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3" r:id="rId3"/>
    <p:sldMasterId id="2147483694" r:id="rId4"/>
    <p:sldMasterId id="2147483704" r:id="rId5"/>
    <p:sldMasterId id="2147483722" r:id="rId6"/>
  </p:sldMasterIdLst>
  <p:notesMasterIdLst>
    <p:notesMasterId r:id="rId57"/>
  </p:notesMasterIdLst>
  <p:sldIdLst>
    <p:sldId id="257" r:id="rId7"/>
    <p:sldId id="277" r:id="rId8"/>
    <p:sldId id="278" r:id="rId9"/>
    <p:sldId id="258" r:id="rId10"/>
    <p:sldId id="280" r:id="rId11"/>
    <p:sldId id="275" r:id="rId12"/>
    <p:sldId id="268" r:id="rId13"/>
    <p:sldId id="281" r:id="rId14"/>
    <p:sldId id="282" r:id="rId15"/>
    <p:sldId id="283" r:id="rId16"/>
    <p:sldId id="276" r:id="rId17"/>
    <p:sldId id="299" r:id="rId18"/>
    <p:sldId id="285" r:id="rId19"/>
    <p:sldId id="287" r:id="rId20"/>
    <p:sldId id="288" r:id="rId21"/>
    <p:sldId id="289" r:id="rId22"/>
    <p:sldId id="290" r:id="rId23"/>
    <p:sldId id="291" r:id="rId24"/>
    <p:sldId id="292" r:id="rId25"/>
    <p:sldId id="301" r:id="rId26"/>
    <p:sldId id="302" r:id="rId27"/>
    <p:sldId id="303" r:id="rId28"/>
    <p:sldId id="304" r:id="rId29"/>
    <p:sldId id="305" r:id="rId30"/>
    <p:sldId id="306" r:id="rId31"/>
    <p:sldId id="307" r:id="rId32"/>
    <p:sldId id="308" r:id="rId33"/>
    <p:sldId id="309" r:id="rId34"/>
    <p:sldId id="310" r:id="rId35"/>
    <p:sldId id="311" r:id="rId36"/>
    <p:sldId id="312" r:id="rId37"/>
    <p:sldId id="313" r:id="rId38"/>
    <p:sldId id="314" r:id="rId39"/>
    <p:sldId id="315" r:id="rId40"/>
    <p:sldId id="316" r:id="rId41"/>
    <p:sldId id="317" r:id="rId42"/>
    <p:sldId id="318" r:id="rId43"/>
    <p:sldId id="319" r:id="rId44"/>
    <p:sldId id="320" r:id="rId45"/>
    <p:sldId id="321" r:id="rId46"/>
    <p:sldId id="322" r:id="rId47"/>
    <p:sldId id="323" r:id="rId48"/>
    <p:sldId id="324" r:id="rId49"/>
    <p:sldId id="325" r:id="rId50"/>
    <p:sldId id="326" r:id="rId51"/>
    <p:sldId id="294" r:id="rId52"/>
    <p:sldId id="298" r:id="rId53"/>
    <p:sldId id="296" r:id="rId54"/>
    <p:sldId id="300" r:id="rId55"/>
    <p:sldId id="297"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8" d="100"/>
          <a:sy n="78" d="100"/>
        </p:scale>
        <p:origin x="619" y="5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97F2C1-E269-4838-BF2F-7137001DA770}" type="datetimeFigureOut">
              <a:rPr lang="en-US" smtClean="0"/>
              <a:t>2/9/2015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14FEB5-427A-45C7-A194-A550510ACF0B}" type="slidenum">
              <a:rPr lang="en-US" smtClean="0"/>
              <a:t>‹#›</a:t>
            </a:fld>
            <a:endParaRPr lang="en-US"/>
          </a:p>
        </p:txBody>
      </p:sp>
    </p:spTree>
    <p:extLst>
      <p:ext uri="{BB962C8B-B14F-4D97-AF65-F5344CB8AC3E}">
        <p14:creationId xmlns:p14="http://schemas.microsoft.com/office/powerpoint/2010/main" val="2600996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0113" eaLnBrk="0" hangingPunct="0">
              <a:defRPr>
                <a:solidFill>
                  <a:schemeClr val="tx1"/>
                </a:solidFill>
                <a:latin typeface="Arial" charset="0"/>
                <a:cs typeface="Arial" charset="0"/>
              </a:defRPr>
            </a:lvl1pPr>
            <a:lvl2pPr marL="742950" indent="-285750" defTabSz="900113" eaLnBrk="0" hangingPunct="0">
              <a:defRPr>
                <a:solidFill>
                  <a:schemeClr val="tx1"/>
                </a:solidFill>
                <a:latin typeface="Arial" charset="0"/>
                <a:cs typeface="Arial" charset="0"/>
              </a:defRPr>
            </a:lvl2pPr>
            <a:lvl3pPr marL="1143000" indent="-228600" defTabSz="900113" eaLnBrk="0" hangingPunct="0">
              <a:defRPr>
                <a:solidFill>
                  <a:schemeClr val="tx1"/>
                </a:solidFill>
                <a:latin typeface="Arial" charset="0"/>
                <a:cs typeface="Arial" charset="0"/>
              </a:defRPr>
            </a:lvl3pPr>
            <a:lvl4pPr marL="1600200" indent="-228600" defTabSz="900113" eaLnBrk="0" hangingPunct="0">
              <a:defRPr>
                <a:solidFill>
                  <a:schemeClr val="tx1"/>
                </a:solidFill>
                <a:latin typeface="Arial" charset="0"/>
                <a:cs typeface="Arial" charset="0"/>
              </a:defRPr>
            </a:lvl4pPr>
            <a:lvl5pPr marL="2057400" indent="-228600" defTabSz="900113" eaLnBrk="0" hangingPunct="0">
              <a:defRPr>
                <a:solidFill>
                  <a:schemeClr val="tx1"/>
                </a:solidFill>
                <a:latin typeface="Arial" charset="0"/>
                <a:cs typeface="Arial" charset="0"/>
              </a:defRPr>
            </a:lvl5pPr>
            <a:lvl6pPr marL="2514600" indent="-228600" defTabSz="900113" eaLnBrk="0" fontAlgn="base" hangingPunct="0">
              <a:spcBef>
                <a:spcPct val="0"/>
              </a:spcBef>
              <a:spcAft>
                <a:spcPct val="0"/>
              </a:spcAft>
              <a:defRPr>
                <a:solidFill>
                  <a:schemeClr val="tx1"/>
                </a:solidFill>
                <a:latin typeface="Arial" charset="0"/>
                <a:cs typeface="Arial" charset="0"/>
              </a:defRPr>
            </a:lvl6pPr>
            <a:lvl7pPr marL="2971800" indent="-228600" defTabSz="900113" eaLnBrk="0" fontAlgn="base" hangingPunct="0">
              <a:spcBef>
                <a:spcPct val="0"/>
              </a:spcBef>
              <a:spcAft>
                <a:spcPct val="0"/>
              </a:spcAft>
              <a:defRPr>
                <a:solidFill>
                  <a:schemeClr val="tx1"/>
                </a:solidFill>
                <a:latin typeface="Arial" charset="0"/>
                <a:cs typeface="Arial" charset="0"/>
              </a:defRPr>
            </a:lvl7pPr>
            <a:lvl8pPr marL="3429000" indent="-228600" defTabSz="900113" eaLnBrk="0" fontAlgn="base" hangingPunct="0">
              <a:spcBef>
                <a:spcPct val="0"/>
              </a:spcBef>
              <a:spcAft>
                <a:spcPct val="0"/>
              </a:spcAft>
              <a:defRPr>
                <a:solidFill>
                  <a:schemeClr val="tx1"/>
                </a:solidFill>
                <a:latin typeface="Arial" charset="0"/>
                <a:cs typeface="Arial" charset="0"/>
              </a:defRPr>
            </a:lvl8pPr>
            <a:lvl9pPr marL="3886200" indent="-228600" defTabSz="900113" eaLnBrk="0" fontAlgn="base" hangingPunct="0">
              <a:spcBef>
                <a:spcPct val="0"/>
              </a:spcBef>
              <a:spcAft>
                <a:spcPct val="0"/>
              </a:spcAft>
              <a:defRPr>
                <a:solidFill>
                  <a:schemeClr val="tx1"/>
                </a:solidFill>
                <a:latin typeface="Arial" charset="0"/>
                <a:cs typeface="Arial" charset="0"/>
              </a:defRPr>
            </a:lvl9pPr>
          </a:lstStyle>
          <a:p>
            <a:pPr eaLnBrk="1" hangingPunct="1"/>
            <a:fld id="{2D3E4546-9387-4B6D-A81F-28BBEF30305E}" type="slidenum">
              <a:rPr lang="en-US" smtClean="0">
                <a:solidFill>
                  <a:prstClr val="black"/>
                </a:solidFill>
              </a:rPr>
              <a:pPr eaLnBrk="1" hangingPunct="1"/>
              <a:t>12</a:t>
            </a:fld>
            <a:endParaRPr lang="en-US" smtClean="0">
              <a:solidFill>
                <a:prstClr val="black"/>
              </a:solidFill>
            </a:endParaRPr>
          </a:p>
        </p:txBody>
      </p:sp>
      <p:sp>
        <p:nvSpPr>
          <p:cNvPr id="44035" name="Rectangle 2"/>
          <p:cNvSpPr>
            <a:spLocks noGrp="1" noRot="1" noChangeAspect="1" noChangeArrowheads="1" noTextEdit="1"/>
          </p:cNvSpPr>
          <p:nvPr>
            <p:ph type="sldImg"/>
          </p:nvPr>
        </p:nvSpPr>
        <p:spPr>
          <a:xfrm>
            <a:off x="1371600" y="1143000"/>
            <a:ext cx="4114800" cy="3086100"/>
          </a:xfrm>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735519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0113" eaLnBrk="0" hangingPunct="0">
              <a:defRPr>
                <a:solidFill>
                  <a:schemeClr val="tx1"/>
                </a:solidFill>
                <a:latin typeface="Arial" charset="0"/>
                <a:cs typeface="Arial" charset="0"/>
              </a:defRPr>
            </a:lvl1pPr>
            <a:lvl2pPr marL="742950" indent="-285750" defTabSz="900113" eaLnBrk="0" hangingPunct="0">
              <a:defRPr>
                <a:solidFill>
                  <a:schemeClr val="tx1"/>
                </a:solidFill>
                <a:latin typeface="Arial" charset="0"/>
                <a:cs typeface="Arial" charset="0"/>
              </a:defRPr>
            </a:lvl2pPr>
            <a:lvl3pPr marL="1143000" indent="-228600" defTabSz="900113" eaLnBrk="0" hangingPunct="0">
              <a:defRPr>
                <a:solidFill>
                  <a:schemeClr val="tx1"/>
                </a:solidFill>
                <a:latin typeface="Arial" charset="0"/>
                <a:cs typeface="Arial" charset="0"/>
              </a:defRPr>
            </a:lvl3pPr>
            <a:lvl4pPr marL="1600200" indent="-228600" defTabSz="900113" eaLnBrk="0" hangingPunct="0">
              <a:defRPr>
                <a:solidFill>
                  <a:schemeClr val="tx1"/>
                </a:solidFill>
                <a:latin typeface="Arial" charset="0"/>
                <a:cs typeface="Arial" charset="0"/>
              </a:defRPr>
            </a:lvl4pPr>
            <a:lvl5pPr marL="2057400" indent="-228600" defTabSz="900113" eaLnBrk="0" hangingPunct="0">
              <a:defRPr>
                <a:solidFill>
                  <a:schemeClr val="tx1"/>
                </a:solidFill>
                <a:latin typeface="Arial" charset="0"/>
                <a:cs typeface="Arial" charset="0"/>
              </a:defRPr>
            </a:lvl5pPr>
            <a:lvl6pPr marL="2514600" indent="-228600" defTabSz="900113" eaLnBrk="0" fontAlgn="base" hangingPunct="0">
              <a:spcBef>
                <a:spcPct val="0"/>
              </a:spcBef>
              <a:spcAft>
                <a:spcPct val="0"/>
              </a:spcAft>
              <a:defRPr>
                <a:solidFill>
                  <a:schemeClr val="tx1"/>
                </a:solidFill>
                <a:latin typeface="Arial" charset="0"/>
                <a:cs typeface="Arial" charset="0"/>
              </a:defRPr>
            </a:lvl6pPr>
            <a:lvl7pPr marL="2971800" indent="-228600" defTabSz="900113" eaLnBrk="0" fontAlgn="base" hangingPunct="0">
              <a:spcBef>
                <a:spcPct val="0"/>
              </a:spcBef>
              <a:spcAft>
                <a:spcPct val="0"/>
              </a:spcAft>
              <a:defRPr>
                <a:solidFill>
                  <a:schemeClr val="tx1"/>
                </a:solidFill>
                <a:latin typeface="Arial" charset="0"/>
                <a:cs typeface="Arial" charset="0"/>
              </a:defRPr>
            </a:lvl7pPr>
            <a:lvl8pPr marL="3429000" indent="-228600" defTabSz="900113" eaLnBrk="0" fontAlgn="base" hangingPunct="0">
              <a:spcBef>
                <a:spcPct val="0"/>
              </a:spcBef>
              <a:spcAft>
                <a:spcPct val="0"/>
              </a:spcAft>
              <a:defRPr>
                <a:solidFill>
                  <a:schemeClr val="tx1"/>
                </a:solidFill>
                <a:latin typeface="Arial" charset="0"/>
                <a:cs typeface="Arial" charset="0"/>
              </a:defRPr>
            </a:lvl8pPr>
            <a:lvl9pPr marL="3886200" indent="-228600" defTabSz="900113" eaLnBrk="0" fontAlgn="base" hangingPunct="0">
              <a:spcBef>
                <a:spcPct val="0"/>
              </a:spcBef>
              <a:spcAft>
                <a:spcPct val="0"/>
              </a:spcAft>
              <a:defRPr>
                <a:solidFill>
                  <a:schemeClr val="tx1"/>
                </a:solidFill>
                <a:latin typeface="Arial" charset="0"/>
                <a:cs typeface="Arial" charset="0"/>
              </a:defRPr>
            </a:lvl9pPr>
          </a:lstStyle>
          <a:p>
            <a:pPr eaLnBrk="1" hangingPunct="1"/>
            <a:fld id="{2D3E4546-9387-4B6D-A81F-28BBEF30305E}" type="slidenum">
              <a:rPr lang="en-US" smtClean="0">
                <a:solidFill>
                  <a:prstClr val="black"/>
                </a:solidFill>
              </a:rPr>
              <a:pPr eaLnBrk="1" hangingPunct="1"/>
              <a:t>15</a:t>
            </a:fld>
            <a:endParaRPr lang="en-US" smtClean="0">
              <a:solidFill>
                <a:prstClr val="black"/>
              </a:solidFill>
            </a:endParaRPr>
          </a:p>
        </p:txBody>
      </p:sp>
      <p:sp>
        <p:nvSpPr>
          <p:cNvPr id="44035" name="Rectangle 2"/>
          <p:cNvSpPr>
            <a:spLocks noGrp="1" noRot="1" noChangeAspect="1" noChangeArrowheads="1" noTextEdit="1"/>
          </p:cNvSpPr>
          <p:nvPr>
            <p:ph type="sldImg"/>
          </p:nvPr>
        </p:nvSpPr>
        <p:spPr>
          <a:xfrm>
            <a:off x="1371600" y="1143000"/>
            <a:ext cx="4114800" cy="3086100"/>
          </a:xfrm>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962873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7" name="Rectangle 2"/>
          <p:cNvSpPr>
            <a:spLocks/>
          </p:cNvSpPr>
          <p:nvPr/>
        </p:nvSpPr>
        <p:spPr bwMode="hidden">
          <a:xfrm>
            <a:off x="0" y="0"/>
            <a:ext cx="9144000" cy="5257800"/>
          </a:xfrm>
          <a:prstGeom prst="rect">
            <a:avLst/>
          </a:prstGeom>
          <a:gradFill rotWithShape="0">
            <a:gsLst>
              <a:gs pos="0">
                <a:srgbClr val="004575"/>
              </a:gs>
              <a:gs pos="100000">
                <a:srgbClr val="007AC2"/>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ctrTitle" hasCustomPrompt="1"/>
          </p:nvPr>
        </p:nvSpPr>
        <p:spPr>
          <a:xfrm>
            <a:off x="1371600" y="1828800"/>
            <a:ext cx="6400800" cy="1271016"/>
          </a:xfrm>
        </p:spPr>
        <p:txBody>
          <a:bodyPr rIns="0" anchor="b">
            <a:noAutofit/>
          </a:bodyPr>
          <a:lstStyle>
            <a:lvl1pPr algn="l">
              <a:defRPr sz="5400" b="1" i="0">
                <a:solidFill>
                  <a:srgbClr val="FFFFFF"/>
                </a:solidFill>
                <a:latin typeface="+mj-lt"/>
                <a:cs typeface="Avenir LT Std 55 Roman" pitchFamily="34" charset="0"/>
              </a:defRPr>
            </a:lvl1pPr>
          </a:lstStyle>
          <a:p>
            <a:r>
              <a:rPr lang="en-US" dirty="0"/>
              <a:t>Presentation title</a:t>
            </a:r>
          </a:p>
        </p:txBody>
      </p:sp>
      <p:sp>
        <p:nvSpPr>
          <p:cNvPr id="3" name="Subtitle 2"/>
          <p:cNvSpPr>
            <a:spLocks noGrp="1"/>
          </p:cNvSpPr>
          <p:nvPr>
            <p:ph type="subTitle" idx="1" hasCustomPrompt="1"/>
          </p:nvPr>
        </p:nvSpPr>
        <p:spPr>
          <a:xfrm>
            <a:off x="1371600" y="3246120"/>
            <a:ext cx="6400800" cy="758952"/>
          </a:xfrm>
        </p:spPr>
        <p:txBody>
          <a:bodyPr>
            <a:noAutofit/>
          </a:bodyPr>
          <a:lstStyle>
            <a:lvl1pPr marL="0" indent="0" algn="l">
              <a:spcBef>
                <a:spcPts val="0"/>
              </a:spcBef>
              <a:spcAft>
                <a:spcPts val="300"/>
              </a:spcAft>
              <a:buNone/>
              <a:defRPr sz="2400" b="0" i="0">
                <a:solidFill>
                  <a:schemeClr val="bg1"/>
                </a:solidFill>
                <a:latin typeface="+mn-lt"/>
                <a:cs typeface="Avenir LT Std 65 Medium"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spTree>
    <p:extLst>
      <p:ext uri="{BB962C8B-B14F-4D97-AF65-F5344CB8AC3E}">
        <p14:creationId xmlns:p14="http://schemas.microsoft.com/office/powerpoint/2010/main" val="587693912"/>
      </p:ext>
    </p:extLst>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2813" y="687388"/>
            <a:ext cx="7313612" cy="365760"/>
          </a:xfrm>
        </p:spPr>
        <p:txBody>
          <a:bodyPr lIns="0" tIns="0" rIns="0" bIns="0"/>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912813" y="1078992"/>
            <a:ext cx="7313612" cy="342900"/>
          </a:xfrm>
        </p:spPr>
        <p:txBody>
          <a:bodyPr lIns="0" tIns="0" rIns="0" bIns="0"/>
          <a:lstStyle>
            <a:lvl1pPr marL="0" indent="0">
              <a:buFontTx/>
              <a:buNone/>
              <a:defRPr lang="en-US" sz="16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hasCustomPrompt="1"/>
          </p:nvPr>
        </p:nvSpPr>
        <p:spPr>
          <a:xfrm>
            <a:off x="911225" y="5716588"/>
            <a:ext cx="7315200" cy="457200"/>
          </a:xfrm>
        </p:spPr>
        <p:txBody>
          <a:bodyPr anchor="b"/>
          <a:lstStyle>
            <a:lvl1pPr algn="r">
              <a:buFontTx/>
              <a:buNone/>
              <a:defRPr sz="1300" i="1">
                <a:solidFill>
                  <a:schemeClr val="accent2"/>
                </a:solidFill>
                <a:effectLst>
                  <a:outerShdw blurRad="50800" dist="38100" dir="2700000" algn="tl">
                    <a:srgbClr val="000000">
                      <a:alpha val="43000"/>
                    </a:srgbClr>
                  </a:outerShdw>
                </a:effectLst>
                <a:latin typeface="Arial"/>
                <a:cs typeface="Arial"/>
              </a:defRPr>
            </a:lvl1pPr>
          </a:lstStyle>
          <a:p>
            <a:r>
              <a:rPr lang="en-US"/>
              <a:t>Click to edit tagline</a:t>
            </a:r>
          </a:p>
        </p:txBody>
      </p:sp>
    </p:spTree>
    <p:extLst>
      <p:ext uri="{BB962C8B-B14F-4D97-AF65-F5344CB8AC3E}">
        <p14:creationId xmlns:p14="http://schemas.microsoft.com/office/powerpoint/2010/main" val="118896896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E5AF44-BBB1-49E2-B8D3-9A4E354C4551}" type="datetimeFigureOut">
              <a:rPr lang="en-US">
                <a:solidFill>
                  <a:prstClr val="black">
                    <a:tint val="75000"/>
                  </a:prstClr>
                </a:solidFill>
              </a:rPr>
              <a:pPr/>
              <a:t>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277449-6073-48CB-BF1B-DB583C762A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44049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E5AF44-BBB1-49E2-B8D3-9A4E354C4551}" type="datetimeFigureOut">
              <a:rPr lang="en-US">
                <a:solidFill>
                  <a:prstClr val="black">
                    <a:tint val="75000"/>
                  </a:prstClr>
                </a:solidFill>
              </a:rPr>
              <a:pPr/>
              <a:t>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277449-6073-48CB-BF1B-DB583C762A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61719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E5AF44-BBB1-49E2-B8D3-9A4E354C4551}" type="datetimeFigureOut">
              <a:rPr lang="en-US">
                <a:solidFill>
                  <a:prstClr val="black">
                    <a:tint val="75000"/>
                  </a:prstClr>
                </a:solidFill>
              </a:rPr>
              <a:pPr/>
              <a:t>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277449-6073-48CB-BF1B-DB583C762A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68339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E5AF44-BBB1-49E2-B8D3-9A4E354C4551}" type="datetimeFigureOut">
              <a:rPr lang="en-US">
                <a:solidFill>
                  <a:prstClr val="black">
                    <a:tint val="75000"/>
                  </a:prstClr>
                </a:solidFill>
              </a:rPr>
              <a:pPr/>
              <a:t>2/9/2015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277449-6073-48CB-BF1B-DB583C762A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5435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E5AF44-BBB1-49E2-B8D3-9A4E354C4551}" type="datetimeFigureOut">
              <a:rPr lang="en-US">
                <a:solidFill>
                  <a:prstClr val="black">
                    <a:tint val="75000"/>
                  </a:prstClr>
                </a:solidFill>
              </a:rPr>
              <a:pPr/>
              <a:t>2/9/2015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E277449-6073-48CB-BF1B-DB583C762A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1870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E5AF44-BBB1-49E2-B8D3-9A4E354C4551}" type="datetimeFigureOut">
              <a:rPr lang="en-US">
                <a:solidFill>
                  <a:prstClr val="black">
                    <a:tint val="75000"/>
                  </a:prstClr>
                </a:solidFill>
              </a:rPr>
              <a:pPr/>
              <a:t>2/9/2015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E277449-6073-48CB-BF1B-DB583C762A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3633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E5AF44-BBB1-49E2-B8D3-9A4E354C4551}" type="datetimeFigureOut">
              <a:rPr lang="en-US">
                <a:solidFill>
                  <a:prstClr val="black">
                    <a:tint val="75000"/>
                  </a:prstClr>
                </a:solidFill>
              </a:rPr>
              <a:pPr/>
              <a:t>2/9/2015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E277449-6073-48CB-BF1B-DB583C762A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1295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E5AF44-BBB1-49E2-B8D3-9A4E354C4551}" type="datetimeFigureOut">
              <a:rPr lang="en-US">
                <a:solidFill>
                  <a:prstClr val="black">
                    <a:tint val="75000"/>
                  </a:prstClr>
                </a:solidFill>
              </a:rPr>
              <a:pPr/>
              <a:t>2/9/2015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277449-6073-48CB-BF1B-DB583C762A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06387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E5AF44-BBB1-49E2-B8D3-9A4E354C4551}" type="datetimeFigureOut">
              <a:rPr lang="en-US">
                <a:solidFill>
                  <a:prstClr val="black">
                    <a:tint val="75000"/>
                  </a:prstClr>
                </a:solidFill>
              </a:rPr>
              <a:pPr/>
              <a:t>2/9/2015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277449-6073-48CB-BF1B-DB583C762A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8674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8" name="Rectangle 1"/>
          <p:cNvSpPr>
            <a:spLocks/>
          </p:cNvSpPr>
          <p:nvPr/>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title" hasCustomPrompt="1"/>
          </p:nvPr>
        </p:nvSpPr>
        <p:spPr>
          <a:xfrm>
            <a:off x="685800" y="457200"/>
            <a:ext cx="7315200" cy="484631"/>
          </a:xfrm>
        </p:spPr>
        <p:txBody>
          <a:bodyPr anchor="t"/>
          <a:lstStyle>
            <a:lvl1pPr>
              <a:defRPr lang="en-US" sz="3000" b="1" i="0" kern="1200" dirty="0">
                <a:solidFill>
                  <a:srgbClr val="007AC2"/>
                </a:solidFill>
                <a:latin typeface="+mj-lt"/>
                <a:ea typeface="+mj-ea"/>
                <a:cs typeface="Avenir LT Std 55 Roman"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685800" y="1602421"/>
            <a:ext cx="5486400" cy="2286000"/>
          </a:xfrm>
        </p:spPr>
        <p:txBody>
          <a:bodyPr/>
          <a:lstStyle>
            <a:lvl1pPr marL="0" marR="0" indent="0" algn="l" defTabSz="457200" rtl="0" eaLnBrk="1" fontAlgn="auto" latinLnBrk="0" hangingPunct="1">
              <a:lnSpc>
                <a:spcPct val="100000"/>
              </a:lnSpc>
              <a:spcBef>
                <a:spcPts val="300"/>
              </a:spcBef>
              <a:spcAft>
                <a:spcPts val="1200"/>
              </a:spcAft>
              <a:buClrTx/>
              <a:buSzPct val="80000"/>
              <a:buFontTx/>
              <a:buNone/>
              <a:tabLst/>
              <a:defRPr lang="en-US" sz="2600" b="0" i="0" kern="1200">
                <a:solidFill>
                  <a:schemeClr val="tx1"/>
                </a:solidFill>
                <a:latin typeface="+mn-lt"/>
                <a:ea typeface="+mn-ea"/>
                <a:cs typeface="Avenir LT Std 65 Medium" pitchFamily="34" charset="0"/>
              </a:defRPr>
            </a:lvl1pPr>
            <a:lvl2pPr marL="173038" indent="-173038">
              <a:defRPr/>
            </a:lvl2pPr>
            <a:lvl3pPr>
              <a:buFontTx/>
              <a:buNone/>
              <a:defRPr lang="en-US" sz="2400" b="0" i="0" kern="1200">
                <a:solidFill>
                  <a:schemeClr val="tx1"/>
                </a:solidFill>
                <a:latin typeface="Avenir LT Std 55 Roman"/>
                <a:ea typeface="+mn-ea"/>
                <a:cs typeface="Avenir LT Std 55 Roman"/>
              </a:defRPr>
            </a:lvl3pPr>
            <a:lvl4pPr>
              <a:defRPr/>
            </a:lvl4pPr>
            <a:lvl5pPr>
              <a:lnSpc>
                <a:spcPts val="1800"/>
              </a:lnSpc>
              <a:defRPr/>
            </a:lvl5pPr>
          </a:lstStyle>
          <a:p>
            <a:pPr marL="0" marR="0" lvl="0" indent="0" algn="l" defTabSz="457200" rtl="0" eaLnBrk="1" fontAlgn="auto" latinLnBrk="0" hangingPunct="1">
              <a:lnSpc>
                <a:spcPct val="100000"/>
              </a:lnSpc>
              <a:spcBef>
                <a:spcPts val="300"/>
              </a:spcBef>
              <a:spcAft>
                <a:spcPts val="1200"/>
              </a:spcAft>
              <a:buClrTx/>
              <a:buSzPct val="80000"/>
              <a:buFontTx/>
              <a:buNone/>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body text</a:t>
            </a:r>
          </a:p>
        </p:txBody>
      </p:sp>
    </p:spTree>
    <p:extLst>
      <p:ext uri="{BB962C8B-B14F-4D97-AF65-F5344CB8AC3E}">
        <p14:creationId xmlns:p14="http://schemas.microsoft.com/office/powerpoint/2010/main" val="31585113"/>
      </p:ext>
    </p:extLst>
  </p:cSld>
  <p:clrMapOvr>
    <a:masterClrMapping/>
  </p:clrMapOvr>
  <p:transition spd="med">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E5AF44-BBB1-49E2-B8D3-9A4E354C4551}" type="datetimeFigureOut">
              <a:rPr lang="en-US">
                <a:solidFill>
                  <a:prstClr val="black">
                    <a:tint val="75000"/>
                  </a:prstClr>
                </a:solidFill>
              </a:rPr>
              <a:pPr/>
              <a:t>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277449-6073-48CB-BF1B-DB583C762A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2833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E5AF44-BBB1-49E2-B8D3-9A4E354C4551}" type="datetimeFigureOut">
              <a:rPr lang="en-US">
                <a:solidFill>
                  <a:prstClr val="black">
                    <a:tint val="75000"/>
                  </a:prstClr>
                </a:solidFill>
              </a:rPr>
              <a:pPr/>
              <a:t>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277449-6073-48CB-BF1B-DB583C762A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18749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7" name="Rectangle 2"/>
          <p:cNvSpPr>
            <a:spLocks/>
          </p:cNvSpPr>
          <p:nvPr/>
        </p:nvSpPr>
        <p:spPr bwMode="hidden">
          <a:xfrm>
            <a:off x="0" y="0"/>
            <a:ext cx="9144000" cy="5257800"/>
          </a:xfrm>
          <a:prstGeom prst="rect">
            <a:avLst/>
          </a:prstGeom>
          <a:gradFill rotWithShape="0">
            <a:gsLst>
              <a:gs pos="0">
                <a:srgbClr val="004575"/>
              </a:gs>
              <a:gs pos="100000">
                <a:srgbClr val="007AC2"/>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ctrTitle" hasCustomPrompt="1"/>
          </p:nvPr>
        </p:nvSpPr>
        <p:spPr>
          <a:xfrm>
            <a:off x="1371600" y="1828800"/>
            <a:ext cx="6400800" cy="1271016"/>
          </a:xfrm>
        </p:spPr>
        <p:txBody>
          <a:bodyPr rIns="0" anchor="b">
            <a:noAutofit/>
          </a:bodyPr>
          <a:lstStyle>
            <a:lvl1pPr algn="l">
              <a:defRPr sz="5400" b="1" i="0">
                <a:solidFill>
                  <a:srgbClr val="FFFFFF"/>
                </a:solidFill>
                <a:latin typeface="+mj-lt"/>
                <a:cs typeface="Avenir LT Std 55 Roman" pitchFamily="34" charset="0"/>
              </a:defRPr>
            </a:lvl1pPr>
          </a:lstStyle>
          <a:p>
            <a:r>
              <a:rPr lang="en-US" dirty="0"/>
              <a:t>Presentation title</a:t>
            </a:r>
          </a:p>
        </p:txBody>
      </p:sp>
      <p:sp>
        <p:nvSpPr>
          <p:cNvPr id="3" name="Subtitle 2"/>
          <p:cNvSpPr>
            <a:spLocks noGrp="1"/>
          </p:cNvSpPr>
          <p:nvPr>
            <p:ph type="subTitle" idx="1" hasCustomPrompt="1"/>
          </p:nvPr>
        </p:nvSpPr>
        <p:spPr>
          <a:xfrm>
            <a:off x="1371600" y="3246120"/>
            <a:ext cx="6400800" cy="758952"/>
          </a:xfrm>
        </p:spPr>
        <p:txBody>
          <a:bodyPr>
            <a:noAutofit/>
          </a:bodyPr>
          <a:lstStyle>
            <a:lvl1pPr marL="0" indent="0" algn="l">
              <a:spcBef>
                <a:spcPts val="0"/>
              </a:spcBef>
              <a:spcAft>
                <a:spcPts val="300"/>
              </a:spcAft>
              <a:buNone/>
              <a:defRPr sz="2400" b="0" i="0">
                <a:solidFill>
                  <a:schemeClr val="bg1"/>
                </a:solidFill>
                <a:latin typeface="+mn-lt"/>
                <a:cs typeface="Avenir LT Std 65 Medium"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spTree>
    <p:extLst>
      <p:ext uri="{BB962C8B-B14F-4D97-AF65-F5344CB8AC3E}">
        <p14:creationId xmlns:p14="http://schemas.microsoft.com/office/powerpoint/2010/main" val="1673312835"/>
      </p:ext>
    </p:extLst>
  </p:cSld>
  <p:clrMapOvr>
    <a:masterClrMapping/>
  </p:clrMapOvr>
  <p:transition spd="med">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8" name="Rectangle 1"/>
          <p:cNvSpPr>
            <a:spLocks/>
          </p:cNvSpPr>
          <p:nvPr/>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title" hasCustomPrompt="1"/>
          </p:nvPr>
        </p:nvSpPr>
        <p:spPr>
          <a:xfrm>
            <a:off x="685800" y="457200"/>
            <a:ext cx="7315200" cy="484631"/>
          </a:xfrm>
        </p:spPr>
        <p:txBody>
          <a:bodyPr anchor="t"/>
          <a:lstStyle>
            <a:lvl1pPr>
              <a:defRPr lang="en-US" sz="3000" b="1" i="0" kern="1200" dirty="0">
                <a:solidFill>
                  <a:srgbClr val="007AC2"/>
                </a:solidFill>
                <a:latin typeface="+mj-lt"/>
                <a:ea typeface="+mj-ea"/>
                <a:cs typeface="Avenir LT Std 55 Roman"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685800" y="1602421"/>
            <a:ext cx="5486400" cy="2286000"/>
          </a:xfrm>
        </p:spPr>
        <p:txBody>
          <a:bodyPr/>
          <a:lstStyle>
            <a:lvl1pPr marL="0" marR="0" indent="0" algn="l" defTabSz="457200" rtl="0" eaLnBrk="1" fontAlgn="auto" latinLnBrk="0" hangingPunct="1">
              <a:lnSpc>
                <a:spcPct val="100000"/>
              </a:lnSpc>
              <a:spcBef>
                <a:spcPts val="300"/>
              </a:spcBef>
              <a:spcAft>
                <a:spcPts val="1200"/>
              </a:spcAft>
              <a:buClrTx/>
              <a:buSzPct val="80000"/>
              <a:buFontTx/>
              <a:buNone/>
              <a:tabLst/>
              <a:defRPr lang="en-US" sz="2600" b="0" i="0" kern="1200">
                <a:solidFill>
                  <a:schemeClr val="tx1"/>
                </a:solidFill>
                <a:latin typeface="+mn-lt"/>
                <a:ea typeface="+mn-ea"/>
                <a:cs typeface="Avenir LT Std 65 Medium" pitchFamily="34" charset="0"/>
              </a:defRPr>
            </a:lvl1pPr>
            <a:lvl2pPr marL="173038" indent="-173038">
              <a:defRPr/>
            </a:lvl2pPr>
            <a:lvl3pPr>
              <a:buFontTx/>
              <a:buNone/>
              <a:defRPr lang="en-US" sz="2400" b="0" i="0" kern="1200">
                <a:solidFill>
                  <a:schemeClr val="tx1"/>
                </a:solidFill>
                <a:latin typeface="Avenir LT Std 55 Roman"/>
                <a:ea typeface="+mn-ea"/>
                <a:cs typeface="Avenir LT Std 55 Roman"/>
              </a:defRPr>
            </a:lvl3pPr>
            <a:lvl4pPr>
              <a:defRPr/>
            </a:lvl4pPr>
            <a:lvl5pPr>
              <a:lnSpc>
                <a:spcPts val="1800"/>
              </a:lnSpc>
              <a:defRPr/>
            </a:lvl5pPr>
          </a:lstStyle>
          <a:p>
            <a:pPr marL="0" marR="0" lvl="0" indent="0" algn="l" defTabSz="457200" rtl="0" eaLnBrk="1" fontAlgn="auto" latinLnBrk="0" hangingPunct="1">
              <a:lnSpc>
                <a:spcPct val="100000"/>
              </a:lnSpc>
              <a:spcBef>
                <a:spcPts val="300"/>
              </a:spcBef>
              <a:spcAft>
                <a:spcPts val="1200"/>
              </a:spcAft>
              <a:buClrTx/>
              <a:buSzPct val="80000"/>
              <a:buFontTx/>
              <a:buNone/>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body text</a:t>
            </a:r>
          </a:p>
        </p:txBody>
      </p:sp>
    </p:spTree>
    <p:extLst>
      <p:ext uri="{BB962C8B-B14F-4D97-AF65-F5344CB8AC3E}">
        <p14:creationId xmlns:p14="http://schemas.microsoft.com/office/powerpoint/2010/main" val="2552644474"/>
      </p:ext>
    </p:extLst>
  </p:cSld>
  <p:clrMapOvr>
    <a:masterClrMapping/>
  </p:clrMapOvr>
  <p:transition spd="med">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5" name="Rectangle 1"/>
          <p:cNvSpPr>
            <a:spLocks/>
          </p:cNvSpPr>
          <p:nvPr userDrawn="1"/>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title" hasCustomPrompt="1"/>
          </p:nvPr>
        </p:nvSpPr>
        <p:spPr/>
        <p:txBody>
          <a:bodyPr/>
          <a:lstStyle>
            <a:lvl1pPr algn="l" defTabSz="457200" rtl="0" eaLnBrk="1" latinLnBrk="0" hangingPunct="1">
              <a:lnSpc>
                <a:spcPct val="100000"/>
              </a:lnSpc>
              <a:spcBef>
                <a:spcPct val="0"/>
              </a:spcBef>
              <a:buNone/>
              <a:defRPr lang="en-US" sz="3000" b="1" i="0" kern="1200">
                <a:solidFill>
                  <a:srgbClr val="007AC2"/>
                </a:solidFill>
                <a:latin typeface="+mj-lt"/>
                <a:ea typeface="+mj-ea"/>
                <a:cs typeface="Avenir LT Std 55 Roman" pitchFamily="34" charset="0"/>
              </a:defRPr>
            </a:lvl1pPr>
          </a:lstStyle>
          <a:p>
            <a:r>
              <a:rPr lang="en-US"/>
              <a:t>Click to edit master title style</a:t>
            </a:r>
          </a:p>
        </p:txBody>
      </p:sp>
      <p:sp>
        <p:nvSpPr>
          <p:cNvPr id="3" name="Content Placeholder 2"/>
          <p:cNvSpPr>
            <a:spLocks noGrp="1"/>
          </p:cNvSpPr>
          <p:nvPr>
            <p:ph idx="1"/>
          </p:nvPr>
        </p:nvSpPr>
        <p:spPr/>
        <p:txBody>
          <a:bodyPr/>
          <a:lstStyle>
            <a:lvl2pPr marL="402336" indent="-173736">
              <a:lnSpc>
                <a:spcPts val="2700"/>
              </a:lnSpc>
              <a:spcAft>
                <a:spcPts val="1200"/>
              </a:spcAft>
              <a:defRPr sz="2400">
                <a:latin typeface="+mn-lt"/>
              </a:defRPr>
            </a:lvl2pPr>
            <a:lvl3pPr marL="569913" indent="-109538">
              <a:lnSpc>
                <a:spcPct val="100000"/>
              </a:lnSpc>
              <a:spcAft>
                <a:spcPts val="600"/>
              </a:spcAft>
              <a:defRPr sz="2400">
                <a:latin typeface="+mn-lt"/>
              </a:defRPr>
            </a:lvl3pPr>
            <a:lvl4pPr marL="800100" indent="-174625">
              <a:lnSpc>
                <a:spcPct val="100000"/>
              </a:lnSpc>
              <a:spcAft>
                <a:spcPts val="600"/>
              </a:spcAft>
              <a:defRPr sz="2400">
                <a:latin typeface="+mn-lt"/>
              </a:defRPr>
            </a:lvl4pPr>
            <a:lvl5pPr>
              <a:lnSpc>
                <a:spcPct val="100000"/>
              </a:lnSpc>
              <a:spcAft>
                <a:spcPts val="600"/>
              </a:spcAft>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84175681"/>
      </p:ext>
    </p:extLst>
  </p:cSld>
  <p:clrMapOvr>
    <a:masterClrMapping/>
  </p:clrMapOvr>
  <p:transition spd="med">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IG titl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8" name="Rectangle 1"/>
          <p:cNvSpPr>
            <a:spLocks/>
          </p:cNvSpPr>
          <p:nvPr/>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914400" y="1600200"/>
            <a:ext cx="7315200" cy="2057400"/>
          </a:xfrm>
        </p:spPr>
        <p:txBody>
          <a:bodyPr anchor="t"/>
          <a:lstStyle>
            <a:lvl1pPr>
              <a:defRPr lang="en-US" sz="7200" b="1" i="0" kern="1200" baseline="0" dirty="0">
                <a:solidFill>
                  <a:srgbClr val="007AC2"/>
                </a:solidFill>
                <a:latin typeface="+mj-lt"/>
                <a:ea typeface="+mj-ea"/>
                <a:cs typeface="Avenir LT Std 55 Roman" pitchFamily="34" charset="0"/>
              </a:defRPr>
            </a:lvl1pPr>
          </a:lstStyle>
          <a:p>
            <a:r>
              <a:rPr lang="en-US" dirty="0"/>
              <a:t>BIG but short</a:t>
            </a:r>
            <a:br>
              <a:rPr lang="en-US" dirty="0"/>
            </a:br>
            <a:r>
              <a:rPr lang="en-US" dirty="0"/>
              <a:t>message here</a:t>
            </a:r>
          </a:p>
        </p:txBody>
      </p:sp>
    </p:spTree>
    <p:extLst>
      <p:ext uri="{BB962C8B-B14F-4D97-AF65-F5344CB8AC3E}">
        <p14:creationId xmlns:p14="http://schemas.microsoft.com/office/powerpoint/2010/main" val="2268803864"/>
      </p:ext>
    </p:extLst>
  </p:cSld>
  <p:clrMapOvr>
    <a:masterClrMapping/>
  </p:clrMapOvr>
  <p:transition spd="med">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Quot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8" name="Rectangle 1"/>
          <p:cNvSpPr>
            <a:spLocks/>
          </p:cNvSpPr>
          <p:nvPr userDrawn="1"/>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914400" y="1600200"/>
            <a:ext cx="5486400" cy="2057400"/>
          </a:xfrm>
        </p:spPr>
        <p:txBody>
          <a:bodyPr anchor="t"/>
          <a:lstStyle>
            <a:lvl1pPr marL="169863" indent="-169863">
              <a:lnSpc>
                <a:spcPts val="3700"/>
              </a:lnSpc>
              <a:spcAft>
                <a:spcPts val="300"/>
              </a:spcAft>
              <a:defRPr sz="3000" b="0" i="0" baseline="0">
                <a:solidFill>
                  <a:srgbClr val="000000"/>
                </a:solidFill>
                <a:latin typeface="+mn-lt"/>
                <a:cs typeface="Avenir LT Std 65 Medium"/>
              </a:defRPr>
            </a:lvl1pPr>
          </a:lstStyle>
          <a:p>
            <a:r>
              <a:rPr lang="en-US" dirty="0"/>
              <a:t>“Click to edit quote” </a:t>
            </a:r>
          </a:p>
        </p:txBody>
      </p:sp>
      <p:sp>
        <p:nvSpPr>
          <p:cNvPr id="10" name="Text Placeholder 9"/>
          <p:cNvSpPr>
            <a:spLocks noGrp="1"/>
          </p:cNvSpPr>
          <p:nvPr>
            <p:ph type="body" sz="quarter" idx="10" hasCustomPrompt="1"/>
          </p:nvPr>
        </p:nvSpPr>
        <p:spPr>
          <a:xfrm>
            <a:off x="3149070" y="4114800"/>
            <a:ext cx="3200400" cy="728662"/>
          </a:xfrm>
        </p:spPr>
        <p:txBody>
          <a:bodyPr anchor="t"/>
          <a:lstStyle>
            <a:lvl1pPr marL="0" indent="0" algn="r">
              <a:spcBef>
                <a:spcPts val="0"/>
              </a:spcBef>
              <a:spcAft>
                <a:spcPts val="300"/>
              </a:spcAft>
              <a:buFontTx/>
              <a:buNone/>
              <a:defRPr lang="en-US" sz="2600" b="0" i="0" kern="1200" baseline="0" dirty="0">
                <a:solidFill>
                  <a:srgbClr val="007AC2"/>
                </a:solidFill>
                <a:latin typeface="+mn-lt"/>
                <a:ea typeface="+mn-ea"/>
                <a:cs typeface="Avenir LT Std 65 Medium"/>
              </a:defRPr>
            </a:lvl1pPr>
          </a:lstStyle>
          <a:p>
            <a:pPr lvl="0"/>
            <a:r>
              <a:rPr lang="en-US" dirty="0"/>
              <a:t>Name</a:t>
            </a:r>
          </a:p>
        </p:txBody>
      </p:sp>
    </p:spTree>
    <p:extLst>
      <p:ext uri="{BB962C8B-B14F-4D97-AF65-F5344CB8AC3E}">
        <p14:creationId xmlns:p14="http://schemas.microsoft.com/office/powerpoint/2010/main" val="2063982011"/>
      </p:ext>
    </p:extLst>
  </p:cSld>
  <p:clrMapOvr>
    <a:masterClrMapping/>
  </p:clrMapOvr>
  <p:transition spd="med">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685800"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spTree>
    <p:extLst>
      <p:ext uri="{BB962C8B-B14F-4D97-AF65-F5344CB8AC3E}">
        <p14:creationId xmlns:p14="http://schemas.microsoft.com/office/powerpoint/2010/main" val="1805158526"/>
      </p:ext>
    </p:extLst>
  </p:cSld>
  <p:clrMapOvr>
    <a:masterClrMapping/>
  </p:clrMapOvr>
  <p:transition spd="med">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_water">
    <p:spTree>
      <p:nvGrpSpPr>
        <p:cNvPr id="1" name=""/>
        <p:cNvGrpSpPr/>
        <p:nvPr/>
      </p:nvGrpSpPr>
      <p:grpSpPr>
        <a:xfrm>
          <a:off x="0" y="0"/>
          <a:ext cx="0" cy="0"/>
          <a:chOff x="0" y="0"/>
          <a:chExt cx="0" cy="0"/>
        </a:xfrm>
      </p:grpSpPr>
      <p:sp>
        <p:nvSpPr>
          <p:cNvPr id="6" name="Rectangle 2"/>
          <p:cNvSpPr>
            <a:spLocks/>
          </p:cNvSpPr>
          <p:nvPr userDrawn="1"/>
        </p:nvSpPr>
        <p:spPr bwMode="ltGray">
          <a:xfrm>
            <a:off x="0" y="1787703"/>
            <a:ext cx="9144000" cy="5070297"/>
          </a:xfrm>
          <a:prstGeom prst="rect">
            <a:avLst/>
          </a:prstGeom>
          <a:gradFill flip="none" rotWithShape="1">
            <a:gsLst>
              <a:gs pos="12000">
                <a:srgbClr val="00B9F2"/>
              </a:gs>
              <a:gs pos="100000">
                <a:srgbClr val="00B9F2">
                  <a:alpha val="0"/>
                </a:srgbClr>
              </a:gs>
            </a:gsLst>
            <a:lin ang="16200000" scaled="0"/>
            <a:tileRect/>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685800"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pic>
        <p:nvPicPr>
          <p:cNvPr id="5" name="Picture 4"/>
          <p:cNvPicPr>
            <a:picLocks noChangeAspect="1"/>
          </p:cNvPicPr>
          <p:nvPr userDrawn="1"/>
        </p:nvPicPr>
        <p:blipFill rotWithShape="1">
          <a:blip r:embed="rId2" cstate="print">
            <a:duotone>
              <a:schemeClr val="accent4">
                <a:shade val="45000"/>
                <a:satMod val="135000"/>
              </a:schemeClr>
              <a:prstClr val="white"/>
            </a:duotone>
            <a:alphaModFix amt="49000"/>
            <a:extLst>
              <a:ext uri="{28A0092B-C50C-407E-A947-70E740481C1C}">
                <a14:useLocalDpi xmlns:a14="http://schemas.microsoft.com/office/drawing/2010/main" val="0"/>
              </a:ext>
            </a:extLst>
          </a:blip>
          <a:srcRect/>
          <a:stretch/>
        </p:blipFill>
        <p:spPr>
          <a:xfrm>
            <a:off x="0" y="2947249"/>
            <a:ext cx="9144000" cy="3910751"/>
          </a:xfrm>
          <a:prstGeom prst="rect">
            <a:avLst/>
          </a:prstGeom>
        </p:spPr>
      </p:pic>
    </p:spTree>
    <p:extLst>
      <p:ext uri="{BB962C8B-B14F-4D97-AF65-F5344CB8AC3E}">
        <p14:creationId xmlns:p14="http://schemas.microsoft.com/office/powerpoint/2010/main" val="4058004857"/>
      </p:ext>
    </p:extLst>
  </p:cSld>
  <p:clrMapOvr>
    <a:masterClrMapping/>
  </p:clrMapOvr>
  <p:transition spd="med">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Tree>
    <p:extLst>
      <p:ext uri="{BB962C8B-B14F-4D97-AF65-F5344CB8AC3E}">
        <p14:creationId xmlns:p14="http://schemas.microsoft.com/office/powerpoint/2010/main" val="1949301570"/>
      </p:ext>
    </p:extLst>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5" name="Rectangle 1"/>
          <p:cNvSpPr>
            <a:spLocks/>
          </p:cNvSpPr>
          <p:nvPr userDrawn="1"/>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title" hasCustomPrompt="1"/>
          </p:nvPr>
        </p:nvSpPr>
        <p:spPr/>
        <p:txBody>
          <a:bodyPr/>
          <a:lstStyle>
            <a:lvl1pPr algn="l" defTabSz="457200" rtl="0" eaLnBrk="1" latinLnBrk="0" hangingPunct="1">
              <a:lnSpc>
                <a:spcPct val="100000"/>
              </a:lnSpc>
              <a:spcBef>
                <a:spcPct val="0"/>
              </a:spcBef>
              <a:buNone/>
              <a:defRPr lang="en-US" sz="3000" b="1" i="0" kern="1200">
                <a:solidFill>
                  <a:srgbClr val="007AC2"/>
                </a:solidFill>
                <a:latin typeface="+mj-lt"/>
                <a:ea typeface="+mj-ea"/>
                <a:cs typeface="Avenir LT Std 55 Roman" pitchFamily="34" charset="0"/>
              </a:defRPr>
            </a:lvl1pPr>
          </a:lstStyle>
          <a:p>
            <a:r>
              <a:rPr lang="en-US"/>
              <a:t>Click to edit master title style</a:t>
            </a:r>
          </a:p>
        </p:txBody>
      </p:sp>
      <p:sp>
        <p:nvSpPr>
          <p:cNvPr id="3" name="Content Placeholder 2"/>
          <p:cNvSpPr>
            <a:spLocks noGrp="1"/>
          </p:cNvSpPr>
          <p:nvPr>
            <p:ph idx="1"/>
          </p:nvPr>
        </p:nvSpPr>
        <p:spPr/>
        <p:txBody>
          <a:bodyPr/>
          <a:lstStyle>
            <a:lvl2pPr marL="402336" indent="-173736">
              <a:lnSpc>
                <a:spcPts val="2700"/>
              </a:lnSpc>
              <a:spcAft>
                <a:spcPts val="1200"/>
              </a:spcAft>
              <a:defRPr sz="2400">
                <a:latin typeface="+mn-lt"/>
              </a:defRPr>
            </a:lvl2pPr>
            <a:lvl3pPr marL="569913" indent="-109538">
              <a:lnSpc>
                <a:spcPct val="100000"/>
              </a:lnSpc>
              <a:spcAft>
                <a:spcPts val="600"/>
              </a:spcAft>
              <a:defRPr sz="2400">
                <a:latin typeface="+mn-lt"/>
              </a:defRPr>
            </a:lvl3pPr>
            <a:lvl4pPr marL="800100" indent="-174625">
              <a:lnSpc>
                <a:spcPct val="100000"/>
              </a:lnSpc>
              <a:spcAft>
                <a:spcPts val="600"/>
              </a:spcAft>
              <a:defRPr sz="2400">
                <a:latin typeface="+mn-lt"/>
              </a:defRPr>
            </a:lvl4pPr>
            <a:lvl5pPr>
              <a:lnSpc>
                <a:spcPct val="100000"/>
              </a:lnSpc>
              <a:spcAft>
                <a:spcPts val="600"/>
              </a:spcAft>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53851027"/>
      </p:ext>
    </p:extLst>
  </p:cSld>
  <p:clrMapOvr>
    <a:masterClrMapping/>
  </p:clrMapOvr>
  <p:transition spd="med">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5" name="Rectangle 2"/>
          <p:cNvSpPr>
            <a:spLocks/>
          </p:cNvSpPr>
          <p:nvPr/>
        </p:nvSpPr>
        <p:spPr bwMode="ltGray">
          <a:xfrm>
            <a:off x="0" y="5257800"/>
            <a:ext cx="9144000" cy="1600200"/>
          </a:xfrm>
          <a:prstGeom prst="rect">
            <a:avLst/>
          </a:prstGeom>
          <a:gradFill rotWithShape="0">
            <a:gsLst>
              <a:gs pos="0">
                <a:srgbClr val="662506"/>
              </a:gs>
              <a:gs pos="100000">
                <a:srgbClr val="C35327"/>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Tree>
    <p:extLst>
      <p:ext uri="{BB962C8B-B14F-4D97-AF65-F5344CB8AC3E}">
        <p14:creationId xmlns:p14="http://schemas.microsoft.com/office/powerpoint/2010/main" val="3404971700"/>
      </p:ext>
    </p:extLst>
  </p:cSld>
  <p:clrMapOvr>
    <a:masterClrMapping/>
  </p:clrMapOvr>
  <p:transition spd="med">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2813" y="687388"/>
            <a:ext cx="7313612" cy="365760"/>
          </a:xfrm>
        </p:spPr>
        <p:txBody>
          <a:bodyPr lIns="0" tIns="0" rIns="0" bIns="0"/>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912813" y="1078992"/>
            <a:ext cx="7313612" cy="342900"/>
          </a:xfrm>
        </p:spPr>
        <p:txBody>
          <a:bodyPr lIns="0" tIns="0" rIns="0" bIns="0"/>
          <a:lstStyle>
            <a:lvl1pPr marL="0" indent="0">
              <a:buFontTx/>
              <a:buNone/>
              <a:defRPr lang="en-US" sz="16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hasCustomPrompt="1"/>
          </p:nvPr>
        </p:nvSpPr>
        <p:spPr>
          <a:xfrm>
            <a:off x="911225" y="5716588"/>
            <a:ext cx="7315200" cy="457200"/>
          </a:xfrm>
        </p:spPr>
        <p:txBody>
          <a:bodyPr anchor="b"/>
          <a:lstStyle>
            <a:lvl1pPr algn="r">
              <a:buFontTx/>
              <a:buNone/>
              <a:defRPr sz="1300" i="1">
                <a:solidFill>
                  <a:schemeClr val="accent2"/>
                </a:solidFill>
                <a:effectLst>
                  <a:outerShdw blurRad="50800" dist="38100" dir="2700000" algn="tl">
                    <a:srgbClr val="000000">
                      <a:alpha val="43000"/>
                    </a:srgbClr>
                  </a:outerShdw>
                </a:effectLst>
                <a:latin typeface="Arial"/>
                <a:cs typeface="Arial"/>
              </a:defRPr>
            </a:lvl1pPr>
          </a:lstStyle>
          <a:p>
            <a:r>
              <a:rPr lang="en-US"/>
              <a:t>Click to edit tagline</a:t>
            </a:r>
          </a:p>
        </p:txBody>
      </p:sp>
    </p:spTree>
    <p:extLst>
      <p:ext uri="{BB962C8B-B14F-4D97-AF65-F5344CB8AC3E}">
        <p14:creationId xmlns:p14="http://schemas.microsoft.com/office/powerpoint/2010/main" val="3137416901"/>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7" name="Rectangle 2"/>
          <p:cNvSpPr>
            <a:spLocks/>
          </p:cNvSpPr>
          <p:nvPr/>
        </p:nvSpPr>
        <p:spPr bwMode="hidden">
          <a:xfrm>
            <a:off x="0" y="0"/>
            <a:ext cx="9144000" cy="5257800"/>
          </a:xfrm>
          <a:prstGeom prst="rect">
            <a:avLst/>
          </a:prstGeom>
          <a:gradFill rotWithShape="0">
            <a:gsLst>
              <a:gs pos="0">
                <a:srgbClr val="004575"/>
              </a:gs>
              <a:gs pos="100000">
                <a:srgbClr val="007AC2"/>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ctrTitle" hasCustomPrompt="1"/>
          </p:nvPr>
        </p:nvSpPr>
        <p:spPr>
          <a:xfrm>
            <a:off x="1371600" y="1828800"/>
            <a:ext cx="6400800" cy="1271016"/>
          </a:xfrm>
        </p:spPr>
        <p:txBody>
          <a:bodyPr rIns="0" anchor="b">
            <a:noAutofit/>
          </a:bodyPr>
          <a:lstStyle>
            <a:lvl1pPr algn="l">
              <a:defRPr sz="5400" b="1" i="0">
                <a:solidFill>
                  <a:srgbClr val="FFFFFF"/>
                </a:solidFill>
                <a:latin typeface="+mj-lt"/>
                <a:cs typeface="Avenir LT Std 55 Roman" pitchFamily="34" charset="0"/>
              </a:defRPr>
            </a:lvl1pPr>
          </a:lstStyle>
          <a:p>
            <a:r>
              <a:rPr lang="en-US" dirty="0"/>
              <a:t>Presentation title</a:t>
            </a:r>
          </a:p>
        </p:txBody>
      </p:sp>
      <p:sp>
        <p:nvSpPr>
          <p:cNvPr id="3" name="Subtitle 2"/>
          <p:cNvSpPr>
            <a:spLocks noGrp="1"/>
          </p:cNvSpPr>
          <p:nvPr>
            <p:ph type="subTitle" idx="1" hasCustomPrompt="1"/>
          </p:nvPr>
        </p:nvSpPr>
        <p:spPr>
          <a:xfrm>
            <a:off x="1371600" y="3246120"/>
            <a:ext cx="6400800" cy="758952"/>
          </a:xfrm>
        </p:spPr>
        <p:txBody>
          <a:bodyPr>
            <a:noAutofit/>
          </a:bodyPr>
          <a:lstStyle>
            <a:lvl1pPr marL="0" indent="0" algn="l">
              <a:spcBef>
                <a:spcPts val="0"/>
              </a:spcBef>
              <a:spcAft>
                <a:spcPts val="300"/>
              </a:spcAft>
              <a:buNone/>
              <a:defRPr sz="2400" b="0" i="0">
                <a:solidFill>
                  <a:schemeClr val="bg1"/>
                </a:solidFill>
                <a:latin typeface="+mn-lt"/>
                <a:cs typeface="Avenir LT Std 65 Medium"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spTree>
    <p:extLst>
      <p:ext uri="{BB962C8B-B14F-4D97-AF65-F5344CB8AC3E}">
        <p14:creationId xmlns:p14="http://schemas.microsoft.com/office/powerpoint/2010/main" val="4263823429"/>
      </p:ext>
    </p:extLst>
  </p:cSld>
  <p:clrMapOvr>
    <a:masterClrMapping/>
  </p:clrMapOvr>
  <p:transition spd="med">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8" name="Rectangle 1"/>
          <p:cNvSpPr>
            <a:spLocks/>
          </p:cNvSpPr>
          <p:nvPr/>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title" hasCustomPrompt="1"/>
          </p:nvPr>
        </p:nvSpPr>
        <p:spPr>
          <a:xfrm>
            <a:off x="685800" y="457200"/>
            <a:ext cx="7315200" cy="484631"/>
          </a:xfrm>
        </p:spPr>
        <p:txBody>
          <a:bodyPr anchor="t"/>
          <a:lstStyle>
            <a:lvl1pPr>
              <a:defRPr lang="en-US" sz="3000" b="1" i="0" kern="1200" dirty="0">
                <a:solidFill>
                  <a:srgbClr val="007AC2"/>
                </a:solidFill>
                <a:latin typeface="+mj-lt"/>
                <a:ea typeface="+mj-ea"/>
                <a:cs typeface="Avenir LT Std 55 Roman"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685800" y="1602421"/>
            <a:ext cx="5486400" cy="2286000"/>
          </a:xfrm>
        </p:spPr>
        <p:txBody>
          <a:bodyPr/>
          <a:lstStyle>
            <a:lvl1pPr marL="0" marR="0" indent="0" algn="l" defTabSz="457200" rtl="0" eaLnBrk="1" fontAlgn="auto" latinLnBrk="0" hangingPunct="1">
              <a:lnSpc>
                <a:spcPct val="100000"/>
              </a:lnSpc>
              <a:spcBef>
                <a:spcPts val="300"/>
              </a:spcBef>
              <a:spcAft>
                <a:spcPts val="1200"/>
              </a:spcAft>
              <a:buClrTx/>
              <a:buSzPct val="80000"/>
              <a:buFontTx/>
              <a:buNone/>
              <a:tabLst/>
              <a:defRPr lang="en-US" sz="2600" b="0" i="0" kern="1200">
                <a:solidFill>
                  <a:schemeClr val="tx1"/>
                </a:solidFill>
                <a:latin typeface="+mn-lt"/>
                <a:ea typeface="+mn-ea"/>
                <a:cs typeface="Avenir LT Std 65 Medium" pitchFamily="34" charset="0"/>
              </a:defRPr>
            </a:lvl1pPr>
            <a:lvl2pPr marL="173038" indent="-173038">
              <a:defRPr/>
            </a:lvl2pPr>
            <a:lvl3pPr>
              <a:buFontTx/>
              <a:buNone/>
              <a:defRPr lang="en-US" sz="2400" b="0" i="0" kern="1200">
                <a:solidFill>
                  <a:schemeClr val="tx1"/>
                </a:solidFill>
                <a:latin typeface="Avenir LT Std 55 Roman"/>
                <a:ea typeface="+mn-ea"/>
                <a:cs typeface="Avenir LT Std 55 Roman"/>
              </a:defRPr>
            </a:lvl3pPr>
            <a:lvl4pPr>
              <a:defRPr/>
            </a:lvl4pPr>
            <a:lvl5pPr>
              <a:lnSpc>
                <a:spcPts val="1800"/>
              </a:lnSpc>
              <a:defRPr/>
            </a:lvl5pPr>
          </a:lstStyle>
          <a:p>
            <a:pPr marL="0" marR="0" lvl="0" indent="0" algn="l" defTabSz="457200" rtl="0" eaLnBrk="1" fontAlgn="auto" latinLnBrk="0" hangingPunct="1">
              <a:lnSpc>
                <a:spcPct val="100000"/>
              </a:lnSpc>
              <a:spcBef>
                <a:spcPts val="300"/>
              </a:spcBef>
              <a:spcAft>
                <a:spcPts val="1200"/>
              </a:spcAft>
              <a:buClrTx/>
              <a:buSzPct val="80000"/>
              <a:buFontTx/>
              <a:buNone/>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body text</a:t>
            </a:r>
          </a:p>
        </p:txBody>
      </p:sp>
    </p:spTree>
    <p:extLst>
      <p:ext uri="{BB962C8B-B14F-4D97-AF65-F5344CB8AC3E}">
        <p14:creationId xmlns:p14="http://schemas.microsoft.com/office/powerpoint/2010/main" val="2765903488"/>
      </p:ext>
    </p:extLst>
  </p:cSld>
  <p:clrMapOvr>
    <a:masterClrMapping/>
  </p:clrMapOvr>
  <p:transition spd="med">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5" name="Rectangle 1"/>
          <p:cNvSpPr>
            <a:spLocks/>
          </p:cNvSpPr>
          <p:nvPr userDrawn="1"/>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title" hasCustomPrompt="1"/>
          </p:nvPr>
        </p:nvSpPr>
        <p:spPr/>
        <p:txBody>
          <a:bodyPr/>
          <a:lstStyle>
            <a:lvl1pPr algn="l" defTabSz="457200" rtl="0" eaLnBrk="1" latinLnBrk="0" hangingPunct="1">
              <a:lnSpc>
                <a:spcPct val="100000"/>
              </a:lnSpc>
              <a:spcBef>
                <a:spcPct val="0"/>
              </a:spcBef>
              <a:buNone/>
              <a:defRPr lang="en-US" sz="3000" b="1" i="0" kern="1200">
                <a:solidFill>
                  <a:srgbClr val="007AC2"/>
                </a:solidFill>
                <a:latin typeface="+mj-lt"/>
                <a:ea typeface="+mj-ea"/>
                <a:cs typeface="Avenir LT Std 55 Roman" pitchFamily="34" charset="0"/>
              </a:defRPr>
            </a:lvl1pPr>
          </a:lstStyle>
          <a:p>
            <a:r>
              <a:rPr lang="en-US"/>
              <a:t>Click to edit master title style</a:t>
            </a:r>
          </a:p>
        </p:txBody>
      </p:sp>
      <p:sp>
        <p:nvSpPr>
          <p:cNvPr id="3" name="Content Placeholder 2"/>
          <p:cNvSpPr>
            <a:spLocks noGrp="1"/>
          </p:cNvSpPr>
          <p:nvPr>
            <p:ph idx="1"/>
          </p:nvPr>
        </p:nvSpPr>
        <p:spPr/>
        <p:txBody>
          <a:bodyPr/>
          <a:lstStyle>
            <a:lvl2pPr marL="402336" indent="-173736">
              <a:lnSpc>
                <a:spcPts val="2700"/>
              </a:lnSpc>
              <a:spcAft>
                <a:spcPts val="1200"/>
              </a:spcAft>
              <a:defRPr sz="2400">
                <a:latin typeface="+mn-lt"/>
              </a:defRPr>
            </a:lvl2pPr>
            <a:lvl3pPr marL="569913" indent="-109538">
              <a:lnSpc>
                <a:spcPct val="100000"/>
              </a:lnSpc>
              <a:spcAft>
                <a:spcPts val="600"/>
              </a:spcAft>
              <a:defRPr sz="2400">
                <a:latin typeface="+mn-lt"/>
              </a:defRPr>
            </a:lvl3pPr>
            <a:lvl4pPr marL="800100" indent="-174625">
              <a:lnSpc>
                <a:spcPct val="100000"/>
              </a:lnSpc>
              <a:spcAft>
                <a:spcPts val="600"/>
              </a:spcAft>
              <a:defRPr sz="2400">
                <a:latin typeface="+mn-lt"/>
              </a:defRPr>
            </a:lvl4pPr>
            <a:lvl5pPr>
              <a:lnSpc>
                <a:spcPct val="100000"/>
              </a:lnSpc>
              <a:spcAft>
                <a:spcPts val="600"/>
              </a:spcAft>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38399817"/>
      </p:ext>
    </p:extLst>
  </p:cSld>
  <p:clrMapOvr>
    <a:masterClrMapping/>
  </p:clrMapOvr>
  <p:transition spd="med">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BIG titl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8" name="Rectangle 1"/>
          <p:cNvSpPr>
            <a:spLocks/>
          </p:cNvSpPr>
          <p:nvPr/>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914400" y="1600200"/>
            <a:ext cx="7315200" cy="2057400"/>
          </a:xfrm>
        </p:spPr>
        <p:txBody>
          <a:bodyPr anchor="t"/>
          <a:lstStyle>
            <a:lvl1pPr>
              <a:defRPr lang="en-US" sz="7200" b="1" i="0" kern="1200" baseline="0" dirty="0">
                <a:solidFill>
                  <a:srgbClr val="007AC2"/>
                </a:solidFill>
                <a:latin typeface="+mj-lt"/>
                <a:ea typeface="+mj-ea"/>
                <a:cs typeface="Avenir LT Std 55 Roman" pitchFamily="34" charset="0"/>
              </a:defRPr>
            </a:lvl1pPr>
          </a:lstStyle>
          <a:p>
            <a:r>
              <a:rPr lang="en-US" dirty="0"/>
              <a:t>BIG but short</a:t>
            </a:r>
            <a:br>
              <a:rPr lang="en-US" dirty="0"/>
            </a:br>
            <a:r>
              <a:rPr lang="en-US" dirty="0"/>
              <a:t>message here</a:t>
            </a:r>
          </a:p>
        </p:txBody>
      </p:sp>
    </p:spTree>
    <p:extLst>
      <p:ext uri="{BB962C8B-B14F-4D97-AF65-F5344CB8AC3E}">
        <p14:creationId xmlns:p14="http://schemas.microsoft.com/office/powerpoint/2010/main" val="1004502588"/>
      </p:ext>
    </p:extLst>
  </p:cSld>
  <p:clrMapOvr>
    <a:masterClrMapping/>
  </p:clrMapOvr>
  <p:transition spd="med">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Quot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8" name="Rectangle 1"/>
          <p:cNvSpPr>
            <a:spLocks/>
          </p:cNvSpPr>
          <p:nvPr userDrawn="1"/>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914400" y="1600200"/>
            <a:ext cx="5486400" cy="2057400"/>
          </a:xfrm>
        </p:spPr>
        <p:txBody>
          <a:bodyPr anchor="t"/>
          <a:lstStyle>
            <a:lvl1pPr marL="169863" indent="-169863">
              <a:lnSpc>
                <a:spcPts val="3700"/>
              </a:lnSpc>
              <a:spcAft>
                <a:spcPts val="300"/>
              </a:spcAft>
              <a:defRPr sz="3000" b="0" i="0" baseline="0">
                <a:solidFill>
                  <a:srgbClr val="000000"/>
                </a:solidFill>
                <a:latin typeface="+mn-lt"/>
                <a:cs typeface="Avenir LT Std 65 Medium"/>
              </a:defRPr>
            </a:lvl1pPr>
          </a:lstStyle>
          <a:p>
            <a:r>
              <a:rPr lang="en-US" dirty="0"/>
              <a:t>“Click to edit quote” </a:t>
            </a:r>
          </a:p>
        </p:txBody>
      </p:sp>
      <p:sp>
        <p:nvSpPr>
          <p:cNvPr id="10" name="Text Placeholder 9"/>
          <p:cNvSpPr>
            <a:spLocks noGrp="1"/>
          </p:cNvSpPr>
          <p:nvPr>
            <p:ph type="body" sz="quarter" idx="10" hasCustomPrompt="1"/>
          </p:nvPr>
        </p:nvSpPr>
        <p:spPr>
          <a:xfrm>
            <a:off x="3149070" y="4114800"/>
            <a:ext cx="3200400" cy="728662"/>
          </a:xfrm>
        </p:spPr>
        <p:txBody>
          <a:bodyPr anchor="t"/>
          <a:lstStyle>
            <a:lvl1pPr marL="0" indent="0" algn="r">
              <a:spcBef>
                <a:spcPts val="0"/>
              </a:spcBef>
              <a:spcAft>
                <a:spcPts val="300"/>
              </a:spcAft>
              <a:buFontTx/>
              <a:buNone/>
              <a:defRPr lang="en-US" sz="2600" b="0" i="0" kern="1200" baseline="0" dirty="0">
                <a:solidFill>
                  <a:srgbClr val="007AC2"/>
                </a:solidFill>
                <a:latin typeface="+mn-lt"/>
                <a:ea typeface="+mn-ea"/>
                <a:cs typeface="Avenir LT Std 65 Medium"/>
              </a:defRPr>
            </a:lvl1pPr>
          </a:lstStyle>
          <a:p>
            <a:pPr lvl="0"/>
            <a:r>
              <a:rPr lang="en-US" dirty="0"/>
              <a:t>Name</a:t>
            </a:r>
          </a:p>
        </p:txBody>
      </p:sp>
    </p:spTree>
    <p:extLst>
      <p:ext uri="{BB962C8B-B14F-4D97-AF65-F5344CB8AC3E}">
        <p14:creationId xmlns:p14="http://schemas.microsoft.com/office/powerpoint/2010/main" val="69255735"/>
      </p:ext>
    </p:extLst>
  </p:cSld>
  <p:clrMapOvr>
    <a:masterClrMapping/>
  </p:clrMapOvr>
  <p:transition spd="med">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685800"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spTree>
    <p:extLst>
      <p:ext uri="{BB962C8B-B14F-4D97-AF65-F5344CB8AC3E}">
        <p14:creationId xmlns:p14="http://schemas.microsoft.com/office/powerpoint/2010/main" val="1345428370"/>
      </p:ext>
    </p:extLst>
  </p:cSld>
  <p:clrMapOvr>
    <a:masterClrMapping/>
  </p:clrMapOvr>
  <p:transition spd="med">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_water">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685800"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pic>
        <p:nvPicPr>
          <p:cNvPr id="5" name="Picture 4"/>
          <p:cNvPicPr>
            <a:picLocks noChangeAspect="1"/>
          </p:cNvPicPr>
          <p:nvPr userDrawn="1"/>
        </p:nvPicPr>
        <p:blipFill rotWithShape="1">
          <a:blip r:embed="rId2" cstate="print">
            <a:alphaModFix/>
            <a:extLst>
              <a:ext uri="{28A0092B-C50C-407E-A947-70E740481C1C}">
                <a14:useLocalDpi xmlns:a14="http://schemas.microsoft.com/office/drawing/2010/main" val="0"/>
              </a:ext>
            </a:extLst>
          </a:blip>
          <a:srcRect/>
          <a:stretch/>
        </p:blipFill>
        <p:spPr>
          <a:xfrm>
            <a:off x="0" y="2947249"/>
            <a:ext cx="9144000" cy="3910751"/>
          </a:xfrm>
          <a:prstGeom prst="rect">
            <a:avLst/>
          </a:prstGeom>
        </p:spPr>
      </p:pic>
    </p:spTree>
    <p:extLst>
      <p:ext uri="{BB962C8B-B14F-4D97-AF65-F5344CB8AC3E}">
        <p14:creationId xmlns:p14="http://schemas.microsoft.com/office/powerpoint/2010/main" val="3182336015"/>
      </p:ext>
    </p:extLst>
  </p:cSld>
  <p:clrMapOvr>
    <a:masterClrMapping/>
  </p:clrMapOvr>
  <p:transition spd="med">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Tree>
    <p:extLst>
      <p:ext uri="{BB962C8B-B14F-4D97-AF65-F5344CB8AC3E}">
        <p14:creationId xmlns:p14="http://schemas.microsoft.com/office/powerpoint/2010/main" val="832949476"/>
      </p:ext>
    </p:extLst>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IG titl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8" name="Rectangle 1"/>
          <p:cNvSpPr>
            <a:spLocks/>
          </p:cNvSpPr>
          <p:nvPr/>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914400" y="1600200"/>
            <a:ext cx="7315200" cy="2057400"/>
          </a:xfrm>
        </p:spPr>
        <p:txBody>
          <a:bodyPr anchor="t"/>
          <a:lstStyle>
            <a:lvl1pPr>
              <a:defRPr lang="en-US" sz="7200" b="1" i="0" kern="1200" baseline="0" dirty="0">
                <a:solidFill>
                  <a:srgbClr val="007AC2"/>
                </a:solidFill>
                <a:latin typeface="+mj-lt"/>
                <a:ea typeface="+mj-ea"/>
                <a:cs typeface="Avenir LT Std 55 Roman" pitchFamily="34" charset="0"/>
              </a:defRPr>
            </a:lvl1pPr>
          </a:lstStyle>
          <a:p>
            <a:r>
              <a:rPr lang="en-US" dirty="0"/>
              <a:t>BIG but short</a:t>
            </a:r>
            <a:br>
              <a:rPr lang="en-US" dirty="0"/>
            </a:br>
            <a:r>
              <a:rPr lang="en-US" dirty="0"/>
              <a:t>message here</a:t>
            </a:r>
          </a:p>
        </p:txBody>
      </p:sp>
    </p:spTree>
    <p:extLst>
      <p:ext uri="{BB962C8B-B14F-4D97-AF65-F5344CB8AC3E}">
        <p14:creationId xmlns:p14="http://schemas.microsoft.com/office/powerpoint/2010/main" val="75896216"/>
      </p:ext>
    </p:extLst>
  </p:cSld>
  <p:clrMapOvr>
    <a:masterClrMapping/>
  </p:clrMapOvr>
  <p:transition spd="med">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5" name="Rectangle 2"/>
          <p:cNvSpPr>
            <a:spLocks/>
          </p:cNvSpPr>
          <p:nvPr/>
        </p:nvSpPr>
        <p:spPr bwMode="ltGray">
          <a:xfrm>
            <a:off x="0" y="5257800"/>
            <a:ext cx="9144000" cy="1600200"/>
          </a:xfrm>
          <a:prstGeom prst="rect">
            <a:avLst/>
          </a:prstGeom>
          <a:gradFill rotWithShape="0">
            <a:gsLst>
              <a:gs pos="0">
                <a:srgbClr val="662506"/>
              </a:gs>
              <a:gs pos="100000">
                <a:srgbClr val="C35327"/>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Tree>
    <p:extLst>
      <p:ext uri="{BB962C8B-B14F-4D97-AF65-F5344CB8AC3E}">
        <p14:creationId xmlns:p14="http://schemas.microsoft.com/office/powerpoint/2010/main" val="640654437"/>
      </p:ext>
    </p:extLst>
  </p:cSld>
  <p:clrMapOvr>
    <a:masterClrMapping/>
  </p:clrMapOvr>
  <p:transition spd="med">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4334933" y="1169931"/>
            <a:ext cx="4814835"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33400" y="533400"/>
            <a:ext cx="6154713" cy="3124201"/>
          </a:xfrm>
        </p:spPr>
        <p:txBody>
          <a:bodyPr anchor="b">
            <a:normAutofit/>
          </a:bodyPr>
          <a:lstStyle>
            <a:lvl1pPr algn="l">
              <a:defRPr sz="4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533400" y="3843868"/>
            <a:ext cx="4954250"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7780B72-4591-4341-A9FF-5A06C0373620}" type="datetimeFigureOut">
              <a:rPr lang="en-US" smtClean="0">
                <a:solidFill>
                  <a:srgbClr val="146194">
                    <a:lumMod val="50000"/>
                  </a:srgbClr>
                </a:solidFill>
              </a:rPr>
              <a:pPr/>
              <a:t>2/9/2015</a:t>
            </a:fld>
            <a:endParaRPr lang="en-US">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a:solidFill>
                <a:srgbClr val="146194">
                  <a:lumMod val="50000"/>
                </a:srgbClr>
              </a:solidFill>
            </a:endParaRPr>
          </a:p>
        </p:txBody>
      </p:sp>
      <p:sp>
        <p:nvSpPr>
          <p:cNvPr id="6" name="Slide Number Placeholder 5"/>
          <p:cNvSpPr>
            <a:spLocks noGrp="1"/>
          </p:cNvSpPr>
          <p:nvPr>
            <p:ph type="sldNum" sz="quarter" idx="12"/>
          </p:nvPr>
        </p:nvSpPr>
        <p:spPr/>
        <p:txBody>
          <a:bodyPr/>
          <a:lstStyle/>
          <a:p>
            <a:fld id="{81FFABDD-EF9D-458F-8A77-9FCA24C98C5F}" type="slidenum">
              <a:rPr lang="en-US" smtClean="0">
                <a:solidFill>
                  <a:srgbClr val="146194">
                    <a:lumMod val="50000"/>
                  </a:srgbClr>
                </a:solidFill>
              </a:rPr>
              <a:pPr/>
              <a:t>‹#›</a:t>
            </a:fld>
            <a:endParaRPr lang="en-US">
              <a:solidFill>
                <a:srgbClr val="146194">
                  <a:lumMod val="50000"/>
                </a:srgbClr>
              </a:solidFill>
            </a:endParaRPr>
          </a:p>
        </p:txBody>
      </p:sp>
    </p:spTree>
    <p:extLst>
      <p:ext uri="{BB962C8B-B14F-4D97-AF65-F5344CB8AC3E}">
        <p14:creationId xmlns:p14="http://schemas.microsoft.com/office/powerpoint/2010/main" val="18015516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533400" y="533400"/>
            <a:ext cx="6554867" cy="3767670"/>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7780B72-4591-4341-A9FF-5A06C0373620}" type="datetimeFigureOut">
              <a:rPr lang="en-US" smtClean="0">
                <a:solidFill>
                  <a:srgbClr val="146194">
                    <a:lumMod val="50000"/>
                  </a:srgbClr>
                </a:solidFill>
              </a:rPr>
              <a:pPr/>
              <a:t>2/9/2015</a:t>
            </a:fld>
            <a:endParaRPr lang="en-US">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a:solidFill>
                <a:srgbClr val="146194">
                  <a:lumMod val="50000"/>
                </a:srgbClr>
              </a:solidFill>
            </a:endParaRPr>
          </a:p>
        </p:txBody>
      </p:sp>
      <p:sp>
        <p:nvSpPr>
          <p:cNvPr id="6" name="Slide Number Placeholder 5"/>
          <p:cNvSpPr>
            <a:spLocks noGrp="1"/>
          </p:cNvSpPr>
          <p:nvPr>
            <p:ph type="sldNum" sz="quarter" idx="12"/>
          </p:nvPr>
        </p:nvSpPr>
        <p:spPr/>
        <p:txBody>
          <a:bodyPr/>
          <a:lstStyle/>
          <a:p>
            <a:fld id="{81FFABDD-EF9D-458F-8A77-9FCA24C98C5F}" type="slidenum">
              <a:rPr lang="en-US" smtClean="0">
                <a:solidFill>
                  <a:srgbClr val="146194">
                    <a:lumMod val="50000"/>
                  </a:srgbClr>
                </a:solidFill>
              </a:rPr>
              <a:pPr/>
              <a:t>‹#›</a:t>
            </a:fld>
            <a:endParaRPr lang="en-US">
              <a:solidFill>
                <a:srgbClr val="146194">
                  <a:lumMod val="50000"/>
                </a:srgbClr>
              </a:solidFill>
            </a:endParaRPr>
          </a:p>
        </p:txBody>
      </p:sp>
    </p:spTree>
    <p:extLst>
      <p:ext uri="{BB962C8B-B14F-4D97-AF65-F5344CB8AC3E}">
        <p14:creationId xmlns:p14="http://schemas.microsoft.com/office/powerpoint/2010/main" val="32108207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199"/>
            <a:ext cx="6402468" cy="2319867"/>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33400" y="4487333"/>
            <a:ext cx="6402467"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780B72-4591-4341-A9FF-5A06C0373620}" type="datetimeFigureOut">
              <a:rPr lang="en-US" smtClean="0">
                <a:solidFill>
                  <a:srgbClr val="146194">
                    <a:lumMod val="50000"/>
                  </a:srgbClr>
                </a:solidFill>
              </a:rPr>
              <a:pPr/>
              <a:t>2/9/2015</a:t>
            </a:fld>
            <a:endParaRPr lang="en-US">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a:solidFill>
                <a:srgbClr val="146194">
                  <a:lumMod val="50000"/>
                </a:srgbClr>
              </a:solidFill>
            </a:endParaRPr>
          </a:p>
        </p:txBody>
      </p:sp>
      <p:sp>
        <p:nvSpPr>
          <p:cNvPr id="6" name="Slide Number Placeholder 5"/>
          <p:cNvSpPr>
            <a:spLocks noGrp="1"/>
          </p:cNvSpPr>
          <p:nvPr>
            <p:ph type="sldNum" sz="quarter" idx="12"/>
          </p:nvPr>
        </p:nvSpPr>
        <p:spPr/>
        <p:txBody>
          <a:bodyPr/>
          <a:lstStyle/>
          <a:p>
            <a:fld id="{81FFABDD-EF9D-458F-8A77-9FCA24C98C5F}" type="slidenum">
              <a:rPr lang="en-US" smtClean="0">
                <a:solidFill>
                  <a:srgbClr val="146194">
                    <a:lumMod val="50000"/>
                  </a:srgbClr>
                </a:solidFill>
              </a:rPr>
              <a:pPr/>
              <a:t>‹#›</a:t>
            </a:fld>
            <a:endParaRPr lang="en-US">
              <a:solidFill>
                <a:srgbClr val="146194">
                  <a:lumMod val="50000"/>
                </a:srgbClr>
              </a:solidFill>
            </a:endParaRPr>
          </a:p>
        </p:txBody>
      </p:sp>
    </p:spTree>
    <p:extLst>
      <p:ext uri="{BB962C8B-B14F-4D97-AF65-F5344CB8AC3E}">
        <p14:creationId xmlns:p14="http://schemas.microsoft.com/office/powerpoint/2010/main" val="6051392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smtClean="0"/>
              <a:t>Click to edit Master title style</a:t>
            </a:r>
            <a:endParaRPr lang="en-US" dirty="0"/>
          </a:p>
        </p:txBody>
      </p:sp>
      <p:sp>
        <p:nvSpPr>
          <p:cNvPr id="11" name="Content Placeholder 3"/>
          <p:cNvSpPr>
            <a:spLocks noGrp="1"/>
          </p:cNvSpPr>
          <p:nvPr>
            <p:ph sz="half" idx="13"/>
          </p:nvPr>
        </p:nvSpPr>
        <p:spPr>
          <a:xfrm>
            <a:off x="533400" y="533400"/>
            <a:ext cx="3949967" cy="3767667"/>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5"/>
          <p:cNvSpPr>
            <a:spLocks noGrp="1"/>
          </p:cNvSpPr>
          <p:nvPr>
            <p:ph sz="quarter" idx="4"/>
          </p:nvPr>
        </p:nvSpPr>
        <p:spPr>
          <a:xfrm>
            <a:off x="4662362" y="533400"/>
            <a:ext cx="3948238" cy="37592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7780B72-4591-4341-A9FF-5A06C0373620}" type="datetimeFigureOut">
              <a:rPr lang="en-US" smtClean="0">
                <a:solidFill>
                  <a:srgbClr val="146194">
                    <a:lumMod val="50000"/>
                  </a:srgbClr>
                </a:solidFill>
              </a:rPr>
              <a:pPr/>
              <a:t>2/9/2015</a:t>
            </a:fld>
            <a:endParaRPr lang="en-US">
              <a:solidFill>
                <a:srgbClr val="146194">
                  <a:lumMod val="50000"/>
                </a:srgbClr>
              </a:solidFill>
            </a:endParaRPr>
          </a:p>
        </p:txBody>
      </p:sp>
      <p:sp>
        <p:nvSpPr>
          <p:cNvPr id="6" name="Footer Placeholder 5"/>
          <p:cNvSpPr>
            <a:spLocks noGrp="1"/>
          </p:cNvSpPr>
          <p:nvPr>
            <p:ph type="ftr" sz="quarter" idx="11"/>
          </p:nvPr>
        </p:nvSpPr>
        <p:spPr/>
        <p:txBody>
          <a:bodyPr/>
          <a:lstStyle/>
          <a:p>
            <a:endParaRPr lang="en-US">
              <a:solidFill>
                <a:srgbClr val="146194">
                  <a:lumMod val="50000"/>
                </a:srgbClr>
              </a:solidFill>
            </a:endParaRPr>
          </a:p>
        </p:txBody>
      </p:sp>
      <p:sp>
        <p:nvSpPr>
          <p:cNvPr id="7" name="Slide Number Placeholder 6"/>
          <p:cNvSpPr>
            <a:spLocks noGrp="1"/>
          </p:cNvSpPr>
          <p:nvPr>
            <p:ph type="sldNum" sz="quarter" idx="12"/>
          </p:nvPr>
        </p:nvSpPr>
        <p:spPr/>
        <p:txBody>
          <a:bodyPr/>
          <a:lstStyle/>
          <a:p>
            <a:fld id="{81FFABDD-EF9D-458F-8A77-9FCA24C98C5F}" type="slidenum">
              <a:rPr lang="en-US" smtClean="0">
                <a:solidFill>
                  <a:srgbClr val="146194">
                    <a:lumMod val="50000"/>
                  </a:srgbClr>
                </a:solidFill>
              </a:rPr>
              <a:pPr/>
              <a:t>‹#›</a:t>
            </a:fld>
            <a:endParaRPr lang="en-US">
              <a:solidFill>
                <a:srgbClr val="146194">
                  <a:lumMod val="50000"/>
                </a:srgbClr>
              </a:solidFill>
            </a:endParaRPr>
          </a:p>
        </p:txBody>
      </p:sp>
    </p:spTree>
    <p:extLst>
      <p:ext uri="{BB962C8B-B14F-4D97-AF65-F5344CB8AC3E}">
        <p14:creationId xmlns:p14="http://schemas.microsoft.com/office/powerpoint/2010/main" val="17361589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smtClean="0"/>
              <a:t>Click to edit Master title style</a:t>
            </a:r>
            <a:endParaRPr lang="en-US" dirty="0"/>
          </a:p>
        </p:txBody>
      </p:sp>
      <p:sp>
        <p:nvSpPr>
          <p:cNvPr id="3" name="Text Placeholder 2"/>
          <p:cNvSpPr>
            <a:spLocks noGrp="1"/>
          </p:cNvSpPr>
          <p:nvPr>
            <p:ph type="body" idx="1"/>
          </p:nvPr>
        </p:nvSpPr>
        <p:spPr>
          <a:xfrm>
            <a:off x="762001" y="533400"/>
            <a:ext cx="3716866"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33399" y="1143000"/>
            <a:ext cx="3945467" cy="3158067"/>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55016" y="566738"/>
            <a:ext cx="3764051"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2362" y="1143000"/>
            <a:ext cx="3956705" cy="3149600"/>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7780B72-4591-4341-A9FF-5A06C0373620}" type="datetimeFigureOut">
              <a:rPr lang="en-US" smtClean="0">
                <a:solidFill>
                  <a:srgbClr val="146194">
                    <a:lumMod val="50000"/>
                  </a:srgbClr>
                </a:solidFill>
              </a:rPr>
              <a:pPr/>
              <a:t>2/9/2015</a:t>
            </a:fld>
            <a:endParaRPr lang="en-US">
              <a:solidFill>
                <a:srgbClr val="146194">
                  <a:lumMod val="50000"/>
                </a:srgbClr>
              </a:solidFill>
            </a:endParaRPr>
          </a:p>
        </p:txBody>
      </p:sp>
      <p:sp>
        <p:nvSpPr>
          <p:cNvPr id="8" name="Footer Placeholder 7"/>
          <p:cNvSpPr>
            <a:spLocks noGrp="1"/>
          </p:cNvSpPr>
          <p:nvPr>
            <p:ph type="ftr" sz="quarter" idx="11"/>
          </p:nvPr>
        </p:nvSpPr>
        <p:spPr/>
        <p:txBody>
          <a:bodyPr/>
          <a:lstStyle/>
          <a:p>
            <a:endParaRPr lang="en-US">
              <a:solidFill>
                <a:srgbClr val="146194">
                  <a:lumMod val="50000"/>
                </a:srgbClr>
              </a:solidFill>
            </a:endParaRPr>
          </a:p>
        </p:txBody>
      </p:sp>
      <p:sp>
        <p:nvSpPr>
          <p:cNvPr id="9" name="Slide Number Placeholder 8"/>
          <p:cNvSpPr>
            <a:spLocks noGrp="1"/>
          </p:cNvSpPr>
          <p:nvPr>
            <p:ph type="sldNum" sz="quarter" idx="12"/>
          </p:nvPr>
        </p:nvSpPr>
        <p:spPr/>
        <p:txBody>
          <a:bodyPr/>
          <a:lstStyle/>
          <a:p>
            <a:fld id="{81FFABDD-EF9D-458F-8A77-9FCA24C98C5F}" type="slidenum">
              <a:rPr lang="en-US" smtClean="0">
                <a:solidFill>
                  <a:srgbClr val="146194">
                    <a:lumMod val="50000"/>
                  </a:srgbClr>
                </a:solidFill>
              </a:rPr>
              <a:pPr/>
              <a:t>‹#›</a:t>
            </a:fld>
            <a:endParaRPr lang="en-US">
              <a:solidFill>
                <a:srgbClr val="146194">
                  <a:lumMod val="50000"/>
                </a:srgbClr>
              </a:solidFill>
            </a:endParaRPr>
          </a:p>
        </p:txBody>
      </p:sp>
    </p:spTree>
    <p:extLst>
      <p:ext uri="{BB962C8B-B14F-4D97-AF65-F5344CB8AC3E}">
        <p14:creationId xmlns:p14="http://schemas.microsoft.com/office/powerpoint/2010/main" val="13012296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7780B72-4591-4341-A9FF-5A06C0373620}" type="datetimeFigureOut">
              <a:rPr lang="en-US" smtClean="0">
                <a:solidFill>
                  <a:srgbClr val="146194">
                    <a:lumMod val="50000"/>
                  </a:srgbClr>
                </a:solidFill>
              </a:rPr>
              <a:pPr/>
              <a:t>2/9/2015</a:t>
            </a:fld>
            <a:endParaRPr lang="en-US">
              <a:solidFill>
                <a:srgbClr val="146194">
                  <a:lumMod val="50000"/>
                </a:srgbClr>
              </a:solidFill>
            </a:endParaRPr>
          </a:p>
        </p:txBody>
      </p:sp>
      <p:sp>
        <p:nvSpPr>
          <p:cNvPr id="4" name="Footer Placeholder 3"/>
          <p:cNvSpPr>
            <a:spLocks noGrp="1"/>
          </p:cNvSpPr>
          <p:nvPr>
            <p:ph type="ftr" sz="quarter" idx="11"/>
          </p:nvPr>
        </p:nvSpPr>
        <p:spPr/>
        <p:txBody>
          <a:bodyPr/>
          <a:lstStyle/>
          <a:p>
            <a:endParaRPr lang="en-US">
              <a:solidFill>
                <a:srgbClr val="146194">
                  <a:lumMod val="50000"/>
                </a:srgbClr>
              </a:solidFill>
            </a:endParaRPr>
          </a:p>
        </p:txBody>
      </p:sp>
      <p:sp>
        <p:nvSpPr>
          <p:cNvPr id="5" name="Slide Number Placeholder 4"/>
          <p:cNvSpPr>
            <a:spLocks noGrp="1"/>
          </p:cNvSpPr>
          <p:nvPr>
            <p:ph type="sldNum" sz="quarter" idx="12"/>
          </p:nvPr>
        </p:nvSpPr>
        <p:spPr/>
        <p:txBody>
          <a:bodyPr/>
          <a:lstStyle/>
          <a:p>
            <a:fld id="{81FFABDD-EF9D-458F-8A77-9FCA24C98C5F}" type="slidenum">
              <a:rPr lang="en-US" smtClean="0">
                <a:solidFill>
                  <a:srgbClr val="146194">
                    <a:lumMod val="50000"/>
                  </a:srgbClr>
                </a:solidFill>
              </a:rPr>
              <a:pPr/>
              <a:t>‹#›</a:t>
            </a:fld>
            <a:endParaRPr lang="en-US">
              <a:solidFill>
                <a:srgbClr val="146194">
                  <a:lumMod val="50000"/>
                </a:srgbClr>
              </a:solidFill>
            </a:endParaRPr>
          </a:p>
        </p:txBody>
      </p:sp>
    </p:spTree>
    <p:extLst>
      <p:ext uri="{BB962C8B-B14F-4D97-AF65-F5344CB8AC3E}">
        <p14:creationId xmlns:p14="http://schemas.microsoft.com/office/powerpoint/2010/main" val="3388506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780B72-4591-4341-A9FF-5A06C0373620}" type="datetimeFigureOut">
              <a:rPr lang="en-US" smtClean="0">
                <a:solidFill>
                  <a:srgbClr val="146194">
                    <a:lumMod val="50000"/>
                  </a:srgbClr>
                </a:solidFill>
              </a:rPr>
              <a:pPr/>
              <a:t>2/9/2015</a:t>
            </a:fld>
            <a:endParaRPr lang="en-US">
              <a:solidFill>
                <a:srgbClr val="146194">
                  <a:lumMod val="50000"/>
                </a:srgbClr>
              </a:solidFill>
            </a:endParaRPr>
          </a:p>
        </p:txBody>
      </p:sp>
      <p:sp>
        <p:nvSpPr>
          <p:cNvPr id="3" name="Footer Placeholder 2"/>
          <p:cNvSpPr>
            <a:spLocks noGrp="1"/>
          </p:cNvSpPr>
          <p:nvPr>
            <p:ph type="ftr" sz="quarter" idx="11"/>
          </p:nvPr>
        </p:nvSpPr>
        <p:spPr/>
        <p:txBody>
          <a:bodyPr/>
          <a:lstStyle/>
          <a:p>
            <a:endParaRPr lang="en-US">
              <a:solidFill>
                <a:srgbClr val="146194">
                  <a:lumMod val="50000"/>
                </a:srgbClr>
              </a:solidFill>
            </a:endParaRPr>
          </a:p>
        </p:txBody>
      </p:sp>
      <p:sp>
        <p:nvSpPr>
          <p:cNvPr id="4" name="Slide Number Placeholder 3"/>
          <p:cNvSpPr>
            <a:spLocks noGrp="1"/>
          </p:cNvSpPr>
          <p:nvPr>
            <p:ph type="sldNum" sz="quarter" idx="12"/>
          </p:nvPr>
        </p:nvSpPr>
        <p:spPr/>
        <p:txBody>
          <a:bodyPr/>
          <a:lstStyle/>
          <a:p>
            <a:fld id="{81FFABDD-EF9D-458F-8A77-9FCA24C98C5F}" type="slidenum">
              <a:rPr lang="en-US" smtClean="0">
                <a:solidFill>
                  <a:srgbClr val="146194">
                    <a:lumMod val="50000"/>
                  </a:srgbClr>
                </a:solidFill>
              </a:rPr>
              <a:pPr/>
              <a:t>‹#›</a:t>
            </a:fld>
            <a:endParaRPr lang="en-US">
              <a:solidFill>
                <a:srgbClr val="146194">
                  <a:lumMod val="50000"/>
                </a:srgbClr>
              </a:solidFill>
            </a:endParaRPr>
          </a:p>
        </p:txBody>
      </p:sp>
    </p:spTree>
    <p:extLst>
      <p:ext uri="{BB962C8B-B14F-4D97-AF65-F5344CB8AC3E}">
        <p14:creationId xmlns:p14="http://schemas.microsoft.com/office/powerpoint/2010/main" val="8529527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18667" y="533400"/>
            <a:ext cx="3200400" cy="1524000"/>
          </a:xfrm>
        </p:spPr>
        <p:txBody>
          <a:bodyPr anchor="b">
            <a:normAutofit/>
          </a:bodyPr>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533399" y="533400"/>
            <a:ext cx="4438755" cy="54864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418667" y="2209802"/>
            <a:ext cx="32004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780B72-4591-4341-A9FF-5A06C0373620}" type="datetimeFigureOut">
              <a:rPr lang="en-US" smtClean="0">
                <a:solidFill>
                  <a:srgbClr val="146194">
                    <a:lumMod val="50000"/>
                  </a:srgbClr>
                </a:solidFill>
              </a:rPr>
              <a:pPr/>
              <a:t>2/9/2015</a:t>
            </a:fld>
            <a:endParaRPr lang="en-US">
              <a:solidFill>
                <a:srgbClr val="146194">
                  <a:lumMod val="50000"/>
                </a:srgbClr>
              </a:solidFill>
            </a:endParaRPr>
          </a:p>
        </p:txBody>
      </p:sp>
      <p:sp>
        <p:nvSpPr>
          <p:cNvPr id="6" name="Footer Placeholder 5"/>
          <p:cNvSpPr>
            <a:spLocks noGrp="1"/>
          </p:cNvSpPr>
          <p:nvPr>
            <p:ph type="ftr" sz="quarter" idx="11"/>
          </p:nvPr>
        </p:nvSpPr>
        <p:spPr/>
        <p:txBody>
          <a:bodyPr/>
          <a:lstStyle/>
          <a:p>
            <a:endParaRPr lang="en-US">
              <a:solidFill>
                <a:srgbClr val="146194">
                  <a:lumMod val="50000"/>
                </a:srgbClr>
              </a:solidFill>
            </a:endParaRPr>
          </a:p>
        </p:txBody>
      </p:sp>
      <p:sp>
        <p:nvSpPr>
          <p:cNvPr id="7" name="Slide Number Placeholder 6"/>
          <p:cNvSpPr>
            <a:spLocks noGrp="1"/>
          </p:cNvSpPr>
          <p:nvPr>
            <p:ph type="sldNum" sz="quarter" idx="12"/>
          </p:nvPr>
        </p:nvSpPr>
        <p:spPr/>
        <p:txBody>
          <a:bodyPr/>
          <a:lstStyle/>
          <a:p>
            <a:fld id="{81FFABDD-EF9D-458F-8A77-9FCA24C98C5F}" type="slidenum">
              <a:rPr lang="en-US" smtClean="0">
                <a:solidFill>
                  <a:srgbClr val="146194">
                    <a:lumMod val="50000"/>
                  </a:srgbClr>
                </a:solidFill>
              </a:rPr>
              <a:pPr/>
              <a:t>‹#›</a:t>
            </a:fld>
            <a:endParaRPr lang="en-US">
              <a:solidFill>
                <a:srgbClr val="146194">
                  <a:lumMod val="50000"/>
                </a:srgbClr>
              </a:solidFill>
            </a:endParaRPr>
          </a:p>
        </p:txBody>
      </p:sp>
    </p:spTree>
    <p:extLst>
      <p:ext uri="{BB962C8B-B14F-4D97-AF65-F5344CB8AC3E}">
        <p14:creationId xmlns:p14="http://schemas.microsoft.com/office/powerpoint/2010/main" val="25725752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95800" y="1447800"/>
            <a:ext cx="3563258" cy="1143000"/>
          </a:xfrm>
        </p:spPr>
        <p:txBody>
          <a:bodyPr anchor="b">
            <a:normAutofit/>
          </a:bodyPr>
          <a:lstStyle>
            <a:lvl1pPr algn="l">
              <a:defRPr sz="2400" b="0"/>
            </a:lvl1p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762000" y="914400"/>
            <a:ext cx="3280974"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496027" y="2743200"/>
            <a:ext cx="3564223"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780B72-4591-4341-A9FF-5A06C0373620}" type="datetimeFigureOut">
              <a:rPr lang="en-US" smtClean="0">
                <a:solidFill>
                  <a:srgbClr val="146194">
                    <a:lumMod val="50000"/>
                  </a:srgbClr>
                </a:solidFill>
              </a:rPr>
              <a:pPr/>
              <a:t>2/9/2015</a:t>
            </a:fld>
            <a:endParaRPr lang="en-US">
              <a:solidFill>
                <a:srgbClr val="146194">
                  <a:lumMod val="50000"/>
                </a:srgbClr>
              </a:solidFill>
            </a:endParaRPr>
          </a:p>
        </p:txBody>
      </p:sp>
      <p:sp>
        <p:nvSpPr>
          <p:cNvPr id="6" name="Footer Placeholder 5"/>
          <p:cNvSpPr>
            <a:spLocks noGrp="1"/>
          </p:cNvSpPr>
          <p:nvPr>
            <p:ph type="ftr" sz="quarter" idx="11"/>
          </p:nvPr>
        </p:nvSpPr>
        <p:spPr>
          <a:xfrm>
            <a:off x="533400" y="6172200"/>
            <a:ext cx="5811724" cy="365125"/>
          </a:xfrm>
        </p:spPr>
        <p:txBody>
          <a:bodyPr/>
          <a:lstStyle/>
          <a:p>
            <a:endParaRPr lang="en-US">
              <a:solidFill>
                <a:srgbClr val="146194">
                  <a:lumMod val="50000"/>
                </a:srgbClr>
              </a:solidFill>
            </a:endParaRPr>
          </a:p>
        </p:txBody>
      </p:sp>
      <p:sp>
        <p:nvSpPr>
          <p:cNvPr id="7" name="Slide Number Placeholder 6"/>
          <p:cNvSpPr>
            <a:spLocks noGrp="1"/>
          </p:cNvSpPr>
          <p:nvPr>
            <p:ph type="sldNum" sz="quarter" idx="12"/>
          </p:nvPr>
        </p:nvSpPr>
        <p:spPr/>
        <p:txBody>
          <a:bodyPr/>
          <a:lstStyle/>
          <a:p>
            <a:fld id="{81FFABDD-EF9D-458F-8A77-9FCA24C98C5F}" type="slidenum">
              <a:rPr lang="en-US" smtClean="0">
                <a:solidFill>
                  <a:srgbClr val="146194">
                    <a:lumMod val="50000"/>
                  </a:srgbClr>
                </a:solidFill>
              </a:rPr>
              <a:pPr/>
              <a:t>‹#›</a:t>
            </a:fld>
            <a:endParaRPr lang="en-US">
              <a:solidFill>
                <a:srgbClr val="146194">
                  <a:lumMod val="50000"/>
                </a:srgbClr>
              </a:solidFill>
            </a:endParaRPr>
          </a:p>
        </p:txBody>
      </p:sp>
    </p:spTree>
    <p:extLst>
      <p:ext uri="{BB962C8B-B14F-4D97-AF65-F5344CB8AC3E}">
        <p14:creationId xmlns:p14="http://schemas.microsoft.com/office/powerpoint/2010/main" val="4158074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Quot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8" name="Rectangle 1"/>
          <p:cNvSpPr>
            <a:spLocks/>
          </p:cNvSpPr>
          <p:nvPr userDrawn="1"/>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914400" y="1600200"/>
            <a:ext cx="5486400" cy="2057400"/>
          </a:xfrm>
        </p:spPr>
        <p:txBody>
          <a:bodyPr anchor="t"/>
          <a:lstStyle>
            <a:lvl1pPr marL="169863" indent="-169863">
              <a:lnSpc>
                <a:spcPts val="3700"/>
              </a:lnSpc>
              <a:spcAft>
                <a:spcPts val="300"/>
              </a:spcAft>
              <a:defRPr sz="3000" b="0" i="0" baseline="0">
                <a:solidFill>
                  <a:srgbClr val="000000"/>
                </a:solidFill>
                <a:latin typeface="+mn-lt"/>
                <a:cs typeface="Avenir LT Std 65 Medium"/>
              </a:defRPr>
            </a:lvl1pPr>
          </a:lstStyle>
          <a:p>
            <a:r>
              <a:rPr lang="en-US" dirty="0"/>
              <a:t>“Click to edit quote” </a:t>
            </a:r>
          </a:p>
        </p:txBody>
      </p:sp>
      <p:sp>
        <p:nvSpPr>
          <p:cNvPr id="10" name="Text Placeholder 9"/>
          <p:cNvSpPr>
            <a:spLocks noGrp="1"/>
          </p:cNvSpPr>
          <p:nvPr>
            <p:ph type="body" sz="quarter" idx="10" hasCustomPrompt="1"/>
          </p:nvPr>
        </p:nvSpPr>
        <p:spPr>
          <a:xfrm>
            <a:off x="3149070" y="4114800"/>
            <a:ext cx="3200400" cy="728662"/>
          </a:xfrm>
        </p:spPr>
        <p:txBody>
          <a:bodyPr anchor="t"/>
          <a:lstStyle>
            <a:lvl1pPr marL="0" indent="0" algn="r">
              <a:spcBef>
                <a:spcPts val="0"/>
              </a:spcBef>
              <a:spcAft>
                <a:spcPts val="300"/>
              </a:spcAft>
              <a:buFontTx/>
              <a:buNone/>
              <a:defRPr lang="en-US" sz="2600" b="0" i="0" kern="1200" baseline="0" dirty="0">
                <a:solidFill>
                  <a:srgbClr val="007AC2"/>
                </a:solidFill>
                <a:latin typeface="+mn-lt"/>
                <a:ea typeface="+mn-ea"/>
                <a:cs typeface="Avenir LT Std 65 Medium"/>
              </a:defRPr>
            </a:lvl1pPr>
          </a:lstStyle>
          <a:p>
            <a:pPr lvl="0"/>
            <a:r>
              <a:rPr lang="en-US" dirty="0"/>
              <a:t>Name</a:t>
            </a:r>
          </a:p>
        </p:txBody>
      </p:sp>
    </p:spTree>
    <p:extLst>
      <p:ext uri="{BB962C8B-B14F-4D97-AF65-F5344CB8AC3E}">
        <p14:creationId xmlns:p14="http://schemas.microsoft.com/office/powerpoint/2010/main" val="4110115228"/>
      </p:ext>
    </p:extLst>
  </p:cSld>
  <p:clrMapOvr>
    <a:masterClrMapping/>
  </p:clrMapOvr>
  <p:transition spd="med">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smtClean="0"/>
              <a:t>Click to edit Master title style</a:t>
            </a:r>
            <a:endParaRPr lang="en-US" dirty="0"/>
          </a:p>
        </p:txBody>
      </p:sp>
      <p:sp>
        <p:nvSpPr>
          <p:cNvPr id="6" name="Picture Placeholder 2"/>
          <p:cNvSpPr>
            <a:spLocks noGrp="1" noChangeAspect="1"/>
          </p:cNvSpPr>
          <p:nvPr>
            <p:ph type="pic" idx="13"/>
          </p:nvPr>
        </p:nvSpPr>
        <p:spPr>
          <a:xfrm>
            <a:off x="533400" y="533400"/>
            <a:ext cx="80772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9" name="Text Placeholder 9"/>
          <p:cNvSpPr>
            <a:spLocks noGrp="1"/>
          </p:cNvSpPr>
          <p:nvPr>
            <p:ph type="body" sz="quarter" idx="14"/>
          </p:nvPr>
        </p:nvSpPr>
        <p:spPr>
          <a:xfrm>
            <a:off x="762002" y="3843867"/>
            <a:ext cx="7281332"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p:txBody>
          <a:bodyPr/>
          <a:lstStyle/>
          <a:p>
            <a:fld id="{F7780B72-4591-4341-A9FF-5A06C0373620}" type="datetimeFigureOut">
              <a:rPr lang="en-US" smtClean="0">
                <a:solidFill>
                  <a:srgbClr val="146194">
                    <a:lumMod val="50000"/>
                  </a:srgbClr>
                </a:solidFill>
              </a:rPr>
              <a:pPr/>
              <a:t>2/9/2015</a:t>
            </a:fld>
            <a:endParaRPr lang="en-US">
              <a:solidFill>
                <a:srgbClr val="146194">
                  <a:lumMod val="50000"/>
                </a:srgbClr>
              </a:solidFill>
            </a:endParaRPr>
          </a:p>
        </p:txBody>
      </p:sp>
      <p:sp>
        <p:nvSpPr>
          <p:cNvPr id="4" name="Footer Placeholder 3"/>
          <p:cNvSpPr>
            <a:spLocks noGrp="1"/>
          </p:cNvSpPr>
          <p:nvPr>
            <p:ph type="ftr" sz="quarter" idx="11"/>
          </p:nvPr>
        </p:nvSpPr>
        <p:spPr/>
        <p:txBody>
          <a:bodyPr/>
          <a:lstStyle/>
          <a:p>
            <a:endParaRPr lang="en-US">
              <a:solidFill>
                <a:srgbClr val="146194">
                  <a:lumMod val="50000"/>
                </a:srgbClr>
              </a:solidFill>
            </a:endParaRPr>
          </a:p>
        </p:txBody>
      </p:sp>
      <p:sp>
        <p:nvSpPr>
          <p:cNvPr id="5" name="Slide Number Placeholder 4"/>
          <p:cNvSpPr>
            <a:spLocks noGrp="1"/>
          </p:cNvSpPr>
          <p:nvPr>
            <p:ph type="sldNum" sz="quarter" idx="12"/>
          </p:nvPr>
        </p:nvSpPr>
        <p:spPr/>
        <p:txBody>
          <a:bodyPr/>
          <a:lstStyle/>
          <a:p>
            <a:fld id="{81FFABDD-EF9D-458F-8A77-9FCA24C98C5F}" type="slidenum">
              <a:rPr lang="en-US" smtClean="0">
                <a:solidFill>
                  <a:srgbClr val="146194">
                    <a:lumMod val="50000"/>
                  </a:srgbClr>
                </a:solidFill>
              </a:rPr>
              <a:pPr/>
              <a:t>‹#›</a:t>
            </a:fld>
            <a:endParaRPr lang="en-US">
              <a:solidFill>
                <a:srgbClr val="146194">
                  <a:lumMod val="50000"/>
                </a:srgbClr>
              </a:solidFill>
            </a:endParaRPr>
          </a:p>
        </p:txBody>
      </p:sp>
    </p:spTree>
    <p:extLst>
      <p:ext uri="{BB962C8B-B14F-4D97-AF65-F5344CB8AC3E}">
        <p14:creationId xmlns:p14="http://schemas.microsoft.com/office/powerpoint/2010/main" val="5206050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77200" cy="2895600"/>
          </a:xfrm>
        </p:spPr>
        <p:txBody>
          <a:bodyPr anchor="ctr">
            <a:normAutofit/>
          </a:bodyPr>
          <a:lstStyle>
            <a:lvl1pPr algn="l">
              <a:defRPr sz="2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33400" y="4114800"/>
            <a:ext cx="6383552"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780B72-4591-4341-A9FF-5A06C0373620}" type="datetimeFigureOut">
              <a:rPr lang="en-US" smtClean="0">
                <a:solidFill>
                  <a:srgbClr val="146194">
                    <a:lumMod val="50000"/>
                  </a:srgbClr>
                </a:solidFill>
              </a:rPr>
              <a:pPr/>
              <a:t>2/9/2015</a:t>
            </a:fld>
            <a:endParaRPr lang="en-US">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a:solidFill>
                <a:srgbClr val="146194">
                  <a:lumMod val="50000"/>
                </a:srgbClr>
              </a:solidFill>
            </a:endParaRPr>
          </a:p>
        </p:txBody>
      </p:sp>
      <p:sp>
        <p:nvSpPr>
          <p:cNvPr id="6" name="Slide Number Placeholder 5"/>
          <p:cNvSpPr>
            <a:spLocks noGrp="1"/>
          </p:cNvSpPr>
          <p:nvPr>
            <p:ph type="sldNum" sz="quarter" idx="12"/>
          </p:nvPr>
        </p:nvSpPr>
        <p:spPr/>
        <p:txBody>
          <a:bodyPr/>
          <a:lstStyle/>
          <a:p>
            <a:fld id="{81FFABDD-EF9D-458F-8A77-9FCA24C98C5F}" type="slidenum">
              <a:rPr lang="en-US" smtClean="0">
                <a:solidFill>
                  <a:srgbClr val="146194">
                    <a:lumMod val="50000"/>
                  </a:srgbClr>
                </a:solidFill>
              </a:rPr>
              <a:pPr/>
              <a:t>‹#›</a:t>
            </a:fld>
            <a:endParaRPr lang="en-US">
              <a:solidFill>
                <a:srgbClr val="146194">
                  <a:lumMod val="50000"/>
                </a:srgbClr>
              </a:solidFill>
            </a:endParaRPr>
          </a:p>
        </p:txBody>
      </p:sp>
    </p:spTree>
    <p:extLst>
      <p:ext uri="{BB962C8B-B14F-4D97-AF65-F5344CB8AC3E}">
        <p14:creationId xmlns:p14="http://schemas.microsoft.com/office/powerpoint/2010/main" val="5547305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283" y="533400"/>
            <a:ext cx="6859787" cy="2895600"/>
          </a:xfrm>
        </p:spPr>
        <p:txBody>
          <a:bodyPr anchor="ctr">
            <a:normAutofit/>
          </a:bodyPr>
          <a:lstStyle>
            <a:lvl1pPr algn="l">
              <a:defRPr sz="28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66800" y="3429000"/>
            <a:ext cx="6402467"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33400" y="4301070"/>
            <a:ext cx="6382361"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780B72-4591-4341-A9FF-5A06C0373620}" type="datetimeFigureOut">
              <a:rPr lang="en-US" smtClean="0">
                <a:solidFill>
                  <a:srgbClr val="146194">
                    <a:lumMod val="50000"/>
                  </a:srgbClr>
                </a:solidFill>
              </a:rPr>
              <a:pPr/>
              <a:t>2/9/2015</a:t>
            </a:fld>
            <a:endParaRPr lang="en-US">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a:solidFill>
                <a:srgbClr val="146194">
                  <a:lumMod val="50000"/>
                </a:srgbClr>
              </a:solidFill>
            </a:endParaRPr>
          </a:p>
        </p:txBody>
      </p:sp>
      <p:sp>
        <p:nvSpPr>
          <p:cNvPr id="6" name="Slide Number Placeholder 5"/>
          <p:cNvSpPr>
            <a:spLocks noGrp="1"/>
          </p:cNvSpPr>
          <p:nvPr>
            <p:ph type="sldNum" sz="quarter" idx="12"/>
          </p:nvPr>
        </p:nvSpPr>
        <p:spPr/>
        <p:txBody>
          <a:bodyPr/>
          <a:lstStyle/>
          <a:p>
            <a:fld id="{81FFABDD-EF9D-458F-8A77-9FCA24C98C5F}" type="slidenum">
              <a:rPr lang="en-US" smtClean="0">
                <a:solidFill>
                  <a:srgbClr val="146194">
                    <a:lumMod val="50000"/>
                  </a:srgbClr>
                </a:solidFill>
              </a:rPr>
              <a:pPr/>
              <a:t>‹#›</a:t>
            </a:fld>
            <a:endParaRPr lang="en-US">
              <a:solidFill>
                <a:srgbClr val="146194">
                  <a:lumMod val="50000"/>
                </a:srgbClr>
              </a:solidFill>
            </a:endParaRPr>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r>
              <a:rPr lang="en-US" sz="8000" dirty="0">
                <a:solidFill>
                  <a:prstClr val="white"/>
                </a:solidFill>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algn="r"/>
            <a:r>
              <a:rPr lang="en-US" sz="8000" dirty="0">
                <a:solidFill>
                  <a:prstClr val="white"/>
                </a:solidFill>
              </a:rPr>
              <a:t>”</a:t>
            </a:r>
          </a:p>
        </p:txBody>
      </p:sp>
    </p:spTree>
    <p:extLst>
      <p:ext uri="{BB962C8B-B14F-4D97-AF65-F5344CB8AC3E}">
        <p14:creationId xmlns:p14="http://schemas.microsoft.com/office/powerpoint/2010/main" val="40567824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6382361" cy="1697400"/>
          </a:xfrm>
        </p:spPr>
        <p:txBody>
          <a:bodyPr anchor="b">
            <a:normAutofit/>
          </a:bodyPr>
          <a:lstStyle>
            <a:lvl1pPr algn="l">
              <a:defRPr sz="2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33400" y="5132980"/>
            <a:ext cx="6383552"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780B72-4591-4341-A9FF-5A06C0373620}" type="datetimeFigureOut">
              <a:rPr lang="en-US" smtClean="0">
                <a:solidFill>
                  <a:srgbClr val="146194">
                    <a:lumMod val="50000"/>
                  </a:srgbClr>
                </a:solidFill>
              </a:rPr>
              <a:pPr/>
              <a:t>2/9/2015</a:t>
            </a:fld>
            <a:endParaRPr lang="en-US">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a:solidFill>
                <a:srgbClr val="146194">
                  <a:lumMod val="50000"/>
                </a:srgbClr>
              </a:solidFill>
            </a:endParaRPr>
          </a:p>
        </p:txBody>
      </p:sp>
      <p:sp>
        <p:nvSpPr>
          <p:cNvPr id="6" name="Slide Number Placeholder 5"/>
          <p:cNvSpPr>
            <a:spLocks noGrp="1"/>
          </p:cNvSpPr>
          <p:nvPr>
            <p:ph type="sldNum" sz="quarter" idx="12"/>
          </p:nvPr>
        </p:nvSpPr>
        <p:spPr/>
        <p:txBody>
          <a:bodyPr/>
          <a:lstStyle/>
          <a:p>
            <a:fld id="{81FFABDD-EF9D-458F-8A77-9FCA24C98C5F}" type="slidenum">
              <a:rPr lang="en-US" smtClean="0">
                <a:solidFill>
                  <a:srgbClr val="146194">
                    <a:lumMod val="50000"/>
                  </a:srgbClr>
                </a:solidFill>
              </a:rPr>
              <a:pPr/>
              <a:t>‹#›</a:t>
            </a:fld>
            <a:endParaRPr lang="en-US">
              <a:solidFill>
                <a:srgbClr val="146194">
                  <a:lumMod val="50000"/>
                </a:srgbClr>
              </a:solidFill>
            </a:endParaRPr>
          </a:p>
        </p:txBody>
      </p:sp>
    </p:spTree>
    <p:extLst>
      <p:ext uri="{BB962C8B-B14F-4D97-AF65-F5344CB8AC3E}">
        <p14:creationId xmlns:p14="http://schemas.microsoft.com/office/powerpoint/2010/main" val="40026857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284" y="533400"/>
            <a:ext cx="6859786" cy="2895600"/>
          </a:xfrm>
        </p:spPr>
        <p:txBody>
          <a:bodyPr anchor="ctr">
            <a:normAutofit/>
          </a:bodyPr>
          <a:lstStyle>
            <a:lvl1pPr algn="l">
              <a:defRPr sz="28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533400" y="3886200"/>
            <a:ext cx="6382361"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33400" y="4953000"/>
            <a:ext cx="6382360"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780B72-4591-4341-A9FF-5A06C0373620}" type="datetimeFigureOut">
              <a:rPr lang="en-US" smtClean="0">
                <a:solidFill>
                  <a:srgbClr val="146194">
                    <a:lumMod val="50000"/>
                  </a:srgbClr>
                </a:solidFill>
              </a:rPr>
              <a:pPr/>
              <a:t>2/9/2015</a:t>
            </a:fld>
            <a:endParaRPr lang="en-US">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a:solidFill>
                <a:srgbClr val="146194">
                  <a:lumMod val="50000"/>
                </a:srgbClr>
              </a:solidFill>
            </a:endParaRPr>
          </a:p>
        </p:txBody>
      </p:sp>
      <p:sp>
        <p:nvSpPr>
          <p:cNvPr id="6" name="Slide Number Placeholder 5"/>
          <p:cNvSpPr>
            <a:spLocks noGrp="1"/>
          </p:cNvSpPr>
          <p:nvPr>
            <p:ph type="sldNum" sz="quarter" idx="12"/>
          </p:nvPr>
        </p:nvSpPr>
        <p:spPr/>
        <p:txBody>
          <a:bodyPr/>
          <a:lstStyle/>
          <a:p>
            <a:fld id="{81FFABDD-EF9D-458F-8A77-9FCA24C98C5F}" type="slidenum">
              <a:rPr lang="en-US" smtClean="0">
                <a:solidFill>
                  <a:srgbClr val="146194">
                    <a:lumMod val="50000"/>
                  </a:srgbClr>
                </a:solidFill>
              </a:rPr>
              <a:pPr/>
              <a:t>‹#›</a:t>
            </a:fld>
            <a:endParaRPr lang="en-US">
              <a:solidFill>
                <a:srgbClr val="146194">
                  <a:lumMod val="50000"/>
                </a:srgbClr>
              </a:solidFill>
            </a:endParaRPr>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r>
              <a:rPr lang="en-US" sz="8000" dirty="0">
                <a:solidFill>
                  <a:prstClr val="white"/>
                </a:solidFill>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algn="r"/>
            <a:r>
              <a:rPr lang="en-US" sz="8000" dirty="0">
                <a:solidFill>
                  <a:prstClr val="white"/>
                </a:solidFill>
              </a:rPr>
              <a:t>”</a:t>
            </a:r>
          </a:p>
        </p:txBody>
      </p:sp>
    </p:spTree>
    <p:extLst>
      <p:ext uri="{BB962C8B-B14F-4D97-AF65-F5344CB8AC3E}">
        <p14:creationId xmlns:p14="http://schemas.microsoft.com/office/powerpoint/2010/main" val="15256535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525658" cy="2895600"/>
          </a:xfrm>
        </p:spPr>
        <p:txBody>
          <a:bodyPr vert="horz" lIns="91440" tIns="45720" rIns="91440" bIns="45720" rtlCol="0" anchor="ctr">
            <a:normAutofit/>
          </a:bodyPr>
          <a:lstStyle>
            <a:lvl1pPr>
              <a:defRPr lang="en-US" sz="2800"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533400" y="3928534"/>
            <a:ext cx="6382361"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33400" y="4766735"/>
            <a:ext cx="6382360"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780B72-4591-4341-A9FF-5A06C0373620}" type="datetimeFigureOut">
              <a:rPr lang="en-US" smtClean="0">
                <a:solidFill>
                  <a:srgbClr val="146194">
                    <a:lumMod val="50000"/>
                  </a:srgbClr>
                </a:solidFill>
              </a:rPr>
              <a:pPr/>
              <a:t>2/9/2015</a:t>
            </a:fld>
            <a:endParaRPr lang="en-US">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a:solidFill>
                <a:srgbClr val="146194">
                  <a:lumMod val="50000"/>
                </a:srgbClr>
              </a:solidFill>
            </a:endParaRPr>
          </a:p>
        </p:txBody>
      </p:sp>
      <p:sp>
        <p:nvSpPr>
          <p:cNvPr id="6" name="Slide Number Placeholder 5"/>
          <p:cNvSpPr>
            <a:spLocks noGrp="1"/>
          </p:cNvSpPr>
          <p:nvPr>
            <p:ph type="sldNum" sz="quarter" idx="12"/>
          </p:nvPr>
        </p:nvSpPr>
        <p:spPr/>
        <p:txBody>
          <a:bodyPr/>
          <a:lstStyle/>
          <a:p>
            <a:fld id="{81FFABDD-EF9D-458F-8A77-9FCA24C98C5F}" type="slidenum">
              <a:rPr lang="en-US" smtClean="0">
                <a:solidFill>
                  <a:srgbClr val="146194">
                    <a:lumMod val="50000"/>
                  </a:srgbClr>
                </a:solidFill>
              </a:rPr>
              <a:pPr/>
              <a:t>‹#›</a:t>
            </a:fld>
            <a:endParaRPr lang="en-US">
              <a:solidFill>
                <a:srgbClr val="146194">
                  <a:lumMod val="50000"/>
                </a:srgbClr>
              </a:solidFill>
            </a:endParaRPr>
          </a:p>
        </p:txBody>
      </p:sp>
    </p:spTree>
    <p:extLst>
      <p:ext uri="{BB962C8B-B14F-4D97-AF65-F5344CB8AC3E}">
        <p14:creationId xmlns:p14="http://schemas.microsoft.com/office/powerpoint/2010/main" val="23557792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lgn="l">
              <a:defRPr sz="280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3400" y="533401"/>
            <a:ext cx="6554867" cy="376767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7780B72-4591-4341-A9FF-5A06C0373620}" type="datetimeFigureOut">
              <a:rPr lang="en-US" smtClean="0">
                <a:solidFill>
                  <a:srgbClr val="146194">
                    <a:lumMod val="50000"/>
                  </a:srgbClr>
                </a:solidFill>
              </a:rPr>
              <a:pPr/>
              <a:t>2/9/2015</a:t>
            </a:fld>
            <a:endParaRPr lang="en-US">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a:solidFill>
                <a:srgbClr val="146194">
                  <a:lumMod val="50000"/>
                </a:srgbClr>
              </a:solidFill>
            </a:endParaRPr>
          </a:p>
        </p:txBody>
      </p:sp>
      <p:sp>
        <p:nvSpPr>
          <p:cNvPr id="6" name="Slide Number Placeholder 5"/>
          <p:cNvSpPr>
            <a:spLocks noGrp="1"/>
          </p:cNvSpPr>
          <p:nvPr>
            <p:ph type="sldNum" sz="quarter" idx="12"/>
          </p:nvPr>
        </p:nvSpPr>
        <p:spPr/>
        <p:txBody>
          <a:bodyPr/>
          <a:lstStyle/>
          <a:p>
            <a:fld id="{81FFABDD-EF9D-458F-8A77-9FCA24C98C5F}" type="slidenum">
              <a:rPr lang="en-US" smtClean="0">
                <a:solidFill>
                  <a:srgbClr val="146194">
                    <a:lumMod val="50000"/>
                  </a:srgbClr>
                </a:solidFill>
              </a:rPr>
              <a:pPr/>
              <a:t>‹#›</a:t>
            </a:fld>
            <a:endParaRPr lang="en-US">
              <a:solidFill>
                <a:srgbClr val="146194">
                  <a:lumMod val="50000"/>
                </a:srgbClr>
              </a:solidFill>
            </a:endParaRPr>
          </a:p>
        </p:txBody>
      </p:sp>
    </p:spTree>
    <p:extLst>
      <p:ext uri="{BB962C8B-B14F-4D97-AF65-F5344CB8AC3E}">
        <p14:creationId xmlns:p14="http://schemas.microsoft.com/office/powerpoint/2010/main" val="41496518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533400"/>
            <a:ext cx="2044194" cy="4419600"/>
          </a:xfrm>
        </p:spPr>
        <p:txBody>
          <a:bodyPr vert="eaVert">
            <a:normAutofit/>
          </a:bodyPr>
          <a:lstStyle>
            <a:lvl1pPr>
              <a:defRPr sz="280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3400" y="533400"/>
            <a:ext cx="5850012" cy="5486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7780B72-4591-4341-A9FF-5A06C0373620}" type="datetimeFigureOut">
              <a:rPr lang="en-US" smtClean="0">
                <a:solidFill>
                  <a:srgbClr val="146194">
                    <a:lumMod val="50000"/>
                  </a:srgbClr>
                </a:solidFill>
              </a:rPr>
              <a:pPr/>
              <a:t>2/9/2015</a:t>
            </a:fld>
            <a:endParaRPr lang="en-US">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a:solidFill>
                <a:srgbClr val="146194">
                  <a:lumMod val="50000"/>
                </a:srgbClr>
              </a:solidFill>
            </a:endParaRPr>
          </a:p>
        </p:txBody>
      </p:sp>
      <p:sp>
        <p:nvSpPr>
          <p:cNvPr id="6" name="Slide Number Placeholder 5"/>
          <p:cNvSpPr>
            <a:spLocks noGrp="1"/>
          </p:cNvSpPr>
          <p:nvPr>
            <p:ph type="sldNum" sz="quarter" idx="12"/>
          </p:nvPr>
        </p:nvSpPr>
        <p:spPr/>
        <p:txBody>
          <a:bodyPr/>
          <a:lstStyle/>
          <a:p>
            <a:fld id="{81FFABDD-EF9D-458F-8A77-9FCA24C98C5F}" type="slidenum">
              <a:rPr lang="en-US" smtClean="0">
                <a:solidFill>
                  <a:srgbClr val="146194">
                    <a:lumMod val="50000"/>
                  </a:srgbClr>
                </a:solidFill>
              </a:rPr>
              <a:pPr/>
              <a:t>‹#›</a:t>
            </a:fld>
            <a:endParaRPr lang="en-US">
              <a:solidFill>
                <a:srgbClr val="146194">
                  <a:lumMod val="50000"/>
                </a:srgbClr>
              </a:solidFill>
            </a:endParaRPr>
          </a:p>
        </p:txBody>
      </p:sp>
    </p:spTree>
    <p:extLst>
      <p:ext uri="{BB962C8B-B14F-4D97-AF65-F5344CB8AC3E}">
        <p14:creationId xmlns:p14="http://schemas.microsoft.com/office/powerpoint/2010/main" val="21764587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smtClean="0"/>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7A8EB34B-5C52-2644-A9BD-0B3984AAC7EE}" type="datetimeFigureOut">
              <a:rPr lang="en-US" smtClean="0">
                <a:solidFill>
                  <a:prstClr val="black">
                    <a:lumMod val="65000"/>
                    <a:lumOff val="35000"/>
                  </a:prstClr>
                </a:solidFill>
              </a:rPr>
              <a:pPr/>
              <a:t>2/9/2015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B9D2C864-9362-43C7-A136-D9C41D93A96D}"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4652743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A8EB34B-5C52-2644-A9BD-0B3984AAC7EE}" type="datetimeFigureOut">
              <a:rPr lang="en-US" smtClean="0">
                <a:solidFill>
                  <a:prstClr val="black">
                    <a:lumMod val="65000"/>
                    <a:lumOff val="35000"/>
                  </a:prstClr>
                </a:solidFill>
              </a:rPr>
              <a:pPr/>
              <a:t>2/9/2015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F61A56CA-8ACA-1043-ABCB-2C48C69FF632}"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544707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685800"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spTree>
    <p:extLst>
      <p:ext uri="{BB962C8B-B14F-4D97-AF65-F5344CB8AC3E}">
        <p14:creationId xmlns:p14="http://schemas.microsoft.com/office/powerpoint/2010/main" val="641396675"/>
      </p:ext>
    </p:extLst>
  </p:cSld>
  <p:clrMapOvr>
    <a:masterClrMapping/>
  </p:clrMapOvr>
  <p:transition spd="med">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smtClean="0"/>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7A8EB34B-5C52-2644-A9BD-0B3984AAC7EE}" type="datetimeFigureOut">
              <a:rPr lang="en-US" smtClean="0">
                <a:solidFill>
                  <a:prstClr val="black">
                    <a:lumMod val="65000"/>
                    <a:lumOff val="35000"/>
                  </a:prstClr>
                </a:solidFill>
              </a:rPr>
              <a:pPr/>
              <a:t>2/9/2015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smtClean="0"/>
              <a:t>Drag picture to placeholder or click icon to add</a:t>
            </a:r>
            <a:endParaRPr/>
          </a:p>
        </p:txBody>
      </p:sp>
    </p:spTree>
    <p:extLst>
      <p:ext uri="{BB962C8B-B14F-4D97-AF65-F5344CB8AC3E}">
        <p14:creationId xmlns:p14="http://schemas.microsoft.com/office/powerpoint/2010/main" val="3977802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8EB34B-5C52-2644-A9BD-0B3984AAC7EE}" type="datetimeFigureOut">
              <a:rPr lang="en-US" smtClean="0">
                <a:solidFill>
                  <a:prstClr val="black">
                    <a:lumMod val="65000"/>
                    <a:lumOff val="35000"/>
                  </a:prstClr>
                </a:solidFill>
              </a:rPr>
              <a:pPr/>
              <a:t>2/9/2015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F61A56CA-8ACA-1043-ABCB-2C48C69FF632}"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2593306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a:xfrm>
            <a:off x="6580094" y="188259"/>
            <a:ext cx="2133600" cy="365125"/>
          </a:xfrm>
        </p:spPr>
        <p:txBody>
          <a:bodyPr/>
          <a:lstStyle/>
          <a:p>
            <a:fld id="{7A8EB34B-5C52-2644-A9BD-0B3984AAC7EE}" type="datetimeFigureOut">
              <a:rPr lang="en-US" smtClean="0">
                <a:solidFill>
                  <a:prstClr val="black">
                    <a:lumMod val="65000"/>
                    <a:lumOff val="35000"/>
                  </a:prstClr>
                </a:solidFill>
              </a:rPr>
              <a:pPr/>
              <a:t>2/9/2015</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F61A56CA-8ACA-1043-ABCB-2C48C69FF632}"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7891440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a:xfrm>
            <a:off x="6580094" y="188259"/>
            <a:ext cx="2133600" cy="365125"/>
          </a:xfrm>
        </p:spPr>
        <p:txBody>
          <a:bodyPr/>
          <a:lstStyle/>
          <a:p>
            <a:fld id="{7A8EB34B-5C52-2644-A9BD-0B3984AAC7EE}" type="datetimeFigureOut">
              <a:rPr lang="en-US" smtClean="0">
                <a:solidFill>
                  <a:prstClr val="black">
                    <a:lumMod val="65000"/>
                    <a:lumOff val="35000"/>
                  </a:prstClr>
                </a:solidFill>
              </a:rPr>
              <a:pPr/>
              <a:t>2/9/2015</a:t>
            </a:fld>
            <a:endParaRPr lang="en-US">
              <a:solidFill>
                <a:prstClr val="black">
                  <a:lumMod val="65000"/>
                  <a:lumOff val="35000"/>
                </a:prstClr>
              </a:solidFill>
            </a:endParaRPr>
          </a:p>
        </p:txBody>
      </p:sp>
      <p:sp>
        <p:nvSpPr>
          <p:cNvPr id="8" name="Footer Placeholder 7"/>
          <p:cNvSpPr>
            <a:spLocks noGrp="1"/>
          </p:cNvSpPr>
          <p:nvPr>
            <p:ph type="ftr" sz="quarter" idx="11"/>
          </p:nvPr>
        </p:nvSpPr>
        <p:spPr>
          <a:xfrm>
            <a:off x="1120588" y="188259"/>
            <a:ext cx="2895600" cy="365125"/>
          </a:xfrm>
        </p:spPr>
        <p:txBody>
          <a:bodyPr/>
          <a:lstStyle/>
          <a:p>
            <a:endParaRPr lang="en-US">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F61A56CA-8ACA-1043-ABCB-2C48C69FF632}" type="slidenum">
              <a:rPr lang="en-US" smtClean="0">
                <a:solidFill>
                  <a:prstClr val="black">
                    <a:lumMod val="65000"/>
                    <a:lumOff val="35000"/>
                  </a:prstClr>
                </a:solidFill>
              </a:rPr>
              <a:pPr/>
              <a:t>‹#›</a:t>
            </a:fld>
            <a:endParaRPr lang="en-US">
              <a:solidFill>
                <a:prstClr val="black">
                  <a:lumMod val="65000"/>
                  <a:lumOff val="35000"/>
                </a:prstClr>
              </a:solidFill>
            </a:endParaRPr>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0228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7A8EB34B-5C52-2644-A9BD-0B3984AAC7EE}" type="datetimeFigureOut">
              <a:rPr lang="en-US" smtClean="0">
                <a:solidFill>
                  <a:prstClr val="black">
                    <a:lumMod val="65000"/>
                    <a:lumOff val="35000"/>
                  </a:prstClr>
                </a:solidFill>
              </a:rPr>
              <a:pPr/>
              <a:t>2/9/2015</a:t>
            </a:fld>
            <a:endParaRPr 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F61A56CA-8ACA-1043-ABCB-2C48C69FF632}"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7702164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8EB34B-5C52-2644-A9BD-0B3984AAC7EE}" type="datetimeFigureOut">
              <a:rPr lang="en-US" smtClean="0">
                <a:solidFill>
                  <a:prstClr val="black">
                    <a:lumMod val="65000"/>
                    <a:lumOff val="35000"/>
                  </a:prstClr>
                </a:solidFill>
              </a:rPr>
              <a:pPr/>
              <a:t>2/9/2015</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F61A56CA-8ACA-1043-ABCB-2C48C69FF632}"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9588751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A8EB34B-5C52-2644-A9BD-0B3984AAC7EE}" type="datetimeFigureOut">
              <a:rPr lang="en-US" smtClean="0">
                <a:solidFill>
                  <a:prstClr val="black">
                    <a:lumMod val="65000"/>
                    <a:lumOff val="35000"/>
                  </a:prstClr>
                </a:solidFill>
              </a:rPr>
              <a:pPr/>
              <a:t>2/9/2015</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B9D2C864-9362-43C7-A136-D9C41D93A96D}"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9379022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smtClean="0"/>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A8EB34B-5C52-2644-A9BD-0B3984AAC7EE}" type="datetimeFigureOut">
              <a:rPr lang="en-US" smtClean="0">
                <a:solidFill>
                  <a:prstClr val="black">
                    <a:lumMod val="65000"/>
                    <a:lumOff val="35000"/>
                  </a:prstClr>
                </a:solidFill>
              </a:rPr>
              <a:pPr/>
              <a:t>2/9/2015</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F61A56CA-8ACA-1043-ABCB-2C48C69FF632}"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5049321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7A8EB34B-5C52-2644-A9BD-0B3984AAC7EE}" type="datetimeFigureOut">
              <a:rPr lang="en-US" smtClean="0">
                <a:solidFill>
                  <a:prstClr val="black">
                    <a:lumMod val="65000"/>
                    <a:lumOff val="35000"/>
                  </a:prstClr>
                </a:solidFill>
              </a:rPr>
              <a:pPr/>
              <a:t>2/9/2015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smtClean="0"/>
              <a:t>Drag picture to placeholder or click icon to add</a:t>
            </a:r>
            <a:endParaRPr/>
          </a:p>
        </p:txBody>
      </p:sp>
    </p:spTree>
    <p:extLst>
      <p:ext uri="{BB962C8B-B14F-4D97-AF65-F5344CB8AC3E}">
        <p14:creationId xmlns:p14="http://schemas.microsoft.com/office/powerpoint/2010/main" val="18995892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fld id="{7A8EB34B-5C52-2644-A9BD-0B3984AAC7EE}" type="datetimeFigureOut">
              <a:rPr lang="en-US" smtClean="0">
                <a:solidFill>
                  <a:prstClr val="black">
                    <a:lumMod val="65000"/>
                    <a:lumOff val="35000"/>
                  </a:prstClr>
                </a:solidFill>
              </a:rPr>
              <a:pPr/>
              <a:t>2/9/2015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smtClean="0"/>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smtClean="0"/>
              <a:t>Drag picture to placeholder or click icon to add</a:t>
            </a:r>
            <a:endParaRPr/>
          </a:p>
        </p:txBody>
      </p:sp>
    </p:spTree>
    <p:extLst>
      <p:ext uri="{BB962C8B-B14F-4D97-AF65-F5344CB8AC3E}">
        <p14:creationId xmlns:p14="http://schemas.microsoft.com/office/powerpoint/2010/main" val="2670568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_water">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685800"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pic>
        <p:nvPicPr>
          <p:cNvPr id="5" name="Picture 4"/>
          <p:cNvPicPr>
            <a:picLocks noChangeAspect="1"/>
          </p:cNvPicPr>
          <p:nvPr userDrawn="1"/>
        </p:nvPicPr>
        <p:blipFill rotWithShape="1">
          <a:blip r:embed="rId2">
            <a:alphaModFix/>
            <a:extLst>
              <a:ext uri="{28A0092B-C50C-407E-A947-70E740481C1C}">
                <a14:useLocalDpi xmlns:a14="http://schemas.microsoft.com/office/drawing/2010/main" val="0"/>
              </a:ext>
            </a:extLst>
          </a:blip>
          <a:srcRect b="42205"/>
          <a:stretch/>
        </p:blipFill>
        <p:spPr>
          <a:xfrm>
            <a:off x="0" y="2947249"/>
            <a:ext cx="9144000" cy="3910751"/>
          </a:xfrm>
          <a:prstGeom prst="rect">
            <a:avLst/>
          </a:prstGeom>
        </p:spPr>
      </p:pic>
    </p:spTree>
    <p:extLst>
      <p:ext uri="{BB962C8B-B14F-4D97-AF65-F5344CB8AC3E}">
        <p14:creationId xmlns:p14="http://schemas.microsoft.com/office/powerpoint/2010/main" val="1463654507"/>
      </p:ext>
    </p:extLst>
  </p:cSld>
  <p:clrMapOvr>
    <a:masterClrMapping/>
  </p:clrMapOvr>
  <p:transition spd="med">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7A8EB34B-5C52-2644-A9BD-0B3984AAC7EE}" type="datetimeFigureOut">
              <a:rPr lang="en-US" smtClean="0">
                <a:solidFill>
                  <a:prstClr val="black">
                    <a:lumMod val="65000"/>
                    <a:lumOff val="35000"/>
                  </a:prstClr>
                </a:solidFill>
              </a:rPr>
              <a:pPr/>
              <a:t>2/9/2015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smtClean="0"/>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smtClean="0"/>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smtClean="0"/>
              <a:t>Drag picture to placeholder or click icon to add</a:t>
            </a:r>
            <a:endParaRPr/>
          </a:p>
        </p:txBody>
      </p:sp>
    </p:spTree>
    <p:extLst>
      <p:ext uri="{BB962C8B-B14F-4D97-AF65-F5344CB8AC3E}">
        <p14:creationId xmlns:p14="http://schemas.microsoft.com/office/powerpoint/2010/main" val="15336914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A8EB34B-5C52-2644-A9BD-0B3984AAC7EE}" type="datetimeFigureOut">
              <a:rPr lang="en-US" smtClean="0">
                <a:solidFill>
                  <a:prstClr val="black">
                    <a:lumMod val="65000"/>
                    <a:lumOff val="35000"/>
                  </a:prstClr>
                </a:solidFill>
              </a:rPr>
              <a:pPr/>
              <a:t>2/9/2015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F61A56CA-8ACA-1043-ABCB-2C48C69FF632}"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3966937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smtClean="0"/>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A8EB34B-5C52-2644-A9BD-0B3984AAC7EE}" type="datetimeFigureOut">
              <a:rPr lang="en-US" smtClean="0">
                <a:solidFill>
                  <a:prstClr val="black">
                    <a:lumMod val="65000"/>
                    <a:lumOff val="35000"/>
                  </a:prstClr>
                </a:solidFill>
              </a:rPr>
              <a:pPr/>
              <a:t>2/9/2015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F61A56CA-8ACA-1043-ABCB-2C48C69FF632}"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921202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Tree>
    <p:extLst>
      <p:ext uri="{BB962C8B-B14F-4D97-AF65-F5344CB8AC3E}">
        <p14:creationId xmlns:p14="http://schemas.microsoft.com/office/powerpoint/2010/main" val="1110010421"/>
      </p:ext>
    </p:extLst>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5" name="Rectangle 2"/>
          <p:cNvSpPr>
            <a:spLocks/>
          </p:cNvSpPr>
          <p:nvPr/>
        </p:nvSpPr>
        <p:spPr bwMode="ltGray">
          <a:xfrm>
            <a:off x="0" y="5257800"/>
            <a:ext cx="9144000" cy="1600200"/>
          </a:xfrm>
          <a:prstGeom prst="rect">
            <a:avLst/>
          </a:prstGeom>
          <a:gradFill rotWithShape="0">
            <a:gsLst>
              <a:gs pos="0">
                <a:srgbClr val="662506"/>
              </a:gs>
              <a:gs pos="100000">
                <a:srgbClr val="C35327"/>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Tree>
    <p:extLst>
      <p:ext uri="{BB962C8B-B14F-4D97-AF65-F5344CB8AC3E}">
        <p14:creationId xmlns:p14="http://schemas.microsoft.com/office/powerpoint/2010/main" val="3851302923"/>
      </p:ext>
    </p:extLst>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3.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10" Type="http://schemas.openxmlformats.org/officeDocument/2006/relationships/theme" Target="../theme/theme4.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6" Type="http://schemas.openxmlformats.org/officeDocument/2006/relationships/theme" Target="../theme/theme6.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457200"/>
            <a:ext cx="7315200" cy="484631"/>
          </a:xfrm>
          <a:prstGeom prst="rect">
            <a:avLst/>
          </a:prstGeom>
        </p:spPr>
        <p:txBody>
          <a:bodyPr vert="horz" lIns="0" tIns="0" rIns="0" bIns="0" rtlCol="0" anchor="t">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0" y="1602421"/>
            <a:ext cx="5486400" cy="2743200"/>
          </a:xfrm>
          <a:prstGeom prst="rect">
            <a:avLst/>
          </a:prstGeom>
        </p:spPr>
        <p:txBody>
          <a:bodyPr vert="horz" lIns="0" tIns="0" rIns="0" bIns="0" rtlCol="0">
            <a:noAutofit/>
          </a:bodyPr>
          <a:lstStyle/>
          <a:p>
            <a:pPr marL="173736" marR="0" lvl="0" indent="-173736" algn="l" defTabSz="457200" rtl="0" eaLnBrk="1" fontAlgn="auto" latinLnBrk="0" hangingPunct="1">
              <a:lnSpc>
                <a:spcPct val="100000"/>
              </a:lnSpc>
              <a:spcBef>
                <a:spcPts val="300"/>
              </a:spcBef>
              <a:spcAft>
                <a:spcPts val="1200"/>
              </a:spcAft>
              <a:buClrTx/>
              <a:buSzPct val="80000"/>
              <a:buFont typeface="Arial"/>
              <a:buChar char="•"/>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master text styles</a:t>
            </a:r>
          </a:p>
          <a:p>
            <a:pPr lvl="2"/>
            <a:r>
              <a:rPr lang="en-US" dirty="0"/>
              <a:t>Second level</a:t>
            </a:r>
          </a:p>
        </p:txBody>
      </p:sp>
    </p:spTree>
    <p:extLst>
      <p:ext uri="{BB962C8B-B14F-4D97-AF65-F5344CB8AC3E}">
        <p14:creationId xmlns:p14="http://schemas.microsoft.com/office/powerpoint/2010/main" val="15575572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ransition spd="med">
    <p:fade/>
  </p:transition>
  <p:timing>
    <p:tnLst>
      <p:par>
        <p:cTn id="1" dur="indefinite" restart="never" nodeType="tmRoot"/>
      </p:par>
    </p:tnLst>
  </p:timing>
  <p:txStyles>
    <p:titleStyle>
      <a:lvl1pPr algn="l" defTabSz="457200" rtl="0" eaLnBrk="1" latinLnBrk="0" hangingPunct="1">
        <a:lnSpc>
          <a:spcPct val="100000"/>
        </a:lnSpc>
        <a:spcBef>
          <a:spcPct val="0"/>
        </a:spcBef>
        <a:buNone/>
        <a:defRPr sz="2800" b="1" i="0" kern="1200">
          <a:solidFill>
            <a:schemeClr val="tx1"/>
          </a:solidFill>
          <a:latin typeface="+mj-lt"/>
          <a:ea typeface="+mj-ea"/>
          <a:cs typeface="Avenir LT Std 55 Roman" pitchFamily="34" charset="0"/>
        </a:defRPr>
      </a:lvl1pPr>
    </p:titleStyle>
    <p:body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E5AF44-BBB1-49E2-B8D3-9A4E354C4551}" type="datetimeFigureOut">
              <a:rPr lang="en-US">
                <a:solidFill>
                  <a:prstClr val="black">
                    <a:tint val="75000"/>
                  </a:prstClr>
                </a:solidFill>
              </a:rPr>
              <a:pPr/>
              <a:t>2/9/2015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277449-6073-48CB-BF1B-DB583C762A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53573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457200"/>
            <a:ext cx="7315200" cy="484631"/>
          </a:xfrm>
          <a:prstGeom prst="rect">
            <a:avLst/>
          </a:prstGeom>
        </p:spPr>
        <p:txBody>
          <a:bodyPr vert="horz" lIns="0" tIns="0" rIns="0" bIns="0" rtlCol="0" anchor="t">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0" y="1602421"/>
            <a:ext cx="5486400" cy="2743200"/>
          </a:xfrm>
          <a:prstGeom prst="rect">
            <a:avLst/>
          </a:prstGeom>
        </p:spPr>
        <p:txBody>
          <a:bodyPr vert="horz" lIns="0" tIns="0" rIns="0" bIns="0" rtlCol="0">
            <a:noAutofit/>
          </a:bodyPr>
          <a:lstStyle/>
          <a:p>
            <a:pPr marL="173736" marR="0" lvl="0" indent="-173736" algn="l" defTabSz="457200" rtl="0" eaLnBrk="1" fontAlgn="auto" latinLnBrk="0" hangingPunct="1">
              <a:lnSpc>
                <a:spcPct val="100000"/>
              </a:lnSpc>
              <a:spcBef>
                <a:spcPts val="300"/>
              </a:spcBef>
              <a:spcAft>
                <a:spcPts val="1200"/>
              </a:spcAft>
              <a:buClrTx/>
              <a:buSzPct val="80000"/>
              <a:buFont typeface="Arial"/>
              <a:buChar char="•"/>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master text styles</a:t>
            </a:r>
          </a:p>
          <a:p>
            <a:pPr lvl="2"/>
            <a:r>
              <a:rPr lang="en-US" dirty="0"/>
              <a:t>Second level</a:t>
            </a:r>
          </a:p>
        </p:txBody>
      </p:sp>
    </p:spTree>
    <p:extLst>
      <p:ext uri="{BB962C8B-B14F-4D97-AF65-F5344CB8AC3E}">
        <p14:creationId xmlns:p14="http://schemas.microsoft.com/office/powerpoint/2010/main" val="126821600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Lst>
  <p:transition spd="med">
    <p:fade/>
  </p:transition>
  <p:timing>
    <p:tnLst>
      <p:par>
        <p:cTn id="1" dur="indefinite" restart="never" nodeType="tmRoot"/>
      </p:par>
    </p:tnLst>
  </p:timing>
  <p:txStyles>
    <p:titleStyle>
      <a:lvl1pPr algn="l" defTabSz="457200" rtl="0" eaLnBrk="1" latinLnBrk="0" hangingPunct="1">
        <a:lnSpc>
          <a:spcPct val="100000"/>
        </a:lnSpc>
        <a:spcBef>
          <a:spcPct val="0"/>
        </a:spcBef>
        <a:buNone/>
        <a:defRPr sz="2800" b="1" i="0" kern="1200">
          <a:solidFill>
            <a:schemeClr val="tx1"/>
          </a:solidFill>
          <a:latin typeface="+mj-lt"/>
          <a:ea typeface="+mj-ea"/>
          <a:cs typeface="Avenir LT Std 55 Roman" pitchFamily="34" charset="0"/>
        </a:defRPr>
      </a:lvl1pPr>
    </p:titleStyle>
    <p:body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457200"/>
            <a:ext cx="7315200" cy="484631"/>
          </a:xfrm>
          <a:prstGeom prst="rect">
            <a:avLst/>
          </a:prstGeom>
        </p:spPr>
        <p:txBody>
          <a:bodyPr vert="horz" lIns="0" tIns="0" rIns="0" bIns="0" rtlCol="0" anchor="t">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0" y="1602421"/>
            <a:ext cx="5486400" cy="2743200"/>
          </a:xfrm>
          <a:prstGeom prst="rect">
            <a:avLst/>
          </a:prstGeom>
        </p:spPr>
        <p:txBody>
          <a:bodyPr vert="horz" lIns="0" tIns="0" rIns="0" bIns="0" rtlCol="0">
            <a:noAutofit/>
          </a:bodyPr>
          <a:lstStyle/>
          <a:p>
            <a:pPr marL="173736" marR="0" lvl="0" indent="-173736" algn="l" defTabSz="457200" rtl="0" eaLnBrk="1" fontAlgn="auto" latinLnBrk="0" hangingPunct="1">
              <a:lnSpc>
                <a:spcPct val="100000"/>
              </a:lnSpc>
              <a:spcBef>
                <a:spcPts val="300"/>
              </a:spcBef>
              <a:spcAft>
                <a:spcPts val="1200"/>
              </a:spcAft>
              <a:buClrTx/>
              <a:buSzPct val="80000"/>
              <a:buFont typeface="Arial"/>
              <a:buChar char="•"/>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master text styles</a:t>
            </a:r>
          </a:p>
          <a:p>
            <a:pPr lvl="2"/>
            <a:r>
              <a:rPr lang="en-US" dirty="0"/>
              <a:t>Second level</a:t>
            </a:r>
          </a:p>
        </p:txBody>
      </p:sp>
    </p:spTree>
    <p:extLst>
      <p:ext uri="{BB962C8B-B14F-4D97-AF65-F5344CB8AC3E}">
        <p14:creationId xmlns:p14="http://schemas.microsoft.com/office/powerpoint/2010/main" val="96239074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Lst>
  <p:transition spd="med">
    <p:fade/>
  </p:transition>
  <p:timing>
    <p:tnLst>
      <p:par>
        <p:cTn id="1" dur="indefinite" restart="never" nodeType="tmRoot"/>
      </p:par>
    </p:tnLst>
  </p:timing>
  <p:txStyles>
    <p:titleStyle>
      <a:lvl1pPr algn="l" defTabSz="457200" rtl="0" eaLnBrk="1" latinLnBrk="0" hangingPunct="1">
        <a:lnSpc>
          <a:spcPct val="100000"/>
        </a:lnSpc>
        <a:spcBef>
          <a:spcPct val="0"/>
        </a:spcBef>
        <a:buNone/>
        <a:defRPr sz="2800" b="1" i="0" kern="1200">
          <a:solidFill>
            <a:schemeClr val="tx1"/>
          </a:solidFill>
          <a:latin typeface="+mj-lt"/>
          <a:ea typeface="+mj-ea"/>
          <a:cs typeface="Avenir LT Std 55 Roman" pitchFamily="34" charset="0"/>
        </a:defRPr>
      </a:lvl1pPr>
    </p:titleStyle>
    <p:body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6670675" y="3894667"/>
            <a:ext cx="2470456"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4495800"/>
            <a:ext cx="6554867" cy="1524000"/>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33400" y="533401"/>
            <a:ext cx="6554867" cy="3767670"/>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30245" y="6172203"/>
            <a:ext cx="1200463"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F7780B72-4591-4341-A9FF-5A06C0373620}" type="datetimeFigureOut">
              <a:rPr lang="en-US" smtClean="0">
                <a:solidFill>
                  <a:srgbClr val="146194">
                    <a:lumMod val="50000"/>
                  </a:srgbClr>
                </a:solidFill>
              </a:rPr>
              <a:pPr/>
              <a:t>2/9/2015</a:t>
            </a:fld>
            <a:endParaRPr lang="en-US">
              <a:solidFill>
                <a:srgbClr val="146194">
                  <a:lumMod val="50000"/>
                </a:srgbClr>
              </a:solidFill>
            </a:endParaRPr>
          </a:p>
        </p:txBody>
      </p:sp>
      <p:sp>
        <p:nvSpPr>
          <p:cNvPr id="5" name="Footer Placeholder 4"/>
          <p:cNvSpPr>
            <a:spLocks noGrp="1"/>
          </p:cNvSpPr>
          <p:nvPr>
            <p:ph type="ftr" sz="quarter" idx="3"/>
          </p:nvPr>
        </p:nvSpPr>
        <p:spPr>
          <a:xfrm>
            <a:off x="533400" y="6172200"/>
            <a:ext cx="5811724"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solidFill>
                <a:srgbClr val="146194">
                  <a:lumMod val="50000"/>
                </a:srgbClr>
              </a:solidFill>
            </a:endParaRPr>
          </a:p>
        </p:txBody>
      </p:sp>
      <p:sp>
        <p:nvSpPr>
          <p:cNvPr id="6" name="Slide Number Placeholder 5"/>
          <p:cNvSpPr>
            <a:spLocks noGrp="1"/>
          </p:cNvSpPr>
          <p:nvPr>
            <p:ph type="sldNum" sz="quarter" idx="4"/>
          </p:nvPr>
        </p:nvSpPr>
        <p:spPr>
          <a:xfrm>
            <a:off x="7774426" y="5578478"/>
            <a:ext cx="856907"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fld id="{81FFABDD-EF9D-458F-8A77-9FCA24C98C5F}" type="slidenum">
              <a:rPr lang="en-US" smtClean="0">
                <a:solidFill>
                  <a:srgbClr val="146194">
                    <a:lumMod val="50000"/>
                  </a:srgbClr>
                </a:solidFill>
              </a:rPr>
              <a:pPr/>
              <a:t>‹#›</a:t>
            </a:fld>
            <a:endParaRPr lang="en-US">
              <a:solidFill>
                <a:srgbClr val="146194">
                  <a:lumMod val="50000"/>
                </a:srgbClr>
              </a:solidFill>
            </a:endParaRPr>
          </a:p>
        </p:txBody>
      </p:sp>
    </p:spTree>
    <p:extLst>
      <p:ext uri="{BB962C8B-B14F-4D97-AF65-F5344CB8AC3E}">
        <p14:creationId xmlns:p14="http://schemas.microsoft.com/office/powerpoint/2010/main" val="3874281115"/>
      </p:ext>
    </p:extLst>
  </p:cSld>
  <p:clrMap bg1="dk1" tx1="lt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smtClean="0"/>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pPr defTabSz="457200"/>
            <a:fld id="{7A8EB34B-5C52-2644-A9BD-0B3984AAC7EE}" type="datetimeFigureOut">
              <a:rPr lang="en-US" smtClean="0">
                <a:solidFill>
                  <a:prstClr val="black">
                    <a:lumMod val="65000"/>
                    <a:lumOff val="35000"/>
                  </a:prstClr>
                </a:solidFill>
              </a:rPr>
              <a:pPr defTabSz="457200"/>
              <a:t>2/9/2015</a:t>
            </a:fld>
            <a:endParaRPr lang="en-US">
              <a:solidFill>
                <a:prstClr val="black">
                  <a:lumMod val="65000"/>
                  <a:lumOff val="35000"/>
                </a:prstClr>
              </a:solidFill>
            </a:endParaRPr>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pPr defTabSz="457200"/>
            <a:endParaRPr lang="en-US">
              <a:solidFill>
                <a:prstClr val="black">
                  <a:lumMod val="65000"/>
                  <a:lumOff val="35000"/>
                </a:prstClr>
              </a:solidFill>
            </a:endParaRPr>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pPr defTabSz="457200"/>
            <a:fld id="{F61A56CA-8ACA-1043-ABCB-2C48C69FF632}" type="slidenum">
              <a:rPr lang="en-US" smtClean="0">
                <a:solidFill>
                  <a:prstClr val="black">
                    <a:lumMod val="65000"/>
                    <a:lumOff val="35000"/>
                  </a:prstClr>
                </a:solidFill>
              </a:rPr>
              <a:pPr defTabSz="457200"/>
              <a:t>‹#›</a:t>
            </a:fld>
            <a:endParaRPr lang="en-US">
              <a:solidFill>
                <a:prstClr val="black">
                  <a:lumMod val="65000"/>
                  <a:lumOff val="35000"/>
                </a:prstClr>
              </a:solidFill>
            </a:endParaRPr>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spTree>
    <p:extLst>
      <p:ext uri="{BB962C8B-B14F-4D97-AF65-F5344CB8AC3E}">
        <p14:creationId xmlns:p14="http://schemas.microsoft.com/office/powerpoint/2010/main" val="161980703"/>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17.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8.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2.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3.xml"/><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3.gi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2.emf"/><Relationship Id="rId5" Type="http://schemas.openxmlformats.org/officeDocument/2006/relationships/oleObject" Target="../embeddings/oleObject2.bin"/><Relationship Id="rId4" Type="http://schemas.openxmlformats.org/officeDocument/2006/relationships/image" Target="../media/image11.emf"/></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5690" y="1371600"/>
            <a:ext cx="7447710" cy="2097024"/>
          </a:xfrm>
        </p:spPr>
        <p:txBody>
          <a:bodyPr/>
          <a:lstStyle/>
          <a:p>
            <a:pPr marL="1711325" indent="-1711325" algn="r"/>
            <a:r>
              <a:rPr lang="en-US" sz="3200" dirty="0" smtClean="0"/>
              <a:t>Automating NFIE-Hydro</a:t>
            </a:r>
            <a:br>
              <a:rPr lang="en-US" sz="3200" dirty="0" smtClean="0"/>
            </a:br>
            <a:r>
              <a:rPr lang="en-US" sz="2000" b="0" dirty="0" smtClean="0"/>
              <a:t>National Flood Interoperability Experiment (NFIE)</a:t>
            </a:r>
            <a:endParaRPr lang="en-US" sz="4000" b="0" i="1" dirty="0"/>
          </a:p>
        </p:txBody>
      </p:sp>
      <p:sp>
        <p:nvSpPr>
          <p:cNvPr id="3" name="TextBox 2"/>
          <p:cNvSpPr txBox="1"/>
          <p:nvPr/>
        </p:nvSpPr>
        <p:spPr>
          <a:xfrm>
            <a:off x="2438400" y="2895600"/>
            <a:ext cx="5715000" cy="1435771"/>
          </a:xfrm>
          <a:prstGeom prst="rect">
            <a:avLst/>
          </a:prstGeom>
          <a:noFill/>
          <a:effectLst/>
        </p:spPr>
        <p:txBody>
          <a:bodyPr wrap="none" lIns="0" tIns="0" rIns="0" bIns="0" rtlCol="0">
            <a:noAutofit/>
          </a:bodyPr>
          <a:lstStyle/>
          <a:p>
            <a:pPr algn="r" eaLnBrk="0" hangingPunct="0"/>
            <a:r>
              <a:rPr lang="en-US" sz="2000" dirty="0" smtClean="0">
                <a:solidFill>
                  <a:prstClr val="black"/>
                </a:solidFill>
              </a:rPr>
              <a:t>Fernando Salas, Marcelo </a:t>
            </a:r>
            <a:r>
              <a:rPr lang="en-US" sz="2000" dirty="0" err="1" smtClean="0">
                <a:solidFill>
                  <a:prstClr val="black"/>
                </a:solidFill>
              </a:rPr>
              <a:t>Somos</a:t>
            </a:r>
            <a:r>
              <a:rPr lang="en-US" sz="2000" dirty="0" smtClean="0">
                <a:solidFill>
                  <a:prstClr val="black"/>
                </a:solidFill>
              </a:rPr>
              <a:t> and David </a:t>
            </a:r>
            <a:r>
              <a:rPr lang="en-US" sz="2000" dirty="0" err="1" smtClean="0">
                <a:solidFill>
                  <a:prstClr val="black"/>
                </a:solidFill>
              </a:rPr>
              <a:t>Maidment</a:t>
            </a:r>
            <a:endParaRPr lang="en-US" sz="2000" dirty="0" smtClean="0">
              <a:solidFill>
                <a:prstClr val="black"/>
              </a:solidFill>
            </a:endParaRPr>
          </a:p>
          <a:p>
            <a:pPr algn="r" eaLnBrk="0" hangingPunct="0"/>
            <a:endParaRPr lang="en-US" sz="2000" dirty="0">
              <a:solidFill>
                <a:prstClr val="black"/>
              </a:solidFill>
            </a:endParaRPr>
          </a:p>
          <a:p>
            <a:pPr algn="r" eaLnBrk="0" hangingPunct="0"/>
            <a:r>
              <a:rPr lang="en-US" sz="1600" i="1" dirty="0" smtClean="0">
                <a:solidFill>
                  <a:prstClr val="black"/>
                </a:solidFill>
              </a:rPr>
              <a:t>Flood Forecasting Class</a:t>
            </a:r>
          </a:p>
          <a:p>
            <a:pPr algn="r" eaLnBrk="0" hangingPunct="0"/>
            <a:r>
              <a:rPr lang="en-US" sz="1600" i="1" dirty="0" smtClean="0">
                <a:solidFill>
                  <a:prstClr val="black"/>
                </a:solidFill>
              </a:rPr>
              <a:t>February 9, 2015</a:t>
            </a:r>
            <a:endParaRPr lang="en-US" sz="1600" i="1" dirty="0">
              <a:solidFill>
                <a:prstClr val="black"/>
              </a:solidFill>
            </a:endParaRPr>
          </a:p>
        </p:txBody>
      </p:sp>
      <p:sp>
        <p:nvSpPr>
          <p:cNvPr id="8" name="Rectangle 7"/>
          <p:cNvSpPr/>
          <p:nvPr/>
        </p:nvSpPr>
        <p:spPr bwMode="auto">
          <a:xfrm>
            <a:off x="0" y="4953000"/>
            <a:ext cx="9144000" cy="762000"/>
          </a:xfrm>
          <a:prstGeom prst="rect">
            <a:avLst/>
          </a:prstGeom>
          <a:solidFill>
            <a:srgbClr val="001446">
              <a:alpha val="80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ndParaRPr>
          </a:p>
        </p:txBody>
      </p:sp>
    </p:spTree>
    <p:extLst>
      <p:ext uri="{BB962C8B-B14F-4D97-AF65-F5344CB8AC3E}">
        <p14:creationId xmlns:p14="http://schemas.microsoft.com/office/powerpoint/2010/main" val="1780572544"/>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Surface and sub-surface runoff</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900" y="1219200"/>
            <a:ext cx="4095983" cy="2219937"/>
          </a:xfrm>
          <a:prstGeom prst="rect">
            <a:avLst/>
          </a:prstGeom>
          <a:noFill/>
          <a:ln w="28575" cmpd="sng">
            <a:solidFill>
              <a:schemeClr val="tx2">
                <a:lumMod val="25000"/>
                <a:lumOff val="75000"/>
              </a:schemeClr>
            </a:solidFill>
            <a:miter lim="800000"/>
            <a:headEnd/>
            <a:tailEnd/>
          </a:ln>
          <a:effectLst/>
        </p:spPr>
      </p:pic>
      <p:grpSp>
        <p:nvGrpSpPr>
          <p:cNvPr id="4" name="Group 3"/>
          <p:cNvGrpSpPr/>
          <p:nvPr/>
        </p:nvGrpSpPr>
        <p:grpSpPr>
          <a:xfrm>
            <a:off x="708660" y="3986783"/>
            <a:ext cx="3504445" cy="1331114"/>
            <a:chOff x="5159375" y="4755361"/>
            <a:chExt cx="3504445" cy="1331114"/>
          </a:xfrm>
        </p:grpSpPr>
        <p:sp>
          <p:nvSpPr>
            <p:cNvPr id="5" name="Rectangle 4"/>
            <p:cNvSpPr/>
            <p:nvPr/>
          </p:nvSpPr>
          <p:spPr bwMode="auto">
            <a:xfrm>
              <a:off x="5159375" y="4755361"/>
              <a:ext cx="3482220" cy="1331114"/>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6" name="TextBox 5"/>
            <p:cNvSpPr txBox="1"/>
            <p:nvPr/>
          </p:nvSpPr>
          <p:spPr>
            <a:xfrm>
              <a:off x="5334000" y="4941106"/>
              <a:ext cx="3329820" cy="1026315"/>
            </a:xfrm>
            <a:prstGeom prst="rect">
              <a:avLst/>
            </a:prstGeom>
            <a:noFill/>
            <a:effectLst/>
          </p:spPr>
          <p:txBody>
            <a:bodyPr wrap="square" lIns="0" tIns="0" rIns="0" bIns="0" rtlCol="0">
              <a:noAutofit/>
            </a:bodyPr>
            <a:lstStyle/>
            <a:p>
              <a:pPr algn="l" eaLnBrk="0" hangingPunct="0">
                <a:lnSpc>
                  <a:spcPts val="1800"/>
                </a:lnSpc>
              </a:pPr>
              <a:r>
                <a:rPr lang="en-US" sz="1400" b="1" dirty="0" smtClean="0"/>
                <a:t>m3_riv ( Time, COMID ) </a:t>
              </a:r>
            </a:p>
            <a:p>
              <a:pPr algn="l" eaLnBrk="0" hangingPunct="0">
                <a:lnSpc>
                  <a:spcPts val="1800"/>
                </a:lnSpc>
              </a:pPr>
              <a:endParaRPr lang="en-US" sz="1400" b="1" dirty="0">
                <a:ea typeface="+mn-ea"/>
                <a:cs typeface="+mn-cs"/>
              </a:endParaRPr>
            </a:p>
            <a:p>
              <a:pPr eaLnBrk="0" hangingPunct="0">
                <a:lnSpc>
                  <a:spcPts val="1800"/>
                </a:lnSpc>
              </a:pPr>
              <a:r>
                <a:rPr lang="en-US" sz="1400" b="1" dirty="0" smtClean="0"/>
                <a:t>m3_riv = X</a:t>
              </a:r>
              <a:r>
                <a:rPr lang="en-US" sz="1400" b="1" baseline="30000" dirty="0" smtClean="0"/>
                <a:t>0,0</a:t>
              </a:r>
              <a:r>
                <a:rPr lang="en-US" sz="1400" b="1" dirty="0" smtClean="0"/>
                <a:t>, X</a:t>
              </a:r>
              <a:r>
                <a:rPr lang="en-US" sz="1400" b="1" baseline="30000" dirty="0" smtClean="0"/>
                <a:t>0,1</a:t>
              </a:r>
              <a:r>
                <a:rPr lang="en-US" sz="1400" b="1" dirty="0" smtClean="0"/>
                <a:t>, X</a:t>
              </a:r>
              <a:r>
                <a:rPr lang="en-US" sz="1400" b="1" baseline="30000" dirty="0" smtClean="0"/>
                <a:t>0,2</a:t>
              </a:r>
              <a:r>
                <a:rPr lang="en-US" sz="1400" b="1" dirty="0" smtClean="0"/>
                <a:t>, X</a:t>
              </a:r>
              <a:r>
                <a:rPr lang="en-US" sz="1400" b="1" baseline="30000" dirty="0" smtClean="0"/>
                <a:t>0,3</a:t>
              </a:r>
              <a:r>
                <a:rPr lang="en-US" sz="1400" b="1" dirty="0" smtClean="0"/>
                <a:t>…</a:t>
              </a:r>
            </a:p>
            <a:p>
              <a:pPr eaLnBrk="0" hangingPunct="0">
                <a:lnSpc>
                  <a:spcPts val="1800"/>
                </a:lnSpc>
              </a:pPr>
              <a:r>
                <a:rPr lang="en-US" sz="1400" b="1" dirty="0">
                  <a:ea typeface="+mn-ea"/>
                  <a:cs typeface="+mn-cs"/>
                </a:rPr>
                <a:t> </a:t>
              </a:r>
              <a:r>
                <a:rPr lang="en-US" sz="1400" b="1" dirty="0" smtClean="0">
                  <a:ea typeface="+mn-ea"/>
                  <a:cs typeface="+mn-cs"/>
                </a:rPr>
                <a:t>               … </a:t>
              </a:r>
              <a:r>
                <a:rPr lang="en-US" sz="1400" b="1" dirty="0" smtClean="0"/>
                <a:t>X</a:t>
              </a:r>
              <a:r>
                <a:rPr lang="en-US" sz="1400" b="1" baseline="30000" dirty="0" smtClean="0"/>
                <a:t>50,61816</a:t>
              </a:r>
              <a:r>
                <a:rPr lang="en-US" sz="1400" b="1" dirty="0" smtClean="0"/>
                <a:t>, X</a:t>
              </a:r>
              <a:r>
                <a:rPr lang="en-US" sz="1400" b="1" baseline="30000" dirty="0" smtClean="0"/>
                <a:t>50,61817</a:t>
              </a:r>
              <a:r>
                <a:rPr lang="en-US" sz="1400" b="1" dirty="0" smtClean="0"/>
                <a:t>, X</a:t>
              </a:r>
              <a:r>
                <a:rPr lang="en-US" sz="1400" b="1" baseline="30000" dirty="0" smtClean="0"/>
                <a:t>50,61818</a:t>
              </a:r>
              <a:endParaRPr lang="en-US" sz="1400" b="1" dirty="0" smtClean="0">
                <a:ea typeface="+mn-ea"/>
                <a:cs typeface="+mn-cs"/>
              </a:endParaRPr>
            </a:p>
          </p:txBody>
        </p:sp>
      </p:grpSp>
      <p:sp>
        <p:nvSpPr>
          <p:cNvPr id="7" name="TextBox 6"/>
          <p:cNvSpPr txBox="1"/>
          <p:nvPr/>
        </p:nvSpPr>
        <p:spPr>
          <a:xfrm>
            <a:off x="749935" y="3733800"/>
            <a:ext cx="1219200" cy="252983"/>
          </a:xfrm>
          <a:prstGeom prst="rect">
            <a:avLst/>
          </a:prstGeom>
          <a:noFill/>
          <a:effectLst/>
        </p:spPr>
        <p:txBody>
          <a:bodyPr wrap="square" lIns="0" tIns="0" rIns="0" bIns="0" rtlCol="0" anchor="ctr">
            <a:noAutofit/>
          </a:bodyPr>
          <a:lstStyle/>
          <a:p>
            <a:pPr algn="l" eaLnBrk="0" hangingPunct="0">
              <a:lnSpc>
                <a:spcPts val="1800"/>
              </a:lnSpc>
            </a:pPr>
            <a:r>
              <a:rPr lang="en-US" sz="1200" b="1" i="1" dirty="0" smtClean="0">
                <a:ea typeface="+mn-ea"/>
                <a:cs typeface="+mn-cs"/>
              </a:rPr>
              <a:t>Runoff file</a:t>
            </a:r>
          </a:p>
        </p:txBody>
      </p:sp>
      <p:sp>
        <p:nvSpPr>
          <p:cNvPr id="8" name="TextBox 7"/>
          <p:cNvSpPr txBox="1"/>
          <p:nvPr/>
        </p:nvSpPr>
        <p:spPr>
          <a:xfrm>
            <a:off x="5181600" y="1219200"/>
            <a:ext cx="3276600" cy="2819400"/>
          </a:xfrm>
          <a:prstGeom prst="rect">
            <a:avLst/>
          </a:prstGeom>
          <a:noFill/>
          <a:effectLst/>
        </p:spPr>
        <p:txBody>
          <a:bodyPr wrap="square" lIns="0" tIns="0" rIns="0" bIns="0" rtlCol="0">
            <a:noAutofit/>
          </a:bodyPr>
          <a:lstStyle/>
          <a:p>
            <a:pPr algn="l" eaLnBrk="0" hangingPunct="0">
              <a:lnSpc>
                <a:spcPct val="150000"/>
              </a:lnSpc>
            </a:pPr>
            <a:r>
              <a:rPr lang="en-US" sz="1400" b="1" dirty="0" smtClean="0">
                <a:ea typeface="+mn-ea"/>
                <a:cs typeface="+mn-cs"/>
              </a:rPr>
              <a:t>Assumptions:</a:t>
            </a:r>
          </a:p>
          <a:p>
            <a:pPr marL="342900" indent="-342900" algn="l" eaLnBrk="0" hangingPunct="0">
              <a:lnSpc>
                <a:spcPct val="150000"/>
              </a:lnSpc>
              <a:buAutoNum type="arabicParenBoth"/>
            </a:pPr>
            <a:r>
              <a:rPr lang="en-US" sz="1400" dirty="0" smtClean="0"/>
              <a:t>Simplified routing scheme</a:t>
            </a:r>
          </a:p>
          <a:p>
            <a:pPr marL="342900" indent="-342900" algn="l" eaLnBrk="0" hangingPunct="0">
              <a:lnSpc>
                <a:spcPct val="150000"/>
              </a:lnSpc>
              <a:buAutoNum type="arabicParenBoth"/>
            </a:pPr>
            <a:r>
              <a:rPr lang="en-US" sz="1400" dirty="0" smtClean="0"/>
              <a:t>All runoff immediately goes into river channel</a:t>
            </a:r>
          </a:p>
          <a:p>
            <a:pPr marL="342900" indent="-342900" algn="l" eaLnBrk="0" hangingPunct="0">
              <a:lnSpc>
                <a:spcPct val="150000"/>
              </a:lnSpc>
              <a:buAutoNum type="arabicParenBoth"/>
            </a:pPr>
            <a:r>
              <a:rPr lang="en-US" sz="1400" dirty="0" smtClean="0"/>
              <a:t>One river reach per catchment</a:t>
            </a:r>
          </a:p>
          <a:p>
            <a:pPr marL="342900" indent="-342900" algn="l" eaLnBrk="0" hangingPunct="0">
              <a:lnSpc>
                <a:spcPct val="150000"/>
              </a:lnSpc>
              <a:buAutoNum type="arabicParenBoth"/>
            </a:pPr>
            <a:r>
              <a:rPr lang="en-US" sz="1400" dirty="0" smtClean="0"/>
              <a:t>No groundwater flow</a:t>
            </a:r>
          </a:p>
          <a:p>
            <a:pPr marL="342900" indent="-342900" algn="l" eaLnBrk="0" hangingPunct="0">
              <a:lnSpc>
                <a:spcPct val="150000"/>
              </a:lnSpc>
              <a:buAutoNum type="arabicParenBoth"/>
            </a:pPr>
            <a:r>
              <a:rPr lang="en-US" sz="1400" dirty="0" smtClean="0"/>
              <a:t>No interaction between flow in channel and sub-surface flow</a:t>
            </a:r>
          </a:p>
        </p:txBody>
      </p:sp>
    </p:spTree>
    <p:extLst>
      <p:ext uri="{BB962C8B-B14F-4D97-AF65-F5344CB8AC3E}">
        <p14:creationId xmlns:p14="http://schemas.microsoft.com/office/powerpoint/2010/main" val="8631940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00B9F2"/>
            </a:gs>
            <a:gs pos="90000">
              <a:srgbClr val="053264"/>
            </a:gs>
            <a:gs pos="30000">
              <a:srgbClr val="007AC2"/>
            </a:gs>
          </a:gsLst>
          <a:lin ang="16200000" scaled="0"/>
        </a:gradFill>
        <a:effectLst/>
      </p:bgPr>
    </p:bg>
    <p:spTree>
      <p:nvGrpSpPr>
        <p:cNvPr id="1" name=""/>
        <p:cNvGrpSpPr/>
        <p:nvPr/>
      </p:nvGrpSpPr>
      <p:grpSpPr>
        <a:xfrm>
          <a:off x="0" y="0"/>
          <a:ext cx="0" cy="0"/>
          <a:chOff x="0" y="0"/>
          <a:chExt cx="0" cy="0"/>
        </a:xfrm>
      </p:grpSpPr>
      <p:grpSp>
        <p:nvGrpSpPr>
          <p:cNvPr id="274" name="Group 273"/>
          <p:cNvGrpSpPr/>
          <p:nvPr/>
        </p:nvGrpSpPr>
        <p:grpSpPr>
          <a:xfrm>
            <a:off x="5117971" y="5699678"/>
            <a:ext cx="838200" cy="838200"/>
            <a:chOff x="5764461" y="5710361"/>
            <a:chExt cx="838200" cy="838200"/>
          </a:xfrm>
        </p:grpSpPr>
        <p:sp>
          <p:nvSpPr>
            <p:cNvPr id="258" name="Rectangle 257"/>
            <p:cNvSpPr/>
            <p:nvPr/>
          </p:nvSpPr>
          <p:spPr>
            <a:xfrm>
              <a:off x="5764461" y="5710361"/>
              <a:ext cx="209550" cy="209550"/>
            </a:xfrm>
            <a:prstGeom prst="rect">
              <a:avLst/>
            </a:prstGeom>
            <a:solidFill>
              <a:schemeClr val="accent2">
                <a:lumMod val="40000"/>
                <a:lumOff val="6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9" name="Rectangle 258"/>
            <p:cNvSpPr/>
            <p:nvPr/>
          </p:nvSpPr>
          <p:spPr>
            <a:xfrm>
              <a:off x="5974011" y="5710361"/>
              <a:ext cx="209550" cy="209550"/>
            </a:xfrm>
            <a:prstGeom prst="rect">
              <a:avLst/>
            </a:prstGeom>
            <a:solidFill>
              <a:schemeClr val="accent2">
                <a:lumMod val="40000"/>
                <a:lumOff val="6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0" name="Rectangle 259"/>
            <p:cNvSpPr/>
            <p:nvPr/>
          </p:nvSpPr>
          <p:spPr>
            <a:xfrm>
              <a:off x="6183561" y="5710361"/>
              <a:ext cx="209550" cy="20955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1" name="Rectangle 260"/>
            <p:cNvSpPr/>
            <p:nvPr/>
          </p:nvSpPr>
          <p:spPr>
            <a:xfrm>
              <a:off x="6393111" y="5710361"/>
              <a:ext cx="209550" cy="20955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2" name="Rectangle 261"/>
            <p:cNvSpPr/>
            <p:nvPr/>
          </p:nvSpPr>
          <p:spPr>
            <a:xfrm>
              <a:off x="5764461" y="5919911"/>
              <a:ext cx="209550" cy="20955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3" name="Rectangle 262"/>
            <p:cNvSpPr/>
            <p:nvPr/>
          </p:nvSpPr>
          <p:spPr>
            <a:xfrm>
              <a:off x="5974011" y="5919911"/>
              <a:ext cx="209550" cy="20955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4" name="Rectangle 263"/>
            <p:cNvSpPr/>
            <p:nvPr/>
          </p:nvSpPr>
          <p:spPr>
            <a:xfrm>
              <a:off x="6183561" y="5919911"/>
              <a:ext cx="209550" cy="20955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5" name="Rectangle 264"/>
            <p:cNvSpPr/>
            <p:nvPr/>
          </p:nvSpPr>
          <p:spPr>
            <a:xfrm>
              <a:off x="6393111" y="5919911"/>
              <a:ext cx="209550" cy="20955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6" name="Rectangle 265"/>
            <p:cNvSpPr/>
            <p:nvPr/>
          </p:nvSpPr>
          <p:spPr>
            <a:xfrm>
              <a:off x="5764461" y="6129461"/>
              <a:ext cx="209550" cy="209550"/>
            </a:xfrm>
            <a:prstGeom prst="rect">
              <a:avLst/>
            </a:prstGeom>
            <a:solidFill>
              <a:schemeClr val="accent6">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7" name="Rectangle 266"/>
            <p:cNvSpPr/>
            <p:nvPr/>
          </p:nvSpPr>
          <p:spPr>
            <a:xfrm>
              <a:off x="5974011" y="6129461"/>
              <a:ext cx="209550" cy="209550"/>
            </a:xfrm>
            <a:prstGeom prst="rect">
              <a:avLst/>
            </a:prstGeom>
            <a:solidFill>
              <a:schemeClr val="accent6">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8" name="Rectangle 267"/>
            <p:cNvSpPr/>
            <p:nvPr/>
          </p:nvSpPr>
          <p:spPr>
            <a:xfrm>
              <a:off x="6183561" y="6129461"/>
              <a:ext cx="209550" cy="20955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9" name="Rectangle 268"/>
            <p:cNvSpPr/>
            <p:nvPr/>
          </p:nvSpPr>
          <p:spPr>
            <a:xfrm>
              <a:off x="6393111" y="6129461"/>
              <a:ext cx="209550" cy="20955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0" name="Rectangle 269"/>
            <p:cNvSpPr/>
            <p:nvPr/>
          </p:nvSpPr>
          <p:spPr>
            <a:xfrm>
              <a:off x="5764461" y="6339011"/>
              <a:ext cx="209550" cy="209550"/>
            </a:xfrm>
            <a:prstGeom prst="rect">
              <a:avLst/>
            </a:prstGeom>
            <a:solidFill>
              <a:schemeClr val="accent6">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1" name="Rectangle 270"/>
            <p:cNvSpPr/>
            <p:nvPr/>
          </p:nvSpPr>
          <p:spPr>
            <a:xfrm>
              <a:off x="5974011" y="6339011"/>
              <a:ext cx="209550" cy="209550"/>
            </a:xfrm>
            <a:prstGeom prst="rect">
              <a:avLst/>
            </a:prstGeom>
            <a:solidFill>
              <a:schemeClr val="accent6">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2" name="Rectangle 271"/>
            <p:cNvSpPr/>
            <p:nvPr/>
          </p:nvSpPr>
          <p:spPr>
            <a:xfrm>
              <a:off x="6183561" y="6339011"/>
              <a:ext cx="209550" cy="209550"/>
            </a:xfrm>
            <a:prstGeom prst="rect">
              <a:avLst/>
            </a:prstGeom>
            <a:solidFill>
              <a:schemeClr val="accent3">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3" name="Rectangle 272"/>
            <p:cNvSpPr/>
            <p:nvPr/>
          </p:nvSpPr>
          <p:spPr>
            <a:xfrm>
              <a:off x="6393111" y="6339011"/>
              <a:ext cx="209550" cy="20955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95" name="Freeform 94"/>
          <p:cNvSpPr/>
          <p:nvPr/>
        </p:nvSpPr>
        <p:spPr>
          <a:xfrm rot="1800000">
            <a:off x="870107" y="5587101"/>
            <a:ext cx="1435882" cy="909419"/>
          </a:xfrm>
          <a:custGeom>
            <a:avLst/>
            <a:gdLst>
              <a:gd name="connsiteX0" fmla="*/ 72947 w 2395549"/>
              <a:gd name="connsiteY0" fmla="*/ 1352725 h 1455277"/>
              <a:gd name="connsiteX1" fmla="*/ 764147 w 2395549"/>
              <a:gd name="connsiteY1" fmla="*/ 1446325 h 1455277"/>
              <a:gd name="connsiteX2" fmla="*/ 1476947 w 2395549"/>
              <a:gd name="connsiteY2" fmla="*/ 1179925 h 1455277"/>
              <a:gd name="connsiteX3" fmla="*/ 2009747 w 2395549"/>
              <a:gd name="connsiteY3" fmla="*/ 1043125 h 1455277"/>
              <a:gd name="connsiteX4" fmla="*/ 2391347 w 2395549"/>
              <a:gd name="connsiteY4" fmla="*/ 747925 h 1455277"/>
              <a:gd name="connsiteX5" fmla="*/ 2168147 w 2395549"/>
              <a:gd name="connsiteY5" fmla="*/ 150325 h 1455277"/>
              <a:gd name="connsiteX6" fmla="*/ 1498547 w 2395549"/>
              <a:gd name="connsiteY6" fmla="*/ 20725 h 1455277"/>
              <a:gd name="connsiteX7" fmla="*/ 900947 w 2395549"/>
              <a:gd name="connsiteY7" fmla="*/ 42325 h 1455277"/>
              <a:gd name="connsiteX8" fmla="*/ 368147 w 2395549"/>
              <a:gd name="connsiteY8" fmla="*/ 416725 h 1455277"/>
              <a:gd name="connsiteX9" fmla="*/ 51347 w 2395549"/>
              <a:gd name="connsiteY9" fmla="*/ 971125 h 1455277"/>
              <a:gd name="connsiteX10" fmla="*/ 72947 w 2395549"/>
              <a:gd name="connsiteY10" fmla="*/ 1352725 h 1455277"/>
              <a:gd name="connsiteX0" fmla="*/ 72947 w 2395549"/>
              <a:gd name="connsiteY0" fmla="*/ 1332113 h 1434665"/>
              <a:gd name="connsiteX1" fmla="*/ 764147 w 2395549"/>
              <a:gd name="connsiteY1" fmla="*/ 1425713 h 1434665"/>
              <a:gd name="connsiteX2" fmla="*/ 1476947 w 2395549"/>
              <a:gd name="connsiteY2" fmla="*/ 1159313 h 1434665"/>
              <a:gd name="connsiteX3" fmla="*/ 2009747 w 2395549"/>
              <a:gd name="connsiteY3" fmla="*/ 1022513 h 1434665"/>
              <a:gd name="connsiteX4" fmla="*/ 2391347 w 2395549"/>
              <a:gd name="connsiteY4" fmla="*/ 727313 h 1434665"/>
              <a:gd name="connsiteX5" fmla="*/ 2168147 w 2395549"/>
              <a:gd name="connsiteY5" fmla="*/ 129713 h 1434665"/>
              <a:gd name="connsiteX6" fmla="*/ 1498547 w 2395549"/>
              <a:gd name="connsiteY6" fmla="*/ 113 h 1434665"/>
              <a:gd name="connsiteX7" fmla="*/ 1186259 w 2395549"/>
              <a:gd name="connsiteY7" fmla="*/ 112910 h 1434665"/>
              <a:gd name="connsiteX8" fmla="*/ 368147 w 2395549"/>
              <a:gd name="connsiteY8" fmla="*/ 396113 h 1434665"/>
              <a:gd name="connsiteX9" fmla="*/ 51347 w 2395549"/>
              <a:gd name="connsiteY9" fmla="*/ 950513 h 1434665"/>
              <a:gd name="connsiteX10" fmla="*/ 72947 w 2395549"/>
              <a:gd name="connsiteY10" fmla="*/ 1332113 h 1434665"/>
              <a:gd name="connsiteX0" fmla="*/ 72947 w 2395549"/>
              <a:gd name="connsiteY0" fmla="*/ 1347068 h 1449620"/>
              <a:gd name="connsiteX1" fmla="*/ 764147 w 2395549"/>
              <a:gd name="connsiteY1" fmla="*/ 1440668 h 1449620"/>
              <a:gd name="connsiteX2" fmla="*/ 1476947 w 2395549"/>
              <a:gd name="connsiteY2" fmla="*/ 1174268 h 1449620"/>
              <a:gd name="connsiteX3" fmla="*/ 2009747 w 2395549"/>
              <a:gd name="connsiteY3" fmla="*/ 1037468 h 1449620"/>
              <a:gd name="connsiteX4" fmla="*/ 2391347 w 2395549"/>
              <a:gd name="connsiteY4" fmla="*/ 742268 h 1449620"/>
              <a:gd name="connsiteX5" fmla="*/ 2168147 w 2395549"/>
              <a:gd name="connsiteY5" fmla="*/ 144668 h 1449620"/>
              <a:gd name="connsiteX6" fmla="*/ 1498547 w 2395549"/>
              <a:gd name="connsiteY6" fmla="*/ 15068 h 1449620"/>
              <a:gd name="connsiteX7" fmla="*/ 1186259 w 2395549"/>
              <a:gd name="connsiteY7" fmla="*/ 127865 h 1449620"/>
              <a:gd name="connsiteX8" fmla="*/ 368147 w 2395549"/>
              <a:gd name="connsiteY8" fmla="*/ 411068 h 1449620"/>
              <a:gd name="connsiteX9" fmla="*/ 51347 w 2395549"/>
              <a:gd name="connsiteY9" fmla="*/ 965468 h 1449620"/>
              <a:gd name="connsiteX10" fmla="*/ 72947 w 2395549"/>
              <a:gd name="connsiteY10" fmla="*/ 1347068 h 1449620"/>
              <a:gd name="connsiteX0" fmla="*/ 72947 w 2395549"/>
              <a:gd name="connsiteY0" fmla="*/ 1361566 h 1464118"/>
              <a:gd name="connsiteX1" fmla="*/ 764147 w 2395549"/>
              <a:gd name="connsiteY1" fmla="*/ 1455166 h 1464118"/>
              <a:gd name="connsiteX2" fmla="*/ 1476947 w 2395549"/>
              <a:gd name="connsiteY2" fmla="*/ 1188766 h 1464118"/>
              <a:gd name="connsiteX3" fmla="*/ 2009747 w 2395549"/>
              <a:gd name="connsiteY3" fmla="*/ 1051966 h 1464118"/>
              <a:gd name="connsiteX4" fmla="*/ 2391347 w 2395549"/>
              <a:gd name="connsiteY4" fmla="*/ 756766 h 1464118"/>
              <a:gd name="connsiteX5" fmla="*/ 2168147 w 2395549"/>
              <a:gd name="connsiteY5" fmla="*/ 159166 h 1464118"/>
              <a:gd name="connsiteX6" fmla="*/ 1498547 w 2395549"/>
              <a:gd name="connsiteY6" fmla="*/ 29566 h 1464118"/>
              <a:gd name="connsiteX7" fmla="*/ 1193634 w 2395549"/>
              <a:gd name="connsiteY7" fmla="*/ 114839 h 1464118"/>
              <a:gd name="connsiteX8" fmla="*/ 368147 w 2395549"/>
              <a:gd name="connsiteY8" fmla="*/ 425566 h 1464118"/>
              <a:gd name="connsiteX9" fmla="*/ 51347 w 2395549"/>
              <a:gd name="connsiteY9" fmla="*/ 979966 h 1464118"/>
              <a:gd name="connsiteX10" fmla="*/ 72947 w 2395549"/>
              <a:gd name="connsiteY10" fmla="*/ 1361566 h 1464118"/>
              <a:gd name="connsiteX0" fmla="*/ 72947 w 2395549"/>
              <a:gd name="connsiteY0" fmla="*/ 1333642 h 1436194"/>
              <a:gd name="connsiteX1" fmla="*/ 764147 w 2395549"/>
              <a:gd name="connsiteY1" fmla="*/ 1427242 h 1436194"/>
              <a:gd name="connsiteX2" fmla="*/ 1476947 w 2395549"/>
              <a:gd name="connsiteY2" fmla="*/ 1160842 h 1436194"/>
              <a:gd name="connsiteX3" fmla="*/ 2009747 w 2395549"/>
              <a:gd name="connsiteY3" fmla="*/ 1024042 h 1436194"/>
              <a:gd name="connsiteX4" fmla="*/ 2391347 w 2395549"/>
              <a:gd name="connsiteY4" fmla="*/ 728842 h 1436194"/>
              <a:gd name="connsiteX5" fmla="*/ 2168147 w 2395549"/>
              <a:gd name="connsiteY5" fmla="*/ 131242 h 1436194"/>
              <a:gd name="connsiteX6" fmla="*/ 1498547 w 2395549"/>
              <a:gd name="connsiteY6" fmla="*/ 1642 h 1436194"/>
              <a:gd name="connsiteX7" fmla="*/ 1160176 w 2395549"/>
              <a:gd name="connsiteY7" fmla="*/ 149854 h 1436194"/>
              <a:gd name="connsiteX8" fmla="*/ 368147 w 2395549"/>
              <a:gd name="connsiteY8" fmla="*/ 397642 h 1436194"/>
              <a:gd name="connsiteX9" fmla="*/ 51347 w 2395549"/>
              <a:gd name="connsiteY9" fmla="*/ 952042 h 1436194"/>
              <a:gd name="connsiteX10" fmla="*/ 72947 w 2395549"/>
              <a:gd name="connsiteY10" fmla="*/ 1333642 h 1436194"/>
              <a:gd name="connsiteX0" fmla="*/ 72947 w 2395549"/>
              <a:gd name="connsiteY0" fmla="*/ 1366443 h 1468995"/>
              <a:gd name="connsiteX1" fmla="*/ 764147 w 2395549"/>
              <a:gd name="connsiteY1" fmla="*/ 1460043 h 1468995"/>
              <a:gd name="connsiteX2" fmla="*/ 1476947 w 2395549"/>
              <a:gd name="connsiteY2" fmla="*/ 1193643 h 1468995"/>
              <a:gd name="connsiteX3" fmla="*/ 2009747 w 2395549"/>
              <a:gd name="connsiteY3" fmla="*/ 1056843 h 1468995"/>
              <a:gd name="connsiteX4" fmla="*/ 2391347 w 2395549"/>
              <a:gd name="connsiteY4" fmla="*/ 761643 h 1468995"/>
              <a:gd name="connsiteX5" fmla="*/ 2168147 w 2395549"/>
              <a:gd name="connsiteY5" fmla="*/ 164043 h 1468995"/>
              <a:gd name="connsiteX6" fmla="*/ 1498547 w 2395549"/>
              <a:gd name="connsiteY6" fmla="*/ 34443 h 1468995"/>
              <a:gd name="connsiteX7" fmla="*/ 1162670 w 2395549"/>
              <a:gd name="connsiteY7" fmla="*/ 111416 h 1468995"/>
              <a:gd name="connsiteX8" fmla="*/ 368147 w 2395549"/>
              <a:gd name="connsiteY8" fmla="*/ 430443 h 1468995"/>
              <a:gd name="connsiteX9" fmla="*/ 51347 w 2395549"/>
              <a:gd name="connsiteY9" fmla="*/ 984843 h 1468995"/>
              <a:gd name="connsiteX10" fmla="*/ 72947 w 2395549"/>
              <a:gd name="connsiteY10" fmla="*/ 1366443 h 1468995"/>
              <a:gd name="connsiteX0" fmla="*/ 72947 w 2395549"/>
              <a:gd name="connsiteY0" fmla="*/ 1364563 h 1467115"/>
              <a:gd name="connsiteX1" fmla="*/ 764147 w 2395549"/>
              <a:gd name="connsiteY1" fmla="*/ 1458163 h 1467115"/>
              <a:gd name="connsiteX2" fmla="*/ 1476947 w 2395549"/>
              <a:gd name="connsiteY2" fmla="*/ 1191763 h 1467115"/>
              <a:gd name="connsiteX3" fmla="*/ 2009747 w 2395549"/>
              <a:gd name="connsiteY3" fmla="*/ 1054963 h 1467115"/>
              <a:gd name="connsiteX4" fmla="*/ 2391347 w 2395549"/>
              <a:gd name="connsiteY4" fmla="*/ 759763 h 1467115"/>
              <a:gd name="connsiteX5" fmla="*/ 2168147 w 2395549"/>
              <a:gd name="connsiteY5" fmla="*/ 162163 h 1467115"/>
              <a:gd name="connsiteX6" fmla="*/ 1498547 w 2395549"/>
              <a:gd name="connsiteY6" fmla="*/ 32563 h 1467115"/>
              <a:gd name="connsiteX7" fmla="*/ 1162670 w 2395549"/>
              <a:gd name="connsiteY7" fmla="*/ 109536 h 1467115"/>
              <a:gd name="connsiteX8" fmla="*/ 368147 w 2395549"/>
              <a:gd name="connsiteY8" fmla="*/ 428563 h 1467115"/>
              <a:gd name="connsiteX9" fmla="*/ 51347 w 2395549"/>
              <a:gd name="connsiteY9" fmla="*/ 982963 h 1467115"/>
              <a:gd name="connsiteX10" fmla="*/ 72947 w 2395549"/>
              <a:gd name="connsiteY10" fmla="*/ 1364563 h 1467115"/>
              <a:gd name="connsiteX0" fmla="*/ 72947 w 2395549"/>
              <a:gd name="connsiteY0" fmla="*/ 1372104 h 1474656"/>
              <a:gd name="connsiteX1" fmla="*/ 764147 w 2395549"/>
              <a:gd name="connsiteY1" fmla="*/ 1465704 h 1474656"/>
              <a:gd name="connsiteX2" fmla="*/ 1476947 w 2395549"/>
              <a:gd name="connsiteY2" fmla="*/ 1199304 h 1474656"/>
              <a:gd name="connsiteX3" fmla="*/ 2009747 w 2395549"/>
              <a:gd name="connsiteY3" fmla="*/ 1062504 h 1474656"/>
              <a:gd name="connsiteX4" fmla="*/ 2391347 w 2395549"/>
              <a:gd name="connsiteY4" fmla="*/ 767304 h 1474656"/>
              <a:gd name="connsiteX5" fmla="*/ 2168147 w 2395549"/>
              <a:gd name="connsiteY5" fmla="*/ 169704 h 1474656"/>
              <a:gd name="connsiteX6" fmla="*/ 1498547 w 2395549"/>
              <a:gd name="connsiteY6" fmla="*/ 40104 h 1474656"/>
              <a:gd name="connsiteX7" fmla="*/ 1199166 w 2395549"/>
              <a:gd name="connsiteY7" fmla="*/ 104729 h 1474656"/>
              <a:gd name="connsiteX8" fmla="*/ 368147 w 2395549"/>
              <a:gd name="connsiteY8" fmla="*/ 436104 h 1474656"/>
              <a:gd name="connsiteX9" fmla="*/ 51347 w 2395549"/>
              <a:gd name="connsiteY9" fmla="*/ 990504 h 1474656"/>
              <a:gd name="connsiteX10" fmla="*/ 72947 w 2395549"/>
              <a:gd name="connsiteY10" fmla="*/ 1372104 h 1474656"/>
              <a:gd name="connsiteX0" fmla="*/ 113584 w 2436186"/>
              <a:gd name="connsiteY0" fmla="*/ 1341338 h 1443890"/>
              <a:gd name="connsiteX1" fmla="*/ 804784 w 2436186"/>
              <a:gd name="connsiteY1" fmla="*/ 1434938 h 1443890"/>
              <a:gd name="connsiteX2" fmla="*/ 1517584 w 2436186"/>
              <a:gd name="connsiteY2" fmla="*/ 1168538 h 1443890"/>
              <a:gd name="connsiteX3" fmla="*/ 2050384 w 2436186"/>
              <a:gd name="connsiteY3" fmla="*/ 1031738 h 1443890"/>
              <a:gd name="connsiteX4" fmla="*/ 2431984 w 2436186"/>
              <a:gd name="connsiteY4" fmla="*/ 736538 h 1443890"/>
              <a:gd name="connsiteX5" fmla="*/ 2208784 w 2436186"/>
              <a:gd name="connsiteY5" fmla="*/ 138938 h 1443890"/>
              <a:gd name="connsiteX6" fmla="*/ 1539184 w 2436186"/>
              <a:gd name="connsiteY6" fmla="*/ 9338 h 1443890"/>
              <a:gd name="connsiteX7" fmla="*/ 1239803 w 2436186"/>
              <a:gd name="connsiteY7" fmla="*/ 73963 h 1443890"/>
              <a:gd name="connsiteX8" fmla="*/ 1014981 w 2436186"/>
              <a:gd name="connsiteY8" fmla="*/ 578831 h 1443890"/>
              <a:gd name="connsiteX9" fmla="*/ 91984 w 2436186"/>
              <a:gd name="connsiteY9" fmla="*/ 959738 h 1443890"/>
              <a:gd name="connsiteX10" fmla="*/ 113584 w 2436186"/>
              <a:gd name="connsiteY10" fmla="*/ 1341338 h 1443890"/>
              <a:gd name="connsiteX0" fmla="*/ 116955 w 2439557"/>
              <a:gd name="connsiteY0" fmla="*/ 1337684 h 1440236"/>
              <a:gd name="connsiteX1" fmla="*/ 808155 w 2439557"/>
              <a:gd name="connsiteY1" fmla="*/ 1431284 h 1440236"/>
              <a:gd name="connsiteX2" fmla="*/ 1520955 w 2439557"/>
              <a:gd name="connsiteY2" fmla="*/ 1164884 h 1440236"/>
              <a:gd name="connsiteX3" fmla="*/ 2053755 w 2439557"/>
              <a:gd name="connsiteY3" fmla="*/ 1028084 h 1440236"/>
              <a:gd name="connsiteX4" fmla="*/ 2435355 w 2439557"/>
              <a:gd name="connsiteY4" fmla="*/ 732884 h 1440236"/>
              <a:gd name="connsiteX5" fmla="*/ 2212155 w 2439557"/>
              <a:gd name="connsiteY5" fmla="*/ 135284 h 1440236"/>
              <a:gd name="connsiteX6" fmla="*/ 1542555 w 2439557"/>
              <a:gd name="connsiteY6" fmla="*/ 5684 h 1440236"/>
              <a:gd name="connsiteX7" fmla="*/ 1243174 w 2439557"/>
              <a:gd name="connsiteY7" fmla="*/ 70309 h 1440236"/>
              <a:gd name="connsiteX8" fmla="*/ 1066653 w 2439557"/>
              <a:gd name="connsiteY8" fmla="*/ 477494 h 1440236"/>
              <a:gd name="connsiteX9" fmla="*/ 95355 w 2439557"/>
              <a:gd name="connsiteY9" fmla="*/ 956084 h 1440236"/>
              <a:gd name="connsiteX10" fmla="*/ 116955 w 2439557"/>
              <a:gd name="connsiteY10" fmla="*/ 1337684 h 1440236"/>
              <a:gd name="connsiteX0" fmla="*/ 116957 w 2439559"/>
              <a:gd name="connsiteY0" fmla="*/ 1337684 h 1440236"/>
              <a:gd name="connsiteX1" fmla="*/ 808157 w 2439559"/>
              <a:gd name="connsiteY1" fmla="*/ 1431284 h 1440236"/>
              <a:gd name="connsiteX2" fmla="*/ 1520957 w 2439559"/>
              <a:gd name="connsiteY2" fmla="*/ 1164884 h 1440236"/>
              <a:gd name="connsiteX3" fmla="*/ 2053757 w 2439559"/>
              <a:gd name="connsiteY3" fmla="*/ 1028084 h 1440236"/>
              <a:gd name="connsiteX4" fmla="*/ 2435357 w 2439559"/>
              <a:gd name="connsiteY4" fmla="*/ 732884 h 1440236"/>
              <a:gd name="connsiteX5" fmla="*/ 2212157 w 2439559"/>
              <a:gd name="connsiteY5" fmla="*/ 135284 h 1440236"/>
              <a:gd name="connsiteX6" fmla="*/ 1542557 w 2439559"/>
              <a:gd name="connsiteY6" fmla="*/ 5684 h 1440236"/>
              <a:gd name="connsiteX7" fmla="*/ 1243176 w 2439559"/>
              <a:gd name="connsiteY7" fmla="*/ 70309 h 1440236"/>
              <a:gd name="connsiteX8" fmla="*/ 1066655 w 2439559"/>
              <a:gd name="connsiteY8" fmla="*/ 477494 h 1440236"/>
              <a:gd name="connsiteX9" fmla="*/ 95357 w 2439559"/>
              <a:gd name="connsiteY9" fmla="*/ 956084 h 1440236"/>
              <a:gd name="connsiteX10" fmla="*/ 116957 w 2439559"/>
              <a:gd name="connsiteY10" fmla="*/ 1337684 h 1440236"/>
              <a:gd name="connsiteX0" fmla="*/ 116957 w 2439559"/>
              <a:gd name="connsiteY0" fmla="*/ 1337684 h 1440236"/>
              <a:gd name="connsiteX1" fmla="*/ 808157 w 2439559"/>
              <a:gd name="connsiteY1" fmla="*/ 1431284 h 1440236"/>
              <a:gd name="connsiteX2" fmla="*/ 1520957 w 2439559"/>
              <a:gd name="connsiteY2" fmla="*/ 1164884 h 1440236"/>
              <a:gd name="connsiteX3" fmla="*/ 2053757 w 2439559"/>
              <a:gd name="connsiteY3" fmla="*/ 1028084 h 1440236"/>
              <a:gd name="connsiteX4" fmla="*/ 2435357 w 2439559"/>
              <a:gd name="connsiteY4" fmla="*/ 732884 h 1440236"/>
              <a:gd name="connsiteX5" fmla="*/ 2212157 w 2439559"/>
              <a:gd name="connsiteY5" fmla="*/ 135284 h 1440236"/>
              <a:gd name="connsiteX6" fmla="*/ 1542557 w 2439559"/>
              <a:gd name="connsiteY6" fmla="*/ 5684 h 1440236"/>
              <a:gd name="connsiteX7" fmla="*/ 1243176 w 2439559"/>
              <a:gd name="connsiteY7" fmla="*/ 70309 h 1440236"/>
              <a:gd name="connsiteX8" fmla="*/ 1066655 w 2439559"/>
              <a:gd name="connsiteY8" fmla="*/ 477494 h 1440236"/>
              <a:gd name="connsiteX9" fmla="*/ 95357 w 2439559"/>
              <a:gd name="connsiteY9" fmla="*/ 956084 h 1440236"/>
              <a:gd name="connsiteX10" fmla="*/ 116957 w 2439559"/>
              <a:gd name="connsiteY10" fmla="*/ 1337684 h 1440236"/>
              <a:gd name="connsiteX0" fmla="*/ 115288 w 2437890"/>
              <a:gd name="connsiteY0" fmla="*/ 1341876 h 1444428"/>
              <a:gd name="connsiteX1" fmla="*/ 806488 w 2437890"/>
              <a:gd name="connsiteY1" fmla="*/ 1435476 h 1444428"/>
              <a:gd name="connsiteX2" fmla="*/ 1519288 w 2437890"/>
              <a:gd name="connsiteY2" fmla="*/ 1169076 h 1444428"/>
              <a:gd name="connsiteX3" fmla="*/ 2052088 w 2437890"/>
              <a:gd name="connsiteY3" fmla="*/ 1032276 h 1444428"/>
              <a:gd name="connsiteX4" fmla="*/ 2433688 w 2437890"/>
              <a:gd name="connsiteY4" fmla="*/ 737076 h 1444428"/>
              <a:gd name="connsiteX5" fmla="*/ 2210488 w 2437890"/>
              <a:gd name="connsiteY5" fmla="*/ 139476 h 1444428"/>
              <a:gd name="connsiteX6" fmla="*/ 1540888 w 2437890"/>
              <a:gd name="connsiteY6" fmla="*/ 9876 h 1444428"/>
              <a:gd name="connsiteX7" fmla="*/ 1241507 w 2437890"/>
              <a:gd name="connsiteY7" fmla="*/ 74501 h 1444428"/>
              <a:gd name="connsiteX8" fmla="*/ 1041107 w 2437890"/>
              <a:gd name="connsiteY8" fmla="*/ 591440 h 1444428"/>
              <a:gd name="connsiteX9" fmla="*/ 93688 w 2437890"/>
              <a:gd name="connsiteY9" fmla="*/ 960276 h 1444428"/>
              <a:gd name="connsiteX10" fmla="*/ 115288 w 2437890"/>
              <a:gd name="connsiteY10" fmla="*/ 1341876 h 1444428"/>
              <a:gd name="connsiteX0" fmla="*/ 115288 w 2437890"/>
              <a:gd name="connsiteY0" fmla="*/ 1341876 h 1444428"/>
              <a:gd name="connsiteX1" fmla="*/ 806488 w 2437890"/>
              <a:gd name="connsiteY1" fmla="*/ 1435476 h 1444428"/>
              <a:gd name="connsiteX2" fmla="*/ 1519288 w 2437890"/>
              <a:gd name="connsiteY2" fmla="*/ 1169076 h 1444428"/>
              <a:gd name="connsiteX3" fmla="*/ 2052088 w 2437890"/>
              <a:gd name="connsiteY3" fmla="*/ 1032276 h 1444428"/>
              <a:gd name="connsiteX4" fmla="*/ 2433688 w 2437890"/>
              <a:gd name="connsiteY4" fmla="*/ 737076 h 1444428"/>
              <a:gd name="connsiteX5" fmla="*/ 2210488 w 2437890"/>
              <a:gd name="connsiteY5" fmla="*/ 139476 h 1444428"/>
              <a:gd name="connsiteX6" fmla="*/ 1540888 w 2437890"/>
              <a:gd name="connsiteY6" fmla="*/ 9876 h 1444428"/>
              <a:gd name="connsiteX7" fmla="*/ 1241507 w 2437890"/>
              <a:gd name="connsiteY7" fmla="*/ 74501 h 1444428"/>
              <a:gd name="connsiteX8" fmla="*/ 1041107 w 2437890"/>
              <a:gd name="connsiteY8" fmla="*/ 591440 h 1444428"/>
              <a:gd name="connsiteX9" fmla="*/ 877578 w 2437890"/>
              <a:gd name="connsiteY9" fmla="*/ 702932 h 1444428"/>
              <a:gd name="connsiteX10" fmla="*/ 93688 w 2437890"/>
              <a:gd name="connsiteY10" fmla="*/ 960276 h 1444428"/>
              <a:gd name="connsiteX11" fmla="*/ 115288 w 2437890"/>
              <a:gd name="connsiteY11" fmla="*/ 1341876 h 1444428"/>
              <a:gd name="connsiteX0" fmla="*/ 95047 w 2417649"/>
              <a:gd name="connsiteY0" fmla="*/ 1341876 h 1444428"/>
              <a:gd name="connsiteX1" fmla="*/ 786247 w 2417649"/>
              <a:gd name="connsiteY1" fmla="*/ 1435476 h 1444428"/>
              <a:gd name="connsiteX2" fmla="*/ 1499047 w 2417649"/>
              <a:gd name="connsiteY2" fmla="*/ 1169076 h 1444428"/>
              <a:gd name="connsiteX3" fmla="*/ 2031847 w 2417649"/>
              <a:gd name="connsiteY3" fmla="*/ 1032276 h 1444428"/>
              <a:gd name="connsiteX4" fmla="*/ 2413447 w 2417649"/>
              <a:gd name="connsiteY4" fmla="*/ 737076 h 1444428"/>
              <a:gd name="connsiteX5" fmla="*/ 2190247 w 2417649"/>
              <a:gd name="connsiteY5" fmla="*/ 139476 h 1444428"/>
              <a:gd name="connsiteX6" fmla="*/ 1520647 w 2417649"/>
              <a:gd name="connsiteY6" fmla="*/ 9876 h 1444428"/>
              <a:gd name="connsiteX7" fmla="*/ 1221266 w 2417649"/>
              <a:gd name="connsiteY7" fmla="*/ 74501 h 1444428"/>
              <a:gd name="connsiteX8" fmla="*/ 1020866 w 2417649"/>
              <a:gd name="connsiteY8" fmla="*/ 591440 h 1444428"/>
              <a:gd name="connsiteX9" fmla="*/ 724443 w 2417649"/>
              <a:gd name="connsiteY9" fmla="*/ 744760 h 1444428"/>
              <a:gd name="connsiteX10" fmla="*/ 73447 w 2417649"/>
              <a:gd name="connsiteY10" fmla="*/ 960276 h 1444428"/>
              <a:gd name="connsiteX11" fmla="*/ 95047 w 2417649"/>
              <a:gd name="connsiteY11" fmla="*/ 1341876 h 1444428"/>
              <a:gd name="connsiteX0" fmla="*/ 95047 w 2417649"/>
              <a:gd name="connsiteY0" fmla="*/ 1341876 h 1444428"/>
              <a:gd name="connsiteX1" fmla="*/ 786247 w 2417649"/>
              <a:gd name="connsiteY1" fmla="*/ 1435476 h 1444428"/>
              <a:gd name="connsiteX2" fmla="*/ 1499047 w 2417649"/>
              <a:gd name="connsiteY2" fmla="*/ 1169076 h 1444428"/>
              <a:gd name="connsiteX3" fmla="*/ 2031847 w 2417649"/>
              <a:gd name="connsiteY3" fmla="*/ 1032276 h 1444428"/>
              <a:gd name="connsiteX4" fmla="*/ 2413447 w 2417649"/>
              <a:gd name="connsiteY4" fmla="*/ 737076 h 1444428"/>
              <a:gd name="connsiteX5" fmla="*/ 2190247 w 2417649"/>
              <a:gd name="connsiteY5" fmla="*/ 139476 h 1444428"/>
              <a:gd name="connsiteX6" fmla="*/ 1520647 w 2417649"/>
              <a:gd name="connsiteY6" fmla="*/ 9876 h 1444428"/>
              <a:gd name="connsiteX7" fmla="*/ 1221266 w 2417649"/>
              <a:gd name="connsiteY7" fmla="*/ 74501 h 1444428"/>
              <a:gd name="connsiteX8" fmla="*/ 1020866 w 2417649"/>
              <a:gd name="connsiteY8" fmla="*/ 591440 h 1444428"/>
              <a:gd name="connsiteX9" fmla="*/ 724443 w 2417649"/>
              <a:gd name="connsiteY9" fmla="*/ 744760 h 1444428"/>
              <a:gd name="connsiteX10" fmla="*/ 73447 w 2417649"/>
              <a:gd name="connsiteY10" fmla="*/ 960276 h 1444428"/>
              <a:gd name="connsiteX11" fmla="*/ 95047 w 2417649"/>
              <a:gd name="connsiteY11" fmla="*/ 1341876 h 1444428"/>
              <a:gd name="connsiteX0" fmla="*/ 8958 w 2331560"/>
              <a:gd name="connsiteY0" fmla="*/ 1341876 h 1442285"/>
              <a:gd name="connsiteX1" fmla="*/ 700158 w 2331560"/>
              <a:gd name="connsiteY1" fmla="*/ 1435476 h 1442285"/>
              <a:gd name="connsiteX2" fmla="*/ 1412958 w 2331560"/>
              <a:gd name="connsiteY2" fmla="*/ 1169076 h 1442285"/>
              <a:gd name="connsiteX3" fmla="*/ 1945758 w 2331560"/>
              <a:gd name="connsiteY3" fmla="*/ 1032276 h 1442285"/>
              <a:gd name="connsiteX4" fmla="*/ 2327358 w 2331560"/>
              <a:gd name="connsiteY4" fmla="*/ 737076 h 1442285"/>
              <a:gd name="connsiteX5" fmla="*/ 2104158 w 2331560"/>
              <a:gd name="connsiteY5" fmla="*/ 139476 h 1442285"/>
              <a:gd name="connsiteX6" fmla="*/ 1434558 w 2331560"/>
              <a:gd name="connsiteY6" fmla="*/ 9876 h 1442285"/>
              <a:gd name="connsiteX7" fmla="*/ 1135177 w 2331560"/>
              <a:gd name="connsiteY7" fmla="*/ 74501 h 1442285"/>
              <a:gd name="connsiteX8" fmla="*/ 934777 w 2331560"/>
              <a:gd name="connsiteY8" fmla="*/ 591440 h 1442285"/>
              <a:gd name="connsiteX9" fmla="*/ 638354 w 2331560"/>
              <a:gd name="connsiteY9" fmla="*/ 744760 h 1442285"/>
              <a:gd name="connsiteX10" fmla="*/ 328234 w 2331560"/>
              <a:gd name="connsiteY10" fmla="*/ 1112458 h 1442285"/>
              <a:gd name="connsiteX11" fmla="*/ 8958 w 2331560"/>
              <a:gd name="connsiteY11" fmla="*/ 1341876 h 1442285"/>
              <a:gd name="connsiteX0" fmla="*/ 9731 w 2301369"/>
              <a:gd name="connsiteY0" fmla="*/ 1350173 h 1443430"/>
              <a:gd name="connsiteX1" fmla="*/ 669967 w 2301369"/>
              <a:gd name="connsiteY1" fmla="*/ 1435476 h 1443430"/>
              <a:gd name="connsiteX2" fmla="*/ 1382767 w 2301369"/>
              <a:gd name="connsiteY2" fmla="*/ 1169076 h 1443430"/>
              <a:gd name="connsiteX3" fmla="*/ 1915567 w 2301369"/>
              <a:gd name="connsiteY3" fmla="*/ 1032276 h 1443430"/>
              <a:gd name="connsiteX4" fmla="*/ 2297167 w 2301369"/>
              <a:gd name="connsiteY4" fmla="*/ 737076 h 1443430"/>
              <a:gd name="connsiteX5" fmla="*/ 2073967 w 2301369"/>
              <a:gd name="connsiteY5" fmla="*/ 139476 h 1443430"/>
              <a:gd name="connsiteX6" fmla="*/ 1404367 w 2301369"/>
              <a:gd name="connsiteY6" fmla="*/ 9876 h 1443430"/>
              <a:gd name="connsiteX7" fmla="*/ 1104986 w 2301369"/>
              <a:gd name="connsiteY7" fmla="*/ 74501 h 1443430"/>
              <a:gd name="connsiteX8" fmla="*/ 904586 w 2301369"/>
              <a:gd name="connsiteY8" fmla="*/ 591440 h 1443430"/>
              <a:gd name="connsiteX9" fmla="*/ 608163 w 2301369"/>
              <a:gd name="connsiteY9" fmla="*/ 744760 h 1443430"/>
              <a:gd name="connsiteX10" fmla="*/ 298043 w 2301369"/>
              <a:gd name="connsiteY10" fmla="*/ 1112458 h 1443430"/>
              <a:gd name="connsiteX11" fmla="*/ 9731 w 2301369"/>
              <a:gd name="connsiteY11" fmla="*/ 1350173 h 1443430"/>
              <a:gd name="connsiteX0" fmla="*/ 34197 w 2325835"/>
              <a:gd name="connsiteY0" fmla="*/ 1350173 h 1451090"/>
              <a:gd name="connsiteX1" fmla="*/ 694433 w 2325835"/>
              <a:gd name="connsiteY1" fmla="*/ 1435476 h 1451090"/>
              <a:gd name="connsiteX2" fmla="*/ 1407233 w 2325835"/>
              <a:gd name="connsiteY2" fmla="*/ 1169076 h 1451090"/>
              <a:gd name="connsiteX3" fmla="*/ 1940033 w 2325835"/>
              <a:gd name="connsiteY3" fmla="*/ 1032276 h 1451090"/>
              <a:gd name="connsiteX4" fmla="*/ 2321633 w 2325835"/>
              <a:gd name="connsiteY4" fmla="*/ 737076 h 1451090"/>
              <a:gd name="connsiteX5" fmla="*/ 2098433 w 2325835"/>
              <a:gd name="connsiteY5" fmla="*/ 139476 h 1451090"/>
              <a:gd name="connsiteX6" fmla="*/ 1428833 w 2325835"/>
              <a:gd name="connsiteY6" fmla="*/ 9876 h 1451090"/>
              <a:gd name="connsiteX7" fmla="*/ 1129452 w 2325835"/>
              <a:gd name="connsiteY7" fmla="*/ 74501 h 1451090"/>
              <a:gd name="connsiteX8" fmla="*/ 929052 w 2325835"/>
              <a:gd name="connsiteY8" fmla="*/ 591440 h 1451090"/>
              <a:gd name="connsiteX9" fmla="*/ 632629 w 2325835"/>
              <a:gd name="connsiteY9" fmla="*/ 744760 h 1451090"/>
              <a:gd name="connsiteX10" fmla="*/ 322509 w 2325835"/>
              <a:gd name="connsiteY10" fmla="*/ 1112458 h 1451090"/>
              <a:gd name="connsiteX11" fmla="*/ 34197 w 2325835"/>
              <a:gd name="connsiteY11" fmla="*/ 1350173 h 1451090"/>
              <a:gd name="connsiteX0" fmla="*/ 35697 w 2289085"/>
              <a:gd name="connsiteY0" fmla="*/ 1310641 h 1442083"/>
              <a:gd name="connsiteX1" fmla="*/ 657683 w 2289085"/>
              <a:gd name="connsiteY1" fmla="*/ 1435476 h 1442083"/>
              <a:gd name="connsiteX2" fmla="*/ 1370483 w 2289085"/>
              <a:gd name="connsiteY2" fmla="*/ 1169076 h 1442083"/>
              <a:gd name="connsiteX3" fmla="*/ 1903283 w 2289085"/>
              <a:gd name="connsiteY3" fmla="*/ 1032276 h 1442083"/>
              <a:gd name="connsiteX4" fmla="*/ 2284883 w 2289085"/>
              <a:gd name="connsiteY4" fmla="*/ 737076 h 1442083"/>
              <a:gd name="connsiteX5" fmla="*/ 2061683 w 2289085"/>
              <a:gd name="connsiteY5" fmla="*/ 139476 h 1442083"/>
              <a:gd name="connsiteX6" fmla="*/ 1392083 w 2289085"/>
              <a:gd name="connsiteY6" fmla="*/ 9876 h 1442083"/>
              <a:gd name="connsiteX7" fmla="*/ 1092702 w 2289085"/>
              <a:gd name="connsiteY7" fmla="*/ 74501 h 1442083"/>
              <a:gd name="connsiteX8" fmla="*/ 892302 w 2289085"/>
              <a:gd name="connsiteY8" fmla="*/ 591440 h 1442083"/>
              <a:gd name="connsiteX9" fmla="*/ 595879 w 2289085"/>
              <a:gd name="connsiteY9" fmla="*/ 744760 h 1442083"/>
              <a:gd name="connsiteX10" fmla="*/ 285759 w 2289085"/>
              <a:gd name="connsiteY10" fmla="*/ 1112458 h 1442083"/>
              <a:gd name="connsiteX11" fmla="*/ 35697 w 2289085"/>
              <a:gd name="connsiteY11" fmla="*/ 1310641 h 1442083"/>
              <a:gd name="connsiteX0" fmla="*/ 2616 w 2256004"/>
              <a:gd name="connsiteY0" fmla="*/ 1310641 h 1439541"/>
              <a:gd name="connsiteX1" fmla="*/ 624602 w 2256004"/>
              <a:gd name="connsiteY1" fmla="*/ 1435476 h 1439541"/>
              <a:gd name="connsiteX2" fmla="*/ 1337402 w 2256004"/>
              <a:gd name="connsiteY2" fmla="*/ 1169076 h 1439541"/>
              <a:gd name="connsiteX3" fmla="*/ 1870202 w 2256004"/>
              <a:gd name="connsiteY3" fmla="*/ 1032276 h 1439541"/>
              <a:gd name="connsiteX4" fmla="*/ 2251802 w 2256004"/>
              <a:gd name="connsiteY4" fmla="*/ 737076 h 1439541"/>
              <a:gd name="connsiteX5" fmla="*/ 2028602 w 2256004"/>
              <a:gd name="connsiteY5" fmla="*/ 139476 h 1439541"/>
              <a:gd name="connsiteX6" fmla="*/ 1359002 w 2256004"/>
              <a:gd name="connsiteY6" fmla="*/ 9876 h 1439541"/>
              <a:gd name="connsiteX7" fmla="*/ 1059621 w 2256004"/>
              <a:gd name="connsiteY7" fmla="*/ 74501 h 1439541"/>
              <a:gd name="connsiteX8" fmla="*/ 859221 w 2256004"/>
              <a:gd name="connsiteY8" fmla="*/ 591440 h 1439541"/>
              <a:gd name="connsiteX9" fmla="*/ 562798 w 2256004"/>
              <a:gd name="connsiteY9" fmla="*/ 744760 h 1439541"/>
              <a:gd name="connsiteX10" fmla="*/ 407969 w 2256004"/>
              <a:gd name="connsiteY10" fmla="*/ 1048973 h 1439541"/>
              <a:gd name="connsiteX11" fmla="*/ 2616 w 2256004"/>
              <a:gd name="connsiteY11" fmla="*/ 1310641 h 1439541"/>
              <a:gd name="connsiteX0" fmla="*/ 2391 w 2297804"/>
              <a:gd name="connsiteY0" fmla="*/ 1343630 h 1443323"/>
              <a:gd name="connsiteX1" fmla="*/ 666402 w 2297804"/>
              <a:gd name="connsiteY1" fmla="*/ 1435476 h 1443323"/>
              <a:gd name="connsiteX2" fmla="*/ 1379202 w 2297804"/>
              <a:gd name="connsiteY2" fmla="*/ 1169076 h 1443323"/>
              <a:gd name="connsiteX3" fmla="*/ 1912002 w 2297804"/>
              <a:gd name="connsiteY3" fmla="*/ 1032276 h 1443323"/>
              <a:gd name="connsiteX4" fmla="*/ 2293602 w 2297804"/>
              <a:gd name="connsiteY4" fmla="*/ 737076 h 1443323"/>
              <a:gd name="connsiteX5" fmla="*/ 2070402 w 2297804"/>
              <a:gd name="connsiteY5" fmla="*/ 139476 h 1443323"/>
              <a:gd name="connsiteX6" fmla="*/ 1400802 w 2297804"/>
              <a:gd name="connsiteY6" fmla="*/ 9876 h 1443323"/>
              <a:gd name="connsiteX7" fmla="*/ 1101421 w 2297804"/>
              <a:gd name="connsiteY7" fmla="*/ 74501 h 1443323"/>
              <a:gd name="connsiteX8" fmla="*/ 901021 w 2297804"/>
              <a:gd name="connsiteY8" fmla="*/ 591440 h 1443323"/>
              <a:gd name="connsiteX9" fmla="*/ 604598 w 2297804"/>
              <a:gd name="connsiteY9" fmla="*/ 744760 h 1443323"/>
              <a:gd name="connsiteX10" fmla="*/ 449769 w 2297804"/>
              <a:gd name="connsiteY10" fmla="*/ 1048973 h 1443323"/>
              <a:gd name="connsiteX11" fmla="*/ 2391 w 2297804"/>
              <a:gd name="connsiteY11" fmla="*/ 1343630 h 1443323"/>
              <a:gd name="connsiteX0" fmla="*/ 41473 w 2336886"/>
              <a:gd name="connsiteY0" fmla="*/ 1343630 h 1455257"/>
              <a:gd name="connsiteX1" fmla="*/ 705484 w 2336886"/>
              <a:gd name="connsiteY1" fmla="*/ 1435476 h 1455257"/>
              <a:gd name="connsiteX2" fmla="*/ 1418284 w 2336886"/>
              <a:gd name="connsiteY2" fmla="*/ 1169076 h 1455257"/>
              <a:gd name="connsiteX3" fmla="*/ 1951084 w 2336886"/>
              <a:gd name="connsiteY3" fmla="*/ 1032276 h 1455257"/>
              <a:gd name="connsiteX4" fmla="*/ 2332684 w 2336886"/>
              <a:gd name="connsiteY4" fmla="*/ 737076 h 1455257"/>
              <a:gd name="connsiteX5" fmla="*/ 2109484 w 2336886"/>
              <a:gd name="connsiteY5" fmla="*/ 139476 h 1455257"/>
              <a:gd name="connsiteX6" fmla="*/ 1439884 w 2336886"/>
              <a:gd name="connsiteY6" fmla="*/ 9876 h 1455257"/>
              <a:gd name="connsiteX7" fmla="*/ 1140503 w 2336886"/>
              <a:gd name="connsiteY7" fmla="*/ 74501 h 1455257"/>
              <a:gd name="connsiteX8" fmla="*/ 940103 w 2336886"/>
              <a:gd name="connsiteY8" fmla="*/ 591440 h 1455257"/>
              <a:gd name="connsiteX9" fmla="*/ 643680 w 2336886"/>
              <a:gd name="connsiteY9" fmla="*/ 744760 h 1455257"/>
              <a:gd name="connsiteX10" fmla="*/ 488851 w 2336886"/>
              <a:gd name="connsiteY10" fmla="*/ 1048973 h 1455257"/>
              <a:gd name="connsiteX11" fmla="*/ 41473 w 2336886"/>
              <a:gd name="connsiteY11" fmla="*/ 1343630 h 1455257"/>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584850 w 2278056"/>
              <a:gd name="connsiteY9" fmla="*/ 744760 h 1442811"/>
              <a:gd name="connsiteX10" fmla="*/ 430021 w 2278056"/>
              <a:gd name="connsiteY10" fmla="*/ 1048973 h 1442811"/>
              <a:gd name="connsiteX11" fmla="*/ 44300 w 2278056"/>
              <a:gd name="connsiteY11"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584850 w 2278056"/>
              <a:gd name="connsiteY9" fmla="*/ 744760 h 1442811"/>
              <a:gd name="connsiteX10" fmla="*/ 479689 w 2278056"/>
              <a:gd name="connsiteY10" fmla="*/ 910177 h 1442811"/>
              <a:gd name="connsiteX11" fmla="*/ 430021 w 2278056"/>
              <a:gd name="connsiteY11" fmla="*/ 1048973 h 1442811"/>
              <a:gd name="connsiteX12" fmla="*/ 44300 w 2278056"/>
              <a:gd name="connsiteY12"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584850 w 2278056"/>
              <a:gd name="connsiteY9" fmla="*/ 744760 h 1442811"/>
              <a:gd name="connsiteX10" fmla="*/ 539863 w 2278056"/>
              <a:gd name="connsiteY10" fmla="*/ 953958 h 1442811"/>
              <a:gd name="connsiteX11" fmla="*/ 430021 w 2278056"/>
              <a:gd name="connsiteY11" fmla="*/ 1048973 h 1442811"/>
              <a:gd name="connsiteX12" fmla="*/ 44300 w 2278056"/>
              <a:gd name="connsiteY12"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584850 w 2278056"/>
              <a:gd name="connsiteY9" fmla="*/ 744760 h 1442811"/>
              <a:gd name="connsiteX10" fmla="*/ 542085 w 2278056"/>
              <a:gd name="connsiteY10" fmla="*/ 821807 h 1442811"/>
              <a:gd name="connsiteX11" fmla="*/ 539863 w 2278056"/>
              <a:gd name="connsiteY11" fmla="*/ 953958 h 1442811"/>
              <a:gd name="connsiteX12" fmla="*/ 430021 w 2278056"/>
              <a:gd name="connsiteY12" fmla="*/ 1048973 h 1442811"/>
              <a:gd name="connsiteX13" fmla="*/ 44300 w 2278056"/>
              <a:gd name="connsiteY13"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584850 w 2278056"/>
              <a:gd name="connsiteY9" fmla="*/ 744760 h 1442811"/>
              <a:gd name="connsiteX10" fmla="*/ 460256 w 2278056"/>
              <a:gd name="connsiteY10" fmla="*/ 755630 h 1442811"/>
              <a:gd name="connsiteX11" fmla="*/ 539863 w 2278056"/>
              <a:gd name="connsiteY11" fmla="*/ 953958 h 1442811"/>
              <a:gd name="connsiteX12" fmla="*/ 430021 w 2278056"/>
              <a:gd name="connsiteY12" fmla="*/ 1048973 h 1442811"/>
              <a:gd name="connsiteX13" fmla="*/ 44300 w 2278056"/>
              <a:gd name="connsiteY13"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683002 w 2278056"/>
              <a:gd name="connsiteY9" fmla="*/ 688090 h 1442811"/>
              <a:gd name="connsiteX10" fmla="*/ 460256 w 2278056"/>
              <a:gd name="connsiteY10" fmla="*/ 755630 h 1442811"/>
              <a:gd name="connsiteX11" fmla="*/ 539863 w 2278056"/>
              <a:gd name="connsiteY11" fmla="*/ 953958 h 1442811"/>
              <a:gd name="connsiteX12" fmla="*/ 430021 w 2278056"/>
              <a:gd name="connsiteY12" fmla="*/ 1048973 h 1442811"/>
              <a:gd name="connsiteX13" fmla="*/ 44300 w 2278056"/>
              <a:gd name="connsiteY13"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683002 w 2278056"/>
              <a:gd name="connsiteY9" fmla="*/ 688090 h 1442811"/>
              <a:gd name="connsiteX10" fmla="*/ 460256 w 2278056"/>
              <a:gd name="connsiteY10" fmla="*/ 755630 h 1442811"/>
              <a:gd name="connsiteX11" fmla="*/ 539863 w 2278056"/>
              <a:gd name="connsiteY11" fmla="*/ 953958 h 1442811"/>
              <a:gd name="connsiteX12" fmla="*/ 430021 w 2278056"/>
              <a:gd name="connsiteY12" fmla="*/ 1048973 h 1442811"/>
              <a:gd name="connsiteX13" fmla="*/ 44300 w 2278056"/>
              <a:gd name="connsiteY13"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683002 w 2278056"/>
              <a:gd name="connsiteY9" fmla="*/ 688090 h 1442811"/>
              <a:gd name="connsiteX10" fmla="*/ 460256 w 2278056"/>
              <a:gd name="connsiteY10" fmla="*/ 755630 h 1442811"/>
              <a:gd name="connsiteX11" fmla="*/ 539863 w 2278056"/>
              <a:gd name="connsiteY11" fmla="*/ 953958 h 1442811"/>
              <a:gd name="connsiteX12" fmla="*/ 430021 w 2278056"/>
              <a:gd name="connsiteY12" fmla="*/ 1048973 h 1442811"/>
              <a:gd name="connsiteX13" fmla="*/ 44300 w 2278056"/>
              <a:gd name="connsiteY13"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460256 w 2278056"/>
              <a:gd name="connsiteY9" fmla="*/ 755630 h 1442811"/>
              <a:gd name="connsiteX10" fmla="*/ 539863 w 2278056"/>
              <a:gd name="connsiteY10" fmla="*/ 953958 h 1442811"/>
              <a:gd name="connsiteX11" fmla="*/ 430021 w 2278056"/>
              <a:gd name="connsiteY11" fmla="*/ 1048973 h 1442811"/>
              <a:gd name="connsiteX12" fmla="*/ 44300 w 2278056"/>
              <a:gd name="connsiteY12" fmla="*/ 1299305 h 1442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78056" h="1442811">
                <a:moveTo>
                  <a:pt x="44300" y="1299305"/>
                </a:moveTo>
                <a:cubicBezTo>
                  <a:pt x="-165754" y="1436046"/>
                  <a:pt x="427462" y="1457181"/>
                  <a:pt x="646654" y="1435476"/>
                </a:cubicBezTo>
                <a:cubicBezTo>
                  <a:pt x="865846" y="1413771"/>
                  <a:pt x="1151854" y="1236276"/>
                  <a:pt x="1359454" y="1169076"/>
                </a:cubicBezTo>
                <a:cubicBezTo>
                  <a:pt x="1567054" y="1101876"/>
                  <a:pt x="1739854" y="1104276"/>
                  <a:pt x="1892254" y="1032276"/>
                </a:cubicBezTo>
                <a:cubicBezTo>
                  <a:pt x="2044654" y="960276"/>
                  <a:pt x="2247454" y="885876"/>
                  <a:pt x="2273854" y="737076"/>
                </a:cubicBezTo>
                <a:cubicBezTo>
                  <a:pt x="2300254" y="588276"/>
                  <a:pt x="2199454" y="260676"/>
                  <a:pt x="2050654" y="139476"/>
                </a:cubicBezTo>
                <a:cubicBezTo>
                  <a:pt x="1901854" y="18276"/>
                  <a:pt x="1542551" y="20705"/>
                  <a:pt x="1381054" y="9876"/>
                </a:cubicBezTo>
                <a:cubicBezTo>
                  <a:pt x="1219557" y="-953"/>
                  <a:pt x="1164970" y="-22426"/>
                  <a:pt x="1081673" y="74501"/>
                </a:cubicBezTo>
                <a:cubicBezTo>
                  <a:pt x="998376" y="171428"/>
                  <a:pt x="984843" y="477918"/>
                  <a:pt x="881273" y="591440"/>
                </a:cubicBezTo>
                <a:cubicBezTo>
                  <a:pt x="777703" y="704962"/>
                  <a:pt x="517158" y="695210"/>
                  <a:pt x="460256" y="755630"/>
                </a:cubicBezTo>
                <a:cubicBezTo>
                  <a:pt x="452758" y="790496"/>
                  <a:pt x="558540" y="916097"/>
                  <a:pt x="539863" y="953958"/>
                </a:cubicBezTo>
                <a:cubicBezTo>
                  <a:pt x="521186" y="991819"/>
                  <a:pt x="512615" y="991415"/>
                  <a:pt x="430021" y="1048973"/>
                </a:cubicBezTo>
                <a:cubicBezTo>
                  <a:pt x="347427" y="1106531"/>
                  <a:pt x="254354" y="1162564"/>
                  <a:pt x="44300" y="1299305"/>
                </a:cubicBezTo>
                <a:close/>
              </a:path>
            </a:pathLst>
          </a:cu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 Placeholder 4"/>
          <p:cNvSpPr>
            <a:spLocks noGrp="1"/>
          </p:cNvSpPr>
          <p:nvPr>
            <p:ph type="body" idx="1"/>
          </p:nvPr>
        </p:nvSpPr>
        <p:spPr/>
        <p:txBody>
          <a:bodyPr anchor="ctr">
            <a:normAutofit fontScale="92500"/>
          </a:bodyPr>
          <a:lstStyle/>
          <a:p>
            <a:r>
              <a:rPr lang="en-US" dirty="0" smtClean="0">
                <a:solidFill>
                  <a:srgbClr val="FFFF00"/>
                </a:solidFill>
              </a:rPr>
              <a:t>National Weather Service (NWS)</a:t>
            </a:r>
            <a:endParaRPr lang="en-US" dirty="0">
              <a:solidFill>
                <a:srgbClr val="FFFF00"/>
              </a:solidFill>
            </a:endParaRPr>
          </a:p>
        </p:txBody>
      </p:sp>
      <p:sp>
        <p:nvSpPr>
          <p:cNvPr id="6" name="Content Placeholder 5"/>
          <p:cNvSpPr>
            <a:spLocks noGrp="1"/>
          </p:cNvSpPr>
          <p:nvPr>
            <p:ph sz="half" idx="2"/>
          </p:nvPr>
        </p:nvSpPr>
        <p:spPr/>
        <p:txBody>
          <a:bodyPr>
            <a:normAutofit/>
          </a:bodyPr>
          <a:lstStyle/>
          <a:p>
            <a:r>
              <a:rPr lang="en-US" sz="2000" dirty="0" smtClean="0">
                <a:solidFill>
                  <a:schemeClr val="bg1"/>
                </a:solidFill>
              </a:rPr>
              <a:t>Sacramento Soil Moisture Accounting Model (SAC-SMA)</a:t>
            </a:r>
          </a:p>
          <a:p>
            <a:r>
              <a:rPr lang="en-US" sz="2000" dirty="0" smtClean="0">
                <a:solidFill>
                  <a:schemeClr val="bg1"/>
                </a:solidFill>
              </a:rPr>
              <a:t>Lumped model</a:t>
            </a:r>
          </a:p>
          <a:p>
            <a:r>
              <a:rPr lang="en-US" sz="2000" dirty="0" smtClean="0">
                <a:solidFill>
                  <a:schemeClr val="bg1"/>
                </a:solidFill>
              </a:rPr>
              <a:t>4,000 Forecast basins</a:t>
            </a:r>
          </a:p>
        </p:txBody>
      </p:sp>
      <p:sp>
        <p:nvSpPr>
          <p:cNvPr id="7" name="Text Placeholder 6"/>
          <p:cNvSpPr>
            <a:spLocks noGrp="1"/>
          </p:cNvSpPr>
          <p:nvPr>
            <p:ph type="body" sz="quarter" idx="3"/>
          </p:nvPr>
        </p:nvSpPr>
        <p:spPr/>
        <p:txBody>
          <a:bodyPr anchor="ctr">
            <a:normAutofit fontScale="92500" lnSpcReduction="20000"/>
          </a:bodyPr>
          <a:lstStyle/>
          <a:p>
            <a:r>
              <a:rPr lang="en-US" dirty="0" smtClean="0">
                <a:solidFill>
                  <a:srgbClr val="FFFF00"/>
                </a:solidFill>
              </a:rPr>
              <a:t>National Center for Atmospheric Research (NCAR)</a:t>
            </a:r>
            <a:endParaRPr lang="en-US" dirty="0">
              <a:solidFill>
                <a:srgbClr val="FFFF00"/>
              </a:solidFill>
            </a:endParaRPr>
          </a:p>
        </p:txBody>
      </p:sp>
      <p:sp>
        <p:nvSpPr>
          <p:cNvPr id="8" name="Content Placeholder 7"/>
          <p:cNvSpPr>
            <a:spLocks noGrp="1"/>
          </p:cNvSpPr>
          <p:nvPr>
            <p:ph sz="quarter" idx="4"/>
          </p:nvPr>
        </p:nvSpPr>
        <p:spPr/>
        <p:txBody>
          <a:bodyPr>
            <a:normAutofit/>
          </a:bodyPr>
          <a:lstStyle/>
          <a:p>
            <a:r>
              <a:rPr lang="en-US" sz="2000" dirty="0" smtClean="0">
                <a:solidFill>
                  <a:schemeClr val="bg1"/>
                </a:solidFill>
              </a:rPr>
              <a:t>Weather Research and Forecasting-Hydro Model (WRF-Hydro)</a:t>
            </a:r>
          </a:p>
          <a:p>
            <a:r>
              <a:rPr lang="en-US" sz="2000" dirty="0" smtClean="0">
                <a:solidFill>
                  <a:schemeClr val="bg1"/>
                </a:solidFill>
              </a:rPr>
              <a:t>Distributed model (1 – 4 km cells)</a:t>
            </a:r>
            <a:endParaRPr lang="en-US" sz="2000" dirty="0">
              <a:solidFill>
                <a:schemeClr val="bg1"/>
              </a:solidFill>
            </a:endParaRPr>
          </a:p>
        </p:txBody>
      </p:sp>
      <p:sp>
        <p:nvSpPr>
          <p:cNvPr id="10" name="Title 1"/>
          <p:cNvSpPr txBox="1">
            <a:spLocks/>
          </p:cNvSpPr>
          <p:nvPr/>
        </p:nvSpPr>
        <p:spPr>
          <a:xfrm>
            <a:off x="685800" y="457200"/>
            <a:ext cx="7312991" cy="707886"/>
          </a:xfrm>
          <a:prstGeom prst="rect">
            <a:avLst/>
          </a:prstGeom>
          <a:noFill/>
        </p:spPr>
        <p:txBody>
          <a:bodyPr vert="horz" lIns="0" tIns="0" rIns="0" bIns="0" rtlCol="0" anchor="t">
            <a:spAutoFit/>
          </a:bodyPr>
          <a:lstStyle>
            <a:lvl1pPr algn="l" defTabSz="342900" rtl="0" eaLnBrk="1" latinLnBrk="0" hangingPunct="1">
              <a:lnSpc>
                <a:spcPct val="100000"/>
              </a:lnSpc>
              <a:spcBef>
                <a:spcPct val="0"/>
              </a:spcBef>
              <a:buNone/>
              <a:defRPr sz="1800" b="1" kern="1200">
                <a:solidFill>
                  <a:schemeClr val="tx1"/>
                </a:solidFill>
                <a:latin typeface="+mj-lt"/>
                <a:ea typeface="+mj-ea"/>
                <a:cs typeface="Arial"/>
              </a:defRPr>
            </a:lvl1pPr>
          </a:lstStyle>
          <a:p>
            <a:r>
              <a:rPr lang="en-US" sz="2800" dirty="0" smtClean="0">
                <a:solidFill>
                  <a:prstClr val="white"/>
                </a:solidFill>
                <a:latin typeface="Arial"/>
                <a:ea typeface="ＭＳ Ｐゴシック"/>
              </a:rPr>
              <a:t>National Flood Interoperability Experiment</a:t>
            </a:r>
          </a:p>
          <a:p>
            <a:r>
              <a:rPr lang="en-US" i="1" dirty="0" smtClean="0">
                <a:solidFill>
                  <a:prstClr val="white"/>
                </a:solidFill>
                <a:latin typeface="Arial"/>
                <a:ea typeface="ＭＳ Ｐゴシック"/>
              </a:rPr>
              <a:t>Two distinct land-surface approaches…</a:t>
            </a:r>
            <a:endParaRPr lang="en-US" dirty="0">
              <a:solidFill>
                <a:prstClr val="white"/>
              </a:solidFill>
              <a:latin typeface="Arial"/>
              <a:ea typeface="ＭＳ Ｐゴシック"/>
            </a:endParaRPr>
          </a:p>
        </p:txBody>
      </p:sp>
      <p:grpSp>
        <p:nvGrpSpPr>
          <p:cNvPr id="69" name="Group 68"/>
          <p:cNvGrpSpPr/>
          <p:nvPr/>
        </p:nvGrpSpPr>
        <p:grpSpPr>
          <a:xfrm>
            <a:off x="5112525" y="3804660"/>
            <a:ext cx="1679250" cy="1257300"/>
            <a:chOff x="5731200" y="3849975"/>
            <a:chExt cx="1679250" cy="1257300"/>
          </a:xfrm>
        </p:grpSpPr>
        <p:grpSp>
          <p:nvGrpSpPr>
            <p:cNvPr id="64" name="Group 63"/>
            <p:cNvGrpSpPr/>
            <p:nvPr/>
          </p:nvGrpSpPr>
          <p:grpSpPr>
            <a:xfrm>
              <a:off x="5734050" y="3849975"/>
              <a:ext cx="1676400" cy="1257300"/>
              <a:chOff x="2209800" y="3505200"/>
              <a:chExt cx="1828800" cy="1371600"/>
            </a:xfrm>
          </p:grpSpPr>
          <p:sp>
            <p:nvSpPr>
              <p:cNvPr id="16" name="Rectangle 15"/>
              <p:cNvSpPr/>
              <p:nvPr/>
            </p:nvSpPr>
            <p:spPr>
              <a:xfrm>
                <a:off x="2209800" y="3505200"/>
                <a:ext cx="228600" cy="22860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p:nvSpPr>
            <p:spPr>
              <a:xfrm>
                <a:off x="2438400" y="3505200"/>
                <a:ext cx="228600" cy="22860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p:nvSpPr>
            <p:spPr>
              <a:xfrm>
                <a:off x="2667000" y="3505200"/>
                <a:ext cx="228600" cy="228600"/>
              </a:xfrm>
              <a:prstGeom prst="rect">
                <a:avLst/>
              </a:prstGeom>
              <a:solidFill>
                <a:schemeClr val="accent2">
                  <a:lumMod val="40000"/>
                  <a:lumOff val="6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p:nvSpPr>
            <p:spPr>
              <a:xfrm>
                <a:off x="2895600" y="3505200"/>
                <a:ext cx="228600" cy="22860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p:nvSpPr>
            <p:spPr>
              <a:xfrm>
                <a:off x="3124200" y="3505200"/>
                <a:ext cx="228600" cy="22860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20"/>
              <p:cNvSpPr/>
              <p:nvPr/>
            </p:nvSpPr>
            <p:spPr>
              <a:xfrm>
                <a:off x="3352800" y="3505200"/>
                <a:ext cx="228600" cy="22860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p:nvSpPr>
            <p:spPr>
              <a:xfrm>
                <a:off x="3581400" y="3505200"/>
                <a:ext cx="228600" cy="22860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p:nvSpPr>
            <p:spPr>
              <a:xfrm>
                <a:off x="3810000" y="3505200"/>
                <a:ext cx="228600" cy="22860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p:nvSpPr>
            <p:spPr>
              <a:xfrm>
                <a:off x="2209800" y="3733800"/>
                <a:ext cx="228600" cy="228600"/>
              </a:xfrm>
              <a:prstGeom prst="rect">
                <a:avLst/>
              </a:prstGeom>
              <a:solidFill>
                <a:schemeClr val="accent2">
                  <a:lumMod val="40000"/>
                  <a:lumOff val="6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p:nvSpPr>
            <p:spPr>
              <a:xfrm>
                <a:off x="2438400" y="3733800"/>
                <a:ext cx="228600" cy="228600"/>
              </a:xfrm>
              <a:prstGeom prst="rect">
                <a:avLst/>
              </a:prstGeom>
              <a:solidFill>
                <a:schemeClr val="accent2">
                  <a:lumMod val="40000"/>
                  <a:lumOff val="6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2667000" y="3733800"/>
                <a:ext cx="228600" cy="22860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2895600" y="3733800"/>
                <a:ext cx="228600" cy="22860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3124200" y="3733800"/>
                <a:ext cx="228600" cy="22860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3352800" y="3733800"/>
                <a:ext cx="228600" cy="228600"/>
              </a:xfrm>
              <a:prstGeom prst="rect">
                <a:avLst/>
              </a:prstGeom>
              <a:solidFill>
                <a:schemeClr val="accent3">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p:nvSpPr>
            <p:spPr>
              <a:xfrm>
                <a:off x="3581400" y="3733800"/>
                <a:ext cx="228600" cy="22860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p:nvSpPr>
            <p:spPr>
              <a:xfrm>
                <a:off x="3810000" y="3733800"/>
                <a:ext cx="228600" cy="22860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p:nvSpPr>
            <p:spPr>
              <a:xfrm>
                <a:off x="2209800" y="3962400"/>
                <a:ext cx="228600" cy="228600"/>
              </a:xfrm>
              <a:prstGeom prst="rect">
                <a:avLst/>
              </a:prstGeom>
              <a:solidFill>
                <a:schemeClr val="accent2">
                  <a:lumMod val="40000"/>
                  <a:lumOff val="6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p:nvSpPr>
            <p:spPr>
              <a:xfrm>
                <a:off x="2438400" y="3962400"/>
                <a:ext cx="228600" cy="228600"/>
              </a:xfrm>
              <a:prstGeom prst="rect">
                <a:avLst/>
              </a:prstGeom>
              <a:solidFill>
                <a:schemeClr val="accent2">
                  <a:lumMod val="40000"/>
                  <a:lumOff val="6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p:nvSpPr>
            <p:spPr>
              <a:xfrm>
                <a:off x="2667000" y="3962400"/>
                <a:ext cx="228600" cy="22860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p:nvSpPr>
            <p:spPr>
              <a:xfrm>
                <a:off x="2895600" y="3962400"/>
                <a:ext cx="228600" cy="22860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p:nvSpPr>
            <p:spPr>
              <a:xfrm>
                <a:off x="3124200" y="3962400"/>
                <a:ext cx="228600" cy="22860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p:nvSpPr>
            <p:spPr>
              <a:xfrm>
                <a:off x="3352800" y="3962400"/>
                <a:ext cx="228600" cy="228600"/>
              </a:xfrm>
              <a:prstGeom prst="rect">
                <a:avLst/>
              </a:prstGeom>
              <a:solidFill>
                <a:schemeClr val="accent3">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p:nvSpPr>
            <p:spPr>
              <a:xfrm>
                <a:off x="3581400" y="3962400"/>
                <a:ext cx="228600" cy="228600"/>
              </a:xfrm>
              <a:prstGeom prst="rect">
                <a:avLst/>
              </a:prstGeom>
              <a:solidFill>
                <a:schemeClr val="accent3">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p:nvSpPr>
            <p:spPr>
              <a:xfrm>
                <a:off x="3810000" y="3962400"/>
                <a:ext cx="228600" cy="22860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p:nvSpPr>
            <p:spPr>
              <a:xfrm>
                <a:off x="2209800" y="4191000"/>
                <a:ext cx="228600" cy="22860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p:nvSpPr>
            <p:spPr>
              <a:xfrm>
                <a:off x="2438400" y="4191000"/>
                <a:ext cx="228600" cy="22860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p:nvSpPr>
            <p:spPr>
              <a:xfrm>
                <a:off x="2667000" y="4191000"/>
                <a:ext cx="228600" cy="22860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p:nvSpPr>
            <p:spPr>
              <a:xfrm>
                <a:off x="2895600" y="4191000"/>
                <a:ext cx="228600" cy="22860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p:nvSpPr>
            <p:spPr>
              <a:xfrm>
                <a:off x="3124200" y="4191000"/>
                <a:ext cx="228600" cy="22860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p:nvSpPr>
            <p:spPr>
              <a:xfrm>
                <a:off x="3352800" y="4191000"/>
                <a:ext cx="228600" cy="228600"/>
              </a:xfrm>
              <a:prstGeom prst="rect">
                <a:avLst/>
              </a:prstGeom>
              <a:solidFill>
                <a:schemeClr val="accent3">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p:nvSpPr>
            <p:spPr>
              <a:xfrm>
                <a:off x="3581400" y="4191000"/>
                <a:ext cx="228600" cy="228600"/>
              </a:xfrm>
              <a:prstGeom prst="rect">
                <a:avLst/>
              </a:prstGeom>
              <a:solidFill>
                <a:schemeClr val="accent3">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Rectangle 46"/>
              <p:cNvSpPr/>
              <p:nvPr/>
            </p:nvSpPr>
            <p:spPr>
              <a:xfrm>
                <a:off x="3810000" y="4191000"/>
                <a:ext cx="228600" cy="22860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Rectangle 47"/>
              <p:cNvSpPr/>
              <p:nvPr/>
            </p:nvSpPr>
            <p:spPr>
              <a:xfrm>
                <a:off x="2209800" y="4419600"/>
                <a:ext cx="228600" cy="228600"/>
              </a:xfrm>
              <a:prstGeom prst="rect">
                <a:avLst/>
              </a:prstGeom>
              <a:solidFill>
                <a:schemeClr val="accent6">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Rectangle 48"/>
              <p:cNvSpPr/>
              <p:nvPr/>
            </p:nvSpPr>
            <p:spPr>
              <a:xfrm>
                <a:off x="2438400" y="4419600"/>
                <a:ext cx="228600" cy="228600"/>
              </a:xfrm>
              <a:prstGeom prst="rect">
                <a:avLst/>
              </a:prstGeom>
              <a:solidFill>
                <a:schemeClr val="accent6">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Rectangle 49"/>
              <p:cNvSpPr/>
              <p:nvPr/>
            </p:nvSpPr>
            <p:spPr>
              <a:xfrm>
                <a:off x="2667000" y="4419600"/>
                <a:ext cx="228600" cy="22860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Rectangle 50"/>
              <p:cNvSpPr/>
              <p:nvPr/>
            </p:nvSpPr>
            <p:spPr>
              <a:xfrm>
                <a:off x="2895600" y="4419600"/>
                <a:ext cx="228600" cy="22860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Rectangle 51"/>
              <p:cNvSpPr/>
              <p:nvPr/>
            </p:nvSpPr>
            <p:spPr>
              <a:xfrm>
                <a:off x="3124200" y="4419600"/>
                <a:ext cx="228600" cy="22860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p:cNvSpPr/>
              <p:nvPr/>
            </p:nvSpPr>
            <p:spPr>
              <a:xfrm>
                <a:off x="3352800" y="4419600"/>
                <a:ext cx="228600" cy="228600"/>
              </a:xfrm>
              <a:prstGeom prst="rect">
                <a:avLst/>
              </a:prstGeom>
              <a:solidFill>
                <a:schemeClr val="accent3">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Rectangle 53"/>
              <p:cNvSpPr/>
              <p:nvPr/>
            </p:nvSpPr>
            <p:spPr>
              <a:xfrm>
                <a:off x="3581400" y="4419600"/>
                <a:ext cx="228600" cy="22860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ectangle 54"/>
              <p:cNvSpPr/>
              <p:nvPr/>
            </p:nvSpPr>
            <p:spPr>
              <a:xfrm>
                <a:off x="3810000" y="4419600"/>
                <a:ext cx="228600" cy="22860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Rectangle 55"/>
              <p:cNvSpPr/>
              <p:nvPr/>
            </p:nvSpPr>
            <p:spPr>
              <a:xfrm>
                <a:off x="2209800" y="4648200"/>
                <a:ext cx="228600" cy="228600"/>
              </a:xfrm>
              <a:prstGeom prst="rect">
                <a:avLst/>
              </a:prstGeom>
              <a:solidFill>
                <a:schemeClr val="accent6">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Rectangle 56"/>
              <p:cNvSpPr/>
              <p:nvPr/>
            </p:nvSpPr>
            <p:spPr>
              <a:xfrm>
                <a:off x="2438400" y="4648200"/>
                <a:ext cx="228600" cy="228600"/>
              </a:xfrm>
              <a:prstGeom prst="rect">
                <a:avLst/>
              </a:prstGeom>
              <a:solidFill>
                <a:schemeClr val="accent6">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Rectangle 57"/>
              <p:cNvSpPr/>
              <p:nvPr/>
            </p:nvSpPr>
            <p:spPr>
              <a:xfrm>
                <a:off x="2667000" y="4648200"/>
                <a:ext cx="228600" cy="228600"/>
              </a:xfrm>
              <a:prstGeom prst="rect">
                <a:avLst/>
              </a:prstGeom>
              <a:solidFill>
                <a:schemeClr val="accent3">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Rectangle 58"/>
              <p:cNvSpPr/>
              <p:nvPr/>
            </p:nvSpPr>
            <p:spPr>
              <a:xfrm>
                <a:off x="2895600" y="4648200"/>
                <a:ext cx="228600" cy="22860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Rectangle 59"/>
              <p:cNvSpPr/>
              <p:nvPr/>
            </p:nvSpPr>
            <p:spPr>
              <a:xfrm>
                <a:off x="3124200" y="4648200"/>
                <a:ext cx="228600" cy="22860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Rectangle 60"/>
              <p:cNvSpPr/>
              <p:nvPr/>
            </p:nvSpPr>
            <p:spPr>
              <a:xfrm>
                <a:off x="3352800" y="4648200"/>
                <a:ext cx="228600" cy="22860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Rectangle 61"/>
              <p:cNvSpPr/>
              <p:nvPr/>
            </p:nvSpPr>
            <p:spPr>
              <a:xfrm>
                <a:off x="3581400" y="4648200"/>
                <a:ext cx="228600" cy="22860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 name="Rectangle 62"/>
              <p:cNvSpPr/>
              <p:nvPr/>
            </p:nvSpPr>
            <p:spPr>
              <a:xfrm>
                <a:off x="3810000" y="4648200"/>
                <a:ext cx="228600" cy="22860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68" name="Group 67"/>
            <p:cNvGrpSpPr/>
            <p:nvPr/>
          </p:nvGrpSpPr>
          <p:grpSpPr>
            <a:xfrm>
              <a:off x="5731200" y="3859200"/>
              <a:ext cx="1677600" cy="1231200"/>
              <a:chOff x="5731200" y="3859200"/>
              <a:chExt cx="1677600" cy="1231200"/>
            </a:xfrm>
          </p:grpSpPr>
          <p:sp>
            <p:nvSpPr>
              <p:cNvPr id="65" name="Freeform 64"/>
              <p:cNvSpPr/>
              <p:nvPr/>
            </p:nvSpPr>
            <p:spPr>
              <a:xfrm>
                <a:off x="5731200" y="4132800"/>
                <a:ext cx="1677600" cy="957600"/>
              </a:xfrm>
              <a:custGeom>
                <a:avLst/>
                <a:gdLst>
                  <a:gd name="connsiteX0" fmla="*/ 0 w 1677600"/>
                  <a:gd name="connsiteY0" fmla="*/ 0 h 957600"/>
                  <a:gd name="connsiteX1" fmla="*/ 590400 w 1677600"/>
                  <a:gd name="connsiteY1" fmla="*/ 93600 h 957600"/>
                  <a:gd name="connsiteX2" fmla="*/ 820800 w 1677600"/>
                  <a:gd name="connsiteY2" fmla="*/ 525600 h 957600"/>
                  <a:gd name="connsiteX3" fmla="*/ 1267200 w 1677600"/>
                  <a:gd name="connsiteY3" fmla="*/ 792000 h 957600"/>
                  <a:gd name="connsiteX4" fmla="*/ 1677600 w 1677600"/>
                  <a:gd name="connsiteY4" fmla="*/ 957600 h 95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600" h="957600">
                    <a:moveTo>
                      <a:pt x="0" y="0"/>
                    </a:moveTo>
                    <a:cubicBezTo>
                      <a:pt x="226800" y="3000"/>
                      <a:pt x="453600" y="6000"/>
                      <a:pt x="590400" y="93600"/>
                    </a:cubicBezTo>
                    <a:cubicBezTo>
                      <a:pt x="727200" y="181200"/>
                      <a:pt x="708000" y="409200"/>
                      <a:pt x="820800" y="525600"/>
                    </a:cubicBezTo>
                    <a:cubicBezTo>
                      <a:pt x="933600" y="642000"/>
                      <a:pt x="1124400" y="720000"/>
                      <a:pt x="1267200" y="792000"/>
                    </a:cubicBezTo>
                    <a:cubicBezTo>
                      <a:pt x="1410000" y="864000"/>
                      <a:pt x="1543800" y="910800"/>
                      <a:pt x="1677600" y="957600"/>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Freeform 65"/>
              <p:cNvSpPr/>
              <p:nvPr/>
            </p:nvSpPr>
            <p:spPr>
              <a:xfrm>
                <a:off x="6630464" y="3859200"/>
                <a:ext cx="292757" cy="993600"/>
              </a:xfrm>
              <a:custGeom>
                <a:avLst/>
                <a:gdLst>
                  <a:gd name="connsiteX0" fmla="*/ 238336 w 292757"/>
                  <a:gd name="connsiteY0" fmla="*/ 993600 h 993600"/>
                  <a:gd name="connsiteX1" fmla="*/ 195136 w 292757"/>
                  <a:gd name="connsiteY1" fmla="*/ 763200 h 993600"/>
                  <a:gd name="connsiteX2" fmla="*/ 736 w 292757"/>
                  <a:gd name="connsiteY2" fmla="*/ 489600 h 993600"/>
                  <a:gd name="connsiteX3" fmla="*/ 274336 w 292757"/>
                  <a:gd name="connsiteY3" fmla="*/ 136800 h 993600"/>
                  <a:gd name="connsiteX4" fmla="*/ 245536 w 292757"/>
                  <a:gd name="connsiteY4" fmla="*/ 0 h 99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757" h="993600">
                    <a:moveTo>
                      <a:pt x="238336" y="993600"/>
                    </a:moveTo>
                    <a:cubicBezTo>
                      <a:pt x="236536" y="920400"/>
                      <a:pt x="234736" y="847200"/>
                      <a:pt x="195136" y="763200"/>
                    </a:cubicBezTo>
                    <a:cubicBezTo>
                      <a:pt x="155536" y="679200"/>
                      <a:pt x="-12464" y="594000"/>
                      <a:pt x="736" y="489600"/>
                    </a:cubicBezTo>
                    <a:cubicBezTo>
                      <a:pt x="13936" y="385200"/>
                      <a:pt x="233536" y="218400"/>
                      <a:pt x="274336" y="136800"/>
                    </a:cubicBezTo>
                    <a:cubicBezTo>
                      <a:pt x="315136" y="55200"/>
                      <a:pt x="280336" y="27600"/>
                      <a:pt x="245536" y="0"/>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Freeform 66"/>
              <p:cNvSpPr/>
              <p:nvPr/>
            </p:nvSpPr>
            <p:spPr>
              <a:xfrm>
                <a:off x="5738400" y="4558770"/>
                <a:ext cx="748800" cy="291050"/>
              </a:xfrm>
              <a:custGeom>
                <a:avLst/>
                <a:gdLst>
                  <a:gd name="connsiteX0" fmla="*/ 748800 w 748800"/>
                  <a:gd name="connsiteY0" fmla="*/ 6030 h 291050"/>
                  <a:gd name="connsiteX1" fmla="*/ 496800 w 748800"/>
                  <a:gd name="connsiteY1" fmla="*/ 34830 h 291050"/>
                  <a:gd name="connsiteX2" fmla="*/ 295200 w 748800"/>
                  <a:gd name="connsiteY2" fmla="*/ 272430 h 291050"/>
                  <a:gd name="connsiteX3" fmla="*/ 0 w 748800"/>
                  <a:gd name="connsiteY3" fmla="*/ 258030 h 291050"/>
                </a:gdLst>
                <a:ahLst/>
                <a:cxnLst>
                  <a:cxn ang="0">
                    <a:pos x="connsiteX0" y="connsiteY0"/>
                  </a:cxn>
                  <a:cxn ang="0">
                    <a:pos x="connsiteX1" y="connsiteY1"/>
                  </a:cxn>
                  <a:cxn ang="0">
                    <a:pos x="connsiteX2" y="connsiteY2"/>
                  </a:cxn>
                  <a:cxn ang="0">
                    <a:pos x="connsiteX3" y="connsiteY3"/>
                  </a:cxn>
                </a:cxnLst>
                <a:rect l="l" t="t" r="r" b="b"/>
                <a:pathLst>
                  <a:path w="748800" h="291050">
                    <a:moveTo>
                      <a:pt x="748800" y="6030"/>
                    </a:moveTo>
                    <a:cubicBezTo>
                      <a:pt x="660600" y="-1770"/>
                      <a:pt x="572400" y="-9570"/>
                      <a:pt x="496800" y="34830"/>
                    </a:cubicBezTo>
                    <a:cubicBezTo>
                      <a:pt x="421200" y="79230"/>
                      <a:pt x="378000" y="235230"/>
                      <a:pt x="295200" y="272430"/>
                    </a:cubicBezTo>
                    <a:cubicBezTo>
                      <a:pt x="212400" y="309630"/>
                      <a:pt x="106200" y="283830"/>
                      <a:pt x="0" y="258030"/>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sp>
        <p:nvSpPr>
          <p:cNvPr id="70" name="TextBox 69"/>
          <p:cNvSpPr txBox="1"/>
          <p:nvPr/>
        </p:nvSpPr>
        <p:spPr>
          <a:xfrm>
            <a:off x="6934200" y="4036664"/>
            <a:ext cx="1524000" cy="738664"/>
          </a:xfrm>
          <a:prstGeom prst="rect">
            <a:avLst/>
          </a:prstGeom>
          <a:noFill/>
        </p:spPr>
        <p:txBody>
          <a:bodyPr wrap="square" rtlCol="0">
            <a:spAutoFit/>
          </a:bodyPr>
          <a:lstStyle/>
          <a:p>
            <a:r>
              <a:rPr lang="en-US" sz="1400" dirty="0">
                <a:solidFill>
                  <a:prstClr val="white"/>
                </a:solidFill>
              </a:rPr>
              <a:t>Connect runoff from </a:t>
            </a:r>
            <a:r>
              <a:rPr lang="en-US" sz="1400" b="1" dirty="0">
                <a:solidFill>
                  <a:srgbClr val="1F497D">
                    <a:lumMod val="75000"/>
                  </a:srgbClr>
                </a:solidFill>
              </a:rPr>
              <a:t>grid cells </a:t>
            </a:r>
            <a:r>
              <a:rPr lang="en-US" sz="1400" dirty="0">
                <a:solidFill>
                  <a:prstClr val="white"/>
                </a:solidFill>
              </a:rPr>
              <a:t>to river reaches</a:t>
            </a:r>
            <a:endParaRPr lang="en-US" dirty="0">
              <a:solidFill>
                <a:prstClr val="white"/>
              </a:solidFill>
            </a:endParaRPr>
          </a:p>
        </p:txBody>
      </p:sp>
      <p:grpSp>
        <p:nvGrpSpPr>
          <p:cNvPr id="83" name="Group 82"/>
          <p:cNvGrpSpPr/>
          <p:nvPr/>
        </p:nvGrpSpPr>
        <p:grpSpPr>
          <a:xfrm>
            <a:off x="457200" y="3990590"/>
            <a:ext cx="1909086" cy="1035999"/>
            <a:chOff x="605514" y="3715200"/>
            <a:chExt cx="2171199" cy="1178239"/>
          </a:xfrm>
        </p:grpSpPr>
        <p:grpSp>
          <p:nvGrpSpPr>
            <p:cNvPr id="74" name="Group 73"/>
            <p:cNvGrpSpPr/>
            <p:nvPr/>
          </p:nvGrpSpPr>
          <p:grpSpPr>
            <a:xfrm rot="1800000">
              <a:off x="605514" y="3718412"/>
              <a:ext cx="2171199" cy="1175027"/>
              <a:chOff x="381000" y="3489001"/>
              <a:chExt cx="3028802" cy="1639151"/>
            </a:xfrm>
          </p:grpSpPr>
          <p:sp>
            <p:nvSpPr>
              <p:cNvPr id="73" name="Freeform 72"/>
              <p:cNvSpPr/>
              <p:nvPr/>
            </p:nvSpPr>
            <p:spPr>
              <a:xfrm>
                <a:off x="1014253" y="3672875"/>
                <a:ext cx="2395549" cy="1455277"/>
              </a:xfrm>
              <a:custGeom>
                <a:avLst/>
                <a:gdLst>
                  <a:gd name="connsiteX0" fmla="*/ 72947 w 2395549"/>
                  <a:gd name="connsiteY0" fmla="*/ 1352725 h 1455277"/>
                  <a:gd name="connsiteX1" fmla="*/ 764147 w 2395549"/>
                  <a:gd name="connsiteY1" fmla="*/ 1446325 h 1455277"/>
                  <a:gd name="connsiteX2" fmla="*/ 1476947 w 2395549"/>
                  <a:gd name="connsiteY2" fmla="*/ 1179925 h 1455277"/>
                  <a:gd name="connsiteX3" fmla="*/ 2009747 w 2395549"/>
                  <a:gd name="connsiteY3" fmla="*/ 1043125 h 1455277"/>
                  <a:gd name="connsiteX4" fmla="*/ 2391347 w 2395549"/>
                  <a:gd name="connsiteY4" fmla="*/ 747925 h 1455277"/>
                  <a:gd name="connsiteX5" fmla="*/ 2168147 w 2395549"/>
                  <a:gd name="connsiteY5" fmla="*/ 150325 h 1455277"/>
                  <a:gd name="connsiteX6" fmla="*/ 1498547 w 2395549"/>
                  <a:gd name="connsiteY6" fmla="*/ 20725 h 1455277"/>
                  <a:gd name="connsiteX7" fmla="*/ 900947 w 2395549"/>
                  <a:gd name="connsiteY7" fmla="*/ 42325 h 1455277"/>
                  <a:gd name="connsiteX8" fmla="*/ 368147 w 2395549"/>
                  <a:gd name="connsiteY8" fmla="*/ 416725 h 1455277"/>
                  <a:gd name="connsiteX9" fmla="*/ 51347 w 2395549"/>
                  <a:gd name="connsiteY9" fmla="*/ 971125 h 1455277"/>
                  <a:gd name="connsiteX10" fmla="*/ 72947 w 2395549"/>
                  <a:gd name="connsiteY10" fmla="*/ 1352725 h 145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5549" h="1455277">
                    <a:moveTo>
                      <a:pt x="72947" y="1352725"/>
                    </a:moveTo>
                    <a:cubicBezTo>
                      <a:pt x="191747" y="1431925"/>
                      <a:pt x="530147" y="1475125"/>
                      <a:pt x="764147" y="1446325"/>
                    </a:cubicBezTo>
                    <a:cubicBezTo>
                      <a:pt x="998147" y="1417525"/>
                      <a:pt x="1269347" y="1247125"/>
                      <a:pt x="1476947" y="1179925"/>
                    </a:cubicBezTo>
                    <a:cubicBezTo>
                      <a:pt x="1684547" y="1112725"/>
                      <a:pt x="1857347" y="1115125"/>
                      <a:pt x="2009747" y="1043125"/>
                    </a:cubicBezTo>
                    <a:cubicBezTo>
                      <a:pt x="2162147" y="971125"/>
                      <a:pt x="2364947" y="896725"/>
                      <a:pt x="2391347" y="747925"/>
                    </a:cubicBezTo>
                    <a:cubicBezTo>
                      <a:pt x="2417747" y="599125"/>
                      <a:pt x="2316947" y="271525"/>
                      <a:pt x="2168147" y="150325"/>
                    </a:cubicBezTo>
                    <a:cubicBezTo>
                      <a:pt x="2019347" y="29125"/>
                      <a:pt x="1709747" y="38725"/>
                      <a:pt x="1498547" y="20725"/>
                    </a:cubicBezTo>
                    <a:cubicBezTo>
                      <a:pt x="1287347" y="2725"/>
                      <a:pt x="1089347" y="-23675"/>
                      <a:pt x="900947" y="42325"/>
                    </a:cubicBezTo>
                    <a:cubicBezTo>
                      <a:pt x="712547" y="108325"/>
                      <a:pt x="509747" y="261925"/>
                      <a:pt x="368147" y="416725"/>
                    </a:cubicBezTo>
                    <a:cubicBezTo>
                      <a:pt x="226547" y="571525"/>
                      <a:pt x="96947" y="815125"/>
                      <a:pt x="51347" y="971125"/>
                    </a:cubicBezTo>
                    <a:cubicBezTo>
                      <a:pt x="5747" y="1127125"/>
                      <a:pt x="-45853" y="1273525"/>
                      <a:pt x="72947" y="1352725"/>
                    </a:cubicBezTo>
                    <a:close/>
                  </a:path>
                </a:pathLst>
              </a:cu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Freeform 71"/>
              <p:cNvSpPr/>
              <p:nvPr/>
            </p:nvSpPr>
            <p:spPr>
              <a:xfrm>
                <a:off x="690529" y="3489001"/>
                <a:ext cx="1523074" cy="951361"/>
              </a:xfrm>
              <a:custGeom>
                <a:avLst/>
                <a:gdLst>
                  <a:gd name="connsiteX0" fmla="*/ 130271 w 1523074"/>
                  <a:gd name="connsiteY0" fmla="*/ 672599 h 951361"/>
                  <a:gd name="connsiteX1" fmla="*/ 671 w 1523074"/>
                  <a:gd name="connsiteY1" fmla="*/ 420599 h 951361"/>
                  <a:gd name="connsiteX2" fmla="*/ 180671 w 1523074"/>
                  <a:gd name="connsiteY2" fmla="*/ 53399 h 951361"/>
                  <a:gd name="connsiteX3" fmla="*/ 720671 w 1523074"/>
                  <a:gd name="connsiteY3" fmla="*/ 10199 h 951361"/>
                  <a:gd name="connsiteX4" fmla="*/ 1469471 w 1523074"/>
                  <a:gd name="connsiteY4" fmla="*/ 132599 h 951361"/>
                  <a:gd name="connsiteX5" fmla="*/ 1433471 w 1523074"/>
                  <a:gd name="connsiteY5" fmla="*/ 470999 h 951361"/>
                  <a:gd name="connsiteX6" fmla="*/ 1195871 w 1523074"/>
                  <a:gd name="connsiteY6" fmla="*/ 895799 h 951361"/>
                  <a:gd name="connsiteX7" fmla="*/ 396671 w 1523074"/>
                  <a:gd name="connsiteY7" fmla="*/ 924599 h 951361"/>
                  <a:gd name="connsiteX8" fmla="*/ 130271 w 1523074"/>
                  <a:gd name="connsiteY8" fmla="*/ 672599 h 95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3074" h="951361">
                    <a:moveTo>
                      <a:pt x="130271" y="672599"/>
                    </a:moveTo>
                    <a:cubicBezTo>
                      <a:pt x="64271" y="588599"/>
                      <a:pt x="-7729" y="523799"/>
                      <a:pt x="671" y="420599"/>
                    </a:cubicBezTo>
                    <a:cubicBezTo>
                      <a:pt x="9071" y="317399"/>
                      <a:pt x="60671" y="121799"/>
                      <a:pt x="180671" y="53399"/>
                    </a:cubicBezTo>
                    <a:cubicBezTo>
                      <a:pt x="300671" y="-15001"/>
                      <a:pt x="505871" y="-3001"/>
                      <a:pt x="720671" y="10199"/>
                    </a:cubicBezTo>
                    <a:cubicBezTo>
                      <a:pt x="935471" y="23399"/>
                      <a:pt x="1350671" y="55799"/>
                      <a:pt x="1469471" y="132599"/>
                    </a:cubicBezTo>
                    <a:cubicBezTo>
                      <a:pt x="1588271" y="209399"/>
                      <a:pt x="1479071" y="343799"/>
                      <a:pt x="1433471" y="470999"/>
                    </a:cubicBezTo>
                    <a:cubicBezTo>
                      <a:pt x="1387871" y="598199"/>
                      <a:pt x="1368671" y="820199"/>
                      <a:pt x="1195871" y="895799"/>
                    </a:cubicBezTo>
                    <a:cubicBezTo>
                      <a:pt x="1023071" y="971399"/>
                      <a:pt x="574271" y="958199"/>
                      <a:pt x="396671" y="924599"/>
                    </a:cubicBezTo>
                    <a:cubicBezTo>
                      <a:pt x="219071" y="890999"/>
                      <a:pt x="196271" y="756599"/>
                      <a:pt x="130271" y="672599"/>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Freeform 70"/>
              <p:cNvSpPr/>
              <p:nvPr/>
            </p:nvSpPr>
            <p:spPr>
              <a:xfrm>
                <a:off x="381000" y="4120101"/>
                <a:ext cx="1295255" cy="941859"/>
              </a:xfrm>
              <a:custGeom>
                <a:avLst/>
                <a:gdLst>
                  <a:gd name="connsiteX0" fmla="*/ 1281542 w 1295255"/>
                  <a:gd name="connsiteY0" fmla="*/ 437425 h 941859"/>
                  <a:gd name="connsiteX1" fmla="*/ 799142 w 1295255"/>
                  <a:gd name="connsiteY1" fmla="*/ 12625 h 941859"/>
                  <a:gd name="connsiteX2" fmla="*/ 172742 w 1295255"/>
                  <a:gd name="connsiteY2" fmla="*/ 156625 h 941859"/>
                  <a:gd name="connsiteX3" fmla="*/ 21542 w 1295255"/>
                  <a:gd name="connsiteY3" fmla="*/ 610225 h 941859"/>
                  <a:gd name="connsiteX4" fmla="*/ 554342 w 1295255"/>
                  <a:gd name="connsiteY4" fmla="*/ 941425 h 941859"/>
                  <a:gd name="connsiteX5" fmla="*/ 1108742 w 1295255"/>
                  <a:gd name="connsiteY5" fmla="*/ 675025 h 941859"/>
                  <a:gd name="connsiteX6" fmla="*/ 1281542 w 1295255"/>
                  <a:gd name="connsiteY6" fmla="*/ 437425 h 94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5255" h="941859">
                    <a:moveTo>
                      <a:pt x="1281542" y="437425"/>
                    </a:moveTo>
                    <a:cubicBezTo>
                      <a:pt x="1229942" y="327025"/>
                      <a:pt x="983942" y="59425"/>
                      <a:pt x="799142" y="12625"/>
                    </a:cubicBezTo>
                    <a:cubicBezTo>
                      <a:pt x="614342" y="-34175"/>
                      <a:pt x="302342" y="57025"/>
                      <a:pt x="172742" y="156625"/>
                    </a:cubicBezTo>
                    <a:cubicBezTo>
                      <a:pt x="43142" y="256225"/>
                      <a:pt x="-42058" y="479425"/>
                      <a:pt x="21542" y="610225"/>
                    </a:cubicBezTo>
                    <a:cubicBezTo>
                      <a:pt x="85142" y="741025"/>
                      <a:pt x="373142" y="930625"/>
                      <a:pt x="554342" y="941425"/>
                    </a:cubicBezTo>
                    <a:cubicBezTo>
                      <a:pt x="735542" y="952225"/>
                      <a:pt x="986342" y="759025"/>
                      <a:pt x="1108742" y="675025"/>
                    </a:cubicBezTo>
                    <a:cubicBezTo>
                      <a:pt x="1231142" y="591025"/>
                      <a:pt x="1333142" y="547825"/>
                      <a:pt x="1281542" y="437425"/>
                    </a:cubicBezTo>
                    <a:close/>
                  </a:path>
                </a:pathLst>
              </a:cu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82" name="Group 81"/>
            <p:cNvGrpSpPr/>
            <p:nvPr/>
          </p:nvGrpSpPr>
          <p:grpSpPr>
            <a:xfrm>
              <a:off x="820800" y="3715200"/>
              <a:ext cx="1785600" cy="1173600"/>
              <a:chOff x="820800" y="3715200"/>
              <a:chExt cx="1785600" cy="1173600"/>
            </a:xfrm>
          </p:grpSpPr>
          <p:sp>
            <p:nvSpPr>
              <p:cNvPr id="75" name="Freeform 74"/>
              <p:cNvSpPr/>
              <p:nvPr/>
            </p:nvSpPr>
            <p:spPr>
              <a:xfrm>
                <a:off x="820800" y="4053600"/>
                <a:ext cx="1785600" cy="835200"/>
              </a:xfrm>
              <a:custGeom>
                <a:avLst/>
                <a:gdLst>
                  <a:gd name="connsiteX0" fmla="*/ 0 w 1785600"/>
                  <a:gd name="connsiteY0" fmla="*/ 0 h 835200"/>
                  <a:gd name="connsiteX1" fmla="*/ 324000 w 1785600"/>
                  <a:gd name="connsiteY1" fmla="*/ 136800 h 835200"/>
                  <a:gd name="connsiteX2" fmla="*/ 374400 w 1785600"/>
                  <a:gd name="connsiteY2" fmla="*/ 352800 h 835200"/>
                  <a:gd name="connsiteX3" fmla="*/ 590400 w 1785600"/>
                  <a:gd name="connsiteY3" fmla="*/ 554400 h 835200"/>
                  <a:gd name="connsiteX4" fmla="*/ 871200 w 1785600"/>
                  <a:gd name="connsiteY4" fmla="*/ 604800 h 835200"/>
                  <a:gd name="connsiteX5" fmla="*/ 1332000 w 1785600"/>
                  <a:gd name="connsiteY5" fmla="*/ 532800 h 835200"/>
                  <a:gd name="connsiteX6" fmla="*/ 1641600 w 1785600"/>
                  <a:gd name="connsiteY6" fmla="*/ 712800 h 835200"/>
                  <a:gd name="connsiteX7" fmla="*/ 1785600 w 1785600"/>
                  <a:gd name="connsiteY7" fmla="*/ 835200 h 8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5600" h="835200">
                    <a:moveTo>
                      <a:pt x="0" y="0"/>
                    </a:moveTo>
                    <a:cubicBezTo>
                      <a:pt x="130800" y="39000"/>
                      <a:pt x="261600" y="78000"/>
                      <a:pt x="324000" y="136800"/>
                    </a:cubicBezTo>
                    <a:cubicBezTo>
                      <a:pt x="386400" y="195600"/>
                      <a:pt x="330000" y="283200"/>
                      <a:pt x="374400" y="352800"/>
                    </a:cubicBezTo>
                    <a:cubicBezTo>
                      <a:pt x="418800" y="422400"/>
                      <a:pt x="507600" y="512400"/>
                      <a:pt x="590400" y="554400"/>
                    </a:cubicBezTo>
                    <a:cubicBezTo>
                      <a:pt x="673200" y="596400"/>
                      <a:pt x="747600" y="608400"/>
                      <a:pt x="871200" y="604800"/>
                    </a:cubicBezTo>
                    <a:cubicBezTo>
                      <a:pt x="994800" y="601200"/>
                      <a:pt x="1203600" y="514800"/>
                      <a:pt x="1332000" y="532800"/>
                    </a:cubicBezTo>
                    <a:cubicBezTo>
                      <a:pt x="1460400" y="550800"/>
                      <a:pt x="1566000" y="662400"/>
                      <a:pt x="1641600" y="712800"/>
                    </a:cubicBezTo>
                    <a:cubicBezTo>
                      <a:pt x="1717200" y="763200"/>
                      <a:pt x="1751400" y="799200"/>
                      <a:pt x="1785600" y="835200"/>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6" name="Freeform 75"/>
              <p:cNvSpPr/>
              <p:nvPr/>
            </p:nvSpPr>
            <p:spPr>
              <a:xfrm>
                <a:off x="1389600" y="3715200"/>
                <a:ext cx="597600" cy="878400"/>
              </a:xfrm>
              <a:custGeom>
                <a:avLst/>
                <a:gdLst>
                  <a:gd name="connsiteX0" fmla="*/ 597600 w 597600"/>
                  <a:gd name="connsiteY0" fmla="*/ 878400 h 878400"/>
                  <a:gd name="connsiteX1" fmla="*/ 576000 w 597600"/>
                  <a:gd name="connsiteY1" fmla="*/ 684000 h 878400"/>
                  <a:gd name="connsiteX2" fmla="*/ 468000 w 597600"/>
                  <a:gd name="connsiteY2" fmla="*/ 374400 h 878400"/>
                  <a:gd name="connsiteX3" fmla="*/ 230400 w 597600"/>
                  <a:gd name="connsiteY3" fmla="*/ 201600 h 878400"/>
                  <a:gd name="connsiteX4" fmla="*/ 0 w 597600"/>
                  <a:gd name="connsiteY4" fmla="*/ 0 h 87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600" h="878400">
                    <a:moveTo>
                      <a:pt x="597600" y="878400"/>
                    </a:moveTo>
                    <a:cubicBezTo>
                      <a:pt x="597600" y="823200"/>
                      <a:pt x="597600" y="768000"/>
                      <a:pt x="576000" y="684000"/>
                    </a:cubicBezTo>
                    <a:cubicBezTo>
                      <a:pt x="554400" y="600000"/>
                      <a:pt x="525600" y="454800"/>
                      <a:pt x="468000" y="374400"/>
                    </a:cubicBezTo>
                    <a:cubicBezTo>
                      <a:pt x="410400" y="294000"/>
                      <a:pt x="308400" y="264000"/>
                      <a:pt x="230400" y="201600"/>
                    </a:cubicBezTo>
                    <a:cubicBezTo>
                      <a:pt x="152400" y="139200"/>
                      <a:pt x="76200" y="69600"/>
                      <a:pt x="0" y="0"/>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7" name="Freeform 76"/>
              <p:cNvSpPr/>
              <p:nvPr/>
            </p:nvSpPr>
            <p:spPr>
              <a:xfrm>
                <a:off x="2267168" y="4341600"/>
                <a:ext cx="58432" cy="324000"/>
              </a:xfrm>
              <a:custGeom>
                <a:avLst/>
                <a:gdLst>
                  <a:gd name="connsiteX0" fmla="*/ 58432 w 58432"/>
                  <a:gd name="connsiteY0" fmla="*/ 324000 h 324000"/>
                  <a:gd name="connsiteX1" fmla="*/ 832 w 58432"/>
                  <a:gd name="connsiteY1" fmla="*/ 158400 h 324000"/>
                  <a:gd name="connsiteX2" fmla="*/ 29632 w 58432"/>
                  <a:gd name="connsiteY2" fmla="*/ 0 h 324000"/>
                </a:gdLst>
                <a:ahLst/>
                <a:cxnLst>
                  <a:cxn ang="0">
                    <a:pos x="connsiteX0" y="connsiteY0"/>
                  </a:cxn>
                  <a:cxn ang="0">
                    <a:pos x="connsiteX1" y="connsiteY1"/>
                  </a:cxn>
                  <a:cxn ang="0">
                    <a:pos x="connsiteX2" y="connsiteY2"/>
                  </a:cxn>
                </a:cxnLst>
                <a:rect l="l" t="t" r="r" b="b"/>
                <a:pathLst>
                  <a:path w="58432" h="324000">
                    <a:moveTo>
                      <a:pt x="58432" y="324000"/>
                    </a:moveTo>
                    <a:cubicBezTo>
                      <a:pt x="32032" y="268200"/>
                      <a:pt x="5632" y="212400"/>
                      <a:pt x="832" y="158400"/>
                    </a:cubicBezTo>
                    <a:cubicBezTo>
                      <a:pt x="-3968" y="104400"/>
                      <a:pt x="12832" y="52200"/>
                      <a:pt x="29632" y="0"/>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8" name="Freeform 77"/>
              <p:cNvSpPr/>
              <p:nvPr/>
            </p:nvSpPr>
            <p:spPr>
              <a:xfrm>
                <a:off x="1634400" y="4413600"/>
                <a:ext cx="324000" cy="82148"/>
              </a:xfrm>
              <a:custGeom>
                <a:avLst/>
                <a:gdLst>
                  <a:gd name="connsiteX0" fmla="*/ 324000 w 324000"/>
                  <a:gd name="connsiteY0" fmla="*/ 0 h 82148"/>
                  <a:gd name="connsiteX1" fmla="*/ 158400 w 324000"/>
                  <a:gd name="connsiteY1" fmla="*/ 79200 h 82148"/>
                  <a:gd name="connsiteX2" fmla="*/ 0 w 324000"/>
                  <a:gd name="connsiteY2" fmla="*/ 57600 h 82148"/>
                </a:gdLst>
                <a:ahLst/>
                <a:cxnLst>
                  <a:cxn ang="0">
                    <a:pos x="connsiteX0" y="connsiteY0"/>
                  </a:cxn>
                  <a:cxn ang="0">
                    <a:pos x="connsiteX1" y="connsiteY1"/>
                  </a:cxn>
                  <a:cxn ang="0">
                    <a:pos x="connsiteX2" y="connsiteY2"/>
                  </a:cxn>
                </a:cxnLst>
                <a:rect l="l" t="t" r="r" b="b"/>
                <a:pathLst>
                  <a:path w="324000" h="82148">
                    <a:moveTo>
                      <a:pt x="324000" y="0"/>
                    </a:moveTo>
                    <a:cubicBezTo>
                      <a:pt x="268200" y="34800"/>
                      <a:pt x="212400" y="69600"/>
                      <a:pt x="158400" y="79200"/>
                    </a:cubicBezTo>
                    <a:cubicBezTo>
                      <a:pt x="104400" y="88800"/>
                      <a:pt x="52200" y="73200"/>
                      <a:pt x="0" y="57600"/>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9" name="Freeform 78"/>
              <p:cNvSpPr/>
              <p:nvPr/>
            </p:nvSpPr>
            <p:spPr>
              <a:xfrm>
                <a:off x="1404000" y="3902400"/>
                <a:ext cx="352800" cy="130299"/>
              </a:xfrm>
              <a:custGeom>
                <a:avLst/>
                <a:gdLst>
                  <a:gd name="connsiteX0" fmla="*/ 352800 w 352800"/>
                  <a:gd name="connsiteY0" fmla="*/ 108000 h 130299"/>
                  <a:gd name="connsiteX1" fmla="*/ 144000 w 352800"/>
                  <a:gd name="connsiteY1" fmla="*/ 122400 h 130299"/>
                  <a:gd name="connsiteX2" fmla="*/ 0 w 352800"/>
                  <a:gd name="connsiteY2" fmla="*/ 0 h 130299"/>
                </a:gdLst>
                <a:ahLst/>
                <a:cxnLst>
                  <a:cxn ang="0">
                    <a:pos x="connsiteX0" y="connsiteY0"/>
                  </a:cxn>
                  <a:cxn ang="0">
                    <a:pos x="connsiteX1" y="connsiteY1"/>
                  </a:cxn>
                  <a:cxn ang="0">
                    <a:pos x="connsiteX2" y="connsiteY2"/>
                  </a:cxn>
                </a:cxnLst>
                <a:rect l="l" t="t" r="r" b="b"/>
                <a:pathLst>
                  <a:path w="352800" h="130299">
                    <a:moveTo>
                      <a:pt x="352800" y="108000"/>
                    </a:moveTo>
                    <a:cubicBezTo>
                      <a:pt x="277800" y="124200"/>
                      <a:pt x="202800" y="140400"/>
                      <a:pt x="144000" y="122400"/>
                    </a:cubicBezTo>
                    <a:cubicBezTo>
                      <a:pt x="85200" y="104400"/>
                      <a:pt x="42600" y="52200"/>
                      <a:pt x="0" y="0"/>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0" name="Freeform 79"/>
              <p:cNvSpPr/>
              <p:nvPr/>
            </p:nvSpPr>
            <p:spPr>
              <a:xfrm>
                <a:off x="1014160" y="3902400"/>
                <a:ext cx="73040" cy="252000"/>
              </a:xfrm>
              <a:custGeom>
                <a:avLst/>
                <a:gdLst>
                  <a:gd name="connsiteX0" fmla="*/ 73040 w 73040"/>
                  <a:gd name="connsiteY0" fmla="*/ 252000 h 252000"/>
                  <a:gd name="connsiteX1" fmla="*/ 1040 w 73040"/>
                  <a:gd name="connsiteY1" fmla="*/ 79200 h 252000"/>
                  <a:gd name="connsiteX2" fmla="*/ 37040 w 73040"/>
                  <a:gd name="connsiteY2" fmla="*/ 0 h 252000"/>
                </a:gdLst>
                <a:ahLst/>
                <a:cxnLst>
                  <a:cxn ang="0">
                    <a:pos x="connsiteX0" y="connsiteY0"/>
                  </a:cxn>
                  <a:cxn ang="0">
                    <a:pos x="connsiteX1" y="connsiteY1"/>
                  </a:cxn>
                  <a:cxn ang="0">
                    <a:pos x="connsiteX2" y="connsiteY2"/>
                  </a:cxn>
                </a:cxnLst>
                <a:rect l="l" t="t" r="r" b="b"/>
                <a:pathLst>
                  <a:path w="73040" h="252000">
                    <a:moveTo>
                      <a:pt x="73040" y="252000"/>
                    </a:moveTo>
                    <a:cubicBezTo>
                      <a:pt x="40040" y="186600"/>
                      <a:pt x="7040" y="121200"/>
                      <a:pt x="1040" y="79200"/>
                    </a:cubicBezTo>
                    <a:cubicBezTo>
                      <a:pt x="-4960" y="37200"/>
                      <a:pt x="16040" y="18600"/>
                      <a:pt x="37040" y="0"/>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1" name="Freeform 80"/>
              <p:cNvSpPr/>
              <p:nvPr/>
            </p:nvSpPr>
            <p:spPr>
              <a:xfrm>
                <a:off x="885600" y="4233600"/>
                <a:ext cx="288000" cy="101419"/>
              </a:xfrm>
              <a:custGeom>
                <a:avLst/>
                <a:gdLst>
                  <a:gd name="connsiteX0" fmla="*/ 288000 w 288000"/>
                  <a:gd name="connsiteY0" fmla="*/ 100800 h 101419"/>
                  <a:gd name="connsiteX1" fmla="*/ 136800 w 288000"/>
                  <a:gd name="connsiteY1" fmla="*/ 86400 h 101419"/>
                  <a:gd name="connsiteX2" fmla="*/ 0 w 288000"/>
                  <a:gd name="connsiteY2" fmla="*/ 0 h 101419"/>
                </a:gdLst>
                <a:ahLst/>
                <a:cxnLst>
                  <a:cxn ang="0">
                    <a:pos x="connsiteX0" y="connsiteY0"/>
                  </a:cxn>
                  <a:cxn ang="0">
                    <a:pos x="connsiteX1" y="connsiteY1"/>
                  </a:cxn>
                  <a:cxn ang="0">
                    <a:pos x="connsiteX2" y="connsiteY2"/>
                  </a:cxn>
                </a:cxnLst>
                <a:rect l="l" t="t" r="r" b="b"/>
                <a:pathLst>
                  <a:path w="288000" h="101419">
                    <a:moveTo>
                      <a:pt x="288000" y="100800"/>
                    </a:moveTo>
                    <a:cubicBezTo>
                      <a:pt x="236400" y="102000"/>
                      <a:pt x="184800" y="103200"/>
                      <a:pt x="136800" y="86400"/>
                    </a:cubicBezTo>
                    <a:cubicBezTo>
                      <a:pt x="88800" y="69600"/>
                      <a:pt x="44400" y="34800"/>
                      <a:pt x="0" y="0"/>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sp>
        <p:nvSpPr>
          <p:cNvPr id="85" name="TextBox 84"/>
          <p:cNvSpPr txBox="1"/>
          <p:nvPr/>
        </p:nvSpPr>
        <p:spPr>
          <a:xfrm>
            <a:off x="2438400" y="4039395"/>
            <a:ext cx="1524000" cy="738664"/>
          </a:xfrm>
          <a:prstGeom prst="rect">
            <a:avLst/>
          </a:prstGeom>
          <a:noFill/>
        </p:spPr>
        <p:txBody>
          <a:bodyPr wrap="square" rtlCol="0">
            <a:spAutoFit/>
          </a:bodyPr>
          <a:lstStyle/>
          <a:p>
            <a:r>
              <a:rPr lang="en-US" sz="1400" dirty="0">
                <a:solidFill>
                  <a:prstClr val="white"/>
                </a:solidFill>
              </a:rPr>
              <a:t>Connect runoff from </a:t>
            </a:r>
            <a:r>
              <a:rPr lang="en-US" sz="1400" b="1" dirty="0">
                <a:solidFill>
                  <a:srgbClr val="1F497D">
                    <a:lumMod val="75000"/>
                  </a:srgbClr>
                </a:solidFill>
              </a:rPr>
              <a:t>basins</a:t>
            </a:r>
            <a:r>
              <a:rPr lang="en-US" sz="1400" dirty="0">
                <a:solidFill>
                  <a:prstClr val="white"/>
                </a:solidFill>
              </a:rPr>
              <a:t> to river reaches</a:t>
            </a:r>
            <a:endParaRPr lang="en-US" dirty="0">
              <a:solidFill>
                <a:prstClr val="white"/>
              </a:solidFill>
            </a:endParaRPr>
          </a:p>
        </p:txBody>
      </p:sp>
      <p:grpSp>
        <p:nvGrpSpPr>
          <p:cNvPr id="120" name="Group 119"/>
          <p:cNvGrpSpPr/>
          <p:nvPr/>
        </p:nvGrpSpPr>
        <p:grpSpPr>
          <a:xfrm>
            <a:off x="816513" y="5587100"/>
            <a:ext cx="1488584" cy="909419"/>
            <a:chOff x="817405" y="5498200"/>
            <a:chExt cx="1488584" cy="909419"/>
          </a:xfrm>
        </p:grpSpPr>
        <p:sp>
          <p:nvSpPr>
            <p:cNvPr id="119" name="Freeform 118"/>
            <p:cNvSpPr/>
            <p:nvPr/>
          </p:nvSpPr>
          <p:spPr>
            <a:xfrm rot="1800000">
              <a:off x="870107" y="5498200"/>
              <a:ext cx="1435882" cy="909419"/>
            </a:xfrm>
            <a:custGeom>
              <a:avLst/>
              <a:gdLst>
                <a:gd name="connsiteX0" fmla="*/ 72947 w 2395549"/>
                <a:gd name="connsiteY0" fmla="*/ 1352725 h 1455277"/>
                <a:gd name="connsiteX1" fmla="*/ 764147 w 2395549"/>
                <a:gd name="connsiteY1" fmla="*/ 1446325 h 1455277"/>
                <a:gd name="connsiteX2" fmla="*/ 1476947 w 2395549"/>
                <a:gd name="connsiteY2" fmla="*/ 1179925 h 1455277"/>
                <a:gd name="connsiteX3" fmla="*/ 2009747 w 2395549"/>
                <a:gd name="connsiteY3" fmla="*/ 1043125 h 1455277"/>
                <a:gd name="connsiteX4" fmla="*/ 2391347 w 2395549"/>
                <a:gd name="connsiteY4" fmla="*/ 747925 h 1455277"/>
                <a:gd name="connsiteX5" fmla="*/ 2168147 w 2395549"/>
                <a:gd name="connsiteY5" fmla="*/ 150325 h 1455277"/>
                <a:gd name="connsiteX6" fmla="*/ 1498547 w 2395549"/>
                <a:gd name="connsiteY6" fmla="*/ 20725 h 1455277"/>
                <a:gd name="connsiteX7" fmla="*/ 900947 w 2395549"/>
                <a:gd name="connsiteY7" fmla="*/ 42325 h 1455277"/>
                <a:gd name="connsiteX8" fmla="*/ 368147 w 2395549"/>
                <a:gd name="connsiteY8" fmla="*/ 416725 h 1455277"/>
                <a:gd name="connsiteX9" fmla="*/ 51347 w 2395549"/>
                <a:gd name="connsiteY9" fmla="*/ 971125 h 1455277"/>
                <a:gd name="connsiteX10" fmla="*/ 72947 w 2395549"/>
                <a:gd name="connsiteY10" fmla="*/ 1352725 h 1455277"/>
                <a:gd name="connsiteX0" fmla="*/ 72947 w 2395549"/>
                <a:gd name="connsiteY0" fmla="*/ 1332113 h 1434665"/>
                <a:gd name="connsiteX1" fmla="*/ 764147 w 2395549"/>
                <a:gd name="connsiteY1" fmla="*/ 1425713 h 1434665"/>
                <a:gd name="connsiteX2" fmla="*/ 1476947 w 2395549"/>
                <a:gd name="connsiteY2" fmla="*/ 1159313 h 1434665"/>
                <a:gd name="connsiteX3" fmla="*/ 2009747 w 2395549"/>
                <a:gd name="connsiteY3" fmla="*/ 1022513 h 1434665"/>
                <a:gd name="connsiteX4" fmla="*/ 2391347 w 2395549"/>
                <a:gd name="connsiteY4" fmla="*/ 727313 h 1434665"/>
                <a:gd name="connsiteX5" fmla="*/ 2168147 w 2395549"/>
                <a:gd name="connsiteY5" fmla="*/ 129713 h 1434665"/>
                <a:gd name="connsiteX6" fmla="*/ 1498547 w 2395549"/>
                <a:gd name="connsiteY6" fmla="*/ 113 h 1434665"/>
                <a:gd name="connsiteX7" fmla="*/ 1186259 w 2395549"/>
                <a:gd name="connsiteY7" fmla="*/ 112910 h 1434665"/>
                <a:gd name="connsiteX8" fmla="*/ 368147 w 2395549"/>
                <a:gd name="connsiteY8" fmla="*/ 396113 h 1434665"/>
                <a:gd name="connsiteX9" fmla="*/ 51347 w 2395549"/>
                <a:gd name="connsiteY9" fmla="*/ 950513 h 1434665"/>
                <a:gd name="connsiteX10" fmla="*/ 72947 w 2395549"/>
                <a:gd name="connsiteY10" fmla="*/ 1332113 h 1434665"/>
                <a:gd name="connsiteX0" fmla="*/ 72947 w 2395549"/>
                <a:gd name="connsiteY0" fmla="*/ 1347068 h 1449620"/>
                <a:gd name="connsiteX1" fmla="*/ 764147 w 2395549"/>
                <a:gd name="connsiteY1" fmla="*/ 1440668 h 1449620"/>
                <a:gd name="connsiteX2" fmla="*/ 1476947 w 2395549"/>
                <a:gd name="connsiteY2" fmla="*/ 1174268 h 1449620"/>
                <a:gd name="connsiteX3" fmla="*/ 2009747 w 2395549"/>
                <a:gd name="connsiteY3" fmla="*/ 1037468 h 1449620"/>
                <a:gd name="connsiteX4" fmla="*/ 2391347 w 2395549"/>
                <a:gd name="connsiteY4" fmla="*/ 742268 h 1449620"/>
                <a:gd name="connsiteX5" fmla="*/ 2168147 w 2395549"/>
                <a:gd name="connsiteY5" fmla="*/ 144668 h 1449620"/>
                <a:gd name="connsiteX6" fmla="*/ 1498547 w 2395549"/>
                <a:gd name="connsiteY6" fmla="*/ 15068 h 1449620"/>
                <a:gd name="connsiteX7" fmla="*/ 1186259 w 2395549"/>
                <a:gd name="connsiteY7" fmla="*/ 127865 h 1449620"/>
                <a:gd name="connsiteX8" fmla="*/ 368147 w 2395549"/>
                <a:gd name="connsiteY8" fmla="*/ 411068 h 1449620"/>
                <a:gd name="connsiteX9" fmla="*/ 51347 w 2395549"/>
                <a:gd name="connsiteY9" fmla="*/ 965468 h 1449620"/>
                <a:gd name="connsiteX10" fmla="*/ 72947 w 2395549"/>
                <a:gd name="connsiteY10" fmla="*/ 1347068 h 1449620"/>
                <a:gd name="connsiteX0" fmla="*/ 72947 w 2395549"/>
                <a:gd name="connsiteY0" fmla="*/ 1361566 h 1464118"/>
                <a:gd name="connsiteX1" fmla="*/ 764147 w 2395549"/>
                <a:gd name="connsiteY1" fmla="*/ 1455166 h 1464118"/>
                <a:gd name="connsiteX2" fmla="*/ 1476947 w 2395549"/>
                <a:gd name="connsiteY2" fmla="*/ 1188766 h 1464118"/>
                <a:gd name="connsiteX3" fmla="*/ 2009747 w 2395549"/>
                <a:gd name="connsiteY3" fmla="*/ 1051966 h 1464118"/>
                <a:gd name="connsiteX4" fmla="*/ 2391347 w 2395549"/>
                <a:gd name="connsiteY4" fmla="*/ 756766 h 1464118"/>
                <a:gd name="connsiteX5" fmla="*/ 2168147 w 2395549"/>
                <a:gd name="connsiteY5" fmla="*/ 159166 h 1464118"/>
                <a:gd name="connsiteX6" fmla="*/ 1498547 w 2395549"/>
                <a:gd name="connsiteY6" fmla="*/ 29566 h 1464118"/>
                <a:gd name="connsiteX7" fmla="*/ 1193634 w 2395549"/>
                <a:gd name="connsiteY7" fmla="*/ 114839 h 1464118"/>
                <a:gd name="connsiteX8" fmla="*/ 368147 w 2395549"/>
                <a:gd name="connsiteY8" fmla="*/ 425566 h 1464118"/>
                <a:gd name="connsiteX9" fmla="*/ 51347 w 2395549"/>
                <a:gd name="connsiteY9" fmla="*/ 979966 h 1464118"/>
                <a:gd name="connsiteX10" fmla="*/ 72947 w 2395549"/>
                <a:gd name="connsiteY10" fmla="*/ 1361566 h 1464118"/>
                <a:gd name="connsiteX0" fmla="*/ 72947 w 2395549"/>
                <a:gd name="connsiteY0" fmla="*/ 1333642 h 1436194"/>
                <a:gd name="connsiteX1" fmla="*/ 764147 w 2395549"/>
                <a:gd name="connsiteY1" fmla="*/ 1427242 h 1436194"/>
                <a:gd name="connsiteX2" fmla="*/ 1476947 w 2395549"/>
                <a:gd name="connsiteY2" fmla="*/ 1160842 h 1436194"/>
                <a:gd name="connsiteX3" fmla="*/ 2009747 w 2395549"/>
                <a:gd name="connsiteY3" fmla="*/ 1024042 h 1436194"/>
                <a:gd name="connsiteX4" fmla="*/ 2391347 w 2395549"/>
                <a:gd name="connsiteY4" fmla="*/ 728842 h 1436194"/>
                <a:gd name="connsiteX5" fmla="*/ 2168147 w 2395549"/>
                <a:gd name="connsiteY5" fmla="*/ 131242 h 1436194"/>
                <a:gd name="connsiteX6" fmla="*/ 1498547 w 2395549"/>
                <a:gd name="connsiteY6" fmla="*/ 1642 h 1436194"/>
                <a:gd name="connsiteX7" fmla="*/ 1160176 w 2395549"/>
                <a:gd name="connsiteY7" fmla="*/ 149854 h 1436194"/>
                <a:gd name="connsiteX8" fmla="*/ 368147 w 2395549"/>
                <a:gd name="connsiteY8" fmla="*/ 397642 h 1436194"/>
                <a:gd name="connsiteX9" fmla="*/ 51347 w 2395549"/>
                <a:gd name="connsiteY9" fmla="*/ 952042 h 1436194"/>
                <a:gd name="connsiteX10" fmla="*/ 72947 w 2395549"/>
                <a:gd name="connsiteY10" fmla="*/ 1333642 h 1436194"/>
                <a:gd name="connsiteX0" fmla="*/ 72947 w 2395549"/>
                <a:gd name="connsiteY0" fmla="*/ 1366443 h 1468995"/>
                <a:gd name="connsiteX1" fmla="*/ 764147 w 2395549"/>
                <a:gd name="connsiteY1" fmla="*/ 1460043 h 1468995"/>
                <a:gd name="connsiteX2" fmla="*/ 1476947 w 2395549"/>
                <a:gd name="connsiteY2" fmla="*/ 1193643 h 1468995"/>
                <a:gd name="connsiteX3" fmla="*/ 2009747 w 2395549"/>
                <a:gd name="connsiteY3" fmla="*/ 1056843 h 1468995"/>
                <a:gd name="connsiteX4" fmla="*/ 2391347 w 2395549"/>
                <a:gd name="connsiteY4" fmla="*/ 761643 h 1468995"/>
                <a:gd name="connsiteX5" fmla="*/ 2168147 w 2395549"/>
                <a:gd name="connsiteY5" fmla="*/ 164043 h 1468995"/>
                <a:gd name="connsiteX6" fmla="*/ 1498547 w 2395549"/>
                <a:gd name="connsiteY6" fmla="*/ 34443 h 1468995"/>
                <a:gd name="connsiteX7" fmla="*/ 1162670 w 2395549"/>
                <a:gd name="connsiteY7" fmla="*/ 111416 h 1468995"/>
                <a:gd name="connsiteX8" fmla="*/ 368147 w 2395549"/>
                <a:gd name="connsiteY8" fmla="*/ 430443 h 1468995"/>
                <a:gd name="connsiteX9" fmla="*/ 51347 w 2395549"/>
                <a:gd name="connsiteY9" fmla="*/ 984843 h 1468995"/>
                <a:gd name="connsiteX10" fmla="*/ 72947 w 2395549"/>
                <a:gd name="connsiteY10" fmla="*/ 1366443 h 1468995"/>
                <a:gd name="connsiteX0" fmla="*/ 72947 w 2395549"/>
                <a:gd name="connsiteY0" fmla="*/ 1364563 h 1467115"/>
                <a:gd name="connsiteX1" fmla="*/ 764147 w 2395549"/>
                <a:gd name="connsiteY1" fmla="*/ 1458163 h 1467115"/>
                <a:gd name="connsiteX2" fmla="*/ 1476947 w 2395549"/>
                <a:gd name="connsiteY2" fmla="*/ 1191763 h 1467115"/>
                <a:gd name="connsiteX3" fmla="*/ 2009747 w 2395549"/>
                <a:gd name="connsiteY3" fmla="*/ 1054963 h 1467115"/>
                <a:gd name="connsiteX4" fmla="*/ 2391347 w 2395549"/>
                <a:gd name="connsiteY4" fmla="*/ 759763 h 1467115"/>
                <a:gd name="connsiteX5" fmla="*/ 2168147 w 2395549"/>
                <a:gd name="connsiteY5" fmla="*/ 162163 h 1467115"/>
                <a:gd name="connsiteX6" fmla="*/ 1498547 w 2395549"/>
                <a:gd name="connsiteY6" fmla="*/ 32563 h 1467115"/>
                <a:gd name="connsiteX7" fmla="*/ 1162670 w 2395549"/>
                <a:gd name="connsiteY7" fmla="*/ 109536 h 1467115"/>
                <a:gd name="connsiteX8" fmla="*/ 368147 w 2395549"/>
                <a:gd name="connsiteY8" fmla="*/ 428563 h 1467115"/>
                <a:gd name="connsiteX9" fmla="*/ 51347 w 2395549"/>
                <a:gd name="connsiteY9" fmla="*/ 982963 h 1467115"/>
                <a:gd name="connsiteX10" fmla="*/ 72947 w 2395549"/>
                <a:gd name="connsiteY10" fmla="*/ 1364563 h 1467115"/>
                <a:gd name="connsiteX0" fmla="*/ 72947 w 2395549"/>
                <a:gd name="connsiteY0" fmla="*/ 1372104 h 1474656"/>
                <a:gd name="connsiteX1" fmla="*/ 764147 w 2395549"/>
                <a:gd name="connsiteY1" fmla="*/ 1465704 h 1474656"/>
                <a:gd name="connsiteX2" fmla="*/ 1476947 w 2395549"/>
                <a:gd name="connsiteY2" fmla="*/ 1199304 h 1474656"/>
                <a:gd name="connsiteX3" fmla="*/ 2009747 w 2395549"/>
                <a:gd name="connsiteY3" fmla="*/ 1062504 h 1474656"/>
                <a:gd name="connsiteX4" fmla="*/ 2391347 w 2395549"/>
                <a:gd name="connsiteY4" fmla="*/ 767304 h 1474656"/>
                <a:gd name="connsiteX5" fmla="*/ 2168147 w 2395549"/>
                <a:gd name="connsiteY5" fmla="*/ 169704 h 1474656"/>
                <a:gd name="connsiteX6" fmla="*/ 1498547 w 2395549"/>
                <a:gd name="connsiteY6" fmla="*/ 40104 h 1474656"/>
                <a:gd name="connsiteX7" fmla="*/ 1199166 w 2395549"/>
                <a:gd name="connsiteY7" fmla="*/ 104729 h 1474656"/>
                <a:gd name="connsiteX8" fmla="*/ 368147 w 2395549"/>
                <a:gd name="connsiteY8" fmla="*/ 436104 h 1474656"/>
                <a:gd name="connsiteX9" fmla="*/ 51347 w 2395549"/>
                <a:gd name="connsiteY9" fmla="*/ 990504 h 1474656"/>
                <a:gd name="connsiteX10" fmla="*/ 72947 w 2395549"/>
                <a:gd name="connsiteY10" fmla="*/ 1372104 h 1474656"/>
                <a:gd name="connsiteX0" fmla="*/ 113584 w 2436186"/>
                <a:gd name="connsiteY0" fmla="*/ 1341338 h 1443890"/>
                <a:gd name="connsiteX1" fmla="*/ 804784 w 2436186"/>
                <a:gd name="connsiteY1" fmla="*/ 1434938 h 1443890"/>
                <a:gd name="connsiteX2" fmla="*/ 1517584 w 2436186"/>
                <a:gd name="connsiteY2" fmla="*/ 1168538 h 1443890"/>
                <a:gd name="connsiteX3" fmla="*/ 2050384 w 2436186"/>
                <a:gd name="connsiteY3" fmla="*/ 1031738 h 1443890"/>
                <a:gd name="connsiteX4" fmla="*/ 2431984 w 2436186"/>
                <a:gd name="connsiteY4" fmla="*/ 736538 h 1443890"/>
                <a:gd name="connsiteX5" fmla="*/ 2208784 w 2436186"/>
                <a:gd name="connsiteY5" fmla="*/ 138938 h 1443890"/>
                <a:gd name="connsiteX6" fmla="*/ 1539184 w 2436186"/>
                <a:gd name="connsiteY6" fmla="*/ 9338 h 1443890"/>
                <a:gd name="connsiteX7" fmla="*/ 1239803 w 2436186"/>
                <a:gd name="connsiteY7" fmla="*/ 73963 h 1443890"/>
                <a:gd name="connsiteX8" fmla="*/ 1014981 w 2436186"/>
                <a:gd name="connsiteY8" fmla="*/ 578831 h 1443890"/>
                <a:gd name="connsiteX9" fmla="*/ 91984 w 2436186"/>
                <a:gd name="connsiteY9" fmla="*/ 959738 h 1443890"/>
                <a:gd name="connsiteX10" fmla="*/ 113584 w 2436186"/>
                <a:gd name="connsiteY10" fmla="*/ 1341338 h 1443890"/>
                <a:gd name="connsiteX0" fmla="*/ 116955 w 2439557"/>
                <a:gd name="connsiteY0" fmla="*/ 1337684 h 1440236"/>
                <a:gd name="connsiteX1" fmla="*/ 808155 w 2439557"/>
                <a:gd name="connsiteY1" fmla="*/ 1431284 h 1440236"/>
                <a:gd name="connsiteX2" fmla="*/ 1520955 w 2439557"/>
                <a:gd name="connsiteY2" fmla="*/ 1164884 h 1440236"/>
                <a:gd name="connsiteX3" fmla="*/ 2053755 w 2439557"/>
                <a:gd name="connsiteY3" fmla="*/ 1028084 h 1440236"/>
                <a:gd name="connsiteX4" fmla="*/ 2435355 w 2439557"/>
                <a:gd name="connsiteY4" fmla="*/ 732884 h 1440236"/>
                <a:gd name="connsiteX5" fmla="*/ 2212155 w 2439557"/>
                <a:gd name="connsiteY5" fmla="*/ 135284 h 1440236"/>
                <a:gd name="connsiteX6" fmla="*/ 1542555 w 2439557"/>
                <a:gd name="connsiteY6" fmla="*/ 5684 h 1440236"/>
                <a:gd name="connsiteX7" fmla="*/ 1243174 w 2439557"/>
                <a:gd name="connsiteY7" fmla="*/ 70309 h 1440236"/>
                <a:gd name="connsiteX8" fmla="*/ 1066653 w 2439557"/>
                <a:gd name="connsiteY8" fmla="*/ 477494 h 1440236"/>
                <a:gd name="connsiteX9" fmla="*/ 95355 w 2439557"/>
                <a:gd name="connsiteY9" fmla="*/ 956084 h 1440236"/>
                <a:gd name="connsiteX10" fmla="*/ 116955 w 2439557"/>
                <a:gd name="connsiteY10" fmla="*/ 1337684 h 1440236"/>
                <a:gd name="connsiteX0" fmla="*/ 116957 w 2439559"/>
                <a:gd name="connsiteY0" fmla="*/ 1337684 h 1440236"/>
                <a:gd name="connsiteX1" fmla="*/ 808157 w 2439559"/>
                <a:gd name="connsiteY1" fmla="*/ 1431284 h 1440236"/>
                <a:gd name="connsiteX2" fmla="*/ 1520957 w 2439559"/>
                <a:gd name="connsiteY2" fmla="*/ 1164884 h 1440236"/>
                <a:gd name="connsiteX3" fmla="*/ 2053757 w 2439559"/>
                <a:gd name="connsiteY3" fmla="*/ 1028084 h 1440236"/>
                <a:gd name="connsiteX4" fmla="*/ 2435357 w 2439559"/>
                <a:gd name="connsiteY4" fmla="*/ 732884 h 1440236"/>
                <a:gd name="connsiteX5" fmla="*/ 2212157 w 2439559"/>
                <a:gd name="connsiteY5" fmla="*/ 135284 h 1440236"/>
                <a:gd name="connsiteX6" fmla="*/ 1542557 w 2439559"/>
                <a:gd name="connsiteY6" fmla="*/ 5684 h 1440236"/>
                <a:gd name="connsiteX7" fmla="*/ 1243176 w 2439559"/>
                <a:gd name="connsiteY7" fmla="*/ 70309 h 1440236"/>
                <a:gd name="connsiteX8" fmla="*/ 1066655 w 2439559"/>
                <a:gd name="connsiteY8" fmla="*/ 477494 h 1440236"/>
                <a:gd name="connsiteX9" fmla="*/ 95357 w 2439559"/>
                <a:gd name="connsiteY9" fmla="*/ 956084 h 1440236"/>
                <a:gd name="connsiteX10" fmla="*/ 116957 w 2439559"/>
                <a:gd name="connsiteY10" fmla="*/ 1337684 h 1440236"/>
                <a:gd name="connsiteX0" fmla="*/ 116957 w 2439559"/>
                <a:gd name="connsiteY0" fmla="*/ 1337684 h 1440236"/>
                <a:gd name="connsiteX1" fmla="*/ 808157 w 2439559"/>
                <a:gd name="connsiteY1" fmla="*/ 1431284 h 1440236"/>
                <a:gd name="connsiteX2" fmla="*/ 1520957 w 2439559"/>
                <a:gd name="connsiteY2" fmla="*/ 1164884 h 1440236"/>
                <a:gd name="connsiteX3" fmla="*/ 2053757 w 2439559"/>
                <a:gd name="connsiteY3" fmla="*/ 1028084 h 1440236"/>
                <a:gd name="connsiteX4" fmla="*/ 2435357 w 2439559"/>
                <a:gd name="connsiteY4" fmla="*/ 732884 h 1440236"/>
                <a:gd name="connsiteX5" fmla="*/ 2212157 w 2439559"/>
                <a:gd name="connsiteY5" fmla="*/ 135284 h 1440236"/>
                <a:gd name="connsiteX6" fmla="*/ 1542557 w 2439559"/>
                <a:gd name="connsiteY6" fmla="*/ 5684 h 1440236"/>
                <a:gd name="connsiteX7" fmla="*/ 1243176 w 2439559"/>
                <a:gd name="connsiteY7" fmla="*/ 70309 h 1440236"/>
                <a:gd name="connsiteX8" fmla="*/ 1066655 w 2439559"/>
                <a:gd name="connsiteY8" fmla="*/ 477494 h 1440236"/>
                <a:gd name="connsiteX9" fmla="*/ 95357 w 2439559"/>
                <a:gd name="connsiteY9" fmla="*/ 956084 h 1440236"/>
                <a:gd name="connsiteX10" fmla="*/ 116957 w 2439559"/>
                <a:gd name="connsiteY10" fmla="*/ 1337684 h 1440236"/>
                <a:gd name="connsiteX0" fmla="*/ 115288 w 2437890"/>
                <a:gd name="connsiteY0" fmla="*/ 1341876 h 1444428"/>
                <a:gd name="connsiteX1" fmla="*/ 806488 w 2437890"/>
                <a:gd name="connsiteY1" fmla="*/ 1435476 h 1444428"/>
                <a:gd name="connsiteX2" fmla="*/ 1519288 w 2437890"/>
                <a:gd name="connsiteY2" fmla="*/ 1169076 h 1444428"/>
                <a:gd name="connsiteX3" fmla="*/ 2052088 w 2437890"/>
                <a:gd name="connsiteY3" fmla="*/ 1032276 h 1444428"/>
                <a:gd name="connsiteX4" fmla="*/ 2433688 w 2437890"/>
                <a:gd name="connsiteY4" fmla="*/ 737076 h 1444428"/>
                <a:gd name="connsiteX5" fmla="*/ 2210488 w 2437890"/>
                <a:gd name="connsiteY5" fmla="*/ 139476 h 1444428"/>
                <a:gd name="connsiteX6" fmla="*/ 1540888 w 2437890"/>
                <a:gd name="connsiteY6" fmla="*/ 9876 h 1444428"/>
                <a:gd name="connsiteX7" fmla="*/ 1241507 w 2437890"/>
                <a:gd name="connsiteY7" fmla="*/ 74501 h 1444428"/>
                <a:gd name="connsiteX8" fmla="*/ 1041107 w 2437890"/>
                <a:gd name="connsiteY8" fmla="*/ 591440 h 1444428"/>
                <a:gd name="connsiteX9" fmla="*/ 93688 w 2437890"/>
                <a:gd name="connsiteY9" fmla="*/ 960276 h 1444428"/>
                <a:gd name="connsiteX10" fmla="*/ 115288 w 2437890"/>
                <a:gd name="connsiteY10" fmla="*/ 1341876 h 1444428"/>
                <a:gd name="connsiteX0" fmla="*/ 115288 w 2437890"/>
                <a:gd name="connsiteY0" fmla="*/ 1341876 h 1444428"/>
                <a:gd name="connsiteX1" fmla="*/ 806488 w 2437890"/>
                <a:gd name="connsiteY1" fmla="*/ 1435476 h 1444428"/>
                <a:gd name="connsiteX2" fmla="*/ 1519288 w 2437890"/>
                <a:gd name="connsiteY2" fmla="*/ 1169076 h 1444428"/>
                <a:gd name="connsiteX3" fmla="*/ 2052088 w 2437890"/>
                <a:gd name="connsiteY3" fmla="*/ 1032276 h 1444428"/>
                <a:gd name="connsiteX4" fmla="*/ 2433688 w 2437890"/>
                <a:gd name="connsiteY4" fmla="*/ 737076 h 1444428"/>
                <a:gd name="connsiteX5" fmla="*/ 2210488 w 2437890"/>
                <a:gd name="connsiteY5" fmla="*/ 139476 h 1444428"/>
                <a:gd name="connsiteX6" fmla="*/ 1540888 w 2437890"/>
                <a:gd name="connsiteY6" fmla="*/ 9876 h 1444428"/>
                <a:gd name="connsiteX7" fmla="*/ 1241507 w 2437890"/>
                <a:gd name="connsiteY7" fmla="*/ 74501 h 1444428"/>
                <a:gd name="connsiteX8" fmla="*/ 1041107 w 2437890"/>
                <a:gd name="connsiteY8" fmla="*/ 591440 h 1444428"/>
                <a:gd name="connsiteX9" fmla="*/ 877578 w 2437890"/>
                <a:gd name="connsiteY9" fmla="*/ 702932 h 1444428"/>
                <a:gd name="connsiteX10" fmla="*/ 93688 w 2437890"/>
                <a:gd name="connsiteY10" fmla="*/ 960276 h 1444428"/>
                <a:gd name="connsiteX11" fmla="*/ 115288 w 2437890"/>
                <a:gd name="connsiteY11" fmla="*/ 1341876 h 1444428"/>
                <a:gd name="connsiteX0" fmla="*/ 95047 w 2417649"/>
                <a:gd name="connsiteY0" fmla="*/ 1341876 h 1444428"/>
                <a:gd name="connsiteX1" fmla="*/ 786247 w 2417649"/>
                <a:gd name="connsiteY1" fmla="*/ 1435476 h 1444428"/>
                <a:gd name="connsiteX2" fmla="*/ 1499047 w 2417649"/>
                <a:gd name="connsiteY2" fmla="*/ 1169076 h 1444428"/>
                <a:gd name="connsiteX3" fmla="*/ 2031847 w 2417649"/>
                <a:gd name="connsiteY3" fmla="*/ 1032276 h 1444428"/>
                <a:gd name="connsiteX4" fmla="*/ 2413447 w 2417649"/>
                <a:gd name="connsiteY4" fmla="*/ 737076 h 1444428"/>
                <a:gd name="connsiteX5" fmla="*/ 2190247 w 2417649"/>
                <a:gd name="connsiteY5" fmla="*/ 139476 h 1444428"/>
                <a:gd name="connsiteX6" fmla="*/ 1520647 w 2417649"/>
                <a:gd name="connsiteY6" fmla="*/ 9876 h 1444428"/>
                <a:gd name="connsiteX7" fmla="*/ 1221266 w 2417649"/>
                <a:gd name="connsiteY7" fmla="*/ 74501 h 1444428"/>
                <a:gd name="connsiteX8" fmla="*/ 1020866 w 2417649"/>
                <a:gd name="connsiteY8" fmla="*/ 591440 h 1444428"/>
                <a:gd name="connsiteX9" fmla="*/ 724443 w 2417649"/>
                <a:gd name="connsiteY9" fmla="*/ 744760 h 1444428"/>
                <a:gd name="connsiteX10" fmla="*/ 73447 w 2417649"/>
                <a:gd name="connsiteY10" fmla="*/ 960276 h 1444428"/>
                <a:gd name="connsiteX11" fmla="*/ 95047 w 2417649"/>
                <a:gd name="connsiteY11" fmla="*/ 1341876 h 1444428"/>
                <a:gd name="connsiteX0" fmla="*/ 95047 w 2417649"/>
                <a:gd name="connsiteY0" fmla="*/ 1341876 h 1444428"/>
                <a:gd name="connsiteX1" fmla="*/ 786247 w 2417649"/>
                <a:gd name="connsiteY1" fmla="*/ 1435476 h 1444428"/>
                <a:gd name="connsiteX2" fmla="*/ 1499047 w 2417649"/>
                <a:gd name="connsiteY2" fmla="*/ 1169076 h 1444428"/>
                <a:gd name="connsiteX3" fmla="*/ 2031847 w 2417649"/>
                <a:gd name="connsiteY3" fmla="*/ 1032276 h 1444428"/>
                <a:gd name="connsiteX4" fmla="*/ 2413447 w 2417649"/>
                <a:gd name="connsiteY4" fmla="*/ 737076 h 1444428"/>
                <a:gd name="connsiteX5" fmla="*/ 2190247 w 2417649"/>
                <a:gd name="connsiteY5" fmla="*/ 139476 h 1444428"/>
                <a:gd name="connsiteX6" fmla="*/ 1520647 w 2417649"/>
                <a:gd name="connsiteY6" fmla="*/ 9876 h 1444428"/>
                <a:gd name="connsiteX7" fmla="*/ 1221266 w 2417649"/>
                <a:gd name="connsiteY7" fmla="*/ 74501 h 1444428"/>
                <a:gd name="connsiteX8" fmla="*/ 1020866 w 2417649"/>
                <a:gd name="connsiteY8" fmla="*/ 591440 h 1444428"/>
                <a:gd name="connsiteX9" fmla="*/ 724443 w 2417649"/>
                <a:gd name="connsiteY9" fmla="*/ 744760 h 1444428"/>
                <a:gd name="connsiteX10" fmla="*/ 73447 w 2417649"/>
                <a:gd name="connsiteY10" fmla="*/ 960276 h 1444428"/>
                <a:gd name="connsiteX11" fmla="*/ 95047 w 2417649"/>
                <a:gd name="connsiteY11" fmla="*/ 1341876 h 1444428"/>
                <a:gd name="connsiteX0" fmla="*/ 8958 w 2331560"/>
                <a:gd name="connsiteY0" fmla="*/ 1341876 h 1442285"/>
                <a:gd name="connsiteX1" fmla="*/ 700158 w 2331560"/>
                <a:gd name="connsiteY1" fmla="*/ 1435476 h 1442285"/>
                <a:gd name="connsiteX2" fmla="*/ 1412958 w 2331560"/>
                <a:gd name="connsiteY2" fmla="*/ 1169076 h 1442285"/>
                <a:gd name="connsiteX3" fmla="*/ 1945758 w 2331560"/>
                <a:gd name="connsiteY3" fmla="*/ 1032276 h 1442285"/>
                <a:gd name="connsiteX4" fmla="*/ 2327358 w 2331560"/>
                <a:gd name="connsiteY4" fmla="*/ 737076 h 1442285"/>
                <a:gd name="connsiteX5" fmla="*/ 2104158 w 2331560"/>
                <a:gd name="connsiteY5" fmla="*/ 139476 h 1442285"/>
                <a:gd name="connsiteX6" fmla="*/ 1434558 w 2331560"/>
                <a:gd name="connsiteY6" fmla="*/ 9876 h 1442285"/>
                <a:gd name="connsiteX7" fmla="*/ 1135177 w 2331560"/>
                <a:gd name="connsiteY7" fmla="*/ 74501 h 1442285"/>
                <a:gd name="connsiteX8" fmla="*/ 934777 w 2331560"/>
                <a:gd name="connsiteY8" fmla="*/ 591440 h 1442285"/>
                <a:gd name="connsiteX9" fmla="*/ 638354 w 2331560"/>
                <a:gd name="connsiteY9" fmla="*/ 744760 h 1442285"/>
                <a:gd name="connsiteX10" fmla="*/ 328234 w 2331560"/>
                <a:gd name="connsiteY10" fmla="*/ 1112458 h 1442285"/>
                <a:gd name="connsiteX11" fmla="*/ 8958 w 2331560"/>
                <a:gd name="connsiteY11" fmla="*/ 1341876 h 1442285"/>
                <a:gd name="connsiteX0" fmla="*/ 9731 w 2301369"/>
                <a:gd name="connsiteY0" fmla="*/ 1350173 h 1443430"/>
                <a:gd name="connsiteX1" fmla="*/ 669967 w 2301369"/>
                <a:gd name="connsiteY1" fmla="*/ 1435476 h 1443430"/>
                <a:gd name="connsiteX2" fmla="*/ 1382767 w 2301369"/>
                <a:gd name="connsiteY2" fmla="*/ 1169076 h 1443430"/>
                <a:gd name="connsiteX3" fmla="*/ 1915567 w 2301369"/>
                <a:gd name="connsiteY3" fmla="*/ 1032276 h 1443430"/>
                <a:gd name="connsiteX4" fmla="*/ 2297167 w 2301369"/>
                <a:gd name="connsiteY4" fmla="*/ 737076 h 1443430"/>
                <a:gd name="connsiteX5" fmla="*/ 2073967 w 2301369"/>
                <a:gd name="connsiteY5" fmla="*/ 139476 h 1443430"/>
                <a:gd name="connsiteX6" fmla="*/ 1404367 w 2301369"/>
                <a:gd name="connsiteY6" fmla="*/ 9876 h 1443430"/>
                <a:gd name="connsiteX7" fmla="*/ 1104986 w 2301369"/>
                <a:gd name="connsiteY7" fmla="*/ 74501 h 1443430"/>
                <a:gd name="connsiteX8" fmla="*/ 904586 w 2301369"/>
                <a:gd name="connsiteY8" fmla="*/ 591440 h 1443430"/>
                <a:gd name="connsiteX9" fmla="*/ 608163 w 2301369"/>
                <a:gd name="connsiteY9" fmla="*/ 744760 h 1443430"/>
                <a:gd name="connsiteX10" fmla="*/ 298043 w 2301369"/>
                <a:gd name="connsiteY10" fmla="*/ 1112458 h 1443430"/>
                <a:gd name="connsiteX11" fmla="*/ 9731 w 2301369"/>
                <a:gd name="connsiteY11" fmla="*/ 1350173 h 1443430"/>
                <a:gd name="connsiteX0" fmla="*/ 34197 w 2325835"/>
                <a:gd name="connsiteY0" fmla="*/ 1350173 h 1451090"/>
                <a:gd name="connsiteX1" fmla="*/ 694433 w 2325835"/>
                <a:gd name="connsiteY1" fmla="*/ 1435476 h 1451090"/>
                <a:gd name="connsiteX2" fmla="*/ 1407233 w 2325835"/>
                <a:gd name="connsiteY2" fmla="*/ 1169076 h 1451090"/>
                <a:gd name="connsiteX3" fmla="*/ 1940033 w 2325835"/>
                <a:gd name="connsiteY3" fmla="*/ 1032276 h 1451090"/>
                <a:gd name="connsiteX4" fmla="*/ 2321633 w 2325835"/>
                <a:gd name="connsiteY4" fmla="*/ 737076 h 1451090"/>
                <a:gd name="connsiteX5" fmla="*/ 2098433 w 2325835"/>
                <a:gd name="connsiteY5" fmla="*/ 139476 h 1451090"/>
                <a:gd name="connsiteX6" fmla="*/ 1428833 w 2325835"/>
                <a:gd name="connsiteY6" fmla="*/ 9876 h 1451090"/>
                <a:gd name="connsiteX7" fmla="*/ 1129452 w 2325835"/>
                <a:gd name="connsiteY7" fmla="*/ 74501 h 1451090"/>
                <a:gd name="connsiteX8" fmla="*/ 929052 w 2325835"/>
                <a:gd name="connsiteY8" fmla="*/ 591440 h 1451090"/>
                <a:gd name="connsiteX9" fmla="*/ 632629 w 2325835"/>
                <a:gd name="connsiteY9" fmla="*/ 744760 h 1451090"/>
                <a:gd name="connsiteX10" fmla="*/ 322509 w 2325835"/>
                <a:gd name="connsiteY10" fmla="*/ 1112458 h 1451090"/>
                <a:gd name="connsiteX11" fmla="*/ 34197 w 2325835"/>
                <a:gd name="connsiteY11" fmla="*/ 1350173 h 1451090"/>
                <a:gd name="connsiteX0" fmla="*/ 35697 w 2289085"/>
                <a:gd name="connsiteY0" fmla="*/ 1310641 h 1442083"/>
                <a:gd name="connsiteX1" fmla="*/ 657683 w 2289085"/>
                <a:gd name="connsiteY1" fmla="*/ 1435476 h 1442083"/>
                <a:gd name="connsiteX2" fmla="*/ 1370483 w 2289085"/>
                <a:gd name="connsiteY2" fmla="*/ 1169076 h 1442083"/>
                <a:gd name="connsiteX3" fmla="*/ 1903283 w 2289085"/>
                <a:gd name="connsiteY3" fmla="*/ 1032276 h 1442083"/>
                <a:gd name="connsiteX4" fmla="*/ 2284883 w 2289085"/>
                <a:gd name="connsiteY4" fmla="*/ 737076 h 1442083"/>
                <a:gd name="connsiteX5" fmla="*/ 2061683 w 2289085"/>
                <a:gd name="connsiteY5" fmla="*/ 139476 h 1442083"/>
                <a:gd name="connsiteX6" fmla="*/ 1392083 w 2289085"/>
                <a:gd name="connsiteY6" fmla="*/ 9876 h 1442083"/>
                <a:gd name="connsiteX7" fmla="*/ 1092702 w 2289085"/>
                <a:gd name="connsiteY7" fmla="*/ 74501 h 1442083"/>
                <a:gd name="connsiteX8" fmla="*/ 892302 w 2289085"/>
                <a:gd name="connsiteY8" fmla="*/ 591440 h 1442083"/>
                <a:gd name="connsiteX9" fmla="*/ 595879 w 2289085"/>
                <a:gd name="connsiteY9" fmla="*/ 744760 h 1442083"/>
                <a:gd name="connsiteX10" fmla="*/ 285759 w 2289085"/>
                <a:gd name="connsiteY10" fmla="*/ 1112458 h 1442083"/>
                <a:gd name="connsiteX11" fmla="*/ 35697 w 2289085"/>
                <a:gd name="connsiteY11" fmla="*/ 1310641 h 1442083"/>
                <a:gd name="connsiteX0" fmla="*/ 2616 w 2256004"/>
                <a:gd name="connsiteY0" fmla="*/ 1310641 h 1439541"/>
                <a:gd name="connsiteX1" fmla="*/ 624602 w 2256004"/>
                <a:gd name="connsiteY1" fmla="*/ 1435476 h 1439541"/>
                <a:gd name="connsiteX2" fmla="*/ 1337402 w 2256004"/>
                <a:gd name="connsiteY2" fmla="*/ 1169076 h 1439541"/>
                <a:gd name="connsiteX3" fmla="*/ 1870202 w 2256004"/>
                <a:gd name="connsiteY3" fmla="*/ 1032276 h 1439541"/>
                <a:gd name="connsiteX4" fmla="*/ 2251802 w 2256004"/>
                <a:gd name="connsiteY4" fmla="*/ 737076 h 1439541"/>
                <a:gd name="connsiteX5" fmla="*/ 2028602 w 2256004"/>
                <a:gd name="connsiteY5" fmla="*/ 139476 h 1439541"/>
                <a:gd name="connsiteX6" fmla="*/ 1359002 w 2256004"/>
                <a:gd name="connsiteY6" fmla="*/ 9876 h 1439541"/>
                <a:gd name="connsiteX7" fmla="*/ 1059621 w 2256004"/>
                <a:gd name="connsiteY7" fmla="*/ 74501 h 1439541"/>
                <a:gd name="connsiteX8" fmla="*/ 859221 w 2256004"/>
                <a:gd name="connsiteY8" fmla="*/ 591440 h 1439541"/>
                <a:gd name="connsiteX9" fmla="*/ 562798 w 2256004"/>
                <a:gd name="connsiteY9" fmla="*/ 744760 h 1439541"/>
                <a:gd name="connsiteX10" fmla="*/ 407969 w 2256004"/>
                <a:gd name="connsiteY10" fmla="*/ 1048973 h 1439541"/>
                <a:gd name="connsiteX11" fmla="*/ 2616 w 2256004"/>
                <a:gd name="connsiteY11" fmla="*/ 1310641 h 1439541"/>
                <a:gd name="connsiteX0" fmla="*/ 2391 w 2297804"/>
                <a:gd name="connsiteY0" fmla="*/ 1343630 h 1443323"/>
                <a:gd name="connsiteX1" fmla="*/ 666402 w 2297804"/>
                <a:gd name="connsiteY1" fmla="*/ 1435476 h 1443323"/>
                <a:gd name="connsiteX2" fmla="*/ 1379202 w 2297804"/>
                <a:gd name="connsiteY2" fmla="*/ 1169076 h 1443323"/>
                <a:gd name="connsiteX3" fmla="*/ 1912002 w 2297804"/>
                <a:gd name="connsiteY3" fmla="*/ 1032276 h 1443323"/>
                <a:gd name="connsiteX4" fmla="*/ 2293602 w 2297804"/>
                <a:gd name="connsiteY4" fmla="*/ 737076 h 1443323"/>
                <a:gd name="connsiteX5" fmla="*/ 2070402 w 2297804"/>
                <a:gd name="connsiteY5" fmla="*/ 139476 h 1443323"/>
                <a:gd name="connsiteX6" fmla="*/ 1400802 w 2297804"/>
                <a:gd name="connsiteY6" fmla="*/ 9876 h 1443323"/>
                <a:gd name="connsiteX7" fmla="*/ 1101421 w 2297804"/>
                <a:gd name="connsiteY7" fmla="*/ 74501 h 1443323"/>
                <a:gd name="connsiteX8" fmla="*/ 901021 w 2297804"/>
                <a:gd name="connsiteY8" fmla="*/ 591440 h 1443323"/>
                <a:gd name="connsiteX9" fmla="*/ 604598 w 2297804"/>
                <a:gd name="connsiteY9" fmla="*/ 744760 h 1443323"/>
                <a:gd name="connsiteX10" fmla="*/ 449769 w 2297804"/>
                <a:gd name="connsiteY10" fmla="*/ 1048973 h 1443323"/>
                <a:gd name="connsiteX11" fmla="*/ 2391 w 2297804"/>
                <a:gd name="connsiteY11" fmla="*/ 1343630 h 1443323"/>
                <a:gd name="connsiteX0" fmla="*/ 41473 w 2336886"/>
                <a:gd name="connsiteY0" fmla="*/ 1343630 h 1455257"/>
                <a:gd name="connsiteX1" fmla="*/ 705484 w 2336886"/>
                <a:gd name="connsiteY1" fmla="*/ 1435476 h 1455257"/>
                <a:gd name="connsiteX2" fmla="*/ 1418284 w 2336886"/>
                <a:gd name="connsiteY2" fmla="*/ 1169076 h 1455257"/>
                <a:gd name="connsiteX3" fmla="*/ 1951084 w 2336886"/>
                <a:gd name="connsiteY3" fmla="*/ 1032276 h 1455257"/>
                <a:gd name="connsiteX4" fmla="*/ 2332684 w 2336886"/>
                <a:gd name="connsiteY4" fmla="*/ 737076 h 1455257"/>
                <a:gd name="connsiteX5" fmla="*/ 2109484 w 2336886"/>
                <a:gd name="connsiteY5" fmla="*/ 139476 h 1455257"/>
                <a:gd name="connsiteX6" fmla="*/ 1439884 w 2336886"/>
                <a:gd name="connsiteY6" fmla="*/ 9876 h 1455257"/>
                <a:gd name="connsiteX7" fmla="*/ 1140503 w 2336886"/>
                <a:gd name="connsiteY7" fmla="*/ 74501 h 1455257"/>
                <a:gd name="connsiteX8" fmla="*/ 940103 w 2336886"/>
                <a:gd name="connsiteY8" fmla="*/ 591440 h 1455257"/>
                <a:gd name="connsiteX9" fmla="*/ 643680 w 2336886"/>
                <a:gd name="connsiteY9" fmla="*/ 744760 h 1455257"/>
                <a:gd name="connsiteX10" fmla="*/ 488851 w 2336886"/>
                <a:gd name="connsiteY10" fmla="*/ 1048973 h 1455257"/>
                <a:gd name="connsiteX11" fmla="*/ 41473 w 2336886"/>
                <a:gd name="connsiteY11" fmla="*/ 1343630 h 1455257"/>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584850 w 2278056"/>
                <a:gd name="connsiteY9" fmla="*/ 744760 h 1442811"/>
                <a:gd name="connsiteX10" fmla="*/ 430021 w 2278056"/>
                <a:gd name="connsiteY10" fmla="*/ 1048973 h 1442811"/>
                <a:gd name="connsiteX11" fmla="*/ 44300 w 2278056"/>
                <a:gd name="connsiteY11"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584850 w 2278056"/>
                <a:gd name="connsiteY9" fmla="*/ 744760 h 1442811"/>
                <a:gd name="connsiteX10" fmla="*/ 479689 w 2278056"/>
                <a:gd name="connsiteY10" fmla="*/ 910177 h 1442811"/>
                <a:gd name="connsiteX11" fmla="*/ 430021 w 2278056"/>
                <a:gd name="connsiteY11" fmla="*/ 1048973 h 1442811"/>
                <a:gd name="connsiteX12" fmla="*/ 44300 w 2278056"/>
                <a:gd name="connsiteY12"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584850 w 2278056"/>
                <a:gd name="connsiteY9" fmla="*/ 744760 h 1442811"/>
                <a:gd name="connsiteX10" fmla="*/ 539863 w 2278056"/>
                <a:gd name="connsiteY10" fmla="*/ 953958 h 1442811"/>
                <a:gd name="connsiteX11" fmla="*/ 430021 w 2278056"/>
                <a:gd name="connsiteY11" fmla="*/ 1048973 h 1442811"/>
                <a:gd name="connsiteX12" fmla="*/ 44300 w 2278056"/>
                <a:gd name="connsiteY12"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584850 w 2278056"/>
                <a:gd name="connsiteY9" fmla="*/ 744760 h 1442811"/>
                <a:gd name="connsiteX10" fmla="*/ 542085 w 2278056"/>
                <a:gd name="connsiteY10" fmla="*/ 821807 h 1442811"/>
                <a:gd name="connsiteX11" fmla="*/ 539863 w 2278056"/>
                <a:gd name="connsiteY11" fmla="*/ 953958 h 1442811"/>
                <a:gd name="connsiteX12" fmla="*/ 430021 w 2278056"/>
                <a:gd name="connsiteY12" fmla="*/ 1048973 h 1442811"/>
                <a:gd name="connsiteX13" fmla="*/ 44300 w 2278056"/>
                <a:gd name="connsiteY13"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584850 w 2278056"/>
                <a:gd name="connsiteY9" fmla="*/ 744760 h 1442811"/>
                <a:gd name="connsiteX10" fmla="*/ 460256 w 2278056"/>
                <a:gd name="connsiteY10" fmla="*/ 755630 h 1442811"/>
                <a:gd name="connsiteX11" fmla="*/ 539863 w 2278056"/>
                <a:gd name="connsiteY11" fmla="*/ 953958 h 1442811"/>
                <a:gd name="connsiteX12" fmla="*/ 430021 w 2278056"/>
                <a:gd name="connsiteY12" fmla="*/ 1048973 h 1442811"/>
                <a:gd name="connsiteX13" fmla="*/ 44300 w 2278056"/>
                <a:gd name="connsiteY13"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683002 w 2278056"/>
                <a:gd name="connsiteY9" fmla="*/ 688090 h 1442811"/>
                <a:gd name="connsiteX10" fmla="*/ 460256 w 2278056"/>
                <a:gd name="connsiteY10" fmla="*/ 755630 h 1442811"/>
                <a:gd name="connsiteX11" fmla="*/ 539863 w 2278056"/>
                <a:gd name="connsiteY11" fmla="*/ 953958 h 1442811"/>
                <a:gd name="connsiteX12" fmla="*/ 430021 w 2278056"/>
                <a:gd name="connsiteY12" fmla="*/ 1048973 h 1442811"/>
                <a:gd name="connsiteX13" fmla="*/ 44300 w 2278056"/>
                <a:gd name="connsiteY13"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683002 w 2278056"/>
                <a:gd name="connsiteY9" fmla="*/ 688090 h 1442811"/>
                <a:gd name="connsiteX10" fmla="*/ 460256 w 2278056"/>
                <a:gd name="connsiteY10" fmla="*/ 755630 h 1442811"/>
                <a:gd name="connsiteX11" fmla="*/ 539863 w 2278056"/>
                <a:gd name="connsiteY11" fmla="*/ 953958 h 1442811"/>
                <a:gd name="connsiteX12" fmla="*/ 430021 w 2278056"/>
                <a:gd name="connsiteY12" fmla="*/ 1048973 h 1442811"/>
                <a:gd name="connsiteX13" fmla="*/ 44300 w 2278056"/>
                <a:gd name="connsiteY13"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683002 w 2278056"/>
                <a:gd name="connsiteY9" fmla="*/ 688090 h 1442811"/>
                <a:gd name="connsiteX10" fmla="*/ 460256 w 2278056"/>
                <a:gd name="connsiteY10" fmla="*/ 755630 h 1442811"/>
                <a:gd name="connsiteX11" fmla="*/ 539863 w 2278056"/>
                <a:gd name="connsiteY11" fmla="*/ 953958 h 1442811"/>
                <a:gd name="connsiteX12" fmla="*/ 430021 w 2278056"/>
                <a:gd name="connsiteY12" fmla="*/ 1048973 h 1442811"/>
                <a:gd name="connsiteX13" fmla="*/ 44300 w 2278056"/>
                <a:gd name="connsiteY13"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460256 w 2278056"/>
                <a:gd name="connsiteY9" fmla="*/ 755630 h 1442811"/>
                <a:gd name="connsiteX10" fmla="*/ 539863 w 2278056"/>
                <a:gd name="connsiteY10" fmla="*/ 953958 h 1442811"/>
                <a:gd name="connsiteX11" fmla="*/ 430021 w 2278056"/>
                <a:gd name="connsiteY11" fmla="*/ 1048973 h 1442811"/>
                <a:gd name="connsiteX12" fmla="*/ 44300 w 2278056"/>
                <a:gd name="connsiteY12" fmla="*/ 1299305 h 1442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78056" h="1442811">
                  <a:moveTo>
                    <a:pt x="44300" y="1299305"/>
                  </a:moveTo>
                  <a:cubicBezTo>
                    <a:pt x="-165754" y="1436046"/>
                    <a:pt x="427462" y="1457181"/>
                    <a:pt x="646654" y="1435476"/>
                  </a:cubicBezTo>
                  <a:cubicBezTo>
                    <a:pt x="865846" y="1413771"/>
                    <a:pt x="1151854" y="1236276"/>
                    <a:pt x="1359454" y="1169076"/>
                  </a:cubicBezTo>
                  <a:cubicBezTo>
                    <a:pt x="1567054" y="1101876"/>
                    <a:pt x="1739854" y="1104276"/>
                    <a:pt x="1892254" y="1032276"/>
                  </a:cubicBezTo>
                  <a:cubicBezTo>
                    <a:pt x="2044654" y="960276"/>
                    <a:pt x="2247454" y="885876"/>
                    <a:pt x="2273854" y="737076"/>
                  </a:cubicBezTo>
                  <a:cubicBezTo>
                    <a:pt x="2300254" y="588276"/>
                    <a:pt x="2199454" y="260676"/>
                    <a:pt x="2050654" y="139476"/>
                  </a:cubicBezTo>
                  <a:cubicBezTo>
                    <a:pt x="1901854" y="18276"/>
                    <a:pt x="1542551" y="20705"/>
                    <a:pt x="1381054" y="9876"/>
                  </a:cubicBezTo>
                  <a:cubicBezTo>
                    <a:pt x="1219557" y="-953"/>
                    <a:pt x="1164970" y="-22426"/>
                    <a:pt x="1081673" y="74501"/>
                  </a:cubicBezTo>
                  <a:cubicBezTo>
                    <a:pt x="998376" y="171428"/>
                    <a:pt x="984843" y="477918"/>
                    <a:pt x="881273" y="591440"/>
                  </a:cubicBezTo>
                  <a:cubicBezTo>
                    <a:pt x="777703" y="704962"/>
                    <a:pt x="517158" y="695210"/>
                    <a:pt x="460256" y="755630"/>
                  </a:cubicBezTo>
                  <a:cubicBezTo>
                    <a:pt x="452758" y="790496"/>
                    <a:pt x="558540" y="916097"/>
                    <a:pt x="539863" y="953958"/>
                  </a:cubicBezTo>
                  <a:cubicBezTo>
                    <a:pt x="521186" y="991819"/>
                    <a:pt x="512615" y="991415"/>
                    <a:pt x="430021" y="1048973"/>
                  </a:cubicBezTo>
                  <a:cubicBezTo>
                    <a:pt x="347427" y="1106531"/>
                    <a:pt x="254354" y="1162564"/>
                    <a:pt x="44300" y="1299305"/>
                  </a:cubicBezTo>
                  <a:close/>
                </a:path>
              </a:pathLst>
            </a:cu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8" name="Freeform 117"/>
            <p:cNvSpPr/>
            <p:nvPr/>
          </p:nvSpPr>
          <p:spPr>
            <a:xfrm>
              <a:off x="1436108" y="5796819"/>
              <a:ext cx="543511" cy="366531"/>
            </a:xfrm>
            <a:custGeom>
              <a:avLst/>
              <a:gdLst>
                <a:gd name="connsiteX0" fmla="*/ 509373 w 543511"/>
                <a:gd name="connsiteY0" fmla="*/ 282512 h 366531"/>
                <a:gd name="connsiteX1" fmla="*/ 540330 w 543511"/>
                <a:gd name="connsiteY1" fmla="*/ 132494 h 366531"/>
                <a:gd name="connsiteX2" fmla="*/ 442698 w 543511"/>
                <a:gd name="connsiteY2" fmla="*/ 11050 h 366531"/>
                <a:gd name="connsiteX3" fmla="*/ 235530 w 543511"/>
                <a:gd name="connsiteY3" fmla="*/ 13431 h 366531"/>
                <a:gd name="connsiteX4" fmla="*/ 78367 w 543511"/>
                <a:gd name="connsiteY4" fmla="*/ 80106 h 366531"/>
                <a:gd name="connsiteX5" fmla="*/ 4548 w 543511"/>
                <a:gd name="connsiteY5" fmla="*/ 227744 h 366531"/>
                <a:gd name="connsiteX6" fmla="*/ 52173 w 543511"/>
                <a:gd name="connsiteY6" fmla="*/ 353950 h 366531"/>
                <a:gd name="connsiteX7" fmla="*/ 406980 w 543511"/>
                <a:gd name="connsiteY7" fmla="*/ 353950 h 366531"/>
                <a:gd name="connsiteX8" fmla="*/ 509373 w 543511"/>
                <a:gd name="connsiteY8" fmla="*/ 282512 h 3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511" h="366531">
                  <a:moveTo>
                    <a:pt x="509373" y="282512"/>
                  </a:moveTo>
                  <a:cubicBezTo>
                    <a:pt x="531598" y="245603"/>
                    <a:pt x="551443" y="177738"/>
                    <a:pt x="540330" y="132494"/>
                  </a:cubicBezTo>
                  <a:cubicBezTo>
                    <a:pt x="529218" y="87250"/>
                    <a:pt x="493498" y="30894"/>
                    <a:pt x="442698" y="11050"/>
                  </a:cubicBezTo>
                  <a:cubicBezTo>
                    <a:pt x="391898" y="-8794"/>
                    <a:pt x="296252" y="1922"/>
                    <a:pt x="235530" y="13431"/>
                  </a:cubicBezTo>
                  <a:cubicBezTo>
                    <a:pt x="174808" y="24940"/>
                    <a:pt x="116864" y="44387"/>
                    <a:pt x="78367" y="80106"/>
                  </a:cubicBezTo>
                  <a:cubicBezTo>
                    <a:pt x="39870" y="115825"/>
                    <a:pt x="8914" y="182103"/>
                    <a:pt x="4548" y="227744"/>
                  </a:cubicBezTo>
                  <a:cubicBezTo>
                    <a:pt x="182" y="273385"/>
                    <a:pt x="-14899" y="332916"/>
                    <a:pt x="52173" y="353950"/>
                  </a:cubicBezTo>
                  <a:cubicBezTo>
                    <a:pt x="119245" y="374984"/>
                    <a:pt x="329193" y="365856"/>
                    <a:pt x="406980" y="353950"/>
                  </a:cubicBezTo>
                  <a:cubicBezTo>
                    <a:pt x="484767" y="342044"/>
                    <a:pt x="487148" y="319421"/>
                    <a:pt x="509373" y="282512"/>
                  </a:cubicBezTo>
                  <a:close/>
                </a:path>
              </a:pathLst>
            </a:cu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0" name="Freeform 109"/>
            <p:cNvSpPr/>
            <p:nvPr/>
          </p:nvSpPr>
          <p:spPr>
            <a:xfrm rot="1800000">
              <a:off x="817405" y="5699248"/>
              <a:ext cx="835878" cy="536536"/>
            </a:xfrm>
            <a:custGeom>
              <a:avLst/>
              <a:gdLst>
                <a:gd name="connsiteX0" fmla="*/ 72947 w 2395549"/>
                <a:gd name="connsiteY0" fmla="*/ 1352725 h 1455277"/>
                <a:gd name="connsiteX1" fmla="*/ 764147 w 2395549"/>
                <a:gd name="connsiteY1" fmla="*/ 1446325 h 1455277"/>
                <a:gd name="connsiteX2" fmla="*/ 1476947 w 2395549"/>
                <a:gd name="connsiteY2" fmla="*/ 1179925 h 1455277"/>
                <a:gd name="connsiteX3" fmla="*/ 2009747 w 2395549"/>
                <a:gd name="connsiteY3" fmla="*/ 1043125 h 1455277"/>
                <a:gd name="connsiteX4" fmla="*/ 2391347 w 2395549"/>
                <a:gd name="connsiteY4" fmla="*/ 747925 h 1455277"/>
                <a:gd name="connsiteX5" fmla="*/ 2168147 w 2395549"/>
                <a:gd name="connsiteY5" fmla="*/ 150325 h 1455277"/>
                <a:gd name="connsiteX6" fmla="*/ 1498547 w 2395549"/>
                <a:gd name="connsiteY6" fmla="*/ 20725 h 1455277"/>
                <a:gd name="connsiteX7" fmla="*/ 900947 w 2395549"/>
                <a:gd name="connsiteY7" fmla="*/ 42325 h 1455277"/>
                <a:gd name="connsiteX8" fmla="*/ 368147 w 2395549"/>
                <a:gd name="connsiteY8" fmla="*/ 416725 h 1455277"/>
                <a:gd name="connsiteX9" fmla="*/ 51347 w 2395549"/>
                <a:gd name="connsiteY9" fmla="*/ 971125 h 1455277"/>
                <a:gd name="connsiteX10" fmla="*/ 72947 w 2395549"/>
                <a:gd name="connsiteY10" fmla="*/ 1352725 h 1455277"/>
                <a:gd name="connsiteX0" fmla="*/ 72947 w 2395549"/>
                <a:gd name="connsiteY0" fmla="*/ 1332113 h 1434665"/>
                <a:gd name="connsiteX1" fmla="*/ 764147 w 2395549"/>
                <a:gd name="connsiteY1" fmla="*/ 1425713 h 1434665"/>
                <a:gd name="connsiteX2" fmla="*/ 1476947 w 2395549"/>
                <a:gd name="connsiteY2" fmla="*/ 1159313 h 1434665"/>
                <a:gd name="connsiteX3" fmla="*/ 2009747 w 2395549"/>
                <a:gd name="connsiteY3" fmla="*/ 1022513 h 1434665"/>
                <a:gd name="connsiteX4" fmla="*/ 2391347 w 2395549"/>
                <a:gd name="connsiteY4" fmla="*/ 727313 h 1434665"/>
                <a:gd name="connsiteX5" fmla="*/ 2168147 w 2395549"/>
                <a:gd name="connsiteY5" fmla="*/ 129713 h 1434665"/>
                <a:gd name="connsiteX6" fmla="*/ 1498547 w 2395549"/>
                <a:gd name="connsiteY6" fmla="*/ 113 h 1434665"/>
                <a:gd name="connsiteX7" fmla="*/ 1186259 w 2395549"/>
                <a:gd name="connsiteY7" fmla="*/ 112910 h 1434665"/>
                <a:gd name="connsiteX8" fmla="*/ 368147 w 2395549"/>
                <a:gd name="connsiteY8" fmla="*/ 396113 h 1434665"/>
                <a:gd name="connsiteX9" fmla="*/ 51347 w 2395549"/>
                <a:gd name="connsiteY9" fmla="*/ 950513 h 1434665"/>
                <a:gd name="connsiteX10" fmla="*/ 72947 w 2395549"/>
                <a:gd name="connsiteY10" fmla="*/ 1332113 h 1434665"/>
                <a:gd name="connsiteX0" fmla="*/ 72947 w 2395549"/>
                <a:gd name="connsiteY0" fmla="*/ 1347068 h 1449620"/>
                <a:gd name="connsiteX1" fmla="*/ 764147 w 2395549"/>
                <a:gd name="connsiteY1" fmla="*/ 1440668 h 1449620"/>
                <a:gd name="connsiteX2" fmla="*/ 1476947 w 2395549"/>
                <a:gd name="connsiteY2" fmla="*/ 1174268 h 1449620"/>
                <a:gd name="connsiteX3" fmla="*/ 2009747 w 2395549"/>
                <a:gd name="connsiteY3" fmla="*/ 1037468 h 1449620"/>
                <a:gd name="connsiteX4" fmla="*/ 2391347 w 2395549"/>
                <a:gd name="connsiteY4" fmla="*/ 742268 h 1449620"/>
                <a:gd name="connsiteX5" fmla="*/ 2168147 w 2395549"/>
                <a:gd name="connsiteY5" fmla="*/ 144668 h 1449620"/>
                <a:gd name="connsiteX6" fmla="*/ 1498547 w 2395549"/>
                <a:gd name="connsiteY6" fmla="*/ 15068 h 1449620"/>
                <a:gd name="connsiteX7" fmla="*/ 1186259 w 2395549"/>
                <a:gd name="connsiteY7" fmla="*/ 127865 h 1449620"/>
                <a:gd name="connsiteX8" fmla="*/ 368147 w 2395549"/>
                <a:gd name="connsiteY8" fmla="*/ 411068 h 1449620"/>
                <a:gd name="connsiteX9" fmla="*/ 51347 w 2395549"/>
                <a:gd name="connsiteY9" fmla="*/ 965468 h 1449620"/>
                <a:gd name="connsiteX10" fmla="*/ 72947 w 2395549"/>
                <a:gd name="connsiteY10" fmla="*/ 1347068 h 1449620"/>
                <a:gd name="connsiteX0" fmla="*/ 72947 w 2395549"/>
                <a:gd name="connsiteY0" fmla="*/ 1361566 h 1464118"/>
                <a:gd name="connsiteX1" fmla="*/ 764147 w 2395549"/>
                <a:gd name="connsiteY1" fmla="*/ 1455166 h 1464118"/>
                <a:gd name="connsiteX2" fmla="*/ 1476947 w 2395549"/>
                <a:gd name="connsiteY2" fmla="*/ 1188766 h 1464118"/>
                <a:gd name="connsiteX3" fmla="*/ 2009747 w 2395549"/>
                <a:gd name="connsiteY3" fmla="*/ 1051966 h 1464118"/>
                <a:gd name="connsiteX4" fmla="*/ 2391347 w 2395549"/>
                <a:gd name="connsiteY4" fmla="*/ 756766 h 1464118"/>
                <a:gd name="connsiteX5" fmla="*/ 2168147 w 2395549"/>
                <a:gd name="connsiteY5" fmla="*/ 159166 h 1464118"/>
                <a:gd name="connsiteX6" fmla="*/ 1498547 w 2395549"/>
                <a:gd name="connsiteY6" fmla="*/ 29566 h 1464118"/>
                <a:gd name="connsiteX7" fmla="*/ 1193634 w 2395549"/>
                <a:gd name="connsiteY7" fmla="*/ 114839 h 1464118"/>
                <a:gd name="connsiteX8" fmla="*/ 368147 w 2395549"/>
                <a:gd name="connsiteY8" fmla="*/ 425566 h 1464118"/>
                <a:gd name="connsiteX9" fmla="*/ 51347 w 2395549"/>
                <a:gd name="connsiteY9" fmla="*/ 979966 h 1464118"/>
                <a:gd name="connsiteX10" fmla="*/ 72947 w 2395549"/>
                <a:gd name="connsiteY10" fmla="*/ 1361566 h 1464118"/>
                <a:gd name="connsiteX0" fmla="*/ 72947 w 2395549"/>
                <a:gd name="connsiteY0" fmla="*/ 1333642 h 1436194"/>
                <a:gd name="connsiteX1" fmla="*/ 764147 w 2395549"/>
                <a:gd name="connsiteY1" fmla="*/ 1427242 h 1436194"/>
                <a:gd name="connsiteX2" fmla="*/ 1476947 w 2395549"/>
                <a:gd name="connsiteY2" fmla="*/ 1160842 h 1436194"/>
                <a:gd name="connsiteX3" fmla="*/ 2009747 w 2395549"/>
                <a:gd name="connsiteY3" fmla="*/ 1024042 h 1436194"/>
                <a:gd name="connsiteX4" fmla="*/ 2391347 w 2395549"/>
                <a:gd name="connsiteY4" fmla="*/ 728842 h 1436194"/>
                <a:gd name="connsiteX5" fmla="*/ 2168147 w 2395549"/>
                <a:gd name="connsiteY5" fmla="*/ 131242 h 1436194"/>
                <a:gd name="connsiteX6" fmla="*/ 1498547 w 2395549"/>
                <a:gd name="connsiteY6" fmla="*/ 1642 h 1436194"/>
                <a:gd name="connsiteX7" fmla="*/ 1160176 w 2395549"/>
                <a:gd name="connsiteY7" fmla="*/ 149854 h 1436194"/>
                <a:gd name="connsiteX8" fmla="*/ 368147 w 2395549"/>
                <a:gd name="connsiteY8" fmla="*/ 397642 h 1436194"/>
                <a:gd name="connsiteX9" fmla="*/ 51347 w 2395549"/>
                <a:gd name="connsiteY9" fmla="*/ 952042 h 1436194"/>
                <a:gd name="connsiteX10" fmla="*/ 72947 w 2395549"/>
                <a:gd name="connsiteY10" fmla="*/ 1333642 h 1436194"/>
                <a:gd name="connsiteX0" fmla="*/ 72947 w 2395549"/>
                <a:gd name="connsiteY0" fmla="*/ 1366443 h 1468995"/>
                <a:gd name="connsiteX1" fmla="*/ 764147 w 2395549"/>
                <a:gd name="connsiteY1" fmla="*/ 1460043 h 1468995"/>
                <a:gd name="connsiteX2" fmla="*/ 1476947 w 2395549"/>
                <a:gd name="connsiteY2" fmla="*/ 1193643 h 1468995"/>
                <a:gd name="connsiteX3" fmla="*/ 2009747 w 2395549"/>
                <a:gd name="connsiteY3" fmla="*/ 1056843 h 1468995"/>
                <a:gd name="connsiteX4" fmla="*/ 2391347 w 2395549"/>
                <a:gd name="connsiteY4" fmla="*/ 761643 h 1468995"/>
                <a:gd name="connsiteX5" fmla="*/ 2168147 w 2395549"/>
                <a:gd name="connsiteY5" fmla="*/ 164043 h 1468995"/>
                <a:gd name="connsiteX6" fmla="*/ 1498547 w 2395549"/>
                <a:gd name="connsiteY6" fmla="*/ 34443 h 1468995"/>
                <a:gd name="connsiteX7" fmla="*/ 1162670 w 2395549"/>
                <a:gd name="connsiteY7" fmla="*/ 111416 h 1468995"/>
                <a:gd name="connsiteX8" fmla="*/ 368147 w 2395549"/>
                <a:gd name="connsiteY8" fmla="*/ 430443 h 1468995"/>
                <a:gd name="connsiteX9" fmla="*/ 51347 w 2395549"/>
                <a:gd name="connsiteY9" fmla="*/ 984843 h 1468995"/>
                <a:gd name="connsiteX10" fmla="*/ 72947 w 2395549"/>
                <a:gd name="connsiteY10" fmla="*/ 1366443 h 1468995"/>
                <a:gd name="connsiteX0" fmla="*/ 72947 w 2395549"/>
                <a:gd name="connsiteY0" fmla="*/ 1364563 h 1467115"/>
                <a:gd name="connsiteX1" fmla="*/ 764147 w 2395549"/>
                <a:gd name="connsiteY1" fmla="*/ 1458163 h 1467115"/>
                <a:gd name="connsiteX2" fmla="*/ 1476947 w 2395549"/>
                <a:gd name="connsiteY2" fmla="*/ 1191763 h 1467115"/>
                <a:gd name="connsiteX3" fmla="*/ 2009747 w 2395549"/>
                <a:gd name="connsiteY3" fmla="*/ 1054963 h 1467115"/>
                <a:gd name="connsiteX4" fmla="*/ 2391347 w 2395549"/>
                <a:gd name="connsiteY4" fmla="*/ 759763 h 1467115"/>
                <a:gd name="connsiteX5" fmla="*/ 2168147 w 2395549"/>
                <a:gd name="connsiteY5" fmla="*/ 162163 h 1467115"/>
                <a:gd name="connsiteX6" fmla="*/ 1498547 w 2395549"/>
                <a:gd name="connsiteY6" fmla="*/ 32563 h 1467115"/>
                <a:gd name="connsiteX7" fmla="*/ 1162670 w 2395549"/>
                <a:gd name="connsiteY7" fmla="*/ 109536 h 1467115"/>
                <a:gd name="connsiteX8" fmla="*/ 368147 w 2395549"/>
                <a:gd name="connsiteY8" fmla="*/ 428563 h 1467115"/>
                <a:gd name="connsiteX9" fmla="*/ 51347 w 2395549"/>
                <a:gd name="connsiteY9" fmla="*/ 982963 h 1467115"/>
                <a:gd name="connsiteX10" fmla="*/ 72947 w 2395549"/>
                <a:gd name="connsiteY10" fmla="*/ 1364563 h 1467115"/>
                <a:gd name="connsiteX0" fmla="*/ 72947 w 2395549"/>
                <a:gd name="connsiteY0" fmla="*/ 1372104 h 1474656"/>
                <a:gd name="connsiteX1" fmla="*/ 764147 w 2395549"/>
                <a:gd name="connsiteY1" fmla="*/ 1465704 h 1474656"/>
                <a:gd name="connsiteX2" fmla="*/ 1476947 w 2395549"/>
                <a:gd name="connsiteY2" fmla="*/ 1199304 h 1474656"/>
                <a:gd name="connsiteX3" fmla="*/ 2009747 w 2395549"/>
                <a:gd name="connsiteY3" fmla="*/ 1062504 h 1474656"/>
                <a:gd name="connsiteX4" fmla="*/ 2391347 w 2395549"/>
                <a:gd name="connsiteY4" fmla="*/ 767304 h 1474656"/>
                <a:gd name="connsiteX5" fmla="*/ 2168147 w 2395549"/>
                <a:gd name="connsiteY5" fmla="*/ 169704 h 1474656"/>
                <a:gd name="connsiteX6" fmla="*/ 1498547 w 2395549"/>
                <a:gd name="connsiteY6" fmla="*/ 40104 h 1474656"/>
                <a:gd name="connsiteX7" fmla="*/ 1199166 w 2395549"/>
                <a:gd name="connsiteY7" fmla="*/ 104729 h 1474656"/>
                <a:gd name="connsiteX8" fmla="*/ 368147 w 2395549"/>
                <a:gd name="connsiteY8" fmla="*/ 436104 h 1474656"/>
                <a:gd name="connsiteX9" fmla="*/ 51347 w 2395549"/>
                <a:gd name="connsiteY9" fmla="*/ 990504 h 1474656"/>
                <a:gd name="connsiteX10" fmla="*/ 72947 w 2395549"/>
                <a:gd name="connsiteY10" fmla="*/ 1372104 h 1474656"/>
                <a:gd name="connsiteX0" fmla="*/ 113584 w 2436186"/>
                <a:gd name="connsiteY0" fmla="*/ 1341338 h 1443890"/>
                <a:gd name="connsiteX1" fmla="*/ 804784 w 2436186"/>
                <a:gd name="connsiteY1" fmla="*/ 1434938 h 1443890"/>
                <a:gd name="connsiteX2" fmla="*/ 1517584 w 2436186"/>
                <a:gd name="connsiteY2" fmla="*/ 1168538 h 1443890"/>
                <a:gd name="connsiteX3" fmla="*/ 2050384 w 2436186"/>
                <a:gd name="connsiteY3" fmla="*/ 1031738 h 1443890"/>
                <a:gd name="connsiteX4" fmla="*/ 2431984 w 2436186"/>
                <a:gd name="connsiteY4" fmla="*/ 736538 h 1443890"/>
                <a:gd name="connsiteX5" fmla="*/ 2208784 w 2436186"/>
                <a:gd name="connsiteY5" fmla="*/ 138938 h 1443890"/>
                <a:gd name="connsiteX6" fmla="*/ 1539184 w 2436186"/>
                <a:gd name="connsiteY6" fmla="*/ 9338 h 1443890"/>
                <a:gd name="connsiteX7" fmla="*/ 1239803 w 2436186"/>
                <a:gd name="connsiteY7" fmla="*/ 73963 h 1443890"/>
                <a:gd name="connsiteX8" fmla="*/ 1014981 w 2436186"/>
                <a:gd name="connsiteY8" fmla="*/ 578831 h 1443890"/>
                <a:gd name="connsiteX9" fmla="*/ 91984 w 2436186"/>
                <a:gd name="connsiteY9" fmla="*/ 959738 h 1443890"/>
                <a:gd name="connsiteX10" fmla="*/ 113584 w 2436186"/>
                <a:gd name="connsiteY10" fmla="*/ 1341338 h 1443890"/>
                <a:gd name="connsiteX0" fmla="*/ 116955 w 2439557"/>
                <a:gd name="connsiteY0" fmla="*/ 1337684 h 1440236"/>
                <a:gd name="connsiteX1" fmla="*/ 808155 w 2439557"/>
                <a:gd name="connsiteY1" fmla="*/ 1431284 h 1440236"/>
                <a:gd name="connsiteX2" fmla="*/ 1520955 w 2439557"/>
                <a:gd name="connsiteY2" fmla="*/ 1164884 h 1440236"/>
                <a:gd name="connsiteX3" fmla="*/ 2053755 w 2439557"/>
                <a:gd name="connsiteY3" fmla="*/ 1028084 h 1440236"/>
                <a:gd name="connsiteX4" fmla="*/ 2435355 w 2439557"/>
                <a:gd name="connsiteY4" fmla="*/ 732884 h 1440236"/>
                <a:gd name="connsiteX5" fmla="*/ 2212155 w 2439557"/>
                <a:gd name="connsiteY5" fmla="*/ 135284 h 1440236"/>
                <a:gd name="connsiteX6" fmla="*/ 1542555 w 2439557"/>
                <a:gd name="connsiteY6" fmla="*/ 5684 h 1440236"/>
                <a:gd name="connsiteX7" fmla="*/ 1243174 w 2439557"/>
                <a:gd name="connsiteY7" fmla="*/ 70309 h 1440236"/>
                <a:gd name="connsiteX8" fmla="*/ 1066653 w 2439557"/>
                <a:gd name="connsiteY8" fmla="*/ 477494 h 1440236"/>
                <a:gd name="connsiteX9" fmla="*/ 95355 w 2439557"/>
                <a:gd name="connsiteY9" fmla="*/ 956084 h 1440236"/>
                <a:gd name="connsiteX10" fmla="*/ 116955 w 2439557"/>
                <a:gd name="connsiteY10" fmla="*/ 1337684 h 1440236"/>
                <a:gd name="connsiteX0" fmla="*/ 116957 w 2439559"/>
                <a:gd name="connsiteY0" fmla="*/ 1337684 h 1440236"/>
                <a:gd name="connsiteX1" fmla="*/ 808157 w 2439559"/>
                <a:gd name="connsiteY1" fmla="*/ 1431284 h 1440236"/>
                <a:gd name="connsiteX2" fmla="*/ 1520957 w 2439559"/>
                <a:gd name="connsiteY2" fmla="*/ 1164884 h 1440236"/>
                <a:gd name="connsiteX3" fmla="*/ 2053757 w 2439559"/>
                <a:gd name="connsiteY3" fmla="*/ 1028084 h 1440236"/>
                <a:gd name="connsiteX4" fmla="*/ 2435357 w 2439559"/>
                <a:gd name="connsiteY4" fmla="*/ 732884 h 1440236"/>
                <a:gd name="connsiteX5" fmla="*/ 2212157 w 2439559"/>
                <a:gd name="connsiteY5" fmla="*/ 135284 h 1440236"/>
                <a:gd name="connsiteX6" fmla="*/ 1542557 w 2439559"/>
                <a:gd name="connsiteY6" fmla="*/ 5684 h 1440236"/>
                <a:gd name="connsiteX7" fmla="*/ 1243176 w 2439559"/>
                <a:gd name="connsiteY7" fmla="*/ 70309 h 1440236"/>
                <a:gd name="connsiteX8" fmla="*/ 1066655 w 2439559"/>
                <a:gd name="connsiteY8" fmla="*/ 477494 h 1440236"/>
                <a:gd name="connsiteX9" fmla="*/ 95357 w 2439559"/>
                <a:gd name="connsiteY9" fmla="*/ 956084 h 1440236"/>
                <a:gd name="connsiteX10" fmla="*/ 116957 w 2439559"/>
                <a:gd name="connsiteY10" fmla="*/ 1337684 h 1440236"/>
                <a:gd name="connsiteX0" fmla="*/ 116957 w 2439559"/>
                <a:gd name="connsiteY0" fmla="*/ 1337684 h 1440236"/>
                <a:gd name="connsiteX1" fmla="*/ 808157 w 2439559"/>
                <a:gd name="connsiteY1" fmla="*/ 1431284 h 1440236"/>
                <a:gd name="connsiteX2" fmla="*/ 1520957 w 2439559"/>
                <a:gd name="connsiteY2" fmla="*/ 1164884 h 1440236"/>
                <a:gd name="connsiteX3" fmla="*/ 2053757 w 2439559"/>
                <a:gd name="connsiteY3" fmla="*/ 1028084 h 1440236"/>
                <a:gd name="connsiteX4" fmla="*/ 2435357 w 2439559"/>
                <a:gd name="connsiteY4" fmla="*/ 732884 h 1440236"/>
                <a:gd name="connsiteX5" fmla="*/ 2212157 w 2439559"/>
                <a:gd name="connsiteY5" fmla="*/ 135284 h 1440236"/>
                <a:gd name="connsiteX6" fmla="*/ 1542557 w 2439559"/>
                <a:gd name="connsiteY6" fmla="*/ 5684 h 1440236"/>
                <a:gd name="connsiteX7" fmla="*/ 1243176 w 2439559"/>
                <a:gd name="connsiteY7" fmla="*/ 70309 h 1440236"/>
                <a:gd name="connsiteX8" fmla="*/ 1066655 w 2439559"/>
                <a:gd name="connsiteY8" fmla="*/ 477494 h 1440236"/>
                <a:gd name="connsiteX9" fmla="*/ 95357 w 2439559"/>
                <a:gd name="connsiteY9" fmla="*/ 956084 h 1440236"/>
                <a:gd name="connsiteX10" fmla="*/ 116957 w 2439559"/>
                <a:gd name="connsiteY10" fmla="*/ 1337684 h 1440236"/>
                <a:gd name="connsiteX0" fmla="*/ 115288 w 2437890"/>
                <a:gd name="connsiteY0" fmla="*/ 1341876 h 1444428"/>
                <a:gd name="connsiteX1" fmla="*/ 806488 w 2437890"/>
                <a:gd name="connsiteY1" fmla="*/ 1435476 h 1444428"/>
                <a:gd name="connsiteX2" fmla="*/ 1519288 w 2437890"/>
                <a:gd name="connsiteY2" fmla="*/ 1169076 h 1444428"/>
                <a:gd name="connsiteX3" fmla="*/ 2052088 w 2437890"/>
                <a:gd name="connsiteY3" fmla="*/ 1032276 h 1444428"/>
                <a:gd name="connsiteX4" fmla="*/ 2433688 w 2437890"/>
                <a:gd name="connsiteY4" fmla="*/ 737076 h 1444428"/>
                <a:gd name="connsiteX5" fmla="*/ 2210488 w 2437890"/>
                <a:gd name="connsiteY5" fmla="*/ 139476 h 1444428"/>
                <a:gd name="connsiteX6" fmla="*/ 1540888 w 2437890"/>
                <a:gd name="connsiteY6" fmla="*/ 9876 h 1444428"/>
                <a:gd name="connsiteX7" fmla="*/ 1241507 w 2437890"/>
                <a:gd name="connsiteY7" fmla="*/ 74501 h 1444428"/>
                <a:gd name="connsiteX8" fmla="*/ 1041107 w 2437890"/>
                <a:gd name="connsiteY8" fmla="*/ 591440 h 1444428"/>
                <a:gd name="connsiteX9" fmla="*/ 93688 w 2437890"/>
                <a:gd name="connsiteY9" fmla="*/ 960276 h 1444428"/>
                <a:gd name="connsiteX10" fmla="*/ 115288 w 2437890"/>
                <a:gd name="connsiteY10" fmla="*/ 1341876 h 1444428"/>
                <a:gd name="connsiteX0" fmla="*/ 115288 w 2437890"/>
                <a:gd name="connsiteY0" fmla="*/ 1341876 h 1444428"/>
                <a:gd name="connsiteX1" fmla="*/ 806488 w 2437890"/>
                <a:gd name="connsiteY1" fmla="*/ 1435476 h 1444428"/>
                <a:gd name="connsiteX2" fmla="*/ 1519288 w 2437890"/>
                <a:gd name="connsiteY2" fmla="*/ 1169076 h 1444428"/>
                <a:gd name="connsiteX3" fmla="*/ 2052088 w 2437890"/>
                <a:gd name="connsiteY3" fmla="*/ 1032276 h 1444428"/>
                <a:gd name="connsiteX4" fmla="*/ 2433688 w 2437890"/>
                <a:gd name="connsiteY4" fmla="*/ 737076 h 1444428"/>
                <a:gd name="connsiteX5" fmla="*/ 2210488 w 2437890"/>
                <a:gd name="connsiteY5" fmla="*/ 139476 h 1444428"/>
                <a:gd name="connsiteX6" fmla="*/ 1540888 w 2437890"/>
                <a:gd name="connsiteY6" fmla="*/ 9876 h 1444428"/>
                <a:gd name="connsiteX7" fmla="*/ 1241507 w 2437890"/>
                <a:gd name="connsiteY7" fmla="*/ 74501 h 1444428"/>
                <a:gd name="connsiteX8" fmla="*/ 1041107 w 2437890"/>
                <a:gd name="connsiteY8" fmla="*/ 591440 h 1444428"/>
                <a:gd name="connsiteX9" fmla="*/ 877578 w 2437890"/>
                <a:gd name="connsiteY9" fmla="*/ 702932 h 1444428"/>
                <a:gd name="connsiteX10" fmla="*/ 93688 w 2437890"/>
                <a:gd name="connsiteY10" fmla="*/ 960276 h 1444428"/>
                <a:gd name="connsiteX11" fmla="*/ 115288 w 2437890"/>
                <a:gd name="connsiteY11" fmla="*/ 1341876 h 1444428"/>
                <a:gd name="connsiteX0" fmla="*/ 95047 w 2417649"/>
                <a:gd name="connsiteY0" fmla="*/ 1341876 h 1444428"/>
                <a:gd name="connsiteX1" fmla="*/ 786247 w 2417649"/>
                <a:gd name="connsiteY1" fmla="*/ 1435476 h 1444428"/>
                <a:gd name="connsiteX2" fmla="*/ 1499047 w 2417649"/>
                <a:gd name="connsiteY2" fmla="*/ 1169076 h 1444428"/>
                <a:gd name="connsiteX3" fmla="*/ 2031847 w 2417649"/>
                <a:gd name="connsiteY3" fmla="*/ 1032276 h 1444428"/>
                <a:gd name="connsiteX4" fmla="*/ 2413447 w 2417649"/>
                <a:gd name="connsiteY4" fmla="*/ 737076 h 1444428"/>
                <a:gd name="connsiteX5" fmla="*/ 2190247 w 2417649"/>
                <a:gd name="connsiteY5" fmla="*/ 139476 h 1444428"/>
                <a:gd name="connsiteX6" fmla="*/ 1520647 w 2417649"/>
                <a:gd name="connsiteY6" fmla="*/ 9876 h 1444428"/>
                <a:gd name="connsiteX7" fmla="*/ 1221266 w 2417649"/>
                <a:gd name="connsiteY7" fmla="*/ 74501 h 1444428"/>
                <a:gd name="connsiteX8" fmla="*/ 1020866 w 2417649"/>
                <a:gd name="connsiteY8" fmla="*/ 591440 h 1444428"/>
                <a:gd name="connsiteX9" fmla="*/ 724443 w 2417649"/>
                <a:gd name="connsiteY9" fmla="*/ 744760 h 1444428"/>
                <a:gd name="connsiteX10" fmla="*/ 73447 w 2417649"/>
                <a:gd name="connsiteY10" fmla="*/ 960276 h 1444428"/>
                <a:gd name="connsiteX11" fmla="*/ 95047 w 2417649"/>
                <a:gd name="connsiteY11" fmla="*/ 1341876 h 1444428"/>
                <a:gd name="connsiteX0" fmla="*/ 95047 w 2417649"/>
                <a:gd name="connsiteY0" fmla="*/ 1341876 h 1444428"/>
                <a:gd name="connsiteX1" fmla="*/ 786247 w 2417649"/>
                <a:gd name="connsiteY1" fmla="*/ 1435476 h 1444428"/>
                <a:gd name="connsiteX2" fmla="*/ 1499047 w 2417649"/>
                <a:gd name="connsiteY2" fmla="*/ 1169076 h 1444428"/>
                <a:gd name="connsiteX3" fmla="*/ 2031847 w 2417649"/>
                <a:gd name="connsiteY3" fmla="*/ 1032276 h 1444428"/>
                <a:gd name="connsiteX4" fmla="*/ 2413447 w 2417649"/>
                <a:gd name="connsiteY4" fmla="*/ 737076 h 1444428"/>
                <a:gd name="connsiteX5" fmla="*/ 2190247 w 2417649"/>
                <a:gd name="connsiteY5" fmla="*/ 139476 h 1444428"/>
                <a:gd name="connsiteX6" fmla="*/ 1520647 w 2417649"/>
                <a:gd name="connsiteY6" fmla="*/ 9876 h 1444428"/>
                <a:gd name="connsiteX7" fmla="*/ 1221266 w 2417649"/>
                <a:gd name="connsiteY7" fmla="*/ 74501 h 1444428"/>
                <a:gd name="connsiteX8" fmla="*/ 1020866 w 2417649"/>
                <a:gd name="connsiteY8" fmla="*/ 591440 h 1444428"/>
                <a:gd name="connsiteX9" fmla="*/ 724443 w 2417649"/>
                <a:gd name="connsiteY9" fmla="*/ 744760 h 1444428"/>
                <a:gd name="connsiteX10" fmla="*/ 73447 w 2417649"/>
                <a:gd name="connsiteY10" fmla="*/ 960276 h 1444428"/>
                <a:gd name="connsiteX11" fmla="*/ 95047 w 2417649"/>
                <a:gd name="connsiteY11" fmla="*/ 1341876 h 1444428"/>
                <a:gd name="connsiteX0" fmla="*/ 8958 w 2331560"/>
                <a:gd name="connsiteY0" fmla="*/ 1341876 h 1442285"/>
                <a:gd name="connsiteX1" fmla="*/ 700158 w 2331560"/>
                <a:gd name="connsiteY1" fmla="*/ 1435476 h 1442285"/>
                <a:gd name="connsiteX2" fmla="*/ 1412958 w 2331560"/>
                <a:gd name="connsiteY2" fmla="*/ 1169076 h 1442285"/>
                <a:gd name="connsiteX3" fmla="*/ 1945758 w 2331560"/>
                <a:gd name="connsiteY3" fmla="*/ 1032276 h 1442285"/>
                <a:gd name="connsiteX4" fmla="*/ 2327358 w 2331560"/>
                <a:gd name="connsiteY4" fmla="*/ 737076 h 1442285"/>
                <a:gd name="connsiteX5" fmla="*/ 2104158 w 2331560"/>
                <a:gd name="connsiteY5" fmla="*/ 139476 h 1442285"/>
                <a:gd name="connsiteX6" fmla="*/ 1434558 w 2331560"/>
                <a:gd name="connsiteY6" fmla="*/ 9876 h 1442285"/>
                <a:gd name="connsiteX7" fmla="*/ 1135177 w 2331560"/>
                <a:gd name="connsiteY7" fmla="*/ 74501 h 1442285"/>
                <a:gd name="connsiteX8" fmla="*/ 934777 w 2331560"/>
                <a:gd name="connsiteY8" fmla="*/ 591440 h 1442285"/>
                <a:gd name="connsiteX9" fmla="*/ 638354 w 2331560"/>
                <a:gd name="connsiteY9" fmla="*/ 744760 h 1442285"/>
                <a:gd name="connsiteX10" fmla="*/ 328234 w 2331560"/>
                <a:gd name="connsiteY10" fmla="*/ 1112458 h 1442285"/>
                <a:gd name="connsiteX11" fmla="*/ 8958 w 2331560"/>
                <a:gd name="connsiteY11" fmla="*/ 1341876 h 1442285"/>
                <a:gd name="connsiteX0" fmla="*/ 9731 w 2301369"/>
                <a:gd name="connsiteY0" fmla="*/ 1350173 h 1443430"/>
                <a:gd name="connsiteX1" fmla="*/ 669967 w 2301369"/>
                <a:gd name="connsiteY1" fmla="*/ 1435476 h 1443430"/>
                <a:gd name="connsiteX2" fmla="*/ 1382767 w 2301369"/>
                <a:gd name="connsiteY2" fmla="*/ 1169076 h 1443430"/>
                <a:gd name="connsiteX3" fmla="*/ 1915567 w 2301369"/>
                <a:gd name="connsiteY3" fmla="*/ 1032276 h 1443430"/>
                <a:gd name="connsiteX4" fmla="*/ 2297167 w 2301369"/>
                <a:gd name="connsiteY4" fmla="*/ 737076 h 1443430"/>
                <a:gd name="connsiteX5" fmla="*/ 2073967 w 2301369"/>
                <a:gd name="connsiteY5" fmla="*/ 139476 h 1443430"/>
                <a:gd name="connsiteX6" fmla="*/ 1404367 w 2301369"/>
                <a:gd name="connsiteY6" fmla="*/ 9876 h 1443430"/>
                <a:gd name="connsiteX7" fmla="*/ 1104986 w 2301369"/>
                <a:gd name="connsiteY7" fmla="*/ 74501 h 1443430"/>
                <a:gd name="connsiteX8" fmla="*/ 904586 w 2301369"/>
                <a:gd name="connsiteY8" fmla="*/ 591440 h 1443430"/>
                <a:gd name="connsiteX9" fmla="*/ 608163 w 2301369"/>
                <a:gd name="connsiteY9" fmla="*/ 744760 h 1443430"/>
                <a:gd name="connsiteX10" fmla="*/ 298043 w 2301369"/>
                <a:gd name="connsiteY10" fmla="*/ 1112458 h 1443430"/>
                <a:gd name="connsiteX11" fmla="*/ 9731 w 2301369"/>
                <a:gd name="connsiteY11" fmla="*/ 1350173 h 1443430"/>
                <a:gd name="connsiteX0" fmla="*/ 34197 w 2325835"/>
                <a:gd name="connsiteY0" fmla="*/ 1350173 h 1451090"/>
                <a:gd name="connsiteX1" fmla="*/ 694433 w 2325835"/>
                <a:gd name="connsiteY1" fmla="*/ 1435476 h 1451090"/>
                <a:gd name="connsiteX2" fmla="*/ 1407233 w 2325835"/>
                <a:gd name="connsiteY2" fmla="*/ 1169076 h 1451090"/>
                <a:gd name="connsiteX3" fmla="*/ 1940033 w 2325835"/>
                <a:gd name="connsiteY3" fmla="*/ 1032276 h 1451090"/>
                <a:gd name="connsiteX4" fmla="*/ 2321633 w 2325835"/>
                <a:gd name="connsiteY4" fmla="*/ 737076 h 1451090"/>
                <a:gd name="connsiteX5" fmla="*/ 2098433 w 2325835"/>
                <a:gd name="connsiteY5" fmla="*/ 139476 h 1451090"/>
                <a:gd name="connsiteX6" fmla="*/ 1428833 w 2325835"/>
                <a:gd name="connsiteY6" fmla="*/ 9876 h 1451090"/>
                <a:gd name="connsiteX7" fmla="*/ 1129452 w 2325835"/>
                <a:gd name="connsiteY7" fmla="*/ 74501 h 1451090"/>
                <a:gd name="connsiteX8" fmla="*/ 929052 w 2325835"/>
                <a:gd name="connsiteY8" fmla="*/ 591440 h 1451090"/>
                <a:gd name="connsiteX9" fmla="*/ 632629 w 2325835"/>
                <a:gd name="connsiteY9" fmla="*/ 744760 h 1451090"/>
                <a:gd name="connsiteX10" fmla="*/ 322509 w 2325835"/>
                <a:gd name="connsiteY10" fmla="*/ 1112458 h 1451090"/>
                <a:gd name="connsiteX11" fmla="*/ 34197 w 2325835"/>
                <a:gd name="connsiteY11" fmla="*/ 1350173 h 1451090"/>
                <a:gd name="connsiteX0" fmla="*/ 35697 w 2289085"/>
                <a:gd name="connsiteY0" fmla="*/ 1310641 h 1442083"/>
                <a:gd name="connsiteX1" fmla="*/ 657683 w 2289085"/>
                <a:gd name="connsiteY1" fmla="*/ 1435476 h 1442083"/>
                <a:gd name="connsiteX2" fmla="*/ 1370483 w 2289085"/>
                <a:gd name="connsiteY2" fmla="*/ 1169076 h 1442083"/>
                <a:gd name="connsiteX3" fmla="*/ 1903283 w 2289085"/>
                <a:gd name="connsiteY3" fmla="*/ 1032276 h 1442083"/>
                <a:gd name="connsiteX4" fmla="*/ 2284883 w 2289085"/>
                <a:gd name="connsiteY4" fmla="*/ 737076 h 1442083"/>
                <a:gd name="connsiteX5" fmla="*/ 2061683 w 2289085"/>
                <a:gd name="connsiteY5" fmla="*/ 139476 h 1442083"/>
                <a:gd name="connsiteX6" fmla="*/ 1392083 w 2289085"/>
                <a:gd name="connsiteY6" fmla="*/ 9876 h 1442083"/>
                <a:gd name="connsiteX7" fmla="*/ 1092702 w 2289085"/>
                <a:gd name="connsiteY7" fmla="*/ 74501 h 1442083"/>
                <a:gd name="connsiteX8" fmla="*/ 892302 w 2289085"/>
                <a:gd name="connsiteY8" fmla="*/ 591440 h 1442083"/>
                <a:gd name="connsiteX9" fmla="*/ 595879 w 2289085"/>
                <a:gd name="connsiteY9" fmla="*/ 744760 h 1442083"/>
                <a:gd name="connsiteX10" fmla="*/ 285759 w 2289085"/>
                <a:gd name="connsiteY10" fmla="*/ 1112458 h 1442083"/>
                <a:gd name="connsiteX11" fmla="*/ 35697 w 2289085"/>
                <a:gd name="connsiteY11" fmla="*/ 1310641 h 1442083"/>
                <a:gd name="connsiteX0" fmla="*/ 2616 w 2256004"/>
                <a:gd name="connsiteY0" fmla="*/ 1310641 h 1439541"/>
                <a:gd name="connsiteX1" fmla="*/ 624602 w 2256004"/>
                <a:gd name="connsiteY1" fmla="*/ 1435476 h 1439541"/>
                <a:gd name="connsiteX2" fmla="*/ 1337402 w 2256004"/>
                <a:gd name="connsiteY2" fmla="*/ 1169076 h 1439541"/>
                <a:gd name="connsiteX3" fmla="*/ 1870202 w 2256004"/>
                <a:gd name="connsiteY3" fmla="*/ 1032276 h 1439541"/>
                <a:gd name="connsiteX4" fmla="*/ 2251802 w 2256004"/>
                <a:gd name="connsiteY4" fmla="*/ 737076 h 1439541"/>
                <a:gd name="connsiteX5" fmla="*/ 2028602 w 2256004"/>
                <a:gd name="connsiteY5" fmla="*/ 139476 h 1439541"/>
                <a:gd name="connsiteX6" fmla="*/ 1359002 w 2256004"/>
                <a:gd name="connsiteY6" fmla="*/ 9876 h 1439541"/>
                <a:gd name="connsiteX7" fmla="*/ 1059621 w 2256004"/>
                <a:gd name="connsiteY7" fmla="*/ 74501 h 1439541"/>
                <a:gd name="connsiteX8" fmla="*/ 859221 w 2256004"/>
                <a:gd name="connsiteY8" fmla="*/ 591440 h 1439541"/>
                <a:gd name="connsiteX9" fmla="*/ 562798 w 2256004"/>
                <a:gd name="connsiteY9" fmla="*/ 744760 h 1439541"/>
                <a:gd name="connsiteX10" fmla="*/ 407969 w 2256004"/>
                <a:gd name="connsiteY10" fmla="*/ 1048973 h 1439541"/>
                <a:gd name="connsiteX11" fmla="*/ 2616 w 2256004"/>
                <a:gd name="connsiteY11" fmla="*/ 1310641 h 1439541"/>
                <a:gd name="connsiteX0" fmla="*/ 2391 w 2297804"/>
                <a:gd name="connsiteY0" fmla="*/ 1343630 h 1443323"/>
                <a:gd name="connsiteX1" fmla="*/ 666402 w 2297804"/>
                <a:gd name="connsiteY1" fmla="*/ 1435476 h 1443323"/>
                <a:gd name="connsiteX2" fmla="*/ 1379202 w 2297804"/>
                <a:gd name="connsiteY2" fmla="*/ 1169076 h 1443323"/>
                <a:gd name="connsiteX3" fmla="*/ 1912002 w 2297804"/>
                <a:gd name="connsiteY3" fmla="*/ 1032276 h 1443323"/>
                <a:gd name="connsiteX4" fmla="*/ 2293602 w 2297804"/>
                <a:gd name="connsiteY4" fmla="*/ 737076 h 1443323"/>
                <a:gd name="connsiteX5" fmla="*/ 2070402 w 2297804"/>
                <a:gd name="connsiteY5" fmla="*/ 139476 h 1443323"/>
                <a:gd name="connsiteX6" fmla="*/ 1400802 w 2297804"/>
                <a:gd name="connsiteY6" fmla="*/ 9876 h 1443323"/>
                <a:gd name="connsiteX7" fmla="*/ 1101421 w 2297804"/>
                <a:gd name="connsiteY7" fmla="*/ 74501 h 1443323"/>
                <a:gd name="connsiteX8" fmla="*/ 901021 w 2297804"/>
                <a:gd name="connsiteY8" fmla="*/ 591440 h 1443323"/>
                <a:gd name="connsiteX9" fmla="*/ 604598 w 2297804"/>
                <a:gd name="connsiteY9" fmla="*/ 744760 h 1443323"/>
                <a:gd name="connsiteX10" fmla="*/ 449769 w 2297804"/>
                <a:gd name="connsiteY10" fmla="*/ 1048973 h 1443323"/>
                <a:gd name="connsiteX11" fmla="*/ 2391 w 2297804"/>
                <a:gd name="connsiteY11" fmla="*/ 1343630 h 1443323"/>
                <a:gd name="connsiteX0" fmla="*/ 41473 w 2336886"/>
                <a:gd name="connsiteY0" fmla="*/ 1343630 h 1455257"/>
                <a:gd name="connsiteX1" fmla="*/ 705484 w 2336886"/>
                <a:gd name="connsiteY1" fmla="*/ 1435476 h 1455257"/>
                <a:gd name="connsiteX2" fmla="*/ 1418284 w 2336886"/>
                <a:gd name="connsiteY2" fmla="*/ 1169076 h 1455257"/>
                <a:gd name="connsiteX3" fmla="*/ 1951084 w 2336886"/>
                <a:gd name="connsiteY3" fmla="*/ 1032276 h 1455257"/>
                <a:gd name="connsiteX4" fmla="*/ 2332684 w 2336886"/>
                <a:gd name="connsiteY4" fmla="*/ 737076 h 1455257"/>
                <a:gd name="connsiteX5" fmla="*/ 2109484 w 2336886"/>
                <a:gd name="connsiteY5" fmla="*/ 139476 h 1455257"/>
                <a:gd name="connsiteX6" fmla="*/ 1439884 w 2336886"/>
                <a:gd name="connsiteY6" fmla="*/ 9876 h 1455257"/>
                <a:gd name="connsiteX7" fmla="*/ 1140503 w 2336886"/>
                <a:gd name="connsiteY7" fmla="*/ 74501 h 1455257"/>
                <a:gd name="connsiteX8" fmla="*/ 940103 w 2336886"/>
                <a:gd name="connsiteY8" fmla="*/ 591440 h 1455257"/>
                <a:gd name="connsiteX9" fmla="*/ 643680 w 2336886"/>
                <a:gd name="connsiteY9" fmla="*/ 744760 h 1455257"/>
                <a:gd name="connsiteX10" fmla="*/ 488851 w 2336886"/>
                <a:gd name="connsiteY10" fmla="*/ 1048973 h 1455257"/>
                <a:gd name="connsiteX11" fmla="*/ 41473 w 2336886"/>
                <a:gd name="connsiteY11" fmla="*/ 1343630 h 1455257"/>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584850 w 2278056"/>
                <a:gd name="connsiteY9" fmla="*/ 744760 h 1442811"/>
                <a:gd name="connsiteX10" fmla="*/ 430021 w 2278056"/>
                <a:gd name="connsiteY10" fmla="*/ 1048973 h 1442811"/>
                <a:gd name="connsiteX11" fmla="*/ 44300 w 2278056"/>
                <a:gd name="connsiteY11"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584850 w 2278056"/>
                <a:gd name="connsiteY9" fmla="*/ 744760 h 1442811"/>
                <a:gd name="connsiteX10" fmla="*/ 479689 w 2278056"/>
                <a:gd name="connsiteY10" fmla="*/ 910177 h 1442811"/>
                <a:gd name="connsiteX11" fmla="*/ 430021 w 2278056"/>
                <a:gd name="connsiteY11" fmla="*/ 1048973 h 1442811"/>
                <a:gd name="connsiteX12" fmla="*/ 44300 w 2278056"/>
                <a:gd name="connsiteY12"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584850 w 2278056"/>
                <a:gd name="connsiteY9" fmla="*/ 744760 h 1442811"/>
                <a:gd name="connsiteX10" fmla="*/ 539863 w 2278056"/>
                <a:gd name="connsiteY10" fmla="*/ 953958 h 1442811"/>
                <a:gd name="connsiteX11" fmla="*/ 430021 w 2278056"/>
                <a:gd name="connsiteY11" fmla="*/ 1048973 h 1442811"/>
                <a:gd name="connsiteX12" fmla="*/ 44300 w 2278056"/>
                <a:gd name="connsiteY12"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584850 w 2278056"/>
                <a:gd name="connsiteY9" fmla="*/ 744760 h 1442811"/>
                <a:gd name="connsiteX10" fmla="*/ 542085 w 2278056"/>
                <a:gd name="connsiteY10" fmla="*/ 821807 h 1442811"/>
                <a:gd name="connsiteX11" fmla="*/ 539863 w 2278056"/>
                <a:gd name="connsiteY11" fmla="*/ 953958 h 1442811"/>
                <a:gd name="connsiteX12" fmla="*/ 430021 w 2278056"/>
                <a:gd name="connsiteY12" fmla="*/ 1048973 h 1442811"/>
                <a:gd name="connsiteX13" fmla="*/ 44300 w 2278056"/>
                <a:gd name="connsiteY13"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584850 w 2278056"/>
                <a:gd name="connsiteY9" fmla="*/ 744760 h 1442811"/>
                <a:gd name="connsiteX10" fmla="*/ 460256 w 2278056"/>
                <a:gd name="connsiteY10" fmla="*/ 755630 h 1442811"/>
                <a:gd name="connsiteX11" fmla="*/ 539863 w 2278056"/>
                <a:gd name="connsiteY11" fmla="*/ 953958 h 1442811"/>
                <a:gd name="connsiteX12" fmla="*/ 430021 w 2278056"/>
                <a:gd name="connsiteY12" fmla="*/ 1048973 h 1442811"/>
                <a:gd name="connsiteX13" fmla="*/ 44300 w 2278056"/>
                <a:gd name="connsiteY13"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683002 w 2278056"/>
                <a:gd name="connsiteY9" fmla="*/ 688090 h 1442811"/>
                <a:gd name="connsiteX10" fmla="*/ 460256 w 2278056"/>
                <a:gd name="connsiteY10" fmla="*/ 755630 h 1442811"/>
                <a:gd name="connsiteX11" fmla="*/ 539863 w 2278056"/>
                <a:gd name="connsiteY11" fmla="*/ 953958 h 1442811"/>
                <a:gd name="connsiteX12" fmla="*/ 430021 w 2278056"/>
                <a:gd name="connsiteY12" fmla="*/ 1048973 h 1442811"/>
                <a:gd name="connsiteX13" fmla="*/ 44300 w 2278056"/>
                <a:gd name="connsiteY13"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683002 w 2278056"/>
                <a:gd name="connsiteY9" fmla="*/ 688090 h 1442811"/>
                <a:gd name="connsiteX10" fmla="*/ 460256 w 2278056"/>
                <a:gd name="connsiteY10" fmla="*/ 755630 h 1442811"/>
                <a:gd name="connsiteX11" fmla="*/ 539863 w 2278056"/>
                <a:gd name="connsiteY11" fmla="*/ 953958 h 1442811"/>
                <a:gd name="connsiteX12" fmla="*/ 430021 w 2278056"/>
                <a:gd name="connsiteY12" fmla="*/ 1048973 h 1442811"/>
                <a:gd name="connsiteX13" fmla="*/ 44300 w 2278056"/>
                <a:gd name="connsiteY13"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683002 w 2278056"/>
                <a:gd name="connsiteY9" fmla="*/ 688090 h 1442811"/>
                <a:gd name="connsiteX10" fmla="*/ 460256 w 2278056"/>
                <a:gd name="connsiteY10" fmla="*/ 755630 h 1442811"/>
                <a:gd name="connsiteX11" fmla="*/ 539863 w 2278056"/>
                <a:gd name="connsiteY11" fmla="*/ 953958 h 1442811"/>
                <a:gd name="connsiteX12" fmla="*/ 430021 w 2278056"/>
                <a:gd name="connsiteY12" fmla="*/ 1048973 h 1442811"/>
                <a:gd name="connsiteX13" fmla="*/ 44300 w 2278056"/>
                <a:gd name="connsiteY13"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460256 w 2278056"/>
                <a:gd name="connsiteY9" fmla="*/ 755630 h 1442811"/>
                <a:gd name="connsiteX10" fmla="*/ 539863 w 2278056"/>
                <a:gd name="connsiteY10" fmla="*/ 953958 h 1442811"/>
                <a:gd name="connsiteX11" fmla="*/ 430021 w 2278056"/>
                <a:gd name="connsiteY11" fmla="*/ 1048973 h 1442811"/>
                <a:gd name="connsiteX12" fmla="*/ 44300 w 2278056"/>
                <a:gd name="connsiteY12"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928460 w 2278056"/>
                <a:gd name="connsiteY9" fmla="*/ 773226 h 1442811"/>
                <a:gd name="connsiteX10" fmla="*/ 539863 w 2278056"/>
                <a:gd name="connsiteY10" fmla="*/ 953958 h 1442811"/>
                <a:gd name="connsiteX11" fmla="*/ 430021 w 2278056"/>
                <a:gd name="connsiteY11" fmla="*/ 1048973 h 1442811"/>
                <a:gd name="connsiteX12" fmla="*/ 44300 w 2278056"/>
                <a:gd name="connsiteY12" fmla="*/ 1299305 h 1442811"/>
                <a:gd name="connsiteX0" fmla="*/ 44300 w 2278056"/>
                <a:gd name="connsiteY0" fmla="*/ 1308880 h 1452386"/>
                <a:gd name="connsiteX1" fmla="*/ 646654 w 2278056"/>
                <a:gd name="connsiteY1" fmla="*/ 1445051 h 1452386"/>
                <a:gd name="connsiteX2" fmla="*/ 1359454 w 2278056"/>
                <a:gd name="connsiteY2" fmla="*/ 1178651 h 1452386"/>
                <a:gd name="connsiteX3" fmla="*/ 1892254 w 2278056"/>
                <a:gd name="connsiteY3" fmla="*/ 1041851 h 1452386"/>
                <a:gd name="connsiteX4" fmla="*/ 2273854 w 2278056"/>
                <a:gd name="connsiteY4" fmla="*/ 746651 h 1452386"/>
                <a:gd name="connsiteX5" fmla="*/ 2050654 w 2278056"/>
                <a:gd name="connsiteY5" fmla="*/ 149051 h 1452386"/>
                <a:gd name="connsiteX6" fmla="*/ 1381054 w 2278056"/>
                <a:gd name="connsiteY6" fmla="*/ 19451 h 1452386"/>
                <a:gd name="connsiteX7" fmla="*/ 1081673 w 2278056"/>
                <a:gd name="connsiteY7" fmla="*/ 84076 h 1452386"/>
                <a:gd name="connsiteX8" fmla="*/ 1242424 w 2278056"/>
                <a:gd name="connsiteY8" fmla="*/ 780754 h 1452386"/>
                <a:gd name="connsiteX9" fmla="*/ 928460 w 2278056"/>
                <a:gd name="connsiteY9" fmla="*/ 782801 h 1452386"/>
                <a:gd name="connsiteX10" fmla="*/ 539863 w 2278056"/>
                <a:gd name="connsiteY10" fmla="*/ 963533 h 1452386"/>
                <a:gd name="connsiteX11" fmla="*/ 430021 w 2278056"/>
                <a:gd name="connsiteY11" fmla="*/ 1058548 h 1452386"/>
                <a:gd name="connsiteX12" fmla="*/ 44300 w 2278056"/>
                <a:gd name="connsiteY12" fmla="*/ 1308880 h 1452386"/>
                <a:gd name="connsiteX0" fmla="*/ 44300 w 2278056"/>
                <a:gd name="connsiteY0" fmla="*/ 1330120 h 1473626"/>
                <a:gd name="connsiteX1" fmla="*/ 646654 w 2278056"/>
                <a:gd name="connsiteY1" fmla="*/ 1466291 h 1473626"/>
                <a:gd name="connsiteX2" fmla="*/ 1359454 w 2278056"/>
                <a:gd name="connsiteY2" fmla="*/ 1199891 h 1473626"/>
                <a:gd name="connsiteX3" fmla="*/ 1892254 w 2278056"/>
                <a:gd name="connsiteY3" fmla="*/ 1063091 h 1473626"/>
                <a:gd name="connsiteX4" fmla="*/ 2273854 w 2278056"/>
                <a:gd name="connsiteY4" fmla="*/ 767891 h 1473626"/>
                <a:gd name="connsiteX5" fmla="*/ 2050654 w 2278056"/>
                <a:gd name="connsiteY5" fmla="*/ 170291 h 1473626"/>
                <a:gd name="connsiteX6" fmla="*/ 1381054 w 2278056"/>
                <a:gd name="connsiteY6" fmla="*/ 40691 h 1473626"/>
                <a:gd name="connsiteX7" fmla="*/ 1550974 w 2278056"/>
                <a:gd name="connsiteY7" fmla="*/ 789720 h 1473626"/>
                <a:gd name="connsiteX8" fmla="*/ 1242424 w 2278056"/>
                <a:gd name="connsiteY8" fmla="*/ 801994 h 1473626"/>
                <a:gd name="connsiteX9" fmla="*/ 928460 w 2278056"/>
                <a:gd name="connsiteY9" fmla="*/ 804041 h 1473626"/>
                <a:gd name="connsiteX10" fmla="*/ 539863 w 2278056"/>
                <a:gd name="connsiteY10" fmla="*/ 984773 h 1473626"/>
                <a:gd name="connsiteX11" fmla="*/ 430021 w 2278056"/>
                <a:gd name="connsiteY11" fmla="*/ 1079788 h 1473626"/>
                <a:gd name="connsiteX12" fmla="*/ 44300 w 2278056"/>
                <a:gd name="connsiteY12" fmla="*/ 1330120 h 1473626"/>
                <a:gd name="connsiteX0" fmla="*/ 44300 w 2276695"/>
                <a:gd name="connsiteY0" fmla="*/ 1160235 h 1303741"/>
                <a:gd name="connsiteX1" fmla="*/ 646654 w 2276695"/>
                <a:gd name="connsiteY1" fmla="*/ 1296406 h 1303741"/>
                <a:gd name="connsiteX2" fmla="*/ 1359454 w 2276695"/>
                <a:gd name="connsiteY2" fmla="*/ 1030006 h 1303741"/>
                <a:gd name="connsiteX3" fmla="*/ 1892254 w 2276695"/>
                <a:gd name="connsiteY3" fmla="*/ 893206 h 1303741"/>
                <a:gd name="connsiteX4" fmla="*/ 2273854 w 2276695"/>
                <a:gd name="connsiteY4" fmla="*/ 598006 h 1303741"/>
                <a:gd name="connsiteX5" fmla="*/ 2050654 w 2276695"/>
                <a:gd name="connsiteY5" fmla="*/ 406 h 1303741"/>
                <a:gd name="connsiteX6" fmla="*/ 1760533 w 2276695"/>
                <a:gd name="connsiteY6" fmla="*/ 694312 h 1303741"/>
                <a:gd name="connsiteX7" fmla="*/ 1550974 w 2276695"/>
                <a:gd name="connsiteY7" fmla="*/ 619835 h 1303741"/>
                <a:gd name="connsiteX8" fmla="*/ 1242424 w 2276695"/>
                <a:gd name="connsiteY8" fmla="*/ 632109 h 1303741"/>
                <a:gd name="connsiteX9" fmla="*/ 928460 w 2276695"/>
                <a:gd name="connsiteY9" fmla="*/ 634156 h 1303741"/>
                <a:gd name="connsiteX10" fmla="*/ 539863 w 2276695"/>
                <a:gd name="connsiteY10" fmla="*/ 814888 h 1303741"/>
                <a:gd name="connsiteX11" fmla="*/ 430021 w 2276695"/>
                <a:gd name="connsiteY11" fmla="*/ 909903 h 1303741"/>
                <a:gd name="connsiteX12" fmla="*/ 44300 w 2276695"/>
                <a:gd name="connsiteY12" fmla="*/ 1160235 h 1303741"/>
                <a:gd name="connsiteX0" fmla="*/ 44300 w 2275202"/>
                <a:gd name="connsiteY0" fmla="*/ 584632 h 728138"/>
                <a:gd name="connsiteX1" fmla="*/ 646654 w 2275202"/>
                <a:gd name="connsiteY1" fmla="*/ 720803 h 728138"/>
                <a:gd name="connsiteX2" fmla="*/ 1359454 w 2275202"/>
                <a:gd name="connsiteY2" fmla="*/ 454403 h 728138"/>
                <a:gd name="connsiteX3" fmla="*/ 1892254 w 2275202"/>
                <a:gd name="connsiteY3" fmla="*/ 317603 h 728138"/>
                <a:gd name="connsiteX4" fmla="*/ 2273854 w 2275202"/>
                <a:gd name="connsiteY4" fmla="*/ 22403 h 728138"/>
                <a:gd name="connsiteX5" fmla="*/ 1760533 w 2275202"/>
                <a:gd name="connsiteY5" fmla="*/ 118709 h 728138"/>
                <a:gd name="connsiteX6" fmla="*/ 1550974 w 2275202"/>
                <a:gd name="connsiteY6" fmla="*/ 44232 h 728138"/>
                <a:gd name="connsiteX7" fmla="*/ 1242424 w 2275202"/>
                <a:gd name="connsiteY7" fmla="*/ 56506 h 728138"/>
                <a:gd name="connsiteX8" fmla="*/ 928460 w 2275202"/>
                <a:gd name="connsiteY8" fmla="*/ 58553 h 728138"/>
                <a:gd name="connsiteX9" fmla="*/ 539863 w 2275202"/>
                <a:gd name="connsiteY9" fmla="*/ 239285 h 728138"/>
                <a:gd name="connsiteX10" fmla="*/ 430021 w 2275202"/>
                <a:gd name="connsiteY10" fmla="*/ 334300 h 728138"/>
                <a:gd name="connsiteX11" fmla="*/ 44300 w 2275202"/>
                <a:gd name="connsiteY11" fmla="*/ 584632 h 728138"/>
                <a:gd name="connsiteX0" fmla="*/ 44300 w 1909799"/>
                <a:gd name="connsiteY0" fmla="*/ 584632 h 728138"/>
                <a:gd name="connsiteX1" fmla="*/ 646654 w 1909799"/>
                <a:gd name="connsiteY1" fmla="*/ 720803 h 728138"/>
                <a:gd name="connsiteX2" fmla="*/ 1359454 w 1909799"/>
                <a:gd name="connsiteY2" fmla="*/ 454403 h 728138"/>
                <a:gd name="connsiteX3" fmla="*/ 1892254 w 1909799"/>
                <a:gd name="connsiteY3" fmla="*/ 317603 h 728138"/>
                <a:gd name="connsiteX4" fmla="*/ 1760533 w 1909799"/>
                <a:gd name="connsiteY4" fmla="*/ 118709 h 728138"/>
                <a:gd name="connsiteX5" fmla="*/ 1550974 w 1909799"/>
                <a:gd name="connsiteY5" fmla="*/ 44232 h 728138"/>
                <a:gd name="connsiteX6" fmla="*/ 1242424 w 1909799"/>
                <a:gd name="connsiteY6" fmla="*/ 56506 h 728138"/>
                <a:gd name="connsiteX7" fmla="*/ 928460 w 1909799"/>
                <a:gd name="connsiteY7" fmla="*/ 58553 h 728138"/>
                <a:gd name="connsiteX8" fmla="*/ 539863 w 1909799"/>
                <a:gd name="connsiteY8" fmla="*/ 239285 h 728138"/>
                <a:gd name="connsiteX9" fmla="*/ 430021 w 1909799"/>
                <a:gd name="connsiteY9" fmla="*/ 334300 h 728138"/>
                <a:gd name="connsiteX10" fmla="*/ 44300 w 1909799"/>
                <a:gd name="connsiteY10" fmla="*/ 584632 h 728138"/>
                <a:gd name="connsiteX0" fmla="*/ 44300 w 1894903"/>
                <a:gd name="connsiteY0" fmla="*/ 594322 h 737828"/>
                <a:gd name="connsiteX1" fmla="*/ 646654 w 1894903"/>
                <a:gd name="connsiteY1" fmla="*/ 730493 h 737828"/>
                <a:gd name="connsiteX2" fmla="*/ 1359454 w 1894903"/>
                <a:gd name="connsiteY2" fmla="*/ 464093 h 737828"/>
                <a:gd name="connsiteX3" fmla="*/ 1892254 w 1894903"/>
                <a:gd name="connsiteY3" fmla="*/ 327293 h 737828"/>
                <a:gd name="connsiteX4" fmla="*/ 1550974 w 1894903"/>
                <a:gd name="connsiteY4" fmla="*/ 53922 h 737828"/>
                <a:gd name="connsiteX5" fmla="*/ 1242424 w 1894903"/>
                <a:gd name="connsiteY5" fmla="*/ 66196 h 737828"/>
                <a:gd name="connsiteX6" fmla="*/ 928460 w 1894903"/>
                <a:gd name="connsiteY6" fmla="*/ 68243 h 737828"/>
                <a:gd name="connsiteX7" fmla="*/ 539863 w 1894903"/>
                <a:gd name="connsiteY7" fmla="*/ 248975 h 737828"/>
                <a:gd name="connsiteX8" fmla="*/ 430021 w 1894903"/>
                <a:gd name="connsiteY8" fmla="*/ 343990 h 737828"/>
                <a:gd name="connsiteX9" fmla="*/ 44300 w 1894903"/>
                <a:gd name="connsiteY9" fmla="*/ 594322 h 737828"/>
                <a:gd name="connsiteX0" fmla="*/ 44300 w 1554529"/>
                <a:gd name="connsiteY0" fmla="*/ 601966 h 745472"/>
                <a:gd name="connsiteX1" fmla="*/ 646654 w 1554529"/>
                <a:gd name="connsiteY1" fmla="*/ 738137 h 745472"/>
                <a:gd name="connsiteX2" fmla="*/ 1359454 w 1554529"/>
                <a:gd name="connsiteY2" fmla="*/ 471737 h 745472"/>
                <a:gd name="connsiteX3" fmla="*/ 1550974 w 1554529"/>
                <a:gd name="connsiteY3" fmla="*/ 61566 h 745472"/>
                <a:gd name="connsiteX4" fmla="*/ 1242424 w 1554529"/>
                <a:gd name="connsiteY4" fmla="*/ 73840 h 745472"/>
                <a:gd name="connsiteX5" fmla="*/ 928460 w 1554529"/>
                <a:gd name="connsiteY5" fmla="*/ 75887 h 745472"/>
                <a:gd name="connsiteX6" fmla="*/ 539863 w 1554529"/>
                <a:gd name="connsiteY6" fmla="*/ 256619 h 745472"/>
                <a:gd name="connsiteX7" fmla="*/ 430021 w 1554529"/>
                <a:gd name="connsiteY7" fmla="*/ 351634 h 745472"/>
                <a:gd name="connsiteX8" fmla="*/ 44300 w 1554529"/>
                <a:gd name="connsiteY8" fmla="*/ 601966 h 745472"/>
                <a:gd name="connsiteX0" fmla="*/ 44300 w 1393194"/>
                <a:gd name="connsiteY0" fmla="*/ 539362 h 682868"/>
                <a:gd name="connsiteX1" fmla="*/ 646654 w 1393194"/>
                <a:gd name="connsiteY1" fmla="*/ 675533 h 682868"/>
                <a:gd name="connsiteX2" fmla="*/ 1359454 w 1393194"/>
                <a:gd name="connsiteY2" fmla="*/ 409133 h 682868"/>
                <a:gd name="connsiteX3" fmla="*/ 1242424 w 1393194"/>
                <a:gd name="connsiteY3" fmla="*/ 11236 h 682868"/>
                <a:gd name="connsiteX4" fmla="*/ 928460 w 1393194"/>
                <a:gd name="connsiteY4" fmla="*/ 13283 h 682868"/>
                <a:gd name="connsiteX5" fmla="*/ 539863 w 1393194"/>
                <a:gd name="connsiteY5" fmla="*/ 194015 h 682868"/>
                <a:gd name="connsiteX6" fmla="*/ 430021 w 1393194"/>
                <a:gd name="connsiteY6" fmla="*/ 289030 h 682868"/>
                <a:gd name="connsiteX7" fmla="*/ 44300 w 1393194"/>
                <a:gd name="connsiteY7" fmla="*/ 539362 h 682868"/>
                <a:gd name="connsiteX0" fmla="*/ 44300 w 1402551"/>
                <a:gd name="connsiteY0" fmla="*/ 532618 h 676124"/>
                <a:gd name="connsiteX1" fmla="*/ 646654 w 1402551"/>
                <a:gd name="connsiteY1" fmla="*/ 668789 h 676124"/>
                <a:gd name="connsiteX2" fmla="*/ 1359454 w 1402551"/>
                <a:gd name="connsiteY2" fmla="*/ 402389 h 676124"/>
                <a:gd name="connsiteX3" fmla="*/ 1280376 w 1402551"/>
                <a:gd name="connsiteY3" fmla="*/ 213785 h 676124"/>
                <a:gd name="connsiteX4" fmla="*/ 928460 w 1402551"/>
                <a:gd name="connsiteY4" fmla="*/ 6539 h 676124"/>
                <a:gd name="connsiteX5" fmla="*/ 539863 w 1402551"/>
                <a:gd name="connsiteY5" fmla="*/ 187271 h 676124"/>
                <a:gd name="connsiteX6" fmla="*/ 430021 w 1402551"/>
                <a:gd name="connsiteY6" fmla="*/ 282286 h 676124"/>
                <a:gd name="connsiteX7" fmla="*/ 44300 w 1402551"/>
                <a:gd name="connsiteY7" fmla="*/ 532618 h 676124"/>
                <a:gd name="connsiteX0" fmla="*/ 44300 w 1402551"/>
                <a:gd name="connsiteY0" fmla="*/ 350243 h 493749"/>
                <a:gd name="connsiteX1" fmla="*/ 646654 w 1402551"/>
                <a:gd name="connsiteY1" fmla="*/ 486414 h 493749"/>
                <a:gd name="connsiteX2" fmla="*/ 1359454 w 1402551"/>
                <a:gd name="connsiteY2" fmla="*/ 220014 h 493749"/>
                <a:gd name="connsiteX3" fmla="*/ 1280376 w 1402551"/>
                <a:gd name="connsiteY3" fmla="*/ 31410 h 493749"/>
                <a:gd name="connsiteX4" fmla="*/ 1007596 w 1402551"/>
                <a:gd name="connsiteY4" fmla="*/ 127461 h 493749"/>
                <a:gd name="connsiteX5" fmla="*/ 539863 w 1402551"/>
                <a:gd name="connsiteY5" fmla="*/ 4896 h 493749"/>
                <a:gd name="connsiteX6" fmla="*/ 430021 w 1402551"/>
                <a:gd name="connsiteY6" fmla="*/ 99911 h 493749"/>
                <a:gd name="connsiteX7" fmla="*/ 44300 w 1402551"/>
                <a:gd name="connsiteY7" fmla="*/ 350243 h 493749"/>
                <a:gd name="connsiteX0" fmla="*/ 44300 w 1402551"/>
                <a:gd name="connsiteY0" fmla="*/ 589102 h 732608"/>
                <a:gd name="connsiteX1" fmla="*/ 646654 w 1402551"/>
                <a:gd name="connsiteY1" fmla="*/ 725273 h 732608"/>
                <a:gd name="connsiteX2" fmla="*/ 1359454 w 1402551"/>
                <a:gd name="connsiteY2" fmla="*/ 458873 h 732608"/>
                <a:gd name="connsiteX3" fmla="*/ 1280376 w 1402551"/>
                <a:gd name="connsiteY3" fmla="*/ 270269 h 732608"/>
                <a:gd name="connsiteX4" fmla="*/ 952102 w 1402551"/>
                <a:gd name="connsiteY4" fmla="*/ 5748 h 732608"/>
                <a:gd name="connsiteX5" fmla="*/ 539863 w 1402551"/>
                <a:gd name="connsiteY5" fmla="*/ 243755 h 732608"/>
                <a:gd name="connsiteX6" fmla="*/ 430021 w 1402551"/>
                <a:gd name="connsiteY6" fmla="*/ 338770 h 732608"/>
                <a:gd name="connsiteX7" fmla="*/ 44300 w 1402551"/>
                <a:gd name="connsiteY7" fmla="*/ 589102 h 732608"/>
                <a:gd name="connsiteX0" fmla="*/ 44300 w 1412192"/>
                <a:gd name="connsiteY0" fmla="*/ 594066 h 737572"/>
                <a:gd name="connsiteX1" fmla="*/ 646654 w 1412192"/>
                <a:gd name="connsiteY1" fmla="*/ 730237 h 737572"/>
                <a:gd name="connsiteX2" fmla="*/ 1359454 w 1412192"/>
                <a:gd name="connsiteY2" fmla="*/ 463837 h 737572"/>
                <a:gd name="connsiteX3" fmla="*/ 1311267 w 1412192"/>
                <a:gd name="connsiteY3" fmla="*/ 56730 h 737572"/>
                <a:gd name="connsiteX4" fmla="*/ 952102 w 1412192"/>
                <a:gd name="connsiteY4" fmla="*/ 10712 h 737572"/>
                <a:gd name="connsiteX5" fmla="*/ 539863 w 1412192"/>
                <a:gd name="connsiteY5" fmla="*/ 248719 h 737572"/>
                <a:gd name="connsiteX6" fmla="*/ 430021 w 1412192"/>
                <a:gd name="connsiteY6" fmla="*/ 343734 h 737572"/>
                <a:gd name="connsiteX7" fmla="*/ 44300 w 1412192"/>
                <a:gd name="connsiteY7" fmla="*/ 594066 h 737572"/>
                <a:gd name="connsiteX0" fmla="*/ 44300 w 1403369"/>
                <a:gd name="connsiteY0" fmla="*/ 588756 h 732262"/>
                <a:gd name="connsiteX1" fmla="*/ 646654 w 1403369"/>
                <a:gd name="connsiteY1" fmla="*/ 724927 h 732262"/>
                <a:gd name="connsiteX2" fmla="*/ 1359454 w 1403369"/>
                <a:gd name="connsiteY2" fmla="*/ 458527 h 732262"/>
                <a:gd name="connsiteX3" fmla="*/ 1311267 w 1403369"/>
                <a:gd name="connsiteY3" fmla="*/ 51420 h 732262"/>
                <a:gd name="connsiteX4" fmla="*/ 1187206 w 1403369"/>
                <a:gd name="connsiteY4" fmla="*/ 75041 h 732262"/>
                <a:gd name="connsiteX5" fmla="*/ 952102 w 1403369"/>
                <a:gd name="connsiteY5" fmla="*/ 5402 h 732262"/>
                <a:gd name="connsiteX6" fmla="*/ 539863 w 1403369"/>
                <a:gd name="connsiteY6" fmla="*/ 243409 h 732262"/>
                <a:gd name="connsiteX7" fmla="*/ 430021 w 1403369"/>
                <a:gd name="connsiteY7" fmla="*/ 338424 h 732262"/>
                <a:gd name="connsiteX8" fmla="*/ 44300 w 1403369"/>
                <a:gd name="connsiteY8" fmla="*/ 588756 h 732262"/>
                <a:gd name="connsiteX0" fmla="*/ 44300 w 1403369"/>
                <a:gd name="connsiteY0" fmla="*/ 661547 h 805053"/>
                <a:gd name="connsiteX1" fmla="*/ 646654 w 1403369"/>
                <a:gd name="connsiteY1" fmla="*/ 797718 h 805053"/>
                <a:gd name="connsiteX2" fmla="*/ 1359454 w 1403369"/>
                <a:gd name="connsiteY2" fmla="*/ 531318 h 805053"/>
                <a:gd name="connsiteX3" fmla="*/ 1311267 w 1403369"/>
                <a:gd name="connsiteY3" fmla="*/ 124211 h 805053"/>
                <a:gd name="connsiteX4" fmla="*/ 1185143 w 1403369"/>
                <a:gd name="connsiteY4" fmla="*/ 702 h 805053"/>
                <a:gd name="connsiteX5" fmla="*/ 952102 w 1403369"/>
                <a:gd name="connsiteY5" fmla="*/ 78193 h 805053"/>
                <a:gd name="connsiteX6" fmla="*/ 539863 w 1403369"/>
                <a:gd name="connsiteY6" fmla="*/ 316200 h 805053"/>
                <a:gd name="connsiteX7" fmla="*/ 430021 w 1403369"/>
                <a:gd name="connsiteY7" fmla="*/ 411215 h 805053"/>
                <a:gd name="connsiteX8" fmla="*/ 44300 w 1403369"/>
                <a:gd name="connsiteY8" fmla="*/ 661547 h 805053"/>
                <a:gd name="connsiteX0" fmla="*/ 44300 w 1402888"/>
                <a:gd name="connsiteY0" fmla="*/ 661547 h 805053"/>
                <a:gd name="connsiteX1" fmla="*/ 646654 w 1402888"/>
                <a:gd name="connsiteY1" fmla="*/ 797718 h 805053"/>
                <a:gd name="connsiteX2" fmla="*/ 1359454 w 1402888"/>
                <a:gd name="connsiteY2" fmla="*/ 531318 h 805053"/>
                <a:gd name="connsiteX3" fmla="*/ 1309514 w 1402888"/>
                <a:gd name="connsiteY3" fmla="*/ 151398 h 805053"/>
                <a:gd name="connsiteX4" fmla="*/ 1185143 w 1402888"/>
                <a:gd name="connsiteY4" fmla="*/ 702 h 805053"/>
                <a:gd name="connsiteX5" fmla="*/ 952102 w 1402888"/>
                <a:gd name="connsiteY5" fmla="*/ 78193 h 805053"/>
                <a:gd name="connsiteX6" fmla="*/ 539863 w 1402888"/>
                <a:gd name="connsiteY6" fmla="*/ 316200 h 805053"/>
                <a:gd name="connsiteX7" fmla="*/ 430021 w 1402888"/>
                <a:gd name="connsiteY7" fmla="*/ 411215 h 805053"/>
                <a:gd name="connsiteX8" fmla="*/ 44300 w 1402888"/>
                <a:gd name="connsiteY8" fmla="*/ 661547 h 805053"/>
                <a:gd name="connsiteX0" fmla="*/ 44300 w 1422366"/>
                <a:gd name="connsiteY0" fmla="*/ 661547 h 805053"/>
                <a:gd name="connsiteX1" fmla="*/ 646654 w 1422366"/>
                <a:gd name="connsiteY1" fmla="*/ 797718 h 805053"/>
                <a:gd name="connsiteX2" fmla="*/ 1359454 w 1422366"/>
                <a:gd name="connsiteY2" fmla="*/ 531318 h 805053"/>
                <a:gd name="connsiteX3" fmla="*/ 1381089 w 1422366"/>
                <a:gd name="connsiteY3" fmla="*/ 332533 h 805053"/>
                <a:gd name="connsiteX4" fmla="*/ 1309514 w 1422366"/>
                <a:gd name="connsiteY4" fmla="*/ 151398 h 805053"/>
                <a:gd name="connsiteX5" fmla="*/ 1185143 w 1422366"/>
                <a:gd name="connsiteY5" fmla="*/ 702 h 805053"/>
                <a:gd name="connsiteX6" fmla="*/ 952102 w 1422366"/>
                <a:gd name="connsiteY6" fmla="*/ 78193 h 805053"/>
                <a:gd name="connsiteX7" fmla="*/ 539863 w 1422366"/>
                <a:gd name="connsiteY7" fmla="*/ 316200 h 805053"/>
                <a:gd name="connsiteX8" fmla="*/ 430021 w 1422366"/>
                <a:gd name="connsiteY8" fmla="*/ 411215 h 805053"/>
                <a:gd name="connsiteX9" fmla="*/ 44300 w 1422366"/>
                <a:gd name="connsiteY9" fmla="*/ 661547 h 805053"/>
                <a:gd name="connsiteX0" fmla="*/ 44300 w 1415400"/>
                <a:gd name="connsiteY0" fmla="*/ 661547 h 805053"/>
                <a:gd name="connsiteX1" fmla="*/ 646654 w 1415400"/>
                <a:gd name="connsiteY1" fmla="*/ 797718 h 805053"/>
                <a:gd name="connsiteX2" fmla="*/ 1359454 w 1415400"/>
                <a:gd name="connsiteY2" fmla="*/ 531318 h 805053"/>
                <a:gd name="connsiteX3" fmla="*/ 1362978 w 1415400"/>
                <a:gd name="connsiteY3" fmla="*/ 369164 h 805053"/>
                <a:gd name="connsiteX4" fmla="*/ 1309514 w 1415400"/>
                <a:gd name="connsiteY4" fmla="*/ 151398 h 805053"/>
                <a:gd name="connsiteX5" fmla="*/ 1185143 w 1415400"/>
                <a:gd name="connsiteY5" fmla="*/ 702 h 805053"/>
                <a:gd name="connsiteX6" fmla="*/ 952102 w 1415400"/>
                <a:gd name="connsiteY6" fmla="*/ 78193 h 805053"/>
                <a:gd name="connsiteX7" fmla="*/ 539863 w 1415400"/>
                <a:gd name="connsiteY7" fmla="*/ 316200 h 805053"/>
                <a:gd name="connsiteX8" fmla="*/ 430021 w 1415400"/>
                <a:gd name="connsiteY8" fmla="*/ 411215 h 805053"/>
                <a:gd name="connsiteX9" fmla="*/ 44300 w 1415400"/>
                <a:gd name="connsiteY9" fmla="*/ 661547 h 805053"/>
                <a:gd name="connsiteX0" fmla="*/ 44300 w 1402949"/>
                <a:gd name="connsiteY0" fmla="*/ 661547 h 805053"/>
                <a:gd name="connsiteX1" fmla="*/ 646654 w 1402949"/>
                <a:gd name="connsiteY1" fmla="*/ 797718 h 805053"/>
                <a:gd name="connsiteX2" fmla="*/ 1359454 w 1402949"/>
                <a:gd name="connsiteY2" fmla="*/ 531318 h 805053"/>
                <a:gd name="connsiteX3" fmla="*/ 1309514 w 1402949"/>
                <a:gd name="connsiteY3" fmla="*/ 151398 h 805053"/>
                <a:gd name="connsiteX4" fmla="*/ 1185143 w 1402949"/>
                <a:gd name="connsiteY4" fmla="*/ 702 h 805053"/>
                <a:gd name="connsiteX5" fmla="*/ 952102 w 1402949"/>
                <a:gd name="connsiteY5" fmla="*/ 78193 h 805053"/>
                <a:gd name="connsiteX6" fmla="*/ 539863 w 1402949"/>
                <a:gd name="connsiteY6" fmla="*/ 316200 h 805053"/>
                <a:gd name="connsiteX7" fmla="*/ 430021 w 1402949"/>
                <a:gd name="connsiteY7" fmla="*/ 411215 h 805053"/>
                <a:gd name="connsiteX8" fmla="*/ 44300 w 1402949"/>
                <a:gd name="connsiteY8" fmla="*/ 661547 h 805053"/>
                <a:gd name="connsiteX0" fmla="*/ 44300 w 1402949"/>
                <a:gd name="connsiteY0" fmla="*/ 661158 h 804664"/>
                <a:gd name="connsiteX1" fmla="*/ 646654 w 1402949"/>
                <a:gd name="connsiteY1" fmla="*/ 797329 h 804664"/>
                <a:gd name="connsiteX2" fmla="*/ 1359454 w 1402949"/>
                <a:gd name="connsiteY2" fmla="*/ 530929 h 804664"/>
                <a:gd name="connsiteX3" fmla="*/ 1309514 w 1402949"/>
                <a:gd name="connsiteY3" fmla="*/ 151009 h 804664"/>
                <a:gd name="connsiteX4" fmla="*/ 1185143 w 1402949"/>
                <a:gd name="connsiteY4" fmla="*/ 313 h 804664"/>
                <a:gd name="connsiteX5" fmla="*/ 966978 w 1402949"/>
                <a:gd name="connsiteY5" fmla="*/ 156462 h 804664"/>
                <a:gd name="connsiteX6" fmla="*/ 539863 w 1402949"/>
                <a:gd name="connsiteY6" fmla="*/ 315811 h 804664"/>
                <a:gd name="connsiteX7" fmla="*/ 430021 w 1402949"/>
                <a:gd name="connsiteY7" fmla="*/ 410826 h 804664"/>
                <a:gd name="connsiteX8" fmla="*/ 44300 w 1402949"/>
                <a:gd name="connsiteY8" fmla="*/ 661158 h 804664"/>
                <a:gd name="connsiteX0" fmla="*/ 44300 w 1402949"/>
                <a:gd name="connsiteY0" fmla="*/ 661524 h 805030"/>
                <a:gd name="connsiteX1" fmla="*/ 646654 w 1402949"/>
                <a:gd name="connsiteY1" fmla="*/ 797695 h 805030"/>
                <a:gd name="connsiteX2" fmla="*/ 1359454 w 1402949"/>
                <a:gd name="connsiteY2" fmla="*/ 531295 h 805030"/>
                <a:gd name="connsiteX3" fmla="*/ 1309514 w 1402949"/>
                <a:gd name="connsiteY3" fmla="*/ 151375 h 805030"/>
                <a:gd name="connsiteX4" fmla="*/ 1185143 w 1402949"/>
                <a:gd name="connsiteY4" fmla="*/ 679 h 805030"/>
                <a:gd name="connsiteX5" fmla="*/ 966978 w 1402949"/>
                <a:gd name="connsiteY5" fmla="*/ 156828 h 805030"/>
                <a:gd name="connsiteX6" fmla="*/ 539863 w 1402949"/>
                <a:gd name="connsiteY6" fmla="*/ 316177 h 805030"/>
                <a:gd name="connsiteX7" fmla="*/ 430021 w 1402949"/>
                <a:gd name="connsiteY7" fmla="*/ 411192 h 805030"/>
                <a:gd name="connsiteX8" fmla="*/ 44300 w 1402949"/>
                <a:gd name="connsiteY8" fmla="*/ 661524 h 805030"/>
                <a:gd name="connsiteX0" fmla="*/ 44300 w 1402949"/>
                <a:gd name="connsiteY0" fmla="*/ 662834 h 806340"/>
                <a:gd name="connsiteX1" fmla="*/ 646654 w 1402949"/>
                <a:gd name="connsiteY1" fmla="*/ 799005 h 806340"/>
                <a:gd name="connsiteX2" fmla="*/ 1359454 w 1402949"/>
                <a:gd name="connsiteY2" fmla="*/ 532605 h 806340"/>
                <a:gd name="connsiteX3" fmla="*/ 1309514 w 1402949"/>
                <a:gd name="connsiteY3" fmla="*/ 152685 h 806340"/>
                <a:gd name="connsiteX4" fmla="*/ 1185143 w 1402949"/>
                <a:gd name="connsiteY4" fmla="*/ 1989 h 806340"/>
                <a:gd name="connsiteX5" fmla="*/ 882891 w 1402949"/>
                <a:gd name="connsiteY5" fmla="*/ 110715 h 806340"/>
                <a:gd name="connsiteX6" fmla="*/ 539863 w 1402949"/>
                <a:gd name="connsiteY6" fmla="*/ 317487 h 806340"/>
                <a:gd name="connsiteX7" fmla="*/ 430021 w 1402949"/>
                <a:gd name="connsiteY7" fmla="*/ 412502 h 806340"/>
                <a:gd name="connsiteX8" fmla="*/ 44300 w 1402949"/>
                <a:gd name="connsiteY8" fmla="*/ 662834 h 806340"/>
                <a:gd name="connsiteX0" fmla="*/ 44300 w 1402949"/>
                <a:gd name="connsiteY0" fmla="*/ 648425 h 791931"/>
                <a:gd name="connsiteX1" fmla="*/ 646654 w 1402949"/>
                <a:gd name="connsiteY1" fmla="*/ 784596 h 791931"/>
                <a:gd name="connsiteX2" fmla="*/ 1359454 w 1402949"/>
                <a:gd name="connsiteY2" fmla="*/ 518196 h 791931"/>
                <a:gd name="connsiteX3" fmla="*/ 1309514 w 1402949"/>
                <a:gd name="connsiteY3" fmla="*/ 138276 h 791931"/>
                <a:gd name="connsiteX4" fmla="*/ 1142105 w 1402949"/>
                <a:gd name="connsiteY4" fmla="*/ 3703 h 791931"/>
                <a:gd name="connsiteX5" fmla="*/ 882891 w 1402949"/>
                <a:gd name="connsiteY5" fmla="*/ 96306 h 791931"/>
                <a:gd name="connsiteX6" fmla="*/ 539863 w 1402949"/>
                <a:gd name="connsiteY6" fmla="*/ 303078 h 791931"/>
                <a:gd name="connsiteX7" fmla="*/ 430021 w 1402949"/>
                <a:gd name="connsiteY7" fmla="*/ 398093 h 791931"/>
                <a:gd name="connsiteX8" fmla="*/ 44300 w 1402949"/>
                <a:gd name="connsiteY8" fmla="*/ 648425 h 791931"/>
                <a:gd name="connsiteX0" fmla="*/ 44300 w 1402949"/>
                <a:gd name="connsiteY0" fmla="*/ 680138 h 823644"/>
                <a:gd name="connsiteX1" fmla="*/ 646654 w 1402949"/>
                <a:gd name="connsiteY1" fmla="*/ 816309 h 823644"/>
                <a:gd name="connsiteX2" fmla="*/ 1359454 w 1402949"/>
                <a:gd name="connsiteY2" fmla="*/ 549909 h 823644"/>
                <a:gd name="connsiteX3" fmla="*/ 1309514 w 1402949"/>
                <a:gd name="connsiteY3" fmla="*/ 169989 h 823644"/>
                <a:gd name="connsiteX4" fmla="*/ 1148513 w 1402949"/>
                <a:gd name="connsiteY4" fmla="*/ 1180 h 823644"/>
                <a:gd name="connsiteX5" fmla="*/ 882891 w 1402949"/>
                <a:gd name="connsiteY5" fmla="*/ 128019 h 823644"/>
                <a:gd name="connsiteX6" fmla="*/ 539863 w 1402949"/>
                <a:gd name="connsiteY6" fmla="*/ 334791 h 823644"/>
                <a:gd name="connsiteX7" fmla="*/ 430021 w 1402949"/>
                <a:gd name="connsiteY7" fmla="*/ 429806 h 823644"/>
                <a:gd name="connsiteX8" fmla="*/ 44300 w 1402949"/>
                <a:gd name="connsiteY8" fmla="*/ 680138 h 823644"/>
                <a:gd name="connsiteX0" fmla="*/ 44300 w 1402949"/>
                <a:gd name="connsiteY0" fmla="*/ 708213 h 851719"/>
                <a:gd name="connsiteX1" fmla="*/ 646654 w 1402949"/>
                <a:gd name="connsiteY1" fmla="*/ 844384 h 851719"/>
                <a:gd name="connsiteX2" fmla="*/ 1359454 w 1402949"/>
                <a:gd name="connsiteY2" fmla="*/ 577984 h 851719"/>
                <a:gd name="connsiteX3" fmla="*/ 1309514 w 1402949"/>
                <a:gd name="connsiteY3" fmla="*/ 198064 h 851719"/>
                <a:gd name="connsiteX4" fmla="*/ 1145106 w 1402949"/>
                <a:gd name="connsiteY4" fmla="*/ 686 h 851719"/>
                <a:gd name="connsiteX5" fmla="*/ 882891 w 1402949"/>
                <a:gd name="connsiteY5" fmla="*/ 156094 h 851719"/>
                <a:gd name="connsiteX6" fmla="*/ 539863 w 1402949"/>
                <a:gd name="connsiteY6" fmla="*/ 362866 h 851719"/>
                <a:gd name="connsiteX7" fmla="*/ 430021 w 1402949"/>
                <a:gd name="connsiteY7" fmla="*/ 457881 h 851719"/>
                <a:gd name="connsiteX8" fmla="*/ 44300 w 1402949"/>
                <a:gd name="connsiteY8" fmla="*/ 708213 h 851719"/>
                <a:gd name="connsiteX0" fmla="*/ 44300 w 1402949"/>
                <a:gd name="connsiteY0" fmla="*/ 702613 h 846119"/>
                <a:gd name="connsiteX1" fmla="*/ 646654 w 1402949"/>
                <a:gd name="connsiteY1" fmla="*/ 838784 h 846119"/>
                <a:gd name="connsiteX2" fmla="*/ 1359454 w 1402949"/>
                <a:gd name="connsiteY2" fmla="*/ 572384 h 846119"/>
                <a:gd name="connsiteX3" fmla="*/ 1309514 w 1402949"/>
                <a:gd name="connsiteY3" fmla="*/ 192464 h 846119"/>
                <a:gd name="connsiteX4" fmla="*/ 1135290 w 1402949"/>
                <a:gd name="connsiteY4" fmla="*/ 752 h 846119"/>
                <a:gd name="connsiteX5" fmla="*/ 882891 w 1402949"/>
                <a:gd name="connsiteY5" fmla="*/ 150494 h 846119"/>
                <a:gd name="connsiteX6" fmla="*/ 539863 w 1402949"/>
                <a:gd name="connsiteY6" fmla="*/ 357266 h 846119"/>
                <a:gd name="connsiteX7" fmla="*/ 430021 w 1402949"/>
                <a:gd name="connsiteY7" fmla="*/ 452281 h 846119"/>
                <a:gd name="connsiteX8" fmla="*/ 44300 w 1402949"/>
                <a:gd name="connsiteY8" fmla="*/ 702613 h 846119"/>
                <a:gd name="connsiteX0" fmla="*/ 43170 w 1326136"/>
                <a:gd name="connsiteY0" fmla="*/ 702611 h 851224"/>
                <a:gd name="connsiteX1" fmla="*/ 645524 w 1326136"/>
                <a:gd name="connsiteY1" fmla="*/ 838782 h 851224"/>
                <a:gd name="connsiteX2" fmla="*/ 1231936 w 1326136"/>
                <a:gd name="connsiteY2" fmla="*/ 497032 h 851224"/>
                <a:gd name="connsiteX3" fmla="*/ 1308384 w 1326136"/>
                <a:gd name="connsiteY3" fmla="*/ 192462 h 851224"/>
                <a:gd name="connsiteX4" fmla="*/ 1134160 w 1326136"/>
                <a:gd name="connsiteY4" fmla="*/ 750 h 851224"/>
                <a:gd name="connsiteX5" fmla="*/ 881761 w 1326136"/>
                <a:gd name="connsiteY5" fmla="*/ 150492 h 851224"/>
                <a:gd name="connsiteX6" fmla="*/ 538733 w 1326136"/>
                <a:gd name="connsiteY6" fmla="*/ 357264 h 851224"/>
                <a:gd name="connsiteX7" fmla="*/ 428891 w 1326136"/>
                <a:gd name="connsiteY7" fmla="*/ 452279 h 851224"/>
                <a:gd name="connsiteX8" fmla="*/ 43170 w 1326136"/>
                <a:gd name="connsiteY8" fmla="*/ 702611 h 851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6136" h="851224">
                  <a:moveTo>
                    <a:pt x="43170" y="702611"/>
                  </a:moveTo>
                  <a:cubicBezTo>
                    <a:pt x="-166884" y="839352"/>
                    <a:pt x="447396" y="873045"/>
                    <a:pt x="645524" y="838782"/>
                  </a:cubicBezTo>
                  <a:cubicBezTo>
                    <a:pt x="843652" y="804519"/>
                    <a:pt x="1121459" y="604752"/>
                    <a:pt x="1231936" y="497032"/>
                  </a:cubicBezTo>
                  <a:cubicBezTo>
                    <a:pt x="1342413" y="389312"/>
                    <a:pt x="1337436" y="280898"/>
                    <a:pt x="1308384" y="192462"/>
                  </a:cubicBezTo>
                  <a:cubicBezTo>
                    <a:pt x="1279332" y="104026"/>
                    <a:pt x="1194021" y="8420"/>
                    <a:pt x="1134160" y="750"/>
                  </a:cubicBezTo>
                  <a:cubicBezTo>
                    <a:pt x="1074299" y="-6920"/>
                    <a:pt x="966342" y="44280"/>
                    <a:pt x="881761" y="150492"/>
                  </a:cubicBezTo>
                  <a:cubicBezTo>
                    <a:pt x="874263" y="185358"/>
                    <a:pt x="557410" y="319403"/>
                    <a:pt x="538733" y="357264"/>
                  </a:cubicBezTo>
                  <a:cubicBezTo>
                    <a:pt x="520056" y="395125"/>
                    <a:pt x="511485" y="394721"/>
                    <a:pt x="428891" y="452279"/>
                  </a:cubicBezTo>
                  <a:cubicBezTo>
                    <a:pt x="346297" y="509837"/>
                    <a:pt x="253224" y="565870"/>
                    <a:pt x="43170" y="702611"/>
                  </a:cubicBezTo>
                  <a:close/>
                </a:path>
              </a:pathLst>
            </a:cu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1" name="Freeform 110"/>
            <p:cNvSpPr/>
            <p:nvPr/>
          </p:nvSpPr>
          <p:spPr>
            <a:xfrm rot="1800000">
              <a:off x="1548955" y="5525823"/>
              <a:ext cx="317794" cy="493291"/>
            </a:xfrm>
            <a:custGeom>
              <a:avLst/>
              <a:gdLst>
                <a:gd name="connsiteX0" fmla="*/ 72947 w 2395549"/>
                <a:gd name="connsiteY0" fmla="*/ 1352725 h 1455277"/>
                <a:gd name="connsiteX1" fmla="*/ 764147 w 2395549"/>
                <a:gd name="connsiteY1" fmla="*/ 1446325 h 1455277"/>
                <a:gd name="connsiteX2" fmla="*/ 1476947 w 2395549"/>
                <a:gd name="connsiteY2" fmla="*/ 1179925 h 1455277"/>
                <a:gd name="connsiteX3" fmla="*/ 2009747 w 2395549"/>
                <a:gd name="connsiteY3" fmla="*/ 1043125 h 1455277"/>
                <a:gd name="connsiteX4" fmla="*/ 2391347 w 2395549"/>
                <a:gd name="connsiteY4" fmla="*/ 747925 h 1455277"/>
                <a:gd name="connsiteX5" fmla="*/ 2168147 w 2395549"/>
                <a:gd name="connsiteY5" fmla="*/ 150325 h 1455277"/>
                <a:gd name="connsiteX6" fmla="*/ 1498547 w 2395549"/>
                <a:gd name="connsiteY6" fmla="*/ 20725 h 1455277"/>
                <a:gd name="connsiteX7" fmla="*/ 900947 w 2395549"/>
                <a:gd name="connsiteY7" fmla="*/ 42325 h 1455277"/>
                <a:gd name="connsiteX8" fmla="*/ 368147 w 2395549"/>
                <a:gd name="connsiteY8" fmla="*/ 416725 h 1455277"/>
                <a:gd name="connsiteX9" fmla="*/ 51347 w 2395549"/>
                <a:gd name="connsiteY9" fmla="*/ 971125 h 1455277"/>
                <a:gd name="connsiteX10" fmla="*/ 72947 w 2395549"/>
                <a:gd name="connsiteY10" fmla="*/ 1352725 h 1455277"/>
                <a:gd name="connsiteX0" fmla="*/ 72947 w 2395549"/>
                <a:gd name="connsiteY0" fmla="*/ 1332113 h 1434665"/>
                <a:gd name="connsiteX1" fmla="*/ 764147 w 2395549"/>
                <a:gd name="connsiteY1" fmla="*/ 1425713 h 1434665"/>
                <a:gd name="connsiteX2" fmla="*/ 1476947 w 2395549"/>
                <a:gd name="connsiteY2" fmla="*/ 1159313 h 1434665"/>
                <a:gd name="connsiteX3" fmla="*/ 2009747 w 2395549"/>
                <a:gd name="connsiteY3" fmla="*/ 1022513 h 1434665"/>
                <a:gd name="connsiteX4" fmla="*/ 2391347 w 2395549"/>
                <a:gd name="connsiteY4" fmla="*/ 727313 h 1434665"/>
                <a:gd name="connsiteX5" fmla="*/ 2168147 w 2395549"/>
                <a:gd name="connsiteY5" fmla="*/ 129713 h 1434665"/>
                <a:gd name="connsiteX6" fmla="*/ 1498547 w 2395549"/>
                <a:gd name="connsiteY6" fmla="*/ 113 h 1434665"/>
                <a:gd name="connsiteX7" fmla="*/ 1186259 w 2395549"/>
                <a:gd name="connsiteY7" fmla="*/ 112910 h 1434665"/>
                <a:gd name="connsiteX8" fmla="*/ 368147 w 2395549"/>
                <a:gd name="connsiteY8" fmla="*/ 396113 h 1434665"/>
                <a:gd name="connsiteX9" fmla="*/ 51347 w 2395549"/>
                <a:gd name="connsiteY9" fmla="*/ 950513 h 1434665"/>
                <a:gd name="connsiteX10" fmla="*/ 72947 w 2395549"/>
                <a:gd name="connsiteY10" fmla="*/ 1332113 h 1434665"/>
                <a:gd name="connsiteX0" fmla="*/ 72947 w 2395549"/>
                <a:gd name="connsiteY0" fmla="*/ 1347068 h 1449620"/>
                <a:gd name="connsiteX1" fmla="*/ 764147 w 2395549"/>
                <a:gd name="connsiteY1" fmla="*/ 1440668 h 1449620"/>
                <a:gd name="connsiteX2" fmla="*/ 1476947 w 2395549"/>
                <a:gd name="connsiteY2" fmla="*/ 1174268 h 1449620"/>
                <a:gd name="connsiteX3" fmla="*/ 2009747 w 2395549"/>
                <a:gd name="connsiteY3" fmla="*/ 1037468 h 1449620"/>
                <a:gd name="connsiteX4" fmla="*/ 2391347 w 2395549"/>
                <a:gd name="connsiteY4" fmla="*/ 742268 h 1449620"/>
                <a:gd name="connsiteX5" fmla="*/ 2168147 w 2395549"/>
                <a:gd name="connsiteY5" fmla="*/ 144668 h 1449620"/>
                <a:gd name="connsiteX6" fmla="*/ 1498547 w 2395549"/>
                <a:gd name="connsiteY6" fmla="*/ 15068 h 1449620"/>
                <a:gd name="connsiteX7" fmla="*/ 1186259 w 2395549"/>
                <a:gd name="connsiteY7" fmla="*/ 127865 h 1449620"/>
                <a:gd name="connsiteX8" fmla="*/ 368147 w 2395549"/>
                <a:gd name="connsiteY8" fmla="*/ 411068 h 1449620"/>
                <a:gd name="connsiteX9" fmla="*/ 51347 w 2395549"/>
                <a:gd name="connsiteY9" fmla="*/ 965468 h 1449620"/>
                <a:gd name="connsiteX10" fmla="*/ 72947 w 2395549"/>
                <a:gd name="connsiteY10" fmla="*/ 1347068 h 1449620"/>
                <a:gd name="connsiteX0" fmla="*/ 72947 w 2395549"/>
                <a:gd name="connsiteY0" fmla="*/ 1361566 h 1464118"/>
                <a:gd name="connsiteX1" fmla="*/ 764147 w 2395549"/>
                <a:gd name="connsiteY1" fmla="*/ 1455166 h 1464118"/>
                <a:gd name="connsiteX2" fmla="*/ 1476947 w 2395549"/>
                <a:gd name="connsiteY2" fmla="*/ 1188766 h 1464118"/>
                <a:gd name="connsiteX3" fmla="*/ 2009747 w 2395549"/>
                <a:gd name="connsiteY3" fmla="*/ 1051966 h 1464118"/>
                <a:gd name="connsiteX4" fmla="*/ 2391347 w 2395549"/>
                <a:gd name="connsiteY4" fmla="*/ 756766 h 1464118"/>
                <a:gd name="connsiteX5" fmla="*/ 2168147 w 2395549"/>
                <a:gd name="connsiteY5" fmla="*/ 159166 h 1464118"/>
                <a:gd name="connsiteX6" fmla="*/ 1498547 w 2395549"/>
                <a:gd name="connsiteY6" fmla="*/ 29566 h 1464118"/>
                <a:gd name="connsiteX7" fmla="*/ 1193634 w 2395549"/>
                <a:gd name="connsiteY7" fmla="*/ 114839 h 1464118"/>
                <a:gd name="connsiteX8" fmla="*/ 368147 w 2395549"/>
                <a:gd name="connsiteY8" fmla="*/ 425566 h 1464118"/>
                <a:gd name="connsiteX9" fmla="*/ 51347 w 2395549"/>
                <a:gd name="connsiteY9" fmla="*/ 979966 h 1464118"/>
                <a:gd name="connsiteX10" fmla="*/ 72947 w 2395549"/>
                <a:gd name="connsiteY10" fmla="*/ 1361566 h 1464118"/>
                <a:gd name="connsiteX0" fmla="*/ 72947 w 2395549"/>
                <a:gd name="connsiteY0" fmla="*/ 1333642 h 1436194"/>
                <a:gd name="connsiteX1" fmla="*/ 764147 w 2395549"/>
                <a:gd name="connsiteY1" fmla="*/ 1427242 h 1436194"/>
                <a:gd name="connsiteX2" fmla="*/ 1476947 w 2395549"/>
                <a:gd name="connsiteY2" fmla="*/ 1160842 h 1436194"/>
                <a:gd name="connsiteX3" fmla="*/ 2009747 w 2395549"/>
                <a:gd name="connsiteY3" fmla="*/ 1024042 h 1436194"/>
                <a:gd name="connsiteX4" fmla="*/ 2391347 w 2395549"/>
                <a:gd name="connsiteY4" fmla="*/ 728842 h 1436194"/>
                <a:gd name="connsiteX5" fmla="*/ 2168147 w 2395549"/>
                <a:gd name="connsiteY5" fmla="*/ 131242 h 1436194"/>
                <a:gd name="connsiteX6" fmla="*/ 1498547 w 2395549"/>
                <a:gd name="connsiteY6" fmla="*/ 1642 h 1436194"/>
                <a:gd name="connsiteX7" fmla="*/ 1160176 w 2395549"/>
                <a:gd name="connsiteY7" fmla="*/ 149854 h 1436194"/>
                <a:gd name="connsiteX8" fmla="*/ 368147 w 2395549"/>
                <a:gd name="connsiteY8" fmla="*/ 397642 h 1436194"/>
                <a:gd name="connsiteX9" fmla="*/ 51347 w 2395549"/>
                <a:gd name="connsiteY9" fmla="*/ 952042 h 1436194"/>
                <a:gd name="connsiteX10" fmla="*/ 72947 w 2395549"/>
                <a:gd name="connsiteY10" fmla="*/ 1333642 h 1436194"/>
                <a:gd name="connsiteX0" fmla="*/ 72947 w 2395549"/>
                <a:gd name="connsiteY0" fmla="*/ 1366443 h 1468995"/>
                <a:gd name="connsiteX1" fmla="*/ 764147 w 2395549"/>
                <a:gd name="connsiteY1" fmla="*/ 1460043 h 1468995"/>
                <a:gd name="connsiteX2" fmla="*/ 1476947 w 2395549"/>
                <a:gd name="connsiteY2" fmla="*/ 1193643 h 1468995"/>
                <a:gd name="connsiteX3" fmla="*/ 2009747 w 2395549"/>
                <a:gd name="connsiteY3" fmla="*/ 1056843 h 1468995"/>
                <a:gd name="connsiteX4" fmla="*/ 2391347 w 2395549"/>
                <a:gd name="connsiteY4" fmla="*/ 761643 h 1468995"/>
                <a:gd name="connsiteX5" fmla="*/ 2168147 w 2395549"/>
                <a:gd name="connsiteY5" fmla="*/ 164043 h 1468995"/>
                <a:gd name="connsiteX6" fmla="*/ 1498547 w 2395549"/>
                <a:gd name="connsiteY6" fmla="*/ 34443 h 1468995"/>
                <a:gd name="connsiteX7" fmla="*/ 1162670 w 2395549"/>
                <a:gd name="connsiteY7" fmla="*/ 111416 h 1468995"/>
                <a:gd name="connsiteX8" fmla="*/ 368147 w 2395549"/>
                <a:gd name="connsiteY8" fmla="*/ 430443 h 1468995"/>
                <a:gd name="connsiteX9" fmla="*/ 51347 w 2395549"/>
                <a:gd name="connsiteY9" fmla="*/ 984843 h 1468995"/>
                <a:gd name="connsiteX10" fmla="*/ 72947 w 2395549"/>
                <a:gd name="connsiteY10" fmla="*/ 1366443 h 1468995"/>
                <a:gd name="connsiteX0" fmla="*/ 72947 w 2395549"/>
                <a:gd name="connsiteY0" fmla="*/ 1364563 h 1467115"/>
                <a:gd name="connsiteX1" fmla="*/ 764147 w 2395549"/>
                <a:gd name="connsiteY1" fmla="*/ 1458163 h 1467115"/>
                <a:gd name="connsiteX2" fmla="*/ 1476947 w 2395549"/>
                <a:gd name="connsiteY2" fmla="*/ 1191763 h 1467115"/>
                <a:gd name="connsiteX3" fmla="*/ 2009747 w 2395549"/>
                <a:gd name="connsiteY3" fmla="*/ 1054963 h 1467115"/>
                <a:gd name="connsiteX4" fmla="*/ 2391347 w 2395549"/>
                <a:gd name="connsiteY4" fmla="*/ 759763 h 1467115"/>
                <a:gd name="connsiteX5" fmla="*/ 2168147 w 2395549"/>
                <a:gd name="connsiteY5" fmla="*/ 162163 h 1467115"/>
                <a:gd name="connsiteX6" fmla="*/ 1498547 w 2395549"/>
                <a:gd name="connsiteY6" fmla="*/ 32563 h 1467115"/>
                <a:gd name="connsiteX7" fmla="*/ 1162670 w 2395549"/>
                <a:gd name="connsiteY7" fmla="*/ 109536 h 1467115"/>
                <a:gd name="connsiteX8" fmla="*/ 368147 w 2395549"/>
                <a:gd name="connsiteY8" fmla="*/ 428563 h 1467115"/>
                <a:gd name="connsiteX9" fmla="*/ 51347 w 2395549"/>
                <a:gd name="connsiteY9" fmla="*/ 982963 h 1467115"/>
                <a:gd name="connsiteX10" fmla="*/ 72947 w 2395549"/>
                <a:gd name="connsiteY10" fmla="*/ 1364563 h 1467115"/>
                <a:gd name="connsiteX0" fmla="*/ 72947 w 2395549"/>
                <a:gd name="connsiteY0" fmla="*/ 1372104 h 1474656"/>
                <a:gd name="connsiteX1" fmla="*/ 764147 w 2395549"/>
                <a:gd name="connsiteY1" fmla="*/ 1465704 h 1474656"/>
                <a:gd name="connsiteX2" fmla="*/ 1476947 w 2395549"/>
                <a:gd name="connsiteY2" fmla="*/ 1199304 h 1474656"/>
                <a:gd name="connsiteX3" fmla="*/ 2009747 w 2395549"/>
                <a:gd name="connsiteY3" fmla="*/ 1062504 h 1474656"/>
                <a:gd name="connsiteX4" fmla="*/ 2391347 w 2395549"/>
                <a:gd name="connsiteY4" fmla="*/ 767304 h 1474656"/>
                <a:gd name="connsiteX5" fmla="*/ 2168147 w 2395549"/>
                <a:gd name="connsiteY5" fmla="*/ 169704 h 1474656"/>
                <a:gd name="connsiteX6" fmla="*/ 1498547 w 2395549"/>
                <a:gd name="connsiteY6" fmla="*/ 40104 h 1474656"/>
                <a:gd name="connsiteX7" fmla="*/ 1199166 w 2395549"/>
                <a:gd name="connsiteY7" fmla="*/ 104729 h 1474656"/>
                <a:gd name="connsiteX8" fmla="*/ 368147 w 2395549"/>
                <a:gd name="connsiteY8" fmla="*/ 436104 h 1474656"/>
                <a:gd name="connsiteX9" fmla="*/ 51347 w 2395549"/>
                <a:gd name="connsiteY9" fmla="*/ 990504 h 1474656"/>
                <a:gd name="connsiteX10" fmla="*/ 72947 w 2395549"/>
                <a:gd name="connsiteY10" fmla="*/ 1372104 h 1474656"/>
                <a:gd name="connsiteX0" fmla="*/ 113584 w 2436186"/>
                <a:gd name="connsiteY0" fmla="*/ 1341338 h 1443890"/>
                <a:gd name="connsiteX1" fmla="*/ 804784 w 2436186"/>
                <a:gd name="connsiteY1" fmla="*/ 1434938 h 1443890"/>
                <a:gd name="connsiteX2" fmla="*/ 1517584 w 2436186"/>
                <a:gd name="connsiteY2" fmla="*/ 1168538 h 1443890"/>
                <a:gd name="connsiteX3" fmla="*/ 2050384 w 2436186"/>
                <a:gd name="connsiteY3" fmla="*/ 1031738 h 1443890"/>
                <a:gd name="connsiteX4" fmla="*/ 2431984 w 2436186"/>
                <a:gd name="connsiteY4" fmla="*/ 736538 h 1443890"/>
                <a:gd name="connsiteX5" fmla="*/ 2208784 w 2436186"/>
                <a:gd name="connsiteY5" fmla="*/ 138938 h 1443890"/>
                <a:gd name="connsiteX6" fmla="*/ 1539184 w 2436186"/>
                <a:gd name="connsiteY6" fmla="*/ 9338 h 1443890"/>
                <a:gd name="connsiteX7" fmla="*/ 1239803 w 2436186"/>
                <a:gd name="connsiteY7" fmla="*/ 73963 h 1443890"/>
                <a:gd name="connsiteX8" fmla="*/ 1014981 w 2436186"/>
                <a:gd name="connsiteY8" fmla="*/ 578831 h 1443890"/>
                <a:gd name="connsiteX9" fmla="*/ 91984 w 2436186"/>
                <a:gd name="connsiteY9" fmla="*/ 959738 h 1443890"/>
                <a:gd name="connsiteX10" fmla="*/ 113584 w 2436186"/>
                <a:gd name="connsiteY10" fmla="*/ 1341338 h 1443890"/>
                <a:gd name="connsiteX0" fmla="*/ 116955 w 2439557"/>
                <a:gd name="connsiteY0" fmla="*/ 1337684 h 1440236"/>
                <a:gd name="connsiteX1" fmla="*/ 808155 w 2439557"/>
                <a:gd name="connsiteY1" fmla="*/ 1431284 h 1440236"/>
                <a:gd name="connsiteX2" fmla="*/ 1520955 w 2439557"/>
                <a:gd name="connsiteY2" fmla="*/ 1164884 h 1440236"/>
                <a:gd name="connsiteX3" fmla="*/ 2053755 w 2439557"/>
                <a:gd name="connsiteY3" fmla="*/ 1028084 h 1440236"/>
                <a:gd name="connsiteX4" fmla="*/ 2435355 w 2439557"/>
                <a:gd name="connsiteY4" fmla="*/ 732884 h 1440236"/>
                <a:gd name="connsiteX5" fmla="*/ 2212155 w 2439557"/>
                <a:gd name="connsiteY5" fmla="*/ 135284 h 1440236"/>
                <a:gd name="connsiteX6" fmla="*/ 1542555 w 2439557"/>
                <a:gd name="connsiteY6" fmla="*/ 5684 h 1440236"/>
                <a:gd name="connsiteX7" fmla="*/ 1243174 w 2439557"/>
                <a:gd name="connsiteY7" fmla="*/ 70309 h 1440236"/>
                <a:gd name="connsiteX8" fmla="*/ 1066653 w 2439557"/>
                <a:gd name="connsiteY8" fmla="*/ 477494 h 1440236"/>
                <a:gd name="connsiteX9" fmla="*/ 95355 w 2439557"/>
                <a:gd name="connsiteY9" fmla="*/ 956084 h 1440236"/>
                <a:gd name="connsiteX10" fmla="*/ 116955 w 2439557"/>
                <a:gd name="connsiteY10" fmla="*/ 1337684 h 1440236"/>
                <a:gd name="connsiteX0" fmla="*/ 116957 w 2439559"/>
                <a:gd name="connsiteY0" fmla="*/ 1337684 h 1440236"/>
                <a:gd name="connsiteX1" fmla="*/ 808157 w 2439559"/>
                <a:gd name="connsiteY1" fmla="*/ 1431284 h 1440236"/>
                <a:gd name="connsiteX2" fmla="*/ 1520957 w 2439559"/>
                <a:gd name="connsiteY2" fmla="*/ 1164884 h 1440236"/>
                <a:gd name="connsiteX3" fmla="*/ 2053757 w 2439559"/>
                <a:gd name="connsiteY3" fmla="*/ 1028084 h 1440236"/>
                <a:gd name="connsiteX4" fmla="*/ 2435357 w 2439559"/>
                <a:gd name="connsiteY4" fmla="*/ 732884 h 1440236"/>
                <a:gd name="connsiteX5" fmla="*/ 2212157 w 2439559"/>
                <a:gd name="connsiteY5" fmla="*/ 135284 h 1440236"/>
                <a:gd name="connsiteX6" fmla="*/ 1542557 w 2439559"/>
                <a:gd name="connsiteY6" fmla="*/ 5684 h 1440236"/>
                <a:gd name="connsiteX7" fmla="*/ 1243176 w 2439559"/>
                <a:gd name="connsiteY7" fmla="*/ 70309 h 1440236"/>
                <a:gd name="connsiteX8" fmla="*/ 1066655 w 2439559"/>
                <a:gd name="connsiteY8" fmla="*/ 477494 h 1440236"/>
                <a:gd name="connsiteX9" fmla="*/ 95357 w 2439559"/>
                <a:gd name="connsiteY9" fmla="*/ 956084 h 1440236"/>
                <a:gd name="connsiteX10" fmla="*/ 116957 w 2439559"/>
                <a:gd name="connsiteY10" fmla="*/ 1337684 h 1440236"/>
                <a:gd name="connsiteX0" fmla="*/ 116957 w 2439559"/>
                <a:gd name="connsiteY0" fmla="*/ 1337684 h 1440236"/>
                <a:gd name="connsiteX1" fmla="*/ 808157 w 2439559"/>
                <a:gd name="connsiteY1" fmla="*/ 1431284 h 1440236"/>
                <a:gd name="connsiteX2" fmla="*/ 1520957 w 2439559"/>
                <a:gd name="connsiteY2" fmla="*/ 1164884 h 1440236"/>
                <a:gd name="connsiteX3" fmla="*/ 2053757 w 2439559"/>
                <a:gd name="connsiteY3" fmla="*/ 1028084 h 1440236"/>
                <a:gd name="connsiteX4" fmla="*/ 2435357 w 2439559"/>
                <a:gd name="connsiteY4" fmla="*/ 732884 h 1440236"/>
                <a:gd name="connsiteX5" fmla="*/ 2212157 w 2439559"/>
                <a:gd name="connsiteY5" fmla="*/ 135284 h 1440236"/>
                <a:gd name="connsiteX6" fmla="*/ 1542557 w 2439559"/>
                <a:gd name="connsiteY6" fmla="*/ 5684 h 1440236"/>
                <a:gd name="connsiteX7" fmla="*/ 1243176 w 2439559"/>
                <a:gd name="connsiteY7" fmla="*/ 70309 h 1440236"/>
                <a:gd name="connsiteX8" fmla="*/ 1066655 w 2439559"/>
                <a:gd name="connsiteY8" fmla="*/ 477494 h 1440236"/>
                <a:gd name="connsiteX9" fmla="*/ 95357 w 2439559"/>
                <a:gd name="connsiteY9" fmla="*/ 956084 h 1440236"/>
                <a:gd name="connsiteX10" fmla="*/ 116957 w 2439559"/>
                <a:gd name="connsiteY10" fmla="*/ 1337684 h 1440236"/>
                <a:gd name="connsiteX0" fmla="*/ 115288 w 2437890"/>
                <a:gd name="connsiteY0" fmla="*/ 1341876 h 1444428"/>
                <a:gd name="connsiteX1" fmla="*/ 806488 w 2437890"/>
                <a:gd name="connsiteY1" fmla="*/ 1435476 h 1444428"/>
                <a:gd name="connsiteX2" fmla="*/ 1519288 w 2437890"/>
                <a:gd name="connsiteY2" fmla="*/ 1169076 h 1444428"/>
                <a:gd name="connsiteX3" fmla="*/ 2052088 w 2437890"/>
                <a:gd name="connsiteY3" fmla="*/ 1032276 h 1444428"/>
                <a:gd name="connsiteX4" fmla="*/ 2433688 w 2437890"/>
                <a:gd name="connsiteY4" fmla="*/ 737076 h 1444428"/>
                <a:gd name="connsiteX5" fmla="*/ 2210488 w 2437890"/>
                <a:gd name="connsiteY5" fmla="*/ 139476 h 1444428"/>
                <a:gd name="connsiteX6" fmla="*/ 1540888 w 2437890"/>
                <a:gd name="connsiteY6" fmla="*/ 9876 h 1444428"/>
                <a:gd name="connsiteX7" fmla="*/ 1241507 w 2437890"/>
                <a:gd name="connsiteY7" fmla="*/ 74501 h 1444428"/>
                <a:gd name="connsiteX8" fmla="*/ 1041107 w 2437890"/>
                <a:gd name="connsiteY8" fmla="*/ 591440 h 1444428"/>
                <a:gd name="connsiteX9" fmla="*/ 93688 w 2437890"/>
                <a:gd name="connsiteY9" fmla="*/ 960276 h 1444428"/>
                <a:gd name="connsiteX10" fmla="*/ 115288 w 2437890"/>
                <a:gd name="connsiteY10" fmla="*/ 1341876 h 1444428"/>
                <a:gd name="connsiteX0" fmla="*/ 115288 w 2437890"/>
                <a:gd name="connsiteY0" fmla="*/ 1341876 h 1444428"/>
                <a:gd name="connsiteX1" fmla="*/ 806488 w 2437890"/>
                <a:gd name="connsiteY1" fmla="*/ 1435476 h 1444428"/>
                <a:gd name="connsiteX2" fmla="*/ 1519288 w 2437890"/>
                <a:gd name="connsiteY2" fmla="*/ 1169076 h 1444428"/>
                <a:gd name="connsiteX3" fmla="*/ 2052088 w 2437890"/>
                <a:gd name="connsiteY3" fmla="*/ 1032276 h 1444428"/>
                <a:gd name="connsiteX4" fmla="*/ 2433688 w 2437890"/>
                <a:gd name="connsiteY4" fmla="*/ 737076 h 1444428"/>
                <a:gd name="connsiteX5" fmla="*/ 2210488 w 2437890"/>
                <a:gd name="connsiteY5" fmla="*/ 139476 h 1444428"/>
                <a:gd name="connsiteX6" fmla="*/ 1540888 w 2437890"/>
                <a:gd name="connsiteY6" fmla="*/ 9876 h 1444428"/>
                <a:gd name="connsiteX7" fmla="*/ 1241507 w 2437890"/>
                <a:gd name="connsiteY7" fmla="*/ 74501 h 1444428"/>
                <a:gd name="connsiteX8" fmla="*/ 1041107 w 2437890"/>
                <a:gd name="connsiteY8" fmla="*/ 591440 h 1444428"/>
                <a:gd name="connsiteX9" fmla="*/ 877578 w 2437890"/>
                <a:gd name="connsiteY9" fmla="*/ 702932 h 1444428"/>
                <a:gd name="connsiteX10" fmla="*/ 93688 w 2437890"/>
                <a:gd name="connsiteY10" fmla="*/ 960276 h 1444428"/>
                <a:gd name="connsiteX11" fmla="*/ 115288 w 2437890"/>
                <a:gd name="connsiteY11" fmla="*/ 1341876 h 1444428"/>
                <a:gd name="connsiteX0" fmla="*/ 95047 w 2417649"/>
                <a:gd name="connsiteY0" fmla="*/ 1341876 h 1444428"/>
                <a:gd name="connsiteX1" fmla="*/ 786247 w 2417649"/>
                <a:gd name="connsiteY1" fmla="*/ 1435476 h 1444428"/>
                <a:gd name="connsiteX2" fmla="*/ 1499047 w 2417649"/>
                <a:gd name="connsiteY2" fmla="*/ 1169076 h 1444428"/>
                <a:gd name="connsiteX3" fmla="*/ 2031847 w 2417649"/>
                <a:gd name="connsiteY3" fmla="*/ 1032276 h 1444428"/>
                <a:gd name="connsiteX4" fmla="*/ 2413447 w 2417649"/>
                <a:gd name="connsiteY4" fmla="*/ 737076 h 1444428"/>
                <a:gd name="connsiteX5" fmla="*/ 2190247 w 2417649"/>
                <a:gd name="connsiteY5" fmla="*/ 139476 h 1444428"/>
                <a:gd name="connsiteX6" fmla="*/ 1520647 w 2417649"/>
                <a:gd name="connsiteY6" fmla="*/ 9876 h 1444428"/>
                <a:gd name="connsiteX7" fmla="*/ 1221266 w 2417649"/>
                <a:gd name="connsiteY7" fmla="*/ 74501 h 1444428"/>
                <a:gd name="connsiteX8" fmla="*/ 1020866 w 2417649"/>
                <a:gd name="connsiteY8" fmla="*/ 591440 h 1444428"/>
                <a:gd name="connsiteX9" fmla="*/ 724443 w 2417649"/>
                <a:gd name="connsiteY9" fmla="*/ 744760 h 1444428"/>
                <a:gd name="connsiteX10" fmla="*/ 73447 w 2417649"/>
                <a:gd name="connsiteY10" fmla="*/ 960276 h 1444428"/>
                <a:gd name="connsiteX11" fmla="*/ 95047 w 2417649"/>
                <a:gd name="connsiteY11" fmla="*/ 1341876 h 1444428"/>
                <a:gd name="connsiteX0" fmla="*/ 95047 w 2417649"/>
                <a:gd name="connsiteY0" fmla="*/ 1341876 h 1444428"/>
                <a:gd name="connsiteX1" fmla="*/ 786247 w 2417649"/>
                <a:gd name="connsiteY1" fmla="*/ 1435476 h 1444428"/>
                <a:gd name="connsiteX2" fmla="*/ 1499047 w 2417649"/>
                <a:gd name="connsiteY2" fmla="*/ 1169076 h 1444428"/>
                <a:gd name="connsiteX3" fmla="*/ 2031847 w 2417649"/>
                <a:gd name="connsiteY3" fmla="*/ 1032276 h 1444428"/>
                <a:gd name="connsiteX4" fmla="*/ 2413447 w 2417649"/>
                <a:gd name="connsiteY4" fmla="*/ 737076 h 1444428"/>
                <a:gd name="connsiteX5" fmla="*/ 2190247 w 2417649"/>
                <a:gd name="connsiteY5" fmla="*/ 139476 h 1444428"/>
                <a:gd name="connsiteX6" fmla="*/ 1520647 w 2417649"/>
                <a:gd name="connsiteY6" fmla="*/ 9876 h 1444428"/>
                <a:gd name="connsiteX7" fmla="*/ 1221266 w 2417649"/>
                <a:gd name="connsiteY7" fmla="*/ 74501 h 1444428"/>
                <a:gd name="connsiteX8" fmla="*/ 1020866 w 2417649"/>
                <a:gd name="connsiteY8" fmla="*/ 591440 h 1444428"/>
                <a:gd name="connsiteX9" fmla="*/ 724443 w 2417649"/>
                <a:gd name="connsiteY9" fmla="*/ 744760 h 1444428"/>
                <a:gd name="connsiteX10" fmla="*/ 73447 w 2417649"/>
                <a:gd name="connsiteY10" fmla="*/ 960276 h 1444428"/>
                <a:gd name="connsiteX11" fmla="*/ 95047 w 2417649"/>
                <a:gd name="connsiteY11" fmla="*/ 1341876 h 1444428"/>
                <a:gd name="connsiteX0" fmla="*/ 8958 w 2331560"/>
                <a:gd name="connsiteY0" fmla="*/ 1341876 h 1442285"/>
                <a:gd name="connsiteX1" fmla="*/ 700158 w 2331560"/>
                <a:gd name="connsiteY1" fmla="*/ 1435476 h 1442285"/>
                <a:gd name="connsiteX2" fmla="*/ 1412958 w 2331560"/>
                <a:gd name="connsiteY2" fmla="*/ 1169076 h 1442285"/>
                <a:gd name="connsiteX3" fmla="*/ 1945758 w 2331560"/>
                <a:gd name="connsiteY3" fmla="*/ 1032276 h 1442285"/>
                <a:gd name="connsiteX4" fmla="*/ 2327358 w 2331560"/>
                <a:gd name="connsiteY4" fmla="*/ 737076 h 1442285"/>
                <a:gd name="connsiteX5" fmla="*/ 2104158 w 2331560"/>
                <a:gd name="connsiteY5" fmla="*/ 139476 h 1442285"/>
                <a:gd name="connsiteX6" fmla="*/ 1434558 w 2331560"/>
                <a:gd name="connsiteY6" fmla="*/ 9876 h 1442285"/>
                <a:gd name="connsiteX7" fmla="*/ 1135177 w 2331560"/>
                <a:gd name="connsiteY7" fmla="*/ 74501 h 1442285"/>
                <a:gd name="connsiteX8" fmla="*/ 934777 w 2331560"/>
                <a:gd name="connsiteY8" fmla="*/ 591440 h 1442285"/>
                <a:gd name="connsiteX9" fmla="*/ 638354 w 2331560"/>
                <a:gd name="connsiteY9" fmla="*/ 744760 h 1442285"/>
                <a:gd name="connsiteX10" fmla="*/ 328234 w 2331560"/>
                <a:gd name="connsiteY10" fmla="*/ 1112458 h 1442285"/>
                <a:gd name="connsiteX11" fmla="*/ 8958 w 2331560"/>
                <a:gd name="connsiteY11" fmla="*/ 1341876 h 1442285"/>
                <a:gd name="connsiteX0" fmla="*/ 9731 w 2301369"/>
                <a:gd name="connsiteY0" fmla="*/ 1350173 h 1443430"/>
                <a:gd name="connsiteX1" fmla="*/ 669967 w 2301369"/>
                <a:gd name="connsiteY1" fmla="*/ 1435476 h 1443430"/>
                <a:gd name="connsiteX2" fmla="*/ 1382767 w 2301369"/>
                <a:gd name="connsiteY2" fmla="*/ 1169076 h 1443430"/>
                <a:gd name="connsiteX3" fmla="*/ 1915567 w 2301369"/>
                <a:gd name="connsiteY3" fmla="*/ 1032276 h 1443430"/>
                <a:gd name="connsiteX4" fmla="*/ 2297167 w 2301369"/>
                <a:gd name="connsiteY4" fmla="*/ 737076 h 1443430"/>
                <a:gd name="connsiteX5" fmla="*/ 2073967 w 2301369"/>
                <a:gd name="connsiteY5" fmla="*/ 139476 h 1443430"/>
                <a:gd name="connsiteX6" fmla="*/ 1404367 w 2301369"/>
                <a:gd name="connsiteY6" fmla="*/ 9876 h 1443430"/>
                <a:gd name="connsiteX7" fmla="*/ 1104986 w 2301369"/>
                <a:gd name="connsiteY7" fmla="*/ 74501 h 1443430"/>
                <a:gd name="connsiteX8" fmla="*/ 904586 w 2301369"/>
                <a:gd name="connsiteY8" fmla="*/ 591440 h 1443430"/>
                <a:gd name="connsiteX9" fmla="*/ 608163 w 2301369"/>
                <a:gd name="connsiteY9" fmla="*/ 744760 h 1443430"/>
                <a:gd name="connsiteX10" fmla="*/ 298043 w 2301369"/>
                <a:gd name="connsiteY10" fmla="*/ 1112458 h 1443430"/>
                <a:gd name="connsiteX11" fmla="*/ 9731 w 2301369"/>
                <a:gd name="connsiteY11" fmla="*/ 1350173 h 1443430"/>
                <a:gd name="connsiteX0" fmla="*/ 34197 w 2325835"/>
                <a:gd name="connsiteY0" fmla="*/ 1350173 h 1451090"/>
                <a:gd name="connsiteX1" fmla="*/ 694433 w 2325835"/>
                <a:gd name="connsiteY1" fmla="*/ 1435476 h 1451090"/>
                <a:gd name="connsiteX2" fmla="*/ 1407233 w 2325835"/>
                <a:gd name="connsiteY2" fmla="*/ 1169076 h 1451090"/>
                <a:gd name="connsiteX3" fmla="*/ 1940033 w 2325835"/>
                <a:gd name="connsiteY3" fmla="*/ 1032276 h 1451090"/>
                <a:gd name="connsiteX4" fmla="*/ 2321633 w 2325835"/>
                <a:gd name="connsiteY4" fmla="*/ 737076 h 1451090"/>
                <a:gd name="connsiteX5" fmla="*/ 2098433 w 2325835"/>
                <a:gd name="connsiteY5" fmla="*/ 139476 h 1451090"/>
                <a:gd name="connsiteX6" fmla="*/ 1428833 w 2325835"/>
                <a:gd name="connsiteY6" fmla="*/ 9876 h 1451090"/>
                <a:gd name="connsiteX7" fmla="*/ 1129452 w 2325835"/>
                <a:gd name="connsiteY7" fmla="*/ 74501 h 1451090"/>
                <a:gd name="connsiteX8" fmla="*/ 929052 w 2325835"/>
                <a:gd name="connsiteY8" fmla="*/ 591440 h 1451090"/>
                <a:gd name="connsiteX9" fmla="*/ 632629 w 2325835"/>
                <a:gd name="connsiteY9" fmla="*/ 744760 h 1451090"/>
                <a:gd name="connsiteX10" fmla="*/ 322509 w 2325835"/>
                <a:gd name="connsiteY10" fmla="*/ 1112458 h 1451090"/>
                <a:gd name="connsiteX11" fmla="*/ 34197 w 2325835"/>
                <a:gd name="connsiteY11" fmla="*/ 1350173 h 1451090"/>
                <a:gd name="connsiteX0" fmla="*/ 35697 w 2289085"/>
                <a:gd name="connsiteY0" fmla="*/ 1310641 h 1442083"/>
                <a:gd name="connsiteX1" fmla="*/ 657683 w 2289085"/>
                <a:gd name="connsiteY1" fmla="*/ 1435476 h 1442083"/>
                <a:gd name="connsiteX2" fmla="*/ 1370483 w 2289085"/>
                <a:gd name="connsiteY2" fmla="*/ 1169076 h 1442083"/>
                <a:gd name="connsiteX3" fmla="*/ 1903283 w 2289085"/>
                <a:gd name="connsiteY3" fmla="*/ 1032276 h 1442083"/>
                <a:gd name="connsiteX4" fmla="*/ 2284883 w 2289085"/>
                <a:gd name="connsiteY4" fmla="*/ 737076 h 1442083"/>
                <a:gd name="connsiteX5" fmla="*/ 2061683 w 2289085"/>
                <a:gd name="connsiteY5" fmla="*/ 139476 h 1442083"/>
                <a:gd name="connsiteX6" fmla="*/ 1392083 w 2289085"/>
                <a:gd name="connsiteY6" fmla="*/ 9876 h 1442083"/>
                <a:gd name="connsiteX7" fmla="*/ 1092702 w 2289085"/>
                <a:gd name="connsiteY7" fmla="*/ 74501 h 1442083"/>
                <a:gd name="connsiteX8" fmla="*/ 892302 w 2289085"/>
                <a:gd name="connsiteY8" fmla="*/ 591440 h 1442083"/>
                <a:gd name="connsiteX9" fmla="*/ 595879 w 2289085"/>
                <a:gd name="connsiteY9" fmla="*/ 744760 h 1442083"/>
                <a:gd name="connsiteX10" fmla="*/ 285759 w 2289085"/>
                <a:gd name="connsiteY10" fmla="*/ 1112458 h 1442083"/>
                <a:gd name="connsiteX11" fmla="*/ 35697 w 2289085"/>
                <a:gd name="connsiteY11" fmla="*/ 1310641 h 1442083"/>
                <a:gd name="connsiteX0" fmla="*/ 2616 w 2256004"/>
                <a:gd name="connsiteY0" fmla="*/ 1310641 h 1439541"/>
                <a:gd name="connsiteX1" fmla="*/ 624602 w 2256004"/>
                <a:gd name="connsiteY1" fmla="*/ 1435476 h 1439541"/>
                <a:gd name="connsiteX2" fmla="*/ 1337402 w 2256004"/>
                <a:gd name="connsiteY2" fmla="*/ 1169076 h 1439541"/>
                <a:gd name="connsiteX3" fmla="*/ 1870202 w 2256004"/>
                <a:gd name="connsiteY3" fmla="*/ 1032276 h 1439541"/>
                <a:gd name="connsiteX4" fmla="*/ 2251802 w 2256004"/>
                <a:gd name="connsiteY4" fmla="*/ 737076 h 1439541"/>
                <a:gd name="connsiteX5" fmla="*/ 2028602 w 2256004"/>
                <a:gd name="connsiteY5" fmla="*/ 139476 h 1439541"/>
                <a:gd name="connsiteX6" fmla="*/ 1359002 w 2256004"/>
                <a:gd name="connsiteY6" fmla="*/ 9876 h 1439541"/>
                <a:gd name="connsiteX7" fmla="*/ 1059621 w 2256004"/>
                <a:gd name="connsiteY7" fmla="*/ 74501 h 1439541"/>
                <a:gd name="connsiteX8" fmla="*/ 859221 w 2256004"/>
                <a:gd name="connsiteY8" fmla="*/ 591440 h 1439541"/>
                <a:gd name="connsiteX9" fmla="*/ 562798 w 2256004"/>
                <a:gd name="connsiteY9" fmla="*/ 744760 h 1439541"/>
                <a:gd name="connsiteX10" fmla="*/ 407969 w 2256004"/>
                <a:gd name="connsiteY10" fmla="*/ 1048973 h 1439541"/>
                <a:gd name="connsiteX11" fmla="*/ 2616 w 2256004"/>
                <a:gd name="connsiteY11" fmla="*/ 1310641 h 1439541"/>
                <a:gd name="connsiteX0" fmla="*/ 2391 w 2297804"/>
                <a:gd name="connsiteY0" fmla="*/ 1343630 h 1443323"/>
                <a:gd name="connsiteX1" fmla="*/ 666402 w 2297804"/>
                <a:gd name="connsiteY1" fmla="*/ 1435476 h 1443323"/>
                <a:gd name="connsiteX2" fmla="*/ 1379202 w 2297804"/>
                <a:gd name="connsiteY2" fmla="*/ 1169076 h 1443323"/>
                <a:gd name="connsiteX3" fmla="*/ 1912002 w 2297804"/>
                <a:gd name="connsiteY3" fmla="*/ 1032276 h 1443323"/>
                <a:gd name="connsiteX4" fmla="*/ 2293602 w 2297804"/>
                <a:gd name="connsiteY4" fmla="*/ 737076 h 1443323"/>
                <a:gd name="connsiteX5" fmla="*/ 2070402 w 2297804"/>
                <a:gd name="connsiteY5" fmla="*/ 139476 h 1443323"/>
                <a:gd name="connsiteX6" fmla="*/ 1400802 w 2297804"/>
                <a:gd name="connsiteY6" fmla="*/ 9876 h 1443323"/>
                <a:gd name="connsiteX7" fmla="*/ 1101421 w 2297804"/>
                <a:gd name="connsiteY7" fmla="*/ 74501 h 1443323"/>
                <a:gd name="connsiteX8" fmla="*/ 901021 w 2297804"/>
                <a:gd name="connsiteY8" fmla="*/ 591440 h 1443323"/>
                <a:gd name="connsiteX9" fmla="*/ 604598 w 2297804"/>
                <a:gd name="connsiteY9" fmla="*/ 744760 h 1443323"/>
                <a:gd name="connsiteX10" fmla="*/ 449769 w 2297804"/>
                <a:gd name="connsiteY10" fmla="*/ 1048973 h 1443323"/>
                <a:gd name="connsiteX11" fmla="*/ 2391 w 2297804"/>
                <a:gd name="connsiteY11" fmla="*/ 1343630 h 1443323"/>
                <a:gd name="connsiteX0" fmla="*/ 41473 w 2336886"/>
                <a:gd name="connsiteY0" fmla="*/ 1343630 h 1455257"/>
                <a:gd name="connsiteX1" fmla="*/ 705484 w 2336886"/>
                <a:gd name="connsiteY1" fmla="*/ 1435476 h 1455257"/>
                <a:gd name="connsiteX2" fmla="*/ 1418284 w 2336886"/>
                <a:gd name="connsiteY2" fmla="*/ 1169076 h 1455257"/>
                <a:gd name="connsiteX3" fmla="*/ 1951084 w 2336886"/>
                <a:gd name="connsiteY3" fmla="*/ 1032276 h 1455257"/>
                <a:gd name="connsiteX4" fmla="*/ 2332684 w 2336886"/>
                <a:gd name="connsiteY4" fmla="*/ 737076 h 1455257"/>
                <a:gd name="connsiteX5" fmla="*/ 2109484 w 2336886"/>
                <a:gd name="connsiteY5" fmla="*/ 139476 h 1455257"/>
                <a:gd name="connsiteX6" fmla="*/ 1439884 w 2336886"/>
                <a:gd name="connsiteY6" fmla="*/ 9876 h 1455257"/>
                <a:gd name="connsiteX7" fmla="*/ 1140503 w 2336886"/>
                <a:gd name="connsiteY7" fmla="*/ 74501 h 1455257"/>
                <a:gd name="connsiteX8" fmla="*/ 940103 w 2336886"/>
                <a:gd name="connsiteY8" fmla="*/ 591440 h 1455257"/>
                <a:gd name="connsiteX9" fmla="*/ 643680 w 2336886"/>
                <a:gd name="connsiteY9" fmla="*/ 744760 h 1455257"/>
                <a:gd name="connsiteX10" fmla="*/ 488851 w 2336886"/>
                <a:gd name="connsiteY10" fmla="*/ 1048973 h 1455257"/>
                <a:gd name="connsiteX11" fmla="*/ 41473 w 2336886"/>
                <a:gd name="connsiteY11" fmla="*/ 1343630 h 1455257"/>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584850 w 2278056"/>
                <a:gd name="connsiteY9" fmla="*/ 744760 h 1442811"/>
                <a:gd name="connsiteX10" fmla="*/ 430021 w 2278056"/>
                <a:gd name="connsiteY10" fmla="*/ 1048973 h 1442811"/>
                <a:gd name="connsiteX11" fmla="*/ 44300 w 2278056"/>
                <a:gd name="connsiteY11"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584850 w 2278056"/>
                <a:gd name="connsiteY9" fmla="*/ 744760 h 1442811"/>
                <a:gd name="connsiteX10" fmla="*/ 479689 w 2278056"/>
                <a:gd name="connsiteY10" fmla="*/ 910177 h 1442811"/>
                <a:gd name="connsiteX11" fmla="*/ 430021 w 2278056"/>
                <a:gd name="connsiteY11" fmla="*/ 1048973 h 1442811"/>
                <a:gd name="connsiteX12" fmla="*/ 44300 w 2278056"/>
                <a:gd name="connsiteY12"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584850 w 2278056"/>
                <a:gd name="connsiteY9" fmla="*/ 744760 h 1442811"/>
                <a:gd name="connsiteX10" fmla="*/ 539863 w 2278056"/>
                <a:gd name="connsiteY10" fmla="*/ 953958 h 1442811"/>
                <a:gd name="connsiteX11" fmla="*/ 430021 w 2278056"/>
                <a:gd name="connsiteY11" fmla="*/ 1048973 h 1442811"/>
                <a:gd name="connsiteX12" fmla="*/ 44300 w 2278056"/>
                <a:gd name="connsiteY12"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584850 w 2278056"/>
                <a:gd name="connsiteY9" fmla="*/ 744760 h 1442811"/>
                <a:gd name="connsiteX10" fmla="*/ 542085 w 2278056"/>
                <a:gd name="connsiteY10" fmla="*/ 821807 h 1442811"/>
                <a:gd name="connsiteX11" fmla="*/ 539863 w 2278056"/>
                <a:gd name="connsiteY11" fmla="*/ 953958 h 1442811"/>
                <a:gd name="connsiteX12" fmla="*/ 430021 w 2278056"/>
                <a:gd name="connsiteY12" fmla="*/ 1048973 h 1442811"/>
                <a:gd name="connsiteX13" fmla="*/ 44300 w 2278056"/>
                <a:gd name="connsiteY13"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584850 w 2278056"/>
                <a:gd name="connsiteY9" fmla="*/ 744760 h 1442811"/>
                <a:gd name="connsiteX10" fmla="*/ 460256 w 2278056"/>
                <a:gd name="connsiteY10" fmla="*/ 755630 h 1442811"/>
                <a:gd name="connsiteX11" fmla="*/ 539863 w 2278056"/>
                <a:gd name="connsiteY11" fmla="*/ 953958 h 1442811"/>
                <a:gd name="connsiteX12" fmla="*/ 430021 w 2278056"/>
                <a:gd name="connsiteY12" fmla="*/ 1048973 h 1442811"/>
                <a:gd name="connsiteX13" fmla="*/ 44300 w 2278056"/>
                <a:gd name="connsiteY13"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683002 w 2278056"/>
                <a:gd name="connsiteY9" fmla="*/ 688090 h 1442811"/>
                <a:gd name="connsiteX10" fmla="*/ 460256 w 2278056"/>
                <a:gd name="connsiteY10" fmla="*/ 755630 h 1442811"/>
                <a:gd name="connsiteX11" fmla="*/ 539863 w 2278056"/>
                <a:gd name="connsiteY11" fmla="*/ 953958 h 1442811"/>
                <a:gd name="connsiteX12" fmla="*/ 430021 w 2278056"/>
                <a:gd name="connsiteY12" fmla="*/ 1048973 h 1442811"/>
                <a:gd name="connsiteX13" fmla="*/ 44300 w 2278056"/>
                <a:gd name="connsiteY13"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683002 w 2278056"/>
                <a:gd name="connsiteY9" fmla="*/ 688090 h 1442811"/>
                <a:gd name="connsiteX10" fmla="*/ 460256 w 2278056"/>
                <a:gd name="connsiteY10" fmla="*/ 755630 h 1442811"/>
                <a:gd name="connsiteX11" fmla="*/ 539863 w 2278056"/>
                <a:gd name="connsiteY11" fmla="*/ 953958 h 1442811"/>
                <a:gd name="connsiteX12" fmla="*/ 430021 w 2278056"/>
                <a:gd name="connsiteY12" fmla="*/ 1048973 h 1442811"/>
                <a:gd name="connsiteX13" fmla="*/ 44300 w 2278056"/>
                <a:gd name="connsiteY13"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683002 w 2278056"/>
                <a:gd name="connsiteY9" fmla="*/ 688090 h 1442811"/>
                <a:gd name="connsiteX10" fmla="*/ 460256 w 2278056"/>
                <a:gd name="connsiteY10" fmla="*/ 755630 h 1442811"/>
                <a:gd name="connsiteX11" fmla="*/ 539863 w 2278056"/>
                <a:gd name="connsiteY11" fmla="*/ 953958 h 1442811"/>
                <a:gd name="connsiteX12" fmla="*/ 430021 w 2278056"/>
                <a:gd name="connsiteY12" fmla="*/ 1048973 h 1442811"/>
                <a:gd name="connsiteX13" fmla="*/ 44300 w 2278056"/>
                <a:gd name="connsiteY13"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460256 w 2278056"/>
                <a:gd name="connsiteY9" fmla="*/ 755630 h 1442811"/>
                <a:gd name="connsiteX10" fmla="*/ 539863 w 2278056"/>
                <a:gd name="connsiteY10" fmla="*/ 953958 h 1442811"/>
                <a:gd name="connsiteX11" fmla="*/ 430021 w 2278056"/>
                <a:gd name="connsiteY11" fmla="*/ 1048973 h 1442811"/>
                <a:gd name="connsiteX12" fmla="*/ 44300 w 2278056"/>
                <a:gd name="connsiteY12"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539863 w 2278056"/>
                <a:gd name="connsiteY9" fmla="*/ 953958 h 1442811"/>
                <a:gd name="connsiteX10" fmla="*/ 430021 w 2278056"/>
                <a:gd name="connsiteY10" fmla="*/ 1048973 h 1442811"/>
                <a:gd name="connsiteX11" fmla="*/ 44300 w 2278056"/>
                <a:gd name="connsiteY11" fmla="*/ 1299305 h 1442811"/>
                <a:gd name="connsiteX0" fmla="*/ 44300 w 2278056"/>
                <a:gd name="connsiteY0" fmla="*/ 1320342 h 1463848"/>
                <a:gd name="connsiteX1" fmla="*/ 646654 w 2278056"/>
                <a:gd name="connsiteY1" fmla="*/ 1456513 h 1463848"/>
                <a:gd name="connsiteX2" fmla="*/ 1359454 w 2278056"/>
                <a:gd name="connsiteY2" fmla="*/ 1190113 h 1463848"/>
                <a:gd name="connsiteX3" fmla="*/ 1892254 w 2278056"/>
                <a:gd name="connsiteY3" fmla="*/ 1053313 h 1463848"/>
                <a:gd name="connsiteX4" fmla="*/ 2273854 w 2278056"/>
                <a:gd name="connsiteY4" fmla="*/ 758113 h 1463848"/>
                <a:gd name="connsiteX5" fmla="*/ 2050654 w 2278056"/>
                <a:gd name="connsiteY5" fmla="*/ 160513 h 1463848"/>
                <a:gd name="connsiteX6" fmla="*/ 1381054 w 2278056"/>
                <a:gd name="connsiteY6" fmla="*/ 30913 h 1463848"/>
                <a:gd name="connsiteX7" fmla="*/ 1081673 w 2278056"/>
                <a:gd name="connsiteY7" fmla="*/ 95538 h 1463848"/>
                <a:gd name="connsiteX8" fmla="*/ 539863 w 2278056"/>
                <a:gd name="connsiteY8" fmla="*/ 974995 h 1463848"/>
                <a:gd name="connsiteX9" fmla="*/ 430021 w 2278056"/>
                <a:gd name="connsiteY9" fmla="*/ 1070010 h 1463848"/>
                <a:gd name="connsiteX10" fmla="*/ 44300 w 2278056"/>
                <a:gd name="connsiteY10" fmla="*/ 1320342 h 1463848"/>
                <a:gd name="connsiteX0" fmla="*/ 44300 w 2278056"/>
                <a:gd name="connsiteY0" fmla="*/ 1300744 h 1444250"/>
                <a:gd name="connsiteX1" fmla="*/ 646654 w 2278056"/>
                <a:gd name="connsiteY1" fmla="*/ 1436915 h 1444250"/>
                <a:gd name="connsiteX2" fmla="*/ 1359454 w 2278056"/>
                <a:gd name="connsiteY2" fmla="*/ 1170515 h 1444250"/>
                <a:gd name="connsiteX3" fmla="*/ 1892254 w 2278056"/>
                <a:gd name="connsiteY3" fmla="*/ 1033715 h 1444250"/>
                <a:gd name="connsiteX4" fmla="*/ 2273854 w 2278056"/>
                <a:gd name="connsiteY4" fmla="*/ 738515 h 1444250"/>
                <a:gd name="connsiteX5" fmla="*/ 2050654 w 2278056"/>
                <a:gd name="connsiteY5" fmla="*/ 140915 h 1444250"/>
                <a:gd name="connsiteX6" fmla="*/ 1381054 w 2278056"/>
                <a:gd name="connsiteY6" fmla="*/ 11315 h 1444250"/>
                <a:gd name="connsiteX7" fmla="*/ 1081673 w 2278056"/>
                <a:gd name="connsiteY7" fmla="*/ 75940 h 1444250"/>
                <a:gd name="connsiteX8" fmla="*/ 1107259 w 2278056"/>
                <a:gd name="connsiteY8" fmla="*/ 623448 h 1444250"/>
                <a:gd name="connsiteX9" fmla="*/ 430021 w 2278056"/>
                <a:gd name="connsiteY9" fmla="*/ 1050412 h 1444250"/>
                <a:gd name="connsiteX10" fmla="*/ 44300 w 2278056"/>
                <a:gd name="connsiteY10" fmla="*/ 1300744 h 1444250"/>
                <a:gd name="connsiteX0" fmla="*/ 44300 w 2278056"/>
                <a:gd name="connsiteY0" fmla="*/ 1303063 h 1446569"/>
                <a:gd name="connsiteX1" fmla="*/ 646654 w 2278056"/>
                <a:gd name="connsiteY1" fmla="*/ 1439234 h 1446569"/>
                <a:gd name="connsiteX2" fmla="*/ 1359454 w 2278056"/>
                <a:gd name="connsiteY2" fmla="*/ 1172834 h 1446569"/>
                <a:gd name="connsiteX3" fmla="*/ 1892254 w 2278056"/>
                <a:gd name="connsiteY3" fmla="*/ 1036034 h 1446569"/>
                <a:gd name="connsiteX4" fmla="*/ 2273854 w 2278056"/>
                <a:gd name="connsiteY4" fmla="*/ 740834 h 1446569"/>
                <a:gd name="connsiteX5" fmla="*/ 2050654 w 2278056"/>
                <a:gd name="connsiteY5" fmla="*/ 143234 h 1446569"/>
                <a:gd name="connsiteX6" fmla="*/ 1381054 w 2278056"/>
                <a:gd name="connsiteY6" fmla="*/ 13634 h 1446569"/>
                <a:gd name="connsiteX7" fmla="*/ 1081673 w 2278056"/>
                <a:gd name="connsiteY7" fmla="*/ 78259 h 1446569"/>
                <a:gd name="connsiteX8" fmla="*/ 1360505 w 2278056"/>
                <a:gd name="connsiteY8" fmla="*/ 671500 h 1446569"/>
                <a:gd name="connsiteX9" fmla="*/ 430021 w 2278056"/>
                <a:gd name="connsiteY9" fmla="*/ 1052731 h 1446569"/>
                <a:gd name="connsiteX10" fmla="*/ 44300 w 2278056"/>
                <a:gd name="connsiteY10" fmla="*/ 1303063 h 1446569"/>
                <a:gd name="connsiteX0" fmla="*/ 2851 w 2236607"/>
                <a:gd name="connsiteY0" fmla="*/ 1303063 h 1442777"/>
                <a:gd name="connsiteX1" fmla="*/ 605205 w 2236607"/>
                <a:gd name="connsiteY1" fmla="*/ 1439234 h 1442777"/>
                <a:gd name="connsiteX2" fmla="*/ 1318005 w 2236607"/>
                <a:gd name="connsiteY2" fmla="*/ 1172834 h 1442777"/>
                <a:gd name="connsiteX3" fmla="*/ 1850805 w 2236607"/>
                <a:gd name="connsiteY3" fmla="*/ 1036034 h 1442777"/>
                <a:gd name="connsiteX4" fmla="*/ 2232405 w 2236607"/>
                <a:gd name="connsiteY4" fmla="*/ 740834 h 1442777"/>
                <a:gd name="connsiteX5" fmla="*/ 2009205 w 2236607"/>
                <a:gd name="connsiteY5" fmla="*/ 143234 h 1442777"/>
                <a:gd name="connsiteX6" fmla="*/ 1339605 w 2236607"/>
                <a:gd name="connsiteY6" fmla="*/ 13634 h 1442777"/>
                <a:gd name="connsiteX7" fmla="*/ 1040224 w 2236607"/>
                <a:gd name="connsiteY7" fmla="*/ 78259 h 1442777"/>
                <a:gd name="connsiteX8" fmla="*/ 1319056 w 2236607"/>
                <a:gd name="connsiteY8" fmla="*/ 671500 h 1442777"/>
                <a:gd name="connsiteX9" fmla="*/ 854991 w 2236607"/>
                <a:gd name="connsiteY9" fmla="*/ 984114 h 1442777"/>
                <a:gd name="connsiteX10" fmla="*/ 2851 w 2236607"/>
                <a:gd name="connsiteY10" fmla="*/ 1303063 h 1442777"/>
                <a:gd name="connsiteX0" fmla="*/ 597213 w 1631879"/>
                <a:gd name="connsiteY0" fmla="*/ 977205 h 1442358"/>
                <a:gd name="connsiteX1" fmla="*/ 477 w 1631879"/>
                <a:gd name="connsiteY1" fmla="*/ 1439234 h 1442358"/>
                <a:gd name="connsiteX2" fmla="*/ 713277 w 1631879"/>
                <a:gd name="connsiteY2" fmla="*/ 1172834 h 1442358"/>
                <a:gd name="connsiteX3" fmla="*/ 1246077 w 1631879"/>
                <a:gd name="connsiteY3" fmla="*/ 1036034 h 1442358"/>
                <a:gd name="connsiteX4" fmla="*/ 1627677 w 1631879"/>
                <a:gd name="connsiteY4" fmla="*/ 740834 h 1442358"/>
                <a:gd name="connsiteX5" fmla="*/ 1404477 w 1631879"/>
                <a:gd name="connsiteY5" fmla="*/ 143234 h 1442358"/>
                <a:gd name="connsiteX6" fmla="*/ 734877 w 1631879"/>
                <a:gd name="connsiteY6" fmla="*/ 13634 h 1442358"/>
                <a:gd name="connsiteX7" fmla="*/ 435496 w 1631879"/>
                <a:gd name="connsiteY7" fmla="*/ 78259 h 1442358"/>
                <a:gd name="connsiteX8" fmla="*/ 714328 w 1631879"/>
                <a:gd name="connsiteY8" fmla="*/ 671500 h 1442358"/>
                <a:gd name="connsiteX9" fmla="*/ 250263 w 1631879"/>
                <a:gd name="connsiteY9" fmla="*/ 984114 h 1442358"/>
                <a:gd name="connsiteX10" fmla="*/ 597213 w 1631879"/>
                <a:gd name="connsiteY10" fmla="*/ 977205 h 1442358"/>
                <a:gd name="connsiteX0" fmla="*/ 348034 w 1382700"/>
                <a:gd name="connsiteY0" fmla="*/ 977205 h 1183827"/>
                <a:gd name="connsiteX1" fmla="*/ 705603 w 1382700"/>
                <a:gd name="connsiteY1" fmla="*/ 757397 h 1183827"/>
                <a:gd name="connsiteX2" fmla="*/ 464098 w 1382700"/>
                <a:gd name="connsiteY2" fmla="*/ 1172834 h 1183827"/>
                <a:gd name="connsiteX3" fmla="*/ 996898 w 1382700"/>
                <a:gd name="connsiteY3" fmla="*/ 1036034 h 1183827"/>
                <a:gd name="connsiteX4" fmla="*/ 1378498 w 1382700"/>
                <a:gd name="connsiteY4" fmla="*/ 740834 h 1183827"/>
                <a:gd name="connsiteX5" fmla="*/ 1155298 w 1382700"/>
                <a:gd name="connsiteY5" fmla="*/ 143234 h 1183827"/>
                <a:gd name="connsiteX6" fmla="*/ 485698 w 1382700"/>
                <a:gd name="connsiteY6" fmla="*/ 13634 h 1183827"/>
                <a:gd name="connsiteX7" fmla="*/ 186317 w 1382700"/>
                <a:gd name="connsiteY7" fmla="*/ 78259 h 1183827"/>
                <a:gd name="connsiteX8" fmla="*/ 465149 w 1382700"/>
                <a:gd name="connsiteY8" fmla="*/ 671500 h 1183827"/>
                <a:gd name="connsiteX9" fmla="*/ 1084 w 1382700"/>
                <a:gd name="connsiteY9" fmla="*/ 984114 h 1183827"/>
                <a:gd name="connsiteX10" fmla="*/ 348034 w 1382700"/>
                <a:gd name="connsiteY10" fmla="*/ 977205 h 1183827"/>
                <a:gd name="connsiteX0" fmla="*/ 669492 w 1383698"/>
                <a:gd name="connsiteY0" fmla="*/ 648231 h 1183827"/>
                <a:gd name="connsiteX1" fmla="*/ 706601 w 1383698"/>
                <a:gd name="connsiteY1" fmla="*/ 757397 h 1183827"/>
                <a:gd name="connsiteX2" fmla="*/ 465096 w 1383698"/>
                <a:gd name="connsiteY2" fmla="*/ 1172834 h 1183827"/>
                <a:gd name="connsiteX3" fmla="*/ 997896 w 1383698"/>
                <a:gd name="connsiteY3" fmla="*/ 1036034 h 1183827"/>
                <a:gd name="connsiteX4" fmla="*/ 1379496 w 1383698"/>
                <a:gd name="connsiteY4" fmla="*/ 740834 h 1183827"/>
                <a:gd name="connsiteX5" fmla="*/ 1156296 w 1383698"/>
                <a:gd name="connsiteY5" fmla="*/ 143234 h 1183827"/>
                <a:gd name="connsiteX6" fmla="*/ 486696 w 1383698"/>
                <a:gd name="connsiteY6" fmla="*/ 13634 h 1183827"/>
                <a:gd name="connsiteX7" fmla="*/ 187315 w 1383698"/>
                <a:gd name="connsiteY7" fmla="*/ 78259 h 1183827"/>
                <a:gd name="connsiteX8" fmla="*/ 466147 w 1383698"/>
                <a:gd name="connsiteY8" fmla="*/ 671500 h 1183827"/>
                <a:gd name="connsiteX9" fmla="*/ 2082 w 1383698"/>
                <a:gd name="connsiteY9" fmla="*/ 984114 h 1183827"/>
                <a:gd name="connsiteX10" fmla="*/ 669492 w 1383698"/>
                <a:gd name="connsiteY10" fmla="*/ 648231 h 1183827"/>
                <a:gd name="connsiteX0" fmla="*/ 2839 w 1384455"/>
                <a:gd name="connsiteY0" fmla="*/ 984114 h 1183827"/>
                <a:gd name="connsiteX1" fmla="*/ 707358 w 1384455"/>
                <a:gd name="connsiteY1" fmla="*/ 757397 h 1183827"/>
                <a:gd name="connsiteX2" fmla="*/ 465853 w 1384455"/>
                <a:gd name="connsiteY2" fmla="*/ 1172834 h 1183827"/>
                <a:gd name="connsiteX3" fmla="*/ 998653 w 1384455"/>
                <a:gd name="connsiteY3" fmla="*/ 1036034 h 1183827"/>
                <a:gd name="connsiteX4" fmla="*/ 1380253 w 1384455"/>
                <a:gd name="connsiteY4" fmla="*/ 740834 h 1183827"/>
                <a:gd name="connsiteX5" fmla="*/ 1157053 w 1384455"/>
                <a:gd name="connsiteY5" fmla="*/ 143234 h 1183827"/>
                <a:gd name="connsiteX6" fmla="*/ 487453 w 1384455"/>
                <a:gd name="connsiteY6" fmla="*/ 13634 h 1183827"/>
                <a:gd name="connsiteX7" fmla="*/ 188072 w 1384455"/>
                <a:gd name="connsiteY7" fmla="*/ 78259 h 1183827"/>
                <a:gd name="connsiteX8" fmla="*/ 466904 w 1384455"/>
                <a:gd name="connsiteY8" fmla="*/ 671500 h 1183827"/>
                <a:gd name="connsiteX9" fmla="*/ 2839 w 1384455"/>
                <a:gd name="connsiteY9" fmla="*/ 984114 h 1183827"/>
                <a:gd name="connsiteX0" fmla="*/ 501759 w 1196406"/>
                <a:gd name="connsiteY0" fmla="*/ 670378 h 1183827"/>
                <a:gd name="connsiteX1" fmla="*/ 519309 w 1196406"/>
                <a:gd name="connsiteY1" fmla="*/ 757397 h 1183827"/>
                <a:gd name="connsiteX2" fmla="*/ 277804 w 1196406"/>
                <a:gd name="connsiteY2" fmla="*/ 1172834 h 1183827"/>
                <a:gd name="connsiteX3" fmla="*/ 810604 w 1196406"/>
                <a:gd name="connsiteY3" fmla="*/ 1036034 h 1183827"/>
                <a:gd name="connsiteX4" fmla="*/ 1192204 w 1196406"/>
                <a:gd name="connsiteY4" fmla="*/ 740834 h 1183827"/>
                <a:gd name="connsiteX5" fmla="*/ 969004 w 1196406"/>
                <a:gd name="connsiteY5" fmla="*/ 143234 h 1183827"/>
                <a:gd name="connsiteX6" fmla="*/ 299404 w 1196406"/>
                <a:gd name="connsiteY6" fmla="*/ 13634 h 1183827"/>
                <a:gd name="connsiteX7" fmla="*/ 23 w 1196406"/>
                <a:gd name="connsiteY7" fmla="*/ 78259 h 1183827"/>
                <a:gd name="connsiteX8" fmla="*/ 278855 w 1196406"/>
                <a:gd name="connsiteY8" fmla="*/ 671500 h 1183827"/>
                <a:gd name="connsiteX9" fmla="*/ 501759 w 1196406"/>
                <a:gd name="connsiteY9" fmla="*/ 670378 h 1183827"/>
                <a:gd name="connsiteX0" fmla="*/ 735065 w 1429712"/>
                <a:gd name="connsiteY0" fmla="*/ 676865 h 1190314"/>
                <a:gd name="connsiteX1" fmla="*/ 752615 w 1429712"/>
                <a:gd name="connsiteY1" fmla="*/ 763884 h 1190314"/>
                <a:gd name="connsiteX2" fmla="*/ 511110 w 1429712"/>
                <a:gd name="connsiteY2" fmla="*/ 1179321 h 1190314"/>
                <a:gd name="connsiteX3" fmla="*/ 1043910 w 1429712"/>
                <a:gd name="connsiteY3" fmla="*/ 1042521 h 1190314"/>
                <a:gd name="connsiteX4" fmla="*/ 1425510 w 1429712"/>
                <a:gd name="connsiteY4" fmla="*/ 747321 h 1190314"/>
                <a:gd name="connsiteX5" fmla="*/ 1202310 w 1429712"/>
                <a:gd name="connsiteY5" fmla="*/ 149721 h 1190314"/>
                <a:gd name="connsiteX6" fmla="*/ 532710 w 1429712"/>
                <a:gd name="connsiteY6" fmla="*/ 20121 h 1190314"/>
                <a:gd name="connsiteX7" fmla="*/ 233329 w 1429712"/>
                <a:gd name="connsiteY7" fmla="*/ 84746 h 1190314"/>
                <a:gd name="connsiteX8" fmla="*/ 11274 w 1429712"/>
                <a:gd name="connsiteY8" fmla="*/ 792680 h 1190314"/>
                <a:gd name="connsiteX9" fmla="*/ 735065 w 1429712"/>
                <a:gd name="connsiteY9" fmla="*/ 676865 h 1190314"/>
                <a:gd name="connsiteX0" fmla="*/ 723791 w 1418438"/>
                <a:gd name="connsiteY0" fmla="*/ 676865 h 1190314"/>
                <a:gd name="connsiteX1" fmla="*/ 741341 w 1418438"/>
                <a:gd name="connsiteY1" fmla="*/ 763884 h 1190314"/>
                <a:gd name="connsiteX2" fmla="*/ 499836 w 1418438"/>
                <a:gd name="connsiteY2" fmla="*/ 1179321 h 1190314"/>
                <a:gd name="connsiteX3" fmla="*/ 1032636 w 1418438"/>
                <a:gd name="connsiteY3" fmla="*/ 1042521 h 1190314"/>
                <a:gd name="connsiteX4" fmla="*/ 1414236 w 1418438"/>
                <a:gd name="connsiteY4" fmla="*/ 747321 h 1190314"/>
                <a:gd name="connsiteX5" fmla="*/ 1191036 w 1418438"/>
                <a:gd name="connsiteY5" fmla="*/ 149721 h 1190314"/>
                <a:gd name="connsiteX6" fmla="*/ 521436 w 1418438"/>
                <a:gd name="connsiteY6" fmla="*/ 20121 h 1190314"/>
                <a:gd name="connsiteX7" fmla="*/ 222055 w 1418438"/>
                <a:gd name="connsiteY7" fmla="*/ 84746 h 1190314"/>
                <a:gd name="connsiteX8" fmla="*/ 0 w 1418438"/>
                <a:gd name="connsiteY8" fmla="*/ 792680 h 1190314"/>
                <a:gd name="connsiteX9" fmla="*/ 723791 w 1418438"/>
                <a:gd name="connsiteY9" fmla="*/ 676865 h 1190314"/>
                <a:gd name="connsiteX0" fmla="*/ 731724 w 1426371"/>
                <a:gd name="connsiteY0" fmla="*/ 676865 h 1190314"/>
                <a:gd name="connsiteX1" fmla="*/ 749274 w 1426371"/>
                <a:gd name="connsiteY1" fmla="*/ 763884 h 1190314"/>
                <a:gd name="connsiteX2" fmla="*/ 507769 w 1426371"/>
                <a:gd name="connsiteY2" fmla="*/ 1179321 h 1190314"/>
                <a:gd name="connsiteX3" fmla="*/ 1040569 w 1426371"/>
                <a:gd name="connsiteY3" fmla="*/ 1042521 h 1190314"/>
                <a:gd name="connsiteX4" fmla="*/ 1422169 w 1426371"/>
                <a:gd name="connsiteY4" fmla="*/ 747321 h 1190314"/>
                <a:gd name="connsiteX5" fmla="*/ 1198969 w 1426371"/>
                <a:gd name="connsiteY5" fmla="*/ 149721 h 1190314"/>
                <a:gd name="connsiteX6" fmla="*/ 529369 w 1426371"/>
                <a:gd name="connsiteY6" fmla="*/ 20121 h 1190314"/>
                <a:gd name="connsiteX7" fmla="*/ 229988 w 1426371"/>
                <a:gd name="connsiteY7" fmla="*/ 84746 h 1190314"/>
                <a:gd name="connsiteX8" fmla="*/ 7933 w 1426371"/>
                <a:gd name="connsiteY8" fmla="*/ 792680 h 1190314"/>
                <a:gd name="connsiteX9" fmla="*/ 731724 w 1426371"/>
                <a:gd name="connsiteY9" fmla="*/ 676865 h 1190314"/>
                <a:gd name="connsiteX0" fmla="*/ 731724 w 1426371"/>
                <a:gd name="connsiteY0" fmla="*/ 676865 h 1043150"/>
                <a:gd name="connsiteX1" fmla="*/ 749274 w 1426371"/>
                <a:gd name="connsiteY1" fmla="*/ 763884 h 1043150"/>
                <a:gd name="connsiteX2" fmla="*/ 987434 w 1426371"/>
                <a:gd name="connsiteY2" fmla="*/ 823864 h 1043150"/>
                <a:gd name="connsiteX3" fmla="*/ 1040569 w 1426371"/>
                <a:gd name="connsiteY3" fmla="*/ 1042521 h 1043150"/>
                <a:gd name="connsiteX4" fmla="*/ 1422169 w 1426371"/>
                <a:gd name="connsiteY4" fmla="*/ 747321 h 1043150"/>
                <a:gd name="connsiteX5" fmla="*/ 1198969 w 1426371"/>
                <a:gd name="connsiteY5" fmla="*/ 149721 h 1043150"/>
                <a:gd name="connsiteX6" fmla="*/ 529369 w 1426371"/>
                <a:gd name="connsiteY6" fmla="*/ 20121 h 1043150"/>
                <a:gd name="connsiteX7" fmla="*/ 229988 w 1426371"/>
                <a:gd name="connsiteY7" fmla="*/ 84746 h 1043150"/>
                <a:gd name="connsiteX8" fmla="*/ 7933 w 1426371"/>
                <a:gd name="connsiteY8" fmla="*/ 792680 h 1043150"/>
                <a:gd name="connsiteX9" fmla="*/ 731724 w 1426371"/>
                <a:gd name="connsiteY9" fmla="*/ 676865 h 1043150"/>
                <a:gd name="connsiteX0" fmla="*/ 731724 w 1426371"/>
                <a:gd name="connsiteY0" fmla="*/ 676865 h 1043201"/>
                <a:gd name="connsiteX1" fmla="*/ 987434 w 1426371"/>
                <a:gd name="connsiteY1" fmla="*/ 823864 h 1043201"/>
                <a:gd name="connsiteX2" fmla="*/ 1040569 w 1426371"/>
                <a:gd name="connsiteY2" fmla="*/ 1042521 h 1043201"/>
                <a:gd name="connsiteX3" fmla="*/ 1422169 w 1426371"/>
                <a:gd name="connsiteY3" fmla="*/ 747321 h 1043201"/>
                <a:gd name="connsiteX4" fmla="*/ 1198969 w 1426371"/>
                <a:gd name="connsiteY4" fmla="*/ 149721 h 1043201"/>
                <a:gd name="connsiteX5" fmla="*/ 529369 w 1426371"/>
                <a:gd name="connsiteY5" fmla="*/ 20121 h 1043201"/>
                <a:gd name="connsiteX6" fmla="*/ 229988 w 1426371"/>
                <a:gd name="connsiteY6" fmla="*/ 84746 h 1043201"/>
                <a:gd name="connsiteX7" fmla="*/ 7933 w 1426371"/>
                <a:gd name="connsiteY7" fmla="*/ 792680 h 1043201"/>
                <a:gd name="connsiteX8" fmla="*/ 731724 w 1426371"/>
                <a:gd name="connsiteY8" fmla="*/ 676865 h 1043201"/>
                <a:gd name="connsiteX0" fmla="*/ 725767 w 1420414"/>
                <a:gd name="connsiteY0" fmla="*/ 676865 h 1043199"/>
                <a:gd name="connsiteX1" fmla="*/ 981477 w 1420414"/>
                <a:gd name="connsiteY1" fmla="*/ 823864 h 1043199"/>
                <a:gd name="connsiteX2" fmla="*/ 1034612 w 1420414"/>
                <a:gd name="connsiteY2" fmla="*/ 1042521 h 1043199"/>
                <a:gd name="connsiteX3" fmla="*/ 1416212 w 1420414"/>
                <a:gd name="connsiteY3" fmla="*/ 747321 h 1043199"/>
                <a:gd name="connsiteX4" fmla="*/ 1193012 w 1420414"/>
                <a:gd name="connsiteY4" fmla="*/ 149721 h 1043199"/>
                <a:gd name="connsiteX5" fmla="*/ 523412 w 1420414"/>
                <a:gd name="connsiteY5" fmla="*/ 20121 h 1043199"/>
                <a:gd name="connsiteX6" fmla="*/ 224031 w 1420414"/>
                <a:gd name="connsiteY6" fmla="*/ 84746 h 1043199"/>
                <a:gd name="connsiteX7" fmla="*/ 1976 w 1420414"/>
                <a:gd name="connsiteY7" fmla="*/ 792680 h 1043199"/>
                <a:gd name="connsiteX8" fmla="*/ 351959 w 1420414"/>
                <a:gd name="connsiteY8" fmla="*/ 830449 h 1043199"/>
                <a:gd name="connsiteX9" fmla="*/ 725767 w 1420414"/>
                <a:gd name="connsiteY9" fmla="*/ 676865 h 1043199"/>
                <a:gd name="connsiteX0" fmla="*/ 725765 w 1420412"/>
                <a:gd name="connsiteY0" fmla="*/ 676865 h 1043201"/>
                <a:gd name="connsiteX1" fmla="*/ 981475 w 1420412"/>
                <a:gd name="connsiteY1" fmla="*/ 823864 h 1043201"/>
                <a:gd name="connsiteX2" fmla="*/ 1034610 w 1420412"/>
                <a:gd name="connsiteY2" fmla="*/ 1042521 h 1043201"/>
                <a:gd name="connsiteX3" fmla="*/ 1416210 w 1420412"/>
                <a:gd name="connsiteY3" fmla="*/ 747321 h 1043201"/>
                <a:gd name="connsiteX4" fmla="*/ 1193010 w 1420412"/>
                <a:gd name="connsiteY4" fmla="*/ 149721 h 1043201"/>
                <a:gd name="connsiteX5" fmla="*/ 523410 w 1420412"/>
                <a:gd name="connsiteY5" fmla="*/ 20121 h 1043201"/>
                <a:gd name="connsiteX6" fmla="*/ 224029 w 1420412"/>
                <a:gd name="connsiteY6" fmla="*/ 84746 h 1043201"/>
                <a:gd name="connsiteX7" fmla="*/ 1974 w 1420412"/>
                <a:gd name="connsiteY7" fmla="*/ 792680 h 1043201"/>
                <a:gd name="connsiteX8" fmla="*/ 309722 w 1420412"/>
                <a:gd name="connsiteY8" fmla="*/ 606180 h 1043201"/>
                <a:gd name="connsiteX9" fmla="*/ 725765 w 1420412"/>
                <a:gd name="connsiteY9" fmla="*/ 676865 h 1043201"/>
                <a:gd name="connsiteX0" fmla="*/ 725765 w 1420412"/>
                <a:gd name="connsiteY0" fmla="*/ 676865 h 1043199"/>
                <a:gd name="connsiteX1" fmla="*/ 981475 w 1420412"/>
                <a:gd name="connsiteY1" fmla="*/ 823864 h 1043199"/>
                <a:gd name="connsiteX2" fmla="*/ 1034610 w 1420412"/>
                <a:gd name="connsiteY2" fmla="*/ 1042521 h 1043199"/>
                <a:gd name="connsiteX3" fmla="*/ 1416210 w 1420412"/>
                <a:gd name="connsiteY3" fmla="*/ 747321 h 1043199"/>
                <a:gd name="connsiteX4" fmla="*/ 1193010 w 1420412"/>
                <a:gd name="connsiteY4" fmla="*/ 149721 h 1043199"/>
                <a:gd name="connsiteX5" fmla="*/ 523410 w 1420412"/>
                <a:gd name="connsiteY5" fmla="*/ 20121 h 1043199"/>
                <a:gd name="connsiteX6" fmla="*/ 224029 w 1420412"/>
                <a:gd name="connsiteY6" fmla="*/ 84746 h 1043199"/>
                <a:gd name="connsiteX7" fmla="*/ 1974 w 1420412"/>
                <a:gd name="connsiteY7" fmla="*/ 792680 h 1043199"/>
                <a:gd name="connsiteX8" fmla="*/ 309722 w 1420412"/>
                <a:gd name="connsiteY8" fmla="*/ 606180 h 1043199"/>
                <a:gd name="connsiteX9" fmla="*/ 725765 w 1420412"/>
                <a:gd name="connsiteY9" fmla="*/ 676865 h 1043199"/>
                <a:gd name="connsiteX0" fmla="*/ 309722 w 1420412"/>
                <a:gd name="connsiteY0" fmla="*/ 606180 h 1043247"/>
                <a:gd name="connsiteX1" fmla="*/ 981475 w 1420412"/>
                <a:gd name="connsiteY1" fmla="*/ 823864 h 1043247"/>
                <a:gd name="connsiteX2" fmla="*/ 1034610 w 1420412"/>
                <a:gd name="connsiteY2" fmla="*/ 1042521 h 1043247"/>
                <a:gd name="connsiteX3" fmla="*/ 1416210 w 1420412"/>
                <a:gd name="connsiteY3" fmla="*/ 747321 h 1043247"/>
                <a:gd name="connsiteX4" fmla="*/ 1193010 w 1420412"/>
                <a:gd name="connsiteY4" fmla="*/ 149721 h 1043247"/>
                <a:gd name="connsiteX5" fmla="*/ 523410 w 1420412"/>
                <a:gd name="connsiteY5" fmla="*/ 20121 h 1043247"/>
                <a:gd name="connsiteX6" fmla="*/ 224029 w 1420412"/>
                <a:gd name="connsiteY6" fmla="*/ 84746 h 1043247"/>
                <a:gd name="connsiteX7" fmla="*/ 1974 w 1420412"/>
                <a:gd name="connsiteY7" fmla="*/ 792680 h 1043247"/>
                <a:gd name="connsiteX8" fmla="*/ 309722 w 1420412"/>
                <a:gd name="connsiteY8" fmla="*/ 606180 h 1043247"/>
                <a:gd name="connsiteX0" fmla="*/ 309722 w 1420412"/>
                <a:gd name="connsiteY0" fmla="*/ 606180 h 1044718"/>
                <a:gd name="connsiteX1" fmla="*/ 1034610 w 1420412"/>
                <a:gd name="connsiteY1" fmla="*/ 1042521 h 1044718"/>
                <a:gd name="connsiteX2" fmla="*/ 1416210 w 1420412"/>
                <a:gd name="connsiteY2" fmla="*/ 747321 h 1044718"/>
                <a:gd name="connsiteX3" fmla="*/ 1193010 w 1420412"/>
                <a:gd name="connsiteY3" fmla="*/ 149721 h 1044718"/>
                <a:gd name="connsiteX4" fmla="*/ 523410 w 1420412"/>
                <a:gd name="connsiteY4" fmla="*/ 20121 h 1044718"/>
                <a:gd name="connsiteX5" fmla="*/ 224029 w 1420412"/>
                <a:gd name="connsiteY5" fmla="*/ 84746 h 1044718"/>
                <a:gd name="connsiteX6" fmla="*/ 1974 w 1420412"/>
                <a:gd name="connsiteY6" fmla="*/ 792680 h 1044718"/>
                <a:gd name="connsiteX7" fmla="*/ 309722 w 1420412"/>
                <a:gd name="connsiteY7" fmla="*/ 606180 h 1044718"/>
                <a:gd name="connsiteX0" fmla="*/ 309722 w 1450412"/>
                <a:gd name="connsiteY0" fmla="*/ 606180 h 823418"/>
                <a:gd name="connsiteX1" fmla="*/ 520986 w 1450412"/>
                <a:gd name="connsiteY1" fmla="*/ 296463 h 823418"/>
                <a:gd name="connsiteX2" fmla="*/ 1416210 w 1450412"/>
                <a:gd name="connsiteY2" fmla="*/ 747321 h 823418"/>
                <a:gd name="connsiteX3" fmla="*/ 1193010 w 1450412"/>
                <a:gd name="connsiteY3" fmla="*/ 149721 h 823418"/>
                <a:gd name="connsiteX4" fmla="*/ 523410 w 1450412"/>
                <a:gd name="connsiteY4" fmla="*/ 20121 h 823418"/>
                <a:gd name="connsiteX5" fmla="*/ 224029 w 1450412"/>
                <a:gd name="connsiteY5" fmla="*/ 84746 h 823418"/>
                <a:gd name="connsiteX6" fmla="*/ 1974 w 1450412"/>
                <a:gd name="connsiteY6" fmla="*/ 792680 h 823418"/>
                <a:gd name="connsiteX7" fmla="*/ 309722 w 1450412"/>
                <a:gd name="connsiteY7" fmla="*/ 606180 h 823418"/>
                <a:gd name="connsiteX0" fmla="*/ 309722 w 1193010"/>
                <a:gd name="connsiteY0" fmla="*/ 606180 h 823416"/>
                <a:gd name="connsiteX1" fmla="*/ 520986 w 1193010"/>
                <a:gd name="connsiteY1" fmla="*/ 296463 h 823416"/>
                <a:gd name="connsiteX2" fmla="*/ 1193010 w 1193010"/>
                <a:gd name="connsiteY2" fmla="*/ 149721 h 823416"/>
                <a:gd name="connsiteX3" fmla="*/ 523410 w 1193010"/>
                <a:gd name="connsiteY3" fmla="*/ 20121 h 823416"/>
                <a:gd name="connsiteX4" fmla="*/ 224029 w 1193010"/>
                <a:gd name="connsiteY4" fmla="*/ 84746 h 823416"/>
                <a:gd name="connsiteX5" fmla="*/ 1974 w 1193010"/>
                <a:gd name="connsiteY5" fmla="*/ 792680 h 823416"/>
                <a:gd name="connsiteX6" fmla="*/ 309722 w 1193010"/>
                <a:gd name="connsiteY6" fmla="*/ 606180 h 823416"/>
                <a:gd name="connsiteX0" fmla="*/ 309722 w 554492"/>
                <a:gd name="connsiteY0" fmla="*/ 606180 h 823418"/>
                <a:gd name="connsiteX1" fmla="*/ 520986 w 554492"/>
                <a:gd name="connsiteY1" fmla="*/ 296463 h 823418"/>
                <a:gd name="connsiteX2" fmla="*/ 523410 w 554492"/>
                <a:gd name="connsiteY2" fmla="*/ 20121 h 823418"/>
                <a:gd name="connsiteX3" fmla="*/ 224029 w 554492"/>
                <a:gd name="connsiteY3" fmla="*/ 84746 h 823418"/>
                <a:gd name="connsiteX4" fmla="*/ 1974 w 554492"/>
                <a:gd name="connsiteY4" fmla="*/ 792680 h 823418"/>
                <a:gd name="connsiteX5" fmla="*/ 309722 w 554492"/>
                <a:gd name="connsiteY5" fmla="*/ 606180 h 823418"/>
                <a:gd name="connsiteX0" fmla="*/ 309739 w 560437"/>
                <a:gd name="connsiteY0" fmla="*/ 601641 h 818877"/>
                <a:gd name="connsiteX1" fmla="*/ 521003 w 560437"/>
                <a:gd name="connsiteY1" fmla="*/ 291924 h 818877"/>
                <a:gd name="connsiteX2" fmla="*/ 532365 w 560437"/>
                <a:gd name="connsiteY2" fmla="*/ 23509 h 818877"/>
                <a:gd name="connsiteX3" fmla="*/ 224046 w 560437"/>
                <a:gd name="connsiteY3" fmla="*/ 80207 h 818877"/>
                <a:gd name="connsiteX4" fmla="*/ 1991 w 560437"/>
                <a:gd name="connsiteY4" fmla="*/ 788141 h 818877"/>
                <a:gd name="connsiteX5" fmla="*/ 309739 w 560437"/>
                <a:gd name="connsiteY5" fmla="*/ 601641 h 818877"/>
                <a:gd name="connsiteX0" fmla="*/ 253490 w 504187"/>
                <a:gd name="connsiteY0" fmla="*/ 599310 h 782616"/>
                <a:gd name="connsiteX1" fmla="*/ 464754 w 504187"/>
                <a:gd name="connsiteY1" fmla="*/ 289593 h 782616"/>
                <a:gd name="connsiteX2" fmla="*/ 476116 w 504187"/>
                <a:gd name="connsiteY2" fmla="*/ 21178 h 782616"/>
                <a:gd name="connsiteX3" fmla="*/ 167797 w 504187"/>
                <a:gd name="connsiteY3" fmla="*/ 77876 h 782616"/>
                <a:gd name="connsiteX4" fmla="*/ 2744 w 504187"/>
                <a:gd name="connsiteY4" fmla="*/ 748538 h 782616"/>
                <a:gd name="connsiteX5" fmla="*/ 253490 w 504187"/>
                <a:gd name="connsiteY5" fmla="*/ 599310 h 78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187" h="782616">
                  <a:moveTo>
                    <a:pt x="253490" y="599310"/>
                  </a:moveTo>
                  <a:cubicBezTo>
                    <a:pt x="425596" y="640950"/>
                    <a:pt x="427650" y="385948"/>
                    <a:pt x="464754" y="289593"/>
                  </a:cubicBezTo>
                  <a:cubicBezTo>
                    <a:pt x="501858" y="193238"/>
                    <a:pt x="525609" y="56464"/>
                    <a:pt x="476116" y="21178"/>
                  </a:cubicBezTo>
                  <a:cubicBezTo>
                    <a:pt x="314619" y="10349"/>
                    <a:pt x="246692" y="-43351"/>
                    <a:pt x="167797" y="77876"/>
                  </a:cubicBezTo>
                  <a:cubicBezTo>
                    <a:pt x="88902" y="199103"/>
                    <a:pt x="-18577" y="624254"/>
                    <a:pt x="2744" y="748538"/>
                  </a:cubicBezTo>
                  <a:cubicBezTo>
                    <a:pt x="24065" y="872822"/>
                    <a:pt x="132858" y="618613"/>
                    <a:pt x="253490" y="599310"/>
                  </a:cubicBezTo>
                  <a:close/>
                </a:path>
              </a:pathLst>
            </a:cu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9" name="Freeform 108"/>
            <p:cNvSpPr/>
            <p:nvPr/>
          </p:nvSpPr>
          <p:spPr>
            <a:xfrm rot="1800000">
              <a:off x="1153704" y="5719826"/>
              <a:ext cx="469509" cy="339759"/>
            </a:xfrm>
            <a:custGeom>
              <a:avLst/>
              <a:gdLst>
                <a:gd name="connsiteX0" fmla="*/ 72947 w 2395549"/>
                <a:gd name="connsiteY0" fmla="*/ 1352725 h 1455277"/>
                <a:gd name="connsiteX1" fmla="*/ 764147 w 2395549"/>
                <a:gd name="connsiteY1" fmla="*/ 1446325 h 1455277"/>
                <a:gd name="connsiteX2" fmla="*/ 1476947 w 2395549"/>
                <a:gd name="connsiteY2" fmla="*/ 1179925 h 1455277"/>
                <a:gd name="connsiteX3" fmla="*/ 2009747 w 2395549"/>
                <a:gd name="connsiteY3" fmla="*/ 1043125 h 1455277"/>
                <a:gd name="connsiteX4" fmla="*/ 2391347 w 2395549"/>
                <a:gd name="connsiteY4" fmla="*/ 747925 h 1455277"/>
                <a:gd name="connsiteX5" fmla="*/ 2168147 w 2395549"/>
                <a:gd name="connsiteY5" fmla="*/ 150325 h 1455277"/>
                <a:gd name="connsiteX6" fmla="*/ 1498547 w 2395549"/>
                <a:gd name="connsiteY6" fmla="*/ 20725 h 1455277"/>
                <a:gd name="connsiteX7" fmla="*/ 900947 w 2395549"/>
                <a:gd name="connsiteY7" fmla="*/ 42325 h 1455277"/>
                <a:gd name="connsiteX8" fmla="*/ 368147 w 2395549"/>
                <a:gd name="connsiteY8" fmla="*/ 416725 h 1455277"/>
                <a:gd name="connsiteX9" fmla="*/ 51347 w 2395549"/>
                <a:gd name="connsiteY9" fmla="*/ 971125 h 1455277"/>
                <a:gd name="connsiteX10" fmla="*/ 72947 w 2395549"/>
                <a:gd name="connsiteY10" fmla="*/ 1352725 h 1455277"/>
                <a:gd name="connsiteX0" fmla="*/ 72947 w 2395549"/>
                <a:gd name="connsiteY0" fmla="*/ 1332113 h 1434665"/>
                <a:gd name="connsiteX1" fmla="*/ 764147 w 2395549"/>
                <a:gd name="connsiteY1" fmla="*/ 1425713 h 1434665"/>
                <a:gd name="connsiteX2" fmla="*/ 1476947 w 2395549"/>
                <a:gd name="connsiteY2" fmla="*/ 1159313 h 1434665"/>
                <a:gd name="connsiteX3" fmla="*/ 2009747 w 2395549"/>
                <a:gd name="connsiteY3" fmla="*/ 1022513 h 1434665"/>
                <a:gd name="connsiteX4" fmla="*/ 2391347 w 2395549"/>
                <a:gd name="connsiteY4" fmla="*/ 727313 h 1434665"/>
                <a:gd name="connsiteX5" fmla="*/ 2168147 w 2395549"/>
                <a:gd name="connsiteY5" fmla="*/ 129713 h 1434665"/>
                <a:gd name="connsiteX6" fmla="*/ 1498547 w 2395549"/>
                <a:gd name="connsiteY6" fmla="*/ 113 h 1434665"/>
                <a:gd name="connsiteX7" fmla="*/ 1186259 w 2395549"/>
                <a:gd name="connsiteY7" fmla="*/ 112910 h 1434665"/>
                <a:gd name="connsiteX8" fmla="*/ 368147 w 2395549"/>
                <a:gd name="connsiteY8" fmla="*/ 396113 h 1434665"/>
                <a:gd name="connsiteX9" fmla="*/ 51347 w 2395549"/>
                <a:gd name="connsiteY9" fmla="*/ 950513 h 1434665"/>
                <a:gd name="connsiteX10" fmla="*/ 72947 w 2395549"/>
                <a:gd name="connsiteY10" fmla="*/ 1332113 h 1434665"/>
                <a:gd name="connsiteX0" fmla="*/ 72947 w 2395549"/>
                <a:gd name="connsiteY0" fmla="*/ 1347068 h 1449620"/>
                <a:gd name="connsiteX1" fmla="*/ 764147 w 2395549"/>
                <a:gd name="connsiteY1" fmla="*/ 1440668 h 1449620"/>
                <a:gd name="connsiteX2" fmla="*/ 1476947 w 2395549"/>
                <a:gd name="connsiteY2" fmla="*/ 1174268 h 1449620"/>
                <a:gd name="connsiteX3" fmla="*/ 2009747 w 2395549"/>
                <a:gd name="connsiteY3" fmla="*/ 1037468 h 1449620"/>
                <a:gd name="connsiteX4" fmla="*/ 2391347 w 2395549"/>
                <a:gd name="connsiteY4" fmla="*/ 742268 h 1449620"/>
                <a:gd name="connsiteX5" fmla="*/ 2168147 w 2395549"/>
                <a:gd name="connsiteY5" fmla="*/ 144668 h 1449620"/>
                <a:gd name="connsiteX6" fmla="*/ 1498547 w 2395549"/>
                <a:gd name="connsiteY6" fmla="*/ 15068 h 1449620"/>
                <a:gd name="connsiteX7" fmla="*/ 1186259 w 2395549"/>
                <a:gd name="connsiteY7" fmla="*/ 127865 h 1449620"/>
                <a:gd name="connsiteX8" fmla="*/ 368147 w 2395549"/>
                <a:gd name="connsiteY8" fmla="*/ 411068 h 1449620"/>
                <a:gd name="connsiteX9" fmla="*/ 51347 w 2395549"/>
                <a:gd name="connsiteY9" fmla="*/ 965468 h 1449620"/>
                <a:gd name="connsiteX10" fmla="*/ 72947 w 2395549"/>
                <a:gd name="connsiteY10" fmla="*/ 1347068 h 1449620"/>
                <a:gd name="connsiteX0" fmla="*/ 72947 w 2395549"/>
                <a:gd name="connsiteY0" fmla="*/ 1361566 h 1464118"/>
                <a:gd name="connsiteX1" fmla="*/ 764147 w 2395549"/>
                <a:gd name="connsiteY1" fmla="*/ 1455166 h 1464118"/>
                <a:gd name="connsiteX2" fmla="*/ 1476947 w 2395549"/>
                <a:gd name="connsiteY2" fmla="*/ 1188766 h 1464118"/>
                <a:gd name="connsiteX3" fmla="*/ 2009747 w 2395549"/>
                <a:gd name="connsiteY3" fmla="*/ 1051966 h 1464118"/>
                <a:gd name="connsiteX4" fmla="*/ 2391347 w 2395549"/>
                <a:gd name="connsiteY4" fmla="*/ 756766 h 1464118"/>
                <a:gd name="connsiteX5" fmla="*/ 2168147 w 2395549"/>
                <a:gd name="connsiteY5" fmla="*/ 159166 h 1464118"/>
                <a:gd name="connsiteX6" fmla="*/ 1498547 w 2395549"/>
                <a:gd name="connsiteY6" fmla="*/ 29566 h 1464118"/>
                <a:gd name="connsiteX7" fmla="*/ 1193634 w 2395549"/>
                <a:gd name="connsiteY7" fmla="*/ 114839 h 1464118"/>
                <a:gd name="connsiteX8" fmla="*/ 368147 w 2395549"/>
                <a:gd name="connsiteY8" fmla="*/ 425566 h 1464118"/>
                <a:gd name="connsiteX9" fmla="*/ 51347 w 2395549"/>
                <a:gd name="connsiteY9" fmla="*/ 979966 h 1464118"/>
                <a:gd name="connsiteX10" fmla="*/ 72947 w 2395549"/>
                <a:gd name="connsiteY10" fmla="*/ 1361566 h 1464118"/>
                <a:gd name="connsiteX0" fmla="*/ 72947 w 2395549"/>
                <a:gd name="connsiteY0" fmla="*/ 1333642 h 1436194"/>
                <a:gd name="connsiteX1" fmla="*/ 764147 w 2395549"/>
                <a:gd name="connsiteY1" fmla="*/ 1427242 h 1436194"/>
                <a:gd name="connsiteX2" fmla="*/ 1476947 w 2395549"/>
                <a:gd name="connsiteY2" fmla="*/ 1160842 h 1436194"/>
                <a:gd name="connsiteX3" fmla="*/ 2009747 w 2395549"/>
                <a:gd name="connsiteY3" fmla="*/ 1024042 h 1436194"/>
                <a:gd name="connsiteX4" fmla="*/ 2391347 w 2395549"/>
                <a:gd name="connsiteY4" fmla="*/ 728842 h 1436194"/>
                <a:gd name="connsiteX5" fmla="*/ 2168147 w 2395549"/>
                <a:gd name="connsiteY5" fmla="*/ 131242 h 1436194"/>
                <a:gd name="connsiteX6" fmla="*/ 1498547 w 2395549"/>
                <a:gd name="connsiteY6" fmla="*/ 1642 h 1436194"/>
                <a:gd name="connsiteX7" fmla="*/ 1160176 w 2395549"/>
                <a:gd name="connsiteY7" fmla="*/ 149854 h 1436194"/>
                <a:gd name="connsiteX8" fmla="*/ 368147 w 2395549"/>
                <a:gd name="connsiteY8" fmla="*/ 397642 h 1436194"/>
                <a:gd name="connsiteX9" fmla="*/ 51347 w 2395549"/>
                <a:gd name="connsiteY9" fmla="*/ 952042 h 1436194"/>
                <a:gd name="connsiteX10" fmla="*/ 72947 w 2395549"/>
                <a:gd name="connsiteY10" fmla="*/ 1333642 h 1436194"/>
                <a:gd name="connsiteX0" fmla="*/ 72947 w 2395549"/>
                <a:gd name="connsiteY0" fmla="*/ 1366443 h 1468995"/>
                <a:gd name="connsiteX1" fmla="*/ 764147 w 2395549"/>
                <a:gd name="connsiteY1" fmla="*/ 1460043 h 1468995"/>
                <a:gd name="connsiteX2" fmla="*/ 1476947 w 2395549"/>
                <a:gd name="connsiteY2" fmla="*/ 1193643 h 1468995"/>
                <a:gd name="connsiteX3" fmla="*/ 2009747 w 2395549"/>
                <a:gd name="connsiteY3" fmla="*/ 1056843 h 1468995"/>
                <a:gd name="connsiteX4" fmla="*/ 2391347 w 2395549"/>
                <a:gd name="connsiteY4" fmla="*/ 761643 h 1468995"/>
                <a:gd name="connsiteX5" fmla="*/ 2168147 w 2395549"/>
                <a:gd name="connsiteY5" fmla="*/ 164043 h 1468995"/>
                <a:gd name="connsiteX6" fmla="*/ 1498547 w 2395549"/>
                <a:gd name="connsiteY6" fmla="*/ 34443 h 1468995"/>
                <a:gd name="connsiteX7" fmla="*/ 1162670 w 2395549"/>
                <a:gd name="connsiteY7" fmla="*/ 111416 h 1468995"/>
                <a:gd name="connsiteX8" fmla="*/ 368147 w 2395549"/>
                <a:gd name="connsiteY8" fmla="*/ 430443 h 1468995"/>
                <a:gd name="connsiteX9" fmla="*/ 51347 w 2395549"/>
                <a:gd name="connsiteY9" fmla="*/ 984843 h 1468995"/>
                <a:gd name="connsiteX10" fmla="*/ 72947 w 2395549"/>
                <a:gd name="connsiteY10" fmla="*/ 1366443 h 1468995"/>
                <a:gd name="connsiteX0" fmla="*/ 72947 w 2395549"/>
                <a:gd name="connsiteY0" fmla="*/ 1364563 h 1467115"/>
                <a:gd name="connsiteX1" fmla="*/ 764147 w 2395549"/>
                <a:gd name="connsiteY1" fmla="*/ 1458163 h 1467115"/>
                <a:gd name="connsiteX2" fmla="*/ 1476947 w 2395549"/>
                <a:gd name="connsiteY2" fmla="*/ 1191763 h 1467115"/>
                <a:gd name="connsiteX3" fmla="*/ 2009747 w 2395549"/>
                <a:gd name="connsiteY3" fmla="*/ 1054963 h 1467115"/>
                <a:gd name="connsiteX4" fmla="*/ 2391347 w 2395549"/>
                <a:gd name="connsiteY4" fmla="*/ 759763 h 1467115"/>
                <a:gd name="connsiteX5" fmla="*/ 2168147 w 2395549"/>
                <a:gd name="connsiteY5" fmla="*/ 162163 h 1467115"/>
                <a:gd name="connsiteX6" fmla="*/ 1498547 w 2395549"/>
                <a:gd name="connsiteY6" fmla="*/ 32563 h 1467115"/>
                <a:gd name="connsiteX7" fmla="*/ 1162670 w 2395549"/>
                <a:gd name="connsiteY7" fmla="*/ 109536 h 1467115"/>
                <a:gd name="connsiteX8" fmla="*/ 368147 w 2395549"/>
                <a:gd name="connsiteY8" fmla="*/ 428563 h 1467115"/>
                <a:gd name="connsiteX9" fmla="*/ 51347 w 2395549"/>
                <a:gd name="connsiteY9" fmla="*/ 982963 h 1467115"/>
                <a:gd name="connsiteX10" fmla="*/ 72947 w 2395549"/>
                <a:gd name="connsiteY10" fmla="*/ 1364563 h 1467115"/>
                <a:gd name="connsiteX0" fmla="*/ 72947 w 2395549"/>
                <a:gd name="connsiteY0" fmla="*/ 1372104 h 1474656"/>
                <a:gd name="connsiteX1" fmla="*/ 764147 w 2395549"/>
                <a:gd name="connsiteY1" fmla="*/ 1465704 h 1474656"/>
                <a:gd name="connsiteX2" fmla="*/ 1476947 w 2395549"/>
                <a:gd name="connsiteY2" fmla="*/ 1199304 h 1474656"/>
                <a:gd name="connsiteX3" fmla="*/ 2009747 w 2395549"/>
                <a:gd name="connsiteY3" fmla="*/ 1062504 h 1474656"/>
                <a:gd name="connsiteX4" fmla="*/ 2391347 w 2395549"/>
                <a:gd name="connsiteY4" fmla="*/ 767304 h 1474656"/>
                <a:gd name="connsiteX5" fmla="*/ 2168147 w 2395549"/>
                <a:gd name="connsiteY5" fmla="*/ 169704 h 1474656"/>
                <a:gd name="connsiteX6" fmla="*/ 1498547 w 2395549"/>
                <a:gd name="connsiteY6" fmla="*/ 40104 h 1474656"/>
                <a:gd name="connsiteX7" fmla="*/ 1199166 w 2395549"/>
                <a:gd name="connsiteY7" fmla="*/ 104729 h 1474656"/>
                <a:gd name="connsiteX8" fmla="*/ 368147 w 2395549"/>
                <a:gd name="connsiteY8" fmla="*/ 436104 h 1474656"/>
                <a:gd name="connsiteX9" fmla="*/ 51347 w 2395549"/>
                <a:gd name="connsiteY9" fmla="*/ 990504 h 1474656"/>
                <a:gd name="connsiteX10" fmla="*/ 72947 w 2395549"/>
                <a:gd name="connsiteY10" fmla="*/ 1372104 h 1474656"/>
                <a:gd name="connsiteX0" fmla="*/ 113584 w 2436186"/>
                <a:gd name="connsiteY0" fmla="*/ 1341338 h 1443890"/>
                <a:gd name="connsiteX1" fmla="*/ 804784 w 2436186"/>
                <a:gd name="connsiteY1" fmla="*/ 1434938 h 1443890"/>
                <a:gd name="connsiteX2" fmla="*/ 1517584 w 2436186"/>
                <a:gd name="connsiteY2" fmla="*/ 1168538 h 1443890"/>
                <a:gd name="connsiteX3" fmla="*/ 2050384 w 2436186"/>
                <a:gd name="connsiteY3" fmla="*/ 1031738 h 1443890"/>
                <a:gd name="connsiteX4" fmla="*/ 2431984 w 2436186"/>
                <a:gd name="connsiteY4" fmla="*/ 736538 h 1443890"/>
                <a:gd name="connsiteX5" fmla="*/ 2208784 w 2436186"/>
                <a:gd name="connsiteY5" fmla="*/ 138938 h 1443890"/>
                <a:gd name="connsiteX6" fmla="*/ 1539184 w 2436186"/>
                <a:gd name="connsiteY6" fmla="*/ 9338 h 1443890"/>
                <a:gd name="connsiteX7" fmla="*/ 1239803 w 2436186"/>
                <a:gd name="connsiteY7" fmla="*/ 73963 h 1443890"/>
                <a:gd name="connsiteX8" fmla="*/ 1014981 w 2436186"/>
                <a:gd name="connsiteY8" fmla="*/ 578831 h 1443890"/>
                <a:gd name="connsiteX9" fmla="*/ 91984 w 2436186"/>
                <a:gd name="connsiteY9" fmla="*/ 959738 h 1443890"/>
                <a:gd name="connsiteX10" fmla="*/ 113584 w 2436186"/>
                <a:gd name="connsiteY10" fmla="*/ 1341338 h 1443890"/>
                <a:gd name="connsiteX0" fmla="*/ 116955 w 2439557"/>
                <a:gd name="connsiteY0" fmla="*/ 1337684 h 1440236"/>
                <a:gd name="connsiteX1" fmla="*/ 808155 w 2439557"/>
                <a:gd name="connsiteY1" fmla="*/ 1431284 h 1440236"/>
                <a:gd name="connsiteX2" fmla="*/ 1520955 w 2439557"/>
                <a:gd name="connsiteY2" fmla="*/ 1164884 h 1440236"/>
                <a:gd name="connsiteX3" fmla="*/ 2053755 w 2439557"/>
                <a:gd name="connsiteY3" fmla="*/ 1028084 h 1440236"/>
                <a:gd name="connsiteX4" fmla="*/ 2435355 w 2439557"/>
                <a:gd name="connsiteY4" fmla="*/ 732884 h 1440236"/>
                <a:gd name="connsiteX5" fmla="*/ 2212155 w 2439557"/>
                <a:gd name="connsiteY5" fmla="*/ 135284 h 1440236"/>
                <a:gd name="connsiteX6" fmla="*/ 1542555 w 2439557"/>
                <a:gd name="connsiteY6" fmla="*/ 5684 h 1440236"/>
                <a:gd name="connsiteX7" fmla="*/ 1243174 w 2439557"/>
                <a:gd name="connsiteY7" fmla="*/ 70309 h 1440236"/>
                <a:gd name="connsiteX8" fmla="*/ 1066653 w 2439557"/>
                <a:gd name="connsiteY8" fmla="*/ 477494 h 1440236"/>
                <a:gd name="connsiteX9" fmla="*/ 95355 w 2439557"/>
                <a:gd name="connsiteY9" fmla="*/ 956084 h 1440236"/>
                <a:gd name="connsiteX10" fmla="*/ 116955 w 2439557"/>
                <a:gd name="connsiteY10" fmla="*/ 1337684 h 1440236"/>
                <a:gd name="connsiteX0" fmla="*/ 116957 w 2439559"/>
                <a:gd name="connsiteY0" fmla="*/ 1337684 h 1440236"/>
                <a:gd name="connsiteX1" fmla="*/ 808157 w 2439559"/>
                <a:gd name="connsiteY1" fmla="*/ 1431284 h 1440236"/>
                <a:gd name="connsiteX2" fmla="*/ 1520957 w 2439559"/>
                <a:gd name="connsiteY2" fmla="*/ 1164884 h 1440236"/>
                <a:gd name="connsiteX3" fmla="*/ 2053757 w 2439559"/>
                <a:gd name="connsiteY3" fmla="*/ 1028084 h 1440236"/>
                <a:gd name="connsiteX4" fmla="*/ 2435357 w 2439559"/>
                <a:gd name="connsiteY4" fmla="*/ 732884 h 1440236"/>
                <a:gd name="connsiteX5" fmla="*/ 2212157 w 2439559"/>
                <a:gd name="connsiteY5" fmla="*/ 135284 h 1440236"/>
                <a:gd name="connsiteX6" fmla="*/ 1542557 w 2439559"/>
                <a:gd name="connsiteY6" fmla="*/ 5684 h 1440236"/>
                <a:gd name="connsiteX7" fmla="*/ 1243176 w 2439559"/>
                <a:gd name="connsiteY7" fmla="*/ 70309 h 1440236"/>
                <a:gd name="connsiteX8" fmla="*/ 1066655 w 2439559"/>
                <a:gd name="connsiteY8" fmla="*/ 477494 h 1440236"/>
                <a:gd name="connsiteX9" fmla="*/ 95357 w 2439559"/>
                <a:gd name="connsiteY9" fmla="*/ 956084 h 1440236"/>
                <a:gd name="connsiteX10" fmla="*/ 116957 w 2439559"/>
                <a:gd name="connsiteY10" fmla="*/ 1337684 h 1440236"/>
                <a:gd name="connsiteX0" fmla="*/ 116957 w 2439559"/>
                <a:gd name="connsiteY0" fmla="*/ 1337684 h 1440236"/>
                <a:gd name="connsiteX1" fmla="*/ 808157 w 2439559"/>
                <a:gd name="connsiteY1" fmla="*/ 1431284 h 1440236"/>
                <a:gd name="connsiteX2" fmla="*/ 1520957 w 2439559"/>
                <a:gd name="connsiteY2" fmla="*/ 1164884 h 1440236"/>
                <a:gd name="connsiteX3" fmla="*/ 2053757 w 2439559"/>
                <a:gd name="connsiteY3" fmla="*/ 1028084 h 1440236"/>
                <a:gd name="connsiteX4" fmla="*/ 2435357 w 2439559"/>
                <a:gd name="connsiteY4" fmla="*/ 732884 h 1440236"/>
                <a:gd name="connsiteX5" fmla="*/ 2212157 w 2439559"/>
                <a:gd name="connsiteY5" fmla="*/ 135284 h 1440236"/>
                <a:gd name="connsiteX6" fmla="*/ 1542557 w 2439559"/>
                <a:gd name="connsiteY6" fmla="*/ 5684 h 1440236"/>
                <a:gd name="connsiteX7" fmla="*/ 1243176 w 2439559"/>
                <a:gd name="connsiteY7" fmla="*/ 70309 h 1440236"/>
                <a:gd name="connsiteX8" fmla="*/ 1066655 w 2439559"/>
                <a:gd name="connsiteY8" fmla="*/ 477494 h 1440236"/>
                <a:gd name="connsiteX9" fmla="*/ 95357 w 2439559"/>
                <a:gd name="connsiteY9" fmla="*/ 956084 h 1440236"/>
                <a:gd name="connsiteX10" fmla="*/ 116957 w 2439559"/>
                <a:gd name="connsiteY10" fmla="*/ 1337684 h 1440236"/>
                <a:gd name="connsiteX0" fmla="*/ 115288 w 2437890"/>
                <a:gd name="connsiteY0" fmla="*/ 1341876 h 1444428"/>
                <a:gd name="connsiteX1" fmla="*/ 806488 w 2437890"/>
                <a:gd name="connsiteY1" fmla="*/ 1435476 h 1444428"/>
                <a:gd name="connsiteX2" fmla="*/ 1519288 w 2437890"/>
                <a:gd name="connsiteY2" fmla="*/ 1169076 h 1444428"/>
                <a:gd name="connsiteX3" fmla="*/ 2052088 w 2437890"/>
                <a:gd name="connsiteY3" fmla="*/ 1032276 h 1444428"/>
                <a:gd name="connsiteX4" fmla="*/ 2433688 w 2437890"/>
                <a:gd name="connsiteY4" fmla="*/ 737076 h 1444428"/>
                <a:gd name="connsiteX5" fmla="*/ 2210488 w 2437890"/>
                <a:gd name="connsiteY5" fmla="*/ 139476 h 1444428"/>
                <a:gd name="connsiteX6" fmla="*/ 1540888 w 2437890"/>
                <a:gd name="connsiteY6" fmla="*/ 9876 h 1444428"/>
                <a:gd name="connsiteX7" fmla="*/ 1241507 w 2437890"/>
                <a:gd name="connsiteY7" fmla="*/ 74501 h 1444428"/>
                <a:gd name="connsiteX8" fmla="*/ 1041107 w 2437890"/>
                <a:gd name="connsiteY8" fmla="*/ 591440 h 1444428"/>
                <a:gd name="connsiteX9" fmla="*/ 93688 w 2437890"/>
                <a:gd name="connsiteY9" fmla="*/ 960276 h 1444428"/>
                <a:gd name="connsiteX10" fmla="*/ 115288 w 2437890"/>
                <a:gd name="connsiteY10" fmla="*/ 1341876 h 1444428"/>
                <a:gd name="connsiteX0" fmla="*/ 115288 w 2437890"/>
                <a:gd name="connsiteY0" fmla="*/ 1341876 h 1444428"/>
                <a:gd name="connsiteX1" fmla="*/ 806488 w 2437890"/>
                <a:gd name="connsiteY1" fmla="*/ 1435476 h 1444428"/>
                <a:gd name="connsiteX2" fmla="*/ 1519288 w 2437890"/>
                <a:gd name="connsiteY2" fmla="*/ 1169076 h 1444428"/>
                <a:gd name="connsiteX3" fmla="*/ 2052088 w 2437890"/>
                <a:gd name="connsiteY3" fmla="*/ 1032276 h 1444428"/>
                <a:gd name="connsiteX4" fmla="*/ 2433688 w 2437890"/>
                <a:gd name="connsiteY4" fmla="*/ 737076 h 1444428"/>
                <a:gd name="connsiteX5" fmla="*/ 2210488 w 2437890"/>
                <a:gd name="connsiteY5" fmla="*/ 139476 h 1444428"/>
                <a:gd name="connsiteX6" fmla="*/ 1540888 w 2437890"/>
                <a:gd name="connsiteY6" fmla="*/ 9876 h 1444428"/>
                <a:gd name="connsiteX7" fmla="*/ 1241507 w 2437890"/>
                <a:gd name="connsiteY7" fmla="*/ 74501 h 1444428"/>
                <a:gd name="connsiteX8" fmla="*/ 1041107 w 2437890"/>
                <a:gd name="connsiteY8" fmla="*/ 591440 h 1444428"/>
                <a:gd name="connsiteX9" fmla="*/ 877578 w 2437890"/>
                <a:gd name="connsiteY9" fmla="*/ 702932 h 1444428"/>
                <a:gd name="connsiteX10" fmla="*/ 93688 w 2437890"/>
                <a:gd name="connsiteY10" fmla="*/ 960276 h 1444428"/>
                <a:gd name="connsiteX11" fmla="*/ 115288 w 2437890"/>
                <a:gd name="connsiteY11" fmla="*/ 1341876 h 1444428"/>
                <a:gd name="connsiteX0" fmla="*/ 95047 w 2417649"/>
                <a:gd name="connsiteY0" fmla="*/ 1341876 h 1444428"/>
                <a:gd name="connsiteX1" fmla="*/ 786247 w 2417649"/>
                <a:gd name="connsiteY1" fmla="*/ 1435476 h 1444428"/>
                <a:gd name="connsiteX2" fmla="*/ 1499047 w 2417649"/>
                <a:gd name="connsiteY2" fmla="*/ 1169076 h 1444428"/>
                <a:gd name="connsiteX3" fmla="*/ 2031847 w 2417649"/>
                <a:gd name="connsiteY3" fmla="*/ 1032276 h 1444428"/>
                <a:gd name="connsiteX4" fmla="*/ 2413447 w 2417649"/>
                <a:gd name="connsiteY4" fmla="*/ 737076 h 1444428"/>
                <a:gd name="connsiteX5" fmla="*/ 2190247 w 2417649"/>
                <a:gd name="connsiteY5" fmla="*/ 139476 h 1444428"/>
                <a:gd name="connsiteX6" fmla="*/ 1520647 w 2417649"/>
                <a:gd name="connsiteY6" fmla="*/ 9876 h 1444428"/>
                <a:gd name="connsiteX7" fmla="*/ 1221266 w 2417649"/>
                <a:gd name="connsiteY7" fmla="*/ 74501 h 1444428"/>
                <a:gd name="connsiteX8" fmla="*/ 1020866 w 2417649"/>
                <a:gd name="connsiteY8" fmla="*/ 591440 h 1444428"/>
                <a:gd name="connsiteX9" fmla="*/ 724443 w 2417649"/>
                <a:gd name="connsiteY9" fmla="*/ 744760 h 1444428"/>
                <a:gd name="connsiteX10" fmla="*/ 73447 w 2417649"/>
                <a:gd name="connsiteY10" fmla="*/ 960276 h 1444428"/>
                <a:gd name="connsiteX11" fmla="*/ 95047 w 2417649"/>
                <a:gd name="connsiteY11" fmla="*/ 1341876 h 1444428"/>
                <a:gd name="connsiteX0" fmla="*/ 95047 w 2417649"/>
                <a:gd name="connsiteY0" fmla="*/ 1341876 h 1444428"/>
                <a:gd name="connsiteX1" fmla="*/ 786247 w 2417649"/>
                <a:gd name="connsiteY1" fmla="*/ 1435476 h 1444428"/>
                <a:gd name="connsiteX2" fmla="*/ 1499047 w 2417649"/>
                <a:gd name="connsiteY2" fmla="*/ 1169076 h 1444428"/>
                <a:gd name="connsiteX3" fmla="*/ 2031847 w 2417649"/>
                <a:gd name="connsiteY3" fmla="*/ 1032276 h 1444428"/>
                <a:gd name="connsiteX4" fmla="*/ 2413447 w 2417649"/>
                <a:gd name="connsiteY4" fmla="*/ 737076 h 1444428"/>
                <a:gd name="connsiteX5" fmla="*/ 2190247 w 2417649"/>
                <a:gd name="connsiteY5" fmla="*/ 139476 h 1444428"/>
                <a:gd name="connsiteX6" fmla="*/ 1520647 w 2417649"/>
                <a:gd name="connsiteY6" fmla="*/ 9876 h 1444428"/>
                <a:gd name="connsiteX7" fmla="*/ 1221266 w 2417649"/>
                <a:gd name="connsiteY7" fmla="*/ 74501 h 1444428"/>
                <a:gd name="connsiteX8" fmla="*/ 1020866 w 2417649"/>
                <a:gd name="connsiteY8" fmla="*/ 591440 h 1444428"/>
                <a:gd name="connsiteX9" fmla="*/ 724443 w 2417649"/>
                <a:gd name="connsiteY9" fmla="*/ 744760 h 1444428"/>
                <a:gd name="connsiteX10" fmla="*/ 73447 w 2417649"/>
                <a:gd name="connsiteY10" fmla="*/ 960276 h 1444428"/>
                <a:gd name="connsiteX11" fmla="*/ 95047 w 2417649"/>
                <a:gd name="connsiteY11" fmla="*/ 1341876 h 1444428"/>
                <a:gd name="connsiteX0" fmla="*/ 8958 w 2331560"/>
                <a:gd name="connsiteY0" fmla="*/ 1341876 h 1442285"/>
                <a:gd name="connsiteX1" fmla="*/ 700158 w 2331560"/>
                <a:gd name="connsiteY1" fmla="*/ 1435476 h 1442285"/>
                <a:gd name="connsiteX2" fmla="*/ 1412958 w 2331560"/>
                <a:gd name="connsiteY2" fmla="*/ 1169076 h 1442285"/>
                <a:gd name="connsiteX3" fmla="*/ 1945758 w 2331560"/>
                <a:gd name="connsiteY3" fmla="*/ 1032276 h 1442285"/>
                <a:gd name="connsiteX4" fmla="*/ 2327358 w 2331560"/>
                <a:gd name="connsiteY4" fmla="*/ 737076 h 1442285"/>
                <a:gd name="connsiteX5" fmla="*/ 2104158 w 2331560"/>
                <a:gd name="connsiteY5" fmla="*/ 139476 h 1442285"/>
                <a:gd name="connsiteX6" fmla="*/ 1434558 w 2331560"/>
                <a:gd name="connsiteY6" fmla="*/ 9876 h 1442285"/>
                <a:gd name="connsiteX7" fmla="*/ 1135177 w 2331560"/>
                <a:gd name="connsiteY7" fmla="*/ 74501 h 1442285"/>
                <a:gd name="connsiteX8" fmla="*/ 934777 w 2331560"/>
                <a:gd name="connsiteY8" fmla="*/ 591440 h 1442285"/>
                <a:gd name="connsiteX9" fmla="*/ 638354 w 2331560"/>
                <a:gd name="connsiteY9" fmla="*/ 744760 h 1442285"/>
                <a:gd name="connsiteX10" fmla="*/ 328234 w 2331560"/>
                <a:gd name="connsiteY10" fmla="*/ 1112458 h 1442285"/>
                <a:gd name="connsiteX11" fmla="*/ 8958 w 2331560"/>
                <a:gd name="connsiteY11" fmla="*/ 1341876 h 1442285"/>
                <a:gd name="connsiteX0" fmla="*/ 9731 w 2301369"/>
                <a:gd name="connsiteY0" fmla="*/ 1350173 h 1443430"/>
                <a:gd name="connsiteX1" fmla="*/ 669967 w 2301369"/>
                <a:gd name="connsiteY1" fmla="*/ 1435476 h 1443430"/>
                <a:gd name="connsiteX2" fmla="*/ 1382767 w 2301369"/>
                <a:gd name="connsiteY2" fmla="*/ 1169076 h 1443430"/>
                <a:gd name="connsiteX3" fmla="*/ 1915567 w 2301369"/>
                <a:gd name="connsiteY3" fmla="*/ 1032276 h 1443430"/>
                <a:gd name="connsiteX4" fmla="*/ 2297167 w 2301369"/>
                <a:gd name="connsiteY4" fmla="*/ 737076 h 1443430"/>
                <a:gd name="connsiteX5" fmla="*/ 2073967 w 2301369"/>
                <a:gd name="connsiteY5" fmla="*/ 139476 h 1443430"/>
                <a:gd name="connsiteX6" fmla="*/ 1404367 w 2301369"/>
                <a:gd name="connsiteY6" fmla="*/ 9876 h 1443430"/>
                <a:gd name="connsiteX7" fmla="*/ 1104986 w 2301369"/>
                <a:gd name="connsiteY7" fmla="*/ 74501 h 1443430"/>
                <a:gd name="connsiteX8" fmla="*/ 904586 w 2301369"/>
                <a:gd name="connsiteY8" fmla="*/ 591440 h 1443430"/>
                <a:gd name="connsiteX9" fmla="*/ 608163 w 2301369"/>
                <a:gd name="connsiteY9" fmla="*/ 744760 h 1443430"/>
                <a:gd name="connsiteX10" fmla="*/ 298043 w 2301369"/>
                <a:gd name="connsiteY10" fmla="*/ 1112458 h 1443430"/>
                <a:gd name="connsiteX11" fmla="*/ 9731 w 2301369"/>
                <a:gd name="connsiteY11" fmla="*/ 1350173 h 1443430"/>
                <a:gd name="connsiteX0" fmla="*/ 34197 w 2325835"/>
                <a:gd name="connsiteY0" fmla="*/ 1350173 h 1451090"/>
                <a:gd name="connsiteX1" fmla="*/ 694433 w 2325835"/>
                <a:gd name="connsiteY1" fmla="*/ 1435476 h 1451090"/>
                <a:gd name="connsiteX2" fmla="*/ 1407233 w 2325835"/>
                <a:gd name="connsiteY2" fmla="*/ 1169076 h 1451090"/>
                <a:gd name="connsiteX3" fmla="*/ 1940033 w 2325835"/>
                <a:gd name="connsiteY3" fmla="*/ 1032276 h 1451090"/>
                <a:gd name="connsiteX4" fmla="*/ 2321633 w 2325835"/>
                <a:gd name="connsiteY4" fmla="*/ 737076 h 1451090"/>
                <a:gd name="connsiteX5" fmla="*/ 2098433 w 2325835"/>
                <a:gd name="connsiteY5" fmla="*/ 139476 h 1451090"/>
                <a:gd name="connsiteX6" fmla="*/ 1428833 w 2325835"/>
                <a:gd name="connsiteY6" fmla="*/ 9876 h 1451090"/>
                <a:gd name="connsiteX7" fmla="*/ 1129452 w 2325835"/>
                <a:gd name="connsiteY7" fmla="*/ 74501 h 1451090"/>
                <a:gd name="connsiteX8" fmla="*/ 929052 w 2325835"/>
                <a:gd name="connsiteY8" fmla="*/ 591440 h 1451090"/>
                <a:gd name="connsiteX9" fmla="*/ 632629 w 2325835"/>
                <a:gd name="connsiteY9" fmla="*/ 744760 h 1451090"/>
                <a:gd name="connsiteX10" fmla="*/ 322509 w 2325835"/>
                <a:gd name="connsiteY10" fmla="*/ 1112458 h 1451090"/>
                <a:gd name="connsiteX11" fmla="*/ 34197 w 2325835"/>
                <a:gd name="connsiteY11" fmla="*/ 1350173 h 1451090"/>
                <a:gd name="connsiteX0" fmla="*/ 35697 w 2289085"/>
                <a:gd name="connsiteY0" fmla="*/ 1310641 h 1442083"/>
                <a:gd name="connsiteX1" fmla="*/ 657683 w 2289085"/>
                <a:gd name="connsiteY1" fmla="*/ 1435476 h 1442083"/>
                <a:gd name="connsiteX2" fmla="*/ 1370483 w 2289085"/>
                <a:gd name="connsiteY2" fmla="*/ 1169076 h 1442083"/>
                <a:gd name="connsiteX3" fmla="*/ 1903283 w 2289085"/>
                <a:gd name="connsiteY3" fmla="*/ 1032276 h 1442083"/>
                <a:gd name="connsiteX4" fmla="*/ 2284883 w 2289085"/>
                <a:gd name="connsiteY4" fmla="*/ 737076 h 1442083"/>
                <a:gd name="connsiteX5" fmla="*/ 2061683 w 2289085"/>
                <a:gd name="connsiteY5" fmla="*/ 139476 h 1442083"/>
                <a:gd name="connsiteX6" fmla="*/ 1392083 w 2289085"/>
                <a:gd name="connsiteY6" fmla="*/ 9876 h 1442083"/>
                <a:gd name="connsiteX7" fmla="*/ 1092702 w 2289085"/>
                <a:gd name="connsiteY7" fmla="*/ 74501 h 1442083"/>
                <a:gd name="connsiteX8" fmla="*/ 892302 w 2289085"/>
                <a:gd name="connsiteY8" fmla="*/ 591440 h 1442083"/>
                <a:gd name="connsiteX9" fmla="*/ 595879 w 2289085"/>
                <a:gd name="connsiteY9" fmla="*/ 744760 h 1442083"/>
                <a:gd name="connsiteX10" fmla="*/ 285759 w 2289085"/>
                <a:gd name="connsiteY10" fmla="*/ 1112458 h 1442083"/>
                <a:gd name="connsiteX11" fmla="*/ 35697 w 2289085"/>
                <a:gd name="connsiteY11" fmla="*/ 1310641 h 1442083"/>
                <a:gd name="connsiteX0" fmla="*/ 2616 w 2256004"/>
                <a:gd name="connsiteY0" fmla="*/ 1310641 h 1439541"/>
                <a:gd name="connsiteX1" fmla="*/ 624602 w 2256004"/>
                <a:gd name="connsiteY1" fmla="*/ 1435476 h 1439541"/>
                <a:gd name="connsiteX2" fmla="*/ 1337402 w 2256004"/>
                <a:gd name="connsiteY2" fmla="*/ 1169076 h 1439541"/>
                <a:gd name="connsiteX3" fmla="*/ 1870202 w 2256004"/>
                <a:gd name="connsiteY3" fmla="*/ 1032276 h 1439541"/>
                <a:gd name="connsiteX4" fmla="*/ 2251802 w 2256004"/>
                <a:gd name="connsiteY4" fmla="*/ 737076 h 1439541"/>
                <a:gd name="connsiteX5" fmla="*/ 2028602 w 2256004"/>
                <a:gd name="connsiteY5" fmla="*/ 139476 h 1439541"/>
                <a:gd name="connsiteX6" fmla="*/ 1359002 w 2256004"/>
                <a:gd name="connsiteY6" fmla="*/ 9876 h 1439541"/>
                <a:gd name="connsiteX7" fmla="*/ 1059621 w 2256004"/>
                <a:gd name="connsiteY7" fmla="*/ 74501 h 1439541"/>
                <a:gd name="connsiteX8" fmla="*/ 859221 w 2256004"/>
                <a:gd name="connsiteY8" fmla="*/ 591440 h 1439541"/>
                <a:gd name="connsiteX9" fmla="*/ 562798 w 2256004"/>
                <a:gd name="connsiteY9" fmla="*/ 744760 h 1439541"/>
                <a:gd name="connsiteX10" fmla="*/ 407969 w 2256004"/>
                <a:gd name="connsiteY10" fmla="*/ 1048973 h 1439541"/>
                <a:gd name="connsiteX11" fmla="*/ 2616 w 2256004"/>
                <a:gd name="connsiteY11" fmla="*/ 1310641 h 1439541"/>
                <a:gd name="connsiteX0" fmla="*/ 2391 w 2297804"/>
                <a:gd name="connsiteY0" fmla="*/ 1343630 h 1443323"/>
                <a:gd name="connsiteX1" fmla="*/ 666402 w 2297804"/>
                <a:gd name="connsiteY1" fmla="*/ 1435476 h 1443323"/>
                <a:gd name="connsiteX2" fmla="*/ 1379202 w 2297804"/>
                <a:gd name="connsiteY2" fmla="*/ 1169076 h 1443323"/>
                <a:gd name="connsiteX3" fmla="*/ 1912002 w 2297804"/>
                <a:gd name="connsiteY3" fmla="*/ 1032276 h 1443323"/>
                <a:gd name="connsiteX4" fmla="*/ 2293602 w 2297804"/>
                <a:gd name="connsiteY4" fmla="*/ 737076 h 1443323"/>
                <a:gd name="connsiteX5" fmla="*/ 2070402 w 2297804"/>
                <a:gd name="connsiteY5" fmla="*/ 139476 h 1443323"/>
                <a:gd name="connsiteX6" fmla="*/ 1400802 w 2297804"/>
                <a:gd name="connsiteY6" fmla="*/ 9876 h 1443323"/>
                <a:gd name="connsiteX7" fmla="*/ 1101421 w 2297804"/>
                <a:gd name="connsiteY7" fmla="*/ 74501 h 1443323"/>
                <a:gd name="connsiteX8" fmla="*/ 901021 w 2297804"/>
                <a:gd name="connsiteY8" fmla="*/ 591440 h 1443323"/>
                <a:gd name="connsiteX9" fmla="*/ 604598 w 2297804"/>
                <a:gd name="connsiteY9" fmla="*/ 744760 h 1443323"/>
                <a:gd name="connsiteX10" fmla="*/ 449769 w 2297804"/>
                <a:gd name="connsiteY10" fmla="*/ 1048973 h 1443323"/>
                <a:gd name="connsiteX11" fmla="*/ 2391 w 2297804"/>
                <a:gd name="connsiteY11" fmla="*/ 1343630 h 1443323"/>
                <a:gd name="connsiteX0" fmla="*/ 41473 w 2336886"/>
                <a:gd name="connsiteY0" fmla="*/ 1343630 h 1455257"/>
                <a:gd name="connsiteX1" fmla="*/ 705484 w 2336886"/>
                <a:gd name="connsiteY1" fmla="*/ 1435476 h 1455257"/>
                <a:gd name="connsiteX2" fmla="*/ 1418284 w 2336886"/>
                <a:gd name="connsiteY2" fmla="*/ 1169076 h 1455257"/>
                <a:gd name="connsiteX3" fmla="*/ 1951084 w 2336886"/>
                <a:gd name="connsiteY3" fmla="*/ 1032276 h 1455257"/>
                <a:gd name="connsiteX4" fmla="*/ 2332684 w 2336886"/>
                <a:gd name="connsiteY4" fmla="*/ 737076 h 1455257"/>
                <a:gd name="connsiteX5" fmla="*/ 2109484 w 2336886"/>
                <a:gd name="connsiteY5" fmla="*/ 139476 h 1455257"/>
                <a:gd name="connsiteX6" fmla="*/ 1439884 w 2336886"/>
                <a:gd name="connsiteY6" fmla="*/ 9876 h 1455257"/>
                <a:gd name="connsiteX7" fmla="*/ 1140503 w 2336886"/>
                <a:gd name="connsiteY7" fmla="*/ 74501 h 1455257"/>
                <a:gd name="connsiteX8" fmla="*/ 940103 w 2336886"/>
                <a:gd name="connsiteY8" fmla="*/ 591440 h 1455257"/>
                <a:gd name="connsiteX9" fmla="*/ 643680 w 2336886"/>
                <a:gd name="connsiteY9" fmla="*/ 744760 h 1455257"/>
                <a:gd name="connsiteX10" fmla="*/ 488851 w 2336886"/>
                <a:gd name="connsiteY10" fmla="*/ 1048973 h 1455257"/>
                <a:gd name="connsiteX11" fmla="*/ 41473 w 2336886"/>
                <a:gd name="connsiteY11" fmla="*/ 1343630 h 1455257"/>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584850 w 2278056"/>
                <a:gd name="connsiteY9" fmla="*/ 744760 h 1442811"/>
                <a:gd name="connsiteX10" fmla="*/ 430021 w 2278056"/>
                <a:gd name="connsiteY10" fmla="*/ 1048973 h 1442811"/>
                <a:gd name="connsiteX11" fmla="*/ 44300 w 2278056"/>
                <a:gd name="connsiteY11"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584850 w 2278056"/>
                <a:gd name="connsiteY9" fmla="*/ 744760 h 1442811"/>
                <a:gd name="connsiteX10" fmla="*/ 479689 w 2278056"/>
                <a:gd name="connsiteY10" fmla="*/ 910177 h 1442811"/>
                <a:gd name="connsiteX11" fmla="*/ 430021 w 2278056"/>
                <a:gd name="connsiteY11" fmla="*/ 1048973 h 1442811"/>
                <a:gd name="connsiteX12" fmla="*/ 44300 w 2278056"/>
                <a:gd name="connsiteY12"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584850 w 2278056"/>
                <a:gd name="connsiteY9" fmla="*/ 744760 h 1442811"/>
                <a:gd name="connsiteX10" fmla="*/ 539863 w 2278056"/>
                <a:gd name="connsiteY10" fmla="*/ 953958 h 1442811"/>
                <a:gd name="connsiteX11" fmla="*/ 430021 w 2278056"/>
                <a:gd name="connsiteY11" fmla="*/ 1048973 h 1442811"/>
                <a:gd name="connsiteX12" fmla="*/ 44300 w 2278056"/>
                <a:gd name="connsiteY12"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584850 w 2278056"/>
                <a:gd name="connsiteY9" fmla="*/ 744760 h 1442811"/>
                <a:gd name="connsiteX10" fmla="*/ 542085 w 2278056"/>
                <a:gd name="connsiteY10" fmla="*/ 821807 h 1442811"/>
                <a:gd name="connsiteX11" fmla="*/ 539863 w 2278056"/>
                <a:gd name="connsiteY11" fmla="*/ 953958 h 1442811"/>
                <a:gd name="connsiteX12" fmla="*/ 430021 w 2278056"/>
                <a:gd name="connsiteY12" fmla="*/ 1048973 h 1442811"/>
                <a:gd name="connsiteX13" fmla="*/ 44300 w 2278056"/>
                <a:gd name="connsiteY13"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584850 w 2278056"/>
                <a:gd name="connsiteY9" fmla="*/ 744760 h 1442811"/>
                <a:gd name="connsiteX10" fmla="*/ 460256 w 2278056"/>
                <a:gd name="connsiteY10" fmla="*/ 755630 h 1442811"/>
                <a:gd name="connsiteX11" fmla="*/ 539863 w 2278056"/>
                <a:gd name="connsiteY11" fmla="*/ 953958 h 1442811"/>
                <a:gd name="connsiteX12" fmla="*/ 430021 w 2278056"/>
                <a:gd name="connsiteY12" fmla="*/ 1048973 h 1442811"/>
                <a:gd name="connsiteX13" fmla="*/ 44300 w 2278056"/>
                <a:gd name="connsiteY13"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683002 w 2278056"/>
                <a:gd name="connsiteY9" fmla="*/ 688090 h 1442811"/>
                <a:gd name="connsiteX10" fmla="*/ 460256 w 2278056"/>
                <a:gd name="connsiteY10" fmla="*/ 755630 h 1442811"/>
                <a:gd name="connsiteX11" fmla="*/ 539863 w 2278056"/>
                <a:gd name="connsiteY11" fmla="*/ 953958 h 1442811"/>
                <a:gd name="connsiteX12" fmla="*/ 430021 w 2278056"/>
                <a:gd name="connsiteY12" fmla="*/ 1048973 h 1442811"/>
                <a:gd name="connsiteX13" fmla="*/ 44300 w 2278056"/>
                <a:gd name="connsiteY13"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683002 w 2278056"/>
                <a:gd name="connsiteY9" fmla="*/ 688090 h 1442811"/>
                <a:gd name="connsiteX10" fmla="*/ 460256 w 2278056"/>
                <a:gd name="connsiteY10" fmla="*/ 755630 h 1442811"/>
                <a:gd name="connsiteX11" fmla="*/ 539863 w 2278056"/>
                <a:gd name="connsiteY11" fmla="*/ 953958 h 1442811"/>
                <a:gd name="connsiteX12" fmla="*/ 430021 w 2278056"/>
                <a:gd name="connsiteY12" fmla="*/ 1048973 h 1442811"/>
                <a:gd name="connsiteX13" fmla="*/ 44300 w 2278056"/>
                <a:gd name="connsiteY13"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683002 w 2278056"/>
                <a:gd name="connsiteY9" fmla="*/ 688090 h 1442811"/>
                <a:gd name="connsiteX10" fmla="*/ 460256 w 2278056"/>
                <a:gd name="connsiteY10" fmla="*/ 755630 h 1442811"/>
                <a:gd name="connsiteX11" fmla="*/ 539863 w 2278056"/>
                <a:gd name="connsiteY11" fmla="*/ 953958 h 1442811"/>
                <a:gd name="connsiteX12" fmla="*/ 430021 w 2278056"/>
                <a:gd name="connsiteY12" fmla="*/ 1048973 h 1442811"/>
                <a:gd name="connsiteX13" fmla="*/ 44300 w 2278056"/>
                <a:gd name="connsiteY13"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460256 w 2278056"/>
                <a:gd name="connsiteY9" fmla="*/ 755630 h 1442811"/>
                <a:gd name="connsiteX10" fmla="*/ 539863 w 2278056"/>
                <a:gd name="connsiteY10" fmla="*/ 953958 h 1442811"/>
                <a:gd name="connsiteX11" fmla="*/ 430021 w 2278056"/>
                <a:gd name="connsiteY11" fmla="*/ 1048973 h 1442811"/>
                <a:gd name="connsiteX12" fmla="*/ 44300 w 2278056"/>
                <a:gd name="connsiteY12" fmla="*/ 1299305 h 1442811"/>
                <a:gd name="connsiteX0" fmla="*/ 306434 w 1853284"/>
                <a:gd name="connsiteY0" fmla="*/ 1181909 h 1435503"/>
                <a:gd name="connsiteX1" fmla="*/ 221882 w 1853284"/>
                <a:gd name="connsiteY1" fmla="*/ 1435476 h 1435503"/>
                <a:gd name="connsiteX2" fmla="*/ 934682 w 1853284"/>
                <a:gd name="connsiteY2" fmla="*/ 1169076 h 1435503"/>
                <a:gd name="connsiteX3" fmla="*/ 1467482 w 1853284"/>
                <a:gd name="connsiteY3" fmla="*/ 1032276 h 1435503"/>
                <a:gd name="connsiteX4" fmla="*/ 1849082 w 1853284"/>
                <a:gd name="connsiteY4" fmla="*/ 737076 h 1435503"/>
                <a:gd name="connsiteX5" fmla="*/ 1625882 w 1853284"/>
                <a:gd name="connsiteY5" fmla="*/ 139476 h 1435503"/>
                <a:gd name="connsiteX6" fmla="*/ 956282 w 1853284"/>
                <a:gd name="connsiteY6" fmla="*/ 9876 h 1435503"/>
                <a:gd name="connsiteX7" fmla="*/ 656901 w 1853284"/>
                <a:gd name="connsiteY7" fmla="*/ 74501 h 1435503"/>
                <a:gd name="connsiteX8" fmla="*/ 456501 w 1853284"/>
                <a:gd name="connsiteY8" fmla="*/ 591440 h 1435503"/>
                <a:gd name="connsiteX9" fmla="*/ 35484 w 1853284"/>
                <a:gd name="connsiteY9" fmla="*/ 755630 h 1435503"/>
                <a:gd name="connsiteX10" fmla="*/ 115091 w 1853284"/>
                <a:gd name="connsiteY10" fmla="*/ 953958 h 1435503"/>
                <a:gd name="connsiteX11" fmla="*/ 5249 w 1853284"/>
                <a:gd name="connsiteY11" fmla="*/ 1048973 h 1435503"/>
                <a:gd name="connsiteX12" fmla="*/ 306434 w 1853284"/>
                <a:gd name="connsiteY12" fmla="*/ 1181909 h 1435503"/>
                <a:gd name="connsiteX0" fmla="*/ 306434 w 1853284"/>
                <a:gd name="connsiteY0" fmla="*/ 1181909 h 1182736"/>
                <a:gd name="connsiteX1" fmla="*/ 705796 w 1853284"/>
                <a:gd name="connsiteY1" fmla="*/ 981596 h 1182736"/>
                <a:gd name="connsiteX2" fmla="*/ 934682 w 1853284"/>
                <a:gd name="connsiteY2" fmla="*/ 1169076 h 1182736"/>
                <a:gd name="connsiteX3" fmla="*/ 1467482 w 1853284"/>
                <a:gd name="connsiteY3" fmla="*/ 1032276 h 1182736"/>
                <a:gd name="connsiteX4" fmla="*/ 1849082 w 1853284"/>
                <a:gd name="connsiteY4" fmla="*/ 737076 h 1182736"/>
                <a:gd name="connsiteX5" fmla="*/ 1625882 w 1853284"/>
                <a:gd name="connsiteY5" fmla="*/ 139476 h 1182736"/>
                <a:gd name="connsiteX6" fmla="*/ 956282 w 1853284"/>
                <a:gd name="connsiteY6" fmla="*/ 9876 h 1182736"/>
                <a:gd name="connsiteX7" fmla="*/ 656901 w 1853284"/>
                <a:gd name="connsiteY7" fmla="*/ 74501 h 1182736"/>
                <a:gd name="connsiteX8" fmla="*/ 456501 w 1853284"/>
                <a:gd name="connsiteY8" fmla="*/ 591440 h 1182736"/>
                <a:gd name="connsiteX9" fmla="*/ 35484 w 1853284"/>
                <a:gd name="connsiteY9" fmla="*/ 755630 h 1182736"/>
                <a:gd name="connsiteX10" fmla="*/ 115091 w 1853284"/>
                <a:gd name="connsiteY10" fmla="*/ 953958 h 1182736"/>
                <a:gd name="connsiteX11" fmla="*/ 5249 w 1853284"/>
                <a:gd name="connsiteY11" fmla="*/ 1048973 h 1182736"/>
                <a:gd name="connsiteX12" fmla="*/ 306434 w 1853284"/>
                <a:gd name="connsiteY12" fmla="*/ 1181909 h 1182736"/>
                <a:gd name="connsiteX0" fmla="*/ 498026 w 1862805"/>
                <a:gd name="connsiteY0" fmla="*/ 1028805 h 1169742"/>
                <a:gd name="connsiteX1" fmla="*/ 715317 w 1862805"/>
                <a:gd name="connsiteY1" fmla="*/ 981596 h 1169742"/>
                <a:gd name="connsiteX2" fmla="*/ 944203 w 1862805"/>
                <a:gd name="connsiteY2" fmla="*/ 1169076 h 1169742"/>
                <a:gd name="connsiteX3" fmla="*/ 1477003 w 1862805"/>
                <a:gd name="connsiteY3" fmla="*/ 1032276 h 1169742"/>
                <a:gd name="connsiteX4" fmla="*/ 1858603 w 1862805"/>
                <a:gd name="connsiteY4" fmla="*/ 737076 h 1169742"/>
                <a:gd name="connsiteX5" fmla="*/ 1635403 w 1862805"/>
                <a:gd name="connsiteY5" fmla="*/ 139476 h 1169742"/>
                <a:gd name="connsiteX6" fmla="*/ 965803 w 1862805"/>
                <a:gd name="connsiteY6" fmla="*/ 9876 h 1169742"/>
                <a:gd name="connsiteX7" fmla="*/ 666422 w 1862805"/>
                <a:gd name="connsiteY7" fmla="*/ 74501 h 1169742"/>
                <a:gd name="connsiteX8" fmla="*/ 466022 w 1862805"/>
                <a:gd name="connsiteY8" fmla="*/ 591440 h 1169742"/>
                <a:gd name="connsiteX9" fmla="*/ 45005 w 1862805"/>
                <a:gd name="connsiteY9" fmla="*/ 755630 h 1169742"/>
                <a:gd name="connsiteX10" fmla="*/ 124612 w 1862805"/>
                <a:gd name="connsiteY10" fmla="*/ 953958 h 1169742"/>
                <a:gd name="connsiteX11" fmla="*/ 14770 w 1862805"/>
                <a:gd name="connsiteY11" fmla="*/ 1048973 h 1169742"/>
                <a:gd name="connsiteX12" fmla="*/ 498026 w 1862805"/>
                <a:gd name="connsiteY12" fmla="*/ 1028805 h 1169742"/>
                <a:gd name="connsiteX0" fmla="*/ 498026 w 1862805"/>
                <a:gd name="connsiteY0" fmla="*/ 1028805 h 1169742"/>
                <a:gd name="connsiteX1" fmla="*/ 715317 w 1862805"/>
                <a:gd name="connsiteY1" fmla="*/ 981596 h 1169742"/>
                <a:gd name="connsiteX2" fmla="*/ 944203 w 1862805"/>
                <a:gd name="connsiteY2" fmla="*/ 1169076 h 1169742"/>
                <a:gd name="connsiteX3" fmla="*/ 1477003 w 1862805"/>
                <a:gd name="connsiteY3" fmla="*/ 1032276 h 1169742"/>
                <a:gd name="connsiteX4" fmla="*/ 1858603 w 1862805"/>
                <a:gd name="connsiteY4" fmla="*/ 737076 h 1169742"/>
                <a:gd name="connsiteX5" fmla="*/ 1635403 w 1862805"/>
                <a:gd name="connsiteY5" fmla="*/ 139476 h 1169742"/>
                <a:gd name="connsiteX6" fmla="*/ 965803 w 1862805"/>
                <a:gd name="connsiteY6" fmla="*/ 9876 h 1169742"/>
                <a:gd name="connsiteX7" fmla="*/ 666422 w 1862805"/>
                <a:gd name="connsiteY7" fmla="*/ 74501 h 1169742"/>
                <a:gd name="connsiteX8" fmla="*/ 466022 w 1862805"/>
                <a:gd name="connsiteY8" fmla="*/ 591440 h 1169742"/>
                <a:gd name="connsiteX9" fmla="*/ 45005 w 1862805"/>
                <a:gd name="connsiteY9" fmla="*/ 755630 h 1169742"/>
                <a:gd name="connsiteX10" fmla="*/ 124612 w 1862805"/>
                <a:gd name="connsiteY10" fmla="*/ 953958 h 1169742"/>
                <a:gd name="connsiteX11" fmla="*/ 14770 w 1862805"/>
                <a:gd name="connsiteY11" fmla="*/ 1048973 h 1169742"/>
                <a:gd name="connsiteX12" fmla="*/ 498026 w 1862805"/>
                <a:gd name="connsiteY12" fmla="*/ 1028805 h 1169742"/>
                <a:gd name="connsiteX0" fmla="*/ 534928 w 1899707"/>
                <a:gd name="connsiteY0" fmla="*/ 1028805 h 1169742"/>
                <a:gd name="connsiteX1" fmla="*/ 752219 w 1899707"/>
                <a:gd name="connsiteY1" fmla="*/ 981596 h 1169742"/>
                <a:gd name="connsiteX2" fmla="*/ 981105 w 1899707"/>
                <a:gd name="connsiteY2" fmla="*/ 1169076 h 1169742"/>
                <a:gd name="connsiteX3" fmla="*/ 1513905 w 1899707"/>
                <a:gd name="connsiteY3" fmla="*/ 1032276 h 1169742"/>
                <a:gd name="connsiteX4" fmla="*/ 1895505 w 1899707"/>
                <a:gd name="connsiteY4" fmla="*/ 737076 h 1169742"/>
                <a:gd name="connsiteX5" fmla="*/ 1672305 w 1899707"/>
                <a:gd name="connsiteY5" fmla="*/ 139476 h 1169742"/>
                <a:gd name="connsiteX6" fmla="*/ 1002705 w 1899707"/>
                <a:gd name="connsiteY6" fmla="*/ 9876 h 1169742"/>
                <a:gd name="connsiteX7" fmla="*/ 703324 w 1899707"/>
                <a:gd name="connsiteY7" fmla="*/ 74501 h 1169742"/>
                <a:gd name="connsiteX8" fmla="*/ 502924 w 1899707"/>
                <a:gd name="connsiteY8" fmla="*/ 591440 h 1169742"/>
                <a:gd name="connsiteX9" fmla="*/ 81907 w 1899707"/>
                <a:gd name="connsiteY9" fmla="*/ 755630 h 1169742"/>
                <a:gd name="connsiteX10" fmla="*/ 161514 w 1899707"/>
                <a:gd name="connsiteY10" fmla="*/ 953958 h 1169742"/>
                <a:gd name="connsiteX11" fmla="*/ 51672 w 1899707"/>
                <a:gd name="connsiteY11" fmla="*/ 1048973 h 1169742"/>
                <a:gd name="connsiteX12" fmla="*/ 534928 w 1899707"/>
                <a:gd name="connsiteY12" fmla="*/ 1028805 h 1169742"/>
                <a:gd name="connsiteX0" fmla="*/ 483257 w 1848036"/>
                <a:gd name="connsiteY0" fmla="*/ 1028805 h 1169742"/>
                <a:gd name="connsiteX1" fmla="*/ 700548 w 1848036"/>
                <a:gd name="connsiteY1" fmla="*/ 981596 h 1169742"/>
                <a:gd name="connsiteX2" fmla="*/ 929434 w 1848036"/>
                <a:gd name="connsiteY2" fmla="*/ 1169076 h 1169742"/>
                <a:gd name="connsiteX3" fmla="*/ 1462234 w 1848036"/>
                <a:gd name="connsiteY3" fmla="*/ 1032276 h 1169742"/>
                <a:gd name="connsiteX4" fmla="*/ 1843834 w 1848036"/>
                <a:gd name="connsiteY4" fmla="*/ 737076 h 1169742"/>
                <a:gd name="connsiteX5" fmla="*/ 1620634 w 1848036"/>
                <a:gd name="connsiteY5" fmla="*/ 139476 h 1169742"/>
                <a:gd name="connsiteX6" fmla="*/ 951034 w 1848036"/>
                <a:gd name="connsiteY6" fmla="*/ 9876 h 1169742"/>
                <a:gd name="connsiteX7" fmla="*/ 651653 w 1848036"/>
                <a:gd name="connsiteY7" fmla="*/ 74501 h 1169742"/>
                <a:gd name="connsiteX8" fmla="*/ 451253 w 1848036"/>
                <a:gd name="connsiteY8" fmla="*/ 591440 h 1169742"/>
                <a:gd name="connsiteX9" fmla="*/ 30236 w 1848036"/>
                <a:gd name="connsiteY9" fmla="*/ 755630 h 1169742"/>
                <a:gd name="connsiteX10" fmla="*/ 109843 w 1848036"/>
                <a:gd name="connsiteY10" fmla="*/ 953958 h 1169742"/>
                <a:gd name="connsiteX11" fmla="*/ 1 w 1848036"/>
                <a:gd name="connsiteY11" fmla="*/ 1048973 h 1169742"/>
                <a:gd name="connsiteX12" fmla="*/ 111212 w 1848036"/>
                <a:gd name="connsiteY12" fmla="*/ 1093108 h 1169742"/>
                <a:gd name="connsiteX13" fmla="*/ 483257 w 1848036"/>
                <a:gd name="connsiteY13" fmla="*/ 1028805 h 1169742"/>
                <a:gd name="connsiteX0" fmla="*/ 485838 w 1850617"/>
                <a:gd name="connsiteY0" fmla="*/ 1028805 h 1169742"/>
                <a:gd name="connsiteX1" fmla="*/ 703129 w 1850617"/>
                <a:gd name="connsiteY1" fmla="*/ 981596 h 1169742"/>
                <a:gd name="connsiteX2" fmla="*/ 932015 w 1850617"/>
                <a:gd name="connsiteY2" fmla="*/ 1169076 h 1169742"/>
                <a:gd name="connsiteX3" fmla="*/ 1464815 w 1850617"/>
                <a:gd name="connsiteY3" fmla="*/ 1032276 h 1169742"/>
                <a:gd name="connsiteX4" fmla="*/ 1846415 w 1850617"/>
                <a:gd name="connsiteY4" fmla="*/ 737076 h 1169742"/>
                <a:gd name="connsiteX5" fmla="*/ 1623215 w 1850617"/>
                <a:gd name="connsiteY5" fmla="*/ 139476 h 1169742"/>
                <a:gd name="connsiteX6" fmla="*/ 953615 w 1850617"/>
                <a:gd name="connsiteY6" fmla="*/ 9876 h 1169742"/>
                <a:gd name="connsiteX7" fmla="*/ 654234 w 1850617"/>
                <a:gd name="connsiteY7" fmla="*/ 74501 h 1169742"/>
                <a:gd name="connsiteX8" fmla="*/ 453834 w 1850617"/>
                <a:gd name="connsiteY8" fmla="*/ 591440 h 1169742"/>
                <a:gd name="connsiteX9" fmla="*/ 32817 w 1850617"/>
                <a:gd name="connsiteY9" fmla="*/ 755630 h 1169742"/>
                <a:gd name="connsiteX10" fmla="*/ 112424 w 1850617"/>
                <a:gd name="connsiteY10" fmla="*/ 953958 h 1169742"/>
                <a:gd name="connsiteX11" fmla="*/ 2582 w 1850617"/>
                <a:gd name="connsiteY11" fmla="*/ 1048973 h 1169742"/>
                <a:gd name="connsiteX12" fmla="*/ 237750 w 1850617"/>
                <a:gd name="connsiteY12" fmla="*/ 1043352 h 1169742"/>
                <a:gd name="connsiteX13" fmla="*/ 485838 w 1850617"/>
                <a:gd name="connsiteY13" fmla="*/ 1028805 h 1169742"/>
                <a:gd name="connsiteX0" fmla="*/ 468878 w 1833657"/>
                <a:gd name="connsiteY0" fmla="*/ 1028805 h 1169742"/>
                <a:gd name="connsiteX1" fmla="*/ 686169 w 1833657"/>
                <a:gd name="connsiteY1" fmla="*/ 981596 h 1169742"/>
                <a:gd name="connsiteX2" fmla="*/ 915055 w 1833657"/>
                <a:gd name="connsiteY2" fmla="*/ 1169076 h 1169742"/>
                <a:gd name="connsiteX3" fmla="*/ 1447855 w 1833657"/>
                <a:gd name="connsiteY3" fmla="*/ 1032276 h 1169742"/>
                <a:gd name="connsiteX4" fmla="*/ 1829455 w 1833657"/>
                <a:gd name="connsiteY4" fmla="*/ 737076 h 1169742"/>
                <a:gd name="connsiteX5" fmla="*/ 1606255 w 1833657"/>
                <a:gd name="connsiteY5" fmla="*/ 139476 h 1169742"/>
                <a:gd name="connsiteX6" fmla="*/ 936655 w 1833657"/>
                <a:gd name="connsiteY6" fmla="*/ 9876 h 1169742"/>
                <a:gd name="connsiteX7" fmla="*/ 637274 w 1833657"/>
                <a:gd name="connsiteY7" fmla="*/ 74501 h 1169742"/>
                <a:gd name="connsiteX8" fmla="*/ 436874 w 1833657"/>
                <a:gd name="connsiteY8" fmla="*/ 591440 h 1169742"/>
                <a:gd name="connsiteX9" fmla="*/ 15857 w 1833657"/>
                <a:gd name="connsiteY9" fmla="*/ 755630 h 1169742"/>
                <a:gd name="connsiteX10" fmla="*/ 95464 w 1833657"/>
                <a:gd name="connsiteY10" fmla="*/ 953958 h 1169742"/>
                <a:gd name="connsiteX11" fmla="*/ 2992 w 1833657"/>
                <a:gd name="connsiteY11" fmla="*/ 1056392 h 1169742"/>
                <a:gd name="connsiteX12" fmla="*/ 220790 w 1833657"/>
                <a:gd name="connsiteY12" fmla="*/ 1043352 h 1169742"/>
                <a:gd name="connsiteX13" fmla="*/ 468878 w 1833657"/>
                <a:gd name="connsiteY13" fmla="*/ 1028805 h 1169742"/>
                <a:gd name="connsiteX0" fmla="*/ 480817 w 1833657"/>
                <a:gd name="connsiteY0" fmla="*/ 973928 h 1169742"/>
                <a:gd name="connsiteX1" fmla="*/ 686169 w 1833657"/>
                <a:gd name="connsiteY1" fmla="*/ 981596 h 1169742"/>
                <a:gd name="connsiteX2" fmla="*/ 915055 w 1833657"/>
                <a:gd name="connsiteY2" fmla="*/ 1169076 h 1169742"/>
                <a:gd name="connsiteX3" fmla="*/ 1447855 w 1833657"/>
                <a:gd name="connsiteY3" fmla="*/ 1032276 h 1169742"/>
                <a:gd name="connsiteX4" fmla="*/ 1829455 w 1833657"/>
                <a:gd name="connsiteY4" fmla="*/ 737076 h 1169742"/>
                <a:gd name="connsiteX5" fmla="*/ 1606255 w 1833657"/>
                <a:gd name="connsiteY5" fmla="*/ 139476 h 1169742"/>
                <a:gd name="connsiteX6" fmla="*/ 936655 w 1833657"/>
                <a:gd name="connsiteY6" fmla="*/ 9876 h 1169742"/>
                <a:gd name="connsiteX7" fmla="*/ 637274 w 1833657"/>
                <a:gd name="connsiteY7" fmla="*/ 74501 h 1169742"/>
                <a:gd name="connsiteX8" fmla="*/ 436874 w 1833657"/>
                <a:gd name="connsiteY8" fmla="*/ 591440 h 1169742"/>
                <a:gd name="connsiteX9" fmla="*/ 15857 w 1833657"/>
                <a:gd name="connsiteY9" fmla="*/ 755630 h 1169742"/>
                <a:gd name="connsiteX10" fmla="*/ 95464 w 1833657"/>
                <a:gd name="connsiteY10" fmla="*/ 953958 h 1169742"/>
                <a:gd name="connsiteX11" fmla="*/ 2992 w 1833657"/>
                <a:gd name="connsiteY11" fmla="*/ 1056392 h 1169742"/>
                <a:gd name="connsiteX12" fmla="*/ 220790 w 1833657"/>
                <a:gd name="connsiteY12" fmla="*/ 1043352 h 1169742"/>
                <a:gd name="connsiteX13" fmla="*/ 480817 w 1833657"/>
                <a:gd name="connsiteY13" fmla="*/ 973928 h 1169742"/>
                <a:gd name="connsiteX0" fmla="*/ 480817 w 1833657"/>
                <a:gd name="connsiteY0" fmla="*/ 973928 h 1061145"/>
                <a:gd name="connsiteX1" fmla="*/ 686169 w 1833657"/>
                <a:gd name="connsiteY1" fmla="*/ 981596 h 1061145"/>
                <a:gd name="connsiteX2" fmla="*/ 759483 w 1833657"/>
                <a:gd name="connsiteY2" fmla="*/ 748501 h 1061145"/>
                <a:gd name="connsiteX3" fmla="*/ 1447855 w 1833657"/>
                <a:gd name="connsiteY3" fmla="*/ 1032276 h 1061145"/>
                <a:gd name="connsiteX4" fmla="*/ 1829455 w 1833657"/>
                <a:gd name="connsiteY4" fmla="*/ 737076 h 1061145"/>
                <a:gd name="connsiteX5" fmla="*/ 1606255 w 1833657"/>
                <a:gd name="connsiteY5" fmla="*/ 139476 h 1061145"/>
                <a:gd name="connsiteX6" fmla="*/ 936655 w 1833657"/>
                <a:gd name="connsiteY6" fmla="*/ 9876 h 1061145"/>
                <a:gd name="connsiteX7" fmla="*/ 637274 w 1833657"/>
                <a:gd name="connsiteY7" fmla="*/ 74501 h 1061145"/>
                <a:gd name="connsiteX8" fmla="*/ 436874 w 1833657"/>
                <a:gd name="connsiteY8" fmla="*/ 591440 h 1061145"/>
                <a:gd name="connsiteX9" fmla="*/ 15857 w 1833657"/>
                <a:gd name="connsiteY9" fmla="*/ 755630 h 1061145"/>
                <a:gd name="connsiteX10" fmla="*/ 95464 w 1833657"/>
                <a:gd name="connsiteY10" fmla="*/ 953958 h 1061145"/>
                <a:gd name="connsiteX11" fmla="*/ 2992 w 1833657"/>
                <a:gd name="connsiteY11" fmla="*/ 1056392 h 1061145"/>
                <a:gd name="connsiteX12" fmla="*/ 220790 w 1833657"/>
                <a:gd name="connsiteY12" fmla="*/ 1043352 h 1061145"/>
                <a:gd name="connsiteX13" fmla="*/ 480817 w 1833657"/>
                <a:gd name="connsiteY13" fmla="*/ 973928 h 1061145"/>
                <a:gd name="connsiteX0" fmla="*/ 480817 w 1833657"/>
                <a:gd name="connsiteY0" fmla="*/ 973928 h 1061145"/>
                <a:gd name="connsiteX1" fmla="*/ 759483 w 1833657"/>
                <a:gd name="connsiteY1" fmla="*/ 748501 h 1061145"/>
                <a:gd name="connsiteX2" fmla="*/ 1447855 w 1833657"/>
                <a:gd name="connsiteY2" fmla="*/ 1032276 h 1061145"/>
                <a:gd name="connsiteX3" fmla="*/ 1829455 w 1833657"/>
                <a:gd name="connsiteY3" fmla="*/ 737076 h 1061145"/>
                <a:gd name="connsiteX4" fmla="*/ 1606255 w 1833657"/>
                <a:gd name="connsiteY4" fmla="*/ 139476 h 1061145"/>
                <a:gd name="connsiteX5" fmla="*/ 936655 w 1833657"/>
                <a:gd name="connsiteY5" fmla="*/ 9876 h 1061145"/>
                <a:gd name="connsiteX6" fmla="*/ 637274 w 1833657"/>
                <a:gd name="connsiteY6" fmla="*/ 74501 h 1061145"/>
                <a:gd name="connsiteX7" fmla="*/ 436874 w 1833657"/>
                <a:gd name="connsiteY7" fmla="*/ 591440 h 1061145"/>
                <a:gd name="connsiteX8" fmla="*/ 15857 w 1833657"/>
                <a:gd name="connsiteY8" fmla="*/ 755630 h 1061145"/>
                <a:gd name="connsiteX9" fmla="*/ 95464 w 1833657"/>
                <a:gd name="connsiteY9" fmla="*/ 953958 h 1061145"/>
                <a:gd name="connsiteX10" fmla="*/ 2992 w 1833657"/>
                <a:gd name="connsiteY10" fmla="*/ 1056392 h 1061145"/>
                <a:gd name="connsiteX11" fmla="*/ 220790 w 1833657"/>
                <a:gd name="connsiteY11" fmla="*/ 1043352 h 1061145"/>
                <a:gd name="connsiteX12" fmla="*/ 480817 w 1833657"/>
                <a:gd name="connsiteY12" fmla="*/ 973928 h 1061145"/>
                <a:gd name="connsiteX0" fmla="*/ 480817 w 1833657"/>
                <a:gd name="connsiteY0" fmla="*/ 991906 h 1079123"/>
                <a:gd name="connsiteX1" fmla="*/ 759483 w 1833657"/>
                <a:gd name="connsiteY1" fmla="*/ 766479 h 1079123"/>
                <a:gd name="connsiteX2" fmla="*/ 1447855 w 1833657"/>
                <a:gd name="connsiteY2" fmla="*/ 1050254 h 1079123"/>
                <a:gd name="connsiteX3" fmla="*/ 1829455 w 1833657"/>
                <a:gd name="connsiteY3" fmla="*/ 755054 h 1079123"/>
                <a:gd name="connsiteX4" fmla="*/ 1606255 w 1833657"/>
                <a:gd name="connsiteY4" fmla="*/ 157454 h 1079123"/>
                <a:gd name="connsiteX5" fmla="*/ 936655 w 1833657"/>
                <a:gd name="connsiteY5" fmla="*/ 27854 h 1079123"/>
                <a:gd name="connsiteX6" fmla="*/ 667642 w 1833657"/>
                <a:gd name="connsiteY6" fmla="*/ 598429 h 1079123"/>
                <a:gd name="connsiteX7" fmla="*/ 436874 w 1833657"/>
                <a:gd name="connsiteY7" fmla="*/ 609418 h 1079123"/>
                <a:gd name="connsiteX8" fmla="*/ 15857 w 1833657"/>
                <a:gd name="connsiteY8" fmla="*/ 773608 h 1079123"/>
                <a:gd name="connsiteX9" fmla="*/ 95464 w 1833657"/>
                <a:gd name="connsiteY9" fmla="*/ 971936 h 1079123"/>
                <a:gd name="connsiteX10" fmla="*/ 2992 w 1833657"/>
                <a:gd name="connsiteY10" fmla="*/ 1074370 h 1079123"/>
                <a:gd name="connsiteX11" fmla="*/ 220790 w 1833657"/>
                <a:gd name="connsiteY11" fmla="*/ 1061330 h 1079123"/>
                <a:gd name="connsiteX12" fmla="*/ 480817 w 1833657"/>
                <a:gd name="connsiteY12" fmla="*/ 991906 h 1079123"/>
                <a:gd name="connsiteX0" fmla="*/ 480817 w 1833424"/>
                <a:gd name="connsiteY0" fmla="*/ 837021 h 924238"/>
                <a:gd name="connsiteX1" fmla="*/ 759483 w 1833424"/>
                <a:gd name="connsiteY1" fmla="*/ 611594 h 924238"/>
                <a:gd name="connsiteX2" fmla="*/ 1447855 w 1833424"/>
                <a:gd name="connsiteY2" fmla="*/ 895369 h 924238"/>
                <a:gd name="connsiteX3" fmla="*/ 1829455 w 1833424"/>
                <a:gd name="connsiteY3" fmla="*/ 600169 h 924238"/>
                <a:gd name="connsiteX4" fmla="*/ 1606255 w 1833424"/>
                <a:gd name="connsiteY4" fmla="*/ 2569 h 924238"/>
                <a:gd name="connsiteX5" fmla="*/ 984395 w 1833424"/>
                <a:gd name="connsiteY5" fmla="*/ 386338 h 924238"/>
                <a:gd name="connsiteX6" fmla="*/ 667642 w 1833424"/>
                <a:gd name="connsiteY6" fmla="*/ 443544 h 924238"/>
                <a:gd name="connsiteX7" fmla="*/ 436874 w 1833424"/>
                <a:gd name="connsiteY7" fmla="*/ 454533 h 924238"/>
                <a:gd name="connsiteX8" fmla="*/ 15857 w 1833424"/>
                <a:gd name="connsiteY8" fmla="*/ 618723 h 924238"/>
                <a:gd name="connsiteX9" fmla="*/ 95464 w 1833424"/>
                <a:gd name="connsiteY9" fmla="*/ 817051 h 924238"/>
                <a:gd name="connsiteX10" fmla="*/ 2992 w 1833424"/>
                <a:gd name="connsiteY10" fmla="*/ 919485 h 924238"/>
                <a:gd name="connsiteX11" fmla="*/ 220790 w 1833424"/>
                <a:gd name="connsiteY11" fmla="*/ 906445 h 924238"/>
                <a:gd name="connsiteX12" fmla="*/ 480817 w 1833424"/>
                <a:gd name="connsiteY12" fmla="*/ 837021 h 924238"/>
                <a:gd name="connsiteX0" fmla="*/ 480817 w 1842612"/>
                <a:gd name="connsiteY0" fmla="*/ 456348 h 543565"/>
                <a:gd name="connsiteX1" fmla="*/ 759483 w 1842612"/>
                <a:gd name="connsiteY1" fmla="*/ 230921 h 543565"/>
                <a:gd name="connsiteX2" fmla="*/ 1447855 w 1842612"/>
                <a:gd name="connsiteY2" fmla="*/ 514696 h 543565"/>
                <a:gd name="connsiteX3" fmla="*/ 1829455 w 1842612"/>
                <a:gd name="connsiteY3" fmla="*/ 219496 h 543565"/>
                <a:gd name="connsiteX4" fmla="*/ 984395 w 1842612"/>
                <a:gd name="connsiteY4" fmla="*/ 5665 h 543565"/>
                <a:gd name="connsiteX5" fmla="*/ 667642 w 1842612"/>
                <a:gd name="connsiteY5" fmla="*/ 62871 h 543565"/>
                <a:gd name="connsiteX6" fmla="*/ 436874 w 1842612"/>
                <a:gd name="connsiteY6" fmla="*/ 73860 h 543565"/>
                <a:gd name="connsiteX7" fmla="*/ 15857 w 1842612"/>
                <a:gd name="connsiteY7" fmla="*/ 238050 h 543565"/>
                <a:gd name="connsiteX8" fmla="*/ 95464 w 1842612"/>
                <a:gd name="connsiteY8" fmla="*/ 436378 h 543565"/>
                <a:gd name="connsiteX9" fmla="*/ 2992 w 1842612"/>
                <a:gd name="connsiteY9" fmla="*/ 538812 h 543565"/>
                <a:gd name="connsiteX10" fmla="*/ 220790 w 1842612"/>
                <a:gd name="connsiteY10" fmla="*/ 525772 h 543565"/>
                <a:gd name="connsiteX11" fmla="*/ 480817 w 1842612"/>
                <a:gd name="connsiteY11" fmla="*/ 456348 h 543565"/>
                <a:gd name="connsiteX0" fmla="*/ 480817 w 1450500"/>
                <a:gd name="connsiteY0" fmla="*/ 475201 h 562418"/>
                <a:gd name="connsiteX1" fmla="*/ 759483 w 1450500"/>
                <a:gd name="connsiteY1" fmla="*/ 249774 h 562418"/>
                <a:gd name="connsiteX2" fmla="*/ 1447855 w 1450500"/>
                <a:gd name="connsiteY2" fmla="*/ 533549 h 562418"/>
                <a:gd name="connsiteX3" fmla="*/ 984395 w 1450500"/>
                <a:gd name="connsiteY3" fmla="*/ 24518 h 562418"/>
                <a:gd name="connsiteX4" fmla="*/ 667642 w 1450500"/>
                <a:gd name="connsiteY4" fmla="*/ 81724 h 562418"/>
                <a:gd name="connsiteX5" fmla="*/ 436874 w 1450500"/>
                <a:gd name="connsiteY5" fmla="*/ 92713 h 562418"/>
                <a:gd name="connsiteX6" fmla="*/ 15857 w 1450500"/>
                <a:gd name="connsiteY6" fmla="*/ 256903 h 562418"/>
                <a:gd name="connsiteX7" fmla="*/ 95464 w 1450500"/>
                <a:gd name="connsiteY7" fmla="*/ 455231 h 562418"/>
                <a:gd name="connsiteX8" fmla="*/ 2992 w 1450500"/>
                <a:gd name="connsiteY8" fmla="*/ 557665 h 562418"/>
                <a:gd name="connsiteX9" fmla="*/ 220790 w 1450500"/>
                <a:gd name="connsiteY9" fmla="*/ 544625 h 562418"/>
                <a:gd name="connsiteX10" fmla="*/ 480817 w 1450500"/>
                <a:gd name="connsiteY10" fmla="*/ 475201 h 562418"/>
                <a:gd name="connsiteX0" fmla="*/ 480817 w 985442"/>
                <a:gd name="connsiteY0" fmla="*/ 456978 h 544195"/>
                <a:gd name="connsiteX1" fmla="*/ 759483 w 985442"/>
                <a:gd name="connsiteY1" fmla="*/ 231551 h 544195"/>
                <a:gd name="connsiteX2" fmla="*/ 984395 w 985442"/>
                <a:gd name="connsiteY2" fmla="*/ 6295 h 544195"/>
                <a:gd name="connsiteX3" fmla="*/ 667642 w 985442"/>
                <a:gd name="connsiteY3" fmla="*/ 63501 h 544195"/>
                <a:gd name="connsiteX4" fmla="*/ 436874 w 985442"/>
                <a:gd name="connsiteY4" fmla="*/ 74490 h 544195"/>
                <a:gd name="connsiteX5" fmla="*/ 15857 w 985442"/>
                <a:gd name="connsiteY5" fmla="*/ 238680 h 544195"/>
                <a:gd name="connsiteX6" fmla="*/ 95464 w 985442"/>
                <a:gd name="connsiteY6" fmla="*/ 437008 h 544195"/>
                <a:gd name="connsiteX7" fmla="*/ 2992 w 985442"/>
                <a:gd name="connsiteY7" fmla="*/ 539442 h 544195"/>
                <a:gd name="connsiteX8" fmla="*/ 220790 w 985442"/>
                <a:gd name="connsiteY8" fmla="*/ 526402 h 544195"/>
                <a:gd name="connsiteX9" fmla="*/ 480817 w 985442"/>
                <a:gd name="connsiteY9" fmla="*/ 456978 h 544195"/>
                <a:gd name="connsiteX0" fmla="*/ 480817 w 771235"/>
                <a:gd name="connsiteY0" fmla="*/ 439525 h 526742"/>
                <a:gd name="connsiteX1" fmla="*/ 759483 w 771235"/>
                <a:gd name="connsiteY1" fmla="*/ 214098 h 526742"/>
                <a:gd name="connsiteX2" fmla="*/ 714223 w 771235"/>
                <a:gd name="connsiteY2" fmla="*/ 140463 h 526742"/>
                <a:gd name="connsiteX3" fmla="*/ 667642 w 771235"/>
                <a:gd name="connsiteY3" fmla="*/ 46048 h 526742"/>
                <a:gd name="connsiteX4" fmla="*/ 436874 w 771235"/>
                <a:gd name="connsiteY4" fmla="*/ 57037 h 526742"/>
                <a:gd name="connsiteX5" fmla="*/ 15857 w 771235"/>
                <a:gd name="connsiteY5" fmla="*/ 221227 h 526742"/>
                <a:gd name="connsiteX6" fmla="*/ 95464 w 771235"/>
                <a:gd name="connsiteY6" fmla="*/ 419555 h 526742"/>
                <a:gd name="connsiteX7" fmla="*/ 2992 w 771235"/>
                <a:gd name="connsiteY7" fmla="*/ 521989 h 526742"/>
                <a:gd name="connsiteX8" fmla="*/ 220790 w 771235"/>
                <a:gd name="connsiteY8" fmla="*/ 508949 h 526742"/>
                <a:gd name="connsiteX9" fmla="*/ 480817 w 771235"/>
                <a:gd name="connsiteY9" fmla="*/ 439525 h 526742"/>
                <a:gd name="connsiteX0" fmla="*/ 480817 w 720535"/>
                <a:gd name="connsiteY0" fmla="*/ 439525 h 526742"/>
                <a:gd name="connsiteX1" fmla="*/ 566822 w 720535"/>
                <a:gd name="connsiteY1" fmla="*/ 303520 h 526742"/>
                <a:gd name="connsiteX2" fmla="*/ 714223 w 720535"/>
                <a:gd name="connsiteY2" fmla="*/ 140463 h 526742"/>
                <a:gd name="connsiteX3" fmla="*/ 667642 w 720535"/>
                <a:gd name="connsiteY3" fmla="*/ 46048 h 526742"/>
                <a:gd name="connsiteX4" fmla="*/ 436874 w 720535"/>
                <a:gd name="connsiteY4" fmla="*/ 57037 h 526742"/>
                <a:gd name="connsiteX5" fmla="*/ 15857 w 720535"/>
                <a:gd name="connsiteY5" fmla="*/ 221227 h 526742"/>
                <a:gd name="connsiteX6" fmla="*/ 95464 w 720535"/>
                <a:gd name="connsiteY6" fmla="*/ 419555 h 526742"/>
                <a:gd name="connsiteX7" fmla="*/ 2992 w 720535"/>
                <a:gd name="connsiteY7" fmla="*/ 521989 h 526742"/>
                <a:gd name="connsiteX8" fmla="*/ 220790 w 720535"/>
                <a:gd name="connsiteY8" fmla="*/ 508949 h 526742"/>
                <a:gd name="connsiteX9" fmla="*/ 480817 w 720535"/>
                <a:gd name="connsiteY9" fmla="*/ 439525 h 526742"/>
                <a:gd name="connsiteX0" fmla="*/ 480817 w 728130"/>
                <a:gd name="connsiteY0" fmla="*/ 444107 h 531324"/>
                <a:gd name="connsiteX1" fmla="*/ 566822 w 728130"/>
                <a:gd name="connsiteY1" fmla="*/ 308102 h 531324"/>
                <a:gd name="connsiteX2" fmla="*/ 714223 w 728130"/>
                <a:gd name="connsiteY2" fmla="*/ 145045 h 531324"/>
                <a:gd name="connsiteX3" fmla="*/ 690543 w 728130"/>
                <a:gd name="connsiteY3" fmla="*/ 37408 h 531324"/>
                <a:gd name="connsiteX4" fmla="*/ 436874 w 728130"/>
                <a:gd name="connsiteY4" fmla="*/ 61619 h 531324"/>
                <a:gd name="connsiteX5" fmla="*/ 15857 w 728130"/>
                <a:gd name="connsiteY5" fmla="*/ 225809 h 531324"/>
                <a:gd name="connsiteX6" fmla="*/ 95464 w 728130"/>
                <a:gd name="connsiteY6" fmla="*/ 424137 h 531324"/>
                <a:gd name="connsiteX7" fmla="*/ 2992 w 728130"/>
                <a:gd name="connsiteY7" fmla="*/ 526571 h 531324"/>
                <a:gd name="connsiteX8" fmla="*/ 220790 w 728130"/>
                <a:gd name="connsiteY8" fmla="*/ 513531 h 531324"/>
                <a:gd name="connsiteX9" fmla="*/ 480817 w 728130"/>
                <a:gd name="connsiteY9" fmla="*/ 444107 h 531324"/>
                <a:gd name="connsiteX0" fmla="*/ 480817 w 722821"/>
                <a:gd name="connsiteY0" fmla="*/ 444107 h 531324"/>
                <a:gd name="connsiteX1" fmla="*/ 643220 w 722821"/>
                <a:gd name="connsiteY1" fmla="*/ 311979 h 531324"/>
                <a:gd name="connsiteX2" fmla="*/ 714223 w 722821"/>
                <a:gd name="connsiteY2" fmla="*/ 145045 h 531324"/>
                <a:gd name="connsiteX3" fmla="*/ 690543 w 722821"/>
                <a:gd name="connsiteY3" fmla="*/ 37408 h 531324"/>
                <a:gd name="connsiteX4" fmla="*/ 436874 w 722821"/>
                <a:gd name="connsiteY4" fmla="*/ 61619 h 531324"/>
                <a:gd name="connsiteX5" fmla="*/ 15857 w 722821"/>
                <a:gd name="connsiteY5" fmla="*/ 225809 h 531324"/>
                <a:gd name="connsiteX6" fmla="*/ 95464 w 722821"/>
                <a:gd name="connsiteY6" fmla="*/ 424137 h 531324"/>
                <a:gd name="connsiteX7" fmla="*/ 2992 w 722821"/>
                <a:gd name="connsiteY7" fmla="*/ 526571 h 531324"/>
                <a:gd name="connsiteX8" fmla="*/ 220790 w 722821"/>
                <a:gd name="connsiteY8" fmla="*/ 513531 h 531324"/>
                <a:gd name="connsiteX9" fmla="*/ 480817 w 722821"/>
                <a:gd name="connsiteY9" fmla="*/ 444107 h 531324"/>
                <a:gd name="connsiteX0" fmla="*/ 480817 w 747011"/>
                <a:gd name="connsiteY0" fmla="*/ 444101 h 531318"/>
                <a:gd name="connsiteX1" fmla="*/ 643220 w 747011"/>
                <a:gd name="connsiteY1" fmla="*/ 311973 h 531318"/>
                <a:gd name="connsiteX2" fmla="*/ 744682 w 747011"/>
                <a:gd name="connsiteY2" fmla="*/ 144904 h 531318"/>
                <a:gd name="connsiteX3" fmla="*/ 690543 w 747011"/>
                <a:gd name="connsiteY3" fmla="*/ 37402 h 531318"/>
                <a:gd name="connsiteX4" fmla="*/ 436874 w 747011"/>
                <a:gd name="connsiteY4" fmla="*/ 61613 h 531318"/>
                <a:gd name="connsiteX5" fmla="*/ 15857 w 747011"/>
                <a:gd name="connsiteY5" fmla="*/ 225803 h 531318"/>
                <a:gd name="connsiteX6" fmla="*/ 95464 w 747011"/>
                <a:gd name="connsiteY6" fmla="*/ 424131 h 531318"/>
                <a:gd name="connsiteX7" fmla="*/ 2992 w 747011"/>
                <a:gd name="connsiteY7" fmla="*/ 526565 h 531318"/>
                <a:gd name="connsiteX8" fmla="*/ 220790 w 747011"/>
                <a:gd name="connsiteY8" fmla="*/ 513525 h 531318"/>
                <a:gd name="connsiteX9" fmla="*/ 480817 w 747011"/>
                <a:gd name="connsiteY9" fmla="*/ 444101 h 531318"/>
                <a:gd name="connsiteX0" fmla="*/ 480817 w 745996"/>
                <a:gd name="connsiteY0" fmla="*/ 453177 h 540394"/>
                <a:gd name="connsiteX1" fmla="*/ 643220 w 745996"/>
                <a:gd name="connsiteY1" fmla="*/ 321049 h 540394"/>
                <a:gd name="connsiteX2" fmla="*/ 744682 w 745996"/>
                <a:gd name="connsiteY2" fmla="*/ 153980 h 540394"/>
                <a:gd name="connsiteX3" fmla="*/ 682480 w 745996"/>
                <a:gd name="connsiteY3" fmla="*/ 24960 h 540394"/>
                <a:gd name="connsiteX4" fmla="*/ 436874 w 745996"/>
                <a:gd name="connsiteY4" fmla="*/ 70689 h 540394"/>
                <a:gd name="connsiteX5" fmla="*/ 15857 w 745996"/>
                <a:gd name="connsiteY5" fmla="*/ 234879 h 540394"/>
                <a:gd name="connsiteX6" fmla="*/ 95464 w 745996"/>
                <a:gd name="connsiteY6" fmla="*/ 433207 h 540394"/>
                <a:gd name="connsiteX7" fmla="*/ 2992 w 745996"/>
                <a:gd name="connsiteY7" fmla="*/ 535641 h 540394"/>
                <a:gd name="connsiteX8" fmla="*/ 220790 w 745996"/>
                <a:gd name="connsiteY8" fmla="*/ 522601 h 540394"/>
                <a:gd name="connsiteX9" fmla="*/ 480817 w 745996"/>
                <a:gd name="connsiteY9" fmla="*/ 453177 h 540394"/>
                <a:gd name="connsiteX0" fmla="*/ 480817 w 744887"/>
                <a:gd name="connsiteY0" fmla="*/ 451817 h 539034"/>
                <a:gd name="connsiteX1" fmla="*/ 643220 w 744887"/>
                <a:gd name="connsiteY1" fmla="*/ 319689 h 539034"/>
                <a:gd name="connsiteX2" fmla="*/ 744682 w 744887"/>
                <a:gd name="connsiteY2" fmla="*/ 152620 h 539034"/>
                <a:gd name="connsiteX3" fmla="*/ 662344 w 744887"/>
                <a:gd name="connsiteY3" fmla="*/ 26503 h 539034"/>
                <a:gd name="connsiteX4" fmla="*/ 436874 w 744887"/>
                <a:gd name="connsiteY4" fmla="*/ 69329 h 539034"/>
                <a:gd name="connsiteX5" fmla="*/ 15857 w 744887"/>
                <a:gd name="connsiteY5" fmla="*/ 233519 h 539034"/>
                <a:gd name="connsiteX6" fmla="*/ 95464 w 744887"/>
                <a:gd name="connsiteY6" fmla="*/ 431847 h 539034"/>
                <a:gd name="connsiteX7" fmla="*/ 2992 w 744887"/>
                <a:gd name="connsiteY7" fmla="*/ 534281 h 539034"/>
                <a:gd name="connsiteX8" fmla="*/ 220790 w 744887"/>
                <a:gd name="connsiteY8" fmla="*/ 521241 h 539034"/>
                <a:gd name="connsiteX9" fmla="*/ 480817 w 744887"/>
                <a:gd name="connsiteY9" fmla="*/ 451817 h 539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4887" h="539034">
                  <a:moveTo>
                    <a:pt x="480817" y="451817"/>
                  </a:moveTo>
                  <a:cubicBezTo>
                    <a:pt x="551222" y="418225"/>
                    <a:pt x="599243" y="369555"/>
                    <a:pt x="643220" y="319689"/>
                  </a:cubicBezTo>
                  <a:cubicBezTo>
                    <a:pt x="687198" y="269823"/>
                    <a:pt x="741495" y="201484"/>
                    <a:pt x="744682" y="152620"/>
                  </a:cubicBezTo>
                  <a:cubicBezTo>
                    <a:pt x="747869" y="103756"/>
                    <a:pt x="713645" y="40385"/>
                    <a:pt x="662344" y="26503"/>
                  </a:cubicBezTo>
                  <a:cubicBezTo>
                    <a:pt x="611043" y="12621"/>
                    <a:pt x="540444" y="-44193"/>
                    <a:pt x="436874" y="69329"/>
                  </a:cubicBezTo>
                  <a:cubicBezTo>
                    <a:pt x="333304" y="182851"/>
                    <a:pt x="72759" y="173099"/>
                    <a:pt x="15857" y="233519"/>
                  </a:cubicBezTo>
                  <a:cubicBezTo>
                    <a:pt x="8359" y="268385"/>
                    <a:pt x="114141" y="393986"/>
                    <a:pt x="95464" y="431847"/>
                  </a:cubicBezTo>
                  <a:cubicBezTo>
                    <a:pt x="76787" y="469708"/>
                    <a:pt x="-17896" y="519382"/>
                    <a:pt x="2992" y="534281"/>
                  </a:cubicBezTo>
                  <a:cubicBezTo>
                    <a:pt x="23880" y="549180"/>
                    <a:pt x="140248" y="524602"/>
                    <a:pt x="220790" y="521241"/>
                  </a:cubicBezTo>
                  <a:cubicBezTo>
                    <a:pt x="301332" y="517880"/>
                    <a:pt x="410412" y="485409"/>
                    <a:pt x="480817" y="451817"/>
                  </a:cubicBezTo>
                  <a:close/>
                </a:path>
              </a:pathLst>
            </a:cu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7" name="Freeform 116"/>
            <p:cNvSpPr/>
            <p:nvPr/>
          </p:nvSpPr>
          <p:spPr>
            <a:xfrm>
              <a:off x="1773731" y="5651316"/>
              <a:ext cx="276355" cy="426187"/>
            </a:xfrm>
            <a:custGeom>
              <a:avLst/>
              <a:gdLst>
                <a:gd name="connsiteX0" fmla="*/ 169369 w 270897"/>
                <a:gd name="connsiteY0" fmla="*/ 421669 h 424603"/>
                <a:gd name="connsiteX1" fmla="*/ 74119 w 270897"/>
                <a:gd name="connsiteY1" fmla="*/ 307369 h 424603"/>
                <a:gd name="connsiteX2" fmla="*/ 300 w 270897"/>
                <a:gd name="connsiteY2" fmla="*/ 162113 h 424603"/>
                <a:gd name="connsiteX3" fmla="*/ 52688 w 270897"/>
                <a:gd name="connsiteY3" fmla="*/ 21619 h 424603"/>
                <a:gd name="connsiteX4" fmla="*/ 162225 w 270897"/>
                <a:gd name="connsiteY4" fmla="*/ 2569 h 424603"/>
                <a:gd name="connsiteX5" fmla="*/ 255094 w 270897"/>
                <a:gd name="connsiteY5" fmla="*/ 43050 h 424603"/>
                <a:gd name="connsiteX6" fmla="*/ 269382 w 270897"/>
                <a:gd name="connsiteY6" fmla="*/ 207356 h 424603"/>
                <a:gd name="connsiteX7" fmla="*/ 238425 w 270897"/>
                <a:gd name="connsiteY7" fmla="*/ 374044 h 424603"/>
                <a:gd name="connsiteX8" fmla="*/ 169369 w 270897"/>
                <a:gd name="connsiteY8" fmla="*/ 421669 h 424603"/>
                <a:gd name="connsiteX0" fmla="*/ 169369 w 276355"/>
                <a:gd name="connsiteY0" fmla="*/ 423253 h 426187"/>
                <a:gd name="connsiteX1" fmla="*/ 74119 w 276355"/>
                <a:gd name="connsiteY1" fmla="*/ 308953 h 426187"/>
                <a:gd name="connsiteX2" fmla="*/ 300 w 276355"/>
                <a:gd name="connsiteY2" fmla="*/ 163697 h 426187"/>
                <a:gd name="connsiteX3" fmla="*/ 52688 w 276355"/>
                <a:gd name="connsiteY3" fmla="*/ 23203 h 426187"/>
                <a:gd name="connsiteX4" fmla="*/ 162225 w 276355"/>
                <a:gd name="connsiteY4" fmla="*/ 4153 h 426187"/>
                <a:gd name="connsiteX5" fmla="*/ 267001 w 276355"/>
                <a:gd name="connsiteY5" fmla="*/ 66065 h 426187"/>
                <a:gd name="connsiteX6" fmla="*/ 269382 w 276355"/>
                <a:gd name="connsiteY6" fmla="*/ 208940 h 426187"/>
                <a:gd name="connsiteX7" fmla="*/ 238425 w 276355"/>
                <a:gd name="connsiteY7" fmla="*/ 375628 h 426187"/>
                <a:gd name="connsiteX8" fmla="*/ 169369 w 276355"/>
                <a:gd name="connsiteY8" fmla="*/ 423253 h 42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355" h="426187">
                  <a:moveTo>
                    <a:pt x="169369" y="423253"/>
                  </a:moveTo>
                  <a:cubicBezTo>
                    <a:pt x="141985" y="412141"/>
                    <a:pt x="102297" y="352212"/>
                    <a:pt x="74119" y="308953"/>
                  </a:cubicBezTo>
                  <a:cubicBezTo>
                    <a:pt x="45941" y="265694"/>
                    <a:pt x="3872" y="211322"/>
                    <a:pt x="300" y="163697"/>
                  </a:cubicBezTo>
                  <a:cubicBezTo>
                    <a:pt x="-3272" y="116072"/>
                    <a:pt x="25701" y="49793"/>
                    <a:pt x="52688" y="23203"/>
                  </a:cubicBezTo>
                  <a:cubicBezTo>
                    <a:pt x="79675" y="-3387"/>
                    <a:pt x="126506" y="-2991"/>
                    <a:pt x="162225" y="4153"/>
                  </a:cubicBezTo>
                  <a:cubicBezTo>
                    <a:pt x="197944" y="11297"/>
                    <a:pt x="249142" y="31934"/>
                    <a:pt x="267001" y="66065"/>
                  </a:cubicBezTo>
                  <a:cubicBezTo>
                    <a:pt x="284861" y="100196"/>
                    <a:pt x="272160" y="153774"/>
                    <a:pt x="269382" y="208940"/>
                  </a:cubicBezTo>
                  <a:cubicBezTo>
                    <a:pt x="266604" y="264106"/>
                    <a:pt x="253506" y="338322"/>
                    <a:pt x="238425" y="375628"/>
                  </a:cubicBezTo>
                  <a:cubicBezTo>
                    <a:pt x="223344" y="412934"/>
                    <a:pt x="196753" y="434365"/>
                    <a:pt x="169369" y="423253"/>
                  </a:cubicBezTo>
                  <a:close/>
                </a:path>
              </a:pathLst>
            </a:cu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87" name="Group 86"/>
          <p:cNvGrpSpPr/>
          <p:nvPr/>
        </p:nvGrpSpPr>
        <p:grpSpPr>
          <a:xfrm>
            <a:off x="1005613" y="5811141"/>
            <a:ext cx="1202737" cy="569367"/>
            <a:chOff x="1238530" y="4241260"/>
            <a:chExt cx="1367870" cy="647540"/>
          </a:xfrm>
        </p:grpSpPr>
        <p:sp>
          <p:nvSpPr>
            <p:cNvPr id="88" name="Freeform 87"/>
            <p:cNvSpPr/>
            <p:nvPr/>
          </p:nvSpPr>
          <p:spPr>
            <a:xfrm>
              <a:off x="1238530" y="4452440"/>
              <a:ext cx="1367870" cy="436360"/>
            </a:xfrm>
            <a:custGeom>
              <a:avLst/>
              <a:gdLst>
                <a:gd name="connsiteX0" fmla="*/ 0 w 1785600"/>
                <a:gd name="connsiteY0" fmla="*/ 0 h 835200"/>
                <a:gd name="connsiteX1" fmla="*/ 324000 w 1785600"/>
                <a:gd name="connsiteY1" fmla="*/ 136800 h 835200"/>
                <a:gd name="connsiteX2" fmla="*/ 374400 w 1785600"/>
                <a:gd name="connsiteY2" fmla="*/ 352800 h 835200"/>
                <a:gd name="connsiteX3" fmla="*/ 590400 w 1785600"/>
                <a:gd name="connsiteY3" fmla="*/ 554400 h 835200"/>
                <a:gd name="connsiteX4" fmla="*/ 871200 w 1785600"/>
                <a:gd name="connsiteY4" fmla="*/ 604800 h 835200"/>
                <a:gd name="connsiteX5" fmla="*/ 1332000 w 1785600"/>
                <a:gd name="connsiteY5" fmla="*/ 532800 h 835200"/>
                <a:gd name="connsiteX6" fmla="*/ 1641600 w 1785600"/>
                <a:gd name="connsiteY6" fmla="*/ 712800 h 835200"/>
                <a:gd name="connsiteX7" fmla="*/ 1785600 w 1785600"/>
                <a:gd name="connsiteY7" fmla="*/ 835200 h 835200"/>
                <a:gd name="connsiteX0" fmla="*/ 0 w 1461600"/>
                <a:gd name="connsiteY0" fmla="*/ 0 h 698400"/>
                <a:gd name="connsiteX1" fmla="*/ 50400 w 1461600"/>
                <a:gd name="connsiteY1" fmla="*/ 216000 h 698400"/>
                <a:gd name="connsiteX2" fmla="*/ 266400 w 1461600"/>
                <a:gd name="connsiteY2" fmla="*/ 417600 h 698400"/>
                <a:gd name="connsiteX3" fmla="*/ 547200 w 1461600"/>
                <a:gd name="connsiteY3" fmla="*/ 468000 h 698400"/>
                <a:gd name="connsiteX4" fmla="*/ 1008000 w 1461600"/>
                <a:gd name="connsiteY4" fmla="*/ 396000 h 698400"/>
                <a:gd name="connsiteX5" fmla="*/ 1317600 w 1461600"/>
                <a:gd name="connsiteY5" fmla="*/ 576000 h 698400"/>
                <a:gd name="connsiteX6" fmla="*/ 1461600 w 1461600"/>
                <a:gd name="connsiteY6" fmla="*/ 698400 h 698400"/>
                <a:gd name="connsiteX0" fmla="*/ 0 w 1411200"/>
                <a:gd name="connsiteY0" fmla="*/ 0 h 482400"/>
                <a:gd name="connsiteX1" fmla="*/ 216000 w 1411200"/>
                <a:gd name="connsiteY1" fmla="*/ 201600 h 482400"/>
                <a:gd name="connsiteX2" fmla="*/ 496800 w 1411200"/>
                <a:gd name="connsiteY2" fmla="*/ 252000 h 482400"/>
                <a:gd name="connsiteX3" fmla="*/ 957600 w 1411200"/>
                <a:gd name="connsiteY3" fmla="*/ 180000 h 482400"/>
                <a:gd name="connsiteX4" fmla="*/ 1267200 w 1411200"/>
                <a:gd name="connsiteY4" fmla="*/ 360000 h 482400"/>
                <a:gd name="connsiteX5" fmla="*/ 1411200 w 1411200"/>
                <a:gd name="connsiteY5" fmla="*/ 482400 h 482400"/>
                <a:gd name="connsiteX0" fmla="*/ 0 w 1373286"/>
                <a:gd name="connsiteY0" fmla="*/ 0 h 444485"/>
                <a:gd name="connsiteX1" fmla="*/ 178086 w 1373286"/>
                <a:gd name="connsiteY1" fmla="*/ 163685 h 444485"/>
                <a:gd name="connsiteX2" fmla="*/ 458886 w 1373286"/>
                <a:gd name="connsiteY2" fmla="*/ 214085 h 444485"/>
                <a:gd name="connsiteX3" fmla="*/ 919686 w 1373286"/>
                <a:gd name="connsiteY3" fmla="*/ 142085 h 444485"/>
                <a:gd name="connsiteX4" fmla="*/ 1229286 w 1373286"/>
                <a:gd name="connsiteY4" fmla="*/ 322085 h 444485"/>
                <a:gd name="connsiteX5" fmla="*/ 1373286 w 1373286"/>
                <a:gd name="connsiteY5" fmla="*/ 444485 h 444485"/>
                <a:gd name="connsiteX0" fmla="*/ 0 w 1367870"/>
                <a:gd name="connsiteY0" fmla="*/ 0 h 436360"/>
                <a:gd name="connsiteX1" fmla="*/ 172670 w 1367870"/>
                <a:gd name="connsiteY1" fmla="*/ 155560 h 436360"/>
                <a:gd name="connsiteX2" fmla="*/ 453470 w 1367870"/>
                <a:gd name="connsiteY2" fmla="*/ 205960 h 436360"/>
                <a:gd name="connsiteX3" fmla="*/ 914270 w 1367870"/>
                <a:gd name="connsiteY3" fmla="*/ 133960 h 436360"/>
                <a:gd name="connsiteX4" fmla="*/ 1223870 w 1367870"/>
                <a:gd name="connsiteY4" fmla="*/ 313960 h 436360"/>
                <a:gd name="connsiteX5" fmla="*/ 1367870 w 1367870"/>
                <a:gd name="connsiteY5" fmla="*/ 436360 h 43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7870" h="436360">
                  <a:moveTo>
                    <a:pt x="0" y="0"/>
                  </a:moveTo>
                  <a:cubicBezTo>
                    <a:pt x="44400" y="69600"/>
                    <a:pt x="97092" y="121233"/>
                    <a:pt x="172670" y="155560"/>
                  </a:cubicBezTo>
                  <a:cubicBezTo>
                    <a:pt x="248248" y="189887"/>
                    <a:pt x="329870" y="209560"/>
                    <a:pt x="453470" y="205960"/>
                  </a:cubicBezTo>
                  <a:cubicBezTo>
                    <a:pt x="577070" y="202360"/>
                    <a:pt x="785870" y="115960"/>
                    <a:pt x="914270" y="133960"/>
                  </a:cubicBezTo>
                  <a:cubicBezTo>
                    <a:pt x="1042670" y="151960"/>
                    <a:pt x="1148270" y="263560"/>
                    <a:pt x="1223870" y="313960"/>
                  </a:cubicBezTo>
                  <a:cubicBezTo>
                    <a:pt x="1299470" y="364360"/>
                    <a:pt x="1333670" y="400360"/>
                    <a:pt x="1367870" y="436360"/>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9" name="Freeform 88"/>
            <p:cNvSpPr/>
            <p:nvPr/>
          </p:nvSpPr>
          <p:spPr>
            <a:xfrm>
              <a:off x="1900932" y="4241260"/>
              <a:ext cx="86269" cy="352342"/>
            </a:xfrm>
            <a:custGeom>
              <a:avLst/>
              <a:gdLst>
                <a:gd name="connsiteX0" fmla="*/ 597600 w 597600"/>
                <a:gd name="connsiteY0" fmla="*/ 878400 h 878400"/>
                <a:gd name="connsiteX1" fmla="*/ 576000 w 597600"/>
                <a:gd name="connsiteY1" fmla="*/ 684000 h 878400"/>
                <a:gd name="connsiteX2" fmla="*/ 468000 w 597600"/>
                <a:gd name="connsiteY2" fmla="*/ 374400 h 878400"/>
                <a:gd name="connsiteX3" fmla="*/ 230400 w 597600"/>
                <a:gd name="connsiteY3" fmla="*/ 201600 h 878400"/>
                <a:gd name="connsiteX4" fmla="*/ 0 w 597600"/>
                <a:gd name="connsiteY4" fmla="*/ 0 h 878400"/>
                <a:gd name="connsiteX0" fmla="*/ 367201 w 367201"/>
                <a:gd name="connsiteY0" fmla="*/ 676800 h 676800"/>
                <a:gd name="connsiteX1" fmla="*/ 345601 w 367201"/>
                <a:gd name="connsiteY1" fmla="*/ 482400 h 676800"/>
                <a:gd name="connsiteX2" fmla="*/ 237601 w 367201"/>
                <a:gd name="connsiteY2" fmla="*/ 172800 h 676800"/>
                <a:gd name="connsiteX3" fmla="*/ 1 w 367201"/>
                <a:gd name="connsiteY3" fmla="*/ 0 h 676800"/>
                <a:gd name="connsiteX0" fmla="*/ 129600 w 129600"/>
                <a:gd name="connsiteY0" fmla="*/ 504000 h 504000"/>
                <a:gd name="connsiteX1" fmla="*/ 108000 w 129600"/>
                <a:gd name="connsiteY1" fmla="*/ 309600 h 504000"/>
                <a:gd name="connsiteX2" fmla="*/ 0 w 129600"/>
                <a:gd name="connsiteY2" fmla="*/ 0 h 504000"/>
                <a:gd name="connsiteX0" fmla="*/ 86269 w 86269"/>
                <a:gd name="connsiteY0" fmla="*/ 352341 h 352341"/>
                <a:gd name="connsiteX1" fmla="*/ 64669 w 86269"/>
                <a:gd name="connsiteY1" fmla="*/ 157941 h 352341"/>
                <a:gd name="connsiteX2" fmla="*/ 0 w 86269"/>
                <a:gd name="connsiteY2" fmla="*/ 0 h 352341"/>
              </a:gdLst>
              <a:ahLst/>
              <a:cxnLst>
                <a:cxn ang="0">
                  <a:pos x="connsiteX0" y="connsiteY0"/>
                </a:cxn>
                <a:cxn ang="0">
                  <a:pos x="connsiteX1" y="connsiteY1"/>
                </a:cxn>
                <a:cxn ang="0">
                  <a:pos x="connsiteX2" y="connsiteY2"/>
                </a:cxn>
              </a:cxnLst>
              <a:rect l="l" t="t" r="r" b="b"/>
              <a:pathLst>
                <a:path w="86269" h="352341">
                  <a:moveTo>
                    <a:pt x="86269" y="352341"/>
                  </a:moveTo>
                  <a:cubicBezTo>
                    <a:pt x="86269" y="297141"/>
                    <a:pt x="79047" y="216664"/>
                    <a:pt x="64669" y="157941"/>
                  </a:cubicBezTo>
                  <a:cubicBezTo>
                    <a:pt x="50291" y="99218"/>
                    <a:pt x="57600" y="80400"/>
                    <a:pt x="0" y="0"/>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0" name="Freeform 89"/>
            <p:cNvSpPr/>
            <p:nvPr/>
          </p:nvSpPr>
          <p:spPr>
            <a:xfrm>
              <a:off x="2267168" y="4341600"/>
              <a:ext cx="58432" cy="324000"/>
            </a:xfrm>
            <a:custGeom>
              <a:avLst/>
              <a:gdLst>
                <a:gd name="connsiteX0" fmla="*/ 58432 w 58432"/>
                <a:gd name="connsiteY0" fmla="*/ 324000 h 324000"/>
                <a:gd name="connsiteX1" fmla="*/ 832 w 58432"/>
                <a:gd name="connsiteY1" fmla="*/ 158400 h 324000"/>
                <a:gd name="connsiteX2" fmla="*/ 29632 w 58432"/>
                <a:gd name="connsiteY2" fmla="*/ 0 h 324000"/>
              </a:gdLst>
              <a:ahLst/>
              <a:cxnLst>
                <a:cxn ang="0">
                  <a:pos x="connsiteX0" y="connsiteY0"/>
                </a:cxn>
                <a:cxn ang="0">
                  <a:pos x="connsiteX1" y="connsiteY1"/>
                </a:cxn>
                <a:cxn ang="0">
                  <a:pos x="connsiteX2" y="connsiteY2"/>
                </a:cxn>
              </a:cxnLst>
              <a:rect l="l" t="t" r="r" b="b"/>
              <a:pathLst>
                <a:path w="58432" h="324000">
                  <a:moveTo>
                    <a:pt x="58432" y="324000"/>
                  </a:moveTo>
                  <a:cubicBezTo>
                    <a:pt x="32032" y="268200"/>
                    <a:pt x="5632" y="212400"/>
                    <a:pt x="832" y="158400"/>
                  </a:cubicBezTo>
                  <a:cubicBezTo>
                    <a:pt x="-3968" y="104400"/>
                    <a:pt x="12832" y="52200"/>
                    <a:pt x="29632" y="0"/>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1" name="Freeform 90"/>
            <p:cNvSpPr/>
            <p:nvPr/>
          </p:nvSpPr>
          <p:spPr>
            <a:xfrm>
              <a:off x="1634400" y="4413600"/>
              <a:ext cx="324000" cy="82148"/>
            </a:xfrm>
            <a:custGeom>
              <a:avLst/>
              <a:gdLst>
                <a:gd name="connsiteX0" fmla="*/ 324000 w 324000"/>
                <a:gd name="connsiteY0" fmla="*/ 0 h 82148"/>
                <a:gd name="connsiteX1" fmla="*/ 158400 w 324000"/>
                <a:gd name="connsiteY1" fmla="*/ 79200 h 82148"/>
                <a:gd name="connsiteX2" fmla="*/ 0 w 324000"/>
                <a:gd name="connsiteY2" fmla="*/ 57600 h 82148"/>
              </a:gdLst>
              <a:ahLst/>
              <a:cxnLst>
                <a:cxn ang="0">
                  <a:pos x="connsiteX0" y="connsiteY0"/>
                </a:cxn>
                <a:cxn ang="0">
                  <a:pos x="connsiteX1" y="connsiteY1"/>
                </a:cxn>
                <a:cxn ang="0">
                  <a:pos x="connsiteX2" y="connsiteY2"/>
                </a:cxn>
              </a:cxnLst>
              <a:rect l="l" t="t" r="r" b="b"/>
              <a:pathLst>
                <a:path w="324000" h="82148">
                  <a:moveTo>
                    <a:pt x="324000" y="0"/>
                  </a:moveTo>
                  <a:cubicBezTo>
                    <a:pt x="268200" y="34800"/>
                    <a:pt x="212400" y="69600"/>
                    <a:pt x="158400" y="79200"/>
                  </a:cubicBezTo>
                  <a:cubicBezTo>
                    <a:pt x="104400" y="88800"/>
                    <a:pt x="52200" y="73200"/>
                    <a:pt x="0" y="57600"/>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21" name="Down Arrow 120"/>
          <p:cNvSpPr/>
          <p:nvPr/>
        </p:nvSpPr>
        <p:spPr>
          <a:xfrm>
            <a:off x="1235344" y="5201523"/>
            <a:ext cx="303716" cy="365760"/>
          </a:xfrm>
          <a:prstGeom prst="downArrow">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38" name="Group 137"/>
          <p:cNvGrpSpPr/>
          <p:nvPr/>
        </p:nvGrpSpPr>
        <p:grpSpPr>
          <a:xfrm>
            <a:off x="2685817" y="5278893"/>
            <a:ext cx="914400" cy="610319"/>
            <a:chOff x="3093144" y="5289049"/>
            <a:chExt cx="914400" cy="610319"/>
          </a:xfrm>
        </p:grpSpPr>
        <p:grpSp>
          <p:nvGrpSpPr>
            <p:cNvPr id="137" name="Group 136"/>
            <p:cNvGrpSpPr/>
            <p:nvPr/>
          </p:nvGrpSpPr>
          <p:grpSpPr>
            <a:xfrm>
              <a:off x="3115673" y="5503876"/>
              <a:ext cx="621155" cy="361344"/>
              <a:chOff x="3115673" y="5503876"/>
              <a:chExt cx="621155" cy="361344"/>
            </a:xfrm>
            <a:solidFill>
              <a:srgbClr val="FF00FF"/>
            </a:solidFill>
          </p:grpSpPr>
          <p:sp>
            <p:nvSpPr>
              <p:cNvPr id="127" name="Rectangle 126"/>
              <p:cNvSpPr/>
              <p:nvPr/>
            </p:nvSpPr>
            <p:spPr>
              <a:xfrm>
                <a:off x="3115673" y="5503876"/>
                <a:ext cx="69850" cy="361058"/>
              </a:xfrm>
              <a:prstGeom prst="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FF"/>
                  </a:solidFill>
                </a:endParaRPr>
              </a:p>
            </p:txBody>
          </p:sp>
          <p:sp>
            <p:nvSpPr>
              <p:cNvPr id="129" name="Rectangle 128"/>
              <p:cNvSpPr/>
              <p:nvPr/>
            </p:nvSpPr>
            <p:spPr>
              <a:xfrm>
                <a:off x="3185523" y="5591174"/>
                <a:ext cx="69850" cy="273759"/>
              </a:xfrm>
              <a:prstGeom prst="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FF"/>
                  </a:solidFill>
                </a:endParaRPr>
              </a:p>
            </p:txBody>
          </p:sp>
          <p:sp>
            <p:nvSpPr>
              <p:cNvPr id="130" name="Rectangle 129"/>
              <p:cNvSpPr/>
              <p:nvPr/>
            </p:nvSpPr>
            <p:spPr>
              <a:xfrm>
                <a:off x="3254284" y="5591173"/>
                <a:ext cx="69850" cy="271990"/>
              </a:xfrm>
              <a:prstGeom prst="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FF"/>
                  </a:solidFill>
                </a:endParaRPr>
              </a:p>
            </p:txBody>
          </p:sp>
          <p:sp>
            <p:nvSpPr>
              <p:cNvPr id="131" name="Rectangle 130"/>
              <p:cNvSpPr/>
              <p:nvPr/>
            </p:nvSpPr>
            <p:spPr>
              <a:xfrm>
                <a:off x="3323045" y="5672137"/>
                <a:ext cx="69850" cy="190863"/>
              </a:xfrm>
              <a:prstGeom prst="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FF"/>
                  </a:solidFill>
                </a:endParaRPr>
              </a:p>
            </p:txBody>
          </p:sp>
          <p:sp>
            <p:nvSpPr>
              <p:cNvPr id="132" name="Rectangle 131"/>
              <p:cNvSpPr/>
              <p:nvPr/>
            </p:nvSpPr>
            <p:spPr>
              <a:xfrm>
                <a:off x="3393689" y="5503876"/>
                <a:ext cx="69850" cy="361058"/>
              </a:xfrm>
              <a:prstGeom prst="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FF"/>
                  </a:solidFill>
                </a:endParaRPr>
              </a:p>
            </p:txBody>
          </p:sp>
          <p:sp>
            <p:nvSpPr>
              <p:cNvPr id="133" name="Rectangle 132"/>
              <p:cNvSpPr/>
              <p:nvPr/>
            </p:nvSpPr>
            <p:spPr>
              <a:xfrm>
                <a:off x="3462450" y="5568317"/>
                <a:ext cx="69850" cy="294845"/>
              </a:xfrm>
              <a:prstGeom prst="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FF"/>
                  </a:solidFill>
                </a:endParaRPr>
              </a:p>
            </p:txBody>
          </p:sp>
          <p:sp>
            <p:nvSpPr>
              <p:cNvPr id="134" name="Rectangle 133"/>
              <p:cNvSpPr/>
              <p:nvPr/>
            </p:nvSpPr>
            <p:spPr>
              <a:xfrm>
                <a:off x="3531211" y="5811141"/>
                <a:ext cx="69850" cy="51860"/>
              </a:xfrm>
              <a:prstGeom prst="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FF"/>
                  </a:solidFill>
                </a:endParaRPr>
              </a:p>
            </p:txBody>
          </p:sp>
          <p:sp>
            <p:nvSpPr>
              <p:cNvPr id="135" name="Rectangle 134"/>
              <p:cNvSpPr/>
              <p:nvPr/>
            </p:nvSpPr>
            <p:spPr>
              <a:xfrm>
                <a:off x="3598217" y="5811141"/>
                <a:ext cx="69850" cy="51860"/>
              </a:xfrm>
              <a:prstGeom prst="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FF"/>
                  </a:solidFill>
                </a:endParaRPr>
              </a:p>
            </p:txBody>
          </p:sp>
          <p:sp>
            <p:nvSpPr>
              <p:cNvPr id="136" name="Rectangle 135"/>
              <p:cNvSpPr/>
              <p:nvPr/>
            </p:nvSpPr>
            <p:spPr>
              <a:xfrm>
                <a:off x="3666978" y="5714108"/>
                <a:ext cx="69850" cy="151112"/>
              </a:xfrm>
              <a:prstGeom prst="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FF"/>
                  </a:solidFill>
                </a:endParaRPr>
              </a:p>
            </p:txBody>
          </p:sp>
        </p:grpSp>
        <p:grpSp>
          <p:nvGrpSpPr>
            <p:cNvPr id="128" name="Group 127"/>
            <p:cNvGrpSpPr/>
            <p:nvPr/>
          </p:nvGrpSpPr>
          <p:grpSpPr>
            <a:xfrm>
              <a:off x="3093144" y="5289049"/>
              <a:ext cx="914400" cy="610319"/>
              <a:chOff x="3093144" y="5289049"/>
              <a:chExt cx="914400" cy="610319"/>
            </a:xfrm>
          </p:grpSpPr>
          <p:cxnSp>
            <p:nvCxnSpPr>
              <p:cNvPr id="123" name="Straight Arrow Connector 122"/>
              <p:cNvCxnSpPr/>
              <p:nvPr/>
            </p:nvCxnSpPr>
            <p:spPr>
              <a:xfrm flipV="1">
                <a:off x="3098800" y="5289049"/>
                <a:ext cx="0" cy="61031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p:nvPr/>
            </p:nvCxnSpPr>
            <p:spPr>
              <a:xfrm>
                <a:off x="3093144" y="5878601"/>
                <a:ext cx="914400" cy="394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39" name="TextBox 138"/>
          <p:cNvSpPr txBox="1"/>
          <p:nvPr/>
        </p:nvSpPr>
        <p:spPr>
          <a:xfrm>
            <a:off x="2438400" y="6233200"/>
            <a:ext cx="1924050" cy="307777"/>
          </a:xfrm>
          <a:prstGeom prst="rect">
            <a:avLst/>
          </a:prstGeom>
          <a:noFill/>
        </p:spPr>
        <p:txBody>
          <a:bodyPr wrap="square" rtlCol="0">
            <a:spAutoFit/>
          </a:bodyPr>
          <a:lstStyle/>
          <a:p>
            <a:r>
              <a:rPr lang="en-US" sz="1400" dirty="0" smtClean="0">
                <a:solidFill>
                  <a:prstClr val="white"/>
                </a:solidFill>
              </a:rPr>
              <a:t>Dynamic “downscaling”</a:t>
            </a:r>
            <a:endParaRPr lang="en-US" dirty="0">
              <a:solidFill>
                <a:prstClr val="white"/>
              </a:solidFill>
            </a:endParaRPr>
          </a:p>
        </p:txBody>
      </p:sp>
      <p:sp>
        <p:nvSpPr>
          <p:cNvPr id="195" name="Down Arrow 194"/>
          <p:cNvSpPr/>
          <p:nvPr/>
        </p:nvSpPr>
        <p:spPr>
          <a:xfrm>
            <a:off x="5355805" y="5201224"/>
            <a:ext cx="303716" cy="365760"/>
          </a:xfrm>
          <a:prstGeom prst="downArrow">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4" name="Freeform 193"/>
          <p:cNvSpPr/>
          <p:nvPr/>
        </p:nvSpPr>
        <p:spPr>
          <a:xfrm>
            <a:off x="5119725" y="5780855"/>
            <a:ext cx="792835" cy="643830"/>
          </a:xfrm>
          <a:custGeom>
            <a:avLst/>
            <a:gdLst>
              <a:gd name="connsiteX0" fmla="*/ 754062 w 797093"/>
              <a:gd name="connsiteY0" fmla="*/ 203385 h 643926"/>
              <a:gd name="connsiteX1" fmla="*/ 646112 w 797093"/>
              <a:gd name="connsiteY1" fmla="*/ 95435 h 643926"/>
              <a:gd name="connsiteX2" fmla="*/ 417512 w 797093"/>
              <a:gd name="connsiteY2" fmla="*/ 185 h 643926"/>
              <a:gd name="connsiteX3" fmla="*/ 163512 w 797093"/>
              <a:gd name="connsiteY3" fmla="*/ 76385 h 643926"/>
              <a:gd name="connsiteX4" fmla="*/ 36512 w 797093"/>
              <a:gd name="connsiteY4" fmla="*/ 247835 h 643926"/>
              <a:gd name="connsiteX5" fmla="*/ 4762 w 797093"/>
              <a:gd name="connsiteY5" fmla="*/ 406585 h 643926"/>
              <a:gd name="connsiteX6" fmla="*/ 11112 w 797093"/>
              <a:gd name="connsiteY6" fmla="*/ 552635 h 643926"/>
              <a:gd name="connsiteX7" fmla="*/ 106362 w 797093"/>
              <a:gd name="connsiteY7" fmla="*/ 628835 h 643926"/>
              <a:gd name="connsiteX8" fmla="*/ 341312 w 797093"/>
              <a:gd name="connsiteY8" fmla="*/ 641535 h 643926"/>
              <a:gd name="connsiteX9" fmla="*/ 582612 w 797093"/>
              <a:gd name="connsiteY9" fmla="*/ 597085 h 643926"/>
              <a:gd name="connsiteX10" fmla="*/ 785812 w 797093"/>
              <a:gd name="connsiteY10" fmla="*/ 476435 h 643926"/>
              <a:gd name="connsiteX11" fmla="*/ 754062 w 797093"/>
              <a:gd name="connsiteY11" fmla="*/ 203385 h 643926"/>
              <a:gd name="connsiteX0" fmla="*/ 749804 w 792835"/>
              <a:gd name="connsiteY0" fmla="*/ 203385 h 643830"/>
              <a:gd name="connsiteX1" fmla="*/ 641854 w 792835"/>
              <a:gd name="connsiteY1" fmla="*/ 95435 h 643830"/>
              <a:gd name="connsiteX2" fmla="*/ 413254 w 792835"/>
              <a:gd name="connsiteY2" fmla="*/ 185 h 643830"/>
              <a:gd name="connsiteX3" fmla="*/ 159254 w 792835"/>
              <a:gd name="connsiteY3" fmla="*/ 76385 h 643830"/>
              <a:gd name="connsiteX4" fmla="*/ 32254 w 792835"/>
              <a:gd name="connsiteY4" fmla="*/ 247835 h 643830"/>
              <a:gd name="connsiteX5" fmla="*/ 504 w 792835"/>
              <a:gd name="connsiteY5" fmla="*/ 406585 h 643830"/>
              <a:gd name="connsiteX6" fmla="*/ 19554 w 792835"/>
              <a:gd name="connsiteY6" fmla="*/ 555810 h 643830"/>
              <a:gd name="connsiteX7" fmla="*/ 102104 w 792835"/>
              <a:gd name="connsiteY7" fmla="*/ 628835 h 643830"/>
              <a:gd name="connsiteX8" fmla="*/ 337054 w 792835"/>
              <a:gd name="connsiteY8" fmla="*/ 641535 h 643830"/>
              <a:gd name="connsiteX9" fmla="*/ 578354 w 792835"/>
              <a:gd name="connsiteY9" fmla="*/ 597085 h 643830"/>
              <a:gd name="connsiteX10" fmla="*/ 781554 w 792835"/>
              <a:gd name="connsiteY10" fmla="*/ 476435 h 643830"/>
              <a:gd name="connsiteX11" fmla="*/ 749804 w 792835"/>
              <a:gd name="connsiteY11" fmla="*/ 203385 h 64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835" h="643830">
                <a:moveTo>
                  <a:pt x="749804" y="203385"/>
                </a:moveTo>
                <a:cubicBezTo>
                  <a:pt x="726521" y="139885"/>
                  <a:pt x="697946" y="129302"/>
                  <a:pt x="641854" y="95435"/>
                </a:cubicBezTo>
                <a:cubicBezTo>
                  <a:pt x="585762" y="61568"/>
                  <a:pt x="493687" y="3360"/>
                  <a:pt x="413254" y="185"/>
                </a:cubicBezTo>
                <a:cubicBezTo>
                  <a:pt x="332821" y="-2990"/>
                  <a:pt x="222754" y="35110"/>
                  <a:pt x="159254" y="76385"/>
                </a:cubicBezTo>
                <a:cubicBezTo>
                  <a:pt x="95754" y="117660"/>
                  <a:pt x="58712" y="192802"/>
                  <a:pt x="32254" y="247835"/>
                </a:cubicBezTo>
                <a:cubicBezTo>
                  <a:pt x="5796" y="302868"/>
                  <a:pt x="2621" y="355256"/>
                  <a:pt x="504" y="406585"/>
                </a:cubicBezTo>
                <a:cubicBezTo>
                  <a:pt x="-1613" y="457914"/>
                  <a:pt x="2621" y="518768"/>
                  <a:pt x="19554" y="555810"/>
                </a:cubicBezTo>
                <a:cubicBezTo>
                  <a:pt x="36487" y="592852"/>
                  <a:pt x="49187" y="614548"/>
                  <a:pt x="102104" y="628835"/>
                </a:cubicBezTo>
                <a:cubicBezTo>
                  <a:pt x="155021" y="643123"/>
                  <a:pt x="257679" y="646827"/>
                  <a:pt x="337054" y="641535"/>
                </a:cubicBezTo>
                <a:cubicBezTo>
                  <a:pt x="416429" y="636243"/>
                  <a:pt x="504271" y="624602"/>
                  <a:pt x="578354" y="597085"/>
                </a:cubicBezTo>
                <a:cubicBezTo>
                  <a:pt x="652437" y="569568"/>
                  <a:pt x="750862" y="540993"/>
                  <a:pt x="781554" y="476435"/>
                </a:cubicBezTo>
                <a:cubicBezTo>
                  <a:pt x="812246" y="411877"/>
                  <a:pt x="773087" y="266885"/>
                  <a:pt x="749804" y="203385"/>
                </a:cubicBezTo>
                <a:close/>
              </a:path>
            </a:pathLst>
          </a:custGeom>
          <a:solidFill>
            <a:srgbClr val="99FF99">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5" name="Freeform 144"/>
          <p:cNvSpPr/>
          <p:nvPr/>
        </p:nvSpPr>
        <p:spPr>
          <a:xfrm>
            <a:off x="5126554" y="5986666"/>
            <a:ext cx="748800" cy="291050"/>
          </a:xfrm>
          <a:custGeom>
            <a:avLst/>
            <a:gdLst>
              <a:gd name="connsiteX0" fmla="*/ 748800 w 748800"/>
              <a:gd name="connsiteY0" fmla="*/ 6030 h 291050"/>
              <a:gd name="connsiteX1" fmla="*/ 496800 w 748800"/>
              <a:gd name="connsiteY1" fmla="*/ 34830 h 291050"/>
              <a:gd name="connsiteX2" fmla="*/ 295200 w 748800"/>
              <a:gd name="connsiteY2" fmla="*/ 272430 h 291050"/>
              <a:gd name="connsiteX3" fmla="*/ 0 w 748800"/>
              <a:gd name="connsiteY3" fmla="*/ 258030 h 291050"/>
            </a:gdLst>
            <a:ahLst/>
            <a:cxnLst>
              <a:cxn ang="0">
                <a:pos x="connsiteX0" y="connsiteY0"/>
              </a:cxn>
              <a:cxn ang="0">
                <a:pos x="connsiteX1" y="connsiteY1"/>
              </a:cxn>
              <a:cxn ang="0">
                <a:pos x="connsiteX2" y="connsiteY2"/>
              </a:cxn>
              <a:cxn ang="0">
                <a:pos x="connsiteX3" y="connsiteY3"/>
              </a:cxn>
            </a:cxnLst>
            <a:rect l="l" t="t" r="r" b="b"/>
            <a:pathLst>
              <a:path w="748800" h="291050">
                <a:moveTo>
                  <a:pt x="748800" y="6030"/>
                </a:moveTo>
                <a:cubicBezTo>
                  <a:pt x="660600" y="-1770"/>
                  <a:pt x="572400" y="-9570"/>
                  <a:pt x="496800" y="34830"/>
                </a:cubicBezTo>
                <a:cubicBezTo>
                  <a:pt x="421200" y="79230"/>
                  <a:pt x="378000" y="235230"/>
                  <a:pt x="295200" y="272430"/>
                </a:cubicBezTo>
                <a:cubicBezTo>
                  <a:pt x="212400" y="309630"/>
                  <a:pt x="106200" y="283830"/>
                  <a:pt x="0" y="258030"/>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5" name="TextBox 274"/>
          <p:cNvSpPr txBox="1"/>
          <p:nvPr/>
        </p:nvSpPr>
        <p:spPr>
          <a:xfrm>
            <a:off x="6165721" y="6233200"/>
            <a:ext cx="1924050" cy="307777"/>
          </a:xfrm>
          <a:prstGeom prst="rect">
            <a:avLst/>
          </a:prstGeom>
          <a:noFill/>
        </p:spPr>
        <p:txBody>
          <a:bodyPr wrap="square" rtlCol="0">
            <a:spAutoFit/>
          </a:bodyPr>
          <a:lstStyle/>
          <a:p>
            <a:r>
              <a:rPr lang="en-US" sz="1400" dirty="0" smtClean="0">
                <a:solidFill>
                  <a:prstClr val="white"/>
                </a:solidFill>
              </a:rPr>
              <a:t>“Weighted” average</a:t>
            </a:r>
            <a:endParaRPr lang="en-US" dirty="0">
              <a:solidFill>
                <a:prstClr val="white"/>
              </a:solidFill>
            </a:endParaRPr>
          </a:p>
        </p:txBody>
      </p:sp>
      <p:grpSp>
        <p:nvGrpSpPr>
          <p:cNvPr id="279" name="Group 278"/>
          <p:cNvGrpSpPr/>
          <p:nvPr/>
        </p:nvGrpSpPr>
        <p:grpSpPr>
          <a:xfrm>
            <a:off x="6284576" y="5224281"/>
            <a:ext cx="825236" cy="832139"/>
            <a:chOff x="6284576" y="5224281"/>
            <a:chExt cx="825236" cy="832139"/>
          </a:xfrm>
        </p:grpSpPr>
        <p:grpSp>
          <p:nvGrpSpPr>
            <p:cNvPr id="257" name="Group 256"/>
            <p:cNvGrpSpPr/>
            <p:nvPr/>
          </p:nvGrpSpPr>
          <p:grpSpPr>
            <a:xfrm>
              <a:off x="6402748" y="5331539"/>
              <a:ext cx="707064" cy="724881"/>
              <a:chOff x="6445627" y="5436963"/>
              <a:chExt cx="707064" cy="724881"/>
            </a:xfrm>
          </p:grpSpPr>
          <p:pic>
            <p:nvPicPr>
              <p:cNvPr id="256" name="Picture 255"/>
              <p:cNvPicPr>
                <a:picLocks noChangeAspect="1"/>
              </p:cNvPicPr>
              <p:nvPr/>
            </p:nvPicPr>
            <p:blipFill>
              <a:blip r:embed="rId2"/>
              <a:stretch>
                <a:fillRect/>
              </a:stretch>
            </p:blipFill>
            <p:spPr>
              <a:xfrm>
                <a:off x="6614863" y="5436963"/>
                <a:ext cx="537828" cy="541642"/>
              </a:xfrm>
              <a:prstGeom prst="rect">
                <a:avLst/>
              </a:prstGeom>
            </p:spPr>
          </p:pic>
          <p:pic>
            <p:nvPicPr>
              <p:cNvPr id="255" name="Picture 254"/>
              <p:cNvPicPr>
                <a:picLocks noChangeAspect="1"/>
              </p:cNvPicPr>
              <p:nvPr/>
            </p:nvPicPr>
            <p:blipFill>
              <a:blip r:embed="rId2"/>
              <a:stretch>
                <a:fillRect/>
              </a:stretch>
            </p:blipFill>
            <p:spPr>
              <a:xfrm>
                <a:off x="6527686" y="5524070"/>
                <a:ext cx="537828" cy="541642"/>
              </a:xfrm>
              <a:prstGeom prst="rect">
                <a:avLst/>
              </a:prstGeom>
            </p:spPr>
          </p:pic>
          <p:pic>
            <p:nvPicPr>
              <p:cNvPr id="254" name="Picture 253"/>
              <p:cNvPicPr>
                <a:picLocks noChangeAspect="1"/>
              </p:cNvPicPr>
              <p:nvPr/>
            </p:nvPicPr>
            <p:blipFill>
              <a:blip r:embed="rId2"/>
              <a:stretch>
                <a:fillRect/>
              </a:stretch>
            </p:blipFill>
            <p:spPr>
              <a:xfrm>
                <a:off x="6445627" y="5620202"/>
                <a:ext cx="537828" cy="541642"/>
              </a:xfrm>
              <a:prstGeom prst="rect">
                <a:avLst/>
              </a:prstGeom>
            </p:spPr>
          </p:pic>
        </p:grpSp>
        <p:cxnSp>
          <p:nvCxnSpPr>
            <p:cNvPr id="277" name="Straight Arrow Connector 276"/>
            <p:cNvCxnSpPr/>
            <p:nvPr/>
          </p:nvCxnSpPr>
          <p:spPr>
            <a:xfrm flipV="1">
              <a:off x="6284576" y="5224281"/>
              <a:ext cx="213590" cy="28665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p:nvGrpSpPr>
        <p:grpSpPr>
          <a:xfrm>
            <a:off x="4659334" y="2270212"/>
            <a:ext cx="3939522" cy="2751474"/>
            <a:chOff x="3959225" y="1091306"/>
            <a:chExt cx="3939522" cy="2751474"/>
          </a:xfrm>
        </p:grpSpPr>
        <p:pic>
          <p:nvPicPr>
            <p:cNvPr id="288" name="Picture 287"/>
            <p:cNvPicPr>
              <a:picLocks noChangeAspect="1"/>
            </p:cNvPicPr>
            <p:nvPr/>
          </p:nvPicPr>
          <p:blipFill>
            <a:blip r:embed="rId3"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tretch>
              <a:fillRect/>
            </a:stretch>
          </p:blipFill>
          <p:spPr>
            <a:xfrm>
              <a:off x="3959225" y="1091307"/>
              <a:ext cx="3939522" cy="2751473"/>
            </a:xfrm>
            <a:prstGeom prst="rect">
              <a:avLst/>
            </a:prstGeom>
          </p:spPr>
        </p:pic>
        <p:sp>
          <p:nvSpPr>
            <p:cNvPr id="289" name="Freeform 288"/>
            <p:cNvSpPr/>
            <p:nvPr/>
          </p:nvSpPr>
          <p:spPr>
            <a:xfrm>
              <a:off x="4269410" y="1815424"/>
              <a:ext cx="1516753" cy="1160236"/>
            </a:xfrm>
            <a:custGeom>
              <a:avLst/>
              <a:gdLst>
                <a:gd name="connsiteX0" fmla="*/ 254464 w 1516753"/>
                <a:gd name="connsiteY0" fmla="*/ 13376 h 1160236"/>
                <a:gd name="connsiteX1" fmla="*/ 13832 w 1516753"/>
                <a:gd name="connsiteY1" fmla="*/ 217913 h 1160236"/>
                <a:gd name="connsiteX2" fmla="*/ 37895 w 1516753"/>
                <a:gd name="connsiteY2" fmla="*/ 470576 h 1160236"/>
                <a:gd name="connsiteX3" fmla="*/ 110085 w 1516753"/>
                <a:gd name="connsiteY3" fmla="*/ 831523 h 1160236"/>
                <a:gd name="connsiteX4" fmla="*/ 242432 w 1516753"/>
                <a:gd name="connsiteY4" fmla="*/ 1072155 h 1160236"/>
                <a:gd name="connsiteX5" fmla="*/ 615411 w 1516753"/>
                <a:gd name="connsiteY5" fmla="*/ 1156376 h 1160236"/>
                <a:gd name="connsiteX6" fmla="*/ 1024485 w 1516753"/>
                <a:gd name="connsiteY6" fmla="*/ 963871 h 1160236"/>
                <a:gd name="connsiteX7" fmla="*/ 1409495 w 1516753"/>
                <a:gd name="connsiteY7" fmla="*/ 855587 h 1160236"/>
                <a:gd name="connsiteX8" fmla="*/ 1481685 w 1516753"/>
                <a:gd name="connsiteY8" fmla="*/ 314165 h 1160236"/>
                <a:gd name="connsiteX9" fmla="*/ 916201 w 1516753"/>
                <a:gd name="connsiteY9" fmla="*/ 49471 h 1160236"/>
                <a:gd name="connsiteX10" fmla="*/ 254464 w 1516753"/>
                <a:gd name="connsiteY10" fmla="*/ 13376 h 116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6753" h="1160236">
                  <a:moveTo>
                    <a:pt x="254464" y="13376"/>
                  </a:moveTo>
                  <a:cubicBezTo>
                    <a:pt x="104069" y="41450"/>
                    <a:pt x="49927" y="141713"/>
                    <a:pt x="13832" y="217913"/>
                  </a:cubicBezTo>
                  <a:cubicBezTo>
                    <a:pt x="-22263" y="294113"/>
                    <a:pt x="21853" y="368308"/>
                    <a:pt x="37895" y="470576"/>
                  </a:cubicBezTo>
                  <a:cubicBezTo>
                    <a:pt x="53937" y="572844"/>
                    <a:pt x="75996" y="731260"/>
                    <a:pt x="110085" y="831523"/>
                  </a:cubicBezTo>
                  <a:cubicBezTo>
                    <a:pt x="144174" y="931786"/>
                    <a:pt x="158211" y="1018013"/>
                    <a:pt x="242432" y="1072155"/>
                  </a:cubicBezTo>
                  <a:cubicBezTo>
                    <a:pt x="326653" y="1126297"/>
                    <a:pt x="485069" y="1174423"/>
                    <a:pt x="615411" y="1156376"/>
                  </a:cubicBezTo>
                  <a:cubicBezTo>
                    <a:pt x="745753" y="1138329"/>
                    <a:pt x="892138" y="1014002"/>
                    <a:pt x="1024485" y="963871"/>
                  </a:cubicBezTo>
                  <a:cubicBezTo>
                    <a:pt x="1156832" y="913740"/>
                    <a:pt x="1333295" y="963871"/>
                    <a:pt x="1409495" y="855587"/>
                  </a:cubicBezTo>
                  <a:cubicBezTo>
                    <a:pt x="1485695" y="747303"/>
                    <a:pt x="1563901" y="448518"/>
                    <a:pt x="1481685" y="314165"/>
                  </a:cubicBezTo>
                  <a:cubicBezTo>
                    <a:pt x="1399469" y="179812"/>
                    <a:pt x="1126754" y="95592"/>
                    <a:pt x="916201" y="49471"/>
                  </a:cubicBezTo>
                  <a:cubicBezTo>
                    <a:pt x="705648" y="3350"/>
                    <a:pt x="404859" y="-14698"/>
                    <a:pt x="254464" y="1337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90" name="Picture 289"/>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9225" y="1091306"/>
              <a:ext cx="3939522" cy="2751473"/>
            </a:xfrm>
            <a:prstGeom prst="rect">
              <a:avLst/>
            </a:prstGeom>
          </p:spPr>
        </p:pic>
      </p:grpSp>
      <p:sp>
        <p:nvSpPr>
          <p:cNvPr id="291" name="TextBox 290"/>
          <p:cNvSpPr txBox="1"/>
          <p:nvPr/>
        </p:nvSpPr>
        <p:spPr>
          <a:xfrm>
            <a:off x="2840085" y="5110620"/>
            <a:ext cx="1924050" cy="307777"/>
          </a:xfrm>
          <a:prstGeom prst="rect">
            <a:avLst/>
          </a:prstGeom>
          <a:noFill/>
        </p:spPr>
        <p:txBody>
          <a:bodyPr wrap="square" rtlCol="0">
            <a:spAutoFit/>
          </a:bodyPr>
          <a:lstStyle/>
          <a:p>
            <a:r>
              <a:rPr lang="en-US" sz="1400" dirty="0" smtClean="0">
                <a:solidFill>
                  <a:prstClr val="white"/>
                </a:solidFill>
              </a:rPr>
              <a:t>Web service</a:t>
            </a:r>
            <a:endParaRPr lang="en-US" dirty="0">
              <a:solidFill>
                <a:prstClr val="white"/>
              </a:solidFill>
            </a:endParaRPr>
          </a:p>
        </p:txBody>
      </p:sp>
      <p:sp>
        <p:nvSpPr>
          <p:cNvPr id="300" name="TextBox 299"/>
          <p:cNvSpPr txBox="1"/>
          <p:nvPr/>
        </p:nvSpPr>
        <p:spPr>
          <a:xfrm>
            <a:off x="4893587" y="5128933"/>
            <a:ext cx="3167725" cy="338554"/>
          </a:xfrm>
          <a:prstGeom prst="rect">
            <a:avLst/>
          </a:prstGeom>
          <a:noFill/>
        </p:spPr>
        <p:txBody>
          <a:bodyPr wrap="square" rtlCol="0">
            <a:spAutoFit/>
          </a:bodyPr>
          <a:lstStyle/>
          <a:p>
            <a:pPr algn="ctr"/>
            <a:r>
              <a:rPr lang="en-US" sz="1600" b="1" dirty="0" smtClean="0">
                <a:solidFill>
                  <a:prstClr val="white"/>
                </a:solidFill>
              </a:rPr>
              <a:t>NWS Forecast Basins</a:t>
            </a:r>
            <a:endParaRPr lang="en-US" sz="2000" b="1" dirty="0">
              <a:solidFill>
                <a:prstClr val="white"/>
              </a:solidFill>
            </a:endParaRPr>
          </a:p>
        </p:txBody>
      </p:sp>
    </p:spTree>
    <p:extLst>
      <p:ext uri="{BB962C8B-B14F-4D97-AF65-F5344CB8AC3E}">
        <p14:creationId xmlns:p14="http://schemas.microsoft.com/office/powerpoint/2010/main" val="2041360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500"/>
                                        <p:tgtEl>
                                          <p:spTgt spid="1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1"/>
                                        </p:tgtEl>
                                        <p:attrNameLst>
                                          <p:attrName>style.visibility</p:attrName>
                                        </p:attrNameLst>
                                      </p:cBhvr>
                                      <p:to>
                                        <p:strVal val="visible"/>
                                      </p:to>
                                    </p:set>
                                    <p:animEffect transition="in" filter="fade">
                                      <p:cBhvr>
                                        <p:cTn id="10" dur="500"/>
                                        <p:tgtEl>
                                          <p:spTgt spid="29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0"/>
                                        </p:tgtEl>
                                        <p:attrNameLst>
                                          <p:attrName>style.visibility</p:attrName>
                                        </p:attrNameLst>
                                      </p:cBhvr>
                                      <p:to>
                                        <p:strVal val="visible"/>
                                      </p:to>
                                    </p:set>
                                    <p:animEffect transition="in" filter="fade">
                                      <p:cBhvr>
                                        <p:cTn id="15" dur="500"/>
                                        <p:tgtEl>
                                          <p:spTgt spid="1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9"/>
                                        </p:tgtEl>
                                        <p:attrNameLst>
                                          <p:attrName>style.visibility</p:attrName>
                                        </p:attrNameLst>
                                      </p:cBhvr>
                                      <p:to>
                                        <p:strVal val="visible"/>
                                      </p:to>
                                    </p:set>
                                    <p:animEffect transition="in" filter="fade">
                                      <p:cBhvr>
                                        <p:cTn id="18" dur="500"/>
                                        <p:tgtEl>
                                          <p:spTgt spid="13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500"/>
                                        <p:tgtEl>
                                          <p:spTgt spid="8">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animEffect transition="in" filter="fade">
                                      <p:cBhvr>
                                        <p:cTn id="26" dur="500"/>
                                        <p:tgtEl>
                                          <p:spTgt spid="8">
                                            <p:txEl>
                                              <p:pRg st="1" end="1"/>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fade">
                                      <p:cBhvr>
                                        <p:cTn id="29" dur="500"/>
                                        <p:tgtEl>
                                          <p:spTgt spid="7">
                                            <p:txEl>
                                              <p:pRg st="0" end="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69"/>
                                        </p:tgtEl>
                                        <p:attrNameLst>
                                          <p:attrName>style.visibility</p:attrName>
                                        </p:attrNameLst>
                                      </p:cBhvr>
                                      <p:to>
                                        <p:strVal val="visible"/>
                                      </p:to>
                                    </p:set>
                                    <p:animEffect transition="in" filter="fade">
                                      <p:cBhvr>
                                        <p:cTn id="32" dur="500"/>
                                        <p:tgtEl>
                                          <p:spTgt spid="6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0"/>
                                        </p:tgtEl>
                                        <p:attrNameLst>
                                          <p:attrName>style.visibility</p:attrName>
                                        </p:attrNameLst>
                                      </p:cBhvr>
                                      <p:to>
                                        <p:strVal val="visible"/>
                                      </p:to>
                                    </p:set>
                                    <p:animEffect transition="in" filter="fade">
                                      <p:cBhvr>
                                        <p:cTn id="35" dur="500"/>
                                        <p:tgtEl>
                                          <p:spTgt spid="7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5"/>
                                        </p:tgtEl>
                                        <p:attrNameLst>
                                          <p:attrName>style.visibility</p:attrName>
                                        </p:attrNameLst>
                                      </p:cBhvr>
                                      <p:to>
                                        <p:strVal val="visible"/>
                                      </p:to>
                                    </p:set>
                                    <p:animEffect transition="in" filter="fade">
                                      <p:cBhvr>
                                        <p:cTn id="38" dur="500"/>
                                        <p:tgtEl>
                                          <p:spTgt spid="195"/>
                                        </p:tgtEl>
                                      </p:cBhvr>
                                    </p:animEffect>
                                  </p:childTnLst>
                                </p:cTn>
                              </p:par>
                              <p:par>
                                <p:cTn id="39" presetID="10" presetClass="entr" presetSubtype="0" fill="hold" nodeType="withEffect">
                                  <p:stCondLst>
                                    <p:cond delay="0"/>
                                  </p:stCondLst>
                                  <p:childTnLst>
                                    <p:set>
                                      <p:cBhvr>
                                        <p:cTn id="40" dur="1" fill="hold">
                                          <p:stCondLst>
                                            <p:cond delay="0"/>
                                          </p:stCondLst>
                                        </p:cTn>
                                        <p:tgtEl>
                                          <p:spTgt spid="274"/>
                                        </p:tgtEl>
                                        <p:attrNameLst>
                                          <p:attrName>style.visibility</p:attrName>
                                        </p:attrNameLst>
                                      </p:cBhvr>
                                      <p:to>
                                        <p:strVal val="visible"/>
                                      </p:to>
                                    </p:set>
                                    <p:animEffect transition="in" filter="fade">
                                      <p:cBhvr>
                                        <p:cTn id="41" dur="500"/>
                                        <p:tgtEl>
                                          <p:spTgt spid="27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45"/>
                                        </p:tgtEl>
                                        <p:attrNameLst>
                                          <p:attrName>style.visibility</p:attrName>
                                        </p:attrNameLst>
                                      </p:cBhvr>
                                      <p:to>
                                        <p:strVal val="visible"/>
                                      </p:to>
                                    </p:set>
                                    <p:animEffect transition="in" filter="fade">
                                      <p:cBhvr>
                                        <p:cTn id="44" dur="500"/>
                                        <p:tgtEl>
                                          <p:spTgt spid="145"/>
                                        </p:tgtEl>
                                      </p:cBhvr>
                                    </p:animEffect>
                                  </p:childTnLst>
                                </p:cTn>
                              </p:par>
                              <p:par>
                                <p:cTn id="45" presetID="10" presetClass="exit" presetSubtype="0" fill="hold" nodeType="withEffect">
                                  <p:stCondLst>
                                    <p:cond delay="0"/>
                                  </p:stCondLst>
                                  <p:childTnLst>
                                    <p:animEffect transition="out" filter="fade">
                                      <p:cBhvr>
                                        <p:cTn id="46" dur="500"/>
                                        <p:tgtEl>
                                          <p:spTgt spid="287"/>
                                        </p:tgtEl>
                                      </p:cBhvr>
                                    </p:animEffect>
                                    <p:set>
                                      <p:cBhvr>
                                        <p:cTn id="47" dur="1" fill="hold">
                                          <p:stCondLst>
                                            <p:cond delay="499"/>
                                          </p:stCondLst>
                                        </p:cTn>
                                        <p:tgtEl>
                                          <p:spTgt spid="287"/>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500"/>
                                        <p:tgtEl>
                                          <p:spTgt spid="300"/>
                                        </p:tgtEl>
                                      </p:cBhvr>
                                    </p:animEffect>
                                    <p:set>
                                      <p:cBhvr>
                                        <p:cTn id="50" dur="1" fill="hold">
                                          <p:stCondLst>
                                            <p:cond delay="499"/>
                                          </p:stCondLst>
                                        </p:cTn>
                                        <p:tgtEl>
                                          <p:spTgt spid="30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79"/>
                                        </p:tgtEl>
                                        <p:attrNameLst>
                                          <p:attrName>style.visibility</p:attrName>
                                        </p:attrNameLst>
                                      </p:cBhvr>
                                      <p:to>
                                        <p:strVal val="visible"/>
                                      </p:to>
                                    </p:set>
                                    <p:animEffect transition="in" filter="fade">
                                      <p:cBhvr>
                                        <p:cTn id="55" dur="500"/>
                                        <p:tgtEl>
                                          <p:spTgt spid="279"/>
                                        </p:tgtEl>
                                      </p:cBhvr>
                                    </p:animEffect>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grpId="0" nodeType="clickEffect">
                                  <p:stCondLst>
                                    <p:cond delay="0"/>
                                  </p:stCondLst>
                                  <p:childTnLst>
                                    <p:set>
                                      <p:cBhvr>
                                        <p:cTn id="59" dur="1" fill="hold">
                                          <p:stCondLst>
                                            <p:cond delay="0"/>
                                          </p:stCondLst>
                                        </p:cTn>
                                        <p:tgtEl>
                                          <p:spTgt spid="194"/>
                                        </p:tgtEl>
                                        <p:attrNameLst>
                                          <p:attrName>style.visibility</p:attrName>
                                        </p:attrNameLst>
                                      </p:cBhvr>
                                      <p:to>
                                        <p:strVal val="visible"/>
                                      </p:to>
                                    </p:set>
                                    <p:animEffect transition="in" filter="fade">
                                      <p:cBhvr>
                                        <p:cTn id="60" dur="700"/>
                                        <p:tgtEl>
                                          <p:spTgt spid="194"/>
                                        </p:tgtEl>
                                      </p:cBhvr>
                                    </p:animEffect>
                                    <p:anim calcmode="lin" valueType="num">
                                      <p:cBhvr>
                                        <p:cTn id="61" dur="700" fill="hold"/>
                                        <p:tgtEl>
                                          <p:spTgt spid="194"/>
                                        </p:tgtEl>
                                        <p:attrNameLst>
                                          <p:attrName>ppt_x</p:attrName>
                                        </p:attrNameLst>
                                      </p:cBhvr>
                                      <p:tavLst>
                                        <p:tav tm="0">
                                          <p:val>
                                            <p:strVal val="#ppt_x"/>
                                          </p:val>
                                        </p:tav>
                                        <p:tav tm="100000">
                                          <p:val>
                                            <p:strVal val="#ppt_x"/>
                                          </p:val>
                                        </p:tav>
                                      </p:tavLst>
                                    </p:anim>
                                    <p:anim calcmode="lin" valueType="num">
                                      <p:cBhvr>
                                        <p:cTn id="62" dur="700" fill="hold"/>
                                        <p:tgtEl>
                                          <p:spTgt spid="194"/>
                                        </p:tgtEl>
                                        <p:attrNameLst>
                                          <p:attrName>ppt_y</p:attrName>
                                        </p:attrNameLst>
                                      </p:cBhvr>
                                      <p:tavLst>
                                        <p:tav tm="0">
                                          <p:val>
                                            <p:strVal val="#ppt_y-.1"/>
                                          </p:val>
                                        </p:tav>
                                        <p:tav tm="100000">
                                          <p:val>
                                            <p:strVal val="#ppt_y"/>
                                          </p:val>
                                        </p:tav>
                                      </p:tavLst>
                                    </p:anim>
                                  </p:childTnLst>
                                </p:cTn>
                              </p:par>
                              <p:par>
                                <p:cTn id="63" presetID="10" presetClass="entr" presetSubtype="0" fill="hold" grpId="0" nodeType="withEffect">
                                  <p:stCondLst>
                                    <p:cond delay="0"/>
                                  </p:stCondLst>
                                  <p:childTnLst>
                                    <p:set>
                                      <p:cBhvr>
                                        <p:cTn id="64" dur="1" fill="hold">
                                          <p:stCondLst>
                                            <p:cond delay="0"/>
                                          </p:stCondLst>
                                        </p:cTn>
                                        <p:tgtEl>
                                          <p:spTgt spid="275"/>
                                        </p:tgtEl>
                                        <p:attrNameLst>
                                          <p:attrName>style.visibility</p:attrName>
                                        </p:attrNameLst>
                                      </p:cBhvr>
                                      <p:to>
                                        <p:strVal val="visible"/>
                                      </p:to>
                                    </p:set>
                                    <p:animEffect transition="in" filter="fade">
                                      <p:cBhvr>
                                        <p:cTn id="65" dur="500"/>
                                        <p:tgtEl>
                                          <p:spTgt spid="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70" grpId="0"/>
      <p:bldP spid="139" grpId="0"/>
      <p:bldP spid="195" grpId="0" animBg="1"/>
      <p:bldP spid="194" grpId="0" animBg="1"/>
      <p:bldP spid="145" grpId="0" animBg="1"/>
      <p:bldP spid="275" grpId="0"/>
      <p:bldP spid="291" grpId="0"/>
      <p:bldP spid="30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0" y="5178176"/>
            <a:ext cx="9144000" cy="1679824"/>
          </a:xfrm>
          <a:prstGeom prst="rect">
            <a:avLst/>
          </a:prstGeom>
          <a:gradFill flip="none" rotWithShape="1">
            <a:gsLst>
              <a:gs pos="0">
                <a:srgbClr val="007AC2"/>
              </a:gs>
              <a:gs pos="100000">
                <a:srgbClr val="007AC2">
                  <a:alpha val="0"/>
                </a:srgbClr>
              </a:gs>
            </a:gsLst>
            <a:lin ang="0" scaled="1"/>
            <a:tileRect/>
          </a:gradFill>
          <a:ln w="12700" cap="flat" cmpd="sng" algn="ctr">
            <a:no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a:endParaRPr lang="en-US" kern="0" dirty="0">
              <a:solidFill>
                <a:srgbClr val="007AC2"/>
              </a:solidFill>
            </a:endParaRPr>
          </a:p>
        </p:txBody>
      </p:sp>
      <p:pic>
        <p:nvPicPr>
          <p:cNvPr id="4101"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1146" t="8500" r="2188" b="3334"/>
          <a:stretch/>
        </p:blipFill>
        <p:spPr bwMode="auto">
          <a:xfrm>
            <a:off x="844216" y="1118309"/>
            <a:ext cx="7455569" cy="5358691"/>
          </a:xfrm>
          <a:prstGeom prst="rect">
            <a:avLst/>
          </a:prstGeom>
          <a:ln w="38100">
            <a:solidFill>
              <a:schemeClr val="accent4">
                <a:lumMod val="40000"/>
                <a:lumOff val="60000"/>
              </a:schemeClr>
            </a:solidFill>
          </a:ln>
          <a:extLst>
            <a:ext uri="{909E8E84-426E-40DD-AFC4-6F175D3DCCD1}">
              <a14:hiddenFill xmlns:a14="http://schemas.microsoft.com/office/drawing/2010/main">
                <a:solidFill>
                  <a:schemeClr val="accent1"/>
                </a:solidFill>
              </a14:hiddenFill>
            </a:ext>
          </a:extLst>
        </p:spPr>
      </p:pic>
      <p:sp>
        <p:nvSpPr>
          <p:cNvPr id="12" name="Title 1"/>
          <p:cNvSpPr>
            <a:spLocks noGrp="1"/>
          </p:cNvSpPr>
          <p:nvPr>
            <p:ph type="title"/>
          </p:nvPr>
        </p:nvSpPr>
        <p:spPr/>
        <p:txBody>
          <a:bodyPr/>
          <a:lstStyle/>
          <a:p>
            <a:r>
              <a:rPr lang="en-US" dirty="0" smtClean="0"/>
              <a:t>NWS West Gulf Region</a:t>
            </a:r>
            <a:endParaRPr lang="en-US" dirty="0"/>
          </a:p>
        </p:txBody>
      </p:sp>
      <p:grpSp>
        <p:nvGrpSpPr>
          <p:cNvPr id="13" name="Group 12"/>
          <p:cNvGrpSpPr/>
          <p:nvPr/>
        </p:nvGrpSpPr>
        <p:grpSpPr>
          <a:xfrm>
            <a:off x="1066800" y="6018088"/>
            <a:ext cx="2053708" cy="281564"/>
            <a:chOff x="1016949" y="5409487"/>
            <a:chExt cx="2053708" cy="281564"/>
          </a:xfrm>
        </p:grpSpPr>
        <p:sp>
          <p:nvSpPr>
            <p:cNvPr id="14" name="Oval 13"/>
            <p:cNvSpPr/>
            <p:nvPr/>
          </p:nvSpPr>
          <p:spPr bwMode="auto">
            <a:xfrm>
              <a:off x="1016949" y="5424337"/>
              <a:ext cx="179462" cy="179462"/>
            </a:xfrm>
            <a:prstGeom prst="ellipse">
              <a:avLst/>
            </a:prstGeom>
            <a:solidFill>
              <a:srgbClr val="9900FF"/>
            </a:solidFill>
            <a:ln>
              <a:solidFill>
                <a:schemeClr val="tx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sp>
          <p:nvSpPr>
            <p:cNvPr id="17" name="TextBox 16"/>
            <p:cNvSpPr txBox="1"/>
            <p:nvPr/>
          </p:nvSpPr>
          <p:spPr>
            <a:xfrm>
              <a:off x="1284586" y="5409487"/>
              <a:ext cx="1786071" cy="281564"/>
            </a:xfrm>
            <a:prstGeom prst="rect">
              <a:avLst/>
            </a:prstGeom>
            <a:noFill/>
            <a:effectLst/>
          </p:spPr>
          <p:txBody>
            <a:bodyPr wrap="square" lIns="0" tIns="0" rIns="0" bIns="0" rtlCol="0">
              <a:noAutofit/>
            </a:bodyPr>
            <a:lstStyle/>
            <a:p>
              <a:pPr eaLnBrk="0" hangingPunct="0">
                <a:lnSpc>
                  <a:spcPts val="1800"/>
                </a:lnSpc>
              </a:pPr>
              <a:r>
                <a:rPr lang="en-US" sz="1200" b="1" dirty="0">
                  <a:solidFill>
                    <a:prstClr val="black"/>
                  </a:solidFill>
                </a:rPr>
                <a:t>NWS Forecast Point</a:t>
              </a:r>
            </a:p>
          </p:txBody>
        </p:sp>
      </p:grpSp>
      <p:sp>
        <p:nvSpPr>
          <p:cNvPr id="18" name="TextBox 17"/>
          <p:cNvSpPr txBox="1"/>
          <p:nvPr/>
        </p:nvSpPr>
        <p:spPr>
          <a:xfrm>
            <a:off x="5943600" y="5593233"/>
            <a:ext cx="2162160" cy="706419"/>
          </a:xfrm>
          <a:prstGeom prst="rect">
            <a:avLst/>
          </a:prstGeom>
          <a:noFill/>
          <a:effectLst/>
        </p:spPr>
        <p:txBody>
          <a:bodyPr wrap="none" lIns="0" tIns="0" rIns="0" bIns="0" rtlCol="0">
            <a:noAutofit/>
          </a:bodyPr>
          <a:lstStyle/>
          <a:p>
            <a:pPr marL="285750" indent="-285750" eaLnBrk="0" hangingPunct="0">
              <a:lnSpc>
                <a:spcPts val="1800"/>
              </a:lnSpc>
              <a:buFont typeface="Arial" panose="020B0604020202020204" pitchFamily="34" charset="0"/>
              <a:buChar char="•"/>
            </a:pPr>
            <a:r>
              <a:rPr lang="en-US" sz="1400" b="1" dirty="0">
                <a:solidFill>
                  <a:prstClr val="black"/>
                </a:solidFill>
              </a:rPr>
              <a:t>74,000 river reaches</a:t>
            </a:r>
          </a:p>
          <a:p>
            <a:pPr marL="285750" indent="-285750" eaLnBrk="0" hangingPunct="0">
              <a:lnSpc>
                <a:spcPts val="1800"/>
              </a:lnSpc>
              <a:buFont typeface="Arial" panose="020B0604020202020204" pitchFamily="34" charset="0"/>
              <a:buChar char="•"/>
            </a:pPr>
            <a:r>
              <a:rPr lang="en-US" sz="1400" b="1" dirty="0">
                <a:solidFill>
                  <a:prstClr val="black"/>
                </a:solidFill>
              </a:rPr>
              <a:t>457 forecast points</a:t>
            </a:r>
          </a:p>
          <a:p>
            <a:pPr marL="285750" indent="-285750" eaLnBrk="0" hangingPunct="0">
              <a:lnSpc>
                <a:spcPts val="1800"/>
              </a:lnSpc>
              <a:buFont typeface="Arial" panose="020B0604020202020204" pitchFamily="34" charset="0"/>
              <a:buChar char="•"/>
            </a:pPr>
            <a:r>
              <a:rPr lang="en-US" sz="1400" b="1" dirty="0">
                <a:solidFill>
                  <a:prstClr val="black"/>
                </a:solidFill>
              </a:rPr>
              <a:t>92 reservoirs</a:t>
            </a:r>
          </a:p>
        </p:txBody>
      </p:sp>
    </p:spTree>
    <p:extLst>
      <p:ext uri="{BB962C8B-B14F-4D97-AF65-F5344CB8AC3E}">
        <p14:creationId xmlns:p14="http://schemas.microsoft.com/office/powerpoint/2010/main" val="2483567632"/>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NWS Forecast Basins in Austin Area</a:t>
            </a:r>
            <a:endParaRPr lang="en-US"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730" t="24127" r="25000" b="11999"/>
          <a:stretch/>
        </p:blipFill>
        <p:spPr bwMode="auto">
          <a:xfrm>
            <a:off x="1342514" y="1219200"/>
            <a:ext cx="6458973" cy="5029200"/>
          </a:xfrm>
          <a:prstGeom prst="rect">
            <a:avLst/>
          </a:prstGeom>
          <a:ln w="38100">
            <a:solidFill>
              <a:schemeClr val="accent4">
                <a:lumMod val="40000"/>
                <a:lumOff val="60000"/>
              </a:schemeClr>
            </a:solidFill>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09924572"/>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Dynamic Downscaling for NWS Basins</a:t>
            </a:r>
            <a:br>
              <a:rPr lang="en-US" dirty="0" smtClean="0"/>
            </a:br>
            <a:r>
              <a:rPr lang="en-US" sz="1800" i="1" dirty="0" smtClean="0"/>
              <a:t>NWS Forecast Basin to </a:t>
            </a:r>
            <a:r>
              <a:rPr lang="en-US" sz="1800" i="1" dirty="0" err="1" smtClean="0"/>
              <a:t>NHDPlus</a:t>
            </a:r>
            <a:r>
              <a:rPr lang="en-US" sz="1800" i="1" dirty="0" smtClean="0"/>
              <a:t> Catchment </a:t>
            </a:r>
            <a:endParaRPr lang="en-US" i="1" dirty="0"/>
          </a:p>
        </p:txBody>
      </p:sp>
      <p:pic>
        <p:nvPicPr>
          <p:cNvPr id="3" name="Picture 2"/>
          <p:cNvPicPr>
            <a:picLocks noChangeAspect="1" noChangeArrowheads="1"/>
          </p:cNvPicPr>
          <p:nvPr/>
        </p:nvPicPr>
        <p:blipFill>
          <a:blip r:embed="rId2">
            <a:clrChange>
              <a:clrFrom>
                <a:srgbClr val="FEFFFF"/>
              </a:clrFrom>
              <a:clrTo>
                <a:srgbClr val="FEFFFF">
                  <a:alpha val="0"/>
                </a:srgbClr>
              </a:clrTo>
            </a:clrChange>
            <a:extLst>
              <a:ext uri="{28A0092B-C50C-407E-A947-70E740481C1C}">
                <a14:useLocalDpi xmlns:a14="http://schemas.microsoft.com/office/drawing/2010/main" val="0"/>
              </a:ext>
            </a:extLst>
          </a:blip>
          <a:srcRect/>
          <a:stretch>
            <a:fillRect/>
          </a:stretch>
        </p:blipFill>
        <p:spPr bwMode="auto">
          <a:xfrm>
            <a:off x="872319" y="1604489"/>
            <a:ext cx="3542722" cy="1916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7519" y="4121994"/>
            <a:ext cx="2964972" cy="2177907"/>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7519" y="1699903"/>
            <a:ext cx="2964972" cy="2422091"/>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7" name="Down Arrow 6"/>
          <p:cNvSpPr/>
          <p:nvPr/>
        </p:nvSpPr>
        <p:spPr bwMode="auto">
          <a:xfrm>
            <a:off x="2757979" y="3546938"/>
            <a:ext cx="484632" cy="673893"/>
          </a:xfrm>
          <a:prstGeom prst="downArrow">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sp>
        <p:nvSpPr>
          <p:cNvPr id="8" name="Right Arrow 7"/>
          <p:cNvSpPr/>
          <p:nvPr/>
        </p:nvSpPr>
        <p:spPr bwMode="auto">
          <a:xfrm>
            <a:off x="4332662" y="4921164"/>
            <a:ext cx="755394" cy="484632"/>
          </a:xfrm>
          <a:prstGeom prst="rightArrow">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sp>
        <p:nvSpPr>
          <p:cNvPr id="9" name="TextBox 8"/>
          <p:cNvSpPr txBox="1"/>
          <p:nvPr/>
        </p:nvSpPr>
        <p:spPr>
          <a:xfrm>
            <a:off x="1646855" y="1527144"/>
            <a:ext cx="2478281" cy="247828"/>
          </a:xfrm>
          <a:prstGeom prst="rect">
            <a:avLst/>
          </a:prstGeom>
          <a:noFill/>
          <a:effectLst/>
        </p:spPr>
        <p:txBody>
          <a:bodyPr wrap="none" lIns="0" tIns="0" rIns="0" bIns="0" rtlCol="0">
            <a:noAutofit/>
          </a:bodyPr>
          <a:lstStyle/>
          <a:p>
            <a:pPr eaLnBrk="0" hangingPunct="0">
              <a:lnSpc>
                <a:spcPts val="1800"/>
              </a:lnSpc>
            </a:pPr>
            <a:r>
              <a:rPr lang="en-US" sz="1400" b="1" dirty="0">
                <a:solidFill>
                  <a:srgbClr val="002060"/>
                </a:solidFill>
              </a:rPr>
              <a:t>NWS River Forecast Centers</a:t>
            </a:r>
          </a:p>
        </p:txBody>
      </p:sp>
      <p:sp>
        <p:nvSpPr>
          <p:cNvPr id="10" name="TextBox 9"/>
          <p:cNvSpPr txBox="1"/>
          <p:nvPr/>
        </p:nvSpPr>
        <p:spPr>
          <a:xfrm>
            <a:off x="662733" y="6052073"/>
            <a:ext cx="2478281" cy="247828"/>
          </a:xfrm>
          <a:prstGeom prst="rect">
            <a:avLst/>
          </a:prstGeom>
          <a:noFill/>
          <a:effectLst/>
        </p:spPr>
        <p:txBody>
          <a:bodyPr wrap="none" lIns="0" tIns="0" rIns="0" bIns="0" rtlCol="0">
            <a:noAutofit/>
          </a:bodyPr>
          <a:lstStyle/>
          <a:p>
            <a:pPr eaLnBrk="0" hangingPunct="0">
              <a:lnSpc>
                <a:spcPts val="1800"/>
              </a:lnSpc>
            </a:pPr>
            <a:r>
              <a:rPr lang="en-US" sz="1400" b="1" dirty="0">
                <a:solidFill>
                  <a:prstClr val="white"/>
                </a:solidFill>
              </a:rPr>
              <a:t>Forecast </a:t>
            </a:r>
            <a:r>
              <a:rPr lang="en-US" sz="1400" b="1" dirty="0" err="1">
                <a:solidFill>
                  <a:prstClr val="white"/>
                </a:solidFill>
              </a:rPr>
              <a:t>Subbasins</a:t>
            </a:r>
            <a:r>
              <a:rPr lang="en-US" sz="1400" b="1" dirty="0">
                <a:solidFill>
                  <a:prstClr val="white"/>
                </a:solidFill>
              </a:rPr>
              <a:t> for </a:t>
            </a:r>
          </a:p>
          <a:p>
            <a:pPr eaLnBrk="0" hangingPunct="0">
              <a:lnSpc>
                <a:spcPts val="1800"/>
              </a:lnSpc>
            </a:pPr>
            <a:r>
              <a:rPr lang="en-US" sz="1400" b="1" dirty="0">
                <a:solidFill>
                  <a:prstClr val="white"/>
                </a:solidFill>
              </a:rPr>
              <a:t>West Gulf River Forecast Center</a:t>
            </a:r>
          </a:p>
        </p:txBody>
      </p:sp>
      <p:sp>
        <p:nvSpPr>
          <p:cNvPr id="11" name="TextBox 10"/>
          <p:cNvSpPr txBox="1"/>
          <p:nvPr/>
        </p:nvSpPr>
        <p:spPr>
          <a:xfrm>
            <a:off x="5672909" y="4921164"/>
            <a:ext cx="2478281" cy="247828"/>
          </a:xfrm>
          <a:prstGeom prst="rect">
            <a:avLst/>
          </a:prstGeom>
          <a:noFill/>
          <a:effectLst/>
        </p:spPr>
        <p:txBody>
          <a:bodyPr wrap="none" lIns="0" tIns="0" rIns="0" bIns="0" rtlCol="0">
            <a:noAutofit/>
          </a:bodyPr>
          <a:lstStyle/>
          <a:p>
            <a:pPr algn="ctr" eaLnBrk="0" hangingPunct="0">
              <a:lnSpc>
                <a:spcPts val="1800"/>
              </a:lnSpc>
            </a:pPr>
            <a:r>
              <a:rPr lang="en-US" sz="1400" b="1" dirty="0">
                <a:solidFill>
                  <a:srgbClr val="002060"/>
                </a:solidFill>
              </a:rPr>
              <a:t>NWS Forecast </a:t>
            </a:r>
          </a:p>
          <a:p>
            <a:pPr algn="ctr" eaLnBrk="0" hangingPunct="0">
              <a:lnSpc>
                <a:spcPts val="1800"/>
              </a:lnSpc>
            </a:pPr>
            <a:r>
              <a:rPr lang="en-US" sz="1400" b="1" dirty="0" err="1">
                <a:solidFill>
                  <a:srgbClr val="002060"/>
                </a:solidFill>
              </a:rPr>
              <a:t>Subbasin</a:t>
            </a:r>
            <a:r>
              <a:rPr lang="en-US" sz="1400" b="1" dirty="0">
                <a:solidFill>
                  <a:srgbClr val="002060"/>
                </a:solidFill>
              </a:rPr>
              <a:t> ATIT2</a:t>
            </a:r>
          </a:p>
        </p:txBody>
      </p:sp>
      <p:sp>
        <p:nvSpPr>
          <p:cNvPr id="12" name="TextBox 11"/>
          <p:cNvSpPr txBox="1"/>
          <p:nvPr/>
        </p:nvSpPr>
        <p:spPr>
          <a:xfrm>
            <a:off x="5785164" y="3598495"/>
            <a:ext cx="2478281" cy="247828"/>
          </a:xfrm>
          <a:prstGeom prst="rect">
            <a:avLst/>
          </a:prstGeom>
          <a:noFill/>
          <a:effectLst/>
        </p:spPr>
        <p:txBody>
          <a:bodyPr wrap="none" lIns="0" tIns="0" rIns="0" bIns="0" rtlCol="0">
            <a:noAutofit/>
          </a:bodyPr>
          <a:lstStyle/>
          <a:p>
            <a:pPr algn="r" eaLnBrk="0" hangingPunct="0">
              <a:lnSpc>
                <a:spcPts val="1800"/>
              </a:lnSpc>
            </a:pPr>
            <a:r>
              <a:rPr lang="en-US" sz="1400" b="1" dirty="0" err="1">
                <a:solidFill>
                  <a:srgbClr val="002060"/>
                </a:solidFill>
              </a:rPr>
              <a:t>NHDPlus</a:t>
            </a:r>
            <a:endParaRPr lang="en-US" sz="1400" b="1" dirty="0">
              <a:solidFill>
                <a:srgbClr val="002060"/>
              </a:solidFill>
            </a:endParaRPr>
          </a:p>
          <a:p>
            <a:pPr algn="r" eaLnBrk="0" hangingPunct="0">
              <a:lnSpc>
                <a:spcPts val="1800"/>
              </a:lnSpc>
            </a:pPr>
            <a:r>
              <a:rPr lang="en-US" sz="1400" b="1" dirty="0">
                <a:solidFill>
                  <a:srgbClr val="002060"/>
                </a:solidFill>
              </a:rPr>
              <a:t>Catchments</a:t>
            </a:r>
          </a:p>
        </p:txBody>
      </p:sp>
      <p:sp>
        <p:nvSpPr>
          <p:cNvPr id="14" name="Right Arrow 13"/>
          <p:cNvSpPr/>
          <p:nvPr/>
        </p:nvSpPr>
        <p:spPr bwMode="auto">
          <a:xfrm rot="16200000">
            <a:off x="6289992" y="3849521"/>
            <a:ext cx="755394" cy="484632"/>
          </a:xfrm>
          <a:prstGeom prst="rightArrow">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grpSp>
        <p:nvGrpSpPr>
          <p:cNvPr id="17" name="Group 16"/>
          <p:cNvGrpSpPr/>
          <p:nvPr/>
        </p:nvGrpSpPr>
        <p:grpSpPr>
          <a:xfrm>
            <a:off x="384946" y="3678526"/>
            <a:ext cx="3694628" cy="2497461"/>
            <a:chOff x="232546" y="3678526"/>
            <a:chExt cx="3694628" cy="2497461"/>
          </a:xfrm>
        </p:grpSpPr>
        <p:sp>
          <p:nvSpPr>
            <p:cNvPr id="15" name="Cloud 14"/>
            <p:cNvSpPr/>
            <p:nvPr/>
          </p:nvSpPr>
          <p:spPr bwMode="auto">
            <a:xfrm rot="682617">
              <a:off x="232546" y="4089417"/>
              <a:ext cx="1781095" cy="1118466"/>
            </a:xfrm>
            <a:prstGeom prst="cloud">
              <a:avLst/>
            </a:prstGeom>
            <a:gradFill>
              <a:gsLst>
                <a:gs pos="0">
                  <a:schemeClr val="accent1">
                    <a:tint val="100000"/>
                    <a:shade val="100000"/>
                    <a:satMod val="130000"/>
                    <a:alpha val="25000"/>
                  </a:schemeClr>
                </a:gs>
                <a:gs pos="100000">
                  <a:schemeClr val="accent1">
                    <a:tint val="50000"/>
                    <a:shade val="100000"/>
                    <a:satMod val="350000"/>
                  </a:schemeClr>
                </a:gs>
              </a:gsLs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pic>
          <p:nvPicPr>
            <p:cNvPr id="4" name="Picture 3"/>
            <p:cNvPicPr>
              <a:picLocks noChangeAspect="1" noChangeArrowheads="1"/>
            </p:cNvPicPr>
            <p:nvPr/>
          </p:nvPicPr>
          <p:blipFill>
            <a:blip r:embed="rId5">
              <a:clrChange>
                <a:clrFrom>
                  <a:srgbClr val="FEFFFF"/>
                </a:clrFrom>
                <a:clrTo>
                  <a:srgbClr val="FEFFFF">
                    <a:alpha val="0"/>
                  </a:srgbClr>
                </a:clrTo>
              </a:clrChange>
              <a:extLst>
                <a:ext uri="{28A0092B-C50C-407E-A947-70E740481C1C}">
                  <a14:useLocalDpi xmlns:a14="http://schemas.microsoft.com/office/drawing/2010/main" val="0"/>
                </a:ext>
              </a:extLst>
            </a:blip>
            <a:srcRect/>
            <a:stretch>
              <a:fillRect/>
            </a:stretch>
          </p:blipFill>
          <p:spPr bwMode="auto">
            <a:xfrm>
              <a:off x="1055386" y="3678526"/>
              <a:ext cx="2871788" cy="2497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580055" y="4383999"/>
              <a:ext cx="914400" cy="914400"/>
            </a:xfrm>
            <a:prstGeom prst="rect">
              <a:avLst/>
            </a:prstGeom>
            <a:noFill/>
            <a:effectLst/>
          </p:spPr>
          <p:txBody>
            <a:bodyPr wrap="none" lIns="0" tIns="0" rIns="0" bIns="0" rtlCol="0">
              <a:noAutofit/>
            </a:bodyPr>
            <a:lstStyle/>
            <a:p>
              <a:pPr eaLnBrk="0" hangingPunct="0">
                <a:lnSpc>
                  <a:spcPts val="1800"/>
                </a:lnSpc>
              </a:pPr>
              <a:r>
                <a:rPr lang="en-US" sz="1400" b="1" dirty="0" smtClean="0">
                  <a:solidFill>
                    <a:prstClr val="white"/>
                  </a:solidFill>
                </a:rPr>
                <a:t>Azure</a:t>
              </a:r>
            </a:p>
            <a:p>
              <a:pPr eaLnBrk="0" hangingPunct="0">
                <a:lnSpc>
                  <a:spcPts val="1800"/>
                </a:lnSpc>
              </a:pPr>
              <a:r>
                <a:rPr lang="en-US" sz="1400" b="1" dirty="0" err="1" smtClean="0">
                  <a:solidFill>
                    <a:prstClr val="white"/>
                  </a:solidFill>
                </a:rPr>
                <a:t>Wiski</a:t>
              </a:r>
              <a:endParaRPr lang="en-US" sz="1400" b="1" dirty="0">
                <a:solidFill>
                  <a:prstClr val="white"/>
                </a:solidFill>
              </a:endParaRPr>
            </a:p>
          </p:txBody>
        </p:sp>
      </p:grpSp>
      <p:pic>
        <p:nvPicPr>
          <p:cNvPr id="6146" name="Picture 2" descr="http://wwokiweb01.cloudapp.net:8080/KiWIS/KiWIS?service=kisters&amp;type=queryServices&amp;request=getgraph&amp;datasource=0&amp;format=png&amp;ts_id=62223042&amp;period=p30d&amp;width=650&amp;height=400&amp;renderer=XYBarRender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57562" y="5510550"/>
            <a:ext cx="1819117" cy="1119456"/>
          </a:xfrm>
          <a:prstGeom prst="rect">
            <a:avLst/>
          </a:prstGeom>
          <a:ln w="19050">
            <a:solidFill>
              <a:schemeClr val="accent4">
                <a:lumMod val="40000"/>
                <a:lumOff val="6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331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146"/>
                                        </p:tgtEl>
                                        <p:attrNameLst>
                                          <p:attrName>style.visibility</p:attrName>
                                        </p:attrNameLst>
                                      </p:cBhvr>
                                      <p:to>
                                        <p:strVal val="visible"/>
                                      </p:to>
                                    </p:set>
                                    <p:animEffect transition="in" filter="fade">
                                      <p:cBhvr>
                                        <p:cTn id="31" dur="500"/>
                                        <p:tgtEl>
                                          <p:spTgt spid="614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p:bldP spid="11" grpId="0"/>
      <p:bldP spid="12" grpId="0"/>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0" y="5178176"/>
            <a:ext cx="9144000" cy="1679824"/>
          </a:xfrm>
          <a:prstGeom prst="rect">
            <a:avLst/>
          </a:prstGeom>
          <a:gradFill flip="none" rotWithShape="1">
            <a:gsLst>
              <a:gs pos="0">
                <a:srgbClr val="007AC2"/>
              </a:gs>
              <a:gs pos="100000">
                <a:srgbClr val="007AC2">
                  <a:alpha val="0"/>
                </a:srgbClr>
              </a:gs>
            </a:gsLst>
            <a:lin ang="0" scaled="1"/>
            <a:tileRect/>
          </a:gradFill>
          <a:ln w="12700" cap="flat" cmpd="sng" algn="ctr">
            <a:no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a:endParaRPr lang="en-US" kern="0" dirty="0">
              <a:solidFill>
                <a:srgbClr val="007AC2"/>
              </a:solidFill>
            </a:endParaRPr>
          </a:p>
        </p:txBody>
      </p:sp>
      <p:sp>
        <p:nvSpPr>
          <p:cNvPr id="12" name="Title 1"/>
          <p:cNvSpPr>
            <a:spLocks noGrp="1"/>
          </p:cNvSpPr>
          <p:nvPr>
            <p:ph type="title"/>
          </p:nvPr>
        </p:nvSpPr>
        <p:spPr/>
        <p:txBody>
          <a:bodyPr/>
          <a:lstStyle/>
          <a:p>
            <a:r>
              <a:rPr lang="en-US" dirty="0" smtClean="0"/>
              <a:t>NWS West Gulf Region</a:t>
            </a:r>
            <a:endParaRPr lang="en-US" dirty="0"/>
          </a:p>
        </p:txBody>
      </p:sp>
      <p:pic>
        <p:nvPicPr>
          <p:cNvPr id="10" name="Picture 9"/>
          <p:cNvPicPr>
            <a:picLocks noChangeAspect="1"/>
          </p:cNvPicPr>
          <p:nvPr/>
        </p:nvPicPr>
        <p:blipFill rotWithShape="1">
          <a:blip r:embed="rId3"/>
          <a:srcRect l="20249" t="9619" r="2471" b="3742"/>
          <a:stretch/>
        </p:blipFill>
        <p:spPr>
          <a:xfrm>
            <a:off x="838955" y="1181817"/>
            <a:ext cx="7466095" cy="5231524"/>
          </a:xfrm>
          <a:prstGeom prst="rect">
            <a:avLst/>
          </a:prstGeom>
          <a:ln w="38100">
            <a:solidFill>
              <a:schemeClr val="accent4">
                <a:lumMod val="40000"/>
                <a:lumOff val="60000"/>
              </a:schemeClr>
            </a:solidFill>
          </a:ln>
        </p:spPr>
      </p:pic>
      <p:pic>
        <p:nvPicPr>
          <p:cNvPr id="11" name="Picture 10"/>
          <p:cNvPicPr>
            <a:picLocks noChangeAspect="1"/>
          </p:cNvPicPr>
          <p:nvPr/>
        </p:nvPicPr>
        <p:blipFill rotWithShape="1">
          <a:blip r:embed="rId4">
            <a:clrChange>
              <a:clrFrom>
                <a:srgbClr val="FEFFFF"/>
              </a:clrFrom>
              <a:clrTo>
                <a:srgbClr val="FEFFFF">
                  <a:alpha val="0"/>
                </a:srgbClr>
              </a:clrTo>
            </a:clrChange>
          </a:blip>
          <a:srcRect l="20430" t="9909" r="2900" b="4120"/>
          <a:stretch/>
        </p:blipFill>
        <p:spPr>
          <a:xfrm>
            <a:off x="889030" y="1190583"/>
            <a:ext cx="7407247" cy="5191169"/>
          </a:xfrm>
          <a:prstGeom prst="rect">
            <a:avLst/>
          </a:prstGeom>
        </p:spPr>
      </p:pic>
      <p:grpSp>
        <p:nvGrpSpPr>
          <p:cNvPr id="15" name="Group 14"/>
          <p:cNvGrpSpPr/>
          <p:nvPr/>
        </p:nvGrpSpPr>
        <p:grpSpPr>
          <a:xfrm>
            <a:off x="1051136" y="5770586"/>
            <a:ext cx="2062253" cy="554626"/>
            <a:chOff x="1008404" y="5409487"/>
            <a:chExt cx="2062253" cy="554626"/>
          </a:xfrm>
        </p:grpSpPr>
        <p:sp>
          <p:nvSpPr>
            <p:cNvPr id="2" name="Oval 1"/>
            <p:cNvSpPr/>
            <p:nvPr/>
          </p:nvSpPr>
          <p:spPr bwMode="auto">
            <a:xfrm>
              <a:off x="1016949" y="5424337"/>
              <a:ext cx="179462" cy="179462"/>
            </a:xfrm>
            <a:prstGeom prst="ellipse">
              <a:avLst/>
            </a:prstGeom>
            <a:solidFill>
              <a:srgbClr val="9900FF"/>
            </a:solidFill>
            <a:ln>
              <a:solidFill>
                <a:schemeClr val="tx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sp>
          <p:nvSpPr>
            <p:cNvPr id="3" name="Isosceles Triangle 2"/>
            <p:cNvSpPr/>
            <p:nvPr/>
          </p:nvSpPr>
          <p:spPr bwMode="auto">
            <a:xfrm flipV="1">
              <a:off x="1008404" y="5716689"/>
              <a:ext cx="188007" cy="162075"/>
            </a:xfrm>
            <a:prstGeom prst="triangle">
              <a:avLst/>
            </a:prstGeom>
            <a:solidFill>
              <a:srgbClr val="FFFF00"/>
            </a:solidFill>
            <a:ln>
              <a:solidFill>
                <a:schemeClr val="tx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sp>
          <p:nvSpPr>
            <p:cNvPr id="4" name="TextBox 3"/>
            <p:cNvSpPr txBox="1"/>
            <p:nvPr/>
          </p:nvSpPr>
          <p:spPr>
            <a:xfrm>
              <a:off x="1284586" y="5409487"/>
              <a:ext cx="1786071" cy="281564"/>
            </a:xfrm>
            <a:prstGeom prst="rect">
              <a:avLst/>
            </a:prstGeom>
            <a:noFill/>
            <a:effectLst/>
          </p:spPr>
          <p:txBody>
            <a:bodyPr wrap="square" lIns="0" tIns="0" rIns="0" bIns="0" rtlCol="0">
              <a:noAutofit/>
            </a:bodyPr>
            <a:lstStyle/>
            <a:p>
              <a:pPr eaLnBrk="0" hangingPunct="0">
                <a:lnSpc>
                  <a:spcPts val="1800"/>
                </a:lnSpc>
              </a:pPr>
              <a:r>
                <a:rPr lang="en-US" sz="1200" b="1" dirty="0">
                  <a:solidFill>
                    <a:prstClr val="black"/>
                  </a:solidFill>
                </a:rPr>
                <a:t>NWS Forecast Point</a:t>
              </a:r>
            </a:p>
          </p:txBody>
        </p:sp>
        <p:sp>
          <p:nvSpPr>
            <p:cNvPr id="17" name="TextBox 16"/>
            <p:cNvSpPr txBox="1"/>
            <p:nvPr/>
          </p:nvSpPr>
          <p:spPr>
            <a:xfrm>
              <a:off x="1284585" y="5682549"/>
              <a:ext cx="1786071" cy="281564"/>
            </a:xfrm>
            <a:prstGeom prst="rect">
              <a:avLst/>
            </a:prstGeom>
            <a:noFill/>
            <a:effectLst/>
          </p:spPr>
          <p:txBody>
            <a:bodyPr wrap="square" lIns="0" tIns="0" rIns="0" bIns="0" rtlCol="0">
              <a:noAutofit/>
            </a:bodyPr>
            <a:lstStyle/>
            <a:p>
              <a:pPr eaLnBrk="0" hangingPunct="0">
                <a:lnSpc>
                  <a:spcPts val="1800"/>
                </a:lnSpc>
              </a:pPr>
              <a:r>
                <a:rPr lang="en-US" sz="1200" b="1" dirty="0">
                  <a:solidFill>
                    <a:prstClr val="black"/>
                  </a:solidFill>
                </a:rPr>
                <a:t>Major Reservoir</a:t>
              </a:r>
            </a:p>
          </p:txBody>
        </p:sp>
      </p:grpSp>
      <p:sp>
        <p:nvSpPr>
          <p:cNvPr id="19" name="TextBox 18"/>
          <p:cNvSpPr txBox="1"/>
          <p:nvPr/>
        </p:nvSpPr>
        <p:spPr>
          <a:xfrm>
            <a:off x="6041243" y="5558158"/>
            <a:ext cx="2162160" cy="706419"/>
          </a:xfrm>
          <a:prstGeom prst="rect">
            <a:avLst/>
          </a:prstGeom>
          <a:noFill/>
          <a:effectLst/>
        </p:spPr>
        <p:txBody>
          <a:bodyPr wrap="none" lIns="0" tIns="0" rIns="0" bIns="0" rtlCol="0">
            <a:noAutofit/>
          </a:bodyPr>
          <a:lstStyle/>
          <a:p>
            <a:pPr marL="285750" indent="-285750" eaLnBrk="0" hangingPunct="0">
              <a:lnSpc>
                <a:spcPts val="1800"/>
              </a:lnSpc>
              <a:buFont typeface="Arial" panose="020B0604020202020204" pitchFamily="34" charset="0"/>
              <a:buChar char="•"/>
            </a:pPr>
            <a:r>
              <a:rPr lang="en-US" sz="1400" b="1" dirty="0">
                <a:solidFill>
                  <a:prstClr val="black"/>
                </a:solidFill>
              </a:rPr>
              <a:t>74,000 river reaches</a:t>
            </a:r>
          </a:p>
          <a:p>
            <a:pPr marL="285750" indent="-285750" eaLnBrk="0" hangingPunct="0">
              <a:lnSpc>
                <a:spcPts val="1800"/>
              </a:lnSpc>
              <a:buFont typeface="Arial" panose="020B0604020202020204" pitchFamily="34" charset="0"/>
              <a:buChar char="•"/>
            </a:pPr>
            <a:r>
              <a:rPr lang="en-US" sz="1400" b="1" dirty="0">
                <a:solidFill>
                  <a:prstClr val="black"/>
                </a:solidFill>
              </a:rPr>
              <a:t>457 forecast points</a:t>
            </a:r>
          </a:p>
          <a:p>
            <a:pPr marL="285750" indent="-285750" eaLnBrk="0" hangingPunct="0">
              <a:lnSpc>
                <a:spcPts val="1800"/>
              </a:lnSpc>
              <a:buFont typeface="Arial" panose="020B0604020202020204" pitchFamily="34" charset="0"/>
              <a:buChar char="•"/>
            </a:pPr>
            <a:r>
              <a:rPr lang="en-US" sz="1400" b="1" dirty="0">
                <a:solidFill>
                  <a:prstClr val="black"/>
                </a:solidFill>
              </a:rPr>
              <a:t>92 reservoirs</a:t>
            </a: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2319032"/>
            <a:ext cx="4095983" cy="2219937"/>
          </a:xfrm>
          <a:prstGeom prst="rect">
            <a:avLst/>
          </a:prstGeom>
          <a:ln w="19050">
            <a:solidFill>
              <a:schemeClr val="accent4">
                <a:lumMod val="40000"/>
                <a:lumOff val="60000"/>
              </a:schemeClr>
            </a:solidFill>
          </a:ln>
        </p:spPr>
      </p:pic>
      <p:sp>
        <p:nvSpPr>
          <p:cNvPr id="5" name="Oval 4"/>
          <p:cNvSpPr/>
          <p:nvPr/>
        </p:nvSpPr>
        <p:spPr bwMode="auto">
          <a:xfrm flipH="1">
            <a:off x="5128260" y="3436620"/>
            <a:ext cx="228600" cy="228600"/>
          </a:xfrm>
          <a:prstGeom prst="ellipse">
            <a:avLst/>
          </a:prstGeom>
          <a:noFill/>
          <a:ln w="28575">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pic>
        <p:nvPicPr>
          <p:cNvPr id="7170" name="Picture 2" descr="http://wwokiweb01.cloudapp.net:8080/KiWIS/KiWIS?service=kisters&amp;type=queryServices&amp;request=getgraph&amp;datasource=0&amp;format=png&amp;ts_id=64561042&amp;from=2014-12-01&amp;to=2015-01-15&amp;width=650&amp;height=400&amp;renderer=XYTsRender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6860" y="428583"/>
            <a:ext cx="3320415" cy="2043332"/>
          </a:xfrm>
          <a:prstGeom prst="rect">
            <a:avLst/>
          </a:prstGeom>
          <a:ln w="19050">
            <a:solidFill>
              <a:schemeClr val="accent4">
                <a:lumMod val="40000"/>
                <a:lumOff val="60000"/>
              </a:schemeClr>
            </a:solidFill>
          </a:ln>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bwMode="auto">
          <a:xfrm flipV="1">
            <a:off x="5472136" y="1685005"/>
            <a:ext cx="1157264" cy="1620170"/>
          </a:xfrm>
          <a:prstGeom prst="straightConnector1">
            <a:avLst/>
          </a:prstGeom>
          <a:noFill/>
          <a:ln w="38100" cap="flat" cmpd="sng" algn="ctr">
            <a:solidFill>
              <a:srgbClr val="FF0000"/>
            </a:solidFill>
            <a:prstDash val="solid"/>
            <a:round/>
            <a:headEnd type="none" w="med" len="med"/>
            <a:tailEnd type="triangle"/>
          </a:ln>
          <a:effectLst/>
        </p:spPr>
      </p:cxnSp>
      <p:sp>
        <p:nvSpPr>
          <p:cNvPr id="9" name="Rectangle 8"/>
          <p:cNvSpPr/>
          <p:nvPr/>
        </p:nvSpPr>
        <p:spPr>
          <a:xfrm>
            <a:off x="0" y="4825425"/>
            <a:ext cx="9144000" cy="584775"/>
          </a:xfrm>
          <a:prstGeom prst="rect">
            <a:avLst/>
          </a:prstGeom>
          <a:solidFill>
            <a:schemeClr val="bg1"/>
          </a:solidFill>
          <a:ln w="9525">
            <a:solidFill>
              <a:schemeClr val="accent4">
                <a:lumMod val="75000"/>
              </a:schemeClr>
            </a:solidFill>
            <a:miter lim="800000"/>
            <a:headEnd/>
            <a:tailEnd/>
          </a:ln>
          <a:effectLst/>
        </p:spPr>
        <p:txBody>
          <a:bodyPr wrap="square">
            <a:spAutoFit/>
          </a:bodyPr>
          <a:lstStyle/>
          <a:p>
            <a:pPr algn="ctr"/>
            <a:r>
              <a:rPr lang="en-US" sz="1600" dirty="0">
                <a:solidFill>
                  <a:prstClr val="black"/>
                </a:solidFill>
              </a:rPr>
              <a:t>http://wwokiweb01.cloudapp.net:8080/KiWIS/KiWIS?datasource=0&amp;service=kisters&amp;type=queryServices&amp;request=getTimeseriesValues&amp;format=wml2&amp;ts_id=64561042&amp;period=p30d</a:t>
            </a:r>
          </a:p>
        </p:txBody>
      </p:sp>
    </p:spTree>
    <p:extLst>
      <p:ext uri="{BB962C8B-B14F-4D97-AF65-F5344CB8AC3E}">
        <p14:creationId xmlns:p14="http://schemas.microsoft.com/office/powerpoint/2010/main" val="2848455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7170"/>
                                        </p:tgtEl>
                                        <p:attrNameLst>
                                          <p:attrName>style.visibility</p:attrName>
                                        </p:attrNameLst>
                                      </p:cBhvr>
                                      <p:to>
                                        <p:strVal val="visible"/>
                                      </p:to>
                                    </p:set>
                                    <p:animEffect transition="in" filter="fade">
                                      <p:cBhvr>
                                        <p:cTn id="21" dur="500"/>
                                        <p:tgtEl>
                                          <p:spTgt spid="717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bwMode="auto">
          <a:xfrm>
            <a:off x="0" y="1295400"/>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sp>
        <p:nvSpPr>
          <p:cNvPr id="2" name="Title 1"/>
          <p:cNvSpPr>
            <a:spLocks noGrp="1"/>
          </p:cNvSpPr>
          <p:nvPr>
            <p:ph type="title"/>
          </p:nvPr>
        </p:nvSpPr>
        <p:spPr>
          <a:xfrm>
            <a:off x="685800" y="457200"/>
            <a:ext cx="7763703" cy="484632"/>
          </a:xfrm>
        </p:spPr>
        <p:txBody>
          <a:bodyPr/>
          <a:lstStyle/>
          <a:p>
            <a:r>
              <a:rPr lang="en-US" dirty="0" err="1" smtClean="0"/>
              <a:t>WaterML</a:t>
            </a:r>
            <a:r>
              <a:rPr lang="en-US" dirty="0" smtClean="0"/>
              <a:t> Web Services </a:t>
            </a:r>
            <a:r>
              <a:rPr lang="en-US" sz="2400" b="0" dirty="0" smtClean="0">
                <a:solidFill>
                  <a:schemeClr val="tx1">
                    <a:lumMod val="50000"/>
                    <a:lumOff val="50000"/>
                  </a:schemeClr>
                </a:solidFill>
              </a:rPr>
              <a:t>–  USGS</a:t>
            </a:r>
            <a:endParaRPr lang="en-US" b="0" dirty="0">
              <a:solidFill>
                <a:schemeClr val="tx1">
                  <a:lumMod val="50000"/>
                  <a:lumOff val="50000"/>
                </a:schemeClr>
              </a:solidFill>
            </a:endParaRPr>
          </a:p>
        </p:txBody>
      </p:sp>
      <p:sp>
        <p:nvSpPr>
          <p:cNvPr id="5" name="TextBox 4"/>
          <p:cNvSpPr txBox="1"/>
          <p:nvPr/>
        </p:nvSpPr>
        <p:spPr>
          <a:xfrm>
            <a:off x="730853" y="1477199"/>
            <a:ext cx="4228732" cy="288696"/>
          </a:xfrm>
          <a:prstGeom prst="rect">
            <a:avLst/>
          </a:prstGeom>
          <a:noFill/>
          <a:effectLst/>
        </p:spPr>
        <p:txBody>
          <a:bodyPr wrap="square" lIns="0" tIns="0" rIns="0" bIns="0" rtlCol="0">
            <a:noAutofit/>
          </a:bodyPr>
          <a:lstStyle/>
          <a:p>
            <a:pPr algn="ctr" defTabSz="457200" eaLnBrk="0" hangingPunct="0"/>
            <a:r>
              <a:rPr lang="en-US" sz="1600" dirty="0">
                <a:solidFill>
                  <a:srgbClr val="5EB4E6">
                    <a:lumMod val="20000"/>
                    <a:lumOff val="80000"/>
                  </a:srgbClr>
                </a:solidFill>
                <a:cs typeface="Avenir LT Std 85 Heavy"/>
              </a:rPr>
              <a:t>Water time series data on the internet</a:t>
            </a:r>
            <a:endParaRPr lang="en-US" sz="1600" dirty="0">
              <a:solidFill>
                <a:srgbClr val="5EB4E6">
                  <a:lumMod val="20000"/>
                  <a:lumOff val="80000"/>
                </a:srgbClr>
              </a:solidFill>
            </a:endParaRPr>
          </a:p>
        </p:txBody>
      </p:sp>
      <p:pic>
        <p:nvPicPr>
          <p:cNvPr id="51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154"/>
          <a:stretch/>
        </p:blipFill>
        <p:spPr bwMode="auto">
          <a:xfrm>
            <a:off x="5290979" y="1774465"/>
            <a:ext cx="2490978" cy="838029"/>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0978" y="3032520"/>
            <a:ext cx="3158525" cy="1830047"/>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074960" y="5183794"/>
            <a:ext cx="4077139" cy="544299"/>
          </a:xfrm>
          <a:prstGeom prst="rect">
            <a:avLst/>
          </a:prstGeom>
          <a:gradFill flip="none" rotWithShape="1">
            <a:gsLst>
              <a:gs pos="10000">
                <a:schemeClr val="accent3">
                  <a:alpha val="0"/>
                </a:schemeClr>
              </a:gs>
              <a:gs pos="49000">
                <a:schemeClr val="accent3"/>
              </a:gs>
            </a:gsLst>
            <a:lin ang="0" scaled="1"/>
            <a:tileRect/>
          </a:gradFill>
          <a:effectLst/>
        </p:spPr>
        <p:txBody>
          <a:bodyPr wrap="square" lIns="1371600" tIns="45720" rIns="0" bIns="45720" rtlCol="0">
            <a:noAutofit/>
          </a:bodyPr>
          <a:lstStyle>
            <a:defPPr>
              <a:defRPr lang="en-US"/>
            </a:defPPr>
            <a:lvl1pPr algn="ctr" defTabSz="457200" eaLnBrk="0" hangingPunct="0">
              <a:defRPr>
                <a:solidFill>
                  <a:srgbClr val="595959"/>
                </a:solidFill>
                <a:cs typeface="Avenir LT Std 85 Heavy"/>
              </a:defRPr>
            </a:lvl1pPr>
          </a:lstStyle>
          <a:p>
            <a:pPr algn="l"/>
            <a:r>
              <a:rPr lang="en-US" sz="1400" b="1" dirty="0">
                <a:solidFill>
                  <a:prstClr val="white"/>
                </a:solidFill>
              </a:rPr>
              <a:t>24/7/365 </a:t>
            </a:r>
            <a:r>
              <a:rPr lang="en-US" sz="1400" b="1" dirty="0" smtClean="0">
                <a:solidFill>
                  <a:prstClr val="white"/>
                </a:solidFill>
              </a:rPr>
              <a:t>service </a:t>
            </a:r>
          </a:p>
          <a:p>
            <a:pPr algn="l"/>
            <a:r>
              <a:rPr lang="en-US" sz="1400" dirty="0" smtClean="0">
                <a:solidFill>
                  <a:prstClr val="white"/>
                </a:solidFill>
              </a:rPr>
              <a:t>For daily </a:t>
            </a:r>
            <a:r>
              <a:rPr lang="en-US" sz="1400" dirty="0">
                <a:solidFill>
                  <a:prstClr val="white"/>
                </a:solidFill>
              </a:rPr>
              <a:t>and real-time data</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625" y="4833200"/>
            <a:ext cx="5281514" cy="962025"/>
          </a:xfrm>
          <a:prstGeom prst="rect">
            <a:avLst/>
          </a:prstGeom>
          <a:noFill/>
          <a:ln w="9525">
            <a:solidFill>
              <a:schemeClr val="accent4">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2897233" y="6133543"/>
            <a:ext cx="5552270" cy="265670"/>
          </a:xfrm>
          <a:prstGeom prst="rect">
            <a:avLst/>
          </a:prstGeom>
          <a:noFill/>
          <a:effectLst/>
        </p:spPr>
        <p:txBody>
          <a:bodyPr wrap="square" lIns="0" tIns="0" rIns="0" bIns="0" rtlCol="0" anchor="b">
            <a:noAutofit/>
          </a:bodyPr>
          <a:lstStyle/>
          <a:p>
            <a:pPr algn="r" eaLnBrk="0" hangingPunct="0"/>
            <a:r>
              <a:rPr lang="en-US" sz="1400" dirty="0">
                <a:solidFill>
                  <a:srgbClr val="5EB4E6">
                    <a:lumMod val="40000"/>
                    <a:lumOff val="60000"/>
                  </a:srgbClr>
                </a:solidFill>
              </a:rPr>
              <a:t>. . . Operational water web services system for the United States                  </a:t>
            </a:r>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765895"/>
            <a:ext cx="4440631" cy="2701002"/>
          </a:xfrm>
          <a:prstGeom prst="rect">
            <a:avLst/>
          </a:prstGeom>
          <a:noFill/>
          <a:ln w="9525">
            <a:solidFill>
              <a:schemeClr val="accent4">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1572" y="2043112"/>
            <a:ext cx="3133725" cy="285750"/>
          </a:xfrm>
          <a:prstGeom prst="rect">
            <a:avLst/>
          </a:prstGeom>
          <a:noFill/>
          <a:ln w="95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380663" y="6547089"/>
            <a:ext cx="8763337" cy="310911"/>
          </a:xfrm>
          <a:prstGeom prst="rect">
            <a:avLst/>
          </a:prstGeom>
          <a:gradFill flip="none" rotWithShape="1">
            <a:gsLst>
              <a:gs pos="0">
                <a:srgbClr val="00B9F2">
                  <a:alpha val="0"/>
                </a:srgbClr>
              </a:gs>
              <a:gs pos="100000">
                <a:srgbClr val="007AC2"/>
              </a:gs>
            </a:gsLst>
            <a:lin ang="0" scaled="1"/>
            <a:tileRect/>
          </a:gradFill>
          <a:effectLst/>
        </p:spPr>
        <p:txBody>
          <a:bodyPr wrap="square" lIns="731520" tIns="45720" rIns="548640" bIns="45720" rtlCol="0">
            <a:noAutofit/>
          </a:bodyPr>
          <a:lstStyle>
            <a:defPPr>
              <a:defRPr lang="en-US"/>
            </a:defPPr>
            <a:lvl1pPr algn="ctr" defTabSz="457200" eaLnBrk="0" hangingPunct="0">
              <a:defRPr>
                <a:solidFill>
                  <a:srgbClr val="595959"/>
                </a:solidFill>
                <a:cs typeface="Avenir LT Std 85 Heavy"/>
              </a:defRPr>
            </a:lvl1pPr>
          </a:lstStyle>
          <a:p>
            <a:pPr algn="r"/>
            <a:r>
              <a:rPr lang="en-US" sz="1050" dirty="0" smtClean="0">
                <a:solidFill>
                  <a:prstClr val="white"/>
                </a:solidFill>
              </a:rPr>
              <a:t>http</a:t>
            </a:r>
            <a:r>
              <a:rPr lang="en-US" sz="1050" dirty="0">
                <a:solidFill>
                  <a:prstClr val="white"/>
                </a:solidFill>
              </a:rPr>
              <a:t>://</a:t>
            </a:r>
            <a:r>
              <a:rPr lang="en-US" sz="1050" dirty="0" err="1">
                <a:solidFill>
                  <a:prstClr val="white"/>
                </a:solidFill>
              </a:rPr>
              <a:t>waterservices.usgs.gov</a:t>
            </a:r>
            <a:r>
              <a:rPr lang="en-US" sz="1050" dirty="0">
                <a:solidFill>
                  <a:prstClr val="white"/>
                </a:solidFill>
              </a:rPr>
              <a:t>/</a:t>
            </a:r>
            <a:r>
              <a:rPr lang="en-US" sz="1050" dirty="0" err="1">
                <a:solidFill>
                  <a:prstClr val="white"/>
                </a:solidFill>
              </a:rPr>
              <a:t>nwis</a:t>
            </a:r>
            <a:r>
              <a:rPr lang="en-US" sz="1050" dirty="0">
                <a:solidFill>
                  <a:prstClr val="white"/>
                </a:solidFill>
              </a:rPr>
              <a:t>/</a:t>
            </a:r>
            <a:r>
              <a:rPr lang="en-US" sz="1050" dirty="0" err="1">
                <a:solidFill>
                  <a:prstClr val="white"/>
                </a:solidFill>
              </a:rPr>
              <a:t>iv?sites</a:t>
            </a:r>
            <a:r>
              <a:rPr lang="en-US" sz="1050" dirty="0">
                <a:solidFill>
                  <a:prstClr val="white"/>
                </a:solidFill>
              </a:rPr>
              <a:t>=08158000&amp;period=P1D&amp;parameterCd=00060 </a:t>
            </a:r>
          </a:p>
        </p:txBody>
      </p:sp>
      <p:sp>
        <p:nvSpPr>
          <p:cNvPr id="4" name="Rectangle 3"/>
          <p:cNvSpPr/>
          <p:nvPr/>
        </p:nvSpPr>
        <p:spPr>
          <a:xfrm>
            <a:off x="1" y="3394173"/>
            <a:ext cx="9156032" cy="646331"/>
          </a:xfrm>
          <a:prstGeom prst="rect">
            <a:avLst/>
          </a:prstGeom>
          <a:solidFill>
            <a:schemeClr val="bg1"/>
          </a:solidFill>
          <a:ln w="9525">
            <a:solidFill>
              <a:schemeClr val="accent4">
                <a:lumMod val="75000"/>
              </a:schemeClr>
            </a:solidFill>
            <a:miter lim="800000"/>
            <a:headEnd/>
            <a:tailEnd/>
          </a:ln>
          <a:effectLst/>
        </p:spPr>
        <p:txBody>
          <a:bodyPr wrap="square">
            <a:spAutoFit/>
          </a:bodyPr>
          <a:lstStyle/>
          <a:p>
            <a:pPr algn="ctr"/>
            <a:r>
              <a:rPr lang="en-US" dirty="0">
                <a:solidFill>
                  <a:prstClr val="black"/>
                </a:solidFill>
              </a:rPr>
              <a:t>http://waterservices.usgs.gov/nwis/dv/?format=waterml,2.0&amp;</a:t>
            </a:r>
          </a:p>
          <a:p>
            <a:pPr algn="ctr"/>
            <a:r>
              <a:rPr lang="en-US" dirty="0">
                <a:solidFill>
                  <a:prstClr val="black"/>
                </a:solidFill>
              </a:rPr>
              <a:t>sites=08158000&amp;parameterCd=00060&amp;statCd=00003&amp;period=p7d</a:t>
            </a:r>
          </a:p>
        </p:txBody>
      </p:sp>
    </p:spTree>
    <p:extLst>
      <p:ext uri="{BB962C8B-B14F-4D97-AF65-F5344CB8AC3E}">
        <p14:creationId xmlns:p14="http://schemas.microsoft.com/office/powerpoint/2010/main" val="48891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loud 21"/>
          <p:cNvSpPr/>
          <p:nvPr/>
        </p:nvSpPr>
        <p:spPr bwMode="auto">
          <a:xfrm rot="682617">
            <a:off x="1620876" y="1079084"/>
            <a:ext cx="1781095" cy="1118466"/>
          </a:xfrm>
          <a:prstGeom prst="cloud">
            <a:avLst/>
          </a:prstGeom>
          <a:gradFill>
            <a:gsLst>
              <a:gs pos="0">
                <a:schemeClr val="accent1">
                  <a:tint val="100000"/>
                  <a:shade val="100000"/>
                  <a:satMod val="130000"/>
                  <a:alpha val="25000"/>
                </a:schemeClr>
              </a:gs>
              <a:gs pos="100000">
                <a:schemeClr val="accent1">
                  <a:tint val="50000"/>
                  <a:shade val="100000"/>
                  <a:satMod val="350000"/>
                </a:schemeClr>
              </a:gs>
            </a:gsLs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sp>
        <p:nvSpPr>
          <p:cNvPr id="3" name="Title 2"/>
          <p:cNvSpPr>
            <a:spLocks noGrp="1"/>
          </p:cNvSpPr>
          <p:nvPr>
            <p:ph type="title"/>
          </p:nvPr>
        </p:nvSpPr>
        <p:spPr/>
        <p:txBody>
          <a:bodyPr/>
          <a:lstStyle/>
          <a:p>
            <a:r>
              <a:rPr lang="en-US" dirty="0" smtClean="0"/>
              <a:t>Creating the RAPID Runoff File</a:t>
            </a:r>
            <a:endParaRPr lang="en-US"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0594" y="1310915"/>
            <a:ext cx="2996726" cy="2422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n 3"/>
          <p:cNvSpPr/>
          <p:nvPr/>
        </p:nvSpPr>
        <p:spPr bwMode="auto">
          <a:xfrm>
            <a:off x="1435100" y="1447800"/>
            <a:ext cx="914400" cy="1143000"/>
          </a:xfrm>
          <a:prstGeom prst="can">
            <a:avLst/>
          </a:prstGeom>
          <a:ln>
            <a:headEnd type="none" w="med" len="med"/>
            <a:tailEnd type="none" w="med" len="med"/>
          </a:ln>
        </p:spPr>
        <p:style>
          <a:lnRef idx="3">
            <a:schemeClr val="lt1"/>
          </a:lnRef>
          <a:fillRef idx="1">
            <a:schemeClr val="accent5"/>
          </a:fillRef>
          <a:effectRef idx="1">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100" b="1" dirty="0" smtClean="0">
                <a:solidFill>
                  <a:srgbClr val="000000"/>
                </a:solidFill>
              </a:rPr>
              <a:t>NWS</a:t>
            </a:r>
          </a:p>
          <a:p>
            <a:pPr algn="ctr" eaLnBrk="0" fontAlgn="base" hangingPunct="0">
              <a:spcBef>
                <a:spcPct val="0"/>
              </a:spcBef>
              <a:spcAft>
                <a:spcPct val="0"/>
              </a:spcAft>
            </a:pPr>
            <a:r>
              <a:rPr lang="en-US" sz="1100" b="1" dirty="0" smtClean="0">
                <a:solidFill>
                  <a:srgbClr val="000000"/>
                </a:solidFill>
              </a:rPr>
              <a:t>Runoff</a:t>
            </a:r>
            <a:endParaRPr lang="en-US" sz="1100" b="1" dirty="0">
              <a:solidFill>
                <a:srgbClr val="000000"/>
              </a:solidFill>
            </a:endParaRPr>
          </a:p>
        </p:txBody>
      </p:sp>
      <p:sp>
        <p:nvSpPr>
          <p:cNvPr id="7" name="Can 6"/>
          <p:cNvSpPr/>
          <p:nvPr/>
        </p:nvSpPr>
        <p:spPr bwMode="auto">
          <a:xfrm>
            <a:off x="2654300" y="1447800"/>
            <a:ext cx="914400" cy="1143000"/>
          </a:xfrm>
          <a:prstGeom prst="can">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100" b="1" dirty="0" smtClean="0">
                <a:solidFill>
                  <a:srgbClr val="000000"/>
                </a:solidFill>
              </a:rPr>
              <a:t>NWS</a:t>
            </a:r>
          </a:p>
          <a:p>
            <a:pPr algn="ctr" eaLnBrk="0" fontAlgn="base" hangingPunct="0">
              <a:spcBef>
                <a:spcPct val="0"/>
              </a:spcBef>
              <a:spcAft>
                <a:spcPct val="0"/>
              </a:spcAft>
            </a:pPr>
            <a:r>
              <a:rPr lang="en-US" sz="1100" b="1" dirty="0" smtClean="0">
                <a:solidFill>
                  <a:srgbClr val="000000"/>
                </a:solidFill>
              </a:rPr>
              <a:t>Reservoir</a:t>
            </a:r>
          </a:p>
          <a:p>
            <a:pPr algn="ctr" eaLnBrk="0" fontAlgn="base" hangingPunct="0">
              <a:spcBef>
                <a:spcPct val="0"/>
              </a:spcBef>
              <a:spcAft>
                <a:spcPct val="0"/>
              </a:spcAft>
            </a:pPr>
            <a:r>
              <a:rPr lang="en-US" sz="1100" b="1" dirty="0" smtClean="0">
                <a:solidFill>
                  <a:srgbClr val="000000"/>
                </a:solidFill>
              </a:rPr>
              <a:t>Releases</a:t>
            </a:r>
            <a:endParaRPr lang="en-US" sz="1100" b="1" dirty="0">
              <a:solidFill>
                <a:srgbClr val="000000"/>
              </a:solidFill>
            </a:endParaRPr>
          </a:p>
        </p:txBody>
      </p:sp>
      <p:grpSp>
        <p:nvGrpSpPr>
          <p:cNvPr id="8" name="Group 7"/>
          <p:cNvGrpSpPr/>
          <p:nvPr/>
        </p:nvGrpSpPr>
        <p:grpSpPr>
          <a:xfrm rot="5400000">
            <a:off x="2208099" y="2065451"/>
            <a:ext cx="606651" cy="2114550"/>
            <a:chOff x="3747164" y="1709269"/>
            <a:chExt cx="809524" cy="3781019"/>
          </a:xfrm>
        </p:grpSpPr>
        <p:cxnSp>
          <p:nvCxnSpPr>
            <p:cNvPr id="9" name="Straight Connector 8"/>
            <p:cNvCxnSpPr/>
            <p:nvPr/>
          </p:nvCxnSpPr>
          <p:spPr bwMode="auto">
            <a:xfrm rot="16200000">
              <a:off x="4299299" y="3342390"/>
              <a:ext cx="0" cy="514778"/>
            </a:xfrm>
            <a:prstGeom prst="line">
              <a:avLst/>
            </a:prstGeom>
            <a:noFill/>
            <a:ln w="101600" cap="flat" cmpd="sng" algn="ctr">
              <a:gradFill flip="none" rotWithShape="1">
                <a:gsLst>
                  <a:gs pos="100000">
                    <a:schemeClr val="accent4">
                      <a:alpha val="0"/>
                    </a:schemeClr>
                  </a:gs>
                  <a:gs pos="0">
                    <a:srgbClr val="00B9F2"/>
                  </a:gs>
                </a:gsLst>
                <a:lin ang="0" scaled="0"/>
                <a:tileRect/>
              </a:gradFill>
              <a:prstDash val="solid"/>
              <a:round/>
              <a:headEnd type="none" w="med" len="med"/>
              <a:tailEnd type="none" w="med" len="med"/>
            </a:ln>
            <a:effectLst/>
          </p:spPr>
        </p:cxnSp>
        <p:sp>
          <p:nvSpPr>
            <p:cNvPr id="10" name="Rectangle 61"/>
            <p:cNvSpPr/>
            <p:nvPr/>
          </p:nvSpPr>
          <p:spPr bwMode="auto">
            <a:xfrm rot="16200000" flipH="1">
              <a:off x="2022295" y="3434138"/>
              <a:ext cx="3781019" cy="331282"/>
            </a:xfrm>
            <a:custGeom>
              <a:avLst/>
              <a:gdLst>
                <a:gd name="connsiteX0" fmla="*/ 0 w 3430709"/>
                <a:gd name="connsiteY0" fmla="*/ 0 h 331282"/>
                <a:gd name="connsiteX1" fmla="*/ 0 w 3430709"/>
                <a:gd name="connsiteY1" fmla="*/ 249134 h 331282"/>
                <a:gd name="connsiteX2" fmla="*/ 79738 w 3430709"/>
                <a:gd name="connsiteY2" fmla="*/ 331282 h 331282"/>
                <a:gd name="connsiteX3" fmla="*/ 816809 w 3430709"/>
                <a:gd name="connsiteY3" fmla="*/ 331282 h 331282"/>
                <a:gd name="connsiteX4" fmla="*/ 869579 w 3430709"/>
                <a:gd name="connsiteY4" fmla="*/ 331282 h 331282"/>
                <a:gd name="connsiteX5" fmla="*/ 2561130 w 3430709"/>
                <a:gd name="connsiteY5" fmla="*/ 331282 h 331282"/>
                <a:gd name="connsiteX6" fmla="*/ 2645609 w 3430709"/>
                <a:gd name="connsiteY6" fmla="*/ 331282 h 331282"/>
                <a:gd name="connsiteX7" fmla="*/ 3350971 w 3430709"/>
                <a:gd name="connsiteY7" fmla="*/ 331282 h 331282"/>
                <a:gd name="connsiteX8" fmla="*/ 3430709 w 3430709"/>
                <a:gd name="connsiteY8" fmla="*/ 249134 h 331282"/>
                <a:gd name="connsiteX9" fmla="*/ 3430709 w 3430709"/>
                <a:gd name="connsiteY9" fmla="*/ 157546 h 331282"/>
                <a:gd name="connsiteX10" fmla="*/ 3350971 w 3430709"/>
                <a:gd name="connsiteY10" fmla="*/ 239694 h 331282"/>
                <a:gd name="connsiteX11" fmla="*/ 2561130 w 3430709"/>
                <a:gd name="connsiteY11" fmla="*/ 239694 h 331282"/>
                <a:gd name="connsiteX12" fmla="*/ 2561130 w 3430709"/>
                <a:gd name="connsiteY12" fmla="*/ 239842 h 331282"/>
                <a:gd name="connsiteX13" fmla="*/ 869579 w 3430709"/>
                <a:gd name="connsiteY13" fmla="*/ 239842 h 331282"/>
                <a:gd name="connsiteX14" fmla="*/ 869579 w 3430709"/>
                <a:gd name="connsiteY14" fmla="*/ 239694 h 331282"/>
                <a:gd name="connsiteX15" fmla="*/ 79738 w 3430709"/>
                <a:gd name="connsiteY15" fmla="*/ 239694 h 331282"/>
                <a:gd name="connsiteX16" fmla="*/ 0 w 3430709"/>
                <a:gd name="connsiteY16" fmla="*/ 0 h 331282"/>
                <a:gd name="connsiteX0" fmla="*/ 0 w 3430712"/>
                <a:gd name="connsiteY0" fmla="*/ 1 h 331283"/>
                <a:gd name="connsiteX1" fmla="*/ 0 w 3430712"/>
                <a:gd name="connsiteY1" fmla="*/ 249135 h 331283"/>
                <a:gd name="connsiteX2" fmla="*/ 79738 w 3430712"/>
                <a:gd name="connsiteY2" fmla="*/ 331283 h 331283"/>
                <a:gd name="connsiteX3" fmla="*/ 816809 w 3430712"/>
                <a:gd name="connsiteY3" fmla="*/ 331283 h 331283"/>
                <a:gd name="connsiteX4" fmla="*/ 869579 w 3430712"/>
                <a:gd name="connsiteY4" fmla="*/ 331283 h 331283"/>
                <a:gd name="connsiteX5" fmla="*/ 2561130 w 3430712"/>
                <a:gd name="connsiteY5" fmla="*/ 331283 h 331283"/>
                <a:gd name="connsiteX6" fmla="*/ 2645609 w 3430712"/>
                <a:gd name="connsiteY6" fmla="*/ 331283 h 331283"/>
                <a:gd name="connsiteX7" fmla="*/ 3350971 w 3430712"/>
                <a:gd name="connsiteY7" fmla="*/ 331283 h 331283"/>
                <a:gd name="connsiteX8" fmla="*/ 3430709 w 3430712"/>
                <a:gd name="connsiteY8" fmla="*/ 249135 h 331283"/>
                <a:gd name="connsiteX9" fmla="*/ 3430713 w 3430712"/>
                <a:gd name="connsiteY9" fmla="*/ 0 h 331283"/>
                <a:gd name="connsiteX10" fmla="*/ 3350971 w 3430712"/>
                <a:gd name="connsiteY10" fmla="*/ 239695 h 331283"/>
                <a:gd name="connsiteX11" fmla="*/ 2561130 w 3430712"/>
                <a:gd name="connsiteY11" fmla="*/ 239695 h 331283"/>
                <a:gd name="connsiteX12" fmla="*/ 2561130 w 3430712"/>
                <a:gd name="connsiteY12" fmla="*/ 239843 h 331283"/>
                <a:gd name="connsiteX13" fmla="*/ 869579 w 3430712"/>
                <a:gd name="connsiteY13" fmla="*/ 239843 h 331283"/>
                <a:gd name="connsiteX14" fmla="*/ 869579 w 3430712"/>
                <a:gd name="connsiteY14" fmla="*/ 239695 h 331283"/>
                <a:gd name="connsiteX15" fmla="*/ 79738 w 3430712"/>
                <a:gd name="connsiteY15" fmla="*/ 239695 h 331283"/>
                <a:gd name="connsiteX16" fmla="*/ 0 w 3430712"/>
                <a:gd name="connsiteY16" fmla="*/ 1 h 331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30712" h="331283">
                  <a:moveTo>
                    <a:pt x="0" y="1"/>
                  </a:moveTo>
                  <a:lnTo>
                    <a:pt x="0" y="249135"/>
                  </a:lnTo>
                  <a:cubicBezTo>
                    <a:pt x="0" y="294504"/>
                    <a:pt x="35700" y="331283"/>
                    <a:pt x="79738" y="331283"/>
                  </a:cubicBezTo>
                  <a:lnTo>
                    <a:pt x="816809" y="331283"/>
                  </a:lnTo>
                  <a:lnTo>
                    <a:pt x="869579" y="331283"/>
                  </a:lnTo>
                  <a:lnTo>
                    <a:pt x="2561130" y="331283"/>
                  </a:lnTo>
                  <a:lnTo>
                    <a:pt x="2645609" y="331283"/>
                  </a:lnTo>
                  <a:lnTo>
                    <a:pt x="3350971" y="331283"/>
                  </a:lnTo>
                  <a:cubicBezTo>
                    <a:pt x="3395009" y="331283"/>
                    <a:pt x="3430709" y="294504"/>
                    <a:pt x="3430709" y="249135"/>
                  </a:cubicBezTo>
                  <a:cubicBezTo>
                    <a:pt x="3430710" y="166090"/>
                    <a:pt x="3430712" y="83045"/>
                    <a:pt x="3430713" y="0"/>
                  </a:cubicBezTo>
                  <a:cubicBezTo>
                    <a:pt x="3430713" y="45369"/>
                    <a:pt x="3395009" y="239695"/>
                    <a:pt x="3350971" y="239695"/>
                  </a:cubicBezTo>
                  <a:lnTo>
                    <a:pt x="2561130" y="239695"/>
                  </a:lnTo>
                  <a:lnTo>
                    <a:pt x="2561130" y="239843"/>
                  </a:lnTo>
                  <a:lnTo>
                    <a:pt x="869579" y="239843"/>
                  </a:lnTo>
                  <a:lnTo>
                    <a:pt x="869579" y="239695"/>
                  </a:lnTo>
                  <a:lnTo>
                    <a:pt x="79738" y="239695"/>
                  </a:lnTo>
                  <a:cubicBezTo>
                    <a:pt x="35700" y="239695"/>
                    <a:pt x="0" y="45370"/>
                    <a:pt x="0" y="1"/>
                  </a:cubicBezTo>
                  <a:close/>
                </a:path>
              </a:pathLst>
            </a:custGeom>
            <a:solidFill>
              <a:srgbClr val="00B9F2"/>
            </a:solid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600" b="1" dirty="0">
                  <a:solidFill>
                    <a:prstClr val="white"/>
                  </a:solidFill>
                </a:rPr>
                <a:t> </a:t>
              </a:r>
            </a:p>
          </p:txBody>
        </p:sp>
      </p:grpSp>
      <p:sp>
        <p:nvSpPr>
          <p:cNvPr id="5" name="Flowchart: Punched Tape 4"/>
          <p:cNvSpPr/>
          <p:nvPr/>
        </p:nvSpPr>
        <p:spPr bwMode="auto">
          <a:xfrm>
            <a:off x="2054224" y="3581400"/>
            <a:ext cx="914400" cy="804672"/>
          </a:xfrm>
          <a:prstGeom prst="flowChartPunchedTap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400" b="1" dirty="0" smtClean="0">
                <a:solidFill>
                  <a:srgbClr val="000000"/>
                </a:solidFill>
              </a:rPr>
              <a:t>Python</a:t>
            </a:r>
            <a:endParaRPr lang="en-US" sz="1400" b="1" dirty="0">
              <a:solidFill>
                <a:srgbClr val="000000"/>
              </a:solidFill>
            </a:endParaRPr>
          </a:p>
        </p:txBody>
      </p:sp>
      <p:cxnSp>
        <p:nvCxnSpPr>
          <p:cNvPr id="12" name="Straight Connector 11"/>
          <p:cNvCxnSpPr/>
          <p:nvPr/>
        </p:nvCxnSpPr>
        <p:spPr bwMode="auto">
          <a:xfrm>
            <a:off x="2511424" y="4572000"/>
            <a:ext cx="0" cy="385771"/>
          </a:xfrm>
          <a:prstGeom prst="line">
            <a:avLst/>
          </a:prstGeom>
          <a:noFill/>
          <a:ln w="101600" cap="flat" cmpd="sng" algn="ctr">
            <a:gradFill flip="none" rotWithShape="1">
              <a:gsLst>
                <a:gs pos="100000">
                  <a:schemeClr val="accent4">
                    <a:alpha val="0"/>
                  </a:schemeClr>
                </a:gs>
                <a:gs pos="0">
                  <a:srgbClr val="00B9F2"/>
                </a:gs>
              </a:gsLst>
              <a:lin ang="0" scaled="0"/>
              <a:tileRect/>
            </a:gradFill>
            <a:prstDash val="solid"/>
            <a:round/>
            <a:headEnd type="none" w="med" len="med"/>
            <a:tailEnd type="none" w="med" len="med"/>
          </a:ln>
          <a:effectLst/>
        </p:spPr>
      </p:cxnSp>
      <p:sp>
        <p:nvSpPr>
          <p:cNvPr id="6" name="Flowchart: Card 5"/>
          <p:cNvSpPr/>
          <p:nvPr/>
        </p:nvSpPr>
        <p:spPr bwMode="auto">
          <a:xfrm rot="5400000">
            <a:off x="2054224" y="5312664"/>
            <a:ext cx="914400" cy="804672"/>
          </a:xfrm>
          <a:prstGeom prst="flowChartPunchedCard">
            <a:avLst/>
          </a:prstGeom>
          <a:solidFill>
            <a:srgbClr val="FFFF99"/>
          </a:soli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sp>
        <p:nvSpPr>
          <p:cNvPr id="11" name="TextBox 10"/>
          <p:cNvSpPr txBox="1"/>
          <p:nvPr/>
        </p:nvSpPr>
        <p:spPr>
          <a:xfrm>
            <a:off x="3111500" y="5257800"/>
            <a:ext cx="1600200" cy="1219200"/>
          </a:xfrm>
          <a:prstGeom prst="rect">
            <a:avLst/>
          </a:prstGeom>
          <a:noFill/>
          <a:effectLst/>
        </p:spPr>
        <p:txBody>
          <a:bodyPr wrap="square" lIns="0" tIns="0" rIns="0" bIns="0" rtlCol="0" anchor="ctr">
            <a:noAutofit/>
          </a:bodyPr>
          <a:lstStyle/>
          <a:p>
            <a:pPr marL="228600" indent="-228600" eaLnBrk="0" hangingPunct="0">
              <a:lnSpc>
                <a:spcPts val="1800"/>
              </a:lnSpc>
              <a:buFontTx/>
              <a:buAutoNum type="arabicParenBoth"/>
            </a:pPr>
            <a:r>
              <a:rPr lang="en-US" sz="1200" b="1" dirty="0" smtClean="0">
                <a:solidFill>
                  <a:prstClr val="black"/>
                </a:solidFill>
              </a:rPr>
              <a:t>Runoff file (.</a:t>
            </a:r>
            <a:r>
              <a:rPr lang="en-US" sz="1200" b="1" dirty="0" err="1" smtClean="0">
                <a:solidFill>
                  <a:prstClr val="black"/>
                </a:solidFill>
              </a:rPr>
              <a:t>nc</a:t>
            </a:r>
            <a:r>
              <a:rPr lang="en-US" sz="1200" b="1" dirty="0" smtClean="0">
                <a:solidFill>
                  <a:prstClr val="black"/>
                </a:solidFill>
              </a:rPr>
              <a:t>)</a:t>
            </a:r>
          </a:p>
          <a:p>
            <a:pPr marL="228600" indent="-228600" eaLnBrk="0" hangingPunct="0">
              <a:lnSpc>
                <a:spcPts val="1800"/>
              </a:lnSpc>
              <a:buFontTx/>
              <a:buAutoNum type="arabicParenBoth"/>
            </a:pPr>
            <a:r>
              <a:rPr lang="en-US" sz="1200" b="1" dirty="0" smtClean="0">
                <a:solidFill>
                  <a:prstClr val="black"/>
                </a:solidFill>
              </a:rPr>
              <a:t>Forcing file (.csv)</a:t>
            </a:r>
          </a:p>
          <a:p>
            <a:pPr eaLnBrk="0" hangingPunct="0">
              <a:lnSpc>
                <a:spcPts val="1800"/>
              </a:lnSpc>
            </a:pPr>
            <a:r>
              <a:rPr lang="en-US" sz="1000" dirty="0" smtClean="0">
                <a:solidFill>
                  <a:prstClr val="black"/>
                </a:solidFill>
              </a:rPr>
              <a:t>Note: Forcing file contains reservoir releases</a:t>
            </a:r>
          </a:p>
        </p:txBody>
      </p:sp>
      <p:sp>
        <p:nvSpPr>
          <p:cNvPr id="20" name="Flowchart: Card 19"/>
          <p:cNvSpPr/>
          <p:nvPr/>
        </p:nvSpPr>
        <p:spPr bwMode="auto">
          <a:xfrm rot="5400000">
            <a:off x="1913636" y="5465064"/>
            <a:ext cx="914400" cy="804672"/>
          </a:xfrm>
          <a:prstGeom prst="flowChartPunchedCard">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sp>
        <p:nvSpPr>
          <p:cNvPr id="18" name="TextBox 17"/>
          <p:cNvSpPr txBox="1"/>
          <p:nvPr/>
        </p:nvSpPr>
        <p:spPr>
          <a:xfrm>
            <a:off x="2142236" y="5596128"/>
            <a:ext cx="457200" cy="576072"/>
          </a:xfrm>
          <a:prstGeom prst="rect">
            <a:avLst/>
          </a:prstGeom>
          <a:noFill/>
          <a:effectLst/>
        </p:spPr>
        <p:txBody>
          <a:bodyPr wrap="none" lIns="0" tIns="0" rIns="0" bIns="0" rtlCol="0" anchor="ctr">
            <a:noAutofit/>
          </a:bodyPr>
          <a:lstStyle/>
          <a:p>
            <a:pPr eaLnBrk="0" hangingPunct="0">
              <a:lnSpc>
                <a:spcPts val="1800"/>
              </a:lnSpc>
            </a:pPr>
            <a:r>
              <a:rPr lang="en-US" sz="1400" b="1" dirty="0" smtClean="0">
                <a:solidFill>
                  <a:prstClr val="black"/>
                </a:solidFill>
              </a:rPr>
              <a:t>Input </a:t>
            </a:r>
          </a:p>
          <a:p>
            <a:pPr eaLnBrk="0" hangingPunct="0">
              <a:lnSpc>
                <a:spcPts val="1800"/>
              </a:lnSpc>
            </a:pPr>
            <a:r>
              <a:rPr lang="en-US" sz="1400" b="1" dirty="0" smtClean="0">
                <a:solidFill>
                  <a:prstClr val="black"/>
                </a:solidFill>
              </a:rPr>
              <a:t>Files</a:t>
            </a:r>
          </a:p>
        </p:txBody>
      </p:sp>
      <p:sp>
        <p:nvSpPr>
          <p:cNvPr id="23" name="TextBox 22"/>
          <p:cNvSpPr txBox="1"/>
          <p:nvPr/>
        </p:nvSpPr>
        <p:spPr>
          <a:xfrm>
            <a:off x="292100" y="3374136"/>
            <a:ext cx="1636012" cy="1219200"/>
          </a:xfrm>
          <a:prstGeom prst="rect">
            <a:avLst/>
          </a:prstGeom>
          <a:noFill/>
          <a:effectLst/>
        </p:spPr>
        <p:txBody>
          <a:bodyPr wrap="square" lIns="0" tIns="0" rIns="0" bIns="0" rtlCol="0" anchor="ctr">
            <a:noAutofit/>
          </a:bodyPr>
          <a:lstStyle/>
          <a:p>
            <a:pPr eaLnBrk="0" hangingPunct="0">
              <a:lnSpc>
                <a:spcPts val="1800"/>
              </a:lnSpc>
            </a:pPr>
            <a:r>
              <a:rPr lang="en-US" sz="1200" b="1" dirty="0" smtClean="0">
                <a:solidFill>
                  <a:prstClr val="black"/>
                </a:solidFill>
              </a:rPr>
              <a:t>Dynamic downscaling</a:t>
            </a:r>
          </a:p>
          <a:p>
            <a:pPr eaLnBrk="0" hangingPunct="0">
              <a:lnSpc>
                <a:spcPts val="1800"/>
              </a:lnSpc>
            </a:pPr>
            <a:r>
              <a:rPr lang="en-US" sz="1050" dirty="0" smtClean="0">
                <a:solidFill>
                  <a:prstClr val="black"/>
                </a:solidFill>
              </a:rPr>
              <a:t>Forecast basins to </a:t>
            </a:r>
            <a:r>
              <a:rPr lang="en-US" sz="1050" dirty="0" err="1" smtClean="0">
                <a:solidFill>
                  <a:prstClr val="black"/>
                </a:solidFill>
              </a:rPr>
              <a:t>NHDPlus</a:t>
            </a:r>
            <a:r>
              <a:rPr lang="en-US" sz="1050" dirty="0" smtClean="0">
                <a:solidFill>
                  <a:prstClr val="black"/>
                </a:solidFill>
              </a:rPr>
              <a:t> catchments</a:t>
            </a:r>
          </a:p>
        </p:txBody>
      </p:sp>
      <p:sp>
        <p:nvSpPr>
          <p:cNvPr id="24" name="TextBox 23"/>
          <p:cNvSpPr txBox="1"/>
          <p:nvPr/>
        </p:nvSpPr>
        <p:spPr>
          <a:xfrm>
            <a:off x="-344930" y="1409700"/>
            <a:ext cx="1636012" cy="1219200"/>
          </a:xfrm>
          <a:prstGeom prst="rect">
            <a:avLst/>
          </a:prstGeom>
          <a:noFill/>
          <a:effectLst/>
        </p:spPr>
        <p:txBody>
          <a:bodyPr wrap="square" lIns="0" tIns="0" rIns="0" bIns="0" rtlCol="0" anchor="ctr">
            <a:noAutofit/>
          </a:bodyPr>
          <a:lstStyle/>
          <a:p>
            <a:pPr algn="r" eaLnBrk="0" hangingPunct="0">
              <a:lnSpc>
                <a:spcPts val="1800"/>
              </a:lnSpc>
            </a:pPr>
            <a:r>
              <a:rPr lang="en-US" sz="1200" b="1" dirty="0" smtClean="0">
                <a:solidFill>
                  <a:prstClr val="black"/>
                </a:solidFill>
              </a:rPr>
              <a:t>Web</a:t>
            </a:r>
          </a:p>
          <a:p>
            <a:pPr algn="r" eaLnBrk="0" hangingPunct="0">
              <a:lnSpc>
                <a:spcPts val="1800"/>
              </a:lnSpc>
            </a:pPr>
            <a:r>
              <a:rPr lang="en-US" sz="1200" b="1" dirty="0" smtClean="0">
                <a:solidFill>
                  <a:prstClr val="black"/>
                </a:solidFill>
              </a:rPr>
              <a:t>Services</a:t>
            </a:r>
            <a:endParaRPr lang="en-US" sz="1050" dirty="0" smtClean="0">
              <a:solidFill>
                <a:prstClr val="black"/>
              </a:solidFill>
            </a:endParaRPr>
          </a:p>
        </p:txBody>
      </p:sp>
      <p:sp>
        <p:nvSpPr>
          <p:cNvPr id="25" name="TextBox 24"/>
          <p:cNvSpPr txBox="1"/>
          <p:nvPr/>
        </p:nvSpPr>
        <p:spPr>
          <a:xfrm>
            <a:off x="3111500" y="3374136"/>
            <a:ext cx="2362200" cy="1219200"/>
          </a:xfrm>
          <a:prstGeom prst="rect">
            <a:avLst/>
          </a:prstGeom>
          <a:noFill/>
          <a:effectLst/>
        </p:spPr>
        <p:txBody>
          <a:bodyPr wrap="square" lIns="0" tIns="0" rIns="0" bIns="0" rtlCol="0" anchor="ctr">
            <a:noAutofit/>
          </a:bodyPr>
          <a:lstStyle/>
          <a:p>
            <a:pPr marL="228600" indent="-228600" eaLnBrk="0" hangingPunct="0">
              <a:lnSpc>
                <a:spcPts val="1800"/>
              </a:lnSpc>
              <a:buFontTx/>
              <a:buAutoNum type="arabicParenBoth"/>
            </a:pPr>
            <a:r>
              <a:rPr lang="en-US" sz="1200" b="1" dirty="0" smtClean="0">
                <a:solidFill>
                  <a:prstClr val="black"/>
                </a:solidFill>
              </a:rPr>
              <a:t>Forecast Basins (.csv)</a:t>
            </a:r>
          </a:p>
          <a:p>
            <a:pPr marL="228600" indent="-228600" eaLnBrk="0" hangingPunct="0">
              <a:lnSpc>
                <a:spcPts val="1800"/>
              </a:lnSpc>
              <a:buFontTx/>
              <a:buAutoNum type="arabicParenBoth"/>
            </a:pPr>
            <a:r>
              <a:rPr lang="en-US" sz="1200" b="1" dirty="0" err="1" smtClean="0">
                <a:solidFill>
                  <a:prstClr val="black"/>
                </a:solidFill>
              </a:rPr>
              <a:t>NHDPlus</a:t>
            </a:r>
            <a:r>
              <a:rPr lang="en-US" sz="1200" b="1" dirty="0" smtClean="0">
                <a:solidFill>
                  <a:prstClr val="black"/>
                </a:solidFill>
              </a:rPr>
              <a:t> Catchments (.csv)</a:t>
            </a:r>
          </a:p>
          <a:p>
            <a:pPr marL="228600" indent="-228600" eaLnBrk="0" hangingPunct="0">
              <a:lnSpc>
                <a:spcPts val="1800"/>
              </a:lnSpc>
              <a:buFontTx/>
              <a:buAutoNum type="arabicParenBoth"/>
            </a:pPr>
            <a:r>
              <a:rPr lang="en-US" sz="1200" b="1" dirty="0" smtClean="0">
                <a:solidFill>
                  <a:prstClr val="black"/>
                </a:solidFill>
              </a:rPr>
              <a:t>NWS Reservoirs (.csv)</a:t>
            </a:r>
            <a:endParaRPr lang="en-US" sz="1050" dirty="0" smtClean="0">
              <a:solidFill>
                <a:prstClr val="black"/>
              </a:solidFill>
            </a:endParaRPr>
          </a:p>
        </p:txBody>
      </p:sp>
      <p:sp>
        <p:nvSpPr>
          <p:cNvPr id="26" name="TextBox 25"/>
          <p:cNvSpPr txBox="1"/>
          <p:nvPr/>
        </p:nvSpPr>
        <p:spPr>
          <a:xfrm>
            <a:off x="292100" y="5257800"/>
            <a:ext cx="1636012" cy="1219200"/>
          </a:xfrm>
          <a:prstGeom prst="rect">
            <a:avLst/>
          </a:prstGeom>
          <a:noFill/>
          <a:effectLst/>
        </p:spPr>
        <p:txBody>
          <a:bodyPr wrap="square" lIns="0" tIns="0" rIns="0" bIns="0" rtlCol="0" anchor="ctr">
            <a:noAutofit/>
          </a:bodyPr>
          <a:lstStyle/>
          <a:p>
            <a:pPr eaLnBrk="0" hangingPunct="0">
              <a:lnSpc>
                <a:spcPts val="1800"/>
              </a:lnSpc>
            </a:pPr>
            <a:r>
              <a:rPr lang="en-US" sz="1200" b="1" dirty="0" smtClean="0">
                <a:solidFill>
                  <a:prstClr val="black"/>
                </a:solidFill>
              </a:rPr>
              <a:t>RAPID Input Files</a:t>
            </a:r>
            <a:endParaRPr lang="en-US" sz="1050" dirty="0" smtClean="0">
              <a:solidFill>
                <a:prstClr val="black"/>
              </a:solidFill>
            </a:endParaRPr>
          </a:p>
        </p:txBody>
      </p:sp>
      <p:grpSp>
        <p:nvGrpSpPr>
          <p:cNvPr id="28" name="Group 27"/>
          <p:cNvGrpSpPr/>
          <p:nvPr/>
        </p:nvGrpSpPr>
        <p:grpSpPr>
          <a:xfrm>
            <a:off x="5322055" y="4917286"/>
            <a:ext cx="3504445" cy="1331114"/>
            <a:chOff x="5159375" y="4755361"/>
            <a:chExt cx="3504445" cy="1331114"/>
          </a:xfrm>
        </p:grpSpPr>
        <p:sp>
          <p:nvSpPr>
            <p:cNvPr id="27" name="Rectangle 26"/>
            <p:cNvSpPr/>
            <p:nvPr/>
          </p:nvSpPr>
          <p:spPr bwMode="auto">
            <a:xfrm>
              <a:off x="5159375" y="4755361"/>
              <a:ext cx="3482220" cy="1331114"/>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sp>
          <p:nvSpPr>
            <p:cNvPr id="19" name="TextBox 18"/>
            <p:cNvSpPr txBox="1"/>
            <p:nvPr/>
          </p:nvSpPr>
          <p:spPr>
            <a:xfrm>
              <a:off x="5334000" y="4941106"/>
              <a:ext cx="3329820" cy="1026315"/>
            </a:xfrm>
            <a:prstGeom prst="rect">
              <a:avLst/>
            </a:prstGeom>
            <a:noFill/>
            <a:effectLst/>
          </p:spPr>
          <p:txBody>
            <a:bodyPr wrap="square" lIns="0" tIns="0" rIns="0" bIns="0" rtlCol="0">
              <a:noAutofit/>
            </a:bodyPr>
            <a:lstStyle/>
            <a:p>
              <a:pPr eaLnBrk="0" hangingPunct="0">
                <a:lnSpc>
                  <a:spcPts val="1800"/>
                </a:lnSpc>
              </a:pPr>
              <a:r>
                <a:rPr lang="en-US" sz="1400" b="1" dirty="0" smtClean="0">
                  <a:solidFill>
                    <a:prstClr val="black"/>
                  </a:solidFill>
                </a:rPr>
                <a:t>m3_riv ( Time, COMID ) </a:t>
              </a:r>
            </a:p>
            <a:p>
              <a:pPr eaLnBrk="0" hangingPunct="0">
                <a:lnSpc>
                  <a:spcPts val="1800"/>
                </a:lnSpc>
              </a:pPr>
              <a:endParaRPr lang="en-US" sz="1400" b="1" dirty="0">
                <a:solidFill>
                  <a:prstClr val="black"/>
                </a:solidFill>
              </a:endParaRPr>
            </a:p>
            <a:p>
              <a:pPr eaLnBrk="0" hangingPunct="0">
                <a:lnSpc>
                  <a:spcPts val="1800"/>
                </a:lnSpc>
              </a:pPr>
              <a:r>
                <a:rPr lang="en-US" sz="1400" b="1" dirty="0" smtClean="0">
                  <a:solidFill>
                    <a:prstClr val="black"/>
                  </a:solidFill>
                </a:rPr>
                <a:t>m3_riv = X</a:t>
              </a:r>
              <a:r>
                <a:rPr lang="en-US" sz="1400" b="1" baseline="30000" dirty="0" smtClean="0">
                  <a:solidFill>
                    <a:prstClr val="black"/>
                  </a:solidFill>
                </a:rPr>
                <a:t>0,0</a:t>
              </a:r>
              <a:r>
                <a:rPr lang="en-US" sz="1400" b="1" dirty="0" smtClean="0">
                  <a:solidFill>
                    <a:prstClr val="black"/>
                  </a:solidFill>
                </a:rPr>
                <a:t>, X</a:t>
              </a:r>
              <a:r>
                <a:rPr lang="en-US" sz="1400" b="1" baseline="30000" dirty="0" smtClean="0">
                  <a:solidFill>
                    <a:prstClr val="black"/>
                  </a:solidFill>
                </a:rPr>
                <a:t>0,1</a:t>
              </a:r>
              <a:r>
                <a:rPr lang="en-US" sz="1400" b="1" dirty="0" smtClean="0">
                  <a:solidFill>
                    <a:prstClr val="black"/>
                  </a:solidFill>
                </a:rPr>
                <a:t>, X</a:t>
              </a:r>
              <a:r>
                <a:rPr lang="en-US" sz="1400" b="1" baseline="30000" dirty="0" smtClean="0">
                  <a:solidFill>
                    <a:prstClr val="black"/>
                  </a:solidFill>
                </a:rPr>
                <a:t>0,2</a:t>
              </a:r>
              <a:r>
                <a:rPr lang="en-US" sz="1400" b="1" dirty="0" smtClean="0">
                  <a:solidFill>
                    <a:prstClr val="black"/>
                  </a:solidFill>
                </a:rPr>
                <a:t>, X</a:t>
              </a:r>
              <a:r>
                <a:rPr lang="en-US" sz="1400" b="1" baseline="30000" dirty="0" smtClean="0">
                  <a:solidFill>
                    <a:prstClr val="black"/>
                  </a:solidFill>
                </a:rPr>
                <a:t>0,3</a:t>
              </a:r>
              <a:r>
                <a:rPr lang="en-US" sz="1400" b="1" dirty="0" smtClean="0">
                  <a:solidFill>
                    <a:prstClr val="black"/>
                  </a:solidFill>
                </a:rPr>
                <a:t>…</a:t>
              </a:r>
            </a:p>
            <a:p>
              <a:pPr eaLnBrk="0" hangingPunct="0">
                <a:lnSpc>
                  <a:spcPts val="1800"/>
                </a:lnSpc>
              </a:pPr>
              <a:r>
                <a:rPr lang="en-US" sz="1400" b="1" dirty="0">
                  <a:solidFill>
                    <a:prstClr val="black"/>
                  </a:solidFill>
                </a:rPr>
                <a:t> </a:t>
              </a:r>
              <a:r>
                <a:rPr lang="en-US" sz="1400" b="1" dirty="0" smtClean="0">
                  <a:solidFill>
                    <a:prstClr val="black"/>
                  </a:solidFill>
                </a:rPr>
                <a:t>               … X</a:t>
              </a:r>
              <a:r>
                <a:rPr lang="en-US" sz="1400" b="1" baseline="30000" dirty="0" smtClean="0">
                  <a:solidFill>
                    <a:prstClr val="black"/>
                  </a:solidFill>
                </a:rPr>
                <a:t>50,61816</a:t>
              </a:r>
              <a:r>
                <a:rPr lang="en-US" sz="1400" b="1" dirty="0" smtClean="0">
                  <a:solidFill>
                    <a:prstClr val="black"/>
                  </a:solidFill>
                </a:rPr>
                <a:t>, X</a:t>
              </a:r>
              <a:r>
                <a:rPr lang="en-US" sz="1400" b="1" baseline="30000" dirty="0" smtClean="0">
                  <a:solidFill>
                    <a:prstClr val="black"/>
                  </a:solidFill>
                </a:rPr>
                <a:t>50,61817</a:t>
              </a:r>
              <a:r>
                <a:rPr lang="en-US" sz="1400" b="1" dirty="0" smtClean="0">
                  <a:solidFill>
                    <a:prstClr val="black"/>
                  </a:solidFill>
                </a:rPr>
                <a:t>, X</a:t>
              </a:r>
              <a:r>
                <a:rPr lang="en-US" sz="1400" b="1" baseline="30000" dirty="0" smtClean="0">
                  <a:solidFill>
                    <a:prstClr val="black"/>
                  </a:solidFill>
                </a:rPr>
                <a:t>50,61818</a:t>
              </a:r>
              <a:endParaRPr lang="en-US" sz="1400" b="1" dirty="0" smtClean="0">
                <a:solidFill>
                  <a:prstClr val="black"/>
                </a:solidFill>
              </a:endParaRPr>
            </a:p>
          </p:txBody>
        </p:sp>
      </p:grpSp>
      <p:sp>
        <p:nvSpPr>
          <p:cNvPr id="21" name="Down Arrow 20"/>
          <p:cNvSpPr/>
          <p:nvPr/>
        </p:nvSpPr>
        <p:spPr bwMode="auto">
          <a:xfrm>
            <a:off x="6986641" y="4002786"/>
            <a:ext cx="484632" cy="707136"/>
          </a:xfrm>
          <a:prstGeom prst="downArrow">
            <a:avLst/>
          </a:prstGeom>
          <a:solidFill>
            <a:srgbClr val="FF0000"/>
          </a:solidFill>
          <a:ln w="19050">
            <a:solidFill>
              <a:srgbClr val="0070C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sp>
        <p:nvSpPr>
          <p:cNvPr id="29" name="TextBox 28"/>
          <p:cNvSpPr txBox="1"/>
          <p:nvPr/>
        </p:nvSpPr>
        <p:spPr>
          <a:xfrm>
            <a:off x="5363330" y="4664303"/>
            <a:ext cx="1219200" cy="252983"/>
          </a:xfrm>
          <a:prstGeom prst="rect">
            <a:avLst/>
          </a:prstGeom>
          <a:noFill/>
          <a:effectLst/>
        </p:spPr>
        <p:txBody>
          <a:bodyPr wrap="square" lIns="0" tIns="0" rIns="0" bIns="0" rtlCol="0" anchor="ctr">
            <a:noAutofit/>
          </a:bodyPr>
          <a:lstStyle/>
          <a:p>
            <a:pPr eaLnBrk="0" hangingPunct="0">
              <a:lnSpc>
                <a:spcPts val="1800"/>
              </a:lnSpc>
            </a:pPr>
            <a:r>
              <a:rPr lang="en-US" sz="1200" b="1" i="1" dirty="0" smtClean="0">
                <a:solidFill>
                  <a:prstClr val="black"/>
                </a:solidFill>
              </a:rPr>
              <a:t>Runoff file</a:t>
            </a:r>
          </a:p>
        </p:txBody>
      </p:sp>
      <p:sp>
        <p:nvSpPr>
          <p:cNvPr id="30" name="TextBox 29"/>
          <p:cNvSpPr txBox="1"/>
          <p:nvPr/>
        </p:nvSpPr>
        <p:spPr>
          <a:xfrm>
            <a:off x="5778500" y="1057932"/>
            <a:ext cx="1219200" cy="252983"/>
          </a:xfrm>
          <a:prstGeom prst="rect">
            <a:avLst/>
          </a:prstGeom>
          <a:noFill/>
          <a:effectLst/>
        </p:spPr>
        <p:txBody>
          <a:bodyPr wrap="square" lIns="0" tIns="0" rIns="0" bIns="0" rtlCol="0" anchor="ctr">
            <a:noAutofit/>
          </a:bodyPr>
          <a:lstStyle/>
          <a:p>
            <a:pPr eaLnBrk="0" hangingPunct="0">
              <a:lnSpc>
                <a:spcPts val="1800"/>
              </a:lnSpc>
            </a:pPr>
            <a:r>
              <a:rPr lang="en-US" sz="1200" b="1" i="1" dirty="0" smtClean="0">
                <a:solidFill>
                  <a:prstClr val="black"/>
                </a:solidFill>
              </a:rPr>
              <a:t>Runoff file</a:t>
            </a:r>
          </a:p>
        </p:txBody>
      </p:sp>
    </p:spTree>
    <p:extLst>
      <p:ext uri="{BB962C8B-B14F-4D97-AF65-F5344CB8AC3E}">
        <p14:creationId xmlns:p14="http://schemas.microsoft.com/office/powerpoint/2010/main" val="758133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099"/>
                                        </p:tgtEl>
                                        <p:attrNameLst>
                                          <p:attrName>style.visibility</p:attrName>
                                        </p:attrNameLst>
                                      </p:cBhvr>
                                      <p:to>
                                        <p:strVal val="visible"/>
                                      </p:to>
                                    </p:set>
                                    <p:animEffect transition="in" filter="fade">
                                      <p:cBhvr>
                                        <p:cTn id="24" dur="500"/>
                                        <p:tgtEl>
                                          <p:spTgt spid="4099"/>
                                        </p:tgtEl>
                                      </p:cBhvr>
                                    </p:animEffect>
                                  </p:childTnLst>
                                </p:cTn>
                              </p:par>
                              <p:par>
                                <p:cTn id="25" presetID="10"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20" grpId="0" animBg="1"/>
      <p:bldP spid="18" grpId="0"/>
      <p:bldP spid="26" grpId="0"/>
      <p:bldP spid="21" grpId="0" animBg="1"/>
      <p:bldP spid="29" grpId="0"/>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Executing RAPID Model</a:t>
            </a:r>
            <a:endParaRPr lang="en-US" dirty="0"/>
          </a:p>
        </p:txBody>
      </p:sp>
      <p:grpSp>
        <p:nvGrpSpPr>
          <p:cNvPr id="32" name="Group 31"/>
          <p:cNvGrpSpPr/>
          <p:nvPr/>
        </p:nvGrpSpPr>
        <p:grpSpPr>
          <a:xfrm>
            <a:off x="893170" y="1170527"/>
            <a:ext cx="7357660" cy="1115473"/>
            <a:chOff x="838200" y="1752600"/>
            <a:chExt cx="7357660" cy="1115473"/>
          </a:xfrm>
        </p:grpSpPr>
        <p:sp>
          <p:nvSpPr>
            <p:cNvPr id="3" name="Flowchart: Card 2"/>
            <p:cNvSpPr/>
            <p:nvPr/>
          </p:nvSpPr>
          <p:spPr bwMode="auto">
            <a:xfrm rot="5400000">
              <a:off x="923924" y="1807464"/>
              <a:ext cx="914400" cy="804672"/>
            </a:xfrm>
            <a:prstGeom prst="flowChartPunchedCard">
              <a:avLst/>
            </a:prstGeom>
            <a:solidFill>
              <a:srgbClr val="FFFF99"/>
            </a:soli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sp>
          <p:nvSpPr>
            <p:cNvPr id="4" name="Flowchart: Card 3"/>
            <p:cNvSpPr/>
            <p:nvPr/>
          </p:nvSpPr>
          <p:spPr bwMode="auto">
            <a:xfrm rot="5400000">
              <a:off x="783336" y="1959864"/>
              <a:ext cx="914400" cy="804672"/>
            </a:xfrm>
            <a:prstGeom prst="flowChartPunchedCard">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sp>
          <p:nvSpPr>
            <p:cNvPr id="5" name="TextBox 4"/>
            <p:cNvSpPr txBox="1"/>
            <p:nvPr/>
          </p:nvSpPr>
          <p:spPr>
            <a:xfrm>
              <a:off x="1011936" y="2090928"/>
              <a:ext cx="457200" cy="576072"/>
            </a:xfrm>
            <a:prstGeom prst="rect">
              <a:avLst/>
            </a:prstGeom>
            <a:noFill/>
            <a:effectLst/>
          </p:spPr>
          <p:txBody>
            <a:bodyPr wrap="none" lIns="0" tIns="0" rIns="0" bIns="0" rtlCol="0" anchor="ctr">
              <a:noAutofit/>
            </a:bodyPr>
            <a:lstStyle/>
            <a:p>
              <a:pPr eaLnBrk="0" hangingPunct="0">
                <a:lnSpc>
                  <a:spcPts val="1800"/>
                </a:lnSpc>
              </a:pPr>
              <a:r>
                <a:rPr lang="en-US" sz="1400" b="1" dirty="0" smtClean="0">
                  <a:solidFill>
                    <a:prstClr val="black"/>
                  </a:solidFill>
                </a:rPr>
                <a:t>Input </a:t>
              </a:r>
            </a:p>
            <a:p>
              <a:pPr eaLnBrk="0" hangingPunct="0">
                <a:lnSpc>
                  <a:spcPts val="1800"/>
                </a:lnSpc>
              </a:pPr>
              <a:r>
                <a:rPr lang="en-US" sz="1400" b="1" dirty="0" smtClean="0">
                  <a:solidFill>
                    <a:prstClr val="black"/>
                  </a:solidFill>
                </a:rPr>
                <a:t>Files</a:t>
              </a:r>
            </a:p>
          </p:txBody>
        </p:sp>
        <p:sp>
          <p:nvSpPr>
            <p:cNvPr id="6" name="Right Arrow 5"/>
            <p:cNvSpPr/>
            <p:nvPr/>
          </p:nvSpPr>
          <p:spPr bwMode="auto">
            <a:xfrm>
              <a:off x="2171700" y="1917700"/>
              <a:ext cx="753680" cy="484632"/>
            </a:xfrm>
            <a:prstGeom prst="rightArrow">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sp>
          <p:nvSpPr>
            <p:cNvPr id="22" name="TextBox 21"/>
            <p:cNvSpPr txBox="1"/>
            <p:nvPr/>
          </p:nvSpPr>
          <p:spPr>
            <a:xfrm>
              <a:off x="4098087" y="1957258"/>
              <a:ext cx="1615156" cy="291772"/>
            </a:xfrm>
            <a:prstGeom prst="rect">
              <a:avLst/>
            </a:prstGeom>
            <a:noFill/>
            <a:effectLst/>
          </p:spPr>
          <p:txBody>
            <a:bodyPr wrap="square" lIns="0" tIns="0" rIns="0" bIns="0" rtlCol="0">
              <a:noAutofit/>
            </a:bodyPr>
            <a:lstStyle/>
            <a:p>
              <a:pPr eaLnBrk="0" hangingPunct="0"/>
              <a:r>
                <a:rPr lang="en-US" sz="1400" b="1" dirty="0" smtClean="0">
                  <a:solidFill>
                    <a:prstClr val="black"/>
                  </a:solidFill>
                </a:rPr>
                <a:t>RAPID Model Service</a:t>
              </a:r>
            </a:p>
          </p:txBody>
        </p:sp>
        <p:grpSp>
          <p:nvGrpSpPr>
            <p:cNvPr id="23" name="Group 22"/>
            <p:cNvGrpSpPr/>
            <p:nvPr/>
          </p:nvGrpSpPr>
          <p:grpSpPr>
            <a:xfrm>
              <a:off x="3232098" y="1905000"/>
              <a:ext cx="724532" cy="558988"/>
              <a:chOff x="5646932" y="3256329"/>
              <a:chExt cx="724532" cy="558988"/>
            </a:xfrm>
          </p:grpSpPr>
          <p:sp>
            <p:nvSpPr>
              <p:cNvPr id="26" name="Freeform 25"/>
              <p:cNvSpPr>
                <a:spLocks/>
              </p:cNvSpPr>
              <p:nvPr/>
            </p:nvSpPr>
            <p:spPr bwMode="auto">
              <a:xfrm>
                <a:off x="5646932" y="3256329"/>
                <a:ext cx="610050" cy="558988"/>
              </a:xfrm>
              <a:custGeom>
                <a:avLst/>
                <a:gdLst>
                  <a:gd name="T0" fmla="*/ 1522 w 1945"/>
                  <a:gd name="T1" fmla="*/ 0 h 1560"/>
                  <a:gd name="T2" fmla="*/ 1573 w 1945"/>
                  <a:gd name="T3" fmla="*/ 13 h 1560"/>
                  <a:gd name="T4" fmla="*/ 1609 w 1945"/>
                  <a:gd name="T5" fmla="*/ 50 h 1560"/>
                  <a:gd name="T6" fmla="*/ 1624 w 1945"/>
                  <a:gd name="T7" fmla="*/ 102 h 1560"/>
                  <a:gd name="T8" fmla="*/ 1621 w 1945"/>
                  <a:gd name="T9" fmla="*/ 301 h 1560"/>
                  <a:gd name="T10" fmla="*/ 1919 w 1945"/>
                  <a:gd name="T11" fmla="*/ 632 h 1560"/>
                  <a:gd name="T12" fmla="*/ 1873 w 1945"/>
                  <a:gd name="T13" fmla="*/ 683 h 1560"/>
                  <a:gd name="T14" fmla="*/ 1538 w 1945"/>
                  <a:gd name="T15" fmla="*/ 381 h 1560"/>
                  <a:gd name="T16" fmla="*/ 1343 w 1945"/>
                  <a:gd name="T17" fmla="*/ 382 h 1560"/>
                  <a:gd name="T18" fmla="*/ 1313 w 1945"/>
                  <a:gd name="T19" fmla="*/ 377 h 1560"/>
                  <a:gd name="T20" fmla="*/ 1063 w 1945"/>
                  <a:gd name="T21" fmla="*/ 643 h 1560"/>
                  <a:gd name="T22" fmla="*/ 1830 w 1945"/>
                  <a:gd name="T23" fmla="*/ 774 h 1560"/>
                  <a:gd name="T24" fmla="*/ 1820 w 1945"/>
                  <a:gd name="T25" fmla="*/ 854 h 1560"/>
                  <a:gd name="T26" fmla="*/ 1063 w 1945"/>
                  <a:gd name="T27" fmla="*/ 802 h 1560"/>
                  <a:gd name="T28" fmla="*/ 1059 w 1945"/>
                  <a:gd name="T29" fmla="*/ 849 h 1560"/>
                  <a:gd name="T30" fmla="*/ 1034 w 1945"/>
                  <a:gd name="T31" fmla="*/ 894 h 1560"/>
                  <a:gd name="T32" fmla="*/ 988 w 1945"/>
                  <a:gd name="T33" fmla="*/ 920 h 1560"/>
                  <a:gd name="T34" fmla="*/ 783 w 1945"/>
                  <a:gd name="T35" fmla="*/ 924 h 1560"/>
                  <a:gd name="T36" fmla="*/ 740 w 1945"/>
                  <a:gd name="T37" fmla="*/ 913 h 1560"/>
                  <a:gd name="T38" fmla="*/ 706 w 1945"/>
                  <a:gd name="T39" fmla="*/ 888 h 1560"/>
                  <a:gd name="T40" fmla="*/ 382 w 1945"/>
                  <a:gd name="T41" fmla="*/ 1007 h 1560"/>
                  <a:gd name="T42" fmla="*/ 1104 w 1945"/>
                  <a:gd name="T43" fmla="*/ 1258 h 1560"/>
                  <a:gd name="T44" fmla="*/ 1123 w 1945"/>
                  <a:gd name="T45" fmla="*/ 1216 h 1560"/>
                  <a:gd name="T46" fmla="*/ 1158 w 1945"/>
                  <a:gd name="T47" fmla="*/ 1189 h 1560"/>
                  <a:gd name="T48" fmla="*/ 1203 w 1945"/>
                  <a:gd name="T49" fmla="*/ 1178 h 1560"/>
                  <a:gd name="T50" fmla="*/ 1408 w 1945"/>
                  <a:gd name="T51" fmla="*/ 1181 h 1560"/>
                  <a:gd name="T52" fmla="*/ 1453 w 1945"/>
                  <a:gd name="T53" fmla="*/ 1208 h 1560"/>
                  <a:gd name="T54" fmla="*/ 1857 w 1945"/>
                  <a:gd name="T55" fmla="*/ 996 h 1560"/>
                  <a:gd name="T56" fmla="*/ 1896 w 1945"/>
                  <a:gd name="T57" fmla="*/ 1052 h 1560"/>
                  <a:gd name="T58" fmla="*/ 1483 w 1945"/>
                  <a:gd name="T59" fmla="*/ 1458 h 1560"/>
                  <a:gd name="T60" fmla="*/ 1469 w 1945"/>
                  <a:gd name="T61" fmla="*/ 1510 h 1560"/>
                  <a:gd name="T62" fmla="*/ 1433 w 1945"/>
                  <a:gd name="T63" fmla="*/ 1547 h 1560"/>
                  <a:gd name="T64" fmla="*/ 1382 w 1945"/>
                  <a:gd name="T65" fmla="*/ 1560 h 1560"/>
                  <a:gd name="T66" fmla="*/ 1176 w 1945"/>
                  <a:gd name="T67" fmla="*/ 1556 h 1560"/>
                  <a:gd name="T68" fmla="*/ 1132 w 1945"/>
                  <a:gd name="T69" fmla="*/ 1531 h 1560"/>
                  <a:gd name="T70" fmla="*/ 1105 w 1945"/>
                  <a:gd name="T71" fmla="*/ 1485 h 1560"/>
                  <a:gd name="T72" fmla="*/ 1101 w 1945"/>
                  <a:gd name="T73" fmla="*/ 1364 h 1560"/>
                  <a:gd name="T74" fmla="*/ 371 w 1945"/>
                  <a:gd name="T75" fmla="*/ 1164 h 1560"/>
                  <a:gd name="T76" fmla="*/ 344 w 1945"/>
                  <a:gd name="T77" fmla="*/ 1200 h 1560"/>
                  <a:gd name="T78" fmla="*/ 303 w 1945"/>
                  <a:gd name="T79" fmla="*/ 1220 h 1560"/>
                  <a:gd name="T80" fmla="*/ 101 w 1945"/>
                  <a:gd name="T81" fmla="*/ 1223 h 1560"/>
                  <a:gd name="T82" fmla="*/ 49 w 1945"/>
                  <a:gd name="T83" fmla="*/ 1209 h 1560"/>
                  <a:gd name="T84" fmla="*/ 13 w 1945"/>
                  <a:gd name="T85" fmla="*/ 1172 h 1560"/>
                  <a:gd name="T86" fmla="*/ 0 w 1945"/>
                  <a:gd name="T87" fmla="*/ 1121 h 1560"/>
                  <a:gd name="T88" fmla="*/ 4 w 1945"/>
                  <a:gd name="T89" fmla="*/ 915 h 1560"/>
                  <a:gd name="T90" fmla="*/ 29 w 1945"/>
                  <a:gd name="T91" fmla="*/ 871 h 1560"/>
                  <a:gd name="T92" fmla="*/ 75 w 1945"/>
                  <a:gd name="T93" fmla="*/ 844 h 1560"/>
                  <a:gd name="T94" fmla="*/ 279 w 1945"/>
                  <a:gd name="T95" fmla="*/ 840 h 1560"/>
                  <a:gd name="T96" fmla="*/ 325 w 1945"/>
                  <a:gd name="T97" fmla="*/ 851 h 1560"/>
                  <a:gd name="T98" fmla="*/ 360 w 1945"/>
                  <a:gd name="T99" fmla="*/ 880 h 1560"/>
                  <a:gd name="T100" fmla="*/ 681 w 1945"/>
                  <a:gd name="T101" fmla="*/ 764 h 1560"/>
                  <a:gd name="T102" fmla="*/ 684 w 1945"/>
                  <a:gd name="T103" fmla="*/ 616 h 1560"/>
                  <a:gd name="T104" fmla="*/ 711 w 1945"/>
                  <a:gd name="T105" fmla="*/ 571 h 1560"/>
                  <a:gd name="T106" fmla="*/ 756 w 1945"/>
                  <a:gd name="T107" fmla="*/ 544 h 1560"/>
                  <a:gd name="T108" fmla="*/ 961 w 1945"/>
                  <a:gd name="T109" fmla="*/ 541 h 1560"/>
                  <a:gd name="T110" fmla="*/ 991 w 1945"/>
                  <a:gd name="T111" fmla="*/ 547 h 1560"/>
                  <a:gd name="T112" fmla="*/ 1242 w 1945"/>
                  <a:gd name="T113" fmla="*/ 281 h 1560"/>
                  <a:gd name="T114" fmla="*/ 1245 w 1945"/>
                  <a:gd name="T115" fmla="*/ 75 h 1560"/>
                  <a:gd name="T116" fmla="*/ 1271 w 1945"/>
                  <a:gd name="T117" fmla="*/ 29 h 1560"/>
                  <a:gd name="T118" fmla="*/ 1317 w 1945"/>
                  <a:gd name="T119" fmla="*/ 4 h 1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45" h="1560">
                    <a:moveTo>
                      <a:pt x="1343" y="0"/>
                    </a:moveTo>
                    <a:lnTo>
                      <a:pt x="1522" y="0"/>
                    </a:lnTo>
                    <a:lnTo>
                      <a:pt x="1549" y="4"/>
                    </a:lnTo>
                    <a:lnTo>
                      <a:pt x="1573" y="13"/>
                    </a:lnTo>
                    <a:lnTo>
                      <a:pt x="1593" y="29"/>
                    </a:lnTo>
                    <a:lnTo>
                      <a:pt x="1609" y="50"/>
                    </a:lnTo>
                    <a:lnTo>
                      <a:pt x="1620" y="75"/>
                    </a:lnTo>
                    <a:lnTo>
                      <a:pt x="1624" y="102"/>
                    </a:lnTo>
                    <a:lnTo>
                      <a:pt x="1624" y="281"/>
                    </a:lnTo>
                    <a:lnTo>
                      <a:pt x="1621" y="301"/>
                    </a:lnTo>
                    <a:lnTo>
                      <a:pt x="1945" y="612"/>
                    </a:lnTo>
                    <a:lnTo>
                      <a:pt x="1919" y="632"/>
                    </a:lnTo>
                    <a:lnTo>
                      <a:pt x="1895" y="657"/>
                    </a:lnTo>
                    <a:lnTo>
                      <a:pt x="1873" y="683"/>
                    </a:lnTo>
                    <a:lnTo>
                      <a:pt x="1552" y="376"/>
                    </a:lnTo>
                    <a:lnTo>
                      <a:pt x="1538" y="381"/>
                    </a:lnTo>
                    <a:lnTo>
                      <a:pt x="1522" y="382"/>
                    </a:lnTo>
                    <a:lnTo>
                      <a:pt x="1343" y="382"/>
                    </a:lnTo>
                    <a:lnTo>
                      <a:pt x="1327" y="381"/>
                    </a:lnTo>
                    <a:lnTo>
                      <a:pt x="1313" y="377"/>
                    </a:lnTo>
                    <a:lnTo>
                      <a:pt x="1060" y="620"/>
                    </a:lnTo>
                    <a:lnTo>
                      <a:pt x="1063" y="643"/>
                    </a:lnTo>
                    <a:lnTo>
                      <a:pt x="1063" y="700"/>
                    </a:lnTo>
                    <a:lnTo>
                      <a:pt x="1830" y="774"/>
                    </a:lnTo>
                    <a:lnTo>
                      <a:pt x="1823" y="813"/>
                    </a:lnTo>
                    <a:lnTo>
                      <a:pt x="1820" y="854"/>
                    </a:lnTo>
                    <a:lnTo>
                      <a:pt x="1821" y="876"/>
                    </a:lnTo>
                    <a:lnTo>
                      <a:pt x="1063" y="802"/>
                    </a:lnTo>
                    <a:lnTo>
                      <a:pt x="1063" y="821"/>
                    </a:lnTo>
                    <a:lnTo>
                      <a:pt x="1059" y="849"/>
                    </a:lnTo>
                    <a:lnTo>
                      <a:pt x="1049" y="873"/>
                    </a:lnTo>
                    <a:lnTo>
                      <a:pt x="1034" y="894"/>
                    </a:lnTo>
                    <a:lnTo>
                      <a:pt x="1013" y="909"/>
                    </a:lnTo>
                    <a:lnTo>
                      <a:pt x="988" y="920"/>
                    </a:lnTo>
                    <a:lnTo>
                      <a:pt x="961" y="924"/>
                    </a:lnTo>
                    <a:lnTo>
                      <a:pt x="783" y="924"/>
                    </a:lnTo>
                    <a:lnTo>
                      <a:pt x="760" y="920"/>
                    </a:lnTo>
                    <a:lnTo>
                      <a:pt x="740" y="913"/>
                    </a:lnTo>
                    <a:lnTo>
                      <a:pt x="722" y="902"/>
                    </a:lnTo>
                    <a:lnTo>
                      <a:pt x="706" y="888"/>
                    </a:lnTo>
                    <a:lnTo>
                      <a:pt x="694" y="869"/>
                    </a:lnTo>
                    <a:lnTo>
                      <a:pt x="382" y="1007"/>
                    </a:lnTo>
                    <a:lnTo>
                      <a:pt x="382" y="1036"/>
                    </a:lnTo>
                    <a:lnTo>
                      <a:pt x="1104" y="1258"/>
                    </a:lnTo>
                    <a:lnTo>
                      <a:pt x="1111" y="1236"/>
                    </a:lnTo>
                    <a:lnTo>
                      <a:pt x="1123" y="1216"/>
                    </a:lnTo>
                    <a:lnTo>
                      <a:pt x="1139" y="1201"/>
                    </a:lnTo>
                    <a:lnTo>
                      <a:pt x="1158" y="1189"/>
                    </a:lnTo>
                    <a:lnTo>
                      <a:pt x="1180" y="1181"/>
                    </a:lnTo>
                    <a:lnTo>
                      <a:pt x="1203" y="1178"/>
                    </a:lnTo>
                    <a:lnTo>
                      <a:pt x="1382" y="1178"/>
                    </a:lnTo>
                    <a:lnTo>
                      <a:pt x="1408" y="1181"/>
                    </a:lnTo>
                    <a:lnTo>
                      <a:pt x="1433" y="1192"/>
                    </a:lnTo>
                    <a:lnTo>
                      <a:pt x="1453" y="1208"/>
                    </a:lnTo>
                    <a:lnTo>
                      <a:pt x="1843" y="965"/>
                    </a:lnTo>
                    <a:lnTo>
                      <a:pt x="1857" y="996"/>
                    </a:lnTo>
                    <a:lnTo>
                      <a:pt x="1875" y="1025"/>
                    </a:lnTo>
                    <a:lnTo>
                      <a:pt x="1896" y="1052"/>
                    </a:lnTo>
                    <a:lnTo>
                      <a:pt x="1483" y="1310"/>
                    </a:lnTo>
                    <a:lnTo>
                      <a:pt x="1483" y="1458"/>
                    </a:lnTo>
                    <a:lnTo>
                      <a:pt x="1480" y="1485"/>
                    </a:lnTo>
                    <a:lnTo>
                      <a:pt x="1469" y="1510"/>
                    </a:lnTo>
                    <a:lnTo>
                      <a:pt x="1453" y="1531"/>
                    </a:lnTo>
                    <a:lnTo>
                      <a:pt x="1433" y="1547"/>
                    </a:lnTo>
                    <a:lnTo>
                      <a:pt x="1408" y="1556"/>
                    </a:lnTo>
                    <a:lnTo>
                      <a:pt x="1382" y="1560"/>
                    </a:lnTo>
                    <a:lnTo>
                      <a:pt x="1203" y="1560"/>
                    </a:lnTo>
                    <a:lnTo>
                      <a:pt x="1176" y="1556"/>
                    </a:lnTo>
                    <a:lnTo>
                      <a:pt x="1152" y="1547"/>
                    </a:lnTo>
                    <a:lnTo>
                      <a:pt x="1132" y="1531"/>
                    </a:lnTo>
                    <a:lnTo>
                      <a:pt x="1115" y="1510"/>
                    </a:lnTo>
                    <a:lnTo>
                      <a:pt x="1105" y="1485"/>
                    </a:lnTo>
                    <a:lnTo>
                      <a:pt x="1101" y="1458"/>
                    </a:lnTo>
                    <a:lnTo>
                      <a:pt x="1101" y="1364"/>
                    </a:lnTo>
                    <a:lnTo>
                      <a:pt x="380" y="1143"/>
                    </a:lnTo>
                    <a:lnTo>
                      <a:pt x="371" y="1164"/>
                    </a:lnTo>
                    <a:lnTo>
                      <a:pt x="360" y="1184"/>
                    </a:lnTo>
                    <a:lnTo>
                      <a:pt x="344" y="1200"/>
                    </a:lnTo>
                    <a:lnTo>
                      <a:pt x="325" y="1212"/>
                    </a:lnTo>
                    <a:lnTo>
                      <a:pt x="303" y="1220"/>
                    </a:lnTo>
                    <a:lnTo>
                      <a:pt x="279" y="1223"/>
                    </a:lnTo>
                    <a:lnTo>
                      <a:pt x="101" y="1223"/>
                    </a:lnTo>
                    <a:lnTo>
                      <a:pt x="75" y="1219"/>
                    </a:lnTo>
                    <a:lnTo>
                      <a:pt x="49" y="1209"/>
                    </a:lnTo>
                    <a:lnTo>
                      <a:pt x="29" y="1192"/>
                    </a:lnTo>
                    <a:lnTo>
                      <a:pt x="13" y="1172"/>
                    </a:lnTo>
                    <a:lnTo>
                      <a:pt x="4" y="1148"/>
                    </a:lnTo>
                    <a:lnTo>
                      <a:pt x="0" y="1121"/>
                    </a:lnTo>
                    <a:lnTo>
                      <a:pt x="0" y="942"/>
                    </a:lnTo>
                    <a:lnTo>
                      <a:pt x="4" y="915"/>
                    </a:lnTo>
                    <a:lnTo>
                      <a:pt x="13" y="891"/>
                    </a:lnTo>
                    <a:lnTo>
                      <a:pt x="29" y="871"/>
                    </a:lnTo>
                    <a:lnTo>
                      <a:pt x="49" y="855"/>
                    </a:lnTo>
                    <a:lnTo>
                      <a:pt x="75" y="844"/>
                    </a:lnTo>
                    <a:lnTo>
                      <a:pt x="101" y="840"/>
                    </a:lnTo>
                    <a:lnTo>
                      <a:pt x="279" y="840"/>
                    </a:lnTo>
                    <a:lnTo>
                      <a:pt x="303" y="843"/>
                    </a:lnTo>
                    <a:lnTo>
                      <a:pt x="325" y="851"/>
                    </a:lnTo>
                    <a:lnTo>
                      <a:pt x="344" y="865"/>
                    </a:lnTo>
                    <a:lnTo>
                      <a:pt x="360" y="880"/>
                    </a:lnTo>
                    <a:lnTo>
                      <a:pt x="372" y="900"/>
                    </a:lnTo>
                    <a:lnTo>
                      <a:pt x="681" y="764"/>
                    </a:lnTo>
                    <a:lnTo>
                      <a:pt x="681" y="643"/>
                    </a:lnTo>
                    <a:lnTo>
                      <a:pt x="684" y="616"/>
                    </a:lnTo>
                    <a:lnTo>
                      <a:pt x="695" y="591"/>
                    </a:lnTo>
                    <a:lnTo>
                      <a:pt x="711" y="571"/>
                    </a:lnTo>
                    <a:lnTo>
                      <a:pt x="731" y="555"/>
                    </a:lnTo>
                    <a:lnTo>
                      <a:pt x="756" y="544"/>
                    </a:lnTo>
                    <a:lnTo>
                      <a:pt x="783" y="541"/>
                    </a:lnTo>
                    <a:lnTo>
                      <a:pt x="961" y="541"/>
                    </a:lnTo>
                    <a:lnTo>
                      <a:pt x="977" y="543"/>
                    </a:lnTo>
                    <a:lnTo>
                      <a:pt x="991" y="547"/>
                    </a:lnTo>
                    <a:lnTo>
                      <a:pt x="1244" y="302"/>
                    </a:lnTo>
                    <a:lnTo>
                      <a:pt x="1242" y="281"/>
                    </a:lnTo>
                    <a:lnTo>
                      <a:pt x="1242" y="102"/>
                    </a:lnTo>
                    <a:lnTo>
                      <a:pt x="1245" y="75"/>
                    </a:lnTo>
                    <a:lnTo>
                      <a:pt x="1255" y="50"/>
                    </a:lnTo>
                    <a:lnTo>
                      <a:pt x="1271" y="29"/>
                    </a:lnTo>
                    <a:lnTo>
                      <a:pt x="1292" y="13"/>
                    </a:lnTo>
                    <a:lnTo>
                      <a:pt x="1317" y="4"/>
                    </a:lnTo>
                    <a:lnTo>
                      <a:pt x="1343"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600">
                  <a:solidFill>
                    <a:prstClr val="white"/>
                  </a:solidFill>
                </a:endParaRPr>
              </a:p>
            </p:txBody>
          </p:sp>
          <p:sp>
            <p:nvSpPr>
              <p:cNvPr id="27" name="Freeform 26"/>
              <p:cNvSpPr>
                <a:spLocks/>
              </p:cNvSpPr>
              <p:nvPr/>
            </p:nvSpPr>
            <p:spPr bwMode="auto">
              <a:xfrm>
                <a:off x="6249141" y="3491032"/>
                <a:ext cx="122323" cy="141540"/>
              </a:xfrm>
              <a:custGeom>
                <a:avLst/>
                <a:gdLst>
                  <a:gd name="T0" fmla="*/ 197 w 394"/>
                  <a:gd name="T1" fmla="*/ 0 h 396"/>
                  <a:gd name="T2" fmla="*/ 232 w 394"/>
                  <a:gd name="T3" fmla="*/ 4 h 396"/>
                  <a:gd name="T4" fmla="*/ 266 w 394"/>
                  <a:gd name="T5" fmla="*/ 13 h 396"/>
                  <a:gd name="T6" fmla="*/ 296 w 394"/>
                  <a:gd name="T7" fmla="*/ 28 h 396"/>
                  <a:gd name="T8" fmla="*/ 324 w 394"/>
                  <a:gd name="T9" fmla="*/ 48 h 396"/>
                  <a:gd name="T10" fmla="*/ 348 w 394"/>
                  <a:gd name="T11" fmla="*/ 71 h 396"/>
                  <a:gd name="T12" fmla="*/ 368 w 394"/>
                  <a:gd name="T13" fmla="*/ 98 h 396"/>
                  <a:gd name="T14" fmla="*/ 382 w 394"/>
                  <a:gd name="T15" fmla="*/ 130 h 396"/>
                  <a:gd name="T16" fmla="*/ 392 w 394"/>
                  <a:gd name="T17" fmla="*/ 162 h 396"/>
                  <a:gd name="T18" fmla="*/ 394 w 394"/>
                  <a:gd name="T19" fmla="*/ 199 h 396"/>
                  <a:gd name="T20" fmla="*/ 392 w 394"/>
                  <a:gd name="T21" fmla="*/ 234 h 396"/>
                  <a:gd name="T22" fmla="*/ 382 w 394"/>
                  <a:gd name="T23" fmla="*/ 268 h 396"/>
                  <a:gd name="T24" fmla="*/ 368 w 394"/>
                  <a:gd name="T25" fmla="*/ 298 h 396"/>
                  <a:gd name="T26" fmla="*/ 348 w 394"/>
                  <a:gd name="T27" fmla="*/ 326 h 396"/>
                  <a:gd name="T28" fmla="*/ 324 w 394"/>
                  <a:gd name="T29" fmla="*/ 349 h 396"/>
                  <a:gd name="T30" fmla="*/ 296 w 394"/>
                  <a:gd name="T31" fmla="*/ 369 h 396"/>
                  <a:gd name="T32" fmla="*/ 266 w 394"/>
                  <a:gd name="T33" fmla="*/ 384 h 396"/>
                  <a:gd name="T34" fmla="*/ 232 w 394"/>
                  <a:gd name="T35" fmla="*/ 392 h 396"/>
                  <a:gd name="T36" fmla="*/ 197 w 394"/>
                  <a:gd name="T37" fmla="*/ 396 h 396"/>
                  <a:gd name="T38" fmla="*/ 162 w 394"/>
                  <a:gd name="T39" fmla="*/ 392 h 396"/>
                  <a:gd name="T40" fmla="*/ 128 w 394"/>
                  <a:gd name="T41" fmla="*/ 384 h 396"/>
                  <a:gd name="T42" fmla="*/ 98 w 394"/>
                  <a:gd name="T43" fmla="*/ 369 h 396"/>
                  <a:gd name="T44" fmla="*/ 70 w 394"/>
                  <a:gd name="T45" fmla="*/ 349 h 396"/>
                  <a:gd name="T46" fmla="*/ 46 w 394"/>
                  <a:gd name="T47" fmla="*/ 326 h 396"/>
                  <a:gd name="T48" fmla="*/ 27 w 394"/>
                  <a:gd name="T49" fmla="*/ 298 h 396"/>
                  <a:gd name="T50" fmla="*/ 12 w 394"/>
                  <a:gd name="T51" fmla="*/ 268 h 396"/>
                  <a:gd name="T52" fmla="*/ 2 w 394"/>
                  <a:gd name="T53" fmla="*/ 234 h 396"/>
                  <a:gd name="T54" fmla="*/ 0 w 394"/>
                  <a:gd name="T55" fmla="*/ 199 h 396"/>
                  <a:gd name="T56" fmla="*/ 2 w 394"/>
                  <a:gd name="T57" fmla="*/ 162 h 396"/>
                  <a:gd name="T58" fmla="*/ 12 w 394"/>
                  <a:gd name="T59" fmla="*/ 130 h 396"/>
                  <a:gd name="T60" fmla="*/ 27 w 394"/>
                  <a:gd name="T61" fmla="*/ 98 h 396"/>
                  <a:gd name="T62" fmla="*/ 46 w 394"/>
                  <a:gd name="T63" fmla="*/ 71 h 396"/>
                  <a:gd name="T64" fmla="*/ 70 w 394"/>
                  <a:gd name="T65" fmla="*/ 48 h 396"/>
                  <a:gd name="T66" fmla="*/ 98 w 394"/>
                  <a:gd name="T67" fmla="*/ 28 h 396"/>
                  <a:gd name="T68" fmla="*/ 128 w 394"/>
                  <a:gd name="T69" fmla="*/ 13 h 396"/>
                  <a:gd name="T70" fmla="*/ 162 w 394"/>
                  <a:gd name="T71" fmla="*/ 4 h 396"/>
                  <a:gd name="T72" fmla="*/ 197 w 394"/>
                  <a:gd name="T73" fmla="*/ 0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4" h="396">
                    <a:moveTo>
                      <a:pt x="197" y="0"/>
                    </a:moveTo>
                    <a:lnTo>
                      <a:pt x="232" y="4"/>
                    </a:lnTo>
                    <a:lnTo>
                      <a:pt x="266" y="13"/>
                    </a:lnTo>
                    <a:lnTo>
                      <a:pt x="296" y="28"/>
                    </a:lnTo>
                    <a:lnTo>
                      <a:pt x="324" y="48"/>
                    </a:lnTo>
                    <a:lnTo>
                      <a:pt x="348" y="71"/>
                    </a:lnTo>
                    <a:lnTo>
                      <a:pt x="368" y="98"/>
                    </a:lnTo>
                    <a:lnTo>
                      <a:pt x="382" y="130"/>
                    </a:lnTo>
                    <a:lnTo>
                      <a:pt x="392" y="162"/>
                    </a:lnTo>
                    <a:lnTo>
                      <a:pt x="394" y="199"/>
                    </a:lnTo>
                    <a:lnTo>
                      <a:pt x="392" y="234"/>
                    </a:lnTo>
                    <a:lnTo>
                      <a:pt x="382" y="268"/>
                    </a:lnTo>
                    <a:lnTo>
                      <a:pt x="368" y="298"/>
                    </a:lnTo>
                    <a:lnTo>
                      <a:pt x="348" y="326"/>
                    </a:lnTo>
                    <a:lnTo>
                      <a:pt x="324" y="349"/>
                    </a:lnTo>
                    <a:lnTo>
                      <a:pt x="296" y="369"/>
                    </a:lnTo>
                    <a:lnTo>
                      <a:pt x="266" y="384"/>
                    </a:lnTo>
                    <a:lnTo>
                      <a:pt x="232" y="392"/>
                    </a:lnTo>
                    <a:lnTo>
                      <a:pt x="197" y="396"/>
                    </a:lnTo>
                    <a:lnTo>
                      <a:pt x="162" y="392"/>
                    </a:lnTo>
                    <a:lnTo>
                      <a:pt x="128" y="384"/>
                    </a:lnTo>
                    <a:lnTo>
                      <a:pt x="98" y="369"/>
                    </a:lnTo>
                    <a:lnTo>
                      <a:pt x="70" y="349"/>
                    </a:lnTo>
                    <a:lnTo>
                      <a:pt x="46" y="326"/>
                    </a:lnTo>
                    <a:lnTo>
                      <a:pt x="27" y="298"/>
                    </a:lnTo>
                    <a:lnTo>
                      <a:pt x="12" y="268"/>
                    </a:lnTo>
                    <a:lnTo>
                      <a:pt x="2" y="234"/>
                    </a:lnTo>
                    <a:lnTo>
                      <a:pt x="0" y="199"/>
                    </a:lnTo>
                    <a:lnTo>
                      <a:pt x="2" y="162"/>
                    </a:lnTo>
                    <a:lnTo>
                      <a:pt x="12" y="130"/>
                    </a:lnTo>
                    <a:lnTo>
                      <a:pt x="27" y="98"/>
                    </a:lnTo>
                    <a:lnTo>
                      <a:pt x="46" y="71"/>
                    </a:lnTo>
                    <a:lnTo>
                      <a:pt x="70" y="48"/>
                    </a:lnTo>
                    <a:lnTo>
                      <a:pt x="98" y="28"/>
                    </a:lnTo>
                    <a:lnTo>
                      <a:pt x="128" y="13"/>
                    </a:lnTo>
                    <a:lnTo>
                      <a:pt x="162" y="4"/>
                    </a:lnTo>
                    <a:lnTo>
                      <a:pt x="197" y="0"/>
                    </a:lnTo>
                    <a:close/>
                  </a:path>
                </a:pathLst>
              </a:custGeom>
              <a:solidFill>
                <a:srgbClr val="00B9F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600">
                  <a:solidFill>
                    <a:prstClr val="white"/>
                  </a:solidFill>
                </a:endParaRPr>
              </a:p>
            </p:txBody>
          </p:sp>
        </p:grpSp>
        <p:sp>
          <p:nvSpPr>
            <p:cNvPr id="24" name="TextBox 23"/>
            <p:cNvSpPr txBox="1"/>
            <p:nvPr/>
          </p:nvSpPr>
          <p:spPr>
            <a:xfrm>
              <a:off x="4099602" y="2516183"/>
              <a:ext cx="866131" cy="351890"/>
            </a:xfrm>
            <a:prstGeom prst="rect">
              <a:avLst/>
            </a:prstGeom>
            <a:noFill/>
            <a:effectLst/>
          </p:spPr>
          <p:txBody>
            <a:bodyPr wrap="none" lIns="0" tIns="0" rIns="0" bIns="0" rtlCol="0">
              <a:noAutofit/>
            </a:bodyPr>
            <a:lstStyle/>
            <a:p>
              <a:pPr eaLnBrk="0" hangingPunct="0"/>
              <a:r>
                <a:rPr lang="en-US" sz="1200" i="1" dirty="0" err="1" smtClean="0">
                  <a:solidFill>
                    <a:srgbClr val="002060"/>
                  </a:solidFill>
                </a:rPr>
                <a:t>DataWolf</a:t>
              </a:r>
              <a:r>
                <a:rPr lang="en-US" sz="1200" i="1" dirty="0">
                  <a:solidFill>
                    <a:srgbClr val="002060"/>
                  </a:solidFill>
                </a:rPr>
                <a:t> </a:t>
              </a:r>
              <a:r>
                <a:rPr lang="en-US" sz="1200" i="1" dirty="0" smtClean="0">
                  <a:solidFill>
                    <a:srgbClr val="002060"/>
                  </a:solidFill>
                </a:rPr>
                <a:t>- workflows</a:t>
              </a:r>
            </a:p>
          </p:txBody>
        </p:sp>
        <p:pic>
          <p:nvPicPr>
            <p:cNvPr id="25" name="Picture 2" descr="http://www.collegeessayorganizer.com/blog/wp-content/uploads/Illinois-color-logo.jp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80595" y="1893215"/>
              <a:ext cx="486805" cy="509117"/>
            </a:xfrm>
            <a:prstGeom prst="rect">
              <a:avLst/>
            </a:prstGeom>
            <a:noFill/>
            <a:extLst>
              <a:ext uri="{909E8E84-426E-40DD-AFC4-6F175D3DCCD1}">
                <a14:hiddenFill xmlns:a14="http://schemas.microsoft.com/office/drawing/2010/main">
                  <a:solidFill>
                    <a:srgbClr val="FFFFFF"/>
                  </a:solidFill>
                </a14:hiddenFill>
              </a:ext>
            </a:extLst>
          </p:spPr>
        </p:pic>
        <p:sp>
          <p:nvSpPr>
            <p:cNvPr id="29" name="Right Arrow 28"/>
            <p:cNvSpPr/>
            <p:nvPr/>
          </p:nvSpPr>
          <p:spPr bwMode="auto">
            <a:xfrm>
              <a:off x="6252454" y="1917700"/>
              <a:ext cx="753680" cy="484632"/>
            </a:xfrm>
            <a:prstGeom prst="rightArrow">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sp>
          <p:nvSpPr>
            <p:cNvPr id="30" name="Flowchart: Card 29"/>
            <p:cNvSpPr/>
            <p:nvPr/>
          </p:nvSpPr>
          <p:spPr bwMode="auto">
            <a:xfrm rot="5400000">
              <a:off x="7336324" y="1807464"/>
              <a:ext cx="914400" cy="804672"/>
            </a:xfrm>
            <a:prstGeom prst="flowChartPunchedCard">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sp>
          <p:nvSpPr>
            <p:cNvPr id="31" name="TextBox 30"/>
            <p:cNvSpPr txBox="1"/>
            <p:nvPr/>
          </p:nvSpPr>
          <p:spPr>
            <a:xfrm>
              <a:off x="7531100" y="1938528"/>
              <a:ext cx="457200" cy="576072"/>
            </a:xfrm>
            <a:prstGeom prst="rect">
              <a:avLst/>
            </a:prstGeom>
            <a:noFill/>
            <a:effectLst/>
          </p:spPr>
          <p:txBody>
            <a:bodyPr wrap="none" lIns="0" tIns="0" rIns="0" bIns="0" rtlCol="0" anchor="ctr">
              <a:noAutofit/>
            </a:bodyPr>
            <a:lstStyle/>
            <a:p>
              <a:pPr eaLnBrk="0" hangingPunct="0">
                <a:lnSpc>
                  <a:spcPts val="1800"/>
                </a:lnSpc>
              </a:pPr>
              <a:r>
                <a:rPr lang="en-US" sz="1400" b="1" dirty="0" smtClean="0">
                  <a:solidFill>
                    <a:prstClr val="black"/>
                  </a:solidFill>
                </a:rPr>
                <a:t>Result </a:t>
              </a:r>
            </a:p>
            <a:p>
              <a:pPr eaLnBrk="0" hangingPunct="0">
                <a:lnSpc>
                  <a:spcPts val="1800"/>
                </a:lnSpc>
              </a:pPr>
              <a:r>
                <a:rPr lang="en-US" sz="1400" b="1" dirty="0" smtClean="0">
                  <a:solidFill>
                    <a:prstClr val="black"/>
                  </a:solidFill>
                </a:rPr>
                <a:t>File</a:t>
              </a:r>
            </a:p>
          </p:txBody>
        </p:sp>
      </p:grpSp>
      <p:pic>
        <p:nvPicPr>
          <p:cNvPr id="33"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728" y="2645636"/>
            <a:ext cx="3032272" cy="3024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Oval 33"/>
          <p:cNvSpPr/>
          <p:nvPr/>
        </p:nvSpPr>
        <p:spPr bwMode="auto">
          <a:xfrm>
            <a:off x="2255698" y="4463142"/>
            <a:ext cx="685800" cy="422031"/>
          </a:xfrm>
          <a:prstGeom prst="ellipse">
            <a:avLst/>
          </a:prstGeom>
          <a:noFill/>
          <a:ln w="38100">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grpSp>
        <p:nvGrpSpPr>
          <p:cNvPr id="35" name="Group 34"/>
          <p:cNvGrpSpPr/>
          <p:nvPr/>
        </p:nvGrpSpPr>
        <p:grpSpPr>
          <a:xfrm>
            <a:off x="3813959" y="2905520"/>
            <a:ext cx="3632199" cy="1331114"/>
            <a:chOff x="5159375" y="4755361"/>
            <a:chExt cx="3632199" cy="1331114"/>
          </a:xfrm>
        </p:grpSpPr>
        <p:sp>
          <p:nvSpPr>
            <p:cNvPr id="36" name="Rectangle 35"/>
            <p:cNvSpPr/>
            <p:nvPr/>
          </p:nvSpPr>
          <p:spPr bwMode="auto">
            <a:xfrm>
              <a:off x="5159375" y="4755361"/>
              <a:ext cx="3632199" cy="1331114"/>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sp>
          <p:nvSpPr>
            <p:cNvPr id="37" name="TextBox 36"/>
            <p:cNvSpPr txBox="1"/>
            <p:nvPr/>
          </p:nvSpPr>
          <p:spPr>
            <a:xfrm>
              <a:off x="5333999" y="4941106"/>
              <a:ext cx="3457575" cy="1026315"/>
            </a:xfrm>
            <a:prstGeom prst="rect">
              <a:avLst/>
            </a:prstGeom>
            <a:noFill/>
            <a:effectLst/>
          </p:spPr>
          <p:txBody>
            <a:bodyPr wrap="square" lIns="0" tIns="0" rIns="0" bIns="0" rtlCol="0">
              <a:noAutofit/>
            </a:bodyPr>
            <a:lstStyle/>
            <a:p>
              <a:pPr eaLnBrk="0" hangingPunct="0">
                <a:lnSpc>
                  <a:spcPts val="1800"/>
                </a:lnSpc>
              </a:pPr>
              <a:r>
                <a:rPr lang="en-US" sz="1400" b="1" dirty="0" err="1" smtClean="0">
                  <a:solidFill>
                    <a:prstClr val="black"/>
                  </a:solidFill>
                </a:rPr>
                <a:t>Qout</a:t>
              </a:r>
              <a:r>
                <a:rPr lang="en-US" sz="1400" b="1" dirty="0" smtClean="0">
                  <a:solidFill>
                    <a:prstClr val="black"/>
                  </a:solidFill>
                </a:rPr>
                <a:t> ( Time, COMID ) </a:t>
              </a:r>
            </a:p>
            <a:p>
              <a:pPr eaLnBrk="0" hangingPunct="0">
                <a:lnSpc>
                  <a:spcPts val="1800"/>
                </a:lnSpc>
              </a:pPr>
              <a:endParaRPr lang="en-US" sz="1400" b="1" dirty="0" smtClean="0">
                <a:solidFill>
                  <a:prstClr val="black"/>
                </a:solidFill>
              </a:endParaRPr>
            </a:p>
            <a:p>
              <a:pPr eaLnBrk="0" hangingPunct="0">
                <a:lnSpc>
                  <a:spcPts val="1800"/>
                </a:lnSpc>
              </a:pPr>
              <a:r>
                <a:rPr lang="en-US" sz="1400" b="1" dirty="0" err="1" smtClean="0">
                  <a:solidFill>
                    <a:prstClr val="black"/>
                  </a:solidFill>
                </a:rPr>
                <a:t>Qout</a:t>
              </a:r>
              <a:r>
                <a:rPr lang="en-US" sz="1400" b="1" dirty="0" smtClean="0">
                  <a:solidFill>
                    <a:prstClr val="black"/>
                  </a:solidFill>
                </a:rPr>
                <a:t> = Q</a:t>
              </a:r>
              <a:r>
                <a:rPr lang="en-US" sz="1400" b="1" baseline="30000" dirty="0" smtClean="0">
                  <a:solidFill>
                    <a:prstClr val="black"/>
                  </a:solidFill>
                </a:rPr>
                <a:t>0,13473525</a:t>
              </a:r>
              <a:r>
                <a:rPr lang="en-US" sz="1400" b="1" dirty="0" smtClean="0">
                  <a:solidFill>
                    <a:prstClr val="black"/>
                  </a:solidFill>
                </a:rPr>
                <a:t>, Q</a:t>
              </a:r>
              <a:r>
                <a:rPr lang="en-US" sz="1400" b="1" baseline="30000" dirty="0" smtClean="0">
                  <a:solidFill>
                    <a:prstClr val="black"/>
                  </a:solidFill>
                </a:rPr>
                <a:t>0,13475951</a:t>
              </a:r>
              <a:r>
                <a:rPr lang="en-US" sz="1400" b="1" dirty="0" smtClean="0">
                  <a:solidFill>
                    <a:prstClr val="black"/>
                  </a:solidFill>
                </a:rPr>
                <a:t>, Q</a:t>
              </a:r>
              <a:r>
                <a:rPr lang="en-US" sz="1400" b="1" baseline="30000" dirty="0" smtClean="0">
                  <a:solidFill>
                    <a:prstClr val="black"/>
                  </a:solidFill>
                </a:rPr>
                <a:t>0,13475949</a:t>
              </a:r>
              <a:r>
                <a:rPr lang="en-US" sz="1400" b="1" dirty="0" smtClean="0">
                  <a:solidFill>
                    <a:prstClr val="black"/>
                  </a:solidFill>
                </a:rPr>
                <a:t>…</a:t>
              </a:r>
            </a:p>
            <a:p>
              <a:pPr eaLnBrk="0" hangingPunct="0">
                <a:lnSpc>
                  <a:spcPts val="1800"/>
                </a:lnSpc>
              </a:pPr>
              <a:r>
                <a:rPr lang="en-US" sz="1400" b="1" dirty="0">
                  <a:solidFill>
                    <a:prstClr val="black"/>
                  </a:solidFill>
                </a:rPr>
                <a:t> </a:t>
              </a:r>
              <a:r>
                <a:rPr lang="en-US" sz="1400" b="1" dirty="0" smtClean="0">
                  <a:solidFill>
                    <a:prstClr val="black"/>
                  </a:solidFill>
                </a:rPr>
                <a:t>               … Q</a:t>
              </a:r>
              <a:r>
                <a:rPr lang="en-US" sz="1400" b="1" baseline="30000" dirty="0" smtClean="0">
                  <a:solidFill>
                    <a:prstClr val="black"/>
                  </a:solidFill>
                </a:rPr>
                <a:t>50,1574942</a:t>
              </a:r>
              <a:r>
                <a:rPr lang="en-US" sz="1400" b="1" dirty="0" smtClean="0">
                  <a:solidFill>
                    <a:prstClr val="black"/>
                  </a:solidFill>
                </a:rPr>
                <a:t>, Q</a:t>
              </a:r>
              <a:r>
                <a:rPr lang="en-US" sz="1400" b="1" baseline="30000" dirty="0" smtClean="0">
                  <a:solidFill>
                    <a:prstClr val="black"/>
                  </a:solidFill>
                </a:rPr>
                <a:t>50,1609002</a:t>
              </a:r>
              <a:endParaRPr lang="en-US" sz="1400" b="1" dirty="0" smtClean="0">
                <a:solidFill>
                  <a:prstClr val="black"/>
                </a:solidFill>
              </a:endParaRPr>
            </a:p>
          </p:txBody>
        </p:sp>
      </p:grpSp>
      <p:sp>
        <p:nvSpPr>
          <p:cNvPr id="38" name="TextBox 37"/>
          <p:cNvSpPr txBox="1"/>
          <p:nvPr/>
        </p:nvSpPr>
        <p:spPr>
          <a:xfrm>
            <a:off x="3855234" y="2652537"/>
            <a:ext cx="1219200" cy="252983"/>
          </a:xfrm>
          <a:prstGeom prst="rect">
            <a:avLst/>
          </a:prstGeom>
          <a:noFill/>
          <a:effectLst/>
        </p:spPr>
        <p:txBody>
          <a:bodyPr wrap="square" lIns="0" tIns="0" rIns="0" bIns="0" rtlCol="0" anchor="ctr">
            <a:noAutofit/>
          </a:bodyPr>
          <a:lstStyle/>
          <a:p>
            <a:pPr eaLnBrk="0" hangingPunct="0">
              <a:lnSpc>
                <a:spcPts val="1800"/>
              </a:lnSpc>
            </a:pPr>
            <a:r>
              <a:rPr lang="en-US" sz="1200" b="1" i="1" dirty="0" smtClean="0">
                <a:solidFill>
                  <a:prstClr val="black"/>
                </a:solidFill>
              </a:rPr>
              <a:t>Result file</a:t>
            </a:r>
          </a:p>
        </p:txBody>
      </p:sp>
      <p:sp>
        <p:nvSpPr>
          <p:cNvPr id="42" name="Freeform 41"/>
          <p:cNvSpPr/>
          <p:nvPr/>
        </p:nvSpPr>
        <p:spPr bwMode="auto">
          <a:xfrm>
            <a:off x="5517443" y="5363987"/>
            <a:ext cx="127883" cy="878414"/>
          </a:xfrm>
          <a:custGeom>
            <a:avLst/>
            <a:gdLst>
              <a:gd name="connsiteX0" fmla="*/ 26266 w 153460"/>
              <a:gd name="connsiteY0" fmla="*/ 1054100 h 1054100"/>
              <a:gd name="connsiteX1" fmla="*/ 153266 w 153460"/>
              <a:gd name="connsiteY1" fmla="*/ 660400 h 1054100"/>
              <a:gd name="connsiteX2" fmla="*/ 866 w 153460"/>
              <a:gd name="connsiteY2" fmla="*/ 292100 h 1054100"/>
              <a:gd name="connsiteX3" fmla="*/ 102466 w 153460"/>
              <a:gd name="connsiteY3" fmla="*/ 0 h 1054100"/>
            </a:gdLst>
            <a:ahLst/>
            <a:cxnLst>
              <a:cxn ang="0">
                <a:pos x="connsiteX0" y="connsiteY0"/>
              </a:cxn>
              <a:cxn ang="0">
                <a:pos x="connsiteX1" y="connsiteY1"/>
              </a:cxn>
              <a:cxn ang="0">
                <a:pos x="connsiteX2" y="connsiteY2"/>
              </a:cxn>
              <a:cxn ang="0">
                <a:pos x="connsiteX3" y="connsiteY3"/>
              </a:cxn>
            </a:cxnLst>
            <a:rect l="l" t="t" r="r" b="b"/>
            <a:pathLst>
              <a:path w="153460" h="1054100">
                <a:moveTo>
                  <a:pt x="26266" y="1054100"/>
                </a:moveTo>
                <a:cubicBezTo>
                  <a:pt x="91882" y="920750"/>
                  <a:pt x="157499" y="787400"/>
                  <a:pt x="153266" y="660400"/>
                </a:cubicBezTo>
                <a:cubicBezTo>
                  <a:pt x="149033" y="533400"/>
                  <a:pt x="9333" y="402167"/>
                  <a:pt x="866" y="292100"/>
                </a:cubicBezTo>
                <a:cubicBezTo>
                  <a:pt x="-7601" y="182033"/>
                  <a:pt x="47432" y="91016"/>
                  <a:pt x="102466" y="0"/>
                </a:cubicBezTo>
              </a:path>
            </a:pathLst>
          </a:custGeom>
          <a:noFill/>
          <a:ln w="38100">
            <a:solidFill>
              <a:srgbClr val="00206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43" name="TextBox 42"/>
          <p:cNvSpPr txBox="1"/>
          <p:nvPr/>
        </p:nvSpPr>
        <p:spPr>
          <a:xfrm>
            <a:off x="3534396" y="5743575"/>
            <a:ext cx="1143000" cy="352425"/>
          </a:xfrm>
          <a:prstGeom prst="rect">
            <a:avLst/>
          </a:prstGeom>
          <a:noFill/>
          <a:effectLst/>
        </p:spPr>
        <p:txBody>
          <a:bodyPr wrap="square" lIns="0" tIns="0" rIns="0" bIns="0" rtlCol="0" anchor="ctr">
            <a:noAutofit/>
          </a:bodyPr>
          <a:lstStyle/>
          <a:p>
            <a:pPr algn="ctr" eaLnBrk="0" hangingPunct="0">
              <a:lnSpc>
                <a:spcPts val="1800"/>
              </a:lnSpc>
            </a:pPr>
            <a:r>
              <a:rPr lang="en-US" sz="1400" b="1" dirty="0" smtClean="0">
                <a:solidFill>
                  <a:prstClr val="black"/>
                </a:solidFill>
              </a:rPr>
              <a:t>13473525</a:t>
            </a:r>
          </a:p>
        </p:txBody>
      </p:sp>
      <p:sp>
        <p:nvSpPr>
          <p:cNvPr id="44" name="TextBox 43"/>
          <p:cNvSpPr txBox="1"/>
          <p:nvPr/>
        </p:nvSpPr>
        <p:spPr>
          <a:xfrm>
            <a:off x="4638402" y="4572000"/>
            <a:ext cx="1143000" cy="352425"/>
          </a:xfrm>
          <a:prstGeom prst="rect">
            <a:avLst/>
          </a:prstGeom>
          <a:noFill/>
          <a:effectLst/>
        </p:spPr>
        <p:txBody>
          <a:bodyPr wrap="square" lIns="0" tIns="0" rIns="0" bIns="0" rtlCol="0" anchor="ctr">
            <a:noAutofit/>
          </a:bodyPr>
          <a:lstStyle/>
          <a:p>
            <a:pPr algn="ctr" eaLnBrk="0" hangingPunct="0">
              <a:lnSpc>
                <a:spcPts val="1800"/>
              </a:lnSpc>
            </a:pPr>
            <a:r>
              <a:rPr lang="en-US" sz="1400" b="1" dirty="0" smtClean="0">
                <a:solidFill>
                  <a:prstClr val="black"/>
                </a:solidFill>
              </a:rPr>
              <a:t>13475951</a:t>
            </a:r>
          </a:p>
        </p:txBody>
      </p:sp>
      <p:sp>
        <p:nvSpPr>
          <p:cNvPr id="45" name="TextBox 44"/>
          <p:cNvSpPr txBox="1"/>
          <p:nvPr/>
        </p:nvSpPr>
        <p:spPr>
          <a:xfrm>
            <a:off x="5630466" y="5454908"/>
            <a:ext cx="1143000" cy="352425"/>
          </a:xfrm>
          <a:prstGeom prst="rect">
            <a:avLst/>
          </a:prstGeom>
          <a:noFill/>
          <a:effectLst/>
        </p:spPr>
        <p:txBody>
          <a:bodyPr wrap="square" lIns="0" tIns="0" rIns="0" bIns="0" rtlCol="0" anchor="ctr">
            <a:noAutofit/>
          </a:bodyPr>
          <a:lstStyle/>
          <a:p>
            <a:pPr algn="ctr" eaLnBrk="0" hangingPunct="0">
              <a:lnSpc>
                <a:spcPts val="1800"/>
              </a:lnSpc>
            </a:pPr>
            <a:r>
              <a:rPr lang="en-US" sz="1400" b="1" dirty="0" smtClean="0">
                <a:solidFill>
                  <a:prstClr val="black"/>
                </a:solidFill>
              </a:rPr>
              <a:t>13475949</a:t>
            </a:r>
          </a:p>
        </p:txBody>
      </p:sp>
      <p:grpSp>
        <p:nvGrpSpPr>
          <p:cNvPr id="39" name="Group 38"/>
          <p:cNvGrpSpPr/>
          <p:nvPr/>
        </p:nvGrpSpPr>
        <p:grpSpPr>
          <a:xfrm>
            <a:off x="3845431" y="4625791"/>
            <a:ext cx="2032000" cy="1883833"/>
            <a:chOff x="4597400" y="533400"/>
            <a:chExt cx="2438400" cy="2260600"/>
          </a:xfrm>
        </p:grpSpPr>
        <p:sp>
          <p:nvSpPr>
            <p:cNvPr id="40" name="Freeform 39"/>
            <p:cNvSpPr/>
            <p:nvPr/>
          </p:nvSpPr>
          <p:spPr bwMode="auto">
            <a:xfrm>
              <a:off x="4597400" y="1562100"/>
              <a:ext cx="2438400" cy="1231900"/>
            </a:xfrm>
            <a:custGeom>
              <a:avLst/>
              <a:gdLst>
                <a:gd name="connsiteX0" fmla="*/ 0 w 2438400"/>
                <a:gd name="connsiteY0" fmla="*/ 0 h 1231900"/>
                <a:gd name="connsiteX1" fmla="*/ 838200 w 2438400"/>
                <a:gd name="connsiteY1" fmla="*/ 114300 h 1231900"/>
                <a:gd name="connsiteX2" fmla="*/ 1308100 w 2438400"/>
                <a:gd name="connsiteY2" fmla="*/ 622300 h 1231900"/>
                <a:gd name="connsiteX3" fmla="*/ 2146300 w 2438400"/>
                <a:gd name="connsiteY3" fmla="*/ 965200 h 1231900"/>
                <a:gd name="connsiteX4" fmla="*/ 2438400 w 2438400"/>
                <a:gd name="connsiteY4" fmla="*/ 123190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400" h="1231900">
                  <a:moveTo>
                    <a:pt x="0" y="0"/>
                  </a:moveTo>
                  <a:cubicBezTo>
                    <a:pt x="310091" y="5291"/>
                    <a:pt x="620183" y="10583"/>
                    <a:pt x="838200" y="114300"/>
                  </a:cubicBezTo>
                  <a:cubicBezTo>
                    <a:pt x="1056217" y="218017"/>
                    <a:pt x="1090084" y="480483"/>
                    <a:pt x="1308100" y="622300"/>
                  </a:cubicBezTo>
                  <a:cubicBezTo>
                    <a:pt x="1526116" y="764117"/>
                    <a:pt x="1957917" y="863600"/>
                    <a:pt x="2146300" y="965200"/>
                  </a:cubicBezTo>
                  <a:cubicBezTo>
                    <a:pt x="2334683" y="1066800"/>
                    <a:pt x="2386541" y="1149350"/>
                    <a:pt x="2438400" y="1231900"/>
                  </a:cubicBezTo>
                </a:path>
              </a:pathLst>
            </a:custGeom>
            <a:noFill/>
            <a:ln w="38100">
              <a:solidFill>
                <a:srgbClr val="00206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41" name="Freeform 40"/>
            <p:cNvSpPr/>
            <p:nvPr/>
          </p:nvSpPr>
          <p:spPr bwMode="auto">
            <a:xfrm>
              <a:off x="5334000" y="533400"/>
              <a:ext cx="780955" cy="1727200"/>
            </a:xfrm>
            <a:custGeom>
              <a:avLst/>
              <a:gdLst>
                <a:gd name="connsiteX0" fmla="*/ 736600 w 780955"/>
                <a:gd name="connsiteY0" fmla="*/ 1727200 h 1727200"/>
                <a:gd name="connsiteX1" fmla="*/ 698500 w 780955"/>
                <a:gd name="connsiteY1" fmla="*/ 1219200 h 1727200"/>
                <a:gd name="connsiteX2" fmla="*/ 749300 w 780955"/>
                <a:gd name="connsiteY2" fmla="*/ 736600 h 1727200"/>
                <a:gd name="connsiteX3" fmla="*/ 139700 w 780955"/>
                <a:gd name="connsiteY3" fmla="*/ 254000 h 1727200"/>
                <a:gd name="connsiteX4" fmla="*/ 0 w 780955"/>
                <a:gd name="connsiteY4" fmla="*/ 0 h 172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955" h="1727200">
                  <a:moveTo>
                    <a:pt x="736600" y="1727200"/>
                  </a:moveTo>
                  <a:cubicBezTo>
                    <a:pt x="716491" y="1555750"/>
                    <a:pt x="696383" y="1384300"/>
                    <a:pt x="698500" y="1219200"/>
                  </a:cubicBezTo>
                  <a:cubicBezTo>
                    <a:pt x="700617" y="1054100"/>
                    <a:pt x="842433" y="897467"/>
                    <a:pt x="749300" y="736600"/>
                  </a:cubicBezTo>
                  <a:cubicBezTo>
                    <a:pt x="656167" y="575733"/>
                    <a:pt x="264583" y="376767"/>
                    <a:pt x="139700" y="254000"/>
                  </a:cubicBezTo>
                  <a:cubicBezTo>
                    <a:pt x="14817" y="131233"/>
                    <a:pt x="7408" y="65616"/>
                    <a:pt x="0" y="0"/>
                  </a:cubicBezTo>
                </a:path>
              </a:pathLst>
            </a:custGeom>
            <a:noFill/>
            <a:ln w="38100">
              <a:solidFill>
                <a:srgbClr val="00206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46" name="TextBox 45"/>
          <p:cNvSpPr txBox="1"/>
          <p:nvPr/>
        </p:nvSpPr>
        <p:spPr>
          <a:xfrm>
            <a:off x="6882295" y="4674157"/>
            <a:ext cx="1987349" cy="1839517"/>
          </a:xfrm>
          <a:prstGeom prst="rect">
            <a:avLst/>
          </a:prstGeom>
          <a:noFill/>
          <a:effectLst/>
        </p:spPr>
        <p:txBody>
          <a:bodyPr wrap="square" lIns="0" tIns="0" rIns="0" bIns="0" rtlCol="0">
            <a:noAutofit/>
          </a:bodyPr>
          <a:lstStyle/>
          <a:p>
            <a:pPr eaLnBrk="0" hangingPunct="0">
              <a:lnSpc>
                <a:spcPct val="150000"/>
              </a:lnSpc>
            </a:pPr>
            <a:r>
              <a:rPr lang="en-US" sz="1100" b="1" dirty="0" smtClean="0">
                <a:solidFill>
                  <a:srgbClr val="7030A0"/>
                </a:solidFill>
              </a:rPr>
              <a:t>Unlike traditional </a:t>
            </a:r>
            <a:r>
              <a:rPr lang="en-US" sz="1100" b="1" dirty="0" err="1" smtClean="0">
                <a:solidFill>
                  <a:srgbClr val="7030A0"/>
                </a:solidFill>
              </a:rPr>
              <a:t>netCDF</a:t>
            </a:r>
            <a:r>
              <a:rPr lang="en-US" sz="1100" b="1" dirty="0" smtClean="0">
                <a:solidFill>
                  <a:srgbClr val="7030A0"/>
                </a:solidFill>
              </a:rPr>
              <a:t> files where variables have </a:t>
            </a:r>
            <a:r>
              <a:rPr lang="en-US" sz="1100" b="1" dirty="0" err="1" smtClean="0">
                <a:solidFill>
                  <a:srgbClr val="7030A0"/>
                </a:solidFill>
              </a:rPr>
              <a:t>lat</a:t>
            </a:r>
            <a:r>
              <a:rPr lang="en-US" sz="1100" b="1" dirty="0" smtClean="0">
                <a:solidFill>
                  <a:srgbClr val="7030A0"/>
                </a:solidFill>
              </a:rPr>
              <a:t>/long dimensions, RAPID result file has a COMID dimension where geospatial representation referenced externally (i.e. </a:t>
            </a:r>
            <a:r>
              <a:rPr lang="en-US" sz="1100" b="1" dirty="0" err="1" smtClean="0">
                <a:solidFill>
                  <a:srgbClr val="7030A0"/>
                </a:solidFill>
              </a:rPr>
              <a:t>NHDPlus</a:t>
            </a:r>
            <a:r>
              <a:rPr lang="en-US" sz="1100" b="1" dirty="0" smtClean="0">
                <a:solidFill>
                  <a:srgbClr val="7030A0"/>
                </a:solidFill>
              </a:rPr>
              <a:t>)</a:t>
            </a:r>
          </a:p>
        </p:txBody>
      </p:sp>
    </p:spTree>
    <p:extLst>
      <p:ext uri="{BB962C8B-B14F-4D97-AF65-F5344CB8AC3E}">
        <p14:creationId xmlns:p14="http://schemas.microsoft.com/office/powerpoint/2010/main" val="39965237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500"/>
                                        <p:tgtEl>
                                          <p:spTgt spid="42"/>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par>
                                <p:cTn id="34" presetID="7" presetClass="emph" presetSubtype="2" fill="hold" nodeType="withEffect">
                                  <p:stCondLst>
                                    <p:cond delay="0"/>
                                  </p:stCondLst>
                                  <p:childTnLst>
                                    <p:animClr clrSpc="rgb" dir="cw">
                                      <p:cBhvr>
                                        <p:cTn id="35" dur="500" fill="hold"/>
                                        <p:tgtEl>
                                          <p:spTgt spid="42"/>
                                        </p:tgtEl>
                                        <p:attrNameLst>
                                          <p:attrName>stroke.color</p:attrName>
                                        </p:attrNameLst>
                                      </p:cBhvr>
                                      <p:to>
                                        <a:srgbClr val="FF0000"/>
                                      </p:to>
                                    </p:animClr>
                                    <p:set>
                                      <p:cBhvr>
                                        <p:cTn id="36" dur="500" fill="hold"/>
                                        <p:tgtEl>
                                          <p:spTgt spid="42"/>
                                        </p:tgtEl>
                                        <p:attrNameLst>
                                          <p:attrName>stroke.on</p:attrName>
                                        </p:attrNameLst>
                                      </p:cBhvr>
                                      <p:to>
                                        <p:strVal val="true"/>
                                      </p:to>
                                    </p:set>
                                  </p:childTnLst>
                                </p:cTn>
                              </p:par>
                              <p:par>
                                <p:cTn id="37" presetID="3" presetClass="emph" presetSubtype="2" fill="hold" grpId="0" nodeType="withEffect">
                                  <p:stCondLst>
                                    <p:cond delay="0"/>
                                  </p:stCondLst>
                                  <p:childTnLst>
                                    <p:animClr clrSpc="rgb" dir="cw">
                                      <p:cBhvr override="childStyle">
                                        <p:cTn id="38" dur="500" fill="hold"/>
                                        <p:tgtEl>
                                          <p:spTgt spid="45"/>
                                        </p:tgtEl>
                                        <p:attrNameLst>
                                          <p:attrName>style.color</p:attrName>
                                        </p:attrNameLst>
                                      </p:cBhvr>
                                      <p:to>
                                        <a:srgbClr val="FF0000"/>
                                      </p:to>
                                    </p:animClr>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8" grpId="0"/>
      <p:bldP spid="42" grpId="0" animBg="1"/>
      <p:bldP spid="43" grpId="0"/>
      <p:bldP spid="44" grpId="0"/>
      <p:bldP spid="45" grpId="0"/>
      <p:bldP spid="45" grpId="1"/>
      <p:bldP spid="4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00B9F2"/>
            </a:gs>
            <a:gs pos="90000">
              <a:srgbClr val="053264"/>
            </a:gs>
            <a:gs pos="30000">
              <a:srgbClr val="007AC2"/>
            </a:gs>
          </a:gsLst>
          <a:lin ang="16200000" scaled="0"/>
        </a:gradFill>
        <a:effectLst/>
      </p:bgPr>
    </p:bg>
    <p:spTree>
      <p:nvGrpSpPr>
        <p:cNvPr id="1" name=""/>
        <p:cNvGrpSpPr/>
        <p:nvPr/>
      </p:nvGrpSpPr>
      <p:grpSpPr>
        <a:xfrm>
          <a:off x="0" y="0"/>
          <a:ext cx="0" cy="0"/>
          <a:chOff x="0" y="0"/>
          <a:chExt cx="0" cy="0"/>
        </a:xfrm>
      </p:grpSpPr>
      <p:grpSp>
        <p:nvGrpSpPr>
          <p:cNvPr id="274" name="Group 273"/>
          <p:cNvGrpSpPr/>
          <p:nvPr/>
        </p:nvGrpSpPr>
        <p:grpSpPr>
          <a:xfrm>
            <a:off x="5117971" y="5699678"/>
            <a:ext cx="838200" cy="838200"/>
            <a:chOff x="5764461" y="5710361"/>
            <a:chExt cx="838200" cy="838200"/>
          </a:xfrm>
        </p:grpSpPr>
        <p:sp>
          <p:nvSpPr>
            <p:cNvPr id="258" name="Rectangle 257"/>
            <p:cNvSpPr/>
            <p:nvPr/>
          </p:nvSpPr>
          <p:spPr>
            <a:xfrm>
              <a:off x="5764461" y="5710361"/>
              <a:ext cx="209550" cy="209550"/>
            </a:xfrm>
            <a:prstGeom prst="rect">
              <a:avLst/>
            </a:prstGeom>
            <a:solidFill>
              <a:schemeClr val="accent2">
                <a:lumMod val="40000"/>
                <a:lumOff val="6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9" name="Rectangle 258"/>
            <p:cNvSpPr/>
            <p:nvPr/>
          </p:nvSpPr>
          <p:spPr>
            <a:xfrm>
              <a:off x="5974011" y="5710361"/>
              <a:ext cx="209550" cy="209550"/>
            </a:xfrm>
            <a:prstGeom prst="rect">
              <a:avLst/>
            </a:prstGeom>
            <a:solidFill>
              <a:schemeClr val="accent2">
                <a:lumMod val="40000"/>
                <a:lumOff val="6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0" name="Rectangle 259"/>
            <p:cNvSpPr/>
            <p:nvPr/>
          </p:nvSpPr>
          <p:spPr>
            <a:xfrm>
              <a:off x="6183561" y="5710361"/>
              <a:ext cx="209550" cy="20955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1" name="Rectangle 260"/>
            <p:cNvSpPr/>
            <p:nvPr/>
          </p:nvSpPr>
          <p:spPr>
            <a:xfrm>
              <a:off x="6393111" y="5710361"/>
              <a:ext cx="209550" cy="20955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2" name="Rectangle 261"/>
            <p:cNvSpPr/>
            <p:nvPr/>
          </p:nvSpPr>
          <p:spPr>
            <a:xfrm>
              <a:off x="5764461" y="5919911"/>
              <a:ext cx="209550" cy="20955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3" name="Rectangle 262"/>
            <p:cNvSpPr/>
            <p:nvPr/>
          </p:nvSpPr>
          <p:spPr>
            <a:xfrm>
              <a:off x="5974011" y="5919911"/>
              <a:ext cx="209550" cy="20955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4" name="Rectangle 263"/>
            <p:cNvSpPr/>
            <p:nvPr/>
          </p:nvSpPr>
          <p:spPr>
            <a:xfrm>
              <a:off x="6183561" y="5919911"/>
              <a:ext cx="209550" cy="20955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5" name="Rectangle 264"/>
            <p:cNvSpPr/>
            <p:nvPr/>
          </p:nvSpPr>
          <p:spPr>
            <a:xfrm>
              <a:off x="6393111" y="5919911"/>
              <a:ext cx="209550" cy="20955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6" name="Rectangle 265"/>
            <p:cNvSpPr/>
            <p:nvPr/>
          </p:nvSpPr>
          <p:spPr>
            <a:xfrm>
              <a:off x="5764461" y="6129461"/>
              <a:ext cx="209550" cy="209550"/>
            </a:xfrm>
            <a:prstGeom prst="rect">
              <a:avLst/>
            </a:prstGeom>
            <a:solidFill>
              <a:schemeClr val="accent6">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7" name="Rectangle 266"/>
            <p:cNvSpPr/>
            <p:nvPr/>
          </p:nvSpPr>
          <p:spPr>
            <a:xfrm>
              <a:off x="5974011" y="6129461"/>
              <a:ext cx="209550" cy="209550"/>
            </a:xfrm>
            <a:prstGeom prst="rect">
              <a:avLst/>
            </a:prstGeom>
            <a:solidFill>
              <a:schemeClr val="accent6">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8" name="Rectangle 267"/>
            <p:cNvSpPr/>
            <p:nvPr/>
          </p:nvSpPr>
          <p:spPr>
            <a:xfrm>
              <a:off x="6183561" y="6129461"/>
              <a:ext cx="209550" cy="20955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9" name="Rectangle 268"/>
            <p:cNvSpPr/>
            <p:nvPr/>
          </p:nvSpPr>
          <p:spPr>
            <a:xfrm>
              <a:off x="6393111" y="6129461"/>
              <a:ext cx="209550" cy="20955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0" name="Rectangle 269"/>
            <p:cNvSpPr/>
            <p:nvPr/>
          </p:nvSpPr>
          <p:spPr>
            <a:xfrm>
              <a:off x="5764461" y="6339011"/>
              <a:ext cx="209550" cy="209550"/>
            </a:xfrm>
            <a:prstGeom prst="rect">
              <a:avLst/>
            </a:prstGeom>
            <a:solidFill>
              <a:schemeClr val="accent6">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1" name="Rectangle 270"/>
            <p:cNvSpPr/>
            <p:nvPr/>
          </p:nvSpPr>
          <p:spPr>
            <a:xfrm>
              <a:off x="5974011" y="6339011"/>
              <a:ext cx="209550" cy="209550"/>
            </a:xfrm>
            <a:prstGeom prst="rect">
              <a:avLst/>
            </a:prstGeom>
            <a:solidFill>
              <a:schemeClr val="accent6">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2" name="Rectangle 271"/>
            <p:cNvSpPr/>
            <p:nvPr/>
          </p:nvSpPr>
          <p:spPr>
            <a:xfrm>
              <a:off x="6183561" y="6339011"/>
              <a:ext cx="209550" cy="209550"/>
            </a:xfrm>
            <a:prstGeom prst="rect">
              <a:avLst/>
            </a:prstGeom>
            <a:solidFill>
              <a:schemeClr val="accent3">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3" name="Rectangle 272"/>
            <p:cNvSpPr/>
            <p:nvPr/>
          </p:nvSpPr>
          <p:spPr>
            <a:xfrm>
              <a:off x="6393111" y="6339011"/>
              <a:ext cx="209550" cy="20955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95" name="Freeform 94"/>
          <p:cNvSpPr/>
          <p:nvPr/>
        </p:nvSpPr>
        <p:spPr>
          <a:xfrm rot="1800000">
            <a:off x="870107" y="5587101"/>
            <a:ext cx="1435882" cy="909419"/>
          </a:xfrm>
          <a:custGeom>
            <a:avLst/>
            <a:gdLst>
              <a:gd name="connsiteX0" fmla="*/ 72947 w 2395549"/>
              <a:gd name="connsiteY0" fmla="*/ 1352725 h 1455277"/>
              <a:gd name="connsiteX1" fmla="*/ 764147 w 2395549"/>
              <a:gd name="connsiteY1" fmla="*/ 1446325 h 1455277"/>
              <a:gd name="connsiteX2" fmla="*/ 1476947 w 2395549"/>
              <a:gd name="connsiteY2" fmla="*/ 1179925 h 1455277"/>
              <a:gd name="connsiteX3" fmla="*/ 2009747 w 2395549"/>
              <a:gd name="connsiteY3" fmla="*/ 1043125 h 1455277"/>
              <a:gd name="connsiteX4" fmla="*/ 2391347 w 2395549"/>
              <a:gd name="connsiteY4" fmla="*/ 747925 h 1455277"/>
              <a:gd name="connsiteX5" fmla="*/ 2168147 w 2395549"/>
              <a:gd name="connsiteY5" fmla="*/ 150325 h 1455277"/>
              <a:gd name="connsiteX6" fmla="*/ 1498547 w 2395549"/>
              <a:gd name="connsiteY6" fmla="*/ 20725 h 1455277"/>
              <a:gd name="connsiteX7" fmla="*/ 900947 w 2395549"/>
              <a:gd name="connsiteY7" fmla="*/ 42325 h 1455277"/>
              <a:gd name="connsiteX8" fmla="*/ 368147 w 2395549"/>
              <a:gd name="connsiteY8" fmla="*/ 416725 h 1455277"/>
              <a:gd name="connsiteX9" fmla="*/ 51347 w 2395549"/>
              <a:gd name="connsiteY9" fmla="*/ 971125 h 1455277"/>
              <a:gd name="connsiteX10" fmla="*/ 72947 w 2395549"/>
              <a:gd name="connsiteY10" fmla="*/ 1352725 h 1455277"/>
              <a:gd name="connsiteX0" fmla="*/ 72947 w 2395549"/>
              <a:gd name="connsiteY0" fmla="*/ 1332113 h 1434665"/>
              <a:gd name="connsiteX1" fmla="*/ 764147 w 2395549"/>
              <a:gd name="connsiteY1" fmla="*/ 1425713 h 1434665"/>
              <a:gd name="connsiteX2" fmla="*/ 1476947 w 2395549"/>
              <a:gd name="connsiteY2" fmla="*/ 1159313 h 1434665"/>
              <a:gd name="connsiteX3" fmla="*/ 2009747 w 2395549"/>
              <a:gd name="connsiteY3" fmla="*/ 1022513 h 1434665"/>
              <a:gd name="connsiteX4" fmla="*/ 2391347 w 2395549"/>
              <a:gd name="connsiteY4" fmla="*/ 727313 h 1434665"/>
              <a:gd name="connsiteX5" fmla="*/ 2168147 w 2395549"/>
              <a:gd name="connsiteY5" fmla="*/ 129713 h 1434665"/>
              <a:gd name="connsiteX6" fmla="*/ 1498547 w 2395549"/>
              <a:gd name="connsiteY6" fmla="*/ 113 h 1434665"/>
              <a:gd name="connsiteX7" fmla="*/ 1186259 w 2395549"/>
              <a:gd name="connsiteY7" fmla="*/ 112910 h 1434665"/>
              <a:gd name="connsiteX8" fmla="*/ 368147 w 2395549"/>
              <a:gd name="connsiteY8" fmla="*/ 396113 h 1434665"/>
              <a:gd name="connsiteX9" fmla="*/ 51347 w 2395549"/>
              <a:gd name="connsiteY9" fmla="*/ 950513 h 1434665"/>
              <a:gd name="connsiteX10" fmla="*/ 72947 w 2395549"/>
              <a:gd name="connsiteY10" fmla="*/ 1332113 h 1434665"/>
              <a:gd name="connsiteX0" fmla="*/ 72947 w 2395549"/>
              <a:gd name="connsiteY0" fmla="*/ 1347068 h 1449620"/>
              <a:gd name="connsiteX1" fmla="*/ 764147 w 2395549"/>
              <a:gd name="connsiteY1" fmla="*/ 1440668 h 1449620"/>
              <a:gd name="connsiteX2" fmla="*/ 1476947 w 2395549"/>
              <a:gd name="connsiteY2" fmla="*/ 1174268 h 1449620"/>
              <a:gd name="connsiteX3" fmla="*/ 2009747 w 2395549"/>
              <a:gd name="connsiteY3" fmla="*/ 1037468 h 1449620"/>
              <a:gd name="connsiteX4" fmla="*/ 2391347 w 2395549"/>
              <a:gd name="connsiteY4" fmla="*/ 742268 h 1449620"/>
              <a:gd name="connsiteX5" fmla="*/ 2168147 w 2395549"/>
              <a:gd name="connsiteY5" fmla="*/ 144668 h 1449620"/>
              <a:gd name="connsiteX6" fmla="*/ 1498547 w 2395549"/>
              <a:gd name="connsiteY6" fmla="*/ 15068 h 1449620"/>
              <a:gd name="connsiteX7" fmla="*/ 1186259 w 2395549"/>
              <a:gd name="connsiteY7" fmla="*/ 127865 h 1449620"/>
              <a:gd name="connsiteX8" fmla="*/ 368147 w 2395549"/>
              <a:gd name="connsiteY8" fmla="*/ 411068 h 1449620"/>
              <a:gd name="connsiteX9" fmla="*/ 51347 w 2395549"/>
              <a:gd name="connsiteY9" fmla="*/ 965468 h 1449620"/>
              <a:gd name="connsiteX10" fmla="*/ 72947 w 2395549"/>
              <a:gd name="connsiteY10" fmla="*/ 1347068 h 1449620"/>
              <a:gd name="connsiteX0" fmla="*/ 72947 w 2395549"/>
              <a:gd name="connsiteY0" fmla="*/ 1361566 h 1464118"/>
              <a:gd name="connsiteX1" fmla="*/ 764147 w 2395549"/>
              <a:gd name="connsiteY1" fmla="*/ 1455166 h 1464118"/>
              <a:gd name="connsiteX2" fmla="*/ 1476947 w 2395549"/>
              <a:gd name="connsiteY2" fmla="*/ 1188766 h 1464118"/>
              <a:gd name="connsiteX3" fmla="*/ 2009747 w 2395549"/>
              <a:gd name="connsiteY3" fmla="*/ 1051966 h 1464118"/>
              <a:gd name="connsiteX4" fmla="*/ 2391347 w 2395549"/>
              <a:gd name="connsiteY4" fmla="*/ 756766 h 1464118"/>
              <a:gd name="connsiteX5" fmla="*/ 2168147 w 2395549"/>
              <a:gd name="connsiteY5" fmla="*/ 159166 h 1464118"/>
              <a:gd name="connsiteX6" fmla="*/ 1498547 w 2395549"/>
              <a:gd name="connsiteY6" fmla="*/ 29566 h 1464118"/>
              <a:gd name="connsiteX7" fmla="*/ 1193634 w 2395549"/>
              <a:gd name="connsiteY7" fmla="*/ 114839 h 1464118"/>
              <a:gd name="connsiteX8" fmla="*/ 368147 w 2395549"/>
              <a:gd name="connsiteY8" fmla="*/ 425566 h 1464118"/>
              <a:gd name="connsiteX9" fmla="*/ 51347 w 2395549"/>
              <a:gd name="connsiteY9" fmla="*/ 979966 h 1464118"/>
              <a:gd name="connsiteX10" fmla="*/ 72947 w 2395549"/>
              <a:gd name="connsiteY10" fmla="*/ 1361566 h 1464118"/>
              <a:gd name="connsiteX0" fmla="*/ 72947 w 2395549"/>
              <a:gd name="connsiteY0" fmla="*/ 1333642 h 1436194"/>
              <a:gd name="connsiteX1" fmla="*/ 764147 w 2395549"/>
              <a:gd name="connsiteY1" fmla="*/ 1427242 h 1436194"/>
              <a:gd name="connsiteX2" fmla="*/ 1476947 w 2395549"/>
              <a:gd name="connsiteY2" fmla="*/ 1160842 h 1436194"/>
              <a:gd name="connsiteX3" fmla="*/ 2009747 w 2395549"/>
              <a:gd name="connsiteY3" fmla="*/ 1024042 h 1436194"/>
              <a:gd name="connsiteX4" fmla="*/ 2391347 w 2395549"/>
              <a:gd name="connsiteY4" fmla="*/ 728842 h 1436194"/>
              <a:gd name="connsiteX5" fmla="*/ 2168147 w 2395549"/>
              <a:gd name="connsiteY5" fmla="*/ 131242 h 1436194"/>
              <a:gd name="connsiteX6" fmla="*/ 1498547 w 2395549"/>
              <a:gd name="connsiteY6" fmla="*/ 1642 h 1436194"/>
              <a:gd name="connsiteX7" fmla="*/ 1160176 w 2395549"/>
              <a:gd name="connsiteY7" fmla="*/ 149854 h 1436194"/>
              <a:gd name="connsiteX8" fmla="*/ 368147 w 2395549"/>
              <a:gd name="connsiteY8" fmla="*/ 397642 h 1436194"/>
              <a:gd name="connsiteX9" fmla="*/ 51347 w 2395549"/>
              <a:gd name="connsiteY9" fmla="*/ 952042 h 1436194"/>
              <a:gd name="connsiteX10" fmla="*/ 72947 w 2395549"/>
              <a:gd name="connsiteY10" fmla="*/ 1333642 h 1436194"/>
              <a:gd name="connsiteX0" fmla="*/ 72947 w 2395549"/>
              <a:gd name="connsiteY0" fmla="*/ 1366443 h 1468995"/>
              <a:gd name="connsiteX1" fmla="*/ 764147 w 2395549"/>
              <a:gd name="connsiteY1" fmla="*/ 1460043 h 1468995"/>
              <a:gd name="connsiteX2" fmla="*/ 1476947 w 2395549"/>
              <a:gd name="connsiteY2" fmla="*/ 1193643 h 1468995"/>
              <a:gd name="connsiteX3" fmla="*/ 2009747 w 2395549"/>
              <a:gd name="connsiteY3" fmla="*/ 1056843 h 1468995"/>
              <a:gd name="connsiteX4" fmla="*/ 2391347 w 2395549"/>
              <a:gd name="connsiteY4" fmla="*/ 761643 h 1468995"/>
              <a:gd name="connsiteX5" fmla="*/ 2168147 w 2395549"/>
              <a:gd name="connsiteY5" fmla="*/ 164043 h 1468995"/>
              <a:gd name="connsiteX6" fmla="*/ 1498547 w 2395549"/>
              <a:gd name="connsiteY6" fmla="*/ 34443 h 1468995"/>
              <a:gd name="connsiteX7" fmla="*/ 1162670 w 2395549"/>
              <a:gd name="connsiteY7" fmla="*/ 111416 h 1468995"/>
              <a:gd name="connsiteX8" fmla="*/ 368147 w 2395549"/>
              <a:gd name="connsiteY8" fmla="*/ 430443 h 1468995"/>
              <a:gd name="connsiteX9" fmla="*/ 51347 w 2395549"/>
              <a:gd name="connsiteY9" fmla="*/ 984843 h 1468995"/>
              <a:gd name="connsiteX10" fmla="*/ 72947 w 2395549"/>
              <a:gd name="connsiteY10" fmla="*/ 1366443 h 1468995"/>
              <a:gd name="connsiteX0" fmla="*/ 72947 w 2395549"/>
              <a:gd name="connsiteY0" fmla="*/ 1364563 h 1467115"/>
              <a:gd name="connsiteX1" fmla="*/ 764147 w 2395549"/>
              <a:gd name="connsiteY1" fmla="*/ 1458163 h 1467115"/>
              <a:gd name="connsiteX2" fmla="*/ 1476947 w 2395549"/>
              <a:gd name="connsiteY2" fmla="*/ 1191763 h 1467115"/>
              <a:gd name="connsiteX3" fmla="*/ 2009747 w 2395549"/>
              <a:gd name="connsiteY3" fmla="*/ 1054963 h 1467115"/>
              <a:gd name="connsiteX4" fmla="*/ 2391347 w 2395549"/>
              <a:gd name="connsiteY4" fmla="*/ 759763 h 1467115"/>
              <a:gd name="connsiteX5" fmla="*/ 2168147 w 2395549"/>
              <a:gd name="connsiteY5" fmla="*/ 162163 h 1467115"/>
              <a:gd name="connsiteX6" fmla="*/ 1498547 w 2395549"/>
              <a:gd name="connsiteY6" fmla="*/ 32563 h 1467115"/>
              <a:gd name="connsiteX7" fmla="*/ 1162670 w 2395549"/>
              <a:gd name="connsiteY7" fmla="*/ 109536 h 1467115"/>
              <a:gd name="connsiteX8" fmla="*/ 368147 w 2395549"/>
              <a:gd name="connsiteY8" fmla="*/ 428563 h 1467115"/>
              <a:gd name="connsiteX9" fmla="*/ 51347 w 2395549"/>
              <a:gd name="connsiteY9" fmla="*/ 982963 h 1467115"/>
              <a:gd name="connsiteX10" fmla="*/ 72947 w 2395549"/>
              <a:gd name="connsiteY10" fmla="*/ 1364563 h 1467115"/>
              <a:gd name="connsiteX0" fmla="*/ 72947 w 2395549"/>
              <a:gd name="connsiteY0" fmla="*/ 1372104 h 1474656"/>
              <a:gd name="connsiteX1" fmla="*/ 764147 w 2395549"/>
              <a:gd name="connsiteY1" fmla="*/ 1465704 h 1474656"/>
              <a:gd name="connsiteX2" fmla="*/ 1476947 w 2395549"/>
              <a:gd name="connsiteY2" fmla="*/ 1199304 h 1474656"/>
              <a:gd name="connsiteX3" fmla="*/ 2009747 w 2395549"/>
              <a:gd name="connsiteY3" fmla="*/ 1062504 h 1474656"/>
              <a:gd name="connsiteX4" fmla="*/ 2391347 w 2395549"/>
              <a:gd name="connsiteY4" fmla="*/ 767304 h 1474656"/>
              <a:gd name="connsiteX5" fmla="*/ 2168147 w 2395549"/>
              <a:gd name="connsiteY5" fmla="*/ 169704 h 1474656"/>
              <a:gd name="connsiteX6" fmla="*/ 1498547 w 2395549"/>
              <a:gd name="connsiteY6" fmla="*/ 40104 h 1474656"/>
              <a:gd name="connsiteX7" fmla="*/ 1199166 w 2395549"/>
              <a:gd name="connsiteY7" fmla="*/ 104729 h 1474656"/>
              <a:gd name="connsiteX8" fmla="*/ 368147 w 2395549"/>
              <a:gd name="connsiteY8" fmla="*/ 436104 h 1474656"/>
              <a:gd name="connsiteX9" fmla="*/ 51347 w 2395549"/>
              <a:gd name="connsiteY9" fmla="*/ 990504 h 1474656"/>
              <a:gd name="connsiteX10" fmla="*/ 72947 w 2395549"/>
              <a:gd name="connsiteY10" fmla="*/ 1372104 h 1474656"/>
              <a:gd name="connsiteX0" fmla="*/ 113584 w 2436186"/>
              <a:gd name="connsiteY0" fmla="*/ 1341338 h 1443890"/>
              <a:gd name="connsiteX1" fmla="*/ 804784 w 2436186"/>
              <a:gd name="connsiteY1" fmla="*/ 1434938 h 1443890"/>
              <a:gd name="connsiteX2" fmla="*/ 1517584 w 2436186"/>
              <a:gd name="connsiteY2" fmla="*/ 1168538 h 1443890"/>
              <a:gd name="connsiteX3" fmla="*/ 2050384 w 2436186"/>
              <a:gd name="connsiteY3" fmla="*/ 1031738 h 1443890"/>
              <a:gd name="connsiteX4" fmla="*/ 2431984 w 2436186"/>
              <a:gd name="connsiteY4" fmla="*/ 736538 h 1443890"/>
              <a:gd name="connsiteX5" fmla="*/ 2208784 w 2436186"/>
              <a:gd name="connsiteY5" fmla="*/ 138938 h 1443890"/>
              <a:gd name="connsiteX6" fmla="*/ 1539184 w 2436186"/>
              <a:gd name="connsiteY6" fmla="*/ 9338 h 1443890"/>
              <a:gd name="connsiteX7" fmla="*/ 1239803 w 2436186"/>
              <a:gd name="connsiteY7" fmla="*/ 73963 h 1443890"/>
              <a:gd name="connsiteX8" fmla="*/ 1014981 w 2436186"/>
              <a:gd name="connsiteY8" fmla="*/ 578831 h 1443890"/>
              <a:gd name="connsiteX9" fmla="*/ 91984 w 2436186"/>
              <a:gd name="connsiteY9" fmla="*/ 959738 h 1443890"/>
              <a:gd name="connsiteX10" fmla="*/ 113584 w 2436186"/>
              <a:gd name="connsiteY10" fmla="*/ 1341338 h 1443890"/>
              <a:gd name="connsiteX0" fmla="*/ 116955 w 2439557"/>
              <a:gd name="connsiteY0" fmla="*/ 1337684 h 1440236"/>
              <a:gd name="connsiteX1" fmla="*/ 808155 w 2439557"/>
              <a:gd name="connsiteY1" fmla="*/ 1431284 h 1440236"/>
              <a:gd name="connsiteX2" fmla="*/ 1520955 w 2439557"/>
              <a:gd name="connsiteY2" fmla="*/ 1164884 h 1440236"/>
              <a:gd name="connsiteX3" fmla="*/ 2053755 w 2439557"/>
              <a:gd name="connsiteY3" fmla="*/ 1028084 h 1440236"/>
              <a:gd name="connsiteX4" fmla="*/ 2435355 w 2439557"/>
              <a:gd name="connsiteY4" fmla="*/ 732884 h 1440236"/>
              <a:gd name="connsiteX5" fmla="*/ 2212155 w 2439557"/>
              <a:gd name="connsiteY5" fmla="*/ 135284 h 1440236"/>
              <a:gd name="connsiteX6" fmla="*/ 1542555 w 2439557"/>
              <a:gd name="connsiteY6" fmla="*/ 5684 h 1440236"/>
              <a:gd name="connsiteX7" fmla="*/ 1243174 w 2439557"/>
              <a:gd name="connsiteY7" fmla="*/ 70309 h 1440236"/>
              <a:gd name="connsiteX8" fmla="*/ 1066653 w 2439557"/>
              <a:gd name="connsiteY8" fmla="*/ 477494 h 1440236"/>
              <a:gd name="connsiteX9" fmla="*/ 95355 w 2439557"/>
              <a:gd name="connsiteY9" fmla="*/ 956084 h 1440236"/>
              <a:gd name="connsiteX10" fmla="*/ 116955 w 2439557"/>
              <a:gd name="connsiteY10" fmla="*/ 1337684 h 1440236"/>
              <a:gd name="connsiteX0" fmla="*/ 116957 w 2439559"/>
              <a:gd name="connsiteY0" fmla="*/ 1337684 h 1440236"/>
              <a:gd name="connsiteX1" fmla="*/ 808157 w 2439559"/>
              <a:gd name="connsiteY1" fmla="*/ 1431284 h 1440236"/>
              <a:gd name="connsiteX2" fmla="*/ 1520957 w 2439559"/>
              <a:gd name="connsiteY2" fmla="*/ 1164884 h 1440236"/>
              <a:gd name="connsiteX3" fmla="*/ 2053757 w 2439559"/>
              <a:gd name="connsiteY3" fmla="*/ 1028084 h 1440236"/>
              <a:gd name="connsiteX4" fmla="*/ 2435357 w 2439559"/>
              <a:gd name="connsiteY4" fmla="*/ 732884 h 1440236"/>
              <a:gd name="connsiteX5" fmla="*/ 2212157 w 2439559"/>
              <a:gd name="connsiteY5" fmla="*/ 135284 h 1440236"/>
              <a:gd name="connsiteX6" fmla="*/ 1542557 w 2439559"/>
              <a:gd name="connsiteY6" fmla="*/ 5684 h 1440236"/>
              <a:gd name="connsiteX7" fmla="*/ 1243176 w 2439559"/>
              <a:gd name="connsiteY7" fmla="*/ 70309 h 1440236"/>
              <a:gd name="connsiteX8" fmla="*/ 1066655 w 2439559"/>
              <a:gd name="connsiteY8" fmla="*/ 477494 h 1440236"/>
              <a:gd name="connsiteX9" fmla="*/ 95357 w 2439559"/>
              <a:gd name="connsiteY9" fmla="*/ 956084 h 1440236"/>
              <a:gd name="connsiteX10" fmla="*/ 116957 w 2439559"/>
              <a:gd name="connsiteY10" fmla="*/ 1337684 h 1440236"/>
              <a:gd name="connsiteX0" fmla="*/ 116957 w 2439559"/>
              <a:gd name="connsiteY0" fmla="*/ 1337684 h 1440236"/>
              <a:gd name="connsiteX1" fmla="*/ 808157 w 2439559"/>
              <a:gd name="connsiteY1" fmla="*/ 1431284 h 1440236"/>
              <a:gd name="connsiteX2" fmla="*/ 1520957 w 2439559"/>
              <a:gd name="connsiteY2" fmla="*/ 1164884 h 1440236"/>
              <a:gd name="connsiteX3" fmla="*/ 2053757 w 2439559"/>
              <a:gd name="connsiteY3" fmla="*/ 1028084 h 1440236"/>
              <a:gd name="connsiteX4" fmla="*/ 2435357 w 2439559"/>
              <a:gd name="connsiteY4" fmla="*/ 732884 h 1440236"/>
              <a:gd name="connsiteX5" fmla="*/ 2212157 w 2439559"/>
              <a:gd name="connsiteY5" fmla="*/ 135284 h 1440236"/>
              <a:gd name="connsiteX6" fmla="*/ 1542557 w 2439559"/>
              <a:gd name="connsiteY6" fmla="*/ 5684 h 1440236"/>
              <a:gd name="connsiteX7" fmla="*/ 1243176 w 2439559"/>
              <a:gd name="connsiteY7" fmla="*/ 70309 h 1440236"/>
              <a:gd name="connsiteX8" fmla="*/ 1066655 w 2439559"/>
              <a:gd name="connsiteY8" fmla="*/ 477494 h 1440236"/>
              <a:gd name="connsiteX9" fmla="*/ 95357 w 2439559"/>
              <a:gd name="connsiteY9" fmla="*/ 956084 h 1440236"/>
              <a:gd name="connsiteX10" fmla="*/ 116957 w 2439559"/>
              <a:gd name="connsiteY10" fmla="*/ 1337684 h 1440236"/>
              <a:gd name="connsiteX0" fmla="*/ 115288 w 2437890"/>
              <a:gd name="connsiteY0" fmla="*/ 1341876 h 1444428"/>
              <a:gd name="connsiteX1" fmla="*/ 806488 w 2437890"/>
              <a:gd name="connsiteY1" fmla="*/ 1435476 h 1444428"/>
              <a:gd name="connsiteX2" fmla="*/ 1519288 w 2437890"/>
              <a:gd name="connsiteY2" fmla="*/ 1169076 h 1444428"/>
              <a:gd name="connsiteX3" fmla="*/ 2052088 w 2437890"/>
              <a:gd name="connsiteY3" fmla="*/ 1032276 h 1444428"/>
              <a:gd name="connsiteX4" fmla="*/ 2433688 w 2437890"/>
              <a:gd name="connsiteY4" fmla="*/ 737076 h 1444428"/>
              <a:gd name="connsiteX5" fmla="*/ 2210488 w 2437890"/>
              <a:gd name="connsiteY5" fmla="*/ 139476 h 1444428"/>
              <a:gd name="connsiteX6" fmla="*/ 1540888 w 2437890"/>
              <a:gd name="connsiteY6" fmla="*/ 9876 h 1444428"/>
              <a:gd name="connsiteX7" fmla="*/ 1241507 w 2437890"/>
              <a:gd name="connsiteY7" fmla="*/ 74501 h 1444428"/>
              <a:gd name="connsiteX8" fmla="*/ 1041107 w 2437890"/>
              <a:gd name="connsiteY8" fmla="*/ 591440 h 1444428"/>
              <a:gd name="connsiteX9" fmla="*/ 93688 w 2437890"/>
              <a:gd name="connsiteY9" fmla="*/ 960276 h 1444428"/>
              <a:gd name="connsiteX10" fmla="*/ 115288 w 2437890"/>
              <a:gd name="connsiteY10" fmla="*/ 1341876 h 1444428"/>
              <a:gd name="connsiteX0" fmla="*/ 115288 w 2437890"/>
              <a:gd name="connsiteY0" fmla="*/ 1341876 h 1444428"/>
              <a:gd name="connsiteX1" fmla="*/ 806488 w 2437890"/>
              <a:gd name="connsiteY1" fmla="*/ 1435476 h 1444428"/>
              <a:gd name="connsiteX2" fmla="*/ 1519288 w 2437890"/>
              <a:gd name="connsiteY2" fmla="*/ 1169076 h 1444428"/>
              <a:gd name="connsiteX3" fmla="*/ 2052088 w 2437890"/>
              <a:gd name="connsiteY3" fmla="*/ 1032276 h 1444428"/>
              <a:gd name="connsiteX4" fmla="*/ 2433688 w 2437890"/>
              <a:gd name="connsiteY4" fmla="*/ 737076 h 1444428"/>
              <a:gd name="connsiteX5" fmla="*/ 2210488 w 2437890"/>
              <a:gd name="connsiteY5" fmla="*/ 139476 h 1444428"/>
              <a:gd name="connsiteX6" fmla="*/ 1540888 w 2437890"/>
              <a:gd name="connsiteY6" fmla="*/ 9876 h 1444428"/>
              <a:gd name="connsiteX7" fmla="*/ 1241507 w 2437890"/>
              <a:gd name="connsiteY7" fmla="*/ 74501 h 1444428"/>
              <a:gd name="connsiteX8" fmla="*/ 1041107 w 2437890"/>
              <a:gd name="connsiteY8" fmla="*/ 591440 h 1444428"/>
              <a:gd name="connsiteX9" fmla="*/ 877578 w 2437890"/>
              <a:gd name="connsiteY9" fmla="*/ 702932 h 1444428"/>
              <a:gd name="connsiteX10" fmla="*/ 93688 w 2437890"/>
              <a:gd name="connsiteY10" fmla="*/ 960276 h 1444428"/>
              <a:gd name="connsiteX11" fmla="*/ 115288 w 2437890"/>
              <a:gd name="connsiteY11" fmla="*/ 1341876 h 1444428"/>
              <a:gd name="connsiteX0" fmla="*/ 95047 w 2417649"/>
              <a:gd name="connsiteY0" fmla="*/ 1341876 h 1444428"/>
              <a:gd name="connsiteX1" fmla="*/ 786247 w 2417649"/>
              <a:gd name="connsiteY1" fmla="*/ 1435476 h 1444428"/>
              <a:gd name="connsiteX2" fmla="*/ 1499047 w 2417649"/>
              <a:gd name="connsiteY2" fmla="*/ 1169076 h 1444428"/>
              <a:gd name="connsiteX3" fmla="*/ 2031847 w 2417649"/>
              <a:gd name="connsiteY3" fmla="*/ 1032276 h 1444428"/>
              <a:gd name="connsiteX4" fmla="*/ 2413447 w 2417649"/>
              <a:gd name="connsiteY4" fmla="*/ 737076 h 1444428"/>
              <a:gd name="connsiteX5" fmla="*/ 2190247 w 2417649"/>
              <a:gd name="connsiteY5" fmla="*/ 139476 h 1444428"/>
              <a:gd name="connsiteX6" fmla="*/ 1520647 w 2417649"/>
              <a:gd name="connsiteY6" fmla="*/ 9876 h 1444428"/>
              <a:gd name="connsiteX7" fmla="*/ 1221266 w 2417649"/>
              <a:gd name="connsiteY7" fmla="*/ 74501 h 1444428"/>
              <a:gd name="connsiteX8" fmla="*/ 1020866 w 2417649"/>
              <a:gd name="connsiteY8" fmla="*/ 591440 h 1444428"/>
              <a:gd name="connsiteX9" fmla="*/ 724443 w 2417649"/>
              <a:gd name="connsiteY9" fmla="*/ 744760 h 1444428"/>
              <a:gd name="connsiteX10" fmla="*/ 73447 w 2417649"/>
              <a:gd name="connsiteY10" fmla="*/ 960276 h 1444428"/>
              <a:gd name="connsiteX11" fmla="*/ 95047 w 2417649"/>
              <a:gd name="connsiteY11" fmla="*/ 1341876 h 1444428"/>
              <a:gd name="connsiteX0" fmla="*/ 95047 w 2417649"/>
              <a:gd name="connsiteY0" fmla="*/ 1341876 h 1444428"/>
              <a:gd name="connsiteX1" fmla="*/ 786247 w 2417649"/>
              <a:gd name="connsiteY1" fmla="*/ 1435476 h 1444428"/>
              <a:gd name="connsiteX2" fmla="*/ 1499047 w 2417649"/>
              <a:gd name="connsiteY2" fmla="*/ 1169076 h 1444428"/>
              <a:gd name="connsiteX3" fmla="*/ 2031847 w 2417649"/>
              <a:gd name="connsiteY3" fmla="*/ 1032276 h 1444428"/>
              <a:gd name="connsiteX4" fmla="*/ 2413447 w 2417649"/>
              <a:gd name="connsiteY4" fmla="*/ 737076 h 1444428"/>
              <a:gd name="connsiteX5" fmla="*/ 2190247 w 2417649"/>
              <a:gd name="connsiteY5" fmla="*/ 139476 h 1444428"/>
              <a:gd name="connsiteX6" fmla="*/ 1520647 w 2417649"/>
              <a:gd name="connsiteY6" fmla="*/ 9876 h 1444428"/>
              <a:gd name="connsiteX7" fmla="*/ 1221266 w 2417649"/>
              <a:gd name="connsiteY7" fmla="*/ 74501 h 1444428"/>
              <a:gd name="connsiteX8" fmla="*/ 1020866 w 2417649"/>
              <a:gd name="connsiteY8" fmla="*/ 591440 h 1444428"/>
              <a:gd name="connsiteX9" fmla="*/ 724443 w 2417649"/>
              <a:gd name="connsiteY9" fmla="*/ 744760 h 1444428"/>
              <a:gd name="connsiteX10" fmla="*/ 73447 w 2417649"/>
              <a:gd name="connsiteY10" fmla="*/ 960276 h 1444428"/>
              <a:gd name="connsiteX11" fmla="*/ 95047 w 2417649"/>
              <a:gd name="connsiteY11" fmla="*/ 1341876 h 1444428"/>
              <a:gd name="connsiteX0" fmla="*/ 8958 w 2331560"/>
              <a:gd name="connsiteY0" fmla="*/ 1341876 h 1442285"/>
              <a:gd name="connsiteX1" fmla="*/ 700158 w 2331560"/>
              <a:gd name="connsiteY1" fmla="*/ 1435476 h 1442285"/>
              <a:gd name="connsiteX2" fmla="*/ 1412958 w 2331560"/>
              <a:gd name="connsiteY2" fmla="*/ 1169076 h 1442285"/>
              <a:gd name="connsiteX3" fmla="*/ 1945758 w 2331560"/>
              <a:gd name="connsiteY3" fmla="*/ 1032276 h 1442285"/>
              <a:gd name="connsiteX4" fmla="*/ 2327358 w 2331560"/>
              <a:gd name="connsiteY4" fmla="*/ 737076 h 1442285"/>
              <a:gd name="connsiteX5" fmla="*/ 2104158 w 2331560"/>
              <a:gd name="connsiteY5" fmla="*/ 139476 h 1442285"/>
              <a:gd name="connsiteX6" fmla="*/ 1434558 w 2331560"/>
              <a:gd name="connsiteY6" fmla="*/ 9876 h 1442285"/>
              <a:gd name="connsiteX7" fmla="*/ 1135177 w 2331560"/>
              <a:gd name="connsiteY7" fmla="*/ 74501 h 1442285"/>
              <a:gd name="connsiteX8" fmla="*/ 934777 w 2331560"/>
              <a:gd name="connsiteY8" fmla="*/ 591440 h 1442285"/>
              <a:gd name="connsiteX9" fmla="*/ 638354 w 2331560"/>
              <a:gd name="connsiteY9" fmla="*/ 744760 h 1442285"/>
              <a:gd name="connsiteX10" fmla="*/ 328234 w 2331560"/>
              <a:gd name="connsiteY10" fmla="*/ 1112458 h 1442285"/>
              <a:gd name="connsiteX11" fmla="*/ 8958 w 2331560"/>
              <a:gd name="connsiteY11" fmla="*/ 1341876 h 1442285"/>
              <a:gd name="connsiteX0" fmla="*/ 9731 w 2301369"/>
              <a:gd name="connsiteY0" fmla="*/ 1350173 h 1443430"/>
              <a:gd name="connsiteX1" fmla="*/ 669967 w 2301369"/>
              <a:gd name="connsiteY1" fmla="*/ 1435476 h 1443430"/>
              <a:gd name="connsiteX2" fmla="*/ 1382767 w 2301369"/>
              <a:gd name="connsiteY2" fmla="*/ 1169076 h 1443430"/>
              <a:gd name="connsiteX3" fmla="*/ 1915567 w 2301369"/>
              <a:gd name="connsiteY3" fmla="*/ 1032276 h 1443430"/>
              <a:gd name="connsiteX4" fmla="*/ 2297167 w 2301369"/>
              <a:gd name="connsiteY4" fmla="*/ 737076 h 1443430"/>
              <a:gd name="connsiteX5" fmla="*/ 2073967 w 2301369"/>
              <a:gd name="connsiteY5" fmla="*/ 139476 h 1443430"/>
              <a:gd name="connsiteX6" fmla="*/ 1404367 w 2301369"/>
              <a:gd name="connsiteY6" fmla="*/ 9876 h 1443430"/>
              <a:gd name="connsiteX7" fmla="*/ 1104986 w 2301369"/>
              <a:gd name="connsiteY7" fmla="*/ 74501 h 1443430"/>
              <a:gd name="connsiteX8" fmla="*/ 904586 w 2301369"/>
              <a:gd name="connsiteY8" fmla="*/ 591440 h 1443430"/>
              <a:gd name="connsiteX9" fmla="*/ 608163 w 2301369"/>
              <a:gd name="connsiteY9" fmla="*/ 744760 h 1443430"/>
              <a:gd name="connsiteX10" fmla="*/ 298043 w 2301369"/>
              <a:gd name="connsiteY10" fmla="*/ 1112458 h 1443430"/>
              <a:gd name="connsiteX11" fmla="*/ 9731 w 2301369"/>
              <a:gd name="connsiteY11" fmla="*/ 1350173 h 1443430"/>
              <a:gd name="connsiteX0" fmla="*/ 34197 w 2325835"/>
              <a:gd name="connsiteY0" fmla="*/ 1350173 h 1451090"/>
              <a:gd name="connsiteX1" fmla="*/ 694433 w 2325835"/>
              <a:gd name="connsiteY1" fmla="*/ 1435476 h 1451090"/>
              <a:gd name="connsiteX2" fmla="*/ 1407233 w 2325835"/>
              <a:gd name="connsiteY2" fmla="*/ 1169076 h 1451090"/>
              <a:gd name="connsiteX3" fmla="*/ 1940033 w 2325835"/>
              <a:gd name="connsiteY3" fmla="*/ 1032276 h 1451090"/>
              <a:gd name="connsiteX4" fmla="*/ 2321633 w 2325835"/>
              <a:gd name="connsiteY4" fmla="*/ 737076 h 1451090"/>
              <a:gd name="connsiteX5" fmla="*/ 2098433 w 2325835"/>
              <a:gd name="connsiteY5" fmla="*/ 139476 h 1451090"/>
              <a:gd name="connsiteX6" fmla="*/ 1428833 w 2325835"/>
              <a:gd name="connsiteY6" fmla="*/ 9876 h 1451090"/>
              <a:gd name="connsiteX7" fmla="*/ 1129452 w 2325835"/>
              <a:gd name="connsiteY7" fmla="*/ 74501 h 1451090"/>
              <a:gd name="connsiteX8" fmla="*/ 929052 w 2325835"/>
              <a:gd name="connsiteY8" fmla="*/ 591440 h 1451090"/>
              <a:gd name="connsiteX9" fmla="*/ 632629 w 2325835"/>
              <a:gd name="connsiteY9" fmla="*/ 744760 h 1451090"/>
              <a:gd name="connsiteX10" fmla="*/ 322509 w 2325835"/>
              <a:gd name="connsiteY10" fmla="*/ 1112458 h 1451090"/>
              <a:gd name="connsiteX11" fmla="*/ 34197 w 2325835"/>
              <a:gd name="connsiteY11" fmla="*/ 1350173 h 1451090"/>
              <a:gd name="connsiteX0" fmla="*/ 35697 w 2289085"/>
              <a:gd name="connsiteY0" fmla="*/ 1310641 h 1442083"/>
              <a:gd name="connsiteX1" fmla="*/ 657683 w 2289085"/>
              <a:gd name="connsiteY1" fmla="*/ 1435476 h 1442083"/>
              <a:gd name="connsiteX2" fmla="*/ 1370483 w 2289085"/>
              <a:gd name="connsiteY2" fmla="*/ 1169076 h 1442083"/>
              <a:gd name="connsiteX3" fmla="*/ 1903283 w 2289085"/>
              <a:gd name="connsiteY3" fmla="*/ 1032276 h 1442083"/>
              <a:gd name="connsiteX4" fmla="*/ 2284883 w 2289085"/>
              <a:gd name="connsiteY4" fmla="*/ 737076 h 1442083"/>
              <a:gd name="connsiteX5" fmla="*/ 2061683 w 2289085"/>
              <a:gd name="connsiteY5" fmla="*/ 139476 h 1442083"/>
              <a:gd name="connsiteX6" fmla="*/ 1392083 w 2289085"/>
              <a:gd name="connsiteY6" fmla="*/ 9876 h 1442083"/>
              <a:gd name="connsiteX7" fmla="*/ 1092702 w 2289085"/>
              <a:gd name="connsiteY7" fmla="*/ 74501 h 1442083"/>
              <a:gd name="connsiteX8" fmla="*/ 892302 w 2289085"/>
              <a:gd name="connsiteY8" fmla="*/ 591440 h 1442083"/>
              <a:gd name="connsiteX9" fmla="*/ 595879 w 2289085"/>
              <a:gd name="connsiteY9" fmla="*/ 744760 h 1442083"/>
              <a:gd name="connsiteX10" fmla="*/ 285759 w 2289085"/>
              <a:gd name="connsiteY10" fmla="*/ 1112458 h 1442083"/>
              <a:gd name="connsiteX11" fmla="*/ 35697 w 2289085"/>
              <a:gd name="connsiteY11" fmla="*/ 1310641 h 1442083"/>
              <a:gd name="connsiteX0" fmla="*/ 2616 w 2256004"/>
              <a:gd name="connsiteY0" fmla="*/ 1310641 h 1439541"/>
              <a:gd name="connsiteX1" fmla="*/ 624602 w 2256004"/>
              <a:gd name="connsiteY1" fmla="*/ 1435476 h 1439541"/>
              <a:gd name="connsiteX2" fmla="*/ 1337402 w 2256004"/>
              <a:gd name="connsiteY2" fmla="*/ 1169076 h 1439541"/>
              <a:gd name="connsiteX3" fmla="*/ 1870202 w 2256004"/>
              <a:gd name="connsiteY3" fmla="*/ 1032276 h 1439541"/>
              <a:gd name="connsiteX4" fmla="*/ 2251802 w 2256004"/>
              <a:gd name="connsiteY4" fmla="*/ 737076 h 1439541"/>
              <a:gd name="connsiteX5" fmla="*/ 2028602 w 2256004"/>
              <a:gd name="connsiteY5" fmla="*/ 139476 h 1439541"/>
              <a:gd name="connsiteX6" fmla="*/ 1359002 w 2256004"/>
              <a:gd name="connsiteY6" fmla="*/ 9876 h 1439541"/>
              <a:gd name="connsiteX7" fmla="*/ 1059621 w 2256004"/>
              <a:gd name="connsiteY7" fmla="*/ 74501 h 1439541"/>
              <a:gd name="connsiteX8" fmla="*/ 859221 w 2256004"/>
              <a:gd name="connsiteY8" fmla="*/ 591440 h 1439541"/>
              <a:gd name="connsiteX9" fmla="*/ 562798 w 2256004"/>
              <a:gd name="connsiteY9" fmla="*/ 744760 h 1439541"/>
              <a:gd name="connsiteX10" fmla="*/ 407969 w 2256004"/>
              <a:gd name="connsiteY10" fmla="*/ 1048973 h 1439541"/>
              <a:gd name="connsiteX11" fmla="*/ 2616 w 2256004"/>
              <a:gd name="connsiteY11" fmla="*/ 1310641 h 1439541"/>
              <a:gd name="connsiteX0" fmla="*/ 2391 w 2297804"/>
              <a:gd name="connsiteY0" fmla="*/ 1343630 h 1443323"/>
              <a:gd name="connsiteX1" fmla="*/ 666402 w 2297804"/>
              <a:gd name="connsiteY1" fmla="*/ 1435476 h 1443323"/>
              <a:gd name="connsiteX2" fmla="*/ 1379202 w 2297804"/>
              <a:gd name="connsiteY2" fmla="*/ 1169076 h 1443323"/>
              <a:gd name="connsiteX3" fmla="*/ 1912002 w 2297804"/>
              <a:gd name="connsiteY3" fmla="*/ 1032276 h 1443323"/>
              <a:gd name="connsiteX4" fmla="*/ 2293602 w 2297804"/>
              <a:gd name="connsiteY4" fmla="*/ 737076 h 1443323"/>
              <a:gd name="connsiteX5" fmla="*/ 2070402 w 2297804"/>
              <a:gd name="connsiteY5" fmla="*/ 139476 h 1443323"/>
              <a:gd name="connsiteX6" fmla="*/ 1400802 w 2297804"/>
              <a:gd name="connsiteY6" fmla="*/ 9876 h 1443323"/>
              <a:gd name="connsiteX7" fmla="*/ 1101421 w 2297804"/>
              <a:gd name="connsiteY7" fmla="*/ 74501 h 1443323"/>
              <a:gd name="connsiteX8" fmla="*/ 901021 w 2297804"/>
              <a:gd name="connsiteY8" fmla="*/ 591440 h 1443323"/>
              <a:gd name="connsiteX9" fmla="*/ 604598 w 2297804"/>
              <a:gd name="connsiteY9" fmla="*/ 744760 h 1443323"/>
              <a:gd name="connsiteX10" fmla="*/ 449769 w 2297804"/>
              <a:gd name="connsiteY10" fmla="*/ 1048973 h 1443323"/>
              <a:gd name="connsiteX11" fmla="*/ 2391 w 2297804"/>
              <a:gd name="connsiteY11" fmla="*/ 1343630 h 1443323"/>
              <a:gd name="connsiteX0" fmla="*/ 41473 w 2336886"/>
              <a:gd name="connsiteY0" fmla="*/ 1343630 h 1455257"/>
              <a:gd name="connsiteX1" fmla="*/ 705484 w 2336886"/>
              <a:gd name="connsiteY1" fmla="*/ 1435476 h 1455257"/>
              <a:gd name="connsiteX2" fmla="*/ 1418284 w 2336886"/>
              <a:gd name="connsiteY2" fmla="*/ 1169076 h 1455257"/>
              <a:gd name="connsiteX3" fmla="*/ 1951084 w 2336886"/>
              <a:gd name="connsiteY3" fmla="*/ 1032276 h 1455257"/>
              <a:gd name="connsiteX4" fmla="*/ 2332684 w 2336886"/>
              <a:gd name="connsiteY4" fmla="*/ 737076 h 1455257"/>
              <a:gd name="connsiteX5" fmla="*/ 2109484 w 2336886"/>
              <a:gd name="connsiteY5" fmla="*/ 139476 h 1455257"/>
              <a:gd name="connsiteX6" fmla="*/ 1439884 w 2336886"/>
              <a:gd name="connsiteY6" fmla="*/ 9876 h 1455257"/>
              <a:gd name="connsiteX7" fmla="*/ 1140503 w 2336886"/>
              <a:gd name="connsiteY7" fmla="*/ 74501 h 1455257"/>
              <a:gd name="connsiteX8" fmla="*/ 940103 w 2336886"/>
              <a:gd name="connsiteY8" fmla="*/ 591440 h 1455257"/>
              <a:gd name="connsiteX9" fmla="*/ 643680 w 2336886"/>
              <a:gd name="connsiteY9" fmla="*/ 744760 h 1455257"/>
              <a:gd name="connsiteX10" fmla="*/ 488851 w 2336886"/>
              <a:gd name="connsiteY10" fmla="*/ 1048973 h 1455257"/>
              <a:gd name="connsiteX11" fmla="*/ 41473 w 2336886"/>
              <a:gd name="connsiteY11" fmla="*/ 1343630 h 1455257"/>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584850 w 2278056"/>
              <a:gd name="connsiteY9" fmla="*/ 744760 h 1442811"/>
              <a:gd name="connsiteX10" fmla="*/ 430021 w 2278056"/>
              <a:gd name="connsiteY10" fmla="*/ 1048973 h 1442811"/>
              <a:gd name="connsiteX11" fmla="*/ 44300 w 2278056"/>
              <a:gd name="connsiteY11"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584850 w 2278056"/>
              <a:gd name="connsiteY9" fmla="*/ 744760 h 1442811"/>
              <a:gd name="connsiteX10" fmla="*/ 479689 w 2278056"/>
              <a:gd name="connsiteY10" fmla="*/ 910177 h 1442811"/>
              <a:gd name="connsiteX11" fmla="*/ 430021 w 2278056"/>
              <a:gd name="connsiteY11" fmla="*/ 1048973 h 1442811"/>
              <a:gd name="connsiteX12" fmla="*/ 44300 w 2278056"/>
              <a:gd name="connsiteY12"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584850 w 2278056"/>
              <a:gd name="connsiteY9" fmla="*/ 744760 h 1442811"/>
              <a:gd name="connsiteX10" fmla="*/ 539863 w 2278056"/>
              <a:gd name="connsiteY10" fmla="*/ 953958 h 1442811"/>
              <a:gd name="connsiteX11" fmla="*/ 430021 w 2278056"/>
              <a:gd name="connsiteY11" fmla="*/ 1048973 h 1442811"/>
              <a:gd name="connsiteX12" fmla="*/ 44300 w 2278056"/>
              <a:gd name="connsiteY12"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584850 w 2278056"/>
              <a:gd name="connsiteY9" fmla="*/ 744760 h 1442811"/>
              <a:gd name="connsiteX10" fmla="*/ 542085 w 2278056"/>
              <a:gd name="connsiteY10" fmla="*/ 821807 h 1442811"/>
              <a:gd name="connsiteX11" fmla="*/ 539863 w 2278056"/>
              <a:gd name="connsiteY11" fmla="*/ 953958 h 1442811"/>
              <a:gd name="connsiteX12" fmla="*/ 430021 w 2278056"/>
              <a:gd name="connsiteY12" fmla="*/ 1048973 h 1442811"/>
              <a:gd name="connsiteX13" fmla="*/ 44300 w 2278056"/>
              <a:gd name="connsiteY13"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584850 w 2278056"/>
              <a:gd name="connsiteY9" fmla="*/ 744760 h 1442811"/>
              <a:gd name="connsiteX10" fmla="*/ 460256 w 2278056"/>
              <a:gd name="connsiteY10" fmla="*/ 755630 h 1442811"/>
              <a:gd name="connsiteX11" fmla="*/ 539863 w 2278056"/>
              <a:gd name="connsiteY11" fmla="*/ 953958 h 1442811"/>
              <a:gd name="connsiteX12" fmla="*/ 430021 w 2278056"/>
              <a:gd name="connsiteY12" fmla="*/ 1048973 h 1442811"/>
              <a:gd name="connsiteX13" fmla="*/ 44300 w 2278056"/>
              <a:gd name="connsiteY13"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683002 w 2278056"/>
              <a:gd name="connsiteY9" fmla="*/ 688090 h 1442811"/>
              <a:gd name="connsiteX10" fmla="*/ 460256 w 2278056"/>
              <a:gd name="connsiteY10" fmla="*/ 755630 h 1442811"/>
              <a:gd name="connsiteX11" fmla="*/ 539863 w 2278056"/>
              <a:gd name="connsiteY11" fmla="*/ 953958 h 1442811"/>
              <a:gd name="connsiteX12" fmla="*/ 430021 w 2278056"/>
              <a:gd name="connsiteY12" fmla="*/ 1048973 h 1442811"/>
              <a:gd name="connsiteX13" fmla="*/ 44300 w 2278056"/>
              <a:gd name="connsiteY13"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683002 w 2278056"/>
              <a:gd name="connsiteY9" fmla="*/ 688090 h 1442811"/>
              <a:gd name="connsiteX10" fmla="*/ 460256 w 2278056"/>
              <a:gd name="connsiteY10" fmla="*/ 755630 h 1442811"/>
              <a:gd name="connsiteX11" fmla="*/ 539863 w 2278056"/>
              <a:gd name="connsiteY11" fmla="*/ 953958 h 1442811"/>
              <a:gd name="connsiteX12" fmla="*/ 430021 w 2278056"/>
              <a:gd name="connsiteY12" fmla="*/ 1048973 h 1442811"/>
              <a:gd name="connsiteX13" fmla="*/ 44300 w 2278056"/>
              <a:gd name="connsiteY13"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683002 w 2278056"/>
              <a:gd name="connsiteY9" fmla="*/ 688090 h 1442811"/>
              <a:gd name="connsiteX10" fmla="*/ 460256 w 2278056"/>
              <a:gd name="connsiteY10" fmla="*/ 755630 h 1442811"/>
              <a:gd name="connsiteX11" fmla="*/ 539863 w 2278056"/>
              <a:gd name="connsiteY11" fmla="*/ 953958 h 1442811"/>
              <a:gd name="connsiteX12" fmla="*/ 430021 w 2278056"/>
              <a:gd name="connsiteY12" fmla="*/ 1048973 h 1442811"/>
              <a:gd name="connsiteX13" fmla="*/ 44300 w 2278056"/>
              <a:gd name="connsiteY13"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460256 w 2278056"/>
              <a:gd name="connsiteY9" fmla="*/ 755630 h 1442811"/>
              <a:gd name="connsiteX10" fmla="*/ 539863 w 2278056"/>
              <a:gd name="connsiteY10" fmla="*/ 953958 h 1442811"/>
              <a:gd name="connsiteX11" fmla="*/ 430021 w 2278056"/>
              <a:gd name="connsiteY11" fmla="*/ 1048973 h 1442811"/>
              <a:gd name="connsiteX12" fmla="*/ 44300 w 2278056"/>
              <a:gd name="connsiteY12" fmla="*/ 1299305 h 1442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78056" h="1442811">
                <a:moveTo>
                  <a:pt x="44300" y="1299305"/>
                </a:moveTo>
                <a:cubicBezTo>
                  <a:pt x="-165754" y="1436046"/>
                  <a:pt x="427462" y="1457181"/>
                  <a:pt x="646654" y="1435476"/>
                </a:cubicBezTo>
                <a:cubicBezTo>
                  <a:pt x="865846" y="1413771"/>
                  <a:pt x="1151854" y="1236276"/>
                  <a:pt x="1359454" y="1169076"/>
                </a:cubicBezTo>
                <a:cubicBezTo>
                  <a:pt x="1567054" y="1101876"/>
                  <a:pt x="1739854" y="1104276"/>
                  <a:pt x="1892254" y="1032276"/>
                </a:cubicBezTo>
                <a:cubicBezTo>
                  <a:pt x="2044654" y="960276"/>
                  <a:pt x="2247454" y="885876"/>
                  <a:pt x="2273854" y="737076"/>
                </a:cubicBezTo>
                <a:cubicBezTo>
                  <a:pt x="2300254" y="588276"/>
                  <a:pt x="2199454" y="260676"/>
                  <a:pt x="2050654" y="139476"/>
                </a:cubicBezTo>
                <a:cubicBezTo>
                  <a:pt x="1901854" y="18276"/>
                  <a:pt x="1542551" y="20705"/>
                  <a:pt x="1381054" y="9876"/>
                </a:cubicBezTo>
                <a:cubicBezTo>
                  <a:pt x="1219557" y="-953"/>
                  <a:pt x="1164970" y="-22426"/>
                  <a:pt x="1081673" y="74501"/>
                </a:cubicBezTo>
                <a:cubicBezTo>
                  <a:pt x="998376" y="171428"/>
                  <a:pt x="984843" y="477918"/>
                  <a:pt x="881273" y="591440"/>
                </a:cubicBezTo>
                <a:cubicBezTo>
                  <a:pt x="777703" y="704962"/>
                  <a:pt x="517158" y="695210"/>
                  <a:pt x="460256" y="755630"/>
                </a:cubicBezTo>
                <a:cubicBezTo>
                  <a:pt x="452758" y="790496"/>
                  <a:pt x="558540" y="916097"/>
                  <a:pt x="539863" y="953958"/>
                </a:cubicBezTo>
                <a:cubicBezTo>
                  <a:pt x="521186" y="991819"/>
                  <a:pt x="512615" y="991415"/>
                  <a:pt x="430021" y="1048973"/>
                </a:cubicBezTo>
                <a:cubicBezTo>
                  <a:pt x="347427" y="1106531"/>
                  <a:pt x="254354" y="1162564"/>
                  <a:pt x="44300" y="1299305"/>
                </a:cubicBezTo>
                <a:close/>
              </a:path>
            </a:pathLst>
          </a:cu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 Placeholder 4"/>
          <p:cNvSpPr>
            <a:spLocks noGrp="1"/>
          </p:cNvSpPr>
          <p:nvPr>
            <p:ph type="body" idx="1"/>
          </p:nvPr>
        </p:nvSpPr>
        <p:spPr/>
        <p:txBody>
          <a:bodyPr anchor="ctr">
            <a:normAutofit fontScale="92500"/>
          </a:bodyPr>
          <a:lstStyle/>
          <a:p>
            <a:r>
              <a:rPr lang="en-US" dirty="0" smtClean="0">
                <a:solidFill>
                  <a:srgbClr val="FFFF00"/>
                </a:solidFill>
              </a:rPr>
              <a:t>National Weather Service (NWS)</a:t>
            </a:r>
            <a:endParaRPr lang="en-US" dirty="0">
              <a:solidFill>
                <a:srgbClr val="FFFF00"/>
              </a:solidFill>
            </a:endParaRPr>
          </a:p>
        </p:txBody>
      </p:sp>
      <p:sp>
        <p:nvSpPr>
          <p:cNvPr id="6" name="Content Placeholder 5"/>
          <p:cNvSpPr>
            <a:spLocks noGrp="1"/>
          </p:cNvSpPr>
          <p:nvPr>
            <p:ph sz="half" idx="2"/>
          </p:nvPr>
        </p:nvSpPr>
        <p:spPr/>
        <p:txBody>
          <a:bodyPr>
            <a:normAutofit/>
          </a:bodyPr>
          <a:lstStyle/>
          <a:p>
            <a:r>
              <a:rPr lang="en-US" sz="2000" dirty="0" smtClean="0">
                <a:solidFill>
                  <a:schemeClr val="bg1"/>
                </a:solidFill>
              </a:rPr>
              <a:t>Sacramento Soil Moisture Accounting Model (SAC-SMA)</a:t>
            </a:r>
          </a:p>
          <a:p>
            <a:r>
              <a:rPr lang="en-US" sz="2000" dirty="0" smtClean="0">
                <a:solidFill>
                  <a:schemeClr val="bg1"/>
                </a:solidFill>
              </a:rPr>
              <a:t>Lumped model</a:t>
            </a:r>
          </a:p>
          <a:p>
            <a:r>
              <a:rPr lang="en-US" sz="2000" dirty="0" smtClean="0">
                <a:solidFill>
                  <a:schemeClr val="bg1"/>
                </a:solidFill>
              </a:rPr>
              <a:t>4,000 Forecast basins</a:t>
            </a:r>
          </a:p>
        </p:txBody>
      </p:sp>
      <p:sp>
        <p:nvSpPr>
          <p:cNvPr id="7" name="Text Placeholder 6"/>
          <p:cNvSpPr>
            <a:spLocks noGrp="1"/>
          </p:cNvSpPr>
          <p:nvPr>
            <p:ph type="body" sz="quarter" idx="3"/>
          </p:nvPr>
        </p:nvSpPr>
        <p:spPr/>
        <p:txBody>
          <a:bodyPr anchor="ctr">
            <a:normAutofit fontScale="92500" lnSpcReduction="20000"/>
          </a:bodyPr>
          <a:lstStyle/>
          <a:p>
            <a:r>
              <a:rPr lang="en-US" dirty="0" smtClean="0">
                <a:solidFill>
                  <a:srgbClr val="FFFF00"/>
                </a:solidFill>
              </a:rPr>
              <a:t>National Center for Atmospheric Research (NCAR)</a:t>
            </a:r>
            <a:endParaRPr lang="en-US" dirty="0">
              <a:solidFill>
                <a:srgbClr val="FFFF00"/>
              </a:solidFill>
            </a:endParaRPr>
          </a:p>
        </p:txBody>
      </p:sp>
      <p:sp>
        <p:nvSpPr>
          <p:cNvPr id="8" name="Content Placeholder 7"/>
          <p:cNvSpPr>
            <a:spLocks noGrp="1"/>
          </p:cNvSpPr>
          <p:nvPr>
            <p:ph sz="quarter" idx="4"/>
          </p:nvPr>
        </p:nvSpPr>
        <p:spPr/>
        <p:txBody>
          <a:bodyPr>
            <a:normAutofit/>
          </a:bodyPr>
          <a:lstStyle/>
          <a:p>
            <a:r>
              <a:rPr lang="en-US" sz="2000" dirty="0" smtClean="0">
                <a:solidFill>
                  <a:schemeClr val="bg1"/>
                </a:solidFill>
              </a:rPr>
              <a:t>Weather Research and Forecasting-Hydro Model (WRF-Hydro)</a:t>
            </a:r>
          </a:p>
          <a:p>
            <a:r>
              <a:rPr lang="en-US" sz="2000" dirty="0" smtClean="0">
                <a:solidFill>
                  <a:schemeClr val="bg1"/>
                </a:solidFill>
              </a:rPr>
              <a:t>Distributed model (1 – 4 km cells)</a:t>
            </a:r>
            <a:endParaRPr lang="en-US" sz="2000" dirty="0">
              <a:solidFill>
                <a:schemeClr val="bg1"/>
              </a:solidFill>
            </a:endParaRPr>
          </a:p>
        </p:txBody>
      </p:sp>
      <p:sp>
        <p:nvSpPr>
          <p:cNvPr id="10" name="Title 1"/>
          <p:cNvSpPr txBox="1">
            <a:spLocks/>
          </p:cNvSpPr>
          <p:nvPr/>
        </p:nvSpPr>
        <p:spPr>
          <a:xfrm>
            <a:off x="685800" y="457200"/>
            <a:ext cx="7312991" cy="707886"/>
          </a:xfrm>
          <a:prstGeom prst="rect">
            <a:avLst/>
          </a:prstGeom>
          <a:noFill/>
        </p:spPr>
        <p:txBody>
          <a:bodyPr vert="horz" lIns="0" tIns="0" rIns="0" bIns="0" rtlCol="0" anchor="t">
            <a:spAutoFit/>
          </a:bodyPr>
          <a:lstStyle>
            <a:lvl1pPr algn="l" defTabSz="342900" rtl="0" eaLnBrk="1" latinLnBrk="0" hangingPunct="1">
              <a:lnSpc>
                <a:spcPct val="100000"/>
              </a:lnSpc>
              <a:spcBef>
                <a:spcPct val="0"/>
              </a:spcBef>
              <a:buNone/>
              <a:defRPr sz="1800" b="1" kern="1200">
                <a:solidFill>
                  <a:schemeClr val="tx1"/>
                </a:solidFill>
                <a:latin typeface="+mj-lt"/>
                <a:ea typeface="+mj-ea"/>
                <a:cs typeface="Arial"/>
              </a:defRPr>
            </a:lvl1pPr>
          </a:lstStyle>
          <a:p>
            <a:r>
              <a:rPr lang="en-US" sz="2800" dirty="0" smtClean="0">
                <a:solidFill>
                  <a:prstClr val="white"/>
                </a:solidFill>
                <a:latin typeface="Arial"/>
                <a:ea typeface="ＭＳ Ｐゴシック"/>
              </a:rPr>
              <a:t>National Flood Interoperability Experiment</a:t>
            </a:r>
          </a:p>
          <a:p>
            <a:r>
              <a:rPr lang="en-US" i="1" dirty="0" smtClean="0">
                <a:solidFill>
                  <a:prstClr val="white"/>
                </a:solidFill>
                <a:latin typeface="Arial"/>
                <a:ea typeface="ＭＳ Ｐゴシック"/>
              </a:rPr>
              <a:t>Two distinct land-surface approaches…</a:t>
            </a:r>
            <a:endParaRPr lang="en-US" dirty="0">
              <a:solidFill>
                <a:prstClr val="white"/>
              </a:solidFill>
              <a:latin typeface="Arial"/>
              <a:ea typeface="ＭＳ Ｐゴシック"/>
            </a:endParaRPr>
          </a:p>
        </p:txBody>
      </p:sp>
      <p:grpSp>
        <p:nvGrpSpPr>
          <p:cNvPr id="69" name="Group 68"/>
          <p:cNvGrpSpPr/>
          <p:nvPr/>
        </p:nvGrpSpPr>
        <p:grpSpPr>
          <a:xfrm>
            <a:off x="5112525" y="3804660"/>
            <a:ext cx="1679250" cy="1257300"/>
            <a:chOff x="5731200" y="3849975"/>
            <a:chExt cx="1679250" cy="1257300"/>
          </a:xfrm>
        </p:grpSpPr>
        <p:grpSp>
          <p:nvGrpSpPr>
            <p:cNvPr id="64" name="Group 63"/>
            <p:cNvGrpSpPr/>
            <p:nvPr/>
          </p:nvGrpSpPr>
          <p:grpSpPr>
            <a:xfrm>
              <a:off x="5734050" y="3849975"/>
              <a:ext cx="1676400" cy="1257300"/>
              <a:chOff x="2209800" y="3505200"/>
              <a:chExt cx="1828800" cy="1371600"/>
            </a:xfrm>
          </p:grpSpPr>
          <p:sp>
            <p:nvSpPr>
              <p:cNvPr id="16" name="Rectangle 15"/>
              <p:cNvSpPr/>
              <p:nvPr/>
            </p:nvSpPr>
            <p:spPr>
              <a:xfrm>
                <a:off x="2209800" y="3505200"/>
                <a:ext cx="228600" cy="22860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p:nvSpPr>
            <p:spPr>
              <a:xfrm>
                <a:off x="2438400" y="3505200"/>
                <a:ext cx="228600" cy="22860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p:nvSpPr>
            <p:spPr>
              <a:xfrm>
                <a:off x="2667000" y="3505200"/>
                <a:ext cx="228600" cy="228600"/>
              </a:xfrm>
              <a:prstGeom prst="rect">
                <a:avLst/>
              </a:prstGeom>
              <a:solidFill>
                <a:schemeClr val="accent2">
                  <a:lumMod val="40000"/>
                  <a:lumOff val="6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p:nvSpPr>
            <p:spPr>
              <a:xfrm>
                <a:off x="2895600" y="3505200"/>
                <a:ext cx="228600" cy="22860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p:nvSpPr>
            <p:spPr>
              <a:xfrm>
                <a:off x="3124200" y="3505200"/>
                <a:ext cx="228600" cy="22860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20"/>
              <p:cNvSpPr/>
              <p:nvPr/>
            </p:nvSpPr>
            <p:spPr>
              <a:xfrm>
                <a:off x="3352800" y="3505200"/>
                <a:ext cx="228600" cy="22860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p:nvSpPr>
            <p:spPr>
              <a:xfrm>
                <a:off x="3581400" y="3505200"/>
                <a:ext cx="228600" cy="22860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p:nvSpPr>
            <p:spPr>
              <a:xfrm>
                <a:off x="3810000" y="3505200"/>
                <a:ext cx="228600" cy="22860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p:nvSpPr>
            <p:spPr>
              <a:xfrm>
                <a:off x="2209800" y="3733800"/>
                <a:ext cx="228600" cy="228600"/>
              </a:xfrm>
              <a:prstGeom prst="rect">
                <a:avLst/>
              </a:prstGeom>
              <a:solidFill>
                <a:schemeClr val="accent2">
                  <a:lumMod val="40000"/>
                  <a:lumOff val="6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p:nvSpPr>
            <p:spPr>
              <a:xfrm>
                <a:off x="2438400" y="3733800"/>
                <a:ext cx="228600" cy="228600"/>
              </a:xfrm>
              <a:prstGeom prst="rect">
                <a:avLst/>
              </a:prstGeom>
              <a:solidFill>
                <a:schemeClr val="accent2">
                  <a:lumMod val="40000"/>
                  <a:lumOff val="6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2667000" y="3733800"/>
                <a:ext cx="228600" cy="22860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2895600" y="3733800"/>
                <a:ext cx="228600" cy="22860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3124200" y="3733800"/>
                <a:ext cx="228600" cy="22860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3352800" y="3733800"/>
                <a:ext cx="228600" cy="228600"/>
              </a:xfrm>
              <a:prstGeom prst="rect">
                <a:avLst/>
              </a:prstGeom>
              <a:solidFill>
                <a:schemeClr val="accent3">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p:nvSpPr>
            <p:spPr>
              <a:xfrm>
                <a:off x="3581400" y="3733800"/>
                <a:ext cx="228600" cy="22860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p:nvSpPr>
            <p:spPr>
              <a:xfrm>
                <a:off x="3810000" y="3733800"/>
                <a:ext cx="228600" cy="22860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p:nvSpPr>
            <p:spPr>
              <a:xfrm>
                <a:off x="2209800" y="3962400"/>
                <a:ext cx="228600" cy="228600"/>
              </a:xfrm>
              <a:prstGeom prst="rect">
                <a:avLst/>
              </a:prstGeom>
              <a:solidFill>
                <a:schemeClr val="accent2">
                  <a:lumMod val="40000"/>
                  <a:lumOff val="6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p:nvSpPr>
            <p:spPr>
              <a:xfrm>
                <a:off x="2438400" y="3962400"/>
                <a:ext cx="228600" cy="228600"/>
              </a:xfrm>
              <a:prstGeom prst="rect">
                <a:avLst/>
              </a:prstGeom>
              <a:solidFill>
                <a:schemeClr val="accent2">
                  <a:lumMod val="40000"/>
                  <a:lumOff val="6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p:nvSpPr>
            <p:spPr>
              <a:xfrm>
                <a:off x="2667000" y="3962400"/>
                <a:ext cx="228600" cy="22860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p:nvSpPr>
            <p:spPr>
              <a:xfrm>
                <a:off x="2895600" y="3962400"/>
                <a:ext cx="228600" cy="22860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p:nvSpPr>
            <p:spPr>
              <a:xfrm>
                <a:off x="3124200" y="3962400"/>
                <a:ext cx="228600" cy="22860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p:nvSpPr>
            <p:spPr>
              <a:xfrm>
                <a:off x="3352800" y="3962400"/>
                <a:ext cx="228600" cy="228600"/>
              </a:xfrm>
              <a:prstGeom prst="rect">
                <a:avLst/>
              </a:prstGeom>
              <a:solidFill>
                <a:schemeClr val="accent3">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p:nvSpPr>
            <p:spPr>
              <a:xfrm>
                <a:off x="3581400" y="3962400"/>
                <a:ext cx="228600" cy="228600"/>
              </a:xfrm>
              <a:prstGeom prst="rect">
                <a:avLst/>
              </a:prstGeom>
              <a:solidFill>
                <a:schemeClr val="accent3">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p:nvSpPr>
            <p:spPr>
              <a:xfrm>
                <a:off x="3810000" y="3962400"/>
                <a:ext cx="228600" cy="22860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p:nvSpPr>
            <p:spPr>
              <a:xfrm>
                <a:off x="2209800" y="4191000"/>
                <a:ext cx="228600" cy="22860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p:nvSpPr>
            <p:spPr>
              <a:xfrm>
                <a:off x="2438400" y="4191000"/>
                <a:ext cx="228600" cy="22860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p:nvSpPr>
            <p:spPr>
              <a:xfrm>
                <a:off x="2667000" y="4191000"/>
                <a:ext cx="228600" cy="22860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p:nvSpPr>
            <p:spPr>
              <a:xfrm>
                <a:off x="2895600" y="4191000"/>
                <a:ext cx="228600" cy="22860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p:nvSpPr>
            <p:spPr>
              <a:xfrm>
                <a:off x="3124200" y="4191000"/>
                <a:ext cx="228600" cy="22860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p:nvSpPr>
            <p:spPr>
              <a:xfrm>
                <a:off x="3352800" y="4191000"/>
                <a:ext cx="228600" cy="228600"/>
              </a:xfrm>
              <a:prstGeom prst="rect">
                <a:avLst/>
              </a:prstGeom>
              <a:solidFill>
                <a:schemeClr val="accent3">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p:nvSpPr>
            <p:spPr>
              <a:xfrm>
                <a:off x="3581400" y="4191000"/>
                <a:ext cx="228600" cy="228600"/>
              </a:xfrm>
              <a:prstGeom prst="rect">
                <a:avLst/>
              </a:prstGeom>
              <a:solidFill>
                <a:schemeClr val="accent3">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Rectangle 46"/>
              <p:cNvSpPr/>
              <p:nvPr/>
            </p:nvSpPr>
            <p:spPr>
              <a:xfrm>
                <a:off x="3810000" y="4191000"/>
                <a:ext cx="228600" cy="22860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Rectangle 47"/>
              <p:cNvSpPr/>
              <p:nvPr/>
            </p:nvSpPr>
            <p:spPr>
              <a:xfrm>
                <a:off x="2209800" y="4419600"/>
                <a:ext cx="228600" cy="228600"/>
              </a:xfrm>
              <a:prstGeom prst="rect">
                <a:avLst/>
              </a:prstGeom>
              <a:solidFill>
                <a:schemeClr val="accent6">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Rectangle 48"/>
              <p:cNvSpPr/>
              <p:nvPr/>
            </p:nvSpPr>
            <p:spPr>
              <a:xfrm>
                <a:off x="2438400" y="4419600"/>
                <a:ext cx="228600" cy="228600"/>
              </a:xfrm>
              <a:prstGeom prst="rect">
                <a:avLst/>
              </a:prstGeom>
              <a:solidFill>
                <a:schemeClr val="accent6">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Rectangle 49"/>
              <p:cNvSpPr/>
              <p:nvPr/>
            </p:nvSpPr>
            <p:spPr>
              <a:xfrm>
                <a:off x="2667000" y="4419600"/>
                <a:ext cx="228600" cy="22860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Rectangle 50"/>
              <p:cNvSpPr/>
              <p:nvPr/>
            </p:nvSpPr>
            <p:spPr>
              <a:xfrm>
                <a:off x="2895600" y="4419600"/>
                <a:ext cx="228600" cy="22860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Rectangle 51"/>
              <p:cNvSpPr/>
              <p:nvPr/>
            </p:nvSpPr>
            <p:spPr>
              <a:xfrm>
                <a:off x="3124200" y="4419600"/>
                <a:ext cx="228600" cy="22860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p:cNvSpPr/>
              <p:nvPr/>
            </p:nvSpPr>
            <p:spPr>
              <a:xfrm>
                <a:off x="3352800" y="4419600"/>
                <a:ext cx="228600" cy="228600"/>
              </a:xfrm>
              <a:prstGeom prst="rect">
                <a:avLst/>
              </a:prstGeom>
              <a:solidFill>
                <a:schemeClr val="accent3">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Rectangle 53"/>
              <p:cNvSpPr/>
              <p:nvPr/>
            </p:nvSpPr>
            <p:spPr>
              <a:xfrm>
                <a:off x="3581400" y="4419600"/>
                <a:ext cx="228600" cy="22860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ectangle 54"/>
              <p:cNvSpPr/>
              <p:nvPr/>
            </p:nvSpPr>
            <p:spPr>
              <a:xfrm>
                <a:off x="3810000" y="4419600"/>
                <a:ext cx="228600" cy="22860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Rectangle 55"/>
              <p:cNvSpPr/>
              <p:nvPr/>
            </p:nvSpPr>
            <p:spPr>
              <a:xfrm>
                <a:off x="2209800" y="4648200"/>
                <a:ext cx="228600" cy="228600"/>
              </a:xfrm>
              <a:prstGeom prst="rect">
                <a:avLst/>
              </a:prstGeom>
              <a:solidFill>
                <a:schemeClr val="accent6">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Rectangle 56"/>
              <p:cNvSpPr/>
              <p:nvPr/>
            </p:nvSpPr>
            <p:spPr>
              <a:xfrm>
                <a:off x="2438400" y="4648200"/>
                <a:ext cx="228600" cy="228600"/>
              </a:xfrm>
              <a:prstGeom prst="rect">
                <a:avLst/>
              </a:prstGeom>
              <a:solidFill>
                <a:schemeClr val="accent6">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Rectangle 57"/>
              <p:cNvSpPr/>
              <p:nvPr/>
            </p:nvSpPr>
            <p:spPr>
              <a:xfrm>
                <a:off x="2667000" y="4648200"/>
                <a:ext cx="228600" cy="228600"/>
              </a:xfrm>
              <a:prstGeom prst="rect">
                <a:avLst/>
              </a:prstGeom>
              <a:solidFill>
                <a:schemeClr val="accent3">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Rectangle 58"/>
              <p:cNvSpPr/>
              <p:nvPr/>
            </p:nvSpPr>
            <p:spPr>
              <a:xfrm>
                <a:off x="2895600" y="4648200"/>
                <a:ext cx="228600" cy="22860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Rectangle 59"/>
              <p:cNvSpPr/>
              <p:nvPr/>
            </p:nvSpPr>
            <p:spPr>
              <a:xfrm>
                <a:off x="3124200" y="4648200"/>
                <a:ext cx="228600" cy="22860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Rectangle 60"/>
              <p:cNvSpPr/>
              <p:nvPr/>
            </p:nvSpPr>
            <p:spPr>
              <a:xfrm>
                <a:off x="3352800" y="4648200"/>
                <a:ext cx="228600" cy="22860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Rectangle 61"/>
              <p:cNvSpPr/>
              <p:nvPr/>
            </p:nvSpPr>
            <p:spPr>
              <a:xfrm>
                <a:off x="3581400" y="4648200"/>
                <a:ext cx="228600" cy="22860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 name="Rectangle 62"/>
              <p:cNvSpPr/>
              <p:nvPr/>
            </p:nvSpPr>
            <p:spPr>
              <a:xfrm>
                <a:off x="3810000" y="4648200"/>
                <a:ext cx="228600" cy="22860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68" name="Group 67"/>
            <p:cNvGrpSpPr/>
            <p:nvPr/>
          </p:nvGrpSpPr>
          <p:grpSpPr>
            <a:xfrm>
              <a:off x="5731200" y="3859200"/>
              <a:ext cx="1677600" cy="1231200"/>
              <a:chOff x="5731200" y="3859200"/>
              <a:chExt cx="1677600" cy="1231200"/>
            </a:xfrm>
          </p:grpSpPr>
          <p:sp>
            <p:nvSpPr>
              <p:cNvPr id="65" name="Freeform 64"/>
              <p:cNvSpPr/>
              <p:nvPr/>
            </p:nvSpPr>
            <p:spPr>
              <a:xfrm>
                <a:off x="5731200" y="4132800"/>
                <a:ext cx="1677600" cy="957600"/>
              </a:xfrm>
              <a:custGeom>
                <a:avLst/>
                <a:gdLst>
                  <a:gd name="connsiteX0" fmla="*/ 0 w 1677600"/>
                  <a:gd name="connsiteY0" fmla="*/ 0 h 957600"/>
                  <a:gd name="connsiteX1" fmla="*/ 590400 w 1677600"/>
                  <a:gd name="connsiteY1" fmla="*/ 93600 h 957600"/>
                  <a:gd name="connsiteX2" fmla="*/ 820800 w 1677600"/>
                  <a:gd name="connsiteY2" fmla="*/ 525600 h 957600"/>
                  <a:gd name="connsiteX3" fmla="*/ 1267200 w 1677600"/>
                  <a:gd name="connsiteY3" fmla="*/ 792000 h 957600"/>
                  <a:gd name="connsiteX4" fmla="*/ 1677600 w 1677600"/>
                  <a:gd name="connsiteY4" fmla="*/ 957600 h 95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600" h="957600">
                    <a:moveTo>
                      <a:pt x="0" y="0"/>
                    </a:moveTo>
                    <a:cubicBezTo>
                      <a:pt x="226800" y="3000"/>
                      <a:pt x="453600" y="6000"/>
                      <a:pt x="590400" y="93600"/>
                    </a:cubicBezTo>
                    <a:cubicBezTo>
                      <a:pt x="727200" y="181200"/>
                      <a:pt x="708000" y="409200"/>
                      <a:pt x="820800" y="525600"/>
                    </a:cubicBezTo>
                    <a:cubicBezTo>
                      <a:pt x="933600" y="642000"/>
                      <a:pt x="1124400" y="720000"/>
                      <a:pt x="1267200" y="792000"/>
                    </a:cubicBezTo>
                    <a:cubicBezTo>
                      <a:pt x="1410000" y="864000"/>
                      <a:pt x="1543800" y="910800"/>
                      <a:pt x="1677600" y="957600"/>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Freeform 65"/>
              <p:cNvSpPr/>
              <p:nvPr/>
            </p:nvSpPr>
            <p:spPr>
              <a:xfrm>
                <a:off x="6630464" y="3859200"/>
                <a:ext cx="292757" cy="993600"/>
              </a:xfrm>
              <a:custGeom>
                <a:avLst/>
                <a:gdLst>
                  <a:gd name="connsiteX0" fmla="*/ 238336 w 292757"/>
                  <a:gd name="connsiteY0" fmla="*/ 993600 h 993600"/>
                  <a:gd name="connsiteX1" fmla="*/ 195136 w 292757"/>
                  <a:gd name="connsiteY1" fmla="*/ 763200 h 993600"/>
                  <a:gd name="connsiteX2" fmla="*/ 736 w 292757"/>
                  <a:gd name="connsiteY2" fmla="*/ 489600 h 993600"/>
                  <a:gd name="connsiteX3" fmla="*/ 274336 w 292757"/>
                  <a:gd name="connsiteY3" fmla="*/ 136800 h 993600"/>
                  <a:gd name="connsiteX4" fmla="*/ 245536 w 292757"/>
                  <a:gd name="connsiteY4" fmla="*/ 0 h 99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757" h="993600">
                    <a:moveTo>
                      <a:pt x="238336" y="993600"/>
                    </a:moveTo>
                    <a:cubicBezTo>
                      <a:pt x="236536" y="920400"/>
                      <a:pt x="234736" y="847200"/>
                      <a:pt x="195136" y="763200"/>
                    </a:cubicBezTo>
                    <a:cubicBezTo>
                      <a:pt x="155536" y="679200"/>
                      <a:pt x="-12464" y="594000"/>
                      <a:pt x="736" y="489600"/>
                    </a:cubicBezTo>
                    <a:cubicBezTo>
                      <a:pt x="13936" y="385200"/>
                      <a:pt x="233536" y="218400"/>
                      <a:pt x="274336" y="136800"/>
                    </a:cubicBezTo>
                    <a:cubicBezTo>
                      <a:pt x="315136" y="55200"/>
                      <a:pt x="280336" y="27600"/>
                      <a:pt x="245536" y="0"/>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Freeform 66"/>
              <p:cNvSpPr/>
              <p:nvPr/>
            </p:nvSpPr>
            <p:spPr>
              <a:xfrm>
                <a:off x="5738400" y="4558770"/>
                <a:ext cx="748800" cy="291050"/>
              </a:xfrm>
              <a:custGeom>
                <a:avLst/>
                <a:gdLst>
                  <a:gd name="connsiteX0" fmla="*/ 748800 w 748800"/>
                  <a:gd name="connsiteY0" fmla="*/ 6030 h 291050"/>
                  <a:gd name="connsiteX1" fmla="*/ 496800 w 748800"/>
                  <a:gd name="connsiteY1" fmla="*/ 34830 h 291050"/>
                  <a:gd name="connsiteX2" fmla="*/ 295200 w 748800"/>
                  <a:gd name="connsiteY2" fmla="*/ 272430 h 291050"/>
                  <a:gd name="connsiteX3" fmla="*/ 0 w 748800"/>
                  <a:gd name="connsiteY3" fmla="*/ 258030 h 291050"/>
                </a:gdLst>
                <a:ahLst/>
                <a:cxnLst>
                  <a:cxn ang="0">
                    <a:pos x="connsiteX0" y="connsiteY0"/>
                  </a:cxn>
                  <a:cxn ang="0">
                    <a:pos x="connsiteX1" y="connsiteY1"/>
                  </a:cxn>
                  <a:cxn ang="0">
                    <a:pos x="connsiteX2" y="connsiteY2"/>
                  </a:cxn>
                  <a:cxn ang="0">
                    <a:pos x="connsiteX3" y="connsiteY3"/>
                  </a:cxn>
                </a:cxnLst>
                <a:rect l="l" t="t" r="r" b="b"/>
                <a:pathLst>
                  <a:path w="748800" h="291050">
                    <a:moveTo>
                      <a:pt x="748800" y="6030"/>
                    </a:moveTo>
                    <a:cubicBezTo>
                      <a:pt x="660600" y="-1770"/>
                      <a:pt x="572400" y="-9570"/>
                      <a:pt x="496800" y="34830"/>
                    </a:cubicBezTo>
                    <a:cubicBezTo>
                      <a:pt x="421200" y="79230"/>
                      <a:pt x="378000" y="235230"/>
                      <a:pt x="295200" y="272430"/>
                    </a:cubicBezTo>
                    <a:cubicBezTo>
                      <a:pt x="212400" y="309630"/>
                      <a:pt x="106200" y="283830"/>
                      <a:pt x="0" y="258030"/>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sp>
        <p:nvSpPr>
          <p:cNvPr id="70" name="TextBox 69"/>
          <p:cNvSpPr txBox="1"/>
          <p:nvPr/>
        </p:nvSpPr>
        <p:spPr>
          <a:xfrm>
            <a:off x="6934200" y="4036664"/>
            <a:ext cx="1524000" cy="738664"/>
          </a:xfrm>
          <a:prstGeom prst="rect">
            <a:avLst/>
          </a:prstGeom>
          <a:noFill/>
        </p:spPr>
        <p:txBody>
          <a:bodyPr wrap="square" rtlCol="0">
            <a:spAutoFit/>
          </a:bodyPr>
          <a:lstStyle/>
          <a:p>
            <a:r>
              <a:rPr lang="en-US" sz="1400" dirty="0">
                <a:solidFill>
                  <a:prstClr val="white"/>
                </a:solidFill>
              </a:rPr>
              <a:t>Connect runoff from </a:t>
            </a:r>
            <a:r>
              <a:rPr lang="en-US" sz="1400" b="1" dirty="0">
                <a:solidFill>
                  <a:srgbClr val="1F497D">
                    <a:lumMod val="75000"/>
                  </a:srgbClr>
                </a:solidFill>
              </a:rPr>
              <a:t>grid cells </a:t>
            </a:r>
            <a:r>
              <a:rPr lang="en-US" sz="1400" dirty="0">
                <a:solidFill>
                  <a:prstClr val="white"/>
                </a:solidFill>
              </a:rPr>
              <a:t>to river reaches</a:t>
            </a:r>
            <a:endParaRPr lang="en-US" dirty="0">
              <a:solidFill>
                <a:prstClr val="white"/>
              </a:solidFill>
            </a:endParaRPr>
          </a:p>
        </p:txBody>
      </p:sp>
      <p:grpSp>
        <p:nvGrpSpPr>
          <p:cNvPr id="83" name="Group 82"/>
          <p:cNvGrpSpPr/>
          <p:nvPr/>
        </p:nvGrpSpPr>
        <p:grpSpPr>
          <a:xfrm>
            <a:off x="457200" y="3990590"/>
            <a:ext cx="1909086" cy="1035999"/>
            <a:chOff x="605514" y="3715200"/>
            <a:chExt cx="2171199" cy="1178239"/>
          </a:xfrm>
        </p:grpSpPr>
        <p:grpSp>
          <p:nvGrpSpPr>
            <p:cNvPr id="74" name="Group 73"/>
            <p:cNvGrpSpPr/>
            <p:nvPr/>
          </p:nvGrpSpPr>
          <p:grpSpPr>
            <a:xfrm rot="1800000">
              <a:off x="605514" y="3718412"/>
              <a:ext cx="2171199" cy="1175027"/>
              <a:chOff x="381000" y="3489001"/>
              <a:chExt cx="3028802" cy="1639151"/>
            </a:xfrm>
          </p:grpSpPr>
          <p:sp>
            <p:nvSpPr>
              <p:cNvPr id="73" name="Freeform 72"/>
              <p:cNvSpPr/>
              <p:nvPr/>
            </p:nvSpPr>
            <p:spPr>
              <a:xfrm>
                <a:off x="1014253" y="3672875"/>
                <a:ext cx="2395549" cy="1455277"/>
              </a:xfrm>
              <a:custGeom>
                <a:avLst/>
                <a:gdLst>
                  <a:gd name="connsiteX0" fmla="*/ 72947 w 2395549"/>
                  <a:gd name="connsiteY0" fmla="*/ 1352725 h 1455277"/>
                  <a:gd name="connsiteX1" fmla="*/ 764147 w 2395549"/>
                  <a:gd name="connsiteY1" fmla="*/ 1446325 h 1455277"/>
                  <a:gd name="connsiteX2" fmla="*/ 1476947 w 2395549"/>
                  <a:gd name="connsiteY2" fmla="*/ 1179925 h 1455277"/>
                  <a:gd name="connsiteX3" fmla="*/ 2009747 w 2395549"/>
                  <a:gd name="connsiteY3" fmla="*/ 1043125 h 1455277"/>
                  <a:gd name="connsiteX4" fmla="*/ 2391347 w 2395549"/>
                  <a:gd name="connsiteY4" fmla="*/ 747925 h 1455277"/>
                  <a:gd name="connsiteX5" fmla="*/ 2168147 w 2395549"/>
                  <a:gd name="connsiteY5" fmla="*/ 150325 h 1455277"/>
                  <a:gd name="connsiteX6" fmla="*/ 1498547 w 2395549"/>
                  <a:gd name="connsiteY6" fmla="*/ 20725 h 1455277"/>
                  <a:gd name="connsiteX7" fmla="*/ 900947 w 2395549"/>
                  <a:gd name="connsiteY7" fmla="*/ 42325 h 1455277"/>
                  <a:gd name="connsiteX8" fmla="*/ 368147 w 2395549"/>
                  <a:gd name="connsiteY8" fmla="*/ 416725 h 1455277"/>
                  <a:gd name="connsiteX9" fmla="*/ 51347 w 2395549"/>
                  <a:gd name="connsiteY9" fmla="*/ 971125 h 1455277"/>
                  <a:gd name="connsiteX10" fmla="*/ 72947 w 2395549"/>
                  <a:gd name="connsiteY10" fmla="*/ 1352725 h 145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5549" h="1455277">
                    <a:moveTo>
                      <a:pt x="72947" y="1352725"/>
                    </a:moveTo>
                    <a:cubicBezTo>
                      <a:pt x="191747" y="1431925"/>
                      <a:pt x="530147" y="1475125"/>
                      <a:pt x="764147" y="1446325"/>
                    </a:cubicBezTo>
                    <a:cubicBezTo>
                      <a:pt x="998147" y="1417525"/>
                      <a:pt x="1269347" y="1247125"/>
                      <a:pt x="1476947" y="1179925"/>
                    </a:cubicBezTo>
                    <a:cubicBezTo>
                      <a:pt x="1684547" y="1112725"/>
                      <a:pt x="1857347" y="1115125"/>
                      <a:pt x="2009747" y="1043125"/>
                    </a:cubicBezTo>
                    <a:cubicBezTo>
                      <a:pt x="2162147" y="971125"/>
                      <a:pt x="2364947" y="896725"/>
                      <a:pt x="2391347" y="747925"/>
                    </a:cubicBezTo>
                    <a:cubicBezTo>
                      <a:pt x="2417747" y="599125"/>
                      <a:pt x="2316947" y="271525"/>
                      <a:pt x="2168147" y="150325"/>
                    </a:cubicBezTo>
                    <a:cubicBezTo>
                      <a:pt x="2019347" y="29125"/>
                      <a:pt x="1709747" y="38725"/>
                      <a:pt x="1498547" y="20725"/>
                    </a:cubicBezTo>
                    <a:cubicBezTo>
                      <a:pt x="1287347" y="2725"/>
                      <a:pt x="1089347" y="-23675"/>
                      <a:pt x="900947" y="42325"/>
                    </a:cubicBezTo>
                    <a:cubicBezTo>
                      <a:pt x="712547" y="108325"/>
                      <a:pt x="509747" y="261925"/>
                      <a:pt x="368147" y="416725"/>
                    </a:cubicBezTo>
                    <a:cubicBezTo>
                      <a:pt x="226547" y="571525"/>
                      <a:pt x="96947" y="815125"/>
                      <a:pt x="51347" y="971125"/>
                    </a:cubicBezTo>
                    <a:cubicBezTo>
                      <a:pt x="5747" y="1127125"/>
                      <a:pt x="-45853" y="1273525"/>
                      <a:pt x="72947" y="1352725"/>
                    </a:cubicBezTo>
                    <a:close/>
                  </a:path>
                </a:pathLst>
              </a:cu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Freeform 71"/>
              <p:cNvSpPr/>
              <p:nvPr/>
            </p:nvSpPr>
            <p:spPr>
              <a:xfrm>
                <a:off x="690529" y="3489001"/>
                <a:ext cx="1523074" cy="951361"/>
              </a:xfrm>
              <a:custGeom>
                <a:avLst/>
                <a:gdLst>
                  <a:gd name="connsiteX0" fmla="*/ 130271 w 1523074"/>
                  <a:gd name="connsiteY0" fmla="*/ 672599 h 951361"/>
                  <a:gd name="connsiteX1" fmla="*/ 671 w 1523074"/>
                  <a:gd name="connsiteY1" fmla="*/ 420599 h 951361"/>
                  <a:gd name="connsiteX2" fmla="*/ 180671 w 1523074"/>
                  <a:gd name="connsiteY2" fmla="*/ 53399 h 951361"/>
                  <a:gd name="connsiteX3" fmla="*/ 720671 w 1523074"/>
                  <a:gd name="connsiteY3" fmla="*/ 10199 h 951361"/>
                  <a:gd name="connsiteX4" fmla="*/ 1469471 w 1523074"/>
                  <a:gd name="connsiteY4" fmla="*/ 132599 h 951361"/>
                  <a:gd name="connsiteX5" fmla="*/ 1433471 w 1523074"/>
                  <a:gd name="connsiteY5" fmla="*/ 470999 h 951361"/>
                  <a:gd name="connsiteX6" fmla="*/ 1195871 w 1523074"/>
                  <a:gd name="connsiteY6" fmla="*/ 895799 h 951361"/>
                  <a:gd name="connsiteX7" fmla="*/ 396671 w 1523074"/>
                  <a:gd name="connsiteY7" fmla="*/ 924599 h 951361"/>
                  <a:gd name="connsiteX8" fmla="*/ 130271 w 1523074"/>
                  <a:gd name="connsiteY8" fmla="*/ 672599 h 95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3074" h="951361">
                    <a:moveTo>
                      <a:pt x="130271" y="672599"/>
                    </a:moveTo>
                    <a:cubicBezTo>
                      <a:pt x="64271" y="588599"/>
                      <a:pt x="-7729" y="523799"/>
                      <a:pt x="671" y="420599"/>
                    </a:cubicBezTo>
                    <a:cubicBezTo>
                      <a:pt x="9071" y="317399"/>
                      <a:pt x="60671" y="121799"/>
                      <a:pt x="180671" y="53399"/>
                    </a:cubicBezTo>
                    <a:cubicBezTo>
                      <a:pt x="300671" y="-15001"/>
                      <a:pt x="505871" y="-3001"/>
                      <a:pt x="720671" y="10199"/>
                    </a:cubicBezTo>
                    <a:cubicBezTo>
                      <a:pt x="935471" y="23399"/>
                      <a:pt x="1350671" y="55799"/>
                      <a:pt x="1469471" y="132599"/>
                    </a:cubicBezTo>
                    <a:cubicBezTo>
                      <a:pt x="1588271" y="209399"/>
                      <a:pt x="1479071" y="343799"/>
                      <a:pt x="1433471" y="470999"/>
                    </a:cubicBezTo>
                    <a:cubicBezTo>
                      <a:pt x="1387871" y="598199"/>
                      <a:pt x="1368671" y="820199"/>
                      <a:pt x="1195871" y="895799"/>
                    </a:cubicBezTo>
                    <a:cubicBezTo>
                      <a:pt x="1023071" y="971399"/>
                      <a:pt x="574271" y="958199"/>
                      <a:pt x="396671" y="924599"/>
                    </a:cubicBezTo>
                    <a:cubicBezTo>
                      <a:pt x="219071" y="890999"/>
                      <a:pt x="196271" y="756599"/>
                      <a:pt x="130271" y="672599"/>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Freeform 70"/>
              <p:cNvSpPr/>
              <p:nvPr/>
            </p:nvSpPr>
            <p:spPr>
              <a:xfrm>
                <a:off x="381000" y="4120101"/>
                <a:ext cx="1295255" cy="941859"/>
              </a:xfrm>
              <a:custGeom>
                <a:avLst/>
                <a:gdLst>
                  <a:gd name="connsiteX0" fmla="*/ 1281542 w 1295255"/>
                  <a:gd name="connsiteY0" fmla="*/ 437425 h 941859"/>
                  <a:gd name="connsiteX1" fmla="*/ 799142 w 1295255"/>
                  <a:gd name="connsiteY1" fmla="*/ 12625 h 941859"/>
                  <a:gd name="connsiteX2" fmla="*/ 172742 w 1295255"/>
                  <a:gd name="connsiteY2" fmla="*/ 156625 h 941859"/>
                  <a:gd name="connsiteX3" fmla="*/ 21542 w 1295255"/>
                  <a:gd name="connsiteY3" fmla="*/ 610225 h 941859"/>
                  <a:gd name="connsiteX4" fmla="*/ 554342 w 1295255"/>
                  <a:gd name="connsiteY4" fmla="*/ 941425 h 941859"/>
                  <a:gd name="connsiteX5" fmla="*/ 1108742 w 1295255"/>
                  <a:gd name="connsiteY5" fmla="*/ 675025 h 941859"/>
                  <a:gd name="connsiteX6" fmla="*/ 1281542 w 1295255"/>
                  <a:gd name="connsiteY6" fmla="*/ 437425 h 94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5255" h="941859">
                    <a:moveTo>
                      <a:pt x="1281542" y="437425"/>
                    </a:moveTo>
                    <a:cubicBezTo>
                      <a:pt x="1229942" y="327025"/>
                      <a:pt x="983942" y="59425"/>
                      <a:pt x="799142" y="12625"/>
                    </a:cubicBezTo>
                    <a:cubicBezTo>
                      <a:pt x="614342" y="-34175"/>
                      <a:pt x="302342" y="57025"/>
                      <a:pt x="172742" y="156625"/>
                    </a:cubicBezTo>
                    <a:cubicBezTo>
                      <a:pt x="43142" y="256225"/>
                      <a:pt x="-42058" y="479425"/>
                      <a:pt x="21542" y="610225"/>
                    </a:cubicBezTo>
                    <a:cubicBezTo>
                      <a:pt x="85142" y="741025"/>
                      <a:pt x="373142" y="930625"/>
                      <a:pt x="554342" y="941425"/>
                    </a:cubicBezTo>
                    <a:cubicBezTo>
                      <a:pt x="735542" y="952225"/>
                      <a:pt x="986342" y="759025"/>
                      <a:pt x="1108742" y="675025"/>
                    </a:cubicBezTo>
                    <a:cubicBezTo>
                      <a:pt x="1231142" y="591025"/>
                      <a:pt x="1333142" y="547825"/>
                      <a:pt x="1281542" y="437425"/>
                    </a:cubicBezTo>
                    <a:close/>
                  </a:path>
                </a:pathLst>
              </a:cu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82" name="Group 81"/>
            <p:cNvGrpSpPr/>
            <p:nvPr/>
          </p:nvGrpSpPr>
          <p:grpSpPr>
            <a:xfrm>
              <a:off x="820800" y="3715200"/>
              <a:ext cx="1785600" cy="1173600"/>
              <a:chOff x="820800" y="3715200"/>
              <a:chExt cx="1785600" cy="1173600"/>
            </a:xfrm>
          </p:grpSpPr>
          <p:sp>
            <p:nvSpPr>
              <p:cNvPr id="75" name="Freeform 74"/>
              <p:cNvSpPr/>
              <p:nvPr/>
            </p:nvSpPr>
            <p:spPr>
              <a:xfrm>
                <a:off x="820800" y="4053600"/>
                <a:ext cx="1785600" cy="835200"/>
              </a:xfrm>
              <a:custGeom>
                <a:avLst/>
                <a:gdLst>
                  <a:gd name="connsiteX0" fmla="*/ 0 w 1785600"/>
                  <a:gd name="connsiteY0" fmla="*/ 0 h 835200"/>
                  <a:gd name="connsiteX1" fmla="*/ 324000 w 1785600"/>
                  <a:gd name="connsiteY1" fmla="*/ 136800 h 835200"/>
                  <a:gd name="connsiteX2" fmla="*/ 374400 w 1785600"/>
                  <a:gd name="connsiteY2" fmla="*/ 352800 h 835200"/>
                  <a:gd name="connsiteX3" fmla="*/ 590400 w 1785600"/>
                  <a:gd name="connsiteY3" fmla="*/ 554400 h 835200"/>
                  <a:gd name="connsiteX4" fmla="*/ 871200 w 1785600"/>
                  <a:gd name="connsiteY4" fmla="*/ 604800 h 835200"/>
                  <a:gd name="connsiteX5" fmla="*/ 1332000 w 1785600"/>
                  <a:gd name="connsiteY5" fmla="*/ 532800 h 835200"/>
                  <a:gd name="connsiteX6" fmla="*/ 1641600 w 1785600"/>
                  <a:gd name="connsiteY6" fmla="*/ 712800 h 835200"/>
                  <a:gd name="connsiteX7" fmla="*/ 1785600 w 1785600"/>
                  <a:gd name="connsiteY7" fmla="*/ 835200 h 8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5600" h="835200">
                    <a:moveTo>
                      <a:pt x="0" y="0"/>
                    </a:moveTo>
                    <a:cubicBezTo>
                      <a:pt x="130800" y="39000"/>
                      <a:pt x="261600" y="78000"/>
                      <a:pt x="324000" y="136800"/>
                    </a:cubicBezTo>
                    <a:cubicBezTo>
                      <a:pt x="386400" y="195600"/>
                      <a:pt x="330000" y="283200"/>
                      <a:pt x="374400" y="352800"/>
                    </a:cubicBezTo>
                    <a:cubicBezTo>
                      <a:pt x="418800" y="422400"/>
                      <a:pt x="507600" y="512400"/>
                      <a:pt x="590400" y="554400"/>
                    </a:cubicBezTo>
                    <a:cubicBezTo>
                      <a:pt x="673200" y="596400"/>
                      <a:pt x="747600" y="608400"/>
                      <a:pt x="871200" y="604800"/>
                    </a:cubicBezTo>
                    <a:cubicBezTo>
                      <a:pt x="994800" y="601200"/>
                      <a:pt x="1203600" y="514800"/>
                      <a:pt x="1332000" y="532800"/>
                    </a:cubicBezTo>
                    <a:cubicBezTo>
                      <a:pt x="1460400" y="550800"/>
                      <a:pt x="1566000" y="662400"/>
                      <a:pt x="1641600" y="712800"/>
                    </a:cubicBezTo>
                    <a:cubicBezTo>
                      <a:pt x="1717200" y="763200"/>
                      <a:pt x="1751400" y="799200"/>
                      <a:pt x="1785600" y="835200"/>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6" name="Freeform 75"/>
              <p:cNvSpPr/>
              <p:nvPr/>
            </p:nvSpPr>
            <p:spPr>
              <a:xfrm>
                <a:off x="1389600" y="3715200"/>
                <a:ext cx="597600" cy="878400"/>
              </a:xfrm>
              <a:custGeom>
                <a:avLst/>
                <a:gdLst>
                  <a:gd name="connsiteX0" fmla="*/ 597600 w 597600"/>
                  <a:gd name="connsiteY0" fmla="*/ 878400 h 878400"/>
                  <a:gd name="connsiteX1" fmla="*/ 576000 w 597600"/>
                  <a:gd name="connsiteY1" fmla="*/ 684000 h 878400"/>
                  <a:gd name="connsiteX2" fmla="*/ 468000 w 597600"/>
                  <a:gd name="connsiteY2" fmla="*/ 374400 h 878400"/>
                  <a:gd name="connsiteX3" fmla="*/ 230400 w 597600"/>
                  <a:gd name="connsiteY3" fmla="*/ 201600 h 878400"/>
                  <a:gd name="connsiteX4" fmla="*/ 0 w 597600"/>
                  <a:gd name="connsiteY4" fmla="*/ 0 h 87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600" h="878400">
                    <a:moveTo>
                      <a:pt x="597600" y="878400"/>
                    </a:moveTo>
                    <a:cubicBezTo>
                      <a:pt x="597600" y="823200"/>
                      <a:pt x="597600" y="768000"/>
                      <a:pt x="576000" y="684000"/>
                    </a:cubicBezTo>
                    <a:cubicBezTo>
                      <a:pt x="554400" y="600000"/>
                      <a:pt x="525600" y="454800"/>
                      <a:pt x="468000" y="374400"/>
                    </a:cubicBezTo>
                    <a:cubicBezTo>
                      <a:pt x="410400" y="294000"/>
                      <a:pt x="308400" y="264000"/>
                      <a:pt x="230400" y="201600"/>
                    </a:cubicBezTo>
                    <a:cubicBezTo>
                      <a:pt x="152400" y="139200"/>
                      <a:pt x="76200" y="69600"/>
                      <a:pt x="0" y="0"/>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7" name="Freeform 76"/>
              <p:cNvSpPr/>
              <p:nvPr/>
            </p:nvSpPr>
            <p:spPr>
              <a:xfrm>
                <a:off x="2267168" y="4341600"/>
                <a:ext cx="58432" cy="324000"/>
              </a:xfrm>
              <a:custGeom>
                <a:avLst/>
                <a:gdLst>
                  <a:gd name="connsiteX0" fmla="*/ 58432 w 58432"/>
                  <a:gd name="connsiteY0" fmla="*/ 324000 h 324000"/>
                  <a:gd name="connsiteX1" fmla="*/ 832 w 58432"/>
                  <a:gd name="connsiteY1" fmla="*/ 158400 h 324000"/>
                  <a:gd name="connsiteX2" fmla="*/ 29632 w 58432"/>
                  <a:gd name="connsiteY2" fmla="*/ 0 h 324000"/>
                </a:gdLst>
                <a:ahLst/>
                <a:cxnLst>
                  <a:cxn ang="0">
                    <a:pos x="connsiteX0" y="connsiteY0"/>
                  </a:cxn>
                  <a:cxn ang="0">
                    <a:pos x="connsiteX1" y="connsiteY1"/>
                  </a:cxn>
                  <a:cxn ang="0">
                    <a:pos x="connsiteX2" y="connsiteY2"/>
                  </a:cxn>
                </a:cxnLst>
                <a:rect l="l" t="t" r="r" b="b"/>
                <a:pathLst>
                  <a:path w="58432" h="324000">
                    <a:moveTo>
                      <a:pt x="58432" y="324000"/>
                    </a:moveTo>
                    <a:cubicBezTo>
                      <a:pt x="32032" y="268200"/>
                      <a:pt x="5632" y="212400"/>
                      <a:pt x="832" y="158400"/>
                    </a:cubicBezTo>
                    <a:cubicBezTo>
                      <a:pt x="-3968" y="104400"/>
                      <a:pt x="12832" y="52200"/>
                      <a:pt x="29632" y="0"/>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8" name="Freeform 77"/>
              <p:cNvSpPr/>
              <p:nvPr/>
            </p:nvSpPr>
            <p:spPr>
              <a:xfrm>
                <a:off x="1634400" y="4413600"/>
                <a:ext cx="324000" cy="82148"/>
              </a:xfrm>
              <a:custGeom>
                <a:avLst/>
                <a:gdLst>
                  <a:gd name="connsiteX0" fmla="*/ 324000 w 324000"/>
                  <a:gd name="connsiteY0" fmla="*/ 0 h 82148"/>
                  <a:gd name="connsiteX1" fmla="*/ 158400 w 324000"/>
                  <a:gd name="connsiteY1" fmla="*/ 79200 h 82148"/>
                  <a:gd name="connsiteX2" fmla="*/ 0 w 324000"/>
                  <a:gd name="connsiteY2" fmla="*/ 57600 h 82148"/>
                </a:gdLst>
                <a:ahLst/>
                <a:cxnLst>
                  <a:cxn ang="0">
                    <a:pos x="connsiteX0" y="connsiteY0"/>
                  </a:cxn>
                  <a:cxn ang="0">
                    <a:pos x="connsiteX1" y="connsiteY1"/>
                  </a:cxn>
                  <a:cxn ang="0">
                    <a:pos x="connsiteX2" y="connsiteY2"/>
                  </a:cxn>
                </a:cxnLst>
                <a:rect l="l" t="t" r="r" b="b"/>
                <a:pathLst>
                  <a:path w="324000" h="82148">
                    <a:moveTo>
                      <a:pt x="324000" y="0"/>
                    </a:moveTo>
                    <a:cubicBezTo>
                      <a:pt x="268200" y="34800"/>
                      <a:pt x="212400" y="69600"/>
                      <a:pt x="158400" y="79200"/>
                    </a:cubicBezTo>
                    <a:cubicBezTo>
                      <a:pt x="104400" y="88800"/>
                      <a:pt x="52200" y="73200"/>
                      <a:pt x="0" y="57600"/>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9" name="Freeform 78"/>
              <p:cNvSpPr/>
              <p:nvPr/>
            </p:nvSpPr>
            <p:spPr>
              <a:xfrm>
                <a:off x="1404000" y="3902400"/>
                <a:ext cx="352800" cy="130299"/>
              </a:xfrm>
              <a:custGeom>
                <a:avLst/>
                <a:gdLst>
                  <a:gd name="connsiteX0" fmla="*/ 352800 w 352800"/>
                  <a:gd name="connsiteY0" fmla="*/ 108000 h 130299"/>
                  <a:gd name="connsiteX1" fmla="*/ 144000 w 352800"/>
                  <a:gd name="connsiteY1" fmla="*/ 122400 h 130299"/>
                  <a:gd name="connsiteX2" fmla="*/ 0 w 352800"/>
                  <a:gd name="connsiteY2" fmla="*/ 0 h 130299"/>
                </a:gdLst>
                <a:ahLst/>
                <a:cxnLst>
                  <a:cxn ang="0">
                    <a:pos x="connsiteX0" y="connsiteY0"/>
                  </a:cxn>
                  <a:cxn ang="0">
                    <a:pos x="connsiteX1" y="connsiteY1"/>
                  </a:cxn>
                  <a:cxn ang="0">
                    <a:pos x="connsiteX2" y="connsiteY2"/>
                  </a:cxn>
                </a:cxnLst>
                <a:rect l="l" t="t" r="r" b="b"/>
                <a:pathLst>
                  <a:path w="352800" h="130299">
                    <a:moveTo>
                      <a:pt x="352800" y="108000"/>
                    </a:moveTo>
                    <a:cubicBezTo>
                      <a:pt x="277800" y="124200"/>
                      <a:pt x="202800" y="140400"/>
                      <a:pt x="144000" y="122400"/>
                    </a:cubicBezTo>
                    <a:cubicBezTo>
                      <a:pt x="85200" y="104400"/>
                      <a:pt x="42600" y="52200"/>
                      <a:pt x="0" y="0"/>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0" name="Freeform 79"/>
              <p:cNvSpPr/>
              <p:nvPr/>
            </p:nvSpPr>
            <p:spPr>
              <a:xfrm>
                <a:off x="1014160" y="3902400"/>
                <a:ext cx="73040" cy="252000"/>
              </a:xfrm>
              <a:custGeom>
                <a:avLst/>
                <a:gdLst>
                  <a:gd name="connsiteX0" fmla="*/ 73040 w 73040"/>
                  <a:gd name="connsiteY0" fmla="*/ 252000 h 252000"/>
                  <a:gd name="connsiteX1" fmla="*/ 1040 w 73040"/>
                  <a:gd name="connsiteY1" fmla="*/ 79200 h 252000"/>
                  <a:gd name="connsiteX2" fmla="*/ 37040 w 73040"/>
                  <a:gd name="connsiteY2" fmla="*/ 0 h 252000"/>
                </a:gdLst>
                <a:ahLst/>
                <a:cxnLst>
                  <a:cxn ang="0">
                    <a:pos x="connsiteX0" y="connsiteY0"/>
                  </a:cxn>
                  <a:cxn ang="0">
                    <a:pos x="connsiteX1" y="connsiteY1"/>
                  </a:cxn>
                  <a:cxn ang="0">
                    <a:pos x="connsiteX2" y="connsiteY2"/>
                  </a:cxn>
                </a:cxnLst>
                <a:rect l="l" t="t" r="r" b="b"/>
                <a:pathLst>
                  <a:path w="73040" h="252000">
                    <a:moveTo>
                      <a:pt x="73040" y="252000"/>
                    </a:moveTo>
                    <a:cubicBezTo>
                      <a:pt x="40040" y="186600"/>
                      <a:pt x="7040" y="121200"/>
                      <a:pt x="1040" y="79200"/>
                    </a:cubicBezTo>
                    <a:cubicBezTo>
                      <a:pt x="-4960" y="37200"/>
                      <a:pt x="16040" y="18600"/>
                      <a:pt x="37040" y="0"/>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1" name="Freeform 80"/>
              <p:cNvSpPr/>
              <p:nvPr/>
            </p:nvSpPr>
            <p:spPr>
              <a:xfrm>
                <a:off x="885600" y="4233600"/>
                <a:ext cx="288000" cy="101419"/>
              </a:xfrm>
              <a:custGeom>
                <a:avLst/>
                <a:gdLst>
                  <a:gd name="connsiteX0" fmla="*/ 288000 w 288000"/>
                  <a:gd name="connsiteY0" fmla="*/ 100800 h 101419"/>
                  <a:gd name="connsiteX1" fmla="*/ 136800 w 288000"/>
                  <a:gd name="connsiteY1" fmla="*/ 86400 h 101419"/>
                  <a:gd name="connsiteX2" fmla="*/ 0 w 288000"/>
                  <a:gd name="connsiteY2" fmla="*/ 0 h 101419"/>
                </a:gdLst>
                <a:ahLst/>
                <a:cxnLst>
                  <a:cxn ang="0">
                    <a:pos x="connsiteX0" y="connsiteY0"/>
                  </a:cxn>
                  <a:cxn ang="0">
                    <a:pos x="connsiteX1" y="connsiteY1"/>
                  </a:cxn>
                  <a:cxn ang="0">
                    <a:pos x="connsiteX2" y="connsiteY2"/>
                  </a:cxn>
                </a:cxnLst>
                <a:rect l="l" t="t" r="r" b="b"/>
                <a:pathLst>
                  <a:path w="288000" h="101419">
                    <a:moveTo>
                      <a:pt x="288000" y="100800"/>
                    </a:moveTo>
                    <a:cubicBezTo>
                      <a:pt x="236400" y="102000"/>
                      <a:pt x="184800" y="103200"/>
                      <a:pt x="136800" y="86400"/>
                    </a:cubicBezTo>
                    <a:cubicBezTo>
                      <a:pt x="88800" y="69600"/>
                      <a:pt x="44400" y="34800"/>
                      <a:pt x="0" y="0"/>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sp>
        <p:nvSpPr>
          <p:cNvPr id="85" name="TextBox 84"/>
          <p:cNvSpPr txBox="1"/>
          <p:nvPr/>
        </p:nvSpPr>
        <p:spPr>
          <a:xfrm>
            <a:off x="2438400" y="4039395"/>
            <a:ext cx="1524000" cy="738664"/>
          </a:xfrm>
          <a:prstGeom prst="rect">
            <a:avLst/>
          </a:prstGeom>
          <a:noFill/>
        </p:spPr>
        <p:txBody>
          <a:bodyPr wrap="square" rtlCol="0">
            <a:spAutoFit/>
          </a:bodyPr>
          <a:lstStyle/>
          <a:p>
            <a:r>
              <a:rPr lang="en-US" sz="1400" dirty="0">
                <a:solidFill>
                  <a:prstClr val="white"/>
                </a:solidFill>
              </a:rPr>
              <a:t>Connect runoff from </a:t>
            </a:r>
            <a:r>
              <a:rPr lang="en-US" sz="1400" b="1" dirty="0">
                <a:solidFill>
                  <a:srgbClr val="1F497D">
                    <a:lumMod val="75000"/>
                  </a:srgbClr>
                </a:solidFill>
              </a:rPr>
              <a:t>basins</a:t>
            </a:r>
            <a:r>
              <a:rPr lang="en-US" sz="1400" dirty="0">
                <a:solidFill>
                  <a:prstClr val="white"/>
                </a:solidFill>
              </a:rPr>
              <a:t> to river reaches</a:t>
            </a:r>
            <a:endParaRPr lang="en-US" dirty="0">
              <a:solidFill>
                <a:prstClr val="white"/>
              </a:solidFill>
            </a:endParaRPr>
          </a:p>
        </p:txBody>
      </p:sp>
      <p:grpSp>
        <p:nvGrpSpPr>
          <p:cNvPr id="120" name="Group 119"/>
          <p:cNvGrpSpPr/>
          <p:nvPr/>
        </p:nvGrpSpPr>
        <p:grpSpPr>
          <a:xfrm>
            <a:off x="816513" y="5587100"/>
            <a:ext cx="1488584" cy="909419"/>
            <a:chOff x="817405" y="5498200"/>
            <a:chExt cx="1488584" cy="909419"/>
          </a:xfrm>
        </p:grpSpPr>
        <p:sp>
          <p:nvSpPr>
            <p:cNvPr id="119" name="Freeform 118"/>
            <p:cNvSpPr/>
            <p:nvPr/>
          </p:nvSpPr>
          <p:spPr>
            <a:xfrm rot="1800000">
              <a:off x="870107" y="5498200"/>
              <a:ext cx="1435882" cy="909419"/>
            </a:xfrm>
            <a:custGeom>
              <a:avLst/>
              <a:gdLst>
                <a:gd name="connsiteX0" fmla="*/ 72947 w 2395549"/>
                <a:gd name="connsiteY0" fmla="*/ 1352725 h 1455277"/>
                <a:gd name="connsiteX1" fmla="*/ 764147 w 2395549"/>
                <a:gd name="connsiteY1" fmla="*/ 1446325 h 1455277"/>
                <a:gd name="connsiteX2" fmla="*/ 1476947 w 2395549"/>
                <a:gd name="connsiteY2" fmla="*/ 1179925 h 1455277"/>
                <a:gd name="connsiteX3" fmla="*/ 2009747 w 2395549"/>
                <a:gd name="connsiteY3" fmla="*/ 1043125 h 1455277"/>
                <a:gd name="connsiteX4" fmla="*/ 2391347 w 2395549"/>
                <a:gd name="connsiteY4" fmla="*/ 747925 h 1455277"/>
                <a:gd name="connsiteX5" fmla="*/ 2168147 w 2395549"/>
                <a:gd name="connsiteY5" fmla="*/ 150325 h 1455277"/>
                <a:gd name="connsiteX6" fmla="*/ 1498547 w 2395549"/>
                <a:gd name="connsiteY6" fmla="*/ 20725 h 1455277"/>
                <a:gd name="connsiteX7" fmla="*/ 900947 w 2395549"/>
                <a:gd name="connsiteY7" fmla="*/ 42325 h 1455277"/>
                <a:gd name="connsiteX8" fmla="*/ 368147 w 2395549"/>
                <a:gd name="connsiteY8" fmla="*/ 416725 h 1455277"/>
                <a:gd name="connsiteX9" fmla="*/ 51347 w 2395549"/>
                <a:gd name="connsiteY9" fmla="*/ 971125 h 1455277"/>
                <a:gd name="connsiteX10" fmla="*/ 72947 w 2395549"/>
                <a:gd name="connsiteY10" fmla="*/ 1352725 h 1455277"/>
                <a:gd name="connsiteX0" fmla="*/ 72947 w 2395549"/>
                <a:gd name="connsiteY0" fmla="*/ 1332113 h 1434665"/>
                <a:gd name="connsiteX1" fmla="*/ 764147 w 2395549"/>
                <a:gd name="connsiteY1" fmla="*/ 1425713 h 1434665"/>
                <a:gd name="connsiteX2" fmla="*/ 1476947 w 2395549"/>
                <a:gd name="connsiteY2" fmla="*/ 1159313 h 1434665"/>
                <a:gd name="connsiteX3" fmla="*/ 2009747 w 2395549"/>
                <a:gd name="connsiteY3" fmla="*/ 1022513 h 1434665"/>
                <a:gd name="connsiteX4" fmla="*/ 2391347 w 2395549"/>
                <a:gd name="connsiteY4" fmla="*/ 727313 h 1434665"/>
                <a:gd name="connsiteX5" fmla="*/ 2168147 w 2395549"/>
                <a:gd name="connsiteY5" fmla="*/ 129713 h 1434665"/>
                <a:gd name="connsiteX6" fmla="*/ 1498547 w 2395549"/>
                <a:gd name="connsiteY6" fmla="*/ 113 h 1434665"/>
                <a:gd name="connsiteX7" fmla="*/ 1186259 w 2395549"/>
                <a:gd name="connsiteY7" fmla="*/ 112910 h 1434665"/>
                <a:gd name="connsiteX8" fmla="*/ 368147 w 2395549"/>
                <a:gd name="connsiteY8" fmla="*/ 396113 h 1434665"/>
                <a:gd name="connsiteX9" fmla="*/ 51347 w 2395549"/>
                <a:gd name="connsiteY9" fmla="*/ 950513 h 1434665"/>
                <a:gd name="connsiteX10" fmla="*/ 72947 w 2395549"/>
                <a:gd name="connsiteY10" fmla="*/ 1332113 h 1434665"/>
                <a:gd name="connsiteX0" fmla="*/ 72947 w 2395549"/>
                <a:gd name="connsiteY0" fmla="*/ 1347068 h 1449620"/>
                <a:gd name="connsiteX1" fmla="*/ 764147 w 2395549"/>
                <a:gd name="connsiteY1" fmla="*/ 1440668 h 1449620"/>
                <a:gd name="connsiteX2" fmla="*/ 1476947 w 2395549"/>
                <a:gd name="connsiteY2" fmla="*/ 1174268 h 1449620"/>
                <a:gd name="connsiteX3" fmla="*/ 2009747 w 2395549"/>
                <a:gd name="connsiteY3" fmla="*/ 1037468 h 1449620"/>
                <a:gd name="connsiteX4" fmla="*/ 2391347 w 2395549"/>
                <a:gd name="connsiteY4" fmla="*/ 742268 h 1449620"/>
                <a:gd name="connsiteX5" fmla="*/ 2168147 w 2395549"/>
                <a:gd name="connsiteY5" fmla="*/ 144668 h 1449620"/>
                <a:gd name="connsiteX6" fmla="*/ 1498547 w 2395549"/>
                <a:gd name="connsiteY6" fmla="*/ 15068 h 1449620"/>
                <a:gd name="connsiteX7" fmla="*/ 1186259 w 2395549"/>
                <a:gd name="connsiteY7" fmla="*/ 127865 h 1449620"/>
                <a:gd name="connsiteX8" fmla="*/ 368147 w 2395549"/>
                <a:gd name="connsiteY8" fmla="*/ 411068 h 1449620"/>
                <a:gd name="connsiteX9" fmla="*/ 51347 w 2395549"/>
                <a:gd name="connsiteY9" fmla="*/ 965468 h 1449620"/>
                <a:gd name="connsiteX10" fmla="*/ 72947 w 2395549"/>
                <a:gd name="connsiteY10" fmla="*/ 1347068 h 1449620"/>
                <a:gd name="connsiteX0" fmla="*/ 72947 w 2395549"/>
                <a:gd name="connsiteY0" fmla="*/ 1361566 h 1464118"/>
                <a:gd name="connsiteX1" fmla="*/ 764147 w 2395549"/>
                <a:gd name="connsiteY1" fmla="*/ 1455166 h 1464118"/>
                <a:gd name="connsiteX2" fmla="*/ 1476947 w 2395549"/>
                <a:gd name="connsiteY2" fmla="*/ 1188766 h 1464118"/>
                <a:gd name="connsiteX3" fmla="*/ 2009747 w 2395549"/>
                <a:gd name="connsiteY3" fmla="*/ 1051966 h 1464118"/>
                <a:gd name="connsiteX4" fmla="*/ 2391347 w 2395549"/>
                <a:gd name="connsiteY4" fmla="*/ 756766 h 1464118"/>
                <a:gd name="connsiteX5" fmla="*/ 2168147 w 2395549"/>
                <a:gd name="connsiteY5" fmla="*/ 159166 h 1464118"/>
                <a:gd name="connsiteX6" fmla="*/ 1498547 w 2395549"/>
                <a:gd name="connsiteY6" fmla="*/ 29566 h 1464118"/>
                <a:gd name="connsiteX7" fmla="*/ 1193634 w 2395549"/>
                <a:gd name="connsiteY7" fmla="*/ 114839 h 1464118"/>
                <a:gd name="connsiteX8" fmla="*/ 368147 w 2395549"/>
                <a:gd name="connsiteY8" fmla="*/ 425566 h 1464118"/>
                <a:gd name="connsiteX9" fmla="*/ 51347 w 2395549"/>
                <a:gd name="connsiteY9" fmla="*/ 979966 h 1464118"/>
                <a:gd name="connsiteX10" fmla="*/ 72947 w 2395549"/>
                <a:gd name="connsiteY10" fmla="*/ 1361566 h 1464118"/>
                <a:gd name="connsiteX0" fmla="*/ 72947 w 2395549"/>
                <a:gd name="connsiteY0" fmla="*/ 1333642 h 1436194"/>
                <a:gd name="connsiteX1" fmla="*/ 764147 w 2395549"/>
                <a:gd name="connsiteY1" fmla="*/ 1427242 h 1436194"/>
                <a:gd name="connsiteX2" fmla="*/ 1476947 w 2395549"/>
                <a:gd name="connsiteY2" fmla="*/ 1160842 h 1436194"/>
                <a:gd name="connsiteX3" fmla="*/ 2009747 w 2395549"/>
                <a:gd name="connsiteY3" fmla="*/ 1024042 h 1436194"/>
                <a:gd name="connsiteX4" fmla="*/ 2391347 w 2395549"/>
                <a:gd name="connsiteY4" fmla="*/ 728842 h 1436194"/>
                <a:gd name="connsiteX5" fmla="*/ 2168147 w 2395549"/>
                <a:gd name="connsiteY5" fmla="*/ 131242 h 1436194"/>
                <a:gd name="connsiteX6" fmla="*/ 1498547 w 2395549"/>
                <a:gd name="connsiteY6" fmla="*/ 1642 h 1436194"/>
                <a:gd name="connsiteX7" fmla="*/ 1160176 w 2395549"/>
                <a:gd name="connsiteY7" fmla="*/ 149854 h 1436194"/>
                <a:gd name="connsiteX8" fmla="*/ 368147 w 2395549"/>
                <a:gd name="connsiteY8" fmla="*/ 397642 h 1436194"/>
                <a:gd name="connsiteX9" fmla="*/ 51347 w 2395549"/>
                <a:gd name="connsiteY9" fmla="*/ 952042 h 1436194"/>
                <a:gd name="connsiteX10" fmla="*/ 72947 w 2395549"/>
                <a:gd name="connsiteY10" fmla="*/ 1333642 h 1436194"/>
                <a:gd name="connsiteX0" fmla="*/ 72947 w 2395549"/>
                <a:gd name="connsiteY0" fmla="*/ 1366443 h 1468995"/>
                <a:gd name="connsiteX1" fmla="*/ 764147 w 2395549"/>
                <a:gd name="connsiteY1" fmla="*/ 1460043 h 1468995"/>
                <a:gd name="connsiteX2" fmla="*/ 1476947 w 2395549"/>
                <a:gd name="connsiteY2" fmla="*/ 1193643 h 1468995"/>
                <a:gd name="connsiteX3" fmla="*/ 2009747 w 2395549"/>
                <a:gd name="connsiteY3" fmla="*/ 1056843 h 1468995"/>
                <a:gd name="connsiteX4" fmla="*/ 2391347 w 2395549"/>
                <a:gd name="connsiteY4" fmla="*/ 761643 h 1468995"/>
                <a:gd name="connsiteX5" fmla="*/ 2168147 w 2395549"/>
                <a:gd name="connsiteY5" fmla="*/ 164043 h 1468995"/>
                <a:gd name="connsiteX6" fmla="*/ 1498547 w 2395549"/>
                <a:gd name="connsiteY6" fmla="*/ 34443 h 1468995"/>
                <a:gd name="connsiteX7" fmla="*/ 1162670 w 2395549"/>
                <a:gd name="connsiteY7" fmla="*/ 111416 h 1468995"/>
                <a:gd name="connsiteX8" fmla="*/ 368147 w 2395549"/>
                <a:gd name="connsiteY8" fmla="*/ 430443 h 1468995"/>
                <a:gd name="connsiteX9" fmla="*/ 51347 w 2395549"/>
                <a:gd name="connsiteY9" fmla="*/ 984843 h 1468995"/>
                <a:gd name="connsiteX10" fmla="*/ 72947 w 2395549"/>
                <a:gd name="connsiteY10" fmla="*/ 1366443 h 1468995"/>
                <a:gd name="connsiteX0" fmla="*/ 72947 w 2395549"/>
                <a:gd name="connsiteY0" fmla="*/ 1364563 h 1467115"/>
                <a:gd name="connsiteX1" fmla="*/ 764147 w 2395549"/>
                <a:gd name="connsiteY1" fmla="*/ 1458163 h 1467115"/>
                <a:gd name="connsiteX2" fmla="*/ 1476947 w 2395549"/>
                <a:gd name="connsiteY2" fmla="*/ 1191763 h 1467115"/>
                <a:gd name="connsiteX3" fmla="*/ 2009747 w 2395549"/>
                <a:gd name="connsiteY3" fmla="*/ 1054963 h 1467115"/>
                <a:gd name="connsiteX4" fmla="*/ 2391347 w 2395549"/>
                <a:gd name="connsiteY4" fmla="*/ 759763 h 1467115"/>
                <a:gd name="connsiteX5" fmla="*/ 2168147 w 2395549"/>
                <a:gd name="connsiteY5" fmla="*/ 162163 h 1467115"/>
                <a:gd name="connsiteX6" fmla="*/ 1498547 w 2395549"/>
                <a:gd name="connsiteY6" fmla="*/ 32563 h 1467115"/>
                <a:gd name="connsiteX7" fmla="*/ 1162670 w 2395549"/>
                <a:gd name="connsiteY7" fmla="*/ 109536 h 1467115"/>
                <a:gd name="connsiteX8" fmla="*/ 368147 w 2395549"/>
                <a:gd name="connsiteY8" fmla="*/ 428563 h 1467115"/>
                <a:gd name="connsiteX9" fmla="*/ 51347 w 2395549"/>
                <a:gd name="connsiteY9" fmla="*/ 982963 h 1467115"/>
                <a:gd name="connsiteX10" fmla="*/ 72947 w 2395549"/>
                <a:gd name="connsiteY10" fmla="*/ 1364563 h 1467115"/>
                <a:gd name="connsiteX0" fmla="*/ 72947 w 2395549"/>
                <a:gd name="connsiteY0" fmla="*/ 1372104 h 1474656"/>
                <a:gd name="connsiteX1" fmla="*/ 764147 w 2395549"/>
                <a:gd name="connsiteY1" fmla="*/ 1465704 h 1474656"/>
                <a:gd name="connsiteX2" fmla="*/ 1476947 w 2395549"/>
                <a:gd name="connsiteY2" fmla="*/ 1199304 h 1474656"/>
                <a:gd name="connsiteX3" fmla="*/ 2009747 w 2395549"/>
                <a:gd name="connsiteY3" fmla="*/ 1062504 h 1474656"/>
                <a:gd name="connsiteX4" fmla="*/ 2391347 w 2395549"/>
                <a:gd name="connsiteY4" fmla="*/ 767304 h 1474656"/>
                <a:gd name="connsiteX5" fmla="*/ 2168147 w 2395549"/>
                <a:gd name="connsiteY5" fmla="*/ 169704 h 1474656"/>
                <a:gd name="connsiteX6" fmla="*/ 1498547 w 2395549"/>
                <a:gd name="connsiteY6" fmla="*/ 40104 h 1474656"/>
                <a:gd name="connsiteX7" fmla="*/ 1199166 w 2395549"/>
                <a:gd name="connsiteY7" fmla="*/ 104729 h 1474656"/>
                <a:gd name="connsiteX8" fmla="*/ 368147 w 2395549"/>
                <a:gd name="connsiteY8" fmla="*/ 436104 h 1474656"/>
                <a:gd name="connsiteX9" fmla="*/ 51347 w 2395549"/>
                <a:gd name="connsiteY9" fmla="*/ 990504 h 1474656"/>
                <a:gd name="connsiteX10" fmla="*/ 72947 w 2395549"/>
                <a:gd name="connsiteY10" fmla="*/ 1372104 h 1474656"/>
                <a:gd name="connsiteX0" fmla="*/ 113584 w 2436186"/>
                <a:gd name="connsiteY0" fmla="*/ 1341338 h 1443890"/>
                <a:gd name="connsiteX1" fmla="*/ 804784 w 2436186"/>
                <a:gd name="connsiteY1" fmla="*/ 1434938 h 1443890"/>
                <a:gd name="connsiteX2" fmla="*/ 1517584 w 2436186"/>
                <a:gd name="connsiteY2" fmla="*/ 1168538 h 1443890"/>
                <a:gd name="connsiteX3" fmla="*/ 2050384 w 2436186"/>
                <a:gd name="connsiteY3" fmla="*/ 1031738 h 1443890"/>
                <a:gd name="connsiteX4" fmla="*/ 2431984 w 2436186"/>
                <a:gd name="connsiteY4" fmla="*/ 736538 h 1443890"/>
                <a:gd name="connsiteX5" fmla="*/ 2208784 w 2436186"/>
                <a:gd name="connsiteY5" fmla="*/ 138938 h 1443890"/>
                <a:gd name="connsiteX6" fmla="*/ 1539184 w 2436186"/>
                <a:gd name="connsiteY6" fmla="*/ 9338 h 1443890"/>
                <a:gd name="connsiteX7" fmla="*/ 1239803 w 2436186"/>
                <a:gd name="connsiteY7" fmla="*/ 73963 h 1443890"/>
                <a:gd name="connsiteX8" fmla="*/ 1014981 w 2436186"/>
                <a:gd name="connsiteY8" fmla="*/ 578831 h 1443890"/>
                <a:gd name="connsiteX9" fmla="*/ 91984 w 2436186"/>
                <a:gd name="connsiteY9" fmla="*/ 959738 h 1443890"/>
                <a:gd name="connsiteX10" fmla="*/ 113584 w 2436186"/>
                <a:gd name="connsiteY10" fmla="*/ 1341338 h 1443890"/>
                <a:gd name="connsiteX0" fmla="*/ 116955 w 2439557"/>
                <a:gd name="connsiteY0" fmla="*/ 1337684 h 1440236"/>
                <a:gd name="connsiteX1" fmla="*/ 808155 w 2439557"/>
                <a:gd name="connsiteY1" fmla="*/ 1431284 h 1440236"/>
                <a:gd name="connsiteX2" fmla="*/ 1520955 w 2439557"/>
                <a:gd name="connsiteY2" fmla="*/ 1164884 h 1440236"/>
                <a:gd name="connsiteX3" fmla="*/ 2053755 w 2439557"/>
                <a:gd name="connsiteY3" fmla="*/ 1028084 h 1440236"/>
                <a:gd name="connsiteX4" fmla="*/ 2435355 w 2439557"/>
                <a:gd name="connsiteY4" fmla="*/ 732884 h 1440236"/>
                <a:gd name="connsiteX5" fmla="*/ 2212155 w 2439557"/>
                <a:gd name="connsiteY5" fmla="*/ 135284 h 1440236"/>
                <a:gd name="connsiteX6" fmla="*/ 1542555 w 2439557"/>
                <a:gd name="connsiteY6" fmla="*/ 5684 h 1440236"/>
                <a:gd name="connsiteX7" fmla="*/ 1243174 w 2439557"/>
                <a:gd name="connsiteY7" fmla="*/ 70309 h 1440236"/>
                <a:gd name="connsiteX8" fmla="*/ 1066653 w 2439557"/>
                <a:gd name="connsiteY8" fmla="*/ 477494 h 1440236"/>
                <a:gd name="connsiteX9" fmla="*/ 95355 w 2439557"/>
                <a:gd name="connsiteY9" fmla="*/ 956084 h 1440236"/>
                <a:gd name="connsiteX10" fmla="*/ 116955 w 2439557"/>
                <a:gd name="connsiteY10" fmla="*/ 1337684 h 1440236"/>
                <a:gd name="connsiteX0" fmla="*/ 116957 w 2439559"/>
                <a:gd name="connsiteY0" fmla="*/ 1337684 h 1440236"/>
                <a:gd name="connsiteX1" fmla="*/ 808157 w 2439559"/>
                <a:gd name="connsiteY1" fmla="*/ 1431284 h 1440236"/>
                <a:gd name="connsiteX2" fmla="*/ 1520957 w 2439559"/>
                <a:gd name="connsiteY2" fmla="*/ 1164884 h 1440236"/>
                <a:gd name="connsiteX3" fmla="*/ 2053757 w 2439559"/>
                <a:gd name="connsiteY3" fmla="*/ 1028084 h 1440236"/>
                <a:gd name="connsiteX4" fmla="*/ 2435357 w 2439559"/>
                <a:gd name="connsiteY4" fmla="*/ 732884 h 1440236"/>
                <a:gd name="connsiteX5" fmla="*/ 2212157 w 2439559"/>
                <a:gd name="connsiteY5" fmla="*/ 135284 h 1440236"/>
                <a:gd name="connsiteX6" fmla="*/ 1542557 w 2439559"/>
                <a:gd name="connsiteY6" fmla="*/ 5684 h 1440236"/>
                <a:gd name="connsiteX7" fmla="*/ 1243176 w 2439559"/>
                <a:gd name="connsiteY7" fmla="*/ 70309 h 1440236"/>
                <a:gd name="connsiteX8" fmla="*/ 1066655 w 2439559"/>
                <a:gd name="connsiteY8" fmla="*/ 477494 h 1440236"/>
                <a:gd name="connsiteX9" fmla="*/ 95357 w 2439559"/>
                <a:gd name="connsiteY9" fmla="*/ 956084 h 1440236"/>
                <a:gd name="connsiteX10" fmla="*/ 116957 w 2439559"/>
                <a:gd name="connsiteY10" fmla="*/ 1337684 h 1440236"/>
                <a:gd name="connsiteX0" fmla="*/ 116957 w 2439559"/>
                <a:gd name="connsiteY0" fmla="*/ 1337684 h 1440236"/>
                <a:gd name="connsiteX1" fmla="*/ 808157 w 2439559"/>
                <a:gd name="connsiteY1" fmla="*/ 1431284 h 1440236"/>
                <a:gd name="connsiteX2" fmla="*/ 1520957 w 2439559"/>
                <a:gd name="connsiteY2" fmla="*/ 1164884 h 1440236"/>
                <a:gd name="connsiteX3" fmla="*/ 2053757 w 2439559"/>
                <a:gd name="connsiteY3" fmla="*/ 1028084 h 1440236"/>
                <a:gd name="connsiteX4" fmla="*/ 2435357 w 2439559"/>
                <a:gd name="connsiteY4" fmla="*/ 732884 h 1440236"/>
                <a:gd name="connsiteX5" fmla="*/ 2212157 w 2439559"/>
                <a:gd name="connsiteY5" fmla="*/ 135284 h 1440236"/>
                <a:gd name="connsiteX6" fmla="*/ 1542557 w 2439559"/>
                <a:gd name="connsiteY6" fmla="*/ 5684 h 1440236"/>
                <a:gd name="connsiteX7" fmla="*/ 1243176 w 2439559"/>
                <a:gd name="connsiteY7" fmla="*/ 70309 h 1440236"/>
                <a:gd name="connsiteX8" fmla="*/ 1066655 w 2439559"/>
                <a:gd name="connsiteY8" fmla="*/ 477494 h 1440236"/>
                <a:gd name="connsiteX9" fmla="*/ 95357 w 2439559"/>
                <a:gd name="connsiteY9" fmla="*/ 956084 h 1440236"/>
                <a:gd name="connsiteX10" fmla="*/ 116957 w 2439559"/>
                <a:gd name="connsiteY10" fmla="*/ 1337684 h 1440236"/>
                <a:gd name="connsiteX0" fmla="*/ 115288 w 2437890"/>
                <a:gd name="connsiteY0" fmla="*/ 1341876 h 1444428"/>
                <a:gd name="connsiteX1" fmla="*/ 806488 w 2437890"/>
                <a:gd name="connsiteY1" fmla="*/ 1435476 h 1444428"/>
                <a:gd name="connsiteX2" fmla="*/ 1519288 w 2437890"/>
                <a:gd name="connsiteY2" fmla="*/ 1169076 h 1444428"/>
                <a:gd name="connsiteX3" fmla="*/ 2052088 w 2437890"/>
                <a:gd name="connsiteY3" fmla="*/ 1032276 h 1444428"/>
                <a:gd name="connsiteX4" fmla="*/ 2433688 w 2437890"/>
                <a:gd name="connsiteY4" fmla="*/ 737076 h 1444428"/>
                <a:gd name="connsiteX5" fmla="*/ 2210488 w 2437890"/>
                <a:gd name="connsiteY5" fmla="*/ 139476 h 1444428"/>
                <a:gd name="connsiteX6" fmla="*/ 1540888 w 2437890"/>
                <a:gd name="connsiteY6" fmla="*/ 9876 h 1444428"/>
                <a:gd name="connsiteX7" fmla="*/ 1241507 w 2437890"/>
                <a:gd name="connsiteY7" fmla="*/ 74501 h 1444428"/>
                <a:gd name="connsiteX8" fmla="*/ 1041107 w 2437890"/>
                <a:gd name="connsiteY8" fmla="*/ 591440 h 1444428"/>
                <a:gd name="connsiteX9" fmla="*/ 93688 w 2437890"/>
                <a:gd name="connsiteY9" fmla="*/ 960276 h 1444428"/>
                <a:gd name="connsiteX10" fmla="*/ 115288 w 2437890"/>
                <a:gd name="connsiteY10" fmla="*/ 1341876 h 1444428"/>
                <a:gd name="connsiteX0" fmla="*/ 115288 w 2437890"/>
                <a:gd name="connsiteY0" fmla="*/ 1341876 h 1444428"/>
                <a:gd name="connsiteX1" fmla="*/ 806488 w 2437890"/>
                <a:gd name="connsiteY1" fmla="*/ 1435476 h 1444428"/>
                <a:gd name="connsiteX2" fmla="*/ 1519288 w 2437890"/>
                <a:gd name="connsiteY2" fmla="*/ 1169076 h 1444428"/>
                <a:gd name="connsiteX3" fmla="*/ 2052088 w 2437890"/>
                <a:gd name="connsiteY3" fmla="*/ 1032276 h 1444428"/>
                <a:gd name="connsiteX4" fmla="*/ 2433688 w 2437890"/>
                <a:gd name="connsiteY4" fmla="*/ 737076 h 1444428"/>
                <a:gd name="connsiteX5" fmla="*/ 2210488 w 2437890"/>
                <a:gd name="connsiteY5" fmla="*/ 139476 h 1444428"/>
                <a:gd name="connsiteX6" fmla="*/ 1540888 w 2437890"/>
                <a:gd name="connsiteY6" fmla="*/ 9876 h 1444428"/>
                <a:gd name="connsiteX7" fmla="*/ 1241507 w 2437890"/>
                <a:gd name="connsiteY7" fmla="*/ 74501 h 1444428"/>
                <a:gd name="connsiteX8" fmla="*/ 1041107 w 2437890"/>
                <a:gd name="connsiteY8" fmla="*/ 591440 h 1444428"/>
                <a:gd name="connsiteX9" fmla="*/ 877578 w 2437890"/>
                <a:gd name="connsiteY9" fmla="*/ 702932 h 1444428"/>
                <a:gd name="connsiteX10" fmla="*/ 93688 w 2437890"/>
                <a:gd name="connsiteY10" fmla="*/ 960276 h 1444428"/>
                <a:gd name="connsiteX11" fmla="*/ 115288 w 2437890"/>
                <a:gd name="connsiteY11" fmla="*/ 1341876 h 1444428"/>
                <a:gd name="connsiteX0" fmla="*/ 95047 w 2417649"/>
                <a:gd name="connsiteY0" fmla="*/ 1341876 h 1444428"/>
                <a:gd name="connsiteX1" fmla="*/ 786247 w 2417649"/>
                <a:gd name="connsiteY1" fmla="*/ 1435476 h 1444428"/>
                <a:gd name="connsiteX2" fmla="*/ 1499047 w 2417649"/>
                <a:gd name="connsiteY2" fmla="*/ 1169076 h 1444428"/>
                <a:gd name="connsiteX3" fmla="*/ 2031847 w 2417649"/>
                <a:gd name="connsiteY3" fmla="*/ 1032276 h 1444428"/>
                <a:gd name="connsiteX4" fmla="*/ 2413447 w 2417649"/>
                <a:gd name="connsiteY4" fmla="*/ 737076 h 1444428"/>
                <a:gd name="connsiteX5" fmla="*/ 2190247 w 2417649"/>
                <a:gd name="connsiteY5" fmla="*/ 139476 h 1444428"/>
                <a:gd name="connsiteX6" fmla="*/ 1520647 w 2417649"/>
                <a:gd name="connsiteY6" fmla="*/ 9876 h 1444428"/>
                <a:gd name="connsiteX7" fmla="*/ 1221266 w 2417649"/>
                <a:gd name="connsiteY7" fmla="*/ 74501 h 1444428"/>
                <a:gd name="connsiteX8" fmla="*/ 1020866 w 2417649"/>
                <a:gd name="connsiteY8" fmla="*/ 591440 h 1444428"/>
                <a:gd name="connsiteX9" fmla="*/ 724443 w 2417649"/>
                <a:gd name="connsiteY9" fmla="*/ 744760 h 1444428"/>
                <a:gd name="connsiteX10" fmla="*/ 73447 w 2417649"/>
                <a:gd name="connsiteY10" fmla="*/ 960276 h 1444428"/>
                <a:gd name="connsiteX11" fmla="*/ 95047 w 2417649"/>
                <a:gd name="connsiteY11" fmla="*/ 1341876 h 1444428"/>
                <a:gd name="connsiteX0" fmla="*/ 95047 w 2417649"/>
                <a:gd name="connsiteY0" fmla="*/ 1341876 h 1444428"/>
                <a:gd name="connsiteX1" fmla="*/ 786247 w 2417649"/>
                <a:gd name="connsiteY1" fmla="*/ 1435476 h 1444428"/>
                <a:gd name="connsiteX2" fmla="*/ 1499047 w 2417649"/>
                <a:gd name="connsiteY2" fmla="*/ 1169076 h 1444428"/>
                <a:gd name="connsiteX3" fmla="*/ 2031847 w 2417649"/>
                <a:gd name="connsiteY3" fmla="*/ 1032276 h 1444428"/>
                <a:gd name="connsiteX4" fmla="*/ 2413447 w 2417649"/>
                <a:gd name="connsiteY4" fmla="*/ 737076 h 1444428"/>
                <a:gd name="connsiteX5" fmla="*/ 2190247 w 2417649"/>
                <a:gd name="connsiteY5" fmla="*/ 139476 h 1444428"/>
                <a:gd name="connsiteX6" fmla="*/ 1520647 w 2417649"/>
                <a:gd name="connsiteY6" fmla="*/ 9876 h 1444428"/>
                <a:gd name="connsiteX7" fmla="*/ 1221266 w 2417649"/>
                <a:gd name="connsiteY7" fmla="*/ 74501 h 1444428"/>
                <a:gd name="connsiteX8" fmla="*/ 1020866 w 2417649"/>
                <a:gd name="connsiteY8" fmla="*/ 591440 h 1444428"/>
                <a:gd name="connsiteX9" fmla="*/ 724443 w 2417649"/>
                <a:gd name="connsiteY9" fmla="*/ 744760 h 1444428"/>
                <a:gd name="connsiteX10" fmla="*/ 73447 w 2417649"/>
                <a:gd name="connsiteY10" fmla="*/ 960276 h 1444428"/>
                <a:gd name="connsiteX11" fmla="*/ 95047 w 2417649"/>
                <a:gd name="connsiteY11" fmla="*/ 1341876 h 1444428"/>
                <a:gd name="connsiteX0" fmla="*/ 8958 w 2331560"/>
                <a:gd name="connsiteY0" fmla="*/ 1341876 h 1442285"/>
                <a:gd name="connsiteX1" fmla="*/ 700158 w 2331560"/>
                <a:gd name="connsiteY1" fmla="*/ 1435476 h 1442285"/>
                <a:gd name="connsiteX2" fmla="*/ 1412958 w 2331560"/>
                <a:gd name="connsiteY2" fmla="*/ 1169076 h 1442285"/>
                <a:gd name="connsiteX3" fmla="*/ 1945758 w 2331560"/>
                <a:gd name="connsiteY3" fmla="*/ 1032276 h 1442285"/>
                <a:gd name="connsiteX4" fmla="*/ 2327358 w 2331560"/>
                <a:gd name="connsiteY4" fmla="*/ 737076 h 1442285"/>
                <a:gd name="connsiteX5" fmla="*/ 2104158 w 2331560"/>
                <a:gd name="connsiteY5" fmla="*/ 139476 h 1442285"/>
                <a:gd name="connsiteX6" fmla="*/ 1434558 w 2331560"/>
                <a:gd name="connsiteY6" fmla="*/ 9876 h 1442285"/>
                <a:gd name="connsiteX7" fmla="*/ 1135177 w 2331560"/>
                <a:gd name="connsiteY7" fmla="*/ 74501 h 1442285"/>
                <a:gd name="connsiteX8" fmla="*/ 934777 w 2331560"/>
                <a:gd name="connsiteY8" fmla="*/ 591440 h 1442285"/>
                <a:gd name="connsiteX9" fmla="*/ 638354 w 2331560"/>
                <a:gd name="connsiteY9" fmla="*/ 744760 h 1442285"/>
                <a:gd name="connsiteX10" fmla="*/ 328234 w 2331560"/>
                <a:gd name="connsiteY10" fmla="*/ 1112458 h 1442285"/>
                <a:gd name="connsiteX11" fmla="*/ 8958 w 2331560"/>
                <a:gd name="connsiteY11" fmla="*/ 1341876 h 1442285"/>
                <a:gd name="connsiteX0" fmla="*/ 9731 w 2301369"/>
                <a:gd name="connsiteY0" fmla="*/ 1350173 h 1443430"/>
                <a:gd name="connsiteX1" fmla="*/ 669967 w 2301369"/>
                <a:gd name="connsiteY1" fmla="*/ 1435476 h 1443430"/>
                <a:gd name="connsiteX2" fmla="*/ 1382767 w 2301369"/>
                <a:gd name="connsiteY2" fmla="*/ 1169076 h 1443430"/>
                <a:gd name="connsiteX3" fmla="*/ 1915567 w 2301369"/>
                <a:gd name="connsiteY3" fmla="*/ 1032276 h 1443430"/>
                <a:gd name="connsiteX4" fmla="*/ 2297167 w 2301369"/>
                <a:gd name="connsiteY4" fmla="*/ 737076 h 1443430"/>
                <a:gd name="connsiteX5" fmla="*/ 2073967 w 2301369"/>
                <a:gd name="connsiteY5" fmla="*/ 139476 h 1443430"/>
                <a:gd name="connsiteX6" fmla="*/ 1404367 w 2301369"/>
                <a:gd name="connsiteY6" fmla="*/ 9876 h 1443430"/>
                <a:gd name="connsiteX7" fmla="*/ 1104986 w 2301369"/>
                <a:gd name="connsiteY7" fmla="*/ 74501 h 1443430"/>
                <a:gd name="connsiteX8" fmla="*/ 904586 w 2301369"/>
                <a:gd name="connsiteY8" fmla="*/ 591440 h 1443430"/>
                <a:gd name="connsiteX9" fmla="*/ 608163 w 2301369"/>
                <a:gd name="connsiteY9" fmla="*/ 744760 h 1443430"/>
                <a:gd name="connsiteX10" fmla="*/ 298043 w 2301369"/>
                <a:gd name="connsiteY10" fmla="*/ 1112458 h 1443430"/>
                <a:gd name="connsiteX11" fmla="*/ 9731 w 2301369"/>
                <a:gd name="connsiteY11" fmla="*/ 1350173 h 1443430"/>
                <a:gd name="connsiteX0" fmla="*/ 34197 w 2325835"/>
                <a:gd name="connsiteY0" fmla="*/ 1350173 h 1451090"/>
                <a:gd name="connsiteX1" fmla="*/ 694433 w 2325835"/>
                <a:gd name="connsiteY1" fmla="*/ 1435476 h 1451090"/>
                <a:gd name="connsiteX2" fmla="*/ 1407233 w 2325835"/>
                <a:gd name="connsiteY2" fmla="*/ 1169076 h 1451090"/>
                <a:gd name="connsiteX3" fmla="*/ 1940033 w 2325835"/>
                <a:gd name="connsiteY3" fmla="*/ 1032276 h 1451090"/>
                <a:gd name="connsiteX4" fmla="*/ 2321633 w 2325835"/>
                <a:gd name="connsiteY4" fmla="*/ 737076 h 1451090"/>
                <a:gd name="connsiteX5" fmla="*/ 2098433 w 2325835"/>
                <a:gd name="connsiteY5" fmla="*/ 139476 h 1451090"/>
                <a:gd name="connsiteX6" fmla="*/ 1428833 w 2325835"/>
                <a:gd name="connsiteY6" fmla="*/ 9876 h 1451090"/>
                <a:gd name="connsiteX7" fmla="*/ 1129452 w 2325835"/>
                <a:gd name="connsiteY7" fmla="*/ 74501 h 1451090"/>
                <a:gd name="connsiteX8" fmla="*/ 929052 w 2325835"/>
                <a:gd name="connsiteY8" fmla="*/ 591440 h 1451090"/>
                <a:gd name="connsiteX9" fmla="*/ 632629 w 2325835"/>
                <a:gd name="connsiteY9" fmla="*/ 744760 h 1451090"/>
                <a:gd name="connsiteX10" fmla="*/ 322509 w 2325835"/>
                <a:gd name="connsiteY10" fmla="*/ 1112458 h 1451090"/>
                <a:gd name="connsiteX11" fmla="*/ 34197 w 2325835"/>
                <a:gd name="connsiteY11" fmla="*/ 1350173 h 1451090"/>
                <a:gd name="connsiteX0" fmla="*/ 35697 w 2289085"/>
                <a:gd name="connsiteY0" fmla="*/ 1310641 h 1442083"/>
                <a:gd name="connsiteX1" fmla="*/ 657683 w 2289085"/>
                <a:gd name="connsiteY1" fmla="*/ 1435476 h 1442083"/>
                <a:gd name="connsiteX2" fmla="*/ 1370483 w 2289085"/>
                <a:gd name="connsiteY2" fmla="*/ 1169076 h 1442083"/>
                <a:gd name="connsiteX3" fmla="*/ 1903283 w 2289085"/>
                <a:gd name="connsiteY3" fmla="*/ 1032276 h 1442083"/>
                <a:gd name="connsiteX4" fmla="*/ 2284883 w 2289085"/>
                <a:gd name="connsiteY4" fmla="*/ 737076 h 1442083"/>
                <a:gd name="connsiteX5" fmla="*/ 2061683 w 2289085"/>
                <a:gd name="connsiteY5" fmla="*/ 139476 h 1442083"/>
                <a:gd name="connsiteX6" fmla="*/ 1392083 w 2289085"/>
                <a:gd name="connsiteY6" fmla="*/ 9876 h 1442083"/>
                <a:gd name="connsiteX7" fmla="*/ 1092702 w 2289085"/>
                <a:gd name="connsiteY7" fmla="*/ 74501 h 1442083"/>
                <a:gd name="connsiteX8" fmla="*/ 892302 w 2289085"/>
                <a:gd name="connsiteY8" fmla="*/ 591440 h 1442083"/>
                <a:gd name="connsiteX9" fmla="*/ 595879 w 2289085"/>
                <a:gd name="connsiteY9" fmla="*/ 744760 h 1442083"/>
                <a:gd name="connsiteX10" fmla="*/ 285759 w 2289085"/>
                <a:gd name="connsiteY10" fmla="*/ 1112458 h 1442083"/>
                <a:gd name="connsiteX11" fmla="*/ 35697 w 2289085"/>
                <a:gd name="connsiteY11" fmla="*/ 1310641 h 1442083"/>
                <a:gd name="connsiteX0" fmla="*/ 2616 w 2256004"/>
                <a:gd name="connsiteY0" fmla="*/ 1310641 h 1439541"/>
                <a:gd name="connsiteX1" fmla="*/ 624602 w 2256004"/>
                <a:gd name="connsiteY1" fmla="*/ 1435476 h 1439541"/>
                <a:gd name="connsiteX2" fmla="*/ 1337402 w 2256004"/>
                <a:gd name="connsiteY2" fmla="*/ 1169076 h 1439541"/>
                <a:gd name="connsiteX3" fmla="*/ 1870202 w 2256004"/>
                <a:gd name="connsiteY3" fmla="*/ 1032276 h 1439541"/>
                <a:gd name="connsiteX4" fmla="*/ 2251802 w 2256004"/>
                <a:gd name="connsiteY4" fmla="*/ 737076 h 1439541"/>
                <a:gd name="connsiteX5" fmla="*/ 2028602 w 2256004"/>
                <a:gd name="connsiteY5" fmla="*/ 139476 h 1439541"/>
                <a:gd name="connsiteX6" fmla="*/ 1359002 w 2256004"/>
                <a:gd name="connsiteY6" fmla="*/ 9876 h 1439541"/>
                <a:gd name="connsiteX7" fmla="*/ 1059621 w 2256004"/>
                <a:gd name="connsiteY7" fmla="*/ 74501 h 1439541"/>
                <a:gd name="connsiteX8" fmla="*/ 859221 w 2256004"/>
                <a:gd name="connsiteY8" fmla="*/ 591440 h 1439541"/>
                <a:gd name="connsiteX9" fmla="*/ 562798 w 2256004"/>
                <a:gd name="connsiteY9" fmla="*/ 744760 h 1439541"/>
                <a:gd name="connsiteX10" fmla="*/ 407969 w 2256004"/>
                <a:gd name="connsiteY10" fmla="*/ 1048973 h 1439541"/>
                <a:gd name="connsiteX11" fmla="*/ 2616 w 2256004"/>
                <a:gd name="connsiteY11" fmla="*/ 1310641 h 1439541"/>
                <a:gd name="connsiteX0" fmla="*/ 2391 w 2297804"/>
                <a:gd name="connsiteY0" fmla="*/ 1343630 h 1443323"/>
                <a:gd name="connsiteX1" fmla="*/ 666402 w 2297804"/>
                <a:gd name="connsiteY1" fmla="*/ 1435476 h 1443323"/>
                <a:gd name="connsiteX2" fmla="*/ 1379202 w 2297804"/>
                <a:gd name="connsiteY2" fmla="*/ 1169076 h 1443323"/>
                <a:gd name="connsiteX3" fmla="*/ 1912002 w 2297804"/>
                <a:gd name="connsiteY3" fmla="*/ 1032276 h 1443323"/>
                <a:gd name="connsiteX4" fmla="*/ 2293602 w 2297804"/>
                <a:gd name="connsiteY4" fmla="*/ 737076 h 1443323"/>
                <a:gd name="connsiteX5" fmla="*/ 2070402 w 2297804"/>
                <a:gd name="connsiteY5" fmla="*/ 139476 h 1443323"/>
                <a:gd name="connsiteX6" fmla="*/ 1400802 w 2297804"/>
                <a:gd name="connsiteY6" fmla="*/ 9876 h 1443323"/>
                <a:gd name="connsiteX7" fmla="*/ 1101421 w 2297804"/>
                <a:gd name="connsiteY7" fmla="*/ 74501 h 1443323"/>
                <a:gd name="connsiteX8" fmla="*/ 901021 w 2297804"/>
                <a:gd name="connsiteY8" fmla="*/ 591440 h 1443323"/>
                <a:gd name="connsiteX9" fmla="*/ 604598 w 2297804"/>
                <a:gd name="connsiteY9" fmla="*/ 744760 h 1443323"/>
                <a:gd name="connsiteX10" fmla="*/ 449769 w 2297804"/>
                <a:gd name="connsiteY10" fmla="*/ 1048973 h 1443323"/>
                <a:gd name="connsiteX11" fmla="*/ 2391 w 2297804"/>
                <a:gd name="connsiteY11" fmla="*/ 1343630 h 1443323"/>
                <a:gd name="connsiteX0" fmla="*/ 41473 w 2336886"/>
                <a:gd name="connsiteY0" fmla="*/ 1343630 h 1455257"/>
                <a:gd name="connsiteX1" fmla="*/ 705484 w 2336886"/>
                <a:gd name="connsiteY1" fmla="*/ 1435476 h 1455257"/>
                <a:gd name="connsiteX2" fmla="*/ 1418284 w 2336886"/>
                <a:gd name="connsiteY2" fmla="*/ 1169076 h 1455257"/>
                <a:gd name="connsiteX3" fmla="*/ 1951084 w 2336886"/>
                <a:gd name="connsiteY3" fmla="*/ 1032276 h 1455257"/>
                <a:gd name="connsiteX4" fmla="*/ 2332684 w 2336886"/>
                <a:gd name="connsiteY4" fmla="*/ 737076 h 1455257"/>
                <a:gd name="connsiteX5" fmla="*/ 2109484 w 2336886"/>
                <a:gd name="connsiteY5" fmla="*/ 139476 h 1455257"/>
                <a:gd name="connsiteX6" fmla="*/ 1439884 w 2336886"/>
                <a:gd name="connsiteY6" fmla="*/ 9876 h 1455257"/>
                <a:gd name="connsiteX7" fmla="*/ 1140503 w 2336886"/>
                <a:gd name="connsiteY7" fmla="*/ 74501 h 1455257"/>
                <a:gd name="connsiteX8" fmla="*/ 940103 w 2336886"/>
                <a:gd name="connsiteY8" fmla="*/ 591440 h 1455257"/>
                <a:gd name="connsiteX9" fmla="*/ 643680 w 2336886"/>
                <a:gd name="connsiteY9" fmla="*/ 744760 h 1455257"/>
                <a:gd name="connsiteX10" fmla="*/ 488851 w 2336886"/>
                <a:gd name="connsiteY10" fmla="*/ 1048973 h 1455257"/>
                <a:gd name="connsiteX11" fmla="*/ 41473 w 2336886"/>
                <a:gd name="connsiteY11" fmla="*/ 1343630 h 1455257"/>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584850 w 2278056"/>
                <a:gd name="connsiteY9" fmla="*/ 744760 h 1442811"/>
                <a:gd name="connsiteX10" fmla="*/ 430021 w 2278056"/>
                <a:gd name="connsiteY10" fmla="*/ 1048973 h 1442811"/>
                <a:gd name="connsiteX11" fmla="*/ 44300 w 2278056"/>
                <a:gd name="connsiteY11"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584850 w 2278056"/>
                <a:gd name="connsiteY9" fmla="*/ 744760 h 1442811"/>
                <a:gd name="connsiteX10" fmla="*/ 479689 w 2278056"/>
                <a:gd name="connsiteY10" fmla="*/ 910177 h 1442811"/>
                <a:gd name="connsiteX11" fmla="*/ 430021 w 2278056"/>
                <a:gd name="connsiteY11" fmla="*/ 1048973 h 1442811"/>
                <a:gd name="connsiteX12" fmla="*/ 44300 w 2278056"/>
                <a:gd name="connsiteY12"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584850 w 2278056"/>
                <a:gd name="connsiteY9" fmla="*/ 744760 h 1442811"/>
                <a:gd name="connsiteX10" fmla="*/ 539863 w 2278056"/>
                <a:gd name="connsiteY10" fmla="*/ 953958 h 1442811"/>
                <a:gd name="connsiteX11" fmla="*/ 430021 w 2278056"/>
                <a:gd name="connsiteY11" fmla="*/ 1048973 h 1442811"/>
                <a:gd name="connsiteX12" fmla="*/ 44300 w 2278056"/>
                <a:gd name="connsiteY12"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584850 w 2278056"/>
                <a:gd name="connsiteY9" fmla="*/ 744760 h 1442811"/>
                <a:gd name="connsiteX10" fmla="*/ 542085 w 2278056"/>
                <a:gd name="connsiteY10" fmla="*/ 821807 h 1442811"/>
                <a:gd name="connsiteX11" fmla="*/ 539863 w 2278056"/>
                <a:gd name="connsiteY11" fmla="*/ 953958 h 1442811"/>
                <a:gd name="connsiteX12" fmla="*/ 430021 w 2278056"/>
                <a:gd name="connsiteY12" fmla="*/ 1048973 h 1442811"/>
                <a:gd name="connsiteX13" fmla="*/ 44300 w 2278056"/>
                <a:gd name="connsiteY13"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584850 w 2278056"/>
                <a:gd name="connsiteY9" fmla="*/ 744760 h 1442811"/>
                <a:gd name="connsiteX10" fmla="*/ 460256 w 2278056"/>
                <a:gd name="connsiteY10" fmla="*/ 755630 h 1442811"/>
                <a:gd name="connsiteX11" fmla="*/ 539863 w 2278056"/>
                <a:gd name="connsiteY11" fmla="*/ 953958 h 1442811"/>
                <a:gd name="connsiteX12" fmla="*/ 430021 w 2278056"/>
                <a:gd name="connsiteY12" fmla="*/ 1048973 h 1442811"/>
                <a:gd name="connsiteX13" fmla="*/ 44300 w 2278056"/>
                <a:gd name="connsiteY13"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683002 w 2278056"/>
                <a:gd name="connsiteY9" fmla="*/ 688090 h 1442811"/>
                <a:gd name="connsiteX10" fmla="*/ 460256 w 2278056"/>
                <a:gd name="connsiteY10" fmla="*/ 755630 h 1442811"/>
                <a:gd name="connsiteX11" fmla="*/ 539863 w 2278056"/>
                <a:gd name="connsiteY11" fmla="*/ 953958 h 1442811"/>
                <a:gd name="connsiteX12" fmla="*/ 430021 w 2278056"/>
                <a:gd name="connsiteY12" fmla="*/ 1048973 h 1442811"/>
                <a:gd name="connsiteX13" fmla="*/ 44300 w 2278056"/>
                <a:gd name="connsiteY13"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683002 w 2278056"/>
                <a:gd name="connsiteY9" fmla="*/ 688090 h 1442811"/>
                <a:gd name="connsiteX10" fmla="*/ 460256 w 2278056"/>
                <a:gd name="connsiteY10" fmla="*/ 755630 h 1442811"/>
                <a:gd name="connsiteX11" fmla="*/ 539863 w 2278056"/>
                <a:gd name="connsiteY11" fmla="*/ 953958 h 1442811"/>
                <a:gd name="connsiteX12" fmla="*/ 430021 w 2278056"/>
                <a:gd name="connsiteY12" fmla="*/ 1048973 h 1442811"/>
                <a:gd name="connsiteX13" fmla="*/ 44300 w 2278056"/>
                <a:gd name="connsiteY13"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683002 w 2278056"/>
                <a:gd name="connsiteY9" fmla="*/ 688090 h 1442811"/>
                <a:gd name="connsiteX10" fmla="*/ 460256 w 2278056"/>
                <a:gd name="connsiteY10" fmla="*/ 755630 h 1442811"/>
                <a:gd name="connsiteX11" fmla="*/ 539863 w 2278056"/>
                <a:gd name="connsiteY11" fmla="*/ 953958 h 1442811"/>
                <a:gd name="connsiteX12" fmla="*/ 430021 w 2278056"/>
                <a:gd name="connsiteY12" fmla="*/ 1048973 h 1442811"/>
                <a:gd name="connsiteX13" fmla="*/ 44300 w 2278056"/>
                <a:gd name="connsiteY13"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460256 w 2278056"/>
                <a:gd name="connsiteY9" fmla="*/ 755630 h 1442811"/>
                <a:gd name="connsiteX10" fmla="*/ 539863 w 2278056"/>
                <a:gd name="connsiteY10" fmla="*/ 953958 h 1442811"/>
                <a:gd name="connsiteX11" fmla="*/ 430021 w 2278056"/>
                <a:gd name="connsiteY11" fmla="*/ 1048973 h 1442811"/>
                <a:gd name="connsiteX12" fmla="*/ 44300 w 2278056"/>
                <a:gd name="connsiteY12" fmla="*/ 1299305 h 1442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78056" h="1442811">
                  <a:moveTo>
                    <a:pt x="44300" y="1299305"/>
                  </a:moveTo>
                  <a:cubicBezTo>
                    <a:pt x="-165754" y="1436046"/>
                    <a:pt x="427462" y="1457181"/>
                    <a:pt x="646654" y="1435476"/>
                  </a:cubicBezTo>
                  <a:cubicBezTo>
                    <a:pt x="865846" y="1413771"/>
                    <a:pt x="1151854" y="1236276"/>
                    <a:pt x="1359454" y="1169076"/>
                  </a:cubicBezTo>
                  <a:cubicBezTo>
                    <a:pt x="1567054" y="1101876"/>
                    <a:pt x="1739854" y="1104276"/>
                    <a:pt x="1892254" y="1032276"/>
                  </a:cubicBezTo>
                  <a:cubicBezTo>
                    <a:pt x="2044654" y="960276"/>
                    <a:pt x="2247454" y="885876"/>
                    <a:pt x="2273854" y="737076"/>
                  </a:cubicBezTo>
                  <a:cubicBezTo>
                    <a:pt x="2300254" y="588276"/>
                    <a:pt x="2199454" y="260676"/>
                    <a:pt x="2050654" y="139476"/>
                  </a:cubicBezTo>
                  <a:cubicBezTo>
                    <a:pt x="1901854" y="18276"/>
                    <a:pt x="1542551" y="20705"/>
                    <a:pt x="1381054" y="9876"/>
                  </a:cubicBezTo>
                  <a:cubicBezTo>
                    <a:pt x="1219557" y="-953"/>
                    <a:pt x="1164970" y="-22426"/>
                    <a:pt x="1081673" y="74501"/>
                  </a:cubicBezTo>
                  <a:cubicBezTo>
                    <a:pt x="998376" y="171428"/>
                    <a:pt x="984843" y="477918"/>
                    <a:pt x="881273" y="591440"/>
                  </a:cubicBezTo>
                  <a:cubicBezTo>
                    <a:pt x="777703" y="704962"/>
                    <a:pt x="517158" y="695210"/>
                    <a:pt x="460256" y="755630"/>
                  </a:cubicBezTo>
                  <a:cubicBezTo>
                    <a:pt x="452758" y="790496"/>
                    <a:pt x="558540" y="916097"/>
                    <a:pt x="539863" y="953958"/>
                  </a:cubicBezTo>
                  <a:cubicBezTo>
                    <a:pt x="521186" y="991819"/>
                    <a:pt x="512615" y="991415"/>
                    <a:pt x="430021" y="1048973"/>
                  </a:cubicBezTo>
                  <a:cubicBezTo>
                    <a:pt x="347427" y="1106531"/>
                    <a:pt x="254354" y="1162564"/>
                    <a:pt x="44300" y="1299305"/>
                  </a:cubicBezTo>
                  <a:close/>
                </a:path>
              </a:pathLst>
            </a:cu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8" name="Freeform 117"/>
            <p:cNvSpPr/>
            <p:nvPr/>
          </p:nvSpPr>
          <p:spPr>
            <a:xfrm>
              <a:off x="1436108" y="5796819"/>
              <a:ext cx="543511" cy="366531"/>
            </a:xfrm>
            <a:custGeom>
              <a:avLst/>
              <a:gdLst>
                <a:gd name="connsiteX0" fmla="*/ 509373 w 543511"/>
                <a:gd name="connsiteY0" fmla="*/ 282512 h 366531"/>
                <a:gd name="connsiteX1" fmla="*/ 540330 w 543511"/>
                <a:gd name="connsiteY1" fmla="*/ 132494 h 366531"/>
                <a:gd name="connsiteX2" fmla="*/ 442698 w 543511"/>
                <a:gd name="connsiteY2" fmla="*/ 11050 h 366531"/>
                <a:gd name="connsiteX3" fmla="*/ 235530 w 543511"/>
                <a:gd name="connsiteY3" fmla="*/ 13431 h 366531"/>
                <a:gd name="connsiteX4" fmla="*/ 78367 w 543511"/>
                <a:gd name="connsiteY4" fmla="*/ 80106 h 366531"/>
                <a:gd name="connsiteX5" fmla="*/ 4548 w 543511"/>
                <a:gd name="connsiteY5" fmla="*/ 227744 h 366531"/>
                <a:gd name="connsiteX6" fmla="*/ 52173 w 543511"/>
                <a:gd name="connsiteY6" fmla="*/ 353950 h 366531"/>
                <a:gd name="connsiteX7" fmla="*/ 406980 w 543511"/>
                <a:gd name="connsiteY7" fmla="*/ 353950 h 366531"/>
                <a:gd name="connsiteX8" fmla="*/ 509373 w 543511"/>
                <a:gd name="connsiteY8" fmla="*/ 282512 h 3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511" h="366531">
                  <a:moveTo>
                    <a:pt x="509373" y="282512"/>
                  </a:moveTo>
                  <a:cubicBezTo>
                    <a:pt x="531598" y="245603"/>
                    <a:pt x="551443" y="177738"/>
                    <a:pt x="540330" y="132494"/>
                  </a:cubicBezTo>
                  <a:cubicBezTo>
                    <a:pt x="529218" y="87250"/>
                    <a:pt x="493498" y="30894"/>
                    <a:pt x="442698" y="11050"/>
                  </a:cubicBezTo>
                  <a:cubicBezTo>
                    <a:pt x="391898" y="-8794"/>
                    <a:pt x="296252" y="1922"/>
                    <a:pt x="235530" y="13431"/>
                  </a:cubicBezTo>
                  <a:cubicBezTo>
                    <a:pt x="174808" y="24940"/>
                    <a:pt x="116864" y="44387"/>
                    <a:pt x="78367" y="80106"/>
                  </a:cubicBezTo>
                  <a:cubicBezTo>
                    <a:pt x="39870" y="115825"/>
                    <a:pt x="8914" y="182103"/>
                    <a:pt x="4548" y="227744"/>
                  </a:cubicBezTo>
                  <a:cubicBezTo>
                    <a:pt x="182" y="273385"/>
                    <a:pt x="-14899" y="332916"/>
                    <a:pt x="52173" y="353950"/>
                  </a:cubicBezTo>
                  <a:cubicBezTo>
                    <a:pt x="119245" y="374984"/>
                    <a:pt x="329193" y="365856"/>
                    <a:pt x="406980" y="353950"/>
                  </a:cubicBezTo>
                  <a:cubicBezTo>
                    <a:pt x="484767" y="342044"/>
                    <a:pt x="487148" y="319421"/>
                    <a:pt x="509373" y="282512"/>
                  </a:cubicBezTo>
                  <a:close/>
                </a:path>
              </a:pathLst>
            </a:cu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0" name="Freeform 109"/>
            <p:cNvSpPr/>
            <p:nvPr/>
          </p:nvSpPr>
          <p:spPr>
            <a:xfrm rot="1800000">
              <a:off x="817405" y="5699248"/>
              <a:ext cx="835878" cy="536536"/>
            </a:xfrm>
            <a:custGeom>
              <a:avLst/>
              <a:gdLst>
                <a:gd name="connsiteX0" fmla="*/ 72947 w 2395549"/>
                <a:gd name="connsiteY0" fmla="*/ 1352725 h 1455277"/>
                <a:gd name="connsiteX1" fmla="*/ 764147 w 2395549"/>
                <a:gd name="connsiteY1" fmla="*/ 1446325 h 1455277"/>
                <a:gd name="connsiteX2" fmla="*/ 1476947 w 2395549"/>
                <a:gd name="connsiteY2" fmla="*/ 1179925 h 1455277"/>
                <a:gd name="connsiteX3" fmla="*/ 2009747 w 2395549"/>
                <a:gd name="connsiteY3" fmla="*/ 1043125 h 1455277"/>
                <a:gd name="connsiteX4" fmla="*/ 2391347 w 2395549"/>
                <a:gd name="connsiteY4" fmla="*/ 747925 h 1455277"/>
                <a:gd name="connsiteX5" fmla="*/ 2168147 w 2395549"/>
                <a:gd name="connsiteY5" fmla="*/ 150325 h 1455277"/>
                <a:gd name="connsiteX6" fmla="*/ 1498547 w 2395549"/>
                <a:gd name="connsiteY6" fmla="*/ 20725 h 1455277"/>
                <a:gd name="connsiteX7" fmla="*/ 900947 w 2395549"/>
                <a:gd name="connsiteY7" fmla="*/ 42325 h 1455277"/>
                <a:gd name="connsiteX8" fmla="*/ 368147 w 2395549"/>
                <a:gd name="connsiteY8" fmla="*/ 416725 h 1455277"/>
                <a:gd name="connsiteX9" fmla="*/ 51347 w 2395549"/>
                <a:gd name="connsiteY9" fmla="*/ 971125 h 1455277"/>
                <a:gd name="connsiteX10" fmla="*/ 72947 w 2395549"/>
                <a:gd name="connsiteY10" fmla="*/ 1352725 h 1455277"/>
                <a:gd name="connsiteX0" fmla="*/ 72947 w 2395549"/>
                <a:gd name="connsiteY0" fmla="*/ 1332113 h 1434665"/>
                <a:gd name="connsiteX1" fmla="*/ 764147 w 2395549"/>
                <a:gd name="connsiteY1" fmla="*/ 1425713 h 1434665"/>
                <a:gd name="connsiteX2" fmla="*/ 1476947 w 2395549"/>
                <a:gd name="connsiteY2" fmla="*/ 1159313 h 1434665"/>
                <a:gd name="connsiteX3" fmla="*/ 2009747 w 2395549"/>
                <a:gd name="connsiteY3" fmla="*/ 1022513 h 1434665"/>
                <a:gd name="connsiteX4" fmla="*/ 2391347 w 2395549"/>
                <a:gd name="connsiteY4" fmla="*/ 727313 h 1434665"/>
                <a:gd name="connsiteX5" fmla="*/ 2168147 w 2395549"/>
                <a:gd name="connsiteY5" fmla="*/ 129713 h 1434665"/>
                <a:gd name="connsiteX6" fmla="*/ 1498547 w 2395549"/>
                <a:gd name="connsiteY6" fmla="*/ 113 h 1434665"/>
                <a:gd name="connsiteX7" fmla="*/ 1186259 w 2395549"/>
                <a:gd name="connsiteY7" fmla="*/ 112910 h 1434665"/>
                <a:gd name="connsiteX8" fmla="*/ 368147 w 2395549"/>
                <a:gd name="connsiteY8" fmla="*/ 396113 h 1434665"/>
                <a:gd name="connsiteX9" fmla="*/ 51347 w 2395549"/>
                <a:gd name="connsiteY9" fmla="*/ 950513 h 1434665"/>
                <a:gd name="connsiteX10" fmla="*/ 72947 w 2395549"/>
                <a:gd name="connsiteY10" fmla="*/ 1332113 h 1434665"/>
                <a:gd name="connsiteX0" fmla="*/ 72947 w 2395549"/>
                <a:gd name="connsiteY0" fmla="*/ 1347068 h 1449620"/>
                <a:gd name="connsiteX1" fmla="*/ 764147 w 2395549"/>
                <a:gd name="connsiteY1" fmla="*/ 1440668 h 1449620"/>
                <a:gd name="connsiteX2" fmla="*/ 1476947 w 2395549"/>
                <a:gd name="connsiteY2" fmla="*/ 1174268 h 1449620"/>
                <a:gd name="connsiteX3" fmla="*/ 2009747 w 2395549"/>
                <a:gd name="connsiteY3" fmla="*/ 1037468 h 1449620"/>
                <a:gd name="connsiteX4" fmla="*/ 2391347 w 2395549"/>
                <a:gd name="connsiteY4" fmla="*/ 742268 h 1449620"/>
                <a:gd name="connsiteX5" fmla="*/ 2168147 w 2395549"/>
                <a:gd name="connsiteY5" fmla="*/ 144668 h 1449620"/>
                <a:gd name="connsiteX6" fmla="*/ 1498547 w 2395549"/>
                <a:gd name="connsiteY6" fmla="*/ 15068 h 1449620"/>
                <a:gd name="connsiteX7" fmla="*/ 1186259 w 2395549"/>
                <a:gd name="connsiteY7" fmla="*/ 127865 h 1449620"/>
                <a:gd name="connsiteX8" fmla="*/ 368147 w 2395549"/>
                <a:gd name="connsiteY8" fmla="*/ 411068 h 1449620"/>
                <a:gd name="connsiteX9" fmla="*/ 51347 w 2395549"/>
                <a:gd name="connsiteY9" fmla="*/ 965468 h 1449620"/>
                <a:gd name="connsiteX10" fmla="*/ 72947 w 2395549"/>
                <a:gd name="connsiteY10" fmla="*/ 1347068 h 1449620"/>
                <a:gd name="connsiteX0" fmla="*/ 72947 w 2395549"/>
                <a:gd name="connsiteY0" fmla="*/ 1361566 h 1464118"/>
                <a:gd name="connsiteX1" fmla="*/ 764147 w 2395549"/>
                <a:gd name="connsiteY1" fmla="*/ 1455166 h 1464118"/>
                <a:gd name="connsiteX2" fmla="*/ 1476947 w 2395549"/>
                <a:gd name="connsiteY2" fmla="*/ 1188766 h 1464118"/>
                <a:gd name="connsiteX3" fmla="*/ 2009747 w 2395549"/>
                <a:gd name="connsiteY3" fmla="*/ 1051966 h 1464118"/>
                <a:gd name="connsiteX4" fmla="*/ 2391347 w 2395549"/>
                <a:gd name="connsiteY4" fmla="*/ 756766 h 1464118"/>
                <a:gd name="connsiteX5" fmla="*/ 2168147 w 2395549"/>
                <a:gd name="connsiteY5" fmla="*/ 159166 h 1464118"/>
                <a:gd name="connsiteX6" fmla="*/ 1498547 w 2395549"/>
                <a:gd name="connsiteY6" fmla="*/ 29566 h 1464118"/>
                <a:gd name="connsiteX7" fmla="*/ 1193634 w 2395549"/>
                <a:gd name="connsiteY7" fmla="*/ 114839 h 1464118"/>
                <a:gd name="connsiteX8" fmla="*/ 368147 w 2395549"/>
                <a:gd name="connsiteY8" fmla="*/ 425566 h 1464118"/>
                <a:gd name="connsiteX9" fmla="*/ 51347 w 2395549"/>
                <a:gd name="connsiteY9" fmla="*/ 979966 h 1464118"/>
                <a:gd name="connsiteX10" fmla="*/ 72947 w 2395549"/>
                <a:gd name="connsiteY10" fmla="*/ 1361566 h 1464118"/>
                <a:gd name="connsiteX0" fmla="*/ 72947 w 2395549"/>
                <a:gd name="connsiteY0" fmla="*/ 1333642 h 1436194"/>
                <a:gd name="connsiteX1" fmla="*/ 764147 w 2395549"/>
                <a:gd name="connsiteY1" fmla="*/ 1427242 h 1436194"/>
                <a:gd name="connsiteX2" fmla="*/ 1476947 w 2395549"/>
                <a:gd name="connsiteY2" fmla="*/ 1160842 h 1436194"/>
                <a:gd name="connsiteX3" fmla="*/ 2009747 w 2395549"/>
                <a:gd name="connsiteY3" fmla="*/ 1024042 h 1436194"/>
                <a:gd name="connsiteX4" fmla="*/ 2391347 w 2395549"/>
                <a:gd name="connsiteY4" fmla="*/ 728842 h 1436194"/>
                <a:gd name="connsiteX5" fmla="*/ 2168147 w 2395549"/>
                <a:gd name="connsiteY5" fmla="*/ 131242 h 1436194"/>
                <a:gd name="connsiteX6" fmla="*/ 1498547 w 2395549"/>
                <a:gd name="connsiteY6" fmla="*/ 1642 h 1436194"/>
                <a:gd name="connsiteX7" fmla="*/ 1160176 w 2395549"/>
                <a:gd name="connsiteY7" fmla="*/ 149854 h 1436194"/>
                <a:gd name="connsiteX8" fmla="*/ 368147 w 2395549"/>
                <a:gd name="connsiteY8" fmla="*/ 397642 h 1436194"/>
                <a:gd name="connsiteX9" fmla="*/ 51347 w 2395549"/>
                <a:gd name="connsiteY9" fmla="*/ 952042 h 1436194"/>
                <a:gd name="connsiteX10" fmla="*/ 72947 w 2395549"/>
                <a:gd name="connsiteY10" fmla="*/ 1333642 h 1436194"/>
                <a:gd name="connsiteX0" fmla="*/ 72947 w 2395549"/>
                <a:gd name="connsiteY0" fmla="*/ 1366443 h 1468995"/>
                <a:gd name="connsiteX1" fmla="*/ 764147 w 2395549"/>
                <a:gd name="connsiteY1" fmla="*/ 1460043 h 1468995"/>
                <a:gd name="connsiteX2" fmla="*/ 1476947 w 2395549"/>
                <a:gd name="connsiteY2" fmla="*/ 1193643 h 1468995"/>
                <a:gd name="connsiteX3" fmla="*/ 2009747 w 2395549"/>
                <a:gd name="connsiteY3" fmla="*/ 1056843 h 1468995"/>
                <a:gd name="connsiteX4" fmla="*/ 2391347 w 2395549"/>
                <a:gd name="connsiteY4" fmla="*/ 761643 h 1468995"/>
                <a:gd name="connsiteX5" fmla="*/ 2168147 w 2395549"/>
                <a:gd name="connsiteY5" fmla="*/ 164043 h 1468995"/>
                <a:gd name="connsiteX6" fmla="*/ 1498547 w 2395549"/>
                <a:gd name="connsiteY6" fmla="*/ 34443 h 1468995"/>
                <a:gd name="connsiteX7" fmla="*/ 1162670 w 2395549"/>
                <a:gd name="connsiteY7" fmla="*/ 111416 h 1468995"/>
                <a:gd name="connsiteX8" fmla="*/ 368147 w 2395549"/>
                <a:gd name="connsiteY8" fmla="*/ 430443 h 1468995"/>
                <a:gd name="connsiteX9" fmla="*/ 51347 w 2395549"/>
                <a:gd name="connsiteY9" fmla="*/ 984843 h 1468995"/>
                <a:gd name="connsiteX10" fmla="*/ 72947 w 2395549"/>
                <a:gd name="connsiteY10" fmla="*/ 1366443 h 1468995"/>
                <a:gd name="connsiteX0" fmla="*/ 72947 w 2395549"/>
                <a:gd name="connsiteY0" fmla="*/ 1364563 h 1467115"/>
                <a:gd name="connsiteX1" fmla="*/ 764147 w 2395549"/>
                <a:gd name="connsiteY1" fmla="*/ 1458163 h 1467115"/>
                <a:gd name="connsiteX2" fmla="*/ 1476947 w 2395549"/>
                <a:gd name="connsiteY2" fmla="*/ 1191763 h 1467115"/>
                <a:gd name="connsiteX3" fmla="*/ 2009747 w 2395549"/>
                <a:gd name="connsiteY3" fmla="*/ 1054963 h 1467115"/>
                <a:gd name="connsiteX4" fmla="*/ 2391347 w 2395549"/>
                <a:gd name="connsiteY4" fmla="*/ 759763 h 1467115"/>
                <a:gd name="connsiteX5" fmla="*/ 2168147 w 2395549"/>
                <a:gd name="connsiteY5" fmla="*/ 162163 h 1467115"/>
                <a:gd name="connsiteX6" fmla="*/ 1498547 w 2395549"/>
                <a:gd name="connsiteY6" fmla="*/ 32563 h 1467115"/>
                <a:gd name="connsiteX7" fmla="*/ 1162670 w 2395549"/>
                <a:gd name="connsiteY7" fmla="*/ 109536 h 1467115"/>
                <a:gd name="connsiteX8" fmla="*/ 368147 w 2395549"/>
                <a:gd name="connsiteY8" fmla="*/ 428563 h 1467115"/>
                <a:gd name="connsiteX9" fmla="*/ 51347 w 2395549"/>
                <a:gd name="connsiteY9" fmla="*/ 982963 h 1467115"/>
                <a:gd name="connsiteX10" fmla="*/ 72947 w 2395549"/>
                <a:gd name="connsiteY10" fmla="*/ 1364563 h 1467115"/>
                <a:gd name="connsiteX0" fmla="*/ 72947 w 2395549"/>
                <a:gd name="connsiteY0" fmla="*/ 1372104 h 1474656"/>
                <a:gd name="connsiteX1" fmla="*/ 764147 w 2395549"/>
                <a:gd name="connsiteY1" fmla="*/ 1465704 h 1474656"/>
                <a:gd name="connsiteX2" fmla="*/ 1476947 w 2395549"/>
                <a:gd name="connsiteY2" fmla="*/ 1199304 h 1474656"/>
                <a:gd name="connsiteX3" fmla="*/ 2009747 w 2395549"/>
                <a:gd name="connsiteY3" fmla="*/ 1062504 h 1474656"/>
                <a:gd name="connsiteX4" fmla="*/ 2391347 w 2395549"/>
                <a:gd name="connsiteY4" fmla="*/ 767304 h 1474656"/>
                <a:gd name="connsiteX5" fmla="*/ 2168147 w 2395549"/>
                <a:gd name="connsiteY5" fmla="*/ 169704 h 1474656"/>
                <a:gd name="connsiteX6" fmla="*/ 1498547 w 2395549"/>
                <a:gd name="connsiteY6" fmla="*/ 40104 h 1474656"/>
                <a:gd name="connsiteX7" fmla="*/ 1199166 w 2395549"/>
                <a:gd name="connsiteY7" fmla="*/ 104729 h 1474656"/>
                <a:gd name="connsiteX8" fmla="*/ 368147 w 2395549"/>
                <a:gd name="connsiteY8" fmla="*/ 436104 h 1474656"/>
                <a:gd name="connsiteX9" fmla="*/ 51347 w 2395549"/>
                <a:gd name="connsiteY9" fmla="*/ 990504 h 1474656"/>
                <a:gd name="connsiteX10" fmla="*/ 72947 w 2395549"/>
                <a:gd name="connsiteY10" fmla="*/ 1372104 h 1474656"/>
                <a:gd name="connsiteX0" fmla="*/ 113584 w 2436186"/>
                <a:gd name="connsiteY0" fmla="*/ 1341338 h 1443890"/>
                <a:gd name="connsiteX1" fmla="*/ 804784 w 2436186"/>
                <a:gd name="connsiteY1" fmla="*/ 1434938 h 1443890"/>
                <a:gd name="connsiteX2" fmla="*/ 1517584 w 2436186"/>
                <a:gd name="connsiteY2" fmla="*/ 1168538 h 1443890"/>
                <a:gd name="connsiteX3" fmla="*/ 2050384 w 2436186"/>
                <a:gd name="connsiteY3" fmla="*/ 1031738 h 1443890"/>
                <a:gd name="connsiteX4" fmla="*/ 2431984 w 2436186"/>
                <a:gd name="connsiteY4" fmla="*/ 736538 h 1443890"/>
                <a:gd name="connsiteX5" fmla="*/ 2208784 w 2436186"/>
                <a:gd name="connsiteY5" fmla="*/ 138938 h 1443890"/>
                <a:gd name="connsiteX6" fmla="*/ 1539184 w 2436186"/>
                <a:gd name="connsiteY6" fmla="*/ 9338 h 1443890"/>
                <a:gd name="connsiteX7" fmla="*/ 1239803 w 2436186"/>
                <a:gd name="connsiteY7" fmla="*/ 73963 h 1443890"/>
                <a:gd name="connsiteX8" fmla="*/ 1014981 w 2436186"/>
                <a:gd name="connsiteY8" fmla="*/ 578831 h 1443890"/>
                <a:gd name="connsiteX9" fmla="*/ 91984 w 2436186"/>
                <a:gd name="connsiteY9" fmla="*/ 959738 h 1443890"/>
                <a:gd name="connsiteX10" fmla="*/ 113584 w 2436186"/>
                <a:gd name="connsiteY10" fmla="*/ 1341338 h 1443890"/>
                <a:gd name="connsiteX0" fmla="*/ 116955 w 2439557"/>
                <a:gd name="connsiteY0" fmla="*/ 1337684 h 1440236"/>
                <a:gd name="connsiteX1" fmla="*/ 808155 w 2439557"/>
                <a:gd name="connsiteY1" fmla="*/ 1431284 h 1440236"/>
                <a:gd name="connsiteX2" fmla="*/ 1520955 w 2439557"/>
                <a:gd name="connsiteY2" fmla="*/ 1164884 h 1440236"/>
                <a:gd name="connsiteX3" fmla="*/ 2053755 w 2439557"/>
                <a:gd name="connsiteY3" fmla="*/ 1028084 h 1440236"/>
                <a:gd name="connsiteX4" fmla="*/ 2435355 w 2439557"/>
                <a:gd name="connsiteY4" fmla="*/ 732884 h 1440236"/>
                <a:gd name="connsiteX5" fmla="*/ 2212155 w 2439557"/>
                <a:gd name="connsiteY5" fmla="*/ 135284 h 1440236"/>
                <a:gd name="connsiteX6" fmla="*/ 1542555 w 2439557"/>
                <a:gd name="connsiteY6" fmla="*/ 5684 h 1440236"/>
                <a:gd name="connsiteX7" fmla="*/ 1243174 w 2439557"/>
                <a:gd name="connsiteY7" fmla="*/ 70309 h 1440236"/>
                <a:gd name="connsiteX8" fmla="*/ 1066653 w 2439557"/>
                <a:gd name="connsiteY8" fmla="*/ 477494 h 1440236"/>
                <a:gd name="connsiteX9" fmla="*/ 95355 w 2439557"/>
                <a:gd name="connsiteY9" fmla="*/ 956084 h 1440236"/>
                <a:gd name="connsiteX10" fmla="*/ 116955 w 2439557"/>
                <a:gd name="connsiteY10" fmla="*/ 1337684 h 1440236"/>
                <a:gd name="connsiteX0" fmla="*/ 116957 w 2439559"/>
                <a:gd name="connsiteY0" fmla="*/ 1337684 h 1440236"/>
                <a:gd name="connsiteX1" fmla="*/ 808157 w 2439559"/>
                <a:gd name="connsiteY1" fmla="*/ 1431284 h 1440236"/>
                <a:gd name="connsiteX2" fmla="*/ 1520957 w 2439559"/>
                <a:gd name="connsiteY2" fmla="*/ 1164884 h 1440236"/>
                <a:gd name="connsiteX3" fmla="*/ 2053757 w 2439559"/>
                <a:gd name="connsiteY3" fmla="*/ 1028084 h 1440236"/>
                <a:gd name="connsiteX4" fmla="*/ 2435357 w 2439559"/>
                <a:gd name="connsiteY4" fmla="*/ 732884 h 1440236"/>
                <a:gd name="connsiteX5" fmla="*/ 2212157 w 2439559"/>
                <a:gd name="connsiteY5" fmla="*/ 135284 h 1440236"/>
                <a:gd name="connsiteX6" fmla="*/ 1542557 w 2439559"/>
                <a:gd name="connsiteY6" fmla="*/ 5684 h 1440236"/>
                <a:gd name="connsiteX7" fmla="*/ 1243176 w 2439559"/>
                <a:gd name="connsiteY7" fmla="*/ 70309 h 1440236"/>
                <a:gd name="connsiteX8" fmla="*/ 1066655 w 2439559"/>
                <a:gd name="connsiteY8" fmla="*/ 477494 h 1440236"/>
                <a:gd name="connsiteX9" fmla="*/ 95357 w 2439559"/>
                <a:gd name="connsiteY9" fmla="*/ 956084 h 1440236"/>
                <a:gd name="connsiteX10" fmla="*/ 116957 w 2439559"/>
                <a:gd name="connsiteY10" fmla="*/ 1337684 h 1440236"/>
                <a:gd name="connsiteX0" fmla="*/ 116957 w 2439559"/>
                <a:gd name="connsiteY0" fmla="*/ 1337684 h 1440236"/>
                <a:gd name="connsiteX1" fmla="*/ 808157 w 2439559"/>
                <a:gd name="connsiteY1" fmla="*/ 1431284 h 1440236"/>
                <a:gd name="connsiteX2" fmla="*/ 1520957 w 2439559"/>
                <a:gd name="connsiteY2" fmla="*/ 1164884 h 1440236"/>
                <a:gd name="connsiteX3" fmla="*/ 2053757 w 2439559"/>
                <a:gd name="connsiteY3" fmla="*/ 1028084 h 1440236"/>
                <a:gd name="connsiteX4" fmla="*/ 2435357 w 2439559"/>
                <a:gd name="connsiteY4" fmla="*/ 732884 h 1440236"/>
                <a:gd name="connsiteX5" fmla="*/ 2212157 w 2439559"/>
                <a:gd name="connsiteY5" fmla="*/ 135284 h 1440236"/>
                <a:gd name="connsiteX6" fmla="*/ 1542557 w 2439559"/>
                <a:gd name="connsiteY6" fmla="*/ 5684 h 1440236"/>
                <a:gd name="connsiteX7" fmla="*/ 1243176 w 2439559"/>
                <a:gd name="connsiteY7" fmla="*/ 70309 h 1440236"/>
                <a:gd name="connsiteX8" fmla="*/ 1066655 w 2439559"/>
                <a:gd name="connsiteY8" fmla="*/ 477494 h 1440236"/>
                <a:gd name="connsiteX9" fmla="*/ 95357 w 2439559"/>
                <a:gd name="connsiteY9" fmla="*/ 956084 h 1440236"/>
                <a:gd name="connsiteX10" fmla="*/ 116957 w 2439559"/>
                <a:gd name="connsiteY10" fmla="*/ 1337684 h 1440236"/>
                <a:gd name="connsiteX0" fmla="*/ 115288 w 2437890"/>
                <a:gd name="connsiteY0" fmla="*/ 1341876 h 1444428"/>
                <a:gd name="connsiteX1" fmla="*/ 806488 w 2437890"/>
                <a:gd name="connsiteY1" fmla="*/ 1435476 h 1444428"/>
                <a:gd name="connsiteX2" fmla="*/ 1519288 w 2437890"/>
                <a:gd name="connsiteY2" fmla="*/ 1169076 h 1444428"/>
                <a:gd name="connsiteX3" fmla="*/ 2052088 w 2437890"/>
                <a:gd name="connsiteY3" fmla="*/ 1032276 h 1444428"/>
                <a:gd name="connsiteX4" fmla="*/ 2433688 w 2437890"/>
                <a:gd name="connsiteY4" fmla="*/ 737076 h 1444428"/>
                <a:gd name="connsiteX5" fmla="*/ 2210488 w 2437890"/>
                <a:gd name="connsiteY5" fmla="*/ 139476 h 1444428"/>
                <a:gd name="connsiteX6" fmla="*/ 1540888 w 2437890"/>
                <a:gd name="connsiteY6" fmla="*/ 9876 h 1444428"/>
                <a:gd name="connsiteX7" fmla="*/ 1241507 w 2437890"/>
                <a:gd name="connsiteY7" fmla="*/ 74501 h 1444428"/>
                <a:gd name="connsiteX8" fmla="*/ 1041107 w 2437890"/>
                <a:gd name="connsiteY8" fmla="*/ 591440 h 1444428"/>
                <a:gd name="connsiteX9" fmla="*/ 93688 w 2437890"/>
                <a:gd name="connsiteY9" fmla="*/ 960276 h 1444428"/>
                <a:gd name="connsiteX10" fmla="*/ 115288 w 2437890"/>
                <a:gd name="connsiteY10" fmla="*/ 1341876 h 1444428"/>
                <a:gd name="connsiteX0" fmla="*/ 115288 w 2437890"/>
                <a:gd name="connsiteY0" fmla="*/ 1341876 h 1444428"/>
                <a:gd name="connsiteX1" fmla="*/ 806488 w 2437890"/>
                <a:gd name="connsiteY1" fmla="*/ 1435476 h 1444428"/>
                <a:gd name="connsiteX2" fmla="*/ 1519288 w 2437890"/>
                <a:gd name="connsiteY2" fmla="*/ 1169076 h 1444428"/>
                <a:gd name="connsiteX3" fmla="*/ 2052088 w 2437890"/>
                <a:gd name="connsiteY3" fmla="*/ 1032276 h 1444428"/>
                <a:gd name="connsiteX4" fmla="*/ 2433688 w 2437890"/>
                <a:gd name="connsiteY4" fmla="*/ 737076 h 1444428"/>
                <a:gd name="connsiteX5" fmla="*/ 2210488 w 2437890"/>
                <a:gd name="connsiteY5" fmla="*/ 139476 h 1444428"/>
                <a:gd name="connsiteX6" fmla="*/ 1540888 w 2437890"/>
                <a:gd name="connsiteY6" fmla="*/ 9876 h 1444428"/>
                <a:gd name="connsiteX7" fmla="*/ 1241507 w 2437890"/>
                <a:gd name="connsiteY7" fmla="*/ 74501 h 1444428"/>
                <a:gd name="connsiteX8" fmla="*/ 1041107 w 2437890"/>
                <a:gd name="connsiteY8" fmla="*/ 591440 h 1444428"/>
                <a:gd name="connsiteX9" fmla="*/ 877578 w 2437890"/>
                <a:gd name="connsiteY9" fmla="*/ 702932 h 1444428"/>
                <a:gd name="connsiteX10" fmla="*/ 93688 w 2437890"/>
                <a:gd name="connsiteY10" fmla="*/ 960276 h 1444428"/>
                <a:gd name="connsiteX11" fmla="*/ 115288 w 2437890"/>
                <a:gd name="connsiteY11" fmla="*/ 1341876 h 1444428"/>
                <a:gd name="connsiteX0" fmla="*/ 95047 w 2417649"/>
                <a:gd name="connsiteY0" fmla="*/ 1341876 h 1444428"/>
                <a:gd name="connsiteX1" fmla="*/ 786247 w 2417649"/>
                <a:gd name="connsiteY1" fmla="*/ 1435476 h 1444428"/>
                <a:gd name="connsiteX2" fmla="*/ 1499047 w 2417649"/>
                <a:gd name="connsiteY2" fmla="*/ 1169076 h 1444428"/>
                <a:gd name="connsiteX3" fmla="*/ 2031847 w 2417649"/>
                <a:gd name="connsiteY3" fmla="*/ 1032276 h 1444428"/>
                <a:gd name="connsiteX4" fmla="*/ 2413447 w 2417649"/>
                <a:gd name="connsiteY4" fmla="*/ 737076 h 1444428"/>
                <a:gd name="connsiteX5" fmla="*/ 2190247 w 2417649"/>
                <a:gd name="connsiteY5" fmla="*/ 139476 h 1444428"/>
                <a:gd name="connsiteX6" fmla="*/ 1520647 w 2417649"/>
                <a:gd name="connsiteY6" fmla="*/ 9876 h 1444428"/>
                <a:gd name="connsiteX7" fmla="*/ 1221266 w 2417649"/>
                <a:gd name="connsiteY7" fmla="*/ 74501 h 1444428"/>
                <a:gd name="connsiteX8" fmla="*/ 1020866 w 2417649"/>
                <a:gd name="connsiteY8" fmla="*/ 591440 h 1444428"/>
                <a:gd name="connsiteX9" fmla="*/ 724443 w 2417649"/>
                <a:gd name="connsiteY9" fmla="*/ 744760 h 1444428"/>
                <a:gd name="connsiteX10" fmla="*/ 73447 w 2417649"/>
                <a:gd name="connsiteY10" fmla="*/ 960276 h 1444428"/>
                <a:gd name="connsiteX11" fmla="*/ 95047 w 2417649"/>
                <a:gd name="connsiteY11" fmla="*/ 1341876 h 1444428"/>
                <a:gd name="connsiteX0" fmla="*/ 95047 w 2417649"/>
                <a:gd name="connsiteY0" fmla="*/ 1341876 h 1444428"/>
                <a:gd name="connsiteX1" fmla="*/ 786247 w 2417649"/>
                <a:gd name="connsiteY1" fmla="*/ 1435476 h 1444428"/>
                <a:gd name="connsiteX2" fmla="*/ 1499047 w 2417649"/>
                <a:gd name="connsiteY2" fmla="*/ 1169076 h 1444428"/>
                <a:gd name="connsiteX3" fmla="*/ 2031847 w 2417649"/>
                <a:gd name="connsiteY3" fmla="*/ 1032276 h 1444428"/>
                <a:gd name="connsiteX4" fmla="*/ 2413447 w 2417649"/>
                <a:gd name="connsiteY4" fmla="*/ 737076 h 1444428"/>
                <a:gd name="connsiteX5" fmla="*/ 2190247 w 2417649"/>
                <a:gd name="connsiteY5" fmla="*/ 139476 h 1444428"/>
                <a:gd name="connsiteX6" fmla="*/ 1520647 w 2417649"/>
                <a:gd name="connsiteY6" fmla="*/ 9876 h 1444428"/>
                <a:gd name="connsiteX7" fmla="*/ 1221266 w 2417649"/>
                <a:gd name="connsiteY7" fmla="*/ 74501 h 1444428"/>
                <a:gd name="connsiteX8" fmla="*/ 1020866 w 2417649"/>
                <a:gd name="connsiteY8" fmla="*/ 591440 h 1444428"/>
                <a:gd name="connsiteX9" fmla="*/ 724443 w 2417649"/>
                <a:gd name="connsiteY9" fmla="*/ 744760 h 1444428"/>
                <a:gd name="connsiteX10" fmla="*/ 73447 w 2417649"/>
                <a:gd name="connsiteY10" fmla="*/ 960276 h 1444428"/>
                <a:gd name="connsiteX11" fmla="*/ 95047 w 2417649"/>
                <a:gd name="connsiteY11" fmla="*/ 1341876 h 1444428"/>
                <a:gd name="connsiteX0" fmla="*/ 8958 w 2331560"/>
                <a:gd name="connsiteY0" fmla="*/ 1341876 h 1442285"/>
                <a:gd name="connsiteX1" fmla="*/ 700158 w 2331560"/>
                <a:gd name="connsiteY1" fmla="*/ 1435476 h 1442285"/>
                <a:gd name="connsiteX2" fmla="*/ 1412958 w 2331560"/>
                <a:gd name="connsiteY2" fmla="*/ 1169076 h 1442285"/>
                <a:gd name="connsiteX3" fmla="*/ 1945758 w 2331560"/>
                <a:gd name="connsiteY3" fmla="*/ 1032276 h 1442285"/>
                <a:gd name="connsiteX4" fmla="*/ 2327358 w 2331560"/>
                <a:gd name="connsiteY4" fmla="*/ 737076 h 1442285"/>
                <a:gd name="connsiteX5" fmla="*/ 2104158 w 2331560"/>
                <a:gd name="connsiteY5" fmla="*/ 139476 h 1442285"/>
                <a:gd name="connsiteX6" fmla="*/ 1434558 w 2331560"/>
                <a:gd name="connsiteY6" fmla="*/ 9876 h 1442285"/>
                <a:gd name="connsiteX7" fmla="*/ 1135177 w 2331560"/>
                <a:gd name="connsiteY7" fmla="*/ 74501 h 1442285"/>
                <a:gd name="connsiteX8" fmla="*/ 934777 w 2331560"/>
                <a:gd name="connsiteY8" fmla="*/ 591440 h 1442285"/>
                <a:gd name="connsiteX9" fmla="*/ 638354 w 2331560"/>
                <a:gd name="connsiteY9" fmla="*/ 744760 h 1442285"/>
                <a:gd name="connsiteX10" fmla="*/ 328234 w 2331560"/>
                <a:gd name="connsiteY10" fmla="*/ 1112458 h 1442285"/>
                <a:gd name="connsiteX11" fmla="*/ 8958 w 2331560"/>
                <a:gd name="connsiteY11" fmla="*/ 1341876 h 1442285"/>
                <a:gd name="connsiteX0" fmla="*/ 9731 w 2301369"/>
                <a:gd name="connsiteY0" fmla="*/ 1350173 h 1443430"/>
                <a:gd name="connsiteX1" fmla="*/ 669967 w 2301369"/>
                <a:gd name="connsiteY1" fmla="*/ 1435476 h 1443430"/>
                <a:gd name="connsiteX2" fmla="*/ 1382767 w 2301369"/>
                <a:gd name="connsiteY2" fmla="*/ 1169076 h 1443430"/>
                <a:gd name="connsiteX3" fmla="*/ 1915567 w 2301369"/>
                <a:gd name="connsiteY3" fmla="*/ 1032276 h 1443430"/>
                <a:gd name="connsiteX4" fmla="*/ 2297167 w 2301369"/>
                <a:gd name="connsiteY4" fmla="*/ 737076 h 1443430"/>
                <a:gd name="connsiteX5" fmla="*/ 2073967 w 2301369"/>
                <a:gd name="connsiteY5" fmla="*/ 139476 h 1443430"/>
                <a:gd name="connsiteX6" fmla="*/ 1404367 w 2301369"/>
                <a:gd name="connsiteY6" fmla="*/ 9876 h 1443430"/>
                <a:gd name="connsiteX7" fmla="*/ 1104986 w 2301369"/>
                <a:gd name="connsiteY7" fmla="*/ 74501 h 1443430"/>
                <a:gd name="connsiteX8" fmla="*/ 904586 w 2301369"/>
                <a:gd name="connsiteY8" fmla="*/ 591440 h 1443430"/>
                <a:gd name="connsiteX9" fmla="*/ 608163 w 2301369"/>
                <a:gd name="connsiteY9" fmla="*/ 744760 h 1443430"/>
                <a:gd name="connsiteX10" fmla="*/ 298043 w 2301369"/>
                <a:gd name="connsiteY10" fmla="*/ 1112458 h 1443430"/>
                <a:gd name="connsiteX11" fmla="*/ 9731 w 2301369"/>
                <a:gd name="connsiteY11" fmla="*/ 1350173 h 1443430"/>
                <a:gd name="connsiteX0" fmla="*/ 34197 w 2325835"/>
                <a:gd name="connsiteY0" fmla="*/ 1350173 h 1451090"/>
                <a:gd name="connsiteX1" fmla="*/ 694433 w 2325835"/>
                <a:gd name="connsiteY1" fmla="*/ 1435476 h 1451090"/>
                <a:gd name="connsiteX2" fmla="*/ 1407233 w 2325835"/>
                <a:gd name="connsiteY2" fmla="*/ 1169076 h 1451090"/>
                <a:gd name="connsiteX3" fmla="*/ 1940033 w 2325835"/>
                <a:gd name="connsiteY3" fmla="*/ 1032276 h 1451090"/>
                <a:gd name="connsiteX4" fmla="*/ 2321633 w 2325835"/>
                <a:gd name="connsiteY4" fmla="*/ 737076 h 1451090"/>
                <a:gd name="connsiteX5" fmla="*/ 2098433 w 2325835"/>
                <a:gd name="connsiteY5" fmla="*/ 139476 h 1451090"/>
                <a:gd name="connsiteX6" fmla="*/ 1428833 w 2325835"/>
                <a:gd name="connsiteY6" fmla="*/ 9876 h 1451090"/>
                <a:gd name="connsiteX7" fmla="*/ 1129452 w 2325835"/>
                <a:gd name="connsiteY7" fmla="*/ 74501 h 1451090"/>
                <a:gd name="connsiteX8" fmla="*/ 929052 w 2325835"/>
                <a:gd name="connsiteY8" fmla="*/ 591440 h 1451090"/>
                <a:gd name="connsiteX9" fmla="*/ 632629 w 2325835"/>
                <a:gd name="connsiteY9" fmla="*/ 744760 h 1451090"/>
                <a:gd name="connsiteX10" fmla="*/ 322509 w 2325835"/>
                <a:gd name="connsiteY10" fmla="*/ 1112458 h 1451090"/>
                <a:gd name="connsiteX11" fmla="*/ 34197 w 2325835"/>
                <a:gd name="connsiteY11" fmla="*/ 1350173 h 1451090"/>
                <a:gd name="connsiteX0" fmla="*/ 35697 w 2289085"/>
                <a:gd name="connsiteY0" fmla="*/ 1310641 h 1442083"/>
                <a:gd name="connsiteX1" fmla="*/ 657683 w 2289085"/>
                <a:gd name="connsiteY1" fmla="*/ 1435476 h 1442083"/>
                <a:gd name="connsiteX2" fmla="*/ 1370483 w 2289085"/>
                <a:gd name="connsiteY2" fmla="*/ 1169076 h 1442083"/>
                <a:gd name="connsiteX3" fmla="*/ 1903283 w 2289085"/>
                <a:gd name="connsiteY3" fmla="*/ 1032276 h 1442083"/>
                <a:gd name="connsiteX4" fmla="*/ 2284883 w 2289085"/>
                <a:gd name="connsiteY4" fmla="*/ 737076 h 1442083"/>
                <a:gd name="connsiteX5" fmla="*/ 2061683 w 2289085"/>
                <a:gd name="connsiteY5" fmla="*/ 139476 h 1442083"/>
                <a:gd name="connsiteX6" fmla="*/ 1392083 w 2289085"/>
                <a:gd name="connsiteY6" fmla="*/ 9876 h 1442083"/>
                <a:gd name="connsiteX7" fmla="*/ 1092702 w 2289085"/>
                <a:gd name="connsiteY7" fmla="*/ 74501 h 1442083"/>
                <a:gd name="connsiteX8" fmla="*/ 892302 w 2289085"/>
                <a:gd name="connsiteY8" fmla="*/ 591440 h 1442083"/>
                <a:gd name="connsiteX9" fmla="*/ 595879 w 2289085"/>
                <a:gd name="connsiteY9" fmla="*/ 744760 h 1442083"/>
                <a:gd name="connsiteX10" fmla="*/ 285759 w 2289085"/>
                <a:gd name="connsiteY10" fmla="*/ 1112458 h 1442083"/>
                <a:gd name="connsiteX11" fmla="*/ 35697 w 2289085"/>
                <a:gd name="connsiteY11" fmla="*/ 1310641 h 1442083"/>
                <a:gd name="connsiteX0" fmla="*/ 2616 w 2256004"/>
                <a:gd name="connsiteY0" fmla="*/ 1310641 h 1439541"/>
                <a:gd name="connsiteX1" fmla="*/ 624602 w 2256004"/>
                <a:gd name="connsiteY1" fmla="*/ 1435476 h 1439541"/>
                <a:gd name="connsiteX2" fmla="*/ 1337402 w 2256004"/>
                <a:gd name="connsiteY2" fmla="*/ 1169076 h 1439541"/>
                <a:gd name="connsiteX3" fmla="*/ 1870202 w 2256004"/>
                <a:gd name="connsiteY3" fmla="*/ 1032276 h 1439541"/>
                <a:gd name="connsiteX4" fmla="*/ 2251802 w 2256004"/>
                <a:gd name="connsiteY4" fmla="*/ 737076 h 1439541"/>
                <a:gd name="connsiteX5" fmla="*/ 2028602 w 2256004"/>
                <a:gd name="connsiteY5" fmla="*/ 139476 h 1439541"/>
                <a:gd name="connsiteX6" fmla="*/ 1359002 w 2256004"/>
                <a:gd name="connsiteY6" fmla="*/ 9876 h 1439541"/>
                <a:gd name="connsiteX7" fmla="*/ 1059621 w 2256004"/>
                <a:gd name="connsiteY7" fmla="*/ 74501 h 1439541"/>
                <a:gd name="connsiteX8" fmla="*/ 859221 w 2256004"/>
                <a:gd name="connsiteY8" fmla="*/ 591440 h 1439541"/>
                <a:gd name="connsiteX9" fmla="*/ 562798 w 2256004"/>
                <a:gd name="connsiteY9" fmla="*/ 744760 h 1439541"/>
                <a:gd name="connsiteX10" fmla="*/ 407969 w 2256004"/>
                <a:gd name="connsiteY10" fmla="*/ 1048973 h 1439541"/>
                <a:gd name="connsiteX11" fmla="*/ 2616 w 2256004"/>
                <a:gd name="connsiteY11" fmla="*/ 1310641 h 1439541"/>
                <a:gd name="connsiteX0" fmla="*/ 2391 w 2297804"/>
                <a:gd name="connsiteY0" fmla="*/ 1343630 h 1443323"/>
                <a:gd name="connsiteX1" fmla="*/ 666402 w 2297804"/>
                <a:gd name="connsiteY1" fmla="*/ 1435476 h 1443323"/>
                <a:gd name="connsiteX2" fmla="*/ 1379202 w 2297804"/>
                <a:gd name="connsiteY2" fmla="*/ 1169076 h 1443323"/>
                <a:gd name="connsiteX3" fmla="*/ 1912002 w 2297804"/>
                <a:gd name="connsiteY3" fmla="*/ 1032276 h 1443323"/>
                <a:gd name="connsiteX4" fmla="*/ 2293602 w 2297804"/>
                <a:gd name="connsiteY4" fmla="*/ 737076 h 1443323"/>
                <a:gd name="connsiteX5" fmla="*/ 2070402 w 2297804"/>
                <a:gd name="connsiteY5" fmla="*/ 139476 h 1443323"/>
                <a:gd name="connsiteX6" fmla="*/ 1400802 w 2297804"/>
                <a:gd name="connsiteY6" fmla="*/ 9876 h 1443323"/>
                <a:gd name="connsiteX7" fmla="*/ 1101421 w 2297804"/>
                <a:gd name="connsiteY7" fmla="*/ 74501 h 1443323"/>
                <a:gd name="connsiteX8" fmla="*/ 901021 w 2297804"/>
                <a:gd name="connsiteY8" fmla="*/ 591440 h 1443323"/>
                <a:gd name="connsiteX9" fmla="*/ 604598 w 2297804"/>
                <a:gd name="connsiteY9" fmla="*/ 744760 h 1443323"/>
                <a:gd name="connsiteX10" fmla="*/ 449769 w 2297804"/>
                <a:gd name="connsiteY10" fmla="*/ 1048973 h 1443323"/>
                <a:gd name="connsiteX11" fmla="*/ 2391 w 2297804"/>
                <a:gd name="connsiteY11" fmla="*/ 1343630 h 1443323"/>
                <a:gd name="connsiteX0" fmla="*/ 41473 w 2336886"/>
                <a:gd name="connsiteY0" fmla="*/ 1343630 h 1455257"/>
                <a:gd name="connsiteX1" fmla="*/ 705484 w 2336886"/>
                <a:gd name="connsiteY1" fmla="*/ 1435476 h 1455257"/>
                <a:gd name="connsiteX2" fmla="*/ 1418284 w 2336886"/>
                <a:gd name="connsiteY2" fmla="*/ 1169076 h 1455257"/>
                <a:gd name="connsiteX3" fmla="*/ 1951084 w 2336886"/>
                <a:gd name="connsiteY3" fmla="*/ 1032276 h 1455257"/>
                <a:gd name="connsiteX4" fmla="*/ 2332684 w 2336886"/>
                <a:gd name="connsiteY4" fmla="*/ 737076 h 1455257"/>
                <a:gd name="connsiteX5" fmla="*/ 2109484 w 2336886"/>
                <a:gd name="connsiteY5" fmla="*/ 139476 h 1455257"/>
                <a:gd name="connsiteX6" fmla="*/ 1439884 w 2336886"/>
                <a:gd name="connsiteY6" fmla="*/ 9876 h 1455257"/>
                <a:gd name="connsiteX7" fmla="*/ 1140503 w 2336886"/>
                <a:gd name="connsiteY7" fmla="*/ 74501 h 1455257"/>
                <a:gd name="connsiteX8" fmla="*/ 940103 w 2336886"/>
                <a:gd name="connsiteY8" fmla="*/ 591440 h 1455257"/>
                <a:gd name="connsiteX9" fmla="*/ 643680 w 2336886"/>
                <a:gd name="connsiteY9" fmla="*/ 744760 h 1455257"/>
                <a:gd name="connsiteX10" fmla="*/ 488851 w 2336886"/>
                <a:gd name="connsiteY10" fmla="*/ 1048973 h 1455257"/>
                <a:gd name="connsiteX11" fmla="*/ 41473 w 2336886"/>
                <a:gd name="connsiteY11" fmla="*/ 1343630 h 1455257"/>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584850 w 2278056"/>
                <a:gd name="connsiteY9" fmla="*/ 744760 h 1442811"/>
                <a:gd name="connsiteX10" fmla="*/ 430021 w 2278056"/>
                <a:gd name="connsiteY10" fmla="*/ 1048973 h 1442811"/>
                <a:gd name="connsiteX11" fmla="*/ 44300 w 2278056"/>
                <a:gd name="connsiteY11"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584850 w 2278056"/>
                <a:gd name="connsiteY9" fmla="*/ 744760 h 1442811"/>
                <a:gd name="connsiteX10" fmla="*/ 479689 w 2278056"/>
                <a:gd name="connsiteY10" fmla="*/ 910177 h 1442811"/>
                <a:gd name="connsiteX11" fmla="*/ 430021 w 2278056"/>
                <a:gd name="connsiteY11" fmla="*/ 1048973 h 1442811"/>
                <a:gd name="connsiteX12" fmla="*/ 44300 w 2278056"/>
                <a:gd name="connsiteY12"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584850 w 2278056"/>
                <a:gd name="connsiteY9" fmla="*/ 744760 h 1442811"/>
                <a:gd name="connsiteX10" fmla="*/ 539863 w 2278056"/>
                <a:gd name="connsiteY10" fmla="*/ 953958 h 1442811"/>
                <a:gd name="connsiteX11" fmla="*/ 430021 w 2278056"/>
                <a:gd name="connsiteY11" fmla="*/ 1048973 h 1442811"/>
                <a:gd name="connsiteX12" fmla="*/ 44300 w 2278056"/>
                <a:gd name="connsiteY12"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584850 w 2278056"/>
                <a:gd name="connsiteY9" fmla="*/ 744760 h 1442811"/>
                <a:gd name="connsiteX10" fmla="*/ 542085 w 2278056"/>
                <a:gd name="connsiteY10" fmla="*/ 821807 h 1442811"/>
                <a:gd name="connsiteX11" fmla="*/ 539863 w 2278056"/>
                <a:gd name="connsiteY11" fmla="*/ 953958 h 1442811"/>
                <a:gd name="connsiteX12" fmla="*/ 430021 w 2278056"/>
                <a:gd name="connsiteY12" fmla="*/ 1048973 h 1442811"/>
                <a:gd name="connsiteX13" fmla="*/ 44300 w 2278056"/>
                <a:gd name="connsiteY13"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584850 w 2278056"/>
                <a:gd name="connsiteY9" fmla="*/ 744760 h 1442811"/>
                <a:gd name="connsiteX10" fmla="*/ 460256 w 2278056"/>
                <a:gd name="connsiteY10" fmla="*/ 755630 h 1442811"/>
                <a:gd name="connsiteX11" fmla="*/ 539863 w 2278056"/>
                <a:gd name="connsiteY11" fmla="*/ 953958 h 1442811"/>
                <a:gd name="connsiteX12" fmla="*/ 430021 w 2278056"/>
                <a:gd name="connsiteY12" fmla="*/ 1048973 h 1442811"/>
                <a:gd name="connsiteX13" fmla="*/ 44300 w 2278056"/>
                <a:gd name="connsiteY13"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683002 w 2278056"/>
                <a:gd name="connsiteY9" fmla="*/ 688090 h 1442811"/>
                <a:gd name="connsiteX10" fmla="*/ 460256 w 2278056"/>
                <a:gd name="connsiteY10" fmla="*/ 755630 h 1442811"/>
                <a:gd name="connsiteX11" fmla="*/ 539863 w 2278056"/>
                <a:gd name="connsiteY11" fmla="*/ 953958 h 1442811"/>
                <a:gd name="connsiteX12" fmla="*/ 430021 w 2278056"/>
                <a:gd name="connsiteY12" fmla="*/ 1048973 h 1442811"/>
                <a:gd name="connsiteX13" fmla="*/ 44300 w 2278056"/>
                <a:gd name="connsiteY13"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683002 w 2278056"/>
                <a:gd name="connsiteY9" fmla="*/ 688090 h 1442811"/>
                <a:gd name="connsiteX10" fmla="*/ 460256 w 2278056"/>
                <a:gd name="connsiteY10" fmla="*/ 755630 h 1442811"/>
                <a:gd name="connsiteX11" fmla="*/ 539863 w 2278056"/>
                <a:gd name="connsiteY11" fmla="*/ 953958 h 1442811"/>
                <a:gd name="connsiteX12" fmla="*/ 430021 w 2278056"/>
                <a:gd name="connsiteY12" fmla="*/ 1048973 h 1442811"/>
                <a:gd name="connsiteX13" fmla="*/ 44300 w 2278056"/>
                <a:gd name="connsiteY13"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683002 w 2278056"/>
                <a:gd name="connsiteY9" fmla="*/ 688090 h 1442811"/>
                <a:gd name="connsiteX10" fmla="*/ 460256 w 2278056"/>
                <a:gd name="connsiteY10" fmla="*/ 755630 h 1442811"/>
                <a:gd name="connsiteX11" fmla="*/ 539863 w 2278056"/>
                <a:gd name="connsiteY11" fmla="*/ 953958 h 1442811"/>
                <a:gd name="connsiteX12" fmla="*/ 430021 w 2278056"/>
                <a:gd name="connsiteY12" fmla="*/ 1048973 h 1442811"/>
                <a:gd name="connsiteX13" fmla="*/ 44300 w 2278056"/>
                <a:gd name="connsiteY13"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460256 w 2278056"/>
                <a:gd name="connsiteY9" fmla="*/ 755630 h 1442811"/>
                <a:gd name="connsiteX10" fmla="*/ 539863 w 2278056"/>
                <a:gd name="connsiteY10" fmla="*/ 953958 h 1442811"/>
                <a:gd name="connsiteX11" fmla="*/ 430021 w 2278056"/>
                <a:gd name="connsiteY11" fmla="*/ 1048973 h 1442811"/>
                <a:gd name="connsiteX12" fmla="*/ 44300 w 2278056"/>
                <a:gd name="connsiteY12"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928460 w 2278056"/>
                <a:gd name="connsiteY9" fmla="*/ 773226 h 1442811"/>
                <a:gd name="connsiteX10" fmla="*/ 539863 w 2278056"/>
                <a:gd name="connsiteY10" fmla="*/ 953958 h 1442811"/>
                <a:gd name="connsiteX11" fmla="*/ 430021 w 2278056"/>
                <a:gd name="connsiteY11" fmla="*/ 1048973 h 1442811"/>
                <a:gd name="connsiteX12" fmla="*/ 44300 w 2278056"/>
                <a:gd name="connsiteY12" fmla="*/ 1299305 h 1442811"/>
                <a:gd name="connsiteX0" fmla="*/ 44300 w 2278056"/>
                <a:gd name="connsiteY0" fmla="*/ 1308880 h 1452386"/>
                <a:gd name="connsiteX1" fmla="*/ 646654 w 2278056"/>
                <a:gd name="connsiteY1" fmla="*/ 1445051 h 1452386"/>
                <a:gd name="connsiteX2" fmla="*/ 1359454 w 2278056"/>
                <a:gd name="connsiteY2" fmla="*/ 1178651 h 1452386"/>
                <a:gd name="connsiteX3" fmla="*/ 1892254 w 2278056"/>
                <a:gd name="connsiteY3" fmla="*/ 1041851 h 1452386"/>
                <a:gd name="connsiteX4" fmla="*/ 2273854 w 2278056"/>
                <a:gd name="connsiteY4" fmla="*/ 746651 h 1452386"/>
                <a:gd name="connsiteX5" fmla="*/ 2050654 w 2278056"/>
                <a:gd name="connsiteY5" fmla="*/ 149051 h 1452386"/>
                <a:gd name="connsiteX6" fmla="*/ 1381054 w 2278056"/>
                <a:gd name="connsiteY6" fmla="*/ 19451 h 1452386"/>
                <a:gd name="connsiteX7" fmla="*/ 1081673 w 2278056"/>
                <a:gd name="connsiteY7" fmla="*/ 84076 h 1452386"/>
                <a:gd name="connsiteX8" fmla="*/ 1242424 w 2278056"/>
                <a:gd name="connsiteY8" fmla="*/ 780754 h 1452386"/>
                <a:gd name="connsiteX9" fmla="*/ 928460 w 2278056"/>
                <a:gd name="connsiteY9" fmla="*/ 782801 h 1452386"/>
                <a:gd name="connsiteX10" fmla="*/ 539863 w 2278056"/>
                <a:gd name="connsiteY10" fmla="*/ 963533 h 1452386"/>
                <a:gd name="connsiteX11" fmla="*/ 430021 w 2278056"/>
                <a:gd name="connsiteY11" fmla="*/ 1058548 h 1452386"/>
                <a:gd name="connsiteX12" fmla="*/ 44300 w 2278056"/>
                <a:gd name="connsiteY12" fmla="*/ 1308880 h 1452386"/>
                <a:gd name="connsiteX0" fmla="*/ 44300 w 2278056"/>
                <a:gd name="connsiteY0" fmla="*/ 1330120 h 1473626"/>
                <a:gd name="connsiteX1" fmla="*/ 646654 w 2278056"/>
                <a:gd name="connsiteY1" fmla="*/ 1466291 h 1473626"/>
                <a:gd name="connsiteX2" fmla="*/ 1359454 w 2278056"/>
                <a:gd name="connsiteY2" fmla="*/ 1199891 h 1473626"/>
                <a:gd name="connsiteX3" fmla="*/ 1892254 w 2278056"/>
                <a:gd name="connsiteY3" fmla="*/ 1063091 h 1473626"/>
                <a:gd name="connsiteX4" fmla="*/ 2273854 w 2278056"/>
                <a:gd name="connsiteY4" fmla="*/ 767891 h 1473626"/>
                <a:gd name="connsiteX5" fmla="*/ 2050654 w 2278056"/>
                <a:gd name="connsiteY5" fmla="*/ 170291 h 1473626"/>
                <a:gd name="connsiteX6" fmla="*/ 1381054 w 2278056"/>
                <a:gd name="connsiteY6" fmla="*/ 40691 h 1473626"/>
                <a:gd name="connsiteX7" fmla="*/ 1550974 w 2278056"/>
                <a:gd name="connsiteY7" fmla="*/ 789720 h 1473626"/>
                <a:gd name="connsiteX8" fmla="*/ 1242424 w 2278056"/>
                <a:gd name="connsiteY8" fmla="*/ 801994 h 1473626"/>
                <a:gd name="connsiteX9" fmla="*/ 928460 w 2278056"/>
                <a:gd name="connsiteY9" fmla="*/ 804041 h 1473626"/>
                <a:gd name="connsiteX10" fmla="*/ 539863 w 2278056"/>
                <a:gd name="connsiteY10" fmla="*/ 984773 h 1473626"/>
                <a:gd name="connsiteX11" fmla="*/ 430021 w 2278056"/>
                <a:gd name="connsiteY11" fmla="*/ 1079788 h 1473626"/>
                <a:gd name="connsiteX12" fmla="*/ 44300 w 2278056"/>
                <a:gd name="connsiteY12" fmla="*/ 1330120 h 1473626"/>
                <a:gd name="connsiteX0" fmla="*/ 44300 w 2276695"/>
                <a:gd name="connsiteY0" fmla="*/ 1160235 h 1303741"/>
                <a:gd name="connsiteX1" fmla="*/ 646654 w 2276695"/>
                <a:gd name="connsiteY1" fmla="*/ 1296406 h 1303741"/>
                <a:gd name="connsiteX2" fmla="*/ 1359454 w 2276695"/>
                <a:gd name="connsiteY2" fmla="*/ 1030006 h 1303741"/>
                <a:gd name="connsiteX3" fmla="*/ 1892254 w 2276695"/>
                <a:gd name="connsiteY3" fmla="*/ 893206 h 1303741"/>
                <a:gd name="connsiteX4" fmla="*/ 2273854 w 2276695"/>
                <a:gd name="connsiteY4" fmla="*/ 598006 h 1303741"/>
                <a:gd name="connsiteX5" fmla="*/ 2050654 w 2276695"/>
                <a:gd name="connsiteY5" fmla="*/ 406 h 1303741"/>
                <a:gd name="connsiteX6" fmla="*/ 1760533 w 2276695"/>
                <a:gd name="connsiteY6" fmla="*/ 694312 h 1303741"/>
                <a:gd name="connsiteX7" fmla="*/ 1550974 w 2276695"/>
                <a:gd name="connsiteY7" fmla="*/ 619835 h 1303741"/>
                <a:gd name="connsiteX8" fmla="*/ 1242424 w 2276695"/>
                <a:gd name="connsiteY8" fmla="*/ 632109 h 1303741"/>
                <a:gd name="connsiteX9" fmla="*/ 928460 w 2276695"/>
                <a:gd name="connsiteY9" fmla="*/ 634156 h 1303741"/>
                <a:gd name="connsiteX10" fmla="*/ 539863 w 2276695"/>
                <a:gd name="connsiteY10" fmla="*/ 814888 h 1303741"/>
                <a:gd name="connsiteX11" fmla="*/ 430021 w 2276695"/>
                <a:gd name="connsiteY11" fmla="*/ 909903 h 1303741"/>
                <a:gd name="connsiteX12" fmla="*/ 44300 w 2276695"/>
                <a:gd name="connsiteY12" fmla="*/ 1160235 h 1303741"/>
                <a:gd name="connsiteX0" fmla="*/ 44300 w 2275202"/>
                <a:gd name="connsiteY0" fmla="*/ 584632 h 728138"/>
                <a:gd name="connsiteX1" fmla="*/ 646654 w 2275202"/>
                <a:gd name="connsiteY1" fmla="*/ 720803 h 728138"/>
                <a:gd name="connsiteX2" fmla="*/ 1359454 w 2275202"/>
                <a:gd name="connsiteY2" fmla="*/ 454403 h 728138"/>
                <a:gd name="connsiteX3" fmla="*/ 1892254 w 2275202"/>
                <a:gd name="connsiteY3" fmla="*/ 317603 h 728138"/>
                <a:gd name="connsiteX4" fmla="*/ 2273854 w 2275202"/>
                <a:gd name="connsiteY4" fmla="*/ 22403 h 728138"/>
                <a:gd name="connsiteX5" fmla="*/ 1760533 w 2275202"/>
                <a:gd name="connsiteY5" fmla="*/ 118709 h 728138"/>
                <a:gd name="connsiteX6" fmla="*/ 1550974 w 2275202"/>
                <a:gd name="connsiteY6" fmla="*/ 44232 h 728138"/>
                <a:gd name="connsiteX7" fmla="*/ 1242424 w 2275202"/>
                <a:gd name="connsiteY7" fmla="*/ 56506 h 728138"/>
                <a:gd name="connsiteX8" fmla="*/ 928460 w 2275202"/>
                <a:gd name="connsiteY8" fmla="*/ 58553 h 728138"/>
                <a:gd name="connsiteX9" fmla="*/ 539863 w 2275202"/>
                <a:gd name="connsiteY9" fmla="*/ 239285 h 728138"/>
                <a:gd name="connsiteX10" fmla="*/ 430021 w 2275202"/>
                <a:gd name="connsiteY10" fmla="*/ 334300 h 728138"/>
                <a:gd name="connsiteX11" fmla="*/ 44300 w 2275202"/>
                <a:gd name="connsiteY11" fmla="*/ 584632 h 728138"/>
                <a:gd name="connsiteX0" fmla="*/ 44300 w 1909799"/>
                <a:gd name="connsiteY0" fmla="*/ 584632 h 728138"/>
                <a:gd name="connsiteX1" fmla="*/ 646654 w 1909799"/>
                <a:gd name="connsiteY1" fmla="*/ 720803 h 728138"/>
                <a:gd name="connsiteX2" fmla="*/ 1359454 w 1909799"/>
                <a:gd name="connsiteY2" fmla="*/ 454403 h 728138"/>
                <a:gd name="connsiteX3" fmla="*/ 1892254 w 1909799"/>
                <a:gd name="connsiteY3" fmla="*/ 317603 h 728138"/>
                <a:gd name="connsiteX4" fmla="*/ 1760533 w 1909799"/>
                <a:gd name="connsiteY4" fmla="*/ 118709 h 728138"/>
                <a:gd name="connsiteX5" fmla="*/ 1550974 w 1909799"/>
                <a:gd name="connsiteY5" fmla="*/ 44232 h 728138"/>
                <a:gd name="connsiteX6" fmla="*/ 1242424 w 1909799"/>
                <a:gd name="connsiteY6" fmla="*/ 56506 h 728138"/>
                <a:gd name="connsiteX7" fmla="*/ 928460 w 1909799"/>
                <a:gd name="connsiteY7" fmla="*/ 58553 h 728138"/>
                <a:gd name="connsiteX8" fmla="*/ 539863 w 1909799"/>
                <a:gd name="connsiteY8" fmla="*/ 239285 h 728138"/>
                <a:gd name="connsiteX9" fmla="*/ 430021 w 1909799"/>
                <a:gd name="connsiteY9" fmla="*/ 334300 h 728138"/>
                <a:gd name="connsiteX10" fmla="*/ 44300 w 1909799"/>
                <a:gd name="connsiteY10" fmla="*/ 584632 h 728138"/>
                <a:gd name="connsiteX0" fmla="*/ 44300 w 1894903"/>
                <a:gd name="connsiteY0" fmla="*/ 594322 h 737828"/>
                <a:gd name="connsiteX1" fmla="*/ 646654 w 1894903"/>
                <a:gd name="connsiteY1" fmla="*/ 730493 h 737828"/>
                <a:gd name="connsiteX2" fmla="*/ 1359454 w 1894903"/>
                <a:gd name="connsiteY2" fmla="*/ 464093 h 737828"/>
                <a:gd name="connsiteX3" fmla="*/ 1892254 w 1894903"/>
                <a:gd name="connsiteY3" fmla="*/ 327293 h 737828"/>
                <a:gd name="connsiteX4" fmla="*/ 1550974 w 1894903"/>
                <a:gd name="connsiteY4" fmla="*/ 53922 h 737828"/>
                <a:gd name="connsiteX5" fmla="*/ 1242424 w 1894903"/>
                <a:gd name="connsiteY5" fmla="*/ 66196 h 737828"/>
                <a:gd name="connsiteX6" fmla="*/ 928460 w 1894903"/>
                <a:gd name="connsiteY6" fmla="*/ 68243 h 737828"/>
                <a:gd name="connsiteX7" fmla="*/ 539863 w 1894903"/>
                <a:gd name="connsiteY7" fmla="*/ 248975 h 737828"/>
                <a:gd name="connsiteX8" fmla="*/ 430021 w 1894903"/>
                <a:gd name="connsiteY8" fmla="*/ 343990 h 737828"/>
                <a:gd name="connsiteX9" fmla="*/ 44300 w 1894903"/>
                <a:gd name="connsiteY9" fmla="*/ 594322 h 737828"/>
                <a:gd name="connsiteX0" fmla="*/ 44300 w 1554529"/>
                <a:gd name="connsiteY0" fmla="*/ 601966 h 745472"/>
                <a:gd name="connsiteX1" fmla="*/ 646654 w 1554529"/>
                <a:gd name="connsiteY1" fmla="*/ 738137 h 745472"/>
                <a:gd name="connsiteX2" fmla="*/ 1359454 w 1554529"/>
                <a:gd name="connsiteY2" fmla="*/ 471737 h 745472"/>
                <a:gd name="connsiteX3" fmla="*/ 1550974 w 1554529"/>
                <a:gd name="connsiteY3" fmla="*/ 61566 h 745472"/>
                <a:gd name="connsiteX4" fmla="*/ 1242424 w 1554529"/>
                <a:gd name="connsiteY4" fmla="*/ 73840 h 745472"/>
                <a:gd name="connsiteX5" fmla="*/ 928460 w 1554529"/>
                <a:gd name="connsiteY5" fmla="*/ 75887 h 745472"/>
                <a:gd name="connsiteX6" fmla="*/ 539863 w 1554529"/>
                <a:gd name="connsiteY6" fmla="*/ 256619 h 745472"/>
                <a:gd name="connsiteX7" fmla="*/ 430021 w 1554529"/>
                <a:gd name="connsiteY7" fmla="*/ 351634 h 745472"/>
                <a:gd name="connsiteX8" fmla="*/ 44300 w 1554529"/>
                <a:gd name="connsiteY8" fmla="*/ 601966 h 745472"/>
                <a:gd name="connsiteX0" fmla="*/ 44300 w 1393194"/>
                <a:gd name="connsiteY0" fmla="*/ 539362 h 682868"/>
                <a:gd name="connsiteX1" fmla="*/ 646654 w 1393194"/>
                <a:gd name="connsiteY1" fmla="*/ 675533 h 682868"/>
                <a:gd name="connsiteX2" fmla="*/ 1359454 w 1393194"/>
                <a:gd name="connsiteY2" fmla="*/ 409133 h 682868"/>
                <a:gd name="connsiteX3" fmla="*/ 1242424 w 1393194"/>
                <a:gd name="connsiteY3" fmla="*/ 11236 h 682868"/>
                <a:gd name="connsiteX4" fmla="*/ 928460 w 1393194"/>
                <a:gd name="connsiteY4" fmla="*/ 13283 h 682868"/>
                <a:gd name="connsiteX5" fmla="*/ 539863 w 1393194"/>
                <a:gd name="connsiteY5" fmla="*/ 194015 h 682868"/>
                <a:gd name="connsiteX6" fmla="*/ 430021 w 1393194"/>
                <a:gd name="connsiteY6" fmla="*/ 289030 h 682868"/>
                <a:gd name="connsiteX7" fmla="*/ 44300 w 1393194"/>
                <a:gd name="connsiteY7" fmla="*/ 539362 h 682868"/>
                <a:gd name="connsiteX0" fmla="*/ 44300 w 1402551"/>
                <a:gd name="connsiteY0" fmla="*/ 532618 h 676124"/>
                <a:gd name="connsiteX1" fmla="*/ 646654 w 1402551"/>
                <a:gd name="connsiteY1" fmla="*/ 668789 h 676124"/>
                <a:gd name="connsiteX2" fmla="*/ 1359454 w 1402551"/>
                <a:gd name="connsiteY2" fmla="*/ 402389 h 676124"/>
                <a:gd name="connsiteX3" fmla="*/ 1280376 w 1402551"/>
                <a:gd name="connsiteY3" fmla="*/ 213785 h 676124"/>
                <a:gd name="connsiteX4" fmla="*/ 928460 w 1402551"/>
                <a:gd name="connsiteY4" fmla="*/ 6539 h 676124"/>
                <a:gd name="connsiteX5" fmla="*/ 539863 w 1402551"/>
                <a:gd name="connsiteY5" fmla="*/ 187271 h 676124"/>
                <a:gd name="connsiteX6" fmla="*/ 430021 w 1402551"/>
                <a:gd name="connsiteY6" fmla="*/ 282286 h 676124"/>
                <a:gd name="connsiteX7" fmla="*/ 44300 w 1402551"/>
                <a:gd name="connsiteY7" fmla="*/ 532618 h 676124"/>
                <a:gd name="connsiteX0" fmla="*/ 44300 w 1402551"/>
                <a:gd name="connsiteY0" fmla="*/ 350243 h 493749"/>
                <a:gd name="connsiteX1" fmla="*/ 646654 w 1402551"/>
                <a:gd name="connsiteY1" fmla="*/ 486414 h 493749"/>
                <a:gd name="connsiteX2" fmla="*/ 1359454 w 1402551"/>
                <a:gd name="connsiteY2" fmla="*/ 220014 h 493749"/>
                <a:gd name="connsiteX3" fmla="*/ 1280376 w 1402551"/>
                <a:gd name="connsiteY3" fmla="*/ 31410 h 493749"/>
                <a:gd name="connsiteX4" fmla="*/ 1007596 w 1402551"/>
                <a:gd name="connsiteY4" fmla="*/ 127461 h 493749"/>
                <a:gd name="connsiteX5" fmla="*/ 539863 w 1402551"/>
                <a:gd name="connsiteY5" fmla="*/ 4896 h 493749"/>
                <a:gd name="connsiteX6" fmla="*/ 430021 w 1402551"/>
                <a:gd name="connsiteY6" fmla="*/ 99911 h 493749"/>
                <a:gd name="connsiteX7" fmla="*/ 44300 w 1402551"/>
                <a:gd name="connsiteY7" fmla="*/ 350243 h 493749"/>
                <a:gd name="connsiteX0" fmla="*/ 44300 w 1402551"/>
                <a:gd name="connsiteY0" fmla="*/ 589102 h 732608"/>
                <a:gd name="connsiteX1" fmla="*/ 646654 w 1402551"/>
                <a:gd name="connsiteY1" fmla="*/ 725273 h 732608"/>
                <a:gd name="connsiteX2" fmla="*/ 1359454 w 1402551"/>
                <a:gd name="connsiteY2" fmla="*/ 458873 h 732608"/>
                <a:gd name="connsiteX3" fmla="*/ 1280376 w 1402551"/>
                <a:gd name="connsiteY3" fmla="*/ 270269 h 732608"/>
                <a:gd name="connsiteX4" fmla="*/ 952102 w 1402551"/>
                <a:gd name="connsiteY4" fmla="*/ 5748 h 732608"/>
                <a:gd name="connsiteX5" fmla="*/ 539863 w 1402551"/>
                <a:gd name="connsiteY5" fmla="*/ 243755 h 732608"/>
                <a:gd name="connsiteX6" fmla="*/ 430021 w 1402551"/>
                <a:gd name="connsiteY6" fmla="*/ 338770 h 732608"/>
                <a:gd name="connsiteX7" fmla="*/ 44300 w 1402551"/>
                <a:gd name="connsiteY7" fmla="*/ 589102 h 732608"/>
                <a:gd name="connsiteX0" fmla="*/ 44300 w 1412192"/>
                <a:gd name="connsiteY0" fmla="*/ 594066 h 737572"/>
                <a:gd name="connsiteX1" fmla="*/ 646654 w 1412192"/>
                <a:gd name="connsiteY1" fmla="*/ 730237 h 737572"/>
                <a:gd name="connsiteX2" fmla="*/ 1359454 w 1412192"/>
                <a:gd name="connsiteY2" fmla="*/ 463837 h 737572"/>
                <a:gd name="connsiteX3" fmla="*/ 1311267 w 1412192"/>
                <a:gd name="connsiteY3" fmla="*/ 56730 h 737572"/>
                <a:gd name="connsiteX4" fmla="*/ 952102 w 1412192"/>
                <a:gd name="connsiteY4" fmla="*/ 10712 h 737572"/>
                <a:gd name="connsiteX5" fmla="*/ 539863 w 1412192"/>
                <a:gd name="connsiteY5" fmla="*/ 248719 h 737572"/>
                <a:gd name="connsiteX6" fmla="*/ 430021 w 1412192"/>
                <a:gd name="connsiteY6" fmla="*/ 343734 h 737572"/>
                <a:gd name="connsiteX7" fmla="*/ 44300 w 1412192"/>
                <a:gd name="connsiteY7" fmla="*/ 594066 h 737572"/>
                <a:gd name="connsiteX0" fmla="*/ 44300 w 1403369"/>
                <a:gd name="connsiteY0" fmla="*/ 588756 h 732262"/>
                <a:gd name="connsiteX1" fmla="*/ 646654 w 1403369"/>
                <a:gd name="connsiteY1" fmla="*/ 724927 h 732262"/>
                <a:gd name="connsiteX2" fmla="*/ 1359454 w 1403369"/>
                <a:gd name="connsiteY2" fmla="*/ 458527 h 732262"/>
                <a:gd name="connsiteX3" fmla="*/ 1311267 w 1403369"/>
                <a:gd name="connsiteY3" fmla="*/ 51420 h 732262"/>
                <a:gd name="connsiteX4" fmla="*/ 1187206 w 1403369"/>
                <a:gd name="connsiteY4" fmla="*/ 75041 h 732262"/>
                <a:gd name="connsiteX5" fmla="*/ 952102 w 1403369"/>
                <a:gd name="connsiteY5" fmla="*/ 5402 h 732262"/>
                <a:gd name="connsiteX6" fmla="*/ 539863 w 1403369"/>
                <a:gd name="connsiteY6" fmla="*/ 243409 h 732262"/>
                <a:gd name="connsiteX7" fmla="*/ 430021 w 1403369"/>
                <a:gd name="connsiteY7" fmla="*/ 338424 h 732262"/>
                <a:gd name="connsiteX8" fmla="*/ 44300 w 1403369"/>
                <a:gd name="connsiteY8" fmla="*/ 588756 h 732262"/>
                <a:gd name="connsiteX0" fmla="*/ 44300 w 1403369"/>
                <a:gd name="connsiteY0" fmla="*/ 661547 h 805053"/>
                <a:gd name="connsiteX1" fmla="*/ 646654 w 1403369"/>
                <a:gd name="connsiteY1" fmla="*/ 797718 h 805053"/>
                <a:gd name="connsiteX2" fmla="*/ 1359454 w 1403369"/>
                <a:gd name="connsiteY2" fmla="*/ 531318 h 805053"/>
                <a:gd name="connsiteX3" fmla="*/ 1311267 w 1403369"/>
                <a:gd name="connsiteY3" fmla="*/ 124211 h 805053"/>
                <a:gd name="connsiteX4" fmla="*/ 1185143 w 1403369"/>
                <a:gd name="connsiteY4" fmla="*/ 702 h 805053"/>
                <a:gd name="connsiteX5" fmla="*/ 952102 w 1403369"/>
                <a:gd name="connsiteY5" fmla="*/ 78193 h 805053"/>
                <a:gd name="connsiteX6" fmla="*/ 539863 w 1403369"/>
                <a:gd name="connsiteY6" fmla="*/ 316200 h 805053"/>
                <a:gd name="connsiteX7" fmla="*/ 430021 w 1403369"/>
                <a:gd name="connsiteY7" fmla="*/ 411215 h 805053"/>
                <a:gd name="connsiteX8" fmla="*/ 44300 w 1403369"/>
                <a:gd name="connsiteY8" fmla="*/ 661547 h 805053"/>
                <a:gd name="connsiteX0" fmla="*/ 44300 w 1402888"/>
                <a:gd name="connsiteY0" fmla="*/ 661547 h 805053"/>
                <a:gd name="connsiteX1" fmla="*/ 646654 w 1402888"/>
                <a:gd name="connsiteY1" fmla="*/ 797718 h 805053"/>
                <a:gd name="connsiteX2" fmla="*/ 1359454 w 1402888"/>
                <a:gd name="connsiteY2" fmla="*/ 531318 h 805053"/>
                <a:gd name="connsiteX3" fmla="*/ 1309514 w 1402888"/>
                <a:gd name="connsiteY3" fmla="*/ 151398 h 805053"/>
                <a:gd name="connsiteX4" fmla="*/ 1185143 w 1402888"/>
                <a:gd name="connsiteY4" fmla="*/ 702 h 805053"/>
                <a:gd name="connsiteX5" fmla="*/ 952102 w 1402888"/>
                <a:gd name="connsiteY5" fmla="*/ 78193 h 805053"/>
                <a:gd name="connsiteX6" fmla="*/ 539863 w 1402888"/>
                <a:gd name="connsiteY6" fmla="*/ 316200 h 805053"/>
                <a:gd name="connsiteX7" fmla="*/ 430021 w 1402888"/>
                <a:gd name="connsiteY7" fmla="*/ 411215 h 805053"/>
                <a:gd name="connsiteX8" fmla="*/ 44300 w 1402888"/>
                <a:gd name="connsiteY8" fmla="*/ 661547 h 805053"/>
                <a:gd name="connsiteX0" fmla="*/ 44300 w 1422366"/>
                <a:gd name="connsiteY0" fmla="*/ 661547 h 805053"/>
                <a:gd name="connsiteX1" fmla="*/ 646654 w 1422366"/>
                <a:gd name="connsiteY1" fmla="*/ 797718 h 805053"/>
                <a:gd name="connsiteX2" fmla="*/ 1359454 w 1422366"/>
                <a:gd name="connsiteY2" fmla="*/ 531318 h 805053"/>
                <a:gd name="connsiteX3" fmla="*/ 1381089 w 1422366"/>
                <a:gd name="connsiteY3" fmla="*/ 332533 h 805053"/>
                <a:gd name="connsiteX4" fmla="*/ 1309514 w 1422366"/>
                <a:gd name="connsiteY4" fmla="*/ 151398 h 805053"/>
                <a:gd name="connsiteX5" fmla="*/ 1185143 w 1422366"/>
                <a:gd name="connsiteY5" fmla="*/ 702 h 805053"/>
                <a:gd name="connsiteX6" fmla="*/ 952102 w 1422366"/>
                <a:gd name="connsiteY6" fmla="*/ 78193 h 805053"/>
                <a:gd name="connsiteX7" fmla="*/ 539863 w 1422366"/>
                <a:gd name="connsiteY7" fmla="*/ 316200 h 805053"/>
                <a:gd name="connsiteX8" fmla="*/ 430021 w 1422366"/>
                <a:gd name="connsiteY8" fmla="*/ 411215 h 805053"/>
                <a:gd name="connsiteX9" fmla="*/ 44300 w 1422366"/>
                <a:gd name="connsiteY9" fmla="*/ 661547 h 805053"/>
                <a:gd name="connsiteX0" fmla="*/ 44300 w 1415400"/>
                <a:gd name="connsiteY0" fmla="*/ 661547 h 805053"/>
                <a:gd name="connsiteX1" fmla="*/ 646654 w 1415400"/>
                <a:gd name="connsiteY1" fmla="*/ 797718 h 805053"/>
                <a:gd name="connsiteX2" fmla="*/ 1359454 w 1415400"/>
                <a:gd name="connsiteY2" fmla="*/ 531318 h 805053"/>
                <a:gd name="connsiteX3" fmla="*/ 1362978 w 1415400"/>
                <a:gd name="connsiteY3" fmla="*/ 369164 h 805053"/>
                <a:gd name="connsiteX4" fmla="*/ 1309514 w 1415400"/>
                <a:gd name="connsiteY4" fmla="*/ 151398 h 805053"/>
                <a:gd name="connsiteX5" fmla="*/ 1185143 w 1415400"/>
                <a:gd name="connsiteY5" fmla="*/ 702 h 805053"/>
                <a:gd name="connsiteX6" fmla="*/ 952102 w 1415400"/>
                <a:gd name="connsiteY6" fmla="*/ 78193 h 805053"/>
                <a:gd name="connsiteX7" fmla="*/ 539863 w 1415400"/>
                <a:gd name="connsiteY7" fmla="*/ 316200 h 805053"/>
                <a:gd name="connsiteX8" fmla="*/ 430021 w 1415400"/>
                <a:gd name="connsiteY8" fmla="*/ 411215 h 805053"/>
                <a:gd name="connsiteX9" fmla="*/ 44300 w 1415400"/>
                <a:gd name="connsiteY9" fmla="*/ 661547 h 805053"/>
                <a:gd name="connsiteX0" fmla="*/ 44300 w 1402949"/>
                <a:gd name="connsiteY0" fmla="*/ 661547 h 805053"/>
                <a:gd name="connsiteX1" fmla="*/ 646654 w 1402949"/>
                <a:gd name="connsiteY1" fmla="*/ 797718 h 805053"/>
                <a:gd name="connsiteX2" fmla="*/ 1359454 w 1402949"/>
                <a:gd name="connsiteY2" fmla="*/ 531318 h 805053"/>
                <a:gd name="connsiteX3" fmla="*/ 1309514 w 1402949"/>
                <a:gd name="connsiteY3" fmla="*/ 151398 h 805053"/>
                <a:gd name="connsiteX4" fmla="*/ 1185143 w 1402949"/>
                <a:gd name="connsiteY4" fmla="*/ 702 h 805053"/>
                <a:gd name="connsiteX5" fmla="*/ 952102 w 1402949"/>
                <a:gd name="connsiteY5" fmla="*/ 78193 h 805053"/>
                <a:gd name="connsiteX6" fmla="*/ 539863 w 1402949"/>
                <a:gd name="connsiteY6" fmla="*/ 316200 h 805053"/>
                <a:gd name="connsiteX7" fmla="*/ 430021 w 1402949"/>
                <a:gd name="connsiteY7" fmla="*/ 411215 h 805053"/>
                <a:gd name="connsiteX8" fmla="*/ 44300 w 1402949"/>
                <a:gd name="connsiteY8" fmla="*/ 661547 h 805053"/>
                <a:gd name="connsiteX0" fmla="*/ 44300 w 1402949"/>
                <a:gd name="connsiteY0" fmla="*/ 661158 h 804664"/>
                <a:gd name="connsiteX1" fmla="*/ 646654 w 1402949"/>
                <a:gd name="connsiteY1" fmla="*/ 797329 h 804664"/>
                <a:gd name="connsiteX2" fmla="*/ 1359454 w 1402949"/>
                <a:gd name="connsiteY2" fmla="*/ 530929 h 804664"/>
                <a:gd name="connsiteX3" fmla="*/ 1309514 w 1402949"/>
                <a:gd name="connsiteY3" fmla="*/ 151009 h 804664"/>
                <a:gd name="connsiteX4" fmla="*/ 1185143 w 1402949"/>
                <a:gd name="connsiteY4" fmla="*/ 313 h 804664"/>
                <a:gd name="connsiteX5" fmla="*/ 966978 w 1402949"/>
                <a:gd name="connsiteY5" fmla="*/ 156462 h 804664"/>
                <a:gd name="connsiteX6" fmla="*/ 539863 w 1402949"/>
                <a:gd name="connsiteY6" fmla="*/ 315811 h 804664"/>
                <a:gd name="connsiteX7" fmla="*/ 430021 w 1402949"/>
                <a:gd name="connsiteY7" fmla="*/ 410826 h 804664"/>
                <a:gd name="connsiteX8" fmla="*/ 44300 w 1402949"/>
                <a:gd name="connsiteY8" fmla="*/ 661158 h 804664"/>
                <a:gd name="connsiteX0" fmla="*/ 44300 w 1402949"/>
                <a:gd name="connsiteY0" fmla="*/ 661524 h 805030"/>
                <a:gd name="connsiteX1" fmla="*/ 646654 w 1402949"/>
                <a:gd name="connsiteY1" fmla="*/ 797695 h 805030"/>
                <a:gd name="connsiteX2" fmla="*/ 1359454 w 1402949"/>
                <a:gd name="connsiteY2" fmla="*/ 531295 h 805030"/>
                <a:gd name="connsiteX3" fmla="*/ 1309514 w 1402949"/>
                <a:gd name="connsiteY3" fmla="*/ 151375 h 805030"/>
                <a:gd name="connsiteX4" fmla="*/ 1185143 w 1402949"/>
                <a:gd name="connsiteY4" fmla="*/ 679 h 805030"/>
                <a:gd name="connsiteX5" fmla="*/ 966978 w 1402949"/>
                <a:gd name="connsiteY5" fmla="*/ 156828 h 805030"/>
                <a:gd name="connsiteX6" fmla="*/ 539863 w 1402949"/>
                <a:gd name="connsiteY6" fmla="*/ 316177 h 805030"/>
                <a:gd name="connsiteX7" fmla="*/ 430021 w 1402949"/>
                <a:gd name="connsiteY7" fmla="*/ 411192 h 805030"/>
                <a:gd name="connsiteX8" fmla="*/ 44300 w 1402949"/>
                <a:gd name="connsiteY8" fmla="*/ 661524 h 805030"/>
                <a:gd name="connsiteX0" fmla="*/ 44300 w 1402949"/>
                <a:gd name="connsiteY0" fmla="*/ 662834 h 806340"/>
                <a:gd name="connsiteX1" fmla="*/ 646654 w 1402949"/>
                <a:gd name="connsiteY1" fmla="*/ 799005 h 806340"/>
                <a:gd name="connsiteX2" fmla="*/ 1359454 w 1402949"/>
                <a:gd name="connsiteY2" fmla="*/ 532605 h 806340"/>
                <a:gd name="connsiteX3" fmla="*/ 1309514 w 1402949"/>
                <a:gd name="connsiteY3" fmla="*/ 152685 h 806340"/>
                <a:gd name="connsiteX4" fmla="*/ 1185143 w 1402949"/>
                <a:gd name="connsiteY4" fmla="*/ 1989 h 806340"/>
                <a:gd name="connsiteX5" fmla="*/ 882891 w 1402949"/>
                <a:gd name="connsiteY5" fmla="*/ 110715 h 806340"/>
                <a:gd name="connsiteX6" fmla="*/ 539863 w 1402949"/>
                <a:gd name="connsiteY6" fmla="*/ 317487 h 806340"/>
                <a:gd name="connsiteX7" fmla="*/ 430021 w 1402949"/>
                <a:gd name="connsiteY7" fmla="*/ 412502 h 806340"/>
                <a:gd name="connsiteX8" fmla="*/ 44300 w 1402949"/>
                <a:gd name="connsiteY8" fmla="*/ 662834 h 806340"/>
                <a:gd name="connsiteX0" fmla="*/ 44300 w 1402949"/>
                <a:gd name="connsiteY0" fmla="*/ 648425 h 791931"/>
                <a:gd name="connsiteX1" fmla="*/ 646654 w 1402949"/>
                <a:gd name="connsiteY1" fmla="*/ 784596 h 791931"/>
                <a:gd name="connsiteX2" fmla="*/ 1359454 w 1402949"/>
                <a:gd name="connsiteY2" fmla="*/ 518196 h 791931"/>
                <a:gd name="connsiteX3" fmla="*/ 1309514 w 1402949"/>
                <a:gd name="connsiteY3" fmla="*/ 138276 h 791931"/>
                <a:gd name="connsiteX4" fmla="*/ 1142105 w 1402949"/>
                <a:gd name="connsiteY4" fmla="*/ 3703 h 791931"/>
                <a:gd name="connsiteX5" fmla="*/ 882891 w 1402949"/>
                <a:gd name="connsiteY5" fmla="*/ 96306 h 791931"/>
                <a:gd name="connsiteX6" fmla="*/ 539863 w 1402949"/>
                <a:gd name="connsiteY6" fmla="*/ 303078 h 791931"/>
                <a:gd name="connsiteX7" fmla="*/ 430021 w 1402949"/>
                <a:gd name="connsiteY7" fmla="*/ 398093 h 791931"/>
                <a:gd name="connsiteX8" fmla="*/ 44300 w 1402949"/>
                <a:gd name="connsiteY8" fmla="*/ 648425 h 791931"/>
                <a:gd name="connsiteX0" fmla="*/ 44300 w 1402949"/>
                <a:gd name="connsiteY0" fmla="*/ 680138 h 823644"/>
                <a:gd name="connsiteX1" fmla="*/ 646654 w 1402949"/>
                <a:gd name="connsiteY1" fmla="*/ 816309 h 823644"/>
                <a:gd name="connsiteX2" fmla="*/ 1359454 w 1402949"/>
                <a:gd name="connsiteY2" fmla="*/ 549909 h 823644"/>
                <a:gd name="connsiteX3" fmla="*/ 1309514 w 1402949"/>
                <a:gd name="connsiteY3" fmla="*/ 169989 h 823644"/>
                <a:gd name="connsiteX4" fmla="*/ 1148513 w 1402949"/>
                <a:gd name="connsiteY4" fmla="*/ 1180 h 823644"/>
                <a:gd name="connsiteX5" fmla="*/ 882891 w 1402949"/>
                <a:gd name="connsiteY5" fmla="*/ 128019 h 823644"/>
                <a:gd name="connsiteX6" fmla="*/ 539863 w 1402949"/>
                <a:gd name="connsiteY6" fmla="*/ 334791 h 823644"/>
                <a:gd name="connsiteX7" fmla="*/ 430021 w 1402949"/>
                <a:gd name="connsiteY7" fmla="*/ 429806 h 823644"/>
                <a:gd name="connsiteX8" fmla="*/ 44300 w 1402949"/>
                <a:gd name="connsiteY8" fmla="*/ 680138 h 823644"/>
                <a:gd name="connsiteX0" fmla="*/ 44300 w 1402949"/>
                <a:gd name="connsiteY0" fmla="*/ 708213 h 851719"/>
                <a:gd name="connsiteX1" fmla="*/ 646654 w 1402949"/>
                <a:gd name="connsiteY1" fmla="*/ 844384 h 851719"/>
                <a:gd name="connsiteX2" fmla="*/ 1359454 w 1402949"/>
                <a:gd name="connsiteY2" fmla="*/ 577984 h 851719"/>
                <a:gd name="connsiteX3" fmla="*/ 1309514 w 1402949"/>
                <a:gd name="connsiteY3" fmla="*/ 198064 h 851719"/>
                <a:gd name="connsiteX4" fmla="*/ 1145106 w 1402949"/>
                <a:gd name="connsiteY4" fmla="*/ 686 h 851719"/>
                <a:gd name="connsiteX5" fmla="*/ 882891 w 1402949"/>
                <a:gd name="connsiteY5" fmla="*/ 156094 h 851719"/>
                <a:gd name="connsiteX6" fmla="*/ 539863 w 1402949"/>
                <a:gd name="connsiteY6" fmla="*/ 362866 h 851719"/>
                <a:gd name="connsiteX7" fmla="*/ 430021 w 1402949"/>
                <a:gd name="connsiteY7" fmla="*/ 457881 h 851719"/>
                <a:gd name="connsiteX8" fmla="*/ 44300 w 1402949"/>
                <a:gd name="connsiteY8" fmla="*/ 708213 h 851719"/>
                <a:gd name="connsiteX0" fmla="*/ 44300 w 1402949"/>
                <a:gd name="connsiteY0" fmla="*/ 702613 h 846119"/>
                <a:gd name="connsiteX1" fmla="*/ 646654 w 1402949"/>
                <a:gd name="connsiteY1" fmla="*/ 838784 h 846119"/>
                <a:gd name="connsiteX2" fmla="*/ 1359454 w 1402949"/>
                <a:gd name="connsiteY2" fmla="*/ 572384 h 846119"/>
                <a:gd name="connsiteX3" fmla="*/ 1309514 w 1402949"/>
                <a:gd name="connsiteY3" fmla="*/ 192464 h 846119"/>
                <a:gd name="connsiteX4" fmla="*/ 1135290 w 1402949"/>
                <a:gd name="connsiteY4" fmla="*/ 752 h 846119"/>
                <a:gd name="connsiteX5" fmla="*/ 882891 w 1402949"/>
                <a:gd name="connsiteY5" fmla="*/ 150494 h 846119"/>
                <a:gd name="connsiteX6" fmla="*/ 539863 w 1402949"/>
                <a:gd name="connsiteY6" fmla="*/ 357266 h 846119"/>
                <a:gd name="connsiteX7" fmla="*/ 430021 w 1402949"/>
                <a:gd name="connsiteY7" fmla="*/ 452281 h 846119"/>
                <a:gd name="connsiteX8" fmla="*/ 44300 w 1402949"/>
                <a:gd name="connsiteY8" fmla="*/ 702613 h 846119"/>
                <a:gd name="connsiteX0" fmla="*/ 43170 w 1326136"/>
                <a:gd name="connsiteY0" fmla="*/ 702611 h 851224"/>
                <a:gd name="connsiteX1" fmla="*/ 645524 w 1326136"/>
                <a:gd name="connsiteY1" fmla="*/ 838782 h 851224"/>
                <a:gd name="connsiteX2" fmla="*/ 1231936 w 1326136"/>
                <a:gd name="connsiteY2" fmla="*/ 497032 h 851224"/>
                <a:gd name="connsiteX3" fmla="*/ 1308384 w 1326136"/>
                <a:gd name="connsiteY3" fmla="*/ 192462 h 851224"/>
                <a:gd name="connsiteX4" fmla="*/ 1134160 w 1326136"/>
                <a:gd name="connsiteY4" fmla="*/ 750 h 851224"/>
                <a:gd name="connsiteX5" fmla="*/ 881761 w 1326136"/>
                <a:gd name="connsiteY5" fmla="*/ 150492 h 851224"/>
                <a:gd name="connsiteX6" fmla="*/ 538733 w 1326136"/>
                <a:gd name="connsiteY6" fmla="*/ 357264 h 851224"/>
                <a:gd name="connsiteX7" fmla="*/ 428891 w 1326136"/>
                <a:gd name="connsiteY7" fmla="*/ 452279 h 851224"/>
                <a:gd name="connsiteX8" fmla="*/ 43170 w 1326136"/>
                <a:gd name="connsiteY8" fmla="*/ 702611 h 851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6136" h="851224">
                  <a:moveTo>
                    <a:pt x="43170" y="702611"/>
                  </a:moveTo>
                  <a:cubicBezTo>
                    <a:pt x="-166884" y="839352"/>
                    <a:pt x="447396" y="873045"/>
                    <a:pt x="645524" y="838782"/>
                  </a:cubicBezTo>
                  <a:cubicBezTo>
                    <a:pt x="843652" y="804519"/>
                    <a:pt x="1121459" y="604752"/>
                    <a:pt x="1231936" y="497032"/>
                  </a:cubicBezTo>
                  <a:cubicBezTo>
                    <a:pt x="1342413" y="389312"/>
                    <a:pt x="1337436" y="280898"/>
                    <a:pt x="1308384" y="192462"/>
                  </a:cubicBezTo>
                  <a:cubicBezTo>
                    <a:pt x="1279332" y="104026"/>
                    <a:pt x="1194021" y="8420"/>
                    <a:pt x="1134160" y="750"/>
                  </a:cubicBezTo>
                  <a:cubicBezTo>
                    <a:pt x="1074299" y="-6920"/>
                    <a:pt x="966342" y="44280"/>
                    <a:pt x="881761" y="150492"/>
                  </a:cubicBezTo>
                  <a:cubicBezTo>
                    <a:pt x="874263" y="185358"/>
                    <a:pt x="557410" y="319403"/>
                    <a:pt x="538733" y="357264"/>
                  </a:cubicBezTo>
                  <a:cubicBezTo>
                    <a:pt x="520056" y="395125"/>
                    <a:pt x="511485" y="394721"/>
                    <a:pt x="428891" y="452279"/>
                  </a:cubicBezTo>
                  <a:cubicBezTo>
                    <a:pt x="346297" y="509837"/>
                    <a:pt x="253224" y="565870"/>
                    <a:pt x="43170" y="702611"/>
                  </a:cubicBezTo>
                  <a:close/>
                </a:path>
              </a:pathLst>
            </a:cu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1" name="Freeform 110"/>
            <p:cNvSpPr/>
            <p:nvPr/>
          </p:nvSpPr>
          <p:spPr>
            <a:xfrm rot="1800000">
              <a:off x="1548955" y="5525823"/>
              <a:ext cx="317794" cy="493291"/>
            </a:xfrm>
            <a:custGeom>
              <a:avLst/>
              <a:gdLst>
                <a:gd name="connsiteX0" fmla="*/ 72947 w 2395549"/>
                <a:gd name="connsiteY0" fmla="*/ 1352725 h 1455277"/>
                <a:gd name="connsiteX1" fmla="*/ 764147 w 2395549"/>
                <a:gd name="connsiteY1" fmla="*/ 1446325 h 1455277"/>
                <a:gd name="connsiteX2" fmla="*/ 1476947 w 2395549"/>
                <a:gd name="connsiteY2" fmla="*/ 1179925 h 1455277"/>
                <a:gd name="connsiteX3" fmla="*/ 2009747 w 2395549"/>
                <a:gd name="connsiteY3" fmla="*/ 1043125 h 1455277"/>
                <a:gd name="connsiteX4" fmla="*/ 2391347 w 2395549"/>
                <a:gd name="connsiteY4" fmla="*/ 747925 h 1455277"/>
                <a:gd name="connsiteX5" fmla="*/ 2168147 w 2395549"/>
                <a:gd name="connsiteY5" fmla="*/ 150325 h 1455277"/>
                <a:gd name="connsiteX6" fmla="*/ 1498547 w 2395549"/>
                <a:gd name="connsiteY6" fmla="*/ 20725 h 1455277"/>
                <a:gd name="connsiteX7" fmla="*/ 900947 w 2395549"/>
                <a:gd name="connsiteY7" fmla="*/ 42325 h 1455277"/>
                <a:gd name="connsiteX8" fmla="*/ 368147 w 2395549"/>
                <a:gd name="connsiteY8" fmla="*/ 416725 h 1455277"/>
                <a:gd name="connsiteX9" fmla="*/ 51347 w 2395549"/>
                <a:gd name="connsiteY9" fmla="*/ 971125 h 1455277"/>
                <a:gd name="connsiteX10" fmla="*/ 72947 w 2395549"/>
                <a:gd name="connsiteY10" fmla="*/ 1352725 h 1455277"/>
                <a:gd name="connsiteX0" fmla="*/ 72947 w 2395549"/>
                <a:gd name="connsiteY0" fmla="*/ 1332113 h 1434665"/>
                <a:gd name="connsiteX1" fmla="*/ 764147 w 2395549"/>
                <a:gd name="connsiteY1" fmla="*/ 1425713 h 1434665"/>
                <a:gd name="connsiteX2" fmla="*/ 1476947 w 2395549"/>
                <a:gd name="connsiteY2" fmla="*/ 1159313 h 1434665"/>
                <a:gd name="connsiteX3" fmla="*/ 2009747 w 2395549"/>
                <a:gd name="connsiteY3" fmla="*/ 1022513 h 1434665"/>
                <a:gd name="connsiteX4" fmla="*/ 2391347 w 2395549"/>
                <a:gd name="connsiteY4" fmla="*/ 727313 h 1434665"/>
                <a:gd name="connsiteX5" fmla="*/ 2168147 w 2395549"/>
                <a:gd name="connsiteY5" fmla="*/ 129713 h 1434665"/>
                <a:gd name="connsiteX6" fmla="*/ 1498547 w 2395549"/>
                <a:gd name="connsiteY6" fmla="*/ 113 h 1434665"/>
                <a:gd name="connsiteX7" fmla="*/ 1186259 w 2395549"/>
                <a:gd name="connsiteY7" fmla="*/ 112910 h 1434665"/>
                <a:gd name="connsiteX8" fmla="*/ 368147 w 2395549"/>
                <a:gd name="connsiteY8" fmla="*/ 396113 h 1434665"/>
                <a:gd name="connsiteX9" fmla="*/ 51347 w 2395549"/>
                <a:gd name="connsiteY9" fmla="*/ 950513 h 1434665"/>
                <a:gd name="connsiteX10" fmla="*/ 72947 w 2395549"/>
                <a:gd name="connsiteY10" fmla="*/ 1332113 h 1434665"/>
                <a:gd name="connsiteX0" fmla="*/ 72947 w 2395549"/>
                <a:gd name="connsiteY0" fmla="*/ 1347068 h 1449620"/>
                <a:gd name="connsiteX1" fmla="*/ 764147 w 2395549"/>
                <a:gd name="connsiteY1" fmla="*/ 1440668 h 1449620"/>
                <a:gd name="connsiteX2" fmla="*/ 1476947 w 2395549"/>
                <a:gd name="connsiteY2" fmla="*/ 1174268 h 1449620"/>
                <a:gd name="connsiteX3" fmla="*/ 2009747 w 2395549"/>
                <a:gd name="connsiteY3" fmla="*/ 1037468 h 1449620"/>
                <a:gd name="connsiteX4" fmla="*/ 2391347 w 2395549"/>
                <a:gd name="connsiteY4" fmla="*/ 742268 h 1449620"/>
                <a:gd name="connsiteX5" fmla="*/ 2168147 w 2395549"/>
                <a:gd name="connsiteY5" fmla="*/ 144668 h 1449620"/>
                <a:gd name="connsiteX6" fmla="*/ 1498547 w 2395549"/>
                <a:gd name="connsiteY6" fmla="*/ 15068 h 1449620"/>
                <a:gd name="connsiteX7" fmla="*/ 1186259 w 2395549"/>
                <a:gd name="connsiteY7" fmla="*/ 127865 h 1449620"/>
                <a:gd name="connsiteX8" fmla="*/ 368147 w 2395549"/>
                <a:gd name="connsiteY8" fmla="*/ 411068 h 1449620"/>
                <a:gd name="connsiteX9" fmla="*/ 51347 w 2395549"/>
                <a:gd name="connsiteY9" fmla="*/ 965468 h 1449620"/>
                <a:gd name="connsiteX10" fmla="*/ 72947 w 2395549"/>
                <a:gd name="connsiteY10" fmla="*/ 1347068 h 1449620"/>
                <a:gd name="connsiteX0" fmla="*/ 72947 w 2395549"/>
                <a:gd name="connsiteY0" fmla="*/ 1361566 h 1464118"/>
                <a:gd name="connsiteX1" fmla="*/ 764147 w 2395549"/>
                <a:gd name="connsiteY1" fmla="*/ 1455166 h 1464118"/>
                <a:gd name="connsiteX2" fmla="*/ 1476947 w 2395549"/>
                <a:gd name="connsiteY2" fmla="*/ 1188766 h 1464118"/>
                <a:gd name="connsiteX3" fmla="*/ 2009747 w 2395549"/>
                <a:gd name="connsiteY3" fmla="*/ 1051966 h 1464118"/>
                <a:gd name="connsiteX4" fmla="*/ 2391347 w 2395549"/>
                <a:gd name="connsiteY4" fmla="*/ 756766 h 1464118"/>
                <a:gd name="connsiteX5" fmla="*/ 2168147 w 2395549"/>
                <a:gd name="connsiteY5" fmla="*/ 159166 h 1464118"/>
                <a:gd name="connsiteX6" fmla="*/ 1498547 w 2395549"/>
                <a:gd name="connsiteY6" fmla="*/ 29566 h 1464118"/>
                <a:gd name="connsiteX7" fmla="*/ 1193634 w 2395549"/>
                <a:gd name="connsiteY7" fmla="*/ 114839 h 1464118"/>
                <a:gd name="connsiteX8" fmla="*/ 368147 w 2395549"/>
                <a:gd name="connsiteY8" fmla="*/ 425566 h 1464118"/>
                <a:gd name="connsiteX9" fmla="*/ 51347 w 2395549"/>
                <a:gd name="connsiteY9" fmla="*/ 979966 h 1464118"/>
                <a:gd name="connsiteX10" fmla="*/ 72947 w 2395549"/>
                <a:gd name="connsiteY10" fmla="*/ 1361566 h 1464118"/>
                <a:gd name="connsiteX0" fmla="*/ 72947 w 2395549"/>
                <a:gd name="connsiteY0" fmla="*/ 1333642 h 1436194"/>
                <a:gd name="connsiteX1" fmla="*/ 764147 w 2395549"/>
                <a:gd name="connsiteY1" fmla="*/ 1427242 h 1436194"/>
                <a:gd name="connsiteX2" fmla="*/ 1476947 w 2395549"/>
                <a:gd name="connsiteY2" fmla="*/ 1160842 h 1436194"/>
                <a:gd name="connsiteX3" fmla="*/ 2009747 w 2395549"/>
                <a:gd name="connsiteY3" fmla="*/ 1024042 h 1436194"/>
                <a:gd name="connsiteX4" fmla="*/ 2391347 w 2395549"/>
                <a:gd name="connsiteY4" fmla="*/ 728842 h 1436194"/>
                <a:gd name="connsiteX5" fmla="*/ 2168147 w 2395549"/>
                <a:gd name="connsiteY5" fmla="*/ 131242 h 1436194"/>
                <a:gd name="connsiteX6" fmla="*/ 1498547 w 2395549"/>
                <a:gd name="connsiteY6" fmla="*/ 1642 h 1436194"/>
                <a:gd name="connsiteX7" fmla="*/ 1160176 w 2395549"/>
                <a:gd name="connsiteY7" fmla="*/ 149854 h 1436194"/>
                <a:gd name="connsiteX8" fmla="*/ 368147 w 2395549"/>
                <a:gd name="connsiteY8" fmla="*/ 397642 h 1436194"/>
                <a:gd name="connsiteX9" fmla="*/ 51347 w 2395549"/>
                <a:gd name="connsiteY9" fmla="*/ 952042 h 1436194"/>
                <a:gd name="connsiteX10" fmla="*/ 72947 w 2395549"/>
                <a:gd name="connsiteY10" fmla="*/ 1333642 h 1436194"/>
                <a:gd name="connsiteX0" fmla="*/ 72947 w 2395549"/>
                <a:gd name="connsiteY0" fmla="*/ 1366443 h 1468995"/>
                <a:gd name="connsiteX1" fmla="*/ 764147 w 2395549"/>
                <a:gd name="connsiteY1" fmla="*/ 1460043 h 1468995"/>
                <a:gd name="connsiteX2" fmla="*/ 1476947 w 2395549"/>
                <a:gd name="connsiteY2" fmla="*/ 1193643 h 1468995"/>
                <a:gd name="connsiteX3" fmla="*/ 2009747 w 2395549"/>
                <a:gd name="connsiteY3" fmla="*/ 1056843 h 1468995"/>
                <a:gd name="connsiteX4" fmla="*/ 2391347 w 2395549"/>
                <a:gd name="connsiteY4" fmla="*/ 761643 h 1468995"/>
                <a:gd name="connsiteX5" fmla="*/ 2168147 w 2395549"/>
                <a:gd name="connsiteY5" fmla="*/ 164043 h 1468995"/>
                <a:gd name="connsiteX6" fmla="*/ 1498547 w 2395549"/>
                <a:gd name="connsiteY6" fmla="*/ 34443 h 1468995"/>
                <a:gd name="connsiteX7" fmla="*/ 1162670 w 2395549"/>
                <a:gd name="connsiteY7" fmla="*/ 111416 h 1468995"/>
                <a:gd name="connsiteX8" fmla="*/ 368147 w 2395549"/>
                <a:gd name="connsiteY8" fmla="*/ 430443 h 1468995"/>
                <a:gd name="connsiteX9" fmla="*/ 51347 w 2395549"/>
                <a:gd name="connsiteY9" fmla="*/ 984843 h 1468995"/>
                <a:gd name="connsiteX10" fmla="*/ 72947 w 2395549"/>
                <a:gd name="connsiteY10" fmla="*/ 1366443 h 1468995"/>
                <a:gd name="connsiteX0" fmla="*/ 72947 w 2395549"/>
                <a:gd name="connsiteY0" fmla="*/ 1364563 h 1467115"/>
                <a:gd name="connsiteX1" fmla="*/ 764147 w 2395549"/>
                <a:gd name="connsiteY1" fmla="*/ 1458163 h 1467115"/>
                <a:gd name="connsiteX2" fmla="*/ 1476947 w 2395549"/>
                <a:gd name="connsiteY2" fmla="*/ 1191763 h 1467115"/>
                <a:gd name="connsiteX3" fmla="*/ 2009747 w 2395549"/>
                <a:gd name="connsiteY3" fmla="*/ 1054963 h 1467115"/>
                <a:gd name="connsiteX4" fmla="*/ 2391347 w 2395549"/>
                <a:gd name="connsiteY4" fmla="*/ 759763 h 1467115"/>
                <a:gd name="connsiteX5" fmla="*/ 2168147 w 2395549"/>
                <a:gd name="connsiteY5" fmla="*/ 162163 h 1467115"/>
                <a:gd name="connsiteX6" fmla="*/ 1498547 w 2395549"/>
                <a:gd name="connsiteY6" fmla="*/ 32563 h 1467115"/>
                <a:gd name="connsiteX7" fmla="*/ 1162670 w 2395549"/>
                <a:gd name="connsiteY7" fmla="*/ 109536 h 1467115"/>
                <a:gd name="connsiteX8" fmla="*/ 368147 w 2395549"/>
                <a:gd name="connsiteY8" fmla="*/ 428563 h 1467115"/>
                <a:gd name="connsiteX9" fmla="*/ 51347 w 2395549"/>
                <a:gd name="connsiteY9" fmla="*/ 982963 h 1467115"/>
                <a:gd name="connsiteX10" fmla="*/ 72947 w 2395549"/>
                <a:gd name="connsiteY10" fmla="*/ 1364563 h 1467115"/>
                <a:gd name="connsiteX0" fmla="*/ 72947 w 2395549"/>
                <a:gd name="connsiteY0" fmla="*/ 1372104 h 1474656"/>
                <a:gd name="connsiteX1" fmla="*/ 764147 w 2395549"/>
                <a:gd name="connsiteY1" fmla="*/ 1465704 h 1474656"/>
                <a:gd name="connsiteX2" fmla="*/ 1476947 w 2395549"/>
                <a:gd name="connsiteY2" fmla="*/ 1199304 h 1474656"/>
                <a:gd name="connsiteX3" fmla="*/ 2009747 w 2395549"/>
                <a:gd name="connsiteY3" fmla="*/ 1062504 h 1474656"/>
                <a:gd name="connsiteX4" fmla="*/ 2391347 w 2395549"/>
                <a:gd name="connsiteY4" fmla="*/ 767304 h 1474656"/>
                <a:gd name="connsiteX5" fmla="*/ 2168147 w 2395549"/>
                <a:gd name="connsiteY5" fmla="*/ 169704 h 1474656"/>
                <a:gd name="connsiteX6" fmla="*/ 1498547 w 2395549"/>
                <a:gd name="connsiteY6" fmla="*/ 40104 h 1474656"/>
                <a:gd name="connsiteX7" fmla="*/ 1199166 w 2395549"/>
                <a:gd name="connsiteY7" fmla="*/ 104729 h 1474656"/>
                <a:gd name="connsiteX8" fmla="*/ 368147 w 2395549"/>
                <a:gd name="connsiteY8" fmla="*/ 436104 h 1474656"/>
                <a:gd name="connsiteX9" fmla="*/ 51347 w 2395549"/>
                <a:gd name="connsiteY9" fmla="*/ 990504 h 1474656"/>
                <a:gd name="connsiteX10" fmla="*/ 72947 w 2395549"/>
                <a:gd name="connsiteY10" fmla="*/ 1372104 h 1474656"/>
                <a:gd name="connsiteX0" fmla="*/ 113584 w 2436186"/>
                <a:gd name="connsiteY0" fmla="*/ 1341338 h 1443890"/>
                <a:gd name="connsiteX1" fmla="*/ 804784 w 2436186"/>
                <a:gd name="connsiteY1" fmla="*/ 1434938 h 1443890"/>
                <a:gd name="connsiteX2" fmla="*/ 1517584 w 2436186"/>
                <a:gd name="connsiteY2" fmla="*/ 1168538 h 1443890"/>
                <a:gd name="connsiteX3" fmla="*/ 2050384 w 2436186"/>
                <a:gd name="connsiteY3" fmla="*/ 1031738 h 1443890"/>
                <a:gd name="connsiteX4" fmla="*/ 2431984 w 2436186"/>
                <a:gd name="connsiteY4" fmla="*/ 736538 h 1443890"/>
                <a:gd name="connsiteX5" fmla="*/ 2208784 w 2436186"/>
                <a:gd name="connsiteY5" fmla="*/ 138938 h 1443890"/>
                <a:gd name="connsiteX6" fmla="*/ 1539184 w 2436186"/>
                <a:gd name="connsiteY6" fmla="*/ 9338 h 1443890"/>
                <a:gd name="connsiteX7" fmla="*/ 1239803 w 2436186"/>
                <a:gd name="connsiteY7" fmla="*/ 73963 h 1443890"/>
                <a:gd name="connsiteX8" fmla="*/ 1014981 w 2436186"/>
                <a:gd name="connsiteY8" fmla="*/ 578831 h 1443890"/>
                <a:gd name="connsiteX9" fmla="*/ 91984 w 2436186"/>
                <a:gd name="connsiteY9" fmla="*/ 959738 h 1443890"/>
                <a:gd name="connsiteX10" fmla="*/ 113584 w 2436186"/>
                <a:gd name="connsiteY10" fmla="*/ 1341338 h 1443890"/>
                <a:gd name="connsiteX0" fmla="*/ 116955 w 2439557"/>
                <a:gd name="connsiteY0" fmla="*/ 1337684 h 1440236"/>
                <a:gd name="connsiteX1" fmla="*/ 808155 w 2439557"/>
                <a:gd name="connsiteY1" fmla="*/ 1431284 h 1440236"/>
                <a:gd name="connsiteX2" fmla="*/ 1520955 w 2439557"/>
                <a:gd name="connsiteY2" fmla="*/ 1164884 h 1440236"/>
                <a:gd name="connsiteX3" fmla="*/ 2053755 w 2439557"/>
                <a:gd name="connsiteY3" fmla="*/ 1028084 h 1440236"/>
                <a:gd name="connsiteX4" fmla="*/ 2435355 w 2439557"/>
                <a:gd name="connsiteY4" fmla="*/ 732884 h 1440236"/>
                <a:gd name="connsiteX5" fmla="*/ 2212155 w 2439557"/>
                <a:gd name="connsiteY5" fmla="*/ 135284 h 1440236"/>
                <a:gd name="connsiteX6" fmla="*/ 1542555 w 2439557"/>
                <a:gd name="connsiteY6" fmla="*/ 5684 h 1440236"/>
                <a:gd name="connsiteX7" fmla="*/ 1243174 w 2439557"/>
                <a:gd name="connsiteY7" fmla="*/ 70309 h 1440236"/>
                <a:gd name="connsiteX8" fmla="*/ 1066653 w 2439557"/>
                <a:gd name="connsiteY8" fmla="*/ 477494 h 1440236"/>
                <a:gd name="connsiteX9" fmla="*/ 95355 w 2439557"/>
                <a:gd name="connsiteY9" fmla="*/ 956084 h 1440236"/>
                <a:gd name="connsiteX10" fmla="*/ 116955 w 2439557"/>
                <a:gd name="connsiteY10" fmla="*/ 1337684 h 1440236"/>
                <a:gd name="connsiteX0" fmla="*/ 116957 w 2439559"/>
                <a:gd name="connsiteY0" fmla="*/ 1337684 h 1440236"/>
                <a:gd name="connsiteX1" fmla="*/ 808157 w 2439559"/>
                <a:gd name="connsiteY1" fmla="*/ 1431284 h 1440236"/>
                <a:gd name="connsiteX2" fmla="*/ 1520957 w 2439559"/>
                <a:gd name="connsiteY2" fmla="*/ 1164884 h 1440236"/>
                <a:gd name="connsiteX3" fmla="*/ 2053757 w 2439559"/>
                <a:gd name="connsiteY3" fmla="*/ 1028084 h 1440236"/>
                <a:gd name="connsiteX4" fmla="*/ 2435357 w 2439559"/>
                <a:gd name="connsiteY4" fmla="*/ 732884 h 1440236"/>
                <a:gd name="connsiteX5" fmla="*/ 2212157 w 2439559"/>
                <a:gd name="connsiteY5" fmla="*/ 135284 h 1440236"/>
                <a:gd name="connsiteX6" fmla="*/ 1542557 w 2439559"/>
                <a:gd name="connsiteY6" fmla="*/ 5684 h 1440236"/>
                <a:gd name="connsiteX7" fmla="*/ 1243176 w 2439559"/>
                <a:gd name="connsiteY7" fmla="*/ 70309 h 1440236"/>
                <a:gd name="connsiteX8" fmla="*/ 1066655 w 2439559"/>
                <a:gd name="connsiteY8" fmla="*/ 477494 h 1440236"/>
                <a:gd name="connsiteX9" fmla="*/ 95357 w 2439559"/>
                <a:gd name="connsiteY9" fmla="*/ 956084 h 1440236"/>
                <a:gd name="connsiteX10" fmla="*/ 116957 w 2439559"/>
                <a:gd name="connsiteY10" fmla="*/ 1337684 h 1440236"/>
                <a:gd name="connsiteX0" fmla="*/ 116957 w 2439559"/>
                <a:gd name="connsiteY0" fmla="*/ 1337684 h 1440236"/>
                <a:gd name="connsiteX1" fmla="*/ 808157 w 2439559"/>
                <a:gd name="connsiteY1" fmla="*/ 1431284 h 1440236"/>
                <a:gd name="connsiteX2" fmla="*/ 1520957 w 2439559"/>
                <a:gd name="connsiteY2" fmla="*/ 1164884 h 1440236"/>
                <a:gd name="connsiteX3" fmla="*/ 2053757 w 2439559"/>
                <a:gd name="connsiteY3" fmla="*/ 1028084 h 1440236"/>
                <a:gd name="connsiteX4" fmla="*/ 2435357 w 2439559"/>
                <a:gd name="connsiteY4" fmla="*/ 732884 h 1440236"/>
                <a:gd name="connsiteX5" fmla="*/ 2212157 w 2439559"/>
                <a:gd name="connsiteY5" fmla="*/ 135284 h 1440236"/>
                <a:gd name="connsiteX6" fmla="*/ 1542557 w 2439559"/>
                <a:gd name="connsiteY6" fmla="*/ 5684 h 1440236"/>
                <a:gd name="connsiteX7" fmla="*/ 1243176 w 2439559"/>
                <a:gd name="connsiteY7" fmla="*/ 70309 h 1440236"/>
                <a:gd name="connsiteX8" fmla="*/ 1066655 w 2439559"/>
                <a:gd name="connsiteY8" fmla="*/ 477494 h 1440236"/>
                <a:gd name="connsiteX9" fmla="*/ 95357 w 2439559"/>
                <a:gd name="connsiteY9" fmla="*/ 956084 h 1440236"/>
                <a:gd name="connsiteX10" fmla="*/ 116957 w 2439559"/>
                <a:gd name="connsiteY10" fmla="*/ 1337684 h 1440236"/>
                <a:gd name="connsiteX0" fmla="*/ 115288 w 2437890"/>
                <a:gd name="connsiteY0" fmla="*/ 1341876 h 1444428"/>
                <a:gd name="connsiteX1" fmla="*/ 806488 w 2437890"/>
                <a:gd name="connsiteY1" fmla="*/ 1435476 h 1444428"/>
                <a:gd name="connsiteX2" fmla="*/ 1519288 w 2437890"/>
                <a:gd name="connsiteY2" fmla="*/ 1169076 h 1444428"/>
                <a:gd name="connsiteX3" fmla="*/ 2052088 w 2437890"/>
                <a:gd name="connsiteY3" fmla="*/ 1032276 h 1444428"/>
                <a:gd name="connsiteX4" fmla="*/ 2433688 w 2437890"/>
                <a:gd name="connsiteY4" fmla="*/ 737076 h 1444428"/>
                <a:gd name="connsiteX5" fmla="*/ 2210488 w 2437890"/>
                <a:gd name="connsiteY5" fmla="*/ 139476 h 1444428"/>
                <a:gd name="connsiteX6" fmla="*/ 1540888 w 2437890"/>
                <a:gd name="connsiteY6" fmla="*/ 9876 h 1444428"/>
                <a:gd name="connsiteX7" fmla="*/ 1241507 w 2437890"/>
                <a:gd name="connsiteY7" fmla="*/ 74501 h 1444428"/>
                <a:gd name="connsiteX8" fmla="*/ 1041107 w 2437890"/>
                <a:gd name="connsiteY8" fmla="*/ 591440 h 1444428"/>
                <a:gd name="connsiteX9" fmla="*/ 93688 w 2437890"/>
                <a:gd name="connsiteY9" fmla="*/ 960276 h 1444428"/>
                <a:gd name="connsiteX10" fmla="*/ 115288 w 2437890"/>
                <a:gd name="connsiteY10" fmla="*/ 1341876 h 1444428"/>
                <a:gd name="connsiteX0" fmla="*/ 115288 w 2437890"/>
                <a:gd name="connsiteY0" fmla="*/ 1341876 h 1444428"/>
                <a:gd name="connsiteX1" fmla="*/ 806488 w 2437890"/>
                <a:gd name="connsiteY1" fmla="*/ 1435476 h 1444428"/>
                <a:gd name="connsiteX2" fmla="*/ 1519288 w 2437890"/>
                <a:gd name="connsiteY2" fmla="*/ 1169076 h 1444428"/>
                <a:gd name="connsiteX3" fmla="*/ 2052088 w 2437890"/>
                <a:gd name="connsiteY3" fmla="*/ 1032276 h 1444428"/>
                <a:gd name="connsiteX4" fmla="*/ 2433688 w 2437890"/>
                <a:gd name="connsiteY4" fmla="*/ 737076 h 1444428"/>
                <a:gd name="connsiteX5" fmla="*/ 2210488 w 2437890"/>
                <a:gd name="connsiteY5" fmla="*/ 139476 h 1444428"/>
                <a:gd name="connsiteX6" fmla="*/ 1540888 w 2437890"/>
                <a:gd name="connsiteY6" fmla="*/ 9876 h 1444428"/>
                <a:gd name="connsiteX7" fmla="*/ 1241507 w 2437890"/>
                <a:gd name="connsiteY7" fmla="*/ 74501 h 1444428"/>
                <a:gd name="connsiteX8" fmla="*/ 1041107 w 2437890"/>
                <a:gd name="connsiteY8" fmla="*/ 591440 h 1444428"/>
                <a:gd name="connsiteX9" fmla="*/ 877578 w 2437890"/>
                <a:gd name="connsiteY9" fmla="*/ 702932 h 1444428"/>
                <a:gd name="connsiteX10" fmla="*/ 93688 w 2437890"/>
                <a:gd name="connsiteY10" fmla="*/ 960276 h 1444428"/>
                <a:gd name="connsiteX11" fmla="*/ 115288 w 2437890"/>
                <a:gd name="connsiteY11" fmla="*/ 1341876 h 1444428"/>
                <a:gd name="connsiteX0" fmla="*/ 95047 w 2417649"/>
                <a:gd name="connsiteY0" fmla="*/ 1341876 h 1444428"/>
                <a:gd name="connsiteX1" fmla="*/ 786247 w 2417649"/>
                <a:gd name="connsiteY1" fmla="*/ 1435476 h 1444428"/>
                <a:gd name="connsiteX2" fmla="*/ 1499047 w 2417649"/>
                <a:gd name="connsiteY2" fmla="*/ 1169076 h 1444428"/>
                <a:gd name="connsiteX3" fmla="*/ 2031847 w 2417649"/>
                <a:gd name="connsiteY3" fmla="*/ 1032276 h 1444428"/>
                <a:gd name="connsiteX4" fmla="*/ 2413447 w 2417649"/>
                <a:gd name="connsiteY4" fmla="*/ 737076 h 1444428"/>
                <a:gd name="connsiteX5" fmla="*/ 2190247 w 2417649"/>
                <a:gd name="connsiteY5" fmla="*/ 139476 h 1444428"/>
                <a:gd name="connsiteX6" fmla="*/ 1520647 w 2417649"/>
                <a:gd name="connsiteY6" fmla="*/ 9876 h 1444428"/>
                <a:gd name="connsiteX7" fmla="*/ 1221266 w 2417649"/>
                <a:gd name="connsiteY7" fmla="*/ 74501 h 1444428"/>
                <a:gd name="connsiteX8" fmla="*/ 1020866 w 2417649"/>
                <a:gd name="connsiteY8" fmla="*/ 591440 h 1444428"/>
                <a:gd name="connsiteX9" fmla="*/ 724443 w 2417649"/>
                <a:gd name="connsiteY9" fmla="*/ 744760 h 1444428"/>
                <a:gd name="connsiteX10" fmla="*/ 73447 w 2417649"/>
                <a:gd name="connsiteY10" fmla="*/ 960276 h 1444428"/>
                <a:gd name="connsiteX11" fmla="*/ 95047 w 2417649"/>
                <a:gd name="connsiteY11" fmla="*/ 1341876 h 1444428"/>
                <a:gd name="connsiteX0" fmla="*/ 95047 w 2417649"/>
                <a:gd name="connsiteY0" fmla="*/ 1341876 h 1444428"/>
                <a:gd name="connsiteX1" fmla="*/ 786247 w 2417649"/>
                <a:gd name="connsiteY1" fmla="*/ 1435476 h 1444428"/>
                <a:gd name="connsiteX2" fmla="*/ 1499047 w 2417649"/>
                <a:gd name="connsiteY2" fmla="*/ 1169076 h 1444428"/>
                <a:gd name="connsiteX3" fmla="*/ 2031847 w 2417649"/>
                <a:gd name="connsiteY3" fmla="*/ 1032276 h 1444428"/>
                <a:gd name="connsiteX4" fmla="*/ 2413447 w 2417649"/>
                <a:gd name="connsiteY4" fmla="*/ 737076 h 1444428"/>
                <a:gd name="connsiteX5" fmla="*/ 2190247 w 2417649"/>
                <a:gd name="connsiteY5" fmla="*/ 139476 h 1444428"/>
                <a:gd name="connsiteX6" fmla="*/ 1520647 w 2417649"/>
                <a:gd name="connsiteY6" fmla="*/ 9876 h 1444428"/>
                <a:gd name="connsiteX7" fmla="*/ 1221266 w 2417649"/>
                <a:gd name="connsiteY7" fmla="*/ 74501 h 1444428"/>
                <a:gd name="connsiteX8" fmla="*/ 1020866 w 2417649"/>
                <a:gd name="connsiteY8" fmla="*/ 591440 h 1444428"/>
                <a:gd name="connsiteX9" fmla="*/ 724443 w 2417649"/>
                <a:gd name="connsiteY9" fmla="*/ 744760 h 1444428"/>
                <a:gd name="connsiteX10" fmla="*/ 73447 w 2417649"/>
                <a:gd name="connsiteY10" fmla="*/ 960276 h 1444428"/>
                <a:gd name="connsiteX11" fmla="*/ 95047 w 2417649"/>
                <a:gd name="connsiteY11" fmla="*/ 1341876 h 1444428"/>
                <a:gd name="connsiteX0" fmla="*/ 8958 w 2331560"/>
                <a:gd name="connsiteY0" fmla="*/ 1341876 h 1442285"/>
                <a:gd name="connsiteX1" fmla="*/ 700158 w 2331560"/>
                <a:gd name="connsiteY1" fmla="*/ 1435476 h 1442285"/>
                <a:gd name="connsiteX2" fmla="*/ 1412958 w 2331560"/>
                <a:gd name="connsiteY2" fmla="*/ 1169076 h 1442285"/>
                <a:gd name="connsiteX3" fmla="*/ 1945758 w 2331560"/>
                <a:gd name="connsiteY3" fmla="*/ 1032276 h 1442285"/>
                <a:gd name="connsiteX4" fmla="*/ 2327358 w 2331560"/>
                <a:gd name="connsiteY4" fmla="*/ 737076 h 1442285"/>
                <a:gd name="connsiteX5" fmla="*/ 2104158 w 2331560"/>
                <a:gd name="connsiteY5" fmla="*/ 139476 h 1442285"/>
                <a:gd name="connsiteX6" fmla="*/ 1434558 w 2331560"/>
                <a:gd name="connsiteY6" fmla="*/ 9876 h 1442285"/>
                <a:gd name="connsiteX7" fmla="*/ 1135177 w 2331560"/>
                <a:gd name="connsiteY7" fmla="*/ 74501 h 1442285"/>
                <a:gd name="connsiteX8" fmla="*/ 934777 w 2331560"/>
                <a:gd name="connsiteY8" fmla="*/ 591440 h 1442285"/>
                <a:gd name="connsiteX9" fmla="*/ 638354 w 2331560"/>
                <a:gd name="connsiteY9" fmla="*/ 744760 h 1442285"/>
                <a:gd name="connsiteX10" fmla="*/ 328234 w 2331560"/>
                <a:gd name="connsiteY10" fmla="*/ 1112458 h 1442285"/>
                <a:gd name="connsiteX11" fmla="*/ 8958 w 2331560"/>
                <a:gd name="connsiteY11" fmla="*/ 1341876 h 1442285"/>
                <a:gd name="connsiteX0" fmla="*/ 9731 w 2301369"/>
                <a:gd name="connsiteY0" fmla="*/ 1350173 h 1443430"/>
                <a:gd name="connsiteX1" fmla="*/ 669967 w 2301369"/>
                <a:gd name="connsiteY1" fmla="*/ 1435476 h 1443430"/>
                <a:gd name="connsiteX2" fmla="*/ 1382767 w 2301369"/>
                <a:gd name="connsiteY2" fmla="*/ 1169076 h 1443430"/>
                <a:gd name="connsiteX3" fmla="*/ 1915567 w 2301369"/>
                <a:gd name="connsiteY3" fmla="*/ 1032276 h 1443430"/>
                <a:gd name="connsiteX4" fmla="*/ 2297167 w 2301369"/>
                <a:gd name="connsiteY4" fmla="*/ 737076 h 1443430"/>
                <a:gd name="connsiteX5" fmla="*/ 2073967 w 2301369"/>
                <a:gd name="connsiteY5" fmla="*/ 139476 h 1443430"/>
                <a:gd name="connsiteX6" fmla="*/ 1404367 w 2301369"/>
                <a:gd name="connsiteY6" fmla="*/ 9876 h 1443430"/>
                <a:gd name="connsiteX7" fmla="*/ 1104986 w 2301369"/>
                <a:gd name="connsiteY7" fmla="*/ 74501 h 1443430"/>
                <a:gd name="connsiteX8" fmla="*/ 904586 w 2301369"/>
                <a:gd name="connsiteY8" fmla="*/ 591440 h 1443430"/>
                <a:gd name="connsiteX9" fmla="*/ 608163 w 2301369"/>
                <a:gd name="connsiteY9" fmla="*/ 744760 h 1443430"/>
                <a:gd name="connsiteX10" fmla="*/ 298043 w 2301369"/>
                <a:gd name="connsiteY10" fmla="*/ 1112458 h 1443430"/>
                <a:gd name="connsiteX11" fmla="*/ 9731 w 2301369"/>
                <a:gd name="connsiteY11" fmla="*/ 1350173 h 1443430"/>
                <a:gd name="connsiteX0" fmla="*/ 34197 w 2325835"/>
                <a:gd name="connsiteY0" fmla="*/ 1350173 h 1451090"/>
                <a:gd name="connsiteX1" fmla="*/ 694433 w 2325835"/>
                <a:gd name="connsiteY1" fmla="*/ 1435476 h 1451090"/>
                <a:gd name="connsiteX2" fmla="*/ 1407233 w 2325835"/>
                <a:gd name="connsiteY2" fmla="*/ 1169076 h 1451090"/>
                <a:gd name="connsiteX3" fmla="*/ 1940033 w 2325835"/>
                <a:gd name="connsiteY3" fmla="*/ 1032276 h 1451090"/>
                <a:gd name="connsiteX4" fmla="*/ 2321633 w 2325835"/>
                <a:gd name="connsiteY4" fmla="*/ 737076 h 1451090"/>
                <a:gd name="connsiteX5" fmla="*/ 2098433 w 2325835"/>
                <a:gd name="connsiteY5" fmla="*/ 139476 h 1451090"/>
                <a:gd name="connsiteX6" fmla="*/ 1428833 w 2325835"/>
                <a:gd name="connsiteY6" fmla="*/ 9876 h 1451090"/>
                <a:gd name="connsiteX7" fmla="*/ 1129452 w 2325835"/>
                <a:gd name="connsiteY7" fmla="*/ 74501 h 1451090"/>
                <a:gd name="connsiteX8" fmla="*/ 929052 w 2325835"/>
                <a:gd name="connsiteY8" fmla="*/ 591440 h 1451090"/>
                <a:gd name="connsiteX9" fmla="*/ 632629 w 2325835"/>
                <a:gd name="connsiteY9" fmla="*/ 744760 h 1451090"/>
                <a:gd name="connsiteX10" fmla="*/ 322509 w 2325835"/>
                <a:gd name="connsiteY10" fmla="*/ 1112458 h 1451090"/>
                <a:gd name="connsiteX11" fmla="*/ 34197 w 2325835"/>
                <a:gd name="connsiteY11" fmla="*/ 1350173 h 1451090"/>
                <a:gd name="connsiteX0" fmla="*/ 35697 w 2289085"/>
                <a:gd name="connsiteY0" fmla="*/ 1310641 h 1442083"/>
                <a:gd name="connsiteX1" fmla="*/ 657683 w 2289085"/>
                <a:gd name="connsiteY1" fmla="*/ 1435476 h 1442083"/>
                <a:gd name="connsiteX2" fmla="*/ 1370483 w 2289085"/>
                <a:gd name="connsiteY2" fmla="*/ 1169076 h 1442083"/>
                <a:gd name="connsiteX3" fmla="*/ 1903283 w 2289085"/>
                <a:gd name="connsiteY3" fmla="*/ 1032276 h 1442083"/>
                <a:gd name="connsiteX4" fmla="*/ 2284883 w 2289085"/>
                <a:gd name="connsiteY4" fmla="*/ 737076 h 1442083"/>
                <a:gd name="connsiteX5" fmla="*/ 2061683 w 2289085"/>
                <a:gd name="connsiteY5" fmla="*/ 139476 h 1442083"/>
                <a:gd name="connsiteX6" fmla="*/ 1392083 w 2289085"/>
                <a:gd name="connsiteY6" fmla="*/ 9876 h 1442083"/>
                <a:gd name="connsiteX7" fmla="*/ 1092702 w 2289085"/>
                <a:gd name="connsiteY7" fmla="*/ 74501 h 1442083"/>
                <a:gd name="connsiteX8" fmla="*/ 892302 w 2289085"/>
                <a:gd name="connsiteY8" fmla="*/ 591440 h 1442083"/>
                <a:gd name="connsiteX9" fmla="*/ 595879 w 2289085"/>
                <a:gd name="connsiteY9" fmla="*/ 744760 h 1442083"/>
                <a:gd name="connsiteX10" fmla="*/ 285759 w 2289085"/>
                <a:gd name="connsiteY10" fmla="*/ 1112458 h 1442083"/>
                <a:gd name="connsiteX11" fmla="*/ 35697 w 2289085"/>
                <a:gd name="connsiteY11" fmla="*/ 1310641 h 1442083"/>
                <a:gd name="connsiteX0" fmla="*/ 2616 w 2256004"/>
                <a:gd name="connsiteY0" fmla="*/ 1310641 h 1439541"/>
                <a:gd name="connsiteX1" fmla="*/ 624602 w 2256004"/>
                <a:gd name="connsiteY1" fmla="*/ 1435476 h 1439541"/>
                <a:gd name="connsiteX2" fmla="*/ 1337402 w 2256004"/>
                <a:gd name="connsiteY2" fmla="*/ 1169076 h 1439541"/>
                <a:gd name="connsiteX3" fmla="*/ 1870202 w 2256004"/>
                <a:gd name="connsiteY3" fmla="*/ 1032276 h 1439541"/>
                <a:gd name="connsiteX4" fmla="*/ 2251802 w 2256004"/>
                <a:gd name="connsiteY4" fmla="*/ 737076 h 1439541"/>
                <a:gd name="connsiteX5" fmla="*/ 2028602 w 2256004"/>
                <a:gd name="connsiteY5" fmla="*/ 139476 h 1439541"/>
                <a:gd name="connsiteX6" fmla="*/ 1359002 w 2256004"/>
                <a:gd name="connsiteY6" fmla="*/ 9876 h 1439541"/>
                <a:gd name="connsiteX7" fmla="*/ 1059621 w 2256004"/>
                <a:gd name="connsiteY7" fmla="*/ 74501 h 1439541"/>
                <a:gd name="connsiteX8" fmla="*/ 859221 w 2256004"/>
                <a:gd name="connsiteY8" fmla="*/ 591440 h 1439541"/>
                <a:gd name="connsiteX9" fmla="*/ 562798 w 2256004"/>
                <a:gd name="connsiteY9" fmla="*/ 744760 h 1439541"/>
                <a:gd name="connsiteX10" fmla="*/ 407969 w 2256004"/>
                <a:gd name="connsiteY10" fmla="*/ 1048973 h 1439541"/>
                <a:gd name="connsiteX11" fmla="*/ 2616 w 2256004"/>
                <a:gd name="connsiteY11" fmla="*/ 1310641 h 1439541"/>
                <a:gd name="connsiteX0" fmla="*/ 2391 w 2297804"/>
                <a:gd name="connsiteY0" fmla="*/ 1343630 h 1443323"/>
                <a:gd name="connsiteX1" fmla="*/ 666402 w 2297804"/>
                <a:gd name="connsiteY1" fmla="*/ 1435476 h 1443323"/>
                <a:gd name="connsiteX2" fmla="*/ 1379202 w 2297804"/>
                <a:gd name="connsiteY2" fmla="*/ 1169076 h 1443323"/>
                <a:gd name="connsiteX3" fmla="*/ 1912002 w 2297804"/>
                <a:gd name="connsiteY3" fmla="*/ 1032276 h 1443323"/>
                <a:gd name="connsiteX4" fmla="*/ 2293602 w 2297804"/>
                <a:gd name="connsiteY4" fmla="*/ 737076 h 1443323"/>
                <a:gd name="connsiteX5" fmla="*/ 2070402 w 2297804"/>
                <a:gd name="connsiteY5" fmla="*/ 139476 h 1443323"/>
                <a:gd name="connsiteX6" fmla="*/ 1400802 w 2297804"/>
                <a:gd name="connsiteY6" fmla="*/ 9876 h 1443323"/>
                <a:gd name="connsiteX7" fmla="*/ 1101421 w 2297804"/>
                <a:gd name="connsiteY7" fmla="*/ 74501 h 1443323"/>
                <a:gd name="connsiteX8" fmla="*/ 901021 w 2297804"/>
                <a:gd name="connsiteY8" fmla="*/ 591440 h 1443323"/>
                <a:gd name="connsiteX9" fmla="*/ 604598 w 2297804"/>
                <a:gd name="connsiteY9" fmla="*/ 744760 h 1443323"/>
                <a:gd name="connsiteX10" fmla="*/ 449769 w 2297804"/>
                <a:gd name="connsiteY10" fmla="*/ 1048973 h 1443323"/>
                <a:gd name="connsiteX11" fmla="*/ 2391 w 2297804"/>
                <a:gd name="connsiteY11" fmla="*/ 1343630 h 1443323"/>
                <a:gd name="connsiteX0" fmla="*/ 41473 w 2336886"/>
                <a:gd name="connsiteY0" fmla="*/ 1343630 h 1455257"/>
                <a:gd name="connsiteX1" fmla="*/ 705484 w 2336886"/>
                <a:gd name="connsiteY1" fmla="*/ 1435476 h 1455257"/>
                <a:gd name="connsiteX2" fmla="*/ 1418284 w 2336886"/>
                <a:gd name="connsiteY2" fmla="*/ 1169076 h 1455257"/>
                <a:gd name="connsiteX3" fmla="*/ 1951084 w 2336886"/>
                <a:gd name="connsiteY3" fmla="*/ 1032276 h 1455257"/>
                <a:gd name="connsiteX4" fmla="*/ 2332684 w 2336886"/>
                <a:gd name="connsiteY4" fmla="*/ 737076 h 1455257"/>
                <a:gd name="connsiteX5" fmla="*/ 2109484 w 2336886"/>
                <a:gd name="connsiteY5" fmla="*/ 139476 h 1455257"/>
                <a:gd name="connsiteX6" fmla="*/ 1439884 w 2336886"/>
                <a:gd name="connsiteY6" fmla="*/ 9876 h 1455257"/>
                <a:gd name="connsiteX7" fmla="*/ 1140503 w 2336886"/>
                <a:gd name="connsiteY7" fmla="*/ 74501 h 1455257"/>
                <a:gd name="connsiteX8" fmla="*/ 940103 w 2336886"/>
                <a:gd name="connsiteY8" fmla="*/ 591440 h 1455257"/>
                <a:gd name="connsiteX9" fmla="*/ 643680 w 2336886"/>
                <a:gd name="connsiteY9" fmla="*/ 744760 h 1455257"/>
                <a:gd name="connsiteX10" fmla="*/ 488851 w 2336886"/>
                <a:gd name="connsiteY10" fmla="*/ 1048973 h 1455257"/>
                <a:gd name="connsiteX11" fmla="*/ 41473 w 2336886"/>
                <a:gd name="connsiteY11" fmla="*/ 1343630 h 1455257"/>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584850 w 2278056"/>
                <a:gd name="connsiteY9" fmla="*/ 744760 h 1442811"/>
                <a:gd name="connsiteX10" fmla="*/ 430021 w 2278056"/>
                <a:gd name="connsiteY10" fmla="*/ 1048973 h 1442811"/>
                <a:gd name="connsiteX11" fmla="*/ 44300 w 2278056"/>
                <a:gd name="connsiteY11"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584850 w 2278056"/>
                <a:gd name="connsiteY9" fmla="*/ 744760 h 1442811"/>
                <a:gd name="connsiteX10" fmla="*/ 479689 w 2278056"/>
                <a:gd name="connsiteY10" fmla="*/ 910177 h 1442811"/>
                <a:gd name="connsiteX11" fmla="*/ 430021 w 2278056"/>
                <a:gd name="connsiteY11" fmla="*/ 1048973 h 1442811"/>
                <a:gd name="connsiteX12" fmla="*/ 44300 w 2278056"/>
                <a:gd name="connsiteY12"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584850 w 2278056"/>
                <a:gd name="connsiteY9" fmla="*/ 744760 h 1442811"/>
                <a:gd name="connsiteX10" fmla="*/ 539863 w 2278056"/>
                <a:gd name="connsiteY10" fmla="*/ 953958 h 1442811"/>
                <a:gd name="connsiteX11" fmla="*/ 430021 w 2278056"/>
                <a:gd name="connsiteY11" fmla="*/ 1048973 h 1442811"/>
                <a:gd name="connsiteX12" fmla="*/ 44300 w 2278056"/>
                <a:gd name="connsiteY12"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584850 w 2278056"/>
                <a:gd name="connsiteY9" fmla="*/ 744760 h 1442811"/>
                <a:gd name="connsiteX10" fmla="*/ 542085 w 2278056"/>
                <a:gd name="connsiteY10" fmla="*/ 821807 h 1442811"/>
                <a:gd name="connsiteX11" fmla="*/ 539863 w 2278056"/>
                <a:gd name="connsiteY11" fmla="*/ 953958 h 1442811"/>
                <a:gd name="connsiteX12" fmla="*/ 430021 w 2278056"/>
                <a:gd name="connsiteY12" fmla="*/ 1048973 h 1442811"/>
                <a:gd name="connsiteX13" fmla="*/ 44300 w 2278056"/>
                <a:gd name="connsiteY13"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584850 w 2278056"/>
                <a:gd name="connsiteY9" fmla="*/ 744760 h 1442811"/>
                <a:gd name="connsiteX10" fmla="*/ 460256 w 2278056"/>
                <a:gd name="connsiteY10" fmla="*/ 755630 h 1442811"/>
                <a:gd name="connsiteX11" fmla="*/ 539863 w 2278056"/>
                <a:gd name="connsiteY11" fmla="*/ 953958 h 1442811"/>
                <a:gd name="connsiteX12" fmla="*/ 430021 w 2278056"/>
                <a:gd name="connsiteY12" fmla="*/ 1048973 h 1442811"/>
                <a:gd name="connsiteX13" fmla="*/ 44300 w 2278056"/>
                <a:gd name="connsiteY13"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683002 w 2278056"/>
                <a:gd name="connsiteY9" fmla="*/ 688090 h 1442811"/>
                <a:gd name="connsiteX10" fmla="*/ 460256 w 2278056"/>
                <a:gd name="connsiteY10" fmla="*/ 755630 h 1442811"/>
                <a:gd name="connsiteX11" fmla="*/ 539863 w 2278056"/>
                <a:gd name="connsiteY11" fmla="*/ 953958 h 1442811"/>
                <a:gd name="connsiteX12" fmla="*/ 430021 w 2278056"/>
                <a:gd name="connsiteY12" fmla="*/ 1048973 h 1442811"/>
                <a:gd name="connsiteX13" fmla="*/ 44300 w 2278056"/>
                <a:gd name="connsiteY13"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683002 w 2278056"/>
                <a:gd name="connsiteY9" fmla="*/ 688090 h 1442811"/>
                <a:gd name="connsiteX10" fmla="*/ 460256 w 2278056"/>
                <a:gd name="connsiteY10" fmla="*/ 755630 h 1442811"/>
                <a:gd name="connsiteX11" fmla="*/ 539863 w 2278056"/>
                <a:gd name="connsiteY11" fmla="*/ 953958 h 1442811"/>
                <a:gd name="connsiteX12" fmla="*/ 430021 w 2278056"/>
                <a:gd name="connsiteY12" fmla="*/ 1048973 h 1442811"/>
                <a:gd name="connsiteX13" fmla="*/ 44300 w 2278056"/>
                <a:gd name="connsiteY13"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683002 w 2278056"/>
                <a:gd name="connsiteY9" fmla="*/ 688090 h 1442811"/>
                <a:gd name="connsiteX10" fmla="*/ 460256 w 2278056"/>
                <a:gd name="connsiteY10" fmla="*/ 755630 h 1442811"/>
                <a:gd name="connsiteX11" fmla="*/ 539863 w 2278056"/>
                <a:gd name="connsiteY11" fmla="*/ 953958 h 1442811"/>
                <a:gd name="connsiteX12" fmla="*/ 430021 w 2278056"/>
                <a:gd name="connsiteY12" fmla="*/ 1048973 h 1442811"/>
                <a:gd name="connsiteX13" fmla="*/ 44300 w 2278056"/>
                <a:gd name="connsiteY13"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460256 w 2278056"/>
                <a:gd name="connsiteY9" fmla="*/ 755630 h 1442811"/>
                <a:gd name="connsiteX10" fmla="*/ 539863 w 2278056"/>
                <a:gd name="connsiteY10" fmla="*/ 953958 h 1442811"/>
                <a:gd name="connsiteX11" fmla="*/ 430021 w 2278056"/>
                <a:gd name="connsiteY11" fmla="*/ 1048973 h 1442811"/>
                <a:gd name="connsiteX12" fmla="*/ 44300 w 2278056"/>
                <a:gd name="connsiteY12"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539863 w 2278056"/>
                <a:gd name="connsiteY9" fmla="*/ 953958 h 1442811"/>
                <a:gd name="connsiteX10" fmla="*/ 430021 w 2278056"/>
                <a:gd name="connsiteY10" fmla="*/ 1048973 h 1442811"/>
                <a:gd name="connsiteX11" fmla="*/ 44300 w 2278056"/>
                <a:gd name="connsiteY11" fmla="*/ 1299305 h 1442811"/>
                <a:gd name="connsiteX0" fmla="*/ 44300 w 2278056"/>
                <a:gd name="connsiteY0" fmla="*/ 1320342 h 1463848"/>
                <a:gd name="connsiteX1" fmla="*/ 646654 w 2278056"/>
                <a:gd name="connsiteY1" fmla="*/ 1456513 h 1463848"/>
                <a:gd name="connsiteX2" fmla="*/ 1359454 w 2278056"/>
                <a:gd name="connsiteY2" fmla="*/ 1190113 h 1463848"/>
                <a:gd name="connsiteX3" fmla="*/ 1892254 w 2278056"/>
                <a:gd name="connsiteY3" fmla="*/ 1053313 h 1463848"/>
                <a:gd name="connsiteX4" fmla="*/ 2273854 w 2278056"/>
                <a:gd name="connsiteY4" fmla="*/ 758113 h 1463848"/>
                <a:gd name="connsiteX5" fmla="*/ 2050654 w 2278056"/>
                <a:gd name="connsiteY5" fmla="*/ 160513 h 1463848"/>
                <a:gd name="connsiteX6" fmla="*/ 1381054 w 2278056"/>
                <a:gd name="connsiteY6" fmla="*/ 30913 h 1463848"/>
                <a:gd name="connsiteX7" fmla="*/ 1081673 w 2278056"/>
                <a:gd name="connsiteY7" fmla="*/ 95538 h 1463848"/>
                <a:gd name="connsiteX8" fmla="*/ 539863 w 2278056"/>
                <a:gd name="connsiteY8" fmla="*/ 974995 h 1463848"/>
                <a:gd name="connsiteX9" fmla="*/ 430021 w 2278056"/>
                <a:gd name="connsiteY9" fmla="*/ 1070010 h 1463848"/>
                <a:gd name="connsiteX10" fmla="*/ 44300 w 2278056"/>
                <a:gd name="connsiteY10" fmla="*/ 1320342 h 1463848"/>
                <a:gd name="connsiteX0" fmla="*/ 44300 w 2278056"/>
                <a:gd name="connsiteY0" fmla="*/ 1300744 h 1444250"/>
                <a:gd name="connsiteX1" fmla="*/ 646654 w 2278056"/>
                <a:gd name="connsiteY1" fmla="*/ 1436915 h 1444250"/>
                <a:gd name="connsiteX2" fmla="*/ 1359454 w 2278056"/>
                <a:gd name="connsiteY2" fmla="*/ 1170515 h 1444250"/>
                <a:gd name="connsiteX3" fmla="*/ 1892254 w 2278056"/>
                <a:gd name="connsiteY3" fmla="*/ 1033715 h 1444250"/>
                <a:gd name="connsiteX4" fmla="*/ 2273854 w 2278056"/>
                <a:gd name="connsiteY4" fmla="*/ 738515 h 1444250"/>
                <a:gd name="connsiteX5" fmla="*/ 2050654 w 2278056"/>
                <a:gd name="connsiteY5" fmla="*/ 140915 h 1444250"/>
                <a:gd name="connsiteX6" fmla="*/ 1381054 w 2278056"/>
                <a:gd name="connsiteY6" fmla="*/ 11315 h 1444250"/>
                <a:gd name="connsiteX7" fmla="*/ 1081673 w 2278056"/>
                <a:gd name="connsiteY7" fmla="*/ 75940 h 1444250"/>
                <a:gd name="connsiteX8" fmla="*/ 1107259 w 2278056"/>
                <a:gd name="connsiteY8" fmla="*/ 623448 h 1444250"/>
                <a:gd name="connsiteX9" fmla="*/ 430021 w 2278056"/>
                <a:gd name="connsiteY9" fmla="*/ 1050412 h 1444250"/>
                <a:gd name="connsiteX10" fmla="*/ 44300 w 2278056"/>
                <a:gd name="connsiteY10" fmla="*/ 1300744 h 1444250"/>
                <a:gd name="connsiteX0" fmla="*/ 44300 w 2278056"/>
                <a:gd name="connsiteY0" fmla="*/ 1303063 h 1446569"/>
                <a:gd name="connsiteX1" fmla="*/ 646654 w 2278056"/>
                <a:gd name="connsiteY1" fmla="*/ 1439234 h 1446569"/>
                <a:gd name="connsiteX2" fmla="*/ 1359454 w 2278056"/>
                <a:gd name="connsiteY2" fmla="*/ 1172834 h 1446569"/>
                <a:gd name="connsiteX3" fmla="*/ 1892254 w 2278056"/>
                <a:gd name="connsiteY3" fmla="*/ 1036034 h 1446569"/>
                <a:gd name="connsiteX4" fmla="*/ 2273854 w 2278056"/>
                <a:gd name="connsiteY4" fmla="*/ 740834 h 1446569"/>
                <a:gd name="connsiteX5" fmla="*/ 2050654 w 2278056"/>
                <a:gd name="connsiteY5" fmla="*/ 143234 h 1446569"/>
                <a:gd name="connsiteX6" fmla="*/ 1381054 w 2278056"/>
                <a:gd name="connsiteY6" fmla="*/ 13634 h 1446569"/>
                <a:gd name="connsiteX7" fmla="*/ 1081673 w 2278056"/>
                <a:gd name="connsiteY7" fmla="*/ 78259 h 1446569"/>
                <a:gd name="connsiteX8" fmla="*/ 1360505 w 2278056"/>
                <a:gd name="connsiteY8" fmla="*/ 671500 h 1446569"/>
                <a:gd name="connsiteX9" fmla="*/ 430021 w 2278056"/>
                <a:gd name="connsiteY9" fmla="*/ 1052731 h 1446569"/>
                <a:gd name="connsiteX10" fmla="*/ 44300 w 2278056"/>
                <a:gd name="connsiteY10" fmla="*/ 1303063 h 1446569"/>
                <a:gd name="connsiteX0" fmla="*/ 2851 w 2236607"/>
                <a:gd name="connsiteY0" fmla="*/ 1303063 h 1442777"/>
                <a:gd name="connsiteX1" fmla="*/ 605205 w 2236607"/>
                <a:gd name="connsiteY1" fmla="*/ 1439234 h 1442777"/>
                <a:gd name="connsiteX2" fmla="*/ 1318005 w 2236607"/>
                <a:gd name="connsiteY2" fmla="*/ 1172834 h 1442777"/>
                <a:gd name="connsiteX3" fmla="*/ 1850805 w 2236607"/>
                <a:gd name="connsiteY3" fmla="*/ 1036034 h 1442777"/>
                <a:gd name="connsiteX4" fmla="*/ 2232405 w 2236607"/>
                <a:gd name="connsiteY4" fmla="*/ 740834 h 1442777"/>
                <a:gd name="connsiteX5" fmla="*/ 2009205 w 2236607"/>
                <a:gd name="connsiteY5" fmla="*/ 143234 h 1442777"/>
                <a:gd name="connsiteX6" fmla="*/ 1339605 w 2236607"/>
                <a:gd name="connsiteY6" fmla="*/ 13634 h 1442777"/>
                <a:gd name="connsiteX7" fmla="*/ 1040224 w 2236607"/>
                <a:gd name="connsiteY7" fmla="*/ 78259 h 1442777"/>
                <a:gd name="connsiteX8" fmla="*/ 1319056 w 2236607"/>
                <a:gd name="connsiteY8" fmla="*/ 671500 h 1442777"/>
                <a:gd name="connsiteX9" fmla="*/ 854991 w 2236607"/>
                <a:gd name="connsiteY9" fmla="*/ 984114 h 1442777"/>
                <a:gd name="connsiteX10" fmla="*/ 2851 w 2236607"/>
                <a:gd name="connsiteY10" fmla="*/ 1303063 h 1442777"/>
                <a:gd name="connsiteX0" fmla="*/ 597213 w 1631879"/>
                <a:gd name="connsiteY0" fmla="*/ 977205 h 1442358"/>
                <a:gd name="connsiteX1" fmla="*/ 477 w 1631879"/>
                <a:gd name="connsiteY1" fmla="*/ 1439234 h 1442358"/>
                <a:gd name="connsiteX2" fmla="*/ 713277 w 1631879"/>
                <a:gd name="connsiteY2" fmla="*/ 1172834 h 1442358"/>
                <a:gd name="connsiteX3" fmla="*/ 1246077 w 1631879"/>
                <a:gd name="connsiteY3" fmla="*/ 1036034 h 1442358"/>
                <a:gd name="connsiteX4" fmla="*/ 1627677 w 1631879"/>
                <a:gd name="connsiteY4" fmla="*/ 740834 h 1442358"/>
                <a:gd name="connsiteX5" fmla="*/ 1404477 w 1631879"/>
                <a:gd name="connsiteY5" fmla="*/ 143234 h 1442358"/>
                <a:gd name="connsiteX6" fmla="*/ 734877 w 1631879"/>
                <a:gd name="connsiteY6" fmla="*/ 13634 h 1442358"/>
                <a:gd name="connsiteX7" fmla="*/ 435496 w 1631879"/>
                <a:gd name="connsiteY7" fmla="*/ 78259 h 1442358"/>
                <a:gd name="connsiteX8" fmla="*/ 714328 w 1631879"/>
                <a:gd name="connsiteY8" fmla="*/ 671500 h 1442358"/>
                <a:gd name="connsiteX9" fmla="*/ 250263 w 1631879"/>
                <a:gd name="connsiteY9" fmla="*/ 984114 h 1442358"/>
                <a:gd name="connsiteX10" fmla="*/ 597213 w 1631879"/>
                <a:gd name="connsiteY10" fmla="*/ 977205 h 1442358"/>
                <a:gd name="connsiteX0" fmla="*/ 348034 w 1382700"/>
                <a:gd name="connsiteY0" fmla="*/ 977205 h 1183827"/>
                <a:gd name="connsiteX1" fmla="*/ 705603 w 1382700"/>
                <a:gd name="connsiteY1" fmla="*/ 757397 h 1183827"/>
                <a:gd name="connsiteX2" fmla="*/ 464098 w 1382700"/>
                <a:gd name="connsiteY2" fmla="*/ 1172834 h 1183827"/>
                <a:gd name="connsiteX3" fmla="*/ 996898 w 1382700"/>
                <a:gd name="connsiteY3" fmla="*/ 1036034 h 1183827"/>
                <a:gd name="connsiteX4" fmla="*/ 1378498 w 1382700"/>
                <a:gd name="connsiteY4" fmla="*/ 740834 h 1183827"/>
                <a:gd name="connsiteX5" fmla="*/ 1155298 w 1382700"/>
                <a:gd name="connsiteY5" fmla="*/ 143234 h 1183827"/>
                <a:gd name="connsiteX6" fmla="*/ 485698 w 1382700"/>
                <a:gd name="connsiteY6" fmla="*/ 13634 h 1183827"/>
                <a:gd name="connsiteX7" fmla="*/ 186317 w 1382700"/>
                <a:gd name="connsiteY7" fmla="*/ 78259 h 1183827"/>
                <a:gd name="connsiteX8" fmla="*/ 465149 w 1382700"/>
                <a:gd name="connsiteY8" fmla="*/ 671500 h 1183827"/>
                <a:gd name="connsiteX9" fmla="*/ 1084 w 1382700"/>
                <a:gd name="connsiteY9" fmla="*/ 984114 h 1183827"/>
                <a:gd name="connsiteX10" fmla="*/ 348034 w 1382700"/>
                <a:gd name="connsiteY10" fmla="*/ 977205 h 1183827"/>
                <a:gd name="connsiteX0" fmla="*/ 669492 w 1383698"/>
                <a:gd name="connsiteY0" fmla="*/ 648231 h 1183827"/>
                <a:gd name="connsiteX1" fmla="*/ 706601 w 1383698"/>
                <a:gd name="connsiteY1" fmla="*/ 757397 h 1183827"/>
                <a:gd name="connsiteX2" fmla="*/ 465096 w 1383698"/>
                <a:gd name="connsiteY2" fmla="*/ 1172834 h 1183827"/>
                <a:gd name="connsiteX3" fmla="*/ 997896 w 1383698"/>
                <a:gd name="connsiteY3" fmla="*/ 1036034 h 1183827"/>
                <a:gd name="connsiteX4" fmla="*/ 1379496 w 1383698"/>
                <a:gd name="connsiteY4" fmla="*/ 740834 h 1183827"/>
                <a:gd name="connsiteX5" fmla="*/ 1156296 w 1383698"/>
                <a:gd name="connsiteY5" fmla="*/ 143234 h 1183827"/>
                <a:gd name="connsiteX6" fmla="*/ 486696 w 1383698"/>
                <a:gd name="connsiteY6" fmla="*/ 13634 h 1183827"/>
                <a:gd name="connsiteX7" fmla="*/ 187315 w 1383698"/>
                <a:gd name="connsiteY7" fmla="*/ 78259 h 1183827"/>
                <a:gd name="connsiteX8" fmla="*/ 466147 w 1383698"/>
                <a:gd name="connsiteY8" fmla="*/ 671500 h 1183827"/>
                <a:gd name="connsiteX9" fmla="*/ 2082 w 1383698"/>
                <a:gd name="connsiteY9" fmla="*/ 984114 h 1183827"/>
                <a:gd name="connsiteX10" fmla="*/ 669492 w 1383698"/>
                <a:gd name="connsiteY10" fmla="*/ 648231 h 1183827"/>
                <a:gd name="connsiteX0" fmla="*/ 2839 w 1384455"/>
                <a:gd name="connsiteY0" fmla="*/ 984114 h 1183827"/>
                <a:gd name="connsiteX1" fmla="*/ 707358 w 1384455"/>
                <a:gd name="connsiteY1" fmla="*/ 757397 h 1183827"/>
                <a:gd name="connsiteX2" fmla="*/ 465853 w 1384455"/>
                <a:gd name="connsiteY2" fmla="*/ 1172834 h 1183827"/>
                <a:gd name="connsiteX3" fmla="*/ 998653 w 1384455"/>
                <a:gd name="connsiteY3" fmla="*/ 1036034 h 1183827"/>
                <a:gd name="connsiteX4" fmla="*/ 1380253 w 1384455"/>
                <a:gd name="connsiteY4" fmla="*/ 740834 h 1183827"/>
                <a:gd name="connsiteX5" fmla="*/ 1157053 w 1384455"/>
                <a:gd name="connsiteY5" fmla="*/ 143234 h 1183827"/>
                <a:gd name="connsiteX6" fmla="*/ 487453 w 1384455"/>
                <a:gd name="connsiteY6" fmla="*/ 13634 h 1183827"/>
                <a:gd name="connsiteX7" fmla="*/ 188072 w 1384455"/>
                <a:gd name="connsiteY7" fmla="*/ 78259 h 1183827"/>
                <a:gd name="connsiteX8" fmla="*/ 466904 w 1384455"/>
                <a:gd name="connsiteY8" fmla="*/ 671500 h 1183827"/>
                <a:gd name="connsiteX9" fmla="*/ 2839 w 1384455"/>
                <a:gd name="connsiteY9" fmla="*/ 984114 h 1183827"/>
                <a:gd name="connsiteX0" fmla="*/ 501759 w 1196406"/>
                <a:gd name="connsiteY0" fmla="*/ 670378 h 1183827"/>
                <a:gd name="connsiteX1" fmla="*/ 519309 w 1196406"/>
                <a:gd name="connsiteY1" fmla="*/ 757397 h 1183827"/>
                <a:gd name="connsiteX2" fmla="*/ 277804 w 1196406"/>
                <a:gd name="connsiteY2" fmla="*/ 1172834 h 1183827"/>
                <a:gd name="connsiteX3" fmla="*/ 810604 w 1196406"/>
                <a:gd name="connsiteY3" fmla="*/ 1036034 h 1183827"/>
                <a:gd name="connsiteX4" fmla="*/ 1192204 w 1196406"/>
                <a:gd name="connsiteY4" fmla="*/ 740834 h 1183827"/>
                <a:gd name="connsiteX5" fmla="*/ 969004 w 1196406"/>
                <a:gd name="connsiteY5" fmla="*/ 143234 h 1183827"/>
                <a:gd name="connsiteX6" fmla="*/ 299404 w 1196406"/>
                <a:gd name="connsiteY6" fmla="*/ 13634 h 1183827"/>
                <a:gd name="connsiteX7" fmla="*/ 23 w 1196406"/>
                <a:gd name="connsiteY7" fmla="*/ 78259 h 1183827"/>
                <a:gd name="connsiteX8" fmla="*/ 278855 w 1196406"/>
                <a:gd name="connsiteY8" fmla="*/ 671500 h 1183827"/>
                <a:gd name="connsiteX9" fmla="*/ 501759 w 1196406"/>
                <a:gd name="connsiteY9" fmla="*/ 670378 h 1183827"/>
                <a:gd name="connsiteX0" fmla="*/ 735065 w 1429712"/>
                <a:gd name="connsiteY0" fmla="*/ 676865 h 1190314"/>
                <a:gd name="connsiteX1" fmla="*/ 752615 w 1429712"/>
                <a:gd name="connsiteY1" fmla="*/ 763884 h 1190314"/>
                <a:gd name="connsiteX2" fmla="*/ 511110 w 1429712"/>
                <a:gd name="connsiteY2" fmla="*/ 1179321 h 1190314"/>
                <a:gd name="connsiteX3" fmla="*/ 1043910 w 1429712"/>
                <a:gd name="connsiteY3" fmla="*/ 1042521 h 1190314"/>
                <a:gd name="connsiteX4" fmla="*/ 1425510 w 1429712"/>
                <a:gd name="connsiteY4" fmla="*/ 747321 h 1190314"/>
                <a:gd name="connsiteX5" fmla="*/ 1202310 w 1429712"/>
                <a:gd name="connsiteY5" fmla="*/ 149721 h 1190314"/>
                <a:gd name="connsiteX6" fmla="*/ 532710 w 1429712"/>
                <a:gd name="connsiteY6" fmla="*/ 20121 h 1190314"/>
                <a:gd name="connsiteX7" fmla="*/ 233329 w 1429712"/>
                <a:gd name="connsiteY7" fmla="*/ 84746 h 1190314"/>
                <a:gd name="connsiteX8" fmla="*/ 11274 w 1429712"/>
                <a:gd name="connsiteY8" fmla="*/ 792680 h 1190314"/>
                <a:gd name="connsiteX9" fmla="*/ 735065 w 1429712"/>
                <a:gd name="connsiteY9" fmla="*/ 676865 h 1190314"/>
                <a:gd name="connsiteX0" fmla="*/ 723791 w 1418438"/>
                <a:gd name="connsiteY0" fmla="*/ 676865 h 1190314"/>
                <a:gd name="connsiteX1" fmla="*/ 741341 w 1418438"/>
                <a:gd name="connsiteY1" fmla="*/ 763884 h 1190314"/>
                <a:gd name="connsiteX2" fmla="*/ 499836 w 1418438"/>
                <a:gd name="connsiteY2" fmla="*/ 1179321 h 1190314"/>
                <a:gd name="connsiteX3" fmla="*/ 1032636 w 1418438"/>
                <a:gd name="connsiteY3" fmla="*/ 1042521 h 1190314"/>
                <a:gd name="connsiteX4" fmla="*/ 1414236 w 1418438"/>
                <a:gd name="connsiteY4" fmla="*/ 747321 h 1190314"/>
                <a:gd name="connsiteX5" fmla="*/ 1191036 w 1418438"/>
                <a:gd name="connsiteY5" fmla="*/ 149721 h 1190314"/>
                <a:gd name="connsiteX6" fmla="*/ 521436 w 1418438"/>
                <a:gd name="connsiteY6" fmla="*/ 20121 h 1190314"/>
                <a:gd name="connsiteX7" fmla="*/ 222055 w 1418438"/>
                <a:gd name="connsiteY7" fmla="*/ 84746 h 1190314"/>
                <a:gd name="connsiteX8" fmla="*/ 0 w 1418438"/>
                <a:gd name="connsiteY8" fmla="*/ 792680 h 1190314"/>
                <a:gd name="connsiteX9" fmla="*/ 723791 w 1418438"/>
                <a:gd name="connsiteY9" fmla="*/ 676865 h 1190314"/>
                <a:gd name="connsiteX0" fmla="*/ 731724 w 1426371"/>
                <a:gd name="connsiteY0" fmla="*/ 676865 h 1190314"/>
                <a:gd name="connsiteX1" fmla="*/ 749274 w 1426371"/>
                <a:gd name="connsiteY1" fmla="*/ 763884 h 1190314"/>
                <a:gd name="connsiteX2" fmla="*/ 507769 w 1426371"/>
                <a:gd name="connsiteY2" fmla="*/ 1179321 h 1190314"/>
                <a:gd name="connsiteX3" fmla="*/ 1040569 w 1426371"/>
                <a:gd name="connsiteY3" fmla="*/ 1042521 h 1190314"/>
                <a:gd name="connsiteX4" fmla="*/ 1422169 w 1426371"/>
                <a:gd name="connsiteY4" fmla="*/ 747321 h 1190314"/>
                <a:gd name="connsiteX5" fmla="*/ 1198969 w 1426371"/>
                <a:gd name="connsiteY5" fmla="*/ 149721 h 1190314"/>
                <a:gd name="connsiteX6" fmla="*/ 529369 w 1426371"/>
                <a:gd name="connsiteY6" fmla="*/ 20121 h 1190314"/>
                <a:gd name="connsiteX7" fmla="*/ 229988 w 1426371"/>
                <a:gd name="connsiteY7" fmla="*/ 84746 h 1190314"/>
                <a:gd name="connsiteX8" fmla="*/ 7933 w 1426371"/>
                <a:gd name="connsiteY8" fmla="*/ 792680 h 1190314"/>
                <a:gd name="connsiteX9" fmla="*/ 731724 w 1426371"/>
                <a:gd name="connsiteY9" fmla="*/ 676865 h 1190314"/>
                <a:gd name="connsiteX0" fmla="*/ 731724 w 1426371"/>
                <a:gd name="connsiteY0" fmla="*/ 676865 h 1043150"/>
                <a:gd name="connsiteX1" fmla="*/ 749274 w 1426371"/>
                <a:gd name="connsiteY1" fmla="*/ 763884 h 1043150"/>
                <a:gd name="connsiteX2" fmla="*/ 987434 w 1426371"/>
                <a:gd name="connsiteY2" fmla="*/ 823864 h 1043150"/>
                <a:gd name="connsiteX3" fmla="*/ 1040569 w 1426371"/>
                <a:gd name="connsiteY3" fmla="*/ 1042521 h 1043150"/>
                <a:gd name="connsiteX4" fmla="*/ 1422169 w 1426371"/>
                <a:gd name="connsiteY4" fmla="*/ 747321 h 1043150"/>
                <a:gd name="connsiteX5" fmla="*/ 1198969 w 1426371"/>
                <a:gd name="connsiteY5" fmla="*/ 149721 h 1043150"/>
                <a:gd name="connsiteX6" fmla="*/ 529369 w 1426371"/>
                <a:gd name="connsiteY6" fmla="*/ 20121 h 1043150"/>
                <a:gd name="connsiteX7" fmla="*/ 229988 w 1426371"/>
                <a:gd name="connsiteY7" fmla="*/ 84746 h 1043150"/>
                <a:gd name="connsiteX8" fmla="*/ 7933 w 1426371"/>
                <a:gd name="connsiteY8" fmla="*/ 792680 h 1043150"/>
                <a:gd name="connsiteX9" fmla="*/ 731724 w 1426371"/>
                <a:gd name="connsiteY9" fmla="*/ 676865 h 1043150"/>
                <a:gd name="connsiteX0" fmla="*/ 731724 w 1426371"/>
                <a:gd name="connsiteY0" fmla="*/ 676865 h 1043201"/>
                <a:gd name="connsiteX1" fmla="*/ 987434 w 1426371"/>
                <a:gd name="connsiteY1" fmla="*/ 823864 h 1043201"/>
                <a:gd name="connsiteX2" fmla="*/ 1040569 w 1426371"/>
                <a:gd name="connsiteY2" fmla="*/ 1042521 h 1043201"/>
                <a:gd name="connsiteX3" fmla="*/ 1422169 w 1426371"/>
                <a:gd name="connsiteY3" fmla="*/ 747321 h 1043201"/>
                <a:gd name="connsiteX4" fmla="*/ 1198969 w 1426371"/>
                <a:gd name="connsiteY4" fmla="*/ 149721 h 1043201"/>
                <a:gd name="connsiteX5" fmla="*/ 529369 w 1426371"/>
                <a:gd name="connsiteY5" fmla="*/ 20121 h 1043201"/>
                <a:gd name="connsiteX6" fmla="*/ 229988 w 1426371"/>
                <a:gd name="connsiteY6" fmla="*/ 84746 h 1043201"/>
                <a:gd name="connsiteX7" fmla="*/ 7933 w 1426371"/>
                <a:gd name="connsiteY7" fmla="*/ 792680 h 1043201"/>
                <a:gd name="connsiteX8" fmla="*/ 731724 w 1426371"/>
                <a:gd name="connsiteY8" fmla="*/ 676865 h 1043201"/>
                <a:gd name="connsiteX0" fmla="*/ 725767 w 1420414"/>
                <a:gd name="connsiteY0" fmla="*/ 676865 h 1043199"/>
                <a:gd name="connsiteX1" fmla="*/ 981477 w 1420414"/>
                <a:gd name="connsiteY1" fmla="*/ 823864 h 1043199"/>
                <a:gd name="connsiteX2" fmla="*/ 1034612 w 1420414"/>
                <a:gd name="connsiteY2" fmla="*/ 1042521 h 1043199"/>
                <a:gd name="connsiteX3" fmla="*/ 1416212 w 1420414"/>
                <a:gd name="connsiteY3" fmla="*/ 747321 h 1043199"/>
                <a:gd name="connsiteX4" fmla="*/ 1193012 w 1420414"/>
                <a:gd name="connsiteY4" fmla="*/ 149721 h 1043199"/>
                <a:gd name="connsiteX5" fmla="*/ 523412 w 1420414"/>
                <a:gd name="connsiteY5" fmla="*/ 20121 h 1043199"/>
                <a:gd name="connsiteX6" fmla="*/ 224031 w 1420414"/>
                <a:gd name="connsiteY6" fmla="*/ 84746 h 1043199"/>
                <a:gd name="connsiteX7" fmla="*/ 1976 w 1420414"/>
                <a:gd name="connsiteY7" fmla="*/ 792680 h 1043199"/>
                <a:gd name="connsiteX8" fmla="*/ 351959 w 1420414"/>
                <a:gd name="connsiteY8" fmla="*/ 830449 h 1043199"/>
                <a:gd name="connsiteX9" fmla="*/ 725767 w 1420414"/>
                <a:gd name="connsiteY9" fmla="*/ 676865 h 1043199"/>
                <a:gd name="connsiteX0" fmla="*/ 725765 w 1420412"/>
                <a:gd name="connsiteY0" fmla="*/ 676865 h 1043201"/>
                <a:gd name="connsiteX1" fmla="*/ 981475 w 1420412"/>
                <a:gd name="connsiteY1" fmla="*/ 823864 h 1043201"/>
                <a:gd name="connsiteX2" fmla="*/ 1034610 w 1420412"/>
                <a:gd name="connsiteY2" fmla="*/ 1042521 h 1043201"/>
                <a:gd name="connsiteX3" fmla="*/ 1416210 w 1420412"/>
                <a:gd name="connsiteY3" fmla="*/ 747321 h 1043201"/>
                <a:gd name="connsiteX4" fmla="*/ 1193010 w 1420412"/>
                <a:gd name="connsiteY4" fmla="*/ 149721 h 1043201"/>
                <a:gd name="connsiteX5" fmla="*/ 523410 w 1420412"/>
                <a:gd name="connsiteY5" fmla="*/ 20121 h 1043201"/>
                <a:gd name="connsiteX6" fmla="*/ 224029 w 1420412"/>
                <a:gd name="connsiteY6" fmla="*/ 84746 h 1043201"/>
                <a:gd name="connsiteX7" fmla="*/ 1974 w 1420412"/>
                <a:gd name="connsiteY7" fmla="*/ 792680 h 1043201"/>
                <a:gd name="connsiteX8" fmla="*/ 309722 w 1420412"/>
                <a:gd name="connsiteY8" fmla="*/ 606180 h 1043201"/>
                <a:gd name="connsiteX9" fmla="*/ 725765 w 1420412"/>
                <a:gd name="connsiteY9" fmla="*/ 676865 h 1043201"/>
                <a:gd name="connsiteX0" fmla="*/ 725765 w 1420412"/>
                <a:gd name="connsiteY0" fmla="*/ 676865 h 1043199"/>
                <a:gd name="connsiteX1" fmla="*/ 981475 w 1420412"/>
                <a:gd name="connsiteY1" fmla="*/ 823864 h 1043199"/>
                <a:gd name="connsiteX2" fmla="*/ 1034610 w 1420412"/>
                <a:gd name="connsiteY2" fmla="*/ 1042521 h 1043199"/>
                <a:gd name="connsiteX3" fmla="*/ 1416210 w 1420412"/>
                <a:gd name="connsiteY3" fmla="*/ 747321 h 1043199"/>
                <a:gd name="connsiteX4" fmla="*/ 1193010 w 1420412"/>
                <a:gd name="connsiteY4" fmla="*/ 149721 h 1043199"/>
                <a:gd name="connsiteX5" fmla="*/ 523410 w 1420412"/>
                <a:gd name="connsiteY5" fmla="*/ 20121 h 1043199"/>
                <a:gd name="connsiteX6" fmla="*/ 224029 w 1420412"/>
                <a:gd name="connsiteY6" fmla="*/ 84746 h 1043199"/>
                <a:gd name="connsiteX7" fmla="*/ 1974 w 1420412"/>
                <a:gd name="connsiteY7" fmla="*/ 792680 h 1043199"/>
                <a:gd name="connsiteX8" fmla="*/ 309722 w 1420412"/>
                <a:gd name="connsiteY8" fmla="*/ 606180 h 1043199"/>
                <a:gd name="connsiteX9" fmla="*/ 725765 w 1420412"/>
                <a:gd name="connsiteY9" fmla="*/ 676865 h 1043199"/>
                <a:gd name="connsiteX0" fmla="*/ 309722 w 1420412"/>
                <a:gd name="connsiteY0" fmla="*/ 606180 h 1043247"/>
                <a:gd name="connsiteX1" fmla="*/ 981475 w 1420412"/>
                <a:gd name="connsiteY1" fmla="*/ 823864 h 1043247"/>
                <a:gd name="connsiteX2" fmla="*/ 1034610 w 1420412"/>
                <a:gd name="connsiteY2" fmla="*/ 1042521 h 1043247"/>
                <a:gd name="connsiteX3" fmla="*/ 1416210 w 1420412"/>
                <a:gd name="connsiteY3" fmla="*/ 747321 h 1043247"/>
                <a:gd name="connsiteX4" fmla="*/ 1193010 w 1420412"/>
                <a:gd name="connsiteY4" fmla="*/ 149721 h 1043247"/>
                <a:gd name="connsiteX5" fmla="*/ 523410 w 1420412"/>
                <a:gd name="connsiteY5" fmla="*/ 20121 h 1043247"/>
                <a:gd name="connsiteX6" fmla="*/ 224029 w 1420412"/>
                <a:gd name="connsiteY6" fmla="*/ 84746 h 1043247"/>
                <a:gd name="connsiteX7" fmla="*/ 1974 w 1420412"/>
                <a:gd name="connsiteY7" fmla="*/ 792680 h 1043247"/>
                <a:gd name="connsiteX8" fmla="*/ 309722 w 1420412"/>
                <a:gd name="connsiteY8" fmla="*/ 606180 h 1043247"/>
                <a:gd name="connsiteX0" fmla="*/ 309722 w 1420412"/>
                <a:gd name="connsiteY0" fmla="*/ 606180 h 1044718"/>
                <a:gd name="connsiteX1" fmla="*/ 1034610 w 1420412"/>
                <a:gd name="connsiteY1" fmla="*/ 1042521 h 1044718"/>
                <a:gd name="connsiteX2" fmla="*/ 1416210 w 1420412"/>
                <a:gd name="connsiteY2" fmla="*/ 747321 h 1044718"/>
                <a:gd name="connsiteX3" fmla="*/ 1193010 w 1420412"/>
                <a:gd name="connsiteY3" fmla="*/ 149721 h 1044718"/>
                <a:gd name="connsiteX4" fmla="*/ 523410 w 1420412"/>
                <a:gd name="connsiteY4" fmla="*/ 20121 h 1044718"/>
                <a:gd name="connsiteX5" fmla="*/ 224029 w 1420412"/>
                <a:gd name="connsiteY5" fmla="*/ 84746 h 1044718"/>
                <a:gd name="connsiteX6" fmla="*/ 1974 w 1420412"/>
                <a:gd name="connsiteY6" fmla="*/ 792680 h 1044718"/>
                <a:gd name="connsiteX7" fmla="*/ 309722 w 1420412"/>
                <a:gd name="connsiteY7" fmla="*/ 606180 h 1044718"/>
                <a:gd name="connsiteX0" fmla="*/ 309722 w 1450412"/>
                <a:gd name="connsiteY0" fmla="*/ 606180 h 823418"/>
                <a:gd name="connsiteX1" fmla="*/ 520986 w 1450412"/>
                <a:gd name="connsiteY1" fmla="*/ 296463 h 823418"/>
                <a:gd name="connsiteX2" fmla="*/ 1416210 w 1450412"/>
                <a:gd name="connsiteY2" fmla="*/ 747321 h 823418"/>
                <a:gd name="connsiteX3" fmla="*/ 1193010 w 1450412"/>
                <a:gd name="connsiteY3" fmla="*/ 149721 h 823418"/>
                <a:gd name="connsiteX4" fmla="*/ 523410 w 1450412"/>
                <a:gd name="connsiteY4" fmla="*/ 20121 h 823418"/>
                <a:gd name="connsiteX5" fmla="*/ 224029 w 1450412"/>
                <a:gd name="connsiteY5" fmla="*/ 84746 h 823418"/>
                <a:gd name="connsiteX6" fmla="*/ 1974 w 1450412"/>
                <a:gd name="connsiteY6" fmla="*/ 792680 h 823418"/>
                <a:gd name="connsiteX7" fmla="*/ 309722 w 1450412"/>
                <a:gd name="connsiteY7" fmla="*/ 606180 h 823418"/>
                <a:gd name="connsiteX0" fmla="*/ 309722 w 1193010"/>
                <a:gd name="connsiteY0" fmla="*/ 606180 h 823416"/>
                <a:gd name="connsiteX1" fmla="*/ 520986 w 1193010"/>
                <a:gd name="connsiteY1" fmla="*/ 296463 h 823416"/>
                <a:gd name="connsiteX2" fmla="*/ 1193010 w 1193010"/>
                <a:gd name="connsiteY2" fmla="*/ 149721 h 823416"/>
                <a:gd name="connsiteX3" fmla="*/ 523410 w 1193010"/>
                <a:gd name="connsiteY3" fmla="*/ 20121 h 823416"/>
                <a:gd name="connsiteX4" fmla="*/ 224029 w 1193010"/>
                <a:gd name="connsiteY4" fmla="*/ 84746 h 823416"/>
                <a:gd name="connsiteX5" fmla="*/ 1974 w 1193010"/>
                <a:gd name="connsiteY5" fmla="*/ 792680 h 823416"/>
                <a:gd name="connsiteX6" fmla="*/ 309722 w 1193010"/>
                <a:gd name="connsiteY6" fmla="*/ 606180 h 823416"/>
                <a:gd name="connsiteX0" fmla="*/ 309722 w 554492"/>
                <a:gd name="connsiteY0" fmla="*/ 606180 h 823418"/>
                <a:gd name="connsiteX1" fmla="*/ 520986 w 554492"/>
                <a:gd name="connsiteY1" fmla="*/ 296463 h 823418"/>
                <a:gd name="connsiteX2" fmla="*/ 523410 w 554492"/>
                <a:gd name="connsiteY2" fmla="*/ 20121 h 823418"/>
                <a:gd name="connsiteX3" fmla="*/ 224029 w 554492"/>
                <a:gd name="connsiteY3" fmla="*/ 84746 h 823418"/>
                <a:gd name="connsiteX4" fmla="*/ 1974 w 554492"/>
                <a:gd name="connsiteY4" fmla="*/ 792680 h 823418"/>
                <a:gd name="connsiteX5" fmla="*/ 309722 w 554492"/>
                <a:gd name="connsiteY5" fmla="*/ 606180 h 823418"/>
                <a:gd name="connsiteX0" fmla="*/ 309739 w 560437"/>
                <a:gd name="connsiteY0" fmla="*/ 601641 h 818877"/>
                <a:gd name="connsiteX1" fmla="*/ 521003 w 560437"/>
                <a:gd name="connsiteY1" fmla="*/ 291924 h 818877"/>
                <a:gd name="connsiteX2" fmla="*/ 532365 w 560437"/>
                <a:gd name="connsiteY2" fmla="*/ 23509 h 818877"/>
                <a:gd name="connsiteX3" fmla="*/ 224046 w 560437"/>
                <a:gd name="connsiteY3" fmla="*/ 80207 h 818877"/>
                <a:gd name="connsiteX4" fmla="*/ 1991 w 560437"/>
                <a:gd name="connsiteY4" fmla="*/ 788141 h 818877"/>
                <a:gd name="connsiteX5" fmla="*/ 309739 w 560437"/>
                <a:gd name="connsiteY5" fmla="*/ 601641 h 818877"/>
                <a:gd name="connsiteX0" fmla="*/ 253490 w 504187"/>
                <a:gd name="connsiteY0" fmla="*/ 599310 h 782616"/>
                <a:gd name="connsiteX1" fmla="*/ 464754 w 504187"/>
                <a:gd name="connsiteY1" fmla="*/ 289593 h 782616"/>
                <a:gd name="connsiteX2" fmla="*/ 476116 w 504187"/>
                <a:gd name="connsiteY2" fmla="*/ 21178 h 782616"/>
                <a:gd name="connsiteX3" fmla="*/ 167797 w 504187"/>
                <a:gd name="connsiteY3" fmla="*/ 77876 h 782616"/>
                <a:gd name="connsiteX4" fmla="*/ 2744 w 504187"/>
                <a:gd name="connsiteY4" fmla="*/ 748538 h 782616"/>
                <a:gd name="connsiteX5" fmla="*/ 253490 w 504187"/>
                <a:gd name="connsiteY5" fmla="*/ 599310 h 78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187" h="782616">
                  <a:moveTo>
                    <a:pt x="253490" y="599310"/>
                  </a:moveTo>
                  <a:cubicBezTo>
                    <a:pt x="425596" y="640950"/>
                    <a:pt x="427650" y="385948"/>
                    <a:pt x="464754" y="289593"/>
                  </a:cubicBezTo>
                  <a:cubicBezTo>
                    <a:pt x="501858" y="193238"/>
                    <a:pt x="525609" y="56464"/>
                    <a:pt x="476116" y="21178"/>
                  </a:cubicBezTo>
                  <a:cubicBezTo>
                    <a:pt x="314619" y="10349"/>
                    <a:pt x="246692" y="-43351"/>
                    <a:pt x="167797" y="77876"/>
                  </a:cubicBezTo>
                  <a:cubicBezTo>
                    <a:pt x="88902" y="199103"/>
                    <a:pt x="-18577" y="624254"/>
                    <a:pt x="2744" y="748538"/>
                  </a:cubicBezTo>
                  <a:cubicBezTo>
                    <a:pt x="24065" y="872822"/>
                    <a:pt x="132858" y="618613"/>
                    <a:pt x="253490" y="599310"/>
                  </a:cubicBezTo>
                  <a:close/>
                </a:path>
              </a:pathLst>
            </a:cu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9" name="Freeform 108"/>
            <p:cNvSpPr/>
            <p:nvPr/>
          </p:nvSpPr>
          <p:spPr>
            <a:xfrm rot="1800000">
              <a:off x="1153704" y="5719826"/>
              <a:ext cx="469509" cy="339759"/>
            </a:xfrm>
            <a:custGeom>
              <a:avLst/>
              <a:gdLst>
                <a:gd name="connsiteX0" fmla="*/ 72947 w 2395549"/>
                <a:gd name="connsiteY0" fmla="*/ 1352725 h 1455277"/>
                <a:gd name="connsiteX1" fmla="*/ 764147 w 2395549"/>
                <a:gd name="connsiteY1" fmla="*/ 1446325 h 1455277"/>
                <a:gd name="connsiteX2" fmla="*/ 1476947 w 2395549"/>
                <a:gd name="connsiteY2" fmla="*/ 1179925 h 1455277"/>
                <a:gd name="connsiteX3" fmla="*/ 2009747 w 2395549"/>
                <a:gd name="connsiteY3" fmla="*/ 1043125 h 1455277"/>
                <a:gd name="connsiteX4" fmla="*/ 2391347 w 2395549"/>
                <a:gd name="connsiteY4" fmla="*/ 747925 h 1455277"/>
                <a:gd name="connsiteX5" fmla="*/ 2168147 w 2395549"/>
                <a:gd name="connsiteY5" fmla="*/ 150325 h 1455277"/>
                <a:gd name="connsiteX6" fmla="*/ 1498547 w 2395549"/>
                <a:gd name="connsiteY6" fmla="*/ 20725 h 1455277"/>
                <a:gd name="connsiteX7" fmla="*/ 900947 w 2395549"/>
                <a:gd name="connsiteY7" fmla="*/ 42325 h 1455277"/>
                <a:gd name="connsiteX8" fmla="*/ 368147 w 2395549"/>
                <a:gd name="connsiteY8" fmla="*/ 416725 h 1455277"/>
                <a:gd name="connsiteX9" fmla="*/ 51347 w 2395549"/>
                <a:gd name="connsiteY9" fmla="*/ 971125 h 1455277"/>
                <a:gd name="connsiteX10" fmla="*/ 72947 w 2395549"/>
                <a:gd name="connsiteY10" fmla="*/ 1352725 h 1455277"/>
                <a:gd name="connsiteX0" fmla="*/ 72947 w 2395549"/>
                <a:gd name="connsiteY0" fmla="*/ 1332113 h 1434665"/>
                <a:gd name="connsiteX1" fmla="*/ 764147 w 2395549"/>
                <a:gd name="connsiteY1" fmla="*/ 1425713 h 1434665"/>
                <a:gd name="connsiteX2" fmla="*/ 1476947 w 2395549"/>
                <a:gd name="connsiteY2" fmla="*/ 1159313 h 1434665"/>
                <a:gd name="connsiteX3" fmla="*/ 2009747 w 2395549"/>
                <a:gd name="connsiteY3" fmla="*/ 1022513 h 1434665"/>
                <a:gd name="connsiteX4" fmla="*/ 2391347 w 2395549"/>
                <a:gd name="connsiteY4" fmla="*/ 727313 h 1434665"/>
                <a:gd name="connsiteX5" fmla="*/ 2168147 w 2395549"/>
                <a:gd name="connsiteY5" fmla="*/ 129713 h 1434665"/>
                <a:gd name="connsiteX6" fmla="*/ 1498547 w 2395549"/>
                <a:gd name="connsiteY6" fmla="*/ 113 h 1434665"/>
                <a:gd name="connsiteX7" fmla="*/ 1186259 w 2395549"/>
                <a:gd name="connsiteY7" fmla="*/ 112910 h 1434665"/>
                <a:gd name="connsiteX8" fmla="*/ 368147 w 2395549"/>
                <a:gd name="connsiteY8" fmla="*/ 396113 h 1434665"/>
                <a:gd name="connsiteX9" fmla="*/ 51347 w 2395549"/>
                <a:gd name="connsiteY9" fmla="*/ 950513 h 1434665"/>
                <a:gd name="connsiteX10" fmla="*/ 72947 w 2395549"/>
                <a:gd name="connsiteY10" fmla="*/ 1332113 h 1434665"/>
                <a:gd name="connsiteX0" fmla="*/ 72947 w 2395549"/>
                <a:gd name="connsiteY0" fmla="*/ 1347068 h 1449620"/>
                <a:gd name="connsiteX1" fmla="*/ 764147 w 2395549"/>
                <a:gd name="connsiteY1" fmla="*/ 1440668 h 1449620"/>
                <a:gd name="connsiteX2" fmla="*/ 1476947 w 2395549"/>
                <a:gd name="connsiteY2" fmla="*/ 1174268 h 1449620"/>
                <a:gd name="connsiteX3" fmla="*/ 2009747 w 2395549"/>
                <a:gd name="connsiteY3" fmla="*/ 1037468 h 1449620"/>
                <a:gd name="connsiteX4" fmla="*/ 2391347 w 2395549"/>
                <a:gd name="connsiteY4" fmla="*/ 742268 h 1449620"/>
                <a:gd name="connsiteX5" fmla="*/ 2168147 w 2395549"/>
                <a:gd name="connsiteY5" fmla="*/ 144668 h 1449620"/>
                <a:gd name="connsiteX6" fmla="*/ 1498547 w 2395549"/>
                <a:gd name="connsiteY6" fmla="*/ 15068 h 1449620"/>
                <a:gd name="connsiteX7" fmla="*/ 1186259 w 2395549"/>
                <a:gd name="connsiteY7" fmla="*/ 127865 h 1449620"/>
                <a:gd name="connsiteX8" fmla="*/ 368147 w 2395549"/>
                <a:gd name="connsiteY8" fmla="*/ 411068 h 1449620"/>
                <a:gd name="connsiteX9" fmla="*/ 51347 w 2395549"/>
                <a:gd name="connsiteY9" fmla="*/ 965468 h 1449620"/>
                <a:gd name="connsiteX10" fmla="*/ 72947 w 2395549"/>
                <a:gd name="connsiteY10" fmla="*/ 1347068 h 1449620"/>
                <a:gd name="connsiteX0" fmla="*/ 72947 w 2395549"/>
                <a:gd name="connsiteY0" fmla="*/ 1361566 h 1464118"/>
                <a:gd name="connsiteX1" fmla="*/ 764147 w 2395549"/>
                <a:gd name="connsiteY1" fmla="*/ 1455166 h 1464118"/>
                <a:gd name="connsiteX2" fmla="*/ 1476947 w 2395549"/>
                <a:gd name="connsiteY2" fmla="*/ 1188766 h 1464118"/>
                <a:gd name="connsiteX3" fmla="*/ 2009747 w 2395549"/>
                <a:gd name="connsiteY3" fmla="*/ 1051966 h 1464118"/>
                <a:gd name="connsiteX4" fmla="*/ 2391347 w 2395549"/>
                <a:gd name="connsiteY4" fmla="*/ 756766 h 1464118"/>
                <a:gd name="connsiteX5" fmla="*/ 2168147 w 2395549"/>
                <a:gd name="connsiteY5" fmla="*/ 159166 h 1464118"/>
                <a:gd name="connsiteX6" fmla="*/ 1498547 w 2395549"/>
                <a:gd name="connsiteY6" fmla="*/ 29566 h 1464118"/>
                <a:gd name="connsiteX7" fmla="*/ 1193634 w 2395549"/>
                <a:gd name="connsiteY7" fmla="*/ 114839 h 1464118"/>
                <a:gd name="connsiteX8" fmla="*/ 368147 w 2395549"/>
                <a:gd name="connsiteY8" fmla="*/ 425566 h 1464118"/>
                <a:gd name="connsiteX9" fmla="*/ 51347 w 2395549"/>
                <a:gd name="connsiteY9" fmla="*/ 979966 h 1464118"/>
                <a:gd name="connsiteX10" fmla="*/ 72947 w 2395549"/>
                <a:gd name="connsiteY10" fmla="*/ 1361566 h 1464118"/>
                <a:gd name="connsiteX0" fmla="*/ 72947 w 2395549"/>
                <a:gd name="connsiteY0" fmla="*/ 1333642 h 1436194"/>
                <a:gd name="connsiteX1" fmla="*/ 764147 w 2395549"/>
                <a:gd name="connsiteY1" fmla="*/ 1427242 h 1436194"/>
                <a:gd name="connsiteX2" fmla="*/ 1476947 w 2395549"/>
                <a:gd name="connsiteY2" fmla="*/ 1160842 h 1436194"/>
                <a:gd name="connsiteX3" fmla="*/ 2009747 w 2395549"/>
                <a:gd name="connsiteY3" fmla="*/ 1024042 h 1436194"/>
                <a:gd name="connsiteX4" fmla="*/ 2391347 w 2395549"/>
                <a:gd name="connsiteY4" fmla="*/ 728842 h 1436194"/>
                <a:gd name="connsiteX5" fmla="*/ 2168147 w 2395549"/>
                <a:gd name="connsiteY5" fmla="*/ 131242 h 1436194"/>
                <a:gd name="connsiteX6" fmla="*/ 1498547 w 2395549"/>
                <a:gd name="connsiteY6" fmla="*/ 1642 h 1436194"/>
                <a:gd name="connsiteX7" fmla="*/ 1160176 w 2395549"/>
                <a:gd name="connsiteY7" fmla="*/ 149854 h 1436194"/>
                <a:gd name="connsiteX8" fmla="*/ 368147 w 2395549"/>
                <a:gd name="connsiteY8" fmla="*/ 397642 h 1436194"/>
                <a:gd name="connsiteX9" fmla="*/ 51347 w 2395549"/>
                <a:gd name="connsiteY9" fmla="*/ 952042 h 1436194"/>
                <a:gd name="connsiteX10" fmla="*/ 72947 w 2395549"/>
                <a:gd name="connsiteY10" fmla="*/ 1333642 h 1436194"/>
                <a:gd name="connsiteX0" fmla="*/ 72947 w 2395549"/>
                <a:gd name="connsiteY0" fmla="*/ 1366443 h 1468995"/>
                <a:gd name="connsiteX1" fmla="*/ 764147 w 2395549"/>
                <a:gd name="connsiteY1" fmla="*/ 1460043 h 1468995"/>
                <a:gd name="connsiteX2" fmla="*/ 1476947 w 2395549"/>
                <a:gd name="connsiteY2" fmla="*/ 1193643 h 1468995"/>
                <a:gd name="connsiteX3" fmla="*/ 2009747 w 2395549"/>
                <a:gd name="connsiteY3" fmla="*/ 1056843 h 1468995"/>
                <a:gd name="connsiteX4" fmla="*/ 2391347 w 2395549"/>
                <a:gd name="connsiteY4" fmla="*/ 761643 h 1468995"/>
                <a:gd name="connsiteX5" fmla="*/ 2168147 w 2395549"/>
                <a:gd name="connsiteY5" fmla="*/ 164043 h 1468995"/>
                <a:gd name="connsiteX6" fmla="*/ 1498547 w 2395549"/>
                <a:gd name="connsiteY6" fmla="*/ 34443 h 1468995"/>
                <a:gd name="connsiteX7" fmla="*/ 1162670 w 2395549"/>
                <a:gd name="connsiteY7" fmla="*/ 111416 h 1468995"/>
                <a:gd name="connsiteX8" fmla="*/ 368147 w 2395549"/>
                <a:gd name="connsiteY8" fmla="*/ 430443 h 1468995"/>
                <a:gd name="connsiteX9" fmla="*/ 51347 w 2395549"/>
                <a:gd name="connsiteY9" fmla="*/ 984843 h 1468995"/>
                <a:gd name="connsiteX10" fmla="*/ 72947 w 2395549"/>
                <a:gd name="connsiteY10" fmla="*/ 1366443 h 1468995"/>
                <a:gd name="connsiteX0" fmla="*/ 72947 w 2395549"/>
                <a:gd name="connsiteY0" fmla="*/ 1364563 h 1467115"/>
                <a:gd name="connsiteX1" fmla="*/ 764147 w 2395549"/>
                <a:gd name="connsiteY1" fmla="*/ 1458163 h 1467115"/>
                <a:gd name="connsiteX2" fmla="*/ 1476947 w 2395549"/>
                <a:gd name="connsiteY2" fmla="*/ 1191763 h 1467115"/>
                <a:gd name="connsiteX3" fmla="*/ 2009747 w 2395549"/>
                <a:gd name="connsiteY3" fmla="*/ 1054963 h 1467115"/>
                <a:gd name="connsiteX4" fmla="*/ 2391347 w 2395549"/>
                <a:gd name="connsiteY4" fmla="*/ 759763 h 1467115"/>
                <a:gd name="connsiteX5" fmla="*/ 2168147 w 2395549"/>
                <a:gd name="connsiteY5" fmla="*/ 162163 h 1467115"/>
                <a:gd name="connsiteX6" fmla="*/ 1498547 w 2395549"/>
                <a:gd name="connsiteY6" fmla="*/ 32563 h 1467115"/>
                <a:gd name="connsiteX7" fmla="*/ 1162670 w 2395549"/>
                <a:gd name="connsiteY7" fmla="*/ 109536 h 1467115"/>
                <a:gd name="connsiteX8" fmla="*/ 368147 w 2395549"/>
                <a:gd name="connsiteY8" fmla="*/ 428563 h 1467115"/>
                <a:gd name="connsiteX9" fmla="*/ 51347 w 2395549"/>
                <a:gd name="connsiteY9" fmla="*/ 982963 h 1467115"/>
                <a:gd name="connsiteX10" fmla="*/ 72947 w 2395549"/>
                <a:gd name="connsiteY10" fmla="*/ 1364563 h 1467115"/>
                <a:gd name="connsiteX0" fmla="*/ 72947 w 2395549"/>
                <a:gd name="connsiteY0" fmla="*/ 1372104 h 1474656"/>
                <a:gd name="connsiteX1" fmla="*/ 764147 w 2395549"/>
                <a:gd name="connsiteY1" fmla="*/ 1465704 h 1474656"/>
                <a:gd name="connsiteX2" fmla="*/ 1476947 w 2395549"/>
                <a:gd name="connsiteY2" fmla="*/ 1199304 h 1474656"/>
                <a:gd name="connsiteX3" fmla="*/ 2009747 w 2395549"/>
                <a:gd name="connsiteY3" fmla="*/ 1062504 h 1474656"/>
                <a:gd name="connsiteX4" fmla="*/ 2391347 w 2395549"/>
                <a:gd name="connsiteY4" fmla="*/ 767304 h 1474656"/>
                <a:gd name="connsiteX5" fmla="*/ 2168147 w 2395549"/>
                <a:gd name="connsiteY5" fmla="*/ 169704 h 1474656"/>
                <a:gd name="connsiteX6" fmla="*/ 1498547 w 2395549"/>
                <a:gd name="connsiteY6" fmla="*/ 40104 h 1474656"/>
                <a:gd name="connsiteX7" fmla="*/ 1199166 w 2395549"/>
                <a:gd name="connsiteY7" fmla="*/ 104729 h 1474656"/>
                <a:gd name="connsiteX8" fmla="*/ 368147 w 2395549"/>
                <a:gd name="connsiteY8" fmla="*/ 436104 h 1474656"/>
                <a:gd name="connsiteX9" fmla="*/ 51347 w 2395549"/>
                <a:gd name="connsiteY9" fmla="*/ 990504 h 1474656"/>
                <a:gd name="connsiteX10" fmla="*/ 72947 w 2395549"/>
                <a:gd name="connsiteY10" fmla="*/ 1372104 h 1474656"/>
                <a:gd name="connsiteX0" fmla="*/ 113584 w 2436186"/>
                <a:gd name="connsiteY0" fmla="*/ 1341338 h 1443890"/>
                <a:gd name="connsiteX1" fmla="*/ 804784 w 2436186"/>
                <a:gd name="connsiteY1" fmla="*/ 1434938 h 1443890"/>
                <a:gd name="connsiteX2" fmla="*/ 1517584 w 2436186"/>
                <a:gd name="connsiteY2" fmla="*/ 1168538 h 1443890"/>
                <a:gd name="connsiteX3" fmla="*/ 2050384 w 2436186"/>
                <a:gd name="connsiteY3" fmla="*/ 1031738 h 1443890"/>
                <a:gd name="connsiteX4" fmla="*/ 2431984 w 2436186"/>
                <a:gd name="connsiteY4" fmla="*/ 736538 h 1443890"/>
                <a:gd name="connsiteX5" fmla="*/ 2208784 w 2436186"/>
                <a:gd name="connsiteY5" fmla="*/ 138938 h 1443890"/>
                <a:gd name="connsiteX6" fmla="*/ 1539184 w 2436186"/>
                <a:gd name="connsiteY6" fmla="*/ 9338 h 1443890"/>
                <a:gd name="connsiteX7" fmla="*/ 1239803 w 2436186"/>
                <a:gd name="connsiteY7" fmla="*/ 73963 h 1443890"/>
                <a:gd name="connsiteX8" fmla="*/ 1014981 w 2436186"/>
                <a:gd name="connsiteY8" fmla="*/ 578831 h 1443890"/>
                <a:gd name="connsiteX9" fmla="*/ 91984 w 2436186"/>
                <a:gd name="connsiteY9" fmla="*/ 959738 h 1443890"/>
                <a:gd name="connsiteX10" fmla="*/ 113584 w 2436186"/>
                <a:gd name="connsiteY10" fmla="*/ 1341338 h 1443890"/>
                <a:gd name="connsiteX0" fmla="*/ 116955 w 2439557"/>
                <a:gd name="connsiteY0" fmla="*/ 1337684 h 1440236"/>
                <a:gd name="connsiteX1" fmla="*/ 808155 w 2439557"/>
                <a:gd name="connsiteY1" fmla="*/ 1431284 h 1440236"/>
                <a:gd name="connsiteX2" fmla="*/ 1520955 w 2439557"/>
                <a:gd name="connsiteY2" fmla="*/ 1164884 h 1440236"/>
                <a:gd name="connsiteX3" fmla="*/ 2053755 w 2439557"/>
                <a:gd name="connsiteY3" fmla="*/ 1028084 h 1440236"/>
                <a:gd name="connsiteX4" fmla="*/ 2435355 w 2439557"/>
                <a:gd name="connsiteY4" fmla="*/ 732884 h 1440236"/>
                <a:gd name="connsiteX5" fmla="*/ 2212155 w 2439557"/>
                <a:gd name="connsiteY5" fmla="*/ 135284 h 1440236"/>
                <a:gd name="connsiteX6" fmla="*/ 1542555 w 2439557"/>
                <a:gd name="connsiteY6" fmla="*/ 5684 h 1440236"/>
                <a:gd name="connsiteX7" fmla="*/ 1243174 w 2439557"/>
                <a:gd name="connsiteY7" fmla="*/ 70309 h 1440236"/>
                <a:gd name="connsiteX8" fmla="*/ 1066653 w 2439557"/>
                <a:gd name="connsiteY8" fmla="*/ 477494 h 1440236"/>
                <a:gd name="connsiteX9" fmla="*/ 95355 w 2439557"/>
                <a:gd name="connsiteY9" fmla="*/ 956084 h 1440236"/>
                <a:gd name="connsiteX10" fmla="*/ 116955 w 2439557"/>
                <a:gd name="connsiteY10" fmla="*/ 1337684 h 1440236"/>
                <a:gd name="connsiteX0" fmla="*/ 116957 w 2439559"/>
                <a:gd name="connsiteY0" fmla="*/ 1337684 h 1440236"/>
                <a:gd name="connsiteX1" fmla="*/ 808157 w 2439559"/>
                <a:gd name="connsiteY1" fmla="*/ 1431284 h 1440236"/>
                <a:gd name="connsiteX2" fmla="*/ 1520957 w 2439559"/>
                <a:gd name="connsiteY2" fmla="*/ 1164884 h 1440236"/>
                <a:gd name="connsiteX3" fmla="*/ 2053757 w 2439559"/>
                <a:gd name="connsiteY3" fmla="*/ 1028084 h 1440236"/>
                <a:gd name="connsiteX4" fmla="*/ 2435357 w 2439559"/>
                <a:gd name="connsiteY4" fmla="*/ 732884 h 1440236"/>
                <a:gd name="connsiteX5" fmla="*/ 2212157 w 2439559"/>
                <a:gd name="connsiteY5" fmla="*/ 135284 h 1440236"/>
                <a:gd name="connsiteX6" fmla="*/ 1542557 w 2439559"/>
                <a:gd name="connsiteY6" fmla="*/ 5684 h 1440236"/>
                <a:gd name="connsiteX7" fmla="*/ 1243176 w 2439559"/>
                <a:gd name="connsiteY7" fmla="*/ 70309 h 1440236"/>
                <a:gd name="connsiteX8" fmla="*/ 1066655 w 2439559"/>
                <a:gd name="connsiteY8" fmla="*/ 477494 h 1440236"/>
                <a:gd name="connsiteX9" fmla="*/ 95357 w 2439559"/>
                <a:gd name="connsiteY9" fmla="*/ 956084 h 1440236"/>
                <a:gd name="connsiteX10" fmla="*/ 116957 w 2439559"/>
                <a:gd name="connsiteY10" fmla="*/ 1337684 h 1440236"/>
                <a:gd name="connsiteX0" fmla="*/ 116957 w 2439559"/>
                <a:gd name="connsiteY0" fmla="*/ 1337684 h 1440236"/>
                <a:gd name="connsiteX1" fmla="*/ 808157 w 2439559"/>
                <a:gd name="connsiteY1" fmla="*/ 1431284 h 1440236"/>
                <a:gd name="connsiteX2" fmla="*/ 1520957 w 2439559"/>
                <a:gd name="connsiteY2" fmla="*/ 1164884 h 1440236"/>
                <a:gd name="connsiteX3" fmla="*/ 2053757 w 2439559"/>
                <a:gd name="connsiteY3" fmla="*/ 1028084 h 1440236"/>
                <a:gd name="connsiteX4" fmla="*/ 2435357 w 2439559"/>
                <a:gd name="connsiteY4" fmla="*/ 732884 h 1440236"/>
                <a:gd name="connsiteX5" fmla="*/ 2212157 w 2439559"/>
                <a:gd name="connsiteY5" fmla="*/ 135284 h 1440236"/>
                <a:gd name="connsiteX6" fmla="*/ 1542557 w 2439559"/>
                <a:gd name="connsiteY6" fmla="*/ 5684 h 1440236"/>
                <a:gd name="connsiteX7" fmla="*/ 1243176 w 2439559"/>
                <a:gd name="connsiteY7" fmla="*/ 70309 h 1440236"/>
                <a:gd name="connsiteX8" fmla="*/ 1066655 w 2439559"/>
                <a:gd name="connsiteY8" fmla="*/ 477494 h 1440236"/>
                <a:gd name="connsiteX9" fmla="*/ 95357 w 2439559"/>
                <a:gd name="connsiteY9" fmla="*/ 956084 h 1440236"/>
                <a:gd name="connsiteX10" fmla="*/ 116957 w 2439559"/>
                <a:gd name="connsiteY10" fmla="*/ 1337684 h 1440236"/>
                <a:gd name="connsiteX0" fmla="*/ 115288 w 2437890"/>
                <a:gd name="connsiteY0" fmla="*/ 1341876 h 1444428"/>
                <a:gd name="connsiteX1" fmla="*/ 806488 w 2437890"/>
                <a:gd name="connsiteY1" fmla="*/ 1435476 h 1444428"/>
                <a:gd name="connsiteX2" fmla="*/ 1519288 w 2437890"/>
                <a:gd name="connsiteY2" fmla="*/ 1169076 h 1444428"/>
                <a:gd name="connsiteX3" fmla="*/ 2052088 w 2437890"/>
                <a:gd name="connsiteY3" fmla="*/ 1032276 h 1444428"/>
                <a:gd name="connsiteX4" fmla="*/ 2433688 w 2437890"/>
                <a:gd name="connsiteY4" fmla="*/ 737076 h 1444428"/>
                <a:gd name="connsiteX5" fmla="*/ 2210488 w 2437890"/>
                <a:gd name="connsiteY5" fmla="*/ 139476 h 1444428"/>
                <a:gd name="connsiteX6" fmla="*/ 1540888 w 2437890"/>
                <a:gd name="connsiteY6" fmla="*/ 9876 h 1444428"/>
                <a:gd name="connsiteX7" fmla="*/ 1241507 w 2437890"/>
                <a:gd name="connsiteY7" fmla="*/ 74501 h 1444428"/>
                <a:gd name="connsiteX8" fmla="*/ 1041107 w 2437890"/>
                <a:gd name="connsiteY8" fmla="*/ 591440 h 1444428"/>
                <a:gd name="connsiteX9" fmla="*/ 93688 w 2437890"/>
                <a:gd name="connsiteY9" fmla="*/ 960276 h 1444428"/>
                <a:gd name="connsiteX10" fmla="*/ 115288 w 2437890"/>
                <a:gd name="connsiteY10" fmla="*/ 1341876 h 1444428"/>
                <a:gd name="connsiteX0" fmla="*/ 115288 w 2437890"/>
                <a:gd name="connsiteY0" fmla="*/ 1341876 h 1444428"/>
                <a:gd name="connsiteX1" fmla="*/ 806488 w 2437890"/>
                <a:gd name="connsiteY1" fmla="*/ 1435476 h 1444428"/>
                <a:gd name="connsiteX2" fmla="*/ 1519288 w 2437890"/>
                <a:gd name="connsiteY2" fmla="*/ 1169076 h 1444428"/>
                <a:gd name="connsiteX3" fmla="*/ 2052088 w 2437890"/>
                <a:gd name="connsiteY3" fmla="*/ 1032276 h 1444428"/>
                <a:gd name="connsiteX4" fmla="*/ 2433688 w 2437890"/>
                <a:gd name="connsiteY4" fmla="*/ 737076 h 1444428"/>
                <a:gd name="connsiteX5" fmla="*/ 2210488 w 2437890"/>
                <a:gd name="connsiteY5" fmla="*/ 139476 h 1444428"/>
                <a:gd name="connsiteX6" fmla="*/ 1540888 w 2437890"/>
                <a:gd name="connsiteY6" fmla="*/ 9876 h 1444428"/>
                <a:gd name="connsiteX7" fmla="*/ 1241507 w 2437890"/>
                <a:gd name="connsiteY7" fmla="*/ 74501 h 1444428"/>
                <a:gd name="connsiteX8" fmla="*/ 1041107 w 2437890"/>
                <a:gd name="connsiteY8" fmla="*/ 591440 h 1444428"/>
                <a:gd name="connsiteX9" fmla="*/ 877578 w 2437890"/>
                <a:gd name="connsiteY9" fmla="*/ 702932 h 1444428"/>
                <a:gd name="connsiteX10" fmla="*/ 93688 w 2437890"/>
                <a:gd name="connsiteY10" fmla="*/ 960276 h 1444428"/>
                <a:gd name="connsiteX11" fmla="*/ 115288 w 2437890"/>
                <a:gd name="connsiteY11" fmla="*/ 1341876 h 1444428"/>
                <a:gd name="connsiteX0" fmla="*/ 95047 w 2417649"/>
                <a:gd name="connsiteY0" fmla="*/ 1341876 h 1444428"/>
                <a:gd name="connsiteX1" fmla="*/ 786247 w 2417649"/>
                <a:gd name="connsiteY1" fmla="*/ 1435476 h 1444428"/>
                <a:gd name="connsiteX2" fmla="*/ 1499047 w 2417649"/>
                <a:gd name="connsiteY2" fmla="*/ 1169076 h 1444428"/>
                <a:gd name="connsiteX3" fmla="*/ 2031847 w 2417649"/>
                <a:gd name="connsiteY3" fmla="*/ 1032276 h 1444428"/>
                <a:gd name="connsiteX4" fmla="*/ 2413447 w 2417649"/>
                <a:gd name="connsiteY4" fmla="*/ 737076 h 1444428"/>
                <a:gd name="connsiteX5" fmla="*/ 2190247 w 2417649"/>
                <a:gd name="connsiteY5" fmla="*/ 139476 h 1444428"/>
                <a:gd name="connsiteX6" fmla="*/ 1520647 w 2417649"/>
                <a:gd name="connsiteY6" fmla="*/ 9876 h 1444428"/>
                <a:gd name="connsiteX7" fmla="*/ 1221266 w 2417649"/>
                <a:gd name="connsiteY7" fmla="*/ 74501 h 1444428"/>
                <a:gd name="connsiteX8" fmla="*/ 1020866 w 2417649"/>
                <a:gd name="connsiteY8" fmla="*/ 591440 h 1444428"/>
                <a:gd name="connsiteX9" fmla="*/ 724443 w 2417649"/>
                <a:gd name="connsiteY9" fmla="*/ 744760 h 1444428"/>
                <a:gd name="connsiteX10" fmla="*/ 73447 w 2417649"/>
                <a:gd name="connsiteY10" fmla="*/ 960276 h 1444428"/>
                <a:gd name="connsiteX11" fmla="*/ 95047 w 2417649"/>
                <a:gd name="connsiteY11" fmla="*/ 1341876 h 1444428"/>
                <a:gd name="connsiteX0" fmla="*/ 95047 w 2417649"/>
                <a:gd name="connsiteY0" fmla="*/ 1341876 h 1444428"/>
                <a:gd name="connsiteX1" fmla="*/ 786247 w 2417649"/>
                <a:gd name="connsiteY1" fmla="*/ 1435476 h 1444428"/>
                <a:gd name="connsiteX2" fmla="*/ 1499047 w 2417649"/>
                <a:gd name="connsiteY2" fmla="*/ 1169076 h 1444428"/>
                <a:gd name="connsiteX3" fmla="*/ 2031847 w 2417649"/>
                <a:gd name="connsiteY3" fmla="*/ 1032276 h 1444428"/>
                <a:gd name="connsiteX4" fmla="*/ 2413447 w 2417649"/>
                <a:gd name="connsiteY4" fmla="*/ 737076 h 1444428"/>
                <a:gd name="connsiteX5" fmla="*/ 2190247 w 2417649"/>
                <a:gd name="connsiteY5" fmla="*/ 139476 h 1444428"/>
                <a:gd name="connsiteX6" fmla="*/ 1520647 w 2417649"/>
                <a:gd name="connsiteY6" fmla="*/ 9876 h 1444428"/>
                <a:gd name="connsiteX7" fmla="*/ 1221266 w 2417649"/>
                <a:gd name="connsiteY7" fmla="*/ 74501 h 1444428"/>
                <a:gd name="connsiteX8" fmla="*/ 1020866 w 2417649"/>
                <a:gd name="connsiteY8" fmla="*/ 591440 h 1444428"/>
                <a:gd name="connsiteX9" fmla="*/ 724443 w 2417649"/>
                <a:gd name="connsiteY9" fmla="*/ 744760 h 1444428"/>
                <a:gd name="connsiteX10" fmla="*/ 73447 w 2417649"/>
                <a:gd name="connsiteY10" fmla="*/ 960276 h 1444428"/>
                <a:gd name="connsiteX11" fmla="*/ 95047 w 2417649"/>
                <a:gd name="connsiteY11" fmla="*/ 1341876 h 1444428"/>
                <a:gd name="connsiteX0" fmla="*/ 8958 w 2331560"/>
                <a:gd name="connsiteY0" fmla="*/ 1341876 h 1442285"/>
                <a:gd name="connsiteX1" fmla="*/ 700158 w 2331560"/>
                <a:gd name="connsiteY1" fmla="*/ 1435476 h 1442285"/>
                <a:gd name="connsiteX2" fmla="*/ 1412958 w 2331560"/>
                <a:gd name="connsiteY2" fmla="*/ 1169076 h 1442285"/>
                <a:gd name="connsiteX3" fmla="*/ 1945758 w 2331560"/>
                <a:gd name="connsiteY3" fmla="*/ 1032276 h 1442285"/>
                <a:gd name="connsiteX4" fmla="*/ 2327358 w 2331560"/>
                <a:gd name="connsiteY4" fmla="*/ 737076 h 1442285"/>
                <a:gd name="connsiteX5" fmla="*/ 2104158 w 2331560"/>
                <a:gd name="connsiteY5" fmla="*/ 139476 h 1442285"/>
                <a:gd name="connsiteX6" fmla="*/ 1434558 w 2331560"/>
                <a:gd name="connsiteY6" fmla="*/ 9876 h 1442285"/>
                <a:gd name="connsiteX7" fmla="*/ 1135177 w 2331560"/>
                <a:gd name="connsiteY7" fmla="*/ 74501 h 1442285"/>
                <a:gd name="connsiteX8" fmla="*/ 934777 w 2331560"/>
                <a:gd name="connsiteY8" fmla="*/ 591440 h 1442285"/>
                <a:gd name="connsiteX9" fmla="*/ 638354 w 2331560"/>
                <a:gd name="connsiteY9" fmla="*/ 744760 h 1442285"/>
                <a:gd name="connsiteX10" fmla="*/ 328234 w 2331560"/>
                <a:gd name="connsiteY10" fmla="*/ 1112458 h 1442285"/>
                <a:gd name="connsiteX11" fmla="*/ 8958 w 2331560"/>
                <a:gd name="connsiteY11" fmla="*/ 1341876 h 1442285"/>
                <a:gd name="connsiteX0" fmla="*/ 9731 w 2301369"/>
                <a:gd name="connsiteY0" fmla="*/ 1350173 h 1443430"/>
                <a:gd name="connsiteX1" fmla="*/ 669967 w 2301369"/>
                <a:gd name="connsiteY1" fmla="*/ 1435476 h 1443430"/>
                <a:gd name="connsiteX2" fmla="*/ 1382767 w 2301369"/>
                <a:gd name="connsiteY2" fmla="*/ 1169076 h 1443430"/>
                <a:gd name="connsiteX3" fmla="*/ 1915567 w 2301369"/>
                <a:gd name="connsiteY3" fmla="*/ 1032276 h 1443430"/>
                <a:gd name="connsiteX4" fmla="*/ 2297167 w 2301369"/>
                <a:gd name="connsiteY4" fmla="*/ 737076 h 1443430"/>
                <a:gd name="connsiteX5" fmla="*/ 2073967 w 2301369"/>
                <a:gd name="connsiteY5" fmla="*/ 139476 h 1443430"/>
                <a:gd name="connsiteX6" fmla="*/ 1404367 w 2301369"/>
                <a:gd name="connsiteY6" fmla="*/ 9876 h 1443430"/>
                <a:gd name="connsiteX7" fmla="*/ 1104986 w 2301369"/>
                <a:gd name="connsiteY7" fmla="*/ 74501 h 1443430"/>
                <a:gd name="connsiteX8" fmla="*/ 904586 w 2301369"/>
                <a:gd name="connsiteY8" fmla="*/ 591440 h 1443430"/>
                <a:gd name="connsiteX9" fmla="*/ 608163 w 2301369"/>
                <a:gd name="connsiteY9" fmla="*/ 744760 h 1443430"/>
                <a:gd name="connsiteX10" fmla="*/ 298043 w 2301369"/>
                <a:gd name="connsiteY10" fmla="*/ 1112458 h 1443430"/>
                <a:gd name="connsiteX11" fmla="*/ 9731 w 2301369"/>
                <a:gd name="connsiteY11" fmla="*/ 1350173 h 1443430"/>
                <a:gd name="connsiteX0" fmla="*/ 34197 w 2325835"/>
                <a:gd name="connsiteY0" fmla="*/ 1350173 h 1451090"/>
                <a:gd name="connsiteX1" fmla="*/ 694433 w 2325835"/>
                <a:gd name="connsiteY1" fmla="*/ 1435476 h 1451090"/>
                <a:gd name="connsiteX2" fmla="*/ 1407233 w 2325835"/>
                <a:gd name="connsiteY2" fmla="*/ 1169076 h 1451090"/>
                <a:gd name="connsiteX3" fmla="*/ 1940033 w 2325835"/>
                <a:gd name="connsiteY3" fmla="*/ 1032276 h 1451090"/>
                <a:gd name="connsiteX4" fmla="*/ 2321633 w 2325835"/>
                <a:gd name="connsiteY4" fmla="*/ 737076 h 1451090"/>
                <a:gd name="connsiteX5" fmla="*/ 2098433 w 2325835"/>
                <a:gd name="connsiteY5" fmla="*/ 139476 h 1451090"/>
                <a:gd name="connsiteX6" fmla="*/ 1428833 w 2325835"/>
                <a:gd name="connsiteY6" fmla="*/ 9876 h 1451090"/>
                <a:gd name="connsiteX7" fmla="*/ 1129452 w 2325835"/>
                <a:gd name="connsiteY7" fmla="*/ 74501 h 1451090"/>
                <a:gd name="connsiteX8" fmla="*/ 929052 w 2325835"/>
                <a:gd name="connsiteY8" fmla="*/ 591440 h 1451090"/>
                <a:gd name="connsiteX9" fmla="*/ 632629 w 2325835"/>
                <a:gd name="connsiteY9" fmla="*/ 744760 h 1451090"/>
                <a:gd name="connsiteX10" fmla="*/ 322509 w 2325835"/>
                <a:gd name="connsiteY10" fmla="*/ 1112458 h 1451090"/>
                <a:gd name="connsiteX11" fmla="*/ 34197 w 2325835"/>
                <a:gd name="connsiteY11" fmla="*/ 1350173 h 1451090"/>
                <a:gd name="connsiteX0" fmla="*/ 35697 w 2289085"/>
                <a:gd name="connsiteY0" fmla="*/ 1310641 h 1442083"/>
                <a:gd name="connsiteX1" fmla="*/ 657683 w 2289085"/>
                <a:gd name="connsiteY1" fmla="*/ 1435476 h 1442083"/>
                <a:gd name="connsiteX2" fmla="*/ 1370483 w 2289085"/>
                <a:gd name="connsiteY2" fmla="*/ 1169076 h 1442083"/>
                <a:gd name="connsiteX3" fmla="*/ 1903283 w 2289085"/>
                <a:gd name="connsiteY3" fmla="*/ 1032276 h 1442083"/>
                <a:gd name="connsiteX4" fmla="*/ 2284883 w 2289085"/>
                <a:gd name="connsiteY4" fmla="*/ 737076 h 1442083"/>
                <a:gd name="connsiteX5" fmla="*/ 2061683 w 2289085"/>
                <a:gd name="connsiteY5" fmla="*/ 139476 h 1442083"/>
                <a:gd name="connsiteX6" fmla="*/ 1392083 w 2289085"/>
                <a:gd name="connsiteY6" fmla="*/ 9876 h 1442083"/>
                <a:gd name="connsiteX7" fmla="*/ 1092702 w 2289085"/>
                <a:gd name="connsiteY7" fmla="*/ 74501 h 1442083"/>
                <a:gd name="connsiteX8" fmla="*/ 892302 w 2289085"/>
                <a:gd name="connsiteY8" fmla="*/ 591440 h 1442083"/>
                <a:gd name="connsiteX9" fmla="*/ 595879 w 2289085"/>
                <a:gd name="connsiteY9" fmla="*/ 744760 h 1442083"/>
                <a:gd name="connsiteX10" fmla="*/ 285759 w 2289085"/>
                <a:gd name="connsiteY10" fmla="*/ 1112458 h 1442083"/>
                <a:gd name="connsiteX11" fmla="*/ 35697 w 2289085"/>
                <a:gd name="connsiteY11" fmla="*/ 1310641 h 1442083"/>
                <a:gd name="connsiteX0" fmla="*/ 2616 w 2256004"/>
                <a:gd name="connsiteY0" fmla="*/ 1310641 h 1439541"/>
                <a:gd name="connsiteX1" fmla="*/ 624602 w 2256004"/>
                <a:gd name="connsiteY1" fmla="*/ 1435476 h 1439541"/>
                <a:gd name="connsiteX2" fmla="*/ 1337402 w 2256004"/>
                <a:gd name="connsiteY2" fmla="*/ 1169076 h 1439541"/>
                <a:gd name="connsiteX3" fmla="*/ 1870202 w 2256004"/>
                <a:gd name="connsiteY3" fmla="*/ 1032276 h 1439541"/>
                <a:gd name="connsiteX4" fmla="*/ 2251802 w 2256004"/>
                <a:gd name="connsiteY4" fmla="*/ 737076 h 1439541"/>
                <a:gd name="connsiteX5" fmla="*/ 2028602 w 2256004"/>
                <a:gd name="connsiteY5" fmla="*/ 139476 h 1439541"/>
                <a:gd name="connsiteX6" fmla="*/ 1359002 w 2256004"/>
                <a:gd name="connsiteY6" fmla="*/ 9876 h 1439541"/>
                <a:gd name="connsiteX7" fmla="*/ 1059621 w 2256004"/>
                <a:gd name="connsiteY7" fmla="*/ 74501 h 1439541"/>
                <a:gd name="connsiteX8" fmla="*/ 859221 w 2256004"/>
                <a:gd name="connsiteY8" fmla="*/ 591440 h 1439541"/>
                <a:gd name="connsiteX9" fmla="*/ 562798 w 2256004"/>
                <a:gd name="connsiteY9" fmla="*/ 744760 h 1439541"/>
                <a:gd name="connsiteX10" fmla="*/ 407969 w 2256004"/>
                <a:gd name="connsiteY10" fmla="*/ 1048973 h 1439541"/>
                <a:gd name="connsiteX11" fmla="*/ 2616 w 2256004"/>
                <a:gd name="connsiteY11" fmla="*/ 1310641 h 1439541"/>
                <a:gd name="connsiteX0" fmla="*/ 2391 w 2297804"/>
                <a:gd name="connsiteY0" fmla="*/ 1343630 h 1443323"/>
                <a:gd name="connsiteX1" fmla="*/ 666402 w 2297804"/>
                <a:gd name="connsiteY1" fmla="*/ 1435476 h 1443323"/>
                <a:gd name="connsiteX2" fmla="*/ 1379202 w 2297804"/>
                <a:gd name="connsiteY2" fmla="*/ 1169076 h 1443323"/>
                <a:gd name="connsiteX3" fmla="*/ 1912002 w 2297804"/>
                <a:gd name="connsiteY3" fmla="*/ 1032276 h 1443323"/>
                <a:gd name="connsiteX4" fmla="*/ 2293602 w 2297804"/>
                <a:gd name="connsiteY4" fmla="*/ 737076 h 1443323"/>
                <a:gd name="connsiteX5" fmla="*/ 2070402 w 2297804"/>
                <a:gd name="connsiteY5" fmla="*/ 139476 h 1443323"/>
                <a:gd name="connsiteX6" fmla="*/ 1400802 w 2297804"/>
                <a:gd name="connsiteY6" fmla="*/ 9876 h 1443323"/>
                <a:gd name="connsiteX7" fmla="*/ 1101421 w 2297804"/>
                <a:gd name="connsiteY7" fmla="*/ 74501 h 1443323"/>
                <a:gd name="connsiteX8" fmla="*/ 901021 w 2297804"/>
                <a:gd name="connsiteY8" fmla="*/ 591440 h 1443323"/>
                <a:gd name="connsiteX9" fmla="*/ 604598 w 2297804"/>
                <a:gd name="connsiteY9" fmla="*/ 744760 h 1443323"/>
                <a:gd name="connsiteX10" fmla="*/ 449769 w 2297804"/>
                <a:gd name="connsiteY10" fmla="*/ 1048973 h 1443323"/>
                <a:gd name="connsiteX11" fmla="*/ 2391 w 2297804"/>
                <a:gd name="connsiteY11" fmla="*/ 1343630 h 1443323"/>
                <a:gd name="connsiteX0" fmla="*/ 41473 w 2336886"/>
                <a:gd name="connsiteY0" fmla="*/ 1343630 h 1455257"/>
                <a:gd name="connsiteX1" fmla="*/ 705484 w 2336886"/>
                <a:gd name="connsiteY1" fmla="*/ 1435476 h 1455257"/>
                <a:gd name="connsiteX2" fmla="*/ 1418284 w 2336886"/>
                <a:gd name="connsiteY2" fmla="*/ 1169076 h 1455257"/>
                <a:gd name="connsiteX3" fmla="*/ 1951084 w 2336886"/>
                <a:gd name="connsiteY3" fmla="*/ 1032276 h 1455257"/>
                <a:gd name="connsiteX4" fmla="*/ 2332684 w 2336886"/>
                <a:gd name="connsiteY4" fmla="*/ 737076 h 1455257"/>
                <a:gd name="connsiteX5" fmla="*/ 2109484 w 2336886"/>
                <a:gd name="connsiteY5" fmla="*/ 139476 h 1455257"/>
                <a:gd name="connsiteX6" fmla="*/ 1439884 w 2336886"/>
                <a:gd name="connsiteY6" fmla="*/ 9876 h 1455257"/>
                <a:gd name="connsiteX7" fmla="*/ 1140503 w 2336886"/>
                <a:gd name="connsiteY7" fmla="*/ 74501 h 1455257"/>
                <a:gd name="connsiteX8" fmla="*/ 940103 w 2336886"/>
                <a:gd name="connsiteY8" fmla="*/ 591440 h 1455257"/>
                <a:gd name="connsiteX9" fmla="*/ 643680 w 2336886"/>
                <a:gd name="connsiteY9" fmla="*/ 744760 h 1455257"/>
                <a:gd name="connsiteX10" fmla="*/ 488851 w 2336886"/>
                <a:gd name="connsiteY10" fmla="*/ 1048973 h 1455257"/>
                <a:gd name="connsiteX11" fmla="*/ 41473 w 2336886"/>
                <a:gd name="connsiteY11" fmla="*/ 1343630 h 1455257"/>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584850 w 2278056"/>
                <a:gd name="connsiteY9" fmla="*/ 744760 h 1442811"/>
                <a:gd name="connsiteX10" fmla="*/ 430021 w 2278056"/>
                <a:gd name="connsiteY10" fmla="*/ 1048973 h 1442811"/>
                <a:gd name="connsiteX11" fmla="*/ 44300 w 2278056"/>
                <a:gd name="connsiteY11"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584850 w 2278056"/>
                <a:gd name="connsiteY9" fmla="*/ 744760 h 1442811"/>
                <a:gd name="connsiteX10" fmla="*/ 479689 w 2278056"/>
                <a:gd name="connsiteY10" fmla="*/ 910177 h 1442811"/>
                <a:gd name="connsiteX11" fmla="*/ 430021 w 2278056"/>
                <a:gd name="connsiteY11" fmla="*/ 1048973 h 1442811"/>
                <a:gd name="connsiteX12" fmla="*/ 44300 w 2278056"/>
                <a:gd name="connsiteY12"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584850 w 2278056"/>
                <a:gd name="connsiteY9" fmla="*/ 744760 h 1442811"/>
                <a:gd name="connsiteX10" fmla="*/ 539863 w 2278056"/>
                <a:gd name="connsiteY10" fmla="*/ 953958 h 1442811"/>
                <a:gd name="connsiteX11" fmla="*/ 430021 w 2278056"/>
                <a:gd name="connsiteY11" fmla="*/ 1048973 h 1442811"/>
                <a:gd name="connsiteX12" fmla="*/ 44300 w 2278056"/>
                <a:gd name="connsiteY12"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584850 w 2278056"/>
                <a:gd name="connsiteY9" fmla="*/ 744760 h 1442811"/>
                <a:gd name="connsiteX10" fmla="*/ 542085 w 2278056"/>
                <a:gd name="connsiteY10" fmla="*/ 821807 h 1442811"/>
                <a:gd name="connsiteX11" fmla="*/ 539863 w 2278056"/>
                <a:gd name="connsiteY11" fmla="*/ 953958 h 1442811"/>
                <a:gd name="connsiteX12" fmla="*/ 430021 w 2278056"/>
                <a:gd name="connsiteY12" fmla="*/ 1048973 h 1442811"/>
                <a:gd name="connsiteX13" fmla="*/ 44300 w 2278056"/>
                <a:gd name="connsiteY13"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584850 w 2278056"/>
                <a:gd name="connsiteY9" fmla="*/ 744760 h 1442811"/>
                <a:gd name="connsiteX10" fmla="*/ 460256 w 2278056"/>
                <a:gd name="connsiteY10" fmla="*/ 755630 h 1442811"/>
                <a:gd name="connsiteX11" fmla="*/ 539863 w 2278056"/>
                <a:gd name="connsiteY11" fmla="*/ 953958 h 1442811"/>
                <a:gd name="connsiteX12" fmla="*/ 430021 w 2278056"/>
                <a:gd name="connsiteY12" fmla="*/ 1048973 h 1442811"/>
                <a:gd name="connsiteX13" fmla="*/ 44300 w 2278056"/>
                <a:gd name="connsiteY13"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683002 w 2278056"/>
                <a:gd name="connsiteY9" fmla="*/ 688090 h 1442811"/>
                <a:gd name="connsiteX10" fmla="*/ 460256 w 2278056"/>
                <a:gd name="connsiteY10" fmla="*/ 755630 h 1442811"/>
                <a:gd name="connsiteX11" fmla="*/ 539863 w 2278056"/>
                <a:gd name="connsiteY11" fmla="*/ 953958 h 1442811"/>
                <a:gd name="connsiteX12" fmla="*/ 430021 w 2278056"/>
                <a:gd name="connsiteY12" fmla="*/ 1048973 h 1442811"/>
                <a:gd name="connsiteX13" fmla="*/ 44300 w 2278056"/>
                <a:gd name="connsiteY13"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683002 w 2278056"/>
                <a:gd name="connsiteY9" fmla="*/ 688090 h 1442811"/>
                <a:gd name="connsiteX10" fmla="*/ 460256 w 2278056"/>
                <a:gd name="connsiteY10" fmla="*/ 755630 h 1442811"/>
                <a:gd name="connsiteX11" fmla="*/ 539863 w 2278056"/>
                <a:gd name="connsiteY11" fmla="*/ 953958 h 1442811"/>
                <a:gd name="connsiteX12" fmla="*/ 430021 w 2278056"/>
                <a:gd name="connsiteY12" fmla="*/ 1048973 h 1442811"/>
                <a:gd name="connsiteX13" fmla="*/ 44300 w 2278056"/>
                <a:gd name="connsiteY13"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683002 w 2278056"/>
                <a:gd name="connsiteY9" fmla="*/ 688090 h 1442811"/>
                <a:gd name="connsiteX10" fmla="*/ 460256 w 2278056"/>
                <a:gd name="connsiteY10" fmla="*/ 755630 h 1442811"/>
                <a:gd name="connsiteX11" fmla="*/ 539863 w 2278056"/>
                <a:gd name="connsiteY11" fmla="*/ 953958 h 1442811"/>
                <a:gd name="connsiteX12" fmla="*/ 430021 w 2278056"/>
                <a:gd name="connsiteY12" fmla="*/ 1048973 h 1442811"/>
                <a:gd name="connsiteX13" fmla="*/ 44300 w 2278056"/>
                <a:gd name="connsiteY13" fmla="*/ 1299305 h 1442811"/>
                <a:gd name="connsiteX0" fmla="*/ 44300 w 2278056"/>
                <a:gd name="connsiteY0" fmla="*/ 1299305 h 1442811"/>
                <a:gd name="connsiteX1" fmla="*/ 646654 w 2278056"/>
                <a:gd name="connsiteY1" fmla="*/ 1435476 h 1442811"/>
                <a:gd name="connsiteX2" fmla="*/ 1359454 w 2278056"/>
                <a:gd name="connsiteY2" fmla="*/ 1169076 h 1442811"/>
                <a:gd name="connsiteX3" fmla="*/ 1892254 w 2278056"/>
                <a:gd name="connsiteY3" fmla="*/ 1032276 h 1442811"/>
                <a:gd name="connsiteX4" fmla="*/ 2273854 w 2278056"/>
                <a:gd name="connsiteY4" fmla="*/ 737076 h 1442811"/>
                <a:gd name="connsiteX5" fmla="*/ 2050654 w 2278056"/>
                <a:gd name="connsiteY5" fmla="*/ 139476 h 1442811"/>
                <a:gd name="connsiteX6" fmla="*/ 1381054 w 2278056"/>
                <a:gd name="connsiteY6" fmla="*/ 9876 h 1442811"/>
                <a:gd name="connsiteX7" fmla="*/ 1081673 w 2278056"/>
                <a:gd name="connsiteY7" fmla="*/ 74501 h 1442811"/>
                <a:gd name="connsiteX8" fmla="*/ 881273 w 2278056"/>
                <a:gd name="connsiteY8" fmla="*/ 591440 h 1442811"/>
                <a:gd name="connsiteX9" fmla="*/ 460256 w 2278056"/>
                <a:gd name="connsiteY9" fmla="*/ 755630 h 1442811"/>
                <a:gd name="connsiteX10" fmla="*/ 539863 w 2278056"/>
                <a:gd name="connsiteY10" fmla="*/ 953958 h 1442811"/>
                <a:gd name="connsiteX11" fmla="*/ 430021 w 2278056"/>
                <a:gd name="connsiteY11" fmla="*/ 1048973 h 1442811"/>
                <a:gd name="connsiteX12" fmla="*/ 44300 w 2278056"/>
                <a:gd name="connsiteY12" fmla="*/ 1299305 h 1442811"/>
                <a:gd name="connsiteX0" fmla="*/ 306434 w 1853284"/>
                <a:gd name="connsiteY0" fmla="*/ 1181909 h 1435503"/>
                <a:gd name="connsiteX1" fmla="*/ 221882 w 1853284"/>
                <a:gd name="connsiteY1" fmla="*/ 1435476 h 1435503"/>
                <a:gd name="connsiteX2" fmla="*/ 934682 w 1853284"/>
                <a:gd name="connsiteY2" fmla="*/ 1169076 h 1435503"/>
                <a:gd name="connsiteX3" fmla="*/ 1467482 w 1853284"/>
                <a:gd name="connsiteY3" fmla="*/ 1032276 h 1435503"/>
                <a:gd name="connsiteX4" fmla="*/ 1849082 w 1853284"/>
                <a:gd name="connsiteY4" fmla="*/ 737076 h 1435503"/>
                <a:gd name="connsiteX5" fmla="*/ 1625882 w 1853284"/>
                <a:gd name="connsiteY5" fmla="*/ 139476 h 1435503"/>
                <a:gd name="connsiteX6" fmla="*/ 956282 w 1853284"/>
                <a:gd name="connsiteY6" fmla="*/ 9876 h 1435503"/>
                <a:gd name="connsiteX7" fmla="*/ 656901 w 1853284"/>
                <a:gd name="connsiteY7" fmla="*/ 74501 h 1435503"/>
                <a:gd name="connsiteX8" fmla="*/ 456501 w 1853284"/>
                <a:gd name="connsiteY8" fmla="*/ 591440 h 1435503"/>
                <a:gd name="connsiteX9" fmla="*/ 35484 w 1853284"/>
                <a:gd name="connsiteY9" fmla="*/ 755630 h 1435503"/>
                <a:gd name="connsiteX10" fmla="*/ 115091 w 1853284"/>
                <a:gd name="connsiteY10" fmla="*/ 953958 h 1435503"/>
                <a:gd name="connsiteX11" fmla="*/ 5249 w 1853284"/>
                <a:gd name="connsiteY11" fmla="*/ 1048973 h 1435503"/>
                <a:gd name="connsiteX12" fmla="*/ 306434 w 1853284"/>
                <a:gd name="connsiteY12" fmla="*/ 1181909 h 1435503"/>
                <a:gd name="connsiteX0" fmla="*/ 306434 w 1853284"/>
                <a:gd name="connsiteY0" fmla="*/ 1181909 h 1182736"/>
                <a:gd name="connsiteX1" fmla="*/ 705796 w 1853284"/>
                <a:gd name="connsiteY1" fmla="*/ 981596 h 1182736"/>
                <a:gd name="connsiteX2" fmla="*/ 934682 w 1853284"/>
                <a:gd name="connsiteY2" fmla="*/ 1169076 h 1182736"/>
                <a:gd name="connsiteX3" fmla="*/ 1467482 w 1853284"/>
                <a:gd name="connsiteY3" fmla="*/ 1032276 h 1182736"/>
                <a:gd name="connsiteX4" fmla="*/ 1849082 w 1853284"/>
                <a:gd name="connsiteY4" fmla="*/ 737076 h 1182736"/>
                <a:gd name="connsiteX5" fmla="*/ 1625882 w 1853284"/>
                <a:gd name="connsiteY5" fmla="*/ 139476 h 1182736"/>
                <a:gd name="connsiteX6" fmla="*/ 956282 w 1853284"/>
                <a:gd name="connsiteY6" fmla="*/ 9876 h 1182736"/>
                <a:gd name="connsiteX7" fmla="*/ 656901 w 1853284"/>
                <a:gd name="connsiteY7" fmla="*/ 74501 h 1182736"/>
                <a:gd name="connsiteX8" fmla="*/ 456501 w 1853284"/>
                <a:gd name="connsiteY8" fmla="*/ 591440 h 1182736"/>
                <a:gd name="connsiteX9" fmla="*/ 35484 w 1853284"/>
                <a:gd name="connsiteY9" fmla="*/ 755630 h 1182736"/>
                <a:gd name="connsiteX10" fmla="*/ 115091 w 1853284"/>
                <a:gd name="connsiteY10" fmla="*/ 953958 h 1182736"/>
                <a:gd name="connsiteX11" fmla="*/ 5249 w 1853284"/>
                <a:gd name="connsiteY11" fmla="*/ 1048973 h 1182736"/>
                <a:gd name="connsiteX12" fmla="*/ 306434 w 1853284"/>
                <a:gd name="connsiteY12" fmla="*/ 1181909 h 1182736"/>
                <a:gd name="connsiteX0" fmla="*/ 498026 w 1862805"/>
                <a:gd name="connsiteY0" fmla="*/ 1028805 h 1169742"/>
                <a:gd name="connsiteX1" fmla="*/ 715317 w 1862805"/>
                <a:gd name="connsiteY1" fmla="*/ 981596 h 1169742"/>
                <a:gd name="connsiteX2" fmla="*/ 944203 w 1862805"/>
                <a:gd name="connsiteY2" fmla="*/ 1169076 h 1169742"/>
                <a:gd name="connsiteX3" fmla="*/ 1477003 w 1862805"/>
                <a:gd name="connsiteY3" fmla="*/ 1032276 h 1169742"/>
                <a:gd name="connsiteX4" fmla="*/ 1858603 w 1862805"/>
                <a:gd name="connsiteY4" fmla="*/ 737076 h 1169742"/>
                <a:gd name="connsiteX5" fmla="*/ 1635403 w 1862805"/>
                <a:gd name="connsiteY5" fmla="*/ 139476 h 1169742"/>
                <a:gd name="connsiteX6" fmla="*/ 965803 w 1862805"/>
                <a:gd name="connsiteY6" fmla="*/ 9876 h 1169742"/>
                <a:gd name="connsiteX7" fmla="*/ 666422 w 1862805"/>
                <a:gd name="connsiteY7" fmla="*/ 74501 h 1169742"/>
                <a:gd name="connsiteX8" fmla="*/ 466022 w 1862805"/>
                <a:gd name="connsiteY8" fmla="*/ 591440 h 1169742"/>
                <a:gd name="connsiteX9" fmla="*/ 45005 w 1862805"/>
                <a:gd name="connsiteY9" fmla="*/ 755630 h 1169742"/>
                <a:gd name="connsiteX10" fmla="*/ 124612 w 1862805"/>
                <a:gd name="connsiteY10" fmla="*/ 953958 h 1169742"/>
                <a:gd name="connsiteX11" fmla="*/ 14770 w 1862805"/>
                <a:gd name="connsiteY11" fmla="*/ 1048973 h 1169742"/>
                <a:gd name="connsiteX12" fmla="*/ 498026 w 1862805"/>
                <a:gd name="connsiteY12" fmla="*/ 1028805 h 1169742"/>
                <a:gd name="connsiteX0" fmla="*/ 498026 w 1862805"/>
                <a:gd name="connsiteY0" fmla="*/ 1028805 h 1169742"/>
                <a:gd name="connsiteX1" fmla="*/ 715317 w 1862805"/>
                <a:gd name="connsiteY1" fmla="*/ 981596 h 1169742"/>
                <a:gd name="connsiteX2" fmla="*/ 944203 w 1862805"/>
                <a:gd name="connsiteY2" fmla="*/ 1169076 h 1169742"/>
                <a:gd name="connsiteX3" fmla="*/ 1477003 w 1862805"/>
                <a:gd name="connsiteY3" fmla="*/ 1032276 h 1169742"/>
                <a:gd name="connsiteX4" fmla="*/ 1858603 w 1862805"/>
                <a:gd name="connsiteY4" fmla="*/ 737076 h 1169742"/>
                <a:gd name="connsiteX5" fmla="*/ 1635403 w 1862805"/>
                <a:gd name="connsiteY5" fmla="*/ 139476 h 1169742"/>
                <a:gd name="connsiteX6" fmla="*/ 965803 w 1862805"/>
                <a:gd name="connsiteY6" fmla="*/ 9876 h 1169742"/>
                <a:gd name="connsiteX7" fmla="*/ 666422 w 1862805"/>
                <a:gd name="connsiteY7" fmla="*/ 74501 h 1169742"/>
                <a:gd name="connsiteX8" fmla="*/ 466022 w 1862805"/>
                <a:gd name="connsiteY8" fmla="*/ 591440 h 1169742"/>
                <a:gd name="connsiteX9" fmla="*/ 45005 w 1862805"/>
                <a:gd name="connsiteY9" fmla="*/ 755630 h 1169742"/>
                <a:gd name="connsiteX10" fmla="*/ 124612 w 1862805"/>
                <a:gd name="connsiteY10" fmla="*/ 953958 h 1169742"/>
                <a:gd name="connsiteX11" fmla="*/ 14770 w 1862805"/>
                <a:gd name="connsiteY11" fmla="*/ 1048973 h 1169742"/>
                <a:gd name="connsiteX12" fmla="*/ 498026 w 1862805"/>
                <a:gd name="connsiteY12" fmla="*/ 1028805 h 1169742"/>
                <a:gd name="connsiteX0" fmla="*/ 534928 w 1899707"/>
                <a:gd name="connsiteY0" fmla="*/ 1028805 h 1169742"/>
                <a:gd name="connsiteX1" fmla="*/ 752219 w 1899707"/>
                <a:gd name="connsiteY1" fmla="*/ 981596 h 1169742"/>
                <a:gd name="connsiteX2" fmla="*/ 981105 w 1899707"/>
                <a:gd name="connsiteY2" fmla="*/ 1169076 h 1169742"/>
                <a:gd name="connsiteX3" fmla="*/ 1513905 w 1899707"/>
                <a:gd name="connsiteY3" fmla="*/ 1032276 h 1169742"/>
                <a:gd name="connsiteX4" fmla="*/ 1895505 w 1899707"/>
                <a:gd name="connsiteY4" fmla="*/ 737076 h 1169742"/>
                <a:gd name="connsiteX5" fmla="*/ 1672305 w 1899707"/>
                <a:gd name="connsiteY5" fmla="*/ 139476 h 1169742"/>
                <a:gd name="connsiteX6" fmla="*/ 1002705 w 1899707"/>
                <a:gd name="connsiteY6" fmla="*/ 9876 h 1169742"/>
                <a:gd name="connsiteX7" fmla="*/ 703324 w 1899707"/>
                <a:gd name="connsiteY7" fmla="*/ 74501 h 1169742"/>
                <a:gd name="connsiteX8" fmla="*/ 502924 w 1899707"/>
                <a:gd name="connsiteY8" fmla="*/ 591440 h 1169742"/>
                <a:gd name="connsiteX9" fmla="*/ 81907 w 1899707"/>
                <a:gd name="connsiteY9" fmla="*/ 755630 h 1169742"/>
                <a:gd name="connsiteX10" fmla="*/ 161514 w 1899707"/>
                <a:gd name="connsiteY10" fmla="*/ 953958 h 1169742"/>
                <a:gd name="connsiteX11" fmla="*/ 51672 w 1899707"/>
                <a:gd name="connsiteY11" fmla="*/ 1048973 h 1169742"/>
                <a:gd name="connsiteX12" fmla="*/ 534928 w 1899707"/>
                <a:gd name="connsiteY12" fmla="*/ 1028805 h 1169742"/>
                <a:gd name="connsiteX0" fmla="*/ 483257 w 1848036"/>
                <a:gd name="connsiteY0" fmla="*/ 1028805 h 1169742"/>
                <a:gd name="connsiteX1" fmla="*/ 700548 w 1848036"/>
                <a:gd name="connsiteY1" fmla="*/ 981596 h 1169742"/>
                <a:gd name="connsiteX2" fmla="*/ 929434 w 1848036"/>
                <a:gd name="connsiteY2" fmla="*/ 1169076 h 1169742"/>
                <a:gd name="connsiteX3" fmla="*/ 1462234 w 1848036"/>
                <a:gd name="connsiteY3" fmla="*/ 1032276 h 1169742"/>
                <a:gd name="connsiteX4" fmla="*/ 1843834 w 1848036"/>
                <a:gd name="connsiteY4" fmla="*/ 737076 h 1169742"/>
                <a:gd name="connsiteX5" fmla="*/ 1620634 w 1848036"/>
                <a:gd name="connsiteY5" fmla="*/ 139476 h 1169742"/>
                <a:gd name="connsiteX6" fmla="*/ 951034 w 1848036"/>
                <a:gd name="connsiteY6" fmla="*/ 9876 h 1169742"/>
                <a:gd name="connsiteX7" fmla="*/ 651653 w 1848036"/>
                <a:gd name="connsiteY7" fmla="*/ 74501 h 1169742"/>
                <a:gd name="connsiteX8" fmla="*/ 451253 w 1848036"/>
                <a:gd name="connsiteY8" fmla="*/ 591440 h 1169742"/>
                <a:gd name="connsiteX9" fmla="*/ 30236 w 1848036"/>
                <a:gd name="connsiteY9" fmla="*/ 755630 h 1169742"/>
                <a:gd name="connsiteX10" fmla="*/ 109843 w 1848036"/>
                <a:gd name="connsiteY10" fmla="*/ 953958 h 1169742"/>
                <a:gd name="connsiteX11" fmla="*/ 1 w 1848036"/>
                <a:gd name="connsiteY11" fmla="*/ 1048973 h 1169742"/>
                <a:gd name="connsiteX12" fmla="*/ 111212 w 1848036"/>
                <a:gd name="connsiteY12" fmla="*/ 1093108 h 1169742"/>
                <a:gd name="connsiteX13" fmla="*/ 483257 w 1848036"/>
                <a:gd name="connsiteY13" fmla="*/ 1028805 h 1169742"/>
                <a:gd name="connsiteX0" fmla="*/ 485838 w 1850617"/>
                <a:gd name="connsiteY0" fmla="*/ 1028805 h 1169742"/>
                <a:gd name="connsiteX1" fmla="*/ 703129 w 1850617"/>
                <a:gd name="connsiteY1" fmla="*/ 981596 h 1169742"/>
                <a:gd name="connsiteX2" fmla="*/ 932015 w 1850617"/>
                <a:gd name="connsiteY2" fmla="*/ 1169076 h 1169742"/>
                <a:gd name="connsiteX3" fmla="*/ 1464815 w 1850617"/>
                <a:gd name="connsiteY3" fmla="*/ 1032276 h 1169742"/>
                <a:gd name="connsiteX4" fmla="*/ 1846415 w 1850617"/>
                <a:gd name="connsiteY4" fmla="*/ 737076 h 1169742"/>
                <a:gd name="connsiteX5" fmla="*/ 1623215 w 1850617"/>
                <a:gd name="connsiteY5" fmla="*/ 139476 h 1169742"/>
                <a:gd name="connsiteX6" fmla="*/ 953615 w 1850617"/>
                <a:gd name="connsiteY6" fmla="*/ 9876 h 1169742"/>
                <a:gd name="connsiteX7" fmla="*/ 654234 w 1850617"/>
                <a:gd name="connsiteY7" fmla="*/ 74501 h 1169742"/>
                <a:gd name="connsiteX8" fmla="*/ 453834 w 1850617"/>
                <a:gd name="connsiteY8" fmla="*/ 591440 h 1169742"/>
                <a:gd name="connsiteX9" fmla="*/ 32817 w 1850617"/>
                <a:gd name="connsiteY9" fmla="*/ 755630 h 1169742"/>
                <a:gd name="connsiteX10" fmla="*/ 112424 w 1850617"/>
                <a:gd name="connsiteY10" fmla="*/ 953958 h 1169742"/>
                <a:gd name="connsiteX11" fmla="*/ 2582 w 1850617"/>
                <a:gd name="connsiteY11" fmla="*/ 1048973 h 1169742"/>
                <a:gd name="connsiteX12" fmla="*/ 237750 w 1850617"/>
                <a:gd name="connsiteY12" fmla="*/ 1043352 h 1169742"/>
                <a:gd name="connsiteX13" fmla="*/ 485838 w 1850617"/>
                <a:gd name="connsiteY13" fmla="*/ 1028805 h 1169742"/>
                <a:gd name="connsiteX0" fmla="*/ 468878 w 1833657"/>
                <a:gd name="connsiteY0" fmla="*/ 1028805 h 1169742"/>
                <a:gd name="connsiteX1" fmla="*/ 686169 w 1833657"/>
                <a:gd name="connsiteY1" fmla="*/ 981596 h 1169742"/>
                <a:gd name="connsiteX2" fmla="*/ 915055 w 1833657"/>
                <a:gd name="connsiteY2" fmla="*/ 1169076 h 1169742"/>
                <a:gd name="connsiteX3" fmla="*/ 1447855 w 1833657"/>
                <a:gd name="connsiteY3" fmla="*/ 1032276 h 1169742"/>
                <a:gd name="connsiteX4" fmla="*/ 1829455 w 1833657"/>
                <a:gd name="connsiteY4" fmla="*/ 737076 h 1169742"/>
                <a:gd name="connsiteX5" fmla="*/ 1606255 w 1833657"/>
                <a:gd name="connsiteY5" fmla="*/ 139476 h 1169742"/>
                <a:gd name="connsiteX6" fmla="*/ 936655 w 1833657"/>
                <a:gd name="connsiteY6" fmla="*/ 9876 h 1169742"/>
                <a:gd name="connsiteX7" fmla="*/ 637274 w 1833657"/>
                <a:gd name="connsiteY7" fmla="*/ 74501 h 1169742"/>
                <a:gd name="connsiteX8" fmla="*/ 436874 w 1833657"/>
                <a:gd name="connsiteY8" fmla="*/ 591440 h 1169742"/>
                <a:gd name="connsiteX9" fmla="*/ 15857 w 1833657"/>
                <a:gd name="connsiteY9" fmla="*/ 755630 h 1169742"/>
                <a:gd name="connsiteX10" fmla="*/ 95464 w 1833657"/>
                <a:gd name="connsiteY10" fmla="*/ 953958 h 1169742"/>
                <a:gd name="connsiteX11" fmla="*/ 2992 w 1833657"/>
                <a:gd name="connsiteY11" fmla="*/ 1056392 h 1169742"/>
                <a:gd name="connsiteX12" fmla="*/ 220790 w 1833657"/>
                <a:gd name="connsiteY12" fmla="*/ 1043352 h 1169742"/>
                <a:gd name="connsiteX13" fmla="*/ 468878 w 1833657"/>
                <a:gd name="connsiteY13" fmla="*/ 1028805 h 1169742"/>
                <a:gd name="connsiteX0" fmla="*/ 480817 w 1833657"/>
                <a:gd name="connsiteY0" fmla="*/ 973928 h 1169742"/>
                <a:gd name="connsiteX1" fmla="*/ 686169 w 1833657"/>
                <a:gd name="connsiteY1" fmla="*/ 981596 h 1169742"/>
                <a:gd name="connsiteX2" fmla="*/ 915055 w 1833657"/>
                <a:gd name="connsiteY2" fmla="*/ 1169076 h 1169742"/>
                <a:gd name="connsiteX3" fmla="*/ 1447855 w 1833657"/>
                <a:gd name="connsiteY3" fmla="*/ 1032276 h 1169742"/>
                <a:gd name="connsiteX4" fmla="*/ 1829455 w 1833657"/>
                <a:gd name="connsiteY4" fmla="*/ 737076 h 1169742"/>
                <a:gd name="connsiteX5" fmla="*/ 1606255 w 1833657"/>
                <a:gd name="connsiteY5" fmla="*/ 139476 h 1169742"/>
                <a:gd name="connsiteX6" fmla="*/ 936655 w 1833657"/>
                <a:gd name="connsiteY6" fmla="*/ 9876 h 1169742"/>
                <a:gd name="connsiteX7" fmla="*/ 637274 w 1833657"/>
                <a:gd name="connsiteY7" fmla="*/ 74501 h 1169742"/>
                <a:gd name="connsiteX8" fmla="*/ 436874 w 1833657"/>
                <a:gd name="connsiteY8" fmla="*/ 591440 h 1169742"/>
                <a:gd name="connsiteX9" fmla="*/ 15857 w 1833657"/>
                <a:gd name="connsiteY9" fmla="*/ 755630 h 1169742"/>
                <a:gd name="connsiteX10" fmla="*/ 95464 w 1833657"/>
                <a:gd name="connsiteY10" fmla="*/ 953958 h 1169742"/>
                <a:gd name="connsiteX11" fmla="*/ 2992 w 1833657"/>
                <a:gd name="connsiteY11" fmla="*/ 1056392 h 1169742"/>
                <a:gd name="connsiteX12" fmla="*/ 220790 w 1833657"/>
                <a:gd name="connsiteY12" fmla="*/ 1043352 h 1169742"/>
                <a:gd name="connsiteX13" fmla="*/ 480817 w 1833657"/>
                <a:gd name="connsiteY13" fmla="*/ 973928 h 1169742"/>
                <a:gd name="connsiteX0" fmla="*/ 480817 w 1833657"/>
                <a:gd name="connsiteY0" fmla="*/ 973928 h 1061145"/>
                <a:gd name="connsiteX1" fmla="*/ 686169 w 1833657"/>
                <a:gd name="connsiteY1" fmla="*/ 981596 h 1061145"/>
                <a:gd name="connsiteX2" fmla="*/ 759483 w 1833657"/>
                <a:gd name="connsiteY2" fmla="*/ 748501 h 1061145"/>
                <a:gd name="connsiteX3" fmla="*/ 1447855 w 1833657"/>
                <a:gd name="connsiteY3" fmla="*/ 1032276 h 1061145"/>
                <a:gd name="connsiteX4" fmla="*/ 1829455 w 1833657"/>
                <a:gd name="connsiteY4" fmla="*/ 737076 h 1061145"/>
                <a:gd name="connsiteX5" fmla="*/ 1606255 w 1833657"/>
                <a:gd name="connsiteY5" fmla="*/ 139476 h 1061145"/>
                <a:gd name="connsiteX6" fmla="*/ 936655 w 1833657"/>
                <a:gd name="connsiteY6" fmla="*/ 9876 h 1061145"/>
                <a:gd name="connsiteX7" fmla="*/ 637274 w 1833657"/>
                <a:gd name="connsiteY7" fmla="*/ 74501 h 1061145"/>
                <a:gd name="connsiteX8" fmla="*/ 436874 w 1833657"/>
                <a:gd name="connsiteY8" fmla="*/ 591440 h 1061145"/>
                <a:gd name="connsiteX9" fmla="*/ 15857 w 1833657"/>
                <a:gd name="connsiteY9" fmla="*/ 755630 h 1061145"/>
                <a:gd name="connsiteX10" fmla="*/ 95464 w 1833657"/>
                <a:gd name="connsiteY10" fmla="*/ 953958 h 1061145"/>
                <a:gd name="connsiteX11" fmla="*/ 2992 w 1833657"/>
                <a:gd name="connsiteY11" fmla="*/ 1056392 h 1061145"/>
                <a:gd name="connsiteX12" fmla="*/ 220790 w 1833657"/>
                <a:gd name="connsiteY12" fmla="*/ 1043352 h 1061145"/>
                <a:gd name="connsiteX13" fmla="*/ 480817 w 1833657"/>
                <a:gd name="connsiteY13" fmla="*/ 973928 h 1061145"/>
                <a:gd name="connsiteX0" fmla="*/ 480817 w 1833657"/>
                <a:gd name="connsiteY0" fmla="*/ 973928 h 1061145"/>
                <a:gd name="connsiteX1" fmla="*/ 759483 w 1833657"/>
                <a:gd name="connsiteY1" fmla="*/ 748501 h 1061145"/>
                <a:gd name="connsiteX2" fmla="*/ 1447855 w 1833657"/>
                <a:gd name="connsiteY2" fmla="*/ 1032276 h 1061145"/>
                <a:gd name="connsiteX3" fmla="*/ 1829455 w 1833657"/>
                <a:gd name="connsiteY3" fmla="*/ 737076 h 1061145"/>
                <a:gd name="connsiteX4" fmla="*/ 1606255 w 1833657"/>
                <a:gd name="connsiteY4" fmla="*/ 139476 h 1061145"/>
                <a:gd name="connsiteX5" fmla="*/ 936655 w 1833657"/>
                <a:gd name="connsiteY5" fmla="*/ 9876 h 1061145"/>
                <a:gd name="connsiteX6" fmla="*/ 637274 w 1833657"/>
                <a:gd name="connsiteY6" fmla="*/ 74501 h 1061145"/>
                <a:gd name="connsiteX7" fmla="*/ 436874 w 1833657"/>
                <a:gd name="connsiteY7" fmla="*/ 591440 h 1061145"/>
                <a:gd name="connsiteX8" fmla="*/ 15857 w 1833657"/>
                <a:gd name="connsiteY8" fmla="*/ 755630 h 1061145"/>
                <a:gd name="connsiteX9" fmla="*/ 95464 w 1833657"/>
                <a:gd name="connsiteY9" fmla="*/ 953958 h 1061145"/>
                <a:gd name="connsiteX10" fmla="*/ 2992 w 1833657"/>
                <a:gd name="connsiteY10" fmla="*/ 1056392 h 1061145"/>
                <a:gd name="connsiteX11" fmla="*/ 220790 w 1833657"/>
                <a:gd name="connsiteY11" fmla="*/ 1043352 h 1061145"/>
                <a:gd name="connsiteX12" fmla="*/ 480817 w 1833657"/>
                <a:gd name="connsiteY12" fmla="*/ 973928 h 1061145"/>
                <a:gd name="connsiteX0" fmla="*/ 480817 w 1833657"/>
                <a:gd name="connsiteY0" fmla="*/ 991906 h 1079123"/>
                <a:gd name="connsiteX1" fmla="*/ 759483 w 1833657"/>
                <a:gd name="connsiteY1" fmla="*/ 766479 h 1079123"/>
                <a:gd name="connsiteX2" fmla="*/ 1447855 w 1833657"/>
                <a:gd name="connsiteY2" fmla="*/ 1050254 h 1079123"/>
                <a:gd name="connsiteX3" fmla="*/ 1829455 w 1833657"/>
                <a:gd name="connsiteY3" fmla="*/ 755054 h 1079123"/>
                <a:gd name="connsiteX4" fmla="*/ 1606255 w 1833657"/>
                <a:gd name="connsiteY4" fmla="*/ 157454 h 1079123"/>
                <a:gd name="connsiteX5" fmla="*/ 936655 w 1833657"/>
                <a:gd name="connsiteY5" fmla="*/ 27854 h 1079123"/>
                <a:gd name="connsiteX6" fmla="*/ 667642 w 1833657"/>
                <a:gd name="connsiteY6" fmla="*/ 598429 h 1079123"/>
                <a:gd name="connsiteX7" fmla="*/ 436874 w 1833657"/>
                <a:gd name="connsiteY7" fmla="*/ 609418 h 1079123"/>
                <a:gd name="connsiteX8" fmla="*/ 15857 w 1833657"/>
                <a:gd name="connsiteY8" fmla="*/ 773608 h 1079123"/>
                <a:gd name="connsiteX9" fmla="*/ 95464 w 1833657"/>
                <a:gd name="connsiteY9" fmla="*/ 971936 h 1079123"/>
                <a:gd name="connsiteX10" fmla="*/ 2992 w 1833657"/>
                <a:gd name="connsiteY10" fmla="*/ 1074370 h 1079123"/>
                <a:gd name="connsiteX11" fmla="*/ 220790 w 1833657"/>
                <a:gd name="connsiteY11" fmla="*/ 1061330 h 1079123"/>
                <a:gd name="connsiteX12" fmla="*/ 480817 w 1833657"/>
                <a:gd name="connsiteY12" fmla="*/ 991906 h 1079123"/>
                <a:gd name="connsiteX0" fmla="*/ 480817 w 1833424"/>
                <a:gd name="connsiteY0" fmla="*/ 837021 h 924238"/>
                <a:gd name="connsiteX1" fmla="*/ 759483 w 1833424"/>
                <a:gd name="connsiteY1" fmla="*/ 611594 h 924238"/>
                <a:gd name="connsiteX2" fmla="*/ 1447855 w 1833424"/>
                <a:gd name="connsiteY2" fmla="*/ 895369 h 924238"/>
                <a:gd name="connsiteX3" fmla="*/ 1829455 w 1833424"/>
                <a:gd name="connsiteY3" fmla="*/ 600169 h 924238"/>
                <a:gd name="connsiteX4" fmla="*/ 1606255 w 1833424"/>
                <a:gd name="connsiteY4" fmla="*/ 2569 h 924238"/>
                <a:gd name="connsiteX5" fmla="*/ 984395 w 1833424"/>
                <a:gd name="connsiteY5" fmla="*/ 386338 h 924238"/>
                <a:gd name="connsiteX6" fmla="*/ 667642 w 1833424"/>
                <a:gd name="connsiteY6" fmla="*/ 443544 h 924238"/>
                <a:gd name="connsiteX7" fmla="*/ 436874 w 1833424"/>
                <a:gd name="connsiteY7" fmla="*/ 454533 h 924238"/>
                <a:gd name="connsiteX8" fmla="*/ 15857 w 1833424"/>
                <a:gd name="connsiteY8" fmla="*/ 618723 h 924238"/>
                <a:gd name="connsiteX9" fmla="*/ 95464 w 1833424"/>
                <a:gd name="connsiteY9" fmla="*/ 817051 h 924238"/>
                <a:gd name="connsiteX10" fmla="*/ 2992 w 1833424"/>
                <a:gd name="connsiteY10" fmla="*/ 919485 h 924238"/>
                <a:gd name="connsiteX11" fmla="*/ 220790 w 1833424"/>
                <a:gd name="connsiteY11" fmla="*/ 906445 h 924238"/>
                <a:gd name="connsiteX12" fmla="*/ 480817 w 1833424"/>
                <a:gd name="connsiteY12" fmla="*/ 837021 h 924238"/>
                <a:gd name="connsiteX0" fmla="*/ 480817 w 1842612"/>
                <a:gd name="connsiteY0" fmla="*/ 456348 h 543565"/>
                <a:gd name="connsiteX1" fmla="*/ 759483 w 1842612"/>
                <a:gd name="connsiteY1" fmla="*/ 230921 h 543565"/>
                <a:gd name="connsiteX2" fmla="*/ 1447855 w 1842612"/>
                <a:gd name="connsiteY2" fmla="*/ 514696 h 543565"/>
                <a:gd name="connsiteX3" fmla="*/ 1829455 w 1842612"/>
                <a:gd name="connsiteY3" fmla="*/ 219496 h 543565"/>
                <a:gd name="connsiteX4" fmla="*/ 984395 w 1842612"/>
                <a:gd name="connsiteY4" fmla="*/ 5665 h 543565"/>
                <a:gd name="connsiteX5" fmla="*/ 667642 w 1842612"/>
                <a:gd name="connsiteY5" fmla="*/ 62871 h 543565"/>
                <a:gd name="connsiteX6" fmla="*/ 436874 w 1842612"/>
                <a:gd name="connsiteY6" fmla="*/ 73860 h 543565"/>
                <a:gd name="connsiteX7" fmla="*/ 15857 w 1842612"/>
                <a:gd name="connsiteY7" fmla="*/ 238050 h 543565"/>
                <a:gd name="connsiteX8" fmla="*/ 95464 w 1842612"/>
                <a:gd name="connsiteY8" fmla="*/ 436378 h 543565"/>
                <a:gd name="connsiteX9" fmla="*/ 2992 w 1842612"/>
                <a:gd name="connsiteY9" fmla="*/ 538812 h 543565"/>
                <a:gd name="connsiteX10" fmla="*/ 220790 w 1842612"/>
                <a:gd name="connsiteY10" fmla="*/ 525772 h 543565"/>
                <a:gd name="connsiteX11" fmla="*/ 480817 w 1842612"/>
                <a:gd name="connsiteY11" fmla="*/ 456348 h 543565"/>
                <a:gd name="connsiteX0" fmla="*/ 480817 w 1450500"/>
                <a:gd name="connsiteY0" fmla="*/ 475201 h 562418"/>
                <a:gd name="connsiteX1" fmla="*/ 759483 w 1450500"/>
                <a:gd name="connsiteY1" fmla="*/ 249774 h 562418"/>
                <a:gd name="connsiteX2" fmla="*/ 1447855 w 1450500"/>
                <a:gd name="connsiteY2" fmla="*/ 533549 h 562418"/>
                <a:gd name="connsiteX3" fmla="*/ 984395 w 1450500"/>
                <a:gd name="connsiteY3" fmla="*/ 24518 h 562418"/>
                <a:gd name="connsiteX4" fmla="*/ 667642 w 1450500"/>
                <a:gd name="connsiteY4" fmla="*/ 81724 h 562418"/>
                <a:gd name="connsiteX5" fmla="*/ 436874 w 1450500"/>
                <a:gd name="connsiteY5" fmla="*/ 92713 h 562418"/>
                <a:gd name="connsiteX6" fmla="*/ 15857 w 1450500"/>
                <a:gd name="connsiteY6" fmla="*/ 256903 h 562418"/>
                <a:gd name="connsiteX7" fmla="*/ 95464 w 1450500"/>
                <a:gd name="connsiteY7" fmla="*/ 455231 h 562418"/>
                <a:gd name="connsiteX8" fmla="*/ 2992 w 1450500"/>
                <a:gd name="connsiteY8" fmla="*/ 557665 h 562418"/>
                <a:gd name="connsiteX9" fmla="*/ 220790 w 1450500"/>
                <a:gd name="connsiteY9" fmla="*/ 544625 h 562418"/>
                <a:gd name="connsiteX10" fmla="*/ 480817 w 1450500"/>
                <a:gd name="connsiteY10" fmla="*/ 475201 h 562418"/>
                <a:gd name="connsiteX0" fmla="*/ 480817 w 985442"/>
                <a:gd name="connsiteY0" fmla="*/ 456978 h 544195"/>
                <a:gd name="connsiteX1" fmla="*/ 759483 w 985442"/>
                <a:gd name="connsiteY1" fmla="*/ 231551 h 544195"/>
                <a:gd name="connsiteX2" fmla="*/ 984395 w 985442"/>
                <a:gd name="connsiteY2" fmla="*/ 6295 h 544195"/>
                <a:gd name="connsiteX3" fmla="*/ 667642 w 985442"/>
                <a:gd name="connsiteY3" fmla="*/ 63501 h 544195"/>
                <a:gd name="connsiteX4" fmla="*/ 436874 w 985442"/>
                <a:gd name="connsiteY4" fmla="*/ 74490 h 544195"/>
                <a:gd name="connsiteX5" fmla="*/ 15857 w 985442"/>
                <a:gd name="connsiteY5" fmla="*/ 238680 h 544195"/>
                <a:gd name="connsiteX6" fmla="*/ 95464 w 985442"/>
                <a:gd name="connsiteY6" fmla="*/ 437008 h 544195"/>
                <a:gd name="connsiteX7" fmla="*/ 2992 w 985442"/>
                <a:gd name="connsiteY7" fmla="*/ 539442 h 544195"/>
                <a:gd name="connsiteX8" fmla="*/ 220790 w 985442"/>
                <a:gd name="connsiteY8" fmla="*/ 526402 h 544195"/>
                <a:gd name="connsiteX9" fmla="*/ 480817 w 985442"/>
                <a:gd name="connsiteY9" fmla="*/ 456978 h 544195"/>
                <a:gd name="connsiteX0" fmla="*/ 480817 w 771235"/>
                <a:gd name="connsiteY0" fmla="*/ 439525 h 526742"/>
                <a:gd name="connsiteX1" fmla="*/ 759483 w 771235"/>
                <a:gd name="connsiteY1" fmla="*/ 214098 h 526742"/>
                <a:gd name="connsiteX2" fmla="*/ 714223 w 771235"/>
                <a:gd name="connsiteY2" fmla="*/ 140463 h 526742"/>
                <a:gd name="connsiteX3" fmla="*/ 667642 w 771235"/>
                <a:gd name="connsiteY3" fmla="*/ 46048 h 526742"/>
                <a:gd name="connsiteX4" fmla="*/ 436874 w 771235"/>
                <a:gd name="connsiteY4" fmla="*/ 57037 h 526742"/>
                <a:gd name="connsiteX5" fmla="*/ 15857 w 771235"/>
                <a:gd name="connsiteY5" fmla="*/ 221227 h 526742"/>
                <a:gd name="connsiteX6" fmla="*/ 95464 w 771235"/>
                <a:gd name="connsiteY6" fmla="*/ 419555 h 526742"/>
                <a:gd name="connsiteX7" fmla="*/ 2992 w 771235"/>
                <a:gd name="connsiteY7" fmla="*/ 521989 h 526742"/>
                <a:gd name="connsiteX8" fmla="*/ 220790 w 771235"/>
                <a:gd name="connsiteY8" fmla="*/ 508949 h 526742"/>
                <a:gd name="connsiteX9" fmla="*/ 480817 w 771235"/>
                <a:gd name="connsiteY9" fmla="*/ 439525 h 526742"/>
                <a:gd name="connsiteX0" fmla="*/ 480817 w 720535"/>
                <a:gd name="connsiteY0" fmla="*/ 439525 h 526742"/>
                <a:gd name="connsiteX1" fmla="*/ 566822 w 720535"/>
                <a:gd name="connsiteY1" fmla="*/ 303520 h 526742"/>
                <a:gd name="connsiteX2" fmla="*/ 714223 w 720535"/>
                <a:gd name="connsiteY2" fmla="*/ 140463 h 526742"/>
                <a:gd name="connsiteX3" fmla="*/ 667642 w 720535"/>
                <a:gd name="connsiteY3" fmla="*/ 46048 h 526742"/>
                <a:gd name="connsiteX4" fmla="*/ 436874 w 720535"/>
                <a:gd name="connsiteY4" fmla="*/ 57037 h 526742"/>
                <a:gd name="connsiteX5" fmla="*/ 15857 w 720535"/>
                <a:gd name="connsiteY5" fmla="*/ 221227 h 526742"/>
                <a:gd name="connsiteX6" fmla="*/ 95464 w 720535"/>
                <a:gd name="connsiteY6" fmla="*/ 419555 h 526742"/>
                <a:gd name="connsiteX7" fmla="*/ 2992 w 720535"/>
                <a:gd name="connsiteY7" fmla="*/ 521989 h 526742"/>
                <a:gd name="connsiteX8" fmla="*/ 220790 w 720535"/>
                <a:gd name="connsiteY8" fmla="*/ 508949 h 526742"/>
                <a:gd name="connsiteX9" fmla="*/ 480817 w 720535"/>
                <a:gd name="connsiteY9" fmla="*/ 439525 h 526742"/>
                <a:gd name="connsiteX0" fmla="*/ 480817 w 728130"/>
                <a:gd name="connsiteY0" fmla="*/ 444107 h 531324"/>
                <a:gd name="connsiteX1" fmla="*/ 566822 w 728130"/>
                <a:gd name="connsiteY1" fmla="*/ 308102 h 531324"/>
                <a:gd name="connsiteX2" fmla="*/ 714223 w 728130"/>
                <a:gd name="connsiteY2" fmla="*/ 145045 h 531324"/>
                <a:gd name="connsiteX3" fmla="*/ 690543 w 728130"/>
                <a:gd name="connsiteY3" fmla="*/ 37408 h 531324"/>
                <a:gd name="connsiteX4" fmla="*/ 436874 w 728130"/>
                <a:gd name="connsiteY4" fmla="*/ 61619 h 531324"/>
                <a:gd name="connsiteX5" fmla="*/ 15857 w 728130"/>
                <a:gd name="connsiteY5" fmla="*/ 225809 h 531324"/>
                <a:gd name="connsiteX6" fmla="*/ 95464 w 728130"/>
                <a:gd name="connsiteY6" fmla="*/ 424137 h 531324"/>
                <a:gd name="connsiteX7" fmla="*/ 2992 w 728130"/>
                <a:gd name="connsiteY7" fmla="*/ 526571 h 531324"/>
                <a:gd name="connsiteX8" fmla="*/ 220790 w 728130"/>
                <a:gd name="connsiteY8" fmla="*/ 513531 h 531324"/>
                <a:gd name="connsiteX9" fmla="*/ 480817 w 728130"/>
                <a:gd name="connsiteY9" fmla="*/ 444107 h 531324"/>
                <a:gd name="connsiteX0" fmla="*/ 480817 w 722821"/>
                <a:gd name="connsiteY0" fmla="*/ 444107 h 531324"/>
                <a:gd name="connsiteX1" fmla="*/ 643220 w 722821"/>
                <a:gd name="connsiteY1" fmla="*/ 311979 h 531324"/>
                <a:gd name="connsiteX2" fmla="*/ 714223 w 722821"/>
                <a:gd name="connsiteY2" fmla="*/ 145045 h 531324"/>
                <a:gd name="connsiteX3" fmla="*/ 690543 w 722821"/>
                <a:gd name="connsiteY3" fmla="*/ 37408 h 531324"/>
                <a:gd name="connsiteX4" fmla="*/ 436874 w 722821"/>
                <a:gd name="connsiteY4" fmla="*/ 61619 h 531324"/>
                <a:gd name="connsiteX5" fmla="*/ 15857 w 722821"/>
                <a:gd name="connsiteY5" fmla="*/ 225809 h 531324"/>
                <a:gd name="connsiteX6" fmla="*/ 95464 w 722821"/>
                <a:gd name="connsiteY6" fmla="*/ 424137 h 531324"/>
                <a:gd name="connsiteX7" fmla="*/ 2992 w 722821"/>
                <a:gd name="connsiteY7" fmla="*/ 526571 h 531324"/>
                <a:gd name="connsiteX8" fmla="*/ 220790 w 722821"/>
                <a:gd name="connsiteY8" fmla="*/ 513531 h 531324"/>
                <a:gd name="connsiteX9" fmla="*/ 480817 w 722821"/>
                <a:gd name="connsiteY9" fmla="*/ 444107 h 531324"/>
                <a:gd name="connsiteX0" fmla="*/ 480817 w 747011"/>
                <a:gd name="connsiteY0" fmla="*/ 444101 h 531318"/>
                <a:gd name="connsiteX1" fmla="*/ 643220 w 747011"/>
                <a:gd name="connsiteY1" fmla="*/ 311973 h 531318"/>
                <a:gd name="connsiteX2" fmla="*/ 744682 w 747011"/>
                <a:gd name="connsiteY2" fmla="*/ 144904 h 531318"/>
                <a:gd name="connsiteX3" fmla="*/ 690543 w 747011"/>
                <a:gd name="connsiteY3" fmla="*/ 37402 h 531318"/>
                <a:gd name="connsiteX4" fmla="*/ 436874 w 747011"/>
                <a:gd name="connsiteY4" fmla="*/ 61613 h 531318"/>
                <a:gd name="connsiteX5" fmla="*/ 15857 w 747011"/>
                <a:gd name="connsiteY5" fmla="*/ 225803 h 531318"/>
                <a:gd name="connsiteX6" fmla="*/ 95464 w 747011"/>
                <a:gd name="connsiteY6" fmla="*/ 424131 h 531318"/>
                <a:gd name="connsiteX7" fmla="*/ 2992 w 747011"/>
                <a:gd name="connsiteY7" fmla="*/ 526565 h 531318"/>
                <a:gd name="connsiteX8" fmla="*/ 220790 w 747011"/>
                <a:gd name="connsiteY8" fmla="*/ 513525 h 531318"/>
                <a:gd name="connsiteX9" fmla="*/ 480817 w 747011"/>
                <a:gd name="connsiteY9" fmla="*/ 444101 h 531318"/>
                <a:gd name="connsiteX0" fmla="*/ 480817 w 745996"/>
                <a:gd name="connsiteY0" fmla="*/ 453177 h 540394"/>
                <a:gd name="connsiteX1" fmla="*/ 643220 w 745996"/>
                <a:gd name="connsiteY1" fmla="*/ 321049 h 540394"/>
                <a:gd name="connsiteX2" fmla="*/ 744682 w 745996"/>
                <a:gd name="connsiteY2" fmla="*/ 153980 h 540394"/>
                <a:gd name="connsiteX3" fmla="*/ 682480 w 745996"/>
                <a:gd name="connsiteY3" fmla="*/ 24960 h 540394"/>
                <a:gd name="connsiteX4" fmla="*/ 436874 w 745996"/>
                <a:gd name="connsiteY4" fmla="*/ 70689 h 540394"/>
                <a:gd name="connsiteX5" fmla="*/ 15857 w 745996"/>
                <a:gd name="connsiteY5" fmla="*/ 234879 h 540394"/>
                <a:gd name="connsiteX6" fmla="*/ 95464 w 745996"/>
                <a:gd name="connsiteY6" fmla="*/ 433207 h 540394"/>
                <a:gd name="connsiteX7" fmla="*/ 2992 w 745996"/>
                <a:gd name="connsiteY7" fmla="*/ 535641 h 540394"/>
                <a:gd name="connsiteX8" fmla="*/ 220790 w 745996"/>
                <a:gd name="connsiteY8" fmla="*/ 522601 h 540394"/>
                <a:gd name="connsiteX9" fmla="*/ 480817 w 745996"/>
                <a:gd name="connsiteY9" fmla="*/ 453177 h 540394"/>
                <a:gd name="connsiteX0" fmla="*/ 480817 w 744887"/>
                <a:gd name="connsiteY0" fmla="*/ 451817 h 539034"/>
                <a:gd name="connsiteX1" fmla="*/ 643220 w 744887"/>
                <a:gd name="connsiteY1" fmla="*/ 319689 h 539034"/>
                <a:gd name="connsiteX2" fmla="*/ 744682 w 744887"/>
                <a:gd name="connsiteY2" fmla="*/ 152620 h 539034"/>
                <a:gd name="connsiteX3" fmla="*/ 662344 w 744887"/>
                <a:gd name="connsiteY3" fmla="*/ 26503 h 539034"/>
                <a:gd name="connsiteX4" fmla="*/ 436874 w 744887"/>
                <a:gd name="connsiteY4" fmla="*/ 69329 h 539034"/>
                <a:gd name="connsiteX5" fmla="*/ 15857 w 744887"/>
                <a:gd name="connsiteY5" fmla="*/ 233519 h 539034"/>
                <a:gd name="connsiteX6" fmla="*/ 95464 w 744887"/>
                <a:gd name="connsiteY6" fmla="*/ 431847 h 539034"/>
                <a:gd name="connsiteX7" fmla="*/ 2992 w 744887"/>
                <a:gd name="connsiteY7" fmla="*/ 534281 h 539034"/>
                <a:gd name="connsiteX8" fmla="*/ 220790 w 744887"/>
                <a:gd name="connsiteY8" fmla="*/ 521241 h 539034"/>
                <a:gd name="connsiteX9" fmla="*/ 480817 w 744887"/>
                <a:gd name="connsiteY9" fmla="*/ 451817 h 539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4887" h="539034">
                  <a:moveTo>
                    <a:pt x="480817" y="451817"/>
                  </a:moveTo>
                  <a:cubicBezTo>
                    <a:pt x="551222" y="418225"/>
                    <a:pt x="599243" y="369555"/>
                    <a:pt x="643220" y="319689"/>
                  </a:cubicBezTo>
                  <a:cubicBezTo>
                    <a:pt x="687198" y="269823"/>
                    <a:pt x="741495" y="201484"/>
                    <a:pt x="744682" y="152620"/>
                  </a:cubicBezTo>
                  <a:cubicBezTo>
                    <a:pt x="747869" y="103756"/>
                    <a:pt x="713645" y="40385"/>
                    <a:pt x="662344" y="26503"/>
                  </a:cubicBezTo>
                  <a:cubicBezTo>
                    <a:pt x="611043" y="12621"/>
                    <a:pt x="540444" y="-44193"/>
                    <a:pt x="436874" y="69329"/>
                  </a:cubicBezTo>
                  <a:cubicBezTo>
                    <a:pt x="333304" y="182851"/>
                    <a:pt x="72759" y="173099"/>
                    <a:pt x="15857" y="233519"/>
                  </a:cubicBezTo>
                  <a:cubicBezTo>
                    <a:pt x="8359" y="268385"/>
                    <a:pt x="114141" y="393986"/>
                    <a:pt x="95464" y="431847"/>
                  </a:cubicBezTo>
                  <a:cubicBezTo>
                    <a:pt x="76787" y="469708"/>
                    <a:pt x="-17896" y="519382"/>
                    <a:pt x="2992" y="534281"/>
                  </a:cubicBezTo>
                  <a:cubicBezTo>
                    <a:pt x="23880" y="549180"/>
                    <a:pt x="140248" y="524602"/>
                    <a:pt x="220790" y="521241"/>
                  </a:cubicBezTo>
                  <a:cubicBezTo>
                    <a:pt x="301332" y="517880"/>
                    <a:pt x="410412" y="485409"/>
                    <a:pt x="480817" y="451817"/>
                  </a:cubicBezTo>
                  <a:close/>
                </a:path>
              </a:pathLst>
            </a:cu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7" name="Freeform 116"/>
            <p:cNvSpPr/>
            <p:nvPr/>
          </p:nvSpPr>
          <p:spPr>
            <a:xfrm>
              <a:off x="1773731" y="5651316"/>
              <a:ext cx="276355" cy="426187"/>
            </a:xfrm>
            <a:custGeom>
              <a:avLst/>
              <a:gdLst>
                <a:gd name="connsiteX0" fmla="*/ 169369 w 270897"/>
                <a:gd name="connsiteY0" fmla="*/ 421669 h 424603"/>
                <a:gd name="connsiteX1" fmla="*/ 74119 w 270897"/>
                <a:gd name="connsiteY1" fmla="*/ 307369 h 424603"/>
                <a:gd name="connsiteX2" fmla="*/ 300 w 270897"/>
                <a:gd name="connsiteY2" fmla="*/ 162113 h 424603"/>
                <a:gd name="connsiteX3" fmla="*/ 52688 w 270897"/>
                <a:gd name="connsiteY3" fmla="*/ 21619 h 424603"/>
                <a:gd name="connsiteX4" fmla="*/ 162225 w 270897"/>
                <a:gd name="connsiteY4" fmla="*/ 2569 h 424603"/>
                <a:gd name="connsiteX5" fmla="*/ 255094 w 270897"/>
                <a:gd name="connsiteY5" fmla="*/ 43050 h 424603"/>
                <a:gd name="connsiteX6" fmla="*/ 269382 w 270897"/>
                <a:gd name="connsiteY6" fmla="*/ 207356 h 424603"/>
                <a:gd name="connsiteX7" fmla="*/ 238425 w 270897"/>
                <a:gd name="connsiteY7" fmla="*/ 374044 h 424603"/>
                <a:gd name="connsiteX8" fmla="*/ 169369 w 270897"/>
                <a:gd name="connsiteY8" fmla="*/ 421669 h 424603"/>
                <a:gd name="connsiteX0" fmla="*/ 169369 w 276355"/>
                <a:gd name="connsiteY0" fmla="*/ 423253 h 426187"/>
                <a:gd name="connsiteX1" fmla="*/ 74119 w 276355"/>
                <a:gd name="connsiteY1" fmla="*/ 308953 h 426187"/>
                <a:gd name="connsiteX2" fmla="*/ 300 w 276355"/>
                <a:gd name="connsiteY2" fmla="*/ 163697 h 426187"/>
                <a:gd name="connsiteX3" fmla="*/ 52688 w 276355"/>
                <a:gd name="connsiteY3" fmla="*/ 23203 h 426187"/>
                <a:gd name="connsiteX4" fmla="*/ 162225 w 276355"/>
                <a:gd name="connsiteY4" fmla="*/ 4153 h 426187"/>
                <a:gd name="connsiteX5" fmla="*/ 267001 w 276355"/>
                <a:gd name="connsiteY5" fmla="*/ 66065 h 426187"/>
                <a:gd name="connsiteX6" fmla="*/ 269382 w 276355"/>
                <a:gd name="connsiteY6" fmla="*/ 208940 h 426187"/>
                <a:gd name="connsiteX7" fmla="*/ 238425 w 276355"/>
                <a:gd name="connsiteY7" fmla="*/ 375628 h 426187"/>
                <a:gd name="connsiteX8" fmla="*/ 169369 w 276355"/>
                <a:gd name="connsiteY8" fmla="*/ 423253 h 42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355" h="426187">
                  <a:moveTo>
                    <a:pt x="169369" y="423253"/>
                  </a:moveTo>
                  <a:cubicBezTo>
                    <a:pt x="141985" y="412141"/>
                    <a:pt x="102297" y="352212"/>
                    <a:pt x="74119" y="308953"/>
                  </a:cubicBezTo>
                  <a:cubicBezTo>
                    <a:pt x="45941" y="265694"/>
                    <a:pt x="3872" y="211322"/>
                    <a:pt x="300" y="163697"/>
                  </a:cubicBezTo>
                  <a:cubicBezTo>
                    <a:pt x="-3272" y="116072"/>
                    <a:pt x="25701" y="49793"/>
                    <a:pt x="52688" y="23203"/>
                  </a:cubicBezTo>
                  <a:cubicBezTo>
                    <a:pt x="79675" y="-3387"/>
                    <a:pt x="126506" y="-2991"/>
                    <a:pt x="162225" y="4153"/>
                  </a:cubicBezTo>
                  <a:cubicBezTo>
                    <a:pt x="197944" y="11297"/>
                    <a:pt x="249142" y="31934"/>
                    <a:pt x="267001" y="66065"/>
                  </a:cubicBezTo>
                  <a:cubicBezTo>
                    <a:pt x="284861" y="100196"/>
                    <a:pt x="272160" y="153774"/>
                    <a:pt x="269382" y="208940"/>
                  </a:cubicBezTo>
                  <a:cubicBezTo>
                    <a:pt x="266604" y="264106"/>
                    <a:pt x="253506" y="338322"/>
                    <a:pt x="238425" y="375628"/>
                  </a:cubicBezTo>
                  <a:cubicBezTo>
                    <a:pt x="223344" y="412934"/>
                    <a:pt x="196753" y="434365"/>
                    <a:pt x="169369" y="423253"/>
                  </a:cubicBezTo>
                  <a:close/>
                </a:path>
              </a:pathLst>
            </a:cu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87" name="Group 86"/>
          <p:cNvGrpSpPr/>
          <p:nvPr/>
        </p:nvGrpSpPr>
        <p:grpSpPr>
          <a:xfrm>
            <a:off x="1005613" y="5811141"/>
            <a:ext cx="1202737" cy="569367"/>
            <a:chOff x="1238530" y="4241260"/>
            <a:chExt cx="1367870" cy="647540"/>
          </a:xfrm>
        </p:grpSpPr>
        <p:sp>
          <p:nvSpPr>
            <p:cNvPr id="88" name="Freeform 87"/>
            <p:cNvSpPr/>
            <p:nvPr/>
          </p:nvSpPr>
          <p:spPr>
            <a:xfrm>
              <a:off x="1238530" y="4452440"/>
              <a:ext cx="1367870" cy="436360"/>
            </a:xfrm>
            <a:custGeom>
              <a:avLst/>
              <a:gdLst>
                <a:gd name="connsiteX0" fmla="*/ 0 w 1785600"/>
                <a:gd name="connsiteY0" fmla="*/ 0 h 835200"/>
                <a:gd name="connsiteX1" fmla="*/ 324000 w 1785600"/>
                <a:gd name="connsiteY1" fmla="*/ 136800 h 835200"/>
                <a:gd name="connsiteX2" fmla="*/ 374400 w 1785600"/>
                <a:gd name="connsiteY2" fmla="*/ 352800 h 835200"/>
                <a:gd name="connsiteX3" fmla="*/ 590400 w 1785600"/>
                <a:gd name="connsiteY3" fmla="*/ 554400 h 835200"/>
                <a:gd name="connsiteX4" fmla="*/ 871200 w 1785600"/>
                <a:gd name="connsiteY4" fmla="*/ 604800 h 835200"/>
                <a:gd name="connsiteX5" fmla="*/ 1332000 w 1785600"/>
                <a:gd name="connsiteY5" fmla="*/ 532800 h 835200"/>
                <a:gd name="connsiteX6" fmla="*/ 1641600 w 1785600"/>
                <a:gd name="connsiteY6" fmla="*/ 712800 h 835200"/>
                <a:gd name="connsiteX7" fmla="*/ 1785600 w 1785600"/>
                <a:gd name="connsiteY7" fmla="*/ 835200 h 835200"/>
                <a:gd name="connsiteX0" fmla="*/ 0 w 1461600"/>
                <a:gd name="connsiteY0" fmla="*/ 0 h 698400"/>
                <a:gd name="connsiteX1" fmla="*/ 50400 w 1461600"/>
                <a:gd name="connsiteY1" fmla="*/ 216000 h 698400"/>
                <a:gd name="connsiteX2" fmla="*/ 266400 w 1461600"/>
                <a:gd name="connsiteY2" fmla="*/ 417600 h 698400"/>
                <a:gd name="connsiteX3" fmla="*/ 547200 w 1461600"/>
                <a:gd name="connsiteY3" fmla="*/ 468000 h 698400"/>
                <a:gd name="connsiteX4" fmla="*/ 1008000 w 1461600"/>
                <a:gd name="connsiteY4" fmla="*/ 396000 h 698400"/>
                <a:gd name="connsiteX5" fmla="*/ 1317600 w 1461600"/>
                <a:gd name="connsiteY5" fmla="*/ 576000 h 698400"/>
                <a:gd name="connsiteX6" fmla="*/ 1461600 w 1461600"/>
                <a:gd name="connsiteY6" fmla="*/ 698400 h 698400"/>
                <a:gd name="connsiteX0" fmla="*/ 0 w 1411200"/>
                <a:gd name="connsiteY0" fmla="*/ 0 h 482400"/>
                <a:gd name="connsiteX1" fmla="*/ 216000 w 1411200"/>
                <a:gd name="connsiteY1" fmla="*/ 201600 h 482400"/>
                <a:gd name="connsiteX2" fmla="*/ 496800 w 1411200"/>
                <a:gd name="connsiteY2" fmla="*/ 252000 h 482400"/>
                <a:gd name="connsiteX3" fmla="*/ 957600 w 1411200"/>
                <a:gd name="connsiteY3" fmla="*/ 180000 h 482400"/>
                <a:gd name="connsiteX4" fmla="*/ 1267200 w 1411200"/>
                <a:gd name="connsiteY4" fmla="*/ 360000 h 482400"/>
                <a:gd name="connsiteX5" fmla="*/ 1411200 w 1411200"/>
                <a:gd name="connsiteY5" fmla="*/ 482400 h 482400"/>
                <a:gd name="connsiteX0" fmla="*/ 0 w 1373286"/>
                <a:gd name="connsiteY0" fmla="*/ 0 h 444485"/>
                <a:gd name="connsiteX1" fmla="*/ 178086 w 1373286"/>
                <a:gd name="connsiteY1" fmla="*/ 163685 h 444485"/>
                <a:gd name="connsiteX2" fmla="*/ 458886 w 1373286"/>
                <a:gd name="connsiteY2" fmla="*/ 214085 h 444485"/>
                <a:gd name="connsiteX3" fmla="*/ 919686 w 1373286"/>
                <a:gd name="connsiteY3" fmla="*/ 142085 h 444485"/>
                <a:gd name="connsiteX4" fmla="*/ 1229286 w 1373286"/>
                <a:gd name="connsiteY4" fmla="*/ 322085 h 444485"/>
                <a:gd name="connsiteX5" fmla="*/ 1373286 w 1373286"/>
                <a:gd name="connsiteY5" fmla="*/ 444485 h 444485"/>
                <a:gd name="connsiteX0" fmla="*/ 0 w 1367870"/>
                <a:gd name="connsiteY0" fmla="*/ 0 h 436360"/>
                <a:gd name="connsiteX1" fmla="*/ 172670 w 1367870"/>
                <a:gd name="connsiteY1" fmla="*/ 155560 h 436360"/>
                <a:gd name="connsiteX2" fmla="*/ 453470 w 1367870"/>
                <a:gd name="connsiteY2" fmla="*/ 205960 h 436360"/>
                <a:gd name="connsiteX3" fmla="*/ 914270 w 1367870"/>
                <a:gd name="connsiteY3" fmla="*/ 133960 h 436360"/>
                <a:gd name="connsiteX4" fmla="*/ 1223870 w 1367870"/>
                <a:gd name="connsiteY4" fmla="*/ 313960 h 436360"/>
                <a:gd name="connsiteX5" fmla="*/ 1367870 w 1367870"/>
                <a:gd name="connsiteY5" fmla="*/ 436360 h 43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7870" h="436360">
                  <a:moveTo>
                    <a:pt x="0" y="0"/>
                  </a:moveTo>
                  <a:cubicBezTo>
                    <a:pt x="44400" y="69600"/>
                    <a:pt x="97092" y="121233"/>
                    <a:pt x="172670" y="155560"/>
                  </a:cubicBezTo>
                  <a:cubicBezTo>
                    <a:pt x="248248" y="189887"/>
                    <a:pt x="329870" y="209560"/>
                    <a:pt x="453470" y="205960"/>
                  </a:cubicBezTo>
                  <a:cubicBezTo>
                    <a:pt x="577070" y="202360"/>
                    <a:pt x="785870" y="115960"/>
                    <a:pt x="914270" y="133960"/>
                  </a:cubicBezTo>
                  <a:cubicBezTo>
                    <a:pt x="1042670" y="151960"/>
                    <a:pt x="1148270" y="263560"/>
                    <a:pt x="1223870" y="313960"/>
                  </a:cubicBezTo>
                  <a:cubicBezTo>
                    <a:pt x="1299470" y="364360"/>
                    <a:pt x="1333670" y="400360"/>
                    <a:pt x="1367870" y="436360"/>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9" name="Freeform 88"/>
            <p:cNvSpPr/>
            <p:nvPr/>
          </p:nvSpPr>
          <p:spPr>
            <a:xfrm>
              <a:off x="1900932" y="4241260"/>
              <a:ext cx="86269" cy="352342"/>
            </a:xfrm>
            <a:custGeom>
              <a:avLst/>
              <a:gdLst>
                <a:gd name="connsiteX0" fmla="*/ 597600 w 597600"/>
                <a:gd name="connsiteY0" fmla="*/ 878400 h 878400"/>
                <a:gd name="connsiteX1" fmla="*/ 576000 w 597600"/>
                <a:gd name="connsiteY1" fmla="*/ 684000 h 878400"/>
                <a:gd name="connsiteX2" fmla="*/ 468000 w 597600"/>
                <a:gd name="connsiteY2" fmla="*/ 374400 h 878400"/>
                <a:gd name="connsiteX3" fmla="*/ 230400 w 597600"/>
                <a:gd name="connsiteY3" fmla="*/ 201600 h 878400"/>
                <a:gd name="connsiteX4" fmla="*/ 0 w 597600"/>
                <a:gd name="connsiteY4" fmla="*/ 0 h 878400"/>
                <a:gd name="connsiteX0" fmla="*/ 367201 w 367201"/>
                <a:gd name="connsiteY0" fmla="*/ 676800 h 676800"/>
                <a:gd name="connsiteX1" fmla="*/ 345601 w 367201"/>
                <a:gd name="connsiteY1" fmla="*/ 482400 h 676800"/>
                <a:gd name="connsiteX2" fmla="*/ 237601 w 367201"/>
                <a:gd name="connsiteY2" fmla="*/ 172800 h 676800"/>
                <a:gd name="connsiteX3" fmla="*/ 1 w 367201"/>
                <a:gd name="connsiteY3" fmla="*/ 0 h 676800"/>
                <a:gd name="connsiteX0" fmla="*/ 129600 w 129600"/>
                <a:gd name="connsiteY0" fmla="*/ 504000 h 504000"/>
                <a:gd name="connsiteX1" fmla="*/ 108000 w 129600"/>
                <a:gd name="connsiteY1" fmla="*/ 309600 h 504000"/>
                <a:gd name="connsiteX2" fmla="*/ 0 w 129600"/>
                <a:gd name="connsiteY2" fmla="*/ 0 h 504000"/>
                <a:gd name="connsiteX0" fmla="*/ 86269 w 86269"/>
                <a:gd name="connsiteY0" fmla="*/ 352341 h 352341"/>
                <a:gd name="connsiteX1" fmla="*/ 64669 w 86269"/>
                <a:gd name="connsiteY1" fmla="*/ 157941 h 352341"/>
                <a:gd name="connsiteX2" fmla="*/ 0 w 86269"/>
                <a:gd name="connsiteY2" fmla="*/ 0 h 352341"/>
              </a:gdLst>
              <a:ahLst/>
              <a:cxnLst>
                <a:cxn ang="0">
                  <a:pos x="connsiteX0" y="connsiteY0"/>
                </a:cxn>
                <a:cxn ang="0">
                  <a:pos x="connsiteX1" y="connsiteY1"/>
                </a:cxn>
                <a:cxn ang="0">
                  <a:pos x="connsiteX2" y="connsiteY2"/>
                </a:cxn>
              </a:cxnLst>
              <a:rect l="l" t="t" r="r" b="b"/>
              <a:pathLst>
                <a:path w="86269" h="352341">
                  <a:moveTo>
                    <a:pt x="86269" y="352341"/>
                  </a:moveTo>
                  <a:cubicBezTo>
                    <a:pt x="86269" y="297141"/>
                    <a:pt x="79047" y="216664"/>
                    <a:pt x="64669" y="157941"/>
                  </a:cubicBezTo>
                  <a:cubicBezTo>
                    <a:pt x="50291" y="99218"/>
                    <a:pt x="57600" y="80400"/>
                    <a:pt x="0" y="0"/>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0" name="Freeform 89"/>
            <p:cNvSpPr/>
            <p:nvPr/>
          </p:nvSpPr>
          <p:spPr>
            <a:xfrm>
              <a:off x="2267168" y="4341600"/>
              <a:ext cx="58432" cy="324000"/>
            </a:xfrm>
            <a:custGeom>
              <a:avLst/>
              <a:gdLst>
                <a:gd name="connsiteX0" fmla="*/ 58432 w 58432"/>
                <a:gd name="connsiteY0" fmla="*/ 324000 h 324000"/>
                <a:gd name="connsiteX1" fmla="*/ 832 w 58432"/>
                <a:gd name="connsiteY1" fmla="*/ 158400 h 324000"/>
                <a:gd name="connsiteX2" fmla="*/ 29632 w 58432"/>
                <a:gd name="connsiteY2" fmla="*/ 0 h 324000"/>
              </a:gdLst>
              <a:ahLst/>
              <a:cxnLst>
                <a:cxn ang="0">
                  <a:pos x="connsiteX0" y="connsiteY0"/>
                </a:cxn>
                <a:cxn ang="0">
                  <a:pos x="connsiteX1" y="connsiteY1"/>
                </a:cxn>
                <a:cxn ang="0">
                  <a:pos x="connsiteX2" y="connsiteY2"/>
                </a:cxn>
              </a:cxnLst>
              <a:rect l="l" t="t" r="r" b="b"/>
              <a:pathLst>
                <a:path w="58432" h="324000">
                  <a:moveTo>
                    <a:pt x="58432" y="324000"/>
                  </a:moveTo>
                  <a:cubicBezTo>
                    <a:pt x="32032" y="268200"/>
                    <a:pt x="5632" y="212400"/>
                    <a:pt x="832" y="158400"/>
                  </a:cubicBezTo>
                  <a:cubicBezTo>
                    <a:pt x="-3968" y="104400"/>
                    <a:pt x="12832" y="52200"/>
                    <a:pt x="29632" y="0"/>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1" name="Freeform 90"/>
            <p:cNvSpPr/>
            <p:nvPr/>
          </p:nvSpPr>
          <p:spPr>
            <a:xfrm>
              <a:off x="1634400" y="4413600"/>
              <a:ext cx="324000" cy="82148"/>
            </a:xfrm>
            <a:custGeom>
              <a:avLst/>
              <a:gdLst>
                <a:gd name="connsiteX0" fmla="*/ 324000 w 324000"/>
                <a:gd name="connsiteY0" fmla="*/ 0 h 82148"/>
                <a:gd name="connsiteX1" fmla="*/ 158400 w 324000"/>
                <a:gd name="connsiteY1" fmla="*/ 79200 h 82148"/>
                <a:gd name="connsiteX2" fmla="*/ 0 w 324000"/>
                <a:gd name="connsiteY2" fmla="*/ 57600 h 82148"/>
              </a:gdLst>
              <a:ahLst/>
              <a:cxnLst>
                <a:cxn ang="0">
                  <a:pos x="connsiteX0" y="connsiteY0"/>
                </a:cxn>
                <a:cxn ang="0">
                  <a:pos x="connsiteX1" y="connsiteY1"/>
                </a:cxn>
                <a:cxn ang="0">
                  <a:pos x="connsiteX2" y="connsiteY2"/>
                </a:cxn>
              </a:cxnLst>
              <a:rect l="l" t="t" r="r" b="b"/>
              <a:pathLst>
                <a:path w="324000" h="82148">
                  <a:moveTo>
                    <a:pt x="324000" y="0"/>
                  </a:moveTo>
                  <a:cubicBezTo>
                    <a:pt x="268200" y="34800"/>
                    <a:pt x="212400" y="69600"/>
                    <a:pt x="158400" y="79200"/>
                  </a:cubicBezTo>
                  <a:cubicBezTo>
                    <a:pt x="104400" y="88800"/>
                    <a:pt x="52200" y="73200"/>
                    <a:pt x="0" y="57600"/>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21" name="Down Arrow 120"/>
          <p:cNvSpPr/>
          <p:nvPr/>
        </p:nvSpPr>
        <p:spPr>
          <a:xfrm>
            <a:off x="1235344" y="5201523"/>
            <a:ext cx="303716" cy="365760"/>
          </a:xfrm>
          <a:prstGeom prst="downArrow">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38" name="Group 137"/>
          <p:cNvGrpSpPr/>
          <p:nvPr/>
        </p:nvGrpSpPr>
        <p:grpSpPr>
          <a:xfrm>
            <a:off x="2685817" y="5278893"/>
            <a:ext cx="914400" cy="610319"/>
            <a:chOff x="3093144" y="5289049"/>
            <a:chExt cx="914400" cy="610319"/>
          </a:xfrm>
        </p:grpSpPr>
        <p:grpSp>
          <p:nvGrpSpPr>
            <p:cNvPr id="137" name="Group 136"/>
            <p:cNvGrpSpPr/>
            <p:nvPr/>
          </p:nvGrpSpPr>
          <p:grpSpPr>
            <a:xfrm>
              <a:off x="3115673" y="5503876"/>
              <a:ext cx="621155" cy="361344"/>
              <a:chOff x="3115673" y="5503876"/>
              <a:chExt cx="621155" cy="361344"/>
            </a:xfrm>
            <a:solidFill>
              <a:srgbClr val="FF00FF"/>
            </a:solidFill>
          </p:grpSpPr>
          <p:sp>
            <p:nvSpPr>
              <p:cNvPr id="127" name="Rectangle 126"/>
              <p:cNvSpPr/>
              <p:nvPr/>
            </p:nvSpPr>
            <p:spPr>
              <a:xfrm>
                <a:off x="3115673" y="5503876"/>
                <a:ext cx="69850" cy="361058"/>
              </a:xfrm>
              <a:prstGeom prst="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FF"/>
                  </a:solidFill>
                </a:endParaRPr>
              </a:p>
            </p:txBody>
          </p:sp>
          <p:sp>
            <p:nvSpPr>
              <p:cNvPr id="129" name="Rectangle 128"/>
              <p:cNvSpPr/>
              <p:nvPr/>
            </p:nvSpPr>
            <p:spPr>
              <a:xfrm>
                <a:off x="3185523" y="5591174"/>
                <a:ext cx="69850" cy="273759"/>
              </a:xfrm>
              <a:prstGeom prst="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FF"/>
                  </a:solidFill>
                </a:endParaRPr>
              </a:p>
            </p:txBody>
          </p:sp>
          <p:sp>
            <p:nvSpPr>
              <p:cNvPr id="130" name="Rectangle 129"/>
              <p:cNvSpPr/>
              <p:nvPr/>
            </p:nvSpPr>
            <p:spPr>
              <a:xfrm>
                <a:off x="3254284" y="5591173"/>
                <a:ext cx="69850" cy="271990"/>
              </a:xfrm>
              <a:prstGeom prst="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FF"/>
                  </a:solidFill>
                </a:endParaRPr>
              </a:p>
            </p:txBody>
          </p:sp>
          <p:sp>
            <p:nvSpPr>
              <p:cNvPr id="131" name="Rectangle 130"/>
              <p:cNvSpPr/>
              <p:nvPr/>
            </p:nvSpPr>
            <p:spPr>
              <a:xfrm>
                <a:off x="3323045" y="5672137"/>
                <a:ext cx="69850" cy="190863"/>
              </a:xfrm>
              <a:prstGeom prst="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FF"/>
                  </a:solidFill>
                </a:endParaRPr>
              </a:p>
            </p:txBody>
          </p:sp>
          <p:sp>
            <p:nvSpPr>
              <p:cNvPr id="132" name="Rectangle 131"/>
              <p:cNvSpPr/>
              <p:nvPr/>
            </p:nvSpPr>
            <p:spPr>
              <a:xfrm>
                <a:off x="3393689" y="5503876"/>
                <a:ext cx="69850" cy="361058"/>
              </a:xfrm>
              <a:prstGeom prst="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FF"/>
                  </a:solidFill>
                </a:endParaRPr>
              </a:p>
            </p:txBody>
          </p:sp>
          <p:sp>
            <p:nvSpPr>
              <p:cNvPr id="133" name="Rectangle 132"/>
              <p:cNvSpPr/>
              <p:nvPr/>
            </p:nvSpPr>
            <p:spPr>
              <a:xfrm>
                <a:off x="3462450" y="5568317"/>
                <a:ext cx="69850" cy="294845"/>
              </a:xfrm>
              <a:prstGeom prst="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FF"/>
                  </a:solidFill>
                </a:endParaRPr>
              </a:p>
            </p:txBody>
          </p:sp>
          <p:sp>
            <p:nvSpPr>
              <p:cNvPr id="134" name="Rectangle 133"/>
              <p:cNvSpPr/>
              <p:nvPr/>
            </p:nvSpPr>
            <p:spPr>
              <a:xfrm>
                <a:off x="3531211" y="5811141"/>
                <a:ext cx="69850" cy="51860"/>
              </a:xfrm>
              <a:prstGeom prst="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FF"/>
                  </a:solidFill>
                </a:endParaRPr>
              </a:p>
            </p:txBody>
          </p:sp>
          <p:sp>
            <p:nvSpPr>
              <p:cNvPr id="135" name="Rectangle 134"/>
              <p:cNvSpPr/>
              <p:nvPr/>
            </p:nvSpPr>
            <p:spPr>
              <a:xfrm>
                <a:off x="3598217" y="5811141"/>
                <a:ext cx="69850" cy="51860"/>
              </a:xfrm>
              <a:prstGeom prst="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FF"/>
                  </a:solidFill>
                </a:endParaRPr>
              </a:p>
            </p:txBody>
          </p:sp>
          <p:sp>
            <p:nvSpPr>
              <p:cNvPr id="136" name="Rectangle 135"/>
              <p:cNvSpPr/>
              <p:nvPr/>
            </p:nvSpPr>
            <p:spPr>
              <a:xfrm>
                <a:off x="3666978" y="5714108"/>
                <a:ext cx="69850" cy="151112"/>
              </a:xfrm>
              <a:prstGeom prst="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FF"/>
                  </a:solidFill>
                </a:endParaRPr>
              </a:p>
            </p:txBody>
          </p:sp>
        </p:grpSp>
        <p:grpSp>
          <p:nvGrpSpPr>
            <p:cNvPr id="128" name="Group 127"/>
            <p:cNvGrpSpPr/>
            <p:nvPr/>
          </p:nvGrpSpPr>
          <p:grpSpPr>
            <a:xfrm>
              <a:off x="3093144" y="5289049"/>
              <a:ext cx="914400" cy="610319"/>
              <a:chOff x="3093144" y="5289049"/>
              <a:chExt cx="914400" cy="610319"/>
            </a:xfrm>
          </p:grpSpPr>
          <p:cxnSp>
            <p:nvCxnSpPr>
              <p:cNvPr id="123" name="Straight Arrow Connector 122"/>
              <p:cNvCxnSpPr/>
              <p:nvPr/>
            </p:nvCxnSpPr>
            <p:spPr>
              <a:xfrm flipV="1">
                <a:off x="3098800" y="5289049"/>
                <a:ext cx="0" cy="61031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p:nvPr/>
            </p:nvCxnSpPr>
            <p:spPr>
              <a:xfrm>
                <a:off x="3093144" y="5878601"/>
                <a:ext cx="914400" cy="394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39" name="TextBox 138"/>
          <p:cNvSpPr txBox="1"/>
          <p:nvPr/>
        </p:nvSpPr>
        <p:spPr>
          <a:xfrm>
            <a:off x="2438400" y="6233200"/>
            <a:ext cx="1924050" cy="307777"/>
          </a:xfrm>
          <a:prstGeom prst="rect">
            <a:avLst/>
          </a:prstGeom>
          <a:noFill/>
        </p:spPr>
        <p:txBody>
          <a:bodyPr wrap="square" rtlCol="0">
            <a:spAutoFit/>
          </a:bodyPr>
          <a:lstStyle/>
          <a:p>
            <a:r>
              <a:rPr lang="en-US" sz="1400" dirty="0" smtClean="0">
                <a:solidFill>
                  <a:prstClr val="white"/>
                </a:solidFill>
              </a:rPr>
              <a:t>Dynamic “downscaling”</a:t>
            </a:r>
            <a:endParaRPr lang="en-US" dirty="0">
              <a:solidFill>
                <a:prstClr val="white"/>
              </a:solidFill>
            </a:endParaRPr>
          </a:p>
        </p:txBody>
      </p:sp>
      <p:sp>
        <p:nvSpPr>
          <p:cNvPr id="195" name="Down Arrow 194"/>
          <p:cNvSpPr/>
          <p:nvPr/>
        </p:nvSpPr>
        <p:spPr>
          <a:xfrm>
            <a:off x="5355805" y="5201224"/>
            <a:ext cx="303716" cy="365760"/>
          </a:xfrm>
          <a:prstGeom prst="downArrow">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4" name="Freeform 193"/>
          <p:cNvSpPr/>
          <p:nvPr/>
        </p:nvSpPr>
        <p:spPr>
          <a:xfrm>
            <a:off x="5119725" y="5780855"/>
            <a:ext cx="792835" cy="643830"/>
          </a:xfrm>
          <a:custGeom>
            <a:avLst/>
            <a:gdLst>
              <a:gd name="connsiteX0" fmla="*/ 754062 w 797093"/>
              <a:gd name="connsiteY0" fmla="*/ 203385 h 643926"/>
              <a:gd name="connsiteX1" fmla="*/ 646112 w 797093"/>
              <a:gd name="connsiteY1" fmla="*/ 95435 h 643926"/>
              <a:gd name="connsiteX2" fmla="*/ 417512 w 797093"/>
              <a:gd name="connsiteY2" fmla="*/ 185 h 643926"/>
              <a:gd name="connsiteX3" fmla="*/ 163512 w 797093"/>
              <a:gd name="connsiteY3" fmla="*/ 76385 h 643926"/>
              <a:gd name="connsiteX4" fmla="*/ 36512 w 797093"/>
              <a:gd name="connsiteY4" fmla="*/ 247835 h 643926"/>
              <a:gd name="connsiteX5" fmla="*/ 4762 w 797093"/>
              <a:gd name="connsiteY5" fmla="*/ 406585 h 643926"/>
              <a:gd name="connsiteX6" fmla="*/ 11112 w 797093"/>
              <a:gd name="connsiteY6" fmla="*/ 552635 h 643926"/>
              <a:gd name="connsiteX7" fmla="*/ 106362 w 797093"/>
              <a:gd name="connsiteY7" fmla="*/ 628835 h 643926"/>
              <a:gd name="connsiteX8" fmla="*/ 341312 w 797093"/>
              <a:gd name="connsiteY8" fmla="*/ 641535 h 643926"/>
              <a:gd name="connsiteX9" fmla="*/ 582612 w 797093"/>
              <a:gd name="connsiteY9" fmla="*/ 597085 h 643926"/>
              <a:gd name="connsiteX10" fmla="*/ 785812 w 797093"/>
              <a:gd name="connsiteY10" fmla="*/ 476435 h 643926"/>
              <a:gd name="connsiteX11" fmla="*/ 754062 w 797093"/>
              <a:gd name="connsiteY11" fmla="*/ 203385 h 643926"/>
              <a:gd name="connsiteX0" fmla="*/ 749804 w 792835"/>
              <a:gd name="connsiteY0" fmla="*/ 203385 h 643830"/>
              <a:gd name="connsiteX1" fmla="*/ 641854 w 792835"/>
              <a:gd name="connsiteY1" fmla="*/ 95435 h 643830"/>
              <a:gd name="connsiteX2" fmla="*/ 413254 w 792835"/>
              <a:gd name="connsiteY2" fmla="*/ 185 h 643830"/>
              <a:gd name="connsiteX3" fmla="*/ 159254 w 792835"/>
              <a:gd name="connsiteY3" fmla="*/ 76385 h 643830"/>
              <a:gd name="connsiteX4" fmla="*/ 32254 w 792835"/>
              <a:gd name="connsiteY4" fmla="*/ 247835 h 643830"/>
              <a:gd name="connsiteX5" fmla="*/ 504 w 792835"/>
              <a:gd name="connsiteY5" fmla="*/ 406585 h 643830"/>
              <a:gd name="connsiteX6" fmla="*/ 19554 w 792835"/>
              <a:gd name="connsiteY6" fmla="*/ 555810 h 643830"/>
              <a:gd name="connsiteX7" fmla="*/ 102104 w 792835"/>
              <a:gd name="connsiteY7" fmla="*/ 628835 h 643830"/>
              <a:gd name="connsiteX8" fmla="*/ 337054 w 792835"/>
              <a:gd name="connsiteY8" fmla="*/ 641535 h 643830"/>
              <a:gd name="connsiteX9" fmla="*/ 578354 w 792835"/>
              <a:gd name="connsiteY9" fmla="*/ 597085 h 643830"/>
              <a:gd name="connsiteX10" fmla="*/ 781554 w 792835"/>
              <a:gd name="connsiteY10" fmla="*/ 476435 h 643830"/>
              <a:gd name="connsiteX11" fmla="*/ 749804 w 792835"/>
              <a:gd name="connsiteY11" fmla="*/ 203385 h 64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835" h="643830">
                <a:moveTo>
                  <a:pt x="749804" y="203385"/>
                </a:moveTo>
                <a:cubicBezTo>
                  <a:pt x="726521" y="139885"/>
                  <a:pt x="697946" y="129302"/>
                  <a:pt x="641854" y="95435"/>
                </a:cubicBezTo>
                <a:cubicBezTo>
                  <a:pt x="585762" y="61568"/>
                  <a:pt x="493687" y="3360"/>
                  <a:pt x="413254" y="185"/>
                </a:cubicBezTo>
                <a:cubicBezTo>
                  <a:pt x="332821" y="-2990"/>
                  <a:pt x="222754" y="35110"/>
                  <a:pt x="159254" y="76385"/>
                </a:cubicBezTo>
                <a:cubicBezTo>
                  <a:pt x="95754" y="117660"/>
                  <a:pt x="58712" y="192802"/>
                  <a:pt x="32254" y="247835"/>
                </a:cubicBezTo>
                <a:cubicBezTo>
                  <a:pt x="5796" y="302868"/>
                  <a:pt x="2621" y="355256"/>
                  <a:pt x="504" y="406585"/>
                </a:cubicBezTo>
                <a:cubicBezTo>
                  <a:pt x="-1613" y="457914"/>
                  <a:pt x="2621" y="518768"/>
                  <a:pt x="19554" y="555810"/>
                </a:cubicBezTo>
                <a:cubicBezTo>
                  <a:pt x="36487" y="592852"/>
                  <a:pt x="49187" y="614548"/>
                  <a:pt x="102104" y="628835"/>
                </a:cubicBezTo>
                <a:cubicBezTo>
                  <a:pt x="155021" y="643123"/>
                  <a:pt x="257679" y="646827"/>
                  <a:pt x="337054" y="641535"/>
                </a:cubicBezTo>
                <a:cubicBezTo>
                  <a:pt x="416429" y="636243"/>
                  <a:pt x="504271" y="624602"/>
                  <a:pt x="578354" y="597085"/>
                </a:cubicBezTo>
                <a:cubicBezTo>
                  <a:pt x="652437" y="569568"/>
                  <a:pt x="750862" y="540993"/>
                  <a:pt x="781554" y="476435"/>
                </a:cubicBezTo>
                <a:cubicBezTo>
                  <a:pt x="812246" y="411877"/>
                  <a:pt x="773087" y="266885"/>
                  <a:pt x="749804" y="203385"/>
                </a:cubicBezTo>
                <a:close/>
              </a:path>
            </a:pathLst>
          </a:custGeom>
          <a:solidFill>
            <a:srgbClr val="99FF99">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5" name="Freeform 144"/>
          <p:cNvSpPr/>
          <p:nvPr/>
        </p:nvSpPr>
        <p:spPr>
          <a:xfrm>
            <a:off x="5126554" y="5986666"/>
            <a:ext cx="748800" cy="291050"/>
          </a:xfrm>
          <a:custGeom>
            <a:avLst/>
            <a:gdLst>
              <a:gd name="connsiteX0" fmla="*/ 748800 w 748800"/>
              <a:gd name="connsiteY0" fmla="*/ 6030 h 291050"/>
              <a:gd name="connsiteX1" fmla="*/ 496800 w 748800"/>
              <a:gd name="connsiteY1" fmla="*/ 34830 h 291050"/>
              <a:gd name="connsiteX2" fmla="*/ 295200 w 748800"/>
              <a:gd name="connsiteY2" fmla="*/ 272430 h 291050"/>
              <a:gd name="connsiteX3" fmla="*/ 0 w 748800"/>
              <a:gd name="connsiteY3" fmla="*/ 258030 h 291050"/>
            </a:gdLst>
            <a:ahLst/>
            <a:cxnLst>
              <a:cxn ang="0">
                <a:pos x="connsiteX0" y="connsiteY0"/>
              </a:cxn>
              <a:cxn ang="0">
                <a:pos x="connsiteX1" y="connsiteY1"/>
              </a:cxn>
              <a:cxn ang="0">
                <a:pos x="connsiteX2" y="connsiteY2"/>
              </a:cxn>
              <a:cxn ang="0">
                <a:pos x="connsiteX3" y="connsiteY3"/>
              </a:cxn>
            </a:cxnLst>
            <a:rect l="l" t="t" r="r" b="b"/>
            <a:pathLst>
              <a:path w="748800" h="291050">
                <a:moveTo>
                  <a:pt x="748800" y="6030"/>
                </a:moveTo>
                <a:cubicBezTo>
                  <a:pt x="660600" y="-1770"/>
                  <a:pt x="572400" y="-9570"/>
                  <a:pt x="496800" y="34830"/>
                </a:cubicBezTo>
                <a:cubicBezTo>
                  <a:pt x="421200" y="79230"/>
                  <a:pt x="378000" y="235230"/>
                  <a:pt x="295200" y="272430"/>
                </a:cubicBezTo>
                <a:cubicBezTo>
                  <a:pt x="212400" y="309630"/>
                  <a:pt x="106200" y="283830"/>
                  <a:pt x="0" y="258030"/>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5" name="TextBox 274"/>
          <p:cNvSpPr txBox="1"/>
          <p:nvPr/>
        </p:nvSpPr>
        <p:spPr>
          <a:xfrm>
            <a:off x="6165721" y="6233200"/>
            <a:ext cx="1924050" cy="307777"/>
          </a:xfrm>
          <a:prstGeom prst="rect">
            <a:avLst/>
          </a:prstGeom>
          <a:noFill/>
        </p:spPr>
        <p:txBody>
          <a:bodyPr wrap="square" rtlCol="0">
            <a:spAutoFit/>
          </a:bodyPr>
          <a:lstStyle/>
          <a:p>
            <a:r>
              <a:rPr lang="en-US" sz="1400" dirty="0" smtClean="0">
                <a:solidFill>
                  <a:prstClr val="white"/>
                </a:solidFill>
              </a:rPr>
              <a:t>“Weighted” average</a:t>
            </a:r>
            <a:endParaRPr lang="en-US" dirty="0">
              <a:solidFill>
                <a:prstClr val="white"/>
              </a:solidFill>
            </a:endParaRPr>
          </a:p>
        </p:txBody>
      </p:sp>
      <p:grpSp>
        <p:nvGrpSpPr>
          <p:cNvPr id="279" name="Group 278"/>
          <p:cNvGrpSpPr/>
          <p:nvPr/>
        </p:nvGrpSpPr>
        <p:grpSpPr>
          <a:xfrm>
            <a:off x="6284576" y="5224281"/>
            <a:ext cx="825236" cy="832139"/>
            <a:chOff x="6284576" y="5224281"/>
            <a:chExt cx="825236" cy="832139"/>
          </a:xfrm>
        </p:grpSpPr>
        <p:grpSp>
          <p:nvGrpSpPr>
            <p:cNvPr id="257" name="Group 256"/>
            <p:cNvGrpSpPr/>
            <p:nvPr/>
          </p:nvGrpSpPr>
          <p:grpSpPr>
            <a:xfrm>
              <a:off x="6402748" y="5331539"/>
              <a:ext cx="707064" cy="724881"/>
              <a:chOff x="6445627" y="5436963"/>
              <a:chExt cx="707064" cy="724881"/>
            </a:xfrm>
          </p:grpSpPr>
          <p:pic>
            <p:nvPicPr>
              <p:cNvPr id="256" name="Picture 255"/>
              <p:cNvPicPr>
                <a:picLocks noChangeAspect="1"/>
              </p:cNvPicPr>
              <p:nvPr/>
            </p:nvPicPr>
            <p:blipFill>
              <a:blip r:embed="rId2"/>
              <a:stretch>
                <a:fillRect/>
              </a:stretch>
            </p:blipFill>
            <p:spPr>
              <a:xfrm>
                <a:off x="6614863" y="5436963"/>
                <a:ext cx="537828" cy="541642"/>
              </a:xfrm>
              <a:prstGeom prst="rect">
                <a:avLst/>
              </a:prstGeom>
            </p:spPr>
          </p:pic>
          <p:pic>
            <p:nvPicPr>
              <p:cNvPr id="255" name="Picture 254"/>
              <p:cNvPicPr>
                <a:picLocks noChangeAspect="1"/>
              </p:cNvPicPr>
              <p:nvPr/>
            </p:nvPicPr>
            <p:blipFill>
              <a:blip r:embed="rId2"/>
              <a:stretch>
                <a:fillRect/>
              </a:stretch>
            </p:blipFill>
            <p:spPr>
              <a:xfrm>
                <a:off x="6527686" y="5524070"/>
                <a:ext cx="537828" cy="541642"/>
              </a:xfrm>
              <a:prstGeom prst="rect">
                <a:avLst/>
              </a:prstGeom>
            </p:spPr>
          </p:pic>
          <p:pic>
            <p:nvPicPr>
              <p:cNvPr id="254" name="Picture 253"/>
              <p:cNvPicPr>
                <a:picLocks noChangeAspect="1"/>
              </p:cNvPicPr>
              <p:nvPr/>
            </p:nvPicPr>
            <p:blipFill>
              <a:blip r:embed="rId2"/>
              <a:stretch>
                <a:fillRect/>
              </a:stretch>
            </p:blipFill>
            <p:spPr>
              <a:xfrm>
                <a:off x="6445627" y="5620202"/>
                <a:ext cx="537828" cy="541642"/>
              </a:xfrm>
              <a:prstGeom prst="rect">
                <a:avLst/>
              </a:prstGeom>
            </p:spPr>
          </p:pic>
        </p:grpSp>
        <p:cxnSp>
          <p:nvCxnSpPr>
            <p:cNvPr id="277" name="Straight Arrow Connector 276"/>
            <p:cNvCxnSpPr/>
            <p:nvPr/>
          </p:nvCxnSpPr>
          <p:spPr>
            <a:xfrm flipV="1">
              <a:off x="6284576" y="5224281"/>
              <a:ext cx="213590" cy="28665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291" name="TextBox 290"/>
          <p:cNvSpPr txBox="1"/>
          <p:nvPr/>
        </p:nvSpPr>
        <p:spPr>
          <a:xfrm>
            <a:off x="2840085" y="5110620"/>
            <a:ext cx="1924050" cy="307777"/>
          </a:xfrm>
          <a:prstGeom prst="rect">
            <a:avLst/>
          </a:prstGeom>
          <a:noFill/>
        </p:spPr>
        <p:txBody>
          <a:bodyPr wrap="square" rtlCol="0">
            <a:spAutoFit/>
          </a:bodyPr>
          <a:lstStyle/>
          <a:p>
            <a:r>
              <a:rPr lang="en-US" sz="1400" dirty="0" smtClean="0">
                <a:solidFill>
                  <a:prstClr val="white"/>
                </a:solidFill>
              </a:rPr>
              <a:t>Web service</a:t>
            </a:r>
            <a:endParaRPr lang="en-US" dirty="0">
              <a:solidFill>
                <a:prstClr val="white"/>
              </a:solidFill>
            </a:endParaRPr>
          </a:p>
        </p:txBody>
      </p:sp>
    </p:spTree>
    <p:extLst>
      <p:ext uri="{BB962C8B-B14F-4D97-AF65-F5344CB8AC3E}">
        <p14:creationId xmlns:p14="http://schemas.microsoft.com/office/powerpoint/2010/main" val="3549008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Modelling the terrestrial water cycle</a:t>
            </a:r>
            <a:endParaRPr lang="en-US" dirty="0"/>
          </a:p>
        </p:txBody>
      </p:sp>
      <p:grpSp>
        <p:nvGrpSpPr>
          <p:cNvPr id="20" name="Group 19"/>
          <p:cNvGrpSpPr/>
          <p:nvPr/>
        </p:nvGrpSpPr>
        <p:grpSpPr>
          <a:xfrm>
            <a:off x="560935" y="1266236"/>
            <a:ext cx="8022130" cy="5042907"/>
            <a:chOff x="464580" y="1229591"/>
            <a:chExt cx="8022130" cy="5042907"/>
          </a:xfrm>
        </p:grpSpPr>
        <p:sp>
          <p:nvSpPr>
            <p:cNvPr id="10" name="Bent Arrow 9"/>
            <p:cNvSpPr/>
            <p:nvPr/>
          </p:nvSpPr>
          <p:spPr>
            <a:xfrm flipV="1">
              <a:off x="2324622" y="2947901"/>
              <a:ext cx="813816" cy="868680"/>
            </a:xfrm>
            <a:prstGeom prst="bentArrow">
              <a:avLst/>
            </a:prstGeom>
            <a:ln/>
          </p:spPr>
          <p:style>
            <a:lnRef idx="3">
              <a:schemeClr val="lt1"/>
            </a:lnRef>
            <a:fillRef idx="1">
              <a:schemeClr val="accent3"/>
            </a:fillRef>
            <a:effectRef idx="1">
              <a:schemeClr val="accent3"/>
            </a:effectRef>
            <a:fontRef idx="minor">
              <a:schemeClr val="lt1"/>
            </a:fontRef>
          </p:style>
          <p:txBody>
            <a:bodyPr rtlCol="0" anchor="ctr"/>
            <a:lstStyle/>
            <a:p>
              <a:pPr algn="ctr">
                <a:defRPr/>
              </a:pPr>
              <a:endParaRPr lang="en-US" kern="0">
                <a:solidFill>
                  <a:prstClr val="black"/>
                </a:solidFill>
                <a:latin typeface="Calibri"/>
              </a:endParaRPr>
            </a:p>
          </p:txBody>
        </p:sp>
        <p:sp>
          <p:nvSpPr>
            <p:cNvPr id="11" name="Bent Arrow 10"/>
            <p:cNvSpPr/>
            <p:nvPr/>
          </p:nvSpPr>
          <p:spPr>
            <a:xfrm flipV="1">
              <a:off x="4775214" y="4985420"/>
              <a:ext cx="813816" cy="868680"/>
            </a:xfrm>
            <a:prstGeom prst="bentArrow">
              <a:avLst/>
            </a:prstGeom>
            <a:ln/>
          </p:spPr>
          <p:style>
            <a:lnRef idx="3">
              <a:schemeClr val="lt1"/>
            </a:lnRef>
            <a:fillRef idx="1">
              <a:schemeClr val="accent3"/>
            </a:fillRef>
            <a:effectRef idx="1">
              <a:schemeClr val="accent3"/>
            </a:effectRef>
            <a:fontRef idx="minor">
              <a:schemeClr val="lt1"/>
            </a:fontRef>
          </p:style>
          <p:txBody>
            <a:bodyPr rtlCol="0" anchor="ctr"/>
            <a:lstStyle/>
            <a:p>
              <a:pPr algn="ctr">
                <a:defRPr/>
              </a:pPr>
              <a:endParaRPr lang="en-US" kern="0">
                <a:solidFill>
                  <a:prstClr val="black"/>
                </a:solidFill>
                <a:latin typeface="Calibri"/>
              </a:endParaRPr>
            </a:p>
          </p:txBody>
        </p:sp>
        <p:pic>
          <p:nvPicPr>
            <p:cNvPr id="17" name="Picture 16"/>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4580" y="1229591"/>
              <a:ext cx="2266950" cy="2152650"/>
            </a:xfrm>
            <a:prstGeom prst="rect">
              <a:avLst/>
            </a:prstGeom>
          </p:spPr>
        </p:pic>
        <p:pic>
          <p:nvPicPr>
            <p:cNvPr id="18" name="Picture 1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0089" y="2149087"/>
              <a:ext cx="2024412" cy="2542508"/>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2110" y="4281773"/>
              <a:ext cx="2514600" cy="1990725"/>
            </a:xfrm>
            <a:prstGeom prst="rect">
              <a:avLst/>
            </a:prstGeom>
            <a:noFill/>
            <a:ln w="28575" cmpd="sng">
              <a:solidFill>
                <a:schemeClr val="accent4">
                  <a:lumMod val="60000"/>
                  <a:lumOff val="40000"/>
                </a:schemeClr>
              </a:solidFill>
              <a:miter lim="800000"/>
              <a:headEnd/>
              <a:tailEnd/>
            </a:ln>
            <a:effectLst/>
          </p:spPr>
        </p:pic>
      </p:grpSp>
      <p:sp>
        <p:nvSpPr>
          <p:cNvPr id="21" name="TextBox 20"/>
          <p:cNvSpPr txBox="1"/>
          <p:nvPr/>
        </p:nvSpPr>
        <p:spPr>
          <a:xfrm>
            <a:off x="550370" y="3635294"/>
            <a:ext cx="1967234" cy="683124"/>
          </a:xfrm>
          <a:prstGeom prst="rect">
            <a:avLst/>
          </a:prstGeom>
          <a:noFill/>
          <a:effectLst/>
        </p:spPr>
        <p:txBody>
          <a:bodyPr wrap="square" lIns="0" tIns="0" rIns="0" bIns="0" rtlCol="0">
            <a:noAutofit/>
          </a:bodyPr>
          <a:lstStyle/>
          <a:p>
            <a:pPr eaLnBrk="0" hangingPunct="0">
              <a:lnSpc>
                <a:spcPts val="1800"/>
              </a:lnSpc>
            </a:pPr>
            <a:r>
              <a:rPr lang="en-US" sz="1400" b="1" u="sng" dirty="0">
                <a:solidFill>
                  <a:prstClr val="black"/>
                </a:solidFill>
              </a:rPr>
              <a:t>Atmosphere</a:t>
            </a:r>
          </a:p>
          <a:p>
            <a:pPr eaLnBrk="0" hangingPunct="0">
              <a:lnSpc>
                <a:spcPts val="1800"/>
              </a:lnSpc>
            </a:pPr>
            <a:r>
              <a:rPr lang="en-US" sz="1200" dirty="0">
                <a:solidFill>
                  <a:prstClr val="black"/>
                </a:solidFill>
              </a:rPr>
              <a:t>Observation datasets and numerical weather models</a:t>
            </a:r>
          </a:p>
          <a:p>
            <a:pPr eaLnBrk="0" hangingPunct="0">
              <a:lnSpc>
                <a:spcPts val="1800"/>
              </a:lnSpc>
            </a:pPr>
            <a:r>
              <a:rPr lang="en-US" sz="1200" b="1" i="1" dirty="0">
                <a:solidFill>
                  <a:prstClr val="white"/>
                </a:solidFill>
              </a:rPr>
              <a:t>Precipitation, temperature, solar radiation etc.</a:t>
            </a:r>
            <a:r>
              <a:rPr lang="en-US" sz="1200" b="1" dirty="0">
                <a:solidFill>
                  <a:prstClr val="white"/>
                </a:solidFill>
              </a:rPr>
              <a:t> </a:t>
            </a:r>
          </a:p>
        </p:txBody>
      </p:sp>
      <p:sp>
        <p:nvSpPr>
          <p:cNvPr id="22" name="TextBox 21"/>
          <p:cNvSpPr txBox="1"/>
          <p:nvPr/>
        </p:nvSpPr>
        <p:spPr>
          <a:xfrm>
            <a:off x="2712795" y="4888412"/>
            <a:ext cx="1967234" cy="683124"/>
          </a:xfrm>
          <a:prstGeom prst="rect">
            <a:avLst/>
          </a:prstGeom>
          <a:noFill/>
          <a:effectLst/>
        </p:spPr>
        <p:txBody>
          <a:bodyPr wrap="square" lIns="0" tIns="0" rIns="0" bIns="0" rtlCol="0">
            <a:noAutofit/>
          </a:bodyPr>
          <a:lstStyle/>
          <a:p>
            <a:pPr eaLnBrk="0" hangingPunct="0">
              <a:lnSpc>
                <a:spcPts val="1800"/>
              </a:lnSpc>
            </a:pPr>
            <a:r>
              <a:rPr lang="en-US" sz="1400" b="1" u="sng" dirty="0">
                <a:solidFill>
                  <a:prstClr val="black"/>
                </a:solidFill>
              </a:rPr>
              <a:t>Land Surface</a:t>
            </a:r>
          </a:p>
          <a:p>
            <a:pPr eaLnBrk="0" hangingPunct="0">
              <a:lnSpc>
                <a:spcPts val="1800"/>
              </a:lnSpc>
            </a:pPr>
            <a:r>
              <a:rPr lang="en-US" sz="1200" dirty="0">
                <a:solidFill>
                  <a:prstClr val="black"/>
                </a:solidFill>
              </a:rPr>
              <a:t>Remote sensing and land surface models</a:t>
            </a:r>
          </a:p>
          <a:p>
            <a:pPr eaLnBrk="0" hangingPunct="0">
              <a:lnSpc>
                <a:spcPts val="1800"/>
              </a:lnSpc>
            </a:pPr>
            <a:r>
              <a:rPr lang="en-US" sz="1200" b="1" i="1" dirty="0">
                <a:solidFill>
                  <a:prstClr val="white"/>
                </a:solidFill>
              </a:rPr>
              <a:t>Evaporation, soil moisture, surface runoff etc.</a:t>
            </a:r>
            <a:r>
              <a:rPr lang="en-US" sz="1200" b="1" dirty="0">
                <a:solidFill>
                  <a:prstClr val="white"/>
                </a:solidFill>
              </a:rPr>
              <a:t> </a:t>
            </a:r>
          </a:p>
        </p:txBody>
      </p:sp>
      <p:sp>
        <p:nvSpPr>
          <p:cNvPr id="23" name="TextBox 22"/>
          <p:cNvSpPr txBox="1"/>
          <p:nvPr/>
        </p:nvSpPr>
        <p:spPr>
          <a:xfrm>
            <a:off x="6136656" y="2984546"/>
            <a:ext cx="1967234" cy="683124"/>
          </a:xfrm>
          <a:prstGeom prst="rect">
            <a:avLst/>
          </a:prstGeom>
          <a:noFill/>
          <a:effectLst/>
        </p:spPr>
        <p:txBody>
          <a:bodyPr wrap="square" lIns="0" tIns="0" rIns="0" bIns="0" rtlCol="0">
            <a:noAutofit/>
          </a:bodyPr>
          <a:lstStyle/>
          <a:p>
            <a:pPr eaLnBrk="0" hangingPunct="0">
              <a:lnSpc>
                <a:spcPts val="1800"/>
              </a:lnSpc>
            </a:pPr>
            <a:r>
              <a:rPr lang="en-US" sz="1400" b="1" u="sng" dirty="0">
                <a:solidFill>
                  <a:prstClr val="black"/>
                </a:solidFill>
              </a:rPr>
              <a:t>Rivers</a:t>
            </a:r>
          </a:p>
          <a:p>
            <a:pPr eaLnBrk="0" hangingPunct="0">
              <a:lnSpc>
                <a:spcPts val="1800"/>
              </a:lnSpc>
            </a:pPr>
            <a:r>
              <a:rPr lang="en-US" sz="1200" dirty="0" err="1">
                <a:solidFill>
                  <a:prstClr val="black"/>
                </a:solidFill>
              </a:rPr>
              <a:t>Lidar</a:t>
            </a:r>
            <a:r>
              <a:rPr lang="en-US" sz="1200" dirty="0">
                <a:solidFill>
                  <a:prstClr val="black"/>
                </a:solidFill>
              </a:rPr>
              <a:t>, surveys and river routing models</a:t>
            </a:r>
          </a:p>
          <a:p>
            <a:pPr eaLnBrk="0" hangingPunct="0">
              <a:lnSpc>
                <a:spcPts val="1800"/>
              </a:lnSpc>
            </a:pPr>
            <a:r>
              <a:rPr lang="en-US" sz="1200" b="1" i="1" dirty="0" err="1">
                <a:solidFill>
                  <a:prstClr val="white"/>
                </a:solidFill>
              </a:rPr>
              <a:t>Streamflow</a:t>
            </a:r>
            <a:r>
              <a:rPr lang="en-US" sz="1200" b="1" i="1" dirty="0">
                <a:solidFill>
                  <a:prstClr val="white"/>
                </a:solidFill>
              </a:rPr>
              <a:t>, water level, fish etc.</a:t>
            </a:r>
            <a:endParaRPr lang="en-US" sz="1200" b="1" dirty="0">
              <a:solidFill>
                <a:prstClr val="white"/>
              </a:solidFill>
            </a:endParaRPr>
          </a:p>
        </p:txBody>
      </p:sp>
    </p:spTree>
    <p:extLst>
      <p:ext uri="{BB962C8B-B14F-4D97-AF65-F5344CB8AC3E}">
        <p14:creationId xmlns:p14="http://schemas.microsoft.com/office/powerpoint/2010/main" val="14068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WRF-</a:t>
            </a:r>
            <a:r>
              <a:rPr lang="en-US" dirty="0" err="1" smtClean="0"/>
              <a:t>hydrO</a:t>
            </a:r>
            <a:endParaRPr lang="en-US" dirty="0"/>
          </a:p>
        </p:txBody>
      </p:sp>
      <p:sp>
        <p:nvSpPr>
          <p:cNvPr id="3" name="Content Placeholder 2"/>
          <p:cNvSpPr>
            <a:spLocks noGrp="1"/>
          </p:cNvSpPr>
          <p:nvPr>
            <p:ph idx="1"/>
          </p:nvPr>
        </p:nvSpPr>
        <p:spPr>
          <a:xfrm>
            <a:off x="556260" y="937259"/>
            <a:ext cx="7839635" cy="3611881"/>
          </a:xfrm>
        </p:spPr>
        <p:txBody>
          <a:bodyPr>
            <a:noAutofit/>
          </a:bodyPr>
          <a:lstStyle/>
          <a:p>
            <a:r>
              <a:rPr lang="en-US" sz="2800" dirty="0"/>
              <a:t>The WRF-Hydro system was originally designed as a model coupling framework designed to facilitate easier coupling between the Weather Research and Forecasting model and components of terrestrial hydrological models</a:t>
            </a:r>
          </a:p>
        </p:txBody>
      </p:sp>
      <p:sp>
        <p:nvSpPr>
          <p:cNvPr id="4" name="Rectangle 3"/>
          <p:cNvSpPr/>
          <p:nvPr/>
        </p:nvSpPr>
        <p:spPr>
          <a:xfrm>
            <a:off x="3911686" y="6229582"/>
            <a:ext cx="5930153" cy="369332"/>
          </a:xfrm>
          <a:prstGeom prst="rect">
            <a:avLst/>
          </a:prstGeom>
        </p:spPr>
        <p:txBody>
          <a:bodyPr wrap="square">
            <a:spAutoFit/>
          </a:bodyPr>
          <a:lstStyle/>
          <a:p>
            <a:r>
              <a:rPr lang="en-US" dirty="0" smtClean="0">
                <a:solidFill>
                  <a:prstClr val="white"/>
                </a:solidFill>
              </a:rPr>
              <a:t>http://www.ral.ucar.edu/projects/wrf_hydro/</a:t>
            </a:r>
            <a:endParaRPr lang="en-US" dirty="0">
              <a:solidFill>
                <a:prstClr val="white"/>
              </a:solidFill>
            </a:endParaRPr>
          </a:p>
        </p:txBody>
      </p:sp>
    </p:spTree>
    <p:extLst>
      <p:ext uri="{BB962C8B-B14F-4D97-AF65-F5344CB8AC3E}">
        <p14:creationId xmlns:p14="http://schemas.microsoft.com/office/powerpoint/2010/main" val="2089138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00023" y="1317812"/>
            <a:ext cx="8487920" cy="3146612"/>
          </a:xfrm>
          <a:prstGeom prst="rect">
            <a:avLst/>
          </a:prstGeom>
        </p:spPr>
      </p:pic>
      <p:sp>
        <p:nvSpPr>
          <p:cNvPr id="5" name="Rectangle 4"/>
          <p:cNvSpPr/>
          <p:nvPr/>
        </p:nvSpPr>
        <p:spPr>
          <a:xfrm>
            <a:off x="215387" y="4934634"/>
            <a:ext cx="8572556" cy="369332"/>
          </a:xfrm>
          <a:prstGeom prst="rect">
            <a:avLst/>
          </a:prstGeom>
        </p:spPr>
        <p:txBody>
          <a:bodyPr wrap="square">
            <a:spAutoFit/>
          </a:bodyPr>
          <a:lstStyle/>
          <a:p>
            <a:r>
              <a:rPr lang="en-US" dirty="0" smtClean="0">
                <a:solidFill>
                  <a:prstClr val="white"/>
                </a:solidFill>
              </a:rPr>
              <a:t>http://www.ral.ucar.edu/projects/wrf_hydro/images/User_Guide_v1.0.pdf</a:t>
            </a:r>
            <a:endParaRPr lang="en-US" dirty="0">
              <a:solidFill>
                <a:prstClr val="white"/>
              </a:solidFill>
            </a:endParaRPr>
          </a:p>
        </p:txBody>
      </p:sp>
    </p:spTree>
    <p:extLst>
      <p:ext uri="{BB962C8B-B14F-4D97-AF65-F5344CB8AC3E}">
        <p14:creationId xmlns:p14="http://schemas.microsoft.com/office/powerpoint/2010/main" val="23297168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09282" y="533399"/>
            <a:ext cx="8296836" cy="4764741"/>
          </a:xfrm>
        </p:spPr>
        <p:txBody>
          <a:bodyPr>
            <a:normAutofit/>
          </a:bodyPr>
          <a:lstStyle/>
          <a:p>
            <a:r>
              <a:rPr lang="en-US" dirty="0"/>
              <a:t>WRF-Hydro is both a stand-alone hydrological modeling architecture as well as a coupling architecture for coupling of hydrological models with atmospheric models.  WRF-Hydro is fully-parallelized to enable its usage on clusters and high performance computing systems alike.  Like the WRF model it does not attempt to prescribe a particular or singular suite of physics but, instead, is designed to be extensible to new hydrological parameterizations. </a:t>
            </a:r>
          </a:p>
        </p:txBody>
      </p:sp>
    </p:spTree>
    <p:extLst>
      <p:ext uri="{BB962C8B-B14F-4D97-AF65-F5344CB8AC3E}">
        <p14:creationId xmlns:p14="http://schemas.microsoft.com/office/powerpoint/2010/main" val="3978080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additional attributes</a:t>
            </a:r>
            <a:endParaRPr lang="en-US" dirty="0"/>
          </a:p>
        </p:txBody>
      </p:sp>
      <p:sp>
        <p:nvSpPr>
          <p:cNvPr id="3" name="Content Placeholder 2"/>
          <p:cNvSpPr>
            <a:spLocks noGrp="1"/>
          </p:cNvSpPr>
          <p:nvPr>
            <p:ph idx="1"/>
          </p:nvPr>
        </p:nvSpPr>
        <p:spPr>
          <a:xfrm>
            <a:off x="408792" y="548640"/>
            <a:ext cx="7933764" cy="4495800"/>
          </a:xfrm>
        </p:spPr>
        <p:txBody>
          <a:bodyPr>
            <a:normAutofit fontScale="85000" lnSpcReduction="10000"/>
          </a:bodyPr>
          <a:lstStyle/>
          <a:p>
            <a:r>
              <a:rPr lang="en-US" dirty="0"/>
              <a:t>Multi-scale functionality to permit modeling of atmospheric, land surface and hydrological processes on different spatial grids</a:t>
            </a:r>
          </a:p>
          <a:p>
            <a:r>
              <a:rPr lang="en-US" dirty="0"/>
              <a:t>Modularized component model coupling interfaces for many typical terrestrial hydrological processes such as surface runoff, channel flow, lake/reservoir flow, sub-surface flow, land-atmosphere exchanges</a:t>
            </a:r>
          </a:p>
          <a:p>
            <a:r>
              <a:rPr lang="en-US" dirty="0"/>
              <a:t>Parallel code development for application on commodity cluster and higher performance computing systems</a:t>
            </a:r>
          </a:p>
          <a:p>
            <a:r>
              <a:rPr lang="en-US" dirty="0"/>
              <a:t>Stand-alone capabilities for hydrological prediction and research uncoupled to atmospheric models</a:t>
            </a:r>
          </a:p>
          <a:p>
            <a:r>
              <a:rPr lang="en-US" dirty="0"/>
              <a:t>Efficient coupling architecture so that it can be embedded within (or coupled to) other types of Earth system models such as the NCAR Community Earth System Model (CESM) or the NASA Land Information System (LIS)</a:t>
            </a:r>
          </a:p>
          <a:p>
            <a:r>
              <a:rPr lang="en-US" dirty="0"/>
              <a:t>Utilization of many standard data formats for efficient job construction and evaluation</a:t>
            </a:r>
          </a:p>
          <a:p>
            <a:endParaRPr lang="en-US" dirty="0"/>
          </a:p>
        </p:txBody>
      </p:sp>
    </p:spTree>
    <p:extLst>
      <p:ext uri="{BB962C8B-B14F-4D97-AF65-F5344CB8AC3E}">
        <p14:creationId xmlns:p14="http://schemas.microsoft.com/office/powerpoint/2010/main" val="15843926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53036" y="813864"/>
            <a:ext cx="7393040" cy="4594618"/>
          </a:xfrm>
          <a:prstGeom prst="rect">
            <a:avLst/>
          </a:prstGeom>
        </p:spPr>
      </p:pic>
      <p:sp>
        <p:nvSpPr>
          <p:cNvPr id="5" name="Rectangle 4"/>
          <p:cNvSpPr/>
          <p:nvPr/>
        </p:nvSpPr>
        <p:spPr>
          <a:xfrm>
            <a:off x="372033" y="5876808"/>
            <a:ext cx="8395447" cy="369332"/>
          </a:xfrm>
          <a:prstGeom prst="rect">
            <a:avLst/>
          </a:prstGeom>
        </p:spPr>
        <p:txBody>
          <a:bodyPr wrap="square">
            <a:spAutoFit/>
          </a:bodyPr>
          <a:lstStyle/>
          <a:p>
            <a:r>
              <a:rPr lang="en-US" dirty="0" smtClean="0">
                <a:solidFill>
                  <a:prstClr val="white"/>
                </a:solidFill>
              </a:rPr>
              <a:t>http://www.ral.ucar.edu/projects/wrf_hydro/images/User_Guide_v1.0.pdf</a:t>
            </a:r>
            <a:endParaRPr lang="en-US" dirty="0">
              <a:solidFill>
                <a:prstClr val="white"/>
              </a:solidFill>
            </a:endParaRPr>
          </a:p>
        </p:txBody>
      </p:sp>
      <p:sp>
        <p:nvSpPr>
          <p:cNvPr id="6" name="Rectangle 5"/>
          <p:cNvSpPr/>
          <p:nvPr/>
        </p:nvSpPr>
        <p:spPr>
          <a:xfrm>
            <a:off x="372033" y="229089"/>
            <a:ext cx="8610601" cy="584775"/>
          </a:xfrm>
          <a:prstGeom prst="rect">
            <a:avLst/>
          </a:prstGeom>
        </p:spPr>
        <p:txBody>
          <a:bodyPr wrap="square">
            <a:spAutoFit/>
          </a:bodyPr>
          <a:lstStyle/>
          <a:p>
            <a:r>
              <a:rPr lang="en-US" sz="3200" cap="all" dirty="0">
                <a:ln w="3175" cmpd="sng">
                  <a:noFill/>
                </a:ln>
                <a:solidFill>
                  <a:prstClr val="white"/>
                </a:solidFill>
              </a:rPr>
              <a:t>WRF-Hydro architecture</a:t>
            </a:r>
          </a:p>
        </p:txBody>
      </p:sp>
    </p:spTree>
    <p:extLst>
      <p:ext uri="{BB962C8B-B14F-4D97-AF65-F5344CB8AC3E}">
        <p14:creationId xmlns:p14="http://schemas.microsoft.com/office/powerpoint/2010/main" val="8684205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smtClean="0"/>
              <a:t>Schematic </a:t>
            </a:r>
            <a:r>
              <a:rPr lang="en-US" sz="2000" dirty="0"/>
              <a:t>illustrating the coupling and calling structure of WRF-Hydro from the WRF Model.</a:t>
            </a:r>
          </a:p>
        </p:txBody>
      </p:sp>
      <p:sp>
        <p:nvSpPr>
          <p:cNvPr id="5" name="Rectangle 4"/>
          <p:cNvSpPr/>
          <p:nvPr/>
        </p:nvSpPr>
        <p:spPr>
          <a:xfrm>
            <a:off x="326093" y="6096000"/>
            <a:ext cx="8189258" cy="507831"/>
          </a:xfrm>
          <a:prstGeom prst="rect">
            <a:avLst/>
          </a:prstGeom>
        </p:spPr>
        <p:txBody>
          <a:bodyPr wrap="square">
            <a:spAutoFit/>
          </a:bodyPr>
          <a:lstStyle/>
          <a:p>
            <a:r>
              <a:rPr lang="en-US" sz="1350" dirty="0">
                <a:solidFill>
                  <a:prstClr val="white"/>
                </a:solidFill>
              </a:rPr>
              <a:t>http://www.eco-hydrology.org/wrf-hydro2014/pdf/Gochis/Compiling_and_Executing_WRF_Hydro_Calabria_June_2014.pdf</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2326" y="696753"/>
            <a:ext cx="7115334" cy="3715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59260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729" y="2622176"/>
            <a:ext cx="8485095" cy="1609164"/>
          </a:xfrm>
        </p:spPr>
        <p:txBody>
          <a:bodyPr/>
          <a:lstStyle/>
          <a:p>
            <a:r>
              <a:rPr lang="en-US" dirty="0" smtClean="0">
                <a:solidFill>
                  <a:prstClr val="white"/>
                </a:solidFill>
              </a:rPr>
              <a:t>HRLDAS and </a:t>
            </a:r>
            <a:r>
              <a:rPr lang="en-US" dirty="0" smtClean="0"/>
              <a:t>NOAHMP Land Surface Model</a:t>
            </a:r>
            <a:endParaRPr lang="en-US" dirty="0"/>
          </a:p>
        </p:txBody>
      </p:sp>
      <p:sp>
        <p:nvSpPr>
          <p:cNvPr id="8" name="Rectangle 7"/>
          <p:cNvSpPr/>
          <p:nvPr/>
        </p:nvSpPr>
        <p:spPr>
          <a:xfrm>
            <a:off x="533400" y="5512859"/>
            <a:ext cx="8274424" cy="369332"/>
          </a:xfrm>
          <a:prstGeom prst="rect">
            <a:avLst/>
          </a:prstGeom>
        </p:spPr>
        <p:txBody>
          <a:bodyPr wrap="square">
            <a:spAutoFit/>
          </a:bodyPr>
          <a:lstStyle/>
          <a:p>
            <a:r>
              <a:rPr lang="en-US" dirty="0" smtClean="0">
                <a:solidFill>
                  <a:prstClr val="white"/>
                </a:solidFill>
              </a:rPr>
              <a:t>http://www.ral.ucar.edu/research/land/technology/noahmp_lsm.php</a:t>
            </a:r>
            <a:endParaRPr lang="en-US" dirty="0">
              <a:solidFill>
                <a:prstClr val="white"/>
              </a:solidFill>
            </a:endParaRPr>
          </a:p>
        </p:txBody>
      </p:sp>
    </p:spTree>
    <p:extLst>
      <p:ext uri="{BB962C8B-B14F-4D97-AF65-F5344CB8AC3E}">
        <p14:creationId xmlns:p14="http://schemas.microsoft.com/office/powerpoint/2010/main" val="34988739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HRLDAS?</a:t>
            </a:r>
            <a:br>
              <a:rPr lang="en-US" dirty="0"/>
            </a:br>
            <a:endParaRPr lang="en-US" dirty="0"/>
          </a:p>
        </p:txBody>
      </p:sp>
      <p:sp>
        <p:nvSpPr>
          <p:cNvPr id="3" name="Content Placeholder 2"/>
          <p:cNvSpPr>
            <a:spLocks noGrp="1"/>
          </p:cNvSpPr>
          <p:nvPr>
            <p:ph idx="1"/>
          </p:nvPr>
        </p:nvSpPr>
        <p:spPr>
          <a:xfrm>
            <a:off x="121024" y="728130"/>
            <a:ext cx="8646459" cy="3767670"/>
          </a:xfrm>
        </p:spPr>
        <p:txBody>
          <a:bodyPr>
            <a:normAutofit/>
          </a:bodyPr>
          <a:lstStyle/>
          <a:p>
            <a:r>
              <a:rPr lang="en-US" sz="2800" dirty="0" smtClean="0"/>
              <a:t>“The</a:t>
            </a:r>
            <a:r>
              <a:rPr lang="en-US" sz="2800" dirty="0"/>
              <a:t> High Resolution Land Data Assimilation </a:t>
            </a:r>
            <a:r>
              <a:rPr lang="en-US" sz="2800" dirty="0" smtClean="0"/>
              <a:t>     System</a:t>
            </a:r>
            <a:r>
              <a:rPr lang="en-US" sz="2800" dirty="0"/>
              <a:t> (HRLDAS) runs the Noah </a:t>
            </a:r>
            <a:r>
              <a:rPr lang="en-US" sz="2800" dirty="0" smtClean="0"/>
              <a:t>and Noah MP Land</a:t>
            </a:r>
            <a:r>
              <a:rPr lang="en-US" sz="2800" dirty="0"/>
              <a:t> Surface </a:t>
            </a:r>
            <a:r>
              <a:rPr lang="en-US" sz="2800" dirty="0" smtClean="0"/>
              <a:t>Models</a:t>
            </a:r>
            <a:r>
              <a:rPr lang="en-US" sz="2800" dirty="0"/>
              <a:t> in an uncoupled mode </a:t>
            </a:r>
            <a:r>
              <a:rPr lang="en-US" sz="2800" dirty="0" smtClean="0"/>
              <a:t>   (</a:t>
            </a:r>
            <a:r>
              <a:rPr lang="en-US" sz="2800" dirty="0" err="1"/>
              <a:t>i.e</a:t>
            </a:r>
            <a:r>
              <a:rPr lang="en-US" sz="2800" dirty="0" err="1" smtClean="0"/>
              <a:t>.,not</a:t>
            </a:r>
            <a:r>
              <a:rPr lang="en-US" sz="2800" dirty="0"/>
              <a:t> coupled with any </a:t>
            </a:r>
            <a:r>
              <a:rPr lang="en-US" sz="2800" dirty="0" smtClean="0"/>
              <a:t>atmospheric</a:t>
            </a:r>
            <a:r>
              <a:rPr lang="en-US" sz="2800" dirty="0"/>
              <a:t> model) </a:t>
            </a:r>
            <a:r>
              <a:rPr lang="en-US" sz="2800" dirty="0" smtClean="0"/>
              <a:t>   to</a:t>
            </a:r>
            <a:r>
              <a:rPr lang="en-US" sz="2800" dirty="0"/>
              <a:t> evolve </a:t>
            </a:r>
            <a:r>
              <a:rPr lang="en-US" sz="2800" dirty="0" smtClean="0"/>
              <a:t>land surface and soil state variables over some time</a:t>
            </a:r>
            <a:r>
              <a:rPr lang="en-US" sz="2800" dirty="0"/>
              <a:t> </a:t>
            </a:r>
            <a:r>
              <a:rPr lang="en-US" sz="2800" dirty="0" smtClean="0"/>
              <a:t>period”</a:t>
            </a:r>
          </a:p>
          <a:p>
            <a:endParaRPr lang="en-US" dirty="0"/>
          </a:p>
        </p:txBody>
      </p:sp>
      <p:sp>
        <p:nvSpPr>
          <p:cNvPr id="4" name="Rectangle 3"/>
          <p:cNvSpPr/>
          <p:nvPr/>
        </p:nvSpPr>
        <p:spPr>
          <a:xfrm>
            <a:off x="0" y="5934670"/>
            <a:ext cx="8606118" cy="646331"/>
          </a:xfrm>
          <a:prstGeom prst="rect">
            <a:avLst/>
          </a:prstGeom>
        </p:spPr>
        <p:txBody>
          <a:bodyPr wrap="square">
            <a:spAutoFit/>
          </a:bodyPr>
          <a:lstStyle/>
          <a:p>
            <a:r>
              <a:rPr lang="en-US" dirty="0" smtClean="0">
                <a:solidFill>
                  <a:prstClr val="white"/>
                </a:solidFill>
              </a:rPr>
              <a:t>http://www.ral.ucar.edu/research/land/technology/lsm/HRLDAS_USERS_GUIDE_34.pdf</a:t>
            </a:r>
            <a:endParaRPr lang="en-US" dirty="0">
              <a:solidFill>
                <a:prstClr val="white"/>
              </a:solidFill>
            </a:endParaRPr>
          </a:p>
        </p:txBody>
      </p:sp>
    </p:spTree>
    <p:extLst>
      <p:ext uri="{BB962C8B-B14F-4D97-AF65-F5344CB8AC3E}">
        <p14:creationId xmlns:p14="http://schemas.microsoft.com/office/powerpoint/2010/main" val="15223926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 </a:t>
            </a:r>
            <a:r>
              <a:rPr lang="en-US" dirty="0"/>
              <a:t>physics options </a:t>
            </a:r>
            <a:r>
              <a:rPr lang="en-US" dirty="0" smtClean="0"/>
              <a:t> </a:t>
            </a:r>
            <a:endParaRPr lang="en-US" dirty="0"/>
          </a:p>
        </p:txBody>
      </p:sp>
      <p:sp>
        <p:nvSpPr>
          <p:cNvPr id="3" name="Content Placeholder 2"/>
          <p:cNvSpPr>
            <a:spLocks noGrp="1"/>
          </p:cNvSpPr>
          <p:nvPr>
            <p:ph idx="1"/>
          </p:nvPr>
        </p:nvSpPr>
        <p:spPr>
          <a:xfrm>
            <a:off x="533400" y="728130"/>
            <a:ext cx="6554867" cy="3767670"/>
          </a:xfrm>
        </p:spPr>
        <p:txBody>
          <a:bodyPr/>
          <a:lstStyle/>
          <a:p>
            <a:r>
              <a:rPr lang="en-US" dirty="0" smtClean="0"/>
              <a:t>1-dimensional </a:t>
            </a:r>
            <a:r>
              <a:rPr lang="en-US" dirty="0"/>
              <a:t>(vertical) land surface </a:t>
            </a:r>
            <a:r>
              <a:rPr lang="en-US" dirty="0" smtClean="0"/>
              <a:t>parameterization</a:t>
            </a:r>
          </a:p>
          <a:p>
            <a:r>
              <a:rPr lang="en-US" dirty="0" smtClean="0"/>
              <a:t>Surface </a:t>
            </a:r>
            <a:r>
              <a:rPr lang="en-US" dirty="0"/>
              <a:t>overland flow </a:t>
            </a:r>
            <a:endParaRPr lang="en-US" dirty="0" smtClean="0"/>
          </a:p>
          <a:p>
            <a:r>
              <a:rPr lang="en-US" dirty="0" smtClean="0"/>
              <a:t>Saturated </a:t>
            </a:r>
            <a:r>
              <a:rPr lang="en-US" dirty="0"/>
              <a:t>subsurface flow </a:t>
            </a:r>
            <a:endParaRPr lang="en-US" dirty="0" smtClean="0"/>
          </a:p>
          <a:p>
            <a:r>
              <a:rPr lang="en-US" dirty="0" smtClean="0"/>
              <a:t>Channel </a:t>
            </a:r>
            <a:r>
              <a:rPr lang="en-US" dirty="0"/>
              <a:t>routing </a:t>
            </a:r>
            <a:endParaRPr lang="en-US" dirty="0" smtClean="0"/>
          </a:p>
          <a:p>
            <a:r>
              <a:rPr lang="en-US" dirty="0" smtClean="0"/>
              <a:t>Reservoir </a:t>
            </a:r>
            <a:r>
              <a:rPr lang="en-US" dirty="0"/>
              <a:t>routing </a:t>
            </a:r>
            <a:endParaRPr lang="en-US" dirty="0" smtClean="0"/>
          </a:p>
          <a:p>
            <a:r>
              <a:rPr lang="en-US" dirty="0"/>
              <a:t>C</a:t>
            </a:r>
            <a:r>
              <a:rPr lang="en-US" dirty="0" smtClean="0"/>
              <a:t>onceptual/empirical base flow</a:t>
            </a:r>
            <a:endParaRPr lang="en-US" dirty="0"/>
          </a:p>
        </p:txBody>
      </p:sp>
    </p:spTree>
    <p:extLst>
      <p:ext uri="{BB962C8B-B14F-4D97-AF65-F5344CB8AC3E}">
        <p14:creationId xmlns:p14="http://schemas.microsoft.com/office/powerpoint/2010/main" val="39184336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NoAh</a:t>
            </a:r>
            <a:r>
              <a:rPr lang="en-US" dirty="0" smtClean="0"/>
              <a:t> Multi physics (</a:t>
            </a:r>
            <a:r>
              <a:rPr lang="en-US" dirty="0" err="1" smtClean="0"/>
              <a:t>Mp</a:t>
            </a:r>
            <a:r>
              <a:rPr lang="en-US" dirty="0" smtClean="0"/>
              <a:t>)</a:t>
            </a:r>
            <a:endParaRPr lang="en-US" dirty="0"/>
          </a:p>
        </p:txBody>
      </p:sp>
      <p:sp>
        <p:nvSpPr>
          <p:cNvPr id="3" name="Content Placeholder 2"/>
          <p:cNvSpPr>
            <a:spLocks noGrp="1"/>
          </p:cNvSpPr>
          <p:nvPr>
            <p:ph idx="1"/>
          </p:nvPr>
        </p:nvSpPr>
        <p:spPr>
          <a:xfrm>
            <a:off x="533400" y="533400"/>
            <a:ext cx="7962900" cy="4244340"/>
          </a:xfrm>
        </p:spPr>
        <p:txBody>
          <a:bodyPr/>
          <a:lstStyle/>
          <a:p>
            <a:r>
              <a:rPr lang="en-US" dirty="0"/>
              <a:t>Noah-MP is an uncoupled version to execute land-surface simulations. </a:t>
            </a:r>
            <a:r>
              <a:rPr lang="en-US" dirty="0" smtClean="0"/>
              <a:t>In </a:t>
            </a:r>
            <a:r>
              <a:rPr lang="en-US" dirty="0"/>
              <a:t>this uncoupled mode, near-surface atmospheric forcing data are required as input forcing </a:t>
            </a:r>
            <a:r>
              <a:rPr lang="en-US" dirty="0" smtClean="0"/>
              <a:t>Noah-MP </a:t>
            </a:r>
            <a:r>
              <a:rPr lang="en-US" dirty="0"/>
              <a:t>simulates soil moisture (both liquid water and ice content), soil temperature, skin temperature, snow depth (or snowpack density), snow water equivalent, canopy water content, and surface energy, water, and CO2 (if dynamic vegetation started) fluxes. </a:t>
            </a:r>
          </a:p>
        </p:txBody>
      </p:sp>
    </p:spTree>
    <p:extLst>
      <p:ext uri="{BB962C8B-B14F-4D97-AF65-F5344CB8AC3E}">
        <p14:creationId xmlns:p14="http://schemas.microsoft.com/office/powerpoint/2010/main" val="36957703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NFIE- Components</a:t>
            </a:r>
            <a:endParaRPr lang="en-US" dirty="0"/>
          </a:p>
        </p:txBody>
      </p:sp>
      <p:grpSp>
        <p:nvGrpSpPr>
          <p:cNvPr id="35" name="Group 34"/>
          <p:cNvGrpSpPr/>
          <p:nvPr/>
        </p:nvGrpSpPr>
        <p:grpSpPr>
          <a:xfrm>
            <a:off x="1296505" y="1193602"/>
            <a:ext cx="6550991" cy="5207198"/>
            <a:chOff x="1905000" y="1981200"/>
            <a:chExt cx="5181600" cy="3962400"/>
          </a:xfrm>
        </p:grpSpPr>
        <p:sp>
          <p:nvSpPr>
            <p:cNvPr id="36" name="Rectangle 35"/>
            <p:cNvSpPr/>
            <p:nvPr/>
          </p:nvSpPr>
          <p:spPr>
            <a:xfrm>
              <a:off x="1905000" y="1981200"/>
              <a:ext cx="5181600" cy="3962400"/>
            </a:xfrm>
            <a:prstGeom prst="rect">
              <a:avLst/>
            </a:prstGeom>
            <a:noFill/>
            <a:ln w="12700" cap="flat" cmpd="sng" algn="ctr">
              <a:solidFill>
                <a:sysClr val="window" lastClr="FFFFFF">
                  <a:lumMod val="6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grpSp>
          <p:nvGrpSpPr>
            <p:cNvPr id="37" name="Group 36"/>
            <p:cNvGrpSpPr/>
            <p:nvPr/>
          </p:nvGrpSpPr>
          <p:grpSpPr>
            <a:xfrm>
              <a:off x="2362200" y="2286000"/>
              <a:ext cx="4343400" cy="3048000"/>
              <a:chOff x="2667000" y="2514600"/>
              <a:chExt cx="3733800" cy="2819400"/>
            </a:xfrm>
          </p:grpSpPr>
          <p:sp>
            <p:nvSpPr>
              <p:cNvPr id="48" name="Rectangle 47"/>
              <p:cNvSpPr/>
              <p:nvPr/>
            </p:nvSpPr>
            <p:spPr>
              <a:xfrm>
                <a:off x="2667000" y="2514600"/>
                <a:ext cx="3733800" cy="2819400"/>
              </a:xfrm>
              <a:prstGeom prst="rect">
                <a:avLst/>
              </a:prstGeom>
              <a:no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cxnSp>
            <p:nvCxnSpPr>
              <p:cNvPr id="49" name="Straight Connector 48"/>
              <p:cNvCxnSpPr>
                <a:stCxn id="48" idx="0"/>
                <a:endCxn id="48" idx="2"/>
              </p:cNvCxnSpPr>
              <p:nvPr/>
            </p:nvCxnSpPr>
            <p:spPr>
              <a:xfrm>
                <a:off x="4533900" y="2514600"/>
                <a:ext cx="0" cy="2819400"/>
              </a:xfrm>
              <a:prstGeom prst="line">
                <a:avLst/>
              </a:prstGeom>
              <a:noFill/>
              <a:ln w="28575" cap="flat" cmpd="sng" algn="ctr">
                <a:solidFill>
                  <a:srgbClr val="44546A"/>
                </a:solidFill>
                <a:prstDash val="solid"/>
                <a:miter lim="800000"/>
              </a:ln>
              <a:effectLst/>
            </p:spPr>
          </p:cxnSp>
          <p:cxnSp>
            <p:nvCxnSpPr>
              <p:cNvPr id="50" name="Straight Connector 49"/>
              <p:cNvCxnSpPr>
                <a:stCxn id="48" idx="1"/>
                <a:endCxn id="48" idx="3"/>
              </p:cNvCxnSpPr>
              <p:nvPr/>
            </p:nvCxnSpPr>
            <p:spPr>
              <a:xfrm>
                <a:off x="2667000" y="3924300"/>
                <a:ext cx="3733800" cy="0"/>
              </a:xfrm>
              <a:prstGeom prst="line">
                <a:avLst/>
              </a:prstGeom>
              <a:noFill/>
              <a:ln w="28575" cap="flat" cmpd="sng" algn="ctr">
                <a:solidFill>
                  <a:srgbClr val="44546A"/>
                </a:solidFill>
                <a:prstDash val="solid"/>
                <a:miter lim="800000"/>
              </a:ln>
              <a:effectLst/>
            </p:spPr>
          </p:cxnSp>
        </p:grpSp>
        <p:sp>
          <p:nvSpPr>
            <p:cNvPr id="38" name="TextBox 37"/>
            <p:cNvSpPr txBox="1"/>
            <p:nvPr/>
          </p:nvSpPr>
          <p:spPr>
            <a:xfrm>
              <a:off x="2434649" y="5486400"/>
              <a:ext cx="4198507" cy="30976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1F497D"/>
                  </a:solidFill>
                  <a:effectLst/>
                  <a:uLnTx/>
                  <a:uFillTx/>
                  <a:latin typeface="Calibri"/>
                </a:rPr>
                <a:t>NFIE-Services: </a:t>
              </a:r>
              <a:r>
                <a:rPr kumimoji="0" lang="en-US" sz="1800" b="0" i="0" u="none" strike="noStrike" kern="0" cap="none" spc="0" normalizeH="0" baseline="0" noProof="0" dirty="0" smtClean="0">
                  <a:ln>
                    <a:noFill/>
                  </a:ln>
                  <a:solidFill>
                    <a:prstClr val="black"/>
                  </a:solidFill>
                  <a:effectLst/>
                  <a:uLnTx/>
                  <a:uFillTx/>
                  <a:latin typeface="Calibri"/>
                </a:rPr>
                <a:t>Web services for flood information</a:t>
              </a:r>
            </a:p>
          </p:txBody>
        </p:sp>
        <p:sp>
          <p:nvSpPr>
            <p:cNvPr id="39" name="TextBox 38"/>
            <p:cNvSpPr txBox="1"/>
            <p:nvPr/>
          </p:nvSpPr>
          <p:spPr>
            <a:xfrm>
              <a:off x="2477832" y="2518062"/>
              <a:ext cx="1810150" cy="100672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1F497D"/>
                  </a:solidFill>
                  <a:effectLst/>
                  <a:uLnTx/>
                  <a:uFillTx/>
                  <a:latin typeface="Calibri"/>
                </a:rPr>
                <a:t>NFIE-Geo: </a:t>
              </a:r>
              <a:r>
                <a:rPr kumimoji="0" lang="en-US" sz="1800" b="0" i="0" u="none" strike="noStrike" kern="0" cap="none" spc="0" normalizeH="0" baseline="0" noProof="0" dirty="0" smtClean="0">
                  <a:ln>
                    <a:noFill/>
                  </a:ln>
                  <a:solidFill>
                    <a:prstClr val="black"/>
                  </a:solidFill>
                  <a:effectLst/>
                  <a:uLnTx/>
                  <a:uFillTx/>
                  <a:latin typeface="Calibri"/>
                </a:rPr>
                <a:t>National geospatial framework for hydrology</a:t>
              </a:r>
            </a:p>
          </p:txBody>
        </p:sp>
        <p:sp>
          <p:nvSpPr>
            <p:cNvPr id="40" name="TextBox 39"/>
            <p:cNvSpPr txBox="1"/>
            <p:nvPr/>
          </p:nvSpPr>
          <p:spPr>
            <a:xfrm>
              <a:off x="2385291" y="4059201"/>
              <a:ext cx="1902691" cy="100672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1F497D"/>
                  </a:solidFill>
                  <a:effectLst/>
                  <a:uLnTx/>
                  <a:uFillTx/>
                  <a:latin typeface="Calibri"/>
                </a:rPr>
                <a:t>NFIE-Hydro: </a:t>
              </a:r>
              <a:r>
                <a:rPr kumimoji="0" lang="en-US" sz="1800" b="0" i="0" u="none" strike="noStrike" kern="0" cap="none" spc="0" normalizeH="0" baseline="0" noProof="0" dirty="0" smtClean="0">
                  <a:ln>
                    <a:noFill/>
                  </a:ln>
                  <a:solidFill>
                    <a:prstClr val="black"/>
                  </a:solidFill>
                  <a:effectLst/>
                  <a:uLnTx/>
                  <a:uFillTx/>
                  <a:latin typeface="Calibri"/>
                </a:rPr>
                <a:t>National high spatial resolution hydrologic forecasting</a:t>
              </a:r>
            </a:p>
          </p:txBody>
        </p:sp>
        <p:sp>
          <p:nvSpPr>
            <p:cNvPr id="41" name="TextBox 40"/>
            <p:cNvSpPr txBox="1"/>
            <p:nvPr/>
          </p:nvSpPr>
          <p:spPr>
            <a:xfrm>
              <a:off x="4739290" y="4059201"/>
              <a:ext cx="1897273" cy="100672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1F497D"/>
                  </a:solidFill>
                  <a:effectLst/>
                  <a:uLnTx/>
                  <a:uFillTx/>
                  <a:latin typeface="Calibri"/>
                </a:rPr>
                <a:t>NFIE-River: </a:t>
              </a:r>
              <a:r>
                <a:rPr kumimoji="0" lang="en-US" sz="1800" b="0" i="0" u="none" strike="noStrike" kern="0" cap="none" spc="0" normalizeH="0" baseline="0" noProof="0" dirty="0" smtClean="0">
                  <a:ln>
                    <a:noFill/>
                  </a:ln>
                  <a:solidFill>
                    <a:prstClr val="black"/>
                  </a:solidFill>
                  <a:effectLst/>
                  <a:uLnTx/>
                  <a:uFillTx/>
                  <a:latin typeface="Calibri"/>
                </a:rPr>
                <a:t>River</a:t>
              </a:r>
              <a:r>
                <a:rPr kumimoji="0" lang="en-US" sz="1800" b="0" i="0" u="none" strike="noStrike" kern="0" cap="none" spc="0" normalizeH="0" baseline="0" noProof="0" dirty="0" smtClean="0">
                  <a:ln>
                    <a:noFill/>
                  </a:ln>
                  <a:solidFill>
                    <a:srgbClr val="1F497D"/>
                  </a:solidFill>
                  <a:effectLst/>
                  <a:uLnTx/>
                  <a:uFillTx/>
                  <a:latin typeface="Calibri"/>
                </a:rPr>
                <a:t> </a:t>
              </a:r>
              <a:r>
                <a:rPr kumimoji="0" lang="en-US" sz="1800" b="0" i="0" u="none" strike="noStrike" kern="0" cap="none" spc="0" normalizeH="0" baseline="0" noProof="0" dirty="0" smtClean="0">
                  <a:ln>
                    <a:noFill/>
                  </a:ln>
                  <a:solidFill>
                    <a:prstClr val="black"/>
                  </a:solidFill>
                  <a:effectLst/>
                  <a:uLnTx/>
                  <a:uFillTx/>
                  <a:latin typeface="Calibri"/>
                </a:rPr>
                <a:t>channel information and real-time flood inundation mapping</a:t>
              </a:r>
            </a:p>
          </p:txBody>
        </p:sp>
        <p:sp>
          <p:nvSpPr>
            <p:cNvPr id="42" name="TextBox 41"/>
            <p:cNvSpPr txBox="1"/>
            <p:nvPr/>
          </p:nvSpPr>
          <p:spPr>
            <a:xfrm>
              <a:off x="4739291" y="2532692"/>
              <a:ext cx="1897272" cy="100672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1F497D"/>
                  </a:solidFill>
                  <a:effectLst/>
                  <a:uLnTx/>
                  <a:uFillTx/>
                  <a:latin typeface="Calibri"/>
                </a:rPr>
                <a:t>NFIE-Response: </a:t>
              </a:r>
              <a:r>
                <a:rPr kumimoji="0" lang="en-US" sz="1800" b="0" i="0" u="none" strike="noStrike" kern="0" cap="none" spc="0" normalizeH="0" baseline="0" noProof="0" dirty="0" smtClean="0">
                  <a:ln>
                    <a:noFill/>
                  </a:ln>
                  <a:solidFill>
                    <a:prstClr val="black"/>
                  </a:solidFill>
                  <a:effectLst/>
                  <a:uLnTx/>
                  <a:uFillTx/>
                  <a:latin typeface="Calibri"/>
                </a:rPr>
                <a:t>Wide area planning for flood emergency response</a:t>
              </a:r>
            </a:p>
          </p:txBody>
        </p:sp>
        <p:sp>
          <p:nvSpPr>
            <p:cNvPr id="43" name="Right Arrow 42"/>
            <p:cNvSpPr/>
            <p:nvPr/>
          </p:nvSpPr>
          <p:spPr>
            <a:xfrm>
              <a:off x="4326082" y="2965828"/>
              <a:ext cx="381000" cy="140456"/>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44" name="Right Arrow 43"/>
            <p:cNvSpPr/>
            <p:nvPr/>
          </p:nvSpPr>
          <p:spPr>
            <a:xfrm>
              <a:off x="4287982" y="4343400"/>
              <a:ext cx="381000" cy="140456"/>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45" name="Down Arrow 44"/>
            <p:cNvSpPr/>
            <p:nvPr/>
          </p:nvSpPr>
          <p:spPr>
            <a:xfrm>
              <a:off x="3352800" y="3636221"/>
              <a:ext cx="113145" cy="326179"/>
            </a:xfrm>
            <a:prstGeom prst="down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46" name="Down Arrow 45"/>
            <p:cNvSpPr/>
            <p:nvPr/>
          </p:nvSpPr>
          <p:spPr>
            <a:xfrm>
              <a:off x="5531427" y="3653240"/>
              <a:ext cx="113145" cy="326179"/>
            </a:xfrm>
            <a:prstGeom prst="downArrow">
              <a:avLst/>
            </a:prstGeom>
            <a:solidFill>
              <a:srgbClr val="5B9BD5"/>
            </a:solidFill>
            <a:ln w="12700" cap="flat" cmpd="sng" algn="ctr">
              <a:solidFill>
                <a:srgbClr val="5B9BD5">
                  <a:shade val="50000"/>
                </a:srgbClr>
              </a:solidFill>
              <a:prstDash val="solid"/>
              <a:miter lim="800000"/>
            </a:ln>
            <a:effectLst/>
            <a:scene3d>
              <a:camera prst="orthographicFront">
                <a:rot lat="0" lon="0" rev="10799999"/>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47" name="Right Arrow 46"/>
            <p:cNvSpPr/>
            <p:nvPr/>
          </p:nvSpPr>
          <p:spPr>
            <a:xfrm>
              <a:off x="4354945" y="3718392"/>
              <a:ext cx="381000" cy="140456"/>
            </a:xfrm>
            <a:prstGeom prst="rightArrow">
              <a:avLst/>
            </a:prstGeom>
            <a:solidFill>
              <a:srgbClr val="5B9BD5"/>
            </a:solidFill>
            <a:ln w="12700" cap="flat" cmpd="sng" algn="ctr">
              <a:solidFill>
                <a:srgbClr val="5B9BD5">
                  <a:shade val="50000"/>
                </a:srgbClr>
              </a:solidFill>
              <a:prstDash val="solid"/>
              <a:miter lim="800000"/>
            </a:ln>
            <a:effectLst/>
            <a:scene3d>
              <a:camera prst="orthographicFront">
                <a:rot lat="0" lon="0" rev="2700000"/>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grpSp>
      <p:sp>
        <p:nvSpPr>
          <p:cNvPr id="3" name="Rectangle 2"/>
          <p:cNvSpPr/>
          <p:nvPr/>
        </p:nvSpPr>
        <p:spPr bwMode="auto">
          <a:xfrm>
            <a:off x="1874534" y="3582876"/>
            <a:ext cx="2745638" cy="2016817"/>
          </a:xfrm>
          <a:prstGeom prst="rect">
            <a:avLst/>
          </a:prstGeom>
          <a:noFill/>
          <a:ln w="28575">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Tree>
    <p:extLst>
      <p:ext uri="{BB962C8B-B14F-4D97-AF65-F5344CB8AC3E}">
        <p14:creationId xmlns:p14="http://schemas.microsoft.com/office/powerpoint/2010/main" val="3311150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735354"/>
            <a:ext cx="6554867" cy="1524000"/>
          </a:xfrm>
        </p:spPr>
        <p:txBody>
          <a:bodyPr>
            <a:normAutofit fontScale="90000"/>
          </a:bodyPr>
          <a:lstStyle/>
          <a:p>
            <a:r>
              <a:rPr lang="en-US" b="1" dirty="0"/>
              <a:t>Some New Features in Noah-MP</a:t>
            </a:r>
            <a:r>
              <a:rPr lang="en-US" dirty="0"/>
              <a:t/>
            </a:r>
            <a:br>
              <a:rPr lang="en-US" dirty="0"/>
            </a:br>
            <a:endParaRPr lang="en-US" dirty="0"/>
          </a:p>
        </p:txBody>
      </p:sp>
      <p:sp>
        <p:nvSpPr>
          <p:cNvPr id="3" name="Content Placeholder 2"/>
          <p:cNvSpPr>
            <a:spLocks noGrp="1"/>
          </p:cNvSpPr>
          <p:nvPr>
            <p:ph idx="1"/>
          </p:nvPr>
        </p:nvSpPr>
        <p:spPr>
          <a:xfrm>
            <a:off x="533400" y="728130"/>
            <a:ext cx="8086166" cy="3767670"/>
          </a:xfrm>
        </p:spPr>
        <p:txBody>
          <a:bodyPr>
            <a:normAutofit fontScale="62500" lnSpcReduction="20000"/>
          </a:bodyPr>
          <a:lstStyle/>
          <a:p>
            <a:pPr fontAlgn="base"/>
            <a:r>
              <a:rPr lang="en-US" sz="2300" dirty="0" smtClean="0"/>
              <a:t>1</a:t>
            </a:r>
            <a:r>
              <a:rPr lang="en-US" sz="2300" dirty="0"/>
              <a:t>. Major components include a 1-layer canopy; 3-layer snow; 4-layer soil</a:t>
            </a:r>
          </a:p>
          <a:p>
            <a:pPr fontAlgn="base"/>
            <a:r>
              <a:rPr lang="en-US" sz="2300" dirty="0"/>
              <a:t>2. </a:t>
            </a:r>
            <a:r>
              <a:rPr lang="en-US" sz="2300" dirty="0" err="1"/>
              <a:t>Subgrid</a:t>
            </a:r>
            <a:r>
              <a:rPr lang="en-US" sz="2300" dirty="0"/>
              <a:t> scheme: semi-tile vegetation and bare soil (</a:t>
            </a:r>
            <a:r>
              <a:rPr lang="en-US" sz="2300" dirty="0" err="1"/>
              <a:t>Niu</a:t>
            </a:r>
            <a:r>
              <a:rPr lang="en-US" sz="2300" dirty="0"/>
              <a:t> et al. 2010a)</a:t>
            </a:r>
          </a:p>
          <a:p>
            <a:pPr fontAlgn="base"/>
            <a:r>
              <a:rPr lang="en-US" sz="2300" dirty="0"/>
              <a:t>3. Interactive energy balance method to predict skin temperature of the canopy and snow/soil surface</a:t>
            </a:r>
          </a:p>
          <a:p>
            <a:pPr fontAlgn="base"/>
            <a:r>
              <a:rPr lang="en-US" sz="2300" dirty="0"/>
              <a:t>4. Modified two-stream radiation transfer scheme to consider the 3-D structure of the canopy (</a:t>
            </a:r>
            <a:r>
              <a:rPr lang="en-US" sz="2300" dirty="0" err="1"/>
              <a:t>Niu</a:t>
            </a:r>
            <a:r>
              <a:rPr lang="en-US" sz="2300" dirty="0"/>
              <a:t> and Yang, 2004)</a:t>
            </a:r>
          </a:p>
          <a:p>
            <a:pPr fontAlgn="base"/>
            <a:r>
              <a:rPr lang="en-US" sz="2300" dirty="0"/>
              <a:t>5. More realistic snow physics: a thin surface layer, liquid water retention and refreezing, and snowpack densification (Yang and </a:t>
            </a:r>
            <a:r>
              <a:rPr lang="en-US" sz="2300" dirty="0" err="1"/>
              <a:t>Niu</a:t>
            </a:r>
            <a:r>
              <a:rPr lang="en-US" sz="2300" dirty="0"/>
              <a:t>, 2003)</a:t>
            </a:r>
          </a:p>
          <a:p>
            <a:pPr fontAlgn="base"/>
            <a:r>
              <a:rPr lang="en-US" sz="2300" dirty="0"/>
              <a:t>6. A TOPMODEL- based runoff scheme (</a:t>
            </a:r>
            <a:r>
              <a:rPr lang="en-US" sz="2300" dirty="0" err="1"/>
              <a:t>Niu</a:t>
            </a:r>
            <a:r>
              <a:rPr lang="en-US" sz="2300" dirty="0"/>
              <a:t> et al., 2005)</a:t>
            </a:r>
          </a:p>
          <a:p>
            <a:pPr fontAlgn="base"/>
            <a:r>
              <a:rPr lang="en-US" sz="2300" dirty="0"/>
              <a:t>7. An unconfined aquifer interacting with soil (</a:t>
            </a:r>
            <a:r>
              <a:rPr lang="en-US" sz="2300" dirty="0" err="1"/>
              <a:t>Niu</a:t>
            </a:r>
            <a:r>
              <a:rPr lang="en-US" sz="2300" dirty="0"/>
              <a:t> et al., 2007)</a:t>
            </a:r>
          </a:p>
          <a:p>
            <a:pPr fontAlgn="base"/>
            <a:r>
              <a:rPr lang="en-US" sz="2300" dirty="0"/>
              <a:t>8. More permeable frozen soil (</a:t>
            </a:r>
            <a:r>
              <a:rPr lang="en-US" sz="2300" dirty="0" err="1"/>
              <a:t>Niu</a:t>
            </a:r>
            <a:r>
              <a:rPr lang="en-US" sz="2300" dirty="0"/>
              <a:t> and Yang, 2006)</a:t>
            </a:r>
          </a:p>
          <a:p>
            <a:pPr fontAlgn="base"/>
            <a:r>
              <a:rPr lang="en-US" sz="2300" dirty="0"/>
              <a:t>9. Ball-Berry stomatal resistance related to </a:t>
            </a:r>
            <a:r>
              <a:rPr lang="en-US" sz="2300" dirty="0" smtClean="0"/>
              <a:t>photosynthesis</a:t>
            </a:r>
            <a:endParaRPr lang="en-US" sz="2300" dirty="0"/>
          </a:p>
          <a:p>
            <a:pPr fontAlgn="base"/>
            <a:r>
              <a:rPr lang="en-US" sz="2300" dirty="0"/>
              <a:t>10. A short-term leaf dynamic model. (Dickinson et al., 1998</a:t>
            </a:r>
            <a:r>
              <a:rPr lang="en-US" dirty="0"/>
              <a:t>)</a:t>
            </a:r>
          </a:p>
          <a:p>
            <a:endParaRPr lang="en-US" dirty="0"/>
          </a:p>
        </p:txBody>
      </p:sp>
      <p:sp>
        <p:nvSpPr>
          <p:cNvPr id="4" name="Rectangle 3"/>
          <p:cNvSpPr/>
          <p:nvPr/>
        </p:nvSpPr>
        <p:spPr>
          <a:xfrm>
            <a:off x="4448977" y="6214530"/>
            <a:ext cx="4387740" cy="369332"/>
          </a:xfrm>
          <a:prstGeom prst="rect">
            <a:avLst/>
          </a:prstGeom>
        </p:spPr>
        <p:txBody>
          <a:bodyPr wrap="none">
            <a:spAutoFit/>
          </a:bodyPr>
          <a:lstStyle/>
          <a:p>
            <a:r>
              <a:rPr lang="en-US" dirty="0" smtClean="0">
                <a:solidFill>
                  <a:prstClr val="white"/>
                </a:solidFill>
              </a:rPr>
              <a:t>http://www.jsg.utexas.edu/noah-mp/</a:t>
            </a:r>
            <a:endParaRPr lang="en-US" dirty="0">
              <a:solidFill>
                <a:prstClr val="white"/>
              </a:solidFill>
            </a:endParaRPr>
          </a:p>
        </p:txBody>
      </p:sp>
    </p:spTree>
    <p:extLst>
      <p:ext uri="{BB962C8B-B14F-4D97-AF65-F5344CB8AC3E}">
        <p14:creationId xmlns:p14="http://schemas.microsoft.com/office/powerpoint/2010/main" val="34522919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928" y="5257800"/>
            <a:ext cx="7494801" cy="1524000"/>
          </a:xfrm>
        </p:spPr>
        <p:txBody>
          <a:bodyPr/>
          <a:lstStyle/>
          <a:p>
            <a:r>
              <a:rPr lang="en-US" dirty="0" smtClean="0"/>
              <a:t>NOAHMP land surface model</a:t>
            </a:r>
            <a:endParaRPr lang="en-US" dirty="0"/>
          </a:p>
        </p:txBody>
      </p:sp>
      <p:pic>
        <p:nvPicPr>
          <p:cNvPr id="4" name="Content Placeholder 3"/>
          <p:cNvPicPr>
            <a:picLocks noGrp="1" noChangeAspect="1"/>
          </p:cNvPicPr>
          <p:nvPr>
            <p:ph idx="1"/>
          </p:nvPr>
        </p:nvPicPr>
        <p:blipFill>
          <a:blip r:embed="rId2"/>
          <a:stretch>
            <a:fillRect/>
          </a:stretch>
        </p:blipFill>
        <p:spPr>
          <a:xfrm>
            <a:off x="1011247" y="301800"/>
            <a:ext cx="7016647" cy="5424367"/>
          </a:xfrm>
          <a:prstGeom prst="rect">
            <a:avLst/>
          </a:prstGeom>
        </p:spPr>
      </p:pic>
    </p:spTree>
    <p:extLst>
      <p:ext uri="{BB962C8B-B14F-4D97-AF65-F5344CB8AC3E}">
        <p14:creationId xmlns:p14="http://schemas.microsoft.com/office/powerpoint/2010/main" val="35638116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13271" y="230318"/>
            <a:ext cx="3538458" cy="5030251"/>
          </a:xfrm>
          <a:prstGeom prst="rect">
            <a:avLst/>
          </a:prstGeom>
        </p:spPr>
      </p:pic>
      <p:sp>
        <p:nvSpPr>
          <p:cNvPr id="5" name="Rectangle 4"/>
          <p:cNvSpPr/>
          <p:nvPr/>
        </p:nvSpPr>
        <p:spPr>
          <a:xfrm>
            <a:off x="3751729" y="676091"/>
            <a:ext cx="5392271" cy="2308324"/>
          </a:xfrm>
          <a:prstGeom prst="rect">
            <a:avLst/>
          </a:prstGeom>
        </p:spPr>
        <p:txBody>
          <a:bodyPr wrap="square">
            <a:spAutoFit/>
          </a:bodyPr>
          <a:lstStyle/>
          <a:p>
            <a:r>
              <a:rPr lang="en-US" dirty="0" smtClean="0">
                <a:solidFill>
                  <a:prstClr val="white"/>
                </a:solidFill>
              </a:rPr>
              <a:t>1)Acquire raw data for initialization and</a:t>
            </a:r>
          </a:p>
          <a:p>
            <a:r>
              <a:rPr lang="en-US" dirty="0" smtClean="0">
                <a:solidFill>
                  <a:prstClr val="white"/>
                </a:solidFill>
              </a:rPr>
              <a:t> forcing</a:t>
            </a:r>
          </a:p>
          <a:p>
            <a:r>
              <a:rPr lang="en-US" dirty="0" smtClean="0">
                <a:solidFill>
                  <a:prstClr val="white"/>
                </a:solidFill>
              </a:rPr>
              <a:t>2) Extract and organize raw data for initialization and forcing </a:t>
            </a:r>
          </a:p>
          <a:p>
            <a:r>
              <a:rPr lang="en-US" dirty="0" smtClean="0">
                <a:solidFill>
                  <a:prstClr val="white"/>
                </a:solidFill>
              </a:rPr>
              <a:t>3) Set up the model grid configuration </a:t>
            </a:r>
          </a:p>
          <a:p>
            <a:r>
              <a:rPr lang="en-US" dirty="0" smtClean="0">
                <a:solidFill>
                  <a:prstClr val="white"/>
                </a:solidFill>
              </a:rPr>
              <a:t>4) Perform spatial and temporal </a:t>
            </a:r>
          </a:p>
          <a:p>
            <a:r>
              <a:rPr lang="en-US" dirty="0" smtClean="0">
                <a:solidFill>
                  <a:prstClr val="white"/>
                </a:solidFill>
              </a:rPr>
              <a:t>interpolation of initialization and forcing data </a:t>
            </a:r>
          </a:p>
          <a:p>
            <a:r>
              <a:rPr lang="en-US" dirty="0" smtClean="0">
                <a:solidFill>
                  <a:prstClr val="white"/>
                </a:solidFill>
              </a:rPr>
              <a:t>5) Run the </a:t>
            </a:r>
            <a:r>
              <a:rPr lang="en-US" dirty="0" err="1" smtClean="0">
                <a:solidFill>
                  <a:prstClr val="white"/>
                </a:solidFill>
              </a:rPr>
              <a:t>NoahMP</a:t>
            </a:r>
            <a:r>
              <a:rPr lang="en-US" dirty="0" smtClean="0">
                <a:solidFill>
                  <a:prstClr val="white"/>
                </a:solidFill>
              </a:rPr>
              <a:t> LSM </a:t>
            </a:r>
            <a:endParaRPr lang="en-US" dirty="0">
              <a:solidFill>
                <a:prstClr val="white"/>
              </a:solidFill>
            </a:endParaRPr>
          </a:p>
        </p:txBody>
      </p:sp>
      <p:sp>
        <p:nvSpPr>
          <p:cNvPr id="6" name="Rectangle 5"/>
          <p:cNvSpPr/>
          <p:nvPr/>
        </p:nvSpPr>
        <p:spPr>
          <a:xfrm>
            <a:off x="107576" y="5383176"/>
            <a:ext cx="8848165" cy="646331"/>
          </a:xfrm>
          <a:prstGeom prst="rect">
            <a:avLst/>
          </a:prstGeom>
        </p:spPr>
        <p:txBody>
          <a:bodyPr wrap="square">
            <a:spAutoFit/>
          </a:bodyPr>
          <a:lstStyle/>
          <a:p>
            <a:r>
              <a:rPr lang="en-US" dirty="0" smtClean="0">
                <a:solidFill>
                  <a:prstClr val="white"/>
                </a:solidFill>
              </a:rPr>
              <a:t>http://www.ral.ucar.edu/research/land/technology/lsm/HRLDAS_USERS_GUIDE_34.pdf</a:t>
            </a:r>
            <a:endParaRPr lang="en-US" dirty="0">
              <a:solidFill>
                <a:prstClr val="white"/>
              </a:solidFill>
            </a:endParaRPr>
          </a:p>
        </p:txBody>
      </p:sp>
    </p:spTree>
    <p:extLst>
      <p:ext uri="{BB962C8B-B14F-4D97-AF65-F5344CB8AC3E}">
        <p14:creationId xmlns:p14="http://schemas.microsoft.com/office/powerpoint/2010/main" val="32860612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preparation</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6109945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GEOGRID</a:t>
            </a:r>
          </a:p>
        </p:txBody>
      </p:sp>
      <p:sp>
        <p:nvSpPr>
          <p:cNvPr id="3" name="Content Placeholder 2"/>
          <p:cNvSpPr>
            <a:spLocks noGrp="1"/>
          </p:cNvSpPr>
          <p:nvPr>
            <p:ph idx="1"/>
          </p:nvPr>
        </p:nvSpPr>
        <p:spPr>
          <a:xfrm>
            <a:off x="533400" y="533400"/>
            <a:ext cx="7561729" cy="3962400"/>
          </a:xfrm>
        </p:spPr>
        <p:txBody>
          <a:bodyPr>
            <a:normAutofit fontScale="92500" lnSpcReduction="20000"/>
          </a:bodyPr>
          <a:lstStyle/>
          <a:p>
            <a:r>
              <a:rPr lang="en-US" dirty="0"/>
              <a:t>HGT_M : Topographic elevation (units of meters) on the ‘mass grid’. </a:t>
            </a:r>
            <a:endParaRPr lang="en-US" dirty="0" smtClean="0"/>
          </a:p>
          <a:p>
            <a:r>
              <a:rPr lang="en-US" dirty="0" smtClean="0"/>
              <a:t>XLAT_M </a:t>
            </a:r>
            <a:r>
              <a:rPr lang="en-US" dirty="0"/>
              <a:t>: Latitude coordinates, in decimal degrees, on the mass grid. </a:t>
            </a:r>
            <a:endParaRPr lang="en-US" dirty="0" smtClean="0"/>
          </a:p>
          <a:p>
            <a:r>
              <a:rPr lang="en-US" dirty="0" smtClean="0"/>
              <a:t>XLONG_M </a:t>
            </a:r>
            <a:r>
              <a:rPr lang="en-US" dirty="0"/>
              <a:t>: Longitude coordinates, in decimal degrees, on the mass grid. </a:t>
            </a:r>
            <a:endParaRPr lang="en-US" dirty="0" smtClean="0"/>
          </a:p>
          <a:p>
            <a:r>
              <a:rPr lang="en-US" dirty="0" smtClean="0"/>
              <a:t>LANDUSEF </a:t>
            </a:r>
            <a:r>
              <a:rPr lang="en-US" dirty="0"/>
              <a:t>: Land use fraction, in units of fraction. </a:t>
            </a:r>
            <a:endParaRPr lang="en-US" dirty="0" smtClean="0"/>
          </a:p>
          <a:p>
            <a:r>
              <a:rPr lang="en-US" dirty="0" smtClean="0"/>
              <a:t>SOILCTOP</a:t>
            </a:r>
            <a:r>
              <a:rPr lang="en-US" dirty="0"/>
              <a:t>: Top layer soil texture category, in units of </a:t>
            </a:r>
            <a:r>
              <a:rPr lang="en-US" dirty="0" smtClean="0"/>
              <a:t>fraction</a:t>
            </a:r>
          </a:p>
          <a:p>
            <a:r>
              <a:rPr lang="en-US" dirty="0" smtClean="0"/>
              <a:t>GREENFRAC </a:t>
            </a:r>
            <a:r>
              <a:rPr lang="en-US" dirty="0"/>
              <a:t>: Monthly mean green vegetation fraction values (units of fraction). </a:t>
            </a:r>
            <a:endParaRPr lang="en-US" dirty="0" smtClean="0"/>
          </a:p>
          <a:p>
            <a:r>
              <a:rPr lang="en-US" dirty="0" smtClean="0"/>
              <a:t>ALBEDO12M </a:t>
            </a:r>
            <a:r>
              <a:rPr lang="en-US" dirty="0"/>
              <a:t>: Monthly mean surface albedo values (units of %) not including snow effects. </a:t>
            </a:r>
          </a:p>
        </p:txBody>
      </p:sp>
      <p:pic>
        <p:nvPicPr>
          <p:cNvPr id="4" name="Picture 3"/>
          <p:cNvPicPr>
            <a:picLocks noChangeAspect="1"/>
          </p:cNvPicPr>
          <p:nvPr/>
        </p:nvPicPr>
        <p:blipFill>
          <a:blip r:embed="rId2"/>
          <a:stretch>
            <a:fillRect/>
          </a:stretch>
        </p:blipFill>
        <p:spPr>
          <a:xfrm>
            <a:off x="5017153" y="4062284"/>
            <a:ext cx="3077975" cy="2516913"/>
          </a:xfrm>
          <a:prstGeom prst="rect">
            <a:avLst/>
          </a:prstGeom>
        </p:spPr>
      </p:pic>
    </p:spTree>
    <p:extLst>
      <p:ext uri="{BB962C8B-B14F-4D97-AF65-F5344CB8AC3E}">
        <p14:creationId xmlns:p14="http://schemas.microsoft.com/office/powerpoint/2010/main" val="33868425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Input </a:t>
            </a:r>
            <a:r>
              <a:rPr lang="en-US" dirty="0"/>
              <a:t>forcing data for the Noah </a:t>
            </a:r>
            <a:r>
              <a:rPr lang="en-US" dirty="0" smtClean="0"/>
              <a:t>LSM, </a:t>
            </a:r>
            <a:r>
              <a:rPr lang="en-US" dirty="0" err="1" smtClean="0"/>
              <a:t>noahMP</a:t>
            </a:r>
            <a:r>
              <a:rPr lang="en-US" dirty="0" smtClean="0"/>
              <a:t> </a:t>
            </a:r>
            <a:r>
              <a:rPr lang="en-US" dirty="0" err="1" smtClean="0"/>
              <a:t>lsm</a:t>
            </a:r>
            <a:endParaRPr lang="en-US" dirty="0"/>
          </a:p>
        </p:txBody>
      </p:sp>
      <p:sp>
        <p:nvSpPr>
          <p:cNvPr id="3" name="Content Placeholder 2"/>
          <p:cNvSpPr>
            <a:spLocks noGrp="1"/>
          </p:cNvSpPr>
          <p:nvPr>
            <p:ph idx="1"/>
          </p:nvPr>
        </p:nvSpPr>
        <p:spPr>
          <a:xfrm>
            <a:off x="533400" y="573741"/>
            <a:ext cx="7830671" cy="3767670"/>
          </a:xfrm>
        </p:spPr>
        <p:txBody>
          <a:bodyPr/>
          <a:lstStyle/>
          <a:p>
            <a:r>
              <a:rPr lang="en-US" dirty="0"/>
              <a:t>Incoming shortwave radiation (</a:t>
            </a:r>
            <a:r>
              <a:rPr lang="en-US" dirty="0" smtClean="0"/>
              <a:t>W/m2 )</a:t>
            </a:r>
          </a:p>
          <a:p>
            <a:r>
              <a:rPr lang="en-US" dirty="0" smtClean="0"/>
              <a:t>Incoming </a:t>
            </a:r>
            <a:r>
              <a:rPr lang="en-US" dirty="0"/>
              <a:t>longwave radiation (W/m2 ) </a:t>
            </a:r>
            <a:endParaRPr lang="en-US" dirty="0" smtClean="0"/>
          </a:p>
          <a:p>
            <a:r>
              <a:rPr lang="en-US" dirty="0" smtClean="0"/>
              <a:t>Specific </a:t>
            </a:r>
            <a:r>
              <a:rPr lang="en-US" dirty="0"/>
              <a:t>humidity (kg/kg) </a:t>
            </a:r>
          </a:p>
          <a:p>
            <a:r>
              <a:rPr lang="en-US" dirty="0" smtClean="0"/>
              <a:t>Air </a:t>
            </a:r>
            <a:r>
              <a:rPr lang="en-US" dirty="0"/>
              <a:t>temperature (K</a:t>
            </a:r>
            <a:r>
              <a:rPr lang="en-US" dirty="0" smtClean="0"/>
              <a:t>)</a:t>
            </a:r>
          </a:p>
          <a:p>
            <a:r>
              <a:rPr lang="en-US" dirty="0" smtClean="0"/>
              <a:t>Surface </a:t>
            </a:r>
            <a:r>
              <a:rPr lang="en-US" dirty="0"/>
              <a:t>pressure (Pa) </a:t>
            </a:r>
            <a:endParaRPr lang="en-US" dirty="0" smtClean="0"/>
          </a:p>
          <a:p>
            <a:r>
              <a:rPr lang="en-US" dirty="0" smtClean="0"/>
              <a:t>Near </a:t>
            </a:r>
            <a:r>
              <a:rPr lang="en-US" dirty="0"/>
              <a:t>surface wind in the u- and v-components (m/s</a:t>
            </a:r>
            <a:r>
              <a:rPr lang="en-US" dirty="0" smtClean="0"/>
              <a:t>)</a:t>
            </a:r>
          </a:p>
          <a:p>
            <a:r>
              <a:rPr lang="en-US" dirty="0" smtClean="0"/>
              <a:t>Liquid </a:t>
            </a:r>
            <a:r>
              <a:rPr lang="en-US" dirty="0"/>
              <a:t>water precipitation rate (mm/s) </a:t>
            </a:r>
          </a:p>
        </p:txBody>
      </p:sp>
    </p:spTree>
    <p:extLst>
      <p:ext uri="{BB962C8B-B14F-4D97-AF65-F5344CB8AC3E}">
        <p14:creationId xmlns:p14="http://schemas.microsoft.com/office/powerpoint/2010/main" val="4196910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7951694" cy="1524000"/>
          </a:xfrm>
        </p:spPr>
        <p:txBody>
          <a:bodyPr/>
          <a:lstStyle/>
          <a:p>
            <a:r>
              <a:rPr lang="en-US" dirty="0"/>
              <a:t>HRRR: high resolution rapid refresh</a:t>
            </a: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19270" y="533400"/>
            <a:ext cx="8914852" cy="4253753"/>
          </a:xfrm>
          <a:prstGeom prst="rect">
            <a:avLst/>
          </a:prstGeom>
        </p:spPr>
      </p:pic>
    </p:spTree>
    <p:extLst>
      <p:ext uri="{BB962C8B-B14F-4D97-AF65-F5344CB8AC3E}">
        <p14:creationId xmlns:p14="http://schemas.microsoft.com/office/powerpoint/2010/main" val="881706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2613" y="4168588"/>
            <a:ext cx="3417220" cy="1842247"/>
          </a:xfrm>
        </p:spPr>
        <p:txBody>
          <a:bodyPr>
            <a:normAutofit/>
          </a:bodyPr>
          <a:lstStyle/>
          <a:p>
            <a:r>
              <a:rPr lang="en-US" dirty="0" smtClean="0"/>
              <a:t>HRRR: high resolution rapid refresh</a:t>
            </a:r>
            <a:endParaRPr lang="en-US" dirty="0"/>
          </a:p>
        </p:txBody>
      </p:sp>
      <p:pic>
        <p:nvPicPr>
          <p:cNvPr id="4" name="Content Placeholder 3"/>
          <p:cNvPicPr>
            <a:picLocks noGrp="1" noChangeAspect="1"/>
          </p:cNvPicPr>
          <p:nvPr>
            <p:ph idx="1"/>
          </p:nvPr>
        </p:nvPicPr>
        <p:blipFill>
          <a:blip r:embed="rId2"/>
          <a:stretch>
            <a:fillRect/>
          </a:stretch>
        </p:blipFill>
        <p:spPr>
          <a:xfrm>
            <a:off x="189150" y="331647"/>
            <a:ext cx="5243462" cy="5679188"/>
          </a:xfrm>
          <a:prstGeom prst="rect">
            <a:avLst/>
          </a:prstGeom>
        </p:spPr>
      </p:pic>
    </p:spTree>
    <p:extLst>
      <p:ext uri="{BB962C8B-B14F-4D97-AF65-F5344CB8AC3E}">
        <p14:creationId xmlns:p14="http://schemas.microsoft.com/office/powerpoint/2010/main" val="36784417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53036" y="813864"/>
            <a:ext cx="7393040" cy="4594618"/>
          </a:xfrm>
          <a:prstGeom prst="rect">
            <a:avLst/>
          </a:prstGeom>
        </p:spPr>
      </p:pic>
      <p:sp>
        <p:nvSpPr>
          <p:cNvPr id="5" name="Rectangle 4"/>
          <p:cNvSpPr/>
          <p:nvPr/>
        </p:nvSpPr>
        <p:spPr>
          <a:xfrm>
            <a:off x="372033" y="6040637"/>
            <a:ext cx="8395447" cy="369332"/>
          </a:xfrm>
          <a:prstGeom prst="rect">
            <a:avLst/>
          </a:prstGeom>
        </p:spPr>
        <p:txBody>
          <a:bodyPr wrap="square">
            <a:spAutoFit/>
          </a:bodyPr>
          <a:lstStyle/>
          <a:p>
            <a:r>
              <a:rPr lang="en-US" dirty="0" smtClean="0">
                <a:solidFill>
                  <a:prstClr val="white"/>
                </a:solidFill>
              </a:rPr>
              <a:t>http://www.ral.ucar.edu/projects/wrf_hydro/images/User_Guide_v1.0.pdf</a:t>
            </a:r>
            <a:endParaRPr lang="en-US" dirty="0">
              <a:solidFill>
                <a:prstClr val="white"/>
              </a:solidFill>
            </a:endParaRPr>
          </a:p>
        </p:txBody>
      </p:sp>
      <p:sp>
        <p:nvSpPr>
          <p:cNvPr id="6" name="Rectangle 5"/>
          <p:cNvSpPr/>
          <p:nvPr/>
        </p:nvSpPr>
        <p:spPr>
          <a:xfrm>
            <a:off x="372033" y="229089"/>
            <a:ext cx="8610601" cy="584775"/>
          </a:xfrm>
          <a:prstGeom prst="rect">
            <a:avLst/>
          </a:prstGeom>
        </p:spPr>
        <p:txBody>
          <a:bodyPr wrap="square">
            <a:spAutoFit/>
          </a:bodyPr>
          <a:lstStyle/>
          <a:p>
            <a:r>
              <a:rPr lang="en-US" sz="3200" cap="all" dirty="0">
                <a:ln w="3175" cmpd="sng">
                  <a:noFill/>
                </a:ln>
                <a:solidFill>
                  <a:prstClr val="white"/>
                </a:solidFill>
              </a:rPr>
              <a:t>WRF-Hydro </a:t>
            </a:r>
            <a:r>
              <a:rPr lang="en-US" sz="3200" cap="all" dirty="0" smtClean="0">
                <a:ln w="3175" cmpd="sng">
                  <a:noFill/>
                </a:ln>
                <a:solidFill>
                  <a:prstClr val="white"/>
                </a:solidFill>
              </a:rPr>
              <a:t>architecture (repeated)</a:t>
            </a:r>
            <a:endParaRPr lang="en-US" sz="3200" cap="all" dirty="0">
              <a:ln w="3175" cmpd="sng">
                <a:noFill/>
              </a:ln>
              <a:solidFill>
                <a:prstClr val="white"/>
              </a:solidFill>
            </a:endParaRPr>
          </a:p>
        </p:txBody>
      </p:sp>
      <p:sp>
        <p:nvSpPr>
          <p:cNvPr id="2" name="TextBox 1"/>
          <p:cNvSpPr txBox="1"/>
          <p:nvPr/>
        </p:nvSpPr>
        <p:spPr>
          <a:xfrm>
            <a:off x="813096" y="5457705"/>
            <a:ext cx="7223760" cy="369332"/>
          </a:xfrm>
          <a:prstGeom prst="rect">
            <a:avLst/>
          </a:prstGeom>
          <a:noFill/>
        </p:spPr>
        <p:txBody>
          <a:bodyPr wrap="square" rtlCol="0">
            <a:spAutoFit/>
          </a:bodyPr>
          <a:lstStyle/>
          <a:p>
            <a:r>
              <a:rPr lang="en-US" dirty="0" smtClean="0">
                <a:solidFill>
                  <a:prstClr val="white"/>
                </a:solidFill>
              </a:rPr>
              <a:t>    HRLDAS         NOAHMP             -?            RAPID                -</a:t>
            </a:r>
            <a:endParaRPr lang="en-US" dirty="0">
              <a:solidFill>
                <a:prstClr val="white"/>
              </a:solidFill>
            </a:endParaRPr>
          </a:p>
        </p:txBody>
      </p:sp>
    </p:spTree>
    <p:extLst>
      <p:ext uri="{BB962C8B-B14F-4D97-AF65-F5344CB8AC3E}">
        <p14:creationId xmlns:p14="http://schemas.microsoft.com/office/powerpoint/2010/main" val="1822928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188" y="5109882"/>
            <a:ext cx="7386918" cy="1219200"/>
          </a:xfrm>
        </p:spPr>
        <p:txBody>
          <a:bodyPr/>
          <a:lstStyle/>
          <a:p>
            <a:r>
              <a:rPr lang="en-US" dirty="0"/>
              <a:t>Output data from WRF-Hydro: </a:t>
            </a:r>
          </a:p>
        </p:txBody>
      </p:sp>
      <p:sp>
        <p:nvSpPr>
          <p:cNvPr id="3" name="Content Placeholder 2"/>
          <p:cNvSpPr>
            <a:spLocks noGrp="1"/>
          </p:cNvSpPr>
          <p:nvPr>
            <p:ph idx="1"/>
          </p:nvPr>
        </p:nvSpPr>
        <p:spPr>
          <a:xfrm>
            <a:off x="358588" y="667871"/>
            <a:ext cx="8395447" cy="4442011"/>
          </a:xfrm>
        </p:spPr>
        <p:txBody>
          <a:bodyPr>
            <a:normAutofit fontScale="85000" lnSpcReduction="20000"/>
          </a:bodyPr>
          <a:lstStyle/>
          <a:p>
            <a:r>
              <a:rPr lang="en-US" dirty="0" smtClean="0"/>
              <a:t>Surface </a:t>
            </a:r>
            <a:r>
              <a:rPr lang="en-US" dirty="0"/>
              <a:t>latent heat flux </a:t>
            </a:r>
            <a:endParaRPr lang="en-US" dirty="0" smtClean="0"/>
          </a:p>
          <a:p>
            <a:r>
              <a:rPr lang="en-US" dirty="0" smtClean="0"/>
              <a:t>Surface </a:t>
            </a:r>
            <a:r>
              <a:rPr lang="en-US" dirty="0"/>
              <a:t>sensible heat flux </a:t>
            </a:r>
            <a:endParaRPr lang="en-US" dirty="0" smtClean="0"/>
          </a:p>
          <a:p>
            <a:r>
              <a:rPr lang="en-US" dirty="0" smtClean="0"/>
              <a:t>Ground heat flux </a:t>
            </a:r>
          </a:p>
          <a:p>
            <a:r>
              <a:rPr lang="en-US" dirty="0" smtClean="0"/>
              <a:t>Ground </a:t>
            </a:r>
            <a:r>
              <a:rPr lang="en-US" dirty="0"/>
              <a:t>surface and/or canopy skin temperature </a:t>
            </a:r>
            <a:endParaRPr lang="en-US" dirty="0" smtClean="0"/>
          </a:p>
          <a:p>
            <a:r>
              <a:rPr lang="en-US" dirty="0" smtClean="0"/>
              <a:t>Surface </a:t>
            </a:r>
            <a:r>
              <a:rPr lang="en-US" dirty="0"/>
              <a:t>evaporation components (soil evaporation, transpiration, canopy water evaporation, snow sublimation and ponded water evaporation) </a:t>
            </a:r>
            <a:endParaRPr lang="en-US" dirty="0" smtClean="0"/>
          </a:p>
          <a:p>
            <a:r>
              <a:rPr lang="en-US" dirty="0" smtClean="0"/>
              <a:t>Soil </a:t>
            </a:r>
            <a:r>
              <a:rPr lang="en-US" dirty="0"/>
              <a:t>moisture Soil temperature </a:t>
            </a:r>
            <a:endParaRPr lang="en-US" dirty="0" smtClean="0"/>
          </a:p>
          <a:p>
            <a:r>
              <a:rPr lang="en-US" dirty="0" smtClean="0"/>
              <a:t>Deep </a:t>
            </a:r>
            <a:r>
              <a:rPr lang="en-US" dirty="0"/>
              <a:t>soil drainage </a:t>
            </a:r>
            <a:endParaRPr lang="en-US" dirty="0" smtClean="0"/>
          </a:p>
          <a:p>
            <a:r>
              <a:rPr lang="en-US" dirty="0" smtClean="0"/>
              <a:t>Surface </a:t>
            </a:r>
            <a:r>
              <a:rPr lang="en-US" dirty="0"/>
              <a:t>runoff </a:t>
            </a:r>
            <a:endParaRPr lang="en-US" dirty="0" smtClean="0"/>
          </a:p>
          <a:p>
            <a:r>
              <a:rPr lang="en-US" dirty="0" smtClean="0"/>
              <a:t>Canopy </a:t>
            </a:r>
            <a:r>
              <a:rPr lang="en-US" dirty="0"/>
              <a:t>moisture content Snow depth </a:t>
            </a:r>
            <a:endParaRPr lang="en-US" dirty="0" smtClean="0"/>
          </a:p>
          <a:p>
            <a:r>
              <a:rPr lang="en-US" dirty="0" smtClean="0"/>
              <a:t>Snow </a:t>
            </a:r>
            <a:r>
              <a:rPr lang="en-US" dirty="0"/>
              <a:t>liquid water equivalent Stream channel inflow (optional with terrain routing) </a:t>
            </a:r>
            <a:endParaRPr lang="en-US" dirty="0" smtClean="0"/>
          </a:p>
          <a:p>
            <a:r>
              <a:rPr lang="en-US" dirty="0" smtClean="0"/>
              <a:t>Channel </a:t>
            </a:r>
            <a:r>
              <a:rPr lang="en-US" dirty="0"/>
              <a:t>flow rate (optional with channel routing) </a:t>
            </a:r>
            <a:endParaRPr lang="en-US" dirty="0" smtClean="0"/>
          </a:p>
          <a:p>
            <a:r>
              <a:rPr lang="en-US" dirty="0" smtClean="0"/>
              <a:t>Channel </a:t>
            </a:r>
            <a:r>
              <a:rPr lang="en-US" dirty="0"/>
              <a:t>flow depth (optional with channel routing)</a:t>
            </a:r>
          </a:p>
        </p:txBody>
      </p:sp>
    </p:spTree>
    <p:extLst>
      <p:ext uri="{BB962C8B-B14F-4D97-AF65-F5344CB8AC3E}">
        <p14:creationId xmlns:p14="http://schemas.microsoft.com/office/powerpoint/2010/main" val="32245855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NFIE-Hydro Workflow</a:t>
            </a:r>
            <a:endParaRPr lang="en-US" dirty="0"/>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1305" y="1447800"/>
            <a:ext cx="8341391" cy="438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778112" y="6020513"/>
            <a:ext cx="6783163" cy="533400"/>
          </a:xfrm>
          <a:prstGeom prst="rect">
            <a:avLst/>
          </a:prstGeom>
          <a:noFill/>
          <a:effectLst/>
        </p:spPr>
        <p:txBody>
          <a:bodyPr wrap="none" lIns="0" tIns="0" rIns="0" bIns="0" rtlCol="0" anchor="b">
            <a:noAutofit/>
          </a:bodyPr>
          <a:lstStyle>
            <a:defPPr>
              <a:defRPr lang="en-US"/>
            </a:defPPr>
            <a:lvl1pPr algn="r" eaLnBrk="0" hangingPunct="0">
              <a:defRPr sz="1400">
                <a:solidFill>
                  <a:schemeClr val="bg1"/>
                </a:solidFill>
              </a:defRPr>
            </a:lvl1pPr>
          </a:lstStyle>
          <a:p>
            <a:r>
              <a:rPr lang="en-US" dirty="0" smtClean="0">
                <a:solidFill>
                  <a:prstClr val="white"/>
                </a:solidFill>
              </a:rPr>
              <a:t>Implemented in Microsoft Azure</a:t>
            </a:r>
            <a:endParaRPr lang="en-US" dirty="0">
              <a:solidFill>
                <a:prstClr val="white"/>
              </a:solidFill>
            </a:endParaRPr>
          </a:p>
        </p:txBody>
      </p:sp>
    </p:spTree>
    <p:extLst>
      <p:ext uri="{BB962C8B-B14F-4D97-AF65-F5344CB8AC3E}">
        <p14:creationId xmlns:p14="http://schemas.microsoft.com/office/powerpoint/2010/main" val="538334357"/>
      </p:ext>
    </p:extLst>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1131346" y="763166"/>
            <a:ext cx="6235850" cy="4475139"/>
          </a:xfrm>
          <a:prstGeom prst="rect">
            <a:avLst/>
          </a:prstGeom>
        </p:spPr>
      </p:pic>
      <p:sp>
        <p:nvSpPr>
          <p:cNvPr id="4" name="Rectangle 3"/>
          <p:cNvSpPr/>
          <p:nvPr/>
        </p:nvSpPr>
        <p:spPr>
          <a:xfrm>
            <a:off x="309283" y="5661440"/>
            <a:ext cx="8108576" cy="369332"/>
          </a:xfrm>
          <a:prstGeom prst="rect">
            <a:avLst/>
          </a:prstGeom>
        </p:spPr>
        <p:txBody>
          <a:bodyPr wrap="square">
            <a:spAutoFit/>
          </a:bodyPr>
          <a:lstStyle/>
          <a:p>
            <a:r>
              <a:rPr lang="en-US" dirty="0" smtClean="0">
                <a:solidFill>
                  <a:prstClr val="white"/>
                </a:solidFill>
              </a:rPr>
              <a:t>https://ams.confex.com/ams/93Annual/flvgateway.cgi/id/23788?recordingid=23788</a:t>
            </a:r>
            <a:endParaRPr lang="en-US" dirty="0">
              <a:solidFill>
                <a:prstClr val="white"/>
              </a:solidFill>
            </a:endParaRPr>
          </a:p>
        </p:txBody>
      </p:sp>
    </p:spTree>
    <p:extLst>
      <p:ext uri="{BB962C8B-B14F-4D97-AF65-F5344CB8AC3E}">
        <p14:creationId xmlns:p14="http://schemas.microsoft.com/office/powerpoint/2010/main" val="40257388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605" y="5339322"/>
            <a:ext cx="8342324" cy="1524000"/>
          </a:xfrm>
        </p:spPr>
        <p:txBody>
          <a:bodyPr>
            <a:normAutofit fontScale="90000"/>
          </a:bodyPr>
          <a:lstStyle/>
          <a:p>
            <a:pPr algn="ctr"/>
            <a:r>
              <a:rPr lang="en-US" dirty="0" smtClean="0"/>
              <a:t>How to connect gridded input runoff data (</a:t>
            </a:r>
            <a:r>
              <a:rPr lang="en-US" dirty="0" err="1" smtClean="0"/>
              <a:t>WRFHydro</a:t>
            </a:r>
            <a:r>
              <a:rPr lang="en-US" dirty="0" smtClean="0"/>
              <a:t>) to </a:t>
            </a:r>
            <a:r>
              <a:rPr lang="en-US" dirty="0" err="1" smtClean="0"/>
              <a:t>NHDplus</a:t>
            </a:r>
            <a:r>
              <a:rPr lang="en-US" dirty="0" smtClean="0"/>
              <a:t> network</a:t>
            </a:r>
            <a:br>
              <a:rPr lang="en-US" dirty="0" smtClean="0"/>
            </a:br>
            <a:endParaRPr lang="en-US" dirty="0"/>
          </a:p>
        </p:txBody>
      </p:sp>
      <p:pic>
        <p:nvPicPr>
          <p:cNvPr id="3" name="Picture 2"/>
          <p:cNvPicPr/>
          <p:nvPr/>
        </p:nvPicPr>
        <p:blipFill>
          <a:blip r:embed="rId2"/>
          <a:stretch>
            <a:fillRect/>
          </a:stretch>
        </p:blipFill>
        <p:spPr>
          <a:xfrm>
            <a:off x="0" y="569050"/>
            <a:ext cx="6116077" cy="4665892"/>
          </a:xfrm>
          <a:prstGeom prst="rect">
            <a:avLst/>
          </a:prstGeom>
        </p:spPr>
      </p:pic>
      <p:sp>
        <p:nvSpPr>
          <p:cNvPr id="4" name="Rectangle 3"/>
          <p:cNvSpPr/>
          <p:nvPr/>
        </p:nvSpPr>
        <p:spPr>
          <a:xfrm>
            <a:off x="280592" y="180354"/>
            <a:ext cx="4038600" cy="388696"/>
          </a:xfrm>
          <a:prstGeom prst="rect">
            <a:avLst/>
          </a:prstGeom>
        </p:spPr>
        <p:txBody>
          <a:bodyPr wrap="square">
            <a:spAutoFit/>
          </a:bodyPr>
          <a:lstStyle/>
          <a:p>
            <a:pPr>
              <a:lnSpc>
                <a:spcPct val="107000"/>
              </a:lnSpc>
              <a:spcAft>
                <a:spcPts val="800"/>
              </a:spcAft>
            </a:pPr>
            <a:r>
              <a:rPr lang="en-US" b="1" dirty="0">
                <a:solidFill>
                  <a:prstClr val="white"/>
                </a:solidFill>
                <a:latin typeface="Calibri" panose="020F0502020204030204" pitchFamily="34" charset="0"/>
                <a:ea typeface="SimSun" panose="02010600030101010101" pitchFamily="2" charset="-122"/>
                <a:cs typeface="Times New Roman" panose="02020603050405020304" pitchFamily="18" charset="0"/>
              </a:rPr>
              <a:t>Runoff Downscaling Weight </a:t>
            </a:r>
            <a:r>
              <a:rPr lang="en-US" b="1" dirty="0" smtClean="0">
                <a:solidFill>
                  <a:prstClr val="white"/>
                </a:solidFill>
                <a:latin typeface="Calibri" panose="020F0502020204030204" pitchFamily="34" charset="0"/>
                <a:ea typeface="SimSun" panose="02010600030101010101" pitchFamily="2" charset="-122"/>
                <a:cs typeface="Times New Roman" panose="02020603050405020304" pitchFamily="18" charset="0"/>
              </a:rPr>
              <a:t>Table </a:t>
            </a:r>
            <a:endParaRPr lang="en-US" dirty="0">
              <a:solidFill>
                <a:prstClr val="white"/>
              </a:solidFill>
              <a:latin typeface="Calibri" panose="020F0502020204030204" pitchFamily="34" charset="0"/>
              <a:ea typeface="SimSun" panose="02010600030101010101" pitchFamily="2" charset="-122"/>
              <a:cs typeface="Times New Roman" panose="02020603050405020304" pitchFamily="18" charset="0"/>
            </a:endParaRPr>
          </a:p>
        </p:txBody>
      </p:sp>
      <p:sp>
        <p:nvSpPr>
          <p:cNvPr id="5" name="TextBox 4"/>
          <p:cNvSpPr txBox="1"/>
          <p:nvPr/>
        </p:nvSpPr>
        <p:spPr>
          <a:xfrm>
            <a:off x="1720773" y="2906478"/>
            <a:ext cx="579119" cy="152400"/>
          </a:xfrm>
          <a:prstGeom prst="rect">
            <a:avLst/>
          </a:prstGeom>
          <a:noFill/>
          <a:effectLst/>
        </p:spPr>
        <p:txBody>
          <a:bodyPr wrap="square" lIns="0" tIns="0" rIns="0" bIns="0" rtlCol="0">
            <a:noAutofit/>
          </a:bodyPr>
          <a:lstStyle/>
          <a:p>
            <a:pPr eaLnBrk="0" hangingPunct="0">
              <a:lnSpc>
                <a:spcPts val="1800"/>
              </a:lnSpc>
            </a:pPr>
            <a:r>
              <a:rPr lang="en-US" sz="1400" b="1" dirty="0" smtClean="0">
                <a:solidFill>
                  <a:prstClr val="black"/>
                </a:solidFill>
              </a:rPr>
              <a:t>540</a:t>
            </a:r>
          </a:p>
        </p:txBody>
      </p:sp>
      <p:sp>
        <p:nvSpPr>
          <p:cNvPr id="6" name="TextBox 5"/>
          <p:cNvSpPr txBox="1"/>
          <p:nvPr/>
        </p:nvSpPr>
        <p:spPr>
          <a:xfrm>
            <a:off x="4029632" y="2901996"/>
            <a:ext cx="579119" cy="152400"/>
          </a:xfrm>
          <a:prstGeom prst="rect">
            <a:avLst/>
          </a:prstGeom>
          <a:noFill/>
          <a:effectLst/>
        </p:spPr>
        <p:txBody>
          <a:bodyPr wrap="square" lIns="0" tIns="0" rIns="0" bIns="0" rtlCol="0">
            <a:noAutofit/>
          </a:bodyPr>
          <a:lstStyle/>
          <a:p>
            <a:pPr eaLnBrk="0" hangingPunct="0">
              <a:lnSpc>
                <a:spcPts val="1800"/>
              </a:lnSpc>
            </a:pPr>
            <a:r>
              <a:rPr lang="en-US" sz="1400" b="1" dirty="0" smtClean="0">
                <a:solidFill>
                  <a:prstClr val="black"/>
                </a:solidFill>
              </a:rPr>
              <a:t>542</a:t>
            </a:r>
          </a:p>
        </p:txBody>
      </p:sp>
      <p:sp>
        <p:nvSpPr>
          <p:cNvPr id="7" name="TextBox 6"/>
          <p:cNvSpPr txBox="1"/>
          <p:nvPr/>
        </p:nvSpPr>
        <p:spPr>
          <a:xfrm>
            <a:off x="2768478" y="2901996"/>
            <a:ext cx="579119" cy="152400"/>
          </a:xfrm>
          <a:prstGeom prst="rect">
            <a:avLst/>
          </a:prstGeom>
          <a:noFill/>
          <a:effectLst/>
        </p:spPr>
        <p:txBody>
          <a:bodyPr wrap="square" lIns="0" tIns="0" rIns="0" bIns="0" rtlCol="0">
            <a:noAutofit/>
          </a:bodyPr>
          <a:lstStyle/>
          <a:p>
            <a:pPr eaLnBrk="0" hangingPunct="0">
              <a:lnSpc>
                <a:spcPts val="1800"/>
              </a:lnSpc>
            </a:pPr>
            <a:r>
              <a:rPr lang="en-US" sz="1400" b="1" dirty="0" smtClean="0">
                <a:solidFill>
                  <a:prstClr val="black"/>
                </a:solidFill>
              </a:rPr>
              <a:t>541</a:t>
            </a:r>
          </a:p>
        </p:txBody>
      </p:sp>
      <p:sp>
        <p:nvSpPr>
          <p:cNvPr id="8" name="TextBox 7"/>
          <p:cNvSpPr txBox="1"/>
          <p:nvPr/>
        </p:nvSpPr>
        <p:spPr>
          <a:xfrm>
            <a:off x="1141654" y="3163258"/>
            <a:ext cx="579119" cy="152400"/>
          </a:xfrm>
          <a:prstGeom prst="rect">
            <a:avLst/>
          </a:prstGeom>
          <a:noFill/>
          <a:effectLst/>
        </p:spPr>
        <p:txBody>
          <a:bodyPr wrap="square" lIns="0" tIns="0" rIns="0" bIns="0" rtlCol="0">
            <a:noAutofit/>
          </a:bodyPr>
          <a:lstStyle/>
          <a:p>
            <a:pPr eaLnBrk="0" hangingPunct="0">
              <a:lnSpc>
                <a:spcPts val="1800"/>
              </a:lnSpc>
            </a:pPr>
            <a:r>
              <a:rPr lang="en-US" sz="1400" b="1" dirty="0" smtClean="0">
                <a:solidFill>
                  <a:prstClr val="black"/>
                </a:solidFill>
              </a:rPr>
              <a:t>210</a:t>
            </a:r>
          </a:p>
        </p:txBody>
      </p:sp>
      <p:sp>
        <p:nvSpPr>
          <p:cNvPr id="9" name="TextBox 8"/>
          <p:cNvSpPr txBox="1"/>
          <p:nvPr/>
        </p:nvSpPr>
        <p:spPr>
          <a:xfrm>
            <a:off x="1141654" y="4070710"/>
            <a:ext cx="579119" cy="152400"/>
          </a:xfrm>
          <a:prstGeom prst="rect">
            <a:avLst/>
          </a:prstGeom>
          <a:noFill/>
          <a:effectLst/>
        </p:spPr>
        <p:txBody>
          <a:bodyPr wrap="square" lIns="0" tIns="0" rIns="0" bIns="0" rtlCol="0">
            <a:noAutofit/>
          </a:bodyPr>
          <a:lstStyle/>
          <a:p>
            <a:pPr eaLnBrk="0" hangingPunct="0">
              <a:lnSpc>
                <a:spcPts val="1800"/>
              </a:lnSpc>
            </a:pPr>
            <a:r>
              <a:rPr lang="en-US" sz="1400" b="1" dirty="0" smtClean="0">
                <a:solidFill>
                  <a:prstClr val="black"/>
                </a:solidFill>
              </a:rPr>
              <a:t>209</a:t>
            </a:r>
          </a:p>
        </p:txBody>
      </p:sp>
      <p:sp>
        <p:nvSpPr>
          <p:cNvPr id="10" name="Rectangle 9"/>
          <p:cNvSpPr/>
          <p:nvPr/>
        </p:nvSpPr>
        <p:spPr>
          <a:xfrm>
            <a:off x="5007606" y="6488668"/>
            <a:ext cx="4037965" cy="369332"/>
          </a:xfrm>
          <a:prstGeom prst="rect">
            <a:avLst/>
          </a:prstGeom>
        </p:spPr>
        <p:txBody>
          <a:bodyPr wrap="none">
            <a:spAutoFit/>
          </a:bodyPr>
          <a:lstStyle/>
          <a:p>
            <a:r>
              <a:rPr lang="en-US" dirty="0" smtClean="0">
                <a:solidFill>
                  <a:prstClr val="white"/>
                </a:solidFill>
                <a:latin typeface="Calibri" panose="020F0502020204030204" pitchFamily="34" charset="0"/>
                <a:ea typeface="SimSun" panose="02010600030101010101" pitchFamily="2" charset="-122"/>
                <a:cs typeface="Times New Roman" panose="02020603050405020304" pitchFamily="18" charset="0"/>
              </a:rPr>
              <a:t>From: Deng </a:t>
            </a:r>
            <a:r>
              <a:rPr lang="en-US" dirty="0">
                <a:solidFill>
                  <a:prstClr val="white"/>
                </a:solidFill>
                <a:latin typeface="Calibri" panose="020F0502020204030204" pitchFamily="34" charset="0"/>
                <a:ea typeface="SimSun" panose="02010600030101010101" pitchFamily="2" charset="-122"/>
                <a:cs typeface="Times New Roman" panose="02020603050405020304" pitchFamily="18" charset="0"/>
              </a:rPr>
              <a:t>Ding/</a:t>
            </a:r>
            <a:r>
              <a:rPr lang="en-US" dirty="0" err="1">
                <a:solidFill>
                  <a:prstClr val="white"/>
                </a:solidFill>
                <a:latin typeface="Calibri" panose="020F0502020204030204" pitchFamily="34" charset="0"/>
                <a:ea typeface="SimSun" panose="02010600030101010101" pitchFamily="2" charset="-122"/>
                <a:cs typeface="Times New Roman" panose="02020603050405020304" pitchFamily="18" charset="0"/>
              </a:rPr>
              <a:t>Nawajish</a:t>
            </a:r>
            <a:r>
              <a:rPr lang="en-US" dirty="0">
                <a:solidFill>
                  <a:prstClr val="white"/>
                </a:solidFill>
                <a:latin typeface="Calibri" panose="020F0502020204030204" pitchFamily="34" charset="0"/>
                <a:ea typeface="SimSun" panose="02010600030101010101" pitchFamily="2" charset="-122"/>
                <a:cs typeface="Times New Roman" panose="02020603050405020304" pitchFamily="18" charset="0"/>
              </a:rPr>
              <a:t> </a:t>
            </a:r>
            <a:r>
              <a:rPr lang="en-US" dirty="0" smtClean="0">
                <a:solidFill>
                  <a:prstClr val="white"/>
                </a:solidFill>
                <a:latin typeface="Calibri" panose="020F0502020204030204" pitchFamily="34" charset="0"/>
                <a:ea typeface="SimSun" panose="02010600030101010101" pitchFamily="2" charset="-122"/>
                <a:cs typeface="Times New Roman" panose="02020603050405020304" pitchFamily="18" charset="0"/>
              </a:rPr>
              <a:t>Noman (ESRI)</a:t>
            </a:r>
            <a:endParaRPr lang="en-US" dirty="0">
              <a:solidFill>
                <a:prstClr val="white"/>
              </a:solidFill>
            </a:endParaRPr>
          </a:p>
        </p:txBody>
      </p:sp>
      <p:pic>
        <p:nvPicPr>
          <p:cNvPr id="11" name="Picture 10"/>
          <p:cNvPicPr>
            <a:picLocks noChangeAspect="1"/>
          </p:cNvPicPr>
          <p:nvPr/>
        </p:nvPicPr>
        <p:blipFill>
          <a:blip r:embed="rId3"/>
          <a:stretch>
            <a:fillRect/>
          </a:stretch>
        </p:blipFill>
        <p:spPr>
          <a:xfrm>
            <a:off x="6135414" y="1713042"/>
            <a:ext cx="2943225" cy="1676400"/>
          </a:xfrm>
          <a:prstGeom prst="rect">
            <a:avLst/>
          </a:prstGeom>
        </p:spPr>
      </p:pic>
    </p:spTree>
    <p:extLst>
      <p:ext uri="{BB962C8B-B14F-4D97-AF65-F5344CB8AC3E}">
        <p14:creationId xmlns:p14="http://schemas.microsoft.com/office/powerpoint/2010/main" val="1939789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6" name="Picture 5"/>
          <p:cNvPicPr>
            <a:picLocks noChangeAspect="1"/>
          </p:cNvPicPr>
          <p:nvPr/>
        </p:nvPicPr>
        <p:blipFill>
          <a:blip r:embed="rId2"/>
          <a:stretch>
            <a:fillRect/>
          </a:stretch>
        </p:blipFill>
        <p:spPr>
          <a:xfrm>
            <a:off x="2563378" y="2504804"/>
            <a:ext cx="6096528" cy="4176122"/>
          </a:xfrm>
          <a:prstGeom prst="rect">
            <a:avLst/>
          </a:prstGeom>
        </p:spPr>
      </p:pic>
      <p:pic>
        <p:nvPicPr>
          <p:cNvPr id="7" name="Picture 6"/>
          <p:cNvPicPr>
            <a:picLocks noChangeAspect="1"/>
          </p:cNvPicPr>
          <p:nvPr/>
        </p:nvPicPr>
        <p:blipFill>
          <a:blip r:embed="rId3"/>
          <a:stretch>
            <a:fillRect/>
          </a:stretch>
        </p:blipFill>
        <p:spPr>
          <a:xfrm>
            <a:off x="34033" y="60096"/>
            <a:ext cx="7553599" cy="2444708"/>
          </a:xfrm>
          <a:prstGeom prst="rect">
            <a:avLst/>
          </a:prstGeom>
        </p:spPr>
      </p:pic>
      <p:sp>
        <p:nvSpPr>
          <p:cNvPr id="2" name="Title 1"/>
          <p:cNvSpPr>
            <a:spLocks noGrp="1"/>
          </p:cNvSpPr>
          <p:nvPr>
            <p:ph type="title"/>
          </p:nvPr>
        </p:nvSpPr>
        <p:spPr>
          <a:xfrm>
            <a:off x="201178" y="4878189"/>
            <a:ext cx="4724400" cy="2000676"/>
          </a:xfrm>
        </p:spPr>
        <p:txBody>
          <a:bodyPr/>
          <a:lstStyle/>
          <a:p>
            <a:r>
              <a:rPr lang="en-US" dirty="0" smtClean="0"/>
              <a:t>Supercomputer support</a:t>
            </a:r>
            <a:endParaRPr lang="en-US" dirty="0"/>
          </a:p>
        </p:txBody>
      </p:sp>
    </p:spTree>
    <p:extLst>
      <p:ext uri="{BB962C8B-B14F-4D97-AF65-F5344CB8AC3E}">
        <p14:creationId xmlns:p14="http://schemas.microsoft.com/office/powerpoint/2010/main" val="2670118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7749540" cy="1524000"/>
          </a:xfrm>
        </p:spPr>
        <p:txBody>
          <a:bodyPr/>
          <a:lstStyle/>
          <a:p>
            <a:r>
              <a:rPr lang="en-US" dirty="0" smtClean="0"/>
              <a:t>WRF-hydro and RAPID  benchmarking</a:t>
            </a:r>
            <a:endParaRPr lang="en-US" dirty="0"/>
          </a:p>
        </p:txBody>
      </p:sp>
      <p:sp>
        <p:nvSpPr>
          <p:cNvPr id="4" name="Rectangle 3"/>
          <p:cNvSpPr/>
          <p:nvPr/>
        </p:nvSpPr>
        <p:spPr>
          <a:xfrm>
            <a:off x="381000" y="1219200"/>
            <a:ext cx="8305800" cy="3139321"/>
          </a:xfrm>
          <a:prstGeom prst="rect">
            <a:avLst/>
          </a:prstGeom>
        </p:spPr>
        <p:txBody>
          <a:bodyPr wrap="square">
            <a:spAutoFit/>
          </a:bodyPr>
          <a:lstStyle/>
          <a:p>
            <a:r>
              <a:rPr lang="en-US" dirty="0" smtClean="0">
                <a:solidFill>
                  <a:prstClr val="white"/>
                </a:solidFill>
              </a:rPr>
              <a:t>WRF-hydro has been run </a:t>
            </a:r>
            <a:r>
              <a:rPr lang="en-US" dirty="0">
                <a:solidFill>
                  <a:prstClr val="white"/>
                </a:solidFill>
              </a:rPr>
              <a:t>(</a:t>
            </a:r>
            <a:r>
              <a:rPr lang="en-US" dirty="0" err="1" smtClean="0">
                <a:solidFill>
                  <a:prstClr val="white"/>
                </a:solidFill>
              </a:rPr>
              <a:t>conus</a:t>
            </a:r>
            <a:r>
              <a:rPr lang="en-US" dirty="0" smtClean="0">
                <a:solidFill>
                  <a:prstClr val="white"/>
                </a:solidFill>
              </a:rPr>
              <a:t> domain) </a:t>
            </a:r>
            <a:r>
              <a:rPr lang="en-US" dirty="0">
                <a:solidFill>
                  <a:prstClr val="white"/>
                </a:solidFill>
              </a:rPr>
              <a:t>using 16 nodes </a:t>
            </a:r>
            <a:r>
              <a:rPr lang="en-US" dirty="0" smtClean="0">
                <a:solidFill>
                  <a:prstClr val="white"/>
                </a:solidFill>
              </a:rPr>
              <a:t>(one core) </a:t>
            </a:r>
            <a:r>
              <a:rPr lang="en-US" dirty="0">
                <a:solidFill>
                  <a:prstClr val="white"/>
                </a:solidFill>
              </a:rPr>
              <a:t>in each node. </a:t>
            </a:r>
            <a:r>
              <a:rPr lang="en-US" dirty="0" smtClean="0">
                <a:solidFill>
                  <a:prstClr val="white"/>
                </a:solidFill>
              </a:rPr>
              <a:t>This </a:t>
            </a:r>
            <a:r>
              <a:rPr lang="en-US" dirty="0">
                <a:solidFill>
                  <a:prstClr val="white"/>
                </a:solidFill>
              </a:rPr>
              <a:t>can run </a:t>
            </a:r>
            <a:r>
              <a:rPr lang="en-US" dirty="0" smtClean="0">
                <a:solidFill>
                  <a:prstClr val="white"/>
                </a:solidFill>
              </a:rPr>
              <a:t>in about </a:t>
            </a:r>
            <a:r>
              <a:rPr lang="en-US" dirty="0">
                <a:solidFill>
                  <a:prstClr val="white"/>
                </a:solidFill>
              </a:rPr>
              <a:t>78 minutes for 24 hours forecast. (The test does not include the overhead for </a:t>
            </a:r>
            <a:r>
              <a:rPr lang="en-US" dirty="0" smtClean="0">
                <a:solidFill>
                  <a:prstClr val="white"/>
                </a:solidFill>
              </a:rPr>
              <a:t>output).</a:t>
            </a:r>
          </a:p>
          <a:p>
            <a:endParaRPr lang="en-US" dirty="0" smtClean="0">
              <a:solidFill>
                <a:prstClr val="white"/>
              </a:solidFill>
            </a:endParaRPr>
          </a:p>
          <a:p>
            <a:r>
              <a:rPr lang="en-US" dirty="0" smtClean="0">
                <a:solidFill>
                  <a:prstClr val="white"/>
                </a:solidFill>
              </a:rPr>
              <a:t>But </a:t>
            </a:r>
            <a:r>
              <a:rPr lang="en-US" dirty="0">
                <a:solidFill>
                  <a:prstClr val="white"/>
                </a:solidFill>
              </a:rPr>
              <a:t>if I run 32 MPI tasks with 2 nodes or 64 MPI tasks with 4 nodes. It won't work due to the memory limitation.</a:t>
            </a:r>
          </a:p>
          <a:p>
            <a:endParaRPr lang="en-US" dirty="0" smtClean="0">
              <a:solidFill>
                <a:prstClr val="white"/>
              </a:solidFill>
            </a:endParaRPr>
          </a:p>
          <a:p>
            <a:r>
              <a:rPr lang="en-US" dirty="0" smtClean="0">
                <a:solidFill>
                  <a:prstClr val="white"/>
                </a:solidFill>
              </a:rPr>
              <a:t>Using 64 nodes (one core in each node), </a:t>
            </a:r>
            <a:r>
              <a:rPr lang="en-US" dirty="0">
                <a:solidFill>
                  <a:prstClr val="white"/>
                </a:solidFill>
              </a:rPr>
              <a:t>it takes 30 minutes to run one </a:t>
            </a:r>
            <a:r>
              <a:rPr lang="en-US" dirty="0" smtClean="0">
                <a:solidFill>
                  <a:prstClr val="white"/>
                </a:solidFill>
              </a:rPr>
              <a:t>day.</a:t>
            </a:r>
          </a:p>
          <a:p>
            <a:endParaRPr lang="en-US" dirty="0">
              <a:solidFill>
                <a:prstClr val="white"/>
              </a:solidFill>
            </a:endParaRPr>
          </a:p>
          <a:p>
            <a:r>
              <a:rPr lang="en-US" dirty="0" smtClean="0">
                <a:solidFill>
                  <a:prstClr val="white"/>
                </a:solidFill>
              </a:rPr>
              <a:t>RAPID takes 19.5 hours to run. The code needs to be modify since it gets really expensive as the domain gets larger (O)</a:t>
            </a:r>
            <a:r>
              <a:rPr lang="en-US" baseline="30000" dirty="0" smtClean="0">
                <a:solidFill>
                  <a:prstClr val="white"/>
                </a:solidFill>
              </a:rPr>
              <a:t>2</a:t>
            </a:r>
            <a:endParaRPr lang="en-US" baseline="30000" dirty="0">
              <a:solidFill>
                <a:prstClr val="white"/>
              </a:solidFill>
            </a:endParaRPr>
          </a:p>
        </p:txBody>
      </p:sp>
    </p:spTree>
    <p:extLst>
      <p:ext uri="{BB962C8B-B14F-4D97-AF65-F5344CB8AC3E}">
        <p14:creationId xmlns:p14="http://schemas.microsoft.com/office/powerpoint/2010/main" val="3111695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9976" y="5204012"/>
            <a:ext cx="8722659" cy="1048870"/>
          </a:xfrm>
        </p:spPr>
        <p:txBody>
          <a:bodyPr>
            <a:normAutofit fontScale="90000"/>
          </a:bodyPr>
          <a:lstStyle/>
          <a:p>
            <a:r>
              <a:rPr lang="en-US" dirty="0"/>
              <a:t>Timeline </a:t>
            </a:r>
            <a:r>
              <a:rPr lang="en-US" dirty="0" smtClean="0"/>
              <a:t>work at </a:t>
            </a:r>
            <a:r>
              <a:rPr lang="en-US" dirty="0"/>
              <a:t>TACC (</a:t>
            </a:r>
            <a:r>
              <a:rPr lang="en-US" dirty="0" smtClean="0"/>
              <a:t>Testing and producing data for the summer institute)</a:t>
            </a:r>
            <a:endParaRPr lang="en-US" dirty="0"/>
          </a:p>
        </p:txBody>
      </p:sp>
      <p:sp>
        <p:nvSpPr>
          <p:cNvPr id="3" name="Content Placeholder 2"/>
          <p:cNvSpPr>
            <a:spLocks noGrp="1"/>
          </p:cNvSpPr>
          <p:nvPr>
            <p:ph idx="4294967295"/>
          </p:nvPr>
        </p:nvSpPr>
        <p:spPr>
          <a:xfrm>
            <a:off x="381000" y="493060"/>
            <a:ext cx="8763000" cy="4495800"/>
          </a:xfrm>
        </p:spPr>
        <p:txBody>
          <a:bodyPr>
            <a:noAutofit/>
          </a:bodyPr>
          <a:lstStyle/>
          <a:p>
            <a:pPr marL="0" indent="0">
              <a:buNone/>
            </a:pPr>
            <a:r>
              <a:rPr lang="en-US" sz="2000" dirty="0">
                <a:solidFill>
                  <a:srgbClr val="FF0000"/>
                </a:solidFill>
              </a:rPr>
              <a:t>Feb. 1: </a:t>
            </a:r>
            <a:r>
              <a:rPr lang="en-US" sz="2000" dirty="0"/>
              <a:t> </a:t>
            </a:r>
            <a:r>
              <a:rPr lang="en-US" sz="2000" dirty="0" smtClean="0"/>
              <a:t>Final </a:t>
            </a:r>
            <a:r>
              <a:rPr lang="en-US" sz="2000" dirty="0"/>
              <a:t>domains and mappings </a:t>
            </a:r>
            <a:r>
              <a:rPr lang="en-US" sz="2000" dirty="0" smtClean="0"/>
              <a:t>built.  All </a:t>
            </a:r>
            <a:r>
              <a:rPr lang="en-US" sz="2000" dirty="0"/>
              <a:t>data acquired processed and tested in a test case </a:t>
            </a:r>
            <a:r>
              <a:rPr lang="en-US" sz="2000" dirty="0" smtClean="0"/>
              <a:t>mode. 1 </a:t>
            </a:r>
            <a:r>
              <a:rPr lang="en-US" sz="2000" dirty="0"/>
              <a:t>cycle per day (18z) scripting ready to activate</a:t>
            </a:r>
          </a:p>
          <a:p>
            <a:pPr marL="0" indent="0">
              <a:buNone/>
            </a:pPr>
            <a:r>
              <a:rPr lang="en-US" sz="2000" dirty="0" smtClean="0">
                <a:solidFill>
                  <a:srgbClr val="FF0000"/>
                </a:solidFill>
              </a:rPr>
              <a:t>Mar</a:t>
            </a:r>
            <a:r>
              <a:rPr lang="en-US" sz="2000" dirty="0">
                <a:solidFill>
                  <a:srgbClr val="FF0000"/>
                </a:solidFill>
              </a:rPr>
              <a:t>. </a:t>
            </a:r>
            <a:r>
              <a:rPr lang="en-US" sz="2000" dirty="0" smtClean="0">
                <a:solidFill>
                  <a:srgbClr val="FF0000"/>
                </a:solidFill>
              </a:rPr>
              <a:t>1:  </a:t>
            </a:r>
            <a:r>
              <a:rPr lang="en-US" sz="2000" dirty="0" smtClean="0"/>
              <a:t>Have </a:t>
            </a:r>
            <a:r>
              <a:rPr lang="en-US" sz="2000" dirty="0"/>
              <a:t>all spin up data acquired and processed and initiate long term spin up starting from Oct 1 </a:t>
            </a:r>
            <a:r>
              <a:rPr lang="en-US" sz="2000" dirty="0" smtClean="0"/>
              <a:t>2014. Begin </a:t>
            </a:r>
            <a:r>
              <a:rPr lang="en-US" sz="2000" dirty="0"/>
              <a:t>testing multiple cycles per day. Final cycles will be dictated by run time of each run and final </a:t>
            </a:r>
            <a:r>
              <a:rPr lang="en-US" sz="2000" dirty="0" err="1"/>
              <a:t>cpu</a:t>
            </a:r>
            <a:r>
              <a:rPr lang="en-US" sz="2000" dirty="0"/>
              <a:t> allocation. Estimate it will be very 3 or 4 </a:t>
            </a:r>
            <a:r>
              <a:rPr lang="en-US" sz="2000" dirty="0" smtClean="0"/>
              <a:t>hours.</a:t>
            </a:r>
          </a:p>
          <a:p>
            <a:pPr marL="0" indent="0">
              <a:buNone/>
            </a:pPr>
            <a:r>
              <a:rPr lang="en-US" sz="2000" dirty="0" smtClean="0">
                <a:solidFill>
                  <a:srgbClr val="FF0000"/>
                </a:solidFill>
              </a:rPr>
              <a:t>Apr. 1: </a:t>
            </a:r>
            <a:r>
              <a:rPr lang="en-US" sz="2000" dirty="0" smtClean="0"/>
              <a:t>Complete method of distributing results to output centers (</a:t>
            </a:r>
            <a:r>
              <a:rPr lang="en-US" sz="2000" dirty="0" err="1" smtClean="0"/>
              <a:t>Unidata</a:t>
            </a:r>
            <a:r>
              <a:rPr lang="en-US" sz="2000" dirty="0" smtClean="0"/>
              <a:t>, RENCI, Alabama, NCSA)</a:t>
            </a:r>
          </a:p>
          <a:p>
            <a:pPr marL="0" indent="0">
              <a:buNone/>
            </a:pPr>
            <a:r>
              <a:rPr lang="en-US" sz="2000" dirty="0" smtClean="0">
                <a:solidFill>
                  <a:srgbClr val="FF0000"/>
                </a:solidFill>
              </a:rPr>
              <a:t>May 1: </a:t>
            </a:r>
            <a:r>
              <a:rPr lang="en-US" sz="2000" dirty="0"/>
              <a:t> All spin up complete. </a:t>
            </a:r>
            <a:r>
              <a:rPr lang="en-US" sz="2000" dirty="0" smtClean="0"/>
              <a:t>Initiate </a:t>
            </a:r>
            <a:r>
              <a:rPr lang="en-US" sz="2000" dirty="0"/>
              <a:t>final operational </a:t>
            </a:r>
            <a:r>
              <a:rPr lang="en-US" sz="2000" dirty="0" smtClean="0"/>
              <a:t>cycles. Finalize </a:t>
            </a:r>
            <a:r>
              <a:rPr lang="en-US" sz="2000" dirty="0"/>
              <a:t>default forecast products to be generated</a:t>
            </a:r>
            <a:r>
              <a:rPr lang="en-US" sz="2000" dirty="0" smtClean="0"/>
              <a:t>.  Link results to visualization at National Water Center</a:t>
            </a:r>
            <a:endParaRPr lang="en-US" sz="2000" dirty="0"/>
          </a:p>
          <a:p>
            <a:pPr marL="0" indent="0">
              <a:buNone/>
            </a:pPr>
            <a:r>
              <a:rPr lang="en-US" sz="2000" dirty="0" smtClean="0">
                <a:solidFill>
                  <a:srgbClr val="FF0000"/>
                </a:solidFill>
              </a:rPr>
              <a:t>June </a:t>
            </a:r>
            <a:r>
              <a:rPr lang="en-US" sz="2000" dirty="0">
                <a:solidFill>
                  <a:srgbClr val="FF0000"/>
                </a:solidFill>
              </a:rPr>
              <a:t>1: </a:t>
            </a:r>
            <a:r>
              <a:rPr lang="en-US" sz="2000" dirty="0"/>
              <a:t>Start of NFIE Summer Institute. </a:t>
            </a:r>
          </a:p>
          <a:p>
            <a:pPr marL="0" indent="0">
              <a:buNone/>
            </a:pPr>
            <a:endParaRPr lang="en-US" sz="1400" dirty="0"/>
          </a:p>
        </p:txBody>
      </p:sp>
    </p:spTree>
    <p:extLst>
      <p:ext uri="{BB962C8B-B14F-4D97-AF65-F5344CB8AC3E}">
        <p14:creationId xmlns:p14="http://schemas.microsoft.com/office/powerpoint/2010/main" val="648844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European Centre for Medium-Range Weather Forecasts (ECMWF) </a:t>
            </a:r>
          </a:p>
        </p:txBody>
      </p:sp>
      <p:sp>
        <p:nvSpPr>
          <p:cNvPr id="3" name="Text Placeholder 2"/>
          <p:cNvSpPr>
            <a:spLocks noGrp="1"/>
          </p:cNvSpPr>
          <p:nvPr>
            <p:ph type="body" idx="1"/>
          </p:nvPr>
        </p:nvSpPr>
        <p:spPr/>
        <p:txBody>
          <a:bodyPr/>
          <a:lstStyle/>
          <a:p>
            <a:r>
              <a:rPr lang="en-US" sz="1400" dirty="0" smtClean="0"/>
              <a:t>Produce surface and subsurface runoff from the interaction of atmospheric and surface processes.</a:t>
            </a:r>
            <a:endParaRPr lang="en-US" sz="1400" dirty="0"/>
          </a:p>
        </p:txBody>
      </p:sp>
      <p:sp>
        <p:nvSpPr>
          <p:cNvPr id="5" name="Text Placeholder 4"/>
          <p:cNvSpPr>
            <a:spLocks noGrp="1"/>
          </p:cNvSpPr>
          <p:nvPr>
            <p:ph type="body" sz="quarter" idx="3"/>
          </p:nvPr>
        </p:nvSpPr>
        <p:spPr/>
        <p:txBody>
          <a:bodyPr/>
          <a:lstStyle/>
          <a:p>
            <a:r>
              <a:rPr lang="en-US" sz="1400" dirty="0"/>
              <a:t>They produce </a:t>
            </a:r>
            <a:r>
              <a:rPr lang="en-US" sz="1400" dirty="0" err="1"/>
              <a:t>NetCDF</a:t>
            </a:r>
            <a:r>
              <a:rPr lang="en-US" sz="1400" dirty="0"/>
              <a:t> gridded datasets of weather forecasts for the entire world up to 15 days in advance</a:t>
            </a:r>
            <a:r>
              <a:rPr lang="en-US" sz="1400" dirty="0" smtClean="0"/>
              <a:t>.</a:t>
            </a:r>
            <a:endParaRPr lang="en-US" sz="1400" dirty="0"/>
          </a:p>
        </p:txBody>
      </p:sp>
      <p:pic>
        <p:nvPicPr>
          <p:cNvPr id="7" name="Content Placeholder 9"/>
          <p:cNvPicPr>
            <a:picLocks noGrp="1" noChangeAspect="1"/>
          </p:cNvPicPr>
          <p:nvPr>
            <p:ph sz="quarter" idx="4"/>
          </p:nvPr>
        </p:nvPicPr>
        <p:blipFill>
          <a:blip r:embed="rId2"/>
          <a:srcRect l="15386" r="15386"/>
          <a:stretch>
            <a:fillRect/>
          </a:stretch>
        </p:blipFill>
        <p:spPr>
          <a:prstGeom prst="rect">
            <a:avLst/>
          </a:prstGeom>
        </p:spPr>
      </p:pic>
      <p:pic>
        <p:nvPicPr>
          <p:cNvPr id="8" name="Content Placeholder 7"/>
          <p:cNvPicPr>
            <a:picLocks noGrp="1"/>
          </p:cNvPicPr>
          <p:nvPr>
            <p:ph sz="half" idx="2"/>
          </p:nvPr>
        </p:nvPicPr>
        <p:blipFill>
          <a:blip r:embed="rId3" cstate="print">
            <a:extLst>
              <a:ext uri="{28A0092B-C50C-407E-A947-70E740481C1C}">
                <a14:useLocalDpi xmlns:a14="http://schemas.microsoft.com/office/drawing/2010/main" val="0"/>
              </a:ext>
            </a:extLst>
          </a:blip>
          <a:srcRect t="-24651" b="-24651"/>
          <a:stretch>
            <a:fillRect/>
          </a:stretch>
        </p:blipFill>
        <p:spPr>
          <a:xfrm>
            <a:off x="1120588" y="2511125"/>
            <a:ext cx="3566160" cy="3211046"/>
          </a:xfrm>
          <a:prstGeom prst="rect">
            <a:avLst/>
          </a:prstGeom>
        </p:spPr>
      </p:pic>
      <p:pic>
        <p:nvPicPr>
          <p:cNvPr id="9" name="Picture 8"/>
          <p:cNvPicPr/>
          <p:nvPr/>
        </p:nvPicPr>
        <p:blipFill rotWithShape="1">
          <a:blip r:embed="rId4">
            <a:extLst>
              <a:ext uri="{28A0092B-C50C-407E-A947-70E740481C1C}">
                <a14:useLocalDpi xmlns:a14="http://schemas.microsoft.com/office/drawing/2010/main" val="0"/>
              </a:ext>
            </a:extLst>
          </a:blip>
          <a:srcRect t="29486"/>
          <a:stretch/>
        </p:blipFill>
        <p:spPr>
          <a:xfrm>
            <a:off x="3099373" y="5053064"/>
            <a:ext cx="1711073" cy="1510819"/>
          </a:xfrm>
          <a:prstGeom prst="rect">
            <a:avLst/>
          </a:prstGeom>
        </p:spPr>
      </p:pic>
      <p:sp>
        <p:nvSpPr>
          <p:cNvPr id="11" name="Rectangle 10"/>
          <p:cNvSpPr/>
          <p:nvPr/>
        </p:nvSpPr>
        <p:spPr>
          <a:xfrm>
            <a:off x="238446" y="5399005"/>
            <a:ext cx="2860927" cy="923330"/>
          </a:xfrm>
          <a:prstGeom prst="rect">
            <a:avLst/>
          </a:prstGeom>
        </p:spPr>
        <p:txBody>
          <a:bodyPr wrap="square">
            <a:spAutoFit/>
          </a:bodyPr>
          <a:lstStyle/>
          <a:p>
            <a:pPr defTabSz="457200"/>
            <a:r>
              <a:rPr lang="en-US" sz="900" dirty="0">
                <a:solidFill>
                  <a:prstClr val="black"/>
                </a:solidFill>
              </a:rPr>
              <a:t>Balsamo, G., </a:t>
            </a:r>
            <a:r>
              <a:rPr lang="en-US" sz="900" dirty="0" err="1">
                <a:solidFill>
                  <a:prstClr val="black"/>
                </a:solidFill>
              </a:rPr>
              <a:t>Viterbo</a:t>
            </a:r>
            <a:r>
              <a:rPr lang="en-US" sz="900" dirty="0">
                <a:solidFill>
                  <a:prstClr val="black"/>
                </a:solidFill>
              </a:rPr>
              <a:t>, P., </a:t>
            </a:r>
            <a:r>
              <a:rPr lang="en-US" sz="900" dirty="0" err="1">
                <a:solidFill>
                  <a:prstClr val="black"/>
                </a:solidFill>
              </a:rPr>
              <a:t>Beljaars</a:t>
            </a:r>
            <a:r>
              <a:rPr lang="en-US" sz="900" dirty="0">
                <a:solidFill>
                  <a:prstClr val="black"/>
                </a:solidFill>
              </a:rPr>
              <a:t>, A., van den </a:t>
            </a:r>
            <a:r>
              <a:rPr lang="en-US" sz="900" dirty="0" err="1">
                <a:solidFill>
                  <a:prstClr val="black"/>
                </a:solidFill>
              </a:rPr>
              <a:t>Hurk</a:t>
            </a:r>
            <a:r>
              <a:rPr lang="en-US" sz="900" dirty="0">
                <a:solidFill>
                  <a:prstClr val="black"/>
                </a:solidFill>
              </a:rPr>
              <a:t>, B., </a:t>
            </a:r>
            <a:r>
              <a:rPr lang="en-US" sz="900" dirty="0" err="1">
                <a:solidFill>
                  <a:prstClr val="black"/>
                </a:solidFill>
              </a:rPr>
              <a:t>Hirschi</a:t>
            </a:r>
            <a:r>
              <a:rPr lang="en-US" sz="900" dirty="0">
                <a:solidFill>
                  <a:prstClr val="black"/>
                </a:solidFill>
              </a:rPr>
              <a:t>, M., Betts, A. K. and </a:t>
            </a:r>
            <a:r>
              <a:rPr lang="en-US" sz="900" dirty="0" err="1">
                <a:solidFill>
                  <a:prstClr val="black"/>
                </a:solidFill>
              </a:rPr>
              <a:t>Scipal</a:t>
            </a:r>
            <a:r>
              <a:rPr lang="en-US" sz="900" dirty="0">
                <a:solidFill>
                  <a:prstClr val="black"/>
                </a:solidFill>
              </a:rPr>
              <a:t>, K. (2009), “A revised hydrology for the </a:t>
            </a:r>
            <a:r>
              <a:rPr lang="en-US" sz="900" dirty="0" err="1">
                <a:solidFill>
                  <a:prstClr val="black"/>
                </a:solidFill>
              </a:rPr>
              <a:t>ecmwf</a:t>
            </a:r>
            <a:r>
              <a:rPr lang="en-US" sz="900" dirty="0">
                <a:solidFill>
                  <a:prstClr val="black"/>
                </a:solidFill>
              </a:rPr>
              <a:t> model: Verification from field site to terrestrial water storage and impact in the integrated forecast system.” J. </a:t>
            </a:r>
            <a:r>
              <a:rPr lang="en-US" sz="900" dirty="0" err="1">
                <a:solidFill>
                  <a:prstClr val="black"/>
                </a:solidFill>
              </a:rPr>
              <a:t>Hydrometeorol</a:t>
            </a:r>
            <a:r>
              <a:rPr lang="en-US" sz="900" dirty="0">
                <a:solidFill>
                  <a:prstClr val="black"/>
                </a:solidFill>
              </a:rPr>
              <a:t>., 10, 623–643. </a:t>
            </a:r>
          </a:p>
        </p:txBody>
      </p:sp>
    </p:spTree>
    <p:extLst>
      <p:ext uri="{BB962C8B-B14F-4D97-AF65-F5344CB8AC3E}">
        <p14:creationId xmlns:p14="http://schemas.microsoft.com/office/powerpoint/2010/main" val="23566739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85800" y="457200"/>
            <a:ext cx="7312991" cy="484632"/>
          </a:xfrm>
        </p:spPr>
        <p:txBody>
          <a:bodyPr/>
          <a:lstStyle/>
          <a:p>
            <a:r>
              <a:rPr lang="en-US" dirty="0" smtClean="0"/>
              <a:t>Atmospheric forcing</a:t>
            </a:r>
            <a:endParaRPr lang="en-US" dirty="0"/>
          </a:p>
        </p:txBody>
      </p:sp>
      <p:sp>
        <p:nvSpPr>
          <p:cNvPr id="5" name="Content Placeholder 3"/>
          <p:cNvSpPr txBox="1">
            <a:spLocks/>
          </p:cNvSpPr>
          <p:nvPr/>
        </p:nvSpPr>
        <p:spPr>
          <a:xfrm>
            <a:off x="457200" y="1295400"/>
            <a:ext cx="8229600" cy="4830763"/>
          </a:xfrm>
          <a:prstGeom prst="rect">
            <a:avLst/>
          </a:prstGeom>
        </p:spPr>
        <p:txBody>
          <a:bodyPr/>
          <a:lst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0" indent="0">
              <a:buNone/>
            </a:pPr>
            <a:r>
              <a:rPr lang="en-US" sz="2000" b="1" dirty="0" smtClean="0"/>
              <a:t>Several atmospheric models/datasets (some operational)</a:t>
            </a:r>
          </a:p>
          <a:p>
            <a:pPr marL="0" indent="0">
              <a:buNone/>
            </a:pPr>
            <a:r>
              <a:rPr lang="en-US" sz="2000" b="1" dirty="0" smtClean="0"/>
              <a:t>	- Unique spatial domains, resolutions</a:t>
            </a:r>
          </a:p>
          <a:p>
            <a:pPr marL="0" indent="0">
              <a:buNone/>
            </a:pPr>
            <a:r>
              <a:rPr lang="en-US" sz="2000" b="1" dirty="0" smtClean="0"/>
              <a:t>	- temporal resolutions</a:t>
            </a:r>
          </a:p>
          <a:p>
            <a:pPr marL="0" indent="0">
              <a:buNone/>
            </a:pPr>
            <a:r>
              <a:rPr lang="en-US" sz="2000" b="1" dirty="0" smtClean="0"/>
              <a:t>	- AND data assimilation systems</a:t>
            </a:r>
          </a:p>
          <a:p>
            <a:pPr marL="0" indent="0">
              <a:buNone/>
            </a:pPr>
            <a:r>
              <a:rPr lang="en-US" sz="2000" dirty="0" smtClean="0">
                <a:solidFill>
                  <a:srgbClr val="FF0000"/>
                </a:solidFill>
              </a:rPr>
              <a:t>Modeling groups: </a:t>
            </a:r>
            <a:r>
              <a:rPr lang="en-US" sz="2000" dirty="0" smtClean="0"/>
              <a:t>NCEP, NCAR, NASA, ECMWF etc.</a:t>
            </a:r>
          </a:p>
          <a:p>
            <a:pPr marL="0" indent="0">
              <a:buNone/>
            </a:pPr>
            <a:r>
              <a:rPr lang="en-US" sz="2000" dirty="0" smtClean="0">
                <a:solidFill>
                  <a:srgbClr val="FF0000"/>
                </a:solidFill>
              </a:rPr>
              <a:t>Model outputs: </a:t>
            </a:r>
            <a:r>
              <a:rPr lang="en-US" sz="2000" dirty="0" smtClean="0"/>
              <a:t>Global Forecast System (GFS), Global Ensemble Forecasting System (GEFS), North American Mesoscale (NAM), Rapid Refresh (RAP), Rapid Update Cycle (RUC), </a:t>
            </a:r>
            <a:r>
              <a:rPr lang="en-US" sz="2000" b="1" dirty="0" smtClean="0">
                <a:solidFill>
                  <a:srgbClr val="7030A0"/>
                </a:solidFill>
              </a:rPr>
              <a:t>High Resolution Rapid Refresh (HRRR)</a:t>
            </a:r>
          </a:p>
          <a:p>
            <a:pPr marL="0" indent="0">
              <a:buNone/>
            </a:pPr>
            <a:r>
              <a:rPr lang="en-US" sz="2000" dirty="0" smtClean="0">
                <a:solidFill>
                  <a:srgbClr val="FF0000"/>
                </a:solidFill>
              </a:rPr>
              <a:t>Forcing Datasets : </a:t>
            </a:r>
            <a:r>
              <a:rPr lang="en-US" sz="2000" dirty="0" smtClean="0"/>
              <a:t>North American Land Data Assimilation System (NLDAS)/GLDAS, Global Data Assimilation System (GDAS), Climate Forecast System (CFS), North American Regional Reanalysis (NARR) etc.</a:t>
            </a:r>
          </a:p>
          <a:p>
            <a:pPr marL="0" indent="0">
              <a:buNone/>
            </a:pPr>
            <a:endParaRPr lang="en-US" dirty="0" smtClean="0"/>
          </a:p>
          <a:p>
            <a:pPr marL="0" indent="0">
              <a:buNone/>
            </a:pPr>
            <a:endParaRPr lang="en-US" dirty="0"/>
          </a:p>
        </p:txBody>
      </p:sp>
      <p:pic>
        <p:nvPicPr>
          <p:cNvPr id="2050" name="Picture 2" descr="http://www.ncdc.noaa.gov/sites/default/files/GFS%20-%2020120712_0000-small.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1828800"/>
            <a:ext cx="2032000" cy="1524000"/>
          </a:xfrm>
          <a:prstGeom prst="rect">
            <a:avLst/>
          </a:prstGeom>
          <a:noFill/>
          <a:ln w="28575">
            <a:solidFill>
              <a:schemeClr val="accent4">
                <a:lumMod val="40000"/>
                <a:lumOff val="6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425439"/>
      </p:ext>
    </p:extLst>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85800" y="457200"/>
            <a:ext cx="7312991" cy="484632"/>
          </a:xfrm>
        </p:spPr>
        <p:txBody>
          <a:bodyPr/>
          <a:lstStyle/>
          <a:p>
            <a:r>
              <a:rPr lang="en-US" dirty="0" smtClean="0"/>
              <a:t>High Resolution Rapid Refresh (HRRR)</a:t>
            </a:r>
            <a:endParaRPr lang="en-US" dirty="0"/>
          </a:p>
        </p:txBody>
      </p:sp>
      <p:sp>
        <p:nvSpPr>
          <p:cNvPr id="10" name="Content Placeholder 3"/>
          <p:cNvSpPr txBox="1">
            <a:spLocks/>
          </p:cNvSpPr>
          <p:nvPr/>
        </p:nvSpPr>
        <p:spPr>
          <a:xfrm>
            <a:off x="595086" y="1143000"/>
            <a:ext cx="7696200" cy="4830763"/>
          </a:xfrm>
          <a:prstGeom prst="rect">
            <a:avLst/>
          </a:prstGeom>
        </p:spPr>
        <p:txBody>
          <a:bodyPr/>
          <a:lst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0" indent="0">
              <a:buNone/>
            </a:pPr>
            <a:r>
              <a:rPr lang="en-US" b="1" dirty="0" smtClean="0"/>
              <a:t>NOAA NCEP real-time 3 km resolution model</a:t>
            </a:r>
          </a:p>
          <a:p>
            <a:pPr marL="0" indent="0">
              <a:buNone/>
            </a:pPr>
            <a:r>
              <a:rPr lang="en-US" dirty="0" smtClean="0"/>
              <a:t>- Nested WRF model (cloud resolving atmospheric model)</a:t>
            </a:r>
          </a:p>
          <a:p>
            <a:pPr marL="0" indent="0">
              <a:buNone/>
            </a:pPr>
            <a:r>
              <a:rPr lang="en-US" b="1" dirty="0" smtClean="0"/>
              <a:t>Updated hourly</a:t>
            </a:r>
          </a:p>
          <a:p>
            <a:pPr marL="0" indent="0">
              <a:buNone/>
            </a:pPr>
            <a:r>
              <a:rPr lang="en-US" b="1" dirty="0" smtClean="0"/>
              <a:t>15 hour forecast</a:t>
            </a:r>
          </a:p>
          <a:p>
            <a:pPr marL="0" indent="0">
              <a:buNone/>
            </a:pPr>
            <a:r>
              <a:rPr lang="en-US" b="1" dirty="0" smtClean="0"/>
              <a:t>3 km radar assimilation</a:t>
            </a:r>
          </a:p>
          <a:p>
            <a:pPr marL="0" indent="0">
              <a:buNone/>
            </a:pPr>
            <a:r>
              <a:rPr lang="en-US" b="1" dirty="0" smtClean="0"/>
              <a:t>Initialized by RUC model</a:t>
            </a:r>
          </a:p>
          <a:p>
            <a:pPr marL="0" indent="0">
              <a:buNone/>
            </a:pPr>
            <a:r>
              <a:rPr lang="en-US" b="1" dirty="0" smtClean="0"/>
              <a:t>Variables of interest: </a:t>
            </a:r>
            <a:r>
              <a:rPr lang="en-US" dirty="0" smtClean="0"/>
              <a:t>Temp at 2 m, U and V wind at 2 m, relative humidity, specific humidity, precipitation rate, surface pressure</a:t>
            </a:r>
          </a:p>
          <a:p>
            <a:pPr marL="0" indent="0">
              <a:buNone/>
            </a:pPr>
            <a:endParaRPr lang="en-US" dirty="0"/>
          </a:p>
        </p:txBody>
      </p:sp>
      <p:pic>
        <p:nvPicPr>
          <p:cNvPr id="11" name="Picture 2" descr="http://rapidrefresh.noaa.gov/HRRR/for_web/hrrr_ncep_jet/2015020902/full/temp_2m_f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2438400"/>
            <a:ext cx="3505200" cy="2450791"/>
          </a:xfrm>
          <a:prstGeom prst="rect">
            <a:avLst/>
          </a:prstGeom>
          <a:noFill/>
          <a:ln w="28575">
            <a:solidFill>
              <a:schemeClr val="accent4">
                <a:lumMod val="40000"/>
                <a:lumOff val="6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9477082"/>
      </p:ext>
    </p:extLst>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Accessing Real-time HRRR Forecasts </a:t>
            </a:r>
          </a:p>
        </p:txBody>
      </p:sp>
      <p:pic>
        <p:nvPicPr>
          <p:cNvPr id="3" name="Picture 2"/>
          <p:cNvPicPr>
            <a:picLocks noChangeAspect="1"/>
          </p:cNvPicPr>
          <p:nvPr/>
        </p:nvPicPr>
        <p:blipFill rotWithShape="1">
          <a:blip r:embed="rId2"/>
          <a:srcRect l="4905" t="20833" r="61713" b="46875"/>
          <a:stretch/>
        </p:blipFill>
        <p:spPr>
          <a:xfrm>
            <a:off x="685800" y="1115933"/>
            <a:ext cx="3691875" cy="2007890"/>
          </a:xfrm>
          <a:prstGeom prst="rect">
            <a:avLst/>
          </a:prstGeom>
          <a:ln w="28575">
            <a:solidFill>
              <a:schemeClr val="accent4">
                <a:lumMod val="40000"/>
                <a:lumOff val="60000"/>
              </a:schemeClr>
            </a:solidFill>
          </a:ln>
        </p:spPr>
      </p:pic>
      <p:pic>
        <p:nvPicPr>
          <p:cNvPr id="4" name="Picture 3"/>
          <p:cNvPicPr>
            <a:picLocks noChangeAspect="1"/>
          </p:cNvPicPr>
          <p:nvPr/>
        </p:nvPicPr>
        <p:blipFill rotWithShape="1">
          <a:blip r:embed="rId3"/>
          <a:srcRect l="4905" t="12500" r="62884" b="16667"/>
          <a:stretch/>
        </p:blipFill>
        <p:spPr>
          <a:xfrm>
            <a:off x="4724400" y="1115933"/>
            <a:ext cx="3562369" cy="4404340"/>
          </a:xfrm>
          <a:prstGeom prst="rect">
            <a:avLst/>
          </a:prstGeom>
        </p:spPr>
      </p:pic>
      <p:cxnSp>
        <p:nvCxnSpPr>
          <p:cNvPr id="5" name="Straight Connector 4"/>
          <p:cNvCxnSpPr/>
          <p:nvPr/>
        </p:nvCxnSpPr>
        <p:spPr>
          <a:xfrm>
            <a:off x="914400" y="4353641"/>
            <a:ext cx="3014517" cy="0"/>
          </a:xfrm>
          <a:prstGeom prst="line">
            <a:avLst/>
          </a:prstGeom>
          <a:noFill/>
          <a:ln w="19050" cap="flat" cmpd="sng" algn="ctr">
            <a:solidFill>
              <a:srgbClr val="FF0000"/>
            </a:solidFill>
            <a:prstDash val="dash"/>
            <a:miter lim="800000"/>
          </a:ln>
          <a:effectLst/>
        </p:spPr>
      </p:cxnSp>
      <p:cxnSp>
        <p:nvCxnSpPr>
          <p:cNvPr id="6" name="Straight Arrow Connector 5"/>
          <p:cNvCxnSpPr/>
          <p:nvPr/>
        </p:nvCxnSpPr>
        <p:spPr>
          <a:xfrm flipV="1">
            <a:off x="1226819" y="4353641"/>
            <a:ext cx="723901" cy="952062"/>
          </a:xfrm>
          <a:prstGeom prst="straightConnector1">
            <a:avLst/>
          </a:prstGeom>
          <a:noFill/>
          <a:ln w="38100" cap="flat" cmpd="sng" algn="ctr">
            <a:solidFill>
              <a:srgbClr val="5B9BD5"/>
            </a:solidFill>
            <a:prstDash val="solid"/>
            <a:miter lim="800000"/>
            <a:tailEnd type="triangle"/>
          </a:ln>
          <a:effectLst/>
        </p:spPr>
      </p:cxnSp>
      <p:cxnSp>
        <p:nvCxnSpPr>
          <p:cNvPr id="7" name="Straight Arrow Connector 6"/>
          <p:cNvCxnSpPr/>
          <p:nvPr/>
        </p:nvCxnSpPr>
        <p:spPr>
          <a:xfrm flipV="1">
            <a:off x="2151699" y="4354912"/>
            <a:ext cx="723901" cy="952062"/>
          </a:xfrm>
          <a:prstGeom prst="straightConnector1">
            <a:avLst/>
          </a:prstGeom>
          <a:noFill/>
          <a:ln w="38100" cap="flat" cmpd="sng" algn="ctr">
            <a:solidFill>
              <a:srgbClr val="5B9BD5"/>
            </a:solidFill>
            <a:prstDash val="solid"/>
            <a:miter lim="800000"/>
            <a:tailEnd type="triangle"/>
          </a:ln>
          <a:effectLst/>
        </p:spPr>
      </p:cxnSp>
      <p:cxnSp>
        <p:nvCxnSpPr>
          <p:cNvPr id="8" name="Straight Arrow Connector 7"/>
          <p:cNvCxnSpPr/>
          <p:nvPr/>
        </p:nvCxnSpPr>
        <p:spPr>
          <a:xfrm flipV="1">
            <a:off x="2612706" y="4354912"/>
            <a:ext cx="723901" cy="952062"/>
          </a:xfrm>
          <a:prstGeom prst="straightConnector1">
            <a:avLst/>
          </a:prstGeom>
          <a:noFill/>
          <a:ln w="38100" cap="flat" cmpd="sng" algn="ctr">
            <a:solidFill>
              <a:srgbClr val="5B9BD5"/>
            </a:solidFill>
            <a:prstDash val="solid"/>
            <a:miter lim="800000"/>
            <a:tailEnd type="triangle"/>
          </a:ln>
          <a:effectLst/>
        </p:spPr>
      </p:cxnSp>
      <p:sp>
        <p:nvSpPr>
          <p:cNvPr id="9" name="TextBox 8"/>
          <p:cNvSpPr txBox="1"/>
          <p:nvPr/>
        </p:nvSpPr>
        <p:spPr>
          <a:xfrm>
            <a:off x="3336607" y="5150542"/>
            <a:ext cx="1463241" cy="307777"/>
          </a:xfrm>
          <a:prstGeom prst="rect">
            <a:avLst/>
          </a:prstGeom>
          <a:noFill/>
        </p:spPr>
        <p:txBody>
          <a:bodyPr wrap="square" rtlCol="0">
            <a:spAutoFit/>
          </a:bodyPr>
          <a:lstStyle/>
          <a:p>
            <a:r>
              <a:rPr lang="en-US" sz="1400" dirty="0" smtClean="0">
                <a:solidFill>
                  <a:prstClr val="black"/>
                </a:solidFill>
                <a:latin typeface="Calibri" panose="020F0502020204030204"/>
              </a:rPr>
              <a:t>Time (Hours)</a:t>
            </a:r>
            <a:endParaRPr lang="en-US" sz="1400" dirty="0">
              <a:solidFill>
                <a:prstClr val="black"/>
              </a:solidFill>
              <a:latin typeface="Calibri" panose="020F0502020204030204"/>
            </a:endParaRPr>
          </a:p>
        </p:txBody>
      </p:sp>
      <p:sp>
        <p:nvSpPr>
          <p:cNvPr id="10" name="TextBox 9"/>
          <p:cNvSpPr txBox="1"/>
          <p:nvPr/>
        </p:nvSpPr>
        <p:spPr>
          <a:xfrm>
            <a:off x="1070958" y="5305702"/>
            <a:ext cx="337693" cy="369332"/>
          </a:xfrm>
          <a:prstGeom prst="rect">
            <a:avLst/>
          </a:prstGeom>
          <a:noFill/>
        </p:spPr>
        <p:txBody>
          <a:bodyPr wrap="square" rtlCol="0">
            <a:spAutoFit/>
          </a:bodyPr>
          <a:lstStyle/>
          <a:p>
            <a:pPr algn="ctr"/>
            <a:r>
              <a:rPr lang="en-US" dirty="0">
                <a:solidFill>
                  <a:prstClr val="black"/>
                </a:solidFill>
                <a:latin typeface="Calibri" panose="020F0502020204030204"/>
              </a:rPr>
              <a:t>0</a:t>
            </a:r>
          </a:p>
        </p:txBody>
      </p:sp>
      <p:sp>
        <p:nvSpPr>
          <p:cNvPr id="11" name="TextBox 10"/>
          <p:cNvSpPr txBox="1"/>
          <p:nvPr/>
        </p:nvSpPr>
        <p:spPr>
          <a:xfrm>
            <a:off x="1535671" y="5304431"/>
            <a:ext cx="337693" cy="369332"/>
          </a:xfrm>
          <a:prstGeom prst="rect">
            <a:avLst/>
          </a:prstGeom>
          <a:noFill/>
        </p:spPr>
        <p:txBody>
          <a:bodyPr wrap="square" rtlCol="0">
            <a:spAutoFit/>
          </a:bodyPr>
          <a:lstStyle/>
          <a:p>
            <a:pPr algn="ctr"/>
            <a:r>
              <a:rPr lang="en-US" dirty="0" smtClean="0">
                <a:solidFill>
                  <a:prstClr val="black"/>
                </a:solidFill>
                <a:latin typeface="Calibri" panose="020F0502020204030204"/>
              </a:rPr>
              <a:t>3</a:t>
            </a:r>
            <a:endParaRPr lang="en-US" dirty="0">
              <a:solidFill>
                <a:prstClr val="black"/>
              </a:solidFill>
              <a:latin typeface="Calibri" panose="020F0502020204030204"/>
            </a:endParaRPr>
          </a:p>
        </p:txBody>
      </p:sp>
      <p:sp>
        <p:nvSpPr>
          <p:cNvPr id="12" name="TextBox 11"/>
          <p:cNvSpPr txBox="1"/>
          <p:nvPr/>
        </p:nvSpPr>
        <p:spPr>
          <a:xfrm>
            <a:off x="2013369" y="5311116"/>
            <a:ext cx="337693" cy="369332"/>
          </a:xfrm>
          <a:prstGeom prst="rect">
            <a:avLst/>
          </a:prstGeom>
          <a:noFill/>
        </p:spPr>
        <p:txBody>
          <a:bodyPr wrap="square" rtlCol="0">
            <a:spAutoFit/>
          </a:bodyPr>
          <a:lstStyle/>
          <a:p>
            <a:pPr algn="ctr"/>
            <a:r>
              <a:rPr lang="en-US" dirty="0">
                <a:solidFill>
                  <a:prstClr val="black"/>
                </a:solidFill>
                <a:latin typeface="Calibri" panose="020F0502020204030204"/>
              </a:rPr>
              <a:t>6</a:t>
            </a:r>
          </a:p>
        </p:txBody>
      </p:sp>
      <p:sp>
        <p:nvSpPr>
          <p:cNvPr id="13" name="TextBox 12"/>
          <p:cNvSpPr txBox="1"/>
          <p:nvPr/>
        </p:nvSpPr>
        <p:spPr>
          <a:xfrm rot="18410108">
            <a:off x="881139" y="3943808"/>
            <a:ext cx="2011680" cy="307777"/>
          </a:xfrm>
          <a:prstGeom prst="rect">
            <a:avLst/>
          </a:prstGeom>
          <a:noFill/>
        </p:spPr>
        <p:txBody>
          <a:bodyPr wrap="square" rtlCol="0">
            <a:spAutoFit/>
          </a:bodyPr>
          <a:lstStyle/>
          <a:p>
            <a:r>
              <a:rPr lang="en-US" sz="1400" dirty="0" smtClean="0">
                <a:solidFill>
                  <a:prstClr val="black"/>
                </a:solidFill>
                <a:latin typeface="Calibri" panose="020F0502020204030204"/>
              </a:rPr>
              <a:t>Forecast run at Hour 0</a:t>
            </a:r>
            <a:endParaRPr lang="en-US" sz="1400" dirty="0">
              <a:solidFill>
                <a:prstClr val="black"/>
              </a:solidFill>
              <a:latin typeface="Calibri" panose="020F0502020204030204"/>
            </a:endParaRPr>
          </a:p>
        </p:txBody>
      </p:sp>
      <p:sp>
        <p:nvSpPr>
          <p:cNvPr id="14" name="TextBox 13"/>
          <p:cNvSpPr txBox="1"/>
          <p:nvPr/>
        </p:nvSpPr>
        <p:spPr>
          <a:xfrm rot="18410108">
            <a:off x="1806019" y="3943809"/>
            <a:ext cx="2011680" cy="307777"/>
          </a:xfrm>
          <a:prstGeom prst="rect">
            <a:avLst/>
          </a:prstGeom>
          <a:noFill/>
        </p:spPr>
        <p:txBody>
          <a:bodyPr wrap="square" rtlCol="0">
            <a:spAutoFit/>
          </a:bodyPr>
          <a:lstStyle/>
          <a:p>
            <a:r>
              <a:rPr lang="en-US" sz="1400" dirty="0" smtClean="0">
                <a:solidFill>
                  <a:prstClr val="black"/>
                </a:solidFill>
                <a:latin typeface="Calibri" panose="020F0502020204030204"/>
              </a:rPr>
              <a:t>Forecast run at Hour 6</a:t>
            </a:r>
            <a:endParaRPr lang="en-US" sz="1400" dirty="0">
              <a:solidFill>
                <a:prstClr val="black"/>
              </a:solidFill>
              <a:latin typeface="Calibri" panose="020F0502020204030204"/>
            </a:endParaRPr>
          </a:p>
        </p:txBody>
      </p:sp>
      <p:cxnSp>
        <p:nvCxnSpPr>
          <p:cNvPr id="15" name="Straight Arrow Connector 14"/>
          <p:cNvCxnSpPr/>
          <p:nvPr/>
        </p:nvCxnSpPr>
        <p:spPr>
          <a:xfrm flipV="1">
            <a:off x="914400" y="3917563"/>
            <a:ext cx="0" cy="1393553"/>
          </a:xfrm>
          <a:prstGeom prst="straightConnector1">
            <a:avLst/>
          </a:prstGeom>
          <a:noFill/>
          <a:ln w="38100" cap="flat" cmpd="sng" algn="ctr">
            <a:solidFill>
              <a:sysClr val="windowText" lastClr="000000"/>
            </a:solidFill>
            <a:prstDash val="solid"/>
            <a:miter lim="800000"/>
            <a:tailEnd type="triangle"/>
          </a:ln>
          <a:effectLst/>
        </p:spPr>
      </p:cxnSp>
      <p:sp>
        <p:nvSpPr>
          <p:cNvPr id="16" name="TextBox 15"/>
          <p:cNvSpPr txBox="1"/>
          <p:nvPr/>
        </p:nvSpPr>
        <p:spPr>
          <a:xfrm>
            <a:off x="442002" y="4168975"/>
            <a:ext cx="457626" cy="369332"/>
          </a:xfrm>
          <a:prstGeom prst="rect">
            <a:avLst/>
          </a:prstGeom>
          <a:noFill/>
        </p:spPr>
        <p:txBody>
          <a:bodyPr wrap="square" rtlCol="0">
            <a:spAutoFit/>
          </a:bodyPr>
          <a:lstStyle/>
          <a:p>
            <a:pPr algn="ctr"/>
            <a:r>
              <a:rPr lang="en-US" dirty="0" smtClean="0">
                <a:solidFill>
                  <a:prstClr val="black"/>
                </a:solidFill>
                <a:latin typeface="Calibri" panose="020F0502020204030204"/>
              </a:rPr>
              <a:t>15</a:t>
            </a:r>
            <a:endParaRPr lang="en-US" dirty="0">
              <a:solidFill>
                <a:prstClr val="black"/>
              </a:solidFill>
              <a:latin typeface="Calibri" panose="020F0502020204030204"/>
            </a:endParaRPr>
          </a:p>
        </p:txBody>
      </p:sp>
      <p:sp>
        <p:nvSpPr>
          <p:cNvPr id="17" name="TextBox 16"/>
          <p:cNvSpPr txBox="1"/>
          <p:nvPr/>
        </p:nvSpPr>
        <p:spPr>
          <a:xfrm>
            <a:off x="182779" y="3606854"/>
            <a:ext cx="1463241" cy="307777"/>
          </a:xfrm>
          <a:prstGeom prst="rect">
            <a:avLst/>
          </a:prstGeom>
          <a:noFill/>
        </p:spPr>
        <p:txBody>
          <a:bodyPr wrap="square" rtlCol="0">
            <a:spAutoFit/>
          </a:bodyPr>
          <a:lstStyle/>
          <a:p>
            <a:pPr algn="ctr"/>
            <a:r>
              <a:rPr lang="en-US" sz="1400" dirty="0" smtClean="0">
                <a:solidFill>
                  <a:prstClr val="black"/>
                </a:solidFill>
                <a:latin typeface="Calibri" panose="020F0502020204030204"/>
              </a:rPr>
              <a:t>Time (Hours)</a:t>
            </a:r>
            <a:endParaRPr lang="en-US" sz="1400" dirty="0">
              <a:solidFill>
                <a:prstClr val="black"/>
              </a:solidFill>
              <a:latin typeface="Calibri" panose="020F0502020204030204"/>
            </a:endParaRPr>
          </a:p>
        </p:txBody>
      </p:sp>
      <p:cxnSp>
        <p:nvCxnSpPr>
          <p:cNvPr id="18" name="Straight Arrow Connector 17"/>
          <p:cNvCxnSpPr/>
          <p:nvPr/>
        </p:nvCxnSpPr>
        <p:spPr>
          <a:xfrm flipV="1">
            <a:off x="1687826" y="4353641"/>
            <a:ext cx="723901" cy="952062"/>
          </a:xfrm>
          <a:prstGeom prst="straightConnector1">
            <a:avLst/>
          </a:prstGeom>
          <a:noFill/>
          <a:ln w="38100" cap="flat" cmpd="sng" algn="ctr">
            <a:solidFill>
              <a:srgbClr val="5B9BD5"/>
            </a:solidFill>
            <a:prstDash val="solid"/>
            <a:miter lim="800000"/>
            <a:tailEnd type="triangle"/>
          </a:ln>
          <a:effectLst/>
        </p:spPr>
      </p:cxnSp>
      <p:cxnSp>
        <p:nvCxnSpPr>
          <p:cNvPr id="19" name="Straight Arrow Connector 18"/>
          <p:cNvCxnSpPr/>
          <p:nvPr/>
        </p:nvCxnSpPr>
        <p:spPr>
          <a:xfrm>
            <a:off x="914400" y="5305702"/>
            <a:ext cx="2422207" cy="5414"/>
          </a:xfrm>
          <a:prstGeom prst="straightConnector1">
            <a:avLst/>
          </a:prstGeom>
          <a:noFill/>
          <a:ln w="38100" cap="flat" cmpd="sng" algn="ctr">
            <a:solidFill>
              <a:sysClr val="windowText" lastClr="000000"/>
            </a:solidFill>
            <a:prstDash val="solid"/>
            <a:miter lim="800000"/>
            <a:tailEnd type="triangle"/>
          </a:ln>
          <a:effectLst/>
        </p:spPr>
      </p:cxnSp>
      <p:sp>
        <p:nvSpPr>
          <p:cNvPr id="23" name="Rectangle 22"/>
          <p:cNvSpPr/>
          <p:nvPr/>
        </p:nvSpPr>
        <p:spPr>
          <a:xfrm>
            <a:off x="0" y="5751493"/>
            <a:ext cx="9143999" cy="954107"/>
          </a:xfrm>
          <a:prstGeom prst="rect">
            <a:avLst/>
          </a:prstGeom>
          <a:solidFill>
            <a:schemeClr val="bg1"/>
          </a:solidFill>
          <a:ln w="9525">
            <a:solidFill>
              <a:schemeClr val="accent4">
                <a:lumMod val="75000"/>
              </a:schemeClr>
            </a:solidFill>
            <a:miter lim="800000"/>
            <a:headEnd/>
            <a:tailEnd/>
          </a:ln>
          <a:effectLst/>
        </p:spPr>
        <p:txBody>
          <a:bodyPr wrap="square">
            <a:spAutoFit/>
          </a:bodyPr>
          <a:lstStyle/>
          <a:p>
            <a:r>
              <a:rPr lang="en-US" sz="1400" dirty="0">
                <a:solidFill>
                  <a:prstClr val="black"/>
                </a:solidFill>
              </a:rPr>
              <a:t>http://thredds-jumbo.unidata.ucar.edu/thredds/ncss/grib/HRRR/CONUS_3km/surface/Best?</a:t>
            </a:r>
            <a:r>
              <a:rPr lang="en-US" sz="1400" dirty="0">
                <a:solidFill>
                  <a:srgbClr val="FF0000"/>
                </a:solidFill>
              </a:rPr>
              <a:t>var=Temperature_height_above_ground</a:t>
            </a:r>
            <a:r>
              <a:rPr lang="en-US" sz="1400" dirty="0">
                <a:solidFill>
                  <a:schemeClr val="tx2">
                    <a:lumMod val="50000"/>
                    <a:lumOff val="50000"/>
                  </a:schemeClr>
                </a:solidFill>
              </a:rPr>
              <a:t>&amp;north=45&amp;west=-134&amp;east=-61&amp;south=21</a:t>
            </a:r>
            <a:r>
              <a:rPr lang="en-US" sz="1400" dirty="0">
                <a:solidFill>
                  <a:prstClr val="black"/>
                </a:solidFill>
              </a:rPr>
              <a:t>&amp;disableProjSubset=on&amp;horizStride=1</a:t>
            </a:r>
            <a:r>
              <a:rPr lang="en-US" sz="1400" dirty="0">
                <a:solidFill>
                  <a:srgbClr val="00B050"/>
                </a:solidFill>
              </a:rPr>
              <a:t>&amp;time_start=2015-02-05T00:00:00Z&amp;time_end=2015-02-09T17:00:00Z</a:t>
            </a:r>
            <a:r>
              <a:rPr lang="en-US" sz="1400" dirty="0">
                <a:solidFill>
                  <a:prstClr val="black"/>
                </a:solidFill>
              </a:rPr>
              <a:t>&amp;timeStride=1&amp;vertCoord=&amp;accept=netcdf</a:t>
            </a:r>
          </a:p>
        </p:txBody>
      </p:sp>
      <p:sp>
        <p:nvSpPr>
          <p:cNvPr id="21" name="Rectangle 20"/>
          <p:cNvSpPr/>
          <p:nvPr/>
        </p:nvSpPr>
        <p:spPr bwMode="auto">
          <a:xfrm>
            <a:off x="1164600" y="2264400"/>
            <a:ext cx="2030079" cy="250200"/>
          </a:xfrm>
          <a:prstGeom prst="rect">
            <a:avLst/>
          </a:prstGeom>
          <a:noFill/>
          <a:ln w="19050">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FF0000"/>
              </a:solidFill>
              <a:latin typeface="Arial" charset="0"/>
              <a:ea typeface="ＭＳ Ｐゴシック" pitchFamily="16" charset="-128"/>
              <a:cs typeface="ＭＳ Ｐゴシック" pitchFamily="-97" charset="-128"/>
            </a:endParaRPr>
          </a:p>
        </p:txBody>
      </p:sp>
      <p:sp>
        <p:nvSpPr>
          <p:cNvPr id="22" name="Rectangle 21"/>
          <p:cNvSpPr/>
          <p:nvPr/>
        </p:nvSpPr>
        <p:spPr bwMode="auto">
          <a:xfrm>
            <a:off x="5029200" y="1869678"/>
            <a:ext cx="2667000" cy="250200"/>
          </a:xfrm>
          <a:prstGeom prst="rect">
            <a:avLst/>
          </a:prstGeom>
          <a:noFill/>
          <a:ln w="19050">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FF0000"/>
              </a:solidFill>
              <a:latin typeface="Arial" charset="0"/>
              <a:ea typeface="ＭＳ Ｐゴシック" pitchFamily="16" charset="-128"/>
              <a:cs typeface="ＭＳ Ｐゴシック" pitchFamily="-97" charset="-128"/>
            </a:endParaRPr>
          </a:p>
        </p:txBody>
      </p:sp>
      <p:cxnSp>
        <p:nvCxnSpPr>
          <p:cNvPr id="28" name="Straight Connector 27"/>
          <p:cNvCxnSpPr/>
          <p:nvPr/>
        </p:nvCxnSpPr>
        <p:spPr bwMode="auto">
          <a:xfrm flipV="1">
            <a:off x="1238196" y="5306974"/>
            <a:ext cx="1389366" cy="1435"/>
          </a:xfrm>
          <a:prstGeom prst="line">
            <a:avLst/>
          </a:prstGeom>
          <a:noFill/>
          <a:ln w="38100" cap="flat" cmpd="sng" algn="ctr">
            <a:solidFill>
              <a:srgbClr val="FF0000"/>
            </a:solidFill>
            <a:prstDash val="solid"/>
            <a:round/>
            <a:headEnd type="none" w="med" len="med"/>
            <a:tailEnd type="none" w="med" len="med"/>
          </a:ln>
          <a:effectLst/>
        </p:spPr>
      </p:cxnSp>
      <p:cxnSp>
        <p:nvCxnSpPr>
          <p:cNvPr id="30" name="Straight Arrow Connector 29"/>
          <p:cNvCxnSpPr/>
          <p:nvPr/>
        </p:nvCxnSpPr>
        <p:spPr>
          <a:xfrm flipV="1">
            <a:off x="2613162" y="4359054"/>
            <a:ext cx="723901" cy="952062"/>
          </a:xfrm>
          <a:prstGeom prst="straightConnector1">
            <a:avLst/>
          </a:prstGeom>
          <a:noFill/>
          <a:ln w="38100" cap="flat" cmpd="sng" algn="ctr">
            <a:solidFill>
              <a:srgbClr val="FF0000"/>
            </a:solidFill>
            <a:prstDash val="solid"/>
            <a:miter lim="800000"/>
            <a:tailEnd type="triangle"/>
          </a:ln>
          <a:effectLst/>
        </p:spPr>
      </p:cxnSp>
    </p:spTree>
    <p:extLst>
      <p:ext uri="{BB962C8B-B14F-4D97-AF65-F5344CB8AC3E}">
        <p14:creationId xmlns:p14="http://schemas.microsoft.com/office/powerpoint/2010/main" val="27928258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500"/>
                                        <p:tgtEl>
                                          <p:spTgt spid="28"/>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down)">
                                      <p:cBhvr>
                                        <p:cTn id="2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NFIE-Hydro Workflow</a:t>
            </a:r>
            <a:endParaRPr lang="en-US" dirty="0"/>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1305" y="1447800"/>
            <a:ext cx="8341391" cy="438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778112" y="6020513"/>
            <a:ext cx="6783163" cy="533400"/>
          </a:xfrm>
          <a:prstGeom prst="rect">
            <a:avLst/>
          </a:prstGeom>
          <a:noFill/>
          <a:effectLst/>
        </p:spPr>
        <p:txBody>
          <a:bodyPr wrap="none" lIns="0" tIns="0" rIns="0" bIns="0" rtlCol="0" anchor="b">
            <a:noAutofit/>
          </a:bodyPr>
          <a:lstStyle>
            <a:defPPr>
              <a:defRPr lang="en-US"/>
            </a:defPPr>
            <a:lvl1pPr algn="r" eaLnBrk="0" hangingPunct="0">
              <a:defRPr sz="1400">
                <a:solidFill>
                  <a:schemeClr val="bg1"/>
                </a:solidFill>
              </a:defRPr>
            </a:lvl1pPr>
          </a:lstStyle>
          <a:p>
            <a:r>
              <a:rPr lang="en-US" dirty="0" smtClean="0">
                <a:solidFill>
                  <a:prstClr val="white"/>
                </a:solidFill>
              </a:rPr>
              <a:t>Implemented in Microsoft Azure</a:t>
            </a:r>
            <a:endParaRPr lang="en-US" dirty="0">
              <a:solidFill>
                <a:prstClr val="white"/>
              </a:solidFill>
            </a:endParaRPr>
          </a:p>
        </p:txBody>
      </p:sp>
    </p:spTree>
    <p:extLst>
      <p:ext uri="{BB962C8B-B14F-4D97-AF65-F5344CB8AC3E}">
        <p14:creationId xmlns:p14="http://schemas.microsoft.com/office/powerpoint/2010/main" val="3104669249"/>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Flow in the Texas Gulf Coast</a:t>
            </a:r>
            <a:br>
              <a:rPr lang="en-US" dirty="0" smtClean="0"/>
            </a:br>
            <a:r>
              <a:rPr lang="en-US" sz="1800" i="1" dirty="0" smtClean="0"/>
              <a:t>RAPID Model, 3 hour time steps</a:t>
            </a:r>
            <a:endParaRPr lang="en-US" dirty="0"/>
          </a:p>
        </p:txBody>
      </p:sp>
      <p:sp>
        <p:nvSpPr>
          <p:cNvPr id="8" name="TextBox 7"/>
          <p:cNvSpPr txBox="1"/>
          <p:nvPr/>
        </p:nvSpPr>
        <p:spPr>
          <a:xfrm>
            <a:off x="1778112" y="6020513"/>
            <a:ext cx="6783163" cy="533400"/>
          </a:xfrm>
          <a:prstGeom prst="rect">
            <a:avLst/>
          </a:prstGeom>
          <a:noFill/>
          <a:effectLst/>
        </p:spPr>
        <p:txBody>
          <a:bodyPr wrap="none" lIns="0" tIns="0" rIns="0" bIns="0" rtlCol="0" anchor="b">
            <a:noAutofit/>
          </a:bodyPr>
          <a:lstStyle>
            <a:defPPr>
              <a:defRPr lang="en-US"/>
            </a:defPPr>
            <a:lvl1pPr algn="r" eaLnBrk="0" hangingPunct="0">
              <a:defRPr sz="1400">
                <a:solidFill>
                  <a:schemeClr val="bg1"/>
                </a:solidFill>
              </a:defRPr>
            </a:lvl1pPr>
          </a:lstStyle>
          <a:p>
            <a:r>
              <a:rPr lang="en-US" dirty="0">
                <a:solidFill>
                  <a:prstClr val="white"/>
                </a:solidFill>
              </a:rPr>
              <a:t>GIS data describes </a:t>
            </a:r>
            <a:r>
              <a:rPr lang="en-US" dirty="0" smtClean="0">
                <a:solidFill>
                  <a:prstClr val="white"/>
                </a:solidFill>
              </a:rPr>
              <a:t>64k </a:t>
            </a:r>
            <a:r>
              <a:rPr lang="en-US" dirty="0">
                <a:solidFill>
                  <a:prstClr val="white"/>
                </a:solidFill>
              </a:rPr>
              <a:t>river </a:t>
            </a:r>
            <a:r>
              <a:rPr lang="en-US" dirty="0" smtClean="0">
                <a:solidFill>
                  <a:prstClr val="white"/>
                </a:solidFill>
              </a:rPr>
              <a:t>reaches . . .</a:t>
            </a:r>
            <a:endParaRPr lang="en-US" dirty="0">
              <a:solidFill>
                <a:prstClr val="white"/>
              </a:solidFill>
            </a:endParaRPr>
          </a:p>
          <a:p>
            <a:r>
              <a:rPr lang="en-US" dirty="0">
                <a:solidFill>
                  <a:prstClr val="white"/>
                </a:solidFill>
              </a:rPr>
              <a:t>          </a:t>
            </a:r>
            <a:r>
              <a:rPr lang="en-US" dirty="0" smtClean="0">
                <a:solidFill>
                  <a:prstClr val="white"/>
                </a:solidFill>
              </a:rPr>
              <a:t>. . . </a:t>
            </a:r>
            <a:r>
              <a:rPr lang="en-US" dirty="0">
                <a:solidFill>
                  <a:prstClr val="white"/>
                </a:solidFill>
              </a:rPr>
              <a:t>simulate flow in each </a:t>
            </a:r>
            <a:r>
              <a:rPr lang="en-US" dirty="0" smtClean="0">
                <a:solidFill>
                  <a:prstClr val="white"/>
                </a:solidFill>
              </a:rPr>
              <a:t>reach in each time step</a:t>
            </a:r>
            <a:endParaRPr lang="en-US" dirty="0">
              <a:solidFill>
                <a:prstClr val="white"/>
              </a:solidFill>
            </a:endParaRPr>
          </a:p>
        </p:txBody>
      </p:sp>
      <p:pic>
        <p:nvPicPr>
          <p:cNvPr id="3" name="Picture 2"/>
          <p:cNvPicPr>
            <a:picLocks noChangeAspect="1"/>
          </p:cNvPicPr>
          <p:nvPr/>
        </p:nvPicPr>
        <p:blipFill rotWithShape="1">
          <a:blip r:embed="rId2"/>
          <a:srcRect l="27159" t="14584" r="22474" b="15625"/>
          <a:stretch/>
        </p:blipFill>
        <p:spPr>
          <a:xfrm>
            <a:off x="1891543" y="1614674"/>
            <a:ext cx="5360915" cy="4176526"/>
          </a:xfrm>
          <a:prstGeom prst="rect">
            <a:avLst/>
          </a:prstGeom>
          <a:ln w="28575">
            <a:solidFill>
              <a:schemeClr val="accent4">
                <a:lumMod val="40000"/>
                <a:lumOff val="60000"/>
              </a:schemeClr>
            </a:solidFill>
          </a:ln>
        </p:spPr>
      </p:pic>
      <p:grpSp>
        <p:nvGrpSpPr>
          <p:cNvPr id="19" name="Group 18"/>
          <p:cNvGrpSpPr/>
          <p:nvPr/>
        </p:nvGrpSpPr>
        <p:grpSpPr>
          <a:xfrm>
            <a:off x="6019800" y="251659"/>
            <a:ext cx="3070022" cy="1348541"/>
            <a:chOff x="5646171" y="195912"/>
            <a:chExt cx="3070022" cy="1348541"/>
          </a:xfrm>
        </p:grpSpPr>
        <p:sp>
          <p:nvSpPr>
            <p:cNvPr id="20" name="TextBox 19"/>
            <p:cNvSpPr txBox="1"/>
            <p:nvPr/>
          </p:nvSpPr>
          <p:spPr>
            <a:xfrm>
              <a:off x="5646171" y="195912"/>
              <a:ext cx="1215189" cy="321479"/>
            </a:xfrm>
            <a:prstGeom prst="rect">
              <a:avLst/>
            </a:prstGeom>
            <a:noFill/>
            <a:effectLst/>
          </p:spPr>
          <p:txBody>
            <a:bodyPr wrap="none" lIns="0" tIns="0" rIns="0" bIns="0" rtlCol="0" anchor="ctr">
              <a:noAutofit/>
            </a:bodyPr>
            <a:lstStyle/>
            <a:p>
              <a:pPr algn="ctr" eaLnBrk="0" hangingPunct="0">
                <a:lnSpc>
                  <a:spcPts val="1800"/>
                </a:lnSpc>
              </a:pPr>
              <a:r>
                <a:rPr lang="en-US" sz="1400" b="1" dirty="0" smtClean="0">
                  <a:solidFill>
                    <a:prstClr val="black"/>
                  </a:solidFill>
                </a:rPr>
                <a:t>Atmosphere</a:t>
              </a:r>
            </a:p>
          </p:txBody>
        </p:sp>
        <p:sp>
          <p:nvSpPr>
            <p:cNvPr id="21" name="TextBox 20"/>
            <p:cNvSpPr txBox="1"/>
            <p:nvPr/>
          </p:nvSpPr>
          <p:spPr>
            <a:xfrm>
              <a:off x="6559496" y="712188"/>
              <a:ext cx="1215189" cy="321479"/>
            </a:xfrm>
            <a:prstGeom prst="rect">
              <a:avLst/>
            </a:prstGeom>
            <a:noFill/>
            <a:effectLst/>
          </p:spPr>
          <p:txBody>
            <a:bodyPr wrap="none" lIns="0" tIns="0" rIns="0" bIns="0" rtlCol="0" anchor="ctr">
              <a:noAutofit/>
            </a:bodyPr>
            <a:lstStyle/>
            <a:p>
              <a:pPr algn="ctr" eaLnBrk="0" hangingPunct="0">
                <a:lnSpc>
                  <a:spcPts val="1800"/>
                </a:lnSpc>
              </a:pPr>
              <a:r>
                <a:rPr lang="en-US" sz="1400" b="1" dirty="0" smtClean="0">
                  <a:solidFill>
                    <a:prstClr val="black"/>
                  </a:solidFill>
                </a:rPr>
                <a:t>Land Surface</a:t>
              </a:r>
            </a:p>
          </p:txBody>
        </p:sp>
        <p:sp>
          <p:nvSpPr>
            <p:cNvPr id="22" name="TextBox 21"/>
            <p:cNvSpPr txBox="1"/>
            <p:nvPr/>
          </p:nvSpPr>
          <p:spPr>
            <a:xfrm>
              <a:off x="7501004" y="1222974"/>
              <a:ext cx="1215189" cy="321479"/>
            </a:xfrm>
            <a:prstGeom prst="rect">
              <a:avLst/>
            </a:prstGeom>
            <a:noFill/>
            <a:effectLst/>
          </p:spPr>
          <p:txBody>
            <a:bodyPr wrap="none" lIns="0" tIns="0" rIns="0" bIns="0" rtlCol="0" anchor="ctr">
              <a:noAutofit/>
            </a:bodyPr>
            <a:lstStyle/>
            <a:p>
              <a:pPr algn="ctr" eaLnBrk="0" hangingPunct="0">
                <a:lnSpc>
                  <a:spcPts val="1800"/>
                </a:lnSpc>
              </a:pPr>
              <a:r>
                <a:rPr lang="en-US" sz="1400" b="1" dirty="0" smtClean="0">
                  <a:solidFill>
                    <a:srgbClr val="FF0000"/>
                  </a:solidFill>
                </a:rPr>
                <a:t>Rivers</a:t>
              </a:r>
            </a:p>
          </p:txBody>
        </p:sp>
        <p:sp>
          <p:nvSpPr>
            <p:cNvPr id="23" name="Bent Arrow 22"/>
            <p:cNvSpPr/>
            <p:nvPr/>
          </p:nvSpPr>
          <p:spPr bwMode="auto">
            <a:xfrm rot="5400000">
              <a:off x="6881126" y="288732"/>
              <a:ext cx="349422" cy="372978"/>
            </a:xfrm>
            <a:prstGeom prst="bentArrow">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sp>
          <p:nvSpPr>
            <p:cNvPr id="24" name="Bent Arrow 23"/>
            <p:cNvSpPr/>
            <p:nvPr/>
          </p:nvSpPr>
          <p:spPr bwMode="auto">
            <a:xfrm rot="5400000">
              <a:off x="7817833" y="804819"/>
              <a:ext cx="349422" cy="372978"/>
            </a:xfrm>
            <a:prstGeom prst="ben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grpSp>
      <p:sp>
        <p:nvSpPr>
          <p:cNvPr id="11" name="TextBox 10"/>
          <p:cNvSpPr txBox="1"/>
          <p:nvPr/>
        </p:nvSpPr>
        <p:spPr>
          <a:xfrm>
            <a:off x="149962" y="6172200"/>
            <a:ext cx="6783163" cy="533400"/>
          </a:xfrm>
          <a:prstGeom prst="rect">
            <a:avLst/>
          </a:prstGeom>
          <a:noFill/>
          <a:effectLst/>
        </p:spPr>
        <p:txBody>
          <a:bodyPr wrap="none" lIns="0" tIns="0" rIns="0" bIns="0" rtlCol="0" anchor="b">
            <a:noAutofit/>
          </a:bodyPr>
          <a:lstStyle>
            <a:defPPr>
              <a:defRPr lang="en-US"/>
            </a:defPPr>
            <a:lvl1pPr algn="r" eaLnBrk="0" hangingPunct="0">
              <a:defRPr sz="1400">
                <a:solidFill>
                  <a:schemeClr val="bg1"/>
                </a:solidFill>
              </a:defRPr>
            </a:lvl1pPr>
          </a:lstStyle>
          <a:p>
            <a:pPr algn="l"/>
            <a:r>
              <a:rPr lang="en-US" sz="1100" dirty="0" smtClean="0">
                <a:solidFill>
                  <a:prstClr val="white"/>
                </a:solidFill>
              </a:rPr>
              <a:t>David et al (2013)</a:t>
            </a:r>
          </a:p>
          <a:p>
            <a:pPr algn="l"/>
            <a:r>
              <a:rPr lang="en-US" sz="1100" dirty="0" smtClean="0"/>
              <a:t>DOI</a:t>
            </a:r>
            <a:r>
              <a:rPr lang="en-US" sz="1100" dirty="0"/>
              <a:t>: 10.1016/j.envsoft.2012.12.011</a:t>
            </a:r>
            <a:endParaRPr lang="en-US" sz="1100" dirty="0">
              <a:solidFill>
                <a:prstClr val="white"/>
              </a:solidFill>
            </a:endParaRPr>
          </a:p>
        </p:txBody>
      </p:sp>
      <p:sp>
        <p:nvSpPr>
          <p:cNvPr id="12" name="Rectangle 11"/>
          <p:cNvSpPr/>
          <p:nvPr/>
        </p:nvSpPr>
        <p:spPr bwMode="auto">
          <a:xfrm>
            <a:off x="8077200" y="1278721"/>
            <a:ext cx="830896" cy="321479"/>
          </a:xfrm>
          <a:prstGeom prst="rect">
            <a:avLst/>
          </a:prstGeom>
          <a:noFill/>
          <a:ln w="28575">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Tree>
    <p:extLst>
      <p:ext uri="{BB962C8B-B14F-4D97-AF65-F5344CB8AC3E}">
        <p14:creationId xmlns:p14="http://schemas.microsoft.com/office/powerpoint/2010/main" val="1218043134"/>
      </p:ext>
    </p:extLst>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Winter Storm Warning – Jan. 27, 2015</a:t>
            </a:r>
            <a:endParaRPr lang="en-US" dirty="0"/>
          </a:p>
        </p:txBody>
      </p:sp>
      <p:pic>
        <p:nvPicPr>
          <p:cNvPr id="3" name="Picture 2"/>
          <p:cNvPicPr>
            <a:picLocks noChangeAspect="1"/>
          </p:cNvPicPr>
          <p:nvPr/>
        </p:nvPicPr>
        <p:blipFill rotWithShape="1">
          <a:blip r:embed="rId2"/>
          <a:srcRect l="14275" t="14584" r="9004" b="4166"/>
          <a:stretch/>
        </p:blipFill>
        <p:spPr>
          <a:xfrm>
            <a:off x="685800" y="1143000"/>
            <a:ext cx="7772400" cy="4627841"/>
          </a:xfrm>
          <a:prstGeom prst="rect">
            <a:avLst/>
          </a:prstGeom>
          <a:ln w="28575">
            <a:solidFill>
              <a:schemeClr val="accent4">
                <a:lumMod val="40000"/>
                <a:lumOff val="60000"/>
              </a:schemeClr>
            </a:solidFill>
          </a:ln>
        </p:spPr>
      </p:pic>
      <p:sp>
        <p:nvSpPr>
          <p:cNvPr id="4" name="Rectangle 3"/>
          <p:cNvSpPr/>
          <p:nvPr/>
        </p:nvSpPr>
        <p:spPr>
          <a:xfrm>
            <a:off x="0" y="6019800"/>
            <a:ext cx="9144000" cy="523220"/>
          </a:xfrm>
          <a:prstGeom prst="rect">
            <a:avLst/>
          </a:prstGeom>
          <a:solidFill>
            <a:schemeClr val="bg1"/>
          </a:solidFill>
          <a:ln w="9525">
            <a:solidFill>
              <a:schemeClr val="accent4">
                <a:lumMod val="75000"/>
              </a:schemeClr>
            </a:solidFill>
            <a:miter lim="800000"/>
            <a:headEnd/>
            <a:tailEnd/>
          </a:ln>
          <a:effectLst/>
        </p:spPr>
        <p:txBody>
          <a:bodyPr wrap="square">
            <a:spAutoFit/>
          </a:bodyPr>
          <a:lstStyle/>
          <a:p>
            <a:pPr algn="ctr"/>
            <a:r>
              <a:rPr lang="en-US" sz="1400" dirty="0">
                <a:solidFill>
                  <a:prstClr val="black"/>
                </a:solidFill>
              </a:rPr>
              <a:t>http://www.washingtonpost.com/blogs/capital-weather-gang/wp/2015/01/27/why-the-snow-forecast-for-new-york-city-was-so-bad-and-what-should-be-done</a:t>
            </a:r>
            <a:r>
              <a:rPr lang="en-US" sz="1400" dirty="0" smtClean="0">
                <a:solidFill>
                  <a:prstClr val="black"/>
                </a:solidFill>
              </a:rPr>
              <a:t>/ </a:t>
            </a:r>
            <a:endParaRPr lang="en-US" sz="1400" dirty="0">
              <a:solidFill>
                <a:prstClr val="black"/>
              </a:solidFill>
            </a:endParaRPr>
          </a:p>
        </p:txBody>
      </p:sp>
    </p:spTree>
    <p:extLst>
      <p:ext uri="{BB962C8B-B14F-4D97-AF65-F5344CB8AC3E}">
        <p14:creationId xmlns:p14="http://schemas.microsoft.com/office/powerpoint/2010/main" val="3674680541"/>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965" y="1828800"/>
            <a:ext cx="7892071" cy="4277337"/>
          </a:xfrm>
          <a:prstGeom prst="rect">
            <a:avLst/>
          </a:prstGeom>
          <a:noFill/>
          <a:ln w="28575" cmpd="sng">
            <a:solidFill>
              <a:schemeClr val="tx2">
                <a:lumMod val="25000"/>
                <a:lumOff val="75000"/>
              </a:schemeClr>
            </a:solidFill>
            <a:miter lim="800000"/>
            <a:headEnd/>
            <a:tailEnd/>
          </a:ln>
          <a:effectLst/>
        </p:spPr>
      </p:pic>
      <p:sp>
        <p:nvSpPr>
          <p:cNvPr id="4" name="Title 1"/>
          <p:cNvSpPr txBox="1">
            <a:spLocks/>
          </p:cNvSpPr>
          <p:nvPr/>
        </p:nvSpPr>
        <p:spPr>
          <a:xfrm>
            <a:off x="685800" y="457200"/>
            <a:ext cx="7312991" cy="484632"/>
          </a:xfrm>
          <a:prstGeom prst="rect">
            <a:avLst/>
          </a:prstGeom>
        </p:spPr>
        <p:txBody>
          <a:bodyPr/>
          <a:lstStyle>
            <a:lvl1pPr algn="l" defTabSz="457200" rtl="0" eaLnBrk="1" latinLnBrk="0" hangingPunct="1">
              <a:lnSpc>
                <a:spcPct val="100000"/>
              </a:lnSpc>
              <a:spcBef>
                <a:spcPct val="0"/>
              </a:spcBef>
              <a:buNone/>
              <a:defRPr sz="2800" b="1" i="0" kern="1200">
                <a:solidFill>
                  <a:schemeClr val="tx1"/>
                </a:solidFill>
                <a:latin typeface="+mj-lt"/>
                <a:ea typeface="+mj-ea"/>
                <a:cs typeface="Avenir LT Std 55 Roman" pitchFamily="34" charset="0"/>
              </a:defRPr>
            </a:lvl1pPr>
          </a:lstStyle>
          <a:p>
            <a:r>
              <a:rPr lang="en-US" dirty="0" smtClean="0">
                <a:solidFill>
                  <a:srgbClr val="0070C0"/>
                </a:solidFill>
              </a:rPr>
              <a:t>RAPID River Routing Model</a:t>
            </a:r>
          </a:p>
          <a:p>
            <a:r>
              <a:rPr lang="en-US" sz="1400" dirty="0">
                <a:solidFill>
                  <a:srgbClr val="FF0000"/>
                </a:solidFill>
              </a:rPr>
              <a:t>R</a:t>
            </a:r>
            <a:r>
              <a:rPr lang="en-US" sz="1400" dirty="0">
                <a:solidFill>
                  <a:srgbClr val="0070C0"/>
                </a:solidFill>
              </a:rPr>
              <a:t>iver </a:t>
            </a:r>
            <a:r>
              <a:rPr lang="en-US" sz="1400" dirty="0">
                <a:solidFill>
                  <a:srgbClr val="FF0000"/>
                </a:solidFill>
              </a:rPr>
              <a:t>A</a:t>
            </a:r>
            <a:r>
              <a:rPr lang="en-US" sz="1400" dirty="0">
                <a:solidFill>
                  <a:srgbClr val="0070C0"/>
                </a:solidFill>
              </a:rPr>
              <a:t>pplication for </a:t>
            </a:r>
            <a:r>
              <a:rPr lang="en-US" sz="1400" dirty="0">
                <a:solidFill>
                  <a:srgbClr val="FF0000"/>
                </a:solidFill>
              </a:rPr>
              <a:t>P</a:t>
            </a:r>
            <a:r>
              <a:rPr lang="en-US" sz="1400" dirty="0">
                <a:solidFill>
                  <a:srgbClr val="0070C0"/>
                </a:solidFill>
              </a:rPr>
              <a:t>arallel </a:t>
            </a:r>
            <a:r>
              <a:rPr lang="en-US" sz="1400" dirty="0" err="1">
                <a:solidFill>
                  <a:srgbClr val="0070C0"/>
                </a:solidFill>
              </a:rPr>
              <a:t>Computat</a:t>
            </a:r>
            <a:r>
              <a:rPr lang="en-US" sz="1400" dirty="0" err="1">
                <a:solidFill>
                  <a:srgbClr val="FF0000"/>
                </a:solidFill>
              </a:rPr>
              <a:t>I</a:t>
            </a:r>
            <a:r>
              <a:rPr lang="en-US" sz="1400" dirty="0" err="1">
                <a:solidFill>
                  <a:srgbClr val="0070C0"/>
                </a:solidFill>
              </a:rPr>
              <a:t>on</a:t>
            </a:r>
            <a:r>
              <a:rPr lang="en-US" sz="1400" dirty="0">
                <a:solidFill>
                  <a:srgbClr val="0070C0"/>
                </a:solidFill>
              </a:rPr>
              <a:t> of </a:t>
            </a:r>
            <a:r>
              <a:rPr lang="en-US" sz="1400" dirty="0">
                <a:solidFill>
                  <a:srgbClr val="FF0000"/>
                </a:solidFill>
              </a:rPr>
              <a:t>D</a:t>
            </a:r>
            <a:r>
              <a:rPr lang="en-US" sz="1400" dirty="0">
                <a:solidFill>
                  <a:srgbClr val="0070C0"/>
                </a:solidFill>
              </a:rPr>
              <a:t>ischarge</a:t>
            </a:r>
            <a:endParaRPr lang="en-US" sz="1400" i="1" dirty="0">
              <a:solidFill>
                <a:srgbClr val="0070C0"/>
              </a:solidFill>
            </a:endParaRPr>
          </a:p>
        </p:txBody>
      </p:sp>
      <p:cxnSp>
        <p:nvCxnSpPr>
          <p:cNvPr id="5" name="Straight Arrow Connector 4"/>
          <p:cNvCxnSpPr/>
          <p:nvPr/>
        </p:nvCxnSpPr>
        <p:spPr bwMode="auto">
          <a:xfrm>
            <a:off x="6955470" y="3471416"/>
            <a:ext cx="170584" cy="170584"/>
          </a:xfrm>
          <a:prstGeom prst="straightConnector1">
            <a:avLst/>
          </a:prstGeom>
          <a:noFill/>
          <a:ln w="25400" cap="flat" cmpd="sng" algn="ctr">
            <a:solidFill>
              <a:schemeClr val="tx2"/>
            </a:solidFill>
            <a:prstDash val="solid"/>
            <a:round/>
            <a:headEnd type="none" w="med" len="med"/>
            <a:tailEnd type="triangle"/>
          </a:ln>
          <a:effectLst/>
        </p:spPr>
      </p:cxnSp>
      <p:sp>
        <p:nvSpPr>
          <p:cNvPr id="8" name="TextBox 7"/>
          <p:cNvSpPr txBox="1"/>
          <p:nvPr/>
        </p:nvSpPr>
        <p:spPr>
          <a:xfrm>
            <a:off x="6694054" y="3236400"/>
            <a:ext cx="457200" cy="228600"/>
          </a:xfrm>
          <a:prstGeom prst="rect">
            <a:avLst/>
          </a:prstGeom>
          <a:noFill/>
          <a:effectLst/>
        </p:spPr>
        <p:txBody>
          <a:bodyPr wrap="none" lIns="0" tIns="0" rIns="0" bIns="0" rtlCol="0" anchor="ctr">
            <a:noAutofit/>
          </a:bodyPr>
          <a:lstStyle/>
          <a:p>
            <a:pPr algn="ctr" eaLnBrk="0" hangingPunct="0">
              <a:lnSpc>
                <a:spcPts val="1800"/>
              </a:lnSpc>
            </a:pPr>
            <a:r>
              <a:rPr lang="en-US" sz="1100" b="1" i="1" dirty="0" smtClean="0">
                <a:solidFill>
                  <a:prstClr val="black"/>
                </a:solidFill>
                <a:latin typeface="Calibri" panose="020F0502020204030204" pitchFamily="34" charset="0"/>
              </a:rPr>
              <a:t>Flow</a:t>
            </a:r>
          </a:p>
        </p:txBody>
      </p:sp>
      <p:sp>
        <p:nvSpPr>
          <p:cNvPr id="9" name="Oval 8"/>
          <p:cNvSpPr/>
          <p:nvPr/>
        </p:nvSpPr>
        <p:spPr bwMode="auto">
          <a:xfrm>
            <a:off x="7138054" y="3800668"/>
            <a:ext cx="152400" cy="152400"/>
          </a:xfrm>
          <a:prstGeom prst="ellipse">
            <a:avLst/>
          </a:prstGeom>
          <a:solidFill>
            <a:schemeClr val="bg2">
              <a:lumMod val="75000"/>
            </a:schemeClr>
          </a:solidFill>
          <a:ln w="15875">
            <a:solidFill>
              <a:schemeClr val="tx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grpSp>
        <p:nvGrpSpPr>
          <p:cNvPr id="26" name="Group 25"/>
          <p:cNvGrpSpPr/>
          <p:nvPr/>
        </p:nvGrpSpPr>
        <p:grpSpPr>
          <a:xfrm>
            <a:off x="611565" y="4953000"/>
            <a:ext cx="1369635" cy="1160337"/>
            <a:chOff x="611565" y="4953000"/>
            <a:chExt cx="1369635" cy="1160337"/>
          </a:xfrm>
        </p:grpSpPr>
        <p:sp>
          <p:nvSpPr>
            <p:cNvPr id="10" name="Rectangle 9"/>
            <p:cNvSpPr/>
            <p:nvPr/>
          </p:nvSpPr>
          <p:spPr bwMode="auto">
            <a:xfrm>
              <a:off x="611565" y="4953000"/>
              <a:ext cx="1369635" cy="1160337"/>
            </a:xfrm>
            <a:prstGeom prst="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sp>
          <p:nvSpPr>
            <p:cNvPr id="20" name="Oval 19"/>
            <p:cNvSpPr/>
            <p:nvPr/>
          </p:nvSpPr>
          <p:spPr bwMode="auto">
            <a:xfrm>
              <a:off x="762000" y="5585068"/>
              <a:ext cx="152400" cy="152400"/>
            </a:xfrm>
            <a:prstGeom prst="ellipse">
              <a:avLst/>
            </a:prstGeom>
            <a:solidFill>
              <a:schemeClr val="bg2">
                <a:lumMod val="75000"/>
              </a:schemeClr>
            </a:solidFill>
            <a:ln w="15875">
              <a:solidFill>
                <a:schemeClr val="tx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sp>
          <p:nvSpPr>
            <p:cNvPr id="11" name="TextBox 10"/>
            <p:cNvSpPr txBox="1"/>
            <p:nvPr/>
          </p:nvSpPr>
          <p:spPr>
            <a:xfrm>
              <a:off x="707400" y="5026025"/>
              <a:ext cx="1066800" cy="246637"/>
            </a:xfrm>
            <a:prstGeom prst="rect">
              <a:avLst/>
            </a:prstGeom>
            <a:noFill/>
            <a:effectLst/>
          </p:spPr>
          <p:txBody>
            <a:bodyPr wrap="square" lIns="0" tIns="0" rIns="0" bIns="0" rtlCol="0">
              <a:noAutofit/>
            </a:bodyPr>
            <a:lstStyle/>
            <a:p>
              <a:pPr eaLnBrk="0" hangingPunct="0">
                <a:lnSpc>
                  <a:spcPts val="1800"/>
                </a:lnSpc>
              </a:pPr>
              <a:r>
                <a:rPr lang="en-US" sz="1400" b="1" dirty="0" smtClean="0">
                  <a:solidFill>
                    <a:prstClr val="black"/>
                  </a:solidFill>
                </a:rPr>
                <a:t>Legend</a:t>
              </a:r>
            </a:p>
          </p:txBody>
        </p:sp>
        <p:sp>
          <p:nvSpPr>
            <p:cNvPr id="21" name="Isosceles Triangle 20"/>
            <p:cNvSpPr/>
            <p:nvPr/>
          </p:nvSpPr>
          <p:spPr bwMode="auto">
            <a:xfrm rot="10800000">
              <a:off x="749808" y="5334000"/>
              <a:ext cx="176784" cy="152400"/>
            </a:xfrm>
            <a:prstGeom prst="triangle">
              <a:avLst/>
            </a:prstGeom>
            <a:solidFill>
              <a:srgbClr val="CC00FF"/>
            </a:solidFill>
            <a:ln w="15875">
              <a:solidFill>
                <a:schemeClr val="tx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sp>
          <p:nvSpPr>
            <p:cNvPr id="22" name="Rectangle 21"/>
            <p:cNvSpPr/>
            <p:nvPr/>
          </p:nvSpPr>
          <p:spPr bwMode="auto">
            <a:xfrm>
              <a:off x="710575" y="5835750"/>
              <a:ext cx="268800" cy="184050"/>
            </a:xfrm>
            <a:prstGeom prst="rect">
              <a:avLst/>
            </a:prstGeom>
            <a:solidFill>
              <a:schemeClr val="bg1">
                <a:lumMod val="85000"/>
              </a:schemeClr>
            </a:solidFill>
            <a:ln w="15875">
              <a:solidFill>
                <a:schemeClr val="tx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grpSp>
      <p:sp>
        <p:nvSpPr>
          <p:cNvPr id="23" name="TextBox 22"/>
          <p:cNvSpPr txBox="1"/>
          <p:nvPr/>
        </p:nvSpPr>
        <p:spPr>
          <a:xfrm>
            <a:off x="1040775" y="5277999"/>
            <a:ext cx="1066800" cy="246637"/>
          </a:xfrm>
          <a:prstGeom prst="rect">
            <a:avLst/>
          </a:prstGeom>
          <a:noFill/>
          <a:effectLst/>
        </p:spPr>
        <p:txBody>
          <a:bodyPr wrap="square" lIns="0" tIns="0" rIns="0" bIns="0" rtlCol="0">
            <a:noAutofit/>
          </a:bodyPr>
          <a:lstStyle/>
          <a:p>
            <a:pPr eaLnBrk="0" hangingPunct="0">
              <a:lnSpc>
                <a:spcPts val="1800"/>
              </a:lnSpc>
            </a:pPr>
            <a:r>
              <a:rPr lang="en-US" sz="1000" dirty="0" smtClean="0">
                <a:solidFill>
                  <a:prstClr val="black"/>
                </a:solidFill>
              </a:rPr>
              <a:t>Dam</a:t>
            </a:r>
          </a:p>
        </p:txBody>
      </p:sp>
      <p:sp>
        <p:nvSpPr>
          <p:cNvPr id="24" name="TextBox 23"/>
          <p:cNvSpPr txBox="1"/>
          <p:nvPr/>
        </p:nvSpPr>
        <p:spPr>
          <a:xfrm>
            <a:off x="1040775" y="5530850"/>
            <a:ext cx="1066800" cy="246637"/>
          </a:xfrm>
          <a:prstGeom prst="rect">
            <a:avLst/>
          </a:prstGeom>
          <a:noFill/>
          <a:effectLst/>
        </p:spPr>
        <p:txBody>
          <a:bodyPr wrap="square" lIns="0" tIns="0" rIns="0" bIns="0" rtlCol="0">
            <a:noAutofit/>
          </a:bodyPr>
          <a:lstStyle/>
          <a:p>
            <a:pPr eaLnBrk="0" hangingPunct="0">
              <a:lnSpc>
                <a:spcPts val="1800"/>
              </a:lnSpc>
            </a:pPr>
            <a:r>
              <a:rPr lang="en-US" sz="1000" dirty="0" smtClean="0">
                <a:solidFill>
                  <a:prstClr val="black"/>
                </a:solidFill>
              </a:rPr>
              <a:t>Junction</a:t>
            </a:r>
          </a:p>
        </p:txBody>
      </p:sp>
      <p:sp>
        <p:nvSpPr>
          <p:cNvPr id="25" name="TextBox 24"/>
          <p:cNvSpPr txBox="1"/>
          <p:nvPr/>
        </p:nvSpPr>
        <p:spPr>
          <a:xfrm>
            <a:off x="1040775" y="5803900"/>
            <a:ext cx="1066800" cy="246637"/>
          </a:xfrm>
          <a:prstGeom prst="rect">
            <a:avLst/>
          </a:prstGeom>
          <a:noFill/>
          <a:effectLst/>
        </p:spPr>
        <p:txBody>
          <a:bodyPr wrap="square" lIns="0" tIns="0" rIns="0" bIns="0" rtlCol="0">
            <a:noAutofit/>
          </a:bodyPr>
          <a:lstStyle/>
          <a:p>
            <a:pPr eaLnBrk="0" hangingPunct="0">
              <a:lnSpc>
                <a:spcPts val="1800"/>
              </a:lnSpc>
            </a:pPr>
            <a:r>
              <a:rPr lang="en-US" sz="1000" dirty="0" smtClean="0">
                <a:solidFill>
                  <a:prstClr val="black"/>
                </a:solidFill>
              </a:rPr>
              <a:t>Catchment</a:t>
            </a:r>
          </a:p>
        </p:txBody>
      </p:sp>
      <p:sp>
        <p:nvSpPr>
          <p:cNvPr id="27" name="TextBox 26"/>
          <p:cNvSpPr txBox="1"/>
          <p:nvPr/>
        </p:nvSpPr>
        <p:spPr>
          <a:xfrm>
            <a:off x="618765" y="1524000"/>
            <a:ext cx="2997825" cy="533400"/>
          </a:xfrm>
          <a:prstGeom prst="rect">
            <a:avLst/>
          </a:prstGeom>
          <a:noFill/>
          <a:effectLst/>
        </p:spPr>
        <p:txBody>
          <a:bodyPr wrap="square" lIns="0" tIns="0" rIns="0" bIns="0" rtlCol="0">
            <a:noAutofit/>
          </a:bodyPr>
          <a:lstStyle/>
          <a:p>
            <a:pPr eaLnBrk="0" hangingPunct="0">
              <a:lnSpc>
                <a:spcPts val="1800"/>
              </a:lnSpc>
            </a:pPr>
            <a:r>
              <a:rPr lang="en-US" sz="1400" b="1" i="1" dirty="0" smtClean="0">
                <a:solidFill>
                  <a:prstClr val="black"/>
                </a:solidFill>
              </a:rPr>
              <a:t>Computational Unit for Rivers</a:t>
            </a:r>
          </a:p>
        </p:txBody>
      </p:sp>
      <p:sp>
        <p:nvSpPr>
          <p:cNvPr id="28" name="TextBox 27"/>
          <p:cNvSpPr txBox="1"/>
          <p:nvPr/>
        </p:nvSpPr>
        <p:spPr>
          <a:xfrm>
            <a:off x="1083986" y="2209800"/>
            <a:ext cx="3056144" cy="304800"/>
          </a:xfrm>
          <a:prstGeom prst="rect">
            <a:avLst/>
          </a:prstGeom>
          <a:solidFill>
            <a:schemeClr val="bg1"/>
          </a:solidFill>
          <a:ln>
            <a:solidFill>
              <a:schemeClr val="tx1"/>
            </a:solidFill>
          </a:ln>
          <a:effectLst/>
        </p:spPr>
        <p:txBody>
          <a:bodyPr wrap="square" lIns="0" tIns="0" rIns="0" bIns="0" rtlCol="0" anchor="ctr">
            <a:noAutofit/>
          </a:bodyPr>
          <a:lstStyle/>
          <a:p>
            <a:pPr algn="ctr" eaLnBrk="0" hangingPunct="0">
              <a:lnSpc>
                <a:spcPts val="1800"/>
              </a:lnSpc>
            </a:pPr>
            <a:r>
              <a:rPr lang="en-US" sz="1200" b="1" dirty="0" smtClean="0">
                <a:solidFill>
                  <a:prstClr val="black"/>
                </a:solidFill>
              </a:rPr>
              <a:t> Forcing: Runoff and reservoir releases</a:t>
            </a:r>
          </a:p>
        </p:txBody>
      </p:sp>
      <p:sp>
        <p:nvSpPr>
          <p:cNvPr id="34" name="TextBox 33"/>
          <p:cNvSpPr txBox="1"/>
          <p:nvPr/>
        </p:nvSpPr>
        <p:spPr>
          <a:xfrm>
            <a:off x="7244287" y="6537568"/>
            <a:ext cx="1791438" cy="236219"/>
          </a:xfrm>
          <a:prstGeom prst="rect">
            <a:avLst/>
          </a:prstGeom>
          <a:noFill/>
          <a:effectLst/>
        </p:spPr>
        <p:txBody>
          <a:bodyPr wrap="none" lIns="0" tIns="0" rIns="0" bIns="0" rtlCol="0" anchor="ctr">
            <a:noAutofit/>
          </a:bodyPr>
          <a:lstStyle/>
          <a:p>
            <a:pPr algn="ctr" eaLnBrk="0" hangingPunct="0">
              <a:lnSpc>
                <a:spcPts val="1800"/>
              </a:lnSpc>
            </a:pPr>
            <a:r>
              <a:rPr lang="en-US" sz="1400" dirty="0" smtClean="0">
                <a:solidFill>
                  <a:prstClr val="black"/>
                </a:solidFill>
              </a:rPr>
              <a:t>http</a:t>
            </a:r>
            <a:r>
              <a:rPr lang="en-US" sz="1400" dirty="0">
                <a:solidFill>
                  <a:prstClr val="black"/>
                </a:solidFill>
              </a:rPr>
              <a:t>://rapid-hub.org/</a:t>
            </a:r>
            <a:endParaRPr lang="en-US" sz="1400" dirty="0" smtClean="0">
              <a:solidFill>
                <a:prstClr val="black"/>
              </a:solidFill>
            </a:endParaRPr>
          </a:p>
        </p:txBody>
      </p:sp>
      <p:sp>
        <p:nvSpPr>
          <p:cNvPr id="35" name="TextBox 34"/>
          <p:cNvSpPr txBox="1"/>
          <p:nvPr/>
        </p:nvSpPr>
        <p:spPr>
          <a:xfrm>
            <a:off x="6137681" y="2174749"/>
            <a:ext cx="1718080" cy="304800"/>
          </a:xfrm>
          <a:prstGeom prst="rect">
            <a:avLst/>
          </a:prstGeom>
          <a:solidFill>
            <a:schemeClr val="bg1"/>
          </a:solidFill>
          <a:ln>
            <a:noFill/>
          </a:ln>
          <a:effectLst/>
        </p:spPr>
        <p:txBody>
          <a:bodyPr wrap="square" lIns="0" tIns="0" rIns="0" bIns="0" rtlCol="0" anchor="ctr">
            <a:noAutofit/>
          </a:bodyPr>
          <a:lstStyle/>
          <a:p>
            <a:pPr algn="ctr" eaLnBrk="0" hangingPunct="0">
              <a:lnSpc>
                <a:spcPts val="1800"/>
              </a:lnSpc>
            </a:pPr>
            <a:r>
              <a:rPr lang="en-US" sz="1200" dirty="0" err="1" smtClean="0">
                <a:solidFill>
                  <a:prstClr val="black"/>
                </a:solidFill>
              </a:rPr>
              <a:t>NHDPlus</a:t>
            </a:r>
            <a:r>
              <a:rPr lang="en-US" sz="1200" dirty="0" smtClean="0">
                <a:solidFill>
                  <a:prstClr val="black"/>
                </a:solidFill>
              </a:rPr>
              <a:t> Catchment</a:t>
            </a:r>
          </a:p>
        </p:txBody>
      </p:sp>
      <p:grpSp>
        <p:nvGrpSpPr>
          <p:cNvPr id="41" name="Group 40"/>
          <p:cNvGrpSpPr/>
          <p:nvPr/>
        </p:nvGrpSpPr>
        <p:grpSpPr>
          <a:xfrm>
            <a:off x="5570623" y="2323139"/>
            <a:ext cx="633327" cy="383969"/>
            <a:chOff x="5570623" y="2323139"/>
            <a:chExt cx="633327" cy="383969"/>
          </a:xfrm>
        </p:grpSpPr>
        <p:cxnSp>
          <p:nvCxnSpPr>
            <p:cNvPr id="37" name="Straight Arrow Connector 36"/>
            <p:cNvCxnSpPr/>
            <p:nvPr/>
          </p:nvCxnSpPr>
          <p:spPr bwMode="auto">
            <a:xfrm flipH="1">
              <a:off x="5570623" y="2323139"/>
              <a:ext cx="397040" cy="383969"/>
            </a:xfrm>
            <a:prstGeom prst="straightConnector1">
              <a:avLst/>
            </a:prstGeom>
            <a:noFill/>
            <a:ln w="19050" cap="flat" cmpd="sng" algn="ctr">
              <a:solidFill>
                <a:schemeClr val="tx2"/>
              </a:solidFill>
              <a:prstDash val="solid"/>
              <a:round/>
              <a:headEnd type="none" w="med" len="med"/>
              <a:tailEnd type="triangle"/>
            </a:ln>
            <a:effectLst/>
          </p:spPr>
        </p:cxnSp>
        <p:cxnSp>
          <p:nvCxnSpPr>
            <p:cNvPr id="40" name="Straight Connector 39"/>
            <p:cNvCxnSpPr/>
            <p:nvPr/>
          </p:nvCxnSpPr>
          <p:spPr bwMode="auto">
            <a:xfrm>
              <a:off x="5962650" y="2323139"/>
              <a:ext cx="241300" cy="0"/>
            </a:xfrm>
            <a:prstGeom prst="line">
              <a:avLst/>
            </a:prstGeom>
            <a:noFill/>
            <a:ln w="19050" cap="flat" cmpd="sng" algn="ctr">
              <a:solidFill>
                <a:schemeClr val="tx2"/>
              </a:solidFill>
              <a:prstDash val="solid"/>
              <a:round/>
              <a:headEnd type="none" w="med" len="med"/>
              <a:tailEnd type="none" w="med" len="med"/>
            </a:ln>
            <a:effectLst/>
          </p:spPr>
        </p:cxnSp>
      </p:grpSp>
      <p:grpSp>
        <p:nvGrpSpPr>
          <p:cNvPr id="31" name="Group 30"/>
          <p:cNvGrpSpPr/>
          <p:nvPr/>
        </p:nvGrpSpPr>
        <p:grpSpPr>
          <a:xfrm>
            <a:off x="5966728" y="168424"/>
            <a:ext cx="2932816" cy="1302786"/>
            <a:chOff x="5966728" y="168424"/>
            <a:chExt cx="2932816" cy="1302786"/>
          </a:xfrm>
        </p:grpSpPr>
        <p:grpSp>
          <p:nvGrpSpPr>
            <p:cNvPr id="36" name="Group 35"/>
            <p:cNvGrpSpPr/>
            <p:nvPr/>
          </p:nvGrpSpPr>
          <p:grpSpPr>
            <a:xfrm>
              <a:off x="5966728" y="457200"/>
              <a:ext cx="2786246" cy="1014010"/>
              <a:chOff x="5865128" y="578771"/>
              <a:chExt cx="2786246" cy="1014010"/>
            </a:xfrm>
          </p:grpSpPr>
          <p:sp>
            <p:nvSpPr>
              <p:cNvPr id="39" name="TextBox 38"/>
              <p:cNvSpPr txBox="1"/>
              <p:nvPr/>
            </p:nvSpPr>
            <p:spPr>
              <a:xfrm>
                <a:off x="5865128" y="1004058"/>
                <a:ext cx="2430049" cy="588723"/>
              </a:xfrm>
              <a:prstGeom prst="rect">
                <a:avLst/>
              </a:prstGeom>
              <a:noFill/>
              <a:effectLst/>
            </p:spPr>
            <p:txBody>
              <a:bodyPr wrap="square" lIns="0" tIns="0" rIns="0" bIns="0" rtlCol="0">
                <a:noAutofit/>
              </a:bodyPr>
              <a:lstStyle/>
              <a:p>
                <a:pPr algn="l" eaLnBrk="0" hangingPunct="0">
                  <a:lnSpc>
                    <a:spcPts val="2400"/>
                  </a:lnSpc>
                </a:pPr>
                <a:r>
                  <a:rPr lang="en-US" sz="1600" dirty="0" err="1" smtClean="0"/>
                  <a:t>S</a:t>
                </a:r>
                <a:r>
                  <a:rPr lang="en-US" sz="1600" baseline="-25000" dirty="0" err="1" smtClean="0"/>
                  <a:t>prism</a:t>
                </a:r>
                <a:r>
                  <a:rPr lang="en-US" sz="1600" baseline="-25000" dirty="0" smtClean="0"/>
                  <a:t> </a:t>
                </a:r>
                <a:r>
                  <a:rPr lang="en-US" sz="1600" dirty="0" smtClean="0"/>
                  <a:t>= </a:t>
                </a:r>
                <a:r>
                  <a:rPr lang="en-US" sz="1600" dirty="0" smtClean="0">
                    <a:solidFill>
                      <a:srgbClr val="FF0000"/>
                    </a:solidFill>
                  </a:rPr>
                  <a:t>K</a:t>
                </a:r>
                <a:r>
                  <a:rPr lang="en-US" sz="1600" dirty="0" smtClean="0"/>
                  <a:t>Q</a:t>
                </a:r>
              </a:p>
              <a:p>
                <a:pPr algn="l" eaLnBrk="0" hangingPunct="0">
                  <a:lnSpc>
                    <a:spcPts val="2400"/>
                  </a:lnSpc>
                </a:pPr>
                <a:r>
                  <a:rPr lang="en-US" sz="1600" dirty="0" err="1" smtClean="0"/>
                  <a:t>S</a:t>
                </a:r>
                <a:r>
                  <a:rPr lang="en-US" sz="1600" baseline="-25000" dirty="0" err="1" smtClean="0"/>
                  <a:t>wedge</a:t>
                </a:r>
                <a:r>
                  <a:rPr lang="en-US" sz="1600" baseline="-25000" dirty="0" smtClean="0"/>
                  <a:t> </a:t>
                </a:r>
                <a:r>
                  <a:rPr lang="en-US" sz="1600" dirty="0" smtClean="0"/>
                  <a:t>= </a:t>
                </a:r>
                <a:r>
                  <a:rPr lang="en-US" sz="1600" dirty="0" smtClean="0">
                    <a:solidFill>
                      <a:srgbClr val="FF0000"/>
                    </a:solidFill>
                  </a:rPr>
                  <a:t>KX</a:t>
                </a:r>
                <a:r>
                  <a:rPr lang="en-US" sz="1600" dirty="0" smtClean="0"/>
                  <a:t> (I – Q)</a:t>
                </a:r>
              </a:p>
            </p:txBody>
          </p:sp>
          <p:grpSp>
            <p:nvGrpSpPr>
              <p:cNvPr id="42" name="Group 41"/>
              <p:cNvGrpSpPr/>
              <p:nvPr/>
            </p:nvGrpSpPr>
            <p:grpSpPr>
              <a:xfrm rot="21397274">
                <a:off x="6401469" y="578771"/>
                <a:ext cx="2249905" cy="1013841"/>
                <a:chOff x="6617369" y="591471"/>
                <a:chExt cx="2249905" cy="1013841"/>
              </a:xfrm>
            </p:grpSpPr>
            <p:grpSp>
              <p:nvGrpSpPr>
                <p:cNvPr id="43" name="Group 42"/>
                <p:cNvGrpSpPr/>
                <p:nvPr/>
              </p:nvGrpSpPr>
              <p:grpSpPr>
                <a:xfrm>
                  <a:off x="7116635" y="591471"/>
                  <a:ext cx="1310048" cy="494814"/>
                  <a:chOff x="6991459" y="461172"/>
                  <a:chExt cx="1703639" cy="643476"/>
                </a:xfrm>
              </p:grpSpPr>
              <p:sp>
                <p:nvSpPr>
                  <p:cNvPr id="45" name="Isosceles Triangle 44"/>
                  <p:cNvSpPr/>
                  <p:nvPr/>
                </p:nvSpPr>
                <p:spPr bwMode="auto">
                  <a:xfrm rot="1422264">
                    <a:off x="7122263" y="461172"/>
                    <a:ext cx="1572835" cy="365125"/>
                  </a:xfrm>
                  <a:prstGeom prst="triangle">
                    <a:avLst>
                      <a:gd name="adj" fmla="val 0"/>
                    </a:avLst>
                  </a:prstGeom>
                  <a:solidFill>
                    <a:schemeClr val="tx2">
                      <a:lumMod val="25000"/>
                      <a:lumOff val="75000"/>
                    </a:schemeClr>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46" name="Rectangle 45"/>
                  <p:cNvSpPr/>
                  <p:nvPr/>
                </p:nvSpPr>
                <p:spPr bwMode="auto">
                  <a:xfrm rot="1425084">
                    <a:off x="6991459" y="791072"/>
                    <a:ext cx="1576137" cy="313576"/>
                  </a:xfrm>
                  <a:prstGeom prst="rect">
                    <a:avLst/>
                  </a:prstGeom>
                  <a:solidFill>
                    <a:schemeClr val="tx2">
                      <a:lumMod val="25000"/>
                      <a:lumOff val="75000"/>
                    </a:schemeClr>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cxnSp>
              <p:nvCxnSpPr>
                <p:cNvPr id="44" name="Straight Connector 43"/>
                <p:cNvCxnSpPr/>
                <p:nvPr/>
              </p:nvCxnSpPr>
              <p:spPr bwMode="auto">
                <a:xfrm>
                  <a:off x="6617369" y="617040"/>
                  <a:ext cx="2249905" cy="988272"/>
                </a:xfrm>
                <a:prstGeom prst="line">
                  <a:avLst/>
                </a:prstGeom>
                <a:noFill/>
                <a:ln w="38100" cap="flat" cmpd="sng" algn="ctr">
                  <a:solidFill>
                    <a:schemeClr val="tx2"/>
                  </a:solidFill>
                  <a:prstDash val="solid"/>
                  <a:round/>
                  <a:headEnd type="none" w="med" len="med"/>
                  <a:tailEnd type="none" w="med" len="med"/>
                </a:ln>
                <a:effectLst/>
              </p:spPr>
            </p:cxnSp>
          </p:grpSp>
        </p:grpSp>
        <p:sp>
          <p:nvSpPr>
            <p:cNvPr id="38" name="TextBox 37"/>
            <p:cNvSpPr txBox="1"/>
            <p:nvPr/>
          </p:nvSpPr>
          <p:spPr>
            <a:xfrm>
              <a:off x="7985144" y="168424"/>
              <a:ext cx="914400" cy="914400"/>
            </a:xfrm>
            <a:prstGeom prst="rect">
              <a:avLst/>
            </a:prstGeom>
            <a:noFill/>
            <a:effectLst/>
          </p:spPr>
          <p:txBody>
            <a:bodyPr wrap="none" lIns="0" tIns="0" rIns="0" bIns="0" rtlCol="0">
              <a:noAutofit/>
            </a:bodyPr>
            <a:lstStyle/>
            <a:p>
              <a:pPr algn="l" eaLnBrk="0" hangingPunct="0">
                <a:lnSpc>
                  <a:spcPts val="1800"/>
                </a:lnSpc>
              </a:pPr>
              <a:r>
                <a:rPr lang="en-US" sz="1400" i="1" dirty="0" smtClean="0"/>
                <a:t>Muskingum</a:t>
              </a:r>
            </a:p>
            <a:p>
              <a:pPr algn="l" eaLnBrk="0" hangingPunct="0">
                <a:lnSpc>
                  <a:spcPts val="1800"/>
                </a:lnSpc>
              </a:pPr>
              <a:r>
                <a:rPr lang="en-US" sz="1400" i="1" dirty="0" smtClean="0"/>
                <a:t>Method</a:t>
              </a:r>
            </a:p>
          </p:txBody>
        </p:sp>
      </p:grpSp>
    </p:spTree>
    <p:extLst>
      <p:ext uri="{BB962C8B-B14F-4D97-AF65-F5344CB8AC3E}">
        <p14:creationId xmlns:p14="http://schemas.microsoft.com/office/powerpoint/2010/main" val="407756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RAPID Inputs</a:t>
            </a:r>
            <a:endParaRPr lang="en-US" dirty="0"/>
          </a:p>
        </p:txBody>
      </p:sp>
      <p:sp>
        <p:nvSpPr>
          <p:cNvPr id="3" name="Content Placeholder 3"/>
          <p:cNvSpPr txBox="1">
            <a:spLocks/>
          </p:cNvSpPr>
          <p:nvPr/>
        </p:nvSpPr>
        <p:spPr>
          <a:xfrm>
            <a:off x="609600" y="1295400"/>
            <a:ext cx="8229600" cy="4830763"/>
          </a:xfrm>
          <a:prstGeom prst="rect">
            <a:avLst/>
          </a:prstGeom>
        </p:spPr>
        <p:txBody>
          <a:bodyPr/>
          <a:lst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0" indent="0">
              <a:buNone/>
            </a:pPr>
            <a:r>
              <a:rPr lang="en-US" b="1" dirty="0" smtClean="0"/>
              <a:t>Static inputs:</a:t>
            </a:r>
          </a:p>
          <a:p>
            <a:pPr>
              <a:buFontTx/>
              <a:buChar char="-"/>
            </a:pPr>
            <a:r>
              <a:rPr lang="en-US" i="1" dirty="0" smtClean="0"/>
              <a:t>Network connectivity (csv file)</a:t>
            </a:r>
          </a:p>
          <a:p>
            <a:pPr>
              <a:buFontTx/>
              <a:buChar char="-"/>
            </a:pPr>
            <a:r>
              <a:rPr lang="en-US" i="1" dirty="0" smtClean="0"/>
              <a:t>Muskingum k and x parameters (csv file)</a:t>
            </a:r>
          </a:p>
          <a:p>
            <a:pPr marL="0" indent="0">
              <a:buNone/>
            </a:pPr>
            <a:r>
              <a:rPr lang="en-US" b="1" dirty="0" smtClean="0"/>
              <a:t>Dynamic inputs:</a:t>
            </a:r>
          </a:p>
          <a:p>
            <a:pPr>
              <a:buFontTx/>
              <a:buChar char="-"/>
            </a:pPr>
            <a:r>
              <a:rPr lang="en-US" i="1" dirty="0" smtClean="0"/>
              <a:t>Surface and sub-surface runoff (</a:t>
            </a:r>
            <a:r>
              <a:rPr lang="en-US" i="1" dirty="0" err="1" smtClean="0"/>
              <a:t>netCDF</a:t>
            </a:r>
            <a:r>
              <a:rPr lang="en-US" i="1" dirty="0" smtClean="0"/>
              <a:t> file)</a:t>
            </a:r>
          </a:p>
          <a:p>
            <a:pPr>
              <a:buFontTx/>
              <a:buChar char="-"/>
            </a:pPr>
            <a:r>
              <a:rPr lang="en-US" i="1" dirty="0" smtClean="0"/>
              <a:t>Forcing (csv file)</a:t>
            </a:r>
          </a:p>
          <a:p>
            <a:pPr lvl="2">
              <a:buFontTx/>
              <a:buChar char="-"/>
            </a:pPr>
            <a:r>
              <a:rPr lang="en-US" i="1" dirty="0" smtClean="0"/>
              <a:t>reservoir release, spring flow, discharge etc.</a:t>
            </a:r>
          </a:p>
          <a:p>
            <a:pPr marL="0" lvl="1" indent="0">
              <a:buNone/>
            </a:pPr>
            <a:endParaRPr lang="en-US" sz="2000" b="1" dirty="0" smtClean="0"/>
          </a:p>
          <a:p>
            <a:pPr marL="0" lvl="1" indent="0">
              <a:buNone/>
            </a:pPr>
            <a:r>
              <a:rPr lang="en-US" sz="2000" b="1" i="1" dirty="0" smtClean="0"/>
              <a:t>Optional modules: </a:t>
            </a:r>
            <a:r>
              <a:rPr lang="en-US" sz="2000" i="1" dirty="0" smtClean="0"/>
              <a:t>reservoir model, diversion inputs/outputs</a:t>
            </a:r>
          </a:p>
          <a:p>
            <a:pPr marL="0" lvl="1" indent="0">
              <a:buNone/>
            </a:pPr>
            <a:endParaRPr lang="en-US" b="1" i="1" dirty="0" smtClean="0"/>
          </a:p>
          <a:p>
            <a:pPr marL="0" indent="0">
              <a:buNone/>
            </a:pPr>
            <a:endParaRPr lang="en-US" dirty="0"/>
          </a:p>
        </p:txBody>
      </p:sp>
      <p:grpSp>
        <p:nvGrpSpPr>
          <p:cNvPr id="8" name="Group 7"/>
          <p:cNvGrpSpPr/>
          <p:nvPr/>
        </p:nvGrpSpPr>
        <p:grpSpPr>
          <a:xfrm>
            <a:off x="5181600" y="414333"/>
            <a:ext cx="3342542" cy="1871667"/>
            <a:chOff x="5181600" y="414333"/>
            <a:chExt cx="3342542" cy="1871667"/>
          </a:xfrm>
        </p:grpSpPr>
        <p:grpSp>
          <p:nvGrpSpPr>
            <p:cNvPr id="6" name="Group 5"/>
            <p:cNvGrpSpPr/>
            <p:nvPr/>
          </p:nvGrpSpPr>
          <p:grpSpPr>
            <a:xfrm>
              <a:off x="5715000" y="490533"/>
              <a:ext cx="2809142" cy="1795467"/>
              <a:chOff x="5562600" y="490533"/>
              <a:chExt cx="2809142" cy="1795467"/>
            </a:xfrm>
          </p:grpSpPr>
          <p:pic>
            <p:nvPicPr>
              <p:cNvPr id="3076"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063" t="7556" r="39683" b="38730"/>
              <a:stretch/>
            </p:blipFill>
            <p:spPr bwMode="auto">
              <a:xfrm>
                <a:off x="6096000" y="490533"/>
                <a:ext cx="2275742" cy="1583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3438" t="38999" r="17395" b="24167"/>
              <a:stretch/>
            </p:blipFill>
            <p:spPr bwMode="auto">
              <a:xfrm>
                <a:off x="5562600" y="762000"/>
                <a:ext cx="2592869"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 name="TextBox 6"/>
            <p:cNvSpPr txBox="1"/>
            <p:nvPr/>
          </p:nvSpPr>
          <p:spPr>
            <a:xfrm>
              <a:off x="5181600" y="414333"/>
              <a:ext cx="1371600" cy="423867"/>
            </a:xfrm>
            <a:prstGeom prst="rect">
              <a:avLst/>
            </a:prstGeom>
            <a:noFill/>
            <a:effectLst/>
          </p:spPr>
          <p:txBody>
            <a:bodyPr wrap="square" lIns="0" tIns="0" rIns="0" bIns="0" rtlCol="0">
              <a:noAutofit/>
            </a:bodyPr>
            <a:lstStyle/>
            <a:p>
              <a:pPr eaLnBrk="0" hangingPunct="0">
                <a:lnSpc>
                  <a:spcPts val="1800"/>
                </a:lnSpc>
              </a:pPr>
              <a:r>
                <a:rPr lang="en-US" sz="1400" b="1" dirty="0" smtClean="0">
                  <a:solidFill>
                    <a:srgbClr val="FF0000"/>
                  </a:solidFill>
                  <a:ea typeface="+mn-ea"/>
                  <a:cs typeface="+mn-cs"/>
                </a:rPr>
                <a:t>NFIE-Geo</a:t>
              </a:r>
            </a:p>
          </p:txBody>
        </p:sp>
      </p:grpSp>
    </p:spTree>
    <p:extLst>
      <p:ext uri="{BB962C8B-B14F-4D97-AF65-F5344CB8AC3E}">
        <p14:creationId xmlns:p14="http://schemas.microsoft.com/office/powerpoint/2010/main" val="39500564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8" end="8"/>
                                            </p:txEl>
                                          </p:spTgt>
                                        </p:tgtEl>
                                        <p:attrNameLst>
                                          <p:attrName>style.visibility</p:attrName>
                                        </p:attrNameLst>
                                      </p:cBhvr>
                                      <p:to>
                                        <p:strVal val="visible"/>
                                      </p:to>
                                    </p:set>
                                    <p:animEffect transition="in" filter="fade">
                                      <p:cBhvr>
                                        <p:cTn id="1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Common Data Form (</a:t>
            </a:r>
            <a:r>
              <a:rPr lang="en-US" dirty="0" err="1" smtClean="0"/>
              <a:t>netCDF</a:t>
            </a:r>
            <a:r>
              <a:rPr lang="en-US" dirty="0" smtClean="0"/>
              <a:t>)</a:t>
            </a:r>
            <a:endParaRPr lang="en-US" dirty="0"/>
          </a:p>
        </p:txBody>
      </p:sp>
      <p:graphicFrame>
        <p:nvGraphicFramePr>
          <p:cNvPr id="3" name="Object 3"/>
          <p:cNvGraphicFramePr>
            <a:graphicFrameLocks noChangeAspect="1"/>
          </p:cNvGraphicFramePr>
          <p:nvPr>
            <p:extLst>
              <p:ext uri="{D42A27DB-BD31-4B8C-83A1-F6EECF244321}">
                <p14:modId xmlns:p14="http://schemas.microsoft.com/office/powerpoint/2010/main" val="1585427648"/>
              </p:ext>
            </p:extLst>
          </p:nvPr>
        </p:nvGraphicFramePr>
        <p:xfrm>
          <a:off x="2286000" y="3276600"/>
          <a:ext cx="6508750" cy="3250324"/>
        </p:xfrm>
        <a:graphic>
          <a:graphicData uri="http://schemas.openxmlformats.org/presentationml/2006/ole">
            <mc:AlternateContent xmlns:mc="http://schemas.openxmlformats.org/markup-compatibility/2006">
              <mc:Choice xmlns:v="urn:schemas-microsoft-com:vml" Requires="v">
                <p:oleObj spid="_x0000_s1136" name="Visio" r:id="rId3" imgW="7651865" imgH="3821559" progId="Visio.Drawing.11">
                  <p:embed/>
                </p:oleObj>
              </mc:Choice>
              <mc:Fallback>
                <p:oleObj name="Visio" r:id="rId3" imgW="7651865" imgH="3821559"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3276600"/>
                        <a:ext cx="6508750" cy="3250324"/>
                      </a:xfrm>
                      <a:prstGeom prst="rect">
                        <a:avLst/>
                      </a:prstGeom>
                      <a:noFill/>
                      <a:ln>
                        <a:noFill/>
                      </a:ln>
                      <a:effectLst/>
                    </p:spPr>
                  </p:pic>
                </p:oleObj>
              </mc:Fallback>
            </mc:AlternateContent>
          </a:graphicData>
        </a:graphic>
      </p:graphicFrame>
      <p:graphicFrame>
        <p:nvGraphicFramePr>
          <p:cNvPr id="4" name="Object 90"/>
          <p:cNvGraphicFramePr>
            <a:graphicFrameLocks noChangeAspect="1"/>
          </p:cNvGraphicFramePr>
          <p:nvPr>
            <p:extLst>
              <p:ext uri="{D42A27DB-BD31-4B8C-83A1-F6EECF244321}">
                <p14:modId xmlns:p14="http://schemas.microsoft.com/office/powerpoint/2010/main" val="1876853597"/>
              </p:ext>
            </p:extLst>
          </p:nvPr>
        </p:nvGraphicFramePr>
        <p:xfrm>
          <a:off x="685800" y="1143000"/>
          <a:ext cx="3657600" cy="3489916"/>
        </p:xfrm>
        <a:graphic>
          <a:graphicData uri="http://schemas.openxmlformats.org/presentationml/2006/ole">
            <mc:AlternateContent xmlns:mc="http://schemas.openxmlformats.org/markup-compatibility/2006">
              <mc:Choice xmlns:v="urn:schemas-microsoft-com:vml" Requires="v">
                <p:oleObj spid="_x0000_s1137" name="Visio" r:id="rId5" imgW="3978940" imgH="3796038" progId="Visio.Drawing.11">
                  <p:embed/>
                </p:oleObj>
              </mc:Choice>
              <mc:Fallback>
                <p:oleObj name="Visio" r:id="rId5" imgW="3978940" imgH="3796038"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1143000"/>
                        <a:ext cx="3657600" cy="3489916"/>
                      </a:xfrm>
                      <a:prstGeom prst="rect">
                        <a:avLst/>
                      </a:prstGeom>
                      <a:noFill/>
                      <a:ln>
                        <a:noFill/>
                      </a:ln>
                      <a:effectLst/>
                    </p:spPr>
                  </p:pic>
                </p:oleObj>
              </mc:Fallback>
            </mc:AlternateContent>
          </a:graphicData>
        </a:graphic>
      </p:graphicFrame>
      <p:grpSp>
        <p:nvGrpSpPr>
          <p:cNvPr id="5" name="Group 4"/>
          <p:cNvGrpSpPr/>
          <p:nvPr/>
        </p:nvGrpSpPr>
        <p:grpSpPr>
          <a:xfrm>
            <a:off x="7010400" y="5486400"/>
            <a:ext cx="1903040" cy="1005092"/>
            <a:chOff x="4183381" y="1219200"/>
            <a:chExt cx="2842259" cy="1501141"/>
          </a:xfrm>
        </p:grpSpPr>
        <p:pic>
          <p:nvPicPr>
            <p:cNvPr id="7" name="Picture 61" descr="http://jisao.washington.edu/data/gpcp/panntotalgpcp19882004.big.gif"/>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619" t="13058" r="2117" b="15797"/>
            <a:stretch/>
          </p:blipFill>
          <p:spPr bwMode="auto">
            <a:xfrm>
              <a:off x="4648200" y="1219200"/>
              <a:ext cx="2377440" cy="1203960"/>
            </a:xfrm>
            <a:prstGeom prst="rect">
              <a:avLst/>
            </a:prstGeom>
            <a:noFill/>
            <a:scene3d>
              <a:camera prst="perspectiveHeroicExtremeLeftFacing"/>
              <a:lightRig rig="threePt" dir="t"/>
            </a:scene3d>
            <a:extLst>
              <a:ext uri="{909E8E84-426E-40DD-AFC4-6F175D3DCCD1}">
                <a14:hiddenFill xmlns:a14="http://schemas.microsoft.com/office/drawing/2010/main">
                  <a:solidFill>
                    <a:srgbClr val="FFFFFF"/>
                  </a:solidFill>
                </a14:hiddenFill>
              </a:ext>
            </a:extLst>
          </p:spPr>
        </p:pic>
        <p:pic>
          <p:nvPicPr>
            <p:cNvPr id="6" name="Picture 61" descr="http://jisao.washington.edu/data/gpcp/panntotalgpcp19882004.big.gif"/>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619" t="13058" r="2117" b="15797"/>
            <a:stretch/>
          </p:blipFill>
          <p:spPr bwMode="auto">
            <a:xfrm>
              <a:off x="4419600" y="1371600"/>
              <a:ext cx="2377440" cy="1203960"/>
            </a:xfrm>
            <a:prstGeom prst="rect">
              <a:avLst/>
            </a:prstGeom>
            <a:noFill/>
            <a:scene3d>
              <a:camera prst="perspectiveHeroicExtremeLeftFacing"/>
              <a:lightRig rig="threePt" dir="t"/>
            </a:scene3d>
            <a:extLst>
              <a:ext uri="{909E8E84-426E-40DD-AFC4-6F175D3DCCD1}">
                <a14:hiddenFill xmlns:a14="http://schemas.microsoft.com/office/drawing/2010/main">
                  <a:solidFill>
                    <a:srgbClr val="FFFFFF"/>
                  </a:solidFill>
                </a14:hiddenFill>
              </a:ext>
            </a:extLst>
          </p:spPr>
        </p:pic>
        <p:pic>
          <p:nvPicPr>
            <p:cNvPr id="1085" name="Picture 61" descr="http://jisao.washington.edu/data/gpcp/panntotalgpcp19882004.big.gif"/>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619" t="13058" r="2117" b="15797"/>
            <a:stretch/>
          </p:blipFill>
          <p:spPr bwMode="auto">
            <a:xfrm>
              <a:off x="4183381" y="1516381"/>
              <a:ext cx="2377440" cy="1203960"/>
            </a:xfrm>
            <a:prstGeom prst="rect">
              <a:avLst/>
            </a:prstGeom>
            <a:noFill/>
            <a:scene3d>
              <a:camera prst="perspectiveHeroicExtremeLeftFacing"/>
              <a:lightRig rig="threePt" dir="t"/>
            </a:scene3d>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3124200" y="1181100"/>
            <a:ext cx="6934200" cy="1066800"/>
          </a:xfrm>
          <a:prstGeom prst="rect">
            <a:avLst/>
          </a:prstGeom>
          <a:noFill/>
          <a:effectLst/>
        </p:spPr>
        <p:txBody>
          <a:bodyPr wrap="square" lIns="0" tIns="0" rIns="0" bIns="0" rtlCol="0">
            <a:noAutofit/>
          </a:bodyPr>
          <a:lstStyle/>
          <a:p>
            <a:pPr algn="l" eaLnBrk="0" hangingPunct="0">
              <a:lnSpc>
                <a:spcPts val="1800"/>
              </a:lnSpc>
            </a:pPr>
            <a:r>
              <a:rPr lang="en-US" dirty="0" smtClean="0">
                <a:solidFill>
                  <a:srgbClr val="FF0000"/>
                </a:solidFill>
              </a:rPr>
              <a:t>Data:</a:t>
            </a:r>
          </a:p>
          <a:p>
            <a:pPr algn="l" eaLnBrk="0" hangingPunct="0">
              <a:lnSpc>
                <a:spcPct val="125000"/>
              </a:lnSpc>
            </a:pPr>
            <a:r>
              <a:rPr lang="en-US" dirty="0" smtClean="0">
                <a:solidFill>
                  <a:srgbClr val="FF0000"/>
                </a:solidFill>
              </a:rPr>
              <a:t>         </a:t>
            </a:r>
            <a:r>
              <a:rPr lang="en-US" dirty="0" err="1" smtClean="0">
                <a:solidFill>
                  <a:srgbClr val="FF0000"/>
                </a:solidFill>
              </a:rPr>
              <a:t>Temperaure</a:t>
            </a:r>
            <a:r>
              <a:rPr lang="en-US" dirty="0" smtClean="0">
                <a:solidFill>
                  <a:srgbClr val="FF0000"/>
                </a:solidFill>
              </a:rPr>
              <a:t> =  111,121,131,141,</a:t>
            </a:r>
          </a:p>
          <a:p>
            <a:pPr algn="l" eaLnBrk="0" hangingPunct="0">
              <a:lnSpc>
                <a:spcPct val="125000"/>
              </a:lnSpc>
            </a:pPr>
            <a:r>
              <a:rPr lang="en-US" dirty="0">
                <a:solidFill>
                  <a:srgbClr val="FF0000"/>
                </a:solidFill>
              </a:rPr>
              <a:t> </a:t>
            </a:r>
            <a:r>
              <a:rPr lang="en-US" dirty="0" smtClean="0">
                <a:solidFill>
                  <a:srgbClr val="FF0000"/>
                </a:solidFill>
              </a:rPr>
              <a:t>                                 211,221,231,241…</a:t>
            </a:r>
          </a:p>
          <a:p>
            <a:pPr algn="l" eaLnBrk="0" hangingPunct="0">
              <a:lnSpc>
                <a:spcPct val="125000"/>
              </a:lnSpc>
            </a:pPr>
            <a:r>
              <a:rPr lang="en-US" dirty="0"/>
              <a:t> </a:t>
            </a:r>
            <a:r>
              <a:rPr lang="en-US" dirty="0" smtClean="0"/>
              <a:t>                                 </a:t>
            </a:r>
            <a:r>
              <a:rPr lang="en-US" sz="1400" i="1" dirty="0" smtClean="0"/>
              <a:t>T(1,1,1), T(1,1,2), T(1,1,3), T(1,1,4)</a:t>
            </a:r>
          </a:p>
          <a:p>
            <a:pPr algn="l" eaLnBrk="0" hangingPunct="0">
              <a:lnSpc>
                <a:spcPct val="125000"/>
              </a:lnSpc>
            </a:pPr>
            <a:r>
              <a:rPr lang="en-US" sz="1400" i="1" dirty="0"/>
              <a:t> </a:t>
            </a:r>
            <a:r>
              <a:rPr lang="en-US" sz="1400" i="1" dirty="0" smtClean="0"/>
              <a:t>                                           T(1,2,1), T(1,2,2), T(1,2,3), T(1,2,4)</a:t>
            </a:r>
          </a:p>
        </p:txBody>
      </p:sp>
    </p:spTree>
    <p:extLst>
      <p:ext uri="{BB962C8B-B14F-4D97-AF65-F5344CB8AC3E}">
        <p14:creationId xmlns:p14="http://schemas.microsoft.com/office/powerpoint/2010/main" val="241832699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ArcGIS Tools for RAPID Model</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4137" y="1304150"/>
            <a:ext cx="3581400" cy="2294334"/>
          </a:xfrm>
          <a:prstGeom prst="rect">
            <a:avLst/>
          </a:prstGeom>
          <a:ln w="28575">
            <a:solidFill>
              <a:schemeClr val="accent4">
                <a:lumMod val="60000"/>
                <a:lumOff val="40000"/>
              </a:schemeClr>
            </a:solidFill>
          </a:ln>
          <a:effectLst>
            <a:softEdge rad="31750"/>
          </a:effectLst>
        </p:spPr>
      </p:pic>
      <p:grpSp>
        <p:nvGrpSpPr>
          <p:cNvPr id="12" name="Group 11"/>
          <p:cNvGrpSpPr/>
          <p:nvPr/>
        </p:nvGrpSpPr>
        <p:grpSpPr>
          <a:xfrm>
            <a:off x="533400" y="1568409"/>
            <a:ext cx="3239070" cy="1937624"/>
            <a:chOff x="379153" y="1494013"/>
            <a:chExt cx="3239070" cy="1937624"/>
          </a:xfrm>
        </p:grpSpPr>
        <p:sp>
          <p:nvSpPr>
            <p:cNvPr id="5" name="Freeform 4"/>
            <p:cNvSpPr/>
            <p:nvPr/>
          </p:nvSpPr>
          <p:spPr bwMode="auto">
            <a:xfrm>
              <a:off x="2362200" y="2286000"/>
              <a:ext cx="127883" cy="878414"/>
            </a:xfrm>
            <a:custGeom>
              <a:avLst/>
              <a:gdLst>
                <a:gd name="connsiteX0" fmla="*/ 26266 w 153460"/>
                <a:gd name="connsiteY0" fmla="*/ 1054100 h 1054100"/>
                <a:gd name="connsiteX1" fmla="*/ 153266 w 153460"/>
                <a:gd name="connsiteY1" fmla="*/ 660400 h 1054100"/>
                <a:gd name="connsiteX2" fmla="*/ 866 w 153460"/>
                <a:gd name="connsiteY2" fmla="*/ 292100 h 1054100"/>
                <a:gd name="connsiteX3" fmla="*/ 102466 w 153460"/>
                <a:gd name="connsiteY3" fmla="*/ 0 h 1054100"/>
              </a:gdLst>
              <a:ahLst/>
              <a:cxnLst>
                <a:cxn ang="0">
                  <a:pos x="connsiteX0" y="connsiteY0"/>
                </a:cxn>
                <a:cxn ang="0">
                  <a:pos x="connsiteX1" y="connsiteY1"/>
                </a:cxn>
                <a:cxn ang="0">
                  <a:pos x="connsiteX2" y="connsiteY2"/>
                </a:cxn>
                <a:cxn ang="0">
                  <a:pos x="connsiteX3" y="connsiteY3"/>
                </a:cxn>
              </a:cxnLst>
              <a:rect l="l" t="t" r="r" b="b"/>
              <a:pathLst>
                <a:path w="153460" h="1054100">
                  <a:moveTo>
                    <a:pt x="26266" y="1054100"/>
                  </a:moveTo>
                  <a:cubicBezTo>
                    <a:pt x="91882" y="920750"/>
                    <a:pt x="157499" y="787400"/>
                    <a:pt x="153266" y="660400"/>
                  </a:cubicBezTo>
                  <a:cubicBezTo>
                    <a:pt x="149033" y="533400"/>
                    <a:pt x="9333" y="402167"/>
                    <a:pt x="866" y="292100"/>
                  </a:cubicBezTo>
                  <a:cubicBezTo>
                    <a:pt x="-7601" y="182033"/>
                    <a:pt x="47432" y="91016"/>
                    <a:pt x="102466" y="0"/>
                  </a:cubicBezTo>
                </a:path>
              </a:pathLst>
            </a:custGeom>
            <a:noFill/>
            <a:ln w="38100">
              <a:solidFill>
                <a:srgbClr val="00206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79153" y="2665588"/>
              <a:ext cx="1143000" cy="352425"/>
            </a:xfrm>
            <a:prstGeom prst="rect">
              <a:avLst/>
            </a:prstGeom>
            <a:noFill/>
            <a:effectLst/>
          </p:spPr>
          <p:txBody>
            <a:bodyPr wrap="square" lIns="0" tIns="0" rIns="0" bIns="0" rtlCol="0" anchor="ctr">
              <a:noAutofit/>
            </a:bodyPr>
            <a:lstStyle/>
            <a:p>
              <a:pPr algn="ctr" eaLnBrk="0" hangingPunct="0">
                <a:lnSpc>
                  <a:spcPts val="1800"/>
                </a:lnSpc>
              </a:pPr>
              <a:r>
                <a:rPr lang="en-US" sz="1400" b="1" dirty="0" smtClean="0">
                  <a:ea typeface="+mn-ea"/>
                  <a:cs typeface="+mn-cs"/>
                </a:rPr>
                <a:t>13473525</a:t>
              </a:r>
            </a:p>
          </p:txBody>
        </p:sp>
        <p:sp>
          <p:nvSpPr>
            <p:cNvPr id="7" name="TextBox 6"/>
            <p:cNvSpPr txBox="1"/>
            <p:nvPr/>
          </p:nvSpPr>
          <p:spPr>
            <a:xfrm>
              <a:off x="1483159" y="1494013"/>
              <a:ext cx="1143000" cy="352425"/>
            </a:xfrm>
            <a:prstGeom prst="rect">
              <a:avLst/>
            </a:prstGeom>
            <a:noFill/>
            <a:effectLst/>
          </p:spPr>
          <p:txBody>
            <a:bodyPr wrap="square" lIns="0" tIns="0" rIns="0" bIns="0" rtlCol="0" anchor="ctr">
              <a:noAutofit/>
            </a:bodyPr>
            <a:lstStyle/>
            <a:p>
              <a:pPr algn="ctr" eaLnBrk="0" hangingPunct="0">
                <a:lnSpc>
                  <a:spcPts val="1800"/>
                </a:lnSpc>
              </a:pPr>
              <a:r>
                <a:rPr lang="en-US" sz="1400" b="1" dirty="0" smtClean="0">
                  <a:ea typeface="+mn-ea"/>
                  <a:cs typeface="+mn-cs"/>
                </a:rPr>
                <a:t>13475951</a:t>
              </a:r>
            </a:p>
          </p:txBody>
        </p:sp>
        <p:sp>
          <p:nvSpPr>
            <p:cNvPr id="8" name="TextBox 7"/>
            <p:cNvSpPr txBox="1"/>
            <p:nvPr/>
          </p:nvSpPr>
          <p:spPr>
            <a:xfrm>
              <a:off x="2475223" y="2376921"/>
              <a:ext cx="1143000" cy="352425"/>
            </a:xfrm>
            <a:prstGeom prst="rect">
              <a:avLst/>
            </a:prstGeom>
            <a:noFill/>
            <a:effectLst/>
          </p:spPr>
          <p:txBody>
            <a:bodyPr wrap="square" lIns="0" tIns="0" rIns="0" bIns="0" rtlCol="0" anchor="ctr">
              <a:noAutofit/>
            </a:bodyPr>
            <a:lstStyle/>
            <a:p>
              <a:pPr algn="ctr" eaLnBrk="0" hangingPunct="0">
                <a:lnSpc>
                  <a:spcPts val="1800"/>
                </a:lnSpc>
              </a:pPr>
              <a:r>
                <a:rPr lang="en-US" sz="1400" b="1" dirty="0" smtClean="0">
                  <a:ea typeface="+mn-ea"/>
                  <a:cs typeface="+mn-cs"/>
                </a:rPr>
                <a:t>13475949</a:t>
              </a:r>
            </a:p>
          </p:txBody>
        </p:sp>
        <p:grpSp>
          <p:nvGrpSpPr>
            <p:cNvPr id="9" name="Group 8"/>
            <p:cNvGrpSpPr/>
            <p:nvPr/>
          </p:nvGrpSpPr>
          <p:grpSpPr>
            <a:xfrm>
              <a:off x="690188" y="1547804"/>
              <a:ext cx="2032000" cy="1883833"/>
              <a:chOff x="4597400" y="533400"/>
              <a:chExt cx="2438400" cy="2260600"/>
            </a:xfrm>
          </p:grpSpPr>
          <p:sp>
            <p:nvSpPr>
              <p:cNvPr id="10" name="Freeform 9"/>
              <p:cNvSpPr/>
              <p:nvPr/>
            </p:nvSpPr>
            <p:spPr bwMode="auto">
              <a:xfrm>
                <a:off x="4597400" y="1562100"/>
                <a:ext cx="2438400" cy="1231900"/>
              </a:xfrm>
              <a:custGeom>
                <a:avLst/>
                <a:gdLst>
                  <a:gd name="connsiteX0" fmla="*/ 0 w 2438400"/>
                  <a:gd name="connsiteY0" fmla="*/ 0 h 1231900"/>
                  <a:gd name="connsiteX1" fmla="*/ 838200 w 2438400"/>
                  <a:gd name="connsiteY1" fmla="*/ 114300 h 1231900"/>
                  <a:gd name="connsiteX2" fmla="*/ 1308100 w 2438400"/>
                  <a:gd name="connsiteY2" fmla="*/ 622300 h 1231900"/>
                  <a:gd name="connsiteX3" fmla="*/ 2146300 w 2438400"/>
                  <a:gd name="connsiteY3" fmla="*/ 965200 h 1231900"/>
                  <a:gd name="connsiteX4" fmla="*/ 2438400 w 2438400"/>
                  <a:gd name="connsiteY4" fmla="*/ 123190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400" h="1231900">
                    <a:moveTo>
                      <a:pt x="0" y="0"/>
                    </a:moveTo>
                    <a:cubicBezTo>
                      <a:pt x="310091" y="5291"/>
                      <a:pt x="620183" y="10583"/>
                      <a:pt x="838200" y="114300"/>
                    </a:cubicBezTo>
                    <a:cubicBezTo>
                      <a:pt x="1056217" y="218017"/>
                      <a:pt x="1090084" y="480483"/>
                      <a:pt x="1308100" y="622300"/>
                    </a:cubicBezTo>
                    <a:cubicBezTo>
                      <a:pt x="1526116" y="764117"/>
                      <a:pt x="1957917" y="863600"/>
                      <a:pt x="2146300" y="965200"/>
                    </a:cubicBezTo>
                    <a:cubicBezTo>
                      <a:pt x="2334683" y="1066800"/>
                      <a:pt x="2386541" y="1149350"/>
                      <a:pt x="2438400" y="1231900"/>
                    </a:cubicBezTo>
                  </a:path>
                </a:pathLst>
              </a:custGeom>
              <a:noFill/>
              <a:ln w="38100">
                <a:solidFill>
                  <a:srgbClr val="00206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10"/>
              <p:cNvSpPr/>
              <p:nvPr/>
            </p:nvSpPr>
            <p:spPr bwMode="auto">
              <a:xfrm>
                <a:off x="5334000" y="533400"/>
                <a:ext cx="780955" cy="1727200"/>
              </a:xfrm>
              <a:custGeom>
                <a:avLst/>
                <a:gdLst>
                  <a:gd name="connsiteX0" fmla="*/ 736600 w 780955"/>
                  <a:gd name="connsiteY0" fmla="*/ 1727200 h 1727200"/>
                  <a:gd name="connsiteX1" fmla="*/ 698500 w 780955"/>
                  <a:gd name="connsiteY1" fmla="*/ 1219200 h 1727200"/>
                  <a:gd name="connsiteX2" fmla="*/ 749300 w 780955"/>
                  <a:gd name="connsiteY2" fmla="*/ 736600 h 1727200"/>
                  <a:gd name="connsiteX3" fmla="*/ 139700 w 780955"/>
                  <a:gd name="connsiteY3" fmla="*/ 254000 h 1727200"/>
                  <a:gd name="connsiteX4" fmla="*/ 0 w 780955"/>
                  <a:gd name="connsiteY4" fmla="*/ 0 h 172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955" h="1727200">
                    <a:moveTo>
                      <a:pt x="736600" y="1727200"/>
                    </a:moveTo>
                    <a:cubicBezTo>
                      <a:pt x="716491" y="1555750"/>
                      <a:pt x="696383" y="1384300"/>
                      <a:pt x="698500" y="1219200"/>
                    </a:cubicBezTo>
                    <a:cubicBezTo>
                      <a:pt x="700617" y="1054100"/>
                      <a:pt x="842433" y="897467"/>
                      <a:pt x="749300" y="736600"/>
                    </a:cubicBezTo>
                    <a:cubicBezTo>
                      <a:pt x="656167" y="575733"/>
                      <a:pt x="264583" y="376767"/>
                      <a:pt x="139700" y="254000"/>
                    </a:cubicBezTo>
                    <a:cubicBezTo>
                      <a:pt x="14817" y="131233"/>
                      <a:pt x="7408" y="65616"/>
                      <a:pt x="0" y="0"/>
                    </a:cubicBezTo>
                  </a:path>
                </a:pathLst>
              </a:custGeom>
              <a:noFill/>
              <a:ln w="38100">
                <a:solidFill>
                  <a:srgbClr val="00206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3" name="Rectangle 2"/>
          <p:cNvSpPr/>
          <p:nvPr/>
        </p:nvSpPr>
        <p:spPr bwMode="auto">
          <a:xfrm>
            <a:off x="4724400" y="1836420"/>
            <a:ext cx="1866900" cy="228600"/>
          </a:xfrm>
          <a:prstGeom prst="rect">
            <a:avLst/>
          </a:prstGeom>
          <a:noFill/>
          <a:ln>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FF0000"/>
              </a:solidFill>
              <a:latin typeface="Arial" charset="0"/>
              <a:ea typeface="ＭＳ Ｐゴシック" pitchFamily="16" charset="-128"/>
              <a:cs typeface="ＭＳ Ｐゴシック" pitchFamily="-97" charset="-128"/>
            </a:endParaRPr>
          </a:p>
        </p:txBody>
      </p:sp>
      <p:sp>
        <p:nvSpPr>
          <p:cNvPr id="14" name="Rectangle 13"/>
          <p:cNvSpPr/>
          <p:nvPr/>
        </p:nvSpPr>
        <p:spPr bwMode="auto">
          <a:xfrm>
            <a:off x="4724182" y="2453640"/>
            <a:ext cx="2514600" cy="228600"/>
          </a:xfrm>
          <a:prstGeom prst="rect">
            <a:avLst/>
          </a:prstGeom>
          <a:noFill/>
          <a:ln>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FF0000"/>
              </a:solidFill>
              <a:latin typeface="Arial" charset="0"/>
              <a:ea typeface="ＭＳ Ｐゴシック" pitchFamily="16" charset="-128"/>
              <a:cs typeface="ＭＳ Ｐゴシック" pitchFamily="-97" charset="-128"/>
            </a:endParaRPr>
          </a:p>
        </p:txBody>
      </p:sp>
      <p:grpSp>
        <p:nvGrpSpPr>
          <p:cNvPr id="23" name="Group 22"/>
          <p:cNvGrpSpPr/>
          <p:nvPr/>
        </p:nvGrpSpPr>
        <p:grpSpPr>
          <a:xfrm>
            <a:off x="768235" y="1546000"/>
            <a:ext cx="2184400" cy="2036233"/>
            <a:chOff x="768235" y="1546000"/>
            <a:chExt cx="2184400" cy="2036233"/>
          </a:xfrm>
        </p:grpSpPr>
        <p:sp>
          <p:nvSpPr>
            <p:cNvPr id="17" name="Oval 16"/>
            <p:cNvSpPr/>
            <p:nvPr/>
          </p:nvSpPr>
          <p:spPr bwMode="auto">
            <a:xfrm>
              <a:off x="768235" y="2403250"/>
              <a:ext cx="152400" cy="152400"/>
            </a:xfrm>
            <a:prstGeom prst="ellipse">
              <a:avLst/>
            </a:prstGeom>
            <a:solidFill>
              <a:srgbClr val="FFFF00"/>
            </a:solidFill>
            <a:ln>
              <a:solidFill>
                <a:schemeClr val="tx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8" name="Oval 17"/>
            <p:cNvSpPr/>
            <p:nvPr/>
          </p:nvSpPr>
          <p:spPr bwMode="auto">
            <a:xfrm>
              <a:off x="1987144" y="2985333"/>
              <a:ext cx="152400" cy="152400"/>
            </a:xfrm>
            <a:prstGeom prst="ellipse">
              <a:avLst/>
            </a:prstGeom>
            <a:solidFill>
              <a:srgbClr val="FFFF00"/>
            </a:solidFill>
            <a:ln>
              <a:solidFill>
                <a:schemeClr val="tx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9" name="Oval 18"/>
            <p:cNvSpPr/>
            <p:nvPr/>
          </p:nvSpPr>
          <p:spPr bwMode="auto">
            <a:xfrm>
              <a:off x="1382068" y="1546000"/>
              <a:ext cx="152400" cy="152400"/>
            </a:xfrm>
            <a:prstGeom prst="ellipse">
              <a:avLst/>
            </a:prstGeom>
            <a:solidFill>
              <a:srgbClr val="FFFF00"/>
            </a:solidFill>
            <a:ln>
              <a:solidFill>
                <a:schemeClr val="tx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20" name="Oval 19"/>
            <p:cNvSpPr/>
            <p:nvPr/>
          </p:nvSpPr>
          <p:spPr bwMode="auto">
            <a:xfrm>
              <a:off x="2516447" y="2284196"/>
              <a:ext cx="152400" cy="152400"/>
            </a:xfrm>
            <a:prstGeom prst="ellipse">
              <a:avLst/>
            </a:prstGeom>
            <a:solidFill>
              <a:srgbClr val="FFFF00"/>
            </a:solidFill>
            <a:ln>
              <a:solidFill>
                <a:schemeClr val="tx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21" name="Oval 20"/>
            <p:cNvSpPr/>
            <p:nvPr/>
          </p:nvSpPr>
          <p:spPr bwMode="auto">
            <a:xfrm>
              <a:off x="2477070" y="3162610"/>
              <a:ext cx="152400" cy="152400"/>
            </a:xfrm>
            <a:prstGeom prst="ellipse">
              <a:avLst/>
            </a:prstGeom>
            <a:solidFill>
              <a:srgbClr val="FFFF00"/>
            </a:solidFill>
            <a:ln>
              <a:solidFill>
                <a:schemeClr val="tx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22" name="Oval 21"/>
            <p:cNvSpPr/>
            <p:nvPr/>
          </p:nvSpPr>
          <p:spPr bwMode="auto">
            <a:xfrm>
              <a:off x="2800235" y="3429833"/>
              <a:ext cx="152400" cy="152400"/>
            </a:xfrm>
            <a:prstGeom prst="ellipse">
              <a:avLst/>
            </a:prstGeom>
            <a:solidFill>
              <a:srgbClr val="FFFF00"/>
            </a:solidFill>
            <a:ln>
              <a:solidFill>
                <a:schemeClr val="tx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24" name="TextBox 23"/>
          <p:cNvSpPr txBox="1"/>
          <p:nvPr/>
        </p:nvSpPr>
        <p:spPr>
          <a:xfrm>
            <a:off x="609600" y="3938693"/>
            <a:ext cx="2343035" cy="2362200"/>
          </a:xfrm>
          <a:prstGeom prst="rect">
            <a:avLst/>
          </a:prstGeom>
          <a:noFill/>
          <a:effectLst/>
        </p:spPr>
        <p:txBody>
          <a:bodyPr wrap="square" lIns="0" tIns="0" rIns="0" bIns="0" rtlCol="0">
            <a:noAutofit/>
          </a:bodyPr>
          <a:lstStyle/>
          <a:p>
            <a:pPr algn="l" eaLnBrk="0" hangingPunct="0">
              <a:lnSpc>
                <a:spcPct val="150000"/>
              </a:lnSpc>
            </a:pPr>
            <a:r>
              <a:rPr lang="en-US" sz="1400" b="1" u="sng" dirty="0" smtClean="0"/>
              <a:t>Muskingum Parameters</a:t>
            </a:r>
          </a:p>
          <a:p>
            <a:pPr algn="l" eaLnBrk="0" hangingPunct="0">
              <a:lnSpc>
                <a:spcPct val="150000"/>
              </a:lnSpc>
            </a:pPr>
            <a:r>
              <a:rPr lang="en-US" sz="1400" dirty="0" err="1" smtClean="0"/>
              <a:t>K</a:t>
            </a:r>
            <a:r>
              <a:rPr lang="en-US" sz="1400" baseline="-25000" dirty="0" err="1" smtClean="0"/>
              <a:t>fac</a:t>
            </a:r>
            <a:r>
              <a:rPr lang="en-US" sz="1400" dirty="0" smtClean="0"/>
              <a:t> = LENGTH_GEO x 3600</a:t>
            </a:r>
          </a:p>
          <a:p>
            <a:pPr algn="l" eaLnBrk="0" hangingPunct="0">
              <a:lnSpc>
                <a:spcPct val="150000"/>
              </a:lnSpc>
            </a:pPr>
            <a:r>
              <a:rPr lang="en-US" sz="1400" dirty="0" smtClean="0"/>
              <a:t>K = </a:t>
            </a:r>
            <a:r>
              <a:rPr lang="en-US" sz="1400" dirty="0" err="1" smtClean="0"/>
              <a:t>K</a:t>
            </a:r>
            <a:r>
              <a:rPr lang="en-US" sz="1400" baseline="-25000" dirty="0" err="1" smtClean="0"/>
              <a:t>fac</a:t>
            </a:r>
            <a:r>
              <a:rPr lang="en-US" sz="1400" baseline="-25000" dirty="0" smtClean="0"/>
              <a:t> </a:t>
            </a:r>
            <a:r>
              <a:rPr lang="en-US" sz="1400" dirty="0" smtClean="0"/>
              <a:t>x </a:t>
            </a:r>
            <a:r>
              <a:rPr lang="el-GR" sz="1400" dirty="0" smtClean="0"/>
              <a:t>λ</a:t>
            </a:r>
            <a:r>
              <a:rPr lang="en-US" sz="1400" baseline="-25000" dirty="0" smtClean="0"/>
              <a:t>k</a:t>
            </a:r>
            <a:r>
              <a:rPr lang="en-US" sz="1400" dirty="0" smtClean="0"/>
              <a:t> </a:t>
            </a:r>
          </a:p>
          <a:p>
            <a:pPr algn="l" eaLnBrk="0" hangingPunct="0">
              <a:lnSpc>
                <a:spcPct val="150000"/>
              </a:lnSpc>
            </a:pPr>
            <a:r>
              <a:rPr lang="en-US" sz="1400" dirty="0" smtClean="0"/>
              <a:t>where </a:t>
            </a:r>
            <a:r>
              <a:rPr lang="el-GR" sz="1400" dirty="0"/>
              <a:t>λ</a:t>
            </a:r>
            <a:r>
              <a:rPr lang="en-US" sz="1400" baseline="-25000" dirty="0" smtClean="0"/>
              <a:t>k</a:t>
            </a:r>
            <a:r>
              <a:rPr lang="en-US" sz="1400" dirty="0" smtClean="0"/>
              <a:t> = 0.35</a:t>
            </a:r>
          </a:p>
          <a:p>
            <a:pPr eaLnBrk="0" hangingPunct="0">
              <a:lnSpc>
                <a:spcPct val="150000"/>
              </a:lnSpc>
            </a:pPr>
            <a:endParaRPr lang="en-US" sz="1400" dirty="0"/>
          </a:p>
          <a:p>
            <a:pPr eaLnBrk="0" hangingPunct="0">
              <a:lnSpc>
                <a:spcPct val="150000"/>
              </a:lnSpc>
            </a:pPr>
            <a:r>
              <a:rPr lang="en-US" sz="1400" dirty="0" smtClean="0"/>
              <a:t>X = </a:t>
            </a:r>
            <a:r>
              <a:rPr lang="el-GR" sz="1400" dirty="0" smtClean="0"/>
              <a:t>λ</a:t>
            </a:r>
            <a:r>
              <a:rPr lang="en-US" sz="1400" baseline="-25000" dirty="0" smtClean="0"/>
              <a:t>x</a:t>
            </a:r>
            <a:r>
              <a:rPr lang="en-US" sz="1400" dirty="0" smtClean="0"/>
              <a:t> </a:t>
            </a:r>
            <a:r>
              <a:rPr lang="en-US" sz="1400" dirty="0" err="1" smtClean="0"/>
              <a:t>x</a:t>
            </a:r>
            <a:r>
              <a:rPr lang="en-US" sz="1400" dirty="0" smtClean="0"/>
              <a:t> 0.1 (units: </a:t>
            </a:r>
          </a:p>
          <a:p>
            <a:pPr eaLnBrk="0" hangingPunct="0">
              <a:lnSpc>
                <a:spcPct val="150000"/>
              </a:lnSpc>
            </a:pPr>
            <a:r>
              <a:rPr lang="en-US" sz="1400" dirty="0"/>
              <a:t>w</a:t>
            </a:r>
            <a:r>
              <a:rPr lang="en-US" sz="1400" dirty="0" smtClean="0"/>
              <a:t>here </a:t>
            </a:r>
            <a:r>
              <a:rPr lang="el-GR" sz="1400" dirty="0"/>
              <a:t>λ</a:t>
            </a:r>
            <a:r>
              <a:rPr lang="en-US" sz="1400" baseline="-25000" dirty="0" smtClean="0"/>
              <a:t>x </a:t>
            </a:r>
            <a:r>
              <a:rPr lang="en-US" sz="1400" dirty="0" smtClean="0"/>
              <a:t>= 3</a:t>
            </a:r>
          </a:p>
        </p:txBody>
      </p:sp>
      <p:grpSp>
        <p:nvGrpSpPr>
          <p:cNvPr id="29" name="Group 28"/>
          <p:cNvGrpSpPr/>
          <p:nvPr/>
        </p:nvGrpSpPr>
        <p:grpSpPr>
          <a:xfrm>
            <a:off x="3546674" y="3938692"/>
            <a:ext cx="5216326" cy="2451948"/>
            <a:chOff x="3546674" y="3938692"/>
            <a:chExt cx="5216326" cy="2451948"/>
          </a:xfrm>
        </p:grpSpPr>
        <p:grpSp>
          <p:nvGrpSpPr>
            <p:cNvPr id="16" name="Group 15"/>
            <p:cNvGrpSpPr/>
            <p:nvPr/>
          </p:nvGrpSpPr>
          <p:grpSpPr>
            <a:xfrm>
              <a:off x="3546674" y="3938692"/>
              <a:ext cx="5216326" cy="2451948"/>
              <a:chOff x="3965992" y="3938692"/>
              <a:chExt cx="5216326" cy="2451948"/>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5992" y="3938693"/>
                <a:ext cx="2514818" cy="2451947"/>
              </a:xfrm>
              <a:prstGeom prst="rect">
                <a:avLst/>
              </a:prstGeom>
              <a:ln w="28575">
                <a:solidFill>
                  <a:schemeClr val="accent4">
                    <a:lumMod val="60000"/>
                    <a:lumOff val="40000"/>
                  </a:schemeClr>
                </a:solidFill>
              </a:ln>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7500" y="3938692"/>
                <a:ext cx="2514818" cy="2451947"/>
              </a:xfrm>
              <a:prstGeom prst="rect">
                <a:avLst/>
              </a:prstGeom>
              <a:ln w="28575">
                <a:solidFill>
                  <a:schemeClr val="accent4">
                    <a:lumMod val="60000"/>
                    <a:lumOff val="40000"/>
                  </a:schemeClr>
                </a:solidFill>
              </a:ln>
            </p:spPr>
          </p:pic>
        </p:grpSp>
        <p:sp>
          <p:nvSpPr>
            <p:cNvPr id="27" name="TextBox 26"/>
            <p:cNvSpPr txBox="1"/>
            <p:nvPr/>
          </p:nvSpPr>
          <p:spPr>
            <a:xfrm>
              <a:off x="3748086" y="4391966"/>
              <a:ext cx="690562" cy="101566"/>
            </a:xfrm>
            <a:prstGeom prst="rect">
              <a:avLst/>
            </a:prstGeom>
            <a:solidFill>
              <a:schemeClr val="bg1"/>
            </a:solidFill>
          </p:spPr>
          <p:txBody>
            <a:bodyPr wrap="square" lIns="0" tIns="0" bIns="0" rtlCol="0">
              <a:spAutoFit/>
            </a:bodyPr>
            <a:lstStyle/>
            <a:p>
              <a:r>
                <a:rPr lang="en-US" sz="600" dirty="0" err="1" smtClean="0"/>
                <a:t>Flowline</a:t>
              </a:r>
              <a:endParaRPr lang="en-US" sz="600" dirty="0"/>
            </a:p>
          </p:txBody>
        </p:sp>
        <p:sp>
          <p:nvSpPr>
            <p:cNvPr id="28" name="TextBox 27"/>
            <p:cNvSpPr txBox="1"/>
            <p:nvPr/>
          </p:nvSpPr>
          <p:spPr>
            <a:xfrm>
              <a:off x="6446937" y="4401491"/>
              <a:ext cx="1350863" cy="92333"/>
            </a:xfrm>
            <a:prstGeom prst="rect">
              <a:avLst/>
            </a:prstGeom>
            <a:solidFill>
              <a:schemeClr val="bg1"/>
            </a:solidFill>
          </p:spPr>
          <p:txBody>
            <a:bodyPr wrap="square" lIns="0" tIns="0" bIns="0" rtlCol="0">
              <a:spAutoFit/>
            </a:bodyPr>
            <a:lstStyle>
              <a:defPPr>
                <a:defRPr lang="en-US"/>
              </a:defPPr>
              <a:lvl1pPr>
                <a:defRPr sz="600"/>
              </a:lvl1pPr>
            </a:lstStyle>
            <a:p>
              <a:r>
                <a:rPr lang="en-US" dirty="0" err="1"/>
                <a:t>Flowline</a:t>
              </a:r>
              <a:endParaRPr lang="en-US" dirty="0"/>
            </a:p>
          </p:txBody>
        </p:sp>
      </p:grpSp>
    </p:spTree>
    <p:extLst>
      <p:ext uri="{BB962C8B-B14F-4D97-AF65-F5344CB8AC3E}">
        <p14:creationId xmlns:p14="http://schemas.microsoft.com/office/powerpoint/2010/main" val="3469117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24" grpId="0"/>
    </p:bldLst>
  </p:timing>
</p:sld>
</file>

<file path=ppt/theme/theme1.xml><?xml version="1.0" encoding="utf-8"?>
<a:theme xmlns:a="http://schemas.openxmlformats.org/drawingml/2006/main" name="Optional_Corporate_PPT_Template-Arial">
  <a:themeElements>
    <a:clrScheme name="EsriMarketing">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9BCDFF"/>
      </a:hlink>
      <a:folHlink>
        <a:srgbClr val="8C8C8C"/>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ptional_Corporate_PPT_Template-Arial">
  <a:themeElements>
    <a:clrScheme name="EsriMarketing">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9BCDFF"/>
      </a:hlink>
      <a:folHlink>
        <a:srgbClr val="8C8C8C"/>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4.xml><?xml version="1.0" encoding="utf-8"?>
<a:theme xmlns:a="http://schemas.openxmlformats.org/drawingml/2006/main" name="2_Optional_Corporate_PPT_Template-Arial">
  <a:themeElements>
    <a:clrScheme name="EsriMarketing">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9BCDFF"/>
      </a:hlink>
      <a:folHlink>
        <a:srgbClr val="8C8C8C"/>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5.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6.xml><?xml version="1.0" encoding="utf-8"?>
<a:theme xmlns:a="http://schemas.openxmlformats.org/drawingml/2006/main" name="Perception">
  <a:themeElements>
    <a:clrScheme name="Custom 3">
      <a:dk1>
        <a:sysClr val="windowText" lastClr="000000"/>
      </a:dk1>
      <a:lt1>
        <a:sysClr val="window" lastClr="FFFFFF"/>
      </a:lt1>
      <a:dk2>
        <a:srgbClr val="0A62A9"/>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708</TotalTime>
  <Words>1991</Words>
  <Application>Microsoft Office PowerPoint</Application>
  <PresentationFormat>On-screen Show (4:3)</PresentationFormat>
  <Paragraphs>337</Paragraphs>
  <Slides>50</Slides>
  <Notes>2</Notes>
  <HiddenSlides>1</HiddenSlides>
  <MMClips>0</MMClips>
  <ScaleCrop>false</ScaleCrop>
  <HeadingPairs>
    <vt:vector size="8" baseType="variant">
      <vt:variant>
        <vt:lpstr>Fonts Used</vt:lpstr>
      </vt:variant>
      <vt:variant>
        <vt:i4>12</vt:i4>
      </vt:variant>
      <vt:variant>
        <vt:lpstr>Theme</vt:lpstr>
      </vt:variant>
      <vt:variant>
        <vt:i4>6</vt:i4>
      </vt:variant>
      <vt:variant>
        <vt:lpstr>Embedded OLE Servers</vt:lpstr>
      </vt:variant>
      <vt:variant>
        <vt:i4>1</vt:i4>
      </vt:variant>
      <vt:variant>
        <vt:lpstr>Slide Titles</vt:lpstr>
      </vt:variant>
      <vt:variant>
        <vt:i4>50</vt:i4>
      </vt:variant>
    </vt:vector>
  </HeadingPairs>
  <TitlesOfParts>
    <vt:vector size="69" baseType="lpstr">
      <vt:lpstr>ＭＳ Ｐゴシック</vt:lpstr>
      <vt:lpstr>SimSun</vt:lpstr>
      <vt:lpstr>Arial</vt:lpstr>
      <vt:lpstr>Avenir LT Std 55 Roman</vt:lpstr>
      <vt:lpstr>Avenir LT Std 65 Medium</vt:lpstr>
      <vt:lpstr>Avenir LT Std 85 Heavy</vt:lpstr>
      <vt:lpstr>Calibri</vt:lpstr>
      <vt:lpstr>Century Gothic</vt:lpstr>
      <vt:lpstr>Lucida Grande</vt:lpstr>
      <vt:lpstr>Times New Roman</vt:lpstr>
      <vt:lpstr>Wingdings 2</vt:lpstr>
      <vt:lpstr>Wingdings 3</vt:lpstr>
      <vt:lpstr>Optional_Corporate_PPT_Template-Arial</vt:lpstr>
      <vt:lpstr>1_Office Theme</vt:lpstr>
      <vt:lpstr>1_Optional_Corporate_PPT_Template-Arial</vt:lpstr>
      <vt:lpstr>2_Optional_Corporate_PPT_Template-Arial</vt:lpstr>
      <vt:lpstr>Slice</vt:lpstr>
      <vt:lpstr>Perception</vt:lpstr>
      <vt:lpstr>Visio</vt:lpstr>
      <vt:lpstr>Automating NFIE-Hydro National Flood Interoperability Experiment (NFIE)</vt:lpstr>
      <vt:lpstr>Modelling the terrestrial water cycle</vt:lpstr>
      <vt:lpstr>NFIE- Components</vt:lpstr>
      <vt:lpstr>NFIE-Hydro Workflow</vt:lpstr>
      <vt:lpstr>Flow in the Texas Gulf Coast RAPID Model, 3 hour time steps</vt:lpstr>
      <vt:lpstr>PowerPoint Presentation</vt:lpstr>
      <vt:lpstr>RAPID Inputs</vt:lpstr>
      <vt:lpstr>Network Common Data Form (netCDF)</vt:lpstr>
      <vt:lpstr>ArcGIS Tools for RAPID Model</vt:lpstr>
      <vt:lpstr>Surface and sub-surface runoff</vt:lpstr>
      <vt:lpstr>PowerPoint Presentation</vt:lpstr>
      <vt:lpstr>NWS West Gulf Region</vt:lpstr>
      <vt:lpstr>NWS Forecast Basins in Austin Area</vt:lpstr>
      <vt:lpstr>Dynamic Downscaling for NWS Basins NWS Forecast Basin to NHDPlus Catchment </vt:lpstr>
      <vt:lpstr>NWS West Gulf Region</vt:lpstr>
      <vt:lpstr>WaterML Web Services –  USGS</vt:lpstr>
      <vt:lpstr>Creating the RAPID Runoff File</vt:lpstr>
      <vt:lpstr>Executing RAPID Model</vt:lpstr>
      <vt:lpstr>PowerPoint Presentation</vt:lpstr>
      <vt:lpstr>WRF-hydrO</vt:lpstr>
      <vt:lpstr>PowerPoint Presentation</vt:lpstr>
      <vt:lpstr>PowerPoint Presentation</vt:lpstr>
      <vt:lpstr>additional attributes</vt:lpstr>
      <vt:lpstr>PowerPoint Presentation</vt:lpstr>
      <vt:lpstr>Schematic illustrating the coupling and calling structure of WRF-Hydro from the WRF Model.</vt:lpstr>
      <vt:lpstr>HRLDAS and NOAHMP Land Surface Model</vt:lpstr>
      <vt:lpstr>What is HRLDAS? </vt:lpstr>
      <vt:lpstr>Model physics options  </vt:lpstr>
      <vt:lpstr>NoAh Multi physics (Mp)</vt:lpstr>
      <vt:lpstr>Some New Features in Noah-MP </vt:lpstr>
      <vt:lpstr>NOAHMP land surface model</vt:lpstr>
      <vt:lpstr>PowerPoint Presentation</vt:lpstr>
      <vt:lpstr>Data preparation</vt:lpstr>
      <vt:lpstr>GEOGRID</vt:lpstr>
      <vt:lpstr>Input forcing data for the Noah LSM, noahMP lsm</vt:lpstr>
      <vt:lpstr>HRRR: high resolution rapid refresh</vt:lpstr>
      <vt:lpstr>HRRR: high resolution rapid refresh</vt:lpstr>
      <vt:lpstr>PowerPoint Presentation</vt:lpstr>
      <vt:lpstr>Output data from WRF-Hydro: </vt:lpstr>
      <vt:lpstr>PowerPoint Presentation</vt:lpstr>
      <vt:lpstr>How to connect gridded input runoff data (WRFHydro) to NHDplus network </vt:lpstr>
      <vt:lpstr>Supercomputer support</vt:lpstr>
      <vt:lpstr>WRF-hydro and RAPID  benchmarking</vt:lpstr>
      <vt:lpstr>Timeline work at TACC (Testing and producing data for the summer institute)</vt:lpstr>
      <vt:lpstr>European Centre for Medium-Range Weather Forecasts (ECMWF) </vt:lpstr>
      <vt:lpstr>Atmospheric forcing</vt:lpstr>
      <vt:lpstr>High Resolution Rapid Refresh (HRRR)</vt:lpstr>
      <vt:lpstr>Accessing Real-time HRRR Forecasts </vt:lpstr>
      <vt:lpstr>NFIE-Hydro Workflow</vt:lpstr>
      <vt:lpstr>Winter Storm Warning – Jan. 27, 2015</vt:lpstr>
    </vt:vector>
  </TitlesOfParts>
  <Company>The University of Texas at Austin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Towards a Real-time High Resolution Flood Forecasting System Modernizing Flood Response in the U.S.</dc:title>
  <dc:creator>Salas, Fernando</dc:creator>
  <cp:lastModifiedBy>Maidment, David R</cp:lastModifiedBy>
  <cp:revision>62</cp:revision>
  <dcterms:created xsi:type="dcterms:W3CDTF">2015-02-02T18:04:39Z</dcterms:created>
  <dcterms:modified xsi:type="dcterms:W3CDTF">2015-02-09T18:37:12Z</dcterms:modified>
</cp:coreProperties>
</file>