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6" r:id="rId2"/>
    <p:sldId id="258" r:id="rId3"/>
    <p:sldId id="259" r:id="rId4"/>
    <p:sldId id="260" r:id="rId5"/>
    <p:sldId id="261" r:id="rId6"/>
    <p:sldId id="269" r:id="rId7"/>
    <p:sldId id="271" r:id="rId8"/>
    <p:sldId id="267" r:id="rId9"/>
    <p:sldId id="262" r:id="rId10"/>
    <p:sldId id="263" r:id="rId11"/>
    <p:sldId id="266" r:id="rId12"/>
    <p:sldId id="265" r:id="rId13"/>
    <p:sldId id="270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>
      <p:cViewPr varScale="1">
        <p:scale>
          <a:sx n="89" d="100"/>
          <a:sy n="89" d="100"/>
        </p:scale>
        <p:origin x="-318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8445D7-5AB9-4076-8D8A-83B9639633FC}" type="datetimeFigureOut">
              <a:rPr lang="en-US" smtClean="0"/>
              <a:t>2/4/2015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5983D6-5C3D-406D-B461-F7D5B6423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148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58BDB-C9C2-4417-AC87-A62527E4209E}" type="datetimeFigureOut">
              <a:rPr lang="en-US" smtClean="0"/>
              <a:t>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30253-E211-4D6E-A2FA-7269B4027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150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58BDB-C9C2-4417-AC87-A62527E4209E}" type="datetimeFigureOut">
              <a:rPr lang="en-US" smtClean="0"/>
              <a:t>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30253-E211-4D6E-A2FA-7269B4027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110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58BDB-C9C2-4417-AC87-A62527E4209E}" type="datetimeFigureOut">
              <a:rPr lang="en-US" smtClean="0"/>
              <a:t>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30253-E211-4D6E-A2FA-7269B4027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93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58BDB-C9C2-4417-AC87-A62527E4209E}" type="datetimeFigureOut">
              <a:rPr lang="en-US" smtClean="0"/>
              <a:t>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30253-E211-4D6E-A2FA-7269B4027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149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58BDB-C9C2-4417-AC87-A62527E4209E}" type="datetimeFigureOut">
              <a:rPr lang="en-US" smtClean="0"/>
              <a:t>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30253-E211-4D6E-A2FA-7269B4027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509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58BDB-C9C2-4417-AC87-A62527E4209E}" type="datetimeFigureOut">
              <a:rPr lang="en-US" smtClean="0"/>
              <a:t>2/4/2015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30253-E211-4D6E-A2FA-7269B4027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395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58BDB-C9C2-4417-AC87-A62527E4209E}" type="datetimeFigureOut">
              <a:rPr lang="en-US" smtClean="0"/>
              <a:t>2/4/2015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30253-E211-4D6E-A2FA-7269B4027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13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58BDB-C9C2-4417-AC87-A62527E4209E}" type="datetimeFigureOut">
              <a:rPr lang="en-US" smtClean="0"/>
              <a:t>2/4/2015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30253-E211-4D6E-A2FA-7269B4027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33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58BDB-C9C2-4417-AC87-A62527E4209E}" type="datetimeFigureOut">
              <a:rPr lang="en-US" smtClean="0"/>
              <a:t>2/4/2015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30253-E211-4D6E-A2FA-7269B4027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328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58BDB-C9C2-4417-AC87-A62527E4209E}" type="datetimeFigureOut">
              <a:rPr lang="en-US" smtClean="0"/>
              <a:t>2/4/2015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30253-E211-4D6E-A2FA-7269B4027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821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58BDB-C9C2-4417-AC87-A62527E4209E}" type="datetimeFigureOut">
              <a:rPr lang="en-US" smtClean="0"/>
              <a:t>2/4/2015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30253-E211-4D6E-A2FA-7269B4027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209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758BDB-C9C2-4417-AC87-A62527E4209E}" type="datetimeFigureOut">
              <a:rPr lang="en-US" smtClean="0"/>
              <a:t>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830253-E211-4D6E-A2FA-7269B4027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01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ympaR6YUxiA&amp;feature=youtube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ee.utexas.edu/prof/maidment/CE397Flood/Assignment2/NFIEGeo.pdf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gif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121548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National Flood Interoperability Experiment (NFIE)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838466"/>
            <a:ext cx="6858000" cy="2506531"/>
          </a:xfrm>
        </p:spPr>
        <p:txBody>
          <a:bodyPr>
            <a:normAutofit fontScale="92500" lnSpcReduction="20000"/>
          </a:bodyPr>
          <a:lstStyle/>
          <a:p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</a:rPr>
              <a:t>NFIE in a Nutshell</a:t>
            </a:r>
          </a:p>
          <a:p>
            <a:endParaRPr lang="en-US" dirty="0" smtClean="0"/>
          </a:p>
          <a:p>
            <a:r>
              <a:rPr lang="en-US" dirty="0" smtClean="0"/>
              <a:t>Prepared by David R. Maidment</a:t>
            </a:r>
            <a:br>
              <a:rPr lang="en-US" dirty="0" smtClean="0"/>
            </a:br>
            <a:r>
              <a:rPr lang="en-US" dirty="0" smtClean="0"/>
              <a:t>Center for Research in Water Resources</a:t>
            </a:r>
            <a:br>
              <a:rPr lang="en-US" dirty="0" smtClean="0"/>
            </a:br>
            <a:r>
              <a:rPr lang="en-US" dirty="0" smtClean="0"/>
              <a:t>University of Texas at Austin</a:t>
            </a:r>
          </a:p>
          <a:p>
            <a:endParaRPr lang="en-US" dirty="0"/>
          </a:p>
          <a:p>
            <a:r>
              <a:rPr lang="en-US" dirty="0" smtClean="0"/>
              <a:t>4 February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8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comprehensive solution…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89955"/>
            <a:ext cx="7886700" cy="4351338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NFIE-River: </a:t>
            </a:r>
            <a:r>
              <a:rPr lang="en-US" dirty="0" smtClean="0"/>
              <a:t>Dynamic flood modeling,  forecasting and inundation mapping in space and time</a:t>
            </a:r>
          </a:p>
          <a:p>
            <a:r>
              <a:rPr lang="en-US" dirty="0" smtClean="0"/>
              <a:t>Requires LIDAR terrain data so can only be done for particular regions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59" y="3416663"/>
            <a:ext cx="4481370" cy="260651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389" y="3336754"/>
            <a:ext cx="3463732" cy="2956469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923" y="3435489"/>
            <a:ext cx="6858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02273" y="6334468"/>
            <a:ext cx="3097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Iowa Flood Information System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81606" y="6002824"/>
            <a:ext cx="4332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North Carolina Floodplain Mapping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84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Transformative for the nation…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16097"/>
            <a:ext cx="7886700" cy="2275035"/>
          </a:xfrm>
        </p:spPr>
        <p:txBody>
          <a:bodyPr/>
          <a:lstStyle/>
          <a:p>
            <a:r>
              <a:rPr lang="en-US" dirty="0" smtClean="0"/>
              <a:t>Forecasts produced by</a:t>
            </a:r>
          </a:p>
          <a:p>
            <a:pPr lvl="1"/>
            <a:r>
              <a:rPr lang="en-US" dirty="0" smtClean="0">
                <a:solidFill>
                  <a:schemeClr val="accent1"/>
                </a:solidFill>
              </a:rPr>
              <a:t>Current system </a:t>
            </a:r>
            <a:r>
              <a:rPr lang="en-US" dirty="0" smtClean="0"/>
              <a:t>– 3600 locations </a:t>
            </a:r>
          </a:p>
          <a:p>
            <a:pPr lvl="1"/>
            <a:r>
              <a:rPr lang="en-US" dirty="0" smtClean="0">
                <a:solidFill>
                  <a:schemeClr val="accent1"/>
                </a:solidFill>
              </a:rPr>
              <a:t>NFIE system </a:t>
            </a:r>
            <a:r>
              <a:rPr lang="en-US" dirty="0" smtClean="0"/>
              <a:t>– 2.67 million locations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New Information</a:t>
            </a:r>
            <a:r>
              <a:rPr lang="en-US" dirty="0" smtClean="0"/>
              <a:t> to help emergency managers save lives and keep people safe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98309" y="3480355"/>
            <a:ext cx="3909524" cy="2977005"/>
            <a:chOff x="263205" y="1215358"/>
            <a:chExt cx="2798021" cy="2133600"/>
          </a:xfrm>
        </p:grpSpPr>
        <p:pic>
          <p:nvPicPr>
            <p:cNvPr id="5" name="Picture 4" descr="RFCCHps_ts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205" y="1393463"/>
              <a:ext cx="2798021" cy="195549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5055" y="1215358"/>
              <a:ext cx="699051" cy="699051"/>
            </a:xfrm>
            <a:prstGeom prst="rect">
              <a:avLst/>
            </a:prstGeom>
          </p:spPr>
        </p:pic>
      </p:grpSp>
      <p:pic>
        <p:nvPicPr>
          <p:cNvPr id="7" name="Picture 2" descr="Imágenes integradas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858" y="3968047"/>
            <a:ext cx="3930246" cy="2613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246584" y="2023024"/>
            <a:ext cx="2145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700 times more</a:t>
            </a:r>
            <a:endParaRPr lang="en-US" sz="2400" dirty="0"/>
          </a:p>
        </p:txBody>
      </p:sp>
      <p:sp>
        <p:nvSpPr>
          <p:cNvPr id="11" name="Curved Left Arrow 10"/>
          <p:cNvSpPr/>
          <p:nvPr/>
        </p:nvSpPr>
        <p:spPr>
          <a:xfrm>
            <a:off x="5882326" y="1964198"/>
            <a:ext cx="245097" cy="57931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4084957" y="5274949"/>
            <a:ext cx="527901" cy="2868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903428" y="3782184"/>
            <a:ext cx="1136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Current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29753" y="3782184"/>
            <a:ext cx="1367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Proposed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94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Flood Emergency Response…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4565519" cy="2162469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NFIE-Response: </a:t>
            </a:r>
            <a:r>
              <a:rPr lang="en-US" dirty="0" smtClean="0"/>
              <a:t>Work with the first response community to define flood strategy and tactics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372" y="3659435"/>
            <a:ext cx="6495068" cy="27079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6891" y="1825625"/>
            <a:ext cx="3593054" cy="28998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04612" y="6374612"/>
            <a:ext cx="76245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4"/>
              </a:rPr>
              <a:t>https://www.youtube.com/watch?v=ympaR6YUxiA&amp;feature=youtube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6905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Conceptual Framework Paper…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75" y="1538624"/>
            <a:ext cx="8198354" cy="4819146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6775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240" y="198544"/>
            <a:ext cx="7886700" cy="1325563"/>
          </a:xfrm>
        </p:spPr>
        <p:txBody>
          <a:bodyPr/>
          <a:lstStyle/>
          <a:p>
            <a:r>
              <a:rPr lang="en-US" dirty="0" smtClean="0"/>
              <a:t>The Opportunity…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7830" y="1455583"/>
            <a:ext cx="7886700" cy="2821789"/>
          </a:xfrm>
        </p:spPr>
        <p:txBody>
          <a:bodyPr>
            <a:normAutofit/>
          </a:bodyPr>
          <a:lstStyle/>
          <a:p>
            <a:r>
              <a:rPr lang="en-US" dirty="0" smtClean="0"/>
              <a:t>New </a:t>
            </a:r>
            <a:r>
              <a:rPr lang="en-US" dirty="0" smtClean="0">
                <a:solidFill>
                  <a:schemeClr val="accent1"/>
                </a:solidFill>
              </a:rPr>
              <a:t>National Water Center </a:t>
            </a:r>
            <a:r>
              <a:rPr lang="en-US" dirty="0" smtClean="0"/>
              <a:t>established on the Tuscaloosa campus of University of Alabama by the National Weather Service and federal agency partners</a:t>
            </a:r>
          </a:p>
          <a:p>
            <a:r>
              <a:rPr lang="en-US" dirty="0" smtClean="0"/>
              <a:t>Has a mission to assess hydrology in a new way at the </a:t>
            </a:r>
            <a:r>
              <a:rPr lang="en-US" dirty="0" smtClean="0">
                <a:solidFill>
                  <a:schemeClr val="accent1"/>
                </a:solidFill>
              </a:rPr>
              <a:t>continental scale </a:t>
            </a:r>
            <a:r>
              <a:rPr lang="en-US" dirty="0" smtClean="0"/>
              <a:t>for the United State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" t="10905" b="7549"/>
          <a:stretch/>
        </p:blipFill>
        <p:spPr bwMode="auto">
          <a:xfrm>
            <a:off x="1" y="4122886"/>
            <a:ext cx="9143999" cy="2735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779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Partnership with the academic community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3180008"/>
          </a:xfrm>
        </p:spPr>
        <p:txBody>
          <a:bodyPr/>
          <a:lstStyle/>
          <a:p>
            <a:r>
              <a:rPr lang="en-US" dirty="0" smtClean="0"/>
              <a:t>National Weather Service has joined with CUAHSI to conduct a one-year </a:t>
            </a:r>
            <a:r>
              <a:rPr lang="en-US" dirty="0" smtClean="0">
                <a:solidFill>
                  <a:schemeClr val="accent1"/>
                </a:solidFill>
              </a:rPr>
              <a:t>National Flood Interoperability Experiment (NFIE) </a:t>
            </a:r>
          </a:p>
          <a:p>
            <a:r>
              <a:rPr lang="en-US" dirty="0" smtClean="0"/>
              <a:t>Includes a </a:t>
            </a:r>
            <a:r>
              <a:rPr lang="en-US" dirty="0" smtClean="0">
                <a:solidFill>
                  <a:schemeClr val="accent1"/>
                </a:solidFill>
              </a:rPr>
              <a:t>Summer Institute </a:t>
            </a:r>
            <a:r>
              <a:rPr lang="en-US" dirty="0" smtClean="0"/>
              <a:t>for students and faculty at the National Water Center, June 1 to July 17, 2015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4883072"/>
            <a:ext cx="4475195" cy="11428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400" y="4443483"/>
            <a:ext cx="3161950" cy="202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31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 of the Experiment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45996"/>
            <a:ext cx="7886700" cy="4630967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Close the gap </a:t>
            </a:r>
            <a:r>
              <a:rPr lang="en-US" dirty="0" smtClean="0"/>
              <a:t>between National Flood Forecasting and Local Emergency Response</a:t>
            </a:r>
          </a:p>
          <a:p>
            <a:r>
              <a:rPr lang="en-US" dirty="0" smtClean="0"/>
              <a:t>Demonstrate forecasting of flood impacts at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“stream and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street level”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93276" y="3424139"/>
            <a:ext cx="3066735" cy="2663551"/>
            <a:chOff x="1821764" y="3368383"/>
            <a:chExt cx="3066735" cy="2663551"/>
          </a:xfrm>
        </p:grpSpPr>
        <p:sp>
          <p:nvSpPr>
            <p:cNvPr id="4" name="Curved Right Arrow 3"/>
            <p:cNvSpPr/>
            <p:nvPr/>
          </p:nvSpPr>
          <p:spPr>
            <a:xfrm>
              <a:off x="1821764" y="3479896"/>
              <a:ext cx="941142" cy="2464419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" name="Curved Left Arrow 4"/>
            <p:cNvSpPr/>
            <p:nvPr/>
          </p:nvSpPr>
          <p:spPr>
            <a:xfrm flipV="1">
              <a:off x="3981790" y="3368383"/>
              <a:ext cx="906709" cy="2575932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931386" y="3368383"/>
              <a:ext cx="10460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National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000319" y="5662602"/>
              <a:ext cx="6830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Local</a:t>
              </a:r>
              <a:endParaRPr lang="en-US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813166" y="3380026"/>
            <a:ext cx="4553875" cy="2734104"/>
            <a:chOff x="3405204" y="3441217"/>
            <a:chExt cx="4553875" cy="2734104"/>
          </a:xfrm>
        </p:grpSpPr>
        <p:grpSp>
          <p:nvGrpSpPr>
            <p:cNvPr id="14" name="Group 13"/>
            <p:cNvGrpSpPr/>
            <p:nvPr/>
          </p:nvGrpSpPr>
          <p:grpSpPr>
            <a:xfrm>
              <a:off x="3405204" y="3441217"/>
              <a:ext cx="4553875" cy="1015663"/>
              <a:chOff x="3560401" y="3489200"/>
              <a:chExt cx="4553875" cy="1015663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4490790" y="3489200"/>
                <a:ext cx="24134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Weather and Hydrology</a:t>
                </a:r>
                <a:endParaRPr lang="en-US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3560401" y="3858532"/>
                <a:ext cx="4553875" cy="646331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National Weather Service and federal agencies</a:t>
                </a:r>
              </a:p>
              <a:p>
                <a:pPr algn="ctr"/>
                <a:r>
                  <a:rPr lang="en-US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National Water Center</a:t>
                </a:r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3490636" y="5098857"/>
              <a:ext cx="4333307" cy="1076464"/>
              <a:chOff x="3770489" y="5234296"/>
              <a:chExt cx="4333307" cy="1076464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3770489" y="5234296"/>
                <a:ext cx="43333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River Flooding and Emergency Response</a:t>
                </a:r>
                <a:endParaRPr lang="en-US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4235042" y="5664429"/>
                <a:ext cx="3404202" cy="646331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Local, State and Regional Agencies</a:t>
                </a:r>
              </a:p>
              <a:p>
                <a:pPr algn="ctr"/>
                <a:r>
                  <a:rPr lang="en-US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Citizens</a:t>
                </a:r>
                <a:endParaRPr 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0081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Assumptions…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376979"/>
            <a:ext cx="8295183" cy="4545460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High spatial resolution </a:t>
            </a:r>
            <a:r>
              <a:rPr lang="en-US" dirty="0" smtClean="0"/>
              <a:t>hydrologic modeling at continental scale</a:t>
            </a:r>
          </a:p>
          <a:p>
            <a:r>
              <a:rPr lang="en-US" dirty="0" smtClean="0"/>
              <a:t>Built upon </a:t>
            </a:r>
            <a:r>
              <a:rPr lang="en-US" dirty="0" smtClean="0">
                <a:solidFill>
                  <a:schemeClr val="accent1"/>
                </a:solidFill>
              </a:rPr>
              <a:t>NFIE-Geo: </a:t>
            </a:r>
            <a:r>
              <a:rPr lang="en-US" dirty="0" smtClean="0">
                <a:solidFill>
                  <a:schemeClr val="accent1"/>
                </a:solidFill>
              </a:rPr>
              <a:t>A national geospatial framework for hydrology</a:t>
            </a:r>
            <a:endParaRPr lang="en-US" dirty="0" smtClean="0">
              <a:solidFill>
                <a:schemeClr val="accent1"/>
              </a:solidFill>
            </a:endParaRPr>
          </a:p>
          <a:p>
            <a:pPr lvl="1"/>
            <a:r>
              <a:rPr lang="en-US" dirty="0" smtClean="0"/>
              <a:t>Continental landscape divided into 2.67 million local </a:t>
            </a:r>
            <a:r>
              <a:rPr lang="en-US" dirty="0" smtClean="0">
                <a:solidFill>
                  <a:schemeClr val="accent1"/>
                </a:solidFill>
              </a:rPr>
              <a:t>catchments</a:t>
            </a:r>
            <a:r>
              <a:rPr lang="en-US" dirty="0" smtClean="0"/>
              <a:t>, each containing a single stream reach</a:t>
            </a:r>
          </a:p>
          <a:p>
            <a:pPr lvl="1"/>
            <a:r>
              <a:rPr lang="en-US" dirty="0" smtClean="0"/>
              <a:t>Stream </a:t>
            </a:r>
            <a:r>
              <a:rPr lang="en-US" dirty="0" smtClean="0">
                <a:solidFill>
                  <a:schemeClr val="accent1"/>
                </a:solidFill>
              </a:rPr>
              <a:t>reaches</a:t>
            </a:r>
            <a:r>
              <a:rPr lang="en-US" dirty="0" smtClean="0"/>
              <a:t> connect to form a national stream network</a:t>
            </a:r>
            <a:endParaRPr lang="en-US" dirty="0"/>
          </a:p>
        </p:txBody>
      </p:sp>
      <p:pic>
        <p:nvPicPr>
          <p:cNvPr id="4" name="Picture 2" descr="Imágenes integradas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587" y="4244195"/>
            <a:ext cx="3930246" cy="2613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482" y="4331185"/>
            <a:ext cx="2252094" cy="21137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54576" y="4857869"/>
            <a:ext cx="26736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2.67 million catchments</a:t>
            </a:r>
          </a:p>
          <a:p>
            <a:r>
              <a:rPr lang="en-US" dirty="0" smtClean="0"/>
              <a:t>Average area 3 km</a:t>
            </a:r>
            <a:r>
              <a:rPr lang="en-US" baseline="30000" dirty="0" smtClean="0"/>
              <a:t>2</a:t>
            </a:r>
          </a:p>
          <a:p>
            <a:r>
              <a:rPr lang="en-US" dirty="0" smtClean="0"/>
              <a:t>Average reach length 2 km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50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152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NFIE Conceptual Framework…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447800" y="1600200"/>
            <a:ext cx="5943600" cy="4724400"/>
            <a:chOff x="1905000" y="1981200"/>
            <a:chExt cx="5181600" cy="3962400"/>
          </a:xfrm>
        </p:grpSpPr>
        <p:sp>
          <p:nvSpPr>
            <p:cNvPr id="3" name="Rectangle 2"/>
            <p:cNvSpPr/>
            <p:nvPr/>
          </p:nvSpPr>
          <p:spPr>
            <a:xfrm>
              <a:off x="1905000" y="1981200"/>
              <a:ext cx="5181600" cy="3962400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362200" y="2286000"/>
              <a:ext cx="4343400" cy="3048000"/>
              <a:chOff x="2667000" y="2514600"/>
              <a:chExt cx="3733800" cy="2819400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2667000" y="2514600"/>
                <a:ext cx="3733800" cy="2819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6" name="Straight Connector 5"/>
              <p:cNvCxnSpPr>
                <a:stCxn id="4" idx="0"/>
                <a:endCxn id="4" idx="2"/>
              </p:cNvCxnSpPr>
              <p:nvPr/>
            </p:nvCxnSpPr>
            <p:spPr>
              <a:xfrm>
                <a:off x="4533900" y="2514600"/>
                <a:ext cx="0" cy="2819400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>
                <a:stCxn id="4" idx="1"/>
                <a:endCxn id="4" idx="3"/>
              </p:cNvCxnSpPr>
              <p:nvPr/>
            </p:nvCxnSpPr>
            <p:spPr>
              <a:xfrm>
                <a:off x="2667000" y="3924300"/>
                <a:ext cx="3733800" cy="0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/>
            <p:cNvSpPr txBox="1"/>
            <p:nvPr/>
          </p:nvSpPr>
          <p:spPr>
            <a:xfrm>
              <a:off x="2434649" y="5486400"/>
              <a:ext cx="4198507" cy="309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F497D"/>
                  </a:solidFill>
                </a:rPr>
                <a:t>NFIE-Services: </a:t>
              </a:r>
              <a:r>
                <a:rPr lang="en-US" dirty="0">
                  <a:solidFill>
                    <a:prstClr val="black"/>
                  </a:solidFill>
                </a:rPr>
                <a:t>Web services for flood information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477832" y="2518062"/>
              <a:ext cx="1810150" cy="1006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F497D"/>
                  </a:solidFill>
                </a:rPr>
                <a:t>NFIE-Geo: </a:t>
              </a:r>
              <a:r>
                <a:rPr lang="en-US" dirty="0">
                  <a:solidFill>
                    <a:prstClr val="black"/>
                  </a:solidFill>
                </a:rPr>
                <a:t>National geospatial framework for hydrology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385291" y="4059201"/>
              <a:ext cx="1902691" cy="1006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F497D"/>
                  </a:solidFill>
                </a:rPr>
                <a:t>NFIE-Hydro: </a:t>
              </a:r>
              <a:r>
                <a:rPr lang="en-US" dirty="0">
                  <a:solidFill>
                    <a:prstClr val="black"/>
                  </a:solidFill>
                </a:rPr>
                <a:t>National high spatial resolution hydrologic forecasting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739290" y="4059201"/>
              <a:ext cx="1897273" cy="1006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F497D"/>
                  </a:solidFill>
                </a:rPr>
                <a:t>NFIE-River: </a:t>
              </a:r>
              <a:r>
                <a:rPr lang="en-US" dirty="0">
                  <a:solidFill>
                    <a:prstClr val="black"/>
                  </a:solidFill>
                </a:rPr>
                <a:t>River</a:t>
              </a:r>
              <a:r>
                <a:rPr lang="en-US" dirty="0">
                  <a:solidFill>
                    <a:srgbClr val="1F497D"/>
                  </a:solidFill>
                </a:rPr>
                <a:t> </a:t>
              </a:r>
              <a:r>
                <a:rPr lang="en-US" dirty="0">
                  <a:solidFill>
                    <a:prstClr val="black"/>
                  </a:solidFill>
                </a:rPr>
                <a:t>channel information and real-time flood inundation mapping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739291" y="2532692"/>
              <a:ext cx="1897272" cy="1006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F497D"/>
                  </a:solidFill>
                </a:rPr>
                <a:t>NFIE-Response: </a:t>
              </a:r>
              <a:r>
                <a:rPr lang="en-US" dirty="0">
                  <a:solidFill>
                    <a:prstClr val="black"/>
                  </a:solidFill>
                </a:rPr>
                <a:t>Wide area planning for flood emergency response</a:t>
              </a:r>
            </a:p>
          </p:txBody>
        </p:sp>
        <p:sp>
          <p:nvSpPr>
            <p:cNvPr id="15" name="Right Arrow 14"/>
            <p:cNvSpPr/>
            <p:nvPr/>
          </p:nvSpPr>
          <p:spPr>
            <a:xfrm>
              <a:off x="4326082" y="2965828"/>
              <a:ext cx="381000" cy="14045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Right Arrow 15"/>
            <p:cNvSpPr/>
            <p:nvPr/>
          </p:nvSpPr>
          <p:spPr>
            <a:xfrm>
              <a:off x="4287982" y="4343400"/>
              <a:ext cx="381000" cy="14045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Down Arrow 16"/>
            <p:cNvSpPr/>
            <p:nvPr/>
          </p:nvSpPr>
          <p:spPr>
            <a:xfrm>
              <a:off x="3352800" y="3636221"/>
              <a:ext cx="113145" cy="32617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Down Arrow 17"/>
            <p:cNvSpPr/>
            <p:nvPr/>
          </p:nvSpPr>
          <p:spPr>
            <a:xfrm>
              <a:off x="5531427" y="3653240"/>
              <a:ext cx="113145" cy="326179"/>
            </a:xfrm>
            <a:prstGeom prst="downArrow">
              <a:avLst/>
            </a:prstGeom>
            <a:scene3d>
              <a:camera prst="orthographicFront">
                <a:rot lat="0" lon="0" rev="10799999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Right Arrow 18"/>
            <p:cNvSpPr/>
            <p:nvPr/>
          </p:nvSpPr>
          <p:spPr>
            <a:xfrm>
              <a:off x="4354945" y="3718392"/>
              <a:ext cx="381000" cy="140456"/>
            </a:xfrm>
            <a:prstGeom prst="rightArrow">
              <a:avLst/>
            </a:prstGeom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246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NFIE-Geo for a county….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796" y="1375276"/>
            <a:ext cx="6481594" cy="4976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7500" y="6388162"/>
            <a:ext cx="86867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hlinkClick r:id="rId3"/>
              </a:rPr>
              <a:t>http://</a:t>
            </a:r>
            <a:r>
              <a:rPr lang="en-US" sz="1600" dirty="0" smtClean="0">
                <a:hlinkClick r:id="rId3"/>
              </a:rPr>
              <a:t>www.caee.utexas.edu/prof/maidment/CE397Flood/Assignment2/NFIEGeo.pdf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428704" y="4858552"/>
            <a:ext cx="1639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Map courtesy of Cyndi Castro </a:t>
            </a:r>
          </a:p>
          <a:p>
            <a:pPr algn="ctr"/>
            <a:r>
              <a:rPr lang="en-US" sz="1600" dirty="0" smtClean="0"/>
              <a:t>UT Austin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7548549" y="1801989"/>
            <a:ext cx="15954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County subset of national geospatial data layers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501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1771" y="3092487"/>
            <a:ext cx="1746816" cy="16395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NFIE-Hydro Forecasting Model…</a:t>
            </a:r>
            <a:endParaRPr lang="en-US" dirty="0"/>
          </a:p>
        </p:txBody>
      </p:sp>
      <p:sp>
        <p:nvSpPr>
          <p:cNvPr id="13" name="Down Arrow 12"/>
          <p:cNvSpPr/>
          <p:nvPr/>
        </p:nvSpPr>
        <p:spPr>
          <a:xfrm rot="5400000" flipH="1" flipV="1">
            <a:off x="4456720" y="5209062"/>
            <a:ext cx="230560" cy="5056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138548" y="4999688"/>
            <a:ext cx="866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Runoff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7473" y="1889753"/>
            <a:ext cx="2540550" cy="166570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12" name="Down Arrow 11"/>
          <p:cNvSpPr/>
          <p:nvPr/>
        </p:nvSpPr>
        <p:spPr>
          <a:xfrm flipV="1">
            <a:off x="6757748" y="3659445"/>
            <a:ext cx="230560" cy="5056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988308" y="3727584"/>
            <a:ext cx="1315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Streamflow 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922105" y="6427217"/>
            <a:ext cx="40310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Channel flow routing (for continental US)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424491" y="1478382"/>
            <a:ext cx="2764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Probabilistic flood forecasts</a:t>
            </a:r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756842" y="1478382"/>
            <a:ext cx="2949334" cy="5276491"/>
            <a:chOff x="337268" y="1478382"/>
            <a:chExt cx="2949334" cy="5276491"/>
          </a:xfrm>
        </p:grpSpPr>
        <p:pic>
          <p:nvPicPr>
            <p:cNvPr id="6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750" y="4241768"/>
              <a:ext cx="2710370" cy="2083598"/>
            </a:xfrm>
            <a:prstGeom prst="rect">
              <a:avLst/>
            </a:prstGeom>
            <a:noFill/>
            <a:ln w="3175" cmpd="sng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ffectLst/>
            <a:extLst/>
          </p:spPr>
        </p:pic>
        <p:pic>
          <p:nvPicPr>
            <p:cNvPr id="7" name="Picture 24" descr="Total Precipitation"/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218" y="1853342"/>
              <a:ext cx="1839310" cy="1660077"/>
            </a:xfrm>
            <a:prstGeom prst="rect">
              <a:avLst/>
            </a:prstGeom>
            <a:noFill/>
            <a:ln w="3175" cmpd="sng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ffectLst/>
            <a:extLst/>
          </p:spPr>
        </p:pic>
        <p:sp>
          <p:nvSpPr>
            <p:cNvPr id="11" name="Down Arrow 10"/>
            <p:cNvSpPr/>
            <p:nvPr/>
          </p:nvSpPr>
          <p:spPr>
            <a:xfrm>
              <a:off x="1581375" y="3646838"/>
              <a:ext cx="230560" cy="50561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37268" y="1478382"/>
              <a:ext cx="2949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Weather model and forecasts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51429" y="6385541"/>
              <a:ext cx="25210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Land-Atmosphere Model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811934" y="3699357"/>
              <a:ext cx="14302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Precipitation 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91992" y="3685545"/>
              <a:ext cx="1052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Weather </a:t>
              </a:r>
              <a:endParaRPr lang="en-US" dirty="0"/>
            </a:p>
          </p:txBody>
        </p:sp>
      </p:grpSp>
      <p:pic>
        <p:nvPicPr>
          <p:cNvPr id="30" name="Mississippi_20080301_2008053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20438" t="18045" r="15917" b="19292"/>
          <a:stretch/>
        </p:blipFill>
        <p:spPr>
          <a:xfrm>
            <a:off x="5450150" y="4296405"/>
            <a:ext cx="2777397" cy="205092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586694" y="2554349"/>
            <a:ext cx="1737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Catchment-level forecasts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459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3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Flood risk zones…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69222"/>
            <a:ext cx="5642649" cy="2623827"/>
          </a:xfrm>
        </p:spPr>
        <p:txBody>
          <a:bodyPr>
            <a:normAutofit/>
          </a:bodyPr>
          <a:lstStyle/>
          <a:p>
            <a:r>
              <a:rPr lang="en-US" dirty="0" smtClean="0"/>
              <a:t>Each catchment has a </a:t>
            </a:r>
            <a:r>
              <a:rPr lang="en-US" dirty="0" smtClean="0">
                <a:solidFill>
                  <a:schemeClr val="accent1"/>
                </a:solidFill>
              </a:rPr>
              <a:t>flood hazard zone </a:t>
            </a:r>
            <a:r>
              <a:rPr lang="en-US" dirty="0" smtClean="0"/>
              <a:t>defined from FEMA flood data</a:t>
            </a:r>
          </a:p>
          <a:p>
            <a:r>
              <a:rPr lang="en-US" dirty="0" smtClean="0"/>
              <a:t>Probabilistic forecast from </a:t>
            </a:r>
            <a:r>
              <a:rPr lang="en-US" dirty="0"/>
              <a:t>NFIE-Hydro defines flood </a:t>
            </a:r>
            <a:r>
              <a:rPr lang="en-US" dirty="0" smtClean="0">
                <a:solidFill>
                  <a:schemeClr val="accent1"/>
                </a:solidFill>
              </a:rPr>
              <a:t>risk</a:t>
            </a:r>
            <a:r>
              <a:rPr lang="en-US" dirty="0" smtClean="0"/>
              <a:t> 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Color</a:t>
            </a:r>
            <a:r>
              <a:rPr lang="en-US" dirty="0" smtClean="0"/>
              <a:t> the zones according to risk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348" y="4002363"/>
            <a:ext cx="2448667" cy="23164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44" y="4154781"/>
            <a:ext cx="2285680" cy="2145293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>
            <a:off x="2901633" y="5065489"/>
            <a:ext cx="781715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298" y="592715"/>
            <a:ext cx="2720301" cy="5669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19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1492</TotalTime>
  <Words>438</Words>
  <Application>Microsoft Office PowerPoint</Application>
  <PresentationFormat>On-screen Show (4:3)</PresentationFormat>
  <Paragraphs>73</Paragraphs>
  <Slides>13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National Flood Interoperability Experiment (NFIE)</vt:lpstr>
      <vt:lpstr>The Opportunity…</vt:lpstr>
      <vt:lpstr>Partnership with the academic community …</vt:lpstr>
      <vt:lpstr>Goal of the Experiment …</vt:lpstr>
      <vt:lpstr>Assumptions…</vt:lpstr>
      <vt:lpstr>NFIE Conceptual Framework…</vt:lpstr>
      <vt:lpstr>NFIE-Geo for a county….</vt:lpstr>
      <vt:lpstr>NFIE-Hydro Forecasting Model…</vt:lpstr>
      <vt:lpstr>Flood risk zones…</vt:lpstr>
      <vt:lpstr>More comprehensive solution…</vt:lpstr>
      <vt:lpstr>Transformative for the nation…</vt:lpstr>
      <vt:lpstr>Flood Emergency Response…</vt:lpstr>
      <vt:lpstr>Conceptual Framework Paper…</vt:lpstr>
    </vt:vector>
  </TitlesOfParts>
  <Company>Cockrell School of Engineering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Flood Interoperability Experiment (NFIE)</dc:title>
  <dc:creator>Maidment, David R</dc:creator>
  <cp:lastModifiedBy>Maidment</cp:lastModifiedBy>
  <cp:revision>40</cp:revision>
  <cp:lastPrinted>2015-01-28T15:28:48Z</cp:lastPrinted>
  <dcterms:created xsi:type="dcterms:W3CDTF">2015-01-28T03:40:40Z</dcterms:created>
  <dcterms:modified xsi:type="dcterms:W3CDTF">2015-02-04T06:13:52Z</dcterms:modified>
</cp:coreProperties>
</file>