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442" r:id="rId2"/>
    <p:sldId id="617" r:id="rId3"/>
    <p:sldId id="479" r:id="rId4"/>
    <p:sldId id="446" r:id="rId5"/>
    <p:sldId id="609" r:id="rId6"/>
    <p:sldId id="493" r:id="rId7"/>
    <p:sldId id="627" r:id="rId8"/>
    <p:sldId id="553" r:id="rId9"/>
    <p:sldId id="608" r:id="rId10"/>
    <p:sldId id="477" r:id="rId11"/>
    <p:sldId id="611" r:id="rId12"/>
    <p:sldId id="612" r:id="rId13"/>
    <p:sldId id="669" r:id="rId14"/>
    <p:sldId id="670" r:id="rId15"/>
    <p:sldId id="672" r:id="rId16"/>
    <p:sldId id="671" r:id="rId17"/>
    <p:sldId id="673" r:id="rId18"/>
    <p:sldId id="545" r:id="rId19"/>
    <p:sldId id="546" r:id="rId20"/>
    <p:sldId id="567" r:id="rId21"/>
    <p:sldId id="613" r:id="rId22"/>
    <p:sldId id="674" r:id="rId23"/>
    <p:sldId id="675" r:id="rId24"/>
    <p:sldId id="676" r:id="rId25"/>
    <p:sldId id="677" r:id="rId26"/>
    <p:sldId id="679" r:id="rId27"/>
    <p:sldId id="538" r:id="rId28"/>
    <p:sldId id="680" r:id="rId29"/>
    <p:sldId id="681" r:id="rId30"/>
    <p:sldId id="602" r:id="rId31"/>
    <p:sldId id="641" r:id="rId32"/>
    <p:sldId id="603" r:id="rId33"/>
    <p:sldId id="604" r:id="rId34"/>
    <p:sldId id="605" r:id="rId35"/>
    <p:sldId id="591" r:id="rId36"/>
    <p:sldId id="692" r:id="rId37"/>
    <p:sldId id="606" r:id="rId38"/>
    <p:sldId id="607" r:id="rId39"/>
    <p:sldId id="639" r:id="rId40"/>
    <p:sldId id="682" r:id="rId41"/>
    <p:sldId id="683" r:id="rId42"/>
    <p:sldId id="684" r:id="rId43"/>
    <p:sldId id="685" r:id="rId44"/>
    <p:sldId id="686" r:id="rId45"/>
    <p:sldId id="687" r:id="rId46"/>
    <p:sldId id="688" r:id="rId47"/>
    <p:sldId id="689" r:id="rId48"/>
    <p:sldId id="623" r:id="rId49"/>
    <p:sldId id="665" r:id="rId50"/>
    <p:sldId id="662" r:id="rId51"/>
    <p:sldId id="642" r:id="rId52"/>
    <p:sldId id="643" r:id="rId53"/>
    <p:sldId id="645" r:id="rId54"/>
    <p:sldId id="666" r:id="rId55"/>
    <p:sldId id="664" r:id="rId56"/>
    <p:sldId id="569" r:id="rId57"/>
    <p:sldId id="592" r:id="rId58"/>
    <p:sldId id="571" r:id="rId59"/>
    <p:sldId id="521" r:id="rId60"/>
    <p:sldId id="570" r:id="rId61"/>
    <p:sldId id="581" r:id="rId62"/>
    <p:sldId id="596" r:id="rId63"/>
    <p:sldId id="391" r:id="rId64"/>
    <p:sldId id="595" r:id="rId65"/>
    <p:sldId id="597" r:id="rId66"/>
    <p:sldId id="598" r:id="rId67"/>
    <p:sldId id="599" r:id="rId68"/>
    <p:sldId id="560" r:id="rId69"/>
    <p:sldId id="593" r:id="rId70"/>
    <p:sldId id="594" r:id="rId71"/>
    <p:sldId id="578" r:id="rId72"/>
    <p:sldId id="668" r:id="rId73"/>
    <p:sldId id="691"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3">
          <p15:clr>
            <a:srgbClr val="A4A3A4"/>
          </p15:clr>
        </p15:guide>
        <p15:guide id="2" pos="27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65" autoAdjust="0"/>
  </p:normalViewPr>
  <p:slideViewPr>
    <p:cSldViewPr snapToGrid="0" snapToObjects="1">
      <p:cViewPr varScale="1">
        <p:scale>
          <a:sx n="76" d="100"/>
          <a:sy n="76" d="100"/>
        </p:scale>
        <p:origin x="667" y="48"/>
      </p:cViewPr>
      <p:guideLst>
        <p:guide orient="horz" pos="2433"/>
        <p:guide pos="2794"/>
      </p:guideLst>
    </p:cSldViewPr>
  </p:slideViewPr>
  <p:notesTextViewPr>
    <p:cViewPr>
      <p:scale>
        <a:sx n="100" d="100"/>
        <a:sy n="100" d="100"/>
      </p:scale>
      <p:origin x="0" y="0"/>
    </p:cViewPr>
  </p:notesTextViewPr>
  <p:sorterViewPr>
    <p:cViewPr>
      <p:scale>
        <a:sx n="50" d="100"/>
        <a:sy n="50" d="100"/>
      </p:scale>
      <p:origin x="0" y="6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23B0E-5A71-C14B-954A-CE52BCB07CF0}" type="datetimeFigureOut">
              <a:rPr lang="en-US" smtClean="0"/>
              <a:t>4/1/2015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155CA-75CE-8747-8454-312D50D04BA1}" type="slidenum">
              <a:rPr lang="en-US" smtClean="0"/>
              <a:t>‹#›</a:t>
            </a:fld>
            <a:endParaRPr lang="en-US" dirty="0"/>
          </a:p>
        </p:txBody>
      </p:sp>
    </p:spTree>
    <p:extLst>
      <p:ext uri="{BB962C8B-B14F-4D97-AF65-F5344CB8AC3E}">
        <p14:creationId xmlns:p14="http://schemas.microsoft.com/office/powerpoint/2010/main" val="3846139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912813">
              <a:defRPr sz="2000">
                <a:solidFill>
                  <a:schemeClr val="tx1"/>
                </a:solidFill>
                <a:latin typeface="Comic Sans MS" charset="0"/>
                <a:ea typeface="ＭＳ Ｐゴシック" charset="0"/>
                <a:cs typeface="ＭＳ Ｐゴシック" charset="0"/>
              </a:defRPr>
            </a:lvl1pPr>
            <a:lvl2pPr marL="742950" indent="-285750" defTabSz="912813">
              <a:defRPr sz="2000">
                <a:solidFill>
                  <a:schemeClr val="tx1"/>
                </a:solidFill>
                <a:latin typeface="Comic Sans MS" charset="0"/>
                <a:ea typeface="ＭＳ Ｐゴシック" charset="0"/>
              </a:defRPr>
            </a:lvl2pPr>
            <a:lvl3pPr marL="1143000" indent="-228600" defTabSz="912813">
              <a:defRPr sz="2000">
                <a:solidFill>
                  <a:schemeClr val="tx1"/>
                </a:solidFill>
                <a:latin typeface="Comic Sans MS" charset="0"/>
                <a:ea typeface="ＭＳ Ｐゴシック" charset="0"/>
              </a:defRPr>
            </a:lvl3pPr>
            <a:lvl4pPr marL="1600200" indent="-228600" defTabSz="912813">
              <a:defRPr sz="2000">
                <a:solidFill>
                  <a:schemeClr val="tx1"/>
                </a:solidFill>
                <a:latin typeface="Comic Sans MS" charset="0"/>
                <a:ea typeface="ＭＳ Ｐゴシック" charset="0"/>
              </a:defRPr>
            </a:lvl4pPr>
            <a:lvl5pPr marL="2057400" indent="-228600" defTabSz="912813">
              <a:defRPr sz="2000">
                <a:solidFill>
                  <a:schemeClr val="tx1"/>
                </a:solidFill>
                <a:latin typeface="Comic Sans MS" charset="0"/>
                <a:ea typeface="ＭＳ Ｐゴシック" charset="0"/>
              </a:defRPr>
            </a:lvl5pPr>
            <a:lvl6pPr marL="2514600" indent="-228600" defTabSz="912813"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defTabSz="912813"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defTabSz="912813"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defTabSz="912813" eaLnBrk="0" fontAlgn="base" hangingPunct="0">
              <a:spcBef>
                <a:spcPct val="0"/>
              </a:spcBef>
              <a:spcAft>
                <a:spcPct val="0"/>
              </a:spcAft>
              <a:defRPr sz="2000">
                <a:solidFill>
                  <a:schemeClr val="tx1"/>
                </a:solidFill>
                <a:latin typeface="Comic Sans MS" charset="0"/>
                <a:ea typeface="ＭＳ Ｐゴシック" charset="0"/>
              </a:defRPr>
            </a:lvl9pPr>
          </a:lstStyle>
          <a:p>
            <a:pPr algn="r"/>
            <a:fld id="{002AB657-3165-6E41-A361-1B628A200676}" type="slidenum">
              <a:rPr lang="en-US" sz="1200"/>
              <a:pPr algn="r"/>
              <a:t>1</a:t>
            </a:fld>
            <a:endParaRPr lang="en-US" sz="1200" dirty="0"/>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2" tIns="45716" rIns="91432" bIns="45716"/>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74161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397167E8-3A4E-6444-91E6-9BC78D714EF8}" type="slidenum">
              <a:rPr lang="en-US" sz="1200">
                <a:latin typeface="Arial" charset="0"/>
              </a:rPr>
              <a:pPr/>
              <a:t>18</a:t>
            </a:fld>
            <a:endParaRPr lang="en-US" sz="1200">
              <a:latin typeface="Arial" charset="0"/>
            </a:endParaRPr>
          </a:p>
        </p:txBody>
      </p:sp>
      <p:sp>
        <p:nvSpPr>
          <p:cNvPr id="25602" name="Rectangle 2"/>
          <p:cNvSpPr>
            <a:spLocks noGrp="1" noRot="1" noChangeAspect="1" noChangeArrowheads="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2354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94B1A2E-34C3-3848-8485-F0BDAC7A6EEB}" type="slidenum">
              <a:rPr lang="en-US"/>
              <a:pPr/>
              <a:t>19</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1814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02C7397E-CD6C-1941-81AC-564A145CC1DB}" type="slidenum">
              <a:rPr lang="en-US" sz="1200">
                <a:latin typeface="Arial" charset="0"/>
              </a:rPr>
              <a:pPr/>
              <a:t>22</a:t>
            </a:fld>
            <a:endParaRPr lang="en-US" sz="1200">
              <a:latin typeface="Arial" charset="0"/>
            </a:endParaRPr>
          </a:p>
        </p:txBody>
      </p:sp>
      <p:sp>
        <p:nvSpPr>
          <p:cNvPr id="4096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82534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B092E8AF-C35F-5044-87E3-DF68712375CB}" type="slidenum">
              <a:rPr lang="en-US" sz="1200">
                <a:latin typeface="Arial" charset="0"/>
              </a:rPr>
              <a:pPr/>
              <a:t>23</a:t>
            </a:fld>
            <a:endParaRPr lang="en-US" sz="1200">
              <a:latin typeface="Arial" charset="0"/>
            </a:endParaRPr>
          </a:p>
        </p:txBody>
      </p:sp>
      <p:sp>
        <p:nvSpPr>
          <p:cNvPr id="4301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30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373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CBAA7C9C-75AE-6B4F-9A4E-6F8E454F925F}" type="slidenum">
              <a:rPr lang="en-US" sz="1200">
                <a:latin typeface="Arial" charset="0"/>
              </a:rPr>
              <a:pPr/>
              <a:t>24</a:t>
            </a:fld>
            <a:endParaRPr lang="en-US" sz="1200">
              <a:latin typeface="Arial" charset="0"/>
            </a:endParaRPr>
          </a:p>
        </p:txBody>
      </p:sp>
      <p:sp>
        <p:nvSpPr>
          <p:cNvPr id="45058"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5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8818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0AD67B33-791C-5B4B-A0EE-AF69851DB76D}" type="slidenum">
              <a:rPr lang="en-US" sz="1200">
                <a:latin typeface="Arial" charset="0"/>
              </a:rPr>
              <a:pPr/>
              <a:t>25</a:t>
            </a:fld>
            <a:endParaRPr lang="en-US" sz="1200">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49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15610CC3-1930-DA44-A123-D57BEA9C1671}" type="slidenum">
              <a:rPr lang="en-US" sz="1200">
                <a:latin typeface="Arial" charset="0"/>
              </a:rPr>
              <a:pPr/>
              <a:t>28</a:t>
            </a:fld>
            <a:endParaRPr lang="en-US" sz="120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4996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DD134659-2B10-9447-8353-C889031CEF8A}" type="slidenum">
              <a:rPr lang="en-US" sz="1200">
                <a:latin typeface="Arial" charset="0"/>
              </a:rPr>
              <a:pPr/>
              <a:t>29</a:t>
            </a:fld>
            <a:endParaRPr lang="en-US" sz="1200">
              <a:latin typeface="Arial" charset="0"/>
            </a:endParaRPr>
          </a:p>
        </p:txBody>
      </p:sp>
      <p:sp>
        <p:nvSpPr>
          <p:cNvPr id="5325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46391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fld id="{21A89C45-47FE-6F45-9968-FBB93F70E42B}" type="slidenum">
              <a:rPr lang="en-US" sz="1200">
                <a:latin typeface="Arial" charset="0"/>
              </a:rPr>
              <a:pPr/>
              <a:t>30</a:t>
            </a:fld>
            <a:endParaRPr lang="en-US" sz="120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0399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63EFE5-7936-7D4A-884C-75073BE1AA0F}" type="slidenum">
              <a:rPr lang="en-US" sz="1200"/>
              <a:pPr/>
              <a:t>35</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7022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ADC83F8B-8024-FA46-AA99-96B44F9AC25B}" type="slidenum">
              <a:rPr lang="en-US" sz="1200">
                <a:latin typeface="Arial" charset="0"/>
              </a:rPr>
              <a:pPr/>
              <a:t>2</a:t>
            </a:fld>
            <a:endParaRPr lang="en-US" sz="1200">
              <a:latin typeface="Arial" charset="0"/>
            </a:endParaRPr>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48430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3170C6AD-56E9-3348-B1BD-25DE1766A56D}" type="slidenum">
              <a:rPr lang="en-US" sz="1200">
                <a:latin typeface="Arial" charset="0"/>
              </a:rPr>
              <a:pPr/>
              <a:t>40</a:t>
            </a:fld>
            <a:endParaRPr lang="en-US" sz="1200">
              <a:latin typeface="Arial" charset="0"/>
            </a:endParaRPr>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7405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DF392004-D5F2-5B45-91DB-3BFD907E5366}" type="slidenum">
              <a:rPr lang="en-US" sz="1200">
                <a:latin typeface="Arial" charset="0"/>
              </a:rPr>
              <a:pPr/>
              <a:t>41</a:t>
            </a:fld>
            <a:endParaRPr lang="en-US" sz="1200">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82976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EDF20EDA-4E33-FF47-B083-71AC4E0FF297}" type="slidenum">
              <a:rPr lang="en-US" sz="1200">
                <a:latin typeface="Arial" charset="0"/>
              </a:rPr>
              <a:pPr/>
              <a:t>42</a:t>
            </a:fld>
            <a:endParaRPr lang="en-US" sz="1200">
              <a:latin typeface="Arial"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190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2AAB085E-3E1D-AA4F-A72B-8727294D8E32}" type="slidenum">
              <a:rPr lang="en-US" sz="1200">
                <a:latin typeface="Arial" charset="0"/>
              </a:rPr>
              <a:pPr/>
              <a:t>43</a:t>
            </a:fld>
            <a:endParaRPr lang="en-US" sz="1200">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27578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D73CDC75-4A66-A94B-A778-6F2B13F193DF}" type="slidenum">
              <a:rPr lang="en-US" sz="1200">
                <a:latin typeface="Arial" charset="0"/>
              </a:rPr>
              <a:pPr/>
              <a:t>44</a:t>
            </a:fld>
            <a:endParaRPr lang="en-US" sz="1200">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20962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EB11A05B-70A7-6A4B-AC92-1018F81F5102}" type="slidenum">
              <a:rPr lang="en-US" sz="1200">
                <a:latin typeface="Arial" charset="0"/>
              </a:rPr>
              <a:pPr/>
              <a:t>45</a:t>
            </a:fld>
            <a:endParaRPr lang="en-US" sz="1200">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188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5EAFBBD9-0627-B749-AD2A-C6AB8ECB3A17}" type="slidenum">
              <a:rPr lang="en-US" sz="1200">
                <a:latin typeface="Arial" charset="0"/>
              </a:rPr>
              <a:pPr/>
              <a:t>46</a:t>
            </a:fld>
            <a:endParaRPr lang="en-US" sz="1200">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92538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5D35F977-4A12-B449-9A8D-53D87029A951}" type="slidenum">
              <a:rPr lang="en-US" sz="1200">
                <a:latin typeface="Arial" charset="0"/>
              </a:rPr>
              <a:pPr/>
              <a:t>47</a:t>
            </a:fld>
            <a:endParaRPr lang="en-US" sz="1200">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64225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52F75-1C69-4E74-B5AE-53661B3FA564}" type="slidenum">
              <a:rPr lang="en-US" smtClean="0"/>
              <a:pPr/>
              <a:t>48</a:t>
            </a:fld>
            <a:endParaRPr lang="en-US"/>
          </a:p>
        </p:txBody>
      </p:sp>
    </p:spTree>
    <p:extLst>
      <p:ext uri="{BB962C8B-B14F-4D97-AF65-F5344CB8AC3E}">
        <p14:creationId xmlns:p14="http://schemas.microsoft.com/office/powerpoint/2010/main" val="40305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assimilation system for parameter and state estimation</a:t>
            </a:r>
            <a:endParaRPr lang="en-US" dirty="0"/>
          </a:p>
        </p:txBody>
      </p:sp>
      <p:sp>
        <p:nvSpPr>
          <p:cNvPr id="4" name="Slide Number Placeholder 3"/>
          <p:cNvSpPr>
            <a:spLocks noGrp="1"/>
          </p:cNvSpPr>
          <p:nvPr>
            <p:ph type="sldNum" sz="quarter" idx="10"/>
          </p:nvPr>
        </p:nvSpPr>
        <p:spPr/>
        <p:txBody>
          <a:bodyPr/>
          <a:lstStyle/>
          <a:p>
            <a:fld id="{73152F75-1C69-4E74-B5AE-53661B3FA564}" type="slidenum">
              <a:rPr lang="en-US" smtClean="0"/>
              <a:pPr/>
              <a:t>49</a:t>
            </a:fld>
            <a:endParaRPr lang="en-US"/>
          </a:p>
        </p:txBody>
      </p:sp>
    </p:spTree>
    <p:extLst>
      <p:ext uri="{BB962C8B-B14F-4D97-AF65-F5344CB8AC3E}">
        <p14:creationId xmlns:p14="http://schemas.microsoft.com/office/powerpoint/2010/main" val="237662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E8B0B3D4-E339-7547-BB45-AA2BF77425B4}" type="slidenum">
              <a:rPr lang="en-US" sz="1200">
                <a:latin typeface="Arial" charset="0"/>
              </a:rPr>
              <a:pPr/>
              <a:t>3</a:t>
            </a:fld>
            <a:endParaRPr lang="en-US" sz="1200">
              <a:latin typeface="Arial" charset="0"/>
            </a:endParaRPr>
          </a:p>
        </p:txBody>
      </p:sp>
      <p:sp>
        <p:nvSpPr>
          <p:cNvPr id="38914" name="Rectangle 2"/>
          <p:cNvSpPr>
            <a:spLocks noGrp="1" noRot="1" noChangeAspect="1" noChangeArrowheads="1" noTextEdit="1"/>
          </p:cNvSpPr>
          <p:nvPr>
            <p:ph type="sldImg"/>
          </p:nvPr>
        </p:nvSpPr>
        <p:spPr>
          <a:xfrm>
            <a:off x="1144588" y="685800"/>
            <a:ext cx="4572000" cy="3429000"/>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r>
              <a:rPr lang="en-US">
                <a:latin typeface="Times New Roman" charset="0"/>
                <a:ea typeface="ＭＳ Ｐゴシック" charset="0"/>
                <a:cs typeface="ＭＳ Ｐゴシック" charset="0"/>
              </a:rPr>
              <a:t>* Water is key to sustainability. It is used for drinking, in power generation, for agriculture and support of the whole ecosystem. But too much of it can lead to floods and too little of it cause drought. </a:t>
            </a:r>
          </a:p>
        </p:txBody>
      </p:sp>
    </p:spTree>
    <p:extLst>
      <p:ext uri="{BB962C8B-B14F-4D97-AF65-F5344CB8AC3E}">
        <p14:creationId xmlns:p14="http://schemas.microsoft.com/office/powerpoint/2010/main" val="3645957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a:t>
            </a:r>
            <a:r>
              <a:rPr lang="en-US" baseline="0" dirty="0" smtClean="0"/>
              <a:t> arrows are Noah processes, and red arrows are PIHM processes.</a:t>
            </a:r>
            <a:endParaRPr lang="en-US" dirty="0"/>
          </a:p>
        </p:txBody>
      </p:sp>
      <p:sp>
        <p:nvSpPr>
          <p:cNvPr id="4" name="Slide Number Placeholder 3"/>
          <p:cNvSpPr>
            <a:spLocks noGrp="1"/>
          </p:cNvSpPr>
          <p:nvPr>
            <p:ph type="sldNum" sz="quarter" idx="10"/>
          </p:nvPr>
        </p:nvSpPr>
        <p:spPr/>
        <p:txBody>
          <a:bodyPr/>
          <a:lstStyle/>
          <a:p>
            <a:fld id="{E0B44957-CA70-4338-8D78-76AC3C96CADD}" type="slidenum">
              <a:rPr lang="en-US" smtClean="0"/>
              <a:t>50</a:t>
            </a:fld>
            <a:endParaRPr lang="en-US"/>
          </a:p>
        </p:txBody>
      </p:sp>
    </p:spTree>
    <p:extLst>
      <p:ext uri="{BB962C8B-B14F-4D97-AF65-F5344CB8AC3E}">
        <p14:creationId xmlns:p14="http://schemas.microsoft.com/office/powerpoint/2010/main" val="2179729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a:t>
            </a:r>
            <a:r>
              <a:rPr lang="en-US" baseline="0" dirty="0" smtClean="0"/>
              <a:t> from synthetic experiments. Solid lines represent estimated evolution of estimated parameter values when starting from different first guesses. Dashed lines are true parameter values. The DA system provide accurate estimates of parameter values.</a:t>
            </a:r>
            <a:endParaRPr lang="en-US" dirty="0"/>
          </a:p>
        </p:txBody>
      </p:sp>
      <p:sp>
        <p:nvSpPr>
          <p:cNvPr id="4" name="Slide Number Placeholder 3"/>
          <p:cNvSpPr>
            <a:spLocks noGrp="1"/>
          </p:cNvSpPr>
          <p:nvPr>
            <p:ph type="sldNum" sz="quarter" idx="10"/>
          </p:nvPr>
        </p:nvSpPr>
        <p:spPr/>
        <p:txBody>
          <a:bodyPr/>
          <a:lstStyle/>
          <a:p>
            <a:fld id="{148D774F-874F-1A48-8440-FD0B99B691BB}" type="slidenum">
              <a:rPr lang="en-US" smtClean="0"/>
              <a:t>54</a:t>
            </a:fld>
            <a:endParaRPr lang="en-US"/>
          </a:p>
        </p:txBody>
      </p:sp>
    </p:spTree>
    <p:extLst>
      <p:ext uri="{BB962C8B-B14F-4D97-AF65-F5344CB8AC3E}">
        <p14:creationId xmlns:p14="http://schemas.microsoft.com/office/powerpoint/2010/main" val="2313694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7593A4-2A11-F240-84BF-7AA710F54F4D}" type="slidenum">
              <a:rPr lang="en-US"/>
              <a:pPr>
                <a:defRPr/>
              </a:pPr>
              <a:t>73</a:t>
            </a:fld>
            <a:endParaRPr lang="en-US"/>
          </a:p>
        </p:txBody>
      </p:sp>
      <p:sp>
        <p:nvSpPr>
          <p:cNvPr id="251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907" name="Rectangle 3"/>
          <p:cNvSpPr>
            <a:spLocks noGrp="1" noChangeArrowheads="1"/>
          </p:cNvSpPr>
          <p:nvPr>
            <p:ph type="body" idx="1"/>
          </p:nvPr>
        </p:nvSpPr>
        <p:spPr/>
        <p:txBody>
          <a:bodyPr/>
          <a:lstStyle/>
          <a:p>
            <a:pPr>
              <a:defRPr/>
            </a:pPr>
            <a:endParaRPr lang="en-US" smtClean="0">
              <a:cs typeface="+mn-cs"/>
            </a:endParaRPr>
          </a:p>
        </p:txBody>
      </p:sp>
    </p:spTree>
    <p:extLst>
      <p:ext uri="{BB962C8B-B14F-4D97-AF65-F5344CB8AC3E}">
        <p14:creationId xmlns:p14="http://schemas.microsoft.com/office/powerpoint/2010/main" val="1360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ADC83F8B-8024-FA46-AA99-96B44F9AC25B}" type="slidenum">
              <a:rPr lang="en-US" sz="1200">
                <a:latin typeface="Arial" charset="0"/>
              </a:rPr>
              <a:pPr/>
              <a:t>5</a:t>
            </a:fld>
            <a:endParaRPr lang="en-US" sz="1200">
              <a:latin typeface="Arial" charset="0"/>
            </a:endParaRPr>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1659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7D9A1D1E-2B02-FC46-A1C0-BCAF76B1F931}" type="slidenum">
              <a:rPr lang="en-US" sz="1200">
                <a:latin typeface="Arial" charset="0"/>
              </a:rPr>
              <a:pPr/>
              <a:t>13</a:t>
            </a:fld>
            <a:endParaRPr lang="en-US" sz="1200">
              <a:latin typeface="Arial" charset="0"/>
            </a:endParaRPr>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2296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8C02F47D-1E80-B642-8F25-CA1BEF408BF9}" type="slidenum">
              <a:rPr lang="en-US" sz="1200">
                <a:latin typeface="Arial" charset="0"/>
              </a:rPr>
              <a:pPr/>
              <a:t>14</a:t>
            </a:fld>
            <a:endParaRPr lang="en-US" sz="1200">
              <a:latin typeface="Arial" charset="0"/>
            </a:endParaRPr>
          </a:p>
        </p:txBody>
      </p:sp>
      <p:sp>
        <p:nvSpPr>
          <p:cNvPr id="24578" name="Rectangle 2"/>
          <p:cNvSpPr>
            <a:spLocks noGrp="1" noRot="1" noChangeAspect="1" noChangeArrowheads="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6923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DFF9E9E3-3894-3644-8C2C-913DB43625A0}" type="slidenum">
              <a:rPr lang="en-US" sz="1200">
                <a:latin typeface="Arial" charset="0"/>
              </a:rPr>
              <a:pPr/>
              <a:t>15</a:t>
            </a:fld>
            <a:endParaRPr lang="en-US" sz="1200">
              <a:latin typeface="Arial" charset="0"/>
            </a:endParaRPr>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9811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CFF3B825-C3EB-F641-9F0B-478B37946D27}" type="slidenum">
              <a:rPr lang="en-US" sz="1200">
                <a:latin typeface="Arial" charset="0"/>
              </a:rPr>
              <a:pPr/>
              <a:t>16</a:t>
            </a:fld>
            <a:endParaRPr lang="en-US" sz="1200">
              <a:latin typeface="Arial" charset="0"/>
            </a:endParaRPr>
          </a:p>
        </p:txBody>
      </p:sp>
      <p:sp>
        <p:nvSpPr>
          <p:cNvPr id="30722" name="Rectangle 1026"/>
          <p:cNvSpPr>
            <a:spLocks noGrp="1" noRot="1" noChangeAspect="1" noChangeArrowheads="1"/>
          </p:cNvSpPr>
          <p:nvPr>
            <p:ph type="sldImg"/>
          </p:nvPr>
        </p:nvSpPr>
        <p:spPr>
          <a:solidFill>
            <a:srgbClr val="FFFFFF"/>
          </a:solidFill>
          <a:ln/>
        </p:spPr>
      </p:sp>
      <p:sp>
        <p:nvSpPr>
          <p:cNvPr id="30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0155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1C646D3F-1FC4-324A-97BF-2203F96D7818}" type="slidenum">
              <a:rPr lang="en-US" sz="1200">
                <a:latin typeface="Arial" charset="0"/>
              </a:rPr>
              <a:pPr/>
              <a:t>17</a:t>
            </a:fld>
            <a:endParaRPr lang="en-US" sz="1200">
              <a:latin typeface="Arial" charset="0"/>
            </a:endParaRPr>
          </a:p>
        </p:txBody>
      </p:sp>
      <p:sp>
        <p:nvSpPr>
          <p:cNvPr id="36866"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59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258258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141787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1509349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8226CFC-F051-5C4F-B309-EB888BF67156}" type="slidenum">
              <a:rPr lang="en-US"/>
              <a:pPr>
                <a:defRPr/>
              </a:pPr>
              <a:t>‹#›</a:t>
            </a:fld>
            <a:endParaRPr lang="en-US" dirty="0"/>
          </a:p>
        </p:txBody>
      </p:sp>
    </p:spTree>
    <p:extLst>
      <p:ext uri="{BB962C8B-B14F-4D97-AF65-F5344CB8AC3E}">
        <p14:creationId xmlns:p14="http://schemas.microsoft.com/office/powerpoint/2010/main" val="234285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347414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143095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5571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370426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29440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164695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38878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8242A1-5652-BB41-A589-9ECE952475AE}" type="datetimeFigureOut">
              <a:rPr lang="en-US" smtClean="0"/>
              <a:t>4/1/2015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dirty="0"/>
          </a:p>
        </p:txBody>
      </p:sp>
    </p:spTree>
    <p:extLst>
      <p:ext uri="{BB962C8B-B14F-4D97-AF65-F5344CB8AC3E}">
        <p14:creationId xmlns:p14="http://schemas.microsoft.com/office/powerpoint/2010/main" val="256514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242A1-5652-BB41-A589-9ECE952475AE}" type="datetimeFigureOut">
              <a:rPr lang="en-US" smtClean="0"/>
              <a:t>4/1/2015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9994A-2D95-124A-B05E-3E4434E353BD}" type="slidenum">
              <a:rPr lang="en-US" smtClean="0"/>
              <a:t>‹#›</a:t>
            </a:fld>
            <a:endParaRPr lang="en-US" dirty="0"/>
          </a:p>
        </p:txBody>
      </p:sp>
    </p:spTree>
    <p:extLst>
      <p:ext uri="{BB962C8B-B14F-4D97-AF65-F5344CB8AC3E}">
        <p14:creationId xmlns:p14="http://schemas.microsoft.com/office/powerpoint/2010/main" val="301085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hydroterre.psu.edu"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hydroterre.psu.edu" TargetMode="External"/><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emf"/></Relationships>
</file>

<file path=ppt/slides/_rels/slide31.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pihm.psu.edu/application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26.xml"/><Relationship Id="rId7" Type="http://schemas.openxmlformats.org/officeDocument/2006/relationships/oleObject" Target="../embeddings/Microsoft_Excel_97-2003_Worksheet1.xls"/><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5.emf"/><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t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t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package" Target="../embeddings/Microsoft_Word_Document1.docx"/></Relationships>
</file>

<file path=ppt/slides/_rels/slide70.xml.rels><?xml version="1.0" encoding="UTF-8" standalone="yes"?>
<Relationships xmlns="http://schemas.openxmlformats.org/package/2006/relationships"><Relationship Id="rId3" Type="http://schemas.openxmlformats.org/officeDocument/2006/relationships/image" Target="../media/image101.tmp"/><Relationship Id="rId7"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4.tmp"/><Relationship Id="rId5" Type="http://schemas.openxmlformats.org/officeDocument/2006/relationships/image" Target="../media/image103.tmp"/><Relationship Id="rId4" Type="http://schemas.openxmlformats.org/officeDocument/2006/relationships/image" Target="../media/image102.tm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youtube.com/watch?v=1uRpMR6SpoI&amp;feature=youtu.be" TargetMode="External"/><Relationship Id="rId4" Type="http://schemas.openxmlformats.org/officeDocument/2006/relationships/hyperlink" Target="http://www.pihm.psu.edu/announcement_20141026.html" TargetMode="Externa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www.hydroterre.psu.edu" TargetMode="External"/><Relationship Id="rId5" Type="http://schemas.openxmlformats.org/officeDocument/2006/relationships/image" Target="../media/image16.png"/><Relationship Id="rId4" Type="http://schemas.openxmlformats.org/officeDocument/2006/relationships/package" Target="../embeddings/Microsoft_Word_Document2.docx"/></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Text Box 2"/>
          <p:cNvSpPr txBox="1">
            <a:spLocks noChangeArrowheads="1"/>
          </p:cNvSpPr>
          <p:nvPr/>
        </p:nvSpPr>
        <p:spPr bwMode="auto">
          <a:xfrm>
            <a:off x="0" y="205246"/>
            <a:ext cx="8642345" cy="584776"/>
          </a:xfrm>
          <a:prstGeom prst="rect">
            <a:avLst/>
          </a:prstGeom>
          <a:noFill/>
          <a:ln w="12700">
            <a:noFill/>
            <a:miter lim="800000"/>
            <a:headEnd type="none" w="sm" len="sm"/>
            <a:tailEnd type="none" w="sm" len="sm"/>
          </a:ln>
          <a:effec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3200" b="1" dirty="0" smtClean="0">
                <a:solidFill>
                  <a:srgbClr val="0000FF"/>
                </a:solidFill>
              </a:rPr>
              <a:t>Distributed Catchment Modeling </a:t>
            </a:r>
          </a:p>
        </p:txBody>
      </p:sp>
      <p:sp>
        <p:nvSpPr>
          <p:cNvPr id="3" name="TextBox 2"/>
          <p:cNvSpPr txBox="1"/>
          <p:nvPr/>
        </p:nvSpPr>
        <p:spPr>
          <a:xfrm>
            <a:off x="2042056" y="5074306"/>
            <a:ext cx="4741239" cy="369332"/>
          </a:xfrm>
          <a:prstGeom prst="rect">
            <a:avLst/>
          </a:prstGeom>
          <a:noFill/>
        </p:spPr>
        <p:txBody>
          <a:bodyPr wrap="none" rtlCol="0">
            <a:spAutoFit/>
          </a:bodyPr>
          <a:lstStyle/>
          <a:p>
            <a:r>
              <a:rPr lang="en-US" dirty="0" smtClean="0">
                <a:latin typeface="Comic Sans MS"/>
                <a:cs typeface="Comic Sans MS"/>
              </a:rPr>
              <a:t>Christopher Duffy,  Penn State University</a:t>
            </a:r>
          </a:p>
        </p:txBody>
      </p:sp>
      <p:pic>
        <p:nvPicPr>
          <p:cNvPr id="4" name="Picture 12" descr="nsf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37512" y="5720637"/>
            <a:ext cx="890588"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4390" y="5892829"/>
            <a:ext cx="1844675"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psu.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0926" y="175370"/>
            <a:ext cx="1441306" cy="902923"/>
          </a:xfrm>
          <a:prstGeom prst="rect">
            <a:avLst/>
          </a:prstGeom>
        </p:spPr>
      </p:pic>
      <p:pic>
        <p:nvPicPr>
          <p:cNvPr id="11" name="Picture 120" descr="http://his.cuahsi.org/images/hisa.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22829" y="5892829"/>
            <a:ext cx="1652807" cy="685800"/>
          </a:xfrm>
          <a:prstGeom prst="rect">
            <a:avLst/>
          </a:prstGeom>
          <a:noFill/>
        </p:spPr>
      </p:pic>
      <p:pic>
        <p:nvPicPr>
          <p:cNvPr id="2" name="Picture 1" descr="csdms 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82817" y="5957401"/>
            <a:ext cx="2197100" cy="685800"/>
          </a:xfrm>
          <a:prstGeom prst="rect">
            <a:avLst/>
          </a:prstGeom>
        </p:spPr>
      </p:pic>
      <p:pic>
        <p:nvPicPr>
          <p:cNvPr id="13" name="Picture 12" descr="Screenshot 2013-12-11 11.31.27.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834" y="5628611"/>
            <a:ext cx="1218084" cy="1207865"/>
          </a:xfrm>
          <a:prstGeom prst="rect">
            <a:avLst/>
          </a:prstGeom>
        </p:spPr>
      </p:pic>
      <p:sp>
        <p:nvSpPr>
          <p:cNvPr id="10" name="Text Box 2"/>
          <p:cNvSpPr txBox="1">
            <a:spLocks noChangeArrowheads="1"/>
          </p:cNvSpPr>
          <p:nvPr/>
        </p:nvSpPr>
        <p:spPr bwMode="auto">
          <a:xfrm>
            <a:off x="1002427" y="1536964"/>
            <a:ext cx="7418650" cy="2677656"/>
          </a:xfrm>
          <a:prstGeom prst="rect">
            <a:avLst/>
          </a:prstGeom>
          <a:noFill/>
          <a:ln w="12700">
            <a:noFill/>
            <a:miter lim="800000"/>
            <a:headEnd type="none" w="sm" len="sm"/>
            <a:tailEnd type="none" w="sm" len="sm"/>
          </a:ln>
          <a:effec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marL="342900" indent="-342900">
              <a:buFont typeface="Arial"/>
              <a:buChar char="•"/>
            </a:pPr>
            <a:r>
              <a:rPr lang="en-US" sz="2400" b="1" dirty="0" smtClean="0"/>
              <a:t>Essential Terrestrial Variables</a:t>
            </a:r>
          </a:p>
          <a:p>
            <a:pPr marL="342900" indent="-342900">
              <a:buFont typeface="Arial"/>
              <a:buChar char="•"/>
            </a:pPr>
            <a:r>
              <a:rPr lang="en-US" sz="2400" b="1" dirty="0" smtClean="0"/>
              <a:t>Automating the Model Workflow </a:t>
            </a:r>
            <a:endParaRPr lang="en-US" sz="2400" b="1" dirty="0"/>
          </a:p>
          <a:p>
            <a:pPr marL="342900" indent="-342900">
              <a:buFont typeface="Arial"/>
              <a:buChar char="•"/>
            </a:pPr>
            <a:r>
              <a:rPr lang="en-US" sz="2400" b="1" dirty="0" smtClean="0"/>
              <a:t>National Geospatial Data </a:t>
            </a:r>
          </a:p>
          <a:p>
            <a:pPr marL="342900" indent="-342900">
              <a:buFont typeface="Arial"/>
              <a:buChar char="•"/>
            </a:pPr>
            <a:r>
              <a:rPr lang="en-US" sz="2400" b="1" dirty="0" smtClean="0"/>
              <a:t>Hydrologic Basis for Earth System Models</a:t>
            </a:r>
          </a:p>
          <a:p>
            <a:pPr marL="342900" indent="-342900">
              <a:buFont typeface="Arial"/>
              <a:buChar char="•"/>
            </a:pPr>
            <a:r>
              <a:rPr lang="en-US" sz="2400" b="1" dirty="0" smtClean="0"/>
              <a:t>PIHM development</a:t>
            </a:r>
          </a:p>
          <a:p>
            <a:pPr marL="342900" indent="-342900">
              <a:buFont typeface="Arial"/>
              <a:buChar char="•"/>
            </a:pPr>
            <a:r>
              <a:rPr lang="en-US" sz="2400" b="1" dirty="0" smtClean="0"/>
              <a:t>Climate Reanalysis &amp; </a:t>
            </a:r>
            <a:r>
              <a:rPr lang="en-US" sz="2400" b="1" dirty="0"/>
              <a:t>IPCC </a:t>
            </a:r>
            <a:r>
              <a:rPr lang="en-US" sz="2400" b="1" dirty="0" smtClean="0"/>
              <a:t>Projections </a:t>
            </a:r>
          </a:p>
          <a:p>
            <a:pPr marL="342900" indent="-342900">
              <a:buFont typeface="Arial"/>
              <a:buChar char="•"/>
            </a:pPr>
            <a:r>
              <a:rPr lang="en-US" sz="2400" b="1" dirty="0" smtClean="0"/>
              <a:t>Detecting </a:t>
            </a:r>
            <a:r>
              <a:rPr lang="en-US" sz="2400" b="1" dirty="0"/>
              <a:t>Decadal Ecosystem </a:t>
            </a:r>
            <a:r>
              <a:rPr lang="en-US" sz="2400" b="1" dirty="0" smtClean="0"/>
              <a:t>Change</a:t>
            </a:r>
            <a:endParaRPr lang="en-US" sz="2400" b="1" dirty="0" smtClean="0">
              <a:effectLst>
                <a:outerShdw blurRad="38100" dist="38100" dir="2700000" algn="tl">
                  <a:srgbClr val="DDDDDD"/>
                </a:outerShdw>
              </a:effectLst>
            </a:endParaRPr>
          </a:p>
        </p:txBody>
      </p:sp>
      <p:sp>
        <p:nvSpPr>
          <p:cNvPr id="6" name="TextBox 5"/>
          <p:cNvSpPr txBox="1"/>
          <p:nvPr/>
        </p:nvSpPr>
        <p:spPr>
          <a:xfrm>
            <a:off x="899027" y="1097831"/>
            <a:ext cx="994834" cy="461665"/>
          </a:xfrm>
          <a:prstGeom prst="rect">
            <a:avLst/>
          </a:prstGeom>
          <a:noFill/>
        </p:spPr>
        <p:txBody>
          <a:bodyPr wrap="none" rtlCol="0">
            <a:spAutoFit/>
          </a:bodyPr>
          <a:lstStyle/>
          <a:p>
            <a:r>
              <a:rPr lang="en-US" sz="2400" b="1" dirty="0" smtClean="0"/>
              <a:t>Topics</a:t>
            </a:r>
            <a:endParaRPr lang="en-US" sz="2400" b="1" dirty="0"/>
          </a:p>
        </p:txBody>
      </p:sp>
    </p:spTree>
    <p:extLst>
      <p:ext uri="{BB962C8B-B14F-4D97-AF65-F5344CB8AC3E}">
        <p14:creationId xmlns:p14="http://schemas.microsoft.com/office/powerpoint/2010/main" val="3609390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12-09-10 at 7.47.18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46100"/>
            <a:ext cx="9144000" cy="576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TextBox 2"/>
          <p:cNvSpPr txBox="1">
            <a:spLocks noChangeArrowheads="1"/>
          </p:cNvSpPr>
          <p:nvPr/>
        </p:nvSpPr>
        <p:spPr bwMode="auto">
          <a:xfrm>
            <a:off x="542925" y="98425"/>
            <a:ext cx="7351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err="1">
                <a:solidFill>
                  <a:srgbClr val="3366FF"/>
                </a:solidFill>
                <a:latin typeface="Comic Sans MS" charset="0"/>
                <a:cs typeface="Comic Sans MS" charset="0"/>
                <a:hlinkClick r:id="rId3"/>
              </a:rPr>
              <a:t>HydroTerre</a:t>
            </a:r>
            <a:r>
              <a:rPr lang="en-US" dirty="0">
                <a:solidFill>
                  <a:srgbClr val="3366FF"/>
                </a:solidFill>
                <a:latin typeface="Comic Sans MS" charset="0"/>
                <a:cs typeface="Comic Sans MS" charset="0"/>
                <a:hlinkClick r:id="rId3"/>
              </a:rPr>
              <a:t>: A Prototype for  Model-Data Access</a:t>
            </a:r>
            <a:endParaRPr lang="en-US" dirty="0">
              <a:solidFill>
                <a:srgbClr val="3366FF"/>
              </a:solidFill>
              <a:latin typeface="Comic Sans MS" charset="0"/>
              <a:cs typeface="Comic Sans MS" charset="0"/>
            </a:endParaRPr>
          </a:p>
        </p:txBody>
      </p:sp>
      <p:sp>
        <p:nvSpPr>
          <p:cNvPr id="68611" name="TextBox 3"/>
          <p:cNvSpPr txBox="1">
            <a:spLocks noChangeArrowheads="1"/>
          </p:cNvSpPr>
          <p:nvPr/>
        </p:nvSpPr>
        <p:spPr bwMode="auto">
          <a:xfrm>
            <a:off x="122238" y="6308725"/>
            <a:ext cx="94313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366FF"/>
                </a:solidFill>
                <a:latin typeface="Comic Sans MS" charset="0"/>
                <a:cs typeface="Comic Sans MS" charset="0"/>
              </a:rPr>
              <a:t>Land Parcel Data;  NHD: Stream, Lake, HUC’;    USDA: Soils/Crops;  NLCD: LU_LC;  </a:t>
            </a:r>
          </a:p>
        </p:txBody>
      </p:sp>
      <p:cxnSp>
        <p:nvCxnSpPr>
          <p:cNvPr id="6" name="Straight Arrow Connector 5"/>
          <p:cNvCxnSpPr/>
          <p:nvPr/>
        </p:nvCxnSpPr>
        <p:spPr>
          <a:xfrm flipV="1">
            <a:off x="742950" y="3876675"/>
            <a:ext cx="1485900" cy="2566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4163" y="4687888"/>
            <a:ext cx="1500187" cy="16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24163" y="4525963"/>
            <a:ext cx="2498725" cy="1782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824163" y="2824163"/>
            <a:ext cx="2635250" cy="3484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283325" y="2647950"/>
            <a:ext cx="323850" cy="3660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283325" y="5607050"/>
            <a:ext cx="715963" cy="701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8247063" y="5322888"/>
            <a:ext cx="444500" cy="1093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0548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00" y="3454400"/>
            <a:ext cx="2101544" cy="369332"/>
          </a:xfrm>
          <a:prstGeom prst="rect">
            <a:avLst/>
          </a:prstGeom>
          <a:noFill/>
        </p:spPr>
        <p:txBody>
          <a:bodyPr wrap="none" rtlCol="0">
            <a:spAutoFit/>
          </a:bodyPr>
          <a:lstStyle/>
          <a:p>
            <a:r>
              <a:rPr lang="en-US" dirty="0" smtClean="0"/>
              <a:t>Need workflow here</a:t>
            </a:r>
            <a:endParaRPr lang="en-US"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168400" y="1168400"/>
            <a:ext cx="7010400" cy="5130799"/>
          </a:xfrm>
          <a:prstGeom prst="rect">
            <a:avLst/>
          </a:prstGeom>
        </p:spPr>
      </p:pic>
      <p:sp>
        <p:nvSpPr>
          <p:cNvPr id="5" name="TextBox 2"/>
          <p:cNvSpPr txBox="1">
            <a:spLocks noChangeArrowheads="1"/>
          </p:cNvSpPr>
          <p:nvPr/>
        </p:nvSpPr>
        <p:spPr bwMode="auto">
          <a:xfrm>
            <a:off x="697917" y="560388"/>
            <a:ext cx="71007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3366FF"/>
                </a:solidFill>
                <a:latin typeface="Comic Sans MS" charset="0"/>
                <a:cs typeface="Comic Sans MS" charset="0"/>
                <a:hlinkClick r:id="rId3"/>
              </a:rPr>
              <a:t>HydroTerre: A Prototype </a:t>
            </a:r>
            <a:r>
              <a:rPr lang="en-US" dirty="0" smtClean="0">
                <a:solidFill>
                  <a:srgbClr val="3366FF"/>
                </a:solidFill>
                <a:latin typeface="Comic Sans MS" charset="0"/>
                <a:cs typeface="Comic Sans MS" charset="0"/>
                <a:hlinkClick r:id="rId3"/>
              </a:rPr>
              <a:t>Model-Data Workflow</a:t>
            </a:r>
            <a:endParaRPr lang="en-US" dirty="0">
              <a:solidFill>
                <a:srgbClr val="3366FF"/>
              </a:solidFill>
              <a:latin typeface="Comic Sans MS" charset="0"/>
              <a:cs typeface="Comic Sans MS" charset="0"/>
            </a:endParaRPr>
          </a:p>
        </p:txBody>
      </p:sp>
    </p:spTree>
    <p:extLst>
      <p:ext uri="{BB962C8B-B14F-4D97-AF65-F5344CB8AC3E}">
        <p14:creationId xmlns:p14="http://schemas.microsoft.com/office/powerpoint/2010/main" val="2126804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p:nvPr/>
        </p:nvPicPr>
        <p:blipFill rotWithShape="1">
          <a:blip r:embed="rId2" cstate="screen">
            <a:extLst>
              <a:ext uri="{28A0092B-C50C-407E-A947-70E740481C1C}">
                <a14:useLocalDpi xmlns:a14="http://schemas.microsoft.com/office/drawing/2010/main"/>
              </a:ext>
            </a:extLst>
          </a:blip>
          <a:srcRect/>
          <a:stretch/>
        </p:blipFill>
        <p:spPr>
          <a:xfrm>
            <a:off x="310768" y="756557"/>
            <a:ext cx="8579889" cy="5863329"/>
          </a:xfrm>
          <a:prstGeom prst="rect">
            <a:avLst/>
          </a:prstGeom>
        </p:spPr>
      </p:pic>
      <p:sp>
        <p:nvSpPr>
          <p:cNvPr id="29" name="TextBox 28"/>
          <p:cNvSpPr txBox="1"/>
          <p:nvPr/>
        </p:nvSpPr>
        <p:spPr>
          <a:xfrm>
            <a:off x="310768" y="256688"/>
            <a:ext cx="8243363" cy="461665"/>
          </a:xfrm>
          <a:prstGeom prst="rect">
            <a:avLst/>
          </a:prstGeom>
          <a:noFill/>
        </p:spPr>
        <p:txBody>
          <a:bodyPr wrap="none" rtlCol="0">
            <a:spAutoFit/>
          </a:bodyPr>
          <a:lstStyle/>
          <a:p>
            <a:r>
              <a:rPr lang="en-US" sz="2400" b="1" dirty="0" err="1" smtClean="0">
                <a:solidFill>
                  <a:srgbClr val="0000FF"/>
                </a:solidFill>
                <a:latin typeface="Comic Sans MS"/>
                <a:cs typeface="Comic Sans MS"/>
              </a:rPr>
              <a:t>HydroTerre</a:t>
            </a:r>
            <a:r>
              <a:rPr lang="en-US" sz="2400" b="1" dirty="0" smtClean="0">
                <a:solidFill>
                  <a:srgbClr val="0000FF"/>
                </a:solidFill>
                <a:latin typeface="Comic Sans MS"/>
                <a:cs typeface="Comic Sans MS"/>
              </a:rPr>
              <a:t> Prototype:  Data and Modeling Hardware </a:t>
            </a:r>
            <a:endParaRPr lang="en-US" sz="2400" b="1" dirty="0">
              <a:solidFill>
                <a:srgbClr val="0000FF"/>
              </a:solidFill>
              <a:latin typeface="Comic Sans MS"/>
              <a:cs typeface="Comic Sans MS"/>
            </a:endParaRPr>
          </a:p>
        </p:txBody>
      </p:sp>
    </p:spTree>
    <p:extLst>
      <p:ext uri="{BB962C8B-B14F-4D97-AF65-F5344CB8AC3E}">
        <p14:creationId xmlns:p14="http://schemas.microsoft.com/office/powerpoint/2010/main" val="3601248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9"/>
          <p:cNvSpPr>
            <a:spLocks noChangeArrowheads="1"/>
          </p:cNvSpPr>
          <p:nvPr/>
        </p:nvSpPr>
        <p:spPr bwMode="auto">
          <a:xfrm>
            <a:off x="609600" y="457200"/>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lgn="ctr">
              <a:buFont typeface="Times" charset="0"/>
              <a:buNone/>
            </a:pPr>
            <a:r>
              <a:rPr lang="en-US" sz="2400" dirty="0">
                <a:solidFill>
                  <a:srgbClr val="0000FF"/>
                </a:solidFill>
                <a:cs typeface="Times New Roman" charset="0"/>
              </a:rPr>
              <a:t>A Time Line for  the Penn State </a:t>
            </a:r>
            <a:r>
              <a:rPr lang="en-US" sz="2400" dirty="0" smtClean="0">
                <a:solidFill>
                  <a:srgbClr val="0000FF"/>
                </a:solidFill>
                <a:cs typeface="Times New Roman" charset="0"/>
              </a:rPr>
              <a:t>Model PIHM</a:t>
            </a:r>
            <a:endParaRPr lang="en-US" sz="2400" dirty="0">
              <a:solidFill>
                <a:srgbClr val="0000FF"/>
              </a:solidFill>
              <a:cs typeface="Times New Roman" charset="0"/>
            </a:endParaRPr>
          </a:p>
        </p:txBody>
      </p:sp>
      <p:sp>
        <p:nvSpPr>
          <p:cNvPr id="19458" name="TextBox 6"/>
          <p:cNvSpPr txBox="1">
            <a:spLocks noChangeArrowheads="1"/>
          </p:cNvSpPr>
          <p:nvPr/>
        </p:nvSpPr>
        <p:spPr bwMode="auto">
          <a:xfrm>
            <a:off x="1371600" y="949558"/>
            <a:ext cx="614505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371600" indent="-4572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800" dirty="0">
                <a:solidFill>
                  <a:srgbClr val="0000FF"/>
                </a:solidFill>
              </a:rPr>
              <a:t>1998-04     SAHRA  NSF Science  &amp; Technology Center</a:t>
            </a:r>
          </a:p>
          <a:p>
            <a:pPr lvl="2"/>
            <a:r>
              <a:rPr lang="en-US" sz="1800" dirty="0">
                <a:solidFill>
                  <a:srgbClr val="0000FF"/>
                </a:solidFill>
              </a:rPr>
              <a:t>	Duffy sabbatical at Los Alamos</a:t>
            </a:r>
          </a:p>
          <a:p>
            <a:pPr lvl="2"/>
            <a:r>
              <a:rPr lang="en-US" sz="1800" dirty="0">
                <a:solidFill>
                  <a:srgbClr val="0000FF"/>
                </a:solidFill>
              </a:rPr>
              <a:t>	</a:t>
            </a:r>
            <a:r>
              <a:rPr lang="en-US" sz="1800" dirty="0" err="1">
                <a:solidFill>
                  <a:srgbClr val="0000FF"/>
                </a:solidFill>
              </a:rPr>
              <a:t>Yizhong</a:t>
            </a:r>
            <a:r>
              <a:rPr lang="en-US" sz="1800" dirty="0">
                <a:solidFill>
                  <a:srgbClr val="0000FF"/>
                </a:solidFill>
              </a:rPr>
              <a:t> </a:t>
            </a:r>
            <a:r>
              <a:rPr lang="en-US" sz="1800" dirty="0" err="1">
                <a:solidFill>
                  <a:srgbClr val="0000FF"/>
                </a:solidFill>
              </a:rPr>
              <a:t>Qu</a:t>
            </a:r>
            <a:r>
              <a:rPr lang="en-US" sz="1800" dirty="0">
                <a:solidFill>
                  <a:srgbClr val="0000FF"/>
                </a:solidFill>
              </a:rPr>
              <a:t> first PhD &amp; early architect</a:t>
            </a:r>
          </a:p>
          <a:p>
            <a:pPr lvl="2"/>
            <a:r>
              <a:rPr lang="en-US" sz="1800" dirty="0">
                <a:solidFill>
                  <a:srgbClr val="0000FF"/>
                </a:solidFill>
              </a:rPr>
              <a:t>	Finite </a:t>
            </a:r>
            <a:r>
              <a:rPr lang="en-US" sz="1800" dirty="0" smtClean="0">
                <a:solidFill>
                  <a:srgbClr val="0000FF"/>
                </a:solidFill>
              </a:rPr>
              <a:t>volume model </a:t>
            </a:r>
            <a:r>
              <a:rPr lang="en-US" sz="1800" dirty="0">
                <a:solidFill>
                  <a:srgbClr val="0000FF"/>
                </a:solidFill>
              </a:rPr>
              <a:t>first steps     </a:t>
            </a:r>
          </a:p>
        </p:txBody>
      </p:sp>
      <p:sp>
        <p:nvSpPr>
          <p:cNvPr id="19459" name="TextBox 8"/>
          <p:cNvSpPr txBox="1">
            <a:spLocks noChangeArrowheads="1"/>
          </p:cNvSpPr>
          <p:nvPr/>
        </p:nvSpPr>
        <p:spPr bwMode="auto">
          <a:xfrm>
            <a:off x="1295400" y="2155879"/>
            <a:ext cx="71628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800" dirty="0">
                <a:solidFill>
                  <a:srgbClr val="0000FF"/>
                </a:solidFill>
              </a:rPr>
              <a:t>2006-08     NSF Waters/CUAHSI  Project    </a:t>
            </a:r>
          </a:p>
          <a:p>
            <a:r>
              <a:rPr lang="en-US" sz="1800" dirty="0">
                <a:solidFill>
                  <a:srgbClr val="0000FF"/>
                </a:solidFill>
              </a:rPr>
              <a:t>		       Duffy and Reed</a:t>
            </a:r>
          </a:p>
          <a:p>
            <a:r>
              <a:rPr lang="en-US" sz="1800" dirty="0">
                <a:solidFill>
                  <a:srgbClr val="0000FF"/>
                </a:solidFill>
              </a:rPr>
              <a:t>		       </a:t>
            </a:r>
            <a:r>
              <a:rPr lang="en-US" sz="1800" dirty="0" err="1">
                <a:solidFill>
                  <a:srgbClr val="0000FF"/>
                </a:solidFill>
              </a:rPr>
              <a:t>Mukesh</a:t>
            </a:r>
            <a:r>
              <a:rPr lang="en-US" sz="1800" dirty="0">
                <a:solidFill>
                  <a:srgbClr val="0000FF"/>
                </a:solidFill>
              </a:rPr>
              <a:t> Kumar-redesign PIHM, Data-Model   </a:t>
            </a:r>
          </a:p>
          <a:p>
            <a:r>
              <a:rPr lang="en-US" sz="1800" dirty="0">
                <a:solidFill>
                  <a:srgbClr val="0000FF"/>
                </a:solidFill>
              </a:rPr>
              <a:t>		       </a:t>
            </a:r>
            <a:r>
              <a:rPr lang="en-US" sz="1800" dirty="0" err="1">
                <a:solidFill>
                  <a:srgbClr val="0000FF"/>
                </a:solidFill>
              </a:rPr>
              <a:t>Gopal</a:t>
            </a:r>
            <a:r>
              <a:rPr lang="en-US" sz="1800" dirty="0">
                <a:solidFill>
                  <a:srgbClr val="0000FF"/>
                </a:solidFill>
              </a:rPr>
              <a:t> Bhatt, </a:t>
            </a:r>
            <a:r>
              <a:rPr lang="en-US" sz="1800" dirty="0" err="1">
                <a:solidFill>
                  <a:srgbClr val="0000FF"/>
                </a:solidFill>
              </a:rPr>
              <a:t>PIHMgis</a:t>
            </a:r>
            <a:r>
              <a:rPr lang="en-US" sz="1800" dirty="0">
                <a:solidFill>
                  <a:srgbClr val="0000FF"/>
                </a:solidFill>
              </a:rPr>
              <a:t> </a:t>
            </a:r>
          </a:p>
          <a:p>
            <a:r>
              <a:rPr lang="en-US" sz="1800" dirty="0">
                <a:solidFill>
                  <a:srgbClr val="0000FF"/>
                </a:solidFill>
              </a:rPr>
              <a:t>		       </a:t>
            </a:r>
            <a:r>
              <a:rPr lang="en-US" sz="1800" dirty="0" err="1">
                <a:solidFill>
                  <a:srgbClr val="0000FF"/>
                </a:solidFill>
              </a:rPr>
              <a:t>Shuangcai</a:t>
            </a:r>
            <a:r>
              <a:rPr lang="en-US" sz="1800" dirty="0">
                <a:solidFill>
                  <a:srgbClr val="0000FF"/>
                </a:solidFill>
              </a:rPr>
              <a:t> Li, </a:t>
            </a:r>
            <a:r>
              <a:rPr lang="en-US" sz="1800" dirty="0" err="1" smtClean="0">
                <a:solidFill>
                  <a:srgbClr val="0000FF"/>
                </a:solidFill>
              </a:rPr>
              <a:t>PIHM_hydro</a:t>
            </a:r>
            <a:endParaRPr lang="en-US" sz="1800" dirty="0">
              <a:solidFill>
                <a:srgbClr val="0000FF"/>
              </a:solidFill>
            </a:endParaRPr>
          </a:p>
        </p:txBody>
      </p:sp>
      <p:sp>
        <p:nvSpPr>
          <p:cNvPr id="19460" name="TextBox 10"/>
          <p:cNvSpPr txBox="1">
            <a:spLocks noChangeArrowheads="1"/>
          </p:cNvSpPr>
          <p:nvPr/>
        </p:nvSpPr>
        <p:spPr bwMode="auto">
          <a:xfrm>
            <a:off x="1295400" y="3638922"/>
            <a:ext cx="71628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800" dirty="0">
                <a:solidFill>
                  <a:srgbClr val="0000FF"/>
                </a:solidFill>
              </a:rPr>
              <a:t>2008-</a:t>
            </a:r>
            <a:r>
              <a:rPr lang="en-US" sz="1800" dirty="0" smtClean="0">
                <a:solidFill>
                  <a:srgbClr val="0000FF"/>
                </a:solidFill>
              </a:rPr>
              <a:t>13      </a:t>
            </a:r>
            <a:r>
              <a:rPr lang="en-US" sz="1800" dirty="0">
                <a:solidFill>
                  <a:srgbClr val="0000FF"/>
                </a:solidFill>
              </a:rPr>
              <a:t>NSF Critical Zone Observatory</a:t>
            </a:r>
          </a:p>
          <a:p>
            <a:r>
              <a:rPr lang="en-US" sz="1800" dirty="0">
                <a:solidFill>
                  <a:srgbClr val="0000FF"/>
                </a:solidFill>
              </a:rPr>
              <a:t>		       Duffy, Brantley, and CZO teams</a:t>
            </a:r>
          </a:p>
          <a:p>
            <a:r>
              <a:rPr lang="en-US" sz="1800" dirty="0">
                <a:solidFill>
                  <a:srgbClr val="0000FF"/>
                </a:solidFill>
              </a:rPr>
              <a:t>		       Kumar</a:t>
            </a:r>
            <a:r>
              <a:rPr lang="en-US" sz="1800" dirty="0" smtClean="0">
                <a:solidFill>
                  <a:srgbClr val="0000FF"/>
                </a:solidFill>
              </a:rPr>
              <a:t>-PIHM_3D</a:t>
            </a:r>
            <a:endParaRPr lang="en-US" sz="1800" dirty="0">
              <a:solidFill>
                <a:srgbClr val="0000FF"/>
              </a:solidFill>
            </a:endParaRPr>
          </a:p>
          <a:p>
            <a:r>
              <a:rPr lang="en-US" sz="1800" dirty="0">
                <a:solidFill>
                  <a:srgbClr val="0000FF"/>
                </a:solidFill>
              </a:rPr>
              <a:t>		       </a:t>
            </a:r>
            <a:r>
              <a:rPr lang="en-US" sz="1800" dirty="0" err="1">
                <a:solidFill>
                  <a:srgbClr val="0000FF"/>
                </a:solidFill>
              </a:rPr>
              <a:t>Gopal</a:t>
            </a:r>
            <a:r>
              <a:rPr lang="en-US" sz="1800" dirty="0">
                <a:solidFill>
                  <a:srgbClr val="0000FF"/>
                </a:solidFill>
              </a:rPr>
              <a:t> Bhatt/Duffy- Solute, Age Modeling</a:t>
            </a:r>
          </a:p>
          <a:p>
            <a:r>
              <a:rPr lang="en-US" sz="1800" dirty="0">
                <a:solidFill>
                  <a:srgbClr val="0000FF"/>
                </a:solidFill>
              </a:rPr>
              <a:t>		       </a:t>
            </a:r>
            <a:r>
              <a:rPr lang="en-US" sz="1800" dirty="0" err="1">
                <a:solidFill>
                  <a:srgbClr val="0000FF"/>
                </a:solidFill>
              </a:rPr>
              <a:t>Yuning</a:t>
            </a:r>
            <a:r>
              <a:rPr lang="en-US" sz="1800" dirty="0">
                <a:solidFill>
                  <a:srgbClr val="0000FF"/>
                </a:solidFill>
              </a:rPr>
              <a:t> Shi, Ken Davis </a:t>
            </a:r>
            <a:r>
              <a:rPr lang="en-US" sz="1800" dirty="0" err="1" smtClean="0">
                <a:solidFill>
                  <a:srgbClr val="0000FF"/>
                </a:solidFill>
              </a:rPr>
              <a:t>Flux_PIHM</a:t>
            </a:r>
            <a:endParaRPr lang="en-US" sz="1800" dirty="0">
              <a:solidFill>
                <a:srgbClr val="0000FF"/>
              </a:solidFill>
            </a:endParaRPr>
          </a:p>
          <a:p>
            <a:r>
              <a:rPr lang="en-US" sz="1800" dirty="0">
                <a:solidFill>
                  <a:srgbClr val="0000FF"/>
                </a:solidFill>
              </a:rPr>
              <a:t>		       Lorne </a:t>
            </a:r>
            <a:r>
              <a:rPr lang="en-US" sz="1800" dirty="0" smtClean="0">
                <a:solidFill>
                  <a:srgbClr val="0000FF"/>
                </a:solidFill>
              </a:rPr>
              <a:t>Leonard: </a:t>
            </a:r>
            <a:r>
              <a:rPr lang="en-US" sz="1800" dirty="0" err="1" smtClean="0">
                <a:solidFill>
                  <a:srgbClr val="0000FF"/>
                </a:solidFill>
              </a:rPr>
              <a:t>Hydroterre</a:t>
            </a:r>
            <a:endParaRPr lang="en-US" sz="1800" dirty="0">
              <a:solidFill>
                <a:srgbClr val="0000FF"/>
              </a:solidFill>
            </a:endParaRPr>
          </a:p>
          <a:p>
            <a:r>
              <a:rPr lang="en-US" sz="1800" dirty="0">
                <a:solidFill>
                  <a:srgbClr val="0000FF"/>
                </a:solidFill>
              </a:rPr>
              <a:t>		       Soil </a:t>
            </a:r>
            <a:r>
              <a:rPr lang="en-US" sz="1800" dirty="0" err="1">
                <a:solidFill>
                  <a:srgbClr val="0000FF"/>
                </a:solidFill>
              </a:rPr>
              <a:t>TrEC</a:t>
            </a:r>
            <a:r>
              <a:rPr lang="en-US" sz="1800" dirty="0">
                <a:solidFill>
                  <a:srgbClr val="0000FF"/>
                </a:solidFill>
              </a:rPr>
              <a:t>  European Community funding</a:t>
            </a:r>
          </a:p>
        </p:txBody>
      </p:sp>
      <p:sp>
        <p:nvSpPr>
          <p:cNvPr id="6" name="TextBox 6"/>
          <p:cNvSpPr txBox="1">
            <a:spLocks noChangeArrowheads="1"/>
          </p:cNvSpPr>
          <p:nvPr/>
        </p:nvSpPr>
        <p:spPr bwMode="auto">
          <a:xfrm>
            <a:off x="1371600" y="5657671"/>
            <a:ext cx="72623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371600" indent="-4572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800" dirty="0" smtClean="0">
                <a:solidFill>
                  <a:srgbClr val="0000FF"/>
                </a:solidFill>
              </a:rPr>
              <a:t>2013-16     NSF </a:t>
            </a:r>
            <a:r>
              <a:rPr lang="en-US" sz="1800" dirty="0" err="1" smtClean="0">
                <a:solidFill>
                  <a:srgbClr val="0000FF"/>
                </a:solidFill>
              </a:rPr>
              <a:t>EarthCube</a:t>
            </a:r>
            <a:r>
              <a:rPr lang="en-US" sz="1800" dirty="0" smtClean="0">
                <a:solidFill>
                  <a:srgbClr val="0000FF"/>
                </a:solidFill>
              </a:rPr>
              <a:t> </a:t>
            </a:r>
            <a:r>
              <a:rPr lang="en-US" sz="1800" dirty="0" err="1" smtClean="0">
                <a:solidFill>
                  <a:srgbClr val="0000FF"/>
                </a:solidFill>
              </a:rPr>
              <a:t>GeoSoft</a:t>
            </a:r>
            <a:r>
              <a:rPr lang="en-US" sz="1800" dirty="0" smtClean="0">
                <a:solidFill>
                  <a:srgbClr val="0000FF"/>
                </a:solidFill>
              </a:rPr>
              <a:t> BB</a:t>
            </a:r>
          </a:p>
          <a:p>
            <a:r>
              <a:rPr lang="en-US" sz="1800" dirty="0">
                <a:solidFill>
                  <a:srgbClr val="0000FF"/>
                </a:solidFill>
              </a:rPr>
              <a:t>	</a:t>
            </a:r>
            <a:r>
              <a:rPr lang="en-US" sz="1800" dirty="0" smtClean="0">
                <a:solidFill>
                  <a:srgbClr val="0000FF"/>
                </a:solidFill>
              </a:rPr>
              <a:t>	     NSF INSPIRE Project Lake-Catchment Age of Water</a:t>
            </a:r>
            <a:endParaRPr lang="en-US" sz="1800" dirty="0">
              <a:solidFill>
                <a:srgbClr val="0000FF"/>
              </a:solidFill>
            </a:endParaRPr>
          </a:p>
        </p:txBody>
      </p:sp>
    </p:spTree>
    <p:extLst>
      <p:ext uri="{BB962C8B-B14F-4D97-AF65-F5344CB8AC3E}">
        <p14:creationId xmlns:p14="http://schemas.microsoft.com/office/powerpoint/2010/main" val="2758610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609600" y="5334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43000" lvl="2" indent="-228600" eaLnBrk="1" hangingPunct="1">
              <a:lnSpc>
                <a:spcPct val="90000"/>
              </a:lnSpc>
              <a:spcBef>
                <a:spcPct val="20000"/>
              </a:spcBef>
            </a:pPr>
            <a:r>
              <a:rPr lang="en-US" sz="2800" b="1" dirty="0">
                <a:solidFill>
                  <a:srgbClr val="0000FF"/>
                </a:solidFill>
                <a:latin typeface="Comic Sans MS"/>
                <a:cs typeface="Comic Sans MS"/>
              </a:rPr>
              <a:t>Why &amp; How of  Integrated Models</a:t>
            </a:r>
            <a:r>
              <a:rPr lang="en-US" sz="3200" b="1" dirty="0">
                <a:solidFill>
                  <a:srgbClr val="0000FF"/>
                </a:solidFill>
                <a:latin typeface="Comic Sans MS"/>
                <a:cs typeface="Comic Sans MS"/>
              </a:rPr>
              <a:t> </a:t>
            </a:r>
            <a:endParaRPr lang="en-US" sz="1800" dirty="0">
              <a:solidFill>
                <a:srgbClr val="0000FF"/>
              </a:solidFill>
              <a:latin typeface="Comic Sans MS"/>
              <a:cs typeface="Comic Sans MS"/>
            </a:endParaRPr>
          </a:p>
        </p:txBody>
      </p:sp>
      <p:sp>
        <p:nvSpPr>
          <p:cNvPr id="422915" name="Rectangle 3"/>
          <p:cNvSpPr>
            <a:spLocks noChangeArrowheads="1"/>
          </p:cNvSpPr>
          <p:nvPr/>
        </p:nvSpPr>
        <p:spPr bwMode="auto">
          <a:xfrm>
            <a:off x="1077728" y="2895600"/>
            <a:ext cx="723936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1" algn="ctr">
              <a:buFont typeface="Times" charset="0"/>
              <a:buNone/>
            </a:pPr>
            <a:r>
              <a:rPr lang="en-US">
                <a:solidFill>
                  <a:srgbClr val="0000FF"/>
                </a:solidFill>
                <a:latin typeface="Comic Sans MS"/>
                <a:cs typeface="Comic Sans MS"/>
              </a:rPr>
              <a:t>New sensors, communication networks, and characterization tools </a:t>
            </a:r>
          </a:p>
          <a:p>
            <a:pPr lvl="1" algn="ctr">
              <a:buFont typeface="Times" charset="0"/>
              <a:buNone/>
            </a:pPr>
            <a:r>
              <a:rPr lang="en-US">
                <a:solidFill>
                  <a:srgbClr val="0000FF"/>
                </a:solidFill>
                <a:latin typeface="Comic Sans MS"/>
                <a:cs typeface="Comic Sans MS"/>
              </a:rPr>
              <a:t>have made it possible to examine spatial and temporal </a:t>
            </a:r>
          </a:p>
          <a:p>
            <a:pPr lvl="1" algn="ctr">
              <a:buFont typeface="Times" charset="0"/>
              <a:buNone/>
            </a:pPr>
            <a:r>
              <a:rPr lang="en-US">
                <a:solidFill>
                  <a:srgbClr val="0000FF"/>
                </a:solidFill>
                <a:latin typeface="Comic Sans MS"/>
                <a:cs typeface="Comic Sans MS"/>
              </a:rPr>
              <a:t>phenomena over an unprecedented </a:t>
            </a:r>
          </a:p>
          <a:p>
            <a:pPr lvl="1" algn="ctr">
              <a:buFont typeface="Times" charset="0"/>
              <a:buNone/>
            </a:pPr>
            <a:r>
              <a:rPr lang="en-US">
                <a:solidFill>
                  <a:srgbClr val="0000FF"/>
                </a:solidFill>
                <a:latin typeface="Comic Sans MS"/>
                <a:cs typeface="Comic Sans MS"/>
              </a:rPr>
              <a:t>range of scales</a:t>
            </a:r>
          </a:p>
        </p:txBody>
      </p:sp>
      <p:sp>
        <p:nvSpPr>
          <p:cNvPr id="422917" name="Rectangle 5"/>
          <p:cNvSpPr>
            <a:spLocks noChangeArrowheads="1"/>
          </p:cNvSpPr>
          <p:nvPr/>
        </p:nvSpPr>
        <p:spPr bwMode="auto">
          <a:xfrm>
            <a:off x="838200" y="1371600"/>
            <a:ext cx="7467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lgn="ctr">
              <a:buFont typeface="Times" charset="0"/>
              <a:buNone/>
            </a:pPr>
            <a:r>
              <a:rPr lang="en-US">
                <a:solidFill>
                  <a:srgbClr val="0000FF"/>
                </a:solidFill>
                <a:latin typeface="Comic Sans MS"/>
                <a:cs typeface="Comic Sans MS"/>
              </a:rPr>
              <a:t>Multiphysics analysis is a unifying  modeling strategy that allow scientists and engineers to explore </a:t>
            </a:r>
          </a:p>
          <a:p>
            <a:pPr lvl="1" algn="ctr">
              <a:buFont typeface="Times" charset="0"/>
              <a:buNone/>
            </a:pPr>
            <a:r>
              <a:rPr lang="en-US">
                <a:solidFill>
                  <a:srgbClr val="0000FF"/>
                </a:solidFill>
                <a:latin typeface="Comic Sans MS"/>
                <a:cs typeface="Comic Sans MS"/>
              </a:rPr>
              <a:t>fully-coupled effects of complex </a:t>
            </a:r>
          </a:p>
          <a:p>
            <a:pPr lvl="1" algn="ctr">
              <a:buFont typeface="Times" charset="0"/>
              <a:buNone/>
            </a:pPr>
            <a:r>
              <a:rPr lang="en-US">
                <a:solidFill>
                  <a:srgbClr val="0000FF"/>
                </a:solidFill>
                <a:latin typeface="Comic Sans MS"/>
                <a:cs typeface="Comic Sans MS"/>
              </a:rPr>
              <a:t>physical phenomena</a:t>
            </a:r>
          </a:p>
        </p:txBody>
      </p:sp>
      <p:sp>
        <p:nvSpPr>
          <p:cNvPr id="422919" name="Rectangle 7"/>
          <p:cNvSpPr>
            <a:spLocks noChangeArrowheads="1"/>
          </p:cNvSpPr>
          <p:nvPr/>
        </p:nvSpPr>
        <p:spPr bwMode="auto">
          <a:xfrm>
            <a:off x="1219566" y="4724400"/>
            <a:ext cx="696999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1" algn="ctr">
              <a:buFont typeface="Times" charset="0"/>
              <a:buNone/>
            </a:pPr>
            <a:r>
              <a:rPr lang="en-US" dirty="0">
                <a:solidFill>
                  <a:srgbClr val="0000FF"/>
                </a:solidFill>
                <a:latin typeface="Comic Sans MS"/>
                <a:cs typeface="Comic Sans MS"/>
              </a:rPr>
              <a:t>Goal: to develop </a:t>
            </a:r>
            <a:r>
              <a:rPr lang="en-US" dirty="0" smtClean="0">
                <a:solidFill>
                  <a:srgbClr val="0000FF"/>
                </a:solidFill>
                <a:latin typeface="Comic Sans MS"/>
                <a:cs typeface="Comic Sans MS"/>
              </a:rPr>
              <a:t>an evolvable approach </a:t>
            </a:r>
            <a:r>
              <a:rPr lang="en-US" dirty="0">
                <a:solidFill>
                  <a:srgbClr val="0000FF"/>
                </a:solidFill>
                <a:latin typeface="Comic Sans MS"/>
                <a:cs typeface="Comic Sans MS"/>
              </a:rPr>
              <a:t>to </a:t>
            </a:r>
            <a:r>
              <a:rPr lang="en-US" dirty="0" smtClean="0">
                <a:solidFill>
                  <a:srgbClr val="0000FF"/>
                </a:solidFill>
                <a:latin typeface="Comic Sans MS"/>
                <a:cs typeface="Comic Sans MS"/>
              </a:rPr>
              <a:t>hydrologic simulation,</a:t>
            </a:r>
            <a:endParaRPr lang="en-US" dirty="0">
              <a:solidFill>
                <a:srgbClr val="0000FF"/>
              </a:solidFill>
              <a:latin typeface="Comic Sans MS"/>
              <a:cs typeface="Comic Sans MS"/>
            </a:endParaRPr>
          </a:p>
          <a:p>
            <a:pPr lvl="1" algn="ctr">
              <a:buFont typeface="Times" charset="0"/>
              <a:buNone/>
            </a:pPr>
            <a:r>
              <a:rPr lang="en-US" dirty="0">
                <a:solidFill>
                  <a:srgbClr val="0000FF"/>
                </a:solidFill>
                <a:latin typeface="Comic Sans MS"/>
                <a:cs typeface="Comic Sans MS"/>
              </a:rPr>
              <a:t>to advance predictive  understanding &amp;  </a:t>
            </a:r>
          </a:p>
          <a:p>
            <a:pPr lvl="1" algn="ctr">
              <a:buFont typeface="Times" charset="0"/>
              <a:buNone/>
            </a:pPr>
            <a:r>
              <a:rPr lang="en-US" dirty="0">
                <a:solidFill>
                  <a:srgbClr val="0000FF"/>
                </a:solidFill>
                <a:latin typeface="Comic Sans MS"/>
                <a:cs typeface="Comic Sans MS"/>
              </a:rPr>
              <a:t>to develop the next generation </a:t>
            </a:r>
          </a:p>
          <a:p>
            <a:pPr lvl="1" algn="ctr">
              <a:buFont typeface="Times" charset="0"/>
              <a:buNone/>
            </a:pPr>
            <a:r>
              <a:rPr lang="en-US" dirty="0">
                <a:solidFill>
                  <a:srgbClr val="0000FF"/>
                </a:solidFill>
                <a:latin typeface="Comic Sans MS"/>
                <a:cs typeface="Comic Sans MS"/>
              </a:rPr>
              <a:t>of environmental forecasting tools</a:t>
            </a:r>
            <a:endParaRPr lang="en-US" dirty="0">
              <a:latin typeface="Comic Sans MS"/>
              <a:cs typeface="Comic Sans MS"/>
            </a:endParaRPr>
          </a:p>
        </p:txBody>
      </p:sp>
    </p:spTree>
    <p:extLst>
      <p:ext uri="{BB962C8B-B14F-4D97-AF65-F5344CB8AC3E}">
        <p14:creationId xmlns:p14="http://schemas.microsoft.com/office/powerpoint/2010/main" val="3269019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2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29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2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p:bldP spid="422917" grpId="0"/>
      <p:bldP spid="4229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990600" y="457200"/>
            <a:ext cx="77136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a:solidFill>
                  <a:srgbClr val="0000FF"/>
                </a:solidFill>
              </a:rPr>
              <a:t>Architecture for Multiphysics Modeling</a:t>
            </a:r>
          </a:p>
        </p:txBody>
      </p:sp>
      <p:pic>
        <p:nvPicPr>
          <p:cNvPr id="27650" name="Picture 3" descr="Heath on Multiphysic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493963"/>
            <a:ext cx="548640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4"/>
          <p:cNvSpPr>
            <a:spLocks noChangeArrowheads="1"/>
          </p:cNvSpPr>
          <p:nvPr/>
        </p:nvSpPr>
        <p:spPr bwMode="auto">
          <a:xfrm>
            <a:off x="1447800" y="5991225"/>
            <a:ext cx="24939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t>Mike Heath UIUC, 2008</a:t>
            </a:r>
          </a:p>
        </p:txBody>
      </p:sp>
      <p:sp>
        <p:nvSpPr>
          <p:cNvPr id="27652" name="Rectangle 5"/>
          <p:cNvSpPr>
            <a:spLocks noChangeArrowheads="1"/>
          </p:cNvSpPr>
          <p:nvPr/>
        </p:nvSpPr>
        <p:spPr bwMode="auto">
          <a:xfrm>
            <a:off x="152400" y="1143000"/>
            <a:ext cx="81534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a:buFont typeface="Arial" charset="0"/>
              <a:buNone/>
            </a:pPr>
            <a:r>
              <a:rPr lang="en-US" dirty="0"/>
              <a:t>	Sequential Coupling Approach </a:t>
            </a:r>
            <a:r>
              <a:rPr lang="en-US" sz="1200" dirty="0">
                <a:latin typeface="Verdana" charset="0"/>
              </a:rPr>
              <a:t>one process or field is partially solved and then passed to the next physics field to form </a:t>
            </a:r>
            <a:r>
              <a:rPr lang="en-US" sz="1200" dirty="0" smtClean="0">
                <a:latin typeface="Verdana" charset="0"/>
              </a:rPr>
              <a:t>an initial solution</a:t>
            </a:r>
            <a:r>
              <a:rPr lang="en-US" sz="1200" dirty="0">
                <a:latin typeface="Verdana" charset="0"/>
              </a:rPr>
              <a:t>. The iteration process continues until a final solution is achieved. The integration interface provides the services for subsystem interaction, data handling, mesh generation, parallel I/O, visualization, etc.</a:t>
            </a:r>
            <a:endParaRPr lang="en-US" sz="2400" dirty="0">
              <a:latin typeface="Verdana" charset="0"/>
            </a:endParaRPr>
          </a:p>
        </p:txBody>
      </p:sp>
    </p:spTree>
    <p:extLst>
      <p:ext uri="{BB962C8B-B14F-4D97-AF65-F5344CB8AC3E}">
        <p14:creationId xmlns:p14="http://schemas.microsoft.com/office/powerpoint/2010/main" val="551470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ChangeArrowheads="1"/>
          </p:cNvSpPr>
          <p:nvPr/>
        </p:nvSpPr>
        <p:spPr bwMode="auto">
          <a:xfrm>
            <a:off x="457200" y="6143625"/>
            <a:ext cx="67387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t>Kumar, Bhatt, Duffy, </a:t>
            </a:r>
            <a:r>
              <a:rPr lang="en-US" sz="1600" dirty="0" smtClean="0"/>
              <a:t>2008; Bhatt</a:t>
            </a:r>
            <a:r>
              <a:rPr lang="en-US" sz="1600" dirty="0"/>
              <a:t>, </a:t>
            </a:r>
            <a:r>
              <a:rPr lang="en-US" sz="1600" dirty="0" smtClean="0"/>
              <a:t>Kumar, Duffy</a:t>
            </a:r>
            <a:r>
              <a:rPr lang="en-US" sz="1600" dirty="0"/>
              <a:t>, </a:t>
            </a:r>
            <a:r>
              <a:rPr lang="en-US" sz="1600" dirty="0" smtClean="0"/>
              <a:t>2014; Leonard and Duffy, 2014 </a:t>
            </a:r>
            <a:endParaRPr lang="en-US" sz="1600" dirty="0"/>
          </a:p>
        </p:txBody>
      </p:sp>
      <p:sp>
        <p:nvSpPr>
          <p:cNvPr id="29698" name="Rectangle 7"/>
          <p:cNvSpPr>
            <a:spLocks noChangeArrowheads="1"/>
          </p:cNvSpPr>
          <p:nvPr/>
        </p:nvSpPr>
        <p:spPr bwMode="auto">
          <a:xfrm>
            <a:off x="533400" y="914400"/>
            <a:ext cx="807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Direct Coupling </a:t>
            </a:r>
            <a:r>
              <a:rPr lang="en-US" sz="1200" dirty="0">
                <a:latin typeface="Verdana" charset="0"/>
              </a:rPr>
              <a:t>assembles all the physics equations in one matrix and solves all equations together. In this example an open-source GIS and </a:t>
            </a:r>
            <a:r>
              <a:rPr lang="en-US" sz="1200" dirty="0" err="1">
                <a:latin typeface="Verdana" charset="0"/>
              </a:rPr>
              <a:t>Geodatabase</a:t>
            </a:r>
            <a:r>
              <a:rPr lang="en-US" sz="1200" dirty="0">
                <a:latin typeface="Verdana" charset="0"/>
              </a:rPr>
              <a:t> is used for data management, mesh generation, space-time data analysis, and interface to the system solver and visualization.</a:t>
            </a:r>
          </a:p>
        </p:txBody>
      </p:sp>
      <p:grpSp>
        <p:nvGrpSpPr>
          <p:cNvPr id="29699" name="Group 62"/>
          <p:cNvGrpSpPr>
            <a:grpSpLocks/>
          </p:cNvGrpSpPr>
          <p:nvPr/>
        </p:nvGrpSpPr>
        <p:grpSpPr bwMode="auto">
          <a:xfrm>
            <a:off x="1524000" y="1828800"/>
            <a:ext cx="6858000" cy="4233863"/>
            <a:chOff x="960" y="1008"/>
            <a:chExt cx="4320" cy="2667"/>
          </a:xfrm>
        </p:grpSpPr>
        <p:sp>
          <p:nvSpPr>
            <p:cNvPr id="29701" name="Rectangle 15"/>
            <p:cNvSpPr>
              <a:spLocks noChangeAspect="1" noChangeArrowheads="1"/>
            </p:cNvSpPr>
            <p:nvPr/>
          </p:nvSpPr>
          <p:spPr bwMode="auto">
            <a:xfrm>
              <a:off x="2406" y="3359"/>
              <a:ext cx="1419" cy="316"/>
            </a:xfrm>
            <a:prstGeom prst="rect">
              <a:avLst/>
            </a:prstGeom>
            <a:solidFill>
              <a:schemeClr val="folHlink"/>
            </a:solidFill>
            <a:ln w="19050">
              <a:solidFill>
                <a:schemeClr val="accent1"/>
              </a:solidFill>
              <a:miter lim="800000"/>
              <a:headEnd/>
              <a:tailEnd/>
            </a:ln>
          </p:spPr>
          <p:txBody>
            <a:bodyPr/>
            <a:lstStyle/>
            <a:p>
              <a:endParaRPr lang="en-US"/>
            </a:p>
          </p:txBody>
        </p:sp>
        <p:sp>
          <p:nvSpPr>
            <p:cNvPr id="29702" name="Rectangle 16"/>
            <p:cNvSpPr>
              <a:spLocks noChangeAspect="1" noChangeArrowheads="1"/>
            </p:cNvSpPr>
            <p:nvPr/>
          </p:nvSpPr>
          <p:spPr bwMode="auto">
            <a:xfrm>
              <a:off x="2524" y="1687"/>
              <a:ext cx="1187" cy="480"/>
            </a:xfrm>
            <a:prstGeom prst="rect">
              <a:avLst/>
            </a:prstGeom>
            <a:solidFill>
              <a:schemeClr val="folHlink"/>
            </a:solidFill>
            <a:ln w="19050">
              <a:solidFill>
                <a:schemeClr val="accent1"/>
              </a:solidFill>
              <a:miter lim="800000"/>
              <a:headEnd/>
              <a:tailEnd/>
            </a:ln>
          </p:spPr>
          <p:txBody>
            <a:bodyPr/>
            <a:lstStyle/>
            <a:p>
              <a:endParaRPr lang="en-US"/>
            </a:p>
          </p:txBody>
        </p:sp>
        <p:sp>
          <p:nvSpPr>
            <p:cNvPr id="29703" name="Text Box 17"/>
            <p:cNvSpPr txBox="1">
              <a:spLocks noChangeAspect="1" noChangeArrowheads="1"/>
            </p:cNvSpPr>
            <p:nvPr/>
          </p:nvSpPr>
          <p:spPr bwMode="auto">
            <a:xfrm>
              <a:off x="2413" y="3364"/>
              <a:ext cx="1413" cy="305"/>
            </a:xfrm>
            <a:prstGeom prst="rect">
              <a:avLst/>
            </a:prstGeom>
            <a:solidFill>
              <a:srgbClr val="CC99FF"/>
            </a:solidFill>
            <a:ln w="9525">
              <a:solidFill>
                <a:srgbClr val="CC99FF"/>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dirty="0" smtClean="0">
                  <a:latin typeface="Palatino Linotype" charset="0"/>
                </a:rPr>
                <a:t>ETV-</a:t>
              </a:r>
              <a:r>
                <a:rPr lang="en-US" sz="1200" dirty="0" err="1" smtClean="0">
                  <a:latin typeface="Palatino Linotype" charset="0"/>
                </a:rPr>
                <a:t>Geodata</a:t>
              </a:r>
              <a:r>
                <a:rPr lang="en-US" sz="1200" dirty="0" smtClean="0">
                  <a:latin typeface="Palatino Linotype" charset="0"/>
                </a:rPr>
                <a:t> </a:t>
              </a:r>
              <a:endParaRPr lang="en-US" sz="1200" dirty="0">
                <a:latin typeface="Palatino Linotype" charset="0"/>
              </a:endParaRPr>
            </a:p>
            <a:p>
              <a:pPr algn="ctr" eaLnBrk="1" hangingPunct="1"/>
              <a:r>
                <a:rPr lang="en-US" sz="1200" dirty="0">
                  <a:latin typeface="Palatino Linotype" charset="0"/>
                </a:rPr>
                <a:t>(Schema, Data, Relationships)</a:t>
              </a:r>
              <a:endParaRPr lang="en-US" sz="1200" dirty="0">
                <a:latin typeface="Arial" charset="0"/>
              </a:endParaRPr>
            </a:p>
          </p:txBody>
        </p:sp>
        <p:sp>
          <p:nvSpPr>
            <p:cNvPr id="29704" name="Text Box 18"/>
            <p:cNvSpPr txBox="1">
              <a:spLocks noChangeAspect="1" noChangeArrowheads="1"/>
            </p:cNvSpPr>
            <p:nvPr/>
          </p:nvSpPr>
          <p:spPr bwMode="auto">
            <a:xfrm>
              <a:off x="4101" y="2605"/>
              <a:ext cx="1178" cy="303"/>
            </a:xfrm>
            <a:prstGeom prst="rect">
              <a:avLst/>
            </a:prstGeom>
            <a:solidFill>
              <a:srgbClr val="FF99CC"/>
            </a:solidFill>
            <a:ln w="9525">
              <a:solidFill>
                <a:srgbClr val="FF99CC"/>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Field, Feature Objects, Non-Spatial Data</a:t>
              </a:r>
              <a:endParaRPr lang="en-US" sz="1200">
                <a:latin typeface="Arial" charset="0"/>
              </a:endParaRPr>
            </a:p>
          </p:txBody>
        </p:sp>
        <p:sp>
          <p:nvSpPr>
            <p:cNvPr id="29705" name="Text Box 19"/>
            <p:cNvSpPr txBox="1">
              <a:spLocks noChangeAspect="1" noChangeArrowheads="1"/>
            </p:cNvSpPr>
            <p:nvPr/>
          </p:nvSpPr>
          <p:spPr bwMode="auto">
            <a:xfrm>
              <a:off x="1948" y="1008"/>
              <a:ext cx="2356" cy="228"/>
            </a:xfrm>
            <a:prstGeom prst="rect">
              <a:avLst/>
            </a:prstGeom>
            <a:solidFill>
              <a:srgbClr val="DDDDDD"/>
            </a:solidFill>
            <a:ln w="9525">
              <a:solidFill>
                <a:srgbClr val="C0C0C0"/>
              </a:solidFill>
              <a:miter lim="800000"/>
              <a:headEnd/>
              <a:tailEnd/>
            </a:ln>
          </p:spPr>
          <p:txBody>
            <a:bodyPr tIns="91440"/>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b="1">
                  <a:solidFill>
                    <a:srgbClr val="0000FF"/>
                  </a:solidFill>
                  <a:latin typeface="Palatino Linotype" charset="0"/>
                </a:rPr>
                <a:t>User Interface</a:t>
              </a:r>
              <a:endParaRPr lang="en-US" sz="1200">
                <a:latin typeface="Arial" charset="0"/>
              </a:endParaRPr>
            </a:p>
          </p:txBody>
        </p:sp>
        <p:grpSp>
          <p:nvGrpSpPr>
            <p:cNvPr id="29706" name="Group 20"/>
            <p:cNvGrpSpPr>
              <a:grpSpLocks noChangeAspect="1"/>
            </p:cNvGrpSpPr>
            <p:nvPr/>
          </p:nvGrpSpPr>
          <p:grpSpPr bwMode="auto">
            <a:xfrm>
              <a:off x="960" y="1692"/>
              <a:ext cx="1178" cy="779"/>
              <a:chOff x="3060" y="8640"/>
              <a:chExt cx="2700" cy="1843"/>
            </a:xfrm>
          </p:grpSpPr>
          <p:sp>
            <p:nvSpPr>
              <p:cNvPr id="29739" name="Text Box 21"/>
              <p:cNvSpPr txBox="1">
                <a:spLocks noChangeAspect="1" noChangeArrowheads="1"/>
              </p:cNvSpPr>
              <p:nvPr/>
            </p:nvSpPr>
            <p:spPr bwMode="auto">
              <a:xfrm>
                <a:off x="3060" y="9000"/>
                <a:ext cx="2700" cy="403"/>
              </a:xfrm>
              <a:prstGeom prst="rect">
                <a:avLst/>
              </a:prstGeom>
              <a:solidFill>
                <a:srgbClr val="FFFF00"/>
              </a:solidFill>
              <a:ln w="9525" cap="rnd">
                <a:solidFill>
                  <a:srgbClr val="FFFF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Vector Processing</a:t>
                </a:r>
                <a:endParaRPr lang="en-US" sz="1200">
                  <a:latin typeface="Arial" charset="0"/>
                </a:endParaRPr>
              </a:p>
            </p:txBody>
          </p:sp>
          <p:sp>
            <p:nvSpPr>
              <p:cNvPr id="29740" name="Text Box 22"/>
              <p:cNvSpPr txBox="1">
                <a:spLocks noChangeAspect="1" noChangeArrowheads="1"/>
              </p:cNvSpPr>
              <p:nvPr/>
            </p:nvSpPr>
            <p:spPr bwMode="auto">
              <a:xfrm>
                <a:off x="3060" y="9360"/>
                <a:ext cx="2700" cy="403"/>
              </a:xfrm>
              <a:prstGeom prst="rect">
                <a:avLst/>
              </a:prstGeom>
              <a:solidFill>
                <a:srgbClr val="FFFF00"/>
              </a:solidFill>
              <a:ln w="9525" cap="rnd">
                <a:solidFill>
                  <a:srgbClr val="FFFF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Raster Processing</a:t>
                </a:r>
                <a:endParaRPr lang="en-US" sz="1200">
                  <a:latin typeface="Arial" charset="0"/>
                </a:endParaRPr>
              </a:p>
            </p:txBody>
          </p:sp>
          <p:sp>
            <p:nvSpPr>
              <p:cNvPr id="29741" name="Text Box 23"/>
              <p:cNvSpPr txBox="1">
                <a:spLocks noChangeAspect="1" noChangeArrowheads="1"/>
              </p:cNvSpPr>
              <p:nvPr/>
            </p:nvSpPr>
            <p:spPr bwMode="auto">
              <a:xfrm>
                <a:off x="3060" y="9720"/>
                <a:ext cx="2700" cy="403"/>
              </a:xfrm>
              <a:prstGeom prst="rect">
                <a:avLst/>
              </a:prstGeom>
              <a:solidFill>
                <a:srgbClr val="FFFF00"/>
              </a:solidFill>
              <a:ln w="9525" cap="rnd">
                <a:solidFill>
                  <a:srgbClr val="FFFF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Model Loader</a:t>
                </a:r>
                <a:endParaRPr lang="en-US" sz="1200">
                  <a:latin typeface="Arial" charset="0"/>
                </a:endParaRPr>
              </a:p>
            </p:txBody>
          </p:sp>
          <p:sp>
            <p:nvSpPr>
              <p:cNvPr id="29742" name="Text Box 24"/>
              <p:cNvSpPr txBox="1">
                <a:spLocks noChangeAspect="1" noChangeArrowheads="1"/>
              </p:cNvSpPr>
              <p:nvPr/>
            </p:nvSpPr>
            <p:spPr bwMode="auto">
              <a:xfrm>
                <a:off x="3060" y="10080"/>
                <a:ext cx="2700" cy="403"/>
              </a:xfrm>
              <a:prstGeom prst="rect">
                <a:avLst/>
              </a:prstGeom>
              <a:solidFill>
                <a:srgbClr val="FFFF00"/>
              </a:solidFill>
              <a:ln w="9525" cap="rnd">
                <a:solidFill>
                  <a:srgbClr val="FFFF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Parameterization</a:t>
                </a:r>
                <a:endParaRPr lang="en-US" sz="1200">
                  <a:latin typeface="Arial" charset="0"/>
                </a:endParaRPr>
              </a:p>
            </p:txBody>
          </p:sp>
          <p:sp>
            <p:nvSpPr>
              <p:cNvPr id="29743" name="Text Box 25"/>
              <p:cNvSpPr txBox="1">
                <a:spLocks noChangeAspect="1" noChangeArrowheads="1"/>
              </p:cNvSpPr>
              <p:nvPr/>
            </p:nvSpPr>
            <p:spPr bwMode="auto">
              <a:xfrm>
                <a:off x="3060" y="8640"/>
                <a:ext cx="2700" cy="403"/>
              </a:xfrm>
              <a:prstGeom prst="rect">
                <a:avLst/>
              </a:prstGeom>
              <a:solidFill>
                <a:srgbClr val="FFFF00"/>
              </a:solidFill>
              <a:ln w="9525">
                <a:solidFill>
                  <a:srgbClr val="FFFF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Management</a:t>
                </a:r>
                <a:endParaRPr lang="en-US" sz="1200">
                  <a:latin typeface="Arial" charset="0"/>
                </a:endParaRPr>
              </a:p>
            </p:txBody>
          </p:sp>
        </p:grpSp>
        <p:grpSp>
          <p:nvGrpSpPr>
            <p:cNvPr id="29707" name="Group 26"/>
            <p:cNvGrpSpPr>
              <a:grpSpLocks noChangeAspect="1"/>
            </p:cNvGrpSpPr>
            <p:nvPr/>
          </p:nvGrpSpPr>
          <p:grpSpPr bwMode="auto">
            <a:xfrm>
              <a:off x="2530" y="1692"/>
              <a:ext cx="1178" cy="474"/>
              <a:chOff x="6120" y="8640"/>
              <a:chExt cx="2700" cy="1123"/>
            </a:xfrm>
          </p:grpSpPr>
          <p:sp>
            <p:nvSpPr>
              <p:cNvPr id="29736" name="Text Box 27"/>
              <p:cNvSpPr txBox="1">
                <a:spLocks noChangeAspect="1" noChangeArrowheads="1"/>
              </p:cNvSpPr>
              <p:nvPr/>
            </p:nvSpPr>
            <p:spPr bwMode="auto">
              <a:xfrm>
                <a:off x="6120" y="9000"/>
                <a:ext cx="2700" cy="360"/>
              </a:xfrm>
              <a:prstGeom prst="rect">
                <a:avLst/>
              </a:prstGeom>
              <a:solidFill>
                <a:srgbClr val="99CCFF"/>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400" b="1">
                    <a:latin typeface="Palatino Linotype" charset="0"/>
                  </a:rPr>
                  <a:t>Kernel Physics</a:t>
                </a:r>
                <a:r>
                  <a:rPr lang="en-US" sz="1400">
                    <a:latin typeface="Palatino Linotype" charset="0"/>
                  </a:rPr>
                  <a:t> </a:t>
                </a:r>
                <a:endParaRPr lang="en-US" sz="1400">
                  <a:latin typeface="Arial" charset="0"/>
                </a:endParaRPr>
              </a:p>
            </p:txBody>
          </p:sp>
          <p:sp>
            <p:nvSpPr>
              <p:cNvPr id="29737" name="Text Box 28"/>
              <p:cNvSpPr txBox="1">
                <a:spLocks noChangeAspect="1" noChangeArrowheads="1"/>
              </p:cNvSpPr>
              <p:nvPr/>
            </p:nvSpPr>
            <p:spPr bwMode="auto">
              <a:xfrm>
                <a:off x="6120" y="9360"/>
                <a:ext cx="2700" cy="403"/>
              </a:xfrm>
              <a:prstGeom prst="rect">
                <a:avLst/>
              </a:prstGeom>
              <a:solidFill>
                <a:srgbClr val="99CCFF"/>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400" b="1">
                    <a:latin typeface="Palatino Linotype" charset="0"/>
                  </a:rPr>
                  <a:t>Numerical</a:t>
                </a:r>
                <a:r>
                  <a:rPr lang="en-US" sz="1400" b="1">
                    <a:solidFill>
                      <a:srgbClr val="0000FF"/>
                    </a:solidFill>
                    <a:latin typeface="Palatino Linotype" charset="0"/>
                  </a:rPr>
                  <a:t> </a:t>
                </a:r>
                <a:r>
                  <a:rPr lang="en-US" sz="1400" b="1">
                    <a:latin typeface="Palatino Linotype" charset="0"/>
                  </a:rPr>
                  <a:t>Solver</a:t>
                </a:r>
                <a:endParaRPr lang="en-US" sz="1400">
                  <a:latin typeface="Arial" charset="0"/>
                </a:endParaRPr>
              </a:p>
            </p:txBody>
          </p:sp>
          <p:sp>
            <p:nvSpPr>
              <p:cNvPr id="29738" name="Text Box 29"/>
              <p:cNvSpPr txBox="1">
                <a:spLocks noChangeAspect="1" noChangeArrowheads="1"/>
              </p:cNvSpPr>
              <p:nvPr/>
            </p:nvSpPr>
            <p:spPr bwMode="auto">
              <a:xfrm>
                <a:off x="6120" y="8640"/>
                <a:ext cx="2700" cy="403"/>
              </a:xfrm>
              <a:prstGeom prst="rect">
                <a:avLst/>
              </a:prstGeom>
              <a:solidFill>
                <a:srgbClr val="99CCFF"/>
              </a:solidFill>
              <a:ln w="9525">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400">
                    <a:latin typeface="Palatino Linotype" charset="0"/>
                  </a:rPr>
                  <a:t>PIHM</a:t>
                </a:r>
                <a:endParaRPr lang="en-US" sz="1400">
                  <a:latin typeface="Arial" charset="0"/>
                </a:endParaRPr>
              </a:p>
            </p:txBody>
          </p:sp>
        </p:grpSp>
        <p:grpSp>
          <p:nvGrpSpPr>
            <p:cNvPr id="29708" name="Group 30"/>
            <p:cNvGrpSpPr>
              <a:grpSpLocks noChangeAspect="1"/>
            </p:cNvGrpSpPr>
            <p:nvPr/>
          </p:nvGrpSpPr>
          <p:grpSpPr bwMode="auto">
            <a:xfrm>
              <a:off x="4101" y="1692"/>
              <a:ext cx="1178" cy="779"/>
              <a:chOff x="9540" y="8640"/>
              <a:chExt cx="2700" cy="1843"/>
            </a:xfrm>
          </p:grpSpPr>
          <p:sp>
            <p:nvSpPr>
              <p:cNvPr id="29731" name="Text Box 31"/>
              <p:cNvSpPr txBox="1">
                <a:spLocks noChangeAspect="1" noChangeArrowheads="1"/>
              </p:cNvSpPr>
              <p:nvPr/>
            </p:nvSpPr>
            <p:spPr bwMode="auto">
              <a:xfrm>
                <a:off x="9540" y="9000"/>
                <a:ext cx="2700" cy="360"/>
              </a:xfrm>
              <a:prstGeom prst="rect">
                <a:avLst/>
              </a:prstGeom>
              <a:solidFill>
                <a:srgbClr val="CCFFCC"/>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Spatial</a:t>
                </a:r>
                <a:endParaRPr lang="en-US" sz="1200">
                  <a:latin typeface="Arial" charset="0"/>
                </a:endParaRPr>
              </a:p>
            </p:txBody>
          </p:sp>
          <p:sp>
            <p:nvSpPr>
              <p:cNvPr id="29732" name="Text Box 32"/>
              <p:cNvSpPr txBox="1">
                <a:spLocks noChangeAspect="1" noChangeArrowheads="1"/>
              </p:cNvSpPr>
              <p:nvPr/>
            </p:nvSpPr>
            <p:spPr bwMode="auto">
              <a:xfrm>
                <a:off x="9540" y="9360"/>
                <a:ext cx="2700" cy="403"/>
              </a:xfrm>
              <a:prstGeom prst="rect">
                <a:avLst/>
              </a:prstGeom>
              <a:solidFill>
                <a:srgbClr val="CCFFCC"/>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Temporal</a:t>
                </a:r>
                <a:endParaRPr lang="en-US" sz="1200">
                  <a:latin typeface="Arial" charset="0"/>
                </a:endParaRPr>
              </a:p>
            </p:txBody>
          </p:sp>
          <p:sp>
            <p:nvSpPr>
              <p:cNvPr id="29733" name="Text Box 33"/>
              <p:cNvSpPr txBox="1">
                <a:spLocks noChangeAspect="1" noChangeArrowheads="1"/>
              </p:cNvSpPr>
              <p:nvPr/>
            </p:nvSpPr>
            <p:spPr bwMode="auto">
              <a:xfrm>
                <a:off x="9540" y="8640"/>
                <a:ext cx="2700" cy="403"/>
              </a:xfrm>
              <a:prstGeom prst="rect">
                <a:avLst/>
              </a:prstGeom>
              <a:solidFill>
                <a:srgbClr val="CCFFCC"/>
              </a:solidFill>
              <a:ln w="9525">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dirty="0">
                    <a:latin typeface="Palatino Linotype" charset="0"/>
                  </a:rPr>
                  <a:t>Data </a:t>
                </a:r>
                <a:r>
                  <a:rPr lang="en-US" sz="1200" dirty="0" smtClean="0">
                    <a:latin typeface="Palatino Linotype" charset="0"/>
                  </a:rPr>
                  <a:t>Analytics</a:t>
                </a:r>
                <a:endParaRPr lang="en-US" sz="1200" dirty="0">
                  <a:latin typeface="Arial" charset="0"/>
                </a:endParaRPr>
              </a:p>
            </p:txBody>
          </p:sp>
          <p:sp>
            <p:nvSpPr>
              <p:cNvPr id="29734" name="Text Box 34"/>
              <p:cNvSpPr txBox="1">
                <a:spLocks noChangeAspect="1" noChangeArrowheads="1"/>
              </p:cNvSpPr>
              <p:nvPr/>
            </p:nvSpPr>
            <p:spPr bwMode="auto">
              <a:xfrm>
                <a:off x="9540" y="9720"/>
                <a:ext cx="2700" cy="403"/>
              </a:xfrm>
              <a:prstGeom prst="rect">
                <a:avLst/>
              </a:prstGeom>
              <a:solidFill>
                <a:srgbClr val="CCFFCC"/>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Spatio-Temporal</a:t>
                </a:r>
                <a:endParaRPr lang="en-US" sz="1200">
                  <a:latin typeface="Arial" charset="0"/>
                </a:endParaRPr>
              </a:p>
            </p:txBody>
          </p:sp>
          <p:sp>
            <p:nvSpPr>
              <p:cNvPr id="29735" name="Text Box 35"/>
              <p:cNvSpPr txBox="1">
                <a:spLocks noChangeAspect="1" noChangeArrowheads="1"/>
              </p:cNvSpPr>
              <p:nvPr/>
            </p:nvSpPr>
            <p:spPr bwMode="auto">
              <a:xfrm>
                <a:off x="9540" y="10080"/>
                <a:ext cx="2700" cy="403"/>
              </a:xfrm>
              <a:prstGeom prst="rect">
                <a:avLst/>
              </a:prstGeom>
              <a:solidFill>
                <a:srgbClr val="CCFFCC"/>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Uncertainty</a:t>
                </a:r>
                <a:endParaRPr lang="en-US" sz="1200">
                  <a:latin typeface="Arial" charset="0"/>
                </a:endParaRPr>
              </a:p>
            </p:txBody>
          </p:sp>
        </p:grpSp>
        <p:grpSp>
          <p:nvGrpSpPr>
            <p:cNvPr id="29709" name="Group 36"/>
            <p:cNvGrpSpPr>
              <a:grpSpLocks noChangeAspect="1"/>
            </p:cNvGrpSpPr>
            <p:nvPr/>
          </p:nvGrpSpPr>
          <p:grpSpPr bwMode="auto">
            <a:xfrm>
              <a:off x="960" y="2756"/>
              <a:ext cx="1178" cy="913"/>
              <a:chOff x="3060" y="10800"/>
              <a:chExt cx="2700" cy="2160"/>
            </a:xfrm>
          </p:grpSpPr>
          <p:sp>
            <p:nvSpPr>
              <p:cNvPr id="29728" name="Text Box 37"/>
              <p:cNvSpPr txBox="1">
                <a:spLocks noChangeAspect="1" noChangeArrowheads="1"/>
              </p:cNvSpPr>
              <p:nvPr/>
            </p:nvSpPr>
            <p:spPr bwMode="auto">
              <a:xfrm>
                <a:off x="3060" y="11160"/>
                <a:ext cx="2700" cy="1080"/>
              </a:xfrm>
              <a:prstGeom prst="rect">
                <a:avLst/>
              </a:prstGeom>
              <a:solidFill>
                <a:schemeClr val="accent1"/>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Static: Conformed, constrained Delaunay &amp; nested triangulation</a:t>
                </a:r>
                <a:endParaRPr lang="en-US" sz="1200">
                  <a:latin typeface="Arial" charset="0"/>
                </a:endParaRPr>
              </a:p>
            </p:txBody>
          </p:sp>
          <p:sp>
            <p:nvSpPr>
              <p:cNvPr id="29729" name="Text Box 38"/>
              <p:cNvSpPr txBox="1">
                <a:spLocks noChangeAspect="1" noChangeArrowheads="1"/>
              </p:cNvSpPr>
              <p:nvPr/>
            </p:nvSpPr>
            <p:spPr bwMode="auto">
              <a:xfrm>
                <a:off x="3060" y="12240"/>
                <a:ext cx="2700" cy="720"/>
              </a:xfrm>
              <a:prstGeom prst="rect">
                <a:avLst/>
              </a:prstGeom>
              <a:solidFill>
                <a:schemeClr val="accent1"/>
              </a:solidFill>
              <a:ln w="9525" cap="rnd">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Dynamic: Adaptive triangulations</a:t>
                </a:r>
                <a:endParaRPr lang="en-US" sz="1200">
                  <a:latin typeface="Arial" charset="0"/>
                </a:endParaRPr>
              </a:p>
            </p:txBody>
          </p:sp>
          <p:sp>
            <p:nvSpPr>
              <p:cNvPr id="29730" name="Text Box 39"/>
              <p:cNvSpPr txBox="1">
                <a:spLocks noChangeAspect="1" noChangeArrowheads="1"/>
              </p:cNvSpPr>
              <p:nvPr/>
            </p:nvSpPr>
            <p:spPr bwMode="auto">
              <a:xfrm>
                <a:off x="3060" y="10800"/>
                <a:ext cx="2700" cy="403"/>
              </a:xfrm>
              <a:prstGeom prst="rect">
                <a:avLst/>
              </a:prstGeom>
              <a:solidFill>
                <a:schemeClr val="accent1"/>
              </a:solidFill>
              <a:ln w="9525">
                <a:solidFill>
                  <a:schemeClr val="accent1"/>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Domain Decomposition</a:t>
                </a:r>
                <a:endParaRPr lang="en-US" sz="1200">
                  <a:latin typeface="Arial" charset="0"/>
                </a:endParaRPr>
              </a:p>
            </p:txBody>
          </p:sp>
        </p:grpSp>
        <p:cxnSp>
          <p:nvCxnSpPr>
            <p:cNvPr id="29710" name="AutoShape 40"/>
            <p:cNvCxnSpPr>
              <a:cxnSpLocks noChangeAspect="1" noChangeShapeType="1"/>
              <a:stCxn id="29727" idx="3"/>
              <a:endCxn id="29733" idx="3"/>
            </p:cNvCxnSpPr>
            <p:nvPr/>
          </p:nvCxnSpPr>
          <p:spPr bwMode="auto">
            <a:xfrm flipV="1">
              <a:off x="5279" y="1777"/>
              <a:ext cx="1" cy="1503"/>
            </a:xfrm>
            <a:prstGeom prst="bentConnector3">
              <a:avLst>
                <a:gd name="adj1" fmla="val 14400000"/>
              </a:avLst>
            </a:prstGeom>
            <a:noFill/>
            <a:ln w="9525">
              <a:solidFill>
                <a:srgbClr val="0000FF"/>
              </a:solidFill>
              <a:miter lim="800000"/>
              <a:headEnd/>
              <a:tailEnd type="triangle" w="med" len="med"/>
            </a:ln>
            <a:extLst>
              <a:ext uri="{909E8E84-426E-40dd-AFC4-6F175D3DCCD1}">
                <a14:hiddenFill xmlns:a14="http://schemas.microsoft.com/office/drawing/2010/main" xmlns="">
                  <a:noFill/>
                </a14:hiddenFill>
              </a:ext>
            </a:extLst>
          </p:spPr>
        </p:cxnSp>
        <p:cxnSp>
          <p:nvCxnSpPr>
            <p:cNvPr id="29711" name="AutoShape 41"/>
            <p:cNvCxnSpPr>
              <a:cxnSpLocks noChangeAspect="1" noChangeShapeType="1"/>
              <a:stCxn id="29743" idx="3"/>
              <a:endCxn id="29703" idx="1"/>
            </p:cNvCxnSpPr>
            <p:nvPr/>
          </p:nvCxnSpPr>
          <p:spPr bwMode="auto">
            <a:xfrm>
              <a:off x="2138" y="1777"/>
              <a:ext cx="275" cy="1740"/>
            </a:xfrm>
            <a:prstGeom prst="bentConnector3">
              <a:avLst>
                <a:gd name="adj1" fmla="val 50000"/>
              </a:avLst>
            </a:prstGeom>
            <a:noFill/>
            <a:ln w="9525">
              <a:solidFill>
                <a:srgbClr val="0000FF"/>
              </a:solidFill>
              <a:miter lim="800000"/>
              <a:headEnd type="triangle" w="med" len="med"/>
              <a:tailEnd type="triangle" w="med" len="med"/>
            </a:ln>
            <a:extLst>
              <a:ext uri="{909E8E84-426E-40dd-AFC4-6F175D3DCCD1}">
                <a14:hiddenFill xmlns:a14="http://schemas.microsoft.com/office/drawing/2010/main" xmlns="">
                  <a:noFill/>
                </a14:hiddenFill>
              </a:ext>
            </a:extLst>
          </p:spPr>
        </p:cxnSp>
        <p:cxnSp>
          <p:nvCxnSpPr>
            <p:cNvPr id="29712" name="AutoShape 42"/>
            <p:cNvCxnSpPr>
              <a:cxnSpLocks noChangeAspect="1" noChangeShapeType="1"/>
              <a:stCxn id="29730" idx="0"/>
              <a:endCxn id="29743" idx="1"/>
            </p:cNvCxnSpPr>
            <p:nvPr/>
          </p:nvCxnSpPr>
          <p:spPr bwMode="auto">
            <a:xfrm rot="5400000" flipH="1">
              <a:off x="765" y="1972"/>
              <a:ext cx="979" cy="589"/>
            </a:xfrm>
            <a:prstGeom prst="bentConnector4">
              <a:avLst>
                <a:gd name="adj1" fmla="val 10741"/>
                <a:gd name="adj2" fmla="val 115556"/>
              </a:avLst>
            </a:prstGeom>
            <a:noFill/>
            <a:ln w="9525">
              <a:solidFill>
                <a:srgbClr val="0000FF"/>
              </a:solidFill>
              <a:miter lim="800000"/>
              <a:headEnd type="triangle" w="med" len="med"/>
              <a:tailEnd type="triangle" w="med" len="med"/>
            </a:ln>
            <a:extLst>
              <a:ext uri="{909E8E84-426E-40dd-AFC4-6F175D3DCCD1}">
                <a14:hiddenFill xmlns:a14="http://schemas.microsoft.com/office/drawing/2010/main" xmlns="">
                  <a:noFill/>
                </a14:hiddenFill>
              </a:ext>
            </a:extLst>
          </p:spPr>
        </p:cxnSp>
        <p:cxnSp>
          <p:nvCxnSpPr>
            <p:cNvPr id="29713" name="AutoShape 43"/>
            <p:cNvCxnSpPr>
              <a:cxnSpLocks noChangeAspect="1" noChangeShapeType="1"/>
              <a:stCxn id="29704" idx="2"/>
              <a:endCxn id="29727" idx="0"/>
            </p:cNvCxnSpPr>
            <p:nvPr/>
          </p:nvCxnSpPr>
          <p:spPr bwMode="auto">
            <a:xfrm>
              <a:off x="4690" y="2908"/>
              <a:ext cx="0" cy="286"/>
            </a:xfrm>
            <a:prstGeom prst="straightConnector1">
              <a:avLst/>
            </a:prstGeom>
            <a:noFill/>
            <a:ln w="9525">
              <a:solidFill>
                <a:srgbClr val="0000FF"/>
              </a:solidFill>
              <a:round/>
              <a:headEnd/>
              <a:tailEnd type="triangle" w="med" len="med"/>
            </a:ln>
            <a:extLst>
              <a:ext uri="{909E8E84-426E-40dd-AFC4-6F175D3DCCD1}">
                <a14:hiddenFill xmlns:a14="http://schemas.microsoft.com/office/drawing/2010/main" xmlns="">
                  <a:noFill/>
                </a14:hiddenFill>
              </a:ext>
            </a:extLst>
          </p:spPr>
        </p:cxnSp>
        <p:sp>
          <p:nvSpPr>
            <p:cNvPr id="29714" name="Line 44"/>
            <p:cNvSpPr>
              <a:spLocks noChangeAspect="1" noChangeShapeType="1"/>
            </p:cNvSpPr>
            <p:nvPr/>
          </p:nvSpPr>
          <p:spPr bwMode="auto">
            <a:xfrm flipV="1">
              <a:off x="1824" y="1541"/>
              <a:ext cx="0" cy="151"/>
            </a:xfrm>
            <a:prstGeom prst="line">
              <a:avLst/>
            </a:prstGeom>
            <a:noFill/>
            <a:ln w="9525">
              <a:solidFill>
                <a:srgbClr val="0000FF"/>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9715" name="Line 45"/>
            <p:cNvSpPr>
              <a:spLocks noChangeAspect="1" noChangeShapeType="1"/>
            </p:cNvSpPr>
            <p:nvPr/>
          </p:nvSpPr>
          <p:spPr bwMode="auto">
            <a:xfrm flipV="1">
              <a:off x="2765" y="1541"/>
              <a:ext cx="1" cy="151"/>
            </a:xfrm>
            <a:prstGeom prst="line">
              <a:avLst/>
            </a:prstGeom>
            <a:noFill/>
            <a:ln w="9525">
              <a:solidFill>
                <a:srgbClr val="0000FF"/>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9716" name="Line 46"/>
            <p:cNvSpPr>
              <a:spLocks noChangeAspect="1" noChangeShapeType="1"/>
            </p:cNvSpPr>
            <p:nvPr/>
          </p:nvSpPr>
          <p:spPr bwMode="auto">
            <a:xfrm>
              <a:off x="1824" y="1541"/>
              <a:ext cx="942" cy="0"/>
            </a:xfrm>
            <a:prstGeom prst="line">
              <a:avLst/>
            </a:prstGeom>
            <a:noFill/>
            <a:ln w="952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29717" name="AutoShape 47"/>
            <p:cNvCxnSpPr>
              <a:cxnSpLocks noChangeAspect="1" noChangeShapeType="1"/>
              <a:stCxn id="29733" idx="1"/>
              <a:endCxn id="29703" idx="3"/>
            </p:cNvCxnSpPr>
            <p:nvPr/>
          </p:nvCxnSpPr>
          <p:spPr bwMode="auto">
            <a:xfrm rot="10800000" flipV="1">
              <a:off x="3826" y="1777"/>
              <a:ext cx="275" cy="1740"/>
            </a:xfrm>
            <a:prstGeom prst="bentConnector3">
              <a:avLst>
                <a:gd name="adj1" fmla="val 50000"/>
              </a:avLst>
            </a:prstGeom>
            <a:noFill/>
            <a:ln w="9525">
              <a:solidFill>
                <a:srgbClr val="0000FF"/>
              </a:solidFill>
              <a:miter lim="800000"/>
              <a:headEnd type="triangle" w="med" len="med"/>
              <a:tailEnd type="triangle" w="med" len="med"/>
            </a:ln>
            <a:extLst>
              <a:ext uri="{909E8E84-426E-40dd-AFC4-6F175D3DCCD1}">
                <a14:hiddenFill xmlns:a14="http://schemas.microsoft.com/office/drawing/2010/main" xmlns="">
                  <a:noFill/>
                </a14:hiddenFill>
              </a:ext>
            </a:extLst>
          </p:spPr>
        </p:cxnSp>
        <p:grpSp>
          <p:nvGrpSpPr>
            <p:cNvPr id="29718" name="Group 48"/>
            <p:cNvGrpSpPr>
              <a:grpSpLocks noChangeAspect="1"/>
            </p:cNvGrpSpPr>
            <p:nvPr/>
          </p:nvGrpSpPr>
          <p:grpSpPr bwMode="auto">
            <a:xfrm>
              <a:off x="4101" y="3194"/>
              <a:ext cx="1178" cy="475"/>
              <a:chOff x="10440" y="10937"/>
              <a:chExt cx="2700" cy="1123"/>
            </a:xfrm>
          </p:grpSpPr>
          <p:sp>
            <p:nvSpPr>
              <p:cNvPr id="29726" name="Text Box 49"/>
              <p:cNvSpPr txBox="1">
                <a:spLocks noChangeAspect="1" noChangeArrowheads="1"/>
              </p:cNvSpPr>
              <p:nvPr/>
            </p:nvSpPr>
            <p:spPr bwMode="auto">
              <a:xfrm>
                <a:off x="10440" y="11297"/>
                <a:ext cx="2700" cy="763"/>
              </a:xfrm>
              <a:prstGeom prst="rect">
                <a:avLst/>
              </a:prstGeom>
              <a:solidFill>
                <a:srgbClr val="B2B2B2"/>
              </a:solidFill>
              <a:ln w="9525" cap="rnd">
                <a:solidFill>
                  <a:srgbClr val="B2B2B2"/>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(Grid-Shp/ Dbf) Read, (Grid-Shp/ Dbf) Write</a:t>
                </a:r>
                <a:endParaRPr lang="en-US" sz="1200">
                  <a:latin typeface="Arial" charset="0"/>
                </a:endParaRPr>
              </a:p>
            </p:txBody>
          </p:sp>
          <p:sp>
            <p:nvSpPr>
              <p:cNvPr id="29727" name="Text Box 50"/>
              <p:cNvSpPr txBox="1">
                <a:spLocks noChangeAspect="1" noChangeArrowheads="1"/>
              </p:cNvSpPr>
              <p:nvPr/>
            </p:nvSpPr>
            <p:spPr bwMode="auto">
              <a:xfrm>
                <a:off x="10440" y="10937"/>
                <a:ext cx="2700" cy="403"/>
              </a:xfrm>
              <a:prstGeom prst="rect">
                <a:avLst/>
              </a:prstGeom>
              <a:solidFill>
                <a:srgbClr val="B2B2B2"/>
              </a:solidFill>
              <a:ln w="9525">
                <a:solidFill>
                  <a:srgbClr val="B2B2B2"/>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Access Tool</a:t>
                </a:r>
                <a:endParaRPr lang="en-US" sz="1200">
                  <a:latin typeface="Arial" charset="0"/>
                </a:endParaRPr>
              </a:p>
            </p:txBody>
          </p:sp>
        </p:grpSp>
        <p:grpSp>
          <p:nvGrpSpPr>
            <p:cNvPr id="29719" name="Group 52"/>
            <p:cNvGrpSpPr>
              <a:grpSpLocks noChangeAspect="1"/>
            </p:cNvGrpSpPr>
            <p:nvPr/>
          </p:nvGrpSpPr>
          <p:grpSpPr bwMode="auto">
            <a:xfrm>
              <a:off x="1549" y="1236"/>
              <a:ext cx="3141" cy="456"/>
              <a:chOff x="4590" y="6300"/>
              <a:chExt cx="7200" cy="1080"/>
            </a:xfrm>
          </p:grpSpPr>
          <p:cxnSp>
            <p:nvCxnSpPr>
              <p:cNvPr id="29723" name="AutoShape 53"/>
              <p:cNvCxnSpPr>
                <a:cxnSpLocks noChangeAspect="1" noChangeShapeType="1"/>
                <a:stCxn id="29705" idx="2"/>
                <a:endCxn id="29733" idx="0"/>
              </p:cNvCxnSpPr>
              <p:nvPr/>
            </p:nvCxnSpPr>
            <p:spPr bwMode="auto">
              <a:xfrm rot="16200000" flipH="1">
                <a:off x="9458" y="5047"/>
                <a:ext cx="1080" cy="3585"/>
              </a:xfrm>
              <a:prstGeom prst="bentConnector3">
                <a:avLst>
                  <a:gd name="adj1" fmla="val 50000"/>
                </a:avLst>
              </a:prstGeom>
              <a:noFill/>
              <a:ln w="9525">
                <a:solidFill>
                  <a:srgbClr val="0000FF"/>
                </a:solidFill>
                <a:miter lim="800000"/>
                <a:headEnd/>
                <a:tailEnd type="triangle" w="med" len="med"/>
              </a:ln>
              <a:extLst>
                <a:ext uri="{909E8E84-426E-40dd-AFC4-6F175D3DCCD1}">
                  <a14:hiddenFill xmlns:a14="http://schemas.microsoft.com/office/drawing/2010/main" xmlns="">
                    <a:noFill/>
                  </a14:hiddenFill>
                </a:ext>
              </a:extLst>
            </p:spPr>
          </p:cxnSp>
          <p:cxnSp>
            <p:nvCxnSpPr>
              <p:cNvPr id="29724" name="AutoShape 54"/>
              <p:cNvCxnSpPr>
                <a:cxnSpLocks noChangeAspect="1" noChangeShapeType="1"/>
                <a:stCxn id="29705" idx="2"/>
                <a:endCxn id="29743" idx="0"/>
              </p:cNvCxnSpPr>
              <p:nvPr/>
            </p:nvCxnSpPr>
            <p:spPr bwMode="auto">
              <a:xfrm rot="5400000">
                <a:off x="5858" y="5032"/>
                <a:ext cx="1080" cy="3615"/>
              </a:xfrm>
              <a:prstGeom prst="bentConnector3">
                <a:avLst>
                  <a:gd name="adj1" fmla="val 50000"/>
                </a:avLst>
              </a:prstGeom>
              <a:noFill/>
              <a:ln w="9525">
                <a:solidFill>
                  <a:srgbClr val="0000FF"/>
                </a:solidFill>
                <a:miter lim="800000"/>
                <a:headEnd/>
                <a:tailEnd type="triangle" w="med" len="med"/>
              </a:ln>
              <a:extLst>
                <a:ext uri="{909E8E84-426E-40dd-AFC4-6F175D3DCCD1}">
                  <a14:hiddenFill xmlns:a14="http://schemas.microsoft.com/office/drawing/2010/main" xmlns="">
                    <a:noFill/>
                  </a14:hiddenFill>
                </a:ext>
              </a:extLst>
            </p:spPr>
          </p:cxnSp>
          <p:cxnSp>
            <p:nvCxnSpPr>
              <p:cNvPr id="29725" name="AutoShape 55"/>
              <p:cNvCxnSpPr>
                <a:cxnSpLocks noChangeAspect="1" noChangeShapeType="1"/>
                <a:stCxn id="29705" idx="2"/>
                <a:endCxn id="29738" idx="0"/>
              </p:cNvCxnSpPr>
              <p:nvPr/>
            </p:nvCxnSpPr>
            <p:spPr bwMode="auto">
              <a:xfrm flipH="1">
                <a:off x="8190" y="6300"/>
                <a:ext cx="15" cy="1080"/>
              </a:xfrm>
              <a:prstGeom prst="straightConnector1">
                <a:avLst/>
              </a:prstGeom>
              <a:noFill/>
              <a:ln w="9525">
                <a:solidFill>
                  <a:srgbClr val="0000FF"/>
                </a:solidFill>
                <a:round/>
                <a:headEnd type="triangle" w="med" len="med"/>
                <a:tailEnd type="triangle" w="med" len="med"/>
              </a:ln>
              <a:extLst>
                <a:ext uri="{909E8E84-426E-40dd-AFC4-6F175D3DCCD1}">
                  <a14:hiddenFill xmlns:a14="http://schemas.microsoft.com/office/drawing/2010/main" xmlns="">
                    <a:noFill/>
                  </a14:hiddenFill>
                </a:ext>
              </a:extLst>
            </p:spPr>
          </p:cxnSp>
        </p:grpSp>
        <p:sp>
          <p:nvSpPr>
            <p:cNvPr id="29720" name="Line 56"/>
            <p:cNvSpPr>
              <a:spLocks noChangeAspect="1" noChangeShapeType="1"/>
            </p:cNvSpPr>
            <p:nvPr/>
          </p:nvSpPr>
          <p:spPr bwMode="auto">
            <a:xfrm>
              <a:off x="4023" y="3289"/>
              <a:ext cx="0" cy="303"/>
            </a:xfrm>
            <a:prstGeom prst="line">
              <a:avLst/>
            </a:prstGeom>
            <a:noFill/>
            <a:ln w="952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1" name="Line 57"/>
            <p:cNvSpPr>
              <a:spLocks noChangeAspect="1" noChangeShapeType="1"/>
            </p:cNvSpPr>
            <p:nvPr/>
          </p:nvSpPr>
          <p:spPr bwMode="auto">
            <a:xfrm flipH="1">
              <a:off x="3834" y="3592"/>
              <a:ext cx="190" cy="1"/>
            </a:xfrm>
            <a:prstGeom prst="line">
              <a:avLst/>
            </a:prstGeom>
            <a:noFill/>
            <a:ln w="952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722" name="Line 58"/>
            <p:cNvSpPr>
              <a:spLocks noChangeAspect="1" noChangeShapeType="1"/>
            </p:cNvSpPr>
            <p:nvPr/>
          </p:nvSpPr>
          <p:spPr bwMode="auto">
            <a:xfrm flipH="1">
              <a:off x="4023" y="3289"/>
              <a:ext cx="7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9700" name="Rectangle 61"/>
          <p:cNvSpPr>
            <a:spLocks noChangeArrowheads="1"/>
          </p:cNvSpPr>
          <p:nvPr/>
        </p:nvSpPr>
        <p:spPr bwMode="auto">
          <a:xfrm>
            <a:off x="990600" y="304800"/>
            <a:ext cx="77136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a:solidFill>
                  <a:srgbClr val="0000FF"/>
                </a:solidFill>
              </a:rPr>
              <a:t>Architecture for Multiphysics Modeling</a:t>
            </a:r>
          </a:p>
        </p:txBody>
      </p:sp>
    </p:spTree>
    <p:extLst>
      <p:ext uri="{BB962C8B-B14F-4D97-AF65-F5344CB8AC3E}">
        <p14:creationId xmlns:p14="http://schemas.microsoft.com/office/powerpoint/2010/main" val="3110861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600200" y="990600"/>
            <a:ext cx="6629400" cy="381000"/>
          </a:xfrm>
        </p:spPr>
        <p:txBody>
          <a:bodyPr>
            <a:normAutofit fontScale="90000"/>
          </a:bodyPr>
          <a:lstStyle/>
          <a:p>
            <a:pPr eaLnBrk="1" hangingPunct="1"/>
            <a:r>
              <a:rPr lang="en-US" sz="3200">
                <a:solidFill>
                  <a:srgbClr val="0000FF"/>
                </a:solidFill>
                <a:latin typeface="Comic Sans MS" charset="0"/>
                <a:ea typeface="ＭＳ Ｐゴシック" charset="0"/>
                <a:cs typeface="ＭＳ Ｐゴシック" charset="0"/>
              </a:rPr>
              <a:t>Open Source Programming Tools</a:t>
            </a:r>
          </a:p>
        </p:txBody>
      </p:sp>
      <p:sp>
        <p:nvSpPr>
          <p:cNvPr id="35842" name="Rectangle 3"/>
          <p:cNvSpPr>
            <a:spLocks noGrp="1" noChangeArrowheads="1"/>
          </p:cNvSpPr>
          <p:nvPr>
            <p:ph type="body" sz="half" idx="1"/>
          </p:nvPr>
        </p:nvSpPr>
        <p:spPr>
          <a:xfrm>
            <a:off x="1189038" y="2189163"/>
            <a:ext cx="6837362" cy="3255962"/>
          </a:xfrm>
        </p:spPr>
        <p:txBody>
          <a:bodyPr/>
          <a:lstStyle/>
          <a:p>
            <a:pPr algn="just" eaLnBrk="1" hangingPunct="1">
              <a:lnSpc>
                <a:spcPct val="90000"/>
              </a:lnSpc>
              <a:buClr>
                <a:schemeClr val="tx1"/>
              </a:buClr>
              <a:buFontTx/>
              <a:buNone/>
            </a:pPr>
            <a:r>
              <a:rPr lang="en-US" sz="1600">
                <a:latin typeface="Comic Sans MS" charset="0"/>
                <a:ea typeface="ＭＳ Ｐゴシック" charset="0"/>
                <a:cs typeface="ＭＳ Ｐゴシック" charset="0"/>
              </a:rPr>
              <a:t>QGIS</a:t>
            </a:r>
          </a:p>
          <a:p>
            <a:pPr lvl="1" algn="just" eaLnBrk="1" hangingPunct="1">
              <a:lnSpc>
                <a:spcPct val="90000"/>
              </a:lnSpc>
              <a:buClr>
                <a:schemeClr val="tx1"/>
              </a:buClr>
            </a:pPr>
            <a:r>
              <a:rPr lang="en-US" sz="1400">
                <a:solidFill>
                  <a:schemeClr val="accent2"/>
                </a:solidFill>
                <a:latin typeface="Comic Sans MS" charset="0"/>
                <a:ea typeface="ＭＳ Ｐゴシック" charset="0"/>
              </a:rPr>
              <a:t>an open source and free "Programmable Geographic Information System" </a:t>
            </a:r>
          </a:p>
          <a:p>
            <a:pPr lvl="1" algn="just" eaLnBrk="1" hangingPunct="1">
              <a:lnSpc>
                <a:spcPct val="90000"/>
              </a:lnSpc>
              <a:buClr>
                <a:schemeClr val="tx1"/>
              </a:buClr>
            </a:pPr>
            <a:r>
              <a:rPr lang="en-US" sz="1400">
                <a:solidFill>
                  <a:srgbClr val="000000"/>
                </a:solidFill>
                <a:latin typeface="Comic Sans MS" charset="0"/>
                <a:ea typeface="ＭＳ Ｐゴシック" charset="0"/>
                <a:cs typeface="Times New Roman" charset="0"/>
              </a:rPr>
              <a:t>a mapping tool, a GIS modeling system, and a GIS application programming interface (API) all in one</a:t>
            </a:r>
            <a:r>
              <a:rPr lang="en-US" sz="1400">
                <a:latin typeface="Comic Sans MS" charset="0"/>
                <a:ea typeface="ＭＳ Ｐゴシック" charset="0"/>
              </a:rPr>
              <a:t> </a:t>
            </a:r>
          </a:p>
          <a:p>
            <a:pPr lvl="1" algn="just" eaLnBrk="1" hangingPunct="1">
              <a:lnSpc>
                <a:spcPct val="90000"/>
              </a:lnSpc>
              <a:buClr>
                <a:schemeClr val="tx1"/>
              </a:buClr>
            </a:pPr>
            <a:r>
              <a:rPr lang="en-US" sz="1400">
                <a:solidFill>
                  <a:schemeClr val="accent2"/>
                </a:solidFill>
                <a:latin typeface="Comic Sans MS" charset="0"/>
                <a:ea typeface="ＭＳ Ｐゴシック" charset="0"/>
                <a:cs typeface="Times New Roman" charset="0"/>
              </a:rPr>
              <a:t>a platform independent Open Source Geographic Information System that runs on Linux, Unix, Mac OSX, and Windows</a:t>
            </a:r>
            <a:r>
              <a:rPr lang="en-US" sz="1400">
                <a:latin typeface="Comic Sans MS" charset="0"/>
                <a:ea typeface="ＭＳ Ｐゴシック" charset="0"/>
              </a:rPr>
              <a:t> </a:t>
            </a:r>
          </a:p>
          <a:p>
            <a:pPr lvl="1" algn="just" eaLnBrk="1" hangingPunct="1">
              <a:lnSpc>
                <a:spcPct val="90000"/>
              </a:lnSpc>
              <a:buClr>
                <a:schemeClr val="tx1"/>
              </a:buClr>
            </a:pPr>
            <a:r>
              <a:rPr lang="en-US" sz="1400">
                <a:latin typeface="Comic Sans MS" charset="0"/>
                <a:ea typeface="ＭＳ Ｐゴシック" charset="0"/>
                <a:cs typeface="Times New Roman" charset="0"/>
              </a:rPr>
              <a:t>libraries for raster and vector geospatial formats</a:t>
            </a:r>
            <a:endParaRPr lang="en-US" sz="1400">
              <a:latin typeface="Comic Sans MS" charset="0"/>
              <a:ea typeface="ＭＳ Ｐゴシック" charset="0"/>
            </a:endParaRPr>
          </a:p>
          <a:p>
            <a:pPr lvl="1" algn="just" eaLnBrk="1" hangingPunct="1">
              <a:lnSpc>
                <a:spcPct val="90000"/>
              </a:lnSpc>
              <a:buClr>
                <a:schemeClr val="tx1"/>
              </a:buClr>
            </a:pPr>
            <a:r>
              <a:rPr lang="en-US" sz="1400">
                <a:solidFill>
                  <a:schemeClr val="accent2"/>
                </a:solidFill>
                <a:latin typeface="Comic Sans MS" charset="0"/>
                <a:ea typeface="ＭＳ Ｐゴシック" charset="0"/>
                <a:cs typeface="Times New Roman" charset="0"/>
              </a:rPr>
              <a:t>Object relational database is handled using PostgreSQL</a:t>
            </a:r>
            <a:r>
              <a:rPr lang="en-US" sz="1400">
                <a:latin typeface="Comic Sans MS" charset="0"/>
                <a:ea typeface="ＭＳ Ｐゴシック" charset="0"/>
              </a:rPr>
              <a:t> </a:t>
            </a:r>
          </a:p>
          <a:p>
            <a:pPr lvl="1" algn="just" eaLnBrk="1" hangingPunct="1">
              <a:lnSpc>
                <a:spcPct val="90000"/>
              </a:lnSpc>
              <a:buClr>
                <a:schemeClr val="tx1"/>
              </a:buClr>
            </a:pPr>
            <a:r>
              <a:rPr lang="en-US" sz="1400">
                <a:latin typeface="Comic Sans MS" charset="0"/>
                <a:ea typeface="ＭＳ Ｐゴシック" charset="0"/>
              </a:rPr>
              <a:t>GRASS compatible</a:t>
            </a:r>
          </a:p>
          <a:p>
            <a:pPr lvl="1" algn="just" eaLnBrk="1" hangingPunct="1">
              <a:lnSpc>
                <a:spcPct val="90000"/>
              </a:lnSpc>
              <a:buClr>
                <a:schemeClr val="tx1"/>
              </a:buClr>
            </a:pPr>
            <a:endParaRPr lang="en-US" sz="1400">
              <a:latin typeface="Comic Sans MS" charset="0"/>
              <a:ea typeface="ＭＳ Ｐゴシック" charset="0"/>
            </a:endParaRPr>
          </a:p>
          <a:p>
            <a:pPr algn="just" eaLnBrk="1" hangingPunct="1">
              <a:lnSpc>
                <a:spcPct val="90000"/>
              </a:lnSpc>
              <a:buClr>
                <a:schemeClr val="tx1"/>
              </a:buClr>
              <a:buFontTx/>
              <a:buNone/>
            </a:pPr>
            <a:r>
              <a:rPr lang="en-US" sz="1600">
                <a:latin typeface="Comic Sans MS" charset="0"/>
                <a:ea typeface="ＭＳ Ｐゴシック" charset="0"/>
                <a:cs typeface="ＭＳ Ｐゴシック" charset="0"/>
              </a:rPr>
              <a:t>Qt/C++  </a:t>
            </a:r>
          </a:p>
          <a:p>
            <a:pPr algn="just" eaLnBrk="1" hangingPunct="1">
              <a:lnSpc>
                <a:spcPct val="90000"/>
              </a:lnSpc>
              <a:buClr>
                <a:schemeClr val="tx1"/>
              </a:buClr>
              <a:buFontTx/>
              <a:buNone/>
            </a:pPr>
            <a:r>
              <a:rPr lang="en-US" sz="1600">
                <a:latin typeface="Comic Sans MS" charset="0"/>
                <a:ea typeface="ＭＳ Ｐゴシック" charset="0"/>
                <a:cs typeface="ＭＳ Ｐゴシック" charset="0"/>
              </a:rPr>
              <a:t>	 -  tools for programming the interface and visualization</a:t>
            </a:r>
          </a:p>
        </p:txBody>
      </p:sp>
    </p:spTree>
    <p:extLst>
      <p:ext uri="{BB962C8B-B14F-4D97-AF65-F5344CB8AC3E}">
        <p14:creationId xmlns:p14="http://schemas.microsoft.com/office/powerpoint/2010/main" val="3038756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ure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990600"/>
            <a:ext cx="6059488" cy="544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3"/>
          <p:cNvSpPr>
            <a:spLocks noChangeArrowheads="1"/>
          </p:cNvSpPr>
          <p:nvPr/>
        </p:nvSpPr>
        <p:spPr bwMode="auto">
          <a:xfrm>
            <a:off x="-246593" y="99218"/>
            <a:ext cx="9740448"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400" b="1" dirty="0" smtClean="0">
                <a:solidFill>
                  <a:srgbClr val="0000FF"/>
                </a:solidFill>
                <a:latin typeface="Comic Sans MS"/>
                <a:cs typeface="Comic Sans MS"/>
              </a:rPr>
              <a:t>Fully coupled processes but with reduced physics </a:t>
            </a:r>
            <a:r>
              <a:rPr lang="en-US" sz="2400" dirty="0" smtClean="0">
                <a:solidFill>
                  <a:srgbClr val="0000FF"/>
                </a:solidFill>
                <a:latin typeface="Comic Sans MS"/>
                <a:cs typeface="Comic Sans MS"/>
              </a:rPr>
              <a:t>(ASAP)</a:t>
            </a:r>
            <a:endParaRPr lang="en-US" sz="2400" dirty="0">
              <a:solidFill>
                <a:srgbClr val="0000FF"/>
              </a:solidFill>
              <a:latin typeface="Comic Sans MS"/>
              <a:cs typeface="Comic Sans MS"/>
            </a:endParaRPr>
          </a:p>
        </p:txBody>
      </p:sp>
      <p:sp>
        <p:nvSpPr>
          <p:cNvPr id="24579" name="Text Box 4"/>
          <p:cNvSpPr txBox="1">
            <a:spLocks noChangeArrowheads="1"/>
          </p:cNvSpPr>
          <p:nvPr/>
        </p:nvSpPr>
        <p:spPr bwMode="auto">
          <a:xfrm>
            <a:off x="0" y="6463552"/>
            <a:ext cx="37293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200" dirty="0" smtClean="0"/>
              <a:t> </a:t>
            </a:r>
            <a:r>
              <a:rPr lang="en-US" sz="1200" dirty="0" err="1" smtClean="0"/>
              <a:t>Qu</a:t>
            </a:r>
            <a:r>
              <a:rPr lang="en-US" sz="1200" dirty="0" smtClean="0"/>
              <a:t> </a:t>
            </a:r>
            <a:r>
              <a:rPr lang="en-US" sz="1200" dirty="0"/>
              <a:t>and Duffy </a:t>
            </a:r>
            <a:r>
              <a:rPr lang="en-US" sz="1200" dirty="0" smtClean="0"/>
              <a:t>2007.  Kumar</a:t>
            </a:r>
            <a:r>
              <a:rPr lang="en-US" sz="1200" dirty="0"/>
              <a:t>, Bhatt, Duffy </a:t>
            </a:r>
            <a:r>
              <a:rPr lang="en-US" sz="1200" dirty="0" smtClean="0"/>
              <a:t>2009</a:t>
            </a:r>
            <a:endParaRPr lang="en-US" sz="1200" dirty="0"/>
          </a:p>
        </p:txBody>
      </p:sp>
      <p:sp>
        <p:nvSpPr>
          <p:cNvPr id="2" name="TextBox 1"/>
          <p:cNvSpPr txBox="1"/>
          <p:nvPr/>
        </p:nvSpPr>
        <p:spPr>
          <a:xfrm>
            <a:off x="86308" y="1143000"/>
            <a:ext cx="1469686" cy="923330"/>
          </a:xfrm>
          <a:prstGeom prst="rect">
            <a:avLst/>
          </a:prstGeom>
          <a:noFill/>
        </p:spPr>
        <p:txBody>
          <a:bodyPr wrap="none" rtlCol="0">
            <a:spAutoFit/>
          </a:bodyPr>
          <a:lstStyle/>
          <a:p>
            <a:r>
              <a:rPr lang="en-US" dirty="0" smtClean="0">
                <a:latin typeface="Comic Sans MS"/>
                <a:cs typeface="Comic Sans MS"/>
              </a:rPr>
              <a:t>NOAH Land </a:t>
            </a:r>
          </a:p>
          <a:p>
            <a:r>
              <a:rPr lang="en-US" dirty="0" smtClean="0">
                <a:latin typeface="Comic Sans MS"/>
                <a:cs typeface="Comic Sans MS"/>
              </a:rPr>
              <a:t>Surface </a:t>
            </a:r>
          </a:p>
          <a:p>
            <a:r>
              <a:rPr lang="en-US" dirty="0" smtClean="0">
                <a:latin typeface="Comic Sans MS"/>
                <a:cs typeface="Comic Sans MS"/>
              </a:rPr>
              <a:t>Model</a:t>
            </a:r>
            <a:endParaRPr lang="en-US" dirty="0">
              <a:latin typeface="Comic Sans MS"/>
              <a:cs typeface="Comic Sans MS"/>
            </a:endParaRPr>
          </a:p>
        </p:txBody>
      </p:sp>
      <p:cxnSp>
        <p:nvCxnSpPr>
          <p:cNvPr id="4" name="Straight Arrow Connector 3"/>
          <p:cNvCxnSpPr/>
          <p:nvPr/>
        </p:nvCxnSpPr>
        <p:spPr>
          <a:xfrm>
            <a:off x="998268" y="1898664"/>
            <a:ext cx="678132" cy="123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357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304800" y="188259"/>
            <a:ext cx="8382000" cy="990600"/>
          </a:xfrm>
          <a:effectLst>
            <a:outerShdw blurRad="63500" dist="38099" dir="2700000" algn="ctr" rotWithShape="0">
              <a:srgbClr val="000000">
                <a:alpha val="74998"/>
              </a:srgbClr>
            </a:outerShdw>
          </a:effectLst>
        </p:spPr>
        <p:txBody>
          <a:bodyPr>
            <a:normAutofit/>
          </a:bodyPr>
          <a:lstStyle/>
          <a:p>
            <a:pPr eaLnBrk="1" hangingPunct="1"/>
            <a:r>
              <a:rPr lang="en-US" sz="3200" dirty="0">
                <a:solidFill>
                  <a:srgbClr val="0000FF"/>
                </a:solidFill>
                <a:latin typeface="Comic Sans MS" pitchFamily="-112" charset="0"/>
              </a:rPr>
              <a:t>Semi-Discrete </a:t>
            </a:r>
            <a:r>
              <a:rPr lang="en-US" sz="3200" dirty="0" smtClean="0">
                <a:solidFill>
                  <a:srgbClr val="0000FF"/>
                </a:solidFill>
                <a:latin typeface="Comic Sans MS" pitchFamily="-112" charset="0"/>
              </a:rPr>
              <a:t>Finite Volume Formulation</a:t>
            </a:r>
            <a:endParaRPr lang="en-US" sz="3200" dirty="0">
              <a:solidFill>
                <a:srgbClr val="0000FF"/>
              </a:solidFill>
              <a:latin typeface="Comic Sans MS" pitchFamily="-112" charset="0"/>
            </a:endParaRPr>
          </a:p>
        </p:txBody>
      </p:sp>
      <p:pic>
        <p:nvPicPr>
          <p:cNvPr id="63491" name="Picture 3"/>
          <p:cNvPicPr>
            <a:picLocks noChangeAspect="1" noChangeArrowheads="1"/>
          </p:cNvPicPr>
          <p:nvPr/>
        </p:nvPicPr>
        <p:blipFill>
          <a:blip r:embed="rId3"/>
          <a:srcRect/>
          <a:stretch>
            <a:fillRect/>
          </a:stretch>
        </p:blipFill>
        <p:spPr bwMode="auto">
          <a:xfrm>
            <a:off x="609600" y="1143000"/>
            <a:ext cx="7653338" cy="5353050"/>
          </a:xfrm>
          <a:prstGeom prst="rect">
            <a:avLst/>
          </a:prstGeom>
          <a:noFill/>
          <a:ln w="9525">
            <a:noFill/>
            <a:miter lim="800000"/>
            <a:headEnd/>
            <a:tailEnd/>
          </a:ln>
        </p:spPr>
      </p:pic>
    </p:spTree>
    <p:extLst>
      <p:ext uri="{BB962C8B-B14F-4D97-AF65-F5344CB8AC3E}">
        <p14:creationId xmlns:p14="http://schemas.microsoft.com/office/powerpoint/2010/main" val="1965173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152400" y="533400"/>
            <a:ext cx="8839200" cy="65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85800" lvl="1" indent="-228600" algn="ctr" eaLnBrk="1" hangingPunct="1">
              <a:lnSpc>
                <a:spcPct val="90000"/>
              </a:lnSpc>
              <a:spcBef>
                <a:spcPct val="20000"/>
              </a:spcBef>
            </a:pPr>
            <a:r>
              <a:rPr lang="en-US" sz="3200" b="1" dirty="0" smtClean="0">
                <a:solidFill>
                  <a:srgbClr val="0000FF"/>
                </a:solidFill>
                <a:latin typeface="Comic Sans MS"/>
                <a:cs typeface="Comic Sans MS"/>
              </a:rPr>
              <a:t>Why High Resolution Distributed Catchment Modeling?</a:t>
            </a:r>
            <a:endParaRPr lang="en-US" sz="3200" b="1" dirty="0">
              <a:solidFill>
                <a:srgbClr val="0000FF"/>
              </a:solidFill>
              <a:latin typeface="Comic Sans MS"/>
              <a:cs typeface="Comic Sans MS"/>
            </a:endParaRPr>
          </a:p>
        </p:txBody>
      </p:sp>
      <p:sp>
        <p:nvSpPr>
          <p:cNvPr id="422915" name="Rectangle 3"/>
          <p:cNvSpPr>
            <a:spLocks noChangeArrowheads="1"/>
          </p:cNvSpPr>
          <p:nvPr/>
        </p:nvSpPr>
        <p:spPr bwMode="auto">
          <a:xfrm>
            <a:off x="211014" y="2832206"/>
            <a:ext cx="956212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r>
              <a:rPr lang="en-US" sz="2400" dirty="0" smtClean="0">
                <a:solidFill>
                  <a:srgbClr val="0000FF"/>
                </a:solidFill>
                <a:latin typeface="Comic Sans MS"/>
                <a:cs typeface="Comic Sans MS"/>
              </a:rPr>
              <a:t>Hydrologic Basis for Earth System Modeling (e.g. CZO’s)</a:t>
            </a:r>
            <a:endParaRPr lang="en-US" sz="2400" dirty="0">
              <a:solidFill>
                <a:srgbClr val="0000FF"/>
              </a:solidFill>
              <a:latin typeface="Comic Sans MS"/>
              <a:cs typeface="Comic Sans MS"/>
            </a:endParaRPr>
          </a:p>
        </p:txBody>
      </p:sp>
      <p:sp>
        <p:nvSpPr>
          <p:cNvPr id="422917" name="Rectangle 5"/>
          <p:cNvSpPr>
            <a:spLocks noChangeArrowheads="1"/>
          </p:cNvSpPr>
          <p:nvPr/>
        </p:nvSpPr>
        <p:spPr bwMode="auto">
          <a:xfrm>
            <a:off x="223286" y="3829317"/>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buFont typeface="Times" charset="0"/>
              <a:buNone/>
            </a:pPr>
            <a:r>
              <a:rPr lang="en-US" sz="2400" dirty="0" err="1" smtClean="0">
                <a:solidFill>
                  <a:srgbClr val="0000FF"/>
                </a:solidFill>
                <a:latin typeface="Comic Sans MS"/>
                <a:cs typeface="Comic Sans MS"/>
              </a:rPr>
              <a:t>Cyberinfrastructure</a:t>
            </a:r>
            <a:r>
              <a:rPr lang="en-US" sz="2400" dirty="0" smtClean="0">
                <a:solidFill>
                  <a:srgbClr val="0000FF"/>
                </a:solidFill>
                <a:latin typeface="Comic Sans MS"/>
                <a:cs typeface="Comic Sans MS"/>
              </a:rPr>
              <a:t> </a:t>
            </a:r>
            <a:r>
              <a:rPr lang="en-US" sz="2400" dirty="0">
                <a:solidFill>
                  <a:srgbClr val="0000FF"/>
                </a:solidFill>
                <a:latin typeface="Comic Sans MS"/>
                <a:cs typeface="Comic Sans MS"/>
              </a:rPr>
              <a:t>for </a:t>
            </a:r>
            <a:r>
              <a:rPr lang="en-US" sz="2400" dirty="0" smtClean="0">
                <a:solidFill>
                  <a:srgbClr val="0000FF"/>
                </a:solidFill>
                <a:latin typeface="Comic Sans MS"/>
                <a:cs typeface="Comic Sans MS"/>
              </a:rPr>
              <a:t>Virtual Data-Model Sharing</a:t>
            </a:r>
            <a:endParaRPr lang="en-US" sz="2400" dirty="0">
              <a:solidFill>
                <a:srgbClr val="0000FF"/>
              </a:solidFill>
              <a:latin typeface="Comic Sans MS"/>
              <a:cs typeface="Comic Sans MS"/>
            </a:endParaRPr>
          </a:p>
        </p:txBody>
      </p:sp>
      <p:sp>
        <p:nvSpPr>
          <p:cNvPr id="7" name="Rectangle 7"/>
          <p:cNvSpPr>
            <a:spLocks noChangeArrowheads="1"/>
          </p:cNvSpPr>
          <p:nvPr/>
        </p:nvSpPr>
        <p:spPr bwMode="auto">
          <a:xfrm>
            <a:off x="152400" y="4789107"/>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buFont typeface="Times" charset="0"/>
              <a:buNone/>
            </a:pPr>
            <a:r>
              <a:rPr lang="en-US" sz="2400" dirty="0">
                <a:solidFill>
                  <a:srgbClr val="0000FF"/>
                </a:solidFill>
                <a:latin typeface="Comic Sans MS"/>
                <a:cs typeface="Comic Sans MS"/>
              </a:rPr>
              <a:t>C</a:t>
            </a:r>
            <a:r>
              <a:rPr lang="en-US" sz="2400" dirty="0" smtClean="0">
                <a:solidFill>
                  <a:srgbClr val="0000FF"/>
                </a:solidFill>
                <a:latin typeface="Comic Sans MS"/>
                <a:cs typeface="Comic Sans MS"/>
              </a:rPr>
              <a:t>limate reanalysis and future scenario reconstructions  </a:t>
            </a:r>
            <a:endParaRPr lang="en-US" sz="2400" dirty="0">
              <a:latin typeface="Comic Sans MS"/>
              <a:cs typeface="Comic Sans MS"/>
            </a:endParaRPr>
          </a:p>
        </p:txBody>
      </p:sp>
      <p:sp>
        <p:nvSpPr>
          <p:cNvPr id="6" name="Rectangle 7"/>
          <p:cNvSpPr>
            <a:spLocks noChangeArrowheads="1"/>
          </p:cNvSpPr>
          <p:nvPr/>
        </p:nvSpPr>
        <p:spPr bwMode="auto">
          <a:xfrm>
            <a:off x="170331" y="5673616"/>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buFont typeface="Times" charset="0"/>
              <a:buNone/>
            </a:pPr>
            <a:r>
              <a:rPr lang="en-US" sz="2400" dirty="0" smtClean="0">
                <a:solidFill>
                  <a:srgbClr val="0000FF"/>
                </a:solidFill>
                <a:latin typeface="Comic Sans MS"/>
                <a:cs typeface="Comic Sans MS"/>
              </a:rPr>
              <a:t>Scaling up from HUC-12 to River Basin Scales </a:t>
            </a:r>
            <a:endParaRPr lang="en-US" sz="2400" dirty="0">
              <a:latin typeface="Comic Sans MS"/>
              <a:cs typeface="Comic Sans MS"/>
            </a:endParaRPr>
          </a:p>
        </p:txBody>
      </p:sp>
      <p:sp>
        <p:nvSpPr>
          <p:cNvPr id="8" name="Rectangle 3"/>
          <p:cNvSpPr>
            <a:spLocks noChangeArrowheads="1"/>
          </p:cNvSpPr>
          <p:nvPr/>
        </p:nvSpPr>
        <p:spPr bwMode="auto">
          <a:xfrm>
            <a:off x="168034" y="1987028"/>
            <a:ext cx="956212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r>
              <a:rPr lang="en-US" sz="2400" dirty="0" smtClean="0">
                <a:solidFill>
                  <a:srgbClr val="0000FF"/>
                </a:solidFill>
                <a:latin typeface="Comic Sans MS"/>
                <a:cs typeface="Comic Sans MS"/>
              </a:rPr>
              <a:t>All flood, drought and water supply impacts are local</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161272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29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2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p:bldP spid="422917" grpId="0"/>
      <p:bldP spid="7"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D2:gopal:_Manuscripts:? 2012 PIHMgis Paper:Illustrator:Data-Model Loader.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4327" y="908050"/>
            <a:ext cx="6532437" cy="5949950"/>
          </a:xfrm>
          <a:prstGeom prst="rect">
            <a:avLst/>
          </a:prstGeom>
          <a:noFill/>
          <a:ln>
            <a:noFill/>
          </a:ln>
        </p:spPr>
      </p:pic>
      <p:sp>
        <p:nvSpPr>
          <p:cNvPr id="3" name="TextBox 2"/>
          <p:cNvSpPr txBox="1"/>
          <p:nvPr/>
        </p:nvSpPr>
        <p:spPr>
          <a:xfrm>
            <a:off x="169322" y="58706"/>
            <a:ext cx="8763001" cy="584776"/>
          </a:xfrm>
          <a:prstGeom prst="rect">
            <a:avLst/>
          </a:prstGeom>
          <a:solidFill>
            <a:schemeClr val="bg1"/>
          </a:solidFill>
        </p:spPr>
        <p:txBody>
          <a:bodyPr wrap="square" rtlCol="0">
            <a:spAutoFit/>
          </a:bodyPr>
          <a:lstStyle/>
          <a:p>
            <a:pPr algn="ctr"/>
            <a:r>
              <a:rPr lang="en-US" sz="3200" b="1" dirty="0" smtClean="0">
                <a:solidFill>
                  <a:srgbClr val="0000FF"/>
                </a:solidFill>
                <a:latin typeface="Comic Sans MS"/>
                <a:cs typeface="Comic Sans MS"/>
              </a:rPr>
              <a:t>Desktop Data-Model Workflow</a:t>
            </a:r>
          </a:p>
        </p:txBody>
      </p:sp>
      <p:sp>
        <p:nvSpPr>
          <p:cNvPr id="4" name="TextBox 3"/>
          <p:cNvSpPr txBox="1"/>
          <p:nvPr/>
        </p:nvSpPr>
        <p:spPr>
          <a:xfrm>
            <a:off x="7038255" y="953753"/>
            <a:ext cx="1980029" cy="369332"/>
          </a:xfrm>
          <a:prstGeom prst="rect">
            <a:avLst/>
          </a:prstGeom>
          <a:noFill/>
        </p:spPr>
        <p:txBody>
          <a:bodyPr wrap="none" rtlCol="0">
            <a:spAutoFit/>
          </a:bodyPr>
          <a:lstStyle/>
          <a:p>
            <a:r>
              <a:rPr lang="en-US" dirty="0" err="1" smtClean="0"/>
              <a:t>Gopal</a:t>
            </a:r>
            <a:r>
              <a:rPr lang="en-US" dirty="0" smtClean="0"/>
              <a:t> Bhatt author</a:t>
            </a:r>
            <a:endParaRPr lang="en-US" dirty="0"/>
          </a:p>
        </p:txBody>
      </p:sp>
    </p:spTree>
    <p:extLst>
      <p:ext uri="{BB962C8B-B14F-4D97-AF65-F5344CB8AC3E}">
        <p14:creationId xmlns:p14="http://schemas.microsoft.com/office/powerpoint/2010/main" val="2625990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D2:gopal:_Manuscripts:? 2012 PIHMgis Paper:Illustrator:PIHMgisInterface 4.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4905" y="1323085"/>
            <a:ext cx="7232293" cy="5257065"/>
          </a:xfrm>
          <a:prstGeom prst="rect">
            <a:avLst/>
          </a:prstGeom>
          <a:noFill/>
          <a:ln>
            <a:noFill/>
          </a:ln>
        </p:spPr>
      </p:pic>
      <p:sp>
        <p:nvSpPr>
          <p:cNvPr id="4" name="TextBox 3"/>
          <p:cNvSpPr txBox="1"/>
          <p:nvPr/>
        </p:nvSpPr>
        <p:spPr>
          <a:xfrm>
            <a:off x="1305810" y="188062"/>
            <a:ext cx="6216816" cy="1200328"/>
          </a:xfrm>
          <a:prstGeom prst="rect">
            <a:avLst/>
          </a:prstGeom>
          <a:noFill/>
        </p:spPr>
        <p:txBody>
          <a:bodyPr wrap="none" rtlCol="0">
            <a:spAutoFit/>
          </a:bodyPr>
          <a:lstStyle/>
          <a:p>
            <a:pPr algn="ctr"/>
            <a:r>
              <a:rPr lang="en-US" sz="2400" b="1" dirty="0" smtClean="0">
                <a:solidFill>
                  <a:srgbClr val="0000FF"/>
                </a:solidFill>
                <a:latin typeface="Comic Sans MS"/>
                <a:cs typeface="Comic Sans MS"/>
              </a:rPr>
              <a:t>PIHM GIS: Open Source tool </a:t>
            </a:r>
          </a:p>
          <a:p>
            <a:pPr algn="ctr"/>
            <a:r>
              <a:rPr lang="en-US" sz="2400" b="1" dirty="0" smtClean="0">
                <a:solidFill>
                  <a:srgbClr val="0000FF"/>
                </a:solidFill>
                <a:latin typeface="Comic Sans MS"/>
                <a:cs typeface="Comic Sans MS"/>
              </a:rPr>
              <a:t>for Desktop Model Setup with Tools for </a:t>
            </a:r>
          </a:p>
          <a:p>
            <a:pPr algn="ctr"/>
            <a:r>
              <a:rPr lang="en-US" sz="2400" b="1" dirty="0" smtClean="0">
                <a:solidFill>
                  <a:srgbClr val="0000FF"/>
                </a:solidFill>
                <a:latin typeface="Comic Sans MS"/>
                <a:cs typeface="Comic Sans MS"/>
              </a:rPr>
              <a:t>A-Priori Parameters</a:t>
            </a:r>
            <a:endParaRPr lang="en-US" sz="2400" b="1" dirty="0">
              <a:solidFill>
                <a:srgbClr val="0000FF"/>
              </a:solidFill>
              <a:latin typeface="Comic Sans MS"/>
              <a:cs typeface="Comic Sans MS"/>
            </a:endParaRPr>
          </a:p>
        </p:txBody>
      </p:sp>
    </p:spTree>
    <p:extLst>
      <p:ext uri="{BB962C8B-B14F-4D97-AF65-F5344CB8AC3E}">
        <p14:creationId xmlns:p14="http://schemas.microsoft.com/office/powerpoint/2010/main" val="1383007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457200" y="274638"/>
            <a:ext cx="82296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400" dirty="0">
                <a:solidFill>
                  <a:srgbClr val="0000FF"/>
                </a:solidFill>
              </a:rPr>
              <a:t>Conceptual Model +  </a:t>
            </a:r>
            <a:r>
              <a:rPr lang="en-US" sz="2400" dirty="0" smtClean="0">
                <a:solidFill>
                  <a:srgbClr val="0000FF"/>
                </a:solidFill>
              </a:rPr>
              <a:t>ETV data </a:t>
            </a:r>
            <a:r>
              <a:rPr lang="en-US" sz="2400" dirty="0">
                <a:solidFill>
                  <a:srgbClr val="0000FF"/>
                </a:solidFill>
              </a:rPr>
              <a:t>= A Priori </a:t>
            </a:r>
            <a:r>
              <a:rPr lang="en-US" sz="2400" dirty="0" smtClean="0">
                <a:solidFill>
                  <a:srgbClr val="0000FF"/>
                </a:solidFill>
              </a:rPr>
              <a:t>Parameters</a:t>
            </a:r>
            <a:endParaRPr lang="en-US" sz="2400" dirty="0">
              <a:solidFill>
                <a:srgbClr val="0000FF"/>
              </a:solidFill>
            </a:endParaRPr>
          </a:p>
        </p:txBody>
      </p:sp>
      <p:graphicFrame>
        <p:nvGraphicFramePr>
          <p:cNvPr id="39938" name="Object 2"/>
          <p:cNvGraphicFramePr>
            <a:graphicFrameLocks noChangeAspect="1"/>
          </p:cNvGraphicFramePr>
          <p:nvPr/>
        </p:nvGraphicFramePr>
        <p:xfrm>
          <a:off x="1600200" y="4114800"/>
          <a:ext cx="6026150" cy="2298700"/>
        </p:xfrm>
        <a:graphic>
          <a:graphicData uri="http://schemas.openxmlformats.org/presentationml/2006/ole">
            <mc:AlternateContent xmlns:mc="http://schemas.openxmlformats.org/markup-compatibility/2006">
              <mc:Choice xmlns:v="urn:schemas-microsoft-com:vml" Requires="v">
                <p:oleObj spid="_x0000_s48146" name="Photo Editor Photo" r:id="rId4" imgW="9419048" imgH="3591426" progId="MSPhotoEd.3">
                  <p:embed/>
                </p:oleObj>
              </mc:Choice>
              <mc:Fallback>
                <p:oleObj name="Photo Editor Photo" r:id="rId4" imgW="9419048" imgH="359142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114800"/>
                        <a:ext cx="6026150" cy="229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939" name="Text Box 4"/>
          <p:cNvSpPr txBox="1">
            <a:spLocks noChangeArrowheads="1"/>
          </p:cNvSpPr>
          <p:nvPr/>
        </p:nvSpPr>
        <p:spPr bwMode="auto">
          <a:xfrm>
            <a:off x="1219200" y="3657600"/>
            <a:ext cx="22098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200" b="1"/>
              <a:t>Example of the GIS for the surface geology coverage.</a:t>
            </a:r>
          </a:p>
        </p:txBody>
      </p:sp>
      <p:pic>
        <p:nvPicPr>
          <p:cNvPr id="39940" name="Picture 5" descr="Chapter7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5200" y="1371600"/>
            <a:ext cx="41148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6"/>
          <p:cNvSpPr>
            <a:spLocks noChangeArrowheads="1"/>
          </p:cNvSpPr>
          <p:nvPr/>
        </p:nvSpPr>
        <p:spPr bwMode="auto">
          <a:xfrm>
            <a:off x="762000" y="1066800"/>
            <a:ext cx="3733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tabLst>
                <a:tab pos="2632075" algn="l"/>
                <a:tab pos="8366125" algn="l"/>
              </a:tabLst>
            </a:pPr>
            <a:r>
              <a:rPr lang="en-US" sz="1400" b="1">
                <a:cs typeface="Times New Roman" charset="0"/>
              </a:rPr>
              <a:t>Conceptual Model Groundwater </a:t>
            </a:r>
          </a:p>
          <a:p>
            <a:pPr eaLnBrk="1" hangingPunct="1">
              <a:tabLst>
                <a:tab pos="2632075" algn="l"/>
                <a:tab pos="8366125" algn="l"/>
              </a:tabLst>
            </a:pPr>
            <a:r>
              <a:rPr lang="en-US" sz="1400" b="1">
                <a:cs typeface="Times New Roman" charset="0"/>
              </a:rPr>
              <a:t>flow in the Allegheny Plateau Section. </a:t>
            </a:r>
            <a:endParaRPr lang="en-US" sz="1400"/>
          </a:p>
        </p:txBody>
      </p:sp>
    </p:spTree>
    <p:extLst>
      <p:ext uri="{BB962C8B-B14F-4D97-AF65-F5344CB8AC3E}">
        <p14:creationId xmlns:p14="http://schemas.microsoft.com/office/powerpoint/2010/main" val="3064970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685800" y="457200"/>
            <a:ext cx="7772400" cy="381000"/>
          </a:xfrm>
        </p:spPr>
        <p:txBody>
          <a:bodyPr>
            <a:normAutofit fontScale="90000"/>
          </a:bodyPr>
          <a:lstStyle/>
          <a:p>
            <a:pPr eaLnBrk="1" hangingPunct="1"/>
            <a:r>
              <a:rPr lang="en-US" sz="3200">
                <a:solidFill>
                  <a:srgbClr val="0000FF"/>
                </a:solidFill>
                <a:latin typeface="Comic Sans MS" charset="0"/>
                <a:ea typeface="ＭＳ Ｐゴシック" charset="0"/>
                <a:cs typeface="ＭＳ Ｐゴシック" charset="0"/>
              </a:rPr>
              <a:t>PIHM GIS Framework </a:t>
            </a:r>
          </a:p>
        </p:txBody>
      </p:sp>
      <p:grpSp>
        <p:nvGrpSpPr>
          <p:cNvPr id="2" name="Group 4"/>
          <p:cNvGrpSpPr>
            <a:grpSpLocks/>
          </p:cNvGrpSpPr>
          <p:nvPr/>
        </p:nvGrpSpPr>
        <p:grpSpPr bwMode="auto">
          <a:xfrm>
            <a:off x="838200" y="1023938"/>
            <a:ext cx="7543800" cy="4810125"/>
            <a:chOff x="576" y="772"/>
            <a:chExt cx="4752" cy="3030"/>
          </a:xfrm>
        </p:grpSpPr>
        <p:grpSp>
          <p:nvGrpSpPr>
            <p:cNvPr id="41993" name="Group 5"/>
            <p:cNvGrpSpPr>
              <a:grpSpLocks/>
            </p:cNvGrpSpPr>
            <p:nvPr/>
          </p:nvGrpSpPr>
          <p:grpSpPr bwMode="auto">
            <a:xfrm>
              <a:off x="576" y="772"/>
              <a:ext cx="4752" cy="3030"/>
              <a:chOff x="576" y="772"/>
              <a:chExt cx="4752" cy="3030"/>
            </a:xfrm>
          </p:grpSpPr>
          <p:grpSp>
            <p:nvGrpSpPr>
              <p:cNvPr id="41997" name="Group 6"/>
              <p:cNvGrpSpPr>
                <a:grpSpLocks/>
              </p:cNvGrpSpPr>
              <p:nvPr/>
            </p:nvGrpSpPr>
            <p:grpSpPr bwMode="auto">
              <a:xfrm>
                <a:off x="576" y="772"/>
                <a:ext cx="4752" cy="3030"/>
                <a:chOff x="576" y="772"/>
                <a:chExt cx="4752" cy="3030"/>
              </a:xfrm>
            </p:grpSpPr>
            <p:sp>
              <p:nvSpPr>
                <p:cNvPr id="42002" name="Rectangle 7"/>
                <p:cNvSpPr>
                  <a:spLocks noChangeAspect="1" noChangeArrowheads="1"/>
                </p:cNvSpPr>
                <p:nvPr/>
              </p:nvSpPr>
              <p:spPr bwMode="auto">
                <a:xfrm>
                  <a:off x="2167" y="3443"/>
                  <a:ext cx="1561" cy="359"/>
                </a:xfrm>
                <a:prstGeom prst="rect">
                  <a:avLst/>
                </a:prstGeom>
                <a:solidFill>
                  <a:srgbClr val="FFFFFF"/>
                </a:solidFill>
                <a:ln w="19050">
                  <a:solidFill>
                    <a:srgbClr val="000000"/>
                  </a:solidFill>
                  <a:miter lim="800000"/>
                  <a:headEnd/>
                  <a:tailEnd/>
                </a:ln>
              </p:spPr>
              <p:txBody>
                <a:bodyPr/>
                <a:lstStyle/>
                <a:p>
                  <a:endParaRPr lang="en-US"/>
                </a:p>
              </p:txBody>
            </p:sp>
            <p:sp>
              <p:nvSpPr>
                <p:cNvPr id="42003" name="Rectangle 8"/>
                <p:cNvSpPr>
                  <a:spLocks noChangeAspect="1" noChangeArrowheads="1"/>
                </p:cNvSpPr>
                <p:nvPr/>
              </p:nvSpPr>
              <p:spPr bwMode="auto">
                <a:xfrm>
                  <a:off x="2296" y="1543"/>
                  <a:ext cx="1306" cy="546"/>
                </a:xfrm>
                <a:prstGeom prst="rect">
                  <a:avLst/>
                </a:prstGeom>
                <a:solidFill>
                  <a:srgbClr val="FFFFFF"/>
                </a:solidFill>
                <a:ln w="19050">
                  <a:solidFill>
                    <a:srgbClr val="000000"/>
                  </a:solidFill>
                  <a:miter lim="800000"/>
                  <a:headEnd/>
                  <a:tailEnd/>
                </a:ln>
              </p:spPr>
              <p:txBody>
                <a:bodyPr/>
                <a:lstStyle/>
                <a:p>
                  <a:endParaRPr lang="en-US"/>
                </a:p>
              </p:txBody>
            </p:sp>
            <p:sp>
              <p:nvSpPr>
                <p:cNvPr id="42004" name="Text Box 9"/>
                <p:cNvSpPr txBox="1">
                  <a:spLocks noChangeAspect="1" noChangeArrowheads="1"/>
                </p:cNvSpPr>
                <p:nvPr/>
              </p:nvSpPr>
              <p:spPr bwMode="auto">
                <a:xfrm>
                  <a:off x="2174" y="3449"/>
                  <a:ext cx="1555" cy="346"/>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dirty="0" err="1" smtClean="0">
                      <a:latin typeface="Palatino Linotype" charset="0"/>
                    </a:rPr>
                    <a:t>Geodata</a:t>
                  </a:r>
                  <a:endParaRPr lang="en-US" sz="1200" dirty="0">
                    <a:latin typeface="Palatino Linotype" charset="0"/>
                  </a:endParaRPr>
                </a:p>
                <a:p>
                  <a:pPr algn="ctr" eaLnBrk="1" hangingPunct="1"/>
                  <a:r>
                    <a:rPr lang="en-US" sz="1200" dirty="0">
                      <a:latin typeface="Palatino Linotype" charset="0"/>
                    </a:rPr>
                    <a:t>(Schema, Data, Relationships)</a:t>
                  </a:r>
                  <a:endParaRPr lang="en-US" sz="1200" dirty="0">
                    <a:latin typeface="Arial" charset="0"/>
                  </a:endParaRPr>
                </a:p>
              </p:txBody>
            </p:sp>
            <p:sp>
              <p:nvSpPr>
                <p:cNvPr id="42005" name="Text Box 10"/>
                <p:cNvSpPr txBox="1">
                  <a:spLocks noChangeAspect="1" noChangeArrowheads="1"/>
                </p:cNvSpPr>
                <p:nvPr/>
              </p:nvSpPr>
              <p:spPr bwMode="auto">
                <a:xfrm>
                  <a:off x="4031" y="2586"/>
                  <a:ext cx="1296" cy="345"/>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Field, Feature Objects, Non-Spatial Data</a:t>
                  </a:r>
                  <a:endParaRPr lang="en-US" sz="1200">
                    <a:latin typeface="Arial" charset="0"/>
                  </a:endParaRPr>
                </a:p>
              </p:txBody>
            </p:sp>
            <p:sp>
              <p:nvSpPr>
                <p:cNvPr id="42006" name="Text Box 11"/>
                <p:cNvSpPr txBox="1">
                  <a:spLocks noChangeAspect="1" noChangeArrowheads="1"/>
                </p:cNvSpPr>
                <p:nvPr/>
              </p:nvSpPr>
              <p:spPr bwMode="auto">
                <a:xfrm>
                  <a:off x="1663" y="772"/>
                  <a:ext cx="2591" cy="259"/>
                </a:xfrm>
                <a:prstGeom prst="rect">
                  <a:avLst/>
                </a:prstGeom>
                <a:solidFill>
                  <a:srgbClr val="FFFFFF"/>
                </a:solidFill>
                <a:ln w="9525">
                  <a:solidFill>
                    <a:srgbClr val="000000"/>
                  </a:solidFill>
                  <a:miter lim="800000"/>
                  <a:headEnd/>
                  <a:tailEnd/>
                </a:ln>
              </p:spPr>
              <p:txBody>
                <a:bodyPr tIns="91440"/>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User Interface</a:t>
                  </a:r>
                  <a:endParaRPr lang="en-US" sz="1200">
                    <a:latin typeface="Arial" charset="0"/>
                  </a:endParaRPr>
                </a:p>
              </p:txBody>
            </p:sp>
            <p:grpSp>
              <p:nvGrpSpPr>
                <p:cNvPr id="42007" name="Group 12"/>
                <p:cNvGrpSpPr>
                  <a:grpSpLocks noChangeAspect="1"/>
                </p:cNvGrpSpPr>
                <p:nvPr/>
              </p:nvGrpSpPr>
              <p:grpSpPr bwMode="auto">
                <a:xfrm>
                  <a:off x="576" y="1549"/>
                  <a:ext cx="1296" cy="885"/>
                  <a:chOff x="3060" y="8640"/>
                  <a:chExt cx="2700" cy="1843"/>
                </a:xfrm>
              </p:grpSpPr>
              <p:sp>
                <p:nvSpPr>
                  <p:cNvPr id="42034" name="Text Box 13"/>
                  <p:cNvSpPr txBox="1">
                    <a:spLocks noChangeAspect="1" noChangeArrowheads="1"/>
                  </p:cNvSpPr>
                  <p:nvPr/>
                </p:nvSpPr>
                <p:spPr bwMode="auto">
                  <a:xfrm>
                    <a:off x="3060" y="900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Vector Processing</a:t>
                    </a:r>
                    <a:endParaRPr lang="en-US" sz="1200">
                      <a:latin typeface="Arial" charset="0"/>
                    </a:endParaRPr>
                  </a:p>
                </p:txBody>
              </p:sp>
              <p:sp>
                <p:nvSpPr>
                  <p:cNvPr id="42035" name="Text Box 14"/>
                  <p:cNvSpPr txBox="1">
                    <a:spLocks noChangeAspect="1" noChangeArrowheads="1"/>
                  </p:cNvSpPr>
                  <p:nvPr/>
                </p:nvSpPr>
                <p:spPr bwMode="auto">
                  <a:xfrm>
                    <a:off x="3060" y="936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Raster Processing</a:t>
                    </a:r>
                    <a:endParaRPr lang="en-US" sz="1200">
                      <a:latin typeface="Arial" charset="0"/>
                    </a:endParaRPr>
                  </a:p>
                </p:txBody>
              </p:sp>
              <p:sp>
                <p:nvSpPr>
                  <p:cNvPr id="42036" name="Text Box 15"/>
                  <p:cNvSpPr txBox="1">
                    <a:spLocks noChangeAspect="1" noChangeArrowheads="1"/>
                  </p:cNvSpPr>
                  <p:nvPr/>
                </p:nvSpPr>
                <p:spPr bwMode="auto">
                  <a:xfrm>
                    <a:off x="3060" y="972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Model Loader</a:t>
                    </a:r>
                    <a:endParaRPr lang="en-US" sz="1200">
                      <a:latin typeface="Arial" charset="0"/>
                    </a:endParaRPr>
                  </a:p>
                </p:txBody>
              </p:sp>
              <p:sp>
                <p:nvSpPr>
                  <p:cNvPr id="42037" name="Text Box 16"/>
                  <p:cNvSpPr txBox="1">
                    <a:spLocks noChangeAspect="1" noChangeArrowheads="1"/>
                  </p:cNvSpPr>
                  <p:nvPr/>
                </p:nvSpPr>
                <p:spPr bwMode="auto">
                  <a:xfrm>
                    <a:off x="3060" y="1008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Parameterization</a:t>
                    </a:r>
                    <a:endParaRPr lang="en-US" sz="1200">
                      <a:latin typeface="Arial" charset="0"/>
                    </a:endParaRPr>
                  </a:p>
                </p:txBody>
              </p:sp>
              <p:sp>
                <p:nvSpPr>
                  <p:cNvPr id="42038" name="Text Box 17"/>
                  <p:cNvSpPr txBox="1">
                    <a:spLocks noChangeAspect="1" noChangeArrowheads="1"/>
                  </p:cNvSpPr>
                  <p:nvPr/>
                </p:nvSpPr>
                <p:spPr bwMode="auto">
                  <a:xfrm>
                    <a:off x="3060" y="8640"/>
                    <a:ext cx="2700" cy="403"/>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Management</a:t>
                    </a:r>
                    <a:endParaRPr lang="en-US" sz="1200">
                      <a:latin typeface="Arial" charset="0"/>
                    </a:endParaRPr>
                  </a:p>
                </p:txBody>
              </p:sp>
            </p:grpSp>
            <p:grpSp>
              <p:nvGrpSpPr>
                <p:cNvPr id="42008" name="Group 18"/>
                <p:cNvGrpSpPr>
                  <a:grpSpLocks noChangeAspect="1"/>
                </p:cNvGrpSpPr>
                <p:nvPr/>
              </p:nvGrpSpPr>
              <p:grpSpPr bwMode="auto">
                <a:xfrm>
                  <a:off x="2303" y="1549"/>
                  <a:ext cx="1296" cy="539"/>
                  <a:chOff x="6120" y="8640"/>
                  <a:chExt cx="2700" cy="1123"/>
                </a:xfrm>
              </p:grpSpPr>
              <p:sp>
                <p:nvSpPr>
                  <p:cNvPr id="42031" name="Text Box 19"/>
                  <p:cNvSpPr txBox="1">
                    <a:spLocks noChangeAspect="1" noChangeArrowheads="1"/>
                  </p:cNvSpPr>
                  <p:nvPr/>
                </p:nvSpPr>
                <p:spPr bwMode="auto">
                  <a:xfrm>
                    <a:off x="6120" y="9000"/>
                    <a:ext cx="2700" cy="360"/>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Kernel Definition </a:t>
                    </a:r>
                    <a:endParaRPr lang="en-US" sz="1200">
                      <a:latin typeface="Arial" charset="0"/>
                    </a:endParaRPr>
                  </a:p>
                </p:txBody>
              </p:sp>
              <p:sp>
                <p:nvSpPr>
                  <p:cNvPr id="42032" name="Text Box 20"/>
                  <p:cNvSpPr txBox="1">
                    <a:spLocks noChangeAspect="1" noChangeArrowheads="1"/>
                  </p:cNvSpPr>
                  <p:nvPr/>
                </p:nvSpPr>
                <p:spPr bwMode="auto">
                  <a:xfrm>
                    <a:off x="6120" y="936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Numerical Solver</a:t>
                    </a:r>
                    <a:endParaRPr lang="en-US" sz="1200">
                      <a:latin typeface="Arial" charset="0"/>
                    </a:endParaRPr>
                  </a:p>
                </p:txBody>
              </p:sp>
              <p:sp>
                <p:nvSpPr>
                  <p:cNvPr id="42033" name="Text Box 21"/>
                  <p:cNvSpPr txBox="1">
                    <a:spLocks noChangeAspect="1" noChangeArrowheads="1"/>
                  </p:cNvSpPr>
                  <p:nvPr/>
                </p:nvSpPr>
                <p:spPr bwMode="auto">
                  <a:xfrm>
                    <a:off x="6120" y="8640"/>
                    <a:ext cx="2700" cy="403"/>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PIHM</a:t>
                    </a:r>
                    <a:endParaRPr lang="en-US" sz="1200">
                      <a:latin typeface="Arial" charset="0"/>
                    </a:endParaRPr>
                  </a:p>
                </p:txBody>
              </p:sp>
            </p:grpSp>
            <p:grpSp>
              <p:nvGrpSpPr>
                <p:cNvPr id="42009" name="Group 22"/>
                <p:cNvGrpSpPr>
                  <a:grpSpLocks noChangeAspect="1"/>
                </p:cNvGrpSpPr>
                <p:nvPr/>
              </p:nvGrpSpPr>
              <p:grpSpPr bwMode="auto">
                <a:xfrm>
                  <a:off x="4031" y="1549"/>
                  <a:ext cx="1296" cy="885"/>
                  <a:chOff x="9540" y="8640"/>
                  <a:chExt cx="2700" cy="1843"/>
                </a:xfrm>
              </p:grpSpPr>
              <p:sp>
                <p:nvSpPr>
                  <p:cNvPr id="42026" name="Text Box 23"/>
                  <p:cNvSpPr txBox="1">
                    <a:spLocks noChangeAspect="1" noChangeArrowheads="1"/>
                  </p:cNvSpPr>
                  <p:nvPr/>
                </p:nvSpPr>
                <p:spPr bwMode="auto">
                  <a:xfrm>
                    <a:off x="9540" y="9000"/>
                    <a:ext cx="2700" cy="360"/>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Spatial</a:t>
                    </a:r>
                    <a:endParaRPr lang="en-US" sz="1200">
                      <a:latin typeface="Arial" charset="0"/>
                    </a:endParaRPr>
                  </a:p>
                </p:txBody>
              </p:sp>
              <p:sp>
                <p:nvSpPr>
                  <p:cNvPr id="42027" name="Text Box 24"/>
                  <p:cNvSpPr txBox="1">
                    <a:spLocks noChangeAspect="1" noChangeArrowheads="1"/>
                  </p:cNvSpPr>
                  <p:nvPr/>
                </p:nvSpPr>
                <p:spPr bwMode="auto">
                  <a:xfrm>
                    <a:off x="9540" y="936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Temporal</a:t>
                    </a:r>
                    <a:endParaRPr lang="en-US" sz="1200">
                      <a:latin typeface="Arial" charset="0"/>
                    </a:endParaRPr>
                  </a:p>
                </p:txBody>
              </p:sp>
              <p:sp>
                <p:nvSpPr>
                  <p:cNvPr id="42028" name="Text Box 25"/>
                  <p:cNvSpPr txBox="1">
                    <a:spLocks noChangeAspect="1" noChangeArrowheads="1"/>
                  </p:cNvSpPr>
                  <p:nvPr/>
                </p:nvSpPr>
                <p:spPr bwMode="auto">
                  <a:xfrm>
                    <a:off x="9540" y="8640"/>
                    <a:ext cx="2700" cy="403"/>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Analysis</a:t>
                    </a:r>
                    <a:endParaRPr lang="en-US" sz="1200">
                      <a:latin typeface="Arial" charset="0"/>
                    </a:endParaRPr>
                  </a:p>
                </p:txBody>
              </p:sp>
              <p:sp>
                <p:nvSpPr>
                  <p:cNvPr id="42029" name="Text Box 26"/>
                  <p:cNvSpPr txBox="1">
                    <a:spLocks noChangeAspect="1" noChangeArrowheads="1"/>
                  </p:cNvSpPr>
                  <p:nvPr/>
                </p:nvSpPr>
                <p:spPr bwMode="auto">
                  <a:xfrm>
                    <a:off x="9540" y="972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Spatio-Temporal</a:t>
                    </a:r>
                    <a:endParaRPr lang="en-US" sz="1200">
                      <a:latin typeface="Arial" charset="0"/>
                    </a:endParaRPr>
                  </a:p>
                </p:txBody>
              </p:sp>
              <p:sp>
                <p:nvSpPr>
                  <p:cNvPr id="42030" name="Text Box 27"/>
                  <p:cNvSpPr txBox="1">
                    <a:spLocks noChangeAspect="1" noChangeArrowheads="1"/>
                  </p:cNvSpPr>
                  <p:nvPr/>
                </p:nvSpPr>
                <p:spPr bwMode="auto">
                  <a:xfrm>
                    <a:off x="9540" y="10080"/>
                    <a:ext cx="2700" cy="40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Uncertainty</a:t>
                    </a:r>
                    <a:endParaRPr lang="en-US" sz="1200">
                      <a:latin typeface="Arial" charset="0"/>
                    </a:endParaRPr>
                  </a:p>
                </p:txBody>
              </p:sp>
            </p:grpSp>
            <p:grpSp>
              <p:nvGrpSpPr>
                <p:cNvPr id="42010" name="Group 28"/>
                <p:cNvGrpSpPr>
                  <a:grpSpLocks noChangeAspect="1"/>
                </p:cNvGrpSpPr>
                <p:nvPr/>
              </p:nvGrpSpPr>
              <p:grpSpPr bwMode="auto">
                <a:xfrm>
                  <a:off x="576" y="2758"/>
                  <a:ext cx="1296" cy="1037"/>
                  <a:chOff x="3060" y="10800"/>
                  <a:chExt cx="2700" cy="2160"/>
                </a:xfrm>
              </p:grpSpPr>
              <p:sp>
                <p:nvSpPr>
                  <p:cNvPr id="42023" name="Text Box 29"/>
                  <p:cNvSpPr txBox="1">
                    <a:spLocks noChangeAspect="1" noChangeArrowheads="1"/>
                  </p:cNvSpPr>
                  <p:nvPr/>
                </p:nvSpPr>
                <p:spPr bwMode="auto">
                  <a:xfrm>
                    <a:off x="3060" y="11160"/>
                    <a:ext cx="2700" cy="1080"/>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Static: Conformed, constrained Delaunay &amp; nested triangulation</a:t>
                    </a:r>
                    <a:endParaRPr lang="en-US" sz="1200">
                      <a:latin typeface="Arial" charset="0"/>
                    </a:endParaRPr>
                  </a:p>
                </p:txBody>
              </p:sp>
              <p:sp>
                <p:nvSpPr>
                  <p:cNvPr id="42024" name="Text Box 30"/>
                  <p:cNvSpPr txBox="1">
                    <a:spLocks noChangeAspect="1" noChangeArrowheads="1"/>
                  </p:cNvSpPr>
                  <p:nvPr/>
                </p:nvSpPr>
                <p:spPr bwMode="auto">
                  <a:xfrm>
                    <a:off x="3060" y="12240"/>
                    <a:ext cx="2700" cy="720"/>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Dynamic: Adaptive triangulations</a:t>
                    </a:r>
                    <a:endParaRPr lang="en-US" sz="1200">
                      <a:latin typeface="Arial" charset="0"/>
                    </a:endParaRPr>
                  </a:p>
                </p:txBody>
              </p:sp>
              <p:sp>
                <p:nvSpPr>
                  <p:cNvPr id="42025" name="Text Box 31"/>
                  <p:cNvSpPr txBox="1">
                    <a:spLocks noChangeAspect="1" noChangeArrowheads="1"/>
                  </p:cNvSpPr>
                  <p:nvPr/>
                </p:nvSpPr>
                <p:spPr bwMode="auto">
                  <a:xfrm>
                    <a:off x="3060" y="10800"/>
                    <a:ext cx="2700" cy="403"/>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Domain Decomposition</a:t>
                    </a:r>
                    <a:endParaRPr lang="en-US" sz="1200">
                      <a:latin typeface="Arial" charset="0"/>
                    </a:endParaRPr>
                  </a:p>
                </p:txBody>
              </p:sp>
            </p:grpSp>
            <p:cxnSp>
              <p:nvCxnSpPr>
                <p:cNvPr id="42011" name="AutoShape 32"/>
                <p:cNvCxnSpPr>
                  <a:cxnSpLocks noChangeAspect="1" noChangeShapeType="1"/>
                  <a:stCxn id="42022" idx="3"/>
                  <a:endCxn id="42028" idx="3"/>
                </p:cNvCxnSpPr>
                <p:nvPr/>
              </p:nvCxnSpPr>
              <p:spPr bwMode="auto">
                <a:xfrm flipV="1">
                  <a:off x="5327" y="1646"/>
                  <a:ext cx="1" cy="1707"/>
                </a:xfrm>
                <a:prstGeom prst="bentConnector3">
                  <a:avLst>
                    <a:gd name="adj1" fmla="val 1440000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42012" name="AutoShape 33"/>
                <p:cNvCxnSpPr>
                  <a:cxnSpLocks noChangeAspect="1" noChangeShapeType="1"/>
                  <a:stCxn id="42038" idx="3"/>
                  <a:endCxn id="42004" idx="1"/>
                </p:cNvCxnSpPr>
                <p:nvPr/>
              </p:nvCxnSpPr>
              <p:spPr bwMode="auto">
                <a:xfrm>
                  <a:off x="1872" y="1646"/>
                  <a:ext cx="302" cy="1976"/>
                </a:xfrm>
                <a:prstGeom prst="bentConnector3">
                  <a:avLst>
                    <a:gd name="adj1" fmla="val 50000"/>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xmlns="">
                      <a:noFill/>
                    </a14:hiddenFill>
                  </a:ext>
                </a:extLst>
              </p:spPr>
            </p:cxnSp>
            <p:cxnSp>
              <p:nvCxnSpPr>
                <p:cNvPr id="42013" name="AutoShape 34"/>
                <p:cNvCxnSpPr>
                  <a:cxnSpLocks noChangeAspect="1" noChangeShapeType="1"/>
                  <a:stCxn id="42025" idx="0"/>
                  <a:endCxn id="42038" idx="1"/>
                </p:cNvCxnSpPr>
                <p:nvPr/>
              </p:nvCxnSpPr>
              <p:spPr bwMode="auto">
                <a:xfrm rot="5400000" flipH="1">
                  <a:off x="344" y="1878"/>
                  <a:ext cx="1112" cy="648"/>
                </a:xfrm>
                <a:prstGeom prst="bentConnector4">
                  <a:avLst>
                    <a:gd name="adj1" fmla="val 10741"/>
                    <a:gd name="adj2" fmla="val 115556"/>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xmlns="">
                      <a:noFill/>
                    </a14:hiddenFill>
                  </a:ext>
                </a:extLst>
              </p:spPr>
            </p:cxnSp>
            <p:cxnSp>
              <p:nvCxnSpPr>
                <p:cNvPr id="42014" name="AutoShape 35"/>
                <p:cNvCxnSpPr>
                  <a:cxnSpLocks noChangeAspect="1" noChangeShapeType="1"/>
                  <a:stCxn id="42005" idx="2"/>
                  <a:endCxn id="42022" idx="0"/>
                </p:cNvCxnSpPr>
                <p:nvPr/>
              </p:nvCxnSpPr>
              <p:spPr bwMode="auto">
                <a:xfrm>
                  <a:off x="4679" y="2931"/>
                  <a:ext cx="0" cy="3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42015" name="Line 36"/>
                <p:cNvSpPr>
                  <a:spLocks noChangeAspect="1" noChangeShapeType="1"/>
                </p:cNvSpPr>
                <p:nvPr/>
              </p:nvSpPr>
              <p:spPr bwMode="auto">
                <a:xfrm flipV="1">
                  <a:off x="1526" y="1377"/>
                  <a:ext cx="0" cy="172"/>
                </a:xfrm>
                <a:prstGeom prst="line">
                  <a:avLst/>
                </a:prstGeom>
                <a:noFill/>
                <a:ln w="9525">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2016" name="Line 37"/>
                <p:cNvSpPr>
                  <a:spLocks noChangeAspect="1" noChangeShapeType="1"/>
                </p:cNvSpPr>
                <p:nvPr/>
              </p:nvSpPr>
              <p:spPr bwMode="auto">
                <a:xfrm flipV="1">
                  <a:off x="2562" y="1377"/>
                  <a:ext cx="1" cy="172"/>
                </a:xfrm>
                <a:prstGeom prst="line">
                  <a:avLst/>
                </a:prstGeom>
                <a:noFill/>
                <a:ln w="9525">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2017" name="Line 38"/>
                <p:cNvSpPr>
                  <a:spLocks noChangeAspect="1" noChangeShapeType="1"/>
                </p:cNvSpPr>
                <p:nvPr/>
              </p:nvSpPr>
              <p:spPr bwMode="auto">
                <a:xfrm>
                  <a:off x="1526" y="1377"/>
                  <a:ext cx="1037"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42018" name="AutoShape 39"/>
                <p:cNvCxnSpPr>
                  <a:cxnSpLocks noChangeAspect="1" noChangeShapeType="1"/>
                  <a:stCxn id="42028" idx="1"/>
                  <a:endCxn id="42004" idx="3"/>
                </p:cNvCxnSpPr>
                <p:nvPr/>
              </p:nvCxnSpPr>
              <p:spPr bwMode="auto">
                <a:xfrm rot="10800000" flipV="1">
                  <a:off x="3729" y="1646"/>
                  <a:ext cx="302" cy="1976"/>
                </a:xfrm>
                <a:prstGeom prst="bentConnector3">
                  <a:avLst>
                    <a:gd name="adj1" fmla="val 50000"/>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xmlns="">
                      <a:noFill/>
                    </a14:hiddenFill>
                  </a:ext>
                </a:extLst>
              </p:spPr>
            </p:cxnSp>
            <p:grpSp>
              <p:nvGrpSpPr>
                <p:cNvPr id="42019" name="Group 40"/>
                <p:cNvGrpSpPr>
                  <a:grpSpLocks noChangeAspect="1"/>
                </p:cNvGrpSpPr>
                <p:nvPr/>
              </p:nvGrpSpPr>
              <p:grpSpPr bwMode="auto">
                <a:xfrm>
                  <a:off x="4031" y="3256"/>
                  <a:ext cx="1296" cy="539"/>
                  <a:chOff x="10440" y="10937"/>
                  <a:chExt cx="2700" cy="1123"/>
                </a:xfrm>
              </p:grpSpPr>
              <p:sp>
                <p:nvSpPr>
                  <p:cNvPr id="42021" name="Text Box 41"/>
                  <p:cNvSpPr txBox="1">
                    <a:spLocks noChangeAspect="1" noChangeArrowheads="1"/>
                  </p:cNvSpPr>
                  <p:nvPr/>
                </p:nvSpPr>
                <p:spPr bwMode="auto">
                  <a:xfrm>
                    <a:off x="10440" y="11297"/>
                    <a:ext cx="2700" cy="763"/>
                  </a:xfrm>
                  <a:prstGeom prst="rect">
                    <a:avLst/>
                  </a:prstGeom>
                  <a:solidFill>
                    <a:srgbClr val="FFFFFF"/>
                  </a:solidFill>
                  <a:ln w="9525" cap="rnd">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(Grid-Shp/ Dbf) Read, (Grid-Shp/ Dbf) Write</a:t>
                    </a:r>
                    <a:endParaRPr lang="en-US" sz="1200">
                      <a:latin typeface="Arial" charset="0"/>
                    </a:endParaRPr>
                  </a:p>
                </p:txBody>
              </p:sp>
              <p:sp>
                <p:nvSpPr>
                  <p:cNvPr id="42022" name="Text Box 42"/>
                  <p:cNvSpPr txBox="1">
                    <a:spLocks noChangeAspect="1" noChangeArrowheads="1"/>
                  </p:cNvSpPr>
                  <p:nvPr/>
                </p:nvSpPr>
                <p:spPr bwMode="auto">
                  <a:xfrm>
                    <a:off x="10440" y="10937"/>
                    <a:ext cx="2700" cy="403"/>
                  </a:xfrm>
                  <a:prstGeom prst="rect">
                    <a:avLst/>
                  </a:prstGeom>
                  <a:solidFill>
                    <a:srgbClr val="FFFFFF"/>
                  </a:solidFill>
                  <a:ln w="9525">
                    <a:solidFill>
                      <a:srgbClr val="000000"/>
                    </a:solidFill>
                    <a:prstDash val="sysDot"/>
                    <a:miter lim="800000"/>
                    <a:headEnd/>
                    <a:tailEnd/>
                  </a:ln>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eaLnBrk="1" hangingPunct="1"/>
                    <a:r>
                      <a:rPr lang="en-US" sz="1200">
                        <a:latin typeface="Palatino Linotype" charset="0"/>
                      </a:rPr>
                      <a:t>Data Access Tool</a:t>
                    </a:r>
                    <a:endParaRPr lang="en-US" sz="1200">
                      <a:latin typeface="Arial" charset="0"/>
                    </a:endParaRPr>
                  </a:p>
                </p:txBody>
              </p:sp>
            </p:grpSp>
            <p:cxnSp>
              <p:nvCxnSpPr>
                <p:cNvPr id="42020" name="AutoShape 43"/>
                <p:cNvCxnSpPr>
                  <a:cxnSpLocks noChangeAspect="1" noChangeShapeType="1"/>
                  <a:stCxn id="42004" idx="0"/>
                  <a:endCxn id="42032" idx="2"/>
                </p:cNvCxnSpPr>
                <p:nvPr/>
              </p:nvCxnSpPr>
              <p:spPr bwMode="auto">
                <a:xfrm flipV="1">
                  <a:off x="2951" y="2088"/>
                  <a:ext cx="1" cy="136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cxnSp>
          </p:grpSp>
          <p:grpSp>
            <p:nvGrpSpPr>
              <p:cNvPr id="41998" name="Group 44"/>
              <p:cNvGrpSpPr>
                <a:grpSpLocks noChangeAspect="1"/>
              </p:cNvGrpSpPr>
              <p:nvPr/>
            </p:nvGrpSpPr>
            <p:grpSpPr bwMode="auto">
              <a:xfrm>
                <a:off x="1224" y="1031"/>
                <a:ext cx="3455" cy="518"/>
                <a:chOff x="4590" y="6300"/>
                <a:chExt cx="7200" cy="1080"/>
              </a:xfrm>
            </p:grpSpPr>
            <p:cxnSp>
              <p:nvCxnSpPr>
                <p:cNvPr id="41999" name="AutoShape 45"/>
                <p:cNvCxnSpPr>
                  <a:cxnSpLocks noChangeAspect="1" noChangeShapeType="1"/>
                  <a:stCxn id="42006" idx="2"/>
                  <a:endCxn id="42028" idx="0"/>
                </p:cNvCxnSpPr>
                <p:nvPr/>
              </p:nvCxnSpPr>
              <p:spPr bwMode="auto">
                <a:xfrm rot="16200000" flipH="1">
                  <a:off x="9458" y="5047"/>
                  <a:ext cx="1080" cy="3585"/>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42000" name="AutoShape 46"/>
                <p:cNvCxnSpPr>
                  <a:cxnSpLocks noChangeAspect="1" noChangeShapeType="1"/>
                  <a:stCxn id="42006" idx="2"/>
                  <a:endCxn id="42038" idx="0"/>
                </p:cNvCxnSpPr>
                <p:nvPr/>
              </p:nvCxnSpPr>
              <p:spPr bwMode="auto">
                <a:xfrm rot="5400000">
                  <a:off x="5858" y="5032"/>
                  <a:ext cx="1080" cy="3615"/>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42001" name="AutoShape 47"/>
                <p:cNvCxnSpPr>
                  <a:cxnSpLocks noChangeAspect="1" noChangeShapeType="1"/>
                  <a:stCxn id="42006" idx="2"/>
                  <a:endCxn id="42033" idx="0"/>
                </p:cNvCxnSpPr>
                <p:nvPr/>
              </p:nvCxnSpPr>
              <p:spPr bwMode="auto">
                <a:xfrm flipH="1">
                  <a:off x="8190" y="6300"/>
                  <a:ext cx="15" cy="108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cxnSp>
          </p:grpSp>
        </p:grpSp>
        <p:sp>
          <p:nvSpPr>
            <p:cNvPr id="41994" name="Line 48"/>
            <p:cNvSpPr>
              <a:spLocks noChangeAspect="1" noChangeShapeType="1"/>
            </p:cNvSpPr>
            <p:nvPr/>
          </p:nvSpPr>
          <p:spPr bwMode="auto">
            <a:xfrm>
              <a:off x="3945" y="3363"/>
              <a:ext cx="0" cy="34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95" name="Line 49"/>
            <p:cNvSpPr>
              <a:spLocks noChangeAspect="1" noChangeShapeType="1"/>
            </p:cNvSpPr>
            <p:nvPr/>
          </p:nvSpPr>
          <p:spPr bwMode="auto">
            <a:xfrm flipH="1">
              <a:off x="3737" y="3708"/>
              <a:ext cx="209" cy="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996" name="Line 50"/>
            <p:cNvSpPr>
              <a:spLocks noChangeAspect="1" noChangeShapeType="1"/>
            </p:cNvSpPr>
            <p:nvPr/>
          </p:nvSpPr>
          <p:spPr bwMode="auto">
            <a:xfrm flipH="1">
              <a:off x="3945" y="3363"/>
              <a:ext cx="86"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90869" name="AutoShape 53"/>
          <p:cNvSpPr>
            <a:spLocks noChangeArrowheads="1"/>
          </p:cNvSpPr>
          <p:nvPr/>
        </p:nvSpPr>
        <p:spPr bwMode="auto">
          <a:xfrm>
            <a:off x="1447800" y="1524000"/>
            <a:ext cx="228600" cy="609600"/>
          </a:xfrm>
          <a:prstGeom prst="downArrow">
            <a:avLst>
              <a:gd name="adj1" fmla="val 50000"/>
              <a:gd name="adj2" fmla="val 66667"/>
            </a:avLst>
          </a:prstGeom>
          <a:solidFill>
            <a:schemeClr val="folHlink"/>
          </a:solidFill>
          <a:ln w="9525">
            <a:solidFill>
              <a:schemeClr val="tx1"/>
            </a:solidFill>
            <a:miter lim="800000"/>
            <a:headEnd/>
            <a:tailEnd/>
          </a:ln>
        </p:spPr>
        <p:txBody>
          <a:bodyPr wrap="none" anchor="ctr"/>
          <a:lstStyle/>
          <a:p>
            <a:endParaRPr lang="en-US"/>
          </a:p>
        </p:txBody>
      </p:sp>
      <p:sp>
        <p:nvSpPr>
          <p:cNvPr id="290870" name="AutoShape 54"/>
          <p:cNvSpPr>
            <a:spLocks noChangeArrowheads="1"/>
          </p:cNvSpPr>
          <p:nvPr/>
        </p:nvSpPr>
        <p:spPr bwMode="auto">
          <a:xfrm>
            <a:off x="5029200" y="4495800"/>
            <a:ext cx="228600" cy="609600"/>
          </a:xfrm>
          <a:prstGeom prst="downArrow">
            <a:avLst>
              <a:gd name="adj1" fmla="val 50000"/>
              <a:gd name="adj2" fmla="val 66667"/>
            </a:avLst>
          </a:prstGeom>
          <a:solidFill>
            <a:schemeClr val="folHlink"/>
          </a:solidFill>
          <a:ln w="9525">
            <a:solidFill>
              <a:schemeClr val="tx1"/>
            </a:solidFill>
            <a:miter lim="800000"/>
            <a:headEnd/>
            <a:tailEnd/>
          </a:ln>
        </p:spPr>
        <p:txBody>
          <a:bodyPr wrap="none" anchor="ctr"/>
          <a:lstStyle/>
          <a:p>
            <a:endParaRPr lang="en-US"/>
          </a:p>
        </p:txBody>
      </p:sp>
      <p:sp>
        <p:nvSpPr>
          <p:cNvPr id="290871" name="AutoShape 55"/>
          <p:cNvSpPr>
            <a:spLocks noChangeArrowheads="1"/>
          </p:cNvSpPr>
          <p:nvPr/>
        </p:nvSpPr>
        <p:spPr bwMode="auto">
          <a:xfrm>
            <a:off x="7848600" y="1600200"/>
            <a:ext cx="228600" cy="609600"/>
          </a:xfrm>
          <a:prstGeom prst="downArrow">
            <a:avLst>
              <a:gd name="adj1" fmla="val 50000"/>
              <a:gd name="adj2" fmla="val 66667"/>
            </a:avLst>
          </a:prstGeom>
          <a:solidFill>
            <a:schemeClr val="folHlink"/>
          </a:solidFill>
          <a:ln w="9525">
            <a:solidFill>
              <a:schemeClr val="tx1"/>
            </a:solidFill>
            <a:miter lim="800000"/>
            <a:headEnd/>
            <a:tailEnd/>
          </a:ln>
        </p:spPr>
        <p:txBody>
          <a:bodyPr wrap="none" anchor="ctr"/>
          <a:lstStyle/>
          <a:p>
            <a:endParaRPr lang="en-US"/>
          </a:p>
        </p:txBody>
      </p:sp>
      <p:sp>
        <p:nvSpPr>
          <p:cNvPr id="290874" name="AutoShape 58"/>
          <p:cNvSpPr>
            <a:spLocks noChangeArrowheads="1"/>
          </p:cNvSpPr>
          <p:nvPr/>
        </p:nvSpPr>
        <p:spPr bwMode="auto">
          <a:xfrm rot="10800000">
            <a:off x="1600200" y="5867400"/>
            <a:ext cx="228600" cy="609600"/>
          </a:xfrm>
          <a:prstGeom prst="downArrow">
            <a:avLst>
              <a:gd name="adj1" fmla="val 50000"/>
              <a:gd name="adj2" fmla="val 66667"/>
            </a:avLst>
          </a:prstGeom>
          <a:solidFill>
            <a:srgbClr val="00CCFF"/>
          </a:solidFill>
          <a:ln w="9525">
            <a:solidFill>
              <a:schemeClr val="tx1"/>
            </a:solidFill>
            <a:miter lim="800000"/>
            <a:headEnd/>
            <a:tailEnd/>
          </a:ln>
        </p:spPr>
        <p:txBody>
          <a:bodyPr wrap="none" anchor="ctr"/>
          <a:lstStyle/>
          <a:p>
            <a:endParaRPr lang="en-US"/>
          </a:p>
        </p:txBody>
      </p:sp>
      <p:sp>
        <p:nvSpPr>
          <p:cNvPr id="290875" name="AutoShape 59"/>
          <p:cNvSpPr>
            <a:spLocks noChangeArrowheads="1"/>
          </p:cNvSpPr>
          <p:nvPr/>
        </p:nvSpPr>
        <p:spPr bwMode="auto">
          <a:xfrm rot="10800000">
            <a:off x="5029200" y="3429000"/>
            <a:ext cx="228600" cy="609600"/>
          </a:xfrm>
          <a:prstGeom prst="downArrow">
            <a:avLst>
              <a:gd name="adj1" fmla="val 50000"/>
              <a:gd name="adj2" fmla="val 66667"/>
            </a:avLst>
          </a:prstGeom>
          <a:solidFill>
            <a:srgbClr val="00CCFF"/>
          </a:solidFill>
          <a:ln w="9525">
            <a:solidFill>
              <a:schemeClr val="tx1"/>
            </a:solidFill>
            <a:miter lim="800000"/>
            <a:headEnd/>
            <a:tailEnd/>
          </a:ln>
        </p:spPr>
        <p:txBody>
          <a:bodyPr wrap="none" anchor="ctr"/>
          <a:lstStyle/>
          <a:p>
            <a:endParaRPr lang="en-US"/>
          </a:p>
        </p:txBody>
      </p:sp>
      <p:sp>
        <p:nvSpPr>
          <p:cNvPr id="290876" name="AutoShape 60"/>
          <p:cNvSpPr>
            <a:spLocks noChangeArrowheads="1"/>
          </p:cNvSpPr>
          <p:nvPr/>
        </p:nvSpPr>
        <p:spPr bwMode="auto">
          <a:xfrm rot="10800000">
            <a:off x="7315200" y="5867400"/>
            <a:ext cx="228600" cy="609600"/>
          </a:xfrm>
          <a:prstGeom prst="downArrow">
            <a:avLst>
              <a:gd name="adj1" fmla="val 50000"/>
              <a:gd name="adj2" fmla="val 66667"/>
            </a:avLst>
          </a:prstGeom>
          <a:solidFill>
            <a:srgbClr val="00CCFF"/>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23603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0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8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8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08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08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0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P spid="290869" grpId="0" animBg="1"/>
      <p:bldP spid="290870" grpId="0" animBg="1"/>
      <p:bldP spid="290871" grpId="0" animBg="1"/>
      <p:bldP spid="290874" grpId="0" animBg="1"/>
      <p:bldP spid="290875" grpId="0" animBg="1"/>
      <p:bldP spid="2908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57200" y="1143000"/>
            <a:ext cx="8229600" cy="1143000"/>
          </a:xfrm>
        </p:spPr>
        <p:txBody>
          <a:bodyPr/>
          <a:lstStyle/>
          <a:p>
            <a:pPr eaLnBrk="1" hangingPunct="1"/>
            <a:endParaRPr lang="en-US">
              <a:latin typeface="Georgia" charset="0"/>
              <a:ea typeface="ＭＳ Ｐゴシック" charset="0"/>
              <a:cs typeface="ＭＳ Ｐゴシック" charset="0"/>
            </a:endParaRPr>
          </a:p>
        </p:txBody>
      </p:sp>
      <p:sp>
        <p:nvSpPr>
          <p:cNvPr id="44034" name="Rectangle 3"/>
          <p:cNvSpPr>
            <a:spLocks noGrp="1" noChangeArrowheads="1"/>
          </p:cNvSpPr>
          <p:nvPr>
            <p:ph type="body" sz="half" idx="1"/>
          </p:nvPr>
        </p:nvSpPr>
        <p:spPr>
          <a:xfrm>
            <a:off x="1189038" y="2924175"/>
            <a:ext cx="6837362" cy="3074988"/>
          </a:xfrm>
        </p:spPr>
        <p:txBody>
          <a:bodyPr/>
          <a:lstStyle/>
          <a:p>
            <a:pPr algn="just" eaLnBrk="1" hangingPunct="1">
              <a:buClr>
                <a:schemeClr val="tx1"/>
              </a:buClr>
            </a:pPr>
            <a:endParaRPr lang="en-US" sz="2400">
              <a:latin typeface="Palatino Linotype" charset="0"/>
              <a:ea typeface="ＭＳ Ｐゴシック" charset="0"/>
              <a:cs typeface="ＭＳ Ｐゴシック" charset="0"/>
            </a:endParaRPr>
          </a:p>
        </p:txBody>
      </p:sp>
      <p:pic>
        <p:nvPicPr>
          <p:cNvPr id="4403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0800" y="1066800"/>
            <a:ext cx="6591300" cy="501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Rectangle 6"/>
          <p:cNvSpPr>
            <a:spLocks noChangeArrowheads="1"/>
          </p:cNvSpPr>
          <p:nvPr/>
        </p:nvSpPr>
        <p:spPr bwMode="auto">
          <a:xfrm>
            <a:off x="685800" y="457200"/>
            <a:ext cx="7772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800">
                <a:solidFill>
                  <a:srgbClr val="0000FF"/>
                </a:solidFill>
              </a:rPr>
              <a:t>PIHM GIS Interface: Domain Decomposition</a:t>
            </a:r>
          </a:p>
        </p:txBody>
      </p:sp>
    </p:spTree>
    <p:extLst>
      <p:ext uri="{BB962C8B-B14F-4D97-AF65-F5344CB8AC3E}">
        <p14:creationId xmlns:p14="http://schemas.microsoft.com/office/powerpoint/2010/main" val="3046379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81000" y="403225"/>
            <a:ext cx="7772400" cy="1143000"/>
          </a:xfrm>
        </p:spPr>
        <p:txBody>
          <a:bodyPr/>
          <a:lstStyle/>
          <a:p>
            <a:pPr eaLnBrk="1" hangingPunct="1"/>
            <a:endParaRPr lang="en-US">
              <a:latin typeface="Arial" charset="0"/>
              <a:ea typeface="ＭＳ Ｐゴシック" charset="0"/>
              <a:cs typeface="ＭＳ Ｐゴシック" charset="0"/>
            </a:endParaRPr>
          </a:p>
        </p:txBody>
      </p:sp>
      <p:pic>
        <p:nvPicPr>
          <p:cNvPr id="460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33400"/>
            <a:ext cx="6608763" cy="596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 Box 5"/>
          <p:cNvSpPr txBox="1">
            <a:spLocks noChangeArrowheads="1"/>
          </p:cNvSpPr>
          <p:nvPr/>
        </p:nvSpPr>
        <p:spPr bwMode="auto">
          <a:xfrm>
            <a:off x="7239000" y="4278313"/>
            <a:ext cx="10937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Land Cover</a:t>
            </a:r>
          </a:p>
        </p:txBody>
      </p:sp>
      <p:sp>
        <p:nvSpPr>
          <p:cNvPr id="46084" name="Text Box 6"/>
          <p:cNvSpPr txBox="1">
            <a:spLocks noChangeArrowheads="1"/>
          </p:cNvSpPr>
          <p:nvPr/>
        </p:nvSpPr>
        <p:spPr bwMode="auto">
          <a:xfrm>
            <a:off x="7239000" y="3516313"/>
            <a:ext cx="11572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Soil Classes</a:t>
            </a:r>
          </a:p>
        </p:txBody>
      </p:sp>
      <p:sp>
        <p:nvSpPr>
          <p:cNvPr id="46085" name="Text Box 7"/>
          <p:cNvSpPr txBox="1">
            <a:spLocks noChangeArrowheads="1"/>
          </p:cNvSpPr>
          <p:nvPr/>
        </p:nvSpPr>
        <p:spPr bwMode="auto">
          <a:xfrm>
            <a:off x="7239000" y="2601913"/>
            <a:ext cx="102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Elevations</a:t>
            </a:r>
          </a:p>
        </p:txBody>
      </p:sp>
      <p:sp>
        <p:nvSpPr>
          <p:cNvPr id="46086" name="Text Box 8"/>
          <p:cNvSpPr txBox="1">
            <a:spLocks noChangeArrowheads="1"/>
          </p:cNvSpPr>
          <p:nvPr/>
        </p:nvSpPr>
        <p:spPr bwMode="auto">
          <a:xfrm>
            <a:off x="7239000" y="1306513"/>
            <a:ext cx="162718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Irregular Mesh &amp;</a:t>
            </a:r>
          </a:p>
          <a:p>
            <a:r>
              <a:rPr lang="en-US" sz="1400"/>
              <a:t>Stream Network</a:t>
            </a:r>
          </a:p>
        </p:txBody>
      </p:sp>
      <p:sp>
        <p:nvSpPr>
          <p:cNvPr id="46087" name="Line 10"/>
          <p:cNvSpPr>
            <a:spLocks noChangeShapeType="1"/>
          </p:cNvSpPr>
          <p:nvPr/>
        </p:nvSpPr>
        <p:spPr bwMode="auto">
          <a:xfrm flipV="1">
            <a:off x="7261225" y="1698625"/>
            <a:ext cx="0" cy="3048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46088"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327025"/>
            <a:ext cx="1676400"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0856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Fig_Scal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914400"/>
            <a:ext cx="5721350" cy="560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TextBox 2"/>
          <p:cNvSpPr txBox="1">
            <a:spLocks noChangeArrowheads="1"/>
          </p:cNvSpPr>
          <p:nvPr/>
        </p:nvSpPr>
        <p:spPr bwMode="auto">
          <a:xfrm>
            <a:off x="457200" y="304800"/>
            <a:ext cx="594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2400" dirty="0" err="1" smtClean="0">
                <a:solidFill>
                  <a:srgbClr val="0000FF"/>
                </a:solidFill>
              </a:rPr>
              <a:t>Hydroclimatic</a:t>
            </a:r>
            <a:r>
              <a:rPr lang="en-US" sz="2400" dirty="0" smtClean="0">
                <a:solidFill>
                  <a:srgbClr val="0000FF"/>
                </a:solidFill>
              </a:rPr>
              <a:t> Process </a:t>
            </a:r>
            <a:r>
              <a:rPr lang="en-US" sz="2400" dirty="0">
                <a:solidFill>
                  <a:srgbClr val="0000FF"/>
                </a:solidFill>
              </a:rPr>
              <a:t>Scales</a:t>
            </a:r>
          </a:p>
        </p:txBody>
      </p:sp>
      <p:sp>
        <p:nvSpPr>
          <p:cNvPr id="3" name="TextBox 2"/>
          <p:cNvSpPr txBox="1"/>
          <p:nvPr/>
        </p:nvSpPr>
        <p:spPr>
          <a:xfrm>
            <a:off x="3404083" y="829618"/>
            <a:ext cx="1438577" cy="369332"/>
          </a:xfrm>
          <a:prstGeom prst="rect">
            <a:avLst/>
          </a:prstGeom>
          <a:solidFill>
            <a:schemeClr val="bg1"/>
          </a:solidFill>
        </p:spPr>
        <p:txBody>
          <a:bodyPr wrap="none" rtlCol="0">
            <a:spAutoFit/>
          </a:bodyPr>
          <a:lstStyle/>
          <a:p>
            <a:r>
              <a:rPr lang="en-US" dirty="0" smtClean="0"/>
              <a:t>HUC-12 Scale</a:t>
            </a:r>
            <a:endParaRPr lang="en-US" dirty="0"/>
          </a:p>
        </p:txBody>
      </p:sp>
    </p:spTree>
    <p:extLst>
      <p:ext uri="{BB962C8B-B14F-4D97-AF65-F5344CB8AC3E}">
        <p14:creationId xmlns:p14="http://schemas.microsoft.com/office/powerpoint/2010/main" val="2821689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1014"/>
            <a:ext cx="9144000" cy="6796986"/>
            <a:chOff x="0" y="25400"/>
            <a:chExt cx="9144000" cy="6796986"/>
          </a:xfrm>
        </p:grpSpPr>
        <p:pic>
          <p:nvPicPr>
            <p:cNvPr id="5" name="Picture 4" descr="Yarlung_Tsangpo_river_tibet_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9144000" cy="6796986"/>
            </a:xfrm>
            <a:prstGeom prst="rect">
              <a:avLst/>
            </a:prstGeom>
          </p:spPr>
        </p:pic>
        <p:sp>
          <p:nvSpPr>
            <p:cNvPr id="6" name="TextBox 5"/>
            <p:cNvSpPr txBox="1"/>
            <p:nvPr/>
          </p:nvSpPr>
          <p:spPr>
            <a:xfrm>
              <a:off x="2667000" y="3429000"/>
              <a:ext cx="2185514" cy="461665"/>
            </a:xfrm>
            <a:prstGeom prst="rect">
              <a:avLst/>
            </a:prstGeom>
            <a:noFill/>
          </p:spPr>
          <p:txBody>
            <a:bodyPr wrap="none" rtlCol="0">
              <a:spAutoFit/>
            </a:bodyPr>
            <a:lstStyle/>
            <a:p>
              <a:r>
                <a:rPr lang="en-US" sz="2400" dirty="0" smtClean="0">
                  <a:solidFill>
                    <a:srgbClr val="FFFF00"/>
                  </a:solidFill>
                </a:rPr>
                <a:t>GCM Grid Box</a:t>
              </a:r>
              <a:endParaRPr lang="en-US" sz="2400" dirty="0">
                <a:solidFill>
                  <a:srgbClr val="FFFF00"/>
                </a:solidFill>
              </a:endParaRPr>
            </a:p>
          </p:txBody>
        </p:sp>
      </p:grpSp>
      <p:sp>
        <p:nvSpPr>
          <p:cNvPr id="7" name="TextBox 6"/>
          <p:cNvSpPr txBox="1"/>
          <p:nvPr/>
        </p:nvSpPr>
        <p:spPr>
          <a:xfrm>
            <a:off x="272158" y="4476132"/>
            <a:ext cx="8605641" cy="584776"/>
          </a:xfrm>
          <a:prstGeom prst="rect">
            <a:avLst/>
          </a:prstGeom>
          <a:solidFill>
            <a:schemeClr val="bg1"/>
          </a:solidFill>
        </p:spPr>
        <p:txBody>
          <a:bodyPr wrap="none" rtlCol="0">
            <a:spAutoFit/>
          </a:bodyPr>
          <a:lstStyle/>
          <a:p>
            <a:pPr algn="ctr"/>
            <a:r>
              <a:rPr lang="en-US" sz="3200" dirty="0" smtClean="0">
                <a:solidFill>
                  <a:srgbClr val="0000FF"/>
                </a:solidFill>
                <a:latin typeface="Comic Sans MS"/>
                <a:cs typeface="Comic Sans MS"/>
              </a:rPr>
              <a:t>Resolve Uplands In Large Scale Simulations</a:t>
            </a:r>
          </a:p>
        </p:txBody>
      </p:sp>
    </p:spTree>
    <p:extLst>
      <p:ext uri="{BB962C8B-B14F-4D97-AF65-F5344CB8AC3E}">
        <p14:creationId xmlns:p14="http://schemas.microsoft.com/office/powerpoint/2010/main" val="34682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457200"/>
            <a:ext cx="4068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685800"/>
            <a:ext cx="3792538"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5"/>
          <p:cNvSpPr txBox="1">
            <a:spLocks noChangeArrowheads="1"/>
          </p:cNvSpPr>
          <p:nvPr/>
        </p:nvSpPr>
        <p:spPr bwMode="auto">
          <a:xfrm>
            <a:off x="1447800" y="4648200"/>
            <a:ext cx="30591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a:solidFill>
                  <a:srgbClr val="0000FF"/>
                </a:solidFill>
              </a:rPr>
              <a:t>Unfolding A Multi-Scale </a:t>
            </a:r>
          </a:p>
          <a:p>
            <a:pPr algn="ctr"/>
            <a:r>
              <a:rPr lang="en-US">
                <a:solidFill>
                  <a:srgbClr val="0000FF"/>
                </a:solidFill>
              </a:rPr>
              <a:t>Experiment</a:t>
            </a:r>
          </a:p>
        </p:txBody>
      </p:sp>
      <p:pic>
        <p:nvPicPr>
          <p:cNvPr id="50180" name="Picture 2" descr="Sensor Nodes ShaleHill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81600" y="4343400"/>
            <a:ext cx="281463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0181" name="Straight Connector 8"/>
          <p:cNvCxnSpPr>
            <a:cxnSpLocks noChangeShapeType="1"/>
          </p:cNvCxnSpPr>
          <p:nvPr/>
        </p:nvCxnSpPr>
        <p:spPr bwMode="auto">
          <a:xfrm>
            <a:off x="2590800" y="1219200"/>
            <a:ext cx="2895600"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0182" name="Straight Connector 12"/>
          <p:cNvCxnSpPr>
            <a:cxnSpLocks noChangeShapeType="1"/>
          </p:cNvCxnSpPr>
          <p:nvPr/>
        </p:nvCxnSpPr>
        <p:spPr bwMode="auto">
          <a:xfrm rot="5400000">
            <a:off x="6249194" y="3123406"/>
            <a:ext cx="2286000"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940495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223963"/>
            <a:ext cx="7486650" cy="471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9"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8363" y="1233488"/>
            <a:ext cx="7450137"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70"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6138" y="1231900"/>
            <a:ext cx="7459662"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Rectangle 15"/>
          <p:cNvSpPr>
            <a:spLocks noGrp="1" noChangeArrowheads="1"/>
          </p:cNvSpPr>
          <p:nvPr>
            <p:ph type="title"/>
          </p:nvPr>
        </p:nvSpPr>
        <p:spPr>
          <a:xfrm>
            <a:off x="457200" y="1143000"/>
            <a:ext cx="8229600" cy="1143000"/>
          </a:xfrm>
        </p:spPr>
        <p:txBody>
          <a:bodyPr/>
          <a:lstStyle/>
          <a:p>
            <a:endParaRPr lang="en-US">
              <a:latin typeface="Georgia" charset="0"/>
              <a:ea typeface="ＭＳ Ｐゴシック" charset="0"/>
              <a:cs typeface="ＭＳ Ｐゴシック" charset="0"/>
            </a:endParaRPr>
          </a:p>
        </p:txBody>
      </p:sp>
      <p:sp>
        <p:nvSpPr>
          <p:cNvPr id="52229" name="Rectangle 16"/>
          <p:cNvSpPr>
            <a:spLocks noGrp="1" noChangeArrowheads="1"/>
          </p:cNvSpPr>
          <p:nvPr>
            <p:ph type="body" sz="half" idx="1"/>
          </p:nvPr>
        </p:nvSpPr>
        <p:spPr>
          <a:xfrm>
            <a:off x="1189038" y="2924175"/>
            <a:ext cx="6837362" cy="3074988"/>
          </a:xfrm>
        </p:spPr>
        <p:txBody>
          <a:bodyPr/>
          <a:lstStyle/>
          <a:p>
            <a:pPr algn="just">
              <a:buClr>
                <a:schemeClr val="tx1"/>
              </a:buClr>
            </a:pPr>
            <a:endParaRPr lang="en-US" sz="2400">
              <a:latin typeface="Palatino Linotype" charset="0"/>
              <a:ea typeface="ＭＳ Ｐゴシック" charset="0"/>
              <a:cs typeface="ＭＳ Ｐゴシック" charset="0"/>
            </a:endParaRPr>
          </a:p>
        </p:txBody>
      </p:sp>
      <p:pic>
        <p:nvPicPr>
          <p:cNvPr id="30107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6138" y="1231900"/>
            <a:ext cx="7459662"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Rectangle 18"/>
          <p:cNvSpPr>
            <a:spLocks noChangeArrowheads="1"/>
          </p:cNvSpPr>
          <p:nvPr/>
        </p:nvSpPr>
        <p:spPr bwMode="auto">
          <a:xfrm>
            <a:off x="685800" y="533400"/>
            <a:ext cx="7772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400" dirty="0">
                <a:solidFill>
                  <a:srgbClr val="0000FF"/>
                </a:solidFill>
              </a:rPr>
              <a:t>Generating Grids: </a:t>
            </a:r>
            <a:r>
              <a:rPr lang="en-US" sz="2400" dirty="0" smtClean="0">
                <a:solidFill>
                  <a:srgbClr val="0000FF"/>
                </a:solidFill>
              </a:rPr>
              <a:t>resolution depends on purpose</a:t>
            </a:r>
            <a:endParaRPr lang="en-US" sz="2400" dirty="0">
              <a:solidFill>
                <a:srgbClr val="0000FF"/>
              </a:solidFill>
            </a:endParaRPr>
          </a:p>
        </p:txBody>
      </p:sp>
    </p:spTree>
    <p:extLst>
      <p:ext uri="{BB962C8B-B14F-4D97-AF65-F5344CB8AC3E}">
        <p14:creationId xmlns:p14="http://schemas.microsoft.com/office/powerpoint/2010/main" val="1304680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 name="Picture 6" descr="floo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143000"/>
            <a:ext cx="7200900" cy="470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ext Box 7"/>
          <p:cNvSpPr txBox="1">
            <a:spLocks noChangeArrowheads="1"/>
          </p:cNvSpPr>
          <p:nvPr/>
        </p:nvSpPr>
        <p:spPr bwMode="auto">
          <a:xfrm>
            <a:off x="0" y="50800"/>
            <a:ext cx="90677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800" b="1" dirty="0" smtClean="0">
                <a:solidFill>
                  <a:srgbClr val="0000FF"/>
                </a:solidFill>
              </a:rPr>
              <a:t>Motivating the Need for Water-Cycle Models</a:t>
            </a:r>
            <a:endParaRPr lang="en-US" sz="2800" b="1" dirty="0">
              <a:solidFill>
                <a:srgbClr val="0000FF"/>
              </a:solidFill>
            </a:endParaRPr>
          </a:p>
        </p:txBody>
      </p:sp>
      <p:pic>
        <p:nvPicPr>
          <p:cNvPr id="7182" name="Picture 8" descr="water_towe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450" y="838200"/>
            <a:ext cx="2292350" cy="2432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183" name="Text Box 15"/>
          <p:cNvSpPr txBox="1">
            <a:spLocks noChangeArrowheads="1"/>
          </p:cNvSpPr>
          <p:nvPr/>
        </p:nvSpPr>
        <p:spPr bwMode="auto">
          <a:xfrm>
            <a:off x="76200" y="321468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Drinking Water</a:t>
            </a:r>
          </a:p>
        </p:txBody>
      </p:sp>
      <p:pic>
        <p:nvPicPr>
          <p:cNvPr id="7184" name="Picture 4" descr="ParkerDamRiverWare_57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588" y="4254500"/>
            <a:ext cx="1979612" cy="21304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185" name="Text Box 17"/>
          <p:cNvSpPr txBox="1">
            <a:spLocks noChangeArrowheads="1"/>
          </p:cNvSpPr>
          <p:nvPr/>
        </p:nvSpPr>
        <p:spPr bwMode="auto">
          <a:xfrm>
            <a:off x="0" y="3810000"/>
            <a:ext cx="3276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dirty="0" smtClean="0">
                <a:solidFill>
                  <a:srgbClr val="0A80F6"/>
                </a:solidFill>
              </a:rPr>
              <a:t>Energy</a:t>
            </a:r>
            <a:endParaRPr lang="en-US" sz="1800" b="1" dirty="0">
              <a:solidFill>
                <a:srgbClr val="0A80F6"/>
              </a:solidFill>
            </a:endParaRPr>
          </a:p>
        </p:txBody>
      </p:sp>
      <p:pic>
        <p:nvPicPr>
          <p:cNvPr id="7186" name="Picture 7" descr="irrigatio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38800" y="4064000"/>
            <a:ext cx="3184525" cy="2274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187" name="Text Box 19"/>
          <p:cNvSpPr txBox="1">
            <a:spLocks noChangeArrowheads="1"/>
          </p:cNvSpPr>
          <p:nvPr/>
        </p:nvSpPr>
        <p:spPr bwMode="auto">
          <a:xfrm>
            <a:off x="6248400" y="3686175"/>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dirty="0" smtClean="0">
                <a:solidFill>
                  <a:srgbClr val="0A80F6"/>
                </a:solidFill>
              </a:rPr>
              <a:t>Agriculture</a:t>
            </a:r>
            <a:endParaRPr lang="en-US" sz="1800" b="1" dirty="0">
              <a:solidFill>
                <a:srgbClr val="0A80F6"/>
              </a:solidFill>
            </a:endParaRPr>
          </a:p>
        </p:txBody>
      </p:sp>
      <p:sp>
        <p:nvSpPr>
          <p:cNvPr id="7189" name="Text Box 21"/>
          <p:cNvSpPr txBox="1">
            <a:spLocks noChangeArrowheads="1"/>
          </p:cNvSpPr>
          <p:nvPr/>
        </p:nvSpPr>
        <p:spPr bwMode="auto">
          <a:xfrm>
            <a:off x="3276600" y="588168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Floods</a:t>
            </a:r>
          </a:p>
        </p:txBody>
      </p:sp>
      <p:pic>
        <p:nvPicPr>
          <p:cNvPr id="7192" name="Picture 24" descr="ecosyste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38800" y="838200"/>
            <a:ext cx="324485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191" name="Text Box 23"/>
          <p:cNvSpPr txBox="1">
            <a:spLocks noChangeArrowheads="1"/>
          </p:cNvSpPr>
          <p:nvPr/>
        </p:nvSpPr>
        <p:spPr bwMode="auto">
          <a:xfrm>
            <a:off x="6248400" y="298608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Ecosystem Services</a:t>
            </a:r>
          </a:p>
        </p:txBody>
      </p:sp>
      <p:sp>
        <p:nvSpPr>
          <p:cNvPr id="7195" name="Text Box 27"/>
          <p:cNvSpPr txBox="1">
            <a:spLocks noChangeArrowheads="1"/>
          </p:cNvSpPr>
          <p:nvPr/>
        </p:nvSpPr>
        <p:spPr bwMode="auto">
          <a:xfrm>
            <a:off x="3276600" y="5943600"/>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Drought</a:t>
            </a:r>
          </a:p>
        </p:txBody>
      </p:sp>
      <p:pic>
        <p:nvPicPr>
          <p:cNvPr id="7197" name="Picture 29" descr="Drought Pix"/>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95400" y="838200"/>
            <a:ext cx="6096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83853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8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71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89"/>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19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19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182"/>
                                        </p:tgtEl>
                                      </p:cBhvr>
                                    </p:animEffect>
                                    <p:set>
                                      <p:cBhvr>
                                        <p:cTn id="39" dur="1" fill="hold">
                                          <p:stCondLst>
                                            <p:cond delay="499"/>
                                          </p:stCondLst>
                                        </p:cTn>
                                        <p:tgtEl>
                                          <p:spTgt spid="718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183"/>
                                        </p:tgtEl>
                                      </p:cBhvr>
                                    </p:animEffect>
                                    <p:set>
                                      <p:cBhvr>
                                        <p:cTn id="42" dur="1" fill="hold">
                                          <p:stCondLst>
                                            <p:cond delay="499"/>
                                          </p:stCondLst>
                                        </p:cTn>
                                        <p:tgtEl>
                                          <p:spTgt spid="718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185"/>
                                        </p:tgtEl>
                                      </p:cBhvr>
                                    </p:animEffect>
                                    <p:set>
                                      <p:cBhvr>
                                        <p:cTn id="45" dur="1" fill="hold">
                                          <p:stCondLst>
                                            <p:cond delay="499"/>
                                          </p:stCondLst>
                                        </p:cTn>
                                        <p:tgtEl>
                                          <p:spTgt spid="718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184"/>
                                        </p:tgtEl>
                                      </p:cBhvr>
                                    </p:animEffect>
                                    <p:set>
                                      <p:cBhvr>
                                        <p:cTn id="48" dur="1" fill="hold">
                                          <p:stCondLst>
                                            <p:cond delay="499"/>
                                          </p:stCondLst>
                                        </p:cTn>
                                        <p:tgtEl>
                                          <p:spTgt spid="718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187"/>
                                        </p:tgtEl>
                                      </p:cBhvr>
                                    </p:animEffect>
                                    <p:set>
                                      <p:cBhvr>
                                        <p:cTn id="51" dur="1" fill="hold">
                                          <p:stCondLst>
                                            <p:cond delay="499"/>
                                          </p:stCondLst>
                                        </p:cTn>
                                        <p:tgtEl>
                                          <p:spTgt spid="718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186"/>
                                        </p:tgtEl>
                                      </p:cBhvr>
                                    </p:animEffect>
                                    <p:set>
                                      <p:cBhvr>
                                        <p:cTn id="54" dur="1" fill="hold">
                                          <p:stCondLst>
                                            <p:cond delay="499"/>
                                          </p:stCondLst>
                                        </p:cTn>
                                        <p:tgtEl>
                                          <p:spTgt spid="718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718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18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1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p:bldP spid="7183" grpId="1"/>
      <p:bldP spid="7185" grpId="0"/>
      <p:bldP spid="7185" grpId="1"/>
      <p:bldP spid="7187" grpId="0"/>
      <p:bldP spid="7187" grpId="1"/>
      <p:bldP spid="7189" grpId="0"/>
      <p:bldP spid="7189" grpId="1"/>
      <p:bldP spid="7191" grpId="0"/>
      <p:bldP spid="7191" grpId="1"/>
      <p:bldP spid="719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4800"/>
            <a:ext cx="3200400" cy="133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 Box 18"/>
          <p:cNvSpPr txBox="1">
            <a:spLocks noChangeArrowheads="1"/>
          </p:cNvSpPr>
          <p:nvPr/>
        </p:nvSpPr>
        <p:spPr bwMode="auto">
          <a:xfrm>
            <a:off x="457200" y="1676400"/>
            <a:ext cx="36576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3135313">
              <a:defRPr sz="2000">
                <a:solidFill>
                  <a:schemeClr val="tx1"/>
                </a:solidFill>
                <a:latin typeface="Comic Sans MS" charset="0"/>
                <a:ea typeface="ＭＳ Ｐゴシック" charset="0"/>
                <a:cs typeface="ＭＳ Ｐゴシック" charset="0"/>
              </a:defRPr>
            </a:lvl1pPr>
            <a:lvl2pPr marL="37931725" indent="-37474525" defTabSz="3135313">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600">
                <a:latin typeface="Futura Lt BT" charset="0"/>
              </a:rPr>
              <a:t>Advancing interdisciplinary studies of earth surface processes</a:t>
            </a:r>
          </a:p>
        </p:txBody>
      </p:sp>
      <p:sp>
        <p:nvSpPr>
          <p:cNvPr id="17412" name="Text Box 6"/>
          <p:cNvSpPr txBox="1">
            <a:spLocks noChangeArrowheads="1"/>
          </p:cNvSpPr>
          <p:nvPr/>
        </p:nvSpPr>
        <p:spPr bwMode="auto">
          <a:xfrm>
            <a:off x="304800" y="2514600"/>
            <a:ext cx="1752600" cy="360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200" dirty="0"/>
              <a:t>Chris Duffy, </a:t>
            </a:r>
            <a:r>
              <a:rPr lang="en-US" sz="1200" dirty="0" smtClean="0"/>
              <a:t>PI 07-13 </a:t>
            </a:r>
            <a:endParaRPr lang="en-US" sz="1200" dirty="0"/>
          </a:p>
          <a:p>
            <a:r>
              <a:rPr lang="en-US" sz="1200" dirty="0"/>
              <a:t>Sue Brantley</a:t>
            </a:r>
          </a:p>
          <a:p>
            <a:r>
              <a:rPr lang="en-US" sz="1200" dirty="0"/>
              <a:t>Rudy </a:t>
            </a:r>
            <a:r>
              <a:rPr lang="en-US" sz="1200" dirty="0" err="1"/>
              <a:t>Slingerland</a:t>
            </a:r>
            <a:r>
              <a:rPr lang="en-US" sz="1200" dirty="0"/>
              <a:t> </a:t>
            </a:r>
          </a:p>
          <a:p>
            <a:r>
              <a:rPr lang="en-US" sz="1200" dirty="0"/>
              <a:t>David </a:t>
            </a:r>
            <a:r>
              <a:rPr lang="en-US" sz="1200" dirty="0" err="1"/>
              <a:t>Eissenstat</a:t>
            </a:r>
            <a:endParaRPr lang="en-US" sz="1200" dirty="0"/>
          </a:p>
          <a:p>
            <a:r>
              <a:rPr lang="en-US" sz="1200" dirty="0"/>
              <a:t>Henry Lin</a:t>
            </a:r>
          </a:p>
          <a:p>
            <a:r>
              <a:rPr lang="en-US" sz="1200" dirty="0"/>
              <a:t>Ken Davis</a:t>
            </a:r>
          </a:p>
          <a:p>
            <a:r>
              <a:rPr lang="en-US" sz="1200" dirty="0" err="1"/>
              <a:t>Kamini</a:t>
            </a:r>
            <a:r>
              <a:rPr lang="en-US" sz="1200" dirty="0"/>
              <a:t> </a:t>
            </a:r>
            <a:r>
              <a:rPr lang="en-US" sz="1200" dirty="0" err="1"/>
              <a:t>Singha</a:t>
            </a:r>
            <a:endParaRPr lang="en-US" sz="1200" dirty="0"/>
          </a:p>
          <a:p>
            <a:r>
              <a:rPr lang="en-US" sz="1200" dirty="0"/>
              <a:t>Laura </a:t>
            </a:r>
            <a:r>
              <a:rPr lang="en-US" sz="1200" dirty="0" err="1"/>
              <a:t>Toran</a:t>
            </a:r>
            <a:endParaRPr lang="en-US" sz="1200" dirty="0"/>
          </a:p>
          <a:p>
            <a:r>
              <a:rPr lang="en-US" sz="1200" dirty="0"/>
              <a:t>Pat Reed</a:t>
            </a:r>
          </a:p>
          <a:p>
            <a:r>
              <a:rPr lang="en-US" sz="1200" dirty="0"/>
              <a:t>Karen Salvage</a:t>
            </a:r>
          </a:p>
          <a:p>
            <a:r>
              <a:rPr lang="en-US" sz="1200" dirty="0"/>
              <a:t>Eric Kirby</a:t>
            </a:r>
          </a:p>
          <a:p>
            <a:r>
              <a:rPr lang="en-US" sz="1200" dirty="0"/>
              <a:t>Tim White</a:t>
            </a:r>
          </a:p>
          <a:p>
            <a:r>
              <a:rPr lang="en-US" sz="1200" dirty="0"/>
              <a:t>Kevin Dressler</a:t>
            </a:r>
          </a:p>
          <a:p>
            <a:r>
              <a:rPr lang="en-US" sz="1200" dirty="0"/>
              <a:t>Doug Miller</a:t>
            </a:r>
          </a:p>
          <a:p>
            <a:r>
              <a:rPr lang="en-US" sz="1200" dirty="0"/>
              <a:t>Brian Bills</a:t>
            </a:r>
          </a:p>
          <a:p>
            <a:r>
              <a:rPr lang="en-US" sz="1200" dirty="0"/>
              <a:t>Beth Boyer</a:t>
            </a:r>
          </a:p>
          <a:p>
            <a:r>
              <a:rPr lang="en-US" sz="1200" dirty="0"/>
              <a:t>Colin Duffy</a:t>
            </a:r>
          </a:p>
          <a:p>
            <a:r>
              <a:rPr lang="en-US" sz="1200" dirty="0"/>
              <a:t>Chris Graham</a:t>
            </a:r>
          </a:p>
          <a:p>
            <a:r>
              <a:rPr lang="en-US" sz="1200" dirty="0"/>
              <a:t>Jennifer Williams</a:t>
            </a:r>
          </a:p>
        </p:txBody>
      </p:sp>
      <p:grpSp>
        <p:nvGrpSpPr>
          <p:cNvPr id="17414" name="Group 10"/>
          <p:cNvGrpSpPr>
            <a:grpSpLocks/>
          </p:cNvGrpSpPr>
          <p:nvPr/>
        </p:nvGrpSpPr>
        <p:grpSpPr bwMode="auto">
          <a:xfrm>
            <a:off x="2667000" y="5791200"/>
            <a:ext cx="1752600" cy="762000"/>
            <a:chOff x="1104" y="3312"/>
            <a:chExt cx="1296" cy="544"/>
          </a:xfrm>
        </p:grpSpPr>
        <p:sp>
          <p:nvSpPr>
            <p:cNvPr id="17421" name="Text Box 7"/>
            <p:cNvSpPr txBox="1">
              <a:spLocks noChangeArrowheads="1"/>
            </p:cNvSpPr>
            <p:nvPr/>
          </p:nvSpPr>
          <p:spPr bwMode="auto">
            <a:xfrm>
              <a:off x="1632" y="3456"/>
              <a:ext cx="7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spcBef>
                  <a:spcPct val="50000"/>
                </a:spcBef>
              </a:pPr>
              <a:r>
                <a:rPr lang="en-US" sz="2400">
                  <a:solidFill>
                    <a:srgbClr val="4A75C0"/>
                  </a:solidFill>
                </a:rPr>
                <a:t>CZEN</a:t>
              </a:r>
            </a:p>
          </p:txBody>
        </p:sp>
        <p:pic>
          <p:nvPicPr>
            <p:cNvPr id="17422" name="Picture 9" descr="logo_CZEN_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4" y="3312"/>
              <a:ext cx="558" cy="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415" name="Picture 10" descr="masthead2-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6019800"/>
            <a:ext cx="1643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6" name="Text Box 3"/>
          <p:cNvSpPr txBox="1">
            <a:spLocks noChangeArrowheads="1"/>
          </p:cNvSpPr>
          <p:nvPr/>
        </p:nvSpPr>
        <p:spPr bwMode="auto">
          <a:xfrm>
            <a:off x="3352800" y="234580"/>
            <a:ext cx="5791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b="1" i="1" dirty="0" smtClean="0">
                <a:cs typeface="Comic Sans MS" charset="0"/>
              </a:rPr>
              <a:t>Model Development &amp; Testing</a:t>
            </a:r>
          </a:p>
          <a:p>
            <a:pPr algn="ctr"/>
            <a:r>
              <a:rPr lang="en-US" b="1" i="1" dirty="0" smtClean="0">
                <a:cs typeface="Comic Sans MS" charset="0"/>
              </a:rPr>
              <a:t>The </a:t>
            </a:r>
            <a:r>
              <a:rPr lang="en-US" b="1" i="1" dirty="0">
                <a:cs typeface="Comic Sans MS" charset="0"/>
              </a:rPr>
              <a:t>Shale Hills/Susquehanna </a:t>
            </a:r>
          </a:p>
          <a:p>
            <a:pPr algn="ctr"/>
            <a:r>
              <a:rPr lang="en-US" b="1" i="1" dirty="0">
                <a:cs typeface="Comic Sans MS" charset="0"/>
              </a:rPr>
              <a:t>Critical Zone Observatory</a:t>
            </a:r>
          </a:p>
          <a:p>
            <a:pPr algn="ctr"/>
            <a:endParaRPr lang="en-US" b="1" i="1" dirty="0">
              <a:cs typeface="Comic Sans MS" charset="0"/>
            </a:endParaRPr>
          </a:p>
        </p:txBody>
      </p:sp>
      <p:sp>
        <p:nvSpPr>
          <p:cNvPr id="17417" name="Text Box 6"/>
          <p:cNvSpPr txBox="1">
            <a:spLocks noChangeArrowheads="1"/>
          </p:cNvSpPr>
          <p:nvPr/>
        </p:nvSpPr>
        <p:spPr bwMode="auto">
          <a:xfrm>
            <a:off x="2057400" y="2514600"/>
            <a:ext cx="1447800" cy="323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200" dirty="0"/>
              <a:t>Ray Fletcher</a:t>
            </a:r>
          </a:p>
          <a:p>
            <a:r>
              <a:rPr lang="en-US" sz="1200" dirty="0"/>
              <a:t>Michelle Tuttle</a:t>
            </a:r>
          </a:p>
          <a:p>
            <a:r>
              <a:rPr lang="en-US" sz="1200" dirty="0"/>
              <a:t>Paul </a:t>
            </a:r>
            <a:r>
              <a:rPr lang="en-US" sz="1200" dirty="0" err="1"/>
              <a:t>Bierman</a:t>
            </a:r>
            <a:endParaRPr lang="en-US" sz="1200" dirty="0"/>
          </a:p>
          <a:p>
            <a:r>
              <a:rPr lang="en-US" sz="1200" dirty="0"/>
              <a:t>Peter </a:t>
            </a:r>
            <a:r>
              <a:rPr lang="en-US" sz="1200" dirty="0" err="1"/>
              <a:t>Lichtner</a:t>
            </a:r>
            <a:endParaRPr lang="en-US" sz="1200" dirty="0"/>
          </a:p>
          <a:p>
            <a:r>
              <a:rPr lang="en-US" sz="1200" dirty="0"/>
              <a:t>Carl </a:t>
            </a:r>
            <a:r>
              <a:rPr lang="en-US" sz="1200" dirty="0" err="1"/>
              <a:t>Steefel</a:t>
            </a:r>
            <a:endParaRPr lang="en-US" sz="1200" dirty="0"/>
          </a:p>
          <a:p>
            <a:r>
              <a:rPr lang="en-US" sz="1200" dirty="0"/>
              <a:t>Rich April</a:t>
            </a:r>
          </a:p>
          <a:p>
            <a:r>
              <a:rPr lang="en-US" sz="1200" dirty="0"/>
              <a:t>Ryan Mather</a:t>
            </a:r>
          </a:p>
          <a:p>
            <a:r>
              <a:rPr lang="en-US" sz="1200" dirty="0"/>
              <a:t>David Harbor</a:t>
            </a:r>
          </a:p>
          <a:p>
            <a:r>
              <a:rPr lang="en-US" sz="1200" dirty="0"/>
              <a:t>Larry McKay</a:t>
            </a:r>
          </a:p>
          <a:p>
            <a:r>
              <a:rPr lang="en-US" sz="1200" dirty="0" err="1"/>
              <a:t>Teferi</a:t>
            </a:r>
            <a:r>
              <a:rPr lang="en-US" sz="1200" dirty="0"/>
              <a:t> </a:t>
            </a:r>
            <a:r>
              <a:rPr lang="en-US" sz="1200" dirty="0" err="1"/>
              <a:t>Tsegaye</a:t>
            </a:r>
            <a:endParaRPr lang="en-US" sz="1200" dirty="0"/>
          </a:p>
          <a:p>
            <a:r>
              <a:rPr lang="en-US" sz="1200" dirty="0" err="1" smtClean="0"/>
              <a:t>HernanSantos</a:t>
            </a:r>
            <a:endParaRPr lang="en-US" sz="1200" dirty="0" smtClean="0"/>
          </a:p>
          <a:p>
            <a:r>
              <a:rPr lang="en-US" sz="1200" dirty="0" smtClean="0"/>
              <a:t>Evan Thomas</a:t>
            </a:r>
          </a:p>
          <a:p>
            <a:r>
              <a:rPr lang="en-US" sz="1200" dirty="0" err="1" smtClean="0"/>
              <a:t>Xuan</a:t>
            </a:r>
            <a:r>
              <a:rPr lang="en-US" sz="1200" dirty="0" smtClean="0"/>
              <a:t> Yu</a:t>
            </a:r>
          </a:p>
          <a:p>
            <a:r>
              <a:rPr lang="en-US" sz="1200" dirty="0" smtClean="0"/>
              <a:t>Yu Zhang</a:t>
            </a:r>
          </a:p>
          <a:p>
            <a:r>
              <a:rPr lang="en-US" sz="1200" dirty="0" smtClean="0"/>
              <a:t>Ryan Jones</a:t>
            </a:r>
          </a:p>
          <a:p>
            <a:r>
              <a:rPr lang="en-US" sz="1200" dirty="0" smtClean="0"/>
              <a:t>Beth Boyer</a:t>
            </a:r>
          </a:p>
          <a:p>
            <a:endParaRPr lang="en-US" sz="1200" dirty="0"/>
          </a:p>
        </p:txBody>
      </p:sp>
      <p:pic>
        <p:nvPicPr>
          <p:cNvPr id="17418" name="Picture 5" descr="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0" y="2565400"/>
            <a:ext cx="49149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12" descr="nsf1.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162800" y="1295400"/>
            <a:ext cx="11938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5" descr="qgrid54.ex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19600" y="1371600"/>
            <a:ext cx="1752600" cy="118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csdms 1.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81800" y="5943600"/>
            <a:ext cx="2197100" cy="685800"/>
          </a:xfrm>
          <a:prstGeom prst="rect">
            <a:avLst/>
          </a:prstGeom>
        </p:spPr>
      </p:pic>
    </p:spTree>
    <p:extLst>
      <p:ext uri="{BB962C8B-B14F-4D97-AF65-F5344CB8AC3E}">
        <p14:creationId xmlns:p14="http://schemas.microsoft.com/office/powerpoint/2010/main" val="272677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analysis2.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5600"/>
            <a:ext cx="9144000" cy="6122023"/>
          </a:xfrm>
          <a:prstGeom prst="rect">
            <a:avLst/>
          </a:prstGeom>
        </p:spPr>
      </p:pic>
      <p:sp>
        <p:nvSpPr>
          <p:cNvPr id="2" name="TextBox 1"/>
          <p:cNvSpPr txBox="1"/>
          <p:nvPr/>
        </p:nvSpPr>
        <p:spPr>
          <a:xfrm>
            <a:off x="4964261" y="628503"/>
            <a:ext cx="2429772" cy="338554"/>
          </a:xfrm>
          <a:prstGeom prst="rect">
            <a:avLst/>
          </a:prstGeom>
          <a:solidFill>
            <a:srgbClr val="FFFFFF"/>
          </a:solidFill>
        </p:spPr>
        <p:txBody>
          <a:bodyPr wrap="none" rtlCol="0">
            <a:spAutoFit/>
          </a:bodyPr>
          <a:lstStyle/>
          <a:p>
            <a:r>
              <a:rPr lang="en-US" sz="1600" dirty="0" smtClean="0"/>
              <a:t>b) Shaver Creek catchment </a:t>
            </a:r>
            <a:endParaRPr lang="en-US" sz="1600" dirty="0"/>
          </a:p>
        </p:txBody>
      </p:sp>
    </p:spTree>
    <p:extLst>
      <p:ext uri="{BB962C8B-B14F-4D97-AF65-F5344CB8AC3E}">
        <p14:creationId xmlns:p14="http://schemas.microsoft.com/office/powerpoint/2010/main" val="1462466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SH_HG_Co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 y="0"/>
            <a:ext cx="8596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7632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ZO Instruments and Trees 092820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285076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713913" cy="612775"/>
          </a:xfrm>
        </p:spPr>
        <p:txBody>
          <a:bodyPr>
            <a:normAutofit/>
          </a:bodyPr>
          <a:lstStyle/>
          <a:p>
            <a:pPr>
              <a:defRPr/>
            </a:pPr>
            <a:r>
              <a:rPr lang="en-US" sz="3200" dirty="0" smtClean="0">
                <a:solidFill>
                  <a:srgbClr val="0000FF"/>
                </a:solidFill>
                <a:latin typeface="Comic Sans MS"/>
                <a:cs typeface="Comic Sans MS"/>
              </a:rPr>
              <a:t>CZO Data -&gt;</a:t>
            </a:r>
            <a:r>
              <a:rPr lang="en-US" sz="3200" dirty="0" err="1" smtClean="0">
                <a:solidFill>
                  <a:srgbClr val="0000FF"/>
                </a:solidFill>
                <a:latin typeface="Comic Sans MS"/>
                <a:cs typeface="Comic Sans MS"/>
              </a:rPr>
              <a:t>lidar</a:t>
            </a:r>
            <a:r>
              <a:rPr lang="en-US" sz="3200" dirty="0" smtClean="0">
                <a:solidFill>
                  <a:srgbClr val="0000FF"/>
                </a:solidFill>
                <a:latin typeface="Comic Sans MS"/>
                <a:cs typeface="Comic Sans MS"/>
              </a:rPr>
              <a:t>, Soil, </a:t>
            </a:r>
            <a:r>
              <a:rPr lang="en-US" sz="3200" dirty="0" err="1" smtClean="0">
                <a:solidFill>
                  <a:srgbClr val="0000FF"/>
                </a:solidFill>
                <a:latin typeface="Comic Sans MS"/>
                <a:cs typeface="Comic Sans MS"/>
              </a:rPr>
              <a:t>Regolith,Veg</a:t>
            </a:r>
            <a:endParaRPr lang="en-US" sz="3200" dirty="0">
              <a:solidFill>
                <a:srgbClr val="0000FF"/>
              </a:solidFill>
              <a:latin typeface="Comic Sans MS"/>
              <a:cs typeface="Comic Sans MS"/>
            </a:endParaRPr>
          </a:p>
        </p:txBody>
      </p:sp>
      <p:pic>
        <p:nvPicPr>
          <p:cNvPr id="41986" name="Content Placeholder 8" descr="LidarGrid.pdf"/>
          <p:cNvPicPr>
            <a:picLocks noGrp="1" noChangeAspect="1"/>
          </p:cNvPicPr>
          <p:nvPr>
            <p:ph idx="1"/>
          </p:nvPr>
        </p:nvPicPr>
        <p:blipFill>
          <a:blip r:embed="rId2" cstate="screen">
            <a:extLst>
              <a:ext uri="{28A0092B-C50C-407E-A947-70E740481C1C}">
                <a14:useLocalDpi xmlns:a14="http://schemas.microsoft.com/office/drawing/2010/main"/>
              </a:ext>
            </a:extLst>
          </a:blip>
          <a:srcRect l="1601" t="20949" r="16660" b="15436"/>
          <a:stretch>
            <a:fillRect/>
          </a:stretch>
        </p:blipFill>
        <p:spPr>
          <a:xfrm>
            <a:off x="88900" y="947738"/>
            <a:ext cx="4333875" cy="2879725"/>
          </a:xfrm>
        </p:spPr>
      </p:pic>
      <p:pic>
        <p:nvPicPr>
          <p:cNvPr id="4198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6138" y="881063"/>
            <a:ext cx="4487862" cy="298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51275"/>
            <a:ext cx="4487863" cy="298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138" y="3849688"/>
            <a:ext cx="4487862"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2697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February 4, 2014</a:t>
            </a:r>
          </a:p>
        </p:txBody>
      </p:sp>
      <p:sp>
        <p:nvSpPr>
          <p:cNvPr id="2867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Xuan: Ph.D. Dissertation Defense</a:t>
            </a:r>
          </a:p>
        </p:txBody>
      </p:sp>
      <p:sp>
        <p:nvSpPr>
          <p:cNvPr id="2867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159CA5-A8BB-BD4A-AE2E-981C0A199C7A}" type="slidenum">
              <a:rPr lang="en-US" sz="1400"/>
              <a:pPr/>
              <a:t>35</a:t>
            </a:fld>
            <a:endParaRPr lang="en-US" sz="1400"/>
          </a:p>
        </p:txBody>
      </p:sp>
      <p:sp>
        <p:nvSpPr>
          <p:cNvPr id="28676" name="Rectangle 2"/>
          <p:cNvSpPr>
            <a:spLocks noChangeArrowheads="1"/>
          </p:cNvSpPr>
          <p:nvPr/>
        </p:nvSpPr>
        <p:spPr bwMode="auto">
          <a:xfrm>
            <a:off x="381000" y="142875"/>
            <a:ext cx="82296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lang="en-US" sz="4400">
                <a:solidFill>
                  <a:srgbClr val="006600"/>
                </a:solidFill>
                <a:latin typeface="Garamond" charset="0"/>
              </a:rPr>
              <a:t>PIHM</a:t>
            </a:r>
          </a:p>
        </p:txBody>
      </p:sp>
      <p:pic>
        <p:nvPicPr>
          <p:cNvPr id="28677" name="Picture 288" descr="figure3.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025" y="935038"/>
            <a:ext cx="86868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8160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oughfall.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12421" y="1092625"/>
            <a:ext cx="6298354" cy="576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931128" y="220507"/>
            <a:ext cx="4327326" cy="461665"/>
          </a:xfrm>
          <a:prstGeom prst="rect">
            <a:avLst/>
          </a:prstGeom>
          <a:noFill/>
        </p:spPr>
        <p:txBody>
          <a:bodyPr wrap="none" rtlCol="0">
            <a:spAutoFit/>
          </a:bodyPr>
          <a:lstStyle/>
          <a:p>
            <a:r>
              <a:rPr lang="en-US" sz="2400" dirty="0" smtClean="0">
                <a:solidFill>
                  <a:srgbClr val="0000FF"/>
                </a:solidFill>
                <a:latin typeface="Comic Sans MS"/>
                <a:cs typeface="Comic Sans MS"/>
              </a:rPr>
              <a:t>Basic Output: Water balance</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1917725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5"/>
          <p:cNvSpPr txBox="1">
            <a:spLocks noChangeArrowheads="1"/>
          </p:cNvSpPr>
          <p:nvPr/>
        </p:nvSpPr>
        <p:spPr bwMode="auto">
          <a:xfrm>
            <a:off x="1320800" y="2676525"/>
            <a:ext cx="631507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4000">
                <a:solidFill>
                  <a:srgbClr val="0000FF"/>
                </a:solidFill>
                <a:cs typeface="Comic Sans MS" charset="0"/>
              </a:rPr>
              <a:t>CZO Reanalysis: </a:t>
            </a:r>
          </a:p>
          <a:p>
            <a:r>
              <a:rPr lang="en-US" sz="4000">
                <a:solidFill>
                  <a:srgbClr val="0000FF"/>
                </a:solidFill>
                <a:cs typeface="Comic Sans MS" charset="0"/>
              </a:rPr>
              <a:t>Shale Hills Storm Library</a:t>
            </a:r>
          </a:p>
          <a:p>
            <a:r>
              <a:rPr lang="en-US" sz="4000">
                <a:solidFill>
                  <a:srgbClr val="0000FF"/>
                </a:solidFill>
                <a:cs typeface="Comic Sans MS" charset="0"/>
              </a:rPr>
              <a:t>1979-2011</a:t>
            </a:r>
          </a:p>
          <a:p>
            <a:endParaRPr lang="en-US" sz="4000"/>
          </a:p>
        </p:txBody>
      </p:sp>
      <p:pic>
        <p:nvPicPr>
          <p:cNvPr id="4" name="Picture 3" descr="hurricane.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27661"/>
            <a:ext cx="9144000"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123477" y="227867"/>
            <a:ext cx="8837511"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solidFill>
                  <a:srgbClr val="0000FF"/>
                </a:solidFill>
                <a:latin typeface="Comic Sans MS"/>
                <a:cs typeface="Comic Sans MS"/>
              </a:rPr>
              <a:t>Shale Hills CZO: 1979-2010 Reanalysis Storm Library </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2969887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 </a:t>
            </a:r>
            <a:r>
              <a:rPr lang="en-US" sz="2000" dirty="0" smtClean="0">
                <a:hlinkClick r:id="rId2"/>
              </a:rPr>
              <a:t>http://www.pihm.psu.edu/applications.html</a:t>
            </a:r>
            <a:br>
              <a:rPr lang="en-US" sz="2000" dirty="0" smtClean="0">
                <a:hlinkClick r:id="rId2"/>
              </a:rPr>
            </a:br>
            <a:r>
              <a:rPr lang="en-US" sz="2800" dirty="0" smtClean="0"/>
              <a:t>CZO Catchment Reanalysis time series: 1979-Present</a:t>
            </a:r>
            <a:endParaRPr lang="en-US"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l="-1976" r="-1976"/>
          <a:stretch>
            <a:fillRect/>
          </a:stretch>
        </p:blipFill>
        <p:spPr/>
      </p:pic>
    </p:spTree>
    <p:extLst>
      <p:ext uri="{BB962C8B-B14F-4D97-AF65-F5344CB8AC3E}">
        <p14:creationId xmlns:p14="http://schemas.microsoft.com/office/powerpoint/2010/main" val="1336859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114300"/>
            <a:ext cx="7772400" cy="6629400"/>
          </a:xfrm>
          <a:prstGeom prst="rect">
            <a:avLst/>
          </a:prstGeom>
        </p:spPr>
      </p:pic>
      <p:sp>
        <p:nvSpPr>
          <p:cNvPr id="3" name="TextBox 2"/>
          <p:cNvSpPr txBox="1"/>
          <p:nvPr/>
        </p:nvSpPr>
        <p:spPr>
          <a:xfrm>
            <a:off x="2088557" y="209925"/>
            <a:ext cx="5163671" cy="461665"/>
          </a:xfrm>
          <a:prstGeom prst="rect">
            <a:avLst/>
          </a:prstGeom>
          <a:solidFill>
            <a:schemeClr val="bg1"/>
          </a:solidFill>
        </p:spPr>
        <p:txBody>
          <a:bodyPr wrap="square" rtlCol="0">
            <a:spAutoFit/>
          </a:bodyPr>
          <a:lstStyle/>
          <a:p>
            <a:r>
              <a:rPr lang="en-US" sz="2400" dirty="0" smtClean="0">
                <a:solidFill>
                  <a:srgbClr val="0000FF"/>
                </a:solidFill>
                <a:latin typeface="Comic Sans MS"/>
                <a:cs typeface="Comic Sans MS"/>
              </a:rPr>
              <a:t>Stream-Groundwater Interaction                         </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3109879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4800" y="206071"/>
            <a:ext cx="10033000" cy="1143000"/>
          </a:xfrm>
        </p:spPr>
        <p:txBody>
          <a:bodyPr>
            <a:normAutofit fontScale="90000"/>
          </a:bodyPr>
          <a:lstStyle/>
          <a:p>
            <a:r>
              <a:rPr lang="en-US" sz="3200" b="1" dirty="0" smtClean="0">
                <a:solidFill>
                  <a:srgbClr val="0000FF"/>
                </a:solidFill>
                <a:latin typeface="Comic Sans MS" charset="0"/>
                <a:ea typeface="ＭＳ Ｐゴシック" charset="0"/>
                <a:cs typeface="Comic Sans MS" charset="0"/>
              </a:rPr>
              <a:t>Essential </a:t>
            </a:r>
            <a:r>
              <a:rPr lang="en-US" sz="3200" b="1" dirty="0">
                <a:solidFill>
                  <a:srgbClr val="0000FF"/>
                </a:solidFill>
                <a:latin typeface="Comic Sans MS" charset="0"/>
                <a:ea typeface="ＭＳ Ｐゴシック" charset="0"/>
                <a:cs typeface="Comic Sans MS" charset="0"/>
              </a:rPr>
              <a:t>Terrestrial </a:t>
            </a:r>
            <a:r>
              <a:rPr lang="en-US" sz="3200" b="1" dirty="0" smtClean="0">
                <a:solidFill>
                  <a:srgbClr val="0000FF"/>
                </a:solidFill>
                <a:latin typeface="Comic Sans MS" charset="0"/>
                <a:ea typeface="ＭＳ Ｐゴシック" charset="0"/>
                <a:cs typeface="Comic Sans MS" charset="0"/>
              </a:rPr>
              <a:t>Variables Necessary for Catchment Modeling Anywhere in CONUS</a:t>
            </a:r>
            <a:r>
              <a:rPr lang="en-US" sz="2400" dirty="0">
                <a:solidFill>
                  <a:srgbClr val="0000FF"/>
                </a:solidFill>
                <a:latin typeface="Comic Sans MS"/>
                <a:cs typeface="Comic Sans MS"/>
              </a:rPr>
              <a:t/>
            </a:r>
            <a:br>
              <a:rPr lang="en-US" sz="2400" dirty="0">
                <a:solidFill>
                  <a:srgbClr val="0000FF"/>
                </a:solidFill>
                <a:latin typeface="Comic Sans MS"/>
                <a:cs typeface="Comic Sans MS"/>
              </a:rPr>
            </a:br>
            <a:endParaRPr lang="en-US" sz="2400" dirty="0">
              <a:solidFill>
                <a:srgbClr val="0000FF"/>
              </a:solidFill>
              <a:latin typeface="Comic Sans MS" charset="0"/>
              <a:ea typeface="ＭＳ Ｐゴシック" charset="0"/>
              <a:cs typeface="Comic Sans MS" charset="0"/>
            </a:endParaRPr>
          </a:p>
        </p:txBody>
      </p:sp>
      <p:sp>
        <p:nvSpPr>
          <p:cNvPr id="51202" name="Content Placeholder 2"/>
          <p:cNvSpPr>
            <a:spLocks noGrp="1"/>
          </p:cNvSpPr>
          <p:nvPr>
            <p:ph idx="1"/>
          </p:nvPr>
        </p:nvSpPr>
        <p:spPr>
          <a:xfrm>
            <a:off x="227498" y="1349071"/>
            <a:ext cx="8960412" cy="4114800"/>
          </a:xfrm>
        </p:spPr>
        <p:txBody>
          <a:bodyPr>
            <a:noAutofit/>
          </a:bodyPr>
          <a:lstStyle/>
          <a:p>
            <a:r>
              <a:rPr lang="en-US" sz="2000" dirty="0">
                <a:latin typeface="Comic Sans MS" charset="0"/>
                <a:ea typeface="ＭＳ Ｐゴシック" charset="0"/>
                <a:cs typeface="Comic Sans MS" charset="0"/>
              </a:rPr>
              <a:t>Atmospheric Forcing (precipitation, snow cover, wind, relative humidity, temperature,  net </a:t>
            </a:r>
            <a:r>
              <a:rPr lang="en-US" sz="2000" dirty="0" smtClean="0">
                <a:latin typeface="Comic Sans MS" charset="0"/>
                <a:ea typeface="ＭＳ Ｐゴシック" charset="0"/>
                <a:cs typeface="Comic Sans MS" charset="0"/>
              </a:rPr>
              <a:t>radiation</a:t>
            </a:r>
            <a:r>
              <a:rPr lang="en-US" sz="2000" dirty="0">
                <a:latin typeface="Comic Sans MS" charset="0"/>
                <a:ea typeface="ＭＳ Ｐゴシック" charset="0"/>
                <a:cs typeface="Comic Sans MS" charset="0"/>
              </a:rPr>
              <a:t>, albedo, </a:t>
            </a:r>
            <a:r>
              <a:rPr lang="en-US" sz="2000" dirty="0" err="1">
                <a:latin typeface="Comic Sans MS" charset="0"/>
                <a:ea typeface="ＭＳ Ｐゴシック" charset="0"/>
                <a:cs typeface="Comic Sans MS" charset="0"/>
              </a:rPr>
              <a:t>photosynthestic</a:t>
            </a:r>
            <a:r>
              <a:rPr lang="en-US" sz="2000" dirty="0">
                <a:latin typeface="Comic Sans MS" charset="0"/>
                <a:ea typeface="ＭＳ Ｐゴシック" charset="0"/>
                <a:cs typeface="Comic Sans MS" charset="0"/>
              </a:rPr>
              <a:t> atmospheric </a:t>
            </a:r>
            <a:r>
              <a:rPr lang="en-US" sz="2000" dirty="0" smtClean="0">
                <a:latin typeface="Comic Sans MS" charset="0"/>
                <a:ea typeface="ＭＳ Ｐゴシック" charset="0"/>
                <a:cs typeface="Comic Sans MS" charset="0"/>
              </a:rPr>
              <a:t>radiation)</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Digital elevation </a:t>
            </a:r>
            <a:r>
              <a:rPr lang="en-US" sz="2000" dirty="0" smtClean="0">
                <a:latin typeface="Comic Sans MS" charset="0"/>
                <a:ea typeface="ＭＳ Ｐゴシック" charset="0"/>
                <a:cs typeface="Comic Sans MS" charset="0"/>
              </a:rPr>
              <a:t>models (30, 10, 3, 1m resolution) </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River/Stream d</a:t>
            </a:r>
            <a:r>
              <a:rPr lang="en-US" sz="2000" dirty="0" smtClean="0">
                <a:latin typeface="Comic Sans MS" charset="0"/>
                <a:ea typeface="ＭＳ Ｐゴシック" charset="0"/>
                <a:cs typeface="Comic Sans MS" charset="0"/>
              </a:rPr>
              <a:t>ischarge, stage, cross-section </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Soil </a:t>
            </a:r>
            <a:r>
              <a:rPr lang="en-US" sz="2000" dirty="0" smtClean="0">
                <a:latin typeface="Comic Sans MS" charset="0"/>
                <a:ea typeface="ＭＳ Ｐゴシック" charset="0"/>
                <a:cs typeface="Comic Sans MS" charset="0"/>
              </a:rPr>
              <a:t>(texture, C/N, organic, hydrologic &amp; thermal </a:t>
            </a:r>
            <a:r>
              <a:rPr lang="en-US" sz="2000" dirty="0">
                <a:latin typeface="Comic Sans MS" charset="0"/>
                <a:ea typeface="ＭＳ Ｐゴシック" charset="0"/>
                <a:cs typeface="Comic Sans MS" charset="0"/>
              </a:rPr>
              <a:t>properties</a:t>
            </a:r>
            <a:r>
              <a:rPr lang="en-US" sz="2000" dirty="0" smtClean="0">
                <a:latin typeface="Comic Sans MS" charset="0"/>
                <a:ea typeface="ＭＳ Ｐゴシック" charset="0"/>
                <a:cs typeface="Comic Sans MS" charset="0"/>
              </a:rPr>
              <a:t>)</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Groundwater (levels, extent, </a:t>
            </a:r>
            <a:r>
              <a:rPr lang="en-US" sz="2000" dirty="0" err="1" smtClean="0">
                <a:latin typeface="Comic Sans MS" charset="0"/>
                <a:ea typeface="ＭＳ Ｐゴシック" charset="0"/>
                <a:cs typeface="Comic Sans MS" charset="0"/>
              </a:rPr>
              <a:t>hydrogeologic</a:t>
            </a:r>
            <a:r>
              <a:rPr lang="en-US" sz="2000" dirty="0" smtClean="0">
                <a:latin typeface="Comic Sans MS" charset="0"/>
                <a:ea typeface="ＭＳ Ｐゴシック" charset="0"/>
                <a:cs typeface="Comic Sans MS" charset="0"/>
              </a:rPr>
              <a:t> properties, 3D Architecture)</a:t>
            </a:r>
            <a:endParaRPr lang="en-US" sz="2000" dirty="0">
              <a:latin typeface="Comic Sans MS" charset="0"/>
              <a:ea typeface="ＭＳ Ｐゴシック" charset="0"/>
              <a:cs typeface="Comic Sans MS" charset="0"/>
            </a:endParaRPr>
          </a:p>
          <a:p>
            <a:r>
              <a:rPr lang="en-US" sz="2000" dirty="0" smtClean="0">
                <a:latin typeface="Comic Sans MS" charset="0"/>
                <a:ea typeface="ＭＳ Ｐゴシック" charset="0"/>
                <a:cs typeface="Comic Sans MS" charset="0"/>
              </a:rPr>
              <a:t>Land Cover (</a:t>
            </a:r>
            <a:r>
              <a:rPr lang="en-US" sz="2000" dirty="0">
                <a:latin typeface="Comic Sans MS" charset="0"/>
                <a:ea typeface="ＭＳ Ｐゴシック" charset="0"/>
                <a:cs typeface="Comic Sans MS" charset="0"/>
              </a:rPr>
              <a:t>biomass/leaf area </a:t>
            </a:r>
            <a:r>
              <a:rPr lang="en-US" sz="2000" dirty="0" smtClean="0">
                <a:latin typeface="Comic Sans MS" charset="0"/>
                <a:ea typeface="ＭＳ Ｐゴシック" charset="0"/>
                <a:cs typeface="Comic Sans MS" charset="0"/>
              </a:rPr>
              <a:t>index, phenology,……. )</a:t>
            </a:r>
          </a:p>
          <a:p>
            <a:r>
              <a:rPr lang="en-US" sz="2000" dirty="0" smtClean="0">
                <a:latin typeface="Comic Sans MS" charset="0"/>
                <a:ea typeface="ＭＳ Ｐゴシック" charset="0"/>
                <a:cs typeface="Comic Sans MS" charset="0"/>
              </a:rPr>
              <a:t>Land Use (</a:t>
            </a:r>
            <a:r>
              <a:rPr lang="en-US" sz="2000" dirty="0">
                <a:latin typeface="Comic Sans MS" charset="0"/>
                <a:ea typeface="ＭＳ Ｐゴシック" charset="0"/>
                <a:cs typeface="Comic Sans MS" charset="0"/>
              </a:rPr>
              <a:t>human infrastructure, demography, ecosystem disturbance, </a:t>
            </a:r>
            <a:r>
              <a:rPr lang="en-US" sz="2000" dirty="0" smtClean="0">
                <a:latin typeface="Comic Sans MS" charset="0"/>
                <a:ea typeface="ＭＳ Ｐゴシック" charset="0"/>
                <a:cs typeface="Comic Sans MS" charset="0"/>
              </a:rPr>
              <a:t>property &amp; political boundaries) </a:t>
            </a:r>
          </a:p>
          <a:p>
            <a:r>
              <a:rPr lang="en-US" sz="2000" dirty="0" smtClean="0">
                <a:latin typeface="Comic Sans MS" charset="0"/>
                <a:ea typeface="ＭＳ Ｐゴシック" charset="0"/>
                <a:cs typeface="Comic Sans MS" charset="0"/>
              </a:rPr>
              <a:t>Environmental Tracers- stable isotopes </a:t>
            </a:r>
            <a:endParaRPr lang="en-US" sz="2000" dirty="0">
              <a:latin typeface="Comic Sans MS" charset="0"/>
              <a:ea typeface="ＭＳ Ｐゴシック" charset="0"/>
              <a:cs typeface="Comic Sans MS" charset="0"/>
            </a:endParaRPr>
          </a:p>
          <a:p>
            <a:r>
              <a:rPr lang="en-US" sz="2000" dirty="0" smtClean="0">
                <a:latin typeface="Comic Sans MS" charset="0"/>
                <a:ea typeface="ＭＳ Ｐゴシック" charset="0"/>
                <a:cs typeface="Comic Sans MS" charset="0"/>
              </a:rPr>
              <a:t>Water Use and Water Transfers</a:t>
            </a:r>
          </a:p>
          <a:p>
            <a:r>
              <a:rPr lang="en-US" sz="2000" dirty="0">
                <a:latin typeface="Comic Sans MS" charset="0"/>
                <a:ea typeface="ＭＳ Ｐゴシック" charset="0"/>
                <a:cs typeface="Comic Sans MS" charset="0"/>
              </a:rPr>
              <a:t>Lake/</a:t>
            </a:r>
            <a:r>
              <a:rPr lang="en-US" sz="2000" dirty="0" smtClean="0">
                <a:latin typeface="Comic Sans MS" charset="0"/>
                <a:ea typeface="ＭＳ Ｐゴシック" charset="0"/>
                <a:cs typeface="Comic Sans MS" charset="0"/>
              </a:rPr>
              <a:t>Reservoir/Diversion </a:t>
            </a:r>
            <a:r>
              <a:rPr lang="en-US" sz="2000" dirty="0">
                <a:latin typeface="Comic Sans MS" charset="0"/>
                <a:ea typeface="ＭＳ Ｐゴシック" charset="0"/>
                <a:cs typeface="Comic Sans MS" charset="0"/>
              </a:rPr>
              <a:t>(levels, </a:t>
            </a:r>
            <a:r>
              <a:rPr lang="en-US" sz="2000" dirty="0" smtClean="0">
                <a:latin typeface="Comic Sans MS" charset="0"/>
                <a:ea typeface="ＭＳ Ｐゴシック" charset="0"/>
                <a:cs typeface="Comic Sans MS" charset="0"/>
              </a:rPr>
              <a:t>extent</a:t>
            </a:r>
            <a:r>
              <a:rPr lang="en-US" sz="2000" dirty="0">
                <a:latin typeface="Comic Sans MS" charset="0"/>
                <a:ea typeface="ＭＳ Ｐゴシック" charset="0"/>
                <a:cs typeface="Comic Sans MS" charset="0"/>
              </a:rPr>
              <a:t>, </a:t>
            </a:r>
            <a:r>
              <a:rPr lang="en-US" sz="2000" dirty="0" smtClean="0">
                <a:latin typeface="Comic Sans MS" charset="0"/>
                <a:ea typeface="ＭＳ Ｐゴシック" charset="0"/>
                <a:cs typeface="Comic Sans MS" charset="0"/>
              </a:rPr>
              <a:t>discharge, operating </a:t>
            </a:r>
            <a:r>
              <a:rPr lang="en-US" sz="2000" dirty="0">
                <a:latin typeface="Comic Sans MS" charset="0"/>
                <a:ea typeface="ＭＳ Ｐゴシック" charset="0"/>
                <a:cs typeface="Comic Sans MS" charset="0"/>
              </a:rPr>
              <a:t>rules</a:t>
            </a:r>
            <a:r>
              <a:rPr lang="en-US" sz="2000" dirty="0" smtClean="0">
                <a:latin typeface="Comic Sans MS" charset="0"/>
                <a:ea typeface="ＭＳ Ｐゴシック" charset="0"/>
                <a:cs typeface="Comic Sans MS" charset="0"/>
              </a:rPr>
              <a:t>)</a:t>
            </a:r>
          </a:p>
          <a:p>
            <a:r>
              <a:rPr lang="en-US" sz="2000" dirty="0" smtClean="0">
                <a:solidFill>
                  <a:srgbClr val="0000FF"/>
                </a:solidFill>
                <a:latin typeface="Comic Sans MS" charset="0"/>
                <a:ea typeface="ＭＳ Ｐゴシック" charset="0"/>
                <a:cs typeface="Comic Sans MS" charset="0"/>
              </a:rPr>
              <a:t>…to be cont’d……..??</a:t>
            </a:r>
            <a:endParaRPr lang="en-US" sz="2000" dirty="0">
              <a:solidFill>
                <a:srgbClr val="0000FF"/>
              </a:solidFill>
              <a:latin typeface="Comic Sans MS" charset="0"/>
              <a:ea typeface="ＭＳ Ｐゴシック" charset="0"/>
              <a:cs typeface="Comic Sans MS" charset="0"/>
            </a:endParaRPr>
          </a:p>
          <a:p>
            <a:endParaRPr lang="en-US" sz="2000" dirty="0" smtClean="0">
              <a:latin typeface="Comic Sans MS" charset="0"/>
              <a:ea typeface="ＭＳ Ｐゴシック" charset="0"/>
              <a:cs typeface="Comic Sans MS" charset="0"/>
            </a:endParaRPr>
          </a:p>
          <a:p>
            <a:endParaRPr lang="en-US" sz="2000" dirty="0">
              <a:latin typeface="Comic Sans MS" charset="0"/>
              <a:ea typeface="ＭＳ Ｐゴシック" charset="0"/>
              <a:cs typeface="Comic Sans MS" charset="0"/>
            </a:endParaRPr>
          </a:p>
        </p:txBody>
      </p:sp>
    </p:spTree>
    <p:extLst>
      <p:ext uri="{BB962C8B-B14F-4D97-AF65-F5344CB8AC3E}">
        <p14:creationId xmlns:p14="http://schemas.microsoft.com/office/powerpoint/2010/main" val="2252012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228600" y="762000"/>
            <a:ext cx="8601075" cy="4894263"/>
          </a:xfrm>
          <a:prstGeom prst="rect">
            <a:avLst/>
          </a:prstGeom>
          <a:noFill/>
          <a:ln w="12700">
            <a:noFill/>
            <a:miter lim="800000"/>
            <a:headEnd type="none" w="sm" len="sm"/>
            <a:tailEnd type="none" w="sm" len="sm"/>
          </a:ln>
          <a:effec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defRPr/>
            </a:pPr>
            <a:endParaRPr lang="en-US" sz="2800" b="1" smtClean="0">
              <a:solidFill>
                <a:srgbClr val="0000FF"/>
              </a:solidFill>
              <a:effectLst>
                <a:outerShdw blurRad="38100" dist="38100" dir="2700000" algn="tl">
                  <a:srgbClr val="DDDDDD"/>
                </a:outerShdw>
              </a:effectLst>
            </a:endParaRPr>
          </a:p>
          <a:p>
            <a:pPr algn="ctr">
              <a:defRPr/>
            </a:pPr>
            <a:r>
              <a:rPr lang="en-US" sz="2800" b="1" smtClean="0">
                <a:solidFill>
                  <a:srgbClr val="0000FF"/>
                </a:solidFill>
                <a:effectLst>
                  <a:outerShdw blurRad="38100" dist="38100" dir="2700000" algn="tl">
                    <a:srgbClr val="DDDDDD"/>
                  </a:outerShdw>
                </a:effectLst>
              </a:rPr>
              <a:t>30 km^</a:t>
            </a:r>
            <a:r>
              <a:rPr lang="en-US" sz="2400" b="1" smtClean="0">
                <a:solidFill>
                  <a:srgbClr val="0000FF"/>
                </a:solidFill>
                <a:effectLst>
                  <a:outerShdw blurRad="38100" dist="38100" dir="2700000" algn="tl">
                    <a:srgbClr val="DDDDDD"/>
                  </a:outerShdw>
                </a:effectLst>
              </a:rPr>
              <a:t>2</a:t>
            </a:r>
            <a:r>
              <a:rPr lang="en-US" sz="2800" b="1" smtClean="0">
                <a:solidFill>
                  <a:srgbClr val="0000FF"/>
                </a:solidFill>
                <a:effectLst>
                  <a:outerShdw blurRad="38100" dist="38100" dir="2700000" algn="tl">
                    <a:srgbClr val="DDDDDD"/>
                  </a:outerShdw>
                </a:effectLst>
              </a:rPr>
              <a:t>  Meso-Scale Experiment  </a:t>
            </a:r>
          </a:p>
          <a:p>
            <a:pPr algn="ctr">
              <a:defRPr/>
            </a:pPr>
            <a:endParaRPr lang="en-US" sz="2800" b="1" smtClean="0">
              <a:solidFill>
                <a:srgbClr val="0000FF"/>
              </a:solidFill>
              <a:effectLst>
                <a:outerShdw blurRad="38100" dist="38100" dir="2700000" algn="tl">
                  <a:srgbClr val="DDDDDD"/>
                </a:outerShdw>
              </a:effectLst>
            </a:endParaRPr>
          </a:p>
          <a:p>
            <a:pPr algn="ctr">
              <a:defRPr/>
            </a:pPr>
            <a:r>
              <a:rPr lang="en-US" sz="2800" b="1" smtClean="0">
                <a:solidFill>
                  <a:srgbClr val="0000FF"/>
                </a:solidFill>
                <a:effectLst>
                  <a:outerShdw blurRad="38100" dist="38100" dir="2700000" algn="tl">
                    <a:srgbClr val="DDDDDD"/>
                  </a:outerShdw>
                </a:effectLst>
              </a:rPr>
              <a:t>Integrated Modeling in a Coastal Watershed</a:t>
            </a:r>
          </a:p>
          <a:p>
            <a:pPr algn="ctr">
              <a:defRPr/>
            </a:pPr>
            <a:endParaRPr lang="en-US" sz="2800" b="1" smtClean="0">
              <a:solidFill>
                <a:srgbClr val="0000FF"/>
              </a:solidFill>
              <a:effectLst>
                <a:outerShdw blurRad="38100" dist="38100" dir="2700000" algn="tl">
                  <a:srgbClr val="DDDDDD"/>
                </a:outerShdw>
              </a:effectLst>
            </a:endParaRPr>
          </a:p>
          <a:p>
            <a:pPr algn="ctr">
              <a:defRPr/>
            </a:pPr>
            <a:r>
              <a:rPr lang="en-US" sz="2400" b="1" smtClean="0">
                <a:solidFill>
                  <a:srgbClr val="0000FF"/>
                </a:solidFill>
                <a:effectLst>
                  <a:outerShdw blurRad="38100" dist="38100" dir="2700000" algn="tl">
                    <a:srgbClr val="DDDDDD"/>
                  </a:outerShdw>
                </a:effectLst>
              </a:rPr>
              <a:t>Freshwater Discharge: Groundwater or Surface Water?</a:t>
            </a:r>
            <a:endParaRPr lang="en-US" sz="2800" b="1" smtClean="0">
              <a:solidFill>
                <a:srgbClr val="0000FF"/>
              </a:solidFill>
              <a:effectLst>
                <a:outerShdw blurRad="38100" dist="38100" dir="2700000" algn="tl">
                  <a:srgbClr val="DDDDDD"/>
                </a:outerShdw>
              </a:effectLst>
            </a:endParaRPr>
          </a:p>
          <a:p>
            <a:pPr algn="ctr">
              <a:defRPr/>
            </a:pPr>
            <a:endParaRPr lang="en-US" sz="3200" b="1" smtClean="0">
              <a:solidFill>
                <a:srgbClr val="0000FF"/>
              </a:solidFill>
              <a:effectLst>
                <a:outerShdw blurRad="38100" dist="38100" dir="2700000" algn="tl">
                  <a:srgbClr val="DDDDDD"/>
                </a:outerShdw>
              </a:effectLst>
            </a:endParaRPr>
          </a:p>
          <a:p>
            <a:pPr algn="ctr">
              <a:defRPr/>
            </a:pPr>
            <a:r>
              <a:rPr lang="en-US" sz="3200" b="1" smtClean="0">
                <a:solidFill>
                  <a:srgbClr val="0000FF"/>
                </a:solidFill>
                <a:effectLst>
                  <a:outerShdw blurRad="38100" dist="38100" dir="2700000" algn="tl">
                    <a:srgbClr val="DDDDDD"/>
                  </a:outerShdw>
                </a:effectLst>
              </a:rPr>
              <a:t>Gopal Bhatt</a:t>
            </a:r>
          </a:p>
          <a:p>
            <a:pPr algn="ctr">
              <a:defRPr/>
            </a:pPr>
            <a:endParaRPr lang="en-US" sz="2400" b="1" smtClean="0">
              <a:solidFill>
                <a:srgbClr val="0000FF"/>
              </a:solidFill>
              <a:effectLst>
                <a:outerShdw blurRad="38100" dist="38100" dir="2700000" algn="tl">
                  <a:srgbClr val="DDDDDD"/>
                </a:outerShdw>
              </a:effectLst>
            </a:endParaRPr>
          </a:p>
          <a:p>
            <a:pPr algn="ctr">
              <a:defRPr/>
            </a:pPr>
            <a:r>
              <a:rPr lang="en-US" sz="2400" b="1" smtClean="0">
                <a:solidFill>
                  <a:srgbClr val="0000FF"/>
                </a:solidFill>
                <a:effectLst>
                  <a:outerShdw blurRad="38100" dist="38100" dir="2700000" algn="tl">
                    <a:srgbClr val="DDDDDD"/>
                  </a:outerShdw>
                </a:effectLst>
              </a:rPr>
              <a:t>In cooperation with the Smithsonian </a:t>
            </a:r>
          </a:p>
          <a:p>
            <a:pPr algn="ctr">
              <a:defRPr/>
            </a:pPr>
            <a:r>
              <a:rPr lang="en-US" sz="2400" b="1" smtClean="0">
                <a:solidFill>
                  <a:srgbClr val="0000FF"/>
                </a:solidFill>
                <a:effectLst>
                  <a:outerShdw blurRad="38100" dist="38100" dir="2700000" algn="tl">
                    <a:srgbClr val="DDDDDD"/>
                  </a:outerShdw>
                </a:effectLst>
              </a:rPr>
              <a:t>Environmental Research Center</a:t>
            </a:r>
            <a:endParaRPr lang="en-US" sz="1600" smtClean="0">
              <a:solidFill>
                <a:srgbClr val="0000FF"/>
              </a:solidFill>
              <a:effectLst>
                <a:outerShdw blurRad="38100" dist="38100" dir="2700000" algn="tl">
                  <a:srgbClr val="DDDDDD"/>
                </a:outerShdw>
              </a:effectLst>
            </a:endParaRPr>
          </a:p>
        </p:txBody>
      </p:sp>
    </p:spTree>
    <p:extLst>
      <p:ext uri="{BB962C8B-B14F-4D97-AF65-F5344CB8AC3E}">
        <p14:creationId xmlns:p14="http://schemas.microsoft.com/office/powerpoint/2010/main" val="36566927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ctrTitle"/>
          </p:nvPr>
        </p:nvSpPr>
        <p:spPr>
          <a:xfrm>
            <a:off x="685800" y="152400"/>
            <a:ext cx="7772400" cy="609600"/>
          </a:xfrm>
        </p:spPr>
        <p:txBody>
          <a:bodyPr/>
          <a:lstStyle/>
          <a:p>
            <a:pPr eaLnBrk="1" hangingPunct="1"/>
            <a:endParaRPr lang="en-US" sz="2400">
              <a:latin typeface="Palatino Linotype" charset="0"/>
              <a:ea typeface="ＭＳ Ｐゴシック" charset="0"/>
              <a:cs typeface="ＭＳ Ｐゴシック" charset="0"/>
            </a:endParaRPr>
          </a:p>
        </p:txBody>
      </p:sp>
      <p:sp>
        <p:nvSpPr>
          <p:cNvPr id="63490" name="Rectangle 3"/>
          <p:cNvSpPr>
            <a:spLocks noGrp="1" noChangeArrowheads="1"/>
          </p:cNvSpPr>
          <p:nvPr>
            <p:ph type="subTitle" idx="1"/>
          </p:nvPr>
        </p:nvSpPr>
        <p:spPr>
          <a:xfrm>
            <a:off x="1371600" y="6096000"/>
            <a:ext cx="6400800" cy="533400"/>
          </a:xfrm>
        </p:spPr>
        <p:txBody>
          <a:bodyPr/>
          <a:lstStyle/>
          <a:p>
            <a:pPr eaLnBrk="1" hangingPunct="1"/>
            <a:r>
              <a:rPr lang="en-US" sz="2000">
                <a:latin typeface="Palatino Linotype" charset="0"/>
                <a:ea typeface="ＭＳ Ｐゴシック" charset="0"/>
                <a:cs typeface="ＭＳ Ｐゴシック" charset="0"/>
              </a:rPr>
              <a:t>Domain used in decomposition</a:t>
            </a:r>
          </a:p>
        </p:txBody>
      </p:sp>
      <p:pic>
        <p:nvPicPr>
          <p:cNvPr id="63491" name="Picture 4" descr="Basin_Stream_Sho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8675" y="923925"/>
            <a:ext cx="7486650" cy="500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5842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a:spLocks noGrp="1" noChangeArrowheads="1"/>
          </p:cNvSpPr>
          <p:nvPr>
            <p:ph type="subTitle" idx="1"/>
          </p:nvPr>
        </p:nvSpPr>
        <p:spPr>
          <a:xfrm>
            <a:off x="2209800" y="5791200"/>
            <a:ext cx="6400800" cy="533400"/>
          </a:xfrm>
        </p:spPr>
        <p:txBody>
          <a:bodyPr>
            <a:normAutofit fontScale="85000" lnSpcReduction="20000"/>
          </a:bodyPr>
          <a:lstStyle/>
          <a:p>
            <a:pPr eaLnBrk="1" hangingPunct="1"/>
            <a:r>
              <a:rPr lang="en-US" sz="2000">
                <a:latin typeface="Palatino Linotype" charset="0"/>
                <a:ea typeface="ＭＳ Ｐゴシック" charset="0"/>
                <a:cs typeface="ＭＳ Ｐゴシック" charset="0"/>
              </a:rPr>
              <a:t>Triangular </a:t>
            </a:r>
            <a:r>
              <a:rPr lang="en-US" sz="2000">
                <a:latin typeface="Comic Sans MS" charset="0"/>
                <a:ea typeface="ＭＳ Ｐゴシック" charset="0"/>
                <a:cs typeface="Comic Sans MS" charset="0"/>
              </a:rPr>
              <a:t>Irregular</a:t>
            </a:r>
            <a:r>
              <a:rPr lang="en-US" sz="2000">
                <a:latin typeface="Palatino Linotype" charset="0"/>
                <a:ea typeface="ＭＳ Ｐゴシック" charset="0"/>
                <a:cs typeface="ＭＳ Ｐゴシック" charset="0"/>
              </a:rPr>
              <a:t> Mesh </a:t>
            </a:r>
          </a:p>
          <a:p>
            <a:pPr eaLnBrk="1" hangingPunct="1"/>
            <a:r>
              <a:rPr lang="en-US" sz="1800">
                <a:latin typeface="Palatino Linotype" charset="0"/>
                <a:ea typeface="ＭＳ Ｐゴシック" charset="0"/>
                <a:cs typeface="ＭＳ Ｐゴシック" charset="0"/>
              </a:rPr>
              <a:t>(Number of Mesh = 1862)</a:t>
            </a:r>
          </a:p>
        </p:txBody>
      </p:sp>
      <p:pic>
        <p:nvPicPr>
          <p:cNvPr id="65538" name="Picture 4" descr="DomainDecomposi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295400"/>
            <a:ext cx="6535738" cy="437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685800"/>
            <a:ext cx="18288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86903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ctrTitle"/>
          </p:nvPr>
        </p:nvSpPr>
        <p:spPr>
          <a:xfrm>
            <a:off x="685800" y="152400"/>
            <a:ext cx="7772400" cy="609600"/>
          </a:xfrm>
        </p:spPr>
        <p:txBody>
          <a:bodyPr/>
          <a:lstStyle/>
          <a:p>
            <a:pPr eaLnBrk="1" hangingPunct="1"/>
            <a:endParaRPr lang="en-US" sz="2400">
              <a:latin typeface="Palatino Linotype" charset="0"/>
              <a:ea typeface="ＭＳ Ｐゴシック" charset="0"/>
              <a:cs typeface="ＭＳ Ｐゴシック" charset="0"/>
            </a:endParaRPr>
          </a:p>
        </p:txBody>
      </p:sp>
      <p:sp>
        <p:nvSpPr>
          <p:cNvPr id="67586" name="Rectangle 3"/>
          <p:cNvSpPr>
            <a:spLocks noGrp="1" noChangeArrowheads="1"/>
          </p:cNvSpPr>
          <p:nvPr>
            <p:ph type="subTitle" idx="1"/>
          </p:nvPr>
        </p:nvSpPr>
        <p:spPr>
          <a:xfrm>
            <a:off x="1371600" y="6096000"/>
            <a:ext cx="6400800" cy="533400"/>
          </a:xfrm>
        </p:spPr>
        <p:txBody>
          <a:bodyPr/>
          <a:lstStyle/>
          <a:p>
            <a:pPr eaLnBrk="1" hangingPunct="1"/>
            <a:r>
              <a:rPr lang="en-US" sz="2000">
                <a:latin typeface="Palatino Linotype" charset="0"/>
                <a:ea typeface="ＭＳ Ｐゴシック" charset="0"/>
                <a:cs typeface="ＭＳ Ｐゴシック" charset="0"/>
              </a:rPr>
              <a:t>SSURGO Soil Classification</a:t>
            </a:r>
          </a:p>
        </p:txBody>
      </p:sp>
      <p:pic>
        <p:nvPicPr>
          <p:cNvPr id="67587" name="Picture 4" descr="So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438" y="925513"/>
            <a:ext cx="7477125" cy="500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67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ctrTitle"/>
          </p:nvPr>
        </p:nvSpPr>
        <p:spPr>
          <a:xfrm>
            <a:off x="685800" y="152400"/>
            <a:ext cx="7772400" cy="609600"/>
          </a:xfrm>
        </p:spPr>
        <p:txBody>
          <a:bodyPr/>
          <a:lstStyle/>
          <a:p>
            <a:pPr eaLnBrk="1" hangingPunct="1"/>
            <a:endParaRPr lang="en-US" sz="2400">
              <a:latin typeface="Palatino Linotype" charset="0"/>
              <a:ea typeface="ＭＳ Ｐゴシック" charset="0"/>
              <a:cs typeface="ＭＳ Ｐゴシック" charset="0"/>
            </a:endParaRPr>
          </a:p>
        </p:txBody>
      </p:sp>
      <p:sp>
        <p:nvSpPr>
          <p:cNvPr id="69634" name="Rectangle 3"/>
          <p:cNvSpPr>
            <a:spLocks noGrp="1" noChangeArrowheads="1"/>
          </p:cNvSpPr>
          <p:nvPr>
            <p:ph type="subTitle" idx="1"/>
          </p:nvPr>
        </p:nvSpPr>
        <p:spPr>
          <a:xfrm>
            <a:off x="1371600" y="6096000"/>
            <a:ext cx="6400800" cy="533400"/>
          </a:xfrm>
        </p:spPr>
        <p:txBody>
          <a:bodyPr/>
          <a:lstStyle/>
          <a:p>
            <a:pPr eaLnBrk="1" hangingPunct="1"/>
            <a:r>
              <a:rPr lang="en-US" sz="2000">
                <a:latin typeface="Palatino Linotype" charset="0"/>
                <a:ea typeface="ＭＳ Ｐゴシック" charset="0"/>
                <a:cs typeface="ＭＳ Ｐゴシック" charset="0"/>
              </a:rPr>
              <a:t>30m NLCD Data</a:t>
            </a:r>
          </a:p>
        </p:txBody>
      </p:sp>
      <p:pic>
        <p:nvPicPr>
          <p:cNvPr id="69635" name="Picture 4" descr="Land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625" y="919163"/>
            <a:ext cx="7496175" cy="501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0783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ctrTitle"/>
          </p:nvPr>
        </p:nvSpPr>
        <p:spPr>
          <a:xfrm>
            <a:off x="685800" y="152400"/>
            <a:ext cx="7772400" cy="609600"/>
          </a:xfrm>
        </p:spPr>
        <p:txBody>
          <a:bodyPr/>
          <a:lstStyle/>
          <a:p>
            <a:pPr eaLnBrk="1" hangingPunct="1"/>
            <a:endParaRPr lang="en-US" sz="2400">
              <a:latin typeface="Palatino Linotype" charset="0"/>
              <a:ea typeface="ＭＳ Ｐゴシック" charset="0"/>
              <a:cs typeface="ＭＳ Ｐゴシック" charset="0"/>
            </a:endParaRPr>
          </a:p>
        </p:txBody>
      </p:sp>
      <p:sp>
        <p:nvSpPr>
          <p:cNvPr id="71682" name="Rectangle 3"/>
          <p:cNvSpPr>
            <a:spLocks noGrp="1" noChangeArrowheads="1"/>
          </p:cNvSpPr>
          <p:nvPr>
            <p:ph type="subTitle" idx="1"/>
          </p:nvPr>
        </p:nvSpPr>
        <p:spPr>
          <a:xfrm>
            <a:off x="1371600" y="6096000"/>
            <a:ext cx="6400800" cy="533400"/>
          </a:xfrm>
        </p:spPr>
        <p:txBody>
          <a:bodyPr/>
          <a:lstStyle/>
          <a:p>
            <a:pPr eaLnBrk="1" hangingPunct="1"/>
            <a:r>
              <a:rPr lang="en-US" sz="2000">
                <a:latin typeface="Palatino Linotype" charset="0"/>
                <a:ea typeface="ＭＳ Ｐゴシック" charset="0"/>
                <a:cs typeface="ＭＳ Ｐゴシック" charset="0"/>
              </a:rPr>
              <a:t>Stream Gauge Locations</a:t>
            </a:r>
          </a:p>
        </p:txBody>
      </p:sp>
      <p:pic>
        <p:nvPicPr>
          <p:cNvPr id="71683" name="Picture 4" descr="Gauge St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928688"/>
            <a:ext cx="7459663"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4564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685800" y="152400"/>
            <a:ext cx="7772400" cy="609600"/>
          </a:xfrm>
        </p:spPr>
        <p:txBody>
          <a:bodyPr/>
          <a:lstStyle/>
          <a:p>
            <a:pPr eaLnBrk="1" hangingPunct="1"/>
            <a:endParaRPr lang="en-US" sz="2400">
              <a:latin typeface="Palatino Linotype" charset="0"/>
              <a:ea typeface="ＭＳ Ｐゴシック" charset="0"/>
              <a:cs typeface="ＭＳ Ｐゴシック" charset="0"/>
            </a:endParaRPr>
          </a:p>
        </p:txBody>
      </p:sp>
      <p:sp>
        <p:nvSpPr>
          <p:cNvPr id="73730" name="Rectangle 3"/>
          <p:cNvSpPr>
            <a:spLocks noGrp="1" noChangeArrowheads="1"/>
          </p:cNvSpPr>
          <p:nvPr>
            <p:ph type="subTitle" idx="1"/>
          </p:nvPr>
        </p:nvSpPr>
        <p:spPr>
          <a:xfrm>
            <a:off x="1371600" y="6096000"/>
            <a:ext cx="6400800" cy="533400"/>
          </a:xfrm>
        </p:spPr>
        <p:txBody>
          <a:bodyPr/>
          <a:lstStyle/>
          <a:p>
            <a:pPr eaLnBrk="1" hangingPunct="1"/>
            <a:endParaRPr lang="en-US" sz="2000">
              <a:latin typeface="Palatino Linotype" charset="0"/>
              <a:ea typeface="ＭＳ Ｐゴシック" charset="0"/>
              <a:cs typeface="ＭＳ Ｐゴシック" charset="0"/>
            </a:endParaRPr>
          </a:p>
        </p:txBody>
      </p:sp>
      <p:graphicFrame>
        <p:nvGraphicFramePr>
          <p:cNvPr id="73731" name="Object 2"/>
          <p:cNvGraphicFramePr>
            <a:graphicFrameLocks noChangeAspect="1"/>
          </p:cNvGraphicFramePr>
          <p:nvPr/>
        </p:nvGraphicFramePr>
        <p:xfrm>
          <a:off x="1600200" y="433388"/>
          <a:ext cx="6604000" cy="2995612"/>
        </p:xfrm>
        <a:graphic>
          <a:graphicData uri="http://schemas.openxmlformats.org/presentationml/2006/ole">
            <mc:AlternateContent xmlns:mc="http://schemas.openxmlformats.org/markup-compatibility/2006">
              <mc:Choice xmlns:v="urn:schemas-microsoft-com:vml" Requires="v">
                <p:oleObj spid="_x0000_s74785" name="Chart" r:id="rId4" imgW="5346700" imgH="2476500" progId="Excel.Chart.8">
                  <p:embed/>
                </p:oleObj>
              </mc:Choice>
              <mc:Fallback>
                <p:oleObj name="Chart" r:id="rId4" imgW="5346700" imgH="24765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33388"/>
                        <a:ext cx="6604000" cy="299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3732" name="Object 3"/>
          <p:cNvGraphicFramePr>
            <a:graphicFrameLocks noChangeAspect="1"/>
          </p:cNvGraphicFramePr>
          <p:nvPr/>
        </p:nvGraphicFramePr>
        <p:xfrm>
          <a:off x="1676400" y="3657600"/>
          <a:ext cx="6604000" cy="2995613"/>
        </p:xfrm>
        <a:graphic>
          <a:graphicData uri="http://schemas.openxmlformats.org/presentationml/2006/ole">
            <mc:AlternateContent xmlns:mc="http://schemas.openxmlformats.org/markup-compatibility/2006">
              <mc:Choice xmlns:v="urn:schemas-microsoft-com:vml" Requires="v">
                <p:oleObj spid="_x0000_s74786" name="Chart" r:id="rId7" imgW="5346700" imgH="2476500" progId="Excel.Chart.8">
                  <p:embed/>
                </p:oleObj>
              </mc:Choice>
              <mc:Fallback>
                <p:oleObj name="Chart" r:id="rId7" imgW="5346700" imgH="2476500"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3657600"/>
                        <a:ext cx="6604000" cy="299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222152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7577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75779" name="Picture 4" descr="RhodeRiverBasin-1 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3213"/>
            <a:ext cx="8077200"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5"/>
          <p:cNvSpPr txBox="1">
            <a:spLocks noChangeArrowheads="1"/>
          </p:cNvSpPr>
          <p:nvPr/>
        </p:nvSpPr>
        <p:spPr bwMode="auto">
          <a:xfrm>
            <a:off x="1295400" y="381000"/>
            <a:ext cx="6140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2400">
                <a:solidFill>
                  <a:srgbClr val="0000FF"/>
                </a:solidFill>
              </a:rPr>
              <a:t>Freshwater Discharge to the Chesapeake </a:t>
            </a:r>
          </a:p>
        </p:txBody>
      </p:sp>
    </p:spTree>
    <p:extLst>
      <p:ext uri="{BB962C8B-B14F-4D97-AF65-F5344CB8AC3E}">
        <p14:creationId xmlns:p14="http://schemas.microsoft.com/office/powerpoint/2010/main" val="31982862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00200"/>
            <a:ext cx="3318182" cy="4374281"/>
          </a:xfrm>
          <a:prstGeom prst="rect">
            <a:avLst/>
          </a:prstGeom>
        </p:spPr>
      </p:pic>
      <p:sp>
        <p:nvSpPr>
          <p:cNvPr id="2" name="Title 1"/>
          <p:cNvSpPr>
            <a:spLocks noGrp="1"/>
          </p:cNvSpPr>
          <p:nvPr>
            <p:ph type="title"/>
          </p:nvPr>
        </p:nvSpPr>
        <p:spPr/>
        <p:txBody>
          <a:bodyPr>
            <a:normAutofit fontScale="90000"/>
          </a:bodyPr>
          <a:lstStyle/>
          <a:p>
            <a:r>
              <a:rPr lang="en-US" dirty="0"/>
              <a:t>Physically-based land surface hydrologic model: Flux-PIHM</a:t>
            </a:r>
          </a:p>
        </p:txBody>
      </p:sp>
      <p:sp>
        <p:nvSpPr>
          <p:cNvPr id="4" name="Slide Number Placeholder 3"/>
          <p:cNvSpPr>
            <a:spLocks noGrp="1"/>
          </p:cNvSpPr>
          <p:nvPr>
            <p:ph type="sldNum" sz="quarter" idx="12"/>
          </p:nvPr>
        </p:nvSpPr>
        <p:spPr/>
        <p:txBody>
          <a:bodyPr/>
          <a:lstStyle/>
          <a:p>
            <a:fld id="{DFF9B4FD-F1CA-44B6-81D1-0DFB66C2A63F}" type="slidenum">
              <a:rPr lang="en-US" smtClean="0"/>
              <a:pPr/>
              <a:t>48</a:t>
            </a:fld>
            <a:endParaRPr lang="en-US"/>
          </a:p>
        </p:txBody>
      </p:sp>
      <p:pic>
        <p:nvPicPr>
          <p:cNvPr id="7" name="Content Placeholder 6"/>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276856" y="1981200"/>
            <a:ext cx="4572000" cy="4572000"/>
          </a:xfrm>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0800" y="2932732"/>
            <a:ext cx="2602717" cy="2562796"/>
          </a:xfrm>
          <a:prstGeom prst="rect">
            <a:avLst/>
          </a:prstGeom>
        </p:spPr>
      </p:pic>
      <p:grpSp>
        <p:nvGrpSpPr>
          <p:cNvPr id="27" name="Group 26"/>
          <p:cNvGrpSpPr/>
          <p:nvPr/>
        </p:nvGrpSpPr>
        <p:grpSpPr>
          <a:xfrm>
            <a:off x="2209800" y="1380744"/>
            <a:ext cx="7349818" cy="4572000"/>
            <a:chOff x="1143000" y="1572768"/>
            <a:chExt cx="7349818" cy="4572000"/>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000" y="1572768"/>
              <a:ext cx="4572000" cy="4572000"/>
            </a:xfrm>
            <a:prstGeom prst="rect">
              <a:avLst/>
            </a:prstGeom>
          </p:spPr>
        </p:pic>
        <p:sp>
          <p:nvSpPr>
            <p:cNvPr id="26" name="TextBox 25"/>
            <p:cNvSpPr txBox="1"/>
            <p:nvPr/>
          </p:nvSpPr>
          <p:spPr>
            <a:xfrm>
              <a:off x="1676400" y="1836045"/>
              <a:ext cx="6816418" cy="461665"/>
            </a:xfrm>
            <a:prstGeom prst="rect">
              <a:avLst/>
            </a:prstGeom>
            <a:noFill/>
          </p:spPr>
          <p:txBody>
            <a:bodyPr wrap="square" rtlCol="0">
              <a:spAutoFit/>
            </a:bodyPr>
            <a:lstStyle/>
            <a:p>
              <a:r>
                <a:rPr lang="en-US" sz="2400" dirty="0" smtClean="0"/>
                <a:t>Penn State Integrated Hydrologic Model (PIHM)</a:t>
              </a:r>
              <a:endParaRPr lang="en-US" sz="2400" dirty="0"/>
            </a:p>
          </p:txBody>
        </p:sp>
      </p:grpSp>
      <p:grpSp>
        <p:nvGrpSpPr>
          <p:cNvPr id="29" name="Group 28"/>
          <p:cNvGrpSpPr/>
          <p:nvPr/>
        </p:nvGrpSpPr>
        <p:grpSpPr>
          <a:xfrm>
            <a:off x="2209800" y="1651281"/>
            <a:ext cx="6629400" cy="4917159"/>
            <a:chOff x="2844874" y="1798486"/>
            <a:chExt cx="6629400" cy="4917159"/>
          </a:xfrm>
        </p:grpSpPr>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4874" y="2143645"/>
              <a:ext cx="4572000" cy="4572000"/>
            </a:xfrm>
            <a:prstGeom prst="rect">
              <a:avLst/>
            </a:prstGeom>
          </p:spPr>
        </p:pic>
        <p:sp>
          <p:nvSpPr>
            <p:cNvPr id="28" name="TextBox 27"/>
            <p:cNvSpPr txBox="1"/>
            <p:nvPr/>
          </p:nvSpPr>
          <p:spPr>
            <a:xfrm>
              <a:off x="3395557" y="1798486"/>
              <a:ext cx="6078717" cy="461665"/>
            </a:xfrm>
            <a:prstGeom prst="rect">
              <a:avLst/>
            </a:prstGeom>
            <a:noFill/>
          </p:spPr>
          <p:txBody>
            <a:bodyPr wrap="square" rtlCol="0">
              <a:spAutoFit/>
            </a:bodyPr>
            <a:lstStyle/>
            <a:p>
              <a:r>
                <a:rPr lang="en-US" sz="2400" dirty="0" smtClean="0"/>
                <a:t>	Flux-PIHM</a:t>
              </a:r>
              <a:endParaRPr lang="en-US" sz="2400" dirty="0"/>
            </a:p>
          </p:txBody>
        </p:sp>
      </p:grpSp>
      <p:sp>
        <p:nvSpPr>
          <p:cNvPr id="30" name="Footer Placeholder 29"/>
          <p:cNvSpPr>
            <a:spLocks noGrp="1"/>
          </p:cNvSpPr>
          <p:nvPr>
            <p:ph type="ftr" sz="quarter" idx="11"/>
          </p:nvPr>
        </p:nvSpPr>
        <p:spPr/>
        <p:txBody>
          <a:bodyPr/>
          <a:lstStyle/>
          <a:p>
            <a:r>
              <a:rPr lang="da-DK" dirty="0" smtClean="0">
                <a:solidFill>
                  <a:schemeClr val="tx1">
                    <a:lumMod val="65000"/>
                    <a:lumOff val="35000"/>
                  </a:schemeClr>
                </a:solidFill>
              </a:rPr>
              <a:t>Shi et al. 2013 Hydrometeorology</a:t>
            </a:r>
            <a:endParaRPr lang="en-US" dirty="0">
              <a:solidFill>
                <a:schemeClr val="tx1">
                  <a:lumMod val="65000"/>
                  <a:lumOff val="35000"/>
                </a:schemeClr>
              </a:solidFill>
            </a:endParaRPr>
          </a:p>
        </p:txBody>
      </p:sp>
    </p:spTree>
    <p:extLst>
      <p:ext uri="{BB962C8B-B14F-4D97-AF65-F5344CB8AC3E}">
        <p14:creationId xmlns:p14="http://schemas.microsoft.com/office/powerpoint/2010/main" val="23023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Flux-PIHM data assimilation system</a:t>
            </a:r>
            <a:endParaRPr lang="en-US" dirty="0"/>
          </a:p>
        </p:txBody>
      </p:sp>
      <p:sp>
        <p:nvSpPr>
          <p:cNvPr id="4" name="Rectangle 3"/>
          <p:cNvSpPr/>
          <p:nvPr/>
        </p:nvSpPr>
        <p:spPr>
          <a:xfrm>
            <a:off x="609600" y="1600200"/>
            <a:ext cx="12954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Initial Conditions</a:t>
            </a:r>
            <a:endParaRPr lang="en-US" sz="2000" dirty="0"/>
          </a:p>
        </p:txBody>
      </p:sp>
      <p:sp>
        <p:nvSpPr>
          <p:cNvPr id="11" name="Rectangle 10"/>
          <p:cNvSpPr/>
          <p:nvPr/>
        </p:nvSpPr>
        <p:spPr>
          <a:xfrm>
            <a:off x="1600200" y="4895850"/>
            <a:ext cx="1752600" cy="990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Flux-PIHM</a:t>
            </a:r>
            <a:endParaRPr lang="en-US" sz="2400" dirty="0"/>
          </a:p>
        </p:txBody>
      </p:sp>
      <p:sp>
        <p:nvSpPr>
          <p:cNvPr id="15" name="Flowchart: Predefined Process 14"/>
          <p:cNvSpPr/>
          <p:nvPr/>
        </p:nvSpPr>
        <p:spPr>
          <a:xfrm>
            <a:off x="457200" y="2667000"/>
            <a:ext cx="1600200" cy="685800"/>
          </a:xfrm>
          <a:prstGeom prst="flowChartPredefinedProcess">
            <a:avLst/>
          </a:prstGeom>
        </p:spPr>
        <p:style>
          <a:lnRef idx="0">
            <a:schemeClr val="accent2"/>
          </a:lnRef>
          <a:fillRef idx="3">
            <a:schemeClr val="accent2"/>
          </a:fillRef>
          <a:effectRef idx="3">
            <a:schemeClr val="accent2"/>
          </a:effectRef>
          <a:fontRef idx="minor">
            <a:schemeClr val="lt1"/>
          </a:fontRef>
        </p:style>
        <p:txBody>
          <a:bodyPr lIns="0" rIns="0" rtlCol="0" anchor="ctr" anchorCtr="1"/>
          <a:lstStyle/>
          <a:p>
            <a:pPr algn="ctr"/>
            <a:r>
              <a:rPr lang="en-US" dirty="0" smtClean="0"/>
              <a:t>Perturbation</a:t>
            </a:r>
            <a:endParaRPr lang="en-US" dirty="0"/>
          </a:p>
        </p:txBody>
      </p:sp>
      <p:sp>
        <p:nvSpPr>
          <p:cNvPr id="18" name="Rectangle 17"/>
          <p:cNvSpPr/>
          <p:nvPr/>
        </p:nvSpPr>
        <p:spPr>
          <a:xfrm>
            <a:off x="4610100" y="3886200"/>
            <a:ext cx="1371600" cy="685800"/>
          </a:xfrm>
          <a:prstGeom prst="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dirty="0" smtClean="0"/>
              <a:t>Observations</a:t>
            </a:r>
            <a:endParaRPr lang="en-US" dirty="0"/>
          </a:p>
        </p:txBody>
      </p:sp>
      <p:grpSp>
        <p:nvGrpSpPr>
          <p:cNvPr id="24" name="Group 23"/>
          <p:cNvGrpSpPr/>
          <p:nvPr/>
        </p:nvGrpSpPr>
        <p:grpSpPr>
          <a:xfrm>
            <a:off x="381000" y="3581400"/>
            <a:ext cx="1828800" cy="1066800"/>
            <a:chOff x="609600" y="3581400"/>
            <a:chExt cx="1828800" cy="1066800"/>
          </a:xfrm>
        </p:grpSpPr>
        <p:sp>
          <p:nvSpPr>
            <p:cNvPr id="16" name="Rectangle 15"/>
            <p:cNvSpPr/>
            <p:nvPr/>
          </p:nvSpPr>
          <p:spPr>
            <a:xfrm>
              <a:off x="838200" y="35814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21" name="Rectangle 20"/>
            <p:cNvSpPr/>
            <p:nvPr/>
          </p:nvSpPr>
          <p:spPr>
            <a:xfrm>
              <a:off x="762000" y="36576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22" name="Rectangle 21"/>
            <p:cNvSpPr/>
            <p:nvPr/>
          </p:nvSpPr>
          <p:spPr>
            <a:xfrm>
              <a:off x="685800" y="37338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23" name="Rectangle 22"/>
            <p:cNvSpPr/>
            <p:nvPr/>
          </p:nvSpPr>
          <p:spPr>
            <a:xfrm>
              <a:off x="609600" y="38100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Ensemble Members</a:t>
              </a:r>
              <a:endParaRPr lang="en-US" sz="2000" dirty="0"/>
            </a:p>
          </p:txBody>
        </p:sp>
      </p:grpSp>
      <p:sp>
        <p:nvSpPr>
          <p:cNvPr id="25" name="Rectangle 24"/>
          <p:cNvSpPr/>
          <p:nvPr/>
        </p:nvSpPr>
        <p:spPr>
          <a:xfrm>
            <a:off x="4419600" y="4895850"/>
            <a:ext cx="1752600" cy="990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EnKF</a:t>
            </a:r>
            <a:endParaRPr lang="en-US" sz="2400" dirty="0"/>
          </a:p>
        </p:txBody>
      </p:sp>
      <p:sp>
        <p:nvSpPr>
          <p:cNvPr id="26" name="Rectangle 25"/>
          <p:cNvSpPr/>
          <p:nvPr/>
        </p:nvSpPr>
        <p:spPr>
          <a:xfrm>
            <a:off x="7315200" y="4895850"/>
            <a:ext cx="1752600" cy="990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Quality Control</a:t>
            </a:r>
            <a:endParaRPr lang="en-US" sz="2400" dirty="0"/>
          </a:p>
        </p:txBody>
      </p:sp>
      <p:grpSp>
        <p:nvGrpSpPr>
          <p:cNvPr id="27" name="Group 26"/>
          <p:cNvGrpSpPr/>
          <p:nvPr/>
        </p:nvGrpSpPr>
        <p:grpSpPr>
          <a:xfrm>
            <a:off x="2819400" y="2895600"/>
            <a:ext cx="1828800" cy="1066800"/>
            <a:chOff x="609600" y="3581400"/>
            <a:chExt cx="1828800" cy="1066800"/>
          </a:xfrm>
        </p:grpSpPr>
        <p:sp>
          <p:nvSpPr>
            <p:cNvPr id="28" name="Rectangle 27"/>
            <p:cNvSpPr/>
            <p:nvPr/>
          </p:nvSpPr>
          <p:spPr>
            <a:xfrm>
              <a:off x="838200" y="35814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29" name="Rectangle 28"/>
            <p:cNvSpPr/>
            <p:nvPr/>
          </p:nvSpPr>
          <p:spPr>
            <a:xfrm>
              <a:off x="762000" y="36576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0" name="Rectangle 29"/>
            <p:cNvSpPr/>
            <p:nvPr/>
          </p:nvSpPr>
          <p:spPr>
            <a:xfrm>
              <a:off x="685800" y="37338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1" name="Rectangle 30"/>
            <p:cNvSpPr/>
            <p:nvPr/>
          </p:nvSpPr>
          <p:spPr>
            <a:xfrm>
              <a:off x="609600" y="38100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Forecast</a:t>
              </a:r>
              <a:endParaRPr lang="en-US" sz="2000" dirty="0"/>
            </a:p>
          </p:txBody>
        </p:sp>
      </p:grpSp>
      <p:grpSp>
        <p:nvGrpSpPr>
          <p:cNvPr id="32" name="Group 31"/>
          <p:cNvGrpSpPr/>
          <p:nvPr/>
        </p:nvGrpSpPr>
        <p:grpSpPr>
          <a:xfrm>
            <a:off x="6172200" y="2895600"/>
            <a:ext cx="1828800" cy="1066800"/>
            <a:chOff x="609600" y="3581400"/>
            <a:chExt cx="1828800" cy="1066800"/>
          </a:xfrm>
        </p:grpSpPr>
        <p:sp>
          <p:nvSpPr>
            <p:cNvPr id="33" name="Rectangle 32"/>
            <p:cNvSpPr/>
            <p:nvPr/>
          </p:nvSpPr>
          <p:spPr>
            <a:xfrm>
              <a:off x="838200" y="35814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4" name="Rectangle 33"/>
            <p:cNvSpPr/>
            <p:nvPr/>
          </p:nvSpPr>
          <p:spPr>
            <a:xfrm>
              <a:off x="762000" y="36576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5" name="Rectangle 34"/>
            <p:cNvSpPr/>
            <p:nvPr/>
          </p:nvSpPr>
          <p:spPr>
            <a:xfrm>
              <a:off x="685800" y="37338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6" name="Rectangle 35"/>
            <p:cNvSpPr/>
            <p:nvPr/>
          </p:nvSpPr>
          <p:spPr>
            <a:xfrm>
              <a:off x="609600" y="38100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Analysis</a:t>
              </a:r>
              <a:endParaRPr lang="en-US" sz="2000" dirty="0"/>
            </a:p>
          </p:txBody>
        </p:sp>
      </p:grpSp>
      <p:grpSp>
        <p:nvGrpSpPr>
          <p:cNvPr id="37" name="Group 36"/>
          <p:cNvGrpSpPr/>
          <p:nvPr/>
        </p:nvGrpSpPr>
        <p:grpSpPr>
          <a:xfrm>
            <a:off x="4572000" y="1524000"/>
            <a:ext cx="1828800" cy="1066800"/>
            <a:chOff x="609600" y="3581400"/>
            <a:chExt cx="1828800" cy="1066800"/>
          </a:xfrm>
        </p:grpSpPr>
        <p:sp>
          <p:nvSpPr>
            <p:cNvPr id="38" name="Rectangle 37"/>
            <p:cNvSpPr/>
            <p:nvPr/>
          </p:nvSpPr>
          <p:spPr>
            <a:xfrm>
              <a:off x="838200" y="35814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39" name="Rectangle 38"/>
            <p:cNvSpPr/>
            <p:nvPr/>
          </p:nvSpPr>
          <p:spPr>
            <a:xfrm>
              <a:off x="762000" y="36576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40" name="Rectangle 39"/>
            <p:cNvSpPr/>
            <p:nvPr/>
          </p:nvSpPr>
          <p:spPr>
            <a:xfrm>
              <a:off x="685800" y="37338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Ensemble Members</a:t>
              </a:r>
              <a:endParaRPr lang="en-US" dirty="0"/>
            </a:p>
          </p:txBody>
        </p:sp>
        <p:sp>
          <p:nvSpPr>
            <p:cNvPr id="41" name="Rectangle 40"/>
            <p:cNvSpPr/>
            <p:nvPr/>
          </p:nvSpPr>
          <p:spPr>
            <a:xfrm>
              <a:off x="609600" y="3810000"/>
              <a:ext cx="1600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Constrained </a:t>
              </a:r>
              <a:r>
                <a:rPr lang="en-US" sz="2000" dirty="0" err="1" smtClean="0"/>
                <a:t>Vrbls</a:t>
              </a:r>
              <a:r>
                <a:rPr lang="en-US" sz="2000" dirty="0" smtClean="0"/>
                <a:t> &amp; </a:t>
              </a:r>
              <a:r>
                <a:rPr lang="en-US" sz="2000" dirty="0" err="1" smtClean="0"/>
                <a:t>Prmts</a:t>
              </a:r>
              <a:endParaRPr lang="en-US" sz="2000" dirty="0"/>
            </a:p>
          </p:txBody>
        </p:sp>
      </p:grpSp>
      <p:cxnSp>
        <p:nvCxnSpPr>
          <p:cNvPr id="45" name="Straight Arrow Connector 44"/>
          <p:cNvCxnSpPr>
            <a:stCxn id="4" idx="2"/>
            <a:endCxn id="15" idx="0"/>
          </p:cNvCxnSpPr>
          <p:nvPr/>
        </p:nvCxnSpPr>
        <p:spPr>
          <a:xfrm>
            <a:off x="1257300" y="2362200"/>
            <a:ext cx="0" cy="30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7" name="Straight Arrow Connector 46"/>
          <p:cNvCxnSpPr>
            <a:stCxn id="15" idx="2"/>
          </p:cNvCxnSpPr>
          <p:nvPr/>
        </p:nvCxnSpPr>
        <p:spPr>
          <a:xfrm>
            <a:off x="1257300" y="3352800"/>
            <a:ext cx="0" cy="228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9" name="Shape 58"/>
          <p:cNvCxnSpPr>
            <a:stCxn id="11" idx="3"/>
          </p:cNvCxnSpPr>
          <p:nvPr/>
        </p:nvCxnSpPr>
        <p:spPr>
          <a:xfrm flipV="1">
            <a:off x="3352800" y="3962400"/>
            <a:ext cx="152400" cy="142875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1" name="Shape 60"/>
          <p:cNvCxnSpPr>
            <a:endCxn id="25" idx="1"/>
          </p:cNvCxnSpPr>
          <p:nvPr/>
        </p:nvCxnSpPr>
        <p:spPr>
          <a:xfrm rot="16200000" flipH="1">
            <a:off x="3476625" y="4448175"/>
            <a:ext cx="1428750" cy="4572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5" name="Shape 64"/>
          <p:cNvCxnSpPr>
            <a:stCxn id="25" idx="3"/>
          </p:cNvCxnSpPr>
          <p:nvPr/>
        </p:nvCxnSpPr>
        <p:spPr>
          <a:xfrm flipV="1">
            <a:off x="6172200" y="3924300"/>
            <a:ext cx="533400" cy="146685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7" name="Shape 66"/>
          <p:cNvCxnSpPr>
            <a:endCxn id="26" idx="1"/>
          </p:cNvCxnSpPr>
          <p:nvPr/>
        </p:nvCxnSpPr>
        <p:spPr>
          <a:xfrm rot="16200000" flipH="1">
            <a:off x="6486525" y="4562475"/>
            <a:ext cx="1428750" cy="2286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0" name="Elbow Connector 79"/>
          <p:cNvCxnSpPr>
            <a:endCxn id="11" idx="1"/>
          </p:cNvCxnSpPr>
          <p:nvPr/>
        </p:nvCxnSpPr>
        <p:spPr>
          <a:xfrm rot="16200000" flipH="1">
            <a:off x="1038225" y="4829175"/>
            <a:ext cx="742950" cy="3810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3" name="Shape 82"/>
          <p:cNvCxnSpPr>
            <a:endCxn id="11" idx="0"/>
          </p:cNvCxnSpPr>
          <p:nvPr/>
        </p:nvCxnSpPr>
        <p:spPr>
          <a:xfrm rot="5400000">
            <a:off x="2124075" y="2486025"/>
            <a:ext cx="2762250" cy="2057400"/>
          </a:xfrm>
          <a:prstGeom prst="bentConnector3">
            <a:avLst>
              <a:gd name="adj1" fmla="val 379"/>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1" name="Straight Arrow Connector 90"/>
          <p:cNvCxnSpPr>
            <a:stCxn id="18" idx="2"/>
            <a:endCxn id="25" idx="0"/>
          </p:cNvCxnSpPr>
          <p:nvPr/>
        </p:nvCxnSpPr>
        <p:spPr>
          <a:xfrm>
            <a:off x="5295900" y="4572000"/>
            <a:ext cx="0" cy="3238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 name="Slide Number Placeholder 2"/>
          <p:cNvSpPr>
            <a:spLocks noGrp="1"/>
          </p:cNvSpPr>
          <p:nvPr>
            <p:ph type="sldNum" sz="quarter" idx="12"/>
          </p:nvPr>
        </p:nvSpPr>
        <p:spPr/>
        <p:txBody>
          <a:bodyPr/>
          <a:lstStyle/>
          <a:p>
            <a:fld id="{DFF9B4FD-F1CA-44B6-81D1-0DFB66C2A63F}" type="slidenum">
              <a:rPr lang="en-US" smtClean="0"/>
              <a:pPr/>
              <a:t>49</a:t>
            </a:fld>
            <a:endParaRPr lang="en-US"/>
          </a:p>
        </p:txBody>
      </p:sp>
      <p:sp>
        <p:nvSpPr>
          <p:cNvPr id="42" name="Footer Placeholder 41"/>
          <p:cNvSpPr>
            <a:spLocks noGrp="1"/>
          </p:cNvSpPr>
          <p:nvPr>
            <p:ph type="ftr" sz="quarter" idx="11"/>
          </p:nvPr>
        </p:nvSpPr>
        <p:spPr/>
        <p:txBody>
          <a:bodyPr/>
          <a:lstStyle/>
          <a:p>
            <a:r>
              <a:rPr lang="en-US" dirty="0" smtClean="0"/>
              <a:t>Shi et al. 2014 WRR</a:t>
            </a:r>
            <a:endParaRPr lang="en-US" dirty="0"/>
          </a:p>
        </p:txBody>
      </p:sp>
      <p:cxnSp>
        <p:nvCxnSpPr>
          <p:cNvPr id="71" name="Straight Arrow Connector 70"/>
          <p:cNvCxnSpPr/>
          <p:nvPr/>
        </p:nvCxnSpPr>
        <p:spPr>
          <a:xfrm flipH="1">
            <a:off x="6400800" y="2133600"/>
            <a:ext cx="1828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9" name="Straight Connector 78"/>
          <p:cNvCxnSpPr/>
          <p:nvPr/>
        </p:nvCxnSpPr>
        <p:spPr>
          <a:xfrm flipV="1">
            <a:off x="8229600" y="2133600"/>
            <a:ext cx="0" cy="2743200"/>
          </a:xfrm>
          <a:prstGeom prst="line">
            <a:avLst/>
          </a:prstGeom>
        </p:spPr>
        <p:style>
          <a:lnRef idx="3">
            <a:schemeClr val="accent1"/>
          </a:lnRef>
          <a:fillRef idx="0">
            <a:schemeClr val="accent1"/>
          </a:fillRef>
          <a:effectRef idx="2">
            <a:schemeClr val="accent1"/>
          </a:effectRef>
          <a:fontRef idx="minor">
            <a:schemeClr val="tx1"/>
          </a:fontRef>
        </p:style>
      </p:cxnSp>
      <p:sp>
        <p:nvSpPr>
          <p:cNvPr id="44" name="Oval 43"/>
          <p:cNvSpPr/>
          <p:nvPr/>
        </p:nvSpPr>
        <p:spPr>
          <a:xfrm>
            <a:off x="1066800" y="2286000"/>
            <a:ext cx="377386" cy="366186"/>
          </a:xfrm>
          <a:prstGeom prst="ellipse">
            <a:avLst/>
          </a:prstGeom>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a:xfrm>
            <a:off x="5105400" y="4343400"/>
            <a:ext cx="377386" cy="366186"/>
          </a:xfrm>
          <a:prstGeom prst="ellipse">
            <a:avLst/>
          </a:prstGeom>
          <a:ln/>
        </p:spPr>
        <p:style>
          <a:lnRef idx="0">
            <a:schemeClr val="accent6"/>
          </a:lnRef>
          <a:fillRef idx="3">
            <a:schemeClr val="accent6"/>
          </a:fillRef>
          <a:effectRef idx="3">
            <a:schemeClr val="accent6"/>
          </a:effectRef>
          <a:fontRef idx="minor">
            <a:schemeClr val="lt1"/>
          </a:fontRef>
        </p:style>
        <p:txBody>
          <a:bodyPr/>
          <a:lstStyle/>
          <a:p>
            <a:endParaRPr lang="en-US"/>
          </a:p>
        </p:txBody>
      </p:sp>
    </p:spTree>
    <p:extLst>
      <p:ext uri="{BB962C8B-B14F-4D97-AF65-F5344CB8AC3E}">
        <p14:creationId xmlns:p14="http://schemas.microsoft.com/office/powerpoint/2010/main" val="60330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86364E-6 2.22428E-6 L -4.86364E-6 0.16682 " pathEditMode="relative" ptsTypes="AA">
                                      <p:cBhvr>
                                        <p:cTn id="6" dur="2000" fill="hold"/>
                                        <p:tgtEl>
                                          <p:spTgt spid="4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00" decel="50000" fill="hold" grpId="1" nodeType="clickEffect">
                                  <p:stCondLst>
                                    <p:cond delay="0"/>
                                  </p:stCondLst>
                                  <p:childTnLst>
                                    <p:animMotion origin="layout" path="M 2.04968E-6 0.16682 L 2.04968E-6 0.29796 C 2.04968E-6 0.35658 0.00573 0.4291 0.01042 0.4291 L 0.02084 0.4291 " pathEditMode="relative" rAng="0" ptsTypes="FfFF">
                                      <p:cBhvr>
                                        <p:cTn id="10" dur="2000" fill="hold"/>
                                        <p:tgtEl>
                                          <p:spTgt spid="44"/>
                                        </p:tgtEl>
                                        <p:attrNameLst>
                                          <p:attrName>ppt_x</p:attrName>
                                          <p:attrName>ppt_y</p:attrName>
                                        </p:attrNameLst>
                                      </p:cBhvr>
                                      <p:rCtr x="1042" y="13114"/>
                                    </p:animMotion>
                                  </p:childTnLst>
                                </p:cTn>
                              </p:par>
                            </p:childTnLst>
                          </p:cTn>
                        </p:par>
                      </p:childTnLst>
                    </p:cTn>
                  </p:par>
                  <p:par>
                    <p:cTn id="11" fill="hold">
                      <p:stCondLst>
                        <p:cond delay="indefinite"/>
                      </p:stCondLst>
                      <p:childTnLst>
                        <p:par>
                          <p:cTn id="12" fill="hold">
                            <p:stCondLst>
                              <p:cond delay="0"/>
                            </p:stCondLst>
                            <p:childTnLst>
                              <p:par>
                                <p:cTn id="13" presetID="43" presetClass="path" presetSubtype="0" accel="50000" decel="50000" fill="hold" grpId="2" nodeType="clickEffect">
                                  <p:stCondLst>
                                    <p:cond delay="0"/>
                                  </p:stCondLst>
                                  <p:childTnLst>
                                    <p:animMotion origin="layout" path="M 0.02083 0.429 L 0.13732 0.429 C 0.17048 0.41883 0.21684 0.4371 0.23628 0.40934 C 0.25434 0.38205 0.24236 0.30296 0.24479 0.2655 L 0.24479 0.22109 " pathEditMode="relative" rAng="0" ptsTypes="FfaFF">
                                      <p:cBhvr>
                                        <p:cTn id="14" dur="2000" fill="hold"/>
                                        <p:tgtEl>
                                          <p:spTgt spid="44"/>
                                        </p:tgtEl>
                                        <p:attrNameLst>
                                          <p:attrName>ppt_x</p:attrName>
                                          <p:attrName>ppt_y</p:attrName>
                                        </p:attrNameLst>
                                      </p:cBhvr>
                                      <p:rCtr x="117" y="-10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3" nodeType="clickEffect">
                                  <p:stCondLst>
                                    <p:cond delay="0"/>
                                  </p:stCondLst>
                                  <p:childTnLst>
                                    <p:animMotion origin="layout" path="M 0.24479 0.22109 C 0.25312 0.2234 0.28593 0.20259 0.29461 0.23543 C 0.3033 0.26827 0.28889 0.38622 0.2967 0.41813 C 0.30451 0.45005 0.33455 0.42576 0.34201 0.42715 " pathEditMode="relative" rAng="0" ptsTypes="aaaa">
                                      <p:cBhvr>
                                        <p:cTn id="18" dur="2000" fill="hold"/>
                                        <p:tgtEl>
                                          <p:spTgt spid="44"/>
                                        </p:tgtEl>
                                        <p:attrNameLst>
                                          <p:attrName>ppt_x</p:attrName>
                                          <p:attrName>ppt_y</p:attrName>
                                        </p:attrNameLst>
                                      </p:cBhvr>
                                      <p:rCtr x="49" y="105"/>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3.05556E-6 0.06221 L -3.05556E-6 -3.20074E-6 " pathEditMode="relative" rAng="0" ptsTypes="AA">
                                      <p:cBhvr>
                                        <p:cTn id="22" dur="2000" spd="-100000" fill="hold"/>
                                        <p:tgtEl>
                                          <p:spTgt spid="46"/>
                                        </p:tgtEl>
                                        <p:attrNameLst>
                                          <p:attrName>ppt_x</p:attrName>
                                          <p:attrName>ppt_y</p:attrName>
                                        </p:attrNameLst>
                                      </p:cBhvr>
                                      <p:rCtr x="0" y="-31"/>
                                    </p:animMotion>
                                  </p:childTnLst>
                                </p:cTn>
                              </p:par>
                            </p:childTnLst>
                          </p:cTn>
                        </p:par>
                      </p:childTnLst>
                    </p:cTn>
                  </p:par>
                  <p:par>
                    <p:cTn id="23" fill="hold">
                      <p:stCondLst>
                        <p:cond delay="indefinite"/>
                      </p:stCondLst>
                      <p:childTnLst>
                        <p:par>
                          <p:cTn id="24" fill="hold">
                            <p:stCondLst>
                              <p:cond delay="0"/>
                            </p:stCondLst>
                            <p:childTnLst>
                              <p:par>
                                <p:cTn id="25" presetID="43" presetClass="path" presetSubtype="0" accel="50000" decel="50000" fill="hold" grpId="4" nodeType="clickEffect">
                                  <p:stCondLst>
                                    <p:cond delay="0"/>
                                  </p:stCondLst>
                                  <p:childTnLst>
                                    <p:animMotion origin="layout" path="M 0.34201 0.42715 L 0.54531 0.429 C 0.60225 0.429 0.5934 0.43617 0.5934 0.39177 L 0.596 0.22872 " pathEditMode="relative" rAng="0" ptsTypes="FfFF">
                                      <p:cBhvr>
                                        <p:cTn id="26" dur="2000" fill="hold"/>
                                        <p:tgtEl>
                                          <p:spTgt spid="44"/>
                                        </p:tgtEl>
                                        <p:attrNameLst>
                                          <p:attrName>ppt_x</p:attrName>
                                          <p:attrName>ppt_y</p:attrName>
                                        </p:attrNameLst>
                                      </p:cBhvr>
                                      <p:rCtr x="130" y="-95"/>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5" nodeType="clickEffect">
                                  <p:stCondLst>
                                    <p:cond delay="0"/>
                                  </p:stCondLst>
                                  <p:childTnLst>
                                    <p:animMotion origin="layout" path="M 0.596 0.22872 C 0.6026 0.23081 0.62968 0.20953 0.63593 0.24075 C 0.64218 0.27197 0.63003 0.38483 0.63333 0.41651 C 0.63663 0.4482 0.65121 0.42808 0.6559 0.43108 " pathEditMode="relative" rAng="0" ptsTypes="aaaa">
                                      <p:cBhvr>
                                        <p:cTn id="30" dur="2000" fill="hold"/>
                                        <p:tgtEl>
                                          <p:spTgt spid="44"/>
                                        </p:tgtEl>
                                        <p:attrNameLst>
                                          <p:attrName>ppt_x</p:attrName>
                                          <p:attrName>ppt_y</p:attrName>
                                        </p:attrNameLst>
                                      </p:cBhvr>
                                      <p:rCtr x="30" y="100"/>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6" nodeType="clickEffect">
                                  <p:stCondLst>
                                    <p:cond delay="0"/>
                                  </p:stCondLst>
                                  <p:childTnLst>
                                    <p:animMotion origin="layout" path="M 0.6559 0.43108 C 0.67413 0.42299 0.74774 0.4549 0.76527 0.38275 C 0.78281 0.31059 0.77343 0.06984 0.76128 -0.00254 C 0.74913 -0.07493 0.72448 -0.0451 0.69201 -0.05227 C 0.65955 -0.05943 0.5875 -0.04648 0.56666 -0.04533 " pathEditMode="relative" rAng="0" ptsTypes="aaaaa">
                                      <p:cBhvr>
                                        <p:cTn id="34" dur="2000" fill="hold"/>
                                        <p:tgtEl>
                                          <p:spTgt spid="44"/>
                                        </p:tgtEl>
                                        <p:attrNameLst>
                                          <p:attrName>ppt_x</p:attrName>
                                          <p:attrName>ppt_y</p:attrName>
                                        </p:attrNameLst>
                                      </p:cBhvr>
                                      <p:rCtr x="19" y="-241"/>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7" nodeType="clickEffect">
                                  <p:stCondLst>
                                    <p:cond delay="0"/>
                                  </p:stCondLst>
                                  <p:childTnLst>
                                    <p:animMotion origin="layout" path="M 0.56666 -0.04533 C 0.49982 -0.04116 0.2368 -0.08696 0.16527 -0.02035 C 0.09375 0.04625 0.14323 0.27637 0.13732 0.3543 " pathEditMode="relative" rAng="0" ptsTypes="aaa">
                                      <p:cBhvr>
                                        <p:cTn id="38" dur="2000" fill="hold"/>
                                        <p:tgtEl>
                                          <p:spTgt spid="44"/>
                                        </p:tgtEl>
                                        <p:attrNameLst>
                                          <p:attrName>ppt_x</p:attrName>
                                          <p:attrName>ppt_y</p:attrName>
                                        </p:attrNameLst>
                                      </p:cBhvr>
                                      <p:rCtr x="-236" y="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4" grpId="2" animBg="1"/>
      <p:bldP spid="44" grpId="3" animBg="1"/>
      <p:bldP spid="44" grpId="4" animBg="1"/>
      <p:bldP spid="44" grpId="5" animBg="1"/>
      <p:bldP spid="44" grpId="6" animBg="1"/>
      <p:bldP spid="44" grpId="7"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567765" y="240423"/>
            <a:ext cx="8441764" cy="747483"/>
          </a:xfrm>
          <a:prstGeom prst="rect">
            <a:avLst/>
          </a:prstGeom>
          <a:solidFill>
            <a:schemeClr val="bg1"/>
          </a:solidFill>
          <a:ln>
            <a:noFill/>
          </a:ln>
          <a:extLst/>
        </p:spPr>
        <p:txBody>
          <a:bodyPr/>
          <a:lstStyle/>
          <a:p>
            <a:pPr marL="0" lvl="1"/>
            <a:r>
              <a:rPr lang="en-US" sz="2800" dirty="0" smtClean="0">
                <a:solidFill>
                  <a:srgbClr val="0000FF"/>
                </a:solidFill>
                <a:latin typeface="Comic Sans MS"/>
                <a:cs typeface="Comic Sans MS"/>
              </a:rPr>
              <a:t>ETV’s -&gt; </a:t>
            </a:r>
            <a:r>
              <a:rPr lang="en-US" sz="2000" b="1" dirty="0" smtClean="0">
                <a:solidFill>
                  <a:srgbClr val="0000FF"/>
                </a:solidFill>
                <a:latin typeface="Comic Sans MS"/>
                <a:cs typeface="Comic Sans MS"/>
              </a:rPr>
              <a:t>National </a:t>
            </a:r>
            <a:r>
              <a:rPr lang="en-US" sz="2000" b="1" dirty="0">
                <a:solidFill>
                  <a:srgbClr val="0000FF"/>
                </a:solidFill>
                <a:latin typeface="Comic Sans MS"/>
                <a:cs typeface="Comic Sans MS"/>
              </a:rPr>
              <a:t>Data S</a:t>
            </a:r>
            <a:r>
              <a:rPr lang="en-US" sz="2000" b="1" dirty="0" smtClean="0">
                <a:solidFill>
                  <a:srgbClr val="0000FF"/>
                </a:solidFill>
                <a:latin typeface="Comic Sans MS"/>
                <a:cs typeface="Comic Sans MS"/>
              </a:rPr>
              <a:t>upporting Catchment Models</a:t>
            </a:r>
            <a:endParaRPr lang="en-US" sz="2000" b="1" dirty="0">
              <a:solidFill>
                <a:srgbClr val="0000FF"/>
              </a:solidFill>
              <a:latin typeface="Comic Sans MS"/>
              <a:cs typeface="Comic Sans MS"/>
            </a:endParaRPr>
          </a:p>
        </p:txBody>
      </p:sp>
      <p:sp>
        <p:nvSpPr>
          <p:cNvPr id="3" name="TextBox 2"/>
          <p:cNvSpPr txBox="1"/>
          <p:nvPr/>
        </p:nvSpPr>
        <p:spPr>
          <a:xfrm>
            <a:off x="1405691" y="2425739"/>
            <a:ext cx="6538714" cy="1200328"/>
          </a:xfrm>
          <a:prstGeom prst="rect">
            <a:avLst/>
          </a:prstGeom>
          <a:solidFill>
            <a:schemeClr val="bg1"/>
          </a:solidFill>
        </p:spPr>
        <p:txBody>
          <a:bodyPr wrap="square" rtlCol="0">
            <a:spAutoFit/>
          </a:bodyPr>
          <a:lstStyle/>
          <a:p>
            <a:pPr marL="0" lvl="1" algn="ctr"/>
            <a:r>
              <a:rPr lang="en-US" sz="2400" dirty="0" smtClean="0">
                <a:latin typeface="Comic Sans MS"/>
                <a:cs typeface="Comic Sans MS"/>
              </a:rPr>
              <a:t>Fast access to high </a:t>
            </a:r>
            <a:r>
              <a:rPr lang="en-US" sz="2400" dirty="0">
                <a:latin typeface="Comic Sans MS"/>
                <a:cs typeface="Comic Sans MS"/>
              </a:rPr>
              <a:t>resolution </a:t>
            </a:r>
            <a:r>
              <a:rPr lang="en-US" sz="2400" dirty="0" smtClean="0">
                <a:latin typeface="Comic Sans MS"/>
                <a:cs typeface="Comic Sans MS"/>
              </a:rPr>
              <a:t>data </a:t>
            </a:r>
            <a:r>
              <a:rPr lang="en-US" sz="2400" dirty="0">
                <a:latin typeface="Comic Sans MS"/>
                <a:cs typeface="Comic Sans MS"/>
              </a:rPr>
              <a:t>is a </a:t>
            </a:r>
            <a:r>
              <a:rPr lang="en-US" sz="2400" dirty="0" smtClean="0">
                <a:latin typeface="Comic Sans MS"/>
                <a:cs typeface="Comic Sans MS"/>
              </a:rPr>
              <a:t>requirement for model development at relevant scales</a:t>
            </a:r>
            <a:endParaRPr lang="en-US" sz="2400" dirty="0">
              <a:latin typeface="Comic Sans MS"/>
              <a:cs typeface="Comic Sans MS"/>
            </a:endParaRPr>
          </a:p>
        </p:txBody>
      </p:sp>
      <p:sp>
        <p:nvSpPr>
          <p:cNvPr id="12" name="TextBox 11"/>
          <p:cNvSpPr txBox="1"/>
          <p:nvPr/>
        </p:nvSpPr>
        <p:spPr>
          <a:xfrm>
            <a:off x="1196852" y="3664671"/>
            <a:ext cx="6538714" cy="1200328"/>
          </a:xfrm>
          <a:prstGeom prst="rect">
            <a:avLst/>
          </a:prstGeom>
          <a:solidFill>
            <a:schemeClr val="bg1"/>
          </a:solidFill>
        </p:spPr>
        <p:txBody>
          <a:bodyPr wrap="square" rtlCol="0">
            <a:spAutoFit/>
          </a:bodyPr>
          <a:lstStyle/>
          <a:p>
            <a:pPr marL="0" lvl="1" algn="ctr"/>
            <a:r>
              <a:rPr lang="en-US" sz="2400" dirty="0" smtClean="0">
                <a:solidFill>
                  <a:srgbClr val="000000"/>
                </a:solidFill>
                <a:latin typeface="Comic Sans MS"/>
                <a:cs typeface="Comic Sans MS"/>
              </a:rPr>
              <a:t>Detection and attribution </a:t>
            </a:r>
            <a:r>
              <a:rPr lang="en-US" sz="2400" dirty="0">
                <a:solidFill>
                  <a:srgbClr val="000000"/>
                </a:solidFill>
                <a:latin typeface="Comic Sans MS"/>
                <a:cs typeface="Comic Sans MS"/>
              </a:rPr>
              <a:t>of change </a:t>
            </a:r>
            <a:r>
              <a:rPr lang="en-US" sz="2400" dirty="0" smtClean="0">
                <a:solidFill>
                  <a:srgbClr val="000000"/>
                </a:solidFill>
                <a:latin typeface="Comic Sans MS"/>
                <a:cs typeface="Comic Sans MS"/>
              </a:rPr>
              <a:t>for climate</a:t>
            </a:r>
            <a:r>
              <a:rPr lang="en-US" sz="2400" dirty="0">
                <a:solidFill>
                  <a:srgbClr val="000000"/>
                </a:solidFill>
                <a:latin typeface="Comic Sans MS"/>
                <a:cs typeface="Comic Sans MS"/>
              </a:rPr>
              <a:t>, </a:t>
            </a:r>
            <a:r>
              <a:rPr lang="en-US" sz="2400" dirty="0" err="1">
                <a:solidFill>
                  <a:srgbClr val="000000"/>
                </a:solidFill>
                <a:latin typeface="Comic Sans MS"/>
                <a:cs typeface="Comic Sans MS"/>
              </a:rPr>
              <a:t>landuse</a:t>
            </a:r>
            <a:r>
              <a:rPr lang="en-US" sz="2400" dirty="0">
                <a:solidFill>
                  <a:srgbClr val="000000"/>
                </a:solidFill>
                <a:latin typeface="Comic Sans MS"/>
                <a:cs typeface="Comic Sans MS"/>
              </a:rPr>
              <a:t>  and ecosystem </a:t>
            </a:r>
            <a:r>
              <a:rPr lang="en-US" sz="2400" dirty="0" smtClean="0">
                <a:solidFill>
                  <a:srgbClr val="000000"/>
                </a:solidFill>
                <a:latin typeface="Comic Sans MS"/>
                <a:cs typeface="Comic Sans MS"/>
              </a:rPr>
              <a:t>impacts is critical for resource management and policy</a:t>
            </a:r>
            <a:endParaRPr lang="en-US" dirty="0">
              <a:solidFill>
                <a:srgbClr val="000000"/>
              </a:solidFill>
            </a:endParaRPr>
          </a:p>
        </p:txBody>
      </p:sp>
      <p:sp>
        <p:nvSpPr>
          <p:cNvPr id="5" name="TextBox 4"/>
          <p:cNvSpPr txBox="1"/>
          <p:nvPr/>
        </p:nvSpPr>
        <p:spPr>
          <a:xfrm>
            <a:off x="1264228" y="1046520"/>
            <a:ext cx="6538714" cy="1200328"/>
          </a:xfrm>
          <a:prstGeom prst="rect">
            <a:avLst/>
          </a:prstGeom>
          <a:solidFill>
            <a:schemeClr val="bg1"/>
          </a:solidFill>
        </p:spPr>
        <p:txBody>
          <a:bodyPr wrap="square" rtlCol="0">
            <a:spAutoFit/>
          </a:bodyPr>
          <a:lstStyle/>
          <a:p>
            <a:pPr marL="0" lvl="1" algn="ctr"/>
            <a:r>
              <a:rPr lang="en-US" sz="2400" dirty="0" smtClean="0">
                <a:latin typeface="Comic Sans MS"/>
                <a:cs typeface="Comic Sans MS"/>
              </a:rPr>
              <a:t>National (continental) geospatial data for catchments is served by multiple nations/federal agencies/organizations</a:t>
            </a:r>
            <a:endParaRPr lang="en-US" sz="2400" dirty="0">
              <a:latin typeface="Comic Sans MS"/>
              <a:cs typeface="Comic Sans MS"/>
            </a:endParaRPr>
          </a:p>
        </p:txBody>
      </p:sp>
      <p:sp>
        <p:nvSpPr>
          <p:cNvPr id="6" name="TextBox 5"/>
          <p:cNvSpPr txBox="1"/>
          <p:nvPr/>
        </p:nvSpPr>
        <p:spPr>
          <a:xfrm>
            <a:off x="209176" y="5149826"/>
            <a:ext cx="7888942" cy="369332"/>
          </a:xfrm>
          <a:prstGeom prst="rect">
            <a:avLst/>
          </a:prstGeom>
          <a:solidFill>
            <a:schemeClr val="bg1"/>
          </a:solidFill>
        </p:spPr>
        <p:txBody>
          <a:bodyPr wrap="square" rtlCol="0">
            <a:spAutoFit/>
          </a:bodyPr>
          <a:lstStyle/>
          <a:p>
            <a:pPr lvl="1" algn="ctr">
              <a:buFont typeface="Times" charset="0"/>
              <a:buNone/>
            </a:pPr>
            <a:endParaRPr lang="en-US" dirty="0">
              <a:solidFill>
                <a:srgbClr val="000000"/>
              </a:solidFill>
            </a:endParaRPr>
          </a:p>
        </p:txBody>
      </p:sp>
      <p:sp>
        <p:nvSpPr>
          <p:cNvPr id="7" name="TextBox 6"/>
          <p:cNvSpPr txBox="1"/>
          <p:nvPr/>
        </p:nvSpPr>
        <p:spPr>
          <a:xfrm>
            <a:off x="1360866" y="5039865"/>
            <a:ext cx="6538714" cy="1107996"/>
          </a:xfrm>
          <a:prstGeom prst="rect">
            <a:avLst/>
          </a:prstGeom>
          <a:solidFill>
            <a:schemeClr val="bg1"/>
          </a:solidFill>
        </p:spPr>
        <p:txBody>
          <a:bodyPr wrap="square" rtlCol="0">
            <a:spAutoFit/>
          </a:bodyPr>
          <a:lstStyle/>
          <a:p>
            <a:pPr marL="0" lvl="1" algn="ctr"/>
            <a:r>
              <a:rPr lang="en-US" sz="2400" dirty="0" smtClean="0">
                <a:latin typeface="Comic Sans MS"/>
                <a:cs typeface="Comic Sans MS"/>
              </a:rPr>
              <a:t>A community-driven exercise in developing a high resolution data and models</a:t>
            </a:r>
            <a:endParaRPr lang="en-US" sz="2400" dirty="0">
              <a:latin typeface="Comic Sans MS"/>
              <a:cs typeface="Comic Sans MS"/>
            </a:endParaRPr>
          </a:p>
          <a:p>
            <a:endParaRPr lang="en-US" dirty="0"/>
          </a:p>
        </p:txBody>
      </p:sp>
    </p:spTree>
    <p:extLst>
      <p:ext uri="{BB962C8B-B14F-4D97-AF65-F5344CB8AC3E}">
        <p14:creationId xmlns:p14="http://schemas.microsoft.com/office/powerpoint/2010/main" val="6757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Flux-PIHM</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85373" y="1143000"/>
            <a:ext cx="4571429" cy="2414286"/>
          </a:xfrm>
        </p:spPr>
      </p:pic>
      <p:pic>
        <p:nvPicPr>
          <p:cNvPr id="5"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7220" y="3706920"/>
            <a:ext cx="4571429" cy="2414286"/>
          </a:xfrm>
          <a:prstGeom prst="rect">
            <a:avLst/>
          </a:prstGeom>
        </p:spPr>
      </p:pic>
      <p:pic>
        <p:nvPicPr>
          <p:cNvPr id="6" name="Picture 5"/>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086600" y="5903357"/>
            <a:ext cx="1807608" cy="95464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8729" y="2743200"/>
            <a:ext cx="3607653" cy="3200400"/>
          </a:xfrm>
          <a:prstGeom prst="rect">
            <a:avLst/>
          </a:prstGeom>
        </p:spPr>
      </p:pic>
      <p:sp>
        <p:nvSpPr>
          <p:cNvPr id="3" name="TextBox 2"/>
          <p:cNvSpPr txBox="1"/>
          <p:nvPr/>
        </p:nvSpPr>
        <p:spPr>
          <a:xfrm>
            <a:off x="678728" y="1212915"/>
            <a:ext cx="3858492" cy="1200329"/>
          </a:xfrm>
          <a:prstGeom prst="rect">
            <a:avLst/>
          </a:prstGeom>
          <a:noFill/>
        </p:spPr>
        <p:txBody>
          <a:bodyPr wrap="square" rtlCol="0">
            <a:spAutoFit/>
          </a:bodyPr>
          <a:lstStyle/>
          <a:p>
            <a:r>
              <a:rPr lang="en-US" b="1" dirty="0" smtClean="0">
                <a:solidFill>
                  <a:srgbClr val="C00000"/>
                </a:solidFill>
              </a:rPr>
              <a:t>Coupled land surface hydrologic model</a:t>
            </a:r>
          </a:p>
          <a:p>
            <a:pPr marL="285750" indent="-285750">
              <a:buFont typeface="Arial" panose="020B0604020202020204" pitchFamily="34" charset="0"/>
              <a:buChar char="•"/>
            </a:pPr>
            <a:r>
              <a:rPr lang="en-US" dirty="0" smtClean="0"/>
              <a:t>Noah land surface + PIHM hydrology</a:t>
            </a:r>
          </a:p>
          <a:p>
            <a:pPr marL="285750" indent="-285750">
              <a:buFont typeface="Arial" panose="020B0604020202020204" pitchFamily="34" charset="0"/>
              <a:buChar char="•"/>
            </a:pPr>
            <a:r>
              <a:rPr lang="en-US" dirty="0" smtClean="0"/>
              <a:t>Physically-based</a:t>
            </a:r>
          </a:p>
          <a:p>
            <a:pPr marL="285750" indent="-285750">
              <a:buFont typeface="Arial" panose="020B0604020202020204" pitchFamily="34" charset="0"/>
              <a:buChar char="•"/>
            </a:pPr>
            <a:r>
              <a:rPr lang="en-US" dirty="0" smtClean="0"/>
              <a:t>Spatially-distributed</a:t>
            </a:r>
            <a:endParaRPr lang="en-US" dirty="0"/>
          </a:p>
        </p:txBody>
      </p:sp>
      <p:sp>
        <p:nvSpPr>
          <p:cNvPr id="8" name="Footer Placeholder 7"/>
          <p:cNvSpPr>
            <a:spLocks noGrp="1"/>
          </p:cNvSpPr>
          <p:nvPr>
            <p:ph type="ftr" sz="quarter" idx="11"/>
          </p:nvPr>
        </p:nvSpPr>
        <p:spPr/>
        <p:txBody>
          <a:bodyPr/>
          <a:lstStyle/>
          <a:p>
            <a:r>
              <a:rPr lang="da-DK" smtClean="0"/>
              <a:t>Shi et al. 2013 Hydrometeorology</a:t>
            </a:r>
            <a:endParaRPr lang="en-US"/>
          </a:p>
        </p:txBody>
      </p:sp>
    </p:spTree>
    <p:extLst>
      <p:ext uri="{BB962C8B-B14F-4D97-AF65-F5344CB8AC3E}">
        <p14:creationId xmlns:p14="http://schemas.microsoft.com/office/powerpoint/2010/main" val="1157694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g_ts 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1700"/>
            <a:ext cx="9144000" cy="5054600"/>
          </a:xfrm>
          <a:prstGeom prst="rect">
            <a:avLst/>
          </a:prstGeom>
        </p:spPr>
      </p:pic>
    </p:spTree>
    <p:extLst>
      <p:ext uri="{BB962C8B-B14F-4D97-AF65-F5344CB8AC3E}">
        <p14:creationId xmlns:p14="http://schemas.microsoft.com/office/powerpoint/2010/main" val="32599792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39078" y="703385"/>
            <a:ext cx="9104922" cy="5529385"/>
          </a:xfrm>
          <a:prstGeom prst="rect">
            <a:avLst/>
          </a:prstGeom>
        </p:spPr>
      </p:pic>
    </p:spTree>
    <p:extLst>
      <p:ext uri="{BB962C8B-B14F-4D97-AF65-F5344CB8AC3E}">
        <p14:creationId xmlns:p14="http://schemas.microsoft.com/office/powerpoint/2010/main" val="367154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FF"/>
                </a:solidFill>
                <a:latin typeface="Comic Sans MS"/>
                <a:cs typeface="Comic Sans MS"/>
              </a:rPr>
              <a:t>Spatial pattern of soil water content</a:t>
            </a:r>
            <a:endParaRPr lang="en-US" sz="3200" b="1" dirty="0">
              <a:solidFill>
                <a:srgbClr val="0000FF"/>
              </a:solidFill>
              <a:latin typeface="Comic Sans MS"/>
              <a:cs typeface="Comic Sans MS"/>
            </a:endParaRPr>
          </a:p>
        </p:txBody>
      </p:sp>
      <p:pic>
        <p:nvPicPr>
          <p:cNvPr id="3"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r="20677"/>
          <a:stretch/>
        </p:blipFill>
        <p:spPr>
          <a:xfrm>
            <a:off x="1524000" y="1295400"/>
            <a:ext cx="4839703" cy="4830162"/>
          </a:xfrm>
          <a:prstGeom prst="rect">
            <a:avLst/>
          </a:prstGeom>
        </p:spPr>
      </p:pic>
      <p:sp>
        <p:nvSpPr>
          <p:cNvPr id="4" name="TextBox 3"/>
          <p:cNvSpPr txBox="1"/>
          <p:nvPr/>
        </p:nvSpPr>
        <p:spPr>
          <a:xfrm>
            <a:off x="6363703" y="2396030"/>
            <a:ext cx="2780298" cy="1938992"/>
          </a:xfrm>
          <a:prstGeom prst="rect">
            <a:avLst/>
          </a:prstGeom>
          <a:noFill/>
        </p:spPr>
        <p:txBody>
          <a:bodyPr wrap="square" rtlCol="0">
            <a:spAutoFit/>
          </a:bodyPr>
          <a:lstStyle/>
          <a:p>
            <a:r>
              <a:rPr lang="en-US" sz="2000" dirty="0">
                <a:solidFill>
                  <a:srgbClr val="C00000"/>
                </a:solidFill>
                <a:latin typeface="Comic Sans MS"/>
                <a:cs typeface="Comic Sans MS"/>
              </a:rPr>
              <a:t>Calibrated only using </a:t>
            </a:r>
            <a:r>
              <a:rPr lang="en-US" sz="2000" dirty="0" smtClean="0">
                <a:solidFill>
                  <a:srgbClr val="C00000"/>
                </a:solidFill>
                <a:latin typeface="Comic Sans MS"/>
                <a:cs typeface="Comic Sans MS"/>
              </a:rPr>
              <a:t>outlet discharge and SWC and WTD </a:t>
            </a:r>
            <a:r>
              <a:rPr lang="en-US" sz="2000" dirty="0">
                <a:solidFill>
                  <a:srgbClr val="C00000"/>
                </a:solidFill>
                <a:latin typeface="Comic Sans MS"/>
                <a:cs typeface="Comic Sans MS"/>
              </a:rPr>
              <a:t>at one </a:t>
            </a:r>
            <a:r>
              <a:rPr lang="en-US" sz="2000" dirty="0" smtClean="0">
                <a:solidFill>
                  <a:srgbClr val="C00000"/>
                </a:solidFill>
                <a:latin typeface="Comic Sans MS"/>
                <a:cs typeface="Comic Sans MS"/>
              </a:rPr>
              <a:t>location, and driven </a:t>
            </a:r>
            <a:r>
              <a:rPr lang="en-US" sz="2000" dirty="0">
                <a:solidFill>
                  <a:srgbClr val="C00000"/>
                </a:solidFill>
                <a:latin typeface="Comic Sans MS"/>
                <a:cs typeface="Comic Sans MS"/>
              </a:rPr>
              <a:t>by spatially uniform forcing data</a:t>
            </a:r>
          </a:p>
        </p:txBody>
      </p:sp>
    </p:spTree>
    <p:extLst>
      <p:ext uri="{BB962C8B-B14F-4D97-AF65-F5344CB8AC3E}">
        <p14:creationId xmlns:p14="http://schemas.microsoft.com/office/powerpoint/2010/main" val="21967095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Flux-PIHM DA system for parameter estimation</a:t>
            </a:r>
            <a:endParaRPr lang="en-US" dirty="0"/>
          </a:p>
        </p:txBody>
      </p:sp>
      <p:pic>
        <p:nvPicPr>
          <p:cNvPr id="4" name="Content Placeholder 3" descr="initial.pn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622901"/>
            <a:ext cx="8229600" cy="4480559"/>
          </a:xfrm>
        </p:spPr>
      </p:pic>
      <p:sp>
        <p:nvSpPr>
          <p:cNvPr id="3" name="Slide Number Placeholder 2"/>
          <p:cNvSpPr>
            <a:spLocks noGrp="1"/>
          </p:cNvSpPr>
          <p:nvPr>
            <p:ph type="sldNum" sz="quarter" idx="12"/>
          </p:nvPr>
        </p:nvSpPr>
        <p:spPr/>
        <p:txBody>
          <a:bodyPr/>
          <a:lstStyle/>
          <a:p>
            <a:fld id="{DFF9B4FD-F1CA-44B6-81D1-0DFB66C2A63F}" type="slidenum">
              <a:rPr lang="en-US" smtClean="0"/>
              <a:pPr/>
              <a:t>54</a:t>
            </a:fld>
            <a:endParaRPr lang="en-US"/>
          </a:p>
        </p:txBody>
      </p:sp>
      <p:sp>
        <p:nvSpPr>
          <p:cNvPr id="5" name="Footer Placeholder 4"/>
          <p:cNvSpPr>
            <a:spLocks noGrp="1"/>
          </p:cNvSpPr>
          <p:nvPr>
            <p:ph type="ftr" sz="quarter" idx="11"/>
          </p:nvPr>
        </p:nvSpPr>
        <p:spPr/>
        <p:txBody>
          <a:bodyPr/>
          <a:lstStyle/>
          <a:p>
            <a:r>
              <a:rPr lang="en-US" dirty="0" smtClean="0"/>
              <a:t>Shi et al. 2014 WRR</a:t>
            </a:r>
            <a:endParaRPr lang="en-US" dirty="0"/>
          </a:p>
        </p:txBody>
      </p:sp>
    </p:spTree>
    <p:extLst>
      <p:ext uri="{BB962C8B-B14F-4D97-AF65-F5344CB8AC3E}">
        <p14:creationId xmlns:p14="http://schemas.microsoft.com/office/powerpoint/2010/main" val="73102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Flux-PIHM</a:t>
            </a:r>
            <a:endParaRPr lang="en-US" dirty="0"/>
          </a:p>
        </p:txBody>
      </p:sp>
      <p:sp>
        <p:nvSpPr>
          <p:cNvPr id="3" name="Content Placeholder 2"/>
          <p:cNvSpPr>
            <a:spLocks noGrp="1"/>
          </p:cNvSpPr>
          <p:nvPr>
            <p:ph idx="1"/>
          </p:nvPr>
        </p:nvSpPr>
        <p:spPr/>
        <p:txBody>
          <a:bodyPr>
            <a:normAutofit lnSpcReduction="10000"/>
          </a:bodyPr>
          <a:lstStyle/>
          <a:p>
            <a:r>
              <a:rPr lang="en-US" dirty="0" smtClean="0"/>
              <a:t>Flux-PIHM provides accurate predictions of water and energy fluxes both in time and space</a:t>
            </a:r>
          </a:p>
          <a:p>
            <a:r>
              <a:rPr lang="en-US" dirty="0" smtClean="0"/>
              <a:t>It is now being coupled with different models to explore watershed processes:</a:t>
            </a:r>
          </a:p>
          <a:p>
            <a:pPr lvl="1"/>
            <a:r>
              <a:rPr lang="en-US" dirty="0" smtClean="0"/>
              <a:t>Weathering models (Flux-PIHM-WITCH)</a:t>
            </a:r>
          </a:p>
          <a:p>
            <a:pPr lvl="1"/>
            <a:r>
              <a:rPr lang="en-US" dirty="0" smtClean="0"/>
              <a:t>Reactive transport models (RT-Flux-PIHM)</a:t>
            </a:r>
          </a:p>
          <a:p>
            <a:pPr lvl="1"/>
            <a:r>
              <a:rPr lang="en-US" dirty="0" smtClean="0"/>
              <a:t>Biogeochemistry models (Flux-PIHM-BBGC)</a:t>
            </a:r>
          </a:p>
          <a:p>
            <a:pPr lvl="1"/>
            <a:r>
              <a:rPr lang="en-US" dirty="0" smtClean="0"/>
              <a:t>…</a:t>
            </a:r>
            <a:endParaRPr lang="en-US" dirty="0"/>
          </a:p>
        </p:txBody>
      </p:sp>
      <p:sp>
        <p:nvSpPr>
          <p:cNvPr id="4" name="Footer Placeholder 3"/>
          <p:cNvSpPr>
            <a:spLocks noGrp="1"/>
          </p:cNvSpPr>
          <p:nvPr>
            <p:ph type="ftr" sz="quarter" idx="11"/>
          </p:nvPr>
        </p:nvSpPr>
        <p:spPr>
          <a:xfrm>
            <a:off x="2179033" y="6356350"/>
            <a:ext cx="4785935" cy="365125"/>
          </a:xfrm>
        </p:spPr>
        <p:txBody>
          <a:bodyPr/>
          <a:lstStyle/>
          <a:p>
            <a:r>
              <a:rPr lang="en-US" dirty="0" smtClean="0"/>
              <a:t>Sullivan et al. in prep., </a:t>
            </a:r>
            <a:r>
              <a:rPr lang="en-US" dirty="0" err="1" smtClean="0"/>
              <a:t>Bao</a:t>
            </a:r>
            <a:r>
              <a:rPr lang="en-US" dirty="0" smtClean="0"/>
              <a:t> et al. in prep., Shi et al. in prep.</a:t>
            </a:r>
            <a:endParaRPr lang="en-US" dirty="0"/>
          </a:p>
        </p:txBody>
      </p:sp>
    </p:spTree>
    <p:extLst>
      <p:ext uri="{BB962C8B-B14F-4D97-AF65-F5344CB8AC3E}">
        <p14:creationId xmlns:p14="http://schemas.microsoft.com/office/powerpoint/2010/main" val="11332677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8" y="105213"/>
            <a:ext cx="8610600" cy="1752600"/>
          </a:xfrm>
          <a:effectLst>
            <a:innerShdw blurRad="63500" dist="50800" dir="2700000">
              <a:prstClr val="black">
                <a:alpha val="50000"/>
              </a:prstClr>
            </a:innerShdw>
          </a:effectLst>
        </p:spPr>
        <p:txBody>
          <a:bodyPr>
            <a:normAutofit/>
          </a:bodyPr>
          <a:lstStyle/>
          <a:p>
            <a:pPr algn="ctr"/>
            <a:r>
              <a:rPr lang="en-US" sz="4800" b="1" dirty="0" smtClean="0">
                <a:solidFill>
                  <a:srgbClr val="0000FF"/>
                </a:solidFill>
                <a:latin typeface="Comic Sans MS"/>
                <a:ea typeface="Tahoma" panose="020B0604030504040204" pitchFamily="34" charset="0"/>
                <a:cs typeface="Comic Sans MS"/>
              </a:rPr>
              <a:t>Wetland Vulnerability to Climate Change</a:t>
            </a:r>
            <a:endParaRPr lang="en-US" sz="4800" b="1" dirty="0">
              <a:solidFill>
                <a:srgbClr val="0000FF"/>
              </a:solidFill>
              <a:latin typeface="Comic Sans MS"/>
              <a:ea typeface="Tahoma" panose="020B0604030504040204" pitchFamily="34" charset="0"/>
              <a:cs typeface="Comic Sans MS"/>
            </a:endParaRPr>
          </a:p>
        </p:txBody>
      </p:sp>
      <p:sp>
        <p:nvSpPr>
          <p:cNvPr id="14" name="TextBox 13"/>
          <p:cNvSpPr txBox="1"/>
          <p:nvPr/>
        </p:nvSpPr>
        <p:spPr>
          <a:xfrm>
            <a:off x="281358" y="2112814"/>
            <a:ext cx="3827612" cy="2246769"/>
          </a:xfrm>
          <a:prstGeom prst="rect">
            <a:avLst/>
          </a:prstGeom>
          <a:noFill/>
        </p:spPr>
        <p:txBody>
          <a:bodyPr wrap="square" rtlCol="0">
            <a:spAutoFit/>
          </a:bodyPr>
          <a:lstStyle/>
          <a:p>
            <a:r>
              <a:rPr lang="en-US" sz="2000" b="1" u="sng" dirty="0" smtClean="0">
                <a:solidFill>
                  <a:srgbClr val="000000"/>
                </a:solidFill>
                <a:latin typeface="Comic Sans MS"/>
                <a:ea typeface="Tahoma" panose="020B0604030504040204" pitchFamily="34" charset="0"/>
                <a:cs typeface="Comic Sans MS"/>
              </a:rPr>
              <a:t>Team</a:t>
            </a:r>
          </a:p>
          <a:p>
            <a:r>
              <a:rPr lang="en-US" sz="2000" dirty="0" smtClean="0">
                <a:solidFill>
                  <a:srgbClr val="000000"/>
                </a:solidFill>
                <a:latin typeface="Comic Sans MS"/>
                <a:ea typeface="Tahoma" panose="020B0604030504040204" pitchFamily="34" charset="0"/>
                <a:cs typeface="Comic Sans MS"/>
              </a:rPr>
              <a:t>Chris Duffy</a:t>
            </a:r>
          </a:p>
          <a:p>
            <a:r>
              <a:rPr lang="en-US" sz="2000" dirty="0" err="1" smtClean="0">
                <a:solidFill>
                  <a:srgbClr val="000000"/>
                </a:solidFill>
                <a:latin typeface="Comic Sans MS"/>
                <a:ea typeface="Tahoma" panose="020B0604030504040204" pitchFamily="34" charset="0"/>
                <a:cs typeface="Comic Sans MS"/>
              </a:rPr>
              <a:t>Xuan</a:t>
            </a:r>
            <a:r>
              <a:rPr lang="en-US" sz="2000" dirty="0" smtClean="0">
                <a:solidFill>
                  <a:srgbClr val="000000"/>
                </a:solidFill>
                <a:latin typeface="Comic Sans MS"/>
                <a:ea typeface="Tahoma" panose="020B0604030504040204" pitchFamily="34" charset="0"/>
                <a:cs typeface="Comic Sans MS"/>
              </a:rPr>
              <a:t> Yu</a:t>
            </a:r>
          </a:p>
          <a:p>
            <a:r>
              <a:rPr lang="en-US" sz="2000" dirty="0" err="1" smtClean="0">
                <a:solidFill>
                  <a:srgbClr val="000000"/>
                </a:solidFill>
                <a:latin typeface="Comic Sans MS"/>
                <a:ea typeface="Tahoma" panose="020B0604030504040204" pitchFamily="34" charset="0"/>
                <a:cs typeface="Comic Sans MS"/>
              </a:rPr>
              <a:t>Gopal</a:t>
            </a:r>
            <a:r>
              <a:rPr lang="en-US" sz="2000" dirty="0" smtClean="0">
                <a:solidFill>
                  <a:srgbClr val="000000"/>
                </a:solidFill>
                <a:latin typeface="Comic Sans MS"/>
                <a:ea typeface="Tahoma" panose="020B0604030504040204" pitchFamily="34" charset="0"/>
                <a:cs typeface="Comic Sans MS"/>
              </a:rPr>
              <a:t> Bhatt</a:t>
            </a:r>
          </a:p>
          <a:p>
            <a:r>
              <a:rPr lang="en-US" sz="2000" dirty="0" smtClean="0">
                <a:solidFill>
                  <a:srgbClr val="000000"/>
                </a:solidFill>
                <a:latin typeface="Comic Sans MS"/>
                <a:ea typeface="Tahoma" panose="020B0604030504040204" pitchFamily="34" charset="0"/>
                <a:cs typeface="Comic Sans MS"/>
              </a:rPr>
              <a:t>Ray </a:t>
            </a:r>
            <a:r>
              <a:rPr lang="en-US" sz="2000" dirty="0" err="1" smtClean="0">
                <a:solidFill>
                  <a:srgbClr val="000000"/>
                </a:solidFill>
                <a:latin typeface="Comic Sans MS"/>
                <a:ea typeface="Tahoma" panose="020B0604030504040204" pitchFamily="34" charset="0"/>
                <a:cs typeface="Comic Sans MS"/>
              </a:rPr>
              <a:t>Najaar</a:t>
            </a:r>
            <a:endParaRPr lang="en-US" sz="2000" dirty="0" smtClean="0">
              <a:solidFill>
                <a:srgbClr val="000000"/>
              </a:solidFill>
              <a:latin typeface="Comic Sans MS"/>
              <a:ea typeface="Tahoma" panose="020B0604030504040204" pitchFamily="34" charset="0"/>
              <a:cs typeface="Comic Sans MS"/>
            </a:endParaRPr>
          </a:p>
          <a:p>
            <a:r>
              <a:rPr lang="en-US" sz="2000" dirty="0" smtClean="0">
                <a:solidFill>
                  <a:srgbClr val="000000"/>
                </a:solidFill>
                <a:latin typeface="Comic Sans MS"/>
                <a:ea typeface="Tahoma" panose="020B0604030504040204" pitchFamily="34" charset="0"/>
                <a:cs typeface="Comic Sans MS"/>
              </a:rPr>
              <a:t>Michael </a:t>
            </a:r>
            <a:r>
              <a:rPr lang="en-US" sz="2000" dirty="0" err="1" smtClean="0">
                <a:solidFill>
                  <a:srgbClr val="000000"/>
                </a:solidFill>
                <a:latin typeface="Comic Sans MS"/>
                <a:ea typeface="Tahoma" panose="020B0604030504040204" pitchFamily="34" charset="0"/>
                <a:cs typeface="Comic Sans MS"/>
              </a:rPr>
              <a:t>Nassry</a:t>
            </a:r>
            <a:endParaRPr lang="en-US" sz="2000" dirty="0" smtClean="0">
              <a:solidFill>
                <a:srgbClr val="000000"/>
              </a:solidFill>
              <a:latin typeface="Comic Sans MS"/>
              <a:ea typeface="Tahoma" panose="020B0604030504040204" pitchFamily="34" charset="0"/>
              <a:cs typeface="Comic Sans MS"/>
            </a:endParaRPr>
          </a:p>
          <a:p>
            <a:r>
              <a:rPr lang="en-US" sz="2000" dirty="0" err="1" smtClean="0">
                <a:solidFill>
                  <a:srgbClr val="000000"/>
                </a:solidFill>
                <a:latin typeface="Comic Sans MS"/>
                <a:ea typeface="Tahoma" panose="020B0604030504040204" pitchFamily="34" charset="0"/>
                <a:cs typeface="Comic Sans MS"/>
              </a:rPr>
              <a:t>Denice</a:t>
            </a:r>
            <a:r>
              <a:rPr lang="en-US" sz="2000" dirty="0" smtClean="0">
                <a:solidFill>
                  <a:srgbClr val="000000"/>
                </a:solidFill>
                <a:latin typeface="Comic Sans MS"/>
                <a:ea typeface="Tahoma" panose="020B0604030504040204" pitchFamily="34" charset="0"/>
                <a:cs typeface="Comic Sans MS"/>
              </a:rPr>
              <a:t> </a:t>
            </a:r>
            <a:r>
              <a:rPr lang="en-US" sz="2000" dirty="0" err="1" smtClean="0">
                <a:solidFill>
                  <a:srgbClr val="000000"/>
                </a:solidFill>
                <a:latin typeface="Comic Sans MS"/>
                <a:ea typeface="Tahoma" panose="020B0604030504040204" pitchFamily="34" charset="0"/>
                <a:cs typeface="Comic Sans MS"/>
              </a:rPr>
              <a:t>Wardrop</a:t>
            </a:r>
            <a:endParaRPr lang="en-US" sz="2000" dirty="0" smtClean="0">
              <a:solidFill>
                <a:srgbClr val="000000"/>
              </a:solidFill>
              <a:latin typeface="Comic Sans MS"/>
              <a:ea typeface="Tahoma" panose="020B0604030504040204" pitchFamily="34" charset="0"/>
              <a:cs typeface="Comic Sans M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3600" y="2292325"/>
            <a:ext cx="974051" cy="1061711"/>
          </a:xfrm>
          <a:prstGeom prst="rect">
            <a:avLst/>
          </a:prstGeom>
        </p:spPr>
      </p:pic>
      <p:sp>
        <p:nvSpPr>
          <p:cNvPr id="16" name="TextBox 15"/>
          <p:cNvSpPr txBox="1"/>
          <p:nvPr/>
        </p:nvSpPr>
        <p:spPr>
          <a:xfrm>
            <a:off x="3696727" y="2158629"/>
            <a:ext cx="3241613" cy="2554545"/>
          </a:xfrm>
          <a:prstGeom prst="rect">
            <a:avLst/>
          </a:prstGeom>
          <a:noFill/>
        </p:spPr>
        <p:txBody>
          <a:bodyPr wrap="square" rtlCol="0">
            <a:spAutoFit/>
          </a:bodyPr>
          <a:lstStyle/>
          <a:p>
            <a:r>
              <a:rPr lang="en-US" sz="2000" b="1" u="sng" dirty="0" smtClean="0">
                <a:solidFill>
                  <a:srgbClr val="000000"/>
                </a:solidFill>
                <a:latin typeface="Comic Sans MS"/>
                <a:ea typeface="Tahoma" panose="020B0604030504040204" pitchFamily="34" charset="0"/>
                <a:cs typeface="Comic Sans MS"/>
              </a:rPr>
              <a:t>Watersheds (7)</a:t>
            </a:r>
          </a:p>
          <a:p>
            <a:r>
              <a:rPr lang="en-US" sz="2000" dirty="0" smtClean="0">
                <a:solidFill>
                  <a:srgbClr val="000000"/>
                </a:solidFill>
                <a:latin typeface="Comic Sans MS"/>
                <a:ea typeface="Tahoma" panose="020B0604030504040204" pitchFamily="34" charset="0"/>
                <a:cs typeface="Comic Sans MS"/>
              </a:rPr>
              <a:t>Muddy Creek</a:t>
            </a:r>
          </a:p>
          <a:p>
            <a:r>
              <a:rPr lang="en-US" sz="2000" dirty="0" smtClean="0">
                <a:solidFill>
                  <a:srgbClr val="000000"/>
                </a:solidFill>
                <a:latin typeface="Comic Sans MS"/>
                <a:ea typeface="Tahoma" panose="020B0604030504040204" pitchFamily="34" charset="0"/>
                <a:cs typeface="Comic Sans MS"/>
              </a:rPr>
              <a:t>Kettle Creek</a:t>
            </a:r>
          </a:p>
          <a:p>
            <a:r>
              <a:rPr lang="en-US" sz="2000" b="1" dirty="0" smtClean="0">
                <a:solidFill>
                  <a:srgbClr val="000000"/>
                </a:solidFill>
                <a:latin typeface="Comic Sans MS"/>
                <a:ea typeface="Tahoma" panose="020B0604030504040204" pitchFamily="34" charset="0"/>
                <a:cs typeface="Comic Sans MS"/>
              </a:rPr>
              <a:t>Shaver’s Creek</a:t>
            </a:r>
          </a:p>
          <a:p>
            <a:r>
              <a:rPr lang="en-US" sz="2000" dirty="0" smtClean="0">
                <a:solidFill>
                  <a:srgbClr val="000000"/>
                </a:solidFill>
                <a:latin typeface="Comic Sans MS"/>
                <a:ea typeface="Tahoma" panose="020B0604030504040204" pitchFamily="34" charset="0"/>
                <a:cs typeface="Comic Sans MS"/>
              </a:rPr>
              <a:t>Young Womans Creek</a:t>
            </a:r>
          </a:p>
          <a:p>
            <a:r>
              <a:rPr lang="en-US" sz="2000" dirty="0" smtClean="0">
                <a:solidFill>
                  <a:srgbClr val="000000"/>
                </a:solidFill>
                <a:latin typeface="Comic Sans MS"/>
                <a:ea typeface="Tahoma" panose="020B0604030504040204" pitchFamily="34" charset="0"/>
                <a:cs typeface="Comic Sans MS"/>
              </a:rPr>
              <a:t>East Mahantango Creek</a:t>
            </a:r>
          </a:p>
          <a:p>
            <a:r>
              <a:rPr lang="en-US" sz="2000" dirty="0" smtClean="0">
                <a:solidFill>
                  <a:srgbClr val="000000"/>
                </a:solidFill>
                <a:latin typeface="Comic Sans MS"/>
                <a:ea typeface="Tahoma" panose="020B0604030504040204" pitchFamily="34" charset="0"/>
                <a:cs typeface="Comic Sans MS"/>
              </a:rPr>
              <a:t>Little Juniata River</a:t>
            </a:r>
          </a:p>
          <a:p>
            <a:r>
              <a:rPr lang="en-US" sz="2000" dirty="0" smtClean="0">
                <a:solidFill>
                  <a:srgbClr val="000000"/>
                </a:solidFill>
                <a:latin typeface="Comic Sans MS"/>
                <a:ea typeface="Tahoma" panose="020B0604030504040204" pitchFamily="34" charset="0"/>
                <a:cs typeface="Comic Sans MS"/>
              </a:rPr>
              <a:t>Lackawanna River</a:t>
            </a:r>
            <a:endParaRPr lang="en-US" sz="2000" dirty="0">
              <a:solidFill>
                <a:srgbClr val="000000"/>
              </a:solidFill>
              <a:latin typeface="Comic Sans MS"/>
              <a:ea typeface="Tahoma" panose="020B0604030504040204" pitchFamily="34" charset="0"/>
              <a:cs typeface="Comic Sans MS"/>
            </a:endParaRPr>
          </a:p>
        </p:txBody>
      </p:sp>
      <p:sp>
        <p:nvSpPr>
          <p:cNvPr id="17" name="TextBox 16"/>
          <p:cNvSpPr txBox="1"/>
          <p:nvPr/>
        </p:nvSpPr>
        <p:spPr>
          <a:xfrm>
            <a:off x="281358" y="4394562"/>
            <a:ext cx="2612905" cy="1631216"/>
          </a:xfrm>
          <a:prstGeom prst="rect">
            <a:avLst/>
          </a:prstGeom>
          <a:noFill/>
        </p:spPr>
        <p:txBody>
          <a:bodyPr wrap="square" rtlCol="0">
            <a:spAutoFit/>
          </a:bodyPr>
          <a:lstStyle/>
          <a:p>
            <a:r>
              <a:rPr lang="en-US" sz="2000" b="1" u="sng" dirty="0" smtClean="0">
                <a:solidFill>
                  <a:srgbClr val="000000"/>
                </a:solidFill>
                <a:latin typeface="Comic Sans MS"/>
                <a:ea typeface="Tahoma" panose="020B0604030504040204" pitchFamily="34" charset="0"/>
                <a:cs typeface="Comic Sans MS"/>
              </a:rPr>
              <a:t>Ecoregions (4)</a:t>
            </a:r>
          </a:p>
          <a:p>
            <a:r>
              <a:rPr lang="en-US" sz="2000" dirty="0" smtClean="0">
                <a:solidFill>
                  <a:srgbClr val="000000"/>
                </a:solidFill>
                <a:latin typeface="Comic Sans MS"/>
                <a:ea typeface="Tahoma" panose="020B0604030504040204" pitchFamily="34" charset="0"/>
                <a:cs typeface="Comic Sans MS"/>
              </a:rPr>
              <a:t>Ridge and Valley</a:t>
            </a:r>
          </a:p>
          <a:p>
            <a:r>
              <a:rPr lang="en-US" sz="2000" dirty="0" smtClean="0">
                <a:solidFill>
                  <a:srgbClr val="000000"/>
                </a:solidFill>
                <a:latin typeface="Comic Sans MS"/>
                <a:ea typeface="Tahoma" panose="020B0604030504040204" pitchFamily="34" charset="0"/>
                <a:cs typeface="Comic Sans MS"/>
              </a:rPr>
              <a:t>Piedmont</a:t>
            </a:r>
          </a:p>
          <a:p>
            <a:r>
              <a:rPr lang="en-US" sz="2000" dirty="0" smtClean="0">
                <a:solidFill>
                  <a:srgbClr val="000000"/>
                </a:solidFill>
                <a:latin typeface="Comic Sans MS"/>
                <a:ea typeface="Tahoma" panose="020B0604030504040204" pitchFamily="34" charset="0"/>
                <a:cs typeface="Comic Sans MS"/>
              </a:rPr>
              <a:t>Unglaciated Plateau</a:t>
            </a:r>
          </a:p>
          <a:p>
            <a:r>
              <a:rPr lang="en-US" sz="2000" dirty="0" smtClean="0">
                <a:solidFill>
                  <a:srgbClr val="000000"/>
                </a:solidFill>
                <a:latin typeface="Comic Sans MS"/>
                <a:ea typeface="Tahoma" panose="020B0604030504040204" pitchFamily="34" charset="0"/>
                <a:cs typeface="Comic Sans MS"/>
              </a:rPr>
              <a:t>Glaciated Plateau</a:t>
            </a:r>
            <a:endParaRPr lang="en-US" sz="2000" dirty="0">
              <a:solidFill>
                <a:srgbClr val="000000"/>
              </a:solidFill>
              <a:latin typeface="Comic Sans MS"/>
              <a:ea typeface="Tahoma" panose="020B0604030504040204" pitchFamily="34" charset="0"/>
              <a:cs typeface="Comic Sans MS"/>
            </a:endParaRPr>
          </a:p>
        </p:txBody>
      </p:sp>
      <p:sp>
        <p:nvSpPr>
          <p:cNvPr id="18" name="TextBox 17"/>
          <p:cNvSpPr txBox="1"/>
          <p:nvPr/>
        </p:nvSpPr>
        <p:spPr>
          <a:xfrm>
            <a:off x="3696727" y="4893131"/>
            <a:ext cx="4497798" cy="1015663"/>
          </a:xfrm>
          <a:prstGeom prst="rect">
            <a:avLst/>
          </a:prstGeom>
          <a:noFill/>
        </p:spPr>
        <p:txBody>
          <a:bodyPr wrap="square" rtlCol="0">
            <a:spAutoFit/>
          </a:bodyPr>
          <a:lstStyle/>
          <a:p>
            <a:r>
              <a:rPr lang="en-US" sz="2000" b="1" u="sng" dirty="0" smtClean="0">
                <a:solidFill>
                  <a:srgbClr val="000000"/>
                </a:solidFill>
                <a:latin typeface="Comic Sans MS"/>
                <a:ea typeface="Tahoma" panose="020B0604030504040204" pitchFamily="34" charset="0"/>
                <a:cs typeface="Comic Sans MS"/>
              </a:rPr>
              <a:t>20-Year Climate Scenarios (2)</a:t>
            </a:r>
          </a:p>
          <a:p>
            <a:r>
              <a:rPr lang="en-US" sz="2000" dirty="0" smtClean="0">
                <a:solidFill>
                  <a:srgbClr val="000000"/>
                </a:solidFill>
                <a:latin typeface="Comic Sans MS"/>
                <a:ea typeface="Tahoma" panose="020B0604030504040204" pitchFamily="34" charset="0"/>
                <a:cs typeface="Comic Sans MS"/>
              </a:rPr>
              <a:t>Historical: 1979 - 1998</a:t>
            </a:r>
          </a:p>
          <a:p>
            <a:r>
              <a:rPr lang="en-US" sz="2000" dirty="0" smtClean="0">
                <a:solidFill>
                  <a:srgbClr val="000000"/>
                </a:solidFill>
                <a:latin typeface="Comic Sans MS"/>
                <a:ea typeface="Tahoma" panose="020B0604030504040204" pitchFamily="34" charset="0"/>
                <a:cs typeface="Comic Sans MS"/>
              </a:rPr>
              <a:t>Future: 2046 - 2065</a:t>
            </a:r>
          </a:p>
        </p:txBody>
      </p:sp>
    </p:spTree>
    <p:extLst>
      <p:ext uri="{BB962C8B-B14F-4D97-AF65-F5344CB8AC3E}">
        <p14:creationId xmlns:p14="http://schemas.microsoft.com/office/powerpoint/2010/main" val="1319686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pagesize27JulyS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6900" y="595734"/>
            <a:ext cx="4265927" cy="5649678"/>
          </a:xfrm>
          <a:prstGeom prst="rect">
            <a:avLst/>
          </a:prstGeom>
        </p:spPr>
      </p:pic>
      <p:pic>
        <p:nvPicPr>
          <p:cNvPr id="3" name="Picture 2" descr="hgm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6318" y="1015999"/>
            <a:ext cx="2363679" cy="3641343"/>
          </a:xfrm>
          <a:prstGeom prst="rect">
            <a:avLst/>
          </a:prstGeom>
        </p:spPr>
      </p:pic>
      <p:cxnSp>
        <p:nvCxnSpPr>
          <p:cNvPr id="5" name="Straight Connector 4"/>
          <p:cNvCxnSpPr/>
          <p:nvPr/>
        </p:nvCxnSpPr>
        <p:spPr>
          <a:xfrm flipH="1">
            <a:off x="3346824" y="851647"/>
            <a:ext cx="4123764"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3033060" y="2749176"/>
            <a:ext cx="3541058" cy="30181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119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gure1.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247" y="-11771"/>
            <a:ext cx="7790231" cy="6858000"/>
          </a:xfrm>
          <a:prstGeom prst="rect">
            <a:avLst/>
          </a:prstGeom>
          <a:solidFill>
            <a:schemeClr val="bg1"/>
          </a:solidFill>
        </p:spPr>
      </p:pic>
    </p:spTree>
    <p:extLst>
      <p:ext uri="{BB962C8B-B14F-4D97-AF65-F5344CB8AC3E}">
        <p14:creationId xmlns:p14="http://schemas.microsoft.com/office/powerpoint/2010/main" val="3376802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RB_ConceptMod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7215" y="121589"/>
            <a:ext cx="7832139" cy="6489921"/>
          </a:xfrm>
          <a:prstGeom prst="rect">
            <a:avLst/>
          </a:prstGeom>
        </p:spPr>
      </p:pic>
    </p:spTree>
    <p:extLst>
      <p:ext uri="{BB962C8B-B14F-4D97-AF65-F5344CB8AC3E}">
        <p14:creationId xmlns:p14="http://schemas.microsoft.com/office/powerpoint/2010/main" val="2937995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04800" y="304800"/>
            <a:ext cx="8839200" cy="6273800"/>
            <a:chOff x="304800" y="304800"/>
            <a:chExt cx="8839200" cy="6273800"/>
          </a:xfrm>
        </p:grpSpPr>
        <p:sp>
          <p:nvSpPr>
            <p:cNvPr id="21507" name="TextBox 2"/>
            <p:cNvSpPr txBox="1">
              <a:spLocks noChangeArrowheads="1"/>
            </p:cNvSpPr>
            <p:nvPr/>
          </p:nvSpPr>
          <p:spPr bwMode="auto">
            <a:xfrm>
              <a:off x="6096000" y="1066800"/>
              <a:ext cx="304800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400" dirty="0">
                  <a:solidFill>
                    <a:srgbClr val="0000FF"/>
                  </a:solidFill>
                </a:rPr>
                <a:t>2,268   USGS</a:t>
              </a:r>
            </a:p>
            <a:p>
              <a:pPr algn="ctr"/>
              <a:r>
                <a:rPr lang="en-US" sz="2400" dirty="0" smtClean="0">
                  <a:solidFill>
                    <a:srgbClr val="0000FF"/>
                  </a:solidFill>
                </a:rPr>
                <a:t>HUC 8</a:t>
              </a:r>
            </a:p>
            <a:p>
              <a:pPr algn="ctr"/>
              <a:r>
                <a:rPr lang="en-US" sz="2400" dirty="0" smtClean="0">
                  <a:solidFill>
                    <a:srgbClr val="0000FF"/>
                  </a:solidFill>
                </a:rPr>
                <a:t>watersheds       </a:t>
              </a:r>
              <a:endParaRPr lang="en-US" sz="2400" dirty="0">
                <a:solidFill>
                  <a:srgbClr val="0000FF"/>
                </a:solidFill>
              </a:endParaRPr>
            </a:p>
          </p:txBody>
        </p:sp>
        <p:pic>
          <p:nvPicPr>
            <p:cNvPr id="21508" name="Picture 2" descr="Huc 1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0400" y="3352800"/>
              <a:ext cx="5588000" cy="322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3" descr="HUC 8.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04800"/>
              <a:ext cx="56896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Box 2"/>
            <p:cNvSpPr txBox="1">
              <a:spLocks noChangeArrowheads="1"/>
            </p:cNvSpPr>
            <p:nvPr/>
          </p:nvSpPr>
          <p:spPr bwMode="auto">
            <a:xfrm>
              <a:off x="304800" y="4495800"/>
              <a:ext cx="304800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400" dirty="0" smtClean="0">
                  <a:solidFill>
                    <a:srgbClr val="0000FF"/>
                  </a:solidFill>
                </a:rPr>
                <a:t>103,444 USGS</a:t>
              </a:r>
              <a:endParaRPr lang="en-US" sz="2400" dirty="0">
                <a:solidFill>
                  <a:srgbClr val="0000FF"/>
                </a:solidFill>
              </a:endParaRPr>
            </a:p>
            <a:p>
              <a:pPr algn="ctr"/>
              <a:r>
                <a:rPr lang="en-US" sz="2400" dirty="0" smtClean="0">
                  <a:solidFill>
                    <a:srgbClr val="0000FF"/>
                  </a:solidFill>
                </a:rPr>
                <a:t>HUC 12</a:t>
              </a:r>
            </a:p>
            <a:p>
              <a:pPr algn="ctr"/>
              <a:r>
                <a:rPr lang="en-US" sz="2400" dirty="0" smtClean="0">
                  <a:solidFill>
                    <a:srgbClr val="0000FF"/>
                  </a:solidFill>
                </a:rPr>
                <a:t>watersheds        </a:t>
              </a:r>
              <a:endParaRPr lang="en-US" sz="2400" dirty="0">
                <a:solidFill>
                  <a:srgbClr val="0000FF"/>
                </a:solidFill>
              </a:endParaRPr>
            </a:p>
          </p:txBody>
        </p:sp>
      </p:grpSp>
      <p:sp>
        <p:nvSpPr>
          <p:cNvPr id="6" name="TextBox 5"/>
          <p:cNvSpPr txBox="1">
            <a:spLocks noChangeArrowheads="1"/>
          </p:cNvSpPr>
          <p:nvPr/>
        </p:nvSpPr>
        <p:spPr bwMode="auto">
          <a:xfrm>
            <a:off x="273501" y="3049250"/>
            <a:ext cx="8717676"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4400" dirty="0" smtClean="0">
                <a:solidFill>
                  <a:srgbClr val="0000FF"/>
                </a:solidFill>
              </a:rPr>
              <a:t>The Hydrologic Unit Code (HUC)</a:t>
            </a:r>
          </a:p>
          <a:p>
            <a:pPr algn="ctr"/>
            <a:r>
              <a:rPr lang="en-US" sz="3200" dirty="0" smtClean="0">
                <a:solidFill>
                  <a:srgbClr val="0000FF"/>
                </a:solidFill>
              </a:rPr>
              <a:t>A Basis For Catchment Model-Data Sharing</a:t>
            </a:r>
            <a:endParaRPr lang="en-US" sz="3200" dirty="0">
              <a:solidFill>
                <a:srgbClr val="0000FF"/>
              </a:solidFill>
            </a:endParaRPr>
          </a:p>
        </p:txBody>
      </p:sp>
    </p:spTree>
    <p:extLst>
      <p:ext uri="{BB962C8B-B14F-4D97-AF65-F5344CB8AC3E}">
        <p14:creationId xmlns:p14="http://schemas.microsoft.com/office/powerpoint/2010/main" val="112106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42" y="403106"/>
            <a:ext cx="8610600" cy="762000"/>
          </a:xfrm>
          <a:effectLst>
            <a:innerShdw blurRad="63500" dist="50800" dir="2700000">
              <a:prstClr val="black">
                <a:alpha val="50000"/>
              </a:prstClr>
            </a:innerShdw>
          </a:effectLst>
        </p:spPr>
        <p:txBody>
          <a:bodyPr/>
          <a:lstStyle/>
          <a:p>
            <a:pPr algn="ctr"/>
            <a:r>
              <a:rPr lang="en-US" b="1" dirty="0" smtClean="0">
                <a:solidFill>
                  <a:srgbClr val="0000FF"/>
                </a:solidFill>
                <a:latin typeface="Comic Sans MS"/>
                <a:ea typeface="Tahoma" panose="020B0604030504040204" pitchFamily="34" charset="0"/>
                <a:cs typeface="Comic Sans MS"/>
              </a:rPr>
              <a:t>Workflow</a:t>
            </a:r>
            <a:endParaRPr lang="en-US" b="1" dirty="0">
              <a:solidFill>
                <a:srgbClr val="0000FF"/>
              </a:solidFill>
              <a:latin typeface="Comic Sans MS"/>
              <a:ea typeface="Tahoma" panose="020B0604030504040204" pitchFamily="34" charset="0"/>
              <a:cs typeface="Comic Sans MS"/>
            </a:endParaRPr>
          </a:p>
        </p:txBody>
      </p:sp>
      <p:sp>
        <p:nvSpPr>
          <p:cNvPr id="13" name="TextBox 12"/>
          <p:cNvSpPr txBox="1"/>
          <p:nvPr/>
        </p:nvSpPr>
        <p:spPr>
          <a:xfrm>
            <a:off x="537764" y="5371513"/>
            <a:ext cx="8606236" cy="830997"/>
          </a:xfrm>
          <a:prstGeom prst="rect">
            <a:avLst/>
          </a:prstGeom>
          <a:noFill/>
        </p:spPr>
        <p:txBody>
          <a:bodyPr wrap="square" rtlCol="0">
            <a:spAutoFit/>
          </a:bodyPr>
          <a:lstStyle/>
          <a:p>
            <a:r>
              <a:rPr lang="en-US" sz="2400" b="1" dirty="0" smtClean="0">
                <a:latin typeface="Comic Sans MS"/>
                <a:ea typeface="Tahoma" panose="020B0604030504040204" pitchFamily="34" charset="0"/>
                <a:cs typeface="Comic Sans MS"/>
              </a:rPr>
              <a:t>Use relative </a:t>
            </a:r>
            <a:r>
              <a:rPr lang="en-US" sz="2400" b="1" i="1" dirty="0" err="1" smtClean="0">
                <a:latin typeface="Comic Sans MS"/>
                <a:ea typeface="Tahoma" panose="020B0604030504040204" pitchFamily="34" charset="0"/>
                <a:cs typeface="Comic Sans MS"/>
              </a:rPr>
              <a:t>gwl</a:t>
            </a:r>
            <a:r>
              <a:rPr lang="en-US" sz="2400" b="1" dirty="0" smtClean="0">
                <a:latin typeface="Comic Sans MS"/>
                <a:ea typeface="Tahoma" panose="020B0604030504040204" pitchFamily="34" charset="0"/>
                <a:cs typeface="Comic Sans MS"/>
              </a:rPr>
              <a:t> change to measure wetland vulnerability</a:t>
            </a:r>
            <a:endParaRPr lang="en-US" sz="2400" dirty="0">
              <a:latin typeface="Comic Sans MS"/>
              <a:ea typeface="Tahoma" panose="020B0604030504040204" pitchFamily="34" charset="0"/>
              <a:cs typeface="Comic Sans MS"/>
            </a:endParaRPr>
          </a:p>
        </p:txBody>
      </p:sp>
      <p:sp>
        <p:nvSpPr>
          <p:cNvPr id="14" name="TextBox 13"/>
          <p:cNvSpPr txBox="1"/>
          <p:nvPr/>
        </p:nvSpPr>
        <p:spPr>
          <a:xfrm>
            <a:off x="537764" y="1626749"/>
            <a:ext cx="7029684" cy="461665"/>
          </a:xfrm>
          <a:prstGeom prst="rect">
            <a:avLst/>
          </a:prstGeom>
          <a:noFill/>
        </p:spPr>
        <p:txBody>
          <a:bodyPr wrap="square" rtlCol="0">
            <a:spAutoFit/>
          </a:bodyPr>
          <a:lstStyle/>
          <a:p>
            <a:r>
              <a:rPr lang="en-US" sz="2400" b="1" dirty="0" smtClean="0">
                <a:latin typeface="Comic Sans MS"/>
                <a:ea typeface="Tahoma" panose="020B0604030504040204" pitchFamily="34" charset="0"/>
                <a:cs typeface="Comic Sans MS"/>
              </a:rPr>
              <a:t>Set up models using </a:t>
            </a:r>
            <a:r>
              <a:rPr lang="en-US" sz="2400" b="1" dirty="0" err="1" smtClean="0">
                <a:latin typeface="Comic Sans MS"/>
                <a:ea typeface="Tahoma" panose="020B0604030504040204" pitchFamily="34" charset="0"/>
                <a:cs typeface="Comic Sans MS"/>
              </a:rPr>
              <a:t>HydroTerre</a:t>
            </a:r>
            <a:r>
              <a:rPr lang="en-US" sz="2400" b="1" dirty="0" smtClean="0">
                <a:latin typeface="Comic Sans MS"/>
                <a:ea typeface="Tahoma" panose="020B0604030504040204" pitchFamily="34" charset="0"/>
                <a:cs typeface="Comic Sans MS"/>
              </a:rPr>
              <a:t> data</a:t>
            </a:r>
            <a:endParaRPr lang="en-US" sz="2400" dirty="0">
              <a:latin typeface="Comic Sans MS"/>
              <a:ea typeface="Tahoma" panose="020B0604030504040204" pitchFamily="34" charset="0"/>
              <a:cs typeface="Comic Sans MS"/>
            </a:endParaRPr>
          </a:p>
        </p:txBody>
      </p:sp>
      <p:sp>
        <p:nvSpPr>
          <p:cNvPr id="19" name="TextBox 18"/>
          <p:cNvSpPr txBox="1"/>
          <p:nvPr/>
        </p:nvSpPr>
        <p:spPr>
          <a:xfrm>
            <a:off x="549043" y="2301562"/>
            <a:ext cx="8765280" cy="830997"/>
          </a:xfrm>
          <a:prstGeom prst="rect">
            <a:avLst/>
          </a:prstGeom>
          <a:noFill/>
        </p:spPr>
        <p:txBody>
          <a:bodyPr wrap="square" rtlCol="0">
            <a:spAutoFit/>
          </a:bodyPr>
          <a:lstStyle/>
          <a:p>
            <a:r>
              <a:rPr lang="en-US" sz="2400" b="1" dirty="0" smtClean="0">
                <a:latin typeface="Comic Sans MS"/>
                <a:ea typeface="Tahoma" panose="020B0604030504040204" pitchFamily="34" charset="0"/>
                <a:cs typeface="Comic Sans MS"/>
              </a:rPr>
              <a:t>Calibrate catchments on historic</a:t>
            </a:r>
            <a:r>
              <a:rPr lang="en-US" sz="2400" b="1" dirty="0">
                <a:latin typeface="Comic Sans MS"/>
                <a:ea typeface="Tahoma" panose="020B0604030504040204" pitchFamily="34" charset="0"/>
                <a:cs typeface="Comic Sans MS"/>
              </a:rPr>
              <a:t> </a:t>
            </a:r>
            <a:r>
              <a:rPr lang="en-US" sz="2400" b="1" dirty="0" smtClean="0">
                <a:latin typeface="Comic Sans MS"/>
                <a:ea typeface="Tahoma" panose="020B0604030504040204" pitchFamily="34" charset="0"/>
                <a:cs typeface="Comic Sans MS"/>
              </a:rPr>
              <a:t>data (1979-1998)			</a:t>
            </a:r>
            <a:r>
              <a:rPr lang="en-US" sz="2400" b="1" dirty="0">
                <a:latin typeface="Comic Sans MS"/>
                <a:ea typeface="Tahoma" panose="020B0604030504040204" pitchFamily="34" charset="0"/>
                <a:cs typeface="Comic Sans MS"/>
              </a:rPr>
              <a:t>	</a:t>
            </a:r>
            <a:endParaRPr lang="en-US" sz="2400" b="1" dirty="0" smtClean="0">
              <a:latin typeface="Comic Sans MS"/>
              <a:ea typeface="Tahoma" panose="020B0604030504040204" pitchFamily="34" charset="0"/>
              <a:cs typeface="Comic Sans MS"/>
            </a:endParaRPr>
          </a:p>
        </p:txBody>
      </p:sp>
      <p:sp>
        <p:nvSpPr>
          <p:cNvPr id="12" name="TextBox 11"/>
          <p:cNvSpPr txBox="1"/>
          <p:nvPr/>
        </p:nvSpPr>
        <p:spPr>
          <a:xfrm>
            <a:off x="537764" y="4581836"/>
            <a:ext cx="8765280" cy="830997"/>
          </a:xfrm>
          <a:prstGeom prst="rect">
            <a:avLst/>
          </a:prstGeom>
          <a:noFill/>
        </p:spPr>
        <p:txBody>
          <a:bodyPr wrap="square" rtlCol="0">
            <a:spAutoFit/>
          </a:bodyPr>
          <a:lstStyle/>
          <a:p>
            <a:r>
              <a:rPr lang="en-US" sz="2400" b="1" dirty="0" smtClean="0">
                <a:latin typeface="Comic Sans MS"/>
                <a:ea typeface="Tahoma" panose="020B0604030504040204" pitchFamily="34" charset="0"/>
                <a:cs typeface="Comic Sans MS"/>
              </a:rPr>
              <a:t>Run IPCC future climate scenario (2046-2065)</a:t>
            </a:r>
            <a:r>
              <a:rPr lang="en-US" sz="2400" b="1" dirty="0">
                <a:latin typeface="Comic Sans MS"/>
                <a:ea typeface="Tahoma" panose="020B0604030504040204" pitchFamily="34" charset="0"/>
                <a:cs typeface="Comic Sans MS"/>
              </a:rPr>
              <a:t>	</a:t>
            </a:r>
            <a:r>
              <a:rPr lang="en-US" sz="2400" b="1" dirty="0" smtClean="0">
                <a:latin typeface="Comic Sans MS"/>
                <a:ea typeface="Tahoma" panose="020B0604030504040204" pitchFamily="34" charset="0"/>
                <a:cs typeface="Comic Sans MS"/>
              </a:rPr>
              <a:t>			</a:t>
            </a:r>
            <a:r>
              <a:rPr lang="en-US" sz="2400" b="1" dirty="0">
                <a:latin typeface="Comic Sans MS"/>
                <a:ea typeface="Tahoma" panose="020B0604030504040204" pitchFamily="34" charset="0"/>
                <a:cs typeface="Comic Sans MS"/>
              </a:rPr>
              <a:t>	</a:t>
            </a:r>
            <a:endParaRPr lang="en-US" sz="2400" b="1" dirty="0" smtClean="0">
              <a:latin typeface="Comic Sans MS"/>
              <a:ea typeface="Tahoma" panose="020B0604030504040204" pitchFamily="34" charset="0"/>
              <a:cs typeface="Comic Sans MS"/>
            </a:endParaRPr>
          </a:p>
        </p:txBody>
      </p:sp>
      <p:sp>
        <p:nvSpPr>
          <p:cNvPr id="17" name="TextBox 16"/>
          <p:cNvSpPr txBox="1"/>
          <p:nvPr/>
        </p:nvSpPr>
        <p:spPr>
          <a:xfrm>
            <a:off x="555695" y="2926375"/>
            <a:ext cx="8765280" cy="1938992"/>
          </a:xfrm>
          <a:prstGeom prst="rect">
            <a:avLst/>
          </a:prstGeom>
          <a:noFill/>
        </p:spPr>
        <p:txBody>
          <a:bodyPr wrap="square" rtlCol="0">
            <a:spAutoFit/>
          </a:bodyPr>
          <a:lstStyle/>
          <a:p>
            <a:r>
              <a:rPr lang="en-US" sz="2400" b="1" dirty="0" err="1" smtClean="0">
                <a:latin typeface="Comic Sans MS"/>
                <a:ea typeface="Tahoma" panose="020B0604030504040204" pitchFamily="34" charset="0"/>
                <a:cs typeface="Comic Sans MS"/>
              </a:rPr>
              <a:t>HydroGeoMorphic</a:t>
            </a:r>
            <a:r>
              <a:rPr lang="en-US" sz="2400" b="1" dirty="0" smtClean="0">
                <a:latin typeface="Comic Sans MS"/>
                <a:ea typeface="Tahoma" panose="020B0604030504040204" pitchFamily="34" charset="0"/>
                <a:cs typeface="Comic Sans MS"/>
              </a:rPr>
              <a:t> (HGM) classification of wetlands</a:t>
            </a:r>
          </a:p>
          <a:p>
            <a:pPr marL="2171700" lvl="4" indent="-342900">
              <a:buFont typeface="Arial"/>
              <a:buChar char="•"/>
            </a:pPr>
            <a:r>
              <a:rPr lang="en-US" sz="2400" b="1" dirty="0" smtClean="0">
                <a:latin typeface="Comic Sans MS"/>
                <a:ea typeface="Tahoma" panose="020B0604030504040204" pitchFamily="34" charset="0"/>
                <a:cs typeface="Comic Sans MS"/>
              </a:rPr>
              <a:t>Riverine</a:t>
            </a:r>
          </a:p>
          <a:p>
            <a:pPr marL="2171700" lvl="4" indent="-342900">
              <a:buFont typeface="Arial"/>
              <a:buChar char="•"/>
            </a:pPr>
            <a:r>
              <a:rPr lang="en-US" sz="2400" b="1" dirty="0" smtClean="0">
                <a:latin typeface="Comic Sans MS"/>
                <a:ea typeface="Tahoma" panose="020B0604030504040204" pitchFamily="34" charset="0"/>
                <a:cs typeface="Comic Sans MS"/>
              </a:rPr>
              <a:t>Slope</a:t>
            </a:r>
            <a:r>
              <a:rPr lang="en-US" sz="2400" b="1" dirty="0">
                <a:latin typeface="Comic Sans MS"/>
                <a:ea typeface="Tahoma" panose="020B0604030504040204" pitchFamily="34" charset="0"/>
                <a:cs typeface="Comic Sans MS"/>
              </a:rPr>
              <a:t>	</a:t>
            </a:r>
            <a:endParaRPr lang="en-US" sz="2400" b="1" dirty="0" smtClean="0">
              <a:latin typeface="Comic Sans MS"/>
              <a:ea typeface="Tahoma" panose="020B0604030504040204" pitchFamily="34" charset="0"/>
              <a:cs typeface="Comic Sans MS"/>
            </a:endParaRPr>
          </a:p>
          <a:p>
            <a:pPr marL="2171700" lvl="4" indent="-342900">
              <a:buFont typeface="Arial"/>
              <a:buChar char="•"/>
            </a:pPr>
            <a:r>
              <a:rPr lang="en-US" sz="2400" b="1" dirty="0" smtClean="0">
                <a:latin typeface="Comic Sans MS"/>
                <a:ea typeface="Tahoma" panose="020B0604030504040204" pitchFamily="34" charset="0"/>
                <a:cs typeface="Comic Sans MS"/>
              </a:rPr>
              <a:t>Depression</a:t>
            </a:r>
          </a:p>
          <a:p>
            <a:pPr lvl="4"/>
            <a:r>
              <a:rPr lang="en-US" sz="2400" b="1" dirty="0" smtClean="0">
                <a:latin typeface="Comic Sans MS"/>
                <a:ea typeface="Tahoma" panose="020B0604030504040204" pitchFamily="34" charset="0"/>
                <a:cs typeface="Comic Sans MS"/>
              </a:rPr>
              <a:t>			</a:t>
            </a:r>
            <a:r>
              <a:rPr lang="en-US" sz="2400" b="1" dirty="0">
                <a:latin typeface="Comic Sans MS"/>
                <a:ea typeface="Tahoma" panose="020B0604030504040204" pitchFamily="34" charset="0"/>
                <a:cs typeface="Comic Sans MS"/>
              </a:rPr>
              <a:t>	</a:t>
            </a:r>
            <a:endParaRPr lang="en-US" sz="2400" b="1" dirty="0" smtClean="0">
              <a:latin typeface="Comic Sans MS"/>
              <a:ea typeface="Tahoma" panose="020B0604030504040204" pitchFamily="34" charset="0"/>
              <a:cs typeface="Comic Sans MS"/>
            </a:endParaRPr>
          </a:p>
        </p:txBody>
      </p:sp>
    </p:spTree>
    <p:extLst>
      <p:ext uri="{BB962C8B-B14F-4D97-AF65-F5344CB8AC3E}">
        <p14:creationId xmlns:p14="http://schemas.microsoft.com/office/powerpoint/2010/main" val="7440998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9006" y="535201"/>
            <a:ext cx="5489362" cy="5460046"/>
          </a:xfrm>
          <a:prstGeom prst="rect">
            <a:avLst/>
          </a:prstGeom>
        </p:spPr>
      </p:pic>
      <p:sp>
        <p:nvSpPr>
          <p:cNvPr id="3" name="TextBox 2"/>
          <p:cNvSpPr txBox="1"/>
          <p:nvPr/>
        </p:nvSpPr>
        <p:spPr>
          <a:xfrm>
            <a:off x="3352800" y="5667278"/>
            <a:ext cx="3200400" cy="830997"/>
          </a:xfrm>
          <a:prstGeom prst="rect">
            <a:avLst/>
          </a:prstGeom>
          <a:solidFill>
            <a:schemeClr val="bg1"/>
          </a:solidFill>
          <a:ln>
            <a:solidFill>
              <a:schemeClr val="tx1"/>
            </a:solidFill>
          </a:ln>
        </p:spPr>
        <p:txBody>
          <a:bodyPr wrap="square" rtlCol="0">
            <a:spAutoFit/>
          </a:bodyPr>
          <a:lstStyle/>
          <a:p>
            <a:pPr algn="ctr"/>
            <a:r>
              <a:rPr lang="en-US" sz="2400" dirty="0" smtClean="0"/>
              <a:t>Catchment-Wetland Response</a:t>
            </a:r>
          </a:p>
        </p:txBody>
      </p:sp>
    </p:spTree>
    <p:extLst>
      <p:ext uri="{BB962C8B-B14F-4D97-AF65-F5344CB8AC3E}">
        <p14:creationId xmlns:p14="http://schemas.microsoft.com/office/powerpoint/2010/main" val="36136673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
          <p:cNvPicPr/>
          <p:nvPr/>
        </p:nvPicPr>
        <p:blipFill>
          <a:blip r:embed="rId2">
            <a:extLst>
              <a:ext uri="{28A0092B-C50C-407E-A947-70E740481C1C}">
                <a14:useLocalDpi xmlns:a14="http://schemas.microsoft.com/office/drawing/2010/main"/>
              </a:ext>
            </a:extLst>
          </a:blip>
          <a:srcRect/>
          <a:stretch>
            <a:fillRect/>
          </a:stretch>
        </p:blipFill>
        <p:spPr bwMode="auto">
          <a:xfrm>
            <a:off x="462280" y="1488440"/>
            <a:ext cx="8219440" cy="3881120"/>
          </a:xfrm>
          <a:prstGeom prst="rect">
            <a:avLst/>
          </a:prstGeom>
          <a:noFill/>
          <a:ln>
            <a:noFill/>
          </a:ln>
        </p:spPr>
      </p:pic>
      <p:sp>
        <p:nvSpPr>
          <p:cNvPr id="3" name="Title 1"/>
          <p:cNvSpPr txBox="1">
            <a:spLocks/>
          </p:cNvSpPr>
          <p:nvPr/>
        </p:nvSpPr>
        <p:spPr>
          <a:xfrm>
            <a:off x="0" y="0"/>
            <a:ext cx="9144000" cy="1143000"/>
          </a:xfrm>
          <a:prstGeom prst="rect">
            <a:avLst/>
          </a:prstGeom>
          <a:solidFill>
            <a:schemeClr val="bg1"/>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00FF"/>
                </a:solidFill>
                <a:latin typeface="Comic Sans MS" charset="0"/>
                <a:ea typeface="ＭＳ Ｐゴシック" charset="0"/>
                <a:cs typeface="Comic Sans MS" charset="0"/>
              </a:rPr>
              <a:t>Historical -  IPCC </a:t>
            </a:r>
            <a:r>
              <a:rPr lang="en-US" sz="3200" dirty="0" err="1" smtClean="0">
                <a:solidFill>
                  <a:srgbClr val="0000FF"/>
                </a:solidFill>
                <a:latin typeface="Comic Sans MS" charset="0"/>
                <a:ea typeface="ＭＳ Ｐゴシック" charset="0"/>
                <a:cs typeface="Comic Sans MS" charset="0"/>
              </a:rPr>
              <a:t>Precip</a:t>
            </a:r>
            <a:r>
              <a:rPr lang="en-US" sz="3200" dirty="0" smtClean="0">
                <a:solidFill>
                  <a:srgbClr val="0000FF"/>
                </a:solidFill>
                <a:latin typeface="Comic Sans MS" charset="0"/>
                <a:ea typeface="ＭＳ Ｐゴシック" charset="0"/>
                <a:cs typeface="Comic Sans MS" charset="0"/>
              </a:rPr>
              <a:t>-Temp</a:t>
            </a:r>
            <a:endParaRPr lang="en-US" sz="3200" dirty="0">
              <a:solidFill>
                <a:srgbClr val="0000FF"/>
              </a:solidFill>
              <a:latin typeface="Comic Sans MS" charset="0"/>
              <a:ea typeface="ＭＳ Ｐゴシック" charset="0"/>
              <a:cs typeface="Comic Sans MS" charset="0"/>
            </a:endParaRPr>
          </a:p>
        </p:txBody>
      </p:sp>
    </p:spTree>
    <p:extLst>
      <p:ext uri="{BB962C8B-B14F-4D97-AF65-F5344CB8AC3E}">
        <p14:creationId xmlns:p14="http://schemas.microsoft.com/office/powerpoint/2010/main" val="36767162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Annual ET.t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58838"/>
            <a:ext cx="9144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4" descr="Annual Recharge.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59213"/>
            <a:ext cx="9144000" cy="299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Title 1"/>
          <p:cNvSpPr>
            <a:spLocks noGrp="1"/>
          </p:cNvSpPr>
          <p:nvPr>
            <p:ph type="title"/>
          </p:nvPr>
        </p:nvSpPr>
        <p:spPr>
          <a:xfrm>
            <a:off x="0" y="0"/>
            <a:ext cx="9144000" cy="1143000"/>
          </a:xfrm>
          <a:solidFill>
            <a:schemeClr val="bg1"/>
          </a:solidFill>
        </p:spPr>
        <p:txBody>
          <a:bodyPr>
            <a:normAutofit/>
          </a:bodyPr>
          <a:lstStyle/>
          <a:p>
            <a:r>
              <a:rPr lang="en-US" sz="3200" dirty="0" smtClean="0">
                <a:solidFill>
                  <a:srgbClr val="0000FF"/>
                </a:solidFill>
                <a:latin typeface="Comic Sans MS" charset="0"/>
                <a:ea typeface="ＭＳ Ｐゴシック" charset="0"/>
                <a:cs typeface="Comic Sans MS" charset="0"/>
              </a:rPr>
              <a:t>Historical </a:t>
            </a:r>
            <a:r>
              <a:rPr lang="en-US" sz="3200" dirty="0" err="1" smtClean="0">
                <a:solidFill>
                  <a:srgbClr val="0000FF"/>
                </a:solidFill>
                <a:latin typeface="Comic Sans MS" charset="0"/>
                <a:ea typeface="ＭＳ Ｐゴシック" charset="0"/>
                <a:cs typeface="Comic Sans MS" charset="0"/>
              </a:rPr>
              <a:t>vs</a:t>
            </a:r>
            <a:r>
              <a:rPr lang="en-US" sz="3200" dirty="0" smtClean="0">
                <a:solidFill>
                  <a:srgbClr val="0000FF"/>
                </a:solidFill>
                <a:latin typeface="Comic Sans MS" charset="0"/>
                <a:ea typeface="ＭＳ Ｐゴシック" charset="0"/>
                <a:cs typeface="Comic Sans MS" charset="0"/>
              </a:rPr>
              <a:t>  IPCC Simulations</a:t>
            </a:r>
            <a:endParaRPr lang="en-US" sz="3200" dirty="0">
              <a:solidFill>
                <a:srgbClr val="0000FF"/>
              </a:solidFill>
              <a:latin typeface="Comic Sans MS" charset="0"/>
              <a:ea typeface="ＭＳ Ｐゴシック" charset="0"/>
              <a:cs typeface="Comic Sans MS" charset="0"/>
            </a:endParaRPr>
          </a:p>
        </p:txBody>
      </p:sp>
      <p:sp>
        <p:nvSpPr>
          <p:cNvPr id="100356" name="TextBox 6"/>
          <p:cNvSpPr txBox="1">
            <a:spLocks noChangeArrowheads="1"/>
          </p:cNvSpPr>
          <p:nvPr/>
        </p:nvSpPr>
        <p:spPr bwMode="auto">
          <a:xfrm>
            <a:off x="6275388" y="2565400"/>
            <a:ext cx="11922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sp>
        <p:nvSpPr>
          <p:cNvPr id="100357" name="TextBox 7"/>
          <p:cNvSpPr txBox="1">
            <a:spLocks noChangeArrowheads="1"/>
          </p:cNvSpPr>
          <p:nvPr/>
        </p:nvSpPr>
        <p:spPr bwMode="auto">
          <a:xfrm>
            <a:off x="4727575" y="1357313"/>
            <a:ext cx="11906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cxnSp>
        <p:nvCxnSpPr>
          <p:cNvPr id="10" name="Straight Arrow Connector 9"/>
          <p:cNvCxnSpPr/>
          <p:nvPr/>
        </p:nvCxnSpPr>
        <p:spPr>
          <a:xfrm rot="10800000">
            <a:off x="5918200" y="2565400"/>
            <a:ext cx="357188" cy="1587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rot="10800000" flipV="1">
            <a:off x="4216400" y="1727200"/>
            <a:ext cx="511175" cy="2571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0360" name="TextBox 12"/>
          <p:cNvSpPr txBox="1">
            <a:spLocks noChangeArrowheads="1"/>
          </p:cNvSpPr>
          <p:nvPr/>
        </p:nvSpPr>
        <p:spPr bwMode="auto">
          <a:xfrm>
            <a:off x="1257300" y="987425"/>
            <a:ext cx="19542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Evapotranspiration</a:t>
            </a:r>
          </a:p>
        </p:txBody>
      </p:sp>
      <p:sp>
        <p:nvSpPr>
          <p:cNvPr id="100361" name="TextBox 13"/>
          <p:cNvSpPr txBox="1">
            <a:spLocks noChangeArrowheads="1"/>
          </p:cNvSpPr>
          <p:nvPr/>
        </p:nvSpPr>
        <p:spPr bwMode="auto">
          <a:xfrm>
            <a:off x="1247775" y="4105275"/>
            <a:ext cx="1049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Recharge</a:t>
            </a:r>
          </a:p>
        </p:txBody>
      </p:sp>
      <p:sp>
        <p:nvSpPr>
          <p:cNvPr id="100362" name="TextBox 14"/>
          <p:cNvSpPr txBox="1">
            <a:spLocks noChangeArrowheads="1"/>
          </p:cNvSpPr>
          <p:nvPr/>
        </p:nvSpPr>
        <p:spPr bwMode="auto">
          <a:xfrm>
            <a:off x="5562600" y="4267200"/>
            <a:ext cx="1190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sp>
        <p:nvSpPr>
          <p:cNvPr id="100363" name="TextBox 15"/>
          <p:cNvSpPr txBox="1">
            <a:spLocks noChangeArrowheads="1"/>
          </p:cNvSpPr>
          <p:nvPr/>
        </p:nvSpPr>
        <p:spPr bwMode="auto">
          <a:xfrm>
            <a:off x="2020888" y="5907088"/>
            <a:ext cx="1190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cxnSp>
        <p:nvCxnSpPr>
          <p:cNvPr id="18" name="Straight Arrow Connector 17"/>
          <p:cNvCxnSpPr/>
          <p:nvPr/>
        </p:nvCxnSpPr>
        <p:spPr>
          <a:xfrm>
            <a:off x="7108825" y="4475163"/>
            <a:ext cx="358775"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3211513" y="5683250"/>
            <a:ext cx="277812" cy="2238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600200" y="1981200"/>
            <a:ext cx="6324600" cy="1588"/>
          </a:xfrm>
          <a:prstGeom prst="line">
            <a:avLst/>
          </a:prstGeom>
          <a:ln>
            <a:solidFill>
              <a:srgbClr val="FF0000">
                <a:alpha val="32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00200" y="2514600"/>
            <a:ext cx="6324600" cy="1588"/>
          </a:xfrm>
          <a:prstGeom prst="line">
            <a:avLst/>
          </a:prstGeom>
          <a:ln>
            <a:solidFill>
              <a:schemeClr val="accent1">
                <a:alpha val="53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495800" y="5029200"/>
            <a:ext cx="3657600" cy="1588"/>
          </a:xfrm>
          <a:prstGeom prst="line">
            <a:avLst/>
          </a:prstGeom>
          <a:ln>
            <a:solidFill>
              <a:srgbClr val="FF0000">
                <a:alpha val="52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47800" y="5410200"/>
            <a:ext cx="6477000" cy="1588"/>
          </a:xfrm>
          <a:prstGeom prst="line">
            <a:avLst/>
          </a:prstGeom>
          <a:ln>
            <a:solidFill>
              <a:schemeClr val="accent1">
                <a:alpha val="49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1600" y="5410200"/>
            <a:ext cx="3124200" cy="1588"/>
          </a:xfrm>
          <a:prstGeom prst="line">
            <a:avLst/>
          </a:prstGeom>
          <a:ln>
            <a:solidFill>
              <a:srgbClr val="FF0000">
                <a:alpha val="52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7574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6.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4400" y="0"/>
            <a:ext cx="4760141" cy="6858000"/>
          </a:xfrm>
          <a:prstGeom prst="rect">
            <a:avLst/>
          </a:prstGeom>
        </p:spPr>
      </p:pic>
      <p:sp>
        <p:nvSpPr>
          <p:cNvPr id="3" name="TextBox 2"/>
          <p:cNvSpPr txBox="1"/>
          <p:nvPr/>
        </p:nvSpPr>
        <p:spPr>
          <a:xfrm>
            <a:off x="-10520" y="2262135"/>
            <a:ext cx="9247769" cy="523220"/>
          </a:xfrm>
          <a:prstGeom prst="rect">
            <a:avLst/>
          </a:prstGeom>
          <a:solidFill>
            <a:schemeClr val="bg1"/>
          </a:solidFill>
        </p:spPr>
        <p:txBody>
          <a:bodyPr wrap="none" rtlCol="0">
            <a:spAutoFit/>
          </a:bodyPr>
          <a:lstStyle/>
          <a:p>
            <a:pPr algn="ctr"/>
            <a:r>
              <a:rPr lang="en-US" sz="2800" b="1" i="1" dirty="0" smtClean="0">
                <a:solidFill>
                  <a:srgbClr val="0000FF"/>
                </a:solidFill>
                <a:latin typeface="Comic Sans MS"/>
                <a:cs typeface="Comic Sans MS"/>
              </a:rPr>
              <a:t>“Constrain” Model on </a:t>
            </a:r>
            <a:r>
              <a:rPr lang="en-US" sz="2800" b="1" i="1" dirty="0" err="1" smtClean="0">
                <a:solidFill>
                  <a:srgbClr val="0000FF"/>
                </a:solidFill>
                <a:latin typeface="Comic Sans MS"/>
                <a:cs typeface="Comic Sans MS"/>
              </a:rPr>
              <a:t>Streamflow</a:t>
            </a:r>
            <a:r>
              <a:rPr lang="en-US" sz="2800" b="1" i="1" dirty="0" smtClean="0">
                <a:solidFill>
                  <a:srgbClr val="0000FF"/>
                </a:solidFill>
                <a:latin typeface="Comic Sans MS"/>
                <a:cs typeface="Comic Sans MS"/>
              </a:rPr>
              <a:t> &amp; NWI Wetlands</a:t>
            </a:r>
          </a:p>
        </p:txBody>
      </p:sp>
    </p:spTree>
    <p:extLst>
      <p:ext uri="{BB962C8B-B14F-4D97-AF65-F5344CB8AC3E}">
        <p14:creationId xmlns:p14="http://schemas.microsoft.com/office/powerpoint/2010/main" val="39666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1023" y="319782"/>
            <a:ext cx="184666" cy="584776"/>
          </a:xfrm>
          <a:prstGeom prst="rect">
            <a:avLst/>
          </a:prstGeom>
          <a:solidFill>
            <a:schemeClr val="bg1"/>
          </a:solidFill>
        </p:spPr>
        <p:txBody>
          <a:bodyPr wrap="none" rtlCol="0">
            <a:spAutoFit/>
          </a:bodyPr>
          <a:lstStyle/>
          <a:p>
            <a:pPr algn="ctr"/>
            <a:endParaRPr lang="en-US" sz="3200" b="1" i="1" dirty="0" smtClean="0">
              <a:solidFill>
                <a:srgbClr val="0000FF"/>
              </a:solidFill>
              <a:latin typeface="Comic Sans MS"/>
              <a:cs typeface="Comic Sans MS"/>
            </a:endParaRPr>
          </a:p>
        </p:txBody>
      </p:sp>
      <p:sp>
        <p:nvSpPr>
          <p:cNvPr id="4" name="TextBox 3"/>
          <p:cNvSpPr txBox="1"/>
          <p:nvPr/>
        </p:nvSpPr>
        <p:spPr>
          <a:xfrm>
            <a:off x="1808748" y="319782"/>
            <a:ext cx="5609228" cy="584776"/>
          </a:xfrm>
          <a:prstGeom prst="rect">
            <a:avLst/>
          </a:prstGeom>
          <a:solidFill>
            <a:schemeClr val="bg1"/>
          </a:solidFill>
        </p:spPr>
        <p:txBody>
          <a:bodyPr wrap="none" rtlCol="0">
            <a:spAutoFit/>
          </a:bodyPr>
          <a:lstStyle/>
          <a:p>
            <a:pPr algn="ctr"/>
            <a:r>
              <a:rPr lang="en-US" sz="3200" b="1" i="1" dirty="0" smtClean="0">
                <a:solidFill>
                  <a:srgbClr val="0000FF"/>
                </a:solidFill>
                <a:latin typeface="Comic Sans MS"/>
                <a:cs typeface="Comic Sans MS"/>
              </a:rPr>
              <a:t>FDC Young Woman’s Creek</a:t>
            </a:r>
          </a:p>
        </p:txBody>
      </p:sp>
      <p:pic>
        <p:nvPicPr>
          <p:cNvPr id="5" name="Picture 4" descr="_wetland_YWC.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600" y="1181100"/>
            <a:ext cx="8432800" cy="4483100"/>
          </a:xfrm>
          <a:prstGeom prst="rect">
            <a:avLst/>
          </a:prstGeom>
        </p:spPr>
      </p:pic>
      <p:sp>
        <p:nvSpPr>
          <p:cNvPr id="7" name="TextBox 6"/>
          <p:cNvSpPr txBox="1"/>
          <p:nvPr/>
        </p:nvSpPr>
        <p:spPr>
          <a:xfrm>
            <a:off x="2419253" y="3291256"/>
            <a:ext cx="2145614" cy="923330"/>
          </a:xfrm>
          <a:prstGeom prst="rect">
            <a:avLst/>
          </a:prstGeom>
          <a:noFill/>
        </p:spPr>
        <p:txBody>
          <a:bodyPr wrap="none" rtlCol="0">
            <a:spAutoFit/>
          </a:bodyPr>
          <a:lstStyle/>
          <a:p>
            <a:r>
              <a:rPr lang="en-US" dirty="0" smtClean="0"/>
              <a:t>Future:</a:t>
            </a:r>
          </a:p>
          <a:p>
            <a:r>
              <a:rPr lang="en-US" dirty="0" smtClean="0"/>
              <a:t>peak flows - increase </a:t>
            </a:r>
          </a:p>
          <a:p>
            <a:r>
              <a:rPr lang="en-US" dirty="0" smtClean="0"/>
              <a:t>low flows - lower</a:t>
            </a:r>
            <a:endParaRPr lang="en-US" dirty="0"/>
          </a:p>
        </p:txBody>
      </p:sp>
      <p:cxnSp>
        <p:nvCxnSpPr>
          <p:cNvPr id="8" name="Straight Arrow Connector 7"/>
          <p:cNvCxnSpPr/>
          <p:nvPr/>
        </p:nvCxnSpPr>
        <p:spPr>
          <a:xfrm>
            <a:off x="4362824" y="4078941"/>
            <a:ext cx="2390588"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1"/>
          </p:cNvCxnSpPr>
          <p:nvPr/>
        </p:nvCxnSpPr>
        <p:spPr>
          <a:xfrm flipH="1" flipV="1">
            <a:off x="1583765" y="1778001"/>
            <a:ext cx="835488" cy="19749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17275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1023" y="319782"/>
            <a:ext cx="184666" cy="584776"/>
          </a:xfrm>
          <a:prstGeom prst="rect">
            <a:avLst/>
          </a:prstGeom>
          <a:solidFill>
            <a:schemeClr val="bg1"/>
          </a:solidFill>
        </p:spPr>
        <p:txBody>
          <a:bodyPr wrap="none" rtlCol="0">
            <a:spAutoFit/>
          </a:bodyPr>
          <a:lstStyle/>
          <a:p>
            <a:pPr algn="ctr"/>
            <a:endParaRPr lang="en-US" sz="3200" b="1" i="1" dirty="0" smtClean="0">
              <a:solidFill>
                <a:srgbClr val="0000FF"/>
              </a:solidFill>
              <a:latin typeface="Comic Sans MS"/>
              <a:cs typeface="Comic Sans MS"/>
            </a:endParaRPr>
          </a:p>
        </p:txBody>
      </p:sp>
      <p:sp>
        <p:nvSpPr>
          <p:cNvPr id="4" name="TextBox 3"/>
          <p:cNvSpPr txBox="1"/>
          <p:nvPr/>
        </p:nvSpPr>
        <p:spPr>
          <a:xfrm>
            <a:off x="2619366" y="319782"/>
            <a:ext cx="3987991" cy="584776"/>
          </a:xfrm>
          <a:prstGeom prst="rect">
            <a:avLst/>
          </a:prstGeom>
          <a:solidFill>
            <a:schemeClr val="bg1"/>
          </a:solidFill>
        </p:spPr>
        <p:txBody>
          <a:bodyPr wrap="none" rtlCol="0">
            <a:spAutoFit/>
          </a:bodyPr>
          <a:lstStyle/>
          <a:p>
            <a:pPr algn="ctr"/>
            <a:r>
              <a:rPr lang="en-US" sz="3200" b="1" i="1" dirty="0" smtClean="0">
                <a:solidFill>
                  <a:srgbClr val="0000FF"/>
                </a:solidFill>
                <a:latin typeface="Comic Sans MS"/>
                <a:cs typeface="Comic Sans MS"/>
              </a:rPr>
              <a:t>FDC Shaver Creek</a:t>
            </a:r>
          </a:p>
        </p:txBody>
      </p:sp>
      <p:pic>
        <p:nvPicPr>
          <p:cNvPr id="2" name="Picture 1" descr="_wetland_SC.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600" y="1181100"/>
            <a:ext cx="8432800" cy="4483100"/>
          </a:xfrm>
          <a:prstGeom prst="rect">
            <a:avLst/>
          </a:prstGeom>
        </p:spPr>
      </p:pic>
      <p:sp>
        <p:nvSpPr>
          <p:cNvPr id="8" name="TextBox 7"/>
          <p:cNvSpPr txBox="1"/>
          <p:nvPr/>
        </p:nvSpPr>
        <p:spPr>
          <a:xfrm>
            <a:off x="2852689" y="3423041"/>
            <a:ext cx="2749471" cy="923330"/>
          </a:xfrm>
          <a:prstGeom prst="rect">
            <a:avLst/>
          </a:prstGeom>
          <a:noFill/>
        </p:spPr>
        <p:txBody>
          <a:bodyPr wrap="none" rtlCol="0">
            <a:spAutoFit/>
          </a:bodyPr>
          <a:lstStyle/>
          <a:p>
            <a:r>
              <a:rPr lang="en-US" dirty="0" smtClean="0"/>
              <a:t>Future:</a:t>
            </a:r>
          </a:p>
          <a:p>
            <a:r>
              <a:rPr lang="en-US" dirty="0" smtClean="0"/>
              <a:t>peak flows - increase </a:t>
            </a:r>
          </a:p>
          <a:p>
            <a:r>
              <a:rPr lang="en-US" dirty="0" smtClean="0"/>
              <a:t>low flows - increase slightly</a:t>
            </a:r>
            <a:endParaRPr lang="en-US" dirty="0"/>
          </a:p>
        </p:txBody>
      </p:sp>
      <p:cxnSp>
        <p:nvCxnSpPr>
          <p:cNvPr id="7" name="Straight Arrow Connector 6"/>
          <p:cNvCxnSpPr/>
          <p:nvPr/>
        </p:nvCxnSpPr>
        <p:spPr>
          <a:xfrm>
            <a:off x="5602160" y="4183529"/>
            <a:ext cx="1196075"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1643529" y="1912471"/>
            <a:ext cx="1209160" cy="1942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4280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1023" y="319782"/>
            <a:ext cx="184666" cy="584776"/>
          </a:xfrm>
          <a:prstGeom prst="rect">
            <a:avLst/>
          </a:prstGeom>
          <a:solidFill>
            <a:schemeClr val="bg1"/>
          </a:solidFill>
        </p:spPr>
        <p:txBody>
          <a:bodyPr wrap="none" rtlCol="0">
            <a:spAutoFit/>
          </a:bodyPr>
          <a:lstStyle/>
          <a:p>
            <a:pPr algn="ctr"/>
            <a:endParaRPr lang="en-US" sz="3200" b="1" i="1" dirty="0" smtClean="0">
              <a:solidFill>
                <a:srgbClr val="0000FF"/>
              </a:solidFill>
              <a:latin typeface="Comic Sans MS"/>
              <a:cs typeface="Comic Sans MS"/>
            </a:endParaRPr>
          </a:p>
        </p:txBody>
      </p:sp>
      <p:pic>
        <p:nvPicPr>
          <p:cNvPr id="2" name="Picture 1" descr="_wetland_LAC.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600" y="1181100"/>
            <a:ext cx="8432800" cy="4483100"/>
          </a:xfrm>
          <a:prstGeom prst="rect">
            <a:avLst/>
          </a:prstGeom>
        </p:spPr>
      </p:pic>
      <p:sp>
        <p:nvSpPr>
          <p:cNvPr id="4" name="TextBox 3"/>
          <p:cNvSpPr txBox="1"/>
          <p:nvPr/>
        </p:nvSpPr>
        <p:spPr>
          <a:xfrm>
            <a:off x="2821548" y="319782"/>
            <a:ext cx="3583633" cy="584776"/>
          </a:xfrm>
          <a:prstGeom prst="rect">
            <a:avLst/>
          </a:prstGeom>
          <a:solidFill>
            <a:schemeClr val="bg1"/>
          </a:solidFill>
        </p:spPr>
        <p:txBody>
          <a:bodyPr wrap="none" rtlCol="0">
            <a:spAutoFit/>
          </a:bodyPr>
          <a:lstStyle/>
          <a:p>
            <a:pPr algn="ctr"/>
            <a:r>
              <a:rPr lang="en-US" sz="3200" b="1" i="1" dirty="0" smtClean="0">
                <a:solidFill>
                  <a:srgbClr val="0000FF"/>
                </a:solidFill>
                <a:latin typeface="Comic Sans MS"/>
                <a:cs typeface="Comic Sans MS"/>
              </a:rPr>
              <a:t>FDC Lackawanna </a:t>
            </a:r>
          </a:p>
        </p:txBody>
      </p:sp>
      <p:sp>
        <p:nvSpPr>
          <p:cNvPr id="6" name="TextBox 5"/>
          <p:cNvSpPr txBox="1"/>
          <p:nvPr/>
        </p:nvSpPr>
        <p:spPr>
          <a:xfrm>
            <a:off x="3016900" y="3355218"/>
            <a:ext cx="2022759" cy="923330"/>
          </a:xfrm>
          <a:prstGeom prst="rect">
            <a:avLst/>
          </a:prstGeom>
          <a:noFill/>
        </p:spPr>
        <p:txBody>
          <a:bodyPr wrap="none" rtlCol="0">
            <a:spAutoFit/>
          </a:bodyPr>
          <a:lstStyle/>
          <a:p>
            <a:r>
              <a:rPr lang="en-US" dirty="0" smtClean="0"/>
              <a:t>Future:</a:t>
            </a:r>
          </a:p>
          <a:p>
            <a:r>
              <a:rPr lang="en-US" dirty="0" smtClean="0"/>
              <a:t>peak flows increase </a:t>
            </a:r>
          </a:p>
          <a:p>
            <a:r>
              <a:rPr lang="en-US" dirty="0" smtClean="0"/>
              <a:t>low flows increase</a:t>
            </a:r>
            <a:endParaRPr lang="en-US" dirty="0"/>
          </a:p>
        </p:txBody>
      </p:sp>
      <p:cxnSp>
        <p:nvCxnSpPr>
          <p:cNvPr id="8" name="Straight Arrow Connector 7"/>
          <p:cNvCxnSpPr>
            <a:stCxn id="6" idx="1"/>
          </p:cNvCxnSpPr>
          <p:nvPr/>
        </p:nvCxnSpPr>
        <p:spPr>
          <a:xfrm flipH="1" flipV="1">
            <a:off x="1553882" y="1733176"/>
            <a:ext cx="1463018" cy="2083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855882" y="4123765"/>
            <a:ext cx="1837765"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969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7.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5800"/>
            <a:ext cx="9144000" cy="3539613"/>
          </a:xfrm>
          <a:prstGeom prst="rect">
            <a:avLst/>
          </a:prstGeom>
        </p:spPr>
      </p:pic>
      <p:sp>
        <p:nvSpPr>
          <p:cNvPr id="5" name="TextBox 4"/>
          <p:cNvSpPr txBox="1"/>
          <p:nvPr/>
        </p:nvSpPr>
        <p:spPr>
          <a:xfrm>
            <a:off x="1411799" y="319782"/>
            <a:ext cx="6403115" cy="584776"/>
          </a:xfrm>
          <a:prstGeom prst="rect">
            <a:avLst/>
          </a:prstGeom>
          <a:solidFill>
            <a:schemeClr val="bg1"/>
          </a:solidFill>
        </p:spPr>
        <p:txBody>
          <a:bodyPr wrap="none" rtlCol="0">
            <a:spAutoFit/>
          </a:bodyPr>
          <a:lstStyle/>
          <a:p>
            <a:pPr algn="ctr"/>
            <a:r>
              <a:rPr lang="en-US" sz="3200" b="1" i="1" dirty="0" smtClean="0">
                <a:solidFill>
                  <a:srgbClr val="0000FF"/>
                </a:solidFill>
                <a:latin typeface="Comic Sans MS"/>
                <a:cs typeface="Comic Sans MS"/>
              </a:rPr>
              <a:t>Simulated-Observed Wetlands</a:t>
            </a:r>
          </a:p>
        </p:txBody>
      </p:sp>
      <p:sp>
        <p:nvSpPr>
          <p:cNvPr id="2" name="TextBox 1"/>
          <p:cNvSpPr txBox="1"/>
          <p:nvPr/>
        </p:nvSpPr>
        <p:spPr>
          <a:xfrm>
            <a:off x="2" y="1287805"/>
            <a:ext cx="8604639" cy="369332"/>
          </a:xfrm>
          <a:prstGeom prst="rect">
            <a:avLst/>
          </a:prstGeom>
          <a:noFill/>
        </p:spPr>
        <p:txBody>
          <a:bodyPr wrap="none" rtlCol="0">
            <a:spAutoFit/>
          </a:bodyPr>
          <a:lstStyle/>
          <a:p>
            <a:r>
              <a:rPr lang="en-US" dirty="0" smtClean="0"/>
              <a:t>Working definition: wetland is defined as having a water table within 30 cm of the surface  </a:t>
            </a:r>
            <a:endParaRPr lang="en-US" dirty="0"/>
          </a:p>
        </p:txBody>
      </p:sp>
    </p:spTree>
    <p:extLst>
      <p:ext uri="{BB962C8B-B14F-4D97-AF65-F5344CB8AC3E}">
        <p14:creationId xmlns:p14="http://schemas.microsoft.com/office/powerpoint/2010/main" val="12226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35" y="3"/>
            <a:ext cx="9094367" cy="492443"/>
          </a:xfrm>
          <a:prstGeom prst="rect">
            <a:avLst/>
          </a:prstGeom>
          <a:solidFill>
            <a:schemeClr val="bg1"/>
          </a:solidFill>
        </p:spPr>
        <p:txBody>
          <a:bodyPr wrap="square" rtlCol="0">
            <a:spAutoFit/>
          </a:bodyPr>
          <a:lstStyle/>
          <a:p>
            <a:pPr algn="ctr"/>
            <a:r>
              <a:rPr lang="en-US" sz="2600" b="1" dirty="0" smtClean="0">
                <a:latin typeface="Comic Sans MS"/>
                <a:cs typeface="Comic Sans MS"/>
              </a:rPr>
              <a:t>Seasonal GW </a:t>
            </a:r>
            <a:r>
              <a:rPr lang="en-US" sz="2600" b="1" dirty="0">
                <a:latin typeface="Comic Sans MS"/>
                <a:cs typeface="Comic Sans MS"/>
              </a:rPr>
              <a:t>Change </a:t>
            </a:r>
            <a:r>
              <a:rPr lang="en-US" sz="2600" b="1" dirty="0" smtClean="0">
                <a:latin typeface="Comic Sans MS"/>
                <a:cs typeface="Comic Sans MS"/>
              </a:rPr>
              <a:t>Anomaly </a:t>
            </a:r>
            <a:r>
              <a:rPr lang="en-US" sz="2600" b="1" dirty="0">
                <a:latin typeface="Comic Sans MS"/>
                <a:cs typeface="Comic Sans MS"/>
              </a:rPr>
              <a:t>Shavers Creek</a:t>
            </a:r>
          </a:p>
        </p:txBody>
      </p:sp>
      <p:grpSp>
        <p:nvGrpSpPr>
          <p:cNvPr id="4" name="Group 3"/>
          <p:cNvGrpSpPr/>
          <p:nvPr/>
        </p:nvGrpSpPr>
        <p:grpSpPr>
          <a:xfrm>
            <a:off x="6172199" y="779670"/>
            <a:ext cx="1371600" cy="1015663"/>
            <a:chOff x="7374802" y="1361792"/>
            <a:chExt cx="1371600" cy="1015663"/>
          </a:xfrm>
        </p:grpSpPr>
        <p:pic>
          <p:nvPicPr>
            <p:cNvPr id="5" name="Picture 4" descr="326_Shavers - ArcMap"/>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74802" y="1361792"/>
              <a:ext cx="596669" cy="972589"/>
            </a:xfrm>
            <a:prstGeom prst="rect">
              <a:avLst/>
            </a:prstGeom>
          </p:spPr>
        </p:pic>
        <p:sp>
          <p:nvSpPr>
            <p:cNvPr id="6" name="TextBox 5"/>
            <p:cNvSpPr txBox="1"/>
            <p:nvPr/>
          </p:nvSpPr>
          <p:spPr>
            <a:xfrm>
              <a:off x="7971471" y="1361792"/>
              <a:ext cx="774931" cy="1015663"/>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Drier</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Stable</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Wetter</a:t>
              </a:r>
            </a:p>
          </p:txBody>
        </p:sp>
      </p:grpSp>
      <p:grpSp>
        <p:nvGrpSpPr>
          <p:cNvPr id="9" name="Group 8"/>
          <p:cNvGrpSpPr/>
          <p:nvPr/>
        </p:nvGrpSpPr>
        <p:grpSpPr>
          <a:xfrm>
            <a:off x="64561" y="4607245"/>
            <a:ext cx="2797341" cy="2139141"/>
            <a:chOff x="64561" y="4607245"/>
            <a:chExt cx="2797341" cy="2139141"/>
          </a:xfrm>
        </p:grpSpPr>
        <p:pic>
          <p:nvPicPr>
            <p:cNvPr id="7" name="Picture 6" descr="326_Shavers - ArcMap"/>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65" y="4607245"/>
              <a:ext cx="2797337" cy="2139141"/>
            </a:xfrm>
            <a:prstGeom prst="rect">
              <a:avLst/>
            </a:prstGeom>
          </p:spPr>
        </p:pic>
        <p:sp>
          <p:nvSpPr>
            <p:cNvPr id="13" name="TextBox 12"/>
            <p:cNvSpPr txBox="1"/>
            <p:nvPr/>
          </p:nvSpPr>
          <p:spPr>
            <a:xfrm>
              <a:off x="64561" y="4635489"/>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Winter</a:t>
              </a:r>
            </a:p>
          </p:txBody>
        </p:sp>
      </p:grpSp>
      <p:grpSp>
        <p:nvGrpSpPr>
          <p:cNvPr id="17" name="Group 16"/>
          <p:cNvGrpSpPr/>
          <p:nvPr/>
        </p:nvGrpSpPr>
        <p:grpSpPr>
          <a:xfrm>
            <a:off x="152400" y="533402"/>
            <a:ext cx="5105400" cy="3962401"/>
            <a:chOff x="152400" y="533399"/>
            <a:chExt cx="5105400" cy="3962401"/>
          </a:xfrm>
        </p:grpSpPr>
        <p:pic>
          <p:nvPicPr>
            <p:cNvPr id="2" name="Picture 1" descr="326_Shavers - ArcMap"/>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533399"/>
              <a:ext cx="5105400" cy="3962401"/>
            </a:xfrm>
            <a:prstGeom prst="rect">
              <a:avLst/>
            </a:prstGeom>
          </p:spPr>
        </p:pic>
        <p:sp>
          <p:nvSpPr>
            <p:cNvPr id="12" name="TextBox 11"/>
            <p:cNvSpPr txBox="1"/>
            <p:nvPr/>
          </p:nvSpPr>
          <p:spPr>
            <a:xfrm>
              <a:off x="152400" y="539719"/>
              <a:ext cx="1524000" cy="492443"/>
            </a:xfrm>
            <a:prstGeom prst="rect">
              <a:avLst/>
            </a:prstGeom>
            <a:solidFill>
              <a:schemeClr val="bg1"/>
            </a:solidFill>
          </p:spPr>
          <p:txBody>
            <a:bodyPr wrap="square" rtlCol="0">
              <a:spAutoFit/>
            </a:bodyPr>
            <a:lstStyle/>
            <a:p>
              <a:pPr algn="ctr"/>
              <a:r>
                <a:rPr lang="en-US" sz="2600" b="1" dirty="0">
                  <a:latin typeface="Arial" panose="020B0604020202020204" pitchFamily="34" charset="0"/>
                  <a:cs typeface="Arial" panose="020B0604020202020204" pitchFamily="34" charset="0"/>
                </a:rPr>
                <a:t>Annual  </a:t>
              </a:r>
            </a:p>
          </p:txBody>
        </p:sp>
      </p:grpSp>
      <p:grpSp>
        <p:nvGrpSpPr>
          <p:cNvPr id="19" name="Group 18"/>
          <p:cNvGrpSpPr/>
          <p:nvPr/>
        </p:nvGrpSpPr>
        <p:grpSpPr>
          <a:xfrm>
            <a:off x="3172404" y="4613642"/>
            <a:ext cx="2765491" cy="2114787"/>
            <a:chOff x="3172403" y="4613642"/>
            <a:chExt cx="2765490" cy="2114786"/>
          </a:xfrm>
        </p:grpSpPr>
        <p:pic>
          <p:nvPicPr>
            <p:cNvPr id="8" name="Picture 7" descr="326_Shavers - ArcMa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2404" y="4613642"/>
              <a:ext cx="2765489" cy="2114786"/>
            </a:xfrm>
            <a:prstGeom prst="rect">
              <a:avLst/>
            </a:prstGeom>
          </p:spPr>
        </p:pic>
        <p:sp>
          <p:nvSpPr>
            <p:cNvPr id="14" name="TextBox 13"/>
            <p:cNvSpPr txBox="1"/>
            <p:nvPr/>
          </p:nvSpPr>
          <p:spPr>
            <a:xfrm>
              <a:off x="3172403" y="4635489"/>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Spring</a:t>
              </a:r>
            </a:p>
          </p:txBody>
        </p:sp>
      </p:grpSp>
      <p:grpSp>
        <p:nvGrpSpPr>
          <p:cNvPr id="20" name="Group 19"/>
          <p:cNvGrpSpPr/>
          <p:nvPr/>
        </p:nvGrpSpPr>
        <p:grpSpPr>
          <a:xfrm>
            <a:off x="6248400" y="4559966"/>
            <a:ext cx="2765491" cy="2146351"/>
            <a:chOff x="6248399" y="4559964"/>
            <a:chExt cx="2765490" cy="2146350"/>
          </a:xfrm>
        </p:grpSpPr>
        <p:pic>
          <p:nvPicPr>
            <p:cNvPr id="10" name="Picture 9" descr="326_Shavers - ArcMap"/>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8400" y="4559964"/>
              <a:ext cx="2765489" cy="2146350"/>
            </a:xfrm>
            <a:prstGeom prst="rect">
              <a:avLst/>
            </a:prstGeom>
          </p:spPr>
        </p:pic>
        <p:sp>
          <p:nvSpPr>
            <p:cNvPr id="15" name="TextBox 14"/>
            <p:cNvSpPr txBox="1"/>
            <p:nvPr/>
          </p:nvSpPr>
          <p:spPr>
            <a:xfrm>
              <a:off x="6248399" y="4559964"/>
              <a:ext cx="1295400" cy="400110"/>
            </a:xfrm>
            <a:prstGeom prst="rect">
              <a:avLst/>
            </a:prstGeom>
            <a:solidFill>
              <a:schemeClr val="bg1"/>
            </a:solid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Summer</a:t>
              </a:r>
            </a:p>
          </p:txBody>
        </p:sp>
      </p:grpSp>
      <p:grpSp>
        <p:nvGrpSpPr>
          <p:cNvPr id="21" name="Group 20"/>
          <p:cNvGrpSpPr/>
          <p:nvPr/>
        </p:nvGrpSpPr>
        <p:grpSpPr>
          <a:xfrm>
            <a:off x="6232478" y="2133603"/>
            <a:ext cx="2797337" cy="2139141"/>
            <a:chOff x="6232475" y="2133600"/>
            <a:chExt cx="2797337" cy="2139141"/>
          </a:xfrm>
        </p:grpSpPr>
        <p:pic>
          <p:nvPicPr>
            <p:cNvPr id="11" name="Picture 10" descr="326_Shavers - ArcMap"/>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32475" y="2133600"/>
              <a:ext cx="2797337" cy="2139141"/>
            </a:xfrm>
            <a:prstGeom prst="rect">
              <a:avLst/>
            </a:prstGeom>
          </p:spPr>
        </p:pic>
        <p:sp>
          <p:nvSpPr>
            <p:cNvPr id="16" name="TextBox 15"/>
            <p:cNvSpPr txBox="1"/>
            <p:nvPr/>
          </p:nvSpPr>
          <p:spPr>
            <a:xfrm>
              <a:off x="6232475" y="2133600"/>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Fall</a:t>
              </a:r>
            </a:p>
          </p:txBody>
        </p:sp>
      </p:grpSp>
    </p:spTree>
    <p:extLst>
      <p:ext uri="{BB962C8B-B14F-4D97-AF65-F5344CB8AC3E}">
        <p14:creationId xmlns:p14="http://schemas.microsoft.com/office/powerpoint/2010/main" val="291412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55600" y="-12700"/>
            <a:ext cx="883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85800" lvl="1" indent="-228600" algn="ctr" eaLnBrk="1" hangingPunct="1">
              <a:lnSpc>
                <a:spcPct val="90000"/>
              </a:lnSpc>
              <a:spcBef>
                <a:spcPct val="20000"/>
              </a:spcBef>
            </a:pPr>
            <a:r>
              <a:rPr lang="en-US" sz="2800" b="1" dirty="0" smtClean="0">
                <a:solidFill>
                  <a:srgbClr val="0000FF"/>
                </a:solidFill>
                <a:latin typeface="Comic Sans MS"/>
                <a:cs typeface="Comic Sans MS"/>
              </a:rPr>
              <a:t>An Initial ETV Bundle</a:t>
            </a:r>
            <a:endParaRPr lang="en-US" sz="2800" b="1" dirty="0">
              <a:solidFill>
                <a:srgbClr val="0000FF"/>
              </a:solidFill>
              <a:latin typeface="Comic Sans MS"/>
              <a:cs typeface="Comic Sans M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826852784"/>
              </p:ext>
            </p:extLst>
          </p:nvPr>
        </p:nvGraphicFramePr>
        <p:xfrm>
          <a:off x="1301750" y="711200"/>
          <a:ext cx="6083300" cy="6350000"/>
        </p:xfrm>
        <a:graphic>
          <a:graphicData uri="http://schemas.openxmlformats.org/presentationml/2006/ole">
            <mc:AlternateContent xmlns:mc="http://schemas.openxmlformats.org/markup-compatibility/2006">
              <mc:Choice xmlns:v="urn:schemas-microsoft-com:vml" Requires="v">
                <p:oleObj spid="_x0000_s1061" name="Document" r:id="rId4" imgW="6083300" imgH="6350000" progId="Word.Document.12">
                  <p:embed/>
                </p:oleObj>
              </mc:Choice>
              <mc:Fallback>
                <p:oleObj name="Document" r:id="rId4" imgW="6083300" imgH="6350000" progId="Word.Document.12">
                  <p:embed/>
                  <p:pic>
                    <p:nvPicPr>
                      <p:cNvPr id="0" name=""/>
                      <p:cNvPicPr/>
                      <p:nvPr/>
                    </p:nvPicPr>
                    <p:blipFill>
                      <a:blip r:embed="rId5"/>
                      <a:stretch>
                        <a:fillRect/>
                      </a:stretch>
                    </p:blipFill>
                    <p:spPr>
                      <a:xfrm>
                        <a:off x="1301750" y="711200"/>
                        <a:ext cx="6083300" cy="6350000"/>
                      </a:xfrm>
                      <a:prstGeom prst="rect">
                        <a:avLst/>
                      </a:prstGeom>
                    </p:spPr>
                  </p:pic>
                </p:oleObj>
              </mc:Fallback>
            </mc:AlternateContent>
          </a:graphicData>
        </a:graphic>
      </p:graphicFrame>
    </p:spTree>
    <p:extLst>
      <p:ext uri="{BB962C8B-B14F-4D97-AF65-F5344CB8AC3E}">
        <p14:creationId xmlns:p14="http://schemas.microsoft.com/office/powerpoint/2010/main" val="14104643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0935" y="695523"/>
            <a:ext cx="1371600" cy="1015663"/>
            <a:chOff x="7374802" y="1361792"/>
            <a:chExt cx="1371600" cy="1015663"/>
          </a:xfrm>
        </p:grpSpPr>
        <p:pic>
          <p:nvPicPr>
            <p:cNvPr id="4" name="Picture 3" descr="326_Shavers - ArcMap"/>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74802" y="1361792"/>
              <a:ext cx="596669" cy="972589"/>
            </a:xfrm>
            <a:prstGeom prst="rect">
              <a:avLst/>
            </a:prstGeom>
          </p:spPr>
        </p:pic>
        <p:sp>
          <p:nvSpPr>
            <p:cNvPr id="5" name="TextBox 4"/>
            <p:cNvSpPr txBox="1"/>
            <p:nvPr/>
          </p:nvSpPr>
          <p:spPr>
            <a:xfrm>
              <a:off x="7971471" y="1361792"/>
              <a:ext cx="774931" cy="1015663"/>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Drier</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Stable</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Wetter</a:t>
              </a:r>
            </a:p>
          </p:txBody>
        </p:sp>
      </p:grpSp>
      <p:sp>
        <p:nvSpPr>
          <p:cNvPr id="7" name="TextBox 6"/>
          <p:cNvSpPr txBox="1"/>
          <p:nvPr/>
        </p:nvSpPr>
        <p:spPr>
          <a:xfrm>
            <a:off x="49635" y="3"/>
            <a:ext cx="9094367" cy="492443"/>
          </a:xfrm>
          <a:prstGeom prst="rect">
            <a:avLst/>
          </a:prstGeom>
          <a:solidFill>
            <a:schemeClr val="bg1"/>
          </a:solidFill>
        </p:spPr>
        <p:txBody>
          <a:bodyPr wrap="square" rtlCol="0">
            <a:spAutoFit/>
          </a:bodyPr>
          <a:lstStyle/>
          <a:p>
            <a:pPr algn="ctr"/>
            <a:r>
              <a:rPr lang="en-US" sz="2600" b="1" dirty="0" smtClean="0">
                <a:latin typeface="Comic Sans MS"/>
                <a:cs typeface="Comic Sans MS"/>
              </a:rPr>
              <a:t>Seasonal GW </a:t>
            </a:r>
            <a:r>
              <a:rPr lang="en-US" sz="2600" b="1" dirty="0">
                <a:latin typeface="Comic Sans MS"/>
                <a:cs typeface="Comic Sans MS"/>
              </a:rPr>
              <a:t>Change </a:t>
            </a:r>
            <a:r>
              <a:rPr lang="en-US" sz="2600" b="1" dirty="0" smtClean="0">
                <a:latin typeface="Comic Sans MS"/>
                <a:cs typeface="Comic Sans MS"/>
              </a:rPr>
              <a:t>Anomaly: </a:t>
            </a:r>
            <a:r>
              <a:rPr lang="en-US" sz="2600" b="1" dirty="0">
                <a:latin typeface="Comic Sans MS"/>
                <a:cs typeface="Comic Sans MS"/>
              </a:rPr>
              <a:t>Muddy Creek</a:t>
            </a:r>
          </a:p>
        </p:txBody>
      </p:sp>
      <p:grpSp>
        <p:nvGrpSpPr>
          <p:cNvPr id="6" name="Group 5"/>
          <p:cNvGrpSpPr/>
          <p:nvPr/>
        </p:nvGrpSpPr>
        <p:grpSpPr>
          <a:xfrm>
            <a:off x="130325" y="4397472"/>
            <a:ext cx="2900363" cy="2209800"/>
            <a:chOff x="130325" y="4397472"/>
            <a:chExt cx="2900363" cy="2209800"/>
          </a:xfrm>
        </p:grpSpPr>
        <p:pic>
          <p:nvPicPr>
            <p:cNvPr id="9" name="Picture 8" descr="326_Muddy - ArcMap"/>
            <p:cNvPicPr>
              <a:picLocks noChangeAspect="1"/>
            </p:cNvPicPr>
            <p:nvPr/>
          </p:nvPicPr>
          <p:blipFill rotWithShape="1">
            <a:blip r:embed="rId3" cstate="screen">
              <a:extLst>
                <a:ext uri="{28A0092B-C50C-407E-A947-70E740481C1C}">
                  <a14:useLocalDpi xmlns:a14="http://schemas.microsoft.com/office/drawing/2010/main"/>
                </a:ext>
              </a:extLst>
            </a:blip>
            <a:srcRect l="32500" t="16939" r="15000" b="16939"/>
            <a:stretch/>
          </p:blipFill>
          <p:spPr>
            <a:xfrm>
              <a:off x="130325" y="4397472"/>
              <a:ext cx="2900363" cy="2209800"/>
            </a:xfrm>
            <a:prstGeom prst="rect">
              <a:avLst/>
            </a:prstGeom>
          </p:spPr>
        </p:pic>
        <p:sp>
          <p:nvSpPr>
            <p:cNvPr id="13" name="TextBox 12"/>
            <p:cNvSpPr txBox="1"/>
            <p:nvPr/>
          </p:nvSpPr>
          <p:spPr>
            <a:xfrm>
              <a:off x="1703117" y="4484407"/>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Winter</a:t>
              </a:r>
            </a:p>
          </p:txBody>
        </p:sp>
      </p:grpSp>
      <p:grpSp>
        <p:nvGrpSpPr>
          <p:cNvPr id="18" name="Group 17"/>
          <p:cNvGrpSpPr/>
          <p:nvPr/>
        </p:nvGrpSpPr>
        <p:grpSpPr>
          <a:xfrm>
            <a:off x="3122389" y="4404054"/>
            <a:ext cx="2825867" cy="2203219"/>
            <a:chOff x="3122389" y="4404054"/>
            <a:chExt cx="2825867" cy="2203219"/>
          </a:xfrm>
        </p:grpSpPr>
        <p:pic>
          <p:nvPicPr>
            <p:cNvPr id="10" name="Picture 9" descr="326_Muddy - ArcMap"/>
            <p:cNvPicPr>
              <a:picLocks noChangeAspect="1"/>
            </p:cNvPicPr>
            <p:nvPr/>
          </p:nvPicPr>
          <p:blipFill rotWithShape="1">
            <a:blip r:embed="rId4" cstate="screen">
              <a:extLst>
                <a:ext uri="{28A0092B-C50C-407E-A947-70E740481C1C}">
                  <a14:useLocalDpi xmlns:a14="http://schemas.microsoft.com/office/drawing/2010/main"/>
                </a:ext>
              </a:extLst>
            </a:blip>
            <a:srcRect l="33334" t="18317" r="17500" b="18317"/>
            <a:stretch/>
          </p:blipFill>
          <p:spPr>
            <a:xfrm>
              <a:off x="3122389" y="4404054"/>
              <a:ext cx="2825867" cy="2203219"/>
            </a:xfrm>
            <a:prstGeom prst="rect">
              <a:avLst/>
            </a:prstGeom>
          </p:spPr>
        </p:pic>
        <p:sp>
          <p:nvSpPr>
            <p:cNvPr id="14" name="TextBox 13"/>
            <p:cNvSpPr txBox="1"/>
            <p:nvPr/>
          </p:nvSpPr>
          <p:spPr>
            <a:xfrm>
              <a:off x="4503151" y="4442013"/>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Spring</a:t>
              </a:r>
            </a:p>
          </p:txBody>
        </p:sp>
      </p:grpSp>
      <p:grpSp>
        <p:nvGrpSpPr>
          <p:cNvPr id="19" name="Group 18"/>
          <p:cNvGrpSpPr/>
          <p:nvPr/>
        </p:nvGrpSpPr>
        <p:grpSpPr>
          <a:xfrm>
            <a:off x="6037025" y="4404054"/>
            <a:ext cx="2859496" cy="2203219"/>
            <a:chOff x="6037025" y="4404054"/>
            <a:chExt cx="2859496" cy="2203219"/>
          </a:xfrm>
        </p:grpSpPr>
        <p:pic>
          <p:nvPicPr>
            <p:cNvPr id="11" name="Picture 10" descr="326_Muddy - ArcMap"/>
            <p:cNvPicPr>
              <a:picLocks noChangeAspect="1"/>
            </p:cNvPicPr>
            <p:nvPr/>
          </p:nvPicPr>
          <p:blipFill rotWithShape="1">
            <a:blip r:embed="rId5" cstate="screen">
              <a:extLst>
                <a:ext uri="{28A0092B-C50C-407E-A947-70E740481C1C}">
                  <a14:useLocalDpi xmlns:a14="http://schemas.microsoft.com/office/drawing/2010/main"/>
                </a:ext>
              </a:extLst>
            </a:blip>
            <a:srcRect l="33333" t="18316" r="15833" b="16940"/>
            <a:stretch/>
          </p:blipFill>
          <p:spPr>
            <a:xfrm>
              <a:off x="6037025" y="4404054"/>
              <a:ext cx="2859496" cy="2203219"/>
            </a:xfrm>
            <a:prstGeom prst="rect">
              <a:avLst/>
            </a:prstGeom>
          </p:spPr>
        </p:pic>
        <p:sp>
          <p:nvSpPr>
            <p:cNvPr id="15" name="TextBox 14"/>
            <p:cNvSpPr txBox="1"/>
            <p:nvPr/>
          </p:nvSpPr>
          <p:spPr>
            <a:xfrm>
              <a:off x="7477251" y="4472873"/>
              <a:ext cx="1295400" cy="400110"/>
            </a:xfrm>
            <a:prstGeom prst="rect">
              <a:avLst/>
            </a:prstGeom>
            <a:solidFill>
              <a:schemeClr val="bg1"/>
            </a:solid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Summer</a:t>
              </a:r>
            </a:p>
          </p:txBody>
        </p:sp>
      </p:grpSp>
      <p:grpSp>
        <p:nvGrpSpPr>
          <p:cNvPr id="20" name="Group 19"/>
          <p:cNvGrpSpPr/>
          <p:nvPr/>
        </p:nvGrpSpPr>
        <p:grpSpPr>
          <a:xfrm>
            <a:off x="6025305" y="2120736"/>
            <a:ext cx="2862867" cy="2158883"/>
            <a:chOff x="6025305" y="2120736"/>
            <a:chExt cx="2862867" cy="2158883"/>
          </a:xfrm>
        </p:grpSpPr>
        <p:pic>
          <p:nvPicPr>
            <p:cNvPr id="12" name="Picture 11" descr="326_Muddy - ArcMap"/>
            <p:cNvPicPr>
              <a:picLocks noChangeAspect="1"/>
            </p:cNvPicPr>
            <p:nvPr/>
          </p:nvPicPr>
          <p:blipFill rotWithShape="1">
            <a:blip r:embed="rId6" cstate="screen">
              <a:extLst>
                <a:ext uri="{28A0092B-C50C-407E-A947-70E740481C1C}">
                  <a14:useLocalDpi xmlns:a14="http://schemas.microsoft.com/office/drawing/2010/main"/>
                </a:ext>
              </a:extLst>
            </a:blip>
            <a:srcRect l="32500" t="18317" r="16666" b="18317"/>
            <a:stretch/>
          </p:blipFill>
          <p:spPr>
            <a:xfrm>
              <a:off x="6025305" y="2120736"/>
              <a:ext cx="2862867" cy="2158883"/>
            </a:xfrm>
            <a:prstGeom prst="rect">
              <a:avLst/>
            </a:prstGeom>
          </p:spPr>
        </p:pic>
        <p:sp>
          <p:nvSpPr>
            <p:cNvPr id="16" name="TextBox 15"/>
            <p:cNvSpPr txBox="1"/>
            <p:nvPr/>
          </p:nvSpPr>
          <p:spPr>
            <a:xfrm>
              <a:off x="7592769" y="2195554"/>
              <a:ext cx="129540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Fall</a:t>
              </a:r>
            </a:p>
          </p:txBody>
        </p:sp>
      </p:grpSp>
      <p:grpSp>
        <p:nvGrpSpPr>
          <p:cNvPr id="2" name="Group 1"/>
          <p:cNvGrpSpPr/>
          <p:nvPr/>
        </p:nvGrpSpPr>
        <p:grpSpPr>
          <a:xfrm>
            <a:off x="699947" y="580934"/>
            <a:ext cx="4667345" cy="3638947"/>
            <a:chOff x="699947" y="580934"/>
            <a:chExt cx="4667345" cy="3638947"/>
          </a:xfrm>
        </p:grpSpPr>
        <p:pic>
          <p:nvPicPr>
            <p:cNvPr id="8" name="Picture 7" descr="326_Muddy - ArcMap"/>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9947" y="580934"/>
              <a:ext cx="4667345" cy="3638947"/>
            </a:xfrm>
            <a:prstGeom prst="rect">
              <a:avLst/>
            </a:prstGeom>
          </p:spPr>
        </p:pic>
        <p:sp>
          <p:nvSpPr>
            <p:cNvPr id="17" name="TextBox 16"/>
            <p:cNvSpPr txBox="1"/>
            <p:nvPr/>
          </p:nvSpPr>
          <p:spPr>
            <a:xfrm>
              <a:off x="3504580" y="636356"/>
              <a:ext cx="1709689" cy="492443"/>
            </a:xfrm>
            <a:prstGeom prst="rect">
              <a:avLst/>
            </a:prstGeom>
            <a:solidFill>
              <a:schemeClr val="bg1"/>
            </a:solidFill>
          </p:spPr>
          <p:txBody>
            <a:bodyPr wrap="square" rtlCol="0">
              <a:spAutoFit/>
            </a:bodyPr>
            <a:lstStyle/>
            <a:p>
              <a:pPr algn="ctr"/>
              <a:r>
                <a:rPr lang="en-US" sz="2600" b="1" dirty="0">
                  <a:latin typeface="Arial" panose="020B0604020202020204" pitchFamily="34" charset="0"/>
                  <a:cs typeface="Arial" panose="020B0604020202020204" pitchFamily="34" charset="0"/>
                </a:rPr>
                <a:t>Annual</a:t>
              </a:r>
            </a:p>
          </p:txBody>
        </p:sp>
      </p:grpSp>
    </p:spTree>
    <p:extLst>
      <p:ext uri="{BB962C8B-B14F-4D97-AF65-F5344CB8AC3E}">
        <p14:creationId xmlns:p14="http://schemas.microsoft.com/office/powerpoint/2010/main" val="11497473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4037"/>
            <a:ext cx="8610600" cy="762000"/>
          </a:xfrm>
          <a:effectLst>
            <a:innerShdw blurRad="63500" dist="50800" dir="2700000">
              <a:prstClr val="black">
                <a:alpha val="50000"/>
              </a:prstClr>
            </a:innerShdw>
          </a:effectLst>
        </p:spPr>
        <p:txBody>
          <a:bodyPr/>
          <a:lstStyle/>
          <a:p>
            <a:pPr algn="ctr"/>
            <a:r>
              <a:rPr lang="en-US" b="1" dirty="0" smtClean="0">
                <a:solidFill>
                  <a:srgbClr val="0000FF"/>
                </a:solidFill>
                <a:latin typeface="Comic Sans MS"/>
                <a:ea typeface="Tahoma" panose="020B0604030504040204" pitchFamily="34" charset="0"/>
                <a:cs typeface="Comic Sans MS"/>
              </a:rPr>
              <a:t>Catchment-Wide Results</a:t>
            </a:r>
            <a:endParaRPr lang="en-US" b="1" dirty="0">
              <a:solidFill>
                <a:srgbClr val="0000FF"/>
              </a:solidFill>
              <a:latin typeface="Comic Sans MS"/>
              <a:ea typeface="Tahoma" panose="020B0604030504040204" pitchFamily="34" charset="0"/>
              <a:cs typeface="Comic Sans MS"/>
            </a:endParaRPr>
          </a:p>
        </p:txBody>
      </p:sp>
      <p:graphicFrame>
        <p:nvGraphicFramePr>
          <p:cNvPr id="7" name="Table 6"/>
          <p:cNvGraphicFramePr>
            <a:graphicFrameLocks noGrp="1"/>
          </p:cNvGraphicFramePr>
          <p:nvPr>
            <p:extLst>
              <p:ext uri="{D42A27DB-BD31-4B8C-83A1-F6EECF244321}">
                <p14:modId xmlns:p14="http://schemas.microsoft.com/office/powerpoint/2010/main" val="3970746850"/>
              </p:ext>
            </p:extLst>
          </p:nvPr>
        </p:nvGraphicFramePr>
        <p:xfrm>
          <a:off x="304800" y="2057399"/>
          <a:ext cx="8534400" cy="3525550"/>
        </p:xfrm>
        <a:graphic>
          <a:graphicData uri="http://schemas.openxmlformats.org/drawingml/2006/table">
            <a:tbl>
              <a:tblPr/>
              <a:tblGrid>
                <a:gridCol w="2296962"/>
                <a:gridCol w="1069275"/>
                <a:gridCol w="1069275"/>
                <a:gridCol w="1069275"/>
                <a:gridCol w="1069275"/>
                <a:gridCol w="1960338"/>
              </a:tblGrid>
              <a:tr h="235348">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gridSpan="2">
                  <a:txBody>
                    <a:bodyPr/>
                    <a:lstStyle/>
                    <a:p>
                      <a:pPr algn="ctr" fontAlgn="b"/>
                      <a:r>
                        <a:rPr lang="en-US" sz="1400" b="1" i="0" u="sng" strike="noStrike"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NWI Wetlands</a:t>
                      </a:r>
                      <a:endPar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hMerge="1">
                  <a:txBody>
                    <a:bodyPr/>
                    <a:lstStyle/>
                    <a:p>
                      <a:endParaRPr lang="en-US"/>
                    </a:p>
                  </a:txBody>
                  <a:tcPr/>
                </a:tc>
                <a:tc gridSpan="2">
                  <a:txBody>
                    <a:bodyPr/>
                    <a:lstStyle/>
                    <a:p>
                      <a:pPr algn="ctr" fontAlgn="b"/>
                      <a:r>
                        <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PIHM Depression</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r>
              <a:tr h="244667">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Drier</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Wetter</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Drier</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Wetter</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Ecoregion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r h="235348">
                <a:tc>
                  <a:txBody>
                    <a:bodyPr/>
                    <a:lstStyle/>
                    <a:p>
                      <a:pPr algn="l"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Lackawanna River</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74%</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26%</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71%</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29%</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Glaciated </a:t>
                      </a:r>
                      <a:r>
                        <a:rPr lang="en-US" sz="1400" b="1" i="0" u="none" strike="noStrike"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Plateau</a:t>
                      </a:r>
                      <a:endParaRPr lang="en-US" sz="1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59042">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Young Womans Creek</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Unglaciated Plateau</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Kettle Creek</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Unglaciated Plateau</a:t>
                      </a:r>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59042">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East Mahantango Creek</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Ridge and Valley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r>
                        <a:rPr lang="en-US" sz="1400" b="1" i="0" u="none" strike="noStrike" dirty="0" smtClean="0">
                          <a:solidFill>
                            <a:srgbClr val="00B050"/>
                          </a:solidFill>
                          <a:effectLst/>
                          <a:latin typeface="Tahoma" panose="020B0604030504040204" pitchFamily="34" charset="0"/>
                          <a:ea typeface="Tahoma" panose="020B0604030504040204" pitchFamily="34" charset="0"/>
                          <a:cs typeface="Tahoma" panose="020B0604030504040204" pitchFamily="34" charset="0"/>
                        </a:rPr>
                        <a:t>Shaver’s </a:t>
                      </a:r>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Creek</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20%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80%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27%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73%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Ridge and Valley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Little Juniata River</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36%</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Ridge and Valley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5348">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44667">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Muddy Creek</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35%</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65%</a:t>
                      </a:r>
                    </a:p>
                  </a:txBody>
                  <a:tcPr marL="9525" marR="9525" marT="9525"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35%</a:t>
                      </a:r>
                    </a:p>
                  </a:txBody>
                  <a:tcPr marL="9525" marR="9525" marT="9525"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65%</a:t>
                      </a:r>
                    </a:p>
                  </a:txBody>
                  <a:tcPr marL="9525" marR="9525" marT="9525"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Piedmont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41835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025" y="500063"/>
            <a:ext cx="8012113" cy="635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3267075" y="3074988"/>
            <a:ext cx="466407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2800" dirty="0">
                <a:solidFill>
                  <a:srgbClr val="FFFF00"/>
                </a:solidFill>
                <a:latin typeface="Comic Sans MS" charset="0"/>
                <a:cs typeface="Comic Sans MS" charset="0"/>
              </a:rPr>
              <a:t>Scaling Concepts and Models From </a:t>
            </a:r>
            <a:r>
              <a:rPr lang="en-US" sz="2800" dirty="0" smtClean="0">
                <a:solidFill>
                  <a:srgbClr val="FFFF00"/>
                </a:solidFill>
                <a:latin typeface="Comic Sans MS" charset="0"/>
                <a:cs typeface="Comic Sans MS" charset="0"/>
              </a:rPr>
              <a:t>HUC-12’S </a:t>
            </a:r>
            <a:r>
              <a:rPr lang="en-US" sz="2800" dirty="0">
                <a:solidFill>
                  <a:srgbClr val="FFFF00"/>
                </a:solidFill>
                <a:latin typeface="Comic Sans MS" charset="0"/>
                <a:cs typeface="Comic Sans MS" charset="0"/>
              </a:rPr>
              <a:t>to Major River Basins</a:t>
            </a:r>
          </a:p>
        </p:txBody>
      </p:sp>
      <p:sp>
        <p:nvSpPr>
          <p:cNvPr id="67587" name="TextBox 3"/>
          <p:cNvSpPr txBox="1">
            <a:spLocks noChangeArrowheads="1"/>
          </p:cNvSpPr>
          <p:nvPr/>
        </p:nvSpPr>
        <p:spPr bwMode="auto">
          <a:xfrm>
            <a:off x="84285" y="38100"/>
            <a:ext cx="84498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3366FF"/>
                </a:solidFill>
                <a:latin typeface="Comic Sans MS" charset="0"/>
                <a:cs typeface="Comic Sans MS" charset="0"/>
              </a:rPr>
              <a:t>Future Large Scale, High Resolution Model</a:t>
            </a:r>
            <a:r>
              <a:rPr lang="en-US" sz="2000" dirty="0">
                <a:solidFill>
                  <a:srgbClr val="3366FF"/>
                </a:solidFill>
                <a:latin typeface="Comic Sans MS" charset="0"/>
                <a:cs typeface="Comic Sans MS" charset="0"/>
              </a:rPr>
              <a:t>-Data </a:t>
            </a:r>
            <a:r>
              <a:rPr lang="en-US" sz="2000" dirty="0" smtClean="0">
                <a:solidFill>
                  <a:srgbClr val="3366FF"/>
                </a:solidFill>
                <a:latin typeface="Comic Sans MS" charset="0"/>
                <a:cs typeface="Comic Sans MS" charset="0"/>
              </a:rPr>
              <a:t>Access &amp; Scalability</a:t>
            </a:r>
            <a:endParaRPr lang="en-US" sz="2000" dirty="0">
              <a:solidFill>
                <a:srgbClr val="3366FF"/>
              </a:solidFill>
              <a:latin typeface="Comic Sans MS" charset="0"/>
              <a:cs typeface="Comic Sans MS" charset="0"/>
            </a:endParaRPr>
          </a:p>
        </p:txBody>
      </p:sp>
    </p:spTree>
    <p:extLst>
      <p:ext uri="{BB962C8B-B14F-4D97-AF65-F5344CB8AC3E}">
        <p14:creationId xmlns:p14="http://schemas.microsoft.com/office/powerpoint/2010/main" val="214492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imag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028700"/>
            <a:ext cx="6324600"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a:spLocks noChangeArrowheads="1"/>
          </p:cNvSpPr>
          <p:nvPr/>
        </p:nvSpPr>
        <p:spPr bwMode="auto">
          <a:xfrm>
            <a:off x="1725350" y="2379628"/>
            <a:ext cx="7418650" cy="2554545"/>
          </a:xfrm>
          <a:prstGeom prst="rect">
            <a:avLst/>
          </a:prstGeom>
          <a:noFill/>
          <a:ln w="12700">
            <a:noFill/>
            <a:miter lim="800000"/>
            <a:headEnd type="none" w="sm" len="sm"/>
            <a:tailEnd type="none" w="sm" len="sm"/>
          </a:ln>
          <a:effec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marL="342900" indent="-342900">
              <a:buFont typeface="Arial"/>
              <a:buChar char="•"/>
            </a:pPr>
            <a:r>
              <a:rPr lang="en-US" b="1" dirty="0" smtClean="0">
                <a:solidFill>
                  <a:srgbClr val="FFFF00"/>
                </a:solidFill>
              </a:rPr>
              <a:t>Essential Terrestrial Variables</a:t>
            </a:r>
          </a:p>
          <a:p>
            <a:pPr marL="342900" indent="-342900">
              <a:buFont typeface="Arial"/>
              <a:buChar char="•"/>
            </a:pPr>
            <a:r>
              <a:rPr lang="en-US" b="1" dirty="0" smtClean="0">
                <a:solidFill>
                  <a:srgbClr val="FFFF00"/>
                </a:solidFill>
              </a:rPr>
              <a:t>Automating the Model Workflow </a:t>
            </a:r>
            <a:endParaRPr lang="en-US" b="1" dirty="0">
              <a:solidFill>
                <a:srgbClr val="FFFF00"/>
              </a:solidFill>
            </a:endParaRPr>
          </a:p>
          <a:p>
            <a:pPr marL="342900" indent="-342900">
              <a:buFont typeface="Arial"/>
              <a:buChar char="•"/>
            </a:pPr>
            <a:r>
              <a:rPr lang="en-US" b="1" dirty="0" smtClean="0">
                <a:solidFill>
                  <a:srgbClr val="FFFF00"/>
                </a:solidFill>
              </a:rPr>
              <a:t>National Geospatial Data </a:t>
            </a:r>
          </a:p>
          <a:p>
            <a:pPr marL="342900" indent="-342900">
              <a:buFont typeface="Arial"/>
              <a:buChar char="•"/>
            </a:pPr>
            <a:r>
              <a:rPr lang="en-US" b="1" dirty="0" smtClean="0">
                <a:solidFill>
                  <a:srgbClr val="FFFF00"/>
                </a:solidFill>
              </a:rPr>
              <a:t>Hydrologic Basis for Earth System Models</a:t>
            </a:r>
          </a:p>
          <a:p>
            <a:pPr marL="342900" indent="-342900">
              <a:buFont typeface="Arial"/>
              <a:buChar char="•"/>
            </a:pPr>
            <a:r>
              <a:rPr lang="en-US" b="1" dirty="0" smtClean="0">
                <a:solidFill>
                  <a:srgbClr val="FFFF00"/>
                </a:solidFill>
              </a:rPr>
              <a:t>PIHM development</a:t>
            </a:r>
          </a:p>
          <a:p>
            <a:pPr marL="342900" indent="-342900">
              <a:buFont typeface="Arial"/>
              <a:buChar char="•"/>
            </a:pPr>
            <a:r>
              <a:rPr lang="en-US" b="1" dirty="0" smtClean="0">
                <a:solidFill>
                  <a:srgbClr val="FFFF00"/>
                </a:solidFill>
              </a:rPr>
              <a:t>Climate Reanalysis &amp; </a:t>
            </a:r>
            <a:r>
              <a:rPr lang="en-US" b="1" dirty="0">
                <a:solidFill>
                  <a:srgbClr val="FFFF00"/>
                </a:solidFill>
              </a:rPr>
              <a:t>IPCC </a:t>
            </a:r>
            <a:r>
              <a:rPr lang="en-US" b="1" dirty="0" smtClean="0">
                <a:solidFill>
                  <a:srgbClr val="FFFF00"/>
                </a:solidFill>
              </a:rPr>
              <a:t>Projections </a:t>
            </a:r>
          </a:p>
          <a:p>
            <a:pPr marL="342900" indent="-342900">
              <a:buFont typeface="Arial"/>
              <a:buChar char="•"/>
            </a:pPr>
            <a:r>
              <a:rPr lang="en-US" b="1" dirty="0" smtClean="0">
                <a:solidFill>
                  <a:srgbClr val="FFFF00"/>
                </a:solidFill>
              </a:rPr>
              <a:t>Detecting </a:t>
            </a:r>
            <a:r>
              <a:rPr lang="en-US" b="1" dirty="0">
                <a:solidFill>
                  <a:srgbClr val="FFFF00"/>
                </a:solidFill>
              </a:rPr>
              <a:t>Decadal Ecosystem </a:t>
            </a:r>
            <a:r>
              <a:rPr lang="en-US" b="1" dirty="0" smtClean="0">
                <a:solidFill>
                  <a:srgbClr val="FFFF00"/>
                </a:solidFill>
              </a:rPr>
              <a:t>Change</a:t>
            </a:r>
          </a:p>
          <a:p>
            <a:pPr marL="342900" indent="-342900">
              <a:buFont typeface="Arial"/>
              <a:buChar char="•"/>
            </a:pPr>
            <a:r>
              <a:rPr lang="en-US" b="1" dirty="0" smtClean="0">
                <a:solidFill>
                  <a:srgbClr val="FFFF00"/>
                </a:solidFill>
                <a:effectLst>
                  <a:outerShdw blurRad="38100" dist="38100" dir="2700000" algn="tl">
                    <a:srgbClr val="DDDDDD"/>
                  </a:outerShdw>
                </a:effectLst>
              </a:rPr>
              <a:t>Other examples</a:t>
            </a:r>
          </a:p>
        </p:txBody>
      </p:sp>
      <p:sp>
        <p:nvSpPr>
          <p:cNvPr id="4" name="TextBox 3"/>
          <p:cNvSpPr txBox="1"/>
          <p:nvPr/>
        </p:nvSpPr>
        <p:spPr>
          <a:xfrm>
            <a:off x="1621950" y="1940495"/>
            <a:ext cx="864339" cy="400110"/>
          </a:xfrm>
          <a:prstGeom prst="rect">
            <a:avLst/>
          </a:prstGeom>
          <a:noFill/>
        </p:spPr>
        <p:txBody>
          <a:bodyPr wrap="none" rtlCol="0">
            <a:spAutoFit/>
          </a:bodyPr>
          <a:lstStyle/>
          <a:p>
            <a:r>
              <a:rPr lang="en-US" sz="2000" b="1" dirty="0" smtClean="0">
                <a:solidFill>
                  <a:srgbClr val="FFFF00"/>
                </a:solidFill>
              </a:rPr>
              <a:t>Topics</a:t>
            </a:r>
            <a:endParaRPr lang="en-US" sz="2000" b="1" dirty="0">
              <a:solidFill>
                <a:srgbClr val="FFFF00"/>
              </a:solidFill>
            </a:endParaRPr>
          </a:p>
        </p:txBody>
      </p:sp>
      <p:sp>
        <p:nvSpPr>
          <p:cNvPr id="5" name="Rectangle 4"/>
          <p:cNvSpPr/>
          <p:nvPr/>
        </p:nvSpPr>
        <p:spPr>
          <a:xfrm>
            <a:off x="2149475" y="382368"/>
            <a:ext cx="4572000" cy="646331"/>
          </a:xfrm>
          <a:prstGeom prst="rect">
            <a:avLst/>
          </a:prstGeom>
        </p:spPr>
        <p:txBody>
          <a:bodyPr>
            <a:spAutoFit/>
          </a:bodyPr>
          <a:lstStyle/>
          <a:p>
            <a:r>
              <a:rPr lang="en-US" dirty="0">
                <a:hlinkClick r:id="rId4"/>
              </a:rPr>
              <a:t>http://</a:t>
            </a:r>
            <a:r>
              <a:rPr lang="en-US" dirty="0" err="1">
                <a:hlinkClick r:id="rId4"/>
              </a:rPr>
              <a:t>www.pihm.psu.edu</a:t>
            </a:r>
            <a:r>
              <a:rPr lang="en-US" dirty="0">
                <a:hlinkClick r:id="rId4"/>
              </a:rPr>
              <a:t>/announcement_20141026.html</a:t>
            </a:r>
            <a:endParaRPr lang="en-US" dirty="0"/>
          </a:p>
        </p:txBody>
      </p:sp>
      <p:sp>
        <p:nvSpPr>
          <p:cNvPr id="6" name="TextBox 5"/>
          <p:cNvSpPr txBox="1"/>
          <p:nvPr/>
        </p:nvSpPr>
        <p:spPr>
          <a:xfrm>
            <a:off x="820629" y="5880963"/>
            <a:ext cx="6823127" cy="369332"/>
          </a:xfrm>
          <a:prstGeom prst="rect">
            <a:avLst/>
          </a:prstGeom>
          <a:noFill/>
        </p:spPr>
        <p:txBody>
          <a:bodyPr wrap="none" rtlCol="0">
            <a:spAutoFit/>
          </a:bodyPr>
          <a:lstStyle/>
          <a:p>
            <a:r>
              <a:rPr lang="en-US" dirty="0">
                <a:hlinkClick r:id="rId5"/>
              </a:rPr>
              <a:t>https://</a:t>
            </a:r>
            <a:r>
              <a:rPr lang="en-US" dirty="0" err="1">
                <a:hlinkClick r:id="rId5"/>
              </a:rPr>
              <a:t>www.youtube.com</a:t>
            </a:r>
            <a:r>
              <a:rPr lang="en-US" dirty="0">
                <a:hlinkClick r:id="rId5"/>
              </a:rPr>
              <a:t>/</a:t>
            </a:r>
            <a:r>
              <a:rPr lang="en-US" dirty="0" err="1">
                <a:hlinkClick r:id="rId5"/>
              </a:rPr>
              <a:t>watch?v</a:t>
            </a:r>
            <a:r>
              <a:rPr lang="en-US" dirty="0">
                <a:hlinkClick r:id="rId5"/>
              </a:rPr>
              <a:t>=1uRpMR6SpoI&amp;feature=</a:t>
            </a:r>
            <a:r>
              <a:rPr lang="en-US" dirty="0" err="1">
                <a:hlinkClick r:id="rId5"/>
              </a:rPr>
              <a:t>youtu.be</a:t>
            </a:r>
            <a:endParaRPr lang="en-US" dirty="0"/>
          </a:p>
        </p:txBody>
      </p:sp>
    </p:spTree>
    <p:extLst>
      <p:ext uri="{BB962C8B-B14F-4D97-AF65-F5344CB8AC3E}">
        <p14:creationId xmlns:p14="http://schemas.microsoft.com/office/powerpoint/2010/main" val="3989461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00" y="3454400"/>
            <a:ext cx="2101544" cy="369332"/>
          </a:xfrm>
          <a:prstGeom prst="rect">
            <a:avLst/>
          </a:prstGeom>
          <a:noFill/>
        </p:spPr>
        <p:txBody>
          <a:bodyPr wrap="none" rtlCol="0">
            <a:spAutoFit/>
          </a:bodyPr>
          <a:lstStyle/>
          <a:p>
            <a:r>
              <a:rPr lang="en-US" dirty="0" smtClean="0"/>
              <a:t>Need workflow here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345020409"/>
              </p:ext>
            </p:extLst>
          </p:nvPr>
        </p:nvGraphicFramePr>
        <p:xfrm>
          <a:off x="609600" y="770456"/>
          <a:ext cx="8102600" cy="6106552"/>
        </p:xfrm>
        <a:graphic>
          <a:graphicData uri="http://schemas.openxmlformats.org/presentationml/2006/ole">
            <mc:AlternateContent xmlns:mc="http://schemas.openxmlformats.org/markup-compatibility/2006">
              <mc:Choice xmlns:v="urn:schemas-microsoft-com:vml" Requires="v">
                <p:oleObj spid="_x0000_s17551" name="Document" r:id="rId4" imgW="6083300" imgH="4584700" progId="Word.Document.12">
                  <p:embed/>
                </p:oleObj>
              </mc:Choice>
              <mc:Fallback>
                <p:oleObj name="Document" r:id="rId4" imgW="6083300" imgH="4584700" progId="Word.Document.12">
                  <p:embed/>
                  <p:pic>
                    <p:nvPicPr>
                      <p:cNvPr id="0" name=""/>
                      <p:cNvPicPr/>
                      <p:nvPr/>
                    </p:nvPicPr>
                    <p:blipFill>
                      <a:blip r:embed="rId5"/>
                      <a:stretch>
                        <a:fillRect/>
                      </a:stretch>
                    </p:blipFill>
                    <p:spPr>
                      <a:xfrm>
                        <a:off x="609600" y="770456"/>
                        <a:ext cx="8102600" cy="6106552"/>
                      </a:xfrm>
                      <a:prstGeom prst="rect">
                        <a:avLst/>
                      </a:prstGeom>
                    </p:spPr>
                  </p:pic>
                </p:oleObj>
              </mc:Fallback>
            </mc:AlternateContent>
          </a:graphicData>
        </a:graphic>
      </p:graphicFrame>
      <p:sp>
        <p:nvSpPr>
          <p:cNvPr id="4" name="TextBox 2"/>
          <p:cNvSpPr txBox="1">
            <a:spLocks noChangeArrowheads="1"/>
          </p:cNvSpPr>
          <p:nvPr/>
        </p:nvSpPr>
        <p:spPr bwMode="auto">
          <a:xfrm>
            <a:off x="1893882" y="181039"/>
            <a:ext cx="50193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3366FF"/>
                </a:solidFill>
                <a:latin typeface="Comic Sans MS" charset="0"/>
                <a:cs typeface="Comic Sans MS" charset="0"/>
                <a:hlinkClick r:id="rId6"/>
              </a:rPr>
              <a:t>HydroTerre: </a:t>
            </a:r>
            <a:r>
              <a:rPr lang="en-US" dirty="0" smtClean="0">
                <a:solidFill>
                  <a:srgbClr val="3366FF"/>
                </a:solidFill>
                <a:latin typeface="Comic Sans MS" charset="0"/>
                <a:cs typeface="Comic Sans MS" charset="0"/>
              </a:rPr>
              <a:t>High Resolution ETV</a:t>
            </a:r>
            <a:endParaRPr lang="en-US" dirty="0">
              <a:solidFill>
                <a:srgbClr val="3366FF"/>
              </a:solidFill>
              <a:latin typeface="Comic Sans MS" charset="0"/>
              <a:cs typeface="Comic Sans MS" charset="0"/>
            </a:endParaRPr>
          </a:p>
        </p:txBody>
      </p:sp>
    </p:spTree>
    <p:extLst>
      <p:ext uri="{BB962C8B-B14F-4D97-AF65-F5344CB8AC3E}">
        <p14:creationId xmlns:p14="http://schemas.microsoft.com/office/powerpoint/2010/main" val="2851238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4-10-25 21.57.0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0"/>
            <a:ext cx="9144000" cy="5318693"/>
          </a:xfrm>
          <a:prstGeom prst="rect">
            <a:avLst/>
          </a:prstGeom>
        </p:spPr>
      </p:pic>
    </p:spTree>
    <p:extLst>
      <p:ext uri="{BB962C8B-B14F-4D97-AF65-F5344CB8AC3E}">
        <p14:creationId xmlns:p14="http://schemas.microsoft.com/office/powerpoint/2010/main" val="2272577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11352</TotalTime>
  <Words>1798</Words>
  <Application>Microsoft Office PowerPoint</Application>
  <PresentationFormat>On-screen Show (4:3)</PresentationFormat>
  <Paragraphs>492</Paragraphs>
  <Slides>73</Slides>
  <Notes>32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9" baseType="lpstr">
      <vt:lpstr>ＭＳ Ｐゴシック</vt:lpstr>
      <vt:lpstr>Arial</vt:lpstr>
      <vt:lpstr>Calibri</vt:lpstr>
      <vt:lpstr>Comic Sans MS</vt:lpstr>
      <vt:lpstr>Futura Lt BT</vt:lpstr>
      <vt:lpstr>Garamond</vt:lpstr>
      <vt:lpstr>Georgia</vt:lpstr>
      <vt:lpstr>Palatino Linotype</vt:lpstr>
      <vt:lpstr>Tahoma</vt:lpstr>
      <vt:lpstr>Times</vt:lpstr>
      <vt:lpstr>Times New Roman</vt:lpstr>
      <vt:lpstr>Verdana</vt:lpstr>
      <vt:lpstr>Office Theme</vt:lpstr>
      <vt:lpstr>Document</vt:lpstr>
      <vt:lpstr>Photo Editor Photo</vt:lpstr>
      <vt:lpstr>Chart</vt:lpstr>
      <vt:lpstr>PowerPoint Presentation</vt:lpstr>
      <vt:lpstr>PowerPoint Presentation</vt:lpstr>
      <vt:lpstr>PowerPoint Presentation</vt:lpstr>
      <vt:lpstr>Essential Terrestrial Variables Necessary for Catchment Modeling Anywhere in CONUS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Source Programming Tools</vt:lpstr>
      <vt:lpstr>PowerPoint Presentation</vt:lpstr>
      <vt:lpstr>Semi-Discrete Finite Volume Formulation</vt:lpstr>
      <vt:lpstr>PowerPoint Presentation</vt:lpstr>
      <vt:lpstr>PowerPoint Presentation</vt:lpstr>
      <vt:lpstr>PowerPoint Presentation</vt:lpstr>
      <vt:lpstr>PIHM GIS Framework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CZO Data -&gt;lidar, Soil, Regolith,Veg</vt:lpstr>
      <vt:lpstr>PowerPoint Presentation</vt:lpstr>
      <vt:lpstr>PowerPoint Presentation</vt:lpstr>
      <vt:lpstr>PowerPoint Presentation</vt:lpstr>
      <vt:lpstr> http://www.pihm.psu.edu/applications.html CZO Catchment Reanalysis time series: 1979-Present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Physically-based land surface hydrologic model: Flux-PIHM</vt:lpstr>
      <vt:lpstr>Flux-PIHM data assimilation system</vt:lpstr>
      <vt:lpstr>Flux-PIHM</vt:lpstr>
      <vt:lpstr>PowerPoint Presentation</vt:lpstr>
      <vt:lpstr>PowerPoint Presentation</vt:lpstr>
      <vt:lpstr>PowerPoint Presentation</vt:lpstr>
      <vt:lpstr>Flux-PIHM DA system for parameter estimation</vt:lpstr>
      <vt:lpstr>Flux-PIHM</vt:lpstr>
      <vt:lpstr>Wetland Vulnerability to Climate Change</vt:lpstr>
      <vt:lpstr>PowerPoint Presentation</vt:lpstr>
      <vt:lpstr>PowerPoint Presentation</vt:lpstr>
      <vt:lpstr>PowerPoint Presentation</vt:lpstr>
      <vt:lpstr>Workflow</vt:lpstr>
      <vt:lpstr>PowerPoint Presentation</vt:lpstr>
      <vt:lpstr>PowerPoint Presentation</vt:lpstr>
      <vt:lpstr>Historical vs  IPCC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Catchment-Wide Results</vt:lpstr>
      <vt:lpstr>PowerPoint Presentation</vt:lpstr>
      <vt:lpstr>PowerPoint Presentation</vt:lpstr>
    </vt:vector>
  </TitlesOfParts>
  <Company>Penn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 Yu</dc:creator>
  <cp:lastModifiedBy>Maidment, David R</cp:lastModifiedBy>
  <cp:revision>360</cp:revision>
  <dcterms:created xsi:type="dcterms:W3CDTF">2011-11-20T20:35:58Z</dcterms:created>
  <dcterms:modified xsi:type="dcterms:W3CDTF">2015-04-01T17:39:46Z</dcterms:modified>
</cp:coreProperties>
</file>