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5" r:id="rId13"/>
    <p:sldId id="276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9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2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E212-4911-8C4E-9FA0-3FC4F26B5B37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E4F8-B169-C540-AD3B-847CE942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06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Investigating the influence of land use/land cover change on flooding in the Upper Choctawhatchee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Monica Stone, Angela </a:t>
            </a:r>
            <a:r>
              <a:rPr lang="en-US" sz="2800" i="1" dirty="0" err="1" smtClean="0">
                <a:solidFill>
                  <a:schemeClr val="tx1"/>
                </a:solidFill>
              </a:rPr>
              <a:t>Pelle</a:t>
            </a:r>
            <a:r>
              <a:rPr lang="en-US" sz="2800" i="1" dirty="0" smtClean="0">
                <a:solidFill>
                  <a:schemeClr val="tx1"/>
                </a:solidFill>
              </a:rPr>
              <a:t>, &amp; </a:t>
            </a:r>
            <a:r>
              <a:rPr lang="en-US" sz="2800" i="1" dirty="0" err="1" smtClean="0">
                <a:solidFill>
                  <a:schemeClr val="tx1"/>
                </a:solidFill>
              </a:rPr>
              <a:t>Lian</a:t>
            </a:r>
            <a:r>
              <a:rPr lang="en-US" sz="2800" i="1" dirty="0" smtClean="0">
                <a:solidFill>
                  <a:schemeClr val="tx1"/>
                </a:solidFill>
              </a:rPr>
              <a:t> Zhu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4-06 at 9.03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6 at 9.0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Threshold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Gridded results allow for estimation of severity of flooding at each </a:t>
            </a:r>
            <a:r>
              <a:rPr lang="en-US" dirty="0" smtClean="0"/>
              <a:t>un-gaged </a:t>
            </a:r>
            <a:r>
              <a:rPr lang="en-US" dirty="0" smtClean="0"/>
              <a:t>location within a watershed</a:t>
            </a:r>
          </a:p>
          <a:p>
            <a:r>
              <a:rPr lang="en-US" dirty="0" smtClean="0"/>
              <a:t>USGS Regional Frequency Threshold Regression Equations (Flood Magnitudes for 5-100 year storms)</a:t>
            </a:r>
          </a:p>
          <a:p>
            <a:r>
              <a:rPr lang="en-US" sz="2200" dirty="0" err="1" smtClean="0"/>
              <a:t>Hedgecock</a:t>
            </a:r>
            <a:r>
              <a:rPr lang="en-US" sz="2200" dirty="0" smtClean="0"/>
              <a:t>, T.S., and Feaster T.D., 2007, </a:t>
            </a:r>
            <a:r>
              <a:rPr lang="en-US" sz="2200" dirty="0" err="1" smtClean="0"/>
              <a:t>Maginutde</a:t>
            </a:r>
            <a:r>
              <a:rPr lang="en-US" sz="2200" dirty="0" smtClean="0"/>
              <a:t> and frequency of floods in Alabama, 2003: U.S. Geological Survey Scientific Investigations Report 2007-5204, 28 p., +app (available online at http://</a:t>
            </a:r>
            <a:r>
              <a:rPr lang="en-US" sz="2200" dirty="0" err="1" smtClean="0"/>
              <a:t>pubs.water.usgs.gov</a:t>
            </a:r>
            <a:r>
              <a:rPr lang="en-US" sz="2200" dirty="0" smtClean="0"/>
              <a:t>/sir2007-5204)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357" y="288351"/>
            <a:ext cx="31289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Product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53"/>
            <a:ext cx="8419964" cy="1239114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652453"/>
            <a:ext cx="8419964" cy="1239114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04853"/>
            <a:ext cx="8419964" cy="12391149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" y="0"/>
            <a:ext cx="4666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Study Scenarios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land use/land </a:t>
            </a:r>
            <a:r>
              <a:rPr lang="en-US" dirty="0" smtClean="0"/>
              <a:t>cover</a:t>
            </a:r>
            <a:endParaRPr lang="en-US" dirty="0"/>
          </a:p>
          <a:p>
            <a:r>
              <a:rPr lang="en-US" dirty="0"/>
              <a:t>Forest area is predicted to increase from 28%</a:t>
            </a:r>
          </a:p>
          <a:p>
            <a:pPr marL="0" indent="0">
              <a:buNone/>
            </a:pPr>
            <a:r>
              <a:rPr lang="en-US" dirty="0"/>
              <a:t>to 42% by </a:t>
            </a:r>
            <a:r>
              <a:rPr lang="en-US" dirty="0" smtClean="0"/>
              <a:t>2100</a:t>
            </a:r>
          </a:p>
          <a:p>
            <a:pPr lvl="1"/>
            <a:r>
              <a:rPr lang="en-US" dirty="0" smtClean="0"/>
              <a:t>30</a:t>
            </a:r>
            <a:r>
              <a:rPr lang="en-US" dirty="0"/>
              <a:t>, 35, 40, and 42% scenarios will be run, </a:t>
            </a:r>
            <a:r>
              <a:rPr lang="en-US" dirty="0" smtClean="0"/>
              <a:t>equally applied </a:t>
            </a:r>
            <a:r>
              <a:rPr lang="en-US" dirty="0"/>
              <a:t>to all currently forested areas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9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03140201 </a:t>
            </a:r>
            <a:r>
              <a:rPr lang="en-US" dirty="0">
                <a:solidFill>
                  <a:schemeClr val="tx2"/>
                </a:solidFill>
              </a:rPr>
              <a:t>Upper Choctawhatchee. Alabama.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Baseline run from 1980 – 2012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65" y="2403739"/>
            <a:ext cx="4992089" cy="37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lives and </a:t>
            </a:r>
            <a:r>
              <a:rPr lang="en-US" dirty="0" smtClean="0"/>
              <a:t>property</a:t>
            </a:r>
          </a:p>
          <a:p>
            <a:r>
              <a:rPr lang="en-US" dirty="0"/>
              <a:t>Loss of </a:t>
            </a:r>
            <a:r>
              <a:rPr lang="en-US" dirty="0" smtClean="0"/>
              <a:t>livelihoods</a:t>
            </a:r>
          </a:p>
          <a:p>
            <a:r>
              <a:rPr lang="en-US" dirty="0"/>
              <a:t>Decreased purchasing and production </a:t>
            </a:r>
            <a:r>
              <a:rPr lang="en-US" dirty="0" smtClean="0"/>
              <a:t>power</a:t>
            </a:r>
          </a:p>
          <a:p>
            <a:r>
              <a:rPr lang="en-US" dirty="0"/>
              <a:t>Mass </a:t>
            </a:r>
            <a:r>
              <a:rPr lang="en-US" dirty="0" smtClean="0"/>
              <a:t>migration</a:t>
            </a:r>
          </a:p>
          <a:p>
            <a:r>
              <a:rPr lang="en-US" dirty="0"/>
              <a:t>Psychosocial </a:t>
            </a:r>
            <a:r>
              <a:rPr lang="en-US" dirty="0" smtClean="0"/>
              <a:t>effects</a:t>
            </a:r>
          </a:p>
          <a:p>
            <a:r>
              <a:rPr lang="en-US" dirty="0"/>
              <a:t>Hindering economic growth and </a:t>
            </a:r>
            <a:r>
              <a:rPr lang="en-US" dirty="0" smtClean="0"/>
              <a:t>development</a:t>
            </a:r>
          </a:p>
          <a:p>
            <a:r>
              <a:rPr lang="en-US" dirty="0"/>
              <a:t>Political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418265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Indirect Impacts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Water quality</a:t>
            </a:r>
          </a:p>
          <a:p>
            <a:pPr marL="0" indent="0">
              <a:buNone/>
            </a:pPr>
            <a:r>
              <a:rPr lang="en-US" dirty="0" smtClean="0"/>
              <a:t>Infrastructure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Boiling water alert</a:t>
            </a:r>
          </a:p>
          <a:p>
            <a:pPr marL="0" indent="0">
              <a:buNone/>
            </a:pPr>
            <a:r>
              <a:rPr lang="en-US" dirty="0" smtClean="0"/>
              <a:t>Bottle water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584799" y="286351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Indirect Impacts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ECAT</a:t>
            </a:r>
          </a:p>
          <a:p>
            <a:pPr marL="0" indent="0">
              <a:buNone/>
            </a:pPr>
            <a:r>
              <a:rPr lang="en-US" dirty="0"/>
              <a:t>Economic Consequences Assessment Tool (ECAT) is a dynamic, demand driven, supply constrained social accounting matrix based model.</a:t>
            </a:r>
          </a:p>
          <a:p>
            <a:pPr marL="0" indent="0">
              <a:buNone/>
            </a:pPr>
            <a:r>
              <a:rPr lang="en-US" dirty="0"/>
              <a:t>ECAT models the behavior of water utility customers as they respond to water disruption events.</a:t>
            </a:r>
          </a:p>
          <a:p>
            <a:pPr marL="0" indent="0">
              <a:buNone/>
            </a:pPr>
            <a:r>
              <a:rPr lang="en-US" dirty="0"/>
              <a:t>EACT is designed to provide information to water utility managers local policy makers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Indirect Impacts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 of Impacts Modeling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Knowing </a:t>
            </a:r>
            <a:r>
              <a:rPr lang="en-US" dirty="0"/>
              <a:t>which sector will have the most serious economic impact will help manage the limited resources efficiently.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148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Recent Trends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and </a:t>
            </a:r>
            <a:r>
              <a:rPr lang="en-US" dirty="0" err="1" smtClean="0"/>
              <a:t>streamflow</a:t>
            </a:r>
            <a:r>
              <a:rPr lang="en-US" dirty="0" smtClean="0"/>
              <a:t> have been increasing over the last century</a:t>
            </a:r>
          </a:p>
          <a:p>
            <a:r>
              <a:rPr lang="en-US" dirty="0" smtClean="0"/>
              <a:t>S.E. is transitioning to be more urban/commercial</a:t>
            </a:r>
          </a:p>
          <a:p>
            <a:pPr lvl="1"/>
            <a:r>
              <a:rPr lang="en-US" dirty="0" smtClean="0"/>
              <a:t>60% forest</a:t>
            </a:r>
          </a:p>
          <a:p>
            <a:pPr lvl="1"/>
            <a:r>
              <a:rPr lang="en-US" dirty="0" smtClean="0"/>
              <a:t>25% agriculture (decreasing – being moved to the West in the last century)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73654" y="6415956"/>
            <a:ext cx="212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(Cruise </a:t>
            </a:r>
            <a:r>
              <a:rPr lang="en-US" i="1" dirty="0" smtClean="0"/>
              <a:t>et al</a:t>
            </a:r>
            <a:r>
              <a:rPr lang="en-US" dirty="0" smtClean="0"/>
              <a:t>.,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6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Economic Impact Model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1" y="1658270"/>
            <a:ext cx="8687901" cy="464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3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 the process to produce threshold frequencies for any gridded product input</a:t>
            </a:r>
          </a:p>
          <a:p>
            <a:r>
              <a:rPr lang="en-US" dirty="0" smtClean="0"/>
              <a:t>VIC Model -&gt; TF Values (per example) -&gt; VIC Streamflow -&gt; Economic model </a:t>
            </a:r>
          </a:p>
          <a:p>
            <a:r>
              <a:rPr lang="en-US" dirty="0" smtClean="0"/>
              <a:t>Produce economic impact at each grid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6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References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err="1"/>
              <a:t>Alexakis</a:t>
            </a:r>
            <a:r>
              <a:rPr lang="en-US" sz="1200" dirty="0"/>
              <a:t>, D.D., </a:t>
            </a:r>
            <a:r>
              <a:rPr lang="en-US" sz="1200" dirty="0" err="1"/>
              <a:t>Grillakis</a:t>
            </a:r>
            <a:r>
              <a:rPr lang="en-US" sz="1200" dirty="0"/>
              <a:t>, M.G., </a:t>
            </a:r>
            <a:r>
              <a:rPr lang="en-US" sz="1200" dirty="0" err="1"/>
              <a:t>Koutroulis</a:t>
            </a:r>
            <a:r>
              <a:rPr lang="en-US" sz="1200" dirty="0"/>
              <a:t>, A.G., </a:t>
            </a:r>
            <a:r>
              <a:rPr lang="en-US" sz="1200" dirty="0" err="1"/>
              <a:t>Agapious</a:t>
            </a:r>
            <a:r>
              <a:rPr lang="en-US" sz="1200" dirty="0"/>
              <a:t>, A., </a:t>
            </a:r>
            <a:r>
              <a:rPr lang="en-US" sz="1200" dirty="0" err="1"/>
              <a:t>Themistocleous</a:t>
            </a:r>
            <a:r>
              <a:rPr lang="en-US" sz="1200" dirty="0"/>
              <a:t>, K., </a:t>
            </a:r>
            <a:r>
              <a:rPr lang="en-US" sz="1200" dirty="0" err="1"/>
              <a:t>Tsanis</a:t>
            </a:r>
            <a:r>
              <a:rPr lang="en-US" sz="1200" dirty="0"/>
              <a:t>, </a:t>
            </a:r>
            <a:r>
              <a:rPr lang="en-US" sz="1200" dirty="0" smtClean="0"/>
              <a:t>I.K</a:t>
            </a:r>
            <a:r>
              <a:rPr lang="en-US" sz="1200" dirty="0"/>
              <a:t>., </a:t>
            </a:r>
            <a:r>
              <a:rPr lang="en-US" sz="1200" dirty="0" err="1"/>
              <a:t>Michaelides</a:t>
            </a:r>
            <a:r>
              <a:rPr lang="en-US" sz="1200" dirty="0"/>
              <a:t>, S., </a:t>
            </a:r>
            <a:r>
              <a:rPr lang="en-US" sz="1200" dirty="0" err="1"/>
              <a:t>Pashiardis</a:t>
            </a:r>
            <a:r>
              <a:rPr lang="en-US" sz="1200" dirty="0"/>
              <a:t>, S., </a:t>
            </a:r>
            <a:r>
              <a:rPr lang="en-US" sz="1200" dirty="0" err="1"/>
              <a:t>Demetriou</a:t>
            </a:r>
            <a:r>
              <a:rPr lang="en-US" sz="1200" dirty="0"/>
              <a:t>, C., </a:t>
            </a:r>
            <a:r>
              <a:rPr lang="en-US" sz="1200" dirty="0" err="1"/>
              <a:t>Aristeidou</a:t>
            </a:r>
            <a:r>
              <a:rPr lang="en-US" sz="1200" dirty="0"/>
              <a:t>, K., </a:t>
            </a:r>
            <a:r>
              <a:rPr lang="en-US" sz="1200" dirty="0" err="1"/>
              <a:t>Retalis</a:t>
            </a:r>
            <a:r>
              <a:rPr lang="en-US" sz="1200" dirty="0"/>
              <a:t>, A., </a:t>
            </a:r>
            <a:r>
              <a:rPr lang="en-US" sz="1200" dirty="0" err="1"/>
              <a:t>Tymvios</a:t>
            </a:r>
            <a:r>
              <a:rPr lang="en-US" sz="1200" dirty="0"/>
              <a:t>, </a:t>
            </a:r>
            <a:r>
              <a:rPr lang="en-US" sz="1200" dirty="0" smtClean="0"/>
              <a:t>F</a:t>
            </a:r>
            <a:r>
              <a:rPr lang="en-US" sz="1200" dirty="0"/>
              <a:t>., &amp; </a:t>
            </a:r>
            <a:r>
              <a:rPr lang="en-US" sz="1200" dirty="0" err="1"/>
              <a:t>Hadjimitsis</a:t>
            </a:r>
            <a:r>
              <a:rPr lang="en-US" sz="1200" dirty="0"/>
              <a:t>, D.G. (2014). GIS and remote sensing techniques for the assessment of land use change impact on flood hydrology: The case study of </a:t>
            </a:r>
            <a:r>
              <a:rPr lang="en-US" sz="1200" dirty="0" err="1"/>
              <a:t>Yialias</a:t>
            </a:r>
            <a:r>
              <a:rPr lang="en-US" sz="1200" dirty="0"/>
              <a:t> basin in Cyprus. </a:t>
            </a:r>
            <a:r>
              <a:rPr lang="en-US" sz="1200" i="1" dirty="0"/>
              <a:t>Natural Hazards and Earth System Sciences</a:t>
            </a:r>
            <a:r>
              <a:rPr lang="en-US" sz="1200" dirty="0"/>
              <a:t>, 14, 413-426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 err="1"/>
              <a:t>Bronstert</a:t>
            </a:r>
            <a:r>
              <a:rPr lang="en-US" sz="1200" dirty="0"/>
              <a:t>, A., </a:t>
            </a:r>
            <a:r>
              <a:rPr lang="en-US" sz="1200" dirty="0" err="1"/>
              <a:t>Niehoff</a:t>
            </a:r>
            <a:r>
              <a:rPr lang="en-US" sz="1200" dirty="0"/>
              <a:t>, D., &amp; </a:t>
            </a:r>
            <a:r>
              <a:rPr lang="en-US" sz="1200" dirty="0" err="1"/>
              <a:t>Bürger</a:t>
            </a:r>
            <a:r>
              <a:rPr lang="en-US" sz="1200" dirty="0"/>
              <a:t>, G. (2002). Effects of climate and land-use change on storm </a:t>
            </a:r>
            <a:r>
              <a:rPr lang="en-US" sz="1200" dirty="0" smtClean="0"/>
              <a:t>runoff </a:t>
            </a:r>
            <a:r>
              <a:rPr lang="en-US" sz="1200" dirty="0"/>
              <a:t>generation: Present knowledge and modeling capabilities. </a:t>
            </a:r>
            <a:r>
              <a:rPr lang="en-US" sz="1200" i="1" dirty="0"/>
              <a:t>Hydrological Processes</a:t>
            </a:r>
            <a:r>
              <a:rPr lang="en-US" sz="1200" dirty="0"/>
              <a:t>, </a:t>
            </a:r>
            <a:r>
              <a:rPr lang="en-US" sz="1200" dirty="0" smtClean="0"/>
              <a:t>16</a:t>
            </a:r>
            <a:r>
              <a:rPr lang="en-US" sz="1200" dirty="0"/>
              <a:t>, 509-529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Cruise</a:t>
            </a:r>
            <a:r>
              <a:rPr lang="en-US" sz="1200" dirty="0"/>
              <a:t>, J.F., </a:t>
            </a:r>
            <a:r>
              <a:rPr lang="en-US" sz="1200" dirty="0" err="1"/>
              <a:t>Laymon</a:t>
            </a:r>
            <a:r>
              <a:rPr lang="en-US" sz="1200" dirty="0"/>
              <a:t>, C.A., &amp; Al-</a:t>
            </a:r>
            <a:r>
              <a:rPr lang="en-US" sz="1200" dirty="0" err="1"/>
              <a:t>Hamdan</a:t>
            </a:r>
            <a:r>
              <a:rPr lang="en-US" sz="1200" dirty="0"/>
              <a:t>, O.Z. (2010). Impact of 20 years of land-cover change </a:t>
            </a:r>
            <a:r>
              <a:rPr lang="en-US" sz="1200" dirty="0" smtClean="0"/>
              <a:t>on </a:t>
            </a:r>
            <a:r>
              <a:rPr lang="en-US" sz="1200" dirty="0"/>
              <a:t>the hydrology of streams in the Southeastern United States. </a:t>
            </a:r>
            <a:r>
              <a:rPr lang="en-US" sz="1200" i="1" dirty="0"/>
              <a:t>Journal of the American </a:t>
            </a:r>
            <a:r>
              <a:rPr lang="en-US" sz="1200" i="1" dirty="0" smtClean="0"/>
              <a:t>Water </a:t>
            </a:r>
            <a:r>
              <a:rPr lang="en-US" sz="1200" i="1" dirty="0"/>
              <a:t>Resources Association</a:t>
            </a:r>
            <a:r>
              <a:rPr lang="en-US" sz="1200" dirty="0"/>
              <a:t>, 46(6), 1159-1170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 err="1"/>
              <a:t>Greenough</a:t>
            </a:r>
            <a:r>
              <a:rPr lang="en-US" sz="1200" dirty="0"/>
              <a:t>, G., </a:t>
            </a:r>
            <a:r>
              <a:rPr lang="en-US" sz="1200" dirty="0" err="1"/>
              <a:t>McGeehin</a:t>
            </a:r>
            <a:r>
              <a:rPr lang="en-US" sz="1200" dirty="0"/>
              <a:t>, M., Bernard, S.M., </a:t>
            </a:r>
            <a:r>
              <a:rPr lang="en-US" sz="1200" dirty="0" err="1"/>
              <a:t>Trtanj</a:t>
            </a:r>
            <a:r>
              <a:rPr lang="en-US" sz="1200" dirty="0"/>
              <a:t>, J., </a:t>
            </a:r>
            <a:r>
              <a:rPr lang="en-US" sz="1200" dirty="0" err="1"/>
              <a:t>Riad</a:t>
            </a:r>
            <a:r>
              <a:rPr lang="en-US" sz="1200" dirty="0"/>
              <a:t>, J., &amp; </a:t>
            </a:r>
            <a:r>
              <a:rPr lang="en-US" sz="1200" dirty="0" err="1"/>
              <a:t>Engelber</a:t>
            </a:r>
            <a:r>
              <a:rPr lang="en-US" sz="1200" dirty="0"/>
              <a:t>, D. (2001). The </a:t>
            </a:r>
            <a:r>
              <a:rPr lang="en-US" sz="1200" dirty="0" smtClean="0"/>
              <a:t>potential </a:t>
            </a:r>
            <a:r>
              <a:rPr lang="en-US" sz="1200" dirty="0"/>
              <a:t>impacts of climate variability and change on health impacts of extreme weather </a:t>
            </a:r>
            <a:r>
              <a:rPr lang="en-US" sz="1200" dirty="0" smtClean="0"/>
              <a:t>events </a:t>
            </a:r>
            <a:r>
              <a:rPr lang="en-US" sz="1200" dirty="0"/>
              <a:t>in the United States. </a:t>
            </a:r>
            <a:r>
              <a:rPr lang="en-US" sz="1200" i="1" dirty="0"/>
              <a:t>Environmental Health Perspectives</a:t>
            </a:r>
            <a:r>
              <a:rPr lang="en-US" sz="1200" dirty="0"/>
              <a:t>, 109(2), 191-198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Intergovernmental Panel on Climate Change (IPCC). (2000). </a:t>
            </a:r>
            <a:r>
              <a:rPr lang="en-US" sz="1200" i="1" dirty="0"/>
              <a:t>Emissions scenarios: Summary for </a:t>
            </a:r>
            <a:r>
              <a:rPr lang="en-US" sz="1200" i="1" dirty="0" smtClean="0"/>
              <a:t>policymakers</a:t>
            </a:r>
            <a:r>
              <a:rPr lang="en-US" sz="1200" dirty="0"/>
              <a:t>.</a:t>
            </a:r>
            <a:r>
              <a:rPr lang="en-US" sz="1200" dirty="0" smtClean="0">
                <a:effectLst/>
              </a:rPr>
              <a:t> </a:t>
            </a:r>
            <a:endParaRPr lang="en-US" sz="1200" dirty="0" smtClean="0"/>
          </a:p>
          <a:p>
            <a:r>
              <a:rPr lang="en-US" sz="1200" dirty="0" err="1" smtClean="0"/>
              <a:t>Ouellet</a:t>
            </a:r>
            <a:r>
              <a:rPr lang="en-US" sz="1200" dirty="0"/>
              <a:t>, C., Saint-Laurent, D., &amp; Normand, F. (2012). Flood events and flood risk assessment in </a:t>
            </a:r>
            <a:r>
              <a:rPr lang="en-US" sz="1200" dirty="0" smtClean="0"/>
              <a:t>relation </a:t>
            </a:r>
            <a:r>
              <a:rPr lang="en-US" sz="1200" dirty="0"/>
              <a:t>to climate and land-use changes: Saint-François River, Southern Québec, </a:t>
            </a:r>
            <a:r>
              <a:rPr lang="en-US" sz="1200" dirty="0" smtClean="0"/>
              <a:t>Canada</a:t>
            </a:r>
            <a:r>
              <a:rPr lang="en-US" sz="1200" dirty="0"/>
              <a:t>. </a:t>
            </a:r>
            <a:r>
              <a:rPr lang="en-US" sz="1200" i="1" dirty="0"/>
              <a:t>Hydrological Sciences Journal</a:t>
            </a:r>
            <a:r>
              <a:rPr lang="en-US" sz="1200" dirty="0"/>
              <a:t>, 57(2), 313-325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Shankman</a:t>
            </a:r>
            <a:r>
              <a:rPr lang="en-US" sz="1200" dirty="0"/>
              <a:t>, D. (1996). Stream channelization and changing vegetation patterns in the U.S. </a:t>
            </a:r>
            <a:r>
              <a:rPr lang="en-US" sz="1200" dirty="0" smtClean="0"/>
              <a:t>Coastal </a:t>
            </a:r>
            <a:r>
              <a:rPr lang="en-US" sz="1200" dirty="0"/>
              <a:t>Plain. </a:t>
            </a:r>
            <a:r>
              <a:rPr lang="en-US" sz="1200" i="1" dirty="0"/>
              <a:t>Geographical Review</a:t>
            </a:r>
            <a:r>
              <a:rPr lang="en-US" sz="1200" dirty="0"/>
              <a:t>, 86(2), 216-232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 err="1"/>
              <a:t>Sohl</a:t>
            </a:r>
            <a:r>
              <a:rPr lang="en-US" sz="1200" dirty="0"/>
              <a:t>, T.L., </a:t>
            </a:r>
            <a:r>
              <a:rPr lang="en-US" sz="1200" dirty="0" err="1"/>
              <a:t>Sayler</a:t>
            </a:r>
            <a:r>
              <a:rPr lang="en-US" sz="1200" dirty="0"/>
              <a:t>, K.L., Bouchard, M.A., </a:t>
            </a:r>
            <a:r>
              <a:rPr lang="en-US" sz="1200" dirty="0" err="1"/>
              <a:t>Reker</a:t>
            </a:r>
            <a:r>
              <a:rPr lang="en-US" sz="1200" dirty="0"/>
              <a:t>, R.R., </a:t>
            </a:r>
            <a:r>
              <a:rPr lang="en-US" sz="1200" dirty="0" err="1"/>
              <a:t>Friesz</a:t>
            </a:r>
            <a:r>
              <a:rPr lang="en-US" sz="1200" dirty="0"/>
              <a:t>, A.M., Bennett, S.L., </a:t>
            </a:r>
            <a:r>
              <a:rPr lang="en-US" sz="1200" dirty="0" err="1"/>
              <a:t>Sleeter</a:t>
            </a:r>
            <a:r>
              <a:rPr lang="en-US" sz="1200" dirty="0"/>
              <a:t>, </a:t>
            </a:r>
            <a:r>
              <a:rPr lang="en-US" sz="1200" dirty="0" smtClean="0"/>
              <a:t>B.M</a:t>
            </a:r>
            <a:r>
              <a:rPr lang="en-US" sz="1200" dirty="0"/>
              <a:t>., </a:t>
            </a:r>
            <a:r>
              <a:rPr lang="en-US" sz="1200" dirty="0" err="1"/>
              <a:t>Sleeter</a:t>
            </a:r>
            <a:r>
              <a:rPr lang="en-US" sz="1200" dirty="0"/>
              <a:t>, R.R., Wilson, T., </a:t>
            </a:r>
            <a:r>
              <a:rPr lang="en-US" sz="1200" dirty="0" err="1"/>
              <a:t>Soular</a:t>
            </a:r>
            <a:r>
              <a:rPr lang="en-US" sz="1200" dirty="0"/>
              <a:t>, C., </a:t>
            </a:r>
            <a:r>
              <a:rPr lang="en-US" sz="1200" dirty="0" err="1"/>
              <a:t>Knuppe</a:t>
            </a:r>
            <a:r>
              <a:rPr lang="en-US" sz="1200" dirty="0"/>
              <a:t>, M., &amp; Van </a:t>
            </a:r>
            <a:r>
              <a:rPr lang="en-US" sz="1200" dirty="0" err="1"/>
              <a:t>Hofwegen</a:t>
            </a:r>
            <a:r>
              <a:rPr lang="en-US" sz="1200" dirty="0"/>
              <a:t>, T. (2014). </a:t>
            </a:r>
          </a:p>
          <a:p>
            <a:r>
              <a:rPr lang="en-US" sz="1200" dirty="0"/>
              <a:t>Spatially explicit modeling of 1992-2100 land cover and forest stand age for the conterminous United States. </a:t>
            </a:r>
            <a:r>
              <a:rPr lang="en-US" sz="1200" i="1" dirty="0"/>
              <a:t>Ecological Applications</a:t>
            </a:r>
            <a:r>
              <a:rPr lang="en-US" sz="1200" dirty="0"/>
              <a:t>, 24(5), 1015-1036.</a:t>
            </a:r>
            <a:r>
              <a:rPr lang="en-US" sz="1200" dirty="0" smtClean="0">
                <a:effectLst/>
              </a:rPr>
              <a:t> </a:t>
            </a:r>
            <a:endParaRPr lang="en-US" sz="1200" dirty="0" smtClean="0"/>
          </a:p>
          <a:p>
            <a:r>
              <a:rPr lang="en-US" sz="1200" dirty="0" err="1" smtClean="0"/>
              <a:t>Wheater</a:t>
            </a:r>
            <a:r>
              <a:rPr lang="en-US" sz="1200" dirty="0"/>
              <a:t>, H., &amp; Evans, E. (2009). Land use, water management, and future flood risk. </a:t>
            </a:r>
            <a:r>
              <a:rPr lang="en-US" sz="1200" i="1" dirty="0"/>
              <a:t>Land Use </a:t>
            </a:r>
            <a:r>
              <a:rPr lang="en-US" sz="1200" i="1" dirty="0" smtClean="0"/>
              <a:t>Policy</a:t>
            </a:r>
            <a:r>
              <a:rPr lang="en-US" sz="1200" dirty="0"/>
              <a:t>, 26S, S251-S264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/>
              <a:t>Yan, H., &amp; Edwards, F.G. (2013). Effects of land use change on hydrologic response at a </a:t>
            </a:r>
            <a:r>
              <a:rPr lang="en-US" sz="1200" dirty="0" smtClean="0"/>
              <a:t>watershed </a:t>
            </a:r>
            <a:r>
              <a:rPr lang="en-US" sz="1200" dirty="0"/>
              <a:t>scale, Arkansas. </a:t>
            </a:r>
            <a:r>
              <a:rPr lang="en-US" sz="1200" i="1" dirty="0"/>
              <a:t>Journal of Hydrologic Engineering</a:t>
            </a:r>
            <a:r>
              <a:rPr lang="en-US" sz="1200" dirty="0"/>
              <a:t>, 18, 1779-1785</a:t>
            </a:r>
            <a:r>
              <a:rPr lang="en-US" sz="1200" dirty="0" smtClean="0"/>
              <a:t>.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935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Increased Runoff from Urbanization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Urbanization creates areas that are impermeable to precipitation and leads to increased runoff</a:t>
            </a:r>
          </a:p>
          <a:p>
            <a:pPr lvl="1"/>
            <a:r>
              <a:rPr lang="en-US" dirty="0" smtClean="0"/>
              <a:t>Runoff occurs when precipitation rates &gt; infiltration rates</a:t>
            </a:r>
          </a:p>
          <a:p>
            <a:pPr lvl="1"/>
            <a:r>
              <a:rPr lang="en-US" dirty="0" smtClean="0"/>
              <a:t>Vegetation promotes infiltration, so removal increases runoff</a:t>
            </a:r>
          </a:p>
          <a:p>
            <a:pPr lvl="1"/>
            <a:r>
              <a:rPr lang="en-US" dirty="0" smtClean="0"/>
              <a:t>Water drainage systems deliver precipitation to rivers much more quickly than the groundwater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7977" y="6175078"/>
            <a:ext cx="553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err="1" smtClean="0"/>
              <a:t>Alexakis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2014; </a:t>
            </a:r>
            <a:r>
              <a:rPr lang="en-US" dirty="0" err="1" smtClean="0"/>
              <a:t>Bronstert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2002; </a:t>
            </a:r>
            <a:r>
              <a:rPr lang="en-US" dirty="0" err="1" smtClean="0"/>
              <a:t>Greenough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2001; </a:t>
            </a:r>
            <a:r>
              <a:rPr lang="en-US" dirty="0" err="1" smtClean="0"/>
              <a:t>Ouellet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2012; </a:t>
            </a:r>
            <a:r>
              <a:rPr lang="en-US" dirty="0" err="1" smtClean="0"/>
              <a:t>Wheater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Consequences of Urbanization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Urbanization increases peak discharges and decreases lag times</a:t>
            </a:r>
          </a:p>
          <a:p>
            <a:pPr lvl="1"/>
            <a:r>
              <a:rPr lang="en-US" dirty="0" smtClean="0"/>
              <a:t>Increases the amount of people at risk to flooding</a:t>
            </a:r>
          </a:p>
          <a:p>
            <a:r>
              <a:rPr lang="en-US" dirty="0" smtClean="0"/>
              <a:t>The larger the storm, the less effective vegetative cover is at attenuating runoff, and the larger the impact of urban surfaces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386" y="6426905"/>
            <a:ext cx="83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err="1" smtClean="0"/>
              <a:t>Alexakis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2014; </a:t>
            </a:r>
            <a:r>
              <a:rPr lang="en-US" dirty="0" err="1" smtClean="0"/>
              <a:t>Greenough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2001; </a:t>
            </a:r>
            <a:r>
              <a:rPr lang="en-US" dirty="0" err="1" smtClean="0"/>
              <a:t>Wheater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2009; Yan </a:t>
            </a:r>
            <a:r>
              <a:rPr lang="en-US" i="1" dirty="0" smtClean="0"/>
              <a:t>et al</a:t>
            </a:r>
            <a:r>
              <a:rPr lang="en-US" dirty="0" smtClean="0"/>
              <a:t>.,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Floodplains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2 main jobs:</a:t>
            </a:r>
          </a:p>
          <a:p>
            <a:pPr lvl="1"/>
            <a:r>
              <a:rPr lang="en-US" dirty="0" smtClean="0"/>
              <a:t>To store excess water during a flood event</a:t>
            </a:r>
          </a:p>
          <a:p>
            <a:pPr lvl="1"/>
            <a:r>
              <a:rPr lang="en-US" dirty="0" smtClean="0"/>
              <a:t>Serve as a source of water and nutrients for floodplain species</a:t>
            </a:r>
          </a:p>
          <a:p>
            <a:r>
              <a:rPr lang="en-US" dirty="0" smtClean="0"/>
              <a:t>Floodplains are increasingly being used for anthropogenic activities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8948" y="6415956"/>
            <a:ext cx="448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(Cruise </a:t>
            </a:r>
            <a:r>
              <a:rPr lang="en-US" i="1" dirty="0" smtClean="0"/>
              <a:t>et al</a:t>
            </a:r>
            <a:r>
              <a:rPr lang="en-US" dirty="0" smtClean="0"/>
              <a:t>., 2010; </a:t>
            </a:r>
            <a:r>
              <a:rPr lang="en-US" dirty="0" err="1" smtClean="0"/>
              <a:t>Wheater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7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Anthropogenic Influence on Floodplains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63% of pre-settlement floodplain forest converted for agricultural practices</a:t>
            </a:r>
          </a:p>
          <a:p>
            <a:pPr lvl="1"/>
            <a:r>
              <a:rPr lang="en-US" dirty="0" smtClean="0"/>
              <a:t>Grazing animals and heavy field machinery compact soil and reduce infiltration</a:t>
            </a:r>
          </a:p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Puts people directly in the way of floods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3762" y="6175078"/>
            <a:ext cx="57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err="1" smtClean="0"/>
              <a:t>Bronstert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2002; </a:t>
            </a:r>
            <a:r>
              <a:rPr lang="en-US" dirty="0" err="1" smtClean="0"/>
              <a:t>Greenough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2001; </a:t>
            </a:r>
            <a:r>
              <a:rPr lang="en-US" dirty="0" err="1" smtClean="0"/>
              <a:t>Shankman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1996; </a:t>
            </a:r>
            <a:r>
              <a:rPr lang="en-US" dirty="0" err="1" smtClean="0"/>
              <a:t>Wheater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2009; Yan </a:t>
            </a:r>
            <a:r>
              <a:rPr lang="en-US" i="1" dirty="0" smtClean="0"/>
              <a:t>et al</a:t>
            </a:r>
            <a:r>
              <a:rPr lang="en-US" dirty="0" smtClean="0"/>
              <a:t>.,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7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Study Area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79" y="929937"/>
            <a:ext cx="7600764" cy="58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66579"/>
              </p:ext>
            </p:extLst>
          </p:nvPr>
        </p:nvGraphicFramePr>
        <p:xfrm>
          <a:off x="142319" y="142336"/>
          <a:ext cx="8867571" cy="65911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5857"/>
                <a:gridCol w="2955857"/>
                <a:gridCol w="2955857"/>
              </a:tblGrid>
              <a:tr h="599193">
                <a:tc>
                  <a:txBody>
                    <a:bodyPr/>
                    <a:lstStyle/>
                    <a:p>
                      <a:r>
                        <a:rPr lang="en-US" dirty="0" smtClean="0"/>
                        <a:t>Land Use/Land Cover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 for 2100</a:t>
                      </a:r>
                      <a:endParaRPr lang="en-US" dirty="0"/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0.58%</a:t>
                      </a:r>
                      <a:endParaRPr lang="en-US" dirty="0"/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Developed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3.48%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12.07%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dirty="0" smtClean="0"/>
                        <a:t>Barren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0.003%</a:t>
                      </a:r>
                      <a:endParaRPr lang="en-US" dirty="0"/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Deciduous Forest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16.85%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12.10%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Evergreen Forest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2.97%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15.45%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Mixed Forest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8.27%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8000"/>
                          </a:solidFill>
                        </a:rPr>
                        <a:t>15.15%</a:t>
                      </a:r>
                      <a:endParaRPr lang="en-US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dirty="0" smtClean="0"/>
                        <a:t>Cropland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21.19%</a:t>
                      </a:r>
                      <a:endParaRPr lang="en-US" dirty="0"/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dirty="0" smtClean="0"/>
                        <a:t>Hay/Pasture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10.77%</a:t>
                      </a:r>
                      <a:endParaRPr lang="en-US" dirty="0"/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dirty="0" smtClean="0"/>
                        <a:t>Herbaceous Wetland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0.21%</a:t>
                      </a:r>
                      <a:endParaRPr lang="en-US" dirty="0"/>
                    </a:p>
                  </a:txBody>
                  <a:tcPr/>
                </a:tc>
              </a:tr>
              <a:tr h="599193">
                <a:tc>
                  <a:txBody>
                    <a:bodyPr/>
                    <a:lstStyle/>
                    <a:p>
                      <a:r>
                        <a:rPr lang="en-US" dirty="0" smtClean="0"/>
                        <a:t>Woody Wetland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4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2100 A1B Climate Scenario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economic growth</a:t>
            </a:r>
          </a:p>
          <a:p>
            <a:r>
              <a:rPr lang="en-US" dirty="0" smtClean="0"/>
              <a:t>A peak in global population mid-century</a:t>
            </a:r>
          </a:p>
          <a:p>
            <a:r>
              <a:rPr lang="en-US" dirty="0" smtClean="0"/>
              <a:t>Development of new, efficient technologies</a:t>
            </a:r>
          </a:p>
          <a:p>
            <a:r>
              <a:rPr lang="en-US" dirty="0" smtClean="0"/>
              <a:t>Balanced use of fossil and non-fossil energy 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3654" y="6415956"/>
            <a:ext cx="212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(IPCC, 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1330</Words>
  <Application>Microsoft Macintosh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Investigating the influence of land use/land cover change on flooding in the Upper Choctawhatchee</vt:lpstr>
      <vt:lpstr>Recent Trends</vt:lpstr>
      <vt:lpstr>Increased Runoff from Urbanization</vt:lpstr>
      <vt:lpstr>Consequences of Urbanization</vt:lpstr>
      <vt:lpstr>Floodplains</vt:lpstr>
      <vt:lpstr>Anthropogenic Influence on Floodplains</vt:lpstr>
      <vt:lpstr>Study Area</vt:lpstr>
      <vt:lpstr>PowerPoint Presentation</vt:lpstr>
      <vt:lpstr>2100 A1B Climate Scenario</vt:lpstr>
      <vt:lpstr>PowerPoint Presentation</vt:lpstr>
      <vt:lpstr>PowerPoint Presentation</vt:lpstr>
      <vt:lpstr>Frequency Threshold Method</vt:lpstr>
      <vt:lpstr>Example Product</vt:lpstr>
      <vt:lpstr>Study Scenarios</vt:lpstr>
      <vt:lpstr>03140201 Upper Choctawhatchee. Alabama. </vt:lpstr>
      <vt:lpstr>Flood Impacts</vt:lpstr>
      <vt:lpstr>Flood Indirect Impacts Modeling</vt:lpstr>
      <vt:lpstr>Flood Indirect Impacts Modeling</vt:lpstr>
      <vt:lpstr>Flood Indirect Impacts Modeling</vt:lpstr>
      <vt:lpstr>Drought Economic Impact Model</vt:lpstr>
      <vt:lpstr>ArcGIS Tool</vt:lpstr>
      <vt:lpstr>References</vt:lpstr>
    </vt:vector>
  </TitlesOfParts>
  <Company>The College of William and 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influence of land use/land cover change on flooding in the Upper Choctawhatchee</dc:title>
  <dc:creator>Monica Stone</dc:creator>
  <cp:lastModifiedBy>Angela Pelle</cp:lastModifiedBy>
  <cp:revision>43</cp:revision>
  <dcterms:created xsi:type="dcterms:W3CDTF">2015-04-05T16:29:56Z</dcterms:created>
  <dcterms:modified xsi:type="dcterms:W3CDTF">2015-04-22T18:17:41Z</dcterms:modified>
</cp:coreProperties>
</file>