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avi" ContentType="video/x-msvide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2.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4.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5.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6.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3" r:id="rId4"/>
    <p:sldMasterId id="2147483708" r:id="rId5"/>
    <p:sldMasterId id="2147483779" r:id="rId6"/>
    <p:sldMasterId id="2147483791" r:id="rId7"/>
    <p:sldMasterId id="2147483802" r:id="rId8"/>
    <p:sldMasterId id="2147483814" r:id="rId9"/>
    <p:sldMasterId id="2147483838" r:id="rId10"/>
    <p:sldMasterId id="2147483851" r:id="rId11"/>
    <p:sldMasterId id="2147483863" r:id="rId12"/>
    <p:sldMasterId id="2147483899" r:id="rId13"/>
    <p:sldMasterId id="2147483922" r:id="rId14"/>
    <p:sldMasterId id="2147483940" r:id="rId15"/>
    <p:sldMasterId id="2147483952" r:id="rId16"/>
    <p:sldMasterId id="2147483965" r:id="rId17"/>
    <p:sldMasterId id="2147483978" r:id="rId18"/>
    <p:sldMasterId id="2147484027" r:id="rId19"/>
    <p:sldMasterId id="2147484039" r:id="rId20"/>
    <p:sldMasterId id="2147484051" r:id="rId21"/>
    <p:sldMasterId id="2147484063" r:id="rId22"/>
    <p:sldMasterId id="2147484075" r:id="rId23"/>
    <p:sldMasterId id="2147484087" r:id="rId24"/>
    <p:sldMasterId id="2147484098" r:id="rId25"/>
    <p:sldMasterId id="2147484110" r:id="rId26"/>
    <p:sldMasterId id="2147484122" r:id="rId27"/>
  </p:sldMasterIdLst>
  <p:notesMasterIdLst>
    <p:notesMasterId r:id="rId139"/>
  </p:notesMasterIdLst>
  <p:sldIdLst>
    <p:sldId id="402" r:id="rId28"/>
    <p:sldId id="348" r:id="rId29"/>
    <p:sldId id="349" r:id="rId30"/>
    <p:sldId id="266" r:id="rId31"/>
    <p:sldId id="350" r:id="rId32"/>
    <p:sldId id="265" r:id="rId33"/>
    <p:sldId id="403" r:id="rId34"/>
    <p:sldId id="404" r:id="rId35"/>
    <p:sldId id="405" r:id="rId36"/>
    <p:sldId id="359" r:id="rId37"/>
    <p:sldId id="257" r:id="rId38"/>
    <p:sldId id="275" r:id="rId39"/>
    <p:sldId id="448" r:id="rId40"/>
    <p:sldId id="406" r:id="rId41"/>
    <p:sldId id="407" r:id="rId42"/>
    <p:sldId id="408" r:id="rId43"/>
    <p:sldId id="409" r:id="rId44"/>
    <p:sldId id="411" r:id="rId45"/>
    <p:sldId id="412" r:id="rId46"/>
    <p:sldId id="413" r:id="rId47"/>
    <p:sldId id="414" r:id="rId48"/>
    <p:sldId id="415" r:id="rId49"/>
    <p:sldId id="410" r:id="rId50"/>
    <p:sldId id="416" r:id="rId51"/>
    <p:sldId id="259" r:id="rId52"/>
    <p:sldId id="449" r:id="rId53"/>
    <p:sldId id="420" r:id="rId54"/>
    <p:sldId id="337" r:id="rId55"/>
    <p:sldId id="417" r:id="rId56"/>
    <p:sldId id="418" r:id="rId57"/>
    <p:sldId id="419" r:id="rId58"/>
    <p:sldId id="421" r:id="rId59"/>
    <p:sldId id="422" r:id="rId60"/>
    <p:sldId id="423" r:id="rId61"/>
    <p:sldId id="424" r:id="rId62"/>
    <p:sldId id="425" r:id="rId63"/>
    <p:sldId id="339" r:id="rId64"/>
    <p:sldId id="342" r:id="rId65"/>
    <p:sldId id="338" r:id="rId66"/>
    <p:sldId id="279" r:id="rId67"/>
    <p:sldId id="280" r:id="rId68"/>
    <p:sldId id="281" r:id="rId69"/>
    <p:sldId id="426" r:id="rId70"/>
    <p:sldId id="260" r:id="rId71"/>
    <p:sldId id="447" r:id="rId72"/>
    <p:sldId id="446" r:id="rId73"/>
    <p:sldId id="427" r:id="rId74"/>
    <p:sldId id="428" r:id="rId75"/>
    <p:sldId id="433" r:id="rId76"/>
    <p:sldId id="302" r:id="rId77"/>
    <p:sldId id="304" r:id="rId78"/>
    <p:sldId id="332" r:id="rId79"/>
    <p:sldId id="333" r:id="rId80"/>
    <p:sldId id="387" r:id="rId81"/>
    <p:sldId id="429" r:id="rId82"/>
    <p:sldId id="430" r:id="rId83"/>
    <p:sldId id="431" r:id="rId84"/>
    <p:sldId id="432" r:id="rId85"/>
    <p:sldId id="389" r:id="rId86"/>
    <p:sldId id="390" r:id="rId87"/>
    <p:sldId id="392" r:id="rId88"/>
    <p:sldId id="393" r:id="rId89"/>
    <p:sldId id="394" r:id="rId90"/>
    <p:sldId id="395" r:id="rId91"/>
    <p:sldId id="396" r:id="rId92"/>
    <p:sldId id="397" r:id="rId93"/>
    <p:sldId id="399" r:id="rId94"/>
    <p:sldId id="398" r:id="rId95"/>
    <p:sldId id="317" r:id="rId96"/>
    <p:sldId id="318" r:id="rId97"/>
    <p:sldId id="321" r:id="rId98"/>
    <p:sldId id="434" r:id="rId99"/>
    <p:sldId id="261" r:id="rId100"/>
    <p:sldId id="294" r:id="rId101"/>
    <p:sldId id="326" r:id="rId102"/>
    <p:sldId id="327" r:id="rId103"/>
    <p:sldId id="328" r:id="rId104"/>
    <p:sldId id="295" r:id="rId105"/>
    <p:sldId id="296" r:id="rId106"/>
    <p:sldId id="297" r:id="rId107"/>
    <p:sldId id="298" r:id="rId108"/>
    <p:sldId id="299" r:id="rId109"/>
    <p:sldId id="300" r:id="rId110"/>
    <p:sldId id="301" r:id="rId111"/>
    <p:sldId id="334" r:id="rId112"/>
    <p:sldId id="452" r:id="rId113"/>
    <p:sldId id="453" r:id="rId114"/>
    <p:sldId id="437" r:id="rId115"/>
    <p:sldId id="262" r:id="rId116"/>
    <p:sldId id="360" r:id="rId117"/>
    <p:sldId id="361" r:id="rId118"/>
    <p:sldId id="362" r:id="rId119"/>
    <p:sldId id="363" r:id="rId120"/>
    <p:sldId id="364" r:id="rId121"/>
    <p:sldId id="438" r:id="rId122"/>
    <p:sldId id="439" r:id="rId123"/>
    <p:sldId id="440" r:id="rId124"/>
    <p:sldId id="441" r:id="rId125"/>
    <p:sldId id="442" r:id="rId126"/>
    <p:sldId id="443" r:id="rId127"/>
    <p:sldId id="444" r:id="rId128"/>
    <p:sldId id="445" r:id="rId129"/>
    <p:sldId id="367" r:id="rId130"/>
    <p:sldId id="369" r:id="rId131"/>
    <p:sldId id="370" r:id="rId132"/>
    <p:sldId id="380" r:id="rId133"/>
    <p:sldId id="400" r:id="rId134"/>
    <p:sldId id="401" r:id="rId135"/>
    <p:sldId id="314" r:id="rId136"/>
    <p:sldId id="451" r:id="rId137"/>
    <p:sldId id="450" r:id="rId1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7" d="100"/>
          <a:sy n="77" d="100"/>
        </p:scale>
        <p:origin x="643"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38" Type="http://schemas.openxmlformats.org/officeDocument/2006/relationships/slide" Target="slides/slide111.xml"/><Relationship Id="rId16" Type="http://schemas.openxmlformats.org/officeDocument/2006/relationships/slideMaster" Target="slideMasters/slideMaster16.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28" Type="http://schemas.openxmlformats.org/officeDocument/2006/relationships/slide" Target="slides/slide101.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slide" Target="slides/slide6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113" Type="http://schemas.openxmlformats.org/officeDocument/2006/relationships/slide" Target="slides/slide86.xml"/><Relationship Id="rId118" Type="http://schemas.openxmlformats.org/officeDocument/2006/relationships/slide" Target="slides/slide91.xml"/><Relationship Id="rId134" Type="http://schemas.openxmlformats.org/officeDocument/2006/relationships/slide" Target="slides/slide107.xml"/><Relationship Id="rId13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80" Type="http://schemas.openxmlformats.org/officeDocument/2006/relationships/slide" Target="slides/slide53.xml"/><Relationship Id="rId85" Type="http://schemas.openxmlformats.org/officeDocument/2006/relationships/slide" Target="slides/slide58.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103" Type="http://schemas.openxmlformats.org/officeDocument/2006/relationships/slide" Target="slides/slide76.xml"/><Relationship Id="rId108" Type="http://schemas.openxmlformats.org/officeDocument/2006/relationships/slide" Target="slides/slide81.xml"/><Relationship Id="rId116" Type="http://schemas.openxmlformats.org/officeDocument/2006/relationships/slide" Target="slides/slide89.xml"/><Relationship Id="rId124" Type="http://schemas.openxmlformats.org/officeDocument/2006/relationships/slide" Target="slides/slide97.xml"/><Relationship Id="rId129" Type="http://schemas.openxmlformats.org/officeDocument/2006/relationships/slide" Target="slides/slide102.xml"/><Relationship Id="rId137" Type="http://schemas.openxmlformats.org/officeDocument/2006/relationships/slide" Target="slides/slide110.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slide" Target="slides/slide56.xml"/><Relationship Id="rId88" Type="http://schemas.openxmlformats.org/officeDocument/2006/relationships/slide" Target="slides/slide61.xml"/><Relationship Id="rId91" Type="http://schemas.openxmlformats.org/officeDocument/2006/relationships/slide" Target="slides/slide64.xml"/><Relationship Id="rId96" Type="http://schemas.openxmlformats.org/officeDocument/2006/relationships/slide" Target="slides/slide69.xml"/><Relationship Id="rId111" Type="http://schemas.openxmlformats.org/officeDocument/2006/relationships/slide" Target="slides/slide84.xml"/><Relationship Id="rId132" Type="http://schemas.openxmlformats.org/officeDocument/2006/relationships/slide" Target="slides/slide10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6" Type="http://schemas.openxmlformats.org/officeDocument/2006/relationships/slide" Target="slides/slide79.xml"/><Relationship Id="rId114" Type="http://schemas.openxmlformats.org/officeDocument/2006/relationships/slide" Target="slides/slide87.xml"/><Relationship Id="rId119" Type="http://schemas.openxmlformats.org/officeDocument/2006/relationships/slide" Target="slides/slide92.xml"/><Relationship Id="rId127"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30" Type="http://schemas.openxmlformats.org/officeDocument/2006/relationships/slide" Target="slides/slide103.xml"/><Relationship Id="rId135" Type="http://schemas.openxmlformats.org/officeDocument/2006/relationships/slide" Target="slides/slide108.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120" Type="http://schemas.openxmlformats.org/officeDocument/2006/relationships/slide" Target="slides/slide93.xml"/><Relationship Id="rId125" Type="http://schemas.openxmlformats.org/officeDocument/2006/relationships/slide" Target="slides/slide98.xml"/><Relationship Id="rId141"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131" Type="http://schemas.openxmlformats.org/officeDocument/2006/relationships/slide" Target="slides/slide104.xml"/><Relationship Id="rId136" Type="http://schemas.openxmlformats.org/officeDocument/2006/relationships/slide" Target="slides/slide109.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slide" Target="slides/slide9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E4C22F-9988-489D-AF04-099FFECA48F9}" type="datetimeFigureOut">
              <a:rPr lang="en-US" smtClean="0"/>
              <a:t>3/11/2015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961493-C47A-4CB5-A90F-92557A6E847E}" type="slidenum">
              <a:rPr lang="en-US" smtClean="0"/>
              <a:t>‹#›</a:t>
            </a:fld>
            <a:endParaRPr lang="en-US"/>
          </a:p>
        </p:txBody>
      </p:sp>
    </p:spTree>
    <p:extLst>
      <p:ext uri="{BB962C8B-B14F-4D97-AF65-F5344CB8AC3E}">
        <p14:creationId xmlns:p14="http://schemas.microsoft.com/office/powerpoint/2010/main" val="2135025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c2-54-225-249-9.compute-1.amazonaws.com/MultidimensionalTemplate/index.html?appid=d73011dceb0e41d0af334912355bddd5http://bit.ly/J2I43m"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113" eaLnBrk="0" hangingPunct="0">
              <a:defRPr>
                <a:solidFill>
                  <a:schemeClr val="tx1"/>
                </a:solidFill>
                <a:latin typeface="Arial" charset="0"/>
                <a:cs typeface="Arial" charset="0"/>
              </a:defRPr>
            </a:lvl1pPr>
            <a:lvl2pPr marL="742950" indent="-285750" defTabSz="900113" eaLnBrk="0" hangingPunct="0">
              <a:defRPr>
                <a:solidFill>
                  <a:schemeClr val="tx1"/>
                </a:solidFill>
                <a:latin typeface="Arial" charset="0"/>
                <a:cs typeface="Arial" charset="0"/>
              </a:defRPr>
            </a:lvl2pPr>
            <a:lvl3pPr marL="1143000" indent="-228600" defTabSz="900113" eaLnBrk="0" hangingPunct="0">
              <a:defRPr>
                <a:solidFill>
                  <a:schemeClr val="tx1"/>
                </a:solidFill>
                <a:latin typeface="Arial" charset="0"/>
                <a:cs typeface="Arial" charset="0"/>
              </a:defRPr>
            </a:lvl3pPr>
            <a:lvl4pPr marL="1600200" indent="-228600" defTabSz="900113" eaLnBrk="0" hangingPunct="0">
              <a:defRPr>
                <a:solidFill>
                  <a:schemeClr val="tx1"/>
                </a:solidFill>
                <a:latin typeface="Arial" charset="0"/>
                <a:cs typeface="Arial" charset="0"/>
              </a:defRPr>
            </a:lvl4pPr>
            <a:lvl5pPr marL="2057400" indent="-228600" defTabSz="900113" eaLnBrk="0" hangingPunct="0">
              <a:defRPr>
                <a:solidFill>
                  <a:schemeClr val="tx1"/>
                </a:solidFill>
                <a:latin typeface="Arial" charset="0"/>
                <a:cs typeface="Arial" charset="0"/>
              </a:defRPr>
            </a:lvl5pPr>
            <a:lvl6pPr marL="2514600" indent="-228600" defTabSz="900113" eaLnBrk="0" fontAlgn="base" hangingPunct="0">
              <a:spcBef>
                <a:spcPct val="0"/>
              </a:spcBef>
              <a:spcAft>
                <a:spcPct val="0"/>
              </a:spcAft>
              <a:defRPr>
                <a:solidFill>
                  <a:schemeClr val="tx1"/>
                </a:solidFill>
                <a:latin typeface="Arial" charset="0"/>
                <a:cs typeface="Arial" charset="0"/>
              </a:defRPr>
            </a:lvl6pPr>
            <a:lvl7pPr marL="2971800" indent="-228600" defTabSz="900113" eaLnBrk="0" fontAlgn="base" hangingPunct="0">
              <a:spcBef>
                <a:spcPct val="0"/>
              </a:spcBef>
              <a:spcAft>
                <a:spcPct val="0"/>
              </a:spcAft>
              <a:defRPr>
                <a:solidFill>
                  <a:schemeClr val="tx1"/>
                </a:solidFill>
                <a:latin typeface="Arial" charset="0"/>
                <a:cs typeface="Arial" charset="0"/>
              </a:defRPr>
            </a:lvl7pPr>
            <a:lvl8pPr marL="3429000" indent="-228600" defTabSz="900113" eaLnBrk="0" fontAlgn="base" hangingPunct="0">
              <a:spcBef>
                <a:spcPct val="0"/>
              </a:spcBef>
              <a:spcAft>
                <a:spcPct val="0"/>
              </a:spcAft>
              <a:defRPr>
                <a:solidFill>
                  <a:schemeClr val="tx1"/>
                </a:solidFill>
                <a:latin typeface="Arial" charset="0"/>
                <a:cs typeface="Arial" charset="0"/>
              </a:defRPr>
            </a:lvl8pPr>
            <a:lvl9pPr marL="3886200" indent="-228600" defTabSz="900113" eaLnBrk="0" fontAlgn="base" hangingPunct="0">
              <a:spcBef>
                <a:spcPct val="0"/>
              </a:spcBef>
              <a:spcAft>
                <a:spcPct val="0"/>
              </a:spcAft>
              <a:defRPr>
                <a:solidFill>
                  <a:schemeClr val="tx1"/>
                </a:solidFill>
                <a:latin typeface="Arial" charset="0"/>
                <a:cs typeface="Arial" charset="0"/>
              </a:defRPr>
            </a:lvl9pPr>
          </a:lstStyle>
          <a:p>
            <a:pPr eaLnBrk="1" hangingPunct="1"/>
            <a:fld id="{2D3E4546-9387-4B6D-A81F-28BBEF30305E}" type="slidenum">
              <a:rPr lang="en-US" smtClean="0">
                <a:solidFill>
                  <a:prstClr val="black"/>
                </a:solidFill>
              </a:rPr>
              <a:pPr eaLnBrk="1" hangingPunct="1"/>
              <a:t>27</a:t>
            </a:fld>
            <a:endParaRPr lang="en-US" smtClean="0">
              <a:solidFill>
                <a:prstClr val="black"/>
              </a:solidFill>
            </a:endParaRPr>
          </a:p>
        </p:txBody>
      </p:sp>
      <p:sp>
        <p:nvSpPr>
          <p:cNvPr id="44035" name="Rectangle 2"/>
          <p:cNvSpPr>
            <a:spLocks noGrp="1" noRot="1" noChangeAspect="1" noChangeArrowheads="1" noTextEdit="1"/>
          </p:cNvSpPr>
          <p:nvPr>
            <p:ph type="sldImg"/>
          </p:nvPr>
        </p:nvSpPr>
        <p:spPr>
          <a:xfrm>
            <a:off x="1143000" y="685800"/>
            <a:ext cx="4572000" cy="3429000"/>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27505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a:t>
            </a:r>
            <a:r>
              <a:rPr lang="en-US" dirty="0" err="1" smtClean="0"/>
              <a:t>www.geo.cornell.edu</a:t>
            </a:r>
            <a:r>
              <a:rPr lang="en-US" dirty="0" smtClean="0"/>
              <a:t>/geology/classes/Geo101/graphics/</a:t>
            </a:r>
            <a:r>
              <a:rPr lang="en-US" dirty="0" err="1" smtClean="0"/>
              <a:t>ithaca_dem.jpg</a:t>
            </a:r>
            <a:endParaRPr lang="en-US" dirty="0"/>
          </a:p>
        </p:txBody>
      </p:sp>
      <p:sp>
        <p:nvSpPr>
          <p:cNvPr id="4" name="Slide Number Placeholder 3"/>
          <p:cNvSpPr>
            <a:spLocks noGrp="1"/>
          </p:cNvSpPr>
          <p:nvPr>
            <p:ph type="sldNum" sz="quarter" idx="10"/>
          </p:nvPr>
        </p:nvSpPr>
        <p:spPr/>
        <p:txBody>
          <a:bodyPr/>
          <a:lstStyle/>
          <a:p>
            <a:fld id="{004B1322-6554-8445-8574-7BB03C21D722}"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2559316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5521A414-44EE-410C-A1B8-579872A9817C}" type="slidenum">
              <a:rPr lang="en-US">
                <a:solidFill>
                  <a:prstClr val="black"/>
                </a:solidFill>
              </a:rPr>
              <a:pPr>
                <a:defRPr/>
              </a:pPr>
              <a:t>95</a:t>
            </a:fld>
            <a:endParaRPr lang="en-US">
              <a:solidFill>
                <a:prstClr val="black"/>
              </a:solidFill>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baseline="0" dirty="0" smtClean="0"/>
          </a:p>
          <a:p>
            <a:endParaRPr lang="en-US" dirty="0" smtClean="0"/>
          </a:p>
        </p:txBody>
      </p:sp>
    </p:spTree>
    <p:extLst>
      <p:ext uri="{BB962C8B-B14F-4D97-AF65-F5344CB8AC3E}">
        <p14:creationId xmlns:p14="http://schemas.microsoft.com/office/powerpoint/2010/main" val="2931582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5521A414-44EE-410C-A1B8-579872A9817C}" type="slidenum">
              <a:rPr lang="en-US">
                <a:solidFill>
                  <a:prstClr val="black"/>
                </a:solidFill>
              </a:rPr>
              <a:pPr>
                <a:defRPr/>
              </a:pPr>
              <a:t>97</a:t>
            </a:fld>
            <a:endParaRPr lang="en-US">
              <a:solidFill>
                <a:prstClr val="black"/>
              </a:solidFill>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Rating curves are developed on infrequent, as-needed basis, by taking direct measurements of depth and flow, and plotting the curve from this data. The curve is then used to convert real-time measurements of depth into real-time values of discharge.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object of WaterML 2.0 Part 2 is </a:t>
            </a:r>
            <a:r>
              <a:rPr lang="en-US" baseline="0" smtClean="0"/>
              <a:t>to apply the </a:t>
            </a:r>
            <a:r>
              <a:rPr lang="en-US" baseline="0" dirty="0" smtClean="0"/>
              <a:t>OGC O&amp;M conceptual model and WaterML XML schema to convey the set of (stage, discharge</a:t>
            </a:r>
            <a:r>
              <a:rPr lang="en-US" baseline="0" smtClean="0"/>
              <a:t>) values.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Source:  </a:t>
            </a:r>
            <a:r>
              <a:rPr lang="en-US" sz="1200" baseline="0" dirty="0" smtClean="0">
                <a:solidFill>
                  <a:srgbClr val="FFFFFF"/>
                </a:solidFill>
              </a:rPr>
              <a:t>http://</a:t>
            </a:r>
            <a:r>
              <a:rPr lang="en-US" sz="1200" baseline="0" dirty="0" err="1" smtClean="0">
                <a:solidFill>
                  <a:srgbClr val="FFFFFF"/>
                </a:solidFill>
              </a:rPr>
              <a:t>water.usgs.gov</a:t>
            </a:r>
            <a:r>
              <a:rPr lang="en-US" sz="1200" baseline="0" dirty="0" smtClean="0">
                <a:solidFill>
                  <a:srgbClr val="FFFFFF"/>
                </a:solidFill>
              </a:rPr>
              <a:t>/</a:t>
            </a:r>
            <a:r>
              <a:rPr lang="en-US" sz="1200" baseline="0" dirty="0" err="1" smtClean="0">
                <a:solidFill>
                  <a:srgbClr val="FFFFFF"/>
                </a:solidFill>
              </a:rPr>
              <a:t>edu</a:t>
            </a:r>
            <a:r>
              <a:rPr lang="en-US" sz="1200" baseline="0" dirty="0" smtClean="0">
                <a:solidFill>
                  <a:srgbClr val="FFFFFF"/>
                </a:solidFill>
              </a:rPr>
              <a:t>/</a:t>
            </a:r>
            <a:r>
              <a:rPr lang="en-US" sz="1200" baseline="0" dirty="0" err="1" smtClean="0">
                <a:solidFill>
                  <a:srgbClr val="FFFFFF"/>
                </a:solidFill>
              </a:rPr>
              <a:t>measureflow.html</a:t>
            </a:r>
            <a:r>
              <a:rPr lang="en-US" sz="1200" baseline="0" dirty="0" smtClean="0">
                <a:solidFill>
                  <a:srgbClr val="FFFFFF"/>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FFFFFF"/>
                </a:solidFill>
              </a:rPr>
              <a:t>See also:</a:t>
            </a:r>
            <a:r>
              <a:rPr lang="en-US" baseline="0" dirty="0" smtClean="0"/>
              <a:t> </a:t>
            </a:r>
            <a:r>
              <a:rPr lang="en-US" sz="1200" dirty="0" smtClean="0">
                <a:solidFill>
                  <a:srgbClr val="FFFFFF"/>
                </a:solidFill>
              </a:rPr>
              <a:t>OGC 13-021r3 WaterML 2.0 – Part 2.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1331589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5521A414-44EE-410C-A1B8-579872A9817C}" type="slidenum">
              <a:rPr lang="en-US">
                <a:solidFill>
                  <a:prstClr val="black"/>
                </a:solidFill>
              </a:rPr>
              <a:pPr>
                <a:defRPr/>
              </a:pPr>
              <a:t>98</a:t>
            </a:fld>
            <a:endParaRPr lang="en-US">
              <a:solidFill>
                <a:prstClr val="black"/>
              </a:solidFill>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Graph</a:t>
            </a:r>
            <a:r>
              <a:rPr lang="en-US" baseline="0" dirty="0" smtClean="0"/>
              <a:t> source:  http://</a:t>
            </a:r>
            <a:r>
              <a:rPr lang="en-US" baseline="0" dirty="0" err="1" smtClean="0"/>
              <a:t>waterdata.usgs.gov</a:t>
            </a:r>
            <a:r>
              <a:rPr lang="en-US" baseline="0" dirty="0" smtClean="0"/>
              <a:t>/</a:t>
            </a:r>
            <a:r>
              <a:rPr lang="en-US" baseline="0" dirty="0" err="1" smtClean="0"/>
              <a:t>nwis</a:t>
            </a:r>
            <a:r>
              <a:rPr lang="en-US" baseline="0" dirty="0" smtClean="0"/>
              <a:t>/uv?cb_00060=on&amp;cb_00065=on&amp;cb_00065=</a:t>
            </a:r>
            <a:r>
              <a:rPr lang="en-US" baseline="0" dirty="0" err="1" smtClean="0"/>
              <a:t>on&amp;format</a:t>
            </a:r>
            <a:r>
              <a:rPr lang="en-US" baseline="0" dirty="0" smtClean="0"/>
              <a:t>=</a:t>
            </a:r>
            <a:r>
              <a:rPr lang="en-US" baseline="0" dirty="0" err="1" smtClean="0"/>
              <a:t>gif_default&amp;site_no</a:t>
            </a:r>
            <a:r>
              <a:rPr lang="en-US" baseline="0" dirty="0" smtClean="0"/>
              <a:t>=08158000&amp;period=&amp;</a:t>
            </a:r>
            <a:r>
              <a:rPr lang="en-US" baseline="0" dirty="0" err="1" smtClean="0"/>
              <a:t>begin_date</a:t>
            </a:r>
            <a:r>
              <a:rPr lang="en-US" baseline="0" dirty="0" smtClean="0"/>
              <a:t>=2015-02-02&amp;end_date=2015-02-16</a:t>
            </a:r>
            <a:endParaRPr lang="en-US" dirty="0" smtClean="0"/>
          </a:p>
        </p:txBody>
      </p:sp>
    </p:spTree>
    <p:extLst>
      <p:ext uri="{BB962C8B-B14F-4D97-AF65-F5344CB8AC3E}">
        <p14:creationId xmlns:p14="http://schemas.microsoft.com/office/powerpoint/2010/main" val="2167719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5521A414-44EE-410C-A1B8-579872A9817C}" type="slidenum">
              <a:rPr lang="en-US">
                <a:solidFill>
                  <a:prstClr val="black"/>
                </a:solidFill>
              </a:rPr>
              <a:pPr>
                <a:defRPr/>
              </a:pPr>
              <a:t>101</a:t>
            </a:fld>
            <a:endParaRPr lang="en-US">
              <a:solidFill>
                <a:prstClr val="black"/>
              </a:solidFill>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already have rating curves at gages, and we can determine rating curves for any cross-section developed for hydraulic models.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That still doesn’t give us rating curves for all the </a:t>
            </a:r>
            <a:r>
              <a:rPr lang="en-US" baseline="0" dirty="0" err="1" smtClean="0"/>
              <a:t>NHDPlus</a:t>
            </a:r>
            <a:r>
              <a:rPr lang="en-US" baseline="0" dirty="0" smtClean="0"/>
              <a:t> reaches.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can work from NED 10m, or LIDAR where available, to extract cross-sections where needed. Accuracy may vary!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Can then take a large-scale hydraulic model (SPRNT) to develop rating curves for all known cross-sections.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Tree>
    <p:extLst>
      <p:ext uri="{BB962C8B-B14F-4D97-AF65-F5344CB8AC3E}">
        <p14:creationId xmlns:p14="http://schemas.microsoft.com/office/powerpoint/2010/main" val="970800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smtClean="0">
                <a:latin typeface="+mn-lt"/>
                <a:ea typeface="+mn-ea"/>
                <a:cs typeface="+mn-cs"/>
              </a:rPr>
              <a:t>(</a:t>
            </a:r>
            <a:r>
              <a:rPr lang="en-US" dirty="0">
                <a:latin typeface="+mn-lt"/>
                <a:ea typeface="+mn-ea"/>
                <a:cs typeface="+mn-cs"/>
              </a:rPr>
              <a:t>1)    A four-year international effort has been undertaken to reconcile WaterML with international standards;</a:t>
            </a:r>
          </a:p>
          <a:p>
            <a:pPr>
              <a:defRPr/>
            </a:pPr>
            <a:r>
              <a:rPr lang="en-US" dirty="0">
                <a:latin typeface="+mn-lt"/>
                <a:ea typeface="+mn-ea"/>
                <a:cs typeface="+mn-cs"/>
              </a:rPr>
              <a:t>(2)    This effort was initiated with the establishment of an Hydrology Domain Working Group by the Open Geospatial Consortium in September 2008;</a:t>
            </a:r>
          </a:p>
          <a:p>
            <a:pPr>
              <a:defRPr/>
            </a:pPr>
            <a:r>
              <a:rPr lang="en-US" dirty="0">
                <a:latin typeface="+mn-lt"/>
                <a:ea typeface="+mn-ea"/>
                <a:cs typeface="+mn-cs"/>
              </a:rPr>
              <a:t>(3)    An OGC representative attended the WMO Congress of the Commission for Hydrology in 2008</a:t>
            </a:r>
          </a:p>
          <a:p>
            <a:pPr>
              <a:defRPr/>
            </a:pPr>
            <a:r>
              <a:rPr lang="en-US" dirty="0">
                <a:latin typeface="+mn-lt"/>
                <a:ea typeface="+mn-ea"/>
                <a:cs typeface="+mn-cs"/>
              </a:rPr>
              <a:t>(4)    A formal agreement between Secretary General of WMO and President of OGC in 2009 to jointly develop standards for hydrology, climatology, oceanography and climatology;</a:t>
            </a:r>
          </a:p>
          <a:p>
            <a:pPr>
              <a:defRPr/>
            </a:pPr>
            <a:r>
              <a:rPr lang="en-US" dirty="0">
                <a:latin typeface="+mn-lt"/>
                <a:ea typeface="+mn-ea"/>
                <a:cs typeface="+mn-cs"/>
              </a:rPr>
              <a:t>(5)    The joint OGC/WMO Hydrology Domain Working Group was supported by a large work effort, annual week-long workshops, four interoperability experiments for surface and groundwater data exchange, and participation by many countries;</a:t>
            </a:r>
          </a:p>
          <a:p>
            <a:pPr>
              <a:defRPr/>
            </a:pPr>
            <a:r>
              <a:rPr lang="en-US" dirty="0">
                <a:latin typeface="+mn-lt"/>
                <a:ea typeface="+mn-ea"/>
                <a:cs typeface="+mn-cs"/>
              </a:rPr>
              <a:t>(6)    In June 2012, the OGC voted to adopt the revised version, WaterML2 as an international standard for exchange of water resources time series (the first such public standard that has existed);</a:t>
            </a:r>
          </a:p>
          <a:p>
            <a:pPr>
              <a:defRPr/>
            </a:pPr>
            <a:r>
              <a:rPr lang="en-US" dirty="0">
                <a:latin typeface="+mn-lt"/>
                <a:ea typeface="+mn-ea"/>
                <a:cs typeface="+mn-cs"/>
              </a:rPr>
              <a:t>(7)    This Congress to the WMO Commission for Hydrology to whom I am speaking is considering WaterML2 for adoption as an official standard by </a:t>
            </a:r>
            <a:r>
              <a:rPr lang="en-US" dirty="0" smtClean="0">
                <a:latin typeface="+mn-lt"/>
                <a:ea typeface="+mn-ea"/>
                <a:cs typeface="+mn-cs"/>
              </a:rPr>
              <a:t>WMO</a:t>
            </a:r>
          </a:p>
          <a:p>
            <a:pPr>
              <a:defRPr/>
            </a:pPr>
            <a:r>
              <a:rPr lang="en-US" dirty="0" smtClean="0">
                <a:latin typeface="+mn-lt"/>
                <a:ea typeface="+mn-ea"/>
                <a:cs typeface="+mn-cs"/>
              </a:rPr>
              <a:t>(8)    WaterML 2.0 Part 2 – Ratings and </a:t>
            </a:r>
            <a:r>
              <a:rPr lang="en-US" dirty="0" err="1" smtClean="0">
                <a:latin typeface="+mn-lt"/>
                <a:ea typeface="+mn-ea"/>
                <a:cs typeface="+mn-cs"/>
              </a:rPr>
              <a:t>Gagings</a:t>
            </a:r>
            <a:r>
              <a:rPr lang="en-US" baseline="0" dirty="0" smtClean="0">
                <a:latin typeface="+mn-lt"/>
                <a:ea typeface="+mn-ea"/>
                <a:cs typeface="+mn-cs"/>
              </a:rPr>
              <a:t> is ready for public comment, pending OGC approval to post.</a:t>
            </a:r>
            <a:endParaRPr lang="en-US" dirty="0" smtClean="0"/>
          </a:p>
        </p:txBody>
      </p:sp>
      <p:sp>
        <p:nvSpPr>
          <p:cNvPr id="593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3752" eaLnBrk="0" hangingPunct="0">
              <a:defRPr sz="1000" b="1">
                <a:solidFill>
                  <a:schemeClr val="tx1"/>
                </a:solidFill>
                <a:latin typeface="CG Times" charset="0"/>
                <a:ea typeface="ＭＳ Ｐゴシック" charset="0"/>
                <a:cs typeface="ＭＳ Ｐゴシック" charset="0"/>
              </a:defRPr>
            </a:lvl1pPr>
            <a:lvl2pPr marL="737304" indent="-283578" defTabSz="913752" eaLnBrk="0" hangingPunct="0">
              <a:defRPr sz="1000" b="1">
                <a:solidFill>
                  <a:schemeClr val="tx1"/>
                </a:solidFill>
                <a:latin typeface="CG Times" charset="0"/>
                <a:ea typeface="ＭＳ Ｐゴシック" charset="0"/>
              </a:defRPr>
            </a:lvl2pPr>
            <a:lvl3pPr marL="1134313" indent="-226863" defTabSz="913752" eaLnBrk="0" hangingPunct="0">
              <a:defRPr sz="1000" b="1">
                <a:solidFill>
                  <a:schemeClr val="tx1"/>
                </a:solidFill>
                <a:latin typeface="CG Times" charset="0"/>
                <a:ea typeface="ＭＳ Ｐゴシック" charset="0"/>
              </a:defRPr>
            </a:lvl3pPr>
            <a:lvl4pPr marL="1588038" indent="-226863" defTabSz="913752" eaLnBrk="0" hangingPunct="0">
              <a:defRPr sz="1000" b="1">
                <a:solidFill>
                  <a:schemeClr val="tx1"/>
                </a:solidFill>
                <a:latin typeface="CG Times" charset="0"/>
                <a:ea typeface="ＭＳ Ｐゴシック" charset="0"/>
              </a:defRPr>
            </a:lvl4pPr>
            <a:lvl5pPr marL="2041764" indent="-226863" defTabSz="913752" eaLnBrk="0" hangingPunct="0">
              <a:defRPr sz="1000" b="1">
                <a:solidFill>
                  <a:schemeClr val="tx1"/>
                </a:solidFill>
                <a:latin typeface="CG Times" charset="0"/>
                <a:ea typeface="ＭＳ Ｐゴシック" charset="0"/>
              </a:defRPr>
            </a:lvl5pPr>
            <a:lvl6pPr marL="2495489" indent="-226863" defTabSz="913752" eaLnBrk="0" fontAlgn="base" hangingPunct="0">
              <a:spcBef>
                <a:spcPct val="0"/>
              </a:spcBef>
              <a:spcAft>
                <a:spcPct val="0"/>
              </a:spcAft>
              <a:defRPr sz="1000" b="1">
                <a:solidFill>
                  <a:schemeClr val="tx1"/>
                </a:solidFill>
                <a:latin typeface="CG Times" charset="0"/>
                <a:ea typeface="ＭＳ Ｐゴシック" charset="0"/>
              </a:defRPr>
            </a:lvl6pPr>
            <a:lvl7pPr marL="2949214" indent="-226863" defTabSz="913752" eaLnBrk="0" fontAlgn="base" hangingPunct="0">
              <a:spcBef>
                <a:spcPct val="0"/>
              </a:spcBef>
              <a:spcAft>
                <a:spcPct val="0"/>
              </a:spcAft>
              <a:defRPr sz="1000" b="1">
                <a:solidFill>
                  <a:schemeClr val="tx1"/>
                </a:solidFill>
                <a:latin typeface="CG Times" charset="0"/>
                <a:ea typeface="ＭＳ Ｐゴシック" charset="0"/>
              </a:defRPr>
            </a:lvl7pPr>
            <a:lvl8pPr marL="3402940" indent="-226863" defTabSz="913752" eaLnBrk="0" fontAlgn="base" hangingPunct="0">
              <a:spcBef>
                <a:spcPct val="0"/>
              </a:spcBef>
              <a:spcAft>
                <a:spcPct val="0"/>
              </a:spcAft>
              <a:defRPr sz="1000" b="1">
                <a:solidFill>
                  <a:schemeClr val="tx1"/>
                </a:solidFill>
                <a:latin typeface="CG Times" charset="0"/>
                <a:ea typeface="ＭＳ Ｐゴシック" charset="0"/>
              </a:defRPr>
            </a:lvl8pPr>
            <a:lvl9pPr marL="3856665" indent="-226863" defTabSz="913752" eaLnBrk="0" fontAlgn="base" hangingPunct="0">
              <a:spcBef>
                <a:spcPct val="0"/>
              </a:spcBef>
              <a:spcAft>
                <a:spcPct val="0"/>
              </a:spcAft>
              <a:defRPr sz="1000" b="1">
                <a:solidFill>
                  <a:schemeClr val="tx1"/>
                </a:solidFill>
                <a:latin typeface="CG Times" charset="0"/>
                <a:ea typeface="ＭＳ Ｐゴシック" charset="0"/>
              </a:defRPr>
            </a:lvl9pPr>
          </a:lstStyle>
          <a:p>
            <a:fld id="{FA829A22-656D-8040-987F-F697D7D03989}" type="slidenum">
              <a:rPr lang="en-US" sz="1200">
                <a:solidFill>
                  <a:srgbClr val="000000"/>
                </a:solidFill>
                <a:latin typeface="Calibri" charset="0"/>
                <a:cs typeface="Arial" charset="0"/>
              </a:rPr>
              <a:pPr/>
              <a:t>103</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1417367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source:  http://</a:t>
            </a:r>
            <a:r>
              <a:rPr lang="en-US" dirty="0" err="1" smtClean="0"/>
              <a:t>waterdata.usgs.gov</a:t>
            </a:r>
            <a:r>
              <a:rPr lang="en-US" dirty="0" smtClean="0"/>
              <a:t>/</a:t>
            </a:r>
            <a:r>
              <a:rPr lang="en-US" dirty="0" err="1" smtClean="0"/>
              <a:t>nwis</a:t>
            </a:r>
            <a:r>
              <a:rPr lang="en-US" dirty="0" smtClean="0"/>
              <a:t>/uv?cb_00065=on&amp;cb_00065=</a:t>
            </a:r>
            <a:r>
              <a:rPr lang="en-US" dirty="0" err="1" smtClean="0"/>
              <a:t>on&amp;format</a:t>
            </a:r>
            <a:r>
              <a:rPr lang="en-US" dirty="0" smtClean="0"/>
              <a:t>=</a:t>
            </a:r>
            <a:r>
              <a:rPr lang="en-US" dirty="0" err="1" smtClean="0"/>
              <a:t>html&amp;site_no</a:t>
            </a:r>
            <a:r>
              <a:rPr lang="en-US" dirty="0" smtClean="0"/>
              <a:t>=08158000&amp;period=&amp;</a:t>
            </a:r>
            <a:r>
              <a:rPr lang="en-US" dirty="0" err="1" smtClean="0"/>
              <a:t>begin_date</a:t>
            </a:r>
            <a:r>
              <a:rPr lang="en-US" dirty="0" smtClean="0"/>
              <a:t>=2015-02-02&amp;end_date=2015-02-16</a:t>
            </a:r>
          </a:p>
          <a:p>
            <a:r>
              <a:rPr lang="en-US" dirty="0" smtClean="0"/>
              <a:t>Graph source:  http://</a:t>
            </a:r>
            <a:r>
              <a:rPr lang="en-US" dirty="0" err="1" smtClean="0"/>
              <a:t>waterdata.usgs.gov</a:t>
            </a:r>
            <a:r>
              <a:rPr lang="en-US" dirty="0" smtClean="0"/>
              <a:t>/</a:t>
            </a:r>
            <a:r>
              <a:rPr lang="en-US" dirty="0" err="1" smtClean="0"/>
              <a:t>nwis</a:t>
            </a:r>
            <a:r>
              <a:rPr lang="en-US" dirty="0" smtClean="0"/>
              <a:t>/uv?cb_00060=on&amp;cb_00065=on&amp;cb_00065=</a:t>
            </a:r>
            <a:r>
              <a:rPr lang="en-US" dirty="0" err="1" smtClean="0"/>
              <a:t>on&amp;format</a:t>
            </a:r>
            <a:r>
              <a:rPr lang="en-US" dirty="0" smtClean="0"/>
              <a:t>=</a:t>
            </a:r>
            <a:r>
              <a:rPr lang="en-US" dirty="0" err="1" smtClean="0"/>
              <a:t>gif_default&amp;site_no</a:t>
            </a:r>
            <a:r>
              <a:rPr lang="en-US" dirty="0" smtClean="0"/>
              <a:t>=08158000&amp;period=&amp;</a:t>
            </a:r>
            <a:r>
              <a:rPr lang="en-US" dirty="0" err="1" smtClean="0"/>
              <a:t>begin_date</a:t>
            </a:r>
            <a:r>
              <a:rPr lang="en-US" dirty="0" smtClean="0"/>
              <a:t>=2015-02-02&amp;end_date=2015-02-16</a:t>
            </a:r>
            <a:endParaRPr lang="en-US" dirty="0"/>
          </a:p>
        </p:txBody>
      </p:sp>
      <p:sp>
        <p:nvSpPr>
          <p:cNvPr id="4" name="Slide Number Placeholder 3"/>
          <p:cNvSpPr>
            <a:spLocks noGrp="1"/>
          </p:cNvSpPr>
          <p:nvPr>
            <p:ph type="sldNum" sz="quarter" idx="10"/>
          </p:nvPr>
        </p:nvSpPr>
        <p:spPr/>
        <p:txBody>
          <a:bodyPr/>
          <a:lstStyle/>
          <a:p>
            <a:fld id="{004B1322-6554-8445-8574-7BB03C21D722}"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508567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ln/>
        </p:spPr>
      </p:sp>
      <p:sp>
        <p:nvSpPr>
          <p:cNvPr id="583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smtClean="0">
                <a:ea typeface="ＭＳ Ｐゴシック" charset="0"/>
                <a:cs typeface="ＭＳ Ｐゴシック" charset="0"/>
              </a:rPr>
              <a:t>Increasingly, national water data is being published using</a:t>
            </a:r>
            <a:r>
              <a:rPr lang="en-US" baseline="0" dirty="0" smtClean="0">
                <a:ea typeface="ＭＳ Ｐゴシック" charset="0"/>
                <a:cs typeface="ＭＳ Ｐゴシック" charset="0"/>
              </a:rPr>
              <a:t> WaterML to describe time series of observations and model results. This is the current output from the US Geological Survey for one of their tens of thousands of river gauges (this one is on the Colorado River in Austin TX). </a:t>
            </a:r>
            <a:endParaRPr lang="en-US" dirty="0">
              <a:ea typeface="ＭＳ Ｐゴシック" charset="0"/>
              <a:cs typeface="ＭＳ Ｐゴシック" charset="0"/>
            </a:endParaRPr>
          </a:p>
        </p:txBody>
      </p:sp>
      <p:sp>
        <p:nvSpPr>
          <p:cNvPr id="583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3752" eaLnBrk="0" hangingPunct="0">
              <a:defRPr sz="1000" b="1">
                <a:solidFill>
                  <a:schemeClr val="tx1"/>
                </a:solidFill>
                <a:latin typeface="CG Times" charset="0"/>
                <a:ea typeface="ＭＳ Ｐゴシック" charset="0"/>
                <a:cs typeface="ＭＳ Ｐゴシック" charset="0"/>
              </a:defRPr>
            </a:lvl1pPr>
            <a:lvl2pPr marL="737304" indent="-283578" defTabSz="913752" eaLnBrk="0" hangingPunct="0">
              <a:defRPr sz="1000" b="1">
                <a:solidFill>
                  <a:schemeClr val="tx1"/>
                </a:solidFill>
                <a:latin typeface="CG Times" charset="0"/>
                <a:ea typeface="ＭＳ Ｐゴシック" charset="0"/>
              </a:defRPr>
            </a:lvl2pPr>
            <a:lvl3pPr marL="1134313" indent="-226863" defTabSz="913752" eaLnBrk="0" hangingPunct="0">
              <a:defRPr sz="1000" b="1">
                <a:solidFill>
                  <a:schemeClr val="tx1"/>
                </a:solidFill>
                <a:latin typeface="CG Times" charset="0"/>
                <a:ea typeface="ＭＳ Ｐゴシック" charset="0"/>
              </a:defRPr>
            </a:lvl3pPr>
            <a:lvl4pPr marL="1588038" indent="-226863" defTabSz="913752" eaLnBrk="0" hangingPunct="0">
              <a:defRPr sz="1000" b="1">
                <a:solidFill>
                  <a:schemeClr val="tx1"/>
                </a:solidFill>
                <a:latin typeface="CG Times" charset="0"/>
                <a:ea typeface="ＭＳ Ｐゴシック" charset="0"/>
              </a:defRPr>
            </a:lvl4pPr>
            <a:lvl5pPr marL="2041764" indent="-226863" defTabSz="913752" eaLnBrk="0" hangingPunct="0">
              <a:defRPr sz="1000" b="1">
                <a:solidFill>
                  <a:schemeClr val="tx1"/>
                </a:solidFill>
                <a:latin typeface="CG Times" charset="0"/>
                <a:ea typeface="ＭＳ Ｐゴシック" charset="0"/>
              </a:defRPr>
            </a:lvl5pPr>
            <a:lvl6pPr marL="2495489" indent="-226863" defTabSz="913752" eaLnBrk="0" fontAlgn="base" hangingPunct="0">
              <a:spcBef>
                <a:spcPct val="0"/>
              </a:spcBef>
              <a:spcAft>
                <a:spcPct val="0"/>
              </a:spcAft>
              <a:defRPr sz="1000" b="1">
                <a:solidFill>
                  <a:schemeClr val="tx1"/>
                </a:solidFill>
                <a:latin typeface="CG Times" charset="0"/>
                <a:ea typeface="ＭＳ Ｐゴシック" charset="0"/>
              </a:defRPr>
            </a:lvl6pPr>
            <a:lvl7pPr marL="2949214" indent="-226863" defTabSz="913752" eaLnBrk="0" fontAlgn="base" hangingPunct="0">
              <a:spcBef>
                <a:spcPct val="0"/>
              </a:spcBef>
              <a:spcAft>
                <a:spcPct val="0"/>
              </a:spcAft>
              <a:defRPr sz="1000" b="1">
                <a:solidFill>
                  <a:schemeClr val="tx1"/>
                </a:solidFill>
                <a:latin typeface="CG Times" charset="0"/>
                <a:ea typeface="ＭＳ Ｐゴシック" charset="0"/>
              </a:defRPr>
            </a:lvl7pPr>
            <a:lvl8pPr marL="3402940" indent="-226863" defTabSz="913752" eaLnBrk="0" fontAlgn="base" hangingPunct="0">
              <a:spcBef>
                <a:spcPct val="0"/>
              </a:spcBef>
              <a:spcAft>
                <a:spcPct val="0"/>
              </a:spcAft>
              <a:defRPr sz="1000" b="1">
                <a:solidFill>
                  <a:schemeClr val="tx1"/>
                </a:solidFill>
                <a:latin typeface="CG Times" charset="0"/>
                <a:ea typeface="ＭＳ Ｐゴシック" charset="0"/>
              </a:defRPr>
            </a:lvl8pPr>
            <a:lvl9pPr marL="3856665" indent="-226863" defTabSz="913752" eaLnBrk="0" fontAlgn="base" hangingPunct="0">
              <a:spcBef>
                <a:spcPct val="0"/>
              </a:spcBef>
              <a:spcAft>
                <a:spcPct val="0"/>
              </a:spcAft>
              <a:defRPr sz="1000" b="1">
                <a:solidFill>
                  <a:schemeClr val="tx1"/>
                </a:solidFill>
                <a:latin typeface="CG Times" charset="0"/>
                <a:ea typeface="ＭＳ Ｐゴシック" charset="0"/>
              </a:defRPr>
            </a:lvl9pPr>
          </a:lstStyle>
          <a:p>
            <a:fld id="{FAA79957-7226-064B-9B4D-802AEDB78A37}" type="slidenum">
              <a:rPr lang="en-US" sz="1200">
                <a:solidFill>
                  <a:srgbClr val="000000"/>
                </a:solidFill>
                <a:latin typeface="Calibri" charset="0"/>
                <a:cs typeface="Arial" charset="0"/>
              </a:rPr>
              <a:pPr/>
              <a:t>106</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970608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Full link: </a:t>
            </a:r>
            <a:r>
              <a:rPr lang="en-US" sz="1200" u="sng" kern="1200" dirty="0" smtClean="0">
                <a:solidFill>
                  <a:schemeClr val="tx1"/>
                </a:solidFill>
                <a:latin typeface="Times" pitchFamily="-112" charset="0"/>
                <a:ea typeface="ＭＳ Ｐゴシック" pitchFamily="-65" charset="-128"/>
                <a:cs typeface="ＭＳ Ｐゴシック" pitchFamily="-65" charset="-128"/>
              </a:rPr>
              <a:t>http://</a:t>
            </a:r>
            <a:r>
              <a:rPr lang="en-US" sz="1200" u="sng" kern="1200" dirty="0" err="1" smtClean="0">
                <a:solidFill>
                  <a:schemeClr val="tx1"/>
                </a:solidFill>
                <a:latin typeface="Times" pitchFamily="-112" charset="0"/>
                <a:ea typeface="ＭＳ Ｐゴシック" pitchFamily="-65" charset="-128"/>
                <a:cs typeface="ＭＳ Ｐゴシック" pitchFamily="-65" charset="-128"/>
              </a:rPr>
              <a:t>geoss.maps.arcgis.com</a:t>
            </a:r>
            <a:r>
              <a:rPr lang="en-US" sz="1200" u="sng" kern="1200" dirty="0" smtClean="0">
                <a:solidFill>
                  <a:schemeClr val="tx1"/>
                </a:solidFill>
                <a:latin typeface="Times" pitchFamily="-112" charset="0"/>
                <a:ea typeface="ＭＳ Ｐゴシック" pitchFamily="-65" charset="-128"/>
                <a:cs typeface="ＭＳ Ｐゴシック" pitchFamily="-65" charset="-128"/>
              </a:rPr>
              <a:t>/home/</a:t>
            </a:r>
            <a:r>
              <a:rPr lang="en-US" sz="1200" u="sng" kern="1200" dirty="0" err="1" smtClean="0">
                <a:solidFill>
                  <a:schemeClr val="tx1"/>
                </a:solidFill>
                <a:latin typeface="Times" pitchFamily="-112" charset="0"/>
                <a:ea typeface="ＭＳ Ｐゴシック" pitchFamily="-65" charset="-128"/>
                <a:cs typeface="ＭＳ Ｐゴシック" pitchFamily="-65" charset="-128"/>
              </a:rPr>
              <a:t>webmap</a:t>
            </a:r>
            <a:r>
              <a:rPr lang="en-US" sz="1200" u="sng" kern="1200" dirty="0" smtClean="0">
                <a:solidFill>
                  <a:schemeClr val="tx1"/>
                </a:solidFill>
                <a:latin typeface="Times" pitchFamily="-112" charset="0"/>
                <a:ea typeface="ＭＳ Ｐゴシック" pitchFamily="-65" charset="-128"/>
                <a:cs typeface="ＭＳ Ｐゴシック" pitchFamily="-65" charset="-128"/>
              </a:rPr>
              <a:t>/</a:t>
            </a:r>
            <a:r>
              <a:rPr lang="en-US" sz="1200" u="sng" kern="1200" dirty="0" err="1" smtClean="0">
                <a:solidFill>
                  <a:schemeClr val="tx1"/>
                </a:solidFill>
                <a:latin typeface="Times" pitchFamily="-112" charset="0"/>
                <a:ea typeface="ＭＳ Ｐゴシック" pitchFamily="-65" charset="-128"/>
                <a:cs typeface="ＭＳ Ｐゴシック" pitchFamily="-65" charset="-128"/>
              </a:rPr>
              <a:t>viewer.html?webmap</a:t>
            </a:r>
            <a:r>
              <a:rPr lang="en-US" sz="1200" u="sng" kern="1200" dirty="0" smtClean="0">
                <a:solidFill>
                  <a:schemeClr val="tx1"/>
                </a:solidFill>
                <a:latin typeface="Times" pitchFamily="-112" charset="0"/>
                <a:ea typeface="ＭＳ Ｐゴシック" pitchFamily="-65" charset="-128"/>
                <a:cs typeface="ＭＳ Ｐゴシック" pitchFamily="-65" charset="-128"/>
              </a:rPr>
              <a:t>=5efcdfb27d744e3ea65eaf58c06f9d0c</a:t>
            </a:r>
            <a:endParaRPr lang="en-US" dirty="0" smtClean="0"/>
          </a:p>
          <a:p>
            <a:r>
              <a:rPr lang="en-US" dirty="0" smtClean="0"/>
              <a:t>Short link: http://</a:t>
            </a:r>
            <a:r>
              <a:rPr lang="en-US" dirty="0" err="1" smtClean="0"/>
              <a:t>bit.ly</a:t>
            </a:r>
            <a:r>
              <a:rPr lang="en-US" dirty="0" smtClean="0"/>
              <a:t>/1ERSyva </a:t>
            </a:r>
          </a:p>
          <a:p>
            <a:r>
              <a:rPr lang="en-US" dirty="0" smtClean="0"/>
              <a:t>Here is a map of the world’s major rivers,</a:t>
            </a:r>
            <a:r>
              <a:rPr lang="en-US" baseline="0" dirty="0" smtClean="0"/>
              <a:t> and &lt;click&gt;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locations of about 20,000 stream gauges registered in WMO’s Global Runoff Data Center in Germany. While the yellow dots represent locations where data has been collected, that data is not available in a standardized format, nor is it necessarily available without restriction. &lt;click&gt;</a:t>
            </a:r>
          </a:p>
          <a:p>
            <a:r>
              <a:rPr lang="en-US" baseline="0" dirty="0" smtClean="0"/>
              <a:t>The purple dots are mainly coastal sites where Kisters has developed a WaterML2 web service from the GRDC data. This was done for the OGC Surface Water Interoperability Experiment in 2011.  &lt;click&gt;</a:t>
            </a:r>
          </a:p>
          <a:p>
            <a:r>
              <a:rPr lang="en-US" baseline="0" dirty="0" smtClean="0"/>
              <a:t>The US &lt;click&gt; and Mexico maintain another 20,000 stream gauges, nearly all of which provide ongoing data services. &lt;click&gt;</a:t>
            </a:r>
          </a:p>
          <a:p>
            <a:r>
              <a:rPr lang="en-US" baseline="0" dirty="0" smtClean="0"/>
              <a:t>The red dots are for Dominican Republic, which started publishing its water data in 2012. &lt;click&gt; </a:t>
            </a:r>
          </a:p>
          <a:p>
            <a:r>
              <a:rPr lang="en-US" baseline="0" dirty="0" smtClean="0"/>
              <a:t>As a result of this project, we can now add regional agencies’ gauges and data in Italy and New Zealand. &lt;click&gt; </a:t>
            </a:r>
            <a:r>
              <a:rPr lang="en-US" i="1" baseline="0" dirty="0" smtClean="0"/>
              <a:t>(shows legends)</a:t>
            </a:r>
            <a:r>
              <a:rPr lang="en-US" baseline="0" dirty="0" smtClean="0"/>
              <a:t> &lt;click&gt; </a:t>
            </a:r>
            <a:r>
              <a:rPr lang="en-US" i="1" baseline="0" dirty="0" smtClean="0"/>
              <a:t>(next slide)</a:t>
            </a:r>
            <a:endParaRPr lang="en-US" i="1"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solidFill>
                  <a:srgbClr val="000000"/>
                </a:solidFill>
              </a:rPr>
              <a:pPr>
                <a:defRPr/>
              </a:pPr>
              <a:t>107</a:t>
            </a:fld>
            <a:endParaRPr lang="en-US">
              <a:solidFill>
                <a:srgbClr val="000000"/>
              </a:solidFill>
            </a:endParaRPr>
          </a:p>
        </p:txBody>
      </p:sp>
    </p:spTree>
    <p:extLst>
      <p:ext uri="{BB962C8B-B14F-4D97-AF65-F5344CB8AC3E}">
        <p14:creationId xmlns:p14="http://schemas.microsoft.com/office/powerpoint/2010/main" val="3056899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Full link:</a:t>
            </a:r>
            <a:r>
              <a:rPr lang="en-US" baseline="0" dirty="0" smtClean="0"/>
              <a:t> http://ec2-54-225-249-9.compute-1.amazonaws.com/</a:t>
            </a:r>
            <a:r>
              <a:rPr lang="en-US" baseline="0" dirty="0" err="1" smtClean="0"/>
              <a:t>MultidimensionalTemplate</a:t>
            </a:r>
            <a:r>
              <a:rPr lang="en-US" baseline="0" dirty="0" smtClean="0"/>
              <a:t>/</a:t>
            </a:r>
            <a:r>
              <a:rPr lang="en-US" baseline="0" dirty="0" err="1" smtClean="0"/>
              <a:t>index.html?appid</a:t>
            </a:r>
            <a:r>
              <a:rPr lang="en-US" baseline="0" dirty="0" smtClean="0"/>
              <a:t>=d73011dceb0e41d0af334912355bddd5</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Short link: </a:t>
            </a:r>
            <a:r>
              <a:rPr lang="en-US" sz="1200" kern="1200" dirty="0" smtClean="0">
                <a:solidFill>
                  <a:srgbClr val="7F7F7F"/>
                </a:solidFill>
                <a:latin typeface="Times" pitchFamily="-112" charset="0"/>
                <a:ea typeface="ＭＳ Ｐゴシック" pitchFamily="-65" charset="-128"/>
                <a:cs typeface="ＭＳ Ｐゴシック" pitchFamily="-65" charset="-128"/>
                <a:hlinkClick r:id="rId3"/>
              </a:rPr>
              <a:t>http://bit.ly/J2I43m</a:t>
            </a:r>
            <a:r>
              <a:rPr lang="en-US" sz="1200" kern="1200" dirty="0" smtClean="0">
                <a:solidFill>
                  <a:srgbClr val="7F7F7F"/>
                </a:solidFill>
                <a:latin typeface="Times" pitchFamily="-112" charset="0"/>
                <a:ea typeface="ＭＳ Ｐゴシック" pitchFamily="-65" charset="-128"/>
                <a:cs typeface="ＭＳ Ｐゴシック" pitchFamily="-65" charset="-128"/>
              </a:rPr>
              <a:t> </a:t>
            </a:r>
          </a:p>
          <a:p>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solidFill>
                  <a:srgbClr val="000000"/>
                </a:solidFill>
              </a:rPr>
              <a:pPr>
                <a:defRPr/>
              </a:pPr>
              <a:t>108</a:t>
            </a:fld>
            <a:endParaRPr lang="en-US">
              <a:solidFill>
                <a:srgbClr val="000000"/>
              </a:solidFill>
            </a:endParaRPr>
          </a:p>
        </p:txBody>
      </p:sp>
    </p:spTree>
    <p:extLst>
      <p:ext uri="{BB962C8B-B14F-4D97-AF65-F5344CB8AC3E}">
        <p14:creationId xmlns:p14="http://schemas.microsoft.com/office/powerpoint/2010/main" val="2575504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EB5C5D-3278-443F-87A7-000ED7F1D0BD}"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929631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Redo this slide</a:t>
            </a:r>
            <a:endParaRPr lang="en-US" dirty="0"/>
          </a:p>
        </p:txBody>
      </p:sp>
      <p:sp>
        <p:nvSpPr>
          <p:cNvPr id="4" name="Slide Number Placeholder 3"/>
          <p:cNvSpPr>
            <a:spLocks noGrp="1"/>
          </p:cNvSpPr>
          <p:nvPr>
            <p:ph type="sldNum" sz="quarter" idx="10"/>
          </p:nvPr>
        </p:nvSpPr>
        <p:spPr/>
        <p:txBody>
          <a:bodyPr/>
          <a:lstStyle/>
          <a:p>
            <a:fld id="{EAEB5C5D-3278-443F-87A7-000ED7F1D0BD}"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240918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7FDD91-4A35-491C-9EDB-C691A50D422A}"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565616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solidFill>
                  <a:prstClr val="black"/>
                </a:solidFill>
              </a:rPr>
              <a:pPr>
                <a:defRPr/>
              </a:pPr>
              <a:t>67</a:t>
            </a:fld>
            <a:endParaRPr lang="en-US">
              <a:solidFill>
                <a:prstClr val="black"/>
              </a:solidFill>
            </a:endParaRPr>
          </a:p>
        </p:txBody>
      </p:sp>
    </p:spTree>
    <p:extLst>
      <p:ext uri="{BB962C8B-B14F-4D97-AF65-F5344CB8AC3E}">
        <p14:creationId xmlns:p14="http://schemas.microsoft.com/office/powerpoint/2010/main" val="2352440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solidFill>
                  <a:prstClr val="black"/>
                </a:solidFill>
              </a:rPr>
              <a:pPr>
                <a:defRPr/>
              </a:pPr>
              <a:t>68</a:t>
            </a:fld>
            <a:endParaRPr lang="en-US">
              <a:solidFill>
                <a:prstClr val="black"/>
              </a:solidFill>
            </a:endParaRPr>
          </a:p>
        </p:txBody>
      </p:sp>
    </p:spTree>
    <p:extLst>
      <p:ext uri="{BB962C8B-B14F-4D97-AF65-F5344CB8AC3E}">
        <p14:creationId xmlns:p14="http://schemas.microsoft.com/office/powerpoint/2010/main" val="252100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57238" indent="-290513"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65225" indent="-23177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31950" indent="-23177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98675" indent="-23177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55875" indent="-2317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13075" indent="-2317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70275" indent="-2317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27475" indent="-2317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C14AB998-37B3-4B06-A779-641A938B5D83}" type="slidenum">
              <a:rPr lang="en-US" altLang="en-US">
                <a:solidFill>
                  <a:srgbClr val="000000"/>
                </a:solidFill>
              </a:rPr>
              <a:pPr eaLnBrk="1" hangingPunct="1">
                <a:spcBef>
                  <a:spcPct val="0"/>
                </a:spcBef>
              </a:pPr>
              <a:t>75</a:t>
            </a:fld>
            <a:endParaRPr lang="en-US" altLang="en-US">
              <a:solidFill>
                <a:srgbClr val="000000"/>
              </a:solidFill>
            </a:endParaRPr>
          </a:p>
        </p:txBody>
      </p:sp>
      <p:sp>
        <p:nvSpPr>
          <p:cNvPr id="20482" name="Rectangle 2"/>
          <p:cNvSpPr>
            <a:spLocks noGrp="1" noRot="1" noChangeAspect="1" noChangeArrowheads="1" noTextEdit="1"/>
          </p:cNvSpPr>
          <p:nvPr>
            <p:ph type="sldImg"/>
          </p:nvPr>
        </p:nvSpPr>
        <p:spPr>
          <a:ln/>
          <a:extLst>
            <a:ext uri="{FAA26D3D-D897-4be2-8F04-BA451C77F1D7}"/>
          </a:extLst>
        </p:spPr>
      </p:sp>
      <p:sp>
        <p:nvSpPr>
          <p:cNvPr id="20483"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3362099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433C7E-9F9C-42CC-8105-2152CFA13A65}"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545048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t>
            </a:r>
          </a:p>
          <a:p>
            <a:r>
              <a:rPr lang="en-US" dirty="0" smtClean="0"/>
              <a:t>Source: OGC Reference Model</a:t>
            </a:r>
          </a:p>
          <a:p>
            <a:r>
              <a:rPr lang="en-US" dirty="0" smtClean="0"/>
              <a:t>URL: </a:t>
            </a:r>
            <a:endParaRPr lang="en-US" dirty="0"/>
          </a:p>
        </p:txBody>
      </p:sp>
      <p:sp>
        <p:nvSpPr>
          <p:cNvPr id="4" name="Slide Number Placeholder 3"/>
          <p:cNvSpPr>
            <a:spLocks noGrp="1"/>
          </p:cNvSpPr>
          <p:nvPr>
            <p:ph type="sldNum" sz="quarter" idx="10"/>
          </p:nvPr>
        </p:nvSpPr>
        <p:spPr/>
        <p:txBody>
          <a:bodyPr/>
          <a:lstStyle/>
          <a:p>
            <a:fld id="{004B1322-6554-8445-8574-7BB03C21D722}"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15618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13197B-2328-4929-A61A-B76DE803354B}" type="datetimeFigureOut">
              <a:rPr lang="en-US" smtClean="0"/>
              <a:t>3/11/2015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245F0-E882-4BEA-8F38-2EFA471C55A9}" type="slidenum">
              <a:rPr lang="en-US" smtClean="0"/>
              <a:t>‹#›</a:t>
            </a:fld>
            <a:endParaRPr lang="en-US"/>
          </a:p>
        </p:txBody>
      </p:sp>
    </p:spTree>
    <p:extLst>
      <p:ext uri="{BB962C8B-B14F-4D97-AF65-F5344CB8AC3E}">
        <p14:creationId xmlns:p14="http://schemas.microsoft.com/office/powerpoint/2010/main" val="1446135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13197B-2328-4929-A61A-B76DE803354B}" type="datetimeFigureOut">
              <a:rPr lang="en-US" smtClean="0"/>
              <a:t>3/11/2015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245F0-E882-4BEA-8F38-2EFA471C55A9}" type="slidenum">
              <a:rPr lang="en-US" smtClean="0"/>
              <a:t>‹#›</a:t>
            </a:fld>
            <a:endParaRPr lang="en-US"/>
          </a:p>
        </p:txBody>
      </p:sp>
    </p:spTree>
    <p:extLst>
      <p:ext uri="{BB962C8B-B14F-4D97-AF65-F5344CB8AC3E}">
        <p14:creationId xmlns:p14="http://schemas.microsoft.com/office/powerpoint/2010/main" val="3446714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B1C8FFD-CFBA-4F6F-B20C-E20DD3F3CD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40781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314C63F-BE40-4617-AAC6-507E18B42A7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89731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004928D-215E-4E6F-9C4F-0F259D8F40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0629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5FBC29B-F897-40B2-884C-00B5E22A10E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64548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499FE8F-69B1-4A86-A4A6-BD5BC593D1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53091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D510585-02B6-4288-86F6-7B125D95E2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14096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131DCA5-176E-451A-9BE4-4AD0EB3482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47981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99F6AC5-01B7-42A6-A14A-9B9D6E5EF1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77029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452BF90-13F6-485C-98D1-A67FBF433F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39133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6B42994-4B65-4F90-A07A-4F5C7F724D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5815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13197B-2328-4929-A61A-B76DE803354B}" type="datetimeFigureOut">
              <a:rPr lang="en-US" smtClean="0"/>
              <a:t>3/11/2015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245F0-E882-4BEA-8F38-2EFA471C55A9}" type="slidenum">
              <a:rPr lang="en-US" smtClean="0"/>
              <a:t>‹#›</a:t>
            </a:fld>
            <a:endParaRPr lang="en-US"/>
          </a:p>
        </p:txBody>
      </p:sp>
    </p:spTree>
    <p:extLst>
      <p:ext uri="{BB962C8B-B14F-4D97-AF65-F5344CB8AC3E}">
        <p14:creationId xmlns:p14="http://schemas.microsoft.com/office/powerpoint/2010/main" val="36430712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F28AE56-D0C2-486B-82AB-733780330B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48207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3A00A8-6910-42C6-8783-C300C1D6DE27}"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668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3A00A8-6910-42C6-8783-C300C1D6DE27}"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4303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3A00A8-6910-42C6-8783-C300C1D6DE27}"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01030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3A00A8-6910-42C6-8783-C300C1D6DE27}"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2282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3A00A8-6910-42C6-8783-C300C1D6DE27}" type="datetimeFigureOut">
              <a:rPr lang="en-US" smtClean="0">
                <a:solidFill>
                  <a:prstClr val="black">
                    <a:tint val="75000"/>
                  </a:prstClr>
                </a:solidFill>
              </a:rPr>
              <a:pPr/>
              <a:t>3/11/2015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5768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3A00A8-6910-42C6-8783-C300C1D6DE27}" type="datetimeFigureOut">
              <a:rPr lang="en-US" smtClean="0">
                <a:solidFill>
                  <a:prstClr val="black">
                    <a:tint val="75000"/>
                  </a:prstClr>
                </a:solidFill>
              </a:rPr>
              <a:pPr/>
              <a:t>3/11/2015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8172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A00A8-6910-42C6-8783-C300C1D6DE27}" type="datetimeFigureOut">
              <a:rPr lang="en-US" smtClean="0">
                <a:solidFill>
                  <a:prstClr val="black">
                    <a:tint val="75000"/>
                  </a:prstClr>
                </a:solidFill>
              </a:rPr>
              <a:pPr/>
              <a:t>3/11/2015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7263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3A00A8-6910-42C6-8783-C300C1D6DE27}"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2543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3A00A8-6910-42C6-8783-C300C1D6DE27}"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8214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81FB0E-EC4F-3E46-89F5-0B0A2450D137}" type="datetimeFigureOut">
              <a:rPr lang="en-US" smtClean="0">
                <a:solidFill>
                  <a:prstClr val="black">
                    <a:tint val="75000"/>
                  </a:prstClr>
                </a:solidFill>
              </a:rPr>
              <a:pPr/>
              <a:t>3/11/2015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46356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3A00A8-6910-42C6-8783-C300C1D6DE27}"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5101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3A00A8-6910-42C6-8783-C300C1D6DE27}"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8274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83DF0B-4DE8-45E8-B47D-EB51057D12A4}"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A34F18-5444-48F8-9F44-832E2C4A2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1294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83DF0B-4DE8-45E8-B47D-EB51057D12A4}"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A34F18-5444-48F8-9F44-832E2C4A2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4557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83DF0B-4DE8-45E8-B47D-EB51057D12A4}"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A34F18-5444-48F8-9F44-832E2C4A2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449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83DF0B-4DE8-45E8-B47D-EB51057D12A4}"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A34F18-5444-48F8-9F44-832E2C4A2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6753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83DF0B-4DE8-45E8-B47D-EB51057D12A4}" type="datetimeFigureOut">
              <a:rPr lang="en-US" smtClean="0">
                <a:solidFill>
                  <a:prstClr val="black">
                    <a:tint val="75000"/>
                  </a:prstClr>
                </a:solidFill>
              </a:rPr>
              <a:pPr/>
              <a:t>3/11/2015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A34F18-5444-48F8-9F44-832E2C4A2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08495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83DF0B-4DE8-45E8-B47D-EB51057D12A4}" type="datetimeFigureOut">
              <a:rPr lang="en-US" smtClean="0">
                <a:solidFill>
                  <a:prstClr val="black">
                    <a:tint val="75000"/>
                  </a:prstClr>
                </a:solidFill>
              </a:rPr>
              <a:pPr/>
              <a:t>3/11/2015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A34F18-5444-48F8-9F44-832E2C4A2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7084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83DF0B-4DE8-45E8-B47D-EB51057D12A4}" type="datetimeFigureOut">
              <a:rPr lang="en-US" smtClean="0">
                <a:solidFill>
                  <a:prstClr val="black">
                    <a:tint val="75000"/>
                  </a:prstClr>
                </a:solidFill>
              </a:rPr>
              <a:pPr/>
              <a:t>3/11/2015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A34F18-5444-48F8-9F44-832E2C4A2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7268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83DF0B-4DE8-45E8-B47D-EB51057D12A4}"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A34F18-5444-48F8-9F44-832E2C4A2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485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81FB0E-EC4F-3E46-89F5-0B0A2450D137}" type="datetimeFigureOut">
              <a:rPr lang="en-US" smtClean="0">
                <a:solidFill>
                  <a:prstClr val="black">
                    <a:tint val="75000"/>
                  </a:prstClr>
                </a:solidFill>
              </a:rPr>
              <a:pPr/>
              <a:t>3/11/2015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09562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83DF0B-4DE8-45E8-B47D-EB51057D12A4}"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A34F18-5444-48F8-9F44-832E2C4A2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4247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83DF0B-4DE8-45E8-B47D-EB51057D12A4}"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A34F18-5444-48F8-9F44-832E2C4A2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1258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83DF0B-4DE8-45E8-B47D-EB51057D12A4}"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A34F18-5444-48F8-9F44-832E2C4A2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6062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D973152-02D3-430D-9C4F-F0E5F9BE23B7}"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F29BF1-62B6-41B0-B3B2-786BC93E75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7661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973152-02D3-430D-9C4F-F0E5F9BE23B7}"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F29BF1-62B6-41B0-B3B2-786BC93E75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9686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973152-02D3-430D-9C4F-F0E5F9BE23B7}"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F29BF1-62B6-41B0-B3B2-786BC93E75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25227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D973152-02D3-430D-9C4F-F0E5F9BE23B7}"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F29BF1-62B6-41B0-B3B2-786BC93E75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476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D973152-02D3-430D-9C4F-F0E5F9BE23B7}" type="datetimeFigureOut">
              <a:rPr lang="en-US" smtClean="0">
                <a:solidFill>
                  <a:prstClr val="black">
                    <a:tint val="75000"/>
                  </a:prstClr>
                </a:solidFill>
              </a:rPr>
              <a:pPr/>
              <a:t>3/11/2015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CF29BF1-62B6-41B0-B3B2-786BC93E75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3398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D973152-02D3-430D-9C4F-F0E5F9BE23B7}" type="datetimeFigureOut">
              <a:rPr lang="en-US" smtClean="0">
                <a:solidFill>
                  <a:prstClr val="black">
                    <a:tint val="75000"/>
                  </a:prstClr>
                </a:solidFill>
              </a:rPr>
              <a:pPr/>
              <a:t>3/11/2015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CF29BF1-62B6-41B0-B3B2-786BC93E75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46086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73152-02D3-430D-9C4F-F0E5F9BE23B7}" type="datetimeFigureOut">
              <a:rPr lang="en-US" smtClean="0">
                <a:solidFill>
                  <a:prstClr val="black">
                    <a:tint val="75000"/>
                  </a:prstClr>
                </a:solidFill>
              </a:rPr>
              <a:pPr/>
              <a:t>3/11/2015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CF29BF1-62B6-41B0-B3B2-786BC93E75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038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81FB0E-EC4F-3E46-89F5-0B0A2450D137}" type="datetimeFigureOut">
              <a:rPr lang="en-US" smtClean="0">
                <a:solidFill>
                  <a:prstClr val="black">
                    <a:tint val="75000"/>
                  </a:prstClr>
                </a:solidFill>
              </a:rPr>
              <a:pPr/>
              <a:t>3/11/2015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8089905"/>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73152-02D3-430D-9C4F-F0E5F9BE23B7}"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F29BF1-62B6-41B0-B3B2-786BC93E75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5228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73152-02D3-430D-9C4F-F0E5F9BE23B7}"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F29BF1-62B6-41B0-B3B2-786BC93E75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8455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973152-02D3-430D-9C4F-F0E5F9BE23B7}"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F29BF1-62B6-41B0-B3B2-786BC93E75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8639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973152-02D3-430D-9C4F-F0E5F9BE23B7}"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F29BF1-62B6-41B0-B3B2-786BC93E75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28957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7780B72-4591-4341-A9FF-5A06C0373620}" type="datetimeFigureOut">
              <a:rPr lang="en-US" smtClean="0">
                <a:solidFill>
                  <a:srgbClr val="146194">
                    <a:lumMod val="50000"/>
                  </a:srgbClr>
                </a:solidFill>
              </a:rPr>
              <a:pPr/>
              <a:t>3/11/2015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19260264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780B72-4591-4341-A9FF-5A06C0373620}" type="datetimeFigureOut">
              <a:rPr lang="en-US" smtClean="0">
                <a:solidFill>
                  <a:srgbClr val="146194">
                    <a:lumMod val="50000"/>
                  </a:srgbClr>
                </a:solidFill>
              </a:rPr>
              <a:pPr/>
              <a:t>3/11/2015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29934193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780B72-4591-4341-A9FF-5A06C0373620}" type="datetimeFigureOut">
              <a:rPr lang="en-US" smtClean="0">
                <a:solidFill>
                  <a:srgbClr val="146194">
                    <a:lumMod val="50000"/>
                  </a:srgbClr>
                </a:solidFill>
              </a:rPr>
              <a:pPr/>
              <a:t>3/11/2015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33041105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7780B72-4591-4341-A9FF-5A06C0373620}" type="datetimeFigureOut">
              <a:rPr lang="en-US" smtClean="0">
                <a:solidFill>
                  <a:srgbClr val="146194">
                    <a:lumMod val="50000"/>
                  </a:srgbClr>
                </a:solidFill>
              </a:rPr>
              <a:pPr/>
              <a:t>3/11/2015</a:t>
            </a:fld>
            <a:endParaRPr lang="en-US">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a:solidFill>
                <a:srgbClr val="146194">
                  <a:lumMod val="50000"/>
                </a:srgbClr>
              </a:solidFill>
            </a:endParaRPr>
          </a:p>
        </p:txBody>
      </p:sp>
      <p:sp>
        <p:nvSpPr>
          <p:cNvPr id="7" name="Slide Number Placeholder 6"/>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38827320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7780B72-4591-4341-A9FF-5A06C0373620}" type="datetimeFigureOut">
              <a:rPr lang="en-US" smtClean="0">
                <a:solidFill>
                  <a:srgbClr val="146194">
                    <a:lumMod val="50000"/>
                  </a:srgbClr>
                </a:solidFill>
              </a:rPr>
              <a:pPr/>
              <a:t>3/11/2015</a:t>
            </a:fld>
            <a:endParaRPr lang="en-US">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a:solidFill>
                <a:srgbClr val="146194">
                  <a:lumMod val="50000"/>
                </a:srgbClr>
              </a:solidFill>
            </a:endParaRPr>
          </a:p>
        </p:txBody>
      </p:sp>
      <p:sp>
        <p:nvSpPr>
          <p:cNvPr id="9" name="Slide Number Placeholder 8"/>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16795154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7780B72-4591-4341-A9FF-5A06C0373620}" type="datetimeFigureOut">
              <a:rPr lang="en-US" smtClean="0">
                <a:solidFill>
                  <a:srgbClr val="146194">
                    <a:lumMod val="50000"/>
                  </a:srgbClr>
                </a:solidFill>
              </a:rPr>
              <a:pPr/>
              <a:t>3/11/2015</a:t>
            </a:fld>
            <a:endParaRPr lang="en-US">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a:solidFill>
                <a:srgbClr val="146194">
                  <a:lumMod val="50000"/>
                </a:srgbClr>
              </a:solidFill>
            </a:endParaRPr>
          </a:p>
        </p:txBody>
      </p:sp>
      <p:sp>
        <p:nvSpPr>
          <p:cNvPr id="5" name="Slide Number Placeholder 4"/>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2085426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81FB0E-EC4F-3E46-89F5-0B0A2450D137}" type="datetimeFigureOut">
              <a:rPr lang="en-US" smtClean="0">
                <a:solidFill>
                  <a:prstClr val="black">
                    <a:tint val="75000"/>
                  </a:prstClr>
                </a:solidFill>
              </a:rPr>
              <a:pPr/>
              <a:t>3/11/2015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9117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780B72-4591-4341-A9FF-5A06C0373620}" type="datetimeFigureOut">
              <a:rPr lang="en-US" smtClean="0">
                <a:solidFill>
                  <a:srgbClr val="146194">
                    <a:lumMod val="50000"/>
                  </a:srgbClr>
                </a:solidFill>
              </a:rPr>
              <a:pPr/>
              <a:t>3/11/2015</a:t>
            </a:fld>
            <a:endParaRPr lang="en-US">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a:solidFill>
                <a:srgbClr val="146194">
                  <a:lumMod val="50000"/>
                </a:srgbClr>
              </a:solidFill>
            </a:endParaRPr>
          </a:p>
        </p:txBody>
      </p:sp>
      <p:sp>
        <p:nvSpPr>
          <p:cNvPr id="4" name="Slide Number Placeholder 3"/>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11803764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780B72-4591-4341-A9FF-5A06C0373620}" type="datetimeFigureOut">
              <a:rPr lang="en-US" smtClean="0">
                <a:solidFill>
                  <a:srgbClr val="146194">
                    <a:lumMod val="50000"/>
                  </a:srgbClr>
                </a:solidFill>
              </a:rPr>
              <a:pPr/>
              <a:t>3/11/2015</a:t>
            </a:fld>
            <a:endParaRPr lang="en-US">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a:solidFill>
                <a:srgbClr val="146194">
                  <a:lumMod val="50000"/>
                </a:srgbClr>
              </a:solidFill>
            </a:endParaRPr>
          </a:p>
        </p:txBody>
      </p:sp>
      <p:sp>
        <p:nvSpPr>
          <p:cNvPr id="7" name="Slide Number Placeholder 6"/>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274110179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780B72-4591-4341-A9FF-5A06C0373620}" type="datetimeFigureOut">
              <a:rPr lang="en-US" smtClean="0">
                <a:solidFill>
                  <a:srgbClr val="146194">
                    <a:lumMod val="50000"/>
                  </a:srgbClr>
                </a:solidFill>
              </a:rPr>
              <a:pPr/>
              <a:t>3/11/2015</a:t>
            </a:fld>
            <a:endParaRPr lang="en-US">
              <a:solidFill>
                <a:srgbClr val="146194">
                  <a:lumMod val="50000"/>
                </a:srgbClr>
              </a:solidFill>
            </a:endParaRPr>
          </a:p>
        </p:txBody>
      </p:sp>
      <p:sp>
        <p:nvSpPr>
          <p:cNvPr id="6" name="Footer Placeholder 5"/>
          <p:cNvSpPr>
            <a:spLocks noGrp="1"/>
          </p:cNvSpPr>
          <p:nvPr>
            <p:ph type="ftr" sz="quarter" idx="11"/>
          </p:nvPr>
        </p:nvSpPr>
        <p:spPr>
          <a:xfrm>
            <a:off x="533400" y="6172200"/>
            <a:ext cx="5811724" cy="365125"/>
          </a:xfrm>
        </p:spPr>
        <p:txBody>
          <a:bodyPr/>
          <a:lstStyle/>
          <a:p>
            <a:endParaRPr lang="en-US">
              <a:solidFill>
                <a:srgbClr val="146194">
                  <a:lumMod val="50000"/>
                </a:srgbClr>
              </a:solidFill>
            </a:endParaRPr>
          </a:p>
        </p:txBody>
      </p:sp>
      <p:sp>
        <p:nvSpPr>
          <p:cNvPr id="7" name="Slide Number Placeholder 6"/>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18825394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F7780B72-4591-4341-A9FF-5A06C0373620}" type="datetimeFigureOut">
              <a:rPr lang="en-US" smtClean="0">
                <a:solidFill>
                  <a:srgbClr val="146194">
                    <a:lumMod val="50000"/>
                  </a:srgbClr>
                </a:solidFill>
              </a:rPr>
              <a:pPr/>
              <a:t>3/11/2015</a:t>
            </a:fld>
            <a:endParaRPr lang="en-US">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a:solidFill>
                <a:srgbClr val="146194">
                  <a:lumMod val="50000"/>
                </a:srgbClr>
              </a:solidFill>
            </a:endParaRPr>
          </a:p>
        </p:txBody>
      </p:sp>
      <p:sp>
        <p:nvSpPr>
          <p:cNvPr id="5" name="Slide Number Placeholder 4"/>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18536044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780B72-4591-4341-A9FF-5A06C0373620}" type="datetimeFigureOut">
              <a:rPr lang="en-US" smtClean="0">
                <a:solidFill>
                  <a:srgbClr val="146194">
                    <a:lumMod val="50000"/>
                  </a:srgbClr>
                </a:solidFill>
              </a:rPr>
              <a:pPr/>
              <a:t>3/11/2015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19590701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780B72-4591-4341-A9FF-5A06C0373620}" type="datetimeFigureOut">
              <a:rPr lang="en-US" smtClean="0">
                <a:solidFill>
                  <a:srgbClr val="146194">
                    <a:lumMod val="50000"/>
                  </a:srgbClr>
                </a:solidFill>
              </a:rPr>
              <a:pPr/>
              <a:t>3/11/2015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r>
              <a:rPr lang="en-US" sz="8000" dirty="0">
                <a:solidFill>
                  <a:prstClr val="white"/>
                </a:solidFill>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algn="r"/>
            <a:r>
              <a:rPr lang="en-US" sz="8000" dirty="0">
                <a:solidFill>
                  <a:prstClr val="white"/>
                </a:solidFill>
              </a:rPr>
              <a:t>”</a:t>
            </a:r>
          </a:p>
        </p:txBody>
      </p:sp>
    </p:spTree>
    <p:extLst>
      <p:ext uri="{BB962C8B-B14F-4D97-AF65-F5344CB8AC3E}">
        <p14:creationId xmlns:p14="http://schemas.microsoft.com/office/powerpoint/2010/main" val="38112075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780B72-4591-4341-A9FF-5A06C0373620}" type="datetimeFigureOut">
              <a:rPr lang="en-US" smtClean="0">
                <a:solidFill>
                  <a:srgbClr val="146194">
                    <a:lumMod val="50000"/>
                  </a:srgbClr>
                </a:solidFill>
              </a:rPr>
              <a:pPr/>
              <a:t>3/11/2015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5102389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780B72-4591-4341-A9FF-5A06C0373620}" type="datetimeFigureOut">
              <a:rPr lang="en-US" smtClean="0">
                <a:solidFill>
                  <a:srgbClr val="146194">
                    <a:lumMod val="50000"/>
                  </a:srgbClr>
                </a:solidFill>
              </a:rPr>
              <a:pPr/>
              <a:t>3/11/2015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r>
              <a:rPr lang="en-US" sz="8000" dirty="0">
                <a:solidFill>
                  <a:prstClr val="white"/>
                </a:solidFill>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algn="r"/>
            <a:r>
              <a:rPr lang="en-US" sz="8000" dirty="0">
                <a:solidFill>
                  <a:prstClr val="white"/>
                </a:solidFill>
              </a:rPr>
              <a:t>”</a:t>
            </a:r>
          </a:p>
        </p:txBody>
      </p:sp>
    </p:spTree>
    <p:extLst>
      <p:ext uri="{BB962C8B-B14F-4D97-AF65-F5344CB8AC3E}">
        <p14:creationId xmlns:p14="http://schemas.microsoft.com/office/powerpoint/2010/main" val="19396148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780B72-4591-4341-A9FF-5A06C0373620}" type="datetimeFigureOut">
              <a:rPr lang="en-US" smtClean="0">
                <a:solidFill>
                  <a:srgbClr val="146194">
                    <a:lumMod val="50000"/>
                  </a:srgbClr>
                </a:solidFill>
              </a:rPr>
              <a:pPr/>
              <a:t>3/11/2015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34786883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780B72-4591-4341-A9FF-5A06C0373620}" type="datetimeFigureOut">
              <a:rPr lang="en-US" smtClean="0">
                <a:solidFill>
                  <a:srgbClr val="146194">
                    <a:lumMod val="50000"/>
                  </a:srgbClr>
                </a:solidFill>
              </a:rPr>
              <a:pPr/>
              <a:t>3/11/2015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4095220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81FB0E-EC4F-3E46-89F5-0B0A2450D137}" type="datetimeFigureOut">
              <a:rPr lang="en-US" smtClean="0">
                <a:solidFill>
                  <a:prstClr val="black">
                    <a:tint val="75000"/>
                  </a:prstClr>
                </a:solidFill>
              </a:rPr>
              <a:pPr/>
              <a:t>3/11/2015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696981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780B72-4591-4341-A9FF-5A06C0373620}" type="datetimeFigureOut">
              <a:rPr lang="en-US" smtClean="0">
                <a:solidFill>
                  <a:srgbClr val="146194">
                    <a:lumMod val="50000"/>
                  </a:srgbClr>
                </a:solidFill>
              </a:rPr>
              <a:pPr/>
              <a:t>3/11/2015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41457466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4758BDB-C9C2-4417-AC87-A62527E4209E}"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830253-E211-4D6E-A2FA-7269B40272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022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4758BDB-C9C2-4417-AC87-A62527E4209E}"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830253-E211-4D6E-A2FA-7269B40272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3259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758BDB-C9C2-4417-AC87-A62527E4209E}"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830253-E211-4D6E-A2FA-7269B40272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186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4758BDB-C9C2-4417-AC87-A62527E4209E}"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830253-E211-4D6E-A2FA-7269B40272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0082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4758BDB-C9C2-4417-AC87-A62527E4209E}" type="datetimeFigureOut">
              <a:rPr lang="en-US" smtClean="0">
                <a:solidFill>
                  <a:prstClr val="black">
                    <a:tint val="75000"/>
                  </a:prstClr>
                </a:solidFill>
              </a:rPr>
              <a:pPr/>
              <a:t>3/11/2015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830253-E211-4D6E-A2FA-7269B40272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9295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4758BDB-C9C2-4417-AC87-A62527E4209E}" type="datetimeFigureOut">
              <a:rPr lang="en-US" smtClean="0">
                <a:solidFill>
                  <a:prstClr val="black">
                    <a:tint val="75000"/>
                  </a:prstClr>
                </a:solidFill>
              </a:rPr>
              <a:pPr/>
              <a:t>3/11/2015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830253-E211-4D6E-A2FA-7269B40272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8540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758BDB-C9C2-4417-AC87-A62527E4209E}" type="datetimeFigureOut">
              <a:rPr lang="en-US" smtClean="0">
                <a:solidFill>
                  <a:prstClr val="black">
                    <a:tint val="75000"/>
                  </a:prstClr>
                </a:solidFill>
              </a:rPr>
              <a:pPr/>
              <a:t>3/11/2015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830253-E211-4D6E-A2FA-7269B40272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59091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758BDB-C9C2-4417-AC87-A62527E4209E}"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830253-E211-4D6E-A2FA-7269B40272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2312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758BDB-C9C2-4417-AC87-A62527E4209E}"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830253-E211-4D6E-A2FA-7269B40272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8329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81FB0E-EC4F-3E46-89F5-0B0A2450D137}" type="datetimeFigureOut">
              <a:rPr lang="en-US" smtClean="0">
                <a:solidFill>
                  <a:prstClr val="black">
                    <a:tint val="75000"/>
                  </a:prstClr>
                </a:solidFill>
              </a:rPr>
              <a:pPr/>
              <a:t>3/11/2015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09203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4758BDB-C9C2-4417-AC87-A62527E4209E}"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830253-E211-4D6E-A2FA-7269B40272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596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4758BDB-C9C2-4417-AC87-A62527E4209E}"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830253-E211-4D6E-A2FA-7269B40272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4185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smtClean="0"/>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pic>
        <p:nvPicPr>
          <p:cNvPr id="7" name="Picture 6" descr="MoleculeTracer.png"/>
          <p:cNvPicPr>
            <a:picLocks noChangeAspect="1"/>
          </p:cNvPicPr>
          <p:nvPr/>
        </p:nvPicPr>
        <p:blipFill>
          <a:blip r:embed="rId2"/>
          <a:stretch>
            <a:fillRect/>
          </a:stretch>
        </p:blipFill>
        <p:spPr>
          <a:xfrm>
            <a:off x="1674019" y="-3297"/>
            <a:ext cx="5795963" cy="3943372"/>
          </a:xfrm>
          <a:prstGeom prst="rect">
            <a:avLst/>
          </a:prstGeom>
        </p:spPr>
      </p:pic>
    </p:spTree>
    <p:extLst>
      <p:ext uri="{BB962C8B-B14F-4D97-AF65-F5344CB8AC3E}">
        <p14:creationId xmlns:p14="http://schemas.microsoft.com/office/powerpoint/2010/main" val="36038190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783562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51982485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5753338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8" name="Footer Placeholder 7"/>
          <p:cNvSpPr>
            <a:spLocks noGrp="1"/>
          </p:cNvSpPr>
          <p:nvPr>
            <p:ph type="ftr" sz="quarter" idx="11"/>
          </p:nvPr>
        </p:nvSpPr>
        <p:spPr/>
        <p:txBody>
          <a:bodyPr/>
          <a:lstStyle/>
          <a:p>
            <a:endParaRPr lang="en-US">
              <a:solidFill>
                <a:srgbClr val="FFFFFF">
                  <a:tint val="75000"/>
                </a:srgbClr>
              </a:solidFill>
            </a:endParaRPr>
          </a:p>
        </p:txBody>
      </p:sp>
      <p:sp>
        <p:nvSpPr>
          <p:cNvPr id="9" name="Slide Number Placeholder 8"/>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94165485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4" name="Footer Placeholder 3"/>
          <p:cNvSpPr>
            <a:spLocks noGrp="1"/>
          </p:cNvSpPr>
          <p:nvPr>
            <p:ph type="ftr" sz="quarter" idx="11"/>
          </p:nvPr>
        </p:nvSpPr>
        <p:spPr/>
        <p:txBody>
          <a:bodyPr/>
          <a:lstStyle/>
          <a:p>
            <a:endParaRPr lang="en-US">
              <a:solidFill>
                <a:srgbClr val="FFFFFF">
                  <a:tint val="75000"/>
                </a:srgbClr>
              </a:solidFill>
            </a:endParaRPr>
          </a:p>
        </p:txBody>
      </p:sp>
      <p:sp>
        <p:nvSpPr>
          <p:cNvPr id="5" name="Slide Number Placeholder 4"/>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2088871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0663965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87496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81FB0E-EC4F-3E46-89F5-0B0A2450D137}" type="datetimeFigureOut">
              <a:rPr lang="en-US" smtClean="0">
                <a:solidFill>
                  <a:prstClr val="black">
                    <a:tint val="75000"/>
                  </a:prstClr>
                </a:solidFill>
              </a:rPr>
              <a:pPr/>
              <a:t>3/11/2015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00410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1690734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4888081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86312305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41648089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smtClean="0"/>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pic>
        <p:nvPicPr>
          <p:cNvPr id="7" name="Picture 6" descr="MoleculeTracer.png"/>
          <p:cNvPicPr>
            <a:picLocks noChangeAspect="1"/>
          </p:cNvPicPr>
          <p:nvPr/>
        </p:nvPicPr>
        <p:blipFill>
          <a:blip r:embed="rId2"/>
          <a:stretch>
            <a:fillRect/>
          </a:stretch>
        </p:blipFill>
        <p:spPr>
          <a:xfrm>
            <a:off x="1674019" y="-3297"/>
            <a:ext cx="5795963" cy="3943372"/>
          </a:xfrm>
          <a:prstGeom prst="rect">
            <a:avLst/>
          </a:prstGeom>
        </p:spPr>
      </p:pic>
    </p:spTree>
    <p:extLst>
      <p:ext uri="{BB962C8B-B14F-4D97-AF65-F5344CB8AC3E}">
        <p14:creationId xmlns:p14="http://schemas.microsoft.com/office/powerpoint/2010/main" val="361740036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6405166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402673456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1975331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8" name="Footer Placeholder 7"/>
          <p:cNvSpPr>
            <a:spLocks noGrp="1"/>
          </p:cNvSpPr>
          <p:nvPr>
            <p:ph type="ftr" sz="quarter" idx="11"/>
          </p:nvPr>
        </p:nvSpPr>
        <p:spPr/>
        <p:txBody>
          <a:bodyPr/>
          <a:lstStyle/>
          <a:p>
            <a:endParaRPr lang="en-US">
              <a:solidFill>
                <a:srgbClr val="FFFFFF">
                  <a:tint val="75000"/>
                </a:srgbClr>
              </a:solidFill>
            </a:endParaRPr>
          </a:p>
        </p:txBody>
      </p:sp>
      <p:sp>
        <p:nvSpPr>
          <p:cNvPr id="9" name="Slide Number Placeholder 8"/>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6340024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4" name="Footer Placeholder 3"/>
          <p:cNvSpPr>
            <a:spLocks noGrp="1"/>
          </p:cNvSpPr>
          <p:nvPr>
            <p:ph type="ftr" sz="quarter" idx="11"/>
          </p:nvPr>
        </p:nvSpPr>
        <p:spPr/>
        <p:txBody>
          <a:bodyPr/>
          <a:lstStyle/>
          <a:p>
            <a:endParaRPr lang="en-US">
              <a:solidFill>
                <a:srgbClr val="FFFFFF">
                  <a:tint val="75000"/>
                </a:srgbClr>
              </a:solidFill>
            </a:endParaRPr>
          </a:p>
        </p:txBody>
      </p:sp>
      <p:sp>
        <p:nvSpPr>
          <p:cNvPr id="5" name="Slide Number Placeholder 4"/>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682743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81FB0E-EC4F-3E46-89F5-0B0A2450D137}" type="datetimeFigureOut">
              <a:rPr lang="en-US" smtClean="0">
                <a:solidFill>
                  <a:prstClr val="black">
                    <a:tint val="75000"/>
                  </a:prstClr>
                </a:solidFill>
              </a:rPr>
              <a:pPr/>
              <a:t>3/11/2015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718128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5830752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9436773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2359576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1858207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40761081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46030027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4"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000000"/>
              </a:solidFill>
            </a:endParaRPr>
          </a:p>
        </p:txBody>
      </p:sp>
      <p:sp>
        <p:nvSpPr>
          <p:cNvPr id="2" name="Title 1"/>
          <p:cNvSpPr>
            <a:spLocks noGrp="1"/>
          </p:cNvSpPr>
          <p:nvPr>
            <p:ph type="ctrTitle"/>
          </p:nvPr>
        </p:nvSpPr>
        <p:spPr>
          <a:xfrm>
            <a:off x="1371600" y="1828800"/>
            <a:ext cx="6400800" cy="1271016"/>
          </a:xfrm>
        </p:spPr>
        <p:txBody>
          <a:bodyPr anchor="b">
            <a:noAutofit/>
          </a:bodyPr>
          <a:lstStyle>
            <a:lvl1pPr algn="l">
              <a:defRPr sz="5400" b="1" i="0">
                <a:solidFill>
                  <a:srgbClr val="FFFFFF"/>
                </a:solidFill>
                <a:latin typeface="+mj-lt"/>
                <a:cs typeface="Avenir LT Std 55 Roman"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246120"/>
            <a:ext cx="6400800" cy="758952"/>
          </a:xfrm>
        </p:spPr>
        <p:txBody>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688495318"/>
      </p:ext>
    </p:extLst>
  </p:cSld>
  <p:clrMapOvr>
    <a:masterClrMapping/>
  </p:clrMapOvr>
  <p:transition spd="med">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5257800"/>
          </a:xfrm>
          <a:prstGeom prst="rect">
            <a:avLst/>
          </a:prstGeom>
          <a:solidFill>
            <a:srgbClr val="B9E0F7">
              <a:alpha val="59999"/>
            </a:srgb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C8DF93"/>
              </a:solidFill>
            </a:endParaRPr>
          </a:p>
        </p:txBody>
      </p:sp>
      <p:sp>
        <p:nvSpPr>
          <p:cNvPr id="5"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000000"/>
              </a:solidFill>
            </a:endParaRPr>
          </a:p>
        </p:txBody>
      </p:sp>
      <p:sp>
        <p:nvSpPr>
          <p:cNvPr id="2" name="Title 1"/>
          <p:cNvSpPr>
            <a:spLocks noGrp="1"/>
          </p:cNvSpPr>
          <p:nvPr>
            <p:ph type="title"/>
          </p:nvPr>
        </p:nvSpPr>
        <p:spPr>
          <a:xfrm>
            <a:off x="685800" y="457200"/>
            <a:ext cx="7315200" cy="484631"/>
          </a:xfrm>
        </p:spPr>
        <p:txBody>
          <a:bodyPr/>
          <a:lstStyle>
            <a:lvl1pPr>
              <a:defRPr lang="en-US" sz="3000" b="1" i="0" kern="1200" dirty="0">
                <a:solidFill>
                  <a:srgbClr val="007AC2"/>
                </a:solidFill>
                <a:latin typeface="+mj-lt"/>
                <a:ea typeface="+mj-ea"/>
                <a:cs typeface="Avenir LT Std 55 Roman"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lvl="0"/>
            <a:r>
              <a:rPr lang="en-US" noProof="0" smtClean="0"/>
              <a:t>Click to edit Master text styles</a:t>
            </a:r>
          </a:p>
        </p:txBody>
      </p:sp>
    </p:spTree>
    <p:extLst>
      <p:ext uri="{BB962C8B-B14F-4D97-AF65-F5344CB8AC3E}">
        <p14:creationId xmlns:p14="http://schemas.microsoft.com/office/powerpoint/2010/main" val="1418534494"/>
      </p:ext>
    </p:extLst>
  </p:cSld>
  <p:clrMapOvr>
    <a:masterClrMapping/>
  </p:clrMapOvr>
  <p:transition spd="med">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59999"/>
            </a:srgb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C8DF93"/>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000000"/>
              </a:solidFill>
            </a:endParaRPr>
          </a:p>
        </p:txBody>
      </p:sp>
      <p:sp>
        <p:nvSpPr>
          <p:cNvPr id="2" name="Title 1"/>
          <p:cNvSpPr>
            <a:spLocks noGrp="1"/>
          </p:cNvSpPr>
          <p:nvPr>
            <p:ph type="title"/>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01551286"/>
      </p:ext>
    </p:extLst>
  </p:cSld>
  <p:clrMapOvr>
    <a:masterClrMapping/>
  </p:clrMapOvr>
  <p:transitio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3"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000000"/>
              </a:solidFill>
            </a:endParaRPr>
          </a:p>
        </p:txBody>
      </p:sp>
      <p:sp>
        <p:nvSpPr>
          <p:cNvPr id="4" name="Rectangle 1"/>
          <p:cNvSpPr>
            <a:spLocks/>
          </p:cNvSpPr>
          <p:nvPr/>
        </p:nvSpPr>
        <p:spPr bwMode="auto">
          <a:xfrm>
            <a:off x="0" y="0"/>
            <a:ext cx="9144000" cy="5257800"/>
          </a:xfrm>
          <a:prstGeom prst="rect">
            <a:avLst/>
          </a:prstGeom>
          <a:solidFill>
            <a:srgbClr val="B9E0F7">
              <a:alpha val="59999"/>
            </a:srgb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C8DF93"/>
              </a:solidFill>
            </a:endParaRPr>
          </a:p>
        </p:txBody>
      </p:sp>
      <p:sp>
        <p:nvSpPr>
          <p:cNvPr id="2" name="Title 1"/>
          <p:cNvSpPr>
            <a:spLocks noGrp="1"/>
          </p:cNvSpPr>
          <p:nvPr>
            <p:ph type="title"/>
          </p:nvPr>
        </p:nvSpPr>
        <p:spPr>
          <a:xfrm>
            <a:off x="914400" y="1600200"/>
            <a:ext cx="7315200" cy="2057400"/>
          </a:xfrm>
        </p:spPr>
        <p:txBody>
          <a:bodyPr/>
          <a:lstStyle>
            <a:lvl1pPr>
              <a:defRPr lang="en-US" sz="7200" b="1" i="0" kern="1200" baseline="0" dirty="0">
                <a:solidFill>
                  <a:srgbClr val="007AC2"/>
                </a:solidFill>
                <a:latin typeface="+mj-lt"/>
                <a:ea typeface="+mj-ea"/>
                <a:cs typeface="Avenir LT Std 55 Roman"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7112087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13197B-2328-4929-A61A-B76DE803354B}" type="datetimeFigureOut">
              <a:rPr lang="en-US" smtClean="0"/>
              <a:t>3/11/2015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245F0-E882-4BEA-8F38-2EFA471C55A9}" type="slidenum">
              <a:rPr lang="en-US" smtClean="0"/>
              <a:t>‹#›</a:t>
            </a:fld>
            <a:endParaRPr lang="en-US"/>
          </a:p>
        </p:txBody>
      </p:sp>
    </p:spTree>
    <p:extLst>
      <p:ext uri="{BB962C8B-B14F-4D97-AF65-F5344CB8AC3E}">
        <p14:creationId xmlns:p14="http://schemas.microsoft.com/office/powerpoint/2010/main" val="74033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81FB0E-EC4F-3E46-89F5-0B0A2450D137}" type="datetimeFigureOut">
              <a:rPr lang="en-US" smtClean="0">
                <a:solidFill>
                  <a:prstClr val="black">
                    <a:tint val="75000"/>
                  </a:prstClr>
                </a:solidFill>
              </a:rPr>
              <a:pPr/>
              <a:t>3/11/2015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724777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4"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000000"/>
              </a:solidFill>
            </a:endParaRPr>
          </a:p>
        </p:txBody>
      </p:sp>
      <p:sp>
        <p:nvSpPr>
          <p:cNvPr id="5" name="Rectangle 1"/>
          <p:cNvSpPr>
            <a:spLocks/>
          </p:cNvSpPr>
          <p:nvPr userDrawn="1"/>
        </p:nvSpPr>
        <p:spPr bwMode="auto">
          <a:xfrm>
            <a:off x="0" y="0"/>
            <a:ext cx="9144000" cy="5257800"/>
          </a:xfrm>
          <a:prstGeom prst="rect">
            <a:avLst/>
          </a:prstGeom>
          <a:solidFill>
            <a:srgbClr val="B9E0F7">
              <a:alpha val="59999"/>
            </a:srgb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C8DF93"/>
              </a:solidFill>
            </a:endParaRPr>
          </a:p>
        </p:txBody>
      </p:sp>
      <p:sp>
        <p:nvSpPr>
          <p:cNvPr id="2" name="Title 1"/>
          <p:cNvSpPr>
            <a:spLocks noGrp="1"/>
          </p:cNvSpPr>
          <p:nvPr>
            <p:ph type="title"/>
          </p:nvPr>
        </p:nvSpPr>
        <p:spPr>
          <a:xfrm>
            <a:off x="914400" y="1600200"/>
            <a:ext cx="5486400" cy="2057400"/>
          </a:xfrm>
        </p:spPr>
        <p:txBody>
          <a:bodyPr/>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smtClean="0"/>
              <a:t>Click to edit Master title style</a:t>
            </a:r>
            <a:endParaRPr lang="en-US" dirty="0"/>
          </a:p>
        </p:txBody>
      </p:sp>
      <p:sp>
        <p:nvSpPr>
          <p:cNvPr id="10" name="Text Placeholder 9"/>
          <p:cNvSpPr>
            <a:spLocks noGrp="1"/>
          </p:cNvSpPr>
          <p:nvPr>
            <p:ph type="body" sz="quarter" idx="10"/>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smtClean="0"/>
              <a:t>Click to edit Master text styles</a:t>
            </a:r>
          </a:p>
        </p:txBody>
      </p:sp>
    </p:spTree>
    <p:extLst>
      <p:ext uri="{BB962C8B-B14F-4D97-AF65-F5344CB8AC3E}">
        <p14:creationId xmlns:p14="http://schemas.microsoft.com/office/powerpoint/2010/main" val="1245835388"/>
      </p:ext>
    </p:extLst>
  </p:cSld>
  <p:clrMapOvr>
    <a:masterClrMapping/>
  </p:clrMapOvr>
  <p:transition spd="med">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3" name="Rectangle 1"/>
          <p:cNvSpPr>
            <a:spLocks/>
          </p:cNvSpPr>
          <p:nvPr/>
        </p:nvSpPr>
        <p:spPr bwMode="auto">
          <a:xfrm>
            <a:off x="0" y="0"/>
            <a:ext cx="9144000" cy="6858000"/>
          </a:xfrm>
          <a:prstGeom prst="rect">
            <a:avLst/>
          </a:prstGeom>
          <a:solidFill>
            <a:srgbClr val="B9E0F7">
              <a:alpha val="59999"/>
            </a:srgb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C8DF93"/>
              </a:solidFill>
            </a:endParaRPr>
          </a:p>
        </p:txBody>
      </p:sp>
      <p:sp>
        <p:nvSpPr>
          <p:cNvPr id="2" name="Title 1"/>
          <p:cNvSpPr>
            <a:spLocks noGrp="1"/>
          </p:cNvSpPr>
          <p:nvPr>
            <p:ph type="title"/>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smtClean="0"/>
              <a:t>Click to edit Master title style</a:t>
            </a:r>
            <a:endParaRPr lang="en-US" dirty="0"/>
          </a:p>
        </p:txBody>
      </p:sp>
    </p:spTree>
    <p:extLst>
      <p:ext uri="{BB962C8B-B14F-4D97-AF65-F5344CB8AC3E}">
        <p14:creationId xmlns:p14="http://schemas.microsoft.com/office/powerpoint/2010/main" val="1047557603"/>
      </p:ext>
    </p:extLst>
  </p:cSld>
  <p:clrMapOvr>
    <a:masterClrMapping/>
  </p:clrMapOvr>
  <p:transition spd="med">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3" name="Rectangle 1"/>
          <p:cNvSpPr>
            <a:spLocks/>
          </p:cNvSpPr>
          <p:nvPr/>
        </p:nvSpPr>
        <p:spPr bwMode="auto">
          <a:xfrm>
            <a:off x="0" y="0"/>
            <a:ext cx="9144000" cy="6858000"/>
          </a:xfrm>
          <a:prstGeom prst="rect">
            <a:avLst/>
          </a:prstGeom>
          <a:solidFill>
            <a:srgbClr val="B9E0F7">
              <a:alpha val="59999"/>
            </a:srgb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C8DF93"/>
              </a:solidFill>
            </a:endParaRPr>
          </a:p>
        </p:txBody>
      </p:sp>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b="42204"/>
          <a:stretch>
            <a:fillRect/>
          </a:stretch>
        </p:blipFill>
        <p:spPr bwMode="auto">
          <a:xfrm>
            <a:off x="0" y="2947988"/>
            <a:ext cx="9144000" cy="391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smtClean="0"/>
              <a:t>Click to edit Master title style</a:t>
            </a:r>
            <a:endParaRPr lang="en-US" dirty="0"/>
          </a:p>
        </p:txBody>
      </p:sp>
    </p:spTree>
    <p:extLst>
      <p:ext uri="{BB962C8B-B14F-4D97-AF65-F5344CB8AC3E}">
        <p14:creationId xmlns:p14="http://schemas.microsoft.com/office/powerpoint/2010/main" val="147958745"/>
      </p:ext>
    </p:extLst>
  </p:cSld>
  <p:clrMapOvr>
    <a:masterClrMapping/>
  </p:clrMapOvr>
  <p:transition spd="med">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2" name="Rectangle 1"/>
          <p:cNvSpPr>
            <a:spLocks/>
          </p:cNvSpPr>
          <p:nvPr/>
        </p:nvSpPr>
        <p:spPr bwMode="auto">
          <a:xfrm>
            <a:off x="0" y="0"/>
            <a:ext cx="9144000" cy="6858000"/>
          </a:xfrm>
          <a:prstGeom prst="rect">
            <a:avLst/>
          </a:prstGeom>
          <a:solidFill>
            <a:srgbClr val="B9E0F7">
              <a:alpha val="59999"/>
            </a:srgb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C8DF93"/>
              </a:solidFill>
            </a:endParaRPr>
          </a:p>
        </p:txBody>
      </p:sp>
    </p:spTree>
    <p:extLst>
      <p:ext uri="{BB962C8B-B14F-4D97-AF65-F5344CB8AC3E}">
        <p14:creationId xmlns:p14="http://schemas.microsoft.com/office/powerpoint/2010/main" val="3269151128"/>
      </p:ext>
    </p:extLst>
  </p:cSld>
  <p:clrMapOvr>
    <a:masterClrMapping/>
  </p:clrMapOvr>
  <p:transitio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2"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2736891162"/>
      </p:ext>
    </p:extLst>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2714778165"/>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D6B16C5C-9D2A-42A0-AD9A-B777D0EDEBE2}" type="datetime1">
              <a:rPr lang="en-US" smtClean="0">
                <a:solidFill>
                  <a:prstClr val="white">
                    <a:tint val="95000"/>
                  </a:prstClr>
                </a:solidFill>
              </a:rPr>
              <a:pPr/>
              <a:t>3/11/2015</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E523A859-0512-4EC3-8611-3A577386EE14}" type="slidenum">
              <a:rPr lang="en-US" smtClean="0">
                <a:solidFill>
                  <a:prstClr val="white">
                    <a:tint val="95000"/>
                  </a:prstClr>
                </a:solidFill>
              </a:rPr>
              <a:pPr/>
              <a:t>‹#›</a:t>
            </a:fld>
            <a:endParaRPr lang="en-US">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70850046"/>
      </p:ext>
    </p:extLst>
  </p:cSld>
  <p:clrMapOvr>
    <a:overrideClrMapping bg1="dk1" tx1="lt1" bg2="dk2" tx2="lt2" accent1="accent1" accent2="accent2" accent3="accent3" accent4="accent4" accent5="accent5" accent6="accent6" hlink="hlink" folHlink="folHlink"/>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D040B53-FBE0-4DFE-B223-03AAE4878B26}" type="datetime1">
              <a:rPr lang="en-US" smtClean="0">
                <a:solidFill>
                  <a:prstClr val="black">
                    <a:tint val="95000"/>
                  </a:prstClr>
                </a:solidFill>
              </a:rPr>
              <a:pPr/>
              <a:t>3/11/2015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E523A859-0512-4EC3-8611-3A577386EE1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10094458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2CF0F43-C472-4386-94A6-0D1390268E43}" type="datetime1">
              <a:rPr lang="en-US" smtClean="0">
                <a:solidFill>
                  <a:prstClr val="white">
                    <a:tint val="95000"/>
                  </a:prstClr>
                </a:solidFill>
              </a:rPr>
              <a:pPr/>
              <a:t>3/11/2015</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E523A859-0512-4EC3-8611-3A577386EE14}" type="slidenum">
              <a:rPr lang="en-US" smtClean="0">
                <a:solidFill>
                  <a:prstClr val="white">
                    <a:tint val="95000"/>
                  </a:prstClr>
                </a:solidFill>
              </a:rPr>
              <a:pPr/>
              <a:t>‹#›</a:t>
            </a:fld>
            <a:endParaRPr lang="en-US">
              <a:solidFill>
                <a:prstClr val="white">
                  <a:tint val="95000"/>
                </a:prstClr>
              </a:solidFill>
            </a:endParaRPr>
          </a:p>
        </p:txBody>
      </p:sp>
    </p:spTree>
    <p:extLst>
      <p:ext uri="{BB962C8B-B14F-4D97-AF65-F5344CB8AC3E}">
        <p14:creationId xmlns:p14="http://schemas.microsoft.com/office/powerpoint/2010/main" val="3384960209"/>
      </p:ext>
    </p:extLst>
  </p:cSld>
  <p:clrMapOvr>
    <a:overrideClrMapping bg1="dk1" tx1="lt1" bg2="dk2" tx2="lt2" accent1="accent1" accent2="accent2" accent3="accent3" accent4="accent4" accent5="accent5" accent6="accent6" hlink="hlink" folHlink="folHlink"/>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9A789FE-ECB0-4F46-8E8C-C22F3973F645}" type="datetime1">
              <a:rPr lang="en-US" smtClean="0">
                <a:solidFill>
                  <a:prstClr val="black">
                    <a:tint val="95000"/>
                  </a:prstClr>
                </a:solidFill>
              </a:rPr>
              <a:pPr/>
              <a:t>3/11/2015</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E523A859-0512-4EC3-8611-3A577386EE1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229529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81FB0E-EC4F-3E46-89F5-0B0A2450D137}" type="datetimeFigureOut">
              <a:rPr lang="en-US" smtClean="0">
                <a:solidFill>
                  <a:prstClr val="black">
                    <a:tint val="75000"/>
                  </a:prstClr>
                </a:solidFill>
              </a:rPr>
              <a:pPr/>
              <a:t>3/11/2015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887184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1BF9C40-09F2-4925-B53A-8F986C7EDC1D}" type="datetime1">
              <a:rPr lang="en-US" smtClean="0">
                <a:solidFill>
                  <a:prstClr val="black">
                    <a:tint val="95000"/>
                  </a:prstClr>
                </a:solidFill>
              </a:rPr>
              <a:pPr/>
              <a:t>3/11/2015</a:t>
            </a:fld>
            <a:endParaRPr lang="en-US">
              <a:solidFill>
                <a:prstClr val="black">
                  <a:tint val="95000"/>
                </a:prstClr>
              </a:solidFill>
            </a:endParaRPr>
          </a:p>
        </p:txBody>
      </p:sp>
      <p:sp>
        <p:nvSpPr>
          <p:cNvPr id="8" name="Footer Placeholder 7"/>
          <p:cNvSpPr>
            <a:spLocks noGrp="1"/>
          </p:cNvSpPr>
          <p:nvPr>
            <p:ph type="ftr" sz="quarter" idx="11"/>
          </p:nvPr>
        </p:nvSpPr>
        <p:spPr/>
        <p:txBody>
          <a:bodyPr/>
          <a:lstStyle/>
          <a:p>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p>
            <a:fld id="{E523A859-0512-4EC3-8611-3A577386EE1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60821097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66FA01D-EED1-4BE6-82F2-1D60BB1031CD}" type="datetime1">
              <a:rPr lang="en-US" smtClean="0">
                <a:solidFill>
                  <a:prstClr val="black">
                    <a:tint val="95000"/>
                  </a:prstClr>
                </a:solidFill>
              </a:rPr>
              <a:pPr/>
              <a:t>3/11/2015</a:t>
            </a:fld>
            <a:endParaRPr lang="en-US">
              <a:solidFill>
                <a:prstClr val="black">
                  <a:tint val="95000"/>
                </a:prstClr>
              </a:solidFill>
            </a:endParaRPr>
          </a:p>
        </p:txBody>
      </p:sp>
      <p:sp>
        <p:nvSpPr>
          <p:cNvPr id="4" name="Footer Placeholder 3"/>
          <p:cNvSpPr>
            <a:spLocks noGrp="1"/>
          </p:cNvSpPr>
          <p:nvPr>
            <p:ph type="ftr" sz="quarter" idx="11"/>
          </p:nvPr>
        </p:nvSpPr>
        <p:spPr/>
        <p:txBody>
          <a:bodyPr/>
          <a:lstStyle/>
          <a:p>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p>
            <a:fld id="{E523A859-0512-4EC3-8611-3A577386EE1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1378966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CE297E-F715-4011-9EB5-DA29D5DC1A48}" type="datetime1">
              <a:rPr lang="en-US" smtClean="0">
                <a:solidFill>
                  <a:prstClr val="black">
                    <a:tint val="95000"/>
                  </a:prstClr>
                </a:solidFill>
              </a:rPr>
              <a:pPr/>
              <a:t>3/11/2015</a:t>
            </a:fld>
            <a:endParaRPr lang="en-US">
              <a:solidFill>
                <a:prstClr val="black">
                  <a:tint val="95000"/>
                </a:prstClr>
              </a:solidFill>
            </a:endParaRPr>
          </a:p>
        </p:txBody>
      </p:sp>
      <p:sp>
        <p:nvSpPr>
          <p:cNvPr id="3" name="Footer Placeholder 2"/>
          <p:cNvSpPr>
            <a:spLocks noGrp="1"/>
          </p:cNvSpPr>
          <p:nvPr>
            <p:ph type="ftr" sz="quarter" idx="11"/>
          </p:nvPr>
        </p:nvSpPr>
        <p:spPr/>
        <p:txBody>
          <a:bodyPr/>
          <a:lstStyle/>
          <a:p>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p>
            <a:fld id="{E523A859-0512-4EC3-8611-3A577386EE1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40249328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5642D0E-0D52-4FB9-8F02-A724059DC892}" type="datetime1">
              <a:rPr lang="en-US" smtClean="0">
                <a:solidFill>
                  <a:prstClr val="black">
                    <a:tint val="95000"/>
                  </a:prstClr>
                </a:solidFill>
              </a:rPr>
              <a:pPr/>
              <a:t>3/11/2015</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E523A859-0512-4EC3-8611-3A577386EE14}" type="slidenum">
              <a:rPr lang="en-US" smtClean="0">
                <a:solidFill>
                  <a:prstClr val="black">
                    <a:tint val="95000"/>
                  </a:prstClr>
                </a:solidFill>
              </a:rPr>
              <a:pPr/>
              <a:t>‹#›</a:t>
            </a:fld>
            <a:endParaRPr lang="en-US">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604472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EF09A9A0-3F4E-4DF6-BAE5-3A03926B4E5E}" type="datetime1">
              <a:rPr lang="en-US" smtClean="0">
                <a:solidFill>
                  <a:prstClr val="black">
                    <a:tint val="95000"/>
                  </a:prstClr>
                </a:solidFill>
              </a:rPr>
              <a:pPr/>
              <a:t>3/11/2015</a:t>
            </a:fld>
            <a:endParaRPr lang="en-US">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E523A859-0512-4EC3-8611-3A577386EE1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98723817"/>
      </p:ext>
    </p:extLst>
  </p:cSld>
  <p:clrMapOvr>
    <a:overrideClrMapping bg1="lt1" tx1="dk1" bg2="lt2" tx2="dk2" accent1="accent1" accent2="accent2" accent3="accent3" accent4="accent4" accent5="accent5" accent6="accent6" hlink="hlink" folHlink="folHlink"/>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2BBC2AE-10D1-4E8F-96E2-A1EBD03DEF0F}" type="datetime1">
              <a:rPr lang="en-US" smtClean="0">
                <a:solidFill>
                  <a:prstClr val="black">
                    <a:tint val="95000"/>
                  </a:prstClr>
                </a:solidFill>
              </a:rPr>
              <a:pPr/>
              <a:t>3/11/2015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E523A859-0512-4EC3-8611-3A577386EE1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011842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2519FA6-14BF-4DAF-96E9-D9333C8C35A6}" type="datetime1">
              <a:rPr lang="en-US" smtClean="0">
                <a:solidFill>
                  <a:prstClr val="black">
                    <a:tint val="95000"/>
                  </a:prstClr>
                </a:solidFill>
              </a:rPr>
              <a:pPr/>
              <a:t>3/11/2015</a:t>
            </a:fld>
            <a:endParaRPr lang="en-US">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E523A859-0512-4EC3-8611-3A577386EE1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7338626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636BCF-FEDA-4C77-91CD-C8B9B1BBF6E5}" type="datetime1">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72504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47091-C0CF-4DBF-97DE-B950281E1F64}" type="datetime1">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13759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D554B6-A7C0-49B2-8688-DB8836910920}" type="datetime1">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156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81FB0E-EC4F-3E46-89F5-0B0A2450D137}" type="datetimeFigureOut">
              <a:rPr lang="en-US" smtClean="0">
                <a:solidFill>
                  <a:prstClr val="black">
                    <a:tint val="75000"/>
                  </a:prstClr>
                </a:solidFill>
              </a:rPr>
              <a:pPr/>
              <a:t>3/11/2015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20691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3835CC-7500-4636-9351-BBFB5ECDBA83}" type="datetime1">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4006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D5D9E3-358B-4F5E-9DD3-E2CCD3BB787D}" type="datetime1">
              <a:rPr lang="en-US" smtClean="0">
                <a:solidFill>
                  <a:prstClr val="black">
                    <a:tint val="75000"/>
                  </a:prstClr>
                </a:solidFill>
              </a:rPr>
              <a:pPr/>
              <a:t>3/11/2015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33790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39B8B9-CEFB-40B6-BA2F-5881AA2829B6}" type="datetime1">
              <a:rPr lang="en-US" smtClean="0">
                <a:solidFill>
                  <a:prstClr val="black">
                    <a:tint val="75000"/>
                  </a:prstClr>
                </a:solidFill>
              </a:rPr>
              <a:pPr/>
              <a:t>3/11/2015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99975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B2E170-EDE7-480B-8341-51DC27E1C086}" type="datetime1">
              <a:rPr lang="en-US" smtClean="0">
                <a:solidFill>
                  <a:prstClr val="black">
                    <a:tint val="75000"/>
                  </a:prstClr>
                </a:solidFill>
              </a:rPr>
              <a:pPr/>
              <a:t>3/11/2015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60737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94F297-9703-445F-90EC-0C13547A836C}" type="datetime1">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4361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E3449-BCBB-47B3-A893-1A57A3E62CA9}" type="datetime1">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76762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7C394C-1EFB-4D98-A738-820338A32942}" type="datetime1">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76560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8D56C8-9AEA-4F23-B815-FE4A8CD4E9A1}" type="datetime1">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484335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636BCF-FEDA-4C77-91CD-C8B9B1BBF6E5}" type="datetime1">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263503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47091-C0CF-4DBF-97DE-B950281E1F64}" type="datetime1">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740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1320661596"/>
      </p:ext>
    </p:extLst>
  </p:cSld>
  <p:clrMapOvr>
    <a:masterClrMapping/>
  </p:clrMapOvr>
  <p:transition spd="med">
    <p:fade/>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D554B6-A7C0-49B2-8688-DB8836910920}" type="datetime1">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32498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3835CC-7500-4636-9351-BBFB5ECDBA83}" type="datetime1">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5064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D5D9E3-358B-4F5E-9DD3-E2CCD3BB787D}" type="datetime1">
              <a:rPr lang="en-US" smtClean="0">
                <a:solidFill>
                  <a:prstClr val="black">
                    <a:tint val="75000"/>
                  </a:prstClr>
                </a:solidFill>
              </a:rPr>
              <a:pPr/>
              <a:t>3/11/2015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8772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39B8B9-CEFB-40B6-BA2F-5881AA2829B6}" type="datetime1">
              <a:rPr lang="en-US" smtClean="0">
                <a:solidFill>
                  <a:prstClr val="black">
                    <a:tint val="75000"/>
                  </a:prstClr>
                </a:solidFill>
              </a:rPr>
              <a:pPr/>
              <a:t>3/11/2015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63844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B2E170-EDE7-480B-8341-51DC27E1C086}" type="datetime1">
              <a:rPr lang="en-US" smtClean="0">
                <a:solidFill>
                  <a:prstClr val="black">
                    <a:tint val="75000"/>
                  </a:prstClr>
                </a:solidFill>
              </a:rPr>
              <a:pPr/>
              <a:t>3/11/2015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21857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94F297-9703-445F-90EC-0C13547A836C}" type="datetime1">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2086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E3449-BCBB-47B3-A893-1A57A3E62CA9}" type="datetime1">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07034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7C394C-1EFB-4D98-A738-820338A32942}" type="datetime1">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11303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8D56C8-9AEA-4F23-B815-FE4A8CD4E9A1}" type="datetime1">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54165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2F352D0-30AC-4212-B7E5-8DC165485FF2}"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6D59D2-098B-409B-AB5D-D55AE9547A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754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a:xfrm>
            <a:off x="685800" y="457212"/>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3542095706"/>
      </p:ext>
    </p:extLst>
  </p:cSld>
  <p:clrMapOvr>
    <a:masterClrMapping/>
  </p:clrMapOvr>
  <p:transition spd="med">
    <p:fade/>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F352D0-30AC-4212-B7E5-8DC165485FF2}"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6D59D2-098B-409B-AB5D-D55AE9547A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00805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F352D0-30AC-4212-B7E5-8DC165485FF2}"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6D59D2-098B-409B-AB5D-D55AE9547A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24175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2F352D0-30AC-4212-B7E5-8DC165485FF2}"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6D59D2-098B-409B-AB5D-D55AE9547A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646862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2F352D0-30AC-4212-B7E5-8DC165485FF2}" type="datetimeFigureOut">
              <a:rPr lang="en-US" smtClean="0">
                <a:solidFill>
                  <a:prstClr val="black">
                    <a:tint val="75000"/>
                  </a:prstClr>
                </a:solidFill>
              </a:rPr>
              <a:pPr/>
              <a:t>3/11/2015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6D59D2-098B-409B-AB5D-D55AE9547A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5283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2F352D0-30AC-4212-B7E5-8DC165485FF2}" type="datetimeFigureOut">
              <a:rPr lang="en-US" smtClean="0">
                <a:solidFill>
                  <a:prstClr val="black">
                    <a:tint val="75000"/>
                  </a:prstClr>
                </a:solidFill>
              </a:rPr>
              <a:pPr/>
              <a:t>3/11/2015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6D59D2-098B-409B-AB5D-D55AE9547A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498059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F352D0-30AC-4212-B7E5-8DC165485FF2}" type="datetimeFigureOut">
              <a:rPr lang="en-US" smtClean="0">
                <a:solidFill>
                  <a:prstClr val="black">
                    <a:tint val="75000"/>
                  </a:prstClr>
                </a:solidFill>
              </a:rPr>
              <a:pPr/>
              <a:t>3/11/2015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6D59D2-098B-409B-AB5D-D55AE9547A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90409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F352D0-30AC-4212-B7E5-8DC165485FF2}"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6D59D2-098B-409B-AB5D-D55AE9547A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019923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F352D0-30AC-4212-B7E5-8DC165485FF2}"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6D59D2-098B-409B-AB5D-D55AE9547A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068824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F352D0-30AC-4212-B7E5-8DC165485FF2}"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6D59D2-098B-409B-AB5D-D55AE9547A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38552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F352D0-30AC-4212-B7E5-8DC165485FF2}"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6D59D2-098B-409B-AB5D-D55AE9547A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7948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7673587"/>
      </p:ext>
    </p:extLst>
  </p:cSld>
  <p:clrMapOvr>
    <a:masterClrMapping/>
  </p:clrMapOvr>
  <p:transition spd="med">
    <p:fade/>
  </p:transition>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847585-92AB-4D9D-9352-B76D627E9E59}"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219D42-F19A-4A3E-B446-10AC28A30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23194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847585-92AB-4D9D-9352-B76D627E9E59}"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219D42-F19A-4A3E-B446-10AC28A30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135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847585-92AB-4D9D-9352-B76D627E9E59}"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219D42-F19A-4A3E-B446-10AC28A30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10432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847585-92AB-4D9D-9352-B76D627E9E59}"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219D42-F19A-4A3E-B446-10AC28A30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6368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847585-92AB-4D9D-9352-B76D627E9E59}" type="datetimeFigureOut">
              <a:rPr lang="en-US" smtClean="0">
                <a:solidFill>
                  <a:prstClr val="black">
                    <a:tint val="75000"/>
                  </a:prstClr>
                </a:solidFill>
              </a:rPr>
              <a:pPr/>
              <a:t>3/11/2015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7219D42-F19A-4A3E-B446-10AC28A30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79106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847585-92AB-4D9D-9352-B76D627E9E59}" type="datetimeFigureOut">
              <a:rPr lang="en-US" smtClean="0">
                <a:solidFill>
                  <a:prstClr val="black">
                    <a:tint val="75000"/>
                  </a:prstClr>
                </a:solidFill>
              </a:rPr>
              <a:pPr/>
              <a:t>3/11/2015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7219D42-F19A-4A3E-B446-10AC28A30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77740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847585-92AB-4D9D-9352-B76D627E9E59}" type="datetimeFigureOut">
              <a:rPr lang="en-US" smtClean="0">
                <a:solidFill>
                  <a:prstClr val="black">
                    <a:tint val="75000"/>
                  </a:prstClr>
                </a:solidFill>
              </a:rPr>
              <a:pPr/>
              <a:t>3/11/2015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7219D42-F19A-4A3E-B446-10AC28A30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1929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47585-92AB-4D9D-9352-B76D627E9E59}"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219D42-F19A-4A3E-B446-10AC28A30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83551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47585-92AB-4D9D-9352-B76D627E9E59}"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219D42-F19A-4A3E-B446-10AC28A30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147586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847585-92AB-4D9D-9352-B76D627E9E59}"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219D42-F19A-4A3E-B446-10AC28A30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4456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1693331208"/>
      </p:ext>
    </p:extLst>
  </p:cSld>
  <p:clrMapOvr>
    <a:masterClrMapping/>
  </p:clrMapOvr>
  <p:transition spd="med">
    <p:fade/>
  </p:transition>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847585-92AB-4D9D-9352-B76D627E9E59}"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219D42-F19A-4A3E-B446-10AC28A30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58104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3378852607"/>
      </p:ext>
    </p:extLst>
  </p:cSld>
  <p:clrMapOvr>
    <a:masterClrMapping/>
  </p:clrMapOvr>
  <p:transition spd="med">
    <p:fade/>
  </p:transition>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a:xfrm>
            <a:off x="685800" y="457212"/>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962385014"/>
      </p:ext>
    </p:extLst>
  </p:cSld>
  <p:clrMapOvr>
    <a:masterClrMapping/>
  </p:clrMapOvr>
  <p:transition spd="med">
    <p:fade/>
  </p:transition>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91632014"/>
      </p:ext>
    </p:extLst>
  </p:cSld>
  <p:clrMapOvr>
    <a:masterClrMapping/>
  </p:clrMapOvr>
  <p:transition spd="med">
    <p:fade/>
  </p:transition>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1200530690"/>
      </p:ext>
    </p:extLst>
  </p:cSld>
  <p:clrMapOvr>
    <a:masterClrMapping/>
  </p:clrMapOvr>
  <p:transition spd="med">
    <p:fade/>
  </p:transition>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2167758841"/>
      </p:ext>
    </p:extLst>
  </p:cSld>
  <p:clrMapOvr>
    <a:masterClrMapping/>
  </p:clrMapOvr>
  <p:transition spd="med">
    <p:fade/>
  </p:transition>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6"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30969794"/>
      </p:ext>
    </p:extLst>
  </p:cSld>
  <p:clrMapOvr>
    <a:masterClrMapping/>
  </p:clrMapOvr>
  <p:transition spd="med">
    <p:fade/>
  </p:transition>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15"/>
            <a:ext cx="9144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6"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61"/>
            <a:ext cx="9144000" cy="3910751"/>
          </a:xfrm>
          <a:prstGeom prst="rect">
            <a:avLst/>
          </a:prstGeom>
        </p:spPr>
      </p:pic>
    </p:spTree>
    <p:extLst>
      <p:ext uri="{BB962C8B-B14F-4D97-AF65-F5344CB8AC3E}">
        <p14:creationId xmlns:p14="http://schemas.microsoft.com/office/powerpoint/2010/main" val="2144047614"/>
      </p:ext>
    </p:extLst>
  </p:cSld>
  <p:clrMapOvr>
    <a:masterClrMapping/>
  </p:clrMapOvr>
  <p:transition spd="med">
    <p:fade/>
  </p:transition>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3921232941"/>
      </p:ext>
    </p:extLst>
  </p:cSld>
  <p:clrMapOvr>
    <a:masterClrMapping/>
  </p:clrMapOvr>
  <p:transition spd="med">
    <p:fade/>
  </p:transition>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4199603920"/>
      </p:ext>
    </p:extLst>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3118999328"/>
      </p:ext>
    </p:extLst>
  </p:cSld>
  <p:clrMapOvr>
    <a:masterClrMapping/>
  </p:clrMapOvr>
  <p:transition spd="med">
    <p:fade/>
  </p:transition>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4"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4"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4020592090"/>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96747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19037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9316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73319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605373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93610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917258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20530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576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6"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68207425"/>
      </p:ext>
    </p:extLst>
  </p:cSld>
  <p:clrMapOvr>
    <a:masterClrMapping/>
  </p:clrMapOvr>
  <p:transition spd="med">
    <p:fade/>
  </p:transition>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94843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3052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D6B16C5C-9D2A-42A0-AD9A-B777D0EDEBE2}" type="datetime1">
              <a:rPr lang="en-US" smtClean="0">
                <a:solidFill>
                  <a:prstClr val="white">
                    <a:tint val="95000"/>
                  </a:prstClr>
                </a:solidFill>
              </a:rPr>
              <a:pPr/>
              <a:t>3/11/2015</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E523A859-0512-4EC3-8611-3A577386EE14}" type="slidenum">
              <a:rPr lang="en-US" smtClean="0">
                <a:solidFill>
                  <a:prstClr val="white">
                    <a:tint val="95000"/>
                  </a:prstClr>
                </a:solidFill>
              </a:rPr>
              <a:pPr/>
              <a:t>‹#›</a:t>
            </a:fld>
            <a:endParaRPr lang="en-US">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09935608"/>
      </p:ext>
    </p:extLst>
  </p:cSld>
  <p:clrMapOvr>
    <a:overrideClrMapping bg1="dk1" tx1="lt1" bg2="dk2" tx2="lt2" accent1="accent1" accent2="accent2" accent3="accent3" accent4="accent4" accent5="accent5" accent6="accent6" hlink="hlink" folHlink="folHlink"/>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D040B53-FBE0-4DFE-B223-03AAE4878B26}" type="datetime1">
              <a:rPr lang="en-US" smtClean="0">
                <a:solidFill>
                  <a:prstClr val="black">
                    <a:tint val="95000"/>
                  </a:prstClr>
                </a:solidFill>
              </a:rPr>
              <a:pPr/>
              <a:t>3/11/2015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E523A859-0512-4EC3-8611-3A577386EE1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25895417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2CF0F43-C472-4386-94A6-0D1390268E43}" type="datetime1">
              <a:rPr lang="en-US" smtClean="0">
                <a:solidFill>
                  <a:prstClr val="white">
                    <a:tint val="95000"/>
                  </a:prstClr>
                </a:solidFill>
              </a:rPr>
              <a:pPr/>
              <a:t>3/11/2015</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E523A859-0512-4EC3-8611-3A577386EE14}" type="slidenum">
              <a:rPr lang="en-US" smtClean="0">
                <a:solidFill>
                  <a:prstClr val="white">
                    <a:tint val="95000"/>
                  </a:prstClr>
                </a:solidFill>
              </a:rPr>
              <a:pPr/>
              <a:t>‹#›</a:t>
            </a:fld>
            <a:endParaRPr lang="en-US">
              <a:solidFill>
                <a:prstClr val="white">
                  <a:tint val="95000"/>
                </a:prstClr>
              </a:solidFill>
            </a:endParaRPr>
          </a:p>
        </p:txBody>
      </p:sp>
    </p:spTree>
    <p:extLst>
      <p:ext uri="{BB962C8B-B14F-4D97-AF65-F5344CB8AC3E}">
        <p14:creationId xmlns:p14="http://schemas.microsoft.com/office/powerpoint/2010/main" val="2390624371"/>
      </p:ext>
    </p:extLst>
  </p:cSld>
  <p:clrMapOvr>
    <a:overrideClrMapping bg1="dk1" tx1="lt1" bg2="dk2" tx2="lt2" accent1="accent1" accent2="accent2" accent3="accent3" accent4="accent4" accent5="accent5" accent6="accent6" hlink="hlink" folHlink="folHlink"/>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9A789FE-ECB0-4F46-8E8C-C22F3973F645}" type="datetime1">
              <a:rPr lang="en-US" smtClean="0">
                <a:solidFill>
                  <a:prstClr val="black">
                    <a:tint val="95000"/>
                  </a:prstClr>
                </a:solidFill>
              </a:rPr>
              <a:pPr/>
              <a:t>3/11/2015</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E523A859-0512-4EC3-8611-3A577386EE1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99748658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1BF9C40-09F2-4925-B53A-8F986C7EDC1D}" type="datetime1">
              <a:rPr lang="en-US" smtClean="0">
                <a:solidFill>
                  <a:prstClr val="black">
                    <a:tint val="95000"/>
                  </a:prstClr>
                </a:solidFill>
              </a:rPr>
              <a:pPr/>
              <a:t>3/11/2015</a:t>
            </a:fld>
            <a:endParaRPr lang="en-US">
              <a:solidFill>
                <a:prstClr val="black">
                  <a:tint val="95000"/>
                </a:prstClr>
              </a:solidFill>
            </a:endParaRPr>
          </a:p>
        </p:txBody>
      </p:sp>
      <p:sp>
        <p:nvSpPr>
          <p:cNvPr id="8" name="Footer Placeholder 7"/>
          <p:cNvSpPr>
            <a:spLocks noGrp="1"/>
          </p:cNvSpPr>
          <p:nvPr>
            <p:ph type="ftr" sz="quarter" idx="11"/>
          </p:nvPr>
        </p:nvSpPr>
        <p:spPr/>
        <p:txBody>
          <a:bodyPr/>
          <a:lstStyle/>
          <a:p>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p>
            <a:fld id="{E523A859-0512-4EC3-8611-3A577386EE1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50263547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66FA01D-EED1-4BE6-82F2-1D60BB1031CD}" type="datetime1">
              <a:rPr lang="en-US" smtClean="0">
                <a:solidFill>
                  <a:prstClr val="black">
                    <a:tint val="95000"/>
                  </a:prstClr>
                </a:solidFill>
              </a:rPr>
              <a:pPr/>
              <a:t>3/11/2015</a:t>
            </a:fld>
            <a:endParaRPr lang="en-US">
              <a:solidFill>
                <a:prstClr val="black">
                  <a:tint val="95000"/>
                </a:prstClr>
              </a:solidFill>
            </a:endParaRPr>
          </a:p>
        </p:txBody>
      </p:sp>
      <p:sp>
        <p:nvSpPr>
          <p:cNvPr id="4" name="Footer Placeholder 3"/>
          <p:cNvSpPr>
            <a:spLocks noGrp="1"/>
          </p:cNvSpPr>
          <p:nvPr>
            <p:ph type="ftr" sz="quarter" idx="11"/>
          </p:nvPr>
        </p:nvSpPr>
        <p:spPr/>
        <p:txBody>
          <a:bodyPr/>
          <a:lstStyle/>
          <a:p>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p>
            <a:fld id="{E523A859-0512-4EC3-8611-3A577386EE1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02498149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CE297E-F715-4011-9EB5-DA29D5DC1A48}" type="datetime1">
              <a:rPr lang="en-US" smtClean="0">
                <a:solidFill>
                  <a:prstClr val="black">
                    <a:tint val="95000"/>
                  </a:prstClr>
                </a:solidFill>
              </a:rPr>
              <a:pPr/>
              <a:t>3/11/2015</a:t>
            </a:fld>
            <a:endParaRPr lang="en-US">
              <a:solidFill>
                <a:prstClr val="black">
                  <a:tint val="95000"/>
                </a:prstClr>
              </a:solidFill>
            </a:endParaRPr>
          </a:p>
        </p:txBody>
      </p:sp>
      <p:sp>
        <p:nvSpPr>
          <p:cNvPr id="3" name="Footer Placeholder 2"/>
          <p:cNvSpPr>
            <a:spLocks noGrp="1"/>
          </p:cNvSpPr>
          <p:nvPr>
            <p:ph type="ftr" sz="quarter" idx="11"/>
          </p:nvPr>
        </p:nvSpPr>
        <p:spPr/>
        <p:txBody>
          <a:bodyPr/>
          <a:lstStyle/>
          <a:p>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p>
            <a:fld id="{E523A859-0512-4EC3-8611-3A577386EE1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34804163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5642D0E-0D52-4FB9-8F02-A724059DC892}" type="datetime1">
              <a:rPr lang="en-US" smtClean="0">
                <a:solidFill>
                  <a:prstClr val="black">
                    <a:tint val="95000"/>
                  </a:prstClr>
                </a:solidFill>
              </a:rPr>
              <a:pPr/>
              <a:t>3/11/2015</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E523A859-0512-4EC3-8611-3A577386EE14}" type="slidenum">
              <a:rPr lang="en-US" smtClean="0">
                <a:solidFill>
                  <a:prstClr val="black">
                    <a:tint val="95000"/>
                  </a:prstClr>
                </a:solidFill>
              </a:rPr>
              <a:pPr/>
              <a:t>‹#›</a:t>
            </a:fld>
            <a:endParaRPr lang="en-US">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63241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6"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alphaModFix/>
            <a:extLst>
              <a:ext uri="{28A0092B-C50C-407E-A947-70E740481C1C}">
                <a14:useLocalDpi xmlns:a14="http://schemas.microsoft.com/office/drawing/2010/main" val="0"/>
              </a:ext>
            </a:extLst>
          </a:blip>
          <a:srcRect b="42205"/>
          <a:stretch/>
        </p:blipFill>
        <p:spPr>
          <a:xfrm>
            <a:off x="0" y="2947261"/>
            <a:ext cx="9144000" cy="3910751"/>
          </a:xfrm>
          <a:prstGeom prst="rect">
            <a:avLst/>
          </a:prstGeom>
        </p:spPr>
      </p:pic>
    </p:spTree>
    <p:extLst>
      <p:ext uri="{BB962C8B-B14F-4D97-AF65-F5344CB8AC3E}">
        <p14:creationId xmlns:p14="http://schemas.microsoft.com/office/powerpoint/2010/main" val="3970368685"/>
      </p:ext>
    </p:extLst>
  </p:cSld>
  <p:clrMapOvr>
    <a:masterClrMapping/>
  </p:clrMapOvr>
  <p:transition spd="med">
    <p:fade/>
  </p:transition>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EF09A9A0-3F4E-4DF6-BAE5-3A03926B4E5E}" type="datetime1">
              <a:rPr lang="en-US" smtClean="0">
                <a:solidFill>
                  <a:prstClr val="black">
                    <a:tint val="95000"/>
                  </a:prstClr>
                </a:solidFill>
              </a:rPr>
              <a:pPr/>
              <a:t>3/11/2015</a:t>
            </a:fld>
            <a:endParaRPr lang="en-US">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E523A859-0512-4EC3-8611-3A577386EE1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882667085"/>
      </p:ext>
    </p:extLst>
  </p:cSld>
  <p:clrMapOvr>
    <a:overrideClrMapping bg1="lt1" tx1="dk1" bg2="lt2" tx2="dk2" accent1="accent1" accent2="accent2" accent3="accent3" accent4="accent4" accent5="accent5" accent6="accent6" hlink="hlink" folHlink="folHlink"/>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2BBC2AE-10D1-4E8F-96E2-A1EBD03DEF0F}" type="datetime1">
              <a:rPr lang="en-US" smtClean="0">
                <a:solidFill>
                  <a:prstClr val="black">
                    <a:tint val="95000"/>
                  </a:prstClr>
                </a:solidFill>
              </a:rPr>
              <a:pPr/>
              <a:t>3/11/2015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E523A859-0512-4EC3-8611-3A577386EE1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25521529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2519FA6-14BF-4DAF-96E9-D9333C8C35A6}" type="datetime1">
              <a:rPr lang="en-US" smtClean="0">
                <a:solidFill>
                  <a:prstClr val="black">
                    <a:tint val="95000"/>
                  </a:prstClr>
                </a:solidFill>
              </a:rPr>
              <a:pPr/>
              <a:t>3/11/2015</a:t>
            </a:fld>
            <a:endParaRPr lang="en-US">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E523A859-0512-4EC3-8611-3A577386EE1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23064704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8DA95C1D-7A2E-4C26-805F-69697B8D087D}" type="datetimeFigureOut">
              <a:rPr lang="en-US" smtClean="0"/>
              <a:pPr/>
              <a:t>3/11/2015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D04E6088-5DA4-4B86-B946-93003CE28352}" type="slidenum">
              <a:rPr lang="en-US" smtClean="0"/>
              <a:pPr/>
              <a:t>‹#›</a:t>
            </a:fld>
            <a:endParaRPr lang="en-US"/>
          </a:p>
        </p:txBody>
      </p:sp>
    </p:spTree>
    <p:extLst>
      <p:ext uri="{BB962C8B-B14F-4D97-AF65-F5344CB8AC3E}">
        <p14:creationId xmlns:p14="http://schemas.microsoft.com/office/powerpoint/2010/main" val="230614035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DA95C1D-7A2E-4C26-805F-69697B8D087D}" type="datetimeFigureOut">
              <a:rPr lang="en-US" smtClean="0">
                <a:solidFill>
                  <a:prstClr val="black"/>
                </a:solidFill>
              </a:rPr>
              <a:pPr/>
              <a:t>3/11/2015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D04E6088-5DA4-4B86-B946-93003CE28352}"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85346838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8DA95C1D-7A2E-4C26-805F-69697B8D087D}" type="datetimeFigureOut">
              <a:rPr lang="en-US" smtClean="0">
                <a:solidFill>
                  <a:prstClr val="white"/>
                </a:solidFill>
              </a:rPr>
              <a:pPr/>
              <a:t>3/11/2015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D04E6088-5DA4-4B86-B946-93003CE28352}" type="slidenum">
              <a:rPr lang="en-US" smtClean="0">
                <a:solidFill>
                  <a:prstClr val="white"/>
                </a:solidFill>
              </a:rPr>
              <a:pPr/>
              <a:t>‹#›</a:t>
            </a:fld>
            <a:endParaRPr 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1531126956"/>
      </p:ext>
    </p:extLst>
  </p:cSld>
  <p:clrMapOvr>
    <a:overrideClrMapping bg1="dk1" tx1="lt1" bg2="dk2" tx2="lt2" accent1="accent1" accent2="accent2" accent3="accent3" accent4="accent4" accent5="accent5" accent6="accent6" hlink="hlink" folHlink="folHlink"/>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DA95C1D-7A2E-4C26-805F-69697B8D087D}" type="datetimeFigureOut">
              <a:rPr lang="en-US" smtClean="0">
                <a:solidFill>
                  <a:prstClr val="white"/>
                </a:solidFill>
              </a:rPr>
              <a:pPr/>
              <a:t>3/11/2015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D04E6088-5DA4-4B86-B946-93003CE28352}"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46286181"/>
      </p:ext>
    </p:extLst>
  </p:cSld>
  <p:clrMapOvr>
    <a:overrideClrMapping bg1="dk1" tx1="lt1" bg2="dk2" tx2="lt2" accent1="accent1" accent2="accent2" accent3="accent3" accent4="accent4" accent5="accent5" accent6="accent6" hlink="hlink" folHlink="folHlink"/>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8DA95C1D-7A2E-4C26-805F-69697B8D087D}" type="datetimeFigureOut">
              <a:rPr lang="en-US" smtClean="0">
                <a:solidFill>
                  <a:prstClr val="black"/>
                </a:solidFill>
              </a:rPr>
              <a:pPr/>
              <a:t>3/11/2015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D04E6088-5DA4-4B86-B946-93003CE2835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07055928"/>
      </p:ext>
    </p:extLst>
  </p:cSld>
  <p:clrMapOvr>
    <a:overrideClrMapping bg1="lt1" tx1="dk1" bg2="lt2" tx2="dk2" accent1="accent1" accent2="accent2" accent3="accent3" accent4="accent4" accent5="accent5" accent6="accent6" hlink="hlink" folHlink="folHlink"/>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8DA95C1D-7A2E-4C26-805F-69697B8D087D}" type="datetimeFigureOut">
              <a:rPr lang="en-US" smtClean="0">
                <a:solidFill>
                  <a:prstClr val="white"/>
                </a:solidFill>
              </a:rPr>
              <a:pPr/>
              <a:t>3/11/2015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D04E6088-5DA4-4B86-B946-93003CE28352}"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242425550"/>
      </p:ext>
    </p:extLst>
  </p:cSld>
  <p:clrMapOvr>
    <a:overrideClrMapping bg1="dk1" tx1="lt1" bg2="dk2" tx2="lt2" accent1="accent1" accent2="accent2" accent3="accent3" accent4="accent4" accent5="accent5" accent6="accent6" hlink="hlink" folHlink="folHlink"/>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8DA95C1D-7A2E-4C26-805F-69697B8D087D}" type="datetimeFigureOut">
              <a:rPr lang="en-US" smtClean="0">
                <a:solidFill>
                  <a:prstClr val="black"/>
                </a:solidFill>
              </a:rPr>
              <a:pPr/>
              <a:t>3/11/2015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D04E6088-5DA4-4B86-B946-93003CE2835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01175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13197B-2328-4929-A61A-B76DE803354B}" type="datetimeFigureOut">
              <a:rPr lang="en-US" smtClean="0"/>
              <a:t>3/11/2015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245F0-E882-4BEA-8F38-2EFA471C55A9}" type="slidenum">
              <a:rPr lang="en-US" smtClean="0"/>
              <a:t>‹#›</a:t>
            </a:fld>
            <a:endParaRPr lang="en-US"/>
          </a:p>
        </p:txBody>
      </p:sp>
    </p:spTree>
    <p:extLst>
      <p:ext uri="{BB962C8B-B14F-4D97-AF65-F5344CB8AC3E}">
        <p14:creationId xmlns:p14="http://schemas.microsoft.com/office/powerpoint/2010/main" val="1778814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4017462392"/>
      </p:ext>
    </p:extLst>
  </p:cSld>
  <p:clrMapOvr>
    <a:masterClrMapping/>
  </p:clrMapOvr>
  <p:transition spd="med">
    <p:fade/>
  </p:transition>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8DA95C1D-7A2E-4C26-805F-69697B8D087D}" type="datetimeFigureOut">
              <a:rPr lang="en-US" smtClean="0">
                <a:solidFill>
                  <a:prstClr val="black"/>
                </a:solidFill>
              </a:rPr>
              <a:pPr/>
              <a:t>3/11/2015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D04E6088-5DA4-4B86-B946-93003CE2835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19478110"/>
      </p:ext>
    </p:extLst>
  </p:cSld>
  <p:clrMapOvr>
    <a:overrideClrMapping bg1="lt1" tx1="dk1" bg2="lt2" tx2="dk2" accent1="accent1" accent2="accent2" accent3="accent3" accent4="accent4" accent5="accent5" accent6="accent6" hlink="hlink" folHlink="folHlink"/>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8DA95C1D-7A2E-4C26-805F-69697B8D087D}" type="datetimeFigureOut">
              <a:rPr lang="en-US" smtClean="0">
                <a:solidFill>
                  <a:prstClr val="white"/>
                </a:solidFill>
              </a:rPr>
              <a:pPr/>
              <a:t>3/11/2015</a:t>
            </a:fld>
            <a:endParaRPr 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D04E6088-5DA4-4B86-B946-93003CE28352}"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2560912945"/>
      </p:ext>
    </p:extLst>
  </p:cSld>
  <p:clrMapOvr>
    <a:overrideClrMapping bg1="dk1" tx1="lt1" bg2="dk2" tx2="lt2" accent1="accent1" accent2="accent2" accent3="accent3" accent4="accent4" accent5="accent5" accent6="accent6" hlink="hlink" folHlink="folHlink"/>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DA95C1D-7A2E-4C26-805F-69697B8D087D}" type="datetimeFigureOut">
              <a:rPr lang="en-US" smtClean="0">
                <a:solidFill>
                  <a:prstClr val="black"/>
                </a:solidFill>
              </a:rPr>
              <a:pPr/>
              <a:t>3/11/2015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D04E6088-5DA4-4B86-B946-93003CE2835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4772172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DA95C1D-7A2E-4C26-805F-69697B8D087D}" type="datetimeFigureOut">
              <a:rPr lang="en-US" smtClean="0">
                <a:solidFill>
                  <a:prstClr val="black"/>
                </a:solidFill>
              </a:rPr>
              <a:pPr/>
              <a:t>3/11/2015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D04E6088-5DA4-4B86-B946-93003CE2835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35973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1337290133"/>
      </p:ext>
    </p:extLst>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4"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4"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41379633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3534388523"/>
      </p:ext>
    </p:extLst>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a:xfrm>
            <a:off x="685800" y="457212"/>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567363099"/>
      </p:ext>
    </p:extLst>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53597"/>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4011920321"/>
      </p:ext>
    </p:extLst>
  </p:cSld>
  <p:clrMapOvr>
    <a:masterClrMapping/>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1472862063"/>
      </p:ext>
    </p:extLst>
  </p:cSld>
  <p:clrMapOvr>
    <a:masterClrMapping/>
  </p:clrMapOvr>
  <p:transition spd="med">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6"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744451710"/>
      </p:ext>
    </p:extLst>
  </p:cSld>
  <p:clrMapOvr>
    <a:masterClrMapping/>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6"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alphaModFix/>
            <a:extLst>
              <a:ext uri="{28A0092B-C50C-407E-A947-70E740481C1C}">
                <a14:useLocalDpi xmlns:a14="http://schemas.microsoft.com/office/drawing/2010/main" val="0"/>
              </a:ext>
            </a:extLst>
          </a:blip>
          <a:srcRect b="42205"/>
          <a:stretch/>
        </p:blipFill>
        <p:spPr>
          <a:xfrm>
            <a:off x="0" y="2947261"/>
            <a:ext cx="9144000" cy="3910751"/>
          </a:xfrm>
          <a:prstGeom prst="rect">
            <a:avLst/>
          </a:prstGeom>
        </p:spPr>
      </p:pic>
    </p:spTree>
    <p:extLst>
      <p:ext uri="{BB962C8B-B14F-4D97-AF65-F5344CB8AC3E}">
        <p14:creationId xmlns:p14="http://schemas.microsoft.com/office/powerpoint/2010/main" val="3340842827"/>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13197B-2328-4929-A61A-B76DE803354B}" type="datetimeFigureOut">
              <a:rPr lang="en-US" smtClean="0"/>
              <a:t>3/11/2015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245F0-E882-4BEA-8F38-2EFA471C55A9}" type="slidenum">
              <a:rPr lang="en-US" smtClean="0"/>
              <a:t>‹#›</a:t>
            </a:fld>
            <a:endParaRPr lang="en-US"/>
          </a:p>
        </p:txBody>
      </p:sp>
    </p:spTree>
    <p:extLst>
      <p:ext uri="{BB962C8B-B14F-4D97-AF65-F5344CB8AC3E}">
        <p14:creationId xmlns:p14="http://schemas.microsoft.com/office/powerpoint/2010/main" val="3319516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4125868951"/>
      </p:ext>
    </p:extLst>
  </p:cSld>
  <p:clrMapOvr>
    <a:masterClrMapping/>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1394674501"/>
      </p:ext>
    </p:extLst>
  </p:cSld>
  <p:clrMapOvr>
    <a:masterClrMapping/>
  </p:clrMapOvr>
  <p:transition spd="med">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4"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4"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365976607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62"/>
            <a:ext cx="21336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3124200" y="6356362"/>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62"/>
            <a:ext cx="2133600" cy="365125"/>
          </a:xfrm>
          <a:prstGeom prst="rect">
            <a:avLst/>
          </a:prstGeom>
        </p:spPr>
        <p:txBody>
          <a:bodyPr/>
          <a:lstStyle/>
          <a:p>
            <a:fld id="{B497F040-B850-EF4D-8141-826F90229F85}"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538284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62"/>
            <a:ext cx="21336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3124200" y="6356362"/>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62"/>
            <a:ext cx="2133600" cy="365125"/>
          </a:xfrm>
          <a:prstGeom prst="rect">
            <a:avLst/>
          </a:prstGeom>
        </p:spPr>
        <p:txBody>
          <a:bodyPr/>
          <a:lstStyle/>
          <a:p>
            <a:fld id="{B497F040-B850-EF4D-8141-826F90229F85}"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751125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38398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8051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1"/>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7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321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729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545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13197B-2328-4929-A61A-B76DE803354B}" type="datetimeFigureOut">
              <a:rPr lang="en-US" smtClean="0"/>
              <a:t>3/11/2015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1245F0-E882-4BEA-8F38-2EFA471C55A9}" type="slidenum">
              <a:rPr lang="en-US" smtClean="0"/>
              <a:t>‹#›</a:t>
            </a:fld>
            <a:endParaRPr lang="en-US"/>
          </a:p>
        </p:txBody>
      </p:sp>
    </p:spTree>
    <p:extLst>
      <p:ext uri="{BB962C8B-B14F-4D97-AF65-F5344CB8AC3E}">
        <p14:creationId xmlns:p14="http://schemas.microsoft.com/office/powerpoint/2010/main" val="32039622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856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4732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3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831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3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5679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0137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2868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9035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6359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8193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308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13197B-2328-4929-A61A-B76DE803354B}" type="datetimeFigureOut">
              <a:rPr lang="en-US" smtClean="0"/>
              <a:t>3/11/2015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1245F0-E882-4BEA-8F38-2EFA471C55A9}" type="slidenum">
              <a:rPr lang="en-US" smtClean="0"/>
              <a:t>‹#›</a:t>
            </a:fld>
            <a:endParaRPr lang="en-US"/>
          </a:p>
        </p:txBody>
      </p:sp>
    </p:spTree>
    <p:extLst>
      <p:ext uri="{BB962C8B-B14F-4D97-AF65-F5344CB8AC3E}">
        <p14:creationId xmlns:p14="http://schemas.microsoft.com/office/powerpoint/2010/main" val="38664704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2008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0249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0429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01301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6611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2863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2370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2870276815"/>
      </p:ext>
    </p:extLst>
  </p:cSld>
  <p:clrMapOvr>
    <a:masterClrMapping/>
  </p:clrMapOvr>
  <p:transition spd="med">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3317490586"/>
      </p:ext>
    </p:extLst>
  </p:cSld>
  <p:clrMapOvr>
    <a:masterClrMapping/>
  </p:clrMapOvr>
  <p:transition spd="med">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2635997"/>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13197B-2328-4929-A61A-B76DE803354B}" type="datetimeFigureOut">
              <a:rPr lang="en-US" smtClean="0"/>
              <a:t>3/11/2015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1245F0-E882-4BEA-8F38-2EFA471C55A9}" type="slidenum">
              <a:rPr lang="en-US" smtClean="0"/>
              <a:t>‹#›</a:t>
            </a:fld>
            <a:endParaRPr lang="en-US"/>
          </a:p>
        </p:txBody>
      </p:sp>
    </p:spTree>
    <p:extLst>
      <p:ext uri="{BB962C8B-B14F-4D97-AF65-F5344CB8AC3E}">
        <p14:creationId xmlns:p14="http://schemas.microsoft.com/office/powerpoint/2010/main" val="4112519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1693706275"/>
      </p:ext>
    </p:extLst>
  </p:cSld>
  <p:clrMapOvr>
    <a:masterClrMapping/>
  </p:clrMapOvr>
  <p:transition spd="med">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506061717"/>
      </p:ext>
    </p:extLst>
  </p:cSld>
  <p:clrMapOvr>
    <a:masterClrMapping/>
  </p:clrMapOvr>
  <p:transition spd="med">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449400355"/>
      </p:ext>
    </p:extLst>
  </p:cSld>
  <p:clrMapOvr>
    <a:masterClrMapping/>
  </p:clrMapOvr>
  <p:transition spd="med">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alphaModFix/>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Tree>
    <p:extLst>
      <p:ext uri="{BB962C8B-B14F-4D97-AF65-F5344CB8AC3E}">
        <p14:creationId xmlns:p14="http://schemas.microsoft.com/office/powerpoint/2010/main" val="2859811087"/>
      </p:ext>
    </p:extLst>
  </p:cSld>
  <p:clrMapOvr>
    <a:masterClrMapping/>
  </p:clrMapOvr>
  <p:transition spd="med">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1121035446"/>
      </p:ext>
    </p:extLst>
  </p:cSld>
  <p:clrMapOvr>
    <a:masterClrMapping/>
  </p:clrMapOvr>
  <p:transition spd="med">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3911325610"/>
      </p:ext>
    </p:extLst>
  </p:cSld>
  <p:clrMapOvr>
    <a:masterClrMapping/>
  </p:clrMapOvr>
  <p:transition spd="med">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49007410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81FB0E-EC4F-3E46-89F5-0B0A2450D137}" type="datetimeFigureOut">
              <a:rPr lang="en-US" smtClean="0">
                <a:solidFill>
                  <a:prstClr val="black">
                    <a:tint val="75000"/>
                  </a:prstClr>
                </a:solidFill>
              </a:rPr>
              <a:pPr/>
              <a:t>3/11/2015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54709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81FB0E-EC4F-3E46-89F5-0B0A2450D137}" type="datetimeFigureOut">
              <a:rPr lang="en-US" smtClean="0">
                <a:solidFill>
                  <a:prstClr val="black">
                    <a:tint val="75000"/>
                  </a:prstClr>
                </a:solidFill>
              </a:rPr>
              <a:pPr/>
              <a:t>3/11/2015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49927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81FB0E-EC4F-3E46-89F5-0B0A2450D137}" type="datetimeFigureOut">
              <a:rPr lang="en-US" smtClean="0">
                <a:solidFill>
                  <a:prstClr val="black">
                    <a:tint val="75000"/>
                  </a:prstClr>
                </a:solidFill>
              </a:rPr>
              <a:pPr/>
              <a:t>3/11/2015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46937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13197B-2328-4929-A61A-B76DE803354B}" type="datetimeFigureOut">
              <a:rPr lang="en-US" smtClean="0"/>
              <a:t>3/11/2015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245F0-E882-4BEA-8F38-2EFA471C55A9}" type="slidenum">
              <a:rPr lang="en-US" smtClean="0"/>
              <a:t>‹#›</a:t>
            </a:fld>
            <a:endParaRPr lang="en-US"/>
          </a:p>
        </p:txBody>
      </p:sp>
    </p:spTree>
    <p:extLst>
      <p:ext uri="{BB962C8B-B14F-4D97-AF65-F5344CB8AC3E}">
        <p14:creationId xmlns:p14="http://schemas.microsoft.com/office/powerpoint/2010/main" val="23809442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81FB0E-EC4F-3E46-89F5-0B0A2450D137}" type="datetimeFigureOut">
              <a:rPr lang="en-US" smtClean="0">
                <a:solidFill>
                  <a:prstClr val="black">
                    <a:tint val="75000"/>
                  </a:prstClr>
                </a:solidFill>
              </a:rPr>
              <a:pPr/>
              <a:t>3/11/2015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43494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81FB0E-EC4F-3E46-89F5-0B0A2450D137}" type="datetimeFigureOut">
              <a:rPr lang="en-US" smtClean="0">
                <a:solidFill>
                  <a:prstClr val="black">
                    <a:tint val="75000"/>
                  </a:prstClr>
                </a:solidFill>
              </a:rPr>
              <a:pPr/>
              <a:t>3/11/2015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40513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81FB0E-EC4F-3E46-89F5-0B0A2450D137}" type="datetimeFigureOut">
              <a:rPr lang="en-US" smtClean="0">
                <a:solidFill>
                  <a:prstClr val="black">
                    <a:tint val="75000"/>
                  </a:prstClr>
                </a:solidFill>
              </a:rPr>
              <a:pPr/>
              <a:t>3/11/2015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89646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81FB0E-EC4F-3E46-89F5-0B0A2450D137}" type="datetimeFigureOut">
              <a:rPr lang="en-US" smtClean="0">
                <a:solidFill>
                  <a:prstClr val="black">
                    <a:tint val="75000"/>
                  </a:prstClr>
                </a:solidFill>
              </a:rPr>
              <a:pPr/>
              <a:t>3/11/2015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94493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81FB0E-EC4F-3E46-89F5-0B0A2450D137}" type="datetimeFigureOut">
              <a:rPr lang="en-US" smtClean="0">
                <a:solidFill>
                  <a:prstClr val="black">
                    <a:tint val="75000"/>
                  </a:prstClr>
                </a:solidFill>
              </a:rPr>
              <a:pPr/>
              <a:t>3/11/2015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15882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81FB0E-EC4F-3E46-89F5-0B0A2450D137}" type="datetimeFigureOut">
              <a:rPr lang="en-US" smtClean="0">
                <a:solidFill>
                  <a:prstClr val="black">
                    <a:tint val="75000"/>
                  </a:prstClr>
                </a:solidFill>
              </a:rPr>
              <a:pPr/>
              <a:t>3/11/2015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61227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81FB0E-EC4F-3E46-89F5-0B0A2450D137}" type="datetimeFigureOut">
              <a:rPr lang="en-US" smtClean="0">
                <a:solidFill>
                  <a:prstClr val="black">
                    <a:tint val="75000"/>
                  </a:prstClr>
                </a:solidFill>
              </a:rPr>
              <a:pPr/>
              <a:t>3/11/2015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57587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81FB0E-EC4F-3E46-89F5-0B0A2450D137}" type="datetimeFigureOut">
              <a:rPr lang="en-US" smtClean="0">
                <a:solidFill>
                  <a:prstClr val="black">
                    <a:tint val="75000"/>
                  </a:prstClr>
                </a:solidFill>
              </a:rPr>
              <a:pPr/>
              <a:t>3/11/2015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32883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196F67-BC0A-FB4A-A9A8-C4BA74CD4567}"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7911C6-921E-D64D-96A2-4F92F127F5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4423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196F67-BC0A-FB4A-A9A8-C4BA74CD4567}"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7911C6-921E-D64D-96A2-4F92F127F5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780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13197B-2328-4929-A61A-B76DE803354B}" type="datetimeFigureOut">
              <a:rPr lang="en-US" smtClean="0"/>
              <a:t>3/11/2015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245F0-E882-4BEA-8F38-2EFA471C55A9}" type="slidenum">
              <a:rPr lang="en-US" smtClean="0"/>
              <a:t>‹#›</a:t>
            </a:fld>
            <a:endParaRPr lang="en-US"/>
          </a:p>
        </p:txBody>
      </p:sp>
    </p:spTree>
    <p:extLst>
      <p:ext uri="{BB962C8B-B14F-4D97-AF65-F5344CB8AC3E}">
        <p14:creationId xmlns:p14="http://schemas.microsoft.com/office/powerpoint/2010/main" val="38622628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196F67-BC0A-FB4A-A9A8-C4BA74CD4567}"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7911C6-921E-D64D-96A2-4F92F127F5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5435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196F67-BC0A-FB4A-A9A8-C4BA74CD4567}"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7911C6-921E-D64D-96A2-4F92F127F5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0283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196F67-BC0A-FB4A-A9A8-C4BA74CD4567}" type="datetimeFigureOut">
              <a:rPr lang="en-US" smtClean="0">
                <a:solidFill>
                  <a:prstClr val="black">
                    <a:tint val="75000"/>
                  </a:prstClr>
                </a:solidFill>
              </a:rPr>
              <a:pPr/>
              <a:t>3/11/2015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67911C6-921E-D64D-96A2-4F92F127F5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0090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196F67-BC0A-FB4A-A9A8-C4BA74CD4567}" type="datetimeFigureOut">
              <a:rPr lang="en-US" smtClean="0">
                <a:solidFill>
                  <a:prstClr val="black">
                    <a:tint val="75000"/>
                  </a:prstClr>
                </a:solidFill>
              </a:rPr>
              <a:pPr/>
              <a:t>3/11/2015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67911C6-921E-D64D-96A2-4F92F127F5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9135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196F67-BC0A-FB4A-A9A8-C4BA74CD4567}" type="datetimeFigureOut">
              <a:rPr lang="en-US" smtClean="0">
                <a:solidFill>
                  <a:prstClr val="black">
                    <a:tint val="75000"/>
                  </a:prstClr>
                </a:solidFill>
              </a:rPr>
              <a:pPr/>
              <a:t>3/11/2015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67911C6-921E-D64D-96A2-4F92F127F5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835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196F67-BC0A-FB4A-A9A8-C4BA74CD4567}"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7911C6-921E-D64D-96A2-4F92F127F5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6875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196F67-BC0A-FB4A-A9A8-C4BA74CD4567}" type="datetimeFigureOut">
              <a:rPr lang="en-US" smtClean="0">
                <a:solidFill>
                  <a:prstClr val="black">
                    <a:tint val="75000"/>
                  </a:prstClr>
                </a:solidFill>
              </a:rPr>
              <a:pPr/>
              <a:t>3/11/2015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7911C6-921E-D64D-96A2-4F92F127F5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7338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196F67-BC0A-FB4A-A9A8-C4BA74CD4567}"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7911C6-921E-D64D-96A2-4F92F127F5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3962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196F67-BC0A-FB4A-A9A8-C4BA74CD4567}"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7911C6-921E-D64D-96A2-4F92F127F5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1290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9423DE-276A-45A9-B977-370EB3D599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5320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10.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image" Target="../media/image4.jpeg"/><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theme" Target="../theme/theme14.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theme" Target="../theme/theme16.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image" Target="../media/image7.png"/><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image" Target="../media/image6.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17.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image" Target="../media/image7.png"/><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image" Target="../media/image6.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theme" Target="../theme/theme18.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9.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0.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1.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2.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image" Target="../media/image10.png"/><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3.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theme" Target="../theme/theme24.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5.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6.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image" Target="../media/image11.jpeg"/><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7.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jp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13197B-2328-4929-A61A-B76DE803354B}" type="datetimeFigureOut">
              <a:rPr lang="en-US" smtClean="0"/>
              <a:t>3/11/2015</a:t>
            </a:fld>
            <a:endParaRPr lang="en-US"/>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1245F0-E882-4BEA-8F38-2EFA471C55A9}" type="slidenum">
              <a:rPr lang="en-US" smtClean="0"/>
              <a:t>‹#›</a:t>
            </a:fld>
            <a:endParaRPr lang="en-US"/>
          </a:p>
        </p:txBody>
      </p:sp>
    </p:spTree>
    <p:extLst>
      <p:ext uri="{BB962C8B-B14F-4D97-AF65-F5344CB8AC3E}">
        <p14:creationId xmlns:p14="http://schemas.microsoft.com/office/powerpoint/2010/main" val="2866141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54"/>
          <p:cNvGrpSpPr>
            <a:grpSpLocks/>
          </p:cNvGrpSpPr>
          <p:nvPr userDrawn="1"/>
        </p:nvGrpSpPr>
        <p:grpSpPr bwMode="auto">
          <a:xfrm>
            <a:off x="0" y="0"/>
            <a:ext cx="9144000" cy="6858000"/>
            <a:chOff x="0" y="0"/>
            <a:chExt cx="5760" cy="4320"/>
          </a:xfrm>
        </p:grpSpPr>
        <p:pic>
          <p:nvPicPr>
            <p:cNvPr id="1032" name="Picture 5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3"/>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4032" y="3775"/>
              <a:ext cx="1670" cy="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117CB81-8A6B-47D1-9E29-7DFF7560F5A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134613936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3A00A8-6910-42C6-8783-C300C1D6DE27}"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244962"/>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83DF0B-4DE8-45E8-B47D-EB51057D12A4}"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A34F18-5444-48F8-9F44-832E2C4A2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88599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973152-02D3-430D-9C4F-F0E5F9BE23B7}"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29BF1-62B6-41B0-B3B2-786BC93E75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58026"/>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F7780B72-4591-4341-A9FF-5A06C0373620}" type="datetimeFigureOut">
              <a:rPr lang="en-US" smtClean="0">
                <a:solidFill>
                  <a:srgbClr val="146194">
                    <a:lumMod val="50000"/>
                  </a:srgbClr>
                </a:solidFill>
              </a:rPr>
              <a:pPr/>
              <a:t>3/11/2015</a:t>
            </a:fld>
            <a:endParaRPr lang="en-US">
              <a:solidFill>
                <a:srgbClr val="146194">
                  <a:lumMod val="50000"/>
                </a:srgbClr>
              </a:solidFill>
            </a:endParaRPr>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solidFill>
                <a:srgbClr val="146194">
                  <a:lumMod val="50000"/>
                </a:srgbClr>
              </a:solidFill>
            </a:endParaRPr>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1645919643"/>
      </p:ext>
    </p:extLst>
  </p:cSld>
  <p:clrMap bg1="dk1" tx1="lt1" bg2="dk2" tx2="lt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758BDB-C9C2-4417-AC87-A62527E4209E}"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830253-E211-4D6E-A2FA-7269B40272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021651"/>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solidFill>
                <a:srgbClr val="FFFFFF">
                  <a:tint val="75000"/>
                </a:srgbClr>
              </a:solidFill>
            </a:endParaRPr>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4031387713"/>
      </p:ext>
    </p:extLst>
  </p:cSld>
  <p:clrMap bg1="dk1" tx1="lt1" bg2="dk2"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5"/>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5"/>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5"/>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5"/>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70BA1CFD-BFF0-48BC-9BA5-4974D7A6AB15}" type="datetimeFigureOut">
              <a:rPr lang="en-US" smtClean="0">
                <a:solidFill>
                  <a:srgbClr val="FFFFFF">
                    <a:tint val="75000"/>
                  </a:srgbClr>
                </a:solidFill>
              </a:rPr>
              <a:pPr/>
              <a:t>3/11/2015</a:t>
            </a:fld>
            <a:endParaRPr lang="en-US">
              <a:solidFill>
                <a:srgbClr val="FFFFFF">
                  <a:tint val="75000"/>
                </a:srgbClr>
              </a:solidFill>
            </a:endParaRPr>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solidFill>
                <a:srgbClr val="FFFFFF">
                  <a:tint val="75000"/>
                </a:srgbClr>
              </a:solidFill>
            </a:endParaRPr>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816823369"/>
      </p:ext>
    </p:extLst>
  </p:cSld>
  <p:clrMap bg1="dk1" tx1="lt1" bg2="dk2" tx2="lt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5"/>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5"/>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5"/>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5"/>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685800" y="457200"/>
            <a:ext cx="7315200" cy="48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3" name="Text Placeholder 2"/>
          <p:cNvSpPr>
            <a:spLocks noGrp="1"/>
          </p:cNvSpPr>
          <p:nvPr>
            <p:ph type="body" idx="1"/>
          </p:nvPr>
        </p:nvSpPr>
        <p:spPr>
          <a:xfrm>
            <a:off x="685800" y="1601788"/>
            <a:ext cx="5486400" cy="2743200"/>
          </a:xfrm>
          <a:prstGeom prst="rect">
            <a:avLst/>
          </a:prstGeom>
        </p:spPr>
        <p:txBody>
          <a:bodyPr vert="horz" lIns="0" tIns="0" rIns="0" bIns="0" rtlCol="0">
            <a:noAutofit/>
          </a:bodyPr>
          <a:lstStyle/>
          <a:p>
            <a:pPr lvl="0"/>
            <a:r>
              <a:rPr lang="en-US" noProof="0" dirty="0"/>
              <a:t>Click to edit master text styles</a:t>
            </a:r>
          </a:p>
          <a:p>
            <a:pPr lvl="2"/>
            <a:r>
              <a:rPr lang="en-US" dirty="0"/>
              <a:t>Second level</a:t>
            </a:r>
          </a:p>
        </p:txBody>
      </p:sp>
    </p:spTree>
    <p:extLst>
      <p:ext uri="{BB962C8B-B14F-4D97-AF65-F5344CB8AC3E}">
        <p14:creationId xmlns:p14="http://schemas.microsoft.com/office/powerpoint/2010/main" val="3514529475"/>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Lst>
  <p:transition spd="med">
    <p:fade/>
  </p:transition>
  <p:timing>
    <p:tnLst>
      <p:par>
        <p:cTn id="1" dur="indefinite" restart="never" nodeType="tmRoot"/>
      </p:par>
    </p:tnLst>
  </p:timing>
  <p:txStyles>
    <p:titleStyle>
      <a:lvl1pPr algn="l" defTabSz="457200" rtl="0" fontAlgn="base">
        <a:spcBef>
          <a:spcPct val="0"/>
        </a:spcBef>
        <a:spcAft>
          <a:spcPct val="0"/>
        </a:spcAft>
        <a:defRPr sz="2800" b="1" kern="1200">
          <a:solidFill>
            <a:schemeClr val="tx1"/>
          </a:solidFill>
          <a:latin typeface="+mj-lt"/>
          <a:ea typeface="+mj-ea"/>
          <a:cs typeface="Avenir LT Std 55 Roman" pitchFamily="34" charset="0"/>
        </a:defRPr>
      </a:lvl1pPr>
      <a:lvl2pPr algn="l" defTabSz="457200" rtl="0" fontAlgn="base">
        <a:spcBef>
          <a:spcPct val="0"/>
        </a:spcBef>
        <a:spcAft>
          <a:spcPct val="0"/>
        </a:spcAft>
        <a:defRPr sz="2800" b="1">
          <a:solidFill>
            <a:schemeClr val="tx1"/>
          </a:solidFill>
          <a:latin typeface="Arial" charset="0"/>
          <a:ea typeface="ＭＳ Ｐゴシック" charset="0"/>
        </a:defRPr>
      </a:lvl2pPr>
      <a:lvl3pPr algn="l" defTabSz="457200" rtl="0" fontAlgn="base">
        <a:spcBef>
          <a:spcPct val="0"/>
        </a:spcBef>
        <a:spcAft>
          <a:spcPct val="0"/>
        </a:spcAft>
        <a:defRPr sz="2800" b="1">
          <a:solidFill>
            <a:schemeClr val="tx1"/>
          </a:solidFill>
          <a:latin typeface="Arial" charset="0"/>
          <a:ea typeface="ＭＳ Ｐゴシック" charset="0"/>
        </a:defRPr>
      </a:lvl3pPr>
      <a:lvl4pPr algn="l" defTabSz="457200" rtl="0" fontAlgn="base">
        <a:spcBef>
          <a:spcPct val="0"/>
        </a:spcBef>
        <a:spcAft>
          <a:spcPct val="0"/>
        </a:spcAft>
        <a:defRPr sz="2800" b="1">
          <a:solidFill>
            <a:schemeClr val="tx1"/>
          </a:solidFill>
          <a:latin typeface="Arial" charset="0"/>
          <a:ea typeface="ＭＳ Ｐゴシック" charset="0"/>
        </a:defRPr>
      </a:lvl4pPr>
      <a:lvl5pPr algn="l" defTabSz="457200" rtl="0" fontAlgn="base">
        <a:spcBef>
          <a:spcPct val="0"/>
        </a:spcBef>
        <a:spcAft>
          <a:spcPct val="0"/>
        </a:spcAft>
        <a:defRPr sz="2800" b="1">
          <a:solidFill>
            <a:schemeClr val="tx1"/>
          </a:solidFill>
          <a:latin typeface="Arial" charset="0"/>
          <a:ea typeface="ＭＳ Ｐゴシック" charset="0"/>
        </a:defRPr>
      </a:lvl5pPr>
      <a:lvl6pPr marL="457200" algn="l" defTabSz="457200" rtl="0" fontAlgn="base">
        <a:spcBef>
          <a:spcPct val="0"/>
        </a:spcBef>
        <a:spcAft>
          <a:spcPct val="0"/>
        </a:spcAft>
        <a:defRPr sz="2800" b="1">
          <a:solidFill>
            <a:schemeClr val="tx1"/>
          </a:solidFill>
          <a:latin typeface="Arial" charset="0"/>
          <a:ea typeface="ＭＳ Ｐゴシック" charset="0"/>
        </a:defRPr>
      </a:lvl6pPr>
      <a:lvl7pPr marL="914400" algn="l" defTabSz="457200" rtl="0" fontAlgn="base">
        <a:spcBef>
          <a:spcPct val="0"/>
        </a:spcBef>
        <a:spcAft>
          <a:spcPct val="0"/>
        </a:spcAft>
        <a:defRPr sz="2800" b="1">
          <a:solidFill>
            <a:schemeClr val="tx1"/>
          </a:solidFill>
          <a:latin typeface="Arial" charset="0"/>
          <a:ea typeface="ＭＳ Ｐゴシック" charset="0"/>
        </a:defRPr>
      </a:lvl7pPr>
      <a:lvl8pPr marL="1371600" algn="l" defTabSz="457200" rtl="0" fontAlgn="base">
        <a:spcBef>
          <a:spcPct val="0"/>
        </a:spcBef>
        <a:spcAft>
          <a:spcPct val="0"/>
        </a:spcAft>
        <a:defRPr sz="2800" b="1">
          <a:solidFill>
            <a:schemeClr val="tx1"/>
          </a:solidFill>
          <a:latin typeface="Arial" charset="0"/>
          <a:ea typeface="ＭＳ Ｐゴシック" charset="0"/>
        </a:defRPr>
      </a:lvl8pPr>
      <a:lvl9pPr marL="1828800" algn="l" defTabSz="457200" rtl="0" fontAlgn="base">
        <a:spcBef>
          <a:spcPct val="0"/>
        </a:spcBef>
        <a:spcAft>
          <a:spcPct val="0"/>
        </a:spcAft>
        <a:defRPr sz="2800" b="1">
          <a:solidFill>
            <a:schemeClr val="tx1"/>
          </a:solidFill>
          <a:latin typeface="Arial" charset="0"/>
          <a:ea typeface="ＭＳ Ｐゴシック" charset="0"/>
        </a:defRPr>
      </a:lvl9pPr>
    </p:titleStyle>
    <p:bodyStyle>
      <a:lvl1pPr marL="173038" indent="-173038" algn="l" defTabSz="457200" rtl="0" fontAlgn="base">
        <a:spcBef>
          <a:spcPts val="300"/>
        </a:spcBef>
        <a:spcAft>
          <a:spcPts val="1200"/>
        </a:spcAft>
        <a:buSzPct val="80000"/>
        <a:buFont typeface="Arial" charset="0"/>
        <a:buChar char="•"/>
        <a:defRPr lang="en-US" sz="2600" kern="1200">
          <a:solidFill>
            <a:schemeClr val="tx1"/>
          </a:solidFill>
          <a:latin typeface="+mn-lt"/>
          <a:ea typeface="+mn-ea"/>
          <a:cs typeface="Avenir LT Std 55 Roman"/>
        </a:defRPr>
      </a:lvl1pPr>
      <a:lvl2pPr marL="173038" indent="-173038" algn="l" defTabSz="457200" rtl="0" fontAlgn="base">
        <a:lnSpc>
          <a:spcPts val="2200"/>
        </a:lnSpc>
        <a:spcBef>
          <a:spcPct val="0"/>
        </a:spcBef>
        <a:spcAft>
          <a:spcPts val="600"/>
        </a:spcAft>
        <a:buClr>
          <a:srgbClr val="000000"/>
        </a:buClr>
        <a:buSzPct val="80000"/>
        <a:buFont typeface="Lucida Grande" charset="0"/>
        <a:buChar char="-"/>
        <a:defRPr sz="2200" kern="1200">
          <a:solidFill>
            <a:schemeClr val="tx1"/>
          </a:solidFill>
          <a:latin typeface="Avenir LT Std 55 Roman"/>
          <a:ea typeface="+mn-ea"/>
          <a:cs typeface="Avenir LT Std 55 Roman"/>
        </a:defRPr>
      </a:lvl2pPr>
      <a:lvl3pPr marL="401638" indent="-173038" algn="l" defTabSz="457200" rtl="0" fontAlgn="base">
        <a:lnSpc>
          <a:spcPts val="2700"/>
        </a:lnSpc>
        <a:spcBef>
          <a:spcPct val="0"/>
        </a:spcBef>
        <a:spcAft>
          <a:spcPts val="1200"/>
        </a:spcAft>
        <a:buClr>
          <a:srgbClr val="000000"/>
        </a:buClr>
        <a:buSzPct val="80000"/>
        <a:buFont typeface="Lucida Grande" charset="0"/>
        <a:buChar char="-"/>
        <a:defRPr sz="2400" kern="1200">
          <a:solidFill>
            <a:schemeClr val="tx1"/>
          </a:solidFill>
          <a:latin typeface="+mn-lt"/>
          <a:ea typeface="+mn-ea"/>
          <a:cs typeface="Avenir LT Std 65 Medium"/>
        </a:defRPr>
      </a:lvl3pPr>
      <a:lvl4pPr marL="742950" indent="-173038" algn="l" defTabSz="457200" rtl="0" fontAlgn="base">
        <a:lnSpc>
          <a:spcPts val="1800"/>
        </a:lnSpc>
        <a:spcBef>
          <a:spcPct val="0"/>
        </a:spcBef>
        <a:spcAft>
          <a:spcPts val="600"/>
        </a:spcAft>
        <a:buClr>
          <a:srgbClr val="000000"/>
        </a:buClr>
        <a:buSzPct val="80000"/>
        <a:buFont typeface="Lucida Grande" charset="0"/>
        <a:buChar char="-"/>
        <a:defRPr kern="1200">
          <a:solidFill>
            <a:schemeClr val="tx1"/>
          </a:solidFill>
          <a:latin typeface="Avenir LT Std 55 Roman"/>
          <a:ea typeface="Avenir LT Std 55 Roman" charset="0"/>
          <a:cs typeface="Avenir LT Std 55 Roman"/>
        </a:defRPr>
      </a:lvl4pPr>
      <a:lvl5pPr marL="1082675" indent="-176213" algn="l" defTabSz="457200" rtl="0" fontAlgn="base">
        <a:lnSpc>
          <a:spcPts val="1900"/>
        </a:lnSpc>
        <a:spcBef>
          <a:spcPct val="0"/>
        </a:spcBef>
        <a:spcAft>
          <a:spcPts val="600"/>
        </a:spcAft>
        <a:buClr>
          <a:srgbClr val="000000"/>
        </a:buClr>
        <a:buSzPct val="80000"/>
        <a:buFont typeface="Lucida Grande" charset="0"/>
        <a:buChar char="-"/>
        <a:defRPr sz="1600" kern="1200">
          <a:solidFill>
            <a:schemeClr val="tx1"/>
          </a:solidFill>
          <a:latin typeface="Avenir LT Std 55 Roman"/>
          <a:ea typeface="Avenir LT Std 55 Roman" charset="0"/>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5742E5B7-8928-44BB-AAAF-5AD0D17A9724}" type="datetime1">
              <a:rPr lang="en-US" smtClean="0">
                <a:solidFill>
                  <a:prstClr val="black">
                    <a:tint val="95000"/>
                  </a:prstClr>
                </a:solidFill>
              </a:rPr>
              <a:pPr/>
              <a:t>3/11/2015</a:t>
            </a:fld>
            <a:endParaRPr lang="en-US">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E523A859-0512-4EC3-8611-3A577386EE1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438835309"/>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hf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881FB0E-EC4F-3E46-89F5-0B0A2450D137}" type="datetimeFigureOut">
              <a:rPr lang="en-US" smtClean="0">
                <a:solidFill>
                  <a:prstClr val="black">
                    <a:tint val="75000"/>
                  </a:prstClr>
                </a:solidFill>
              </a:rPr>
              <a:pPr defTabSz="457200"/>
              <a:t>3/11/2015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497F040-B850-EF4D-8141-826F90229F8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913694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BDFD67-ADD2-4B91-A350-4CC6C8AB2723}" type="datetime1">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654312"/>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BDFD67-ADD2-4B91-A350-4CC6C8AB2723}" type="datetime1">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096CF6C-A3C9-4578-9B4B-B619206D3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98181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352D0-30AC-4212-B7E5-8DC165485FF2}"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D59D2-098B-409B-AB5D-D55AE9547A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0893827"/>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847585-92AB-4D9D-9352-B76D627E9E59}"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19D42-F19A-4A3E-B446-10AC28A30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218787"/>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12"/>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1326614122"/>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445473"/>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5742E5B7-8928-44BB-AAAF-5AD0D17A9724}" type="datetime1">
              <a:rPr lang="en-US" smtClean="0">
                <a:solidFill>
                  <a:prstClr val="black">
                    <a:tint val="95000"/>
                  </a:prstClr>
                </a:solidFill>
              </a:rPr>
              <a:pPr/>
              <a:t>3/11/2015</a:t>
            </a:fld>
            <a:endParaRPr lang="en-US">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E523A859-0512-4EC3-8611-3A577386EE1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36578015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hf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pattFill prst="pct5">
          <a:fgClr>
            <a:srgbClr val="FFFF00"/>
          </a:fgClr>
          <a:bgClr>
            <a:schemeClr val="bg1"/>
          </a:bgClr>
        </a:patt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8DA95C1D-7A2E-4C26-805F-69697B8D087D}" type="datetimeFigureOut">
              <a:rPr lang="en-US" smtClean="0">
                <a:solidFill>
                  <a:prstClr val="black"/>
                </a:solidFill>
              </a:rPr>
              <a:pPr/>
              <a:t>3/11/2015</a:t>
            </a:fld>
            <a:endParaRPr lang="en-US">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D04E6088-5DA4-4B86-B946-93003CE2835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60339951"/>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12"/>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7495044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12"/>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406066868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ransition spd="med">
    <p:fade/>
  </p:transition>
  <p:timing>
    <p:tnLst>
      <p:par>
        <p:cTn id="1" dur="indefinite" restart="never" nodeType="tmRoot"/>
      </p:par>
    </p:tnLst>
  </p:timing>
  <p:hf hdr="0" ftr="0" dt="0"/>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6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6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6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329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CDDF83-A1A5-4FDC-BB92-1765BBB349D4}" type="datetimeFigureOut">
              <a:rPr lang="en-US" smtClean="0">
                <a:solidFill>
                  <a:prstClr val="black">
                    <a:tint val="75000"/>
                  </a:prstClr>
                </a:solidFill>
              </a:rPr>
              <a:pPr/>
              <a:t>3/11/2015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4A605-659A-4CE2-A74D-A4C04C707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26407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02291857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881FB0E-EC4F-3E46-89F5-0B0A2450D137}" type="datetimeFigureOut">
              <a:rPr lang="en-US" smtClean="0">
                <a:solidFill>
                  <a:prstClr val="black">
                    <a:tint val="75000"/>
                  </a:prstClr>
                </a:solidFill>
              </a:rPr>
              <a:pPr defTabSz="457200"/>
              <a:t>3/11/2015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497F040-B850-EF4D-8141-826F90229F8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90819289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E196F67-BC0A-FB4A-A9A8-C4BA74CD4567}" type="datetimeFigureOut">
              <a:rPr lang="en-US" smtClean="0">
                <a:solidFill>
                  <a:prstClr val="black">
                    <a:tint val="75000"/>
                  </a:prstClr>
                </a:solidFill>
              </a:rPr>
              <a:pPr defTabSz="457200"/>
              <a:t>3/11/2015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67911C6-921E-D64D-96A2-4F92F127F519}"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428429440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6.xml"/></Relationships>
</file>

<file path=ppt/slides/_rels/slide10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1.xml"/></Relationships>
</file>

<file path=ppt/slides/_rels/slide10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201.xml"/><Relationship Id="rId4" Type="http://schemas.openxmlformats.org/officeDocument/2006/relationships/image" Target="../media/image145.png"/></Relationships>
</file>

<file path=ppt/slides/_rels/slide10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01.xml"/></Relationships>
</file>

<file path=ppt/slides/_rels/slide10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xml"/><Relationship Id="rId1" Type="http://schemas.openxmlformats.org/officeDocument/2006/relationships/slideLayout" Target="../slideLayouts/slideLayout202.xml"/></Relationships>
</file>

<file path=ppt/slides/_rels/slide104.xml.rels><?xml version="1.0" encoding="UTF-8" standalone="yes"?>
<Relationships xmlns="http://schemas.openxmlformats.org/package/2006/relationships"><Relationship Id="rId2" Type="http://schemas.openxmlformats.org/officeDocument/2006/relationships/hyperlink" Target="http://en.wikipedia.org/wiki/ISO_8601" TargetMode="External"/><Relationship Id="rId1" Type="http://schemas.openxmlformats.org/officeDocument/2006/relationships/slideLayout" Target="../slideLayouts/slideLayout198.xml"/></Relationships>
</file>

<file path=ppt/slides/_rels/slide10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xml"/><Relationship Id="rId1" Type="http://schemas.openxmlformats.org/officeDocument/2006/relationships/slideLayout" Target="../slideLayouts/slideLayout198.xml"/><Relationship Id="rId4" Type="http://schemas.openxmlformats.org/officeDocument/2006/relationships/image" Target="../media/image142.png"/></Relationships>
</file>

<file path=ppt/slides/_rels/slide106.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0.png"/><Relationship Id="rId7" Type="http://schemas.openxmlformats.org/officeDocument/2006/relationships/hyperlink" Target="http://waterservices.usgs.gov/nwis/iv/?format=waterml,2.0&amp;sites=08158000&amp;period=P1D&amp;parameterCd=00060" TargetMode="External"/><Relationship Id="rId2" Type="http://schemas.openxmlformats.org/officeDocument/2006/relationships/notesSlide" Target="../notesSlides/notesSlide17.xml"/><Relationship Id="rId1" Type="http://schemas.openxmlformats.org/officeDocument/2006/relationships/slideLayout" Target="../slideLayouts/slideLayout20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107.xml.rels><?xml version="1.0" encoding="UTF-8" standalone="yes"?>
<Relationships xmlns="http://schemas.openxmlformats.org/package/2006/relationships"><Relationship Id="rId8" Type="http://schemas.openxmlformats.org/officeDocument/2006/relationships/image" Target="../media/image160.jpg"/><Relationship Id="rId3" Type="http://schemas.openxmlformats.org/officeDocument/2006/relationships/image" Target="../media/image155.jpg"/><Relationship Id="rId7" Type="http://schemas.openxmlformats.org/officeDocument/2006/relationships/image" Target="../media/image159.jpg"/><Relationship Id="rId2" Type="http://schemas.openxmlformats.org/officeDocument/2006/relationships/notesSlide" Target="../notesSlides/notesSlide18.xml"/><Relationship Id="rId1" Type="http://schemas.openxmlformats.org/officeDocument/2006/relationships/slideLayout" Target="../slideLayouts/slideLayout202.xml"/><Relationship Id="rId6" Type="http://schemas.openxmlformats.org/officeDocument/2006/relationships/image" Target="../media/image158.jpg"/><Relationship Id="rId5" Type="http://schemas.openxmlformats.org/officeDocument/2006/relationships/image" Target="../media/image157.jpg"/><Relationship Id="rId10" Type="http://schemas.openxmlformats.org/officeDocument/2006/relationships/hyperlink" Target="http://geoss.maps.arcgis.com/home/webmap/viewer.html?webmap=5efcdfb27d744e3ea65eaf58c06f9d0c" TargetMode="External"/><Relationship Id="rId4" Type="http://schemas.openxmlformats.org/officeDocument/2006/relationships/image" Target="../media/image156.jpg"/><Relationship Id="rId9" Type="http://schemas.openxmlformats.org/officeDocument/2006/relationships/image" Target="../media/image161.jpg"/></Relationships>
</file>

<file path=ppt/slides/_rels/slide108.xml.rels><?xml version="1.0" encoding="UTF-8" standalone="yes"?>
<Relationships xmlns="http://schemas.openxmlformats.org/package/2006/relationships"><Relationship Id="rId8" Type="http://schemas.openxmlformats.org/officeDocument/2006/relationships/image" Target="../media/image167.jpg"/><Relationship Id="rId3" Type="http://schemas.openxmlformats.org/officeDocument/2006/relationships/image" Target="../media/image162.jpg"/><Relationship Id="rId7" Type="http://schemas.openxmlformats.org/officeDocument/2006/relationships/image" Target="../media/image166.jpg"/><Relationship Id="rId2" Type="http://schemas.openxmlformats.org/officeDocument/2006/relationships/notesSlide" Target="../notesSlides/notesSlide19.xml"/><Relationship Id="rId1" Type="http://schemas.openxmlformats.org/officeDocument/2006/relationships/slideLayout" Target="../slideLayouts/slideLayout201.xml"/><Relationship Id="rId6" Type="http://schemas.openxmlformats.org/officeDocument/2006/relationships/image" Target="../media/image165.jpg"/><Relationship Id="rId5" Type="http://schemas.openxmlformats.org/officeDocument/2006/relationships/image" Target="../media/image164.jpg"/><Relationship Id="rId10" Type="http://schemas.openxmlformats.org/officeDocument/2006/relationships/hyperlink" Target="http://ec2-54-225-249-9.compute-1.amazonaws.com/MultidimensionalTemplate/index.html?appid=d73011dceb0e41d0af334912355bddd5http://bit.ly/J2I43m" TargetMode="External"/><Relationship Id="rId4" Type="http://schemas.openxmlformats.org/officeDocument/2006/relationships/image" Target="../media/image163.jpg"/><Relationship Id="rId9" Type="http://schemas.openxmlformats.org/officeDocument/2006/relationships/image" Target="../media/image168.jp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9.png"/><Relationship Id="rId5" Type="http://schemas.openxmlformats.org/officeDocument/2006/relationships/image" Target="../media/image170.png"/><Relationship Id="rId4" Type="http://schemas.openxmlformats.org/officeDocument/2006/relationships/image" Target="../media/image16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wmf"/></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0.wmf"/><Relationship Id="rId1" Type="http://schemas.openxmlformats.org/officeDocument/2006/relationships/slideLayout" Target="../slideLayouts/slideLayout3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8.xml"/><Relationship Id="rId4" Type="http://schemas.openxmlformats.org/officeDocument/2006/relationships/hyperlink" Target="https://www.arcgis.com/home/webmap/viewer.html?webmap=2c30160429984a59873f26b9d118dbfe"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4.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4.xml"/></Relationships>
</file>

<file path=ppt/slides/_rels/slide23.xml.rels><?xml version="1.0" encoding="UTF-8" standalone="yes"?>
<Relationships xmlns="http://schemas.openxmlformats.org/package/2006/relationships"><Relationship Id="rId3" Type="http://schemas.openxmlformats.org/officeDocument/2006/relationships/hyperlink" Target="http://www.caee.utexas.edu/prof/maidment/CE397Flood/Assignment2/NFIEGeo.pdf" TargetMode="External"/><Relationship Id="rId2" Type="http://schemas.openxmlformats.org/officeDocument/2006/relationships/image" Target="../media/image45.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57.xml"/><Relationship Id="rId7" Type="http://schemas.openxmlformats.org/officeDocument/2006/relationships/image" Target="../media/image48.gif"/><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67.xml"/><Relationship Id="rId7" Type="http://schemas.openxmlformats.org/officeDocument/2006/relationships/image" Target="../media/image49.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8.gif"/><Relationship Id="rId5" Type="http://schemas.openxmlformats.org/officeDocument/2006/relationships/image" Target="../media/image47.png"/><Relationship Id="rId4" Type="http://schemas.openxmlformats.org/officeDocument/2006/relationships/notesSlide" Target="../notesSlides/notesSlide1.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1.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5.xml"/></Relationships>
</file>

<file path=ppt/slides/_rels/slide33.xml.rels><?xml version="1.0" encoding="UTF-8" standalone="yes"?>
<Relationships xmlns="http://schemas.openxmlformats.org/package/2006/relationships"><Relationship Id="rId3" Type="http://schemas.openxmlformats.org/officeDocument/2006/relationships/hyperlink" Target="http://statsnldas.azurewebsites.net/" TargetMode="External"/><Relationship Id="rId2" Type="http://schemas.openxmlformats.org/officeDocument/2006/relationships/image" Target="../media/image56.png"/><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3" Type="http://schemas.openxmlformats.org/officeDocument/2006/relationships/hyperlink" Target="http://statsnldas.azurewebsites.net/" TargetMode="External"/><Relationship Id="rId2" Type="http://schemas.openxmlformats.org/officeDocument/2006/relationships/image" Target="../media/image57.png"/><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3" Type="http://schemas.openxmlformats.org/officeDocument/2006/relationships/hyperlink" Target="http://statsnldas.azurewebsites.net/" TargetMode="External"/><Relationship Id="rId2" Type="http://schemas.openxmlformats.org/officeDocument/2006/relationships/image" Target="../media/image58.png"/><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9.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2.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hyperlink" Target="http://demo.tethys.ci-water.org/" TargetMode="External"/><Relationship Id="rId2" Type="http://schemas.openxmlformats.org/officeDocument/2006/relationships/image" Target="../media/image67.png"/><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9.png"/><Relationship Id="rId1" Type="http://schemas.openxmlformats.org/officeDocument/2006/relationships/slideLayout" Target="../slideLayouts/slideLayout57.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7.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76.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76.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50.xml.rels><?xml version="1.0" encoding="UTF-8" standalone="yes"?>
<Relationships xmlns="http://schemas.openxmlformats.org/package/2006/relationships"><Relationship Id="rId3" Type="http://schemas.openxmlformats.org/officeDocument/2006/relationships/hyperlink" Target="http://water.weather.gov/ahps2/inundation/inundation_google.php?gage=atit2" TargetMode="External"/><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wmf"/><Relationship Id="rId7" Type="http://schemas.openxmlformats.org/officeDocument/2006/relationships/image" Target="../media/image86.jpeg"/><Relationship Id="rId2" Type="http://schemas.openxmlformats.org/officeDocument/2006/relationships/image" Target="../media/image81.png"/><Relationship Id="rId1" Type="http://schemas.openxmlformats.org/officeDocument/2006/relationships/slideLayout" Target="../slideLayouts/slideLayout123.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wmf"/><Relationship Id="rId10" Type="http://schemas.openxmlformats.org/officeDocument/2006/relationships/image" Target="../media/image89.png"/><Relationship Id="rId4" Type="http://schemas.openxmlformats.org/officeDocument/2006/relationships/image" Target="../media/image83.jpeg"/><Relationship Id="rId9" Type="http://schemas.openxmlformats.org/officeDocument/2006/relationships/image" Target="../media/image88.jpeg"/></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7.xml"/></Relationships>
</file>

<file path=ppt/slides/_rels/slide5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06.xml"/></Relationships>
</file>

<file path=ppt/slides/_rels/slide5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8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83.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xml"/><Relationship Id="rId1" Type="http://schemas.openxmlformats.org/officeDocument/2006/relationships/slideLayout" Target="../slideLayouts/slideLayout283.xml"/></Relationships>
</file>

<file path=ppt/slides/_rels/slide5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07.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xml"/><Relationship Id="rId1" Type="http://schemas.openxmlformats.org/officeDocument/2006/relationships/slideLayout" Target="../slideLayouts/slideLayout207.xml"/></Relationships>
</file>

<file path=ppt/slides/_rels/slide6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18.xml"/></Relationships>
</file>

<file path=ppt/slides/_rels/slide6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xml"/><Relationship Id="rId1" Type="http://schemas.openxmlformats.org/officeDocument/2006/relationships/slideLayout" Target="../slideLayouts/slideLayout229.xml"/><Relationship Id="rId4" Type="http://schemas.openxmlformats.org/officeDocument/2006/relationships/image" Target="../media/image102.jpeg"/></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29.xml"/></Relationships>
</file>

<file path=ppt/slides/_rels/slide64.xml.rels><?xml version="1.0" encoding="UTF-8" standalone="yes"?>
<Relationships xmlns="http://schemas.openxmlformats.org/package/2006/relationships"><Relationship Id="rId3" Type="http://schemas.openxmlformats.org/officeDocument/2006/relationships/image" Target="../../clipboard/media/image6.png"/><Relationship Id="rId2" Type="http://schemas.openxmlformats.org/officeDocument/2006/relationships/image" Target="../media/image105.png"/><Relationship Id="rId1" Type="http://schemas.openxmlformats.org/officeDocument/2006/relationships/slideLayout" Target="../slideLayouts/slideLayout229.xml"/><Relationship Id="rId4" Type="http://schemas.openxmlformats.org/officeDocument/2006/relationships/image" Target="../media/image106.png"/></Relationships>
</file>

<file path=ppt/slides/_rels/slide6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29.xml"/></Relationships>
</file>

<file path=ppt/slides/_rels/slide6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29.xml"/></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xml"/><Relationship Id="rId1" Type="http://schemas.openxmlformats.org/officeDocument/2006/relationships/slideLayout" Target="../slideLayouts/slideLayout235.xml"/></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xml"/><Relationship Id="rId1" Type="http://schemas.openxmlformats.org/officeDocument/2006/relationships/slideLayout" Target="../slideLayouts/slideLayout235.xml"/></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89.xml"/><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1.xml"/></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4.png"/><Relationship Id="rId1" Type="http://schemas.openxmlformats.org/officeDocument/2006/relationships/slideLayout" Target="../slideLayouts/slideLayout89.xml"/><Relationship Id="rId4" Type="http://schemas.openxmlformats.org/officeDocument/2006/relationships/image" Target="../media/image11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hyperlink" Target="https://www.youtube.com/watch?v=ympaR6YUxiA&amp;feature=youtube" TargetMode="External"/><Relationship Id="rId2" Type="http://schemas.openxmlformats.org/officeDocument/2006/relationships/image" Target="../media/image115.png"/><Relationship Id="rId1" Type="http://schemas.openxmlformats.org/officeDocument/2006/relationships/slideLayout" Target="../slideLayouts/slideLayout61.xml"/><Relationship Id="rId4" Type="http://schemas.openxmlformats.org/officeDocument/2006/relationships/image" Target="../media/image116.png"/></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xml"/><Relationship Id="rId1" Type="http://schemas.openxmlformats.org/officeDocument/2006/relationships/slideLayout" Target="../slideLayouts/slideLayout102.xml"/></Relationships>
</file>

<file path=ppt/slides/_rels/slide7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16.xml"/></Relationships>
</file>

<file path=ppt/slides/_rels/slide77.xml.rels><?xml version="1.0" encoding="UTF-8" standalone="yes"?>
<Relationships xmlns="http://schemas.openxmlformats.org/package/2006/relationships"><Relationship Id="rId2" Type="http://schemas.openxmlformats.org/officeDocument/2006/relationships/image" Target="../media/image119.tmp"/><Relationship Id="rId1" Type="http://schemas.openxmlformats.org/officeDocument/2006/relationships/slideLayout" Target="../slideLayouts/slideLayout123.xml"/></Relationships>
</file>

<file path=ppt/slides/_rels/slide7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1.xml"/><Relationship Id="rId4" Type="http://schemas.openxmlformats.org/officeDocument/2006/relationships/image" Target="../media/image122.jpeg"/></Relationships>
</file>

<file path=ppt/slides/_rels/slide7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1.xml"/></Relationships>
</file>

<file path=ppt/slides/_rels/slide8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61.xml"/><Relationship Id="rId4" Type="http://schemas.openxmlformats.org/officeDocument/2006/relationships/image" Target="../media/image128.png"/></Relationships>
</file>

<file path=ppt/slides/_rels/slide8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61.xml"/></Relationships>
</file>

<file path=ppt/slides/_rels/slide8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1.xml"/></Relationships>
</file>

<file path=ppt/slides/_rels/slide8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61.xml"/></Relationships>
</file>

<file path=ppt/slides/_rels/slide8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38.xml"/><Relationship Id="rId4" Type="http://schemas.openxmlformats.org/officeDocument/2006/relationships/image" Target="../media/image137.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72.xml"/></Relationships>
</file>

<file path=ppt/slides/_rels/slide9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xml"/><Relationship Id="rId1" Type="http://schemas.openxmlformats.org/officeDocument/2006/relationships/slideLayout" Target="../slideLayouts/slideLayout173.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73.xml"/><Relationship Id="rId1" Type="http://schemas.openxmlformats.org/officeDocument/2006/relationships/vmlDrawing" Target="../drawings/vmlDrawing1.vml"/><Relationship Id="rId4" Type="http://schemas.openxmlformats.org/officeDocument/2006/relationships/image" Target="../media/image140.wmf"/></Relationships>
</file>

<file path=ppt/slides/_rels/slide9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xml"/><Relationship Id="rId1" Type="http://schemas.openxmlformats.org/officeDocument/2006/relationships/slideLayout" Target="../slideLayouts/slideLayout18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9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xml"/><Relationship Id="rId1" Type="http://schemas.openxmlformats.org/officeDocument/2006/relationships/slideLayout" Target="../slideLayouts/slideLayout201.xml"/><Relationship Id="rId4" Type="http://schemas.openxmlformats.org/officeDocument/2006/relationships/image" Target="../media/image14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9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xml"/><Relationship Id="rId1" Type="http://schemas.openxmlformats.org/officeDocument/2006/relationships/slideLayout" Target="../slideLayouts/slideLayout201.xml"/><Relationship Id="rId4" Type="http://schemas.openxmlformats.org/officeDocument/2006/relationships/image" Target="../media/image145.png"/></Relationships>
</file>

<file path=ppt/slides/_rels/slide9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xml"/><Relationship Id="rId1" Type="http://schemas.openxmlformats.org/officeDocument/2006/relationships/slideLayout" Target="../slideLayouts/slideLayout201.xml"/><Relationship Id="rId4" Type="http://schemas.openxmlformats.org/officeDocument/2006/relationships/image" Target="../media/image14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CE 397 Flood Forecasting</a:t>
            </a:r>
            <a:endParaRPr lang="en-US" dirty="0"/>
          </a:p>
        </p:txBody>
      </p:sp>
      <p:sp>
        <p:nvSpPr>
          <p:cNvPr id="3" name="Subtitle 2"/>
          <p:cNvSpPr>
            <a:spLocks noGrp="1"/>
          </p:cNvSpPr>
          <p:nvPr>
            <p:ph type="subTitle" idx="1"/>
          </p:nvPr>
        </p:nvSpPr>
        <p:spPr/>
        <p:txBody>
          <a:bodyPr/>
          <a:lstStyle/>
          <a:p>
            <a:r>
              <a:rPr lang="en-US" dirty="0" smtClean="0"/>
              <a:t>Review Slides for the Midterm Exam</a:t>
            </a:r>
          </a:p>
          <a:p>
            <a:r>
              <a:rPr lang="en-US" dirty="0" smtClean="0"/>
              <a:t>David Maidment</a:t>
            </a:r>
          </a:p>
          <a:p>
            <a:r>
              <a:rPr lang="en-US" dirty="0" smtClean="0"/>
              <a:t>Spring 2015</a:t>
            </a:r>
            <a:endParaRPr lang="en-US" dirty="0"/>
          </a:p>
        </p:txBody>
      </p:sp>
    </p:spTree>
    <p:extLst>
      <p:ext uri="{BB962C8B-B14F-4D97-AF65-F5344CB8AC3E}">
        <p14:creationId xmlns:p14="http://schemas.microsoft.com/office/powerpoint/2010/main" val="2019407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Conceptual Framework Paper…</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275" y="1538624"/>
            <a:ext cx="8198354" cy="4819146"/>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54256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367420" cy="1325563"/>
          </a:xfrm>
        </p:spPr>
        <p:txBody>
          <a:bodyPr>
            <a:normAutofit fontScale="90000"/>
          </a:bodyPr>
          <a:lstStyle/>
          <a:p>
            <a:r>
              <a:rPr lang="en-US" sz="3100" b="1" dirty="0" smtClean="0">
                <a:effectLst>
                  <a:outerShdw blurRad="50800" dist="38100" dir="2700000" algn="tl" rotWithShape="0">
                    <a:srgbClr val="000000">
                      <a:alpha val="43000"/>
                    </a:srgbClr>
                  </a:outerShdw>
                </a:effectLst>
                <a:latin typeface="Candara"/>
                <a:cs typeface="Candara"/>
              </a:rPr>
              <a:t>Ensemble Flow Forecast </a:t>
            </a:r>
            <a:r>
              <a:rPr lang="en-US" sz="2800" dirty="0" smtClean="0">
                <a:latin typeface="Candara"/>
                <a:cs typeface="Candara"/>
              </a:rPr>
              <a:t>for </a:t>
            </a:r>
            <a:r>
              <a:rPr lang="en-US" sz="2800" dirty="0" smtClean="0">
                <a:solidFill>
                  <a:srgbClr val="FF0000"/>
                </a:solidFill>
                <a:latin typeface="Candara"/>
                <a:cs typeface="Candara"/>
              </a:rPr>
              <a:t>Reach Catchment 5592208 </a:t>
            </a:r>
            <a:r>
              <a:rPr lang="en-US" sz="2800" dirty="0" smtClean="0">
                <a:latin typeface="Candara"/>
                <a:cs typeface="Candara"/>
              </a:rPr>
              <a:t>made on Jan 13, 2015 (15 day horizon)</a:t>
            </a:r>
            <a:br>
              <a:rPr lang="en-US" sz="2800" dirty="0" smtClean="0">
                <a:latin typeface="Candara"/>
                <a:cs typeface="Candara"/>
              </a:rPr>
            </a:br>
            <a:r>
              <a:rPr lang="en-US" sz="2000" dirty="0" smtClean="0">
                <a:latin typeface="Candara"/>
                <a:cs typeface="Candara"/>
              </a:rPr>
              <a:t>Weather information source: European Center for Medium Range Weather Forecasting (ECMWF).  Summary statistics compiled from </a:t>
            </a:r>
            <a:r>
              <a:rPr lang="en-US" sz="2000" dirty="0" smtClean="0">
                <a:solidFill>
                  <a:srgbClr val="FF0000"/>
                </a:solidFill>
                <a:latin typeface="Candara"/>
                <a:cs typeface="Candara"/>
              </a:rPr>
              <a:t>50 forecast hydrographs</a:t>
            </a:r>
            <a:endParaRPr lang="en-US" sz="2000" dirty="0">
              <a:solidFill>
                <a:srgbClr val="FF0000"/>
              </a:solidFill>
              <a:latin typeface="Candara"/>
              <a:cs typeface="Candara"/>
            </a:endParaRPr>
          </a:p>
        </p:txBody>
      </p:sp>
      <p:pic>
        <p:nvPicPr>
          <p:cNvPr id="3" name="Picture 2"/>
          <p:cNvPicPr>
            <a:picLocks noChangeAspect="1"/>
          </p:cNvPicPr>
          <p:nvPr/>
        </p:nvPicPr>
        <p:blipFill>
          <a:blip r:embed="rId2"/>
          <a:stretch>
            <a:fillRect/>
          </a:stretch>
        </p:blipFill>
        <p:spPr>
          <a:xfrm>
            <a:off x="911749" y="1804446"/>
            <a:ext cx="6742816" cy="4794891"/>
          </a:xfrm>
          <a:prstGeom prst="rect">
            <a:avLst/>
          </a:prstGeom>
          <a:ln w="3175">
            <a:solidFill>
              <a:schemeClr val="bg1">
                <a:lumMod val="65000"/>
              </a:schemeClr>
            </a:solidFill>
          </a:ln>
        </p:spPr>
      </p:pic>
      <p:sp>
        <p:nvSpPr>
          <p:cNvPr id="4" name="Oval 3"/>
          <p:cNvSpPr/>
          <p:nvPr/>
        </p:nvSpPr>
        <p:spPr>
          <a:xfrm>
            <a:off x="1480008" y="4053526"/>
            <a:ext cx="329938" cy="3016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Arrow Connector 5"/>
          <p:cNvCxnSpPr/>
          <p:nvPr/>
        </p:nvCxnSpPr>
        <p:spPr>
          <a:xfrm>
            <a:off x="1809946" y="4201891"/>
            <a:ext cx="414779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635102" y="6586609"/>
            <a:ext cx="2516343" cy="307777"/>
          </a:xfrm>
          <a:prstGeom prst="rect">
            <a:avLst/>
          </a:prstGeom>
          <a:noFill/>
        </p:spPr>
        <p:txBody>
          <a:bodyPr wrap="square" rtlCol="0">
            <a:spAutoFit/>
          </a:bodyPr>
          <a:lstStyle/>
          <a:p>
            <a:pPr algn="r"/>
            <a:r>
              <a:rPr lang="en-US" sz="1400" dirty="0" smtClean="0">
                <a:solidFill>
                  <a:prstClr val="black"/>
                </a:solidFill>
              </a:rPr>
              <a:t>Source: Jim Nelson, BYU</a:t>
            </a:r>
            <a:endParaRPr lang="en-US" sz="1400" dirty="0">
              <a:solidFill>
                <a:prstClr val="black"/>
              </a:solidFill>
            </a:endParaRPr>
          </a:p>
        </p:txBody>
      </p:sp>
    </p:spTree>
    <p:extLst>
      <p:ext uri="{BB962C8B-B14F-4D97-AF65-F5344CB8AC3E}">
        <p14:creationId xmlns:p14="http://schemas.microsoft.com/office/powerpoint/2010/main" val="62078051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Picture 152"/>
          <p:cNvPicPr>
            <a:picLocks noChangeAspect="1"/>
          </p:cNvPicPr>
          <p:nvPr/>
        </p:nvPicPr>
        <p:blipFill>
          <a:blip r:embed="rId3"/>
          <a:stretch>
            <a:fillRect/>
          </a:stretch>
        </p:blipFill>
        <p:spPr>
          <a:xfrm>
            <a:off x="4535942" y="0"/>
            <a:ext cx="4605857" cy="3251200"/>
          </a:xfrm>
          <a:prstGeom prst="rect">
            <a:avLst/>
          </a:prstGeom>
        </p:spPr>
      </p:pic>
      <p:pic>
        <p:nvPicPr>
          <p:cNvPr id="2" name="Picture 1" descr="stream rating curv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5942" y="3251200"/>
            <a:ext cx="4608057" cy="2444290"/>
          </a:xfrm>
          <a:prstGeom prst="rect">
            <a:avLst/>
          </a:prstGeom>
        </p:spPr>
      </p:pic>
      <p:sp>
        <p:nvSpPr>
          <p:cNvPr id="905497" name="Rectangle 281"/>
          <p:cNvSpPr>
            <a:spLocks noChangeArrowheads="1"/>
          </p:cNvSpPr>
          <p:nvPr/>
        </p:nvSpPr>
        <p:spPr bwMode="auto">
          <a:xfrm>
            <a:off x="107251" y="5955112"/>
            <a:ext cx="9036749" cy="646331"/>
          </a:xfrm>
          <a:prstGeom prst="rect">
            <a:avLst/>
          </a:prstGeom>
          <a:noFill/>
          <a:ln w="9525">
            <a:noFill/>
            <a:miter lim="800000"/>
            <a:headEnd/>
            <a:tailEnd/>
          </a:ln>
        </p:spPr>
        <p:txBody>
          <a:bodyPr wrap="none">
            <a:spAutoFit/>
          </a:bodyPr>
          <a:lstStyle/>
          <a:p>
            <a:pPr marL="342900" indent="-342900" fontAlgn="base">
              <a:spcBef>
                <a:spcPct val="0"/>
              </a:spcBef>
              <a:spcAft>
                <a:spcPct val="0"/>
              </a:spcAft>
            </a:pPr>
            <a:r>
              <a:rPr lang="en-AU" dirty="0">
                <a:solidFill>
                  <a:srgbClr val="0F3277"/>
                </a:solidFill>
              </a:rPr>
              <a:t>An </a:t>
            </a:r>
            <a:r>
              <a:rPr lang="en-AU" b="1" dirty="0">
                <a:solidFill>
                  <a:srgbClr val="FF0066"/>
                </a:solidFill>
              </a:rPr>
              <a:t>Observation</a:t>
            </a:r>
            <a:r>
              <a:rPr lang="en-AU" dirty="0">
                <a:solidFill>
                  <a:srgbClr val="0F3277"/>
                </a:solidFill>
              </a:rPr>
              <a:t> is an action whose </a:t>
            </a:r>
            <a:r>
              <a:rPr lang="en-AU" b="1" dirty="0">
                <a:solidFill>
                  <a:srgbClr val="A3CA4B">
                    <a:lumMod val="75000"/>
                  </a:srgbClr>
                </a:solidFill>
              </a:rPr>
              <a:t>result</a:t>
            </a:r>
            <a:r>
              <a:rPr lang="en-AU" dirty="0">
                <a:solidFill>
                  <a:srgbClr val="A3CA4B">
                    <a:lumMod val="75000"/>
                  </a:srgbClr>
                </a:solidFill>
              </a:rPr>
              <a:t> </a:t>
            </a:r>
            <a:r>
              <a:rPr lang="en-AU" dirty="0">
                <a:solidFill>
                  <a:srgbClr val="0F3277"/>
                </a:solidFill>
              </a:rPr>
              <a:t>is an estimate of the value </a:t>
            </a:r>
            <a:br>
              <a:rPr lang="en-AU" dirty="0">
                <a:solidFill>
                  <a:srgbClr val="0F3277"/>
                </a:solidFill>
              </a:rPr>
            </a:br>
            <a:r>
              <a:rPr lang="en-AU" dirty="0">
                <a:solidFill>
                  <a:srgbClr val="0F3277"/>
                </a:solidFill>
              </a:rPr>
              <a:t>of some </a:t>
            </a:r>
            <a:r>
              <a:rPr lang="en-AU" b="1" dirty="0">
                <a:solidFill>
                  <a:srgbClr val="3366FF"/>
                </a:solidFill>
              </a:rPr>
              <a:t>property</a:t>
            </a:r>
            <a:r>
              <a:rPr lang="en-AU" dirty="0">
                <a:solidFill>
                  <a:srgbClr val="3366FF"/>
                </a:solidFill>
              </a:rPr>
              <a:t> </a:t>
            </a:r>
            <a:r>
              <a:rPr lang="en-AU" dirty="0">
                <a:solidFill>
                  <a:srgbClr val="0F3277"/>
                </a:solidFill>
              </a:rPr>
              <a:t>of the </a:t>
            </a:r>
            <a:r>
              <a:rPr lang="en-AU" b="1" dirty="0">
                <a:solidFill>
                  <a:srgbClr val="FF9933"/>
                </a:solidFill>
              </a:rPr>
              <a:t>feature-of-interest</a:t>
            </a:r>
            <a:r>
              <a:rPr lang="en-AU" dirty="0">
                <a:solidFill>
                  <a:srgbClr val="0F3277"/>
                </a:solidFill>
              </a:rPr>
              <a:t>, obtained using a specified </a:t>
            </a:r>
            <a:r>
              <a:rPr lang="en-AU" b="1" dirty="0" smtClean="0">
                <a:solidFill>
                  <a:srgbClr val="8E55BB"/>
                </a:solidFill>
              </a:rPr>
              <a:t>procedure</a:t>
            </a:r>
            <a:endParaRPr lang="en-AU" b="1" dirty="0">
              <a:solidFill>
                <a:srgbClr val="8E55BB"/>
              </a:solidFill>
            </a:endParaRPr>
          </a:p>
        </p:txBody>
      </p:sp>
      <p:sp>
        <p:nvSpPr>
          <p:cNvPr id="180" name="Right Arrow 179"/>
          <p:cNvSpPr/>
          <p:nvPr/>
        </p:nvSpPr>
        <p:spPr bwMode="auto">
          <a:xfrm rot="19082843">
            <a:off x="3254351" y="2005949"/>
            <a:ext cx="2795129" cy="461796"/>
          </a:xfrm>
          <a:prstGeom prst="rightArrow">
            <a:avLst/>
          </a:prstGeom>
          <a:gradFill flip="none" rotWithShape="1">
            <a:gsLst>
              <a:gs pos="66000">
                <a:schemeClr val="tx2">
                  <a:lumMod val="25000"/>
                  <a:lumOff val="75000"/>
                </a:schemeClr>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(Stage, Discharge) pair</a:t>
            </a:r>
            <a:endParaRPr lang="en-US" sz="1400" b="1" dirty="0">
              <a:solidFill>
                <a:srgbClr val="000000"/>
              </a:solidFill>
            </a:endParaRPr>
          </a:p>
        </p:txBody>
      </p:sp>
      <p:grpSp>
        <p:nvGrpSpPr>
          <p:cNvPr id="12" name="Group 11"/>
          <p:cNvGrpSpPr/>
          <p:nvPr/>
        </p:nvGrpSpPr>
        <p:grpSpPr>
          <a:xfrm>
            <a:off x="432273" y="1335705"/>
            <a:ext cx="3337570" cy="3913188"/>
            <a:chOff x="432273" y="1335705"/>
            <a:chExt cx="3337570" cy="3913188"/>
          </a:xfrm>
        </p:grpSpPr>
        <p:grpSp>
          <p:nvGrpSpPr>
            <p:cNvPr id="9" name="Group 8"/>
            <p:cNvGrpSpPr/>
            <p:nvPr/>
          </p:nvGrpSpPr>
          <p:grpSpPr>
            <a:xfrm>
              <a:off x="2332511" y="2886693"/>
              <a:ext cx="1437332" cy="514350"/>
              <a:chOff x="2332511" y="2886693"/>
              <a:chExt cx="1437332" cy="514350"/>
            </a:xfrm>
          </p:grpSpPr>
          <p:sp>
            <p:nvSpPr>
              <p:cNvPr id="313" name="Rectangle 63"/>
              <p:cNvSpPr>
                <a:spLocks noChangeArrowheads="1"/>
              </p:cNvSpPr>
              <p:nvPr/>
            </p:nvSpPr>
            <p:spPr bwMode="auto">
              <a:xfrm>
                <a:off x="2332511" y="2886693"/>
                <a:ext cx="1280918" cy="514350"/>
              </a:xfrm>
              <a:prstGeom prst="rect">
                <a:avLst/>
              </a:prstGeom>
              <a:gradFill flip="none" rotWithShape="1">
                <a:gsLst>
                  <a:gs pos="100000">
                    <a:srgbClr val="FFFFFF"/>
                  </a:gs>
                  <a:gs pos="98000">
                    <a:schemeClr val="tx2">
                      <a:lumMod val="25000"/>
                      <a:lumOff val="75000"/>
                    </a:schemeClr>
                  </a:gs>
                  <a:gs pos="99000">
                    <a:schemeClr val="tx2">
                      <a:lumMod val="10000"/>
                      <a:lumOff val="90000"/>
                    </a:schemeClr>
                  </a:gs>
                </a:gsLst>
                <a:lin ang="0" scaled="1"/>
                <a:tileRect/>
              </a:grad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314" name="Rectangle 64"/>
              <p:cNvSpPr>
                <a:spLocks noChangeArrowheads="1"/>
              </p:cNvSpPr>
              <p:nvPr/>
            </p:nvSpPr>
            <p:spPr bwMode="auto">
              <a:xfrm>
                <a:off x="2472643" y="2946763"/>
                <a:ext cx="1297200" cy="15398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000000"/>
                    </a:solidFill>
                  </a:rPr>
                  <a:t>GF_PropertyType</a:t>
                </a:r>
                <a:endParaRPr lang="en-US" dirty="0">
                  <a:solidFill>
                    <a:srgbClr val="000000"/>
                  </a:solidFill>
                </a:endParaRPr>
              </a:p>
            </p:txBody>
          </p:sp>
          <p:sp>
            <p:nvSpPr>
              <p:cNvPr id="315" name="Line 65"/>
              <p:cNvSpPr>
                <a:spLocks noChangeShapeType="1"/>
              </p:cNvSpPr>
              <p:nvPr/>
            </p:nvSpPr>
            <p:spPr bwMode="auto">
              <a:xfrm>
                <a:off x="2332511" y="3172443"/>
                <a:ext cx="1280918"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grpSp>
        <p:grpSp>
          <p:nvGrpSpPr>
            <p:cNvPr id="11" name="Group 10"/>
            <p:cNvGrpSpPr/>
            <p:nvPr/>
          </p:nvGrpSpPr>
          <p:grpSpPr>
            <a:xfrm>
              <a:off x="432273" y="1335705"/>
              <a:ext cx="3223580" cy="3913188"/>
              <a:chOff x="432273" y="1335705"/>
              <a:chExt cx="3223580" cy="3913188"/>
            </a:xfrm>
          </p:grpSpPr>
          <p:grpSp>
            <p:nvGrpSpPr>
              <p:cNvPr id="176" name="Group 271"/>
              <p:cNvGrpSpPr>
                <a:grpSpLocks/>
              </p:cNvGrpSpPr>
              <p:nvPr/>
            </p:nvGrpSpPr>
            <p:grpSpPr bwMode="auto">
              <a:xfrm>
                <a:off x="432273" y="2848593"/>
                <a:ext cx="1574800" cy="1152525"/>
                <a:chOff x="3464" y="2111"/>
                <a:chExt cx="1074" cy="726"/>
              </a:xfrm>
            </p:grpSpPr>
            <p:sp>
              <p:nvSpPr>
                <p:cNvPr id="316" name="Rectangle 12"/>
                <p:cNvSpPr>
                  <a:spLocks noChangeArrowheads="1"/>
                </p:cNvSpPr>
                <p:nvPr/>
              </p:nvSpPr>
              <p:spPr bwMode="auto">
                <a:xfrm>
                  <a:off x="3482" y="2129"/>
                  <a:ext cx="1056" cy="708"/>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17" name="Rectangle 13"/>
                <p:cNvSpPr>
                  <a:spLocks noChangeArrowheads="1"/>
                </p:cNvSpPr>
                <p:nvPr/>
              </p:nvSpPr>
              <p:spPr bwMode="auto">
                <a:xfrm>
                  <a:off x="3464" y="2111"/>
                  <a:ext cx="36" cy="708"/>
                </a:xfrm>
                <a:prstGeom prst="rect">
                  <a:avLst/>
                </a:prstGeom>
                <a:solidFill>
                  <a:srgbClr val="E8CDC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18" name="Rectangle 14"/>
                <p:cNvSpPr>
                  <a:spLocks noChangeArrowheads="1"/>
                </p:cNvSpPr>
                <p:nvPr/>
              </p:nvSpPr>
              <p:spPr bwMode="auto">
                <a:xfrm>
                  <a:off x="3500" y="2111"/>
                  <a:ext cx="42" cy="708"/>
                </a:xfrm>
                <a:prstGeom prst="rect">
                  <a:avLst/>
                </a:prstGeom>
                <a:solidFill>
                  <a:srgbClr val="EACFC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19" name="Rectangle 15"/>
                <p:cNvSpPr>
                  <a:spLocks noChangeArrowheads="1"/>
                </p:cNvSpPr>
                <p:nvPr/>
              </p:nvSpPr>
              <p:spPr bwMode="auto">
                <a:xfrm>
                  <a:off x="3542" y="2111"/>
                  <a:ext cx="48" cy="708"/>
                </a:xfrm>
                <a:prstGeom prst="rect">
                  <a:avLst/>
                </a:prstGeom>
                <a:solidFill>
                  <a:srgbClr val="ECD1C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0" name="Rectangle 16"/>
                <p:cNvSpPr>
                  <a:spLocks noChangeArrowheads="1"/>
                </p:cNvSpPr>
                <p:nvPr/>
              </p:nvSpPr>
              <p:spPr bwMode="auto">
                <a:xfrm>
                  <a:off x="3590" y="2111"/>
                  <a:ext cx="42" cy="708"/>
                </a:xfrm>
                <a:prstGeom prst="rect">
                  <a:avLst/>
                </a:prstGeom>
                <a:solidFill>
                  <a:srgbClr val="EED3D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1" name="Rectangle 17"/>
                <p:cNvSpPr>
                  <a:spLocks noChangeArrowheads="1"/>
                </p:cNvSpPr>
                <p:nvPr/>
              </p:nvSpPr>
              <p:spPr bwMode="auto">
                <a:xfrm>
                  <a:off x="3632" y="2111"/>
                  <a:ext cx="42" cy="708"/>
                </a:xfrm>
                <a:prstGeom prst="rect">
                  <a:avLst/>
                </a:prstGeom>
                <a:solidFill>
                  <a:srgbClr val="F0D5D2"/>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2" name="Rectangle 18"/>
                <p:cNvSpPr>
                  <a:spLocks noChangeArrowheads="1"/>
                </p:cNvSpPr>
                <p:nvPr/>
              </p:nvSpPr>
              <p:spPr bwMode="auto">
                <a:xfrm>
                  <a:off x="3674" y="2111"/>
                  <a:ext cx="48" cy="708"/>
                </a:xfrm>
                <a:prstGeom prst="rect">
                  <a:avLst/>
                </a:prstGeom>
                <a:solidFill>
                  <a:srgbClr val="F2D7D4"/>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3" name="Rectangle 19"/>
                <p:cNvSpPr>
                  <a:spLocks noChangeArrowheads="1"/>
                </p:cNvSpPr>
                <p:nvPr/>
              </p:nvSpPr>
              <p:spPr bwMode="auto">
                <a:xfrm>
                  <a:off x="3722" y="2111"/>
                  <a:ext cx="60" cy="708"/>
                </a:xfrm>
                <a:prstGeom prst="rect">
                  <a:avLst/>
                </a:prstGeom>
                <a:solidFill>
                  <a:srgbClr val="F4D9D6"/>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4" name="Rectangle 20"/>
                <p:cNvSpPr>
                  <a:spLocks noChangeArrowheads="1"/>
                </p:cNvSpPr>
                <p:nvPr/>
              </p:nvSpPr>
              <p:spPr bwMode="auto">
                <a:xfrm>
                  <a:off x="3782" y="2111"/>
                  <a:ext cx="48" cy="708"/>
                </a:xfrm>
                <a:prstGeom prst="rect">
                  <a:avLst/>
                </a:prstGeom>
                <a:solidFill>
                  <a:srgbClr val="F6DBD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5" name="Rectangle 21"/>
                <p:cNvSpPr>
                  <a:spLocks noChangeArrowheads="1"/>
                </p:cNvSpPr>
                <p:nvPr/>
              </p:nvSpPr>
              <p:spPr bwMode="auto">
                <a:xfrm>
                  <a:off x="3830" y="2111"/>
                  <a:ext cx="42" cy="708"/>
                </a:xfrm>
                <a:prstGeom prst="rect">
                  <a:avLst/>
                </a:prstGeom>
                <a:solidFill>
                  <a:srgbClr val="F8DDD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6" name="Rectangle 22"/>
                <p:cNvSpPr>
                  <a:spLocks noChangeArrowheads="1"/>
                </p:cNvSpPr>
                <p:nvPr/>
              </p:nvSpPr>
              <p:spPr bwMode="auto">
                <a:xfrm>
                  <a:off x="3872" y="2111"/>
                  <a:ext cx="48" cy="708"/>
                </a:xfrm>
                <a:prstGeom prst="rect">
                  <a:avLst/>
                </a:prstGeom>
                <a:solidFill>
                  <a:srgbClr val="FADFD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7" name="Rectangle 23"/>
                <p:cNvSpPr>
                  <a:spLocks noChangeArrowheads="1"/>
                </p:cNvSpPr>
                <p:nvPr/>
              </p:nvSpPr>
              <p:spPr bwMode="auto">
                <a:xfrm>
                  <a:off x="3920" y="2111"/>
                  <a:ext cx="42" cy="708"/>
                </a:xfrm>
                <a:prstGeom prst="rect">
                  <a:avLst/>
                </a:prstGeom>
                <a:solidFill>
                  <a:srgbClr val="FCE1D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8" name="Rectangle 24"/>
                <p:cNvSpPr>
                  <a:spLocks noChangeArrowheads="1"/>
                </p:cNvSpPr>
                <p:nvPr/>
              </p:nvSpPr>
              <p:spPr bwMode="auto">
                <a:xfrm>
                  <a:off x="3962" y="2111"/>
                  <a:ext cx="558" cy="708"/>
                </a:xfrm>
                <a:prstGeom prst="rect">
                  <a:avLst/>
                </a:prstGeom>
                <a:solidFill>
                  <a:srgbClr val="FFE4E1"/>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9" name="Rectangle 25"/>
                <p:cNvSpPr>
                  <a:spLocks noChangeArrowheads="1"/>
                </p:cNvSpPr>
                <p:nvPr/>
              </p:nvSpPr>
              <p:spPr bwMode="auto">
                <a:xfrm>
                  <a:off x="3464" y="2111"/>
                  <a:ext cx="1056" cy="708"/>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330" name="Rectangle 26"/>
                <p:cNvSpPr>
                  <a:spLocks noChangeArrowheads="1"/>
                </p:cNvSpPr>
                <p:nvPr/>
              </p:nvSpPr>
              <p:spPr bwMode="auto">
                <a:xfrm>
                  <a:off x="3704" y="2165"/>
                  <a:ext cx="65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OM_Observation</a:t>
                  </a:r>
                  <a:endParaRPr lang="en-US">
                    <a:solidFill>
                      <a:srgbClr val="000000"/>
                    </a:solidFill>
                  </a:endParaRPr>
                </a:p>
              </p:txBody>
            </p:sp>
            <p:sp>
              <p:nvSpPr>
                <p:cNvPr id="331" name="Line 27"/>
                <p:cNvSpPr>
                  <a:spLocks noChangeShapeType="1"/>
                </p:cNvSpPr>
                <p:nvPr/>
              </p:nvSpPr>
              <p:spPr bwMode="auto">
                <a:xfrm>
                  <a:off x="3464" y="2291"/>
                  <a:ext cx="1056"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332" name="Rectangle 28"/>
                <p:cNvSpPr>
                  <a:spLocks noChangeArrowheads="1"/>
                </p:cNvSpPr>
                <p:nvPr/>
              </p:nvSpPr>
              <p:spPr bwMode="auto">
                <a:xfrm>
                  <a:off x="3494" y="2315"/>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3" name="Rectangle 29"/>
                <p:cNvSpPr>
                  <a:spLocks noChangeArrowheads="1"/>
                </p:cNvSpPr>
                <p:nvPr/>
              </p:nvSpPr>
              <p:spPr bwMode="auto">
                <a:xfrm>
                  <a:off x="3620" y="2315"/>
                  <a:ext cx="70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8B0000"/>
                      </a:solidFill>
                    </a:rPr>
                    <a:t>phenomenonTime</a:t>
                  </a:r>
                  <a:endParaRPr lang="en-US" dirty="0">
                    <a:solidFill>
                      <a:srgbClr val="000000"/>
                    </a:solidFill>
                  </a:endParaRPr>
                </a:p>
              </p:txBody>
            </p:sp>
            <p:sp>
              <p:nvSpPr>
                <p:cNvPr id="334" name="Rectangle 30"/>
                <p:cNvSpPr>
                  <a:spLocks noChangeArrowheads="1"/>
                </p:cNvSpPr>
                <p:nvPr/>
              </p:nvSpPr>
              <p:spPr bwMode="auto">
                <a:xfrm>
                  <a:off x="3494" y="2411"/>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5" name="Rectangle 31"/>
                <p:cNvSpPr>
                  <a:spLocks noChangeArrowheads="1"/>
                </p:cNvSpPr>
                <p:nvPr/>
              </p:nvSpPr>
              <p:spPr bwMode="auto">
                <a:xfrm>
                  <a:off x="3620" y="2411"/>
                  <a:ext cx="408"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resultTime</a:t>
                  </a:r>
                  <a:endParaRPr lang="en-US">
                    <a:solidFill>
                      <a:srgbClr val="000000"/>
                    </a:solidFill>
                  </a:endParaRPr>
                </a:p>
              </p:txBody>
            </p:sp>
            <p:sp>
              <p:nvSpPr>
                <p:cNvPr id="336" name="Rectangle 32"/>
                <p:cNvSpPr>
                  <a:spLocks noChangeArrowheads="1"/>
                </p:cNvSpPr>
                <p:nvPr/>
              </p:nvSpPr>
              <p:spPr bwMode="auto">
                <a:xfrm>
                  <a:off x="3494" y="2507"/>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7" name="Rectangle 33"/>
                <p:cNvSpPr>
                  <a:spLocks noChangeArrowheads="1"/>
                </p:cNvSpPr>
                <p:nvPr/>
              </p:nvSpPr>
              <p:spPr bwMode="auto">
                <a:xfrm>
                  <a:off x="3620" y="2507"/>
                  <a:ext cx="59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validTime [0..1]</a:t>
                  </a:r>
                  <a:endParaRPr lang="en-US">
                    <a:solidFill>
                      <a:srgbClr val="000000"/>
                    </a:solidFill>
                  </a:endParaRPr>
                </a:p>
              </p:txBody>
            </p:sp>
            <p:sp>
              <p:nvSpPr>
                <p:cNvPr id="338" name="Rectangle 34"/>
                <p:cNvSpPr>
                  <a:spLocks noChangeArrowheads="1"/>
                </p:cNvSpPr>
                <p:nvPr/>
              </p:nvSpPr>
              <p:spPr bwMode="auto">
                <a:xfrm>
                  <a:off x="3494" y="2603"/>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9" name="Rectangle 35"/>
                <p:cNvSpPr>
                  <a:spLocks noChangeArrowheads="1"/>
                </p:cNvSpPr>
                <p:nvPr/>
              </p:nvSpPr>
              <p:spPr bwMode="auto">
                <a:xfrm>
                  <a:off x="3620" y="2603"/>
                  <a:ext cx="687"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resultQuality [0..*]</a:t>
                  </a:r>
                  <a:endParaRPr lang="en-US">
                    <a:solidFill>
                      <a:srgbClr val="000000"/>
                    </a:solidFill>
                  </a:endParaRPr>
                </a:p>
              </p:txBody>
            </p:sp>
            <p:sp>
              <p:nvSpPr>
                <p:cNvPr id="340" name="Rectangle 36"/>
                <p:cNvSpPr>
                  <a:spLocks noChangeArrowheads="1"/>
                </p:cNvSpPr>
                <p:nvPr/>
              </p:nvSpPr>
              <p:spPr bwMode="auto">
                <a:xfrm>
                  <a:off x="3494" y="2699"/>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41" name="Rectangle 37"/>
                <p:cNvSpPr>
                  <a:spLocks noChangeArrowheads="1"/>
                </p:cNvSpPr>
                <p:nvPr/>
              </p:nvSpPr>
              <p:spPr bwMode="auto">
                <a:xfrm>
                  <a:off x="3620" y="2699"/>
                  <a:ext cx="59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parameter [0..*]</a:t>
                  </a:r>
                  <a:endParaRPr lang="en-US">
                    <a:solidFill>
                      <a:srgbClr val="000000"/>
                    </a:solidFill>
                  </a:endParaRPr>
                </a:p>
              </p:txBody>
            </p:sp>
          </p:grpSp>
          <p:grpSp>
            <p:nvGrpSpPr>
              <p:cNvPr id="178" name="Group 264"/>
              <p:cNvGrpSpPr>
                <a:grpSpLocks/>
              </p:cNvGrpSpPr>
              <p:nvPr/>
            </p:nvGrpSpPr>
            <p:grpSpPr bwMode="auto">
              <a:xfrm>
                <a:off x="2192811" y="1335705"/>
                <a:ext cx="1066800" cy="542925"/>
                <a:chOff x="1790" y="2225"/>
                <a:chExt cx="606" cy="342"/>
              </a:xfrm>
            </p:grpSpPr>
            <p:sp>
              <p:nvSpPr>
                <p:cNvPr id="260" name="Rectangle 66"/>
                <p:cNvSpPr>
                  <a:spLocks noChangeArrowheads="1"/>
                </p:cNvSpPr>
                <p:nvPr/>
              </p:nvSpPr>
              <p:spPr bwMode="auto">
                <a:xfrm>
                  <a:off x="1808" y="2243"/>
                  <a:ext cx="588"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1" name="Rectangle 67"/>
                <p:cNvSpPr>
                  <a:spLocks noChangeArrowheads="1"/>
                </p:cNvSpPr>
                <p:nvPr/>
              </p:nvSpPr>
              <p:spPr bwMode="auto">
                <a:xfrm>
                  <a:off x="1790" y="2225"/>
                  <a:ext cx="12" cy="324"/>
                </a:xfrm>
                <a:prstGeom prst="rect">
                  <a:avLst/>
                </a:prstGeom>
                <a:solidFill>
                  <a:srgbClr val="E8E8C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2" name="Rectangle 68"/>
                <p:cNvSpPr>
                  <a:spLocks noChangeArrowheads="1"/>
                </p:cNvSpPr>
                <p:nvPr/>
              </p:nvSpPr>
              <p:spPr bwMode="auto">
                <a:xfrm>
                  <a:off x="1802" y="2225"/>
                  <a:ext cx="12" cy="324"/>
                </a:xfrm>
                <a:prstGeom prst="rect">
                  <a:avLst/>
                </a:prstGeom>
                <a:solidFill>
                  <a:srgbClr val="E9E9C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3" name="Rectangle 69"/>
                <p:cNvSpPr>
                  <a:spLocks noChangeArrowheads="1"/>
                </p:cNvSpPr>
                <p:nvPr/>
              </p:nvSpPr>
              <p:spPr bwMode="auto">
                <a:xfrm>
                  <a:off x="1814" y="2225"/>
                  <a:ext cx="12" cy="324"/>
                </a:xfrm>
                <a:prstGeom prst="rect">
                  <a:avLst/>
                </a:prstGeom>
                <a:solidFill>
                  <a:srgbClr val="EAEAC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4" name="Rectangle 70"/>
                <p:cNvSpPr>
                  <a:spLocks noChangeArrowheads="1"/>
                </p:cNvSpPr>
                <p:nvPr/>
              </p:nvSpPr>
              <p:spPr bwMode="auto">
                <a:xfrm>
                  <a:off x="1826" y="2225"/>
                  <a:ext cx="12" cy="324"/>
                </a:xfrm>
                <a:prstGeom prst="rect">
                  <a:avLst/>
                </a:prstGeom>
                <a:solidFill>
                  <a:srgbClr val="EBEBC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5" name="Rectangle 71"/>
                <p:cNvSpPr>
                  <a:spLocks noChangeArrowheads="1"/>
                </p:cNvSpPr>
                <p:nvPr/>
              </p:nvSpPr>
              <p:spPr bwMode="auto">
                <a:xfrm>
                  <a:off x="1838" y="2225"/>
                  <a:ext cx="12" cy="324"/>
                </a:xfrm>
                <a:prstGeom prst="rect">
                  <a:avLst/>
                </a:prstGeom>
                <a:solidFill>
                  <a:srgbClr val="ECECCD"/>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6" name="Rectangle 72"/>
                <p:cNvSpPr>
                  <a:spLocks noChangeArrowheads="1"/>
                </p:cNvSpPr>
                <p:nvPr/>
              </p:nvSpPr>
              <p:spPr bwMode="auto">
                <a:xfrm>
                  <a:off x="1850" y="2225"/>
                  <a:ext cx="12" cy="324"/>
                </a:xfrm>
                <a:prstGeom prst="rect">
                  <a:avLst/>
                </a:prstGeom>
                <a:solidFill>
                  <a:srgbClr val="EDEDC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7" name="Rectangle 73"/>
                <p:cNvSpPr>
                  <a:spLocks noChangeArrowheads="1"/>
                </p:cNvSpPr>
                <p:nvPr/>
              </p:nvSpPr>
              <p:spPr bwMode="auto">
                <a:xfrm>
                  <a:off x="1862" y="2225"/>
                  <a:ext cx="12" cy="324"/>
                </a:xfrm>
                <a:prstGeom prst="rect">
                  <a:avLst/>
                </a:prstGeom>
                <a:solidFill>
                  <a:srgbClr val="EEEECF"/>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8" name="Rectangle 74"/>
                <p:cNvSpPr>
                  <a:spLocks noChangeArrowheads="1"/>
                </p:cNvSpPr>
                <p:nvPr/>
              </p:nvSpPr>
              <p:spPr bwMode="auto">
                <a:xfrm>
                  <a:off x="1874" y="2225"/>
                  <a:ext cx="12" cy="324"/>
                </a:xfrm>
                <a:prstGeom prst="rect">
                  <a:avLst/>
                </a:prstGeom>
                <a:solidFill>
                  <a:srgbClr val="EFEFD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9" name="Rectangle 75"/>
                <p:cNvSpPr>
                  <a:spLocks noChangeArrowheads="1"/>
                </p:cNvSpPr>
                <p:nvPr/>
              </p:nvSpPr>
              <p:spPr bwMode="auto">
                <a:xfrm>
                  <a:off x="1886" y="2225"/>
                  <a:ext cx="12" cy="324"/>
                </a:xfrm>
                <a:prstGeom prst="rect">
                  <a:avLst/>
                </a:prstGeom>
                <a:solidFill>
                  <a:srgbClr val="F0F0D1"/>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0" name="Rectangle 76"/>
                <p:cNvSpPr>
                  <a:spLocks noChangeArrowheads="1"/>
                </p:cNvSpPr>
                <p:nvPr/>
              </p:nvSpPr>
              <p:spPr bwMode="auto">
                <a:xfrm>
                  <a:off x="1898" y="2225"/>
                  <a:ext cx="12" cy="324"/>
                </a:xfrm>
                <a:prstGeom prst="rect">
                  <a:avLst/>
                </a:prstGeom>
                <a:solidFill>
                  <a:srgbClr val="F1F1D2"/>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1" name="Rectangle 77"/>
                <p:cNvSpPr>
                  <a:spLocks noChangeArrowheads="1"/>
                </p:cNvSpPr>
                <p:nvPr/>
              </p:nvSpPr>
              <p:spPr bwMode="auto">
                <a:xfrm>
                  <a:off x="1910" y="2225"/>
                  <a:ext cx="12" cy="324"/>
                </a:xfrm>
                <a:prstGeom prst="rect">
                  <a:avLst/>
                </a:prstGeom>
                <a:solidFill>
                  <a:srgbClr val="F2F2D3"/>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2" name="Rectangle 78"/>
                <p:cNvSpPr>
                  <a:spLocks noChangeArrowheads="1"/>
                </p:cNvSpPr>
                <p:nvPr/>
              </p:nvSpPr>
              <p:spPr bwMode="auto">
                <a:xfrm>
                  <a:off x="1922" y="2225"/>
                  <a:ext cx="12" cy="324"/>
                </a:xfrm>
                <a:prstGeom prst="rect">
                  <a:avLst/>
                </a:prstGeom>
                <a:solidFill>
                  <a:srgbClr val="F3F3D4"/>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3" name="Rectangle 79"/>
                <p:cNvSpPr>
                  <a:spLocks noChangeArrowheads="1"/>
                </p:cNvSpPr>
                <p:nvPr/>
              </p:nvSpPr>
              <p:spPr bwMode="auto">
                <a:xfrm>
                  <a:off x="1934" y="2225"/>
                  <a:ext cx="18" cy="324"/>
                </a:xfrm>
                <a:prstGeom prst="rect">
                  <a:avLst/>
                </a:prstGeom>
                <a:solidFill>
                  <a:srgbClr val="F4F4D5"/>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4" name="Rectangle 80"/>
                <p:cNvSpPr>
                  <a:spLocks noChangeArrowheads="1"/>
                </p:cNvSpPr>
                <p:nvPr/>
              </p:nvSpPr>
              <p:spPr bwMode="auto">
                <a:xfrm>
                  <a:off x="1952" y="2225"/>
                  <a:ext cx="18" cy="324"/>
                </a:xfrm>
                <a:prstGeom prst="rect">
                  <a:avLst/>
                </a:prstGeom>
                <a:solidFill>
                  <a:srgbClr val="F5F5D6"/>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5" name="Rectangle 81"/>
                <p:cNvSpPr>
                  <a:spLocks noChangeArrowheads="1"/>
                </p:cNvSpPr>
                <p:nvPr/>
              </p:nvSpPr>
              <p:spPr bwMode="auto">
                <a:xfrm>
                  <a:off x="1970" y="2225"/>
                  <a:ext cx="12" cy="324"/>
                </a:xfrm>
                <a:prstGeom prst="rect">
                  <a:avLst/>
                </a:prstGeom>
                <a:solidFill>
                  <a:srgbClr val="F6F6D7"/>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6" name="Rectangle 82"/>
                <p:cNvSpPr>
                  <a:spLocks noChangeArrowheads="1"/>
                </p:cNvSpPr>
                <p:nvPr/>
              </p:nvSpPr>
              <p:spPr bwMode="auto">
                <a:xfrm>
                  <a:off x="1982" y="2225"/>
                  <a:ext cx="12" cy="324"/>
                </a:xfrm>
                <a:prstGeom prst="rect">
                  <a:avLst/>
                </a:prstGeom>
                <a:solidFill>
                  <a:srgbClr val="F7F7D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7" name="Rectangle 83"/>
                <p:cNvSpPr>
                  <a:spLocks noChangeArrowheads="1"/>
                </p:cNvSpPr>
                <p:nvPr/>
              </p:nvSpPr>
              <p:spPr bwMode="auto">
                <a:xfrm>
                  <a:off x="1994" y="2225"/>
                  <a:ext cx="12" cy="324"/>
                </a:xfrm>
                <a:prstGeom prst="rect">
                  <a:avLst/>
                </a:prstGeom>
                <a:solidFill>
                  <a:srgbClr val="F8F8D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8" name="Rectangle 84"/>
                <p:cNvSpPr>
                  <a:spLocks noChangeArrowheads="1"/>
                </p:cNvSpPr>
                <p:nvPr/>
              </p:nvSpPr>
              <p:spPr bwMode="auto">
                <a:xfrm>
                  <a:off x="2006" y="2225"/>
                  <a:ext cx="12" cy="324"/>
                </a:xfrm>
                <a:prstGeom prst="rect">
                  <a:avLst/>
                </a:prstGeom>
                <a:solidFill>
                  <a:srgbClr val="F9F9D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9" name="Rectangle 85"/>
                <p:cNvSpPr>
                  <a:spLocks noChangeArrowheads="1"/>
                </p:cNvSpPr>
                <p:nvPr/>
              </p:nvSpPr>
              <p:spPr bwMode="auto">
                <a:xfrm>
                  <a:off x="2018" y="2225"/>
                  <a:ext cx="12" cy="324"/>
                </a:xfrm>
                <a:prstGeom prst="rect">
                  <a:avLst/>
                </a:prstGeom>
                <a:solidFill>
                  <a:srgbClr val="FAFAD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0" name="Rectangle 86"/>
                <p:cNvSpPr>
                  <a:spLocks noChangeArrowheads="1"/>
                </p:cNvSpPr>
                <p:nvPr/>
              </p:nvSpPr>
              <p:spPr bwMode="auto">
                <a:xfrm>
                  <a:off x="2030" y="2225"/>
                  <a:ext cx="12" cy="324"/>
                </a:xfrm>
                <a:prstGeom prst="rect">
                  <a:avLst/>
                </a:prstGeom>
                <a:solidFill>
                  <a:srgbClr val="FBFBD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1" name="Rectangle 87"/>
                <p:cNvSpPr>
                  <a:spLocks noChangeArrowheads="1"/>
                </p:cNvSpPr>
                <p:nvPr/>
              </p:nvSpPr>
              <p:spPr bwMode="auto">
                <a:xfrm>
                  <a:off x="2042" y="2225"/>
                  <a:ext cx="12" cy="324"/>
                </a:xfrm>
                <a:prstGeom prst="rect">
                  <a:avLst/>
                </a:prstGeom>
                <a:solidFill>
                  <a:srgbClr val="FCFCDD"/>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2" name="Rectangle 88"/>
                <p:cNvSpPr>
                  <a:spLocks noChangeArrowheads="1"/>
                </p:cNvSpPr>
                <p:nvPr/>
              </p:nvSpPr>
              <p:spPr bwMode="auto">
                <a:xfrm>
                  <a:off x="2054" y="2225"/>
                  <a:ext cx="12" cy="324"/>
                </a:xfrm>
                <a:prstGeom prst="rect">
                  <a:avLst/>
                </a:prstGeom>
                <a:solidFill>
                  <a:srgbClr val="FDFDD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3" name="Rectangle 89"/>
                <p:cNvSpPr>
                  <a:spLocks noChangeArrowheads="1"/>
                </p:cNvSpPr>
                <p:nvPr/>
              </p:nvSpPr>
              <p:spPr bwMode="auto">
                <a:xfrm>
                  <a:off x="2066" y="2225"/>
                  <a:ext cx="12" cy="324"/>
                </a:xfrm>
                <a:prstGeom prst="rect">
                  <a:avLst/>
                </a:prstGeom>
                <a:solidFill>
                  <a:srgbClr val="FEFEDF"/>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4" name="Rectangle 90"/>
                <p:cNvSpPr>
                  <a:spLocks noChangeArrowheads="1"/>
                </p:cNvSpPr>
                <p:nvPr/>
              </p:nvSpPr>
              <p:spPr bwMode="auto">
                <a:xfrm>
                  <a:off x="2078" y="2225"/>
                  <a:ext cx="300" cy="324"/>
                </a:xfrm>
                <a:prstGeom prst="rect">
                  <a:avLst/>
                </a:prstGeom>
                <a:solidFill>
                  <a:srgbClr val="FFFFE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5" name="Rectangle 91"/>
                <p:cNvSpPr>
                  <a:spLocks noChangeArrowheads="1"/>
                </p:cNvSpPr>
                <p:nvPr/>
              </p:nvSpPr>
              <p:spPr bwMode="auto">
                <a:xfrm>
                  <a:off x="1790" y="2225"/>
                  <a:ext cx="588"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286" name="Rectangle 92"/>
                <p:cNvSpPr>
                  <a:spLocks noChangeArrowheads="1"/>
                </p:cNvSpPr>
                <p:nvPr/>
              </p:nvSpPr>
              <p:spPr bwMode="auto">
                <a:xfrm>
                  <a:off x="1868" y="2279"/>
                  <a:ext cx="493"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GFI_Feature</a:t>
                  </a:r>
                  <a:endParaRPr lang="en-US">
                    <a:solidFill>
                      <a:srgbClr val="000000"/>
                    </a:solidFill>
                  </a:endParaRPr>
                </a:p>
              </p:txBody>
            </p:sp>
            <p:sp>
              <p:nvSpPr>
                <p:cNvPr id="287" name="Line 93"/>
                <p:cNvSpPr>
                  <a:spLocks noChangeShapeType="1"/>
                </p:cNvSpPr>
                <p:nvPr/>
              </p:nvSpPr>
              <p:spPr bwMode="auto">
                <a:xfrm>
                  <a:off x="1790" y="2405"/>
                  <a:ext cx="588"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grpSp>
          <p:grpSp>
            <p:nvGrpSpPr>
              <p:cNvPr id="179" name="Group 267"/>
              <p:cNvGrpSpPr>
                <a:grpSpLocks/>
              </p:cNvGrpSpPr>
              <p:nvPr/>
            </p:nvGrpSpPr>
            <p:grpSpPr bwMode="auto">
              <a:xfrm>
                <a:off x="556098" y="4696443"/>
                <a:ext cx="1133475" cy="542925"/>
                <a:chOff x="3548" y="3275"/>
                <a:chExt cx="594" cy="342"/>
              </a:xfrm>
            </p:grpSpPr>
            <p:sp>
              <p:nvSpPr>
                <p:cNvPr id="232" name="Rectangle 94"/>
                <p:cNvSpPr>
                  <a:spLocks noChangeArrowheads="1"/>
                </p:cNvSpPr>
                <p:nvPr/>
              </p:nvSpPr>
              <p:spPr bwMode="auto">
                <a:xfrm>
                  <a:off x="3566" y="3293"/>
                  <a:ext cx="576"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3" name="Rectangle 95"/>
                <p:cNvSpPr>
                  <a:spLocks noChangeArrowheads="1"/>
                </p:cNvSpPr>
                <p:nvPr/>
              </p:nvSpPr>
              <p:spPr bwMode="auto">
                <a:xfrm>
                  <a:off x="3548" y="3275"/>
                  <a:ext cx="12" cy="324"/>
                </a:xfrm>
                <a:prstGeom prst="rect">
                  <a:avLst/>
                </a:prstGeom>
                <a:solidFill>
                  <a:srgbClr val="B582E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4" name="Rectangle 96"/>
                <p:cNvSpPr>
                  <a:spLocks noChangeArrowheads="1"/>
                </p:cNvSpPr>
                <p:nvPr/>
              </p:nvSpPr>
              <p:spPr bwMode="auto">
                <a:xfrm>
                  <a:off x="3560" y="3275"/>
                  <a:ext cx="6" cy="324"/>
                </a:xfrm>
                <a:prstGeom prst="rect">
                  <a:avLst/>
                </a:prstGeom>
                <a:solidFill>
                  <a:srgbClr val="B683E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5" name="Rectangle 97"/>
                <p:cNvSpPr>
                  <a:spLocks noChangeArrowheads="1"/>
                </p:cNvSpPr>
                <p:nvPr/>
              </p:nvSpPr>
              <p:spPr bwMode="auto">
                <a:xfrm>
                  <a:off x="3566" y="3275"/>
                  <a:ext cx="18" cy="324"/>
                </a:xfrm>
                <a:prstGeom prst="rect">
                  <a:avLst/>
                </a:prstGeom>
                <a:solidFill>
                  <a:srgbClr val="B784E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6" name="Rectangle 98"/>
                <p:cNvSpPr>
                  <a:spLocks noChangeArrowheads="1"/>
                </p:cNvSpPr>
                <p:nvPr/>
              </p:nvSpPr>
              <p:spPr bwMode="auto">
                <a:xfrm>
                  <a:off x="3584" y="3275"/>
                  <a:ext cx="12" cy="324"/>
                </a:xfrm>
                <a:prstGeom prst="rect">
                  <a:avLst/>
                </a:prstGeom>
                <a:solidFill>
                  <a:srgbClr val="B885E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7" name="Rectangle 99"/>
                <p:cNvSpPr>
                  <a:spLocks noChangeArrowheads="1"/>
                </p:cNvSpPr>
                <p:nvPr/>
              </p:nvSpPr>
              <p:spPr bwMode="auto">
                <a:xfrm>
                  <a:off x="3596" y="3275"/>
                  <a:ext cx="6" cy="324"/>
                </a:xfrm>
                <a:prstGeom prst="rect">
                  <a:avLst/>
                </a:prstGeom>
                <a:solidFill>
                  <a:srgbClr val="B986E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8" name="Rectangle 100"/>
                <p:cNvSpPr>
                  <a:spLocks noChangeArrowheads="1"/>
                </p:cNvSpPr>
                <p:nvPr/>
              </p:nvSpPr>
              <p:spPr bwMode="auto">
                <a:xfrm>
                  <a:off x="3602" y="3275"/>
                  <a:ext cx="18" cy="324"/>
                </a:xfrm>
                <a:prstGeom prst="rect">
                  <a:avLst/>
                </a:prstGeom>
                <a:solidFill>
                  <a:srgbClr val="BA87ED"/>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9" name="Rectangle 101"/>
                <p:cNvSpPr>
                  <a:spLocks noChangeArrowheads="1"/>
                </p:cNvSpPr>
                <p:nvPr/>
              </p:nvSpPr>
              <p:spPr bwMode="auto">
                <a:xfrm>
                  <a:off x="3620" y="3275"/>
                  <a:ext cx="12" cy="324"/>
                </a:xfrm>
                <a:prstGeom prst="rect">
                  <a:avLst/>
                </a:prstGeom>
                <a:solidFill>
                  <a:srgbClr val="BB88E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0" name="Rectangle 102"/>
                <p:cNvSpPr>
                  <a:spLocks noChangeArrowheads="1"/>
                </p:cNvSpPr>
                <p:nvPr/>
              </p:nvSpPr>
              <p:spPr bwMode="auto">
                <a:xfrm>
                  <a:off x="3632" y="3275"/>
                  <a:ext cx="6" cy="324"/>
                </a:xfrm>
                <a:prstGeom prst="rect">
                  <a:avLst/>
                </a:prstGeom>
                <a:solidFill>
                  <a:srgbClr val="BC89EF"/>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1" name="Rectangle 103"/>
                <p:cNvSpPr>
                  <a:spLocks noChangeArrowheads="1"/>
                </p:cNvSpPr>
                <p:nvPr/>
              </p:nvSpPr>
              <p:spPr bwMode="auto">
                <a:xfrm>
                  <a:off x="3638" y="3275"/>
                  <a:ext cx="18" cy="324"/>
                </a:xfrm>
                <a:prstGeom prst="rect">
                  <a:avLst/>
                </a:prstGeom>
                <a:solidFill>
                  <a:srgbClr val="BD8AF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2" name="Rectangle 104"/>
                <p:cNvSpPr>
                  <a:spLocks noChangeArrowheads="1"/>
                </p:cNvSpPr>
                <p:nvPr/>
              </p:nvSpPr>
              <p:spPr bwMode="auto">
                <a:xfrm>
                  <a:off x="3656" y="3275"/>
                  <a:ext cx="12" cy="324"/>
                </a:xfrm>
                <a:prstGeom prst="rect">
                  <a:avLst/>
                </a:prstGeom>
                <a:solidFill>
                  <a:srgbClr val="BE8BF1"/>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3" name="Rectangle 105"/>
                <p:cNvSpPr>
                  <a:spLocks noChangeArrowheads="1"/>
                </p:cNvSpPr>
                <p:nvPr/>
              </p:nvSpPr>
              <p:spPr bwMode="auto">
                <a:xfrm>
                  <a:off x="3668" y="3275"/>
                  <a:ext cx="6" cy="324"/>
                </a:xfrm>
                <a:prstGeom prst="rect">
                  <a:avLst/>
                </a:prstGeom>
                <a:solidFill>
                  <a:srgbClr val="BF8CF2"/>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4" name="Rectangle 106"/>
                <p:cNvSpPr>
                  <a:spLocks noChangeArrowheads="1"/>
                </p:cNvSpPr>
                <p:nvPr/>
              </p:nvSpPr>
              <p:spPr bwMode="auto">
                <a:xfrm>
                  <a:off x="3674" y="3275"/>
                  <a:ext cx="18" cy="324"/>
                </a:xfrm>
                <a:prstGeom prst="rect">
                  <a:avLst/>
                </a:prstGeom>
                <a:solidFill>
                  <a:srgbClr val="C08DF3"/>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5" name="Rectangle 107"/>
                <p:cNvSpPr>
                  <a:spLocks noChangeArrowheads="1"/>
                </p:cNvSpPr>
                <p:nvPr/>
              </p:nvSpPr>
              <p:spPr bwMode="auto">
                <a:xfrm>
                  <a:off x="3692" y="3275"/>
                  <a:ext cx="12" cy="324"/>
                </a:xfrm>
                <a:prstGeom prst="rect">
                  <a:avLst/>
                </a:prstGeom>
                <a:solidFill>
                  <a:srgbClr val="C18EF4"/>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6" name="Rectangle 108"/>
                <p:cNvSpPr>
                  <a:spLocks noChangeArrowheads="1"/>
                </p:cNvSpPr>
                <p:nvPr/>
              </p:nvSpPr>
              <p:spPr bwMode="auto">
                <a:xfrm>
                  <a:off x="3704" y="3275"/>
                  <a:ext cx="18" cy="324"/>
                </a:xfrm>
                <a:prstGeom prst="rect">
                  <a:avLst/>
                </a:prstGeom>
                <a:solidFill>
                  <a:srgbClr val="C28FF5"/>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7" name="Rectangle 109"/>
                <p:cNvSpPr>
                  <a:spLocks noChangeArrowheads="1"/>
                </p:cNvSpPr>
                <p:nvPr/>
              </p:nvSpPr>
              <p:spPr bwMode="auto">
                <a:xfrm>
                  <a:off x="3722" y="3275"/>
                  <a:ext cx="18" cy="324"/>
                </a:xfrm>
                <a:prstGeom prst="rect">
                  <a:avLst/>
                </a:prstGeom>
                <a:solidFill>
                  <a:srgbClr val="C390F6"/>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8" name="Rectangle 110"/>
                <p:cNvSpPr>
                  <a:spLocks noChangeArrowheads="1"/>
                </p:cNvSpPr>
                <p:nvPr/>
              </p:nvSpPr>
              <p:spPr bwMode="auto">
                <a:xfrm>
                  <a:off x="3740" y="3275"/>
                  <a:ext cx="6" cy="324"/>
                </a:xfrm>
                <a:prstGeom prst="rect">
                  <a:avLst/>
                </a:prstGeom>
                <a:solidFill>
                  <a:srgbClr val="C491F7"/>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9" name="Rectangle 111"/>
                <p:cNvSpPr>
                  <a:spLocks noChangeArrowheads="1"/>
                </p:cNvSpPr>
                <p:nvPr/>
              </p:nvSpPr>
              <p:spPr bwMode="auto">
                <a:xfrm>
                  <a:off x="3746" y="3275"/>
                  <a:ext cx="18" cy="324"/>
                </a:xfrm>
                <a:prstGeom prst="rect">
                  <a:avLst/>
                </a:prstGeom>
                <a:solidFill>
                  <a:srgbClr val="C592F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0" name="Rectangle 112"/>
                <p:cNvSpPr>
                  <a:spLocks noChangeArrowheads="1"/>
                </p:cNvSpPr>
                <p:nvPr/>
              </p:nvSpPr>
              <p:spPr bwMode="auto">
                <a:xfrm>
                  <a:off x="3764" y="3275"/>
                  <a:ext cx="12" cy="324"/>
                </a:xfrm>
                <a:prstGeom prst="rect">
                  <a:avLst/>
                </a:prstGeom>
                <a:solidFill>
                  <a:srgbClr val="C693F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1" name="Rectangle 113"/>
                <p:cNvSpPr>
                  <a:spLocks noChangeArrowheads="1"/>
                </p:cNvSpPr>
                <p:nvPr/>
              </p:nvSpPr>
              <p:spPr bwMode="auto">
                <a:xfrm>
                  <a:off x="3776" y="3275"/>
                  <a:ext cx="6" cy="324"/>
                </a:xfrm>
                <a:prstGeom prst="rect">
                  <a:avLst/>
                </a:prstGeom>
                <a:solidFill>
                  <a:srgbClr val="C794F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2" name="Rectangle 114"/>
                <p:cNvSpPr>
                  <a:spLocks noChangeArrowheads="1"/>
                </p:cNvSpPr>
                <p:nvPr/>
              </p:nvSpPr>
              <p:spPr bwMode="auto">
                <a:xfrm>
                  <a:off x="3782" y="3275"/>
                  <a:ext cx="18" cy="324"/>
                </a:xfrm>
                <a:prstGeom prst="rect">
                  <a:avLst/>
                </a:prstGeom>
                <a:solidFill>
                  <a:srgbClr val="C895F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3" name="Rectangle 115"/>
                <p:cNvSpPr>
                  <a:spLocks noChangeArrowheads="1"/>
                </p:cNvSpPr>
                <p:nvPr/>
              </p:nvSpPr>
              <p:spPr bwMode="auto">
                <a:xfrm>
                  <a:off x="3800" y="3275"/>
                  <a:ext cx="12" cy="324"/>
                </a:xfrm>
                <a:prstGeom prst="rect">
                  <a:avLst/>
                </a:prstGeom>
                <a:solidFill>
                  <a:srgbClr val="C996F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4" name="Rectangle 116"/>
                <p:cNvSpPr>
                  <a:spLocks noChangeArrowheads="1"/>
                </p:cNvSpPr>
                <p:nvPr/>
              </p:nvSpPr>
              <p:spPr bwMode="auto">
                <a:xfrm>
                  <a:off x="3812" y="3275"/>
                  <a:ext cx="6" cy="324"/>
                </a:xfrm>
                <a:prstGeom prst="rect">
                  <a:avLst/>
                </a:prstGeom>
                <a:solidFill>
                  <a:srgbClr val="CA97FD"/>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5" name="Rectangle 117"/>
                <p:cNvSpPr>
                  <a:spLocks noChangeArrowheads="1"/>
                </p:cNvSpPr>
                <p:nvPr/>
              </p:nvSpPr>
              <p:spPr bwMode="auto">
                <a:xfrm>
                  <a:off x="3818" y="3275"/>
                  <a:ext cx="18" cy="324"/>
                </a:xfrm>
                <a:prstGeom prst="rect">
                  <a:avLst/>
                </a:prstGeom>
                <a:solidFill>
                  <a:srgbClr val="CB98F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6" name="Rectangle 118"/>
                <p:cNvSpPr>
                  <a:spLocks noChangeArrowheads="1"/>
                </p:cNvSpPr>
                <p:nvPr/>
              </p:nvSpPr>
              <p:spPr bwMode="auto">
                <a:xfrm>
                  <a:off x="3836" y="3275"/>
                  <a:ext cx="288" cy="324"/>
                </a:xfrm>
                <a:prstGeom prst="rect">
                  <a:avLst/>
                </a:prstGeom>
                <a:solidFill>
                  <a:srgbClr val="CC99FF"/>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7" name="Rectangle 119"/>
                <p:cNvSpPr>
                  <a:spLocks noChangeArrowheads="1"/>
                </p:cNvSpPr>
                <p:nvPr/>
              </p:nvSpPr>
              <p:spPr bwMode="auto">
                <a:xfrm>
                  <a:off x="3548" y="3275"/>
                  <a:ext cx="576"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258" name="Rectangle 120"/>
                <p:cNvSpPr>
                  <a:spLocks noChangeArrowheads="1"/>
                </p:cNvSpPr>
                <p:nvPr/>
              </p:nvSpPr>
              <p:spPr bwMode="auto">
                <a:xfrm>
                  <a:off x="3614" y="3329"/>
                  <a:ext cx="504"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OM_Process</a:t>
                  </a:r>
                  <a:endParaRPr lang="en-US">
                    <a:solidFill>
                      <a:srgbClr val="000000"/>
                    </a:solidFill>
                  </a:endParaRPr>
                </a:p>
              </p:txBody>
            </p:sp>
            <p:sp>
              <p:nvSpPr>
                <p:cNvPr id="259" name="Line 121"/>
                <p:cNvSpPr>
                  <a:spLocks noChangeShapeType="1"/>
                </p:cNvSpPr>
                <p:nvPr/>
              </p:nvSpPr>
              <p:spPr bwMode="auto">
                <a:xfrm>
                  <a:off x="3548" y="3455"/>
                  <a:ext cx="576"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grpSp>
          <p:grpSp>
            <p:nvGrpSpPr>
              <p:cNvPr id="182" name="Group 268"/>
              <p:cNvGrpSpPr>
                <a:grpSpLocks/>
              </p:cNvGrpSpPr>
              <p:nvPr/>
            </p:nvGrpSpPr>
            <p:grpSpPr bwMode="auto">
              <a:xfrm>
                <a:off x="2437286" y="4705968"/>
                <a:ext cx="809625" cy="542925"/>
                <a:chOff x="4832" y="3281"/>
                <a:chExt cx="552" cy="342"/>
              </a:xfrm>
            </p:grpSpPr>
            <p:sp>
              <p:nvSpPr>
                <p:cNvPr id="204" name="Rectangle 166"/>
                <p:cNvSpPr>
                  <a:spLocks noChangeArrowheads="1"/>
                </p:cNvSpPr>
                <p:nvPr/>
              </p:nvSpPr>
              <p:spPr bwMode="auto">
                <a:xfrm>
                  <a:off x="4850" y="3299"/>
                  <a:ext cx="534"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05" name="Rectangle 167"/>
                <p:cNvSpPr>
                  <a:spLocks noChangeArrowheads="1"/>
                </p:cNvSpPr>
                <p:nvPr/>
              </p:nvSpPr>
              <p:spPr bwMode="auto">
                <a:xfrm>
                  <a:off x="4832" y="3281"/>
                  <a:ext cx="6" cy="324"/>
                </a:xfrm>
                <a:prstGeom prst="rect">
                  <a:avLst/>
                </a:prstGeom>
                <a:solidFill>
                  <a:srgbClr val="B5E8B5"/>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06" name="Rectangle 168"/>
                <p:cNvSpPr>
                  <a:spLocks noChangeArrowheads="1"/>
                </p:cNvSpPr>
                <p:nvPr/>
              </p:nvSpPr>
              <p:spPr bwMode="auto">
                <a:xfrm>
                  <a:off x="4838" y="3281"/>
                  <a:ext cx="12" cy="324"/>
                </a:xfrm>
                <a:prstGeom prst="rect">
                  <a:avLst/>
                </a:prstGeom>
                <a:solidFill>
                  <a:srgbClr val="B6E9B6"/>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07" name="Rectangle 169"/>
                <p:cNvSpPr>
                  <a:spLocks noChangeArrowheads="1"/>
                </p:cNvSpPr>
                <p:nvPr/>
              </p:nvSpPr>
              <p:spPr bwMode="auto">
                <a:xfrm>
                  <a:off x="4850" y="3281"/>
                  <a:ext cx="12" cy="324"/>
                </a:xfrm>
                <a:prstGeom prst="rect">
                  <a:avLst/>
                </a:prstGeom>
                <a:solidFill>
                  <a:srgbClr val="B7EAB7"/>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08" name="Rectangle 170"/>
                <p:cNvSpPr>
                  <a:spLocks noChangeArrowheads="1"/>
                </p:cNvSpPr>
                <p:nvPr/>
              </p:nvSpPr>
              <p:spPr bwMode="auto">
                <a:xfrm>
                  <a:off x="4862" y="3281"/>
                  <a:ext cx="12" cy="324"/>
                </a:xfrm>
                <a:prstGeom prst="rect">
                  <a:avLst/>
                </a:prstGeom>
                <a:solidFill>
                  <a:srgbClr val="B8EBB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09" name="Rectangle 171"/>
                <p:cNvSpPr>
                  <a:spLocks noChangeArrowheads="1"/>
                </p:cNvSpPr>
                <p:nvPr/>
              </p:nvSpPr>
              <p:spPr bwMode="auto">
                <a:xfrm>
                  <a:off x="4874" y="3281"/>
                  <a:ext cx="12" cy="324"/>
                </a:xfrm>
                <a:prstGeom prst="rect">
                  <a:avLst/>
                </a:prstGeom>
                <a:solidFill>
                  <a:srgbClr val="B9ECB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0" name="Rectangle 172"/>
                <p:cNvSpPr>
                  <a:spLocks noChangeArrowheads="1"/>
                </p:cNvSpPr>
                <p:nvPr/>
              </p:nvSpPr>
              <p:spPr bwMode="auto">
                <a:xfrm>
                  <a:off x="4886" y="3281"/>
                  <a:ext cx="12" cy="324"/>
                </a:xfrm>
                <a:prstGeom prst="rect">
                  <a:avLst/>
                </a:prstGeom>
                <a:solidFill>
                  <a:srgbClr val="BAEDB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1" name="Rectangle 173"/>
                <p:cNvSpPr>
                  <a:spLocks noChangeArrowheads="1"/>
                </p:cNvSpPr>
                <p:nvPr/>
              </p:nvSpPr>
              <p:spPr bwMode="auto">
                <a:xfrm>
                  <a:off x="4898" y="3281"/>
                  <a:ext cx="12" cy="324"/>
                </a:xfrm>
                <a:prstGeom prst="rect">
                  <a:avLst/>
                </a:prstGeom>
                <a:solidFill>
                  <a:srgbClr val="BBEEB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2" name="Rectangle 174"/>
                <p:cNvSpPr>
                  <a:spLocks noChangeArrowheads="1"/>
                </p:cNvSpPr>
                <p:nvPr/>
              </p:nvSpPr>
              <p:spPr bwMode="auto">
                <a:xfrm>
                  <a:off x="4910" y="3281"/>
                  <a:ext cx="6" cy="324"/>
                </a:xfrm>
                <a:prstGeom prst="rect">
                  <a:avLst/>
                </a:prstGeom>
                <a:solidFill>
                  <a:srgbClr val="BCEFB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3" name="Rectangle 175"/>
                <p:cNvSpPr>
                  <a:spLocks noChangeArrowheads="1"/>
                </p:cNvSpPr>
                <p:nvPr/>
              </p:nvSpPr>
              <p:spPr bwMode="auto">
                <a:xfrm>
                  <a:off x="4916" y="3281"/>
                  <a:ext cx="12" cy="324"/>
                </a:xfrm>
                <a:prstGeom prst="rect">
                  <a:avLst/>
                </a:prstGeom>
                <a:solidFill>
                  <a:srgbClr val="BDF0BD"/>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4" name="Rectangle 176"/>
                <p:cNvSpPr>
                  <a:spLocks noChangeArrowheads="1"/>
                </p:cNvSpPr>
                <p:nvPr/>
              </p:nvSpPr>
              <p:spPr bwMode="auto">
                <a:xfrm>
                  <a:off x="4928" y="3281"/>
                  <a:ext cx="12" cy="324"/>
                </a:xfrm>
                <a:prstGeom prst="rect">
                  <a:avLst/>
                </a:prstGeom>
                <a:solidFill>
                  <a:srgbClr val="BEF1B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5" name="Rectangle 177"/>
                <p:cNvSpPr>
                  <a:spLocks noChangeArrowheads="1"/>
                </p:cNvSpPr>
                <p:nvPr/>
              </p:nvSpPr>
              <p:spPr bwMode="auto">
                <a:xfrm>
                  <a:off x="4940" y="3281"/>
                  <a:ext cx="12" cy="324"/>
                </a:xfrm>
                <a:prstGeom prst="rect">
                  <a:avLst/>
                </a:prstGeom>
                <a:solidFill>
                  <a:srgbClr val="BFF2BF"/>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6" name="Rectangle 178"/>
                <p:cNvSpPr>
                  <a:spLocks noChangeArrowheads="1"/>
                </p:cNvSpPr>
                <p:nvPr/>
              </p:nvSpPr>
              <p:spPr bwMode="auto">
                <a:xfrm>
                  <a:off x="4952" y="3281"/>
                  <a:ext cx="12" cy="324"/>
                </a:xfrm>
                <a:prstGeom prst="rect">
                  <a:avLst/>
                </a:prstGeom>
                <a:solidFill>
                  <a:srgbClr val="C0F3C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7" name="Rectangle 179"/>
                <p:cNvSpPr>
                  <a:spLocks noChangeArrowheads="1"/>
                </p:cNvSpPr>
                <p:nvPr/>
              </p:nvSpPr>
              <p:spPr bwMode="auto">
                <a:xfrm>
                  <a:off x="4964" y="3281"/>
                  <a:ext cx="12" cy="324"/>
                </a:xfrm>
                <a:prstGeom prst="rect">
                  <a:avLst/>
                </a:prstGeom>
                <a:solidFill>
                  <a:srgbClr val="C1F4C1"/>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8" name="Rectangle 180"/>
                <p:cNvSpPr>
                  <a:spLocks noChangeArrowheads="1"/>
                </p:cNvSpPr>
                <p:nvPr/>
              </p:nvSpPr>
              <p:spPr bwMode="auto">
                <a:xfrm>
                  <a:off x="4976" y="3281"/>
                  <a:ext cx="18" cy="324"/>
                </a:xfrm>
                <a:prstGeom prst="rect">
                  <a:avLst/>
                </a:prstGeom>
                <a:solidFill>
                  <a:srgbClr val="C2F5C2"/>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9" name="Rectangle 181"/>
                <p:cNvSpPr>
                  <a:spLocks noChangeArrowheads="1"/>
                </p:cNvSpPr>
                <p:nvPr/>
              </p:nvSpPr>
              <p:spPr bwMode="auto">
                <a:xfrm>
                  <a:off x="4994" y="3281"/>
                  <a:ext cx="12" cy="324"/>
                </a:xfrm>
                <a:prstGeom prst="rect">
                  <a:avLst/>
                </a:prstGeom>
                <a:solidFill>
                  <a:srgbClr val="C3F6C3"/>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0" name="Rectangle 182"/>
                <p:cNvSpPr>
                  <a:spLocks noChangeArrowheads="1"/>
                </p:cNvSpPr>
                <p:nvPr/>
              </p:nvSpPr>
              <p:spPr bwMode="auto">
                <a:xfrm>
                  <a:off x="5006" y="3281"/>
                  <a:ext cx="12" cy="324"/>
                </a:xfrm>
                <a:prstGeom prst="rect">
                  <a:avLst/>
                </a:prstGeom>
                <a:solidFill>
                  <a:srgbClr val="C4F7C4"/>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1" name="Rectangle 183"/>
                <p:cNvSpPr>
                  <a:spLocks noChangeArrowheads="1"/>
                </p:cNvSpPr>
                <p:nvPr/>
              </p:nvSpPr>
              <p:spPr bwMode="auto">
                <a:xfrm>
                  <a:off x="5018" y="3281"/>
                  <a:ext cx="12" cy="324"/>
                </a:xfrm>
                <a:prstGeom prst="rect">
                  <a:avLst/>
                </a:prstGeom>
                <a:solidFill>
                  <a:srgbClr val="C5F8C5"/>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2" name="Rectangle 184"/>
                <p:cNvSpPr>
                  <a:spLocks noChangeArrowheads="1"/>
                </p:cNvSpPr>
                <p:nvPr/>
              </p:nvSpPr>
              <p:spPr bwMode="auto">
                <a:xfrm>
                  <a:off x="5030" y="3281"/>
                  <a:ext cx="12" cy="324"/>
                </a:xfrm>
                <a:prstGeom prst="rect">
                  <a:avLst/>
                </a:prstGeom>
                <a:solidFill>
                  <a:srgbClr val="C6F9C6"/>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3" name="Rectangle 185"/>
                <p:cNvSpPr>
                  <a:spLocks noChangeArrowheads="1"/>
                </p:cNvSpPr>
                <p:nvPr/>
              </p:nvSpPr>
              <p:spPr bwMode="auto">
                <a:xfrm>
                  <a:off x="5042" y="3281"/>
                  <a:ext cx="12" cy="324"/>
                </a:xfrm>
                <a:prstGeom prst="rect">
                  <a:avLst/>
                </a:prstGeom>
                <a:solidFill>
                  <a:srgbClr val="C7FAC7"/>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4" name="Rectangle 186"/>
                <p:cNvSpPr>
                  <a:spLocks noChangeArrowheads="1"/>
                </p:cNvSpPr>
                <p:nvPr/>
              </p:nvSpPr>
              <p:spPr bwMode="auto">
                <a:xfrm>
                  <a:off x="5054" y="3281"/>
                  <a:ext cx="12" cy="324"/>
                </a:xfrm>
                <a:prstGeom prst="rect">
                  <a:avLst/>
                </a:prstGeom>
                <a:solidFill>
                  <a:srgbClr val="C8FBC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5" name="Rectangle 187"/>
                <p:cNvSpPr>
                  <a:spLocks noChangeArrowheads="1"/>
                </p:cNvSpPr>
                <p:nvPr/>
              </p:nvSpPr>
              <p:spPr bwMode="auto">
                <a:xfrm>
                  <a:off x="5066" y="3281"/>
                  <a:ext cx="6" cy="324"/>
                </a:xfrm>
                <a:prstGeom prst="rect">
                  <a:avLst/>
                </a:prstGeom>
                <a:solidFill>
                  <a:srgbClr val="C9FCC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6" name="Rectangle 188"/>
                <p:cNvSpPr>
                  <a:spLocks noChangeArrowheads="1"/>
                </p:cNvSpPr>
                <p:nvPr/>
              </p:nvSpPr>
              <p:spPr bwMode="auto">
                <a:xfrm>
                  <a:off x="5072" y="3281"/>
                  <a:ext cx="12" cy="324"/>
                </a:xfrm>
                <a:prstGeom prst="rect">
                  <a:avLst/>
                </a:prstGeom>
                <a:solidFill>
                  <a:srgbClr val="CAFDC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7" name="Rectangle 189"/>
                <p:cNvSpPr>
                  <a:spLocks noChangeArrowheads="1"/>
                </p:cNvSpPr>
                <p:nvPr/>
              </p:nvSpPr>
              <p:spPr bwMode="auto">
                <a:xfrm>
                  <a:off x="5084" y="3281"/>
                  <a:ext cx="12" cy="324"/>
                </a:xfrm>
                <a:prstGeom prst="rect">
                  <a:avLst/>
                </a:prstGeom>
                <a:solidFill>
                  <a:srgbClr val="CBFEC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8" name="Rectangle 190"/>
                <p:cNvSpPr>
                  <a:spLocks noChangeArrowheads="1"/>
                </p:cNvSpPr>
                <p:nvPr/>
              </p:nvSpPr>
              <p:spPr bwMode="auto">
                <a:xfrm>
                  <a:off x="5096" y="3281"/>
                  <a:ext cx="270" cy="324"/>
                </a:xfrm>
                <a:prstGeom prst="rect">
                  <a:avLst/>
                </a:prstGeom>
                <a:solidFill>
                  <a:srgbClr val="CCFFC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9" name="Rectangle 191"/>
                <p:cNvSpPr>
                  <a:spLocks noChangeArrowheads="1"/>
                </p:cNvSpPr>
                <p:nvPr/>
              </p:nvSpPr>
              <p:spPr bwMode="auto">
                <a:xfrm>
                  <a:off x="4832" y="3281"/>
                  <a:ext cx="534"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230" name="Rectangle 192"/>
                <p:cNvSpPr>
                  <a:spLocks noChangeArrowheads="1"/>
                </p:cNvSpPr>
                <p:nvPr/>
              </p:nvSpPr>
              <p:spPr bwMode="auto">
                <a:xfrm>
                  <a:off x="5030" y="3335"/>
                  <a:ext cx="150"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Any</a:t>
                  </a:r>
                  <a:endParaRPr lang="en-US">
                    <a:solidFill>
                      <a:srgbClr val="000000"/>
                    </a:solidFill>
                  </a:endParaRPr>
                </a:p>
              </p:txBody>
            </p:sp>
            <p:sp>
              <p:nvSpPr>
                <p:cNvPr id="231" name="Line 193"/>
                <p:cNvSpPr>
                  <a:spLocks noChangeShapeType="1"/>
                </p:cNvSpPr>
                <p:nvPr/>
              </p:nvSpPr>
              <p:spPr bwMode="auto">
                <a:xfrm>
                  <a:off x="4832" y="3461"/>
                  <a:ext cx="534"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grpSp>
          <p:grpSp>
            <p:nvGrpSpPr>
              <p:cNvPr id="183" name="Group 273"/>
              <p:cNvGrpSpPr>
                <a:grpSpLocks/>
              </p:cNvGrpSpPr>
              <p:nvPr/>
            </p:nvGrpSpPr>
            <p:grpSpPr bwMode="auto">
              <a:xfrm>
                <a:off x="1989611" y="3201018"/>
                <a:ext cx="1546225" cy="431800"/>
                <a:chOff x="4526" y="2333"/>
                <a:chExt cx="1055" cy="272"/>
              </a:xfrm>
            </p:grpSpPr>
            <p:sp>
              <p:nvSpPr>
                <p:cNvPr id="200" name="Line 225"/>
                <p:cNvSpPr>
                  <a:spLocks noChangeShapeType="1"/>
                </p:cNvSpPr>
                <p:nvPr/>
              </p:nvSpPr>
              <p:spPr bwMode="auto">
                <a:xfrm flipV="1">
                  <a:off x="4526" y="2429"/>
                  <a:ext cx="234" cy="3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201" name="Freeform 226"/>
                <p:cNvSpPr>
                  <a:spLocks noEditPoints="1"/>
                </p:cNvSpPr>
                <p:nvPr/>
              </p:nvSpPr>
              <p:spPr bwMode="auto">
                <a:xfrm>
                  <a:off x="4664" y="2405"/>
                  <a:ext cx="96" cy="72"/>
                </a:xfrm>
                <a:custGeom>
                  <a:avLst/>
                  <a:gdLst>
                    <a:gd name="T0" fmla="*/ 96 w 96"/>
                    <a:gd name="T1" fmla="*/ 24 h 72"/>
                    <a:gd name="T2" fmla="*/ 12 w 96"/>
                    <a:gd name="T3" fmla="*/ 72 h 72"/>
                    <a:gd name="T4" fmla="*/ 96 w 96"/>
                    <a:gd name="T5" fmla="*/ 24 h 72"/>
                    <a:gd name="T6" fmla="*/ 0 w 96"/>
                    <a:gd name="T7" fmla="*/ 0 h 72"/>
                    <a:gd name="T8" fmla="*/ 0 60000 65536"/>
                    <a:gd name="T9" fmla="*/ 0 60000 65536"/>
                    <a:gd name="T10" fmla="*/ 0 60000 65536"/>
                    <a:gd name="T11" fmla="*/ 0 60000 65536"/>
                    <a:gd name="T12" fmla="*/ 0 w 96"/>
                    <a:gd name="T13" fmla="*/ 0 h 72"/>
                    <a:gd name="T14" fmla="*/ 96 w 96"/>
                    <a:gd name="T15" fmla="*/ 72 h 72"/>
                  </a:gdLst>
                  <a:ahLst/>
                  <a:cxnLst>
                    <a:cxn ang="T8">
                      <a:pos x="T0" y="T1"/>
                    </a:cxn>
                    <a:cxn ang="T9">
                      <a:pos x="T2" y="T3"/>
                    </a:cxn>
                    <a:cxn ang="T10">
                      <a:pos x="T4" y="T5"/>
                    </a:cxn>
                    <a:cxn ang="T11">
                      <a:pos x="T6" y="T7"/>
                    </a:cxn>
                  </a:cxnLst>
                  <a:rect l="T12" t="T13" r="T14" b="T15"/>
                  <a:pathLst>
                    <a:path w="96" h="72">
                      <a:moveTo>
                        <a:pt x="96" y="24"/>
                      </a:moveTo>
                      <a:lnTo>
                        <a:pt x="12" y="72"/>
                      </a:lnTo>
                      <a:moveTo>
                        <a:pt x="96" y="24"/>
                      </a:moveTo>
                      <a:lnTo>
                        <a:pt x="0" y="0"/>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endParaRPr>
                </a:p>
              </p:txBody>
            </p:sp>
            <p:sp>
              <p:nvSpPr>
                <p:cNvPr id="202" name="Rectangle 227"/>
                <p:cNvSpPr>
                  <a:spLocks noChangeArrowheads="1"/>
                </p:cNvSpPr>
                <p:nvPr/>
              </p:nvSpPr>
              <p:spPr bwMode="auto">
                <a:xfrm>
                  <a:off x="4694" y="2489"/>
                  <a:ext cx="887" cy="116"/>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+observedProperty</a:t>
                  </a:r>
                  <a:endParaRPr lang="en-US" sz="3600">
                    <a:solidFill>
                      <a:srgbClr val="000000"/>
                    </a:solidFill>
                  </a:endParaRPr>
                </a:p>
              </p:txBody>
            </p:sp>
            <p:sp>
              <p:nvSpPr>
                <p:cNvPr id="203" name="Rectangle 228"/>
                <p:cNvSpPr>
                  <a:spLocks noChangeArrowheads="1"/>
                </p:cNvSpPr>
                <p:nvPr/>
              </p:nvSpPr>
              <p:spPr bwMode="auto">
                <a:xfrm>
                  <a:off x="4694" y="2333"/>
                  <a:ext cx="39" cy="7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1</a:t>
                  </a:r>
                  <a:endParaRPr lang="en-US">
                    <a:solidFill>
                      <a:srgbClr val="000000"/>
                    </a:solidFill>
                  </a:endParaRPr>
                </a:p>
              </p:txBody>
            </p:sp>
          </p:grpSp>
          <p:grpSp>
            <p:nvGrpSpPr>
              <p:cNvPr id="184" name="Group 178"/>
              <p:cNvGrpSpPr>
                <a:grpSpLocks/>
              </p:cNvGrpSpPr>
              <p:nvPr/>
            </p:nvGrpSpPr>
            <p:grpSpPr bwMode="auto">
              <a:xfrm rot="7440675">
                <a:off x="1337943" y="2277886"/>
                <a:ext cx="1281112" cy="180975"/>
                <a:chOff x="3532889" y="2379360"/>
                <a:chExt cx="1582615" cy="190500"/>
              </a:xfrm>
            </p:grpSpPr>
            <p:sp>
              <p:nvSpPr>
                <p:cNvPr id="198" name="Line 229"/>
                <p:cNvSpPr>
                  <a:spLocks noChangeShapeType="1"/>
                </p:cNvSpPr>
                <p:nvPr/>
              </p:nvSpPr>
              <p:spPr bwMode="auto">
                <a:xfrm flipH="1" flipV="1">
                  <a:off x="3532889" y="2426985"/>
                  <a:ext cx="1582615" cy="1428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199" name="Freeform 230"/>
                <p:cNvSpPr>
                  <a:spLocks noEditPoints="1"/>
                </p:cNvSpPr>
                <p:nvPr/>
              </p:nvSpPr>
              <p:spPr bwMode="auto">
                <a:xfrm>
                  <a:off x="3532889" y="2379360"/>
                  <a:ext cx="131885" cy="114300"/>
                </a:xfrm>
                <a:custGeom>
                  <a:avLst/>
                  <a:gdLst>
                    <a:gd name="T0" fmla="*/ 0 w 90"/>
                    <a:gd name="T1" fmla="*/ 75604680 h 72"/>
                    <a:gd name="T2" fmla="*/ 193262840 w 90"/>
                    <a:gd name="T3" fmla="*/ 0 h 72"/>
                    <a:gd name="T4" fmla="*/ 0 w 90"/>
                    <a:gd name="T5" fmla="*/ 75604680 h 72"/>
                    <a:gd name="T6" fmla="*/ 180379099 w 90"/>
                    <a:gd name="T7" fmla="*/ 181451223 h 72"/>
                    <a:gd name="T8" fmla="*/ 0 60000 65536"/>
                    <a:gd name="T9" fmla="*/ 0 60000 65536"/>
                    <a:gd name="T10" fmla="*/ 0 60000 65536"/>
                    <a:gd name="T11" fmla="*/ 0 60000 65536"/>
                    <a:gd name="T12" fmla="*/ 0 w 90"/>
                    <a:gd name="T13" fmla="*/ 0 h 72"/>
                    <a:gd name="T14" fmla="*/ 90 w 90"/>
                    <a:gd name="T15" fmla="*/ 72 h 72"/>
                  </a:gdLst>
                  <a:ahLst/>
                  <a:cxnLst>
                    <a:cxn ang="T8">
                      <a:pos x="T0" y="T1"/>
                    </a:cxn>
                    <a:cxn ang="T9">
                      <a:pos x="T2" y="T3"/>
                    </a:cxn>
                    <a:cxn ang="T10">
                      <a:pos x="T4" y="T5"/>
                    </a:cxn>
                    <a:cxn ang="T11">
                      <a:pos x="T6" y="T7"/>
                    </a:cxn>
                  </a:cxnLst>
                  <a:rect l="T12" t="T13" r="T14" b="T15"/>
                  <a:pathLst>
                    <a:path w="90" h="72">
                      <a:moveTo>
                        <a:pt x="0" y="30"/>
                      </a:moveTo>
                      <a:lnTo>
                        <a:pt x="90" y="0"/>
                      </a:lnTo>
                      <a:moveTo>
                        <a:pt x="0" y="30"/>
                      </a:moveTo>
                      <a:lnTo>
                        <a:pt x="84" y="72"/>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endParaRPr>
                </a:p>
              </p:txBody>
            </p:sp>
          </p:grpSp>
          <p:sp>
            <p:nvSpPr>
              <p:cNvPr id="185" name="Rectangle 232"/>
              <p:cNvSpPr>
                <a:spLocks noChangeArrowheads="1"/>
              </p:cNvSpPr>
              <p:nvPr/>
            </p:nvSpPr>
            <p:spPr bwMode="auto">
              <a:xfrm>
                <a:off x="1402236" y="2632693"/>
                <a:ext cx="153987"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0..*</a:t>
                </a:r>
                <a:endParaRPr lang="en-US">
                  <a:solidFill>
                    <a:srgbClr val="000000"/>
                  </a:solidFill>
                </a:endParaRPr>
              </a:p>
            </p:txBody>
          </p:sp>
          <p:sp>
            <p:nvSpPr>
              <p:cNvPr id="186" name="Rectangle 233"/>
              <p:cNvSpPr>
                <a:spLocks noChangeArrowheads="1"/>
              </p:cNvSpPr>
              <p:nvPr/>
            </p:nvSpPr>
            <p:spPr bwMode="auto">
              <a:xfrm>
                <a:off x="2411253" y="1899140"/>
                <a:ext cx="1244600"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dirty="0">
                    <a:solidFill>
                      <a:srgbClr val="000000"/>
                    </a:solidFill>
                  </a:rPr>
                  <a:t>+</a:t>
                </a:r>
                <a:r>
                  <a:rPr lang="en-US" sz="1200" dirty="0" err="1">
                    <a:solidFill>
                      <a:srgbClr val="000000"/>
                    </a:solidFill>
                  </a:rPr>
                  <a:t>featureOfInterest</a:t>
                </a:r>
                <a:endParaRPr lang="en-US" sz="3600" dirty="0">
                  <a:solidFill>
                    <a:srgbClr val="000000"/>
                  </a:solidFill>
                </a:endParaRPr>
              </a:p>
            </p:txBody>
          </p:sp>
          <p:sp>
            <p:nvSpPr>
              <p:cNvPr id="187" name="Rectangle 234"/>
              <p:cNvSpPr>
                <a:spLocks noChangeArrowheads="1"/>
              </p:cNvSpPr>
              <p:nvPr/>
            </p:nvSpPr>
            <p:spPr bwMode="auto">
              <a:xfrm>
                <a:off x="2084037" y="1911968"/>
                <a:ext cx="46037" cy="123825"/>
              </a:xfrm>
              <a:prstGeom prst="rect">
                <a:avLst/>
              </a:prstGeom>
              <a:noFill/>
              <a:ln w="9525">
                <a:noFill/>
                <a:miter lim="800000"/>
                <a:headEnd/>
                <a:tailEnd/>
              </a:ln>
            </p:spPr>
            <p:txBody>
              <a:bodyPr lIns="0" tIns="0" rIns="0" bIns="0">
                <a:spAutoFit/>
              </a:bodyPr>
              <a:lstStyle/>
              <a:p>
                <a:pPr marL="361950" indent="-361950" defTabSz="966788" fontAlgn="base">
                  <a:spcBef>
                    <a:spcPct val="0"/>
                  </a:spcBef>
                  <a:spcAft>
                    <a:spcPct val="0"/>
                  </a:spcAft>
                  <a:tabLst>
                    <a:tab pos="188913" algn="l"/>
                  </a:tabLst>
                </a:pPr>
                <a:r>
                  <a:rPr lang="en-US" sz="800" dirty="0">
                    <a:solidFill>
                      <a:srgbClr val="000000"/>
                    </a:solidFill>
                  </a:rPr>
                  <a:t>1</a:t>
                </a:r>
                <a:endParaRPr lang="en-US" dirty="0">
                  <a:solidFill>
                    <a:srgbClr val="000000"/>
                  </a:solidFill>
                </a:endParaRPr>
              </a:p>
            </p:txBody>
          </p:sp>
          <p:sp>
            <p:nvSpPr>
              <p:cNvPr id="188" name="Line 241"/>
              <p:cNvSpPr>
                <a:spLocks noChangeShapeType="1"/>
              </p:cNvSpPr>
              <p:nvPr/>
            </p:nvSpPr>
            <p:spPr bwMode="auto">
              <a:xfrm flipH="1">
                <a:off x="864073" y="3982068"/>
                <a:ext cx="280988" cy="7143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189" name="Freeform 242"/>
              <p:cNvSpPr>
                <a:spLocks noEditPoints="1"/>
              </p:cNvSpPr>
              <p:nvPr/>
            </p:nvSpPr>
            <p:spPr bwMode="auto">
              <a:xfrm>
                <a:off x="864073" y="4544043"/>
                <a:ext cx="96838" cy="152400"/>
              </a:xfrm>
              <a:custGeom>
                <a:avLst/>
                <a:gdLst>
                  <a:gd name="T0" fmla="*/ 0 w 66"/>
                  <a:gd name="T1" fmla="*/ 241935022 h 96"/>
                  <a:gd name="T2" fmla="*/ 0 w 66"/>
                  <a:gd name="T3" fmla="*/ 0 h 96"/>
                  <a:gd name="T4" fmla="*/ 0 w 66"/>
                  <a:gd name="T5" fmla="*/ 241935022 h 96"/>
                  <a:gd name="T6" fmla="*/ 142084802 w 66"/>
                  <a:gd name="T7" fmla="*/ 75604688 h 96"/>
                  <a:gd name="T8" fmla="*/ 0 60000 65536"/>
                  <a:gd name="T9" fmla="*/ 0 60000 65536"/>
                  <a:gd name="T10" fmla="*/ 0 60000 65536"/>
                  <a:gd name="T11" fmla="*/ 0 60000 65536"/>
                  <a:gd name="T12" fmla="*/ 0 w 66"/>
                  <a:gd name="T13" fmla="*/ 0 h 96"/>
                  <a:gd name="T14" fmla="*/ 66 w 66"/>
                  <a:gd name="T15" fmla="*/ 96 h 96"/>
                </a:gdLst>
                <a:ahLst/>
                <a:cxnLst>
                  <a:cxn ang="T8">
                    <a:pos x="T0" y="T1"/>
                  </a:cxn>
                  <a:cxn ang="T9">
                    <a:pos x="T2" y="T3"/>
                  </a:cxn>
                  <a:cxn ang="T10">
                    <a:pos x="T4" y="T5"/>
                  </a:cxn>
                  <a:cxn ang="T11">
                    <a:pos x="T6" y="T7"/>
                  </a:cxn>
                </a:cxnLst>
                <a:rect l="T12" t="T13" r="T14" b="T15"/>
                <a:pathLst>
                  <a:path w="66" h="96">
                    <a:moveTo>
                      <a:pt x="0" y="96"/>
                    </a:moveTo>
                    <a:lnTo>
                      <a:pt x="0" y="0"/>
                    </a:lnTo>
                    <a:moveTo>
                      <a:pt x="0" y="96"/>
                    </a:moveTo>
                    <a:lnTo>
                      <a:pt x="66" y="30"/>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endParaRPr>
              </a:p>
            </p:txBody>
          </p:sp>
          <p:sp>
            <p:nvSpPr>
              <p:cNvPr id="190" name="Rectangle 244"/>
              <p:cNvSpPr>
                <a:spLocks noChangeArrowheads="1"/>
              </p:cNvSpPr>
              <p:nvPr/>
            </p:nvSpPr>
            <p:spPr bwMode="auto">
              <a:xfrm>
                <a:off x="1135536" y="4153518"/>
                <a:ext cx="155575"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0..*</a:t>
                </a:r>
                <a:endParaRPr lang="en-US">
                  <a:solidFill>
                    <a:srgbClr val="000000"/>
                  </a:solidFill>
                </a:endParaRPr>
              </a:p>
            </p:txBody>
          </p:sp>
          <p:sp>
            <p:nvSpPr>
              <p:cNvPr id="191" name="Rectangle 245"/>
              <p:cNvSpPr>
                <a:spLocks noChangeArrowheads="1"/>
              </p:cNvSpPr>
              <p:nvPr/>
            </p:nvSpPr>
            <p:spPr bwMode="auto">
              <a:xfrm>
                <a:off x="1041873" y="4432918"/>
                <a:ext cx="777875"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+procedure</a:t>
                </a:r>
                <a:endParaRPr lang="en-US" sz="3600">
                  <a:solidFill>
                    <a:srgbClr val="000000"/>
                  </a:solidFill>
                </a:endParaRPr>
              </a:p>
            </p:txBody>
          </p:sp>
          <p:sp>
            <p:nvSpPr>
              <p:cNvPr id="192" name="Rectangle 246"/>
              <p:cNvSpPr>
                <a:spLocks noChangeArrowheads="1"/>
              </p:cNvSpPr>
              <p:nvPr/>
            </p:nvSpPr>
            <p:spPr bwMode="auto">
              <a:xfrm>
                <a:off x="687861" y="4486893"/>
                <a:ext cx="57150"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1</a:t>
                </a:r>
                <a:endParaRPr lang="en-US">
                  <a:solidFill>
                    <a:srgbClr val="000000"/>
                  </a:solidFill>
                </a:endParaRPr>
              </a:p>
            </p:txBody>
          </p:sp>
          <p:sp>
            <p:nvSpPr>
              <p:cNvPr id="193" name="Line 258"/>
              <p:cNvSpPr>
                <a:spLocks noChangeShapeType="1"/>
              </p:cNvSpPr>
              <p:nvPr/>
            </p:nvSpPr>
            <p:spPr bwMode="auto">
              <a:xfrm flipH="1" flipV="1">
                <a:off x="1989611" y="3953493"/>
                <a:ext cx="782637" cy="7524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194" name="Freeform 259"/>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solidFill>
                <a:srgbClr val="000000"/>
              </a:solidFill>
              <a:ln w="9525">
                <a:noFill/>
                <a:round/>
                <a:headEnd/>
                <a:tailEnd/>
              </a:ln>
            </p:spPr>
            <p:txBody>
              <a:bodyPr/>
              <a:lstStyle/>
              <a:p>
                <a:pPr fontAlgn="base">
                  <a:spcBef>
                    <a:spcPct val="0"/>
                  </a:spcBef>
                  <a:spcAft>
                    <a:spcPct val="0"/>
                  </a:spcAft>
                </a:pPr>
                <a:endParaRPr lang="en-AU">
                  <a:solidFill>
                    <a:srgbClr val="000000"/>
                  </a:solidFill>
                </a:endParaRPr>
              </a:p>
            </p:txBody>
          </p:sp>
          <p:sp>
            <p:nvSpPr>
              <p:cNvPr id="195" name="Freeform 260"/>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endParaRPr>
              </a:p>
            </p:txBody>
          </p:sp>
          <p:sp>
            <p:nvSpPr>
              <p:cNvPr id="196" name="Freeform 261"/>
              <p:cNvSpPr>
                <a:spLocks noEditPoints="1"/>
              </p:cNvSpPr>
              <p:nvPr/>
            </p:nvSpPr>
            <p:spPr bwMode="auto">
              <a:xfrm>
                <a:off x="2640486" y="4572618"/>
                <a:ext cx="131762" cy="133350"/>
              </a:xfrm>
              <a:custGeom>
                <a:avLst/>
                <a:gdLst>
                  <a:gd name="T0" fmla="*/ 192902522 w 90"/>
                  <a:gd name="T1" fmla="*/ 211693147 h 84"/>
                  <a:gd name="T2" fmla="*/ 102881244 w 90"/>
                  <a:gd name="T3" fmla="*/ 0 h 84"/>
                  <a:gd name="T4" fmla="*/ 192902522 w 90"/>
                  <a:gd name="T5" fmla="*/ 211693147 h 84"/>
                  <a:gd name="T6" fmla="*/ 0 w 90"/>
                  <a:gd name="T7" fmla="*/ 136088438 h 84"/>
                  <a:gd name="T8" fmla="*/ 0 60000 65536"/>
                  <a:gd name="T9" fmla="*/ 0 60000 65536"/>
                  <a:gd name="T10" fmla="*/ 0 60000 65536"/>
                  <a:gd name="T11" fmla="*/ 0 60000 65536"/>
                  <a:gd name="T12" fmla="*/ 0 w 90"/>
                  <a:gd name="T13" fmla="*/ 0 h 84"/>
                  <a:gd name="T14" fmla="*/ 90 w 90"/>
                  <a:gd name="T15" fmla="*/ 84 h 84"/>
                </a:gdLst>
                <a:ahLst/>
                <a:cxnLst>
                  <a:cxn ang="T8">
                    <a:pos x="T0" y="T1"/>
                  </a:cxn>
                  <a:cxn ang="T9">
                    <a:pos x="T2" y="T3"/>
                  </a:cxn>
                  <a:cxn ang="T10">
                    <a:pos x="T4" y="T5"/>
                  </a:cxn>
                  <a:cxn ang="T11">
                    <a:pos x="T6" y="T7"/>
                  </a:cxn>
                </a:cxnLst>
                <a:rect l="T12" t="T13" r="T14" b="T15"/>
                <a:pathLst>
                  <a:path w="90" h="84">
                    <a:moveTo>
                      <a:pt x="90" y="84"/>
                    </a:moveTo>
                    <a:lnTo>
                      <a:pt x="48" y="0"/>
                    </a:lnTo>
                    <a:moveTo>
                      <a:pt x="90" y="84"/>
                    </a:moveTo>
                    <a:lnTo>
                      <a:pt x="0" y="54"/>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endParaRPr>
              </a:p>
            </p:txBody>
          </p:sp>
          <p:sp>
            <p:nvSpPr>
              <p:cNvPr id="197" name="Rectangle 262"/>
              <p:cNvSpPr>
                <a:spLocks noChangeArrowheads="1"/>
              </p:cNvSpPr>
              <p:nvPr/>
            </p:nvSpPr>
            <p:spPr bwMode="auto">
              <a:xfrm>
                <a:off x="2842098" y="4463080"/>
                <a:ext cx="465138" cy="18573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+result</a:t>
                </a:r>
                <a:endParaRPr lang="en-US" sz="3600">
                  <a:solidFill>
                    <a:srgbClr val="000000"/>
                  </a:solidFill>
                </a:endParaRPr>
              </a:p>
            </p:txBody>
          </p:sp>
        </p:grpSp>
      </p:grpSp>
      <p:sp>
        <p:nvSpPr>
          <p:cNvPr id="14" name="Right Arrow 13"/>
          <p:cNvSpPr/>
          <p:nvPr/>
        </p:nvSpPr>
        <p:spPr bwMode="auto">
          <a:xfrm rot="20370831">
            <a:off x="3216310" y="1023346"/>
            <a:ext cx="2690772" cy="461796"/>
          </a:xfrm>
          <a:prstGeom prst="rightArrow">
            <a:avLst/>
          </a:prstGeom>
          <a:gradFill flip="none" rotWithShape="1">
            <a:gsLst>
              <a:gs pos="52000">
                <a:schemeClr val="accent2"/>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Monitoring Point on x-section</a:t>
            </a:r>
            <a:endParaRPr lang="en-US" sz="1400" b="1" dirty="0">
              <a:solidFill>
                <a:srgbClr val="000000"/>
              </a:solidFill>
            </a:endParaRPr>
          </a:p>
        </p:txBody>
      </p:sp>
      <p:sp>
        <p:nvSpPr>
          <p:cNvPr id="15" name="TextBox 14"/>
          <p:cNvSpPr txBox="1"/>
          <p:nvPr/>
        </p:nvSpPr>
        <p:spPr>
          <a:xfrm>
            <a:off x="372248" y="5220865"/>
            <a:ext cx="1542460" cy="474625"/>
          </a:xfrm>
          <a:prstGeom prst="rect">
            <a:avLst/>
          </a:prstGeom>
          <a:noFill/>
          <a:effectLst/>
        </p:spPr>
        <p:txBody>
          <a:bodyPr wrap="square" lIns="0" tIns="0" rIns="0" bIns="0" rtlCol="0">
            <a:noAutofit/>
          </a:bodyPr>
          <a:lstStyle/>
          <a:p>
            <a:pPr algn="ctr" eaLnBrk="0" fontAlgn="base" hangingPunct="0">
              <a:lnSpc>
                <a:spcPts val="1800"/>
              </a:lnSpc>
              <a:spcBef>
                <a:spcPct val="0"/>
              </a:spcBef>
              <a:spcAft>
                <a:spcPct val="0"/>
              </a:spcAft>
            </a:pPr>
            <a:r>
              <a:rPr lang="en-US" sz="1400" b="1" i="1" dirty="0" smtClean="0">
                <a:solidFill>
                  <a:srgbClr val="B996D5">
                    <a:lumMod val="75000"/>
                  </a:srgbClr>
                </a:solidFill>
              </a:rPr>
              <a:t>Conversion Method</a:t>
            </a:r>
          </a:p>
        </p:txBody>
      </p:sp>
      <p:sp>
        <p:nvSpPr>
          <p:cNvPr id="342" name="TextBox 341"/>
          <p:cNvSpPr txBox="1"/>
          <p:nvPr/>
        </p:nvSpPr>
        <p:spPr>
          <a:xfrm>
            <a:off x="2052670" y="2127861"/>
            <a:ext cx="2039840" cy="309398"/>
          </a:xfrm>
          <a:prstGeom prst="rect">
            <a:avLst/>
          </a:prstGeom>
          <a:noFill/>
          <a:effectLst/>
        </p:spPr>
        <p:txBody>
          <a:bodyPr wrap="square" lIns="0" tIns="0" rIns="0" bIns="0" rtlCol="0">
            <a:noAutofit/>
          </a:bodyPr>
          <a:lstStyle/>
          <a:p>
            <a:pPr algn="ctr" eaLnBrk="0" fontAlgn="base" hangingPunct="0">
              <a:lnSpc>
                <a:spcPts val="1800"/>
              </a:lnSpc>
              <a:spcBef>
                <a:spcPct val="0"/>
              </a:spcBef>
              <a:spcAft>
                <a:spcPct val="0"/>
              </a:spcAft>
            </a:pPr>
            <a:r>
              <a:rPr lang="en-US" sz="1400" b="1" i="1" dirty="0" smtClean="0">
                <a:solidFill>
                  <a:srgbClr val="ED982D"/>
                </a:solidFill>
              </a:rPr>
              <a:t>sampl</a:t>
            </a:r>
            <a:r>
              <a:rPr lang="en-US" sz="1400" b="1" i="1" u="sng" dirty="0" smtClean="0">
                <a:solidFill>
                  <a:srgbClr val="ED982D"/>
                </a:solidFill>
              </a:rPr>
              <a:t>ing</a:t>
            </a:r>
            <a:r>
              <a:rPr lang="en-US" sz="1400" b="1" i="1" dirty="0" smtClean="0">
                <a:solidFill>
                  <a:srgbClr val="ED982D"/>
                </a:solidFill>
              </a:rPr>
              <a:t> feature</a:t>
            </a:r>
          </a:p>
        </p:txBody>
      </p:sp>
      <p:sp>
        <p:nvSpPr>
          <p:cNvPr id="159" name="Title 15"/>
          <p:cNvSpPr>
            <a:spLocks noGrp="1"/>
          </p:cNvSpPr>
          <p:nvPr>
            <p:ph type="title"/>
          </p:nvPr>
        </p:nvSpPr>
        <p:spPr>
          <a:xfrm>
            <a:off x="75469" y="-1"/>
            <a:ext cx="4497190" cy="1242063"/>
          </a:xfrm>
        </p:spPr>
        <p:txBody>
          <a:bodyPr/>
          <a:lstStyle/>
          <a:p>
            <a:r>
              <a:rPr lang="en-US" dirty="0" smtClean="0">
                <a:effectLst>
                  <a:outerShdw blurRad="50800" dist="38100" dir="2700000" algn="tl" rotWithShape="0">
                    <a:srgbClr val="000000">
                      <a:alpha val="43000"/>
                    </a:srgbClr>
                  </a:outerShdw>
                </a:effectLst>
                <a:latin typeface="Candara"/>
                <a:cs typeface="Candara"/>
              </a:rPr>
              <a:t>Going from discharge to stage height with simulated rating curves</a:t>
            </a:r>
            <a:endParaRPr lang="en-US" dirty="0">
              <a:effectLst>
                <a:outerShdw blurRad="50800" dist="38100" dir="2700000" algn="tl" rotWithShape="0">
                  <a:srgbClr val="000000">
                    <a:alpha val="43000"/>
                  </a:srgbClr>
                </a:outerShdw>
              </a:effectLst>
              <a:latin typeface="Candara"/>
              <a:cs typeface="Candara"/>
            </a:endParaRPr>
          </a:p>
        </p:txBody>
      </p:sp>
      <p:sp>
        <p:nvSpPr>
          <p:cNvPr id="155" name="Right Arrow 154"/>
          <p:cNvSpPr/>
          <p:nvPr/>
        </p:nvSpPr>
        <p:spPr bwMode="auto">
          <a:xfrm rot="21101346">
            <a:off x="3279610" y="4446176"/>
            <a:ext cx="2290541" cy="461796"/>
          </a:xfrm>
          <a:prstGeom prst="rightArrow">
            <a:avLst/>
          </a:prstGeom>
          <a:gradFill>
            <a:gsLst>
              <a:gs pos="0">
                <a:schemeClr val="accent1">
                  <a:lumMod val="60000"/>
                  <a:lumOff val="40000"/>
                </a:schemeClr>
              </a:gs>
              <a:gs pos="64000">
                <a:schemeClr val="accent1">
                  <a:tint val="50000"/>
                  <a:shade val="100000"/>
                  <a:satMod val="350000"/>
                </a:schemeClr>
              </a:gs>
              <a:gs pos="100000">
                <a:schemeClr val="bg1"/>
              </a:gs>
            </a:gsLst>
            <a:lin ang="84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(Stage, Discharge) tuples</a:t>
            </a:r>
            <a:endParaRPr lang="en-US" sz="1400" b="1" dirty="0">
              <a:solidFill>
                <a:srgbClr val="000000"/>
              </a:solidFill>
            </a:endParaRPr>
          </a:p>
        </p:txBody>
      </p:sp>
      <p:sp>
        <p:nvSpPr>
          <p:cNvPr id="158" name="TextBox 157"/>
          <p:cNvSpPr txBox="1"/>
          <p:nvPr/>
        </p:nvSpPr>
        <p:spPr>
          <a:xfrm>
            <a:off x="5930809" y="5671947"/>
            <a:ext cx="2959435" cy="187580"/>
          </a:xfrm>
          <a:prstGeom prst="rect">
            <a:avLst/>
          </a:prstGeom>
          <a:noFill/>
          <a:effectLst/>
        </p:spPr>
        <p:txBody>
          <a:bodyPr wrap="square" lIns="0" tIns="0" rIns="0" bIns="0" rtlCol="0">
            <a:noAutofit/>
          </a:bodyPr>
          <a:lstStyle/>
          <a:p>
            <a:pPr algn="r" defTabSz="457200">
              <a:defRPr/>
            </a:pPr>
            <a:r>
              <a:rPr lang="en-US" sz="1100" dirty="0">
                <a:solidFill>
                  <a:prstClr val="black"/>
                </a:solidFill>
              </a:rPr>
              <a:t>Source: </a:t>
            </a:r>
            <a:r>
              <a:rPr lang="en-US" sz="1100" dirty="0" smtClean="0">
                <a:solidFill>
                  <a:prstClr val="black"/>
                </a:solidFill>
              </a:rPr>
              <a:t>USGS</a:t>
            </a:r>
            <a:endParaRPr lang="en-US" sz="1100" dirty="0">
              <a:solidFill>
                <a:prstClr val="black"/>
              </a:solidFill>
            </a:endParaRPr>
          </a:p>
          <a:p>
            <a:pPr algn="r"/>
            <a:endParaRPr lang="en-US" sz="1100" dirty="0">
              <a:solidFill>
                <a:prstClr val="black"/>
              </a:solidFill>
            </a:endParaRPr>
          </a:p>
          <a:p>
            <a:pPr algn="r" eaLnBrk="0" hangingPunct="0">
              <a:lnSpc>
                <a:spcPts val="1800"/>
              </a:lnSpc>
            </a:pPr>
            <a:endParaRPr lang="en-US" sz="1100" b="1" dirty="0" smtClean="0">
              <a:solidFill>
                <a:prstClr val="black"/>
              </a:solidFill>
            </a:endParaRPr>
          </a:p>
        </p:txBody>
      </p:sp>
    </p:spTree>
    <p:extLst>
      <p:ext uri="{BB962C8B-B14F-4D97-AF65-F5344CB8AC3E}">
        <p14:creationId xmlns:p14="http://schemas.microsoft.com/office/powerpoint/2010/main" val="3161233330"/>
      </p:ext>
    </p:extLst>
  </p:cSld>
  <p:clrMapOvr>
    <a:masterClrMapping/>
  </p:clrMapOvr>
  <p:transition spd="med">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prove water forecast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67956" y="575902"/>
            <a:ext cx="7630835" cy="484632"/>
          </a:xfrm>
        </p:spPr>
        <p:txBody>
          <a:bodyPr/>
          <a:lstStyle/>
          <a:p>
            <a:r>
              <a:rPr lang="en-US" sz="3600" dirty="0" smtClean="0">
                <a:solidFill>
                  <a:srgbClr val="000000"/>
                </a:solidFill>
                <a:effectLst>
                  <a:outerShdw blurRad="50800" dist="38100" dir="2700000" algn="tl" rotWithShape="0">
                    <a:srgbClr val="000000">
                      <a:alpha val="43000"/>
                    </a:srgbClr>
                  </a:outerShdw>
                </a:effectLst>
                <a:latin typeface="Candara"/>
                <a:cs typeface="Candara"/>
              </a:rPr>
              <a:t>Flood Stage and Inundation</a:t>
            </a:r>
            <a:endParaRPr lang="en-US" sz="3600" dirty="0">
              <a:solidFill>
                <a:srgbClr val="000000"/>
              </a:solidFill>
              <a:effectLst>
                <a:outerShdw blurRad="50800" dist="38100" dir="2700000" algn="tl" rotWithShape="0">
                  <a:srgbClr val="000000">
                    <a:alpha val="43000"/>
                  </a:srgbClr>
                </a:outerShdw>
              </a:effectLst>
              <a:latin typeface="Candara"/>
              <a:cs typeface="Candara"/>
            </a:endParaRPr>
          </a:p>
        </p:txBody>
      </p:sp>
    </p:spTree>
    <p:extLst>
      <p:ext uri="{BB962C8B-B14F-4D97-AF65-F5344CB8AC3E}">
        <p14:creationId xmlns:p14="http://schemas.microsoft.com/office/powerpoint/2010/main" val="1263567875"/>
      </p:ext>
    </p:extLst>
  </p:cSld>
  <p:clrMapOvr>
    <a:masterClrMapping/>
  </p:clrMapOvr>
  <p:transition spd="med">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6350" y="1277938"/>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fontAlgn="base" hangingPunct="0">
              <a:spcBef>
                <a:spcPct val="0"/>
              </a:spcBef>
              <a:spcAft>
                <a:spcPct val="0"/>
              </a:spcAft>
              <a:defRPr/>
            </a:pPr>
            <a:endParaRPr lang="en-US" sz="1400" b="1" dirty="0">
              <a:solidFill>
                <a:srgbClr val="000000"/>
              </a:solidFill>
            </a:endParaRPr>
          </a:p>
        </p:txBody>
      </p:sp>
      <p:sp>
        <p:nvSpPr>
          <p:cNvPr id="51202" name="TextBox 4"/>
          <p:cNvSpPr txBox="1">
            <a:spLocks noChangeArrowheads="1"/>
          </p:cNvSpPr>
          <p:nvPr/>
        </p:nvSpPr>
        <p:spPr bwMode="auto">
          <a:xfrm>
            <a:off x="685800" y="304800"/>
            <a:ext cx="7974013"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fontAlgn="base">
              <a:spcBef>
                <a:spcPct val="0"/>
              </a:spcBef>
              <a:spcAft>
                <a:spcPct val="0"/>
              </a:spcAft>
            </a:pPr>
            <a:endParaRPr lang="en-US" sz="2800" smtClean="0">
              <a:solidFill>
                <a:srgbClr val="2362FF"/>
              </a:solidFill>
              <a:latin typeface="Arial" charset="0"/>
            </a:endParaRPr>
          </a:p>
        </p:txBody>
      </p:sp>
      <p:sp>
        <p:nvSpPr>
          <p:cNvPr id="51203" name="Title 1"/>
          <p:cNvSpPr>
            <a:spLocks noGrp="1"/>
          </p:cNvSpPr>
          <p:nvPr>
            <p:ph type="title"/>
          </p:nvPr>
        </p:nvSpPr>
        <p:spPr>
          <a:xfrm>
            <a:off x="685800" y="457200"/>
            <a:ext cx="8458200" cy="484188"/>
          </a:xfrm>
        </p:spPr>
        <p:txBody>
          <a:bodyPr/>
          <a:lstStyle/>
          <a:p>
            <a:r>
              <a:rPr sz="3600" dirty="0">
                <a:solidFill>
                  <a:srgbClr val="000000"/>
                </a:solidFill>
                <a:effectLst>
                  <a:outerShdw blurRad="50800" dist="38100" dir="2700000" algn="tl" rotWithShape="0">
                    <a:srgbClr val="000000">
                      <a:alpha val="43000"/>
                    </a:srgbClr>
                  </a:outerShdw>
                </a:effectLst>
                <a:latin typeface="Candara"/>
                <a:ea typeface="ＭＳ Ｐゴシック" charset="0"/>
                <a:cs typeface="Candara"/>
              </a:rPr>
              <a:t>OGC/WMO </a:t>
            </a:r>
            <a:r>
              <a:rPr b="0" dirty="0">
                <a:solidFill>
                  <a:srgbClr val="000000"/>
                </a:solidFill>
                <a:latin typeface="Candara"/>
                <a:ea typeface="ＭＳ Ｐゴシック" charset="0"/>
                <a:cs typeface="Candara"/>
              </a:rPr>
              <a:t>Hydrology Domain Working </a:t>
            </a:r>
            <a:r>
              <a:rPr b="0" dirty="0" smtClean="0">
                <a:solidFill>
                  <a:srgbClr val="000000"/>
                </a:solidFill>
                <a:latin typeface="Candara"/>
                <a:ea typeface="ＭＳ Ｐゴシック" charset="0"/>
                <a:cs typeface="Candara"/>
              </a:rPr>
              <a:t>Group</a:t>
            </a:r>
            <a:endParaRPr dirty="0">
              <a:solidFill>
                <a:srgbClr val="000000"/>
              </a:solidFill>
              <a:latin typeface="Candara"/>
              <a:ea typeface="ＭＳ Ｐゴシック" charset="0"/>
              <a:cs typeface="Candara"/>
            </a:endParaRPr>
          </a:p>
        </p:txBody>
      </p:sp>
      <p:sp>
        <p:nvSpPr>
          <p:cNvPr id="20" name="Rectangle 19"/>
          <p:cNvSpPr/>
          <p:nvPr/>
        </p:nvSpPr>
        <p:spPr>
          <a:xfrm>
            <a:off x="0" y="5929313"/>
            <a:ext cx="9144000" cy="50800"/>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2" name="Oval 21"/>
          <p:cNvSpPr>
            <a:spLocks noChangeAspect="1"/>
          </p:cNvSpPr>
          <p:nvPr/>
        </p:nvSpPr>
        <p:spPr bwMode="auto">
          <a:xfrm>
            <a:off x="511256" y="5846914"/>
            <a:ext cx="266700" cy="266700"/>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endParaRPr>
          </a:p>
        </p:txBody>
      </p:sp>
      <p:sp>
        <p:nvSpPr>
          <p:cNvPr id="51241" name="TextBox 25"/>
          <p:cNvSpPr txBox="1">
            <a:spLocks noChangeArrowheads="1"/>
          </p:cNvSpPr>
          <p:nvPr/>
        </p:nvSpPr>
        <p:spPr bwMode="auto">
          <a:xfrm>
            <a:off x="86550" y="6204078"/>
            <a:ext cx="1138238" cy="553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fontAlgn="base">
              <a:lnSpc>
                <a:spcPts val="1800"/>
              </a:lnSpc>
              <a:spcBef>
                <a:spcPct val="0"/>
              </a:spcBef>
              <a:spcAft>
                <a:spcPct val="0"/>
              </a:spcAft>
            </a:pPr>
            <a:r>
              <a:rPr lang="en-US" sz="1800" dirty="0" smtClean="0">
                <a:solidFill>
                  <a:srgbClr val="DFF0FA"/>
                </a:solidFill>
                <a:latin typeface="Arial" charset="0"/>
              </a:rPr>
              <a:t>2008</a:t>
            </a:r>
          </a:p>
        </p:txBody>
      </p:sp>
      <p:sp>
        <p:nvSpPr>
          <p:cNvPr id="36" name="Oval 35"/>
          <p:cNvSpPr>
            <a:spLocks noChangeAspect="1"/>
          </p:cNvSpPr>
          <p:nvPr/>
        </p:nvSpPr>
        <p:spPr bwMode="auto">
          <a:xfrm>
            <a:off x="1773305" y="5807075"/>
            <a:ext cx="271463" cy="271463"/>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endParaRPr>
          </a:p>
        </p:txBody>
      </p:sp>
      <p:sp>
        <p:nvSpPr>
          <p:cNvPr id="51239" name="TextBox 36"/>
          <p:cNvSpPr txBox="1">
            <a:spLocks noChangeArrowheads="1"/>
          </p:cNvSpPr>
          <p:nvPr/>
        </p:nvSpPr>
        <p:spPr bwMode="auto">
          <a:xfrm>
            <a:off x="1373288" y="6203673"/>
            <a:ext cx="1138239" cy="55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fontAlgn="base">
              <a:lnSpc>
                <a:spcPts val="1800"/>
              </a:lnSpc>
              <a:spcBef>
                <a:spcPct val="0"/>
              </a:spcBef>
              <a:spcAft>
                <a:spcPct val="0"/>
              </a:spcAft>
            </a:pPr>
            <a:r>
              <a:rPr lang="en-US" sz="1800" dirty="0" smtClean="0">
                <a:solidFill>
                  <a:srgbClr val="DFF0FA"/>
                </a:solidFill>
                <a:latin typeface="Arial" charset="0"/>
              </a:rPr>
              <a:t>2009</a:t>
            </a:r>
          </a:p>
        </p:txBody>
      </p:sp>
      <p:sp>
        <p:nvSpPr>
          <p:cNvPr id="39" name="Oval 38"/>
          <p:cNvSpPr>
            <a:spLocks noChangeAspect="1"/>
          </p:cNvSpPr>
          <p:nvPr/>
        </p:nvSpPr>
        <p:spPr bwMode="auto">
          <a:xfrm>
            <a:off x="3040117" y="5826116"/>
            <a:ext cx="273050" cy="271462"/>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endParaRPr>
          </a:p>
        </p:txBody>
      </p:sp>
      <p:sp>
        <p:nvSpPr>
          <p:cNvPr id="51237" name="TextBox 39"/>
          <p:cNvSpPr txBox="1">
            <a:spLocks noChangeArrowheads="1"/>
          </p:cNvSpPr>
          <p:nvPr/>
        </p:nvSpPr>
        <p:spPr bwMode="auto">
          <a:xfrm>
            <a:off x="2607524" y="6203366"/>
            <a:ext cx="1138237" cy="5541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fontAlgn="base">
              <a:lnSpc>
                <a:spcPts val="1800"/>
              </a:lnSpc>
              <a:spcBef>
                <a:spcPct val="0"/>
              </a:spcBef>
              <a:spcAft>
                <a:spcPct val="0"/>
              </a:spcAft>
            </a:pPr>
            <a:r>
              <a:rPr lang="en-US" sz="1800" dirty="0" smtClean="0">
                <a:solidFill>
                  <a:srgbClr val="DFF0FA"/>
                </a:solidFill>
                <a:latin typeface="Arial" charset="0"/>
              </a:rPr>
              <a:t>2010</a:t>
            </a:r>
          </a:p>
        </p:txBody>
      </p:sp>
      <p:sp>
        <p:nvSpPr>
          <p:cNvPr id="42" name="Oval 41"/>
          <p:cNvSpPr>
            <a:spLocks noChangeAspect="1"/>
          </p:cNvSpPr>
          <p:nvPr/>
        </p:nvSpPr>
        <p:spPr bwMode="auto">
          <a:xfrm>
            <a:off x="6845314" y="5807075"/>
            <a:ext cx="273050" cy="273050"/>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endParaRPr>
          </a:p>
        </p:txBody>
      </p:sp>
      <p:sp>
        <p:nvSpPr>
          <p:cNvPr id="51235" name="TextBox 42"/>
          <p:cNvSpPr txBox="1">
            <a:spLocks noChangeArrowheads="1"/>
          </p:cNvSpPr>
          <p:nvPr/>
        </p:nvSpPr>
        <p:spPr bwMode="auto">
          <a:xfrm>
            <a:off x="3875922" y="6204011"/>
            <a:ext cx="1138238" cy="553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fontAlgn="base">
              <a:lnSpc>
                <a:spcPts val="1800"/>
              </a:lnSpc>
              <a:spcBef>
                <a:spcPct val="0"/>
              </a:spcBef>
              <a:spcAft>
                <a:spcPct val="0"/>
              </a:spcAft>
            </a:pPr>
            <a:r>
              <a:rPr lang="en-US" sz="1800" dirty="0" smtClean="0">
                <a:solidFill>
                  <a:srgbClr val="DFF0FA"/>
                </a:solidFill>
                <a:latin typeface="Arial" charset="0"/>
              </a:rPr>
              <a:t>2011</a:t>
            </a:r>
          </a:p>
        </p:txBody>
      </p:sp>
      <p:sp>
        <p:nvSpPr>
          <p:cNvPr id="45" name="Oval 44"/>
          <p:cNvSpPr>
            <a:spLocks noChangeAspect="1"/>
          </p:cNvSpPr>
          <p:nvPr/>
        </p:nvSpPr>
        <p:spPr bwMode="auto">
          <a:xfrm>
            <a:off x="8113713" y="5805488"/>
            <a:ext cx="274637" cy="274637"/>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endParaRPr>
          </a:p>
        </p:txBody>
      </p:sp>
      <p:sp>
        <p:nvSpPr>
          <p:cNvPr id="51233" name="TextBox 45"/>
          <p:cNvSpPr txBox="1">
            <a:spLocks noChangeArrowheads="1"/>
          </p:cNvSpPr>
          <p:nvPr/>
        </p:nvSpPr>
        <p:spPr bwMode="auto">
          <a:xfrm>
            <a:off x="5146675" y="6203742"/>
            <a:ext cx="1138237" cy="554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fontAlgn="base">
              <a:lnSpc>
                <a:spcPts val="1800"/>
              </a:lnSpc>
              <a:spcBef>
                <a:spcPct val="0"/>
              </a:spcBef>
              <a:spcAft>
                <a:spcPct val="0"/>
              </a:spcAft>
            </a:pPr>
            <a:r>
              <a:rPr lang="en-US" sz="1800" dirty="0" smtClean="0">
                <a:solidFill>
                  <a:srgbClr val="DFF0FA"/>
                </a:solidFill>
                <a:latin typeface="Arial" charset="0"/>
              </a:rPr>
              <a:t>2012</a:t>
            </a:r>
          </a:p>
        </p:txBody>
      </p:sp>
      <p:cxnSp>
        <p:nvCxnSpPr>
          <p:cNvPr id="56" name="Straight Connector 55"/>
          <p:cNvCxnSpPr/>
          <p:nvPr/>
        </p:nvCxnSpPr>
        <p:spPr bwMode="auto">
          <a:xfrm flipV="1">
            <a:off x="1932987" y="4303713"/>
            <a:ext cx="0" cy="1503362"/>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cxnSp>
        <p:nvCxnSpPr>
          <p:cNvPr id="21" name="Straight Connector 20"/>
          <p:cNvCxnSpPr/>
          <p:nvPr/>
        </p:nvCxnSpPr>
        <p:spPr bwMode="auto">
          <a:xfrm flipH="1" flipV="1">
            <a:off x="654876" y="3039353"/>
            <a:ext cx="1588" cy="2797829"/>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sp>
        <p:nvSpPr>
          <p:cNvPr id="51227" name="TextBox 50"/>
          <p:cNvSpPr txBox="1">
            <a:spLocks noChangeArrowheads="1"/>
          </p:cNvSpPr>
          <p:nvPr/>
        </p:nvSpPr>
        <p:spPr bwMode="auto">
          <a:xfrm>
            <a:off x="67334" y="2809416"/>
            <a:ext cx="3109309" cy="466217"/>
          </a:xfrm>
          <a:prstGeom prst="rect">
            <a:avLst/>
          </a:prstGeom>
          <a:solidFill>
            <a:schemeClr val="bg1"/>
          </a:solidFill>
          <a:ln w="19050">
            <a:solidFill>
              <a:srgbClr val="00B9F2"/>
            </a:solidFill>
            <a:miter lim="800000"/>
            <a:headEnd/>
            <a:tailEnd/>
          </a:ln>
        </p:spPr>
        <p:txBody>
          <a:bodyPr wrap="none"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marL="171450" indent="-171450" fontAlgn="base">
              <a:lnSpc>
                <a:spcPts val="1800"/>
              </a:lnSpc>
              <a:spcBef>
                <a:spcPct val="0"/>
              </a:spcBef>
              <a:spcAft>
                <a:spcPct val="0"/>
              </a:spcAft>
              <a:buFont typeface="Arial"/>
              <a:buChar char="•"/>
            </a:pPr>
            <a:r>
              <a:rPr lang="en-US" sz="1200" b="0" dirty="0" smtClean="0">
                <a:solidFill>
                  <a:srgbClr val="000000"/>
                </a:solidFill>
                <a:latin typeface="Candara"/>
                <a:cs typeface="Candara"/>
              </a:rPr>
              <a:t>Hydrology Domain Working Group formed</a:t>
            </a:r>
          </a:p>
          <a:p>
            <a:pPr marL="171450" indent="-171450" fontAlgn="base">
              <a:lnSpc>
                <a:spcPts val="1800"/>
              </a:lnSpc>
              <a:spcBef>
                <a:spcPct val="0"/>
              </a:spcBef>
              <a:spcAft>
                <a:spcPct val="0"/>
              </a:spcAft>
              <a:buFont typeface="Arial"/>
              <a:buChar char="•"/>
            </a:pPr>
            <a:r>
              <a:rPr lang="en-US" sz="1200" b="0" dirty="0" smtClean="0">
                <a:solidFill>
                  <a:srgbClr val="000000"/>
                </a:solidFill>
                <a:latin typeface="Candara"/>
                <a:cs typeface="Candara"/>
              </a:rPr>
              <a:t>OGC at WMO Commission for Hydrology</a:t>
            </a:r>
          </a:p>
        </p:txBody>
      </p:sp>
      <p:cxnSp>
        <p:nvCxnSpPr>
          <p:cNvPr id="68" name="Straight Connector 67"/>
          <p:cNvCxnSpPr/>
          <p:nvPr/>
        </p:nvCxnSpPr>
        <p:spPr bwMode="auto">
          <a:xfrm flipV="1">
            <a:off x="8251825" y="2774643"/>
            <a:ext cx="0" cy="3041959"/>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grpSp>
        <p:nvGrpSpPr>
          <p:cNvPr id="51219" name="Group 4104"/>
          <p:cNvGrpSpPr>
            <a:grpSpLocks/>
          </p:cNvGrpSpPr>
          <p:nvPr/>
        </p:nvGrpSpPr>
        <p:grpSpPr bwMode="auto">
          <a:xfrm>
            <a:off x="5316645" y="2353794"/>
            <a:ext cx="1435100" cy="515938"/>
            <a:chOff x="7020474" y="2115825"/>
            <a:chExt cx="1434551" cy="515945"/>
          </a:xfrm>
        </p:grpSpPr>
        <p:sp>
          <p:nvSpPr>
            <p:cNvPr id="77" name="TextBox 76"/>
            <p:cNvSpPr txBox="1"/>
            <p:nvPr/>
          </p:nvSpPr>
          <p:spPr>
            <a:xfrm>
              <a:off x="7020474" y="2115825"/>
              <a:ext cx="1434551" cy="515945"/>
            </a:xfrm>
            <a:prstGeom prst="rect">
              <a:avLst/>
            </a:prstGeom>
            <a:solidFill>
              <a:schemeClr val="tx2"/>
            </a:solidFill>
            <a:ln w="19050" cmpd="sng">
              <a:solidFill>
                <a:schemeClr val="accent4">
                  <a:lumMod val="60000"/>
                  <a:lumOff val="40000"/>
                </a:schemeClr>
              </a:solidFill>
            </a:ln>
          </p:spPr>
          <p:txBody>
            <a:bodyPr/>
            <a:lstStyle/>
            <a:p>
              <a:pPr algn="ctr">
                <a:defRPr/>
              </a:pPr>
              <a:endParaRPr lang="en-US" sz="1400" b="1" dirty="0">
                <a:solidFill>
                  <a:prstClr val="white"/>
                </a:solidFill>
              </a:endParaRPr>
            </a:p>
          </p:txBody>
        </p:sp>
        <p:pic>
          <p:nvPicPr>
            <p:cNvPr id="51222" name="Picture 4"/>
            <p:cNvPicPr>
              <a:picLocks noChangeAspect="1" noChangeArrowheads="1"/>
            </p:cNvPicPr>
            <p:nvPr/>
          </p:nvPicPr>
          <p:blipFill>
            <a:blip r:embed="rId3">
              <a:extLst>
                <a:ext uri="{28A0092B-C50C-407E-A947-70E740481C1C}">
                  <a14:useLocalDpi xmlns:a14="http://schemas.microsoft.com/office/drawing/2010/main" val="0"/>
                </a:ext>
              </a:extLst>
            </a:blip>
            <a:srcRect r="51204" b="38982"/>
            <a:stretch>
              <a:fillRect/>
            </a:stretch>
          </p:blipFill>
          <p:spPr bwMode="auto">
            <a:xfrm>
              <a:off x="7108700" y="2218701"/>
              <a:ext cx="1258652" cy="3095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51215" name="Group 52"/>
          <p:cNvGrpSpPr>
            <a:grpSpLocks/>
          </p:cNvGrpSpPr>
          <p:nvPr/>
        </p:nvGrpSpPr>
        <p:grpSpPr bwMode="auto">
          <a:xfrm>
            <a:off x="122339" y="1541462"/>
            <a:ext cx="4778375" cy="485775"/>
            <a:chOff x="-63960" y="1499291"/>
            <a:chExt cx="3428810" cy="499935"/>
          </a:xfrm>
        </p:grpSpPr>
        <p:sp>
          <p:nvSpPr>
            <p:cNvPr id="54" name="Rounded Rectangle 53"/>
            <p:cNvSpPr/>
            <p:nvPr/>
          </p:nvSpPr>
          <p:spPr bwMode="auto">
            <a:xfrm>
              <a:off x="-63960" y="1499291"/>
              <a:ext cx="3428810" cy="499935"/>
            </a:xfrm>
            <a:prstGeom prst="roundRect">
              <a:avLst>
                <a:gd name="adj" fmla="val 11438"/>
              </a:avLst>
            </a:prstGeom>
            <a:solidFill>
              <a:schemeClr val="accent4">
                <a:lumMod val="20000"/>
                <a:lumOff val="80000"/>
              </a:schemeClr>
            </a:solidFill>
            <a:ln w="19050" cmpd="sng">
              <a:solidFill>
                <a:schemeClr val="accent4">
                  <a:lumMod val="60000"/>
                  <a:lumOff val="4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fontAlgn="base" hangingPunct="0">
                <a:spcBef>
                  <a:spcPct val="0"/>
                </a:spcBef>
                <a:spcAft>
                  <a:spcPct val="0"/>
                </a:spcAft>
                <a:defRPr/>
              </a:pPr>
              <a:endParaRPr lang="en-US" sz="1400" b="1" dirty="0">
                <a:solidFill>
                  <a:srgbClr val="000000"/>
                </a:solidFill>
                <a:latin typeface="Candara"/>
                <a:cs typeface="Candara"/>
              </a:endParaRPr>
            </a:p>
          </p:txBody>
        </p:sp>
        <p:sp>
          <p:nvSpPr>
            <p:cNvPr id="51217" name="TextBox 54"/>
            <p:cNvSpPr txBox="1">
              <a:spLocks noChangeArrowheads="1"/>
            </p:cNvSpPr>
            <p:nvPr/>
          </p:nvSpPr>
          <p:spPr bwMode="auto">
            <a:xfrm>
              <a:off x="287645" y="1583718"/>
              <a:ext cx="2724983" cy="2850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eaLnBrk="1" fontAlgn="base" hangingPunct="1">
                <a:spcBef>
                  <a:spcPct val="0"/>
                </a:spcBef>
                <a:spcAft>
                  <a:spcPct val="0"/>
                </a:spcAft>
              </a:pPr>
              <a:r>
                <a:rPr lang="en-US" sz="1800" dirty="0" smtClean="0">
                  <a:solidFill>
                    <a:srgbClr val="000000"/>
                  </a:solidFill>
                  <a:latin typeface="Candara"/>
                  <a:cs typeface="Candara"/>
                </a:rPr>
                <a:t>7+ Year International Effort </a:t>
              </a:r>
              <a:r>
                <a:rPr lang="en-US" sz="1800" dirty="0" smtClean="0">
                  <a:solidFill>
                    <a:srgbClr val="2191D2"/>
                  </a:solidFill>
                  <a:latin typeface="Candara"/>
                  <a:cs typeface="Candara"/>
                </a:rPr>
                <a:t>– WaterML</a:t>
              </a:r>
            </a:p>
          </p:txBody>
        </p:sp>
      </p:grpSp>
      <p:cxnSp>
        <p:nvCxnSpPr>
          <p:cNvPr id="46" name="Straight Connector 45"/>
          <p:cNvCxnSpPr/>
          <p:nvPr/>
        </p:nvCxnSpPr>
        <p:spPr bwMode="auto">
          <a:xfrm flipV="1">
            <a:off x="4445041" y="4303713"/>
            <a:ext cx="0" cy="1676401"/>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cxnSp>
        <p:nvCxnSpPr>
          <p:cNvPr id="50" name="Straight Connector 49"/>
          <p:cNvCxnSpPr/>
          <p:nvPr/>
        </p:nvCxnSpPr>
        <p:spPr bwMode="auto">
          <a:xfrm flipV="1">
            <a:off x="5713440" y="2868613"/>
            <a:ext cx="0" cy="3089600"/>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sp>
        <p:nvSpPr>
          <p:cNvPr id="44" name="Oval 43"/>
          <p:cNvSpPr>
            <a:spLocks noChangeAspect="1"/>
          </p:cNvSpPr>
          <p:nvPr/>
        </p:nvSpPr>
        <p:spPr bwMode="auto">
          <a:xfrm>
            <a:off x="4308516" y="5850083"/>
            <a:ext cx="273050" cy="271462"/>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endParaRPr>
          </a:p>
        </p:txBody>
      </p:sp>
      <p:sp>
        <p:nvSpPr>
          <p:cNvPr id="51" name="Oval 50"/>
          <p:cNvSpPr>
            <a:spLocks noChangeAspect="1"/>
          </p:cNvSpPr>
          <p:nvPr/>
        </p:nvSpPr>
        <p:spPr bwMode="auto">
          <a:xfrm>
            <a:off x="5576915" y="5828182"/>
            <a:ext cx="273050" cy="271462"/>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endParaRPr>
          </a:p>
        </p:txBody>
      </p:sp>
      <p:sp>
        <p:nvSpPr>
          <p:cNvPr id="52" name="TextBox 25"/>
          <p:cNvSpPr txBox="1">
            <a:spLocks noChangeArrowheads="1"/>
          </p:cNvSpPr>
          <p:nvPr/>
        </p:nvSpPr>
        <p:spPr bwMode="auto">
          <a:xfrm>
            <a:off x="6391727" y="6203601"/>
            <a:ext cx="1138238" cy="553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fontAlgn="base">
              <a:lnSpc>
                <a:spcPts val="1800"/>
              </a:lnSpc>
              <a:spcBef>
                <a:spcPct val="0"/>
              </a:spcBef>
              <a:spcAft>
                <a:spcPct val="0"/>
              </a:spcAft>
            </a:pPr>
            <a:r>
              <a:rPr lang="en-US" sz="1800" dirty="0" smtClean="0">
                <a:solidFill>
                  <a:srgbClr val="DFF0FA"/>
                </a:solidFill>
                <a:latin typeface="Arial" charset="0"/>
              </a:rPr>
              <a:t>2013</a:t>
            </a:r>
          </a:p>
        </p:txBody>
      </p:sp>
      <p:sp>
        <p:nvSpPr>
          <p:cNvPr id="53" name="TextBox 36"/>
          <p:cNvSpPr txBox="1">
            <a:spLocks noChangeArrowheads="1"/>
          </p:cNvSpPr>
          <p:nvPr/>
        </p:nvSpPr>
        <p:spPr bwMode="auto">
          <a:xfrm>
            <a:off x="7678465" y="6203196"/>
            <a:ext cx="1138239" cy="55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fontAlgn="base">
              <a:lnSpc>
                <a:spcPts val="1800"/>
              </a:lnSpc>
              <a:spcBef>
                <a:spcPct val="0"/>
              </a:spcBef>
              <a:spcAft>
                <a:spcPct val="0"/>
              </a:spcAft>
            </a:pPr>
            <a:r>
              <a:rPr lang="en-US" sz="1800" dirty="0" smtClean="0">
                <a:solidFill>
                  <a:srgbClr val="DFF0FA"/>
                </a:solidFill>
                <a:latin typeface="Arial" charset="0"/>
              </a:rPr>
              <a:t>2014</a:t>
            </a:r>
          </a:p>
        </p:txBody>
      </p:sp>
      <p:cxnSp>
        <p:nvCxnSpPr>
          <p:cNvPr id="62" name="Straight Connector 61"/>
          <p:cNvCxnSpPr/>
          <p:nvPr/>
        </p:nvCxnSpPr>
        <p:spPr bwMode="auto">
          <a:xfrm flipV="1">
            <a:off x="6978111" y="3952321"/>
            <a:ext cx="33798" cy="1837293"/>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cxnSp>
        <p:nvCxnSpPr>
          <p:cNvPr id="64" name="Straight Connector 63"/>
          <p:cNvCxnSpPr>
            <a:stCxn id="39" idx="0"/>
          </p:cNvCxnSpPr>
          <p:nvPr/>
        </p:nvCxnSpPr>
        <p:spPr bwMode="auto">
          <a:xfrm flipV="1">
            <a:off x="3176640" y="4342625"/>
            <a:ext cx="1" cy="1483491"/>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sp>
        <p:nvSpPr>
          <p:cNvPr id="51225" name="TextBox 51"/>
          <p:cNvSpPr txBox="1">
            <a:spLocks noChangeArrowheads="1"/>
          </p:cNvSpPr>
          <p:nvPr/>
        </p:nvSpPr>
        <p:spPr bwMode="auto">
          <a:xfrm>
            <a:off x="3008347" y="4196664"/>
            <a:ext cx="5520057" cy="1199376"/>
          </a:xfrm>
          <a:prstGeom prst="rect">
            <a:avLst/>
          </a:prstGeom>
          <a:solidFill>
            <a:schemeClr val="bg1"/>
          </a:solidFill>
          <a:ln w="19050">
            <a:solidFill>
              <a:srgbClr val="00B9F2"/>
            </a:solidFill>
            <a:miter lim="800000"/>
            <a:headEnd/>
            <a:tailEnd/>
          </a:ln>
        </p:spPr>
        <p:txBody>
          <a:bodyPr wrap="none"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fontAlgn="base">
              <a:lnSpc>
                <a:spcPts val="1800"/>
              </a:lnSpc>
              <a:spcBef>
                <a:spcPct val="0"/>
              </a:spcBef>
              <a:spcAft>
                <a:spcPct val="0"/>
              </a:spcAft>
            </a:pPr>
            <a:r>
              <a:rPr lang="en-US" sz="1400" b="0" dirty="0" smtClean="0">
                <a:solidFill>
                  <a:srgbClr val="000000"/>
                </a:solidFill>
                <a:latin typeface="Candara"/>
                <a:cs typeface="Candara"/>
              </a:rPr>
              <a:t>Technical Meetings every 3 months</a:t>
            </a:r>
            <a:endParaRPr lang="en-US" sz="1400" b="0" dirty="0">
              <a:solidFill>
                <a:srgbClr val="000000"/>
              </a:solidFill>
              <a:latin typeface="Candara"/>
              <a:cs typeface="Candara"/>
            </a:endParaRPr>
          </a:p>
          <a:p>
            <a:pPr algn="ctr" fontAlgn="base">
              <a:lnSpc>
                <a:spcPts val="1800"/>
              </a:lnSpc>
              <a:spcBef>
                <a:spcPct val="0"/>
              </a:spcBef>
              <a:spcAft>
                <a:spcPct val="0"/>
              </a:spcAft>
            </a:pPr>
            <a:r>
              <a:rPr lang="en-US" sz="1400" b="0" dirty="0" smtClean="0">
                <a:solidFill>
                  <a:srgbClr val="000000"/>
                </a:solidFill>
                <a:latin typeface="Candara"/>
                <a:cs typeface="Candara"/>
              </a:rPr>
              <a:t>Five Interoperability Experiments</a:t>
            </a:r>
            <a:br>
              <a:rPr lang="en-US" sz="1400" b="0" dirty="0" smtClean="0">
                <a:solidFill>
                  <a:srgbClr val="000000"/>
                </a:solidFill>
                <a:latin typeface="Candara"/>
                <a:cs typeface="Candara"/>
              </a:rPr>
            </a:br>
            <a:r>
              <a:rPr lang="en-US" sz="1400" b="0" dirty="0" smtClean="0">
                <a:solidFill>
                  <a:srgbClr val="000000"/>
                </a:solidFill>
                <a:latin typeface="Candara"/>
                <a:cs typeface="Candara"/>
              </a:rPr>
              <a:t> (Surface water, groundwater, ratings-gaugings)</a:t>
            </a:r>
          </a:p>
          <a:p>
            <a:pPr algn="ctr" fontAlgn="base">
              <a:lnSpc>
                <a:spcPts val="1800"/>
              </a:lnSpc>
              <a:spcBef>
                <a:spcPct val="0"/>
              </a:spcBef>
              <a:spcAft>
                <a:spcPct val="0"/>
              </a:spcAft>
            </a:pPr>
            <a:r>
              <a:rPr lang="en-US" sz="1400" b="0" dirty="0" smtClean="0">
                <a:solidFill>
                  <a:srgbClr val="000000"/>
                </a:solidFill>
                <a:latin typeface="Candara"/>
                <a:cs typeface="Candara"/>
              </a:rPr>
              <a:t>Annual week-long workshops</a:t>
            </a:r>
          </a:p>
          <a:p>
            <a:pPr algn="ctr" fontAlgn="base">
              <a:lnSpc>
                <a:spcPts val="1800"/>
              </a:lnSpc>
              <a:spcBef>
                <a:spcPct val="0"/>
              </a:spcBef>
              <a:spcAft>
                <a:spcPct val="0"/>
              </a:spcAft>
            </a:pPr>
            <a:r>
              <a:rPr lang="en-US" sz="1400" b="0" dirty="0" smtClean="0">
                <a:solidFill>
                  <a:srgbClr val="000000"/>
                </a:solidFill>
                <a:latin typeface="Candara"/>
                <a:cs typeface="Candara"/>
              </a:rPr>
              <a:t>Involvement by many countries</a:t>
            </a:r>
          </a:p>
        </p:txBody>
      </p:sp>
      <p:sp>
        <p:nvSpPr>
          <p:cNvPr id="58" name="TextBox 57"/>
          <p:cNvSpPr txBox="1"/>
          <p:nvPr/>
        </p:nvSpPr>
        <p:spPr bwMode="auto">
          <a:xfrm>
            <a:off x="7324150" y="2362200"/>
            <a:ext cx="1575663" cy="508014"/>
          </a:xfrm>
          <a:prstGeom prst="rect">
            <a:avLst/>
          </a:prstGeom>
          <a:solidFill>
            <a:schemeClr val="tx2">
              <a:lumMod val="75000"/>
              <a:lumOff val="25000"/>
            </a:schemeClr>
          </a:solidFill>
          <a:ln w="19050" cmpd="sng">
            <a:solidFill>
              <a:schemeClr val="accent4">
                <a:lumMod val="60000"/>
                <a:lumOff val="40000"/>
              </a:schemeClr>
            </a:solidFill>
          </a:ln>
        </p:spPr>
        <p:txBody>
          <a:bodyPr/>
          <a:lstStyle/>
          <a:p>
            <a:pPr algn="ctr">
              <a:defRPr/>
            </a:pPr>
            <a:endParaRPr lang="en-US" sz="1400" b="1" dirty="0">
              <a:solidFill>
                <a:prstClr val="white"/>
              </a:solidFill>
            </a:endParaRPr>
          </a:p>
        </p:txBody>
      </p:sp>
      <p:sp>
        <p:nvSpPr>
          <p:cNvPr id="12" name="TextBox 11"/>
          <p:cNvSpPr txBox="1"/>
          <p:nvPr/>
        </p:nvSpPr>
        <p:spPr>
          <a:xfrm>
            <a:off x="7324150" y="2362200"/>
            <a:ext cx="1541449" cy="503548"/>
          </a:xfrm>
          <a:prstGeom prst="rect">
            <a:avLst/>
          </a:prstGeom>
          <a:solidFill>
            <a:schemeClr val="tx2"/>
          </a:solidFill>
          <a:effectLst/>
        </p:spPr>
        <p:txBody>
          <a:bodyPr wrap="square" lIns="0" tIns="0" rIns="0" bIns="0" rtlCol="0" anchor="ctr">
            <a:noAutofit/>
          </a:bodyPr>
          <a:lstStyle/>
          <a:p>
            <a:pPr algn="ctr" eaLnBrk="0" hangingPunct="0">
              <a:lnSpc>
                <a:spcPct val="90000"/>
              </a:lnSpc>
            </a:pPr>
            <a:r>
              <a:rPr lang="en-US" sz="1600" dirty="0" smtClean="0">
                <a:solidFill>
                  <a:srgbClr val="FFFFFF"/>
                </a:solidFill>
                <a:effectLst>
                  <a:outerShdw blurRad="50800" dist="38100" dir="2700000" algn="tl" rotWithShape="0">
                    <a:srgbClr val="000000">
                      <a:alpha val="43000"/>
                    </a:srgbClr>
                  </a:outerShdw>
                </a:effectLst>
                <a:latin typeface="Candara"/>
                <a:cs typeface="Candara"/>
              </a:rPr>
              <a:t>WML2 Part 2</a:t>
            </a:r>
            <a:br>
              <a:rPr lang="en-US" sz="1600" dirty="0" smtClean="0">
                <a:solidFill>
                  <a:srgbClr val="FFFFFF"/>
                </a:solidFill>
                <a:effectLst>
                  <a:outerShdw blurRad="50800" dist="38100" dir="2700000" algn="tl" rotWithShape="0">
                    <a:srgbClr val="000000">
                      <a:alpha val="43000"/>
                    </a:srgbClr>
                  </a:outerShdw>
                </a:effectLst>
                <a:latin typeface="Candara"/>
                <a:cs typeface="Candara"/>
              </a:rPr>
            </a:br>
            <a:r>
              <a:rPr lang="en-US" sz="1400" dirty="0" smtClean="0">
                <a:solidFill>
                  <a:srgbClr val="FFFFFF"/>
                </a:solidFill>
                <a:effectLst>
                  <a:outerShdw blurRad="50800" dist="38100" dir="2700000" algn="tl" rotWithShape="0">
                    <a:srgbClr val="000000">
                      <a:alpha val="43000"/>
                    </a:srgbClr>
                  </a:outerShdw>
                </a:effectLst>
                <a:latin typeface="Candara"/>
                <a:cs typeface="Candara"/>
              </a:rPr>
              <a:t>Ratings-Gaugings</a:t>
            </a:r>
          </a:p>
        </p:txBody>
      </p:sp>
      <p:sp>
        <p:nvSpPr>
          <p:cNvPr id="48" name="Rectangle 47"/>
          <p:cNvSpPr>
            <a:spLocks noChangeArrowheads="1"/>
          </p:cNvSpPr>
          <p:nvPr/>
        </p:nvSpPr>
        <p:spPr bwMode="auto">
          <a:xfrm>
            <a:off x="979488" y="6525117"/>
            <a:ext cx="7208344" cy="276999"/>
          </a:xfrm>
          <a:prstGeom prst="rect">
            <a:avLst/>
          </a:prstGeom>
          <a:solidFill>
            <a:schemeClr val="bg1">
              <a:alpha val="59000"/>
            </a:schemeClr>
          </a:solidFill>
          <a:ln w="19050">
            <a:solidFill>
              <a:srgbClr val="00B9F2"/>
            </a:solidFill>
            <a:miter lim="800000"/>
            <a:headEnd/>
            <a:tailEnd/>
          </a:ln>
        </p:spPr>
        <p:txBody>
          <a:bodyPr wrap="square">
            <a:spAutoFit/>
          </a:bodyPr>
          <a:lstStyle/>
          <a:p>
            <a:pPr algn="ctr" fontAlgn="base">
              <a:spcBef>
                <a:spcPct val="0"/>
              </a:spcBef>
              <a:spcAft>
                <a:spcPct val="0"/>
              </a:spcAft>
            </a:pPr>
            <a:r>
              <a:rPr lang="en-US" sz="1200" i="1" dirty="0" smtClean="0">
                <a:solidFill>
                  <a:srgbClr val="000000"/>
                </a:solidFill>
              </a:rPr>
              <a:t>Acknowledgements</a:t>
            </a:r>
            <a:r>
              <a:rPr lang="en-US" sz="1200" dirty="0" smtClean="0">
                <a:solidFill>
                  <a:srgbClr val="000000"/>
                </a:solidFill>
              </a:rPr>
              <a:t>: OGC, WMO,  GRDC, NWS, CUAHSI, BoM/CSIRO, USGS, GSC, Kisters, …….</a:t>
            </a:r>
          </a:p>
        </p:txBody>
      </p:sp>
      <p:sp>
        <p:nvSpPr>
          <p:cNvPr id="63" name="Rectangle 6"/>
          <p:cNvSpPr>
            <a:spLocks noChangeArrowheads="1"/>
          </p:cNvSpPr>
          <p:nvPr/>
        </p:nvSpPr>
        <p:spPr bwMode="auto">
          <a:xfrm>
            <a:off x="7125710" y="1885429"/>
            <a:ext cx="1960865" cy="461665"/>
          </a:xfrm>
          <a:prstGeom prst="rect">
            <a:avLst/>
          </a:prstGeom>
          <a:solidFill>
            <a:schemeClr val="bg1"/>
          </a:solidFill>
          <a:ln w="19050">
            <a:solidFill>
              <a:srgbClr val="00B9F2"/>
            </a:solidFill>
            <a:miter lim="800000"/>
            <a:headEnd/>
            <a:tailEnd/>
          </a:ln>
        </p:spPr>
        <p:txBody>
          <a:bodyPr wrap="square">
            <a:spAutoFit/>
          </a:bodyPr>
          <a:lstStyle/>
          <a:p>
            <a:pPr algn="ctr" fontAlgn="base">
              <a:spcBef>
                <a:spcPct val="0"/>
              </a:spcBef>
              <a:spcAft>
                <a:spcPct val="0"/>
              </a:spcAft>
            </a:pPr>
            <a:r>
              <a:rPr lang="en-US" sz="1200" b="1" dirty="0" smtClean="0">
                <a:solidFill>
                  <a:srgbClr val="000000"/>
                </a:solidFill>
              </a:rPr>
              <a:t>Stage-Discharge values for one cross-section</a:t>
            </a:r>
          </a:p>
        </p:txBody>
      </p:sp>
      <p:sp>
        <p:nvSpPr>
          <p:cNvPr id="51220" name="Rectangle 6"/>
          <p:cNvSpPr>
            <a:spLocks noChangeArrowheads="1"/>
          </p:cNvSpPr>
          <p:nvPr/>
        </p:nvSpPr>
        <p:spPr bwMode="auto">
          <a:xfrm>
            <a:off x="5091580" y="1884200"/>
            <a:ext cx="1920052" cy="461665"/>
          </a:xfrm>
          <a:prstGeom prst="rect">
            <a:avLst/>
          </a:prstGeom>
          <a:solidFill>
            <a:schemeClr val="bg1"/>
          </a:solidFill>
          <a:ln w="19050">
            <a:solidFill>
              <a:srgbClr val="00B9F2"/>
            </a:solidFill>
            <a:miter lim="800000"/>
            <a:headEnd/>
            <a:tailEnd/>
          </a:ln>
        </p:spPr>
        <p:txBody>
          <a:bodyPr wrap="square">
            <a:spAutoFit/>
          </a:bodyPr>
          <a:lstStyle/>
          <a:p>
            <a:pPr algn="ctr" fontAlgn="base">
              <a:spcBef>
                <a:spcPct val="0"/>
              </a:spcBef>
              <a:spcAft>
                <a:spcPct val="0"/>
              </a:spcAft>
            </a:pPr>
            <a:r>
              <a:rPr lang="en-US" sz="1200" b="1" dirty="0" smtClean="0">
                <a:solidFill>
                  <a:srgbClr val="000000"/>
                </a:solidFill>
              </a:rPr>
              <a:t>A time series for one variable at one location</a:t>
            </a:r>
          </a:p>
        </p:txBody>
      </p:sp>
      <p:sp>
        <p:nvSpPr>
          <p:cNvPr id="16" name="TextBox 15"/>
          <p:cNvSpPr txBox="1"/>
          <p:nvPr/>
        </p:nvSpPr>
        <p:spPr>
          <a:xfrm>
            <a:off x="7210197" y="1591467"/>
            <a:ext cx="1689616" cy="268670"/>
          </a:xfrm>
          <a:prstGeom prst="rect">
            <a:avLst/>
          </a:prstGeom>
          <a:noFill/>
          <a:effectLst/>
        </p:spPr>
        <p:txBody>
          <a:bodyPr wrap="square" lIns="0" tIns="0" rIns="0" bIns="0" rtlCol="0">
            <a:noAutofit/>
          </a:bodyPr>
          <a:lstStyle/>
          <a:p>
            <a:pPr algn="ctr" eaLnBrk="0" hangingPunct="0">
              <a:lnSpc>
                <a:spcPts val="1800"/>
              </a:lnSpc>
            </a:pPr>
            <a:r>
              <a:rPr lang="en-US" sz="1400" i="1" dirty="0" smtClean="0">
                <a:solidFill>
                  <a:prstClr val="white">
                    <a:lumMod val="50000"/>
                  </a:prstClr>
                </a:solidFill>
              </a:rPr>
              <a:t>(draft pending)</a:t>
            </a:r>
          </a:p>
        </p:txBody>
      </p:sp>
      <p:sp>
        <p:nvSpPr>
          <p:cNvPr id="47" name="TextBox 51"/>
          <p:cNvSpPr txBox="1">
            <a:spLocks noChangeArrowheads="1"/>
          </p:cNvSpPr>
          <p:nvPr/>
        </p:nvSpPr>
        <p:spPr bwMode="auto">
          <a:xfrm>
            <a:off x="728732" y="3514520"/>
            <a:ext cx="2215070" cy="1000230"/>
          </a:xfrm>
          <a:prstGeom prst="rect">
            <a:avLst/>
          </a:prstGeom>
          <a:solidFill>
            <a:schemeClr val="bg1"/>
          </a:solidFill>
          <a:ln w="19050">
            <a:solidFill>
              <a:srgbClr val="00B9F2"/>
            </a:solidFill>
            <a:miter lim="800000"/>
            <a:headEnd/>
            <a:tailEnd/>
          </a:ln>
        </p:spPr>
        <p:txBody>
          <a:bodyPr wrap="none"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fontAlgn="base">
              <a:lnSpc>
                <a:spcPct val="90000"/>
              </a:lnSpc>
              <a:spcBef>
                <a:spcPct val="0"/>
              </a:spcBef>
              <a:spcAft>
                <a:spcPct val="0"/>
              </a:spcAft>
            </a:pPr>
            <a:r>
              <a:rPr lang="en-US" sz="1200" b="0" dirty="0" smtClean="0">
                <a:solidFill>
                  <a:srgbClr val="000000"/>
                </a:solidFill>
                <a:latin typeface="Candara"/>
                <a:cs typeface="Candara"/>
              </a:rPr>
              <a:t>Memorandum of Understanding </a:t>
            </a:r>
            <a:br>
              <a:rPr lang="en-US" sz="1200" b="0" dirty="0" smtClean="0">
                <a:solidFill>
                  <a:srgbClr val="000000"/>
                </a:solidFill>
                <a:latin typeface="Candara"/>
                <a:cs typeface="Candara"/>
              </a:rPr>
            </a:br>
            <a:r>
              <a:rPr lang="en-US" sz="1200" b="0" dirty="0" smtClean="0">
                <a:solidFill>
                  <a:srgbClr val="000000"/>
                </a:solidFill>
                <a:latin typeface="Candara"/>
                <a:cs typeface="Candara"/>
              </a:rPr>
              <a:t>between the </a:t>
            </a:r>
            <a:br>
              <a:rPr lang="en-US" sz="1200" b="0" dirty="0" smtClean="0">
                <a:solidFill>
                  <a:srgbClr val="000000"/>
                </a:solidFill>
                <a:latin typeface="Candara"/>
                <a:cs typeface="Candara"/>
              </a:rPr>
            </a:br>
            <a:r>
              <a:rPr lang="en-US" sz="1200" b="0" dirty="0" smtClean="0">
                <a:solidFill>
                  <a:srgbClr val="000000"/>
                </a:solidFill>
                <a:latin typeface="Candara"/>
                <a:cs typeface="Candara"/>
              </a:rPr>
              <a:t>World Meteorological</a:t>
            </a:r>
            <a:br>
              <a:rPr lang="en-US" sz="1200" b="0" dirty="0" smtClean="0">
                <a:solidFill>
                  <a:srgbClr val="000000"/>
                </a:solidFill>
                <a:latin typeface="Candara"/>
                <a:cs typeface="Candara"/>
              </a:rPr>
            </a:br>
            <a:r>
              <a:rPr lang="en-US" sz="1200" b="0" dirty="0" smtClean="0">
                <a:solidFill>
                  <a:srgbClr val="000000"/>
                </a:solidFill>
                <a:latin typeface="Candara"/>
                <a:cs typeface="Candara"/>
              </a:rPr>
              <a:t>Organization </a:t>
            </a:r>
            <a:br>
              <a:rPr lang="en-US" sz="1200" b="0" dirty="0" smtClean="0">
                <a:solidFill>
                  <a:srgbClr val="000000"/>
                </a:solidFill>
                <a:latin typeface="Candara"/>
                <a:cs typeface="Candara"/>
              </a:rPr>
            </a:br>
            <a:r>
              <a:rPr lang="en-US" sz="1200" b="0" dirty="0" smtClean="0">
                <a:solidFill>
                  <a:srgbClr val="000000"/>
                </a:solidFill>
                <a:latin typeface="Candara"/>
                <a:cs typeface="Candara"/>
              </a:rPr>
              <a:t>and the </a:t>
            </a:r>
            <a:br>
              <a:rPr lang="en-US" sz="1200" b="0" dirty="0" smtClean="0">
                <a:solidFill>
                  <a:srgbClr val="000000"/>
                </a:solidFill>
                <a:latin typeface="Candara"/>
                <a:cs typeface="Candara"/>
              </a:rPr>
            </a:br>
            <a:r>
              <a:rPr lang="en-US" sz="1200" b="0" dirty="0" smtClean="0">
                <a:solidFill>
                  <a:srgbClr val="000000"/>
                </a:solidFill>
                <a:latin typeface="Candara"/>
                <a:cs typeface="Candara"/>
              </a:rPr>
              <a:t>Open Geospatial Consortium</a:t>
            </a:r>
          </a:p>
        </p:txBody>
      </p:sp>
      <p:sp>
        <p:nvSpPr>
          <p:cNvPr id="59" name="Rectangle 6"/>
          <p:cNvSpPr>
            <a:spLocks noChangeArrowheads="1"/>
          </p:cNvSpPr>
          <p:nvPr/>
        </p:nvSpPr>
        <p:spPr bwMode="auto">
          <a:xfrm>
            <a:off x="6751745" y="3106701"/>
            <a:ext cx="1776659" cy="830997"/>
          </a:xfrm>
          <a:prstGeom prst="rect">
            <a:avLst/>
          </a:prstGeom>
          <a:solidFill>
            <a:schemeClr val="tx2"/>
          </a:solidFill>
          <a:ln w="19050">
            <a:solidFill>
              <a:srgbClr val="00B9F2"/>
            </a:solidFill>
            <a:miter lim="800000"/>
            <a:headEnd/>
            <a:tailEnd/>
          </a:ln>
        </p:spPr>
        <p:txBody>
          <a:bodyPr wrap="square">
            <a:spAutoFit/>
          </a:bodyPr>
          <a:lstStyle/>
          <a:p>
            <a:pPr algn="ctr" fontAlgn="base">
              <a:spcBef>
                <a:spcPct val="0"/>
              </a:spcBef>
              <a:spcAft>
                <a:spcPct val="0"/>
              </a:spcAft>
            </a:pPr>
            <a:r>
              <a:rPr lang="en-US" sz="1200" dirty="0" smtClean="0">
                <a:solidFill>
                  <a:prstClr val="white"/>
                </a:solidFill>
                <a:latin typeface="Candara"/>
                <a:cs typeface="Candara"/>
              </a:rPr>
              <a:t>Sensor Observation Service 2.0 </a:t>
            </a:r>
          </a:p>
          <a:p>
            <a:pPr algn="ctr" fontAlgn="base">
              <a:spcBef>
                <a:spcPct val="0"/>
              </a:spcBef>
              <a:spcAft>
                <a:spcPct val="0"/>
              </a:spcAft>
            </a:pPr>
            <a:r>
              <a:rPr lang="en-US" sz="1200" dirty="0" smtClean="0">
                <a:solidFill>
                  <a:prstClr val="white"/>
                </a:solidFill>
                <a:latin typeface="Candara"/>
                <a:cs typeface="Candara"/>
              </a:rPr>
              <a:t>Hydrology Profile</a:t>
            </a:r>
          </a:p>
          <a:p>
            <a:pPr algn="ctr" fontAlgn="base">
              <a:spcBef>
                <a:spcPct val="0"/>
              </a:spcBef>
              <a:spcAft>
                <a:spcPct val="0"/>
              </a:spcAft>
            </a:pPr>
            <a:r>
              <a:rPr lang="en-US" sz="1200" dirty="0" smtClean="0">
                <a:solidFill>
                  <a:prstClr val="white"/>
                </a:solidFill>
                <a:latin typeface="Candara"/>
                <a:cs typeface="Candara"/>
              </a:rPr>
              <a:t>Best Practice</a:t>
            </a:r>
          </a:p>
        </p:txBody>
      </p:sp>
    </p:spTree>
    <p:extLst>
      <p:ext uri="{BB962C8B-B14F-4D97-AF65-F5344CB8AC3E}">
        <p14:creationId xmlns:p14="http://schemas.microsoft.com/office/powerpoint/2010/main" val="1372514105"/>
      </p:ext>
    </p:extLst>
  </p:cSld>
  <p:clrMapOvr>
    <a:masterClrMapping/>
  </p:clrMapOvr>
  <p:transition spd="med">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02" y="80400"/>
            <a:ext cx="7686898" cy="484188"/>
          </a:xfrm>
        </p:spPr>
        <p:txBody>
          <a:bodyPr/>
          <a:lstStyle/>
          <a:p>
            <a:r>
              <a:rPr lang="en-US" sz="3600" dirty="0">
                <a:effectLst>
                  <a:outerShdw blurRad="50800" dist="38100" dir="2700000" algn="tl" rotWithShape="0">
                    <a:srgbClr val="000000">
                      <a:alpha val="43000"/>
                    </a:srgbClr>
                  </a:outerShdw>
                </a:effectLst>
                <a:latin typeface="Candara"/>
                <a:cs typeface="Candara"/>
              </a:rPr>
              <a:t>What is Time?  … on the web? </a:t>
            </a:r>
          </a:p>
        </p:txBody>
      </p:sp>
      <p:sp>
        <p:nvSpPr>
          <p:cNvPr id="3" name="Content Placeholder 2"/>
          <p:cNvSpPr>
            <a:spLocks noGrp="1"/>
          </p:cNvSpPr>
          <p:nvPr>
            <p:ph idx="1"/>
          </p:nvPr>
        </p:nvSpPr>
        <p:spPr>
          <a:xfrm>
            <a:off x="314102" y="894835"/>
            <a:ext cx="8702898" cy="4622348"/>
          </a:xfrm>
        </p:spPr>
        <p:txBody>
          <a:bodyPr/>
          <a:lstStyle/>
          <a:p>
            <a:pPr marL="0" indent="0">
              <a:buNone/>
            </a:pPr>
            <a:r>
              <a:rPr lang="en-US" sz="2800" b="1" dirty="0">
                <a:latin typeface="Candara"/>
                <a:cs typeface="Candara"/>
              </a:rPr>
              <a:t>ISO 8601:2004[E] </a:t>
            </a:r>
            <a:r>
              <a:rPr lang="en-US" dirty="0">
                <a:latin typeface="Candara"/>
                <a:cs typeface="Candara"/>
              </a:rPr>
              <a:t>– </a:t>
            </a:r>
            <a:r>
              <a:rPr lang="en-US" sz="2000" i="1" dirty="0">
                <a:latin typeface="Candara"/>
                <a:cs typeface="Candara"/>
              </a:rPr>
              <a:t>Data elements and interchange formats – </a:t>
            </a:r>
            <a:r>
              <a:rPr lang="en-US" sz="2000" i="1" dirty="0" smtClean="0">
                <a:latin typeface="Candara"/>
                <a:cs typeface="Candara"/>
              </a:rPr>
              <a:t/>
            </a:r>
            <a:br>
              <a:rPr lang="en-US" sz="2000" i="1" dirty="0" smtClean="0">
                <a:latin typeface="Candara"/>
                <a:cs typeface="Candara"/>
              </a:rPr>
            </a:br>
            <a:r>
              <a:rPr lang="en-US" sz="2000" i="1" dirty="0" smtClean="0">
                <a:latin typeface="Candara"/>
                <a:cs typeface="Candara"/>
              </a:rPr>
              <a:t>Information </a:t>
            </a:r>
            <a:r>
              <a:rPr lang="en-US" sz="2000" i="1" dirty="0">
                <a:latin typeface="Candara"/>
                <a:cs typeface="Candara"/>
              </a:rPr>
              <a:t>interchange – Representation of dates and times</a:t>
            </a:r>
            <a:endParaRPr lang="en-US" sz="2000" i="1" dirty="0" smtClean="0">
              <a:latin typeface="Candara"/>
              <a:cs typeface="Candara"/>
            </a:endParaRPr>
          </a:p>
          <a:p>
            <a:pPr marL="285750" lvl="1" indent="-285750">
              <a:lnSpc>
                <a:spcPct val="100000"/>
              </a:lnSpc>
              <a:spcAft>
                <a:spcPts val="600"/>
              </a:spcAft>
              <a:buFont typeface="Wingdings" charset="2"/>
              <a:buChar char="§"/>
            </a:pPr>
            <a:r>
              <a:rPr lang="en-US" sz="1600" b="1" dirty="0">
                <a:latin typeface="Candara"/>
                <a:cs typeface="Candara"/>
              </a:rPr>
              <a:t>Date and time values are ordered from the largest to smallest unit of time</a:t>
            </a:r>
            <a:r>
              <a:rPr lang="en-US" sz="1600" dirty="0">
                <a:latin typeface="Candara"/>
                <a:cs typeface="Candara"/>
              </a:rPr>
              <a:t>: year, month (or week), day, hour, minute, second, and fraction of second. This ordering corresponds to chronological order. This allows dates to be naturally sorted by computer file systems.</a:t>
            </a:r>
          </a:p>
          <a:p>
            <a:pPr marL="285750" lvl="1" indent="-285750">
              <a:lnSpc>
                <a:spcPct val="100000"/>
              </a:lnSpc>
              <a:spcAft>
                <a:spcPts val="600"/>
              </a:spcAft>
              <a:buFont typeface="Wingdings" charset="2"/>
              <a:buChar char="§"/>
            </a:pPr>
            <a:r>
              <a:rPr lang="en-US" sz="1600" b="1" dirty="0">
                <a:latin typeface="Candara"/>
                <a:cs typeface="Candara"/>
              </a:rPr>
              <a:t>Each date and time value has a fixed number of digits </a:t>
            </a:r>
            <a:r>
              <a:rPr lang="en-US" sz="1600" dirty="0">
                <a:latin typeface="Candara"/>
                <a:cs typeface="Candara"/>
              </a:rPr>
              <a:t>that must be padded with leading zeros</a:t>
            </a:r>
            <a:r>
              <a:rPr lang="en-US" sz="1600" dirty="0" smtClean="0">
                <a:latin typeface="Candara"/>
                <a:cs typeface="Candara"/>
              </a:rPr>
              <a:t>. (The “format template” in figure below will achieve this in Excel spreadsheets)</a:t>
            </a:r>
            <a:endParaRPr lang="en-US" sz="1600" dirty="0">
              <a:latin typeface="Candara"/>
              <a:cs typeface="Candara"/>
            </a:endParaRPr>
          </a:p>
          <a:p>
            <a:pPr marL="285750" lvl="1" indent="-285750">
              <a:lnSpc>
                <a:spcPct val="100000"/>
              </a:lnSpc>
              <a:spcAft>
                <a:spcPts val="600"/>
              </a:spcAft>
              <a:buFont typeface="Wingdings" charset="2"/>
              <a:buChar char="§"/>
            </a:pPr>
            <a:r>
              <a:rPr lang="en-US" sz="1600" b="1" dirty="0">
                <a:latin typeface="Candara"/>
                <a:cs typeface="Candara"/>
              </a:rPr>
              <a:t>Two main formats </a:t>
            </a:r>
            <a:r>
              <a:rPr lang="en-US" sz="1600" dirty="0">
                <a:latin typeface="Candara"/>
                <a:cs typeface="Candara"/>
              </a:rPr>
              <a:t>– </a:t>
            </a:r>
            <a:r>
              <a:rPr lang="en-US" sz="1600" dirty="0" smtClean="0">
                <a:latin typeface="Candara"/>
                <a:cs typeface="Candara"/>
              </a:rPr>
              <a:t>(1) a </a:t>
            </a:r>
            <a:r>
              <a:rPr lang="en-US" sz="1600" dirty="0">
                <a:latin typeface="Candara"/>
                <a:cs typeface="Candara"/>
              </a:rPr>
              <a:t>basic format with a minimal number of separators</a:t>
            </a:r>
            <a:r>
              <a:rPr lang="en-US" sz="1600" dirty="0" smtClean="0">
                <a:latin typeface="Candara"/>
                <a:cs typeface="Candara"/>
              </a:rPr>
              <a:t>, or (2) an </a:t>
            </a:r>
            <a:r>
              <a:rPr lang="en-US" sz="1600" dirty="0">
                <a:latin typeface="Candara"/>
                <a:cs typeface="Candara"/>
              </a:rPr>
              <a:t>extended format with </a:t>
            </a:r>
            <a:r>
              <a:rPr lang="en-US" sz="1600" dirty="0" smtClean="0">
                <a:latin typeface="Candara"/>
                <a:cs typeface="Candara"/>
              </a:rPr>
              <a:t>separators: </a:t>
            </a:r>
            <a:r>
              <a:rPr lang="en-US" sz="1600" i="1" dirty="0" smtClean="0">
                <a:latin typeface="Candara"/>
                <a:cs typeface="Candara"/>
              </a:rPr>
              <a:t>hyphen</a:t>
            </a:r>
            <a:r>
              <a:rPr lang="en-US" sz="1600" dirty="0" smtClean="0">
                <a:latin typeface="Candara"/>
                <a:cs typeface="Candara"/>
              </a:rPr>
              <a:t> between </a:t>
            </a:r>
            <a:r>
              <a:rPr lang="en-US" sz="1600" dirty="0">
                <a:latin typeface="Candara"/>
                <a:cs typeface="Candara"/>
              </a:rPr>
              <a:t>date values (year, month, week, and day) </a:t>
            </a:r>
            <a:r>
              <a:rPr lang="en-US" sz="1600" dirty="0" smtClean="0">
                <a:latin typeface="Candara"/>
                <a:cs typeface="Candara"/>
              </a:rPr>
              <a:t>and </a:t>
            </a:r>
            <a:br>
              <a:rPr lang="en-US" sz="1600" dirty="0" smtClean="0">
                <a:latin typeface="Candara"/>
                <a:cs typeface="Candara"/>
              </a:rPr>
            </a:br>
            <a:r>
              <a:rPr lang="en-US" sz="1600" i="1" dirty="0" smtClean="0">
                <a:latin typeface="Candara"/>
                <a:cs typeface="Candara"/>
              </a:rPr>
              <a:t>colon</a:t>
            </a:r>
            <a:r>
              <a:rPr lang="en-US" sz="1600" dirty="0" smtClean="0">
                <a:latin typeface="Candara"/>
                <a:cs typeface="Candara"/>
              </a:rPr>
              <a:t> between </a:t>
            </a:r>
            <a:r>
              <a:rPr lang="en-US" sz="1600" dirty="0">
                <a:latin typeface="Candara"/>
                <a:cs typeface="Candara"/>
              </a:rPr>
              <a:t>time values (hours, minutes, and seconds). </a:t>
            </a:r>
            <a:r>
              <a:rPr lang="en-US" sz="1600" dirty="0" smtClean="0">
                <a:latin typeface="Candara"/>
                <a:cs typeface="Candara"/>
              </a:rPr>
              <a:t/>
            </a:r>
            <a:br>
              <a:rPr lang="en-US" sz="1600" dirty="0" smtClean="0">
                <a:latin typeface="Candara"/>
                <a:cs typeface="Candara"/>
              </a:rPr>
            </a:br>
            <a:r>
              <a:rPr lang="en-US" sz="1600" dirty="0" smtClean="0">
                <a:latin typeface="Candara"/>
                <a:cs typeface="Candara"/>
              </a:rPr>
              <a:t>Local time zone begins with</a:t>
            </a:r>
            <a:r>
              <a:rPr lang="en-US" sz="1600" dirty="0">
                <a:latin typeface="Candara"/>
                <a:cs typeface="Candara"/>
              </a:rPr>
              <a:t> </a:t>
            </a:r>
            <a:r>
              <a:rPr lang="en-US" sz="1600" dirty="0" smtClean="0">
                <a:latin typeface="Candara"/>
                <a:cs typeface="Candara"/>
              </a:rPr>
              <a:t/>
            </a:r>
            <a:br>
              <a:rPr lang="en-US" sz="1600" dirty="0" smtClean="0">
                <a:latin typeface="Candara"/>
                <a:cs typeface="Candara"/>
              </a:rPr>
            </a:br>
            <a:r>
              <a:rPr lang="en-US" sz="1600" dirty="0" smtClean="0">
                <a:latin typeface="Candara"/>
                <a:cs typeface="Candara"/>
              </a:rPr>
              <a:t>+ or – hours from UTC.</a:t>
            </a:r>
            <a:endParaRPr lang="en-US" sz="1600" dirty="0">
              <a:latin typeface="Candara"/>
              <a:cs typeface="Candara"/>
            </a:endParaRPr>
          </a:p>
          <a:p>
            <a:pPr marL="0" lvl="1" indent="0">
              <a:lnSpc>
                <a:spcPct val="100000"/>
              </a:lnSpc>
              <a:spcAft>
                <a:spcPts val="600"/>
              </a:spcAft>
              <a:buNone/>
            </a:pPr>
            <a:endParaRPr lang="en-US" sz="1600" dirty="0" smtClean="0">
              <a:solidFill>
                <a:schemeClr val="bg1"/>
              </a:solidFill>
            </a:endParaRPr>
          </a:p>
          <a:p>
            <a:pPr marL="0" lvl="1" indent="0">
              <a:lnSpc>
                <a:spcPct val="100000"/>
              </a:lnSpc>
              <a:spcAft>
                <a:spcPts val="600"/>
              </a:spcAft>
              <a:buNone/>
            </a:pPr>
            <a:r>
              <a:rPr lang="en-US" sz="1050" dirty="0" smtClean="0">
                <a:solidFill>
                  <a:schemeClr val="bg1"/>
                </a:solidFill>
              </a:rPr>
              <a:t> </a:t>
            </a:r>
            <a:r>
              <a:rPr lang="en-US" sz="1400" dirty="0" smtClean="0">
                <a:solidFill>
                  <a:schemeClr val="bg1"/>
                </a:solidFill>
                <a:hlinkClick r:id="rId2"/>
              </a:rPr>
              <a:t>http</a:t>
            </a:r>
            <a:r>
              <a:rPr lang="en-US" sz="1400" dirty="0">
                <a:solidFill>
                  <a:schemeClr val="bg1"/>
                </a:solidFill>
                <a:hlinkClick r:id="rId2"/>
              </a:rPr>
              <a:t>://en.wikipedia.org/wiki/</a:t>
            </a:r>
            <a:r>
              <a:rPr lang="en-US" sz="1400" dirty="0" smtClean="0">
                <a:solidFill>
                  <a:schemeClr val="bg1"/>
                </a:solidFill>
                <a:hlinkClick r:id="rId2"/>
              </a:rPr>
              <a:t>ISO_8601</a:t>
            </a:r>
            <a:r>
              <a:rPr lang="en-US" sz="1400" dirty="0" smtClean="0">
                <a:solidFill>
                  <a:schemeClr val="bg1"/>
                </a:solidFill>
              </a:rPr>
              <a:t> </a:t>
            </a:r>
          </a:p>
        </p:txBody>
      </p:sp>
      <p:graphicFrame>
        <p:nvGraphicFramePr>
          <p:cNvPr id="4" name="Table 3"/>
          <p:cNvGraphicFramePr>
            <a:graphicFrameLocks noGrp="1"/>
          </p:cNvGraphicFramePr>
          <p:nvPr>
            <p:extLst/>
          </p:nvPr>
        </p:nvGraphicFramePr>
        <p:xfrm>
          <a:off x="3885108" y="3969145"/>
          <a:ext cx="5045941" cy="2792472"/>
        </p:xfrm>
        <a:graphic>
          <a:graphicData uri="http://schemas.openxmlformats.org/drawingml/2006/table">
            <a:tbl>
              <a:tblPr>
                <a:effectLst>
                  <a:outerShdw blurRad="50800" dist="38100" dir="12840000" algn="tl" rotWithShape="0">
                    <a:srgbClr val="000000">
                      <a:alpha val="43000"/>
                    </a:srgbClr>
                  </a:outerShdw>
                </a:effectLst>
              </a:tblPr>
              <a:tblGrid>
                <a:gridCol w="2092152"/>
                <a:gridCol w="2953789"/>
              </a:tblGrid>
              <a:tr h="336733">
                <a:tc gridSpan="2">
                  <a:txBody>
                    <a:bodyPr/>
                    <a:lstStyle/>
                    <a:p>
                      <a:pPr marL="91440" algn="l" fontAlgn="b"/>
                      <a:r>
                        <a:rPr lang="en-US" sz="1600" b="1" i="0" u="none" strike="noStrike" dirty="0">
                          <a:solidFill>
                            <a:srgbClr val="000000"/>
                          </a:solidFill>
                          <a:effectLst/>
                          <a:latin typeface="Candara"/>
                          <a:cs typeface="Candara"/>
                        </a:rPr>
                        <a:t>Date and time expressed according to ISO 8601:</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tc>
              </a:tr>
              <a:tr h="336733">
                <a:tc>
                  <a:txBody>
                    <a:bodyPr/>
                    <a:lstStyle/>
                    <a:p>
                      <a:pPr marL="91440" algn="l" fontAlgn="b"/>
                      <a:r>
                        <a:rPr lang="en-US" sz="1600" b="0" i="0" u="none" strike="noStrike" dirty="0" smtClean="0">
                          <a:solidFill>
                            <a:srgbClr val="000000"/>
                          </a:solidFill>
                          <a:effectLst/>
                          <a:latin typeface="Calibri"/>
                        </a:rPr>
                        <a:t>Format template:</a:t>
                      </a:r>
                      <a:endParaRPr lang="en-US" sz="1600" b="0" i="0" u="none" strike="noStrike" dirty="0">
                        <a:solidFill>
                          <a:srgbClr val="000000"/>
                        </a:solidFill>
                        <a:effectLst/>
                        <a:latin typeface="Calibri"/>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91440" algn="l" fontAlgn="b"/>
                      <a:r>
                        <a:rPr lang="en-US" sz="1600" b="1" i="0" u="none" strike="noStrike" dirty="0" smtClean="0">
                          <a:solidFill>
                            <a:srgbClr val="000000"/>
                          </a:solidFill>
                          <a:effectLst/>
                          <a:latin typeface="Arial"/>
                        </a:rPr>
                        <a:t>yyyy-m-d</a:t>
                      </a:r>
                      <a:r>
                        <a:rPr lang="en-US" sz="1600" b="1" i="0" u="none" strike="noStrike" dirty="0" smtClean="0">
                          <a:solidFill>
                            <a:srgbClr val="FF0000"/>
                          </a:solidFill>
                          <a:effectLst/>
                          <a:latin typeface="Arial"/>
                        </a:rPr>
                        <a:t>T</a:t>
                      </a:r>
                      <a:r>
                        <a:rPr lang="en-US" sz="1600" b="1" i="0" u="none" strike="noStrike" dirty="0" smtClean="0">
                          <a:solidFill>
                            <a:srgbClr val="000000"/>
                          </a:solidFill>
                          <a:effectLst/>
                          <a:latin typeface="Arial"/>
                        </a:rPr>
                        <a:t>h:mm:ss</a:t>
                      </a:r>
                      <a:r>
                        <a:rPr lang="en-US" sz="1600" b="1" i="0" u="none" strike="noStrike" dirty="0" smtClean="0">
                          <a:solidFill>
                            <a:srgbClr val="FF0000"/>
                          </a:solidFill>
                          <a:effectLst/>
                          <a:latin typeface="Arial"/>
                        </a:rPr>
                        <a:t>Z</a:t>
                      </a:r>
                      <a:endParaRPr lang="en-US" sz="1600" b="1" i="0" u="none" strike="noStrike" dirty="0">
                        <a:solidFill>
                          <a:srgbClr val="FF0000"/>
                        </a:solidFill>
                        <a:effectLst/>
                        <a:latin typeface="Arial"/>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36733">
                <a:tc>
                  <a:txBody>
                    <a:bodyPr/>
                    <a:lstStyle/>
                    <a:p>
                      <a:pPr marL="91440" algn="l" fontAlgn="b"/>
                      <a:r>
                        <a:rPr lang="en-US" sz="1600" b="0" i="0" u="none" strike="noStrike" dirty="0">
                          <a:solidFill>
                            <a:srgbClr val="000000"/>
                          </a:solidFill>
                          <a:effectLst/>
                          <a:latin typeface="Calibri"/>
                        </a:rPr>
                        <a:t>Date: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91440" algn="l" fontAlgn="b"/>
                      <a:r>
                        <a:rPr lang="en-US" sz="1600" b="1" i="0" u="none" strike="noStrike">
                          <a:solidFill>
                            <a:srgbClr val="000000"/>
                          </a:solidFill>
                          <a:effectLst/>
                          <a:latin typeface="Arial"/>
                        </a:rPr>
                        <a:t>2015-02-15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36733">
                <a:tc rowSpan="2">
                  <a:txBody>
                    <a:bodyPr/>
                    <a:lstStyle/>
                    <a:p>
                      <a:pPr marL="91440" algn="l" fontAlgn="t"/>
                      <a:r>
                        <a:rPr lang="en-US" sz="1600" b="0" i="0" u="none" strike="noStrike" dirty="0" smtClean="0">
                          <a:solidFill>
                            <a:srgbClr val="000000"/>
                          </a:solidFill>
                          <a:effectLst/>
                          <a:latin typeface="Calibri"/>
                        </a:rPr>
                        <a:t>Date </a:t>
                      </a:r>
                      <a:r>
                        <a:rPr lang="en-US" sz="1600" b="0" i="0" u="none" strike="noStrike" dirty="0">
                          <a:solidFill>
                            <a:srgbClr val="000000"/>
                          </a:solidFill>
                          <a:effectLst/>
                          <a:latin typeface="Calibri"/>
                        </a:rPr>
                        <a:t>and time in UTC</a:t>
                      </a:r>
                      <a:r>
                        <a:rPr lang="en-US" sz="1600" b="0" i="0" u="none" strike="noStrike" dirty="0" smtClean="0">
                          <a:solidFill>
                            <a:srgbClr val="000000"/>
                          </a:solidFill>
                          <a:effectLst/>
                          <a:latin typeface="Calibri"/>
                        </a:rPr>
                        <a:t>:</a:t>
                      </a:r>
                    </a:p>
                    <a:p>
                      <a:pPr marL="91440" algn="l" fontAlgn="t"/>
                      <a:r>
                        <a:rPr lang="en-US" sz="1600" b="0" i="0" u="none" strike="noStrike" dirty="0" smtClean="0">
                          <a:solidFill>
                            <a:srgbClr val="000000"/>
                          </a:solidFill>
                          <a:effectLst/>
                          <a:latin typeface="Calibri"/>
                        </a:rPr>
                        <a:t>… as Zulu:</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91440" algn="l" fontAlgn="b"/>
                      <a:r>
                        <a:rPr lang="en-US" sz="1600" b="1" i="0" u="none" strike="noStrike" dirty="0">
                          <a:solidFill>
                            <a:srgbClr val="000000"/>
                          </a:solidFill>
                          <a:effectLst/>
                          <a:latin typeface="Arial"/>
                        </a:rPr>
                        <a:t>2015-02-15T19:39:11+00:00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60000"/>
                        <a:lumOff val="40000"/>
                      </a:schemeClr>
                    </a:solidFill>
                  </a:tcPr>
                </a:tc>
              </a:tr>
              <a:tr h="271694">
                <a:tc vMerge="1">
                  <a:txBody>
                    <a:bodyPr/>
                    <a:lstStyle/>
                    <a:p>
                      <a:endParaRPr lang="en-US"/>
                    </a:p>
                  </a:txBody>
                  <a:tcPr/>
                </a:tc>
                <a:tc>
                  <a:txBody>
                    <a:bodyPr/>
                    <a:lstStyle/>
                    <a:p>
                      <a:pPr marL="91440" algn="l" fontAlgn="b"/>
                      <a:r>
                        <a:rPr lang="en-US" sz="1600" b="1" i="0" u="none" strike="noStrike" dirty="0">
                          <a:solidFill>
                            <a:srgbClr val="000000"/>
                          </a:solidFill>
                          <a:effectLst/>
                          <a:latin typeface="Arial"/>
                        </a:rPr>
                        <a:t>2015-02-15T19:39:11Z</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36733">
                <a:tc>
                  <a:txBody>
                    <a:bodyPr/>
                    <a:lstStyle/>
                    <a:p>
                      <a:pPr marL="91440" algn="l" fontAlgn="b"/>
                      <a:r>
                        <a:rPr lang="en-US" sz="1600" b="0" i="0" u="none" strike="noStrike" dirty="0" smtClean="0">
                          <a:solidFill>
                            <a:srgbClr val="000000"/>
                          </a:solidFill>
                          <a:effectLst/>
                          <a:latin typeface="Calibri"/>
                        </a:rPr>
                        <a:t>Date &amp; time in Austin:</a:t>
                      </a:r>
                      <a:r>
                        <a:rPr lang="en-US" sz="1600" b="0" i="0" u="none" strike="noStrike" baseline="0" dirty="0" smtClean="0">
                          <a:solidFill>
                            <a:srgbClr val="000000"/>
                          </a:solidFill>
                          <a:effectLst/>
                          <a:latin typeface="Calibri"/>
                        </a:rPr>
                        <a:t> </a:t>
                      </a:r>
                    </a:p>
                    <a:p>
                      <a:pPr marL="91440" algn="l" fontAlgn="b"/>
                      <a:r>
                        <a:rPr lang="en-US" sz="1600" b="0" i="0" u="none" strike="noStrike" baseline="0" dirty="0" smtClean="0">
                          <a:solidFill>
                            <a:srgbClr val="000000"/>
                          </a:solidFill>
                          <a:effectLst/>
                          <a:latin typeface="Calibri"/>
                        </a:rPr>
                        <a:t>with Daylight Savings:</a:t>
                      </a:r>
                      <a:endParaRPr lang="en-US" sz="1600" b="0" i="0" u="none" strike="noStrike" dirty="0">
                        <a:solidFill>
                          <a:srgbClr val="000000"/>
                        </a:solidFill>
                        <a:effectLst/>
                        <a:latin typeface="Calibri"/>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91440" algn="l" fontAlgn="b"/>
                      <a:r>
                        <a:rPr lang="en-US" sz="1600" b="1" i="0" u="none" strike="noStrike" dirty="0" smtClean="0">
                          <a:solidFill>
                            <a:srgbClr val="000000"/>
                          </a:solidFill>
                          <a:effectLst/>
                          <a:latin typeface="+mn-lt"/>
                        </a:rPr>
                        <a:t>2015-02-15T13:39:11-06:00</a:t>
                      </a:r>
                    </a:p>
                    <a:p>
                      <a:pPr marL="91440" marR="0" indent="0" algn="l" defTabSz="4572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rgbClr val="000000"/>
                          </a:solidFill>
                          <a:effectLst/>
                          <a:latin typeface="+mn-lt"/>
                        </a:rPr>
                        <a:t>2015-02-15T14:39:11-05:00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36733">
                <a:tc>
                  <a:txBody>
                    <a:bodyPr/>
                    <a:lstStyle/>
                    <a:p>
                      <a:pPr marL="91440" algn="l" fontAlgn="b"/>
                      <a:r>
                        <a:rPr lang="en-US" sz="1600" b="0" i="0" u="none" strike="noStrike" dirty="0">
                          <a:solidFill>
                            <a:srgbClr val="000000"/>
                          </a:solidFill>
                          <a:effectLst/>
                          <a:latin typeface="Calibri"/>
                        </a:rPr>
                        <a:t>Week:</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91440" algn="l" fontAlgn="b"/>
                      <a:r>
                        <a:rPr lang="en-US" sz="1600" b="1" i="0" u="none" strike="noStrike" dirty="0">
                          <a:solidFill>
                            <a:srgbClr val="000000"/>
                          </a:solidFill>
                          <a:effectLst/>
                          <a:latin typeface="Arial"/>
                        </a:rPr>
                        <a:t>2015-W07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36733">
                <a:tc>
                  <a:txBody>
                    <a:bodyPr/>
                    <a:lstStyle/>
                    <a:p>
                      <a:pPr marL="91440" algn="l" fontAlgn="b"/>
                      <a:r>
                        <a:rPr lang="en-US" sz="1600" b="0" i="0" u="none" strike="noStrike" dirty="0">
                          <a:solidFill>
                            <a:srgbClr val="000000"/>
                          </a:solidFill>
                          <a:effectLst/>
                          <a:latin typeface="Calibri"/>
                        </a:rPr>
                        <a:t>Ordinal date: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91440" algn="l" fontAlgn="b"/>
                      <a:r>
                        <a:rPr lang="en-US" sz="1600" b="1" i="0" u="none" strike="noStrike" dirty="0">
                          <a:solidFill>
                            <a:srgbClr val="000000"/>
                          </a:solidFill>
                          <a:effectLst/>
                          <a:latin typeface="Arial"/>
                        </a:rPr>
                        <a:t>2015-046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bl>
          </a:graphicData>
        </a:graphic>
      </p:graphicFrame>
    </p:spTree>
    <p:extLst>
      <p:ext uri="{BB962C8B-B14F-4D97-AF65-F5344CB8AC3E}">
        <p14:creationId xmlns:p14="http://schemas.microsoft.com/office/powerpoint/2010/main" val="10816855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04107" y="3242576"/>
            <a:ext cx="5854700" cy="2616200"/>
            <a:chOff x="663887" y="4048300"/>
            <a:chExt cx="5854700" cy="2616200"/>
          </a:xfrm>
        </p:grpSpPr>
        <p:pic>
          <p:nvPicPr>
            <p:cNvPr id="3" name="Picture 2" descr="usgs-table-gage ht 5day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887" y="4048300"/>
              <a:ext cx="5854700" cy="2616200"/>
            </a:xfrm>
            <a:prstGeom prst="rect">
              <a:avLst/>
            </a:prstGeom>
            <a:effectLst>
              <a:outerShdw blurRad="50800" dist="38100" dir="13080000" algn="tl" rotWithShape="0">
                <a:srgbClr val="000000">
                  <a:alpha val="43000"/>
                </a:srgbClr>
              </a:outerShdw>
            </a:effectLst>
          </p:spPr>
        </p:pic>
        <p:sp>
          <p:nvSpPr>
            <p:cNvPr id="11" name="Rectangle 10"/>
            <p:cNvSpPr/>
            <p:nvPr/>
          </p:nvSpPr>
          <p:spPr bwMode="auto">
            <a:xfrm>
              <a:off x="663887" y="5166953"/>
              <a:ext cx="2039745" cy="375254"/>
            </a:xfrm>
            <a:prstGeom prst="rect">
              <a:avLst/>
            </a:prstGeom>
            <a:noFill/>
            <a:ln w="28575" cmpd="sng">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12" name="Rectangle 11"/>
            <p:cNvSpPr/>
            <p:nvPr/>
          </p:nvSpPr>
          <p:spPr bwMode="auto">
            <a:xfrm>
              <a:off x="1722242" y="4075615"/>
              <a:ext cx="942906" cy="600622"/>
            </a:xfrm>
            <a:prstGeom prst="rect">
              <a:avLst/>
            </a:prstGeom>
            <a:noFill/>
            <a:ln w="28575" cmpd="sng">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grpSp>
      <p:pic>
        <p:nvPicPr>
          <p:cNvPr id="18" name="Picture 17" descr="usgs-graph-gage ht 2wk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9162" y="1347066"/>
            <a:ext cx="4920177" cy="3242449"/>
          </a:xfrm>
          <a:prstGeom prst="rect">
            <a:avLst/>
          </a:prstGeom>
          <a:ln>
            <a:solidFill>
              <a:schemeClr val="tx2">
                <a:lumMod val="75000"/>
                <a:lumOff val="25000"/>
              </a:schemeClr>
            </a:solidFill>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269407" y="226272"/>
            <a:ext cx="7315200" cy="957220"/>
          </a:xfrm>
        </p:spPr>
        <p:txBody>
          <a:bodyPr/>
          <a:lstStyle/>
          <a:p>
            <a:r>
              <a:rPr lang="en-US" dirty="0" smtClean="0">
                <a:effectLst>
                  <a:outerShdw blurRad="50800" dist="38100" dir="2700000" algn="tl" rotWithShape="0">
                    <a:srgbClr val="000000">
                      <a:alpha val="43000"/>
                    </a:srgbClr>
                  </a:outerShdw>
                </a:effectLst>
                <a:latin typeface="Candara"/>
                <a:cs typeface="Candara"/>
              </a:rPr>
              <a:t>Time–Value Pairs: </a:t>
            </a:r>
            <a:br>
              <a:rPr lang="en-US" dirty="0" smtClean="0">
                <a:effectLst>
                  <a:outerShdw blurRad="50800" dist="38100" dir="2700000" algn="tl" rotWithShape="0">
                    <a:srgbClr val="000000">
                      <a:alpha val="43000"/>
                    </a:srgbClr>
                  </a:outerShdw>
                </a:effectLst>
                <a:latin typeface="Candara"/>
                <a:cs typeface="Candara"/>
              </a:rPr>
            </a:br>
            <a:r>
              <a:rPr lang="en-US" dirty="0" smtClean="0">
                <a:effectLst>
                  <a:outerShdw blurRad="50800" dist="38100" dir="2700000" algn="tl" rotWithShape="0">
                    <a:srgbClr val="000000">
                      <a:alpha val="43000"/>
                    </a:srgbClr>
                  </a:outerShdw>
                </a:effectLst>
                <a:latin typeface="Candara"/>
                <a:cs typeface="Candara"/>
              </a:rPr>
              <a:t>Building a time series for web exchange</a:t>
            </a:r>
            <a:endParaRPr lang="en-US" dirty="0">
              <a:effectLst>
                <a:outerShdw blurRad="50800" dist="38100" dir="2700000" algn="tl" rotWithShape="0">
                  <a:srgbClr val="000000">
                    <a:alpha val="43000"/>
                  </a:srgbClr>
                </a:outerShdw>
              </a:effectLst>
              <a:latin typeface="Candara"/>
              <a:cs typeface="Candara"/>
            </a:endParaRPr>
          </a:p>
        </p:txBody>
      </p:sp>
      <p:sp>
        <p:nvSpPr>
          <p:cNvPr id="8" name="Content Placeholder 7"/>
          <p:cNvSpPr>
            <a:spLocks noGrp="1"/>
          </p:cNvSpPr>
          <p:nvPr>
            <p:ph idx="1"/>
          </p:nvPr>
        </p:nvSpPr>
        <p:spPr>
          <a:xfrm>
            <a:off x="269408" y="1305100"/>
            <a:ext cx="3957102" cy="1841257"/>
          </a:xfrm>
        </p:spPr>
        <p:txBody>
          <a:bodyPr/>
          <a:lstStyle/>
          <a:p>
            <a:r>
              <a:rPr lang="en-US" dirty="0" smtClean="0">
                <a:latin typeface="Candara"/>
                <a:cs typeface="Candara"/>
              </a:rPr>
              <a:t>How do you represent time series in a database? </a:t>
            </a:r>
          </a:p>
          <a:p>
            <a:r>
              <a:rPr lang="en-US" dirty="0" smtClean="0">
                <a:latin typeface="Candara"/>
                <a:cs typeface="Candara"/>
              </a:rPr>
              <a:t>Only precise instants are allowed.</a:t>
            </a:r>
            <a:endParaRPr lang="en-US" dirty="0">
              <a:latin typeface="Candara"/>
              <a:cs typeface="Candara"/>
            </a:endParaRPr>
          </a:p>
        </p:txBody>
      </p:sp>
      <p:sp>
        <p:nvSpPr>
          <p:cNvPr id="9" name="TextBox 8"/>
          <p:cNvSpPr txBox="1"/>
          <p:nvPr/>
        </p:nvSpPr>
        <p:spPr>
          <a:xfrm>
            <a:off x="2743666" y="6145981"/>
            <a:ext cx="4627925" cy="490716"/>
          </a:xfrm>
          <a:prstGeom prst="rect">
            <a:avLst/>
          </a:prstGeom>
          <a:solidFill>
            <a:srgbClr val="FFFFFF"/>
          </a:solidFill>
          <a:ln>
            <a:solidFill>
              <a:schemeClr val="tx2">
                <a:lumMod val="75000"/>
                <a:lumOff val="25000"/>
              </a:schemeClr>
            </a:solidFill>
          </a:ln>
          <a:effectLst>
            <a:outerShdw blurRad="50800" dist="38100" dir="2700000" algn="tl" rotWithShape="0">
              <a:srgbClr val="000000">
                <a:alpha val="43000"/>
              </a:srgbClr>
            </a:outerShdw>
          </a:effectLst>
        </p:spPr>
        <p:txBody>
          <a:bodyPr wrap="square" lIns="0" tIns="0" rIns="0" bIns="0" rtlCol="0">
            <a:noAutofit/>
          </a:bodyPr>
          <a:lstStyle/>
          <a:p>
            <a:pPr marL="91440" eaLnBrk="0" hangingPunct="0">
              <a:lnSpc>
                <a:spcPts val="1800"/>
              </a:lnSpc>
            </a:pPr>
            <a:r>
              <a:rPr lang="fi-FI" sz="1400" dirty="0">
                <a:solidFill>
                  <a:srgbClr val="B996D5">
                    <a:lumMod val="50000"/>
                  </a:srgbClr>
                </a:solidFill>
              </a:rPr>
              <a:t>&lt;wml2:time&gt;</a:t>
            </a:r>
            <a:r>
              <a:rPr lang="fi-FI" sz="1400" b="1" dirty="0">
                <a:solidFill>
                  <a:prstClr val="black"/>
                </a:solidFill>
              </a:rPr>
              <a:t>2015-02</a:t>
            </a:r>
            <a:r>
              <a:rPr lang="fi-FI" sz="1400" b="1" dirty="0" smtClean="0">
                <a:solidFill>
                  <a:prstClr val="black"/>
                </a:solidFill>
              </a:rPr>
              <a:t>-02T23:55:</a:t>
            </a:r>
            <a:r>
              <a:rPr lang="fi-FI" sz="1400" b="1" dirty="0">
                <a:solidFill>
                  <a:prstClr val="black"/>
                </a:solidFill>
              </a:rPr>
              <a:t>00-06:00</a:t>
            </a:r>
            <a:r>
              <a:rPr lang="fi-FI" sz="1400" dirty="0">
                <a:solidFill>
                  <a:srgbClr val="B996D5">
                    <a:lumMod val="50000"/>
                  </a:srgbClr>
                </a:solidFill>
              </a:rPr>
              <a:t>&lt;/wml2:time&gt;</a:t>
            </a:r>
          </a:p>
          <a:p>
            <a:pPr marL="91440" eaLnBrk="0" hangingPunct="0">
              <a:lnSpc>
                <a:spcPts val="1800"/>
              </a:lnSpc>
            </a:pPr>
            <a:r>
              <a:rPr lang="fi-FI" sz="1400" dirty="0">
                <a:solidFill>
                  <a:srgbClr val="B996D5">
                    <a:lumMod val="50000"/>
                  </a:srgbClr>
                </a:solidFill>
              </a:rPr>
              <a:t>&lt;wml2:value&gt;</a:t>
            </a:r>
            <a:r>
              <a:rPr lang="fi-FI" sz="1400" b="1" dirty="0" smtClean="0">
                <a:solidFill>
                  <a:prstClr val="black"/>
                </a:solidFill>
              </a:rPr>
              <a:t>12.25</a:t>
            </a:r>
            <a:r>
              <a:rPr lang="fi-FI" sz="1400" dirty="0">
                <a:solidFill>
                  <a:srgbClr val="B996D5">
                    <a:lumMod val="50000"/>
                  </a:srgbClr>
                </a:solidFill>
              </a:rPr>
              <a:t>&lt;/wml2:value&gt;</a:t>
            </a:r>
            <a:endParaRPr lang="en-US" sz="1400" dirty="0">
              <a:solidFill>
                <a:srgbClr val="B996D5">
                  <a:lumMod val="50000"/>
                </a:srgbClr>
              </a:solidFill>
            </a:endParaRPr>
          </a:p>
        </p:txBody>
      </p:sp>
      <p:sp>
        <p:nvSpPr>
          <p:cNvPr id="10" name="Curved Right Arrow 9"/>
          <p:cNvSpPr/>
          <p:nvPr/>
        </p:nvSpPr>
        <p:spPr bwMode="auto">
          <a:xfrm rot="19483159">
            <a:off x="1403429" y="4677384"/>
            <a:ext cx="807461" cy="2362783"/>
          </a:xfrm>
          <a:prstGeom prst="curvedRightArrow">
            <a:avLst/>
          </a:prstGeom>
          <a:solidFill>
            <a:schemeClr val="accent2">
              <a:lumMod val="50000"/>
            </a:schemeClr>
          </a:solidFill>
          <a:ln>
            <a:solidFill>
              <a:schemeClr val="bg2">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14" name="Oval 13"/>
          <p:cNvSpPr/>
          <p:nvPr/>
        </p:nvSpPr>
        <p:spPr bwMode="auto">
          <a:xfrm>
            <a:off x="4935832" y="2328498"/>
            <a:ext cx="221294" cy="182816"/>
          </a:xfrm>
          <a:prstGeom prst="ellipse">
            <a:avLst/>
          </a:prstGeom>
          <a:noFill/>
          <a:ln w="28575" cmpd="sng">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cxnSp>
        <p:nvCxnSpPr>
          <p:cNvPr id="16" name="Straight Arrow Connector 15"/>
          <p:cNvCxnSpPr>
            <a:stCxn id="14" idx="3"/>
          </p:cNvCxnSpPr>
          <p:nvPr/>
        </p:nvCxnSpPr>
        <p:spPr bwMode="auto">
          <a:xfrm flipH="1">
            <a:off x="2010890" y="2484541"/>
            <a:ext cx="2957350" cy="1806821"/>
          </a:xfrm>
          <a:prstGeom prst="straightConnector1">
            <a:avLst/>
          </a:prstGeom>
          <a:noFill/>
          <a:ln w="19050" cap="flat" cmpd="sng" algn="ctr">
            <a:solidFill>
              <a:srgbClr val="FF0000"/>
            </a:solidFill>
            <a:prstDash val="solid"/>
            <a:round/>
            <a:headEnd type="none" w="med" len="med"/>
            <a:tailEnd type="stealth" w="lg" len="lg"/>
          </a:ln>
          <a:effectLst/>
        </p:spPr>
      </p:cxnSp>
    </p:spTree>
    <p:extLst>
      <p:ext uri="{BB962C8B-B14F-4D97-AF65-F5344CB8AC3E}">
        <p14:creationId xmlns:p14="http://schemas.microsoft.com/office/powerpoint/2010/main" val="1611153276"/>
      </p:ext>
    </p:extLst>
  </p:cSld>
  <p:clrMapOvr>
    <a:masterClrMapping/>
  </p:clrMapOvr>
  <p:transition spd="med">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fontAlgn="base" hangingPunct="0">
              <a:spcBef>
                <a:spcPct val="0"/>
              </a:spcBef>
              <a:spcAft>
                <a:spcPct val="0"/>
              </a:spcAft>
              <a:defRPr/>
            </a:pPr>
            <a:endParaRPr lang="en-US" sz="1400" b="1" dirty="0">
              <a:solidFill>
                <a:srgbClr val="000000"/>
              </a:solidFill>
            </a:endParaRPr>
          </a:p>
        </p:txBody>
      </p:sp>
      <p:pic>
        <p:nvPicPr>
          <p:cNvPr id="5" name="Picture 4" descr="stream discharge curv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73" y="1870136"/>
            <a:ext cx="4853944" cy="2667972"/>
          </a:xfrm>
          <a:prstGeom prst="rect">
            <a:avLst/>
          </a:prstGeom>
        </p:spPr>
      </p:pic>
      <p:sp>
        <p:nvSpPr>
          <p:cNvPr id="2" name="Title 1"/>
          <p:cNvSpPr>
            <a:spLocks noGrp="1"/>
          </p:cNvSpPr>
          <p:nvPr>
            <p:ph type="title"/>
          </p:nvPr>
        </p:nvSpPr>
        <p:spPr>
          <a:xfrm>
            <a:off x="114300" y="457200"/>
            <a:ext cx="8915400" cy="484188"/>
          </a:xfrm>
          <a:effectLst>
            <a:outerShdw blurRad="50800" dist="38100" dir="2700000" algn="tl" rotWithShape="0">
              <a:srgbClr val="000000">
                <a:alpha val="43000"/>
              </a:srgbClr>
            </a:outerShdw>
          </a:effectLst>
        </p:spPr>
        <p:txBody>
          <a:bodyPr rtlCol="0">
            <a:noAutofit/>
          </a:bodyPr>
          <a:lstStyle/>
          <a:p>
            <a:pPr fontAlgn="auto">
              <a:spcAft>
                <a:spcPts val="0"/>
              </a:spcAft>
              <a:defRPr/>
            </a:pPr>
            <a:r>
              <a:rPr lang="en-US" sz="3200" dirty="0" smtClean="0">
                <a:effectLst>
                  <a:outerShdw blurRad="50800" dist="38100" dir="2700000" algn="tl" rotWithShape="0">
                    <a:srgbClr val="000000">
                      <a:alpha val="43000"/>
                    </a:srgbClr>
                  </a:outerShdw>
                </a:effectLst>
                <a:latin typeface="Candara"/>
                <a:cs typeface="Candara"/>
              </a:rPr>
              <a:t>WaterML</a:t>
            </a:r>
            <a:r>
              <a:rPr dirty="0" smtClean="0"/>
              <a:t> </a:t>
            </a:r>
            <a:r>
              <a:rPr dirty="0"/>
              <a:t>Web Services </a:t>
            </a:r>
            <a:r>
              <a:rPr lang="en-US" dirty="0"/>
              <a:t> </a:t>
            </a:r>
            <a:r>
              <a:rPr lang="en-US" dirty="0" smtClean="0"/>
              <a:t>    </a:t>
            </a:r>
            <a:r>
              <a:rPr sz="2400" b="0" dirty="0" smtClean="0">
                <a:solidFill>
                  <a:schemeClr val="tx1">
                    <a:lumMod val="50000"/>
                    <a:lumOff val="50000"/>
                  </a:schemeClr>
                </a:solidFill>
                <a:latin typeface="Candara"/>
                <a:cs typeface="Candara"/>
              </a:rPr>
              <a:t>CUAHSI, USGS</a:t>
            </a:r>
            <a:r>
              <a:rPr sz="2400" b="0" dirty="0">
                <a:solidFill>
                  <a:schemeClr val="tx1">
                    <a:lumMod val="50000"/>
                    <a:lumOff val="50000"/>
                  </a:schemeClr>
                </a:solidFill>
                <a:latin typeface="Candara"/>
                <a:cs typeface="Candara"/>
              </a:rPr>
              <a:t>, OGC, </a:t>
            </a:r>
            <a:r>
              <a:rPr sz="2400" b="0" dirty="0" smtClean="0">
                <a:solidFill>
                  <a:schemeClr val="tx1">
                    <a:lumMod val="50000"/>
                    <a:lumOff val="50000"/>
                  </a:schemeClr>
                </a:solidFill>
                <a:latin typeface="Candara"/>
                <a:cs typeface="Candara"/>
              </a:rPr>
              <a:t>WMO…</a:t>
            </a:r>
            <a:endParaRPr b="0" dirty="0">
              <a:solidFill>
                <a:schemeClr val="tx1">
                  <a:lumMod val="50000"/>
                  <a:lumOff val="50000"/>
                </a:schemeClr>
              </a:solidFill>
              <a:latin typeface="Candara"/>
              <a:cs typeface="Candara"/>
            </a:endParaRPr>
          </a:p>
        </p:txBody>
      </p:sp>
      <p:sp>
        <p:nvSpPr>
          <p:cNvPr id="48131" name="TextBox 4"/>
          <p:cNvSpPr txBox="1">
            <a:spLocks noChangeArrowheads="1"/>
          </p:cNvSpPr>
          <p:nvPr/>
        </p:nvSpPr>
        <p:spPr bwMode="auto">
          <a:xfrm>
            <a:off x="730250" y="1477963"/>
            <a:ext cx="4229100" cy="28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457200" eaLnBrk="0" hangingPunct="0">
              <a:defRPr sz="1000" b="1">
                <a:solidFill>
                  <a:schemeClr val="tx1"/>
                </a:solidFill>
                <a:latin typeface="CG Times" charset="0"/>
                <a:ea typeface="ＭＳ Ｐゴシック" charset="0"/>
                <a:cs typeface="ＭＳ Ｐゴシック" charset="0"/>
              </a:defRPr>
            </a:lvl1pPr>
            <a:lvl2pPr marL="742950" indent="-285750" defTabSz="457200" eaLnBrk="0" hangingPunct="0">
              <a:defRPr sz="1000" b="1">
                <a:solidFill>
                  <a:schemeClr val="tx1"/>
                </a:solidFill>
                <a:latin typeface="CG Times" charset="0"/>
                <a:ea typeface="ＭＳ Ｐゴシック" charset="0"/>
              </a:defRPr>
            </a:lvl2pPr>
            <a:lvl3pPr marL="1143000" indent="-228600" defTabSz="457200" eaLnBrk="0" hangingPunct="0">
              <a:defRPr sz="1000" b="1">
                <a:solidFill>
                  <a:schemeClr val="tx1"/>
                </a:solidFill>
                <a:latin typeface="CG Times" charset="0"/>
                <a:ea typeface="ＭＳ Ｐゴシック" charset="0"/>
              </a:defRPr>
            </a:lvl3pPr>
            <a:lvl4pPr marL="1600200" indent="-228600" defTabSz="457200" eaLnBrk="0" hangingPunct="0">
              <a:defRPr sz="1000" b="1">
                <a:solidFill>
                  <a:schemeClr val="tx1"/>
                </a:solidFill>
                <a:latin typeface="CG Times" charset="0"/>
                <a:ea typeface="ＭＳ Ｐゴシック" charset="0"/>
              </a:defRPr>
            </a:lvl4pPr>
            <a:lvl5pPr marL="2057400" indent="-228600" defTabSz="4572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fontAlgn="base">
              <a:spcBef>
                <a:spcPct val="0"/>
              </a:spcBef>
              <a:spcAft>
                <a:spcPct val="0"/>
              </a:spcAft>
            </a:pPr>
            <a:r>
              <a:rPr lang="en-US" sz="1600" b="0" dirty="0" smtClean="0">
                <a:solidFill>
                  <a:srgbClr val="DFF0FA"/>
                </a:solidFill>
                <a:latin typeface="Candara"/>
                <a:cs typeface="Candara"/>
              </a:rPr>
              <a:t>Water time series data on the internet</a:t>
            </a:r>
          </a:p>
        </p:txBody>
      </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154"/>
          <a:stretch/>
        </p:blipFill>
        <p:spPr bwMode="auto">
          <a:xfrm>
            <a:off x="5291138" y="1774825"/>
            <a:ext cx="2490787" cy="838200"/>
          </a:xfrm>
          <a:prstGeom prst="rect">
            <a:avLst/>
          </a:prstGeom>
          <a:noFill/>
          <a:ln w="19050" cmpd="sng">
            <a:solidFill>
              <a:schemeClr val="accent4"/>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1138" y="3032125"/>
            <a:ext cx="3159125" cy="1830388"/>
          </a:xfrm>
          <a:prstGeom prst="rect">
            <a:avLst/>
          </a:prstGeom>
          <a:noFill/>
          <a:ln w="19050" cmpd="sng">
            <a:solidFill>
              <a:schemeClr val="accent4"/>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74960" y="5183794"/>
            <a:ext cx="4077139" cy="544299"/>
          </a:xfrm>
          <a:prstGeom prst="rect">
            <a:avLst/>
          </a:prstGeom>
          <a:gradFill flip="none" rotWithShape="1">
            <a:gsLst>
              <a:gs pos="10000">
                <a:schemeClr val="accent3">
                  <a:alpha val="0"/>
                </a:schemeClr>
              </a:gs>
              <a:gs pos="49000">
                <a:schemeClr val="accent3"/>
              </a:gs>
            </a:gsLst>
            <a:lin ang="0" scaled="1"/>
            <a:tileRect/>
          </a:gradFill>
          <a:effectLst/>
        </p:spPr>
        <p:txBody>
          <a:bodyPr lIns="1371600" rIns="0"/>
          <a:lstStyle>
            <a:defPPr>
              <a:defRPr lang="en-US"/>
            </a:defPPr>
            <a:lvl1pPr algn="ctr" defTabSz="457200" eaLnBrk="0" hangingPunct="0">
              <a:defRPr>
                <a:solidFill>
                  <a:srgbClr val="595959"/>
                </a:solidFill>
                <a:cs typeface="Avenir LT Std 85 Heavy"/>
              </a:defRPr>
            </a:lvl1pPr>
          </a:lstStyle>
          <a:p>
            <a:pPr algn="l">
              <a:defRPr/>
            </a:pPr>
            <a:r>
              <a:rPr lang="en-US" sz="1400" b="1" dirty="0">
                <a:solidFill>
                  <a:prstClr val="black"/>
                </a:solidFill>
                <a:latin typeface="Candara"/>
                <a:cs typeface="Candara"/>
              </a:rPr>
              <a:t>24/7/365 </a:t>
            </a:r>
            <a:r>
              <a:rPr lang="en-US" sz="1400" b="1" dirty="0" smtClean="0">
                <a:solidFill>
                  <a:prstClr val="black"/>
                </a:solidFill>
                <a:latin typeface="Candara"/>
                <a:cs typeface="Candara"/>
              </a:rPr>
              <a:t>service </a:t>
            </a:r>
          </a:p>
          <a:p>
            <a:pPr algn="l">
              <a:defRPr/>
            </a:pPr>
            <a:r>
              <a:rPr lang="en-US" sz="1400" dirty="0" smtClean="0">
                <a:solidFill>
                  <a:prstClr val="black"/>
                </a:solidFill>
                <a:latin typeface="Candara"/>
                <a:cs typeface="Candara"/>
              </a:rPr>
              <a:t>For daily </a:t>
            </a:r>
            <a:r>
              <a:rPr lang="en-US" sz="1400" dirty="0">
                <a:solidFill>
                  <a:prstClr val="black"/>
                </a:solidFill>
                <a:latin typeface="Candara"/>
                <a:cs typeface="Candara"/>
              </a:rPr>
              <a:t>and real-time data</a:t>
            </a:r>
          </a:p>
        </p:txBody>
      </p:sp>
      <p:sp>
        <p:nvSpPr>
          <p:cNvPr id="48137" name="TextBox 12"/>
          <p:cNvSpPr txBox="1">
            <a:spLocks noChangeArrowheads="1"/>
          </p:cNvSpPr>
          <p:nvPr/>
        </p:nvSpPr>
        <p:spPr bwMode="auto">
          <a:xfrm>
            <a:off x="2897188" y="6134100"/>
            <a:ext cx="5553075" cy="26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r" fontAlgn="base">
              <a:spcBef>
                <a:spcPct val="0"/>
              </a:spcBef>
              <a:spcAft>
                <a:spcPct val="0"/>
              </a:spcAft>
            </a:pPr>
            <a:r>
              <a:rPr lang="en-US" sz="1400" b="0" dirty="0" smtClean="0">
                <a:solidFill>
                  <a:srgbClr val="BFE1F5"/>
                </a:solidFill>
                <a:latin typeface="Candara"/>
                <a:cs typeface="Candara"/>
              </a:rPr>
              <a:t>. . . Operational water web services system for the United States                  </a:t>
            </a: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5854" y="2160170"/>
            <a:ext cx="3133725" cy="285750"/>
          </a:xfrm>
          <a:prstGeom prst="rect">
            <a:avLst/>
          </a:prstGeom>
          <a:noFill/>
          <a:ln w="9525">
            <a:solidFill>
              <a:schemeClr val="bg1">
                <a:lumMod val="65000"/>
              </a:schemeClr>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81000" y="6546850"/>
            <a:ext cx="8763000" cy="311150"/>
          </a:xfrm>
          <a:prstGeom prst="rect">
            <a:avLst/>
          </a:prstGeom>
          <a:gradFill flip="none" rotWithShape="1">
            <a:gsLst>
              <a:gs pos="0">
                <a:srgbClr val="00B9F2">
                  <a:alpha val="0"/>
                </a:srgbClr>
              </a:gs>
              <a:gs pos="100000">
                <a:srgbClr val="007AC2"/>
              </a:gs>
            </a:gsLst>
            <a:lin ang="0" scaled="1"/>
            <a:tileRect/>
          </a:gradFill>
          <a:effectLst/>
        </p:spPr>
        <p:txBody>
          <a:bodyPr lIns="731520" rIns="548640"/>
          <a:lstStyle>
            <a:defPPr>
              <a:defRPr lang="en-US"/>
            </a:defPPr>
            <a:lvl1pPr algn="ctr" defTabSz="457200" eaLnBrk="0" hangingPunct="0">
              <a:defRPr>
                <a:solidFill>
                  <a:srgbClr val="595959"/>
                </a:solidFill>
                <a:cs typeface="Avenir LT Std 85 Heavy"/>
              </a:defRPr>
            </a:lvl1pPr>
          </a:lstStyle>
          <a:p>
            <a:pPr algn="r">
              <a:defRPr/>
            </a:pPr>
            <a:r>
              <a:rPr lang="en-US" sz="1050" dirty="0">
                <a:solidFill>
                  <a:prstClr val="white"/>
                </a:solidFill>
                <a:hlinkClick r:id="rId7"/>
              </a:rPr>
              <a:t>http://waterservices.usgs.gov/nwis/iv/?</a:t>
            </a:r>
            <a:r>
              <a:rPr lang="en-US" sz="1050" dirty="0" smtClean="0">
                <a:solidFill>
                  <a:prstClr val="white"/>
                </a:solidFill>
                <a:hlinkClick r:id="rId7"/>
              </a:rPr>
              <a:t>format=waterml,2.0&amp;sites=08158000&amp;period=P1D&amp;parameterCd=00060</a:t>
            </a:r>
            <a:r>
              <a:rPr lang="en-US" sz="1050" dirty="0" smtClean="0">
                <a:solidFill>
                  <a:prstClr val="white"/>
                </a:solidFill>
              </a:rPr>
              <a:t> </a:t>
            </a:r>
            <a:endParaRPr lang="en-US" sz="1050" dirty="0">
              <a:solidFill>
                <a:prstClr val="white"/>
              </a:solidFill>
            </a:endParaRPr>
          </a:p>
        </p:txBody>
      </p:sp>
      <p:pic>
        <p:nvPicPr>
          <p:cNvPr id="4" name="Picture 3"/>
          <p:cNvPicPr>
            <a:picLocks noChangeAspect="1"/>
          </p:cNvPicPr>
          <p:nvPr/>
        </p:nvPicPr>
        <p:blipFill>
          <a:blip r:embed="rId8"/>
          <a:stretch>
            <a:fillRect/>
          </a:stretch>
        </p:blipFill>
        <p:spPr>
          <a:xfrm>
            <a:off x="265373" y="4617201"/>
            <a:ext cx="4853944" cy="1485217"/>
          </a:xfrm>
          <a:prstGeom prst="rect">
            <a:avLst/>
          </a:prstGeom>
        </p:spPr>
      </p:pic>
    </p:spTree>
    <p:extLst>
      <p:ext uri="{BB962C8B-B14F-4D97-AF65-F5344CB8AC3E}">
        <p14:creationId xmlns:p14="http://schemas.microsoft.com/office/powerpoint/2010/main" val="3786546764"/>
      </p:ext>
    </p:extLst>
  </p:cSld>
  <p:clrMapOvr>
    <a:masterClrMapping/>
  </p:clrMapOvr>
  <p:transition spd="med">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1586434"/>
            <a:ext cx="9144000" cy="5271566"/>
            <a:chOff x="-2540096" y="1586434"/>
            <a:chExt cx="9144000" cy="5271566"/>
          </a:xfrm>
        </p:grpSpPr>
        <p:pic>
          <p:nvPicPr>
            <p:cNvPr id="7" name="Picture 6" descr="World Hydro R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96" y="1586434"/>
              <a:ext cx="9144000" cy="5271566"/>
            </a:xfrm>
            <a:prstGeom prst="rect">
              <a:avLst/>
            </a:prstGeom>
          </p:spPr>
        </p:pic>
        <p:sp>
          <p:nvSpPr>
            <p:cNvPr id="15" name="TextBox 14"/>
            <p:cNvSpPr txBox="1"/>
            <p:nvPr/>
          </p:nvSpPr>
          <p:spPr>
            <a:xfrm>
              <a:off x="-2029316" y="4100304"/>
              <a:ext cx="2980628" cy="461665"/>
            </a:xfrm>
            <a:prstGeom prst="rect">
              <a:avLst/>
            </a:prstGeom>
            <a:noFill/>
          </p:spPr>
          <p:txBody>
            <a:bodyPr wrap="none" rtlCol="0">
              <a:spAutoFit/>
            </a:bodyPr>
            <a:lstStyle/>
            <a:p>
              <a:pPr eaLnBrk="0" fontAlgn="base" hangingPunct="0">
                <a:spcBef>
                  <a:spcPct val="0"/>
                </a:spcBef>
                <a:spcAft>
                  <a:spcPct val="0"/>
                </a:spcAft>
              </a:pPr>
              <a:r>
                <a:rPr lang="en-US" sz="2400" b="1" i="1" dirty="0" smtClean="0">
                  <a:solidFill>
                    <a:srgbClr val="FFFF96"/>
                  </a:solidFill>
                </a:rPr>
                <a:t>Click to add layers</a:t>
              </a:r>
              <a:endParaRPr lang="en-US" sz="2400" b="1" i="1" dirty="0">
                <a:solidFill>
                  <a:srgbClr val="FFFF96"/>
                </a:solidFill>
              </a:endParaRPr>
            </a:p>
          </p:txBody>
        </p:sp>
      </p:grpSp>
      <p:pic>
        <p:nvPicPr>
          <p:cNvPr id="5" name="Picture 4" descr="World Discharge-GRDC onl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14839"/>
            <a:ext cx="9144000" cy="5243161"/>
          </a:xfrm>
          <a:prstGeom prst="rect">
            <a:avLst/>
          </a:prstGeom>
        </p:spPr>
      </p:pic>
      <p:pic>
        <p:nvPicPr>
          <p:cNvPr id="4" name="Picture 3" descr="World Discharge-GRDC coastal dat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14839"/>
            <a:ext cx="9144000" cy="5243161"/>
          </a:xfrm>
          <a:prstGeom prst="rect">
            <a:avLst/>
          </a:prstGeom>
        </p:spPr>
      </p:pic>
      <p:pic>
        <p:nvPicPr>
          <p:cNvPr id="6" name="Picture 5" descr="World Discharge-GRDC,USG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20000"/>
            <a:ext cx="9144000" cy="5238000"/>
          </a:xfrm>
          <a:prstGeom prst="rect">
            <a:avLst/>
          </a:prstGeom>
        </p:spPr>
      </p:pic>
      <p:pic>
        <p:nvPicPr>
          <p:cNvPr id="8" name="Picture 7" descr="World Discharge04-GRDC,USGS,CONAGU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611000"/>
            <a:ext cx="9144000" cy="5247000"/>
          </a:xfrm>
          <a:prstGeom prst="rect">
            <a:avLst/>
          </a:prstGeom>
        </p:spPr>
      </p:pic>
      <p:pic>
        <p:nvPicPr>
          <p:cNvPr id="9" name="Picture 8" descr="World Discharge05-plus DomRe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620000"/>
            <a:ext cx="9144000" cy="5238000"/>
          </a:xfrm>
          <a:prstGeom prst="rect">
            <a:avLst/>
          </a:prstGeom>
        </p:spPr>
      </p:pic>
      <p:pic>
        <p:nvPicPr>
          <p:cNvPr id="10" name="Picture 9" descr="World Discharge06-plus Italy,NZ.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595461"/>
            <a:ext cx="9144000" cy="5262539"/>
          </a:xfrm>
          <a:prstGeom prst="rect">
            <a:avLst/>
          </a:prstGeom>
        </p:spPr>
      </p:pic>
      <p:sp>
        <p:nvSpPr>
          <p:cNvPr id="13" name="Title 6"/>
          <p:cNvSpPr>
            <a:spLocks noGrp="1"/>
          </p:cNvSpPr>
          <p:nvPr>
            <p:ph type="title"/>
          </p:nvPr>
        </p:nvSpPr>
        <p:spPr>
          <a:xfrm>
            <a:off x="673931" y="160445"/>
            <a:ext cx="7824663" cy="919741"/>
          </a:xfrm>
        </p:spPr>
        <p:txBody>
          <a:bodyPr/>
          <a:lstStyle/>
          <a:p>
            <a:r>
              <a:rPr lang="en-US" sz="2600" dirty="0" smtClean="0"/>
              <a:t>Example: Global map of stream gauges </a:t>
            </a:r>
            <a:r>
              <a:rPr lang="en-US" sz="2600" dirty="0" smtClean="0">
                <a:sym typeface="Wingdings"/>
              </a:rPr>
              <a:t>for getting </a:t>
            </a:r>
            <a:r>
              <a:rPr lang="en-US" sz="2600" dirty="0">
                <a:sym typeface="Wingdings"/>
              </a:rPr>
              <a:t>d</a:t>
            </a:r>
            <a:r>
              <a:rPr lang="en-US" sz="2600" dirty="0" smtClean="0">
                <a:sym typeface="Wingdings"/>
              </a:rPr>
              <a:t>ata and hydrograph at one gauge </a:t>
            </a:r>
            <a:endParaRPr lang="en-US" sz="2600" dirty="0"/>
          </a:p>
        </p:txBody>
      </p:sp>
      <p:sp>
        <p:nvSpPr>
          <p:cNvPr id="14" name="Content Placeholder 9"/>
          <p:cNvSpPr txBox="1">
            <a:spLocks/>
          </p:cNvSpPr>
          <p:nvPr/>
        </p:nvSpPr>
        <p:spPr>
          <a:xfrm>
            <a:off x="591711" y="985225"/>
            <a:ext cx="7772400" cy="2306267"/>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5pPr>
            <a:lvl6pPr marL="25146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9pPr>
          </a:lstStyle>
          <a:p>
            <a:pPr marL="0" indent="0">
              <a:buFontTx/>
              <a:buNone/>
            </a:pPr>
            <a:r>
              <a:rPr lang="en-US" sz="1100" u="sng" dirty="0">
                <a:solidFill>
                  <a:srgbClr val="001446">
                    <a:lumMod val="10000"/>
                    <a:lumOff val="90000"/>
                  </a:srgbClr>
                </a:solidFill>
                <a:hlinkClick r:id="rId10"/>
              </a:rPr>
              <a:t>http://geoss.maps.arcgis.com/home/webmap/viewer.html?webmap=</a:t>
            </a:r>
            <a:r>
              <a:rPr lang="en-US" sz="1100" u="sng" dirty="0" smtClean="0">
                <a:solidFill>
                  <a:srgbClr val="001446">
                    <a:lumMod val="10000"/>
                    <a:lumOff val="90000"/>
                  </a:srgbClr>
                </a:solidFill>
                <a:hlinkClick r:id="rId10"/>
              </a:rPr>
              <a:t>5efcdfb27d744e3ea65eaf58c06f9d0c</a:t>
            </a:r>
            <a:r>
              <a:rPr lang="en-US" sz="1100" u="sng" dirty="0" smtClean="0">
                <a:solidFill>
                  <a:srgbClr val="001446">
                    <a:lumMod val="10000"/>
                    <a:lumOff val="90000"/>
                  </a:srgbClr>
                </a:solidFill>
              </a:rPr>
              <a:t> </a:t>
            </a:r>
            <a:endParaRPr lang="en-US" sz="1600" i="1" dirty="0">
              <a:solidFill>
                <a:srgbClr val="001446">
                  <a:lumMod val="10000"/>
                  <a:lumOff val="90000"/>
                </a:srgbClr>
              </a:solidFill>
            </a:endParaRPr>
          </a:p>
          <a:p>
            <a:pPr marL="0" indent="0">
              <a:buFontTx/>
              <a:buNone/>
            </a:pPr>
            <a:r>
              <a:rPr lang="en-US" sz="2000" i="1" dirty="0" smtClean="0">
                <a:solidFill>
                  <a:prstClr val="black">
                    <a:lumMod val="65000"/>
                    <a:lumOff val="35000"/>
                  </a:prstClr>
                </a:solidFill>
              </a:rPr>
              <a:t>Esri ArcGIS Online web map viewer</a:t>
            </a:r>
            <a:endParaRPr lang="en-US" sz="2000" i="1" dirty="0">
              <a:solidFill>
                <a:prstClr val="black">
                  <a:lumMod val="65000"/>
                  <a:lumOff val="35000"/>
                </a:prstClr>
              </a:solidFill>
            </a:endParaRPr>
          </a:p>
        </p:txBody>
      </p:sp>
      <p:sp>
        <p:nvSpPr>
          <p:cNvPr id="2" name="TextBox 1"/>
          <p:cNvSpPr txBox="1"/>
          <p:nvPr/>
        </p:nvSpPr>
        <p:spPr>
          <a:xfrm>
            <a:off x="6667017" y="6482604"/>
            <a:ext cx="1600614" cy="276999"/>
          </a:xfrm>
          <a:prstGeom prst="rect">
            <a:avLst/>
          </a:prstGeom>
          <a:noFill/>
        </p:spPr>
        <p:txBody>
          <a:bodyPr wrap="square" rtlCol="0">
            <a:spAutoFit/>
          </a:bodyPr>
          <a:lstStyle/>
          <a:p>
            <a:pPr eaLnBrk="0" fontAlgn="base" hangingPunct="0">
              <a:spcBef>
                <a:spcPct val="0"/>
              </a:spcBef>
              <a:spcAft>
                <a:spcPct val="0"/>
              </a:spcAft>
            </a:pPr>
            <a:r>
              <a:rPr lang="en-US" sz="1200" dirty="0">
                <a:solidFill>
                  <a:srgbClr val="5EB4E6"/>
                </a:solidFill>
              </a:rPr>
              <a:t>http://</a:t>
            </a:r>
            <a:r>
              <a:rPr lang="en-US" sz="1200" dirty="0" err="1">
                <a:solidFill>
                  <a:srgbClr val="5EB4E6"/>
                </a:solidFill>
              </a:rPr>
              <a:t>bit.ly</a:t>
            </a:r>
            <a:r>
              <a:rPr lang="en-US" sz="1200" dirty="0">
                <a:solidFill>
                  <a:srgbClr val="5EB4E6"/>
                </a:solidFill>
              </a:rPr>
              <a:t>/1ERSyva </a:t>
            </a:r>
          </a:p>
        </p:txBody>
      </p:sp>
      <p:sp>
        <p:nvSpPr>
          <p:cNvPr id="3" name="TextBox 2"/>
          <p:cNvSpPr txBox="1"/>
          <p:nvPr/>
        </p:nvSpPr>
        <p:spPr>
          <a:xfrm>
            <a:off x="124245" y="5191698"/>
            <a:ext cx="6466387" cy="1569660"/>
          </a:xfrm>
          <a:prstGeom prst="rect">
            <a:avLst/>
          </a:prstGeom>
          <a:solidFill>
            <a:schemeClr val="tx1">
              <a:lumMod val="50000"/>
              <a:lumOff val="50000"/>
              <a:alpha val="48000"/>
            </a:schemeClr>
          </a:solidFill>
        </p:spPr>
        <p:txBody>
          <a:bodyPr wrap="square" rtlCol="0">
            <a:spAutoFit/>
          </a:bodyPr>
          <a:lstStyle/>
          <a:p>
            <a:pPr marL="342900" indent="-342900" eaLnBrk="0" fontAlgn="base" hangingPunct="0">
              <a:spcBef>
                <a:spcPct val="0"/>
              </a:spcBef>
              <a:spcAft>
                <a:spcPct val="0"/>
              </a:spcAft>
              <a:buFontTx/>
              <a:buAutoNum type="arabicPeriod"/>
            </a:pPr>
            <a:r>
              <a:rPr lang="en-US" sz="1600" b="1" dirty="0" smtClean="0">
                <a:solidFill>
                  <a:srgbClr val="FFFF00"/>
                </a:solidFill>
              </a:rPr>
              <a:t>WMO GRDC (gauge descriptions only, no water data)</a:t>
            </a:r>
          </a:p>
          <a:p>
            <a:pPr marL="342900" indent="-342900" eaLnBrk="0" fontAlgn="base" hangingPunct="0">
              <a:spcBef>
                <a:spcPct val="0"/>
              </a:spcBef>
              <a:spcAft>
                <a:spcPct val="0"/>
              </a:spcAft>
              <a:buFontTx/>
              <a:buAutoNum type="arabicPeriod"/>
            </a:pPr>
            <a:r>
              <a:rPr lang="en-US" sz="1600" b="1" dirty="0" smtClean="0">
                <a:solidFill>
                  <a:srgbClr val="660066"/>
                </a:solidFill>
              </a:rPr>
              <a:t>Kisters GRDC (WaterML 2 data for OGC Surface Water IE) </a:t>
            </a:r>
          </a:p>
          <a:p>
            <a:pPr marL="342900" indent="-342900" eaLnBrk="0" fontAlgn="base" hangingPunct="0">
              <a:spcBef>
                <a:spcPct val="0"/>
              </a:spcBef>
              <a:spcAft>
                <a:spcPct val="0"/>
              </a:spcAft>
              <a:buFontTx/>
              <a:buAutoNum type="arabicPeriod"/>
            </a:pPr>
            <a:r>
              <a:rPr lang="en-US" sz="1600" b="1" dirty="0" smtClean="0">
                <a:solidFill>
                  <a:srgbClr val="000090"/>
                </a:solidFill>
              </a:rPr>
              <a:t>USGS NWIS (most have real-time data)</a:t>
            </a:r>
          </a:p>
          <a:p>
            <a:pPr marL="342900" indent="-342900" eaLnBrk="0" fontAlgn="base" hangingPunct="0">
              <a:spcBef>
                <a:spcPct val="0"/>
              </a:spcBef>
              <a:spcAft>
                <a:spcPct val="0"/>
              </a:spcAft>
              <a:buFontTx/>
              <a:buAutoNum type="arabicPeriod"/>
            </a:pPr>
            <a:r>
              <a:rPr lang="en-US" sz="1600" b="1" dirty="0" smtClean="0">
                <a:solidFill>
                  <a:srgbClr val="008000"/>
                </a:solidFill>
              </a:rPr>
              <a:t>Mexico (some with historical data, hosted by </a:t>
            </a:r>
            <a:r>
              <a:rPr lang="en-US" sz="1600" b="1" dirty="0" err="1" smtClean="0">
                <a:solidFill>
                  <a:srgbClr val="008000"/>
                </a:solidFill>
              </a:rPr>
              <a:t>Univ</a:t>
            </a:r>
            <a:r>
              <a:rPr lang="en-US" sz="1600" b="1" dirty="0" smtClean="0">
                <a:solidFill>
                  <a:srgbClr val="008000"/>
                </a:solidFill>
              </a:rPr>
              <a:t> of Texas)</a:t>
            </a:r>
          </a:p>
          <a:p>
            <a:pPr marL="342900" indent="-342900" eaLnBrk="0" fontAlgn="base" hangingPunct="0">
              <a:spcBef>
                <a:spcPct val="0"/>
              </a:spcBef>
              <a:spcAft>
                <a:spcPct val="0"/>
              </a:spcAft>
              <a:buFontTx/>
              <a:buAutoNum type="arabicPeriod"/>
            </a:pPr>
            <a:r>
              <a:rPr lang="en-US" sz="1600" b="1" dirty="0" smtClean="0">
                <a:solidFill>
                  <a:srgbClr val="FF0000"/>
                </a:solidFill>
              </a:rPr>
              <a:t>Dominican Republic (historical data hosted by BYU)</a:t>
            </a:r>
          </a:p>
          <a:p>
            <a:pPr marL="342900" indent="-342900" eaLnBrk="0" fontAlgn="base" hangingPunct="0">
              <a:spcBef>
                <a:spcPct val="0"/>
              </a:spcBef>
              <a:spcAft>
                <a:spcPct val="0"/>
              </a:spcAft>
              <a:buFontTx/>
              <a:buAutoNum type="arabicPeriod"/>
            </a:pPr>
            <a:r>
              <a:rPr lang="en-US" sz="1600" b="1" dirty="0" smtClean="0">
                <a:solidFill>
                  <a:srgbClr val="008000"/>
                </a:solidFill>
              </a:rPr>
              <a:t>Italy &amp; New Zealand (real-time data, developed for AIP-6)</a:t>
            </a:r>
            <a:endParaRPr lang="en-US" sz="1600" b="1" dirty="0">
              <a:solidFill>
                <a:srgbClr val="008000"/>
              </a:solidFill>
            </a:endParaRPr>
          </a:p>
        </p:txBody>
      </p:sp>
    </p:spTree>
    <p:extLst>
      <p:ext uri="{BB962C8B-B14F-4D97-AF65-F5344CB8AC3E}">
        <p14:creationId xmlns:p14="http://schemas.microsoft.com/office/powerpoint/2010/main" val="110965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NASA Land Data Assimilation System: </a:t>
            </a:r>
            <a:br>
              <a:rPr lang="en-US" dirty="0" smtClean="0"/>
            </a:br>
            <a:r>
              <a:rPr lang="en-US" i="1" dirty="0" smtClean="0"/>
              <a:t>Grid and time series globally</a:t>
            </a:r>
            <a:endParaRPr lang="en-US" i="1" dirty="0"/>
          </a:p>
        </p:txBody>
      </p:sp>
      <p:pic>
        <p:nvPicPr>
          <p:cNvPr id="3" name="Picture 2" descr="World Soil Moistur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46250"/>
            <a:ext cx="9144000" cy="5111750"/>
          </a:xfrm>
          <a:prstGeom prst="rect">
            <a:avLst/>
          </a:prstGeom>
        </p:spPr>
      </p:pic>
      <p:pic>
        <p:nvPicPr>
          <p:cNvPr id="5" name="Picture 4" descr="World Soil Moisture-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52600"/>
            <a:ext cx="9144000" cy="5105400"/>
          </a:xfrm>
          <a:prstGeom prst="rect">
            <a:avLst/>
          </a:prstGeom>
        </p:spPr>
      </p:pic>
      <p:pic>
        <p:nvPicPr>
          <p:cNvPr id="6" name="Picture 5" descr="World Soil Moisture-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52600"/>
            <a:ext cx="9144000" cy="5105400"/>
          </a:xfrm>
          <a:prstGeom prst="rect">
            <a:avLst/>
          </a:prstGeom>
        </p:spPr>
      </p:pic>
      <p:pic>
        <p:nvPicPr>
          <p:cNvPr id="7" name="Picture 6" descr="World Soil Moisture-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52600"/>
            <a:ext cx="9144000" cy="5105400"/>
          </a:xfrm>
          <a:prstGeom prst="rect">
            <a:avLst/>
          </a:prstGeom>
        </p:spPr>
      </p:pic>
      <p:pic>
        <p:nvPicPr>
          <p:cNvPr id="9" name="Picture 8" descr="World Soil Moisture-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746250"/>
            <a:ext cx="9144000" cy="5111750"/>
          </a:xfrm>
          <a:prstGeom prst="rect">
            <a:avLst/>
          </a:prstGeom>
        </p:spPr>
      </p:pic>
      <p:pic>
        <p:nvPicPr>
          <p:cNvPr id="10" name="Picture 9" descr="World Soil Moisture-6.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58950"/>
            <a:ext cx="9144000" cy="5099050"/>
          </a:xfrm>
          <a:prstGeom prst="rect">
            <a:avLst/>
          </a:prstGeom>
        </p:spPr>
      </p:pic>
      <p:pic>
        <p:nvPicPr>
          <p:cNvPr id="11" name="Picture 10" descr="World Soil Moisture-7.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752600"/>
            <a:ext cx="9144000" cy="5105400"/>
          </a:xfrm>
          <a:prstGeom prst="rect">
            <a:avLst/>
          </a:prstGeom>
        </p:spPr>
      </p:pic>
      <p:sp>
        <p:nvSpPr>
          <p:cNvPr id="4" name="TextBox 3"/>
          <p:cNvSpPr txBox="1"/>
          <p:nvPr/>
        </p:nvSpPr>
        <p:spPr>
          <a:xfrm>
            <a:off x="5159001" y="1812483"/>
            <a:ext cx="1547701" cy="276999"/>
          </a:xfrm>
          <a:prstGeom prst="rect">
            <a:avLst/>
          </a:prstGeom>
          <a:noFill/>
        </p:spPr>
        <p:txBody>
          <a:bodyPr wrap="square" rtlCol="0">
            <a:spAutoFit/>
          </a:bodyPr>
          <a:lstStyle/>
          <a:p>
            <a:pPr eaLnBrk="0" fontAlgn="base" hangingPunct="0">
              <a:spcBef>
                <a:spcPct val="0"/>
              </a:spcBef>
              <a:spcAft>
                <a:spcPct val="0"/>
              </a:spcAft>
            </a:pPr>
            <a:r>
              <a:rPr lang="en-US" sz="1200" dirty="0" smtClean="0">
                <a:solidFill>
                  <a:srgbClr val="7F7F7F"/>
                </a:solidFill>
                <a:hlinkClick r:id="rId10"/>
              </a:rPr>
              <a:t>http</a:t>
            </a:r>
            <a:r>
              <a:rPr lang="en-US" sz="1200" dirty="0">
                <a:solidFill>
                  <a:srgbClr val="7F7F7F"/>
                </a:solidFill>
                <a:hlinkClick r:id="rId10"/>
              </a:rPr>
              <a:t>://bit.ly/</a:t>
            </a:r>
            <a:r>
              <a:rPr lang="en-US" sz="1200" dirty="0" smtClean="0">
                <a:solidFill>
                  <a:srgbClr val="7F7F7F"/>
                </a:solidFill>
                <a:hlinkClick r:id="rId10"/>
              </a:rPr>
              <a:t>J2I43m</a:t>
            </a:r>
            <a:r>
              <a:rPr lang="en-US" sz="1200" dirty="0" smtClean="0">
                <a:solidFill>
                  <a:srgbClr val="7F7F7F"/>
                </a:solidFill>
              </a:rPr>
              <a:t> </a:t>
            </a:r>
            <a:endParaRPr lang="en-US" sz="1200" dirty="0">
              <a:solidFill>
                <a:srgbClr val="7F7F7F"/>
              </a:solidFill>
            </a:endParaRPr>
          </a:p>
        </p:txBody>
      </p:sp>
    </p:spTree>
    <p:extLst>
      <p:ext uri="{BB962C8B-B14F-4D97-AF65-F5344CB8AC3E}">
        <p14:creationId xmlns:p14="http://schemas.microsoft.com/office/powerpoint/2010/main" val="7831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FCCHps_ts.png"/>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43198" y="1131954"/>
            <a:ext cx="4919144" cy="3437915"/>
          </a:xfrm>
          <a:prstGeom prst="rect">
            <a:avLst/>
          </a:prstGeom>
        </p:spPr>
      </p:pic>
      <p:sp>
        <p:nvSpPr>
          <p:cNvPr id="2" name="Title 1"/>
          <p:cNvSpPr>
            <a:spLocks noGrp="1"/>
          </p:cNvSpPr>
          <p:nvPr>
            <p:ph type="title"/>
          </p:nvPr>
        </p:nvSpPr>
        <p:spPr>
          <a:xfrm>
            <a:off x="457200" y="39439"/>
            <a:ext cx="8229600" cy="1143000"/>
          </a:xfrm>
        </p:spPr>
        <p:txBody>
          <a:bodyPr>
            <a:normAutofit fontScale="90000"/>
          </a:bodyPr>
          <a:lstStyle/>
          <a:p>
            <a:r>
              <a:rPr lang="en-US" dirty="0" smtClean="0">
                <a:effectLst>
                  <a:outerShdw blurRad="50800" dist="38100" dir="2700000" algn="tl" rotWithShape="0">
                    <a:prstClr val="black">
                      <a:alpha val="40000"/>
                    </a:prstClr>
                  </a:outerShdw>
                </a:effectLst>
              </a:rPr>
              <a:t> Develop NWS Experimental Data Services</a:t>
            </a:r>
            <a:endParaRPr lang="en-US" dirty="0">
              <a:effectLst>
                <a:outerShdw blurRad="50800" dist="38100" dir="2700000" algn="tl" rotWithShape="0">
                  <a:prstClr val="black">
                    <a:alpha val="40000"/>
                  </a:prstClr>
                </a:outerShdw>
              </a:effectLst>
            </a:endParaRPr>
          </a:p>
        </p:txBody>
      </p:sp>
      <p:sp>
        <p:nvSpPr>
          <p:cNvPr id="6" name="TextBox 5"/>
          <p:cNvSpPr txBox="1"/>
          <p:nvPr/>
        </p:nvSpPr>
        <p:spPr>
          <a:xfrm>
            <a:off x="62706" y="1031027"/>
            <a:ext cx="4887803" cy="369332"/>
          </a:xfrm>
          <a:prstGeom prst="rect">
            <a:avLst/>
          </a:prstGeom>
          <a:noFill/>
        </p:spPr>
        <p:txBody>
          <a:bodyPr wrap="square" rtlCol="0">
            <a:spAutoFit/>
          </a:bodyPr>
          <a:lstStyle/>
          <a:p>
            <a:pPr algn="ctr" defTabSz="457200"/>
            <a:r>
              <a:rPr lang="en-US" dirty="0">
                <a:solidFill>
                  <a:prstClr val="black"/>
                </a:solidFill>
              </a:rPr>
              <a:t>NWS CHPS Modeling Units: RFCs</a:t>
            </a:r>
          </a:p>
        </p:txBody>
      </p:sp>
      <p:sp>
        <p:nvSpPr>
          <p:cNvPr id="7" name="Curved Down Arrow 6"/>
          <p:cNvSpPr/>
          <p:nvPr/>
        </p:nvSpPr>
        <p:spPr>
          <a:xfrm>
            <a:off x="4175125" y="1339200"/>
            <a:ext cx="1561609" cy="549925"/>
          </a:xfrm>
          <a:prstGeom prst="curvedDownArrow">
            <a:avLst>
              <a:gd name="adj1" fmla="val 22375"/>
              <a:gd name="adj2" fmla="val 33782"/>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black"/>
              </a:solidFill>
            </a:endParaRPr>
          </a:p>
        </p:txBody>
      </p:sp>
      <p:sp>
        <p:nvSpPr>
          <p:cNvPr id="11" name="Down Arrow 10"/>
          <p:cNvSpPr/>
          <p:nvPr/>
        </p:nvSpPr>
        <p:spPr>
          <a:xfrm>
            <a:off x="5219372" y="3675611"/>
            <a:ext cx="517362" cy="1128952"/>
          </a:xfrm>
          <a:prstGeom prst="downArrow">
            <a:avLst>
              <a:gd name="adj1" fmla="val 31818"/>
              <a:gd name="adj2" fmla="val 53030"/>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p:nvSpPr>
        <p:spPr>
          <a:xfrm>
            <a:off x="222030" y="1967342"/>
            <a:ext cx="4528297" cy="2677656"/>
          </a:xfrm>
          <a:prstGeom prst="rect">
            <a:avLst/>
          </a:prstGeom>
          <a:noFill/>
        </p:spPr>
        <p:txBody>
          <a:bodyPr wrap="square" rtlCol="0">
            <a:spAutoFit/>
          </a:bodyPr>
          <a:lstStyle/>
          <a:p>
            <a:pPr defTabSz="457200"/>
            <a:r>
              <a:rPr lang="en-US" sz="2400" dirty="0">
                <a:solidFill>
                  <a:prstClr val="black"/>
                </a:solidFill>
              </a:rPr>
              <a:t>Export Data elements from the simulation&amp; forecast workflow including:</a:t>
            </a:r>
          </a:p>
          <a:p>
            <a:pPr marL="342900" indent="-342900" defTabSz="457200">
              <a:buFont typeface="Arial"/>
              <a:buChar char="•"/>
            </a:pPr>
            <a:r>
              <a:rPr lang="en-US" sz="2400" dirty="0">
                <a:solidFill>
                  <a:prstClr val="black"/>
                </a:solidFill>
              </a:rPr>
              <a:t>Inflow to the Channel (INFW)</a:t>
            </a:r>
          </a:p>
          <a:p>
            <a:pPr marL="342900" indent="-342900" defTabSz="457200">
              <a:buFont typeface="Arial"/>
              <a:buChar char="•"/>
            </a:pPr>
            <a:r>
              <a:rPr lang="en-US" sz="2400" dirty="0">
                <a:solidFill>
                  <a:prstClr val="black"/>
                </a:solidFill>
              </a:rPr>
              <a:t>Mean Areal Precipitation (MAP)</a:t>
            </a:r>
          </a:p>
          <a:p>
            <a:pPr marL="342900" indent="-342900" defTabSz="457200">
              <a:buFont typeface="Arial"/>
              <a:buChar char="•"/>
            </a:pPr>
            <a:r>
              <a:rPr lang="en-US" sz="2400" dirty="0">
                <a:solidFill>
                  <a:prstClr val="black"/>
                </a:solidFill>
              </a:rPr>
              <a:t>Streamflow (QINE</a:t>
            </a:r>
            <a:r>
              <a:rPr lang="en-US" sz="2400" dirty="0" smtClean="0">
                <a:solidFill>
                  <a:prstClr val="black"/>
                </a:solidFill>
              </a:rPr>
              <a:t>) at ~3600 points</a:t>
            </a:r>
            <a:endParaRPr lang="en-US" sz="2400" dirty="0">
              <a:solidFill>
                <a:prstClr val="black"/>
              </a:solidFill>
            </a:endParaRPr>
          </a:p>
        </p:txBody>
      </p:sp>
      <p:sp>
        <p:nvSpPr>
          <p:cNvPr id="13" name="Alternate Process 12"/>
          <p:cNvSpPr/>
          <p:nvPr/>
        </p:nvSpPr>
        <p:spPr>
          <a:xfrm>
            <a:off x="4609235" y="2889207"/>
            <a:ext cx="1395312" cy="730639"/>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white"/>
                </a:solidFill>
              </a:rPr>
              <a:t>PI-XML to WaterML2</a:t>
            </a:r>
            <a:r>
              <a:rPr lang="en-US" baseline="30000" dirty="0">
                <a:solidFill>
                  <a:prstClr val="white"/>
                </a:solidFill>
              </a:rPr>
              <a:t>2</a:t>
            </a:r>
          </a:p>
        </p:txBody>
      </p:sp>
      <p:sp>
        <p:nvSpPr>
          <p:cNvPr id="16" name="Bent Arrow 15"/>
          <p:cNvSpPr/>
          <p:nvPr/>
        </p:nvSpPr>
        <p:spPr>
          <a:xfrm rot="10800000">
            <a:off x="8169437" y="3010674"/>
            <a:ext cx="768206" cy="752635"/>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black"/>
              </a:solidFill>
            </a:endParaRPr>
          </a:p>
        </p:txBody>
      </p:sp>
      <p:sp>
        <p:nvSpPr>
          <p:cNvPr id="17" name="Alternate Process 16"/>
          <p:cNvSpPr/>
          <p:nvPr/>
        </p:nvSpPr>
        <p:spPr>
          <a:xfrm>
            <a:off x="6990868" y="3095584"/>
            <a:ext cx="1037469" cy="877945"/>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white"/>
                </a:solidFill>
              </a:rPr>
              <a:t>netCDF</a:t>
            </a:r>
          </a:p>
          <a:p>
            <a:pPr algn="ctr" defTabSz="457200"/>
            <a:r>
              <a:rPr lang="en-US" dirty="0">
                <a:solidFill>
                  <a:prstClr val="white"/>
                </a:solidFill>
              </a:rPr>
              <a:t>to </a:t>
            </a:r>
          </a:p>
          <a:p>
            <a:pPr algn="ctr" defTabSz="457200"/>
            <a:r>
              <a:rPr lang="en-US" dirty="0">
                <a:solidFill>
                  <a:prstClr val="white"/>
                </a:solidFill>
              </a:rPr>
              <a:t>NHD+</a:t>
            </a:r>
          </a:p>
        </p:txBody>
      </p:sp>
      <p:sp>
        <p:nvSpPr>
          <p:cNvPr id="18" name="Down Arrow 17"/>
          <p:cNvSpPr/>
          <p:nvPr/>
        </p:nvSpPr>
        <p:spPr>
          <a:xfrm>
            <a:off x="7238685" y="4051928"/>
            <a:ext cx="517362" cy="752635"/>
          </a:xfrm>
          <a:prstGeom prst="downArrow">
            <a:avLst>
              <a:gd name="adj1" fmla="val 31818"/>
              <a:gd name="adj2" fmla="val 53030"/>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Alternate Process 18"/>
          <p:cNvSpPr/>
          <p:nvPr/>
        </p:nvSpPr>
        <p:spPr>
          <a:xfrm>
            <a:off x="5157953" y="4954851"/>
            <a:ext cx="2477071" cy="783996"/>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white"/>
                </a:solidFill>
              </a:rPr>
              <a:t>Data Services – local runoff</a:t>
            </a:r>
          </a:p>
        </p:txBody>
      </p:sp>
      <p:sp>
        <p:nvSpPr>
          <p:cNvPr id="20" name="TextBox 19"/>
          <p:cNvSpPr txBox="1"/>
          <p:nvPr/>
        </p:nvSpPr>
        <p:spPr>
          <a:xfrm>
            <a:off x="6425101" y="580543"/>
            <a:ext cx="2512542" cy="646331"/>
          </a:xfrm>
          <a:prstGeom prst="rect">
            <a:avLst/>
          </a:prstGeom>
          <a:noFill/>
        </p:spPr>
        <p:txBody>
          <a:bodyPr wrap="square" rtlCol="0">
            <a:spAutoFit/>
          </a:bodyPr>
          <a:lstStyle/>
          <a:p>
            <a:pPr defTabSz="457200"/>
            <a:r>
              <a:rPr lang="en-US" dirty="0">
                <a:solidFill>
                  <a:prstClr val="black"/>
                </a:solidFill>
              </a:rPr>
              <a:t>Experimental WRF-Hydro </a:t>
            </a:r>
            <a:r>
              <a:rPr lang="en-US" baseline="30000" dirty="0">
                <a:solidFill>
                  <a:prstClr val="black"/>
                </a:solidFill>
              </a:rPr>
              <a:t>1</a:t>
            </a:r>
          </a:p>
        </p:txBody>
      </p:sp>
      <p:sp>
        <p:nvSpPr>
          <p:cNvPr id="21" name="Rounded Rectangle 20"/>
          <p:cNvSpPr/>
          <p:nvPr/>
        </p:nvSpPr>
        <p:spPr>
          <a:xfrm>
            <a:off x="6177000" y="592383"/>
            <a:ext cx="2904288" cy="4212180"/>
          </a:xfrm>
          <a:prstGeom prst="roundRect">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2" name="TextBox 21"/>
          <p:cNvSpPr txBox="1"/>
          <p:nvPr/>
        </p:nvSpPr>
        <p:spPr>
          <a:xfrm>
            <a:off x="4750327" y="6231980"/>
            <a:ext cx="4205342" cy="338554"/>
          </a:xfrm>
          <a:prstGeom prst="rect">
            <a:avLst/>
          </a:prstGeom>
          <a:noFill/>
        </p:spPr>
        <p:txBody>
          <a:bodyPr wrap="square" rtlCol="0">
            <a:spAutoFit/>
          </a:bodyPr>
          <a:lstStyle/>
          <a:p>
            <a:pPr defTabSz="457200"/>
            <a:r>
              <a:rPr lang="en-US" sz="1600" baseline="30000" dirty="0">
                <a:solidFill>
                  <a:prstClr val="black"/>
                </a:solidFill>
              </a:rPr>
              <a:t>1</a:t>
            </a:r>
            <a:r>
              <a:rPr lang="en-US" sz="1600" dirty="0">
                <a:solidFill>
                  <a:prstClr val="black"/>
                </a:solidFill>
              </a:rPr>
              <a:t>Responsibility of </a:t>
            </a:r>
            <a:r>
              <a:rPr lang="en-US" sz="1600" dirty="0" smtClean="0">
                <a:solidFill>
                  <a:prstClr val="black"/>
                </a:solidFill>
              </a:rPr>
              <a:t>NCAR</a:t>
            </a:r>
            <a:endParaRPr lang="en-US" sz="1600" dirty="0">
              <a:solidFill>
                <a:prstClr val="black"/>
              </a:solidFill>
            </a:endParaRPr>
          </a:p>
        </p:txBody>
      </p:sp>
      <p:pic>
        <p:nvPicPr>
          <p:cNvPr id="23" name="Picture 22"/>
          <p:cNvPicPr>
            <a:picLocks noChangeAspect="1"/>
          </p:cNvPicPr>
          <p:nvPr/>
        </p:nvPicPr>
        <p:blipFill>
          <a:blip r:embed="rId5"/>
          <a:stretch>
            <a:fillRect/>
          </a:stretch>
        </p:blipFill>
        <p:spPr>
          <a:xfrm>
            <a:off x="6369534" y="1178585"/>
            <a:ext cx="2711754" cy="1942919"/>
          </a:xfrm>
          <a:prstGeom prst="rect">
            <a:avLst/>
          </a:prstGeom>
        </p:spPr>
      </p:pic>
      <p:pic>
        <p:nvPicPr>
          <p:cNvPr id="24" name="Mississippi_20080301_2008053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2533" t="8720" r="12494"/>
          <a:stretch/>
        </p:blipFill>
        <p:spPr>
          <a:xfrm>
            <a:off x="1345417" y="4434977"/>
            <a:ext cx="2651919" cy="2421501"/>
          </a:xfrm>
          <a:prstGeom prst="rect">
            <a:avLst/>
          </a:prstGeom>
        </p:spPr>
      </p:pic>
      <p:sp>
        <p:nvSpPr>
          <p:cNvPr id="4" name="Left Arrow 3"/>
          <p:cNvSpPr/>
          <p:nvPr/>
        </p:nvSpPr>
        <p:spPr>
          <a:xfrm>
            <a:off x="3997336" y="5131576"/>
            <a:ext cx="878610" cy="40484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TextBox 4"/>
          <p:cNvSpPr txBox="1"/>
          <p:nvPr/>
        </p:nvSpPr>
        <p:spPr>
          <a:xfrm>
            <a:off x="6956455" y="5954902"/>
            <a:ext cx="2073260" cy="369332"/>
          </a:xfrm>
          <a:prstGeom prst="rect">
            <a:avLst/>
          </a:prstGeom>
          <a:noFill/>
        </p:spPr>
        <p:txBody>
          <a:bodyPr wrap="none" rtlCol="0">
            <a:spAutoFit/>
          </a:bodyPr>
          <a:lstStyle/>
          <a:p>
            <a:r>
              <a:rPr lang="en-US" dirty="0" smtClean="0"/>
              <a:t>Slide: Ed Clark, NWS</a:t>
            </a:r>
            <a:endParaRPr lang="en-US" dirty="0"/>
          </a:p>
        </p:txBody>
      </p:sp>
    </p:spTree>
    <p:extLst>
      <p:ext uri="{BB962C8B-B14F-4D97-AF65-F5344CB8AC3E}">
        <p14:creationId xmlns:p14="http://schemas.microsoft.com/office/powerpoint/2010/main" val="420776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33"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4"/>
                                        </p:tgtEl>
                                      </p:cBhvr>
                                    </p:cmd>
                                  </p:childTnLst>
                                </p:cTn>
                              </p:par>
                            </p:childTnLst>
                          </p:cTn>
                        </p:par>
                      </p:childTnLst>
                    </p:cTn>
                  </p:par>
                </p:childTnLst>
              </p:cTn>
              <p:nextCondLst>
                <p:cond evt="onClick" delay="0">
                  <p:tgtEl>
                    <p:spTgt spid="24"/>
                  </p:tgtEl>
                </p:cond>
              </p:nextCondLst>
            </p:seq>
            <p:video>
              <p:cMediaNode vol="80000">
                <p:cTn id="12" fill="hold" display="0">
                  <p:stCondLst>
                    <p:cond delay="indefinite"/>
                  </p:stCondLst>
                </p:cTn>
                <p:tgtEl>
                  <p:spTgt spid="2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152" y="228600"/>
            <a:ext cx="8229600" cy="1143000"/>
          </a:xfrm>
        </p:spPr>
        <p:txBody>
          <a:bodyPr>
            <a:normAutofit/>
          </a:bodyPr>
          <a:lstStyle/>
          <a:p>
            <a:r>
              <a:rPr lang="en-US" sz="2800" dirty="0" smtClean="0"/>
              <a:t>National Flood Interoperability Experiment (NFIE): </a:t>
            </a:r>
            <a:br>
              <a:rPr lang="en-US" sz="2800" dirty="0" smtClean="0"/>
            </a:br>
            <a:r>
              <a:rPr lang="en-US" sz="2800" dirty="0" smtClean="0"/>
              <a:t>Five Components</a:t>
            </a:r>
            <a:endParaRPr lang="en-US" sz="2800" dirty="0"/>
          </a:p>
        </p:txBody>
      </p:sp>
      <p:grpSp>
        <p:nvGrpSpPr>
          <p:cNvPr id="20" name="Group 19"/>
          <p:cNvGrpSpPr/>
          <p:nvPr/>
        </p:nvGrpSpPr>
        <p:grpSpPr>
          <a:xfrm>
            <a:off x="1447800" y="1600200"/>
            <a:ext cx="5943600" cy="4724400"/>
            <a:chOff x="1905000" y="1981200"/>
            <a:chExt cx="5181600" cy="3962400"/>
          </a:xfrm>
        </p:grpSpPr>
        <p:sp>
          <p:nvSpPr>
            <p:cNvPr id="3" name="Rectangle 2"/>
            <p:cNvSpPr/>
            <p:nvPr/>
          </p:nvSpPr>
          <p:spPr>
            <a:xfrm>
              <a:off x="1905000" y="1981200"/>
              <a:ext cx="5181600" cy="39624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2362200" y="2286000"/>
              <a:ext cx="4343400" cy="3048000"/>
              <a:chOff x="2667000" y="2514600"/>
              <a:chExt cx="3733800" cy="2819400"/>
            </a:xfrm>
          </p:grpSpPr>
          <p:sp>
            <p:nvSpPr>
              <p:cNvPr id="4" name="Rectangle 3"/>
              <p:cNvSpPr/>
              <p:nvPr/>
            </p:nvSpPr>
            <p:spPr>
              <a:xfrm>
                <a:off x="2667000" y="2514600"/>
                <a:ext cx="3733800" cy="2819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4" idx="0"/>
                <a:endCxn id="4" idx="2"/>
              </p:cNvCxnSpPr>
              <p:nvPr/>
            </p:nvCxnSpPr>
            <p:spPr>
              <a:xfrm>
                <a:off x="4533900" y="2514600"/>
                <a:ext cx="0" cy="28194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3"/>
              </p:cNvCxnSpPr>
              <p:nvPr/>
            </p:nvCxnSpPr>
            <p:spPr>
              <a:xfrm>
                <a:off x="2667000" y="3924300"/>
                <a:ext cx="3733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2434649" y="5486400"/>
              <a:ext cx="4198507" cy="309762"/>
            </a:xfrm>
            <a:prstGeom prst="rect">
              <a:avLst/>
            </a:prstGeom>
            <a:noFill/>
          </p:spPr>
          <p:txBody>
            <a:bodyPr wrap="none" rtlCol="0">
              <a:spAutoFit/>
            </a:bodyPr>
            <a:lstStyle/>
            <a:p>
              <a:pPr algn="ctr"/>
              <a:r>
                <a:rPr lang="en-US" dirty="0" smtClean="0">
                  <a:solidFill>
                    <a:schemeClr val="tx2"/>
                  </a:solidFill>
                </a:rPr>
                <a:t>NFIE-Services: </a:t>
              </a:r>
              <a:r>
                <a:rPr lang="en-US" dirty="0" smtClean="0"/>
                <a:t>Web services for flood information</a:t>
              </a:r>
              <a:endParaRPr lang="en-US" dirty="0"/>
            </a:p>
          </p:txBody>
        </p:sp>
        <p:sp>
          <p:nvSpPr>
            <p:cNvPr id="11" name="TextBox 10"/>
            <p:cNvSpPr txBox="1"/>
            <p:nvPr/>
          </p:nvSpPr>
          <p:spPr>
            <a:xfrm>
              <a:off x="2477832" y="2518062"/>
              <a:ext cx="1810150" cy="1006728"/>
            </a:xfrm>
            <a:prstGeom prst="rect">
              <a:avLst/>
            </a:prstGeom>
            <a:noFill/>
          </p:spPr>
          <p:txBody>
            <a:bodyPr wrap="square" rtlCol="0">
              <a:spAutoFit/>
            </a:bodyPr>
            <a:lstStyle/>
            <a:p>
              <a:pPr algn="ctr"/>
              <a:r>
                <a:rPr lang="en-US" dirty="0" smtClean="0">
                  <a:solidFill>
                    <a:schemeClr val="tx2"/>
                  </a:solidFill>
                </a:rPr>
                <a:t>NFIE-Geo: </a:t>
              </a:r>
              <a:r>
                <a:rPr lang="en-US" dirty="0" smtClean="0"/>
                <a:t>National geospatial framework for hydrology</a:t>
              </a:r>
              <a:endParaRPr lang="en-US" dirty="0"/>
            </a:p>
          </p:txBody>
        </p:sp>
        <p:sp>
          <p:nvSpPr>
            <p:cNvPr id="12" name="TextBox 11"/>
            <p:cNvSpPr txBox="1"/>
            <p:nvPr/>
          </p:nvSpPr>
          <p:spPr>
            <a:xfrm>
              <a:off x="2385291" y="4059201"/>
              <a:ext cx="1902691" cy="1006728"/>
            </a:xfrm>
            <a:prstGeom prst="rect">
              <a:avLst/>
            </a:prstGeom>
            <a:noFill/>
          </p:spPr>
          <p:txBody>
            <a:bodyPr wrap="square" rtlCol="0">
              <a:spAutoFit/>
            </a:bodyPr>
            <a:lstStyle/>
            <a:p>
              <a:pPr algn="ctr"/>
              <a:r>
                <a:rPr lang="en-US" dirty="0" smtClean="0">
                  <a:solidFill>
                    <a:schemeClr val="tx2"/>
                  </a:solidFill>
                </a:rPr>
                <a:t>NFIE-Hydro: </a:t>
              </a:r>
              <a:r>
                <a:rPr lang="en-US" dirty="0" smtClean="0"/>
                <a:t>National high spatial resolution hydrologic forecasting</a:t>
              </a:r>
              <a:endParaRPr lang="en-US" dirty="0"/>
            </a:p>
          </p:txBody>
        </p:sp>
        <p:sp>
          <p:nvSpPr>
            <p:cNvPr id="13" name="TextBox 12"/>
            <p:cNvSpPr txBox="1"/>
            <p:nvPr/>
          </p:nvSpPr>
          <p:spPr>
            <a:xfrm>
              <a:off x="4739290" y="4059201"/>
              <a:ext cx="1897273" cy="1006728"/>
            </a:xfrm>
            <a:prstGeom prst="rect">
              <a:avLst/>
            </a:prstGeom>
            <a:noFill/>
          </p:spPr>
          <p:txBody>
            <a:bodyPr wrap="square" rtlCol="0">
              <a:spAutoFit/>
            </a:bodyPr>
            <a:lstStyle/>
            <a:p>
              <a:pPr algn="ctr"/>
              <a:r>
                <a:rPr lang="en-US" dirty="0" smtClean="0">
                  <a:solidFill>
                    <a:schemeClr val="tx2"/>
                  </a:solidFill>
                </a:rPr>
                <a:t>NFIE-River: </a:t>
              </a:r>
              <a:r>
                <a:rPr lang="en-US" dirty="0" smtClean="0"/>
                <a:t>River</a:t>
              </a:r>
              <a:r>
                <a:rPr lang="en-US" dirty="0" smtClean="0">
                  <a:solidFill>
                    <a:schemeClr val="tx2"/>
                  </a:solidFill>
                </a:rPr>
                <a:t> </a:t>
              </a:r>
              <a:r>
                <a:rPr lang="en-US" dirty="0" smtClean="0"/>
                <a:t>channel information and real-time flood inundation mapping</a:t>
              </a:r>
              <a:endParaRPr lang="en-US" dirty="0"/>
            </a:p>
          </p:txBody>
        </p:sp>
        <p:sp>
          <p:nvSpPr>
            <p:cNvPr id="14" name="TextBox 13"/>
            <p:cNvSpPr txBox="1"/>
            <p:nvPr/>
          </p:nvSpPr>
          <p:spPr>
            <a:xfrm>
              <a:off x="4739291" y="2532692"/>
              <a:ext cx="1897272" cy="1006728"/>
            </a:xfrm>
            <a:prstGeom prst="rect">
              <a:avLst/>
            </a:prstGeom>
            <a:noFill/>
          </p:spPr>
          <p:txBody>
            <a:bodyPr wrap="square" rtlCol="0">
              <a:spAutoFit/>
            </a:bodyPr>
            <a:lstStyle/>
            <a:p>
              <a:pPr algn="ctr"/>
              <a:r>
                <a:rPr lang="en-US" dirty="0" smtClean="0">
                  <a:solidFill>
                    <a:schemeClr val="tx2"/>
                  </a:solidFill>
                </a:rPr>
                <a:t>NFIE-Response: </a:t>
              </a:r>
              <a:r>
                <a:rPr lang="en-US" dirty="0" smtClean="0"/>
                <a:t>Wide area planning for flood emergency response</a:t>
              </a:r>
              <a:endParaRPr lang="en-US" dirty="0"/>
            </a:p>
          </p:txBody>
        </p:sp>
        <p:sp>
          <p:nvSpPr>
            <p:cNvPr id="15" name="Right Arrow 14"/>
            <p:cNvSpPr/>
            <p:nvPr/>
          </p:nvSpPr>
          <p:spPr>
            <a:xfrm>
              <a:off x="4326082" y="2965828"/>
              <a:ext cx="381000" cy="14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4287982" y="4343400"/>
              <a:ext cx="381000" cy="14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3352800" y="3636221"/>
              <a:ext cx="113145" cy="3261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5531427" y="3653240"/>
              <a:ext cx="113145" cy="326179"/>
            </a:xfrm>
            <a:prstGeom prst="downArrow">
              <a:avLst/>
            </a:prstGeom>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4354945" y="3718392"/>
              <a:ext cx="381000" cy="140456"/>
            </a:xfrm>
            <a:prstGeom prst="rightArrow">
              <a:avLst/>
            </a:prstGeom>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68614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have we learned?</a:t>
            </a:r>
            <a:endParaRPr lang="en-US" dirty="0"/>
          </a:p>
        </p:txBody>
      </p:sp>
      <p:sp>
        <p:nvSpPr>
          <p:cNvPr id="3" name="Content Placeholder 2"/>
          <p:cNvSpPr>
            <a:spLocks noGrp="1"/>
          </p:cNvSpPr>
          <p:nvPr>
            <p:ph idx="1"/>
          </p:nvPr>
        </p:nvSpPr>
        <p:spPr/>
        <p:txBody>
          <a:bodyPr>
            <a:normAutofit/>
          </a:bodyPr>
          <a:lstStyle/>
          <a:p>
            <a:r>
              <a:rPr lang="en-US" dirty="0" smtClean="0"/>
              <a:t>Existing water data exchange standards are sufficient to support the NFIE</a:t>
            </a:r>
          </a:p>
          <a:p>
            <a:r>
              <a:rPr lang="en-US" dirty="0" smtClean="0"/>
              <a:t>Sensor Observation Service and WaterML2</a:t>
            </a:r>
          </a:p>
          <a:p>
            <a:r>
              <a:rPr lang="en-US" dirty="0" smtClean="0"/>
              <a:t>Emerging work on a ratings and </a:t>
            </a:r>
            <a:r>
              <a:rPr lang="en-US" dirty="0" err="1" smtClean="0"/>
              <a:t>gagings</a:t>
            </a:r>
            <a:r>
              <a:rPr lang="en-US" dirty="0" smtClean="0"/>
              <a:t> standard</a:t>
            </a:r>
          </a:p>
          <a:p>
            <a:r>
              <a:rPr lang="en-US" dirty="0" smtClean="0"/>
              <a:t>We need to connect the geospatial and temporal information frameworks</a:t>
            </a:r>
          </a:p>
        </p:txBody>
      </p:sp>
    </p:spTree>
    <p:extLst>
      <p:ext uri="{BB962C8B-B14F-4D97-AF65-F5344CB8AC3E}">
        <p14:creationId xmlns:p14="http://schemas.microsoft.com/office/powerpoint/2010/main" val="25064548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Transformative for the nation…</a:t>
            </a:r>
            <a:endParaRPr lang="en-US" dirty="0"/>
          </a:p>
        </p:txBody>
      </p:sp>
      <p:sp>
        <p:nvSpPr>
          <p:cNvPr id="3" name="Content Placeholder 2"/>
          <p:cNvSpPr>
            <a:spLocks noGrp="1"/>
          </p:cNvSpPr>
          <p:nvPr>
            <p:ph idx="1"/>
          </p:nvPr>
        </p:nvSpPr>
        <p:spPr>
          <a:xfrm>
            <a:off x="628650" y="1416097"/>
            <a:ext cx="7886700" cy="2275035"/>
          </a:xfrm>
        </p:spPr>
        <p:txBody>
          <a:bodyPr/>
          <a:lstStyle/>
          <a:p>
            <a:r>
              <a:rPr lang="en-US" dirty="0" smtClean="0"/>
              <a:t>Forecasts produced by</a:t>
            </a:r>
          </a:p>
          <a:p>
            <a:pPr lvl="1"/>
            <a:r>
              <a:rPr lang="en-US" dirty="0" smtClean="0">
                <a:solidFill>
                  <a:schemeClr val="accent1"/>
                </a:solidFill>
              </a:rPr>
              <a:t>Current system </a:t>
            </a:r>
            <a:r>
              <a:rPr lang="en-US" dirty="0" smtClean="0"/>
              <a:t>– 3600 locations </a:t>
            </a:r>
          </a:p>
          <a:p>
            <a:pPr lvl="1"/>
            <a:r>
              <a:rPr lang="en-US" dirty="0" smtClean="0">
                <a:solidFill>
                  <a:schemeClr val="accent1"/>
                </a:solidFill>
              </a:rPr>
              <a:t>NFIE system </a:t>
            </a:r>
            <a:r>
              <a:rPr lang="en-US" dirty="0" smtClean="0"/>
              <a:t>– 2.67 million locations</a:t>
            </a:r>
          </a:p>
          <a:p>
            <a:r>
              <a:rPr lang="en-US" dirty="0" smtClean="0">
                <a:solidFill>
                  <a:schemeClr val="accent1">
                    <a:lumMod val="75000"/>
                  </a:schemeClr>
                </a:solidFill>
              </a:rPr>
              <a:t>New Information</a:t>
            </a:r>
            <a:r>
              <a:rPr lang="en-US" dirty="0" smtClean="0"/>
              <a:t> to help emergency managers save lives and keep people safe</a:t>
            </a:r>
            <a:endParaRPr lang="en-US" dirty="0"/>
          </a:p>
        </p:txBody>
      </p:sp>
      <p:grpSp>
        <p:nvGrpSpPr>
          <p:cNvPr id="4" name="Group 3"/>
          <p:cNvGrpSpPr/>
          <p:nvPr/>
        </p:nvGrpSpPr>
        <p:grpSpPr>
          <a:xfrm>
            <a:off x="398309" y="3480355"/>
            <a:ext cx="3909524" cy="2977005"/>
            <a:chOff x="263205" y="1215358"/>
            <a:chExt cx="2798021" cy="2133600"/>
          </a:xfrm>
        </p:grpSpPr>
        <p:pic>
          <p:nvPicPr>
            <p:cNvPr id="5" name="Picture 4" descr="RFCCHps_t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205" y="1393463"/>
              <a:ext cx="2798021" cy="195549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055" y="1215358"/>
              <a:ext cx="699051" cy="699051"/>
            </a:xfrm>
            <a:prstGeom prst="rect">
              <a:avLst/>
            </a:prstGeom>
          </p:spPr>
        </p:pic>
      </p:grpSp>
      <p:pic>
        <p:nvPicPr>
          <p:cNvPr id="7" name="Picture 2" descr="Imágenes integradas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2858" y="3968047"/>
            <a:ext cx="3930246" cy="261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246584" y="2023024"/>
            <a:ext cx="2145908" cy="461665"/>
          </a:xfrm>
          <a:prstGeom prst="rect">
            <a:avLst/>
          </a:prstGeom>
          <a:noFill/>
        </p:spPr>
        <p:txBody>
          <a:bodyPr wrap="none" rtlCol="0">
            <a:spAutoFit/>
          </a:bodyPr>
          <a:lstStyle/>
          <a:p>
            <a:r>
              <a:rPr lang="en-US" sz="2400" dirty="0" smtClean="0">
                <a:solidFill>
                  <a:prstClr val="black"/>
                </a:solidFill>
              </a:rPr>
              <a:t>700 times more</a:t>
            </a:r>
            <a:endParaRPr lang="en-US" sz="2400" dirty="0">
              <a:solidFill>
                <a:prstClr val="black"/>
              </a:solidFill>
            </a:endParaRPr>
          </a:p>
        </p:txBody>
      </p:sp>
      <p:sp>
        <p:nvSpPr>
          <p:cNvPr id="11" name="Curved Left Arrow 10"/>
          <p:cNvSpPr/>
          <p:nvPr/>
        </p:nvSpPr>
        <p:spPr>
          <a:xfrm>
            <a:off x="5882326" y="1964198"/>
            <a:ext cx="245097" cy="57931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2" name="Right Arrow 11"/>
          <p:cNvSpPr/>
          <p:nvPr/>
        </p:nvSpPr>
        <p:spPr>
          <a:xfrm>
            <a:off x="4084957" y="5274949"/>
            <a:ext cx="527901" cy="2868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1903428" y="3782184"/>
            <a:ext cx="1136337" cy="461665"/>
          </a:xfrm>
          <a:prstGeom prst="rect">
            <a:avLst/>
          </a:prstGeom>
          <a:noFill/>
        </p:spPr>
        <p:txBody>
          <a:bodyPr wrap="none" rtlCol="0">
            <a:spAutoFit/>
          </a:bodyPr>
          <a:lstStyle/>
          <a:p>
            <a:r>
              <a:rPr lang="en-US" sz="2400" dirty="0" smtClean="0">
                <a:solidFill>
                  <a:srgbClr val="5B9BD5">
                    <a:lumMod val="75000"/>
                  </a:srgbClr>
                </a:solidFill>
              </a:rPr>
              <a:t>Current</a:t>
            </a:r>
            <a:endParaRPr lang="en-US" sz="2400" dirty="0">
              <a:solidFill>
                <a:srgbClr val="5B9BD5">
                  <a:lumMod val="75000"/>
                </a:srgbClr>
              </a:solidFill>
            </a:endParaRPr>
          </a:p>
        </p:txBody>
      </p:sp>
      <p:sp>
        <p:nvSpPr>
          <p:cNvPr id="14" name="TextBox 13"/>
          <p:cNvSpPr txBox="1"/>
          <p:nvPr/>
        </p:nvSpPr>
        <p:spPr>
          <a:xfrm>
            <a:off x="6029753" y="3782184"/>
            <a:ext cx="1367554" cy="461665"/>
          </a:xfrm>
          <a:prstGeom prst="rect">
            <a:avLst/>
          </a:prstGeom>
          <a:noFill/>
        </p:spPr>
        <p:txBody>
          <a:bodyPr wrap="none" rtlCol="0">
            <a:spAutoFit/>
          </a:bodyPr>
          <a:lstStyle/>
          <a:p>
            <a:r>
              <a:rPr lang="en-US" sz="2400" dirty="0" smtClean="0">
                <a:solidFill>
                  <a:srgbClr val="5B9BD5">
                    <a:lumMod val="75000"/>
                  </a:srgbClr>
                </a:solidFill>
              </a:rPr>
              <a:t>Proposed</a:t>
            </a:r>
            <a:endParaRPr lang="en-US" sz="2400" dirty="0">
              <a:solidFill>
                <a:srgbClr val="5B9BD5">
                  <a:lumMod val="75000"/>
                </a:srgbClr>
              </a:solidFill>
            </a:endParaRPr>
          </a:p>
        </p:txBody>
      </p:sp>
    </p:spTree>
    <p:extLst>
      <p:ext uri="{BB962C8B-B14F-4D97-AF65-F5344CB8AC3E}">
        <p14:creationId xmlns:p14="http://schemas.microsoft.com/office/powerpoint/2010/main" val="27291135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998722" y="1963627"/>
            <a:ext cx="2477823" cy="1817077"/>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47152" y="228600"/>
            <a:ext cx="8229600" cy="1143000"/>
          </a:xfrm>
        </p:spPr>
        <p:txBody>
          <a:bodyPr>
            <a:normAutofit/>
          </a:bodyPr>
          <a:lstStyle/>
          <a:p>
            <a:r>
              <a:rPr lang="en-US" sz="2800" dirty="0" smtClean="0"/>
              <a:t>National Flood Interoperability Experiment (NFIE) </a:t>
            </a:r>
            <a:br>
              <a:rPr lang="en-US" sz="2800" dirty="0" smtClean="0"/>
            </a:br>
            <a:r>
              <a:rPr lang="en-US" sz="2800" dirty="0" smtClean="0">
                <a:solidFill>
                  <a:schemeClr val="tx2"/>
                </a:solidFill>
              </a:rPr>
              <a:t>Component One: NFIE-Geo</a:t>
            </a:r>
            <a:endParaRPr lang="en-US" sz="2800" dirty="0">
              <a:solidFill>
                <a:schemeClr val="tx2"/>
              </a:solidFill>
            </a:endParaRPr>
          </a:p>
        </p:txBody>
      </p:sp>
      <p:grpSp>
        <p:nvGrpSpPr>
          <p:cNvPr id="20" name="Group 19"/>
          <p:cNvGrpSpPr/>
          <p:nvPr/>
        </p:nvGrpSpPr>
        <p:grpSpPr>
          <a:xfrm>
            <a:off x="1447800" y="1600200"/>
            <a:ext cx="5943600" cy="4724400"/>
            <a:chOff x="1905000" y="1981200"/>
            <a:chExt cx="5181600" cy="3962400"/>
          </a:xfrm>
        </p:grpSpPr>
        <p:sp>
          <p:nvSpPr>
            <p:cNvPr id="3" name="Rectangle 2"/>
            <p:cNvSpPr/>
            <p:nvPr/>
          </p:nvSpPr>
          <p:spPr>
            <a:xfrm>
              <a:off x="1905000" y="1981200"/>
              <a:ext cx="5181600" cy="39624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p:nvPr/>
          </p:nvGrpSpPr>
          <p:grpSpPr>
            <a:xfrm>
              <a:off x="2362200" y="2286000"/>
              <a:ext cx="4343400" cy="3048000"/>
              <a:chOff x="2667000" y="2514600"/>
              <a:chExt cx="3733800" cy="2819400"/>
            </a:xfrm>
          </p:grpSpPr>
          <p:sp>
            <p:nvSpPr>
              <p:cNvPr id="4" name="Rectangle 3"/>
              <p:cNvSpPr/>
              <p:nvPr/>
            </p:nvSpPr>
            <p:spPr>
              <a:xfrm>
                <a:off x="2667000" y="2514600"/>
                <a:ext cx="3733800" cy="2819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Connector 5"/>
              <p:cNvCxnSpPr>
                <a:stCxn id="4" idx="0"/>
                <a:endCxn id="4" idx="2"/>
              </p:cNvCxnSpPr>
              <p:nvPr/>
            </p:nvCxnSpPr>
            <p:spPr>
              <a:xfrm>
                <a:off x="4533900" y="2514600"/>
                <a:ext cx="0" cy="28194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3"/>
              </p:cNvCxnSpPr>
              <p:nvPr/>
            </p:nvCxnSpPr>
            <p:spPr>
              <a:xfrm>
                <a:off x="2667000" y="3924300"/>
                <a:ext cx="3733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2434649" y="5486400"/>
              <a:ext cx="4198507" cy="309762"/>
            </a:xfrm>
            <a:prstGeom prst="rect">
              <a:avLst/>
            </a:prstGeom>
            <a:noFill/>
          </p:spPr>
          <p:txBody>
            <a:bodyPr wrap="none" rtlCol="0">
              <a:spAutoFit/>
            </a:bodyPr>
            <a:lstStyle/>
            <a:p>
              <a:pPr algn="ctr"/>
              <a:r>
                <a:rPr lang="en-US" dirty="0">
                  <a:solidFill>
                    <a:srgbClr val="1F497D"/>
                  </a:solidFill>
                </a:rPr>
                <a:t>NFIE-Services: </a:t>
              </a:r>
              <a:r>
                <a:rPr lang="en-US" dirty="0">
                  <a:solidFill>
                    <a:prstClr val="black"/>
                  </a:solidFill>
                </a:rPr>
                <a:t>Web services for flood information</a:t>
              </a:r>
            </a:p>
          </p:txBody>
        </p:sp>
        <p:sp>
          <p:nvSpPr>
            <p:cNvPr id="11" name="TextBox 10"/>
            <p:cNvSpPr txBox="1"/>
            <p:nvPr/>
          </p:nvSpPr>
          <p:spPr>
            <a:xfrm>
              <a:off x="2477832" y="2518062"/>
              <a:ext cx="1810150" cy="1006728"/>
            </a:xfrm>
            <a:prstGeom prst="rect">
              <a:avLst/>
            </a:prstGeom>
            <a:noFill/>
          </p:spPr>
          <p:txBody>
            <a:bodyPr wrap="square" rtlCol="0">
              <a:spAutoFit/>
            </a:bodyPr>
            <a:lstStyle/>
            <a:p>
              <a:pPr algn="ctr"/>
              <a:r>
                <a:rPr lang="en-US" dirty="0">
                  <a:solidFill>
                    <a:srgbClr val="1F497D"/>
                  </a:solidFill>
                </a:rPr>
                <a:t>NFIE-Geo: </a:t>
              </a:r>
              <a:r>
                <a:rPr lang="en-US" dirty="0">
                  <a:solidFill>
                    <a:prstClr val="black"/>
                  </a:solidFill>
                </a:rPr>
                <a:t>National geospatial framework for hydrology</a:t>
              </a:r>
            </a:p>
          </p:txBody>
        </p:sp>
        <p:sp>
          <p:nvSpPr>
            <p:cNvPr id="12" name="TextBox 11"/>
            <p:cNvSpPr txBox="1"/>
            <p:nvPr/>
          </p:nvSpPr>
          <p:spPr>
            <a:xfrm>
              <a:off x="2385291" y="4059201"/>
              <a:ext cx="1902691" cy="1006728"/>
            </a:xfrm>
            <a:prstGeom prst="rect">
              <a:avLst/>
            </a:prstGeom>
            <a:noFill/>
          </p:spPr>
          <p:txBody>
            <a:bodyPr wrap="square" rtlCol="0">
              <a:spAutoFit/>
            </a:bodyPr>
            <a:lstStyle/>
            <a:p>
              <a:pPr algn="ctr"/>
              <a:r>
                <a:rPr lang="en-US" dirty="0">
                  <a:solidFill>
                    <a:srgbClr val="1F497D"/>
                  </a:solidFill>
                </a:rPr>
                <a:t>NFIE-Hydro: </a:t>
              </a:r>
              <a:r>
                <a:rPr lang="en-US" dirty="0">
                  <a:solidFill>
                    <a:prstClr val="black"/>
                  </a:solidFill>
                </a:rPr>
                <a:t>National high spatial resolution hydrologic forecasting</a:t>
              </a:r>
            </a:p>
          </p:txBody>
        </p:sp>
        <p:sp>
          <p:nvSpPr>
            <p:cNvPr id="13" name="TextBox 12"/>
            <p:cNvSpPr txBox="1"/>
            <p:nvPr/>
          </p:nvSpPr>
          <p:spPr>
            <a:xfrm>
              <a:off x="4739290" y="4059201"/>
              <a:ext cx="1897273" cy="1006728"/>
            </a:xfrm>
            <a:prstGeom prst="rect">
              <a:avLst/>
            </a:prstGeom>
            <a:noFill/>
          </p:spPr>
          <p:txBody>
            <a:bodyPr wrap="square" rtlCol="0">
              <a:spAutoFit/>
            </a:bodyPr>
            <a:lstStyle/>
            <a:p>
              <a:pPr algn="ctr"/>
              <a:r>
                <a:rPr lang="en-US" dirty="0">
                  <a:solidFill>
                    <a:srgbClr val="1F497D"/>
                  </a:solidFill>
                </a:rPr>
                <a:t>NFIE-River: </a:t>
              </a:r>
              <a:r>
                <a:rPr lang="en-US" dirty="0">
                  <a:solidFill>
                    <a:prstClr val="black"/>
                  </a:solidFill>
                </a:rPr>
                <a:t>River</a:t>
              </a:r>
              <a:r>
                <a:rPr lang="en-US" dirty="0">
                  <a:solidFill>
                    <a:srgbClr val="1F497D"/>
                  </a:solidFill>
                </a:rPr>
                <a:t> </a:t>
              </a:r>
              <a:r>
                <a:rPr lang="en-US" dirty="0">
                  <a:solidFill>
                    <a:prstClr val="black"/>
                  </a:solidFill>
                </a:rPr>
                <a:t>channel information and real-time flood inundation mapping</a:t>
              </a:r>
            </a:p>
          </p:txBody>
        </p:sp>
        <p:sp>
          <p:nvSpPr>
            <p:cNvPr id="14" name="TextBox 13"/>
            <p:cNvSpPr txBox="1"/>
            <p:nvPr/>
          </p:nvSpPr>
          <p:spPr>
            <a:xfrm>
              <a:off x="4739291" y="2532692"/>
              <a:ext cx="1897272" cy="1006728"/>
            </a:xfrm>
            <a:prstGeom prst="rect">
              <a:avLst/>
            </a:prstGeom>
            <a:noFill/>
          </p:spPr>
          <p:txBody>
            <a:bodyPr wrap="square" rtlCol="0">
              <a:spAutoFit/>
            </a:bodyPr>
            <a:lstStyle/>
            <a:p>
              <a:pPr algn="ctr"/>
              <a:r>
                <a:rPr lang="en-US" dirty="0">
                  <a:solidFill>
                    <a:srgbClr val="1F497D"/>
                  </a:solidFill>
                </a:rPr>
                <a:t>NFIE-Response: </a:t>
              </a:r>
              <a:r>
                <a:rPr lang="en-US" dirty="0">
                  <a:solidFill>
                    <a:prstClr val="black"/>
                  </a:solidFill>
                </a:rPr>
                <a:t>Wide area planning for flood emergency response</a:t>
              </a:r>
            </a:p>
          </p:txBody>
        </p:sp>
        <p:sp>
          <p:nvSpPr>
            <p:cNvPr id="15" name="Right Arrow 14"/>
            <p:cNvSpPr/>
            <p:nvPr/>
          </p:nvSpPr>
          <p:spPr>
            <a:xfrm>
              <a:off x="4326082" y="2965828"/>
              <a:ext cx="381000" cy="14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Arrow 15"/>
            <p:cNvSpPr/>
            <p:nvPr/>
          </p:nvSpPr>
          <p:spPr>
            <a:xfrm>
              <a:off x="4287982" y="4343400"/>
              <a:ext cx="381000" cy="14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Down Arrow 16"/>
            <p:cNvSpPr/>
            <p:nvPr/>
          </p:nvSpPr>
          <p:spPr>
            <a:xfrm>
              <a:off x="3352800" y="3636221"/>
              <a:ext cx="113145" cy="3261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Down Arrow 17"/>
            <p:cNvSpPr/>
            <p:nvPr/>
          </p:nvSpPr>
          <p:spPr>
            <a:xfrm>
              <a:off x="5531427" y="3653240"/>
              <a:ext cx="113145" cy="326179"/>
            </a:xfrm>
            <a:prstGeom prst="downArrow">
              <a:avLst/>
            </a:prstGeom>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ight Arrow 18"/>
            <p:cNvSpPr/>
            <p:nvPr/>
          </p:nvSpPr>
          <p:spPr>
            <a:xfrm>
              <a:off x="4354945" y="3718392"/>
              <a:ext cx="381000" cy="140456"/>
            </a:xfrm>
            <a:prstGeom prst="rightArrow">
              <a:avLst/>
            </a:prstGeom>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6034144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Assumptions…</a:t>
            </a:r>
            <a:endParaRPr lang="en-US" dirty="0"/>
          </a:p>
        </p:txBody>
      </p:sp>
      <p:sp>
        <p:nvSpPr>
          <p:cNvPr id="3" name="Content Placeholder 2"/>
          <p:cNvSpPr>
            <a:spLocks noGrp="1"/>
          </p:cNvSpPr>
          <p:nvPr>
            <p:ph idx="1"/>
          </p:nvPr>
        </p:nvSpPr>
        <p:spPr>
          <a:xfrm>
            <a:off x="628649" y="1376979"/>
            <a:ext cx="8295183" cy="4545460"/>
          </a:xfrm>
        </p:spPr>
        <p:txBody>
          <a:bodyPr/>
          <a:lstStyle/>
          <a:p>
            <a:r>
              <a:rPr lang="en-US" dirty="0" smtClean="0">
                <a:solidFill>
                  <a:schemeClr val="accent1"/>
                </a:solidFill>
              </a:rPr>
              <a:t>High spatial resolution </a:t>
            </a:r>
            <a:r>
              <a:rPr lang="en-US" dirty="0" smtClean="0"/>
              <a:t>hydrologic modeling at continental scale</a:t>
            </a:r>
          </a:p>
          <a:p>
            <a:r>
              <a:rPr lang="en-US" dirty="0" smtClean="0"/>
              <a:t>Built upon </a:t>
            </a:r>
            <a:r>
              <a:rPr lang="en-US" dirty="0" smtClean="0">
                <a:solidFill>
                  <a:schemeClr val="accent1"/>
                </a:solidFill>
              </a:rPr>
              <a:t>NFIE-Geo: A national geospatial framework for hydrology</a:t>
            </a:r>
          </a:p>
          <a:p>
            <a:pPr lvl="1"/>
            <a:r>
              <a:rPr lang="en-US" dirty="0" smtClean="0"/>
              <a:t>Continental landscape divided into 2.67 million local </a:t>
            </a:r>
            <a:r>
              <a:rPr lang="en-US" dirty="0" smtClean="0">
                <a:solidFill>
                  <a:schemeClr val="accent1"/>
                </a:solidFill>
              </a:rPr>
              <a:t>catchments</a:t>
            </a:r>
            <a:r>
              <a:rPr lang="en-US" dirty="0" smtClean="0"/>
              <a:t>, each containing a single stream reach</a:t>
            </a:r>
          </a:p>
          <a:p>
            <a:pPr lvl="1"/>
            <a:r>
              <a:rPr lang="en-US" dirty="0" smtClean="0"/>
              <a:t>Stream </a:t>
            </a:r>
            <a:r>
              <a:rPr lang="en-US" dirty="0" smtClean="0">
                <a:solidFill>
                  <a:schemeClr val="accent1"/>
                </a:solidFill>
              </a:rPr>
              <a:t>reaches</a:t>
            </a:r>
            <a:r>
              <a:rPr lang="en-US" dirty="0" smtClean="0"/>
              <a:t> connect to form a national stream network</a:t>
            </a:r>
            <a:endParaRPr lang="en-US" dirty="0"/>
          </a:p>
        </p:txBody>
      </p:sp>
      <p:pic>
        <p:nvPicPr>
          <p:cNvPr id="4" name="Picture 2" descr="Imágenes integradas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3587" y="4244195"/>
            <a:ext cx="3930246" cy="261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302482" y="4331185"/>
            <a:ext cx="2252094" cy="2113770"/>
          </a:xfrm>
          <a:prstGeom prst="rect">
            <a:avLst/>
          </a:prstGeom>
        </p:spPr>
      </p:pic>
      <p:sp>
        <p:nvSpPr>
          <p:cNvPr id="6" name="TextBox 5"/>
          <p:cNvSpPr txBox="1"/>
          <p:nvPr/>
        </p:nvSpPr>
        <p:spPr>
          <a:xfrm>
            <a:off x="2554576" y="4857869"/>
            <a:ext cx="2673681" cy="923330"/>
          </a:xfrm>
          <a:prstGeom prst="rect">
            <a:avLst/>
          </a:prstGeom>
          <a:noFill/>
        </p:spPr>
        <p:txBody>
          <a:bodyPr wrap="none" rtlCol="0">
            <a:spAutoFit/>
          </a:bodyPr>
          <a:lstStyle/>
          <a:p>
            <a:r>
              <a:rPr lang="en-US" dirty="0" smtClean="0">
                <a:solidFill>
                  <a:prstClr val="black"/>
                </a:solidFill>
              </a:rPr>
              <a:t>2.67 million catchments</a:t>
            </a:r>
          </a:p>
          <a:p>
            <a:r>
              <a:rPr lang="en-US" dirty="0" smtClean="0">
                <a:solidFill>
                  <a:prstClr val="black"/>
                </a:solidFill>
              </a:rPr>
              <a:t>Average area 3 km</a:t>
            </a:r>
            <a:r>
              <a:rPr lang="en-US" baseline="30000" dirty="0" smtClean="0">
                <a:solidFill>
                  <a:prstClr val="black"/>
                </a:solidFill>
              </a:rPr>
              <a:t>2</a:t>
            </a:r>
          </a:p>
          <a:p>
            <a:r>
              <a:rPr lang="en-US" dirty="0" smtClean="0">
                <a:solidFill>
                  <a:prstClr val="black"/>
                </a:solidFill>
              </a:rPr>
              <a:t>Average reach length 2 km</a:t>
            </a:r>
            <a:endParaRPr lang="en-US" dirty="0">
              <a:solidFill>
                <a:prstClr val="black"/>
              </a:solidFill>
            </a:endParaRPr>
          </a:p>
        </p:txBody>
      </p:sp>
    </p:spTree>
    <p:extLst>
      <p:ext uri="{BB962C8B-B14F-4D97-AF65-F5344CB8AC3E}">
        <p14:creationId xmlns:p14="http://schemas.microsoft.com/office/powerpoint/2010/main" val="22337288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8088086" cy="484632"/>
          </a:xfrm>
        </p:spPr>
        <p:txBody>
          <a:bodyPr>
            <a:normAutofit fontScale="90000"/>
          </a:bodyPr>
          <a:lstStyle/>
          <a:p>
            <a:r>
              <a:rPr lang="en-US" sz="3100" dirty="0" err="1" smtClean="0"/>
              <a:t>NHDPlus</a:t>
            </a:r>
            <a:r>
              <a:rPr lang="en-US" sz="3100" dirty="0"/>
              <a:t> </a:t>
            </a:r>
            <a:r>
              <a:rPr lang="en-US" sz="3100" dirty="0" smtClean="0"/>
              <a:t>Version 2</a:t>
            </a:r>
            <a:r>
              <a:rPr lang="en-US" b="1" i="1" dirty="0" smtClean="0"/>
              <a:t/>
            </a:r>
            <a:br>
              <a:rPr lang="en-US" b="1" i="1" dirty="0" smtClean="0"/>
            </a:br>
            <a:endParaRPr lang="en-US" b="1" i="1" dirty="0"/>
          </a:p>
        </p:txBody>
      </p:sp>
      <p:pic>
        <p:nvPicPr>
          <p:cNvPr id="3" name="Picture 2" descr="texas"/>
          <p:cNvPicPr>
            <a:picLocks noChangeAspect="1" noChangeArrowheads="1"/>
          </p:cNvPicPr>
          <p:nvPr/>
        </p:nvPicPr>
        <p:blipFill>
          <a:blip r:embed="rId2" cstate="print"/>
          <a:srcRect/>
          <a:stretch>
            <a:fillRect/>
          </a:stretch>
        </p:blipFill>
        <p:spPr bwMode="auto">
          <a:xfrm>
            <a:off x="628656" y="1690701"/>
            <a:ext cx="1779815" cy="1779815"/>
          </a:xfrm>
          <a:prstGeom prst="rect">
            <a:avLst/>
          </a:prstGeom>
          <a:noFill/>
          <a:ln w="9525">
            <a:noFill/>
            <a:miter lim="800000"/>
            <a:headEnd/>
            <a:tailEnd/>
          </a:ln>
        </p:spPr>
      </p:pic>
      <p:pic>
        <p:nvPicPr>
          <p:cNvPr id="6" name="Picture 5" descr="huc8"/>
          <p:cNvPicPr>
            <a:picLocks noChangeAspect="1" noChangeArrowheads="1"/>
          </p:cNvPicPr>
          <p:nvPr/>
        </p:nvPicPr>
        <p:blipFill>
          <a:blip r:embed="rId3" cstate="print"/>
          <a:srcRect/>
          <a:stretch>
            <a:fillRect/>
          </a:stretch>
        </p:blipFill>
        <p:spPr bwMode="auto">
          <a:xfrm>
            <a:off x="5652721" y="1633999"/>
            <a:ext cx="2950598" cy="1946501"/>
          </a:xfrm>
          <a:prstGeom prst="rect">
            <a:avLst/>
          </a:prstGeom>
          <a:noFill/>
          <a:ln w="9525">
            <a:noFill/>
            <a:miter lim="800000"/>
            <a:headEnd/>
            <a:tailEnd/>
          </a:ln>
        </p:spPr>
      </p:pic>
      <p:pic>
        <p:nvPicPr>
          <p:cNvPr id="7" name="Picture 6" descr="zoomin"/>
          <p:cNvPicPr>
            <a:picLocks noChangeAspect="1" noChangeArrowheads="1"/>
          </p:cNvPicPr>
          <p:nvPr/>
        </p:nvPicPr>
        <p:blipFill>
          <a:blip r:embed="rId4" cstate="print"/>
          <a:srcRect/>
          <a:stretch>
            <a:fillRect/>
          </a:stretch>
        </p:blipFill>
        <p:spPr bwMode="auto">
          <a:xfrm>
            <a:off x="3319297" y="3440734"/>
            <a:ext cx="1992086" cy="1883350"/>
          </a:xfrm>
          <a:prstGeom prst="rect">
            <a:avLst/>
          </a:prstGeom>
          <a:noFill/>
          <a:ln w="3175">
            <a:solidFill>
              <a:schemeClr val="bg1">
                <a:lumMod val="50000"/>
              </a:schemeClr>
            </a:solidFill>
            <a:miter lim="800000"/>
            <a:headEnd/>
            <a:tailEnd/>
          </a:ln>
        </p:spPr>
      </p:pic>
      <p:pic>
        <p:nvPicPr>
          <p:cNvPr id="8" name="Picture 7" descr="Image2"/>
          <p:cNvPicPr>
            <a:picLocks noChangeAspect="1" noChangeArrowheads="1"/>
          </p:cNvPicPr>
          <p:nvPr/>
        </p:nvPicPr>
        <p:blipFill>
          <a:blip r:embed="rId5" cstate="print"/>
          <a:srcRect/>
          <a:stretch>
            <a:fillRect/>
          </a:stretch>
        </p:blipFill>
        <p:spPr bwMode="auto">
          <a:xfrm>
            <a:off x="256871" y="4486610"/>
            <a:ext cx="2453673" cy="1988350"/>
          </a:xfrm>
          <a:prstGeom prst="rect">
            <a:avLst/>
          </a:prstGeom>
          <a:noFill/>
          <a:ln w="3175">
            <a:solidFill>
              <a:schemeClr val="bg1">
                <a:lumMod val="50000"/>
              </a:schemeClr>
            </a:solidFill>
            <a:miter lim="800000"/>
            <a:headEnd/>
            <a:tailEnd/>
          </a:ln>
        </p:spPr>
      </p:pic>
      <p:pic>
        <p:nvPicPr>
          <p:cNvPr id="9" name="Picture 8" descr="usnlcd1"/>
          <p:cNvPicPr>
            <a:picLocks noChangeAspect="1" noChangeArrowheads="1"/>
          </p:cNvPicPr>
          <p:nvPr/>
        </p:nvPicPr>
        <p:blipFill>
          <a:blip r:embed="rId6" cstate="print"/>
          <a:srcRect/>
          <a:stretch>
            <a:fillRect/>
          </a:stretch>
        </p:blipFill>
        <p:spPr bwMode="auto">
          <a:xfrm>
            <a:off x="5723679" y="4865925"/>
            <a:ext cx="2808678" cy="1771083"/>
          </a:xfrm>
          <a:prstGeom prst="rect">
            <a:avLst/>
          </a:prstGeom>
          <a:noFill/>
          <a:ln w="9525">
            <a:noFill/>
            <a:miter lim="800000"/>
            <a:headEnd/>
            <a:tailEnd/>
          </a:ln>
        </p:spPr>
      </p:pic>
      <p:sp>
        <p:nvSpPr>
          <p:cNvPr id="10" name="TextBox 9"/>
          <p:cNvSpPr txBox="1"/>
          <p:nvPr/>
        </p:nvSpPr>
        <p:spPr>
          <a:xfrm>
            <a:off x="243010" y="3553846"/>
            <a:ext cx="2903359" cy="369332"/>
          </a:xfrm>
          <a:prstGeom prst="rect">
            <a:avLst/>
          </a:prstGeom>
          <a:noFill/>
        </p:spPr>
        <p:txBody>
          <a:bodyPr wrap="none" rtlCol="0">
            <a:spAutoFit/>
          </a:bodyPr>
          <a:lstStyle/>
          <a:p>
            <a:r>
              <a:rPr lang="en-US" dirty="0">
                <a:solidFill>
                  <a:prstClr val="black"/>
                </a:solidFill>
              </a:rPr>
              <a:t>National Elevation Dataset</a:t>
            </a:r>
          </a:p>
        </p:txBody>
      </p:sp>
      <p:sp>
        <p:nvSpPr>
          <p:cNvPr id="11" name="TextBox 10"/>
          <p:cNvSpPr txBox="1"/>
          <p:nvPr/>
        </p:nvSpPr>
        <p:spPr>
          <a:xfrm>
            <a:off x="15421" y="4048798"/>
            <a:ext cx="3275256" cy="369332"/>
          </a:xfrm>
          <a:prstGeom prst="rect">
            <a:avLst/>
          </a:prstGeom>
          <a:noFill/>
        </p:spPr>
        <p:txBody>
          <a:bodyPr wrap="none" rtlCol="0">
            <a:spAutoFit/>
          </a:bodyPr>
          <a:lstStyle/>
          <a:p>
            <a:r>
              <a:rPr lang="en-US" dirty="0">
                <a:solidFill>
                  <a:prstClr val="black"/>
                </a:solidFill>
              </a:rPr>
              <a:t>National Hydrography Dataset</a:t>
            </a:r>
          </a:p>
        </p:txBody>
      </p:sp>
      <p:sp>
        <p:nvSpPr>
          <p:cNvPr id="12" name="TextBox 11"/>
          <p:cNvSpPr txBox="1"/>
          <p:nvPr/>
        </p:nvSpPr>
        <p:spPr>
          <a:xfrm>
            <a:off x="5703756" y="4399916"/>
            <a:ext cx="3147015" cy="369332"/>
          </a:xfrm>
          <a:prstGeom prst="rect">
            <a:avLst/>
          </a:prstGeom>
          <a:noFill/>
        </p:spPr>
        <p:txBody>
          <a:bodyPr wrap="none" rtlCol="0">
            <a:spAutoFit/>
          </a:bodyPr>
          <a:lstStyle/>
          <a:p>
            <a:r>
              <a:rPr lang="en-US" dirty="0">
                <a:solidFill>
                  <a:prstClr val="black"/>
                </a:solidFill>
              </a:rPr>
              <a:t>National Land Cover Dataset</a:t>
            </a:r>
          </a:p>
        </p:txBody>
      </p:sp>
      <p:sp>
        <p:nvSpPr>
          <p:cNvPr id="13" name="TextBox 12"/>
          <p:cNvSpPr txBox="1"/>
          <p:nvPr/>
        </p:nvSpPr>
        <p:spPr>
          <a:xfrm>
            <a:off x="5703757" y="3547333"/>
            <a:ext cx="3202543" cy="369332"/>
          </a:xfrm>
          <a:prstGeom prst="rect">
            <a:avLst/>
          </a:prstGeom>
          <a:noFill/>
        </p:spPr>
        <p:txBody>
          <a:bodyPr wrap="none" rtlCol="0">
            <a:spAutoFit/>
          </a:bodyPr>
          <a:lstStyle/>
          <a:p>
            <a:r>
              <a:rPr lang="en-US" dirty="0">
                <a:solidFill>
                  <a:prstClr val="black"/>
                </a:solidFill>
              </a:rPr>
              <a:t>Watershed Boundary Dataset</a:t>
            </a:r>
          </a:p>
        </p:txBody>
      </p:sp>
      <p:sp>
        <p:nvSpPr>
          <p:cNvPr id="14" name="Right Arrow 13"/>
          <p:cNvSpPr/>
          <p:nvPr/>
        </p:nvSpPr>
        <p:spPr>
          <a:xfrm rot="1920000">
            <a:off x="2532190" y="2889516"/>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ight Arrow 14"/>
          <p:cNvSpPr/>
          <p:nvPr/>
        </p:nvSpPr>
        <p:spPr>
          <a:xfrm rot="8700000">
            <a:off x="5102950" y="2859693"/>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Arrow 15"/>
          <p:cNvSpPr/>
          <p:nvPr/>
        </p:nvSpPr>
        <p:spPr>
          <a:xfrm rot="12900000">
            <a:off x="4936721" y="5517411"/>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ight Arrow 16"/>
          <p:cNvSpPr/>
          <p:nvPr/>
        </p:nvSpPr>
        <p:spPr>
          <a:xfrm rot="-2220000">
            <a:off x="2786328" y="5501022"/>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3473525" y="1698642"/>
            <a:ext cx="1532774" cy="461665"/>
          </a:xfrm>
          <a:prstGeom prst="rect">
            <a:avLst/>
          </a:prstGeom>
          <a:solidFill>
            <a:schemeClr val="bg1"/>
          </a:solidFill>
          <a:ln>
            <a:solidFill>
              <a:schemeClr val="accent1">
                <a:shade val="50000"/>
              </a:schemeClr>
            </a:solidFill>
          </a:ln>
        </p:spPr>
        <p:txBody>
          <a:bodyPr wrap="square">
            <a:spAutoFit/>
          </a:bodyPr>
          <a:lstStyle/>
          <a:p>
            <a:pPr algn="ctr"/>
            <a:r>
              <a:rPr lang="en-US" sz="2400" dirty="0">
                <a:solidFill>
                  <a:prstClr val="black"/>
                </a:solidFill>
              </a:rPr>
              <a:t>NHDPlus</a:t>
            </a:r>
          </a:p>
        </p:txBody>
      </p:sp>
      <p:sp>
        <p:nvSpPr>
          <p:cNvPr id="21" name="TextBox 20"/>
          <p:cNvSpPr txBox="1"/>
          <p:nvPr/>
        </p:nvSpPr>
        <p:spPr>
          <a:xfrm>
            <a:off x="685806" y="1054909"/>
            <a:ext cx="7696199" cy="338554"/>
          </a:xfrm>
          <a:prstGeom prst="rect">
            <a:avLst/>
          </a:prstGeom>
          <a:solidFill>
            <a:srgbClr val="336799"/>
          </a:solidFill>
          <a:ln>
            <a:noFill/>
          </a:ln>
        </p:spPr>
        <p:txBody>
          <a:bodyPr wrap="square" rtlCol="0">
            <a:spAutoFit/>
          </a:bodyPr>
          <a:lstStyle>
            <a:defPPr>
              <a:defRPr lang="en-US"/>
            </a:defPPr>
            <a:lvl1pPr algn="ctr">
              <a:defRPr>
                <a:solidFill>
                  <a:schemeClr val="bg1"/>
                </a:solidFill>
              </a:defRPr>
            </a:lvl1pPr>
          </a:lstStyle>
          <a:p>
            <a:pPr algn="l"/>
            <a:r>
              <a:rPr lang="en-US" sz="1600" dirty="0" smtClean="0">
                <a:solidFill>
                  <a:prstClr val="white"/>
                </a:solidFill>
              </a:rPr>
              <a:t>Geospatial foundation for a national water data infrastructure</a:t>
            </a:r>
            <a:endParaRPr lang="en-US" sz="1600" dirty="0">
              <a:solidFill>
                <a:prstClr val="white"/>
              </a:solidFill>
            </a:endParaRPr>
          </a:p>
        </p:txBody>
      </p:sp>
      <p:sp>
        <p:nvSpPr>
          <p:cNvPr id="22" name="Rectangle 21"/>
          <p:cNvSpPr/>
          <p:nvPr/>
        </p:nvSpPr>
        <p:spPr>
          <a:xfrm>
            <a:off x="2653819" y="2237917"/>
            <a:ext cx="3172186" cy="738664"/>
          </a:xfrm>
          <a:prstGeom prst="rect">
            <a:avLst/>
          </a:prstGeom>
        </p:spPr>
        <p:txBody>
          <a:bodyPr wrap="square">
            <a:spAutoFit/>
          </a:bodyPr>
          <a:lstStyle/>
          <a:p>
            <a:pPr algn="ctr"/>
            <a:r>
              <a:rPr lang="en-US" sz="1400" dirty="0">
                <a:solidFill>
                  <a:prstClr val="black"/>
                </a:solidFill>
              </a:rPr>
              <a:t>2.67 million </a:t>
            </a:r>
            <a:r>
              <a:rPr lang="en-US" sz="1400" dirty="0" smtClean="0">
                <a:solidFill>
                  <a:prstClr val="black"/>
                </a:solidFill>
              </a:rPr>
              <a:t>reach catchments in US</a:t>
            </a:r>
          </a:p>
          <a:p>
            <a:pPr algn="ctr"/>
            <a:r>
              <a:rPr lang="en-US" sz="1400" dirty="0" smtClean="0">
                <a:solidFill>
                  <a:prstClr val="black"/>
                </a:solidFill>
              </a:rPr>
              <a:t>average </a:t>
            </a:r>
            <a:r>
              <a:rPr lang="en-US" sz="1400" dirty="0">
                <a:solidFill>
                  <a:prstClr val="black"/>
                </a:solidFill>
              </a:rPr>
              <a:t>area 3 </a:t>
            </a:r>
            <a:r>
              <a:rPr lang="en-US" sz="1400" dirty="0" smtClean="0">
                <a:solidFill>
                  <a:prstClr val="black"/>
                </a:solidFill>
              </a:rPr>
              <a:t>km</a:t>
            </a:r>
            <a:r>
              <a:rPr lang="en-US" sz="1400" baseline="30000" dirty="0" smtClean="0">
                <a:solidFill>
                  <a:prstClr val="black"/>
                </a:solidFill>
              </a:rPr>
              <a:t>2</a:t>
            </a:r>
            <a:r>
              <a:rPr lang="en-US" sz="1400" dirty="0" smtClean="0">
                <a:solidFill>
                  <a:prstClr val="black"/>
                </a:solidFill>
              </a:rPr>
              <a:t> </a:t>
            </a:r>
            <a:endParaRPr lang="en-US" sz="1400" dirty="0">
              <a:solidFill>
                <a:prstClr val="black"/>
              </a:solidFill>
            </a:endParaRPr>
          </a:p>
          <a:p>
            <a:pPr algn="ctr"/>
            <a:r>
              <a:rPr lang="en-US" sz="1400" dirty="0">
                <a:solidFill>
                  <a:prstClr val="black"/>
                </a:solidFill>
              </a:rPr>
              <a:t>reach length 2 km</a:t>
            </a:r>
          </a:p>
        </p:txBody>
      </p:sp>
    </p:spTree>
    <p:extLst>
      <p:ext uri="{BB962C8B-B14F-4D97-AF65-F5344CB8AC3E}">
        <p14:creationId xmlns:p14="http://schemas.microsoft.com/office/powerpoint/2010/main" val="81456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388" y="457200"/>
            <a:ext cx="8392886" cy="484632"/>
          </a:xfrm>
        </p:spPr>
        <p:txBody>
          <a:bodyPr>
            <a:noAutofit/>
          </a:bodyPr>
          <a:lstStyle/>
          <a:p>
            <a:r>
              <a:rPr lang="en-US" sz="2400" dirty="0" smtClean="0"/>
              <a:t>NFIE-Geo for National Flood Interoperability Experiment</a:t>
            </a:r>
            <a:r>
              <a:rPr lang="en-US" sz="2400" b="1" i="1" dirty="0" smtClean="0"/>
              <a:t/>
            </a:r>
            <a:br>
              <a:rPr lang="en-US" sz="2400" b="1" i="1" dirty="0" smtClean="0"/>
            </a:br>
            <a:endParaRPr lang="en-US" sz="2400" b="1" i="1" dirty="0"/>
          </a:p>
        </p:txBody>
      </p:sp>
      <p:pic>
        <p:nvPicPr>
          <p:cNvPr id="7" name="Picture 6" descr="zoomin"/>
          <p:cNvPicPr>
            <a:picLocks noChangeAspect="1" noChangeArrowheads="1"/>
          </p:cNvPicPr>
          <p:nvPr/>
        </p:nvPicPr>
        <p:blipFill>
          <a:blip r:embed="rId2" cstate="print"/>
          <a:srcRect/>
          <a:stretch>
            <a:fillRect/>
          </a:stretch>
        </p:blipFill>
        <p:spPr bwMode="auto">
          <a:xfrm>
            <a:off x="3557483" y="4664797"/>
            <a:ext cx="2082669" cy="1968988"/>
          </a:xfrm>
          <a:prstGeom prst="rect">
            <a:avLst/>
          </a:prstGeom>
          <a:noFill/>
          <a:ln w="3175">
            <a:solidFill>
              <a:schemeClr val="bg1">
                <a:lumMod val="50000"/>
              </a:schemeClr>
            </a:solidFill>
            <a:miter lim="800000"/>
            <a:headEnd/>
            <a:tailEnd/>
          </a:ln>
          <a:effectLst/>
          <a:scene3d>
            <a:camera prst="orthographicFront"/>
            <a:lightRig rig="threePt" dir="t"/>
          </a:scene3d>
          <a:sp3d>
            <a:bevelT/>
          </a:sp3d>
        </p:spPr>
      </p:pic>
      <p:sp>
        <p:nvSpPr>
          <p:cNvPr id="21" name="TextBox 20"/>
          <p:cNvSpPr txBox="1"/>
          <p:nvPr/>
        </p:nvSpPr>
        <p:spPr>
          <a:xfrm>
            <a:off x="685806" y="1054909"/>
            <a:ext cx="7696199" cy="338554"/>
          </a:xfrm>
          <a:prstGeom prst="rect">
            <a:avLst/>
          </a:prstGeom>
          <a:solidFill>
            <a:srgbClr val="336799"/>
          </a:solidFill>
          <a:ln>
            <a:noFill/>
          </a:ln>
        </p:spPr>
        <p:txBody>
          <a:bodyPr wrap="square" rtlCol="0">
            <a:spAutoFit/>
          </a:bodyPr>
          <a:lstStyle>
            <a:defPPr>
              <a:defRPr lang="en-US"/>
            </a:defPPr>
            <a:lvl1pPr algn="ctr">
              <a:defRPr>
                <a:solidFill>
                  <a:schemeClr val="bg1"/>
                </a:solidFill>
              </a:defRPr>
            </a:lvl1pPr>
          </a:lstStyle>
          <a:p>
            <a:pPr algn="l"/>
            <a:r>
              <a:rPr lang="en-US" sz="1600" dirty="0" smtClean="0">
                <a:solidFill>
                  <a:prstClr val="white"/>
                </a:solidFill>
              </a:rPr>
              <a:t>Enhanced geospatial database for a national water data infrastructure</a:t>
            </a:r>
            <a:endParaRPr lang="en-US" sz="1600" dirty="0">
              <a:solidFill>
                <a:prstClr val="white"/>
              </a:solidFill>
            </a:endParaRPr>
          </a:p>
        </p:txBody>
      </p:sp>
      <p:grpSp>
        <p:nvGrpSpPr>
          <p:cNvPr id="5" name="Group 4"/>
          <p:cNvGrpSpPr/>
          <p:nvPr/>
        </p:nvGrpSpPr>
        <p:grpSpPr>
          <a:xfrm>
            <a:off x="381002" y="2895600"/>
            <a:ext cx="2554977" cy="1343926"/>
            <a:chOff x="264423" y="4781294"/>
            <a:chExt cx="2554977" cy="1343926"/>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423" y="4781294"/>
              <a:ext cx="2554977" cy="1343926"/>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23" y="5843885"/>
              <a:ext cx="7715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 name="Group 23"/>
          <p:cNvGrpSpPr/>
          <p:nvPr/>
        </p:nvGrpSpPr>
        <p:grpSpPr>
          <a:xfrm>
            <a:off x="3134894" y="1461532"/>
            <a:ext cx="2798021" cy="2496241"/>
            <a:chOff x="263205" y="1393463"/>
            <a:chExt cx="2798021" cy="2496241"/>
          </a:xfrm>
        </p:grpSpPr>
        <p:pic>
          <p:nvPicPr>
            <p:cNvPr id="22" name="Picture 21" descr="RFCCHps_t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205" y="1393463"/>
              <a:ext cx="2798021" cy="1955495"/>
            </a:xfrm>
            <a:prstGeom prst="rect">
              <a:avLst/>
            </a:prstGeom>
          </p:spPr>
        </p:pic>
        <p:sp>
          <p:nvSpPr>
            <p:cNvPr id="4" name="TextBox 3"/>
            <p:cNvSpPr txBox="1"/>
            <p:nvPr/>
          </p:nvSpPr>
          <p:spPr>
            <a:xfrm>
              <a:off x="770489" y="3432504"/>
              <a:ext cx="1524000" cy="457200"/>
            </a:xfrm>
            <a:prstGeom prst="rect">
              <a:avLst/>
            </a:prstGeom>
            <a:noFill/>
            <a:effectLst/>
          </p:spPr>
          <p:txBody>
            <a:bodyPr wrap="none" lIns="0" tIns="0" rIns="0" bIns="0" rtlCol="0">
              <a:noAutofit/>
            </a:bodyPr>
            <a:lstStyle/>
            <a:p>
              <a:pPr algn="ctr" eaLnBrk="0" hangingPunct="0">
                <a:lnSpc>
                  <a:spcPts val="1800"/>
                </a:lnSpc>
              </a:pPr>
              <a:r>
                <a:rPr lang="en-US" sz="1400" b="1" dirty="0">
                  <a:solidFill>
                    <a:prstClr val="black"/>
                  </a:solidFill>
                </a:rPr>
                <a:t>NWS Basins and </a:t>
              </a:r>
            </a:p>
            <a:p>
              <a:pPr algn="ctr" eaLnBrk="0" hangingPunct="0">
                <a:lnSpc>
                  <a:spcPts val="1800"/>
                </a:lnSpc>
              </a:pPr>
              <a:r>
                <a:rPr lang="en-US" sz="1400" b="1" dirty="0">
                  <a:solidFill>
                    <a:prstClr val="black"/>
                  </a:solidFill>
                </a:rPr>
                <a:t>Forecast Points</a:t>
              </a:r>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274" y="2709641"/>
              <a:ext cx="699051" cy="699051"/>
            </a:xfrm>
            <a:prstGeom prst="rect">
              <a:avLst/>
            </a:prstGeom>
          </p:spPr>
        </p:pic>
      </p:grpSp>
      <p:sp>
        <p:nvSpPr>
          <p:cNvPr id="27" name="TextBox 26"/>
          <p:cNvSpPr txBox="1"/>
          <p:nvPr/>
        </p:nvSpPr>
        <p:spPr>
          <a:xfrm>
            <a:off x="770489" y="4508355"/>
            <a:ext cx="1524000" cy="457200"/>
          </a:xfrm>
          <a:prstGeom prst="rect">
            <a:avLst/>
          </a:prstGeom>
          <a:noFill/>
          <a:effectLst/>
        </p:spPr>
        <p:txBody>
          <a:bodyPr wrap="none" lIns="0" tIns="0" rIns="0" bIns="0" rtlCol="0">
            <a:noAutofit/>
          </a:bodyPr>
          <a:lstStyle/>
          <a:p>
            <a:pPr algn="ctr" eaLnBrk="0" hangingPunct="0">
              <a:lnSpc>
                <a:spcPts val="1800"/>
              </a:lnSpc>
            </a:pPr>
            <a:r>
              <a:rPr lang="en-US" sz="1400" b="1" dirty="0">
                <a:solidFill>
                  <a:prstClr val="black"/>
                </a:solidFill>
              </a:rPr>
              <a:t>USGS Water Watch </a:t>
            </a:r>
          </a:p>
          <a:p>
            <a:pPr algn="ctr" eaLnBrk="0" hangingPunct="0">
              <a:lnSpc>
                <a:spcPts val="1800"/>
              </a:lnSpc>
            </a:pPr>
            <a:r>
              <a:rPr lang="en-US" sz="1400" b="1" dirty="0">
                <a:solidFill>
                  <a:prstClr val="black"/>
                </a:solidFill>
              </a:rPr>
              <a:t>Points</a:t>
            </a:r>
          </a:p>
        </p:txBody>
      </p:sp>
      <p:grpSp>
        <p:nvGrpSpPr>
          <p:cNvPr id="25" name="Group 24"/>
          <p:cNvGrpSpPr/>
          <p:nvPr/>
        </p:nvGrpSpPr>
        <p:grpSpPr>
          <a:xfrm>
            <a:off x="6248400" y="2667007"/>
            <a:ext cx="2422798" cy="2203325"/>
            <a:chOff x="5702439" y="2006725"/>
            <a:chExt cx="2422798" cy="2203325"/>
          </a:xfrm>
        </p:grpSpPr>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2439" y="2006725"/>
              <a:ext cx="2422798" cy="1611161"/>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9" name="TextBox 28"/>
            <p:cNvSpPr txBox="1"/>
            <p:nvPr/>
          </p:nvSpPr>
          <p:spPr>
            <a:xfrm>
              <a:off x="6151838" y="3752850"/>
              <a:ext cx="1524000" cy="457200"/>
            </a:xfrm>
            <a:prstGeom prst="rect">
              <a:avLst/>
            </a:prstGeom>
            <a:noFill/>
            <a:effectLst/>
          </p:spPr>
          <p:txBody>
            <a:bodyPr wrap="none" lIns="0" tIns="0" rIns="0" bIns="0" rtlCol="0">
              <a:noAutofit/>
            </a:bodyPr>
            <a:lstStyle/>
            <a:p>
              <a:pPr algn="ctr" eaLnBrk="0" hangingPunct="0">
                <a:lnSpc>
                  <a:spcPts val="1800"/>
                </a:lnSpc>
              </a:pPr>
              <a:r>
                <a:rPr lang="en-US" sz="1400" b="1" dirty="0">
                  <a:solidFill>
                    <a:prstClr val="black"/>
                  </a:solidFill>
                </a:rPr>
                <a:t>National Flood </a:t>
              </a:r>
            </a:p>
            <a:p>
              <a:pPr algn="ctr" eaLnBrk="0" hangingPunct="0">
                <a:lnSpc>
                  <a:spcPts val="1800"/>
                </a:lnSpc>
              </a:pPr>
              <a:r>
                <a:rPr lang="en-US" sz="1400" b="1" dirty="0">
                  <a:solidFill>
                    <a:prstClr val="black"/>
                  </a:solidFill>
                </a:rPr>
                <a:t>Hazard Layer</a:t>
              </a:r>
            </a:p>
          </p:txBody>
        </p:sp>
      </p:grpSp>
      <p:sp>
        <p:nvSpPr>
          <p:cNvPr id="26" name="Down Arrow 25"/>
          <p:cNvSpPr/>
          <p:nvPr/>
        </p:nvSpPr>
        <p:spPr bwMode="auto">
          <a:xfrm>
            <a:off x="4267201" y="3957773"/>
            <a:ext cx="464912" cy="618911"/>
          </a:xfrm>
          <a:prstGeom prst="downArrow">
            <a:avLst/>
          </a:prstGeom>
          <a:solidFill>
            <a:schemeClr val="tx2">
              <a:lumMod val="25000"/>
              <a:lumOff val="75000"/>
            </a:schemeClr>
          </a:solidFill>
          <a:ln>
            <a:solidFill>
              <a:schemeClr val="tx2">
                <a:lumMod val="75000"/>
                <a:lumOff val="2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34" name="Down Arrow 33"/>
          <p:cNvSpPr/>
          <p:nvPr/>
        </p:nvSpPr>
        <p:spPr bwMode="auto">
          <a:xfrm>
            <a:off x="5476615" y="4045898"/>
            <a:ext cx="464912" cy="618911"/>
          </a:xfrm>
          <a:prstGeom prst="downArrow">
            <a:avLst/>
          </a:prstGeom>
          <a:solidFill>
            <a:schemeClr val="tx2">
              <a:lumMod val="25000"/>
              <a:lumOff val="75000"/>
            </a:schemeClr>
          </a:solidFill>
          <a:ln>
            <a:solidFill>
              <a:schemeClr val="tx2">
                <a:lumMod val="75000"/>
                <a:lumOff val="25000"/>
              </a:schemeClr>
            </a:solidFill>
            <a:headEnd type="none" w="med" len="med"/>
            <a:tailEnd type="none" w="med" len="med"/>
          </a:ln>
          <a:scene3d>
            <a:camera prst="orthographicFront">
              <a:rot lat="0" lon="0" rev="18900000"/>
            </a:camera>
            <a:lightRig rig="threePt" dir="t"/>
          </a:scene3d>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35" name="Down Arrow 34"/>
          <p:cNvSpPr/>
          <p:nvPr/>
        </p:nvSpPr>
        <p:spPr bwMode="auto">
          <a:xfrm>
            <a:off x="3092572" y="4008043"/>
            <a:ext cx="464912" cy="618911"/>
          </a:xfrm>
          <a:prstGeom prst="downArrow">
            <a:avLst/>
          </a:prstGeom>
          <a:solidFill>
            <a:schemeClr val="tx2">
              <a:lumMod val="25000"/>
              <a:lumOff val="75000"/>
            </a:schemeClr>
          </a:solidFill>
          <a:ln>
            <a:solidFill>
              <a:schemeClr val="tx2">
                <a:lumMod val="75000"/>
                <a:lumOff val="25000"/>
              </a:schemeClr>
            </a:solidFill>
            <a:headEnd type="none" w="med" len="med"/>
            <a:tailEnd type="none" w="med" len="med"/>
          </a:ln>
          <a:scene3d>
            <a:camera prst="orthographicFront">
              <a:rot lat="0" lon="0" rev="2700000"/>
            </a:camera>
            <a:lightRig rig="threePt" dir="t"/>
          </a:scene3d>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36" name="TextBox 35"/>
          <p:cNvSpPr txBox="1"/>
          <p:nvPr/>
        </p:nvSpPr>
        <p:spPr>
          <a:xfrm>
            <a:off x="3562973" y="6390339"/>
            <a:ext cx="1044641" cy="243446"/>
          </a:xfrm>
          <a:prstGeom prst="rect">
            <a:avLst/>
          </a:prstGeom>
          <a:noFill/>
          <a:effectLst/>
          <a:scene3d>
            <a:camera prst="orthographicFront"/>
            <a:lightRig rig="threePt" dir="t"/>
          </a:scene3d>
        </p:spPr>
        <p:txBody>
          <a:bodyPr wrap="none" lIns="0" tIns="0" rIns="0" bIns="0" rtlCol="0">
            <a:noAutofit/>
          </a:bodyPr>
          <a:lstStyle/>
          <a:p>
            <a:pPr eaLnBrk="0" hangingPunct="0">
              <a:lnSpc>
                <a:spcPts val="1800"/>
              </a:lnSpc>
            </a:pPr>
            <a:r>
              <a:rPr lang="en-US" b="1" dirty="0" err="1">
                <a:solidFill>
                  <a:prstClr val="black"/>
                </a:solidFill>
              </a:rPr>
              <a:t>NHDPlus</a:t>
            </a:r>
            <a:endParaRPr lang="en-US" b="1" dirty="0">
              <a:solidFill>
                <a:prstClr val="black"/>
              </a:solidFill>
            </a:endParaRPr>
          </a:p>
          <a:p>
            <a:pPr eaLnBrk="0" hangingPunct="0">
              <a:lnSpc>
                <a:spcPts val="1800"/>
              </a:lnSpc>
            </a:pPr>
            <a:endParaRPr lang="en-US" b="1" dirty="0">
              <a:solidFill>
                <a:prstClr val="black"/>
              </a:solidFill>
            </a:endParaRPr>
          </a:p>
        </p:txBody>
      </p:sp>
      <p:sp>
        <p:nvSpPr>
          <p:cNvPr id="30" name="TextBox 29"/>
          <p:cNvSpPr txBox="1"/>
          <p:nvPr/>
        </p:nvSpPr>
        <p:spPr>
          <a:xfrm>
            <a:off x="5709071" y="5088929"/>
            <a:ext cx="914400" cy="914400"/>
          </a:xfrm>
          <a:prstGeom prst="rect">
            <a:avLst/>
          </a:prstGeom>
          <a:noFill/>
          <a:effectLst/>
        </p:spPr>
        <p:txBody>
          <a:bodyPr wrap="none" lIns="0" tIns="0" rIns="0" bIns="0" rtlCol="0">
            <a:noAutofit/>
          </a:bodyPr>
          <a:lstStyle/>
          <a:p>
            <a:pPr eaLnBrk="0" hangingPunct="0">
              <a:lnSpc>
                <a:spcPts val="1800"/>
              </a:lnSpc>
            </a:pPr>
            <a:r>
              <a:rPr lang="en-US" sz="1400" b="1" dirty="0">
                <a:solidFill>
                  <a:prstClr val="black"/>
                </a:solidFill>
              </a:rPr>
              <a:t>Feature classes:</a:t>
            </a:r>
          </a:p>
          <a:p>
            <a:pPr eaLnBrk="0" hangingPunct="0">
              <a:lnSpc>
                <a:spcPts val="1800"/>
              </a:lnSpc>
            </a:pPr>
            <a:endParaRPr lang="en-US" sz="1400" b="1" dirty="0">
              <a:solidFill>
                <a:prstClr val="black"/>
              </a:solidFill>
            </a:endParaRPr>
          </a:p>
          <a:p>
            <a:pPr eaLnBrk="0" hangingPunct="0">
              <a:lnSpc>
                <a:spcPts val="1800"/>
              </a:lnSpc>
            </a:pPr>
            <a:r>
              <a:rPr lang="en-US" sz="1400" b="1" dirty="0" err="1" smtClean="0">
                <a:solidFill>
                  <a:prstClr val="black"/>
                </a:solidFill>
              </a:rPr>
              <a:t>Subwatershed</a:t>
            </a:r>
            <a:r>
              <a:rPr lang="en-US" sz="1400" b="1" dirty="0" smtClean="0">
                <a:solidFill>
                  <a:prstClr val="black"/>
                </a:solidFill>
              </a:rPr>
              <a:t> (HUC12)</a:t>
            </a:r>
            <a:r>
              <a:rPr lang="en-US" sz="1400" b="1" dirty="0">
                <a:solidFill>
                  <a:prstClr val="black"/>
                </a:solidFill>
              </a:rPr>
              <a:t/>
            </a:r>
            <a:br>
              <a:rPr lang="en-US" sz="1400" b="1" dirty="0">
                <a:solidFill>
                  <a:prstClr val="black"/>
                </a:solidFill>
              </a:rPr>
            </a:br>
            <a:r>
              <a:rPr lang="en-US" sz="1400" b="1" dirty="0">
                <a:solidFill>
                  <a:prstClr val="black"/>
                </a:solidFill>
              </a:rPr>
              <a:t>Catchment</a:t>
            </a:r>
          </a:p>
          <a:p>
            <a:pPr eaLnBrk="0" hangingPunct="0">
              <a:lnSpc>
                <a:spcPts val="1800"/>
              </a:lnSpc>
            </a:pPr>
            <a:r>
              <a:rPr lang="en-US" sz="1400" b="1" dirty="0" err="1">
                <a:solidFill>
                  <a:prstClr val="black"/>
                </a:solidFill>
              </a:rPr>
              <a:t>Flowline</a:t>
            </a:r>
            <a:endParaRPr lang="en-US" sz="1400" b="1" dirty="0">
              <a:solidFill>
                <a:prstClr val="black"/>
              </a:solidFill>
            </a:endParaRPr>
          </a:p>
          <a:p>
            <a:pPr eaLnBrk="0" hangingPunct="0">
              <a:lnSpc>
                <a:spcPts val="1800"/>
              </a:lnSpc>
            </a:pPr>
            <a:r>
              <a:rPr lang="en-US" sz="1400" b="1" dirty="0" err="1">
                <a:solidFill>
                  <a:prstClr val="black"/>
                </a:solidFill>
              </a:rPr>
              <a:t>Waterbody</a:t>
            </a:r>
            <a:r>
              <a:rPr lang="en-US" sz="1400" b="1" dirty="0">
                <a:solidFill>
                  <a:prstClr val="black"/>
                </a:solidFill>
              </a:rPr>
              <a:t/>
            </a:r>
            <a:br>
              <a:rPr lang="en-US" sz="1400" b="1" dirty="0">
                <a:solidFill>
                  <a:prstClr val="black"/>
                </a:solidFill>
              </a:rPr>
            </a:br>
            <a:r>
              <a:rPr lang="en-US" sz="1400" b="1" dirty="0">
                <a:solidFill>
                  <a:prstClr val="black"/>
                </a:solidFill>
              </a:rPr>
              <a:t>Dam </a:t>
            </a:r>
          </a:p>
        </p:txBody>
      </p:sp>
      <p:sp>
        <p:nvSpPr>
          <p:cNvPr id="31" name="TextBox 30"/>
          <p:cNvSpPr txBox="1"/>
          <p:nvPr/>
        </p:nvSpPr>
        <p:spPr>
          <a:xfrm>
            <a:off x="1075289" y="5649291"/>
            <a:ext cx="914400" cy="914400"/>
          </a:xfrm>
          <a:prstGeom prst="rect">
            <a:avLst/>
          </a:prstGeom>
          <a:noFill/>
          <a:effectLst/>
        </p:spPr>
        <p:txBody>
          <a:bodyPr wrap="none" lIns="0" tIns="0" rIns="0" bIns="0" rtlCol="0">
            <a:noAutofit/>
          </a:bodyPr>
          <a:lstStyle/>
          <a:p>
            <a:pPr eaLnBrk="0" hangingPunct="0">
              <a:lnSpc>
                <a:spcPts val="1800"/>
              </a:lnSpc>
            </a:pPr>
            <a:r>
              <a:rPr lang="en-US" b="1" dirty="0">
                <a:solidFill>
                  <a:srgbClr val="001446">
                    <a:lumMod val="50000"/>
                    <a:lumOff val="50000"/>
                  </a:srgbClr>
                </a:solidFill>
              </a:rPr>
              <a:t>NFIE-Geo</a:t>
            </a:r>
          </a:p>
          <a:p>
            <a:pPr eaLnBrk="0" hangingPunct="0">
              <a:lnSpc>
                <a:spcPts val="1800"/>
              </a:lnSpc>
            </a:pPr>
            <a:r>
              <a:rPr lang="en-US" sz="1400" b="1" dirty="0">
                <a:solidFill>
                  <a:prstClr val="black"/>
                </a:solidFill>
              </a:rPr>
              <a:t>9 feature classes</a:t>
            </a:r>
          </a:p>
          <a:p>
            <a:pPr marL="285750" indent="-285750" eaLnBrk="0" hangingPunct="0">
              <a:lnSpc>
                <a:spcPts val="1800"/>
              </a:lnSpc>
              <a:buFont typeface="Arial" panose="020B0604020202020204" pitchFamily="34" charset="0"/>
              <a:buChar char="•"/>
            </a:pPr>
            <a:r>
              <a:rPr lang="en-US" sz="1400" b="1" dirty="0">
                <a:solidFill>
                  <a:prstClr val="black"/>
                </a:solidFill>
              </a:rPr>
              <a:t>5 from </a:t>
            </a:r>
            <a:r>
              <a:rPr lang="en-US" sz="1400" b="1" dirty="0" err="1">
                <a:solidFill>
                  <a:prstClr val="black"/>
                </a:solidFill>
              </a:rPr>
              <a:t>NHDPlus</a:t>
            </a:r>
            <a:endParaRPr lang="en-US" sz="1400" b="1" dirty="0">
              <a:solidFill>
                <a:prstClr val="black"/>
              </a:solidFill>
            </a:endParaRPr>
          </a:p>
          <a:p>
            <a:pPr marL="285750" indent="-285750" eaLnBrk="0" hangingPunct="0">
              <a:lnSpc>
                <a:spcPts val="1800"/>
              </a:lnSpc>
              <a:buFont typeface="Arial" panose="020B0604020202020204" pitchFamily="34" charset="0"/>
              <a:buChar char="•"/>
            </a:pPr>
            <a:r>
              <a:rPr lang="en-US" sz="1400" b="1" dirty="0">
                <a:solidFill>
                  <a:prstClr val="black"/>
                </a:solidFill>
              </a:rPr>
              <a:t>4 from IWRSS</a:t>
            </a:r>
          </a:p>
        </p:txBody>
      </p:sp>
    </p:spTree>
    <p:extLst>
      <p:ext uri="{BB962C8B-B14F-4D97-AF65-F5344CB8AC3E}">
        <p14:creationId xmlns:p14="http://schemas.microsoft.com/office/powerpoint/2010/main" val="198171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smtClean="0"/>
              <a:t>NHDPlus</a:t>
            </a:r>
            <a:r>
              <a:rPr lang="en-US" sz="2400" dirty="0" smtClean="0"/>
              <a:t> Reach Catchments and </a:t>
            </a:r>
            <a:r>
              <a:rPr lang="en-US" sz="2400" dirty="0" err="1" smtClean="0"/>
              <a:t>Subwatersheds</a:t>
            </a:r>
            <a:endParaRPr lang="en-US" sz="2400" dirty="0"/>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304800" y="1752600"/>
            <a:ext cx="3939540" cy="2333625"/>
          </a:xfrm>
          <a:prstGeom prst="rect">
            <a:avLst/>
          </a:prstGeom>
        </p:spPr>
      </p:pic>
      <p:sp>
        <p:nvSpPr>
          <p:cNvPr id="4" name="TextBox 3"/>
          <p:cNvSpPr txBox="1"/>
          <p:nvPr/>
        </p:nvSpPr>
        <p:spPr>
          <a:xfrm>
            <a:off x="533400" y="4191000"/>
            <a:ext cx="914400" cy="914400"/>
          </a:xfrm>
          <a:prstGeom prst="rect">
            <a:avLst/>
          </a:prstGeom>
          <a:noFill/>
          <a:effectLst/>
        </p:spPr>
        <p:txBody>
          <a:bodyPr wrap="none" lIns="0" tIns="0" rIns="0" bIns="0" rtlCol="0">
            <a:noAutofit/>
          </a:bodyPr>
          <a:lstStyle/>
          <a:p>
            <a:pPr eaLnBrk="0" hangingPunct="0">
              <a:lnSpc>
                <a:spcPts val="1800"/>
              </a:lnSpc>
            </a:pPr>
            <a:r>
              <a:rPr lang="en-US" sz="1400" b="1" dirty="0" smtClean="0">
                <a:solidFill>
                  <a:prstClr val="black"/>
                </a:solidFill>
              </a:rPr>
              <a:t>Each reach catchment has a single flow line</a:t>
            </a:r>
          </a:p>
          <a:p>
            <a:pPr eaLnBrk="0" hangingPunct="0">
              <a:lnSpc>
                <a:spcPts val="1800"/>
              </a:lnSpc>
            </a:pPr>
            <a:r>
              <a:rPr lang="en-US" sz="1400" b="1" dirty="0" smtClean="0">
                <a:solidFill>
                  <a:prstClr val="black"/>
                </a:solidFill>
              </a:rPr>
              <a:t>Uniquely labeled across the nation</a:t>
            </a:r>
          </a:p>
          <a:p>
            <a:pPr eaLnBrk="0" hangingPunct="0">
              <a:lnSpc>
                <a:spcPts val="1800"/>
              </a:lnSpc>
            </a:pPr>
            <a:r>
              <a:rPr lang="en-US" sz="1400" b="1" dirty="0">
                <a:solidFill>
                  <a:prstClr val="black"/>
                </a:solidFill>
              </a:rPr>
              <a:t>F</a:t>
            </a:r>
            <a:r>
              <a:rPr lang="en-US" sz="1400" b="1" dirty="0" smtClean="0">
                <a:solidFill>
                  <a:prstClr val="black"/>
                </a:solidFill>
              </a:rPr>
              <a:t>lood hazard zone defined by FEMA map</a:t>
            </a:r>
          </a:p>
        </p:txBody>
      </p:sp>
      <p:sp>
        <p:nvSpPr>
          <p:cNvPr id="5" name="TextBox 4"/>
          <p:cNvSpPr txBox="1"/>
          <p:nvPr/>
        </p:nvSpPr>
        <p:spPr>
          <a:xfrm>
            <a:off x="1295400" y="3629025"/>
            <a:ext cx="914400" cy="914400"/>
          </a:xfrm>
          <a:prstGeom prst="rect">
            <a:avLst/>
          </a:prstGeom>
          <a:noFill/>
          <a:effectLst/>
        </p:spPr>
        <p:txBody>
          <a:bodyPr wrap="none" lIns="0" tIns="0" rIns="0" bIns="0" rtlCol="0">
            <a:noAutofit/>
          </a:bodyPr>
          <a:lstStyle/>
          <a:p>
            <a:pPr eaLnBrk="0" hangingPunct="0">
              <a:lnSpc>
                <a:spcPts val="1800"/>
              </a:lnSpc>
            </a:pPr>
            <a:r>
              <a:rPr lang="en-US" sz="1400" b="1" dirty="0" smtClean="0">
                <a:solidFill>
                  <a:prstClr val="black"/>
                </a:solidFill>
              </a:rPr>
              <a:t>Catchment 5781369</a:t>
            </a: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4495800" y="1752600"/>
            <a:ext cx="4309745" cy="3124200"/>
          </a:xfrm>
          <a:prstGeom prst="rect">
            <a:avLst/>
          </a:prstGeom>
        </p:spPr>
      </p:pic>
      <p:sp>
        <p:nvSpPr>
          <p:cNvPr id="8" name="TextBox 7"/>
          <p:cNvSpPr txBox="1"/>
          <p:nvPr/>
        </p:nvSpPr>
        <p:spPr>
          <a:xfrm>
            <a:off x="4525818" y="3962400"/>
            <a:ext cx="914400" cy="914400"/>
          </a:xfrm>
          <a:prstGeom prst="rect">
            <a:avLst/>
          </a:prstGeom>
          <a:noFill/>
          <a:effectLst/>
        </p:spPr>
        <p:txBody>
          <a:bodyPr wrap="none" lIns="0" tIns="0" rIns="0" bIns="0" rtlCol="0">
            <a:noAutofit/>
          </a:bodyPr>
          <a:lstStyle/>
          <a:p>
            <a:pPr eaLnBrk="0" hangingPunct="0">
              <a:lnSpc>
                <a:spcPts val="1800"/>
              </a:lnSpc>
            </a:pPr>
            <a:r>
              <a:rPr lang="en-US" sz="1400" b="1" dirty="0" smtClean="0">
                <a:solidFill>
                  <a:prstClr val="black"/>
                </a:solidFill>
              </a:rPr>
              <a:t>HUC12 </a:t>
            </a:r>
            <a:r>
              <a:rPr lang="en-US" sz="1400" b="1" dirty="0" err="1" smtClean="0">
                <a:solidFill>
                  <a:prstClr val="black"/>
                </a:solidFill>
              </a:rPr>
              <a:t>Subwatershed</a:t>
            </a:r>
            <a:endParaRPr lang="en-US" sz="1400" b="1" dirty="0" smtClean="0">
              <a:solidFill>
                <a:prstClr val="black"/>
              </a:solidFill>
            </a:endParaRPr>
          </a:p>
          <a:p>
            <a:pPr eaLnBrk="0" hangingPunct="0">
              <a:lnSpc>
                <a:spcPts val="1800"/>
              </a:lnSpc>
            </a:pPr>
            <a:r>
              <a:rPr lang="en-US" sz="1400" b="1" dirty="0" smtClean="0">
                <a:solidFill>
                  <a:prstClr val="black"/>
                </a:solidFill>
              </a:rPr>
              <a:t>Contains reach catchments</a:t>
            </a:r>
          </a:p>
          <a:p>
            <a:pPr eaLnBrk="0" hangingPunct="0">
              <a:lnSpc>
                <a:spcPts val="1800"/>
              </a:lnSpc>
            </a:pPr>
            <a:r>
              <a:rPr lang="en-US" sz="1400" b="1" dirty="0" smtClean="0">
                <a:solidFill>
                  <a:prstClr val="black"/>
                </a:solidFill>
              </a:rPr>
              <a:t>Base for Hydrologic modeling </a:t>
            </a:r>
          </a:p>
          <a:p>
            <a:pPr eaLnBrk="0" hangingPunct="0">
              <a:lnSpc>
                <a:spcPts val="1800"/>
              </a:lnSpc>
            </a:pPr>
            <a:r>
              <a:rPr lang="en-US" sz="1400" b="1" dirty="0" smtClean="0">
                <a:solidFill>
                  <a:prstClr val="black"/>
                </a:solidFill>
              </a:rPr>
              <a:t>and flood emergency response planning</a:t>
            </a:r>
          </a:p>
        </p:txBody>
      </p:sp>
      <p:sp>
        <p:nvSpPr>
          <p:cNvPr id="9" name="TextBox 8"/>
          <p:cNvSpPr txBox="1"/>
          <p:nvPr/>
        </p:nvSpPr>
        <p:spPr>
          <a:xfrm>
            <a:off x="1447800" y="1371600"/>
            <a:ext cx="914400" cy="914400"/>
          </a:xfrm>
          <a:prstGeom prst="rect">
            <a:avLst/>
          </a:prstGeom>
          <a:noFill/>
          <a:effectLst/>
        </p:spPr>
        <p:txBody>
          <a:bodyPr wrap="none" lIns="0" tIns="0" rIns="0" bIns="0" rtlCol="0">
            <a:noAutofit/>
          </a:bodyPr>
          <a:lstStyle/>
          <a:p>
            <a:pPr eaLnBrk="0" hangingPunct="0">
              <a:lnSpc>
                <a:spcPts val="1800"/>
              </a:lnSpc>
            </a:pPr>
            <a:r>
              <a:rPr lang="en-US" sz="1400" b="1" dirty="0" smtClean="0">
                <a:solidFill>
                  <a:prstClr val="black"/>
                </a:solidFill>
              </a:rPr>
              <a:t>Reach Catchment</a:t>
            </a:r>
          </a:p>
        </p:txBody>
      </p:sp>
      <p:sp>
        <p:nvSpPr>
          <p:cNvPr id="10" name="TextBox 9"/>
          <p:cNvSpPr txBox="1"/>
          <p:nvPr/>
        </p:nvSpPr>
        <p:spPr>
          <a:xfrm>
            <a:off x="5867400" y="1306945"/>
            <a:ext cx="914400" cy="914400"/>
          </a:xfrm>
          <a:prstGeom prst="rect">
            <a:avLst/>
          </a:prstGeom>
          <a:noFill/>
          <a:effectLst/>
        </p:spPr>
        <p:txBody>
          <a:bodyPr wrap="none" lIns="0" tIns="0" rIns="0" bIns="0" rtlCol="0">
            <a:noAutofit/>
          </a:bodyPr>
          <a:lstStyle/>
          <a:p>
            <a:pPr eaLnBrk="0" hangingPunct="0">
              <a:lnSpc>
                <a:spcPts val="1800"/>
              </a:lnSpc>
            </a:pPr>
            <a:r>
              <a:rPr lang="en-US" sz="1400" b="1" dirty="0" err="1" smtClean="0">
                <a:solidFill>
                  <a:prstClr val="black"/>
                </a:solidFill>
              </a:rPr>
              <a:t>Subwatershed</a:t>
            </a:r>
            <a:endParaRPr lang="en-US" sz="1400" b="1" dirty="0" smtClean="0">
              <a:solidFill>
                <a:prstClr val="black"/>
              </a:solidFill>
            </a:endParaRPr>
          </a:p>
        </p:txBody>
      </p:sp>
    </p:spTree>
    <p:extLst>
      <p:ext uri="{BB962C8B-B14F-4D97-AF65-F5344CB8AC3E}">
        <p14:creationId xmlns:p14="http://schemas.microsoft.com/office/powerpoint/2010/main" val="3019223404"/>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NFIE-Geo in </a:t>
            </a:r>
            <a:r>
              <a:rPr lang="en-US" dirty="0" err="1" smtClean="0"/>
              <a:t>HydroShare</a:t>
            </a:r>
            <a:endParaRPr lang="en-US" dirty="0"/>
          </a:p>
        </p:txBody>
      </p:sp>
      <p:pic>
        <p:nvPicPr>
          <p:cNvPr id="4" name="Picture 3"/>
          <p:cNvPicPr>
            <a:picLocks noChangeAspect="1"/>
          </p:cNvPicPr>
          <p:nvPr/>
        </p:nvPicPr>
        <p:blipFill>
          <a:blip r:embed="rId2"/>
          <a:stretch>
            <a:fillRect/>
          </a:stretch>
        </p:blipFill>
        <p:spPr>
          <a:xfrm>
            <a:off x="685800" y="1362601"/>
            <a:ext cx="6923202" cy="3241169"/>
          </a:xfrm>
          <a:prstGeom prst="rect">
            <a:avLst/>
          </a:prstGeom>
        </p:spPr>
      </p:pic>
      <p:pic>
        <p:nvPicPr>
          <p:cNvPr id="5" name="Picture 4"/>
          <p:cNvPicPr>
            <a:picLocks noChangeAspect="1"/>
          </p:cNvPicPr>
          <p:nvPr/>
        </p:nvPicPr>
        <p:blipFill>
          <a:blip r:embed="rId3"/>
          <a:stretch>
            <a:fillRect/>
          </a:stretch>
        </p:blipFill>
        <p:spPr>
          <a:xfrm>
            <a:off x="2611230" y="3816376"/>
            <a:ext cx="6232099" cy="2610888"/>
          </a:xfrm>
          <a:prstGeom prst="rect">
            <a:avLst/>
          </a:prstGeom>
          <a:ln w="3175">
            <a:solidFill>
              <a:schemeClr val="bg1">
                <a:lumMod val="65000"/>
              </a:schemeClr>
            </a:solidFill>
          </a:ln>
        </p:spPr>
      </p:pic>
      <p:sp>
        <p:nvSpPr>
          <p:cNvPr id="3" name="Rectangle 2"/>
          <p:cNvSpPr/>
          <p:nvPr/>
        </p:nvSpPr>
        <p:spPr>
          <a:xfrm>
            <a:off x="608029" y="998334"/>
            <a:ext cx="7659278" cy="307777"/>
          </a:xfrm>
          <a:prstGeom prst="rect">
            <a:avLst/>
          </a:prstGeom>
          <a:solidFill>
            <a:schemeClr val="bg1"/>
          </a:solidFill>
        </p:spPr>
        <p:txBody>
          <a:bodyPr wrap="square">
            <a:spAutoFit/>
          </a:bodyPr>
          <a:lstStyle/>
          <a:p>
            <a:r>
              <a:rPr lang="en-US" sz="1400" u="sng" dirty="0">
                <a:solidFill>
                  <a:srgbClr val="1F497D"/>
                </a:solidFill>
                <a:latin typeface="Calibri" panose="020F0502020204030204" pitchFamily="34" charset="0"/>
                <a:ea typeface="Calibri" panose="020F0502020204030204" pitchFamily="34" charset="0"/>
                <a:hlinkClick r:id="rId4"/>
              </a:rPr>
              <a:t>https://www.arcgis.com/home/webmap/viewer.html?webmap=2c30160429984a59873f26b9d118dbfe</a:t>
            </a:r>
            <a:endParaRPr lang="en-US" sz="1400" dirty="0">
              <a:solidFill>
                <a:srgbClr val="000000"/>
              </a:solidFill>
              <a:latin typeface="Times New Roman" panose="02020603050405020304" pitchFamily="18" charset="0"/>
              <a:ea typeface="Calibri" panose="020F0502020204030204" pitchFamily="34" charset="0"/>
            </a:endParaRPr>
          </a:p>
        </p:txBody>
      </p:sp>
      <p:sp>
        <p:nvSpPr>
          <p:cNvPr id="6" name="TextBox 5"/>
          <p:cNvSpPr txBox="1"/>
          <p:nvPr/>
        </p:nvSpPr>
        <p:spPr>
          <a:xfrm>
            <a:off x="990600" y="5106032"/>
            <a:ext cx="914400" cy="914400"/>
          </a:xfrm>
          <a:prstGeom prst="rect">
            <a:avLst/>
          </a:prstGeom>
          <a:noFill/>
          <a:effectLst/>
        </p:spPr>
        <p:txBody>
          <a:bodyPr wrap="none" lIns="0" tIns="0" rIns="0" bIns="0" rtlCol="0">
            <a:noAutofit/>
          </a:bodyPr>
          <a:lstStyle/>
          <a:p>
            <a:pPr algn="ctr" eaLnBrk="0" hangingPunct="0">
              <a:lnSpc>
                <a:spcPts val="1800"/>
              </a:lnSpc>
            </a:pPr>
            <a:r>
              <a:rPr lang="en-US" sz="1400" b="1" dirty="0" smtClean="0">
                <a:solidFill>
                  <a:prstClr val="black"/>
                </a:solidFill>
              </a:rPr>
              <a:t>David </a:t>
            </a:r>
            <a:r>
              <a:rPr lang="en-US" sz="1400" b="1" dirty="0" err="1" smtClean="0">
                <a:solidFill>
                  <a:prstClr val="black"/>
                </a:solidFill>
              </a:rPr>
              <a:t>Tarboton</a:t>
            </a:r>
            <a:r>
              <a:rPr lang="en-US" sz="1400" b="1" dirty="0" smtClean="0">
                <a:solidFill>
                  <a:prstClr val="black"/>
                </a:solidFill>
              </a:rPr>
              <a:t>, Utah State </a:t>
            </a:r>
            <a:r>
              <a:rPr lang="en-US" sz="1400" b="1" dirty="0" err="1" smtClean="0">
                <a:solidFill>
                  <a:prstClr val="black"/>
                </a:solidFill>
              </a:rPr>
              <a:t>Univ</a:t>
            </a:r>
            <a:r>
              <a:rPr lang="en-US" sz="1400" b="1" dirty="0" smtClean="0">
                <a:solidFill>
                  <a:prstClr val="black"/>
                </a:solidFill>
              </a:rPr>
              <a:t> </a:t>
            </a:r>
          </a:p>
          <a:p>
            <a:pPr algn="ctr" eaLnBrk="0" hangingPunct="0">
              <a:lnSpc>
                <a:spcPts val="1800"/>
              </a:lnSpc>
            </a:pPr>
            <a:r>
              <a:rPr lang="en-US" sz="1400" b="1" dirty="0" smtClean="0">
                <a:solidFill>
                  <a:prstClr val="black"/>
                </a:solidFill>
              </a:rPr>
              <a:t>and Ray </a:t>
            </a:r>
            <a:r>
              <a:rPr lang="en-US" sz="1400" b="1" dirty="0" err="1" smtClean="0">
                <a:solidFill>
                  <a:prstClr val="black"/>
                </a:solidFill>
              </a:rPr>
              <a:t>Idaszak</a:t>
            </a:r>
            <a:r>
              <a:rPr lang="en-US" sz="1400" b="1" dirty="0" smtClean="0">
                <a:solidFill>
                  <a:prstClr val="black"/>
                </a:solidFill>
              </a:rPr>
              <a:t>, RENCI</a:t>
            </a:r>
          </a:p>
        </p:txBody>
      </p:sp>
    </p:spTree>
    <p:extLst>
      <p:ext uri="{BB962C8B-B14F-4D97-AF65-F5344CB8AC3E}">
        <p14:creationId xmlns:p14="http://schemas.microsoft.com/office/powerpoint/2010/main" val="3168696320"/>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Reach Connectivity (100K NHD)</a:t>
            </a:r>
            <a:endParaRPr lang="en-US" dirty="0"/>
          </a:p>
        </p:txBody>
      </p:sp>
      <p:pic>
        <p:nvPicPr>
          <p:cNvPr id="3" name="Picture 2"/>
          <p:cNvPicPr>
            <a:picLocks noChangeAspect="1"/>
          </p:cNvPicPr>
          <p:nvPr/>
        </p:nvPicPr>
        <p:blipFill>
          <a:blip r:embed="rId2"/>
          <a:stretch>
            <a:fillRect/>
          </a:stretch>
        </p:blipFill>
        <p:spPr>
          <a:xfrm>
            <a:off x="762631" y="1913528"/>
            <a:ext cx="7618737" cy="4525356"/>
          </a:xfrm>
          <a:prstGeom prst="rect">
            <a:avLst/>
          </a:prstGeom>
        </p:spPr>
      </p:pic>
      <p:sp>
        <p:nvSpPr>
          <p:cNvPr id="4" name="Oval 3"/>
          <p:cNvSpPr/>
          <p:nvPr/>
        </p:nvSpPr>
        <p:spPr>
          <a:xfrm>
            <a:off x="7663541" y="5635690"/>
            <a:ext cx="167951" cy="1772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p:nvPr/>
        </p:nvSpPr>
        <p:spPr>
          <a:xfrm>
            <a:off x="2680996" y="4047930"/>
            <a:ext cx="167951" cy="1772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1293845" y="6061788"/>
            <a:ext cx="167951" cy="1772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2746309" y="3265714"/>
            <a:ext cx="167951" cy="1772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8022454" y="5724330"/>
            <a:ext cx="167951" cy="1772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7328812" y="5647392"/>
            <a:ext cx="418704" cy="369332"/>
          </a:xfrm>
          <a:prstGeom prst="rect">
            <a:avLst/>
          </a:prstGeom>
          <a:noFill/>
        </p:spPr>
        <p:txBody>
          <a:bodyPr wrap="none" rtlCol="0">
            <a:spAutoFit/>
          </a:bodyPr>
          <a:lstStyle/>
          <a:p>
            <a:r>
              <a:rPr lang="en-US" dirty="0" smtClean="0">
                <a:solidFill>
                  <a:srgbClr val="00B0F0"/>
                </a:solidFill>
              </a:rPr>
              <a:t>83</a:t>
            </a:r>
            <a:endParaRPr lang="en-US" dirty="0">
              <a:solidFill>
                <a:srgbClr val="00B0F0"/>
              </a:solidFill>
            </a:endParaRPr>
          </a:p>
        </p:txBody>
      </p:sp>
      <p:sp>
        <p:nvSpPr>
          <p:cNvPr id="10" name="TextBox 9"/>
          <p:cNvSpPr txBox="1"/>
          <p:nvPr/>
        </p:nvSpPr>
        <p:spPr>
          <a:xfrm>
            <a:off x="7990595" y="5832058"/>
            <a:ext cx="418704" cy="369332"/>
          </a:xfrm>
          <a:prstGeom prst="rect">
            <a:avLst/>
          </a:prstGeom>
          <a:noFill/>
        </p:spPr>
        <p:txBody>
          <a:bodyPr wrap="none" rtlCol="0">
            <a:spAutoFit/>
          </a:bodyPr>
          <a:lstStyle/>
          <a:p>
            <a:r>
              <a:rPr lang="en-US" dirty="0" smtClean="0">
                <a:solidFill>
                  <a:srgbClr val="00B0F0"/>
                </a:solidFill>
              </a:rPr>
              <a:t>88</a:t>
            </a:r>
            <a:endParaRPr lang="en-US" dirty="0">
              <a:solidFill>
                <a:srgbClr val="00B0F0"/>
              </a:solidFill>
            </a:endParaRPr>
          </a:p>
        </p:txBody>
      </p:sp>
      <p:sp>
        <p:nvSpPr>
          <p:cNvPr id="11" name="TextBox 10"/>
          <p:cNvSpPr txBox="1"/>
          <p:nvPr/>
        </p:nvSpPr>
        <p:spPr>
          <a:xfrm>
            <a:off x="2639595" y="2969629"/>
            <a:ext cx="418704" cy="369332"/>
          </a:xfrm>
          <a:prstGeom prst="rect">
            <a:avLst/>
          </a:prstGeom>
          <a:noFill/>
        </p:spPr>
        <p:txBody>
          <a:bodyPr wrap="none" rtlCol="0">
            <a:spAutoFit/>
          </a:bodyPr>
          <a:lstStyle/>
          <a:p>
            <a:r>
              <a:rPr lang="en-US" dirty="0" smtClean="0">
                <a:solidFill>
                  <a:srgbClr val="00B0F0"/>
                </a:solidFill>
              </a:rPr>
              <a:t>81</a:t>
            </a:r>
            <a:endParaRPr lang="en-US" dirty="0">
              <a:solidFill>
                <a:srgbClr val="00B0F0"/>
              </a:solidFill>
            </a:endParaRPr>
          </a:p>
        </p:txBody>
      </p:sp>
      <p:sp>
        <p:nvSpPr>
          <p:cNvPr id="12" name="TextBox 11"/>
          <p:cNvSpPr txBox="1"/>
          <p:nvPr/>
        </p:nvSpPr>
        <p:spPr>
          <a:xfrm>
            <a:off x="2746309" y="3806874"/>
            <a:ext cx="418704" cy="369332"/>
          </a:xfrm>
          <a:prstGeom prst="rect">
            <a:avLst/>
          </a:prstGeom>
          <a:noFill/>
        </p:spPr>
        <p:txBody>
          <a:bodyPr wrap="none" rtlCol="0">
            <a:spAutoFit/>
          </a:bodyPr>
          <a:lstStyle/>
          <a:p>
            <a:r>
              <a:rPr lang="en-US" dirty="0" smtClean="0">
                <a:solidFill>
                  <a:srgbClr val="00B0F0"/>
                </a:solidFill>
              </a:rPr>
              <a:t>82</a:t>
            </a:r>
            <a:endParaRPr lang="en-US" dirty="0">
              <a:solidFill>
                <a:srgbClr val="00B0F0"/>
              </a:solidFill>
            </a:endParaRPr>
          </a:p>
        </p:txBody>
      </p:sp>
      <p:sp>
        <p:nvSpPr>
          <p:cNvPr id="13" name="TextBox 12"/>
          <p:cNvSpPr txBox="1"/>
          <p:nvPr/>
        </p:nvSpPr>
        <p:spPr>
          <a:xfrm>
            <a:off x="961570" y="6051361"/>
            <a:ext cx="418704" cy="369332"/>
          </a:xfrm>
          <a:prstGeom prst="rect">
            <a:avLst/>
          </a:prstGeom>
          <a:noFill/>
        </p:spPr>
        <p:txBody>
          <a:bodyPr wrap="none" rtlCol="0">
            <a:spAutoFit/>
          </a:bodyPr>
          <a:lstStyle/>
          <a:p>
            <a:r>
              <a:rPr lang="en-US" dirty="0" smtClean="0">
                <a:solidFill>
                  <a:srgbClr val="00B0F0"/>
                </a:solidFill>
              </a:rPr>
              <a:t>85</a:t>
            </a:r>
            <a:endParaRPr lang="en-US" dirty="0">
              <a:solidFill>
                <a:srgbClr val="00B0F0"/>
              </a:solidFill>
            </a:endParaRPr>
          </a:p>
        </p:txBody>
      </p:sp>
      <p:sp>
        <p:nvSpPr>
          <p:cNvPr id="14" name="TextBox 13"/>
          <p:cNvSpPr txBox="1"/>
          <p:nvPr/>
        </p:nvSpPr>
        <p:spPr>
          <a:xfrm>
            <a:off x="3165013" y="5912861"/>
            <a:ext cx="4286815" cy="646331"/>
          </a:xfrm>
          <a:prstGeom prst="rect">
            <a:avLst/>
          </a:prstGeom>
          <a:noFill/>
        </p:spPr>
        <p:txBody>
          <a:bodyPr wrap="none" rtlCol="0">
            <a:spAutoFit/>
          </a:bodyPr>
          <a:lstStyle/>
          <a:p>
            <a:r>
              <a:rPr lang="en-US" dirty="0" smtClean="0">
                <a:solidFill>
                  <a:srgbClr val="00B0F0"/>
                </a:solidFill>
              </a:rPr>
              <a:t>All node numbers are preceded by 6300348</a:t>
            </a:r>
          </a:p>
          <a:p>
            <a:r>
              <a:rPr lang="en-US" dirty="0" smtClean="0">
                <a:solidFill>
                  <a:srgbClr val="00B0F0"/>
                </a:solidFill>
              </a:rPr>
              <a:t>So Node 81 is actually 630034881</a:t>
            </a:r>
            <a:endParaRPr lang="en-US" dirty="0">
              <a:solidFill>
                <a:srgbClr val="00B0F0"/>
              </a:solidFill>
            </a:endParaRPr>
          </a:p>
        </p:txBody>
      </p:sp>
      <p:sp>
        <p:nvSpPr>
          <p:cNvPr id="16" name="TextBox 15"/>
          <p:cNvSpPr txBox="1"/>
          <p:nvPr/>
        </p:nvSpPr>
        <p:spPr>
          <a:xfrm>
            <a:off x="496187" y="1465255"/>
            <a:ext cx="7418249" cy="369332"/>
          </a:xfrm>
          <a:prstGeom prst="rect">
            <a:avLst/>
          </a:prstGeom>
          <a:noFill/>
        </p:spPr>
        <p:txBody>
          <a:bodyPr wrap="none" rtlCol="0">
            <a:spAutoFit/>
          </a:bodyPr>
          <a:lstStyle/>
          <a:p>
            <a:r>
              <a:rPr lang="en-US" dirty="0" smtClean="0">
                <a:solidFill>
                  <a:prstClr val="black"/>
                </a:solidFill>
              </a:rPr>
              <a:t>All </a:t>
            </a:r>
            <a:r>
              <a:rPr lang="en-US" dirty="0" err="1" smtClean="0">
                <a:solidFill>
                  <a:prstClr val="black"/>
                </a:solidFill>
              </a:rPr>
              <a:t>flowlines</a:t>
            </a:r>
            <a:r>
              <a:rPr lang="en-US" dirty="0" smtClean="0">
                <a:solidFill>
                  <a:prstClr val="black"/>
                </a:solidFill>
              </a:rPr>
              <a:t> have a </a:t>
            </a:r>
            <a:r>
              <a:rPr lang="en-US" dirty="0" err="1" smtClean="0">
                <a:solidFill>
                  <a:srgbClr val="00B0F0"/>
                </a:solidFill>
              </a:rPr>
              <a:t>From_Node</a:t>
            </a:r>
            <a:r>
              <a:rPr lang="en-US" dirty="0" smtClean="0">
                <a:solidFill>
                  <a:prstClr val="black"/>
                </a:solidFill>
              </a:rPr>
              <a:t> and a </a:t>
            </a:r>
            <a:r>
              <a:rPr lang="en-US" dirty="0" err="1" smtClean="0">
                <a:solidFill>
                  <a:srgbClr val="00B0F0"/>
                </a:solidFill>
              </a:rPr>
              <a:t>To_Node</a:t>
            </a:r>
            <a:r>
              <a:rPr lang="en-US" dirty="0" smtClean="0">
                <a:solidFill>
                  <a:prstClr val="black"/>
                </a:solidFill>
              </a:rPr>
              <a:t> in the downhill flow direction</a:t>
            </a:r>
            <a:endParaRPr lang="en-US" dirty="0">
              <a:solidFill>
                <a:prstClr val="black"/>
              </a:solidFill>
            </a:endParaRPr>
          </a:p>
        </p:txBody>
      </p:sp>
      <p:sp>
        <p:nvSpPr>
          <p:cNvPr id="18" name="TextBox 17"/>
          <p:cNvSpPr txBox="1"/>
          <p:nvPr/>
        </p:nvSpPr>
        <p:spPr>
          <a:xfrm>
            <a:off x="489967" y="2053874"/>
            <a:ext cx="3514142" cy="923330"/>
          </a:xfrm>
          <a:prstGeom prst="rect">
            <a:avLst/>
          </a:prstGeom>
          <a:noFill/>
        </p:spPr>
        <p:txBody>
          <a:bodyPr wrap="square" rtlCol="0">
            <a:spAutoFit/>
          </a:bodyPr>
          <a:lstStyle/>
          <a:p>
            <a:r>
              <a:rPr lang="en-US" dirty="0" smtClean="0">
                <a:solidFill>
                  <a:prstClr val="black"/>
                </a:solidFill>
              </a:rPr>
              <a:t>These node numbers are attributes of the </a:t>
            </a:r>
            <a:r>
              <a:rPr lang="en-US" dirty="0" err="1" smtClean="0">
                <a:solidFill>
                  <a:prstClr val="black"/>
                </a:solidFill>
              </a:rPr>
              <a:t>flowline</a:t>
            </a:r>
            <a:r>
              <a:rPr lang="en-US" dirty="0" smtClean="0">
                <a:solidFill>
                  <a:prstClr val="black"/>
                </a:solidFill>
              </a:rPr>
              <a:t> and not actual points in the database</a:t>
            </a:r>
            <a:endParaRPr lang="en-US" dirty="0">
              <a:solidFill>
                <a:prstClr val="black"/>
              </a:solidFill>
            </a:endParaRPr>
          </a:p>
        </p:txBody>
      </p:sp>
    </p:spTree>
    <p:extLst>
      <p:ext uri="{BB962C8B-B14F-4D97-AF65-F5344CB8AC3E}">
        <p14:creationId xmlns:p14="http://schemas.microsoft.com/office/powerpoint/2010/main" val="1937828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Line-Node Topology</a:t>
            </a:r>
            <a:endParaRPr lang="en-US" dirty="0"/>
          </a:p>
        </p:txBody>
      </p:sp>
      <p:grpSp>
        <p:nvGrpSpPr>
          <p:cNvPr id="23" name="Group 22"/>
          <p:cNvGrpSpPr/>
          <p:nvPr/>
        </p:nvGrpSpPr>
        <p:grpSpPr>
          <a:xfrm>
            <a:off x="1050860" y="1249796"/>
            <a:ext cx="6355743" cy="3232357"/>
            <a:chOff x="1017407" y="1930021"/>
            <a:chExt cx="6355743" cy="3232357"/>
          </a:xfrm>
        </p:grpSpPr>
        <p:grpSp>
          <p:nvGrpSpPr>
            <p:cNvPr id="9" name="Group 8"/>
            <p:cNvGrpSpPr/>
            <p:nvPr/>
          </p:nvGrpSpPr>
          <p:grpSpPr>
            <a:xfrm>
              <a:off x="1446244" y="2481208"/>
              <a:ext cx="5378301" cy="2369572"/>
              <a:chOff x="1446245" y="2481208"/>
              <a:chExt cx="3984322" cy="1326279"/>
            </a:xfrm>
          </p:grpSpPr>
          <p:sp>
            <p:nvSpPr>
              <p:cNvPr id="4" name="Freeform 3"/>
              <p:cNvSpPr/>
              <p:nvPr/>
            </p:nvSpPr>
            <p:spPr>
              <a:xfrm>
                <a:off x="1446245" y="2537927"/>
                <a:ext cx="2313992" cy="793102"/>
              </a:xfrm>
              <a:custGeom>
                <a:avLst/>
                <a:gdLst>
                  <a:gd name="connsiteX0" fmla="*/ 0 w 2313992"/>
                  <a:gd name="connsiteY0" fmla="*/ 793102 h 793102"/>
                  <a:gd name="connsiteX1" fmla="*/ 317241 w 2313992"/>
                  <a:gd name="connsiteY1" fmla="*/ 569167 h 793102"/>
                  <a:gd name="connsiteX2" fmla="*/ 662473 w 2313992"/>
                  <a:gd name="connsiteY2" fmla="*/ 419877 h 793102"/>
                  <a:gd name="connsiteX3" fmla="*/ 933061 w 2313992"/>
                  <a:gd name="connsiteY3" fmla="*/ 522514 h 793102"/>
                  <a:gd name="connsiteX4" fmla="*/ 1259633 w 2313992"/>
                  <a:gd name="connsiteY4" fmla="*/ 410546 h 793102"/>
                  <a:gd name="connsiteX5" fmla="*/ 1530220 w 2313992"/>
                  <a:gd name="connsiteY5" fmla="*/ 83975 h 793102"/>
                  <a:gd name="connsiteX6" fmla="*/ 1632857 w 2313992"/>
                  <a:gd name="connsiteY6" fmla="*/ 18661 h 793102"/>
                  <a:gd name="connsiteX7" fmla="*/ 1940767 w 2313992"/>
                  <a:gd name="connsiteY7" fmla="*/ 93306 h 793102"/>
                  <a:gd name="connsiteX8" fmla="*/ 2313992 w 2313992"/>
                  <a:gd name="connsiteY8" fmla="*/ 0 h 793102"/>
                  <a:gd name="connsiteX9" fmla="*/ 2313992 w 2313992"/>
                  <a:gd name="connsiteY9" fmla="*/ 0 h 793102"/>
                  <a:gd name="connsiteX10" fmla="*/ 2313992 w 2313992"/>
                  <a:gd name="connsiteY10" fmla="*/ 0 h 7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3992" h="793102">
                    <a:moveTo>
                      <a:pt x="0" y="793102"/>
                    </a:moveTo>
                    <a:cubicBezTo>
                      <a:pt x="103414" y="712236"/>
                      <a:pt x="206829" y="631371"/>
                      <a:pt x="317241" y="569167"/>
                    </a:cubicBezTo>
                    <a:cubicBezTo>
                      <a:pt x="427653" y="506963"/>
                      <a:pt x="559836" y="427652"/>
                      <a:pt x="662473" y="419877"/>
                    </a:cubicBezTo>
                    <a:cubicBezTo>
                      <a:pt x="765110" y="412102"/>
                      <a:pt x="833534" y="524069"/>
                      <a:pt x="933061" y="522514"/>
                    </a:cubicBezTo>
                    <a:cubicBezTo>
                      <a:pt x="1032588" y="520959"/>
                      <a:pt x="1160107" y="483636"/>
                      <a:pt x="1259633" y="410546"/>
                    </a:cubicBezTo>
                    <a:cubicBezTo>
                      <a:pt x="1359160" y="337456"/>
                      <a:pt x="1468016" y="149289"/>
                      <a:pt x="1530220" y="83975"/>
                    </a:cubicBezTo>
                    <a:cubicBezTo>
                      <a:pt x="1592424" y="18661"/>
                      <a:pt x="1564433" y="17106"/>
                      <a:pt x="1632857" y="18661"/>
                    </a:cubicBezTo>
                    <a:cubicBezTo>
                      <a:pt x="1701281" y="20216"/>
                      <a:pt x="1827245" y="96416"/>
                      <a:pt x="1940767" y="93306"/>
                    </a:cubicBezTo>
                    <a:cubicBezTo>
                      <a:pt x="2054289" y="90196"/>
                      <a:pt x="2313992" y="0"/>
                      <a:pt x="2313992" y="0"/>
                    </a:cubicBezTo>
                    <a:lnTo>
                      <a:pt x="2313992" y="0"/>
                    </a:lnTo>
                    <a:lnTo>
                      <a:pt x="2313992" y="0"/>
                    </a:ln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reeform 5"/>
              <p:cNvSpPr/>
              <p:nvPr/>
            </p:nvSpPr>
            <p:spPr>
              <a:xfrm>
                <a:off x="1464906" y="3312367"/>
                <a:ext cx="2449633" cy="495120"/>
              </a:xfrm>
              <a:custGeom>
                <a:avLst/>
                <a:gdLst>
                  <a:gd name="connsiteX0" fmla="*/ 0 w 2449633"/>
                  <a:gd name="connsiteY0" fmla="*/ 0 h 495120"/>
                  <a:gd name="connsiteX1" fmla="*/ 345233 w 2449633"/>
                  <a:gd name="connsiteY1" fmla="*/ 83976 h 495120"/>
                  <a:gd name="connsiteX2" fmla="*/ 709127 w 2449633"/>
                  <a:gd name="connsiteY2" fmla="*/ 307911 h 495120"/>
                  <a:gd name="connsiteX3" fmla="*/ 933061 w 2449633"/>
                  <a:gd name="connsiteY3" fmla="*/ 373225 h 495120"/>
                  <a:gd name="connsiteX4" fmla="*/ 1362270 w 2449633"/>
                  <a:gd name="connsiteY4" fmla="*/ 233266 h 495120"/>
                  <a:gd name="connsiteX5" fmla="*/ 1595535 w 2449633"/>
                  <a:gd name="connsiteY5" fmla="*/ 419878 h 495120"/>
                  <a:gd name="connsiteX6" fmla="*/ 1810139 w 2449633"/>
                  <a:gd name="connsiteY6" fmla="*/ 494523 h 495120"/>
                  <a:gd name="connsiteX7" fmla="*/ 2015412 w 2449633"/>
                  <a:gd name="connsiteY7" fmla="*/ 447870 h 495120"/>
                  <a:gd name="connsiteX8" fmla="*/ 2202025 w 2449633"/>
                  <a:gd name="connsiteY8" fmla="*/ 326572 h 495120"/>
                  <a:gd name="connsiteX9" fmla="*/ 2323323 w 2449633"/>
                  <a:gd name="connsiteY9" fmla="*/ 401217 h 495120"/>
                  <a:gd name="connsiteX10" fmla="*/ 2435290 w 2449633"/>
                  <a:gd name="connsiteY10" fmla="*/ 326572 h 495120"/>
                  <a:gd name="connsiteX11" fmla="*/ 2444621 w 2449633"/>
                  <a:gd name="connsiteY11" fmla="*/ 326572 h 49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9633" h="495120">
                    <a:moveTo>
                      <a:pt x="0" y="0"/>
                    </a:moveTo>
                    <a:cubicBezTo>
                      <a:pt x="113522" y="16329"/>
                      <a:pt x="227045" y="32658"/>
                      <a:pt x="345233" y="83976"/>
                    </a:cubicBezTo>
                    <a:cubicBezTo>
                      <a:pt x="463421" y="135294"/>
                      <a:pt x="611156" y="259703"/>
                      <a:pt x="709127" y="307911"/>
                    </a:cubicBezTo>
                    <a:cubicBezTo>
                      <a:pt x="807098" y="356119"/>
                      <a:pt x="824204" y="385666"/>
                      <a:pt x="933061" y="373225"/>
                    </a:cubicBezTo>
                    <a:cubicBezTo>
                      <a:pt x="1041918" y="360784"/>
                      <a:pt x="1251858" y="225491"/>
                      <a:pt x="1362270" y="233266"/>
                    </a:cubicBezTo>
                    <a:cubicBezTo>
                      <a:pt x="1472682" y="241042"/>
                      <a:pt x="1520890" y="376335"/>
                      <a:pt x="1595535" y="419878"/>
                    </a:cubicBezTo>
                    <a:cubicBezTo>
                      <a:pt x="1670180" y="463421"/>
                      <a:pt x="1740160" y="489858"/>
                      <a:pt x="1810139" y="494523"/>
                    </a:cubicBezTo>
                    <a:cubicBezTo>
                      <a:pt x="1880118" y="499188"/>
                      <a:pt x="1950098" y="475862"/>
                      <a:pt x="2015412" y="447870"/>
                    </a:cubicBezTo>
                    <a:cubicBezTo>
                      <a:pt x="2080726" y="419878"/>
                      <a:pt x="2150707" y="334348"/>
                      <a:pt x="2202025" y="326572"/>
                    </a:cubicBezTo>
                    <a:cubicBezTo>
                      <a:pt x="2253344" y="318797"/>
                      <a:pt x="2284446" y="401217"/>
                      <a:pt x="2323323" y="401217"/>
                    </a:cubicBezTo>
                    <a:cubicBezTo>
                      <a:pt x="2362200" y="401217"/>
                      <a:pt x="2415074" y="339013"/>
                      <a:pt x="2435290" y="326572"/>
                    </a:cubicBezTo>
                    <a:cubicBezTo>
                      <a:pt x="2455506" y="314131"/>
                      <a:pt x="2450063" y="320351"/>
                      <a:pt x="2444621" y="326572"/>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reeform 6"/>
              <p:cNvSpPr/>
              <p:nvPr/>
            </p:nvSpPr>
            <p:spPr>
              <a:xfrm>
                <a:off x="3760237" y="2481208"/>
                <a:ext cx="1670330" cy="564373"/>
              </a:xfrm>
              <a:custGeom>
                <a:avLst/>
                <a:gdLst>
                  <a:gd name="connsiteX0" fmla="*/ 0 w 1670330"/>
                  <a:gd name="connsiteY0" fmla="*/ 56719 h 564373"/>
                  <a:gd name="connsiteX1" fmla="*/ 289249 w 1670330"/>
                  <a:gd name="connsiteY1" fmla="*/ 28727 h 564373"/>
                  <a:gd name="connsiteX2" fmla="*/ 485192 w 1670330"/>
                  <a:gd name="connsiteY2" fmla="*/ 159355 h 564373"/>
                  <a:gd name="connsiteX3" fmla="*/ 559836 w 1670330"/>
                  <a:gd name="connsiteY3" fmla="*/ 224670 h 564373"/>
                  <a:gd name="connsiteX4" fmla="*/ 783771 w 1670330"/>
                  <a:gd name="connsiteY4" fmla="*/ 66049 h 564373"/>
                  <a:gd name="connsiteX5" fmla="*/ 914400 w 1670330"/>
                  <a:gd name="connsiteY5" fmla="*/ 735 h 564373"/>
                  <a:gd name="connsiteX6" fmla="*/ 1129004 w 1670330"/>
                  <a:gd name="connsiteY6" fmla="*/ 103372 h 564373"/>
                  <a:gd name="connsiteX7" fmla="*/ 1203649 w 1670330"/>
                  <a:gd name="connsiteY7" fmla="*/ 215339 h 564373"/>
                  <a:gd name="connsiteX8" fmla="*/ 1222310 w 1670330"/>
                  <a:gd name="connsiteY8" fmla="*/ 373959 h 564373"/>
                  <a:gd name="connsiteX9" fmla="*/ 1632857 w 1670330"/>
                  <a:gd name="connsiteY9" fmla="*/ 551241 h 564373"/>
                  <a:gd name="connsiteX10" fmla="*/ 1651518 w 1670330"/>
                  <a:gd name="connsiteY10" fmla="*/ 551241 h 564373"/>
                  <a:gd name="connsiteX11" fmla="*/ 1651518 w 1670330"/>
                  <a:gd name="connsiteY11" fmla="*/ 551241 h 56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0330" h="564373">
                    <a:moveTo>
                      <a:pt x="0" y="56719"/>
                    </a:moveTo>
                    <a:cubicBezTo>
                      <a:pt x="104192" y="34170"/>
                      <a:pt x="208384" y="11621"/>
                      <a:pt x="289249" y="28727"/>
                    </a:cubicBezTo>
                    <a:cubicBezTo>
                      <a:pt x="370114" y="45833"/>
                      <a:pt x="440094" y="126698"/>
                      <a:pt x="485192" y="159355"/>
                    </a:cubicBezTo>
                    <a:cubicBezTo>
                      <a:pt x="530290" y="192012"/>
                      <a:pt x="510073" y="240221"/>
                      <a:pt x="559836" y="224670"/>
                    </a:cubicBezTo>
                    <a:cubicBezTo>
                      <a:pt x="609599" y="209119"/>
                      <a:pt x="724677" y="103371"/>
                      <a:pt x="783771" y="66049"/>
                    </a:cubicBezTo>
                    <a:cubicBezTo>
                      <a:pt x="842865" y="28727"/>
                      <a:pt x="856861" y="-5486"/>
                      <a:pt x="914400" y="735"/>
                    </a:cubicBezTo>
                    <a:cubicBezTo>
                      <a:pt x="971939" y="6955"/>
                      <a:pt x="1080796" y="67605"/>
                      <a:pt x="1129004" y="103372"/>
                    </a:cubicBezTo>
                    <a:cubicBezTo>
                      <a:pt x="1177212" y="139139"/>
                      <a:pt x="1188098" y="170241"/>
                      <a:pt x="1203649" y="215339"/>
                    </a:cubicBezTo>
                    <a:cubicBezTo>
                      <a:pt x="1219200" y="260437"/>
                      <a:pt x="1150775" y="317975"/>
                      <a:pt x="1222310" y="373959"/>
                    </a:cubicBezTo>
                    <a:cubicBezTo>
                      <a:pt x="1293845" y="429943"/>
                      <a:pt x="1561322" y="521694"/>
                      <a:pt x="1632857" y="551241"/>
                    </a:cubicBezTo>
                    <a:cubicBezTo>
                      <a:pt x="1704392" y="580788"/>
                      <a:pt x="1651518" y="551241"/>
                      <a:pt x="1651518" y="551241"/>
                    </a:cubicBezTo>
                    <a:lnTo>
                      <a:pt x="1651518" y="551241"/>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3909527" y="3028302"/>
                <a:ext cx="1511559" cy="628294"/>
              </a:xfrm>
              <a:custGeom>
                <a:avLst/>
                <a:gdLst>
                  <a:gd name="connsiteX0" fmla="*/ 0 w 1511559"/>
                  <a:gd name="connsiteY0" fmla="*/ 619967 h 628294"/>
                  <a:gd name="connsiteX1" fmla="*/ 429208 w 1511559"/>
                  <a:gd name="connsiteY1" fmla="*/ 545322 h 628294"/>
                  <a:gd name="connsiteX2" fmla="*/ 709126 w 1511559"/>
                  <a:gd name="connsiteY2" fmla="*/ 526661 h 628294"/>
                  <a:gd name="connsiteX3" fmla="*/ 886408 w 1511559"/>
                  <a:gd name="connsiteY3" fmla="*/ 591976 h 628294"/>
                  <a:gd name="connsiteX4" fmla="*/ 1007706 w 1511559"/>
                  <a:gd name="connsiteY4" fmla="*/ 619967 h 628294"/>
                  <a:gd name="connsiteX5" fmla="*/ 1129004 w 1511559"/>
                  <a:gd name="connsiteY5" fmla="*/ 442686 h 628294"/>
                  <a:gd name="connsiteX6" fmla="*/ 1306285 w 1511559"/>
                  <a:gd name="connsiteY6" fmla="*/ 88122 h 628294"/>
                  <a:gd name="connsiteX7" fmla="*/ 1408922 w 1511559"/>
                  <a:gd name="connsiteY7" fmla="*/ 60131 h 628294"/>
                  <a:gd name="connsiteX8" fmla="*/ 1483567 w 1511559"/>
                  <a:gd name="connsiteY8" fmla="*/ 4147 h 628294"/>
                  <a:gd name="connsiteX9" fmla="*/ 1511559 w 1511559"/>
                  <a:gd name="connsiteY9" fmla="*/ 4147 h 628294"/>
                  <a:gd name="connsiteX10" fmla="*/ 1511559 w 1511559"/>
                  <a:gd name="connsiteY10" fmla="*/ 4147 h 628294"/>
                  <a:gd name="connsiteX11" fmla="*/ 1502228 w 1511559"/>
                  <a:gd name="connsiteY11" fmla="*/ 22808 h 62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1559" h="628294">
                    <a:moveTo>
                      <a:pt x="0" y="619967"/>
                    </a:moveTo>
                    <a:cubicBezTo>
                      <a:pt x="155510" y="590420"/>
                      <a:pt x="311020" y="560873"/>
                      <a:pt x="429208" y="545322"/>
                    </a:cubicBezTo>
                    <a:cubicBezTo>
                      <a:pt x="547396" y="529771"/>
                      <a:pt x="632926" y="518885"/>
                      <a:pt x="709126" y="526661"/>
                    </a:cubicBezTo>
                    <a:cubicBezTo>
                      <a:pt x="785326" y="534437"/>
                      <a:pt x="836645" y="576425"/>
                      <a:pt x="886408" y="591976"/>
                    </a:cubicBezTo>
                    <a:cubicBezTo>
                      <a:pt x="936171" y="607527"/>
                      <a:pt x="967273" y="644849"/>
                      <a:pt x="1007706" y="619967"/>
                    </a:cubicBezTo>
                    <a:cubicBezTo>
                      <a:pt x="1048139" y="595085"/>
                      <a:pt x="1079241" y="531327"/>
                      <a:pt x="1129004" y="442686"/>
                    </a:cubicBezTo>
                    <a:cubicBezTo>
                      <a:pt x="1178767" y="354045"/>
                      <a:pt x="1259632" y="151881"/>
                      <a:pt x="1306285" y="88122"/>
                    </a:cubicBezTo>
                    <a:cubicBezTo>
                      <a:pt x="1352938" y="24363"/>
                      <a:pt x="1379375" y="74127"/>
                      <a:pt x="1408922" y="60131"/>
                    </a:cubicBezTo>
                    <a:cubicBezTo>
                      <a:pt x="1438469" y="46135"/>
                      <a:pt x="1466461" y="13478"/>
                      <a:pt x="1483567" y="4147"/>
                    </a:cubicBezTo>
                    <a:cubicBezTo>
                      <a:pt x="1500673" y="-5184"/>
                      <a:pt x="1511559" y="4147"/>
                      <a:pt x="1511559" y="4147"/>
                    </a:cubicBezTo>
                    <a:lnTo>
                      <a:pt x="1511559" y="4147"/>
                    </a:lnTo>
                    <a:lnTo>
                      <a:pt x="1502228" y="22808"/>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 name="Oval 9"/>
            <p:cNvSpPr/>
            <p:nvPr/>
          </p:nvSpPr>
          <p:spPr>
            <a:xfrm>
              <a:off x="1360449" y="3858322"/>
              <a:ext cx="234175" cy="256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4452735" y="2433439"/>
              <a:ext cx="234175" cy="256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4641459" y="4449364"/>
              <a:ext cx="234175" cy="256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a:off x="6710009" y="3330424"/>
              <a:ext cx="234175" cy="256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1017407" y="3673795"/>
              <a:ext cx="421910" cy="584775"/>
            </a:xfrm>
            <a:prstGeom prst="rect">
              <a:avLst/>
            </a:prstGeom>
            <a:noFill/>
          </p:spPr>
          <p:txBody>
            <a:bodyPr wrap="none" rtlCol="0">
              <a:spAutoFit/>
            </a:bodyPr>
            <a:lstStyle/>
            <a:p>
              <a:r>
                <a:rPr lang="en-US" sz="3200" dirty="0" smtClean="0">
                  <a:solidFill>
                    <a:prstClr val="black"/>
                  </a:solidFill>
                </a:rPr>
                <a:t>A</a:t>
              </a:r>
              <a:endParaRPr lang="en-US" sz="3200" dirty="0">
                <a:solidFill>
                  <a:prstClr val="black"/>
                </a:solidFill>
              </a:endParaRPr>
            </a:p>
          </p:txBody>
        </p:sp>
        <p:sp>
          <p:nvSpPr>
            <p:cNvPr id="15" name="TextBox 14"/>
            <p:cNvSpPr txBox="1"/>
            <p:nvPr/>
          </p:nvSpPr>
          <p:spPr>
            <a:xfrm>
              <a:off x="4358867" y="1930021"/>
              <a:ext cx="421910" cy="584775"/>
            </a:xfrm>
            <a:prstGeom prst="rect">
              <a:avLst/>
            </a:prstGeom>
            <a:noFill/>
          </p:spPr>
          <p:txBody>
            <a:bodyPr wrap="none" rtlCol="0">
              <a:spAutoFit/>
            </a:bodyPr>
            <a:lstStyle/>
            <a:p>
              <a:r>
                <a:rPr lang="en-US" sz="3200" dirty="0" smtClean="0">
                  <a:solidFill>
                    <a:prstClr val="black"/>
                  </a:solidFill>
                </a:rPr>
                <a:t>B</a:t>
              </a:r>
              <a:endParaRPr lang="en-US" sz="3200" dirty="0">
                <a:solidFill>
                  <a:prstClr val="black"/>
                </a:solidFill>
              </a:endParaRPr>
            </a:p>
          </p:txBody>
        </p:sp>
        <p:sp>
          <p:nvSpPr>
            <p:cNvPr id="16" name="TextBox 15"/>
            <p:cNvSpPr txBox="1"/>
            <p:nvPr/>
          </p:nvSpPr>
          <p:spPr>
            <a:xfrm>
              <a:off x="4647882" y="4577603"/>
              <a:ext cx="404278" cy="584775"/>
            </a:xfrm>
            <a:prstGeom prst="rect">
              <a:avLst/>
            </a:prstGeom>
            <a:noFill/>
          </p:spPr>
          <p:txBody>
            <a:bodyPr wrap="none" rtlCol="0">
              <a:spAutoFit/>
            </a:bodyPr>
            <a:lstStyle/>
            <a:p>
              <a:r>
                <a:rPr lang="en-US" sz="3200" dirty="0" smtClean="0">
                  <a:solidFill>
                    <a:prstClr val="black"/>
                  </a:solidFill>
                </a:rPr>
                <a:t>C</a:t>
              </a:r>
              <a:endParaRPr lang="en-US" sz="3200" dirty="0">
                <a:solidFill>
                  <a:prstClr val="black"/>
                </a:solidFill>
              </a:endParaRPr>
            </a:p>
          </p:txBody>
        </p:sp>
        <p:sp>
          <p:nvSpPr>
            <p:cNvPr id="17" name="TextBox 16"/>
            <p:cNvSpPr txBox="1"/>
            <p:nvPr/>
          </p:nvSpPr>
          <p:spPr>
            <a:xfrm>
              <a:off x="6935210" y="3166275"/>
              <a:ext cx="437940" cy="584775"/>
            </a:xfrm>
            <a:prstGeom prst="rect">
              <a:avLst/>
            </a:prstGeom>
            <a:noFill/>
          </p:spPr>
          <p:txBody>
            <a:bodyPr wrap="none" rtlCol="0">
              <a:spAutoFit/>
            </a:bodyPr>
            <a:lstStyle/>
            <a:p>
              <a:r>
                <a:rPr lang="en-US" sz="3200" dirty="0" smtClean="0">
                  <a:solidFill>
                    <a:prstClr val="black"/>
                  </a:solidFill>
                </a:rPr>
                <a:t>D</a:t>
              </a:r>
              <a:endParaRPr lang="en-US" sz="3200" dirty="0">
                <a:solidFill>
                  <a:prstClr val="black"/>
                </a:solidFill>
              </a:endParaRPr>
            </a:p>
          </p:txBody>
        </p:sp>
        <p:sp>
          <p:nvSpPr>
            <p:cNvPr id="18" name="TextBox 17"/>
            <p:cNvSpPr txBox="1"/>
            <p:nvPr/>
          </p:nvSpPr>
          <p:spPr>
            <a:xfrm>
              <a:off x="2699480" y="2935480"/>
              <a:ext cx="393056" cy="584775"/>
            </a:xfrm>
            <a:prstGeom prst="rect">
              <a:avLst/>
            </a:prstGeom>
            <a:noFill/>
          </p:spPr>
          <p:txBody>
            <a:bodyPr wrap="none" rtlCol="0">
              <a:spAutoFit/>
            </a:bodyPr>
            <a:lstStyle/>
            <a:p>
              <a:r>
                <a:rPr lang="en-US" sz="3200" dirty="0" smtClean="0">
                  <a:solidFill>
                    <a:prstClr val="black"/>
                  </a:solidFill>
                </a:rPr>
                <a:t>1</a:t>
              </a:r>
              <a:endParaRPr lang="en-US" sz="3200" dirty="0">
                <a:solidFill>
                  <a:prstClr val="black"/>
                </a:solidFill>
              </a:endParaRPr>
            </a:p>
          </p:txBody>
        </p:sp>
        <p:sp>
          <p:nvSpPr>
            <p:cNvPr id="19" name="TextBox 18"/>
            <p:cNvSpPr txBox="1"/>
            <p:nvPr/>
          </p:nvSpPr>
          <p:spPr>
            <a:xfrm>
              <a:off x="5953242" y="2136094"/>
              <a:ext cx="393056" cy="584775"/>
            </a:xfrm>
            <a:prstGeom prst="rect">
              <a:avLst/>
            </a:prstGeom>
            <a:noFill/>
          </p:spPr>
          <p:txBody>
            <a:bodyPr wrap="none" rtlCol="0">
              <a:spAutoFit/>
            </a:bodyPr>
            <a:lstStyle/>
            <a:p>
              <a:r>
                <a:rPr lang="en-US" sz="3200" dirty="0" smtClean="0">
                  <a:solidFill>
                    <a:prstClr val="black"/>
                  </a:solidFill>
                </a:rPr>
                <a:t>3</a:t>
              </a:r>
              <a:endParaRPr lang="en-US" sz="3200" dirty="0">
                <a:solidFill>
                  <a:prstClr val="black"/>
                </a:solidFill>
              </a:endParaRPr>
            </a:p>
          </p:txBody>
        </p:sp>
        <p:sp>
          <p:nvSpPr>
            <p:cNvPr id="20" name="TextBox 19"/>
            <p:cNvSpPr txBox="1"/>
            <p:nvPr/>
          </p:nvSpPr>
          <p:spPr>
            <a:xfrm>
              <a:off x="5791546" y="4449364"/>
              <a:ext cx="393056" cy="584775"/>
            </a:xfrm>
            <a:prstGeom prst="rect">
              <a:avLst/>
            </a:prstGeom>
            <a:noFill/>
          </p:spPr>
          <p:txBody>
            <a:bodyPr wrap="none" rtlCol="0">
              <a:spAutoFit/>
            </a:bodyPr>
            <a:lstStyle/>
            <a:p>
              <a:r>
                <a:rPr lang="en-US" sz="3200" dirty="0" smtClean="0">
                  <a:solidFill>
                    <a:prstClr val="black"/>
                  </a:solidFill>
                </a:rPr>
                <a:t>4</a:t>
              </a:r>
              <a:endParaRPr lang="en-US" sz="3200" dirty="0">
                <a:solidFill>
                  <a:prstClr val="black"/>
                </a:solidFill>
              </a:endParaRPr>
            </a:p>
          </p:txBody>
        </p:sp>
        <p:sp>
          <p:nvSpPr>
            <p:cNvPr id="21" name="TextBox 20"/>
            <p:cNvSpPr txBox="1"/>
            <p:nvPr/>
          </p:nvSpPr>
          <p:spPr>
            <a:xfrm>
              <a:off x="3091780" y="4352461"/>
              <a:ext cx="393056" cy="584775"/>
            </a:xfrm>
            <a:prstGeom prst="rect">
              <a:avLst/>
            </a:prstGeom>
            <a:noFill/>
          </p:spPr>
          <p:txBody>
            <a:bodyPr wrap="none" rtlCol="0">
              <a:spAutoFit/>
            </a:bodyPr>
            <a:lstStyle/>
            <a:p>
              <a:r>
                <a:rPr lang="en-US" sz="3200" dirty="0" smtClean="0">
                  <a:solidFill>
                    <a:prstClr val="black"/>
                  </a:solidFill>
                </a:rPr>
                <a:t>2</a:t>
              </a:r>
              <a:endParaRPr lang="en-US" sz="3200" dirty="0">
                <a:solidFill>
                  <a:prstClr val="black"/>
                </a:solidFill>
              </a:endParaRPr>
            </a:p>
          </p:txBody>
        </p:sp>
      </p:grpSp>
      <p:graphicFrame>
        <p:nvGraphicFramePr>
          <p:cNvPr id="22" name="Table 21"/>
          <p:cNvGraphicFramePr>
            <a:graphicFrameLocks noGrp="1"/>
          </p:cNvGraphicFramePr>
          <p:nvPr>
            <p:extLst/>
          </p:nvPr>
        </p:nvGraphicFramePr>
        <p:xfrm>
          <a:off x="1672363" y="4525223"/>
          <a:ext cx="3657600" cy="1854200"/>
        </p:xfrm>
        <a:graphic>
          <a:graphicData uri="http://schemas.openxmlformats.org/drawingml/2006/table">
            <a:tbl>
              <a:tblPr firstRow="1" bandRow="1">
                <a:tableStyleId>{5C22544A-7EE6-4342-B048-85BDC9FD1C3A}</a:tableStyleId>
              </a:tblPr>
              <a:tblGrid>
                <a:gridCol w="1219200"/>
                <a:gridCol w="1219200"/>
                <a:gridCol w="1219200"/>
              </a:tblGrid>
              <a:tr h="370840">
                <a:tc>
                  <a:txBody>
                    <a:bodyPr/>
                    <a:lstStyle/>
                    <a:p>
                      <a:r>
                        <a:rPr lang="en-US" dirty="0" smtClean="0"/>
                        <a:t>Line</a:t>
                      </a:r>
                      <a:endParaRPr lang="en-US" dirty="0"/>
                    </a:p>
                  </a:txBody>
                  <a:tcPr/>
                </a:tc>
                <a:tc>
                  <a:txBody>
                    <a:bodyPr/>
                    <a:lstStyle/>
                    <a:p>
                      <a:r>
                        <a:rPr lang="en-US" dirty="0" err="1" smtClean="0"/>
                        <a:t>FromNode</a:t>
                      </a:r>
                      <a:endParaRPr lang="en-US" dirty="0"/>
                    </a:p>
                  </a:txBody>
                  <a:tcPr/>
                </a:tc>
                <a:tc>
                  <a:txBody>
                    <a:bodyPr/>
                    <a:lstStyle/>
                    <a:p>
                      <a:r>
                        <a:rPr lang="en-US" dirty="0" err="1" smtClean="0"/>
                        <a:t>ToNode</a:t>
                      </a:r>
                      <a:endParaRPr lang="en-US" dirty="0"/>
                    </a:p>
                  </a:txBody>
                  <a:tcPr/>
                </a:tc>
              </a:tr>
              <a:tr h="370840">
                <a:tc>
                  <a:txBody>
                    <a:bodyPr/>
                    <a:lstStyle/>
                    <a:p>
                      <a:r>
                        <a:rPr lang="en-US" dirty="0" smtClean="0"/>
                        <a:t>1</a:t>
                      </a:r>
                      <a:endParaRPr lang="en-US" dirty="0"/>
                    </a:p>
                  </a:txBody>
                  <a:tcPr/>
                </a:tc>
                <a:tc>
                  <a:txBody>
                    <a:bodyPr/>
                    <a:lstStyle/>
                    <a:p>
                      <a:r>
                        <a:rPr lang="en-US" dirty="0" smtClean="0"/>
                        <a:t>A</a:t>
                      </a:r>
                      <a:endParaRPr lang="en-US" dirty="0"/>
                    </a:p>
                  </a:txBody>
                  <a:tcPr/>
                </a:tc>
                <a:tc>
                  <a:txBody>
                    <a:bodyPr/>
                    <a:lstStyle/>
                    <a:p>
                      <a:r>
                        <a:rPr lang="en-US" dirty="0" smtClean="0"/>
                        <a:t>B</a:t>
                      </a:r>
                      <a:endParaRPr lang="en-US" dirty="0"/>
                    </a:p>
                  </a:txBody>
                  <a:tcPr/>
                </a:tc>
              </a:tr>
              <a:tr h="370840">
                <a:tc>
                  <a:txBody>
                    <a:bodyPr/>
                    <a:lstStyle/>
                    <a:p>
                      <a:r>
                        <a:rPr lang="en-US" dirty="0" smtClean="0"/>
                        <a:t>2</a:t>
                      </a:r>
                      <a:endParaRPr lang="en-US" dirty="0"/>
                    </a:p>
                  </a:txBody>
                  <a:tcPr/>
                </a:tc>
                <a:tc>
                  <a:txBody>
                    <a:bodyPr/>
                    <a:lstStyle/>
                    <a:p>
                      <a:r>
                        <a:rPr lang="en-US" dirty="0" smtClean="0"/>
                        <a:t>A</a:t>
                      </a:r>
                      <a:endParaRPr lang="en-US" dirty="0"/>
                    </a:p>
                  </a:txBody>
                  <a:tcPr/>
                </a:tc>
                <a:tc>
                  <a:txBody>
                    <a:bodyPr/>
                    <a:lstStyle/>
                    <a:p>
                      <a:r>
                        <a:rPr lang="en-US" dirty="0" smtClean="0"/>
                        <a:t>C</a:t>
                      </a:r>
                      <a:endParaRPr lang="en-US" dirty="0"/>
                    </a:p>
                  </a:txBody>
                  <a:tcPr/>
                </a:tc>
              </a:tr>
              <a:tr h="370840">
                <a:tc>
                  <a:txBody>
                    <a:bodyPr/>
                    <a:lstStyle/>
                    <a:p>
                      <a:r>
                        <a:rPr lang="en-US" dirty="0" smtClean="0"/>
                        <a:t>3</a:t>
                      </a:r>
                      <a:endParaRPr lang="en-US" dirty="0"/>
                    </a:p>
                  </a:txBody>
                  <a:tcPr/>
                </a:tc>
                <a:tc>
                  <a:txBody>
                    <a:bodyPr/>
                    <a:lstStyle/>
                    <a:p>
                      <a:r>
                        <a:rPr lang="en-US" dirty="0" smtClean="0"/>
                        <a:t>B</a:t>
                      </a:r>
                      <a:endParaRPr lang="en-US" dirty="0"/>
                    </a:p>
                  </a:txBody>
                  <a:tcPr/>
                </a:tc>
                <a:tc>
                  <a:txBody>
                    <a:bodyPr/>
                    <a:lstStyle/>
                    <a:p>
                      <a:r>
                        <a:rPr lang="en-US" dirty="0" smtClean="0"/>
                        <a:t>D</a:t>
                      </a:r>
                      <a:endParaRPr lang="en-US" dirty="0"/>
                    </a:p>
                  </a:txBody>
                  <a:tcPr/>
                </a:tc>
              </a:tr>
              <a:tr h="370840">
                <a:tc>
                  <a:txBody>
                    <a:bodyPr/>
                    <a:lstStyle/>
                    <a:p>
                      <a:r>
                        <a:rPr lang="en-US" dirty="0" smtClean="0"/>
                        <a:t>4</a:t>
                      </a:r>
                      <a:endParaRPr lang="en-US" dirty="0"/>
                    </a:p>
                  </a:txBody>
                  <a:tcPr/>
                </a:tc>
                <a:tc>
                  <a:txBody>
                    <a:bodyPr/>
                    <a:lstStyle/>
                    <a:p>
                      <a:r>
                        <a:rPr lang="en-US" dirty="0" smtClean="0"/>
                        <a:t>C</a:t>
                      </a:r>
                      <a:endParaRPr lang="en-US" dirty="0"/>
                    </a:p>
                  </a:txBody>
                  <a:tcPr/>
                </a:tc>
                <a:tc>
                  <a:txBody>
                    <a:bodyPr/>
                    <a:lstStyle/>
                    <a:p>
                      <a:r>
                        <a:rPr lang="en-US" dirty="0" smtClean="0"/>
                        <a:t>D</a:t>
                      </a:r>
                      <a:endParaRPr lang="en-US" dirty="0"/>
                    </a:p>
                  </a:txBody>
                  <a:tcPr/>
                </a:tc>
              </a:tr>
            </a:tbl>
          </a:graphicData>
        </a:graphic>
      </p:graphicFrame>
      <p:sp>
        <p:nvSpPr>
          <p:cNvPr id="24" name="Right Arrow 23"/>
          <p:cNvSpPr/>
          <p:nvPr/>
        </p:nvSpPr>
        <p:spPr>
          <a:xfrm>
            <a:off x="2732933" y="2778437"/>
            <a:ext cx="588828" cy="2151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ight Arrow 24"/>
          <p:cNvSpPr/>
          <p:nvPr/>
        </p:nvSpPr>
        <p:spPr>
          <a:xfrm>
            <a:off x="2438519" y="3578345"/>
            <a:ext cx="588828" cy="2151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ight Arrow 25"/>
          <p:cNvSpPr/>
          <p:nvPr/>
        </p:nvSpPr>
        <p:spPr>
          <a:xfrm>
            <a:off x="5629227" y="3458657"/>
            <a:ext cx="588828" cy="2151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ight Arrow 26"/>
          <p:cNvSpPr/>
          <p:nvPr/>
        </p:nvSpPr>
        <p:spPr>
          <a:xfrm>
            <a:off x="5562098" y="2064017"/>
            <a:ext cx="588828" cy="2151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ight Arrow 27"/>
          <p:cNvSpPr/>
          <p:nvPr/>
        </p:nvSpPr>
        <p:spPr>
          <a:xfrm>
            <a:off x="5805223" y="5171490"/>
            <a:ext cx="588828" cy="2151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p:nvSpPr>
        <p:spPr>
          <a:xfrm>
            <a:off x="6416781" y="5094390"/>
            <a:ext cx="1541704" cy="369332"/>
          </a:xfrm>
          <a:prstGeom prst="rect">
            <a:avLst/>
          </a:prstGeom>
          <a:noFill/>
        </p:spPr>
        <p:txBody>
          <a:bodyPr wrap="none" rtlCol="0">
            <a:spAutoFit/>
          </a:bodyPr>
          <a:lstStyle/>
          <a:p>
            <a:r>
              <a:rPr lang="en-US" dirty="0" smtClean="0">
                <a:solidFill>
                  <a:prstClr val="black"/>
                </a:solidFill>
              </a:rPr>
              <a:t>Flow Direction</a:t>
            </a:r>
            <a:endParaRPr lang="en-US" dirty="0">
              <a:solidFill>
                <a:prstClr val="black"/>
              </a:solidFill>
            </a:endParaRPr>
          </a:p>
        </p:txBody>
      </p:sp>
      <p:sp>
        <p:nvSpPr>
          <p:cNvPr id="30" name="TextBox 29"/>
          <p:cNvSpPr txBox="1"/>
          <p:nvPr/>
        </p:nvSpPr>
        <p:spPr>
          <a:xfrm>
            <a:off x="1628077" y="3023207"/>
            <a:ext cx="1848198" cy="369332"/>
          </a:xfrm>
          <a:prstGeom prst="rect">
            <a:avLst/>
          </a:prstGeom>
          <a:noFill/>
        </p:spPr>
        <p:txBody>
          <a:bodyPr wrap="none" rtlCol="0">
            <a:spAutoFit/>
          </a:bodyPr>
          <a:lstStyle/>
          <a:p>
            <a:r>
              <a:rPr lang="en-US" dirty="0" smtClean="0">
                <a:solidFill>
                  <a:prstClr val="black"/>
                </a:solidFill>
              </a:rPr>
              <a:t>Diverging reaches</a:t>
            </a:r>
            <a:endParaRPr lang="en-US" dirty="0">
              <a:solidFill>
                <a:prstClr val="black"/>
              </a:solidFill>
            </a:endParaRPr>
          </a:p>
        </p:txBody>
      </p:sp>
      <p:sp>
        <p:nvSpPr>
          <p:cNvPr id="31" name="TextBox 30"/>
          <p:cNvSpPr txBox="1"/>
          <p:nvPr/>
        </p:nvSpPr>
        <p:spPr>
          <a:xfrm>
            <a:off x="4791999" y="2593303"/>
            <a:ext cx="2015873" cy="369332"/>
          </a:xfrm>
          <a:prstGeom prst="rect">
            <a:avLst/>
          </a:prstGeom>
          <a:noFill/>
        </p:spPr>
        <p:txBody>
          <a:bodyPr wrap="none" rtlCol="0">
            <a:spAutoFit/>
          </a:bodyPr>
          <a:lstStyle/>
          <a:p>
            <a:r>
              <a:rPr lang="en-US" dirty="0" smtClean="0">
                <a:solidFill>
                  <a:prstClr val="black"/>
                </a:solidFill>
              </a:rPr>
              <a:t>Converging reaches</a:t>
            </a:r>
            <a:endParaRPr lang="en-US" dirty="0">
              <a:solidFill>
                <a:prstClr val="black"/>
              </a:solidFill>
            </a:endParaRPr>
          </a:p>
        </p:txBody>
      </p:sp>
    </p:spTree>
    <p:extLst>
      <p:ext uri="{BB962C8B-B14F-4D97-AF65-F5344CB8AC3E}">
        <p14:creationId xmlns:p14="http://schemas.microsoft.com/office/powerpoint/2010/main" val="2246089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240" y="198544"/>
            <a:ext cx="7886700" cy="1325563"/>
          </a:xfrm>
        </p:spPr>
        <p:txBody>
          <a:bodyPr/>
          <a:lstStyle/>
          <a:p>
            <a:r>
              <a:rPr lang="en-US" dirty="0" smtClean="0"/>
              <a:t>The Opportunity…</a:t>
            </a:r>
            <a:endParaRPr lang="en-US" dirty="0"/>
          </a:p>
        </p:txBody>
      </p:sp>
      <p:sp>
        <p:nvSpPr>
          <p:cNvPr id="3" name="Content Placeholder 2"/>
          <p:cNvSpPr>
            <a:spLocks noGrp="1"/>
          </p:cNvSpPr>
          <p:nvPr>
            <p:ph idx="1"/>
          </p:nvPr>
        </p:nvSpPr>
        <p:spPr>
          <a:xfrm>
            <a:off x="607830" y="1455583"/>
            <a:ext cx="7886700" cy="2821789"/>
          </a:xfrm>
        </p:spPr>
        <p:txBody>
          <a:bodyPr>
            <a:normAutofit/>
          </a:bodyPr>
          <a:lstStyle/>
          <a:p>
            <a:r>
              <a:rPr lang="en-US" dirty="0" smtClean="0"/>
              <a:t>New </a:t>
            </a:r>
            <a:r>
              <a:rPr lang="en-US" dirty="0" smtClean="0">
                <a:solidFill>
                  <a:schemeClr val="accent1"/>
                </a:solidFill>
              </a:rPr>
              <a:t>National Water Center </a:t>
            </a:r>
            <a:r>
              <a:rPr lang="en-US" dirty="0" smtClean="0"/>
              <a:t>established on the Tuscaloosa campus of University of Alabama by the National Weather Service and federal agency partners</a:t>
            </a:r>
          </a:p>
          <a:p>
            <a:r>
              <a:rPr lang="en-US" dirty="0" smtClean="0"/>
              <a:t>Has a mission to assess hydrology in a new way at the </a:t>
            </a:r>
            <a:r>
              <a:rPr lang="en-US" dirty="0" smtClean="0">
                <a:solidFill>
                  <a:schemeClr val="accent1"/>
                </a:solidFill>
              </a:rPr>
              <a:t>continental scale </a:t>
            </a:r>
            <a:r>
              <a:rPr lang="en-US" dirty="0" smtClean="0"/>
              <a:t>for the United State</a:t>
            </a: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88" t="10905" b="7549"/>
          <a:stretch/>
        </p:blipFill>
        <p:spPr bwMode="auto">
          <a:xfrm>
            <a:off x="1" y="4122886"/>
            <a:ext cx="9143999" cy="2735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87638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Line-Node Topology for a loop</a:t>
            </a:r>
            <a:endParaRPr lang="en-US" dirty="0"/>
          </a:p>
        </p:txBody>
      </p:sp>
      <p:graphicFrame>
        <p:nvGraphicFramePr>
          <p:cNvPr id="22" name="Table 21"/>
          <p:cNvGraphicFramePr>
            <a:graphicFrameLocks noGrp="1"/>
          </p:cNvGraphicFramePr>
          <p:nvPr>
            <p:extLst/>
          </p:nvPr>
        </p:nvGraphicFramePr>
        <p:xfrm>
          <a:off x="1672363" y="4525223"/>
          <a:ext cx="3657600" cy="1112520"/>
        </p:xfrm>
        <a:graphic>
          <a:graphicData uri="http://schemas.openxmlformats.org/drawingml/2006/table">
            <a:tbl>
              <a:tblPr firstRow="1" bandRow="1">
                <a:tableStyleId>{5C22544A-7EE6-4342-B048-85BDC9FD1C3A}</a:tableStyleId>
              </a:tblPr>
              <a:tblGrid>
                <a:gridCol w="1219200"/>
                <a:gridCol w="1219200"/>
                <a:gridCol w="1219200"/>
              </a:tblGrid>
              <a:tr h="370840">
                <a:tc>
                  <a:txBody>
                    <a:bodyPr/>
                    <a:lstStyle/>
                    <a:p>
                      <a:r>
                        <a:rPr lang="en-US" dirty="0" smtClean="0"/>
                        <a:t>Line</a:t>
                      </a:r>
                      <a:endParaRPr lang="en-US" dirty="0"/>
                    </a:p>
                  </a:txBody>
                  <a:tcPr/>
                </a:tc>
                <a:tc>
                  <a:txBody>
                    <a:bodyPr/>
                    <a:lstStyle/>
                    <a:p>
                      <a:r>
                        <a:rPr lang="en-US" dirty="0" err="1" smtClean="0"/>
                        <a:t>FromNode</a:t>
                      </a:r>
                      <a:endParaRPr lang="en-US" dirty="0"/>
                    </a:p>
                  </a:txBody>
                  <a:tcPr/>
                </a:tc>
                <a:tc>
                  <a:txBody>
                    <a:bodyPr/>
                    <a:lstStyle/>
                    <a:p>
                      <a:r>
                        <a:rPr lang="en-US" dirty="0" err="1" smtClean="0"/>
                        <a:t>ToNode</a:t>
                      </a:r>
                      <a:endParaRPr lang="en-US" dirty="0"/>
                    </a:p>
                  </a:txBody>
                  <a:tcPr/>
                </a:tc>
              </a:tr>
              <a:tr h="370840">
                <a:tc>
                  <a:txBody>
                    <a:bodyPr/>
                    <a:lstStyle/>
                    <a:p>
                      <a:r>
                        <a:rPr lang="en-US" dirty="0" smtClean="0"/>
                        <a:t>1</a:t>
                      </a:r>
                      <a:endParaRPr lang="en-US" dirty="0"/>
                    </a:p>
                  </a:txBody>
                  <a:tcPr/>
                </a:tc>
                <a:tc>
                  <a:txBody>
                    <a:bodyPr/>
                    <a:lstStyle/>
                    <a:p>
                      <a:r>
                        <a:rPr lang="en-US" dirty="0" smtClean="0"/>
                        <a:t>A</a:t>
                      </a:r>
                      <a:endParaRPr lang="en-US" dirty="0"/>
                    </a:p>
                  </a:txBody>
                  <a:tcPr/>
                </a:tc>
                <a:tc>
                  <a:txBody>
                    <a:bodyPr/>
                    <a:lstStyle/>
                    <a:p>
                      <a:r>
                        <a:rPr lang="en-US" dirty="0" smtClean="0"/>
                        <a:t>B</a:t>
                      </a:r>
                      <a:endParaRPr lang="en-US" dirty="0"/>
                    </a:p>
                  </a:txBody>
                  <a:tcPr/>
                </a:tc>
              </a:tr>
              <a:tr h="370840">
                <a:tc>
                  <a:txBody>
                    <a:bodyPr/>
                    <a:lstStyle/>
                    <a:p>
                      <a:r>
                        <a:rPr lang="en-US" dirty="0" smtClean="0"/>
                        <a:t>2</a:t>
                      </a:r>
                      <a:endParaRPr lang="en-US" dirty="0"/>
                    </a:p>
                  </a:txBody>
                  <a:tcPr/>
                </a:tc>
                <a:tc>
                  <a:txBody>
                    <a:bodyPr/>
                    <a:lstStyle/>
                    <a:p>
                      <a:r>
                        <a:rPr lang="en-US" dirty="0" smtClean="0"/>
                        <a:t>A</a:t>
                      </a:r>
                      <a:endParaRPr lang="en-US" dirty="0"/>
                    </a:p>
                  </a:txBody>
                  <a:tcPr/>
                </a:tc>
                <a:tc>
                  <a:txBody>
                    <a:bodyPr/>
                    <a:lstStyle/>
                    <a:p>
                      <a:r>
                        <a:rPr lang="en-US" dirty="0" smtClean="0"/>
                        <a:t>B</a:t>
                      </a:r>
                      <a:endParaRPr lang="en-US" dirty="0"/>
                    </a:p>
                  </a:txBody>
                  <a:tcPr/>
                </a:tc>
              </a:tr>
            </a:tbl>
          </a:graphicData>
        </a:graphic>
      </p:graphicFrame>
      <p:sp>
        <p:nvSpPr>
          <p:cNvPr id="24" name="Right Arrow 23"/>
          <p:cNvSpPr/>
          <p:nvPr/>
        </p:nvSpPr>
        <p:spPr>
          <a:xfrm>
            <a:off x="2491669" y="1819296"/>
            <a:ext cx="588828" cy="2151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ight Arrow 24"/>
          <p:cNvSpPr/>
          <p:nvPr/>
        </p:nvSpPr>
        <p:spPr>
          <a:xfrm>
            <a:off x="2683846" y="3458656"/>
            <a:ext cx="588828" cy="2151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ight Arrow 27"/>
          <p:cNvSpPr/>
          <p:nvPr/>
        </p:nvSpPr>
        <p:spPr>
          <a:xfrm>
            <a:off x="5805223" y="5171490"/>
            <a:ext cx="588828" cy="2151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p:nvSpPr>
        <p:spPr>
          <a:xfrm>
            <a:off x="6416781" y="5094390"/>
            <a:ext cx="1541704" cy="369332"/>
          </a:xfrm>
          <a:prstGeom prst="rect">
            <a:avLst/>
          </a:prstGeom>
          <a:noFill/>
        </p:spPr>
        <p:txBody>
          <a:bodyPr wrap="none" rtlCol="0">
            <a:spAutoFit/>
          </a:bodyPr>
          <a:lstStyle/>
          <a:p>
            <a:r>
              <a:rPr lang="en-US" dirty="0" smtClean="0">
                <a:solidFill>
                  <a:prstClr val="black"/>
                </a:solidFill>
              </a:rPr>
              <a:t>Flow Direction</a:t>
            </a:r>
            <a:endParaRPr lang="en-US" dirty="0">
              <a:solidFill>
                <a:prstClr val="black"/>
              </a:solidFill>
            </a:endParaRPr>
          </a:p>
        </p:txBody>
      </p:sp>
      <p:sp>
        <p:nvSpPr>
          <p:cNvPr id="3" name="Freeform 2"/>
          <p:cNvSpPr/>
          <p:nvPr/>
        </p:nvSpPr>
        <p:spPr>
          <a:xfrm>
            <a:off x="1471961" y="2077857"/>
            <a:ext cx="2732049" cy="676494"/>
          </a:xfrm>
          <a:custGeom>
            <a:avLst/>
            <a:gdLst>
              <a:gd name="connsiteX0" fmla="*/ 0 w 2732049"/>
              <a:gd name="connsiteY0" fmla="*/ 598436 h 676494"/>
              <a:gd name="connsiteX1" fmla="*/ 512956 w 2732049"/>
              <a:gd name="connsiteY1" fmla="*/ 241597 h 676494"/>
              <a:gd name="connsiteX2" fmla="*/ 847493 w 2732049"/>
              <a:gd name="connsiteY2" fmla="*/ 29723 h 676494"/>
              <a:gd name="connsiteX3" fmla="*/ 1360449 w 2732049"/>
              <a:gd name="connsiteY3" fmla="*/ 7421 h 676494"/>
              <a:gd name="connsiteX4" fmla="*/ 1973766 w 2732049"/>
              <a:gd name="connsiteY4" fmla="*/ 85480 h 676494"/>
              <a:gd name="connsiteX5" fmla="*/ 2141034 w 2732049"/>
              <a:gd name="connsiteY5" fmla="*/ 286202 h 676494"/>
              <a:gd name="connsiteX6" fmla="*/ 2352907 w 2732049"/>
              <a:gd name="connsiteY6" fmla="*/ 453470 h 676494"/>
              <a:gd name="connsiteX7" fmla="*/ 2732049 w 2732049"/>
              <a:gd name="connsiteY7" fmla="*/ 676494 h 676494"/>
              <a:gd name="connsiteX8" fmla="*/ 2732049 w 2732049"/>
              <a:gd name="connsiteY8" fmla="*/ 676494 h 67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2049" h="676494">
                <a:moveTo>
                  <a:pt x="0" y="598436"/>
                </a:moveTo>
                <a:lnTo>
                  <a:pt x="512956" y="241597"/>
                </a:lnTo>
                <a:cubicBezTo>
                  <a:pt x="654205" y="146811"/>
                  <a:pt x="706244" y="68752"/>
                  <a:pt x="847493" y="29723"/>
                </a:cubicBezTo>
                <a:cubicBezTo>
                  <a:pt x="988742" y="-9306"/>
                  <a:pt x="1172737" y="-1872"/>
                  <a:pt x="1360449" y="7421"/>
                </a:cubicBezTo>
                <a:cubicBezTo>
                  <a:pt x="1548161" y="16714"/>
                  <a:pt x="1843668" y="39016"/>
                  <a:pt x="1973766" y="85480"/>
                </a:cubicBezTo>
                <a:cubicBezTo>
                  <a:pt x="2103864" y="131944"/>
                  <a:pt x="2077844" y="224870"/>
                  <a:pt x="2141034" y="286202"/>
                </a:cubicBezTo>
                <a:cubicBezTo>
                  <a:pt x="2204224" y="347534"/>
                  <a:pt x="2254405" y="388421"/>
                  <a:pt x="2352907" y="453470"/>
                </a:cubicBezTo>
                <a:cubicBezTo>
                  <a:pt x="2451409" y="518519"/>
                  <a:pt x="2732049" y="676494"/>
                  <a:pt x="2732049" y="676494"/>
                </a:cubicBezTo>
                <a:lnTo>
                  <a:pt x="2732049" y="676494"/>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reeform 4"/>
          <p:cNvSpPr/>
          <p:nvPr/>
        </p:nvSpPr>
        <p:spPr>
          <a:xfrm>
            <a:off x="1460810" y="2687444"/>
            <a:ext cx="2732049" cy="688100"/>
          </a:xfrm>
          <a:custGeom>
            <a:avLst/>
            <a:gdLst>
              <a:gd name="connsiteX0" fmla="*/ 0 w 2732049"/>
              <a:gd name="connsiteY0" fmla="*/ 0 h 688100"/>
              <a:gd name="connsiteX1" fmla="*/ 267629 w 2732049"/>
              <a:gd name="connsiteY1" fmla="*/ 245327 h 688100"/>
              <a:gd name="connsiteX2" fmla="*/ 758283 w 2732049"/>
              <a:gd name="connsiteY2" fmla="*/ 423746 h 688100"/>
              <a:gd name="connsiteX3" fmla="*/ 1371600 w 2732049"/>
              <a:gd name="connsiteY3" fmla="*/ 669073 h 688100"/>
              <a:gd name="connsiteX4" fmla="*/ 1706136 w 2732049"/>
              <a:gd name="connsiteY4" fmla="*/ 669073 h 688100"/>
              <a:gd name="connsiteX5" fmla="*/ 2040673 w 2732049"/>
              <a:gd name="connsiteY5" fmla="*/ 646771 h 688100"/>
              <a:gd name="connsiteX6" fmla="*/ 2219092 w 2732049"/>
              <a:gd name="connsiteY6" fmla="*/ 546410 h 688100"/>
              <a:gd name="connsiteX7" fmla="*/ 2408663 w 2732049"/>
              <a:gd name="connsiteY7" fmla="*/ 367990 h 688100"/>
              <a:gd name="connsiteX8" fmla="*/ 2620536 w 2732049"/>
              <a:gd name="connsiteY8" fmla="*/ 234176 h 688100"/>
              <a:gd name="connsiteX9" fmla="*/ 2732049 w 2732049"/>
              <a:gd name="connsiteY9" fmla="*/ 66907 h 688100"/>
              <a:gd name="connsiteX10" fmla="*/ 2732049 w 2732049"/>
              <a:gd name="connsiteY10" fmla="*/ 66907 h 68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2049" h="688100">
                <a:moveTo>
                  <a:pt x="0" y="0"/>
                </a:moveTo>
                <a:cubicBezTo>
                  <a:pt x="70624" y="87351"/>
                  <a:pt x="141249" y="174703"/>
                  <a:pt x="267629" y="245327"/>
                </a:cubicBezTo>
                <a:cubicBezTo>
                  <a:pt x="394009" y="315951"/>
                  <a:pt x="574288" y="353122"/>
                  <a:pt x="758283" y="423746"/>
                </a:cubicBezTo>
                <a:cubicBezTo>
                  <a:pt x="942278" y="494370"/>
                  <a:pt x="1213625" y="628185"/>
                  <a:pt x="1371600" y="669073"/>
                </a:cubicBezTo>
                <a:cubicBezTo>
                  <a:pt x="1529575" y="709961"/>
                  <a:pt x="1594624" y="672790"/>
                  <a:pt x="1706136" y="669073"/>
                </a:cubicBezTo>
                <a:cubicBezTo>
                  <a:pt x="1817648" y="665356"/>
                  <a:pt x="1955180" y="667215"/>
                  <a:pt x="2040673" y="646771"/>
                </a:cubicBezTo>
                <a:cubicBezTo>
                  <a:pt x="2126166" y="626327"/>
                  <a:pt x="2157760" y="592873"/>
                  <a:pt x="2219092" y="546410"/>
                </a:cubicBezTo>
                <a:cubicBezTo>
                  <a:pt x="2280424" y="499947"/>
                  <a:pt x="2341756" y="420029"/>
                  <a:pt x="2408663" y="367990"/>
                </a:cubicBezTo>
                <a:cubicBezTo>
                  <a:pt x="2475570" y="315951"/>
                  <a:pt x="2566638" y="284356"/>
                  <a:pt x="2620536" y="234176"/>
                </a:cubicBezTo>
                <a:cubicBezTo>
                  <a:pt x="2674434" y="183996"/>
                  <a:pt x="2732049" y="66907"/>
                  <a:pt x="2732049" y="66907"/>
                </a:cubicBezTo>
                <a:lnTo>
                  <a:pt x="2732049" y="66907"/>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1127192" y="2057958"/>
            <a:ext cx="421910" cy="584775"/>
          </a:xfrm>
          <a:prstGeom prst="rect">
            <a:avLst/>
          </a:prstGeom>
          <a:noFill/>
        </p:spPr>
        <p:txBody>
          <a:bodyPr wrap="none" rtlCol="0">
            <a:spAutoFit/>
          </a:bodyPr>
          <a:lstStyle/>
          <a:p>
            <a:r>
              <a:rPr lang="en-US" sz="3200" dirty="0" smtClean="0">
                <a:solidFill>
                  <a:prstClr val="black"/>
                </a:solidFill>
              </a:rPr>
              <a:t>A</a:t>
            </a:r>
            <a:endParaRPr lang="en-US" sz="3200" dirty="0">
              <a:solidFill>
                <a:prstClr val="black"/>
              </a:solidFill>
            </a:endParaRPr>
          </a:p>
        </p:txBody>
      </p:sp>
      <p:sp>
        <p:nvSpPr>
          <p:cNvPr id="35" name="TextBox 34"/>
          <p:cNvSpPr txBox="1"/>
          <p:nvPr/>
        </p:nvSpPr>
        <p:spPr>
          <a:xfrm>
            <a:off x="4101946" y="2143180"/>
            <a:ext cx="421910" cy="584775"/>
          </a:xfrm>
          <a:prstGeom prst="rect">
            <a:avLst/>
          </a:prstGeom>
          <a:noFill/>
        </p:spPr>
        <p:txBody>
          <a:bodyPr wrap="none" rtlCol="0">
            <a:spAutoFit/>
          </a:bodyPr>
          <a:lstStyle/>
          <a:p>
            <a:r>
              <a:rPr lang="en-US" sz="3200" dirty="0" smtClean="0">
                <a:solidFill>
                  <a:prstClr val="black"/>
                </a:solidFill>
              </a:rPr>
              <a:t>B</a:t>
            </a:r>
            <a:endParaRPr lang="en-US" sz="3200" dirty="0">
              <a:solidFill>
                <a:prstClr val="black"/>
              </a:solidFill>
            </a:endParaRPr>
          </a:p>
        </p:txBody>
      </p:sp>
      <p:sp>
        <p:nvSpPr>
          <p:cNvPr id="36" name="TextBox 35"/>
          <p:cNvSpPr txBox="1"/>
          <p:nvPr/>
        </p:nvSpPr>
        <p:spPr>
          <a:xfrm>
            <a:off x="1926229" y="1694375"/>
            <a:ext cx="393056" cy="584775"/>
          </a:xfrm>
          <a:prstGeom prst="rect">
            <a:avLst/>
          </a:prstGeom>
          <a:noFill/>
        </p:spPr>
        <p:txBody>
          <a:bodyPr wrap="none" rtlCol="0">
            <a:spAutoFit/>
          </a:bodyPr>
          <a:lstStyle/>
          <a:p>
            <a:r>
              <a:rPr lang="en-US" sz="3200" dirty="0" smtClean="0">
                <a:solidFill>
                  <a:prstClr val="black"/>
                </a:solidFill>
              </a:rPr>
              <a:t>1</a:t>
            </a:r>
            <a:endParaRPr lang="en-US" sz="3200" dirty="0">
              <a:solidFill>
                <a:prstClr val="black"/>
              </a:solidFill>
            </a:endParaRPr>
          </a:p>
        </p:txBody>
      </p:sp>
      <p:sp>
        <p:nvSpPr>
          <p:cNvPr id="37" name="TextBox 36"/>
          <p:cNvSpPr txBox="1"/>
          <p:nvPr/>
        </p:nvSpPr>
        <p:spPr>
          <a:xfrm>
            <a:off x="2035718" y="3031494"/>
            <a:ext cx="393056" cy="584775"/>
          </a:xfrm>
          <a:prstGeom prst="rect">
            <a:avLst/>
          </a:prstGeom>
          <a:noFill/>
        </p:spPr>
        <p:txBody>
          <a:bodyPr wrap="none" rtlCol="0">
            <a:spAutoFit/>
          </a:bodyPr>
          <a:lstStyle/>
          <a:p>
            <a:r>
              <a:rPr lang="en-US" sz="3200" dirty="0" smtClean="0">
                <a:solidFill>
                  <a:prstClr val="black"/>
                </a:solidFill>
              </a:rPr>
              <a:t>2</a:t>
            </a:r>
            <a:endParaRPr lang="en-US" sz="3200" dirty="0">
              <a:solidFill>
                <a:prstClr val="black"/>
              </a:solidFill>
            </a:endParaRPr>
          </a:p>
        </p:txBody>
      </p:sp>
      <p:sp>
        <p:nvSpPr>
          <p:cNvPr id="38" name="TextBox 37"/>
          <p:cNvSpPr txBox="1"/>
          <p:nvPr/>
        </p:nvSpPr>
        <p:spPr>
          <a:xfrm>
            <a:off x="4413190" y="2642733"/>
            <a:ext cx="4470263" cy="646331"/>
          </a:xfrm>
          <a:prstGeom prst="rect">
            <a:avLst/>
          </a:prstGeom>
          <a:noFill/>
        </p:spPr>
        <p:txBody>
          <a:bodyPr wrap="none" rtlCol="0">
            <a:spAutoFit/>
          </a:bodyPr>
          <a:lstStyle/>
          <a:p>
            <a:r>
              <a:rPr lang="en-US" dirty="0" smtClean="0">
                <a:solidFill>
                  <a:prstClr val="black"/>
                </a:solidFill>
              </a:rPr>
              <a:t>This means that there is a flow split</a:t>
            </a:r>
          </a:p>
          <a:p>
            <a:r>
              <a:rPr lang="en-US" dirty="0" smtClean="0">
                <a:solidFill>
                  <a:prstClr val="black"/>
                </a:solidFill>
              </a:rPr>
              <a:t>Each reach has its own local reach catchment </a:t>
            </a:r>
            <a:endParaRPr lang="en-US" dirty="0">
              <a:solidFill>
                <a:prstClr val="black"/>
              </a:solidFill>
            </a:endParaRPr>
          </a:p>
        </p:txBody>
      </p:sp>
      <p:sp>
        <p:nvSpPr>
          <p:cNvPr id="39" name="Freeform 38"/>
          <p:cNvSpPr/>
          <p:nvPr/>
        </p:nvSpPr>
        <p:spPr>
          <a:xfrm>
            <a:off x="1471961" y="1516566"/>
            <a:ext cx="2720898" cy="1326995"/>
          </a:xfrm>
          <a:custGeom>
            <a:avLst/>
            <a:gdLst>
              <a:gd name="connsiteX0" fmla="*/ 0 w 2720898"/>
              <a:gd name="connsiteY0" fmla="*/ 1048214 h 1326995"/>
              <a:gd name="connsiteX1" fmla="*/ 111512 w 2720898"/>
              <a:gd name="connsiteY1" fmla="*/ 501805 h 1326995"/>
              <a:gd name="connsiteX2" fmla="*/ 401444 w 2720898"/>
              <a:gd name="connsiteY2" fmla="*/ 100361 h 1326995"/>
              <a:gd name="connsiteX3" fmla="*/ 680224 w 2720898"/>
              <a:gd name="connsiteY3" fmla="*/ 66907 h 1326995"/>
              <a:gd name="connsiteX4" fmla="*/ 1237785 w 2720898"/>
              <a:gd name="connsiteY4" fmla="*/ 0 h 1326995"/>
              <a:gd name="connsiteX5" fmla="*/ 1694985 w 2720898"/>
              <a:gd name="connsiteY5" fmla="*/ 0 h 1326995"/>
              <a:gd name="connsiteX6" fmla="*/ 2029522 w 2720898"/>
              <a:gd name="connsiteY6" fmla="*/ 66907 h 1326995"/>
              <a:gd name="connsiteX7" fmla="*/ 2330605 w 2720898"/>
              <a:gd name="connsiteY7" fmla="*/ 211873 h 1326995"/>
              <a:gd name="connsiteX8" fmla="*/ 2520176 w 2720898"/>
              <a:gd name="connsiteY8" fmla="*/ 423746 h 1326995"/>
              <a:gd name="connsiteX9" fmla="*/ 2620537 w 2720898"/>
              <a:gd name="connsiteY9" fmla="*/ 657922 h 1326995"/>
              <a:gd name="connsiteX10" fmla="*/ 2720898 w 2720898"/>
              <a:gd name="connsiteY10" fmla="*/ 1115122 h 1326995"/>
              <a:gd name="connsiteX11" fmla="*/ 2709746 w 2720898"/>
              <a:gd name="connsiteY11" fmla="*/ 1260088 h 1326995"/>
              <a:gd name="connsiteX12" fmla="*/ 2531327 w 2720898"/>
              <a:gd name="connsiteY12" fmla="*/ 1326995 h 1326995"/>
              <a:gd name="connsiteX13" fmla="*/ 2141034 w 2720898"/>
              <a:gd name="connsiteY13" fmla="*/ 1215483 h 1326995"/>
              <a:gd name="connsiteX14" fmla="*/ 1828800 w 2720898"/>
              <a:gd name="connsiteY14" fmla="*/ 1148575 h 1326995"/>
              <a:gd name="connsiteX15" fmla="*/ 1516566 w 2720898"/>
              <a:gd name="connsiteY15" fmla="*/ 1103971 h 1326995"/>
              <a:gd name="connsiteX16" fmla="*/ 1037063 w 2720898"/>
              <a:gd name="connsiteY16" fmla="*/ 1103971 h 1326995"/>
              <a:gd name="connsiteX17" fmla="*/ 780585 w 2720898"/>
              <a:gd name="connsiteY17" fmla="*/ 1170878 h 1326995"/>
              <a:gd name="connsiteX18" fmla="*/ 535259 w 2720898"/>
              <a:gd name="connsiteY18" fmla="*/ 1170878 h 1326995"/>
              <a:gd name="connsiteX19" fmla="*/ 345688 w 2720898"/>
              <a:gd name="connsiteY19" fmla="*/ 1170878 h 1326995"/>
              <a:gd name="connsiteX20" fmla="*/ 144966 w 2720898"/>
              <a:gd name="connsiteY20" fmla="*/ 1170878 h 1326995"/>
              <a:gd name="connsiteX21" fmla="*/ 0 w 2720898"/>
              <a:gd name="connsiteY21" fmla="*/ 1048214 h 132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20898" h="1326995">
                <a:moveTo>
                  <a:pt x="0" y="1048214"/>
                </a:moveTo>
                <a:lnTo>
                  <a:pt x="111512" y="501805"/>
                </a:lnTo>
                <a:lnTo>
                  <a:pt x="401444" y="100361"/>
                </a:lnTo>
                <a:lnTo>
                  <a:pt x="680224" y="66907"/>
                </a:lnTo>
                <a:lnTo>
                  <a:pt x="1237785" y="0"/>
                </a:lnTo>
                <a:lnTo>
                  <a:pt x="1694985" y="0"/>
                </a:lnTo>
                <a:lnTo>
                  <a:pt x="2029522" y="66907"/>
                </a:lnTo>
                <a:lnTo>
                  <a:pt x="2330605" y="211873"/>
                </a:lnTo>
                <a:lnTo>
                  <a:pt x="2520176" y="423746"/>
                </a:lnTo>
                <a:lnTo>
                  <a:pt x="2620537" y="657922"/>
                </a:lnTo>
                <a:lnTo>
                  <a:pt x="2720898" y="1115122"/>
                </a:lnTo>
                <a:lnTo>
                  <a:pt x="2709746" y="1260088"/>
                </a:lnTo>
                <a:lnTo>
                  <a:pt x="2531327" y="1326995"/>
                </a:lnTo>
                <a:lnTo>
                  <a:pt x="2141034" y="1215483"/>
                </a:lnTo>
                <a:lnTo>
                  <a:pt x="1828800" y="1148575"/>
                </a:lnTo>
                <a:lnTo>
                  <a:pt x="1516566" y="1103971"/>
                </a:lnTo>
                <a:lnTo>
                  <a:pt x="1037063" y="1103971"/>
                </a:lnTo>
                <a:lnTo>
                  <a:pt x="780585" y="1170878"/>
                </a:lnTo>
                <a:lnTo>
                  <a:pt x="535259" y="1170878"/>
                </a:lnTo>
                <a:lnTo>
                  <a:pt x="345688" y="1170878"/>
                </a:lnTo>
                <a:lnTo>
                  <a:pt x="144966" y="1170878"/>
                </a:lnTo>
                <a:lnTo>
                  <a:pt x="0" y="1048214"/>
                </a:lnTo>
                <a:close/>
              </a:path>
            </a:pathLst>
          </a:cu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Freeform 39"/>
          <p:cNvSpPr/>
          <p:nvPr/>
        </p:nvSpPr>
        <p:spPr>
          <a:xfrm>
            <a:off x="1460810" y="2553629"/>
            <a:ext cx="2798956" cy="1550020"/>
          </a:xfrm>
          <a:custGeom>
            <a:avLst/>
            <a:gdLst>
              <a:gd name="connsiteX0" fmla="*/ 0 w 2798956"/>
              <a:gd name="connsiteY0" fmla="*/ 0 h 1550020"/>
              <a:gd name="connsiteX1" fmla="*/ 144966 w 2798956"/>
              <a:gd name="connsiteY1" fmla="*/ 144966 h 1550020"/>
              <a:gd name="connsiteX2" fmla="*/ 814039 w 2798956"/>
              <a:gd name="connsiteY2" fmla="*/ 144966 h 1550020"/>
              <a:gd name="connsiteX3" fmla="*/ 1059366 w 2798956"/>
              <a:gd name="connsiteY3" fmla="*/ 78059 h 1550020"/>
              <a:gd name="connsiteX4" fmla="*/ 1572322 w 2798956"/>
              <a:gd name="connsiteY4" fmla="*/ 78059 h 1550020"/>
              <a:gd name="connsiteX5" fmla="*/ 2564780 w 2798956"/>
              <a:gd name="connsiteY5" fmla="*/ 289932 h 1550020"/>
              <a:gd name="connsiteX6" fmla="*/ 2720897 w 2798956"/>
              <a:gd name="connsiteY6" fmla="*/ 234176 h 1550020"/>
              <a:gd name="connsiteX7" fmla="*/ 2798956 w 2798956"/>
              <a:gd name="connsiteY7" fmla="*/ 468351 h 1550020"/>
              <a:gd name="connsiteX8" fmla="*/ 2620536 w 2798956"/>
              <a:gd name="connsiteY8" fmla="*/ 869795 h 1550020"/>
              <a:gd name="connsiteX9" fmla="*/ 2241395 w 2798956"/>
              <a:gd name="connsiteY9" fmla="*/ 1282391 h 1550020"/>
              <a:gd name="connsiteX10" fmla="*/ 1527717 w 2798956"/>
              <a:gd name="connsiteY10" fmla="*/ 1550020 h 1550020"/>
              <a:gd name="connsiteX11" fmla="*/ 1003610 w 2798956"/>
              <a:gd name="connsiteY11" fmla="*/ 1449659 h 1550020"/>
              <a:gd name="connsiteX12" fmla="*/ 412595 w 2798956"/>
              <a:gd name="connsiteY12" fmla="*/ 1215483 h 1550020"/>
              <a:gd name="connsiteX13" fmla="*/ 245327 w 2798956"/>
              <a:gd name="connsiteY13" fmla="*/ 947854 h 1550020"/>
              <a:gd name="connsiteX14" fmla="*/ 144966 w 2798956"/>
              <a:gd name="connsiteY14" fmla="*/ 735981 h 1550020"/>
              <a:gd name="connsiteX15" fmla="*/ 66907 w 2798956"/>
              <a:gd name="connsiteY15" fmla="*/ 434898 h 1550020"/>
              <a:gd name="connsiteX16" fmla="*/ 33453 w 2798956"/>
              <a:gd name="connsiteY16" fmla="*/ 245327 h 1550020"/>
              <a:gd name="connsiteX17" fmla="*/ 0 w 2798956"/>
              <a:gd name="connsiteY17" fmla="*/ 0 h 155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8956" h="1550020">
                <a:moveTo>
                  <a:pt x="0" y="0"/>
                </a:moveTo>
                <a:lnTo>
                  <a:pt x="144966" y="144966"/>
                </a:lnTo>
                <a:lnTo>
                  <a:pt x="814039" y="144966"/>
                </a:lnTo>
                <a:lnTo>
                  <a:pt x="1059366" y="78059"/>
                </a:lnTo>
                <a:lnTo>
                  <a:pt x="1572322" y="78059"/>
                </a:lnTo>
                <a:lnTo>
                  <a:pt x="2564780" y="289932"/>
                </a:lnTo>
                <a:lnTo>
                  <a:pt x="2720897" y="234176"/>
                </a:lnTo>
                <a:lnTo>
                  <a:pt x="2798956" y="468351"/>
                </a:lnTo>
                <a:lnTo>
                  <a:pt x="2620536" y="869795"/>
                </a:lnTo>
                <a:lnTo>
                  <a:pt x="2241395" y="1282391"/>
                </a:lnTo>
                <a:lnTo>
                  <a:pt x="1527717" y="1550020"/>
                </a:lnTo>
                <a:lnTo>
                  <a:pt x="1003610" y="1449659"/>
                </a:lnTo>
                <a:lnTo>
                  <a:pt x="412595" y="1215483"/>
                </a:lnTo>
                <a:lnTo>
                  <a:pt x="245327" y="947854"/>
                </a:lnTo>
                <a:lnTo>
                  <a:pt x="144966" y="735981"/>
                </a:lnTo>
                <a:lnTo>
                  <a:pt x="66907" y="434898"/>
                </a:lnTo>
                <a:lnTo>
                  <a:pt x="33453" y="245327"/>
                </a:lnTo>
                <a:lnTo>
                  <a:pt x="0" y="0"/>
                </a:lnTo>
                <a:close/>
              </a:path>
            </a:pathLst>
          </a:cu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p:cNvSpPr/>
          <p:nvPr/>
        </p:nvSpPr>
        <p:spPr>
          <a:xfrm>
            <a:off x="1343722" y="2521959"/>
            <a:ext cx="234175" cy="256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4072746" y="2593303"/>
            <a:ext cx="234175" cy="256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79112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24K National Hydrography Dataset – Connectivity by geometric network</a:t>
            </a:r>
            <a:endParaRPr lang="en-US" dirty="0"/>
          </a:p>
        </p:txBody>
      </p:sp>
      <p:pic>
        <p:nvPicPr>
          <p:cNvPr id="3" name="Picture 2"/>
          <p:cNvPicPr>
            <a:picLocks noChangeAspect="1"/>
          </p:cNvPicPr>
          <p:nvPr/>
        </p:nvPicPr>
        <p:blipFill>
          <a:blip r:embed="rId2"/>
          <a:stretch>
            <a:fillRect/>
          </a:stretch>
        </p:blipFill>
        <p:spPr>
          <a:xfrm>
            <a:off x="743472" y="1903868"/>
            <a:ext cx="7771878" cy="4340815"/>
          </a:xfrm>
          <a:prstGeom prst="rect">
            <a:avLst/>
          </a:prstGeom>
          <a:ln>
            <a:solidFill>
              <a:schemeClr val="bg1">
                <a:lumMod val="65000"/>
              </a:schemeClr>
            </a:solidFill>
          </a:ln>
        </p:spPr>
      </p:pic>
      <p:sp>
        <p:nvSpPr>
          <p:cNvPr id="4" name="TextBox 3"/>
          <p:cNvSpPr txBox="1"/>
          <p:nvPr/>
        </p:nvSpPr>
        <p:spPr>
          <a:xfrm>
            <a:off x="4572000" y="4449337"/>
            <a:ext cx="2009140" cy="369332"/>
          </a:xfrm>
          <a:prstGeom prst="rect">
            <a:avLst/>
          </a:prstGeom>
          <a:noFill/>
        </p:spPr>
        <p:txBody>
          <a:bodyPr wrap="none" rtlCol="0">
            <a:spAutoFit/>
          </a:bodyPr>
          <a:lstStyle/>
          <a:p>
            <a:r>
              <a:rPr lang="en-US" dirty="0" smtClean="0">
                <a:solidFill>
                  <a:prstClr val="black"/>
                </a:solidFill>
              </a:rPr>
              <a:t>Geometric network</a:t>
            </a:r>
            <a:endParaRPr lang="en-US" dirty="0">
              <a:solidFill>
                <a:prstClr val="black"/>
              </a:solidFill>
            </a:endParaRPr>
          </a:p>
        </p:txBody>
      </p:sp>
      <p:sp>
        <p:nvSpPr>
          <p:cNvPr id="5" name="TextBox 4"/>
          <p:cNvSpPr txBox="1"/>
          <p:nvPr/>
        </p:nvSpPr>
        <p:spPr>
          <a:xfrm>
            <a:off x="1780478" y="2761785"/>
            <a:ext cx="1488164" cy="369332"/>
          </a:xfrm>
          <a:prstGeom prst="rect">
            <a:avLst/>
          </a:prstGeom>
          <a:noFill/>
        </p:spPr>
        <p:txBody>
          <a:bodyPr wrap="none" rtlCol="0">
            <a:spAutoFit/>
          </a:bodyPr>
          <a:lstStyle/>
          <a:p>
            <a:r>
              <a:rPr lang="en-US" dirty="0" smtClean="0">
                <a:solidFill>
                  <a:prstClr val="black"/>
                </a:solidFill>
              </a:rPr>
              <a:t>Feature Types</a:t>
            </a:r>
            <a:endParaRPr lang="en-US" dirty="0">
              <a:solidFill>
                <a:prstClr val="black"/>
              </a:solidFill>
            </a:endParaRPr>
          </a:p>
        </p:txBody>
      </p:sp>
      <p:sp>
        <p:nvSpPr>
          <p:cNvPr id="7" name="TextBox 6"/>
          <p:cNvSpPr txBox="1"/>
          <p:nvPr/>
        </p:nvSpPr>
        <p:spPr>
          <a:xfrm>
            <a:off x="2430965" y="6244683"/>
            <a:ext cx="5057731" cy="646331"/>
          </a:xfrm>
          <a:prstGeom prst="rect">
            <a:avLst/>
          </a:prstGeom>
          <a:noFill/>
        </p:spPr>
        <p:txBody>
          <a:bodyPr wrap="none" rtlCol="0">
            <a:spAutoFit/>
          </a:bodyPr>
          <a:lstStyle/>
          <a:p>
            <a:r>
              <a:rPr lang="en-US" dirty="0" smtClean="0">
                <a:solidFill>
                  <a:prstClr val="black"/>
                </a:solidFill>
              </a:rPr>
              <a:t>No </a:t>
            </a:r>
            <a:r>
              <a:rPr lang="en-US" dirty="0" err="1" smtClean="0">
                <a:solidFill>
                  <a:prstClr val="black"/>
                </a:solidFill>
              </a:rPr>
              <a:t>FromNode</a:t>
            </a:r>
            <a:r>
              <a:rPr lang="en-US" dirty="0" smtClean="0">
                <a:solidFill>
                  <a:prstClr val="black"/>
                </a:solidFill>
              </a:rPr>
              <a:t> and </a:t>
            </a:r>
            <a:r>
              <a:rPr lang="en-US" dirty="0" err="1" smtClean="0">
                <a:solidFill>
                  <a:prstClr val="black"/>
                </a:solidFill>
              </a:rPr>
              <a:t>ToNode</a:t>
            </a:r>
            <a:r>
              <a:rPr lang="en-US" dirty="0" smtClean="0">
                <a:solidFill>
                  <a:prstClr val="black"/>
                </a:solidFill>
              </a:rPr>
              <a:t> as attributes on the lines</a:t>
            </a:r>
          </a:p>
          <a:p>
            <a:r>
              <a:rPr lang="en-US" dirty="0" smtClean="0">
                <a:solidFill>
                  <a:prstClr val="black"/>
                </a:solidFill>
              </a:rPr>
              <a:t>No catchment associated with each individual line</a:t>
            </a:r>
            <a:endParaRPr lang="en-US" dirty="0">
              <a:solidFill>
                <a:prstClr val="black"/>
              </a:solidFill>
            </a:endParaRPr>
          </a:p>
        </p:txBody>
      </p:sp>
    </p:spTree>
    <p:extLst>
      <p:ext uri="{BB962C8B-B14F-4D97-AF65-F5344CB8AC3E}">
        <p14:creationId xmlns:p14="http://schemas.microsoft.com/office/powerpoint/2010/main" val="623205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24K NHD, each reach is made up of “features” Indexed by a “</a:t>
            </a:r>
            <a:r>
              <a:rPr lang="en-US" dirty="0" err="1" smtClean="0"/>
              <a:t>ReachCode</a:t>
            </a:r>
            <a:r>
              <a:rPr lang="en-US" dirty="0" smtClean="0"/>
              <a:t>”</a:t>
            </a:r>
            <a:endParaRPr lang="en-US" dirty="0"/>
          </a:p>
        </p:txBody>
      </p:sp>
      <p:pic>
        <p:nvPicPr>
          <p:cNvPr id="3" name="Picture 2"/>
          <p:cNvPicPr>
            <a:picLocks noChangeAspect="1"/>
          </p:cNvPicPr>
          <p:nvPr/>
        </p:nvPicPr>
        <p:blipFill>
          <a:blip r:embed="rId2"/>
          <a:stretch>
            <a:fillRect/>
          </a:stretch>
        </p:blipFill>
        <p:spPr>
          <a:xfrm>
            <a:off x="1169949" y="1791849"/>
            <a:ext cx="6804102" cy="4266979"/>
          </a:xfrm>
          <a:prstGeom prst="rect">
            <a:avLst/>
          </a:prstGeom>
          <a:ln w="3175">
            <a:solidFill>
              <a:schemeClr val="bg1">
                <a:lumMod val="65000"/>
              </a:schemeClr>
            </a:solidFill>
          </a:ln>
        </p:spPr>
      </p:pic>
      <p:sp>
        <p:nvSpPr>
          <p:cNvPr id="4" name="TextBox 3"/>
          <p:cNvSpPr txBox="1"/>
          <p:nvPr/>
        </p:nvSpPr>
        <p:spPr>
          <a:xfrm>
            <a:off x="2096431" y="6159988"/>
            <a:ext cx="4772720" cy="646331"/>
          </a:xfrm>
          <a:prstGeom prst="rect">
            <a:avLst/>
          </a:prstGeom>
          <a:noFill/>
        </p:spPr>
        <p:txBody>
          <a:bodyPr wrap="square" rtlCol="0">
            <a:spAutoFit/>
          </a:bodyPr>
          <a:lstStyle/>
          <a:p>
            <a:pPr algn="ctr"/>
            <a:r>
              <a:rPr lang="en-US" dirty="0" err="1" smtClean="0">
                <a:solidFill>
                  <a:prstClr val="black"/>
                </a:solidFill>
              </a:rPr>
              <a:t>ReachCode</a:t>
            </a:r>
            <a:r>
              <a:rPr lang="en-US" dirty="0" smtClean="0">
                <a:solidFill>
                  <a:prstClr val="black"/>
                </a:solidFill>
              </a:rPr>
              <a:t> 12090205000078 means that this is segment 78 in HUC8 </a:t>
            </a:r>
            <a:r>
              <a:rPr lang="en-US" dirty="0" err="1" smtClean="0">
                <a:solidFill>
                  <a:prstClr val="black"/>
                </a:solidFill>
              </a:rPr>
              <a:t>Subbasin</a:t>
            </a:r>
            <a:r>
              <a:rPr lang="en-US" dirty="0" smtClean="0">
                <a:solidFill>
                  <a:prstClr val="black"/>
                </a:solidFill>
              </a:rPr>
              <a:t> 12090205</a:t>
            </a:r>
            <a:endParaRPr lang="en-US" dirty="0">
              <a:solidFill>
                <a:prstClr val="black"/>
              </a:solidFill>
            </a:endParaRPr>
          </a:p>
        </p:txBody>
      </p:sp>
    </p:spTree>
    <p:extLst>
      <p:ext uri="{BB962C8B-B14F-4D97-AF65-F5344CB8AC3E}">
        <p14:creationId xmlns:p14="http://schemas.microsoft.com/office/powerpoint/2010/main" val="3351335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NFIE-Geo for a county….</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796" y="1375276"/>
            <a:ext cx="6481594" cy="4976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7500" y="6388162"/>
            <a:ext cx="8686799" cy="338554"/>
          </a:xfrm>
          <a:prstGeom prst="rect">
            <a:avLst/>
          </a:prstGeom>
        </p:spPr>
        <p:txBody>
          <a:bodyPr wrap="square">
            <a:spAutoFit/>
          </a:bodyPr>
          <a:lstStyle/>
          <a:p>
            <a:pPr algn="ctr"/>
            <a:r>
              <a:rPr lang="en-US" sz="1600" dirty="0">
                <a:solidFill>
                  <a:prstClr val="black"/>
                </a:solidFill>
                <a:hlinkClick r:id="rId3"/>
              </a:rPr>
              <a:t>http://</a:t>
            </a:r>
            <a:r>
              <a:rPr lang="en-US" sz="1600" dirty="0" smtClean="0">
                <a:solidFill>
                  <a:prstClr val="black"/>
                </a:solidFill>
                <a:hlinkClick r:id="rId3"/>
              </a:rPr>
              <a:t>www.caee.utexas.edu/prof/maidment/CE397Flood/Assignment2/NFIEGeo.pdf</a:t>
            </a:r>
            <a:r>
              <a:rPr lang="en-US" sz="1600" dirty="0" smtClean="0">
                <a:solidFill>
                  <a:prstClr val="black"/>
                </a:solidFill>
              </a:rPr>
              <a:t> </a:t>
            </a:r>
            <a:endParaRPr lang="en-US" sz="1600" dirty="0">
              <a:solidFill>
                <a:prstClr val="black"/>
              </a:solidFill>
            </a:endParaRPr>
          </a:p>
        </p:txBody>
      </p:sp>
      <p:sp>
        <p:nvSpPr>
          <p:cNvPr id="4" name="TextBox 3"/>
          <p:cNvSpPr txBox="1"/>
          <p:nvPr/>
        </p:nvSpPr>
        <p:spPr>
          <a:xfrm>
            <a:off x="7428704" y="4858552"/>
            <a:ext cx="1639096" cy="830997"/>
          </a:xfrm>
          <a:prstGeom prst="rect">
            <a:avLst/>
          </a:prstGeom>
          <a:noFill/>
        </p:spPr>
        <p:txBody>
          <a:bodyPr wrap="square" rtlCol="0">
            <a:spAutoFit/>
          </a:bodyPr>
          <a:lstStyle/>
          <a:p>
            <a:pPr algn="ctr"/>
            <a:r>
              <a:rPr lang="en-US" sz="1600" dirty="0" smtClean="0">
                <a:solidFill>
                  <a:prstClr val="black"/>
                </a:solidFill>
              </a:rPr>
              <a:t>Map courtesy of Cyndi Castro </a:t>
            </a:r>
          </a:p>
          <a:p>
            <a:pPr algn="ctr"/>
            <a:r>
              <a:rPr lang="en-US" sz="1600" dirty="0" smtClean="0">
                <a:solidFill>
                  <a:prstClr val="black"/>
                </a:solidFill>
              </a:rPr>
              <a:t>UT Austin</a:t>
            </a:r>
            <a:endParaRPr lang="en-US" sz="1600" dirty="0">
              <a:solidFill>
                <a:prstClr val="black"/>
              </a:solidFill>
            </a:endParaRPr>
          </a:p>
        </p:txBody>
      </p:sp>
      <p:sp>
        <p:nvSpPr>
          <p:cNvPr id="5" name="TextBox 4"/>
          <p:cNvSpPr txBox="1"/>
          <p:nvPr/>
        </p:nvSpPr>
        <p:spPr>
          <a:xfrm>
            <a:off x="7548549" y="1801989"/>
            <a:ext cx="1595451" cy="1200329"/>
          </a:xfrm>
          <a:prstGeom prst="rect">
            <a:avLst/>
          </a:prstGeom>
          <a:noFill/>
        </p:spPr>
        <p:txBody>
          <a:bodyPr wrap="square" rtlCol="0">
            <a:spAutoFit/>
          </a:bodyPr>
          <a:lstStyle/>
          <a:p>
            <a:pPr algn="ctr"/>
            <a:r>
              <a:rPr lang="en-US" dirty="0" smtClean="0">
                <a:solidFill>
                  <a:prstClr val="black"/>
                </a:solidFill>
              </a:rPr>
              <a:t>County subset of national geospatial data layers</a:t>
            </a:r>
            <a:endParaRPr lang="en-US" dirty="0">
              <a:solidFill>
                <a:prstClr val="black"/>
              </a:solidFill>
            </a:endParaRPr>
          </a:p>
        </p:txBody>
      </p:sp>
    </p:spTree>
    <p:extLst>
      <p:ext uri="{BB962C8B-B14F-4D97-AF65-F5344CB8AC3E}">
        <p14:creationId xmlns:p14="http://schemas.microsoft.com/office/powerpoint/2010/main" val="503143876"/>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have we learned?</a:t>
            </a:r>
            <a:endParaRPr lang="en-US" dirty="0"/>
          </a:p>
        </p:txBody>
      </p:sp>
      <p:sp>
        <p:nvSpPr>
          <p:cNvPr id="3" name="Content Placeholder 2"/>
          <p:cNvSpPr>
            <a:spLocks noGrp="1"/>
          </p:cNvSpPr>
          <p:nvPr>
            <p:ph idx="1"/>
          </p:nvPr>
        </p:nvSpPr>
        <p:spPr/>
        <p:txBody>
          <a:bodyPr/>
          <a:lstStyle/>
          <a:p>
            <a:r>
              <a:rPr lang="en-US" dirty="0" smtClean="0"/>
              <a:t>NFIE-Geo is a solid information base for building a national flow forecasting system</a:t>
            </a:r>
          </a:p>
          <a:p>
            <a:r>
              <a:rPr lang="en-US" dirty="0" smtClean="0"/>
              <a:t>National level data yields local data description that is detailed enough for “stream and street” level impacts</a:t>
            </a:r>
          </a:p>
          <a:p>
            <a:r>
              <a:rPr lang="en-US" dirty="0" smtClean="0"/>
              <a:t>24K data is too detailed for a national model – better to stick to 100K </a:t>
            </a:r>
            <a:r>
              <a:rPr lang="en-US" dirty="0" err="1" smtClean="0"/>
              <a:t>flowline</a:t>
            </a:r>
            <a:r>
              <a:rPr lang="en-US" dirty="0" smtClean="0"/>
              <a:t> data</a:t>
            </a:r>
            <a:endParaRPr lang="en-US" dirty="0"/>
          </a:p>
        </p:txBody>
      </p:sp>
    </p:spTree>
    <p:extLst>
      <p:ext uri="{BB962C8B-B14F-4D97-AF65-F5344CB8AC3E}">
        <p14:creationId xmlns:p14="http://schemas.microsoft.com/office/powerpoint/2010/main" val="1474485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998722" y="3784790"/>
            <a:ext cx="2477823" cy="1817077"/>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7152" y="228600"/>
            <a:ext cx="8229600" cy="1143000"/>
          </a:xfrm>
        </p:spPr>
        <p:txBody>
          <a:bodyPr>
            <a:normAutofit/>
          </a:bodyPr>
          <a:lstStyle/>
          <a:p>
            <a:r>
              <a:rPr lang="en-US" sz="2800" dirty="0" smtClean="0"/>
              <a:t>National Flood Interoperability Experiment (NFIE) </a:t>
            </a:r>
            <a:br>
              <a:rPr lang="en-US" sz="2800" dirty="0" smtClean="0"/>
            </a:br>
            <a:r>
              <a:rPr lang="en-US" sz="2800" dirty="0" smtClean="0">
                <a:solidFill>
                  <a:schemeClr val="tx2"/>
                </a:solidFill>
              </a:rPr>
              <a:t>Component Two: NFIE-Hydro</a:t>
            </a:r>
            <a:endParaRPr lang="en-US" sz="2800" dirty="0">
              <a:solidFill>
                <a:schemeClr val="tx2"/>
              </a:solidFill>
            </a:endParaRPr>
          </a:p>
        </p:txBody>
      </p:sp>
      <p:grpSp>
        <p:nvGrpSpPr>
          <p:cNvPr id="20" name="Group 19"/>
          <p:cNvGrpSpPr/>
          <p:nvPr/>
        </p:nvGrpSpPr>
        <p:grpSpPr>
          <a:xfrm>
            <a:off x="1447800" y="1600200"/>
            <a:ext cx="5943600" cy="4724400"/>
            <a:chOff x="1905000" y="1981200"/>
            <a:chExt cx="5181600" cy="3962400"/>
          </a:xfrm>
        </p:grpSpPr>
        <p:sp>
          <p:nvSpPr>
            <p:cNvPr id="3" name="Rectangle 2"/>
            <p:cNvSpPr/>
            <p:nvPr/>
          </p:nvSpPr>
          <p:spPr>
            <a:xfrm>
              <a:off x="1905000" y="1981200"/>
              <a:ext cx="5181600" cy="39624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2362200" y="2286000"/>
              <a:ext cx="4343400" cy="3048000"/>
              <a:chOff x="2667000" y="2514600"/>
              <a:chExt cx="3733800" cy="2819400"/>
            </a:xfrm>
          </p:grpSpPr>
          <p:sp>
            <p:nvSpPr>
              <p:cNvPr id="4" name="Rectangle 3"/>
              <p:cNvSpPr/>
              <p:nvPr/>
            </p:nvSpPr>
            <p:spPr>
              <a:xfrm>
                <a:off x="2667000" y="2514600"/>
                <a:ext cx="3733800" cy="2819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4" idx="0"/>
                <a:endCxn id="4" idx="2"/>
              </p:cNvCxnSpPr>
              <p:nvPr/>
            </p:nvCxnSpPr>
            <p:spPr>
              <a:xfrm>
                <a:off x="4533900" y="2514600"/>
                <a:ext cx="0" cy="28194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3"/>
              </p:cNvCxnSpPr>
              <p:nvPr/>
            </p:nvCxnSpPr>
            <p:spPr>
              <a:xfrm>
                <a:off x="2667000" y="3924300"/>
                <a:ext cx="3733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2434649" y="5486400"/>
              <a:ext cx="4198507" cy="309762"/>
            </a:xfrm>
            <a:prstGeom prst="rect">
              <a:avLst/>
            </a:prstGeom>
            <a:noFill/>
          </p:spPr>
          <p:txBody>
            <a:bodyPr wrap="none" rtlCol="0">
              <a:spAutoFit/>
            </a:bodyPr>
            <a:lstStyle/>
            <a:p>
              <a:pPr algn="ctr"/>
              <a:r>
                <a:rPr lang="en-US" dirty="0" smtClean="0">
                  <a:solidFill>
                    <a:schemeClr val="tx2"/>
                  </a:solidFill>
                </a:rPr>
                <a:t>NFIE-Services: </a:t>
              </a:r>
              <a:r>
                <a:rPr lang="en-US" dirty="0" smtClean="0"/>
                <a:t>Web services for flood information</a:t>
              </a:r>
              <a:endParaRPr lang="en-US" dirty="0"/>
            </a:p>
          </p:txBody>
        </p:sp>
        <p:sp>
          <p:nvSpPr>
            <p:cNvPr id="11" name="TextBox 10"/>
            <p:cNvSpPr txBox="1"/>
            <p:nvPr/>
          </p:nvSpPr>
          <p:spPr>
            <a:xfrm>
              <a:off x="2477832" y="2518062"/>
              <a:ext cx="1810150" cy="1006728"/>
            </a:xfrm>
            <a:prstGeom prst="rect">
              <a:avLst/>
            </a:prstGeom>
            <a:noFill/>
          </p:spPr>
          <p:txBody>
            <a:bodyPr wrap="square" rtlCol="0">
              <a:spAutoFit/>
            </a:bodyPr>
            <a:lstStyle/>
            <a:p>
              <a:pPr algn="ctr"/>
              <a:r>
                <a:rPr lang="en-US" dirty="0" smtClean="0">
                  <a:solidFill>
                    <a:schemeClr val="tx2"/>
                  </a:solidFill>
                </a:rPr>
                <a:t>NFIE-Geo: </a:t>
              </a:r>
              <a:r>
                <a:rPr lang="en-US" dirty="0" smtClean="0"/>
                <a:t>National geospatial framework for hydrology</a:t>
              </a:r>
              <a:endParaRPr lang="en-US" dirty="0"/>
            </a:p>
          </p:txBody>
        </p:sp>
        <p:sp>
          <p:nvSpPr>
            <p:cNvPr id="12" name="TextBox 11"/>
            <p:cNvSpPr txBox="1"/>
            <p:nvPr/>
          </p:nvSpPr>
          <p:spPr>
            <a:xfrm>
              <a:off x="2385291" y="4059201"/>
              <a:ext cx="1902691" cy="1006728"/>
            </a:xfrm>
            <a:prstGeom prst="rect">
              <a:avLst/>
            </a:prstGeom>
            <a:noFill/>
          </p:spPr>
          <p:txBody>
            <a:bodyPr wrap="square" rtlCol="0">
              <a:spAutoFit/>
            </a:bodyPr>
            <a:lstStyle/>
            <a:p>
              <a:pPr algn="ctr"/>
              <a:r>
                <a:rPr lang="en-US" dirty="0" smtClean="0">
                  <a:solidFill>
                    <a:schemeClr val="tx2"/>
                  </a:solidFill>
                </a:rPr>
                <a:t>NFIE-Hydro: </a:t>
              </a:r>
              <a:r>
                <a:rPr lang="en-US" dirty="0" smtClean="0"/>
                <a:t>National high spatial resolution hydrologic forecasting</a:t>
              </a:r>
              <a:endParaRPr lang="en-US" dirty="0"/>
            </a:p>
          </p:txBody>
        </p:sp>
        <p:sp>
          <p:nvSpPr>
            <p:cNvPr id="13" name="TextBox 12"/>
            <p:cNvSpPr txBox="1"/>
            <p:nvPr/>
          </p:nvSpPr>
          <p:spPr>
            <a:xfrm>
              <a:off x="4739290" y="4059201"/>
              <a:ext cx="1897273" cy="1006728"/>
            </a:xfrm>
            <a:prstGeom prst="rect">
              <a:avLst/>
            </a:prstGeom>
            <a:noFill/>
          </p:spPr>
          <p:txBody>
            <a:bodyPr wrap="square" rtlCol="0">
              <a:spAutoFit/>
            </a:bodyPr>
            <a:lstStyle/>
            <a:p>
              <a:pPr algn="ctr"/>
              <a:r>
                <a:rPr lang="en-US" dirty="0" smtClean="0">
                  <a:solidFill>
                    <a:schemeClr val="tx2"/>
                  </a:solidFill>
                </a:rPr>
                <a:t>NFIE-River: </a:t>
              </a:r>
              <a:r>
                <a:rPr lang="en-US" dirty="0" smtClean="0"/>
                <a:t>River</a:t>
              </a:r>
              <a:r>
                <a:rPr lang="en-US" dirty="0" smtClean="0">
                  <a:solidFill>
                    <a:schemeClr val="tx2"/>
                  </a:solidFill>
                </a:rPr>
                <a:t> </a:t>
              </a:r>
              <a:r>
                <a:rPr lang="en-US" dirty="0" smtClean="0"/>
                <a:t>channel information and real-time flood inundation mapping</a:t>
              </a:r>
              <a:endParaRPr lang="en-US" dirty="0"/>
            </a:p>
          </p:txBody>
        </p:sp>
        <p:sp>
          <p:nvSpPr>
            <p:cNvPr id="14" name="TextBox 13"/>
            <p:cNvSpPr txBox="1"/>
            <p:nvPr/>
          </p:nvSpPr>
          <p:spPr>
            <a:xfrm>
              <a:off x="4739291" y="2532692"/>
              <a:ext cx="1897272" cy="1006728"/>
            </a:xfrm>
            <a:prstGeom prst="rect">
              <a:avLst/>
            </a:prstGeom>
            <a:noFill/>
          </p:spPr>
          <p:txBody>
            <a:bodyPr wrap="square" rtlCol="0">
              <a:spAutoFit/>
            </a:bodyPr>
            <a:lstStyle/>
            <a:p>
              <a:pPr algn="ctr"/>
              <a:r>
                <a:rPr lang="en-US" dirty="0" smtClean="0">
                  <a:solidFill>
                    <a:schemeClr val="tx2"/>
                  </a:solidFill>
                </a:rPr>
                <a:t>NFIE-Response: </a:t>
              </a:r>
              <a:r>
                <a:rPr lang="en-US" dirty="0" smtClean="0"/>
                <a:t>Wide area planning for flood emergency response</a:t>
              </a:r>
              <a:endParaRPr lang="en-US" dirty="0"/>
            </a:p>
          </p:txBody>
        </p:sp>
        <p:sp>
          <p:nvSpPr>
            <p:cNvPr id="15" name="Right Arrow 14"/>
            <p:cNvSpPr/>
            <p:nvPr/>
          </p:nvSpPr>
          <p:spPr>
            <a:xfrm>
              <a:off x="4326082" y="2965828"/>
              <a:ext cx="381000" cy="14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4287982" y="4343400"/>
              <a:ext cx="381000" cy="14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3352800" y="3636221"/>
              <a:ext cx="113145" cy="3261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5531427" y="3653240"/>
              <a:ext cx="113145" cy="326179"/>
            </a:xfrm>
            <a:prstGeom prst="downArrow">
              <a:avLst/>
            </a:prstGeom>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4354945" y="3718392"/>
              <a:ext cx="381000" cy="140456"/>
            </a:xfrm>
            <a:prstGeom prst="rightArrow">
              <a:avLst/>
            </a:prstGeom>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715540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4"/>
          <a:stretch>
            <a:fillRect/>
          </a:stretch>
        </p:blipFill>
        <p:spPr>
          <a:xfrm>
            <a:off x="3661771" y="3092487"/>
            <a:ext cx="1746816" cy="1639526"/>
          </a:xfrm>
          <a:prstGeom prst="rect">
            <a:avLst/>
          </a:prstGeom>
        </p:spPr>
      </p:pic>
      <p:sp>
        <p:nvSpPr>
          <p:cNvPr id="2" name="Title 1"/>
          <p:cNvSpPr>
            <a:spLocks noGrp="1"/>
          </p:cNvSpPr>
          <p:nvPr>
            <p:ph type="title"/>
          </p:nvPr>
        </p:nvSpPr>
        <p:spPr/>
        <p:txBody>
          <a:bodyPr>
            <a:normAutofit/>
          </a:bodyPr>
          <a:lstStyle/>
          <a:p>
            <a:r>
              <a:rPr lang="en-US" dirty="0" smtClean="0"/>
              <a:t>NFIE-Hydro Forecasting Model…</a:t>
            </a:r>
            <a:endParaRPr lang="en-US" dirty="0"/>
          </a:p>
        </p:txBody>
      </p:sp>
      <p:sp>
        <p:nvSpPr>
          <p:cNvPr id="13" name="Down Arrow 12"/>
          <p:cNvSpPr/>
          <p:nvPr/>
        </p:nvSpPr>
        <p:spPr>
          <a:xfrm rot="5400000" flipH="1" flipV="1">
            <a:off x="4456720" y="5209062"/>
            <a:ext cx="230560" cy="5056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4138548" y="4999688"/>
            <a:ext cx="866904" cy="369332"/>
          </a:xfrm>
          <a:prstGeom prst="rect">
            <a:avLst/>
          </a:prstGeom>
          <a:noFill/>
        </p:spPr>
        <p:txBody>
          <a:bodyPr wrap="none" rtlCol="0">
            <a:spAutoFit/>
          </a:bodyPr>
          <a:lstStyle/>
          <a:p>
            <a:r>
              <a:rPr lang="en-US" dirty="0" smtClean="0">
                <a:solidFill>
                  <a:prstClr val="black"/>
                </a:solidFill>
              </a:rPr>
              <a:t>Runoff </a:t>
            </a:r>
            <a:endParaRPr lang="en-US" dirty="0">
              <a:solidFill>
                <a:prstClr val="black"/>
              </a:solidFill>
            </a:endParaRPr>
          </a:p>
        </p:txBody>
      </p:sp>
      <p:pic>
        <p:nvPicPr>
          <p:cNvPr id="9" name="Picture 8"/>
          <p:cNvPicPr>
            <a:picLocks noChangeAspect="1"/>
          </p:cNvPicPr>
          <p:nvPr/>
        </p:nvPicPr>
        <p:blipFill>
          <a:blip r:embed="rId5"/>
          <a:stretch>
            <a:fillRect/>
          </a:stretch>
        </p:blipFill>
        <p:spPr>
          <a:xfrm>
            <a:off x="5487473" y="1889753"/>
            <a:ext cx="2540550" cy="1665705"/>
          </a:xfrm>
          <a:prstGeom prst="rect">
            <a:avLst/>
          </a:prstGeom>
          <a:ln w="3175">
            <a:solidFill>
              <a:schemeClr val="bg1">
                <a:lumMod val="65000"/>
              </a:schemeClr>
            </a:solidFill>
          </a:ln>
        </p:spPr>
      </p:pic>
      <p:sp>
        <p:nvSpPr>
          <p:cNvPr id="12" name="Down Arrow 11"/>
          <p:cNvSpPr/>
          <p:nvPr/>
        </p:nvSpPr>
        <p:spPr>
          <a:xfrm flipV="1">
            <a:off x="6757748" y="3659445"/>
            <a:ext cx="230560" cy="5056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p:cNvSpPr txBox="1"/>
          <p:nvPr/>
        </p:nvSpPr>
        <p:spPr>
          <a:xfrm>
            <a:off x="6988308" y="3727584"/>
            <a:ext cx="1315938" cy="369332"/>
          </a:xfrm>
          <a:prstGeom prst="rect">
            <a:avLst/>
          </a:prstGeom>
          <a:noFill/>
        </p:spPr>
        <p:txBody>
          <a:bodyPr wrap="none" rtlCol="0">
            <a:spAutoFit/>
          </a:bodyPr>
          <a:lstStyle/>
          <a:p>
            <a:r>
              <a:rPr lang="en-US" dirty="0" smtClean="0">
                <a:solidFill>
                  <a:prstClr val="black"/>
                </a:solidFill>
              </a:rPr>
              <a:t>Streamflow </a:t>
            </a:r>
            <a:endParaRPr lang="en-US" dirty="0">
              <a:solidFill>
                <a:prstClr val="black"/>
              </a:solidFill>
            </a:endParaRPr>
          </a:p>
        </p:txBody>
      </p:sp>
      <p:sp>
        <p:nvSpPr>
          <p:cNvPr id="20" name="Rectangle 19"/>
          <p:cNvSpPr/>
          <p:nvPr/>
        </p:nvSpPr>
        <p:spPr>
          <a:xfrm>
            <a:off x="4922105" y="6427217"/>
            <a:ext cx="4031040" cy="369332"/>
          </a:xfrm>
          <a:prstGeom prst="rect">
            <a:avLst/>
          </a:prstGeom>
        </p:spPr>
        <p:txBody>
          <a:bodyPr wrap="none">
            <a:spAutoFit/>
          </a:bodyPr>
          <a:lstStyle/>
          <a:p>
            <a:r>
              <a:rPr lang="en-US" dirty="0" smtClean="0">
                <a:solidFill>
                  <a:prstClr val="black"/>
                </a:solidFill>
              </a:rPr>
              <a:t>Channel flow routing (for continental US)</a:t>
            </a:r>
            <a:endParaRPr lang="en-US" dirty="0">
              <a:solidFill>
                <a:prstClr val="black"/>
              </a:solidFill>
            </a:endParaRPr>
          </a:p>
        </p:txBody>
      </p:sp>
      <p:sp>
        <p:nvSpPr>
          <p:cNvPr id="21" name="TextBox 20"/>
          <p:cNvSpPr txBox="1"/>
          <p:nvPr/>
        </p:nvSpPr>
        <p:spPr>
          <a:xfrm>
            <a:off x="5424491" y="1478382"/>
            <a:ext cx="2764475" cy="369332"/>
          </a:xfrm>
          <a:prstGeom prst="rect">
            <a:avLst/>
          </a:prstGeom>
          <a:noFill/>
        </p:spPr>
        <p:txBody>
          <a:bodyPr wrap="none" rtlCol="0">
            <a:spAutoFit/>
          </a:bodyPr>
          <a:lstStyle/>
          <a:p>
            <a:r>
              <a:rPr lang="en-US" dirty="0" smtClean="0">
                <a:solidFill>
                  <a:prstClr val="black"/>
                </a:solidFill>
              </a:rPr>
              <a:t>Probabilistic flood forecasts</a:t>
            </a:r>
            <a:endParaRPr lang="en-US" dirty="0">
              <a:solidFill>
                <a:prstClr val="black"/>
              </a:solidFill>
            </a:endParaRPr>
          </a:p>
        </p:txBody>
      </p:sp>
      <p:grpSp>
        <p:nvGrpSpPr>
          <p:cNvPr id="25" name="Group 24"/>
          <p:cNvGrpSpPr/>
          <p:nvPr/>
        </p:nvGrpSpPr>
        <p:grpSpPr>
          <a:xfrm>
            <a:off x="756842" y="1478382"/>
            <a:ext cx="2949334" cy="5276491"/>
            <a:chOff x="337268" y="1478382"/>
            <a:chExt cx="2949334" cy="5276491"/>
          </a:xfrm>
        </p:grpSpPr>
        <p:pic>
          <p:nvPicPr>
            <p:cNvPr id="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750" y="4241768"/>
              <a:ext cx="2710370" cy="2083598"/>
            </a:xfrm>
            <a:prstGeom prst="rect">
              <a:avLst/>
            </a:prstGeom>
            <a:noFill/>
            <a:ln w="3175" cmpd="sng">
              <a:solidFill>
                <a:schemeClr val="bg1">
                  <a:lumMod val="65000"/>
                </a:schemeClr>
              </a:solidFill>
              <a:miter lim="800000"/>
              <a:headEnd/>
              <a:tailEnd/>
            </a:ln>
            <a:effectLst/>
            <a:extLst/>
          </p:spPr>
        </p:pic>
        <p:pic>
          <p:nvPicPr>
            <p:cNvPr id="7" name="Picture 24" descr="Total Precipitation"/>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6218" y="1853342"/>
              <a:ext cx="1839310" cy="1660077"/>
            </a:xfrm>
            <a:prstGeom prst="rect">
              <a:avLst/>
            </a:prstGeom>
            <a:noFill/>
            <a:ln w="3175" cmpd="sng">
              <a:solidFill>
                <a:schemeClr val="bg1">
                  <a:lumMod val="65000"/>
                </a:schemeClr>
              </a:solidFill>
              <a:miter lim="800000"/>
              <a:headEnd/>
              <a:tailEnd/>
            </a:ln>
            <a:effectLst/>
            <a:extLst/>
          </p:spPr>
        </p:pic>
        <p:sp>
          <p:nvSpPr>
            <p:cNvPr id="11" name="Down Arrow 10"/>
            <p:cNvSpPr/>
            <p:nvPr/>
          </p:nvSpPr>
          <p:spPr>
            <a:xfrm>
              <a:off x="1581375" y="3646838"/>
              <a:ext cx="230560" cy="5056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337268" y="1478382"/>
              <a:ext cx="2949334" cy="369332"/>
            </a:xfrm>
            <a:prstGeom prst="rect">
              <a:avLst/>
            </a:prstGeom>
            <a:noFill/>
          </p:spPr>
          <p:txBody>
            <a:bodyPr wrap="none" rtlCol="0">
              <a:spAutoFit/>
            </a:bodyPr>
            <a:lstStyle/>
            <a:p>
              <a:r>
                <a:rPr lang="en-US" dirty="0" smtClean="0">
                  <a:solidFill>
                    <a:prstClr val="black"/>
                  </a:solidFill>
                </a:rPr>
                <a:t>Weather model and forecasts</a:t>
              </a:r>
              <a:endParaRPr lang="en-US" dirty="0">
                <a:solidFill>
                  <a:prstClr val="black"/>
                </a:solidFill>
              </a:endParaRPr>
            </a:p>
          </p:txBody>
        </p:sp>
        <p:sp>
          <p:nvSpPr>
            <p:cNvPr id="15" name="TextBox 14"/>
            <p:cNvSpPr txBox="1"/>
            <p:nvPr/>
          </p:nvSpPr>
          <p:spPr>
            <a:xfrm>
              <a:off x="551429" y="6385541"/>
              <a:ext cx="2521011" cy="369332"/>
            </a:xfrm>
            <a:prstGeom prst="rect">
              <a:avLst/>
            </a:prstGeom>
            <a:noFill/>
          </p:spPr>
          <p:txBody>
            <a:bodyPr wrap="none" rtlCol="0">
              <a:spAutoFit/>
            </a:bodyPr>
            <a:lstStyle/>
            <a:p>
              <a:r>
                <a:rPr lang="en-US" dirty="0" smtClean="0">
                  <a:solidFill>
                    <a:prstClr val="black"/>
                  </a:solidFill>
                </a:rPr>
                <a:t>Land-Atmosphere Model</a:t>
              </a:r>
              <a:endParaRPr lang="en-US" dirty="0">
                <a:solidFill>
                  <a:prstClr val="black"/>
                </a:solidFill>
              </a:endParaRPr>
            </a:p>
          </p:txBody>
        </p:sp>
        <p:sp>
          <p:nvSpPr>
            <p:cNvPr id="16" name="TextBox 15"/>
            <p:cNvSpPr txBox="1"/>
            <p:nvPr/>
          </p:nvSpPr>
          <p:spPr>
            <a:xfrm>
              <a:off x="1811934" y="3699357"/>
              <a:ext cx="1430263" cy="369332"/>
            </a:xfrm>
            <a:prstGeom prst="rect">
              <a:avLst/>
            </a:prstGeom>
            <a:noFill/>
          </p:spPr>
          <p:txBody>
            <a:bodyPr wrap="none" rtlCol="0">
              <a:spAutoFit/>
            </a:bodyPr>
            <a:lstStyle/>
            <a:p>
              <a:r>
                <a:rPr lang="en-US" dirty="0" smtClean="0">
                  <a:solidFill>
                    <a:prstClr val="black"/>
                  </a:solidFill>
                </a:rPr>
                <a:t>Precipitation </a:t>
              </a:r>
              <a:endParaRPr lang="en-US" dirty="0">
                <a:solidFill>
                  <a:prstClr val="black"/>
                </a:solidFill>
              </a:endParaRPr>
            </a:p>
          </p:txBody>
        </p:sp>
        <p:sp>
          <p:nvSpPr>
            <p:cNvPr id="22" name="TextBox 21"/>
            <p:cNvSpPr txBox="1"/>
            <p:nvPr/>
          </p:nvSpPr>
          <p:spPr>
            <a:xfrm>
              <a:off x="591992" y="3685545"/>
              <a:ext cx="1052532" cy="369332"/>
            </a:xfrm>
            <a:prstGeom prst="rect">
              <a:avLst/>
            </a:prstGeom>
            <a:noFill/>
          </p:spPr>
          <p:txBody>
            <a:bodyPr wrap="none" rtlCol="0">
              <a:spAutoFit/>
            </a:bodyPr>
            <a:lstStyle/>
            <a:p>
              <a:r>
                <a:rPr lang="en-US" dirty="0" smtClean="0">
                  <a:solidFill>
                    <a:prstClr val="black"/>
                  </a:solidFill>
                </a:rPr>
                <a:t>Weather </a:t>
              </a:r>
              <a:endParaRPr lang="en-US" dirty="0">
                <a:solidFill>
                  <a:prstClr val="black"/>
                </a:solidFill>
              </a:endParaRPr>
            </a:p>
          </p:txBody>
        </p:sp>
      </p:grpSp>
      <p:pic>
        <p:nvPicPr>
          <p:cNvPr id="30" name="Mississippi_20080301_2008053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0438" t="18045" r="15917" b="19292"/>
          <a:stretch/>
        </p:blipFill>
        <p:spPr>
          <a:xfrm>
            <a:off x="5450150" y="4296405"/>
            <a:ext cx="2777397" cy="2050925"/>
          </a:xfrm>
          <a:prstGeom prst="rect">
            <a:avLst/>
          </a:prstGeom>
          <a:ln w="3175">
            <a:solidFill>
              <a:schemeClr val="bg1">
                <a:lumMod val="65000"/>
              </a:schemeClr>
            </a:solidFill>
          </a:ln>
          <a:effectLst>
            <a:outerShdw blurRad="50800" dist="38100" dir="2700000" algn="tl" rotWithShape="0">
              <a:srgbClr val="000000">
                <a:alpha val="43000"/>
              </a:srgbClr>
            </a:outerShdw>
          </a:effectLst>
        </p:spPr>
      </p:pic>
      <p:sp>
        <p:nvSpPr>
          <p:cNvPr id="3" name="TextBox 2"/>
          <p:cNvSpPr txBox="1"/>
          <p:nvPr/>
        </p:nvSpPr>
        <p:spPr>
          <a:xfrm>
            <a:off x="3586694" y="2554349"/>
            <a:ext cx="1737463" cy="646331"/>
          </a:xfrm>
          <a:prstGeom prst="rect">
            <a:avLst/>
          </a:prstGeom>
          <a:noFill/>
        </p:spPr>
        <p:txBody>
          <a:bodyPr wrap="square" rtlCol="0">
            <a:spAutoFit/>
          </a:bodyPr>
          <a:lstStyle/>
          <a:p>
            <a:pPr algn="ctr"/>
            <a:r>
              <a:rPr lang="en-US" dirty="0" smtClean="0">
                <a:solidFill>
                  <a:prstClr val="black"/>
                </a:solidFill>
              </a:rPr>
              <a:t>Catchment-level forecasts</a:t>
            </a:r>
            <a:endParaRPr lang="en-US" dirty="0">
              <a:solidFill>
                <a:prstClr val="black"/>
              </a:solidFill>
            </a:endParaRPr>
          </a:p>
        </p:txBody>
      </p:sp>
    </p:spTree>
    <p:extLst>
      <p:ext uri="{BB962C8B-B14F-4D97-AF65-F5344CB8AC3E}">
        <p14:creationId xmlns:p14="http://schemas.microsoft.com/office/powerpoint/2010/main" val="310876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33"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0"/>
                                        </p:tgtEl>
                                      </p:cBhvr>
                                    </p:cmd>
                                  </p:childTnLst>
                                </p:cTn>
                              </p:par>
                            </p:childTnLst>
                          </p:cTn>
                        </p:par>
                      </p:childTnLst>
                    </p:cTn>
                  </p:par>
                </p:childTnLst>
              </p:cTn>
              <p:nextCondLst>
                <p:cond evt="onClick" delay="0">
                  <p:tgtEl>
                    <p:spTgt spid="30"/>
                  </p:tgtEl>
                </p:cond>
              </p:nextCondLst>
            </p:seq>
            <p:video>
              <p:cMediaNode vol="80000">
                <p:cTn id="12" fill="hold" display="0">
                  <p:stCondLst>
                    <p:cond delay="indefinite"/>
                  </p:stCondLst>
                </p:cTn>
                <p:tgtEl>
                  <p:spTgt spid="30"/>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Bent Arrow 27"/>
          <p:cNvSpPr/>
          <p:nvPr/>
        </p:nvSpPr>
        <p:spPr bwMode="auto">
          <a:xfrm rot="5400000">
            <a:off x="2377423" y="1440249"/>
            <a:ext cx="816998" cy="634925"/>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16" name="Rectangle 15"/>
          <p:cNvSpPr/>
          <p:nvPr/>
        </p:nvSpPr>
        <p:spPr bwMode="auto">
          <a:xfrm>
            <a:off x="0" y="5178176"/>
            <a:ext cx="9144000" cy="1679824"/>
          </a:xfrm>
          <a:prstGeom prst="rect">
            <a:avLst/>
          </a:prstGeom>
          <a:gradFill flip="none" rotWithShape="1">
            <a:gsLst>
              <a:gs pos="0">
                <a:srgbClr val="007AC2"/>
              </a:gs>
              <a:gs pos="100000">
                <a:srgbClr val="007AC2">
                  <a:alpha val="0"/>
                </a:srgbClr>
              </a:gs>
            </a:gsLst>
            <a:lin ang="0" scaled="1"/>
            <a:tileRect/>
          </a:gra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endParaRPr>
          </a:p>
        </p:txBody>
      </p:sp>
      <p:sp>
        <p:nvSpPr>
          <p:cNvPr id="10244" name="Text Box 4"/>
          <p:cNvSpPr txBox="1">
            <a:spLocks noChangeArrowheads="1"/>
          </p:cNvSpPr>
          <p:nvPr/>
        </p:nvSpPr>
        <p:spPr bwMode="auto">
          <a:xfrm>
            <a:off x="530448" y="2904028"/>
            <a:ext cx="1829455" cy="738664"/>
          </a:xfrm>
          <a:prstGeom prst="rect">
            <a:avLst/>
          </a:prstGeom>
          <a:noFill/>
          <a:ln w="28575" cmpd="sng">
            <a:noFill/>
            <a:miter lim="800000"/>
            <a:headEnd/>
            <a:tailEnd/>
          </a:ln>
          <a:effectLst/>
        </p:spPr>
        <p:txBody>
          <a:bodyPr wrap="square" l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1400" dirty="0" smtClean="0">
                <a:solidFill>
                  <a:prstClr val="black"/>
                </a:solidFill>
              </a:rPr>
              <a:t>Observations Datasets, Numerical Weather Model</a:t>
            </a:r>
            <a:endParaRPr lang="en-US" sz="1400" dirty="0">
              <a:solidFill>
                <a:prstClr val="black"/>
              </a:solidFill>
            </a:endParaRPr>
          </a:p>
        </p:txBody>
      </p:sp>
      <p:sp>
        <p:nvSpPr>
          <p:cNvPr id="10246" name="Text Box 6"/>
          <p:cNvSpPr txBox="1">
            <a:spLocks noChangeArrowheads="1"/>
          </p:cNvSpPr>
          <p:nvPr/>
        </p:nvSpPr>
        <p:spPr bwMode="auto">
          <a:xfrm>
            <a:off x="2534702" y="4402772"/>
            <a:ext cx="2166859" cy="307777"/>
          </a:xfrm>
          <a:prstGeom prst="rect">
            <a:avLst/>
          </a:prstGeom>
          <a:noFill/>
          <a:ln w="9525">
            <a:noFill/>
            <a:miter lim="800000"/>
            <a:headEnd/>
            <a:tailEnd/>
          </a:ln>
        </p:spPr>
        <p:txBody>
          <a:bodyPr wrap="square" l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400" dirty="0">
                <a:solidFill>
                  <a:prstClr val="black"/>
                </a:solidFill>
              </a:rPr>
              <a:t>Land Surface Model</a:t>
            </a:r>
          </a:p>
        </p:txBody>
      </p:sp>
      <p:pic>
        <p:nvPicPr>
          <p:cNvPr id="10247"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0224" y="2317850"/>
            <a:ext cx="2710370" cy="2083598"/>
          </a:xfrm>
          <a:prstGeom prst="rect">
            <a:avLst/>
          </a:prstGeom>
          <a:noFill/>
          <a:ln w="28575" cmpd="sng">
            <a:solidFill>
              <a:schemeClr val="accent4"/>
            </a:solidFill>
            <a:miter lim="800000"/>
            <a:headEnd/>
            <a:tailEnd/>
          </a:ln>
          <a:effectLst/>
          <a:extLst/>
        </p:spPr>
      </p:pic>
      <p:pic>
        <p:nvPicPr>
          <p:cNvPr id="10251" name="Picture 24" descr="Total Precipitatio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516" y="1228336"/>
            <a:ext cx="1839310" cy="1660077"/>
          </a:xfrm>
          <a:prstGeom prst="rect">
            <a:avLst/>
          </a:prstGeom>
          <a:noFill/>
          <a:ln w="28575" cmpd="sng">
            <a:solidFill>
              <a:schemeClr val="accent4"/>
            </a:solidFill>
            <a:miter lim="800000"/>
            <a:headEnd/>
            <a:tailEnd/>
          </a:ln>
          <a:effectLst/>
          <a:extLst/>
        </p:spPr>
      </p:pic>
      <p:sp>
        <p:nvSpPr>
          <p:cNvPr id="12" name="Title 1"/>
          <p:cNvSpPr>
            <a:spLocks noGrp="1"/>
          </p:cNvSpPr>
          <p:nvPr>
            <p:ph type="title"/>
          </p:nvPr>
        </p:nvSpPr>
        <p:spPr>
          <a:xfrm>
            <a:off x="365202" y="228600"/>
            <a:ext cx="7772394" cy="484632"/>
          </a:xfrm>
        </p:spPr>
        <p:txBody>
          <a:bodyPr/>
          <a:lstStyle/>
          <a:p>
            <a:r>
              <a:rPr lang="en-US" dirty="0" smtClean="0"/>
              <a:t>Modeling of Weather, Hydrology, River Flow in WRF-Hydro</a:t>
            </a:r>
            <a:endParaRPr lang="en-US" dirty="0"/>
          </a:p>
        </p:txBody>
      </p:sp>
      <p:sp>
        <p:nvSpPr>
          <p:cNvPr id="33" name="TextBox 32"/>
          <p:cNvSpPr txBox="1"/>
          <p:nvPr/>
        </p:nvSpPr>
        <p:spPr>
          <a:xfrm>
            <a:off x="3218877" y="1212494"/>
            <a:ext cx="1579121" cy="109636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0" tIns="0" rIns="91440" bIns="0" rtlCol="0">
            <a:noAutofit/>
          </a:bodyPr>
          <a:lstStyle/>
          <a:p>
            <a:pPr eaLnBrk="0" hangingPunct="0">
              <a:lnSpc>
                <a:spcPts val="1800"/>
              </a:lnSpc>
            </a:pPr>
            <a:r>
              <a:rPr lang="en-US" sz="1400" b="1" dirty="0">
                <a:solidFill>
                  <a:srgbClr val="007AC2"/>
                </a:solidFill>
              </a:rPr>
              <a:t>Forcing:</a:t>
            </a:r>
          </a:p>
          <a:p>
            <a:pPr marL="111125" eaLnBrk="0" hangingPunct="0">
              <a:lnSpc>
                <a:spcPts val="1800"/>
              </a:lnSpc>
            </a:pPr>
            <a:r>
              <a:rPr lang="en-US" sz="1400" b="1" dirty="0">
                <a:solidFill>
                  <a:srgbClr val="007AC2"/>
                </a:solidFill>
              </a:rPr>
              <a:t>Radiation </a:t>
            </a:r>
          </a:p>
          <a:p>
            <a:pPr marL="111125" eaLnBrk="0" hangingPunct="0">
              <a:lnSpc>
                <a:spcPts val="1800"/>
              </a:lnSpc>
            </a:pPr>
            <a:r>
              <a:rPr lang="en-US" sz="1400" b="1" dirty="0">
                <a:solidFill>
                  <a:srgbClr val="007AC2"/>
                </a:solidFill>
              </a:rPr>
              <a:t>Precipitation </a:t>
            </a:r>
          </a:p>
          <a:p>
            <a:pPr marL="111125" eaLnBrk="0" hangingPunct="0">
              <a:lnSpc>
                <a:spcPts val="1800"/>
              </a:lnSpc>
            </a:pPr>
            <a:r>
              <a:rPr lang="en-US" sz="1400" b="1" dirty="0">
                <a:solidFill>
                  <a:srgbClr val="007AC2"/>
                </a:solidFill>
              </a:rPr>
              <a:t>Surface climate</a:t>
            </a:r>
          </a:p>
        </p:txBody>
      </p:sp>
      <p:sp>
        <p:nvSpPr>
          <p:cNvPr id="34" name="TextBox 33"/>
          <p:cNvSpPr txBox="1"/>
          <p:nvPr/>
        </p:nvSpPr>
        <p:spPr>
          <a:xfrm>
            <a:off x="5493949" y="2202016"/>
            <a:ext cx="2643647" cy="1015635"/>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0" tIns="0" rIns="91440" bIns="0" rtlCol="0">
            <a:noAutofit/>
          </a:bodyPr>
          <a:lstStyle>
            <a:defPPr>
              <a:defRPr lang="en-US"/>
            </a:defPPr>
            <a:lvl1pPr eaLnBrk="0" hangingPunct="0">
              <a:lnSpc>
                <a:spcPts val="1800"/>
              </a:lnSpc>
              <a:defRPr sz="14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rgbClr val="007AC2"/>
                </a:solidFill>
              </a:rPr>
              <a:t>Evaporation</a:t>
            </a:r>
          </a:p>
          <a:p>
            <a:r>
              <a:rPr lang="en-US" dirty="0">
                <a:solidFill>
                  <a:srgbClr val="007AC2"/>
                </a:solidFill>
              </a:rPr>
              <a:t>Soil Moisture</a:t>
            </a:r>
          </a:p>
          <a:p>
            <a:r>
              <a:rPr lang="en-US" dirty="0">
                <a:solidFill>
                  <a:srgbClr val="007AC2"/>
                </a:solidFill>
              </a:rPr>
              <a:t>Runoff</a:t>
            </a:r>
          </a:p>
          <a:p>
            <a:r>
              <a:rPr lang="en-US" dirty="0">
                <a:solidFill>
                  <a:srgbClr val="007AC2"/>
                </a:solidFill>
              </a:rPr>
              <a:t>Recharge</a:t>
            </a:r>
          </a:p>
        </p:txBody>
      </p:sp>
      <p:sp>
        <p:nvSpPr>
          <p:cNvPr id="35" name="TextBox 34"/>
          <p:cNvSpPr txBox="1"/>
          <p:nvPr/>
        </p:nvSpPr>
        <p:spPr>
          <a:xfrm>
            <a:off x="6077200" y="3637055"/>
            <a:ext cx="1826126" cy="345211"/>
          </a:xfrm>
          <a:prstGeom prst="rect">
            <a:avLst/>
          </a:prstGeom>
          <a:noFill/>
          <a:effectLst/>
        </p:spPr>
        <p:txBody>
          <a:bodyPr wrap="none" lIns="0" tIns="0" rIns="0" bIns="0" rtlCol="0" anchor="b">
            <a:noAutofit/>
          </a:bodyPr>
          <a:lstStyle/>
          <a:p>
            <a:pPr eaLnBrk="0" hangingPunct="0">
              <a:lnSpc>
                <a:spcPts val="1800"/>
              </a:lnSpc>
            </a:pPr>
            <a:endParaRPr lang="en-US" sz="1400" b="1" dirty="0">
              <a:solidFill>
                <a:srgbClr val="595959"/>
              </a:solidFill>
            </a:endParaRPr>
          </a:p>
        </p:txBody>
      </p:sp>
      <p:sp>
        <p:nvSpPr>
          <p:cNvPr id="37" name="Rectangle 36"/>
          <p:cNvSpPr/>
          <p:nvPr/>
        </p:nvSpPr>
        <p:spPr>
          <a:xfrm>
            <a:off x="517851" y="3711053"/>
            <a:ext cx="1982099" cy="78483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0" tIns="0" rIns="91440" bIns="0" rtlCol="0">
            <a:noAutofit/>
          </a:bodyPr>
          <a:lstStyle/>
          <a:p>
            <a:pPr algn="r" eaLnBrk="0" hangingPunct="0">
              <a:lnSpc>
                <a:spcPts val="1800"/>
              </a:lnSpc>
            </a:pPr>
            <a:r>
              <a:rPr lang="en-US" sz="1400" b="1" dirty="0">
                <a:solidFill>
                  <a:srgbClr val="007AC2"/>
                </a:solidFill>
              </a:rPr>
              <a:t>Soil </a:t>
            </a:r>
          </a:p>
          <a:p>
            <a:pPr algn="r" eaLnBrk="0" hangingPunct="0">
              <a:lnSpc>
                <a:spcPts val="1800"/>
              </a:lnSpc>
            </a:pPr>
            <a:r>
              <a:rPr lang="en-US" sz="1400" b="1" dirty="0">
                <a:solidFill>
                  <a:srgbClr val="007AC2"/>
                </a:solidFill>
              </a:rPr>
              <a:t>Vegetation </a:t>
            </a:r>
          </a:p>
          <a:p>
            <a:pPr algn="r" eaLnBrk="0" hangingPunct="0">
              <a:lnSpc>
                <a:spcPts val="1800"/>
              </a:lnSpc>
            </a:pPr>
            <a:r>
              <a:rPr lang="en-US" sz="1400" b="1" dirty="0">
                <a:solidFill>
                  <a:srgbClr val="007AC2"/>
                </a:solidFill>
              </a:rPr>
              <a:t>Terrain</a:t>
            </a:r>
          </a:p>
        </p:txBody>
      </p:sp>
      <p:sp>
        <p:nvSpPr>
          <p:cNvPr id="17" name="Bent Arrow 16"/>
          <p:cNvSpPr/>
          <p:nvPr/>
        </p:nvSpPr>
        <p:spPr bwMode="auto">
          <a:xfrm rot="5400000">
            <a:off x="5272568" y="3371291"/>
            <a:ext cx="816998" cy="634925"/>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19" name="Text Box 6"/>
          <p:cNvSpPr txBox="1">
            <a:spLocks noChangeArrowheads="1"/>
          </p:cNvSpPr>
          <p:nvPr/>
        </p:nvSpPr>
        <p:spPr bwMode="auto">
          <a:xfrm>
            <a:off x="3253513" y="5710311"/>
            <a:ext cx="2110091" cy="523220"/>
          </a:xfrm>
          <a:prstGeom prst="rect">
            <a:avLst/>
          </a:prstGeom>
          <a:noFill/>
          <a:ln w="9525">
            <a:noFill/>
            <a:miter lim="800000"/>
            <a:headEnd/>
            <a:tailEnd/>
          </a:ln>
        </p:spPr>
        <p:txBody>
          <a:bodyPr wrap="square" l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spcBef>
                <a:spcPct val="50000"/>
              </a:spcBef>
            </a:pPr>
            <a:r>
              <a:rPr lang="en-US" sz="1400" dirty="0" smtClean="0">
                <a:solidFill>
                  <a:prstClr val="black"/>
                </a:solidFill>
              </a:rPr>
              <a:t>RAPID: River Routing </a:t>
            </a:r>
            <a:r>
              <a:rPr lang="en-US" sz="1400" dirty="0">
                <a:solidFill>
                  <a:prstClr val="black"/>
                </a:solidFill>
              </a:rPr>
              <a:t/>
            </a:r>
            <a:br>
              <a:rPr lang="en-US" sz="1400" dirty="0">
                <a:solidFill>
                  <a:prstClr val="black"/>
                </a:solidFill>
              </a:rPr>
            </a:br>
            <a:r>
              <a:rPr lang="en-US" sz="1400" dirty="0" smtClean="0">
                <a:solidFill>
                  <a:prstClr val="black"/>
                </a:solidFill>
              </a:rPr>
              <a:t>on </a:t>
            </a:r>
            <a:r>
              <a:rPr lang="en-US" sz="1400" dirty="0" err="1" smtClean="0">
                <a:solidFill>
                  <a:prstClr val="black"/>
                </a:solidFill>
              </a:rPr>
              <a:t>NHDPlus</a:t>
            </a:r>
            <a:endParaRPr lang="en-US" sz="1400" dirty="0">
              <a:solidFill>
                <a:prstClr val="black"/>
              </a:solidFill>
            </a:endParaRPr>
          </a:p>
        </p:txBody>
      </p:sp>
      <p:sp>
        <p:nvSpPr>
          <p:cNvPr id="2" name="Rectangle 1"/>
          <p:cNvSpPr/>
          <p:nvPr/>
        </p:nvSpPr>
        <p:spPr>
          <a:xfrm>
            <a:off x="5958513" y="3753482"/>
            <a:ext cx="2326278" cy="369332"/>
          </a:xfrm>
          <a:prstGeom prst="rect">
            <a:avLst/>
          </a:prstGeom>
        </p:spPr>
        <p:txBody>
          <a:bodyPr wrap="none">
            <a:spAutoFit/>
          </a:bodyPr>
          <a:lstStyle/>
          <a:p>
            <a:r>
              <a:rPr lang="en-US" b="1" dirty="0" smtClean="0">
                <a:solidFill>
                  <a:srgbClr val="007AC2"/>
                </a:solidFill>
              </a:rPr>
              <a:t>Network River Flow</a:t>
            </a:r>
            <a:endParaRPr lang="en-US" b="1" dirty="0">
              <a:solidFill>
                <a:srgbClr val="007AC2"/>
              </a:solidFill>
            </a:endParaRPr>
          </a:p>
        </p:txBody>
      </p:sp>
      <p:pic>
        <p:nvPicPr>
          <p:cNvPr id="20" name="Mississippi_20080301_2008053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2533" t="8720" r="12494"/>
          <a:stretch/>
        </p:blipFill>
        <p:spPr>
          <a:xfrm>
            <a:off x="5726424" y="4303490"/>
            <a:ext cx="2651919" cy="2421501"/>
          </a:xfrm>
          <a:prstGeom prst="rect">
            <a:avLst/>
          </a:prstGeom>
        </p:spPr>
      </p:pic>
    </p:spTree>
    <p:extLst>
      <p:ext uri="{BB962C8B-B14F-4D97-AF65-F5344CB8AC3E}">
        <p14:creationId xmlns:p14="http://schemas.microsoft.com/office/powerpoint/2010/main" val="40284679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NFIE-Hydro Workflow</a:t>
            </a:r>
            <a:endParaRPr lang="en-US"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305" y="1447800"/>
            <a:ext cx="8341391" cy="438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78112" y="6020513"/>
            <a:ext cx="6783163" cy="533400"/>
          </a:xfrm>
          <a:prstGeom prst="rect">
            <a:avLst/>
          </a:prstGeom>
          <a:noFill/>
          <a:effectLst/>
        </p:spPr>
        <p:txBody>
          <a:bodyPr wrap="none" lIns="0" tIns="0" rIns="0" bIns="0" rtlCol="0" anchor="b">
            <a:noAutofit/>
          </a:bodyPr>
          <a:lstStyle>
            <a:defPPr>
              <a:defRPr lang="en-US"/>
            </a:defPPr>
            <a:lvl1pPr algn="r" eaLnBrk="0" hangingPunct="0">
              <a:defRPr sz="1400">
                <a:solidFill>
                  <a:schemeClr val="bg1"/>
                </a:solidFill>
              </a:defRPr>
            </a:lvl1pPr>
          </a:lstStyle>
          <a:p>
            <a:r>
              <a:rPr lang="en-US" dirty="0" smtClean="0">
                <a:solidFill>
                  <a:prstClr val="white"/>
                </a:solidFill>
              </a:rPr>
              <a:t>Implemented in Microsoft Azure</a:t>
            </a:r>
            <a:endParaRPr lang="en-US" dirty="0">
              <a:solidFill>
                <a:prstClr val="white"/>
              </a:solidFill>
            </a:endParaRPr>
          </a:p>
        </p:txBody>
      </p:sp>
    </p:spTree>
    <p:extLst>
      <p:ext uri="{BB962C8B-B14F-4D97-AF65-F5344CB8AC3E}">
        <p14:creationId xmlns:p14="http://schemas.microsoft.com/office/powerpoint/2010/main" val="2550047028"/>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85800" y="457200"/>
            <a:ext cx="7312991" cy="484632"/>
          </a:xfrm>
        </p:spPr>
        <p:txBody>
          <a:bodyPr/>
          <a:lstStyle/>
          <a:p>
            <a:r>
              <a:rPr lang="en-US" dirty="0" smtClean="0"/>
              <a:t>High Resolution Rapid Refresh (HRRR)</a:t>
            </a:r>
            <a:endParaRPr lang="en-US" dirty="0"/>
          </a:p>
        </p:txBody>
      </p:sp>
      <p:sp>
        <p:nvSpPr>
          <p:cNvPr id="10" name="Content Placeholder 3"/>
          <p:cNvSpPr txBox="1">
            <a:spLocks/>
          </p:cNvSpPr>
          <p:nvPr/>
        </p:nvSpPr>
        <p:spPr>
          <a:xfrm>
            <a:off x="595086" y="1143000"/>
            <a:ext cx="7696200" cy="4830763"/>
          </a:xfrm>
          <a:prstGeom prst="rect">
            <a:avLst/>
          </a:prstGeom>
        </p:spPr>
        <p:txBody>
          <a:bodyPr/>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buFont typeface="Arial"/>
              <a:buNone/>
            </a:pPr>
            <a:r>
              <a:rPr b="1" dirty="0" smtClean="0">
                <a:solidFill>
                  <a:prstClr val="black"/>
                </a:solidFill>
              </a:rPr>
              <a:t>NOAA NCEP real-time 3 km resolution model</a:t>
            </a:r>
          </a:p>
          <a:p>
            <a:pPr marL="0" indent="0">
              <a:buFont typeface="Arial"/>
              <a:buNone/>
            </a:pPr>
            <a:r>
              <a:rPr dirty="0" smtClean="0">
                <a:solidFill>
                  <a:prstClr val="black"/>
                </a:solidFill>
              </a:rPr>
              <a:t>- Nested WRF model (cloud resolving atmospheric model)</a:t>
            </a:r>
          </a:p>
          <a:p>
            <a:pPr marL="0" indent="0">
              <a:buFont typeface="Arial"/>
              <a:buNone/>
            </a:pPr>
            <a:r>
              <a:rPr b="1" dirty="0" smtClean="0">
                <a:solidFill>
                  <a:prstClr val="black"/>
                </a:solidFill>
              </a:rPr>
              <a:t>Updated hourly</a:t>
            </a:r>
          </a:p>
          <a:p>
            <a:pPr marL="0" indent="0">
              <a:buFont typeface="Arial"/>
              <a:buNone/>
            </a:pPr>
            <a:r>
              <a:rPr b="1" dirty="0" smtClean="0">
                <a:solidFill>
                  <a:prstClr val="black"/>
                </a:solidFill>
              </a:rPr>
              <a:t>15 hour forecast</a:t>
            </a:r>
          </a:p>
          <a:p>
            <a:pPr marL="0" indent="0">
              <a:buFont typeface="Arial"/>
              <a:buNone/>
            </a:pPr>
            <a:r>
              <a:rPr b="1" dirty="0" smtClean="0">
                <a:solidFill>
                  <a:prstClr val="black"/>
                </a:solidFill>
              </a:rPr>
              <a:t>3 km radar assimilation</a:t>
            </a:r>
          </a:p>
          <a:p>
            <a:pPr marL="0" indent="0">
              <a:buFont typeface="Arial"/>
              <a:buNone/>
            </a:pPr>
            <a:r>
              <a:rPr b="1" dirty="0" smtClean="0">
                <a:solidFill>
                  <a:prstClr val="black"/>
                </a:solidFill>
              </a:rPr>
              <a:t>Initialized by RUC model</a:t>
            </a:r>
          </a:p>
          <a:p>
            <a:pPr marL="0" indent="0">
              <a:buFont typeface="Arial"/>
              <a:buNone/>
            </a:pPr>
            <a:r>
              <a:rPr b="1" dirty="0" smtClean="0">
                <a:solidFill>
                  <a:prstClr val="black"/>
                </a:solidFill>
              </a:rPr>
              <a:t>Variables of interest: </a:t>
            </a:r>
            <a:r>
              <a:rPr dirty="0" smtClean="0">
                <a:solidFill>
                  <a:prstClr val="black"/>
                </a:solidFill>
              </a:rPr>
              <a:t>Temp at 2 m, U and V wind at 2 m, relative humidity, specific humidity, precipitation rate, surface pressure</a:t>
            </a:r>
          </a:p>
          <a:p>
            <a:pPr marL="0" indent="0">
              <a:buFont typeface="Arial"/>
              <a:buNone/>
            </a:pPr>
            <a:endParaRPr dirty="0">
              <a:solidFill>
                <a:prstClr val="black"/>
              </a:solidFill>
            </a:endParaRPr>
          </a:p>
        </p:txBody>
      </p:sp>
      <p:pic>
        <p:nvPicPr>
          <p:cNvPr id="11" name="Picture 2" descr="http://rapidrefresh.noaa.gov/HRRR/for_web/hrrr_ncep_jet/2015020902/full/temp_2m_f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2438400"/>
            <a:ext cx="3505200" cy="2450791"/>
          </a:xfrm>
          <a:prstGeom prst="rect">
            <a:avLst/>
          </a:prstGeom>
          <a:noFill/>
          <a:ln w="28575">
            <a:solidFill>
              <a:schemeClr val="accent4">
                <a:lumMod val="40000"/>
                <a:lumOff val="6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729963"/>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Partnership with the academic community …</a:t>
            </a:r>
            <a:endParaRPr lang="en-US" dirty="0"/>
          </a:p>
        </p:txBody>
      </p:sp>
      <p:sp>
        <p:nvSpPr>
          <p:cNvPr id="3" name="Content Placeholder 2"/>
          <p:cNvSpPr>
            <a:spLocks noGrp="1"/>
          </p:cNvSpPr>
          <p:nvPr>
            <p:ph idx="1"/>
          </p:nvPr>
        </p:nvSpPr>
        <p:spPr>
          <a:xfrm>
            <a:off x="628650" y="1825625"/>
            <a:ext cx="7886700" cy="3180008"/>
          </a:xfrm>
        </p:spPr>
        <p:txBody>
          <a:bodyPr/>
          <a:lstStyle/>
          <a:p>
            <a:r>
              <a:rPr lang="en-US" dirty="0" smtClean="0"/>
              <a:t>National Weather Service has joined with CUAHSI to conduct a one-year </a:t>
            </a:r>
            <a:r>
              <a:rPr lang="en-US" dirty="0" smtClean="0">
                <a:solidFill>
                  <a:schemeClr val="accent1"/>
                </a:solidFill>
              </a:rPr>
              <a:t>National Flood Interoperability Experiment (NFIE) </a:t>
            </a:r>
          </a:p>
          <a:p>
            <a:r>
              <a:rPr lang="en-US" dirty="0" smtClean="0"/>
              <a:t>Includes a </a:t>
            </a:r>
            <a:r>
              <a:rPr lang="en-US" dirty="0" smtClean="0">
                <a:solidFill>
                  <a:schemeClr val="accent1"/>
                </a:solidFill>
              </a:rPr>
              <a:t>Summer Institute </a:t>
            </a:r>
            <a:r>
              <a:rPr lang="en-US" dirty="0" smtClean="0"/>
              <a:t>for students and faculty at the National Water Center, June 1 to July 17, 2015</a:t>
            </a:r>
            <a:endParaRPr lang="en-US" dirty="0"/>
          </a:p>
        </p:txBody>
      </p:sp>
      <p:pic>
        <p:nvPicPr>
          <p:cNvPr id="4" name="Picture 3"/>
          <p:cNvPicPr>
            <a:picLocks noChangeAspect="1"/>
          </p:cNvPicPr>
          <p:nvPr/>
        </p:nvPicPr>
        <p:blipFill>
          <a:blip r:embed="rId2"/>
          <a:stretch>
            <a:fillRect/>
          </a:stretch>
        </p:blipFill>
        <p:spPr>
          <a:xfrm>
            <a:off x="628650" y="4883072"/>
            <a:ext cx="4475195" cy="1142830"/>
          </a:xfrm>
          <a:prstGeom prst="rect">
            <a:avLst/>
          </a:prstGeom>
        </p:spPr>
      </p:pic>
      <p:pic>
        <p:nvPicPr>
          <p:cNvPr id="5" name="Picture 4"/>
          <p:cNvPicPr>
            <a:picLocks noChangeAspect="1"/>
          </p:cNvPicPr>
          <p:nvPr/>
        </p:nvPicPr>
        <p:blipFill>
          <a:blip r:embed="rId3"/>
          <a:stretch>
            <a:fillRect/>
          </a:stretch>
        </p:blipFill>
        <p:spPr>
          <a:xfrm>
            <a:off x="5353400" y="4443483"/>
            <a:ext cx="3161950" cy="2022007"/>
          </a:xfrm>
          <a:prstGeom prst="rect">
            <a:avLst/>
          </a:prstGeom>
        </p:spPr>
      </p:pic>
    </p:spTree>
    <p:extLst>
      <p:ext uri="{BB962C8B-B14F-4D97-AF65-F5344CB8AC3E}">
        <p14:creationId xmlns:p14="http://schemas.microsoft.com/office/powerpoint/2010/main" val="11219107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Accessing Real-time HRRR Forecasts </a:t>
            </a:r>
          </a:p>
        </p:txBody>
      </p:sp>
      <p:pic>
        <p:nvPicPr>
          <p:cNvPr id="3" name="Picture 2"/>
          <p:cNvPicPr>
            <a:picLocks noChangeAspect="1"/>
          </p:cNvPicPr>
          <p:nvPr/>
        </p:nvPicPr>
        <p:blipFill rotWithShape="1">
          <a:blip r:embed="rId2"/>
          <a:srcRect l="4905" t="20833" r="61713" b="46875"/>
          <a:stretch/>
        </p:blipFill>
        <p:spPr>
          <a:xfrm>
            <a:off x="685800" y="1115933"/>
            <a:ext cx="3691875" cy="2007890"/>
          </a:xfrm>
          <a:prstGeom prst="rect">
            <a:avLst/>
          </a:prstGeom>
          <a:ln w="28575">
            <a:solidFill>
              <a:schemeClr val="accent4">
                <a:lumMod val="40000"/>
                <a:lumOff val="60000"/>
              </a:schemeClr>
            </a:solidFill>
          </a:ln>
        </p:spPr>
      </p:pic>
      <p:pic>
        <p:nvPicPr>
          <p:cNvPr id="4" name="Picture 3"/>
          <p:cNvPicPr>
            <a:picLocks noChangeAspect="1"/>
          </p:cNvPicPr>
          <p:nvPr/>
        </p:nvPicPr>
        <p:blipFill rotWithShape="1">
          <a:blip r:embed="rId3"/>
          <a:srcRect l="4905" t="12500" r="62884" b="16667"/>
          <a:stretch/>
        </p:blipFill>
        <p:spPr>
          <a:xfrm>
            <a:off x="4724400" y="1115933"/>
            <a:ext cx="3562369" cy="4404340"/>
          </a:xfrm>
          <a:prstGeom prst="rect">
            <a:avLst/>
          </a:prstGeom>
        </p:spPr>
      </p:pic>
      <p:cxnSp>
        <p:nvCxnSpPr>
          <p:cNvPr id="5" name="Straight Connector 4"/>
          <p:cNvCxnSpPr/>
          <p:nvPr/>
        </p:nvCxnSpPr>
        <p:spPr>
          <a:xfrm>
            <a:off x="914400" y="4353641"/>
            <a:ext cx="3014517" cy="0"/>
          </a:xfrm>
          <a:prstGeom prst="line">
            <a:avLst/>
          </a:prstGeom>
          <a:noFill/>
          <a:ln w="19050" cap="flat" cmpd="sng" algn="ctr">
            <a:solidFill>
              <a:srgbClr val="FF0000"/>
            </a:solidFill>
            <a:prstDash val="dash"/>
            <a:miter lim="800000"/>
          </a:ln>
          <a:effectLst/>
        </p:spPr>
      </p:cxnSp>
      <p:cxnSp>
        <p:nvCxnSpPr>
          <p:cNvPr id="6" name="Straight Arrow Connector 5"/>
          <p:cNvCxnSpPr/>
          <p:nvPr/>
        </p:nvCxnSpPr>
        <p:spPr>
          <a:xfrm flipV="1">
            <a:off x="1226819" y="4353641"/>
            <a:ext cx="723901" cy="952062"/>
          </a:xfrm>
          <a:prstGeom prst="straightConnector1">
            <a:avLst/>
          </a:prstGeom>
          <a:noFill/>
          <a:ln w="38100" cap="flat" cmpd="sng" algn="ctr">
            <a:solidFill>
              <a:srgbClr val="5B9BD5"/>
            </a:solidFill>
            <a:prstDash val="solid"/>
            <a:miter lim="800000"/>
            <a:tailEnd type="triangle"/>
          </a:ln>
          <a:effectLst/>
        </p:spPr>
      </p:cxnSp>
      <p:cxnSp>
        <p:nvCxnSpPr>
          <p:cNvPr id="7" name="Straight Arrow Connector 6"/>
          <p:cNvCxnSpPr/>
          <p:nvPr/>
        </p:nvCxnSpPr>
        <p:spPr>
          <a:xfrm flipV="1">
            <a:off x="2151699" y="4354912"/>
            <a:ext cx="723901" cy="952062"/>
          </a:xfrm>
          <a:prstGeom prst="straightConnector1">
            <a:avLst/>
          </a:prstGeom>
          <a:noFill/>
          <a:ln w="38100" cap="flat" cmpd="sng" algn="ctr">
            <a:solidFill>
              <a:srgbClr val="5B9BD5"/>
            </a:solidFill>
            <a:prstDash val="solid"/>
            <a:miter lim="800000"/>
            <a:tailEnd type="triangle"/>
          </a:ln>
          <a:effectLst/>
        </p:spPr>
      </p:cxnSp>
      <p:cxnSp>
        <p:nvCxnSpPr>
          <p:cNvPr id="8" name="Straight Arrow Connector 7"/>
          <p:cNvCxnSpPr/>
          <p:nvPr/>
        </p:nvCxnSpPr>
        <p:spPr>
          <a:xfrm flipV="1">
            <a:off x="2612706" y="4354912"/>
            <a:ext cx="723901" cy="952062"/>
          </a:xfrm>
          <a:prstGeom prst="straightConnector1">
            <a:avLst/>
          </a:prstGeom>
          <a:noFill/>
          <a:ln w="38100" cap="flat" cmpd="sng" algn="ctr">
            <a:solidFill>
              <a:srgbClr val="5B9BD5"/>
            </a:solidFill>
            <a:prstDash val="solid"/>
            <a:miter lim="800000"/>
            <a:tailEnd type="triangle"/>
          </a:ln>
          <a:effectLst/>
        </p:spPr>
      </p:cxnSp>
      <p:sp>
        <p:nvSpPr>
          <p:cNvPr id="9" name="TextBox 8"/>
          <p:cNvSpPr txBox="1"/>
          <p:nvPr/>
        </p:nvSpPr>
        <p:spPr>
          <a:xfrm>
            <a:off x="3336607" y="5150542"/>
            <a:ext cx="1463241" cy="307777"/>
          </a:xfrm>
          <a:prstGeom prst="rect">
            <a:avLst/>
          </a:prstGeom>
          <a:noFill/>
        </p:spPr>
        <p:txBody>
          <a:bodyPr wrap="square" rtlCol="0">
            <a:spAutoFit/>
          </a:bodyPr>
          <a:lstStyle/>
          <a:p>
            <a:r>
              <a:rPr lang="en-US" sz="1400" dirty="0" smtClean="0">
                <a:solidFill>
                  <a:prstClr val="black"/>
                </a:solidFill>
                <a:latin typeface="Calibri" panose="020F0502020204030204"/>
              </a:rPr>
              <a:t>Time (Hours)</a:t>
            </a:r>
            <a:endParaRPr lang="en-US" sz="1400" dirty="0">
              <a:solidFill>
                <a:prstClr val="black"/>
              </a:solidFill>
              <a:latin typeface="Calibri" panose="020F0502020204030204"/>
            </a:endParaRPr>
          </a:p>
        </p:txBody>
      </p:sp>
      <p:sp>
        <p:nvSpPr>
          <p:cNvPr id="10" name="TextBox 9"/>
          <p:cNvSpPr txBox="1"/>
          <p:nvPr/>
        </p:nvSpPr>
        <p:spPr>
          <a:xfrm>
            <a:off x="1070958" y="5305702"/>
            <a:ext cx="337693" cy="369332"/>
          </a:xfrm>
          <a:prstGeom prst="rect">
            <a:avLst/>
          </a:prstGeom>
          <a:noFill/>
        </p:spPr>
        <p:txBody>
          <a:bodyPr wrap="square" rtlCol="0">
            <a:spAutoFit/>
          </a:bodyPr>
          <a:lstStyle/>
          <a:p>
            <a:pPr algn="ctr"/>
            <a:r>
              <a:rPr lang="en-US" dirty="0">
                <a:solidFill>
                  <a:prstClr val="black"/>
                </a:solidFill>
                <a:latin typeface="Calibri" panose="020F0502020204030204"/>
              </a:rPr>
              <a:t>0</a:t>
            </a:r>
          </a:p>
        </p:txBody>
      </p:sp>
      <p:sp>
        <p:nvSpPr>
          <p:cNvPr id="11" name="TextBox 10"/>
          <p:cNvSpPr txBox="1"/>
          <p:nvPr/>
        </p:nvSpPr>
        <p:spPr>
          <a:xfrm>
            <a:off x="1535671" y="5304431"/>
            <a:ext cx="337693" cy="369332"/>
          </a:xfrm>
          <a:prstGeom prst="rect">
            <a:avLst/>
          </a:prstGeom>
          <a:noFill/>
        </p:spPr>
        <p:txBody>
          <a:bodyPr wrap="square" rtlCol="0">
            <a:spAutoFit/>
          </a:bodyPr>
          <a:lstStyle/>
          <a:p>
            <a:pPr algn="ctr"/>
            <a:r>
              <a:rPr lang="en-US" dirty="0" smtClean="0">
                <a:solidFill>
                  <a:prstClr val="black"/>
                </a:solidFill>
                <a:latin typeface="Calibri" panose="020F0502020204030204"/>
              </a:rPr>
              <a:t>3</a:t>
            </a:r>
            <a:endParaRPr lang="en-US" dirty="0">
              <a:solidFill>
                <a:prstClr val="black"/>
              </a:solidFill>
              <a:latin typeface="Calibri" panose="020F0502020204030204"/>
            </a:endParaRPr>
          </a:p>
        </p:txBody>
      </p:sp>
      <p:sp>
        <p:nvSpPr>
          <p:cNvPr id="12" name="TextBox 11"/>
          <p:cNvSpPr txBox="1"/>
          <p:nvPr/>
        </p:nvSpPr>
        <p:spPr>
          <a:xfrm>
            <a:off x="2013369" y="5311116"/>
            <a:ext cx="337693" cy="369332"/>
          </a:xfrm>
          <a:prstGeom prst="rect">
            <a:avLst/>
          </a:prstGeom>
          <a:noFill/>
        </p:spPr>
        <p:txBody>
          <a:bodyPr wrap="square" rtlCol="0">
            <a:spAutoFit/>
          </a:bodyPr>
          <a:lstStyle/>
          <a:p>
            <a:pPr algn="ctr"/>
            <a:r>
              <a:rPr lang="en-US" dirty="0">
                <a:solidFill>
                  <a:prstClr val="black"/>
                </a:solidFill>
                <a:latin typeface="Calibri" panose="020F0502020204030204"/>
              </a:rPr>
              <a:t>6</a:t>
            </a:r>
          </a:p>
        </p:txBody>
      </p:sp>
      <p:sp>
        <p:nvSpPr>
          <p:cNvPr id="13" name="TextBox 12"/>
          <p:cNvSpPr txBox="1"/>
          <p:nvPr/>
        </p:nvSpPr>
        <p:spPr>
          <a:xfrm rot="18410108">
            <a:off x="881139" y="3943808"/>
            <a:ext cx="2011680" cy="307777"/>
          </a:xfrm>
          <a:prstGeom prst="rect">
            <a:avLst/>
          </a:prstGeom>
          <a:noFill/>
        </p:spPr>
        <p:txBody>
          <a:bodyPr wrap="square" rtlCol="0">
            <a:spAutoFit/>
          </a:bodyPr>
          <a:lstStyle/>
          <a:p>
            <a:r>
              <a:rPr lang="en-US" sz="1400" dirty="0" smtClean="0">
                <a:solidFill>
                  <a:prstClr val="black"/>
                </a:solidFill>
                <a:latin typeface="Calibri" panose="020F0502020204030204"/>
              </a:rPr>
              <a:t>Forecast run at Hour 0</a:t>
            </a:r>
            <a:endParaRPr lang="en-US" sz="1400" dirty="0">
              <a:solidFill>
                <a:prstClr val="black"/>
              </a:solidFill>
              <a:latin typeface="Calibri" panose="020F0502020204030204"/>
            </a:endParaRPr>
          </a:p>
        </p:txBody>
      </p:sp>
      <p:sp>
        <p:nvSpPr>
          <p:cNvPr id="14" name="TextBox 13"/>
          <p:cNvSpPr txBox="1"/>
          <p:nvPr/>
        </p:nvSpPr>
        <p:spPr>
          <a:xfrm rot="18410108">
            <a:off x="1806019" y="3943809"/>
            <a:ext cx="2011680" cy="307777"/>
          </a:xfrm>
          <a:prstGeom prst="rect">
            <a:avLst/>
          </a:prstGeom>
          <a:noFill/>
        </p:spPr>
        <p:txBody>
          <a:bodyPr wrap="square" rtlCol="0">
            <a:spAutoFit/>
          </a:bodyPr>
          <a:lstStyle/>
          <a:p>
            <a:r>
              <a:rPr lang="en-US" sz="1400" dirty="0" smtClean="0">
                <a:solidFill>
                  <a:prstClr val="black"/>
                </a:solidFill>
                <a:latin typeface="Calibri" panose="020F0502020204030204"/>
              </a:rPr>
              <a:t>Forecast run at Hour 6</a:t>
            </a:r>
            <a:endParaRPr lang="en-US" sz="1400" dirty="0">
              <a:solidFill>
                <a:prstClr val="black"/>
              </a:solidFill>
              <a:latin typeface="Calibri" panose="020F0502020204030204"/>
            </a:endParaRPr>
          </a:p>
        </p:txBody>
      </p:sp>
      <p:cxnSp>
        <p:nvCxnSpPr>
          <p:cNvPr id="15" name="Straight Arrow Connector 14"/>
          <p:cNvCxnSpPr/>
          <p:nvPr/>
        </p:nvCxnSpPr>
        <p:spPr>
          <a:xfrm flipV="1">
            <a:off x="914400" y="3917563"/>
            <a:ext cx="0" cy="1393553"/>
          </a:xfrm>
          <a:prstGeom prst="straightConnector1">
            <a:avLst/>
          </a:prstGeom>
          <a:noFill/>
          <a:ln w="38100" cap="flat" cmpd="sng" algn="ctr">
            <a:solidFill>
              <a:sysClr val="windowText" lastClr="000000"/>
            </a:solidFill>
            <a:prstDash val="solid"/>
            <a:miter lim="800000"/>
            <a:tailEnd type="triangle"/>
          </a:ln>
          <a:effectLst/>
        </p:spPr>
      </p:cxnSp>
      <p:sp>
        <p:nvSpPr>
          <p:cNvPr id="16" name="TextBox 15"/>
          <p:cNvSpPr txBox="1"/>
          <p:nvPr/>
        </p:nvSpPr>
        <p:spPr>
          <a:xfrm>
            <a:off x="442002" y="4168975"/>
            <a:ext cx="457626" cy="369332"/>
          </a:xfrm>
          <a:prstGeom prst="rect">
            <a:avLst/>
          </a:prstGeom>
          <a:noFill/>
        </p:spPr>
        <p:txBody>
          <a:bodyPr wrap="square" rtlCol="0">
            <a:spAutoFit/>
          </a:bodyPr>
          <a:lstStyle/>
          <a:p>
            <a:pPr algn="ctr"/>
            <a:r>
              <a:rPr lang="en-US" dirty="0" smtClean="0">
                <a:solidFill>
                  <a:prstClr val="black"/>
                </a:solidFill>
                <a:latin typeface="Calibri" panose="020F0502020204030204"/>
              </a:rPr>
              <a:t>15</a:t>
            </a:r>
            <a:endParaRPr lang="en-US" dirty="0">
              <a:solidFill>
                <a:prstClr val="black"/>
              </a:solidFill>
              <a:latin typeface="Calibri" panose="020F0502020204030204"/>
            </a:endParaRPr>
          </a:p>
        </p:txBody>
      </p:sp>
      <p:sp>
        <p:nvSpPr>
          <p:cNvPr id="17" name="TextBox 16"/>
          <p:cNvSpPr txBox="1"/>
          <p:nvPr/>
        </p:nvSpPr>
        <p:spPr>
          <a:xfrm>
            <a:off x="182779" y="3606854"/>
            <a:ext cx="1463241" cy="307777"/>
          </a:xfrm>
          <a:prstGeom prst="rect">
            <a:avLst/>
          </a:prstGeom>
          <a:noFill/>
        </p:spPr>
        <p:txBody>
          <a:bodyPr wrap="square" rtlCol="0">
            <a:spAutoFit/>
          </a:bodyPr>
          <a:lstStyle/>
          <a:p>
            <a:pPr algn="ctr"/>
            <a:r>
              <a:rPr lang="en-US" sz="1400" dirty="0" smtClean="0">
                <a:solidFill>
                  <a:prstClr val="black"/>
                </a:solidFill>
                <a:latin typeface="Calibri" panose="020F0502020204030204"/>
              </a:rPr>
              <a:t>Time (Hours)</a:t>
            </a:r>
            <a:endParaRPr lang="en-US" sz="1400" dirty="0">
              <a:solidFill>
                <a:prstClr val="black"/>
              </a:solidFill>
              <a:latin typeface="Calibri" panose="020F0502020204030204"/>
            </a:endParaRPr>
          </a:p>
        </p:txBody>
      </p:sp>
      <p:cxnSp>
        <p:nvCxnSpPr>
          <p:cNvPr id="18" name="Straight Arrow Connector 17"/>
          <p:cNvCxnSpPr/>
          <p:nvPr/>
        </p:nvCxnSpPr>
        <p:spPr>
          <a:xfrm flipV="1">
            <a:off x="1687826" y="4353641"/>
            <a:ext cx="723901" cy="952062"/>
          </a:xfrm>
          <a:prstGeom prst="straightConnector1">
            <a:avLst/>
          </a:prstGeom>
          <a:noFill/>
          <a:ln w="38100" cap="flat" cmpd="sng" algn="ctr">
            <a:solidFill>
              <a:srgbClr val="5B9BD5"/>
            </a:solidFill>
            <a:prstDash val="solid"/>
            <a:miter lim="800000"/>
            <a:tailEnd type="triangle"/>
          </a:ln>
          <a:effectLst/>
        </p:spPr>
      </p:cxnSp>
      <p:cxnSp>
        <p:nvCxnSpPr>
          <p:cNvPr id="19" name="Straight Arrow Connector 18"/>
          <p:cNvCxnSpPr/>
          <p:nvPr/>
        </p:nvCxnSpPr>
        <p:spPr>
          <a:xfrm>
            <a:off x="914400" y="5305702"/>
            <a:ext cx="2422207" cy="5414"/>
          </a:xfrm>
          <a:prstGeom prst="straightConnector1">
            <a:avLst/>
          </a:prstGeom>
          <a:noFill/>
          <a:ln w="38100" cap="flat" cmpd="sng" algn="ctr">
            <a:solidFill>
              <a:sysClr val="windowText" lastClr="000000"/>
            </a:solidFill>
            <a:prstDash val="solid"/>
            <a:miter lim="800000"/>
            <a:tailEnd type="triangle"/>
          </a:ln>
          <a:effectLst/>
        </p:spPr>
      </p:cxnSp>
      <p:sp>
        <p:nvSpPr>
          <p:cNvPr id="23" name="Rectangle 22"/>
          <p:cNvSpPr/>
          <p:nvPr/>
        </p:nvSpPr>
        <p:spPr>
          <a:xfrm>
            <a:off x="0" y="5751493"/>
            <a:ext cx="9143999" cy="954107"/>
          </a:xfrm>
          <a:prstGeom prst="rect">
            <a:avLst/>
          </a:prstGeom>
          <a:solidFill>
            <a:schemeClr val="bg1"/>
          </a:solidFill>
          <a:ln w="9525">
            <a:solidFill>
              <a:schemeClr val="accent4">
                <a:lumMod val="75000"/>
              </a:schemeClr>
            </a:solidFill>
            <a:miter lim="800000"/>
            <a:headEnd/>
            <a:tailEnd/>
          </a:ln>
          <a:effectLst/>
        </p:spPr>
        <p:txBody>
          <a:bodyPr wrap="square">
            <a:spAutoFit/>
          </a:bodyPr>
          <a:lstStyle/>
          <a:p>
            <a:r>
              <a:rPr lang="en-US" sz="1400" dirty="0">
                <a:solidFill>
                  <a:prstClr val="black"/>
                </a:solidFill>
              </a:rPr>
              <a:t>http://thredds-jumbo.unidata.ucar.edu/thredds/ncss/grib/HRRR/CONUS_3km/surface/Best?</a:t>
            </a:r>
            <a:r>
              <a:rPr lang="en-US" sz="1400" dirty="0">
                <a:solidFill>
                  <a:srgbClr val="FF0000"/>
                </a:solidFill>
              </a:rPr>
              <a:t>var=Temperature_height_above_ground</a:t>
            </a:r>
            <a:r>
              <a:rPr lang="en-US" sz="1400" dirty="0">
                <a:solidFill>
                  <a:srgbClr val="001446">
                    <a:lumMod val="50000"/>
                    <a:lumOff val="50000"/>
                  </a:srgbClr>
                </a:solidFill>
              </a:rPr>
              <a:t>&amp;north=45&amp;west=-134&amp;east=-61&amp;south=21</a:t>
            </a:r>
            <a:r>
              <a:rPr lang="en-US" sz="1400" dirty="0">
                <a:solidFill>
                  <a:prstClr val="black"/>
                </a:solidFill>
              </a:rPr>
              <a:t>&amp;disableProjSubset=on&amp;horizStride=1</a:t>
            </a:r>
            <a:r>
              <a:rPr lang="en-US" sz="1400" dirty="0">
                <a:solidFill>
                  <a:srgbClr val="00B050"/>
                </a:solidFill>
              </a:rPr>
              <a:t>&amp;time_start=2015-02-05T00:00:00Z&amp;time_end=2015-02-09T17:00:00Z</a:t>
            </a:r>
            <a:r>
              <a:rPr lang="en-US" sz="1400" dirty="0">
                <a:solidFill>
                  <a:prstClr val="black"/>
                </a:solidFill>
              </a:rPr>
              <a:t>&amp;timeStride=1&amp;vertCoord=&amp;accept=netcdf</a:t>
            </a:r>
          </a:p>
        </p:txBody>
      </p:sp>
      <p:sp>
        <p:nvSpPr>
          <p:cNvPr id="21" name="Rectangle 20"/>
          <p:cNvSpPr/>
          <p:nvPr/>
        </p:nvSpPr>
        <p:spPr bwMode="auto">
          <a:xfrm>
            <a:off x="1164600" y="2264400"/>
            <a:ext cx="2030079" cy="250200"/>
          </a:xfrm>
          <a:prstGeom prst="rect">
            <a:avLst/>
          </a:prstGeom>
          <a:noFill/>
          <a:ln w="190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FF0000"/>
              </a:solidFill>
            </a:endParaRPr>
          </a:p>
        </p:txBody>
      </p:sp>
      <p:sp>
        <p:nvSpPr>
          <p:cNvPr id="22" name="Rectangle 21"/>
          <p:cNvSpPr/>
          <p:nvPr/>
        </p:nvSpPr>
        <p:spPr bwMode="auto">
          <a:xfrm>
            <a:off x="5029200" y="1869678"/>
            <a:ext cx="2667000" cy="250200"/>
          </a:xfrm>
          <a:prstGeom prst="rect">
            <a:avLst/>
          </a:prstGeom>
          <a:noFill/>
          <a:ln w="190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FF0000"/>
              </a:solidFill>
            </a:endParaRPr>
          </a:p>
        </p:txBody>
      </p:sp>
      <p:cxnSp>
        <p:nvCxnSpPr>
          <p:cNvPr id="28" name="Straight Connector 27"/>
          <p:cNvCxnSpPr/>
          <p:nvPr/>
        </p:nvCxnSpPr>
        <p:spPr bwMode="auto">
          <a:xfrm flipV="1">
            <a:off x="1238196" y="5306974"/>
            <a:ext cx="1389366" cy="1435"/>
          </a:xfrm>
          <a:prstGeom prst="line">
            <a:avLst/>
          </a:prstGeom>
          <a:noFill/>
          <a:ln w="38100" cap="flat" cmpd="sng" algn="ctr">
            <a:solidFill>
              <a:srgbClr val="FF0000"/>
            </a:solidFill>
            <a:prstDash val="solid"/>
            <a:round/>
            <a:headEnd type="none" w="med" len="med"/>
            <a:tailEnd type="none" w="med" len="med"/>
          </a:ln>
          <a:effectLst/>
        </p:spPr>
      </p:cxnSp>
      <p:cxnSp>
        <p:nvCxnSpPr>
          <p:cNvPr id="30" name="Straight Arrow Connector 29"/>
          <p:cNvCxnSpPr/>
          <p:nvPr/>
        </p:nvCxnSpPr>
        <p:spPr>
          <a:xfrm flipV="1">
            <a:off x="2613162" y="4359054"/>
            <a:ext cx="723901" cy="952062"/>
          </a:xfrm>
          <a:prstGeom prst="straightConnector1">
            <a:avLst/>
          </a:prstGeom>
          <a:noFill/>
          <a:ln w="38100" cap="flat" cmpd="sng" algn="ctr">
            <a:solidFill>
              <a:srgbClr val="FF0000"/>
            </a:solidFill>
            <a:prstDash val="solid"/>
            <a:miter lim="800000"/>
            <a:tailEnd type="triangle"/>
          </a:ln>
          <a:effectLst/>
        </p:spPr>
      </p:cxnSp>
    </p:spTree>
    <p:extLst>
      <p:ext uri="{BB962C8B-B14F-4D97-AF65-F5344CB8AC3E}">
        <p14:creationId xmlns:p14="http://schemas.microsoft.com/office/powerpoint/2010/main" val="38606942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200" y="39089"/>
            <a:ext cx="7796837" cy="1450757"/>
          </a:xfrm>
        </p:spPr>
        <p:txBody>
          <a:bodyPr>
            <a:normAutofit/>
          </a:bodyPr>
          <a:lstStyle/>
          <a:p>
            <a:r>
              <a:rPr lang="en-US" sz="3200" b="1" dirty="0">
                <a:solidFill>
                  <a:schemeClr val="tx2"/>
                </a:solidFill>
              </a:rPr>
              <a:t>Overarching WRF-Hydro Scientific </a:t>
            </a:r>
            <a:r>
              <a:rPr lang="en-US" sz="3200" b="1" dirty="0" smtClean="0">
                <a:solidFill>
                  <a:schemeClr val="tx2"/>
                </a:solidFill>
              </a:rPr>
              <a:t>Objectives</a:t>
            </a:r>
            <a:br>
              <a:rPr lang="en-US" sz="3200" b="1" dirty="0" smtClean="0">
                <a:solidFill>
                  <a:schemeClr val="tx2"/>
                </a:solidFill>
              </a:rPr>
            </a:br>
            <a:r>
              <a:rPr lang="en-US" sz="2400" b="1" dirty="0" smtClean="0">
                <a:solidFill>
                  <a:schemeClr val="tx2"/>
                </a:solidFill>
              </a:rPr>
              <a:t>(David Gochis, NCAR)</a:t>
            </a:r>
            <a:endParaRPr lang="en-US" sz="2400" b="1" dirty="0">
              <a:solidFill>
                <a:schemeClr val="tx2"/>
              </a:solidFill>
            </a:endParaRPr>
          </a:p>
        </p:txBody>
      </p:sp>
      <p:sp>
        <p:nvSpPr>
          <p:cNvPr id="3" name="Content Placeholder 2"/>
          <p:cNvSpPr>
            <a:spLocks noGrp="1"/>
          </p:cNvSpPr>
          <p:nvPr>
            <p:ph idx="1"/>
          </p:nvPr>
        </p:nvSpPr>
        <p:spPr>
          <a:xfrm>
            <a:off x="646385" y="1072751"/>
            <a:ext cx="8229600" cy="4525963"/>
          </a:xfrm>
        </p:spPr>
        <p:txBody>
          <a:bodyPr>
            <a:normAutofit/>
          </a:bodyPr>
          <a:lstStyle/>
          <a:p>
            <a:pPr marL="0" indent="0">
              <a:buNone/>
            </a:pPr>
            <a:r>
              <a:rPr lang="en-US" sz="2400" b="1" dirty="0" smtClean="0">
                <a:solidFill>
                  <a:schemeClr val="tx2">
                    <a:lumMod val="75000"/>
                  </a:schemeClr>
                </a:solidFill>
              </a:rPr>
              <a:t>A community-based</a:t>
            </a:r>
            <a:r>
              <a:rPr lang="en-US" sz="2400" b="1" dirty="0">
                <a:solidFill>
                  <a:schemeClr val="tx2">
                    <a:lumMod val="75000"/>
                  </a:schemeClr>
                </a:solidFill>
              </a:rPr>
              <a:t>, supported coupling </a:t>
            </a:r>
            <a:r>
              <a:rPr lang="en-US" sz="2400" b="1" dirty="0" smtClean="0">
                <a:solidFill>
                  <a:schemeClr val="tx2">
                    <a:lumMod val="75000"/>
                  </a:schemeClr>
                </a:solidFill>
              </a:rPr>
              <a:t>architecture </a:t>
            </a:r>
            <a:r>
              <a:rPr lang="en-US" sz="2400" b="1" dirty="0">
                <a:solidFill>
                  <a:schemeClr val="tx2">
                    <a:lumMod val="75000"/>
                  </a:schemeClr>
                </a:solidFill>
              </a:rPr>
              <a:t>designed </a:t>
            </a:r>
            <a:r>
              <a:rPr lang="en-US" sz="2400" b="1" dirty="0" smtClean="0">
                <a:solidFill>
                  <a:schemeClr val="tx2">
                    <a:lumMod val="75000"/>
                  </a:schemeClr>
                </a:solidFill>
              </a:rPr>
              <a:t>to provide:</a:t>
            </a:r>
          </a:p>
          <a:p>
            <a:pPr marL="457200" indent="-457200">
              <a:buFont typeface="+mj-lt"/>
              <a:buAutoNum type="arabicPeriod"/>
            </a:pPr>
            <a:r>
              <a:rPr lang="en-US" sz="2000" dirty="0">
                <a:solidFill>
                  <a:schemeClr val="tx2">
                    <a:lumMod val="75000"/>
                  </a:schemeClr>
                </a:solidFill>
              </a:rPr>
              <a:t>A</a:t>
            </a:r>
            <a:r>
              <a:rPr lang="en-US" sz="2000" dirty="0" smtClean="0">
                <a:solidFill>
                  <a:schemeClr val="tx2">
                    <a:lumMod val="75000"/>
                  </a:schemeClr>
                </a:solidFill>
              </a:rPr>
              <a:t>n </a:t>
            </a:r>
            <a:r>
              <a:rPr lang="en-US" sz="2000" dirty="0">
                <a:solidFill>
                  <a:schemeClr val="tx2">
                    <a:lumMod val="75000"/>
                  </a:schemeClr>
                </a:solidFill>
              </a:rPr>
              <a:t>extensible </a:t>
            </a:r>
            <a:r>
              <a:rPr lang="en-US" sz="2000" i="1" dirty="0">
                <a:solidFill>
                  <a:schemeClr val="tx2">
                    <a:lumMod val="75000"/>
                  </a:schemeClr>
                </a:solidFill>
              </a:rPr>
              <a:t>multi-scale &amp;</a:t>
            </a:r>
            <a:r>
              <a:rPr lang="en-US" sz="2000" dirty="0">
                <a:solidFill>
                  <a:schemeClr val="tx2">
                    <a:lumMod val="75000"/>
                  </a:schemeClr>
                </a:solidFill>
              </a:rPr>
              <a:t> </a:t>
            </a:r>
            <a:r>
              <a:rPr lang="en-US" sz="2000" i="1" dirty="0">
                <a:solidFill>
                  <a:schemeClr val="tx2">
                    <a:lumMod val="75000"/>
                  </a:schemeClr>
                </a:solidFill>
              </a:rPr>
              <a:t>multi-physics</a:t>
            </a:r>
            <a:r>
              <a:rPr lang="en-US" sz="2000" dirty="0">
                <a:solidFill>
                  <a:schemeClr val="tx2">
                    <a:lumMod val="75000"/>
                  </a:schemeClr>
                </a:solidFill>
              </a:rPr>
              <a:t> land-atmosphere modeling capability for conservative, coupled and uncoupled </a:t>
            </a:r>
            <a:r>
              <a:rPr lang="en-US" sz="2000" i="1" dirty="0">
                <a:solidFill>
                  <a:schemeClr val="tx2">
                    <a:lumMod val="75000"/>
                  </a:schemeClr>
                </a:solidFill>
              </a:rPr>
              <a:t>assimilation &amp; prediction</a:t>
            </a:r>
            <a:r>
              <a:rPr lang="en-US" sz="2000" dirty="0">
                <a:solidFill>
                  <a:schemeClr val="tx2">
                    <a:lumMod val="75000"/>
                  </a:schemeClr>
                </a:solidFill>
              </a:rPr>
              <a:t> of major water cycle components such as </a:t>
            </a:r>
            <a:r>
              <a:rPr lang="en-US" sz="2000" u="sng" dirty="0">
                <a:solidFill>
                  <a:schemeClr val="tx2">
                    <a:lumMod val="75000"/>
                  </a:schemeClr>
                </a:solidFill>
              </a:rPr>
              <a:t>precipitation, soil moisture, snowpack, groundwater, </a:t>
            </a:r>
            <a:r>
              <a:rPr lang="en-US" sz="2000" u="sng" dirty="0" err="1">
                <a:solidFill>
                  <a:schemeClr val="tx2">
                    <a:lumMod val="75000"/>
                  </a:schemeClr>
                </a:solidFill>
              </a:rPr>
              <a:t>streamflow</a:t>
            </a:r>
            <a:r>
              <a:rPr lang="en-US" sz="2000" u="sng" dirty="0">
                <a:solidFill>
                  <a:schemeClr val="tx2">
                    <a:lumMod val="75000"/>
                  </a:schemeClr>
                </a:solidFill>
              </a:rPr>
              <a:t>, inundation</a:t>
            </a:r>
          </a:p>
          <a:p>
            <a:pPr marL="457200" indent="-457200">
              <a:buFont typeface="+mj-lt"/>
              <a:buAutoNum type="arabicPeriod"/>
            </a:pPr>
            <a:r>
              <a:rPr lang="en-US" sz="2000" dirty="0">
                <a:solidFill>
                  <a:srgbClr val="002060"/>
                </a:solidFill>
              </a:rPr>
              <a:t>S</a:t>
            </a:r>
            <a:r>
              <a:rPr lang="en-US" sz="2000" dirty="0" smtClean="0">
                <a:solidFill>
                  <a:srgbClr val="002060"/>
                </a:solidFill>
              </a:rPr>
              <a:t>treamflow </a:t>
            </a:r>
            <a:r>
              <a:rPr lang="en-US" sz="2000" dirty="0">
                <a:solidFill>
                  <a:srgbClr val="002060"/>
                </a:solidFill>
              </a:rPr>
              <a:t>prediction across scales </a:t>
            </a:r>
            <a:r>
              <a:rPr lang="en-US" sz="2000" dirty="0" smtClean="0">
                <a:solidFill>
                  <a:srgbClr val="002060"/>
                </a:solidFill>
              </a:rPr>
              <a:t>(from 0-order </a:t>
            </a:r>
            <a:r>
              <a:rPr lang="en-US" sz="2000" dirty="0">
                <a:solidFill>
                  <a:srgbClr val="002060"/>
                </a:solidFill>
              </a:rPr>
              <a:t>headwater catchments to continental river basins &amp; minutes to seasons)</a:t>
            </a:r>
          </a:p>
          <a:p>
            <a:pPr marL="457200" indent="-457200">
              <a:buFont typeface="+mj-lt"/>
              <a:buAutoNum type="arabicPeriod"/>
            </a:pPr>
            <a:r>
              <a:rPr lang="en-US" sz="2000" dirty="0" smtClean="0">
                <a:solidFill>
                  <a:srgbClr val="002060"/>
                </a:solidFill>
              </a:rPr>
              <a:t>A robust </a:t>
            </a:r>
            <a:r>
              <a:rPr lang="en-US" sz="2000" dirty="0">
                <a:solidFill>
                  <a:srgbClr val="002060"/>
                </a:solidFill>
              </a:rPr>
              <a:t>framework for land-atmosphere coupling studies</a:t>
            </a:r>
          </a:p>
          <a:p>
            <a:pPr marL="457200" indent="-457200">
              <a:buFont typeface="+mj-lt"/>
              <a:buAutoNum type="arabicPeriod"/>
            </a:pPr>
            <a:endParaRPr lang="en-US" sz="2400" u="sng" dirty="0">
              <a:solidFill>
                <a:schemeClr val="tx2"/>
              </a:solidFill>
            </a:endParaRPr>
          </a:p>
        </p:txBody>
      </p:sp>
      <p:pic>
        <p:nvPicPr>
          <p:cNvPr id="12" name="Picture 11"/>
          <p:cNvPicPr>
            <a:picLocks noChangeAspect="1"/>
          </p:cNvPicPr>
          <p:nvPr/>
        </p:nvPicPr>
        <p:blipFill>
          <a:blip r:embed="rId2"/>
          <a:stretch>
            <a:fillRect/>
          </a:stretch>
        </p:blipFill>
        <p:spPr>
          <a:xfrm>
            <a:off x="533400" y="4493177"/>
            <a:ext cx="8458200" cy="2555487"/>
          </a:xfrm>
          <a:prstGeom prst="rect">
            <a:avLst/>
          </a:prstGeom>
        </p:spPr>
      </p:pic>
    </p:spTree>
    <p:extLst>
      <p:ext uri="{BB962C8B-B14F-4D97-AF65-F5344CB8AC3E}">
        <p14:creationId xmlns:p14="http://schemas.microsoft.com/office/powerpoint/2010/main" val="3399446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GEOGRID</a:t>
            </a:r>
          </a:p>
        </p:txBody>
      </p:sp>
      <p:sp>
        <p:nvSpPr>
          <p:cNvPr id="3" name="Content Placeholder 2"/>
          <p:cNvSpPr>
            <a:spLocks noGrp="1"/>
          </p:cNvSpPr>
          <p:nvPr>
            <p:ph idx="1"/>
          </p:nvPr>
        </p:nvSpPr>
        <p:spPr>
          <a:xfrm>
            <a:off x="533400" y="533400"/>
            <a:ext cx="7561729" cy="3962400"/>
          </a:xfrm>
        </p:spPr>
        <p:txBody>
          <a:bodyPr>
            <a:normAutofit fontScale="92500" lnSpcReduction="20000"/>
          </a:bodyPr>
          <a:lstStyle/>
          <a:p>
            <a:r>
              <a:rPr lang="en-US" dirty="0"/>
              <a:t>HGT_M : Topographic elevation (units of meters) on the ‘mass grid’. </a:t>
            </a:r>
            <a:endParaRPr lang="en-US" dirty="0" smtClean="0"/>
          </a:p>
          <a:p>
            <a:r>
              <a:rPr lang="en-US" dirty="0" smtClean="0"/>
              <a:t>XLAT_M </a:t>
            </a:r>
            <a:r>
              <a:rPr lang="en-US" dirty="0"/>
              <a:t>: Latitude coordinates, in decimal degrees, on the mass grid. </a:t>
            </a:r>
            <a:endParaRPr lang="en-US" dirty="0" smtClean="0"/>
          </a:p>
          <a:p>
            <a:r>
              <a:rPr lang="en-US" dirty="0" smtClean="0"/>
              <a:t>XLONG_M </a:t>
            </a:r>
            <a:r>
              <a:rPr lang="en-US" dirty="0"/>
              <a:t>: Longitude coordinates, in decimal degrees, on the mass grid. </a:t>
            </a:r>
            <a:endParaRPr lang="en-US" dirty="0" smtClean="0"/>
          </a:p>
          <a:p>
            <a:r>
              <a:rPr lang="en-US" dirty="0" smtClean="0"/>
              <a:t>LANDUSEF </a:t>
            </a:r>
            <a:r>
              <a:rPr lang="en-US" dirty="0"/>
              <a:t>: Land use fraction, in units of fraction. </a:t>
            </a:r>
            <a:endParaRPr lang="en-US" dirty="0" smtClean="0"/>
          </a:p>
          <a:p>
            <a:r>
              <a:rPr lang="en-US" dirty="0" smtClean="0"/>
              <a:t>SOILCTOP</a:t>
            </a:r>
            <a:r>
              <a:rPr lang="en-US" dirty="0"/>
              <a:t>: Top layer soil texture category, in units of </a:t>
            </a:r>
            <a:r>
              <a:rPr lang="en-US" dirty="0" smtClean="0"/>
              <a:t>fraction</a:t>
            </a:r>
          </a:p>
          <a:p>
            <a:r>
              <a:rPr lang="en-US" dirty="0" smtClean="0"/>
              <a:t>GREENFRAC </a:t>
            </a:r>
            <a:r>
              <a:rPr lang="en-US" dirty="0"/>
              <a:t>: Monthly mean green vegetation fraction values (units of fraction). </a:t>
            </a:r>
            <a:endParaRPr lang="en-US" dirty="0" smtClean="0"/>
          </a:p>
          <a:p>
            <a:r>
              <a:rPr lang="en-US" dirty="0" smtClean="0"/>
              <a:t>ALBEDO12M </a:t>
            </a:r>
            <a:r>
              <a:rPr lang="en-US" dirty="0"/>
              <a:t>: Monthly mean surface albedo values (units of %) not including snow effects. </a:t>
            </a:r>
          </a:p>
        </p:txBody>
      </p:sp>
      <p:pic>
        <p:nvPicPr>
          <p:cNvPr id="4" name="Picture 3"/>
          <p:cNvPicPr>
            <a:picLocks noChangeAspect="1"/>
          </p:cNvPicPr>
          <p:nvPr/>
        </p:nvPicPr>
        <p:blipFill>
          <a:blip r:embed="rId2"/>
          <a:stretch>
            <a:fillRect/>
          </a:stretch>
        </p:blipFill>
        <p:spPr>
          <a:xfrm>
            <a:off x="5017153" y="4062284"/>
            <a:ext cx="3077975" cy="2516913"/>
          </a:xfrm>
          <a:prstGeom prst="rect">
            <a:avLst/>
          </a:prstGeom>
        </p:spPr>
      </p:pic>
    </p:spTree>
    <p:extLst>
      <p:ext uri="{BB962C8B-B14F-4D97-AF65-F5344CB8AC3E}">
        <p14:creationId xmlns:p14="http://schemas.microsoft.com/office/powerpoint/2010/main" val="35953565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Soil Moisture Map </a:t>
            </a:r>
            <a:r>
              <a:rPr lang="en-US" sz="2700" dirty="0" smtClean="0"/>
              <a:t>(mm water in top 1 m of soil from NASA Land Data Assimilation System)</a:t>
            </a:r>
            <a:endParaRPr lang="en-US" sz="2700" dirty="0"/>
          </a:p>
        </p:txBody>
      </p:sp>
      <p:pic>
        <p:nvPicPr>
          <p:cNvPr id="3" name="Picture 2"/>
          <p:cNvPicPr>
            <a:picLocks noChangeAspect="1"/>
          </p:cNvPicPr>
          <p:nvPr/>
        </p:nvPicPr>
        <p:blipFill>
          <a:blip r:embed="rId2"/>
          <a:stretch>
            <a:fillRect/>
          </a:stretch>
        </p:blipFill>
        <p:spPr>
          <a:xfrm>
            <a:off x="1178852" y="1601963"/>
            <a:ext cx="7054705" cy="4913648"/>
          </a:xfrm>
          <a:prstGeom prst="rect">
            <a:avLst/>
          </a:prstGeom>
        </p:spPr>
      </p:pic>
      <p:sp>
        <p:nvSpPr>
          <p:cNvPr id="4" name="TextBox 3"/>
          <p:cNvSpPr txBox="1"/>
          <p:nvPr/>
        </p:nvSpPr>
        <p:spPr>
          <a:xfrm>
            <a:off x="1489435" y="2328421"/>
            <a:ext cx="4377865" cy="369332"/>
          </a:xfrm>
          <a:prstGeom prst="rect">
            <a:avLst/>
          </a:prstGeom>
          <a:noFill/>
        </p:spPr>
        <p:txBody>
          <a:bodyPr wrap="none" rtlCol="0">
            <a:spAutoFit/>
          </a:bodyPr>
          <a:lstStyle/>
          <a:p>
            <a:r>
              <a:rPr lang="en-US" dirty="0" smtClean="0">
                <a:solidFill>
                  <a:prstClr val="black"/>
                </a:solidFill>
              </a:rPr>
              <a:t>Map is created each day using NASA services</a:t>
            </a:r>
            <a:endParaRPr lang="en-US" dirty="0">
              <a:solidFill>
                <a:prstClr val="black"/>
              </a:solidFill>
            </a:endParaRPr>
          </a:p>
        </p:txBody>
      </p:sp>
      <p:sp>
        <p:nvSpPr>
          <p:cNvPr id="5" name="Rectangle 4"/>
          <p:cNvSpPr/>
          <p:nvPr/>
        </p:nvSpPr>
        <p:spPr>
          <a:xfrm>
            <a:off x="3074707" y="6488668"/>
            <a:ext cx="3654462" cy="369332"/>
          </a:xfrm>
          <a:prstGeom prst="rect">
            <a:avLst/>
          </a:prstGeom>
        </p:spPr>
        <p:txBody>
          <a:bodyPr wrap="none">
            <a:spAutoFit/>
          </a:bodyPr>
          <a:lstStyle/>
          <a:p>
            <a:r>
              <a:rPr lang="en-US" dirty="0" smtClean="0">
                <a:solidFill>
                  <a:prstClr val="black"/>
                </a:solidFill>
                <a:hlinkClick r:id="rId3"/>
              </a:rPr>
              <a:t>http://statsnldas.azurewebsites.net/</a:t>
            </a:r>
            <a:r>
              <a:rPr lang="en-US" dirty="0" smtClean="0">
                <a:solidFill>
                  <a:prstClr val="black"/>
                </a:solidFill>
              </a:rPr>
              <a:t> </a:t>
            </a:r>
            <a:endParaRPr lang="en-US" dirty="0">
              <a:solidFill>
                <a:prstClr val="black"/>
              </a:solidFill>
            </a:endParaRPr>
          </a:p>
        </p:txBody>
      </p:sp>
      <p:sp>
        <p:nvSpPr>
          <p:cNvPr id="6" name="TextBox 5"/>
          <p:cNvSpPr txBox="1"/>
          <p:nvPr/>
        </p:nvSpPr>
        <p:spPr>
          <a:xfrm>
            <a:off x="2438400" y="3631261"/>
            <a:ext cx="3696525" cy="369332"/>
          </a:xfrm>
          <a:prstGeom prst="rect">
            <a:avLst/>
          </a:prstGeom>
          <a:solidFill>
            <a:schemeClr val="bg1"/>
          </a:solidFill>
          <a:ln>
            <a:solidFill>
              <a:schemeClr val="accent1"/>
            </a:solidFill>
          </a:ln>
        </p:spPr>
        <p:txBody>
          <a:bodyPr wrap="none" rtlCol="0">
            <a:spAutoFit/>
          </a:bodyPr>
          <a:lstStyle/>
          <a:p>
            <a:r>
              <a:rPr lang="en-US" dirty="0" smtClean="0">
                <a:solidFill>
                  <a:prstClr val="black"/>
                </a:solidFill>
              </a:rPr>
              <a:t>Include forecast soil moisture in NFIE </a:t>
            </a:r>
            <a:endParaRPr lang="en-US" dirty="0">
              <a:solidFill>
                <a:prstClr val="black"/>
              </a:solidFill>
            </a:endParaRPr>
          </a:p>
        </p:txBody>
      </p:sp>
    </p:spTree>
    <p:extLst>
      <p:ext uri="{BB962C8B-B14F-4D97-AF65-F5344CB8AC3E}">
        <p14:creationId xmlns:p14="http://schemas.microsoft.com/office/powerpoint/2010/main" val="2038823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89237" y="1558714"/>
            <a:ext cx="7365525" cy="4947349"/>
          </a:xfrm>
          <a:prstGeom prst="rect">
            <a:avLst/>
          </a:prstGeom>
          <a:ln w="3175">
            <a:solidFill>
              <a:schemeClr val="bg1">
                <a:lumMod val="65000"/>
              </a:schemeClr>
            </a:solidFill>
          </a:ln>
        </p:spPr>
      </p:pic>
      <p:sp>
        <p:nvSpPr>
          <p:cNvPr id="2" name="Title 1"/>
          <p:cNvSpPr>
            <a:spLocks noGrp="1"/>
          </p:cNvSpPr>
          <p:nvPr>
            <p:ph type="title"/>
          </p:nvPr>
        </p:nvSpPr>
        <p:spPr/>
        <p:txBody>
          <a:bodyPr>
            <a:normAutofit fontScale="90000"/>
          </a:bodyPr>
          <a:lstStyle/>
          <a:p>
            <a:r>
              <a:rPr lang="en-US" dirty="0" smtClean="0"/>
              <a:t>Soil Moisture Anomaly Map</a:t>
            </a:r>
            <a:br>
              <a:rPr lang="en-US" dirty="0" smtClean="0"/>
            </a:br>
            <a:r>
              <a:rPr lang="en-US" sz="2700" dirty="0" smtClean="0"/>
              <a:t>(current value – mean for calendar day at each spatial point)</a:t>
            </a:r>
            <a:endParaRPr lang="en-US" sz="2700" dirty="0"/>
          </a:p>
        </p:txBody>
      </p:sp>
      <p:sp>
        <p:nvSpPr>
          <p:cNvPr id="4" name="TextBox 3"/>
          <p:cNvSpPr txBox="1"/>
          <p:nvPr/>
        </p:nvSpPr>
        <p:spPr>
          <a:xfrm>
            <a:off x="1329180" y="2253007"/>
            <a:ext cx="4377865" cy="369332"/>
          </a:xfrm>
          <a:prstGeom prst="rect">
            <a:avLst/>
          </a:prstGeom>
          <a:noFill/>
        </p:spPr>
        <p:txBody>
          <a:bodyPr wrap="none" rtlCol="0">
            <a:spAutoFit/>
          </a:bodyPr>
          <a:lstStyle/>
          <a:p>
            <a:r>
              <a:rPr lang="en-US" dirty="0" smtClean="0">
                <a:solidFill>
                  <a:prstClr val="black"/>
                </a:solidFill>
              </a:rPr>
              <a:t>Map is created each day using NASA services</a:t>
            </a:r>
            <a:endParaRPr lang="en-US" dirty="0">
              <a:solidFill>
                <a:prstClr val="black"/>
              </a:solidFill>
            </a:endParaRPr>
          </a:p>
        </p:txBody>
      </p:sp>
      <p:sp>
        <p:nvSpPr>
          <p:cNvPr id="6" name="Rectangle 5"/>
          <p:cNvSpPr/>
          <p:nvPr/>
        </p:nvSpPr>
        <p:spPr>
          <a:xfrm>
            <a:off x="2999293" y="6488668"/>
            <a:ext cx="3654462" cy="369332"/>
          </a:xfrm>
          <a:prstGeom prst="rect">
            <a:avLst/>
          </a:prstGeom>
        </p:spPr>
        <p:txBody>
          <a:bodyPr wrap="none">
            <a:spAutoFit/>
          </a:bodyPr>
          <a:lstStyle/>
          <a:p>
            <a:r>
              <a:rPr lang="en-US" dirty="0" smtClean="0">
                <a:solidFill>
                  <a:prstClr val="black"/>
                </a:solidFill>
                <a:hlinkClick r:id="rId3"/>
              </a:rPr>
              <a:t>http://statsnldas.azurewebsites.net/</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32316410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Moisture Percentile Map</a:t>
            </a:r>
            <a:endParaRPr lang="en-US" dirty="0"/>
          </a:p>
        </p:txBody>
      </p:sp>
      <p:pic>
        <p:nvPicPr>
          <p:cNvPr id="3" name="Picture 2"/>
          <p:cNvPicPr>
            <a:picLocks noChangeAspect="1"/>
          </p:cNvPicPr>
          <p:nvPr/>
        </p:nvPicPr>
        <p:blipFill>
          <a:blip r:embed="rId2"/>
          <a:stretch>
            <a:fillRect/>
          </a:stretch>
        </p:blipFill>
        <p:spPr>
          <a:xfrm>
            <a:off x="572787" y="2040194"/>
            <a:ext cx="8202869" cy="3958913"/>
          </a:xfrm>
          <a:prstGeom prst="rect">
            <a:avLst/>
          </a:prstGeom>
          <a:ln w="3175">
            <a:solidFill>
              <a:schemeClr val="bg1">
                <a:lumMod val="65000"/>
              </a:schemeClr>
            </a:solidFill>
          </a:ln>
        </p:spPr>
      </p:pic>
      <p:sp>
        <p:nvSpPr>
          <p:cNvPr id="4" name="Rectangle 3"/>
          <p:cNvSpPr/>
          <p:nvPr/>
        </p:nvSpPr>
        <p:spPr>
          <a:xfrm>
            <a:off x="2744769" y="6166644"/>
            <a:ext cx="3654462" cy="369332"/>
          </a:xfrm>
          <a:prstGeom prst="rect">
            <a:avLst/>
          </a:prstGeom>
        </p:spPr>
        <p:txBody>
          <a:bodyPr wrap="none">
            <a:spAutoFit/>
          </a:bodyPr>
          <a:lstStyle/>
          <a:p>
            <a:r>
              <a:rPr lang="en-US" dirty="0" smtClean="0">
                <a:solidFill>
                  <a:prstClr val="black"/>
                </a:solidFill>
                <a:hlinkClick r:id="rId3"/>
              </a:rPr>
              <a:t>http://statsnldas.azurewebsites.net/</a:t>
            </a:r>
            <a:r>
              <a:rPr lang="en-US" dirty="0" smtClean="0">
                <a:solidFill>
                  <a:prstClr val="black"/>
                </a:solidFill>
              </a:rPr>
              <a:t> </a:t>
            </a:r>
            <a:endParaRPr lang="en-US" dirty="0">
              <a:solidFill>
                <a:prstClr val="black"/>
              </a:solidFill>
            </a:endParaRPr>
          </a:p>
        </p:txBody>
      </p:sp>
      <p:sp>
        <p:nvSpPr>
          <p:cNvPr id="5" name="Rectangle 4"/>
          <p:cNvSpPr/>
          <p:nvPr/>
        </p:nvSpPr>
        <p:spPr>
          <a:xfrm>
            <a:off x="628650" y="1211895"/>
            <a:ext cx="8091144" cy="646331"/>
          </a:xfrm>
          <a:prstGeom prst="rect">
            <a:avLst/>
          </a:prstGeom>
        </p:spPr>
        <p:txBody>
          <a:bodyPr wrap="square">
            <a:spAutoFit/>
          </a:bodyPr>
          <a:lstStyle/>
          <a:p>
            <a:r>
              <a:rPr lang="en-US" dirty="0">
                <a:solidFill>
                  <a:prstClr val="black"/>
                </a:solidFill>
              </a:rPr>
              <a:t>C</a:t>
            </a:r>
            <a:r>
              <a:rPr lang="en-US" dirty="0" smtClean="0">
                <a:solidFill>
                  <a:prstClr val="black"/>
                </a:solidFill>
              </a:rPr>
              <a:t>urrent value expressed as a percentile based on historical data [1979 to present] on this calendar day at this spatial point</a:t>
            </a:r>
            <a:endParaRPr lang="en-US" dirty="0">
              <a:solidFill>
                <a:prstClr val="black"/>
              </a:solidFill>
            </a:endParaRPr>
          </a:p>
        </p:txBody>
      </p:sp>
      <p:sp>
        <p:nvSpPr>
          <p:cNvPr id="6" name="TextBox 5"/>
          <p:cNvSpPr txBox="1"/>
          <p:nvPr/>
        </p:nvSpPr>
        <p:spPr>
          <a:xfrm>
            <a:off x="1219200" y="2971800"/>
            <a:ext cx="5018746" cy="369332"/>
          </a:xfrm>
          <a:prstGeom prst="rect">
            <a:avLst/>
          </a:prstGeom>
          <a:solidFill>
            <a:schemeClr val="bg1"/>
          </a:solidFill>
          <a:ln>
            <a:solidFill>
              <a:schemeClr val="accent1"/>
            </a:solidFill>
          </a:ln>
        </p:spPr>
        <p:txBody>
          <a:bodyPr wrap="none" rtlCol="0">
            <a:spAutoFit/>
          </a:bodyPr>
          <a:lstStyle/>
          <a:p>
            <a:r>
              <a:rPr lang="en-US" dirty="0" smtClean="0">
                <a:solidFill>
                  <a:prstClr val="black"/>
                </a:solidFill>
              </a:rPr>
              <a:t>Compare present soil moisture with past conditions</a:t>
            </a:r>
            <a:endParaRPr lang="en-US" dirty="0">
              <a:solidFill>
                <a:prstClr val="black"/>
              </a:solidFill>
            </a:endParaRPr>
          </a:p>
        </p:txBody>
      </p:sp>
    </p:spTree>
    <p:extLst>
      <p:ext uri="{BB962C8B-B14F-4D97-AF65-F5344CB8AC3E}">
        <p14:creationId xmlns:p14="http://schemas.microsoft.com/office/powerpoint/2010/main" val="23595266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605" y="5339322"/>
            <a:ext cx="8342324" cy="1524000"/>
          </a:xfrm>
        </p:spPr>
        <p:txBody>
          <a:bodyPr>
            <a:normAutofit fontScale="90000"/>
          </a:bodyPr>
          <a:lstStyle/>
          <a:p>
            <a:pPr algn="ctr"/>
            <a:r>
              <a:rPr lang="en-US" dirty="0" smtClean="0"/>
              <a:t>How to connect gridded input runoff data (</a:t>
            </a:r>
            <a:r>
              <a:rPr lang="en-US" dirty="0" err="1" smtClean="0"/>
              <a:t>WRFHydro</a:t>
            </a:r>
            <a:r>
              <a:rPr lang="en-US" dirty="0" smtClean="0"/>
              <a:t>) to </a:t>
            </a:r>
            <a:r>
              <a:rPr lang="en-US" dirty="0" err="1" smtClean="0"/>
              <a:t>NHDplus</a:t>
            </a:r>
            <a:r>
              <a:rPr lang="en-US" dirty="0" smtClean="0"/>
              <a:t> network</a:t>
            </a:r>
            <a:br>
              <a:rPr lang="en-US" dirty="0" smtClean="0"/>
            </a:br>
            <a:endParaRPr lang="en-US" dirty="0"/>
          </a:p>
        </p:txBody>
      </p:sp>
      <p:pic>
        <p:nvPicPr>
          <p:cNvPr id="3" name="Picture 2"/>
          <p:cNvPicPr/>
          <p:nvPr/>
        </p:nvPicPr>
        <p:blipFill>
          <a:blip r:embed="rId2"/>
          <a:stretch>
            <a:fillRect/>
          </a:stretch>
        </p:blipFill>
        <p:spPr>
          <a:xfrm>
            <a:off x="0" y="569050"/>
            <a:ext cx="6116077" cy="4665892"/>
          </a:xfrm>
          <a:prstGeom prst="rect">
            <a:avLst/>
          </a:prstGeom>
        </p:spPr>
      </p:pic>
      <p:sp>
        <p:nvSpPr>
          <p:cNvPr id="4" name="Rectangle 3"/>
          <p:cNvSpPr/>
          <p:nvPr/>
        </p:nvSpPr>
        <p:spPr>
          <a:xfrm>
            <a:off x="280592" y="180354"/>
            <a:ext cx="4038600" cy="388696"/>
          </a:xfrm>
          <a:prstGeom prst="rect">
            <a:avLst/>
          </a:prstGeom>
        </p:spPr>
        <p:txBody>
          <a:bodyPr wrap="square">
            <a:spAutoFit/>
          </a:bodyPr>
          <a:lstStyle/>
          <a:p>
            <a:pPr>
              <a:lnSpc>
                <a:spcPct val="107000"/>
              </a:lnSpc>
              <a:spcAft>
                <a:spcPts val="800"/>
              </a:spcAft>
            </a:pPr>
            <a:r>
              <a:rPr lang="en-US" b="1" dirty="0">
                <a:solidFill>
                  <a:prstClr val="white"/>
                </a:solidFill>
                <a:latin typeface="Calibri" panose="020F0502020204030204" pitchFamily="34" charset="0"/>
                <a:ea typeface="SimSun" panose="02010600030101010101" pitchFamily="2" charset="-122"/>
                <a:cs typeface="Times New Roman" panose="02020603050405020304" pitchFamily="18" charset="0"/>
              </a:rPr>
              <a:t>Runoff Downscaling Weight </a:t>
            </a:r>
            <a:r>
              <a:rPr lang="en-US" b="1" dirty="0" smtClean="0">
                <a:solidFill>
                  <a:prstClr val="white"/>
                </a:solidFill>
                <a:latin typeface="Calibri" panose="020F0502020204030204" pitchFamily="34" charset="0"/>
                <a:ea typeface="SimSun" panose="02010600030101010101" pitchFamily="2" charset="-122"/>
                <a:cs typeface="Times New Roman" panose="02020603050405020304" pitchFamily="18" charset="0"/>
              </a:rPr>
              <a:t>Table </a:t>
            </a:r>
            <a:endParaRPr lang="en-US" dirty="0">
              <a:solidFill>
                <a:prstClr val="white"/>
              </a:solidFill>
              <a:latin typeface="Calibri" panose="020F0502020204030204" pitchFamily="34" charset="0"/>
              <a:ea typeface="SimSun" panose="02010600030101010101" pitchFamily="2" charset="-122"/>
              <a:cs typeface="Times New Roman" panose="02020603050405020304" pitchFamily="18" charset="0"/>
            </a:endParaRPr>
          </a:p>
        </p:txBody>
      </p:sp>
      <p:sp>
        <p:nvSpPr>
          <p:cNvPr id="5" name="TextBox 4"/>
          <p:cNvSpPr txBox="1"/>
          <p:nvPr/>
        </p:nvSpPr>
        <p:spPr>
          <a:xfrm>
            <a:off x="1720773" y="2906478"/>
            <a:ext cx="579119" cy="152400"/>
          </a:xfrm>
          <a:prstGeom prst="rect">
            <a:avLst/>
          </a:prstGeom>
          <a:noFill/>
          <a:effectLst/>
        </p:spPr>
        <p:txBody>
          <a:bodyPr wrap="square" lIns="0" tIns="0" rIns="0" bIns="0" rtlCol="0">
            <a:noAutofit/>
          </a:bodyPr>
          <a:lstStyle/>
          <a:p>
            <a:pPr eaLnBrk="0" hangingPunct="0">
              <a:lnSpc>
                <a:spcPts val="1800"/>
              </a:lnSpc>
            </a:pPr>
            <a:r>
              <a:rPr lang="en-US" sz="1400" b="1" dirty="0" smtClean="0">
                <a:solidFill>
                  <a:prstClr val="black"/>
                </a:solidFill>
              </a:rPr>
              <a:t>540</a:t>
            </a:r>
          </a:p>
        </p:txBody>
      </p:sp>
      <p:sp>
        <p:nvSpPr>
          <p:cNvPr id="6" name="TextBox 5"/>
          <p:cNvSpPr txBox="1"/>
          <p:nvPr/>
        </p:nvSpPr>
        <p:spPr>
          <a:xfrm>
            <a:off x="4029632" y="2901996"/>
            <a:ext cx="579119" cy="152400"/>
          </a:xfrm>
          <a:prstGeom prst="rect">
            <a:avLst/>
          </a:prstGeom>
          <a:noFill/>
          <a:effectLst/>
        </p:spPr>
        <p:txBody>
          <a:bodyPr wrap="square" lIns="0" tIns="0" rIns="0" bIns="0" rtlCol="0">
            <a:noAutofit/>
          </a:bodyPr>
          <a:lstStyle/>
          <a:p>
            <a:pPr eaLnBrk="0" hangingPunct="0">
              <a:lnSpc>
                <a:spcPts val="1800"/>
              </a:lnSpc>
            </a:pPr>
            <a:r>
              <a:rPr lang="en-US" sz="1400" b="1" dirty="0" smtClean="0">
                <a:solidFill>
                  <a:prstClr val="black"/>
                </a:solidFill>
              </a:rPr>
              <a:t>542</a:t>
            </a:r>
          </a:p>
        </p:txBody>
      </p:sp>
      <p:sp>
        <p:nvSpPr>
          <p:cNvPr id="7" name="TextBox 6"/>
          <p:cNvSpPr txBox="1"/>
          <p:nvPr/>
        </p:nvSpPr>
        <p:spPr>
          <a:xfrm>
            <a:off x="2768478" y="2901996"/>
            <a:ext cx="579119" cy="152400"/>
          </a:xfrm>
          <a:prstGeom prst="rect">
            <a:avLst/>
          </a:prstGeom>
          <a:noFill/>
          <a:effectLst/>
        </p:spPr>
        <p:txBody>
          <a:bodyPr wrap="square" lIns="0" tIns="0" rIns="0" bIns="0" rtlCol="0">
            <a:noAutofit/>
          </a:bodyPr>
          <a:lstStyle/>
          <a:p>
            <a:pPr eaLnBrk="0" hangingPunct="0">
              <a:lnSpc>
                <a:spcPts val="1800"/>
              </a:lnSpc>
            </a:pPr>
            <a:r>
              <a:rPr lang="en-US" sz="1400" b="1" dirty="0" smtClean="0">
                <a:solidFill>
                  <a:prstClr val="black"/>
                </a:solidFill>
              </a:rPr>
              <a:t>541</a:t>
            </a:r>
          </a:p>
        </p:txBody>
      </p:sp>
      <p:sp>
        <p:nvSpPr>
          <p:cNvPr id="8" name="TextBox 7"/>
          <p:cNvSpPr txBox="1"/>
          <p:nvPr/>
        </p:nvSpPr>
        <p:spPr>
          <a:xfrm>
            <a:off x="1141654" y="3163258"/>
            <a:ext cx="579119" cy="152400"/>
          </a:xfrm>
          <a:prstGeom prst="rect">
            <a:avLst/>
          </a:prstGeom>
          <a:noFill/>
          <a:effectLst/>
        </p:spPr>
        <p:txBody>
          <a:bodyPr wrap="square" lIns="0" tIns="0" rIns="0" bIns="0" rtlCol="0">
            <a:noAutofit/>
          </a:bodyPr>
          <a:lstStyle/>
          <a:p>
            <a:pPr eaLnBrk="0" hangingPunct="0">
              <a:lnSpc>
                <a:spcPts val="1800"/>
              </a:lnSpc>
            </a:pPr>
            <a:r>
              <a:rPr lang="en-US" sz="1400" b="1" dirty="0" smtClean="0">
                <a:solidFill>
                  <a:prstClr val="black"/>
                </a:solidFill>
              </a:rPr>
              <a:t>210</a:t>
            </a:r>
          </a:p>
        </p:txBody>
      </p:sp>
      <p:sp>
        <p:nvSpPr>
          <p:cNvPr id="9" name="TextBox 8"/>
          <p:cNvSpPr txBox="1"/>
          <p:nvPr/>
        </p:nvSpPr>
        <p:spPr>
          <a:xfrm>
            <a:off x="1141654" y="4070710"/>
            <a:ext cx="579119" cy="152400"/>
          </a:xfrm>
          <a:prstGeom prst="rect">
            <a:avLst/>
          </a:prstGeom>
          <a:noFill/>
          <a:effectLst/>
        </p:spPr>
        <p:txBody>
          <a:bodyPr wrap="square" lIns="0" tIns="0" rIns="0" bIns="0" rtlCol="0">
            <a:noAutofit/>
          </a:bodyPr>
          <a:lstStyle/>
          <a:p>
            <a:pPr eaLnBrk="0" hangingPunct="0">
              <a:lnSpc>
                <a:spcPts val="1800"/>
              </a:lnSpc>
            </a:pPr>
            <a:r>
              <a:rPr lang="en-US" sz="1400" b="1" dirty="0" smtClean="0">
                <a:solidFill>
                  <a:prstClr val="black"/>
                </a:solidFill>
              </a:rPr>
              <a:t>209</a:t>
            </a:r>
          </a:p>
        </p:txBody>
      </p:sp>
      <p:sp>
        <p:nvSpPr>
          <p:cNvPr id="10" name="Rectangle 9"/>
          <p:cNvSpPr/>
          <p:nvPr/>
        </p:nvSpPr>
        <p:spPr>
          <a:xfrm>
            <a:off x="5007606" y="6488668"/>
            <a:ext cx="4037965" cy="369332"/>
          </a:xfrm>
          <a:prstGeom prst="rect">
            <a:avLst/>
          </a:prstGeom>
        </p:spPr>
        <p:txBody>
          <a:bodyPr wrap="none">
            <a:spAutoFit/>
          </a:bodyPr>
          <a:lstStyle/>
          <a:p>
            <a:r>
              <a:rPr lang="en-US" dirty="0" smtClean="0">
                <a:solidFill>
                  <a:prstClr val="white"/>
                </a:solidFill>
                <a:latin typeface="Calibri" panose="020F0502020204030204" pitchFamily="34" charset="0"/>
                <a:ea typeface="SimSun" panose="02010600030101010101" pitchFamily="2" charset="-122"/>
                <a:cs typeface="Times New Roman" panose="02020603050405020304" pitchFamily="18" charset="0"/>
              </a:rPr>
              <a:t>From: Deng </a:t>
            </a:r>
            <a:r>
              <a:rPr lang="en-US" dirty="0">
                <a:solidFill>
                  <a:prstClr val="white"/>
                </a:solidFill>
                <a:latin typeface="Calibri" panose="020F0502020204030204" pitchFamily="34" charset="0"/>
                <a:ea typeface="SimSun" panose="02010600030101010101" pitchFamily="2" charset="-122"/>
                <a:cs typeface="Times New Roman" panose="02020603050405020304" pitchFamily="18" charset="0"/>
              </a:rPr>
              <a:t>Ding/</a:t>
            </a:r>
            <a:r>
              <a:rPr lang="en-US" dirty="0" err="1">
                <a:solidFill>
                  <a:prstClr val="white"/>
                </a:solidFill>
                <a:latin typeface="Calibri" panose="020F0502020204030204" pitchFamily="34" charset="0"/>
                <a:ea typeface="SimSun" panose="02010600030101010101" pitchFamily="2" charset="-122"/>
                <a:cs typeface="Times New Roman" panose="02020603050405020304" pitchFamily="18" charset="0"/>
              </a:rPr>
              <a:t>Nawajish</a:t>
            </a:r>
            <a:r>
              <a:rPr lang="en-US" dirty="0">
                <a:solidFill>
                  <a:prstClr val="white"/>
                </a:solidFill>
                <a:latin typeface="Calibri" panose="020F0502020204030204" pitchFamily="34" charset="0"/>
                <a:ea typeface="SimSun" panose="02010600030101010101" pitchFamily="2" charset="-122"/>
                <a:cs typeface="Times New Roman" panose="02020603050405020304" pitchFamily="18" charset="0"/>
              </a:rPr>
              <a:t> </a:t>
            </a:r>
            <a:r>
              <a:rPr lang="en-US" dirty="0" smtClean="0">
                <a:solidFill>
                  <a:prstClr val="white"/>
                </a:solidFill>
                <a:latin typeface="Calibri" panose="020F0502020204030204" pitchFamily="34" charset="0"/>
                <a:ea typeface="SimSun" panose="02010600030101010101" pitchFamily="2" charset="-122"/>
                <a:cs typeface="Times New Roman" panose="02020603050405020304" pitchFamily="18" charset="0"/>
              </a:rPr>
              <a:t>Noman (ESRI)</a:t>
            </a:r>
            <a:endParaRPr lang="en-US" dirty="0">
              <a:solidFill>
                <a:prstClr val="white"/>
              </a:solidFill>
            </a:endParaRPr>
          </a:p>
        </p:txBody>
      </p:sp>
      <p:pic>
        <p:nvPicPr>
          <p:cNvPr id="11" name="Picture 10"/>
          <p:cNvPicPr>
            <a:picLocks noChangeAspect="1"/>
          </p:cNvPicPr>
          <p:nvPr/>
        </p:nvPicPr>
        <p:blipFill>
          <a:blip r:embed="rId3"/>
          <a:stretch>
            <a:fillRect/>
          </a:stretch>
        </p:blipFill>
        <p:spPr>
          <a:xfrm>
            <a:off x="6135414" y="1713042"/>
            <a:ext cx="2943225" cy="1676400"/>
          </a:xfrm>
          <a:prstGeom prst="rect">
            <a:avLst/>
          </a:prstGeom>
        </p:spPr>
      </p:pic>
    </p:spTree>
    <p:extLst>
      <p:ext uri="{BB962C8B-B14F-4D97-AF65-F5344CB8AC3E}">
        <p14:creationId xmlns:p14="http://schemas.microsoft.com/office/powerpoint/2010/main" val="3140379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965" y="1828800"/>
            <a:ext cx="7892071" cy="4277337"/>
          </a:xfrm>
          <a:prstGeom prst="rect">
            <a:avLst/>
          </a:prstGeom>
          <a:noFill/>
          <a:ln w="28575" cmpd="sng">
            <a:solidFill>
              <a:schemeClr val="tx2">
                <a:lumMod val="25000"/>
                <a:lumOff val="75000"/>
              </a:schemeClr>
            </a:solidFill>
            <a:miter lim="800000"/>
            <a:headEnd/>
            <a:tailEnd/>
          </a:ln>
          <a:effectLst/>
        </p:spPr>
      </p:pic>
      <p:sp>
        <p:nvSpPr>
          <p:cNvPr id="4" name="Title 1"/>
          <p:cNvSpPr txBox="1">
            <a:spLocks/>
          </p:cNvSpPr>
          <p:nvPr/>
        </p:nvSpPr>
        <p:spPr>
          <a:xfrm>
            <a:off x="685800" y="457200"/>
            <a:ext cx="7312991" cy="484632"/>
          </a:xfrm>
          <a:prstGeom prst="rect">
            <a:avLst/>
          </a:prstGeom>
        </p:spPr>
        <p:txBody>
          <a:bodyPr/>
          <a:lst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a:lstStyle>
          <a:p>
            <a:r>
              <a:rPr lang="en-US" dirty="0" smtClean="0">
                <a:solidFill>
                  <a:srgbClr val="0070C0"/>
                </a:solidFill>
              </a:rPr>
              <a:t>RAPID River Routing Model</a:t>
            </a:r>
          </a:p>
          <a:p>
            <a:r>
              <a:rPr lang="en-US" sz="1400" dirty="0">
                <a:solidFill>
                  <a:srgbClr val="FF0000"/>
                </a:solidFill>
              </a:rPr>
              <a:t>R</a:t>
            </a:r>
            <a:r>
              <a:rPr lang="en-US" sz="1400" dirty="0">
                <a:solidFill>
                  <a:srgbClr val="0070C0"/>
                </a:solidFill>
              </a:rPr>
              <a:t>iver </a:t>
            </a:r>
            <a:r>
              <a:rPr lang="en-US" sz="1400" dirty="0">
                <a:solidFill>
                  <a:srgbClr val="FF0000"/>
                </a:solidFill>
              </a:rPr>
              <a:t>A</a:t>
            </a:r>
            <a:r>
              <a:rPr lang="en-US" sz="1400" dirty="0">
                <a:solidFill>
                  <a:srgbClr val="0070C0"/>
                </a:solidFill>
              </a:rPr>
              <a:t>pplication for </a:t>
            </a:r>
            <a:r>
              <a:rPr lang="en-US" sz="1400" dirty="0">
                <a:solidFill>
                  <a:srgbClr val="FF0000"/>
                </a:solidFill>
              </a:rPr>
              <a:t>P</a:t>
            </a:r>
            <a:r>
              <a:rPr lang="en-US" sz="1400" dirty="0">
                <a:solidFill>
                  <a:srgbClr val="0070C0"/>
                </a:solidFill>
              </a:rPr>
              <a:t>arallel </a:t>
            </a:r>
            <a:r>
              <a:rPr lang="en-US" sz="1400" dirty="0" err="1">
                <a:solidFill>
                  <a:srgbClr val="0070C0"/>
                </a:solidFill>
              </a:rPr>
              <a:t>Computat</a:t>
            </a:r>
            <a:r>
              <a:rPr lang="en-US" sz="1400" dirty="0" err="1">
                <a:solidFill>
                  <a:srgbClr val="FF0000"/>
                </a:solidFill>
              </a:rPr>
              <a:t>I</a:t>
            </a:r>
            <a:r>
              <a:rPr lang="en-US" sz="1400" dirty="0" err="1">
                <a:solidFill>
                  <a:srgbClr val="0070C0"/>
                </a:solidFill>
              </a:rPr>
              <a:t>on</a:t>
            </a:r>
            <a:r>
              <a:rPr lang="en-US" sz="1400" dirty="0">
                <a:solidFill>
                  <a:srgbClr val="0070C0"/>
                </a:solidFill>
              </a:rPr>
              <a:t> of </a:t>
            </a:r>
            <a:r>
              <a:rPr lang="en-US" sz="1400" dirty="0">
                <a:solidFill>
                  <a:srgbClr val="FF0000"/>
                </a:solidFill>
              </a:rPr>
              <a:t>D</a:t>
            </a:r>
            <a:r>
              <a:rPr lang="en-US" sz="1400" dirty="0">
                <a:solidFill>
                  <a:srgbClr val="0070C0"/>
                </a:solidFill>
              </a:rPr>
              <a:t>ischarge</a:t>
            </a:r>
            <a:endParaRPr lang="en-US" sz="1400" i="1" dirty="0">
              <a:solidFill>
                <a:srgbClr val="0070C0"/>
              </a:solidFill>
            </a:endParaRPr>
          </a:p>
        </p:txBody>
      </p:sp>
      <p:cxnSp>
        <p:nvCxnSpPr>
          <p:cNvPr id="5" name="Straight Arrow Connector 4"/>
          <p:cNvCxnSpPr/>
          <p:nvPr/>
        </p:nvCxnSpPr>
        <p:spPr bwMode="auto">
          <a:xfrm>
            <a:off x="6955470" y="3471416"/>
            <a:ext cx="170584" cy="170584"/>
          </a:xfrm>
          <a:prstGeom prst="straightConnector1">
            <a:avLst/>
          </a:prstGeom>
          <a:noFill/>
          <a:ln w="25400" cap="flat" cmpd="sng" algn="ctr">
            <a:solidFill>
              <a:schemeClr val="tx2"/>
            </a:solidFill>
            <a:prstDash val="solid"/>
            <a:round/>
            <a:headEnd type="none" w="med" len="med"/>
            <a:tailEnd type="triangle"/>
          </a:ln>
          <a:effectLst/>
        </p:spPr>
      </p:cxnSp>
      <p:sp>
        <p:nvSpPr>
          <p:cNvPr id="8" name="TextBox 7"/>
          <p:cNvSpPr txBox="1"/>
          <p:nvPr/>
        </p:nvSpPr>
        <p:spPr>
          <a:xfrm>
            <a:off x="6694054" y="3236400"/>
            <a:ext cx="457200" cy="228600"/>
          </a:xfrm>
          <a:prstGeom prst="rect">
            <a:avLst/>
          </a:prstGeom>
          <a:noFill/>
          <a:effectLst/>
        </p:spPr>
        <p:txBody>
          <a:bodyPr wrap="none" lIns="0" tIns="0" rIns="0" bIns="0" rtlCol="0" anchor="ctr">
            <a:noAutofit/>
          </a:bodyPr>
          <a:lstStyle/>
          <a:p>
            <a:pPr algn="ctr" eaLnBrk="0" hangingPunct="0">
              <a:lnSpc>
                <a:spcPts val="1800"/>
              </a:lnSpc>
            </a:pPr>
            <a:r>
              <a:rPr lang="en-US" sz="1100" b="1" i="1" dirty="0" smtClean="0">
                <a:solidFill>
                  <a:prstClr val="black"/>
                </a:solidFill>
                <a:latin typeface="Calibri" panose="020F0502020204030204" pitchFamily="34" charset="0"/>
              </a:rPr>
              <a:t>Flow</a:t>
            </a:r>
          </a:p>
        </p:txBody>
      </p:sp>
      <p:sp>
        <p:nvSpPr>
          <p:cNvPr id="9" name="Oval 8"/>
          <p:cNvSpPr/>
          <p:nvPr/>
        </p:nvSpPr>
        <p:spPr bwMode="auto">
          <a:xfrm>
            <a:off x="7138054" y="3800668"/>
            <a:ext cx="152400" cy="152400"/>
          </a:xfrm>
          <a:prstGeom prst="ellipse">
            <a:avLst/>
          </a:prstGeom>
          <a:solidFill>
            <a:schemeClr val="bg2">
              <a:lumMod val="75000"/>
            </a:schemeClr>
          </a:solidFill>
          <a:ln w="15875">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grpSp>
        <p:nvGrpSpPr>
          <p:cNvPr id="26" name="Group 25"/>
          <p:cNvGrpSpPr/>
          <p:nvPr/>
        </p:nvGrpSpPr>
        <p:grpSpPr>
          <a:xfrm>
            <a:off x="611565" y="4953000"/>
            <a:ext cx="1369635" cy="1160337"/>
            <a:chOff x="611565" y="4953000"/>
            <a:chExt cx="1369635" cy="1160337"/>
          </a:xfrm>
        </p:grpSpPr>
        <p:sp>
          <p:nvSpPr>
            <p:cNvPr id="10" name="Rectangle 9"/>
            <p:cNvSpPr/>
            <p:nvPr/>
          </p:nvSpPr>
          <p:spPr bwMode="auto">
            <a:xfrm>
              <a:off x="611565" y="4953000"/>
              <a:ext cx="1369635" cy="1160337"/>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20" name="Oval 19"/>
            <p:cNvSpPr/>
            <p:nvPr/>
          </p:nvSpPr>
          <p:spPr bwMode="auto">
            <a:xfrm>
              <a:off x="762000" y="5585068"/>
              <a:ext cx="152400" cy="152400"/>
            </a:xfrm>
            <a:prstGeom prst="ellipse">
              <a:avLst/>
            </a:prstGeom>
            <a:solidFill>
              <a:schemeClr val="bg2">
                <a:lumMod val="75000"/>
              </a:schemeClr>
            </a:solidFill>
            <a:ln w="15875">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11" name="TextBox 10"/>
            <p:cNvSpPr txBox="1"/>
            <p:nvPr/>
          </p:nvSpPr>
          <p:spPr>
            <a:xfrm>
              <a:off x="707400" y="5026025"/>
              <a:ext cx="1066800" cy="246637"/>
            </a:xfrm>
            <a:prstGeom prst="rect">
              <a:avLst/>
            </a:prstGeom>
            <a:noFill/>
            <a:effectLst/>
          </p:spPr>
          <p:txBody>
            <a:bodyPr wrap="square" lIns="0" tIns="0" rIns="0" bIns="0" rtlCol="0">
              <a:noAutofit/>
            </a:bodyPr>
            <a:lstStyle/>
            <a:p>
              <a:pPr eaLnBrk="0" hangingPunct="0">
                <a:lnSpc>
                  <a:spcPts val="1800"/>
                </a:lnSpc>
              </a:pPr>
              <a:r>
                <a:rPr lang="en-US" sz="1400" b="1" dirty="0" smtClean="0">
                  <a:solidFill>
                    <a:prstClr val="black"/>
                  </a:solidFill>
                </a:rPr>
                <a:t>Legend</a:t>
              </a:r>
            </a:p>
          </p:txBody>
        </p:sp>
        <p:sp>
          <p:nvSpPr>
            <p:cNvPr id="21" name="Isosceles Triangle 20"/>
            <p:cNvSpPr/>
            <p:nvPr/>
          </p:nvSpPr>
          <p:spPr bwMode="auto">
            <a:xfrm rot="10800000">
              <a:off x="749808" y="5334000"/>
              <a:ext cx="176784" cy="152400"/>
            </a:xfrm>
            <a:prstGeom prst="triangle">
              <a:avLst/>
            </a:prstGeom>
            <a:solidFill>
              <a:srgbClr val="CC00FF"/>
            </a:solidFill>
            <a:ln w="15875">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22" name="Rectangle 21"/>
            <p:cNvSpPr/>
            <p:nvPr/>
          </p:nvSpPr>
          <p:spPr bwMode="auto">
            <a:xfrm>
              <a:off x="710575" y="5835750"/>
              <a:ext cx="268800" cy="184050"/>
            </a:xfrm>
            <a:prstGeom prst="rect">
              <a:avLst/>
            </a:prstGeom>
            <a:solidFill>
              <a:schemeClr val="bg1">
                <a:lumMod val="85000"/>
              </a:schemeClr>
            </a:solidFill>
            <a:ln w="15875">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grpSp>
      <p:sp>
        <p:nvSpPr>
          <p:cNvPr id="23" name="TextBox 22"/>
          <p:cNvSpPr txBox="1"/>
          <p:nvPr/>
        </p:nvSpPr>
        <p:spPr>
          <a:xfrm>
            <a:off x="1040775" y="5277999"/>
            <a:ext cx="1066800" cy="246637"/>
          </a:xfrm>
          <a:prstGeom prst="rect">
            <a:avLst/>
          </a:prstGeom>
          <a:noFill/>
          <a:effectLst/>
        </p:spPr>
        <p:txBody>
          <a:bodyPr wrap="square" lIns="0" tIns="0" rIns="0" bIns="0" rtlCol="0">
            <a:noAutofit/>
          </a:bodyPr>
          <a:lstStyle/>
          <a:p>
            <a:pPr eaLnBrk="0" hangingPunct="0">
              <a:lnSpc>
                <a:spcPts val="1800"/>
              </a:lnSpc>
            </a:pPr>
            <a:r>
              <a:rPr lang="en-US" sz="1000" dirty="0" smtClean="0">
                <a:solidFill>
                  <a:prstClr val="black"/>
                </a:solidFill>
              </a:rPr>
              <a:t>Dam</a:t>
            </a:r>
          </a:p>
        </p:txBody>
      </p:sp>
      <p:sp>
        <p:nvSpPr>
          <p:cNvPr id="24" name="TextBox 23"/>
          <p:cNvSpPr txBox="1"/>
          <p:nvPr/>
        </p:nvSpPr>
        <p:spPr>
          <a:xfrm>
            <a:off x="1040775" y="5530850"/>
            <a:ext cx="1066800" cy="246637"/>
          </a:xfrm>
          <a:prstGeom prst="rect">
            <a:avLst/>
          </a:prstGeom>
          <a:noFill/>
          <a:effectLst/>
        </p:spPr>
        <p:txBody>
          <a:bodyPr wrap="square" lIns="0" tIns="0" rIns="0" bIns="0" rtlCol="0">
            <a:noAutofit/>
          </a:bodyPr>
          <a:lstStyle/>
          <a:p>
            <a:pPr eaLnBrk="0" hangingPunct="0">
              <a:lnSpc>
                <a:spcPts val="1800"/>
              </a:lnSpc>
            </a:pPr>
            <a:r>
              <a:rPr lang="en-US" sz="1000" dirty="0" smtClean="0">
                <a:solidFill>
                  <a:prstClr val="black"/>
                </a:solidFill>
              </a:rPr>
              <a:t>Junction</a:t>
            </a:r>
          </a:p>
        </p:txBody>
      </p:sp>
      <p:sp>
        <p:nvSpPr>
          <p:cNvPr id="25" name="TextBox 24"/>
          <p:cNvSpPr txBox="1"/>
          <p:nvPr/>
        </p:nvSpPr>
        <p:spPr>
          <a:xfrm>
            <a:off x="1040775" y="5803900"/>
            <a:ext cx="1066800" cy="246637"/>
          </a:xfrm>
          <a:prstGeom prst="rect">
            <a:avLst/>
          </a:prstGeom>
          <a:noFill/>
          <a:effectLst/>
        </p:spPr>
        <p:txBody>
          <a:bodyPr wrap="square" lIns="0" tIns="0" rIns="0" bIns="0" rtlCol="0">
            <a:noAutofit/>
          </a:bodyPr>
          <a:lstStyle/>
          <a:p>
            <a:pPr eaLnBrk="0" hangingPunct="0">
              <a:lnSpc>
                <a:spcPts val="1800"/>
              </a:lnSpc>
            </a:pPr>
            <a:r>
              <a:rPr lang="en-US" sz="1000" dirty="0" smtClean="0">
                <a:solidFill>
                  <a:prstClr val="black"/>
                </a:solidFill>
              </a:rPr>
              <a:t>Catchment</a:t>
            </a:r>
          </a:p>
        </p:txBody>
      </p:sp>
      <p:sp>
        <p:nvSpPr>
          <p:cNvPr id="27" name="TextBox 26"/>
          <p:cNvSpPr txBox="1"/>
          <p:nvPr/>
        </p:nvSpPr>
        <p:spPr>
          <a:xfrm>
            <a:off x="618765" y="1524000"/>
            <a:ext cx="2997825" cy="533400"/>
          </a:xfrm>
          <a:prstGeom prst="rect">
            <a:avLst/>
          </a:prstGeom>
          <a:noFill/>
          <a:effectLst/>
        </p:spPr>
        <p:txBody>
          <a:bodyPr wrap="square" lIns="0" tIns="0" rIns="0" bIns="0" rtlCol="0">
            <a:noAutofit/>
          </a:bodyPr>
          <a:lstStyle/>
          <a:p>
            <a:pPr eaLnBrk="0" hangingPunct="0">
              <a:lnSpc>
                <a:spcPts val="1800"/>
              </a:lnSpc>
            </a:pPr>
            <a:r>
              <a:rPr lang="en-US" sz="1400" b="1" i="1" dirty="0" smtClean="0">
                <a:solidFill>
                  <a:prstClr val="black"/>
                </a:solidFill>
              </a:rPr>
              <a:t>Computational Unit for Rivers</a:t>
            </a:r>
          </a:p>
        </p:txBody>
      </p:sp>
      <p:sp>
        <p:nvSpPr>
          <p:cNvPr id="28" name="TextBox 27"/>
          <p:cNvSpPr txBox="1"/>
          <p:nvPr/>
        </p:nvSpPr>
        <p:spPr>
          <a:xfrm>
            <a:off x="1083986" y="2209800"/>
            <a:ext cx="3056144" cy="304800"/>
          </a:xfrm>
          <a:prstGeom prst="rect">
            <a:avLst/>
          </a:prstGeom>
          <a:solidFill>
            <a:schemeClr val="bg1"/>
          </a:solidFill>
          <a:ln>
            <a:solidFill>
              <a:schemeClr val="tx1"/>
            </a:solidFill>
          </a:ln>
          <a:effectLst/>
        </p:spPr>
        <p:txBody>
          <a:bodyPr wrap="square" lIns="0" tIns="0" rIns="0" bIns="0" rtlCol="0" anchor="ctr">
            <a:noAutofit/>
          </a:bodyPr>
          <a:lstStyle/>
          <a:p>
            <a:pPr algn="ctr" eaLnBrk="0" hangingPunct="0">
              <a:lnSpc>
                <a:spcPts val="1800"/>
              </a:lnSpc>
            </a:pPr>
            <a:r>
              <a:rPr lang="en-US" sz="1200" b="1" dirty="0" smtClean="0">
                <a:solidFill>
                  <a:prstClr val="black"/>
                </a:solidFill>
              </a:rPr>
              <a:t> Forcing: Runoff and reservoir releases</a:t>
            </a:r>
          </a:p>
        </p:txBody>
      </p:sp>
      <p:sp>
        <p:nvSpPr>
          <p:cNvPr id="34" name="TextBox 33"/>
          <p:cNvSpPr txBox="1"/>
          <p:nvPr/>
        </p:nvSpPr>
        <p:spPr>
          <a:xfrm>
            <a:off x="7244287" y="6537568"/>
            <a:ext cx="1791438" cy="236219"/>
          </a:xfrm>
          <a:prstGeom prst="rect">
            <a:avLst/>
          </a:prstGeom>
          <a:noFill/>
          <a:effectLst/>
        </p:spPr>
        <p:txBody>
          <a:bodyPr wrap="none" lIns="0" tIns="0" rIns="0" bIns="0" rtlCol="0" anchor="ctr">
            <a:noAutofit/>
          </a:bodyPr>
          <a:lstStyle/>
          <a:p>
            <a:pPr algn="ctr" eaLnBrk="0" hangingPunct="0">
              <a:lnSpc>
                <a:spcPts val="1800"/>
              </a:lnSpc>
            </a:pPr>
            <a:r>
              <a:rPr lang="en-US" sz="1400" dirty="0" smtClean="0">
                <a:solidFill>
                  <a:prstClr val="black"/>
                </a:solidFill>
              </a:rPr>
              <a:t>http</a:t>
            </a:r>
            <a:r>
              <a:rPr lang="en-US" sz="1400" dirty="0">
                <a:solidFill>
                  <a:prstClr val="black"/>
                </a:solidFill>
              </a:rPr>
              <a:t>://rapid-hub.org/</a:t>
            </a:r>
            <a:endParaRPr lang="en-US" sz="1400" dirty="0" smtClean="0">
              <a:solidFill>
                <a:prstClr val="black"/>
              </a:solidFill>
            </a:endParaRPr>
          </a:p>
        </p:txBody>
      </p:sp>
      <p:sp>
        <p:nvSpPr>
          <p:cNvPr id="35" name="TextBox 34"/>
          <p:cNvSpPr txBox="1"/>
          <p:nvPr/>
        </p:nvSpPr>
        <p:spPr>
          <a:xfrm>
            <a:off x="6137681" y="2174749"/>
            <a:ext cx="1718080" cy="304800"/>
          </a:xfrm>
          <a:prstGeom prst="rect">
            <a:avLst/>
          </a:prstGeom>
          <a:solidFill>
            <a:schemeClr val="bg1"/>
          </a:solidFill>
          <a:ln>
            <a:noFill/>
          </a:ln>
          <a:effectLst/>
        </p:spPr>
        <p:txBody>
          <a:bodyPr wrap="square" lIns="0" tIns="0" rIns="0" bIns="0" rtlCol="0" anchor="ctr">
            <a:noAutofit/>
          </a:bodyPr>
          <a:lstStyle/>
          <a:p>
            <a:pPr algn="ctr" eaLnBrk="0" hangingPunct="0">
              <a:lnSpc>
                <a:spcPts val="1800"/>
              </a:lnSpc>
            </a:pPr>
            <a:r>
              <a:rPr lang="en-US" sz="1200" dirty="0" err="1" smtClean="0">
                <a:solidFill>
                  <a:prstClr val="black"/>
                </a:solidFill>
              </a:rPr>
              <a:t>NHDPlus</a:t>
            </a:r>
            <a:r>
              <a:rPr lang="en-US" sz="1200" dirty="0" smtClean="0">
                <a:solidFill>
                  <a:prstClr val="black"/>
                </a:solidFill>
              </a:rPr>
              <a:t> Catchment</a:t>
            </a:r>
          </a:p>
        </p:txBody>
      </p:sp>
      <p:grpSp>
        <p:nvGrpSpPr>
          <p:cNvPr id="41" name="Group 40"/>
          <p:cNvGrpSpPr/>
          <p:nvPr/>
        </p:nvGrpSpPr>
        <p:grpSpPr>
          <a:xfrm>
            <a:off x="5570623" y="2323139"/>
            <a:ext cx="633327" cy="383969"/>
            <a:chOff x="5570623" y="2323139"/>
            <a:chExt cx="633327" cy="383969"/>
          </a:xfrm>
        </p:grpSpPr>
        <p:cxnSp>
          <p:nvCxnSpPr>
            <p:cNvPr id="37" name="Straight Arrow Connector 36"/>
            <p:cNvCxnSpPr/>
            <p:nvPr/>
          </p:nvCxnSpPr>
          <p:spPr bwMode="auto">
            <a:xfrm flipH="1">
              <a:off x="5570623" y="2323139"/>
              <a:ext cx="397040" cy="383969"/>
            </a:xfrm>
            <a:prstGeom prst="straightConnector1">
              <a:avLst/>
            </a:prstGeom>
            <a:noFill/>
            <a:ln w="19050" cap="flat" cmpd="sng" algn="ctr">
              <a:solidFill>
                <a:schemeClr val="tx2"/>
              </a:solidFill>
              <a:prstDash val="solid"/>
              <a:round/>
              <a:headEnd type="none" w="med" len="med"/>
              <a:tailEnd type="triangle"/>
            </a:ln>
            <a:effectLst/>
          </p:spPr>
        </p:cxnSp>
        <p:cxnSp>
          <p:nvCxnSpPr>
            <p:cNvPr id="40" name="Straight Connector 39"/>
            <p:cNvCxnSpPr/>
            <p:nvPr/>
          </p:nvCxnSpPr>
          <p:spPr bwMode="auto">
            <a:xfrm>
              <a:off x="5962650" y="2323139"/>
              <a:ext cx="241300" cy="0"/>
            </a:xfrm>
            <a:prstGeom prst="line">
              <a:avLst/>
            </a:prstGeom>
            <a:noFill/>
            <a:ln w="19050" cap="flat" cmpd="sng" algn="ctr">
              <a:solidFill>
                <a:schemeClr val="tx2"/>
              </a:solidFill>
              <a:prstDash val="solid"/>
              <a:round/>
              <a:headEnd type="none" w="med" len="med"/>
              <a:tailEnd type="none" w="med" len="med"/>
            </a:ln>
            <a:effectLst/>
          </p:spPr>
        </p:cxnSp>
      </p:grpSp>
      <p:grpSp>
        <p:nvGrpSpPr>
          <p:cNvPr id="31" name="Group 30"/>
          <p:cNvGrpSpPr/>
          <p:nvPr/>
        </p:nvGrpSpPr>
        <p:grpSpPr>
          <a:xfrm>
            <a:off x="5966728" y="168424"/>
            <a:ext cx="2932816" cy="1302786"/>
            <a:chOff x="5966728" y="168424"/>
            <a:chExt cx="2932816" cy="1302786"/>
          </a:xfrm>
        </p:grpSpPr>
        <p:grpSp>
          <p:nvGrpSpPr>
            <p:cNvPr id="36" name="Group 35"/>
            <p:cNvGrpSpPr/>
            <p:nvPr/>
          </p:nvGrpSpPr>
          <p:grpSpPr>
            <a:xfrm>
              <a:off x="5966728" y="457200"/>
              <a:ext cx="2786246" cy="1014010"/>
              <a:chOff x="5865128" y="578771"/>
              <a:chExt cx="2786246" cy="1014010"/>
            </a:xfrm>
          </p:grpSpPr>
          <p:sp>
            <p:nvSpPr>
              <p:cNvPr id="39" name="TextBox 38"/>
              <p:cNvSpPr txBox="1"/>
              <p:nvPr/>
            </p:nvSpPr>
            <p:spPr>
              <a:xfrm>
                <a:off x="5865128" y="1004058"/>
                <a:ext cx="2430049" cy="588723"/>
              </a:xfrm>
              <a:prstGeom prst="rect">
                <a:avLst/>
              </a:prstGeom>
              <a:noFill/>
              <a:effectLst/>
            </p:spPr>
            <p:txBody>
              <a:bodyPr wrap="square" lIns="0" tIns="0" rIns="0" bIns="0" rtlCol="0">
                <a:noAutofit/>
              </a:bodyPr>
              <a:lstStyle/>
              <a:p>
                <a:pPr eaLnBrk="0" hangingPunct="0">
                  <a:lnSpc>
                    <a:spcPts val="2400"/>
                  </a:lnSpc>
                </a:pPr>
                <a:r>
                  <a:rPr lang="en-US" sz="1600" dirty="0" err="1" smtClean="0">
                    <a:solidFill>
                      <a:prstClr val="black"/>
                    </a:solidFill>
                  </a:rPr>
                  <a:t>S</a:t>
                </a:r>
                <a:r>
                  <a:rPr lang="en-US" sz="1600" baseline="-25000" dirty="0" err="1" smtClean="0">
                    <a:solidFill>
                      <a:prstClr val="black"/>
                    </a:solidFill>
                  </a:rPr>
                  <a:t>prism</a:t>
                </a:r>
                <a:r>
                  <a:rPr lang="en-US" sz="1600" baseline="-25000" dirty="0" smtClean="0">
                    <a:solidFill>
                      <a:prstClr val="black"/>
                    </a:solidFill>
                  </a:rPr>
                  <a:t> </a:t>
                </a:r>
                <a:r>
                  <a:rPr lang="en-US" sz="1600" dirty="0" smtClean="0">
                    <a:solidFill>
                      <a:prstClr val="black"/>
                    </a:solidFill>
                  </a:rPr>
                  <a:t>= </a:t>
                </a:r>
                <a:r>
                  <a:rPr lang="en-US" sz="1600" dirty="0" smtClean="0">
                    <a:solidFill>
                      <a:srgbClr val="FF0000"/>
                    </a:solidFill>
                  </a:rPr>
                  <a:t>K</a:t>
                </a:r>
                <a:r>
                  <a:rPr lang="en-US" sz="1600" dirty="0" smtClean="0">
                    <a:solidFill>
                      <a:prstClr val="black"/>
                    </a:solidFill>
                  </a:rPr>
                  <a:t>Q</a:t>
                </a:r>
              </a:p>
              <a:p>
                <a:pPr eaLnBrk="0" hangingPunct="0">
                  <a:lnSpc>
                    <a:spcPts val="2400"/>
                  </a:lnSpc>
                </a:pPr>
                <a:r>
                  <a:rPr lang="en-US" sz="1600" dirty="0" err="1" smtClean="0">
                    <a:solidFill>
                      <a:prstClr val="black"/>
                    </a:solidFill>
                  </a:rPr>
                  <a:t>S</a:t>
                </a:r>
                <a:r>
                  <a:rPr lang="en-US" sz="1600" baseline="-25000" dirty="0" err="1" smtClean="0">
                    <a:solidFill>
                      <a:prstClr val="black"/>
                    </a:solidFill>
                  </a:rPr>
                  <a:t>wedge</a:t>
                </a:r>
                <a:r>
                  <a:rPr lang="en-US" sz="1600" baseline="-25000" dirty="0" smtClean="0">
                    <a:solidFill>
                      <a:prstClr val="black"/>
                    </a:solidFill>
                  </a:rPr>
                  <a:t> </a:t>
                </a:r>
                <a:r>
                  <a:rPr lang="en-US" sz="1600" dirty="0" smtClean="0">
                    <a:solidFill>
                      <a:prstClr val="black"/>
                    </a:solidFill>
                  </a:rPr>
                  <a:t>= </a:t>
                </a:r>
                <a:r>
                  <a:rPr lang="en-US" sz="1600" dirty="0" smtClean="0">
                    <a:solidFill>
                      <a:srgbClr val="FF0000"/>
                    </a:solidFill>
                  </a:rPr>
                  <a:t>KX</a:t>
                </a:r>
                <a:r>
                  <a:rPr lang="en-US" sz="1600" dirty="0" smtClean="0">
                    <a:solidFill>
                      <a:prstClr val="black"/>
                    </a:solidFill>
                  </a:rPr>
                  <a:t> (I – Q)</a:t>
                </a:r>
              </a:p>
            </p:txBody>
          </p:sp>
          <p:grpSp>
            <p:nvGrpSpPr>
              <p:cNvPr id="42" name="Group 41"/>
              <p:cNvGrpSpPr/>
              <p:nvPr/>
            </p:nvGrpSpPr>
            <p:grpSpPr>
              <a:xfrm rot="21397274">
                <a:off x="6401469" y="578771"/>
                <a:ext cx="2249905" cy="1013841"/>
                <a:chOff x="6617369" y="591471"/>
                <a:chExt cx="2249905" cy="1013841"/>
              </a:xfrm>
            </p:grpSpPr>
            <p:grpSp>
              <p:nvGrpSpPr>
                <p:cNvPr id="43" name="Group 42"/>
                <p:cNvGrpSpPr/>
                <p:nvPr/>
              </p:nvGrpSpPr>
              <p:grpSpPr>
                <a:xfrm>
                  <a:off x="7116635" y="591471"/>
                  <a:ext cx="1310048" cy="494814"/>
                  <a:chOff x="6991459" y="461172"/>
                  <a:chExt cx="1703639" cy="643476"/>
                </a:xfrm>
              </p:grpSpPr>
              <p:sp>
                <p:nvSpPr>
                  <p:cNvPr id="45" name="Isosceles Triangle 44"/>
                  <p:cNvSpPr/>
                  <p:nvPr/>
                </p:nvSpPr>
                <p:spPr bwMode="auto">
                  <a:xfrm rot="1422264">
                    <a:off x="7122263" y="461172"/>
                    <a:ext cx="1572835" cy="365125"/>
                  </a:xfrm>
                  <a:prstGeom prst="triangle">
                    <a:avLst>
                      <a:gd name="adj" fmla="val 0"/>
                    </a:avLst>
                  </a:prstGeom>
                  <a:solidFill>
                    <a:schemeClr val="tx2">
                      <a:lumMod val="25000"/>
                      <a:lumOff val="75000"/>
                    </a:schemeClr>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46" name="Rectangle 45"/>
                  <p:cNvSpPr/>
                  <p:nvPr/>
                </p:nvSpPr>
                <p:spPr bwMode="auto">
                  <a:xfrm rot="1425084">
                    <a:off x="6991459" y="791072"/>
                    <a:ext cx="1576137" cy="313576"/>
                  </a:xfrm>
                  <a:prstGeom prst="rect">
                    <a:avLst/>
                  </a:prstGeom>
                  <a:solidFill>
                    <a:schemeClr val="tx2">
                      <a:lumMod val="25000"/>
                      <a:lumOff val="75000"/>
                    </a:schemeClr>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grpSp>
            <p:cxnSp>
              <p:nvCxnSpPr>
                <p:cNvPr id="44" name="Straight Connector 43"/>
                <p:cNvCxnSpPr/>
                <p:nvPr/>
              </p:nvCxnSpPr>
              <p:spPr bwMode="auto">
                <a:xfrm>
                  <a:off x="6617369" y="617040"/>
                  <a:ext cx="2249905" cy="988272"/>
                </a:xfrm>
                <a:prstGeom prst="line">
                  <a:avLst/>
                </a:prstGeom>
                <a:noFill/>
                <a:ln w="38100" cap="flat" cmpd="sng" algn="ctr">
                  <a:solidFill>
                    <a:schemeClr val="tx2"/>
                  </a:solidFill>
                  <a:prstDash val="solid"/>
                  <a:round/>
                  <a:headEnd type="none" w="med" len="med"/>
                  <a:tailEnd type="none" w="med" len="med"/>
                </a:ln>
                <a:effectLst/>
              </p:spPr>
            </p:cxnSp>
          </p:grpSp>
        </p:grpSp>
        <p:sp>
          <p:nvSpPr>
            <p:cNvPr id="38" name="TextBox 37"/>
            <p:cNvSpPr txBox="1"/>
            <p:nvPr/>
          </p:nvSpPr>
          <p:spPr>
            <a:xfrm>
              <a:off x="7985144" y="168424"/>
              <a:ext cx="914400" cy="914400"/>
            </a:xfrm>
            <a:prstGeom prst="rect">
              <a:avLst/>
            </a:prstGeom>
            <a:noFill/>
            <a:effectLst/>
          </p:spPr>
          <p:txBody>
            <a:bodyPr wrap="none" lIns="0" tIns="0" rIns="0" bIns="0" rtlCol="0">
              <a:noAutofit/>
            </a:bodyPr>
            <a:lstStyle/>
            <a:p>
              <a:pPr eaLnBrk="0" hangingPunct="0">
                <a:lnSpc>
                  <a:spcPts val="1800"/>
                </a:lnSpc>
              </a:pPr>
              <a:r>
                <a:rPr lang="en-US" sz="1400" i="1" dirty="0" smtClean="0">
                  <a:solidFill>
                    <a:prstClr val="black"/>
                  </a:solidFill>
                </a:rPr>
                <a:t>Muskingum</a:t>
              </a:r>
            </a:p>
            <a:p>
              <a:pPr eaLnBrk="0" hangingPunct="0">
                <a:lnSpc>
                  <a:spcPts val="1800"/>
                </a:lnSpc>
              </a:pPr>
              <a:r>
                <a:rPr lang="en-US" sz="1400" i="1" dirty="0" smtClean="0">
                  <a:solidFill>
                    <a:prstClr val="black"/>
                  </a:solidFill>
                </a:rPr>
                <a:t>Method</a:t>
              </a:r>
            </a:p>
          </p:txBody>
        </p:sp>
      </p:grpSp>
    </p:spTree>
    <p:extLst>
      <p:ext uri="{BB962C8B-B14F-4D97-AF65-F5344CB8AC3E}">
        <p14:creationId xmlns:p14="http://schemas.microsoft.com/office/powerpoint/2010/main" val="318539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ArcGIS Tools for RAPID Model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4137" y="1304150"/>
            <a:ext cx="3581400" cy="2294334"/>
          </a:xfrm>
          <a:prstGeom prst="rect">
            <a:avLst/>
          </a:prstGeom>
          <a:ln w="28575">
            <a:solidFill>
              <a:schemeClr val="accent4">
                <a:lumMod val="60000"/>
                <a:lumOff val="40000"/>
              </a:schemeClr>
            </a:solidFill>
          </a:ln>
          <a:effectLst>
            <a:softEdge rad="31750"/>
          </a:effectLst>
        </p:spPr>
      </p:pic>
      <p:grpSp>
        <p:nvGrpSpPr>
          <p:cNvPr id="12" name="Group 11"/>
          <p:cNvGrpSpPr/>
          <p:nvPr/>
        </p:nvGrpSpPr>
        <p:grpSpPr>
          <a:xfrm>
            <a:off x="533400" y="1568409"/>
            <a:ext cx="3239070" cy="1937624"/>
            <a:chOff x="379153" y="1494013"/>
            <a:chExt cx="3239070" cy="1937624"/>
          </a:xfrm>
        </p:grpSpPr>
        <p:sp>
          <p:nvSpPr>
            <p:cNvPr id="5" name="Freeform 4"/>
            <p:cNvSpPr/>
            <p:nvPr/>
          </p:nvSpPr>
          <p:spPr bwMode="auto">
            <a:xfrm>
              <a:off x="2362200" y="2286000"/>
              <a:ext cx="127883" cy="878414"/>
            </a:xfrm>
            <a:custGeom>
              <a:avLst/>
              <a:gdLst>
                <a:gd name="connsiteX0" fmla="*/ 26266 w 153460"/>
                <a:gd name="connsiteY0" fmla="*/ 1054100 h 1054100"/>
                <a:gd name="connsiteX1" fmla="*/ 153266 w 153460"/>
                <a:gd name="connsiteY1" fmla="*/ 660400 h 1054100"/>
                <a:gd name="connsiteX2" fmla="*/ 866 w 153460"/>
                <a:gd name="connsiteY2" fmla="*/ 292100 h 1054100"/>
                <a:gd name="connsiteX3" fmla="*/ 102466 w 153460"/>
                <a:gd name="connsiteY3" fmla="*/ 0 h 1054100"/>
              </a:gdLst>
              <a:ahLst/>
              <a:cxnLst>
                <a:cxn ang="0">
                  <a:pos x="connsiteX0" y="connsiteY0"/>
                </a:cxn>
                <a:cxn ang="0">
                  <a:pos x="connsiteX1" y="connsiteY1"/>
                </a:cxn>
                <a:cxn ang="0">
                  <a:pos x="connsiteX2" y="connsiteY2"/>
                </a:cxn>
                <a:cxn ang="0">
                  <a:pos x="connsiteX3" y="connsiteY3"/>
                </a:cxn>
              </a:cxnLst>
              <a:rect l="l" t="t" r="r" b="b"/>
              <a:pathLst>
                <a:path w="153460" h="1054100">
                  <a:moveTo>
                    <a:pt x="26266" y="1054100"/>
                  </a:moveTo>
                  <a:cubicBezTo>
                    <a:pt x="91882" y="920750"/>
                    <a:pt x="157499" y="787400"/>
                    <a:pt x="153266" y="660400"/>
                  </a:cubicBezTo>
                  <a:cubicBezTo>
                    <a:pt x="149033" y="533400"/>
                    <a:pt x="9333" y="402167"/>
                    <a:pt x="866" y="292100"/>
                  </a:cubicBezTo>
                  <a:cubicBezTo>
                    <a:pt x="-7601" y="182033"/>
                    <a:pt x="47432" y="91016"/>
                    <a:pt x="102466" y="0"/>
                  </a:cubicBezTo>
                </a:path>
              </a:pathLst>
            </a:custGeom>
            <a:noFill/>
            <a:ln w="38100">
              <a:solidFill>
                <a:srgbClr val="00206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379153" y="2665588"/>
              <a:ext cx="1143000" cy="352425"/>
            </a:xfrm>
            <a:prstGeom prst="rect">
              <a:avLst/>
            </a:prstGeom>
            <a:noFill/>
            <a:effectLst/>
          </p:spPr>
          <p:txBody>
            <a:bodyPr wrap="square" lIns="0" tIns="0" rIns="0" bIns="0" rtlCol="0" anchor="ctr">
              <a:noAutofit/>
            </a:bodyPr>
            <a:lstStyle/>
            <a:p>
              <a:pPr algn="ctr" eaLnBrk="0" hangingPunct="0">
                <a:lnSpc>
                  <a:spcPts val="1800"/>
                </a:lnSpc>
              </a:pPr>
              <a:r>
                <a:rPr lang="en-US" sz="1400" b="1" dirty="0" smtClean="0">
                  <a:solidFill>
                    <a:prstClr val="black"/>
                  </a:solidFill>
                </a:rPr>
                <a:t>13473525</a:t>
              </a:r>
            </a:p>
          </p:txBody>
        </p:sp>
        <p:sp>
          <p:nvSpPr>
            <p:cNvPr id="7" name="TextBox 6"/>
            <p:cNvSpPr txBox="1"/>
            <p:nvPr/>
          </p:nvSpPr>
          <p:spPr>
            <a:xfrm>
              <a:off x="1483159" y="1494013"/>
              <a:ext cx="1143000" cy="352425"/>
            </a:xfrm>
            <a:prstGeom prst="rect">
              <a:avLst/>
            </a:prstGeom>
            <a:noFill/>
            <a:effectLst/>
          </p:spPr>
          <p:txBody>
            <a:bodyPr wrap="square" lIns="0" tIns="0" rIns="0" bIns="0" rtlCol="0" anchor="ctr">
              <a:noAutofit/>
            </a:bodyPr>
            <a:lstStyle/>
            <a:p>
              <a:pPr algn="ctr" eaLnBrk="0" hangingPunct="0">
                <a:lnSpc>
                  <a:spcPts val="1800"/>
                </a:lnSpc>
              </a:pPr>
              <a:r>
                <a:rPr lang="en-US" sz="1400" b="1" dirty="0" smtClean="0">
                  <a:solidFill>
                    <a:prstClr val="black"/>
                  </a:solidFill>
                </a:rPr>
                <a:t>13475951</a:t>
              </a:r>
            </a:p>
          </p:txBody>
        </p:sp>
        <p:sp>
          <p:nvSpPr>
            <p:cNvPr id="8" name="TextBox 7"/>
            <p:cNvSpPr txBox="1"/>
            <p:nvPr/>
          </p:nvSpPr>
          <p:spPr>
            <a:xfrm>
              <a:off x="2475223" y="2376921"/>
              <a:ext cx="1143000" cy="352425"/>
            </a:xfrm>
            <a:prstGeom prst="rect">
              <a:avLst/>
            </a:prstGeom>
            <a:noFill/>
            <a:effectLst/>
          </p:spPr>
          <p:txBody>
            <a:bodyPr wrap="square" lIns="0" tIns="0" rIns="0" bIns="0" rtlCol="0" anchor="ctr">
              <a:noAutofit/>
            </a:bodyPr>
            <a:lstStyle/>
            <a:p>
              <a:pPr algn="ctr" eaLnBrk="0" hangingPunct="0">
                <a:lnSpc>
                  <a:spcPts val="1800"/>
                </a:lnSpc>
              </a:pPr>
              <a:r>
                <a:rPr lang="en-US" sz="1400" b="1" dirty="0" smtClean="0">
                  <a:solidFill>
                    <a:prstClr val="black"/>
                  </a:solidFill>
                </a:rPr>
                <a:t>13475949</a:t>
              </a:r>
            </a:p>
          </p:txBody>
        </p:sp>
        <p:grpSp>
          <p:nvGrpSpPr>
            <p:cNvPr id="9" name="Group 8"/>
            <p:cNvGrpSpPr/>
            <p:nvPr/>
          </p:nvGrpSpPr>
          <p:grpSpPr>
            <a:xfrm>
              <a:off x="690188" y="1547804"/>
              <a:ext cx="2032000" cy="1883833"/>
              <a:chOff x="4597400" y="533400"/>
              <a:chExt cx="2438400" cy="2260600"/>
            </a:xfrm>
          </p:grpSpPr>
          <p:sp>
            <p:nvSpPr>
              <p:cNvPr id="10" name="Freeform 9"/>
              <p:cNvSpPr/>
              <p:nvPr/>
            </p:nvSpPr>
            <p:spPr bwMode="auto">
              <a:xfrm>
                <a:off x="4597400" y="1562100"/>
                <a:ext cx="2438400" cy="1231900"/>
              </a:xfrm>
              <a:custGeom>
                <a:avLst/>
                <a:gdLst>
                  <a:gd name="connsiteX0" fmla="*/ 0 w 2438400"/>
                  <a:gd name="connsiteY0" fmla="*/ 0 h 1231900"/>
                  <a:gd name="connsiteX1" fmla="*/ 838200 w 2438400"/>
                  <a:gd name="connsiteY1" fmla="*/ 114300 h 1231900"/>
                  <a:gd name="connsiteX2" fmla="*/ 1308100 w 2438400"/>
                  <a:gd name="connsiteY2" fmla="*/ 622300 h 1231900"/>
                  <a:gd name="connsiteX3" fmla="*/ 2146300 w 2438400"/>
                  <a:gd name="connsiteY3" fmla="*/ 965200 h 1231900"/>
                  <a:gd name="connsiteX4" fmla="*/ 2438400 w 2438400"/>
                  <a:gd name="connsiteY4" fmla="*/ 123190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1231900">
                    <a:moveTo>
                      <a:pt x="0" y="0"/>
                    </a:moveTo>
                    <a:cubicBezTo>
                      <a:pt x="310091" y="5291"/>
                      <a:pt x="620183" y="10583"/>
                      <a:pt x="838200" y="114300"/>
                    </a:cubicBezTo>
                    <a:cubicBezTo>
                      <a:pt x="1056217" y="218017"/>
                      <a:pt x="1090084" y="480483"/>
                      <a:pt x="1308100" y="622300"/>
                    </a:cubicBezTo>
                    <a:cubicBezTo>
                      <a:pt x="1526116" y="764117"/>
                      <a:pt x="1957917" y="863600"/>
                      <a:pt x="2146300" y="965200"/>
                    </a:cubicBezTo>
                    <a:cubicBezTo>
                      <a:pt x="2334683" y="1066800"/>
                      <a:pt x="2386541" y="1149350"/>
                      <a:pt x="2438400" y="1231900"/>
                    </a:cubicBezTo>
                  </a:path>
                </a:pathLst>
              </a:custGeom>
              <a:noFill/>
              <a:ln w="38100">
                <a:solidFill>
                  <a:srgbClr val="00206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bwMode="auto">
              <a:xfrm>
                <a:off x="5334000" y="533400"/>
                <a:ext cx="780955" cy="1727200"/>
              </a:xfrm>
              <a:custGeom>
                <a:avLst/>
                <a:gdLst>
                  <a:gd name="connsiteX0" fmla="*/ 736600 w 780955"/>
                  <a:gd name="connsiteY0" fmla="*/ 1727200 h 1727200"/>
                  <a:gd name="connsiteX1" fmla="*/ 698500 w 780955"/>
                  <a:gd name="connsiteY1" fmla="*/ 1219200 h 1727200"/>
                  <a:gd name="connsiteX2" fmla="*/ 749300 w 780955"/>
                  <a:gd name="connsiteY2" fmla="*/ 736600 h 1727200"/>
                  <a:gd name="connsiteX3" fmla="*/ 139700 w 780955"/>
                  <a:gd name="connsiteY3" fmla="*/ 254000 h 1727200"/>
                  <a:gd name="connsiteX4" fmla="*/ 0 w 780955"/>
                  <a:gd name="connsiteY4" fmla="*/ 0 h 172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955" h="1727200">
                    <a:moveTo>
                      <a:pt x="736600" y="1727200"/>
                    </a:moveTo>
                    <a:cubicBezTo>
                      <a:pt x="716491" y="1555750"/>
                      <a:pt x="696383" y="1384300"/>
                      <a:pt x="698500" y="1219200"/>
                    </a:cubicBezTo>
                    <a:cubicBezTo>
                      <a:pt x="700617" y="1054100"/>
                      <a:pt x="842433" y="897467"/>
                      <a:pt x="749300" y="736600"/>
                    </a:cubicBezTo>
                    <a:cubicBezTo>
                      <a:pt x="656167" y="575733"/>
                      <a:pt x="264583" y="376767"/>
                      <a:pt x="139700" y="254000"/>
                    </a:cubicBezTo>
                    <a:cubicBezTo>
                      <a:pt x="14817" y="131233"/>
                      <a:pt x="7408" y="65616"/>
                      <a:pt x="0" y="0"/>
                    </a:cubicBezTo>
                  </a:path>
                </a:pathLst>
              </a:custGeom>
              <a:noFill/>
              <a:ln w="38100">
                <a:solidFill>
                  <a:srgbClr val="00206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sp>
        <p:nvSpPr>
          <p:cNvPr id="3" name="Rectangle 2"/>
          <p:cNvSpPr/>
          <p:nvPr/>
        </p:nvSpPr>
        <p:spPr bwMode="auto">
          <a:xfrm>
            <a:off x="4724400" y="1836420"/>
            <a:ext cx="1866900" cy="228600"/>
          </a:xfrm>
          <a:prstGeom prst="rect">
            <a:avLst/>
          </a:prstGeom>
          <a:no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FF0000"/>
              </a:solidFill>
            </a:endParaRPr>
          </a:p>
        </p:txBody>
      </p:sp>
      <p:sp>
        <p:nvSpPr>
          <p:cNvPr id="14" name="Rectangle 13"/>
          <p:cNvSpPr/>
          <p:nvPr/>
        </p:nvSpPr>
        <p:spPr bwMode="auto">
          <a:xfrm>
            <a:off x="4724182" y="2453640"/>
            <a:ext cx="2514600" cy="228600"/>
          </a:xfrm>
          <a:prstGeom prst="rect">
            <a:avLst/>
          </a:prstGeom>
          <a:no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FF0000"/>
              </a:solidFill>
            </a:endParaRPr>
          </a:p>
        </p:txBody>
      </p:sp>
      <p:grpSp>
        <p:nvGrpSpPr>
          <p:cNvPr id="23" name="Group 22"/>
          <p:cNvGrpSpPr/>
          <p:nvPr/>
        </p:nvGrpSpPr>
        <p:grpSpPr>
          <a:xfrm>
            <a:off x="768235" y="1546000"/>
            <a:ext cx="2184400" cy="2036233"/>
            <a:chOff x="768235" y="1546000"/>
            <a:chExt cx="2184400" cy="2036233"/>
          </a:xfrm>
        </p:grpSpPr>
        <p:sp>
          <p:nvSpPr>
            <p:cNvPr id="17" name="Oval 16"/>
            <p:cNvSpPr/>
            <p:nvPr/>
          </p:nvSpPr>
          <p:spPr bwMode="auto">
            <a:xfrm>
              <a:off x="768235" y="2403250"/>
              <a:ext cx="152400" cy="152400"/>
            </a:xfrm>
            <a:prstGeom prst="ellipse">
              <a:avLst/>
            </a:prstGeom>
            <a:solidFill>
              <a:srgbClr val="FFFF00"/>
            </a:soli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18" name="Oval 17"/>
            <p:cNvSpPr/>
            <p:nvPr/>
          </p:nvSpPr>
          <p:spPr bwMode="auto">
            <a:xfrm>
              <a:off x="1987144" y="2985333"/>
              <a:ext cx="152400" cy="152400"/>
            </a:xfrm>
            <a:prstGeom prst="ellipse">
              <a:avLst/>
            </a:prstGeom>
            <a:solidFill>
              <a:srgbClr val="FFFF00"/>
            </a:soli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19" name="Oval 18"/>
            <p:cNvSpPr/>
            <p:nvPr/>
          </p:nvSpPr>
          <p:spPr bwMode="auto">
            <a:xfrm>
              <a:off x="1382068" y="1546000"/>
              <a:ext cx="152400" cy="152400"/>
            </a:xfrm>
            <a:prstGeom prst="ellipse">
              <a:avLst/>
            </a:prstGeom>
            <a:solidFill>
              <a:srgbClr val="FFFF00"/>
            </a:soli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20" name="Oval 19"/>
            <p:cNvSpPr/>
            <p:nvPr/>
          </p:nvSpPr>
          <p:spPr bwMode="auto">
            <a:xfrm>
              <a:off x="2516447" y="2284196"/>
              <a:ext cx="152400" cy="152400"/>
            </a:xfrm>
            <a:prstGeom prst="ellipse">
              <a:avLst/>
            </a:prstGeom>
            <a:solidFill>
              <a:srgbClr val="FFFF00"/>
            </a:soli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21" name="Oval 20"/>
            <p:cNvSpPr/>
            <p:nvPr/>
          </p:nvSpPr>
          <p:spPr bwMode="auto">
            <a:xfrm>
              <a:off x="2477070" y="3162610"/>
              <a:ext cx="152400" cy="152400"/>
            </a:xfrm>
            <a:prstGeom prst="ellipse">
              <a:avLst/>
            </a:prstGeom>
            <a:solidFill>
              <a:srgbClr val="FFFF00"/>
            </a:soli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22" name="Oval 21"/>
            <p:cNvSpPr/>
            <p:nvPr/>
          </p:nvSpPr>
          <p:spPr bwMode="auto">
            <a:xfrm>
              <a:off x="2800235" y="3429833"/>
              <a:ext cx="152400" cy="152400"/>
            </a:xfrm>
            <a:prstGeom prst="ellipse">
              <a:avLst/>
            </a:prstGeom>
            <a:solidFill>
              <a:srgbClr val="FFFF00"/>
            </a:soli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grpSp>
      <p:sp>
        <p:nvSpPr>
          <p:cNvPr id="24" name="TextBox 23"/>
          <p:cNvSpPr txBox="1"/>
          <p:nvPr/>
        </p:nvSpPr>
        <p:spPr>
          <a:xfrm>
            <a:off x="609600" y="3938693"/>
            <a:ext cx="2343035" cy="2362200"/>
          </a:xfrm>
          <a:prstGeom prst="rect">
            <a:avLst/>
          </a:prstGeom>
          <a:noFill/>
          <a:effectLst/>
        </p:spPr>
        <p:txBody>
          <a:bodyPr wrap="square" lIns="0" tIns="0" rIns="0" bIns="0" rtlCol="0">
            <a:noAutofit/>
          </a:bodyPr>
          <a:lstStyle/>
          <a:p>
            <a:pPr eaLnBrk="0" hangingPunct="0">
              <a:lnSpc>
                <a:spcPct val="150000"/>
              </a:lnSpc>
            </a:pPr>
            <a:r>
              <a:rPr lang="en-US" sz="1400" b="1" u="sng" dirty="0" smtClean="0">
                <a:solidFill>
                  <a:prstClr val="black"/>
                </a:solidFill>
              </a:rPr>
              <a:t>Muskingum Parameters</a:t>
            </a:r>
          </a:p>
          <a:p>
            <a:pPr eaLnBrk="0" hangingPunct="0">
              <a:lnSpc>
                <a:spcPct val="150000"/>
              </a:lnSpc>
            </a:pPr>
            <a:r>
              <a:rPr lang="en-US" sz="1400" dirty="0" err="1" smtClean="0">
                <a:solidFill>
                  <a:prstClr val="black"/>
                </a:solidFill>
              </a:rPr>
              <a:t>K</a:t>
            </a:r>
            <a:r>
              <a:rPr lang="en-US" sz="1400" baseline="-25000" dirty="0" err="1" smtClean="0">
                <a:solidFill>
                  <a:prstClr val="black"/>
                </a:solidFill>
              </a:rPr>
              <a:t>fac</a:t>
            </a:r>
            <a:r>
              <a:rPr lang="en-US" sz="1400" dirty="0" smtClean="0">
                <a:solidFill>
                  <a:prstClr val="black"/>
                </a:solidFill>
              </a:rPr>
              <a:t> = LENGTH_GEO x 3600</a:t>
            </a:r>
          </a:p>
          <a:p>
            <a:pPr eaLnBrk="0" hangingPunct="0">
              <a:lnSpc>
                <a:spcPct val="150000"/>
              </a:lnSpc>
            </a:pPr>
            <a:r>
              <a:rPr lang="en-US" sz="1400" dirty="0" smtClean="0">
                <a:solidFill>
                  <a:prstClr val="black"/>
                </a:solidFill>
              </a:rPr>
              <a:t>K = </a:t>
            </a:r>
            <a:r>
              <a:rPr lang="en-US" sz="1400" dirty="0" err="1" smtClean="0">
                <a:solidFill>
                  <a:prstClr val="black"/>
                </a:solidFill>
              </a:rPr>
              <a:t>K</a:t>
            </a:r>
            <a:r>
              <a:rPr lang="en-US" sz="1400" baseline="-25000" dirty="0" err="1" smtClean="0">
                <a:solidFill>
                  <a:prstClr val="black"/>
                </a:solidFill>
              </a:rPr>
              <a:t>fac</a:t>
            </a:r>
            <a:r>
              <a:rPr lang="en-US" sz="1400" baseline="-25000" dirty="0" smtClean="0">
                <a:solidFill>
                  <a:prstClr val="black"/>
                </a:solidFill>
              </a:rPr>
              <a:t> </a:t>
            </a:r>
            <a:r>
              <a:rPr lang="en-US" sz="1400" dirty="0" smtClean="0">
                <a:solidFill>
                  <a:prstClr val="black"/>
                </a:solidFill>
              </a:rPr>
              <a:t>x </a:t>
            </a:r>
            <a:r>
              <a:rPr lang="el-GR" sz="1400" dirty="0" smtClean="0">
                <a:solidFill>
                  <a:prstClr val="black"/>
                </a:solidFill>
              </a:rPr>
              <a:t>λ</a:t>
            </a:r>
            <a:r>
              <a:rPr lang="en-US" sz="1400" baseline="-25000" dirty="0" smtClean="0">
                <a:solidFill>
                  <a:prstClr val="black"/>
                </a:solidFill>
              </a:rPr>
              <a:t>k</a:t>
            </a:r>
            <a:r>
              <a:rPr lang="en-US" sz="1400" dirty="0" smtClean="0">
                <a:solidFill>
                  <a:prstClr val="black"/>
                </a:solidFill>
              </a:rPr>
              <a:t> </a:t>
            </a:r>
          </a:p>
          <a:p>
            <a:pPr eaLnBrk="0" hangingPunct="0">
              <a:lnSpc>
                <a:spcPct val="150000"/>
              </a:lnSpc>
            </a:pPr>
            <a:r>
              <a:rPr lang="en-US" sz="1400" dirty="0" smtClean="0">
                <a:solidFill>
                  <a:prstClr val="black"/>
                </a:solidFill>
              </a:rPr>
              <a:t>where </a:t>
            </a:r>
            <a:r>
              <a:rPr lang="el-GR" sz="1400" dirty="0">
                <a:solidFill>
                  <a:prstClr val="black"/>
                </a:solidFill>
              </a:rPr>
              <a:t>λ</a:t>
            </a:r>
            <a:r>
              <a:rPr lang="en-US" sz="1400" baseline="-25000" dirty="0" smtClean="0">
                <a:solidFill>
                  <a:prstClr val="black"/>
                </a:solidFill>
              </a:rPr>
              <a:t>k</a:t>
            </a:r>
            <a:r>
              <a:rPr lang="en-US" sz="1400" dirty="0" smtClean="0">
                <a:solidFill>
                  <a:prstClr val="black"/>
                </a:solidFill>
              </a:rPr>
              <a:t> = 0.35</a:t>
            </a:r>
          </a:p>
          <a:p>
            <a:pPr eaLnBrk="0" hangingPunct="0">
              <a:lnSpc>
                <a:spcPct val="150000"/>
              </a:lnSpc>
            </a:pPr>
            <a:endParaRPr lang="en-US" sz="1400" dirty="0">
              <a:solidFill>
                <a:prstClr val="black"/>
              </a:solidFill>
            </a:endParaRPr>
          </a:p>
          <a:p>
            <a:pPr eaLnBrk="0" hangingPunct="0">
              <a:lnSpc>
                <a:spcPct val="150000"/>
              </a:lnSpc>
            </a:pPr>
            <a:r>
              <a:rPr lang="en-US" sz="1400" dirty="0" smtClean="0">
                <a:solidFill>
                  <a:prstClr val="black"/>
                </a:solidFill>
              </a:rPr>
              <a:t>X = </a:t>
            </a:r>
            <a:r>
              <a:rPr lang="el-GR" sz="1400" dirty="0" smtClean="0">
                <a:solidFill>
                  <a:prstClr val="black"/>
                </a:solidFill>
              </a:rPr>
              <a:t>λ</a:t>
            </a:r>
            <a:r>
              <a:rPr lang="en-US" sz="1400" baseline="-25000" dirty="0" smtClean="0">
                <a:solidFill>
                  <a:prstClr val="black"/>
                </a:solidFill>
              </a:rPr>
              <a:t>x</a:t>
            </a:r>
            <a:r>
              <a:rPr lang="en-US" sz="1400" dirty="0" smtClean="0">
                <a:solidFill>
                  <a:prstClr val="black"/>
                </a:solidFill>
              </a:rPr>
              <a:t> </a:t>
            </a:r>
            <a:r>
              <a:rPr lang="en-US" sz="1400" dirty="0" err="1" smtClean="0">
                <a:solidFill>
                  <a:prstClr val="black"/>
                </a:solidFill>
              </a:rPr>
              <a:t>x</a:t>
            </a:r>
            <a:r>
              <a:rPr lang="en-US" sz="1400" dirty="0" smtClean="0">
                <a:solidFill>
                  <a:prstClr val="black"/>
                </a:solidFill>
              </a:rPr>
              <a:t> 0.1 (units: </a:t>
            </a:r>
          </a:p>
          <a:p>
            <a:pPr eaLnBrk="0" hangingPunct="0">
              <a:lnSpc>
                <a:spcPct val="150000"/>
              </a:lnSpc>
            </a:pPr>
            <a:r>
              <a:rPr lang="en-US" sz="1400" dirty="0">
                <a:solidFill>
                  <a:prstClr val="black"/>
                </a:solidFill>
              </a:rPr>
              <a:t>w</a:t>
            </a:r>
            <a:r>
              <a:rPr lang="en-US" sz="1400" dirty="0" smtClean="0">
                <a:solidFill>
                  <a:prstClr val="black"/>
                </a:solidFill>
              </a:rPr>
              <a:t>here </a:t>
            </a:r>
            <a:r>
              <a:rPr lang="el-GR" sz="1400" dirty="0">
                <a:solidFill>
                  <a:prstClr val="black"/>
                </a:solidFill>
              </a:rPr>
              <a:t>λ</a:t>
            </a:r>
            <a:r>
              <a:rPr lang="en-US" sz="1400" baseline="-25000" dirty="0" smtClean="0">
                <a:solidFill>
                  <a:prstClr val="black"/>
                </a:solidFill>
              </a:rPr>
              <a:t>x </a:t>
            </a:r>
            <a:r>
              <a:rPr lang="en-US" sz="1400" dirty="0" smtClean="0">
                <a:solidFill>
                  <a:prstClr val="black"/>
                </a:solidFill>
              </a:rPr>
              <a:t>= 3</a:t>
            </a:r>
          </a:p>
        </p:txBody>
      </p:sp>
      <p:grpSp>
        <p:nvGrpSpPr>
          <p:cNvPr id="29" name="Group 28"/>
          <p:cNvGrpSpPr/>
          <p:nvPr/>
        </p:nvGrpSpPr>
        <p:grpSpPr>
          <a:xfrm>
            <a:off x="3546674" y="3938692"/>
            <a:ext cx="5216326" cy="2451948"/>
            <a:chOff x="3546674" y="3938692"/>
            <a:chExt cx="5216326" cy="2451948"/>
          </a:xfrm>
        </p:grpSpPr>
        <p:grpSp>
          <p:nvGrpSpPr>
            <p:cNvPr id="16" name="Group 15"/>
            <p:cNvGrpSpPr/>
            <p:nvPr/>
          </p:nvGrpSpPr>
          <p:grpSpPr>
            <a:xfrm>
              <a:off x="3546674" y="3938692"/>
              <a:ext cx="5216326" cy="2451948"/>
              <a:chOff x="3965992" y="3938692"/>
              <a:chExt cx="5216326" cy="2451948"/>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992" y="3938693"/>
                <a:ext cx="2514818" cy="2451947"/>
              </a:xfrm>
              <a:prstGeom prst="rect">
                <a:avLst/>
              </a:prstGeom>
              <a:ln w="28575">
                <a:solidFill>
                  <a:schemeClr val="accent4">
                    <a:lumMod val="60000"/>
                    <a:lumOff val="40000"/>
                  </a:schemeClr>
                </a:solidFill>
              </a:ln>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500" y="3938692"/>
                <a:ext cx="2514818" cy="2451947"/>
              </a:xfrm>
              <a:prstGeom prst="rect">
                <a:avLst/>
              </a:prstGeom>
              <a:ln w="28575">
                <a:solidFill>
                  <a:schemeClr val="accent4">
                    <a:lumMod val="60000"/>
                    <a:lumOff val="40000"/>
                  </a:schemeClr>
                </a:solidFill>
              </a:ln>
            </p:spPr>
          </p:pic>
        </p:grpSp>
        <p:sp>
          <p:nvSpPr>
            <p:cNvPr id="27" name="TextBox 26"/>
            <p:cNvSpPr txBox="1"/>
            <p:nvPr/>
          </p:nvSpPr>
          <p:spPr>
            <a:xfrm>
              <a:off x="3748086" y="4391966"/>
              <a:ext cx="690562" cy="101566"/>
            </a:xfrm>
            <a:prstGeom prst="rect">
              <a:avLst/>
            </a:prstGeom>
            <a:solidFill>
              <a:schemeClr val="bg1"/>
            </a:solidFill>
          </p:spPr>
          <p:txBody>
            <a:bodyPr wrap="square" lIns="0" tIns="0" bIns="0" rtlCol="0">
              <a:spAutoFit/>
            </a:bodyPr>
            <a:lstStyle/>
            <a:p>
              <a:r>
                <a:rPr lang="en-US" sz="600" dirty="0" err="1" smtClean="0">
                  <a:solidFill>
                    <a:prstClr val="black"/>
                  </a:solidFill>
                </a:rPr>
                <a:t>Flowline</a:t>
              </a:r>
              <a:endParaRPr lang="en-US" sz="600" dirty="0">
                <a:solidFill>
                  <a:prstClr val="black"/>
                </a:solidFill>
              </a:endParaRPr>
            </a:p>
          </p:txBody>
        </p:sp>
        <p:sp>
          <p:nvSpPr>
            <p:cNvPr id="28" name="TextBox 27"/>
            <p:cNvSpPr txBox="1"/>
            <p:nvPr/>
          </p:nvSpPr>
          <p:spPr>
            <a:xfrm>
              <a:off x="6446937" y="4401491"/>
              <a:ext cx="1350863" cy="92333"/>
            </a:xfrm>
            <a:prstGeom prst="rect">
              <a:avLst/>
            </a:prstGeom>
            <a:solidFill>
              <a:schemeClr val="bg1"/>
            </a:solidFill>
          </p:spPr>
          <p:txBody>
            <a:bodyPr wrap="square" lIns="0" tIns="0" bIns="0" rtlCol="0">
              <a:spAutoFit/>
            </a:bodyPr>
            <a:lstStyle>
              <a:defPPr>
                <a:defRPr lang="en-US"/>
              </a:defPPr>
              <a:lvl1pPr>
                <a:defRPr sz="600"/>
              </a:lvl1pPr>
            </a:lstStyle>
            <a:p>
              <a:r>
                <a:rPr lang="en-US" dirty="0" err="1">
                  <a:solidFill>
                    <a:prstClr val="black"/>
                  </a:solidFill>
                </a:rPr>
                <a:t>Flowline</a:t>
              </a:r>
              <a:endParaRPr lang="en-US" dirty="0">
                <a:solidFill>
                  <a:prstClr val="black"/>
                </a:solidFill>
              </a:endParaRPr>
            </a:p>
          </p:txBody>
        </p:sp>
      </p:grpSp>
    </p:spTree>
    <p:extLst>
      <p:ext uri="{BB962C8B-B14F-4D97-AF65-F5344CB8AC3E}">
        <p14:creationId xmlns:p14="http://schemas.microsoft.com/office/powerpoint/2010/main" val="29521696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2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in the Texas Gulf Coast</a:t>
            </a:r>
            <a:br>
              <a:rPr lang="en-US" dirty="0" smtClean="0"/>
            </a:br>
            <a:r>
              <a:rPr lang="en-US" sz="1800" i="1" dirty="0" smtClean="0"/>
              <a:t>RAPID Model, 3 hour time steps</a:t>
            </a:r>
            <a:endParaRPr lang="en-US" dirty="0"/>
          </a:p>
        </p:txBody>
      </p:sp>
      <p:sp>
        <p:nvSpPr>
          <p:cNvPr id="8" name="TextBox 7"/>
          <p:cNvSpPr txBox="1"/>
          <p:nvPr/>
        </p:nvSpPr>
        <p:spPr>
          <a:xfrm>
            <a:off x="1778112" y="6020513"/>
            <a:ext cx="6783163" cy="533400"/>
          </a:xfrm>
          <a:prstGeom prst="rect">
            <a:avLst/>
          </a:prstGeom>
          <a:noFill/>
          <a:effectLst/>
        </p:spPr>
        <p:txBody>
          <a:bodyPr wrap="none" lIns="0" tIns="0" rIns="0" bIns="0" rtlCol="0" anchor="b">
            <a:noAutofit/>
          </a:bodyPr>
          <a:lstStyle>
            <a:defPPr>
              <a:defRPr lang="en-US"/>
            </a:defPPr>
            <a:lvl1pPr algn="r" eaLnBrk="0" hangingPunct="0">
              <a:defRPr sz="1400">
                <a:solidFill>
                  <a:schemeClr val="bg1"/>
                </a:solidFill>
              </a:defRPr>
            </a:lvl1pPr>
          </a:lstStyle>
          <a:p>
            <a:r>
              <a:rPr lang="en-US" dirty="0">
                <a:solidFill>
                  <a:prstClr val="white"/>
                </a:solidFill>
              </a:rPr>
              <a:t>GIS data describes </a:t>
            </a:r>
            <a:r>
              <a:rPr lang="en-US" dirty="0" smtClean="0">
                <a:solidFill>
                  <a:prstClr val="white"/>
                </a:solidFill>
              </a:rPr>
              <a:t>64k </a:t>
            </a:r>
            <a:r>
              <a:rPr lang="en-US" dirty="0">
                <a:solidFill>
                  <a:prstClr val="white"/>
                </a:solidFill>
              </a:rPr>
              <a:t>river </a:t>
            </a:r>
            <a:r>
              <a:rPr lang="en-US" dirty="0" smtClean="0">
                <a:solidFill>
                  <a:prstClr val="white"/>
                </a:solidFill>
              </a:rPr>
              <a:t>reaches . . .</a:t>
            </a:r>
            <a:endParaRPr lang="en-US" dirty="0">
              <a:solidFill>
                <a:prstClr val="white"/>
              </a:solidFill>
            </a:endParaRPr>
          </a:p>
          <a:p>
            <a:r>
              <a:rPr lang="en-US" dirty="0">
                <a:solidFill>
                  <a:prstClr val="white"/>
                </a:solidFill>
              </a:rPr>
              <a:t>          </a:t>
            </a:r>
            <a:r>
              <a:rPr lang="en-US" dirty="0" smtClean="0">
                <a:solidFill>
                  <a:prstClr val="white"/>
                </a:solidFill>
              </a:rPr>
              <a:t>. . . </a:t>
            </a:r>
            <a:r>
              <a:rPr lang="en-US" dirty="0">
                <a:solidFill>
                  <a:prstClr val="white"/>
                </a:solidFill>
              </a:rPr>
              <a:t>simulate flow in each </a:t>
            </a:r>
            <a:r>
              <a:rPr lang="en-US" dirty="0" smtClean="0">
                <a:solidFill>
                  <a:prstClr val="white"/>
                </a:solidFill>
              </a:rPr>
              <a:t>reach in each time step</a:t>
            </a:r>
            <a:endParaRPr lang="en-US" dirty="0">
              <a:solidFill>
                <a:prstClr val="white"/>
              </a:solidFill>
            </a:endParaRPr>
          </a:p>
        </p:txBody>
      </p:sp>
      <p:pic>
        <p:nvPicPr>
          <p:cNvPr id="3" name="Picture 2"/>
          <p:cNvPicPr>
            <a:picLocks noChangeAspect="1"/>
          </p:cNvPicPr>
          <p:nvPr/>
        </p:nvPicPr>
        <p:blipFill rotWithShape="1">
          <a:blip r:embed="rId2"/>
          <a:srcRect l="27159" t="14584" r="22474" b="15625"/>
          <a:stretch/>
        </p:blipFill>
        <p:spPr>
          <a:xfrm>
            <a:off x="1891543" y="1614674"/>
            <a:ext cx="5360915" cy="4176526"/>
          </a:xfrm>
          <a:prstGeom prst="rect">
            <a:avLst/>
          </a:prstGeom>
          <a:ln w="28575">
            <a:solidFill>
              <a:schemeClr val="accent4">
                <a:lumMod val="40000"/>
                <a:lumOff val="60000"/>
              </a:schemeClr>
            </a:solidFill>
          </a:ln>
        </p:spPr>
      </p:pic>
      <p:grpSp>
        <p:nvGrpSpPr>
          <p:cNvPr id="19" name="Group 18"/>
          <p:cNvGrpSpPr/>
          <p:nvPr/>
        </p:nvGrpSpPr>
        <p:grpSpPr>
          <a:xfrm>
            <a:off x="6019800" y="251659"/>
            <a:ext cx="3070022" cy="1348541"/>
            <a:chOff x="5646171" y="195912"/>
            <a:chExt cx="3070022" cy="1348541"/>
          </a:xfrm>
        </p:grpSpPr>
        <p:sp>
          <p:nvSpPr>
            <p:cNvPr id="20" name="TextBox 19"/>
            <p:cNvSpPr txBox="1"/>
            <p:nvPr/>
          </p:nvSpPr>
          <p:spPr>
            <a:xfrm>
              <a:off x="5646171" y="195912"/>
              <a:ext cx="1215189" cy="321479"/>
            </a:xfrm>
            <a:prstGeom prst="rect">
              <a:avLst/>
            </a:prstGeom>
            <a:noFill/>
            <a:effectLst/>
          </p:spPr>
          <p:txBody>
            <a:bodyPr wrap="none" lIns="0" tIns="0" rIns="0" bIns="0" rtlCol="0" anchor="ctr">
              <a:noAutofit/>
            </a:bodyPr>
            <a:lstStyle/>
            <a:p>
              <a:pPr algn="ctr" eaLnBrk="0" hangingPunct="0">
                <a:lnSpc>
                  <a:spcPts val="1800"/>
                </a:lnSpc>
              </a:pPr>
              <a:r>
                <a:rPr lang="en-US" sz="1400" b="1" dirty="0" smtClean="0">
                  <a:solidFill>
                    <a:prstClr val="black"/>
                  </a:solidFill>
                </a:rPr>
                <a:t>Atmosphere</a:t>
              </a:r>
            </a:p>
          </p:txBody>
        </p:sp>
        <p:sp>
          <p:nvSpPr>
            <p:cNvPr id="21" name="TextBox 20"/>
            <p:cNvSpPr txBox="1"/>
            <p:nvPr/>
          </p:nvSpPr>
          <p:spPr>
            <a:xfrm>
              <a:off x="6559496" y="712188"/>
              <a:ext cx="1215189" cy="321479"/>
            </a:xfrm>
            <a:prstGeom prst="rect">
              <a:avLst/>
            </a:prstGeom>
            <a:noFill/>
            <a:effectLst/>
          </p:spPr>
          <p:txBody>
            <a:bodyPr wrap="none" lIns="0" tIns="0" rIns="0" bIns="0" rtlCol="0" anchor="ctr">
              <a:noAutofit/>
            </a:bodyPr>
            <a:lstStyle/>
            <a:p>
              <a:pPr algn="ctr" eaLnBrk="0" hangingPunct="0">
                <a:lnSpc>
                  <a:spcPts val="1800"/>
                </a:lnSpc>
              </a:pPr>
              <a:r>
                <a:rPr lang="en-US" sz="1400" b="1" dirty="0" smtClean="0">
                  <a:solidFill>
                    <a:prstClr val="black"/>
                  </a:solidFill>
                </a:rPr>
                <a:t>Land Surface</a:t>
              </a:r>
            </a:p>
          </p:txBody>
        </p:sp>
        <p:sp>
          <p:nvSpPr>
            <p:cNvPr id="22" name="TextBox 21"/>
            <p:cNvSpPr txBox="1"/>
            <p:nvPr/>
          </p:nvSpPr>
          <p:spPr>
            <a:xfrm>
              <a:off x="7501004" y="1222974"/>
              <a:ext cx="1215189" cy="321479"/>
            </a:xfrm>
            <a:prstGeom prst="rect">
              <a:avLst/>
            </a:prstGeom>
            <a:noFill/>
            <a:effectLst/>
          </p:spPr>
          <p:txBody>
            <a:bodyPr wrap="none" lIns="0" tIns="0" rIns="0" bIns="0" rtlCol="0" anchor="ctr">
              <a:noAutofit/>
            </a:bodyPr>
            <a:lstStyle/>
            <a:p>
              <a:pPr algn="ctr" eaLnBrk="0" hangingPunct="0">
                <a:lnSpc>
                  <a:spcPts val="1800"/>
                </a:lnSpc>
              </a:pPr>
              <a:r>
                <a:rPr lang="en-US" sz="1400" b="1" dirty="0" smtClean="0">
                  <a:solidFill>
                    <a:srgbClr val="FF0000"/>
                  </a:solidFill>
                </a:rPr>
                <a:t>Rivers</a:t>
              </a:r>
            </a:p>
          </p:txBody>
        </p:sp>
        <p:sp>
          <p:nvSpPr>
            <p:cNvPr id="23" name="Bent Arrow 22"/>
            <p:cNvSpPr/>
            <p:nvPr/>
          </p:nvSpPr>
          <p:spPr bwMode="auto">
            <a:xfrm rot="5400000">
              <a:off x="6881126" y="288732"/>
              <a:ext cx="349422" cy="372978"/>
            </a:xfrm>
            <a:prstGeom prst="bentArrow">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24" name="Bent Arrow 23"/>
            <p:cNvSpPr/>
            <p:nvPr/>
          </p:nvSpPr>
          <p:spPr bwMode="auto">
            <a:xfrm rot="5400000">
              <a:off x="7817833" y="804819"/>
              <a:ext cx="349422" cy="372978"/>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grpSp>
      <p:sp>
        <p:nvSpPr>
          <p:cNvPr id="11" name="TextBox 10"/>
          <p:cNvSpPr txBox="1"/>
          <p:nvPr/>
        </p:nvSpPr>
        <p:spPr>
          <a:xfrm>
            <a:off x="149962" y="6172200"/>
            <a:ext cx="6783163" cy="533400"/>
          </a:xfrm>
          <a:prstGeom prst="rect">
            <a:avLst/>
          </a:prstGeom>
          <a:noFill/>
          <a:effectLst/>
        </p:spPr>
        <p:txBody>
          <a:bodyPr wrap="none" lIns="0" tIns="0" rIns="0" bIns="0" rtlCol="0" anchor="b">
            <a:noAutofit/>
          </a:bodyPr>
          <a:lstStyle>
            <a:defPPr>
              <a:defRPr lang="en-US"/>
            </a:defPPr>
            <a:lvl1pPr algn="r" eaLnBrk="0" hangingPunct="0">
              <a:defRPr sz="1400">
                <a:solidFill>
                  <a:schemeClr val="bg1"/>
                </a:solidFill>
              </a:defRPr>
            </a:lvl1pPr>
          </a:lstStyle>
          <a:p>
            <a:pPr algn="l"/>
            <a:r>
              <a:rPr lang="en-US" sz="1100" dirty="0" smtClean="0">
                <a:solidFill>
                  <a:prstClr val="white"/>
                </a:solidFill>
              </a:rPr>
              <a:t>David et al (2013)</a:t>
            </a:r>
          </a:p>
          <a:p>
            <a:pPr algn="l"/>
            <a:r>
              <a:rPr lang="en-US" sz="1100" dirty="0" smtClean="0">
                <a:solidFill>
                  <a:prstClr val="white"/>
                </a:solidFill>
              </a:rPr>
              <a:t>DOI</a:t>
            </a:r>
            <a:r>
              <a:rPr lang="en-US" sz="1100" dirty="0">
                <a:solidFill>
                  <a:prstClr val="white"/>
                </a:solidFill>
              </a:rPr>
              <a:t>: 10.1016/j.envsoft.2012.12.011</a:t>
            </a:r>
          </a:p>
        </p:txBody>
      </p:sp>
      <p:sp>
        <p:nvSpPr>
          <p:cNvPr id="12" name="Rectangle 11"/>
          <p:cNvSpPr/>
          <p:nvPr/>
        </p:nvSpPr>
        <p:spPr bwMode="auto">
          <a:xfrm>
            <a:off x="8077200" y="1278721"/>
            <a:ext cx="830896" cy="321479"/>
          </a:xfrm>
          <a:prstGeom prst="rect">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Tree>
    <p:extLst>
      <p:ext uri="{BB962C8B-B14F-4D97-AF65-F5344CB8AC3E}">
        <p14:creationId xmlns:p14="http://schemas.microsoft.com/office/powerpoint/2010/main" val="864434031"/>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Nationally Synthesize Operations of Regional River Forecast Centers</a:t>
            </a:r>
            <a:endParaRPr lang="en-US" dirty="0"/>
          </a:p>
        </p:txBody>
      </p:sp>
      <p:pic>
        <p:nvPicPr>
          <p:cNvPr id="4" name="Picture 3" descr="HydroCentralizationnolegend-wnwc.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42" y="1059324"/>
            <a:ext cx="6541706" cy="4786311"/>
          </a:xfrm>
          <a:prstGeom prst="rect">
            <a:avLst/>
          </a:prstGeom>
        </p:spPr>
      </p:pic>
    </p:spTree>
    <p:extLst>
      <p:ext uri="{BB962C8B-B14F-4D97-AF65-F5344CB8AC3E}">
        <p14:creationId xmlns:p14="http://schemas.microsoft.com/office/powerpoint/2010/main" val="1496753000"/>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6244" y="221386"/>
            <a:ext cx="8605407" cy="6358524"/>
          </a:xfrm>
          <a:prstGeom prst="rect">
            <a:avLst/>
          </a:prstGeom>
        </p:spPr>
      </p:pic>
      <p:sp>
        <p:nvSpPr>
          <p:cNvPr id="4" name="TextBox 3"/>
          <p:cNvSpPr txBox="1"/>
          <p:nvPr/>
        </p:nvSpPr>
        <p:spPr>
          <a:xfrm>
            <a:off x="301658" y="1470581"/>
            <a:ext cx="914400" cy="914400"/>
          </a:xfrm>
          <a:prstGeom prst="rect">
            <a:avLst/>
          </a:prstGeom>
          <a:noFill/>
          <a:effectLst/>
        </p:spPr>
        <p:txBody>
          <a:bodyPr wrap="none" lIns="0" tIns="0" rIns="0" bIns="0" rtlCol="0">
            <a:noAutofit/>
          </a:bodyPr>
          <a:lstStyle/>
          <a:p>
            <a:pPr eaLnBrk="0" hangingPunct="0">
              <a:lnSpc>
                <a:spcPts val="1800"/>
              </a:lnSpc>
            </a:pPr>
            <a:r>
              <a:rPr lang="en-US" sz="1400" b="1" dirty="0">
                <a:solidFill>
                  <a:prstClr val="black"/>
                </a:solidFill>
              </a:rPr>
              <a:t>European Center for Medium Range Weather Forecasting and European Joint Research Commission</a:t>
            </a:r>
          </a:p>
        </p:txBody>
      </p:sp>
      <p:sp>
        <p:nvSpPr>
          <p:cNvPr id="5" name="TextBox 4"/>
          <p:cNvSpPr txBox="1"/>
          <p:nvPr/>
        </p:nvSpPr>
        <p:spPr>
          <a:xfrm>
            <a:off x="2725918" y="4290766"/>
            <a:ext cx="914400" cy="914400"/>
          </a:xfrm>
          <a:prstGeom prst="rect">
            <a:avLst/>
          </a:prstGeom>
          <a:noFill/>
          <a:effectLst/>
        </p:spPr>
        <p:txBody>
          <a:bodyPr wrap="none" lIns="0" tIns="0" rIns="0" bIns="0" rtlCol="0">
            <a:noAutofit/>
          </a:bodyPr>
          <a:lstStyle/>
          <a:p>
            <a:pPr eaLnBrk="0" hangingPunct="0">
              <a:lnSpc>
                <a:spcPts val="1800"/>
              </a:lnSpc>
            </a:pPr>
            <a:r>
              <a:rPr lang="en-US" sz="1400" b="1" dirty="0">
                <a:solidFill>
                  <a:prstClr val="black"/>
                </a:solidFill>
              </a:rPr>
              <a:t>15 Day ahead forecast ensemble (50 hydrographs) at each location</a:t>
            </a:r>
          </a:p>
        </p:txBody>
      </p:sp>
    </p:spTree>
    <p:extLst>
      <p:ext uri="{BB962C8B-B14F-4D97-AF65-F5344CB8AC3E}">
        <p14:creationId xmlns:p14="http://schemas.microsoft.com/office/powerpoint/2010/main" val="547836346"/>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95443"/>
            <a:ext cx="7886700" cy="1325563"/>
          </a:xfrm>
        </p:spPr>
        <p:txBody>
          <a:bodyPr>
            <a:normAutofit/>
          </a:bodyPr>
          <a:lstStyle/>
          <a:p>
            <a:pPr algn="ctr"/>
            <a:r>
              <a:rPr lang="en-US" sz="2800" dirty="0" smtClean="0"/>
              <a:t>Hydrologic Forecasting for the Texas-Gulf Region </a:t>
            </a:r>
            <a:br>
              <a:rPr lang="en-US" sz="2800" dirty="0" smtClean="0"/>
            </a:br>
            <a:r>
              <a:rPr lang="en-US" sz="2800" dirty="0" smtClean="0"/>
              <a:t>(from Brigham Young University)</a:t>
            </a:r>
            <a:endParaRPr lang="en-US" sz="2800" dirty="0"/>
          </a:p>
        </p:txBody>
      </p:sp>
      <p:pic>
        <p:nvPicPr>
          <p:cNvPr id="3" name="Picture 2"/>
          <p:cNvPicPr>
            <a:picLocks noChangeAspect="1"/>
          </p:cNvPicPr>
          <p:nvPr/>
        </p:nvPicPr>
        <p:blipFill>
          <a:blip r:embed="rId2"/>
          <a:stretch>
            <a:fillRect/>
          </a:stretch>
        </p:blipFill>
        <p:spPr>
          <a:xfrm>
            <a:off x="1272618" y="1685385"/>
            <a:ext cx="6573096" cy="4530609"/>
          </a:xfrm>
          <a:prstGeom prst="rect">
            <a:avLst/>
          </a:prstGeom>
        </p:spPr>
      </p:pic>
      <p:sp>
        <p:nvSpPr>
          <p:cNvPr id="4" name="Rectangle 3"/>
          <p:cNvSpPr/>
          <p:nvPr/>
        </p:nvSpPr>
        <p:spPr>
          <a:xfrm>
            <a:off x="2764874" y="6392887"/>
            <a:ext cx="3142912" cy="369332"/>
          </a:xfrm>
          <a:prstGeom prst="rect">
            <a:avLst/>
          </a:prstGeom>
        </p:spPr>
        <p:txBody>
          <a:bodyPr wrap="none">
            <a:spAutoFit/>
          </a:bodyPr>
          <a:lstStyle/>
          <a:p>
            <a:r>
              <a:rPr lang="en-US" dirty="0">
                <a:solidFill>
                  <a:prstClr val="black"/>
                </a:solidFill>
                <a:latin typeface="Times New Roman" panose="02020603050405020304" pitchFamily="18" charset="0"/>
                <a:ea typeface="Times New Roman" panose="02020603050405020304" pitchFamily="18" charset="0"/>
              </a:rPr>
              <a:t> </a:t>
            </a:r>
            <a:r>
              <a:rPr lang="en-US" u="sng" dirty="0">
                <a:solidFill>
                  <a:srgbClr val="0000FF"/>
                </a:solidFill>
                <a:latin typeface="Times New Roman" panose="02020603050405020304" pitchFamily="18" charset="0"/>
                <a:ea typeface="Times New Roman" panose="02020603050405020304" pitchFamily="18" charset="0"/>
                <a:hlinkClick r:id="rId3"/>
              </a:rPr>
              <a:t>http://demo.tethys.ci-water.org/</a:t>
            </a:r>
            <a:endParaRPr lang="en-US" dirty="0">
              <a:solidFill>
                <a:prstClr val="black"/>
              </a:solidFill>
            </a:endParaRPr>
          </a:p>
        </p:txBody>
      </p:sp>
      <p:sp>
        <p:nvSpPr>
          <p:cNvPr id="5" name="TextBox 4"/>
          <p:cNvSpPr txBox="1"/>
          <p:nvPr/>
        </p:nvSpPr>
        <p:spPr>
          <a:xfrm>
            <a:off x="3257277" y="1279681"/>
            <a:ext cx="2621423" cy="369332"/>
          </a:xfrm>
          <a:prstGeom prst="rect">
            <a:avLst/>
          </a:prstGeom>
          <a:noFill/>
        </p:spPr>
        <p:txBody>
          <a:bodyPr wrap="none" rtlCol="0">
            <a:spAutoFit/>
          </a:bodyPr>
          <a:lstStyle/>
          <a:p>
            <a:r>
              <a:rPr lang="en-US" dirty="0">
                <a:solidFill>
                  <a:prstClr val="black"/>
                </a:solidFill>
              </a:rPr>
              <a:t>(67,313 </a:t>
            </a:r>
            <a:r>
              <a:rPr lang="en-US" dirty="0" err="1">
                <a:solidFill>
                  <a:prstClr val="black"/>
                </a:solidFill>
              </a:rPr>
              <a:t>NHDPlus</a:t>
            </a:r>
            <a:r>
              <a:rPr lang="en-US" dirty="0">
                <a:solidFill>
                  <a:prstClr val="black"/>
                </a:solidFill>
              </a:rPr>
              <a:t> reaches)</a:t>
            </a:r>
          </a:p>
        </p:txBody>
      </p:sp>
      <p:sp>
        <p:nvSpPr>
          <p:cNvPr id="6" name="TextBox 5"/>
          <p:cNvSpPr txBox="1"/>
          <p:nvPr/>
        </p:nvSpPr>
        <p:spPr>
          <a:xfrm>
            <a:off x="6372525" y="6253866"/>
            <a:ext cx="2443105" cy="369332"/>
          </a:xfrm>
          <a:prstGeom prst="rect">
            <a:avLst/>
          </a:prstGeom>
          <a:noFill/>
        </p:spPr>
        <p:txBody>
          <a:bodyPr wrap="none" rtlCol="0">
            <a:spAutoFit/>
          </a:bodyPr>
          <a:lstStyle/>
          <a:p>
            <a:r>
              <a:rPr lang="en-US" dirty="0">
                <a:solidFill>
                  <a:prstClr val="black"/>
                </a:solidFill>
              </a:rPr>
              <a:t>Source: Jim Nelson, BYU</a:t>
            </a:r>
          </a:p>
        </p:txBody>
      </p:sp>
    </p:spTree>
    <p:extLst>
      <p:ext uri="{BB962C8B-B14F-4D97-AF65-F5344CB8AC3E}">
        <p14:creationId xmlns:p14="http://schemas.microsoft.com/office/powerpoint/2010/main" val="1562774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Ensemble Flow Forecast for </a:t>
            </a:r>
            <a:r>
              <a:rPr lang="en-US" sz="2800" dirty="0" smtClean="0">
                <a:solidFill>
                  <a:srgbClr val="FF0000"/>
                </a:solidFill>
              </a:rPr>
              <a:t>Reach Catchment 5592208 </a:t>
            </a:r>
            <a:r>
              <a:rPr lang="en-US" sz="2800" dirty="0" smtClean="0"/>
              <a:t>made on Jan 13, 2015 (15 day horizon)</a:t>
            </a:r>
            <a:br>
              <a:rPr lang="en-US" sz="2800" dirty="0" smtClean="0"/>
            </a:br>
            <a:r>
              <a:rPr lang="en-US" sz="2000" dirty="0" smtClean="0"/>
              <a:t>Weather information source: European Center for Medium Range Weather Forecasting (ECMWF).  Summary statistics compiled from </a:t>
            </a:r>
            <a:r>
              <a:rPr lang="en-US" sz="2000" dirty="0" smtClean="0">
                <a:solidFill>
                  <a:srgbClr val="FF0000"/>
                </a:solidFill>
              </a:rPr>
              <a:t>50 forecast hydrographs</a:t>
            </a:r>
            <a:endParaRPr lang="en-US" sz="2000" dirty="0">
              <a:solidFill>
                <a:srgbClr val="FF0000"/>
              </a:solidFill>
            </a:endParaRPr>
          </a:p>
        </p:txBody>
      </p:sp>
      <p:pic>
        <p:nvPicPr>
          <p:cNvPr id="3" name="Picture 2"/>
          <p:cNvPicPr>
            <a:picLocks noChangeAspect="1"/>
          </p:cNvPicPr>
          <p:nvPr/>
        </p:nvPicPr>
        <p:blipFill>
          <a:blip r:embed="rId2"/>
          <a:stretch>
            <a:fillRect/>
          </a:stretch>
        </p:blipFill>
        <p:spPr>
          <a:xfrm>
            <a:off x="911751" y="1804458"/>
            <a:ext cx="6742816" cy="4794891"/>
          </a:xfrm>
          <a:prstGeom prst="rect">
            <a:avLst/>
          </a:prstGeom>
          <a:ln w="3175">
            <a:solidFill>
              <a:schemeClr val="bg1">
                <a:lumMod val="65000"/>
              </a:schemeClr>
            </a:solidFill>
          </a:ln>
        </p:spPr>
      </p:pic>
      <p:sp>
        <p:nvSpPr>
          <p:cNvPr id="4" name="Oval 3"/>
          <p:cNvSpPr/>
          <p:nvPr/>
        </p:nvSpPr>
        <p:spPr>
          <a:xfrm>
            <a:off x="1480008" y="4053526"/>
            <a:ext cx="329938" cy="3016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Arrow Connector 5"/>
          <p:cNvCxnSpPr/>
          <p:nvPr/>
        </p:nvCxnSpPr>
        <p:spPr>
          <a:xfrm>
            <a:off x="1809946" y="4201891"/>
            <a:ext cx="414779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433018" y="6046477"/>
            <a:ext cx="2443105" cy="369332"/>
          </a:xfrm>
          <a:prstGeom prst="rect">
            <a:avLst/>
          </a:prstGeom>
          <a:noFill/>
        </p:spPr>
        <p:txBody>
          <a:bodyPr wrap="none" rtlCol="0">
            <a:spAutoFit/>
          </a:bodyPr>
          <a:lstStyle/>
          <a:p>
            <a:r>
              <a:rPr lang="en-US" dirty="0">
                <a:solidFill>
                  <a:prstClr val="black"/>
                </a:solidFill>
              </a:rPr>
              <a:t>Source: Jim Nelson, BYU</a:t>
            </a:r>
          </a:p>
        </p:txBody>
      </p:sp>
    </p:spTree>
    <p:extLst>
      <p:ext uri="{BB962C8B-B14F-4D97-AF65-F5344CB8AC3E}">
        <p14:creationId xmlns:p14="http://schemas.microsoft.com/office/powerpoint/2010/main" val="36484727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have we learned?</a:t>
            </a:r>
            <a:endParaRPr lang="en-US" dirty="0"/>
          </a:p>
        </p:txBody>
      </p:sp>
      <p:sp>
        <p:nvSpPr>
          <p:cNvPr id="3" name="Content Placeholder 2"/>
          <p:cNvSpPr>
            <a:spLocks noGrp="1"/>
          </p:cNvSpPr>
          <p:nvPr>
            <p:ph idx="1"/>
          </p:nvPr>
        </p:nvSpPr>
        <p:spPr/>
        <p:txBody>
          <a:bodyPr>
            <a:normAutofit fontScale="92500"/>
          </a:bodyPr>
          <a:lstStyle/>
          <a:p>
            <a:r>
              <a:rPr lang="en-US" dirty="0" smtClean="0"/>
              <a:t>A high resolution flow forecasting model is feasible for the continental United States!</a:t>
            </a:r>
          </a:p>
          <a:p>
            <a:r>
              <a:rPr lang="en-US" dirty="0" smtClean="0"/>
              <a:t>NFIE-Hydro is a work in progress that needs a complicated workflow system e.g. built in the Azure Data Factory to become operational</a:t>
            </a:r>
          </a:p>
          <a:p>
            <a:r>
              <a:rPr lang="en-US" dirty="0" smtClean="0"/>
              <a:t>RAPID is a very useful flow model running over the NHD </a:t>
            </a:r>
            <a:r>
              <a:rPr lang="en-US" dirty="0" err="1" smtClean="0"/>
              <a:t>Flowlines</a:t>
            </a:r>
            <a:endParaRPr lang="en-US" dirty="0" smtClean="0"/>
          </a:p>
          <a:p>
            <a:r>
              <a:rPr lang="en-US" dirty="0" smtClean="0"/>
              <a:t>European </a:t>
            </a:r>
            <a:r>
              <a:rPr lang="en-US" dirty="0" err="1" smtClean="0"/>
              <a:t>GloFAS</a:t>
            </a:r>
            <a:r>
              <a:rPr lang="en-US" dirty="0" smtClean="0"/>
              <a:t> procedure is a more advanced than ours and easier to deploy locally</a:t>
            </a:r>
          </a:p>
        </p:txBody>
      </p:sp>
    </p:spTree>
    <p:extLst>
      <p:ext uri="{BB962C8B-B14F-4D97-AF65-F5344CB8AC3E}">
        <p14:creationId xmlns:p14="http://schemas.microsoft.com/office/powerpoint/2010/main" val="2215900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476547" y="3789848"/>
            <a:ext cx="2477823" cy="1817077"/>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7152" y="228600"/>
            <a:ext cx="8229600" cy="1143000"/>
          </a:xfrm>
        </p:spPr>
        <p:txBody>
          <a:bodyPr>
            <a:normAutofit/>
          </a:bodyPr>
          <a:lstStyle/>
          <a:p>
            <a:r>
              <a:rPr lang="en-US" sz="2800" dirty="0" smtClean="0"/>
              <a:t>National Flood Interoperability Experiment (NFIE)</a:t>
            </a:r>
            <a:br>
              <a:rPr lang="en-US" sz="2800" dirty="0" smtClean="0"/>
            </a:br>
            <a:r>
              <a:rPr lang="en-US" sz="2800" dirty="0" smtClean="0">
                <a:solidFill>
                  <a:schemeClr val="tx2"/>
                </a:solidFill>
              </a:rPr>
              <a:t>Component Three: NFIE-River</a:t>
            </a:r>
            <a:endParaRPr lang="en-US" sz="2800" dirty="0"/>
          </a:p>
        </p:txBody>
      </p:sp>
      <p:grpSp>
        <p:nvGrpSpPr>
          <p:cNvPr id="20" name="Group 19"/>
          <p:cNvGrpSpPr/>
          <p:nvPr/>
        </p:nvGrpSpPr>
        <p:grpSpPr>
          <a:xfrm>
            <a:off x="1447800" y="1600200"/>
            <a:ext cx="5943600" cy="4724400"/>
            <a:chOff x="1905000" y="1981200"/>
            <a:chExt cx="5181600" cy="3962400"/>
          </a:xfrm>
        </p:grpSpPr>
        <p:sp>
          <p:nvSpPr>
            <p:cNvPr id="3" name="Rectangle 2"/>
            <p:cNvSpPr/>
            <p:nvPr/>
          </p:nvSpPr>
          <p:spPr>
            <a:xfrm>
              <a:off x="1905000" y="1981200"/>
              <a:ext cx="5181600" cy="39624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2362200" y="2286000"/>
              <a:ext cx="4343400" cy="3048000"/>
              <a:chOff x="2667000" y="2514600"/>
              <a:chExt cx="3733800" cy="2819400"/>
            </a:xfrm>
          </p:grpSpPr>
          <p:sp>
            <p:nvSpPr>
              <p:cNvPr id="4" name="Rectangle 3"/>
              <p:cNvSpPr/>
              <p:nvPr/>
            </p:nvSpPr>
            <p:spPr>
              <a:xfrm>
                <a:off x="2667000" y="2514600"/>
                <a:ext cx="3733800" cy="2819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4" idx="0"/>
                <a:endCxn id="4" idx="2"/>
              </p:cNvCxnSpPr>
              <p:nvPr/>
            </p:nvCxnSpPr>
            <p:spPr>
              <a:xfrm>
                <a:off x="4533900" y="2514600"/>
                <a:ext cx="0" cy="28194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3"/>
              </p:cNvCxnSpPr>
              <p:nvPr/>
            </p:nvCxnSpPr>
            <p:spPr>
              <a:xfrm>
                <a:off x="2667000" y="3924300"/>
                <a:ext cx="3733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2434649" y="5486400"/>
              <a:ext cx="4198507" cy="309762"/>
            </a:xfrm>
            <a:prstGeom prst="rect">
              <a:avLst/>
            </a:prstGeom>
            <a:noFill/>
          </p:spPr>
          <p:txBody>
            <a:bodyPr wrap="none" rtlCol="0">
              <a:spAutoFit/>
            </a:bodyPr>
            <a:lstStyle/>
            <a:p>
              <a:pPr algn="ctr"/>
              <a:r>
                <a:rPr lang="en-US" dirty="0" smtClean="0">
                  <a:solidFill>
                    <a:schemeClr val="tx2"/>
                  </a:solidFill>
                </a:rPr>
                <a:t>NFIE-Services: </a:t>
              </a:r>
              <a:r>
                <a:rPr lang="en-US" dirty="0" smtClean="0"/>
                <a:t>Web services for flood information</a:t>
              </a:r>
              <a:endParaRPr lang="en-US" dirty="0"/>
            </a:p>
          </p:txBody>
        </p:sp>
        <p:sp>
          <p:nvSpPr>
            <p:cNvPr id="11" name="TextBox 10"/>
            <p:cNvSpPr txBox="1"/>
            <p:nvPr/>
          </p:nvSpPr>
          <p:spPr>
            <a:xfrm>
              <a:off x="2477832" y="2518062"/>
              <a:ext cx="1810150" cy="1006728"/>
            </a:xfrm>
            <a:prstGeom prst="rect">
              <a:avLst/>
            </a:prstGeom>
            <a:noFill/>
          </p:spPr>
          <p:txBody>
            <a:bodyPr wrap="square" rtlCol="0">
              <a:spAutoFit/>
            </a:bodyPr>
            <a:lstStyle/>
            <a:p>
              <a:pPr algn="ctr"/>
              <a:r>
                <a:rPr lang="en-US" dirty="0" smtClean="0">
                  <a:solidFill>
                    <a:schemeClr val="tx2"/>
                  </a:solidFill>
                </a:rPr>
                <a:t>NFIE-Geo: </a:t>
              </a:r>
              <a:r>
                <a:rPr lang="en-US" dirty="0" smtClean="0"/>
                <a:t>National geospatial framework for hydrology</a:t>
              </a:r>
              <a:endParaRPr lang="en-US" dirty="0"/>
            </a:p>
          </p:txBody>
        </p:sp>
        <p:sp>
          <p:nvSpPr>
            <p:cNvPr id="12" name="TextBox 11"/>
            <p:cNvSpPr txBox="1"/>
            <p:nvPr/>
          </p:nvSpPr>
          <p:spPr>
            <a:xfrm>
              <a:off x="2385291" y="4059201"/>
              <a:ext cx="1902691" cy="1006728"/>
            </a:xfrm>
            <a:prstGeom prst="rect">
              <a:avLst/>
            </a:prstGeom>
            <a:noFill/>
          </p:spPr>
          <p:txBody>
            <a:bodyPr wrap="square" rtlCol="0">
              <a:spAutoFit/>
            </a:bodyPr>
            <a:lstStyle/>
            <a:p>
              <a:pPr algn="ctr"/>
              <a:r>
                <a:rPr lang="en-US" dirty="0" smtClean="0">
                  <a:solidFill>
                    <a:schemeClr val="tx2"/>
                  </a:solidFill>
                </a:rPr>
                <a:t>NFIE-Hydro: </a:t>
              </a:r>
              <a:r>
                <a:rPr lang="en-US" dirty="0" smtClean="0"/>
                <a:t>National high spatial resolution hydrologic forecasting</a:t>
              </a:r>
              <a:endParaRPr lang="en-US" dirty="0"/>
            </a:p>
          </p:txBody>
        </p:sp>
        <p:sp>
          <p:nvSpPr>
            <p:cNvPr id="13" name="TextBox 12"/>
            <p:cNvSpPr txBox="1"/>
            <p:nvPr/>
          </p:nvSpPr>
          <p:spPr>
            <a:xfrm>
              <a:off x="4739290" y="4059201"/>
              <a:ext cx="1897273" cy="1006728"/>
            </a:xfrm>
            <a:prstGeom prst="rect">
              <a:avLst/>
            </a:prstGeom>
            <a:noFill/>
          </p:spPr>
          <p:txBody>
            <a:bodyPr wrap="square" rtlCol="0">
              <a:spAutoFit/>
            </a:bodyPr>
            <a:lstStyle/>
            <a:p>
              <a:pPr algn="ctr"/>
              <a:r>
                <a:rPr lang="en-US" dirty="0" smtClean="0">
                  <a:solidFill>
                    <a:schemeClr val="tx2"/>
                  </a:solidFill>
                </a:rPr>
                <a:t>NFIE-River: </a:t>
              </a:r>
              <a:r>
                <a:rPr lang="en-US" dirty="0" smtClean="0"/>
                <a:t>River</a:t>
              </a:r>
              <a:r>
                <a:rPr lang="en-US" dirty="0" smtClean="0">
                  <a:solidFill>
                    <a:schemeClr val="tx2"/>
                  </a:solidFill>
                </a:rPr>
                <a:t> </a:t>
              </a:r>
              <a:r>
                <a:rPr lang="en-US" dirty="0" smtClean="0"/>
                <a:t>channel information and real-time flood inundation mapping</a:t>
              </a:r>
              <a:endParaRPr lang="en-US" dirty="0"/>
            </a:p>
          </p:txBody>
        </p:sp>
        <p:sp>
          <p:nvSpPr>
            <p:cNvPr id="14" name="TextBox 13"/>
            <p:cNvSpPr txBox="1"/>
            <p:nvPr/>
          </p:nvSpPr>
          <p:spPr>
            <a:xfrm>
              <a:off x="4739291" y="2532692"/>
              <a:ext cx="1897272" cy="1006728"/>
            </a:xfrm>
            <a:prstGeom prst="rect">
              <a:avLst/>
            </a:prstGeom>
            <a:noFill/>
          </p:spPr>
          <p:txBody>
            <a:bodyPr wrap="square" rtlCol="0">
              <a:spAutoFit/>
            </a:bodyPr>
            <a:lstStyle/>
            <a:p>
              <a:pPr algn="ctr"/>
              <a:r>
                <a:rPr lang="en-US" dirty="0" smtClean="0">
                  <a:solidFill>
                    <a:schemeClr val="tx2"/>
                  </a:solidFill>
                </a:rPr>
                <a:t>NFIE-Response: </a:t>
              </a:r>
              <a:r>
                <a:rPr lang="en-US" dirty="0" smtClean="0"/>
                <a:t>Wide area planning for flood emergency response</a:t>
              </a:r>
              <a:endParaRPr lang="en-US" dirty="0"/>
            </a:p>
          </p:txBody>
        </p:sp>
        <p:sp>
          <p:nvSpPr>
            <p:cNvPr id="15" name="Right Arrow 14"/>
            <p:cNvSpPr/>
            <p:nvPr/>
          </p:nvSpPr>
          <p:spPr>
            <a:xfrm>
              <a:off x="4326082" y="2965828"/>
              <a:ext cx="381000" cy="14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4287982" y="4343400"/>
              <a:ext cx="381000" cy="14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3352800" y="3636221"/>
              <a:ext cx="113145" cy="3261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5531427" y="3653240"/>
              <a:ext cx="113145" cy="326179"/>
            </a:xfrm>
            <a:prstGeom prst="downArrow">
              <a:avLst/>
            </a:prstGeom>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4354945" y="3718392"/>
              <a:ext cx="381000" cy="140456"/>
            </a:xfrm>
            <a:prstGeom prst="rightArrow">
              <a:avLst/>
            </a:prstGeom>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562238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 risk zones…</a:t>
            </a:r>
            <a:endParaRPr lang="en-US" dirty="0"/>
          </a:p>
        </p:txBody>
      </p:sp>
      <p:sp>
        <p:nvSpPr>
          <p:cNvPr id="3" name="Content Placeholder 2"/>
          <p:cNvSpPr>
            <a:spLocks noGrp="1"/>
          </p:cNvSpPr>
          <p:nvPr>
            <p:ph idx="1"/>
          </p:nvPr>
        </p:nvSpPr>
        <p:spPr>
          <a:xfrm>
            <a:off x="628650" y="1469222"/>
            <a:ext cx="5642649" cy="2623827"/>
          </a:xfrm>
        </p:spPr>
        <p:txBody>
          <a:bodyPr>
            <a:normAutofit/>
          </a:bodyPr>
          <a:lstStyle/>
          <a:p>
            <a:r>
              <a:rPr lang="en-US" dirty="0" smtClean="0"/>
              <a:t>Each catchment has a </a:t>
            </a:r>
            <a:r>
              <a:rPr lang="en-US" dirty="0" smtClean="0">
                <a:solidFill>
                  <a:schemeClr val="accent1"/>
                </a:solidFill>
              </a:rPr>
              <a:t>flood hazard zone </a:t>
            </a:r>
            <a:r>
              <a:rPr lang="en-US" dirty="0" smtClean="0"/>
              <a:t>defined from FEMA flood data</a:t>
            </a:r>
          </a:p>
          <a:p>
            <a:r>
              <a:rPr lang="en-US" dirty="0" smtClean="0"/>
              <a:t>Probabilistic forecast from </a:t>
            </a:r>
            <a:r>
              <a:rPr lang="en-US" dirty="0"/>
              <a:t>NFIE-Hydro defines flood </a:t>
            </a:r>
            <a:r>
              <a:rPr lang="en-US" dirty="0" smtClean="0">
                <a:solidFill>
                  <a:schemeClr val="accent1"/>
                </a:solidFill>
              </a:rPr>
              <a:t>risk</a:t>
            </a:r>
            <a:r>
              <a:rPr lang="en-US" dirty="0" smtClean="0"/>
              <a:t> </a:t>
            </a:r>
          </a:p>
          <a:p>
            <a:r>
              <a:rPr lang="en-US" dirty="0" smtClean="0">
                <a:solidFill>
                  <a:schemeClr val="accent1"/>
                </a:solidFill>
              </a:rPr>
              <a:t>Color</a:t>
            </a:r>
            <a:r>
              <a:rPr lang="en-US" dirty="0" smtClean="0"/>
              <a:t> the zones according to risk</a:t>
            </a:r>
          </a:p>
        </p:txBody>
      </p:sp>
      <p:pic>
        <p:nvPicPr>
          <p:cNvPr id="10" name="Picture 9"/>
          <p:cNvPicPr>
            <a:picLocks noChangeAspect="1"/>
          </p:cNvPicPr>
          <p:nvPr/>
        </p:nvPicPr>
        <p:blipFill>
          <a:blip r:embed="rId2"/>
          <a:stretch>
            <a:fillRect/>
          </a:stretch>
        </p:blipFill>
        <p:spPr>
          <a:xfrm>
            <a:off x="3683348" y="4002363"/>
            <a:ext cx="2448667" cy="2316439"/>
          </a:xfrm>
          <a:prstGeom prst="rect">
            <a:avLst/>
          </a:prstGeom>
        </p:spPr>
      </p:pic>
      <p:pic>
        <p:nvPicPr>
          <p:cNvPr id="13" name="Picture 12"/>
          <p:cNvPicPr>
            <a:picLocks noChangeAspect="1"/>
          </p:cNvPicPr>
          <p:nvPr/>
        </p:nvPicPr>
        <p:blipFill>
          <a:blip r:embed="rId3"/>
          <a:stretch>
            <a:fillRect/>
          </a:stretch>
        </p:blipFill>
        <p:spPr>
          <a:xfrm>
            <a:off x="495244" y="4154781"/>
            <a:ext cx="2285680" cy="2145293"/>
          </a:xfrm>
          <a:prstGeom prst="rect">
            <a:avLst/>
          </a:prstGeom>
        </p:spPr>
      </p:pic>
      <p:sp>
        <p:nvSpPr>
          <p:cNvPr id="14" name="Right Arrow 13"/>
          <p:cNvSpPr/>
          <p:nvPr/>
        </p:nvSpPr>
        <p:spPr>
          <a:xfrm>
            <a:off x="2901633" y="5065489"/>
            <a:ext cx="781715"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1298" y="592715"/>
            <a:ext cx="2720301" cy="5669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75614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comprehensive solution…</a:t>
            </a:r>
            <a:endParaRPr lang="en-US" dirty="0"/>
          </a:p>
        </p:txBody>
      </p:sp>
      <p:sp>
        <p:nvSpPr>
          <p:cNvPr id="3" name="Content Placeholder 2"/>
          <p:cNvSpPr>
            <a:spLocks noGrp="1"/>
          </p:cNvSpPr>
          <p:nvPr>
            <p:ph idx="1"/>
          </p:nvPr>
        </p:nvSpPr>
        <p:spPr>
          <a:xfrm>
            <a:off x="628650" y="1589955"/>
            <a:ext cx="7886700" cy="4351338"/>
          </a:xfrm>
        </p:spPr>
        <p:txBody>
          <a:bodyPr/>
          <a:lstStyle/>
          <a:p>
            <a:r>
              <a:rPr lang="en-US" dirty="0" smtClean="0">
                <a:solidFill>
                  <a:schemeClr val="accent1">
                    <a:lumMod val="50000"/>
                  </a:schemeClr>
                </a:solidFill>
              </a:rPr>
              <a:t>NFIE-River: </a:t>
            </a:r>
            <a:r>
              <a:rPr lang="en-US" dirty="0" smtClean="0"/>
              <a:t>Dynamic flood modeling,  forecasting and inundation mapping in space and time</a:t>
            </a:r>
          </a:p>
          <a:p>
            <a:r>
              <a:rPr lang="en-US" dirty="0" smtClean="0"/>
              <a:t>Requires LIDAR terrain data so can only be done for particular regions</a:t>
            </a:r>
            <a:endParaRPr lang="en-US" dirty="0"/>
          </a:p>
        </p:txBody>
      </p:sp>
      <p:pic>
        <p:nvPicPr>
          <p:cNvPr id="7" name="Picture 6"/>
          <p:cNvPicPr>
            <a:picLocks noChangeAspect="1"/>
          </p:cNvPicPr>
          <p:nvPr/>
        </p:nvPicPr>
        <p:blipFill>
          <a:blip r:embed="rId2"/>
          <a:stretch>
            <a:fillRect/>
          </a:stretch>
        </p:blipFill>
        <p:spPr>
          <a:xfrm>
            <a:off x="207059" y="3416663"/>
            <a:ext cx="4481370" cy="2606511"/>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389" y="3336754"/>
            <a:ext cx="3463732" cy="2956469"/>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923" y="3435489"/>
            <a:ext cx="685800"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102273" y="6334468"/>
            <a:ext cx="3097964" cy="369332"/>
          </a:xfrm>
          <a:prstGeom prst="rect">
            <a:avLst/>
          </a:prstGeom>
          <a:noFill/>
        </p:spPr>
        <p:txBody>
          <a:bodyPr wrap="none" rtlCol="0">
            <a:spAutoFit/>
          </a:bodyPr>
          <a:lstStyle/>
          <a:p>
            <a:r>
              <a:rPr lang="en-US" dirty="0" smtClean="0">
                <a:solidFill>
                  <a:prstClr val="black"/>
                </a:solidFill>
              </a:rPr>
              <a:t>Iowa Flood Information System</a:t>
            </a:r>
            <a:endParaRPr lang="en-US" dirty="0">
              <a:solidFill>
                <a:prstClr val="black"/>
              </a:solidFill>
            </a:endParaRPr>
          </a:p>
        </p:txBody>
      </p:sp>
      <p:sp>
        <p:nvSpPr>
          <p:cNvPr id="10" name="TextBox 9"/>
          <p:cNvSpPr txBox="1"/>
          <p:nvPr/>
        </p:nvSpPr>
        <p:spPr>
          <a:xfrm>
            <a:off x="281606" y="6002824"/>
            <a:ext cx="4332276" cy="369332"/>
          </a:xfrm>
          <a:prstGeom prst="rect">
            <a:avLst/>
          </a:prstGeom>
          <a:noFill/>
        </p:spPr>
        <p:txBody>
          <a:bodyPr wrap="none" rtlCol="0">
            <a:spAutoFit/>
          </a:bodyPr>
          <a:lstStyle/>
          <a:p>
            <a:r>
              <a:rPr lang="en-US" dirty="0" smtClean="0">
                <a:solidFill>
                  <a:prstClr val="black"/>
                </a:solidFill>
              </a:rPr>
              <a:t>North Carolina Floodplain Mapping Program</a:t>
            </a:r>
            <a:endParaRPr lang="en-US" dirty="0">
              <a:solidFill>
                <a:prstClr val="black"/>
              </a:solidFill>
            </a:endParaRPr>
          </a:p>
        </p:txBody>
      </p:sp>
    </p:spTree>
    <p:extLst>
      <p:ext uri="{BB962C8B-B14F-4D97-AF65-F5344CB8AC3E}">
        <p14:creationId xmlns:p14="http://schemas.microsoft.com/office/powerpoint/2010/main" val="33346431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t>CrossSections</a:t>
            </a:r>
            <a:r>
              <a:rPr lang="en-US" sz="3600" dirty="0" smtClean="0"/>
              <a:t> on Lower Mississippi River</a:t>
            </a:r>
            <a:endParaRPr lang="en-US" sz="3600" dirty="0"/>
          </a:p>
        </p:txBody>
      </p:sp>
      <p:pic>
        <p:nvPicPr>
          <p:cNvPr id="3" name="Picture 2"/>
          <p:cNvPicPr>
            <a:picLocks noChangeAspect="1"/>
          </p:cNvPicPr>
          <p:nvPr/>
        </p:nvPicPr>
        <p:blipFill>
          <a:blip r:embed="rId2"/>
          <a:stretch>
            <a:fillRect/>
          </a:stretch>
        </p:blipFill>
        <p:spPr>
          <a:xfrm>
            <a:off x="4776187" y="1788897"/>
            <a:ext cx="4087895" cy="3576205"/>
          </a:xfrm>
          <a:prstGeom prst="rect">
            <a:avLst/>
          </a:prstGeom>
        </p:spPr>
      </p:pic>
      <p:pic>
        <p:nvPicPr>
          <p:cNvPr id="4" name="Picture 3"/>
          <p:cNvPicPr>
            <a:picLocks noChangeAspect="1"/>
          </p:cNvPicPr>
          <p:nvPr/>
        </p:nvPicPr>
        <p:blipFill>
          <a:blip r:embed="rId3"/>
          <a:stretch>
            <a:fillRect/>
          </a:stretch>
        </p:blipFill>
        <p:spPr>
          <a:xfrm>
            <a:off x="457200" y="1788896"/>
            <a:ext cx="4265717" cy="3576205"/>
          </a:xfrm>
          <a:prstGeom prst="rect">
            <a:avLst/>
          </a:prstGeom>
        </p:spPr>
      </p:pic>
      <p:sp>
        <p:nvSpPr>
          <p:cNvPr id="5" name="TextBox 4"/>
          <p:cNvSpPr txBox="1"/>
          <p:nvPr/>
        </p:nvSpPr>
        <p:spPr>
          <a:xfrm>
            <a:off x="83163" y="5635868"/>
            <a:ext cx="8977673" cy="646331"/>
          </a:xfrm>
          <a:prstGeom prst="rect">
            <a:avLst/>
          </a:prstGeom>
          <a:noFill/>
        </p:spPr>
        <p:txBody>
          <a:bodyPr wrap="square" rtlCol="0">
            <a:spAutoFit/>
          </a:bodyPr>
          <a:lstStyle/>
          <a:p>
            <a:r>
              <a:rPr lang="en-US" dirty="0" smtClean="0">
                <a:solidFill>
                  <a:prstClr val="black"/>
                </a:solidFill>
              </a:rPr>
              <a:t>173 cross-sections over 543 km, or 3.1 km between cross-sections, on average</a:t>
            </a:r>
          </a:p>
          <a:p>
            <a:r>
              <a:rPr lang="en-US" dirty="0" smtClean="0">
                <a:solidFill>
                  <a:prstClr val="black"/>
                </a:solidFill>
              </a:rPr>
              <a:t>41,479 cross-section points (</a:t>
            </a:r>
            <a:r>
              <a:rPr lang="en-US" dirty="0" err="1" smtClean="0">
                <a:solidFill>
                  <a:prstClr val="black"/>
                </a:solidFill>
              </a:rPr>
              <a:t>x,y,z</a:t>
            </a:r>
            <a:r>
              <a:rPr lang="en-US" dirty="0" smtClean="0">
                <a:solidFill>
                  <a:prstClr val="black"/>
                </a:solidFill>
              </a:rPr>
              <a:t>) of bed elevation, or 240 points per cross-section, on average</a:t>
            </a:r>
            <a:endParaRPr lang="en-US" dirty="0">
              <a:solidFill>
                <a:prstClr val="black"/>
              </a:solidFill>
            </a:endParaRPr>
          </a:p>
        </p:txBody>
      </p:sp>
    </p:spTree>
    <p:extLst>
      <p:ext uri="{BB962C8B-B14F-4D97-AF65-F5344CB8AC3E}">
        <p14:creationId xmlns:p14="http://schemas.microsoft.com/office/powerpoint/2010/main" val="145643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NFIE-Hydro and NFIE-River</a:t>
            </a:r>
            <a:endParaRPr lang="en-US" dirty="0"/>
          </a:p>
        </p:txBody>
      </p:sp>
      <p:pic>
        <p:nvPicPr>
          <p:cNvPr id="3" name="Picture 2"/>
          <p:cNvPicPr>
            <a:picLocks noChangeAspect="1"/>
          </p:cNvPicPr>
          <p:nvPr/>
        </p:nvPicPr>
        <p:blipFill>
          <a:blip r:embed="rId2"/>
          <a:stretch>
            <a:fillRect/>
          </a:stretch>
        </p:blipFill>
        <p:spPr>
          <a:xfrm>
            <a:off x="2152580" y="1625652"/>
            <a:ext cx="4838840" cy="5024949"/>
          </a:xfrm>
          <a:prstGeom prst="rect">
            <a:avLst/>
          </a:prstGeom>
        </p:spPr>
      </p:pic>
      <p:sp>
        <p:nvSpPr>
          <p:cNvPr id="4" name="TextBox 3"/>
          <p:cNvSpPr txBox="1"/>
          <p:nvPr/>
        </p:nvSpPr>
        <p:spPr>
          <a:xfrm>
            <a:off x="4683968" y="3079102"/>
            <a:ext cx="973343" cy="369332"/>
          </a:xfrm>
          <a:prstGeom prst="rect">
            <a:avLst/>
          </a:prstGeom>
          <a:noFill/>
        </p:spPr>
        <p:txBody>
          <a:bodyPr wrap="none" rtlCol="0">
            <a:spAutoFit/>
          </a:bodyPr>
          <a:lstStyle/>
          <a:p>
            <a:r>
              <a:rPr lang="en-US" dirty="0" smtClean="0">
                <a:solidFill>
                  <a:prstClr val="black"/>
                </a:solidFill>
              </a:rPr>
              <a:t>Junction</a:t>
            </a:r>
            <a:endParaRPr lang="en-US" dirty="0">
              <a:solidFill>
                <a:prstClr val="black"/>
              </a:solidFill>
            </a:endParaRPr>
          </a:p>
        </p:txBody>
      </p:sp>
      <p:sp>
        <p:nvSpPr>
          <p:cNvPr id="5" name="TextBox 4"/>
          <p:cNvSpPr txBox="1"/>
          <p:nvPr/>
        </p:nvSpPr>
        <p:spPr>
          <a:xfrm>
            <a:off x="5170639" y="4018774"/>
            <a:ext cx="1231812" cy="369332"/>
          </a:xfrm>
          <a:prstGeom prst="rect">
            <a:avLst/>
          </a:prstGeom>
          <a:noFill/>
        </p:spPr>
        <p:txBody>
          <a:bodyPr wrap="none" rtlCol="0">
            <a:spAutoFit/>
          </a:bodyPr>
          <a:lstStyle/>
          <a:p>
            <a:r>
              <a:rPr lang="en-US" dirty="0" err="1" smtClean="0">
                <a:solidFill>
                  <a:prstClr val="black"/>
                </a:solidFill>
              </a:rPr>
              <a:t>XSIntersect</a:t>
            </a:r>
            <a:endParaRPr lang="en-US" dirty="0">
              <a:solidFill>
                <a:prstClr val="black"/>
              </a:solidFill>
            </a:endParaRPr>
          </a:p>
        </p:txBody>
      </p:sp>
      <p:sp>
        <p:nvSpPr>
          <p:cNvPr id="6" name="TextBox 5"/>
          <p:cNvSpPr txBox="1"/>
          <p:nvPr/>
        </p:nvSpPr>
        <p:spPr>
          <a:xfrm>
            <a:off x="4737187" y="2071395"/>
            <a:ext cx="1665264" cy="369332"/>
          </a:xfrm>
          <a:prstGeom prst="rect">
            <a:avLst/>
          </a:prstGeom>
          <a:noFill/>
        </p:spPr>
        <p:txBody>
          <a:bodyPr wrap="none" rtlCol="0">
            <a:spAutoFit/>
          </a:bodyPr>
          <a:lstStyle/>
          <a:p>
            <a:r>
              <a:rPr lang="en-US" dirty="0" smtClean="0">
                <a:solidFill>
                  <a:prstClr val="black"/>
                </a:solidFill>
              </a:rPr>
              <a:t>Tributary inflow</a:t>
            </a:r>
            <a:endParaRPr lang="en-US" dirty="0">
              <a:solidFill>
                <a:prstClr val="black"/>
              </a:solidFill>
            </a:endParaRPr>
          </a:p>
        </p:txBody>
      </p:sp>
      <p:sp>
        <p:nvSpPr>
          <p:cNvPr id="7" name="TextBox 6"/>
          <p:cNvSpPr txBox="1"/>
          <p:nvPr/>
        </p:nvSpPr>
        <p:spPr>
          <a:xfrm>
            <a:off x="3256730" y="5047860"/>
            <a:ext cx="1842492" cy="369332"/>
          </a:xfrm>
          <a:prstGeom prst="rect">
            <a:avLst/>
          </a:prstGeom>
          <a:noFill/>
        </p:spPr>
        <p:txBody>
          <a:bodyPr wrap="none" rtlCol="0">
            <a:spAutoFit/>
          </a:bodyPr>
          <a:lstStyle/>
          <a:p>
            <a:r>
              <a:rPr lang="en-US" dirty="0" smtClean="0">
                <a:solidFill>
                  <a:prstClr val="black"/>
                </a:solidFill>
              </a:rPr>
              <a:t>Catchment inflow</a:t>
            </a:r>
            <a:endParaRPr lang="en-US" dirty="0">
              <a:solidFill>
                <a:prstClr val="black"/>
              </a:solidFill>
            </a:endParaRPr>
          </a:p>
        </p:txBody>
      </p:sp>
    </p:spTree>
    <p:extLst>
      <p:ext uri="{BB962C8B-B14F-4D97-AF65-F5344CB8AC3E}">
        <p14:creationId xmlns:p14="http://schemas.microsoft.com/office/powerpoint/2010/main" val="1205209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Cross-sections from HEC-RAS models</a:t>
            </a:r>
            <a:endParaRPr lang="en-US" dirty="0"/>
          </a:p>
        </p:txBody>
      </p:sp>
      <p:pic>
        <p:nvPicPr>
          <p:cNvPr id="4" name="Picture 3"/>
          <p:cNvPicPr>
            <a:picLocks noChangeAspect="1"/>
          </p:cNvPicPr>
          <p:nvPr/>
        </p:nvPicPr>
        <p:blipFill>
          <a:blip r:embed="rId2"/>
          <a:stretch>
            <a:fillRect/>
          </a:stretch>
        </p:blipFill>
        <p:spPr>
          <a:xfrm>
            <a:off x="990600" y="1600200"/>
            <a:ext cx="6729412" cy="4904350"/>
          </a:xfrm>
          <a:prstGeom prst="rect">
            <a:avLst/>
          </a:prstGeom>
        </p:spPr>
      </p:pic>
      <p:sp>
        <p:nvSpPr>
          <p:cNvPr id="5" name="TextBox 4"/>
          <p:cNvSpPr txBox="1"/>
          <p:nvPr/>
        </p:nvSpPr>
        <p:spPr>
          <a:xfrm>
            <a:off x="5105400" y="5334000"/>
            <a:ext cx="1432443" cy="369332"/>
          </a:xfrm>
          <a:prstGeom prst="rect">
            <a:avLst/>
          </a:prstGeom>
          <a:solidFill>
            <a:schemeClr val="bg1"/>
          </a:solidFill>
          <a:ln w="9525">
            <a:solidFill>
              <a:schemeClr val="tx1"/>
            </a:solidFill>
          </a:ln>
        </p:spPr>
        <p:txBody>
          <a:bodyPr wrap="none" rtlCol="0">
            <a:spAutoFit/>
          </a:bodyPr>
          <a:lstStyle/>
          <a:p>
            <a:r>
              <a:rPr lang="en-US" dirty="0" smtClean="0">
                <a:solidFill>
                  <a:prstClr val="black"/>
                </a:solidFill>
              </a:rPr>
              <a:t>Travis County</a:t>
            </a:r>
            <a:endParaRPr lang="en-US" dirty="0">
              <a:solidFill>
                <a:prstClr val="black"/>
              </a:solidFill>
            </a:endParaRPr>
          </a:p>
        </p:txBody>
      </p:sp>
      <p:sp>
        <p:nvSpPr>
          <p:cNvPr id="6" name="TextBox 5"/>
          <p:cNvSpPr txBox="1"/>
          <p:nvPr/>
        </p:nvSpPr>
        <p:spPr>
          <a:xfrm>
            <a:off x="3048000" y="5867400"/>
            <a:ext cx="1462644" cy="369332"/>
          </a:xfrm>
          <a:prstGeom prst="rect">
            <a:avLst/>
          </a:prstGeom>
          <a:solidFill>
            <a:schemeClr val="bg1"/>
          </a:solidFill>
          <a:ln w="9525">
            <a:solidFill>
              <a:schemeClr val="tx1"/>
            </a:solidFill>
          </a:ln>
        </p:spPr>
        <p:txBody>
          <a:bodyPr wrap="none" rtlCol="0">
            <a:spAutoFit/>
          </a:bodyPr>
          <a:lstStyle/>
          <a:p>
            <a:r>
              <a:rPr lang="en-US" dirty="0" smtClean="0">
                <a:solidFill>
                  <a:prstClr val="black"/>
                </a:solidFill>
              </a:rPr>
              <a:t>Hayes County</a:t>
            </a:r>
            <a:endParaRPr lang="en-US" dirty="0">
              <a:solidFill>
                <a:prstClr val="black"/>
              </a:solidFill>
            </a:endParaRPr>
          </a:p>
        </p:txBody>
      </p:sp>
      <p:sp>
        <p:nvSpPr>
          <p:cNvPr id="7" name="TextBox 6"/>
          <p:cNvSpPr txBox="1"/>
          <p:nvPr/>
        </p:nvSpPr>
        <p:spPr>
          <a:xfrm>
            <a:off x="3962400" y="2362200"/>
            <a:ext cx="2382640" cy="369332"/>
          </a:xfrm>
          <a:prstGeom prst="rect">
            <a:avLst/>
          </a:prstGeom>
          <a:solidFill>
            <a:schemeClr val="bg1"/>
          </a:solidFill>
          <a:ln>
            <a:solidFill>
              <a:schemeClr val="tx2"/>
            </a:solidFill>
          </a:ln>
        </p:spPr>
        <p:txBody>
          <a:bodyPr wrap="none" rtlCol="0">
            <a:spAutoFit/>
          </a:bodyPr>
          <a:lstStyle/>
          <a:p>
            <a:r>
              <a:rPr lang="en-US" dirty="0" smtClean="0">
                <a:solidFill>
                  <a:prstClr val="black"/>
                </a:solidFill>
              </a:rPr>
              <a:t>Onion Creek watershed</a:t>
            </a:r>
            <a:endParaRPr lang="en-US" dirty="0">
              <a:solidFill>
                <a:prstClr val="black"/>
              </a:solidFill>
            </a:endParaRPr>
          </a:p>
        </p:txBody>
      </p:sp>
      <p:sp>
        <p:nvSpPr>
          <p:cNvPr id="8" name="TextBox 7"/>
          <p:cNvSpPr txBox="1"/>
          <p:nvPr/>
        </p:nvSpPr>
        <p:spPr>
          <a:xfrm>
            <a:off x="2046804" y="1147716"/>
            <a:ext cx="4905445" cy="369332"/>
          </a:xfrm>
          <a:prstGeom prst="rect">
            <a:avLst/>
          </a:prstGeom>
          <a:noFill/>
          <a:ln>
            <a:solidFill>
              <a:schemeClr val="tx2"/>
            </a:solidFill>
          </a:ln>
        </p:spPr>
        <p:txBody>
          <a:bodyPr wrap="none" rtlCol="0">
            <a:spAutoFit/>
          </a:bodyPr>
          <a:lstStyle/>
          <a:p>
            <a:r>
              <a:rPr lang="en-US" dirty="0" smtClean="0">
                <a:solidFill>
                  <a:prstClr val="black"/>
                </a:solidFill>
              </a:rPr>
              <a:t>We need a national repository  -- use </a:t>
            </a:r>
            <a:r>
              <a:rPr lang="en-US" dirty="0" err="1" smtClean="0">
                <a:solidFill>
                  <a:prstClr val="black"/>
                </a:solidFill>
              </a:rPr>
              <a:t>HydroShare</a:t>
            </a:r>
            <a:endParaRPr lang="en-US" dirty="0">
              <a:solidFill>
                <a:prstClr val="black"/>
              </a:solidFill>
            </a:endParaRPr>
          </a:p>
        </p:txBody>
      </p:sp>
      <p:sp>
        <p:nvSpPr>
          <p:cNvPr id="9" name="TextBox 8"/>
          <p:cNvSpPr txBox="1"/>
          <p:nvPr/>
        </p:nvSpPr>
        <p:spPr>
          <a:xfrm>
            <a:off x="457200" y="5129788"/>
            <a:ext cx="2667000" cy="646331"/>
          </a:xfrm>
          <a:prstGeom prst="rect">
            <a:avLst/>
          </a:prstGeom>
          <a:noFill/>
        </p:spPr>
        <p:txBody>
          <a:bodyPr wrap="square" rtlCol="0">
            <a:spAutoFit/>
          </a:bodyPr>
          <a:lstStyle/>
          <a:p>
            <a:r>
              <a:rPr lang="en-US" dirty="0" smtClean="0">
                <a:solidFill>
                  <a:prstClr val="black"/>
                </a:solidFill>
              </a:rPr>
              <a:t>Map: Xing Zheng </a:t>
            </a:r>
          </a:p>
          <a:p>
            <a:r>
              <a:rPr lang="en-US" dirty="0" smtClean="0">
                <a:solidFill>
                  <a:prstClr val="black"/>
                </a:solidFill>
              </a:rPr>
              <a:t>Data Source: City of Austin</a:t>
            </a:r>
            <a:endParaRPr lang="en-US" dirty="0">
              <a:solidFill>
                <a:prstClr val="black"/>
              </a:solidFill>
            </a:endParaRPr>
          </a:p>
        </p:txBody>
      </p:sp>
    </p:spTree>
    <p:extLst>
      <p:ext uri="{BB962C8B-B14F-4D97-AF65-F5344CB8AC3E}">
        <p14:creationId xmlns:p14="http://schemas.microsoft.com/office/powerpoint/2010/main" val="9647306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 of the Experiment …</a:t>
            </a:r>
            <a:endParaRPr lang="en-US" dirty="0"/>
          </a:p>
        </p:txBody>
      </p:sp>
      <p:sp>
        <p:nvSpPr>
          <p:cNvPr id="3" name="Content Placeholder 2"/>
          <p:cNvSpPr>
            <a:spLocks noGrp="1"/>
          </p:cNvSpPr>
          <p:nvPr>
            <p:ph idx="1"/>
          </p:nvPr>
        </p:nvSpPr>
        <p:spPr>
          <a:xfrm>
            <a:off x="628650" y="1545996"/>
            <a:ext cx="7886700" cy="4630967"/>
          </a:xfrm>
        </p:spPr>
        <p:txBody>
          <a:bodyPr/>
          <a:lstStyle/>
          <a:p>
            <a:r>
              <a:rPr lang="en-US" dirty="0" smtClean="0">
                <a:solidFill>
                  <a:schemeClr val="accent1"/>
                </a:solidFill>
              </a:rPr>
              <a:t>Close the gap </a:t>
            </a:r>
            <a:r>
              <a:rPr lang="en-US" dirty="0" smtClean="0"/>
              <a:t>between National Flood Forecasting and Local Emergency Response</a:t>
            </a:r>
          </a:p>
          <a:p>
            <a:r>
              <a:rPr lang="en-US" dirty="0" smtClean="0"/>
              <a:t>Demonstrate forecasting of flood impacts at </a:t>
            </a:r>
            <a:r>
              <a:rPr lang="en-US" dirty="0" smtClean="0">
                <a:solidFill>
                  <a:schemeClr val="accent1">
                    <a:lumMod val="75000"/>
                  </a:schemeClr>
                </a:solidFill>
              </a:rPr>
              <a:t>“stream and</a:t>
            </a:r>
            <a:r>
              <a:rPr lang="en-US" dirty="0">
                <a:solidFill>
                  <a:schemeClr val="accent1">
                    <a:lumMod val="75000"/>
                  </a:schemeClr>
                </a:solidFill>
              </a:rPr>
              <a:t> </a:t>
            </a:r>
            <a:r>
              <a:rPr lang="en-US" dirty="0" smtClean="0">
                <a:solidFill>
                  <a:schemeClr val="accent1">
                    <a:lumMod val="75000"/>
                  </a:schemeClr>
                </a:solidFill>
              </a:rPr>
              <a:t>street level”</a:t>
            </a:r>
          </a:p>
        </p:txBody>
      </p:sp>
      <p:grpSp>
        <p:nvGrpSpPr>
          <p:cNvPr id="12" name="Group 11"/>
          <p:cNvGrpSpPr/>
          <p:nvPr/>
        </p:nvGrpSpPr>
        <p:grpSpPr>
          <a:xfrm>
            <a:off x="693276" y="3424139"/>
            <a:ext cx="3066735" cy="2663551"/>
            <a:chOff x="1821764" y="3368383"/>
            <a:chExt cx="3066735" cy="2663551"/>
          </a:xfrm>
        </p:grpSpPr>
        <p:sp>
          <p:nvSpPr>
            <p:cNvPr id="4" name="Curved Right Arrow 3"/>
            <p:cNvSpPr/>
            <p:nvPr/>
          </p:nvSpPr>
          <p:spPr>
            <a:xfrm>
              <a:off x="1821764" y="3479896"/>
              <a:ext cx="941142" cy="246441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 name="Curved Left Arrow 4"/>
            <p:cNvSpPr/>
            <p:nvPr/>
          </p:nvSpPr>
          <p:spPr>
            <a:xfrm flipV="1">
              <a:off x="3981790" y="3368383"/>
              <a:ext cx="906709" cy="257593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6" name="TextBox 5"/>
            <p:cNvSpPr txBox="1"/>
            <p:nvPr/>
          </p:nvSpPr>
          <p:spPr>
            <a:xfrm>
              <a:off x="2931386" y="3368383"/>
              <a:ext cx="1046035" cy="369332"/>
            </a:xfrm>
            <a:prstGeom prst="rect">
              <a:avLst/>
            </a:prstGeom>
            <a:noFill/>
          </p:spPr>
          <p:txBody>
            <a:bodyPr wrap="square" rtlCol="0">
              <a:spAutoFit/>
            </a:bodyPr>
            <a:lstStyle/>
            <a:p>
              <a:r>
                <a:rPr lang="en-US" dirty="0" smtClean="0">
                  <a:solidFill>
                    <a:prstClr val="black"/>
                  </a:solidFill>
                </a:rPr>
                <a:t>National</a:t>
              </a:r>
              <a:endParaRPr lang="en-US" dirty="0">
                <a:solidFill>
                  <a:prstClr val="black"/>
                </a:solidFill>
              </a:endParaRPr>
            </a:p>
          </p:txBody>
        </p:sp>
        <p:sp>
          <p:nvSpPr>
            <p:cNvPr id="7" name="TextBox 6"/>
            <p:cNvSpPr txBox="1"/>
            <p:nvPr/>
          </p:nvSpPr>
          <p:spPr>
            <a:xfrm>
              <a:off x="3000319" y="5662602"/>
              <a:ext cx="683051" cy="369332"/>
            </a:xfrm>
            <a:prstGeom prst="rect">
              <a:avLst/>
            </a:prstGeom>
            <a:noFill/>
          </p:spPr>
          <p:txBody>
            <a:bodyPr wrap="square" rtlCol="0">
              <a:spAutoFit/>
            </a:bodyPr>
            <a:lstStyle/>
            <a:p>
              <a:r>
                <a:rPr lang="en-US" dirty="0" smtClean="0">
                  <a:solidFill>
                    <a:prstClr val="black"/>
                  </a:solidFill>
                </a:rPr>
                <a:t>Local</a:t>
              </a:r>
              <a:endParaRPr lang="en-US" dirty="0">
                <a:solidFill>
                  <a:prstClr val="black"/>
                </a:solidFill>
              </a:endParaRPr>
            </a:p>
          </p:txBody>
        </p:sp>
      </p:grpSp>
      <p:grpSp>
        <p:nvGrpSpPr>
          <p:cNvPr id="15" name="Group 14"/>
          <p:cNvGrpSpPr/>
          <p:nvPr/>
        </p:nvGrpSpPr>
        <p:grpSpPr>
          <a:xfrm>
            <a:off x="3813166" y="3380026"/>
            <a:ext cx="4553875" cy="2734104"/>
            <a:chOff x="3405204" y="3441217"/>
            <a:chExt cx="4553875" cy="2734104"/>
          </a:xfrm>
        </p:grpSpPr>
        <p:grpSp>
          <p:nvGrpSpPr>
            <p:cNvPr id="14" name="Group 13"/>
            <p:cNvGrpSpPr/>
            <p:nvPr/>
          </p:nvGrpSpPr>
          <p:grpSpPr>
            <a:xfrm>
              <a:off x="3405204" y="3441217"/>
              <a:ext cx="4553875" cy="1015663"/>
              <a:chOff x="3560401" y="3489200"/>
              <a:chExt cx="4553875" cy="1015663"/>
            </a:xfrm>
          </p:grpSpPr>
          <p:sp>
            <p:nvSpPr>
              <p:cNvPr id="8" name="TextBox 7"/>
              <p:cNvSpPr txBox="1"/>
              <p:nvPr/>
            </p:nvSpPr>
            <p:spPr>
              <a:xfrm>
                <a:off x="4490790" y="3489200"/>
                <a:ext cx="2413481" cy="369332"/>
              </a:xfrm>
              <a:prstGeom prst="rect">
                <a:avLst/>
              </a:prstGeom>
              <a:noFill/>
            </p:spPr>
            <p:txBody>
              <a:bodyPr wrap="none" rtlCol="0">
                <a:spAutoFit/>
              </a:bodyPr>
              <a:lstStyle/>
              <a:p>
                <a:r>
                  <a:rPr lang="en-US" dirty="0" smtClean="0">
                    <a:solidFill>
                      <a:prstClr val="black"/>
                    </a:solidFill>
                  </a:rPr>
                  <a:t>Weather and Hydrology</a:t>
                </a:r>
                <a:endParaRPr lang="en-US" dirty="0">
                  <a:solidFill>
                    <a:prstClr val="black"/>
                  </a:solidFill>
                </a:endParaRPr>
              </a:p>
            </p:txBody>
          </p:sp>
          <p:sp>
            <p:nvSpPr>
              <p:cNvPr id="10" name="TextBox 9"/>
              <p:cNvSpPr txBox="1"/>
              <p:nvPr/>
            </p:nvSpPr>
            <p:spPr>
              <a:xfrm>
                <a:off x="3560401" y="3858532"/>
                <a:ext cx="4553875" cy="646331"/>
              </a:xfrm>
              <a:prstGeom prst="rect">
                <a:avLst/>
              </a:prstGeom>
              <a:noFill/>
              <a:ln>
                <a:solidFill>
                  <a:schemeClr val="accent1">
                    <a:lumMod val="50000"/>
                  </a:schemeClr>
                </a:solidFill>
              </a:ln>
            </p:spPr>
            <p:txBody>
              <a:bodyPr wrap="none" rtlCol="0">
                <a:spAutoFit/>
              </a:bodyPr>
              <a:lstStyle/>
              <a:p>
                <a:pPr algn="ctr"/>
                <a:r>
                  <a:rPr lang="en-US" dirty="0" smtClean="0">
                    <a:solidFill>
                      <a:srgbClr val="5B9BD5">
                        <a:lumMod val="50000"/>
                      </a:srgbClr>
                    </a:solidFill>
                  </a:rPr>
                  <a:t>National Weather Service and federal agencies</a:t>
                </a:r>
              </a:p>
              <a:p>
                <a:pPr algn="ctr"/>
                <a:r>
                  <a:rPr lang="en-US" dirty="0" smtClean="0">
                    <a:solidFill>
                      <a:srgbClr val="5B9BD5">
                        <a:lumMod val="50000"/>
                      </a:srgbClr>
                    </a:solidFill>
                  </a:rPr>
                  <a:t>National Water Center</a:t>
                </a:r>
                <a:endParaRPr lang="en-US" dirty="0">
                  <a:solidFill>
                    <a:srgbClr val="5B9BD5">
                      <a:lumMod val="50000"/>
                    </a:srgbClr>
                  </a:solidFill>
                </a:endParaRPr>
              </a:p>
            </p:txBody>
          </p:sp>
        </p:grpSp>
        <p:grpSp>
          <p:nvGrpSpPr>
            <p:cNvPr id="13" name="Group 12"/>
            <p:cNvGrpSpPr/>
            <p:nvPr/>
          </p:nvGrpSpPr>
          <p:grpSpPr>
            <a:xfrm>
              <a:off x="3490636" y="5098857"/>
              <a:ext cx="4333307" cy="1076464"/>
              <a:chOff x="3770489" y="5234296"/>
              <a:chExt cx="4333307" cy="1076464"/>
            </a:xfrm>
          </p:grpSpPr>
          <p:sp>
            <p:nvSpPr>
              <p:cNvPr id="9" name="TextBox 8"/>
              <p:cNvSpPr txBox="1"/>
              <p:nvPr/>
            </p:nvSpPr>
            <p:spPr>
              <a:xfrm>
                <a:off x="3770489" y="5234296"/>
                <a:ext cx="4333307" cy="369332"/>
              </a:xfrm>
              <a:prstGeom prst="rect">
                <a:avLst/>
              </a:prstGeom>
              <a:noFill/>
            </p:spPr>
            <p:txBody>
              <a:bodyPr wrap="square" rtlCol="0">
                <a:spAutoFit/>
              </a:bodyPr>
              <a:lstStyle/>
              <a:p>
                <a:pPr algn="ctr"/>
                <a:r>
                  <a:rPr lang="en-US" dirty="0" smtClean="0">
                    <a:solidFill>
                      <a:prstClr val="black"/>
                    </a:solidFill>
                  </a:rPr>
                  <a:t>River Flooding and Emergency Response</a:t>
                </a:r>
                <a:endParaRPr lang="en-US" dirty="0">
                  <a:solidFill>
                    <a:prstClr val="black"/>
                  </a:solidFill>
                </a:endParaRPr>
              </a:p>
            </p:txBody>
          </p:sp>
          <p:sp>
            <p:nvSpPr>
              <p:cNvPr id="11" name="TextBox 10"/>
              <p:cNvSpPr txBox="1"/>
              <p:nvPr/>
            </p:nvSpPr>
            <p:spPr>
              <a:xfrm>
                <a:off x="4235042" y="5664429"/>
                <a:ext cx="3404202" cy="646331"/>
              </a:xfrm>
              <a:prstGeom prst="rect">
                <a:avLst/>
              </a:prstGeom>
              <a:noFill/>
              <a:ln>
                <a:solidFill>
                  <a:schemeClr val="accent1">
                    <a:lumMod val="50000"/>
                  </a:schemeClr>
                </a:solidFill>
              </a:ln>
            </p:spPr>
            <p:txBody>
              <a:bodyPr wrap="none" rtlCol="0">
                <a:spAutoFit/>
              </a:bodyPr>
              <a:lstStyle/>
              <a:p>
                <a:pPr algn="ctr"/>
                <a:r>
                  <a:rPr lang="en-US" dirty="0" smtClean="0">
                    <a:solidFill>
                      <a:srgbClr val="5B9BD5">
                        <a:lumMod val="50000"/>
                      </a:srgbClr>
                    </a:solidFill>
                  </a:rPr>
                  <a:t>Local, State and Regional Agencies</a:t>
                </a:r>
              </a:p>
              <a:p>
                <a:pPr algn="ctr"/>
                <a:r>
                  <a:rPr lang="en-US" dirty="0" smtClean="0">
                    <a:solidFill>
                      <a:srgbClr val="5B9BD5">
                        <a:lumMod val="50000"/>
                      </a:srgbClr>
                    </a:solidFill>
                  </a:rPr>
                  <a:t>Citizens</a:t>
                </a:r>
                <a:endParaRPr lang="en-US" dirty="0">
                  <a:solidFill>
                    <a:srgbClr val="5B9BD5">
                      <a:lumMod val="50000"/>
                    </a:srgbClr>
                  </a:solidFill>
                </a:endParaRPr>
              </a:p>
            </p:txBody>
          </p:sp>
        </p:grpSp>
      </p:grpSp>
    </p:spTree>
    <p:extLst>
      <p:ext uri="{BB962C8B-B14F-4D97-AF65-F5344CB8AC3E}">
        <p14:creationId xmlns:p14="http://schemas.microsoft.com/office/powerpoint/2010/main" val="37748504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829550" cy="484632"/>
          </a:xfrm>
        </p:spPr>
        <p:txBody>
          <a:bodyPr>
            <a:noAutofit/>
          </a:bodyPr>
          <a:lstStyle/>
          <a:p>
            <a:r>
              <a:rPr lang="en-US" sz="3200" dirty="0" smtClean="0"/>
              <a:t>Real-Time Flood Inundation Mapping (USGS/NWS) </a:t>
            </a:r>
            <a:endParaRPr lang="en-US" sz="3200" dirty="0"/>
          </a:p>
        </p:txBody>
      </p:sp>
      <p:pic>
        <p:nvPicPr>
          <p:cNvPr id="3" name="Picture 2"/>
          <p:cNvPicPr>
            <a:picLocks noChangeAspect="1"/>
          </p:cNvPicPr>
          <p:nvPr/>
        </p:nvPicPr>
        <p:blipFill>
          <a:blip r:embed="rId2"/>
          <a:stretch>
            <a:fillRect/>
          </a:stretch>
        </p:blipFill>
        <p:spPr>
          <a:xfrm>
            <a:off x="858174" y="1208458"/>
            <a:ext cx="6457025" cy="5039942"/>
          </a:xfrm>
          <a:prstGeom prst="rect">
            <a:avLst/>
          </a:prstGeom>
          <a:ln w="3175">
            <a:solidFill>
              <a:schemeClr val="bg1">
                <a:lumMod val="65000"/>
              </a:schemeClr>
            </a:solidFill>
          </a:ln>
        </p:spPr>
      </p:pic>
      <p:sp>
        <p:nvSpPr>
          <p:cNvPr id="4" name="Rectangle 3"/>
          <p:cNvSpPr/>
          <p:nvPr/>
        </p:nvSpPr>
        <p:spPr>
          <a:xfrm>
            <a:off x="455871" y="6336767"/>
            <a:ext cx="8059479" cy="369332"/>
          </a:xfrm>
          <a:prstGeom prst="rect">
            <a:avLst/>
          </a:prstGeom>
        </p:spPr>
        <p:txBody>
          <a:bodyPr wrap="square">
            <a:spAutoFit/>
          </a:bodyPr>
          <a:lstStyle/>
          <a:p>
            <a:r>
              <a:rPr lang="en-US" dirty="0">
                <a:solidFill>
                  <a:prstClr val="black"/>
                </a:solidFill>
                <a:hlinkClick r:id="rId3"/>
              </a:rPr>
              <a:t>http://</a:t>
            </a:r>
            <a:r>
              <a:rPr lang="en-US" dirty="0" smtClean="0">
                <a:solidFill>
                  <a:prstClr val="black"/>
                </a:solidFill>
                <a:hlinkClick r:id="rId3"/>
              </a:rPr>
              <a:t>water.weather.gov/ahps2/inundation/inundation_google.php?gage=atit2</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1275181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12" t="4984" r="6158" b="3378"/>
          <a:stretch/>
        </p:blipFill>
        <p:spPr bwMode="auto">
          <a:xfrm>
            <a:off x="121920" y="2971800"/>
            <a:ext cx="6400800" cy="2843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366" r="22683"/>
          <a:stretch/>
        </p:blipFill>
        <p:spPr bwMode="auto">
          <a:xfrm>
            <a:off x="3810000" y="3534091"/>
            <a:ext cx="5166360" cy="3323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81000" y="304800"/>
            <a:ext cx="8229600" cy="4525963"/>
          </a:xfrm>
        </p:spPr>
        <p:txBody>
          <a:bodyPr/>
          <a:lstStyle/>
          <a:p>
            <a:r>
              <a:rPr lang="en-US" dirty="0" smtClean="0"/>
              <a:t>North Carolina Floodplain Mapping Program HEC- RAS Models</a:t>
            </a:r>
          </a:p>
          <a:p>
            <a:pPr lvl="1"/>
            <a:r>
              <a:rPr lang="en-US" dirty="0" smtClean="0"/>
              <a:t>5 Recurrence Intervals: 10, 25, 50, 100, 500</a:t>
            </a:r>
          </a:p>
          <a:p>
            <a:pPr lvl="1"/>
            <a:r>
              <a:rPr lang="en-US" dirty="0" smtClean="0"/>
              <a:t>300,000 cross-sections</a:t>
            </a:r>
          </a:p>
          <a:p>
            <a:pPr lvl="1"/>
            <a:r>
              <a:rPr lang="en-US" dirty="0" smtClean="0"/>
              <a:t>Each cross-section has a rating curve</a:t>
            </a:r>
          </a:p>
          <a:p>
            <a:endParaRPr lang="en-US" dirty="0"/>
          </a:p>
        </p:txBody>
      </p:sp>
      <p:sp>
        <p:nvSpPr>
          <p:cNvPr id="5" name="TextBox 4"/>
          <p:cNvSpPr txBox="1"/>
          <p:nvPr/>
        </p:nvSpPr>
        <p:spPr>
          <a:xfrm>
            <a:off x="1649691" y="6377569"/>
            <a:ext cx="2419893" cy="369332"/>
          </a:xfrm>
          <a:prstGeom prst="rect">
            <a:avLst/>
          </a:prstGeom>
          <a:noFill/>
        </p:spPr>
        <p:txBody>
          <a:bodyPr wrap="none" rtlCol="0">
            <a:spAutoFit/>
          </a:bodyPr>
          <a:lstStyle/>
          <a:p>
            <a:r>
              <a:rPr lang="en-US" dirty="0" smtClean="0"/>
              <a:t>Slide: Ken Ashe, NCFMP</a:t>
            </a:r>
            <a:endParaRPr lang="en-US" dirty="0"/>
          </a:p>
        </p:txBody>
      </p:sp>
    </p:spTree>
    <p:extLst>
      <p:ext uri="{BB962C8B-B14F-4D97-AF65-F5344CB8AC3E}">
        <p14:creationId xmlns:p14="http://schemas.microsoft.com/office/powerpoint/2010/main" val="34047494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0706" name="Rectangle 2"/>
          <p:cNvSpPr>
            <a:spLocks noGrp="1" noChangeArrowheads="1"/>
          </p:cNvSpPr>
          <p:nvPr>
            <p:ph type="title"/>
          </p:nvPr>
        </p:nvSpPr>
        <p:spPr>
          <a:xfrm>
            <a:off x="0" y="152400"/>
            <a:ext cx="8229600" cy="1143000"/>
          </a:xfrm>
        </p:spPr>
        <p:txBody>
          <a:bodyPr/>
          <a:lstStyle/>
          <a:p>
            <a:pPr algn="l" eaLnBrk="1" hangingPunct="1">
              <a:defRPr/>
            </a:pPr>
            <a:r>
              <a:rPr lang="en-US" sz="3600" dirty="0" smtClean="0"/>
              <a:t>Flood Alert and Mapping Network</a:t>
            </a:r>
            <a:r>
              <a:rPr lang="en-US" sz="4000" dirty="0" smtClean="0"/>
              <a:t/>
            </a:r>
            <a:br>
              <a:rPr lang="en-US" sz="4000" dirty="0" smtClean="0"/>
            </a:br>
            <a:r>
              <a:rPr lang="en-US" sz="2800" dirty="0" smtClean="0"/>
              <a:t>How it works</a:t>
            </a:r>
          </a:p>
        </p:txBody>
      </p:sp>
      <p:sp>
        <p:nvSpPr>
          <p:cNvPr id="52227" name="Freeform 3"/>
          <p:cNvSpPr>
            <a:spLocks/>
          </p:cNvSpPr>
          <p:nvPr/>
        </p:nvSpPr>
        <p:spPr bwMode="auto">
          <a:xfrm>
            <a:off x="533400" y="2438400"/>
            <a:ext cx="8153400" cy="3251200"/>
          </a:xfrm>
          <a:custGeom>
            <a:avLst/>
            <a:gdLst>
              <a:gd name="T0" fmla="*/ 0 w 5136"/>
              <a:gd name="T1" fmla="*/ 0 h 1152"/>
              <a:gd name="T2" fmla="*/ 2147483647 w 5136"/>
              <a:gd name="T3" fmla="*/ 2147483647 h 1152"/>
              <a:gd name="T4" fmla="*/ 2147483647 w 5136"/>
              <a:gd name="T5" fmla="*/ 2147483647 h 1152"/>
              <a:gd name="T6" fmla="*/ 2147483647 w 5136"/>
              <a:gd name="T7" fmla="*/ 2147483647 h 1152"/>
              <a:gd name="T8" fmla="*/ 2147483647 w 5136"/>
              <a:gd name="T9" fmla="*/ 2147483647 h 1152"/>
              <a:gd name="T10" fmla="*/ 2147483647 w 5136"/>
              <a:gd name="T11" fmla="*/ 2147483647 h 1152"/>
              <a:gd name="T12" fmla="*/ 2147483647 w 5136"/>
              <a:gd name="T13" fmla="*/ 2147483647 h 1152"/>
              <a:gd name="T14" fmla="*/ 2147483647 w 5136"/>
              <a:gd name="T15" fmla="*/ 2147483647 h 1152"/>
              <a:gd name="T16" fmla="*/ 2147483647 w 5136"/>
              <a:gd name="T17" fmla="*/ 2147483647 h 1152"/>
              <a:gd name="T18" fmla="*/ 2147483647 w 5136"/>
              <a:gd name="T19" fmla="*/ 2147483647 h 1152"/>
              <a:gd name="T20" fmla="*/ 2147483647 w 5136"/>
              <a:gd name="T21" fmla="*/ 2147483647 h 1152"/>
              <a:gd name="T22" fmla="*/ 2147483647 w 5136"/>
              <a:gd name="T23" fmla="*/ 2147483647 h 1152"/>
              <a:gd name="T24" fmla="*/ 2147483647 w 5136"/>
              <a:gd name="T25" fmla="*/ 2147483647 h 1152"/>
              <a:gd name="T26" fmla="*/ 2147483647 w 5136"/>
              <a:gd name="T27" fmla="*/ 2147483647 h 1152"/>
              <a:gd name="T28" fmla="*/ 2147483647 w 5136"/>
              <a:gd name="T29" fmla="*/ 2147483647 h 1152"/>
              <a:gd name="T30" fmla="*/ 0 w 5136"/>
              <a:gd name="T31" fmla="*/ 2147483647 h 1152"/>
              <a:gd name="T32" fmla="*/ 0 w 5136"/>
              <a:gd name="T33" fmla="*/ 0 h 11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6"/>
              <a:gd name="T52" fmla="*/ 0 h 1152"/>
              <a:gd name="T53" fmla="*/ 5136 w 5136"/>
              <a:gd name="T54" fmla="*/ 1152 h 11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6" h="1152">
                <a:moveTo>
                  <a:pt x="0" y="0"/>
                </a:moveTo>
                <a:lnTo>
                  <a:pt x="336" y="96"/>
                </a:lnTo>
                <a:lnTo>
                  <a:pt x="672" y="240"/>
                </a:lnTo>
                <a:lnTo>
                  <a:pt x="1056" y="336"/>
                </a:lnTo>
                <a:lnTo>
                  <a:pt x="1632" y="432"/>
                </a:lnTo>
                <a:lnTo>
                  <a:pt x="2160" y="528"/>
                </a:lnTo>
                <a:lnTo>
                  <a:pt x="2784" y="672"/>
                </a:lnTo>
                <a:lnTo>
                  <a:pt x="3456" y="768"/>
                </a:lnTo>
                <a:lnTo>
                  <a:pt x="4080" y="864"/>
                </a:lnTo>
                <a:lnTo>
                  <a:pt x="4704" y="912"/>
                </a:lnTo>
                <a:lnTo>
                  <a:pt x="5136" y="912"/>
                </a:lnTo>
                <a:lnTo>
                  <a:pt x="5136" y="1152"/>
                </a:lnTo>
                <a:lnTo>
                  <a:pt x="2832" y="1008"/>
                </a:lnTo>
                <a:lnTo>
                  <a:pt x="1104" y="672"/>
                </a:lnTo>
                <a:lnTo>
                  <a:pt x="96" y="336"/>
                </a:lnTo>
                <a:lnTo>
                  <a:pt x="0" y="24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prstClr val="black"/>
              </a:solidFill>
            </a:endParaRPr>
          </a:p>
        </p:txBody>
      </p:sp>
      <p:sp>
        <p:nvSpPr>
          <p:cNvPr id="52228" name="Freeform 4"/>
          <p:cNvSpPr>
            <a:spLocks/>
          </p:cNvSpPr>
          <p:nvPr/>
        </p:nvSpPr>
        <p:spPr bwMode="auto">
          <a:xfrm>
            <a:off x="533400" y="2743200"/>
            <a:ext cx="8153400" cy="3657600"/>
          </a:xfrm>
          <a:custGeom>
            <a:avLst/>
            <a:gdLst>
              <a:gd name="T0" fmla="*/ 0 w 5136"/>
              <a:gd name="T1" fmla="*/ 0 h 2172"/>
              <a:gd name="T2" fmla="*/ 2147483647 w 5136"/>
              <a:gd name="T3" fmla="*/ 2147483647 h 2172"/>
              <a:gd name="T4" fmla="*/ 2147483647 w 5136"/>
              <a:gd name="T5" fmla="*/ 2147483647 h 2172"/>
              <a:gd name="T6" fmla="*/ 2147483647 w 5136"/>
              <a:gd name="T7" fmla="*/ 2147483647 h 2172"/>
              <a:gd name="T8" fmla="*/ 2147483647 w 5136"/>
              <a:gd name="T9" fmla="*/ 2147483647 h 2172"/>
              <a:gd name="T10" fmla="*/ 2147483647 w 5136"/>
              <a:gd name="T11" fmla="*/ 2147483647 h 2172"/>
              <a:gd name="T12" fmla="*/ 2147483647 w 5136"/>
              <a:gd name="T13" fmla="*/ 2147483647 h 2172"/>
              <a:gd name="T14" fmla="*/ 2147483647 w 5136"/>
              <a:gd name="T15" fmla="*/ 2147483647 h 2172"/>
              <a:gd name="T16" fmla="*/ 2147483647 w 5136"/>
              <a:gd name="T17" fmla="*/ 2147483647 h 2172"/>
              <a:gd name="T18" fmla="*/ 2147483647 w 5136"/>
              <a:gd name="T19" fmla="*/ 2147483647 h 2172"/>
              <a:gd name="T20" fmla="*/ 2147483647 w 5136"/>
              <a:gd name="T21" fmla="*/ 2147483647 h 2172"/>
              <a:gd name="T22" fmla="*/ 2147483647 w 5136"/>
              <a:gd name="T23" fmla="*/ 2147483647 h 2172"/>
              <a:gd name="T24" fmla="*/ 2147483647 w 5136"/>
              <a:gd name="T25" fmla="*/ 2147483647 h 2172"/>
              <a:gd name="T26" fmla="*/ 2147483647 w 5136"/>
              <a:gd name="T27" fmla="*/ 2147483647 h 2172"/>
              <a:gd name="T28" fmla="*/ 2147483647 w 5136"/>
              <a:gd name="T29" fmla="*/ 2147483647 h 2172"/>
              <a:gd name="T30" fmla="*/ 2147483647 w 5136"/>
              <a:gd name="T31" fmla="*/ 2147483647 h 2172"/>
              <a:gd name="T32" fmla="*/ 2147483647 w 5136"/>
              <a:gd name="T33" fmla="*/ 2147483647 h 2172"/>
              <a:gd name="T34" fmla="*/ 2147483647 w 5136"/>
              <a:gd name="T35" fmla="*/ 2147483647 h 2172"/>
              <a:gd name="T36" fmla="*/ 2147483647 w 5136"/>
              <a:gd name="T37" fmla="*/ 2147483647 h 2172"/>
              <a:gd name="T38" fmla="*/ 0 w 5136"/>
              <a:gd name="T39" fmla="*/ 2147483647 h 2172"/>
              <a:gd name="T40" fmla="*/ 0 w 5136"/>
              <a:gd name="T41" fmla="*/ 0 h 21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36"/>
              <a:gd name="T64" fmla="*/ 0 h 2172"/>
              <a:gd name="T65" fmla="*/ 5136 w 5136"/>
              <a:gd name="T66" fmla="*/ 2172 h 21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36" h="2172">
                <a:moveTo>
                  <a:pt x="0" y="0"/>
                </a:moveTo>
                <a:lnTo>
                  <a:pt x="192" y="108"/>
                </a:lnTo>
                <a:lnTo>
                  <a:pt x="336" y="252"/>
                </a:lnTo>
                <a:lnTo>
                  <a:pt x="576" y="348"/>
                </a:lnTo>
                <a:lnTo>
                  <a:pt x="864" y="492"/>
                </a:lnTo>
                <a:lnTo>
                  <a:pt x="1296" y="588"/>
                </a:lnTo>
                <a:cubicBezTo>
                  <a:pt x="1376" y="620"/>
                  <a:pt x="1455" y="655"/>
                  <a:pt x="1536" y="684"/>
                </a:cubicBezTo>
                <a:cubicBezTo>
                  <a:pt x="1569" y="696"/>
                  <a:pt x="1605" y="693"/>
                  <a:pt x="1638" y="702"/>
                </a:cubicBezTo>
                <a:cubicBezTo>
                  <a:pt x="1697" y="718"/>
                  <a:pt x="1768" y="756"/>
                  <a:pt x="1827" y="756"/>
                </a:cubicBezTo>
                <a:lnTo>
                  <a:pt x="2016" y="828"/>
                </a:lnTo>
                <a:lnTo>
                  <a:pt x="2352" y="924"/>
                </a:lnTo>
                <a:lnTo>
                  <a:pt x="2880" y="1068"/>
                </a:lnTo>
                <a:lnTo>
                  <a:pt x="3216" y="1164"/>
                </a:lnTo>
                <a:lnTo>
                  <a:pt x="3504" y="1260"/>
                </a:lnTo>
                <a:lnTo>
                  <a:pt x="3936" y="1308"/>
                </a:lnTo>
                <a:lnTo>
                  <a:pt x="4416" y="1404"/>
                </a:lnTo>
                <a:lnTo>
                  <a:pt x="4944" y="1452"/>
                </a:lnTo>
                <a:lnTo>
                  <a:pt x="5136" y="1452"/>
                </a:lnTo>
                <a:lnTo>
                  <a:pt x="5136" y="2172"/>
                </a:lnTo>
                <a:lnTo>
                  <a:pt x="0" y="2172"/>
                </a:lnTo>
                <a:lnTo>
                  <a:pt x="0" y="0"/>
                </a:lnTo>
                <a:close/>
              </a:path>
            </a:pathLst>
          </a:custGeom>
          <a:solidFill>
            <a:srgbClr val="FFCC99"/>
          </a:solidFill>
          <a:ln w="9525">
            <a:solidFill>
              <a:schemeClr val="tx1"/>
            </a:solidFill>
            <a:round/>
            <a:headEnd/>
            <a:tailEnd/>
          </a:ln>
        </p:spPr>
        <p:txBody>
          <a:bodyPr wrap="none"/>
          <a:lstStyle/>
          <a:p>
            <a:endParaRPr lang="en-US">
              <a:solidFill>
                <a:prstClr val="black"/>
              </a:solidFill>
            </a:endParaRPr>
          </a:p>
        </p:txBody>
      </p:sp>
      <p:sp>
        <p:nvSpPr>
          <p:cNvPr id="52229" name="Rectangle 5"/>
          <p:cNvSpPr>
            <a:spLocks noChangeArrowheads="1"/>
          </p:cNvSpPr>
          <p:nvPr/>
        </p:nvSpPr>
        <p:spPr bwMode="auto">
          <a:xfrm>
            <a:off x="0" y="5638800"/>
            <a:ext cx="1295400" cy="381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solidFill>
                <a:prstClr val="black"/>
              </a:solidFill>
            </a:endParaRPr>
          </a:p>
        </p:txBody>
      </p:sp>
      <p:sp>
        <p:nvSpPr>
          <p:cNvPr id="52230" name="Text Box 6"/>
          <p:cNvSpPr txBox="1">
            <a:spLocks noChangeArrowheads="1"/>
          </p:cNvSpPr>
          <p:nvPr/>
        </p:nvSpPr>
        <p:spPr bwMode="auto">
          <a:xfrm>
            <a:off x="0" y="5653088"/>
            <a:ext cx="1447800"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altLang="en-US" b="1">
                <a:solidFill>
                  <a:prstClr val="white"/>
                </a:solidFill>
                <a:latin typeface="Arial" pitchFamily="34" charset="0"/>
              </a:rPr>
              <a:t>Rain Gage</a:t>
            </a:r>
          </a:p>
        </p:txBody>
      </p:sp>
      <p:pic>
        <p:nvPicPr>
          <p:cNvPr id="52231" name="Picture 7" descr="raing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733800"/>
            <a:ext cx="1330325"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Text Box 8"/>
          <p:cNvSpPr txBox="1">
            <a:spLocks noChangeArrowheads="1"/>
          </p:cNvSpPr>
          <p:nvPr/>
        </p:nvSpPr>
        <p:spPr bwMode="auto">
          <a:xfrm>
            <a:off x="381000" y="121920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altLang="en-US" b="1">
                <a:solidFill>
                  <a:srgbClr val="00FF00"/>
                </a:solidFill>
                <a:latin typeface="Arial" pitchFamily="34" charset="0"/>
              </a:rPr>
              <a:t>Stream Gage</a:t>
            </a:r>
          </a:p>
        </p:txBody>
      </p:sp>
      <p:grpSp>
        <p:nvGrpSpPr>
          <p:cNvPr id="2" name="Group 9"/>
          <p:cNvGrpSpPr>
            <a:grpSpLocks/>
          </p:cNvGrpSpPr>
          <p:nvPr/>
        </p:nvGrpSpPr>
        <p:grpSpPr bwMode="auto">
          <a:xfrm>
            <a:off x="1219200" y="-22225"/>
            <a:ext cx="6657975" cy="3984625"/>
            <a:chOff x="768" y="-14"/>
            <a:chExt cx="4194" cy="2510"/>
          </a:xfrm>
        </p:grpSpPr>
        <p:pic>
          <p:nvPicPr>
            <p:cNvPr id="52278" name="Picture 10" descr="BS00538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8" y="-14"/>
              <a:ext cx="864" cy="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79" name="Line 11"/>
            <p:cNvSpPr>
              <a:spLocks noChangeShapeType="1"/>
            </p:cNvSpPr>
            <p:nvPr/>
          </p:nvSpPr>
          <p:spPr bwMode="auto">
            <a:xfrm flipV="1">
              <a:off x="768" y="624"/>
              <a:ext cx="3408" cy="1872"/>
            </a:xfrm>
            <a:prstGeom prst="line">
              <a:avLst/>
            </a:prstGeom>
            <a:noFill/>
            <a:ln w="57150">
              <a:solidFill>
                <a:srgbClr val="00FF00"/>
              </a:solidFill>
              <a:prstDash val="dash"/>
              <a:round/>
              <a:headEnd/>
              <a:tailEnd type="triangle" w="med" len="med"/>
            </a:ln>
            <a:extLst>
              <a:ext uri="{909E8E84-426E-40DD-AFC4-6F175D3DCCD1}">
                <a14:hiddenFill xmlns:a14="http://schemas.microsoft.com/office/drawing/2010/main">
                  <a:noFill/>
                </a14:hiddenFill>
              </a:ext>
            </a:extLst>
          </p:spPr>
          <p:txBody>
            <a:bodyPr wrap="none"/>
            <a:lstStyle/>
            <a:p>
              <a:endParaRPr lang="en-US">
                <a:solidFill>
                  <a:prstClr val="black"/>
                </a:solidFill>
              </a:endParaRPr>
            </a:p>
          </p:txBody>
        </p:sp>
        <p:sp>
          <p:nvSpPr>
            <p:cNvPr id="52280" name="Line 12"/>
            <p:cNvSpPr>
              <a:spLocks noChangeShapeType="1"/>
            </p:cNvSpPr>
            <p:nvPr/>
          </p:nvSpPr>
          <p:spPr bwMode="auto">
            <a:xfrm flipV="1">
              <a:off x="864" y="624"/>
              <a:ext cx="3312" cy="624"/>
            </a:xfrm>
            <a:prstGeom prst="line">
              <a:avLst/>
            </a:prstGeom>
            <a:noFill/>
            <a:ln w="57150">
              <a:solidFill>
                <a:srgbClr val="00FF00"/>
              </a:solidFill>
              <a:prstDash val="dash"/>
              <a:round/>
              <a:headEnd/>
              <a:tailEnd type="triangle" w="med" len="med"/>
            </a:ln>
            <a:extLst>
              <a:ext uri="{909E8E84-426E-40DD-AFC4-6F175D3DCCD1}">
                <a14:hiddenFill xmlns:a14="http://schemas.microsoft.com/office/drawing/2010/main">
                  <a:noFill/>
                </a14:hiddenFill>
              </a:ext>
            </a:extLst>
          </p:spPr>
          <p:txBody>
            <a:bodyPr wrap="none"/>
            <a:lstStyle/>
            <a:p>
              <a:endParaRPr lang="en-US">
                <a:solidFill>
                  <a:prstClr val="black"/>
                </a:solidFill>
              </a:endParaRPr>
            </a:p>
          </p:txBody>
        </p:sp>
      </p:grpSp>
      <p:pic>
        <p:nvPicPr>
          <p:cNvPr id="52234" name="Picture 13" descr="floodgauge"/>
          <p:cNvPicPr>
            <a:picLocks noChangeAspect="1" noChangeArrowheads="1"/>
          </p:cNvPicPr>
          <p:nvPr/>
        </p:nvPicPr>
        <p:blipFill>
          <a:blip r:embed="rId4">
            <a:extLst>
              <a:ext uri="{28A0092B-C50C-407E-A947-70E740481C1C}">
                <a14:useLocalDpi xmlns:a14="http://schemas.microsoft.com/office/drawing/2010/main" val="0"/>
              </a:ext>
            </a:extLst>
          </a:blip>
          <a:srcRect l="6522" t="4930" r="10869" b="4930"/>
          <a:stretch>
            <a:fillRect/>
          </a:stretch>
        </p:blipFill>
        <p:spPr bwMode="auto">
          <a:xfrm>
            <a:off x="685800" y="1600200"/>
            <a:ext cx="1041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4"/>
          <p:cNvGrpSpPr>
            <a:grpSpLocks/>
          </p:cNvGrpSpPr>
          <p:nvPr/>
        </p:nvGrpSpPr>
        <p:grpSpPr bwMode="auto">
          <a:xfrm>
            <a:off x="7467600" y="2819400"/>
            <a:ext cx="1600200" cy="2286000"/>
            <a:chOff x="4704" y="1776"/>
            <a:chExt cx="1008" cy="1440"/>
          </a:xfrm>
        </p:grpSpPr>
        <p:pic>
          <p:nvPicPr>
            <p:cNvPr id="52275" name="Picture 15" descr="j031822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4" y="2160"/>
              <a:ext cx="50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76" name="Text Box 16"/>
            <p:cNvSpPr txBox="1">
              <a:spLocks noChangeArrowheads="1"/>
            </p:cNvSpPr>
            <p:nvPr/>
          </p:nvSpPr>
          <p:spPr bwMode="auto">
            <a:xfrm>
              <a:off x="4704" y="2890"/>
              <a:ext cx="1008" cy="32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altLang="en-US" sz="1400" b="1">
                  <a:solidFill>
                    <a:prstClr val="white"/>
                  </a:solidFill>
                  <a:latin typeface="Arial" pitchFamily="34" charset="0"/>
                </a:rPr>
                <a:t>Output of Flood Forecast Model</a:t>
              </a:r>
            </a:p>
          </p:txBody>
        </p:sp>
        <p:sp>
          <p:nvSpPr>
            <p:cNvPr id="52277" name="Line 17"/>
            <p:cNvSpPr>
              <a:spLocks noChangeShapeType="1"/>
            </p:cNvSpPr>
            <p:nvPr/>
          </p:nvSpPr>
          <p:spPr bwMode="auto">
            <a:xfrm flipH="1">
              <a:off x="5184" y="1776"/>
              <a:ext cx="0" cy="384"/>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solidFill>
                  <a:prstClr val="black"/>
                </a:solidFill>
              </a:endParaRPr>
            </a:p>
          </p:txBody>
        </p:sp>
      </p:grpSp>
      <p:grpSp>
        <p:nvGrpSpPr>
          <p:cNvPr id="4" name="Group 18"/>
          <p:cNvGrpSpPr>
            <a:grpSpLocks/>
          </p:cNvGrpSpPr>
          <p:nvPr/>
        </p:nvGrpSpPr>
        <p:grpSpPr bwMode="auto">
          <a:xfrm>
            <a:off x="5362575" y="3460750"/>
            <a:ext cx="2514600" cy="1965325"/>
            <a:chOff x="3312" y="2016"/>
            <a:chExt cx="1584" cy="1238"/>
          </a:xfrm>
        </p:grpSpPr>
        <p:sp>
          <p:nvSpPr>
            <p:cNvPr id="52266" name="Text Box 19"/>
            <p:cNvSpPr txBox="1">
              <a:spLocks noChangeArrowheads="1"/>
            </p:cNvSpPr>
            <p:nvPr/>
          </p:nvSpPr>
          <p:spPr bwMode="auto">
            <a:xfrm>
              <a:off x="3360" y="2928"/>
              <a:ext cx="1056" cy="32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altLang="en-US" sz="1400" b="1">
                  <a:solidFill>
                    <a:prstClr val="white"/>
                  </a:solidFill>
                  <a:latin typeface="Arial" pitchFamily="34" charset="0"/>
                </a:rPr>
                <a:t>Library of Flood Profiles</a:t>
              </a:r>
            </a:p>
          </p:txBody>
        </p:sp>
        <p:grpSp>
          <p:nvGrpSpPr>
            <p:cNvPr id="52267" name="Group 20"/>
            <p:cNvGrpSpPr>
              <a:grpSpLocks/>
            </p:cNvGrpSpPr>
            <p:nvPr/>
          </p:nvGrpSpPr>
          <p:grpSpPr bwMode="auto">
            <a:xfrm>
              <a:off x="3312" y="2016"/>
              <a:ext cx="960" cy="864"/>
              <a:chOff x="2064" y="2880"/>
              <a:chExt cx="960" cy="864"/>
            </a:xfrm>
          </p:grpSpPr>
          <p:pic>
            <p:nvPicPr>
              <p:cNvPr id="52269" name="Picture 21" descr="reservoir_noflood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4" y="312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70" name="Picture 22" descr="reservoir_noflood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6" y="3072"/>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71" name="Picture 23" descr="reservoir_noflood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 y="3024"/>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72" name="Picture 24" descr="reservoir_noflood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0" y="297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73" name="Picture 25" descr="reservoir107_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2" y="2934"/>
                <a:ext cx="720"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74" name="Picture 26" descr="reservoir119_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4" y="2880"/>
                <a:ext cx="720"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268" name="Line 27"/>
            <p:cNvSpPr>
              <a:spLocks noChangeShapeType="1"/>
            </p:cNvSpPr>
            <p:nvPr/>
          </p:nvSpPr>
          <p:spPr bwMode="auto">
            <a:xfrm flipH="1" flipV="1">
              <a:off x="3504" y="2246"/>
              <a:ext cx="1392" cy="2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solidFill>
                  <a:prstClr val="black"/>
                </a:solidFill>
              </a:endParaRPr>
            </a:p>
          </p:txBody>
        </p:sp>
      </p:grpSp>
      <p:grpSp>
        <p:nvGrpSpPr>
          <p:cNvPr id="6" name="Group 28"/>
          <p:cNvGrpSpPr>
            <a:grpSpLocks/>
          </p:cNvGrpSpPr>
          <p:nvPr/>
        </p:nvGrpSpPr>
        <p:grpSpPr bwMode="auto">
          <a:xfrm>
            <a:off x="1905000" y="4362450"/>
            <a:ext cx="6324600" cy="2286000"/>
            <a:chOff x="1200" y="2748"/>
            <a:chExt cx="3984" cy="1440"/>
          </a:xfrm>
        </p:grpSpPr>
        <p:grpSp>
          <p:nvGrpSpPr>
            <p:cNvPr id="52248" name="Group 29"/>
            <p:cNvGrpSpPr>
              <a:grpSpLocks/>
            </p:cNvGrpSpPr>
            <p:nvPr/>
          </p:nvGrpSpPr>
          <p:grpSpPr bwMode="auto">
            <a:xfrm>
              <a:off x="1200" y="2748"/>
              <a:ext cx="3984" cy="1440"/>
              <a:chOff x="1200" y="2748"/>
              <a:chExt cx="3984" cy="1440"/>
            </a:xfrm>
          </p:grpSpPr>
          <p:sp>
            <p:nvSpPr>
              <p:cNvPr id="52256" name="Rectangle 30"/>
              <p:cNvSpPr>
                <a:spLocks noChangeArrowheads="1"/>
              </p:cNvSpPr>
              <p:nvPr/>
            </p:nvSpPr>
            <p:spPr bwMode="auto">
              <a:xfrm>
                <a:off x="1200" y="3996"/>
                <a:ext cx="1728"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solidFill>
                    <a:prstClr val="black"/>
                  </a:solidFill>
                </a:endParaRPr>
              </a:p>
            </p:txBody>
          </p:sp>
          <p:sp>
            <p:nvSpPr>
              <p:cNvPr id="52257" name="Text Box 31"/>
              <p:cNvSpPr txBox="1">
                <a:spLocks noChangeArrowheads="1"/>
              </p:cNvSpPr>
              <p:nvPr/>
            </p:nvSpPr>
            <p:spPr bwMode="auto">
              <a:xfrm>
                <a:off x="2784" y="3564"/>
                <a:ext cx="2400" cy="5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altLang="en-US" sz="1600" b="1">
                    <a:solidFill>
                      <a:prstClr val="white"/>
                    </a:solidFill>
                    <a:latin typeface="Arial" pitchFamily="34" charset="0"/>
                  </a:rPr>
                  <a:t>Flood Forecast and Flood Inundation Maps available to Emergency Managers and Public</a:t>
                </a:r>
              </a:p>
            </p:txBody>
          </p:sp>
          <p:pic>
            <p:nvPicPr>
              <p:cNvPr id="52258" name="Picture 32"/>
              <p:cNvPicPr>
                <a:picLocks noChangeAspect="1" noChangeArrowheads="1"/>
              </p:cNvPicPr>
              <p:nvPr/>
            </p:nvPicPr>
            <p:blipFill>
              <a:blip r:embed="rId9">
                <a:extLst>
                  <a:ext uri="{28A0092B-C50C-407E-A947-70E740481C1C}">
                    <a14:useLocalDpi xmlns:a14="http://schemas.microsoft.com/office/drawing/2010/main" val="0"/>
                  </a:ext>
                </a:extLst>
              </a:blip>
              <a:srcRect l="20340" t="13559" r="20338" b="14124"/>
              <a:stretch>
                <a:fillRect/>
              </a:stretch>
            </p:blipFill>
            <p:spPr bwMode="auto">
              <a:xfrm>
                <a:off x="1344" y="2748"/>
                <a:ext cx="1392" cy="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9" name="Line 33"/>
              <p:cNvSpPr>
                <a:spLocks noChangeShapeType="1"/>
              </p:cNvSpPr>
              <p:nvPr/>
            </p:nvSpPr>
            <p:spPr bwMode="auto">
              <a:xfrm flipH="1">
                <a:off x="2592" y="2748"/>
                <a:ext cx="432" cy="384"/>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solidFill>
                    <a:prstClr val="black"/>
                  </a:solidFill>
                </a:endParaRPr>
              </a:p>
            </p:txBody>
          </p:sp>
          <p:sp>
            <p:nvSpPr>
              <p:cNvPr id="52260" name="Oval 34"/>
              <p:cNvSpPr>
                <a:spLocks noChangeArrowheads="1"/>
              </p:cNvSpPr>
              <p:nvPr/>
            </p:nvSpPr>
            <p:spPr bwMode="auto">
              <a:xfrm>
                <a:off x="2584" y="4055"/>
                <a:ext cx="48" cy="48"/>
              </a:xfrm>
              <a:prstGeom prst="ellipse">
                <a:avLst/>
              </a:prstGeom>
              <a:solidFill>
                <a:srgbClr val="B2B2B2"/>
              </a:solidFill>
              <a:ln w="9525">
                <a:solidFill>
                  <a:schemeClr val="bg2"/>
                </a:solidFill>
                <a:round/>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solidFill>
                    <a:prstClr val="black"/>
                  </a:solidFill>
                </a:endParaRPr>
              </a:p>
            </p:txBody>
          </p:sp>
          <p:sp>
            <p:nvSpPr>
              <p:cNvPr id="52261" name="Oval 35"/>
              <p:cNvSpPr>
                <a:spLocks noChangeArrowheads="1"/>
              </p:cNvSpPr>
              <p:nvPr/>
            </p:nvSpPr>
            <p:spPr bwMode="auto">
              <a:xfrm>
                <a:off x="2276" y="4059"/>
                <a:ext cx="48" cy="48"/>
              </a:xfrm>
              <a:prstGeom prst="ellipse">
                <a:avLst/>
              </a:prstGeom>
              <a:solidFill>
                <a:srgbClr val="B2B2B2"/>
              </a:solidFill>
              <a:ln w="9525">
                <a:solidFill>
                  <a:schemeClr val="bg2"/>
                </a:solidFill>
                <a:round/>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solidFill>
                    <a:prstClr val="black"/>
                  </a:solidFill>
                </a:endParaRPr>
              </a:p>
            </p:txBody>
          </p:sp>
          <p:sp>
            <p:nvSpPr>
              <p:cNvPr id="52262" name="Oval 36"/>
              <p:cNvSpPr>
                <a:spLocks noChangeArrowheads="1"/>
              </p:cNvSpPr>
              <p:nvPr/>
            </p:nvSpPr>
            <p:spPr bwMode="auto">
              <a:xfrm>
                <a:off x="2040" y="4061"/>
                <a:ext cx="48" cy="48"/>
              </a:xfrm>
              <a:prstGeom prst="ellipse">
                <a:avLst/>
              </a:prstGeom>
              <a:solidFill>
                <a:srgbClr val="B2B2B2"/>
              </a:solidFill>
              <a:ln w="9525">
                <a:solidFill>
                  <a:schemeClr val="bg2"/>
                </a:solidFill>
                <a:round/>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solidFill>
                    <a:prstClr val="black"/>
                  </a:solidFill>
                </a:endParaRPr>
              </a:p>
            </p:txBody>
          </p:sp>
          <p:sp>
            <p:nvSpPr>
              <p:cNvPr id="52263" name="Oval 37"/>
              <p:cNvSpPr>
                <a:spLocks noChangeArrowheads="1"/>
              </p:cNvSpPr>
              <p:nvPr/>
            </p:nvSpPr>
            <p:spPr bwMode="auto">
              <a:xfrm>
                <a:off x="1788" y="4061"/>
                <a:ext cx="48" cy="48"/>
              </a:xfrm>
              <a:prstGeom prst="ellipse">
                <a:avLst/>
              </a:prstGeom>
              <a:solidFill>
                <a:srgbClr val="B2B2B2"/>
              </a:solidFill>
              <a:ln w="9525">
                <a:solidFill>
                  <a:schemeClr val="bg2"/>
                </a:solidFill>
                <a:round/>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solidFill>
                    <a:prstClr val="black"/>
                  </a:solidFill>
                </a:endParaRPr>
              </a:p>
            </p:txBody>
          </p:sp>
          <p:sp>
            <p:nvSpPr>
              <p:cNvPr id="52264" name="Oval 38"/>
              <p:cNvSpPr>
                <a:spLocks noChangeArrowheads="1"/>
              </p:cNvSpPr>
              <p:nvPr/>
            </p:nvSpPr>
            <p:spPr bwMode="auto">
              <a:xfrm>
                <a:off x="1554" y="4056"/>
                <a:ext cx="48" cy="48"/>
              </a:xfrm>
              <a:prstGeom prst="ellipse">
                <a:avLst/>
              </a:prstGeom>
              <a:solidFill>
                <a:srgbClr val="B2B2B2"/>
              </a:solidFill>
              <a:ln w="9525">
                <a:solidFill>
                  <a:schemeClr val="bg2"/>
                </a:solidFill>
                <a:round/>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solidFill>
                    <a:prstClr val="black"/>
                  </a:solidFill>
                </a:endParaRPr>
              </a:p>
            </p:txBody>
          </p:sp>
          <p:sp>
            <p:nvSpPr>
              <p:cNvPr id="52265" name="Oval 39"/>
              <p:cNvSpPr>
                <a:spLocks noChangeArrowheads="1"/>
              </p:cNvSpPr>
              <p:nvPr/>
            </p:nvSpPr>
            <p:spPr bwMode="auto">
              <a:xfrm>
                <a:off x="1254" y="4061"/>
                <a:ext cx="48" cy="48"/>
              </a:xfrm>
              <a:prstGeom prst="ellipse">
                <a:avLst/>
              </a:prstGeom>
              <a:solidFill>
                <a:srgbClr val="B2B2B2"/>
              </a:solidFill>
              <a:ln w="9525">
                <a:solidFill>
                  <a:schemeClr val="bg2"/>
                </a:solidFill>
                <a:round/>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solidFill>
                    <a:prstClr val="black"/>
                  </a:solidFill>
                </a:endParaRPr>
              </a:p>
            </p:txBody>
          </p:sp>
        </p:grpSp>
        <p:grpSp>
          <p:nvGrpSpPr>
            <p:cNvPr id="52249" name="Group 40"/>
            <p:cNvGrpSpPr>
              <a:grpSpLocks/>
            </p:cNvGrpSpPr>
            <p:nvPr/>
          </p:nvGrpSpPr>
          <p:grpSpPr bwMode="auto">
            <a:xfrm>
              <a:off x="1265" y="3996"/>
              <a:ext cx="1645" cy="173"/>
              <a:chOff x="1265" y="3996"/>
              <a:chExt cx="1645" cy="173"/>
            </a:xfrm>
          </p:grpSpPr>
          <p:sp>
            <p:nvSpPr>
              <p:cNvPr id="52250" name="Text Box 41"/>
              <p:cNvSpPr txBox="1">
                <a:spLocks noChangeArrowheads="1"/>
              </p:cNvSpPr>
              <p:nvPr/>
            </p:nvSpPr>
            <p:spPr bwMode="auto">
              <a:xfrm>
                <a:off x="1265" y="3996"/>
                <a:ext cx="31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sz="1200" b="1">
                    <a:solidFill>
                      <a:prstClr val="white"/>
                    </a:solidFill>
                    <a:latin typeface="Arial" pitchFamily="34" charset="0"/>
                  </a:rPr>
                  <a:t>Now</a:t>
                </a:r>
              </a:p>
            </p:txBody>
          </p:sp>
          <p:sp>
            <p:nvSpPr>
              <p:cNvPr id="52251" name="Text Box 42"/>
              <p:cNvSpPr txBox="1">
                <a:spLocks noChangeArrowheads="1"/>
              </p:cNvSpPr>
              <p:nvPr/>
            </p:nvSpPr>
            <p:spPr bwMode="auto">
              <a:xfrm>
                <a:off x="1563" y="3996"/>
                <a:ext cx="26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sz="1200" b="1">
                    <a:solidFill>
                      <a:prstClr val="white"/>
                    </a:solidFill>
                    <a:latin typeface="Arial" pitchFamily="34" charset="0"/>
                  </a:rPr>
                  <a:t>3hr</a:t>
                </a:r>
              </a:p>
            </p:txBody>
          </p:sp>
          <p:sp>
            <p:nvSpPr>
              <p:cNvPr id="52252" name="Text Box 43"/>
              <p:cNvSpPr txBox="1">
                <a:spLocks noChangeArrowheads="1"/>
              </p:cNvSpPr>
              <p:nvPr/>
            </p:nvSpPr>
            <p:spPr bwMode="auto">
              <a:xfrm>
                <a:off x="1807" y="3996"/>
                <a:ext cx="26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sz="1200" b="1">
                    <a:solidFill>
                      <a:prstClr val="white"/>
                    </a:solidFill>
                    <a:latin typeface="Arial" pitchFamily="34" charset="0"/>
                  </a:rPr>
                  <a:t>6hr</a:t>
                </a:r>
              </a:p>
            </p:txBody>
          </p:sp>
          <p:sp>
            <p:nvSpPr>
              <p:cNvPr id="52253" name="Text Box 44"/>
              <p:cNvSpPr txBox="1">
                <a:spLocks noChangeArrowheads="1"/>
              </p:cNvSpPr>
              <p:nvPr/>
            </p:nvSpPr>
            <p:spPr bwMode="auto">
              <a:xfrm>
                <a:off x="2051" y="3996"/>
                <a:ext cx="26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sz="1200" b="1">
                    <a:solidFill>
                      <a:prstClr val="white"/>
                    </a:solidFill>
                    <a:latin typeface="Arial" pitchFamily="34" charset="0"/>
                  </a:rPr>
                  <a:t>9hr</a:t>
                </a:r>
              </a:p>
            </p:txBody>
          </p:sp>
          <p:sp>
            <p:nvSpPr>
              <p:cNvPr id="52254" name="Text Box 45"/>
              <p:cNvSpPr txBox="1">
                <a:spLocks noChangeArrowheads="1"/>
              </p:cNvSpPr>
              <p:nvPr/>
            </p:nvSpPr>
            <p:spPr bwMode="auto">
              <a:xfrm>
                <a:off x="2295" y="3996"/>
                <a:ext cx="31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sz="1200" b="1">
                    <a:solidFill>
                      <a:prstClr val="white"/>
                    </a:solidFill>
                    <a:latin typeface="Arial" pitchFamily="34" charset="0"/>
                  </a:rPr>
                  <a:t>12hr</a:t>
                </a:r>
              </a:p>
            </p:txBody>
          </p:sp>
          <p:sp>
            <p:nvSpPr>
              <p:cNvPr id="52255" name="Text Box 46"/>
              <p:cNvSpPr txBox="1">
                <a:spLocks noChangeArrowheads="1"/>
              </p:cNvSpPr>
              <p:nvPr/>
            </p:nvSpPr>
            <p:spPr bwMode="auto">
              <a:xfrm>
                <a:off x="2592" y="3996"/>
                <a:ext cx="31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sz="1200" b="1">
                    <a:solidFill>
                      <a:prstClr val="white"/>
                    </a:solidFill>
                    <a:latin typeface="Arial" pitchFamily="34" charset="0"/>
                  </a:rPr>
                  <a:t>24hr</a:t>
                </a:r>
              </a:p>
            </p:txBody>
          </p:sp>
        </p:grpSp>
      </p:grpSp>
      <p:grpSp>
        <p:nvGrpSpPr>
          <p:cNvPr id="9" name="Group 47"/>
          <p:cNvGrpSpPr>
            <a:grpSpLocks/>
          </p:cNvGrpSpPr>
          <p:nvPr/>
        </p:nvGrpSpPr>
        <p:grpSpPr bwMode="auto">
          <a:xfrm>
            <a:off x="4038600" y="1143000"/>
            <a:ext cx="5029200" cy="3200400"/>
            <a:chOff x="2544" y="720"/>
            <a:chExt cx="3168" cy="2016"/>
          </a:xfrm>
        </p:grpSpPr>
        <p:grpSp>
          <p:nvGrpSpPr>
            <p:cNvPr id="52239" name="Group 48"/>
            <p:cNvGrpSpPr>
              <a:grpSpLocks/>
            </p:cNvGrpSpPr>
            <p:nvPr/>
          </p:nvGrpSpPr>
          <p:grpSpPr bwMode="auto">
            <a:xfrm>
              <a:off x="4320" y="720"/>
              <a:ext cx="1392" cy="1191"/>
              <a:chOff x="4320" y="720"/>
              <a:chExt cx="1392" cy="1191"/>
            </a:xfrm>
          </p:grpSpPr>
          <p:pic>
            <p:nvPicPr>
              <p:cNvPr id="52245" name="Picture 49"/>
              <p:cNvPicPr>
                <a:picLocks noChangeAspect="1" noChangeArrowheads="1"/>
              </p:cNvPicPr>
              <p:nvPr/>
            </p:nvPicPr>
            <p:blipFill>
              <a:blip r:embed="rId10">
                <a:extLst>
                  <a:ext uri="{28A0092B-C50C-407E-A947-70E740481C1C}">
                    <a14:useLocalDpi xmlns:a14="http://schemas.microsoft.com/office/drawing/2010/main" val="0"/>
                  </a:ext>
                </a:extLst>
              </a:blip>
              <a:srcRect l="69531" t="54167" r="17188" b="37500"/>
              <a:stretch>
                <a:fillRect/>
              </a:stretch>
            </p:blipFill>
            <p:spPr bwMode="auto">
              <a:xfrm>
                <a:off x="4656" y="1065"/>
                <a:ext cx="1056"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6" name="Text Box 50"/>
              <p:cNvSpPr txBox="1">
                <a:spLocks noChangeArrowheads="1"/>
              </p:cNvSpPr>
              <p:nvPr/>
            </p:nvSpPr>
            <p:spPr bwMode="auto">
              <a:xfrm>
                <a:off x="4608" y="1545"/>
                <a:ext cx="110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altLang="en-US" sz="1600" b="1">
                    <a:solidFill>
                      <a:srgbClr val="00FF00"/>
                    </a:solidFill>
                    <a:latin typeface="Arial" pitchFamily="34" charset="0"/>
                  </a:rPr>
                  <a:t>NWS SE River Forecast Center</a:t>
                </a:r>
              </a:p>
            </p:txBody>
          </p:sp>
          <p:sp>
            <p:nvSpPr>
              <p:cNvPr id="52247" name="Line 51"/>
              <p:cNvSpPr>
                <a:spLocks noChangeShapeType="1"/>
              </p:cNvSpPr>
              <p:nvPr/>
            </p:nvSpPr>
            <p:spPr bwMode="auto">
              <a:xfrm flipH="1" flipV="1">
                <a:off x="4320" y="720"/>
                <a:ext cx="576" cy="288"/>
              </a:xfrm>
              <a:prstGeom prst="line">
                <a:avLst/>
              </a:prstGeom>
              <a:noFill/>
              <a:ln w="57150">
                <a:solidFill>
                  <a:srgbClr val="00FF00"/>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solidFill>
                    <a:prstClr val="black"/>
                  </a:solidFill>
                </a:endParaRPr>
              </a:p>
            </p:txBody>
          </p:sp>
        </p:grpSp>
        <p:grpSp>
          <p:nvGrpSpPr>
            <p:cNvPr id="52240" name="Group 52"/>
            <p:cNvGrpSpPr>
              <a:grpSpLocks/>
            </p:cNvGrpSpPr>
            <p:nvPr/>
          </p:nvGrpSpPr>
          <p:grpSpPr bwMode="auto">
            <a:xfrm>
              <a:off x="2544" y="720"/>
              <a:ext cx="1728" cy="2016"/>
              <a:chOff x="2544" y="720"/>
              <a:chExt cx="1728" cy="2016"/>
            </a:xfrm>
          </p:grpSpPr>
          <p:grpSp>
            <p:nvGrpSpPr>
              <p:cNvPr id="52241" name="Group 53"/>
              <p:cNvGrpSpPr>
                <a:grpSpLocks/>
              </p:cNvGrpSpPr>
              <p:nvPr/>
            </p:nvGrpSpPr>
            <p:grpSpPr bwMode="auto">
              <a:xfrm>
                <a:off x="2544" y="1776"/>
                <a:ext cx="1008" cy="960"/>
                <a:chOff x="3024" y="1584"/>
                <a:chExt cx="1008" cy="960"/>
              </a:xfrm>
            </p:grpSpPr>
            <p:pic>
              <p:nvPicPr>
                <p:cNvPr id="52243" name="Picture 54" descr="DCP_0859"/>
                <p:cNvPicPr>
                  <a:picLocks noChangeAspect="1" noChangeArrowheads="1"/>
                </p:cNvPicPr>
                <p:nvPr/>
              </p:nvPicPr>
              <p:blipFill>
                <a:blip r:embed="rId11">
                  <a:extLst>
                    <a:ext uri="{28A0092B-C50C-407E-A947-70E740481C1C}">
                      <a14:useLocalDpi xmlns:a14="http://schemas.microsoft.com/office/drawing/2010/main" val="0"/>
                    </a:ext>
                  </a:extLst>
                </a:blip>
                <a:srcRect l="11607" t="6757" r="9822" b="1352"/>
                <a:stretch>
                  <a:fillRect/>
                </a:stretch>
              </p:blipFill>
              <p:spPr bwMode="auto">
                <a:xfrm>
                  <a:off x="3024" y="1584"/>
                  <a:ext cx="1008" cy="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0759" name="Rectangle 55"/>
                <p:cNvSpPr>
                  <a:spLocks noChangeArrowheads="1"/>
                </p:cNvSpPr>
                <p:nvPr/>
              </p:nvSpPr>
              <p:spPr bwMode="auto">
                <a:xfrm>
                  <a:off x="3024" y="2304"/>
                  <a:ext cx="1008" cy="240"/>
                </a:xfrm>
                <a:prstGeom prst="rect">
                  <a:avLst/>
                </a:prstGeom>
                <a:solidFill>
                  <a:schemeClr val="tx1"/>
                </a:solidFill>
                <a:ln w="9525">
                  <a:noFill/>
                  <a:miter lim="800000"/>
                  <a:headEnd/>
                  <a:tailEnd/>
                </a:ln>
                <a:effectLst/>
              </p:spPr>
              <p:txBody>
                <a:bodyPr anchor="ctr"/>
                <a:lstStyle/>
                <a:p>
                  <a:pPr algn="ctr">
                    <a:defRPr/>
                  </a:pPr>
                  <a:r>
                    <a:rPr lang="en-US" sz="3200" b="1">
                      <a:solidFill>
                        <a:prstClr val="white"/>
                      </a:solidFill>
                      <a:effectLst>
                        <a:outerShdw blurRad="38100" dist="38100" dir="2700000" algn="tl">
                          <a:srgbClr val="C0C0C0"/>
                        </a:outerShdw>
                      </a:effectLst>
                    </a:rPr>
                    <a:t>FMIS</a:t>
                  </a:r>
                </a:p>
              </p:txBody>
            </p:sp>
          </p:grpSp>
          <p:sp>
            <p:nvSpPr>
              <p:cNvPr id="52242" name="Line 56"/>
              <p:cNvSpPr>
                <a:spLocks noChangeShapeType="1"/>
              </p:cNvSpPr>
              <p:nvPr/>
            </p:nvSpPr>
            <p:spPr bwMode="auto">
              <a:xfrm flipV="1">
                <a:off x="3504" y="720"/>
                <a:ext cx="768" cy="1056"/>
              </a:xfrm>
              <a:prstGeom prst="line">
                <a:avLst/>
              </a:prstGeom>
              <a:noFill/>
              <a:ln w="57150">
                <a:solidFill>
                  <a:srgbClr val="00FF00"/>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solidFill>
                    <a:prstClr val="black"/>
                  </a:solidFill>
                </a:endParaRPr>
              </a:p>
            </p:txBody>
          </p:sp>
        </p:grpSp>
      </p:grpSp>
    </p:spTree>
    <p:extLst>
      <p:ext uri="{BB962C8B-B14F-4D97-AF65-F5344CB8AC3E}">
        <p14:creationId xmlns:p14="http://schemas.microsoft.com/office/powerpoint/2010/main" val="2367778941"/>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Return Period – Discharge – Stage Height – Water Surface Elevation</a:t>
            </a:r>
            <a:endParaRPr lang="en-US" dirty="0"/>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39450"/>
            <a:ext cx="7848600" cy="5307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40218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8077200" cy="1295400"/>
          </a:xfrm>
        </p:spPr>
        <p:txBody>
          <a:bodyPr>
            <a:normAutofit/>
          </a:bodyPr>
          <a:lstStyle/>
          <a:p>
            <a:r>
              <a:rPr lang="en-US" sz="2800" dirty="0" smtClean="0"/>
              <a:t>Automated “integrated Simplified Inundation Mapping (</a:t>
            </a:r>
            <a:r>
              <a:rPr lang="en-US" sz="2800" dirty="0" err="1" smtClean="0"/>
              <a:t>iSIM</a:t>
            </a:r>
            <a:r>
              <a:rPr lang="en-US" sz="2800" dirty="0" smtClean="0"/>
              <a:t>)” – CG3i Software Service</a:t>
            </a:r>
            <a:endParaRPr lang="en-US" sz="2800" dirty="0"/>
          </a:p>
        </p:txBody>
      </p:sp>
      <p:sp>
        <p:nvSpPr>
          <p:cNvPr id="3" name="Subtitle 2"/>
          <p:cNvSpPr>
            <a:spLocks noGrp="1"/>
          </p:cNvSpPr>
          <p:nvPr>
            <p:ph type="subTitle" idx="1"/>
          </p:nvPr>
        </p:nvSpPr>
        <p:spPr>
          <a:xfrm>
            <a:off x="457200" y="5181600"/>
            <a:ext cx="8305800" cy="457200"/>
          </a:xfrm>
        </p:spPr>
        <p:txBody>
          <a:bodyPr>
            <a:normAutofit/>
          </a:bodyPr>
          <a:lstStyle/>
          <a:p>
            <a:r>
              <a:rPr lang="en-US" dirty="0" smtClean="0"/>
              <a:t>CG3I                                                       UT Dallas                                                      Feb 2015</a:t>
            </a:r>
            <a:endParaRPr lang="en-US" dirty="0"/>
          </a:p>
        </p:txBody>
      </p:sp>
      <p:pic>
        <p:nvPicPr>
          <p:cNvPr id="21506" name="Picture 2" descr="http://www.geo.cornell.edu/geology/classes/Geo101/graphics/ithaca_dem.jpg"/>
          <p:cNvPicPr>
            <a:picLocks noChangeAspect="1" noChangeArrowheads="1"/>
          </p:cNvPicPr>
          <p:nvPr/>
        </p:nvPicPr>
        <p:blipFill>
          <a:blip r:embed="rId2" cstate="print"/>
          <a:srcRect/>
          <a:stretch>
            <a:fillRect/>
          </a:stretch>
        </p:blipFill>
        <p:spPr bwMode="auto">
          <a:xfrm>
            <a:off x="4953000" y="1676400"/>
            <a:ext cx="3676650" cy="3281379"/>
          </a:xfrm>
          <a:prstGeom prst="rect">
            <a:avLst/>
          </a:prstGeom>
          <a:noFill/>
        </p:spPr>
      </p:pic>
      <p:sp>
        <p:nvSpPr>
          <p:cNvPr id="5" name="Slide Number Placeholder 4"/>
          <p:cNvSpPr>
            <a:spLocks noGrp="1"/>
          </p:cNvSpPr>
          <p:nvPr>
            <p:ph type="sldNum" sz="quarter" idx="12"/>
          </p:nvPr>
        </p:nvSpPr>
        <p:spPr/>
        <p:txBody>
          <a:bodyPr/>
          <a:lstStyle/>
          <a:p>
            <a:fld id="{E523A859-0512-4EC3-8611-3A577386EE14}" type="slidenum">
              <a:rPr lang="en-US" smtClean="0">
                <a:solidFill>
                  <a:prstClr val="white">
                    <a:tint val="95000"/>
                  </a:prstClr>
                </a:solidFill>
              </a:rPr>
              <a:pPr/>
              <a:t>54</a:t>
            </a:fld>
            <a:endParaRPr lang="en-US" dirty="0">
              <a:solidFill>
                <a:prstClr val="white">
                  <a:tint val="95000"/>
                </a:prstClr>
              </a:solidFill>
            </a:endParaRPr>
          </a:p>
        </p:txBody>
      </p:sp>
      <p:pic>
        <p:nvPicPr>
          <p:cNvPr id="4" name="Picture 2" descr="http://www.eriksmith.com/PANY/DSC03757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864" y="1660634"/>
            <a:ext cx="4279736" cy="32971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0780" y="4343400"/>
            <a:ext cx="3034420" cy="369332"/>
          </a:xfrm>
          <a:prstGeom prst="rect">
            <a:avLst/>
          </a:prstGeom>
          <a:noFill/>
        </p:spPr>
        <p:txBody>
          <a:bodyPr wrap="none" rtlCol="0">
            <a:spAutoFit/>
          </a:bodyPr>
          <a:lstStyle/>
          <a:p>
            <a:r>
              <a:rPr lang="en-US" dirty="0" smtClean="0">
                <a:solidFill>
                  <a:prstClr val="white"/>
                </a:solidFill>
              </a:rPr>
              <a:t>Johnstown, PA – May 31, 1889</a:t>
            </a:r>
            <a:endParaRPr lang="en-US" dirty="0">
              <a:solidFill>
                <a:prstClr val="white"/>
              </a:solidFill>
            </a:endParaRPr>
          </a:p>
        </p:txBody>
      </p:sp>
    </p:spTree>
    <p:extLst>
      <p:ext uri="{BB962C8B-B14F-4D97-AF65-F5344CB8AC3E}">
        <p14:creationId xmlns:p14="http://schemas.microsoft.com/office/powerpoint/2010/main" val="32739403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C000"/>
                </a:solidFill>
              </a:rPr>
              <a:t>Step 2 &amp; 3 – Create Cut-lines</a:t>
            </a:r>
            <a:endParaRPr lang="en-US" dirty="0">
              <a:solidFill>
                <a:srgbClr val="FFC000"/>
              </a:solidFill>
            </a:endParaRPr>
          </a:p>
        </p:txBody>
      </p:sp>
      <p:sp>
        <p:nvSpPr>
          <p:cNvPr id="3" name="Content Placeholder 2"/>
          <p:cNvSpPr>
            <a:spLocks noGrp="1"/>
          </p:cNvSpPr>
          <p:nvPr>
            <p:ph idx="1"/>
          </p:nvPr>
        </p:nvSpPr>
        <p:spPr>
          <a:xfrm>
            <a:off x="457200" y="1775191"/>
            <a:ext cx="8077200" cy="1653809"/>
          </a:xfrm>
        </p:spPr>
        <p:txBody>
          <a:bodyPr>
            <a:normAutofit fontScale="70000" lnSpcReduction="20000"/>
          </a:bodyPr>
          <a:lstStyle/>
          <a:p>
            <a:r>
              <a:rPr lang="en-US" dirty="0" smtClean="0"/>
              <a:t>The most important input for the RAS software is the cross sections, which are derived from the cut-lines</a:t>
            </a:r>
          </a:p>
          <a:p>
            <a:pPr lvl="1"/>
            <a:r>
              <a:rPr lang="en-US" dirty="0" smtClean="0"/>
              <a:t>Innovative automation of cut-line placement</a:t>
            </a:r>
          </a:p>
          <a:p>
            <a:pPr lvl="1"/>
            <a:r>
              <a:rPr lang="en-US" dirty="0" smtClean="0"/>
              <a:t>Placement regularly spaced at perpendicular angles to the river flow</a:t>
            </a:r>
          </a:p>
          <a:p>
            <a:pPr lvl="1"/>
            <a:r>
              <a:rPr lang="en-US" dirty="0" smtClean="0"/>
              <a:t>Created in 2D first (cut-lines), then…</a:t>
            </a:r>
            <a:endParaRPr lang="en-US" dirty="0"/>
          </a:p>
        </p:txBody>
      </p:sp>
      <p:sp>
        <p:nvSpPr>
          <p:cNvPr id="5" name="Slide Number Placeholder 4"/>
          <p:cNvSpPr>
            <a:spLocks noGrp="1"/>
          </p:cNvSpPr>
          <p:nvPr>
            <p:ph type="sldNum" sz="quarter" idx="12"/>
          </p:nvPr>
        </p:nvSpPr>
        <p:spPr/>
        <p:txBody>
          <a:bodyPr/>
          <a:lstStyle/>
          <a:p>
            <a:fld id="{E523A859-0512-4EC3-8611-3A577386EE14}" type="slidenum">
              <a:rPr lang="en-US" smtClean="0">
                <a:solidFill>
                  <a:prstClr val="black">
                    <a:tint val="95000"/>
                  </a:prstClr>
                </a:solidFill>
              </a:rPr>
              <a:pPr/>
              <a:t>55</a:t>
            </a:fld>
            <a:endParaRPr lang="en-US">
              <a:solidFill>
                <a:prstClr val="black">
                  <a:tint val="95000"/>
                </a:prstClr>
              </a:solidFill>
            </a:endParaRPr>
          </a:p>
        </p:txBody>
      </p:sp>
      <p:pic>
        <p:nvPicPr>
          <p:cNvPr id="6" name="Picture 2"/>
          <p:cNvPicPr>
            <a:picLocks noChangeAspect="1" noChangeArrowheads="1"/>
          </p:cNvPicPr>
          <p:nvPr/>
        </p:nvPicPr>
        <p:blipFill>
          <a:blip r:embed="rId2" cstate="print"/>
          <a:srcRect/>
          <a:stretch>
            <a:fillRect/>
          </a:stretch>
        </p:blipFill>
        <p:spPr bwMode="auto">
          <a:xfrm>
            <a:off x="2057400" y="3415892"/>
            <a:ext cx="5181600" cy="3000812"/>
          </a:xfrm>
          <a:prstGeom prst="rect">
            <a:avLst/>
          </a:prstGeom>
          <a:noFill/>
          <a:ln w="9525">
            <a:noFill/>
            <a:miter lim="800000"/>
            <a:headEnd/>
            <a:tailEnd/>
          </a:ln>
        </p:spPr>
      </p:pic>
    </p:spTree>
    <p:extLst>
      <p:ext uri="{BB962C8B-B14F-4D97-AF65-F5344CB8AC3E}">
        <p14:creationId xmlns:p14="http://schemas.microsoft.com/office/powerpoint/2010/main" val="15292614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Cross-section Geometry Rules</a:t>
            </a:r>
            <a:endParaRPr lang="en-US" dirty="0"/>
          </a:p>
        </p:txBody>
      </p:sp>
      <p:sp>
        <p:nvSpPr>
          <p:cNvPr id="3" name="Content Placeholder 2"/>
          <p:cNvSpPr>
            <a:spLocks noGrp="1"/>
          </p:cNvSpPr>
          <p:nvPr>
            <p:ph idx="1"/>
          </p:nvPr>
        </p:nvSpPr>
        <p:spPr>
          <a:xfrm>
            <a:off x="457200" y="1524000"/>
            <a:ext cx="8229600" cy="5082809"/>
          </a:xfrm>
        </p:spPr>
        <p:txBody>
          <a:bodyPr>
            <a:normAutofit fontScale="70000" lnSpcReduction="20000"/>
          </a:bodyPr>
          <a:lstStyle/>
          <a:p>
            <a:r>
              <a:rPr lang="en-US" dirty="0" smtClean="0"/>
              <a:t>A stream must be drawn from upstream to downstream. </a:t>
            </a:r>
          </a:p>
          <a:p>
            <a:r>
              <a:rPr lang="en-US" dirty="0" smtClean="0"/>
              <a:t>A stream is composed of one or more reaches, and each reach must have unique combination of stream ID and reach ID. </a:t>
            </a:r>
          </a:p>
          <a:p>
            <a:r>
              <a:rPr lang="en-US" dirty="0" smtClean="0"/>
              <a:t>All reaches must be connected at junctions. </a:t>
            </a:r>
          </a:p>
          <a:p>
            <a:r>
              <a:rPr lang="en-US" dirty="0" smtClean="0"/>
              <a:t>A junction is an intersection of two or more streams. </a:t>
            </a:r>
          </a:p>
          <a:p>
            <a:r>
              <a:rPr lang="en-US" dirty="0" smtClean="0"/>
              <a:t>A stream cannot contain parallel flow path. If three reaches connected at a junction, only two can have the same stream ID. </a:t>
            </a:r>
          </a:p>
          <a:p>
            <a:r>
              <a:rPr lang="en-US" dirty="0" smtClean="0"/>
              <a:t>XS cut lines must be digitized from the left to the right side of a stream centerline. </a:t>
            </a:r>
          </a:p>
          <a:p>
            <a:r>
              <a:rPr lang="en-US" dirty="0" smtClean="0"/>
              <a:t>XS cut lines cannot cross a stream centerline more than once. </a:t>
            </a:r>
          </a:p>
          <a:p>
            <a:r>
              <a:rPr lang="en-US" dirty="0" smtClean="0"/>
              <a:t>XS cut lines cannot cross each other. </a:t>
            </a:r>
          </a:p>
          <a:p>
            <a:pPr>
              <a:buNone/>
            </a:pPr>
            <a:r>
              <a:rPr lang="en-US" dirty="0" smtClean="0"/>
              <a:t>Moreover, HEC-­‐RAS itself also has limitations: </a:t>
            </a:r>
          </a:p>
          <a:p>
            <a:r>
              <a:rPr lang="en-US" dirty="0" smtClean="0"/>
              <a:t>XS cut lines cannot have more than 500 stations (elevation points). </a:t>
            </a:r>
          </a:p>
          <a:p>
            <a:r>
              <a:rPr lang="en-US" dirty="0" smtClean="0"/>
              <a:t>XS cut lines cannot have more than 20 variations in Manning’s N values. </a:t>
            </a:r>
          </a:p>
          <a:p>
            <a:r>
              <a:rPr lang="en-US" dirty="0" smtClean="0"/>
              <a:t>There must be no vertical drop in elevation (two stations overlapping at the same location and having different elevation values), especially at the end of the line.</a:t>
            </a:r>
            <a:endParaRPr lang="en-US" dirty="0"/>
          </a:p>
        </p:txBody>
      </p:sp>
      <p:sp>
        <p:nvSpPr>
          <p:cNvPr id="4" name="Slide Number Placeholder 3"/>
          <p:cNvSpPr>
            <a:spLocks noGrp="1"/>
          </p:cNvSpPr>
          <p:nvPr>
            <p:ph type="sldNum" sz="quarter" idx="12"/>
          </p:nvPr>
        </p:nvSpPr>
        <p:spPr/>
        <p:txBody>
          <a:bodyPr/>
          <a:lstStyle/>
          <a:p>
            <a:fld id="{E523A859-0512-4EC3-8611-3A577386EE14}" type="slidenum">
              <a:rPr lang="en-US" smtClean="0">
                <a:solidFill>
                  <a:prstClr val="black">
                    <a:tint val="95000"/>
                  </a:prstClr>
                </a:solidFill>
              </a:rPr>
              <a:pPr/>
              <a:t>56</a:t>
            </a:fld>
            <a:endParaRPr lang="en-US">
              <a:solidFill>
                <a:prstClr val="black">
                  <a:tint val="95000"/>
                </a:prstClr>
              </a:solidFill>
            </a:endParaRPr>
          </a:p>
        </p:txBody>
      </p:sp>
    </p:spTree>
    <p:extLst>
      <p:ext uri="{BB962C8B-B14F-4D97-AF65-F5344CB8AC3E}">
        <p14:creationId xmlns:p14="http://schemas.microsoft.com/office/powerpoint/2010/main" val="30933634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Solution</a:t>
            </a:r>
            <a:endParaRPr lang="en-US" dirty="0"/>
          </a:p>
        </p:txBody>
      </p:sp>
      <p:sp>
        <p:nvSpPr>
          <p:cNvPr id="4" name="Slide Number Placeholder 3"/>
          <p:cNvSpPr>
            <a:spLocks noGrp="1"/>
          </p:cNvSpPr>
          <p:nvPr>
            <p:ph type="sldNum" sz="quarter" idx="12"/>
          </p:nvPr>
        </p:nvSpPr>
        <p:spPr/>
        <p:txBody>
          <a:bodyPr/>
          <a:lstStyle/>
          <a:p>
            <a:fld id="{E523A859-0512-4EC3-8611-3A577386EE14}" type="slidenum">
              <a:rPr lang="en-US" smtClean="0">
                <a:solidFill>
                  <a:prstClr val="black">
                    <a:tint val="95000"/>
                  </a:prstClr>
                </a:solidFill>
              </a:rPr>
              <a:pPr/>
              <a:t>57</a:t>
            </a:fld>
            <a:endParaRPr lang="en-US">
              <a:solidFill>
                <a:prstClr val="black">
                  <a:tint val="95000"/>
                </a:prstClr>
              </a:solidFill>
            </a:endParaRPr>
          </a:p>
        </p:txBody>
      </p:sp>
      <p:pic>
        <p:nvPicPr>
          <p:cNvPr id="1026" name="Picture 2"/>
          <p:cNvPicPr>
            <a:picLocks noChangeAspect="1" noChangeArrowheads="1"/>
          </p:cNvPicPr>
          <p:nvPr/>
        </p:nvPicPr>
        <p:blipFill>
          <a:blip r:embed="rId2" cstate="print"/>
          <a:srcRect/>
          <a:stretch>
            <a:fillRect/>
          </a:stretch>
        </p:blipFill>
        <p:spPr bwMode="auto">
          <a:xfrm>
            <a:off x="0" y="2209800"/>
            <a:ext cx="4495800" cy="31242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572000" y="2514600"/>
            <a:ext cx="4495800" cy="2971800"/>
          </a:xfrm>
          <a:prstGeom prst="rect">
            <a:avLst/>
          </a:prstGeom>
          <a:noFill/>
          <a:ln w="9525">
            <a:noFill/>
            <a:miter lim="800000"/>
            <a:headEnd/>
            <a:tailEnd/>
          </a:ln>
        </p:spPr>
      </p:pic>
      <p:sp>
        <p:nvSpPr>
          <p:cNvPr id="7" name="TextBox 6"/>
          <p:cNvSpPr txBox="1"/>
          <p:nvPr/>
        </p:nvSpPr>
        <p:spPr>
          <a:xfrm>
            <a:off x="304800" y="5638800"/>
            <a:ext cx="3886200" cy="646331"/>
          </a:xfrm>
          <a:prstGeom prst="rect">
            <a:avLst/>
          </a:prstGeom>
          <a:noFill/>
        </p:spPr>
        <p:txBody>
          <a:bodyPr wrap="square" rtlCol="0">
            <a:spAutoFit/>
          </a:bodyPr>
          <a:lstStyle/>
          <a:p>
            <a:r>
              <a:rPr lang="en-US" dirty="0" smtClean="0">
                <a:solidFill>
                  <a:prstClr val="black"/>
                </a:solidFill>
              </a:rPr>
              <a:t>Offset lines are created along stream centerline</a:t>
            </a:r>
            <a:endParaRPr lang="en-US" dirty="0">
              <a:solidFill>
                <a:prstClr val="black"/>
              </a:solidFill>
            </a:endParaRPr>
          </a:p>
        </p:txBody>
      </p:sp>
      <p:sp>
        <p:nvSpPr>
          <p:cNvPr id="8" name="TextBox 7"/>
          <p:cNvSpPr txBox="1"/>
          <p:nvPr/>
        </p:nvSpPr>
        <p:spPr>
          <a:xfrm>
            <a:off x="4876800" y="5715000"/>
            <a:ext cx="3886200" cy="646331"/>
          </a:xfrm>
          <a:prstGeom prst="rect">
            <a:avLst/>
          </a:prstGeom>
          <a:noFill/>
        </p:spPr>
        <p:txBody>
          <a:bodyPr wrap="square" rtlCol="0">
            <a:spAutoFit/>
          </a:bodyPr>
          <a:lstStyle/>
          <a:p>
            <a:r>
              <a:rPr lang="en-US" dirty="0" smtClean="0">
                <a:solidFill>
                  <a:prstClr val="black"/>
                </a:solidFill>
              </a:rPr>
              <a:t>XS cut lines are generated with the aid of offset lines</a:t>
            </a:r>
            <a:endParaRPr lang="en-US" dirty="0">
              <a:solidFill>
                <a:prstClr val="black"/>
              </a:solidFill>
            </a:endParaRPr>
          </a:p>
        </p:txBody>
      </p:sp>
    </p:spTree>
    <p:extLst>
      <p:ext uri="{BB962C8B-B14F-4D97-AF65-F5344CB8AC3E}">
        <p14:creationId xmlns:p14="http://schemas.microsoft.com/office/powerpoint/2010/main" val="12515379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4 – Transforming 2D to 3D</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457200" y="1752600"/>
            <a:ext cx="8305800" cy="4724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E523A859-0512-4EC3-8611-3A577386EE14}" type="slidenum">
              <a:rPr lang="en-US" smtClean="0">
                <a:solidFill>
                  <a:prstClr val="black">
                    <a:tint val="95000"/>
                  </a:prstClr>
                </a:solidFill>
              </a:rPr>
              <a:pPr/>
              <a:t>58</a:t>
            </a:fld>
            <a:endParaRPr lang="en-US">
              <a:solidFill>
                <a:prstClr val="black">
                  <a:tint val="95000"/>
                </a:prstClr>
              </a:solidFill>
            </a:endParaRPr>
          </a:p>
        </p:txBody>
      </p:sp>
    </p:spTree>
    <p:extLst>
      <p:ext uri="{BB962C8B-B14F-4D97-AF65-F5344CB8AC3E}">
        <p14:creationId xmlns:p14="http://schemas.microsoft.com/office/powerpoint/2010/main" val="1302299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5 - Land Use Data in GIS</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381000" y="1752600"/>
            <a:ext cx="8382000" cy="48006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E523A859-0512-4EC3-8611-3A577386EE14}" type="slidenum">
              <a:rPr lang="en-US" smtClean="0">
                <a:solidFill>
                  <a:prstClr val="black">
                    <a:tint val="95000"/>
                  </a:prstClr>
                </a:solidFill>
              </a:rPr>
              <a:pPr/>
              <a:t>59</a:t>
            </a:fld>
            <a:endParaRPr lang="en-US">
              <a:solidFill>
                <a:prstClr val="black">
                  <a:tint val="95000"/>
                </a:prstClr>
              </a:solidFill>
            </a:endParaRPr>
          </a:p>
        </p:txBody>
      </p:sp>
    </p:spTree>
    <p:extLst>
      <p:ext uri="{BB962C8B-B14F-4D97-AF65-F5344CB8AC3E}">
        <p14:creationId xmlns:p14="http://schemas.microsoft.com/office/powerpoint/2010/main" val="33831135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9413"/>
            <a:ext cx="9144000" cy="1143000"/>
          </a:xfrm>
        </p:spPr>
        <p:txBody>
          <a:bodyPr>
            <a:noAutofit/>
          </a:bodyPr>
          <a:lstStyle/>
          <a:p>
            <a:r>
              <a:rPr lang="en-US" sz="3200" dirty="0" smtClean="0">
                <a:effectLst>
                  <a:outerShdw blurRad="50800" dist="38100" dir="2700000" algn="tl" rotWithShape="0">
                    <a:prstClr val="black">
                      <a:alpha val="40000"/>
                    </a:prstClr>
                  </a:outerShdw>
                </a:effectLst>
              </a:rPr>
              <a:t>NFIE Goal: Connect National Scale Flood Modeling with Local emergency planning and response</a:t>
            </a:r>
            <a:endParaRPr lang="en-US" sz="3200" dirty="0">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3623689" y="1432417"/>
            <a:ext cx="5285628" cy="4846585"/>
          </a:xfrm>
        </p:spPr>
        <p:txBody>
          <a:bodyPr>
            <a:normAutofit fontScale="92500"/>
          </a:bodyPr>
          <a:lstStyle/>
          <a:p>
            <a:pPr marL="514350" indent="-514350">
              <a:buFont typeface="+mj-lt"/>
              <a:buAutoNum type="arabicPeriod"/>
            </a:pPr>
            <a:r>
              <a:rPr lang="en-US" sz="2400" dirty="0" smtClean="0"/>
              <a:t>How </a:t>
            </a:r>
            <a:r>
              <a:rPr lang="en-US" sz="2400" dirty="0"/>
              <a:t>can </a:t>
            </a:r>
            <a:r>
              <a:rPr lang="en-US" sz="2400" dirty="0">
                <a:solidFill>
                  <a:srgbClr val="FF0000"/>
                </a:solidFill>
              </a:rPr>
              <a:t>near-real-time hydrologic </a:t>
            </a:r>
            <a:r>
              <a:rPr lang="en-US" sz="2400" dirty="0" smtClean="0">
                <a:solidFill>
                  <a:srgbClr val="FF0000"/>
                </a:solidFill>
              </a:rPr>
              <a:t>simulations </a:t>
            </a:r>
            <a:r>
              <a:rPr lang="en-US" sz="2400" dirty="0">
                <a:solidFill>
                  <a:srgbClr val="FF0000"/>
                </a:solidFill>
              </a:rPr>
              <a:t>at high spatial resolution, covering the nation</a:t>
            </a:r>
            <a:r>
              <a:rPr lang="en-US" sz="2400" dirty="0"/>
              <a:t>, be carried out using the NHDPlus or next generation </a:t>
            </a:r>
            <a:r>
              <a:rPr lang="en-US" sz="2400" i="1" dirty="0" smtClean="0"/>
              <a:t>hydro-fabric </a:t>
            </a:r>
            <a:r>
              <a:rPr lang="en-US" sz="2400" dirty="0"/>
              <a:t>(e.g</a:t>
            </a:r>
            <a:r>
              <a:rPr lang="en-US" sz="2400" dirty="0" smtClean="0"/>
              <a:t>. data structure for </a:t>
            </a:r>
            <a:r>
              <a:rPr lang="en-US" sz="2400" dirty="0"/>
              <a:t>hillslope, watershed scales)? </a:t>
            </a:r>
          </a:p>
          <a:p>
            <a:pPr marL="514350" indent="-514350">
              <a:buFont typeface="+mj-lt"/>
              <a:buAutoNum type="arabicPeriod"/>
            </a:pPr>
            <a:r>
              <a:rPr lang="en-US" sz="2400" dirty="0" smtClean="0"/>
              <a:t>How </a:t>
            </a:r>
            <a:r>
              <a:rPr lang="en-US" sz="2400" dirty="0"/>
              <a:t>can this lead to </a:t>
            </a:r>
            <a:r>
              <a:rPr lang="en-US" sz="2400" dirty="0">
                <a:solidFill>
                  <a:srgbClr val="FF0000"/>
                </a:solidFill>
              </a:rPr>
              <a:t>improved emergency response </a:t>
            </a:r>
            <a:r>
              <a:rPr lang="en-US" sz="2400" dirty="0"/>
              <a:t>and community resilience? </a:t>
            </a:r>
          </a:p>
          <a:p>
            <a:pPr marL="514350" indent="-514350">
              <a:buFont typeface="+mj-lt"/>
              <a:buAutoNum type="arabicPeriod"/>
            </a:pPr>
            <a:r>
              <a:rPr lang="en-US" sz="2400" dirty="0" smtClean="0"/>
              <a:t>How </a:t>
            </a:r>
            <a:r>
              <a:rPr lang="en-US" sz="2400" dirty="0"/>
              <a:t>can </a:t>
            </a:r>
            <a:r>
              <a:rPr lang="en-US" sz="2400" dirty="0" smtClean="0"/>
              <a:t>an </a:t>
            </a:r>
            <a:r>
              <a:rPr lang="en-US" sz="2400" dirty="0">
                <a:solidFill>
                  <a:srgbClr val="FF0000"/>
                </a:solidFill>
              </a:rPr>
              <a:t>improved interoperability framework </a:t>
            </a:r>
            <a:r>
              <a:rPr lang="en-US" sz="2400" dirty="0"/>
              <a:t>support the first two goals and lead to sustained innovation in the research to operations process? </a:t>
            </a:r>
          </a:p>
        </p:txBody>
      </p:sp>
      <p:grpSp>
        <p:nvGrpSpPr>
          <p:cNvPr id="16" name="Group 15"/>
          <p:cNvGrpSpPr/>
          <p:nvPr/>
        </p:nvGrpSpPr>
        <p:grpSpPr>
          <a:xfrm>
            <a:off x="276098" y="2333154"/>
            <a:ext cx="3019977" cy="3630244"/>
            <a:chOff x="234682" y="3161514"/>
            <a:chExt cx="3019977" cy="3630244"/>
          </a:xfrm>
        </p:grpSpPr>
        <p:pic>
          <p:nvPicPr>
            <p:cNvPr id="4" name="Picture 3" descr="think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698" y="3161514"/>
              <a:ext cx="1518545" cy="2513616"/>
            </a:xfrm>
            <a:prstGeom prst="rect">
              <a:avLst/>
            </a:prstGeom>
          </p:spPr>
        </p:pic>
        <p:pic>
          <p:nvPicPr>
            <p:cNvPr id="5" name="Picture 4"/>
            <p:cNvPicPr>
              <a:picLocks noChangeAspect="1"/>
            </p:cNvPicPr>
            <p:nvPr/>
          </p:nvPicPr>
          <p:blipFill>
            <a:blip r:embed="rId3"/>
            <a:stretch>
              <a:fillRect/>
            </a:stretch>
          </p:blipFill>
          <p:spPr>
            <a:xfrm>
              <a:off x="234682" y="5807773"/>
              <a:ext cx="841215" cy="306013"/>
            </a:xfrm>
            <a:prstGeom prst="rect">
              <a:avLst/>
            </a:prstGeom>
          </p:spPr>
        </p:pic>
        <p:pic>
          <p:nvPicPr>
            <p:cNvPr id="7" name="Picture 6"/>
            <p:cNvPicPr>
              <a:picLocks noChangeAspect="1"/>
            </p:cNvPicPr>
            <p:nvPr/>
          </p:nvPicPr>
          <p:blipFill>
            <a:blip r:embed="rId4"/>
            <a:stretch>
              <a:fillRect/>
            </a:stretch>
          </p:blipFill>
          <p:spPr>
            <a:xfrm>
              <a:off x="2484877" y="6278997"/>
              <a:ext cx="517553" cy="512761"/>
            </a:xfrm>
            <a:prstGeom prst="rect">
              <a:avLst/>
            </a:prstGeom>
          </p:spPr>
        </p:pic>
        <p:pic>
          <p:nvPicPr>
            <p:cNvPr id="8" name="Picture 7"/>
            <p:cNvPicPr>
              <a:picLocks noChangeAspect="1"/>
            </p:cNvPicPr>
            <p:nvPr/>
          </p:nvPicPr>
          <p:blipFill>
            <a:blip r:embed="rId5"/>
            <a:stretch>
              <a:fillRect/>
            </a:stretch>
          </p:blipFill>
          <p:spPr>
            <a:xfrm>
              <a:off x="2484877" y="5807773"/>
              <a:ext cx="769782" cy="350910"/>
            </a:xfrm>
            <a:prstGeom prst="rect">
              <a:avLst/>
            </a:prstGeom>
          </p:spPr>
        </p:pic>
        <p:pic>
          <p:nvPicPr>
            <p:cNvPr id="9" name="Picture 8"/>
            <p:cNvPicPr>
              <a:picLocks noChangeAspect="1"/>
            </p:cNvPicPr>
            <p:nvPr/>
          </p:nvPicPr>
          <p:blipFill>
            <a:blip r:embed="rId6"/>
            <a:stretch>
              <a:fillRect/>
            </a:stretch>
          </p:blipFill>
          <p:spPr>
            <a:xfrm>
              <a:off x="1751872" y="5727246"/>
              <a:ext cx="905437" cy="551751"/>
            </a:xfrm>
            <a:prstGeom prst="rect">
              <a:avLst/>
            </a:prstGeom>
          </p:spPr>
        </p:pic>
        <p:pic>
          <p:nvPicPr>
            <p:cNvPr id="10" name="Picture 9" descr="USAC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079" y="6278997"/>
              <a:ext cx="523636" cy="398107"/>
            </a:xfrm>
            <a:prstGeom prst="rect">
              <a:avLst/>
            </a:prstGeom>
          </p:spPr>
        </p:pic>
        <p:pic>
          <p:nvPicPr>
            <p:cNvPr id="11" name="Picture 10" descr="USGS.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7532" y="6278997"/>
              <a:ext cx="420931" cy="417334"/>
            </a:xfrm>
            <a:prstGeom prst="rect">
              <a:avLst/>
            </a:prstGeom>
          </p:spPr>
        </p:pic>
        <p:pic>
          <p:nvPicPr>
            <p:cNvPr id="13" name="Picture 12"/>
            <p:cNvPicPr>
              <a:picLocks noChangeAspect="1"/>
            </p:cNvPicPr>
            <p:nvPr/>
          </p:nvPicPr>
          <p:blipFill>
            <a:blip r:embed="rId9"/>
            <a:stretch>
              <a:fillRect/>
            </a:stretch>
          </p:blipFill>
          <p:spPr>
            <a:xfrm>
              <a:off x="1966116" y="6274204"/>
              <a:ext cx="422127" cy="422127"/>
            </a:xfrm>
            <a:prstGeom prst="rect">
              <a:avLst/>
            </a:prstGeom>
          </p:spPr>
        </p:pic>
        <p:pic>
          <p:nvPicPr>
            <p:cNvPr id="14" name="Picture 13"/>
            <p:cNvPicPr>
              <a:picLocks noChangeAspect="1"/>
            </p:cNvPicPr>
            <p:nvPr/>
          </p:nvPicPr>
          <p:blipFill>
            <a:blip r:embed="rId10"/>
            <a:stretch>
              <a:fillRect/>
            </a:stretch>
          </p:blipFill>
          <p:spPr>
            <a:xfrm>
              <a:off x="1178168" y="5889514"/>
              <a:ext cx="730295" cy="167199"/>
            </a:xfrm>
            <a:prstGeom prst="rect">
              <a:avLst/>
            </a:prstGeom>
          </p:spPr>
        </p:pic>
      </p:grpSp>
      <p:sp>
        <p:nvSpPr>
          <p:cNvPr id="6" name="TextBox 5"/>
          <p:cNvSpPr txBox="1"/>
          <p:nvPr/>
        </p:nvSpPr>
        <p:spPr>
          <a:xfrm>
            <a:off x="3088194" y="6278997"/>
            <a:ext cx="2073260" cy="369332"/>
          </a:xfrm>
          <a:prstGeom prst="rect">
            <a:avLst/>
          </a:prstGeom>
          <a:noFill/>
        </p:spPr>
        <p:txBody>
          <a:bodyPr wrap="none" rtlCol="0">
            <a:spAutoFit/>
          </a:bodyPr>
          <a:lstStyle/>
          <a:p>
            <a:r>
              <a:rPr lang="en-US" dirty="0">
                <a:solidFill>
                  <a:prstClr val="black"/>
                </a:solidFill>
              </a:rPr>
              <a:t>Slide: Ed Clark, NWS</a:t>
            </a:r>
          </a:p>
        </p:txBody>
      </p:sp>
    </p:spTree>
    <p:extLst>
      <p:ext uri="{BB962C8B-B14F-4D97-AF65-F5344CB8AC3E}">
        <p14:creationId xmlns:p14="http://schemas.microsoft.com/office/powerpoint/2010/main" val="15132877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B0F0"/>
                </a:solidFill>
              </a:rPr>
              <a:t>Step 3 – Final Inundation </a:t>
            </a:r>
            <a:r>
              <a:rPr lang="en-US" dirty="0" err="1" smtClean="0">
                <a:solidFill>
                  <a:srgbClr val="00B0F0"/>
                </a:solidFill>
              </a:rPr>
              <a:t>Shapefile</a:t>
            </a:r>
            <a:endParaRPr lang="en-US" dirty="0">
              <a:solidFill>
                <a:srgbClr val="00B0F0"/>
              </a:solidFill>
            </a:endParaRPr>
          </a:p>
        </p:txBody>
      </p:sp>
      <p:sp>
        <p:nvSpPr>
          <p:cNvPr id="3" name="Content Placeholder 2"/>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fld id="{E523A859-0512-4EC3-8611-3A577386EE14}" type="slidenum">
              <a:rPr lang="en-US" smtClean="0">
                <a:solidFill>
                  <a:prstClr val="black">
                    <a:tint val="95000"/>
                  </a:prstClr>
                </a:solidFill>
              </a:rPr>
              <a:pPr/>
              <a:t>60</a:t>
            </a:fld>
            <a:endParaRPr lang="en-US">
              <a:solidFill>
                <a:prstClr val="black">
                  <a:tint val="95000"/>
                </a:prstClr>
              </a:solidFill>
            </a:endParaRPr>
          </a:p>
        </p:txBody>
      </p:sp>
      <p:pic>
        <p:nvPicPr>
          <p:cNvPr id="1026" name="Picture 2"/>
          <p:cNvPicPr>
            <a:picLocks noChangeAspect="1" noChangeArrowheads="1"/>
          </p:cNvPicPr>
          <p:nvPr/>
        </p:nvPicPr>
        <p:blipFill>
          <a:blip r:embed="rId3" cstate="print"/>
          <a:srcRect/>
          <a:stretch>
            <a:fillRect/>
          </a:stretch>
        </p:blipFill>
        <p:spPr bwMode="auto">
          <a:xfrm>
            <a:off x="457200" y="1752600"/>
            <a:ext cx="8305800" cy="4724400"/>
          </a:xfrm>
          <a:prstGeom prst="rect">
            <a:avLst/>
          </a:prstGeom>
          <a:noFill/>
          <a:ln w="9525">
            <a:noFill/>
            <a:miter lim="800000"/>
            <a:headEnd/>
            <a:tailEnd/>
          </a:ln>
        </p:spPr>
      </p:pic>
    </p:spTree>
    <p:extLst>
      <p:ext uri="{BB962C8B-B14F-4D97-AF65-F5344CB8AC3E}">
        <p14:creationId xmlns:p14="http://schemas.microsoft.com/office/powerpoint/2010/main" val="17873221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Workflow of </a:t>
            </a:r>
            <a:r>
              <a:rPr lang="en-US" dirty="0" err="1" smtClean="0"/>
              <a:t>GeoNet</a:t>
            </a:r>
            <a:endParaRPr lang="en-US" dirty="0"/>
          </a:p>
        </p:txBody>
      </p:sp>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564" y="2125266"/>
            <a:ext cx="7829786" cy="3412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fld id="{8096CF6C-A3C9-4578-9B4B-B619206D3DEE}"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21433091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Workflow of </a:t>
            </a:r>
            <a:r>
              <a:rPr lang="en-US" dirty="0" err="1" smtClean="0"/>
              <a:t>GeoNet</a:t>
            </a:r>
            <a:r>
              <a:rPr lang="en-US" dirty="0" smtClean="0"/>
              <a:t>: Non linear Filtering: </a:t>
            </a:r>
            <a:br>
              <a:rPr lang="en-US" dirty="0" smtClean="0"/>
            </a:br>
            <a:r>
              <a:rPr lang="en-US" dirty="0" smtClean="0"/>
              <a:t>a </a:t>
            </a:r>
            <a:r>
              <a:rPr lang="en-US" dirty="0"/>
              <a:t>critical step </a:t>
            </a:r>
            <a:r>
              <a:rPr lang="en-US" dirty="0" smtClean="0"/>
              <a:t>when </a:t>
            </a:r>
            <a:r>
              <a:rPr lang="en-US" dirty="0"/>
              <a:t>using lidar data</a:t>
            </a:r>
          </a:p>
        </p:txBody>
      </p:sp>
      <p:sp>
        <p:nvSpPr>
          <p:cNvPr id="3" name="Content Placeholder 2"/>
          <p:cNvSpPr>
            <a:spLocks noGrp="1"/>
          </p:cNvSpPr>
          <p:nvPr>
            <p:ph idx="1"/>
          </p:nvPr>
        </p:nvSpPr>
        <p:spPr>
          <a:xfrm>
            <a:off x="1371600" y="2434829"/>
            <a:ext cx="2400300" cy="3280172"/>
          </a:xfrm>
        </p:spPr>
        <p:txBody>
          <a:bodyPr>
            <a:normAutofit/>
          </a:bodyPr>
          <a:lstStyle/>
          <a:p>
            <a:pPr marL="0" indent="0">
              <a:buNone/>
            </a:pPr>
            <a:endParaRPr lang="en-US" sz="1800" dirty="0">
              <a:latin typeface="Arial" panose="020B0604020202020204" pitchFamily="34" charset="0"/>
              <a:cs typeface="Arial" panose="020B0604020202020204" pitchFamily="34" charset="0"/>
            </a:endParaRPr>
          </a:p>
          <a:p>
            <a:endParaRPr lang="en-US" dirty="0"/>
          </a:p>
        </p:txBody>
      </p:sp>
      <p:sp>
        <p:nvSpPr>
          <p:cNvPr id="9" name="Content Placeholder 2"/>
          <p:cNvSpPr txBox="1">
            <a:spLocks/>
          </p:cNvSpPr>
          <p:nvPr/>
        </p:nvSpPr>
        <p:spPr>
          <a:xfrm>
            <a:off x="540913" y="2514601"/>
            <a:ext cx="3032975" cy="3255399"/>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solidFill>
                <a:prstClr val="black">
                  <a:lumMod val="75000"/>
                  <a:lumOff val="25000"/>
                </a:prstClr>
              </a:solidFill>
              <a:latin typeface="Arial" panose="020B0604020202020204" pitchFamily="34" charset="0"/>
              <a:cs typeface="Arial" panose="020B0604020202020204" pitchFamily="34" charset="0"/>
            </a:endParaRPr>
          </a:p>
          <a:p>
            <a:pPr marL="514350" lvl="1" indent="-171450" defTabSz="685800">
              <a:lnSpc>
                <a:spcPct val="70000"/>
              </a:lnSpc>
              <a:spcBef>
                <a:spcPts val="375"/>
              </a:spcBef>
              <a:buFont typeface="Arial" panose="020B0604020202020204" pitchFamily="34" charset="0"/>
              <a:buChar char="•"/>
            </a:pPr>
            <a:r>
              <a:rPr lang="en-US" sz="1650" dirty="0">
                <a:solidFill>
                  <a:prstClr val="black"/>
                </a:solidFill>
                <a:latin typeface="Calibri" panose="020F0502020204030204"/>
              </a:rPr>
              <a:t>Errors in the representation of the landscape can be introduced several ways:</a:t>
            </a:r>
          </a:p>
          <a:p>
            <a:pPr marL="342900" lvl="1" indent="0" defTabSz="685800">
              <a:lnSpc>
                <a:spcPct val="70000"/>
              </a:lnSpc>
              <a:spcBef>
                <a:spcPts val="375"/>
              </a:spcBef>
              <a:buNone/>
            </a:pPr>
            <a:endParaRPr lang="en-US" sz="1650" dirty="0">
              <a:solidFill>
                <a:prstClr val="black"/>
              </a:solidFill>
              <a:latin typeface="Calibri" panose="020F0502020204030204"/>
            </a:endParaRPr>
          </a:p>
          <a:p>
            <a:pPr marL="814388" lvl="2" defTabSz="685800">
              <a:lnSpc>
                <a:spcPct val="70000"/>
              </a:lnSpc>
              <a:spcBef>
                <a:spcPts val="375"/>
              </a:spcBef>
              <a:buFont typeface="Arial" panose="020B0604020202020204" pitchFamily="34" charset="0"/>
              <a:buChar char="•"/>
            </a:pPr>
            <a:r>
              <a:rPr lang="en-US" sz="1350" dirty="0">
                <a:solidFill>
                  <a:prstClr val="black"/>
                </a:solidFill>
                <a:latin typeface="Calibri" panose="020F0502020204030204"/>
              </a:rPr>
              <a:t>Acquisition</a:t>
            </a:r>
          </a:p>
          <a:p>
            <a:pPr marL="514350" lvl="1" indent="-171450" defTabSz="685800">
              <a:lnSpc>
                <a:spcPct val="70000"/>
              </a:lnSpc>
              <a:spcBef>
                <a:spcPts val="375"/>
              </a:spcBef>
              <a:buFont typeface="Arial" panose="020B0604020202020204" pitchFamily="34" charset="0"/>
              <a:buChar char="•"/>
            </a:pPr>
            <a:endParaRPr lang="en-US" sz="1650" dirty="0">
              <a:solidFill>
                <a:prstClr val="black"/>
              </a:solidFill>
              <a:latin typeface="Calibri" panose="020F0502020204030204"/>
            </a:endParaRPr>
          </a:p>
          <a:p>
            <a:pPr marL="814388" lvl="2" defTabSz="685800">
              <a:lnSpc>
                <a:spcPct val="70000"/>
              </a:lnSpc>
              <a:spcBef>
                <a:spcPts val="375"/>
              </a:spcBef>
              <a:buFont typeface="Arial" panose="020B0604020202020204" pitchFamily="34" charset="0"/>
              <a:buChar char="•"/>
            </a:pPr>
            <a:r>
              <a:rPr lang="en-US" sz="1350" dirty="0">
                <a:solidFill>
                  <a:prstClr val="black"/>
                </a:solidFill>
                <a:latin typeface="Calibri" panose="020F0502020204030204"/>
              </a:rPr>
              <a:t>Preprocessing</a:t>
            </a:r>
          </a:p>
          <a:p>
            <a:pPr marL="514350" lvl="1" indent="-171450" defTabSz="685800">
              <a:lnSpc>
                <a:spcPct val="70000"/>
              </a:lnSpc>
              <a:spcBef>
                <a:spcPts val="375"/>
              </a:spcBef>
              <a:buFont typeface="Arial" panose="020B0604020202020204" pitchFamily="34" charset="0"/>
              <a:buChar char="•"/>
            </a:pPr>
            <a:endParaRPr lang="en-US" sz="1650" dirty="0">
              <a:solidFill>
                <a:prstClr val="black"/>
              </a:solidFill>
              <a:latin typeface="Calibri" panose="020F0502020204030204"/>
            </a:endParaRPr>
          </a:p>
          <a:p>
            <a:pPr marL="814388" lvl="2" defTabSz="685800">
              <a:lnSpc>
                <a:spcPct val="70000"/>
              </a:lnSpc>
              <a:spcBef>
                <a:spcPts val="375"/>
              </a:spcBef>
              <a:buFont typeface="Arial" panose="020B0604020202020204" pitchFamily="34" charset="0"/>
              <a:buChar char="•"/>
            </a:pPr>
            <a:r>
              <a:rPr lang="en-US" sz="1350" dirty="0">
                <a:solidFill>
                  <a:prstClr val="black"/>
                </a:solidFill>
                <a:latin typeface="Calibri" panose="020F0502020204030204"/>
              </a:rPr>
              <a:t>Point cloud classification</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4881" t="10894" r="40833" b="31951"/>
          <a:stretch/>
        </p:blipFill>
        <p:spPr>
          <a:xfrm>
            <a:off x="3731670" y="2516751"/>
            <a:ext cx="3983580" cy="325539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4881" t="10894" r="40833" b="31951"/>
          <a:stretch/>
        </p:blipFill>
        <p:spPr>
          <a:xfrm>
            <a:off x="3731670" y="2514600"/>
            <a:ext cx="3983580" cy="3255399"/>
          </a:xfrm>
          <a:prstGeom prst="rect">
            <a:avLst/>
          </a:prstGeom>
        </p:spPr>
      </p:pic>
      <p:sp>
        <p:nvSpPr>
          <p:cNvPr id="6" name="Slide Number Placeholder 5"/>
          <p:cNvSpPr>
            <a:spLocks noGrp="1"/>
          </p:cNvSpPr>
          <p:nvPr>
            <p:ph type="sldNum" sz="quarter" idx="12"/>
          </p:nvPr>
        </p:nvSpPr>
        <p:spPr/>
        <p:txBody>
          <a:bodyPr/>
          <a:lstStyle/>
          <a:p>
            <a:fld id="{8096CF6C-A3C9-4578-9B4B-B619206D3DEE}"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356733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753" y="971550"/>
            <a:ext cx="8654602" cy="857250"/>
          </a:xfrm>
        </p:spPr>
        <p:txBody>
          <a:bodyPr>
            <a:noAutofit/>
          </a:bodyPr>
          <a:lstStyle/>
          <a:p>
            <a:r>
              <a:rPr lang="en-US" dirty="0"/>
              <a:t>Workflow of </a:t>
            </a:r>
            <a:r>
              <a:rPr lang="en-US" dirty="0" err="1"/>
              <a:t>GeoNet</a:t>
            </a:r>
            <a:r>
              <a:rPr lang="en-US" dirty="0"/>
              <a:t>: Filter Type Comparisons</a:t>
            </a:r>
          </a:p>
        </p:txBody>
      </p:sp>
      <p:sp>
        <p:nvSpPr>
          <p:cNvPr id="3" name="Content Placeholder 2"/>
          <p:cNvSpPr>
            <a:spLocks noGrp="1"/>
          </p:cNvSpPr>
          <p:nvPr>
            <p:ph idx="1"/>
          </p:nvPr>
        </p:nvSpPr>
        <p:spPr>
          <a:xfrm>
            <a:off x="1371600" y="2434829"/>
            <a:ext cx="2400300" cy="3280172"/>
          </a:xfrm>
        </p:spPr>
        <p:txBody>
          <a:bodyPr>
            <a:normAutofit/>
          </a:bodyPr>
          <a:lstStyle/>
          <a:p>
            <a:pPr marL="0" indent="0">
              <a:buNone/>
            </a:pPr>
            <a:endParaRPr lang="en-US" sz="1800" dirty="0">
              <a:latin typeface="Arial" panose="020B0604020202020204" pitchFamily="34" charset="0"/>
              <a:cs typeface="Arial" panose="020B0604020202020204" pitchFamily="34" charset="0"/>
            </a:endParaRPr>
          </a:p>
          <a:p>
            <a:endParaRPr lang="en-US" dirty="0"/>
          </a:p>
        </p:txBody>
      </p:sp>
      <p:pic>
        <p:nvPicPr>
          <p:cNvPr id="1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2501" t="17690" r="11247" b="47550"/>
          <a:stretch/>
        </p:blipFill>
        <p:spPr bwMode="auto">
          <a:xfrm>
            <a:off x="1257300" y="2000250"/>
            <a:ext cx="668655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3771900" y="1675326"/>
            <a:ext cx="1771650" cy="369332"/>
          </a:xfrm>
          <a:prstGeom prst="rect">
            <a:avLst/>
          </a:prstGeom>
          <a:noFill/>
        </p:spPr>
        <p:txBody>
          <a:bodyPr wrap="square" rtlCol="0">
            <a:spAutoFit/>
          </a:bodyPr>
          <a:lstStyle/>
          <a:p>
            <a:pPr algn="ctr"/>
            <a:r>
              <a:rPr lang="en-US" b="1" dirty="0">
                <a:solidFill>
                  <a:prstClr val="black">
                    <a:lumMod val="75000"/>
                    <a:lumOff val="25000"/>
                  </a:prstClr>
                </a:solidFill>
                <a:latin typeface="Arial" panose="020B0604020202020204" pitchFamily="34" charset="0"/>
                <a:cs typeface="Arial" panose="020B0604020202020204" pitchFamily="34" charset="0"/>
              </a:rPr>
              <a:t>Gaussian</a:t>
            </a:r>
          </a:p>
        </p:txBody>
      </p:sp>
      <p:sp>
        <p:nvSpPr>
          <p:cNvPr id="16" name="TextBox 15"/>
          <p:cNvSpPr txBox="1"/>
          <p:nvPr/>
        </p:nvSpPr>
        <p:spPr>
          <a:xfrm>
            <a:off x="6000750" y="1657351"/>
            <a:ext cx="1771650" cy="369332"/>
          </a:xfrm>
          <a:prstGeom prst="rect">
            <a:avLst/>
          </a:prstGeom>
          <a:noFill/>
        </p:spPr>
        <p:txBody>
          <a:bodyPr wrap="square" rtlCol="0">
            <a:spAutoFit/>
          </a:bodyPr>
          <a:lstStyle/>
          <a:p>
            <a:pPr algn="ctr"/>
            <a:r>
              <a:rPr lang="en-US" b="1" dirty="0" err="1">
                <a:solidFill>
                  <a:prstClr val="black">
                    <a:lumMod val="75000"/>
                    <a:lumOff val="25000"/>
                  </a:prstClr>
                </a:solidFill>
                <a:latin typeface="Arial" panose="020B0604020202020204" pitchFamily="34" charset="0"/>
                <a:cs typeface="Arial" panose="020B0604020202020204" pitchFamily="34" charset="0"/>
              </a:rPr>
              <a:t>Perona</a:t>
            </a:r>
            <a:r>
              <a:rPr lang="en-US" b="1" dirty="0">
                <a:solidFill>
                  <a:prstClr val="black">
                    <a:lumMod val="75000"/>
                    <a:lumOff val="25000"/>
                  </a:prstClr>
                </a:solidFill>
                <a:latin typeface="Arial" panose="020B0604020202020204" pitchFamily="34" charset="0"/>
                <a:cs typeface="Arial" panose="020B0604020202020204" pitchFamily="34" charset="0"/>
              </a:rPr>
              <a:t>-Malik</a:t>
            </a:r>
          </a:p>
        </p:txBody>
      </p:sp>
      <p:sp>
        <p:nvSpPr>
          <p:cNvPr id="17" name="TextBox 16"/>
          <p:cNvSpPr txBox="1"/>
          <p:nvPr/>
        </p:nvSpPr>
        <p:spPr>
          <a:xfrm>
            <a:off x="179615" y="5768789"/>
            <a:ext cx="6629400" cy="230832"/>
          </a:xfrm>
          <a:prstGeom prst="rect">
            <a:avLst/>
          </a:prstGeom>
          <a:noFill/>
        </p:spPr>
        <p:txBody>
          <a:bodyPr wrap="square" rtlCol="0">
            <a:spAutoFit/>
          </a:bodyPr>
          <a:lstStyle/>
          <a:p>
            <a:r>
              <a:rPr lang="en-US" sz="900" dirty="0">
                <a:solidFill>
                  <a:prstClr val="black"/>
                </a:solidFill>
                <a:latin typeface="Arial" panose="020B0604020202020204" pitchFamily="34" charset="0"/>
                <a:cs typeface="Arial" panose="020B0604020202020204" pitchFamily="34" charset="0"/>
              </a:rPr>
              <a:t>Images: </a:t>
            </a:r>
            <a:r>
              <a:rPr lang="en-US" sz="900" dirty="0" err="1">
                <a:solidFill>
                  <a:prstClr val="black"/>
                </a:solidFill>
                <a:latin typeface="Arial" panose="020B0604020202020204" pitchFamily="34" charset="0"/>
                <a:cs typeface="Arial" panose="020B0604020202020204" pitchFamily="34" charset="0"/>
              </a:rPr>
              <a:t>Passalacqua</a:t>
            </a:r>
            <a:r>
              <a:rPr lang="en-US" sz="900" dirty="0">
                <a:solidFill>
                  <a:prstClr val="black"/>
                </a:solidFill>
                <a:latin typeface="Arial" panose="020B0604020202020204" pitchFamily="34" charset="0"/>
                <a:cs typeface="Arial" panose="020B0604020202020204" pitchFamily="34" charset="0"/>
              </a:rPr>
              <a:t> et al., 2010, DOI: 10.1029/2009JF001254 (top) Pelletier, 2013,  DOI: 10.1029/2012WR012452  (bottom)</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500" t="46667" r="35625" b="41527"/>
          <a:stretch/>
        </p:blipFill>
        <p:spPr bwMode="auto">
          <a:xfrm>
            <a:off x="4114800" y="3891645"/>
            <a:ext cx="2914650" cy="720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8516" t="71944" r="36328" b="12223"/>
          <a:stretch/>
        </p:blipFill>
        <p:spPr bwMode="auto">
          <a:xfrm>
            <a:off x="4140618" y="4672012"/>
            <a:ext cx="2945982" cy="1042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1257301" y="4286251"/>
            <a:ext cx="2439590" cy="646331"/>
          </a:xfrm>
          <a:prstGeom prst="rect">
            <a:avLst/>
          </a:prstGeom>
          <a:noFill/>
        </p:spPr>
        <p:txBody>
          <a:bodyPr wrap="square" rtlCol="0">
            <a:spAutoFit/>
          </a:bodyPr>
          <a:lstStyle/>
          <a:p>
            <a:pPr algn="ctr"/>
            <a:r>
              <a:rPr lang="en-US" dirty="0">
                <a:solidFill>
                  <a:prstClr val="black">
                    <a:lumMod val="75000"/>
                    <a:lumOff val="25000"/>
                  </a:prstClr>
                </a:solidFill>
                <a:latin typeface="Arial" panose="020B0604020202020204" pitchFamily="34" charset="0"/>
                <a:cs typeface="Arial" panose="020B0604020202020204" pitchFamily="34" charset="0"/>
              </a:rPr>
              <a:t>Nonlinear diffusion equation:</a:t>
            </a:r>
          </a:p>
        </p:txBody>
      </p:sp>
      <p:pic>
        <p:nvPicPr>
          <p:cNvPr id="11"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8011" t="53082" r="11247" b="10172"/>
          <a:stretch/>
        </p:blipFill>
        <p:spPr bwMode="auto">
          <a:xfrm>
            <a:off x="3494314" y="2000251"/>
            <a:ext cx="4449536" cy="1812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8096CF6C-A3C9-4578-9B4B-B619206D3DEE}" type="slidenum">
              <a:rPr lang="en-US" smtClean="0">
                <a:solidFill>
                  <a:prstClr val="black">
                    <a:tint val="75000"/>
                  </a:prstClr>
                </a:solidFill>
              </a:rPr>
              <a:pPr/>
              <a:t>63</a:t>
            </a:fld>
            <a:endParaRPr lang="en-US">
              <a:solidFill>
                <a:prstClr val="black">
                  <a:tint val="75000"/>
                </a:prstClr>
              </a:solidFill>
            </a:endParaRPr>
          </a:p>
        </p:txBody>
      </p:sp>
    </p:spTree>
    <p:extLst>
      <p:ext uri="{BB962C8B-B14F-4D97-AF65-F5344CB8AC3E}">
        <p14:creationId xmlns:p14="http://schemas.microsoft.com/office/powerpoint/2010/main" val="368691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Workflow of </a:t>
            </a:r>
            <a:r>
              <a:rPr lang="en-US" dirty="0" err="1" smtClean="0"/>
              <a:t>GeoNet</a:t>
            </a:r>
            <a:r>
              <a:rPr lang="en-US" dirty="0" smtClean="0"/>
              <a:t>: Identification of likely channelized pixels</a:t>
            </a:r>
            <a:endParaRPr lang="en-US" dirty="0"/>
          </a:p>
        </p:txBody>
      </p:sp>
      <p:sp>
        <p:nvSpPr>
          <p:cNvPr id="4" name="Slide Number Placeholder 3"/>
          <p:cNvSpPr>
            <a:spLocks noGrp="1"/>
          </p:cNvSpPr>
          <p:nvPr>
            <p:ph type="sldNum" sz="quarter" idx="12"/>
          </p:nvPr>
        </p:nvSpPr>
        <p:spPr/>
        <p:txBody>
          <a:bodyPr/>
          <a:lstStyle/>
          <a:p>
            <a:fld id="{8096CF6C-A3C9-4578-9B4B-B619206D3DEE}" type="slidenum">
              <a:rPr lang="en-US" smtClean="0">
                <a:solidFill>
                  <a:prstClr val="black">
                    <a:tint val="75000"/>
                  </a:prstClr>
                </a:solidFill>
              </a:rPr>
              <a:pPr/>
              <a:t>64</a:t>
            </a:fld>
            <a:endParaRPr lang="en-US" dirty="0">
              <a:solidFill>
                <a:prstClr val="black">
                  <a:tint val="75000"/>
                </a:prstClr>
              </a:solidFill>
            </a:endParaRPr>
          </a:p>
        </p:txBody>
      </p:sp>
      <p:pic>
        <p:nvPicPr>
          <p:cNvPr id="6" name="Picture 5"/>
          <p:cNvPicPr>
            <a:picLocks noChangeAspect="1"/>
          </p:cNvPicPr>
          <p:nvPr/>
        </p:nvPicPr>
        <p:blipFill>
          <a:blip r:embed="rId2"/>
          <a:stretch>
            <a:fillRect/>
          </a:stretch>
        </p:blipFill>
        <p:spPr>
          <a:xfrm>
            <a:off x="4456493" y="2403277"/>
            <a:ext cx="3629025" cy="2943225"/>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4572000" y="5391131"/>
                <a:ext cx="1078244" cy="466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50" i="1">
                          <a:solidFill>
                            <a:prstClr val="black"/>
                          </a:solidFill>
                          <a:latin typeface="Cambria Math" panose="02040503050406030204" pitchFamily="18" charset="0"/>
                        </a:rPr>
                        <m:t>𝐾</m:t>
                      </m:r>
                      <m:r>
                        <a:rPr lang="en-US" sz="1350" i="1">
                          <a:solidFill>
                            <a:prstClr val="black"/>
                          </a:solidFill>
                          <a:latin typeface="Cambria Math" panose="02040503050406030204" pitchFamily="18" charset="0"/>
                        </a:rPr>
                        <m:t>=</m:t>
                      </m:r>
                      <m:r>
                        <a:rPr lang="en-US" sz="1350">
                          <a:solidFill>
                            <a:prstClr val="black"/>
                          </a:solidFill>
                          <a:latin typeface="Cambria Math" panose="02040503050406030204" pitchFamily="18" charset="0"/>
                        </a:rPr>
                        <m:t>𝛻</m:t>
                      </m:r>
                      <m:r>
                        <a:rPr lang="en-US" sz="1350" i="1">
                          <a:solidFill>
                            <a:prstClr val="black"/>
                          </a:solidFill>
                          <a:latin typeface="Cambria Math" panose="02040503050406030204" pitchFamily="18" charset="0"/>
                        </a:rPr>
                        <m:t>.</m:t>
                      </m:r>
                      <m:d>
                        <m:dPr>
                          <m:ctrlPr>
                            <a:rPr lang="en-US" sz="1350" i="1">
                              <a:solidFill>
                                <a:prstClr val="black"/>
                              </a:solidFill>
                              <a:latin typeface="Cambria Math" panose="02040503050406030204" pitchFamily="18" charset="0"/>
                            </a:rPr>
                          </m:ctrlPr>
                        </m:dPr>
                        <m:e>
                          <m:f>
                            <m:fPr>
                              <m:ctrlPr>
                                <a:rPr lang="en-US" sz="1350" i="1">
                                  <a:solidFill>
                                    <a:prstClr val="black"/>
                                  </a:solidFill>
                                  <a:latin typeface="Cambria Math" panose="02040503050406030204" pitchFamily="18" charset="0"/>
                                </a:rPr>
                              </m:ctrlPr>
                            </m:fPr>
                            <m:num>
                              <m:r>
                                <a:rPr lang="en-US" sz="1350">
                                  <a:solidFill>
                                    <a:prstClr val="black"/>
                                  </a:solidFill>
                                  <a:latin typeface="Cambria Math" panose="02040503050406030204" pitchFamily="18" charset="0"/>
                                </a:rPr>
                                <m:t>𝛻</m:t>
                              </m:r>
                              <m:r>
                                <m:rPr>
                                  <m:sty m:val="p"/>
                                </m:rPr>
                                <a:rPr lang="en-US" sz="1350">
                                  <a:solidFill>
                                    <a:prstClr val="black"/>
                                  </a:solidFill>
                                  <a:latin typeface="Cambria Math" panose="02040503050406030204" pitchFamily="18" charset="0"/>
                                </a:rPr>
                                <m:t>h</m:t>
                              </m:r>
                            </m:num>
                            <m:den>
                              <m:d>
                                <m:dPr>
                                  <m:begChr m:val="|"/>
                                  <m:endChr m:val="|"/>
                                  <m:ctrlPr>
                                    <a:rPr lang="en-US" sz="1350" i="1">
                                      <a:solidFill>
                                        <a:prstClr val="black"/>
                                      </a:solidFill>
                                      <a:latin typeface="Cambria Math" panose="02040503050406030204" pitchFamily="18" charset="0"/>
                                    </a:rPr>
                                  </m:ctrlPr>
                                </m:dPr>
                                <m:e>
                                  <m:r>
                                    <a:rPr lang="en-US" sz="1350">
                                      <a:solidFill>
                                        <a:prstClr val="black"/>
                                      </a:solidFill>
                                      <a:latin typeface="Cambria Math" panose="02040503050406030204" pitchFamily="18" charset="0"/>
                                    </a:rPr>
                                    <m:t>𝛻</m:t>
                                  </m:r>
                                  <m:r>
                                    <a:rPr lang="en-US" sz="1350" i="1">
                                      <a:solidFill>
                                        <a:prstClr val="black"/>
                                      </a:solidFill>
                                      <a:latin typeface="Cambria Math" panose="02040503050406030204" pitchFamily="18" charset="0"/>
                                    </a:rPr>
                                    <m:t>h</m:t>
                                  </m:r>
                                </m:e>
                              </m:d>
                            </m:den>
                          </m:f>
                        </m:e>
                      </m:d>
                    </m:oMath>
                  </m:oMathPara>
                </a14:m>
                <a:endParaRPr lang="en-US" sz="1350" dirty="0">
                  <a:solidFill>
                    <a:prstClr val="black"/>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096000" y="6045175"/>
                <a:ext cx="1428533" cy="622350"/>
              </a:xfrm>
              <a:prstGeom prst="rect">
                <a:avLst/>
              </a:prstGeom>
              <a:blipFill rotWithShape="0">
                <a:blip r:embed="rId3"/>
                <a:stretch>
                  <a:fillRect/>
                </a:stretch>
              </a:blipFill>
            </p:spPr>
            <p:txBody>
              <a:bodyPr/>
              <a:lstStyle/>
              <a:p>
                <a:r>
                  <a:rPr lang="en-US">
                    <a:noFill/>
                  </a:rPr>
                  <a:t> </a:t>
                </a:r>
              </a:p>
            </p:txBody>
          </p:sp>
        </mc:Fallback>
      </mc:AlternateContent>
      <p:cxnSp>
        <p:nvCxnSpPr>
          <p:cNvPr id="9" name="Straight Arrow Connector 8"/>
          <p:cNvCxnSpPr/>
          <p:nvPr/>
        </p:nvCxnSpPr>
        <p:spPr>
          <a:xfrm>
            <a:off x="5107700" y="4015794"/>
            <a:ext cx="0" cy="37670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1" name="TextBox 10"/>
          <p:cNvSpPr txBox="1"/>
          <p:nvPr/>
        </p:nvSpPr>
        <p:spPr>
          <a:xfrm>
            <a:off x="4984124" y="4392501"/>
            <a:ext cx="659276" cy="300082"/>
          </a:xfrm>
          <a:prstGeom prst="rect">
            <a:avLst/>
          </a:prstGeom>
          <a:noFill/>
        </p:spPr>
        <p:txBody>
          <a:bodyPr wrap="square" rtlCol="0">
            <a:spAutoFit/>
          </a:bodyPr>
          <a:lstStyle/>
          <a:p>
            <a:r>
              <a:rPr lang="en-US" sz="1350" dirty="0">
                <a:solidFill>
                  <a:prstClr val="black"/>
                </a:solidFill>
              </a:rPr>
              <a:t>Ridges</a:t>
            </a:r>
          </a:p>
        </p:txBody>
      </p:sp>
      <p:cxnSp>
        <p:nvCxnSpPr>
          <p:cNvPr id="13" name="Straight Arrow Connector 12"/>
          <p:cNvCxnSpPr/>
          <p:nvPr/>
        </p:nvCxnSpPr>
        <p:spPr>
          <a:xfrm flipV="1">
            <a:off x="7486650" y="3156129"/>
            <a:ext cx="0" cy="357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041524" y="2818058"/>
            <a:ext cx="840347" cy="300082"/>
          </a:xfrm>
          <a:prstGeom prst="rect">
            <a:avLst/>
          </a:prstGeom>
          <a:noFill/>
        </p:spPr>
        <p:txBody>
          <a:bodyPr wrap="square" rtlCol="0">
            <a:spAutoFit/>
          </a:bodyPr>
          <a:lstStyle/>
          <a:p>
            <a:r>
              <a:rPr lang="en-US" sz="1350" dirty="0">
                <a:solidFill>
                  <a:prstClr val="black"/>
                </a:solidFill>
              </a:rPr>
              <a:t>Channels</a:t>
            </a:r>
          </a:p>
        </p:txBody>
      </p:sp>
      <p:sp>
        <p:nvSpPr>
          <p:cNvPr id="15" name="Rectangle 14"/>
          <p:cNvSpPr/>
          <p:nvPr/>
        </p:nvSpPr>
        <p:spPr>
          <a:xfrm>
            <a:off x="5643400" y="3600450"/>
            <a:ext cx="1504375" cy="3284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6" name="TextBox 15"/>
          <p:cNvSpPr txBox="1"/>
          <p:nvPr/>
        </p:nvSpPr>
        <p:spPr>
          <a:xfrm>
            <a:off x="5719446" y="3165789"/>
            <a:ext cx="1352282" cy="507831"/>
          </a:xfrm>
          <a:prstGeom prst="rect">
            <a:avLst/>
          </a:prstGeom>
          <a:noFill/>
        </p:spPr>
        <p:txBody>
          <a:bodyPr wrap="square" rtlCol="0">
            <a:spAutoFit/>
          </a:bodyPr>
          <a:lstStyle/>
          <a:p>
            <a:r>
              <a:rPr lang="en-US" sz="1350" dirty="0">
                <a:solidFill>
                  <a:prstClr val="black"/>
                </a:solidFill>
              </a:rPr>
              <a:t>Diffusive portion of the landscape</a:t>
            </a:r>
          </a:p>
        </p:txBody>
      </p:sp>
      <p:sp>
        <p:nvSpPr>
          <p:cNvPr id="17" name="TextBox 16"/>
          <p:cNvSpPr txBox="1"/>
          <p:nvPr/>
        </p:nvSpPr>
        <p:spPr>
          <a:xfrm>
            <a:off x="2794716" y="5478869"/>
            <a:ext cx="1777285" cy="300082"/>
          </a:xfrm>
          <a:prstGeom prst="rect">
            <a:avLst/>
          </a:prstGeom>
          <a:noFill/>
        </p:spPr>
        <p:txBody>
          <a:bodyPr wrap="square" rtlCol="0">
            <a:spAutoFit/>
          </a:bodyPr>
          <a:lstStyle/>
          <a:p>
            <a:r>
              <a:rPr lang="en-US" sz="1350" dirty="0">
                <a:solidFill>
                  <a:prstClr val="black"/>
                </a:solidFill>
              </a:rPr>
              <a:t>Geometric curvature</a:t>
            </a:r>
          </a:p>
        </p:txBody>
      </p:sp>
      <p:pic>
        <p:nvPicPr>
          <p:cNvPr id="8" name="Picture 7"/>
          <p:cNvPicPr>
            <a:picLocks noChangeAspect="1"/>
          </p:cNvPicPr>
          <p:nvPr/>
        </p:nvPicPr>
        <p:blipFill>
          <a:blip r:embed="rId4"/>
          <a:stretch>
            <a:fillRect/>
          </a:stretch>
        </p:blipFill>
        <p:spPr>
          <a:xfrm>
            <a:off x="505786" y="2403277"/>
            <a:ext cx="3650456" cy="2850356"/>
          </a:xfrm>
          <a:prstGeom prst="rect">
            <a:avLst/>
          </a:prstGeom>
        </p:spPr>
      </p:pic>
    </p:spTree>
    <p:extLst>
      <p:ext uri="{BB962C8B-B14F-4D97-AF65-F5344CB8AC3E}">
        <p14:creationId xmlns:p14="http://schemas.microsoft.com/office/powerpoint/2010/main" val="13946485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Workflow of </a:t>
            </a:r>
            <a:r>
              <a:rPr lang="en-US" dirty="0" err="1"/>
              <a:t>GeoNet</a:t>
            </a:r>
            <a:r>
              <a:rPr lang="en-US" dirty="0"/>
              <a:t>: Identification of likely channelized pixels</a:t>
            </a:r>
          </a:p>
        </p:txBody>
      </p:sp>
      <p:sp>
        <p:nvSpPr>
          <p:cNvPr id="3" name="Content Placeholder 2"/>
          <p:cNvSpPr>
            <a:spLocks noGrp="1"/>
          </p:cNvSpPr>
          <p:nvPr>
            <p:ph idx="1"/>
          </p:nvPr>
        </p:nvSpPr>
        <p:spPr>
          <a:xfrm>
            <a:off x="4163096" y="2226469"/>
            <a:ext cx="4352254" cy="3263504"/>
          </a:xfrm>
        </p:spPr>
        <p:txBody>
          <a:bodyPr>
            <a:normAutofit fontScale="92500" lnSpcReduction="10000"/>
          </a:bodyPr>
          <a:lstStyle/>
          <a:p>
            <a:pPr marL="0" indent="0" algn="ctr">
              <a:buNone/>
            </a:pPr>
            <a:r>
              <a:rPr lang="en-US" b="1" dirty="0"/>
              <a:t>Flow routing</a:t>
            </a:r>
          </a:p>
          <a:p>
            <a:pPr marL="0" indent="0" algn="ctr">
              <a:buNone/>
            </a:pPr>
            <a:endParaRPr lang="en-US" b="1" dirty="0"/>
          </a:p>
          <a:p>
            <a:r>
              <a:rPr lang="en-US" dirty="0"/>
              <a:t>D-infinity algorithm</a:t>
            </a:r>
          </a:p>
          <a:p>
            <a:pPr marL="0" indent="0">
              <a:buNone/>
            </a:pPr>
            <a:endParaRPr lang="en-US" dirty="0"/>
          </a:p>
          <a:p>
            <a:r>
              <a:rPr lang="en-US" dirty="0"/>
              <a:t>Tells us the total number of cells which flow into a cell</a:t>
            </a:r>
          </a:p>
          <a:p>
            <a:pPr marL="0" indent="0">
              <a:buNone/>
            </a:pPr>
            <a:endParaRPr lang="en-US" dirty="0"/>
          </a:p>
          <a:p>
            <a:r>
              <a:rPr lang="en-US" dirty="0"/>
              <a:t>Allows for </a:t>
            </a:r>
            <a:r>
              <a:rPr lang="en-US" b="1" dirty="0"/>
              <a:t>flow divergence </a:t>
            </a:r>
            <a:r>
              <a:rPr lang="en-US" dirty="0"/>
              <a:t>(flow can be directed into one or two neighboring cells depending on flow direction)</a:t>
            </a:r>
          </a:p>
          <a:p>
            <a:endParaRPr lang="en-US" dirty="0"/>
          </a:p>
        </p:txBody>
      </p:sp>
      <p:sp>
        <p:nvSpPr>
          <p:cNvPr id="4" name="Slide Number Placeholder 3"/>
          <p:cNvSpPr>
            <a:spLocks noGrp="1"/>
          </p:cNvSpPr>
          <p:nvPr>
            <p:ph type="sldNum" sz="quarter" idx="12"/>
          </p:nvPr>
        </p:nvSpPr>
        <p:spPr/>
        <p:txBody>
          <a:bodyPr/>
          <a:lstStyle/>
          <a:p>
            <a:fld id="{8096CF6C-A3C9-4578-9B4B-B619206D3DEE}" type="slidenum">
              <a:rPr lang="en-US" smtClean="0">
                <a:solidFill>
                  <a:prstClr val="black">
                    <a:tint val="75000"/>
                  </a:prstClr>
                </a:solidFill>
              </a:rPr>
              <a:pPr/>
              <a:t>65</a:t>
            </a:fld>
            <a:endParaRPr lang="en-US">
              <a:solidFill>
                <a:prstClr val="black">
                  <a:tint val="75000"/>
                </a:prstClr>
              </a:solidFill>
            </a:endParaRPr>
          </a:p>
        </p:txBody>
      </p:sp>
      <p:sp>
        <p:nvSpPr>
          <p:cNvPr id="6" name="TextBox 5"/>
          <p:cNvSpPr txBox="1"/>
          <p:nvPr/>
        </p:nvSpPr>
        <p:spPr>
          <a:xfrm>
            <a:off x="0" y="5810313"/>
            <a:ext cx="3543300" cy="213585"/>
          </a:xfrm>
          <a:prstGeom prst="rect">
            <a:avLst/>
          </a:prstGeom>
          <a:noFill/>
        </p:spPr>
        <p:txBody>
          <a:bodyPr wrap="square" rtlCol="0">
            <a:spAutoFit/>
          </a:bodyPr>
          <a:lstStyle/>
          <a:p>
            <a:r>
              <a:rPr lang="en-US" sz="788" dirty="0">
                <a:solidFill>
                  <a:prstClr val="black"/>
                </a:solidFill>
                <a:latin typeface="Arial" panose="020B0604020202020204" pitchFamily="34" charset="0"/>
                <a:cs typeface="Arial" panose="020B0604020202020204" pitchFamily="34" charset="0"/>
              </a:rPr>
              <a:t>Image: </a:t>
            </a:r>
            <a:r>
              <a:rPr lang="en-US" sz="788" dirty="0" err="1">
                <a:solidFill>
                  <a:prstClr val="black"/>
                </a:solidFill>
                <a:latin typeface="Arial" panose="020B0604020202020204" pitchFamily="34" charset="0"/>
                <a:cs typeface="Arial" panose="020B0604020202020204" pitchFamily="34" charset="0"/>
              </a:rPr>
              <a:t>Tarboton</a:t>
            </a:r>
            <a:r>
              <a:rPr lang="en-US" sz="788" dirty="0">
                <a:solidFill>
                  <a:prstClr val="black"/>
                </a:solidFill>
                <a:latin typeface="Arial" panose="020B0604020202020204" pitchFamily="34" charset="0"/>
                <a:cs typeface="Arial" panose="020B0604020202020204" pitchFamily="34" charset="0"/>
              </a:rPr>
              <a:t>, 1997. http://www.neng.usu.edu/cee/faculty/dtarb/dinf.pdf</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447" t="28571" r="31973" b="40476"/>
          <a:stretch/>
        </p:blipFill>
        <p:spPr bwMode="auto">
          <a:xfrm>
            <a:off x="171451" y="2223760"/>
            <a:ext cx="3518807" cy="2976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7150" y="2057400"/>
            <a:ext cx="857250"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1733356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Workflow of </a:t>
            </a:r>
            <a:r>
              <a:rPr lang="en-US" dirty="0" err="1" smtClean="0"/>
              <a:t>GeoNet</a:t>
            </a:r>
            <a:r>
              <a:rPr lang="en-US" dirty="0" smtClean="0"/>
              <a:t>: </a:t>
            </a:r>
            <a:br>
              <a:rPr lang="en-US" dirty="0" smtClean="0"/>
            </a:br>
            <a:r>
              <a:rPr lang="en-US" dirty="0" smtClean="0"/>
              <a:t>Geodesics and cost function</a:t>
            </a:r>
            <a:endParaRPr lang="en-US" dirty="0"/>
          </a:p>
        </p:txBody>
      </p:sp>
      <p:pic>
        <p:nvPicPr>
          <p:cNvPr id="5" name="Content Placeholder 4"/>
          <p:cNvPicPr>
            <a:picLocks noGrp="1" noChangeAspect="1"/>
          </p:cNvPicPr>
          <p:nvPr>
            <p:ph idx="1"/>
          </p:nvPr>
        </p:nvPicPr>
        <p:blipFill>
          <a:blip r:embed="rId2"/>
          <a:stretch>
            <a:fillRect/>
          </a:stretch>
        </p:blipFill>
        <p:spPr>
          <a:xfrm>
            <a:off x="470129" y="2307875"/>
            <a:ext cx="4596169" cy="3590481"/>
          </a:xfrm>
          <a:prstGeom prst="rect">
            <a:avLst/>
          </a:prstGeom>
        </p:spPr>
      </p:pic>
      <p:sp>
        <p:nvSpPr>
          <p:cNvPr id="4" name="Slide Number Placeholder 3"/>
          <p:cNvSpPr>
            <a:spLocks noGrp="1"/>
          </p:cNvSpPr>
          <p:nvPr>
            <p:ph type="sldNum" sz="quarter" idx="12"/>
          </p:nvPr>
        </p:nvSpPr>
        <p:spPr/>
        <p:txBody>
          <a:bodyPr/>
          <a:lstStyle/>
          <a:p>
            <a:fld id="{8096CF6C-A3C9-4578-9B4B-B619206D3DEE}" type="slidenum">
              <a:rPr lang="en-US" smtClean="0">
                <a:solidFill>
                  <a:prstClr val="black">
                    <a:tint val="75000"/>
                  </a:prstClr>
                </a:solidFill>
              </a:rPr>
              <a:pPr/>
              <a:t>66</a:t>
            </a:fld>
            <a:endParaRPr lang="en-US" dirty="0">
              <a:solidFill>
                <a:prstClr val="black">
                  <a:tint val="75000"/>
                </a:prstClr>
              </a:solidFill>
            </a:endParaRPr>
          </a:p>
        </p:txBody>
      </p:sp>
      <p:sp>
        <p:nvSpPr>
          <p:cNvPr id="6" name="TextBox 5"/>
          <p:cNvSpPr txBox="1"/>
          <p:nvPr/>
        </p:nvSpPr>
        <p:spPr>
          <a:xfrm>
            <a:off x="5602311" y="1889731"/>
            <a:ext cx="3313090" cy="4293483"/>
          </a:xfrm>
          <a:prstGeom prst="rect">
            <a:avLst/>
          </a:prstGeom>
          <a:noFill/>
        </p:spPr>
        <p:txBody>
          <a:bodyPr wrap="square" rtlCol="0">
            <a:spAutoFit/>
          </a:bodyPr>
          <a:lstStyle/>
          <a:p>
            <a:pPr marL="342900" indent="-342900">
              <a:buFont typeface="Arial" panose="020B0604020202020204" pitchFamily="34" charset="0"/>
              <a:buChar char="•"/>
            </a:pPr>
            <a:r>
              <a:rPr lang="en-US" sz="1950" dirty="0">
                <a:solidFill>
                  <a:prstClr val="black"/>
                </a:solidFill>
              </a:rPr>
              <a:t>Fast Marching Algorithms are used to compute the geodesic distance by using the cost function for each of the outlets (identified as green dots).</a:t>
            </a:r>
          </a:p>
          <a:p>
            <a:pPr marL="342900" indent="-342900">
              <a:buFont typeface="Arial" panose="020B0604020202020204" pitchFamily="34" charset="0"/>
              <a:buChar char="•"/>
            </a:pPr>
            <a:r>
              <a:rPr lang="en-US" sz="1950" dirty="0">
                <a:solidFill>
                  <a:prstClr val="black"/>
                </a:solidFill>
              </a:rPr>
              <a:t>The outlets are the starting point, and the draining basin is the region the fast marching can be done.</a:t>
            </a:r>
          </a:p>
          <a:p>
            <a:pPr marL="342900" indent="-342900">
              <a:buFont typeface="Arial" panose="020B0604020202020204" pitchFamily="34" charset="0"/>
              <a:buChar char="•"/>
            </a:pPr>
            <a:r>
              <a:rPr lang="en-US" sz="1950" dirty="0">
                <a:solidFill>
                  <a:prstClr val="black"/>
                </a:solidFill>
              </a:rPr>
              <a:t>Big advantage: </a:t>
            </a:r>
            <a:r>
              <a:rPr lang="en-US" sz="1950" b="1" dirty="0">
                <a:solidFill>
                  <a:prstClr val="black"/>
                </a:solidFill>
              </a:rPr>
              <a:t>global operation </a:t>
            </a:r>
            <a:r>
              <a:rPr lang="en-US" sz="1950" dirty="0">
                <a:solidFill>
                  <a:prstClr val="black"/>
                </a:solidFill>
              </a:rPr>
              <a:t>using </a:t>
            </a:r>
            <a:r>
              <a:rPr lang="en-US" sz="1950" b="1" dirty="0">
                <a:solidFill>
                  <a:prstClr val="black"/>
                </a:solidFill>
              </a:rPr>
              <a:t>local information</a:t>
            </a:r>
          </a:p>
          <a:p>
            <a:endParaRPr lang="en-US" sz="1950" dirty="0">
              <a:solidFill>
                <a:prstClr val="black"/>
              </a:solidFill>
            </a:endParaRPr>
          </a:p>
        </p:txBody>
      </p:sp>
    </p:spTree>
    <p:extLst>
      <p:ext uri="{BB962C8B-B14F-4D97-AF65-F5344CB8AC3E}">
        <p14:creationId xmlns:p14="http://schemas.microsoft.com/office/powerpoint/2010/main" val="20400534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1770" y="1103559"/>
            <a:ext cx="7551464" cy="1200150"/>
          </a:xfrm>
        </p:spPr>
        <p:txBody>
          <a:bodyPr anchor="t">
            <a:normAutofit fontScale="90000"/>
          </a:bodyPr>
          <a:lstStyle/>
          <a:p>
            <a:r>
              <a:rPr lang="en-US" sz="4050" dirty="0"/>
              <a:t>Generalizing the method further for NHD incorporation</a:t>
            </a:r>
          </a:p>
        </p:txBody>
      </p:sp>
      <p:sp>
        <p:nvSpPr>
          <p:cNvPr id="8" name="Text Placeholder 7"/>
          <p:cNvSpPr>
            <a:spLocks noGrp="1"/>
          </p:cNvSpPr>
          <p:nvPr>
            <p:ph type="body" sz="half" idx="2"/>
          </p:nvPr>
        </p:nvSpPr>
        <p:spPr/>
        <p:txBody>
          <a:bodyPr>
            <a:normAutofit/>
          </a:bodyPr>
          <a:lstStyle/>
          <a:p>
            <a:pPr marL="214313" indent="-214313">
              <a:buFontTx/>
              <a:buChar char="-"/>
            </a:pPr>
            <a:r>
              <a:rPr lang="en-US" sz="1950" dirty="0" err="1"/>
              <a:t>Postprocessing</a:t>
            </a:r>
            <a:r>
              <a:rPr lang="en-US" sz="1950" dirty="0"/>
              <a:t> model creates feature of results</a:t>
            </a:r>
          </a:p>
          <a:p>
            <a:pPr marL="557213" lvl="1" indent="-214313">
              <a:buFontTx/>
              <a:buChar char="-"/>
            </a:pPr>
            <a:r>
              <a:rPr lang="en-US" sz="1800" dirty="0"/>
              <a:t>Issues</a:t>
            </a:r>
          </a:p>
          <a:p>
            <a:pPr marL="214313" indent="-214313">
              <a:buFontTx/>
              <a:buChar char="-"/>
            </a:pPr>
            <a:endParaRPr lang="en-US" sz="1950" dirty="0"/>
          </a:p>
          <a:p>
            <a:endParaRPr lang="en-US" sz="1950" dirty="0"/>
          </a:p>
          <a:p>
            <a:pPr marL="214313" indent="-214313">
              <a:buFontTx/>
              <a:buChar char="-"/>
            </a:pPr>
            <a:endParaRPr lang="en-US" sz="1950" dirty="0"/>
          </a:p>
          <a:p>
            <a:pPr marL="214313" indent="-214313">
              <a:buFontTx/>
              <a:buChar char="-"/>
            </a:pPr>
            <a:endParaRPr lang="en-US" sz="1950" dirty="0"/>
          </a:p>
          <a:p>
            <a:pPr marL="214313" indent="-214313">
              <a:buFontTx/>
              <a:buChar char="-"/>
            </a:pPr>
            <a:endParaRPr lang="en-US" sz="1950" dirty="0"/>
          </a:p>
          <a:p>
            <a:pPr marL="214313" indent="-214313">
              <a:buFontTx/>
              <a:buChar char="-"/>
            </a:pPr>
            <a:endParaRPr lang="en-US" sz="1950" dirty="0"/>
          </a:p>
        </p:txBody>
      </p:sp>
      <p:sp>
        <p:nvSpPr>
          <p:cNvPr id="5" name="Slide Number Placeholder 4"/>
          <p:cNvSpPr>
            <a:spLocks noGrp="1"/>
          </p:cNvSpPr>
          <p:nvPr>
            <p:ph type="sldNum" sz="quarter" idx="12"/>
          </p:nvPr>
        </p:nvSpPr>
        <p:spPr/>
        <p:txBody>
          <a:bodyPr/>
          <a:lstStyle/>
          <a:p>
            <a:pPr>
              <a:defRPr/>
            </a:pPr>
            <a:fld id="{70B4FEC8-3D7B-4AEE-BB2B-4DA7498A7F66}" type="slidenum">
              <a:rPr lang="en-US" smtClean="0">
                <a:solidFill>
                  <a:prstClr val="black">
                    <a:tint val="75000"/>
                  </a:prstClr>
                </a:solidFill>
              </a:rPr>
              <a:pPr>
                <a:defRPr/>
              </a:pPr>
              <a:t>67</a:t>
            </a:fld>
            <a:endParaRPr lang="en-US" sz="1050">
              <a:solidFill>
                <a:prstClr val="black">
                  <a:tint val="75000"/>
                </a:prstClr>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87054" y="1845989"/>
            <a:ext cx="3065649" cy="396731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00613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t">
            <a:noAutofit/>
          </a:bodyPr>
          <a:lstStyle/>
          <a:p>
            <a:r>
              <a:rPr lang="en-US" sz="4050" dirty="0"/>
              <a:t>Adapted methodology</a:t>
            </a:r>
            <a:br>
              <a:rPr lang="en-US" sz="4050" dirty="0"/>
            </a:br>
            <a:endParaRPr lang="en-US" sz="4050" dirty="0"/>
          </a:p>
        </p:txBody>
      </p:sp>
      <p:sp>
        <p:nvSpPr>
          <p:cNvPr id="8" name="Text Placeholder 7"/>
          <p:cNvSpPr>
            <a:spLocks noGrp="1"/>
          </p:cNvSpPr>
          <p:nvPr>
            <p:ph type="body" sz="half" idx="2"/>
          </p:nvPr>
        </p:nvSpPr>
        <p:spPr>
          <a:xfrm>
            <a:off x="629841" y="2400300"/>
            <a:ext cx="2949178" cy="3224213"/>
          </a:xfrm>
        </p:spPr>
        <p:txBody>
          <a:bodyPr>
            <a:noAutofit/>
          </a:bodyPr>
          <a:lstStyle/>
          <a:p>
            <a:pPr marL="214313" indent="-214313">
              <a:buFontTx/>
              <a:buChar char="-"/>
            </a:pPr>
            <a:r>
              <a:rPr lang="en-US" sz="1950" dirty="0"/>
              <a:t>For research purposes, </a:t>
            </a:r>
            <a:r>
              <a:rPr lang="en-US" sz="1950" dirty="0" err="1"/>
              <a:t>GeoNet’s</a:t>
            </a:r>
            <a:r>
              <a:rPr lang="en-US" sz="1950" dirty="0"/>
              <a:t> bank location feature was adapted for user input centerlines</a:t>
            </a:r>
          </a:p>
          <a:p>
            <a:pPr marL="214313" indent="-214313">
              <a:buFontTx/>
              <a:buChar char="-"/>
            </a:pPr>
            <a:r>
              <a:rPr lang="en-US" sz="1950" dirty="0"/>
              <a:t>Same general methodology used for channel bank identification</a:t>
            </a:r>
          </a:p>
          <a:p>
            <a:pPr marL="214313" indent="-214313">
              <a:buFontTx/>
              <a:buChar char="-"/>
            </a:pPr>
            <a:r>
              <a:rPr lang="en-US" sz="1950" dirty="0"/>
              <a:t>Banks locations output as a csv to facilitate GIS interface</a:t>
            </a:r>
          </a:p>
        </p:txBody>
      </p:sp>
      <p:sp>
        <p:nvSpPr>
          <p:cNvPr id="5" name="Slide Number Placeholder 4"/>
          <p:cNvSpPr>
            <a:spLocks noGrp="1"/>
          </p:cNvSpPr>
          <p:nvPr>
            <p:ph type="sldNum" sz="quarter" idx="12"/>
          </p:nvPr>
        </p:nvSpPr>
        <p:spPr/>
        <p:txBody>
          <a:bodyPr/>
          <a:lstStyle/>
          <a:p>
            <a:pPr>
              <a:defRPr/>
            </a:pPr>
            <a:fld id="{70B4FEC8-3D7B-4AEE-BB2B-4DA7498A7F66}" type="slidenum">
              <a:rPr lang="en-US" smtClean="0">
                <a:solidFill>
                  <a:prstClr val="black">
                    <a:tint val="75000"/>
                  </a:prstClr>
                </a:solidFill>
              </a:rPr>
              <a:pPr>
                <a:defRPr/>
              </a:pPr>
              <a:t>68</a:t>
            </a:fld>
            <a:endParaRPr lang="en-US" sz="1050">
              <a:solidFill>
                <a:prstClr val="black">
                  <a:tint val="75000"/>
                </a:prstClr>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19640" y="1377136"/>
            <a:ext cx="3387270" cy="438352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14212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49472" y="421942"/>
            <a:ext cx="7903727" cy="6649167"/>
          </a:xfrm>
          <a:prstGeom prst="rect">
            <a:avLst/>
          </a:prstGeom>
        </p:spPr>
      </p:pic>
      <p:sp>
        <p:nvSpPr>
          <p:cNvPr id="2" name="Title 1"/>
          <p:cNvSpPr>
            <a:spLocks noGrp="1"/>
          </p:cNvSpPr>
          <p:nvPr>
            <p:ph type="title"/>
          </p:nvPr>
        </p:nvSpPr>
        <p:spPr>
          <a:xfrm>
            <a:off x="340189" y="168637"/>
            <a:ext cx="5318289" cy="1231147"/>
          </a:xfrm>
          <a:solidFill>
            <a:schemeClr val="bg1">
              <a:alpha val="47000"/>
            </a:schemeClr>
          </a:solidFill>
        </p:spPr>
        <p:txBody>
          <a:bodyPr>
            <a:noAutofit/>
          </a:bodyPr>
          <a:lstStyle/>
          <a:p>
            <a:pPr algn="l"/>
            <a:r>
              <a:rPr lang="en-US" sz="3200" dirty="0" smtClean="0"/>
              <a:t>The Texas NHDPlus network looks complicated...</a:t>
            </a:r>
            <a:endParaRPr lang="en-US" sz="3200" dirty="0"/>
          </a:p>
        </p:txBody>
      </p:sp>
      <p:pic>
        <p:nvPicPr>
          <p:cNvPr id="4"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261600" y="22555200"/>
            <a:ext cx="4202469" cy="5588000"/>
          </a:xfrm>
          <a:prstGeom prst="rect">
            <a:avLst/>
          </a:prstGeom>
          <a:noFill/>
          <a:ln w="9525">
            <a:noFill/>
            <a:miter lim="800000"/>
            <a:headEnd/>
            <a:tailEnd/>
          </a:ln>
          <a:effectLst/>
        </p:spPr>
      </p:pic>
      <p:pic>
        <p:nvPicPr>
          <p:cNvPr id="7"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414000" y="22707600"/>
            <a:ext cx="4202469" cy="5588000"/>
          </a:xfrm>
          <a:prstGeom prst="rect">
            <a:avLst/>
          </a:prstGeom>
          <a:noFill/>
          <a:ln w="9525">
            <a:noFill/>
            <a:miter lim="800000"/>
            <a:headEnd/>
            <a:tailEnd/>
          </a:ln>
          <a:effectLst/>
        </p:spPr>
      </p:pic>
      <p:pic>
        <p:nvPicPr>
          <p:cNvPr id="8"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566400" y="22860000"/>
            <a:ext cx="4202469" cy="5588000"/>
          </a:xfrm>
          <a:prstGeom prst="rect">
            <a:avLst/>
          </a:prstGeom>
          <a:noFill/>
          <a:ln w="9525">
            <a:noFill/>
            <a:miter lim="800000"/>
            <a:headEnd/>
            <a:tailEnd/>
          </a:ln>
          <a:effectLst/>
        </p:spPr>
      </p:pic>
      <p:pic>
        <p:nvPicPr>
          <p:cNvPr id="10" name="Picture 9"/>
          <p:cNvPicPr/>
          <p:nvPr/>
        </p:nvPicPr>
        <p:blipFill>
          <a:blip r:embed="rId4" cstate="print">
            <a:clrChange>
              <a:clrFrom>
                <a:srgbClr val="FEFFFF"/>
              </a:clrFrom>
              <a:clrTo>
                <a:srgbClr val="FEFFFF">
                  <a:alpha val="0"/>
                </a:srgbClr>
              </a:clrTo>
            </a:clrChange>
          </a:blip>
          <a:srcRect l="33333" t="19222" r="3846" b="15104"/>
          <a:stretch>
            <a:fillRect/>
          </a:stretch>
        </p:blipFill>
        <p:spPr bwMode="auto">
          <a:xfrm>
            <a:off x="1625600" y="22860000"/>
            <a:ext cx="6400800" cy="5384800"/>
          </a:xfrm>
          <a:prstGeom prst="rect">
            <a:avLst/>
          </a:prstGeom>
          <a:noFill/>
          <a:ln w="9525">
            <a:noFill/>
            <a:miter lim="800000"/>
            <a:headEnd/>
            <a:tailEnd/>
          </a:ln>
        </p:spPr>
      </p:pic>
      <p:sp>
        <p:nvSpPr>
          <p:cNvPr id="12" name="TextBox 11"/>
          <p:cNvSpPr txBox="1"/>
          <p:nvPr/>
        </p:nvSpPr>
        <p:spPr>
          <a:xfrm>
            <a:off x="4808007" y="5341246"/>
            <a:ext cx="4172986" cy="584776"/>
          </a:xfrm>
          <a:prstGeom prst="rect">
            <a:avLst/>
          </a:prstGeom>
          <a:noFill/>
        </p:spPr>
        <p:txBody>
          <a:bodyPr wrap="square" rtlCol="0">
            <a:spAutoFit/>
          </a:bodyPr>
          <a:lstStyle/>
          <a:p>
            <a:pPr defTabSz="457200"/>
            <a:r>
              <a:rPr lang="en-US" sz="3200" dirty="0" smtClean="0">
                <a:solidFill>
                  <a:prstClr val="black"/>
                </a:solidFill>
              </a:rPr>
              <a:t>...with 10</a:t>
            </a:r>
            <a:r>
              <a:rPr lang="en-US" sz="3200" baseline="30000" dirty="0" smtClean="0">
                <a:solidFill>
                  <a:prstClr val="black"/>
                </a:solidFill>
              </a:rPr>
              <a:t>5</a:t>
            </a:r>
            <a:r>
              <a:rPr lang="en-US" sz="3200" dirty="0" smtClean="0">
                <a:solidFill>
                  <a:prstClr val="black"/>
                </a:solidFill>
              </a:rPr>
              <a:t> river reaches.</a:t>
            </a:r>
            <a:endParaRPr lang="en-US" sz="3200" dirty="0">
              <a:solidFill>
                <a:prstClr val="black"/>
              </a:solidFill>
            </a:endParaRPr>
          </a:p>
        </p:txBody>
      </p:sp>
      <p:sp>
        <p:nvSpPr>
          <p:cNvPr id="3" name="TextBox 2"/>
          <p:cNvSpPr txBox="1"/>
          <p:nvPr/>
        </p:nvSpPr>
        <p:spPr>
          <a:xfrm>
            <a:off x="914400" y="5926022"/>
            <a:ext cx="1864293" cy="369332"/>
          </a:xfrm>
          <a:prstGeom prst="rect">
            <a:avLst/>
          </a:prstGeom>
          <a:noFill/>
        </p:spPr>
        <p:txBody>
          <a:bodyPr wrap="none" rtlCol="0">
            <a:spAutoFit/>
          </a:bodyPr>
          <a:lstStyle/>
          <a:p>
            <a:r>
              <a:rPr lang="en-US" dirty="0" smtClean="0"/>
              <a:t>Slide: Ben Hodges</a:t>
            </a:r>
            <a:endParaRPr lang="en-US" dirty="0"/>
          </a:p>
        </p:txBody>
      </p:sp>
    </p:spTree>
    <p:extLst>
      <p:ext uri="{BB962C8B-B14F-4D97-AF65-F5344CB8AC3E}">
        <p14:creationId xmlns:p14="http://schemas.microsoft.com/office/powerpoint/2010/main" val="42673942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Conceptual Framework Paper…</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275" y="1538624"/>
            <a:ext cx="8198354" cy="4819146"/>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763939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75766" y="476237"/>
            <a:ext cx="4203700" cy="5588000"/>
          </a:xfrm>
          <a:prstGeom prst="rect">
            <a:avLst/>
          </a:prstGeom>
        </p:spPr>
      </p:pic>
      <p:sp>
        <p:nvSpPr>
          <p:cNvPr id="2" name="Title 1"/>
          <p:cNvSpPr>
            <a:spLocks noGrp="1"/>
          </p:cNvSpPr>
          <p:nvPr>
            <p:ph type="title"/>
          </p:nvPr>
        </p:nvSpPr>
        <p:spPr>
          <a:xfrm>
            <a:off x="4887384" y="476237"/>
            <a:ext cx="4116288" cy="2147680"/>
          </a:xfrm>
        </p:spPr>
        <p:txBody>
          <a:bodyPr>
            <a:normAutofit/>
          </a:bodyPr>
          <a:lstStyle/>
          <a:p>
            <a:pPr algn="l"/>
            <a:r>
              <a:rPr lang="en-US" sz="3200" dirty="0" smtClean="0"/>
              <a:t>But silicon microchips can have a billion (10</a:t>
            </a:r>
            <a:r>
              <a:rPr lang="en-US" sz="3200" baseline="30000" dirty="0" smtClean="0"/>
              <a:t>9</a:t>
            </a:r>
            <a:r>
              <a:rPr lang="en-US" sz="3200" dirty="0" smtClean="0"/>
              <a:t>) or more transistors.</a:t>
            </a:r>
            <a:endParaRPr lang="en-US" sz="3200" dirty="0"/>
          </a:p>
        </p:txBody>
      </p:sp>
      <p:pic>
        <p:nvPicPr>
          <p:cNvPr id="4"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261600" y="22555200"/>
            <a:ext cx="4202469" cy="5588000"/>
          </a:xfrm>
          <a:prstGeom prst="rect">
            <a:avLst/>
          </a:prstGeom>
          <a:noFill/>
          <a:ln w="9525">
            <a:noFill/>
            <a:miter lim="800000"/>
            <a:headEnd/>
            <a:tailEnd/>
          </a:ln>
          <a:effectLst/>
        </p:spPr>
      </p:pic>
      <p:pic>
        <p:nvPicPr>
          <p:cNvPr id="7"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414000" y="22707600"/>
            <a:ext cx="4202469" cy="5588000"/>
          </a:xfrm>
          <a:prstGeom prst="rect">
            <a:avLst/>
          </a:prstGeom>
          <a:noFill/>
          <a:ln w="9525">
            <a:noFill/>
            <a:miter lim="800000"/>
            <a:headEnd/>
            <a:tailEnd/>
          </a:ln>
          <a:effectLst/>
        </p:spPr>
      </p:pic>
      <p:pic>
        <p:nvPicPr>
          <p:cNvPr id="8"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566400" y="22860000"/>
            <a:ext cx="4202469" cy="5588000"/>
          </a:xfrm>
          <a:prstGeom prst="rect">
            <a:avLst/>
          </a:prstGeom>
          <a:noFill/>
          <a:ln w="9525">
            <a:noFill/>
            <a:miter lim="800000"/>
            <a:headEnd/>
            <a:tailEnd/>
          </a:ln>
          <a:effectLst/>
        </p:spPr>
      </p:pic>
      <p:pic>
        <p:nvPicPr>
          <p:cNvPr id="10" name="Picture 9"/>
          <p:cNvPicPr/>
          <p:nvPr/>
        </p:nvPicPr>
        <p:blipFill>
          <a:blip r:embed="rId4" cstate="print">
            <a:clrChange>
              <a:clrFrom>
                <a:srgbClr val="FEFFFF"/>
              </a:clrFrom>
              <a:clrTo>
                <a:srgbClr val="FEFFFF">
                  <a:alpha val="0"/>
                </a:srgbClr>
              </a:clrTo>
            </a:clrChange>
          </a:blip>
          <a:srcRect l="33333" t="19222" r="3846" b="15104"/>
          <a:stretch>
            <a:fillRect/>
          </a:stretch>
        </p:blipFill>
        <p:spPr bwMode="auto">
          <a:xfrm>
            <a:off x="1625600" y="22860000"/>
            <a:ext cx="6400800" cy="5384800"/>
          </a:xfrm>
          <a:prstGeom prst="rect">
            <a:avLst/>
          </a:prstGeom>
          <a:noFill/>
          <a:ln w="9525">
            <a:noFill/>
            <a:miter lim="800000"/>
            <a:headEnd/>
            <a:tailEnd/>
          </a:ln>
        </p:spPr>
      </p:pic>
      <p:sp>
        <p:nvSpPr>
          <p:cNvPr id="5" name="TextBox 4"/>
          <p:cNvSpPr txBox="1"/>
          <p:nvPr/>
        </p:nvSpPr>
        <p:spPr>
          <a:xfrm>
            <a:off x="3934855" y="3027840"/>
            <a:ext cx="5068818" cy="2062103"/>
          </a:xfrm>
          <a:prstGeom prst="rect">
            <a:avLst/>
          </a:prstGeom>
          <a:noFill/>
        </p:spPr>
        <p:txBody>
          <a:bodyPr wrap="square" rtlCol="0">
            <a:spAutoFit/>
          </a:bodyPr>
          <a:lstStyle/>
          <a:p>
            <a:pPr defTabSz="457200"/>
            <a:r>
              <a:rPr lang="en-US" sz="3200" dirty="0" smtClean="0">
                <a:solidFill>
                  <a:prstClr val="black"/>
                </a:solidFill>
              </a:rPr>
              <a:t>Electrical engineers routinely solve huge nonlinear circuit network problems during chip design.</a:t>
            </a:r>
            <a:endParaRPr lang="en-US" sz="3200" dirty="0">
              <a:solidFill>
                <a:prstClr val="black"/>
              </a:solidFill>
            </a:endParaRPr>
          </a:p>
        </p:txBody>
      </p:sp>
      <p:sp>
        <p:nvSpPr>
          <p:cNvPr id="11" name="TextBox 10"/>
          <p:cNvSpPr txBox="1"/>
          <p:nvPr/>
        </p:nvSpPr>
        <p:spPr>
          <a:xfrm>
            <a:off x="914400" y="5926022"/>
            <a:ext cx="1864293" cy="369332"/>
          </a:xfrm>
          <a:prstGeom prst="rect">
            <a:avLst/>
          </a:prstGeom>
          <a:noFill/>
        </p:spPr>
        <p:txBody>
          <a:bodyPr wrap="none" rtlCol="0">
            <a:spAutoFit/>
          </a:bodyPr>
          <a:lstStyle/>
          <a:p>
            <a:r>
              <a:rPr lang="en-US" dirty="0" smtClean="0"/>
              <a:t>Slide: Ben Hodges</a:t>
            </a:r>
            <a:endParaRPr lang="en-US" dirty="0"/>
          </a:p>
        </p:txBody>
      </p:sp>
    </p:spTree>
    <p:extLst>
      <p:ext uri="{BB962C8B-B14F-4D97-AF65-F5344CB8AC3E}">
        <p14:creationId xmlns:p14="http://schemas.microsoft.com/office/powerpoint/2010/main" val="30129271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8" y="195256"/>
            <a:ext cx="9144000" cy="2809904"/>
          </a:xfrm>
        </p:spPr>
        <p:txBody>
          <a:bodyPr>
            <a:normAutofit/>
          </a:bodyPr>
          <a:lstStyle/>
          <a:p>
            <a:pPr>
              <a:lnSpc>
                <a:spcPct val="130000"/>
              </a:lnSpc>
            </a:pPr>
            <a:r>
              <a:rPr lang="en-US" sz="4000" dirty="0" smtClean="0"/>
              <a:t>We can solve the complete river network,</a:t>
            </a:r>
            <a:br>
              <a:rPr lang="en-US" sz="4000" dirty="0" smtClean="0"/>
            </a:br>
            <a:r>
              <a:rPr lang="en-US" sz="4000" dirty="0" smtClean="0"/>
              <a:t>... but we need river geometry:</a:t>
            </a:r>
            <a:endParaRPr lang="en-US" sz="4000" dirty="0"/>
          </a:p>
        </p:txBody>
      </p:sp>
      <p:sp>
        <p:nvSpPr>
          <p:cNvPr id="4" name="TextBox 3"/>
          <p:cNvSpPr txBox="1"/>
          <p:nvPr/>
        </p:nvSpPr>
        <p:spPr>
          <a:xfrm>
            <a:off x="1292720" y="2873102"/>
            <a:ext cx="7166649" cy="2585323"/>
          </a:xfrm>
          <a:prstGeom prst="rect">
            <a:avLst/>
          </a:prstGeom>
          <a:noFill/>
        </p:spPr>
        <p:txBody>
          <a:bodyPr wrap="square" rtlCol="0">
            <a:spAutoFit/>
          </a:bodyPr>
          <a:lstStyle/>
          <a:p>
            <a:pPr defTabSz="457200"/>
            <a:r>
              <a:rPr lang="en-US" sz="3600" dirty="0" smtClean="0">
                <a:solidFill>
                  <a:prstClr val="black"/>
                </a:solidFill>
              </a:rPr>
              <a:t>- cross-section area vs. depth</a:t>
            </a:r>
          </a:p>
          <a:p>
            <a:pPr defTabSz="457200"/>
            <a:r>
              <a:rPr lang="en-US" sz="3600" dirty="0" smtClean="0">
                <a:solidFill>
                  <a:prstClr val="black"/>
                </a:solidFill>
              </a:rPr>
              <a:t>- cross-section perimeter vs. depth</a:t>
            </a:r>
          </a:p>
          <a:p>
            <a:pPr defTabSz="457200"/>
            <a:r>
              <a:rPr lang="en-US" sz="3600" dirty="0" smtClean="0">
                <a:solidFill>
                  <a:prstClr val="black"/>
                </a:solidFill>
              </a:rPr>
              <a:t>- river bottom slope</a:t>
            </a:r>
          </a:p>
          <a:p>
            <a:pPr defTabSz="457200"/>
            <a:r>
              <a:rPr lang="en-US" sz="3600" dirty="0" smtClean="0">
                <a:solidFill>
                  <a:prstClr val="black"/>
                </a:solidFill>
              </a:rPr>
              <a:t>- channel roughness</a:t>
            </a:r>
          </a:p>
          <a:p>
            <a:pPr defTabSz="457200"/>
            <a:endParaRPr lang="en-US" dirty="0">
              <a:solidFill>
                <a:prstClr val="black"/>
              </a:solidFill>
            </a:endParaRPr>
          </a:p>
        </p:txBody>
      </p:sp>
      <p:sp>
        <p:nvSpPr>
          <p:cNvPr id="5" name="TextBox 4"/>
          <p:cNvSpPr txBox="1"/>
          <p:nvPr/>
        </p:nvSpPr>
        <p:spPr>
          <a:xfrm>
            <a:off x="914400" y="5926022"/>
            <a:ext cx="1864293" cy="369332"/>
          </a:xfrm>
          <a:prstGeom prst="rect">
            <a:avLst/>
          </a:prstGeom>
          <a:noFill/>
        </p:spPr>
        <p:txBody>
          <a:bodyPr wrap="none" rtlCol="0">
            <a:spAutoFit/>
          </a:bodyPr>
          <a:lstStyle/>
          <a:p>
            <a:r>
              <a:rPr lang="en-US" dirty="0" smtClean="0"/>
              <a:t>Slide: Ben Hodges</a:t>
            </a:r>
            <a:endParaRPr lang="en-US" dirty="0"/>
          </a:p>
        </p:txBody>
      </p:sp>
    </p:spTree>
    <p:extLst>
      <p:ext uri="{BB962C8B-B14F-4D97-AF65-F5344CB8AC3E}">
        <p14:creationId xmlns:p14="http://schemas.microsoft.com/office/powerpoint/2010/main" val="19875128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have we learned?</a:t>
            </a:r>
            <a:endParaRPr lang="en-US" dirty="0"/>
          </a:p>
        </p:txBody>
      </p:sp>
      <p:sp>
        <p:nvSpPr>
          <p:cNvPr id="3" name="Content Placeholder 2"/>
          <p:cNvSpPr>
            <a:spLocks noGrp="1"/>
          </p:cNvSpPr>
          <p:nvPr>
            <p:ph idx="1"/>
          </p:nvPr>
        </p:nvSpPr>
        <p:spPr/>
        <p:txBody>
          <a:bodyPr>
            <a:normAutofit lnSpcReduction="10000"/>
          </a:bodyPr>
          <a:lstStyle/>
          <a:p>
            <a:r>
              <a:rPr lang="en-US" dirty="0" smtClean="0"/>
              <a:t>We need hydraulic modeling on the main rivers and streams (SPRNT!)</a:t>
            </a:r>
          </a:p>
          <a:p>
            <a:r>
              <a:rPr lang="en-US" dirty="0" smtClean="0"/>
              <a:t>Key connection is to add river cross-sections to NFIE-Geo dataset and derive flow properties from</a:t>
            </a:r>
          </a:p>
          <a:p>
            <a:r>
              <a:rPr lang="en-US" dirty="0" smtClean="0"/>
              <a:t>Cross-sections can come from existing HEC-RAS models</a:t>
            </a:r>
          </a:p>
          <a:p>
            <a:r>
              <a:rPr lang="en-US" dirty="0" smtClean="0"/>
              <a:t>Cross-sections can be derived from terrain data using </a:t>
            </a:r>
            <a:r>
              <a:rPr lang="en-US" dirty="0" err="1" smtClean="0"/>
              <a:t>GeoNet</a:t>
            </a:r>
            <a:r>
              <a:rPr lang="en-US" dirty="0" smtClean="0"/>
              <a:t> or ArcGIS</a:t>
            </a:r>
          </a:p>
        </p:txBody>
      </p:sp>
    </p:spTree>
    <p:extLst>
      <p:ext uri="{BB962C8B-B14F-4D97-AF65-F5344CB8AC3E}">
        <p14:creationId xmlns:p14="http://schemas.microsoft.com/office/powerpoint/2010/main" val="34132376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476547" y="1981212"/>
            <a:ext cx="2477823" cy="1817077"/>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7152" y="228600"/>
            <a:ext cx="8229600" cy="1143000"/>
          </a:xfrm>
        </p:spPr>
        <p:txBody>
          <a:bodyPr>
            <a:normAutofit/>
          </a:bodyPr>
          <a:lstStyle/>
          <a:p>
            <a:r>
              <a:rPr lang="en-US" sz="2800" dirty="0" smtClean="0"/>
              <a:t>National Flood Interoperability Experiment (NFIE) </a:t>
            </a:r>
            <a:br>
              <a:rPr lang="en-US" sz="2800" dirty="0" smtClean="0"/>
            </a:br>
            <a:r>
              <a:rPr lang="en-US" sz="2800" dirty="0" smtClean="0">
                <a:solidFill>
                  <a:schemeClr val="tx2"/>
                </a:solidFill>
              </a:rPr>
              <a:t>Component Four: NFIE-Response</a:t>
            </a:r>
            <a:endParaRPr lang="en-US" sz="2800" dirty="0"/>
          </a:p>
        </p:txBody>
      </p:sp>
      <p:grpSp>
        <p:nvGrpSpPr>
          <p:cNvPr id="20" name="Group 19"/>
          <p:cNvGrpSpPr/>
          <p:nvPr/>
        </p:nvGrpSpPr>
        <p:grpSpPr>
          <a:xfrm>
            <a:off x="1447800" y="1600200"/>
            <a:ext cx="5943600" cy="4724400"/>
            <a:chOff x="1905000" y="1981200"/>
            <a:chExt cx="5181600" cy="3962400"/>
          </a:xfrm>
        </p:grpSpPr>
        <p:sp>
          <p:nvSpPr>
            <p:cNvPr id="3" name="Rectangle 2"/>
            <p:cNvSpPr/>
            <p:nvPr/>
          </p:nvSpPr>
          <p:spPr>
            <a:xfrm>
              <a:off x="1905000" y="1981200"/>
              <a:ext cx="5181600" cy="39624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2362200" y="2286000"/>
              <a:ext cx="4343400" cy="3048000"/>
              <a:chOff x="2667000" y="2514600"/>
              <a:chExt cx="3733800" cy="2819400"/>
            </a:xfrm>
          </p:grpSpPr>
          <p:sp>
            <p:nvSpPr>
              <p:cNvPr id="4" name="Rectangle 3"/>
              <p:cNvSpPr/>
              <p:nvPr/>
            </p:nvSpPr>
            <p:spPr>
              <a:xfrm>
                <a:off x="2667000" y="2514600"/>
                <a:ext cx="3733800" cy="2819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4" idx="0"/>
                <a:endCxn id="4" idx="2"/>
              </p:cNvCxnSpPr>
              <p:nvPr/>
            </p:nvCxnSpPr>
            <p:spPr>
              <a:xfrm>
                <a:off x="4533900" y="2514600"/>
                <a:ext cx="0" cy="28194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3"/>
              </p:cNvCxnSpPr>
              <p:nvPr/>
            </p:nvCxnSpPr>
            <p:spPr>
              <a:xfrm>
                <a:off x="2667000" y="3924300"/>
                <a:ext cx="3733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2434649" y="5486400"/>
              <a:ext cx="4198507" cy="309762"/>
            </a:xfrm>
            <a:prstGeom prst="rect">
              <a:avLst/>
            </a:prstGeom>
            <a:noFill/>
          </p:spPr>
          <p:txBody>
            <a:bodyPr wrap="none" rtlCol="0">
              <a:spAutoFit/>
            </a:bodyPr>
            <a:lstStyle/>
            <a:p>
              <a:pPr algn="ctr"/>
              <a:r>
                <a:rPr lang="en-US" dirty="0" smtClean="0">
                  <a:solidFill>
                    <a:schemeClr val="tx2"/>
                  </a:solidFill>
                </a:rPr>
                <a:t>NFIE-Services: </a:t>
              </a:r>
              <a:r>
                <a:rPr lang="en-US" dirty="0" smtClean="0"/>
                <a:t>Web services for flood information</a:t>
              </a:r>
              <a:endParaRPr lang="en-US" dirty="0"/>
            </a:p>
          </p:txBody>
        </p:sp>
        <p:sp>
          <p:nvSpPr>
            <p:cNvPr id="11" name="TextBox 10"/>
            <p:cNvSpPr txBox="1"/>
            <p:nvPr/>
          </p:nvSpPr>
          <p:spPr>
            <a:xfrm>
              <a:off x="2477832" y="2518062"/>
              <a:ext cx="1810150" cy="1006728"/>
            </a:xfrm>
            <a:prstGeom prst="rect">
              <a:avLst/>
            </a:prstGeom>
            <a:noFill/>
          </p:spPr>
          <p:txBody>
            <a:bodyPr wrap="square" rtlCol="0">
              <a:spAutoFit/>
            </a:bodyPr>
            <a:lstStyle/>
            <a:p>
              <a:pPr algn="ctr"/>
              <a:r>
                <a:rPr lang="en-US" dirty="0" smtClean="0">
                  <a:solidFill>
                    <a:schemeClr val="tx2"/>
                  </a:solidFill>
                </a:rPr>
                <a:t>NFIE-Geo: </a:t>
              </a:r>
              <a:r>
                <a:rPr lang="en-US" dirty="0" smtClean="0"/>
                <a:t>National geospatial framework for hydrology</a:t>
              </a:r>
              <a:endParaRPr lang="en-US" dirty="0"/>
            </a:p>
          </p:txBody>
        </p:sp>
        <p:sp>
          <p:nvSpPr>
            <p:cNvPr id="12" name="TextBox 11"/>
            <p:cNvSpPr txBox="1"/>
            <p:nvPr/>
          </p:nvSpPr>
          <p:spPr>
            <a:xfrm>
              <a:off x="2385291" y="4059201"/>
              <a:ext cx="1902691" cy="1006728"/>
            </a:xfrm>
            <a:prstGeom prst="rect">
              <a:avLst/>
            </a:prstGeom>
            <a:noFill/>
          </p:spPr>
          <p:txBody>
            <a:bodyPr wrap="square" rtlCol="0">
              <a:spAutoFit/>
            </a:bodyPr>
            <a:lstStyle/>
            <a:p>
              <a:pPr algn="ctr"/>
              <a:r>
                <a:rPr lang="en-US" dirty="0" smtClean="0">
                  <a:solidFill>
                    <a:schemeClr val="tx2"/>
                  </a:solidFill>
                </a:rPr>
                <a:t>NFIE-Hydro: </a:t>
              </a:r>
              <a:r>
                <a:rPr lang="en-US" dirty="0" smtClean="0"/>
                <a:t>National high spatial resolution hydrologic forecasting</a:t>
              </a:r>
              <a:endParaRPr lang="en-US" dirty="0"/>
            </a:p>
          </p:txBody>
        </p:sp>
        <p:sp>
          <p:nvSpPr>
            <p:cNvPr id="13" name="TextBox 12"/>
            <p:cNvSpPr txBox="1"/>
            <p:nvPr/>
          </p:nvSpPr>
          <p:spPr>
            <a:xfrm>
              <a:off x="4739290" y="4059201"/>
              <a:ext cx="1897273" cy="1006728"/>
            </a:xfrm>
            <a:prstGeom prst="rect">
              <a:avLst/>
            </a:prstGeom>
            <a:noFill/>
          </p:spPr>
          <p:txBody>
            <a:bodyPr wrap="square" rtlCol="0">
              <a:spAutoFit/>
            </a:bodyPr>
            <a:lstStyle/>
            <a:p>
              <a:pPr algn="ctr"/>
              <a:r>
                <a:rPr lang="en-US" dirty="0" smtClean="0">
                  <a:solidFill>
                    <a:schemeClr val="tx2"/>
                  </a:solidFill>
                </a:rPr>
                <a:t>NFIE-River: </a:t>
              </a:r>
              <a:r>
                <a:rPr lang="en-US" dirty="0" smtClean="0"/>
                <a:t>River</a:t>
              </a:r>
              <a:r>
                <a:rPr lang="en-US" dirty="0" smtClean="0">
                  <a:solidFill>
                    <a:schemeClr val="tx2"/>
                  </a:solidFill>
                </a:rPr>
                <a:t> </a:t>
              </a:r>
              <a:r>
                <a:rPr lang="en-US" dirty="0" smtClean="0"/>
                <a:t>channel information and real-time flood inundation mapping</a:t>
              </a:r>
              <a:endParaRPr lang="en-US" dirty="0"/>
            </a:p>
          </p:txBody>
        </p:sp>
        <p:sp>
          <p:nvSpPr>
            <p:cNvPr id="14" name="TextBox 13"/>
            <p:cNvSpPr txBox="1"/>
            <p:nvPr/>
          </p:nvSpPr>
          <p:spPr>
            <a:xfrm>
              <a:off x="4739291" y="2532692"/>
              <a:ext cx="1897272" cy="1006728"/>
            </a:xfrm>
            <a:prstGeom prst="rect">
              <a:avLst/>
            </a:prstGeom>
            <a:noFill/>
          </p:spPr>
          <p:txBody>
            <a:bodyPr wrap="square" rtlCol="0">
              <a:spAutoFit/>
            </a:bodyPr>
            <a:lstStyle/>
            <a:p>
              <a:pPr algn="ctr"/>
              <a:r>
                <a:rPr lang="en-US" dirty="0" smtClean="0">
                  <a:solidFill>
                    <a:schemeClr val="tx2"/>
                  </a:solidFill>
                </a:rPr>
                <a:t>NFIE-Response: </a:t>
              </a:r>
              <a:r>
                <a:rPr lang="en-US" dirty="0" smtClean="0"/>
                <a:t>Wide area planning for flood emergency response</a:t>
              </a:r>
              <a:endParaRPr lang="en-US" dirty="0"/>
            </a:p>
          </p:txBody>
        </p:sp>
        <p:sp>
          <p:nvSpPr>
            <p:cNvPr id="15" name="Right Arrow 14"/>
            <p:cNvSpPr/>
            <p:nvPr/>
          </p:nvSpPr>
          <p:spPr>
            <a:xfrm>
              <a:off x="4326082" y="2965828"/>
              <a:ext cx="381000" cy="14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4287982" y="4343400"/>
              <a:ext cx="381000" cy="14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3352800" y="3636221"/>
              <a:ext cx="113145" cy="3261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5531427" y="3653240"/>
              <a:ext cx="113145" cy="326179"/>
            </a:xfrm>
            <a:prstGeom prst="downArrow">
              <a:avLst/>
            </a:prstGeom>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4354945" y="3718392"/>
              <a:ext cx="381000" cy="140456"/>
            </a:xfrm>
            <a:prstGeom prst="rightArrow">
              <a:avLst/>
            </a:prstGeom>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52515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97584" y="3433731"/>
            <a:ext cx="6495068" cy="2707954"/>
          </a:xfrm>
          <a:prstGeom prst="rect">
            <a:avLst/>
          </a:prstGeom>
        </p:spPr>
      </p:pic>
      <p:sp>
        <p:nvSpPr>
          <p:cNvPr id="2" name="Title 1"/>
          <p:cNvSpPr>
            <a:spLocks noGrp="1"/>
          </p:cNvSpPr>
          <p:nvPr>
            <p:ph type="title"/>
          </p:nvPr>
        </p:nvSpPr>
        <p:spPr/>
        <p:txBody>
          <a:bodyPr>
            <a:normAutofit/>
          </a:bodyPr>
          <a:lstStyle/>
          <a:p>
            <a:r>
              <a:rPr lang="en-US" sz="3600" dirty="0" smtClean="0"/>
              <a:t>Link with the First Response Community</a:t>
            </a:r>
            <a:endParaRPr lang="en-US" sz="3600" dirty="0"/>
          </a:p>
        </p:txBody>
      </p:sp>
      <p:sp>
        <p:nvSpPr>
          <p:cNvPr id="3" name="Rectangle 2"/>
          <p:cNvSpPr/>
          <p:nvPr/>
        </p:nvSpPr>
        <p:spPr>
          <a:xfrm>
            <a:off x="1494147" y="6292095"/>
            <a:ext cx="7103097" cy="369332"/>
          </a:xfrm>
          <a:prstGeom prst="rect">
            <a:avLst/>
          </a:prstGeom>
        </p:spPr>
        <p:txBody>
          <a:bodyPr wrap="square">
            <a:spAutoFit/>
          </a:bodyPr>
          <a:lstStyle/>
          <a:p>
            <a:r>
              <a:rPr lang="en-US" dirty="0">
                <a:solidFill>
                  <a:prstClr val="black"/>
                </a:solidFill>
                <a:hlinkClick r:id="rId3"/>
              </a:rPr>
              <a:t>https://www.youtube.com/watch?v=ympaR6YUxiA&amp;feature=youtube</a:t>
            </a:r>
            <a:r>
              <a:rPr lang="en-US" dirty="0">
                <a:solidFill>
                  <a:prstClr val="black"/>
                </a:solidFill>
              </a:rPr>
              <a:t> </a:t>
            </a:r>
          </a:p>
        </p:txBody>
      </p:sp>
      <p:pic>
        <p:nvPicPr>
          <p:cNvPr id="4" name="Picture 3"/>
          <p:cNvPicPr>
            <a:picLocks noChangeAspect="1"/>
          </p:cNvPicPr>
          <p:nvPr/>
        </p:nvPicPr>
        <p:blipFill>
          <a:blip r:embed="rId4"/>
          <a:stretch>
            <a:fillRect/>
          </a:stretch>
        </p:blipFill>
        <p:spPr>
          <a:xfrm>
            <a:off x="5194169" y="1271262"/>
            <a:ext cx="3949831" cy="3187787"/>
          </a:xfrm>
          <a:prstGeom prst="rect">
            <a:avLst/>
          </a:prstGeom>
        </p:spPr>
      </p:pic>
      <p:sp>
        <p:nvSpPr>
          <p:cNvPr id="6" name="TextBox 5"/>
          <p:cNvSpPr txBox="1"/>
          <p:nvPr/>
        </p:nvSpPr>
        <p:spPr>
          <a:xfrm>
            <a:off x="928541" y="1690689"/>
            <a:ext cx="3016577" cy="1477328"/>
          </a:xfrm>
          <a:prstGeom prst="rect">
            <a:avLst/>
          </a:prstGeom>
          <a:noFill/>
        </p:spPr>
        <p:txBody>
          <a:bodyPr wrap="square" rtlCol="0">
            <a:spAutoFit/>
          </a:bodyPr>
          <a:lstStyle/>
          <a:p>
            <a:pPr algn="ctr"/>
            <a:r>
              <a:rPr lang="en-US" dirty="0">
                <a:solidFill>
                  <a:prstClr val="black"/>
                </a:solidFill>
              </a:rPr>
              <a:t>Harry Evans, Chief of Staff Austin Fire Department</a:t>
            </a:r>
          </a:p>
          <a:p>
            <a:pPr algn="ctr"/>
            <a:endParaRPr lang="en-US" dirty="0">
              <a:solidFill>
                <a:prstClr val="black"/>
              </a:solidFill>
            </a:endParaRPr>
          </a:p>
          <a:p>
            <a:pPr algn="ctr"/>
            <a:r>
              <a:rPr lang="en-US" dirty="0">
                <a:solidFill>
                  <a:prstClr val="black"/>
                </a:solidFill>
              </a:rPr>
              <a:t>Responsible for flood emergency response in Austin</a:t>
            </a:r>
          </a:p>
        </p:txBody>
      </p:sp>
    </p:spTree>
    <p:extLst>
      <p:ext uri="{BB962C8B-B14F-4D97-AF65-F5344CB8AC3E}">
        <p14:creationId xmlns:p14="http://schemas.microsoft.com/office/powerpoint/2010/main" val="24919039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6" name="Line 48"/>
          <p:cNvSpPr>
            <a:spLocks noChangeShapeType="1"/>
          </p:cNvSpPr>
          <p:nvPr/>
        </p:nvSpPr>
        <p:spPr bwMode="auto">
          <a:xfrm flipH="1">
            <a:off x="228600" y="1295400"/>
            <a:ext cx="8458200" cy="0"/>
          </a:xfrm>
          <a:prstGeom prst="line">
            <a:avLst/>
          </a:prstGeom>
          <a:noFill/>
          <a:ln w="381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cs typeface="Arial" panose="020B0604020202020204" pitchFamily="34" charset="0"/>
            </a:endParaRPr>
          </a:p>
        </p:txBody>
      </p:sp>
      <p:sp>
        <p:nvSpPr>
          <p:cNvPr id="8" name="Text Box 46"/>
          <p:cNvSpPr txBox="1">
            <a:spLocks noChangeArrowheads="1"/>
          </p:cNvSpPr>
          <p:nvPr/>
        </p:nvSpPr>
        <p:spPr bwMode="auto">
          <a:xfrm>
            <a:off x="152400" y="457200"/>
            <a:ext cx="7010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defRPr/>
            </a:pPr>
            <a:r>
              <a:rPr lang="en-US" sz="4800" dirty="0">
                <a:solidFill>
                  <a:srgbClr val="336699"/>
                </a:solidFill>
                <a:latin typeface="Calibri Light" pitchFamily="34" charset="0"/>
                <a:cs typeface="Arial" panose="020B0604020202020204" pitchFamily="34" charset="0"/>
              </a:rPr>
              <a:t>Actual Rainfall Totals</a:t>
            </a:r>
          </a:p>
        </p:txBody>
      </p:sp>
      <p:pic>
        <p:nvPicPr>
          <p:cNvPr id="102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71600"/>
            <a:ext cx="7315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TextBox 1"/>
          <p:cNvSpPr txBox="1">
            <a:spLocks noChangeArrowheads="1"/>
          </p:cNvSpPr>
          <p:nvPr/>
        </p:nvSpPr>
        <p:spPr bwMode="auto">
          <a:xfrm>
            <a:off x="457200" y="3440113"/>
            <a:ext cx="30226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FontTx/>
              <a:buNone/>
            </a:pPr>
            <a:r>
              <a:rPr lang="en-US" altLang="en-US" sz="2400" b="1" smtClean="0">
                <a:solidFill>
                  <a:srgbClr val="000000"/>
                </a:solidFill>
                <a:latin typeface="Calibri Light" panose="020F0302020204030204" pitchFamily="34" charset="0"/>
                <a:cs typeface="Arial" panose="020B0604020202020204" pitchFamily="34" charset="0"/>
              </a:rPr>
              <a:t>Onion Creek watershed</a:t>
            </a:r>
          </a:p>
        </p:txBody>
      </p:sp>
      <p:cxnSp>
        <p:nvCxnSpPr>
          <p:cNvPr id="4" name="Straight Arrow Connector 3"/>
          <p:cNvCxnSpPr>
            <a:stCxn id="10245" idx="3"/>
          </p:cNvCxnSpPr>
          <p:nvPr/>
        </p:nvCxnSpPr>
        <p:spPr>
          <a:xfrm>
            <a:off x="3479800" y="3671888"/>
            <a:ext cx="2540000" cy="4429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914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52400"/>
            <a:ext cx="8153400" cy="6535472"/>
          </a:xfrm>
          <a:prstGeom prst="rect">
            <a:avLst/>
          </a:prstGeom>
        </p:spPr>
      </p:pic>
    </p:spTree>
    <p:extLst>
      <p:ext uri="{BB962C8B-B14F-4D97-AF65-F5344CB8AC3E}">
        <p14:creationId xmlns:p14="http://schemas.microsoft.com/office/powerpoint/2010/main" val="5252963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381000"/>
            <a:ext cx="6553200" cy="5745163"/>
          </a:xfrm>
        </p:spPr>
      </p:pic>
      <p:sp>
        <p:nvSpPr>
          <p:cNvPr id="2" name="TextBox 1"/>
          <p:cNvSpPr txBox="1"/>
          <p:nvPr/>
        </p:nvSpPr>
        <p:spPr>
          <a:xfrm>
            <a:off x="1295400" y="2061008"/>
            <a:ext cx="5123775" cy="584775"/>
          </a:xfrm>
          <a:prstGeom prst="rect">
            <a:avLst/>
          </a:prstGeom>
          <a:solidFill>
            <a:schemeClr val="bg1"/>
          </a:solidFill>
          <a:ln>
            <a:solidFill>
              <a:schemeClr val="accent1"/>
            </a:solidFill>
          </a:ln>
        </p:spPr>
        <p:txBody>
          <a:bodyPr wrap="none" rtlCol="0">
            <a:spAutoFit/>
          </a:bodyPr>
          <a:lstStyle/>
          <a:p>
            <a:r>
              <a:rPr lang="en-US" sz="3200" dirty="0" smtClean="0">
                <a:solidFill>
                  <a:prstClr val="black"/>
                </a:solidFill>
              </a:rPr>
              <a:t>Incident Command Locations </a:t>
            </a:r>
            <a:endParaRPr lang="en-US" sz="3200" dirty="0">
              <a:solidFill>
                <a:prstClr val="black"/>
              </a:solidFill>
            </a:endParaRPr>
          </a:p>
        </p:txBody>
      </p:sp>
      <p:sp>
        <p:nvSpPr>
          <p:cNvPr id="3" name="TextBox 2"/>
          <p:cNvSpPr txBox="1"/>
          <p:nvPr/>
        </p:nvSpPr>
        <p:spPr>
          <a:xfrm>
            <a:off x="6695686" y="1143000"/>
            <a:ext cx="1755609" cy="369332"/>
          </a:xfrm>
          <a:prstGeom prst="rect">
            <a:avLst/>
          </a:prstGeom>
          <a:solidFill>
            <a:schemeClr val="bg1"/>
          </a:solidFill>
          <a:ln>
            <a:solidFill>
              <a:schemeClr val="accent1"/>
            </a:solidFill>
          </a:ln>
        </p:spPr>
        <p:txBody>
          <a:bodyPr wrap="none" rtlCol="0">
            <a:spAutoFit/>
          </a:bodyPr>
          <a:lstStyle/>
          <a:p>
            <a:r>
              <a:rPr lang="en-US" dirty="0" smtClean="0">
                <a:solidFill>
                  <a:prstClr val="black"/>
                </a:solidFill>
              </a:rPr>
              <a:t>11:30PM, Oct 30</a:t>
            </a:r>
            <a:endParaRPr lang="en-US" dirty="0">
              <a:solidFill>
                <a:prstClr val="black"/>
              </a:solidFill>
            </a:endParaRPr>
          </a:p>
        </p:txBody>
      </p:sp>
      <p:sp>
        <p:nvSpPr>
          <p:cNvPr id="5" name="TextBox 4"/>
          <p:cNvSpPr txBox="1"/>
          <p:nvPr/>
        </p:nvSpPr>
        <p:spPr>
          <a:xfrm>
            <a:off x="4663566" y="5181600"/>
            <a:ext cx="1648208" cy="369332"/>
          </a:xfrm>
          <a:prstGeom prst="rect">
            <a:avLst/>
          </a:prstGeom>
          <a:solidFill>
            <a:schemeClr val="bg1"/>
          </a:solidFill>
          <a:ln>
            <a:solidFill>
              <a:schemeClr val="accent1"/>
            </a:solidFill>
          </a:ln>
        </p:spPr>
        <p:txBody>
          <a:bodyPr wrap="none" rtlCol="0">
            <a:spAutoFit/>
          </a:bodyPr>
          <a:lstStyle/>
          <a:p>
            <a:r>
              <a:rPr lang="en-US" dirty="0" smtClean="0">
                <a:solidFill>
                  <a:prstClr val="black"/>
                </a:solidFill>
              </a:rPr>
              <a:t>4.25AM, Oct 31</a:t>
            </a:r>
            <a:endParaRPr lang="en-US" dirty="0">
              <a:solidFill>
                <a:prstClr val="black"/>
              </a:solidFill>
            </a:endParaRPr>
          </a:p>
        </p:txBody>
      </p:sp>
      <p:sp>
        <p:nvSpPr>
          <p:cNvPr id="6" name="TextBox 5"/>
          <p:cNvSpPr txBox="1"/>
          <p:nvPr/>
        </p:nvSpPr>
        <p:spPr>
          <a:xfrm>
            <a:off x="1905000" y="5549500"/>
            <a:ext cx="1648208" cy="369332"/>
          </a:xfrm>
          <a:prstGeom prst="rect">
            <a:avLst/>
          </a:prstGeom>
          <a:solidFill>
            <a:schemeClr val="bg1"/>
          </a:solidFill>
          <a:ln>
            <a:solidFill>
              <a:schemeClr val="accent1"/>
            </a:solidFill>
          </a:ln>
        </p:spPr>
        <p:txBody>
          <a:bodyPr wrap="none" rtlCol="0">
            <a:spAutoFit/>
          </a:bodyPr>
          <a:lstStyle/>
          <a:p>
            <a:r>
              <a:rPr lang="en-US" dirty="0" smtClean="0">
                <a:solidFill>
                  <a:prstClr val="black"/>
                </a:solidFill>
              </a:rPr>
              <a:t>5.50AM, Oct 31</a:t>
            </a:r>
            <a:endParaRPr lang="en-US" dirty="0">
              <a:solidFill>
                <a:prstClr val="black"/>
              </a:solidFill>
            </a:endParaRPr>
          </a:p>
        </p:txBody>
      </p:sp>
      <p:sp>
        <p:nvSpPr>
          <p:cNvPr id="8" name="TextBox 7"/>
          <p:cNvSpPr txBox="1"/>
          <p:nvPr/>
        </p:nvSpPr>
        <p:spPr>
          <a:xfrm>
            <a:off x="4825110" y="3962400"/>
            <a:ext cx="1648208" cy="369332"/>
          </a:xfrm>
          <a:prstGeom prst="rect">
            <a:avLst/>
          </a:prstGeom>
          <a:solidFill>
            <a:schemeClr val="bg1"/>
          </a:solidFill>
          <a:ln>
            <a:solidFill>
              <a:schemeClr val="accent1"/>
            </a:solidFill>
          </a:ln>
        </p:spPr>
        <p:txBody>
          <a:bodyPr wrap="none" rtlCol="0">
            <a:spAutoFit/>
          </a:bodyPr>
          <a:lstStyle/>
          <a:p>
            <a:r>
              <a:rPr lang="en-US" dirty="0" smtClean="0">
                <a:solidFill>
                  <a:prstClr val="black"/>
                </a:solidFill>
              </a:rPr>
              <a:t>6.00AM, Oct 31</a:t>
            </a:r>
            <a:endParaRPr lang="en-US" dirty="0">
              <a:solidFill>
                <a:prstClr val="black"/>
              </a:solidFill>
            </a:endParaRPr>
          </a:p>
        </p:txBody>
      </p:sp>
    </p:spTree>
    <p:extLst>
      <p:ext uri="{BB962C8B-B14F-4D97-AF65-F5344CB8AC3E}">
        <p14:creationId xmlns:p14="http://schemas.microsoft.com/office/powerpoint/2010/main" val="30425223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908" y="632700"/>
            <a:ext cx="7886700" cy="1325563"/>
          </a:xfrm>
        </p:spPr>
        <p:txBody>
          <a:bodyPr>
            <a:normAutofit fontScale="90000"/>
          </a:bodyPr>
          <a:lstStyle/>
          <a:p>
            <a:r>
              <a:rPr lang="en-US" dirty="0" smtClean="0"/>
              <a:t>Address Points -- used for directing emergency response vehicles</a:t>
            </a:r>
            <a:endParaRPr lang="en-US" dirty="0"/>
          </a:p>
        </p:txBody>
      </p:sp>
      <p:pic>
        <p:nvPicPr>
          <p:cNvPr id="3" name="Picture 2"/>
          <p:cNvPicPr>
            <a:picLocks noChangeAspect="1"/>
          </p:cNvPicPr>
          <p:nvPr/>
        </p:nvPicPr>
        <p:blipFill>
          <a:blip r:embed="rId2"/>
          <a:stretch>
            <a:fillRect/>
          </a:stretch>
        </p:blipFill>
        <p:spPr>
          <a:xfrm>
            <a:off x="703279" y="2121473"/>
            <a:ext cx="4381500" cy="4029075"/>
          </a:xfrm>
          <a:prstGeom prst="rect">
            <a:avLst/>
          </a:prstGeom>
        </p:spPr>
      </p:pic>
      <p:pic>
        <p:nvPicPr>
          <p:cNvPr id="4" name="Picture 3"/>
          <p:cNvPicPr>
            <a:picLocks noChangeAspect="1"/>
          </p:cNvPicPr>
          <p:nvPr/>
        </p:nvPicPr>
        <p:blipFill>
          <a:blip r:embed="rId3"/>
          <a:stretch>
            <a:fillRect/>
          </a:stretch>
        </p:blipFill>
        <p:spPr>
          <a:xfrm>
            <a:off x="3270364" y="3120616"/>
            <a:ext cx="1057275" cy="390525"/>
          </a:xfrm>
          <a:prstGeom prst="rect">
            <a:avLst/>
          </a:prstGeom>
        </p:spPr>
      </p:pic>
      <p:pic>
        <p:nvPicPr>
          <p:cNvPr id="1026" name="Picture 2" descr="http://louisianarecord.com/wp-content/uploads/2013/01/Ford_E350_ambulance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2839" y="2317500"/>
            <a:ext cx="2403769" cy="16062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40352" y="4472577"/>
            <a:ext cx="3771671" cy="1477328"/>
          </a:xfrm>
          <a:prstGeom prst="rect">
            <a:avLst/>
          </a:prstGeom>
          <a:noFill/>
        </p:spPr>
        <p:txBody>
          <a:bodyPr wrap="square" rtlCol="0">
            <a:spAutoFit/>
          </a:bodyPr>
          <a:lstStyle/>
          <a:p>
            <a:pPr algn="ctr"/>
            <a:r>
              <a:rPr lang="en-US" dirty="0">
                <a:solidFill>
                  <a:prstClr val="black"/>
                </a:solidFill>
              </a:rPr>
              <a:t>All legal residences have an address point</a:t>
            </a:r>
          </a:p>
          <a:p>
            <a:pPr algn="ctr"/>
            <a:endParaRPr lang="en-US" dirty="0">
              <a:solidFill>
                <a:prstClr val="black"/>
              </a:solidFill>
            </a:endParaRPr>
          </a:p>
          <a:p>
            <a:pPr algn="ctr"/>
            <a:r>
              <a:rPr lang="en-US" dirty="0">
                <a:solidFill>
                  <a:prstClr val="black"/>
                </a:solidFill>
              </a:rPr>
              <a:t>Established when the lot is legally platted and registered with the county</a:t>
            </a:r>
          </a:p>
        </p:txBody>
      </p:sp>
      <p:sp>
        <p:nvSpPr>
          <p:cNvPr id="6" name="Right Arrow 5"/>
          <p:cNvSpPr/>
          <p:nvPr/>
        </p:nvSpPr>
        <p:spPr>
          <a:xfrm flipH="1">
            <a:off x="5108378" y="3156845"/>
            <a:ext cx="527901" cy="195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645752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 Points and the Flood Hazard Zone</a:t>
            </a:r>
            <a:endParaRPr lang="en-US" dirty="0"/>
          </a:p>
        </p:txBody>
      </p:sp>
      <p:pic>
        <p:nvPicPr>
          <p:cNvPr id="3" name="Picture 2"/>
          <p:cNvPicPr>
            <a:picLocks noChangeAspect="1"/>
          </p:cNvPicPr>
          <p:nvPr/>
        </p:nvPicPr>
        <p:blipFill>
          <a:blip r:embed="rId2"/>
          <a:stretch>
            <a:fillRect/>
          </a:stretch>
        </p:blipFill>
        <p:spPr>
          <a:xfrm>
            <a:off x="1781667" y="1845646"/>
            <a:ext cx="5295360" cy="4903111"/>
          </a:xfrm>
          <a:prstGeom prst="rect">
            <a:avLst/>
          </a:prstGeom>
        </p:spPr>
      </p:pic>
      <p:sp>
        <p:nvSpPr>
          <p:cNvPr id="4" name="TextBox 3"/>
          <p:cNvSpPr txBox="1"/>
          <p:nvPr/>
        </p:nvSpPr>
        <p:spPr>
          <a:xfrm>
            <a:off x="367646" y="3016578"/>
            <a:ext cx="2111604" cy="3139321"/>
          </a:xfrm>
          <a:prstGeom prst="rect">
            <a:avLst/>
          </a:prstGeom>
          <a:noFill/>
        </p:spPr>
        <p:txBody>
          <a:bodyPr wrap="square" rtlCol="0">
            <a:spAutoFit/>
          </a:bodyPr>
          <a:lstStyle/>
          <a:p>
            <a:r>
              <a:rPr lang="en-US" dirty="0" smtClean="0">
                <a:solidFill>
                  <a:prstClr val="black"/>
                </a:solidFill>
              </a:rPr>
              <a:t>495,000 </a:t>
            </a:r>
            <a:r>
              <a:rPr lang="en-US" dirty="0">
                <a:solidFill>
                  <a:prstClr val="black"/>
                </a:solidFill>
              </a:rPr>
              <a:t>Address points in the two counties</a:t>
            </a:r>
          </a:p>
          <a:p>
            <a:endParaRPr lang="en-US" dirty="0">
              <a:solidFill>
                <a:prstClr val="black"/>
              </a:solidFill>
            </a:endParaRPr>
          </a:p>
          <a:p>
            <a:r>
              <a:rPr lang="en-US" dirty="0">
                <a:solidFill>
                  <a:prstClr val="black"/>
                </a:solidFill>
              </a:rPr>
              <a:t>How many points are in the flood hazard zone? </a:t>
            </a:r>
          </a:p>
          <a:p>
            <a:endParaRPr lang="en-US" dirty="0">
              <a:solidFill>
                <a:prstClr val="black"/>
              </a:solidFill>
            </a:endParaRPr>
          </a:p>
          <a:p>
            <a:r>
              <a:rPr lang="en-US" dirty="0">
                <a:solidFill>
                  <a:prstClr val="black"/>
                </a:solidFill>
              </a:rPr>
              <a:t>Where are the high flood risk areas in these counties?</a:t>
            </a:r>
          </a:p>
        </p:txBody>
      </p:sp>
      <p:sp>
        <p:nvSpPr>
          <p:cNvPr id="5" name="TextBox 4"/>
          <p:cNvSpPr txBox="1"/>
          <p:nvPr/>
        </p:nvSpPr>
        <p:spPr>
          <a:xfrm>
            <a:off x="5326144" y="5242874"/>
            <a:ext cx="2111604" cy="369332"/>
          </a:xfrm>
          <a:prstGeom prst="rect">
            <a:avLst/>
          </a:prstGeom>
          <a:noFill/>
        </p:spPr>
        <p:txBody>
          <a:bodyPr wrap="square" rtlCol="0">
            <a:spAutoFit/>
          </a:bodyPr>
          <a:lstStyle/>
          <a:p>
            <a:r>
              <a:rPr lang="en-US" dirty="0">
                <a:solidFill>
                  <a:prstClr val="black"/>
                </a:solidFill>
              </a:rPr>
              <a:t>Travis County</a:t>
            </a:r>
          </a:p>
        </p:txBody>
      </p:sp>
      <p:sp>
        <p:nvSpPr>
          <p:cNvPr id="6" name="TextBox 5"/>
          <p:cNvSpPr txBox="1"/>
          <p:nvPr/>
        </p:nvSpPr>
        <p:spPr>
          <a:xfrm>
            <a:off x="5512178" y="2210987"/>
            <a:ext cx="2111604" cy="369332"/>
          </a:xfrm>
          <a:prstGeom prst="rect">
            <a:avLst/>
          </a:prstGeom>
          <a:solidFill>
            <a:schemeClr val="bg1"/>
          </a:solidFill>
        </p:spPr>
        <p:txBody>
          <a:bodyPr wrap="square" rtlCol="0">
            <a:spAutoFit/>
          </a:bodyPr>
          <a:lstStyle/>
          <a:p>
            <a:r>
              <a:rPr lang="en-US" dirty="0">
                <a:solidFill>
                  <a:prstClr val="black"/>
                </a:solidFill>
              </a:rPr>
              <a:t>Williamson County</a:t>
            </a:r>
          </a:p>
        </p:txBody>
      </p:sp>
      <p:sp>
        <p:nvSpPr>
          <p:cNvPr id="7" name="TextBox 6"/>
          <p:cNvSpPr txBox="1"/>
          <p:nvPr/>
        </p:nvSpPr>
        <p:spPr>
          <a:xfrm>
            <a:off x="3352799" y="4495800"/>
            <a:ext cx="1388265" cy="369332"/>
          </a:xfrm>
          <a:prstGeom prst="rect">
            <a:avLst/>
          </a:prstGeom>
          <a:noFill/>
        </p:spPr>
        <p:txBody>
          <a:bodyPr wrap="none" rtlCol="0">
            <a:spAutoFit/>
          </a:bodyPr>
          <a:lstStyle/>
          <a:p>
            <a:r>
              <a:rPr lang="en-US" dirty="0" smtClean="0"/>
              <a:t>Austin, Texas</a:t>
            </a:r>
            <a:endParaRPr lang="en-US" dirty="0"/>
          </a:p>
        </p:txBody>
      </p:sp>
    </p:spTree>
    <p:extLst>
      <p:ext uri="{BB962C8B-B14F-4D97-AF65-F5344CB8AC3E}">
        <p14:creationId xmlns:p14="http://schemas.microsoft.com/office/powerpoint/2010/main" val="3958744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152" y="228600"/>
            <a:ext cx="8229600" cy="1143000"/>
          </a:xfrm>
        </p:spPr>
        <p:txBody>
          <a:bodyPr>
            <a:normAutofit/>
          </a:bodyPr>
          <a:lstStyle/>
          <a:p>
            <a:r>
              <a:rPr lang="en-US" sz="2800" dirty="0" smtClean="0"/>
              <a:t>National Flood Interoperability Experiment (NFIE): </a:t>
            </a:r>
            <a:br>
              <a:rPr lang="en-US" sz="2800" dirty="0" smtClean="0"/>
            </a:br>
            <a:r>
              <a:rPr lang="en-US" sz="2800" dirty="0" smtClean="0"/>
              <a:t>Five Components</a:t>
            </a:r>
            <a:endParaRPr lang="en-US" sz="2800" dirty="0"/>
          </a:p>
        </p:txBody>
      </p:sp>
      <p:grpSp>
        <p:nvGrpSpPr>
          <p:cNvPr id="20" name="Group 19"/>
          <p:cNvGrpSpPr/>
          <p:nvPr/>
        </p:nvGrpSpPr>
        <p:grpSpPr>
          <a:xfrm>
            <a:off x="1447800" y="1600200"/>
            <a:ext cx="5943600" cy="4724400"/>
            <a:chOff x="1905000" y="1981200"/>
            <a:chExt cx="5181600" cy="3962400"/>
          </a:xfrm>
        </p:grpSpPr>
        <p:sp>
          <p:nvSpPr>
            <p:cNvPr id="3" name="Rectangle 2"/>
            <p:cNvSpPr/>
            <p:nvPr/>
          </p:nvSpPr>
          <p:spPr>
            <a:xfrm>
              <a:off x="1905000" y="1981200"/>
              <a:ext cx="5181600" cy="39624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p:nvPr/>
          </p:nvGrpSpPr>
          <p:grpSpPr>
            <a:xfrm>
              <a:off x="2362200" y="2286000"/>
              <a:ext cx="4343400" cy="3048000"/>
              <a:chOff x="2667000" y="2514600"/>
              <a:chExt cx="3733800" cy="2819400"/>
            </a:xfrm>
          </p:grpSpPr>
          <p:sp>
            <p:nvSpPr>
              <p:cNvPr id="4" name="Rectangle 3"/>
              <p:cNvSpPr/>
              <p:nvPr/>
            </p:nvSpPr>
            <p:spPr>
              <a:xfrm>
                <a:off x="2667000" y="2514600"/>
                <a:ext cx="3733800" cy="2819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Connector 5"/>
              <p:cNvCxnSpPr>
                <a:stCxn id="4" idx="0"/>
                <a:endCxn id="4" idx="2"/>
              </p:cNvCxnSpPr>
              <p:nvPr/>
            </p:nvCxnSpPr>
            <p:spPr>
              <a:xfrm>
                <a:off x="4533900" y="2514600"/>
                <a:ext cx="0" cy="28194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3"/>
              </p:cNvCxnSpPr>
              <p:nvPr/>
            </p:nvCxnSpPr>
            <p:spPr>
              <a:xfrm>
                <a:off x="2667000" y="3924300"/>
                <a:ext cx="3733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2434649" y="5486400"/>
              <a:ext cx="4198507" cy="309762"/>
            </a:xfrm>
            <a:prstGeom prst="rect">
              <a:avLst/>
            </a:prstGeom>
            <a:noFill/>
          </p:spPr>
          <p:txBody>
            <a:bodyPr wrap="none" rtlCol="0">
              <a:spAutoFit/>
            </a:bodyPr>
            <a:lstStyle/>
            <a:p>
              <a:pPr algn="ctr"/>
              <a:r>
                <a:rPr lang="en-US" dirty="0" smtClean="0">
                  <a:solidFill>
                    <a:srgbClr val="1F497D"/>
                  </a:solidFill>
                </a:rPr>
                <a:t>NFIE-Services: </a:t>
              </a:r>
              <a:r>
                <a:rPr lang="en-US" dirty="0" smtClean="0">
                  <a:solidFill>
                    <a:prstClr val="black"/>
                  </a:solidFill>
                </a:rPr>
                <a:t>Web services for flood information</a:t>
              </a:r>
              <a:endParaRPr lang="en-US" dirty="0">
                <a:solidFill>
                  <a:prstClr val="black"/>
                </a:solidFill>
              </a:endParaRPr>
            </a:p>
          </p:txBody>
        </p:sp>
        <p:sp>
          <p:nvSpPr>
            <p:cNvPr id="11" name="TextBox 10"/>
            <p:cNvSpPr txBox="1"/>
            <p:nvPr/>
          </p:nvSpPr>
          <p:spPr>
            <a:xfrm>
              <a:off x="2477832" y="2518062"/>
              <a:ext cx="1810150" cy="1006728"/>
            </a:xfrm>
            <a:prstGeom prst="rect">
              <a:avLst/>
            </a:prstGeom>
            <a:noFill/>
          </p:spPr>
          <p:txBody>
            <a:bodyPr wrap="square" rtlCol="0">
              <a:spAutoFit/>
            </a:bodyPr>
            <a:lstStyle/>
            <a:p>
              <a:pPr algn="ctr"/>
              <a:r>
                <a:rPr lang="en-US" dirty="0" smtClean="0">
                  <a:solidFill>
                    <a:srgbClr val="1F497D"/>
                  </a:solidFill>
                </a:rPr>
                <a:t>NFIE-Geo: </a:t>
              </a:r>
              <a:r>
                <a:rPr lang="en-US" dirty="0" smtClean="0">
                  <a:solidFill>
                    <a:prstClr val="black"/>
                  </a:solidFill>
                </a:rPr>
                <a:t>National geospatial framework for hydrology</a:t>
              </a:r>
              <a:endParaRPr lang="en-US" dirty="0">
                <a:solidFill>
                  <a:prstClr val="black"/>
                </a:solidFill>
              </a:endParaRPr>
            </a:p>
          </p:txBody>
        </p:sp>
        <p:sp>
          <p:nvSpPr>
            <p:cNvPr id="12" name="TextBox 11"/>
            <p:cNvSpPr txBox="1"/>
            <p:nvPr/>
          </p:nvSpPr>
          <p:spPr>
            <a:xfrm>
              <a:off x="2385291" y="4059201"/>
              <a:ext cx="1902691" cy="1006728"/>
            </a:xfrm>
            <a:prstGeom prst="rect">
              <a:avLst/>
            </a:prstGeom>
            <a:noFill/>
          </p:spPr>
          <p:txBody>
            <a:bodyPr wrap="square" rtlCol="0">
              <a:spAutoFit/>
            </a:bodyPr>
            <a:lstStyle/>
            <a:p>
              <a:pPr algn="ctr"/>
              <a:r>
                <a:rPr lang="en-US" dirty="0" smtClean="0">
                  <a:solidFill>
                    <a:srgbClr val="1F497D"/>
                  </a:solidFill>
                </a:rPr>
                <a:t>NFIE-Hydro: </a:t>
              </a:r>
              <a:r>
                <a:rPr lang="en-US" dirty="0" smtClean="0">
                  <a:solidFill>
                    <a:prstClr val="black"/>
                  </a:solidFill>
                </a:rPr>
                <a:t>National high spatial resolution hydrologic forecasting</a:t>
              </a:r>
              <a:endParaRPr lang="en-US" dirty="0">
                <a:solidFill>
                  <a:prstClr val="black"/>
                </a:solidFill>
              </a:endParaRPr>
            </a:p>
          </p:txBody>
        </p:sp>
        <p:sp>
          <p:nvSpPr>
            <p:cNvPr id="13" name="TextBox 12"/>
            <p:cNvSpPr txBox="1"/>
            <p:nvPr/>
          </p:nvSpPr>
          <p:spPr>
            <a:xfrm>
              <a:off x="4739290" y="4059201"/>
              <a:ext cx="1897273" cy="1006728"/>
            </a:xfrm>
            <a:prstGeom prst="rect">
              <a:avLst/>
            </a:prstGeom>
            <a:noFill/>
          </p:spPr>
          <p:txBody>
            <a:bodyPr wrap="square" rtlCol="0">
              <a:spAutoFit/>
            </a:bodyPr>
            <a:lstStyle/>
            <a:p>
              <a:pPr algn="ctr"/>
              <a:r>
                <a:rPr lang="en-US" dirty="0" smtClean="0">
                  <a:solidFill>
                    <a:srgbClr val="1F497D"/>
                  </a:solidFill>
                </a:rPr>
                <a:t>NFIE-River: </a:t>
              </a:r>
              <a:r>
                <a:rPr lang="en-US" dirty="0" smtClean="0">
                  <a:solidFill>
                    <a:prstClr val="black"/>
                  </a:solidFill>
                </a:rPr>
                <a:t>River</a:t>
              </a:r>
              <a:r>
                <a:rPr lang="en-US" dirty="0" smtClean="0">
                  <a:solidFill>
                    <a:srgbClr val="1F497D"/>
                  </a:solidFill>
                </a:rPr>
                <a:t> </a:t>
              </a:r>
              <a:r>
                <a:rPr lang="en-US" dirty="0" smtClean="0">
                  <a:solidFill>
                    <a:prstClr val="black"/>
                  </a:solidFill>
                </a:rPr>
                <a:t>channel information and real-time flood inundation mapping</a:t>
              </a:r>
              <a:endParaRPr lang="en-US" dirty="0">
                <a:solidFill>
                  <a:prstClr val="black"/>
                </a:solidFill>
              </a:endParaRPr>
            </a:p>
          </p:txBody>
        </p:sp>
        <p:sp>
          <p:nvSpPr>
            <p:cNvPr id="14" name="TextBox 13"/>
            <p:cNvSpPr txBox="1"/>
            <p:nvPr/>
          </p:nvSpPr>
          <p:spPr>
            <a:xfrm>
              <a:off x="4739291" y="2532692"/>
              <a:ext cx="1897272" cy="1006728"/>
            </a:xfrm>
            <a:prstGeom prst="rect">
              <a:avLst/>
            </a:prstGeom>
            <a:noFill/>
          </p:spPr>
          <p:txBody>
            <a:bodyPr wrap="square" rtlCol="0">
              <a:spAutoFit/>
            </a:bodyPr>
            <a:lstStyle/>
            <a:p>
              <a:pPr algn="ctr"/>
              <a:r>
                <a:rPr lang="en-US" dirty="0" smtClean="0">
                  <a:solidFill>
                    <a:srgbClr val="1F497D"/>
                  </a:solidFill>
                </a:rPr>
                <a:t>NFIE-Response: </a:t>
              </a:r>
              <a:r>
                <a:rPr lang="en-US" dirty="0" smtClean="0">
                  <a:solidFill>
                    <a:prstClr val="black"/>
                  </a:solidFill>
                </a:rPr>
                <a:t>Wide area planning for flood emergency response</a:t>
              </a:r>
              <a:endParaRPr lang="en-US" dirty="0">
                <a:solidFill>
                  <a:prstClr val="black"/>
                </a:solidFill>
              </a:endParaRPr>
            </a:p>
          </p:txBody>
        </p:sp>
        <p:sp>
          <p:nvSpPr>
            <p:cNvPr id="15" name="Right Arrow 14"/>
            <p:cNvSpPr/>
            <p:nvPr/>
          </p:nvSpPr>
          <p:spPr>
            <a:xfrm>
              <a:off x="4326082" y="2965828"/>
              <a:ext cx="381000" cy="14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Arrow 15"/>
            <p:cNvSpPr/>
            <p:nvPr/>
          </p:nvSpPr>
          <p:spPr>
            <a:xfrm>
              <a:off x="4287982" y="4343400"/>
              <a:ext cx="381000" cy="14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Down Arrow 16"/>
            <p:cNvSpPr/>
            <p:nvPr/>
          </p:nvSpPr>
          <p:spPr>
            <a:xfrm>
              <a:off x="3352800" y="3636221"/>
              <a:ext cx="113145" cy="3261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Down Arrow 17"/>
            <p:cNvSpPr/>
            <p:nvPr/>
          </p:nvSpPr>
          <p:spPr>
            <a:xfrm>
              <a:off x="5531427" y="3653240"/>
              <a:ext cx="113145" cy="326179"/>
            </a:xfrm>
            <a:prstGeom prst="downArrow">
              <a:avLst/>
            </a:prstGeom>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ight Arrow 18"/>
            <p:cNvSpPr/>
            <p:nvPr/>
          </p:nvSpPr>
          <p:spPr>
            <a:xfrm>
              <a:off x="4354945" y="3718392"/>
              <a:ext cx="381000" cy="140456"/>
            </a:xfrm>
            <a:prstGeom prst="rightArrow">
              <a:avLst/>
            </a:prstGeom>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30747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 Points and the Floodplain</a:t>
            </a:r>
            <a:endParaRPr lang="en-US" dirty="0"/>
          </a:p>
        </p:txBody>
      </p:sp>
      <p:pic>
        <p:nvPicPr>
          <p:cNvPr id="3" name="Picture 2"/>
          <p:cNvPicPr>
            <a:picLocks noChangeAspect="1"/>
          </p:cNvPicPr>
          <p:nvPr/>
        </p:nvPicPr>
        <p:blipFill>
          <a:blip r:embed="rId2"/>
          <a:stretch>
            <a:fillRect/>
          </a:stretch>
        </p:blipFill>
        <p:spPr>
          <a:xfrm>
            <a:off x="1661885" y="1938403"/>
            <a:ext cx="6316436" cy="4571822"/>
          </a:xfrm>
          <a:prstGeom prst="rect">
            <a:avLst/>
          </a:prstGeom>
        </p:spPr>
      </p:pic>
      <p:pic>
        <p:nvPicPr>
          <p:cNvPr id="4" name="Picture 3"/>
          <p:cNvPicPr>
            <a:picLocks noChangeAspect="1"/>
          </p:cNvPicPr>
          <p:nvPr/>
        </p:nvPicPr>
        <p:blipFill>
          <a:blip r:embed="rId3"/>
          <a:stretch>
            <a:fillRect/>
          </a:stretch>
        </p:blipFill>
        <p:spPr>
          <a:xfrm>
            <a:off x="337684" y="3468460"/>
            <a:ext cx="1704975" cy="704850"/>
          </a:xfrm>
          <a:prstGeom prst="rect">
            <a:avLst/>
          </a:prstGeom>
          <a:ln w="3175">
            <a:solidFill>
              <a:schemeClr val="bg1">
                <a:lumMod val="65000"/>
              </a:schemeClr>
            </a:solidFill>
          </a:ln>
        </p:spPr>
      </p:pic>
    </p:spTree>
    <p:extLst>
      <p:ext uri="{BB962C8B-B14F-4D97-AF65-F5344CB8AC3E}">
        <p14:creationId xmlns:p14="http://schemas.microsoft.com/office/powerpoint/2010/main" val="251831320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 Points in the Floodplain</a:t>
            </a:r>
            <a:endParaRPr lang="en-US" dirty="0"/>
          </a:p>
        </p:txBody>
      </p:sp>
      <p:pic>
        <p:nvPicPr>
          <p:cNvPr id="3" name="Picture 2"/>
          <p:cNvPicPr>
            <a:picLocks noChangeAspect="1"/>
          </p:cNvPicPr>
          <p:nvPr/>
        </p:nvPicPr>
        <p:blipFill>
          <a:blip r:embed="rId2"/>
          <a:stretch>
            <a:fillRect/>
          </a:stretch>
        </p:blipFill>
        <p:spPr>
          <a:xfrm>
            <a:off x="4158343" y="1624606"/>
            <a:ext cx="4828552" cy="4533988"/>
          </a:xfrm>
          <a:prstGeom prst="rect">
            <a:avLst/>
          </a:prstGeom>
        </p:spPr>
      </p:pic>
      <p:pic>
        <p:nvPicPr>
          <p:cNvPr id="4" name="Picture 3"/>
          <p:cNvPicPr>
            <a:picLocks noChangeAspect="1"/>
          </p:cNvPicPr>
          <p:nvPr/>
        </p:nvPicPr>
        <p:blipFill>
          <a:blip r:embed="rId3"/>
          <a:stretch>
            <a:fillRect/>
          </a:stretch>
        </p:blipFill>
        <p:spPr>
          <a:xfrm>
            <a:off x="7499123" y="5190984"/>
            <a:ext cx="1186978" cy="1113557"/>
          </a:xfrm>
          <a:prstGeom prst="rect">
            <a:avLst/>
          </a:prstGeom>
        </p:spPr>
      </p:pic>
      <p:sp>
        <p:nvSpPr>
          <p:cNvPr id="5" name="TextBox 4"/>
          <p:cNvSpPr txBox="1"/>
          <p:nvPr/>
        </p:nvSpPr>
        <p:spPr>
          <a:xfrm>
            <a:off x="7499123" y="4911169"/>
            <a:ext cx="1291829" cy="369332"/>
          </a:xfrm>
          <a:prstGeom prst="rect">
            <a:avLst/>
          </a:prstGeom>
          <a:noFill/>
        </p:spPr>
        <p:txBody>
          <a:bodyPr wrap="none" rtlCol="0">
            <a:spAutoFit/>
          </a:bodyPr>
          <a:lstStyle/>
          <a:p>
            <a:r>
              <a:rPr lang="en-US" dirty="0" err="1">
                <a:solidFill>
                  <a:prstClr val="black"/>
                </a:solidFill>
              </a:rPr>
              <a:t>Floodpoints</a:t>
            </a:r>
            <a:endParaRPr lang="en-US" dirty="0">
              <a:solidFill>
                <a:prstClr val="black"/>
              </a:solidFill>
            </a:endParaRPr>
          </a:p>
        </p:txBody>
      </p:sp>
      <p:pic>
        <p:nvPicPr>
          <p:cNvPr id="6" name="Picture 5"/>
          <p:cNvPicPr>
            <a:picLocks noChangeAspect="1"/>
          </p:cNvPicPr>
          <p:nvPr/>
        </p:nvPicPr>
        <p:blipFill>
          <a:blip r:embed="rId4"/>
          <a:stretch>
            <a:fillRect/>
          </a:stretch>
        </p:blipFill>
        <p:spPr>
          <a:xfrm>
            <a:off x="296210" y="2586394"/>
            <a:ext cx="3951741" cy="2694107"/>
          </a:xfrm>
          <a:prstGeom prst="rect">
            <a:avLst/>
          </a:prstGeom>
        </p:spPr>
      </p:pic>
      <p:sp>
        <p:nvSpPr>
          <p:cNvPr id="7" name="TextBox 6"/>
          <p:cNvSpPr txBox="1"/>
          <p:nvPr/>
        </p:nvSpPr>
        <p:spPr>
          <a:xfrm>
            <a:off x="210457" y="2261821"/>
            <a:ext cx="4283609" cy="369332"/>
          </a:xfrm>
          <a:prstGeom prst="rect">
            <a:avLst/>
          </a:prstGeom>
          <a:noFill/>
        </p:spPr>
        <p:txBody>
          <a:bodyPr wrap="none" rtlCol="0">
            <a:spAutoFit/>
          </a:bodyPr>
          <a:lstStyle/>
          <a:p>
            <a:r>
              <a:rPr lang="en-US" dirty="0">
                <a:solidFill>
                  <a:prstClr val="black"/>
                </a:solidFill>
              </a:rPr>
              <a:t>Address Points in Floodplain of Onion Creek</a:t>
            </a:r>
          </a:p>
        </p:txBody>
      </p:sp>
    </p:spTree>
    <p:extLst>
      <p:ext uri="{BB962C8B-B14F-4D97-AF65-F5344CB8AC3E}">
        <p14:creationId xmlns:p14="http://schemas.microsoft.com/office/powerpoint/2010/main" val="13724529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 Points in Floodplain of a </a:t>
            </a:r>
            <a:r>
              <a:rPr lang="en-US" dirty="0" err="1" smtClean="0"/>
              <a:t>Subwatershed</a:t>
            </a:r>
            <a:endParaRPr lang="en-US" dirty="0"/>
          </a:p>
        </p:txBody>
      </p:sp>
      <p:sp>
        <p:nvSpPr>
          <p:cNvPr id="7" name="TextBox 6"/>
          <p:cNvSpPr txBox="1"/>
          <p:nvPr/>
        </p:nvSpPr>
        <p:spPr>
          <a:xfrm>
            <a:off x="535929" y="2796729"/>
            <a:ext cx="2722527" cy="646331"/>
          </a:xfrm>
          <a:prstGeom prst="rect">
            <a:avLst/>
          </a:prstGeom>
          <a:noFill/>
        </p:spPr>
        <p:txBody>
          <a:bodyPr wrap="square" rtlCol="0">
            <a:spAutoFit/>
          </a:bodyPr>
          <a:lstStyle/>
          <a:p>
            <a:pPr algn="ctr"/>
            <a:r>
              <a:rPr lang="en-US" dirty="0">
                <a:solidFill>
                  <a:prstClr val="black"/>
                </a:solidFill>
              </a:rPr>
              <a:t>Number of Address Points in the Floodplain</a:t>
            </a:r>
          </a:p>
        </p:txBody>
      </p:sp>
      <p:pic>
        <p:nvPicPr>
          <p:cNvPr id="3" name="Picture 2"/>
          <p:cNvPicPr>
            <a:picLocks noChangeAspect="1"/>
          </p:cNvPicPr>
          <p:nvPr/>
        </p:nvPicPr>
        <p:blipFill>
          <a:blip r:embed="rId2"/>
          <a:stretch>
            <a:fillRect/>
          </a:stretch>
        </p:blipFill>
        <p:spPr>
          <a:xfrm>
            <a:off x="3701144" y="1759603"/>
            <a:ext cx="4959350" cy="4822626"/>
          </a:xfrm>
          <a:prstGeom prst="rect">
            <a:avLst/>
          </a:prstGeom>
        </p:spPr>
      </p:pic>
      <p:pic>
        <p:nvPicPr>
          <p:cNvPr id="5" name="Picture 4"/>
          <p:cNvPicPr>
            <a:picLocks noChangeAspect="1"/>
          </p:cNvPicPr>
          <p:nvPr/>
        </p:nvPicPr>
        <p:blipFill>
          <a:blip r:embed="rId3"/>
          <a:stretch>
            <a:fillRect/>
          </a:stretch>
        </p:blipFill>
        <p:spPr>
          <a:xfrm>
            <a:off x="958301" y="3443060"/>
            <a:ext cx="1189718" cy="1245054"/>
          </a:xfrm>
          <a:prstGeom prst="rect">
            <a:avLst/>
          </a:prstGeom>
        </p:spPr>
      </p:pic>
      <p:sp>
        <p:nvSpPr>
          <p:cNvPr id="8" name="TextBox 7"/>
          <p:cNvSpPr txBox="1"/>
          <p:nvPr/>
        </p:nvSpPr>
        <p:spPr>
          <a:xfrm>
            <a:off x="718457" y="5326743"/>
            <a:ext cx="3447143" cy="923330"/>
          </a:xfrm>
          <a:prstGeom prst="rect">
            <a:avLst/>
          </a:prstGeom>
          <a:noFill/>
        </p:spPr>
        <p:txBody>
          <a:bodyPr wrap="square" rtlCol="0">
            <a:spAutoFit/>
          </a:bodyPr>
          <a:lstStyle/>
          <a:p>
            <a:pPr algn="ctr"/>
            <a:r>
              <a:rPr lang="en-US" dirty="0">
                <a:solidFill>
                  <a:prstClr val="black"/>
                </a:solidFill>
              </a:rPr>
              <a:t>A total of 12,052 address points are in the floodplain out of </a:t>
            </a:r>
            <a:r>
              <a:rPr lang="en-US" dirty="0" smtClean="0">
                <a:solidFill>
                  <a:prstClr val="black"/>
                </a:solidFill>
              </a:rPr>
              <a:t>495,468 </a:t>
            </a:r>
            <a:r>
              <a:rPr lang="en-US" dirty="0">
                <a:solidFill>
                  <a:prstClr val="black"/>
                </a:solidFill>
              </a:rPr>
              <a:t>in the study region (2.5%)</a:t>
            </a:r>
          </a:p>
        </p:txBody>
      </p:sp>
    </p:spTree>
    <p:extLst>
      <p:ext uri="{BB962C8B-B14F-4D97-AF65-F5344CB8AC3E}">
        <p14:creationId xmlns:p14="http://schemas.microsoft.com/office/powerpoint/2010/main" val="377647252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4229" y="1690010"/>
            <a:ext cx="6860721" cy="4761485"/>
          </a:xfrm>
          <a:prstGeom prst="rect">
            <a:avLst/>
          </a:prstGeom>
        </p:spPr>
      </p:pic>
      <p:sp>
        <p:nvSpPr>
          <p:cNvPr id="2" name="Title 1"/>
          <p:cNvSpPr>
            <a:spLocks noGrp="1"/>
          </p:cNvSpPr>
          <p:nvPr>
            <p:ph type="title"/>
          </p:nvPr>
        </p:nvSpPr>
        <p:spPr/>
        <p:txBody>
          <a:bodyPr/>
          <a:lstStyle/>
          <a:p>
            <a:r>
              <a:rPr lang="en-US" dirty="0" smtClean="0"/>
              <a:t>Address Points and Roads in Floodplain of Onion Creek</a:t>
            </a:r>
            <a:endParaRPr lang="en-US" dirty="0"/>
          </a:p>
        </p:txBody>
      </p:sp>
      <p:pic>
        <p:nvPicPr>
          <p:cNvPr id="6" name="Picture 5"/>
          <p:cNvPicPr>
            <a:picLocks noChangeAspect="1"/>
          </p:cNvPicPr>
          <p:nvPr/>
        </p:nvPicPr>
        <p:blipFill>
          <a:blip r:embed="rId3"/>
          <a:stretch>
            <a:fillRect/>
          </a:stretch>
        </p:blipFill>
        <p:spPr>
          <a:xfrm>
            <a:off x="3019425" y="2815090"/>
            <a:ext cx="1552575" cy="676275"/>
          </a:xfrm>
          <a:prstGeom prst="rect">
            <a:avLst/>
          </a:prstGeom>
        </p:spPr>
      </p:pic>
    </p:spTree>
    <p:extLst>
      <p:ext uri="{BB962C8B-B14F-4D97-AF65-F5344CB8AC3E}">
        <p14:creationId xmlns:p14="http://schemas.microsoft.com/office/powerpoint/2010/main" val="67616366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Length of Roads in Floodplain of a </a:t>
            </a:r>
            <a:r>
              <a:rPr lang="en-US" dirty="0" err="1" smtClean="0"/>
              <a:t>Subwatershed</a:t>
            </a:r>
            <a:endParaRPr lang="en-US" dirty="0"/>
          </a:p>
        </p:txBody>
      </p:sp>
      <p:pic>
        <p:nvPicPr>
          <p:cNvPr id="4" name="Picture 3"/>
          <p:cNvPicPr>
            <a:picLocks noChangeAspect="1"/>
          </p:cNvPicPr>
          <p:nvPr/>
        </p:nvPicPr>
        <p:blipFill>
          <a:blip r:embed="rId2"/>
          <a:stretch>
            <a:fillRect/>
          </a:stretch>
        </p:blipFill>
        <p:spPr>
          <a:xfrm>
            <a:off x="3243943" y="1857827"/>
            <a:ext cx="4698093" cy="4715387"/>
          </a:xfrm>
          <a:prstGeom prst="rect">
            <a:avLst/>
          </a:prstGeom>
        </p:spPr>
      </p:pic>
      <p:pic>
        <p:nvPicPr>
          <p:cNvPr id="6" name="Picture 5"/>
          <p:cNvPicPr>
            <a:picLocks noChangeAspect="1"/>
          </p:cNvPicPr>
          <p:nvPr/>
        </p:nvPicPr>
        <p:blipFill>
          <a:blip r:embed="rId3"/>
          <a:stretch>
            <a:fillRect/>
          </a:stretch>
        </p:blipFill>
        <p:spPr>
          <a:xfrm>
            <a:off x="1409474" y="3283402"/>
            <a:ext cx="1388358" cy="1470027"/>
          </a:xfrm>
          <a:prstGeom prst="rect">
            <a:avLst/>
          </a:prstGeom>
        </p:spPr>
      </p:pic>
      <p:sp>
        <p:nvSpPr>
          <p:cNvPr id="7" name="TextBox 6"/>
          <p:cNvSpPr txBox="1"/>
          <p:nvPr/>
        </p:nvSpPr>
        <p:spPr>
          <a:xfrm>
            <a:off x="672908" y="2914070"/>
            <a:ext cx="3446200" cy="369332"/>
          </a:xfrm>
          <a:prstGeom prst="rect">
            <a:avLst/>
          </a:prstGeom>
          <a:noFill/>
        </p:spPr>
        <p:txBody>
          <a:bodyPr wrap="none" rtlCol="0">
            <a:spAutoFit/>
          </a:bodyPr>
          <a:lstStyle/>
          <a:p>
            <a:r>
              <a:rPr lang="en-US" dirty="0">
                <a:solidFill>
                  <a:prstClr val="black"/>
                </a:solidFill>
              </a:rPr>
              <a:t>Length of Roads in Floodplain (Km)</a:t>
            </a:r>
          </a:p>
        </p:txBody>
      </p:sp>
      <p:sp>
        <p:nvSpPr>
          <p:cNvPr id="8" name="TextBox 7"/>
          <p:cNvSpPr txBox="1"/>
          <p:nvPr/>
        </p:nvSpPr>
        <p:spPr>
          <a:xfrm>
            <a:off x="718457" y="5326743"/>
            <a:ext cx="3447143" cy="923330"/>
          </a:xfrm>
          <a:prstGeom prst="rect">
            <a:avLst/>
          </a:prstGeom>
          <a:noFill/>
        </p:spPr>
        <p:txBody>
          <a:bodyPr wrap="square" rtlCol="0">
            <a:spAutoFit/>
          </a:bodyPr>
          <a:lstStyle/>
          <a:p>
            <a:pPr algn="ctr"/>
            <a:r>
              <a:rPr lang="en-US" dirty="0">
                <a:solidFill>
                  <a:prstClr val="black"/>
                </a:solidFill>
              </a:rPr>
              <a:t>A total of 711 km of roads are in the floodplain out of 14,732 km in the study region (4.8%)</a:t>
            </a:r>
          </a:p>
        </p:txBody>
      </p:sp>
    </p:spTree>
    <p:extLst>
      <p:ext uri="{BB962C8B-B14F-4D97-AF65-F5344CB8AC3E}">
        <p14:creationId xmlns:p14="http://schemas.microsoft.com/office/powerpoint/2010/main" val="251729991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45"/>
            <a:ext cx="7886700" cy="1325563"/>
          </a:xfrm>
        </p:spPr>
        <p:txBody>
          <a:bodyPr/>
          <a:lstStyle/>
          <a:p>
            <a:r>
              <a:rPr lang="en-US" dirty="0" smtClean="0"/>
              <a:t>Intersection of Streams and Roads</a:t>
            </a:r>
            <a:endParaRPr lang="en-US" dirty="0"/>
          </a:p>
        </p:txBody>
      </p:sp>
      <p:pic>
        <p:nvPicPr>
          <p:cNvPr id="3" name="Picture 2"/>
          <p:cNvPicPr>
            <a:picLocks noChangeAspect="1"/>
          </p:cNvPicPr>
          <p:nvPr/>
        </p:nvPicPr>
        <p:blipFill>
          <a:blip r:embed="rId2"/>
          <a:stretch>
            <a:fillRect/>
          </a:stretch>
        </p:blipFill>
        <p:spPr>
          <a:xfrm>
            <a:off x="111968" y="1977874"/>
            <a:ext cx="5450729" cy="4632792"/>
          </a:xfrm>
          <a:prstGeom prst="rect">
            <a:avLst/>
          </a:prstGeom>
        </p:spPr>
      </p:pic>
      <p:pic>
        <p:nvPicPr>
          <p:cNvPr id="4" name="Picture 3"/>
          <p:cNvPicPr>
            <a:picLocks noChangeAspect="1"/>
          </p:cNvPicPr>
          <p:nvPr/>
        </p:nvPicPr>
        <p:blipFill>
          <a:blip r:embed="rId3"/>
          <a:stretch>
            <a:fillRect/>
          </a:stretch>
        </p:blipFill>
        <p:spPr>
          <a:xfrm>
            <a:off x="5337109" y="1822824"/>
            <a:ext cx="3425307" cy="2069247"/>
          </a:xfrm>
          <a:prstGeom prst="rect">
            <a:avLst/>
          </a:prstGeom>
        </p:spPr>
      </p:pic>
      <p:pic>
        <p:nvPicPr>
          <p:cNvPr id="5" name="Picture 4"/>
          <p:cNvPicPr>
            <a:picLocks noChangeAspect="1"/>
          </p:cNvPicPr>
          <p:nvPr/>
        </p:nvPicPr>
        <p:blipFill>
          <a:blip r:embed="rId4"/>
          <a:stretch>
            <a:fillRect/>
          </a:stretch>
        </p:blipFill>
        <p:spPr>
          <a:xfrm>
            <a:off x="4133460" y="4294270"/>
            <a:ext cx="4628955" cy="2395798"/>
          </a:xfrm>
          <a:prstGeom prst="rect">
            <a:avLst/>
          </a:prstGeom>
        </p:spPr>
      </p:pic>
      <p:sp>
        <p:nvSpPr>
          <p:cNvPr id="6" name="TextBox 5"/>
          <p:cNvSpPr txBox="1"/>
          <p:nvPr/>
        </p:nvSpPr>
        <p:spPr>
          <a:xfrm>
            <a:off x="577540" y="1675705"/>
            <a:ext cx="3119700" cy="369332"/>
          </a:xfrm>
          <a:prstGeom prst="rect">
            <a:avLst/>
          </a:prstGeom>
          <a:noFill/>
        </p:spPr>
        <p:txBody>
          <a:bodyPr wrap="none" rtlCol="0">
            <a:spAutoFit/>
          </a:bodyPr>
          <a:lstStyle/>
          <a:p>
            <a:r>
              <a:rPr lang="en-US" dirty="0" smtClean="0">
                <a:solidFill>
                  <a:prstClr val="black"/>
                </a:solidFill>
              </a:rPr>
              <a:t>Both datasets at 24K resolution</a:t>
            </a:r>
            <a:endParaRPr lang="en-US" dirty="0">
              <a:solidFill>
                <a:prstClr val="black"/>
              </a:solidFill>
            </a:endParaRPr>
          </a:p>
        </p:txBody>
      </p:sp>
      <p:sp>
        <p:nvSpPr>
          <p:cNvPr id="7" name="TextBox 6"/>
          <p:cNvSpPr txBox="1"/>
          <p:nvPr/>
        </p:nvSpPr>
        <p:spPr>
          <a:xfrm>
            <a:off x="1815292" y="922968"/>
            <a:ext cx="5644046" cy="369332"/>
          </a:xfrm>
          <a:prstGeom prst="rect">
            <a:avLst/>
          </a:prstGeom>
          <a:noFill/>
        </p:spPr>
        <p:txBody>
          <a:bodyPr wrap="none" rtlCol="0">
            <a:spAutoFit/>
          </a:bodyPr>
          <a:lstStyle/>
          <a:p>
            <a:r>
              <a:rPr lang="en-US" dirty="0" smtClean="0">
                <a:solidFill>
                  <a:prstClr val="black"/>
                </a:solidFill>
              </a:rPr>
              <a:t>5517 intersection points in Travis and Williamson Counties</a:t>
            </a:r>
            <a:endParaRPr lang="en-US" dirty="0">
              <a:solidFill>
                <a:prstClr val="black"/>
              </a:solidFill>
            </a:endParaRPr>
          </a:p>
        </p:txBody>
      </p:sp>
      <p:sp>
        <p:nvSpPr>
          <p:cNvPr id="8" name="TextBox 7"/>
          <p:cNvSpPr txBox="1"/>
          <p:nvPr/>
        </p:nvSpPr>
        <p:spPr>
          <a:xfrm>
            <a:off x="255441" y="6358648"/>
            <a:ext cx="1768305" cy="369332"/>
          </a:xfrm>
          <a:prstGeom prst="rect">
            <a:avLst/>
          </a:prstGeom>
          <a:noFill/>
        </p:spPr>
        <p:txBody>
          <a:bodyPr wrap="none" rtlCol="0">
            <a:spAutoFit/>
          </a:bodyPr>
          <a:lstStyle/>
          <a:p>
            <a:r>
              <a:rPr lang="en-US" dirty="0" smtClean="0">
                <a:solidFill>
                  <a:prstClr val="black"/>
                </a:solidFill>
              </a:rPr>
              <a:t>Data: Xing Zheng</a:t>
            </a:r>
            <a:endParaRPr lang="en-US" dirty="0">
              <a:solidFill>
                <a:prstClr val="black"/>
              </a:solidFill>
            </a:endParaRPr>
          </a:p>
        </p:txBody>
      </p:sp>
    </p:spTree>
    <p:extLst>
      <p:ext uri="{BB962C8B-B14F-4D97-AF65-F5344CB8AC3E}">
        <p14:creationId xmlns:p14="http://schemas.microsoft.com/office/powerpoint/2010/main" val="35519546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371599"/>
          </a:xfrm>
        </p:spPr>
        <p:txBody>
          <a:bodyPr/>
          <a:lstStyle/>
          <a:p>
            <a:pPr algn="ctr"/>
            <a:r>
              <a:rPr lang="en-US" dirty="0" smtClean="0"/>
              <a:t>Public Education</a:t>
            </a:r>
            <a:endParaRPr lang="en-US" dirty="0"/>
          </a:p>
        </p:txBody>
      </p:sp>
      <p:sp>
        <p:nvSpPr>
          <p:cNvPr id="3" name="Subtitle 2"/>
          <p:cNvSpPr>
            <a:spLocks noGrp="1"/>
          </p:cNvSpPr>
          <p:nvPr>
            <p:ph type="subTitle" idx="1"/>
          </p:nvPr>
        </p:nvSpPr>
        <p:spPr>
          <a:xfrm>
            <a:off x="533400" y="1752600"/>
            <a:ext cx="8153400" cy="4648200"/>
          </a:xfrm>
        </p:spPr>
        <p:txBody>
          <a:bodyPr>
            <a:normAutofit lnSpcReduction="10000"/>
          </a:bodyPr>
          <a:lstStyle/>
          <a:p>
            <a:pPr marL="457200" indent="-457200" algn="l">
              <a:buFont typeface="Arial" panose="020B0604020202020204" pitchFamily="34" charset="0"/>
              <a:buChar char="•"/>
            </a:pPr>
            <a:r>
              <a:rPr lang="en-US" sz="2900" dirty="0">
                <a:solidFill>
                  <a:srgbClr val="1F497D"/>
                </a:solidFill>
                <a:ea typeface="Calibri"/>
                <a:cs typeface="Times New Roman"/>
              </a:rPr>
              <a:t>Community </a:t>
            </a:r>
            <a:r>
              <a:rPr lang="en-US" sz="2900" dirty="0" smtClean="0">
                <a:solidFill>
                  <a:srgbClr val="1F497D"/>
                </a:solidFill>
                <a:ea typeface="Calibri"/>
                <a:cs typeface="Times New Roman"/>
              </a:rPr>
              <a:t>resilience</a:t>
            </a:r>
          </a:p>
          <a:p>
            <a:pPr marL="914400" lvl="1" indent="-457200" algn="l">
              <a:buFont typeface="Arial" panose="020B0604020202020204" pitchFamily="34" charset="0"/>
              <a:buChar char="•"/>
            </a:pPr>
            <a:r>
              <a:rPr lang="en-US" sz="2600" dirty="0" smtClean="0">
                <a:solidFill>
                  <a:srgbClr val="1F497D"/>
                </a:solidFill>
                <a:ea typeface="Calibri"/>
                <a:cs typeface="Times New Roman"/>
              </a:rPr>
              <a:t>Promoting self reliance </a:t>
            </a:r>
          </a:p>
          <a:p>
            <a:pPr marL="914400" lvl="1" indent="-457200" algn="l">
              <a:buFont typeface="Arial" panose="020B0604020202020204" pitchFamily="34" charset="0"/>
              <a:buChar char="•"/>
            </a:pPr>
            <a:r>
              <a:rPr lang="en-US" sz="2600" dirty="0" smtClean="0">
                <a:solidFill>
                  <a:srgbClr val="1F497D"/>
                </a:solidFill>
                <a:ea typeface="Calibri"/>
                <a:cs typeface="Times New Roman"/>
              </a:rPr>
              <a:t>Knowing areas of high risk</a:t>
            </a:r>
          </a:p>
          <a:p>
            <a:pPr marL="457200" indent="-457200" algn="l">
              <a:buFont typeface="Arial" panose="020B0604020202020204" pitchFamily="34" charset="0"/>
              <a:buChar char="•"/>
            </a:pPr>
            <a:r>
              <a:rPr lang="en-US" sz="2900" dirty="0" smtClean="0">
                <a:solidFill>
                  <a:srgbClr val="1F497D"/>
                </a:solidFill>
                <a:ea typeface="Calibri"/>
                <a:cs typeface="Times New Roman"/>
              </a:rPr>
              <a:t>Public Awareness</a:t>
            </a:r>
          </a:p>
          <a:p>
            <a:pPr marL="914400" lvl="1" indent="-457200" algn="l">
              <a:buFont typeface="Arial" panose="020B0604020202020204" pitchFamily="34" charset="0"/>
              <a:buChar char="•"/>
            </a:pPr>
            <a:r>
              <a:rPr lang="en-US" sz="2600" dirty="0" smtClean="0">
                <a:solidFill>
                  <a:srgbClr val="1F497D"/>
                </a:solidFill>
                <a:ea typeface="Calibri"/>
                <a:cs typeface="Times New Roman"/>
              </a:rPr>
              <a:t>Timely notification of flood conditions </a:t>
            </a:r>
          </a:p>
          <a:p>
            <a:pPr marL="914400" lvl="1" indent="-457200" algn="l">
              <a:buFont typeface="Arial" panose="020B0604020202020204" pitchFamily="34" charset="0"/>
              <a:buChar char="•"/>
            </a:pPr>
            <a:r>
              <a:rPr lang="en-US" sz="2600" dirty="0" smtClean="0">
                <a:solidFill>
                  <a:srgbClr val="1F497D"/>
                </a:solidFill>
                <a:ea typeface="Calibri"/>
                <a:cs typeface="Times New Roman"/>
              </a:rPr>
              <a:t> Meaningful and </a:t>
            </a:r>
            <a:r>
              <a:rPr lang="en-US" sz="2600" dirty="0">
                <a:solidFill>
                  <a:srgbClr val="1F497D"/>
                </a:solidFill>
                <a:ea typeface="Calibri"/>
                <a:cs typeface="Times New Roman"/>
              </a:rPr>
              <a:t>a</a:t>
            </a:r>
            <a:r>
              <a:rPr lang="en-US" sz="2600" dirty="0" smtClean="0">
                <a:solidFill>
                  <a:srgbClr val="1F497D"/>
                </a:solidFill>
                <a:ea typeface="Calibri"/>
                <a:cs typeface="Times New Roman"/>
              </a:rPr>
              <a:t>ctionable messaging</a:t>
            </a:r>
          </a:p>
          <a:p>
            <a:pPr marL="457200" indent="-457200" algn="l">
              <a:buFont typeface="Arial" panose="020B0604020202020204" pitchFamily="34" charset="0"/>
              <a:buChar char="•"/>
            </a:pPr>
            <a:r>
              <a:rPr lang="en-US" sz="2900" dirty="0">
                <a:solidFill>
                  <a:srgbClr val="1F497D"/>
                </a:solidFill>
                <a:ea typeface="Calibri"/>
                <a:cs typeface="Times New Roman"/>
              </a:rPr>
              <a:t>Public </a:t>
            </a:r>
            <a:r>
              <a:rPr lang="en-US" sz="2900" dirty="0" smtClean="0">
                <a:solidFill>
                  <a:srgbClr val="1F497D"/>
                </a:solidFill>
                <a:ea typeface="Calibri"/>
                <a:cs typeface="Times New Roman"/>
              </a:rPr>
              <a:t>Notification</a:t>
            </a:r>
            <a:endParaRPr lang="en-US" sz="2900" dirty="0" smtClean="0"/>
          </a:p>
          <a:p>
            <a:pPr marL="914400" lvl="1" indent="-457200" algn="l">
              <a:buFont typeface="Arial" panose="020B0604020202020204" pitchFamily="34" charset="0"/>
              <a:buChar char="•"/>
            </a:pPr>
            <a:r>
              <a:rPr lang="en-US" sz="2600" dirty="0" smtClean="0">
                <a:solidFill>
                  <a:srgbClr val="1F497D"/>
                </a:solidFill>
                <a:ea typeface="Calibri"/>
                <a:cs typeface="Times New Roman"/>
              </a:rPr>
              <a:t>Reverse Notification System (RNS)</a:t>
            </a:r>
          </a:p>
          <a:p>
            <a:pPr marL="914400" lvl="1" indent="-457200" algn="l">
              <a:buFont typeface="Arial" panose="020B0604020202020204" pitchFamily="34" charset="0"/>
              <a:buChar char="•"/>
            </a:pPr>
            <a:r>
              <a:rPr lang="en-US" sz="2600" dirty="0" smtClean="0">
                <a:solidFill>
                  <a:srgbClr val="1F497D"/>
                </a:solidFill>
                <a:ea typeface="Calibri"/>
                <a:cs typeface="Times New Roman"/>
              </a:rPr>
              <a:t>Social media</a:t>
            </a:r>
          </a:p>
          <a:p>
            <a:pPr marL="914400" lvl="1" indent="-457200" algn="l">
              <a:buFont typeface="Arial" panose="020B0604020202020204" pitchFamily="34" charset="0"/>
              <a:buChar char="•"/>
            </a:pPr>
            <a:r>
              <a:rPr lang="en-US" sz="2600" dirty="0" smtClean="0">
                <a:solidFill>
                  <a:srgbClr val="1F497D"/>
                </a:solidFill>
                <a:ea typeface="Calibri"/>
                <a:cs typeface="Times New Roman"/>
              </a:rPr>
              <a:t>News Media</a:t>
            </a:r>
          </a:p>
          <a:p>
            <a:pPr marL="914400" lvl="1" indent="-457200" algn="l">
              <a:buFont typeface="Arial" panose="020B0604020202020204" pitchFamily="34" charset="0"/>
              <a:buChar char="•"/>
            </a:pPr>
            <a:r>
              <a:rPr lang="en-US" sz="2600" dirty="0" smtClean="0">
                <a:solidFill>
                  <a:srgbClr val="1F497D"/>
                </a:solidFill>
                <a:ea typeface="Calibri"/>
                <a:cs typeface="Times New Roman"/>
              </a:rPr>
              <a:t>Subscription Services</a:t>
            </a:r>
          </a:p>
        </p:txBody>
      </p:sp>
    </p:spTree>
    <p:extLst>
      <p:ext uri="{BB962C8B-B14F-4D97-AF65-F5344CB8AC3E}">
        <p14:creationId xmlns:p14="http://schemas.microsoft.com/office/powerpoint/2010/main" val="23244738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525963"/>
          </a:xfrm>
        </p:spPr>
        <p:txBody>
          <a:bodyPr>
            <a:normAutofit lnSpcReduction="10000"/>
          </a:bodyPr>
          <a:lstStyle/>
          <a:p>
            <a:r>
              <a:rPr lang="en-US" dirty="0" smtClean="0">
                <a:solidFill>
                  <a:srgbClr val="1F497D"/>
                </a:solidFill>
                <a:ea typeface="Calibri"/>
                <a:cs typeface="Times New Roman"/>
              </a:rPr>
              <a:t>Pre-planning </a:t>
            </a:r>
          </a:p>
          <a:p>
            <a:pPr lvl="1">
              <a:buFont typeface="Arial" panose="020B0604020202020204" pitchFamily="34" charset="0"/>
              <a:buChar char="•"/>
            </a:pPr>
            <a:r>
              <a:rPr lang="en-US" dirty="0" smtClean="0">
                <a:solidFill>
                  <a:srgbClr val="1F497D"/>
                </a:solidFill>
                <a:ea typeface="Calibri"/>
                <a:cs typeface="Times New Roman"/>
              </a:rPr>
              <a:t>Flood Prone areas – type of flooding – access and egress – critical infrastructure</a:t>
            </a:r>
          </a:p>
          <a:p>
            <a:r>
              <a:rPr lang="en-US" dirty="0" smtClean="0">
                <a:solidFill>
                  <a:srgbClr val="1F497D"/>
                </a:solidFill>
                <a:cs typeface="Times New Roman"/>
              </a:rPr>
              <a:t>Training and Equipment</a:t>
            </a:r>
          </a:p>
          <a:p>
            <a:pPr lvl="1">
              <a:buFont typeface="Arial" panose="020B0604020202020204" pitchFamily="34" charset="0"/>
              <a:buChar char="•"/>
            </a:pPr>
            <a:r>
              <a:rPr lang="en-US" dirty="0" smtClean="0">
                <a:solidFill>
                  <a:srgbClr val="1F497D"/>
                </a:solidFill>
                <a:cs typeface="Times New Roman"/>
              </a:rPr>
              <a:t>Swift Water Rescue – </a:t>
            </a:r>
            <a:r>
              <a:rPr lang="en-US" dirty="0">
                <a:solidFill>
                  <a:srgbClr val="1F497D"/>
                </a:solidFill>
                <a:cs typeface="Times New Roman"/>
              </a:rPr>
              <a:t>F</a:t>
            </a:r>
            <a:r>
              <a:rPr lang="en-US" dirty="0" smtClean="0">
                <a:solidFill>
                  <a:srgbClr val="1F497D"/>
                </a:solidFill>
                <a:cs typeface="Times New Roman"/>
              </a:rPr>
              <a:t>lat Water </a:t>
            </a:r>
            <a:r>
              <a:rPr lang="en-US" dirty="0" err="1" smtClean="0">
                <a:solidFill>
                  <a:srgbClr val="1F497D"/>
                </a:solidFill>
                <a:cs typeface="Times New Roman"/>
              </a:rPr>
              <a:t>Evac</a:t>
            </a:r>
            <a:r>
              <a:rPr lang="en-US" dirty="0" smtClean="0">
                <a:solidFill>
                  <a:srgbClr val="1F497D"/>
                </a:solidFill>
                <a:cs typeface="Times New Roman"/>
              </a:rPr>
              <a:t>… What’s the threat?</a:t>
            </a:r>
          </a:p>
          <a:p>
            <a:r>
              <a:rPr lang="en-US" dirty="0" smtClean="0">
                <a:solidFill>
                  <a:srgbClr val="1F497D"/>
                </a:solidFill>
                <a:cs typeface="Times New Roman"/>
              </a:rPr>
              <a:t>Predictive Services</a:t>
            </a:r>
          </a:p>
          <a:p>
            <a:pPr lvl="1">
              <a:buFont typeface="Arial" panose="020B0604020202020204" pitchFamily="34" charset="0"/>
              <a:buChar char="•"/>
            </a:pPr>
            <a:r>
              <a:rPr lang="en-US" dirty="0" smtClean="0">
                <a:solidFill>
                  <a:srgbClr val="1F497D"/>
                </a:solidFill>
                <a:cs typeface="Times New Roman"/>
              </a:rPr>
              <a:t>NWS, NOAA, USGS…How bad is bad?</a:t>
            </a:r>
          </a:p>
          <a:p>
            <a:pPr lvl="1">
              <a:buFont typeface="Arial" panose="020B0604020202020204" pitchFamily="34" charset="0"/>
              <a:buChar char="•"/>
            </a:pPr>
            <a:r>
              <a:rPr lang="en-US" dirty="0" smtClean="0">
                <a:solidFill>
                  <a:srgbClr val="1F497D"/>
                </a:solidFill>
                <a:cs typeface="Times New Roman"/>
              </a:rPr>
              <a:t>Real time flood updates</a:t>
            </a:r>
          </a:p>
          <a:p>
            <a:r>
              <a:rPr lang="en-US" dirty="0" smtClean="0">
                <a:solidFill>
                  <a:srgbClr val="1F497D"/>
                </a:solidFill>
                <a:cs typeface="Times New Roman"/>
              </a:rPr>
              <a:t>Evacuations</a:t>
            </a:r>
          </a:p>
          <a:p>
            <a:pPr lvl="1">
              <a:buFont typeface="Arial" panose="020B0604020202020204" pitchFamily="34" charset="0"/>
              <a:buChar char="•"/>
            </a:pPr>
            <a:r>
              <a:rPr lang="en-US" dirty="0" smtClean="0">
                <a:solidFill>
                  <a:srgbClr val="1F497D"/>
                </a:solidFill>
                <a:cs typeface="Times New Roman"/>
              </a:rPr>
              <a:t>Timely Evacuations vs Protect in Place</a:t>
            </a:r>
          </a:p>
        </p:txBody>
      </p:sp>
      <p:sp>
        <p:nvSpPr>
          <p:cNvPr id="2" name="Title 1"/>
          <p:cNvSpPr>
            <a:spLocks noGrp="1"/>
          </p:cNvSpPr>
          <p:nvPr>
            <p:ph type="title"/>
          </p:nvPr>
        </p:nvSpPr>
        <p:spPr/>
        <p:txBody>
          <a:bodyPr/>
          <a:lstStyle/>
          <a:p>
            <a:pPr algn="ctr"/>
            <a:r>
              <a:rPr lang="en-US" dirty="0" smtClean="0"/>
              <a:t>Emergency Response</a:t>
            </a:r>
            <a:endParaRPr lang="en-US" dirty="0"/>
          </a:p>
        </p:txBody>
      </p:sp>
    </p:spTree>
    <p:extLst>
      <p:ext uri="{BB962C8B-B14F-4D97-AF65-F5344CB8AC3E}">
        <p14:creationId xmlns:p14="http://schemas.microsoft.com/office/powerpoint/2010/main" val="4447774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have we learned?</a:t>
            </a:r>
            <a:endParaRPr lang="en-US" dirty="0"/>
          </a:p>
        </p:txBody>
      </p:sp>
      <p:sp>
        <p:nvSpPr>
          <p:cNvPr id="3" name="Content Placeholder 2"/>
          <p:cNvSpPr>
            <a:spLocks noGrp="1"/>
          </p:cNvSpPr>
          <p:nvPr>
            <p:ph idx="1"/>
          </p:nvPr>
        </p:nvSpPr>
        <p:spPr/>
        <p:txBody>
          <a:bodyPr>
            <a:normAutofit/>
          </a:bodyPr>
          <a:lstStyle/>
          <a:p>
            <a:r>
              <a:rPr lang="en-US" dirty="0" smtClean="0"/>
              <a:t>Impact on people and on the transportation system are the two key factors linking flood forecasting with emergency response</a:t>
            </a:r>
          </a:p>
          <a:p>
            <a:r>
              <a:rPr lang="en-US" dirty="0" smtClean="0"/>
              <a:t>Public education and awareness is critical</a:t>
            </a:r>
          </a:p>
          <a:p>
            <a:r>
              <a:rPr lang="en-US" dirty="0" smtClean="0"/>
              <a:t>Hard to separate out all local flood issues from those related to improved flood forecasting</a:t>
            </a:r>
          </a:p>
          <a:p>
            <a:r>
              <a:rPr lang="en-US" dirty="0" smtClean="0"/>
              <a:t>Communication of real-time information is key</a:t>
            </a:r>
          </a:p>
        </p:txBody>
      </p:sp>
    </p:spTree>
    <p:extLst>
      <p:ext uri="{BB962C8B-B14F-4D97-AF65-F5344CB8AC3E}">
        <p14:creationId xmlns:p14="http://schemas.microsoft.com/office/powerpoint/2010/main" val="26425104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484747" y="1600200"/>
            <a:ext cx="5906655" cy="4724400"/>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7152" y="228600"/>
            <a:ext cx="8229600" cy="1143000"/>
          </a:xfrm>
        </p:spPr>
        <p:txBody>
          <a:bodyPr>
            <a:normAutofit/>
          </a:bodyPr>
          <a:lstStyle/>
          <a:p>
            <a:r>
              <a:rPr lang="en-US" sz="2800" dirty="0" smtClean="0"/>
              <a:t>National Flood Interoperability Experiment (NFIE) </a:t>
            </a:r>
            <a:br>
              <a:rPr lang="en-US" sz="2800" dirty="0" smtClean="0"/>
            </a:br>
            <a:r>
              <a:rPr lang="en-US" sz="2800" dirty="0" smtClean="0">
                <a:solidFill>
                  <a:schemeClr val="tx2"/>
                </a:solidFill>
              </a:rPr>
              <a:t>Component Five: NFIE-Services</a:t>
            </a:r>
            <a:endParaRPr lang="en-US" sz="2800" dirty="0"/>
          </a:p>
        </p:txBody>
      </p:sp>
      <p:grpSp>
        <p:nvGrpSpPr>
          <p:cNvPr id="20" name="Group 19"/>
          <p:cNvGrpSpPr/>
          <p:nvPr/>
        </p:nvGrpSpPr>
        <p:grpSpPr>
          <a:xfrm>
            <a:off x="1447800" y="1600200"/>
            <a:ext cx="5943600" cy="4724400"/>
            <a:chOff x="1905000" y="1981200"/>
            <a:chExt cx="5181600" cy="3962400"/>
          </a:xfrm>
        </p:grpSpPr>
        <p:sp>
          <p:nvSpPr>
            <p:cNvPr id="3" name="Rectangle 2"/>
            <p:cNvSpPr/>
            <p:nvPr/>
          </p:nvSpPr>
          <p:spPr>
            <a:xfrm>
              <a:off x="1905000" y="1981200"/>
              <a:ext cx="5181600" cy="39624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2362200" y="2286000"/>
              <a:ext cx="4343400" cy="3048000"/>
              <a:chOff x="2667000" y="2514600"/>
              <a:chExt cx="3733800" cy="2819400"/>
            </a:xfrm>
          </p:grpSpPr>
          <p:sp>
            <p:nvSpPr>
              <p:cNvPr id="4" name="Rectangle 3"/>
              <p:cNvSpPr/>
              <p:nvPr/>
            </p:nvSpPr>
            <p:spPr>
              <a:xfrm>
                <a:off x="2667000" y="2514600"/>
                <a:ext cx="3733800" cy="2819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4" idx="0"/>
                <a:endCxn id="4" idx="2"/>
              </p:cNvCxnSpPr>
              <p:nvPr/>
            </p:nvCxnSpPr>
            <p:spPr>
              <a:xfrm>
                <a:off x="4533900" y="2514600"/>
                <a:ext cx="0" cy="28194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3"/>
              </p:cNvCxnSpPr>
              <p:nvPr/>
            </p:nvCxnSpPr>
            <p:spPr>
              <a:xfrm>
                <a:off x="2667000" y="3924300"/>
                <a:ext cx="3733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2434649" y="5486400"/>
              <a:ext cx="4198507" cy="309762"/>
            </a:xfrm>
            <a:prstGeom prst="rect">
              <a:avLst/>
            </a:prstGeom>
            <a:noFill/>
          </p:spPr>
          <p:txBody>
            <a:bodyPr wrap="none" rtlCol="0">
              <a:spAutoFit/>
            </a:bodyPr>
            <a:lstStyle/>
            <a:p>
              <a:pPr algn="ctr"/>
              <a:r>
                <a:rPr lang="en-US" dirty="0" smtClean="0">
                  <a:solidFill>
                    <a:schemeClr val="tx2"/>
                  </a:solidFill>
                </a:rPr>
                <a:t>NFIE-Services: </a:t>
              </a:r>
              <a:r>
                <a:rPr lang="en-US" dirty="0" smtClean="0"/>
                <a:t>Web services for flood information</a:t>
              </a:r>
              <a:endParaRPr lang="en-US" dirty="0"/>
            </a:p>
          </p:txBody>
        </p:sp>
        <p:sp>
          <p:nvSpPr>
            <p:cNvPr id="11" name="TextBox 10"/>
            <p:cNvSpPr txBox="1"/>
            <p:nvPr/>
          </p:nvSpPr>
          <p:spPr>
            <a:xfrm>
              <a:off x="2477832" y="2518062"/>
              <a:ext cx="1810150" cy="1006728"/>
            </a:xfrm>
            <a:prstGeom prst="rect">
              <a:avLst/>
            </a:prstGeom>
            <a:noFill/>
          </p:spPr>
          <p:txBody>
            <a:bodyPr wrap="square" rtlCol="0">
              <a:spAutoFit/>
            </a:bodyPr>
            <a:lstStyle/>
            <a:p>
              <a:pPr algn="ctr"/>
              <a:r>
                <a:rPr lang="en-US" dirty="0" smtClean="0">
                  <a:solidFill>
                    <a:schemeClr val="tx2"/>
                  </a:solidFill>
                </a:rPr>
                <a:t>NFIE-Geo: </a:t>
              </a:r>
              <a:r>
                <a:rPr lang="en-US" dirty="0" smtClean="0"/>
                <a:t>National geospatial framework for hydrology</a:t>
              </a:r>
              <a:endParaRPr lang="en-US" dirty="0"/>
            </a:p>
          </p:txBody>
        </p:sp>
        <p:sp>
          <p:nvSpPr>
            <p:cNvPr id="12" name="TextBox 11"/>
            <p:cNvSpPr txBox="1"/>
            <p:nvPr/>
          </p:nvSpPr>
          <p:spPr>
            <a:xfrm>
              <a:off x="2385291" y="4059201"/>
              <a:ext cx="1902691" cy="1006728"/>
            </a:xfrm>
            <a:prstGeom prst="rect">
              <a:avLst/>
            </a:prstGeom>
            <a:noFill/>
          </p:spPr>
          <p:txBody>
            <a:bodyPr wrap="square" rtlCol="0">
              <a:spAutoFit/>
            </a:bodyPr>
            <a:lstStyle/>
            <a:p>
              <a:pPr algn="ctr"/>
              <a:r>
                <a:rPr lang="en-US" dirty="0" smtClean="0">
                  <a:solidFill>
                    <a:schemeClr val="tx2"/>
                  </a:solidFill>
                </a:rPr>
                <a:t>NFIE-Hydro: </a:t>
              </a:r>
              <a:r>
                <a:rPr lang="en-US" dirty="0" smtClean="0"/>
                <a:t>National high spatial resolution hydrologic forecasting</a:t>
              </a:r>
              <a:endParaRPr lang="en-US" dirty="0"/>
            </a:p>
          </p:txBody>
        </p:sp>
        <p:sp>
          <p:nvSpPr>
            <p:cNvPr id="13" name="TextBox 12"/>
            <p:cNvSpPr txBox="1"/>
            <p:nvPr/>
          </p:nvSpPr>
          <p:spPr>
            <a:xfrm>
              <a:off x="4739290" y="4059201"/>
              <a:ext cx="1897273" cy="1006728"/>
            </a:xfrm>
            <a:prstGeom prst="rect">
              <a:avLst/>
            </a:prstGeom>
            <a:noFill/>
          </p:spPr>
          <p:txBody>
            <a:bodyPr wrap="square" rtlCol="0">
              <a:spAutoFit/>
            </a:bodyPr>
            <a:lstStyle/>
            <a:p>
              <a:pPr algn="ctr"/>
              <a:r>
                <a:rPr lang="en-US" dirty="0" smtClean="0">
                  <a:solidFill>
                    <a:schemeClr val="tx2"/>
                  </a:solidFill>
                </a:rPr>
                <a:t>NFIE-River: </a:t>
              </a:r>
              <a:r>
                <a:rPr lang="en-US" dirty="0" smtClean="0"/>
                <a:t>River</a:t>
              </a:r>
              <a:r>
                <a:rPr lang="en-US" dirty="0" smtClean="0">
                  <a:solidFill>
                    <a:schemeClr val="tx2"/>
                  </a:solidFill>
                </a:rPr>
                <a:t> </a:t>
              </a:r>
              <a:r>
                <a:rPr lang="en-US" dirty="0" smtClean="0"/>
                <a:t>channel information and real-time flood inundation mapping</a:t>
              </a:r>
              <a:endParaRPr lang="en-US" dirty="0"/>
            </a:p>
          </p:txBody>
        </p:sp>
        <p:sp>
          <p:nvSpPr>
            <p:cNvPr id="14" name="TextBox 13"/>
            <p:cNvSpPr txBox="1"/>
            <p:nvPr/>
          </p:nvSpPr>
          <p:spPr>
            <a:xfrm>
              <a:off x="4739291" y="2532692"/>
              <a:ext cx="1897272" cy="1006728"/>
            </a:xfrm>
            <a:prstGeom prst="rect">
              <a:avLst/>
            </a:prstGeom>
            <a:noFill/>
          </p:spPr>
          <p:txBody>
            <a:bodyPr wrap="square" rtlCol="0">
              <a:spAutoFit/>
            </a:bodyPr>
            <a:lstStyle/>
            <a:p>
              <a:pPr algn="ctr"/>
              <a:r>
                <a:rPr lang="en-US" dirty="0" smtClean="0">
                  <a:solidFill>
                    <a:schemeClr val="tx2"/>
                  </a:solidFill>
                </a:rPr>
                <a:t>NFIE-Response: </a:t>
              </a:r>
              <a:r>
                <a:rPr lang="en-US" dirty="0" smtClean="0"/>
                <a:t>Wide area planning for flood emergency response</a:t>
              </a:r>
              <a:endParaRPr lang="en-US" dirty="0"/>
            </a:p>
          </p:txBody>
        </p:sp>
        <p:sp>
          <p:nvSpPr>
            <p:cNvPr id="15" name="Right Arrow 14"/>
            <p:cNvSpPr/>
            <p:nvPr/>
          </p:nvSpPr>
          <p:spPr>
            <a:xfrm>
              <a:off x="4326082" y="2965828"/>
              <a:ext cx="381000" cy="14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4287982" y="4343400"/>
              <a:ext cx="381000" cy="14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3352800" y="3636221"/>
              <a:ext cx="113145" cy="3261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5531427" y="3653240"/>
              <a:ext cx="113145" cy="326179"/>
            </a:xfrm>
            <a:prstGeom prst="downArrow">
              <a:avLst/>
            </a:prstGeom>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4354945" y="3718392"/>
              <a:ext cx="381000" cy="140456"/>
            </a:xfrm>
            <a:prstGeom prst="rightArrow">
              <a:avLst/>
            </a:prstGeom>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444724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998722" y="1963627"/>
            <a:ext cx="2477823" cy="1817077"/>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47152" y="228600"/>
            <a:ext cx="8229600" cy="1143000"/>
          </a:xfrm>
        </p:spPr>
        <p:txBody>
          <a:bodyPr>
            <a:normAutofit/>
          </a:bodyPr>
          <a:lstStyle/>
          <a:p>
            <a:r>
              <a:rPr lang="en-US" sz="2800" dirty="0" smtClean="0"/>
              <a:t>National Flood Interoperability Experiment (NFIE) </a:t>
            </a:r>
            <a:br>
              <a:rPr lang="en-US" sz="2800" dirty="0" smtClean="0"/>
            </a:br>
            <a:r>
              <a:rPr lang="en-US" sz="2800" dirty="0" smtClean="0">
                <a:solidFill>
                  <a:schemeClr val="tx2"/>
                </a:solidFill>
              </a:rPr>
              <a:t>Component One: NFIE-Geo</a:t>
            </a:r>
            <a:endParaRPr lang="en-US" sz="2800" dirty="0">
              <a:solidFill>
                <a:schemeClr val="tx2"/>
              </a:solidFill>
            </a:endParaRPr>
          </a:p>
        </p:txBody>
      </p:sp>
      <p:grpSp>
        <p:nvGrpSpPr>
          <p:cNvPr id="20" name="Group 19"/>
          <p:cNvGrpSpPr/>
          <p:nvPr/>
        </p:nvGrpSpPr>
        <p:grpSpPr>
          <a:xfrm>
            <a:off x="1447800" y="1600200"/>
            <a:ext cx="5943600" cy="4724400"/>
            <a:chOff x="1905000" y="1981200"/>
            <a:chExt cx="5181600" cy="3962400"/>
          </a:xfrm>
        </p:grpSpPr>
        <p:sp>
          <p:nvSpPr>
            <p:cNvPr id="3" name="Rectangle 2"/>
            <p:cNvSpPr/>
            <p:nvPr/>
          </p:nvSpPr>
          <p:spPr>
            <a:xfrm>
              <a:off x="1905000" y="1981200"/>
              <a:ext cx="5181600" cy="39624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p:nvPr/>
          </p:nvGrpSpPr>
          <p:grpSpPr>
            <a:xfrm>
              <a:off x="2362200" y="2286000"/>
              <a:ext cx="4343400" cy="3048000"/>
              <a:chOff x="2667000" y="2514600"/>
              <a:chExt cx="3733800" cy="2819400"/>
            </a:xfrm>
          </p:grpSpPr>
          <p:sp>
            <p:nvSpPr>
              <p:cNvPr id="4" name="Rectangle 3"/>
              <p:cNvSpPr/>
              <p:nvPr/>
            </p:nvSpPr>
            <p:spPr>
              <a:xfrm>
                <a:off x="2667000" y="2514600"/>
                <a:ext cx="3733800" cy="2819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Connector 5"/>
              <p:cNvCxnSpPr>
                <a:stCxn id="4" idx="0"/>
                <a:endCxn id="4" idx="2"/>
              </p:cNvCxnSpPr>
              <p:nvPr/>
            </p:nvCxnSpPr>
            <p:spPr>
              <a:xfrm>
                <a:off x="4533900" y="2514600"/>
                <a:ext cx="0" cy="28194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3"/>
              </p:cNvCxnSpPr>
              <p:nvPr/>
            </p:nvCxnSpPr>
            <p:spPr>
              <a:xfrm>
                <a:off x="2667000" y="3924300"/>
                <a:ext cx="3733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2434649" y="5486400"/>
              <a:ext cx="4198507" cy="309762"/>
            </a:xfrm>
            <a:prstGeom prst="rect">
              <a:avLst/>
            </a:prstGeom>
            <a:noFill/>
          </p:spPr>
          <p:txBody>
            <a:bodyPr wrap="none" rtlCol="0">
              <a:spAutoFit/>
            </a:bodyPr>
            <a:lstStyle/>
            <a:p>
              <a:pPr algn="ctr"/>
              <a:r>
                <a:rPr lang="en-US" dirty="0">
                  <a:solidFill>
                    <a:srgbClr val="1F497D"/>
                  </a:solidFill>
                </a:rPr>
                <a:t>NFIE-Services: </a:t>
              </a:r>
              <a:r>
                <a:rPr lang="en-US" dirty="0">
                  <a:solidFill>
                    <a:prstClr val="black"/>
                  </a:solidFill>
                </a:rPr>
                <a:t>Web services for flood information</a:t>
              </a:r>
            </a:p>
          </p:txBody>
        </p:sp>
        <p:sp>
          <p:nvSpPr>
            <p:cNvPr id="11" name="TextBox 10"/>
            <p:cNvSpPr txBox="1"/>
            <p:nvPr/>
          </p:nvSpPr>
          <p:spPr>
            <a:xfrm>
              <a:off x="2477832" y="2518062"/>
              <a:ext cx="1810150" cy="1006728"/>
            </a:xfrm>
            <a:prstGeom prst="rect">
              <a:avLst/>
            </a:prstGeom>
            <a:noFill/>
          </p:spPr>
          <p:txBody>
            <a:bodyPr wrap="square" rtlCol="0">
              <a:spAutoFit/>
            </a:bodyPr>
            <a:lstStyle/>
            <a:p>
              <a:pPr algn="ctr"/>
              <a:r>
                <a:rPr lang="en-US" dirty="0">
                  <a:solidFill>
                    <a:srgbClr val="1F497D"/>
                  </a:solidFill>
                </a:rPr>
                <a:t>NFIE-Geo: </a:t>
              </a:r>
              <a:r>
                <a:rPr lang="en-US" dirty="0">
                  <a:solidFill>
                    <a:prstClr val="black"/>
                  </a:solidFill>
                </a:rPr>
                <a:t>National geospatial framework for hydrology</a:t>
              </a:r>
            </a:p>
          </p:txBody>
        </p:sp>
        <p:sp>
          <p:nvSpPr>
            <p:cNvPr id="12" name="TextBox 11"/>
            <p:cNvSpPr txBox="1"/>
            <p:nvPr/>
          </p:nvSpPr>
          <p:spPr>
            <a:xfrm>
              <a:off x="2385291" y="4059201"/>
              <a:ext cx="1902691" cy="1006728"/>
            </a:xfrm>
            <a:prstGeom prst="rect">
              <a:avLst/>
            </a:prstGeom>
            <a:noFill/>
          </p:spPr>
          <p:txBody>
            <a:bodyPr wrap="square" rtlCol="0">
              <a:spAutoFit/>
            </a:bodyPr>
            <a:lstStyle/>
            <a:p>
              <a:pPr algn="ctr"/>
              <a:r>
                <a:rPr lang="en-US" dirty="0">
                  <a:solidFill>
                    <a:srgbClr val="1F497D"/>
                  </a:solidFill>
                </a:rPr>
                <a:t>NFIE-Hydro: </a:t>
              </a:r>
              <a:r>
                <a:rPr lang="en-US" dirty="0">
                  <a:solidFill>
                    <a:prstClr val="black"/>
                  </a:solidFill>
                </a:rPr>
                <a:t>National high spatial resolution hydrologic forecasting</a:t>
              </a:r>
            </a:p>
          </p:txBody>
        </p:sp>
        <p:sp>
          <p:nvSpPr>
            <p:cNvPr id="13" name="TextBox 12"/>
            <p:cNvSpPr txBox="1"/>
            <p:nvPr/>
          </p:nvSpPr>
          <p:spPr>
            <a:xfrm>
              <a:off x="4739290" y="4059201"/>
              <a:ext cx="1897273" cy="1006728"/>
            </a:xfrm>
            <a:prstGeom prst="rect">
              <a:avLst/>
            </a:prstGeom>
            <a:noFill/>
          </p:spPr>
          <p:txBody>
            <a:bodyPr wrap="square" rtlCol="0">
              <a:spAutoFit/>
            </a:bodyPr>
            <a:lstStyle/>
            <a:p>
              <a:pPr algn="ctr"/>
              <a:r>
                <a:rPr lang="en-US" dirty="0">
                  <a:solidFill>
                    <a:srgbClr val="1F497D"/>
                  </a:solidFill>
                </a:rPr>
                <a:t>NFIE-River: </a:t>
              </a:r>
              <a:r>
                <a:rPr lang="en-US" dirty="0">
                  <a:solidFill>
                    <a:prstClr val="black"/>
                  </a:solidFill>
                </a:rPr>
                <a:t>River</a:t>
              </a:r>
              <a:r>
                <a:rPr lang="en-US" dirty="0">
                  <a:solidFill>
                    <a:srgbClr val="1F497D"/>
                  </a:solidFill>
                </a:rPr>
                <a:t> </a:t>
              </a:r>
              <a:r>
                <a:rPr lang="en-US" dirty="0">
                  <a:solidFill>
                    <a:prstClr val="black"/>
                  </a:solidFill>
                </a:rPr>
                <a:t>channel information and real-time flood inundation mapping</a:t>
              </a:r>
            </a:p>
          </p:txBody>
        </p:sp>
        <p:sp>
          <p:nvSpPr>
            <p:cNvPr id="14" name="TextBox 13"/>
            <p:cNvSpPr txBox="1"/>
            <p:nvPr/>
          </p:nvSpPr>
          <p:spPr>
            <a:xfrm>
              <a:off x="4739291" y="2532692"/>
              <a:ext cx="1897272" cy="1006728"/>
            </a:xfrm>
            <a:prstGeom prst="rect">
              <a:avLst/>
            </a:prstGeom>
            <a:noFill/>
          </p:spPr>
          <p:txBody>
            <a:bodyPr wrap="square" rtlCol="0">
              <a:spAutoFit/>
            </a:bodyPr>
            <a:lstStyle/>
            <a:p>
              <a:pPr algn="ctr"/>
              <a:r>
                <a:rPr lang="en-US" dirty="0">
                  <a:solidFill>
                    <a:srgbClr val="1F497D"/>
                  </a:solidFill>
                </a:rPr>
                <a:t>NFIE-Response: </a:t>
              </a:r>
              <a:r>
                <a:rPr lang="en-US" dirty="0">
                  <a:solidFill>
                    <a:prstClr val="black"/>
                  </a:solidFill>
                </a:rPr>
                <a:t>Wide area planning for flood emergency response</a:t>
              </a:r>
            </a:p>
          </p:txBody>
        </p:sp>
        <p:sp>
          <p:nvSpPr>
            <p:cNvPr id="15" name="Right Arrow 14"/>
            <p:cNvSpPr/>
            <p:nvPr/>
          </p:nvSpPr>
          <p:spPr>
            <a:xfrm>
              <a:off x="4326082" y="2965828"/>
              <a:ext cx="381000" cy="14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Arrow 15"/>
            <p:cNvSpPr/>
            <p:nvPr/>
          </p:nvSpPr>
          <p:spPr>
            <a:xfrm>
              <a:off x="4287982" y="4343400"/>
              <a:ext cx="381000" cy="14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Down Arrow 16"/>
            <p:cNvSpPr/>
            <p:nvPr/>
          </p:nvSpPr>
          <p:spPr>
            <a:xfrm>
              <a:off x="3352800" y="3636221"/>
              <a:ext cx="113145" cy="3261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Down Arrow 17"/>
            <p:cNvSpPr/>
            <p:nvPr/>
          </p:nvSpPr>
          <p:spPr>
            <a:xfrm>
              <a:off x="5531427" y="3653240"/>
              <a:ext cx="113145" cy="326179"/>
            </a:xfrm>
            <a:prstGeom prst="downArrow">
              <a:avLst/>
            </a:prstGeom>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ight Arrow 18"/>
            <p:cNvSpPr/>
            <p:nvPr/>
          </p:nvSpPr>
          <p:spPr>
            <a:xfrm>
              <a:off x="4354945" y="3718392"/>
              <a:ext cx="381000" cy="140456"/>
            </a:xfrm>
            <a:prstGeom prst="rightArrow">
              <a:avLst/>
            </a:prstGeom>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423432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lights_western.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0"/>
            <a:ext cx="9609667" cy="6858000"/>
          </a:xfrm>
          <a:prstGeom prst="rect">
            <a:avLst/>
          </a:prstGeom>
        </p:spPr>
      </p:pic>
      <p:sp>
        <p:nvSpPr>
          <p:cNvPr id="2" name="Title 1"/>
          <p:cNvSpPr>
            <a:spLocks noGrp="1"/>
          </p:cNvSpPr>
          <p:nvPr>
            <p:ph type="ctrTitle"/>
          </p:nvPr>
        </p:nvSpPr>
        <p:spPr>
          <a:xfrm>
            <a:off x="129348" y="2539782"/>
            <a:ext cx="8842678" cy="2121865"/>
          </a:xfrm>
        </p:spPr>
        <p:txBody>
          <a:bodyPr/>
          <a:lstStyle/>
          <a:p>
            <a:r>
              <a:rPr lang="en-US" sz="4800" dirty="0" smtClean="0"/>
              <a:t>Introduction to </a:t>
            </a:r>
            <a:br>
              <a:rPr lang="en-US" sz="4800" dirty="0" smtClean="0"/>
            </a:br>
            <a:r>
              <a:rPr lang="en-US" sz="4800" dirty="0" smtClean="0"/>
              <a:t>OGC &amp; ISO Standards for Sharing Geographic Information</a:t>
            </a:r>
            <a:endParaRPr lang="en-US" sz="4800" dirty="0"/>
          </a:p>
        </p:txBody>
      </p:sp>
      <p:sp>
        <p:nvSpPr>
          <p:cNvPr id="3" name="Subtitle 2"/>
          <p:cNvSpPr>
            <a:spLocks noGrp="1"/>
          </p:cNvSpPr>
          <p:nvPr>
            <p:ph type="subTitle" idx="1"/>
          </p:nvPr>
        </p:nvSpPr>
        <p:spPr>
          <a:xfrm>
            <a:off x="820738" y="4898109"/>
            <a:ext cx="7542212" cy="1363739"/>
          </a:xfrm>
        </p:spPr>
        <p:txBody>
          <a:bodyPr>
            <a:normAutofit lnSpcReduction="10000"/>
          </a:bodyPr>
          <a:lstStyle/>
          <a:p>
            <a:r>
              <a:rPr lang="en-US" sz="2800" dirty="0" smtClean="0"/>
              <a:t>Focus on WaterML for Flood Forecasting</a:t>
            </a:r>
          </a:p>
          <a:p>
            <a:endParaRPr lang="en-US" dirty="0"/>
          </a:p>
          <a:p>
            <a:r>
              <a:rPr lang="en-US" sz="1800" dirty="0" smtClean="0"/>
              <a:t>CE 397 Flood Forecasting, Feb 2015</a:t>
            </a:r>
          </a:p>
          <a:p>
            <a:r>
              <a:rPr lang="en-US" sz="1800" dirty="0" smtClean="0"/>
              <a:t>by David K Arctur</a:t>
            </a:r>
            <a:endParaRPr lang="en-US" sz="1800" dirty="0"/>
          </a:p>
        </p:txBody>
      </p:sp>
    </p:spTree>
    <p:extLst>
      <p:ext uri="{BB962C8B-B14F-4D97-AF65-F5344CB8AC3E}">
        <p14:creationId xmlns:p14="http://schemas.microsoft.com/office/powerpoint/2010/main" val="23241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994848" y="3878483"/>
            <a:ext cx="1316994" cy="523220"/>
          </a:xfrm>
          <a:prstGeom prst="rect">
            <a:avLst/>
          </a:prstGeom>
          <a:solidFill>
            <a:srgbClr val="000000">
              <a:alpha val="26000"/>
            </a:srgbClr>
          </a:solidFill>
        </p:spPr>
        <p:txBody>
          <a:bodyPr wrap="square" rtlCol="0">
            <a:spAutoFit/>
          </a:bodyPr>
          <a:lstStyle/>
          <a:p>
            <a:r>
              <a:rPr lang="en-US" sz="1400" dirty="0" smtClean="0">
                <a:solidFill>
                  <a:srgbClr val="FFFFFF"/>
                </a:solidFill>
              </a:rPr>
              <a:t>Perceived in context of …</a:t>
            </a:r>
            <a:endParaRPr lang="en-US" sz="1400" dirty="0">
              <a:solidFill>
                <a:srgbClr val="FFFFFF"/>
              </a:solidFill>
            </a:endParaRPr>
          </a:p>
        </p:txBody>
      </p:sp>
      <p:sp>
        <p:nvSpPr>
          <p:cNvPr id="32" name="TextBox 31"/>
          <p:cNvSpPr txBox="1"/>
          <p:nvPr/>
        </p:nvSpPr>
        <p:spPr>
          <a:xfrm>
            <a:off x="3664486" y="6158988"/>
            <a:ext cx="1316994" cy="307777"/>
          </a:xfrm>
          <a:prstGeom prst="rect">
            <a:avLst/>
          </a:prstGeom>
          <a:solidFill>
            <a:schemeClr val="bg1">
              <a:alpha val="23000"/>
            </a:schemeClr>
          </a:solidFill>
        </p:spPr>
        <p:txBody>
          <a:bodyPr wrap="square" rtlCol="0">
            <a:spAutoFit/>
          </a:bodyPr>
          <a:lstStyle/>
          <a:p>
            <a:r>
              <a:rPr lang="en-US" sz="1400" dirty="0" smtClean="0">
                <a:solidFill>
                  <a:srgbClr val="FFFFFF"/>
                </a:solidFill>
              </a:rPr>
              <a:t>Data capture</a:t>
            </a:r>
            <a:endParaRPr lang="en-US" sz="1400" dirty="0">
              <a:solidFill>
                <a:srgbClr val="FFFFFF"/>
              </a:solidFill>
            </a:endParaRPr>
          </a:p>
        </p:txBody>
      </p:sp>
      <p:sp>
        <p:nvSpPr>
          <p:cNvPr id="2" name="Title 1"/>
          <p:cNvSpPr>
            <a:spLocks noGrp="1"/>
          </p:cNvSpPr>
          <p:nvPr>
            <p:ph type="title"/>
          </p:nvPr>
        </p:nvSpPr>
        <p:spPr/>
        <p:txBody>
          <a:bodyPr/>
          <a:lstStyle/>
          <a:p>
            <a:r>
              <a:rPr lang="en-US" sz="4800" dirty="0" smtClean="0"/>
              <a:t>Geographic Features: </a:t>
            </a:r>
            <a:br>
              <a:rPr lang="en-US" sz="4800" dirty="0" smtClean="0"/>
            </a:br>
            <a:r>
              <a:rPr lang="en-US" sz="3600" dirty="0" smtClean="0"/>
              <a:t>Quick Overview</a:t>
            </a:r>
            <a:endParaRPr lang="en-US" sz="4800" dirty="0"/>
          </a:p>
        </p:txBody>
      </p:sp>
      <p:sp>
        <p:nvSpPr>
          <p:cNvPr id="3" name="Content Placeholder 2"/>
          <p:cNvSpPr>
            <a:spLocks noGrp="1"/>
          </p:cNvSpPr>
          <p:nvPr>
            <p:ph idx="1"/>
          </p:nvPr>
        </p:nvSpPr>
        <p:spPr>
          <a:xfrm>
            <a:off x="0" y="1623907"/>
            <a:ext cx="8760367" cy="3953436"/>
          </a:xfrm>
        </p:spPr>
        <p:txBody>
          <a:bodyPr>
            <a:normAutofit/>
          </a:bodyPr>
          <a:lstStyle/>
          <a:p>
            <a:r>
              <a:rPr lang="en-US" sz="2600" dirty="0" smtClean="0">
                <a:solidFill>
                  <a:srgbClr val="FF6600"/>
                </a:solidFill>
              </a:rPr>
              <a:t>Feature</a:t>
            </a:r>
            <a:r>
              <a:rPr lang="en-US" sz="2600" dirty="0" smtClean="0"/>
              <a:t>: abstraction of a real-world phenomenon</a:t>
            </a:r>
          </a:p>
          <a:p>
            <a:r>
              <a:rPr lang="en-US" sz="2600" dirty="0" smtClean="0">
                <a:solidFill>
                  <a:srgbClr val="FF6600"/>
                </a:solidFill>
              </a:rPr>
              <a:t>Geographic Feature</a:t>
            </a:r>
            <a:r>
              <a:rPr lang="en-US" sz="2600" dirty="0" smtClean="0"/>
              <a:t>: a feature associated with a location relative to the Earth; digital representation of an aspect of the real world</a:t>
            </a:r>
            <a:endParaRPr lang="en-US" sz="2600" dirty="0"/>
          </a:p>
        </p:txBody>
      </p:sp>
      <p:pic>
        <p:nvPicPr>
          <p:cNvPr id="5" name="Picture 4" descr="Earthmarble-smaller.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3878483"/>
            <a:ext cx="2994848" cy="2599783"/>
          </a:xfrm>
          <a:prstGeom prst="rect">
            <a:avLst/>
          </a:prstGeom>
          <a:effectLst>
            <a:outerShdw blurRad="50800" dist="38100" dir="2700000" algn="tl" rotWithShape="0">
              <a:srgbClr val="000000">
                <a:alpha val="43000"/>
              </a:srgbClr>
            </a:outerShdw>
          </a:effectLst>
        </p:spPr>
      </p:pic>
      <p:sp>
        <p:nvSpPr>
          <p:cNvPr id="6" name="TextBox 5"/>
          <p:cNvSpPr txBox="1"/>
          <p:nvPr/>
        </p:nvSpPr>
        <p:spPr>
          <a:xfrm>
            <a:off x="182736" y="4744170"/>
            <a:ext cx="2430708" cy="400110"/>
          </a:xfrm>
          <a:prstGeom prst="rect">
            <a:avLst/>
          </a:prstGeom>
          <a:noFill/>
        </p:spPr>
        <p:txBody>
          <a:bodyPr wrap="square" rtlCol="0">
            <a:spAutoFit/>
          </a:bodyPr>
          <a:lstStyle/>
          <a:p>
            <a:r>
              <a:rPr lang="en-US" sz="2000" b="1" dirty="0" smtClean="0">
                <a:solidFill>
                  <a:srgbClr val="000000"/>
                </a:solidFill>
              </a:rPr>
              <a:t>Reality: phenomena</a:t>
            </a:r>
            <a:endParaRPr lang="en-US" sz="2000" b="1" dirty="0">
              <a:solidFill>
                <a:srgbClr val="000000"/>
              </a:solidFill>
            </a:endParaRPr>
          </a:p>
        </p:txBody>
      </p:sp>
      <p:sp>
        <p:nvSpPr>
          <p:cNvPr id="7" name="Rectangle 6"/>
          <p:cNvSpPr/>
          <p:nvPr/>
        </p:nvSpPr>
        <p:spPr>
          <a:xfrm>
            <a:off x="4268517" y="3808315"/>
            <a:ext cx="2257705" cy="70896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rgbClr val="FFFFFF"/>
                </a:solidFill>
              </a:rPr>
              <a:t>Geographic application</a:t>
            </a:r>
            <a:endParaRPr lang="en-US" dirty="0">
              <a:solidFill>
                <a:srgbClr val="FFFFFF"/>
              </a:solidFill>
            </a:endParaRPr>
          </a:p>
        </p:txBody>
      </p:sp>
      <p:sp>
        <p:nvSpPr>
          <p:cNvPr id="8" name="Rectangle 7"/>
          <p:cNvSpPr/>
          <p:nvPr/>
        </p:nvSpPr>
        <p:spPr>
          <a:xfrm>
            <a:off x="5397370" y="4843945"/>
            <a:ext cx="2257705" cy="70896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rgbClr val="FFFFFF"/>
                </a:solidFill>
              </a:rPr>
              <a:t>Feature Types</a:t>
            </a:r>
            <a:endParaRPr lang="en-US" dirty="0">
              <a:solidFill>
                <a:srgbClr val="FFFFFF"/>
              </a:solidFill>
            </a:endParaRPr>
          </a:p>
        </p:txBody>
      </p:sp>
      <p:sp>
        <p:nvSpPr>
          <p:cNvPr id="9" name="Rectangle 8"/>
          <p:cNvSpPr/>
          <p:nvPr/>
        </p:nvSpPr>
        <p:spPr>
          <a:xfrm>
            <a:off x="6526223" y="5853351"/>
            <a:ext cx="2257705" cy="70896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rgbClr val="FFFFFF"/>
                </a:solidFill>
              </a:rPr>
              <a:t>Feature Instances</a:t>
            </a:r>
            <a:endParaRPr lang="en-US" dirty="0">
              <a:solidFill>
                <a:srgbClr val="FFFFFF"/>
              </a:solidFill>
            </a:endParaRPr>
          </a:p>
        </p:txBody>
      </p:sp>
      <p:cxnSp>
        <p:nvCxnSpPr>
          <p:cNvPr id="11" name="Straight Arrow Connector 10"/>
          <p:cNvCxnSpPr>
            <a:endCxn id="7" idx="1"/>
          </p:cNvCxnSpPr>
          <p:nvPr/>
        </p:nvCxnSpPr>
        <p:spPr>
          <a:xfrm>
            <a:off x="2287577" y="4147197"/>
            <a:ext cx="1980940" cy="155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Elbow Connector 14"/>
          <p:cNvCxnSpPr>
            <a:endCxn id="8" idx="1"/>
          </p:cNvCxnSpPr>
          <p:nvPr/>
        </p:nvCxnSpPr>
        <p:spPr>
          <a:xfrm>
            <a:off x="4545324" y="4576041"/>
            <a:ext cx="852046" cy="622385"/>
          </a:xfrm>
          <a:prstGeom prst="bentConnector3">
            <a:avLst>
              <a:gd name="adj1" fmla="val 317"/>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892235" y="4835528"/>
            <a:ext cx="1316994" cy="307777"/>
          </a:xfrm>
          <a:prstGeom prst="rect">
            <a:avLst/>
          </a:prstGeom>
          <a:solidFill>
            <a:schemeClr val="bg1">
              <a:alpha val="24000"/>
            </a:schemeClr>
          </a:solidFill>
        </p:spPr>
        <p:txBody>
          <a:bodyPr wrap="square" rtlCol="0">
            <a:spAutoFit/>
          </a:bodyPr>
          <a:lstStyle/>
          <a:p>
            <a:r>
              <a:rPr lang="en-US" sz="1400" dirty="0" smtClean="0">
                <a:solidFill>
                  <a:srgbClr val="FFFFFF"/>
                </a:solidFill>
              </a:rPr>
              <a:t>Classified as …</a:t>
            </a:r>
            <a:endParaRPr lang="en-US" sz="1400" dirty="0">
              <a:solidFill>
                <a:srgbClr val="FFFFFF"/>
              </a:solidFill>
            </a:endParaRPr>
          </a:p>
        </p:txBody>
      </p:sp>
      <p:cxnSp>
        <p:nvCxnSpPr>
          <p:cNvPr id="21" name="Elbow Connector 20"/>
          <p:cNvCxnSpPr/>
          <p:nvPr/>
        </p:nvCxnSpPr>
        <p:spPr>
          <a:xfrm>
            <a:off x="5667823" y="5585447"/>
            <a:ext cx="852046" cy="622385"/>
          </a:xfrm>
          <a:prstGeom prst="bentConnector3">
            <a:avLst>
              <a:gd name="adj1" fmla="val 317"/>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091641" y="5853351"/>
            <a:ext cx="1316994" cy="307777"/>
          </a:xfrm>
          <a:prstGeom prst="rect">
            <a:avLst/>
          </a:prstGeom>
          <a:solidFill>
            <a:schemeClr val="bg1">
              <a:alpha val="23000"/>
            </a:schemeClr>
          </a:solidFill>
        </p:spPr>
        <p:txBody>
          <a:bodyPr wrap="square" rtlCol="0">
            <a:spAutoFit/>
          </a:bodyPr>
          <a:lstStyle/>
          <a:p>
            <a:r>
              <a:rPr lang="en-US" sz="1400" dirty="0" smtClean="0">
                <a:solidFill>
                  <a:srgbClr val="FFFFFF"/>
                </a:solidFill>
              </a:rPr>
              <a:t>Defining [0..n]</a:t>
            </a:r>
            <a:endParaRPr lang="en-US" sz="1400" dirty="0">
              <a:solidFill>
                <a:srgbClr val="FFFFFF"/>
              </a:solidFill>
            </a:endParaRPr>
          </a:p>
        </p:txBody>
      </p:sp>
      <p:cxnSp>
        <p:nvCxnSpPr>
          <p:cNvPr id="28" name="Curved Connector 27"/>
          <p:cNvCxnSpPr/>
          <p:nvPr/>
        </p:nvCxnSpPr>
        <p:spPr>
          <a:xfrm>
            <a:off x="2332272" y="4162796"/>
            <a:ext cx="4187597" cy="2315470"/>
          </a:xfrm>
          <a:prstGeom prst="curvedConnector3">
            <a:avLst>
              <a:gd name="adj1" fmla="val 24045"/>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2212" y="3914978"/>
            <a:ext cx="2344484" cy="338554"/>
          </a:xfrm>
          <a:prstGeom prst="rect">
            <a:avLst/>
          </a:prstGeom>
          <a:solidFill>
            <a:schemeClr val="bg1">
              <a:alpha val="43000"/>
            </a:schemeClr>
          </a:solidFill>
        </p:spPr>
        <p:txBody>
          <a:bodyPr wrap="square" rtlCol="0">
            <a:spAutoFit/>
          </a:bodyPr>
          <a:lstStyle/>
          <a:p>
            <a:pPr algn="r"/>
            <a:r>
              <a:rPr lang="en-US" sz="1600" dirty="0" smtClean="0">
                <a:solidFill>
                  <a:srgbClr val="FFFFFF"/>
                </a:solidFill>
              </a:rPr>
              <a:t>Universe of discourse</a:t>
            </a:r>
            <a:endParaRPr lang="en-US" sz="1600" dirty="0">
              <a:solidFill>
                <a:srgbClr val="FFFFFF"/>
              </a:solidFill>
            </a:endParaRPr>
          </a:p>
        </p:txBody>
      </p:sp>
      <p:sp>
        <p:nvSpPr>
          <p:cNvPr id="33" name="TextBox 32"/>
          <p:cNvSpPr txBox="1"/>
          <p:nvPr/>
        </p:nvSpPr>
        <p:spPr>
          <a:xfrm>
            <a:off x="6583447" y="4405926"/>
            <a:ext cx="2432888" cy="369332"/>
          </a:xfrm>
          <a:prstGeom prst="rect">
            <a:avLst/>
          </a:prstGeom>
          <a:solidFill>
            <a:schemeClr val="bg1">
              <a:alpha val="43000"/>
            </a:schemeClr>
          </a:solidFill>
        </p:spPr>
        <p:txBody>
          <a:bodyPr wrap="square" rtlCol="0">
            <a:spAutoFit/>
          </a:bodyPr>
          <a:lstStyle/>
          <a:p>
            <a:pPr algn="ctr"/>
            <a:r>
              <a:rPr lang="en-US" dirty="0" smtClean="0">
                <a:solidFill>
                  <a:srgbClr val="FFFFFF"/>
                </a:solidFill>
              </a:rPr>
              <a:t>Digital Representation</a:t>
            </a:r>
            <a:endParaRPr lang="en-US" dirty="0">
              <a:solidFill>
                <a:srgbClr val="FFFFFF"/>
              </a:solidFill>
            </a:endParaRPr>
          </a:p>
        </p:txBody>
      </p:sp>
    </p:spTree>
    <p:extLst>
      <p:ext uri="{BB962C8B-B14F-4D97-AF65-F5344CB8AC3E}">
        <p14:creationId xmlns:p14="http://schemas.microsoft.com/office/powerpoint/2010/main" val="157119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left)">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2" grpId="0" animBg="1"/>
      <p:bldP spid="7" grpId="0" animBg="1"/>
      <p:bldP spid="8" grpId="0" animBg="1"/>
      <p:bldP spid="9" grpId="0" animBg="1"/>
      <p:bldP spid="20" grpId="0" animBg="1"/>
      <p:bldP spid="22" grpId="0" animBg="1"/>
      <p:bldP spid="3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384259"/>
          </a:xfrm>
        </p:spPr>
        <p:txBody>
          <a:bodyPr/>
          <a:lstStyle/>
          <a:p>
            <a:r>
              <a:rPr lang="en-US" sz="4000" dirty="0" smtClean="0"/>
              <a:t>Different phenomena call for different forms of exchange</a:t>
            </a:r>
            <a:endParaRPr lang="en-US" sz="4000" dirty="0"/>
          </a:p>
        </p:txBody>
      </p:sp>
      <p:sp>
        <p:nvSpPr>
          <p:cNvPr id="3" name="Content Placeholder 2"/>
          <p:cNvSpPr>
            <a:spLocks noGrp="1"/>
          </p:cNvSpPr>
          <p:nvPr>
            <p:ph idx="1"/>
          </p:nvPr>
        </p:nvSpPr>
        <p:spPr>
          <a:xfrm>
            <a:off x="400879" y="1491836"/>
            <a:ext cx="8575201" cy="3953436"/>
          </a:xfrm>
        </p:spPr>
        <p:txBody>
          <a:bodyPr/>
          <a:lstStyle/>
          <a:p>
            <a:pPr marL="0" indent="0">
              <a:buNone/>
            </a:pPr>
            <a:r>
              <a:rPr lang="en-US" dirty="0" smtClean="0"/>
              <a:t>Two broad categories of features: discrete and continuous</a:t>
            </a:r>
          </a:p>
          <a:p>
            <a:pPr lvl="1"/>
            <a:r>
              <a:rPr lang="en-US" dirty="0" smtClean="0">
                <a:solidFill>
                  <a:srgbClr val="FF6600"/>
                </a:solidFill>
              </a:rPr>
              <a:t>Discrete</a:t>
            </a:r>
            <a:r>
              <a:rPr lang="en-US" dirty="0" smtClean="0"/>
              <a:t>: </a:t>
            </a:r>
            <a:r>
              <a:rPr lang="en-US" i="1" dirty="0" smtClean="0"/>
              <a:t>recognizable objects having distinct boundaries or spatial extent </a:t>
            </a:r>
            <a:r>
              <a:rPr lang="en-US" dirty="0" smtClean="0"/>
              <a:t>[</a:t>
            </a:r>
            <a:r>
              <a:rPr lang="en-US" dirty="0" smtClean="0">
                <a:solidFill>
                  <a:srgbClr val="FF6600"/>
                </a:solidFill>
              </a:rPr>
              <a:t>vector</a:t>
            </a:r>
            <a:r>
              <a:rPr lang="en-US" dirty="0" smtClean="0"/>
              <a:t>]</a:t>
            </a:r>
          </a:p>
          <a:p>
            <a:pPr lvl="2">
              <a:buFont typeface="Arial"/>
              <a:buChar char="•"/>
            </a:pPr>
            <a:r>
              <a:rPr lang="en-US" dirty="0" smtClean="0"/>
              <a:t>Buildings, streams, measurement stations, …</a:t>
            </a:r>
          </a:p>
          <a:p>
            <a:pPr lvl="1"/>
            <a:r>
              <a:rPr lang="en-US" dirty="0" smtClean="0">
                <a:solidFill>
                  <a:srgbClr val="FF6600"/>
                </a:solidFill>
              </a:rPr>
              <a:t>Continuous</a:t>
            </a:r>
            <a:r>
              <a:rPr lang="en-US" dirty="0" smtClean="0"/>
              <a:t>: </a:t>
            </a:r>
            <a:r>
              <a:rPr lang="en-US" i="1" dirty="0" smtClean="0"/>
              <a:t>phenomena varying over space and time, with no specific extent </a:t>
            </a:r>
            <a:r>
              <a:rPr lang="en-US" dirty="0" smtClean="0"/>
              <a:t>[</a:t>
            </a:r>
            <a:r>
              <a:rPr lang="en-US" dirty="0" smtClean="0">
                <a:solidFill>
                  <a:srgbClr val="FF6600"/>
                </a:solidFill>
              </a:rPr>
              <a:t>gridded, raster</a:t>
            </a:r>
            <a:r>
              <a:rPr lang="en-US" dirty="0" smtClean="0"/>
              <a:t>]</a:t>
            </a:r>
          </a:p>
          <a:p>
            <a:pPr lvl="2">
              <a:buFont typeface="Arial"/>
              <a:buChar char="•"/>
            </a:pPr>
            <a:r>
              <a:rPr lang="en-US" dirty="0" smtClean="0"/>
              <a:t>Temperature, soil composition, land cover, elevation, …</a:t>
            </a:r>
          </a:p>
          <a:p>
            <a:pPr lvl="2">
              <a:buFont typeface="Arial"/>
              <a:buChar char="•"/>
            </a:pPr>
            <a:r>
              <a:rPr lang="en-US" dirty="0" smtClean="0"/>
              <a:t>OGC</a:t>
            </a:r>
            <a:r>
              <a:rPr lang="en-US" dirty="0" smtClean="0">
                <a:solidFill>
                  <a:srgbClr val="FF6600"/>
                </a:solidFill>
              </a:rPr>
              <a:t> “coverage”</a:t>
            </a:r>
            <a:r>
              <a:rPr lang="en-US" dirty="0" smtClean="0"/>
              <a:t>: defines a data model that associates </a:t>
            </a:r>
            <a:r>
              <a:rPr lang="en-US" dirty="0" err="1" smtClean="0"/>
              <a:t>spatio</a:t>
            </a:r>
            <a:r>
              <a:rPr lang="en-US" dirty="0" smtClean="0"/>
              <a:t>-temporal positions to data values or model outputs</a:t>
            </a:r>
            <a:endParaRPr lang="en-US" dirty="0"/>
          </a:p>
        </p:txBody>
      </p:sp>
      <p:graphicFrame>
        <p:nvGraphicFramePr>
          <p:cNvPr id="4" name="Object 5"/>
          <p:cNvGraphicFramePr>
            <a:graphicFrameLocks noChangeAspect="1"/>
          </p:cNvGraphicFramePr>
          <p:nvPr>
            <p:extLst/>
          </p:nvPr>
        </p:nvGraphicFramePr>
        <p:xfrm>
          <a:off x="293088" y="5044175"/>
          <a:ext cx="8534400" cy="1643063"/>
        </p:xfrm>
        <a:graphic>
          <a:graphicData uri="http://schemas.openxmlformats.org/presentationml/2006/ole">
            <mc:AlternateContent xmlns:mc="http://schemas.openxmlformats.org/markup-compatibility/2006">
              <mc:Choice xmlns:v="urn:schemas-microsoft-com:vml" Requires="v">
                <p:oleObj spid="_x0000_s2062" name="VISIO" r:id="rId3" imgW="4404960" imgH="847080" progId="Visio.Drawing.6">
                  <p:embed/>
                </p:oleObj>
              </mc:Choice>
              <mc:Fallback>
                <p:oleObj name="VISIO" r:id="rId3" imgW="4404960" imgH="847080" progId="Visio.Drawing.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088" y="5044175"/>
                        <a:ext cx="8534400" cy="1643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04996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550334" y="295709"/>
            <a:ext cx="7811030" cy="1162314"/>
          </a:xfrm>
          <a:solidFill>
            <a:srgbClr val="A6A6A6">
              <a:alpha val="67000"/>
            </a:srgbClr>
          </a:solidFill>
        </p:spPr>
        <p:txBody>
          <a:bodyPr/>
          <a:lstStyle/>
          <a:p>
            <a:r>
              <a:rPr lang="en-US" sz="3600" dirty="0" smtClean="0"/>
              <a:t>What different things </a:t>
            </a:r>
            <a:r>
              <a:rPr lang="en-US" sz="3600" dirty="0"/>
              <a:t>about </a:t>
            </a:r>
            <a:r>
              <a:rPr lang="en-US" sz="3600" dirty="0" smtClean="0">
                <a:solidFill>
                  <a:srgbClr val="FF6600"/>
                </a:solidFill>
              </a:rPr>
              <a:t>coverage features </a:t>
            </a:r>
            <a:r>
              <a:rPr lang="en-US" sz="3600" dirty="0" smtClean="0"/>
              <a:t>do we need to exchange?</a:t>
            </a:r>
            <a:endParaRPr lang="en-US" sz="3600" dirty="0"/>
          </a:p>
        </p:txBody>
      </p:sp>
      <p:sp>
        <p:nvSpPr>
          <p:cNvPr id="3" name="Content Placeholder 2"/>
          <p:cNvSpPr>
            <a:spLocks noGrp="1"/>
          </p:cNvSpPr>
          <p:nvPr>
            <p:ph idx="1"/>
          </p:nvPr>
        </p:nvSpPr>
        <p:spPr>
          <a:xfrm>
            <a:off x="455084" y="1882588"/>
            <a:ext cx="7906280" cy="1703680"/>
          </a:xfrm>
          <a:solidFill>
            <a:schemeClr val="tx1">
              <a:lumMod val="65000"/>
              <a:alpha val="67000"/>
            </a:schemeClr>
          </a:solidFill>
        </p:spPr>
        <p:txBody>
          <a:bodyPr>
            <a:normAutofit/>
          </a:bodyPr>
          <a:lstStyle/>
          <a:p>
            <a:r>
              <a:rPr lang="en-US" sz="2800" dirty="0" smtClean="0"/>
              <a:t>Earth imagery; gridded data </a:t>
            </a:r>
            <a:r>
              <a:rPr lang="en-US" sz="2800" dirty="0" smtClean="0">
                <a:solidFill>
                  <a:schemeClr val="accent3">
                    <a:lumMod val="20000"/>
                    <a:lumOff val="80000"/>
                  </a:schemeClr>
                </a:solidFill>
              </a:rPr>
              <a:t>(OGC AS Topic 7; ISO 19121, 19129)</a:t>
            </a:r>
          </a:p>
          <a:p>
            <a:r>
              <a:rPr lang="en-US" sz="2800" dirty="0" smtClean="0"/>
              <a:t>Coverage schema </a:t>
            </a:r>
            <a:r>
              <a:rPr lang="en-US" sz="2800" dirty="0" smtClean="0">
                <a:solidFill>
                  <a:srgbClr val="CCE8FC"/>
                </a:solidFill>
              </a:rPr>
              <a:t>(</a:t>
            </a:r>
            <a:r>
              <a:rPr lang="en-US" sz="2800" dirty="0">
                <a:solidFill>
                  <a:srgbClr val="CCE8FC"/>
                </a:solidFill>
              </a:rPr>
              <a:t>OGC AS Topic </a:t>
            </a:r>
            <a:r>
              <a:rPr lang="en-US" sz="2800" dirty="0" smtClean="0">
                <a:solidFill>
                  <a:srgbClr val="CCE8FC"/>
                </a:solidFill>
              </a:rPr>
              <a:t>6; ISO 19123)</a:t>
            </a:r>
          </a:p>
        </p:txBody>
      </p:sp>
      <p:sp>
        <p:nvSpPr>
          <p:cNvPr id="6" name="TextBox 5"/>
          <p:cNvSpPr txBox="1"/>
          <p:nvPr/>
        </p:nvSpPr>
        <p:spPr>
          <a:xfrm>
            <a:off x="6454662" y="6493416"/>
            <a:ext cx="2207424" cy="369332"/>
          </a:xfrm>
          <a:prstGeom prst="rect">
            <a:avLst/>
          </a:prstGeom>
          <a:solidFill>
            <a:schemeClr val="bg2">
              <a:lumMod val="75000"/>
              <a:alpha val="47000"/>
            </a:schemeClr>
          </a:solidFill>
        </p:spPr>
        <p:txBody>
          <a:bodyPr wrap="square" rtlCol="0">
            <a:spAutoFit/>
          </a:bodyPr>
          <a:lstStyle/>
          <a:p>
            <a:r>
              <a:rPr lang="en-US" dirty="0" smtClean="0">
                <a:solidFill>
                  <a:srgbClr val="FFFFFF"/>
                </a:solidFill>
              </a:rPr>
              <a:t>AS = Abstract Spec</a:t>
            </a:r>
            <a:endParaRPr lang="en-US" dirty="0">
              <a:solidFill>
                <a:srgbClr val="FFFFFF"/>
              </a:solidFill>
            </a:endParaRPr>
          </a:p>
        </p:txBody>
      </p:sp>
    </p:spTree>
    <p:extLst>
      <p:ext uri="{BB962C8B-B14F-4D97-AF65-F5344CB8AC3E}">
        <p14:creationId xmlns:p14="http://schemas.microsoft.com/office/powerpoint/2010/main" val="67176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Rectangle 169"/>
          <p:cNvSpPr/>
          <p:nvPr/>
        </p:nvSpPr>
        <p:spPr>
          <a:xfrm>
            <a:off x="5021044" y="2351644"/>
            <a:ext cx="4033296" cy="4432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550334" y="107577"/>
            <a:ext cx="7811030" cy="1653988"/>
          </a:xfrm>
        </p:spPr>
        <p:txBody>
          <a:bodyPr/>
          <a:lstStyle/>
          <a:p>
            <a:r>
              <a:rPr lang="en-US" sz="3600" dirty="0" smtClean="0"/>
              <a:t>What different things </a:t>
            </a:r>
            <a:r>
              <a:rPr lang="en-US" sz="3600" dirty="0"/>
              <a:t>about </a:t>
            </a:r>
            <a:r>
              <a:rPr lang="en-US" sz="3600" dirty="0" smtClean="0">
                <a:solidFill>
                  <a:srgbClr val="FF6600"/>
                </a:solidFill>
              </a:rPr>
              <a:t>observations </a:t>
            </a:r>
            <a:r>
              <a:rPr lang="en-US" sz="3600" dirty="0" smtClean="0"/>
              <a:t>do we need to exchange?</a:t>
            </a:r>
            <a:endParaRPr lang="en-US" sz="3600" dirty="0"/>
          </a:p>
        </p:txBody>
      </p:sp>
      <p:sp>
        <p:nvSpPr>
          <p:cNvPr id="3" name="Content Placeholder 2"/>
          <p:cNvSpPr>
            <a:spLocks noGrp="1"/>
          </p:cNvSpPr>
          <p:nvPr>
            <p:ph idx="1"/>
          </p:nvPr>
        </p:nvSpPr>
        <p:spPr>
          <a:xfrm>
            <a:off x="235178" y="2351643"/>
            <a:ext cx="4664956" cy="4138911"/>
          </a:xfrm>
        </p:spPr>
        <p:txBody>
          <a:bodyPr>
            <a:normAutofit/>
          </a:bodyPr>
          <a:lstStyle/>
          <a:p>
            <a:r>
              <a:rPr lang="en-US" dirty="0" smtClean="0"/>
              <a:t>Observations and Measurements: </a:t>
            </a:r>
            <a:br>
              <a:rPr lang="en-US" dirty="0" smtClean="0"/>
            </a:br>
            <a:r>
              <a:rPr lang="en-US" dirty="0" smtClean="0"/>
              <a:t>Related entities &amp; their associations</a:t>
            </a:r>
            <a:br>
              <a:rPr lang="en-US" dirty="0" smtClean="0"/>
            </a:br>
            <a:r>
              <a:rPr lang="en-US" dirty="0" smtClean="0">
                <a:solidFill>
                  <a:srgbClr val="9AD1F9"/>
                </a:solidFill>
              </a:rPr>
              <a:t>(</a:t>
            </a:r>
            <a:r>
              <a:rPr lang="en-US" dirty="0">
                <a:solidFill>
                  <a:schemeClr val="accent3">
                    <a:lumMod val="40000"/>
                    <a:lumOff val="60000"/>
                  </a:schemeClr>
                </a:solidFill>
              </a:rPr>
              <a:t>OGC AS Topic </a:t>
            </a:r>
            <a:r>
              <a:rPr lang="en-US" dirty="0" smtClean="0">
                <a:solidFill>
                  <a:schemeClr val="accent3">
                    <a:lumMod val="40000"/>
                    <a:lumOff val="60000"/>
                  </a:schemeClr>
                </a:solidFill>
              </a:rPr>
              <a:t>20, ISO 19156)</a:t>
            </a:r>
          </a:p>
          <a:p>
            <a:r>
              <a:rPr lang="en-US" i="1" dirty="0" smtClean="0"/>
              <a:t>But this is very abstract… </a:t>
            </a:r>
            <a:br>
              <a:rPr lang="en-US" i="1" dirty="0" smtClean="0"/>
            </a:br>
            <a:r>
              <a:rPr lang="en-US" i="1" dirty="0" smtClean="0"/>
              <a:t>we need to create a profile for unambiguous use in hydrologic applications…</a:t>
            </a:r>
            <a:r>
              <a:rPr lang="en-US" i="1" dirty="0"/>
              <a:t/>
            </a:r>
            <a:br>
              <a:rPr lang="en-US" i="1" dirty="0"/>
            </a:br>
            <a:endParaRPr lang="en-US" i="1" dirty="0">
              <a:solidFill>
                <a:schemeClr val="accent3">
                  <a:lumMod val="40000"/>
                  <a:lumOff val="60000"/>
                </a:schemeClr>
              </a:solidFill>
            </a:endParaRPr>
          </a:p>
        </p:txBody>
      </p:sp>
      <p:grpSp>
        <p:nvGrpSpPr>
          <p:cNvPr id="4" name="Group 3"/>
          <p:cNvGrpSpPr/>
          <p:nvPr/>
        </p:nvGrpSpPr>
        <p:grpSpPr>
          <a:xfrm>
            <a:off x="5322763" y="2611700"/>
            <a:ext cx="3417888" cy="3913188"/>
            <a:chOff x="5322763" y="2611700"/>
            <a:chExt cx="3417888" cy="3913188"/>
          </a:xfrm>
        </p:grpSpPr>
        <p:sp>
          <p:nvSpPr>
            <p:cNvPr id="5" name="Rectangle 4"/>
            <p:cNvSpPr/>
            <p:nvPr/>
          </p:nvSpPr>
          <p:spPr>
            <a:xfrm>
              <a:off x="7011863" y="4051563"/>
              <a:ext cx="1728788" cy="9366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AU">
                <a:solidFill>
                  <a:srgbClr val="FFFFFF"/>
                </a:solidFill>
                <a:latin typeface="Calibri"/>
              </a:endParaRPr>
            </a:p>
          </p:txBody>
        </p:sp>
        <p:grpSp>
          <p:nvGrpSpPr>
            <p:cNvPr id="6" name="Group 271"/>
            <p:cNvGrpSpPr>
              <a:grpSpLocks/>
            </p:cNvGrpSpPr>
            <p:nvPr/>
          </p:nvGrpSpPr>
          <p:grpSpPr bwMode="auto">
            <a:xfrm>
              <a:off x="5322763" y="4124588"/>
              <a:ext cx="1574800" cy="1152525"/>
              <a:chOff x="3464" y="2111"/>
              <a:chExt cx="1074" cy="726"/>
            </a:xfrm>
          </p:grpSpPr>
          <p:sp>
            <p:nvSpPr>
              <p:cNvPr id="7" name="Rectangle 12"/>
              <p:cNvSpPr>
                <a:spLocks noChangeArrowheads="1"/>
              </p:cNvSpPr>
              <p:nvPr/>
            </p:nvSpPr>
            <p:spPr bwMode="auto">
              <a:xfrm>
                <a:off x="3482" y="2129"/>
                <a:ext cx="1056" cy="708"/>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 name="Rectangle 13"/>
              <p:cNvSpPr>
                <a:spLocks noChangeArrowheads="1"/>
              </p:cNvSpPr>
              <p:nvPr/>
            </p:nvSpPr>
            <p:spPr bwMode="auto">
              <a:xfrm>
                <a:off x="3464" y="2111"/>
                <a:ext cx="36" cy="708"/>
              </a:xfrm>
              <a:prstGeom prst="rect">
                <a:avLst/>
              </a:prstGeom>
              <a:solidFill>
                <a:srgbClr val="E8CDC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 name="Rectangle 14"/>
              <p:cNvSpPr>
                <a:spLocks noChangeArrowheads="1"/>
              </p:cNvSpPr>
              <p:nvPr/>
            </p:nvSpPr>
            <p:spPr bwMode="auto">
              <a:xfrm>
                <a:off x="3500" y="2111"/>
                <a:ext cx="42" cy="708"/>
              </a:xfrm>
              <a:prstGeom prst="rect">
                <a:avLst/>
              </a:prstGeom>
              <a:solidFill>
                <a:srgbClr val="EACFC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 name="Rectangle 15"/>
              <p:cNvSpPr>
                <a:spLocks noChangeArrowheads="1"/>
              </p:cNvSpPr>
              <p:nvPr/>
            </p:nvSpPr>
            <p:spPr bwMode="auto">
              <a:xfrm>
                <a:off x="3542" y="2111"/>
                <a:ext cx="48" cy="708"/>
              </a:xfrm>
              <a:prstGeom prst="rect">
                <a:avLst/>
              </a:prstGeom>
              <a:solidFill>
                <a:srgbClr val="ECD1C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 name="Rectangle 16"/>
              <p:cNvSpPr>
                <a:spLocks noChangeArrowheads="1"/>
              </p:cNvSpPr>
              <p:nvPr/>
            </p:nvSpPr>
            <p:spPr bwMode="auto">
              <a:xfrm>
                <a:off x="3590" y="2111"/>
                <a:ext cx="42" cy="708"/>
              </a:xfrm>
              <a:prstGeom prst="rect">
                <a:avLst/>
              </a:prstGeom>
              <a:solidFill>
                <a:srgbClr val="EED3D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 name="Rectangle 17"/>
              <p:cNvSpPr>
                <a:spLocks noChangeArrowheads="1"/>
              </p:cNvSpPr>
              <p:nvPr/>
            </p:nvSpPr>
            <p:spPr bwMode="auto">
              <a:xfrm>
                <a:off x="3632" y="2111"/>
                <a:ext cx="42" cy="708"/>
              </a:xfrm>
              <a:prstGeom prst="rect">
                <a:avLst/>
              </a:prstGeom>
              <a:solidFill>
                <a:srgbClr val="F0D5D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 name="Rectangle 18"/>
              <p:cNvSpPr>
                <a:spLocks noChangeArrowheads="1"/>
              </p:cNvSpPr>
              <p:nvPr/>
            </p:nvSpPr>
            <p:spPr bwMode="auto">
              <a:xfrm>
                <a:off x="3674" y="2111"/>
                <a:ext cx="48" cy="708"/>
              </a:xfrm>
              <a:prstGeom prst="rect">
                <a:avLst/>
              </a:prstGeom>
              <a:solidFill>
                <a:srgbClr val="F2D7D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 name="Rectangle 19"/>
              <p:cNvSpPr>
                <a:spLocks noChangeArrowheads="1"/>
              </p:cNvSpPr>
              <p:nvPr/>
            </p:nvSpPr>
            <p:spPr bwMode="auto">
              <a:xfrm>
                <a:off x="3722" y="2111"/>
                <a:ext cx="60" cy="708"/>
              </a:xfrm>
              <a:prstGeom prst="rect">
                <a:avLst/>
              </a:prstGeom>
              <a:solidFill>
                <a:srgbClr val="F4D9D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5" name="Rectangle 20"/>
              <p:cNvSpPr>
                <a:spLocks noChangeArrowheads="1"/>
              </p:cNvSpPr>
              <p:nvPr/>
            </p:nvSpPr>
            <p:spPr bwMode="auto">
              <a:xfrm>
                <a:off x="3782" y="2111"/>
                <a:ext cx="48" cy="708"/>
              </a:xfrm>
              <a:prstGeom prst="rect">
                <a:avLst/>
              </a:prstGeom>
              <a:solidFill>
                <a:srgbClr val="F6DBD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6" name="Rectangle 21"/>
              <p:cNvSpPr>
                <a:spLocks noChangeArrowheads="1"/>
              </p:cNvSpPr>
              <p:nvPr/>
            </p:nvSpPr>
            <p:spPr bwMode="auto">
              <a:xfrm>
                <a:off x="3830" y="2111"/>
                <a:ext cx="42" cy="708"/>
              </a:xfrm>
              <a:prstGeom prst="rect">
                <a:avLst/>
              </a:prstGeom>
              <a:solidFill>
                <a:srgbClr val="F8DDD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7" name="Rectangle 22"/>
              <p:cNvSpPr>
                <a:spLocks noChangeArrowheads="1"/>
              </p:cNvSpPr>
              <p:nvPr/>
            </p:nvSpPr>
            <p:spPr bwMode="auto">
              <a:xfrm>
                <a:off x="3872" y="2111"/>
                <a:ext cx="48" cy="708"/>
              </a:xfrm>
              <a:prstGeom prst="rect">
                <a:avLst/>
              </a:prstGeom>
              <a:solidFill>
                <a:srgbClr val="FADFD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8" name="Rectangle 23"/>
              <p:cNvSpPr>
                <a:spLocks noChangeArrowheads="1"/>
              </p:cNvSpPr>
              <p:nvPr/>
            </p:nvSpPr>
            <p:spPr bwMode="auto">
              <a:xfrm>
                <a:off x="3920" y="2111"/>
                <a:ext cx="42" cy="708"/>
              </a:xfrm>
              <a:prstGeom prst="rect">
                <a:avLst/>
              </a:prstGeom>
              <a:solidFill>
                <a:srgbClr val="FCE1D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9" name="Rectangle 24"/>
              <p:cNvSpPr>
                <a:spLocks noChangeArrowheads="1"/>
              </p:cNvSpPr>
              <p:nvPr/>
            </p:nvSpPr>
            <p:spPr bwMode="auto">
              <a:xfrm>
                <a:off x="3962" y="2111"/>
                <a:ext cx="558" cy="708"/>
              </a:xfrm>
              <a:prstGeom prst="rect">
                <a:avLst/>
              </a:prstGeom>
              <a:solidFill>
                <a:srgbClr val="FFE4E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20" name="Rectangle 25"/>
              <p:cNvSpPr>
                <a:spLocks noChangeArrowheads="1"/>
              </p:cNvSpPr>
              <p:nvPr/>
            </p:nvSpPr>
            <p:spPr bwMode="auto">
              <a:xfrm>
                <a:off x="3464" y="2111"/>
                <a:ext cx="1056" cy="708"/>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21" name="Rectangle 26"/>
              <p:cNvSpPr>
                <a:spLocks noChangeArrowheads="1"/>
              </p:cNvSpPr>
              <p:nvPr/>
            </p:nvSpPr>
            <p:spPr bwMode="auto">
              <a:xfrm>
                <a:off x="3704" y="2165"/>
                <a:ext cx="65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rPr>
                  <a:t>OM_Observation</a:t>
                </a:r>
                <a:endParaRPr lang="en-US">
                  <a:solidFill>
                    <a:srgbClr val="000000"/>
                  </a:solidFill>
                  <a:latin typeface="Arial" pitchFamily="34" charset="0"/>
                </a:endParaRPr>
              </a:p>
            </p:txBody>
          </p:sp>
          <p:sp>
            <p:nvSpPr>
              <p:cNvPr id="22" name="Line 27"/>
              <p:cNvSpPr>
                <a:spLocks noChangeShapeType="1"/>
              </p:cNvSpPr>
              <p:nvPr/>
            </p:nvSpPr>
            <p:spPr bwMode="auto">
              <a:xfrm>
                <a:off x="3464" y="2291"/>
                <a:ext cx="1056"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23" name="Rectangle 28"/>
              <p:cNvSpPr>
                <a:spLocks noChangeArrowheads="1"/>
              </p:cNvSpPr>
              <p:nvPr/>
            </p:nvSpPr>
            <p:spPr bwMode="auto">
              <a:xfrm>
                <a:off x="3494" y="2315"/>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 </a:t>
                </a:r>
                <a:endParaRPr lang="en-US">
                  <a:solidFill>
                    <a:srgbClr val="000000"/>
                  </a:solidFill>
                  <a:latin typeface="Arial" pitchFamily="34" charset="0"/>
                </a:endParaRPr>
              </a:p>
            </p:txBody>
          </p:sp>
          <p:sp>
            <p:nvSpPr>
              <p:cNvPr id="24" name="Rectangle 29"/>
              <p:cNvSpPr>
                <a:spLocks noChangeArrowheads="1"/>
              </p:cNvSpPr>
              <p:nvPr/>
            </p:nvSpPr>
            <p:spPr bwMode="auto">
              <a:xfrm>
                <a:off x="3620" y="2315"/>
                <a:ext cx="70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phenomenonTime</a:t>
                </a:r>
                <a:endParaRPr lang="en-US">
                  <a:solidFill>
                    <a:srgbClr val="000000"/>
                  </a:solidFill>
                  <a:latin typeface="Arial" pitchFamily="34" charset="0"/>
                </a:endParaRPr>
              </a:p>
            </p:txBody>
          </p:sp>
          <p:sp>
            <p:nvSpPr>
              <p:cNvPr id="25" name="Rectangle 30"/>
              <p:cNvSpPr>
                <a:spLocks noChangeArrowheads="1"/>
              </p:cNvSpPr>
              <p:nvPr/>
            </p:nvSpPr>
            <p:spPr bwMode="auto">
              <a:xfrm>
                <a:off x="3494" y="2411"/>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 </a:t>
                </a:r>
                <a:endParaRPr lang="en-US">
                  <a:solidFill>
                    <a:srgbClr val="000000"/>
                  </a:solidFill>
                  <a:latin typeface="Arial" pitchFamily="34" charset="0"/>
                </a:endParaRPr>
              </a:p>
            </p:txBody>
          </p:sp>
          <p:sp>
            <p:nvSpPr>
              <p:cNvPr id="26" name="Rectangle 31"/>
              <p:cNvSpPr>
                <a:spLocks noChangeArrowheads="1"/>
              </p:cNvSpPr>
              <p:nvPr/>
            </p:nvSpPr>
            <p:spPr bwMode="auto">
              <a:xfrm>
                <a:off x="3620" y="2411"/>
                <a:ext cx="408"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8B0000"/>
                    </a:solidFill>
                    <a:latin typeface="Arial" pitchFamily="34" charset="0"/>
                  </a:rPr>
                  <a:t>resultTime</a:t>
                </a:r>
                <a:endParaRPr lang="en-US" dirty="0">
                  <a:solidFill>
                    <a:srgbClr val="000000"/>
                  </a:solidFill>
                  <a:latin typeface="Arial" pitchFamily="34" charset="0"/>
                </a:endParaRPr>
              </a:p>
            </p:txBody>
          </p:sp>
          <p:sp>
            <p:nvSpPr>
              <p:cNvPr id="27" name="Rectangle 32"/>
              <p:cNvSpPr>
                <a:spLocks noChangeArrowheads="1"/>
              </p:cNvSpPr>
              <p:nvPr/>
            </p:nvSpPr>
            <p:spPr bwMode="auto">
              <a:xfrm>
                <a:off x="3494" y="2507"/>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 </a:t>
                </a:r>
                <a:endParaRPr lang="en-US">
                  <a:solidFill>
                    <a:srgbClr val="000000"/>
                  </a:solidFill>
                  <a:latin typeface="Arial" pitchFamily="34" charset="0"/>
                </a:endParaRPr>
              </a:p>
            </p:txBody>
          </p:sp>
          <p:sp>
            <p:nvSpPr>
              <p:cNvPr id="28" name="Rectangle 33"/>
              <p:cNvSpPr>
                <a:spLocks noChangeArrowheads="1"/>
              </p:cNvSpPr>
              <p:nvPr/>
            </p:nvSpPr>
            <p:spPr bwMode="auto">
              <a:xfrm>
                <a:off x="3620" y="2507"/>
                <a:ext cx="59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validTime [0..1]</a:t>
                </a:r>
                <a:endParaRPr lang="en-US">
                  <a:solidFill>
                    <a:srgbClr val="000000"/>
                  </a:solidFill>
                  <a:latin typeface="Arial" pitchFamily="34" charset="0"/>
                </a:endParaRPr>
              </a:p>
            </p:txBody>
          </p:sp>
          <p:sp>
            <p:nvSpPr>
              <p:cNvPr id="29" name="Rectangle 34"/>
              <p:cNvSpPr>
                <a:spLocks noChangeArrowheads="1"/>
              </p:cNvSpPr>
              <p:nvPr/>
            </p:nvSpPr>
            <p:spPr bwMode="auto">
              <a:xfrm>
                <a:off x="3494" y="2603"/>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 </a:t>
                </a:r>
                <a:endParaRPr lang="en-US">
                  <a:solidFill>
                    <a:srgbClr val="000000"/>
                  </a:solidFill>
                  <a:latin typeface="Arial" pitchFamily="34" charset="0"/>
                </a:endParaRPr>
              </a:p>
            </p:txBody>
          </p:sp>
          <p:sp>
            <p:nvSpPr>
              <p:cNvPr id="30" name="Rectangle 35"/>
              <p:cNvSpPr>
                <a:spLocks noChangeArrowheads="1"/>
              </p:cNvSpPr>
              <p:nvPr/>
            </p:nvSpPr>
            <p:spPr bwMode="auto">
              <a:xfrm>
                <a:off x="3620" y="2603"/>
                <a:ext cx="687"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resultQuality [0..*]</a:t>
                </a:r>
                <a:endParaRPr lang="en-US">
                  <a:solidFill>
                    <a:srgbClr val="000000"/>
                  </a:solidFill>
                  <a:latin typeface="Arial" pitchFamily="34" charset="0"/>
                </a:endParaRPr>
              </a:p>
            </p:txBody>
          </p:sp>
          <p:sp>
            <p:nvSpPr>
              <p:cNvPr id="31" name="Rectangle 36"/>
              <p:cNvSpPr>
                <a:spLocks noChangeArrowheads="1"/>
              </p:cNvSpPr>
              <p:nvPr/>
            </p:nvSpPr>
            <p:spPr bwMode="auto">
              <a:xfrm>
                <a:off x="3494" y="2699"/>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 </a:t>
                </a:r>
                <a:endParaRPr lang="en-US">
                  <a:solidFill>
                    <a:srgbClr val="000000"/>
                  </a:solidFill>
                  <a:latin typeface="Arial" pitchFamily="34" charset="0"/>
                </a:endParaRPr>
              </a:p>
            </p:txBody>
          </p:sp>
          <p:sp>
            <p:nvSpPr>
              <p:cNvPr id="32" name="Rectangle 37"/>
              <p:cNvSpPr>
                <a:spLocks noChangeArrowheads="1"/>
              </p:cNvSpPr>
              <p:nvPr/>
            </p:nvSpPr>
            <p:spPr bwMode="auto">
              <a:xfrm>
                <a:off x="3620" y="2699"/>
                <a:ext cx="59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parameter [0..*]</a:t>
                </a:r>
                <a:endParaRPr lang="en-US">
                  <a:solidFill>
                    <a:srgbClr val="000000"/>
                  </a:solidFill>
                  <a:latin typeface="Arial" pitchFamily="34" charset="0"/>
                </a:endParaRPr>
              </a:p>
            </p:txBody>
          </p:sp>
        </p:grpSp>
        <p:grpSp>
          <p:nvGrpSpPr>
            <p:cNvPr id="33" name="Group 269"/>
            <p:cNvGrpSpPr>
              <a:grpSpLocks/>
            </p:cNvGrpSpPr>
            <p:nvPr/>
          </p:nvGrpSpPr>
          <p:grpSpPr bwMode="auto">
            <a:xfrm>
              <a:off x="7223001" y="4162688"/>
              <a:ext cx="1373187" cy="542925"/>
              <a:chOff x="4760" y="2135"/>
              <a:chExt cx="759" cy="342"/>
            </a:xfrm>
          </p:grpSpPr>
          <p:sp>
            <p:nvSpPr>
              <p:cNvPr id="34" name="Rectangle 38"/>
              <p:cNvSpPr>
                <a:spLocks noChangeArrowheads="1"/>
              </p:cNvSpPr>
              <p:nvPr/>
            </p:nvSpPr>
            <p:spPr bwMode="auto">
              <a:xfrm>
                <a:off x="4778" y="2153"/>
                <a:ext cx="708"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35" name="Rectangle 39"/>
              <p:cNvSpPr>
                <a:spLocks noChangeArrowheads="1"/>
              </p:cNvSpPr>
              <p:nvPr/>
            </p:nvSpPr>
            <p:spPr bwMode="auto">
              <a:xfrm>
                <a:off x="4760" y="2135"/>
                <a:ext cx="12" cy="324"/>
              </a:xfrm>
              <a:prstGeom prst="rect">
                <a:avLst/>
              </a:prstGeom>
              <a:solidFill>
                <a:srgbClr val="B5E8E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36" name="Rectangle 40"/>
              <p:cNvSpPr>
                <a:spLocks noChangeArrowheads="1"/>
              </p:cNvSpPr>
              <p:nvPr/>
            </p:nvSpPr>
            <p:spPr bwMode="auto">
              <a:xfrm>
                <a:off x="4772" y="2135"/>
                <a:ext cx="12" cy="324"/>
              </a:xfrm>
              <a:prstGeom prst="rect">
                <a:avLst/>
              </a:prstGeom>
              <a:solidFill>
                <a:srgbClr val="B6E9E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37" name="Rectangle 41"/>
              <p:cNvSpPr>
                <a:spLocks noChangeArrowheads="1"/>
              </p:cNvSpPr>
              <p:nvPr/>
            </p:nvSpPr>
            <p:spPr bwMode="auto">
              <a:xfrm>
                <a:off x="4784" y="2135"/>
                <a:ext cx="18" cy="324"/>
              </a:xfrm>
              <a:prstGeom prst="rect">
                <a:avLst/>
              </a:prstGeom>
              <a:solidFill>
                <a:srgbClr val="B7EAE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38" name="Rectangle 42"/>
              <p:cNvSpPr>
                <a:spLocks noChangeArrowheads="1"/>
              </p:cNvSpPr>
              <p:nvPr/>
            </p:nvSpPr>
            <p:spPr bwMode="auto">
              <a:xfrm>
                <a:off x="4802" y="2135"/>
                <a:ext cx="12" cy="324"/>
              </a:xfrm>
              <a:prstGeom prst="rect">
                <a:avLst/>
              </a:prstGeom>
              <a:solidFill>
                <a:srgbClr val="B8EBE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39" name="Rectangle 43"/>
              <p:cNvSpPr>
                <a:spLocks noChangeArrowheads="1"/>
              </p:cNvSpPr>
              <p:nvPr/>
            </p:nvSpPr>
            <p:spPr bwMode="auto">
              <a:xfrm>
                <a:off x="4814" y="2135"/>
                <a:ext cx="18" cy="324"/>
              </a:xfrm>
              <a:prstGeom prst="rect">
                <a:avLst/>
              </a:prstGeom>
              <a:solidFill>
                <a:srgbClr val="B9ECE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0" name="Rectangle 44"/>
              <p:cNvSpPr>
                <a:spLocks noChangeArrowheads="1"/>
              </p:cNvSpPr>
              <p:nvPr/>
            </p:nvSpPr>
            <p:spPr bwMode="auto">
              <a:xfrm>
                <a:off x="4832" y="2135"/>
                <a:ext cx="12" cy="324"/>
              </a:xfrm>
              <a:prstGeom prst="rect">
                <a:avLst/>
              </a:prstGeom>
              <a:solidFill>
                <a:srgbClr val="BAEDE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1" name="Rectangle 45"/>
              <p:cNvSpPr>
                <a:spLocks noChangeArrowheads="1"/>
              </p:cNvSpPr>
              <p:nvPr/>
            </p:nvSpPr>
            <p:spPr bwMode="auto">
              <a:xfrm>
                <a:off x="4844" y="2135"/>
                <a:ext cx="12" cy="324"/>
              </a:xfrm>
              <a:prstGeom prst="rect">
                <a:avLst/>
              </a:prstGeom>
              <a:solidFill>
                <a:srgbClr val="BBEEE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2" name="Rectangle 46"/>
              <p:cNvSpPr>
                <a:spLocks noChangeArrowheads="1"/>
              </p:cNvSpPr>
              <p:nvPr/>
            </p:nvSpPr>
            <p:spPr bwMode="auto">
              <a:xfrm>
                <a:off x="4856" y="2135"/>
                <a:ext cx="18" cy="324"/>
              </a:xfrm>
              <a:prstGeom prst="rect">
                <a:avLst/>
              </a:prstGeom>
              <a:solidFill>
                <a:srgbClr val="BCEFE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3" name="Rectangle 47"/>
              <p:cNvSpPr>
                <a:spLocks noChangeArrowheads="1"/>
              </p:cNvSpPr>
              <p:nvPr/>
            </p:nvSpPr>
            <p:spPr bwMode="auto">
              <a:xfrm>
                <a:off x="4874" y="2135"/>
                <a:ext cx="12" cy="324"/>
              </a:xfrm>
              <a:prstGeom prst="rect">
                <a:avLst/>
              </a:prstGeom>
              <a:solidFill>
                <a:srgbClr val="BDF0F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4" name="Rectangle 48"/>
              <p:cNvSpPr>
                <a:spLocks noChangeArrowheads="1"/>
              </p:cNvSpPr>
              <p:nvPr/>
            </p:nvSpPr>
            <p:spPr bwMode="auto">
              <a:xfrm>
                <a:off x="4886" y="2135"/>
                <a:ext cx="18" cy="324"/>
              </a:xfrm>
              <a:prstGeom prst="rect">
                <a:avLst/>
              </a:prstGeom>
              <a:solidFill>
                <a:srgbClr val="BEF1F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5" name="Rectangle 49"/>
              <p:cNvSpPr>
                <a:spLocks noChangeArrowheads="1"/>
              </p:cNvSpPr>
              <p:nvPr/>
            </p:nvSpPr>
            <p:spPr bwMode="auto">
              <a:xfrm>
                <a:off x="4904" y="2135"/>
                <a:ext cx="12" cy="324"/>
              </a:xfrm>
              <a:prstGeom prst="rect">
                <a:avLst/>
              </a:prstGeom>
              <a:solidFill>
                <a:srgbClr val="BFF2F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6" name="Rectangle 50"/>
              <p:cNvSpPr>
                <a:spLocks noChangeArrowheads="1"/>
              </p:cNvSpPr>
              <p:nvPr/>
            </p:nvSpPr>
            <p:spPr bwMode="auto">
              <a:xfrm>
                <a:off x="4916" y="2135"/>
                <a:ext cx="18" cy="324"/>
              </a:xfrm>
              <a:prstGeom prst="rect">
                <a:avLst/>
              </a:prstGeom>
              <a:solidFill>
                <a:srgbClr val="C0F3F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7" name="Rectangle 51"/>
              <p:cNvSpPr>
                <a:spLocks noChangeArrowheads="1"/>
              </p:cNvSpPr>
              <p:nvPr/>
            </p:nvSpPr>
            <p:spPr bwMode="auto">
              <a:xfrm>
                <a:off x="4934" y="2135"/>
                <a:ext cx="18" cy="324"/>
              </a:xfrm>
              <a:prstGeom prst="rect">
                <a:avLst/>
              </a:prstGeom>
              <a:solidFill>
                <a:srgbClr val="C1F4F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8" name="Rectangle 52"/>
              <p:cNvSpPr>
                <a:spLocks noChangeArrowheads="1"/>
              </p:cNvSpPr>
              <p:nvPr/>
            </p:nvSpPr>
            <p:spPr bwMode="auto">
              <a:xfrm>
                <a:off x="4952" y="2135"/>
                <a:ext cx="24" cy="324"/>
              </a:xfrm>
              <a:prstGeom prst="rect">
                <a:avLst/>
              </a:prstGeom>
              <a:solidFill>
                <a:srgbClr val="C2F5F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9" name="Rectangle 53"/>
              <p:cNvSpPr>
                <a:spLocks noChangeArrowheads="1"/>
              </p:cNvSpPr>
              <p:nvPr/>
            </p:nvSpPr>
            <p:spPr bwMode="auto">
              <a:xfrm>
                <a:off x="4976" y="2135"/>
                <a:ext cx="18" cy="324"/>
              </a:xfrm>
              <a:prstGeom prst="rect">
                <a:avLst/>
              </a:prstGeom>
              <a:solidFill>
                <a:srgbClr val="C3F6F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0" name="Rectangle 54"/>
              <p:cNvSpPr>
                <a:spLocks noChangeArrowheads="1"/>
              </p:cNvSpPr>
              <p:nvPr/>
            </p:nvSpPr>
            <p:spPr bwMode="auto">
              <a:xfrm>
                <a:off x="4994" y="2135"/>
                <a:ext cx="12" cy="324"/>
              </a:xfrm>
              <a:prstGeom prst="rect">
                <a:avLst/>
              </a:prstGeom>
              <a:solidFill>
                <a:srgbClr val="C4F7F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1" name="Rectangle 55"/>
              <p:cNvSpPr>
                <a:spLocks noChangeArrowheads="1"/>
              </p:cNvSpPr>
              <p:nvPr/>
            </p:nvSpPr>
            <p:spPr bwMode="auto">
              <a:xfrm>
                <a:off x="5006" y="2135"/>
                <a:ext cx="18" cy="324"/>
              </a:xfrm>
              <a:prstGeom prst="rect">
                <a:avLst/>
              </a:prstGeom>
              <a:solidFill>
                <a:srgbClr val="C5F8F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2" name="Rectangle 56"/>
              <p:cNvSpPr>
                <a:spLocks noChangeArrowheads="1"/>
              </p:cNvSpPr>
              <p:nvPr/>
            </p:nvSpPr>
            <p:spPr bwMode="auto">
              <a:xfrm>
                <a:off x="5024" y="2135"/>
                <a:ext cx="12" cy="324"/>
              </a:xfrm>
              <a:prstGeom prst="rect">
                <a:avLst/>
              </a:prstGeom>
              <a:solidFill>
                <a:srgbClr val="C6F9F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3" name="Rectangle 57"/>
              <p:cNvSpPr>
                <a:spLocks noChangeArrowheads="1"/>
              </p:cNvSpPr>
              <p:nvPr/>
            </p:nvSpPr>
            <p:spPr bwMode="auto">
              <a:xfrm>
                <a:off x="5036" y="2135"/>
                <a:ext cx="12" cy="324"/>
              </a:xfrm>
              <a:prstGeom prst="rect">
                <a:avLst/>
              </a:prstGeom>
              <a:solidFill>
                <a:srgbClr val="C7FAF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4" name="Rectangle 58"/>
              <p:cNvSpPr>
                <a:spLocks noChangeArrowheads="1"/>
              </p:cNvSpPr>
              <p:nvPr/>
            </p:nvSpPr>
            <p:spPr bwMode="auto">
              <a:xfrm>
                <a:off x="5048" y="2135"/>
                <a:ext cx="18" cy="324"/>
              </a:xfrm>
              <a:prstGeom prst="rect">
                <a:avLst/>
              </a:prstGeom>
              <a:solidFill>
                <a:srgbClr val="C8FBF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5" name="Rectangle 59"/>
              <p:cNvSpPr>
                <a:spLocks noChangeArrowheads="1"/>
              </p:cNvSpPr>
              <p:nvPr/>
            </p:nvSpPr>
            <p:spPr bwMode="auto">
              <a:xfrm>
                <a:off x="5066" y="2135"/>
                <a:ext cx="12" cy="324"/>
              </a:xfrm>
              <a:prstGeom prst="rect">
                <a:avLst/>
              </a:prstGeom>
              <a:solidFill>
                <a:srgbClr val="C9FCF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6" name="Rectangle 60"/>
              <p:cNvSpPr>
                <a:spLocks noChangeArrowheads="1"/>
              </p:cNvSpPr>
              <p:nvPr/>
            </p:nvSpPr>
            <p:spPr bwMode="auto">
              <a:xfrm>
                <a:off x="5078" y="2135"/>
                <a:ext cx="18" cy="324"/>
              </a:xfrm>
              <a:prstGeom prst="rect">
                <a:avLst/>
              </a:prstGeom>
              <a:solidFill>
                <a:srgbClr val="CAFDF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7" name="Rectangle 61"/>
              <p:cNvSpPr>
                <a:spLocks noChangeArrowheads="1"/>
              </p:cNvSpPr>
              <p:nvPr/>
            </p:nvSpPr>
            <p:spPr bwMode="auto">
              <a:xfrm>
                <a:off x="5096" y="2135"/>
                <a:ext cx="12" cy="324"/>
              </a:xfrm>
              <a:prstGeom prst="rect">
                <a:avLst/>
              </a:prstGeom>
              <a:solidFill>
                <a:srgbClr val="CBFEF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8" name="Rectangle 62"/>
              <p:cNvSpPr>
                <a:spLocks noChangeArrowheads="1"/>
              </p:cNvSpPr>
              <p:nvPr/>
            </p:nvSpPr>
            <p:spPr bwMode="auto">
              <a:xfrm>
                <a:off x="5108" y="2135"/>
                <a:ext cx="360" cy="324"/>
              </a:xfrm>
              <a:prstGeom prst="rect">
                <a:avLst/>
              </a:prstGeom>
              <a:solidFill>
                <a:srgbClr val="CCFFF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9" name="Rectangle 63"/>
              <p:cNvSpPr>
                <a:spLocks noChangeArrowheads="1"/>
              </p:cNvSpPr>
              <p:nvPr/>
            </p:nvSpPr>
            <p:spPr bwMode="auto">
              <a:xfrm>
                <a:off x="4760" y="2135"/>
                <a:ext cx="708"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60" name="Rectangle 64"/>
              <p:cNvSpPr>
                <a:spLocks noChangeArrowheads="1"/>
              </p:cNvSpPr>
              <p:nvPr/>
            </p:nvSpPr>
            <p:spPr bwMode="auto">
              <a:xfrm>
                <a:off x="4802" y="2189"/>
                <a:ext cx="717"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rPr>
                  <a:t>GF_PropertyType</a:t>
                </a:r>
                <a:endParaRPr lang="en-US">
                  <a:solidFill>
                    <a:srgbClr val="000000"/>
                  </a:solidFill>
                  <a:latin typeface="Arial" pitchFamily="34" charset="0"/>
                </a:endParaRPr>
              </a:p>
            </p:txBody>
          </p:sp>
          <p:sp>
            <p:nvSpPr>
              <p:cNvPr id="61" name="Line 65"/>
              <p:cNvSpPr>
                <a:spLocks noChangeShapeType="1"/>
              </p:cNvSpPr>
              <p:nvPr/>
            </p:nvSpPr>
            <p:spPr bwMode="auto">
              <a:xfrm>
                <a:off x="4760" y="2315"/>
                <a:ext cx="708"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grpSp>
        <p:grpSp>
          <p:nvGrpSpPr>
            <p:cNvPr id="62" name="Group 264"/>
            <p:cNvGrpSpPr>
              <a:grpSpLocks/>
            </p:cNvGrpSpPr>
            <p:nvPr/>
          </p:nvGrpSpPr>
          <p:grpSpPr bwMode="auto">
            <a:xfrm>
              <a:off x="7083301" y="2611700"/>
              <a:ext cx="1066800" cy="542925"/>
              <a:chOff x="1790" y="2225"/>
              <a:chExt cx="606" cy="342"/>
            </a:xfrm>
          </p:grpSpPr>
          <p:sp>
            <p:nvSpPr>
              <p:cNvPr id="63" name="Rectangle 66"/>
              <p:cNvSpPr>
                <a:spLocks noChangeArrowheads="1"/>
              </p:cNvSpPr>
              <p:nvPr/>
            </p:nvSpPr>
            <p:spPr bwMode="auto">
              <a:xfrm>
                <a:off x="1808" y="2243"/>
                <a:ext cx="588"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64" name="Rectangle 67"/>
              <p:cNvSpPr>
                <a:spLocks noChangeArrowheads="1"/>
              </p:cNvSpPr>
              <p:nvPr/>
            </p:nvSpPr>
            <p:spPr bwMode="auto">
              <a:xfrm>
                <a:off x="1790" y="2225"/>
                <a:ext cx="12" cy="324"/>
              </a:xfrm>
              <a:prstGeom prst="rect">
                <a:avLst/>
              </a:prstGeom>
              <a:solidFill>
                <a:srgbClr val="E8E8C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65" name="Rectangle 68"/>
              <p:cNvSpPr>
                <a:spLocks noChangeArrowheads="1"/>
              </p:cNvSpPr>
              <p:nvPr/>
            </p:nvSpPr>
            <p:spPr bwMode="auto">
              <a:xfrm>
                <a:off x="1802" y="2225"/>
                <a:ext cx="12" cy="324"/>
              </a:xfrm>
              <a:prstGeom prst="rect">
                <a:avLst/>
              </a:prstGeom>
              <a:solidFill>
                <a:srgbClr val="E9E9C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66" name="Rectangle 69"/>
              <p:cNvSpPr>
                <a:spLocks noChangeArrowheads="1"/>
              </p:cNvSpPr>
              <p:nvPr/>
            </p:nvSpPr>
            <p:spPr bwMode="auto">
              <a:xfrm>
                <a:off x="1814" y="2225"/>
                <a:ext cx="12" cy="324"/>
              </a:xfrm>
              <a:prstGeom prst="rect">
                <a:avLst/>
              </a:prstGeom>
              <a:solidFill>
                <a:srgbClr val="EAEAC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67" name="Rectangle 70"/>
              <p:cNvSpPr>
                <a:spLocks noChangeArrowheads="1"/>
              </p:cNvSpPr>
              <p:nvPr/>
            </p:nvSpPr>
            <p:spPr bwMode="auto">
              <a:xfrm>
                <a:off x="1826" y="2225"/>
                <a:ext cx="12" cy="324"/>
              </a:xfrm>
              <a:prstGeom prst="rect">
                <a:avLst/>
              </a:prstGeom>
              <a:solidFill>
                <a:srgbClr val="EBEBC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68" name="Rectangle 71"/>
              <p:cNvSpPr>
                <a:spLocks noChangeArrowheads="1"/>
              </p:cNvSpPr>
              <p:nvPr/>
            </p:nvSpPr>
            <p:spPr bwMode="auto">
              <a:xfrm>
                <a:off x="1838" y="2225"/>
                <a:ext cx="12" cy="324"/>
              </a:xfrm>
              <a:prstGeom prst="rect">
                <a:avLst/>
              </a:prstGeom>
              <a:solidFill>
                <a:srgbClr val="ECECC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69" name="Rectangle 72"/>
              <p:cNvSpPr>
                <a:spLocks noChangeArrowheads="1"/>
              </p:cNvSpPr>
              <p:nvPr/>
            </p:nvSpPr>
            <p:spPr bwMode="auto">
              <a:xfrm>
                <a:off x="1850" y="2225"/>
                <a:ext cx="12" cy="324"/>
              </a:xfrm>
              <a:prstGeom prst="rect">
                <a:avLst/>
              </a:prstGeom>
              <a:solidFill>
                <a:srgbClr val="EDEDC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0" name="Rectangle 73"/>
              <p:cNvSpPr>
                <a:spLocks noChangeArrowheads="1"/>
              </p:cNvSpPr>
              <p:nvPr/>
            </p:nvSpPr>
            <p:spPr bwMode="auto">
              <a:xfrm>
                <a:off x="1862" y="2225"/>
                <a:ext cx="12" cy="324"/>
              </a:xfrm>
              <a:prstGeom prst="rect">
                <a:avLst/>
              </a:prstGeom>
              <a:solidFill>
                <a:srgbClr val="EEEEC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1" name="Rectangle 74"/>
              <p:cNvSpPr>
                <a:spLocks noChangeArrowheads="1"/>
              </p:cNvSpPr>
              <p:nvPr/>
            </p:nvSpPr>
            <p:spPr bwMode="auto">
              <a:xfrm>
                <a:off x="1874" y="2225"/>
                <a:ext cx="12" cy="324"/>
              </a:xfrm>
              <a:prstGeom prst="rect">
                <a:avLst/>
              </a:prstGeom>
              <a:solidFill>
                <a:srgbClr val="EFEFD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2" name="Rectangle 75"/>
              <p:cNvSpPr>
                <a:spLocks noChangeArrowheads="1"/>
              </p:cNvSpPr>
              <p:nvPr/>
            </p:nvSpPr>
            <p:spPr bwMode="auto">
              <a:xfrm>
                <a:off x="1886" y="2225"/>
                <a:ext cx="12" cy="324"/>
              </a:xfrm>
              <a:prstGeom prst="rect">
                <a:avLst/>
              </a:prstGeom>
              <a:solidFill>
                <a:srgbClr val="F0F0D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3" name="Rectangle 76"/>
              <p:cNvSpPr>
                <a:spLocks noChangeArrowheads="1"/>
              </p:cNvSpPr>
              <p:nvPr/>
            </p:nvSpPr>
            <p:spPr bwMode="auto">
              <a:xfrm>
                <a:off x="1898" y="2225"/>
                <a:ext cx="12" cy="324"/>
              </a:xfrm>
              <a:prstGeom prst="rect">
                <a:avLst/>
              </a:prstGeom>
              <a:solidFill>
                <a:srgbClr val="F1F1D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4" name="Rectangle 77"/>
              <p:cNvSpPr>
                <a:spLocks noChangeArrowheads="1"/>
              </p:cNvSpPr>
              <p:nvPr/>
            </p:nvSpPr>
            <p:spPr bwMode="auto">
              <a:xfrm>
                <a:off x="1910" y="2225"/>
                <a:ext cx="12" cy="324"/>
              </a:xfrm>
              <a:prstGeom prst="rect">
                <a:avLst/>
              </a:prstGeom>
              <a:solidFill>
                <a:srgbClr val="F2F2D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5" name="Rectangle 78"/>
              <p:cNvSpPr>
                <a:spLocks noChangeArrowheads="1"/>
              </p:cNvSpPr>
              <p:nvPr/>
            </p:nvSpPr>
            <p:spPr bwMode="auto">
              <a:xfrm>
                <a:off x="1922" y="2225"/>
                <a:ext cx="12" cy="324"/>
              </a:xfrm>
              <a:prstGeom prst="rect">
                <a:avLst/>
              </a:prstGeom>
              <a:solidFill>
                <a:srgbClr val="F3F3D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6" name="Rectangle 79"/>
              <p:cNvSpPr>
                <a:spLocks noChangeArrowheads="1"/>
              </p:cNvSpPr>
              <p:nvPr/>
            </p:nvSpPr>
            <p:spPr bwMode="auto">
              <a:xfrm>
                <a:off x="1934" y="2225"/>
                <a:ext cx="18" cy="324"/>
              </a:xfrm>
              <a:prstGeom prst="rect">
                <a:avLst/>
              </a:prstGeom>
              <a:solidFill>
                <a:srgbClr val="F4F4D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7" name="Rectangle 80"/>
              <p:cNvSpPr>
                <a:spLocks noChangeArrowheads="1"/>
              </p:cNvSpPr>
              <p:nvPr/>
            </p:nvSpPr>
            <p:spPr bwMode="auto">
              <a:xfrm>
                <a:off x="1952" y="2225"/>
                <a:ext cx="18" cy="324"/>
              </a:xfrm>
              <a:prstGeom prst="rect">
                <a:avLst/>
              </a:prstGeom>
              <a:solidFill>
                <a:srgbClr val="F5F5D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8" name="Rectangle 81"/>
              <p:cNvSpPr>
                <a:spLocks noChangeArrowheads="1"/>
              </p:cNvSpPr>
              <p:nvPr/>
            </p:nvSpPr>
            <p:spPr bwMode="auto">
              <a:xfrm>
                <a:off x="1970" y="2225"/>
                <a:ext cx="12" cy="324"/>
              </a:xfrm>
              <a:prstGeom prst="rect">
                <a:avLst/>
              </a:prstGeom>
              <a:solidFill>
                <a:srgbClr val="F6F6D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9" name="Rectangle 82"/>
              <p:cNvSpPr>
                <a:spLocks noChangeArrowheads="1"/>
              </p:cNvSpPr>
              <p:nvPr/>
            </p:nvSpPr>
            <p:spPr bwMode="auto">
              <a:xfrm>
                <a:off x="1982" y="2225"/>
                <a:ext cx="12" cy="324"/>
              </a:xfrm>
              <a:prstGeom prst="rect">
                <a:avLst/>
              </a:prstGeom>
              <a:solidFill>
                <a:srgbClr val="F7F7D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0" name="Rectangle 83"/>
              <p:cNvSpPr>
                <a:spLocks noChangeArrowheads="1"/>
              </p:cNvSpPr>
              <p:nvPr/>
            </p:nvSpPr>
            <p:spPr bwMode="auto">
              <a:xfrm>
                <a:off x="1994" y="2225"/>
                <a:ext cx="12" cy="324"/>
              </a:xfrm>
              <a:prstGeom prst="rect">
                <a:avLst/>
              </a:prstGeom>
              <a:solidFill>
                <a:srgbClr val="F8F8D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1" name="Rectangle 84"/>
              <p:cNvSpPr>
                <a:spLocks noChangeArrowheads="1"/>
              </p:cNvSpPr>
              <p:nvPr/>
            </p:nvSpPr>
            <p:spPr bwMode="auto">
              <a:xfrm>
                <a:off x="2006" y="2225"/>
                <a:ext cx="12" cy="324"/>
              </a:xfrm>
              <a:prstGeom prst="rect">
                <a:avLst/>
              </a:prstGeom>
              <a:solidFill>
                <a:srgbClr val="F9F9D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2" name="Rectangle 85"/>
              <p:cNvSpPr>
                <a:spLocks noChangeArrowheads="1"/>
              </p:cNvSpPr>
              <p:nvPr/>
            </p:nvSpPr>
            <p:spPr bwMode="auto">
              <a:xfrm>
                <a:off x="2018" y="2225"/>
                <a:ext cx="12" cy="324"/>
              </a:xfrm>
              <a:prstGeom prst="rect">
                <a:avLst/>
              </a:prstGeom>
              <a:solidFill>
                <a:srgbClr val="FAFAD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3" name="Rectangle 86"/>
              <p:cNvSpPr>
                <a:spLocks noChangeArrowheads="1"/>
              </p:cNvSpPr>
              <p:nvPr/>
            </p:nvSpPr>
            <p:spPr bwMode="auto">
              <a:xfrm>
                <a:off x="2030" y="2225"/>
                <a:ext cx="12" cy="324"/>
              </a:xfrm>
              <a:prstGeom prst="rect">
                <a:avLst/>
              </a:prstGeom>
              <a:solidFill>
                <a:srgbClr val="FBFBD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4" name="Rectangle 87"/>
              <p:cNvSpPr>
                <a:spLocks noChangeArrowheads="1"/>
              </p:cNvSpPr>
              <p:nvPr/>
            </p:nvSpPr>
            <p:spPr bwMode="auto">
              <a:xfrm>
                <a:off x="2042" y="2225"/>
                <a:ext cx="12" cy="324"/>
              </a:xfrm>
              <a:prstGeom prst="rect">
                <a:avLst/>
              </a:prstGeom>
              <a:solidFill>
                <a:srgbClr val="FCFCD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5" name="Rectangle 88"/>
              <p:cNvSpPr>
                <a:spLocks noChangeArrowheads="1"/>
              </p:cNvSpPr>
              <p:nvPr/>
            </p:nvSpPr>
            <p:spPr bwMode="auto">
              <a:xfrm>
                <a:off x="2054" y="2225"/>
                <a:ext cx="12" cy="324"/>
              </a:xfrm>
              <a:prstGeom prst="rect">
                <a:avLst/>
              </a:prstGeom>
              <a:solidFill>
                <a:srgbClr val="FDFDD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6" name="Rectangle 89"/>
              <p:cNvSpPr>
                <a:spLocks noChangeArrowheads="1"/>
              </p:cNvSpPr>
              <p:nvPr/>
            </p:nvSpPr>
            <p:spPr bwMode="auto">
              <a:xfrm>
                <a:off x="2066" y="2225"/>
                <a:ext cx="12" cy="324"/>
              </a:xfrm>
              <a:prstGeom prst="rect">
                <a:avLst/>
              </a:prstGeom>
              <a:solidFill>
                <a:srgbClr val="FEFED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7" name="Rectangle 90"/>
              <p:cNvSpPr>
                <a:spLocks noChangeArrowheads="1"/>
              </p:cNvSpPr>
              <p:nvPr/>
            </p:nvSpPr>
            <p:spPr bwMode="auto">
              <a:xfrm>
                <a:off x="2078" y="2225"/>
                <a:ext cx="300" cy="324"/>
              </a:xfrm>
              <a:prstGeom prst="rect">
                <a:avLst/>
              </a:prstGeom>
              <a:solidFill>
                <a:srgbClr val="FFFFE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8" name="Rectangle 91"/>
              <p:cNvSpPr>
                <a:spLocks noChangeArrowheads="1"/>
              </p:cNvSpPr>
              <p:nvPr/>
            </p:nvSpPr>
            <p:spPr bwMode="auto">
              <a:xfrm>
                <a:off x="1790" y="2225"/>
                <a:ext cx="588"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9" name="Rectangle 92"/>
              <p:cNvSpPr>
                <a:spLocks noChangeArrowheads="1"/>
              </p:cNvSpPr>
              <p:nvPr/>
            </p:nvSpPr>
            <p:spPr bwMode="auto">
              <a:xfrm>
                <a:off x="1868" y="2279"/>
                <a:ext cx="493"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rPr>
                  <a:t>GFI_Feature</a:t>
                </a:r>
                <a:endParaRPr lang="en-US">
                  <a:solidFill>
                    <a:srgbClr val="000000"/>
                  </a:solidFill>
                  <a:latin typeface="Arial" pitchFamily="34" charset="0"/>
                </a:endParaRPr>
              </a:p>
            </p:txBody>
          </p:sp>
          <p:sp>
            <p:nvSpPr>
              <p:cNvPr id="90" name="Line 93"/>
              <p:cNvSpPr>
                <a:spLocks noChangeShapeType="1"/>
              </p:cNvSpPr>
              <p:nvPr/>
            </p:nvSpPr>
            <p:spPr bwMode="auto">
              <a:xfrm>
                <a:off x="1790" y="2405"/>
                <a:ext cx="588"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grpSp>
        <p:grpSp>
          <p:nvGrpSpPr>
            <p:cNvPr id="91" name="Group 267"/>
            <p:cNvGrpSpPr>
              <a:grpSpLocks/>
            </p:cNvGrpSpPr>
            <p:nvPr/>
          </p:nvGrpSpPr>
          <p:grpSpPr bwMode="auto">
            <a:xfrm>
              <a:off x="5446588" y="5972438"/>
              <a:ext cx="1133475" cy="542925"/>
              <a:chOff x="3548" y="3275"/>
              <a:chExt cx="594" cy="342"/>
            </a:xfrm>
          </p:grpSpPr>
          <p:sp>
            <p:nvSpPr>
              <p:cNvPr id="92" name="Rectangle 94"/>
              <p:cNvSpPr>
                <a:spLocks noChangeArrowheads="1"/>
              </p:cNvSpPr>
              <p:nvPr/>
            </p:nvSpPr>
            <p:spPr bwMode="auto">
              <a:xfrm>
                <a:off x="3566" y="3293"/>
                <a:ext cx="576"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3" name="Rectangle 95"/>
              <p:cNvSpPr>
                <a:spLocks noChangeArrowheads="1"/>
              </p:cNvSpPr>
              <p:nvPr/>
            </p:nvSpPr>
            <p:spPr bwMode="auto">
              <a:xfrm>
                <a:off x="3548" y="3275"/>
                <a:ext cx="12" cy="324"/>
              </a:xfrm>
              <a:prstGeom prst="rect">
                <a:avLst/>
              </a:prstGeom>
              <a:solidFill>
                <a:srgbClr val="B582E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4" name="Rectangle 96"/>
              <p:cNvSpPr>
                <a:spLocks noChangeArrowheads="1"/>
              </p:cNvSpPr>
              <p:nvPr/>
            </p:nvSpPr>
            <p:spPr bwMode="auto">
              <a:xfrm>
                <a:off x="3560" y="3275"/>
                <a:ext cx="6" cy="324"/>
              </a:xfrm>
              <a:prstGeom prst="rect">
                <a:avLst/>
              </a:prstGeom>
              <a:solidFill>
                <a:srgbClr val="B683E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5" name="Rectangle 97"/>
              <p:cNvSpPr>
                <a:spLocks noChangeArrowheads="1"/>
              </p:cNvSpPr>
              <p:nvPr/>
            </p:nvSpPr>
            <p:spPr bwMode="auto">
              <a:xfrm>
                <a:off x="3566" y="3275"/>
                <a:ext cx="18" cy="324"/>
              </a:xfrm>
              <a:prstGeom prst="rect">
                <a:avLst/>
              </a:prstGeom>
              <a:solidFill>
                <a:srgbClr val="B784E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6" name="Rectangle 98"/>
              <p:cNvSpPr>
                <a:spLocks noChangeArrowheads="1"/>
              </p:cNvSpPr>
              <p:nvPr/>
            </p:nvSpPr>
            <p:spPr bwMode="auto">
              <a:xfrm>
                <a:off x="3584" y="3275"/>
                <a:ext cx="12" cy="324"/>
              </a:xfrm>
              <a:prstGeom prst="rect">
                <a:avLst/>
              </a:prstGeom>
              <a:solidFill>
                <a:srgbClr val="B885E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7" name="Rectangle 99"/>
              <p:cNvSpPr>
                <a:spLocks noChangeArrowheads="1"/>
              </p:cNvSpPr>
              <p:nvPr/>
            </p:nvSpPr>
            <p:spPr bwMode="auto">
              <a:xfrm>
                <a:off x="3596" y="3275"/>
                <a:ext cx="6" cy="324"/>
              </a:xfrm>
              <a:prstGeom prst="rect">
                <a:avLst/>
              </a:prstGeom>
              <a:solidFill>
                <a:srgbClr val="B986E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8" name="Rectangle 100"/>
              <p:cNvSpPr>
                <a:spLocks noChangeArrowheads="1"/>
              </p:cNvSpPr>
              <p:nvPr/>
            </p:nvSpPr>
            <p:spPr bwMode="auto">
              <a:xfrm>
                <a:off x="3602" y="3275"/>
                <a:ext cx="18" cy="324"/>
              </a:xfrm>
              <a:prstGeom prst="rect">
                <a:avLst/>
              </a:prstGeom>
              <a:solidFill>
                <a:srgbClr val="BA87E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9" name="Rectangle 101"/>
              <p:cNvSpPr>
                <a:spLocks noChangeArrowheads="1"/>
              </p:cNvSpPr>
              <p:nvPr/>
            </p:nvSpPr>
            <p:spPr bwMode="auto">
              <a:xfrm>
                <a:off x="3620" y="3275"/>
                <a:ext cx="12" cy="324"/>
              </a:xfrm>
              <a:prstGeom prst="rect">
                <a:avLst/>
              </a:prstGeom>
              <a:solidFill>
                <a:srgbClr val="BB88E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0" name="Rectangle 102"/>
              <p:cNvSpPr>
                <a:spLocks noChangeArrowheads="1"/>
              </p:cNvSpPr>
              <p:nvPr/>
            </p:nvSpPr>
            <p:spPr bwMode="auto">
              <a:xfrm>
                <a:off x="3632" y="3275"/>
                <a:ext cx="6" cy="324"/>
              </a:xfrm>
              <a:prstGeom prst="rect">
                <a:avLst/>
              </a:prstGeom>
              <a:solidFill>
                <a:srgbClr val="BC89E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1" name="Rectangle 103"/>
              <p:cNvSpPr>
                <a:spLocks noChangeArrowheads="1"/>
              </p:cNvSpPr>
              <p:nvPr/>
            </p:nvSpPr>
            <p:spPr bwMode="auto">
              <a:xfrm>
                <a:off x="3638" y="3275"/>
                <a:ext cx="18" cy="324"/>
              </a:xfrm>
              <a:prstGeom prst="rect">
                <a:avLst/>
              </a:prstGeom>
              <a:solidFill>
                <a:srgbClr val="BD8AF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2" name="Rectangle 104"/>
              <p:cNvSpPr>
                <a:spLocks noChangeArrowheads="1"/>
              </p:cNvSpPr>
              <p:nvPr/>
            </p:nvSpPr>
            <p:spPr bwMode="auto">
              <a:xfrm>
                <a:off x="3656" y="3275"/>
                <a:ext cx="12" cy="324"/>
              </a:xfrm>
              <a:prstGeom prst="rect">
                <a:avLst/>
              </a:prstGeom>
              <a:solidFill>
                <a:srgbClr val="BE8BF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3" name="Rectangle 105"/>
              <p:cNvSpPr>
                <a:spLocks noChangeArrowheads="1"/>
              </p:cNvSpPr>
              <p:nvPr/>
            </p:nvSpPr>
            <p:spPr bwMode="auto">
              <a:xfrm>
                <a:off x="3668" y="3275"/>
                <a:ext cx="6" cy="324"/>
              </a:xfrm>
              <a:prstGeom prst="rect">
                <a:avLst/>
              </a:prstGeom>
              <a:solidFill>
                <a:srgbClr val="BF8CF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4" name="Rectangle 106"/>
              <p:cNvSpPr>
                <a:spLocks noChangeArrowheads="1"/>
              </p:cNvSpPr>
              <p:nvPr/>
            </p:nvSpPr>
            <p:spPr bwMode="auto">
              <a:xfrm>
                <a:off x="3674" y="3275"/>
                <a:ext cx="18" cy="324"/>
              </a:xfrm>
              <a:prstGeom prst="rect">
                <a:avLst/>
              </a:prstGeom>
              <a:solidFill>
                <a:srgbClr val="C08DF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5" name="Rectangle 107"/>
              <p:cNvSpPr>
                <a:spLocks noChangeArrowheads="1"/>
              </p:cNvSpPr>
              <p:nvPr/>
            </p:nvSpPr>
            <p:spPr bwMode="auto">
              <a:xfrm>
                <a:off x="3692" y="3275"/>
                <a:ext cx="12" cy="324"/>
              </a:xfrm>
              <a:prstGeom prst="rect">
                <a:avLst/>
              </a:prstGeom>
              <a:solidFill>
                <a:srgbClr val="C18EF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6" name="Rectangle 108"/>
              <p:cNvSpPr>
                <a:spLocks noChangeArrowheads="1"/>
              </p:cNvSpPr>
              <p:nvPr/>
            </p:nvSpPr>
            <p:spPr bwMode="auto">
              <a:xfrm>
                <a:off x="3704" y="3275"/>
                <a:ext cx="18" cy="324"/>
              </a:xfrm>
              <a:prstGeom prst="rect">
                <a:avLst/>
              </a:prstGeom>
              <a:solidFill>
                <a:srgbClr val="C28FF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7" name="Rectangle 109"/>
              <p:cNvSpPr>
                <a:spLocks noChangeArrowheads="1"/>
              </p:cNvSpPr>
              <p:nvPr/>
            </p:nvSpPr>
            <p:spPr bwMode="auto">
              <a:xfrm>
                <a:off x="3722" y="3275"/>
                <a:ext cx="18" cy="324"/>
              </a:xfrm>
              <a:prstGeom prst="rect">
                <a:avLst/>
              </a:prstGeom>
              <a:solidFill>
                <a:srgbClr val="C390F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8" name="Rectangle 110"/>
              <p:cNvSpPr>
                <a:spLocks noChangeArrowheads="1"/>
              </p:cNvSpPr>
              <p:nvPr/>
            </p:nvSpPr>
            <p:spPr bwMode="auto">
              <a:xfrm>
                <a:off x="3740" y="3275"/>
                <a:ext cx="6" cy="324"/>
              </a:xfrm>
              <a:prstGeom prst="rect">
                <a:avLst/>
              </a:prstGeom>
              <a:solidFill>
                <a:srgbClr val="C491F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9" name="Rectangle 111"/>
              <p:cNvSpPr>
                <a:spLocks noChangeArrowheads="1"/>
              </p:cNvSpPr>
              <p:nvPr/>
            </p:nvSpPr>
            <p:spPr bwMode="auto">
              <a:xfrm>
                <a:off x="3746" y="3275"/>
                <a:ext cx="18" cy="324"/>
              </a:xfrm>
              <a:prstGeom prst="rect">
                <a:avLst/>
              </a:prstGeom>
              <a:solidFill>
                <a:srgbClr val="C592F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0" name="Rectangle 112"/>
              <p:cNvSpPr>
                <a:spLocks noChangeArrowheads="1"/>
              </p:cNvSpPr>
              <p:nvPr/>
            </p:nvSpPr>
            <p:spPr bwMode="auto">
              <a:xfrm>
                <a:off x="3764" y="3275"/>
                <a:ext cx="12" cy="324"/>
              </a:xfrm>
              <a:prstGeom prst="rect">
                <a:avLst/>
              </a:prstGeom>
              <a:solidFill>
                <a:srgbClr val="C693F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1" name="Rectangle 113"/>
              <p:cNvSpPr>
                <a:spLocks noChangeArrowheads="1"/>
              </p:cNvSpPr>
              <p:nvPr/>
            </p:nvSpPr>
            <p:spPr bwMode="auto">
              <a:xfrm>
                <a:off x="3776" y="3275"/>
                <a:ext cx="6" cy="324"/>
              </a:xfrm>
              <a:prstGeom prst="rect">
                <a:avLst/>
              </a:prstGeom>
              <a:solidFill>
                <a:srgbClr val="C794F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2" name="Rectangle 114"/>
              <p:cNvSpPr>
                <a:spLocks noChangeArrowheads="1"/>
              </p:cNvSpPr>
              <p:nvPr/>
            </p:nvSpPr>
            <p:spPr bwMode="auto">
              <a:xfrm>
                <a:off x="3782" y="3275"/>
                <a:ext cx="18" cy="324"/>
              </a:xfrm>
              <a:prstGeom prst="rect">
                <a:avLst/>
              </a:prstGeom>
              <a:solidFill>
                <a:srgbClr val="C895F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3" name="Rectangle 115"/>
              <p:cNvSpPr>
                <a:spLocks noChangeArrowheads="1"/>
              </p:cNvSpPr>
              <p:nvPr/>
            </p:nvSpPr>
            <p:spPr bwMode="auto">
              <a:xfrm>
                <a:off x="3800" y="3275"/>
                <a:ext cx="12" cy="324"/>
              </a:xfrm>
              <a:prstGeom prst="rect">
                <a:avLst/>
              </a:prstGeom>
              <a:solidFill>
                <a:srgbClr val="C996F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4" name="Rectangle 116"/>
              <p:cNvSpPr>
                <a:spLocks noChangeArrowheads="1"/>
              </p:cNvSpPr>
              <p:nvPr/>
            </p:nvSpPr>
            <p:spPr bwMode="auto">
              <a:xfrm>
                <a:off x="3812" y="3275"/>
                <a:ext cx="6" cy="324"/>
              </a:xfrm>
              <a:prstGeom prst="rect">
                <a:avLst/>
              </a:prstGeom>
              <a:solidFill>
                <a:srgbClr val="CA97F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5" name="Rectangle 117"/>
              <p:cNvSpPr>
                <a:spLocks noChangeArrowheads="1"/>
              </p:cNvSpPr>
              <p:nvPr/>
            </p:nvSpPr>
            <p:spPr bwMode="auto">
              <a:xfrm>
                <a:off x="3818" y="3275"/>
                <a:ext cx="18" cy="324"/>
              </a:xfrm>
              <a:prstGeom prst="rect">
                <a:avLst/>
              </a:prstGeom>
              <a:solidFill>
                <a:srgbClr val="CB98F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6" name="Rectangle 118"/>
              <p:cNvSpPr>
                <a:spLocks noChangeArrowheads="1"/>
              </p:cNvSpPr>
              <p:nvPr/>
            </p:nvSpPr>
            <p:spPr bwMode="auto">
              <a:xfrm>
                <a:off x="3836" y="3275"/>
                <a:ext cx="288" cy="324"/>
              </a:xfrm>
              <a:prstGeom prst="rect">
                <a:avLst/>
              </a:prstGeom>
              <a:solidFill>
                <a:srgbClr val="CC99F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7" name="Rectangle 119"/>
              <p:cNvSpPr>
                <a:spLocks noChangeArrowheads="1"/>
              </p:cNvSpPr>
              <p:nvPr/>
            </p:nvSpPr>
            <p:spPr bwMode="auto">
              <a:xfrm>
                <a:off x="3548" y="3275"/>
                <a:ext cx="576"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8" name="Rectangle 120"/>
              <p:cNvSpPr>
                <a:spLocks noChangeArrowheads="1"/>
              </p:cNvSpPr>
              <p:nvPr/>
            </p:nvSpPr>
            <p:spPr bwMode="auto">
              <a:xfrm>
                <a:off x="3614" y="3329"/>
                <a:ext cx="504"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rPr>
                  <a:t>OM_Process</a:t>
                </a:r>
                <a:endParaRPr lang="en-US">
                  <a:solidFill>
                    <a:srgbClr val="000000"/>
                  </a:solidFill>
                  <a:latin typeface="Arial" pitchFamily="34" charset="0"/>
                </a:endParaRPr>
              </a:p>
            </p:txBody>
          </p:sp>
          <p:sp>
            <p:nvSpPr>
              <p:cNvPr id="119" name="Line 121"/>
              <p:cNvSpPr>
                <a:spLocks noChangeShapeType="1"/>
              </p:cNvSpPr>
              <p:nvPr/>
            </p:nvSpPr>
            <p:spPr bwMode="auto">
              <a:xfrm>
                <a:off x="3548" y="3455"/>
                <a:ext cx="576"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grpSp>
        <p:grpSp>
          <p:nvGrpSpPr>
            <p:cNvPr id="120" name="Group 268"/>
            <p:cNvGrpSpPr>
              <a:grpSpLocks/>
            </p:cNvGrpSpPr>
            <p:nvPr/>
          </p:nvGrpSpPr>
          <p:grpSpPr bwMode="auto">
            <a:xfrm>
              <a:off x="7327776" y="5981963"/>
              <a:ext cx="809625" cy="542925"/>
              <a:chOff x="4832" y="3281"/>
              <a:chExt cx="552" cy="342"/>
            </a:xfrm>
          </p:grpSpPr>
          <p:sp>
            <p:nvSpPr>
              <p:cNvPr id="121" name="Rectangle 166"/>
              <p:cNvSpPr>
                <a:spLocks noChangeArrowheads="1"/>
              </p:cNvSpPr>
              <p:nvPr/>
            </p:nvSpPr>
            <p:spPr bwMode="auto">
              <a:xfrm>
                <a:off x="4850" y="3299"/>
                <a:ext cx="534"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2" name="Rectangle 167"/>
              <p:cNvSpPr>
                <a:spLocks noChangeArrowheads="1"/>
              </p:cNvSpPr>
              <p:nvPr/>
            </p:nvSpPr>
            <p:spPr bwMode="auto">
              <a:xfrm>
                <a:off x="4832" y="3281"/>
                <a:ext cx="6" cy="324"/>
              </a:xfrm>
              <a:prstGeom prst="rect">
                <a:avLst/>
              </a:prstGeom>
              <a:solidFill>
                <a:srgbClr val="B5E8B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3" name="Rectangle 168"/>
              <p:cNvSpPr>
                <a:spLocks noChangeArrowheads="1"/>
              </p:cNvSpPr>
              <p:nvPr/>
            </p:nvSpPr>
            <p:spPr bwMode="auto">
              <a:xfrm>
                <a:off x="4838" y="3281"/>
                <a:ext cx="12" cy="324"/>
              </a:xfrm>
              <a:prstGeom prst="rect">
                <a:avLst/>
              </a:prstGeom>
              <a:solidFill>
                <a:srgbClr val="B6E9B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4" name="Rectangle 169"/>
              <p:cNvSpPr>
                <a:spLocks noChangeArrowheads="1"/>
              </p:cNvSpPr>
              <p:nvPr/>
            </p:nvSpPr>
            <p:spPr bwMode="auto">
              <a:xfrm>
                <a:off x="4850" y="3281"/>
                <a:ext cx="12" cy="324"/>
              </a:xfrm>
              <a:prstGeom prst="rect">
                <a:avLst/>
              </a:prstGeom>
              <a:solidFill>
                <a:srgbClr val="B7EAB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5" name="Rectangle 170"/>
              <p:cNvSpPr>
                <a:spLocks noChangeArrowheads="1"/>
              </p:cNvSpPr>
              <p:nvPr/>
            </p:nvSpPr>
            <p:spPr bwMode="auto">
              <a:xfrm>
                <a:off x="4862" y="3281"/>
                <a:ext cx="12" cy="324"/>
              </a:xfrm>
              <a:prstGeom prst="rect">
                <a:avLst/>
              </a:prstGeom>
              <a:solidFill>
                <a:srgbClr val="B8EBB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6" name="Rectangle 171"/>
              <p:cNvSpPr>
                <a:spLocks noChangeArrowheads="1"/>
              </p:cNvSpPr>
              <p:nvPr/>
            </p:nvSpPr>
            <p:spPr bwMode="auto">
              <a:xfrm>
                <a:off x="4874" y="3281"/>
                <a:ext cx="12" cy="324"/>
              </a:xfrm>
              <a:prstGeom prst="rect">
                <a:avLst/>
              </a:prstGeom>
              <a:solidFill>
                <a:srgbClr val="B9ECB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7" name="Rectangle 172"/>
              <p:cNvSpPr>
                <a:spLocks noChangeArrowheads="1"/>
              </p:cNvSpPr>
              <p:nvPr/>
            </p:nvSpPr>
            <p:spPr bwMode="auto">
              <a:xfrm>
                <a:off x="4886" y="3281"/>
                <a:ext cx="12" cy="324"/>
              </a:xfrm>
              <a:prstGeom prst="rect">
                <a:avLst/>
              </a:prstGeom>
              <a:solidFill>
                <a:srgbClr val="BAEDB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8" name="Rectangle 173"/>
              <p:cNvSpPr>
                <a:spLocks noChangeArrowheads="1"/>
              </p:cNvSpPr>
              <p:nvPr/>
            </p:nvSpPr>
            <p:spPr bwMode="auto">
              <a:xfrm>
                <a:off x="4898" y="3281"/>
                <a:ext cx="12" cy="324"/>
              </a:xfrm>
              <a:prstGeom prst="rect">
                <a:avLst/>
              </a:prstGeom>
              <a:solidFill>
                <a:srgbClr val="BBEEB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9" name="Rectangle 174"/>
              <p:cNvSpPr>
                <a:spLocks noChangeArrowheads="1"/>
              </p:cNvSpPr>
              <p:nvPr/>
            </p:nvSpPr>
            <p:spPr bwMode="auto">
              <a:xfrm>
                <a:off x="4910" y="3281"/>
                <a:ext cx="6" cy="324"/>
              </a:xfrm>
              <a:prstGeom prst="rect">
                <a:avLst/>
              </a:prstGeom>
              <a:solidFill>
                <a:srgbClr val="BCEFB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0" name="Rectangle 175"/>
              <p:cNvSpPr>
                <a:spLocks noChangeArrowheads="1"/>
              </p:cNvSpPr>
              <p:nvPr/>
            </p:nvSpPr>
            <p:spPr bwMode="auto">
              <a:xfrm>
                <a:off x="4916" y="3281"/>
                <a:ext cx="12" cy="324"/>
              </a:xfrm>
              <a:prstGeom prst="rect">
                <a:avLst/>
              </a:prstGeom>
              <a:solidFill>
                <a:srgbClr val="BDF0B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1" name="Rectangle 176"/>
              <p:cNvSpPr>
                <a:spLocks noChangeArrowheads="1"/>
              </p:cNvSpPr>
              <p:nvPr/>
            </p:nvSpPr>
            <p:spPr bwMode="auto">
              <a:xfrm>
                <a:off x="4928" y="3281"/>
                <a:ext cx="12" cy="324"/>
              </a:xfrm>
              <a:prstGeom prst="rect">
                <a:avLst/>
              </a:prstGeom>
              <a:solidFill>
                <a:srgbClr val="BEF1B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2" name="Rectangle 177"/>
              <p:cNvSpPr>
                <a:spLocks noChangeArrowheads="1"/>
              </p:cNvSpPr>
              <p:nvPr/>
            </p:nvSpPr>
            <p:spPr bwMode="auto">
              <a:xfrm>
                <a:off x="4940" y="3281"/>
                <a:ext cx="12" cy="324"/>
              </a:xfrm>
              <a:prstGeom prst="rect">
                <a:avLst/>
              </a:prstGeom>
              <a:solidFill>
                <a:srgbClr val="BFF2B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3" name="Rectangle 178"/>
              <p:cNvSpPr>
                <a:spLocks noChangeArrowheads="1"/>
              </p:cNvSpPr>
              <p:nvPr/>
            </p:nvSpPr>
            <p:spPr bwMode="auto">
              <a:xfrm>
                <a:off x="4952" y="3281"/>
                <a:ext cx="12" cy="324"/>
              </a:xfrm>
              <a:prstGeom prst="rect">
                <a:avLst/>
              </a:prstGeom>
              <a:solidFill>
                <a:srgbClr val="C0F3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4" name="Rectangle 179"/>
              <p:cNvSpPr>
                <a:spLocks noChangeArrowheads="1"/>
              </p:cNvSpPr>
              <p:nvPr/>
            </p:nvSpPr>
            <p:spPr bwMode="auto">
              <a:xfrm>
                <a:off x="4964" y="3281"/>
                <a:ext cx="12" cy="324"/>
              </a:xfrm>
              <a:prstGeom prst="rect">
                <a:avLst/>
              </a:prstGeom>
              <a:solidFill>
                <a:srgbClr val="C1F4C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5" name="Rectangle 180"/>
              <p:cNvSpPr>
                <a:spLocks noChangeArrowheads="1"/>
              </p:cNvSpPr>
              <p:nvPr/>
            </p:nvSpPr>
            <p:spPr bwMode="auto">
              <a:xfrm>
                <a:off x="4976" y="3281"/>
                <a:ext cx="18" cy="324"/>
              </a:xfrm>
              <a:prstGeom prst="rect">
                <a:avLst/>
              </a:prstGeom>
              <a:solidFill>
                <a:srgbClr val="C2F5C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6" name="Rectangle 181"/>
              <p:cNvSpPr>
                <a:spLocks noChangeArrowheads="1"/>
              </p:cNvSpPr>
              <p:nvPr/>
            </p:nvSpPr>
            <p:spPr bwMode="auto">
              <a:xfrm>
                <a:off x="4994" y="3281"/>
                <a:ext cx="12" cy="324"/>
              </a:xfrm>
              <a:prstGeom prst="rect">
                <a:avLst/>
              </a:prstGeom>
              <a:solidFill>
                <a:srgbClr val="C3F6C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7" name="Rectangle 182"/>
              <p:cNvSpPr>
                <a:spLocks noChangeArrowheads="1"/>
              </p:cNvSpPr>
              <p:nvPr/>
            </p:nvSpPr>
            <p:spPr bwMode="auto">
              <a:xfrm>
                <a:off x="5006" y="3281"/>
                <a:ext cx="12" cy="324"/>
              </a:xfrm>
              <a:prstGeom prst="rect">
                <a:avLst/>
              </a:prstGeom>
              <a:solidFill>
                <a:srgbClr val="C4F7C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8" name="Rectangle 183"/>
              <p:cNvSpPr>
                <a:spLocks noChangeArrowheads="1"/>
              </p:cNvSpPr>
              <p:nvPr/>
            </p:nvSpPr>
            <p:spPr bwMode="auto">
              <a:xfrm>
                <a:off x="5018" y="3281"/>
                <a:ext cx="12" cy="324"/>
              </a:xfrm>
              <a:prstGeom prst="rect">
                <a:avLst/>
              </a:prstGeom>
              <a:solidFill>
                <a:srgbClr val="C5F8C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9" name="Rectangle 184"/>
              <p:cNvSpPr>
                <a:spLocks noChangeArrowheads="1"/>
              </p:cNvSpPr>
              <p:nvPr/>
            </p:nvSpPr>
            <p:spPr bwMode="auto">
              <a:xfrm>
                <a:off x="5030" y="3281"/>
                <a:ext cx="12" cy="324"/>
              </a:xfrm>
              <a:prstGeom prst="rect">
                <a:avLst/>
              </a:prstGeom>
              <a:solidFill>
                <a:srgbClr val="C6F9C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0" name="Rectangle 185"/>
              <p:cNvSpPr>
                <a:spLocks noChangeArrowheads="1"/>
              </p:cNvSpPr>
              <p:nvPr/>
            </p:nvSpPr>
            <p:spPr bwMode="auto">
              <a:xfrm>
                <a:off x="5042" y="3281"/>
                <a:ext cx="12" cy="324"/>
              </a:xfrm>
              <a:prstGeom prst="rect">
                <a:avLst/>
              </a:prstGeom>
              <a:solidFill>
                <a:srgbClr val="C7FAC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1" name="Rectangle 186"/>
              <p:cNvSpPr>
                <a:spLocks noChangeArrowheads="1"/>
              </p:cNvSpPr>
              <p:nvPr/>
            </p:nvSpPr>
            <p:spPr bwMode="auto">
              <a:xfrm>
                <a:off x="5054" y="3281"/>
                <a:ext cx="12" cy="324"/>
              </a:xfrm>
              <a:prstGeom prst="rect">
                <a:avLst/>
              </a:prstGeom>
              <a:solidFill>
                <a:srgbClr val="C8FBC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2" name="Rectangle 187"/>
              <p:cNvSpPr>
                <a:spLocks noChangeArrowheads="1"/>
              </p:cNvSpPr>
              <p:nvPr/>
            </p:nvSpPr>
            <p:spPr bwMode="auto">
              <a:xfrm>
                <a:off x="5066" y="3281"/>
                <a:ext cx="6" cy="324"/>
              </a:xfrm>
              <a:prstGeom prst="rect">
                <a:avLst/>
              </a:prstGeom>
              <a:solidFill>
                <a:srgbClr val="C9FCC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3" name="Rectangle 188"/>
              <p:cNvSpPr>
                <a:spLocks noChangeArrowheads="1"/>
              </p:cNvSpPr>
              <p:nvPr/>
            </p:nvSpPr>
            <p:spPr bwMode="auto">
              <a:xfrm>
                <a:off x="5072" y="3281"/>
                <a:ext cx="12" cy="324"/>
              </a:xfrm>
              <a:prstGeom prst="rect">
                <a:avLst/>
              </a:prstGeom>
              <a:solidFill>
                <a:srgbClr val="CAFDC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4" name="Rectangle 189"/>
              <p:cNvSpPr>
                <a:spLocks noChangeArrowheads="1"/>
              </p:cNvSpPr>
              <p:nvPr/>
            </p:nvSpPr>
            <p:spPr bwMode="auto">
              <a:xfrm>
                <a:off x="5084" y="3281"/>
                <a:ext cx="12" cy="324"/>
              </a:xfrm>
              <a:prstGeom prst="rect">
                <a:avLst/>
              </a:prstGeom>
              <a:solidFill>
                <a:srgbClr val="CBFEC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5" name="Rectangle 190"/>
              <p:cNvSpPr>
                <a:spLocks noChangeArrowheads="1"/>
              </p:cNvSpPr>
              <p:nvPr/>
            </p:nvSpPr>
            <p:spPr bwMode="auto">
              <a:xfrm>
                <a:off x="5096" y="3281"/>
                <a:ext cx="270" cy="324"/>
              </a:xfrm>
              <a:prstGeom prst="rect">
                <a:avLst/>
              </a:prstGeom>
              <a:solidFill>
                <a:srgbClr val="CCFFC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6" name="Rectangle 191"/>
              <p:cNvSpPr>
                <a:spLocks noChangeArrowheads="1"/>
              </p:cNvSpPr>
              <p:nvPr/>
            </p:nvSpPr>
            <p:spPr bwMode="auto">
              <a:xfrm>
                <a:off x="4832" y="3281"/>
                <a:ext cx="534"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7" name="Rectangle 192"/>
              <p:cNvSpPr>
                <a:spLocks noChangeArrowheads="1"/>
              </p:cNvSpPr>
              <p:nvPr/>
            </p:nvSpPr>
            <p:spPr bwMode="auto">
              <a:xfrm>
                <a:off x="5030" y="3335"/>
                <a:ext cx="150"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rPr>
                  <a:t>Any</a:t>
                </a:r>
                <a:endParaRPr lang="en-US">
                  <a:solidFill>
                    <a:srgbClr val="000000"/>
                  </a:solidFill>
                  <a:latin typeface="Arial" pitchFamily="34" charset="0"/>
                </a:endParaRPr>
              </a:p>
            </p:txBody>
          </p:sp>
          <p:sp>
            <p:nvSpPr>
              <p:cNvPr id="148" name="Line 193"/>
              <p:cNvSpPr>
                <a:spLocks noChangeShapeType="1"/>
              </p:cNvSpPr>
              <p:nvPr/>
            </p:nvSpPr>
            <p:spPr bwMode="auto">
              <a:xfrm>
                <a:off x="4832" y="3461"/>
                <a:ext cx="534"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grpSp>
        <p:grpSp>
          <p:nvGrpSpPr>
            <p:cNvPr id="149" name="Group 273"/>
            <p:cNvGrpSpPr>
              <a:grpSpLocks/>
            </p:cNvGrpSpPr>
            <p:nvPr/>
          </p:nvGrpSpPr>
          <p:grpSpPr bwMode="auto">
            <a:xfrm>
              <a:off x="6880101" y="4477013"/>
              <a:ext cx="1546225" cy="431800"/>
              <a:chOff x="4526" y="2333"/>
              <a:chExt cx="1055" cy="272"/>
            </a:xfrm>
          </p:grpSpPr>
          <p:sp>
            <p:nvSpPr>
              <p:cNvPr id="150" name="Line 225"/>
              <p:cNvSpPr>
                <a:spLocks noChangeShapeType="1"/>
              </p:cNvSpPr>
              <p:nvPr/>
            </p:nvSpPr>
            <p:spPr bwMode="auto">
              <a:xfrm flipV="1">
                <a:off x="4526" y="2429"/>
                <a:ext cx="234" cy="3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151" name="Freeform 226"/>
              <p:cNvSpPr>
                <a:spLocks noEditPoints="1"/>
              </p:cNvSpPr>
              <p:nvPr/>
            </p:nvSpPr>
            <p:spPr bwMode="auto">
              <a:xfrm>
                <a:off x="4664" y="2405"/>
                <a:ext cx="96" cy="72"/>
              </a:xfrm>
              <a:custGeom>
                <a:avLst/>
                <a:gdLst>
                  <a:gd name="T0" fmla="*/ 96 w 96"/>
                  <a:gd name="T1" fmla="*/ 24 h 72"/>
                  <a:gd name="T2" fmla="*/ 12 w 96"/>
                  <a:gd name="T3" fmla="*/ 72 h 72"/>
                  <a:gd name="T4" fmla="*/ 96 w 96"/>
                  <a:gd name="T5" fmla="*/ 24 h 72"/>
                  <a:gd name="T6" fmla="*/ 0 w 96"/>
                  <a:gd name="T7" fmla="*/ 0 h 72"/>
                  <a:gd name="T8" fmla="*/ 0 60000 65536"/>
                  <a:gd name="T9" fmla="*/ 0 60000 65536"/>
                  <a:gd name="T10" fmla="*/ 0 60000 65536"/>
                  <a:gd name="T11" fmla="*/ 0 60000 65536"/>
                  <a:gd name="T12" fmla="*/ 0 w 96"/>
                  <a:gd name="T13" fmla="*/ 0 h 72"/>
                  <a:gd name="T14" fmla="*/ 96 w 96"/>
                  <a:gd name="T15" fmla="*/ 72 h 72"/>
                </a:gdLst>
                <a:ahLst/>
                <a:cxnLst>
                  <a:cxn ang="T8">
                    <a:pos x="T0" y="T1"/>
                  </a:cxn>
                  <a:cxn ang="T9">
                    <a:pos x="T2" y="T3"/>
                  </a:cxn>
                  <a:cxn ang="T10">
                    <a:pos x="T4" y="T5"/>
                  </a:cxn>
                  <a:cxn ang="T11">
                    <a:pos x="T6" y="T7"/>
                  </a:cxn>
                </a:cxnLst>
                <a:rect l="T12" t="T13" r="T14" b="T15"/>
                <a:pathLst>
                  <a:path w="96" h="72">
                    <a:moveTo>
                      <a:pt x="96" y="24"/>
                    </a:moveTo>
                    <a:lnTo>
                      <a:pt x="12" y="72"/>
                    </a:lnTo>
                    <a:moveTo>
                      <a:pt x="96" y="24"/>
                    </a:moveTo>
                    <a:lnTo>
                      <a:pt x="0" y="0"/>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152" name="Rectangle 227"/>
              <p:cNvSpPr>
                <a:spLocks noChangeArrowheads="1"/>
              </p:cNvSpPr>
              <p:nvPr/>
            </p:nvSpPr>
            <p:spPr bwMode="auto">
              <a:xfrm>
                <a:off x="4694" y="2489"/>
                <a:ext cx="887" cy="116"/>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latin typeface="Arial" pitchFamily="34" charset="0"/>
                  </a:rPr>
                  <a:t>+observedProperty</a:t>
                </a:r>
                <a:endParaRPr lang="en-US" sz="3600">
                  <a:solidFill>
                    <a:srgbClr val="000000"/>
                  </a:solidFill>
                  <a:latin typeface="Arial" pitchFamily="34" charset="0"/>
                </a:endParaRPr>
              </a:p>
            </p:txBody>
          </p:sp>
          <p:sp>
            <p:nvSpPr>
              <p:cNvPr id="153" name="Rectangle 228"/>
              <p:cNvSpPr>
                <a:spLocks noChangeArrowheads="1"/>
              </p:cNvSpPr>
              <p:nvPr/>
            </p:nvSpPr>
            <p:spPr bwMode="auto">
              <a:xfrm>
                <a:off x="4694" y="2333"/>
                <a:ext cx="39" cy="7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rPr>
                  <a:t>1</a:t>
                </a:r>
                <a:endParaRPr lang="en-US">
                  <a:solidFill>
                    <a:srgbClr val="000000"/>
                  </a:solidFill>
                  <a:latin typeface="Arial" pitchFamily="34" charset="0"/>
                </a:endParaRPr>
              </a:p>
            </p:txBody>
          </p:sp>
        </p:grpSp>
        <p:grpSp>
          <p:nvGrpSpPr>
            <p:cNvPr id="154" name="Group 178"/>
            <p:cNvGrpSpPr>
              <a:grpSpLocks/>
            </p:cNvGrpSpPr>
            <p:nvPr/>
          </p:nvGrpSpPr>
          <p:grpSpPr bwMode="auto">
            <a:xfrm rot="7440675">
              <a:off x="6228433" y="3553881"/>
              <a:ext cx="1281112" cy="180975"/>
              <a:chOff x="3532889" y="2379360"/>
              <a:chExt cx="1582615" cy="190500"/>
            </a:xfrm>
          </p:grpSpPr>
          <p:sp>
            <p:nvSpPr>
              <p:cNvPr id="155" name="Line 229"/>
              <p:cNvSpPr>
                <a:spLocks noChangeShapeType="1"/>
              </p:cNvSpPr>
              <p:nvPr/>
            </p:nvSpPr>
            <p:spPr bwMode="auto">
              <a:xfrm flipH="1" flipV="1">
                <a:off x="3532889" y="2426985"/>
                <a:ext cx="1582615" cy="1428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156" name="Freeform 230"/>
              <p:cNvSpPr>
                <a:spLocks noEditPoints="1"/>
              </p:cNvSpPr>
              <p:nvPr/>
            </p:nvSpPr>
            <p:spPr bwMode="auto">
              <a:xfrm>
                <a:off x="3532889" y="2379360"/>
                <a:ext cx="131885" cy="114300"/>
              </a:xfrm>
              <a:custGeom>
                <a:avLst/>
                <a:gdLst>
                  <a:gd name="T0" fmla="*/ 0 w 90"/>
                  <a:gd name="T1" fmla="*/ 75604680 h 72"/>
                  <a:gd name="T2" fmla="*/ 193262840 w 90"/>
                  <a:gd name="T3" fmla="*/ 0 h 72"/>
                  <a:gd name="T4" fmla="*/ 0 w 90"/>
                  <a:gd name="T5" fmla="*/ 75604680 h 72"/>
                  <a:gd name="T6" fmla="*/ 180379099 w 90"/>
                  <a:gd name="T7" fmla="*/ 181451223 h 72"/>
                  <a:gd name="T8" fmla="*/ 0 60000 65536"/>
                  <a:gd name="T9" fmla="*/ 0 60000 65536"/>
                  <a:gd name="T10" fmla="*/ 0 60000 65536"/>
                  <a:gd name="T11" fmla="*/ 0 60000 65536"/>
                  <a:gd name="T12" fmla="*/ 0 w 90"/>
                  <a:gd name="T13" fmla="*/ 0 h 72"/>
                  <a:gd name="T14" fmla="*/ 90 w 90"/>
                  <a:gd name="T15" fmla="*/ 72 h 72"/>
                </a:gdLst>
                <a:ahLst/>
                <a:cxnLst>
                  <a:cxn ang="T8">
                    <a:pos x="T0" y="T1"/>
                  </a:cxn>
                  <a:cxn ang="T9">
                    <a:pos x="T2" y="T3"/>
                  </a:cxn>
                  <a:cxn ang="T10">
                    <a:pos x="T4" y="T5"/>
                  </a:cxn>
                  <a:cxn ang="T11">
                    <a:pos x="T6" y="T7"/>
                  </a:cxn>
                </a:cxnLst>
                <a:rect l="T12" t="T13" r="T14" b="T15"/>
                <a:pathLst>
                  <a:path w="90" h="72">
                    <a:moveTo>
                      <a:pt x="0" y="30"/>
                    </a:moveTo>
                    <a:lnTo>
                      <a:pt x="90" y="0"/>
                    </a:lnTo>
                    <a:moveTo>
                      <a:pt x="0" y="30"/>
                    </a:moveTo>
                    <a:lnTo>
                      <a:pt x="84" y="72"/>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ndParaRPr>
              </a:p>
            </p:txBody>
          </p:sp>
        </p:grpSp>
        <p:sp>
          <p:nvSpPr>
            <p:cNvPr id="157" name="Rectangle 232"/>
            <p:cNvSpPr>
              <a:spLocks noChangeArrowheads="1"/>
            </p:cNvSpPr>
            <p:nvPr/>
          </p:nvSpPr>
          <p:spPr bwMode="auto">
            <a:xfrm>
              <a:off x="6292726" y="3908688"/>
              <a:ext cx="153987"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rPr>
                <a:t>0..*</a:t>
              </a:r>
              <a:endParaRPr lang="en-US">
                <a:solidFill>
                  <a:srgbClr val="000000"/>
                </a:solidFill>
                <a:latin typeface="Arial" pitchFamily="34" charset="0"/>
              </a:endParaRPr>
            </a:p>
          </p:txBody>
        </p:sp>
        <p:sp>
          <p:nvSpPr>
            <p:cNvPr id="158" name="Rectangle 233"/>
            <p:cNvSpPr>
              <a:spLocks noChangeArrowheads="1"/>
            </p:cNvSpPr>
            <p:nvPr/>
          </p:nvSpPr>
          <p:spPr bwMode="auto">
            <a:xfrm>
              <a:off x="7351588" y="3187963"/>
              <a:ext cx="1244600"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dirty="0">
                  <a:solidFill>
                    <a:srgbClr val="000000"/>
                  </a:solidFill>
                  <a:latin typeface="Arial" pitchFamily="34" charset="0"/>
                </a:rPr>
                <a:t>+</a:t>
              </a:r>
              <a:r>
                <a:rPr lang="en-US" sz="1200" dirty="0" err="1">
                  <a:solidFill>
                    <a:srgbClr val="000000"/>
                  </a:solidFill>
                  <a:latin typeface="Arial" pitchFamily="34" charset="0"/>
                </a:rPr>
                <a:t>featureOfInterest</a:t>
              </a:r>
              <a:endParaRPr lang="en-US" sz="3600" dirty="0">
                <a:solidFill>
                  <a:srgbClr val="000000"/>
                </a:solidFill>
                <a:latin typeface="Arial" pitchFamily="34" charset="0"/>
              </a:endParaRPr>
            </a:p>
          </p:txBody>
        </p:sp>
        <p:sp>
          <p:nvSpPr>
            <p:cNvPr id="159" name="Rectangle 234"/>
            <p:cNvSpPr>
              <a:spLocks noChangeArrowheads="1"/>
            </p:cNvSpPr>
            <p:nvPr/>
          </p:nvSpPr>
          <p:spPr bwMode="auto">
            <a:xfrm>
              <a:off x="6864494" y="3187963"/>
              <a:ext cx="203500" cy="123825"/>
            </a:xfrm>
            <a:prstGeom prst="rect">
              <a:avLst/>
            </a:prstGeom>
            <a:noFill/>
            <a:ln w="9525">
              <a:noFill/>
              <a:miter lim="800000"/>
              <a:headEnd/>
              <a:tailEnd/>
            </a:ln>
          </p:spPr>
          <p:txBody>
            <a:bodyPr wrap="square" lIns="0" tIns="0" rIns="0" bIns="0">
              <a:spAutoFit/>
            </a:bodyPr>
            <a:lstStyle/>
            <a:p>
              <a:pPr marL="361950" indent="-361950" algn="r" defTabSz="966788" fontAlgn="base">
                <a:spcBef>
                  <a:spcPct val="0"/>
                </a:spcBef>
                <a:spcAft>
                  <a:spcPct val="0"/>
                </a:spcAft>
                <a:tabLst>
                  <a:tab pos="188913" algn="l"/>
                </a:tabLst>
              </a:pPr>
              <a:r>
                <a:rPr lang="en-US" sz="800" dirty="0">
                  <a:solidFill>
                    <a:srgbClr val="000000"/>
                  </a:solidFill>
                  <a:latin typeface="Arial" pitchFamily="34" charset="0"/>
                </a:rPr>
                <a:t>1</a:t>
              </a:r>
              <a:endParaRPr lang="en-US" dirty="0">
                <a:solidFill>
                  <a:srgbClr val="000000"/>
                </a:solidFill>
                <a:latin typeface="Arial" pitchFamily="34" charset="0"/>
              </a:endParaRPr>
            </a:p>
          </p:txBody>
        </p:sp>
        <p:sp>
          <p:nvSpPr>
            <p:cNvPr id="160" name="Line 241"/>
            <p:cNvSpPr>
              <a:spLocks noChangeShapeType="1"/>
            </p:cNvSpPr>
            <p:nvPr/>
          </p:nvSpPr>
          <p:spPr bwMode="auto">
            <a:xfrm flipH="1">
              <a:off x="5754563" y="5258063"/>
              <a:ext cx="280988" cy="7143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161" name="Freeform 242"/>
            <p:cNvSpPr>
              <a:spLocks noEditPoints="1"/>
            </p:cNvSpPr>
            <p:nvPr/>
          </p:nvSpPr>
          <p:spPr bwMode="auto">
            <a:xfrm>
              <a:off x="5754563" y="5820038"/>
              <a:ext cx="96838" cy="152400"/>
            </a:xfrm>
            <a:custGeom>
              <a:avLst/>
              <a:gdLst>
                <a:gd name="T0" fmla="*/ 0 w 66"/>
                <a:gd name="T1" fmla="*/ 241935022 h 96"/>
                <a:gd name="T2" fmla="*/ 0 w 66"/>
                <a:gd name="T3" fmla="*/ 0 h 96"/>
                <a:gd name="T4" fmla="*/ 0 w 66"/>
                <a:gd name="T5" fmla="*/ 241935022 h 96"/>
                <a:gd name="T6" fmla="*/ 142084802 w 66"/>
                <a:gd name="T7" fmla="*/ 75604688 h 96"/>
                <a:gd name="T8" fmla="*/ 0 60000 65536"/>
                <a:gd name="T9" fmla="*/ 0 60000 65536"/>
                <a:gd name="T10" fmla="*/ 0 60000 65536"/>
                <a:gd name="T11" fmla="*/ 0 60000 65536"/>
                <a:gd name="T12" fmla="*/ 0 w 66"/>
                <a:gd name="T13" fmla="*/ 0 h 96"/>
                <a:gd name="T14" fmla="*/ 66 w 66"/>
                <a:gd name="T15" fmla="*/ 96 h 96"/>
              </a:gdLst>
              <a:ahLst/>
              <a:cxnLst>
                <a:cxn ang="T8">
                  <a:pos x="T0" y="T1"/>
                </a:cxn>
                <a:cxn ang="T9">
                  <a:pos x="T2" y="T3"/>
                </a:cxn>
                <a:cxn ang="T10">
                  <a:pos x="T4" y="T5"/>
                </a:cxn>
                <a:cxn ang="T11">
                  <a:pos x="T6" y="T7"/>
                </a:cxn>
              </a:cxnLst>
              <a:rect l="T12" t="T13" r="T14" b="T15"/>
              <a:pathLst>
                <a:path w="66" h="96">
                  <a:moveTo>
                    <a:pt x="0" y="96"/>
                  </a:moveTo>
                  <a:lnTo>
                    <a:pt x="0" y="0"/>
                  </a:lnTo>
                  <a:moveTo>
                    <a:pt x="0" y="96"/>
                  </a:moveTo>
                  <a:lnTo>
                    <a:pt x="66" y="30"/>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162" name="Rectangle 244"/>
            <p:cNvSpPr>
              <a:spLocks noChangeArrowheads="1"/>
            </p:cNvSpPr>
            <p:nvPr/>
          </p:nvSpPr>
          <p:spPr bwMode="auto">
            <a:xfrm>
              <a:off x="6026026" y="5429513"/>
              <a:ext cx="155575"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rPr>
                <a:t>0..*</a:t>
              </a:r>
              <a:endParaRPr lang="en-US">
                <a:solidFill>
                  <a:srgbClr val="000000"/>
                </a:solidFill>
                <a:latin typeface="Arial" pitchFamily="34" charset="0"/>
              </a:endParaRPr>
            </a:p>
          </p:txBody>
        </p:sp>
        <p:sp>
          <p:nvSpPr>
            <p:cNvPr id="163" name="Rectangle 245"/>
            <p:cNvSpPr>
              <a:spLocks noChangeArrowheads="1"/>
            </p:cNvSpPr>
            <p:nvPr/>
          </p:nvSpPr>
          <p:spPr bwMode="auto">
            <a:xfrm>
              <a:off x="5932363" y="5708913"/>
              <a:ext cx="777875"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latin typeface="Arial" pitchFamily="34" charset="0"/>
                </a:rPr>
                <a:t>+procedure</a:t>
              </a:r>
              <a:endParaRPr lang="en-US" sz="3600">
                <a:solidFill>
                  <a:srgbClr val="000000"/>
                </a:solidFill>
                <a:latin typeface="Arial" pitchFamily="34" charset="0"/>
              </a:endParaRPr>
            </a:p>
          </p:txBody>
        </p:sp>
        <p:sp>
          <p:nvSpPr>
            <p:cNvPr id="164" name="Rectangle 246"/>
            <p:cNvSpPr>
              <a:spLocks noChangeArrowheads="1"/>
            </p:cNvSpPr>
            <p:nvPr/>
          </p:nvSpPr>
          <p:spPr bwMode="auto">
            <a:xfrm>
              <a:off x="5578351" y="5762888"/>
              <a:ext cx="57150"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rPr>
                <a:t>1</a:t>
              </a:r>
              <a:endParaRPr lang="en-US">
                <a:solidFill>
                  <a:srgbClr val="000000"/>
                </a:solidFill>
                <a:latin typeface="Arial" pitchFamily="34" charset="0"/>
              </a:endParaRPr>
            </a:p>
          </p:txBody>
        </p:sp>
        <p:sp>
          <p:nvSpPr>
            <p:cNvPr id="165" name="Line 258"/>
            <p:cNvSpPr>
              <a:spLocks noChangeShapeType="1"/>
            </p:cNvSpPr>
            <p:nvPr/>
          </p:nvSpPr>
          <p:spPr bwMode="auto">
            <a:xfrm flipH="1" flipV="1">
              <a:off x="6880101" y="5229488"/>
              <a:ext cx="782637" cy="7524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166" name="Freeform 259"/>
            <p:cNvSpPr>
              <a:spLocks/>
            </p:cNvSpPr>
            <p:nvPr/>
          </p:nvSpPr>
          <p:spPr bwMode="auto">
            <a:xfrm>
              <a:off x="6880101" y="5229488"/>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solidFill>
              <a:srgbClr val="000000"/>
            </a:solidFill>
            <a:ln w="9525">
              <a:noFill/>
              <a:round/>
              <a:headEnd/>
              <a:tailEnd/>
            </a:ln>
          </p:spPr>
          <p:txBody>
            <a:bodyPr/>
            <a:lstStyle/>
            <a:p>
              <a:pPr fontAlgn="base">
                <a:spcBef>
                  <a:spcPct val="0"/>
                </a:spcBef>
                <a:spcAft>
                  <a:spcPct val="0"/>
                </a:spcAft>
              </a:pPr>
              <a:endParaRPr lang="en-AU">
                <a:solidFill>
                  <a:srgbClr val="000000"/>
                </a:solidFill>
                <a:latin typeface="Arial" charset="0"/>
              </a:endParaRPr>
            </a:p>
          </p:txBody>
        </p:sp>
        <p:sp>
          <p:nvSpPr>
            <p:cNvPr id="167" name="Freeform 260"/>
            <p:cNvSpPr>
              <a:spLocks/>
            </p:cNvSpPr>
            <p:nvPr/>
          </p:nvSpPr>
          <p:spPr bwMode="auto">
            <a:xfrm>
              <a:off x="6880101" y="5229488"/>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168" name="Freeform 261"/>
            <p:cNvSpPr>
              <a:spLocks noEditPoints="1"/>
            </p:cNvSpPr>
            <p:nvPr/>
          </p:nvSpPr>
          <p:spPr bwMode="auto">
            <a:xfrm>
              <a:off x="7530976" y="5848613"/>
              <a:ext cx="131762" cy="133350"/>
            </a:xfrm>
            <a:custGeom>
              <a:avLst/>
              <a:gdLst>
                <a:gd name="T0" fmla="*/ 192902522 w 90"/>
                <a:gd name="T1" fmla="*/ 211693147 h 84"/>
                <a:gd name="T2" fmla="*/ 102881244 w 90"/>
                <a:gd name="T3" fmla="*/ 0 h 84"/>
                <a:gd name="T4" fmla="*/ 192902522 w 90"/>
                <a:gd name="T5" fmla="*/ 211693147 h 84"/>
                <a:gd name="T6" fmla="*/ 0 w 90"/>
                <a:gd name="T7" fmla="*/ 136088438 h 84"/>
                <a:gd name="T8" fmla="*/ 0 60000 65536"/>
                <a:gd name="T9" fmla="*/ 0 60000 65536"/>
                <a:gd name="T10" fmla="*/ 0 60000 65536"/>
                <a:gd name="T11" fmla="*/ 0 60000 65536"/>
                <a:gd name="T12" fmla="*/ 0 w 90"/>
                <a:gd name="T13" fmla="*/ 0 h 84"/>
                <a:gd name="T14" fmla="*/ 90 w 90"/>
                <a:gd name="T15" fmla="*/ 84 h 84"/>
              </a:gdLst>
              <a:ahLst/>
              <a:cxnLst>
                <a:cxn ang="T8">
                  <a:pos x="T0" y="T1"/>
                </a:cxn>
                <a:cxn ang="T9">
                  <a:pos x="T2" y="T3"/>
                </a:cxn>
                <a:cxn ang="T10">
                  <a:pos x="T4" y="T5"/>
                </a:cxn>
                <a:cxn ang="T11">
                  <a:pos x="T6" y="T7"/>
                </a:cxn>
              </a:cxnLst>
              <a:rect l="T12" t="T13" r="T14" b="T15"/>
              <a:pathLst>
                <a:path w="90" h="84">
                  <a:moveTo>
                    <a:pt x="90" y="84"/>
                  </a:moveTo>
                  <a:lnTo>
                    <a:pt x="48" y="0"/>
                  </a:lnTo>
                  <a:moveTo>
                    <a:pt x="90" y="84"/>
                  </a:moveTo>
                  <a:lnTo>
                    <a:pt x="0" y="54"/>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169" name="Rectangle 262"/>
            <p:cNvSpPr>
              <a:spLocks noChangeArrowheads="1"/>
            </p:cNvSpPr>
            <p:nvPr/>
          </p:nvSpPr>
          <p:spPr bwMode="auto">
            <a:xfrm>
              <a:off x="7732588" y="5739075"/>
              <a:ext cx="465138" cy="18573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latin typeface="Arial" pitchFamily="34" charset="0"/>
                </a:rPr>
                <a:t>+result</a:t>
              </a:r>
              <a:endParaRPr lang="en-US" sz="3600">
                <a:solidFill>
                  <a:srgbClr val="000000"/>
                </a:solidFill>
                <a:latin typeface="Arial" pitchFamily="34" charset="0"/>
              </a:endParaRPr>
            </a:p>
          </p:txBody>
        </p:sp>
      </p:grpSp>
    </p:spTree>
    <p:extLst>
      <p:ext uri="{BB962C8B-B14F-4D97-AF65-F5344CB8AC3E}">
        <p14:creationId xmlns:p14="http://schemas.microsoft.com/office/powerpoint/2010/main" val="415037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sgs-graph-gage ht 2wk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9812" y="2987627"/>
            <a:ext cx="4594187" cy="3027618"/>
          </a:xfrm>
          <a:prstGeom prst="rect">
            <a:avLst/>
          </a:prstGeom>
        </p:spPr>
      </p:pic>
      <p:sp>
        <p:nvSpPr>
          <p:cNvPr id="905497" name="Rectangle 281"/>
          <p:cNvSpPr>
            <a:spLocks noChangeArrowheads="1"/>
          </p:cNvSpPr>
          <p:nvPr/>
        </p:nvSpPr>
        <p:spPr bwMode="auto">
          <a:xfrm>
            <a:off x="67871" y="6051332"/>
            <a:ext cx="9077424" cy="707886"/>
          </a:xfrm>
          <a:prstGeom prst="rect">
            <a:avLst/>
          </a:prstGeom>
          <a:noFill/>
          <a:ln w="9525">
            <a:noFill/>
            <a:miter lim="800000"/>
            <a:headEnd/>
            <a:tailEnd/>
          </a:ln>
        </p:spPr>
        <p:txBody>
          <a:bodyPr wrap="none">
            <a:spAutoFit/>
          </a:bodyPr>
          <a:lstStyle/>
          <a:p>
            <a:pPr marL="342900" indent="-342900" fontAlgn="base">
              <a:spcBef>
                <a:spcPct val="0"/>
              </a:spcBef>
              <a:spcAft>
                <a:spcPct val="0"/>
              </a:spcAft>
            </a:pPr>
            <a:r>
              <a:rPr lang="en-AU" sz="2000" dirty="0">
                <a:solidFill>
                  <a:srgbClr val="0F3277"/>
                </a:solidFill>
                <a:latin typeface="Candara"/>
                <a:cs typeface="Candara"/>
              </a:rPr>
              <a:t>An </a:t>
            </a:r>
            <a:r>
              <a:rPr lang="en-AU" sz="2000" b="1" dirty="0">
                <a:solidFill>
                  <a:srgbClr val="FF0066"/>
                </a:solidFill>
                <a:latin typeface="Candara"/>
                <a:cs typeface="Candara"/>
              </a:rPr>
              <a:t>Observation</a:t>
            </a:r>
            <a:r>
              <a:rPr lang="en-AU" sz="2000" dirty="0">
                <a:solidFill>
                  <a:srgbClr val="0F3277"/>
                </a:solidFill>
                <a:latin typeface="Candara"/>
                <a:cs typeface="Candara"/>
              </a:rPr>
              <a:t> is an action whose </a:t>
            </a:r>
            <a:r>
              <a:rPr lang="en-AU" sz="2000" b="1" dirty="0">
                <a:solidFill>
                  <a:srgbClr val="A3CA4B">
                    <a:lumMod val="75000"/>
                  </a:srgbClr>
                </a:solidFill>
                <a:latin typeface="Candara"/>
                <a:cs typeface="Candara"/>
              </a:rPr>
              <a:t>result</a:t>
            </a:r>
            <a:r>
              <a:rPr lang="en-AU" sz="2000" dirty="0">
                <a:solidFill>
                  <a:srgbClr val="A3CA4B">
                    <a:lumMod val="75000"/>
                  </a:srgbClr>
                </a:solidFill>
                <a:latin typeface="Candara"/>
                <a:cs typeface="Candara"/>
              </a:rPr>
              <a:t> </a:t>
            </a:r>
            <a:r>
              <a:rPr lang="en-AU" sz="2000" dirty="0">
                <a:solidFill>
                  <a:srgbClr val="0F3277"/>
                </a:solidFill>
                <a:latin typeface="Candara"/>
                <a:cs typeface="Candara"/>
              </a:rPr>
              <a:t>is an estimate of the value </a:t>
            </a:r>
            <a:r>
              <a:rPr lang="en-AU" sz="2000" dirty="0" smtClean="0">
                <a:solidFill>
                  <a:srgbClr val="0F3277"/>
                </a:solidFill>
                <a:latin typeface="Candara"/>
                <a:cs typeface="Candara"/>
              </a:rPr>
              <a:t>of </a:t>
            </a:r>
            <a:br>
              <a:rPr lang="en-AU" sz="2000" dirty="0" smtClean="0">
                <a:solidFill>
                  <a:srgbClr val="0F3277"/>
                </a:solidFill>
                <a:latin typeface="Candara"/>
                <a:cs typeface="Candara"/>
              </a:rPr>
            </a:br>
            <a:r>
              <a:rPr lang="en-AU" sz="2000" dirty="0" smtClean="0">
                <a:solidFill>
                  <a:srgbClr val="0F3277"/>
                </a:solidFill>
                <a:latin typeface="Candara"/>
                <a:cs typeface="Candara"/>
              </a:rPr>
              <a:t>some </a:t>
            </a:r>
            <a:r>
              <a:rPr lang="en-AU" sz="2000" b="1" dirty="0">
                <a:solidFill>
                  <a:srgbClr val="3366FF"/>
                </a:solidFill>
                <a:latin typeface="Candara"/>
                <a:cs typeface="Candara"/>
              </a:rPr>
              <a:t>property</a:t>
            </a:r>
            <a:r>
              <a:rPr lang="en-AU" sz="2000" dirty="0">
                <a:solidFill>
                  <a:srgbClr val="3366FF"/>
                </a:solidFill>
                <a:latin typeface="Candara"/>
                <a:cs typeface="Candara"/>
              </a:rPr>
              <a:t> </a:t>
            </a:r>
            <a:r>
              <a:rPr lang="en-AU" sz="2000" dirty="0">
                <a:solidFill>
                  <a:srgbClr val="0F3277"/>
                </a:solidFill>
                <a:latin typeface="Candara"/>
                <a:cs typeface="Candara"/>
              </a:rPr>
              <a:t>of the </a:t>
            </a:r>
            <a:r>
              <a:rPr lang="en-AU" sz="2000" b="1" dirty="0">
                <a:solidFill>
                  <a:srgbClr val="FF9933"/>
                </a:solidFill>
                <a:latin typeface="Candara"/>
                <a:cs typeface="Candara"/>
              </a:rPr>
              <a:t>feature-of-interest</a:t>
            </a:r>
            <a:r>
              <a:rPr lang="en-AU" sz="2000" dirty="0">
                <a:solidFill>
                  <a:srgbClr val="0F3277"/>
                </a:solidFill>
                <a:latin typeface="Candara"/>
                <a:cs typeface="Candara"/>
              </a:rPr>
              <a:t>, obtained using a specified </a:t>
            </a:r>
            <a:r>
              <a:rPr lang="en-AU" sz="2000" b="1" dirty="0" smtClean="0">
                <a:solidFill>
                  <a:srgbClr val="8E55BB"/>
                </a:solidFill>
                <a:latin typeface="Candara"/>
                <a:cs typeface="Candara"/>
              </a:rPr>
              <a:t>procedure</a:t>
            </a:r>
            <a:endParaRPr lang="en-AU" sz="2000" b="1" dirty="0">
              <a:solidFill>
                <a:srgbClr val="8E55BB"/>
              </a:solidFill>
              <a:latin typeface="Candara"/>
              <a:cs typeface="Candara"/>
            </a:endParaRPr>
          </a:p>
        </p:txBody>
      </p:sp>
      <p:sp>
        <p:nvSpPr>
          <p:cNvPr id="16" name="Title 15"/>
          <p:cNvSpPr>
            <a:spLocks noGrp="1"/>
          </p:cNvSpPr>
          <p:nvPr>
            <p:ph type="title"/>
          </p:nvPr>
        </p:nvSpPr>
        <p:spPr>
          <a:xfrm>
            <a:off x="121317" y="136508"/>
            <a:ext cx="4497190" cy="979500"/>
          </a:xfrm>
        </p:spPr>
        <p:txBody>
          <a:bodyPr/>
          <a:lstStyle/>
          <a:p>
            <a:r>
              <a:rPr lang="en-US" sz="3200" dirty="0" smtClean="0">
                <a:effectLst>
                  <a:outerShdw blurRad="50800" dist="38100" dir="2700000" algn="tl" rotWithShape="0">
                    <a:srgbClr val="000000">
                      <a:alpha val="43000"/>
                    </a:srgbClr>
                  </a:outerShdw>
                </a:effectLst>
                <a:latin typeface="Candara"/>
                <a:cs typeface="Candara"/>
              </a:rPr>
              <a:t>Using OGC O&amp;M model for </a:t>
            </a:r>
            <a:r>
              <a:rPr lang="en-US" sz="3200" dirty="0" smtClean="0">
                <a:solidFill>
                  <a:srgbClr val="000000"/>
                </a:solidFill>
                <a:effectLst>
                  <a:outerShdw blurRad="50800" dist="38100" dir="2700000" algn="tl" rotWithShape="0">
                    <a:srgbClr val="000000">
                      <a:alpha val="43000"/>
                    </a:srgbClr>
                  </a:outerShdw>
                </a:effectLst>
                <a:latin typeface="Candara"/>
                <a:cs typeface="Candara"/>
              </a:rPr>
              <a:t>water level </a:t>
            </a:r>
            <a:r>
              <a:rPr lang="en-US" sz="3200" dirty="0" smtClean="0">
                <a:effectLst>
                  <a:outerShdw blurRad="50800" dist="38100" dir="2700000" algn="tl" rotWithShape="0">
                    <a:srgbClr val="000000">
                      <a:alpha val="43000"/>
                    </a:srgbClr>
                  </a:outerShdw>
                </a:effectLst>
                <a:latin typeface="Candara"/>
                <a:cs typeface="Candara"/>
              </a:rPr>
              <a:t>…</a:t>
            </a:r>
            <a:endParaRPr lang="en-US" sz="3200" dirty="0">
              <a:effectLst>
                <a:outerShdw blurRad="50800" dist="38100" dir="2700000" algn="tl" rotWithShape="0">
                  <a:srgbClr val="000000">
                    <a:alpha val="43000"/>
                  </a:srgbClr>
                </a:outerShdw>
              </a:effectLst>
              <a:latin typeface="Candara"/>
              <a:cs typeface="Candara"/>
            </a:endParaRPr>
          </a:p>
        </p:txBody>
      </p:sp>
      <p:grpSp>
        <p:nvGrpSpPr>
          <p:cNvPr id="12" name="Group 11"/>
          <p:cNvGrpSpPr/>
          <p:nvPr/>
        </p:nvGrpSpPr>
        <p:grpSpPr>
          <a:xfrm>
            <a:off x="432273" y="1335705"/>
            <a:ext cx="3337570" cy="3913188"/>
            <a:chOff x="432273" y="1335705"/>
            <a:chExt cx="3337570" cy="3913188"/>
          </a:xfrm>
        </p:grpSpPr>
        <p:grpSp>
          <p:nvGrpSpPr>
            <p:cNvPr id="9" name="Group 8"/>
            <p:cNvGrpSpPr/>
            <p:nvPr/>
          </p:nvGrpSpPr>
          <p:grpSpPr>
            <a:xfrm>
              <a:off x="2332511" y="2886693"/>
              <a:ext cx="1437332" cy="514350"/>
              <a:chOff x="2332511" y="2886693"/>
              <a:chExt cx="1437332" cy="514350"/>
            </a:xfrm>
          </p:grpSpPr>
          <p:sp>
            <p:nvSpPr>
              <p:cNvPr id="313" name="Rectangle 63"/>
              <p:cNvSpPr>
                <a:spLocks noChangeArrowheads="1"/>
              </p:cNvSpPr>
              <p:nvPr/>
            </p:nvSpPr>
            <p:spPr bwMode="auto">
              <a:xfrm>
                <a:off x="2332511" y="2886693"/>
                <a:ext cx="1280918" cy="514350"/>
              </a:xfrm>
              <a:prstGeom prst="rect">
                <a:avLst/>
              </a:prstGeom>
              <a:gradFill flip="none" rotWithShape="1">
                <a:gsLst>
                  <a:gs pos="100000">
                    <a:srgbClr val="FFFFFF"/>
                  </a:gs>
                  <a:gs pos="98000">
                    <a:schemeClr val="tx2">
                      <a:lumMod val="25000"/>
                      <a:lumOff val="75000"/>
                    </a:schemeClr>
                  </a:gs>
                  <a:gs pos="99000">
                    <a:schemeClr val="tx2">
                      <a:lumMod val="10000"/>
                      <a:lumOff val="90000"/>
                    </a:schemeClr>
                  </a:gs>
                </a:gsLst>
                <a:lin ang="0" scaled="1"/>
                <a:tileRect/>
              </a:grad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314" name="Rectangle 64"/>
              <p:cNvSpPr>
                <a:spLocks noChangeArrowheads="1"/>
              </p:cNvSpPr>
              <p:nvPr/>
            </p:nvSpPr>
            <p:spPr bwMode="auto">
              <a:xfrm>
                <a:off x="2472643" y="2946763"/>
                <a:ext cx="1297200" cy="15398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000000"/>
                    </a:solidFill>
                  </a:rPr>
                  <a:t>GF_PropertyType</a:t>
                </a:r>
                <a:endParaRPr lang="en-US" dirty="0">
                  <a:solidFill>
                    <a:srgbClr val="000000"/>
                  </a:solidFill>
                </a:endParaRPr>
              </a:p>
            </p:txBody>
          </p:sp>
          <p:sp>
            <p:nvSpPr>
              <p:cNvPr id="315" name="Line 65"/>
              <p:cNvSpPr>
                <a:spLocks noChangeShapeType="1"/>
              </p:cNvSpPr>
              <p:nvPr/>
            </p:nvSpPr>
            <p:spPr bwMode="auto">
              <a:xfrm>
                <a:off x="2332511" y="3172443"/>
                <a:ext cx="1280918"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grpSp>
        <p:grpSp>
          <p:nvGrpSpPr>
            <p:cNvPr id="11" name="Group 10"/>
            <p:cNvGrpSpPr/>
            <p:nvPr/>
          </p:nvGrpSpPr>
          <p:grpSpPr>
            <a:xfrm>
              <a:off x="432273" y="1335705"/>
              <a:ext cx="3223580" cy="3913188"/>
              <a:chOff x="432273" y="1335705"/>
              <a:chExt cx="3223580" cy="3913188"/>
            </a:xfrm>
          </p:grpSpPr>
          <p:grpSp>
            <p:nvGrpSpPr>
              <p:cNvPr id="176" name="Group 271"/>
              <p:cNvGrpSpPr>
                <a:grpSpLocks/>
              </p:cNvGrpSpPr>
              <p:nvPr/>
            </p:nvGrpSpPr>
            <p:grpSpPr bwMode="auto">
              <a:xfrm>
                <a:off x="432273" y="2848593"/>
                <a:ext cx="1574800" cy="1152525"/>
                <a:chOff x="3464" y="2111"/>
                <a:chExt cx="1074" cy="726"/>
              </a:xfrm>
            </p:grpSpPr>
            <p:sp>
              <p:nvSpPr>
                <p:cNvPr id="316" name="Rectangle 12"/>
                <p:cNvSpPr>
                  <a:spLocks noChangeArrowheads="1"/>
                </p:cNvSpPr>
                <p:nvPr/>
              </p:nvSpPr>
              <p:spPr bwMode="auto">
                <a:xfrm>
                  <a:off x="3482" y="2129"/>
                  <a:ext cx="1056" cy="708"/>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17" name="Rectangle 13"/>
                <p:cNvSpPr>
                  <a:spLocks noChangeArrowheads="1"/>
                </p:cNvSpPr>
                <p:nvPr/>
              </p:nvSpPr>
              <p:spPr bwMode="auto">
                <a:xfrm>
                  <a:off x="3464" y="2111"/>
                  <a:ext cx="36" cy="708"/>
                </a:xfrm>
                <a:prstGeom prst="rect">
                  <a:avLst/>
                </a:prstGeom>
                <a:solidFill>
                  <a:srgbClr val="E8CDC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18" name="Rectangle 14"/>
                <p:cNvSpPr>
                  <a:spLocks noChangeArrowheads="1"/>
                </p:cNvSpPr>
                <p:nvPr/>
              </p:nvSpPr>
              <p:spPr bwMode="auto">
                <a:xfrm>
                  <a:off x="3500" y="2111"/>
                  <a:ext cx="42" cy="708"/>
                </a:xfrm>
                <a:prstGeom prst="rect">
                  <a:avLst/>
                </a:prstGeom>
                <a:solidFill>
                  <a:srgbClr val="EACFC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19" name="Rectangle 15"/>
                <p:cNvSpPr>
                  <a:spLocks noChangeArrowheads="1"/>
                </p:cNvSpPr>
                <p:nvPr/>
              </p:nvSpPr>
              <p:spPr bwMode="auto">
                <a:xfrm>
                  <a:off x="3542" y="2111"/>
                  <a:ext cx="48" cy="708"/>
                </a:xfrm>
                <a:prstGeom prst="rect">
                  <a:avLst/>
                </a:prstGeom>
                <a:solidFill>
                  <a:srgbClr val="ECD1C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0" name="Rectangle 16"/>
                <p:cNvSpPr>
                  <a:spLocks noChangeArrowheads="1"/>
                </p:cNvSpPr>
                <p:nvPr/>
              </p:nvSpPr>
              <p:spPr bwMode="auto">
                <a:xfrm>
                  <a:off x="3590" y="2111"/>
                  <a:ext cx="42" cy="708"/>
                </a:xfrm>
                <a:prstGeom prst="rect">
                  <a:avLst/>
                </a:prstGeom>
                <a:solidFill>
                  <a:srgbClr val="EED3D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1" name="Rectangle 17"/>
                <p:cNvSpPr>
                  <a:spLocks noChangeArrowheads="1"/>
                </p:cNvSpPr>
                <p:nvPr/>
              </p:nvSpPr>
              <p:spPr bwMode="auto">
                <a:xfrm>
                  <a:off x="3632" y="2111"/>
                  <a:ext cx="42" cy="708"/>
                </a:xfrm>
                <a:prstGeom prst="rect">
                  <a:avLst/>
                </a:prstGeom>
                <a:solidFill>
                  <a:srgbClr val="F0D5D2"/>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2" name="Rectangle 18"/>
                <p:cNvSpPr>
                  <a:spLocks noChangeArrowheads="1"/>
                </p:cNvSpPr>
                <p:nvPr/>
              </p:nvSpPr>
              <p:spPr bwMode="auto">
                <a:xfrm>
                  <a:off x="3674" y="2111"/>
                  <a:ext cx="48" cy="708"/>
                </a:xfrm>
                <a:prstGeom prst="rect">
                  <a:avLst/>
                </a:prstGeom>
                <a:solidFill>
                  <a:srgbClr val="F2D7D4"/>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3" name="Rectangle 19"/>
                <p:cNvSpPr>
                  <a:spLocks noChangeArrowheads="1"/>
                </p:cNvSpPr>
                <p:nvPr/>
              </p:nvSpPr>
              <p:spPr bwMode="auto">
                <a:xfrm>
                  <a:off x="3722" y="2111"/>
                  <a:ext cx="60" cy="708"/>
                </a:xfrm>
                <a:prstGeom prst="rect">
                  <a:avLst/>
                </a:prstGeom>
                <a:solidFill>
                  <a:srgbClr val="F4D9D6"/>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4" name="Rectangle 20"/>
                <p:cNvSpPr>
                  <a:spLocks noChangeArrowheads="1"/>
                </p:cNvSpPr>
                <p:nvPr/>
              </p:nvSpPr>
              <p:spPr bwMode="auto">
                <a:xfrm>
                  <a:off x="3782" y="2111"/>
                  <a:ext cx="48" cy="708"/>
                </a:xfrm>
                <a:prstGeom prst="rect">
                  <a:avLst/>
                </a:prstGeom>
                <a:solidFill>
                  <a:srgbClr val="F6DBD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5" name="Rectangle 21"/>
                <p:cNvSpPr>
                  <a:spLocks noChangeArrowheads="1"/>
                </p:cNvSpPr>
                <p:nvPr/>
              </p:nvSpPr>
              <p:spPr bwMode="auto">
                <a:xfrm>
                  <a:off x="3830" y="2111"/>
                  <a:ext cx="42" cy="708"/>
                </a:xfrm>
                <a:prstGeom prst="rect">
                  <a:avLst/>
                </a:prstGeom>
                <a:solidFill>
                  <a:srgbClr val="F8DDD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6" name="Rectangle 22"/>
                <p:cNvSpPr>
                  <a:spLocks noChangeArrowheads="1"/>
                </p:cNvSpPr>
                <p:nvPr/>
              </p:nvSpPr>
              <p:spPr bwMode="auto">
                <a:xfrm>
                  <a:off x="3872" y="2111"/>
                  <a:ext cx="48" cy="708"/>
                </a:xfrm>
                <a:prstGeom prst="rect">
                  <a:avLst/>
                </a:prstGeom>
                <a:solidFill>
                  <a:srgbClr val="FADFD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7" name="Rectangle 23"/>
                <p:cNvSpPr>
                  <a:spLocks noChangeArrowheads="1"/>
                </p:cNvSpPr>
                <p:nvPr/>
              </p:nvSpPr>
              <p:spPr bwMode="auto">
                <a:xfrm>
                  <a:off x="3920" y="2111"/>
                  <a:ext cx="42" cy="708"/>
                </a:xfrm>
                <a:prstGeom prst="rect">
                  <a:avLst/>
                </a:prstGeom>
                <a:solidFill>
                  <a:srgbClr val="FCE1D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8" name="Rectangle 24"/>
                <p:cNvSpPr>
                  <a:spLocks noChangeArrowheads="1"/>
                </p:cNvSpPr>
                <p:nvPr/>
              </p:nvSpPr>
              <p:spPr bwMode="auto">
                <a:xfrm>
                  <a:off x="3962" y="2111"/>
                  <a:ext cx="558" cy="708"/>
                </a:xfrm>
                <a:prstGeom prst="rect">
                  <a:avLst/>
                </a:prstGeom>
                <a:solidFill>
                  <a:srgbClr val="FFE4E1"/>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9" name="Rectangle 25"/>
                <p:cNvSpPr>
                  <a:spLocks noChangeArrowheads="1"/>
                </p:cNvSpPr>
                <p:nvPr/>
              </p:nvSpPr>
              <p:spPr bwMode="auto">
                <a:xfrm>
                  <a:off x="3464" y="2111"/>
                  <a:ext cx="1056" cy="708"/>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330" name="Rectangle 26"/>
                <p:cNvSpPr>
                  <a:spLocks noChangeArrowheads="1"/>
                </p:cNvSpPr>
                <p:nvPr/>
              </p:nvSpPr>
              <p:spPr bwMode="auto">
                <a:xfrm>
                  <a:off x="3704" y="2165"/>
                  <a:ext cx="65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OM_Observation</a:t>
                  </a:r>
                  <a:endParaRPr lang="en-US">
                    <a:solidFill>
                      <a:srgbClr val="000000"/>
                    </a:solidFill>
                  </a:endParaRPr>
                </a:p>
              </p:txBody>
            </p:sp>
            <p:sp>
              <p:nvSpPr>
                <p:cNvPr id="331" name="Line 27"/>
                <p:cNvSpPr>
                  <a:spLocks noChangeShapeType="1"/>
                </p:cNvSpPr>
                <p:nvPr/>
              </p:nvSpPr>
              <p:spPr bwMode="auto">
                <a:xfrm>
                  <a:off x="3464" y="2291"/>
                  <a:ext cx="1056"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332" name="Rectangle 28"/>
                <p:cNvSpPr>
                  <a:spLocks noChangeArrowheads="1"/>
                </p:cNvSpPr>
                <p:nvPr/>
              </p:nvSpPr>
              <p:spPr bwMode="auto">
                <a:xfrm>
                  <a:off x="3494" y="2315"/>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3" name="Rectangle 29"/>
                <p:cNvSpPr>
                  <a:spLocks noChangeArrowheads="1"/>
                </p:cNvSpPr>
                <p:nvPr/>
              </p:nvSpPr>
              <p:spPr bwMode="auto">
                <a:xfrm>
                  <a:off x="3620" y="2315"/>
                  <a:ext cx="70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8B0000"/>
                      </a:solidFill>
                    </a:rPr>
                    <a:t>phenomenonTime</a:t>
                  </a:r>
                  <a:endParaRPr lang="en-US" dirty="0">
                    <a:solidFill>
                      <a:srgbClr val="000000"/>
                    </a:solidFill>
                  </a:endParaRPr>
                </a:p>
              </p:txBody>
            </p:sp>
            <p:sp>
              <p:nvSpPr>
                <p:cNvPr id="334" name="Rectangle 30"/>
                <p:cNvSpPr>
                  <a:spLocks noChangeArrowheads="1"/>
                </p:cNvSpPr>
                <p:nvPr/>
              </p:nvSpPr>
              <p:spPr bwMode="auto">
                <a:xfrm>
                  <a:off x="3494" y="2411"/>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5" name="Rectangle 31"/>
                <p:cNvSpPr>
                  <a:spLocks noChangeArrowheads="1"/>
                </p:cNvSpPr>
                <p:nvPr/>
              </p:nvSpPr>
              <p:spPr bwMode="auto">
                <a:xfrm>
                  <a:off x="3620" y="2411"/>
                  <a:ext cx="408"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resultTime</a:t>
                  </a:r>
                  <a:endParaRPr lang="en-US">
                    <a:solidFill>
                      <a:srgbClr val="000000"/>
                    </a:solidFill>
                  </a:endParaRPr>
                </a:p>
              </p:txBody>
            </p:sp>
            <p:sp>
              <p:nvSpPr>
                <p:cNvPr id="336" name="Rectangle 32"/>
                <p:cNvSpPr>
                  <a:spLocks noChangeArrowheads="1"/>
                </p:cNvSpPr>
                <p:nvPr/>
              </p:nvSpPr>
              <p:spPr bwMode="auto">
                <a:xfrm>
                  <a:off x="3494" y="2507"/>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7" name="Rectangle 33"/>
                <p:cNvSpPr>
                  <a:spLocks noChangeArrowheads="1"/>
                </p:cNvSpPr>
                <p:nvPr/>
              </p:nvSpPr>
              <p:spPr bwMode="auto">
                <a:xfrm>
                  <a:off x="3620" y="2507"/>
                  <a:ext cx="59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validTime [0..1]</a:t>
                  </a:r>
                  <a:endParaRPr lang="en-US">
                    <a:solidFill>
                      <a:srgbClr val="000000"/>
                    </a:solidFill>
                  </a:endParaRPr>
                </a:p>
              </p:txBody>
            </p:sp>
            <p:sp>
              <p:nvSpPr>
                <p:cNvPr id="338" name="Rectangle 34"/>
                <p:cNvSpPr>
                  <a:spLocks noChangeArrowheads="1"/>
                </p:cNvSpPr>
                <p:nvPr/>
              </p:nvSpPr>
              <p:spPr bwMode="auto">
                <a:xfrm>
                  <a:off x="3494" y="2603"/>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9" name="Rectangle 35"/>
                <p:cNvSpPr>
                  <a:spLocks noChangeArrowheads="1"/>
                </p:cNvSpPr>
                <p:nvPr/>
              </p:nvSpPr>
              <p:spPr bwMode="auto">
                <a:xfrm>
                  <a:off x="3620" y="2603"/>
                  <a:ext cx="687"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resultQuality [0..*]</a:t>
                  </a:r>
                  <a:endParaRPr lang="en-US">
                    <a:solidFill>
                      <a:srgbClr val="000000"/>
                    </a:solidFill>
                  </a:endParaRPr>
                </a:p>
              </p:txBody>
            </p:sp>
            <p:sp>
              <p:nvSpPr>
                <p:cNvPr id="340" name="Rectangle 36"/>
                <p:cNvSpPr>
                  <a:spLocks noChangeArrowheads="1"/>
                </p:cNvSpPr>
                <p:nvPr/>
              </p:nvSpPr>
              <p:spPr bwMode="auto">
                <a:xfrm>
                  <a:off x="3494" y="2699"/>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41" name="Rectangle 37"/>
                <p:cNvSpPr>
                  <a:spLocks noChangeArrowheads="1"/>
                </p:cNvSpPr>
                <p:nvPr/>
              </p:nvSpPr>
              <p:spPr bwMode="auto">
                <a:xfrm>
                  <a:off x="3620" y="2699"/>
                  <a:ext cx="59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parameter [0..*]</a:t>
                  </a:r>
                  <a:endParaRPr lang="en-US">
                    <a:solidFill>
                      <a:srgbClr val="000000"/>
                    </a:solidFill>
                  </a:endParaRPr>
                </a:p>
              </p:txBody>
            </p:sp>
          </p:grpSp>
          <p:grpSp>
            <p:nvGrpSpPr>
              <p:cNvPr id="178" name="Group 264"/>
              <p:cNvGrpSpPr>
                <a:grpSpLocks/>
              </p:cNvGrpSpPr>
              <p:nvPr/>
            </p:nvGrpSpPr>
            <p:grpSpPr bwMode="auto">
              <a:xfrm>
                <a:off x="2192811" y="1335705"/>
                <a:ext cx="1066800" cy="542925"/>
                <a:chOff x="1790" y="2225"/>
                <a:chExt cx="606" cy="342"/>
              </a:xfrm>
            </p:grpSpPr>
            <p:sp>
              <p:nvSpPr>
                <p:cNvPr id="260" name="Rectangle 66"/>
                <p:cNvSpPr>
                  <a:spLocks noChangeArrowheads="1"/>
                </p:cNvSpPr>
                <p:nvPr/>
              </p:nvSpPr>
              <p:spPr bwMode="auto">
                <a:xfrm>
                  <a:off x="1808" y="2243"/>
                  <a:ext cx="588"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1" name="Rectangle 67"/>
                <p:cNvSpPr>
                  <a:spLocks noChangeArrowheads="1"/>
                </p:cNvSpPr>
                <p:nvPr/>
              </p:nvSpPr>
              <p:spPr bwMode="auto">
                <a:xfrm>
                  <a:off x="1790" y="2225"/>
                  <a:ext cx="12" cy="324"/>
                </a:xfrm>
                <a:prstGeom prst="rect">
                  <a:avLst/>
                </a:prstGeom>
                <a:solidFill>
                  <a:srgbClr val="E8E8C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2" name="Rectangle 68"/>
                <p:cNvSpPr>
                  <a:spLocks noChangeArrowheads="1"/>
                </p:cNvSpPr>
                <p:nvPr/>
              </p:nvSpPr>
              <p:spPr bwMode="auto">
                <a:xfrm>
                  <a:off x="1802" y="2225"/>
                  <a:ext cx="12" cy="324"/>
                </a:xfrm>
                <a:prstGeom prst="rect">
                  <a:avLst/>
                </a:prstGeom>
                <a:solidFill>
                  <a:srgbClr val="E9E9C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3" name="Rectangle 69"/>
                <p:cNvSpPr>
                  <a:spLocks noChangeArrowheads="1"/>
                </p:cNvSpPr>
                <p:nvPr/>
              </p:nvSpPr>
              <p:spPr bwMode="auto">
                <a:xfrm>
                  <a:off x="1814" y="2225"/>
                  <a:ext cx="12" cy="324"/>
                </a:xfrm>
                <a:prstGeom prst="rect">
                  <a:avLst/>
                </a:prstGeom>
                <a:solidFill>
                  <a:srgbClr val="EAEAC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4" name="Rectangle 70"/>
                <p:cNvSpPr>
                  <a:spLocks noChangeArrowheads="1"/>
                </p:cNvSpPr>
                <p:nvPr/>
              </p:nvSpPr>
              <p:spPr bwMode="auto">
                <a:xfrm>
                  <a:off x="1826" y="2225"/>
                  <a:ext cx="12" cy="324"/>
                </a:xfrm>
                <a:prstGeom prst="rect">
                  <a:avLst/>
                </a:prstGeom>
                <a:solidFill>
                  <a:srgbClr val="EBEBC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5" name="Rectangle 71"/>
                <p:cNvSpPr>
                  <a:spLocks noChangeArrowheads="1"/>
                </p:cNvSpPr>
                <p:nvPr/>
              </p:nvSpPr>
              <p:spPr bwMode="auto">
                <a:xfrm>
                  <a:off x="1838" y="2225"/>
                  <a:ext cx="12" cy="324"/>
                </a:xfrm>
                <a:prstGeom prst="rect">
                  <a:avLst/>
                </a:prstGeom>
                <a:solidFill>
                  <a:srgbClr val="ECECCD"/>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6" name="Rectangle 72"/>
                <p:cNvSpPr>
                  <a:spLocks noChangeArrowheads="1"/>
                </p:cNvSpPr>
                <p:nvPr/>
              </p:nvSpPr>
              <p:spPr bwMode="auto">
                <a:xfrm>
                  <a:off x="1850" y="2225"/>
                  <a:ext cx="12" cy="324"/>
                </a:xfrm>
                <a:prstGeom prst="rect">
                  <a:avLst/>
                </a:prstGeom>
                <a:solidFill>
                  <a:srgbClr val="EDEDC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7" name="Rectangle 73"/>
                <p:cNvSpPr>
                  <a:spLocks noChangeArrowheads="1"/>
                </p:cNvSpPr>
                <p:nvPr/>
              </p:nvSpPr>
              <p:spPr bwMode="auto">
                <a:xfrm>
                  <a:off x="1862" y="2225"/>
                  <a:ext cx="12" cy="324"/>
                </a:xfrm>
                <a:prstGeom prst="rect">
                  <a:avLst/>
                </a:prstGeom>
                <a:solidFill>
                  <a:srgbClr val="EEEECF"/>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8" name="Rectangle 74"/>
                <p:cNvSpPr>
                  <a:spLocks noChangeArrowheads="1"/>
                </p:cNvSpPr>
                <p:nvPr/>
              </p:nvSpPr>
              <p:spPr bwMode="auto">
                <a:xfrm>
                  <a:off x="1874" y="2225"/>
                  <a:ext cx="12" cy="324"/>
                </a:xfrm>
                <a:prstGeom prst="rect">
                  <a:avLst/>
                </a:prstGeom>
                <a:solidFill>
                  <a:srgbClr val="EFEFD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9" name="Rectangle 75"/>
                <p:cNvSpPr>
                  <a:spLocks noChangeArrowheads="1"/>
                </p:cNvSpPr>
                <p:nvPr/>
              </p:nvSpPr>
              <p:spPr bwMode="auto">
                <a:xfrm>
                  <a:off x="1886" y="2225"/>
                  <a:ext cx="12" cy="324"/>
                </a:xfrm>
                <a:prstGeom prst="rect">
                  <a:avLst/>
                </a:prstGeom>
                <a:solidFill>
                  <a:srgbClr val="F0F0D1"/>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0" name="Rectangle 76"/>
                <p:cNvSpPr>
                  <a:spLocks noChangeArrowheads="1"/>
                </p:cNvSpPr>
                <p:nvPr/>
              </p:nvSpPr>
              <p:spPr bwMode="auto">
                <a:xfrm>
                  <a:off x="1898" y="2225"/>
                  <a:ext cx="12" cy="324"/>
                </a:xfrm>
                <a:prstGeom prst="rect">
                  <a:avLst/>
                </a:prstGeom>
                <a:solidFill>
                  <a:srgbClr val="F1F1D2"/>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1" name="Rectangle 77"/>
                <p:cNvSpPr>
                  <a:spLocks noChangeArrowheads="1"/>
                </p:cNvSpPr>
                <p:nvPr/>
              </p:nvSpPr>
              <p:spPr bwMode="auto">
                <a:xfrm>
                  <a:off x="1910" y="2225"/>
                  <a:ext cx="12" cy="324"/>
                </a:xfrm>
                <a:prstGeom prst="rect">
                  <a:avLst/>
                </a:prstGeom>
                <a:solidFill>
                  <a:srgbClr val="F2F2D3"/>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2" name="Rectangle 78"/>
                <p:cNvSpPr>
                  <a:spLocks noChangeArrowheads="1"/>
                </p:cNvSpPr>
                <p:nvPr/>
              </p:nvSpPr>
              <p:spPr bwMode="auto">
                <a:xfrm>
                  <a:off x="1922" y="2225"/>
                  <a:ext cx="12" cy="324"/>
                </a:xfrm>
                <a:prstGeom prst="rect">
                  <a:avLst/>
                </a:prstGeom>
                <a:solidFill>
                  <a:srgbClr val="F3F3D4"/>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3" name="Rectangle 79"/>
                <p:cNvSpPr>
                  <a:spLocks noChangeArrowheads="1"/>
                </p:cNvSpPr>
                <p:nvPr/>
              </p:nvSpPr>
              <p:spPr bwMode="auto">
                <a:xfrm>
                  <a:off x="1934" y="2225"/>
                  <a:ext cx="18" cy="324"/>
                </a:xfrm>
                <a:prstGeom prst="rect">
                  <a:avLst/>
                </a:prstGeom>
                <a:solidFill>
                  <a:srgbClr val="F4F4D5"/>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4" name="Rectangle 80"/>
                <p:cNvSpPr>
                  <a:spLocks noChangeArrowheads="1"/>
                </p:cNvSpPr>
                <p:nvPr/>
              </p:nvSpPr>
              <p:spPr bwMode="auto">
                <a:xfrm>
                  <a:off x="1952" y="2225"/>
                  <a:ext cx="18" cy="324"/>
                </a:xfrm>
                <a:prstGeom prst="rect">
                  <a:avLst/>
                </a:prstGeom>
                <a:solidFill>
                  <a:srgbClr val="F5F5D6"/>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5" name="Rectangle 81"/>
                <p:cNvSpPr>
                  <a:spLocks noChangeArrowheads="1"/>
                </p:cNvSpPr>
                <p:nvPr/>
              </p:nvSpPr>
              <p:spPr bwMode="auto">
                <a:xfrm>
                  <a:off x="1970" y="2225"/>
                  <a:ext cx="12" cy="324"/>
                </a:xfrm>
                <a:prstGeom prst="rect">
                  <a:avLst/>
                </a:prstGeom>
                <a:solidFill>
                  <a:srgbClr val="F6F6D7"/>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6" name="Rectangle 82"/>
                <p:cNvSpPr>
                  <a:spLocks noChangeArrowheads="1"/>
                </p:cNvSpPr>
                <p:nvPr/>
              </p:nvSpPr>
              <p:spPr bwMode="auto">
                <a:xfrm>
                  <a:off x="1982" y="2225"/>
                  <a:ext cx="12" cy="324"/>
                </a:xfrm>
                <a:prstGeom prst="rect">
                  <a:avLst/>
                </a:prstGeom>
                <a:solidFill>
                  <a:srgbClr val="F7F7D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7" name="Rectangle 83"/>
                <p:cNvSpPr>
                  <a:spLocks noChangeArrowheads="1"/>
                </p:cNvSpPr>
                <p:nvPr/>
              </p:nvSpPr>
              <p:spPr bwMode="auto">
                <a:xfrm>
                  <a:off x="1994" y="2225"/>
                  <a:ext cx="12" cy="324"/>
                </a:xfrm>
                <a:prstGeom prst="rect">
                  <a:avLst/>
                </a:prstGeom>
                <a:solidFill>
                  <a:srgbClr val="F8F8D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8" name="Rectangle 84"/>
                <p:cNvSpPr>
                  <a:spLocks noChangeArrowheads="1"/>
                </p:cNvSpPr>
                <p:nvPr/>
              </p:nvSpPr>
              <p:spPr bwMode="auto">
                <a:xfrm>
                  <a:off x="2006" y="2225"/>
                  <a:ext cx="12" cy="324"/>
                </a:xfrm>
                <a:prstGeom prst="rect">
                  <a:avLst/>
                </a:prstGeom>
                <a:solidFill>
                  <a:srgbClr val="F9F9D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9" name="Rectangle 85"/>
                <p:cNvSpPr>
                  <a:spLocks noChangeArrowheads="1"/>
                </p:cNvSpPr>
                <p:nvPr/>
              </p:nvSpPr>
              <p:spPr bwMode="auto">
                <a:xfrm>
                  <a:off x="2018" y="2225"/>
                  <a:ext cx="12" cy="324"/>
                </a:xfrm>
                <a:prstGeom prst="rect">
                  <a:avLst/>
                </a:prstGeom>
                <a:solidFill>
                  <a:srgbClr val="FAFAD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0" name="Rectangle 86"/>
                <p:cNvSpPr>
                  <a:spLocks noChangeArrowheads="1"/>
                </p:cNvSpPr>
                <p:nvPr/>
              </p:nvSpPr>
              <p:spPr bwMode="auto">
                <a:xfrm>
                  <a:off x="2030" y="2225"/>
                  <a:ext cx="12" cy="324"/>
                </a:xfrm>
                <a:prstGeom prst="rect">
                  <a:avLst/>
                </a:prstGeom>
                <a:solidFill>
                  <a:srgbClr val="FBFBD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1" name="Rectangle 87"/>
                <p:cNvSpPr>
                  <a:spLocks noChangeArrowheads="1"/>
                </p:cNvSpPr>
                <p:nvPr/>
              </p:nvSpPr>
              <p:spPr bwMode="auto">
                <a:xfrm>
                  <a:off x="2042" y="2225"/>
                  <a:ext cx="12" cy="324"/>
                </a:xfrm>
                <a:prstGeom prst="rect">
                  <a:avLst/>
                </a:prstGeom>
                <a:solidFill>
                  <a:srgbClr val="FCFCDD"/>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2" name="Rectangle 88"/>
                <p:cNvSpPr>
                  <a:spLocks noChangeArrowheads="1"/>
                </p:cNvSpPr>
                <p:nvPr/>
              </p:nvSpPr>
              <p:spPr bwMode="auto">
                <a:xfrm>
                  <a:off x="2054" y="2225"/>
                  <a:ext cx="12" cy="324"/>
                </a:xfrm>
                <a:prstGeom prst="rect">
                  <a:avLst/>
                </a:prstGeom>
                <a:solidFill>
                  <a:srgbClr val="FDFDD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3" name="Rectangle 89"/>
                <p:cNvSpPr>
                  <a:spLocks noChangeArrowheads="1"/>
                </p:cNvSpPr>
                <p:nvPr/>
              </p:nvSpPr>
              <p:spPr bwMode="auto">
                <a:xfrm>
                  <a:off x="2066" y="2225"/>
                  <a:ext cx="12" cy="324"/>
                </a:xfrm>
                <a:prstGeom prst="rect">
                  <a:avLst/>
                </a:prstGeom>
                <a:solidFill>
                  <a:srgbClr val="FEFEDF"/>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4" name="Rectangle 90"/>
                <p:cNvSpPr>
                  <a:spLocks noChangeArrowheads="1"/>
                </p:cNvSpPr>
                <p:nvPr/>
              </p:nvSpPr>
              <p:spPr bwMode="auto">
                <a:xfrm>
                  <a:off x="2078" y="2225"/>
                  <a:ext cx="300" cy="324"/>
                </a:xfrm>
                <a:prstGeom prst="rect">
                  <a:avLst/>
                </a:prstGeom>
                <a:solidFill>
                  <a:srgbClr val="FFFFE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5" name="Rectangle 91"/>
                <p:cNvSpPr>
                  <a:spLocks noChangeArrowheads="1"/>
                </p:cNvSpPr>
                <p:nvPr/>
              </p:nvSpPr>
              <p:spPr bwMode="auto">
                <a:xfrm>
                  <a:off x="1790" y="2225"/>
                  <a:ext cx="588"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286" name="Rectangle 92"/>
                <p:cNvSpPr>
                  <a:spLocks noChangeArrowheads="1"/>
                </p:cNvSpPr>
                <p:nvPr/>
              </p:nvSpPr>
              <p:spPr bwMode="auto">
                <a:xfrm>
                  <a:off x="1868" y="2279"/>
                  <a:ext cx="493"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GFI_Feature</a:t>
                  </a:r>
                  <a:endParaRPr lang="en-US">
                    <a:solidFill>
                      <a:srgbClr val="000000"/>
                    </a:solidFill>
                  </a:endParaRPr>
                </a:p>
              </p:txBody>
            </p:sp>
            <p:sp>
              <p:nvSpPr>
                <p:cNvPr id="287" name="Line 93"/>
                <p:cNvSpPr>
                  <a:spLocks noChangeShapeType="1"/>
                </p:cNvSpPr>
                <p:nvPr/>
              </p:nvSpPr>
              <p:spPr bwMode="auto">
                <a:xfrm>
                  <a:off x="1790" y="2405"/>
                  <a:ext cx="588"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grpSp>
          <p:grpSp>
            <p:nvGrpSpPr>
              <p:cNvPr id="179" name="Group 267"/>
              <p:cNvGrpSpPr>
                <a:grpSpLocks/>
              </p:cNvGrpSpPr>
              <p:nvPr/>
            </p:nvGrpSpPr>
            <p:grpSpPr bwMode="auto">
              <a:xfrm>
                <a:off x="556098" y="4696443"/>
                <a:ext cx="1133475" cy="542925"/>
                <a:chOff x="3548" y="3275"/>
                <a:chExt cx="594" cy="342"/>
              </a:xfrm>
            </p:grpSpPr>
            <p:sp>
              <p:nvSpPr>
                <p:cNvPr id="232" name="Rectangle 94"/>
                <p:cNvSpPr>
                  <a:spLocks noChangeArrowheads="1"/>
                </p:cNvSpPr>
                <p:nvPr/>
              </p:nvSpPr>
              <p:spPr bwMode="auto">
                <a:xfrm>
                  <a:off x="3566" y="3293"/>
                  <a:ext cx="576"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3" name="Rectangle 95"/>
                <p:cNvSpPr>
                  <a:spLocks noChangeArrowheads="1"/>
                </p:cNvSpPr>
                <p:nvPr/>
              </p:nvSpPr>
              <p:spPr bwMode="auto">
                <a:xfrm>
                  <a:off x="3548" y="3275"/>
                  <a:ext cx="12" cy="324"/>
                </a:xfrm>
                <a:prstGeom prst="rect">
                  <a:avLst/>
                </a:prstGeom>
                <a:solidFill>
                  <a:srgbClr val="B582E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4" name="Rectangle 96"/>
                <p:cNvSpPr>
                  <a:spLocks noChangeArrowheads="1"/>
                </p:cNvSpPr>
                <p:nvPr/>
              </p:nvSpPr>
              <p:spPr bwMode="auto">
                <a:xfrm>
                  <a:off x="3560" y="3275"/>
                  <a:ext cx="6" cy="324"/>
                </a:xfrm>
                <a:prstGeom prst="rect">
                  <a:avLst/>
                </a:prstGeom>
                <a:solidFill>
                  <a:srgbClr val="B683E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5" name="Rectangle 97"/>
                <p:cNvSpPr>
                  <a:spLocks noChangeArrowheads="1"/>
                </p:cNvSpPr>
                <p:nvPr/>
              </p:nvSpPr>
              <p:spPr bwMode="auto">
                <a:xfrm>
                  <a:off x="3566" y="3275"/>
                  <a:ext cx="18" cy="324"/>
                </a:xfrm>
                <a:prstGeom prst="rect">
                  <a:avLst/>
                </a:prstGeom>
                <a:solidFill>
                  <a:srgbClr val="B784E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6" name="Rectangle 98"/>
                <p:cNvSpPr>
                  <a:spLocks noChangeArrowheads="1"/>
                </p:cNvSpPr>
                <p:nvPr/>
              </p:nvSpPr>
              <p:spPr bwMode="auto">
                <a:xfrm>
                  <a:off x="3584" y="3275"/>
                  <a:ext cx="12" cy="324"/>
                </a:xfrm>
                <a:prstGeom prst="rect">
                  <a:avLst/>
                </a:prstGeom>
                <a:solidFill>
                  <a:srgbClr val="B885E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7" name="Rectangle 99"/>
                <p:cNvSpPr>
                  <a:spLocks noChangeArrowheads="1"/>
                </p:cNvSpPr>
                <p:nvPr/>
              </p:nvSpPr>
              <p:spPr bwMode="auto">
                <a:xfrm>
                  <a:off x="3596" y="3275"/>
                  <a:ext cx="6" cy="324"/>
                </a:xfrm>
                <a:prstGeom prst="rect">
                  <a:avLst/>
                </a:prstGeom>
                <a:solidFill>
                  <a:srgbClr val="B986E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8" name="Rectangle 100"/>
                <p:cNvSpPr>
                  <a:spLocks noChangeArrowheads="1"/>
                </p:cNvSpPr>
                <p:nvPr/>
              </p:nvSpPr>
              <p:spPr bwMode="auto">
                <a:xfrm>
                  <a:off x="3602" y="3275"/>
                  <a:ext cx="18" cy="324"/>
                </a:xfrm>
                <a:prstGeom prst="rect">
                  <a:avLst/>
                </a:prstGeom>
                <a:solidFill>
                  <a:srgbClr val="BA87ED"/>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9" name="Rectangle 101"/>
                <p:cNvSpPr>
                  <a:spLocks noChangeArrowheads="1"/>
                </p:cNvSpPr>
                <p:nvPr/>
              </p:nvSpPr>
              <p:spPr bwMode="auto">
                <a:xfrm>
                  <a:off x="3620" y="3275"/>
                  <a:ext cx="12" cy="324"/>
                </a:xfrm>
                <a:prstGeom prst="rect">
                  <a:avLst/>
                </a:prstGeom>
                <a:solidFill>
                  <a:srgbClr val="BB88E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0" name="Rectangle 102"/>
                <p:cNvSpPr>
                  <a:spLocks noChangeArrowheads="1"/>
                </p:cNvSpPr>
                <p:nvPr/>
              </p:nvSpPr>
              <p:spPr bwMode="auto">
                <a:xfrm>
                  <a:off x="3632" y="3275"/>
                  <a:ext cx="6" cy="324"/>
                </a:xfrm>
                <a:prstGeom prst="rect">
                  <a:avLst/>
                </a:prstGeom>
                <a:solidFill>
                  <a:srgbClr val="BC89EF"/>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1" name="Rectangle 103"/>
                <p:cNvSpPr>
                  <a:spLocks noChangeArrowheads="1"/>
                </p:cNvSpPr>
                <p:nvPr/>
              </p:nvSpPr>
              <p:spPr bwMode="auto">
                <a:xfrm>
                  <a:off x="3638" y="3275"/>
                  <a:ext cx="18" cy="324"/>
                </a:xfrm>
                <a:prstGeom prst="rect">
                  <a:avLst/>
                </a:prstGeom>
                <a:solidFill>
                  <a:srgbClr val="BD8AF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2" name="Rectangle 104"/>
                <p:cNvSpPr>
                  <a:spLocks noChangeArrowheads="1"/>
                </p:cNvSpPr>
                <p:nvPr/>
              </p:nvSpPr>
              <p:spPr bwMode="auto">
                <a:xfrm>
                  <a:off x="3656" y="3275"/>
                  <a:ext cx="12" cy="324"/>
                </a:xfrm>
                <a:prstGeom prst="rect">
                  <a:avLst/>
                </a:prstGeom>
                <a:solidFill>
                  <a:srgbClr val="BE8BF1"/>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3" name="Rectangle 105"/>
                <p:cNvSpPr>
                  <a:spLocks noChangeArrowheads="1"/>
                </p:cNvSpPr>
                <p:nvPr/>
              </p:nvSpPr>
              <p:spPr bwMode="auto">
                <a:xfrm>
                  <a:off x="3668" y="3275"/>
                  <a:ext cx="6" cy="324"/>
                </a:xfrm>
                <a:prstGeom prst="rect">
                  <a:avLst/>
                </a:prstGeom>
                <a:solidFill>
                  <a:srgbClr val="BF8CF2"/>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4" name="Rectangle 106"/>
                <p:cNvSpPr>
                  <a:spLocks noChangeArrowheads="1"/>
                </p:cNvSpPr>
                <p:nvPr/>
              </p:nvSpPr>
              <p:spPr bwMode="auto">
                <a:xfrm>
                  <a:off x="3674" y="3275"/>
                  <a:ext cx="18" cy="324"/>
                </a:xfrm>
                <a:prstGeom prst="rect">
                  <a:avLst/>
                </a:prstGeom>
                <a:solidFill>
                  <a:srgbClr val="C08DF3"/>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5" name="Rectangle 107"/>
                <p:cNvSpPr>
                  <a:spLocks noChangeArrowheads="1"/>
                </p:cNvSpPr>
                <p:nvPr/>
              </p:nvSpPr>
              <p:spPr bwMode="auto">
                <a:xfrm>
                  <a:off x="3692" y="3275"/>
                  <a:ext cx="12" cy="324"/>
                </a:xfrm>
                <a:prstGeom prst="rect">
                  <a:avLst/>
                </a:prstGeom>
                <a:solidFill>
                  <a:srgbClr val="C18EF4"/>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6" name="Rectangle 108"/>
                <p:cNvSpPr>
                  <a:spLocks noChangeArrowheads="1"/>
                </p:cNvSpPr>
                <p:nvPr/>
              </p:nvSpPr>
              <p:spPr bwMode="auto">
                <a:xfrm>
                  <a:off x="3704" y="3275"/>
                  <a:ext cx="18" cy="324"/>
                </a:xfrm>
                <a:prstGeom prst="rect">
                  <a:avLst/>
                </a:prstGeom>
                <a:solidFill>
                  <a:srgbClr val="C28FF5"/>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7" name="Rectangle 109"/>
                <p:cNvSpPr>
                  <a:spLocks noChangeArrowheads="1"/>
                </p:cNvSpPr>
                <p:nvPr/>
              </p:nvSpPr>
              <p:spPr bwMode="auto">
                <a:xfrm>
                  <a:off x="3722" y="3275"/>
                  <a:ext cx="18" cy="324"/>
                </a:xfrm>
                <a:prstGeom prst="rect">
                  <a:avLst/>
                </a:prstGeom>
                <a:solidFill>
                  <a:srgbClr val="C390F6"/>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8" name="Rectangle 110"/>
                <p:cNvSpPr>
                  <a:spLocks noChangeArrowheads="1"/>
                </p:cNvSpPr>
                <p:nvPr/>
              </p:nvSpPr>
              <p:spPr bwMode="auto">
                <a:xfrm>
                  <a:off x="3740" y="3275"/>
                  <a:ext cx="6" cy="324"/>
                </a:xfrm>
                <a:prstGeom prst="rect">
                  <a:avLst/>
                </a:prstGeom>
                <a:solidFill>
                  <a:srgbClr val="C491F7"/>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9" name="Rectangle 111"/>
                <p:cNvSpPr>
                  <a:spLocks noChangeArrowheads="1"/>
                </p:cNvSpPr>
                <p:nvPr/>
              </p:nvSpPr>
              <p:spPr bwMode="auto">
                <a:xfrm>
                  <a:off x="3746" y="3275"/>
                  <a:ext cx="18" cy="324"/>
                </a:xfrm>
                <a:prstGeom prst="rect">
                  <a:avLst/>
                </a:prstGeom>
                <a:solidFill>
                  <a:srgbClr val="C592F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0" name="Rectangle 112"/>
                <p:cNvSpPr>
                  <a:spLocks noChangeArrowheads="1"/>
                </p:cNvSpPr>
                <p:nvPr/>
              </p:nvSpPr>
              <p:spPr bwMode="auto">
                <a:xfrm>
                  <a:off x="3764" y="3275"/>
                  <a:ext cx="12" cy="324"/>
                </a:xfrm>
                <a:prstGeom prst="rect">
                  <a:avLst/>
                </a:prstGeom>
                <a:solidFill>
                  <a:srgbClr val="C693F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1" name="Rectangle 113"/>
                <p:cNvSpPr>
                  <a:spLocks noChangeArrowheads="1"/>
                </p:cNvSpPr>
                <p:nvPr/>
              </p:nvSpPr>
              <p:spPr bwMode="auto">
                <a:xfrm>
                  <a:off x="3776" y="3275"/>
                  <a:ext cx="6" cy="324"/>
                </a:xfrm>
                <a:prstGeom prst="rect">
                  <a:avLst/>
                </a:prstGeom>
                <a:solidFill>
                  <a:srgbClr val="C794F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2" name="Rectangle 114"/>
                <p:cNvSpPr>
                  <a:spLocks noChangeArrowheads="1"/>
                </p:cNvSpPr>
                <p:nvPr/>
              </p:nvSpPr>
              <p:spPr bwMode="auto">
                <a:xfrm>
                  <a:off x="3782" y="3275"/>
                  <a:ext cx="18" cy="324"/>
                </a:xfrm>
                <a:prstGeom prst="rect">
                  <a:avLst/>
                </a:prstGeom>
                <a:solidFill>
                  <a:srgbClr val="C895F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3" name="Rectangle 115"/>
                <p:cNvSpPr>
                  <a:spLocks noChangeArrowheads="1"/>
                </p:cNvSpPr>
                <p:nvPr/>
              </p:nvSpPr>
              <p:spPr bwMode="auto">
                <a:xfrm>
                  <a:off x="3800" y="3275"/>
                  <a:ext cx="12" cy="324"/>
                </a:xfrm>
                <a:prstGeom prst="rect">
                  <a:avLst/>
                </a:prstGeom>
                <a:solidFill>
                  <a:srgbClr val="C996F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4" name="Rectangle 116"/>
                <p:cNvSpPr>
                  <a:spLocks noChangeArrowheads="1"/>
                </p:cNvSpPr>
                <p:nvPr/>
              </p:nvSpPr>
              <p:spPr bwMode="auto">
                <a:xfrm>
                  <a:off x="3812" y="3275"/>
                  <a:ext cx="6" cy="324"/>
                </a:xfrm>
                <a:prstGeom prst="rect">
                  <a:avLst/>
                </a:prstGeom>
                <a:solidFill>
                  <a:srgbClr val="CA97FD"/>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5" name="Rectangle 117"/>
                <p:cNvSpPr>
                  <a:spLocks noChangeArrowheads="1"/>
                </p:cNvSpPr>
                <p:nvPr/>
              </p:nvSpPr>
              <p:spPr bwMode="auto">
                <a:xfrm>
                  <a:off x="3818" y="3275"/>
                  <a:ext cx="18" cy="324"/>
                </a:xfrm>
                <a:prstGeom prst="rect">
                  <a:avLst/>
                </a:prstGeom>
                <a:solidFill>
                  <a:srgbClr val="CB98F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6" name="Rectangle 118"/>
                <p:cNvSpPr>
                  <a:spLocks noChangeArrowheads="1"/>
                </p:cNvSpPr>
                <p:nvPr/>
              </p:nvSpPr>
              <p:spPr bwMode="auto">
                <a:xfrm>
                  <a:off x="3836" y="3275"/>
                  <a:ext cx="288" cy="324"/>
                </a:xfrm>
                <a:prstGeom prst="rect">
                  <a:avLst/>
                </a:prstGeom>
                <a:solidFill>
                  <a:srgbClr val="CC99FF"/>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7" name="Rectangle 119"/>
                <p:cNvSpPr>
                  <a:spLocks noChangeArrowheads="1"/>
                </p:cNvSpPr>
                <p:nvPr/>
              </p:nvSpPr>
              <p:spPr bwMode="auto">
                <a:xfrm>
                  <a:off x="3548" y="3275"/>
                  <a:ext cx="576"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258" name="Rectangle 120"/>
                <p:cNvSpPr>
                  <a:spLocks noChangeArrowheads="1"/>
                </p:cNvSpPr>
                <p:nvPr/>
              </p:nvSpPr>
              <p:spPr bwMode="auto">
                <a:xfrm>
                  <a:off x="3614" y="3329"/>
                  <a:ext cx="504"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OM_Process</a:t>
                  </a:r>
                  <a:endParaRPr lang="en-US">
                    <a:solidFill>
                      <a:srgbClr val="000000"/>
                    </a:solidFill>
                  </a:endParaRPr>
                </a:p>
              </p:txBody>
            </p:sp>
            <p:sp>
              <p:nvSpPr>
                <p:cNvPr id="259" name="Line 121"/>
                <p:cNvSpPr>
                  <a:spLocks noChangeShapeType="1"/>
                </p:cNvSpPr>
                <p:nvPr/>
              </p:nvSpPr>
              <p:spPr bwMode="auto">
                <a:xfrm>
                  <a:off x="3548" y="3455"/>
                  <a:ext cx="576"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grpSp>
          <p:grpSp>
            <p:nvGrpSpPr>
              <p:cNvPr id="182" name="Group 268"/>
              <p:cNvGrpSpPr>
                <a:grpSpLocks/>
              </p:cNvGrpSpPr>
              <p:nvPr/>
            </p:nvGrpSpPr>
            <p:grpSpPr bwMode="auto">
              <a:xfrm>
                <a:off x="2437286" y="4705968"/>
                <a:ext cx="809625" cy="542925"/>
                <a:chOff x="4832" y="3281"/>
                <a:chExt cx="552" cy="342"/>
              </a:xfrm>
            </p:grpSpPr>
            <p:sp>
              <p:nvSpPr>
                <p:cNvPr id="204" name="Rectangle 166"/>
                <p:cNvSpPr>
                  <a:spLocks noChangeArrowheads="1"/>
                </p:cNvSpPr>
                <p:nvPr/>
              </p:nvSpPr>
              <p:spPr bwMode="auto">
                <a:xfrm>
                  <a:off x="4850" y="3299"/>
                  <a:ext cx="534"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05" name="Rectangle 167"/>
                <p:cNvSpPr>
                  <a:spLocks noChangeArrowheads="1"/>
                </p:cNvSpPr>
                <p:nvPr/>
              </p:nvSpPr>
              <p:spPr bwMode="auto">
                <a:xfrm>
                  <a:off x="4832" y="3281"/>
                  <a:ext cx="6" cy="324"/>
                </a:xfrm>
                <a:prstGeom prst="rect">
                  <a:avLst/>
                </a:prstGeom>
                <a:solidFill>
                  <a:srgbClr val="B5E8B5"/>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06" name="Rectangle 168"/>
                <p:cNvSpPr>
                  <a:spLocks noChangeArrowheads="1"/>
                </p:cNvSpPr>
                <p:nvPr/>
              </p:nvSpPr>
              <p:spPr bwMode="auto">
                <a:xfrm>
                  <a:off x="4838" y="3281"/>
                  <a:ext cx="12" cy="324"/>
                </a:xfrm>
                <a:prstGeom prst="rect">
                  <a:avLst/>
                </a:prstGeom>
                <a:solidFill>
                  <a:srgbClr val="B6E9B6"/>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07" name="Rectangle 169"/>
                <p:cNvSpPr>
                  <a:spLocks noChangeArrowheads="1"/>
                </p:cNvSpPr>
                <p:nvPr/>
              </p:nvSpPr>
              <p:spPr bwMode="auto">
                <a:xfrm>
                  <a:off x="4850" y="3281"/>
                  <a:ext cx="12" cy="324"/>
                </a:xfrm>
                <a:prstGeom prst="rect">
                  <a:avLst/>
                </a:prstGeom>
                <a:solidFill>
                  <a:srgbClr val="B7EAB7"/>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08" name="Rectangle 170"/>
                <p:cNvSpPr>
                  <a:spLocks noChangeArrowheads="1"/>
                </p:cNvSpPr>
                <p:nvPr/>
              </p:nvSpPr>
              <p:spPr bwMode="auto">
                <a:xfrm>
                  <a:off x="4862" y="3281"/>
                  <a:ext cx="12" cy="324"/>
                </a:xfrm>
                <a:prstGeom prst="rect">
                  <a:avLst/>
                </a:prstGeom>
                <a:solidFill>
                  <a:srgbClr val="B8EBB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09" name="Rectangle 171"/>
                <p:cNvSpPr>
                  <a:spLocks noChangeArrowheads="1"/>
                </p:cNvSpPr>
                <p:nvPr/>
              </p:nvSpPr>
              <p:spPr bwMode="auto">
                <a:xfrm>
                  <a:off x="4874" y="3281"/>
                  <a:ext cx="12" cy="324"/>
                </a:xfrm>
                <a:prstGeom prst="rect">
                  <a:avLst/>
                </a:prstGeom>
                <a:solidFill>
                  <a:srgbClr val="B9ECB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0" name="Rectangle 172"/>
                <p:cNvSpPr>
                  <a:spLocks noChangeArrowheads="1"/>
                </p:cNvSpPr>
                <p:nvPr/>
              </p:nvSpPr>
              <p:spPr bwMode="auto">
                <a:xfrm>
                  <a:off x="4886" y="3281"/>
                  <a:ext cx="12" cy="324"/>
                </a:xfrm>
                <a:prstGeom prst="rect">
                  <a:avLst/>
                </a:prstGeom>
                <a:solidFill>
                  <a:srgbClr val="BAEDB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1" name="Rectangle 173"/>
                <p:cNvSpPr>
                  <a:spLocks noChangeArrowheads="1"/>
                </p:cNvSpPr>
                <p:nvPr/>
              </p:nvSpPr>
              <p:spPr bwMode="auto">
                <a:xfrm>
                  <a:off x="4898" y="3281"/>
                  <a:ext cx="12" cy="324"/>
                </a:xfrm>
                <a:prstGeom prst="rect">
                  <a:avLst/>
                </a:prstGeom>
                <a:solidFill>
                  <a:srgbClr val="BBEEB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2" name="Rectangle 174"/>
                <p:cNvSpPr>
                  <a:spLocks noChangeArrowheads="1"/>
                </p:cNvSpPr>
                <p:nvPr/>
              </p:nvSpPr>
              <p:spPr bwMode="auto">
                <a:xfrm>
                  <a:off x="4910" y="3281"/>
                  <a:ext cx="6" cy="324"/>
                </a:xfrm>
                <a:prstGeom prst="rect">
                  <a:avLst/>
                </a:prstGeom>
                <a:solidFill>
                  <a:srgbClr val="BCEFB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3" name="Rectangle 175"/>
                <p:cNvSpPr>
                  <a:spLocks noChangeArrowheads="1"/>
                </p:cNvSpPr>
                <p:nvPr/>
              </p:nvSpPr>
              <p:spPr bwMode="auto">
                <a:xfrm>
                  <a:off x="4916" y="3281"/>
                  <a:ext cx="12" cy="324"/>
                </a:xfrm>
                <a:prstGeom prst="rect">
                  <a:avLst/>
                </a:prstGeom>
                <a:solidFill>
                  <a:srgbClr val="BDF0BD"/>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4" name="Rectangle 176"/>
                <p:cNvSpPr>
                  <a:spLocks noChangeArrowheads="1"/>
                </p:cNvSpPr>
                <p:nvPr/>
              </p:nvSpPr>
              <p:spPr bwMode="auto">
                <a:xfrm>
                  <a:off x="4928" y="3281"/>
                  <a:ext cx="12" cy="324"/>
                </a:xfrm>
                <a:prstGeom prst="rect">
                  <a:avLst/>
                </a:prstGeom>
                <a:solidFill>
                  <a:srgbClr val="BEF1B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5" name="Rectangle 177"/>
                <p:cNvSpPr>
                  <a:spLocks noChangeArrowheads="1"/>
                </p:cNvSpPr>
                <p:nvPr/>
              </p:nvSpPr>
              <p:spPr bwMode="auto">
                <a:xfrm>
                  <a:off x="4940" y="3281"/>
                  <a:ext cx="12" cy="324"/>
                </a:xfrm>
                <a:prstGeom prst="rect">
                  <a:avLst/>
                </a:prstGeom>
                <a:solidFill>
                  <a:srgbClr val="BFF2BF"/>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6" name="Rectangle 178"/>
                <p:cNvSpPr>
                  <a:spLocks noChangeArrowheads="1"/>
                </p:cNvSpPr>
                <p:nvPr/>
              </p:nvSpPr>
              <p:spPr bwMode="auto">
                <a:xfrm>
                  <a:off x="4952" y="3281"/>
                  <a:ext cx="12" cy="324"/>
                </a:xfrm>
                <a:prstGeom prst="rect">
                  <a:avLst/>
                </a:prstGeom>
                <a:solidFill>
                  <a:srgbClr val="C0F3C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7" name="Rectangle 179"/>
                <p:cNvSpPr>
                  <a:spLocks noChangeArrowheads="1"/>
                </p:cNvSpPr>
                <p:nvPr/>
              </p:nvSpPr>
              <p:spPr bwMode="auto">
                <a:xfrm>
                  <a:off x="4964" y="3281"/>
                  <a:ext cx="12" cy="324"/>
                </a:xfrm>
                <a:prstGeom prst="rect">
                  <a:avLst/>
                </a:prstGeom>
                <a:solidFill>
                  <a:srgbClr val="C1F4C1"/>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8" name="Rectangle 180"/>
                <p:cNvSpPr>
                  <a:spLocks noChangeArrowheads="1"/>
                </p:cNvSpPr>
                <p:nvPr/>
              </p:nvSpPr>
              <p:spPr bwMode="auto">
                <a:xfrm>
                  <a:off x="4976" y="3281"/>
                  <a:ext cx="18" cy="324"/>
                </a:xfrm>
                <a:prstGeom prst="rect">
                  <a:avLst/>
                </a:prstGeom>
                <a:solidFill>
                  <a:srgbClr val="C2F5C2"/>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9" name="Rectangle 181"/>
                <p:cNvSpPr>
                  <a:spLocks noChangeArrowheads="1"/>
                </p:cNvSpPr>
                <p:nvPr/>
              </p:nvSpPr>
              <p:spPr bwMode="auto">
                <a:xfrm>
                  <a:off x="4994" y="3281"/>
                  <a:ext cx="12" cy="324"/>
                </a:xfrm>
                <a:prstGeom prst="rect">
                  <a:avLst/>
                </a:prstGeom>
                <a:solidFill>
                  <a:srgbClr val="C3F6C3"/>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0" name="Rectangle 182"/>
                <p:cNvSpPr>
                  <a:spLocks noChangeArrowheads="1"/>
                </p:cNvSpPr>
                <p:nvPr/>
              </p:nvSpPr>
              <p:spPr bwMode="auto">
                <a:xfrm>
                  <a:off x="5006" y="3281"/>
                  <a:ext cx="12" cy="324"/>
                </a:xfrm>
                <a:prstGeom prst="rect">
                  <a:avLst/>
                </a:prstGeom>
                <a:solidFill>
                  <a:srgbClr val="C4F7C4"/>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1" name="Rectangle 183"/>
                <p:cNvSpPr>
                  <a:spLocks noChangeArrowheads="1"/>
                </p:cNvSpPr>
                <p:nvPr/>
              </p:nvSpPr>
              <p:spPr bwMode="auto">
                <a:xfrm>
                  <a:off x="5018" y="3281"/>
                  <a:ext cx="12" cy="324"/>
                </a:xfrm>
                <a:prstGeom prst="rect">
                  <a:avLst/>
                </a:prstGeom>
                <a:solidFill>
                  <a:srgbClr val="C5F8C5"/>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2" name="Rectangle 184"/>
                <p:cNvSpPr>
                  <a:spLocks noChangeArrowheads="1"/>
                </p:cNvSpPr>
                <p:nvPr/>
              </p:nvSpPr>
              <p:spPr bwMode="auto">
                <a:xfrm>
                  <a:off x="5030" y="3281"/>
                  <a:ext cx="12" cy="324"/>
                </a:xfrm>
                <a:prstGeom prst="rect">
                  <a:avLst/>
                </a:prstGeom>
                <a:solidFill>
                  <a:srgbClr val="C6F9C6"/>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3" name="Rectangle 185"/>
                <p:cNvSpPr>
                  <a:spLocks noChangeArrowheads="1"/>
                </p:cNvSpPr>
                <p:nvPr/>
              </p:nvSpPr>
              <p:spPr bwMode="auto">
                <a:xfrm>
                  <a:off x="5042" y="3281"/>
                  <a:ext cx="12" cy="324"/>
                </a:xfrm>
                <a:prstGeom prst="rect">
                  <a:avLst/>
                </a:prstGeom>
                <a:solidFill>
                  <a:srgbClr val="C7FAC7"/>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4" name="Rectangle 186"/>
                <p:cNvSpPr>
                  <a:spLocks noChangeArrowheads="1"/>
                </p:cNvSpPr>
                <p:nvPr/>
              </p:nvSpPr>
              <p:spPr bwMode="auto">
                <a:xfrm>
                  <a:off x="5054" y="3281"/>
                  <a:ext cx="12" cy="324"/>
                </a:xfrm>
                <a:prstGeom prst="rect">
                  <a:avLst/>
                </a:prstGeom>
                <a:solidFill>
                  <a:srgbClr val="C8FBC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5" name="Rectangle 187"/>
                <p:cNvSpPr>
                  <a:spLocks noChangeArrowheads="1"/>
                </p:cNvSpPr>
                <p:nvPr/>
              </p:nvSpPr>
              <p:spPr bwMode="auto">
                <a:xfrm>
                  <a:off x="5066" y="3281"/>
                  <a:ext cx="6" cy="324"/>
                </a:xfrm>
                <a:prstGeom prst="rect">
                  <a:avLst/>
                </a:prstGeom>
                <a:solidFill>
                  <a:srgbClr val="C9FCC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6" name="Rectangle 188"/>
                <p:cNvSpPr>
                  <a:spLocks noChangeArrowheads="1"/>
                </p:cNvSpPr>
                <p:nvPr/>
              </p:nvSpPr>
              <p:spPr bwMode="auto">
                <a:xfrm>
                  <a:off x="5072" y="3281"/>
                  <a:ext cx="12" cy="324"/>
                </a:xfrm>
                <a:prstGeom prst="rect">
                  <a:avLst/>
                </a:prstGeom>
                <a:solidFill>
                  <a:srgbClr val="CAFDC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7" name="Rectangle 189"/>
                <p:cNvSpPr>
                  <a:spLocks noChangeArrowheads="1"/>
                </p:cNvSpPr>
                <p:nvPr/>
              </p:nvSpPr>
              <p:spPr bwMode="auto">
                <a:xfrm>
                  <a:off x="5084" y="3281"/>
                  <a:ext cx="12" cy="324"/>
                </a:xfrm>
                <a:prstGeom prst="rect">
                  <a:avLst/>
                </a:prstGeom>
                <a:solidFill>
                  <a:srgbClr val="CBFEC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8" name="Rectangle 190"/>
                <p:cNvSpPr>
                  <a:spLocks noChangeArrowheads="1"/>
                </p:cNvSpPr>
                <p:nvPr/>
              </p:nvSpPr>
              <p:spPr bwMode="auto">
                <a:xfrm>
                  <a:off x="5096" y="3281"/>
                  <a:ext cx="270" cy="324"/>
                </a:xfrm>
                <a:prstGeom prst="rect">
                  <a:avLst/>
                </a:prstGeom>
                <a:solidFill>
                  <a:srgbClr val="CCFFC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9" name="Rectangle 191"/>
                <p:cNvSpPr>
                  <a:spLocks noChangeArrowheads="1"/>
                </p:cNvSpPr>
                <p:nvPr/>
              </p:nvSpPr>
              <p:spPr bwMode="auto">
                <a:xfrm>
                  <a:off x="4832" y="3281"/>
                  <a:ext cx="534"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230" name="Rectangle 192"/>
                <p:cNvSpPr>
                  <a:spLocks noChangeArrowheads="1"/>
                </p:cNvSpPr>
                <p:nvPr/>
              </p:nvSpPr>
              <p:spPr bwMode="auto">
                <a:xfrm>
                  <a:off x="5030" y="3335"/>
                  <a:ext cx="150"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Any</a:t>
                  </a:r>
                  <a:endParaRPr lang="en-US">
                    <a:solidFill>
                      <a:srgbClr val="000000"/>
                    </a:solidFill>
                  </a:endParaRPr>
                </a:p>
              </p:txBody>
            </p:sp>
            <p:sp>
              <p:nvSpPr>
                <p:cNvPr id="231" name="Line 193"/>
                <p:cNvSpPr>
                  <a:spLocks noChangeShapeType="1"/>
                </p:cNvSpPr>
                <p:nvPr/>
              </p:nvSpPr>
              <p:spPr bwMode="auto">
                <a:xfrm>
                  <a:off x="4832" y="3461"/>
                  <a:ext cx="534"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grpSp>
          <p:grpSp>
            <p:nvGrpSpPr>
              <p:cNvPr id="183" name="Group 273"/>
              <p:cNvGrpSpPr>
                <a:grpSpLocks/>
              </p:cNvGrpSpPr>
              <p:nvPr/>
            </p:nvGrpSpPr>
            <p:grpSpPr bwMode="auto">
              <a:xfrm>
                <a:off x="1989611" y="3201018"/>
                <a:ext cx="1546225" cy="431800"/>
                <a:chOff x="4526" y="2333"/>
                <a:chExt cx="1055" cy="272"/>
              </a:xfrm>
            </p:grpSpPr>
            <p:sp>
              <p:nvSpPr>
                <p:cNvPr id="200" name="Line 225"/>
                <p:cNvSpPr>
                  <a:spLocks noChangeShapeType="1"/>
                </p:cNvSpPr>
                <p:nvPr/>
              </p:nvSpPr>
              <p:spPr bwMode="auto">
                <a:xfrm flipV="1">
                  <a:off x="4526" y="2429"/>
                  <a:ext cx="234" cy="3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201" name="Freeform 226"/>
                <p:cNvSpPr>
                  <a:spLocks noEditPoints="1"/>
                </p:cNvSpPr>
                <p:nvPr/>
              </p:nvSpPr>
              <p:spPr bwMode="auto">
                <a:xfrm>
                  <a:off x="4664" y="2405"/>
                  <a:ext cx="96" cy="72"/>
                </a:xfrm>
                <a:custGeom>
                  <a:avLst/>
                  <a:gdLst>
                    <a:gd name="T0" fmla="*/ 96 w 96"/>
                    <a:gd name="T1" fmla="*/ 24 h 72"/>
                    <a:gd name="T2" fmla="*/ 12 w 96"/>
                    <a:gd name="T3" fmla="*/ 72 h 72"/>
                    <a:gd name="T4" fmla="*/ 96 w 96"/>
                    <a:gd name="T5" fmla="*/ 24 h 72"/>
                    <a:gd name="T6" fmla="*/ 0 w 96"/>
                    <a:gd name="T7" fmla="*/ 0 h 72"/>
                    <a:gd name="T8" fmla="*/ 0 60000 65536"/>
                    <a:gd name="T9" fmla="*/ 0 60000 65536"/>
                    <a:gd name="T10" fmla="*/ 0 60000 65536"/>
                    <a:gd name="T11" fmla="*/ 0 60000 65536"/>
                    <a:gd name="T12" fmla="*/ 0 w 96"/>
                    <a:gd name="T13" fmla="*/ 0 h 72"/>
                    <a:gd name="T14" fmla="*/ 96 w 96"/>
                    <a:gd name="T15" fmla="*/ 72 h 72"/>
                  </a:gdLst>
                  <a:ahLst/>
                  <a:cxnLst>
                    <a:cxn ang="T8">
                      <a:pos x="T0" y="T1"/>
                    </a:cxn>
                    <a:cxn ang="T9">
                      <a:pos x="T2" y="T3"/>
                    </a:cxn>
                    <a:cxn ang="T10">
                      <a:pos x="T4" y="T5"/>
                    </a:cxn>
                    <a:cxn ang="T11">
                      <a:pos x="T6" y="T7"/>
                    </a:cxn>
                  </a:cxnLst>
                  <a:rect l="T12" t="T13" r="T14" b="T15"/>
                  <a:pathLst>
                    <a:path w="96" h="72">
                      <a:moveTo>
                        <a:pt x="96" y="24"/>
                      </a:moveTo>
                      <a:lnTo>
                        <a:pt x="12" y="72"/>
                      </a:lnTo>
                      <a:moveTo>
                        <a:pt x="96" y="24"/>
                      </a:moveTo>
                      <a:lnTo>
                        <a:pt x="0" y="0"/>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endParaRPr>
                </a:p>
              </p:txBody>
            </p:sp>
            <p:sp>
              <p:nvSpPr>
                <p:cNvPr id="202" name="Rectangle 227"/>
                <p:cNvSpPr>
                  <a:spLocks noChangeArrowheads="1"/>
                </p:cNvSpPr>
                <p:nvPr/>
              </p:nvSpPr>
              <p:spPr bwMode="auto">
                <a:xfrm>
                  <a:off x="4694" y="2489"/>
                  <a:ext cx="887" cy="116"/>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+observedProperty</a:t>
                  </a:r>
                  <a:endParaRPr lang="en-US" sz="3600">
                    <a:solidFill>
                      <a:srgbClr val="000000"/>
                    </a:solidFill>
                  </a:endParaRPr>
                </a:p>
              </p:txBody>
            </p:sp>
            <p:sp>
              <p:nvSpPr>
                <p:cNvPr id="203" name="Rectangle 228"/>
                <p:cNvSpPr>
                  <a:spLocks noChangeArrowheads="1"/>
                </p:cNvSpPr>
                <p:nvPr/>
              </p:nvSpPr>
              <p:spPr bwMode="auto">
                <a:xfrm>
                  <a:off x="4694" y="2333"/>
                  <a:ext cx="39" cy="7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1</a:t>
                  </a:r>
                  <a:endParaRPr lang="en-US">
                    <a:solidFill>
                      <a:srgbClr val="000000"/>
                    </a:solidFill>
                  </a:endParaRPr>
                </a:p>
              </p:txBody>
            </p:sp>
          </p:grpSp>
          <p:grpSp>
            <p:nvGrpSpPr>
              <p:cNvPr id="184" name="Group 178"/>
              <p:cNvGrpSpPr>
                <a:grpSpLocks/>
              </p:cNvGrpSpPr>
              <p:nvPr/>
            </p:nvGrpSpPr>
            <p:grpSpPr bwMode="auto">
              <a:xfrm rot="7440675">
                <a:off x="1337943" y="2277886"/>
                <a:ext cx="1281112" cy="180975"/>
                <a:chOff x="3532889" y="2379360"/>
                <a:chExt cx="1582615" cy="190500"/>
              </a:xfrm>
            </p:grpSpPr>
            <p:sp>
              <p:nvSpPr>
                <p:cNvPr id="198" name="Line 229"/>
                <p:cNvSpPr>
                  <a:spLocks noChangeShapeType="1"/>
                </p:cNvSpPr>
                <p:nvPr/>
              </p:nvSpPr>
              <p:spPr bwMode="auto">
                <a:xfrm flipH="1" flipV="1">
                  <a:off x="3532889" y="2426985"/>
                  <a:ext cx="1582615" cy="1428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199" name="Freeform 230"/>
                <p:cNvSpPr>
                  <a:spLocks noEditPoints="1"/>
                </p:cNvSpPr>
                <p:nvPr/>
              </p:nvSpPr>
              <p:spPr bwMode="auto">
                <a:xfrm>
                  <a:off x="3532889" y="2379360"/>
                  <a:ext cx="131885" cy="114300"/>
                </a:xfrm>
                <a:custGeom>
                  <a:avLst/>
                  <a:gdLst>
                    <a:gd name="T0" fmla="*/ 0 w 90"/>
                    <a:gd name="T1" fmla="*/ 75604680 h 72"/>
                    <a:gd name="T2" fmla="*/ 193262840 w 90"/>
                    <a:gd name="T3" fmla="*/ 0 h 72"/>
                    <a:gd name="T4" fmla="*/ 0 w 90"/>
                    <a:gd name="T5" fmla="*/ 75604680 h 72"/>
                    <a:gd name="T6" fmla="*/ 180379099 w 90"/>
                    <a:gd name="T7" fmla="*/ 181451223 h 72"/>
                    <a:gd name="T8" fmla="*/ 0 60000 65536"/>
                    <a:gd name="T9" fmla="*/ 0 60000 65536"/>
                    <a:gd name="T10" fmla="*/ 0 60000 65536"/>
                    <a:gd name="T11" fmla="*/ 0 60000 65536"/>
                    <a:gd name="T12" fmla="*/ 0 w 90"/>
                    <a:gd name="T13" fmla="*/ 0 h 72"/>
                    <a:gd name="T14" fmla="*/ 90 w 90"/>
                    <a:gd name="T15" fmla="*/ 72 h 72"/>
                  </a:gdLst>
                  <a:ahLst/>
                  <a:cxnLst>
                    <a:cxn ang="T8">
                      <a:pos x="T0" y="T1"/>
                    </a:cxn>
                    <a:cxn ang="T9">
                      <a:pos x="T2" y="T3"/>
                    </a:cxn>
                    <a:cxn ang="T10">
                      <a:pos x="T4" y="T5"/>
                    </a:cxn>
                    <a:cxn ang="T11">
                      <a:pos x="T6" y="T7"/>
                    </a:cxn>
                  </a:cxnLst>
                  <a:rect l="T12" t="T13" r="T14" b="T15"/>
                  <a:pathLst>
                    <a:path w="90" h="72">
                      <a:moveTo>
                        <a:pt x="0" y="30"/>
                      </a:moveTo>
                      <a:lnTo>
                        <a:pt x="90" y="0"/>
                      </a:lnTo>
                      <a:moveTo>
                        <a:pt x="0" y="30"/>
                      </a:moveTo>
                      <a:lnTo>
                        <a:pt x="84" y="72"/>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endParaRPr>
                </a:p>
              </p:txBody>
            </p:sp>
          </p:grpSp>
          <p:sp>
            <p:nvSpPr>
              <p:cNvPr id="185" name="Rectangle 232"/>
              <p:cNvSpPr>
                <a:spLocks noChangeArrowheads="1"/>
              </p:cNvSpPr>
              <p:nvPr/>
            </p:nvSpPr>
            <p:spPr bwMode="auto">
              <a:xfrm>
                <a:off x="1402236" y="2632693"/>
                <a:ext cx="153987"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0..*</a:t>
                </a:r>
                <a:endParaRPr lang="en-US">
                  <a:solidFill>
                    <a:srgbClr val="000000"/>
                  </a:solidFill>
                </a:endParaRPr>
              </a:p>
            </p:txBody>
          </p:sp>
          <p:sp>
            <p:nvSpPr>
              <p:cNvPr id="186" name="Rectangle 233"/>
              <p:cNvSpPr>
                <a:spLocks noChangeArrowheads="1"/>
              </p:cNvSpPr>
              <p:nvPr/>
            </p:nvSpPr>
            <p:spPr bwMode="auto">
              <a:xfrm>
                <a:off x="2411253" y="1899140"/>
                <a:ext cx="1244600"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dirty="0">
                    <a:solidFill>
                      <a:srgbClr val="000000"/>
                    </a:solidFill>
                  </a:rPr>
                  <a:t>+</a:t>
                </a:r>
                <a:r>
                  <a:rPr lang="en-US" sz="1200" dirty="0" err="1">
                    <a:solidFill>
                      <a:srgbClr val="000000"/>
                    </a:solidFill>
                  </a:rPr>
                  <a:t>featureOfInterest</a:t>
                </a:r>
                <a:endParaRPr lang="en-US" sz="3600" dirty="0">
                  <a:solidFill>
                    <a:srgbClr val="000000"/>
                  </a:solidFill>
                </a:endParaRPr>
              </a:p>
            </p:txBody>
          </p:sp>
          <p:sp>
            <p:nvSpPr>
              <p:cNvPr id="187" name="Rectangle 234"/>
              <p:cNvSpPr>
                <a:spLocks noChangeArrowheads="1"/>
              </p:cNvSpPr>
              <p:nvPr/>
            </p:nvSpPr>
            <p:spPr bwMode="auto">
              <a:xfrm>
                <a:off x="2084037" y="1911968"/>
                <a:ext cx="46037" cy="123825"/>
              </a:xfrm>
              <a:prstGeom prst="rect">
                <a:avLst/>
              </a:prstGeom>
              <a:noFill/>
              <a:ln w="9525">
                <a:noFill/>
                <a:miter lim="800000"/>
                <a:headEnd/>
                <a:tailEnd/>
              </a:ln>
            </p:spPr>
            <p:txBody>
              <a:bodyPr lIns="0" tIns="0" rIns="0" bIns="0">
                <a:spAutoFit/>
              </a:bodyPr>
              <a:lstStyle/>
              <a:p>
                <a:pPr marL="361950" indent="-361950" defTabSz="966788" fontAlgn="base">
                  <a:spcBef>
                    <a:spcPct val="0"/>
                  </a:spcBef>
                  <a:spcAft>
                    <a:spcPct val="0"/>
                  </a:spcAft>
                  <a:tabLst>
                    <a:tab pos="188913" algn="l"/>
                  </a:tabLst>
                </a:pPr>
                <a:r>
                  <a:rPr lang="en-US" sz="800" dirty="0">
                    <a:solidFill>
                      <a:srgbClr val="000000"/>
                    </a:solidFill>
                  </a:rPr>
                  <a:t>1</a:t>
                </a:r>
                <a:endParaRPr lang="en-US" dirty="0">
                  <a:solidFill>
                    <a:srgbClr val="000000"/>
                  </a:solidFill>
                </a:endParaRPr>
              </a:p>
            </p:txBody>
          </p:sp>
          <p:sp>
            <p:nvSpPr>
              <p:cNvPr id="188" name="Line 241"/>
              <p:cNvSpPr>
                <a:spLocks noChangeShapeType="1"/>
              </p:cNvSpPr>
              <p:nvPr/>
            </p:nvSpPr>
            <p:spPr bwMode="auto">
              <a:xfrm flipH="1">
                <a:off x="864073" y="3982068"/>
                <a:ext cx="280988" cy="7143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189" name="Freeform 242"/>
              <p:cNvSpPr>
                <a:spLocks noEditPoints="1"/>
              </p:cNvSpPr>
              <p:nvPr/>
            </p:nvSpPr>
            <p:spPr bwMode="auto">
              <a:xfrm>
                <a:off x="864073" y="4544043"/>
                <a:ext cx="96838" cy="152400"/>
              </a:xfrm>
              <a:custGeom>
                <a:avLst/>
                <a:gdLst>
                  <a:gd name="T0" fmla="*/ 0 w 66"/>
                  <a:gd name="T1" fmla="*/ 241935022 h 96"/>
                  <a:gd name="T2" fmla="*/ 0 w 66"/>
                  <a:gd name="T3" fmla="*/ 0 h 96"/>
                  <a:gd name="T4" fmla="*/ 0 w 66"/>
                  <a:gd name="T5" fmla="*/ 241935022 h 96"/>
                  <a:gd name="T6" fmla="*/ 142084802 w 66"/>
                  <a:gd name="T7" fmla="*/ 75604688 h 96"/>
                  <a:gd name="T8" fmla="*/ 0 60000 65536"/>
                  <a:gd name="T9" fmla="*/ 0 60000 65536"/>
                  <a:gd name="T10" fmla="*/ 0 60000 65536"/>
                  <a:gd name="T11" fmla="*/ 0 60000 65536"/>
                  <a:gd name="T12" fmla="*/ 0 w 66"/>
                  <a:gd name="T13" fmla="*/ 0 h 96"/>
                  <a:gd name="T14" fmla="*/ 66 w 66"/>
                  <a:gd name="T15" fmla="*/ 96 h 96"/>
                </a:gdLst>
                <a:ahLst/>
                <a:cxnLst>
                  <a:cxn ang="T8">
                    <a:pos x="T0" y="T1"/>
                  </a:cxn>
                  <a:cxn ang="T9">
                    <a:pos x="T2" y="T3"/>
                  </a:cxn>
                  <a:cxn ang="T10">
                    <a:pos x="T4" y="T5"/>
                  </a:cxn>
                  <a:cxn ang="T11">
                    <a:pos x="T6" y="T7"/>
                  </a:cxn>
                </a:cxnLst>
                <a:rect l="T12" t="T13" r="T14" b="T15"/>
                <a:pathLst>
                  <a:path w="66" h="96">
                    <a:moveTo>
                      <a:pt x="0" y="96"/>
                    </a:moveTo>
                    <a:lnTo>
                      <a:pt x="0" y="0"/>
                    </a:lnTo>
                    <a:moveTo>
                      <a:pt x="0" y="96"/>
                    </a:moveTo>
                    <a:lnTo>
                      <a:pt x="66" y="30"/>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endParaRPr>
              </a:p>
            </p:txBody>
          </p:sp>
          <p:sp>
            <p:nvSpPr>
              <p:cNvPr id="190" name="Rectangle 244"/>
              <p:cNvSpPr>
                <a:spLocks noChangeArrowheads="1"/>
              </p:cNvSpPr>
              <p:nvPr/>
            </p:nvSpPr>
            <p:spPr bwMode="auto">
              <a:xfrm>
                <a:off x="1135536" y="4153518"/>
                <a:ext cx="155575"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0..*</a:t>
                </a:r>
                <a:endParaRPr lang="en-US">
                  <a:solidFill>
                    <a:srgbClr val="000000"/>
                  </a:solidFill>
                </a:endParaRPr>
              </a:p>
            </p:txBody>
          </p:sp>
          <p:sp>
            <p:nvSpPr>
              <p:cNvPr id="191" name="Rectangle 245"/>
              <p:cNvSpPr>
                <a:spLocks noChangeArrowheads="1"/>
              </p:cNvSpPr>
              <p:nvPr/>
            </p:nvSpPr>
            <p:spPr bwMode="auto">
              <a:xfrm>
                <a:off x="1041873" y="4432918"/>
                <a:ext cx="777875"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+procedure</a:t>
                </a:r>
                <a:endParaRPr lang="en-US" sz="3600">
                  <a:solidFill>
                    <a:srgbClr val="000000"/>
                  </a:solidFill>
                </a:endParaRPr>
              </a:p>
            </p:txBody>
          </p:sp>
          <p:sp>
            <p:nvSpPr>
              <p:cNvPr id="192" name="Rectangle 246"/>
              <p:cNvSpPr>
                <a:spLocks noChangeArrowheads="1"/>
              </p:cNvSpPr>
              <p:nvPr/>
            </p:nvSpPr>
            <p:spPr bwMode="auto">
              <a:xfrm>
                <a:off x="687861" y="4486893"/>
                <a:ext cx="57150"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1</a:t>
                </a:r>
                <a:endParaRPr lang="en-US">
                  <a:solidFill>
                    <a:srgbClr val="000000"/>
                  </a:solidFill>
                </a:endParaRPr>
              </a:p>
            </p:txBody>
          </p:sp>
          <p:sp>
            <p:nvSpPr>
              <p:cNvPr id="193" name="Line 258"/>
              <p:cNvSpPr>
                <a:spLocks noChangeShapeType="1"/>
              </p:cNvSpPr>
              <p:nvPr/>
            </p:nvSpPr>
            <p:spPr bwMode="auto">
              <a:xfrm flipH="1" flipV="1">
                <a:off x="1989611" y="3953493"/>
                <a:ext cx="782637" cy="7524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194" name="Freeform 259"/>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solidFill>
                <a:srgbClr val="000000"/>
              </a:solidFill>
              <a:ln w="9525">
                <a:noFill/>
                <a:round/>
                <a:headEnd/>
                <a:tailEnd/>
              </a:ln>
            </p:spPr>
            <p:txBody>
              <a:bodyPr/>
              <a:lstStyle/>
              <a:p>
                <a:pPr fontAlgn="base">
                  <a:spcBef>
                    <a:spcPct val="0"/>
                  </a:spcBef>
                  <a:spcAft>
                    <a:spcPct val="0"/>
                  </a:spcAft>
                </a:pPr>
                <a:endParaRPr lang="en-AU">
                  <a:solidFill>
                    <a:srgbClr val="000000"/>
                  </a:solidFill>
                </a:endParaRPr>
              </a:p>
            </p:txBody>
          </p:sp>
          <p:sp>
            <p:nvSpPr>
              <p:cNvPr id="195" name="Freeform 260"/>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endParaRPr>
              </a:p>
            </p:txBody>
          </p:sp>
          <p:sp>
            <p:nvSpPr>
              <p:cNvPr id="196" name="Freeform 261"/>
              <p:cNvSpPr>
                <a:spLocks noEditPoints="1"/>
              </p:cNvSpPr>
              <p:nvPr/>
            </p:nvSpPr>
            <p:spPr bwMode="auto">
              <a:xfrm>
                <a:off x="2640486" y="4572618"/>
                <a:ext cx="131762" cy="133350"/>
              </a:xfrm>
              <a:custGeom>
                <a:avLst/>
                <a:gdLst>
                  <a:gd name="T0" fmla="*/ 192902522 w 90"/>
                  <a:gd name="T1" fmla="*/ 211693147 h 84"/>
                  <a:gd name="T2" fmla="*/ 102881244 w 90"/>
                  <a:gd name="T3" fmla="*/ 0 h 84"/>
                  <a:gd name="T4" fmla="*/ 192902522 w 90"/>
                  <a:gd name="T5" fmla="*/ 211693147 h 84"/>
                  <a:gd name="T6" fmla="*/ 0 w 90"/>
                  <a:gd name="T7" fmla="*/ 136088438 h 84"/>
                  <a:gd name="T8" fmla="*/ 0 60000 65536"/>
                  <a:gd name="T9" fmla="*/ 0 60000 65536"/>
                  <a:gd name="T10" fmla="*/ 0 60000 65536"/>
                  <a:gd name="T11" fmla="*/ 0 60000 65536"/>
                  <a:gd name="T12" fmla="*/ 0 w 90"/>
                  <a:gd name="T13" fmla="*/ 0 h 84"/>
                  <a:gd name="T14" fmla="*/ 90 w 90"/>
                  <a:gd name="T15" fmla="*/ 84 h 84"/>
                </a:gdLst>
                <a:ahLst/>
                <a:cxnLst>
                  <a:cxn ang="T8">
                    <a:pos x="T0" y="T1"/>
                  </a:cxn>
                  <a:cxn ang="T9">
                    <a:pos x="T2" y="T3"/>
                  </a:cxn>
                  <a:cxn ang="T10">
                    <a:pos x="T4" y="T5"/>
                  </a:cxn>
                  <a:cxn ang="T11">
                    <a:pos x="T6" y="T7"/>
                  </a:cxn>
                </a:cxnLst>
                <a:rect l="T12" t="T13" r="T14" b="T15"/>
                <a:pathLst>
                  <a:path w="90" h="84">
                    <a:moveTo>
                      <a:pt x="90" y="84"/>
                    </a:moveTo>
                    <a:lnTo>
                      <a:pt x="48" y="0"/>
                    </a:lnTo>
                    <a:moveTo>
                      <a:pt x="90" y="84"/>
                    </a:moveTo>
                    <a:lnTo>
                      <a:pt x="0" y="54"/>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endParaRPr>
              </a:p>
            </p:txBody>
          </p:sp>
          <p:sp>
            <p:nvSpPr>
              <p:cNvPr id="197" name="Rectangle 262"/>
              <p:cNvSpPr>
                <a:spLocks noChangeArrowheads="1"/>
              </p:cNvSpPr>
              <p:nvPr/>
            </p:nvSpPr>
            <p:spPr bwMode="auto">
              <a:xfrm>
                <a:off x="2842098" y="4463080"/>
                <a:ext cx="465138" cy="18573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+result</a:t>
                </a:r>
                <a:endParaRPr lang="en-US" sz="3600">
                  <a:solidFill>
                    <a:srgbClr val="000000"/>
                  </a:solidFill>
                </a:endParaRPr>
              </a:p>
            </p:txBody>
          </p:sp>
        </p:grpSp>
      </p:grpSp>
      <p:pic>
        <p:nvPicPr>
          <p:cNvPr id="154" name="Picture 153" descr="SatTelFlaF3L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9813" y="30834"/>
            <a:ext cx="4595482" cy="3199012"/>
          </a:xfrm>
          <a:prstGeom prst="rect">
            <a:avLst/>
          </a:prstGeom>
        </p:spPr>
      </p:pic>
      <p:sp>
        <p:nvSpPr>
          <p:cNvPr id="156" name="Right Arrow 155"/>
          <p:cNvSpPr/>
          <p:nvPr/>
        </p:nvSpPr>
        <p:spPr bwMode="auto">
          <a:xfrm rot="21309732">
            <a:off x="3688198" y="2777979"/>
            <a:ext cx="2853134" cy="461796"/>
          </a:xfrm>
          <a:prstGeom prst="rightArrow">
            <a:avLst/>
          </a:prstGeom>
          <a:gradFill flip="none" rotWithShape="1">
            <a:gsLst>
              <a:gs pos="66000">
                <a:schemeClr val="tx2">
                  <a:lumMod val="25000"/>
                  <a:lumOff val="75000"/>
                </a:schemeClr>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Stage Height</a:t>
            </a:r>
            <a:endParaRPr lang="en-US" sz="1400" b="1" dirty="0">
              <a:solidFill>
                <a:srgbClr val="000000"/>
              </a:solidFill>
            </a:endParaRPr>
          </a:p>
        </p:txBody>
      </p:sp>
      <p:sp>
        <p:nvSpPr>
          <p:cNvPr id="15" name="TextBox 14"/>
          <p:cNvSpPr txBox="1"/>
          <p:nvPr/>
        </p:nvSpPr>
        <p:spPr>
          <a:xfrm>
            <a:off x="277288" y="5220865"/>
            <a:ext cx="1731940" cy="474625"/>
          </a:xfrm>
          <a:prstGeom prst="rect">
            <a:avLst/>
          </a:prstGeom>
          <a:noFill/>
          <a:effectLst/>
        </p:spPr>
        <p:txBody>
          <a:bodyPr wrap="square" lIns="0" tIns="0" rIns="0" bIns="0" rtlCol="0">
            <a:noAutofit/>
          </a:bodyPr>
          <a:lstStyle/>
          <a:p>
            <a:pPr algn="ctr" eaLnBrk="0" fontAlgn="base" hangingPunct="0">
              <a:lnSpc>
                <a:spcPts val="1800"/>
              </a:lnSpc>
              <a:spcBef>
                <a:spcPct val="0"/>
              </a:spcBef>
              <a:spcAft>
                <a:spcPct val="0"/>
              </a:spcAft>
            </a:pPr>
            <a:r>
              <a:rPr lang="en-US" sz="1400" b="1" i="1" dirty="0" smtClean="0">
                <a:solidFill>
                  <a:srgbClr val="B996D5">
                    <a:lumMod val="75000"/>
                  </a:srgbClr>
                </a:solidFill>
              </a:rPr>
              <a:t>Water level measurement</a:t>
            </a:r>
          </a:p>
        </p:txBody>
      </p:sp>
      <p:grpSp>
        <p:nvGrpSpPr>
          <p:cNvPr id="3" name="Group 2"/>
          <p:cNvGrpSpPr/>
          <p:nvPr/>
        </p:nvGrpSpPr>
        <p:grpSpPr>
          <a:xfrm>
            <a:off x="2052670" y="1385389"/>
            <a:ext cx="4215687" cy="1322784"/>
            <a:chOff x="2052670" y="1385389"/>
            <a:chExt cx="4215687" cy="1322784"/>
          </a:xfrm>
        </p:grpSpPr>
        <p:sp>
          <p:nvSpPr>
            <p:cNvPr id="342" name="TextBox 341"/>
            <p:cNvSpPr txBox="1"/>
            <p:nvPr/>
          </p:nvSpPr>
          <p:spPr>
            <a:xfrm>
              <a:off x="2052670" y="2127861"/>
              <a:ext cx="2039840" cy="309398"/>
            </a:xfrm>
            <a:prstGeom prst="rect">
              <a:avLst/>
            </a:prstGeom>
            <a:noFill/>
            <a:effectLst/>
          </p:spPr>
          <p:txBody>
            <a:bodyPr wrap="square" lIns="0" tIns="0" rIns="0" bIns="0" rtlCol="0">
              <a:noAutofit/>
            </a:bodyPr>
            <a:lstStyle/>
            <a:p>
              <a:pPr algn="ctr" eaLnBrk="0" fontAlgn="base" hangingPunct="0">
                <a:lnSpc>
                  <a:spcPts val="1800"/>
                </a:lnSpc>
                <a:spcBef>
                  <a:spcPct val="0"/>
                </a:spcBef>
                <a:spcAft>
                  <a:spcPct val="0"/>
                </a:spcAft>
              </a:pPr>
              <a:r>
                <a:rPr lang="en-US" sz="1400" b="1" i="1" dirty="0" smtClean="0">
                  <a:solidFill>
                    <a:srgbClr val="ED982D"/>
                  </a:solidFill>
                  <a:effectLst>
                    <a:outerShdw blurRad="50800" dist="38100" dir="2700000" algn="tl" rotWithShape="0">
                      <a:srgbClr val="000000">
                        <a:alpha val="43000"/>
                      </a:srgbClr>
                    </a:outerShdw>
                  </a:effectLst>
                </a:rPr>
                <a:t>sampl</a:t>
              </a:r>
              <a:r>
                <a:rPr lang="en-US" sz="1400" b="1" i="1" u="sng" dirty="0" smtClean="0">
                  <a:solidFill>
                    <a:srgbClr val="ED982D"/>
                  </a:solidFill>
                  <a:effectLst>
                    <a:outerShdw blurRad="50800" dist="38100" dir="2700000" algn="tl" rotWithShape="0">
                      <a:srgbClr val="000000">
                        <a:alpha val="43000"/>
                      </a:srgbClr>
                    </a:outerShdw>
                  </a:effectLst>
                </a:rPr>
                <a:t>ing</a:t>
              </a:r>
              <a:r>
                <a:rPr lang="en-US" sz="1400" b="1" i="1" dirty="0" smtClean="0">
                  <a:solidFill>
                    <a:srgbClr val="ED982D"/>
                  </a:solidFill>
                  <a:effectLst>
                    <a:outerShdw blurRad="50800" dist="38100" dir="2700000" algn="tl" rotWithShape="0">
                      <a:srgbClr val="000000">
                        <a:alpha val="43000"/>
                      </a:srgbClr>
                    </a:outerShdw>
                  </a:effectLst>
                </a:rPr>
                <a:t> feature</a:t>
              </a:r>
            </a:p>
          </p:txBody>
        </p:sp>
        <p:sp>
          <p:nvSpPr>
            <p:cNvPr id="155" name="Right Arrow 154"/>
            <p:cNvSpPr/>
            <p:nvPr/>
          </p:nvSpPr>
          <p:spPr bwMode="auto">
            <a:xfrm>
              <a:off x="3309930" y="1385389"/>
              <a:ext cx="2873736" cy="461796"/>
            </a:xfrm>
            <a:prstGeom prst="rightArrow">
              <a:avLst/>
            </a:prstGeom>
            <a:gradFill flip="none" rotWithShape="1">
              <a:gsLst>
                <a:gs pos="52000">
                  <a:schemeClr val="accent2"/>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Stream Gage</a:t>
              </a:r>
              <a:endParaRPr lang="en-US" sz="1400" b="1" dirty="0">
                <a:solidFill>
                  <a:srgbClr val="000000"/>
                </a:solidFill>
              </a:endParaRPr>
            </a:p>
          </p:txBody>
        </p:sp>
        <p:sp>
          <p:nvSpPr>
            <p:cNvPr id="157" name="TextBox 156"/>
            <p:cNvSpPr txBox="1"/>
            <p:nvPr/>
          </p:nvSpPr>
          <p:spPr>
            <a:xfrm>
              <a:off x="4618507" y="2127861"/>
              <a:ext cx="1649850" cy="580312"/>
            </a:xfrm>
            <a:prstGeom prst="rect">
              <a:avLst/>
            </a:prstGeom>
            <a:noFill/>
            <a:effectLst/>
          </p:spPr>
          <p:txBody>
            <a:bodyPr wrap="square" lIns="0" tIns="0" rIns="0" bIns="0" rtlCol="0">
              <a:noAutofit/>
            </a:bodyPr>
            <a:lstStyle/>
            <a:p>
              <a:pPr algn="ctr" eaLnBrk="0" fontAlgn="base" hangingPunct="0">
                <a:lnSpc>
                  <a:spcPts val="1800"/>
                </a:lnSpc>
                <a:spcBef>
                  <a:spcPct val="0"/>
                </a:spcBef>
                <a:spcAft>
                  <a:spcPct val="0"/>
                </a:spcAft>
              </a:pPr>
              <a:r>
                <a:rPr lang="en-US" sz="1400" b="1" i="1" dirty="0" smtClean="0">
                  <a:solidFill>
                    <a:prstClr val="white"/>
                  </a:solidFill>
                </a:rPr>
                <a:t>River is a </a:t>
              </a:r>
            </a:p>
            <a:p>
              <a:pPr algn="ctr" eaLnBrk="0" fontAlgn="base" hangingPunct="0">
                <a:lnSpc>
                  <a:spcPts val="1800"/>
                </a:lnSpc>
                <a:spcBef>
                  <a:spcPct val="0"/>
                </a:spcBef>
                <a:spcAft>
                  <a:spcPct val="0"/>
                </a:spcAft>
              </a:pPr>
              <a:r>
                <a:rPr lang="en-US" sz="1400" b="1" i="1" dirty="0" smtClean="0">
                  <a:solidFill>
                    <a:prstClr val="white"/>
                  </a:solidFill>
                </a:rPr>
                <a:t>sampl</a:t>
              </a:r>
              <a:r>
                <a:rPr lang="en-US" sz="1400" b="1" i="1" u="sng" dirty="0" smtClean="0">
                  <a:solidFill>
                    <a:prstClr val="white"/>
                  </a:solidFill>
                </a:rPr>
                <a:t>ed</a:t>
              </a:r>
              <a:r>
                <a:rPr lang="en-US" sz="1400" b="1" i="1" dirty="0" smtClean="0">
                  <a:solidFill>
                    <a:prstClr val="white"/>
                  </a:solidFill>
                </a:rPr>
                <a:t> feature</a:t>
              </a:r>
            </a:p>
          </p:txBody>
        </p:sp>
      </p:grpSp>
      <p:sp>
        <p:nvSpPr>
          <p:cNvPr id="181" name="Right Arrow 180"/>
          <p:cNvSpPr/>
          <p:nvPr/>
        </p:nvSpPr>
        <p:spPr bwMode="auto">
          <a:xfrm rot="20920639">
            <a:off x="3244830" y="4386170"/>
            <a:ext cx="2217081" cy="461796"/>
          </a:xfrm>
          <a:prstGeom prst="rightArrow">
            <a:avLst/>
          </a:prstGeom>
          <a:gradFill>
            <a:gsLst>
              <a:gs pos="0">
                <a:schemeClr val="accent1">
                  <a:lumMod val="60000"/>
                  <a:lumOff val="40000"/>
                </a:schemeClr>
              </a:gs>
              <a:gs pos="64000">
                <a:schemeClr val="accent1">
                  <a:tint val="50000"/>
                  <a:shade val="100000"/>
                  <a:satMod val="350000"/>
                </a:schemeClr>
              </a:gs>
              <a:gs pos="100000">
                <a:schemeClr val="bg1"/>
              </a:gs>
            </a:gsLst>
            <a:lin ang="84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Time series of values</a:t>
            </a:r>
            <a:endParaRPr lang="en-US" sz="1400" b="1" dirty="0">
              <a:solidFill>
                <a:srgbClr val="000000"/>
              </a:solidFill>
            </a:endParaRPr>
          </a:p>
        </p:txBody>
      </p:sp>
      <p:sp>
        <p:nvSpPr>
          <p:cNvPr id="161" name="TextBox 160"/>
          <p:cNvSpPr txBox="1"/>
          <p:nvPr/>
        </p:nvSpPr>
        <p:spPr>
          <a:xfrm>
            <a:off x="6050887" y="5971110"/>
            <a:ext cx="3038736" cy="187580"/>
          </a:xfrm>
          <a:prstGeom prst="rect">
            <a:avLst/>
          </a:prstGeom>
          <a:noFill/>
          <a:effectLst/>
        </p:spPr>
        <p:txBody>
          <a:bodyPr wrap="square" lIns="0" tIns="0" rIns="0" bIns="0" rtlCol="0">
            <a:noAutofit/>
          </a:bodyPr>
          <a:lstStyle/>
          <a:p>
            <a:pPr algn="r" defTabSz="457200">
              <a:defRPr/>
            </a:pPr>
            <a:r>
              <a:rPr lang="en-US" sz="1100" dirty="0">
                <a:solidFill>
                  <a:prstClr val="black"/>
                </a:solidFill>
              </a:rPr>
              <a:t>Source: </a:t>
            </a:r>
            <a:r>
              <a:rPr lang="en-US" sz="1100" dirty="0" smtClean="0">
                <a:solidFill>
                  <a:prstClr val="black"/>
                </a:solidFill>
              </a:rPr>
              <a:t>USGS</a:t>
            </a:r>
            <a:endParaRPr lang="en-US" sz="1100" dirty="0">
              <a:solidFill>
                <a:prstClr val="black"/>
              </a:solidFill>
            </a:endParaRPr>
          </a:p>
          <a:p>
            <a:pPr algn="r"/>
            <a:endParaRPr lang="en-US" sz="1100" dirty="0">
              <a:solidFill>
                <a:prstClr val="black"/>
              </a:solidFill>
            </a:endParaRPr>
          </a:p>
          <a:p>
            <a:pPr algn="r" eaLnBrk="0" hangingPunct="0">
              <a:lnSpc>
                <a:spcPts val="1800"/>
              </a:lnSpc>
            </a:pPr>
            <a:endParaRPr lang="en-US" sz="1100" b="1" dirty="0" smtClean="0">
              <a:solidFill>
                <a:prstClr val="black"/>
              </a:solidFill>
            </a:endParaRPr>
          </a:p>
        </p:txBody>
      </p:sp>
      <p:sp>
        <p:nvSpPr>
          <p:cNvPr id="163" name="TextBox 162"/>
          <p:cNvSpPr txBox="1"/>
          <p:nvPr/>
        </p:nvSpPr>
        <p:spPr>
          <a:xfrm>
            <a:off x="125899" y="1086886"/>
            <a:ext cx="1542460" cy="563435"/>
          </a:xfrm>
          <a:prstGeom prst="rect">
            <a:avLst/>
          </a:prstGeom>
          <a:noFill/>
          <a:effectLst/>
        </p:spPr>
        <p:txBody>
          <a:bodyPr wrap="square" lIns="0" tIns="0" rIns="0" bIns="0" rtlCol="0">
            <a:noAutofit/>
          </a:bodyPr>
          <a:lstStyle/>
          <a:p>
            <a:pPr eaLnBrk="0" hangingPunct="0">
              <a:lnSpc>
                <a:spcPts val="1800"/>
              </a:lnSpc>
            </a:pPr>
            <a:r>
              <a:rPr lang="en-US" sz="1400" i="1" dirty="0" smtClean="0">
                <a:solidFill>
                  <a:prstClr val="black"/>
                </a:solidFill>
                <a:latin typeface="Candara"/>
                <a:cs typeface="Candara"/>
              </a:rPr>
              <a:t>(WaterML2 Part 1)</a:t>
            </a:r>
          </a:p>
        </p:txBody>
      </p:sp>
    </p:spTree>
    <p:extLst>
      <p:ext uri="{BB962C8B-B14F-4D97-AF65-F5344CB8AC3E}">
        <p14:creationId xmlns:p14="http://schemas.microsoft.com/office/powerpoint/2010/main" val="3030627098"/>
      </p:ext>
    </p:extLst>
  </p:cSld>
  <p:clrMapOvr>
    <a:masterClrMapping/>
  </p:clrMapOvr>
  <p:transition spd="med">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124025"/>
          </a:xfrm>
        </p:spPr>
        <p:txBody>
          <a:bodyPr/>
          <a:lstStyle/>
          <a:p>
            <a:r>
              <a:rPr lang="en-US" dirty="0" smtClean="0"/>
              <a:t>Workflows</a:t>
            </a:r>
            <a:endParaRPr lang="en-US" dirty="0"/>
          </a:p>
        </p:txBody>
      </p:sp>
      <p:sp>
        <p:nvSpPr>
          <p:cNvPr id="6" name="Chevron 5"/>
          <p:cNvSpPr/>
          <p:nvPr/>
        </p:nvSpPr>
        <p:spPr>
          <a:xfrm rot="5400000">
            <a:off x="303136" y="1226793"/>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529207" y="1549125"/>
            <a:ext cx="1019875" cy="707886"/>
          </a:xfrm>
          <a:prstGeom prst="rect">
            <a:avLst/>
          </a:prstGeom>
          <a:noFill/>
        </p:spPr>
        <p:txBody>
          <a:bodyPr wrap="square" rtlCol="0">
            <a:spAutoFit/>
          </a:bodyPr>
          <a:lstStyle/>
          <a:p>
            <a:pPr algn="ctr"/>
            <a:r>
              <a:rPr lang="en-US" sz="2000" b="1" dirty="0" smtClean="0">
                <a:solidFill>
                  <a:srgbClr val="064573"/>
                </a:solidFill>
              </a:rPr>
              <a:t>Stage Height</a:t>
            </a:r>
            <a:endParaRPr lang="en-US" sz="2000" b="1" dirty="0">
              <a:solidFill>
                <a:srgbClr val="064573"/>
              </a:solidFill>
            </a:endParaRPr>
          </a:p>
        </p:txBody>
      </p:sp>
      <p:sp>
        <p:nvSpPr>
          <p:cNvPr id="8" name="Chevron 7"/>
          <p:cNvSpPr/>
          <p:nvPr/>
        </p:nvSpPr>
        <p:spPr>
          <a:xfrm rot="5400000">
            <a:off x="303136" y="2547291"/>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9" name="TextBox 8"/>
          <p:cNvSpPr txBox="1"/>
          <p:nvPr/>
        </p:nvSpPr>
        <p:spPr>
          <a:xfrm>
            <a:off x="384930" y="2917733"/>
            <a:ext cx="1289234" cy="707886"/>
          </a:xfrm>
          <a:prstGeom prst="rect">
            <a:avLst/>
          </a:prstGeom>
          <a:noFill/>
        </p:spPr>
        <p:txBody>
          <a:bodyPr wrap="square" rtlCol="0">
            <a:spAutoFit/>
          </a:bodyPr>
          <a:lstStyle/>
          <a:p>
            <a:pPr algn="ctr"/>
            <a:r>
              <a:rPr lang="en-US" sz="2000" b="1" dirty="0" smtClean="0">
                <a:solidFill>
                  <a:srgbClr val="064573"/>
                </a:solidFill>
              </a:rPr>
              <a:t>Discharge Value</a:t>
            </a:r>
            <a:endParaRPr lang="en-US" sz="2000" b="1" dirty="0">
              <a:solidFill>
                <a:srgbClr val="064573"/>
              </a:solidFill>
            </a:endParaRPr>
          </a:p>
        </p:txBody>
      </p:sp>
      <p:sp>
        <p:nvSpPr>
          <p:cNvPr id="10" name="Chevron 9"/>
          <p:cNvSpPr/>
          <p:nvPr/>
        </p:nvSpPr>
        <p:spPr>
          <a:xfrm rot="5400000">
            <a:off x="303136" y="3859807"/>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TextBox 10"/>
          <p:cNvSpPr txBox="1"/>
          <p:nvPr/>
        </p:nvSpPr>
        <p:spPr>
          <a:xfrm>
            <a:off x="384930" y="4230249"/>
            <a:ext cx="1289234" cy="707886"/>
          </a:xfrm>
          <a:prstGeom prst="rect">
            <a:avLst/>
          </a:prstGeom>
          <a:noFill/>
        </p:spPr>
        <p:txBody>
          <a:bodyPr wrap="square" rtlCol="0">
            <a:spAutoFit/>
          </a:bodyPr>
          <a:lstStyle/>
          <a:p>
            <a:pPr algn="ctr"/>
            <a:r>
              <a:rPr lang="en-US" sz="2000" b="1" dirty="0" smtClean="0">
                <a:solidFill>
                  <a:srgbClr val="0D8BE6">
                    <a:lumMod val="50000"/>
                  </a:srgbClr>
                </a:solidFill>
              </a:rPr>
              <a:t>Rating Curve</a:t>
            </a:r>
            <a:endParaRPr lang="en-US" sz="2000" b="1" dirty="0">
              <a:solidFill>
                <a:srgbClr val="0D8BE6">
                  <a:lumMod val="50000"/>
                </a:srgbClr>
              </a:solidFill>
            </a:endParaRPr>
          </a:p>
        </p:txBody>
      </p:sp>
      <p:sp>
        <p:nvSpPr>
          <p:cNvPr id="12" name="Chevron 11"/>
          <p:cNvSpPr/>
          <p:nvPr/>
        </p:nvSpPr>
        <p:spPr>
          <a:xfrm rot="5400000">
            <a:off x="240923" y="5215484"/>
            <a:ext cx="1586862"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3" name="TextBox 12"/>
          <p:cNvSpPr txBox="1"/>
          <p:nvPr/>
        </p:nvSpPr>
        <p:spPr>
          <a:xfrm>
            <a:off x="384930" y="5533336"/>
            <a:ext cx="1289234" cy="841256"/>
          </a:xfrm>
          <a:prstGeom prst="rect">
            <a:avLst/>
          </a:prstGeom>
          <a:noFill/>
        </p:spPr>
        <p:txBody>
          <a:bodyPr wrap="square" rtlCol="0">
            <a:spAutoFit/>
          </a:bodyPr>
          <a:lstStyle/>
          <a:p>
            <a:pPr algn="ctr">
              <a:lnSpc>
                <a:spcPct val="80000"/>
              </a:lnSpc>
            </a:pPr>
            <a:r>
              <a:rPr lang="en-US" sz="2000" b="1" dirty="0" smtClean="0">
                <a:solidFill>
                  <a:srgbClr val="000000"/>
                </a:solidFill>
              </a:rPr>
              <a:t>Discharge Time Series</a:t>
            </a:r>
            <a:endParaRPr lang="en-US" sz="2000" b="1" dirty="0">
              <a:solidFill>
                <a:srgbClr val="000000"/>
              </a:solidFill>
            </a:endParaRPr>
          </a:p>
        </p:txBody>
      </p:sp>
      <p:sp>
        <p:nvSpPr>
          <p:cNvPr id="14" name="TextBox 13"/>
          <p:cNvSpPr txBox="1"/>
          <p:nvPr/>
        </p:nvSpPr>
        <p:spPr>
          <a:xfrm>
            <a:off x="1674164" y="1327821"/>
            <a:ext cx="2655494" cy="646331"/>
          </a:xfrm>
          <a:prstGeom prst="rect">
            <a:avLst/>
          </a:prstGeom>
          <a:solidFill>
            <a:schemeClr val="tx1"/>
          </a:solidFill>
        </p:spPr>
        <p:txBody>
          <a:bodyPr wrap="square" rtlCol="0">
            <a:spAutoFit/>
          </a:bodyPr>
          <a:lstStyle/>
          <a:p>
            <a:r>
              <a:rPr lang="en-US" dirty="0" smtClean="0">
                <a:solidFill>
                  <a:srgbClr val="064573"/>
                </a:solidFill>
              </a:rPr>
              <a:t>Measured with water level recorder</a:t>
            </a:r>
            <a:endParaRPr lang="en-US" dirty="0">
              <a:solidFill>
                <a:srgbClr val="064573"/>
              </a:solidFill>
            </a:endParaRPr>
          </a:p>
        </p:txBody>
      </p:sp>
      <p:sp>
        <p:nvSpPr>
          <p:cNvPr id="15" name="TextBox 14"/>
          <p:cNvSpPr txBox="1"/>
          <p:nvPr/>
        </p:nvSpPr>
        <p:spPr>
          <a:xfrm>
            <a:off x="1674164" y="2427202"/>
            <a:ext cx="2655494" cy="923330"/>
          </a:xfrm>
          <a:prstGeom prst="rect">
            <a:avLst/>
          </a:prstGeom>
          <a:solidFill>
            <a:schemeClr val="tx1"/>
          </a:solidFill>
        </p:spPr>
        <p:txBody>
          <a:bodyPr wrap="square" rtlCol="0">
            <a:spAutoFit/>
          </a:bodyPr>
          <a:lstStyle/>
          <a:p>
            <a:r>
              <a:rPr lang="en-US" dirty="0" smtClean="0">
                <a:solidFill>
                  <a:srgbClr val="064573"/>
                </a:solidFill>
              </a:rPr>
              <a:t>Measured with stream flow meter at a point in time</a:t>
            </a:r>
            <a:endParaRPr lang="en-US" dirty="0">
              <a:solidFill>
                <a:srgbClr val="064573"/>
              </a:solidFill>
            </a:endParaRPr>
          </a:p>
        </p:txBody>
      </p:sp>
      <p:sp>
        <p:nvSpPr>
          <p:cNvPr id="16" name="TextBox 15"/>
          <p:cNvSpPr txBox="1"/>
          <p:nvPr/>
        </p:nvSpPr>
        <p:spPr>
          <a:xfrm>
            <a:off x="1674163" y="3729909"/>
            <a:ext cx="2655495" cy="923330"/>
          </a:xfrm>
          <a:prstGeom prst="rect">
            <a:avLst/>
          </a:prstGeom>
          <a:solidFill>
            <a:schemeClr val="tx1">
              <a:alpha val="95000"/>
            </a:schemeClr>
          </a:solidFill>
        </p:spPr>
        <p:txBody>
          <a:bodyPr wrap="square" rtlCol="0">
            <a:spAutoFit/>
          </a:bodyPr>
          <a:lstStyle/>
          <a:p>
            <a:r>
              <a:rPr lang="en-US" dirty="0" smtClean="0">
                <a:solidFill>
                  <a:srgbClr val="064573"/>
                </a:solidFill>
              </a:rPr>
              <a:t>Derived from stage vs. discharge measurements over time at cross-section</a:t>
            </a:r>
            <a:endParaRPr lang="en-US" dirty="0">
              <a:solidFill>
                <a:srgbClr val="064573"/>
              </a:solidFill>
            </a:endParaRPr>
          </a:p>
        </p:txBody>
      </p:sp>
      <p:sp>
        <p:nvSpPr>
          <p:cNvPr id="17" name="TextBox 16"/>
          <p:cNvSpPr txBox="1"/>
          <p:nvPr/>
        </p:nvSpPr>
        <p:spPr>
          <a:xfrm>
            <a:off x="1674164" y="5023373"/>
            <a:ext cx="2655495" cy="923330"/>
          </a:xfrm>
          <a:prstGeom prst="rect">
            <a:avLst/>
          </a:prstGeom>
          <a:solidFill>
            <a:schemeClr val="tx1">
              <a:alpha val="55000"/>
            </a:schemeClr>
          </a:solidFill>
        </p:spPr>
        <p:txBody>
          <a:bodyPr wrap="square" rtlCol="0">
            <a:spAutoFit/>
          </a:bodyPr>
          <a:lstStyle/>
          <a:p>
            <a:r>
              <a:rPr lang="en-US" dirty="0" smtClean="0">
                <a:solidFill>
                  <a:srgbClr val="000000"/>
                </a:solidFill>
              </a:rPr>
              <a:t>Apply rating curve to convert stage height to discharge </a:t>
            </a:r>
            <a:r>
              <a:rPr lang="en-US" dirty="0">
                <a:solidFill>
                  <a:srgbClr val="000000"/>
                </a:solidFill>
              </a:rPr>
              <a:t>time series </a:t>
            </a:r>
          </a:p>
        </p:txBody>
      </p:sp>
      <p:sp>
        <p:nvSpPr>
          <p:cNvPr id="23" name="TextBox 22"/>
          <p:cNvSpPr txBox="1"/>
          <p:nvPr/>
        </p:nvSpPr>
        <p:spPr>
          <a:xfrm>
            <a:off x="77043" y="1475786"/>
            <a:ext cx="307887" cy="523220"/>
          </a:xfrm>
          <a:prstGeom prst="rect">
            <a:avLst/>
          </a:prstGeom>
          <a:noFill/>
        </p:spPr>
        <p:txBody>
          <a:bodyPr wrap="square" rtlCol="0" anchor="t">
            <a:spAutoFit/>
          </a:bodyPr>
          <a:lstStyle/>
          <a:p>
            <a:pPr algn="ctr"/>
            <a:r>
              <a:rPr lang="en-US" sz="2800" b="1" dirty="0" smtClean="0">
                <a:solidFill>
                  <a:srgbClr val="F2D908">
                    <a:lumMod val="60000"/>
                    <a:lumOff val="40000"/>
                  </a:srgbClr>
                </a:solidFill>
              </a:rPr>
              <a:t>1</a:t>
            </a:r>
            <a:endParaRPr lang="en-US" sz="2800" b="1" dirty="0">
              <a:solidFill>
                <a:srgbClr val="F2D908">
                  <a:lumMod val="60000"/>
                  <a:lumOff val="40000"/>
                </a:srgbClr>
              </a:solidFill>
            </a:endParaRPr>
          </a:p>
        </p:txBody>
      </p:sp>
      <p:sp>
        <p:nvSpPr>
          <p:cNvPr id="24" name="TextBox 23"/>
          <p:cNvSpPr txBox="1"/>
          <p:nvPr/>
        </p:nvSpPr>
        <p:spPr>
          <a:xfrm>
            <a:off x="37085" y="2827312"/>
            <a:ext cx="307887" cy="523220"/>
          </a:xfrm>
          <a:prstGeom prst="rect">
            <a:avLst/>
          </a:prstGeom>
          <a:noFill/>
        </p:spPr>
        <p:txBody>
          <a:bodyPr wrap="square" rtlCol="0" anchor="t">
            <a:spAutoFit/>
          </a:bodyPr>
          <a:lstStyle/>
          <a:p>
            <a:pPr algn="ctr"/>
            <a:r>
              <a:rPr lang="en-US" sz="2800" b="1" dirty="0" smtClean="0">
                <a:solidFill>
                  <a:srgbClr val="F2D908">
                    <a:lumMod val="60000"/>
                    <a:lumOff val="40000"/>
                  </a:srgbClr>
                </a:solidFill>
              </a:rPr>
              <a:t>2</a:t>
            </a:r>
            <a:endParaRPr lang="en-US" sz="2800" b="1" dirty="0">
              <a:solidFill>
                <a:srgbClr val="F2D908">
                  <a:lumMod val="60000"/>
                  <a:lumOff val="40000"/>
                </a:srgbClr>
              </a:solidFill>
            </a:endParaRPr>
          </a:p>
        </p:txBody>
      </p:sp>
      <p:sp>
        <p:nvSpPr>
          <p:cNvPr id="25" name="TextBox 24"/>
          <p:cNvSpPr txBox="1"/>
          <p:nvPr/>
        </p:nvSpPr>
        <p:spPr>
          <a:xfrm>
            <a:off x="37085" y="4140270"/>
            <a:ext cx="307887" cy="523220"/>
          </a:xfrm>
          <a:prstGeom prst="rect">
            <a:avLst/>
          </a:prstGeom>
          <a:noFill/>
        </p:spPr>
        <p:txBody>
          <a:bodyPr wrap="square" rtlCol="0" anchor="t">
            <a:spAutoFit/>
          </a:bodyPr>
          <a:lstStyle/>
          <a:p>
            <a:pPr algn="ctr"/>
            <a:r>
              <a:rPr lang="en-US" sz="2800" b="1" dirty="0" smtClean="0">
                <a:solidFill>
                  <a:srgbClr val="F2D908">
                    <a:lumMod val="60000"/>
                    <a:lumOff val="40000"/>
                  </a:srgbClr>
                </a:solidFill>
              </a:rPr>
              <a:t>3</a:t>
            </a:r>
            <a:endParaRPr lang="en-US" sz="2800" b="1" dirty="0">
              <a:solidFill>
                <a:srgbClr val="F2D908">
                  <a:lumMod val="60000"/>
                  <a:lumOff val="40000"/>
                </a:srgbClr>
              </a:solidFill>
            </a:endParaRPr>
          </a:p>
        </p:txBody>
      </p:sp>
      <p:sp>
        <p:nvSpPr>
          <p:cNvPr id="26" name="TextBox 25"/>
          <p:cNvSpPr txBox="1"/>
          <p:nvPr/>
        </p:nvSpPr>
        <p:spPr>
          <a:xfrm>
            <a:off x="37085" y="5392705"/>
            <a:ext cx="307887" cy="523220"/>
          </a:xfrm>
          <a:prstGeom prst="rect">
            <a:avLst/>
          </a:prstGeom>
          <a:noFill/>
        </p:spPr>
        <p:txBody>
          <a:bodyPr wrap="square" rtlCol="0" anchor="t">
            <a:spAutoFit/>
          </a:bodyPr>
          <a:lstStyle/>
          <a:p>
            <a:pPr algn="ctr"/>
            <a:r>
              <a:rPr lang="en-US" sz="2800" b="1" dirty="0" smtClean="0">
                <a:solidFill>
                  <a:srgbClr val="F2D908">
                    <a:lumMod val="60000"/>
                    <a:lumOff val="40000"/>
                  </a:srgbClr>
                </a:solidFill>
              </a:rPr>
              <a:t>4</a:t>
            </a:r>
            <a:endParaRPr lang="en-US" sz="2800" b="1" dirty="0">
              <a:solidFill>
                <a:srgbClr val="F2D908">
                  <a:lumMod val="60000"/>
                  <a:lumOff val="40000"/>
                </a:srgbClr>
              </a:solidFill>
            </a:endParaRPr>
          </a:p>
        </p:txBody>
      </p:sp>
      <p:sp>
        <p:nvSpPr>
          <p:cNvPr id="27" name="Chevron 26"/>
          <p:cNvSpPr/>
          <p:nvPr/>
        </p:nvSpPr>
        <p:spPr>
          <a:xfrm rot="16200000">
            <a:off x="7355552" y="855221"/>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8" name="TextBox 27"/>
          <p:cNvSpPr txBox="1"/>
          <p:nvPr/>
        </p:nvSpPr>
        <p:spPr>
          <a:xfrm>
            <a:off x="7562381" y="931474"/>
            <a:ext cx="1019875" cy="707886"/>
          </a:xfrm>
          <a:prstGeom prst="rect">
            <a:avLst/>
          </a:prstGeom>
          <a:noFill/>
        </p:spPr>
        <p:txBody>
          <a:bodyPr wrap="square" rtlCol="0">
            <a:spAutoFit/>
          </a:bodyPr>
          <a:lstStyle/>
          <a:p>
            <a:pPr algn="ctr"/>
            <a:r>
              <a:rPr lang="en-US" sz="2000" b="1" dirty="0" smtClean="0">
                <a:solidFill>
                  <a:srgbClr val="000000"/>
                </a:solidFill>
              </a:rPr>
              <a:t>Flood</a:t>
            </a:r>
            <a:br>
              <a:rPr lang="en-US" sz="2000" b="1" dirty="0" smtClean="0">
                <a:solidFill>
                  <a:srgbClr val="000000"/>
                </a:solidFill>
              </a:rPr>
            </a:br>
            <a:r>
              <a:rPr lang="en-US" sz="2000" b="1" dirty="0" smtClean="0">
                <a:solidFill>
                  <a:srgbClr val="000000"/>
                </a:solidFill>
              </a:rPr>
              <a:t>Maps</a:t>
            </a:r>
            <a:endParaRPr lang="en-US" sz="2000" b="1" dirty="0">
              <a:solidFill>
                <a:srgbClr val="000000"/>
              </a:solidFill>
            </a:endParaRPr>
          </a:p>
        </p:txBody>
      </p:sp>
      <p:sp>
        <p:nvSpPr>
          <p:cNvPr id="29" name="Chevron 28"/>
          <p:cNvSpPr/>
          <p:nvPr/>
        </p:nvSpPr>
        <p:spPr>
          <a:xfrm rot="16200000">
            <a:off x="7355552" y="2031389"/>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0" name="TextBox 29"/>
          <p:cNvSpPr txBox="1"/>
          <p:nvPr/>
        </p:nvSpPr>
        <p:spPr>
          <a:xfrm>
            <a:off x="7437346" y="2084305"/>
            <a:ext cx="1289234" cy="841256"/>
          </a:xfrm>
          <a:prstGeom prst="rect">
            <a:avLst/>
          </a:prstGeom>
          <a:noFill/>
        </p:spPr>
        <p:txBody>
          <a:bodyPr wrap="square" rtlCol="0">
            <a:spAutoFit/>
          </a:bodyPr>
          <a:lstStyle/>
          <a:p>
            <a:pPr algn="ctr">
              <a:lnSpc>
                <a:spcPct val="80000"/>
              </a:lnSpc>
            </a:pPr>
            <a:r>
              <a:rPr lang="en-US" sz="2000" b="1" dirty="0" smtClean="0">
                <a:solidFill>
                  <a:srgbClr val="000000"/>
                </a:solidFill>
              </a:rPr>
              <a:t>Stage</a:t>
            </a:r>
            <a:br>
              <a:rPr lang="en-US" sz="2000" b="1" dirty="0" smtClean="0">
                <a:solidFill>
                  <a:srgbClr val="000000"/>
                </a:solidFill>
              </a:rPr>
            </a:br>
            <a:r>
              <a:rPr lang="en-US" sz="2000" b="1" dirty="0" smtClean="0">
                <a:solidFill>
                  <a:srgbClr val="000000"/>
                </a:solidFill>
              </a:rPr>
              <a:t>Time Series</a:t>
            </a:r>
            <a:endParaRPr lang="en-US" sz="2000" b="1" dirty="0">
              <a:solidFill>
                <a:srgbClr val="000000"/>
              </a:solidFill>
            </a:endParaRPr>
          </a:p>
        </p:txBody>
      </p:sp>
      <p:sp>
        <p:nvSpPr>
          <p:cNvPr id="31" name="Chevron 30"/>
          <p:cNvSpPr/>
          <p:nvPr/>
        </p:nvSpPr>
        <p:spPr>
          <a:xfrm rot="16200000">
            <a:off x="7355552" y="3266929"/>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2" name="TextBox 31"/>
          <p:cNvSpPr txBox="1"/>
          <p:nvPr/>
        </p:nvSpPr>
        <p:spPr>
          <a:xfrm>
            <a:off x="7447273" y="3389020"/>
            <a:ext cx="1289234" cy="707886"/>
          </a:xfrm>
          <a:prstGeom prst="rect">
            <a:avLst/>
          </a:prstGeom>
          <a:noFill/>
        </p:spPr>
        <p:txBody>
          <a:bodyPr wrap="square" rtlCol="0">
            <a:spAutoFit/>
          </a:bodyPr>
          <a:lstStyle/>
          <a:p>
            <a:pPr algn="ctr"/>
            <a:r>
              <a:rPr lang="en-US" sz="2000" b="1" dirty="0" smtClean="0">
                <a:solidFill>
                  <a:srgbClr val="000000"/>
                </a:solidFill>
              </a:rPr>
              <a:t>Rating Curve</a:t>
            </a:r>
            <a:endParaRPr lang="en-US" sz="2000" b="1" dirty="0">
              <a:solidFill>
                <a:srgbClr val="000000"/>
              </a:solidFill>
            </a:endParaRPr>
          </a:p>
        </p:txBody>
      </p:sp>
      <p:sp>
        <p:nvSpPr>
          <p:cNvPr id="33" name="Chevron 32"/>
          <p:cNvSpPr/>
          <p:nvPr/>
        </p:nvSpPr>
        <p:spPr>
          <a:xfrm rot="16200000">
            <a:off x="7218203" y="4697743"/>
            <a:ext cx="1737136"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4" name="TextBox 33"/>
          <p:cNvSpPr txBox="1"/>
          <p:nvPr/>
        </p:nvSpPr>
        <p:spPr>
          <a:xfrm>
            <a:off x="7437346" y="4844238"/>
            <a:ext cx="1289234" cy="841256"/>
          </a:xfrm>
          <a:prstGeom prst="rect">
            <a:avLst/>
          </a:prstGeom>
          <a:noFill/>
        </p:spPr>
        <p:txBody>
          <a:bodyPr wrap="square" rtlCol="0">
            <a:spAutoFit/>
          </a:bodyPr>
          <a:lstStyle/>
          <a:p>
            <a:pPr algn="ctr">
              <a:lnSpc>
                <a:spcPct val="80000"/>
              </a:lnSpc>
            </a:pPr>
            <a:r>
              <a:rPr lang="en-US" sz="2000" b="1" dirty="0" smtClean="0">
                <a:solidFill>
                  <a:srgbClr val="000000"/>
                </a:solidFill>
              </a:rPr>
              <a:t>Discharge Time Series</a:t>
            </a:r>
            <a:endParaRPr lang="en-US" sz="2000" b="1" dirty="0">
              <a:solidFill>
                <a:srgbClr val="000000"/>
              </a:solidFill>
            </a:endParaRPr>
          </a:p>
        </p:txBody>
      </p:sp>
      <p:sp>
        <p:nvSpPr>
          <p:cNvPr id="35" name="TextBox 34"/>
          <p:cNvSpPr txBox="1"/>
          <p:nvPr/>
        </p:nvSpPr>
        <p:spPr>
          <a:xfrm>
            <a:off x="4743286" y="1327821"/>
            <a:ext cx="2655494" cy="646331"/>
          </a:xfrm>
          <a:prstGeom prst="rect">
            <a:avLst/>
          </a:prstGeom>
          <a:solidFill>
            <a:schemeClr val="tx1">
              <a:alpha val="55000"/>
            </a:schemeClr>
          </a:solidFill>
        </p:spPr>
        <p:txBody>
          <a:bodyPr wrap="square" rtlCol="0">
            <a:spAutoFit/>
          </a:bodyPr>
          <a:lstStyle/>
          <a:p>
            <a:pPr algn="r"/>
            <a:r>
              <a:rPr lang="en-US" dirty="0">
                <a:solidFill>
                  <a:srgbClr val="000000"/>
                </a:solidFill>
              </a:rPr>
              <a:t>Extent of inundation modeled in GIS</a:t>
            </a:r>
          </a:p>
        </p:txBody>
      </p:sp>
      <p:sp>
        <p:nvSpPr>
          <p:cNvPr id="36" name="TextBox 35"/>
          <p:cNvSpPr txBox="1"/>
          <p:nvPr/>
        </p:nvSpPr>
        <p:spPr>
          <a:xfrm>
            <a:off x="4743286" y="2427202"/>
            <a:ext cx="2655494" cy="923330"/>
          </a:xfrm>
          <a:prstGeom prst="rect">
            <a:avLst/>
          </a:prstGeom>
          <a:solidFill>
            <a:schemeClr val="tx1">
              <a:alpha val="55000"/>
            </a:schemeClr>
          </a:solidFill>
        </p:spPr>
        <p:txBody>
          <a:bodyPr wrap="square" rtlCol="0">
            <a:spAutoFit/>
          </a:bodyPr>
          <a:lstStyle/>
          <a:p>
            <a:pPr algn="r"/>
            <a:r>
              <a:rPr lang="en-US" dirty="0" smtClean="0">
                <a:solidFill>
                  <a:srgbClr val="000000"/>
                </a:solidFill>
              </a:rPr>
              <a:t>Apply rating curve to convert discharge to stage height time series</a:t>
            </a:r>
            <a:endParaRPr lang="en-US" dirty="0">
              <a:solidFill>
                <a:srgbClr val="000000"/>
              </a:solidFill>
            </a:endParaRPr>
          </a:p>
        </p:txBody>
      </p:sp>
      <p:sp>
        <p:nvSpPr>
          <p:cNvPr id="37" name="TextBox 36"/>
          <p:cNvSpPr txBox="1"/>
          <p:nvPr/>
        </p:nvSpPr>
        <p:spPr>
          <a:xfrm>
            <a:off x="4743285" y="3729909"/>
            <a:ext cx="2655495" cy="923330"/>
          </a:xfrm>
          <a:prstGeom prst="rect">
            <a:avLst/>
          </a:prstGeom>
          <a:solidFill>
            <a:schemeClr val="tx1">
              <a:alpha val="55000"/>
            </a:schemeClr>
          </a:solidFill>
        </p:spPr>
        <p:txBody>
          <a:bodyPr wrap="square" rtlCol="0">
            <a:spAutoFit/>
          </a:bodyPr>
          <a:lstStyle/>
          <a:p>
            <a:pPr algn="r"/>
            <a:r>
              <a:rPr lang="en-US" dirty="0">
                <a:solidFill>
                  <a:srgbClr val="000000"/>
                </a:solidFill>
              </a:rPr>
              <a:t>Produced by hydraulic models &amp; associated with cross-sections</a:t>
            </a:r>
          </a:p>
        </p:txBody>
      </p:sp>
      <p:sp>
        <p:nvSpPr>
          <p:cNvPr id="38" name="TextBox 37"/>
          <p:cNvSpPr txBox="1"/>
          <p:nvPr/>
        </p:nvSpPr>
        <p:spPr>
          <a:xfrm>
            <a:off x="4743286" y="5023373"/>
            <a:ext cx="2655495" cy="646331"/>
          </a:xfrm>
          <a:prstGeom prst="rect">
            <a:avLst/>
          </a:prstGeom>
          <a:solidFill>
            <a:schemeClr val="tx1">
              <a:alpha val="55000"/>
            </a:schemeClr>
          </a:solidFill>
        </p:spPr>
        <p:txBody>
          <a:bodyPr wrap="square" rtlCol="0">
            <a:spAutoFit/>
          </a:bodyPr>
          <a:lstStyle/>
          <a:p>
            <a:pPr algn="r"/>
            <a:r>
              <a:rPr lang="en-US" dirty="0" smtClean="0">
                <a:solidFill>
                  <a:srgbClr val="000000"/>
                </a:solidFill>
              </a:rPr>
              <a:t>Modeled by NFIE-Hydro for every </a:t>
            </a:r>
            <a:r>
              <a:rPr lang="en-US" dirty="0" err="1" smtClean="0">
                <a:solidFill>
                  <a:srgbClr val="000000"/>
                </a:solidFill>
              </a:rPr>
              <a:t>NHDPlus</a:t>
            </a:r>
            <a:r>
              <a:rPr lang="en-US" dirty="0" smtClean="0">
                <a:solidFill>
                  <a:srgbClr val="000000"/>
                </a:solidFill>
              </a:rPr>
              <a:t> Reach</a:t>
            </a:r>
            <a:endParaRPr lang="en-US" dirty="0">
              <a:solidFill>
                <a:srgbClr val="000000"/>
              </a:solidFill>
            </a:endParaRPr>
          </a:p>
        </p:txBody>
      </p:sp>
      <p:grpSp>
        <p:nvGrpSpPr>
          <p:cNvPr id="43" name="Group 42"/>
          <p:cNvGrpSpPr/>
          <p:nvPr/>
        </p:nvGrpSpPr>
        <p:grpSpPr>
          <a:xfrm>
            <a:off x="8726580" y="1183494"/>
            <a:ext cx="347845" cy="4440139"/>
            <a:chOff x="4366599" y="1475786"/>
            <a:chExt cx="347845" cy="4440139"/>
          </a:xfrm>
        </p:grpSpPr>
        <p:sp>
          <p:nvSpPr>
            <p:cNvPr id="39" name="TextBox 38"/>
            <p:cNvSpPr txBox="1"/>
            <p:nvPr/>
          </p:nvSpPr>
          <p:spPr>
            <a:xfrm>
              <a:off x="4406557" y="1475786"/>
              <a:ext cx="307887" cy="523220"/>
            </a:xfrm>
            <a:prstGeom prst="rect">
              <a:avLst/>
            </a:prstGeom>
            <a:noFill/>
          </p:spPr>
          <p:txBody>
            <a:bodyPr wrap="square" rtlCol="0" anchor="t">
              <a:spAutoFit/>
            </a:bodyPr>
            <a:lstStyle/>
            <a:p>
              <a:pPr algn="ctr"/>
              <a:r>
                <a:rPr lang="en-US" sz="2800" b="1" dirty="0" smtClean="0">
                  <a:solidFill>
                    <a:srgbClr val="F2D908">
                      <a:lumMod val="60000"/>
                      <a:lumOff val="40000"/>
                    </a:srgbClr>
                  </a:solidFill>
                </a:rPr>
                <a:t>8</a:t>
              </a:r>
              <a:endParaRPr lang="en-US" sz="2800" b="1" dirty="0">
                <a:solidFill>
                  <a:srgbClr val="F2D908">
                    <a:lumMod val="60000"/>
                    <a:lumOff val="40000"/>
                  </a:srgbClr>
                </a:solidFill>
              </a:endParaRPr>
            </a:p>
          </p:txBody>
        </p:sp>
        <p:sp>
          <p:nvSpPr>
            <p:cNvPr id="40" name="TextBox 39"/>
            <p:cNvSpPr txBox="1"/>
            <p:nvPr/>
          </p:nvSpPr>
          <p:spPr>
            <a:xfrm>
              <a:off x="4366599" y="2827312"/>
              <a:ext cx="307887" cy="523220"/>
            </a:xfrm>
            <a:prstGeom prst="rect">
              <a:avLst/>
            </a:prstGeom>
            <a:noFill/>
          </p:spPr>
          <p:txBody>
            <a:bodyPr wrap="square" rtlCol="0" anchor="t">
              <a:spAutoFit/>
            </a:bodyPr>
            <a:lstStyle/>
            <a:p>
              <a:pPr algn="ctr"/>
              <a:r>
                <a:rPr lang="en-US" sz="2800" b="1" dirty="0" smtClean="0">
                  <a:solidFill>
                    <a:srgbClr val="F2D908">
                      <a:lumMod val="60000"/>
                      <a:lumOff val="40000"/>
                    </a:srgbClr>
                  </a:solidFill>
                </a:rPr>
                <a:t>7</a:t>
              </a:r>
              <a:endParaRPr lang="en-US" sz="2800" b="1" dirty="0">
                <a:solidFill>
                  <a:srgbClr val="F2D908">
                    <a:lumMod val="60000"/>
                    <a:lumOff val="40000"/>
                  </a:srgbClr>
                </a:solidFill>
              </a:endParaRPr>
            </a:p>
          </p:txBody>
        </p:sp>
        <p:sp>
          <p:nvSpPr>
            <p:cNvPr id="41" name="TextBox 40"/>
            <p:cNvSpPr txBox="1"/>
            <p:nvPr/>
          </p:nvSpPr>
          <p:spPr>
            <a:xfrm>
              <a:off x="4366599" y="4140270"/>
              <a:ext cx="307887" cy="523220"/>
            </a:xfrm>
            <a:prstGeom prst="rect">
              <a:avLst/>
            </a:prstGeom>
            <a:noFill/>
          </p:spPr>
          <p:txBody>
            <a:bodyPr wrap="square" rtlCol="0" anchor="t">
              <a:spAutoFit/>
            </a:bodyPr>
            <a:lstStyle/>
            <a:p>
              <a:pPr algn="ctr"/>
              <a:r>
                <a:rPr lang="en-US" sz="2800" b="1" dirty="0" smtClean="0">
                  <a:solidFill>
                    <a:srgbClr val="F2D908">
                      <a:lumMod val="60000"/>
                      <a:lumOff val="40000"/>
                    </a:srgbClr>
                  </a:solidFill>
                </a:rPr>
                <a:t>6</a:t>
              </a:r>
              <a:endParaRPr lang="en-US" sz="2800" b="1" dirty="0">
                <a:solidFill>
                  <a:srgbClr val="F2D908">
                    <a:lumMod val="60000"/>
                    <a:lumOff val="40000"/>
                  </a:srgbClr>
                </a:solidFill>
              </a:endParaRPr>
            </a:p>
          </p:txBody>
        </p:sp>
        <p:sp>
          <p:nvSpPr>
            <p:cNvPr id="42" name="TextBox 41"/>
            <p:cNvSpPr txBox="1"/>
            <p:nvPr/>
          </p:nvSpPr>
          <p:spPr>
            <a:xfrm>
              <a:off x="4366599" y="5392705"/>
              <a:ext cx="307887" cy="523220"/>
            </a:xfrm>
            <a:prstGeom prst="rect">
              <a:avLst/>
            </a:prstGeom>
            <a:noFill/>
          </p:spPr>
          <p:txBody>
            <a:bodyPr wrap="square" rtlCol="0" anchor="t">
              <a:spAutoFit/>
            </a:bodyPr>
            <a:lstStyle/>
            <a:p>
              <a:pPr algn="ctr"/>
              <a:r>
                <a:rPr lang="en-US" sz="2800" b="1" dirty="0" smtClean="0">
                  <a:solidFill>
                    <a:srgbClr val="F2D908">
                      <a:lumMod val="60000"/>
                      <a:lumOff val="40000"/>
                    </a:srgbClr>
                  </a:solidFill>
                </a:rPr>
                <a:t>5</a:t>
              </a:r>
              <a:endParaRPr lang="en-US" sz="2800" b="1" dirty="0">
                <a:solidFill>
                  <a:srgbClr val="F2D908">
                    <a:lumMod val="60000"/>
                    <a:lumOff val="40000"/>
                  </a:srgbClr>
                </a:solidFill>
              </a:endParaRPr>
            </a:p>
          </p:txBody>
        </p:sp>
      </p:grpSp>
      <p:sp>
        <p:nvSpPr>
          <p:cNvPr id="44" name="TextBox 43"/>
          <p:cNvSpPr txBox="1"/>
          <p:nvPr/>
        </p:nvSpPr>
        <p:spPr>
          <a:xfrm>
            <a:off x="1674164" y="6167632"/>
            <a:ext cx="2655494" cy="461665"/>
          </a:xfrm>
          <a:prstGeom prst="rect">
            <a:avLst/>
          </a:prstGeom>
          <a:noFill/>
        </p:spPr>
        <p:txBody>
          <a:bodyPr wrap="square" rtlCol="0">
            <a:spAutoFit/>
          </a:bodyPr>
          <a:lstStyle/>
          <a:p>
            <a:r>
              <a:rPr lang="en-US" sz="2400" dirty="0" smtClean="0">
                <a:solidFill>
                  <a:srgbClr val="FFFFFF"/>
                </a:solidFill>
              </a:rPr>
              <a:t>Typical Case</a:t>
            </a:r>
            <a:endParaRPr lang="en-US" sz="2400" dirty="0">
              <a:solidFill>
                <a:srgbClr val="FFFFFF"/>
              </a:solidFill>
            </a:endParaRPr>
          </a:p>
        </p:txBody>
      </p:sp>
      <p:sp>
        <p:nvSpPr>
          <p:cNvPr id="45" name="TextBox 44"/>
          <p:cNvSpPr txBox="1"/>
          <p:nvPr/>
        </p:nvSpPr>
        <p:spPr>
          <a:xfrm>
            <a:off x="4829956" y="6163188"/>
            <a:ext cx="2655494" cy="461665"/>
          </a:xfrm>
          <a:prstGeom prst="rect">
            <a:avLst/>
          </a:prstGeom>
          <a:noFill/>
        </p:spPr>
        <p:txBody>
          <a:bodyPr wrap="square" rtlCol="0">
            <a:spAutoFit/>
          </a:bodyPr>
          <a:lstStyle/>
          <a:p>
            <a:pPr algn="r"/>
            <a:r>
              <a:rPr lang="en-US" sz="2400" dirty="0" smtClean="0">
                <a:solidFill>
                  <a:srgbClr val="FFFFFF"/>
                </a:solidFill>
              </a:rPr>
              <a:t>Flood Forecasting</a:t>
            </a:r>
            <a:endParaRPr lang="en-US" sz="2400" dirty="0">
              <a:solidFill>
                <a:srgbClr val="FFFFFF"/>
              </a:solidFill>
            </a:endParaRPr>
          </a:p>
        </p:txBody>
      </p:sp>
    </p:spTree>
    <p:extLst>
      <p:ext uri="{BB962C8B-B14F-4D97-AF65-F5344CB8AC3E}">
        <p14:creationId xmlns:p14="http://schemas.microsoft.com/office/powerpoint/2010/main" val="251697568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ream discharge measur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942" y="245529"/>
            <a:ext cx="4608058" cy="3012305"/>
          </a:xfrm>
          <a:prstGeom prst="rect">
            <a:avLst/>
          </a:prstGeom>
        </p:spPr>
      </p:pic>
      <p:pic>
        <p:nvPicPr>
          <p:cNvPr id="2" name="Picture 1" descr="stream rating curv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5942" y="3251200"/>
            <a:ext cx="4608057" cy="2444290"/>
          </a:xfrm>
          <a:prstGeom prst="rect">
            <a:avLst/>
          </a:prstGeom>
        </p:spPr>
      </p:pic>
      <p:sp>
        <p:nvSpPr>
          <p:cNvPr id="180" name="Right Arrow 179"/>
          <p:cNvSpPr/>
          <p:nvPr/>
        </p:nvSpPr>
        <p:spPr bwMode="auto">
          <a:xfrm rot="20253305">
            <a:off x="3636528" y="2469660"/>
            <a:ext cx="2044774" cy="461796"/>
          </a:xfrm>
          <a:prstGeom prst="rightArrow">
            <a:avLst/>
          </a:prstGeom>
          <a:gradFill flip="none" rotWithShape="1">
            <a:gsLst>
              <a:gs pos="66000">
                <a:schemeClr val="tx2">
                  <a:lumMod val="25000"/>
                  <a:lumOff val="75000"/>
                </a:schemeClr>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(Stage, Discharge) pair</a:t>
            </a:r>
            <a:endParaRPr lang="en-US" sz="1400" b="1" dirty="0">
              <a:solidFill>
                <a:srgbClr val="000000"/>
              </a:solidFill>
            </a:endParaRPr>
          </a:p>
        </p:txBody>
      </p:sp>
      <p:grpSp>
        <p:nvGrpSpPr>
          <p:cNvPr id="12" name="Group 11"/>
          <p:cNvGrpSpPr/>
          <p:nvPr/>
        </p:nvGrpSpPr>
        <p:grpSpPr>
          <a:xfrm>
            <a:off x="432273" y="1335705"/>
            <a:ext cx="3337570" cy="3913188"/>
            <a:chOff x="432273" y="1335705"/>
            <a:chExt cx="3337570" cy="3913188"/>
          </a:xfrm>
        </p:grpSpPr>
        <p:grpSp>
          <p:nvGrpSpPr>
            <p:cNvPr id="9" name="Group 8"/>
            <p:cNvGrpSpPr/>
            <p:nvPr/>
          </p:nvGrpSpPr>
          <p:grpSpPr>
            <a:xfrm>
              <a:off x="2332511" y="2886693"/>
              <a:ext cx="1437332" cy="514350"/>
              <a:chOff x="2332511" y="2886693"/>
              <a:chExt cx="1437332" cy="514350"/>
            </a:xfrm>
          </p:grpSpPr>
          <p:sp>
            <p:nvSpPr>
              <p:cNvPr id="313" name="Rectangle 63"/>
              <p:cNvSpPr>
                <a:spLocks noChangeArrowheads="1"/>
              </p:cNvSpPr>
              <p:nvPr/>
            </p:nvSpPr>
            <p:spPr bwMode="auto">
              <a:xfrm>
                <a:off x="2332511" y="2886693"/>
                <a:ext cx="1280918" cy="514350"/>
              </a:xfrm>
              <a:prstGeom prst="rect">
                <a:avLst/>
              </a:prstGeom>
              <a:gradFill flip="none" rotWithShape="1">
                <a:gsLst>
                  <a:gs pos="100000">
                    <a:srgbClr val="FFFFFF"/>
                  </a:gs>
                  <a:gs pos="98000">
                    <a:schemeClr val="tx2">
                      <a:lumMod val="25000"/>
                      <a:lumOff val="75000"/>
                    </a:schemeClr>
                  </a:gs>
                  <a:gs pos="99000">
                    <a:schemeClr val="tx2">
                      <a:lumMod val="10000"/>
                      <a:lumOff val="90000"/>
                    </a:schemeClr>
                  </a:gs>
                </a:gsLst>
                <a:lin ang="0" scaled="1"/>
                <a:tileRect/>
              </a:grad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314" name="Rectangle 64"/>
              <p:cNvSpPr>
                <a:spLocks noChangeArrowheads="1"/>
              </p:cNvSpPr>
              <p:nvPr/>
            </p:nvSpPr>
            <p:spPr bwMode="auto">
              <a:xfrm>
                <a:off x="2472643" y="2946763"/>
                <a:ext cx="1297200" cy="15398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000000"/>
                    </a:solidFill>
                  </a:rPr>
                  <a:t>GF_PropertyType</a:t>
                </a:r>
                <a:endParaRPr lang="en-US" dirty="0">
                  <a:solidFill>
                    <a:srgbClr val="000000"/>
                  </a:solidFill>
                </a:endParaRPr>
              </a:p>
            </p:txBody>
          </p:sp>
          <p:sp>
            <p:nvSpPr>
              <p:cNvPr id="315" name="Line 65"/>
              <p:cNvSpPr>
                <a:spLocks noChangeShapeType="1"/>
              </p:cNvSpPr>
              <p:nvPr/>
            </p:nvSpPr>
            <p:spPr bwMode="auto">
              <a:xfrm>
                <a:off x="2332511" y="3172443"/>
                <a:ext cx="1280918"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grpSp>
        <p:grpSp>
          <p:nvGrpSpPr>
            <p:cNvPr id="11" name="Group 10"/>
            <p:cNvGrpSpPr/>
            <p:nvPr/>
          </p:nvGrpSpPr>
          <p:grpSpPr>
            <a:xfrm>
              <a:off x="432273" y="1335705"/>
              <a:ext cx="3223580" cy="3913188"/>
              <a:chOff x="432273" y="1335705"/>
              <a:chExt cx="3223580" cy="3913188"/>
            </a:xfrm>
          </p:grpSpPr>
          <p:grpSp>
            <p:nvGrpSpPr>
              <p:cNvPr id="176" name="Group 271"/>
              <p:cNvGrpSpPr>
                <a:grpSpLocks/>
              </p:cNvGrpSpPr>
              <p:nvPr/>
            </p:nvGrpSpPr>
            <p:grpSpPr bwMode="auto">
              <a:xfrm>
                <a:off x="432273" y="2848593"/>
                <a:ext cx="1574800" cy="1152525"/>
                <a:chOff x="3464" y="2111"/>
                <a:chExt cx="1074" cy="726"/>
              </a:xfrm>
            </p:grpSpPr>
            <p:sp>
              <p:nvSpPr>
                <p:cNvPr id="316" name="Rectangle 12"/>
                <p:cNvSpPr>
                  <a:spLocks noChangeArrowheads="1"/>
                </p:cNvSpPr>
                <p:nvPr/>
              </p:nvSpPr>
              <p:spPr bwMode="auto">
                <a:xfrm>
                  <a:off x="3482" y="2129"/>
                  <a:ext cx="1056" cy="708"/>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17" name="Rectangle 13"/>
                <p:cNvSpPr>
                  <a:spLocks noChangeArrowheads="1"/>
                </p:cNvSpPr>
                <p:nvPr/>
              </p:nvSpPr>
              <p:spPr bwMode="auto">
                <a:xfrm>
                  <a:off x="3464" y="2111"/>
                  <a:ext cx="36" cy="708"/>
                </a:xfrm>
                <a:prstGeom prst="rect">
                  <a:avLst/>
                </a:prstGeom>
                <a:solidFill>
                  <a:srgbClr val="E8CDC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18" name="Rectangle 14"/>
                <p:cNvSpPr>
                  <a:spLocks noChangeArrowheads="1"/>
                </p:cNvSpPr>
                <p:nvPr/>
              </p:nvSpPr>
              <p:spPr bwMode="auto">
                <a:xfrm>
                  <a:off x="3500" y="2111"/>
                  <a:ext cx="42" cy="708"/>
                </a:xfrm>
                <a:prstGeom prst="rect">
                  <a:avLst/>
                </a:prstGeom>
                <a:solidFill>
                  <a:srgbClr val="EACFC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19" name="Rectangle 15"/>
                <p:cNvSpPr>
                  <a:spLocks noChangeArrowheads="1"/>
                </p:cNvSpPr>
                <p:nvPr/>
              </p:nvSpPr>
              <p:spPr bwMode="auto">
                <a:xfrm>
                  <a:off x="3542" y="2111"/>
                  <a:ext cx="48" cy="708"/>
                </a:xfrm>
                <a:prstGeom prst="rect">
                  <a:avLst/>
                </a:prstGeom>
                <a:solidFill>
                  <a:srgbClr val="ECD1C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0" name="Rectangle 16"/>
                <p:cNvSpPr>
                  <a:spLocks noChangeArrowheads="1"/>
                </p:cNvSpPr>
                <p:nvPr/>
              </p:nvSpPr>
              <p:spPr bwMode="auto">
                <a:xfrm>
                  <a:off x="3590" y="2111"/>
                  <a:ext cx="42" cy="708"/>
                </a:xfrm>
                <a:prstGeom prst="rect">
                  <a:avLst/>
                </a:prstGeom>
                <a:solidFill>
                  <a:srgbClr val="EED3D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1" name="Rectangle 17"/>
                <p:cNvSpPr>
                  <a:spLocks noChangeArrowheads="1"/>
                </p:cNvSpPr>
                <p:nvPr/>
              </p:nvSpPr>
              <p:spPr bwMode="auto">
                <a:xfrm>
                  <a:off x="3632" y="2111"/>
                  <a:ext cx="42" cy="708"/>
                </a:xfrm>
                <a:prstGeom prst="rect">
                  <a:avLst/>
                </a:prstGeom>
                <a:solidFill>
                  <a:srgbClr val="F0D5D2"/>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2" name="Rectangle 18"/>
                <p:cNvSpPr>
                  <a:spLocks noChangeArrowheads="1"/>
                </p:cNvSpPr>
                <p:nvPr/>
              </p:nvSpPr>
              <p:spPr bwMode="auto">
                <a:xfrm>
                  <a:off x="3674" y="2111"/>
                  <a:ext cx="48" cy="708"/>
                </a:xfrm>
                <a:prstGeom prst="rect">
                  <a:avLst/>
                </a:prstGeom>
                <a:solidFill>
                  <a:srgbClr val="F2D7D4"/>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3" name="Rectangle 19"/>
                <p:cNvSpPr>
                  <a:spLocks noChangeArrowheads="1"/>
                </p:cNvSpPr>
                <p:nvPr/>
              </p:nvSpPr>
              <p:spPr bwMode="auto">
                <a:xfrm>
                  <a:off x="3722" y="2111"/>
                  <a:ext cx="60" cy="708"/>
                </a:xfrm>
                <a:prstGeom prst="rect">
                  <a:avLst/>
                </a:prstGeom>
                <a:solidFill>
                  <a:srgbClr val="F4D9D6"/>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4" name="Rectangle 20"/>
                <p:cNvSpPr>
                  <a:spLocks noChangeArrowheads="1"/>
                </p:cNvSpPr>
                <p:nvPr/>
              </p:nvSpPr>
              <p:spPr bwMode="auto">
                <a:xfrm>
                  <a:off x="3782" y="2111"/>
                  <a:ext cx="48" cy="708"/>
                </a:xfrm>
                <a:prstGeom prst="rect">
                  <a:avLst/>
                </a:prstGeom>
                <a:solidFill>
                  <a:srgbClr val="F6DBD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5" name="Rectangle 21"/>
                <p:cNvSpPr>
                  <a:spLocks noChangeArrowheads="1"/>
                </p:cNvSpPr>
                <p:nvPr/>
              </p:nvSpPr>
              <p:spPr bwMode="auto">
                <a:xfrm>
                  <a:off x="3830" y="2111"/>
                  <a:ext cx="42" cy="708"/>
                </a:xfrm>
                <a:prstGeom prst="rect">
                  <a:avLst/>
                </a:prstGeom>
                <a:solidFill>
                  <a:srgbClr val="F8DDD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6" name="Rectangle 22"/>
                <p:cNvSpPr>
                  <a:spLocks noChangeArrowheads="1"/>
                </p:cNvSpPr>
                <p:nvPr/>
              </p:nvSpPr>
              <p:spPr bwMode="auto">
                <a:xfrm>
                  <a:off x="3872" y="2111"/>
                  <a:ext cx="48" cy="708"/>
                </a:xfrm>
                <a:prstGeom prst="rect">
                  <a:avLst/>
                </a:prstGeom>
                <a:solidFill>
                  <a:srgbClr val="FADFD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7" name="Rectangle 23"/>
                <p:cNvSpPr>
                  <a:spLocks noChangeArrowheads="1"/>
                </p:cNvSpPr>
                <p:nvPr/>
              </p:nvSpPr>
              <p:spPr bwMode="auto">
                <a:xfrm>
                  <a:off x="3920" y="2111"/>
                  <a:ext cx="42" cy="708"/>
                </a:xfrm>
                <a:prstGeom prst="rect">
                  <a:avLst/>
                </a:prstGeom>
                <a:solidFill>
                  <a:srgbClr val="FCE1D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8" name="Rectangle 24"/>
                <p:cNvSpPr>
                  <a:spLocks noChangeArrowheads="1"/>
                </p:cNvSpPr>
                <p:nvPr/>
              </p:nvSpPr>
              <p:spPr bwMode="auto">
                <a:xfrm>
                  <a:off x="3962" y="2111"/>
                  <a:ext cx="558" cy="708"/>
                </a:xfrm>
                <a:prstGeom prst="rect">
                  <a:avLst/>
                </a:prstGeom>
                <a:solidFill>
                  <a:srgbClr val="FFE4E1"/>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9" name="Rectangle 25"/>
                <p:cNvSpPr>
                  <a:spLocks noChangeArrowheads="1"/>
                </p:cNvSpPr>
                <p:nvPr/>
              </p:nvSpPr>
              <p:spPr bwMode="auto">
                <a:xfrm>
                  <a:off x="3464" y="2111"/>
                  <a:ext cx="1056" cy="708"/>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330" name="Rectangle 26"/>
                <p:cNvSpPr>
                  <a:spLocks noChangeArrowheads="1"/>
                </p:cNvSpPr>
                <p:nvPr/>
              </p:nvSpPr>
              <p:spPr bwMode="auto">
                <a:xfrm>
                  <a:off x="3704" y="2165"/>
                  <a:ext cx="65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OM_Observation</a:t>
                  </a:r>
                  <a:endParaRPr lang="en-US">
                    <a:solidFill>
                      <a:srgbClr val="000000"/>
                    </a:solidFill>
                  </a:endParaRPr>
                </a:p>
              </p:txBody>
            </p:sp>
            <p:sp>
              <p:nvSpPr>
                <p:cNvPr id="331" name="Line 27"/>
                <p:cNvSpPr>
                  <a:spLocks noChangeShapeType="1"/>
                </p:cNvSpPr>
                <p:nvPr/>
              </p:nvSpPr>
              <p:spPr bwMode="auto">
                <a:xfrm>
                  <a:off x="3464" y="2291"/>
                  <a:ext cx="1056"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332" name="Rectangle 28"/>
                <p:cNvSpPr>
                  <a:spLocks noChangeArrowheads="1"/>
                </p:cNvSpPr>
                <p:nvPr/>
              </p:nvSpPr>
              <p:spPr bwMode="auto">
                <a:xfrm>
                  <a:off x="3494" y="2315"/>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3" name="Rectangle 29"/>
                <p:cNvSpPr>
                  <a:spLocks noChangeArrowheads="1"/>
                </p:cNvSpPr>
                <p:nvPr/>
              </p:nvSpPr>
              <p:spPr bwMode="auto">
                <a:xfrm>
                  <a:off x="3620" y="2315"/>
                  <a:ext cx="70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8B0000"/>
                      </a:solidFill>
                    </a:rPr>
                    <a:t>phenomenonTime</a:t>
                  </a:r>
                  <a:endParaRPr lang="en-US" dirty="0">
                    <a:solidFill>
                      <a:srgbClr val="000000"/>
                    </a:solidFill>
                  </a:endParaRPr>
                </a:p>
              </p:txBody>
            </p:sp>
            <p:sp>
              <p:nvSpPr>
                <p:cNvPr id="334" name="Rectangle 30"/>
                <p:cNvSpPr>
                  <a:spLocks noChangeArrowheads="1"/>
                </p:cNvSpPr>
                <p:nvPr/>
              </p:nvSpPr>
              <p:spPr bwMode="auto">
                <a:xfrm>
                  <a:off x="3494" y="2411"/>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5" name="Rectangle 31"/>
                <p:cNvSpPr>
                  <a:spLocks noChangeArrowheads="1"/>
                </p:cNvSpPr>
                <p:nvPr/>
              </p:nvSpPr>
              <p:spPr bwMode="auto">
                <a:xfrm>
                  <a:off x="3620" y="2411"/>
                  <a:ext cx="408"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resultTime</a:t>
                  </a:r>
                  <a:endParaRPr lang="en-US">
                    <a:solidFill>
                      <a:srgbClr val="000000"/>
                    </a:solidFill>
                  </a:endParaRPr>
                </a:p>
              </p:txBody>
            </p:sp>
            <p:sp>
              <p:nvSpPr>
                <p:cNvPr id="336" name="Rectangle 32"/>
                <p:cNvSpPr>
                  <a:spLocks noChangeArrowheads="1"/>
                </p:cNvSpPr>
                <p:nvPr/>
              </p:nvSpPr>
              <p:spPr bwMode="auto">
                <a:xfrm>
                  <a:off x="3494" y="2507"/>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7" name="Rectangle 33"/>
                <p:cNvSpPr>
                  <a:spLocks noChangeArrowheads="1"/>
                </p:cNvSpPr>
                <p:nvPr/>
              </p:nvSpPr>
              <p:spPr bwMode="auto">
                <a:xfrm>
                  <a:off x="3620" y="2507"/>
                  <a:ext cx="59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validTime [0..1]</a:t>
                  </a:r>
                  <a:endParaRPr lang="en-US">
                    <a:solidFill>
                      <a:srgbClr val="000000"/>
                    </a:solidFill>
                  </a:endParaRPr>
                </a:p>
              </p:txBody>
            </p:sp>
            <p:sp>
              <p:nvSpPr>
                <p:cNvPr id="338" name="Rectangle 34"/>
                <p:cNvSpPr>
                  <a:spLocks noChangeArrowheads="1"/>
                </p:cNvSpPr>
                <p:nvPr/>
              </p:nvSpPr>
              <p:spPr bwMode="auto">
                <a:xfrm>
                  <a:off x="3494" y="2603"/>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9" name="Rectangle 35"/>
                <p:cNvSpPr>
                  <a:spLocks noChangeArrowheads="1"/>
                </p:cNvSpPr>
                <p:nvPr/>
              </p:nvSpPr>
              <p:spPr bwMode="auto">
                <a:xfrm>
                  <a:off x="3620" y="2603"/>
                  <a:ext cx="687"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resultQuality [0..*]</a:t>
                  </a:r>
                  <a:endParaRPr lang="en-US">
                    <a:solidFill>
                      <a:srgbClr val="000000"/>
                    </a:solidFill>
                  </a:endParaRPr>
                </a:p>
              </p:txBody>
            </p:sp>
            <p:sp>
              <p:nvSpPr>
                <p:cNvPr id="340" name="Rectangle 36"/>
                <p:cNvSpPr>
                  <a:spLocks noChangeArrowheads="1"/>
                </p:cNvSpPr>
                <p:nvPr/>
              </p:nvSpPr>
              <p:spPr bwMode="auto">
                <a:xfrm>
                  <a:off x="3494" y="2699"/>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41" name="Rectangle 37"/>
                <p:cNvSpPr>
                  <a:spLocks noChangeArrowheads="1"/>
                </p:cNvSpPr>
                <p:nvPr/>
              </p:nvSpPr>
              <p:spPr bwMode="auto">
                <a:xfrm>
                  <a:off x="3620" y="2699"/>
                  <a:ext cx="59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parameter [0..*]</a:t>
                  </a:r>
                  <a:endParaRPr lang="en-US">
                    <a:solidFill>
                      <a:srgbClr val="000000"/>
                    </a:solidFill>
                  </a:endParaRPr>
                </a:p>
              </p:txBody>
            </p:sp>
          </p:grpSp>
          <p:grpSp>
            <p:nvGrpSpPr>
              <p:cNvPr id="178" name="Group 264"/>
              <p:cNvGrpSpPr>
                <a:grpSpLocks/>
              </p:cNvGrpSpPr>
              <p:nvPr/>
            </p:nvGrpSpPr>
            <p:grpSpPr bwMode="auto">
              <a:xfrm>
                <a:off x="2192811" y="1335705"/>
                <a:ext cx="1066800" cy="542925"/>
                <a:chOff x="1790" y="2225"/>
                <a:chExt cx="606" cy="342"/>
              </a:xfrm>
            </p:grpSpPr>
            <p:sp>
              <p:nvSpPr>
                <p:cNvPr id="260" name="Rectangle 66"/>
                <p:cNvSpPr>
                  <a:spLocks noChangeArrowheads="1"/>
                </p:cNvSpPr>
                <p:nvPr/>
              </p:nvSpPr>
              <p:spPr bwMode="auto">
                <a:xfrm>
                  <a:off x="1808" y="2243"/>
                  <a:ext cx="588"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1" name="Rectangle 67"/>
                <p:cNvSpPr>
                  <a:spLocks noChangeArrowheads="1"/>
                </p:cNvSpPr>
                <p:nvPr/>
              </p:nvSpPr>
              <p:spPr bwMode="auto">
                <a:xfrm>
                  <a:off x="1790" y="2225"/>
                  <a:ext cx="12" cy="324"/>
                </a:xfrm>
                <a:prstGeom prst="rect">
                  <a:avLst/>
                </a:prstGeom>
                <a:solidFill>
                  <a:srgbClr val="E8E8C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2" name="Rectangle 68"/>
                <p:cNvSpPr>
                  <a:spLocks noChangeArrowheads="1"/>
                </p:cNvSpPr>
                <p:nvPr/>
              </p:nvSpPr>
              <p:spPr bwMode="auto">
                <a:xfrm>
                  <a:off x="1802" y="2225"/>
                  <a:ext cx="12" cy="324"/>
                </a:xfrm>
                <a:prstGeom prst="rect">
                  <a:avLst/>
                </a:prstGeom>
                <a:solidFill>
                  <a:srgbClr val="E9E9C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3" name="Rectangle 69"/>
                <p:cNvSpPr>
                  <a:spLocks noChangeArrowheads="1"/>
                </p:cNvSpPr>
                <p:nvPr/>
              </p:nvSpPr>
              <p:spPr bwMode="auto">
                <a:xfrm>
                  <a:off x="1814" y="2225"/>
                  <a:ext cx="12" cy="324"/>
                </a:xfrm>
                <a:prstGeom prst="rect">
                  <a:avLst/>
                </a:prstGeom>
                <a:solidFill>
                  <a:srgbClr val="EAEAC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4" name="Rectangle 70"/>
                <p:cNvSpPr>
                  <a:spLocks noChangeArrowheads="1"/>
                </p:cNvSpPr>
                <p:nvPr/>
              </p:nvSpPr>
              <p:spPr bwMode="auto">
                <a:xfrm>
                  <a:off x="1826" y="2225"/>
                  <a:ext cx="12" cy="324"/>
                </a:xfrm>
                <a:prstGeom prst="rect">
                  <a:avLst/>
                </a:prstGeom>
                <a:solidFill>
                  <a:srgbClr val="EBEBC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5" name="Rectangle 71"/>
                <p:cNvSpPr>
                  <a:spLocks noChangeArrowheads="1"/>
                </p:cNvSpPr>
                <p:nvPr/>
              </p:nvSpPr>
              <p:spPr bwMode="auto">
                <a:xfrm>
                  <a:off x="1838" y="2225"/>
                  <a:ext cx="12" cy="324"/>
                </a:xfrm>
                <a:prstGeom prst="rect">
                  <a:avLst/>
                </a:prstGeom>
                <a:solidFill>
                  <a:srgbClr val="ECECCD"/>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6" name="Rectangle 72"/>
                <p:cNvSpPr>
                  <a:spLocks noChangeArrowheads="1"/>
                </p:cNvSpPr>
                <p:nvPr/>
              </p:nvSpPr>
              <p:spPr bwMode="auto">
                <a:xfrm>
                  <a:off x="1850" y="2225"/>
                  <a:ext cx="12" cy="324"/>
                </a:xfrm>
                <a:prstGeom prst="rect">
                  <a:avLst/>
                </a:prstGeom>
                <a:solidFill>
                  <a:srgbClr val="EDEDC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7" name="Rectangle 73"/>
                <p:cNvSpPr>
                  <a:spLocks noChangeArrowheads="1"/>
                </p:cNvSpPr>
                <p:nvPr/>
              </p:nvSpPr>
              <p:spPr bwMode="auto">
                <a:xfrm>
                  <a:off x="1862" y="2225"/>
                  <a:ext cx="12" cy="324"/>
                </a:xfrm>
                <a:prstGeom prst="rect">
                  <a:avLst/>
                </a:prstGeom>
                <a:solidFill>
                  <a:srgbClr val="EEEECF"/>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8" name="Rectangle 74"/>
                <p:cNvSpPr>
                  <a:spLocks noChangeArrowheads="1"/>
                </p:cNvSpPr>
                <p:nvPr/>
              </p:nvSpPr>
              <p:spPr bwMode="auto">
                <a:xfrm>
                  <a:off x="1874" y="2225"/>
                  <a:ext cx="12" cy="324"/>
                </a:xfrm>
                <a:prstGeom prst="rect">
                  <a:avLst/>
                </a:prstGeom>
                <a:solidFill>
                  <a:srgbClr val="EFEFD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9" name="Rectangle 75"/>
                <p:cNvSpPr>
                  <a:spLocks noChangeArrowheads="1"/>
                </p:cNvSpPr>
                <p:nvPr/>
              </p:nvSpPr>
              <p:spPr bwMode="auto">
                <a:xfrm>
                  <a:off x="1886" y="2225"/>
                  <a:ext cx="12" cy="324"/>
                </a:xfrm>
                <a:prstGeom prst="rect">
                  <a:avLst/>
                </a:prstGeom>
                <a:solidFill>
                  <a:srgbClr val="F0F0D1"/>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0" name="Rectangle 76"/>
                <p:cNvSpPr>
                  <a:spLocks noChangeArrowheads="1"/>
                </p:cNvSpPr>
                <p:nvPr/>
              </p:nvSpPr>
              <p:spPr bwMode="auto">
                <a:xfrm>
                  <a:off x="1898" y="2225"/>
                  <a:ext cx="12" cy="324"/>
                </a:xfrm>
                <a:prstGeom prst="rect">
                  <a:avLst/>
                </a:prstGeom>
                <a:solidFill>
                  <a:srgbClr val="F1F1D2"/>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1" name="Rectangle 77"/>
                <p:cNvSpPr>
                  <a:spLocks noChangeArrowheads="1"/>
                </p:cNvSpPr>
                <p:nvPr/>
              </p:nvSpPr>
              <p:spPr bwMode="auto">
                <a:xfrm>
                  <a:off x="1910" y="2225"/>
                  <a:ext cx="12" cy="324"/>
                </a:xfrm>
                <a:prstGeom prst="rect">
                  <a:avLst/>
                </a:prstGeom>
                <a:solidFill>
                  <a:srgbClr val="F2F2D3"/>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2" name="Rectangle 78"/>
                <p:cNvSpPr>
                  <a:spLocks noChangeArrowheads="1"/>
                </p:cNvSpPr>
                <p:nvPr/>
              </p:nvSpPr>
              <p:spPr bwMode="auto">
                <a:xfrm>
                  <a:off x="1922" y="2225"/>
                  <a:ext cx="12" cy="324"/>
                </a:xfrm>
                <a:prstGeom prst="rect">
                  <a:avLst/>
                </a:prstGeom>
                <a:solidFill>
                  <a:srgbClr val="F3F3D4"/>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3" name="Rectangle 79"/>
                <p:cNvSpPr>
                  <a:spLocks noChangeArrowheads="1"/>
                </p:cNvSpPr>
                <p:nvPr/>
              </p:nvSpPr>
              <p:spPr bwMode="auto">
                <a:xfrm>
                  <a:off x="1934" y="2225"/>
                  <a:ext cx="18" cy="324"/>
                </a:xfrm>
                <a:prstGeom prst="rect">
                  <a:avLst/>
                </a:prstGeom>
                <a:solidFill>
                  <a:srgbClr val="F4F4D5"/>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4" name="Rectangle 80"/>
                <p:cNvSpPr>
                  <a:spLocks noChangeArrowheads="1"/>
                </p:cNvSpPr>
                <p:nvPr/>
              </p:nvSpPr>
              <p:spPr bwMode="auto">
                <a:xfrm>
                  <a:off x="1952" y="2225"/>
                  <a:ext cx="18" cy="324"/>
                </a:xfrm>
                <a:prstGeom prst="rect">
                  <a:avLst/>
                </a:prstGeom>
                <a:solidFill>
                  <a:srgbClr val="F5F5D6"/>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5" name="Rectangle 81"/>
                <p:cNvSpPr>
                  <a:spLocks noChangeArrowheads="1"/>
                </p:cNvSpPr>
                <p:nvPr/>
              </p:nvSpPr>
              <p:spPr bwMode="auto">
                <a:xfrm>
                  <a:off x="1970" y="2225"/>
                  <a:ext cx="12" cy="324"/>
                </a:xfrm>
                <a:prstGeom prst="rect">
                  <a:avLst/>
                </a:prstGeom>
                <a:solidFill>
                  <a:srgbClr val="F6F6D7"/>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6" name="Rectangle 82"/>
                <p:cNvSpPr>
                  <a:spLocks noChangeArrowheads="1"/>
                </p:cNvSpPr>
                <p:nvPr/>
              </p:nvSpPr>
              <p:spPr bwMode="auto">
                <a:xfrm>
                  <a:off x="1982" y="2225"/>
                  <a:ext cx="12" cy="324"/>
                </a:xfrm>
                <a:prstGeom prst="rect">
                  <a:avLst/>
                </a:prstGeom>
                <a:solidFill>
                  <a:srgbClr val="F7F7D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7" name="Rectangle 83"/>
                <p:cNvSpPr>
                  <a:spLocks noChangeArrowheads="1"/>
                </p:cNvSpPr>
                <p:nvPr/>
              </p:nvSpPr>
              <p:spPr bwMode="auto">
                <a:xfrm>
                  <a:off x="1994" y="2225"/>
                  <a:ext cx="12" cy="324"/>
                </a:xfrm>
                <a:prstGeom prst="rect">
                  <a:avLst/>
                </a:prstGeom>
                <a:solidFill>
                  <a:srgbClr val="F8F8D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8" name="Rectangle 84"/>
                <p:cNvSpPr>
                  <a:spLocks noChangeArrowheads="1"/>
                </p:cNvSpPr>
                <p:nvPr/>
              </p:nvSpPr>
              <p:spPr bwMode="auto">
                <a:xfrm>
                  <a:off x="2006" y="2225"/>
                  <a:ext cx="12" cy="324"/>
                </a:xfrm>
                <a:prstGeom prst="rect">
                  <a:avLst/>
                </a:prstGeom>
                <a:solidFill>
                  <a:srgbClr val="F9F9D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9" name="Rectangle 85"/>
                <p:cNvSpPr>
                  <a:spLocks noChangeArrowheads="1"/>
                </p:cNvSpPr>
                <p:nvPr/>
              </p:nvSpPr>
              <p:spPr bwMode="auto">
                <a:xfrm>
                  <a:off x="2018" y="2225"/>
                  <a:ext cx="12" cy="324"/>
                </a:xfrm>
                <a:prstGeom prst="rect">
                  <a:avLst/>
                </a:prstGeom>
                <a:solidFill>
                  <a:srgbClr val="FAFAD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0" name="Rectangle 86"/>
                <p:cNvSpPr>
                  <a:spLocks noChangeArrowheads="1"/>
                </p:cNvSpPr>
                <p:nvPr/>
              </p:nvSpPr>
              <p:spPr bwMode="auto">
                <a:xfrm>
                  <a:off x="2030" y="2225"/>
                  <a:ext cx="12" cy="324"/>
                </a:xfrm>
                <a:prstGeom prst="rect">
                  <a:avLst/>
                </a:prstGeom>
                <a:solidFill>
                  <a:srgbClr val="FBFBD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1" name="Rectangle 87"/>
                <p:cNvSpPr>
                  <a:spLocks noChangeArrowheads="1"/>
                </p:cNvSpPr>
                <p:nvPr/>
              </p:nvSpPr>
              <p:spPr bwMode="auto">
                <a:xfrm>
                  <a:off x="2042" y="2225"/>
                  <a:ext cx="12" cy="324"/>
                </a:xfrm>
                <a:prstGeom prst="rect">
                  <a:avLst/>
                </a:prstGeom>
                <a:solidFill>
                  <a:srgbClr val="FCFCDD"/>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2" name="Rectangle 88"/>
                <p:cNvSpPr>
                  <a:spLocks noChangeArrowheads="1"/>
                </p:cNvSpPr>
                <p:nvPr/>
              </p:nvSpPr>
              <p:spPr bwMode="auto">
                <a:xfrm>
                  <a:off x="2054" y="2225"/>
                  <a:ext cx="12" cy="324"/>
                </a:xfrm>
                <a:prstGeom prst="rect">
                  <a:avLst/>
                </a:prstGeom>
                <a:solidFill>
                  <a:srgbClr val="FDFDD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3" name="Rectangle 89"/>
                <p:cNvSpPr>
                  <a:spLocks noChangeArrowheads="1"/>
                </p:cNvSpPr>
                <p:nvPr/>
              </p:nvSpPr>
              <p:spPr bwMode="auto">
                <a:xfrm>
                  <a:off x="2066" y="2225"/>
                  <a:ext cx="12" cy="324"/>
                </a:xfrm>
                <a:prstGeom prst="rect">
                  <a:avLst/>
                </a:prstGeom>
                <a:solidFill>
                  <a:srgbClr val="FEFEDF"/>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4" name="Rectangle 90"/>
                <p:cNvSpPr>
                  <a:spLocks noChangeArrowheads="1"/>
                </p:cNvSpPr>
                <p:nvPr/>
              </p:nvSpPr>
              <p:spPr bwMode="auto">
                <a:xfrm>
                  <a:off x="2078" y="2225"/>
                  <a:ext cx="300" cy="324"/>
                </a:xfrm>
                <a:prstGeom prst="rect">
                  <a:avLst/>
                </a:prstGeom>
                <a:solidFill>
                  <a:srgbClr val="FFFFE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5" name="Rectangle 91"/>
                <p:cNvSpPr>
                  <a:spLocks noChangeArrowheads="1"/>
                </p:cNvSpPr>
                <p:nvPr/>
              </p:nvSpPr>
              <p:spPr bwMode="auto">
                <a:xfrm>
                  <a:off x="1790" y="2225"/>
                  <a:ext cx="588"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286" name="Rectangle 92"/>
                <p:cNvSpPr>
                  <a:spLocks noChangeArrowheads="1"/>
                </p:cNvSpPr>
                <p:nvPr/>
              </p:nvSpPr>
              <p:spPr bwMode="auto">
                <a:xfrm>
                  <a:off x="1868" y="2279"/>
                  <a:ext cx="493"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GFI_Feature</a:t>
                  </a:r>
                  <a:endParaRPr lang="en-US">
                    <a:solidFill>
                      <a:srgbClr val="000000"/>
                    </a:solidFill>
                  </a:endParaRPr>
                </a:p>
              </p:txBody>
            </p:sp>
            <p:sp>
              <p:nvSpPr>
                <p:cNvPr id="287" name="Line 93"/>
                <p:cNvSpPr>
                  <a:spLocks noChangeShapeType="1"/>
                </p:cNvSpPr>
                <p:nvPr/>
              </p:nvSpPr>
              <p:spPr bwMode="auto">
                <a:xfrm>
                  <a:off x="1790" y="2405"/>
                  <a:ext cx="588"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grpSp>
          <p:grpSp>
            <p:nvGrpSpPr>
              <p:cNvPr id="179" name="Group 267"/>
              <p:cNvGrpSpPr>
                <a:grpSpLocks/>
              </p:cNvGrpSpPr>
              <p:nvPr/>
            </p:nvGrpSpPr>
            <p:grpSpPr bwMode="auto">
              <a:xfrm>
                <a:off x="556098" y="4696443"/>
                <a:ext cx="1133475" cy="542925"/>
                <a:chOff x="3548" y="3275"/>
                <a:chExt cx="594" cy="342"/>
              </a:xfrm>
            </p:grpSpPr>
            <p:sp>
              <p:nvSpPr>
                <p:cNvPr id="232" name="Rectangle 94"/>
                <p:cNvSpPr>
                  <a:spLocks noChangeArrowheads="1"/>
                </p:cNvSpPr>
                <p:nvPr/>
              </p:nvSpPr>
              <p:spPr bwMode="auto">
                <a:xfrm>
                  <a:off x="3566" y="3293"/>
                  <a:ext cx="576"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3" name="Rectangle 95"/>
                <p:cNvSpPr>
                  <a:spLocks noChangeArrowheads="1"/>
                </p:cNvSpPr>
                <p:nvPr/>
              </p:nvSpPr>
              <p:spPr bwMode="auto">
                <a:xfrm>
                  <a:off x="3548" y="3275"/>
                  <a:ext cx="12" cy="324"/>
                </a:xfrm>
                <a:prstGeom prst="rect">
                  <a:avLst/>
                </a:prstGeom>
                <a:solidFill>
                  <a:srgbClr val="B582E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4" name="Rectangle 96"/>
                <p:cNvSpPr>
                  <a:spLocks noChangeArrowheads="1"/>
                </p:cNvSpPr>
                <p:nvPr/>
              </p:nvSpPr>
              <p:spPr bwMode="auto">
                <a:xfrm>
                  <a:off x="3560" y="3275"/>
                  <a:ext cx="6" cy="324"/>
                </a:xfrm>
                <a:prstGeom prst="rect">
                  <a:avLst/>
                </a:prstGeom>
                <a:solidFill>
                  <a:srgbClr val="B683E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5" name="Rectangle 97"/>
                <p:cNvSpPr>
                  <a:spLocks noChangeArrowheads="1"/>
                </p:cNvSpPr>
                <p:nvPr/>
              </p:nvSpPr>
              <p:spPr bwMode="auto">
                <a:xfrm>
                  <a:off x="3566" y="3275"/>
                  <a:ext cx="18" cy="324"/>
                </a:xfrm>
                <a:prstGeom prst="rect">
                  <a:avLst/>
                </a:prstGeom>
                <a:solidFill>
                  <a:srgbClr val="B784E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6" name="Rectangle 98"/>
                <p:cNvSpPr>
                  <a:spLocks noChangeArrowheads="1"/>
                </p:cNvSpPr>
                <p:nvPr/>
              </p:nvSpPr>
              <p:spPr bwMode="auto">
                <a:xfrm>
                  <a:off x="3584" y="3275"/>
                  <a:ext cx="12" cy="324"/>
                </a:xfrm>
                <a:prstGeom prst="rect">
                  <a:avLst/>
                </a:prstGeom>
                <a:solidFill>
                  <a:srgbClr val="B885E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7" name="Rectangle 99"/>
                <p:cNvSpPr>
                  <a:spLocks noChangeArrowheads="1"/>
                </p:cNvSpPr>
                <p:nvPr/>
              </p:nvSpPr>
              <p:spPr bwMode="auto">
                <a:xfrm>
                  <a:off x="3596" y="3275"/>
                  <a:ext cx="6" cy="324"/>
                </a:xfrm>
                <a:prstGeom prst="rect">
                  <a:avLst/>
                </a:prstGeom>
                <a:solidFill>
                  <a:srgbClr val="B986E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8" name="Rectangle 100"/>
                <p:cNvSpPr>
                  <a:spLocks noChangeArrowheads="1"/>
                </p:cNvSpPr>
                <p:nvPr/>
              </p:nvSpPr>
              <p:spPr bwMode="auto">
                <a:xfrm>
                  <a:off x="3602" y="3275"/>
                  <a:ext cx="18" cy="324"/>
                </a:xfrm>
                <a:prstGeom prst="rect">
                  <a:avLst/>
                </a:prstGeom>
                <a:solidFill>
                  <a:srgbClr val="BA87ED"/>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9" name="Rectangle 101"/>
                <p:cNvSpPr>
                  <a:spLocks noChangeArrowheads="1"/>
                </p:cNvSpPr>
                <p:nvPr/>
              </p:nvSpPr>
              <p:spPr bwMode="auto">
                <a:xfrm>
                  <a:off x="3620" y="3275"/>
                  <a:ext cx="12" cy="324"/>
                </a:xfrm>
                <a:prstGeom prst="rect">
                  <a:avLst/>
                </a:prstGeom>
                <a:solidFill>
                  <a:srgbClr val="BB88E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0" name="Rectangle 102"/>
                <p:cNvSpPr>
                  <a:spLocks noChangeArrowheads="1"/>
                </p:cNvSpPr>
                <p:nvPr/>
              </p:nvSpPr>
              <p:spPr bwMode="auto">
                <a:xfrm>
                  <a:off x="3632" y="3275"/>
                  <a:ext cx="6" cy="324"/>
                </a:xfrm>
                <a:prstGeom prst="rect">
                  <a:avLst/>
                </a:prstGeom>
                <a:solidFill>
                  <a:srgbClr val="BC89EF"/>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1" name="Rectangle 103"/>
                <p:cNvSpPr>
                  <a:spLocks noChangeArrowheads="1"/>
                </p:cNvSpPr>
                <p:nvPr/>
              </p:nvSpPr>
              <p:spPr bwMode="auto">
                <a:xfrm>
                  <a:off x="3638" y="3275"/>
                  <a:ext cx="18" cy="324"/>
                </a:xfrm>
                <a:prstGeom prst="rect">
                  <a:avLst/>
                </a:prstGeom>
                <a:solidFill>
                  <a:srgbClr val="BD8AF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2" name="Rectangle 104"/>
                <p:cNvSpPr>
                  <a:spLocks noChangeArrowheads="1"/>
                </p:cNvSpPr>
                <p:nvPr/>
              </p:nvSpPr>
              <p:spPr bwMode="auto">
                <a:xfrm>
                  <a:off x="3656" y="3275"/>
                  <a:ext cx="12" cy="324"/>
                </a:xfrm>
                <a:prstGeom prst="rect">
                  <a:avLst/>
                </a:prstGeom>
                <a:solidFill>
                  <a:srgbClr val="BE8BF1"/>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3" name="Rectangle 105"/>
                <p:cNvSpPr>
                  <a:spLocks noChangeArrowheads="1"/>
                </p:cNvSpPr>
                <p:nvPr/>
              </p:nvSpPr>
              <p:spPr bwMode="auto">
                <a:xfrm>
                  <a:off x="3668" y="3275"/>
                  <a:ext cx="6" cy="324"/>
                </a:xfrm>
                <a:prstGeom prst="rect">
                  <a:avLst/>
                </a:prstGeom>
                <a:solidFill>
                  <a:srgbClr val="BF8CF2"/>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4" name="Rectangle 106"/>
                <p:cNvSpPr>
                  <a:spLocks noChangeArrowheads="1"/>
                </p:cNvSpPr>
                <p:nvPr/>
              </p:nvSpPr>
              <p:spPr bwMode="auto">
                <a:xfrm>
                  <a:off x="3674" y="3275"/>
                  <a:ext cx="18" cy="324"/>
                </a:xfrm>
                <a:prstGeom prst="rect">
                  <a:avLst/>
                </a:prstGeom>
                <a:solidFill>
                  <a:srgbClr val="C08DF3"/>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5" name="Rectangle 107"/>
                <p:cNvSpPr>
                  <a:spLocks noChangeArrowheads="1"/>
                </p:cNvSpPr>
                <p:nvPr/>
              </p:nvSpPr>
              <p:spPr bwMode="auto">
                <a:xfrm>
                  <a:off x="3692" y="3275"/>
                  <a:ext cx="12" cy="324"/>
                </a:xfrm>
                <a:prstGeom prst="rect">
                  <a:avLst/>
                </a:prstGeom>
                <a:solidFill>
                  <a:srgbClr val="C18EF4"/>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6" name="Rectangle 108"/>
                <p:cNvSpPr>
                  <a:spLocks noChangeArrowheads="1"/>
                </p:cNvSpPr>
                <p:nvPr/>
              </p:nvSpPr>
              <p:spPr bwMode="auto">
                <a:xfrm>
                  <a:off x="3704" y="3275"/>
                  <a:ext cx="18" cy="324"/>
                </a:xfrm>
                <a:prstGeom prst="rect">
                  <a:avLst/>
                </a:prstGeom>
                <a:solidFill>
                  <a:srgbClr val="C28FF5"/>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7" name="Rectangle 109"/>
                <p:cNvSpPr>
                  <a:spLocks noChangeArrowheads="1"/>
                </p:cNvSpPr>
                <p:nvPr/>
              </p:nvSpPr>
              <p:spPr bwMode="auto">
                <a:xfrm>
                  <a:off x="3722" y="3275"/>
                  <a:ext cx="18" cy="324"/>
                </a:xfrm>
                <a:prstGeom prst="rect">
                  <a:avLst/>
                </a:prstGeom>
                <a:solidFill>
                  <a:srgbClr val="C390F6"/>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8" name="Rectangle 110"/>
                <p:cNvSpPr>
                  <a:spLocks noChangeArrowheads="1"/>
                </p:cNvSpPr>
                <p:nvPr/>
              </p:nvSpPr>
              <p:spPr bwMode="auto">
                <a:xfrm>
                  <a:off x="3740" y="3275"/>
                  <a:ext cx="6" cy="324"/>
                </a:xfrm>
                <a:prstGeom prst="rect">
                  <a:avLst/>
                </a:prstGeom>
                <a:solidFill>
                  <a:srgbClr val="C491F7"/>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9" name="Rectangle 111"/>
                <p:cNvSpPr>
                  <a:spLocks noChangeArrowheads="1"/>
                </p:cNvSpPr>
                <p:nvPr/>
              </p:nvSpPr>
              <p:spPr bwMode="auto">
                <a:xfrm>
                  <a:off x="3746" y="3275"/>
                  <a:ext cx="18" cy="324"/>
                </a:xfrm>
                <a:prstGeom prst="rect">
                  <a:avLst/>
                </a:prstGeom>
                <a:solidFill>
                  <a:srgbClr val="C592F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0" name="Rectangle 112"/>
                <p:cNvSpPr>
                  <a:spLocks noChangeArrowheads="1"/>
                </p:cNvSpPr>
                <p:nvPr/>
              </p:nvSpPr>
              <p:spPr bwMode="auto">
                <a:xfrm>
                  <a:off x="3764" y="3275"/>
                  <a:ext cx="12" cy="324"/>
                </a:xfrm>
                <a:prstGeom prst="rect">
                  <a:avLst/>
                </a:prstGeom>
                <a:solidFill>
                  <a:srgbClr val="C693F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1" name="Rectangle 113"/>
                <p:cNvSpPr>
                  <a:spLocks noChangeArrowheads="1"/>
                </p:cNvSpPr>
                <p:nvPr/>
              </p:nvSpPr>
              <p:spPr bwMode="auto">
                <a:xfrm>
                  <a:off x="3776" y="3275"/>
                  <a:ext cx="6" cy="324"/>
                </a:xfrm>
                <a:prstGeom prst="rect">
                  <a:avLst/>
                </a:prstGeom>
                <a:solidFill>
                  <a:srgbClr val="C794F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2" name="Rectangle 114"/>
                <p:cNvSpPr>
                  <a:spLocks noChangeArrowheads="1"/>
                </p:cNvSpPr>
                <p:nvPr/>
              </p:nvSpPr>
              <p:spPr bwMode="auto">
                <a:xfrm>
                  <a:off x="3782" y="3275"/>
                  <a:ext cx="18" cy="324"/>
                </a:xfrm>
                <a:prstGeom prst="rect">
                  <a:avLst/>
                </a:prstGeom>
                <a:solidFill>
                  <a:srgbClr val="C895F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3" name="Rectangle 115"/>
                <p:cNvSpPr>
                  <a:spLocks noChangeArrowheads="1"/>
                </p:cNvSpPr>
                <p:nvPr/>
              </p:nvSpPr>
              <p:spPr bwMode="auto">
                <a:xfrm>
                  <a:off x="3800" y="3275"/>
                  <a:ext cx="12" cy="324"/>
                </a:xfrm>
                <a:prstGeom prst="rect">
                  <a:avLst/>
                </a:prstGeom>
                <a:solidFill>
                  <a:srgbClr val="C996F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4" name="Rectangle 116"/>
                <p:cNvSpPr>
                  <a:spLocks noChangeArrowheads="1"/>
                </p:cNvSpPr>
                <p:nvPr/>
              </p:nvSpPr>
              <p:spPr bwMode="auto">
                <a:xfrm>
                  <a:off x="3812" y="3275"/>
                  <a:ext cx="6" cy="324"/>
                </a:xfrm>
                <a:prstGeom prst="rect">
                  <a:avLst/>
                </a:prstGeom>
                <a:solidFill>
                  <a:srgbClr val="CA97FD"/>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5" name="Rectangle 117"/>
                <p:cNvSpPr>
                  <a:spLocks noChangeArrowheads="1"/>
                </p:cNvSpPr>
                <p:nvPr/>
              </p:nvSpPr>
              <p:spPr bwMode="auto">
                <a:xfrm>
                  <a:off x="3818" y="3275"/>
                  <a:ext cx="18" cy="324"/>
                </a:xfrm>
                <a:prstGeom prst="rect">
                  <a:avLst/>
                </a:prstGeom>
                <a:solidFill>
                  <a:srgbClr val="CB98F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6" name="Rectangle 118"/>
                <p:cNvSpPr>
                  <a:spLocks noChangeArrowheads="1"/>
                </p:cNvSpPr>
                <p:nvPr/>
              </p:nvSpPr>
              <p:spPr bwMode="auto">
                <a:xfrm>
                  <a:off x="3836" y="3275"/>
                  <a:ext cx="288" cy="324"/>
                </a:xfrm>
                <a:prstGeom prst="rect">
                  <a:avLst/>
                </a:prstGeom>
                <a:solidFill>
                  <a:srgbClr val="CC99FF"/>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7" name="Rectangle 119"/>
                <p:cNvSpPr>
                  <a:spLocks noChangeArrowheads="1"/>
                </p:cNvSpPr>
                <p:nvPr/>
              </p:nvSpPr>
              <p:spPr bwMode="auto">
                <a:xfrm>
                  <a:off x="3548" y="3275"/>
                  <a:ext cx="576"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258" name="Rectangle 120"/>
                <p:cNvSpPr>
                  <a:spLocks noChangeArrowheads="1"/>
                </p:cNvSpPr>
                <p:nvPr/>
              </p:nvSpPr>
              <p:spPr bwMode="auto">
                <a:xfrm>
                  <a:off x="3614" y="3329"/>
                  <a:ext cx="504"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OM_Process</a:t>
                  </a:r>
                  <a:endParaRPr lang="en-US">
                    <a:solidFill>
                      <a:srgbClr val="000000"/>
                    </a:solidFill>
                  </a:endParaRPr>
                </a:p>
              </p:txBody>
            </p:sp>
            <p:sp>
              <p:nvSpPr>
                <p:cNvPr id="259" name="Line 121"/>
                <p:cNvSpPr>
                  <a:spLocks noChangeShapeType="1"/>
                </p:cNvSpPr>
                <p:nvPr/>
              </p:nvSpPr>
              <p:spPr bwMode="auto">
                <a:xfrm>
                  <a:off x="3548" y="3455"/>
                  <a:ext cx="576"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grpSp>
          <p:grpSp>
            <p:nvGrpSpPr>
              <p:cNvPr id="182" name="Group 268"/>
              <p:cNvGrpSpPr>
                <a:grpSpLocks/>
              </p:cNvGrpSpPr>
              <p:nvPr/>
            </p:nvGrpSpPr>
            <p:grpSpPr bwMode="auto">
              <a:xfrm>
                <a:off x="2437286" y="4705968"/>
                <a:ext cx="809625" cy="542925"/>
                <a:chOff x="4832" y="3281"/>
                <a:chExt cx="552" cy="342"/>
              </a:xfrm>
            </p:grpSpPr>
            <p:sp>
              <p:nvSpPr>
                <p:cNvPr id="204" name="Rectangle 166"/>
                <p:cNvSpPr>
                  <a:spLocks noChangeArrowheads="1"/>
                </p:cNvSpPr>
                <p:nvPr/>
              </p:nvSpPr>
              <p:spPr bwMode="auto">
                <a:xfrm>
                  <a:off x="4850" y="3299"/>
                  <a:ext cx="534"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05" name="Rectangle 167"/>
                <p:cNvSpPr>
                  <a:spLocks noChangeArrowheads="1"/>
                </p:cNvSpPr>
                <p:nvPr/>
              </p:nvSpPr>
              <p:spPr bwMode="auto">
                <a:xfrm>
                  <a:off x="4832" y="3281"/>
                  <a:ext cx="6" cy="324"/>
                </a:xfrm>
                <a:prstGeom prst="rect">
                  <a:avLst/>
                </a:prstGeom>
                <a:solidFill>
                  <a:srgbClr val="B5E8B5"/>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06" name="Rectangle 168"/>
                <p:cNvSpPr>
                  <a:spLocks noChangeArrowheads="1"/>
                </p:cNvSpPr>
                <p:nvPr/>
              </p:nvSpPr>
              <p:spPr bwMode="auto">
                <a:xfrm>
                  <a:off x="4838" y="3281"/>
                  <a:ext cx="12" cy="324"/>
                </a:xfrm>
                <a:prstGeom prst="rect">
                  <a:avLst/>
                </a:prstGeom>
                <a:solidFill>
                  <a:srgbClr val="B6E9B6"/>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07" name="Rectangle 169"/>
                <p:cNvSpPr>
                  <a:spLocks noChangeArrowheads="1"/>
                </p:cNvSpPr>
                <p:nvPr/>
              </p:nvSpPr>
              <p:spPr bwMode="auto">
                <a:xfrm>
                  <a:off x="4850" y="3281"/>
                  <a:ext cx="12" cy="324"/>
                </a:xfrm>
                <a:prstGeom prst="rect">
                  <a:avLst/>
                </a:prstGeom>
                <a:solidFill>
                  <a:srgbClr val="B7EAB7"/>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08" name="Rectangle 170"/>
                <p:cNvSpPr>
                  <a:spLocks noChangeArrowheads="1"/>
                </p:cNvSpPr>
                <p:nvPr/>
              </p:nvSpPr>
              <p:spPr bwMode="auto">
                <a:xfrm>
                  <a:off x="4862" y="3281"/>
                  <a:ext cx="12" cy="324"/>
                </a:xfrm>
                <a:prstGeom prst="rect">
                  <a:avLst/>
                </a:prstGeom>
                <a:solidFill>
                  <a:srgbClr val="B8EBB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09" name="Rectangle 171"/>
                <p:cNvSpPr>
                  <a:spLocks noChangeArrowheads="1"/>
                </p:cNvSpPr>
                <p:nvPr/>
              </p:nvSpPr>
              <p:spPr bwMode="auto">
                <a:xfrm>
                  <a:off x="4874" y="3281"/>
                  <a:ext cx="12" cy="324"/>
                </a:xfrm>
                <a:prstGeom prst="rect">
                  <a:avLst/>
                </a:prstGeom>
                <a:solidFill>
                  <a:srgbClr val="B9ECB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0" name="Rectangle 172"/>
                <p:cNvSpPr>
                  <a:spLocks noChangeArrowheads="1"/>
                </p:cNvSpPr>
                <p:nvPr/>
              </p:nvSpPr>
              <p:spPr bwMode="auto">
                <a:xfrm>
                  <a:off x="4886" y="3281"/>
                  <a:ext cx="12" cy="324"/>
                </a:xfrm>
                <a:prstGeom prst="rect">
                  <a:avLst/>
                </a:prstGeom>
                <a:solidFill>
                  <a:srgbClr val="BAEDB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1" name="Rectangle 173"/>
                <p:cNvSpPr>
                  <a:spLocks noChangeArrowheads="1"/>
                </p:cNvSpPr>
                <p:nvPr/>
              </p:nvSpPr>
              <p:spPr bwMode="auto">
                <a:xfrm>
                  <a:off x="4898" y="3281"/>
                  <a:ext cx="12" cy="324"/>
                </a:xfrm>
                <a:prstGeom prst="rect">
                  <a:avLst/>
                </a:prstGeom>
                <a:solidFill>
                  <a:srgbClr val="BBEEB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2" name="Rectangle 174"/>
                <p:cNvSpPr>
                  <a:spLocks noChangeArrowheads="1"/>
                </p:cNvSpPr>
                <p:nvPr/>
              </p:nvSpPr>
              <p:spPr bwMode="auto">
                <a:xfrm>
                  <a:off x="4910" y="3281"/>
                  <a:ext cx="6" cy="324"/>
                </a:xfrm>
                <a:prstGeom prst="rect">
                  <a:avLst/>
                </a:prstGeom>
                <a:solidFill>
                  <a:srgbClr val="BCEFB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3" name="Rectangle 175"/>
                <p:cNvSpPr>
                  <a:spLocks noChangeArrowheads="1"/>
                </p:cNvSpPr>
                <p:nvPr/>
              </p:nvSpPr>
              <p:spPr bwMode="auto">
                <a:xfrm>
                  <a:off x="4916" y="3281"/>
                  <a:ext cx="12" cy="324"/>
                </a:xfrm>
                <a:prstGeom prst="rect">
                  <a:avLst/>
                </a:prstGeom>
                <a:solidFill>
                  <a:srgbClr val="BDF0BD"/>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4" name="Rectangle 176"/>
                <p:cNvSpPr>
                  <a:spLocks noChangeArrowheads="1"/>
                </p:cNvSpPr>
                <p:nvPr/>
              </p:nvSpPr>
              <p:spPr bwMode="auto">
                <a:xfrm>
                  <a:off x="4928" y="3281"/>
                  <a:ext cx="12" cy="324"/>
                </a:xfrm>
                <a:prstGeom prst="rect">
                  <a:avLst/>
                </a:prstGeom>
                <a:solidFill>
                  <a:srgbClr val="BEF1B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5" name="Rectangle 177"/>
                <p:cNvSpPr>
                  <a:spLocks noChangeArrowheads="1"/>
                </p:cNvSpPr>
                <p:nvPr/>
              </p:nvSpPr>
              <p:spPr bwMode="auto">
                <a:xfrm>
                  <a:off x="4940" y="3281"/>
                  <a:ext cx="12" cy="324"/>
                </a:xfrm>
                <a:prstGeom prst="rect">
                  <a:avLst/>
                </a:prstGeom>
                <a:solidFill>
                  <a:srgbClr val="BFF2BF"/>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6" name="Rectangle 178"/>
                <p:cNvSpPr>
                  <a:spLocks noChangeArrowheads="1"/>
                </p:cNvSpPr>
                <p:nvPr/>
              </p:nvSpPr>
              <p:spPr bwMode="auto">
                <a:xfrm>
                  <a:off x="4952" y="3281"/>
                  <a:ext cx="12" cy="324"/>
                </a:xfrm>
                <a:prstGeom prst="rect">
                  <a:avLst/>
                </a:prstGeom>
                <a:solidFill>
                  <a:srgbClr val="C0F3C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7" name="Rectangle 179"/>
                <p:cNvSpPr>
                  <a:spLocks noChangeArrowheads="1"/>
                </p:cNvSpPr>
                <p:nvPr/>
              </p:nvSpPr>
              <p:spPr bwMode="auto">
                <a:xfrm>
                  <a:off x="4964" y="3281"/>
                  <a:ext cx="12" cy="324"/>
                </a:xfrm>
                <a:prstGeom prst="rect">
                  <a:avLst/>
                </a:prstGeom>
                <a:solidFill>
                  <a:srgbClr val="C1F4C1"/>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8" name="Rectangle 180"/>
                <p:cNvSpPr>
                  <a:spLocks noChangeArrowheads="1"/>
                </p:cNvSpPr>
                <p:nvPr/>
              </p:nvSpPr>
              <p:spPr bwMode="auto">
                <a:xfrm>
                  <a:off x="4976" y="3281"/>
                  <a:ext cx="18" cy="324"/>
                </a:xfrm>
                <a:prstGeom prst="rect">
                  <a:avLst/>
                </a:prstGeom>
                <a:solidFill>
                  <a:srgbClr val="C2F5C2"/>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9" name="Rectangle 181"/>
                <p:cNvSpPr>
                  <a:spLocks noChangeArrowheads="1"/>
                </p:cNvSpPr>
                <p:nvPr/>
              </p:nvSpPr>
              <p:spPr bwMode="auto">
                <a:xfrm>
                  <a:off x="4994" y="3281"/>
                  <a:ext cx="12" cy="324"/>
                </a:xfrm>
                <a:prstGeom prst="rect">
                  <a:avLst/>
                </a:prstGeom>
                <a:solidFill>
                  <a:srgbClr val="C3F6C3"/>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0" name="Rectangle 182"/>
                <p:cNvSpPr>
                  <a:spLocks noChangeArrowheads="1"/>
                </p:cNvSpPr>
                <p:nvPr/>
              </p:nvSpPr>
              <p:spPr bwMode="auto">
                <a:xfrm>
                  <a:off x="5006" y="3281"/>
                  <a:ext cx="12" cy="324"/>
                </a:xfrm>
                <a:prstGeom prst="rect">
                  <a:avLst/>
                </a:prstGeom>
                <a:solidFill>
                  <a:srgbClr val="C4F7C4"/>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1" name="Rectangle 183"/>
                <p:cNvSpPr>
                  <a:spLocks noChangeArrowheads="1"/>
                </p:cNvSpPr>
                <p:nvPr/>
              </p:nvSpPr>
              <p:spPr bwMode="auto">
                <a:xfrm>
                  <a:off x="5018" y="3281"/>
                  <a:ext cx="12" cy="324"/>
                </a:xfrm>
                <a:prstGeom prst="rect">
                  <a:avLst/>
                </a:prstGeom>
                <a:solidFill>
                  <a:srgbClr val="C5F8C5"/>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2" name="Rectangle 184"/>
                <p:cNvSpPr>
                  <a:spLocks noChangeArrowheads="1"/>
                </p:cNvSpPr>
                <p:nvPr/>
              </p:nvSpPr>
              <p:spPr bwMode="auto">
                <a:xfrm>
                  <a:off x="5030" y="3281"/>
                  <a:ext cx="12" cy="324"/>
                </a:xfrm>
                <a:prstGeom prst="rect">
                  <a:avLst/>
                </a:prstGeom>
                <a:solidFill>
                  <a:srgbClr val="C6F9C6"/>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3" name="Rectangle 185"/>
                <p:cNvSpPr>
                  <a:spLocks noChangeArrowheads="1"/>
                </p:cNvSpPr>
                <p:nvPr/>
              </p:nvSpPr>
              <p:spPr bwMode="auto">
                <a:xfrm>
                  <a:off x="5042" y="3281"/>
                  <a:ext cx="12" cy="324"/>
                </a:xfrm>
                <a:prstGeom prst="rect">
                  <a:avLst/>
                </a:prstGeom>
                <a:solidFill>
                  <a:srgbClr val="C7FAC7"/>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4" name="Rectangle 186"/>
                <p:cNvSpPr>
                  <a:spLocks noChangeArrowheads="1"/>
                </p:cNvSpPr>
                <p:nvPr/>
              </p:nvSpPr>
              <p:spPr bwMode="auto">
                <a:xfrm>
                  <a:off x="5054" y="3281"/>
                  <a:ext cx="12" cy="324"/>
                </a:xfrm>
                <a:prstGeom prst="rect">
                  <a:avLst/>
                </a:prstGeom>
                <a:solidFill>
                  <a:srgbClr val="C8FBC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5" name="Rectangle 187"/>
                <p:cNvSpPr>
                  <a:spLocks noChangeArrowheads="1"/>
                </p:cNvSpPr>
                <p:nvPr/>
              </p:nvSpPr>
              <p:spPr bwMode="auto">
                <a:xfrm>
                  <a:off x="5066" y="3281"/>
                  <a:ext cx="6" cy="324"/>
                </a:xfrm>
                <a:prstGeom prst="rect">
                  <a:avLst/>
                </a:prstGeom>
                <a:solidFill>
                  <a:srgbClr val="C9FCC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6" name="Rectangle 188"/>
                <p:cNvSpPr>
                  <a:spLocks noChangeArrowheads="1"/>
                </p:cNvSpPr>
                <p:nvPr/>
              </p:nvSpPr>
              <p:spPr bwMode="auto">
                <a:xfrm>
                  <a:off x="5072" y="3281"/>
                  <a:ext cx="12" cy="324"/>
                </a:xfrm>
                <a:prstGeom prst="rect">
                  <a:avLst/>
                </a:prstGeom>
                <a:solidFill>
                  <a:srgbClr val="CAFDC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7" name="Rectangle 189"/>
                <p:cNvSpPr>
                  <a:spLocks noChangeArrowheads="1"/>
                </p:cNvSpPr>
                <p:nvPr/>
              </p:nvSpPr>
              <p:spPr bwMode="auto">
                <a:xfrm>
                  <a:off x="5084" y="3281"/>
                  <a:ext cx="12" cy="324"/>
                </a:xfrm>
                <a:prstGeom prst="rect">
                  <a:avLst/>
                </a:prstGeom>
                <a:solidFill>
                  <a:srgbClr val="CBFEC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8" name="Rectangle 190"/>
                <p:cNvSpPr>
                  <a:spLocks noChangeArrowheads="1"/>
                </p:cNvSpPr>
                <p:nvPr/>
              </p:nvSpPr>
              <p:spPr bwMode="auto">
                <a:xfrm>
                  <a:off x="5096" y="3281"/>
                  <a:ext cx="270" cy="324"/>
                </a:xfrm>
                <a:prstGeom prst="rect">
                  <a:avLst/>
                </a:prstGeom>
                <a:solidFill>
                  <a:srgbClr val="CCFFC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9" name="Rectangle 191"/>
                <p:cNvSpPr>
                  <a:spLocks noChangeArrowheads="1"/>
                </p:cNvSpPr>
                <p:nvPr/>
              </p:nvSpPr>
              <p:spPr bwMode="auto">
                <a:xfrm>
                  <a:off x="4832" y="3281"/>
                  <a:ext cx="534"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230" name="Rectangle 192"/>
                <p:cNvSpPr>
                  <a:spLocks noChangeArrowheads="1"/>
                </p:cNvSpPr>
                <p:nvPr/>
              </p:nvSpPr>
              <p:spPr bwMode="auto">
                <a:xfrm>
                  <a:off x="5030" y="3335"/>
                  <a:ext cx="150"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Any</a:t>
                  </a:r>
                  <a:endParaRPr lang="en-US">
                    <a:solidFill>
                      <a:srgbClr val="000000"/>
                    </a:solidFill>
                  </a:endParaRPr>
                </a:p>
              </p:txBody>
            </p:sp>
            <p:sp>
              <p:nvSpPr>
                <p:cNvPr id="231" name="Line 193"/>
                <p:cNvSpPr>
                  <a:spLocks noChangeShapeType="1"/>
                </p:cNvSpPr>
                <p:nvPr/>
              </p:nvSpPr>
              <p:spPr bwMode="auto">
                <a:xfrm>
                  <a:off x="4832" y="3461"/>
                  <a:ext cx="534"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grpSp>
          <p:grpSp>
            <p:nvGrpSpPr>
              <p:cNvPr id="183" name="Group 273"/>
              <p:cNvGrpSpPr>
                <a:grpSpLocks/>
              </p:cNvGrpSpPr>
              <p:nvPr/>
            </p:nvGrpSpPr>
            <p:grpSpPr bwMode="auto">
              <a:xfrm>
                <a:off x="1989611" y="3201018"/>
                <a:ext cx="1546225" cy="431800"/>
                <a:chOff x="4526" y="2333"/>
                <a:chExt cx="1055" cy="272"/>
              </a:xfrm>
            </p:grpSpPr>
            <p:sp>
              <p:nvSpPr>
                <p:cNvPr id="200" name="Line 225"/>
                <p:cNvSpPr>
                  <a:spLocks noChangeShapeType="1"/>
                </p:cNvSpPr>
                <p:nvPr/>
              </p:nvSpPr>
              <p:spPr bwMode="auto">
                <a:xfrm flipV="1">
                  <a:off x="4526" y="2429"/>
                  <a:ext cx="234" cy="3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201" name="Freeform 226"/>
                <p:cNvSpPr>
                  <a:spLocks noEditPoints="1"/>
                </p:cNvSpPr>
                <p:nvPr/>
              </p:nvSpPr>
              <p:spPr bwMode="auto">
                <a:xfrm>
                  <a:off x="4664" y="2405"/>
                  <a:ext cx="96" cy="72"/>
                </a:xfrm>
                <a:custGeom>
                  <a:avLst/>
                  <a:gdLst>
                    <a:gd name="T0" fmla="*/ 96 w 96"/>
                    <a:gd name="T1" fmla="*/ 24 h 72"/>
                    <a:gd name="T2" fmla="*/ 12 w 96"/>
                    <a:gd name="T3" fmla="*/ 72 h 72"/>
                    <a:gd name="T4" fmla="*/ 96 w 96"/>
                    <a:gd name="T5" fmla="*/ 24 h 72"/>
                    <a:gd name="T6" fmla="*/ 0 w 96"/>
                    <a:gd name="T7" fmla="*/ 0 h 72"/>
                    <a:gd name="T8" fmla="*/ 0 60000 65536"/>
                    <a:gd name="T9" fmla="*/ 0 60000 65536"/>
                    <a:gd name="T10" fmla="*/ 0 60000 65536"/>
                    <a:gd name="T11" fmla="*/ 0 60000 65536"/>
                    <a:gd name="T12" fmla="*/ 0 w 96"/>
                    <a:gd name="T13" fmla="*/ 0 h 72"/>
                    <a:gd name="T14" fmla="*/ 96 w 96"/>
                    <a:gd name="T15" fmla="*/ 72 h 72"/>
                  </a:gdLst>
                  <a:ahLst/>
                  <a:cxnLst>
                    <a:cxn ang="T8">
                      <a:pos x="T0" y="T1"/>
                    </a:cxn>
                    <a:cxn ang="T9">
                      <a:pos x="T2" y="T3"/>
                    </a:cxn>
                    <a:cxn ang="T10">
                      <a:pos x="T4" y="T5"/>
                    </a:cxn>
                    <a:cxn ang="T11">
                      <a:pos x="T6" y="T7"/>
                    </a:cxn>
                  </a:cxnLst>
                  <a:rect l="T12" t="T13" r="T14" b="T15"/>
                  <a:pathLst>
                    <a:path w="96" h="72">
                      <a:moveTo>
                        <a:pt x="96" y="24"/>
                      </a:moveTo>
                      <a:lnTo>
                        <a:pt x="12" y="72"/>
                      </a:lnTo>
                      <a:moveTo>
                        <a:pt x="96" y="24"/>
                      </a:moveTo>
                      <a:lnTo>
                        <a:pt x="0" y="0"/>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endParaRPr>
                </a:p>
              </p:txBody>
            </p:sp>
            <p:sp>
              <p:nvSpPr>
                <p:cNvPr id="202" name="Rectangle 227"/>
                <p:cNvSpPr>
                  <a:spLocks noChangeArrowheads="1"/>
                </p:cNvSpPr>
                <p:nvPr/>
              </p:nvSpPr>
              <p:spPr bwMode="auto">
                <a:xfrm>
                  <a:off x="4694" y="2489"/>
                  <a:ext cx="887" cy="116"/>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+observedProperty</a:t>
                  </a:r>
                  <a:endParaRPr lang="en-US" sz="3600">
                    <a:solidFill>
                      <a:srgbClr val="000000"/>
                    </a:solidFill>
                  </a:endParaRPr>
                </a:p>
              </p:txBody>
            </p:sp>
            <p:sp>
              <p:nvSpPr>
                <p:cNvPr id="203" name="Rectangle 228"/>
                <p:cNvSpPr>
                  <a:spLocks noChangeArrowheads="1"/>
                </p:cNvSpPr>
                <p:nvPr/>
              </p:nvSpPr>
              <p:spPr bwMode="auto">
                <a:xfrm>
                  <a:off x="4694" y="2333"/>
                  <a:ext cx="39" cy="7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1</a:t>
                  </a:r>
                  <a:endParaRPr lang="en-US">
                    <a:solidFill>
                      <a:srgbClr val="000000"/>
                    </a:solidFill>
                  </a:endParaRPr>
                </a:p>
              </p:txBody>
            </p:sp>
          </p:grpSp>
          <p:grpSp>
            <p:nvGrpSpPr>
              <p:cNvPr id="184" name="Group 178"/>
              <p:cNvGrpSpPr>
                <a:grpSpLocks/>
              </p:cNvGrpSpPr>
              <p:nvPr/>
            </p:nvGrpSpPr>
            <p:grpSpPr bwMode="auto">
              <a:xfrm rot="7440675">
                <a:off x="1337943" y="2277886"/>
                <a:ext cx="1281112" cy="180975"/>
                <a:chOff x="3532889" y="2379360"/>
                <a:chExt cx="1582615" cy="190500"/>
              </a:xfrm>
            </p:grpSpPr>
            <p:sp>
              <p:nvSpPr>
                <p:cNvPr id="198" name="Line 229"/>
                <p:cNvSpPr>
                  <a:spLocks noChangeShapeType="1"/>
                </p:cNvSpPr>
                <p:nvPr/>
              </p:nvSpPr>
              <p:spPr bwMode="auto">
                <a:xfrm flipH="1" flipV="1">
                  <a:off x="3532889" y="2426985"/>
                  <a:ext cx="1582615" cy="1428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199" name="Freeform 230"/>
                <p:cNvSpPr>
                  <a:spLocks noEditPoints="1"/>
                </p:cNvSpPr>
                <p:nvPr/>
              </p:nvSpPr>
              <p:spPr bwMode="auto">
                <a:xfrm>
                  <a:off x="3532889" y="2379360"/>
                  <a:ext cx="131885" cy="114300"/>
                </a:xfrm>
                <a:custGeom>
                  <a:avLst/>
                  <a:gdLst>
                    <a:gd name="T0" fmla="*/ 0 w 90"/>
                    <a:gd name="T1" fmla="*/ 75604680 h 72"/>
                    <a:gd name="T2" fmla="*/ 193262840 w 90"/>
                    <a:gd name="T3" fmla="*/ 0 h 72"/>
                    <a:gd name="T4" fmla="*/ 0 w 90"/>
                    <a:gd name="T5" fmla="*/ 75604680 h 72"/>
                    <a:gd name="T6" fmla="*/ 180379099 w 90"/>
                    <a:gd name="T7" fmla="*/ 181451223 h 72"/>
                    <a:gd name="T8" fmla="*/ 0 60000 65536"/>
                    <a:gd name="T9" fmla="*/ 0 60000 65536"/>
                    <a:gd name="T10" fmla="*/ 0 60000 65536"/>
                    <a:gd name="T11" fmla="*/ 0 60000 65536"/>
                    <a:gd name="T12" fmla="*/ 0 w 90"/>
                    <a:gd name="T13" fmla="*/ 0 h 72"/>
                    <a:gd name="T14" fmla="*/ 90 w 90"/>
                    <a:gd name="T15" fmla="*/ 72 h 72"/>
                  </a:gdLst>
                  <a:ahLst/>
                  <a:cxnLst>
                    <a:cxn ang="T8">
                      <a:pos x="T0" y="T1"/>
                    </a:cxn>
                    <a:cxn ang="T9">
                      <a:pos x="T2" y="T3"/>
                    </a:cxn>
                    <a:cxn ang="T10">
                      <a:pos x="T4" y="T5"/>
                    </a:cxn>
                    <a:cxn ang="T11">
                      <a:pos x="T6" y="T7"/>
                    </a:cxn>
                  </a:cxnLst>
                  <a:rect l="T12" t="T13" r="T14" b="T15"/>
                  <a:pathLst>
                    <a:path w="90" h="72">
                      <a:moveTo>
                        <a:pt x="0" y="30"/>
                      </a:moveTo>
                      <a:lnTo>
                        <a:pt x="90" y="0"/>
                      </a:lnTo>
                      <a:moveTo>
                        <a:pt x="0" y="30"/>
                      </a:moveTo>
                      <a:lnTo>
                        <a:pt x="84" y="72"/>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endParaRPr>
                </a:p>
              </p:txBody>
            </p:sp>
          </p:grpSp>
          <p:sp>
            <p:nvSpPr>
              <p:cNvPr id="185" name="Rectangle 232"/>
              <p:cNvSpPr>
                <a:spLocks noChangeArrowheads="1"/>
              </p:cNvSpPr>
              <p:nvPr/>
            </p:nvSpPr>
            <p:spPr bwMode="auto">
              <a:xfrm>
                <a:off x="1402236" y="2632693"/>
                <a:ext cx="153987"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0..*</a:t>
                </a:r>
                <a:endParaRPr lang="en-US">
                  <a:solidFill>
                    <a:srgbClr val="000000"/>
                  </a:solidFill>
                </a:endParaRPr>
              </a:p>
            </p:txBody>
          </p:sp>
          <p:sp>
            <p:nvSpPr>
              <p:cNvPr id="186" name="Rectangle 233"/>
              <p:cNvSpPr>
                <a:spLocks noChangeArrowheads="1"/>
              </p:cNvSpPr>
              <p:nvPr/>
            </p:nvSpPr>
            <p:spPr bwMode="auto">
              <a:xfrm>
                <a:off x="2411253" y="1899140"/>
                <a:ext cx="1244600"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dirty="0">
                    <a:solidFill>
                      <a:srgbClr val="000000"/>
                    </a:solidFill>
                  </a:rPr>
                  <a:t>+</a:t>
                </a:r>
                <a:r>
                  <a:rPr lang="en-US" sz="1200" dirty="0" err="1">
                    <a:solidFill>
                      <a:srgbClr val="000000"/>
                    </a:solidFill>
                  </a:rPr>
                  <a:t>featureOfInterest</a:t>
                </a:r>
                <a:endParaRPr lang="en-US" sz="3600" dirty="0">
                  <a:solidFill>
                    <a:srgbClr val="000000"/>
                  </a:solidFill>
                </a:endParaRPr>
              </a:p>
            </p:txBody>
          </p:sp>
          <p:sp>
            <p:nvSpPr>
              <p:cNvPr id="187" name="Rectangle 234"/>
              <p:cNvSpPr>
                <a:spLocks noChangeArrowheads="1"/>
              </p:cNvSpPr>
              <p:nvPr/>
            </p:nvSpPr>
            <p:spPr bwMode="auto">
              <a:xfrm>
                <a:off x="2084037" y="1911968"/>
                <a:ext cx="46037" cy="123825"/>
              </a:xfrm>
              <a:prstGeom prst="rect">
                <a:avLst/>
              </a:prstGeom>
              <a:noFill/>
              <a:ln w="9525">
                <a:noFill/>
                <a:miter lim="800000"/>
                <a:headEnd/>
                <a:tailEnd/>
              </a:ln>
            </p:spPr>
            <p:txBody>
              <a:bodyPr lIns="0" tIns="0" rIns="0" bIns="0">
                <a:spAutoFit/>
              </a:bodyPr>
              <a:lstStyle/>
              <a:p>
                <a:pPr marL="361950" indent="-361950" defTabSz="966788" fontAlgn="base">
                  <a:spcBef>
                    <a:spcPct val="0"/>
                  </a:spcBef>
                  <a:spcAft>
                    <a:spcPct val="0"/>
                  </a:spcAft>
                  <a:tabLst>
                    <a:tab pos="188913" algn="l"/>
                  </a:tabLst>
                </a:pPr>
                <a:r>
                  <a:rPr lang="en-US" sz="800" dirty="0">
                    <a:solidFill>
                      <a:srgbClr val="000000"/>
                    </a:solidFill>
                  </a:rPr>
                  <a:t>1</a:t>
                </a:r>
                <a:endParaRPr lang="en-US" dirty="0">
                  <a:solidFill>
                    <a:srgbClr val="000000"/>
                  </a:solidFill>
                </a:endParaRPr>
              </a:p>
            </p:txBody>
          </p:sp>
          <p:sp>
            <p:nvSpPr>
              <p:cNvPr id="188" name="Line 241"/>
              <p:cNvSpPr>
                <a:spLocks noChangeShapeType="1"/>
              </p:cNvSpPr>
              <p:nvPr/>
            </p:nvSpPr>
            <p:spPr bwMode="auto">
              <a:xfrm flipH="1">
                <a:off x="864073" y="3982068"/>
                <a:ext cx="280988" cy="7143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189" name="Freeform 242"/>
              <p:cNvSpPr>
                <a:spLocks noEditPoints="1"/>
              </p:cNvSpPr>
              <p:nvPr/>
            </p:nvSpPr>
            <p:spPr bwMode="auto">
              <a:xfrm>
                <a:off x="864073" y="4544043"/>
                <a:ext cx="96838" cy="152400"/>
              </a:xfrm>
              <a:custGeom>
                <a:avLst/>
                <a:gdLst>
                  <a:gd name="T0" fmla="*/ 0 w 66"/>
                  <a:gd name="T1" fmla="*/ 241935022 h 96"/>
                  <a:gd name="T2" fmla="*/ 0 w 66"/>
                  <a:gd name="T3" fmla="*/ 0 h 96"/>
                  <a:gd name="T4" fmla="*/ 0 w 66"/>
                  <a:gd name="T5" fmla="*/ 241935022 h 96"/>
                  <a:gd name="T6" fmla="*/ 142084802 w 66"/>
                  <a:gd name="T7" fmla="*/ 75604688 h 96"/>
                  <a:gd name="T8" fmla="*/ 0 60000 65536"/>
                  <a:gd name="T9" fmla="*/ 0 60000 65536"/>
                  <a:gd name="T10" fmla="*/ 0 60000 65536"/>
                  <a:gd name="T11" fmla="*/ 0 60000 65536"/>
                  <a:gd name="T12" fmla="*/ 0 w 66"/>
                  <a:gd name="T13" fmla="*/ 0 h 96"/>
                  <a:gd name="T14" fmla="*/ 66 w 66"/>
                  <a:gd name="T15" fmla="*/ 96 h 96"/>
                </a:gdLst>
                <a:ahLst/>
                <a:cxnLst>
                  <a:cxn ang="T8">
                    <a:pos x="T0" y="T1"/>
                  </a:cxn>
                  <a:cxn ang="T9">
                    <a:pos x="T2" y="T3"/>
                  </a:cxn>
                  <a:cxn ang="T10">
                    <a:pos x="T4" y="T5"/>
                  </a:cxn>
                  <a:cxn ang="T11">
                    <a:pos x="T6" y="T7"/>
                  </a:cxn>
                </a:cxnLst>
                <a:rect l="T12" t="T13" r="T14" b="T15"/>
                <a:pathLst>
                  <a:path w="66" h="96">
                    <a:moveTo>
                      <a:pt x="0" y="96"/>
                    </a:moveTo>
                    <a:lnTo>
                      <a:pt x="0" y="0"/>
                    </a:lnTo>
                    <a:moveTo>
                      <a:pt x="0" y="96"/>
                    </a:moveTo>
                    <a:lnTo>
                      <a:pt x="66" y="30"/>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endParaRPr>
              </a:p>
            </p:txBody>
          </p:sp>
          <p:sp>
            <p:nvSpPr>
              <p:cNvPr id="190" name="Rectangle 244"/>
              <p:cNvSpPr>
                <a:spLocks noChangeArrowheads="1"/>
              </p:cNvSpPr>
              <p:nvPr/>
            </p:nvSpPr>
            <p:spPr bwMode="auto">
              <a:xfrm>
                <a:off x="1135536" y="4153518"/>
                <a:ext cx="155575"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0..*</a:t>
                </a:r>
                <a:endParaRPr lang="en-US">
                  <a:solidFill>
                    <a:srgbClr val="000000"/>
                  </a:solidFill>
                </a:endParaRPr>
              </a:p>
            </p:txBody>
          </p:sp>
          <p:sp>
            <p:nvSpPr>
              <p:cNvPr id="191" name="Rectangle 245"/>
              <p:cNvSpPr>
                <a:spLocks noChangeArrowheads="1"/>
              </p:cNvSpPr>
              <p:nvPr/>
            </p:nvSpPr>
            <p:spPr bwMode="auto">
              <a:xfrm>
                <a:off x="1041873" y="4432918"/>
                <a:ext cx="777875"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+procedure</a:t>
                </a:r>
                <a:endParaRPr lang="en-US" sz="3600">
                  <a:solidFill>
                    <a:srgbClr val="000000"/>
                  </a:solidFill>
                </a:endParaRPr>
              </a:p>
            </p:txBody>
          </p:sp>
          <p:sp>
            <p:nvSpPr>
              <p:cNvPr id="192" name="Rectangle 246"/>
              <p:cNvSpPr>
                <a:spLocks noChangeArrowheads="1"/>
              </p:cNvSpPr>
              <p:nvPr/>
            </p:nvSpPr>
            <p:spPr bwMode="auto">
              <a:xfrm>
                <a:off x="687861" y="4486893"/>
                <a:ext cx="57150"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1</a:t>
                </a:r>
                <a:endParaRPr lang="en-US">
                  <a:solidFill>
                    <a:srgbClr val="000000"/>
                  </a:solidFill>
                </a:endParaRPr>
              </a:p>
            </p:txBody>
          </p:sp>
          <p:sp>
            <p:nvSpPr>
              <p:cNvPr id="193" name="Line 258"/>
              <p:cNvSpPr>
                <a:spLocks noChangeShapeType="1"/>
              </p:cNvSpPr>
              <p:nvPr/>
            </p:nvSpPr>
            <p:spPr bwMode="auto">
              <a:xfrm flipH="1" flipV="1">
                <a:off x="1989611" y="3953493"/>
                <a:ext cx="782637" cy="7524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194" name="Freeform 259"/>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solidFill>
                <a:srgbClr val="000000"/>
              </a:solidFill>
              <a:ln w="9525">
                <a:noFill/>
                <a:round/>
                <a:headEnd/>
                <a:tailEnd/>
              </a:ln>
            </p:spPr>
            <p:txBody>
              <a:bodyPr/>
              <a:lstStyle/>
              <a:p>
                <a:pPr fontAlgn="base">
                  <a:spcBef>
                    <a:spcPct val="0"/>
                  </a:spcBef>
                  <a:spcAft>
                    <a:spcPct val="0"/>
                  </a:spcAft>
                </a:pPr>
                <a:endParaRPr lang="en-AU">
                  <a:solidFill>
                    <a:srgbClr val="000000"/>
                  </a:solidFill>
                </a:endParaRPr>
              </a:p>
            </p:txBody>
          </p:sp>
          <p:sp>
            <p:nvSpPr>
              <p:cNvPr id="195" name="Freeform 260"/>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endParaRPr>
              </a:p>
            </p:txBody>
          </p:sp>
          <p:sp>
            <p:nvSpPr>
              <p:cNvPr id="196" name="Freeform 261"/>
              <p:cNvSpPr>
                <a:spLocks noEditPoints="1"/>
              </p:cNvSpPr>
              <p:nvPr/>
            </p:nvSpPr>
            <p:spPr bwMode="auto">
              <a:xfrm>
                <a:off x="2640486" y="4572618"/>
                <a:ext cx="131762" cy="133350"/>
              </a:xfrm>
              <a:custGeom>
                <a:avLst/>
                <a:gdLst>
                  <a:gd name="T0" fmla="*/ 192902522 w 90"/>
                  <a:gd name="T1" fmla="*/ 211693147 h 84"/>
                  <a:gd name="T2" fmla="*/ 102881244 w 90"/>
                  <a:gd name="T3" fmla="*/ 0 h 84"/>
                  <a:gd name="T4" fmla="*/ 192902522 w 90"/>
                  <a:gd name="T5" fmla="*/ 211693147 h 84"/>
                  <a:gd name="T6" fmla="*/ 0 w 90"/>
                  <a:gd name="T7" fmla="*/ 136088438 h 84"/>
                  <a:gd name="T8" fmla="*/ 0 60000 65536"/>
                  <a:gd name="T9" fmla="*/ 0 60000 65536"/>
                  <a:gd name="T10" fmla="*/ 0 60000 65536"/>
                  <a:gd name="T11" fmla="*/ 0 60000 65536"/>
                  <a:gd name="T12" fmla="*/ 0 w 90"/>
                  <a:gd name="T13" fmla="*/ 0 h 84"/>
                  <a:gd name="T14" fmla="*/ 90 w 90"/>
                  <a:gd name="T15" fmla="*/ 84 h 84"/>
                </a:gdLst>
                <a:ahLst/>
                <a:cxnLst>
                  <a:cxn ang="T8">
                    <a:pos x="T0" y="T1"/>
                  </a:cxn>
                  <a:cxn ang="T9">
                    <a:pos x="T2" y="T3"/>
                  </a:cxn>
                  <a:cxn ang="T10">
                    <a:pos x="T4" y="T5"/>
                  </a:cxn>
                  <a:cxn ang="T11">
                    <a:pos x="T6" y="T7"/>
                  </a:cxn>
                </a:cxnLst>
                <a:rect l="T12" t="T13" r="T14" b="T15"/>
                <a:pathLst>
                  <a:path w="90" h="84">
                    <a:moveTo>
                      <a:pt x="90" y="84"/>
                    </a:moveTo>
                    <a:lnTo>
                      <a:pt x="48" y="0"/>
                    </a:lnTo>
                    <a:moveTo>
                      <a:pt x="90" y="84"/>
                    </a:moveTo>
                    <a:lnTo>
                      <a:pt x="0" y="54"/>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endParaRPr>
              </a:p>
            </p:txBody>
          </p:sp>
          <p:sp>
            <p:nvSpPr>
              <p:cNvPr id="197" name="Rectangle 262"/>
              <p:cNvSpPr>
                <a:spLocks noChangeArrowheads="1"/>
              </p:cNvSpPr>
              <p:nvPr/>
            </p:nvSpPr>
            <p:spPr bwMode="auto">
              <a:xfrm>
                <a:off x="2842098" y="4463080"/>
                <a:ext cx="465138" cy="18573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+result</a:t>
                </a:r>
                <a:endParaRPr lang="en-US" sz="3600">
                  <a:solidFill>
                    <a:srgbClr val="000000"/>
                  </a:solidFill>
                </a:endParaRPr>
              </a:p>
            </p:txBody>
          </p:sp>
        </p:grpSp>
      </p:grpSp>
      <p:sp>
        <p:nvSpPr>
          <p:cNvPr id="14" name="Right Arrow 13"/>
          <p:cNvSpPr/>
          <p:nvPr/>
        </p:nvSpPr>
        <p:spPr bwMode="auto">
          <a:xfrm rot="462588">
            <a:off x="3305057" y="1409170"/>
            <a:ext cx="2522352" cy="461796"/>
          </a:xfrm>
          <a:prstGeom prst="rightArrow">
            <a:avLst/>
          </a:prstGeom>
          <a:gradFill flip="none" rotWithShape="1">
            <a:gsLst>
              <a:gs pos="52000">
                <a:schemeClr val="accent2"/>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Gage Location</a:t>
            </a:r>
            <a:endParaRPr lang="en-US" sz="1400" b="1" dirty="0">
              <a:solidFill>
                <a:srgbClr val="000000"/>
              </a:solidFill>
            </a:endParaRPr>
          </a:p>
        </p:txBody>
      </p:sp>
      <p:sp>
        <p:nvSpPr>
          <p:cNvPr id="15" name="TextBox 14"/>
          <p:cNvSpPr txBox="1"/>
          <p:nvPr/>
        </p:nvSpPr>
        <p:spPr>
          <a:xfrm>
            <a:off x="277288" y="5220865"/>
            <a:ext cx="1703392" cy="474625"/>
          </a:xfrm>
          <a:prstGeom prst="rect">
            <a:avLst/>
          </a:prstGeom>
          <a:noFill/>
          <a:effectLst/>
        </p:spPr>
        <p:txBody>
          <a:bodyPr wrap="square" lIns="0" tIns="0" rIns="0" bIns="0" rtlCol="0">
            <a:noAutofit/>
          </a:bodyPr>
          <a:lstStyle/>
          <a:p>
            <a:pPr algn="ctr" eaLnBrk="0" fontAlgn="base" hangingPunct="0">
              <a:lnSpc>
                <a:spcPts val="1800"/>
              </a:lnSpc>
              <a:spcBef>
                <a:spcPct val="0"/>
              </a:spcBef>
              <a:spcAft>
                <a:spcPct val="0"/>
              </a:spcAft>
            </a:pPr>
            <a:r>
              <a:rPr lang="en-US" sz="1400" b="1" i="1" dirty="0" smtClean="0">
                <a:solidFill>
                  <a:srgbClr val="B996D5">
                    <a:lumMod val="75000"/>
                  </a:srgbClr>
                </a:solidFill>
              </a:rPr>
              <a:t>Observation or Conversion Method</a:t>
            </a:r>
          </a:p>
        </p:txBody>
      </p:sp>
      <p:sp>
        <p:nvSpPr>
          <p:cNvPr id="342" name="TextBox 341"/>
          <p:cNvSpPr txBox="1"/>
          <p:nvPr/>
        </p:nvSpPr>
        <p:spPr>
          <a:xfrm>
            <a:off x="2052670" y="2127861"/>
            <a:ext cx="2039840" cy="309398"/>
          </a:xfrm>
          <a:prstGeom prst="rect">
            <a:avLst/>
          </a:prstGeom>
          <a:noFill/>
          <a:effectLst/>
        </p:spPr>
        <p:txBody>
          <a:bodyPr wrap="square" lIns="0" tIns="0" rIns="0" bIns="0" rtlCol="0">
            <a:noAutofit/>
          </a:bodyPr>
          <a:lstStyle/>
          <a:p>
            <a:pPr algn="ctr" eaLnBrk="0" fontAlgn="base" hangingPunct="0">
              <a:lnSpc>
                <a:spcPts val="1800"/>
              </a:lnSpc>
              <a:spcBef>
                <a:spcPct val="0"/>
              </a:spcBef>
              <a:spcAft>
                <a:spcPct val="0"/>
              </a:spcAft>
            </a:pPr>
            <a:r>
              <a:rPr lang="en-US" sz="1400" b="1" i="1" dirty="0" smtClean="0">
                <a:solidFill>
                  <a:srgbClr val="ED982D"/>
                </a:solidFill>
                <a:effectLst>
                  <a:outerShdw blurRad="50800" dist="38100" dir="2700000" algn="tl" rotWithShape="0">
                    <a:srgbClr val="000000">
                      <a:alpha val="43000"/>
                    </a:srgbClr>
                  </a:outerShdw>
                </a:effectLst>
              </a:rPr>
              <a:t>sampl</a:t>
            </a:r>
            <a:r>
              <a:rPr lang="en-US" sz="1400" b="1" i="1" u="sng" dirty="0" smtClean="0">
                <a:solidFill>
                  <a:srgbClr val="ED982D"/>
                </a:solidFill>
                <a:effectLst>
                  <a:outerShdw blurRad="50800" dist="38100" dir="2700000" algn="tl" rotWithShape="0">
                    <a:srgbClr val="000000">
                      <a:alpha val="43000"/>
                    </a:srgbClr>
                  </a:outerShdw>
                </a:effectLst>
              </a:rPr>
              <a:t>ing</a:t>
            </a:r>
            <a:r>
              <a:rPr lang="en-US" sz="1400" b="1" i="1" dirty="0" smtClean="0">
                <a:solidFill>
                  <a:srgbClr val="ED982D"/>
                </a:solidFill>
                <a:effectLst>
                  <a:outerShdw blurRad="50800" dist="38100" dir="2700000" algn="tl" rotWithShape="0">
                    <a:srgbClr val="000000">
                      <a:alpha val="43000"/>
                    </a:srgbClr>
                  </a:outerShdw>
                </a:effectLst>
              </a:rPr>
              <a:t> feature</a:t>
            </a:r>
          </a:p>
        </p:txBody>
      </p:sp>
      <p:sp>
        <p:nvSpPr>
          <p:cNvPr id="155" name="Right Arrow 154"/>
          <p:cNvSpPr/>
          <p:nvPr/>
        </p:nvSpPr>
        <p:spPr bwMode="auto">
          <a:xfrm rot="20769698">
            <a:off x="3279610" y="4744195"/>
            <a:ext cx="2290541" cy="461796"/>
          </a:xfrm>
          <a:prstGeom prst="rightArrow">
            <a:avLst/>
          </a:prstGeom>
          <a:gradFill>
            <a:gsLst>
              <a:gs pos="0">
                <a:schemeClr val="accent1">
                  <a:lumMod val="60000"/>
                  <a:lumOff val="40000"/>
                </a:schemeClr>
              </a:gs>
              <a:gs pos="64000">
                <a:schemeClr val="accent1">
                  <a:tint val="50000"/>
                  <a:shade val="100000"/>
                  <a:satMod val="350000"/>
                </a:schemeClr>
              </a:gs>
              <a:gs pos="100000">
                <a:schemeClr val="bg1"/>
              </a:gs>
            </a:gsLst>
            <a:lin ang="84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(Stage, Discharge) tuples</a:t>
            </a:r>
            <a:endParaRPr lang="en-US" sz="1400" b="1" dirty="0">
              <a:solidFill>
                <a:srgbClr val="000000"/>
              </a:solidFill>
            </a:endParaRPr>
          </a:p>
        </p:txBody>
      </p:sp>
      <p:sp>
        <p:nvSpPr>
          <p:cNvPr id="158" name="TextBox 157"/>
          <p:cNvSpPr txBox="1"/>
          <p:nvPr/>
        </p:nvSpPr>
        <p:spPr>
          <a:xfrm>
            <a:off x="5930809" y="5671947"/>
            <a:ext cx="2959435" cy="187580"/>
          </a:xfrm>
          <a:prstGeom prst="rect">
            <a:avLst/>
          </a:prstGeom>
          <a:noFill/>
          <a:effectLst/>
        </p:spPr>
        <p:txBody>
          <a:bodyPr wrap="square" lIns="0" tIns="0" rIns="0" bIns="0" rtlCol="0">
            <a:noAutofit/>
          </a:bodyPr>
          <a:lstStyle/>
          <a:p>
            <a:pPr algn="r" defTabSz="457200">
              <a:defRPr/>
            </a:pPr>
            <a:r>
              <a:rPr lang="en-US" sz="1100" dirty="0">
                <a:solidFill>
                  <a:prstClr val="black"/>
                </a:solidFill>
              </a:rPr>
              <a:t>Source: </a:t>
            </a:r>
            <a:r>
              <a:rPr lang="en-US" sz="1100" dirty="0" smtClean="0">
                <a:solidFill>
                  <a:prstClr val="black"/>
                </a:solidFill>
              </a:rPr>
              <a:t>USGS</a:t>
            </a:r>
            <a:endParaRPr lang="en-US" sz="1100" dirty="0">
              <a:solidFill>
                <a:prstClr val="black"/>
              </a:solidFill>
            </a:endParaRPr>
          </a:p>
          <a:p>
            <a:pPr algn="r"/>
            <a:endParaRPr lang="en-US" sz="1100" dirty="0">
              <a:solidFill>
                <a:prstClr val="black"/>
              </a:solidFill>
            </a:endParaRPr>
          </a:p>
          <a:p>
            <a:pPr algn="r" eaLnBrk="0" hangingPunct="0">
              <a:lnSpc>
                <a:spcPts val="1800"/>
              </a:lnSpc>
            </a:pPr>
            <a:endParaRPr lang="en-US" sz="1100" b="1" dirty="0" smtClean="0">
              <a:solidFill>
                <a:prstClr val="black"/>
              </a:solidFill>
            </a:endParaRPr>
          </a:p>
        </p:txBody>
      </p:sp>
      <p:sp>
        <p:nvSpPr>
          <p:cNvPr id="8" name="TextBox 7"/>
          <p:cNvSpPr txBox="1"/>
          <p:nvPr/>
        </p:nvSpPr>
        <p:spPr>
          <a:xfrm>
            <a:off x="116896" y="1069715"/>
            <a:ext cx="1410699" cy="563435"/>
          </a:xfrm>
          <a:prstGeom prst="rect">
            <a:avLst/>
          </a:prstGeom>
          <a:noFill/>
          <a:effectLst/>
        </p:spPr>
        <p:txBody>
          <a:bodyPr wrap="square" lIns="0" tIns="0" rIns="0" bIns="0" rtlCol="0">
            <a:noAutofit/>
          </a:bodyPr>
          <a:lstStyle/>
          <a:p>
            <a:pPr eaLnBrk="0" hangingPunct="0">
              <a:lnSpc>
                <a:spcPts val="1800"/>
              </a:lnSpc>
            </a:pPr>
            <a:r>
              <a:rPr lang="en-US" sz="1400" i="1" dirty="0" smtClean="0">
                <a:solidFill>
                  <a:prstClr val="black"/>
                </a:solidFill>
                <a:latin typeface="Candara"/>
                <a:cs typeface="Candara"/>
              </a:rPr>
              <a:t>(WaterML2 Part 2)</a:t>
            </a:r>
          </a:p>
        </p:txBody>
      </p:sp>
      <p:sp>
        <p:nvSpPr>
          <p:cNvPr id="156" name="Title 15"/>
          <p:cNvSpPr>
            <a:spLocks noGrp="1"/>
          </p:cNvSpPr>
          <p:nvPr>
            <p:ph type="title"/>
          </p:nvPr>
        </p:nvSpPr>
        <p:spPr>
          <a:xfrm>
            <a:off x="121317" y="136508"/>
            <a:ext cx="4497190" cy="979500"/>
          </a:xfrm>
        </p:spPr>
        <p:txBody>
          <a:bodyPr/>
          <a:lstStyle/>
          <a:p>
            <a:pPr>
              <a:lnSpc>
                <a:spcPct val="90000"/>
              </a:lnSpc>
            </a:pPr>
            <a:r>
              <a:rPr lang="en-US" sz="3200" dirty="0" smtClean="0">
                <a:effectLst>
                  <a:outerShdw blurRad="50800" dist="38100" dir="2700000" algn="tl" rotWithShape="0">
                    <a:srgbClr val="000000">
                      <a:alpha val="43000"/>
                    </a:srgbClr>
                  </a:outerShdw>
                </a:effectLst>
                <a:latin typeface="Candara"/>
                <a:cs typeface="Candara"/>
              </a:rPr>
              <a:t>Treating </a:t>
            </a:r>
            <a:r>
              <a:rPr lang="en-US" sz="3200" dirty="0" smtClean="0">
                <a:solidFill>
                  <a:srgbClr val="000000"/>
                </a:solidFill>
                <a:effectLst>
                  <a:outerShdw blurRad="50800" dist="38100" dir="2700000" algn="tl" rotWithShape="0">
                    <a:srgbClr val="000000">
                      <a:alpha val="43000"/>
                    </a:srgbClr>
                  </a:outerShdw>
                </a:effectLst>
                <a:latin typeface="Candara"/>
                <a:cs typeface="Candara"/>
              </a:rPr>
              <a:t>rating curves </a:t>
            </a:r>
            <a:r>
              <a:rPr lang="en-US" sz="3200" dirty="0">
                <a:effectLst>
                  <a:outerShdw blurRad="50800" dist="38100" dir="2700000" algn="tl" rotWithShape="0">
                    <a:srgbClr val="000000">
                      <a:alpha val="43000"/>
                    </a:srgbClr>
                  </a:outerShdw>
                </a:effectLst>
                <a:latin typeface="Candara"/>
                <a:cs typeface="Candara"/>
              </a:rPr>
              <a:t>as </a:t>
            </a:r>
            <a:r>
              <a:rPr lang="en-US" sz="3200" dirty="0" smtClean="0">
                <a:effectLst>
                  <a:outerShdw blurRad="50800" dist="38100" dir="2700000" algn="tl" rotWithShape="0">
                    <a:srgbClr val="000000">
                      <a:alpha val="43000"/>
                    </a:srgbClr>
                  </a:outerShdw>
                </a:effectLst>
                <a:latin typeface="Candara"/>
                <a:cs typeface="Candara"/>
              </a:rPr>
              <a:t>a measurement …</a:t>
            </a:r>
            <a:endParaRPr lang="en-US" sz="3200" dirty="0">
              <a:effectLst>
                <a:outerShdw blurRad="50800" dist="38100" dir="2700000" algn="tl" rotWithShape="0">
                  <a:srgbClr val="000000">
                    <a:alpha val="43000"/>
                  </a:srgbClr>
                </a:outerShdw>
              </a:effectLst>
              <a:latin typeface="Candara"/>
              <a:cs typeface="Candara"/>
            </a:endParaRPr>
          </a:p>
        </p:txBody>
      </p:sp>
      <p:sp>
        <p:nvSpPr>
          <p:cNvPr id="157" name="Rectangle 281"/>
          <p:cNvSpPr>
            <a:spLocks noChangeArrowheads="1"/>
          </p:cNvSpPr>
          <p:nvPr/>
        </p:nvSpPr>
        <p:spPr bwMode="auto">
          <a:xfrm>
            <a:off x="67871" y="5955112"/>
            <a:ext cx="9077424" cy="707886"/>
          </a:xfrm>
          <a:prstGeom prst="rect">
            <a:avLst/>
          </a:prstGeom>
          <a:noFill/>
          <a:ln w="9525">
            <a:noFill/>
            <a:miter lim="800000"/>
            <a:headEnd/>
            <a:tailEnd/>
          </a:ln>
        </p:spPr>
        <p:txBody>
          <a:bodyPr wrap="none">
            <a:spAutoFit/>
          </a:bodyPr>
          <a:lstStyle/>
          <a:p>
            <a:pPr marL="342900" indent="-342900" fontAlgn="base">
              <a:spcBef>
                <a:spcPct val="0"/>
              </a:spcBef>
              <a:spcAft>
                <a:spcPct val="0"/>
              </a:spcAft>
            </a:pPr>
            <a:r>
              <a:rPr lang="en-AU" sz="2000" dirty="0">
                <a:solidFill>
                  <a:srgbClr val="0F3277"/>
                </a:solidFill>
                <a:latin typeface="Candara"/>
                <a:cs typeface="Candara"/>
              </a:rPr>
              <a:t>An </a:t>
            </a:r>
            <a:r>
              <a:rPr lang="en-AU" sz="2000" b="1" dirty="0">
                <a:solidFill>
                  <a:srgbClr val="FF0066"/>
                </a:solidFill>
                <a:latin typeface="Candara"/>
                <a:cs typeface="Candara"/>
              </a:rPr>
              <a:t>Observation</a:t>
            </a:r>
            <a:r>
              <a:rPr lang="en-AU" sz="2000" dirty="0">
                <a:solidFill>
                  <a:srgbClr val="0F3277"/>
                </a:solidFill>
                <a:latin typeface="Candara"/>
                <a:cs typeface="Candara"/>
              </a:rPr>
              <a:t> is an action whose </a:t>
            </a:r>
            <a:r>
              <a:rPr lang="en-AU" sz="2000" b="1" dirty="0">
                <a:solidFill>
                  <a:srgbClr val="A3CA4B">
                    <a:lumMod val="75000"/>
                  </a:srgbClr>
                </a:solidFill>
                <a:latin typeface="Candara"/>
                <a:cs typeface="Candara"/>
              </a:rPr>
              <a:t>result</a:t>
            </a:r>
            <a:r>
              <a:rPr lang="en-AU" sz="2000" dirty="0">
                <a:solidFill>
                  <a:srgbClr val="A3CA4B">
                    <a:lumMod val="75000"/>
                  </a:srgbClr>
                </a:solidFill>
                <a:latin typeface="Candara"/>
                <a:cs typeface="Candara"/>
              </a:rPr>
              <a:t> </a:t>
            </a:r>
            <a:r>
              <a:rPr lang="en-AU" sz="2000" dirty="0">
                <a:solidFill>
                  <a:srgbClr val="0F3277"/>
                </a:solidFill>
                <a:latin typeface="Candara"/>
                <a:cs typeface="Candara"/>
              </a:rPr>
              <a:t>is an estimate of the value </a:t>
            </a:r>
            <a:r>
              <a:rPr lang="en-AU" sz="2000" dirty="0" smtClean="0">
                <a:solidFill>
                  <a:srgbClr val="0F3277"/>
                </a:solidFill>
                <a:latin typeface="Candara"/>
                <a:cs typeface="Candara"/>
              </a:rPr>
              <a:t>of </a:t>
            </a:r>
            <a:br>
              <a:rPr lang="en-AU" sz="2000" dirty="0" smtClean="0">
                <a:solidFill>
                  <a:srgbClr val="0F3277"/>
                </a:solidFill>
                <a:latin typeface="Candara"/>
                <a:cs typeface="Candara"/>
              </a:rPr>
            </a:br>
            <a:r>
              <a:rPr lang="en-AU" sz="2000" dirty="0" smtClean="0">
                <a:solidFill>
                  <a:srgbClr val="0F3277"/>
                </a:solidFill>
                <a:latin typeface="Candara"/>
                <a:cs typeface="Candara"/>
              </a:rPr>
              <a:t>some </a:t>
            </a:r>
            <a:r>
              <a:rPr lang="en-AU" sz="2000" b="1" dirty="0">
                <a:solidFill>
                  <a:srgbClr val="3366FF"/>
                </a:solidFill>
                <a:latin typeface="Candara"/>
                <a:cs typeface="Candara"/>
              </a:rPr>
              <a:t>property</a:t>
            </a:r>
            <a:r>
              <a:rPr lang="en-AU" sz="2000" dirty="0">
                <a:solidFill>
                  <a:srgbClr val="3366FF"/>
                </a:solidFill>
                <a:latin typeface="Candara"/>
                <a:cs typeface="Candara"/>
              </a:rPr>
              <a:t> </a:t>
            </a:r>
            <a:r>
              <a:rPr lang="en-AU" sz="2000" dirty="0">
                <a:solidFill>
                  <a:srgbClr val="0F3277"/>
                </a:solidFill>
                <a:latin typeface="Candara"/>
                <a:cs typeface="Candara"/>
              </a:rPr>
              <a:t>of the </a:t>
            </a:r>
            <a:r>
              <a:rPr lang="en-AU" sz="2000" b="1" dirty="0">
                <a:solidFill>
                  <a:srgbClr val="FF9933"/>
                </a:solidFill>
                <a:latin typeface="Candara"/>
                <a:cs typeface="Candara"/>
              </a:rPr>
              <a:t>feature-of-interest</a:t>
            </a:r>
            <a:r>
              <a:rPr lang="en-AU" sz="2000" dirty="0">
                <a:solidFill>
                  <a:srgbClr val="0F3277"/>
                </a:solidFill>
                <a:latin typeface="Candara"/>
                <a:cs typeface="Candara"/>
              </a:rPr>
              <a:t>, obtained using a specified </a:t>
            </a:r>
            <a:r>
              <a:rPr lang="en-AU" sz="2000" b="1" dirty="0" smtClean="0">
                <a:solidFill>
                  <a:srgbClr val="8E55BB"/>
                </a:solidFill>
                <a:latin typeface="Candara"/>
                <a:cs typeface="Candara"/>
              </a:rPr>
              <a:t>procedure</a:t>
            </a:r>
            <a:endParaRPr lang="en-AU" sz="2000" b="1" dirty="0">
              <a:solidFill>
                <a:srgbClr val="8E55BB"/>
              </a:solidFill>
              <a:latin typeface="Candara"/>
              <a:cs typeface="Candara"/>
            </a:endParaRPr>
          </a:p>
        </p:txBody>
      </p:sp>
    </p:spTree>
    <p:extLst>
      <p:ext uri="{BB962C8B-B14F-4D97-AF65-F5344CB8AC3E}">
        <p14:creationId xmlns:p14="http://schemas.microsoft.com/office/powerpoint/2010/main" val="1595276953"/>
      </p:ext>
    </p:extLst>
  </p:cSld>
  <p:clrMapOvr>
    <a:masterClrMapping/>
  </p:clrMapOvr>
  <p:transition spd="med">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gs-graph-flow 2wk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059" y="3057804"/>
            <a:ext cx="4570236" cy="2930304"/>
          </a:xfrm>
          <a:prstGeom prst="rect">
            <a:avLst/>
          </a:prstGeom>
        </p:spPr>
      </p:pic>
      <p:pic>
        <p:nvPicPr>
          <p:cNvPr id="2" name="Picture 1" descr="SatTelFlaF3L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9812" y="30834"/>
            <a:ext cx="4594187" cy="3199012"/>
          </a:xfrm>
          <a:prstGeom prst="rect">
            <a:avLst/>
          </a:prstGeom>
        </p:spPr>
      </p:pic>
      <p:sp>
        <p:nvSpPr>
          <p:cNvPr id="180" name="Right Arrow 179"/>
          <p:cNvSpPr/>
          <p:nvPr/>
        </p:nvSpPr>
        <p:spPr bwMode="auto">
          <a:xfrm rot="21309732">
            <a:off x="3688198" y="2777979"/>
            <a:ext cx="2853134" cy="461796"/>
          </a:xfrm>
          <a:prstGeom prst="rightArrow">
            <a:avLst/>
          </a:prstGeom>
          <a:gradFill flip="none" rotWithShape="1">
            <a:gsLst>
              <a:gs pos="66000">
                <a:schemeClr val="tx2">
                  <a:lumMod val="25000"/>
                  <a:lumOff val="75000"/>
                </a:schemeClr>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Discharge</a:t>
            </a:r>
            <a:endParaRPr lang="en-US" sz="1400" b="1" dirty="0">
              <a:solidFill>
                <a:srgbClr val="000000"/>
              </a:solidFill>
            </a:endParaRPr>
          </a:p>
        </p:txBody>
      </p:sp>
      <p:grpSp>
        <p:nvGrpSpPr>
          <p:cNvPr id="12" name="Group 11"/>
          <p:cNvGrpSpPr/>
          <p:nvPr/>
        </p:nvGrpSpPr>
        <p:grpSpPr>
          <a:xfrm>
            <a:off x="432273" y="1335705"/>
            <a:ext cx="3337570" cy="3913188"/>
            <a:chOff x="432273" y="1335705"/>
            <a:chExt cx="3337570" cy="3913188"/>
          </a:xfrm>
        </p:grpSpPr>
        <p:grpSp>
          <p:nvGrpSpPr>
            <p:cNvPr id="9" name="Group 8"/>
            <p:cNvGrpSpPr/>
            <p:nvPr/>
          </p:nvGrpSpPr>
          <p:grpSpPr>
            <a:xfrm>
              <a:off x="2332511" y="2886693"/>
              <a:ext cx="1437332" cy="514350"/>
              <a:chOff x="2332511" y="2886693"/>
              <a:chExt cx="1437332" cy="514350"/>
            </a:xfrm>
          </p:grpSpPr>
          <p:sp>
            <p:nvSpPr>
              <p:cNvPr id="313" name="Rectangle 63"/>
              <p:cNvSpPr>
                <a:spLocks noChangeArrowheads="1"/>
              </p:cNvSpPr>
              <p:nvPr/>
            </p:nvSpPr>
            <p:spPr bwMode="auto">
              <a:xfrm>
                <a:off x="2332511" y="2886693"/>
                <a:ext cx="1280918" cy="514350"/>
              </a:xfrm>
              <a:prstGeom prst="rect">
                <a:avLst/>
              </a:prstGeom>
              <a:gradFill flip="none" rotWithShape="1">
                <a:gsLst>
                  <a:gs pos="100000">
                    <a:srgbClr val="FFFFFF"/>
                  </a:gs>
                  <a:gs pos="98000">
                    <a:schemeClr val="tx2">
                      <a:lumMod val="25000"/>
                      <a:lumOff val="75000"/>
                    </a:schemeClr>
                  </a:gs>
                  <a:gs pos="99000">
                    <a:schemeClr val="tx2">
                      <a:lumMod val="10000"/>
                      <a:lumOff val="90000"/>
                    </a:schemeClr>
                  </a:gs>
                </a:gsLst>
                <a:lin ang="0" scaled="1"/>
                <a:tileRect/>
              </a:grad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314" name="Rectangle 64"/>
              <p:cNvSpPr>
                <a:spLocks noChangeArrowheads="1"/>
              </p:cNvSpPr>
              <p:nvPr/>
            </p:nvSpPr>
            <p:spPr bwMode="auto">
              <a:xfrm>
                <a:off x="2472643" y="2946763"/>
                <a:ext cx="1297200" cy="15398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000000"/>
                    </a:solidFill>
                  </a:rPr>
                  <a:t>GF_PropertyType</a:t>
                </a:r>
                <a:endParaRPr lang="en-US" dirty="0">
                  <a:solidFill>
                    <a:srgbClr val="000000"/>
                  </a:solidFill>
                </a:endParaRPr>
              </a:p>
            </p:txBody>
          </p:sp>
          <p:sp>
            <p:nvSpPr>
              <p:cNvPr id="315" name="Line 65"/>
              <p:cNvSpPr>
                <a:spLocks noChangeShapeType="1"/>
              </p:cNvSpPr>
              <p:nvPr/>
            </p:nvSpPr>
            <p:spPr bwMode="auto">
              <a:xfrm>
                <a:off x="2332511" y="3172443"/>
                <a:ext cx="1280918"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grpSp>
        <p:grpSp>
          <p:nvGrpSpPr>
            <p:cNvPr id="11" name="Group 10"/>
            <p:cNvGrpSpPr/>
            <p:nvPr/>
          </p:nvGrpSpPr>
          <p:grpSpPr>
            <a:xfrm>
              <a:off x="432273" y="1335705"/>
              <a:ext cx="3223580" cy="3913188"/>
              <a:chOff x="432273" y="1335705"/>
              <a:chExt cx="3223580" cy="3913188"/>
            </a:xfrm>
          </p:grpSpPr>
          <p:grpSp>
            <p:nvGrpSpPr>
              <p:cNvPr id="176" name="Group 271"/>
              <p:cNvGrpSpPr>
                <a:grpSpLocks/>
              </p:cNvGrpSpPr>
              <p:nvPr/>
            </p:nvGrpSpPr>
            <p:grpSpPr bwMode="auto">
              <a:xfrm>
                <a:off x="432273" y="2848593"/>
                <a:ext cx="1574800" cy="1152525"/>
                <a:chOff x="3464" y="2111"/>
                <a:chExt cx="1074" cy="726"/>
              </a:xfrm>
            </p:grpSpPr>
            <p:sp>
              <p:nvSpPr>
                <p:cNvPr id="316" name="Rectangle 12"/>
                <p:cNvSpPr>
                  <a:spLocks noChangeArrowheads="1"/>
                </p:cNvSpPr>
                <p:nvPr/>
              </p:nvSpPr>
              <p:spPr bwMode="auto">
                <a:xfrm>
                  <a:off x="3482" y="2129"/>
                  <a:ext cx="1056" cy="708"/>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17" name="Rectangle 13"/>
                <p:cNvSpPr>
                  <a:spLocks noChangeArrowheads="1"/>
                </p:cNvSpPr>
                <p:nvPr/>
              </p:nvSpPr>
              <p:spPr bwMode="auto">
                <a:xfrm>
                  <a:off x="3464" y="2111"/>
                  <a:ext cx="36" cy="708"/>
                </a:xfrm>
                <a:prstGeom prst="rect">
                  <a:avLst/>
                </a:prstGeom>
                <a:solidFill>
                  <a:srgbClr val="E8CDC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18" name="Rectangle 14"/>
                <p:cNvSpPr>
                  <a:spLocks noChangeArrowheads="1"/>
                </p:cNvSpPr>
                <p:nvPr/>
              </p:nvSpPr>
              <p:spPr bwMode="auto">
                <a:xfrm>
                  <a:off x="3500" y="2111"/>
                  <a:ext cx="42" cy="708"/>
                </a:xfrm>
                <a:prstGeom prst="rect">
                  <a:avLst/>
                </a:prstGeom>
                <a:solidFill>
                  <a:srgbClr val="EACFC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19" name="Rectangle 15"/>
                <p:cNvSpPr>
                  <a:spLocks noChangeArrowheads="1"/>
                </p:cNvSpPr>
                <p:nvPr/>
              </p:nvSpPr>
              <p:spPr bwMode="auto">
                <a:xfrm>
                  <a:off x="3542" y="2111"/>
                  <a:ext cx="48" cy="708"/>
                </a:xfrm>
                <a:prstGeom prst="rect">
                  <a:avLst/>
                </a:prstGeom>
                <a:solidFill>
                  <a:srgbClr val="ECD1C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0" name="Rectangle 16"/>
                <p:cNvSpPr>
                  <a:spLocks noChangeArrowheads="1"/>
                </p:cNvSpPr>
                <p:nvPr/>
              </p:nvSpPr>
              <p:spPr bwMode="auto">
                <a:xfrm>
                  <a:off x="3590" y="2111"/>
                  <a:ext cx="42" cy="708"/>
                </a:xfrm>
                <a:prstGeom prst="rect">
                  <a:avLst/>
                </a:prstGeom>
                <a:solidFill>
                  <a:srgbClr val="EED3D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1" name="Rectangle 17"/>
                <p:cNvSpPr>
                  <a:spLocks noChangeArrowheads="1"/>
                </p:cNvSpPr>
                <p:nvPr/>
              </p:nvSpPr>
              <p:spPr bwMode="auto">
                <a:xfrm>
                  <a:off x="3632" y="2111"/>
                  <a:ext cx="42" cy="708"/>
                </a:xfrm>
                <a:prstGeom prst="rect">
                  <a:avLst/>
                </a:prstGeom>
                <a:solidFill>
                  <a:srgbClr val="F0D5D2"/>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2" name="Rectangle 18"/>
                <p:cNvSpPr>
                  <a:spLocks noChangeArrowheads="1"/>
                </p:cNvSpPr>
                <p:nvPr/>
              </p:nvSpPr>
              <p:spPr bwMode="auto">
                <a:xfrm>
                  <a:off x="3674" y="2111"/>
                  <a:ext cx="48" cy="708"/>
                </a:xfrm>
                <a:prstGeom prst="rect">
                  <a:avLst/>
                </a:prstGeom>
                <a:solidFill>
                  <a:srgbClr val="F2D7D4"/>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3" name="Rectangle 19"/>
                <p:cNvSpPr>
                  <a:spLocks noChangeArrowheads="1"/>
                </p:cNvSpPr>
                <p:nvPr/>
              </p:nvSpPr>
              <p:spPr bwMode="auto">
                <a:xfrm>
                  <a:off x="3722" y="2111"/>
                  <a:ext cx="60" cy="708"/>
                </a:xfrm>
                <a:prstGeom prst="rect">
                  <a:avLst/>
                </a:prstGeom>
                <a:solidFill>
                  <a:srgbClr val="F4D9D6"/>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4" name="Rectangle 20"/>
                <p:cNvSpPr>
                  <a:spLocks noChangeArrowheads="1"/>
                </p:cNvSpPr>
                <p:nvPr/>
              </p:nvSpPr>
              <p:spPr bwMode="auto">
                <a:xfrm>
                  <a:off x="3782" y="2111"/>
                  <a:ext cx="48" cy="708"/>
                </a:xfrm>
                <a:prstGeom prst="rect">
                  <a:avLst/>
                </a:prstGeom>
                <a:solidFill>
                  <a:srgbClr val="F6DBD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5" name="Rectangle 21"/>
                <p:cNvSpPr>
                  <a:spLocks noChangeArrowheads="1"/>
                </p:cNvSpPr>
                <p:nvPr/>
              </p:nvSpPr>
              <p:spPr bwMode="auto">
                <a:xfrm>
                  <a:off x="3830" y="2111"/>
                  <a:ext cx="42" cy="708"/>
                </a:xfrm>
                <a:prstGeom prst="rect">
                  <a:avLst/>
                </a:prstGeom>
                <a:solidFill>
                  <a:srgbClr val="F8DDD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6" name="Rectangle 22"/>
                <p:cNvSpPr>
                  <a:spLocks noChangeArrowheads="1"/>
                </p:cNvSpPr>
                <p:nvPr/>
              </p:nvSpPr>
              <p:spPr bwMode="auto">
                <a:xfrm>
                  <a:off x="3872" y="2111"/>
                  <a:ext cx="48" cy="708"/>
                </a:xfrm>
                <a:prstGeom prst="rect">
                  <a:avLst/>
                </a:prstGeom>
                <a:solidFill>
                  <a:srgbClr val="FADFD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7" name="Rectangle 23"/>
                <p:cNvSpPr>
                  <a:spLocks noChangeArrowheads="1"/>
                </p:cNvSpPr>
                <p:nvPr/>
              </p:nvSpPr>
              <p:spPr bwMode="auto">
                <a:xfrm>
                  <a:off x="3920" y="2111"/>
                  <a:ext cx="42" cy="708"/>
                </a:xfrm>
                <a:prstGeom prst="rect">
                  <a:avLst/>
                </a:prstGeom>
                <a:solidFill>
                  <a:srgbClr val="FCE1D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8" name="Rectangle 24"/>
                <p:cNvSpPr>
                  <a:spLocks noChangeArrowheads="1"/>
                </p:cNvSpPr>
                <p:nvPr/>
              </p:nvSpPr>
              <p:spPr bwMode="auto">
                <a:xfrm>
                  <a:off x="3962" y="2111"/>
                  <a:ext cx="558" cy="708"/>
                </a:xfrm>
                <a:prstGeom prst="rect">
                  <a:avLst/>
                </a:prstGeom>
                <a:solidFill>
                  <a:srgbClr val="FFE4E1"/>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329" name="Rectangle 25"/>
                <p:cNvSpPr>
                  <a:spLocks noChangeArrowheads="1"/>
                </p:cNvSpPr>
                <p:nvPr/>
              </p:nvSpPr>
              <p:spPr bwMode="auto">
                <a:xfrm>
                  <a:off x="3464" y="2111"/>
                  <a:ext cx="1056" cy="708"/>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330" name="Rectangle 26"/>
                <p:cNvSpPr>
                  <a:spLocks noChangeArrowheads="1"/>
                </p:cNvSpPr>
                <p:nvPr/>
              </p:nvSpPr>
              <p:spPr bwMode="auto">
                <a:xfrm>
                  <a:off x="3704" y="2165"/>
                  <a:ext cx="65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OM_Observation</a:t>
                  </a:r>
                  <a:endParaRPr lang="en-US">
                    <a:solidFill>
                      <a:srgbClr val="000000"/>
                    </a:solidFill>
                  </a:endParaRPr>
                </a:p>
              </p:txBody>
            </p:sp>
            <p:sp>
              <p:nvSpPr>
                <p:cNvPr id="331" name="Line 27"/>
                <p:cNvSpPr>
                  <a:spLocks noChangeShapeType="1"/>
                </p:cNvSpPr>
                <p:nvPr/>
              </p:nvSpPr>
              <p:spPr bwMode="auto">
                <a:xfrm>
                  <a:off x="3464" y="2291"/>
                  <a:ext cx="1056"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332" name="Rectangle 28"/>
                <p:cNvSpPr>
                  <a:spLocks noChangeArrowheads="1"/>
                </p:cNvSpPr>
                <p:nvPr/>
              </p:nvSpPr>
              <p:spPr bwMode="auto">
                <a:xfrm>
                  <a:off x="3494" y="2315"/>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3" name="Rectangle 29"/>
                <p:cNvSpPr>
                  <a:spLocks noChangeArrowheads="1"/>
                </p:cNvSpPr>
                <p:nvPr/>
              </p:nvSpPr>
              <p:spPr bwMode="auto">
                <a:xfrm>
                  <a:off x="3620" y="2315"/>
                  <a:ext cx="70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8B0000"/>
                      </a:solidFill>
                    </a:rPr>
                    <a:t>phenomenonTime</a:t>
                  </a:r>
                  <a:endParaRPr lang="en-US" dirty="0">
                    <a:solidFill>
                      <a:srgbClr val="000000"/>
                    </a:solidFill>
                  </a:endParaRPr>
                </a:p>
              </p:txBody>
            </p:sp>
            <p:sp>
              <p:nvSpPr>
                <p:cNvPr id="334" name="Rectangle 30"/>
                <p:cNvSpPr>
                  <a:spLocks noChangeArrowheads="1"/>
                </p:cNvSpPr>
                <p:nvPr/>
              </p:nvSpPr>
              <p:spPr bwMode="auto">
                <a:xfrm>
                  <a:off x="3494" y="2411"/>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5" name="Rectangle 31"/>
                <p:cNvSpPr>
                  <a:spLocks noChangeArrowheads="1"/>
                </p:cNvSpPr>
                <p:nvPr/>
              </p:nvSpPr>
              <p:spPr bwMode="auto">
                <a:xfrm>
                  <a:off x="3620" y="2411"/>
                  <a:ext cx="408"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resultTime</a:t>
                  </a:r>
                  <a:endParaRPr lang="en-US">
                    <a:solidFill>
                      <a:srgbClr val="000000"/>
                    </a:solidFill>
                  </a:endParaRPr>
                </a:p>
              </p:txBody>
            </p:sp>
            <p:sp>
              <p:nvSpPr>
                <p:cNvPr id="336" name="Rectangle 32"/>
                <p:cNvSpPr>
                  <a:spLocks noChangeArrowheads="1"/>
                </p:cNvSpPr>
                <p:nvPr/>
              </p:nvSpPr>
              <p:spPr bwMode="auto">
                <a:xfrm>
                  <a:off x="3494" y="2507"/>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7" name="Rectangle 33"/>
                <p:cNvSpPr>
                  <a:spLocks noChangeArrowheads="1"/>
                </p:cNvSpPr>
                <p:nvPr/>
              </p:nvSpPr>
              <p:spPr bwMode="auto">
                <a:xfrm>
                  <a:off x="3620" y="2507"/>
                  <a:ext cx="59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validTime [0..1]</a:t>
                  </a:r>
                  <a:endParaRPr lang="en-US">
                    <a:solidFill>
                      <a:srgbClr val="000000"/>
                    </a:solidFill>
                  </a:endParaRPr>
                </a:p>
              </p:txBody>
            </p:sp>
            <p:sp>
              <p:nvSpPr>
                <p:cNvPr id="338" name="Rectangle 34"/>
                <p:cNvSpPr>
                  <a:spLocks noChangeArrowheads="1"/>
                </p:cNvSpPr>
                <p:nvPr/>
              </p:nvSpPr>
              <p:spPr bwMode="auto">
                <a:xfrm>
                  <a:off x="3494" y="2603"/>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9" name="Rectangle 35"/>
                <p:cNvSpPr>
                  <a:spLocks noChangeArrowheads="1"/>
                </p:cNvSpPr>
                <p:nvPr/>
              </p:nvSpPr>
              <p:spPr bwMode="auto">
                <a:xfrm>
                  <a:off x="3620" y="2603"/>
                  <a:ext cx="687"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resultQuality [0..*]</a:t>
                  </a:r>
                  <a:endParaRPr lang="en-US">
                    <a:solidFill>
                      <a:srgbClr val="000000"/>
                    </a:solidFill>
                  </a:endParaRPr>
                </a:p>
              </p:txBody>
            </p:sp>
            <p:sp>
              <p:nvSpPr>
                <p:cNvPr id="340" name="Rectangle 36"/>
                <p:cNvSpPr>
                  <a:spLocks noChangeArrowheads="1"/>
                </p:cNvSpPr>
                <p:nvPr/>
              </p:nvSpPr>
              <p:spPr bwMode="auto">
                <a:xfrm>
                  <a:off x="3494" y="2699"/>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41" name="Rectangle 37"/>
                <p:cNvSpPr>
                  <a:spLocks noChangeArrowheads="1"/>
                </p:cNvSpPr>
                <p:nvPr/>
              </p:nvSpPr>
              <p:spPr bwMode="auto">
                <a:xfrm>
                  <a:off x="3620" y="2699"/>
                  <a:ext cx="59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parameter [0..*]</a:t>
                  </a:r>
                  <a:endParaRPr lang="en-US">
                    <a:solidFill>
                      <a:srgbClr val="000000"/>
                    </a:solidFill>
                  </a:endParaRPr>
                </a:p>
              </p:txBody>
            </p:sp>
          </p:grpSp>
          <p:grpSp>
            <p:nvGrpSpPr>
              <p:cNvPr id="178" name="Group 264"/>
              <p:cNvGrpSpPr>
                <a:grpSpLocks/>
              </p:cNvGrpSpPr>
              <p:nvPr/>
            </p:nvGrpSpPr>
            <p:grpSpPr bwMode="auto">
              <a:xfrm>
                <a:off x="2192811" y="1335705"/>
                <a:ext cx="1066800" cy="542925"/>
                <a:chOff x="1790" y="2225"/>
                <a:chExt cx="606" cy="342"/>
              </a:xfrm>
            </p:grpSpPr>
            <p:sp>
              <p:nvSpPr>
                <p:cNvPr id="260" name="Rectangle 66"/>
                <p:cNvSpPr>
                  <a:spLocks noChangeArrowheads="1"/>
                </p:cNvSpPr>
                <p:nvPr/>
              </p:nvSpPr>
              <p:spPr bwMode="auto">
                <a:xfrm>
                  <a:off x="1808" y="2243"/>
                  <a:ext cx="588"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1" name="Rectangle 67"/>
                <p:cNvSpPr>
                  <a:spLocks noChangeArrowheads="1"/>
                </p:cNvSpPr>
                <p:nvPr/>
              </p:nvSpPr>
              <p:spPr bwMode="auto">
                <a:xfrm>
                  <a:off x="1790" y="2225"/>
                  <a:ext cx="12" cy="324"/>
                </a:xfrm>
                <a:prstGeom prst="rect">
                  <a:avLst/>
                </a:prstGeom>
                <a:solidFill>
                  <a:srgbClr val="E8E8C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2" name="Rectangle 68"/>
                <p:cNvSpPr>
                  <a:spLocks noChangeArrowheads="1"/>
                </p:cNvSpPr>
                <p:nvPr/>
              </p:nvSpPr>
              <p:spPr bwMode="auto">
                <a:xfrm>
                  <a:off x="1802" y="2225"/>
                  <a:ext cx="12" cy="324"/>
                </a:xfrm>
                <a:prstGeom prst="rect">
                  <a:avLst/>
                </a:prstGeom>
                <a:solidFill>
                  <a:srgbClr val="E9E9C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3" name="Rectangle 69"/>
                <p:cNvSpPr>
                  <a:spLocks noChangeArrowheads="1"/>
                </p:cNvSpPr>
                <p:nvPr/>
              </p:nvSpPr>
              <p:spPr bwMode="auto">
                <a:xfrm>
                  <a:off x="1814" y="2225"/>
                  <a:ext cx="12" cy="324"/>
                </a:xfrm>
                <a:prstGeom prst="rect">
                  <a:avLst/>
                </a:prstGeom>
                <a:solidFill>
                  <a:srgbClr val="EAEAC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4" name="Rectangle 70"/>
                <p:cNvSpPr>
                  <a:spLocks noChangeArrowheads="1"/>
                </p:cNvSpPr>
                <p:nvPr/>
              </p:nvSpPr>
              <p:spPr bwMode="auto">
                <a:xfrm>
                  <a:off x="1826" y="2225"/>
                  <a:ext cx="12" cy="324"/>
                </a:xfrm>
                <a:prstGeom prst="rect">
                  <a:avLst/>
                </a:prstGeom>
                <a:solidFill>
                  <a:srgbClr val="EBEBC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5" name="Rectangle 71"/>
                <p:cNvSpPr>
                  <a:spLocks noChangeArrowheads="1"/>
                </p:cNvSpPr>
                <p:nvPr/>
              </p:nvSpPr>
              <p:spPr bwMode="auto">
                <a:xfrm>
                  <a:off x="1838" y="2225"/>
                  <a:ext cx="12" cy="324"/>
                </a:xfrm>
                <a:prstGeom prst="rect">
                  <a:avLst/>
                </a:prstGeom>
                <a:solidFill>
                  <a:srgbClr val="ECECCD"/>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6" name="Rectangle 72"/>
                <p:cNvSpPr>
                  <a:spLocks noChangeArrowheads="1"/>
                </p:cNvSpPr>
                <p:nvPr/>
              </p:nvSpPr>
              <p:spPr bwMode="auto">
                <a:xfrm>
                  <a:off x="1850" y="2225"/>
                  <a:ext cx="12" cy="324"/>
                </a:xfrm>
                <a:prstGeom prst="rect">
                  <a:avLst/>
                </a:prstGeom>
                <a:solidFill>
                  <a:srgbClr val="EDEDC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7" name="Rectangle 73"/>
                <p:cNvSpPr>
                  <a:spLocks noChangeArrowheads="1"/>
                </p:cNvSpPr>
                <p:nvPr/>
              </p:nvSpPr>
              <p:spPr bwMode="auto">
                <a:xfrm>
                  <a:off x="1862" y="2225"/>
                  <a:ext cx="12" cy="324"/>
                </a:xfrm>
                <a:prstGeom prst="rect">
                  <a:avLst/>
                </a:prstGeom>
                <a:solidFill>
                  <a:srgbClr val="EEEECF"/>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8" name="Rectangle 74"/>
                <p:cNvSpPr>
                  <a:spLocks noChangeArrowheads="1"/>
                </p:cNvSpPr>
                <p:nvPr/>
              </p:nvSpPr>
              <p:spPr bwMode="auto">
                <a:xfrm>
                  <a:off x="1874" y="2225"/>
                  <a:ext cx="12" cy="324"/>
                </a:xfrm>
                <a:prstGeom prst="rect">
                  <a:avLst/>
                </a:prstGeom>
                <a:solidFill>
                  <a:srgbClr val="EFEFD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69" name="Rectangle 75"/>
                <p:cNvSpPr>
                  <a:spLocks noChangeArrowheads="1"/>
                </p:cNvSpPr>
                <p:nvPr/>
              </p:nvSpPr>
              <p:spPr bwMode="auto">
                <a:xfrm>
                  <a:off x="1886" y="2225"/>
                  <a:ext cx="12" cy="324"/>
                </a:xfrm>
                <a:prstGeom prst="rect">
                  <a:avLst/>
                </a:prstGeom>
                <a:solidFill>
                  <a:srgbClr val="F0F0D1"/>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0" name="Rectangle 76"/>
                <p:cNvSpPr>
                  <a:spLocks noChangeArrowheads="1"/>
                </p:cNvSpPr>
                <p:nvPr/>
              </p:nvSpPr>
              <p:spPr bwMode="auto">
                <a:xfrm>
                  <a:off x="1898" y="2225"/>
                  <a:ext cx="12" cy="324"/>
                </a:xfrm>
                <a:prstGeom prst="rect">
                  <a:avLst/>
                </a:prstGeom>
                <a:solidFill>
                  <a:srgbClr val="F1F1D2"/>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1" name="Rectangle 77"/>
                <p:cNvSpPr>
                  <a:spLocks noChangeArrowheads="1"/>
                </p:cNvSpPr>
                <p:nvPr/>
              </p:nvSpPr>
              <p:spPr bwMode="auto">
                <a:xfrm>
                  <a:off x="1910" y="2225"/>
                  <a:ext cx="12" cy="324"/>
                </a:xfrm>
                <a:prstGeom prst="rect">
                  <a:avLst/>
                </a:prstGeom>
                <a:solidFill>
                  <a:srgbClr val="F2F2D3"/>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2" name="Rectangle 78"/>
                <p:cNvSpPr>
                  <a:spLocks noChangeArrowheads="1"/>
                </p:cNvSpPr>
                <p:nvPr/>
              </p:nvSpPr>
              <p:spPr bwMode="auto">
                <a:xfrm>
                  <a:off x="1922" y="2225"/>
                  <a:ext cx="12" cy="324"/>
                </a:xfrm>
                <a:prstGeom prst="rect">
                  <a:avLst/>
                </a:prstGeom>
                <a:solidFill>
                  <a:srgbClr val="F3F3D4"/>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3" name="Rectangle 79"/>
                <p:cNvSpPr>
                  <a:spLocks noChangeArrowheads="1"/>
                </p:cNvSpPr>
                <p:nvPr/>
              </p:nvSpPr>
              <p:spPr bwMode="auto">
                <a:xfrm>
                  <a:off x="1934" y="2225"/>
                  <a:ext cx="18" cy="324"/>
                </a:xfrm>
                <a:prstGeom prst="rect">
                  <a:avLst/>
                </a:prstGeom>
                <a:solidFill>
                  <a:srgbClr val="F4F4D5"/>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4" name="Rectangle 80"/>
                <p:cNvSpPr>
                  <a:spLocks noChangeArrowheads="1"/>
                </p:cNvSpPr>
                <p:nvPr/>
              </p:nvSpPr>
              <p:spPr bwMode="auto">
                <a:xfrm>
                  <a:off x="1952" y="2225"/>
                  <a:ext cx="18" cy="324"/>
                </a:xfrm>
                <a:prstGeom prst="rect">
                  <a:avLst/>
                </a:prstGeom>
                <a:solidFill>
                  <a:srgbClr val="F5F5D6"/>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5" name="Rectangle 81"/>
                <p:cNvSpPr>
                  <a:spLocks noChangeArrowheads="1"/>
                </p:cNvSpPr>
                <p:nvPr/>
              </p:nvSpPr>
              <p:spPr bwMode="auto">
                <a:xfrm>
                  <a:off x="1970" y="2225"/>
                  <a:ext cx="12" cy="324"/>
                </a:xfrm>
                <a:prstGeom prst="rect">
                  <a:avLst/>
                </a:prstGeom>
                <a:solidFill>
                  <a:srgbClr val="F6F6D7"/>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6" name="Rectangle 82"/>
                <p:cNvSpPr>
                  <a:spLocks noChangeArrowheads="1"/>
                </p:cNvSpPr>
                <p:nvPr/>
              </p:nvSpPr>
              <p:spPr bwMode="auto">
                <a:xfrm>
                  <a:off x="1982" y="2225"/>
                  <a:ext cx="12" cy="324"/>
                </a:xfrm>
                <a:prstGeom prst="rect">
                  <a:avLst/>
                </a:prstGeom>
                <a:solidFill>
                  <a:srgbClr val="F7F7D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7" name="Rectangle 83"/>
                <p:cNvSpPr>
                  <a:spLocks noChangeArrowheads="1"/>
                </p:cNvSpPr>
                <p:nvPr/>
              </p:nvSpPr>
              <p:spPr bwMode="auto">
                <a:xfrm>
                  <a:off x="1994" y="2225"/>
                  <a:ext cx="12" cy="324"/>
                </a:xfrm>
                <a:prstGeom prst="rect">
                  <a:avLst/>
                </a:prstGeom>
                <a:solidFill>
                  <a:srgbClr val="F8F8D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8" name="Rectangle 84"/>
                <p:cNvSpPr>
                  <a:spLocks noChangeArrowheads="1"/>
                </p:cNvSpPr>
                <p:nvPr/>
              </p:nvSpPr>
              <p:spPr bwMode="auto">
                <a:xfrm>
                  <a:off x="2006" y="2225"/>
                  <a:ext cx="12" cy="324"/>
                </a:xfrm>
                <a:prstGeom prst="rect">
                  <a:avLst/>
                </a:prstGeom>
                <a:solidFill>
                  <a:srgbClr val="F9F9D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79" name="Rectangle 85"/>
                <p:cNvSpPr>
                  <a:spLocks noChangeArrowheads="1"/>
                </p:cNvSpPr>
                <p:nvPr/>
              </p:nvSpPr>
              <p:spPr bwMode="auto">
                <a:xfrm>
                  <a:off x="2018" y="2225"/>
                  <a:ext cx="12" cy="324"/>
                </a:xfrm>
                <a:prstGeom prst="rect">
                  <a:avLst/>
                </a:prstGeom>
                <a:solidFill>
                  <a:srgbClr val="FAFAD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0" name="Rectangle 86"/>
                <p:cNvSpPr>
                  <a:spLocks noChangeArrowheads="1"/>
                </p:cNvSpPr>
                <p:nvPr/>
              </p:nvSpPr>
              <p:spPr bwMode="auto">
                <a:xfrm>
                  <a:off x="2030" y="2225"/>
                  <a:ext cx="12" cy="324"/>
                </a:xfrm>
                <a:prstGeom prst="rect">
                  <a:avLst/>
                </a:prstGeom>
                <a:solidFill>
                  <a:srgbClr val="FBFBD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1" name="Rectangle 87"/>
                <p:cNvSpPr>
                  <a:spLocks noChangeArrowheads="1"/>
                </p:cNvSpPr>
                <p:nvPr/>
              </p:nvSpPr>
              <p:spPr bwMode="auto">
                <a:xfrm>
                  <a:off x="2042" y="2225"/>
                  <a:ext cx="12" cy="324"/>
                </a:xfrm>
                <a:prstGeom prst="rect">
                  <a:avLst/>
                </a:prstGeom>
                <a:solidFill>
                  <a:srgbClr val="FCFCDD"/>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2" name="Rectangle 88"/>
                <p:cNvSpPr>
                  <a:spLocks noChangeArrowheads="1"/>
                </p:cNvSpPr>
                <p:nvPr/>
              </p:nvSpPr>
              <p:spPr bwMode="auto">
                <a:xfrm>
                  <a:off x="2054" y="2225"/>
                  <a:ext cx="12" cy="324"/>
                </a:xfrm>
                <a:prstGeom prst="rect">
                  <a:avLst/>
                </a:prstGeom>
                <a:solidFill>
                  <a:srgbClr val="FDFDD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3" name="Rectangle 89"/>
                <p:cNvSpPr>
                  <a:spLocks noChangeArrowheads="1"/>
                </p:cNvSpPr>
                <p:nvPr/>
              </p:nvSpPr>
              <p:spPr bwMode="auto">
                <a:xfrm>
                  <a:off x="2066" y="2225"/>
                  <a:ext cx="12" cy="324"/>
                </a:xfrm>
                <a:prstGeom prst="rect">
                  <a:avLst/>
                </a:prstGeom>
                <a:solidFill>
                  <a:srgbClr val="FEFEDF"/>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4" name="Rectangle 90"/>
                <p:cNvSpPr>
                  <a:spLocks noChangeArrowheads="1"/>
                </p:cNvSpPr>
                <p:nvPr/>
              </p:nvSpPr>
              <p:spPr bwMode="auto">
                <a:xfrm>
                  <a:off x="2078" y="2225"/>
                  <a:ext cx="300" cy="324"/>
                </a:xfrm>
                <a:prstGeom prst="rect">
                  <a:avLst/>
                </a:prstGeom>
                <a:solidFill>
                  <a:srgbClr val="FFFFE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85" name="Rectangle 91"/>
                <p:cNvSpPr>
                  <a:spLocks noChangeArrowheads="1"/>
                </p:cNvSpPr>
                <p:nvPr/>
              </p:nvSpPr>
              <p:spPr bwMode="auto">
                <a:xfrm>
                  <a:off x="1790" y="2225"/>
                  <a:ext cx="588"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286" name="Rectangle 92"/>
                <p:cNvSpPr>
                  <a:spLocks noChangeArrowheads="1"/>
                </p:cNvSpPr>
                <p:nvPr/>
              </p:nvSpPr>
              <p:spPr bwMode="auto">
                <a:xfrm>
                  <a:off x="1868" y="2279"/>
                  <a:ext cx="493"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GFI_Feature</a:t>
                  </a:r>
                  <a:endParaRPr lang="en-US">
                    <a:solidFill>
                      <a:srgbClr val="000000"/>
                    </a:solidFill>
                  </a:endParaRPr>
                </a:p>
              </p:txBody>
            </p:sp>
            <p:sp>
              <p:nvSpPr>
                <p:cNvPr id="287" name="Line 93"/>
                <p:cNvSpPr>
                  <a:spLocks noChangeShapeType="1"/>
                </p:cNvSpPr>
                <p:nvPr/>
              </p:nvSpPr>
              <p:spPr bwMode="auto">
                <a:xfrm>
                  <a:off x="1790" y="2405"/>
                  <a:ext cx="588"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grpSp>
          <p:grpSp>
            <p:nvGrpSpPr>
              <p:cNvPr id="179" name="Group 267"/>
              <p:cNvGrpSpPr>
                <a:grpSpLocks/>
              </p:cNvGrpSpPr>
              <p:nvPr/>
            </p:nvGrpSpPr>
            <p:grpSpPr bwMode="auto">
              <a:xfrm>
                <a:off x="556098" y="4696443"/>
                <a:ext cx="1133475" cy="542925"/>
                <a:chOff x="3548" y="3275"/>
                <a:chExt cx="594" cy="342"/>
              </a:xfrm>
            </p:grpSpPr>
            <p:sp>
              <p:nvSpPr>
                <p:cNvPr id="232" name="Rectangle 94"/>
                <p:cNvSpPr>
                  <a:spLocks noChangeArrowheads="1"/>
                </p:cNvSpPr>
                <p:nvPr/>
              </p:nvSpPr>
              <p:spPr bwMode="auto">
                <a:xfrm>
                  <a:off x="3566" y="3293"/>
                  <a:ext cx="576"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3" name="Rectangle 95"/>
                <p:cNvSpPr>
                  <a:spLocks noChangeArrowheads="1"/>
                </p:cNvSpPr>
                <p:nvPr/>
              </p:nvSpPr>
              <p:spPr bwMode="auto">
                <a:xfrm>
                  <a:off x="3548" y="3275"/>
                  <a:ext cx="12" cy="324"/>
                </a:xfrm>
                <a:prstGeom prst="rect">
                  <a:avLst/>
                </a:prstGeom>
                <a:solidFill>
                  <a:srgbClr val="B582E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4" name="Rectangle 96"/>
                <p:cNvSpPr>
                  <a:spLocks noChangeArrowheads="1"/>
                </p:cNvSpPr>
                <p:nvPr/>
              </p:nvSpPr>
              <p:spPr bwMode="auto">
                <a:xfrm>
                  <a:off x="3560" y="3275"/>
                  <a:ext cx="6" cy="324"/>
                </a:xfrm>
                <a:prstGeom prst="rect">
                  <a:avLst/>
                </a:prstGeom>
                <a:solidFill>
                  <a:srgbClr val="B683E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5" name="Rectangle 97"/>
                <p:cNvSpPr>
                  <a:spLocks noChangeArrowheads="1"/>
                </p:cNvSpPr>
                <p:nvPr/>
              </p:nvSpPr>
              <p:spPr bwMode="auto">
                <a:xfrm>
                  <a:off x="3566" y="3275"/>
                  <a:ext cx="18" cy="324"/>
                </a:xfrm>
                <a:prstGeom prst="rect">
                  <a:avLst/>
                </a:prstGeom>
                <a:solidFill>
                  <a:srgbClr val="B784E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6" name="Rectangle 98"/>
                <p:cNvSpPr>
                  <a:spLocks noChangeArrowheads="1"/>
                </p:cNvSpPr>
                <p:nvPr/>
              </p:nvSpPr>
              <p:spPr bwMode="auto">
                <a:xfrm>
                  <a:off x="3584" y="3275"/>
                  <a:ext cx="12" cy="324"/>
                </a:xfrm>
                <a:prstGeom prst="rect">
                  <a:avLst/>
                </a:prstGeom>
                <a:solidFill>
                  <a:srgbClr val="B885E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7" name="Rectangle 99"/>
                <p:cNvSpPr>
                  <a:spLocks noChangeArrowheads="1"/>
                </p:cNvSpPr>
                <p:nvPr/>
              </p:nvSpPr>
              <p:spPr bwMode="auto">
                <a:xfrm>
                  <a:off x="3596" y="3275"/>
                  <a:ext cx="6" cy="324"/>
                </a:xfrm>
                <a:prstGeom prst="rect">
                  <a:avLst/>
                </a:prstGeom>
                <a:solidFill>
                  <a:srgbClr val="B986E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8" name="Rectangle 100"/>
                <p:cNvSpPr>
                  <a:spLocks noChangeArrowheads="1"/>
                </p:cNvSpPr>
                <p:nvPr/>
              </p:nvSpPr>
              <p:spPr bwMode="auto">
                <a:xfrm>
                  <a:off x="3602" y="3275"/>
                  <a:ext cx="18" cy="324"/>
                </a:xfrm>
                <a:prstGeom prst="rect">
                  <a:avLst/>
                </a:prstGeom>
                <a:solidFill>
                  <a:srgbClr val="BA87ED"/>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39" name="Rectangle 101"/>
                <p:cNvSpPr>
                  <a:spLocks noChangeArrowheads="1"/>
                </p:cNvSpPr>
                <p:nvPr/>
              </p:nvSpPr>
              <p:spPr bwMode="auto">
                <a:xfrm>
                  <a:off x="3620" y="3275"/>
                  <a:ext cx="12" cy="324"/>
                </a:xfrm>
                <a:prstGeom prst="rect">
                  <a:avLst/>
                </a:prstGeom>
                <a:solidFill>
                  <a:srgbClr val="BB88E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0" name="Rectangle 102"/>
                <p:cNvSpPr>
                  <a:spLocks noChangeArrowheads="1"/>
                </p:cNvSpPr>
                <p:nvPr/>
              </p:nvSpPr>
              <p:spPr bwMode="auto">
                <a:xfrm>
                  <a:off x="3632" y="3275"/>
                  <a:ext cx="6" cy="324"/>
                </a:xfrm>
                <a:prstGeom prst="rect">
                  <a:avLst/>
                </a:prstGeom>
                <a:solidFill>
                  <a:srgbClr val="BC89EF"/>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1" name="Rectangle 103"/>
                <p:cNvSpPr>
                  <a:spLocks noChangeArrowheads="1"/>
                </p:cNvSpPr>
                <p:nvPr/>
              </p:nvSpPr>
              <p:spPr bwMode="auto">
                <a:xfrm>
                  <a:off x="3638" y="3275"/>
                  <a:ext cx="18" cy="324"/>
                </a:xfrm>
                <a:prstGeom prst="rect">
                  <a:avLst/>
                </a:prstGeom>
                <a:solidFill>
                  <a:srgbClr val="BD8AF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2" name="Rectangle 104"/>
                <p:cNvSpPr>
                  <a:spLocks noChangeArrowheads="1"/>
                </p:cNvSpPr>
                <p:nvPr/>
              </p:nvSpPr>
              <p:spPr bwMode="auto">
                <a:xfrm>
                  <a:off x="3656" y="3275"/>
                  <a:ext cx="12" cy="324"/>
                </a:xfrm>
                <a:prstGeom prst="rect">
                  <a:avLst/>
                </a:prstGeom>
                <a:solidFill>
                  <a:srgbClr val="BE8BF1"/>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3" name="Rectangle 105"/>
                <p:cNvSpPr>
                  <a:spLocks noChangeArrowheads="1"/>
                </p:cNvSpPr>
                <p:nvPr/>
              </p:nvSpPr>
              <p:spPr bwMode="auto">
                <a:xfrm>
                  <a:off x="3668" y="3275"/>
                  <a:ext cx="6" cy="324"/>
                </a:xfrm>
                <a:prstGeom prst="rect">
                  <a:avLst/>
                </a:prstGeom>
                <a:solidFill>
                  <a:srgbClr val="BF8CF2"/>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4" name="Rectangle 106"/>
                <p:cNvSpPr>
                  <a:spLocks noChangeArrowheads="1"/>
                </p:cNvSpPr>
                <p:nvPr/>
              </p:nvSpPr>
              <p:spPr bwMode="auto">
                <a:xfrm>
                  <a:off x="3674" y="3275"/>
                  <a:ext cx="18" cy="324"/>
                </a:xfrm>
                <a:prstGeom prst="rect">
                  <a:avLst/>
                </a:prstGeom>
                <a:solidFill>
                  <a:srgbClr val="C08DF3"/>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5" name="Rectangle 107"/>
                <p:cNvSpPr>
                  <a:spLocks noChangeArrowheads="1"/>
                </p:cNvSpPr>
                <p:nvPr/>
              </p:nvSpPr>
              <p:spPr bwMode="auto">
                <a:xfrm>
                  <a:off x="3692" y="3275"/>
                  <a:ext cx="12" cy="324"/>
                </a:xfrm>
                <a:prstGeom prst="rect">
                  <a:avLst/>
                </a:prstGeom>
                <a:solidFill>
                  <a:srgbClr val="C18EF4"/>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6" name="Rectangle 108"/>
                <p:cNvSpPr>
                  <a:spLocks noChangeArrowheads="1"/>
                </p:cNvSpPr>
                <p:nvPr/>
              </p:nvSpPr>
              <p:spPr bwMode="auto">
                <a:xfrm>
                  <a:off x="3704" y="3275"/>
                  <a:ext cx="18" cy="324"/>
                </a:xfrm>
                <a:prstGeom prst="rect">
                  <a:avLst/>
                </a:prstGeom>
                <a:solidFill>
                  <a:srgbClr val="C28FF5"/>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7" name="Rectangle 109"/>
                <p:cNvSpPr>
                  <a:spLocks noChangeArrowheads="1"/>
                </p:cNvSpPr>
                <p:nvPr/>
              </p:nvSpPr>
              <p:spPr bwMode="auto">
                <a:xfrm>
                  <a:off x="3722" y="3275"/>
                  <a:ext cx="18" cy="324"/>
                </a:xfrm>
                <a:prstGeom prst="rect">
                  <a:avLst/>
                </a:prstGeom>
                <a:solidFill>
                  <a:srgbClr val="C390F6"/>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8" name="Rectangle 110"/>
                <p:cNvSpPr>
                  <a:spLocks noChangeArrowheads="1"/>
                </p:cNvSpPr>
                <p:nvPr/>
              </p:nvSpPr>
              <p:spPr bwMode="auto">
                <a:xfrm>
                  <a:off x="3740" y="3275"/>
                  <a:ext cx="6" cy="324"/>
                </a:xfrm>
                <a:prstGeom prst="rect">
                  <a:avLst/>
                </a:prstGeom>
                <a:solidFill>
                  <a:srgbClr val="C491F7"/>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49" name="Rectangle 111"/>
                <p:cNvSpPr>
                  <a:spLocks noChangeArrowheads="1"/>
                </p:cNvSpPr>
                <p:nvPr/>
              </p:nvSpPr>
              <p:spPr bwMode="auto">
                <a:xfrm>
                  <a:off x="3746" y="3275"/>
                  <a:ext cx="18" cy="324"/>
                </a:xfrm>
                <a:prstGeom prst="rect">
                  <a:avLst/>
                </a:prstGeom>
                <a:solidFill>
                  <a:srgbClr val="C592F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0" name="Rectangle 112"/>
                <p:cNvSpPr>
                  <a:spLocks noChangeArrowheads="1"/>
                </p:cNvSpPr>
                <p:nvPr/>
              </p:nvSpPr>
              <p:spPr bwMode="auto">
                <a:xfrm>
                  <a:off x="3764" y="3275"/>
                  <a:ext cx="12" cy="324"/>
                </a:xfrm>
                <a:prstGeom prst="rect">
                  <a:avLst/>
                </a:prstGeom>
                <a:solidFill>
                  <a:srgbClr val="C693F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1" name="Rectangle 113"/>
                <p:cNvSpPr>
                  <a:spLocks noChangeArrowheads="1"/>
                </p:cNvSpPr>
                <p:nvPr/>
              </p:nvSpPr>
              <p:spPr bwMode="auto">
                <a:xfrm>
                  <a:off x="3776" y="3275"/>
                  <a:ext cx="6" cy="324"/>
                </a:xfrm>
                <a:prstGeom prst="rect">
                  <a:avLst/>
                </a:prstGeom>
                <a:solidFill>
                  <a:srgbClr val="C794F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2" name="Rectangle 114"/>
                <p:cNvSpPr>
                  <a:spLocks noChangeArrowheads="1"/>
                </p:cNvSpPr>
                <p:nvPr/>
              </p:nvSpPr>
              <p:spPr bwMode="auto">
                <a:xfrm>
                  <a:off x="3782" y="3275"/>
                  <a:ext cx="18" cy="324"/>
                </a:xfrm>
                <a:prstGeom prst="rect">
                  <a:avLst/>
                </a:prstGeom>
                <a:solidFill>
                  <a:srgbClr val="C895F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3" name="Rectangle 115"/>
                <p:cNvSpPr>
                  <a:spLocks noChangeArrowheads="1"/>
                </p:cNvSpPr>
                <p:nvPr/>
              </p:nvSpPr>
              <p:spPr bwMode="auto">
                <a:xfrm>
                  <a:off x="3800" y="3275"/>
                  <a:ext cx="12" cy="324"/>
                </a:xfrm>
                <a:prstGeom prst="rect">
                  <a:avLst/>
                </a:prstGeom>
                <a:solidFill>
                  <a:srgbClr val="C996F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4" name="Rectangle 116"/>
                <p:cNvSpPr>
                  <a:spLocks noChangeArrowheads="1"/>
                </p:cNvSpPr>
                <p:nvPr/>
              </p:nvSpPr>
              <p:spPr bwMode="auto">
                <a:xfrm>
                  <a:off x="3812" y="3275"/>
                  <a:ext cx="6" cy="324"/>
                </a:xfrm>
                <a:prstGeom prst="rect">
                  <a:avLst/>
                </a:prstGeom>
                <a:solidFill>
                  <a:srgbClr val="CA97FD"/>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5" name="Rectangle 117"/>
                <p:cNvSpPr>
                  <a:spLocks noChangeArrowheads="1"/>
                </p:cNvSpPr>
                <p:nvPr/>
              </p:nvSpPr>
              <p:spPr bwMode="auto">
                <a:xfrm>
                  <a:off x="3818" y="3275"/>
                  <a:ext cx="18" cy="324"/>
                </a:xfrm>
                <a:prstGeom prst="rect">
                  <a:avLst/>
                </a:prstGeom>
                <a:solidFill>
                  <a:srgbClr val="CB98F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6" name="Rectangle 118"/>
                <p:cNvSpPr>
                  <a:spLocks noChangeArrowheads="1"/>
                </p:cNvSpPr>
                <p:nvPr/>
              </p:nvSpPr>
              <p:spPr bwMode="auto">
                <a:xfrm>
                  <a:off x="3836" y="3275"/>
                  <a:ext cx="288" cy="324"/>
                </a:xfrm>
                <a:prstGeom prst="rect">
                  <a:avLst/>
                </a:prstGeom>
                <a:solidFill>
                  <a:srgbClr val="CC99FF"/>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57" name="Rectangle 119"/>
                <p:cNvSpPr>
                  <a:spLocks noChangeArrowheads="1"/>
                </p:cNvSpPr>
                <p:nvPr/>
              </p:nvSpPr>
              <p:spPr bwMode="auto">
                <a:xfrm>
                  <a:off x="3548" y="3275"/>
                  <a:ext cx="576"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258" name="Rectangle 120"/>
                <p:cNvSpPr>
                  <a:spLocks noChangeArrowheads="1"/>
                </p:cNvSpPr>
                <p:nvPr/>
              </p:nvSpPr>
              <p:spPr bwMode="auto">
                <a:xfrm>
                  <a:off x="3614" y="3329"/>
                  <a:ext cx="504"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OM_Process</a:t>
                  </a:r>
                  <a:endParaRPr lang="en-US">
                    <a:solidFill>
                      <a:srgbClr val="000000"/>
                    </a:solidFill>
                  </a:endParaRPr>
                </a:p>
              </p:txBody>
            </p:sp>
            <p:sp>
              <p:nvSpPr>
                <p:cNvPr id="259" name="Line 121"/>
                <p:cNvSpPr>
                  <a:spLocks noChangeShapeType="1"/>
                </p:cNvSpPr>
                <p:nvPr/>
              </p:nvSpPr>
              <p:spPr bwMode="auto">
                <a:xfrm>
                  <a:off x="3548" y="3455"/>
                  <a:ext cx="576"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grpSp>
          <p:grpSp>
            <p:nvGrpSpPr>
              <p:cNvPr id="182" name="Group 268"/>
              <p:cNvGrpSpPr>
                <a:grpSpLocks/>
              </p:cNvGrpSpPr>
              <p:nvPr/>
            </p:nvGrpSpPr>
            <p:grpSpPr bwMode="auto">
              <a:xfrm>
                <a:off x="2437286" y="4705968"/>
                <a:ext cx="809625" cy="542925"/>
                <a:chOff x="4832" y="3281"/>
                <a:chExt cx="552" cy="342"/>
              </a:xfrm>
            </p:grpSpPr>
            <p:sp>
              <p:nvSpPr>
                <p:cNvPr id="204" name="Rectangle 166"/>
                <p:cNvSpPr>
                  <a:spLocks noChangeArrowheads="1"/>
                </p:cNvSpPr>
                <p:nvPr/>
              </p:nvSpPr>
              <p:spPr bwMode="auto">
                <a:xfrm>
                  <a:off x="4850" y="3299"/>
                  <a:ext cx="534"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05" name="Rectangle 167"/>
                <p:cNvSpPr>
                  <a:spLocks noChangeArrowheads="1"/>
                </p:cNvSpPr>
                <p:nvPr/>
              </p:nvSpPr>
              <p:spPr bwMode="auto">
                <a:xfrm>
                  <a:off x="4832" y="3281"/>
                  <a:ext cx="6" cy="324"/>
                </a:xfrm>
                <a:prstGeom prst="rect">
                  <a:avLst/>
                </a:prstGeom>
                <a:solidFill>
                  <a:srgbClr val="B5E8B5"/>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06" name="Rectangle 168"/>
                <p:cNvSpPr>
                  <a:spLocks noChangeArrowheads="1"/>
                </p:cNvSpPr>
                <p:nvPr/>
              </p:nvSpPr>
              <p:spPr bwMode="auto">
                <a:xfrm>
                  <a:off x="4838" y="3281"/>
                  <a:ext cx="12" cy="324"/>
                </a:xfrm>
                <a:prstGeom prst="rect">
                  <a:avLst/>
                </a:prstGeom>
                <a:solidFill>
                  <a:srgbClr val="B6E9B6"/>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07" name="Rectangle 169"/>
                <p:cNvSpPr>
                  <a:spLocks noChangeArrowheads="1"/>
                </p:cNvSpPr>
                <p:nvPr/>
              </p:nvSpPr>
              <p:spPr bwMode="auto">
                <a:xfrm>
                  <a:off x="4850" y="3281"/>
                  <a:ext cx="12" cy="324"/>
                </a:xfrm>
                <a:prstGeom prst="rect">
                  <a:avLst/>
                </a:prstGeom>
                <a:solidFill>
                  <a:srgbClr val="B7EAB7"/>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08" name="Rectangle 170"/>
                <p:cNvSpPr>
                  <a:spLocks noChangeArrowheads="1"/>
                </p:cNvSpPr>
                <p:nvPr/>
              </p:nvSpPr>
              <p:spPr bwMode="auto">
                <a:xfrm>
                  <a:off x="4862" y="3281"/>
                  <a:ext cx="12" cy="324"/>
                </a:xfrm>
                <a:prstGeom prst="rect">
                  <a:avLst/>
                </a:prstGeom>
                <a:solidFill>
                  <a:srgbClr val="B8EBB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09" name="Rectangle 171"/>
                <p:cNvSpPr>
                  <a:spLocks noChangeArrowheads="1"/>
                </p:cNvSpPr>
                <p:nvPr/>
              </p:nvSpPr>
              <p:spPr bwMode="auto">
                <a:xfrm>
                  <a:off x="4874" y="3281"/>
                  <a:ext cx="12" cy="324"/>
                </a:xfrm>
                <a:prstGeom prst="rect">
                  <a:avLst/>
                </a:prstGeom>
                <a:solidFill>
                  <a:srgbClr val="B9ECB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0" name="Rectangle 172"/>
                <p:cNvSpPr>
                  <a:spLocks noChangeArrowheads="1"/>
                </p:cNvSpPr>
                <p:nvPr/>
              </p:nvSpPr>
              <p:spPr bwMode="auto">
                <a:xfrm>
                  <a:off x="4886" y="3281"/>
                  <a:ext cx="12" cy="324"/>
                </a:xfrm>
                <a:prstGeom prst="rect">
                  <a:avLst/>
                </a:prstGeom>
                <a:solidFill>
                  <a:srgbClr val="BAEDB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1" name="Rectangle 173"/>
                <p:cNvSpPr>
                  <a:spLocks noChangeArrowheads="1"/>
                </p:cNvSpPr>
                <p:nvPr/>
              </p:nvSpPr>
              <p:spPr bwMode="auto">
                <a:xfrm>
                  <a:off x="4898" y="3281"/>
                  <a:ext cx="12" cy="324"/>
                </a:xfrm>
                <a:prstGeom prst="rect">
                  <a:avLst/>
                </a:prstGeom>
                <a:solidFill>
                  <a:srgbClr val="BBEEB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2" name="Rectangle 174"/>
                <p:cNvSpPr>
                  <a:spLocks noChangeArrowheads="1"/>
                </p:cNvSpPr>
                <p:nvPr/>
              </p:nvSpPr>
              <p:spPr bwMode="auto">
                <a:xfrm>
                  <a:off x="4910" y="3281"/>
                  <a:ext cx="6" cy="324"/>
                </a:xfrm>
                <a:prstGeom prst="rect">
                  <a:avLst/>
                </a:prstGeom>
                <a:solidFill>
                  <a:srgbClr val="BCEFB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3" name="Rectangle 175"/>
                <p:cNvSpPr>
                  <a:spLocks noChangeArrowheads="1"/>
                </p:cNvSpPr>
                <p:nvPr/>
              </p:nvSpPr>
              <p:spPr bwMode="auto">
                <a:xfrm>
                  <a:off x="4916" y="3281"/>
                  <a:ext cx="12" cy="324"/>
                </a:xfrm>
                <a:prstGeom prst="rect">
                  <a:avLst/>
                </a:prstGeom>
                <a:solidFill>
                  <a:srgbClr val="BDF0BD"/>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4" name="Rectangle 176"/>
                <p:cNvSpPr>
                  <a:spLocks noChangeArrowheads="1"/>
                </p:cNvSpPr>
                <p:nvPr/>
              </p:nvSpPr>
              <p:spPr bwMode="auto">
                <a:xfrm>
                  <a:off x="4928" y="3281"/>
                  <a:ext cx="12" cy="324"/>
                </a:xfrm>
                <a:prstGeom prst="rect">
                  <a:avLst/>
                </a:prstGeom>
                <a:solidFill>
                  <a:srgbClr val="BEF1BE"/>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5" name="Rectangle 177"/>
                <p:cNvSpPr>
                  <a:spLocks noChangeArrowheads="1"/>
                </p:cNvSpPr>
                <p:nvPr/>
              </p:nvSpPr>
              <p:spPr bwMode="auto">
                <a:xfrm>
                  <a:off x="4940" y="3281"/>
                  <a:ext cx="12" cy="324"/>
                </a:xfrm>
                <a:prstGeom prst="rect">
                  <a:avLst/>
                </a:prstGeom>
                <a:solidFill>
                  <a:srgbClr val="BFF2BF"/>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6" name="Rectangle 178"/>
                <p:cNvSpPr>
                  <a:spLocks noChangeArrowheads="1"/>
                </p:cNvSpPr>
                <p:nvPr/>
              </p:nvSpPr>
              <p:spPr bwMode="auto">
                <a:xfrm>
                  <a:off x="4952" y="3281"/>
                  <a:ext cx="12" cy="324"/>
                </a:xfrm>
                <a:prstGeom prst="rect">
                  <a:avLst/>
                </a:prstGeom>
                <a:solidFill>
                  <a:srgbClr val="C0F3C0"/>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7" name="Rectangle 179"/>
                <p:cNvSpPr>
                  <a:spLocks noChangeArrowheads="1"/>
                </p:cNvSpPr>
                <p:nvPr/>
              </p:nvSpPr>
              <p:spPr bwMode="auto">
                <a:xfrm>
                  <a:off x="4964" y="3281"/>
                  <a:ext cx="12" cy="324"/>
                </a:xfrm>
                <a:prstGeom prst="rect">
                  <a:avLst/>
                </a:prstGeom>
                <a:solidFill>
                  <a:srgbClr val="C1F4C1"/>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8" name="Rectangle 180"/>
                <p:cNvSpPr>
                  <a:spLocks noChangeArrowheads="1"/>
                </p:cNvSpPr>
                <p:nvPr/>
              </p:nvSpPr>
              <p:spPr bwMode="auto">
                <a:xfrm>
                  <a:off x="4976" y="3281"/>
                  <a:ext cx="18" cy="324"/>
                </a:xfrm>
                <a:prstGeom prst="rect">
                  <a:avLst/>
                </a:prstGeom>
                <a:solidFill>
                  <a:srgbClr val="C2F5C2"/>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19" name="Rectangle 181"/>
                <p:cNvSpPr>
                  <a:spLocks noChangeArrowheads="1"/>
                </p:cNvSpPr>
                <p:nvPr/>
              </p:nvSpPr>
              <p:spPr bwMode="auto">
                <a:xfrm>
                  <a:off x="4994" y="3281"/>
                  <a:ext cx="12" cy="324"/>
                </a:xfrm>
                <a:prstGeom prst="rect">
                  <a:avLst/>
                </a:prstGeom>
                <a:solidFill>
                  <a:srgbClr val="C3F6C3"/>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0" name="Rectangle 182"/>
                <p:cNvSpPr>
                  <a:spLocks noChangeArrowheads="1"/>
                </p:cNvSpPr>
                <p:nvPr/>
              </p:nvSpPr>
              <p:spPr bwMode="auto">
                <a:xfrm>
                  <a:off x="5006" y="3281"/>
                  <a:ext cx="12" cy="324"/>
                </a:xfrm>
                <a:prstGeom prst="rect">
                  <a:avLst/>
                </a:prstGeom>
                <a:solidFill>
                  <a:srgbClr val="C4F7C4"/>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1" name="Rectangle 183"/>
                <p:cNvSpPr>
                  <a:spLocks noChangeArrowheads="1"/>
                </p:cNvSpPr>
                <p:nvPr/>
              </p:nvSpPr>
              <p:spPr bwMode="auto">
                <a:xfrm>
                  <a:off x="5018" y="3281"/>
                  <a:ext cx="12" cy="324"/>
                </a:xfrm>
                <a:prstGeom prst="rect">
                  <a:avLst/>
                </a:prstGeom>
                <a:solidFill>
                  <a:srgbClr val="C5F8C5"/>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2" name="Rectangle 184"/>
                <p:cNvSpPr>
                  <a:spLocks noChangeArrowheads="1"/>
                </p:cNvSpPr>
                <p:nvPr/>
              </p:nvSpPr>
              <p:spPr bwMode="auto">
                <a:xfrm>
                  <a:off x="5030" y="3281"/>
                  <a:ext cx="12" cy="324"/>
                </a:xfrm>
                <a:prstGeom prst="rect">
                  <a:avLst/>
                </a:prstGeom>
                <a:solidFill>
                  <a:srgbClr val="C6F9C6"/>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3" name="Rectangle 185"/>
                <p:cNvSpPr>
                  <a:spLocks noChangeArrowheads="1"/>
                </p:cNvSpPr>
                <p:nvPr/>
              </p:nvSpPr>
              <p:spPr bwMode="auto">
                <a:xfrm>
                  <a:off x="5042" y="3281"/>
                  <a:ext cx="12" cy="324"/>
                </a:xfrm>
                <a:prstGeom prst="rect">
                  <a:avLst/>
                </a:prstGeom>
                <a:solidFill>
                  <a:srgbClr val="C7FAC7"/>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4" name="Rectangle 186"/>
                <p:cNvSpPr>
                  <a:spLocks noChangeArrowheads="1"/>
                </p:cNvSpPr>
                <p:nvPr/>
              </p:nvSpPr>
              <p:spPr bwMode="auto">
                <a:xfrm>
                  <a:off x="5054" y="3281"/>
                  <a:ext cx="12" cy="324"/>
                </a:xfrm>
                <a:prstGeom prst="rect">
                  <a:avLst/>
                </a:prstGeom>
                <a:solidFill>
                  <a:srgbClr val="C8FBC8"/>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5" name="Rectangle 187"/>
                <p:cNvSpPr>
                  <a:spLocks noChangeArrowheads="1"/>
                </p:cNvSpPr>
                <p:nvPr/>
              </p:nvSpPr>
              <p:spPr bwMode="auto">
                <a:xfrm>
                  <a:off x="5066" y="3281"/>
                  <a:ext cx="6" cy="324"/>
                </a:xfrm>
                <a:prstGeom prst="rect">
                  <a:avLst/>
                </a:prstGeom>
                <a:solidFill>
                  <a:srgbClr val="C9FCC9"/>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6" name="Rectangle 188"/>
                <p:cNvSpPr>
                  <a:spLocks noChangeArrowheads="1"/>
                </p:cNvSpPr>
                <p:nvPr/>
              </p:nvSpPr>
              <p:spPr bwMode="auto">
                <a:xfrm>
                  <a:off x="5072" y="3281"/>
                  <a:ext cx="12" cy="324"/>
                </a:xfrm>
                <a:prstGeom prst="rect">
                  <a:avLst/>
                </a:prstGeom>
                <a:solidFill>
                  <a:srgbClr val="CAFDCA"/>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7" name="Rectangle 189"/>
                <p:cNvSpPr>
                  <a:spLocks noChangeArrowheads="1"/>
                </p:cNvSpPr>
                <p:nvPr/>
              </p:nvSpPr>
              <p:spPr bwMode="auto">
                <a:xfrm>
                  <a:off x="5084" y="3281"/>
                  <a:ext cx="12" cy="324"/>
                </a:xfrm>
                <a:prstGeom prst="rect">
                  <a:avLst/>
                </a:prstGeom>
                <a:solidFill>
                  <a:srgbClr val="CBFECB"/>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8" name="Rectangle 190"/>
                <p:cNvSpPr>
                  <a:spLocks noChangeArrowheads="1"/>
                </p:cNvSpPr>
                <p:nvPr/>
              </p:nvSpPr>
              <p:spPr bwMode="auto">
                <a:xfrm>
                  <a:off x="5096" y="3281"/>
                  <a:ext cx="270" cy="324"/>
                </a:xfrm>
                <a:prstGeom prst="rect">
                  <a:avLst/>
                </a:prstGeom>
                <a:solidFill>
                  <a:srgbClr val="CCFFCC"/>
                </a:solidFill>
                <a:ln w="9525">
                  <a:noFill/>
                  <a:miter lim="800000"/>
                  <a:headEnd/>
                  <a:tailEnd/>
                </a:ln>
              </p:spPr>
              <p:txBody>
                <a:bodyPr/>
                <a:lstStyle/>
                <a:p>
                  <a:pPr fontAlgn="base">
                    <a:spcBef>
                      <a:spcPct val="0"/>
                    </a:spcBef>
                    <a:spcAft>
                      <a:spcPct val="0"/>
                    </a:spcAft>
                  </a:pPr>
                  <a:endParaRPr lang="en-AU">
                    <a:solidFill>
                      <a:srgbClr val="000000"/>
                    </a:solidFill>
                  </a:endParaRPr>
                </a:p>
              </p:txBody>
            </p:sp>
            <p:sp>
              <p:nvSpPr>
                <p:cNvPr id="229" name="Rectangle 191"/>
                <p:cNvSpPr>
                  <a:spLocks noChangeArrowheads="1"/>
                </p:cNvSpPr>
                <p:nvPr/>
              </p:nvSpPr>
              <p:spPr bwMode="auto">
                <a:xfrm>
                  <a:off x="4832" y="3281"/>
                  <a:ext cx="534"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230" name="Rectangle 192"/>
                <p:cNvSpPr>
                  <a:spLocks noChangeArrowheads="1"/>
                </p:cNvSpPr>
                <p:nvPr/>
              </p:nvSpPr>
              <p:spPr bwMode="auto">
                <a:xfrm>
                  <a:off x="5030" y="3335"/>
                  <a:ext cx="150"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Any</a:t>
                  </a:r>
                  <a:endParaRPr lang="en-US">
                    <a:solidFill>
                      <a:srgbClr val="000000"/>
                    </a:solidFill>
                  </a:endParaRPr>
                </a:p>
              </p:txBody>
            </p:sp>
            <p:sp>
              <p:nvSpPr>
                <p:cNvPr id="231" name="Line 193"/>
                <p:cNvSpPr>
                  <a:spLocks noChangeShapeType="1"/>
                </p:cNvSpPr>
                <p:nvPr/>
              </p:nvSpPr>
              <p:spPr bwMode="auto">
                <a:xfrm>
                  <a:off x="4832" y="3461"/>
                  <a:ext cx="534"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grpSp>
          <p:grpSp>
            <p:nvGrpSpPr>
              <p:cNvPr id="183" name="Group 273"/>
              <p:cNvGrpSpPr>
                <a:grpSpLocks/>
              </p:cNvGrpSpPr>
              <p:nvPr/>
            </p:nvGrpSpPr>
            <p:grpSpPr bwMode="auto">
              <a:xfrm>
                <a:off x="1989611" y="3201018"/>
                <a:ext cx="1546225" cy="431800"/>
                <a:chOff x="4526" y="2333"/>
                <a:chExt cx="1055" cy="272"/>
              </a:xfrm>
            </p:grpSpPr>
            <p:sp>
              <p:nvSpPr>
                <p:cNvPr id="200" name="Line 225"/>
                <p:cNvSpPr>
                  <a:spLocks noChangeShapeType="1"/>
                </p:cNvSpPr>
                <p:nvPr/>
              </p:nvSpPr>
              <p:spPr bwMode="auto">
                <a:xfrm flipV="1">
                  <a:off x="4526" y="2429"/>
                  <a:ext cx="234" cy="3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201" name="Freeform 226"/>
                <p:cNvSpPr>
                  <a:spLocks noEditPoints="1"/>
                </p:cNvSpPr>
                <p:nvPr/>
              </p:nvSpPr>
              <p:spPr bwMode="auto">
                <a:xfrm>
                  <a:off x="4664" y="2405"/>
                  <a:ext cx="96" cy="72"/>
                </a:xfrm>
                <a:custGeom>
                  <a:avLst/>
                  <a:gdLst>
                    <a:gd name="T0" fmla="*/ 96 w 96"/>
                    <a:gd name="T1" fmla="*/ 24 h 72"/>
                    <a:gd name="T2" fmla="*/ 12 w 96"/>
                    <a:gd name="T3" fmla="*/ 72 h 72"/>
                    <a:gd name="T4" fmla="*/ 96 w 96"/>
                    <a:gd name="T5" fmla="*/ 24 h 72"/>
                    <a:gd name="T6" fmla="*/ 0 w 96"/>
                    <a:gd name="T7" fmla="*/ 0 h 72"/>
                    <a:gd name="T8" fmla="*/ 0 60000 65536"/>
                    <a:gd name="T9" fmla="*/ 0 60000 65536"/>
                    <a:gd name="T10" fmla="*/ 0 60000 65536"/>
                    <a:gd name="T11" fmla="*/ 0 60000 65536"/>
                    <a:gd name="T12" fmla="*/ 0 w 96"/>
                    <a:gd name="T13" fmla="*/ 0 h 72"/>
                    <a:gd name="T14" fmla="*/ 96 w 96"/>
                    <a:gd name="T15" fmla="*/ 72 h 72"/>
                  </a:gdLst>
                  <a:ahLst/>
                  <a:cxnLst>
                    <a:cxn ang="T8">
                      <a:pos x="T0" y="T1"/>
                    </a:cxn>
                    <a:cxn ang="T9">
                      <a:pos x="T2" y="T3"/>
                    </a:cxn>
                    <a:cxn ang="T10">
                      <a:pos x="T4" y="T5"/>
                    </a:cxn>
                    <a:cxn ang="T11">
                      <a:pos x="T6" y="T7"/>
                    </a:cxn>
                  </a:cxnLst>
                  <a:rect l="T12" t="T13" r="T14" b="T15"/>
                  <a:pathLst>
                    <a:path w="96" h="72">
                      <a:moveTo>
                        <a:pt x="96" y="24"/>
                      </a:moveTo>
                      <a:lnTo>
                        <a:pt x="12" y="72"/>
                      </a:lnTo>
                      <a:moveTo>
                        <a:pt x="96" y="24"/>
                      </a:moveTo>
                      <a:lnTo>
                        <a:pt x="0" y="0"/>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endParaRPr>
                </a:p>
              </p:txBody>
            </p:sp>
            <p:sp>
              <p:nvSpPr>
                <p:cNvPr id="202" name="Rectangle 227"/>
                <p:cNvSpPr>
                  <a:spLocks noChangeArrowheads="1"/>
                </p:cNvSpPr>
                <p:nvPr/>
              </p:nvSpPr>
              <p:spPr bwMode="auto">
                <a:xfrm>
                  <a:off x="4694" y="2489"/>
                  <a:ext cx="887" cy="116"/>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+observedProperty</a:t>
                  </a:r>
                  <a:endParaRPr lang="en-US" sz="3600">
                    <a:solidFill>
                      <a:srgbClr val="000000"/>
                    </a:solidFill>
                  </a:endParaRPr>
                </a:p>
              </p:txBody>
            </p:sp>
            <p:sp>
              <p:nvSpPr>
                <p:cNvPr id="203" name="Rectangle 228"/>
                <p:cNvSpPr>
                  <a:spLocks noChangeArrowheads="1"/>
                </p:cNvSpPr>
                <p:nvPr/>
              </p:nvSpPr>
              <p:spPr bwMode="auto">
                <a:xfrm>
                  <a:off x="4694" y="2333"/>
                  <a:ext cx="39" cy="7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1</a:t>
                  </a:r>
                  <a:endParaRPr lang="en-US">
                    <a:solidFill>
                      <a:srgbClr val="000000"/>
                    </a:solidFill>
                  </a:endParaRPr>
                </a:p>
              </p:txBody>
            </p:sp>
          </p:grpSp>
          <p:grpSp>
            <p:nvGrpSpPr>
              <p:cNvPr id="184" name="Group 178"/>
              <p:cNvGrpSpPr>
                <a:grpSpLocks/>
              </p:cNvGrpSpPr>
              <p:nvPr/>
            </p:nvGrpSpPr>
            <p:grpSpPr bwMode="auto">
              <a:xfrm rot="7440675">
                <a:off x="1337943" y="2277886"/>
                <a:ext cx="1281112" cy="180975"/>
                <a:chOff x="3532889" y="2379360"/>
                <a:chExt cx="1582615" cy="190500"/>
              </a:xfrm>
            </p:grpSpPr>
            <p:sp>
              <p:nvSpPr>
                <p:cNvPr id="198" name="Line 229"/>
                <p:cNvSpPr>
                  <a:spLocks noChangeShapeType="1"/>
                </p:cNvSpPr>
                <p:nvPr/>
              </p:nvSpPr>
              <p:spPr bwMode="auto">
                <a:xfrm flipH="1" flipV="1">
                  <a:off x="3532889" y="2426985"/>
                  <a:ext cx="1582615" cy="1428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199" name="Freeform 230"/>
                <p:cNvSpPr>
                  <a:spLocks noEditPoints="1"/>
                </p:cNvSpPr>
                <p:nvPr/>
              </p:nvSpPr>
              <p:spPr bwMode="auto">
                <a:xfrm>
                  <a:off x="3532889" y="2379360"/>
                  <a:ext cx="131885" cy="114300"/>
                </a:xfrm>
                <a:custGeom>
                  <a:avLst/>
                  <a:gdLst>
                    <a:gd name="T0" fmla="*/ 0 w 90"/>
                    <a:gd name="T1" fmla="*/ 75604680 h 72"/>
                    <a:gd name="T2" fmla="*/ 193262840 w 90"/>
                    <a:gd name="T3" fmla="*/ 0 h 72"/>
                    <a:gd name="T4" fmla="*/ 0 w 90"/>
                    <a:gd name="T5" fmla="*/ 75604680 h 72"/>
                    <a:gd name="T6" fmla="*/ 180379099 w 90"/>
                    <a:gd name="T7" fmla="*/ 181451223 h 72"/>
                    <a:gd name="T8" fmla="*/ 0 60000 65536"/>
                    <a:gd name="T9" fmla="*/ 0 60000 65536"/>
                    <a:gd name="T10" fmla="*/ 0 60000 65536"/>
                    <a:gd name="T11" fmla="*/ 0 60000 65536"/>
                    <a:gd name="T12" fmla="*/ 0 w 90"/>
                    <a:gd name="T13" fmla="*/ 0 h 72"/>
                    <a:gd name="T14" fmla="*/ 90 w 90"/>
                    <a:gd name="T15" fmla="*/ 72 h 72"/>
                  </a:gdLst>
                  <a:ahLst/>
                  <a:cxnLst>
                    <a:cxn ang="T8">
                      <a:pos x="T0" y="T1"/>
                    </a:cxn>
                    <a:cxn ang="T9">
                      <a:pos x="T2" y="T3"/>
                    </a:cxn>
                    <a:cxn ang="T10">
                      <a:pos x="T4" y="T5"/>
                    </a:cxn>
                    <a:cxn ang="T11">
                      <a:pos x="T6" y="T7"/>
                    </a:cxn>
                  </a:cxnLst>
                  <a:rect l="T12" t="T13" r="T14" b="T15"/>
                  <a:pathLst>
                    <a:path w="90" h="72">
                      <a:moveTo>
                        <a:pt x="0" y="30"/>
                      </a:moveTo>
                      <a:lnTo>
                        <a:pt x="90" y="0"/>
                      </a:lnTo>
                      <a:moveTo>
                        <a:pt x="0" y="30"/>
                      </a:moveTo>
                      <a:lnTo>
                        <a:pt x="84" y="72"/>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endParaRPr>
                </a:p>
              </p:txBody>
            </p:sp>
          </p:grpSp>
          <p:sp>
            <p:nvSpPr>
              <p:cNvPr id="185" name="Rectangle 232"/>
              <p:cNvSpPr>
                <a:spLocks noChangeArrowheads="1"/>
              </p:cNvSpPr>
              <p:nvPr/>
            </p:nvSpPr>
            <p:spPr bwMode="auto">
              <a:xfrm>
                <a:off x="1402236" y="2632693"/>
                <a:ext cx="153987"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0..*</a:t>
                </a:r>
                <a:endParaRPr lang="en-US">
                  <a:solidFill>
                    <a:srgbClr val="000000"/>
                  </a:solidFill>
                </a:endParaRPr>
              </a:p>
            </p:txBody>
          </p:sp>
          <p:sp>
            <p:nvSpPr>
              <p:cNvPr id="186" name="Rectangle 233"/>
              <p:cNvSpPr>
                <a:spLocks noChangeArrowheads="1"/>
              </p:cNvSpPr>
              <p:nvPr/>
            </p:nvSpPr>
            <p:spPr bwMode="auto">
              <a:xfrm>
                <a:off x="2411253" y="1899140"/>
                <a:ext cx="1244600"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dirty="0">
                    <a:solidFill>
                      <a:srgbClr val="000000"/>
                    </a:solidFill>
                  </a:rPr>
                  <a:t>+</a:t>
                </a:r>
                <a:r>
                  <a:rPr lang="en-US" sz="1200" dirty="0" err="1">
                    <a:solidFill>
                      <a:srgbClr val="000000"/>
                    </a:solidFill>
                  </a:rPr>
                  <a:t>featureOfInterest</a:t>
                </a:r>
                <a:endParaRPr lang="en-US" sz="3600" dirty="0">
                  <a:solidFill>
                    <a:srgbClr val="000000"/>
                  </a:solidFill>
                </a:endParaRPr>
              </a:p>
            </p:txBody>
          </p:sp>
          <p:sp>
            <p:nvSpPr>
              <p:cNvPr id="187" name="Rectangle 234"/>
              <p:cNvSpPr>
                <a:spLocks noChangeArrowheads="1"/>
              </p:cNvSpPr>
              <p:nvPr/>
            </p:nvSpPr>
            <p:spPr bwMode="auto">
              <a:xfrm>
                <a:off x="2084037" y="1911968"/>
                <a:ext cx="46037" cy="123825"/>
              </a:xfrm>
              <a:prstGeom prst="rect">
                <a:avLst/>
              </a:prstGeom>
              <a:noFill/>
              <a:ln w="9525">
                <a:noFill/>
                <a:miter lim="800000"/>
                <a:headEnd/>
                <a:tailEnd/>
              </a:ln>
            </p:spPr>
            <p:txBody>
              <a:bodyPr lIns="0" tIns="0" rIns="0" bIns="0">
                <a:spAutoFit/>
              </a:bodyPr>
              <a:lstStyle/>
              <a:p>
                <a:pPr marL="361950" indent="-361950" defTabSz="966788" fontAlgn="base">
                  <a:spcBef>
                    <a:spcPct val="0"/>
                  </a:spcBef>
                  <a:spcAft>
                    <a:spcPct val="0"/>
                  </a:spcAft>
                  <a:tabLst>
                    <a:tab pos="188913" algn="l"/>
                  </a:tabLst>
                </a:pPr>
                <a:r>
                  <a:rPr lang="en-US" sz="800" dirty="0">
                    <a:solidFill>
                      <a:srgbClr val="000000"/>
                    </a:solidFill>
                  </a:rPr>
                  <a:t>1</a:t>
                </a:r>
                <a:endParaRPr lang="en-US" dirty="0">
                  <a:solidFill>
                    <a:srgbClr val="000000"/>
                  </a:solidFill>
                </a:endParaRPr>
              </a:p>
            </p:txBody>
          </p:sp>
          <p:sp>
            <p:nvSpPr>
              <p:cNvPr id="188" name="Line 241"/>
              <p:cNvSpPr>
                <a:spLocks noChangeShapeType="1"/>
              </p:cNvSpPr>
              <p:nvPr/>
            </p:nvSpPr>
            <p:spPr bwMode="auto">
              <a:xfrm flipH="1">
                <a:off x="864073" y="3982068"/>
                <a:ext cx="280988" cy="7143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189" name="Freeform 242"/>
              <p:cNvSpPr>
                <a:spLocks noEditPoints="1"/>
              </p:cNvSpPr>
              <p:nvPr/>
            </p:nvSpPr>
            <p:spPr bwMode="auto">
              <a:xfrm>
                <a:off x="864073" y="4544043"/>
                <a:ext cx="96838" cy="152400"/>
              </a:xfrm>
              <a:custGeom>
                <a:avLst/>
                <a:gdLst>
                  <a:gd name="T0" fmla="*/ 0 w 66"/>
                  <a:gd name="T1" fmla="*/ 241935022 h 96"/>
                  <a:gd name="T2" fmla="*/ 0 w 66"/>
                  <a:gd name="T3" fmla="*/ 0 h 96"/>
                  <a:gd name="T4" fmla="*/ 0 w 66"/>
                  <a:gd name="T5" fmla="*/ 241935022 h 96"/>
                  <a:gd name="T6" fmla="*/ 142084802 w 66"/>
                  <a:gd name="T7" fmla="*/ 75604688 h 96"/>
                  <a:gd name="T8" fmla="*/ 0 60000 65536"/>
                  <a:gd name="T9" fmla="*/ 0 60000 65536"/>
                  <a:gd name="T10" fmla="*/ 0 60000 65536"/>
                  <a:gd name="T11" fmla="*/ 0 60000 65536"/>
                  <a:gd name="T12" fmla="*/ 0 w 66"/>
                  <a:gd name="T13" fmla="*/ 0 h 96"/>
                  <a:gd name="T14" fmla="*/ 66 w 66"/>
                  <a:gd name="T15" fmla="*/ 96 h 96"/>
                </a:gdLst>
                <a:ahLst/>
                <a:cxnLst>
                  <a:cxn ang="T8">
                    <a:pos x="T0" y="T1"/>
                  </a:cxn>
                  <a:cxn ang="T9">
                    <a:pos x="T2" y="T3"/>
                  </a:cxn>
                  <a:cxn ang="T10">
                    <a:pos x="T4" y="T5"/>
                  </a:cxn>
                  <a:cxn ang="T11">
                    <a:pos x="T6" y="T7"/>
                  </a:cxn>
                </a:cxnLst>
                <a:rect l="T12" t="T13" r="T14" b="T15"/>
                <a:pathLst>
                  <a:path w="66" h="96">
                    <a:moveTo>
                      <a:pt x="0" y="96"/>
                    </a:moveTo>
                    <a:lnTo>
                      <a:pt x="0" y="0"/>
                    </a:lnTo>
                    <a:moveTo>
                      <a:pt x="0" y="96"/>
                    </a:moveTo>
                    <a:lnTo>
                      <a:pt x="66" y="30"/>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endParaRPr>
              </a:p>
            </p:txBody>
          </p:sp>
          <p:sp>
            <p:nvSpPr>
              <p:cNvPr id="190" name="Rectangle 244"/>
              <p:cNvSpPr>
                <a:spLocks noChangeArrowheads="1"/>
              </p:cNvSpPr>
              <p:nvPr/>
            </p:nvSpPr>
            <p:spPr bwMode="auto">
              <a:xfrm>
                <a:off x="1135536" y="4153518"/>
                <a:ext cx="155575"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0..*</a:t>
                </a:r>
                <a:endParaRPr lang="en-US">
                  <a:solidFill>
                    <a:srgbClr val="000000"/>
                  </a:solidFill>
                </a:endParaRPr>
              </a:p>
            </p:txBody>
          </p:sp>
          <p:sp>
            <p:nvSpPr>
              <p:cNvPr id="191" name="Rectangle 245"/>
              <p:cNvSpPr>
                <a:spLocks noChangeArrowheads="1"/>
              </p:cNvSpPr>
              <p:nvPr/>
            </p:nvSpPr>
            <p:spPr bwMode="auto">
              <a:xfrm>
                <a:off x="1041873" y="4432918"/>
                <a:ext cx="777875"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+procedure</a:t>
                </a:r>
                <a:endParaRPr lang="en-US" sz="3600">
                  <a:solidFill>
                    <a:srgbClr val="000000"/>
                  </a:solidFill>
                </a:endParaRPr>
              </a:p>
            </p:txBody>
          </p:sp>
          <p:sp>
            <p:nvSpPr>
              <p:cNvPr id="192" name="Rectangle 246"/>
              <p:cNvSpPr>
                <a:spLocks noChangeArrowheads="1"/>
              </p:cNvSpPr>
              <p:nvPr/>
            </p:nvSpPr>
            <p:spPr bwMode="auto">
              <a:xfrm>
                <a:off x="687861" y="4486893"/>
                <a:ext cx="57150"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1</a:t>
                </a:r>
                <a:endParaRPr lang="en-US">
                  <a:solidFill>
                    <a:srgbClr val="000000"/>
                  </a:solidFill>
                </a:endParaRPr>
              </a:p>
            </p:txBody>
          </p:sp>
          <p:sp>
            <p:nvSpPr>
              <p:cNvPr id="193" name="Line 258"/>
              <p:cNvSpPr>
                <a:spLocks noChangeShapeType="1"/>
              </p:cNvSpPr>
              <p:nvPr/>
            </p:nvSpPr>
            <p:spPr bwMode="auto">
              <a:xfrm flipH="1" flipV="1">
                <a:off x="1989611" y="3953493"/>
                <a:ext cx="782637" cy="7524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endParaRPr>
              </a:p>
            </p:txBody>
          </p:sp>
          <p:sp>
            <p:nvSpPr>
              <p:cNvPr id="194" name="Freeform 259"/>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solidFill>
                <a:srgbClr val="000000"/>
              </a:solidFill>
              <a:ln w="9525">
                <a:noFill/>
                <a:round/>
                <a:headEnd/>
                <a:tailEnd/>
              </a:ln>
            </p:spPr>
            <p:txBody>
              <a:bodyPr/>
              <a:lstStyle/>
              <a:p>
                <a:pPr fontAlgn="base">
                  <a:spcBef>
                    <a:spcPct val="0"/>
                  </a:spcBef>
                  <a:spcAft>
                    <a:spcPct val="0"/>
                  </a:spcAft>
                </a:pPr>
                <a:endParaRPr lang="en-AU">
                  <a:solidFill>
                    <a:srgbClr val="000000"/>
                  </a:solidFill>
                </a:endParaRPr>
              </a:p>
            </p:txBody>
          </p:sp>
          <p:sp>
            <p:nvSpPr>
              <p:cNvPr id="195" name="Freeform 260"/>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endParaRPr>
              </a:p>
            </p:txBody>
          </p:sp>
          <p:sp>
            <p:nvSpPr>
              <p:cNvPr id="196" name="Freeform 261"/>
              <p:cNvSpPr>
                <a:spLocks noEditPoints="1"/>
              </p:cNvSpPr>
              <p:nvPr/>
            </p:nvSpPr>
            <p:spPr bwMode="auto">
              <a:xfrm>
                <a:off x="2640486" y="4572618"/>
                <a:ext cx="131762" cy="133350"/>
              </a:xfrm>
              <a:custGeom>
                <a:avLst/>
                <a:gdLst>
                  <a:gd name="T0" fmla="*/ 192902522 w 90"/>
                  <a:gd name="T1" fmla="*/ 211693147 h 84"/>
                  <a:gd name="T2" fmla="*/ 102881244 w 90"/>
                  <a:gd name="T3" fmla="*/ 0 h 84"/>
                  <a:gd name="T4" fmla="*/ 192902522 w 90"/>
                  <a:gd name="T5" fmla="*/ 211693147 h 84"/>
                  <a:gd name="T6" fmla="*/ 0 w 90"/>
                  <a:gd name="T7" fmla="*/ 136088438 h 84"/>
                  <a:gd name="T8" fmla="*/ 0 60000 65536"/>
                  <a:gd name="T9" fmla="*/ 0 60000 65536"/>
                  <a:gd name="T10" fmla="*/ 0 60000 65536"/>
                  <a:gd name="T11" fmla="*/ 0 60000 65536"/>
                  <a:gd name="T12" fmla="*/ 0 w 90"/>
                  <a:gd name="T13" fmla="*/ 0 h 84"/>
                  <a:gd name="T14" fmla="*/ 90 w 90"/>
                  <a:gd name="T15" fmla="*/ 84 h 84"/>
                </a:gdLst>
                <a:ahLst/>
                <a:cxnLst>
                  <a:cxn ang="T8">
                    <a:pos x="T0" y="T1"/>
                  </a:cxn>
                  <a:cxn ang="T9">
                    <a:pos x="T2" y="T3"/>
                  </a:cxn>
                  <a:cxn ang="T10">
                    <a:pos x="T4" y="T5"/>
                  </a:cxn>
                  <a:cxn ang="T11">
                    <a:pos x="T6" y="T7"/>
                  </a:cxn>
                </a:cxnLst>
                <a:rect l="T12" t="T13" r="T14" b="T15"/>
                <a:pathLst>
                  <a:path w="90" h="84">
                    <a:moveTo>
                      <a:pt x="90" y="84"/>
                    </a:moveTo>
                    <a:lnTo>
                      <a:pt x="48" y="0"/>
                    </a:lnTo>
                    <a:moveTo>
                      <a:pt x="90" y="84"/>
                    </a:moveTo>
                    <a:lnTo>
                      <a:pt x="0" y="54"/>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endParaRPr>
              </a:p>
            </p:txBody>
          </p:sp>
          <p:sp>
            <p:nvSpPr>
              <p:cNvPr id="197" name="Rectangle 262"/>
              <p:cNvSpPr>
                <a:spLocks noChangeArrowheads="1"/>
              </p:cNvSpPr>
              <p:nvPr/>
            </p:nvSpPr>
            <p:spPr bwMode="auto">
              <a:xfrm>
                <a:off x="2842098" y="4463080"/>
                <a:ext cx="465138" cy="18573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+result</a:t>
                </a:r>
                <a:endParaRPr lang="en-US" sz="3600">
                  <a:solidFill>
                    <a:srgbClr val="000000"/>
                  </a:solidFill>
                </a:endParaRPr>
              </a:p>
            </p:txBody>
          </p:sp>
        </p:grpSp>
      </p:grpSp>
      <p:sp>
        <p:nvSpPr>
          <p:cNvPr id="14" name="Right Arrow 13"/>
          <p:cNvSpPr/>
          <p:nvPr/>
        </p:nvSpPr>
        <p:spPr bwMode="auto">
          <a:xfrm>
            <a:off x="3309930" y="1385389"/>
            <a:ext cx="2873736" cy="461796"/>
          </a:xfrm>
          <a:prstGeom prst="rightArrow">
            <a:avLst/>
          </a:prstGeom>
          <a:gradFill flip="none" rotWithShape="1">
            <a:gsLst>
              <a:gs pos="52000">
                <a:schemeClr val="accent2"/>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Stream Gage</a:t>
            </a:r>
            <a:endParaRPr lang="en-US" sz="1400" b="1" dirty="0">
              <a:solidFill>
                <a:srgbClr val="000000"/>
              </a:solidFill>
            </a:endParaRPr>
          </a:p>
        </p:txBody>
      </p:sp>
      <p:sp>
        <p:nvSpPr>
          <p:cNvPr id="15" name="TextBox 14"/>
          <p:cNvSpPr txBox="1"/>
          <p:nvPr/>
        </p:nvSpPr>
        <p:spPr>
          <a:xfrm>
            <a:off x="277288" y="5220865"/>
            <a:ext cx="1703392" cy="474625"/>
          </a:xfrm>
          <a:prstGeom prst="rect">
            <a:avLst/>
          </a:prstGeom>
          <a:noFill/>
          <a:effectLst/>
        </p:spPr>
        <p:txBody>
          <a:bodyPr wrap="square" lIns="0" tIns="0" rIns="0" bIns="0" rtlCol="0">
            <a:noAutofit/>
          </a:bodyPr>
          <a:lstStyle/>
          <a:p>
            <a:pPr algn="ctr" eaLnBrk="0" fontAlgn="base" hangingPunct="0">
              <a:lnSpc>
                <a:spcPts val="1800"/>
              </a:lnSpc>
              <a:spcBef>
                <a:spcPct val="0"/>
              </a:spcBef>
              <a:spcAft>
                <a:spcPct val="0"/>
              </a:spcAft>
            </a:pPr>
            <a:r>
              <a:rPr lang="en-US" sz="1400" b="1" i="1" dirty="0" smtClean="0">
                <a:solidFill>
                  <a:srgbClr val="B996D5">
                    <a:lumMod val="75000"/>
                  </a:srgbClr>
                </a:solidFill>
              </a:rPr>
              <a:t>Flow rate conversion</a:t>
            </a:r>
          </a:p>
        </p:txBody>
      </p:sp>
      <p:sp>
        <p:nvSpPr>
          <p:cNvPr id="342" name="TextBox 341"/>
          <p:cNvSpPr txBox="1"/>
          <p:nvPr/>
        </p:nvSpPr>
        <p:spPr>
          <a:xfrm>
            <a:off x="2052670" y="2127861"/>
            <a:ext cx="2039840" cy="309398"/>
          </a:xfrm>
          <a:prstGeom prst="rect">
            <a:avLst/>
          </a:prstGeom>
          <a:noFill/>
          <a:effectLst/>
        </p:spPr>
        <p:txBody>
          <a:bodyPr wrap="square" lIns="0" tIns="0" rIns="0" bIns="0" rtlCol="0">
            <a:noAutofit/>
          </a:bodyPr>
          <a:lstStyle/>
          <a:p>
            <a:pPr algn="ctr" eaLnBrk="0" fontAlgn="base" hangingPunct="0">
              <a:lnSpc>
                <a:spcPts val="1800"/>
              </a:lnSpc>
              <a:spcBef>
                <a:spcPct val="0"/>
              </a:spcBef>
              <a:spcAft>
                <a:spcPct val="0"/>
              </a:spcAft>
            </a:pPr>
            <a:r>
              <a:rPr lang="en-US" sz="1400" b="1" i="1" dirty="0" smtClean="0">
                <a:solidFill>
                  <a:srgbClr val="ED982D"/>
                </a:solidFill>
                <a:effectLst>
                  <a:outerShdw blurRad="50800" dist="38100" dir="2700000" algn="tl" rotWithShape="0">
                    <a:srgbClr val="000000">
                      <a:alpha val="43000"/>
                    </a:srgbClr>
                  </a:outerShdw>
                </a:effectLst>
              </a:rPr>
              <a:t>sampl</a:t>
            </a:r>
            <a:r>
              <a:rPr lang="en-US" sz="1400" b="1" i="1" u="sng" dirty="0" smtClean="0">
                <a:solidFill>
                  <a:srgbClr val="ED982D"/>
                </a:solidFill>
                <a:effectLst>
                  <a:outerShdw blurRad="50800" dist="38100" dir="2700000" algn="tl" rotWithShape="0">
                    <a:srgbClr val="000000">
                      <a:alpha val="43000"/>
                    </a:srgbClr>
                  </a:outerShdw>
                </a:effectLst>
              </a:rPr>
              <a:t>ing</a:t>
            </a:r>
            <a:r>
              <a:rPr lang="en-US" sz="1400" b="1" i="1" dirty="0" smtClean="0">
                <a:solidFill>
                  <a:srgbClr val="ED982D"/>
                </a:solidFill>
                <a:effectLst>
                  <a:outerShdw blurRad="50800" dist="38100" dir="2700000" algn="tl" rotWithShape="0">
                    <a:srgbClr val="000000">
                      <a:alpha val="43000"/>
                    </a:srgbClr>
                  </a:outerShdw>
                </a:effectLst>
              </a:rPr>
              <a:t> feature</a:t>
            </a:r>
          </a:p>
        </p:txBody>
      </p:sp>
      <p:sp>
        <p:nvSpPr>
          <p:cNvPr id="154" name="TextBox 153"/>
          <p:cNvSpPr txBox="1"/>
          <p:nvPr/>
        </p:nvSpPr>
        <p:spPr>
          <a:xfrm>
            <a:off x="4618507" y="2127861"/>
            <a:ext cx="1649850" cy="580312"/>
          </a:xfrm>
          <a:prstGeom prst="rect">
            <a:avLst/>
          </a:prstGeom>
          <a:noFill/>
          <a:effectLst/>
        </p:spPr>
        <p:txBody>
          <a:bodyPr wrap="square" lIns="0" tIns="0" rIns="0" bIns="0" rtlCol="0">
            <a:noAutofit/>
          </a:bodyPr>
          <a:lstStyle/>
          <a:p>
            <a:pPr algn="ctr" eaLnBrk="0" fontAlgn="base" hangingPunct="0">
              <a:lnSpc>
                <a:spcPts val="1800"/>
              </a:lnSpc>
              <a:spcBef>
                <a:spcPct val="0"/>
              </a:spcBef>
              <a:spcAft>
                <a:spcPct val="0"/>
              </a:spcAft>
            </a:pPr>
            <a:r>
              <a:rPr lang="en-US" sz="1400" b="1" i="1" dirty="0" smtClean="0">
                <a:solidFill>
                  <a:prstClr val="white"/>
                </a:solidFill>
              </a:rPr>
              <a:t>River is a </a:t>
            </a:r>
          </a:p>
          <a:p>
            <a:pPr algn="ctr" eaLnBrk="0" fontAlgn="base" hangingPunct="0">
              <a:lnSpc>
                <a:spcPts val="1800"/>
              </a:lnSpc>
              <a:spcBef>
                <a:spcPct val="0"/>
              </a:spcBef>
              <a:spcAft>
                <a:spcPct val="0"/>
              </a:spcAft>
            </a:pPr>
            <a:r>
              <a:rPr lang="en-US" sz="1400" b="1" i="1" dirty="0" smtClean="0">
                <a:solidFill>
                  <a:prstClr val="white"/>
                </a:solidFill>
              </a:rPr>
              <a:t>sampl</a:t>
            </a:r>
            <a:r>
              <a:rPr lang="en-US" sz="1400" b="1" i="1" u="sng" dirty="0" smtClean="0">
                <a:solidFill>
                  <a:prstClr val="white"/>
                </a:solidFill>
              </a:rPr>
              <a:t>ed</a:t>
            </a:r>
            <a:r>
              <a:rPr lang="en-US" sz="1400" b="1" i="1" dirty="0" smtClean="0">
                <a:solidFill>
                  <a:prstClr val="white"/>
                </a:solidFill>
              </a:rPr>
              <a:t> feature</a:t>
            </a:r>
          </a:p>
        </p:txBody>
      </p:sp>
      <p:sp>
        <p:nvSpPr>
          <p:cNvPr id="155" name="Right Arrow 154"/>
          <p:cNvSpPr/>
          <p:nvPr/>
        </p:nvSpPr>
        <p:spPr bwMode="auto">
          <a:xfrm rot="20920639">
            <a:off x="3244831" y="4386170"/>
            <a:ext cx="2159222" cy="461796"/>
          </a:xfrm>
          <a:prstGeom prst="rightArrow">
            <a:avLst/>
          </a:prstGeom>
          <a:gradFill>
            <a:gsLst>
              <a:gs pos="0">
                <a:schemeClr val="accent1">
                  <a:lumMod val="60000"/>
                  <a:lumOff val="40000"/>
                </a:schemeClr>
              </a:gs>
              <a:gs pos="64000">
                <a:schemeClr val="accent1">
                  <a:tint val="50000"/>
                  <a:shade val="100000"/>
                  <a:satMod val="350000"/>
                </a:schemeClr>
              </a:gs>
              <a:gs pos="100000">
                <a:schemeClr val="bg1"/>
              </a:gs>
            </a:gsLst>
            <a:lin ang="84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Time series of values</a:t>
            </a:r>
            <a:endParaRPr lang="en-US" sz="1400" b="1" dirty="0">
              <a:solidFill>
                <a:srgbClr val="000000"/>
              </a:solidFill>
            </a:endParaRPr>
          </a:p>
        </p:txBody>
      </p:sp>
      <p:sp>
        <p:nvSpPr>
          <p:cNvPr id="159" name="Title 15"/>
          <p:cNvSpPr>
            <a:spLocks noGrp="1"/>
          </p:cNvSpPr>
          <p:nvPr>
            <p:ph type="title"/>
          </p:nvPr>
        </p:nvSpPr>
        <p:spPr>
          <a:xfrm>
            <a:off x="121317" y="136508"/>
            <a:ext cx="4497190" cy="979500"/>
          </a:xfrm>
          <a:effectLst>
            <a:outerShdw blurRad="50800" dist="38100" dir="2700000" algn="tl" rotWithShape="0">
              <a:srgbClr val="000000">
                <a:alpha val="43000"/>
              </a:srgbClr>
            </a:outerShdw>
          </a:effectLst>
        </p:spPr>
        <p:txBody>
          <a:bodyPr/>
          <a:lstStyle/>
          <a:p>
            <a:pPr>
              <a:lnSpc>
                <a:spcPct val="90000"/>
              </a:lnSpc>
            </a:pPr>
            <a:r>
              <a:rPr lang="en-US" sz="3200" dirty="0">
                <a:effectLst>
                  <a:outerShdw blurRad="50800" dist="38100" dir="2700000" algn="tl" rotWithShape="0">
                    <a:srgbClr val="000000">
                      <a:alpha val="43000"/>
                    </a:srgbClr>
                  </a:outerShdw>
                </a:effectLst>
                <a:latin typeface="Candara"/>
                <a:cs typeface="Candara"/>
              </a:rPr>
              <a:t>The</a:t>
            </a:r>
            <a:r>
              <a:rPr lang="en-US" dirty="0" smtClean="0">
                <a:latin typeface="Candara"/>
                <a:cs typeface="Candara"/>
              </a:rPr>
              <a:t> </a:t>
            </a:r>
            <a:r>
              <a:rPr lang="en-US" sz="3200" dirty="0" smtClean="0">
                <a:solidFill>
                  <a:schemeClr val="tx1"/>
                </a:solidFill>
                <a:latin typeface="Candara"/>
                <a:cs typeface="Candara"/>
              </a:rPr>
              <a:t>stream flow</a:t>
            </a:r>
            <a:r>
              <a:rPr lang="en-US" sz="3200" dirty="0">
                <a:latin typeface="Candara"/>
                <a:cs typeface="Candara"/>
              </a:rPr>
              <a:t> </a:t>
            </a:r>
            <a:r>
              <a:rPr lang="en-US" dirty="0" smtClean="0">
                <a:latin typeface="Candara"/>
                <a:cs typeface="Candara"/>
              </a:rPr>
              <a:t>can then be determined from the rating curve</a:t>
            </a:r>
            <a:endParaRPr lang="en-US" dirty="0">
              <a:latin typeface="Candara"/>
              <a:cs typeface="Candara"/>
            </a:endParaRPr>
          </a:p>
        </p:txBody>
      </p:sp>
      <p:sp>
        <p:nvSpPr>
          <p:cNvPr id="162" name="TextBox 161"/>
          <p:cNvSpPr txBox="1"/>
          <p:nvPr/>
        </p:nvSpPr>
        <p:spPr>
          <a:xfrm>
            <a:off x="6142471" y="5844508"/>
            <a:ext cx="2959435" cy="187580"/>
          </a:xfrm>
          <a:prstGeom prst="rect">
            <a:avLst/>
          </a:prstGeom>
          <a:noFill/>
          <a:effectLst/>
        </p:spPr>
        <p:txBody>
          <a:bodyPr wrap="square" lIns="0" tIns="0" rIns="0" bIns="0" rtlCol="0">
            <a:noAutofit/>
          </a:bodyPr>
          <a:lstStyle/>
          <a:p>
            <a:pPr algn="r" defTabSz="457200">
              <a:defRPr/>
            </a:pPr>
            <a:r>
              <a:rPr lang="en-US" sz="1100" dirty="0">
                <a:solidFill>
                  <a:prstClr val="black"/>
                </a:solidFill>
              </a:rPr>
              <a:t>Source: </a:t>
            </a:r>
            <a:r>
              <a:rPr lang="en-US" sz="1100" dirty="0" smtClean="0">
                <a:solidFill>
                  <a:prstClr val="black"/>
                </a:solidFill>
              </a:rPr>
              <a:t>USGS</a:t>
            </a:r>
            <a:endParaRPr lang="en-US" sz="1100" dirty="0">
              <a:solidFill>
                <a:prstClr val="black"/>
              </a:solidFill>
            </a:endParaRPr>
          </a:p>
          <a:p>
            <a:pPr algn="r"/>
            <a:endParaRPr lang="en-US" sz="1100" dirty="0">
              <a:solidFill>
                <a:prstClr val="black"/>
              </a:solidFill>
            </a:endParaRPr>
          </a:p>
          <a:p>
            <a:pPr algn="r" eaLnBrk="0" hangingPunct="0">
              <a:lnSpc>
                <a:spcPts val="1800"/>
              </a:lnSpc>
            </a:pPr>
            <a:endParaRPr lang="en-US" sz="1100" b="1" dirty="0" smtClean="0">
              <a:solidFill>
                <a:prstClr val="black"/>
              </a:solidFill>
            </a:endParaRPr>
          </a:p>
        </p:txBody>
      </p:sp>
      <p:sp>
        <p:nvSpPr>
          <p:cNvPr id="163" name="TextBox 162"/>
          <p:cNvSpPr txBox="1"/>
          <p:nvPr/>
        </p:nvSpPr>
        <p:spPr>
          <a:xfrm>
            <a:off x="116896" y="1421430"/>
            <a:ext cx="1542460" cy="563435"/>
          </a:xfrm>
          <a:prstGeom prst="rect">
            <a:avLst/>
          </a:prstGeom>
          <a:noFill/>
          <a:effectLst/>
        </p:spPr>
        <p:txBody>
          <a:bodyPr wrap="square" lIns="0" tIns="0" rIns="0" bIns="0" rtlCol="0">
            <a:noAutofit/>
          </a:bodyPr>
          <a:lstStyle/>
          <a:p>
            <a:pPr eaLnBrk="0" hangingPunct="0">
              <a:lnSpc>
                <a:spcPts val="1800"/>
              </a:lnSpc>
            </a:pPr>
            <a:r>
              <a:rPr lang="en-US" sz="1400" i="1" dirty="0" smtClean="0">
                <a:solidFill>
                  <a:prstClr val="black"/>
                </a:solidFill>
                <a:latin typeface="Candara"/>
                <a:cs typeface="Candara"/>
              </a:rPr>
              <a:t>(WaterML2 Part 1)</a:t>
            </a:r>
          </a:p>
        </p:txBody>
      </p:sp>
      <p:sp>
        <p:nvSpPr>
          <p:cNvPr id="156" name="Rectangle 281"/>
          <p:cNvSpPr>
            <a:spLocks noChangeArrowheads="1"/>
          </p:cNvSpPr>
          <p:nvPr/>
        </p:nvSpPr>
        <p:spPr bwMode="auto">
          <a:xfrm>
            <a:off x="67871" y="6070576"/>
            <a:ext cx="9077424" cy="707886"/>
          </a:xfrm>
          <a:prstGeom prst="rect">
            <a:avLst/>
          </a:prstGeom>
          <a:noFill/>
          <a:ln w="9525">
            <a:noFill/>
            <a:miter lim="800000"/>
            <a:headEnd/>
            <a:tailEnd/>
          </a:ln>
        </p:spPr>
        <p:txBody>
          <a:bodyPr wrap="none">
            <a:spAutoFit/>
          </a:bodyPr>
          <a:lstStyle/>
          <a:p>
            <a:pPr marL="342900" indent="-342900" fontAlgn="base">
              <a:spcBef>
                <a:spcPct val="0"/>
              </a:spcBef>
              <a:spcAft>
                <a:spcPct val="0"/>
              </a:spcAft>
            </a:pPr>
            <a:r>
              <a:rPr lang="en-AU" sz="2000" dirty="0">
                <a:solidFill>
                  <a:srgbClr val="0F3277"/>
                </a:solidFill>
                <a:latin typeface="Candara"/>
                <a:cs typeface="Candara"/>
              </a:rPr>
              <a:t>An </a:t>
            </a:r>
            <a:r>
              <a:rPr lang="en-AU" sz="2000" b="1" dirty="0">
                <a:solidFill>
                  <a:srgbClr val="FF0066"/>
                </a:solidFill>
                <a:latin typeface="Candara"/>
                <a:cs typeface="Candara"/>
              </a:rPr>
              <a:t>Observation</a:t>
            </a:r>
            <a:r>
              <a:rPr lang="en-AU" sz="2000" dirty="0">
                <a:solidFill>
                  <a:srgbClr val="0F3277"/>
                </a:solidFill>
                <a:latin typeface="Candara"/>
                <a:cs typeface="Candara"/>
              </a:rPr>
              <a:t> is an action whose </a:t>
            </a:r>
            <a:r>
              <a:rPr lang="en-AU" sz="2000" b="1" dirty="0">
                <a:solidFill>
                  <a:srgbClr val="A3CA4B">
                    <a:lumMod val="75000"/>
                  </a:srgbClr>
                </a:solidFill>
                <a:latin typeface="Candara"/>
                <a:cs typeface="Candara"/>
              </a:rPr>
              <a:t>result</a:t>
            </a:r>
            <a:r>
              <a:rPr lang="en-AU" sz="2000" dirty="0">
                <a:solidFill>
                  <a:srgbClr val="A3CA4B">
                    <a:lumMod val="75000"/>
                  </a:srgbClr>
                </a:solidFill>
                <a:latin typeface="Candara"/>
                <a:cs typeface="Candara"/>
              </a:rPr>
              <a:t> </a:t>
            </a:r>
            <a:r>
              <a:rPr lang="en-AU" sz="2000" dirty="0">
                <a:solidFill>
                  <a:srgbClr val="0F3277"/>
                </a:solidFill>
                <a:latin typeface="Candara"/>
                <a:cs typeface="Candara"/>
              </a:rPr>
              <a:t>is an estimate of the value </a:t>
            </a:r>
            <a:r>
              <a:rPr lang="en-AU" sz="2000" dirty="0" smtClean="0">
                <a:solidFill>
                  <a:srgbClr val="0F3277"/>
                </a:solidFill>
                <a:latin typeface="Candara"/>
                <a:cs typeface="Candara"/>
              </a:rPr>
              <a:t>of </a:t>
            </a:r>
            <a:br>
              <a:rPr lang="en-AU" sz="2000" dirty="0" smtClean="0">
                <a:solidFill>
                  <a:srgbClr val="0F3277"/>
                </a:solidFill>
                <a:latin typeface="Candara"/>
                <a:cs typeface="Candara"/>
              </a:rPr>
            </a:br>
            <a:r>
              <a:rPr lang="en-AU" sz="2000" dirty="0" smtClean="0">
                <a:solidFill>
                  <a:srgbClr val="0F3277"/>
                </a:solidFill>
                <a:latin typeface="Candara"/>
                <a:cs typeface="Candara"/>
              </a:rPr>
              <a:t>some </a:t>
            </a:r>
            <a:r>
              <a:rPr lang="en-AU" sz="2000" b="1" dirty="0">
                <a:solidFill>
                  <a:srgbClr val="3366FF"/>
                </a:solidFill>
                <a:latin typeface="Candara"/>
                <a:cs typeface="Candara"/>
              </a:rPr>
              <a:t>property</a:t>
            </a:r>
            <a:r>
              <a:rPr lang="en-AU" sz="2000" dirty="0">
                <a:solidFill>
                  <a:srgbClr val="3366FF"/>
                </a:solidFill>
                <a:latin typeface="Candara"/>
                <a:cs typeface="Candara"/>
              </a:rPr>
              <a:t> </a:t>
            </a:r>
            <a:r>
              <a:rPr lang="en-AU" sz="2000" dirty="0">
                <a:solidFill>
                  <a:srgbClr val="0F3277"/>
                </a:solidFill>
                <a:latin typeface="Candara"/>
                <a:cs typeface="Candara"/>
              </a:rPr>
              <a:t>of the </a:t>
            </a:r>
            <a:r>
              <a:rPr lang="en-AU" sz="2000" b="1" dirty="0">
                <a:solidFill>
                  <a:srgbClr val="FF9933"/>
                </a:solidFill>
                <a:latin typeface="Candara"/>
                <a:cs typeface="Candara"/>
              </a:rPr>
              <a:t>feature-of-interest</a:t>
            </a:r>
            <a:r>
              <a:rPr lang="en-AU" sz="2000" dirty="0">
                <a:solidFill>
                  <a:srgbClr val="0F3277"/>
                </a:solidFill>
                <a:latin typeface="Candara"/>
                <a:cs typeface="Candara"/>
              </a:rPr>
              <a:t>, obtained using a specified </a:t>
            </a:r>
            <a:r>
              <a:rPr lang="en-AU" sz="2000" b="1" dirty="0" smtClean="0">
                <a:solidFill>
                  <a:srgbClr val="8E55BB"/>
                </a:solidFill>
                <a:latin typeface="Candara"/>
                <a:cs typeface="Candara"/>
              </a:rPr>
              <a:t>procedure</a:t>
            </a:r>
            <a:endParaRPr lang="en-AU" sz="2000" b="1" dirty="0">
              <a:solidFill>
                <a:srgbClr val="8E55BB"/>
              </a:solidFill>
              <a:latin typeface="Candara"/>
              <a:cs typeface="Candara"/>
            </a:endParaRPr>
          </a:p>
        </p:txBody>
      </p:sp>
    </p:spTree>
    <p:extLst>
      <p:ext uri="{BB962C8B-B14F-4D97-AF65-F5344CB8AC3E}">
        <p14:creationId xmlns:p14="http://schemas.microsoft.com/office/powerpoint/2010/main" val="3482674252"/>
      </p:ext>
    </p:extLst>
  </p:cSld>
  <p:clrMapOvr>
    <a:masterClrMapping/>
  </p:clrMapOvr>
  <p:transition spd="med">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220244"/>
          </a:xfrm>
        </p:spPr>
        <p:txBody>
          <a:bodyPr/>
          <a:lstStyle/>
          <a:p>
            <a:r>
              <a:rPr lang="en-US" dirty="0" smtClean="0"/>
              <a:t>Workflows</a:t>
            </a:r>
            <a:endParaRPr lang="en-US" dirty="0"/>
          </a:p>
        </p:txBody>
      </p:sp>
      <p:sp>
        <p:nvSpPr>
          <p:cNvPr id="6" name="Chevron 5"/>
          <p:cNvSpPr/>
          <p:nvPr/>
        </p:nvSpPr>
        <p:spPr>
          <a:xfrm rot="5400000">
            <a:off x="303136" y="1226793"/>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529207" y="1549125"/>
            <a:ext cx="1019875" cy="707886"/>
          </a:xfrm>
          <a:prstGeom prst="rect">
            <a:avLst/>
          </a:prstGeom>
          <a:noFill/>
        </p:spPr>
        <p:txBody>
          <a:bodyPr wrap="square" rtlCol="0">
            <a:spAutoFit/>
          </a:bodyPr>
          <a:lstStyle/>
          <a:p>
            <a:pPr algn="ctr"/>
            <a:r>
              <a:rPr lang="en-US" sz="2000" b="1" dirty="0" smtClean="0">
                <a:solidFill>
                  <a:srgbClr val="064573"/>
                </a:solidFill>
              </a:rPr>
              <a:t>Stage Height</a:t>
            </a:r>
            <a:endParaRPr lang="en-US" sz="2000" b="1" dirty="0">
              <a:solidFill>
                <a:srgbClr val="064573"/>
              </a:solidFill>
            </a:endParaRPr>
          </a:p>
        </p:txBody>
      </p:sp>
      <p:sp>
        <p:nvSpPr>
          <p:cNvPr id="8" name="Chevron 7"/>
          <p:cNvSpPr/>
          <p:nvPr/>
        </p:nvSpPr>
        <p:spPr>
          <a:xfrm rot="5400000">
            <a:off x="303136" y="2547291"/>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9" name="TextBox 8"/>
          <p:cNvSpPr txBox="1"/>
          <p:nvPr/>
        </p:nvSpPr>
        <p:spPr>
          <a:xfrm>
            <a:off x="384930" y="2917733"/>
            <a:ext cx="1289234" cy="707886"/>
          </a:xfrm>
          <a:prstGeom prst="rect">
            <a:avLst/>
          </a:prstGeom>
          <a:noFill/>
        </p:spPr>
        <p:txBody>
          <a:bodyPr wrap="square" rtlCol="0">
            <a:spAutoFit/>
          </a:bodyPr>
          <a:lstStyle/>
          <a:p>
            <a:pPr algn="ctr"/>
            <a:r>
              <a:rPr lang="en-US" sz="2000" b="1" dirty="0" smtClean="0">
                <a:solidFill>
                  <a:srgbClr val="064573"/>
                </a:solidFill>
              </a:rPr>
              <a:t>Discharge Value</a:t>
            </a:r>
            <a:endParaRPr lang="en-US" sz="2000" b="1" dirty="0">
              <a:solidFill>
                <a:srgbClr val="064573"/>
              </a:solidFill>
            </a:endParaRPr>
          </a:p>
        </p:txBody>
      </p:sp>
      <p:sp>
        <p:nvSpPr>
          <p:cNvPr id="10" name="Chevron 9"/>
          <p:cNvSpPr/>
          <p:nvPr/>
        </p:nvSpPr>
        <p:spPr>
          <a:xfrm rot="5400000">
            <a:off x="303136" y="3859807"/>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TextBox 10"/>
          <p:cNvSpPr txBox="1"/>
          <p:nvPr/>
        </p:nvSpPr>
        <p:spPr>
          <a:xfrm>
            <a:off x="384930" y="4230249"/>
            <a:ext cx="1289234" cy="707886"/>
          </a:xfrm>
          <a:prstGeom prst="rect">
            <a:avLst/>
          </a:prstGeom>
          <a:noFill/>
        </p:spPr>
        <p:txBody>
          <a:bodyPr wrap="square" rtlCol="0">
            <a:spAutoFit/>
          </a:bodyPr>
          <a:lstStyle/>
          <a:p>
            <a:pPr algn="ctr"/>
            <a:r>
              <a:rPr lang="en-US" sz="2000" b="1" dirty="0" smtClean="0">
                <a:solidFill>
                  <a:srgbClr val="0D8BE6">
                    <a:lumMod val="50000"/>
                  </a:srgbClr>
                </a:solidFill>
              </a:rPr>
              <a:t>Rating Curve</a:t>
            </a:r>
            <a:endParaRPr lang="en-US" sz="2000" b="1" dirty="0">
              <a:solidFill>
                <a:srgbClr val="0D8BE6">
                  <a:lumMod val="50000"/>
                </a:srgbClr>
              </a:solidFill>
            </a:endParaRPr>
          </a:p>
        </p:txBody>
      </p:sp>
      <p:sp>
        <p:nvSpPr>
          <p:cNvPr id="12" name="Chevron 11"/>
          <p:cNvSpPr/>
          <p:nvPr/>
        </p:nvSpPr>
        <p:spPr>
          <a:xfrm rot="5400000">
            <a:off x="240923" y="5215484"/>
            <a:ext cx="1586862"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3" name="TextBox 12"/>
          <p:cNvSpPr txBox="1"/>
          <p:nvPr/>
        </p:nvSpPr>
        <p:spPr>
          <a:xfrm>
            <a:off x="384930" y="5533336"/>
            <a:ext cx="1289234" cy="841256"/>
          </a:xfrm>
          <a:prstGeom prst="rect">
            <a:avLst/>
          </a:prstGeom>
          <a:noFill/>
        </p:spPr>
        <p:txBody>
          <a:bodyPr wrap="square" rtlCol="0">
            <a:spAutoFit/>
          </a:bodyPr>
          <a:lstStyle/>
          <a:p>
            <a:pPr algn="ctr">
              <a:lnSpc>
                <a:spcPct val="80000"/>
              </a:lnSpc>
            </a:pPr>
            <a:r>
              <a:rPr lang="en-US" sz="2000" b="1" dirty="0" smtClean="0">
                <a:solidFill>
                  <a:srgbClr val="064573"/>
                </a:solidFill>
              </a:rPr>
              <a:t>Discharge Time Series</a:t>
            </a:r>
            <a:endParaRPr lang="en-US" sz="2000" b="1" dirty="0">
              <a:solidFill>
                <a:srgbClr val="064573"/>
              </a:solidFill>
            </a:endParaRPr>
          </a:p>
        </p:txBody>
      </p:sp>
      <p:sp>
        <p:nvSpPr>
          <p:cNvPr id="14" name="TextBox 13"/>
          <p:cNvSpPr txBox="1"/>
          <p:nvPr/>
        </p:nvSpPr>
        <p:spPr>
          <a:xfrm>
            <a:off x="1674164" y="1327821"/>
            <a:ext cx="2655494" cy="646331"/>
          </a:xfrm>
          <a:prstGeom prst="rect">
            <a:avLst/>
          </a:prstGeom>
          <a:solidFill>
            <a:schemeClr val="tx1">
              <a:alpha val="54000"/>
            </a:schemeClr>
          </a:solidFill>
        </p:spPr>
        <p:txBody>
          <a:bodyPr wrap="square" rtlCol="0">
            <a:spAutoFit/>
          </a:bodyPr>
          <a:lstStyle/>
          <a:p>
            <a:r>
              <a:rPr lang="en-US" dirty="0" smtClean="0">
                <a:solidFill>
                  <a:srgbClr val="064573"/>
                </a:solidFill>
              </a:rPr>
              <a:t>Measured with water level recorder</a:t>
            </a:r>
            <a:endParaRPr lang="en-US" dirty="0">
              <a:solidFill>
                <a:srgbClr val="064573"/>
              </a:solidFill>
            </a:endParaRPr>
          </a:p>
        </p:txBody>
      </p:sp>
      <p:sp>
        <p:nvSpPr>
          <p:cNvPr id="15" name="TextBox 14"/>
          <p:cNvSpPr txBox="1"/>
          <p:nvPr/>
        </p:nvSpPr>
        <p:spPr>
          <a:xfrm>
            <a:off x="1674164" y="2427202"/>
            <a:ext cx="2655494" cy="923330"/>
          </a:xfrm>
          <a:prstGeom prst="rect">
            <a:avLst/>
          </a:prstGeom>
          <a:solidFill>
            <a:schemeClr val="tx1">
              <a:alpha val="49000"/>
            </a:schemeClr>
          </a:solidFill>
        </p:spPr>
        <p:txBody>
          <a:bodyPr wrap="square" rtlCol="0">
            <a:spAutoFit/>
          </a:bodyPr>
          <a:lstStyle/>
          <a:p>
            <a:r>
              <a:rPr lang="en-US" dirty="0" smtClean="0">
                <a:solidFill>
                  <a:srgbClr val="064573"/>
                </a:solidFill>
              </a:rPr>
              <a:t>Measured with stream flow meter at a point in time</a:t>
            </a:r>
            <a:endParaRPr lang="en-US" dirty="0">
              <a:solidFill>
                <a:srgbClr val="064573"/>
              </a:solidFill>
            </a:endParaRPr>
          </a:p>
        </p:txBody>
      </p:sp>
      <p:sp>
        <p:nvSpPr>
          <p:cNvPr id="16" name="TextBox 15"/>
          <p:cNvSpPr txBox="1"/>
          <p:nvPr/>
        </p:nvSpPr>
        <p:spPr>
          <a:xfrm>
            <a:off x="1674163" y="3729909"/>
            <a:ext cx="2655495" cy="923330"/>
          </a:xfrm>
          <a:prstGeom prst="rect">
            <a:avLst/>
          </a:prstGeom>
          <a:solidFill>
            <a:schemeClr val="tx1">
              <a:alpha val="50000"/>
            </a:schemeClr>
          </a:solidFill>
        </p:spPr>
        <p:txBody>
          <a:bodyPr wrap="square" rtlCol="0">
            <a:spAutoFit/>
          </a:bodyPr>
          <a:lstStyle/>
          <a:p>
            <a:r>
              <a:rPr lang="en-US" dirty="0" smtClean="0">
                <a:solidFill>
                  <a:srgbClr val="064573"/>
                </a:solidFill>
              </a:rPr>
              <a:t>Derived from stage vs. discharge measurements over time at cross-section</a:t>
            </a:r>
            <a:endParaRPr lang="en-US" dirty="0">
              <a:solidFill>
                <a:srgbClr val="064573"/>
              </a:solidFill>
            </a:endParaRPr>
          </a:p>
        </p:txBody>
      </p:sp>
      <p:sp>
        <p:nvSpPr>
          <p:cNvPr id="17" name="TextBox 16"/>
          <p:cNvSpPr txBox="1"/>
          <p:nvPr/>
        </p:nvSpPr>
        <p:spPr>
          <a:xfrm>
            <a:off x="1674164" y="5023373"/>
            <a:ext cx="2655495" cy="923330"/>
          </a:xfrm>
          <a:prstGeom prst="rect">
            <a:avLst/>
          </a:prstGeom>
          <a:solidFill>
            <a:schemeClr val="tx1">
              <a:alpha val="54000"/>
            </a:schemeClr>
          </a:solidFill>
        </p:spPr>
        <p:txBody>
          <a:bodyPr wrap="square" rtlCol="0">
            <a:spAutoFit/>
          </a:bodyPr>
          <a:lstStyle/>
          <a:p>
            <a:r>
              <a:rPr lang="en-US" dirty="0" smtClean="0">
                <a:solidFill>
                  <a:srgbClr val="064573"/>
                </a:solidFill>
              </a:rPr>
              <a:t>Apply rating curve to convert stage height to discharge </a:t>
            </a:r>
            <a:r>
              <a:rPr lang="en-US" dirty="0">
                <a:solidFill>
                  <a:srgbClr val="064573"/>
                </a:solidFill>
              </a:rPr>
              <a:t>time series </a:t>
            </a:r>
          </a:p>
        </p:txBody>
      </p:sp>
      <p:sp>
        <p:nvSpPr>
          <p:cNvPr id="23" name="TextBox 22"/>
          <p:cNvSpPr txBox="1"/>
          <p:nvPr/>
        </p:nvSpPr>
        <p:spPr>
          <a:xfrm>
            <a:off x="77043" y="1475786"/>
            <a:ext cx="307887" cy="523220"/>
          </a:xfrm>
          <a:prstGeom prst="rect">
            <a:avLst/>
          </a:prstGeom>
          <a:noFill/>
        </p:spPr>
        <p:txBody>
          <a:bodyPr wrap="square" rtlCol="0" anchor="t">
            <a:spAutoFit/>
          </a:bodyPr>
          <a:lstStyle/>
          <a:p>
            <a:pPr algn="ctr"/>
            <a:r>
              <a:rPr lang="en-US" sz="2800" b="1" dirty="0" smtClean="0">
                <a:solidFill>
                  <a:srgbClr val="F2D908">
                    <a:lumMod val="60000"/>
                    <a:lumOff val="40000"/>
                  </a:srgbClr>
                </a:solidFill>
              </a:rPr>
              <a:t>1</a:t>
            </a:r>
            <a:endParaRPr lang="en-US" sz="2800" b="1" dirty="0">
              <a:solidFill>
                <a:srgbClr val="F2D908">
                  <a:lumMod val="60000"/>
                  <a:lumOff val="40000"/>
                </a:srgbClr>
              </a:solidFill>
            </a:endParaRPr>
          </a:p>
        </p:txBody>
      </p:sp>
      <p:sp>
        <p:nvSpPr>
          <p:cNvPr id="24" name="TextBox 23"/>
          <p:cNvSpPr txBox="1"/>
          <p:nvPr/>
        </p:nvSpPr>
        <p:spPr>
          <a:xfrm>
            <a:off x="37085" y="2827312"/>
            <a:ext cx="307887" cy="523220"/>
          </a:xfrm>
          <a:prstGeom prst="rect">
            <a:avLst/>
          </a:prstGeom>
          <a:noFill/>
        </p:spPr>
        <p:txBody>
          <a:bodyPr wrap="square" rtlCol="0" anchor="t">
            <a:spAutoFit/>
          </a:bodyPr>
          <a:lstStyle/>
          <a:p>
            <a:pPr algn="ctr"/>
            <a:r>
              <a:rPr lang="en-US" sz="2800" b="1" dirty="0" smtClean="0">
                <a:solidFill>
                  <a:srgbClr val="F2D908">
                    <a:lumMod val="60000"/>
                    <a:lumOff val="40000"/>
                  </a:srgbClr>
                </a:solidFill>
              </a:rPr>
              <a:t>2</a:t>
            </a:r>
            <a:endParaRPr lang="en-US" sz="2800" b="1" dirty="0">
              <a:solidFill>
                <a:srgbClr val="F2D908">
                  <a:lumMod val="60000"/>
                  <a:lumOff val="40000"/>
                </a:srgbClr>
              </a:solidFill>
            </a:endParaRPr>
          </a:p>
        </p:txBody>
      </p:sp>
      <p:sp>
        <p:nvSpPr>
          <p:cNvPr id="25" name="TextBox 24"/>
          <p:cNvSpPr txBox="1"/>
          <p:nvPr/>
        </p:nvSpPr>
        <p:spPr>
          <a:xfrm>
            <a:off x="37085" y="4140270"/>
            <a:ext cx="307887" cy="523220"/>
          </a:xfrm>
          <a:prstGeom prst="rect">
            <a:avLst/>
          </a:prstGeom>
          <a:noFill/>
        </p:spPr>
        <p:txBody>
          <a:bodyPr wrap="square" rtlCol="0" anchor="t">
            <a:spAutoFit/>
          </a:bodyPr>
          <a:lstStyle/>
          <a:p>
            <a:pPr algn="ctr"/>
            <a:r>
              <a:rPr lang="en-US" sz="2800" b="1" dirty="0" smtClean="0">
                <a:solidFill>
                  <a:srgbClr val="F2D908">
                    <a:lumMod val="60000"/>
                    <a:lumOff val="40000"/>
                  </a:srgbClr>
                </a:solidFill>
              </a:rPr>
              <a:t>3</a:t>
            </a:r>
            <a:endParaRPr lang="en-US" sz="2800" b="1" dirty="0">
              <a:solidFill>
                <a:srgbClr val="F2D908">
                  <a:lumMod val="60000"/>
                  <a:lumOff val="40000"/>
                </a:srgbClr>
              </a:solidFill>
            </a:endParaRPr>
          </a:p>
        </p:txBody>
      </p:sp>
      <p:sp>
        <p:nvSpPr>
          <p:cNvPr id="26" name="TextBox 25"/>
          <p:cNvSpPr txBox="1"/>
          <p:nvPr/>
        </p:nvSpPr>
        <p:spPr>
          <a:xfrm>
            <a:off x="37085" y="5392705"/>
            <a:ext cx="307887" cy="523220"/>
          </a:xfrm>
          <a:prstGeom prst="rect">
            <a:avLst/>
          </a:prstGeom>
          <a:noFill/>
        </p:spPr>
        <p:txBody>
          <a:bodyPr wrap="square" rtlCol="0" anchor="t">
            <a:spAutoFit/>
          </a:bodyPr>
          <a:lstStyle/>
          <a:p>
            <a:pPr algn="ctr"/>
            <a:r>
              <a:rPr lang="en-US" sz="2800" b="1" dirty="0" smtClean="0">
                <a:solidFill>
                  <a:srgbClr val="F2D908">
                    <a:lumMod val="60000"/>
                    <a:lumOff val="40000"/>
                  </a:srgbClr>
                </a:solidFill>
              </a:rPr>
              <a:t>4</a:t>
            </a:r>
            <a:endParaRPr lang="en-US" sz="2800" b="1" dirty="0">
              <a:solidFill>
                <a:srgbClr val="F2D908">
                  <a:lumMod val="60000"/>
                  <a:lumOff val="40000"/>
                </a:srgbClr>
              </a:solidFill>
            </a:endParaRPr>
          </a:p>
        </p:txBody>
      </p:sp>
      <p:sp>
        <p:nvSpPr>
          <p:cNvPr id="27" name="Chevron 26"/>
          <p:cNvSpPr/>
          <p:nvPr/>
        </p:nvSpPr>
        <p:spPr>
          <a:xfrm rot="16200000">
            <a:off x="7355552" y="855221"/>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8" name="TextBox 27"/>
          <p:cNvSpPr txBox="1"/>
          <p:nvPr/>
        </p:nvSpPr>
        <p:spPr>
          <a:xfrm>
            <a:off x="7562381" y="931474"/>
            <a:ext cx="1019875" cy="707886"/>
          </a:xfrm>
          <a:prstGeom prst="rect">
            <a:avLst/>
          </a:prstGeom>
          <a:noFill/>
        </p:spPr>
        <p:txBody>
          <a:bodyPr wrap="square" rtlCol="0">
            <a:spAutoFit/>
          </a:bodyPr>
          <a:lstStyle/>
          <a:p>
            <a:pPr algn="ctr"/>
            <a:r>
              <a:rPr lang="en-US" sz="2000" b="1" dirty="0" smtClean="0">
                <a:solidFill>
                  <a:srgbClr val="000000"/>
                </a:solidFill>
              </a:rPr>
              <a:t>Flood</a:t>
            </a:r>
            <a:br>
              <a:rPr lang="en-US" sz="2000" b="1" dirty="0" smtClean="0">
                <a:solidFill>
                  <a:srgbClr val="000000"/>
                </a:solidFill>
              </a:rPr>
            </a:br>
            <a:r>
              <a:rPr lang="en-US" sz="2000" b="1" dirty="0" smtClean="0">
                <a:solidFill>
                  <a:srgbClr val="000000"/>
                </a:solidFill>
              </a:rPr>
              <a:t>Maps</a:t>
            </a:r>
            <a:endParaRPr lang="en-US" sz="2000" b="1" dirty="0">
              <a:solidFill>
                <a:srgbClr val="000000"/>
              </a:solidFill>
            </a:endParaRPr>
          </a:p>
        </p:txBody>
      </p:sp>
      <p:sp>
        <p:nvSpPr>
          <p:cNvPr id="29" name="Chevron 28"/>
          <p:cNvSpPr/>
          <p:nvPr/>
        </p:nvSpPr>
        <p:spPr>
          <a:xfrm rot="16200000">
            <a:off x="7355552" y="2031389"/>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0" name="TextBox 29"/>
          <p:cNvSpPr txBox="1"/>
          <p:nvPr/>
        </p:nvSpPr>
        <p:spPr>
          <a:xfrm>
            <a:off x="7437346" y="2084305"/>
            <a:ext cx="1289234" cy="841256"/>
          </a:xfrm>
          <a:prstGeom prst="rect">
            <a:avLst/>
          </a:prstGeom>
          <a:noFill/>
        </p:spPr>
        <p:txBody>
          <a:bodyPr wrap="square" rtlCol="0">
            <a:spAutoFit/>
          </a:bodyPr>
          <a:lstStyle/>
          <a:p>
            <a:pPr algn="ctr">
              <a:lnSpc>
                <a:spcPct val="80000"/>
              </a:lnSpc>
            </a:pPr>
            <a:r>
              <a:rPr lang="en-US" sz="2000" b="1" dirty="0" smtClean="0">
                <a:solidFill>
                  <a:srgbClr val="000000"/>
                </a:solidFill>
              </a:rPr>
              <a:t>Stage</a:t>
            </a:r>
            <a:br>
              <a:rPr lang="en-US" sz="2000" b="1" dirty="0" smtClean="0">
                <a:solidFill>
                  <a:srgbClr val="000000"/>
                </a:solidFill>
              </a:rPr>
            </a:br>
            <a:r>
              <a:rPr lang="en-US" sz="2000" b="1" dirty="0" smtClean="0">
                <a:solidFill>
                  <a:srgbClr val="000000"/>
                </a:solidFill>
              </a:rPr>
              <a:t>Time Series</a:t>
            </a:r>
            <a:endParaRPr lang="en-US" sz="2000" b="1" dirty="0">
              <a:solidFill>
                <a:srgbClr val="000000"/>
              </a:solidFill>
            </a:endParaRPr>
          </a:p>
        </p:txBody>
      </p:sp>
      <p:sp>
        <p:nvSpPr>
          <p:cNvPr id="31" name="Chevron 30"/>
          <p:cNvSpPr/>
          <p:nvPr/>
        </p:nvSpPr>
        <p:spPr>
          <a:xfrm rot="16200000">
            <a:off x="7355552" y="3266929"/>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2" name="TextBox 31"/>
          <p:cNvSpPr txBox="1"/>
          <p:nvPr/>
        </p:nvSpPr>
        <p:spPr>
          <a:xfrm>
            <a:off x="7447273" y="3389020"/>
            <a:ext cx="1289234" cy="707886"/>
          </a:xfrm>
          <a:prstGeom prst="rect">
            <a:avLst/>
          </a:prstGeom>
          <a:noFill/>
        </p:spPr>
        <p:txBody>
          <a:bodyPr wrap="square" rtlCol="0">
            <a:spAutoFit/>
          </a:bodyPr>
          <a:lstStyle/>
          <a:p>
            <a:pPr algn="ctr"/>
            <a:r>
              <a:rPr lang="en-US" sz="2000" b="1" dirty="0" smtClean="0">
                <a:solidFill>
                  <a:srgbClr val="000000"/>
                </a:solidFill>
              </a:rPr>
              <a:t>Rating Curve</a:t>
            </a:r>
            <a:endParaRPr lang="en-US" sz="2000" b="1" dirty="0">
              <a:solidFill>
                <a:srgbClr val="000000"/>
              </a:solidFill>
            </a:endParaRPr>
          </a:p>
        </p:txBody>
      </p:sp>
      <p:sp>
        <p:nvSpPr>
          <p:cNvPr id="33" name="Chevron 32"/>
          <p:cNvSpPr/>
          <p:nvPr/>
        </p:nvSpPr>
        <p:spPr>
          <a:xfrm rot="16200000">
            <a:off x="7218203" y="4697743"/>
            <a:ext cx="1737136"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4" name="TextBox 33"/>
          <p:cNvSpPr txBox="1"/>
          <p:nvPr/>
        </p:nvSpPr>
        <p:spPr>
          <a:xfrm>
            <a:off x="7437346" y="4844238"/>
            <a:ext cx="1289234" cy="841256"/>
          </a:xfrm>
          <a:prstGeom prst="rect">
            <a:avLst/>
          </a:prstGeom>
          <a:noFill/>
        </p:spPr>
        <p:txBody>
          <a:bodyPr wrap="square" rtlCol="0">
            <a:spAutoFit/>
          </a:bodyPr>
          <a:lstStyle/>
          <a:p>
            <a:pPr algn="ctr">
              <a:lnSpc>
                <a:spcPct val="80000"/>
              </a:lnSpc>
            </a:pPr>
            <a:r>
              <a:rPr lang="en-US" sz="2000" b="1" dirty="0" smtClean="0">
                <a:solidFill>
                  <a:srgbClr val="064573"/>
                </a:solidFill>
              </a:rPr>
              <a:t>Discharge Time Series</a:t>
            </a:r>
            <a:endParaRPr lang="en-US" sz="2000" b="1" dirty="0">
              <a:solidFill>
                <a:srgbClr val="064573"/>
              </a:solidFill>
            </a:endParaRPr>
          </a:p>
        </p:txBody>
      </p:sp>
      <p:sp>
        <p:nvSpPr>
          <p:cNvPr id="35" name="TextBox 34"/>
          <p:cNvSpPr txBox="1"/>
          <p:nvPr/>
        </p:nvSpPr>
        <p:spPr>
          <a:xfrm>
            <a:off x="4743286" y="1327821"/>
            <a:ext cx="2655494" cy="646331"/>
          </a:xfrm>
          <a:prstGeom prst="rect">
            <a:avLst/>
          </a:prstGeom>
          <a:solidFill>
            <a:schemeClr val="tx1">
              <a:alpha val="55000"/>
            </a:schemeClr>
          </a:solidFill>
        </p:spPr>
        <p:txBody>
          <a:bodyPr wrap="square" rtlCol="0">
            <a:spAutoFit/>
          </a:bodyPr>
          <a:lstStyle/>
          <a:p>
            <a:pPr algn="r"/>
            <a:r>
              <a:rPr lang="en-US" dirty="0">
                <a:solidFill>
                  <a:srgbClr val="000000"/>
                </a:solidFill>
              </a:rPr>
              <a:t>Extent of inundation modeled in GIS</a:t>
            </a:r>
          </a:p>
        </p:txBody>
      </p:sp>
      <p:sp>
        <p:nvSpPr>
          <p:cNvPr id="36" name="TextBox 35"/>
          <p:cNvSpPr txBox="1"/>
          <p:nvPr/>
        </p:nvSpPr>
        <p:spPr>
          <a:xfrm>
            <a:off x="4743286" y="2427202"/>
            <a:ext cx="2655494" cy="923330"/>
          </a:xfrm>
          <a:prstGeom prst="rect">
            <a:avLst/>
          </a:prstGeom>
          <a:solidFill>
            <a:schemeClr val="tx1">
              <a:alpha val="55000"/>
            </a:schemeClr>
          </a:solidFill>
        </p:spPr>
        <p:txBody>
          <a:bodyPr wrap="square" rtlCol="0">
            <a:spAutoFit/>
          </a:bodyPr>
          <a:lstStyle/>
          <a:p>
            <a:pPr algn="r"/>
            <a:r>
              <a:rPr lang="en-US" dirty="0" smtClean="0">
                <a:solidFill>
                  <a:srgbClr val="000000"/>
                </a:solidFill>
              </a:rPr>
              <a:t>Apply rating curve to convert discharge to stage height time series</a:t>
            </a:r>
            <a:endParaRPr lang="en-US" dirty="0">
              <a:solidFill>
                <a:srgbClr val="000000"/>
              </a:solidFill>
            </a:endParaRPr>
          </a:p>
        </p:txBody>
      </p:sp>
      <p:sp>
        <p:nvSpPr>
          <p:cNvPr id="37" name="TextBox 36"/>
          <p:cNvSpPr txBox="1"/>
          <p:nvPr/>
        </p:nvSpPr>
        <p:spPr>
          <a:xfrm>
            <a:off x="4743285" y="3729909"/>
            <a:ext cx="2655495" cy="923330"/>
          </a:xfrm>
          <a:prstGeom prst="rect">
            <a:avLst/>
          </a:prstGeom>
          <a:solidFill>
            <a:schemeClr val="tx1">
              <a:alpha val="55000"/>
            </a:schemeClr>
          </a:solidFill>
        </p:spPr>
        <p:txBody>
          <a:bodyPr wrap="square" rtlCol="0">
            <a:spAutoFit/>
          </a:bodyPr>
          <a:lstStyle/>
          <a:p>
            <a:pPr algn="r"/>
            <a:r>
              <a:rPr lang="en-US" dirty="0">
                <a:solidFill>
                  <a:srgbClr val="000000"/>
                </a:solidFill>
              </a:rPr>
              <a:t>Produced by hydraulic models &amp; associated with cross-sections</a:t>
            </a:r>
          </a:p>
        </p:txBody>
      </p:sp>
      <p:sp>
        <p:nvSpPr>
          <p:cNvPr id="38" name="TextBox 37"/>
          <p:cNvSpPr txBox="1"/>
          <p:nvPr/>
        </p:nvSpPr>
        <p:spPr>
          <a:xfrm>
            <a:off x="4743286" y="5023373"/>
            <a:ext cx="2655495" cy="646331"/>
          </a:xfrm>
          <a:prstGeom prst="rect">
            <a:avLst/>
          </a:prstGeom>
          <a:solidFill>
            <a:schemeClr val="tx1"/>
          </a:solidFill>
        </p:spPr>
        <p:txBody>
          <a:bodyPr wrap="square" rtlCol="0">
            <a:spAutoFit/>
          </a:bodyPr>
          <a:lstStyle/>
          <a:p>
            <a:pPr algn="r"/>
            <a:r>
              <a:rPr lang="en-US" dirty="0" smtClean="0">
                <a:solidFill>
                  <a:srgbClr val="064573"/>
                </a:solidFill>
              </a:rPr>
              <a:t>Modeled by NFIE-Hydro for every </a:t>
            </a:r>
            <a:r>
              <a:rPr lang="en-US" dirty="0" err="1" smtClean="0">
                <a:solidFill>
                  <a:srgbClr val="064573"/>
                </a:solidFill>
              </a:rPr>
              <a:t>NHDPlus</a:t>
            </a:r>
            <a:r>
              <a:rPr lang="en-US" dirty="0" smtClean="0">
                <a:solidFill>
                  <a:srgbClr val="064573"/>
                </a:solidFill>
              </a:rPr>
              <a:t> Reach</a:t>
            </a:r>
            <a:endParaRPr lang="en-US" dirty="0">
              <a:solidFill>
                <a:srgbClr val="064573"/>
              </a:solidFill>
            </a:endParaRPr>
          </a:p>
        </p:txBody>
      </p:sp>
      <p:grpSp>
        <p:nvGrpSpPr>
          <p:cNvPr id="43" name="Group 42"/>
          <p:cNvGrpSpPr/>
          <p:nvPr/>
        </p:nvGrpSpPr>
        <p:grpSpPr>
          <a:xfrm>
            <a:off x="8726580" y="1183494"/>
            <a:ext cx="347845" cy="4440139"/>
            <a:chOff x="4366599" y="1475786"/>
            <a:chExt cx="347845" cy="4440139"/>
          </a:xfrm>
        </p:grpSpPr>
        <p:sp>
          <p:nvSpPr>
            <p:cNvPr id="39" name="TextBox 38"/>
            <p:cNvSpPr txBox="1"/>
            <p:nvPr/>
          </p:nvSpPr>
          <p:spPr>
            <a:xfrm>
              <a:off x="4406557" y="1475786"/>
              <a:ext cx="307887" cy="523220"/>
            </a:xfrm>
            <a:prstGeom prst="rect">
              <a:avLst/>
            </a:prstGeom>
            <a:noFill/>
          </p:spPr>
          <p:txBody>
            <a:bodyPr wrap="square" rtlCol="0" anchor="t">
              <a:spAutoFit/>
            </a:bodyPr>
            <a:lstStyle/>
            <a:p>
              <a:pPr algn="ctr"/>
              <a:r>
                <a:rPr lang="en-US" sz="2800" b="1" dirty="0" smtClean="0">
                  <a:solidFill>
                    <a:srgbClr val="F2D908">
                      <a:lumMod val="60000"/>
                      <a:lumOff val="40000"/>
                    </a:srgbClr>
                  </a:solidFill>
                </a:rPr>
                <a:t>8</a:t>
              </a:r>
              <a:endParaRPr lang="en-US" sz="2800" b="1" dirty="0">
                <a:solidFill>
                  <a:srgbClr val="F2D908">
                    <a:lumMod val="60000"/>
                    <a:lumOff val="40000"/>
                  </a:srgbClr>
                </a:solidFill>
              </a:endParaRPr>
            </a:p>
          </p:txBody>
        </p:sp>
        <p:sp>
          <p:nvSpPr>
            <p:cNvPr id="40" name="TextBox 39"/>
            <p:cNvSpPr txBox="1"/>
            <p:nvPr/>
          </p:nvSpPr>
          <p:spPr>
            <a:xfrm>
              <a:off x="4366599" y="2827312"/>
              <a:ext cx="307887" cy="523220"/>
            </a:xfrm>
            <a:prstGeom prst="rect">
              <a:avLst/>
            </a:prstGeom>
            <a:noFill/>
          </p:spPr>
          <p:txBody>
            <a:bodyPr wrap="square" rtlCol="0" anchor="t">
              <a:spAutoFit/>
            </a:bodyPr>
            <a:lstStyle/>
            <a:p>
              <a:pPr algn="ctr"/>
              <a:r>
                <a:rPr lang="en-US" sz="2800" b="1" dirty="0" smtClean="0">
                  <a:solidFill>
                    <a:srgbClr val="F2D908">
                      <a:lumMod val="60000"/>
                      <a:lumOff val="40000"/>
                    </a:srgbClr>
                  </a:solidFill>
                </a:rPr>
                <a:t>7</a:t>
              </a:r>
              <a:endParaRPr lang="en-US" sz="2800" b="1" dirty="0">
                <a:solidFill>
                  <a:srgbClr val="F2D908">
                    <a:lumMod val="60000"/>
                    <a:lumOff val="40000"/>
                  </a:srgbClr>
                </a:solidFill>
              </a:endParaRPr>
            </a:p>
          </p:txBody>
        </p:sp>
        <p:sp>
          <p:nvSpPr>
            <p:cNvPr id="41" name="TextBox 40"/>
            <p:cNvSpPr txBox="1"/>
            <p:nvPr/>
          </p:nvSpPr>
          <p:spPr>
            <a:xfrm>
              <a:off x="4366599" y="4140270"/>
              <a:ext cx="307887" cy="523220"/>
            </a:xfrm>
            <a:prstGeom prst="rect">
              <a:avLst/>
            </a:prstGeom>
            <a:noFill/>
          </p:spPr>
          <p:txBody>
            <a:bodyPr wrap="square" rtlCol="0" anchor="t">
              <a:spAutoFit/>
            </a:bodyPr>
            <a:lstStyle/>
            <a:p>
              <a:pPr algn="ctr"/>
              <a:r>
                <a:rPr lang="en-US" sz="2800" b="1" dirty="0" smtClean="0">
                  <a:solidFill>
                    <a:srgbClr val="F2D908">
                      <a:lumMod val="60000"/>
                      <a:lumOff val="40000"/>
                    </a:srgbClr>
                  </a:solidFill>
                </a:rPr>
                <a:t>6</a:t>
              </a:r>
              <a:endParaRPr lang="en-US" sz="2800" b="1" dirty="0">
                <a:solidFill>
                  <a:srgbClr val="F2D908">
                    <a:lumMod val="60000"/>
                    <a:lumOff val="40000"/>
                  </a:srgbClr>
                </a:solidFill>
              </a:endParaRPr>
            </a:p>
          </p:txBody>
        </p:sp>
        <p:sp>
          <p:nvSpPr>
            <p:cNvPr id="42" name="TextBox 41"/>
            <p:cNvSpPr txBox="1"/>
            <p:nvPr/>
          </p:nvSpPr>
          <p:spPr>
            <a:xfrm>
              <a:off x="4366599" y="5392705"/>
              <a:ext cx="307887" cy="523220"/>
            </a:xfrm>
            <a:prstGeom prst="rect">
              <a:avLst/>
            </a:prstGeom>
            <a:noFill/>
          </p:spPr>
          <p:txBody>
            <a:bodyPr wrap="square" rtlCol="0" anchor="t">
              <a:spAutoFit/>
            </a:bodyPr>
            <a:lstStyle/>
            <a:p>
              <a:pPr algn="ctr"/>
              <a:r>
                <a:rPr lang="en-US" sz="2800" b="1" dirty="0" smtClean="0">
                  <a:solidFill>
                    <a:srgbClr val="F2D908">
                      <a:lumMod val="60000"/>
                      <a:lumOff val="40000"/>
                    </a:srgbClr>
                  </a:solidFill>
                </a:rPr>
                <a:t>5</a:t>
              </a:r>
              <a:endParaRPr lang="en-US" sz="2800" b="1" dirty="0">
                <a:solidFill>
                  <a:srgbClr val="F2D908">
                    <a:lumMod val="60000"/>
                    <a:lumOff val="40000"/>
                  </a:srgbClr>
                </a:solidFill>
              </a:endParaRPr>
            </a:p>
          </p:txBody>
        </p:sp>
      </p:grpSp>
      <p:sp>
        <p:nvSpPr>
          <p:cNvPr id="44" name="TextBox 43"/>
          <p:cNvSpPr txBox="1"/>
          <p:nvPr/>
        </p:nvSpPr>
        <p:spPr>
          <a:xfrm>
            <a:off x="1674164" y="6167632"/>
            <a:ext cx="2655494" cy="461665"/>
          </a:xfrm>
          <a:prstGeom prst="rect">
            <a:avLst/>
          </a:prstGeom>
          <a:noFill/>
        </p:spPr>
        <p:txBody>
          <a:bodyPr wrap="square" rtlCol="0">
            <a:spAutoFit/>
          </a:bodyPr>
          <a:lstStyle/>
          <a:p>
            <a:r>
              <a:rPr lang="en-US" sz="2400" dirty="0" smtClean="0">
                <a:solidFill>
                  <a:srgbClr val="FFFFFF"/>
                </a:solidFill>
              </a:rPr>
              <a:t>Typical Case</a:t>
            </a:r>
            <a:endParaRPr lang="en-US" sz="2400" dirty="0">
              <a:solidFill>
                <a:srgbClr val="FFFFFF"/>
              </a:solidFill>
            </a:endParaRPr>
          </a:p>
        </p:txBody>
      </p:sp>
      <p:sp>
        <p:nvSpPr>
          <p:cNvPr id="45" name="TextBox 44"/>
          <p:cNvSpPr txBox="1"/>
          <p:nvPr/>
        </p:nvSpPr>
        <p:spPr>
          <a:xfrm>
            <a:off x="4829956" y="6163188"/>
            <a:ext cx="2655494" cy="461665"/>
          </a:xfrm>
          <a:prstGeom prst="rect">
            <a:avLst/>
          </a:prstGeom>
          <a:noFill/>
        </p:spPr>
        <p:txBody>
          <a:bodyPr wrap="square" rtlCol="0">
            <a:spAutoFit/>
          </a:bodyPr>
          <a:lstStyle/>
          <a:p>
            <a:pPr algn="r"/>
            <a:r>
              <a:rPr lang="en-US" sz="2400" dirty="0" smtClean="0">
                <a:solidFill>
                  <a:srgbClr val="FFFFFF"/>
                </a:solidFill>
              </a:rPr>
              <a:t>Flood Forecasting</a:t>
            </a:r>
            <a:endParaRPr lang="en-US" sz="2400" dirty="0">
              <a:solidFill>
                <a:srgbClr val="FFFFFF"/>
              </a:solidFill>
            </a:endParaRPr>
          </a:p>
        </p:txBody>
      </p:sp>
    </p:spTree>
    <p:extLst>
      <p:ext uri="{BB962C8B-B14F-4D97-AF65-F5344CB8AC3E}">
        <p14:creationId xmlns:p14="http://schemas.microsoft.com/office/powerpoint/2010/main" val="3228242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6.xml.rels><?xml version="1.0" encoding="UTF-8" standalone="yes"?>
<Relationships xmlns="http://schemas.openxmlformats.org/package/2006/relationships"><Relationship Id="rId1" Type="http://schemas.openxmlformats.org/officeDocument/2006/relationships/image" Target="../media/image5.jpeg"/></Relationships>
</file>

<file path=ppt/theme/_rels/theme17.xml.rels><?xml version="1.0" encoding="UTF-8" standalone="yes"?>
<Relationships xmlns="http://schemas.openxmlformats.org/package/2006/relationships"><Relationship Id="rId1" Type="http://schemas.openxmlformats.org/officeDocument/2006/relationships/image" Target="../media/image5.jpeg"/></Relationships>
</file>

<file path=ppt/theme/_rels/theme19.xml.rels><?xml version="1.0" encoding="UTF-8" standalone="yes"?>
<Relationships xmlns="http://schemas.openxmlformats.org/package/2006/relationships"><Relationship Id="rId1" Type="http://schemas.openxmlformats.org/officeDocument/2006/relationships/image" Target="../media/image9.jpeg"/></Relationships>
</file>

<file path=ppt/theme/_rels/theme26.xml.rels><?xml version="1.0" encoding="UTF-8" standalone="yes"?>
<Relationships xmlns="http://schemas.openxmlformats.org/package/2006/relationships"><Relationship Id="rId1" Type="http://schemas.openxmlformats.org/officeDocument/2006/relationships/image" Target="../media/image9.jpeg"/></Relationships>
</file>

<file path=ppt/theme/_rels/theme27.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5.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_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5_Optional_Corporate_PPT_Template-Arial">
  <a:themeElements>
    <a:clrScheme name="Custom 1">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2F5A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19.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2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7.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4.xml><?xml version="1.0" encoding="utf-8"?>
<a:theme xmlns:a="http://schemas.openxmlformats.org/drawingml/2006/main" name="1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417</TotalTime>
  <Words>4957</Words>
  <Application>Microsoft Office PowerPoint</Application>
  <PresentationFormat>On-screen Show (4:3)</PresentationFormat>
  <Paragraphs>948</Paragraphs>
  <Slides>111</Slides>
  <Notes>19</Notes>
  <HiddenSlides>0</HiddenSlides>
  <MMClips>3</MMClips>
  <ScaleCrop>false</ScaleCrop>
  <HeadingPairs>
    <vt:vector size="8" baseType="variant">
      <vt:variant>
        <vt:lpstr>Fonts Used</vt:lpstr>
      </vt:variant>
      <vt:variant>
        <vt:i4>21</vt:i4>
      </vt:variant>
      <vt:variant>
        <vt:lpstr>Theme</vt:lpstr>
      </vt:variant>
      <vt:variant>
        <vt:i4>27</vt:i4>
      </vt:variant>
      <vt:variant>
        <vt:lpstr>Embedded OLE Servers</vt:lpstr>
      </vt:variant>
      <vt:variant>
        <vt:i4>1</vt:i4>
      </vt:variant>
      <vt:variant>
        <vt:lpstr>Slide Titles</vt:lpstr>
      </vt:variant>
      <vt:variant>
        <vt:i4>111</vt:i4>
      </vt:variant>
    </vt:vector>
  </HeadingPairs>
  <TitlesOfParts>
    <vt:vector size="160" baseType="lpstr">
      <vt:lpstr>ＭＳ Ｐゴシック</vt:lpstr>
      <vt:lpstr>SimSun</vt:lpstr>
      <vt:lpstr>Arial</vt:lpstr>
      <vt:lpstr>Avenir LT Std 55 Roman</vt:lpstr>
      <vt:lpstr>Avenir LT Std 65 Medium</vt:lpstr>
      <vt:lpstr>Avenir LT Std 85 Heavy</vt:lpstr>
      <vt:lpstr>Calibri</vt:lpstr>
      <vt:lpstr>Calibri Light</vt:lpstr>
      <vt:lpstr>Cambria Math</vt:lpstr>
      <vt:lpstr>Candara</vt:lpstr>
      <vt:lpstr>Century Gothic</vt:lpstr>
      <vt:lpstr>Corbel</vt:lpstr>
      <vt:lpstr>Lucida Grande</vt:lpstr>
      <vt:lpstr>Lucida Sans Unicode</vt:lpstr>
      <vt:lpstr>Tahoma</vt:lpstr>
      <vt:lpstr>Times</vt:lpstr>
      <vt:lpstr>Times New Roman</vt:lpstr>
      <vt:lpstr>Verdana</vt:lpstr>
      <vt:lpstr>Wingdings</vt:lpstr>
      <vt:lpstr>Wingdings 2</vt:lpstr>
      <vt:lpstr>Wingdings 3</vt:lpstr>
      <vt:lpstr>Office Theme</vt:lpstr>
      <vt:lpstr>4_Office Theme</vt:lpstr>
      <vt:lpstr>Optional_Corporate_PPT_Template-Arial</vt:lpstr>
      <vt:lpstr>1_Optional_Corporate_PPT_Template-Arial</vt:lpstr>
      <vt:lpstr>2_Office Theme</vt:lpstr>
      <vt:lpstr>6_Office Theme</vt:lpstr>
      <vt:lpstr>3_Optional_Corporate_PPT_Template-Arial</vt:lpstr>
      <vt:lpstr>3_Office Theme</vt:lpstr>
      <vt:lpstr>8_Office Theme</vt:lpstr>
      <vt:lpstr>2_Default Design</vt:lpstr>
      <vt:lpstr>1_Office Theme</vt:lpstr>
      <vt:lpstr>10_Office Theme</vt:lpstr>
      <vt:lpstr>12_Office Theme</vt:lpstr>
      <vt:lpstr>Slice</vt:lpstr>
      <vt:lpstr>13_Office Theme</vt:lpstr>
      <vt:lpstr>Orbit</vt:lpstr>
      <vt:lpstr>1_Orbit</vt:lpstr>
      <vt:lpstr>5_Optional_Corporate_PPT_Template-Arial</vt:lpstr>
      <vt:lpstr>Module</vt:lpstr>
      <vt:lpstr>15_Office Theme</vt:lpstr>
      <vt:lpstr>16_Office Theme</vt:lpstr>
      <vt:lpstr>17_Office Theme</vt:lpstr>
      <vt:lpstr>5_Office Theme</vt:lpstr>
      <vt:lpstr>2_Optional_Corporate_PPT_Template-Arial</vt:lpstr>
      <vt:lpstr>7_Office Theme</vt:lpstr>
      <vt:lpstr>1_Module</vt:lpstr>
      <vt:lpstr>Concourse</vt:lpstr>
      <vt:lpstr>VISIO</vt:lpstr>
      <vt:lpstr>CE 397 Flood Forecasting</vt:lpstr>
      <vt:lpstr>The Opportunity…</vt:lpstr>
      <vt:lpstr>Partnership with the academic community …</vt:lpstr>
      <vt:lpstr>Nationally Synthesize Operations of Regional River Forecast Centers</vt:lpstr>
      <vt:lpstr>Goal of the Experiment …</vt:lpstr>
      <vt:lpstr>NFIE Goal: Connect National Scale Flood Modeling with Local emergency planning and response</vt:lpstr>
      <vt:lpstr>Conceptual Framework Paper…</vt:lpstr>
      <vt:lpstr>National Flood Interoperability Experiment (NFIE):  Five Components</vt:lpstr>
      <vt:lpstr>National Flood Interoperability Experiment (NFIE)  Component One: NFIE-Geo</vt:lpstr>
      <vt:lpstr>Conceptual Framework Paper…</vt:lpstr>
      <vt:lpstr>National Flood Interoperability Experiment (NFIE):  Five Components</vt:lpstr>
      <vt:lpstr>National Flood Interoperability Experiment (NFIE)  Component One: NFIE-Geo</vt:lpstr>
      <vt:lpstr>Assumptions…</vt:lpstr>
      <vt:lpstr>NHDPlus Version 2 </vt:lpstr>
      <vt:lpstr>NFIE-Geo for National Flood Interoperability Experiment </vt:lpstr>
      <vt:lpstr>NHDPlus Reach Catchments and Subwatersheds</vt:lpstr>
      <vt:lpstr>NFIE-Geo in HydroShare</vt:lpstr>
      <vt:lpstr>Reach Connectivity (100K NHD)</vt:lpstr>
      <vt:lpstr>Line-Node Topology</vt:lpstr>
      <vt:lpstr>Line-Node Topology for a loop</vt:lpstr>
      <vt:lpstr>24K National Hydrography Dataset – Connectivity by geometric network</vt:lpstr>
      <vt:lpstr>In 24K NHD, each reach is made up of “features” Indexed by a “ReachCode”</vt:lpstr>
      <vt:lpstr>NFIE-Geo for a county….</vt:lpstr>
      <vt:lpstr>What have we learned?</vt:lpstr>
      <vt:lpstr>National Flood Interoperability Experiment (NFIE)  Component Two: NFIE-Hydro</vt:lpstr>
      <vt:lpstr>NFIE-Hydro Forecasting Model…</vt:lpstr>
      <vt:lpstr>Modeling of Weather, Hydrology, River Flow in WRF-Hydro</vt:lpstr>
      <vt:lpstr>NFIE-Hydro Workflow</vt:lpstr>
      <vt:lpstr>High Resolution Rapid Refresh (HRRR)</vt:lpstr>
      <vt:lpstr>Accessing Real-time HRRR Forecasts </vt:lpstr>
      <vt:lpstr>Overarching WRF-Hydro Scientific Objectives (David Gochis, NCAR)</vt:lpstr>
      <vt:lpstr>GEOGRID</vt:lpstr>
      <vt:lpstr>Soil Moisture Map (mm water in top 1 m of soil from NASA Land Data Assimilation System)</vt:lpstr>
      <vt:lpstr>Soil Moisture Anomaly Map (current value – mean for calendar day at each spatial point)</vt:lpstr>
      <vt:lpstr>Soil Moisture Percentile Map</vt:lpstr>
      <vt:lpstr>How to connect gridded input runoff data (WRFHydro) to NHDplus network </vt:lpstr>
      <vt:lpstr>PowerPoint Presentation</vt:lpstr>
      <vt:lpstr>ArcGIS Tools for RAPID Model</vt:lpstr>
      <vt:lpstr>Flow in the Texas Gulf Coast RAPID Model, 3 hour time steps</vt:lpstr>
      <vt:lpstr>PowerPoint Presentation</vt:lpstr>
      <vt:lpstr>Hydrologic Forecasting for the Texas-Gulf Region  (from Brigham Young University)</vt:lpstr>
      <vt:lpstr>Ensemble Flow Forecast for Reach Catchment 5592208 made on Jan 13, 2015 (15 day horizon) Weather information source: European Center for Medium Range Weather Forecasting (ECMWF).  Summary statistics compiled from 50 forecast hydrographs</vt:lpstr>
      <vt:lpstr>What have we learned?</vt:lpstr>
      <vt:lpstr>National Flood Interoperability Experiment (NFIE) Component Three: NFIE-River</vt:lpstr>
      <vt:lpstr>Flood risk zones…</vt:lpstr>
      <vt:lpstr>More comprehensive solution…</vt:lpstr>
      <vt:lpstr>CrossSections on Lower Mississippi River</vt:lpstr>
      <vt:lpstr>NFIE-Hydro and NFIE-River</vt:lpstr>
      <vt:lpstr>Cross-sections from HEC-RAS models</vt:lpstr>
      <vt:lpstr>Real-Time Flood Inundation Mapping (USGS/NWS) </vt:lpstr>
      <vt:lpstr>PowerPoint Presentation</vt:lpstr>
      <vt:lpstr>Flood Alert and Mapping Network How it works</vt:lpstr>
      <vt:lpstr>Return Period – Discharge – Stage Height – Water Surface Elevation</vt:lpstr>
      <vt:lpstr>Automated “integrated Simplified Inundation Mapping (iSIM)” – CG3i Software Service</vt:lpstr>
      <vt:lpstr>Step 2 &amp; 3 – Create Cut-lines</vt:lpstr>
      <vt:lpstr>Cross-section Geometry Rules</vt:lpstr>
      <vt:lpstr>Our Solution</vt:lpstr>
      <vt:lpstr>Step 4 – Transforming 2D to 3D</vt:lpstr>
      <vt:lpstr>Step 5 - Land Use Data in GIS</vt:lpstr>
      <vt:lpstr>Step 3 – Final Inundation Shapefile</vt:lpstr>
      <vt:lpstr>Workflow of GeoNet</vt:lpstr>
      <vt:lpstr>Workflow of GeoNet: Non linear Filtering:  a critical step when using lidar data</vt:lpstr>
      <vt:lpstr>Workflow of GeoNet: Filter Type Comparisons</vt:lpstr>
      <vt:lpstr>Workflow of GeoNet: Identification of likely channelized pixels</vt:lpstr>
      <vt:lpstr>Workflow of GeoNet: Identification of likely channelized pixels</vt:lpstr>
      <vt:lpstr>Workflow of GeoNet:  Geodesics and cost function</vt:lpstr>
      <vt:lpstr>Generalizing the method further for NHD incorporation</vt:lpstr>
      <vt:lpstr>Adapted methodology </vt:lpstr>
      <vt:lpstr>The Texas NHDPlus network looks complicated...</vt:lpstr>
      <vt:lpstr>But silicon microchips can have a billion (109) or more transistors.</vt:lpstr>
      <vt:lpstr>We can solve the complete river network, ... but we need river geometry:</vt:lpstr>
      <vt:lpstr>What have we learned?</vt:lpstr>
      <vt:lpstr>National Flood Interoperability Experiment (NFIE)  Component Four: NFIE-Response</vt:lpstr>
      <vt:lpstr>Link with the First Response Community</vt:lpstr>
      <vt:lpstr>PowerPoint Presentation</vt:lpstr>
      <vt:lpstr>PowerPoint Presentation</vt:lpstr>
      <vt:lpstr>PowerPoint Presentation</vt:lpstr>
      <vt:lpstr>Address Points -- used for directing emergency response vehicles</vt:lpstr>
      <vt:lpstr>Address Points and the Flood Hazard Zone</vt:lpstr>
      <vt:lpstr>Address Points and the Floodplain</vt:lpstr>
      <vt:lpstr>Address Points in the Floodplain</vt:lpstr>
      <vt:lpstr>Address Points in Floodplain of a Subwatershed</vt:lpstr>
      <vt:lpstr>Address Points and Roads in Floodplain of Onion Creek</vt:lpstr>
      <vt:lpstr>Length of Roads in Floodplain of a Subwatershed</vt:lpstr>
      <vt:lpstr>Intersection of Streams and Roads</vt:lpstr>
      <vt:lpstr>Public Education</vt:lpstr>
      <vt:lpstr>Emergency Response</vt:lpstr>
      <vt:lpstr>What have we learned?</vt:lpstr>
      <vt:lpstr>National Flood Interoperability Experiment (NFIE)  Component Five: NFIE-Services</vt:lpstr>
      <vt:lpstr>Introduction to  OGC &amp; ISO Standards for Sharing Geographic Information</vt:lpstr>
      <vt:lpstr>Geographic Features:  Quick Overview</vt:lpstr>
      <vt:lpstr>Different phenomena call for different forms of exchange</vt:lpstr>
      <vt:lpstr>What different things about coverage features do we need to exchange?</vt:lpstr>
      <vt:lpstr>What different things about observations do we need to exchange?</vt:lpstr>
      <vt:lpstr>Using OGC O&amp;M model for water level …</vt:lpstr>
      <vt:lpstr>Workflows</vt:lpstr>
      <vt:lpstr>Treating rating curves as a measurement …</vt:lpstr>
      <vt:lpstr>The stream flow can then be determined from the rating curve</vt:lpstr>
      <vt:lpstr>Workflows</vt:lpstr>
      <vt:lpstr>Ensemble Flow Forecast for Reach Catchment 5592208 made on Jan 13, 2015 (15 day horizon) Weather information source: European Center for Medium Range Weather Forecasting (ECMWF).  Summary statistics compiled from 50 forecast hydrographs</vt:lpstr>
      <vt:lpstr>Going from discharge to stage height with simulated rating curves</vt:lpstr>
      <vt:lpstr>Flood Stage and Inundation</vt:lpstr>
      <vt:lpstr>OGC/WMO Hydrology Domain Working Group</vt:lpstr>
      <vt:lpstr>What is Time?  … on the web? </vt:lpstr>
      <vt:lpstr>Time–Value Pairs:  Building a time series for web exchange</vt:lpstr>
      <vt:lpstr>WaterML Web Services      CUAHSI, USGS, OGC, WMO…</vt:lpstr>
      <vt:lpstr>Example: Global map of stream gauges for getting data and hydrograph at one gauge </vt:lpstr>
      <vt:lpstr>NASA Land Data Assimilation System:  Grid and time series globally</vt:lpstr>
      <vt:lpstr> Develop NWS Experimental Data Services</vt:lpstr>
      <vt:lpstr>What have we learned?</vt:lpstr>
      <vt:lpstr>Transformative for the nation…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Maidment</dc:creator>
  <cp:lastModifiedBy>Maidment, David R</cp:lastModifiedBy>
  <cp:revision>52</cp:revision>
  <dcterms:created xsi:type="dcterms:W3CDTF">2015-01-21T05:02:20Z</dcterms:created>
  <dcterms:modified xsi:type="dcterms:W3CDTF">2015-03-11T19:50:49Z</dcterms:modified>
</cp:coreProperties>
</file>