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60" r:id="rId9"/>
    <p:sldId id="259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64" r:id="rId18"/>
    <p:sldId id="262" r:id="rId19"/>
    <p:sldId id="272" r:id="rId20"/>
    <p:sldId id="271" r:id="rId21"/>
    <p:sldId id="270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38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3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7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3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57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0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83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12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1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4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82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80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89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73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29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72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91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42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41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3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27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75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10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6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9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66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872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9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84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13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422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69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074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3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784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78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39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16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0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79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0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200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713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480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00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235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377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589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1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5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277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81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224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079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730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83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84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88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5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9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13EA-D2A2-4229-AC34-C46EFD5F24F3}" type="datetimeFigureOut">
              <a:rPr lang="en-US" smtClean="0"/>
              <a:t>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ADE9-CACE-4A17-98DF-AFF335763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6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90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21032-2DBD-42E4-95B8-004F557A94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FF2BB-89CD-49F2-B729-104899AA53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2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6481521400357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64815214003570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ciencedirect.com/science/article/pii/S13648152140035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6481521400357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64815214003570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6481521400357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4" Type="http://schemas.openxmlformats.org/officeDocument/2006/relationships/hyperlink" Target="http://water.usgs.gov/edu/measureflow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1275604"/>
          </a:xfrm>
        </p:spPr>
        <p:txBody>
          <a:bodyPr/>
          <a:lstStyle/>
          <a:p>
            <a:r>
              <a:rPr lang="en-US" dirty="0" smtClean="0"/>
              <a:t>River Channels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37" y="3125755"/>
            <a:ext cx="7949681" cy="3340359"/>
          </a:xfrm>
        </p:spPr>
        <p:txBody>
          <a:bodyPr>
            <a:normAutofit/>
          </a:bodyPr>
          <a:lstStyle/>
          <a:p>
            <a:r>
              <a:rPr lang="en-US" dirty="0" smtClean="0"/>
              <a:t>CE 397 Flood Forecasting</a:t>
            </a:r>
          </a:p>
          <a:p>
            <a:r>
              <a:rPr lang="en-US" dirty="0" smtClean="0"/>
              <a:t>David R. Maidment</a:t>
            </a:r>
          </a:p>
          <a:p>
            <a:r>
              <a:rPr lang="en-US" dirty="0" smtClean="0"/>
              <a:t>Center for Research in Water Resources</a:t>
            </a:r>
          </a:p>
          <a:p>
            <a:r>
              <a:rPr lang="en-US" dirty="0" smtClean="0"/>
              <a:t>University of Texas at Austin</a:t>
            </a:r>
          </a:p>
          <a:p>
            <a:endParaRPr lang="en-US" dirty="0"/>
          </a:p>
          <a:p>
            <a:r>
              <a:rPr lang="en-US" dirty="0" smtClean="0"/>
              <a:t>16 </a:t>
            </a:r>
            <a:r>
              <a:rPr lang="en-US" smtClean="0"/>
              <a:t>February 2015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280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data collection information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4" y="1941277"/>
            <a:ext cx="8219872" cy="46236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82031" y="1506023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Scott </a:t>
            </a:r>
            <a:r>
              <a:rPr lang="en-US" dirty="0" err="1" smtClean="0"/>
              <a:t>Gzyb</a:t>
            </a:r>
            <a:r>
              <a:rPr lang="en-US" dirty="0" smtClean="0"/>
              <a:t>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9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GridPoint</a:t>
            </a:r>
            <a:r>
              <a:rPr lang="en-US" dirty="0" smtClean="0"/>
              <a:t>, Area and Volume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64066" y="1287625"/>
            <a:ext cx="5981762" cy="4730619"/>
            <a:chOff x="1492058" y="1791478"/>
            <a:chExt cx="5981762" cy="4730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2058" y="2010430"/>
              <a:ext cx="5981762" cy="4511667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965510" y="1791478"/>
              <a:ext cx="699796" cy="3825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050662" y="6237196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40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147" y="1016000"/>
            <a:ext cx="47371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445000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 Fig. </a:t>
            </a:r>
            <a:r>
              <a:rPr lang="en-US" sz="1000" dirty="0" smtClean="0">
                <a:solidFill>
                  <a:prstClr val="black"/>
                </a:solidFill>
                <a:latin typeface="Arial"/>
              </a:rPr>
              <a:t>13 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Classes and their relationships in the Arc River data model framework.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Dongsu  Kim , Marian  Muste , Venkatesh  Merwade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>
                <a:solidFill>
                  <a:prstClr val="black"/>
                </a:solidFill>
                <a:latin typeface="Arial"/>
              </a:rPr>
              <a:t> A GIS-based relational data model for multi-dimensional representation of river hydrodynamics and morphodynamics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Environmental Modelling &amp;amp; Software, Volume 65, 2015, 79 - 93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http://dx.doi.org/10.1016/j.envsoft.2014.12.002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CrossSection</a:t>
            </a:r>
            <a:r>
              <a:rPr lang="en-US" dirty="0" smtClean="0"/>
              <a:t> and River Network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15976" y="6392194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479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CrossSections</a:t>
            </a:r>
            <a:r>
              <a:rPr lang="en-US" sz="3600" dirty="0" smtClean="0"/>
              <a:t> on Lower Mississippi River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187" y="1788897"/>
            <a:ext cx="4087895" cy="3576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88896"/>
            <a:ext cx="4265717" cy="3576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163" y="5635868"/>
            <a:ext cx="897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173 cross-sections over 543 km, or 3.1 km between cross-sections, on average</a:t>
            </a:r>
          </a:p>
          <a:p>
            <a:r>
              <a:rPr lang="en-US" dirty="0" smtClean="0"/>
              <a:t>41,479 cross-section points (</a:t>
            </a:r>
            <a:r>
              <a:rPr lang="en-US" dirty="0" err="1" smtClean="0"/>
              <a:t>x,y,z</a:t>
            </a:r>
            <a:r>
              <a:rPr lang="en-US" dirty="0" smtClean="0"/>
              <a:t>) of bed elevation, or 240 points per cross-section, on average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8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CrossSection</a:t>
            </a:r>
            <a:r>
              <a:rPr lang="en-US" dirty="0" smtClean="0"/>
              <a:t>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8" y="1774246"/>
            <a:ext cx="7799767" cy="44679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6858" y="1417638"/>
            <a:ext cx="802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x,y</a:t>
            </a:r>
            <a:r>
              <a:rPr lang="en-US" dirty="0" smtClean="0"/>
              <a:t> in State-Plane coordinates in feet, Station is in river miles from lower end of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0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Mississippi </a:t>
            </a:r>
            <a:r>
              <a:rPr lang="en-US" dirty="0" err="1" smtClean="0"/>
              <a:t>CrossSection</a:t>
            </a:r>
            <a:r>
              <a:rPr lang="en-US" dirty="0" smtClean="0"/>
              <a:t> Points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92" y="1670215"/>
            <a:ext cx="7159462" cy="4749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864" y="1232972"/>
            <a:ext cx="892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Point_X</a:t>
            </a:r>
            <a:r>
              <a:rPr lang="en-US" dirty="0" smtClean="0"/>
              <a:t>, </a:t>
            </a:r>
            <a:r>
              <a:rPr lang="en-US" dirty="0" err="1" smtClean="0"/>
              <a:t>Point_Y</a:t>
            </a:r>
            <a:r>
              <a:rPr lang="en-US" dirty="0" smtClean="0"/>
              <a:t> in State-Plane coordinates in feet, </a:t>
            </a:r>
            <a:r>
              <a:rPr lang="en-US" dirty="0" err="1" smtClean="0"/>
              <a:t>Point_Z</a:t>
            </a:r>
            <a:r>
              <a:rPr lang="en-US" dirty="0" smtClean="0"/>
              <a:t> is elevation in feet above NAVD88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206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“Find Path” on 24K data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2218505"/>
            <a:ext cx="4091492" cy="366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30" y="2218505"/>
            <a:ext cx="4157230" cy="3669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4865" y="1264073"/>
            <a:ext cx="6215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Conclusion: 24K data is too detailed for this river.  Use 100K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37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CrossSection</a:t>
            </a:r>
            <a:r>
              <a:rPr lang="en-US" dirty="0" smtClean="0"/>
              <a:t> Points along Line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70" y="1861763"/>
            <a:ext cx="7362860" cy="3913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7273" y="5206482"/>
            <a:ext cx="3489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Centerline (</a:t>
            </a:r>
            <a:r>
              <a:rPr lang="en-US" dirty="0" err="1" smtClean="0"/>
              <a:t>Mflowline</a:t>
            </a:r>
            <a:r>
              <a:rPr lang="en-US" dirty="0" smtClean="0"/>
              <a:t>) (100K NHD)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27583" y="3247053"/>
            <a:ext cx="3144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Points and 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7782" y="3384833"/>
            <a:ext cx="182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XSIntersect</a:t>
            </a:r>
            <a:r>
              <a:rPr lang="en-US" dirty="0" smtClean="0"/>
              <a:t> Point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5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NFIE-Hydro and NFIE-River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580" y="1625652"/>
            <a:ext cx="4838840" cy="50249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3968" y="3079102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Junction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70639" y="4018774"/>
            <a:ext cx="1231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XSIntersect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7187" y="2071395"/>
            <a:ext cx="166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Tributary inflow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56730" y="5047860"/>
            <a:ext cx="184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Catchment inflow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39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10" y="1623832"/>
            <a:ext cx="8204990" cy="4879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Profile Properties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69159" y="2258008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168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613554" y="2435290"/>
            <a:ext cx="288455" cy="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02009" y="2250624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239519" y="2427906"/>
            <a:ext cx="288455" cy="7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69979" y="22432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169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3470" y="202177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Cross-section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01012" y="3657083"/>
            <a:ext cx="3627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LengthDown</a:t>
            </a:r>
            <a:r>
              <a:rPr lang="en-US" dirty="0" smtClean="0"/>
              <a:t> is distance to outlet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LengthDsXs</a:t>
            </a:r>
            <a:r>
              <a:rPr lang="en-US" dirty="0" smtClean="0"/>
              <a:t> is distance to next XS (</a:t>
            </a:r>
            <a:r>
              <a:rPr lang="en-US" dirty="0" err="1" smtClean="0"/>
              <a:t>ft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Min_XS_Z</a:t>
            </a:r>
            <a:r>
              <a:rPr lang="en-US" dirty="0" smtClean="0"/>
              <a:t> is minimum Z on XS</a:t>
            </a:r>
          </a:p>
          <a:p>
            <a:r>
              <a:rPr lang="en-US" dirty="0" err="1" smtClean="0"/>
              <a:t>SlopeDsXS</a:t>
            </a:r>
            <a:r>
              <a:rPr lang="en-US" dirty="0" smtClean="0"/>
              <a:t> is slope to next XS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30" y="1025573"/>
            <a:ext cx="6172200" cy="1609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320"/>
            <a:ext cx="7886700" cy="1325563"/>
          </a:xfrm>
        </p:spPr>
        <p:txBody>
          <a:bodyPr/>
          <a:lstStyle/>
          <a:p>
            <a:r>
              <a:rPr lang="en-US" dirty="0" smtClean="0"/>
              <a:t>Arc River Data Model Framework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45869" y="1899156"/>
            <a:ext cx="8252262" cy="4058817"/>
            <a:chOff x="425207" y="1676693"/>
            <a:chExt cx="8609835" cy="42948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207" y="2015413"/>
              <a:ext cx="8609835" cy="373224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906278" y="5103845"/>
              <a:ext cx="3128764" cy="867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06963" y="1676693"/>
              <a:ext cx="3803779" cy="867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127307" y="6041948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3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1587500"/>
            <a:ext cx="5575300" cy="330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Dongsu  Kim , Marian  Muste , Venkatesh  Merwade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>
                <a:solidFill>
                  <a:prstClr val="black"/>
                </a:solidFill>
                <a:latin typeface="Arial"/>
              </a:rPr>
              <a:t> A GIS-based relational data model for multi-dimensional representation of river hydrodynamics and morphodynamics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Environmental Modelling &amp;amp; Software, Volume 65, 2015, 79 - 93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http://dx.doi.org/10.1016/j.envsoft.2014.12.002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3D Curvilinear Flow Coordinate System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244207" y="1027907"/>
            <a:ext cx="515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x,y,z</a:t>
            </a:r>
            <a:r>
              <a:rPr lang="en-US" dirty="0" smtClean="0"/>
              <a:t>) = geographic location in space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s,n</a:t>
            </a:r>
            <a:r>
              <a:rPr lang="en-US" dirty="0" smtClean="0"/>
              <a:t>) = distance (along, transverse) to flow centerline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2110" y="2049165"/>
            <a:ext cx="361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point has (</a:t>
            </a:r>
            <a:r>
              <a:rPr lang="en-US" dirty="0" err="1" smtClean="0"/>
              <a:t>x,y,z,s,n</a:t>
            </a:r>
            <a:r>
              <a:rPr lang="en-US" dirty="0" smtClean="0"/>
              <a:t>) coordinates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36103" y="6286500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45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289" y="1295718"/>
            <a:ext cx="4153937" cy="3085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508500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 Fig. 3 Connectivity between the multidimensional cross-sectional river objects and the river network.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Dongsu  Kim , Marian  Muste , Venkatesh  Merwade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>
                <a:solidFill>
                  <a:prstClr val="black"/>
                </a:solidFill>
                <a:latin typeface="Arial"/>
              </a:rPr>
              <a:t> A GIS-based relational data model for multi-dimensional representation of river hydrodynamics and morphodynamics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Environmental Modelling &amp;amp; Software, Volume 65, 2015, 79 - 93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http://dx.doi.org/10.1016/j.envsoft.2014.12.002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/>
              <a:t>HydroID</a:t>
            </a:r>
            <a:r>
              <a:rPr lang="en-US" sz="3600" dirty="0" smtClean="0"/>
              <a:t> relationships to connect features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1096926" y="6291424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84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CrossSectionLine</a:t>
            </a:r>
            <a:r>
              <a:rPr lang="en-US" dirty="0" smtClean="0"/>
              <a:t> and Point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0" y="1485984"/>
            <a:ext cx="6433499" cy="5022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976" y="6392194"/>
            <a:ext cx="7570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http://www.sciencedirect.com/science/article/pii/S1364815214003570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984250"/>
            <a:ext cx="28194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5000" y="4349750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solidFill>
                  <a:prstClr val="black"/>
                </a:solidFill>
                <a:latin typeface="Arial"/>
              </a:rPr>
              <a:t> Fig. 5 Geometric features for representing river objects in addition to point features: a) 3D representation of the cross sections using the 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CrossSectionArea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 feature class; b) volumetric description of a river reach using </a:t>
            </a:r>
            <a:r>
              <a:rPr lang="en-US" sz="1000" dirty="0" err="1">
                <a:solidFill>
                  <a:prstClr val="black"/>
                </a:solidFill>
                <a:latin typeface="Arial"/>
              </a:rPr>
              <a:t>RiverVolume</a:t>
            </a:r>
            <a:r>
              <a:rPr lang="en-US" sz="1000" dirty="0">
                <a:solidFill>
                  <a:prstClr val="black"/>
                </a:solidFill>
                <a:latin typeface="Arial"/>
              </a:rPr>
              <a:t> feature class.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00" y="4889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Dongsu  Kim , Marian  Muste , Venkatesh  Merwade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5270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>
                <a:solidFill>
                  <a:prstClr val="black"/>
                </a:solidFill>
                <a:latin typeface="Arial"/>
              </a:rPr>
              <a:t> A GIS-based relational data model for multi-dimensional representation of river hydrodynamics and morphodynamics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000" y="5651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Environmental Modelling &amp;amp; Software, Volume 65, 2015, 79 - 93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60325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>
                <a:solidFill>
                  <a:prstClr val="black"/>
                </a:solidFill>
                <a:latin typeface="Arial"/>
              </a:rPr>
              <a:t>http://dx.doi.org/10.1016/j.envsoft.2014.12.002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CrossSectionArea</a:t>
            </a:r>
            <a:r>
              <a:rPr lang="en-US" dirty="0" smtClean="0"/>
              <a:t> and </a:t>
            </a:r>
            <a:r>
              <a:rPr lang="en-US" dirty="0" err="1" smtClean="0"/>
              <a:t>RiverVolume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57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105" y="7809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Stream Gaging, Onion Creek at Highway 183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2" y="1056682"/>
            <a:ext cx="5877061" cy="5286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2128344"/>
            <a:ext cx="2576706" cy="3436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1327" y="6289914"/>
            <a:ext cx="601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For method see: </a:t>
            </a: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hlinkClick r:id="rId4"/>
              </a:rPr>
              <a:t>http://water.usgs.gov/edu/measureflow.html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</a:endParaRPr>
          </a:p>
          <a:p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247" y="1581334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Scott </a:t>
            </a:r>
            <a:r>
              <a:rPr lang="en-US" dirty="0" err="1" smtClean="0"/>
              <a:t>Gzyb</a:t>
            </a:r>
            <a:r>
              <a:rPr lang="en-US" dirty="0" smtClean="0"/>
              <a:t>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19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38" y="489157"/>
            <a:ext cx="4559969" cy="60799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012" y="2431915"/>
            <a:ext cx="3290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Acoustic Doppler Current Profiler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1691970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Scott </a:t>
            </a:r>
            <a:r>
              <a:rPr lang="en-US" dirty="0" err="1" smtClean="0"/>
              <a:t>Gzyb</a:t>
            </a:r>
            <a:r>
              <a:rPr lang="en-US" dirty="0" smtClean="0"/>
              <a:t>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065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ADCP Velocity Profile – Colorado River at La Grange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65" y="1876222"/>
            <a:ext cx="7626485" cy="42898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62655" y="1229458"/>
            <a:ext cx="235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Slide: Scott </a:t>
            </a:r>
            <a:r>
              <a:rPr lang="en-US" dirty="0" err="1" smtClean="0"/>
              <a:t>Gzyb</a:t>
            </a:r>
            <a:r>
              <a:rPr lang="en-US" dirty="0" smtClean="0"/>
              <a:t>, USGS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0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487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River Channels</vt:lpstr>
      <vt:lpstr>Arc River Data Model Framework</vt:lpstr>
      <vt:lpstr>PowerPoint Presentation</vt:lpstr>
      <vt:lpstr>PowerPoint Presentation</vt:lpstr>
      <vt:lpstr>CrossSectionLine and Point</vt:lpstr>
      <vt:lpstr>PowerPoint Presentation</vt:lpstr>
      <vt:lpstr>Stream Gaging, Onion Creek at Highway 183</vt:lpstr>
      <vt:lpstr>ADCP </vt:lpstr>
      <vt:lpstr>ADCP Velocity Profile – Colorado River at La Grange</vt:lpstr>
      <vt:lpstr>ADCP data collection information</vt:lpstr>
      <vt:lpstr>GridPoint, Area and Volume</vt:lpstr>
      <vt:lpstr>PowerPoint Presentation</vt:lpstr>
      <vt:lpstr>CrossSections on Lower Mississippi River</vt:lpstr>
      <vt:lpstr>CrossSection Line</vt:lpstr>
      <vt:lpstr>Mississippi CrossSection Points</vt:lpstr>
      <vt:lpstr>Network “Find Path” on 24K data</vt:lpstr>
      <vt:lpstr>CrossSection Points along Line</vt:lpstr>
      <vt:lpstr>NFIE-Hydro and NFIE-River</vt:lpstr>
      <vt:lpstr>Longitudinal Profile Properties</vt:lpstr>
    </vt:vector>
  </TitlesOfParts>
  <Company>Cockrell School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13</cp:revision>
  <dcterms:created xsi:type="dcterms:W3CDTF">2015-02-16T16:56:37Z</dcterms:created>
  <dcterms:modified xsi:type="dcterms:W3CDTF">2015-02-16T21:26:16Z</dcterms:modified>
</cp:coreProperties>
</file>