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6" r:id="rId3"/>
    <p:sldId id="264" r:id="rId4"/>
    <p:sldId id="268" r:id="rId5"/>
    <p:sldId id="257" r:id="rId6"/>
    <p:sldId id="270" r:id="rId7"/>
    <p:sldId id="273" r:id="rId8"/>
    <p:sldId id="274" r:id="rId9"/>
    <p:sldId id="271" r:id="rId10"/>
    <p:sldId id="272" r:id="rId11"/>
    <p:sldId id="265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7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A50E-9842-43B3-9AB0-CE3D75B57A1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F03F-7780-44A0-A39A-4D7233346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F03F-7780-44A0-A39A-4D7233346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9F46E4-FBC9-4496-AF6B-883F15FD44F0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2C83A2-2898-4970-9F5D-651DBBF0AD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exassoilmoisture.azurewebsites.ne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texassoilmoisture.azurewebsite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Statistical Analysis and Geospatial Distribution of Soil Moisture in Texas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34200" y="5943600"/>
            <a:ext cx="2057400" cy="685800"/>
          </a:xfrm>
        </p:spPr>
        <p:txBody>
          <a:bodyPr>
            <a:normAutofit fontScale="92500"/>
          </a:bodyPr>
          <a:lstStyle/>
          <a:p>
            <a:pPr algn="r"/>
            <a:r>
              <a:rPr lang="en-US" sz="1800" dirty="0" smtClean="0"/>
              <a:t>Flood Forecasting</a:t>
            </a:r>
          </a:p>
          <a:p>
            <a:pPr algn="r"/>
            <a:r>
              <a:rPr lang="en-US" sz="1800" dirty="0" smtClean="0"/>
              <a:t>February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2015</a:t>
            </a:r>
            <a:endParaRPr lang="en-US" sz="18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762000" y="35179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Gonzalo E. Espinoza</a:t>
            </a:r>
          </a:p>
          <a:p>
            <a:r>
              <a:rPr lang="en-US" dirty="0" smtClean="0"/>
              <a:t>Center for Research in Water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Applications: Onion Creek, 10/31/2013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11" y="3581400"/>
            <a:ext cx="445217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 descr="\\austin.utexas.edu\disk\engr\research\crwr\students\gee272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0321"/>
            <a:ext cx="4572000" cy="22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572468"/>
            <a:ext cx="3005137" cy="2466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9071"/>
            <a:ext cx="3048000" cy="2532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Drainage Area: 730km2</a:t>
            </a:r>
          </a:p>
          <a:p>
            <a:pPr marL="0" indent="0">
              <a:buNone/>
            </a:pPr>
            <a:r>
              <a:rPr lang="en-US" sz="2000" dirty="0"/>
              <a:t>Pre-storm soil moisture 87% percentile</a:t>
            </a:r>
          </a:p>
          <a:p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4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Architecture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228600" y="1758696"/>
            <a:ext cx="4038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Azure cloud</a:t>
            </a:r>
          </a:p>
          <a:p>
            <a:pPr lvl="1"/>
            <a:r>
              <a:rPr lang="en-US" sz="2000" dirty="0" smtClean="0"/>
              <a:t>Storage</a:t>
            </a:r>
          </a:p>
          <a:p>
            <a:pPr lvl="1"/>
            <a:r>
              <a:rPr lang="en-US" sz="2000" dirty="0" err="1" smtClean="0"/>
              <a:t>Django</a:t>
            </a:r>
            <a:endParaRPr lang="en-US" sz="2000" dirty="0" smtClean="0"/>
          </a:p>
          <a:p>
            <a:r>
              <a:rPr lang="en-US" sz="2400" dirty="0" smtClean="0"/>
              <a:t>ArcGIS</a:t>
            </a:r>
          </a:p>
          <a:p>
            <a:pPr lvl="1"/>
            <a:r>
              <a:rPr lang="en-US" sz="2000" dirty="0" smtClean="0"/>
              <a:t>Mapping</a:t>
            </a:r>
          </a:p>
          <a:p>
            <a:pPr lvl="1"/>
            <a:r>
              <a:rPr lang="en-US" sz="2000" dirty="0" err="1" smtClean="0"/>
              <a:t>Javascript</a:t>
            </a:r>
            <a:endParaRPr lang="en-US" sz="2000" dirty="0" smtClean="0"/>
          </a:p>
          <a:p>
            <a:r>
              <a:rPr lang="en-US" sz="2400" dirty="0" smtClean="0"/>
              <a:t>NASA</a:t>
            </a:r>
          </a:p>
          <a:p>
            <a:pPr lvl="1"/>
            <a:r>
              <a:rPr lang="en-US" sz="2000" dirty="0" smtClean="0"/>
              <a:t>Data rods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39147" y="1797059"/>
            <a:ext cx="6100053" cy="4904932"/>
            <a:chOff x="65975" y="-3962808"/>
            <a:chExt cx="8544624" cy="6870563"/>
          </a:xfrm>
        </p:grpSpPr>
        <p:cxnSp>
          <p:nvCxnSpPr>
            <p:cNvPr id="4" name="Elbow Connector 3"/>
            <p:cNvCxnSpPr>
              <a:stCxn id="9" idx="1"/>
              <a:endCxn id="11" idx="0"/>
            </p:cNvCxnSpPr>
            <p:nvPr/>
          </p:nvCxnSpPr>
          <p:spPr>
            <a:xfrm rot="10800000" flipV="1">
              <a:off x="4314165" y="-3064375"/>
              <a:ext cx="1478542" cy="3381377"/>
            </a:xfrm>
            <a:prstGeom prst="bentConnector2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40814" y="-2156749"/>
              <a:ext cx="2373786" cy="2994541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7332" y="-3460537"/>
              <a:ext cx="5463267" cy="2393329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332" y="14679"/>
              <a:ext cx="5463267" cy="2407773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-2667408"/>
              <a:ext cx="1887270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Microsoft Azure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2707" y="-3333990"/>
              <a:ext cx="1887270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Storage Account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2707" y="-2100605"/>
              <a:ext cx="1887270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Django (python)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70530" y="317003"/>
              <a:ext cx="1887270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ArcGIS server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-809725"/>
              <a:ext cx="2829703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ArcGIS API for JavaScript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278567" y="-2792016"/>
              <a:ext cx="0" cy="66021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428245" y="-2794757"/>
              <a:ext cx="0" cy="66021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25" idx="3"/>
              <a:endCxn id="9" idx="3"/>
            </p:cNvCxnSpPr>
            <p:nvPr/>
          </p:nvCxnSpPr>
          <p:spPr>
            <a:xfrm flipV="1">
              <a:off x="5587783" y="-3064374"/>
              <a:ext cx="2092194" cy="4705182"/>
            </a:xfrm>
            <a:prstGeom prst="bentConnector3">
              <a:avLst>
                <a:gd name="adj1" fmla="val 110926"/>
              </a:avLst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5257800" y="-3353208"/>
              <a:ext cx="429965" cy="1871676"/>
            </a:xfrm>
            <a:prstGeom prst="leftBrace">
              <a:avLst>
                <a:gd name="adj1" fmla="val 112635"/>
                <a:gd name="adj2" fmla="val 54930"/>
              </a:avLst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>
              <a:stCxn id="31" idx="1"/>
              <a:endCxn id="21" idx="1"/>
            </p:cNvCxnSpPr>
            <p:nvPr/>
          </p:nvCxnSpPr>
          <p:spPr>
            <a:xfrm rot="10800000" flipH="1" flipV="1">
              <a:off x="675575" y="-1619690"/>
              <a:ext cx="213632" cy="1512052"/>
            </a:xfrm>
            <a:prstGeom prst="bentConnector3">
              <a:avLst>
                <a:gd name="adj1" fmla="val -107006"/>
              </a:avLst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975" y="-2667408"/>
              <a:ext cx="1760843" cy="474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Client-Side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2492" y="-3962808"/>
              <a:ext cx="2764536" cy="474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Cloud deployment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2492" y="2433527"/>
              <a:ext cx="1855151" cy="474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Server-Side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07" y="-496425"/>
              <a:ext cx="1157968" cy="777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47284" y="-1298092"/>
              <a:ext cx="712241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User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3432" y="309842"/>
              <a:ext cx="1127641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Web App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3427" y="1910424"/>
              <a:ext cx="1785542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Hydrologic Data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1371192"/>
              <a:ext cx="2234983" cy="539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NLDAS web services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03321" y="875626"/>
              <a:ext cx="1846169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Geographic data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59942" y="1244956"/>
              <a:ext cx="1545014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Latest Values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81433" y="-2732991"/>
              <a:ext cx="1347688" cy="6466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Site &amp; Date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stats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25308" y="-2068193"/>
              <a:ext cx="1902931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Web Deployment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06942" y="-1562340"/>
              <a:ext cx="2179115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Web app framework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75" y="-2094627"/>
              <a:ext cx="949873" cy="94987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3707327" y="-734113"/>
              <a:ext cx="750413" cy="38800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Stats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2576729" y="-2863092"/>
              <a:ext cx="429965" cy="3923382"/>
            </a:xfrm>
            <a:prstGeom prst="leftBrace">
              <a:avLst>
                <a:gd name="adj1" fmla="val 112635"/>
                <a:gd name="adj2" fmla="val 33389"/>
              </a:avLst>
            </a:pr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0916" y="6383604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http://texassoilmoisture.azurewebsites.net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Process more variables</a:t>
            </a:r>
          </a:p>
          <a:p>
            <a:pPr lvl="1"/>
            <a:r>
              <a:rPr lang="en-US" sz="1800" dirty="0" smtClean="0"/>
              <a:t>Precipitation</a:t>
            </a:r>
          </a:p>
          <a:p>
            <a:pPr lvl="1"/>
            <a:r>
              <a:rPr lang="en-US" sz="1800" dirty="0" smtClean="0"/>
              <a:t>Runoff</a:t>
            </a:r>
          </a:p>
          <a:p>
            <a:pPr lvl="1"/>
            <a:r>
              <a:rPr lang="en-US" sz="1800" dirty="0" smtClean="0"/>
              <a:t>Evapotranspiration</a:t>
            </a:r>
          </a:p>
          <a:p>
            <a:pPr lvl="1"/>
            <a:r>
              <a:rPr lang="en-US" sz="1800" dirty="0" smtClean="0"/>
              <a:t>Temperature</a:t>
            </a:r>
          </a:p>
          <a:p>
            <a:r>
              <a:rPr lang="en-US" sz="2000" dirty="0" smtClean="0"/>
              <a:t>Update the website design</a:t>
            </a:r>
          </a:p>
          <a:p>
            <a:pPr lvl="1"/>
            <a:r>
              <a:rPr lang="en-US" sz="1600" dirty="0" smtClean="0"/>
              <a:t>Layout</a:t>
            </a:r>
          </a:p>
          <a:p>
            <a:pPr lvl="1"/>
            <a:r>
              <a:rPr lang="en-US" sz="1600" dirty="0" smtClean="0"/>
              <a:t>Latest values</a:t>
            </a:r>
          </a:p>
          <a:p>
            <a:pPr lvl="1"/>
            <a:r>
              <a:rPr lang="en-US" sz="1600" dirty="0" smtClean="0"/>
              <a:t>Data storage communication</a:t>
            </a:r>
          </a:p>
          <a:p>
            <a:r>
              <a:rPr lang="en-US" sz="2000" dirty="0" smtClean="0"/>
              <a:t>Improve the performance of the cloud storage</a:t>
            </a:r>
          </a:p>
          <a:p>
            <a:r>
              <a:rPr lang="en-US" sz="2000" dirty="0" smtClean="0"/>
              <a:t>Risk scenarios</a:t>
            </a:r>
          </a:p>
          <a:p>
            <a:pPr lvl="1"/>
            <a:r>
              <a:rPr lang="en-US" sz="1800" dirty="0" smtClean="0"/>
              <a:t>Relationship between variables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77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Assimilation System (LDAS)</a:t>
            </a:r>
          </a:p>
          <a:p>
            <a:pPr lvl="1"/>
            <a:r>
              <a:rPr lang="en-US" dirty="0" smtClean="0"/>
              <a:t>NLDAS NOAH and soil moisture</a:t>
            </a:r>
          </a:p>
          <a:p>
            <a:r>
              <a:rPr lang="en-US" dirty="0" smtClean="0"/>
              <a:t>Statistical Analysis</a:t>
            </a:r>
          </a:p>
          <a:p>
            <a:pPr lvl="1"/>
            <a:r>
              <a:rPr lang="en-US" dirty="0" smtClean="0"/>
              <a:t>Cumulative Distribution Functions (CFDs)</a:t>
            </a:r>
          </a:p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Texas Drought 2011</a:t>
            </a:r>
          </a:p>
          <a:p>
            <a:pPr lvl="2"/>
            <a:r>
              <a:rPr lang="en-US" dirty="0" smtClean="0"/>
              <a:t>“Halloween Flood”. Onion Creek, 2013</a:t>
            </a:r>
          </a:p>
          <a:p>
            <a:r>
              <a:rPr lang="en-US" dirty="0" smtClean="0"/>
              <a:t>Web Application Architecture</a:t>
            </a:r>
          </a:p>
          <a:p>
            <a:pPr lvl="1"/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Cloud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Assimilation System (LDAS)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Land-surface hydrologic </a:t>
            </a:r>
            <a:r>
              <a:rPr lang="en-US" sz="2800" dirty="0" smtClean="0"/>
              <a:t>model</a:t>
            </a:r>
            <a:endParaRPr lang="en-US" dirty="0"/>
          </a:p>
          <a:p>
            <a:r>
              <a:rPr lang="en-US" sz="2800" dirty="0"/>
              <a:t>Global (</a:t>
            </a:r>
            <a:r>
              <a:rPr lang="en-US" sz="2800" dirty="0" smtClean="0"/>
              <a:t>GLDAS </a:t>
            </a:r>
            <a:r>
              <a:rPr lang="en-US" sz="2800" dirty="0"/>
              <a:t>) National (NLDAS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NOAH NLDAS-2</a:t>
            </a:r>
            <a:endParaRPr lang="en-US" sz="2400" dirty="0"/>
          </a:p>
          <a:p>
            <a:pPr lvl="1"/>
            <a:r>
              <a:rPr lang="en-US" sz="2400" dirty="0" smtClean="0"/>
              <a:t>Variables ~ 52</a:t>
            </a:r>
            <a:endParaRPr lang="en-US" sz="2400" dirty="0"/>
          </a:p>
          <a:p>
            <a:pPr lvl="1"/>
            <a:r>
              <a:rPr lang="en-US" sz="2400" dirty="0"/>
              <a:t>Hourly and Monthly data</a:t>
            </a:r>
          </a:p>
          <a:p>
            <a:pPr lvl="1"/>
            <a:r>
              <a:rPr lang="en-US" sz="2400" dirty="0"/>
              <a:t>1/8° </a:t>
            </a:r>
            <a:r>
              <a:rPr lang="en-US" sz="2400" dirty="0" err="1" smtClean="0"/>
              <a:t>cellsize</a:t>
            </a:r>
            <a:r>
              <a:rPr lang="en-US" sz="2400" dirty="0" smtClean="0"/>
              <a:t> ~14km</a:t>
            </a:r>
            <a:endParaRPr lang="en-US" sz="2400" dirty="0"/>
          </a:p>
          <a:p>
            <a:pPr lvl="1"/>
            <a:r>
              <a:rPr lang="en-US" sz="2400" dirty="0" smtClean="0"/>
              <a:t>Data </a:t>
            </a:r>
            <a:r>
              <a:rPr lang="en-US" sz="2400" dirty="0"/>
              <a:t>since </a:t>
            </a:r>
            <a:r>
              <a:rPr lang="en-US" sz="2400" dirty="0" smtClean="0"/>
              <a:t>1979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 descr="http://ldas.gsfc.nasa.gov/nldas/images/NLDA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97729"/>
            <a:ext cx="2286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3842" y="6370989"/>
            <a:ext cx="5181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http://ldas.gsfc.nasa.gov/nldas/NLDASgoals.php</a:t>
            </a:r>
          </a:p>
        </p:txBody>
      </p:sp>
    </p:spTree>
    <p:extLst>
      <p:ext uri="{BB962C8B-B14F-4D97-AF65-F5344CB8AC3E}">
        <p14:creationId xmlns:p14="http://schemas.microsoft.com/office/powerpoint/2010/main" val="38570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das.gsfc.nasa.gov/nldas/images/Noah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0721"/>
            <a:ext cx="5050971" cy="45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NLDAS NOAH &amp; Soil moisture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3931920" cy="639762"/>
          </a:xfrm>
        </p:spPr>
        <p:txBody>
          <a:bodyPr/>
          <a:lstStyle/>
          <a:p>
            <a:pPr algn="l"/>
            <a:r>
              <a:rPr lang="en-US" dirty="0" smtClean="0"/>
              <a:t>Soil Moisture in the top meter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209800"/>
            <a:ext cx="3931920" cy="3951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 meter (4 layers)</a:t>
            </a:r>
          </a:p>
          <a:p>
            <a:pPr lvl="1"/>
            <a:r>
              <a:rPr lang="en-US" sz="2000" dirty="0" smtClean="0"/>
              <a:t>0-10cm</a:t>
            </a:r>
          </a:p>
          <a:p>
            <a:pPr lvl="1"/>
            <a:r>
              <a:rPr lang="en-US" sz="2000" dirty="0" smtClean="0"/>
              <a:t>10-40cm</a:t>
            </a:r>
          </a:p>
          <a:p>
            <a:pPr lvl="1"/>
            <a:r>
              <a:rPr lang="en-US" sz="2000" dirty="0" smtClean="0"/>
              <a:t>40-60cm</a:t>
            </a:r>
          </a:p>
          <a:p>
            <a:pPr lvl="1"/>
            <a:r>
              <a:rPr lang="en-US" sz="2000" dirty="0" smtClean="0"/>
              <a:t>60cm-100</a:t>
            </a:r>
          </a:p>
          <a:p>
            <a:r>
              <a:rPr lang="en-US" sz="2400" dirty="0" smtClean="0"/>
              <a:t>Kg of water/m^2</a:t>
            </a:r>
          </a:p>
          <a:p>
            <a:r>
              <a:rPr lang="en-US" sz="2400" dirty="0" smtClean="0"/>
              <a:t>Equivalent depth of water (mm)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6260068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http://ldas.gsfc.nasa.gov/nldas/NLDAS2model.php</a:t>
            </a:r>
          </a:p>
        </p:txBody>
      </p:sp>
    </p:spTree>
    <p:extLst>
      <p:ext uri="{BB962C8B-B14F-4D97-AF65-F5344CB8AC3E}">
        <p14:creationId xmlns:p14="http://schemas.microsoft.com/office/powerpoint/2010/main" val="29539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67000" y="1447800"/>
            <a:ext cx="6248400" cy="4908017"/>
            <a:chOff x="2667000" y="1676400"/>
            <a:chExt cx="6248400" cy="490801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618" y="1676400"/>
              <a:ext cx="1447519" cy="137803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842898" y="2832996"/>
              <a:ext cx="124517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Soil Moisture</a:t>
              </a:r>
              <a:endParaRPr lang="en-US" sz="1000" dirty="0"/>
            </a:p>
          </p:txBody>
        </p:sp>
        <p:cxnSp>
          <p:nvCxnSpPr>
            <p:cNvPr id="5" name="Straight Arrow Connector 4"/>
            <p:cNvCxnSpPr>
              <a:stCxn id="4" idx="2"/>
              <a:endCxn id="53" idx="0"/>
            </p:cNvCxnSpPr>
            <p:nvPr/>
          </p:nvCxnSpPr>
          <p:spPr>
            <a:xfrm flipH="1">
              <a:off x="3382977" y="2463734"/>
              <a:ext cx="14014" cy="9617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7"/>
            <a:stretch/>
          </p:blipFill>
          <p:spPr bwMode="auto">
            <a:xfrm>
              <a:off x="6649939" y="3162675"/>
              <a:ext cx="2234330" cy="979123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47690" y="2009019"/>
              <a:ext cx="602265" cy="52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-Variable</a:t>
              </a:r>
            </a:p>
            <a:p>
              <a:r>
                <a:rPr lang="en-US" sz="1200" dirty="0" smtClean="0"/>
                <a:t>-Time</a:t>
              </a:r>
            </a:p>
            <a:p>
              <a:r>
                <a:rPr lang="en-US" sz="1200" dirty="0" smtClean="0"/>
                <a:t>-Space</a:t>
              </a:r>
              <a:endParaRPr lang="en-US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1326" y="1689996"/>
              <a:ext cx="738949" cy="226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Time Series</a:t>
              </a:r>
              <a:endParaRPr lang="en-US" sz="1200" dirty="0"/>
            </a:p>
          </p:txBody>
        </p:sp>
        <p:cxnSp>
          <p:nvCxnSpPr>
            <p:cNvPr id="16" name="Straight Connector 15"/>
            <p:cNvCxnSpPr>
              <a:endCxn id="8" idx="0"/>
            </p:cNvCxnSpPr>
            <p:nvPr/>
          </p:nvCxnSpPr>
          <p:spPr>
            <a:xfrm flipH="1">
              <a:off x="5766029" y="1981200"/>
              <a:ext cx="329971" cy="32612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8" idx="2"/>
            </p:cNvCxnSpPr>
            <p:nvPr/>
          </p:nvCxnSpPr>
          <p:spPr>
            <a:xfrm flipH="1" flipV="1">
              <a:off x="5766029" y="2344677"/>
              <a:ext cx="329971" cy="5392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747351" y="2307322"/>
              <a:ext cx="37355" cy="3735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01" y="1984991"/>
              <a:ext cx="2482574" cy="90275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634466" y="4119725"/>
              <a:ext cx="1280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 smtClean="0"/>
                <a:t>Quad: 30097-C6</a:t>
              </a:r>
            </a:p>
            <a:p>
              <a:pPr algn="r"/>
              <a:r>
                <a:rPr lang="en-US" sz="1000" dirty="0" smtClean="0"/>
                <a:t>Date: 12/04/2014</a:t>
              </a:r>
              <a:endParaRPr lang="en-US" sz="1000" dirty="0"/>
            </a:p>
          </p:txBody>
        </p:sp>
        <p:cxnSp>
          <p:nvCxnSpPr>
            <p:cNvPr id="34" name="Straight Arrow Connector 33"/>
            <p:cNvCxnSpPr>
              <a:stCxn id="53" idx="2"/>
              <a:endCxn id="40" idx="0"/>
            </p:cNvCxnSpPr>
            <p:nvPr/>
          </p:nvCxnSpPr>
          <p:spPr>
            <a:xfrm>
              <a:off x="3382977" y="3878959"/>
              <a:ext cx="0" cy="404221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Left Brace 59"/>
            <p:cNvSpPr/>
            <p:nvPr/>
          </p:nvSpPr>
          <p:spPr>
            <a:xfrm>
              <a:off x="4048894" y="2009019"/>
              <a:ext cx="176689" cy="528082"/>
            </a:xfrm>
            <a:prstGeom prst="leftBrace">
              <a:avLst>
                <a:gd name="adj1" fmla="val 49442"/>
                <a:gd name="adj2" fmla="val 48879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7791" y="2082388"/>
              <a:ext cx="1058401" cy="381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NLDAS Data</a:t>
              </a:r>
              <a:endParaRPr lang="en-US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73232" y="5214233"/>
              <a:ext cx="1431955" cy="381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CDF modelling</a:t>
              </a:r>
              <a:endParaRPr lang="en-US" sz="1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62753" y="3425513"/>
              <a:ext cx="1240449" cy="453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Empirical CFD calculation</a:t>
              </a:r>
              <a:endParaRPr lang="en-US" sz="1200" dirty="0"/>
            </a:p>
          </p:txBody>
        </p:sp>
        <p:sp>
          <p:nvSpPr>
            <p:cNvPr id="61" name="Left Brace 60"/>
            <p:cNvSpPr/>
            <p:nvPr/>
          </p:nvSpPr>
          <p:spPr>
            <a:xfrm>
              <a:off x="5100161" y="3408726"/>
              <a:ext cx="176689" cy="528082"/>
            </a:xfrm>
            <a:prstGeom prst="leftBrace">
              <a:avLst>
                <a:gd name="adj1" fmla="val 49442"/>
                <a:gd name="adj2" fmla="val 48879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12426" y="3371788"/>
              <a:ext cx="1059989" cy="52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CDFs construction</a:t>
              </a:r>
            </a:p>
            <a:p>
              <a:r>
                <a:rPr lang="en-US" sz="1200" dirty="0" smtClean="0"/>
                <a:t>-Time step (day)</a:t>
              </a:r>
            </a:p>
            <a:p>
              <a:r>
                <a:rPr lang="en-US" sz="1200" dirty="0"/>
                <a:t>-Cell </a:t>
              </a:r>
              <a:r>
                <a:rPr lang="en-US" sz="1200" dirty="0" smtClean="0"/>
                <a:t>size (1/8</a:t>
              </a:r>
              <a:r>
                <a:rPr lang="en-US" sz="1200" dirty="0"/>
                <a:t>°)</a:t>
              </a:r>
            </a:p>
          </p:txBody>
        </p:sp>
        <p:sp>
          <p:nvSpPr>
            <p:cNvPr id="72" name="Left Brace 71"/>
            <p:cNvSpPr/>
            <p:nvPr/>
          </p:nvSpPr>
          <p:spPr>
            <a:xfrm>
              <a:off x="4167445" y="5105134"/>
              <a:ext cx="176689" cy="839377"/>
            </a:xfrm>
            <a:prstGeom prst="leftBrace">
              <a:avLst>
                <a:gd name="adj1" fmla="val 49442"/>
                <a:gd name="adj2" fmla="val 38550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25256" y="5105134"/>
              <a:ext cx="1149626" cy="98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-Soil Moisture</a:t>
              </a:r>
            </a:p>
            <a:p>
              <a:r>
                <a:rPr lang="en-US" sz="1200" dirty="0" smtClean="0"/>
                <a:t>-Evapotranspiration</a:t>
              </a:r>
            </a:p>
            <a:p>
              <a:r>
                <a:rPr lang="en-US" sz="1200" dirty="0" smtClean="0"/>
                <a:t>-Precipitation</a:t>
              </a:r>
            </a:p>
            <a:p>
              <a:r>
                <a:rPr lang="en-US" sz="1200" dirty="0" smtClean="0"/>
                <a:t>-Runoff</a:t>
              </a:r>
            </a:p>
            <a:p>
              <a:r>
                <a:rPr lang="en-US" sz="1200" dirty="0" smtClean="0"/>
                <a:t>-Temperature</a:t>
              </a:r>
            </a:p>
            <a:p>
              <a:endParaRPr lang="en-US" sz="12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254841" y="3284208"/>
              <a:ext cx="836764" cy="3249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Cell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54841" y="3680204"/>
              <a:ext cx="836764" cy="32495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Day</a:t>
              </a:r>
              <a:endParaRPr lang="en-US" sz="1400" dirty="0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036674" y="3221949"/>
              <a:ext cx="176689" cy="831807"/>
            </a:xfrm>
            <a:prstGeom prst="leftBrace">
              <a:avLst>
                <a:gd name="adj1" fmla="val 49442"/>
                <a:gd name="adj2" fmla="val 48879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25868" y="2972913"/>
              <a:ext cx="1089531" cy="20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 smtClean="0"/>
                <a:t>Soil Moisture</a:t>
              </a:r>
              <a:endParaRPr lang="en-US" sz="1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06393" y="4762685"/>
              <a:ext cx="943971" cy="3249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Variables</a:t>
              </a:r>
              <a:endParaRPr lang="en-US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275" y="4549839"/>
              <a:ext cx="1765701" cy="202844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176479" y="6184307"/>
              <a:ext cx="15059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 smtClean="0"/>
                <a:t>Quad: 30097-C6</a:t>
              </a:r>
            </a:p>
            <a:p>
              <a:pPr algn="r"/>
              <a:r>
                <a:rPr lang="en-US" sz="1000" dirty="0" smtClean="0"/>
                <a:t>Date: June, 15th</a:t>
              </a:r>
              <a:endParaRPr lang="en-US" sz="1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81014" y="5962250"/>
              <a:ext cx="1431955" cy="381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Cloud Storage</a:t>
              </a:r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67000" y="4283180"/>
              <a:ext cx="1431955" cy="381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Validation</a:t>
              </a:r>
              <a:endParaRPr lang="en-US" sz="1200" dirty="0"/>
            </a:p>
          </p:txBody>
        </p:sp>
        <p:cxnSp>
          <p:nvCxnSpPr>
            <p:cNvPr id="42" name="Straight Arrow Connector 41"/>
            <p:cNvCxnSpPr>
              <a:stCxn id="40" idx="2"/>
              <a:endCxn id="33" idx="0"/>
            </p:cNvCxnSpPr>
            <p:nvPr/>
          </p:nvCxnSpPr>
          <p:spPr>
            <a:xfrm>
              <a:off x="3382977" y="4664526"/>
              <a:ext cx="6232" cy="54970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3" idx="2"/>
              <a:endCxn id="35" idx="0"/>
            </p:cNvCxnSpPr>
            <p:nvPr/>
          </p:nvCxnSpPr>
          <p:spPr>
            <a:xfrm>
              <a:off x="3389209" y="5595579"/>
              <a:ext cx="7782" cy="366671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038600" cy="4718304"/>
          </a:xfrm>
        </p:spPr>
        <p:txBody>
          <a:bodyPr/>
          <a:lstStyle/>
          <a:p>
            <a:r>
              <a:rPr lang="en-US" sz="2400" dirty="0" smtClean="0"/>
              <a:t>Implementation</a:t>
            </a:r>
          </a:p>
          <a:p>
            <a:pPr lvl="1"/>
            <a:r>
              <a:rPr lang="en-US" sz="2000" dirty="0" smtClean="0"/>
              <a:t>Python/R</a:t>
            </a:r>
          </a:p>
          <a:p>
            <a:pPr lvl="1"/>
            <a:r>
              <a:rPr lang="en-US" sz="2000" dirty="0" smtClean="0"/>
              <a:t>HPC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Cloud</a:t>
            </a:r>
          </a:p>
          <a:p>
            <a:pPr lvl="1"/>
            <a:r>
              <a:rPr lang="en-US" sz="2000" dirty="0" smtClean="0"/>
              <a:t>Web app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916" y="6383604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http://texassoilmoisture.azurewebsites.net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Distribution Functions (CFDs)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4343400"/>
          </a:xfrm>
        </p:spPr>
        <p:txBody>
          <a:bodyPr>
            <a:normAutofit/>
          </a:bodyPr>
          <a:lstStyle/>
          <a:p>
            <a:r>
              <a:rPr lang="en-US" sz="2000" dirty="0"/>
              <a:t>Daily values for each </a:t>
            </a:r>
            <a:r>
              <a:rPr lang="en-US" sz="2000" dirty="0" smtClean="0"/>
              <a:t>cell</a:t>
            </a:r>
          </a:p>
          <a:p>
            <a:pPr lvl="1"/>
            <a:r>
              <a:rPr lang="en-US" sz="1800" dirty="0" smtClean="0"/>
              <a:t>4,136 cells</a:t>
            </a:r>
          </a:p>
          <a:p>
            <a:pPr lvl="1"/>
            <a:r>
              <a:rPr lang="en-US" sz="1800" dirty="0" smtClean="0"/>
              <a:t>1979 </a:t>
            </a:r>
            <a:r>
              <a:rPr lang="en-US" sz="1800" dirty="0"/>
              <a:t>– </a:t>
            </a:r>
            <a:r>
              <a:rPr lang="en-US" sz="1800" dirty="0" smtClean="0"/>
              <a:t>2013</a:t>
            </a:r>
            <a:endParaRPr lang="en-US" sz="1800" dirty="0"/>
          </a:p>
          <a:p>
            <a:r>
              <a:rPr lang="en-US" sz="2000" dirty="0"/>
              <a:t>Cumulative Distribution Functions (CDFs)</a:t>
            </a:r>
          </a:p>
          <a:p>
            <a:pPr lvl="1"/>
            <a:r>
              <a:rPr lang="en-US" sz="1800" dirty="0"/>
              <a:t>For each cell and each day</a:t>
            </a:r>
          </a:p>
          <a:p>
            <a:pPr lvl="1"/>
            <a:r>
              <a:rPr lang="en-US" sz="1800" dirty="0"/>
              <a:t>Statistical parameters (min, max, mean, standard deviation, etc.)</a:t>
            </a:r>
          </a:p>
          <a:p>
            <a:r>
              <a:rPr lang="en-US" sz="2000" dirty="0"/>
              <a:t>Comparing the latest </a:t>
            </a:r>
            <a:r>
              <a:rPr lang="en-US" sz="2000" dirty="0" smtClean="0"/>
              <a:t>soil moisture value</a:t>
            </a:r>
          </a:p>
          <a:p>
            <a:pPr marL="457200" lvl="2"/>
            <a:r>
              <a:rPr lang="en-US" sz="1600" dirty="0" smtClean="0"/>
              <a:t>Cell</a:t>
            </a:r>
          </a:p>
          <a:p>
            <a:pPr marL="457200" lvl="2"/>
            <a:r>
              <a:rPr lang="en-US" sz="1600" dirty="0" smtClean="0"/>
              <a:t>Day of the year</a:t>
            </a:r>
            <a:endParaRPr lang="en-US" sz="1600" dirty="0"/>
          </a:p>
          <a:p>
            <a:endParaRPr lang="en-US" sz="1600" dirty="0"/>
          </a:p>
          <a:p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4412" r="5224" b="5122"/>
          <a:stretch/>
        </p:blipFill>
        <p:spPr bwMode="auto">
          <a:xfrm>
            <a:off x="5002008" y="2730025"/>
            <a:ext cx="3104940" cy="25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684956" y="2723708"/>
            <a:ext cx="1567137" cy="561041"/>
          </a:xfrm>
          <a:prstGeom prst="wedgeRectCallout">
            <a:avLst>
              <a:gd name="adj1" fmla="val -19484"/>
              <a:gd name="adj2" fmla="val 153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West: El Paso</a:t>
            </a:r>
            <a:endParaRPr lang="en-US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6970956" y="2723709"/>
            <a:ext cx="1487244" cy="561041"/>
          </a:xfrm>
          <a:prstGeom prst="wedgeRectCallout">
            <a:avLst>
              <a:gd name="adj1" fmla="val -34137"/>
              <a:gd name="adj2" fmla="val 178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Central: North of Austin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123356" y="4772959"/>
            <a:ext cx="1487244" cy="561041"/>
          </a:xfrm>
          <a:prstGeom prst="wedgeRectCallout">
            <a:avLst>
              <a:gd name="adj1" fmla="val -20975"/>
              <a:gd name="adj2" fmla="val -980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Coast: South of Houston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648200" y="220980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Distribution Functions (CFDs)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86025"/>
            <a:ext cx="4388809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304800" y="1865167"/>
            <a:ext cx="1766455" cy="533400"/>
          </a:xfrm>
          <a:prstGeom prst="wedgeRectCallout">
            <a:avLst>
              <a:gd name="adj1" fmla="val 147781"/>
              <a:gd name="adj2" fmla="val 1014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West: El Paso</a:t>
            </a:r>
            <a:endParaRPr lang="en-US" sz="16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934200" y="4329112"/>
            <a:ext cx="1676400" cy="533400"/>
          </a:xfrm>
          <a:prstGeom prst="wedgeRectCallout">
            <a:avLst>
              <a:gd name="adj1" fmla="val -132093"/>
              <a:gd name="adj2" fmla="val 1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Central: North of Austin</a:t>
            </a:r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806045" y="1570758"/>
            <a:ext cx="1676400" cy="533400"/>
          </a:xfrm>
          <a:prstGeom prst="wedgeRectCallout">
            <a:avLst>
              <a:gd name="adj1" fmla="val -128786"/>
              <a:gd name="adj2" fmla="val 1637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Coast: South of Houston</a:t>
            </a:r>
            <a:endParaRPr lang="en-US" sz="16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6024"/>
            <a:ext cx="15049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19675"/>
            <a:ext cx="1562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45" y="2294658"/>
            <a:ext cx="152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5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Distribution Functions (CFDs)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24" y="1595718"/>
            <a:ext cx="4273376" cy="50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2659" y="1524000"/>
            <a:ext cx="70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7264" y="4572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Coast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5572"/>
            <a:ext cx="2809875" cy="184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64" y="3062061"/>
            <a:ext cx="2882511" cy="185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31" y="4920019"/>
            <a:ext cx="2821344" cy="186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Applications: Texas Drought 2011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2590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September 2011</a:t>
            </a:r>
          </a:p>
          <a:p>
            <a:r>
              <a:rPr lang="en-US" sz="2000" dirty="0"/>
              <a:t>5% percentile</a:t>
            </a:r>
          </a:p>
          <a:p>
            <a:r>
              <a:rPr lang="en-US" sz="2000" dirty="0"/>
              <a:t>Anomaly -55mm</a:t>
            </a:r>
          </a:p>
          <a:p>
            <a:endParaRPr lang="en-US" sz="2000" dirty="0"/>
          </a:p>
        </p:txBody>
      </p:sp>
      <p:pic>
        <p:nvPicPr>
          <p:cNvPr id="4" name="Picture 2" descr="SoilMoisture_20110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867400" cy="472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2417</TotalTime>
  <Words>431</Words>
  <Application>Microsoft Office PowerPoint</Application>
  <PresentationFormat>On-screen Show (4:3)</PresentationFormat>
  <Paragraphs>143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A Statistical Analysis and Geospatial Distribution of Soil Moisture in Texas</vt:lpstr>
      <vt:lpstr>Outline</vt:lpstr>
      <vt:lpstr>Land Assimilation System (LDAS)</vt:lpstr>
      <vt:lpstr>NLDAS NOAH &amp; Soil moisture</vt:lpstr>
      <vt:lpstr>Statistical Analysis</vt:lpstr>
      <vt:lpstr>Cumulative Distribution Functions (CFDs)</vt:lpstr>
      <vt:lpstr>Cumulative Distribution Functions (CFDs)</vt:lpstr>
      <vt:lpstr>Cumulative Distribution Functions (CFDs)</vt:lpstr>
      <vt:lpstr>Applications: Texas Drought 2011</vt:lpstr>
      <vt:lpstr>Applications: Onion Creek, 10/31/2013</vt:lpstr>
      <vt:lpstr>Web Application Architecture</vt:lpstr>
      <vt:lpstr>Work in progress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Gonzalo</dc:creator>
  <cp:lastModifiedBy>Maidment</cp:lastModifiedBy>
  <cp:revision>78</cp:revision>
  <dcterms:created xsi:type="dcterms:W3CDTF">2014-09-26T18:42:25Z</dcterms:created>
  <dcterms:modified xsi:type="dcterms:W3CDTF">2015-02-11T05:40:40Z</dcterms:modified>
</cp:coreProperties>
</file>