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6" r:id="rId1"/>
    <p:sldMasterId id="2147483932" r:id="rId2"/>
  </p:sldMasterIdLst>
  <p:notesMasterIdLst>
    <p:notesMasterId r:id="rId53"/>
  </p:notesMasterIdLst>
  <p:sldIdLst>
    <p:sldId id="295" r:id="rId3"/>
    <p:sldId id="387" r:id="rId4"/>
    <p:sldId id="388" r:id="rId5"/>
    <p:sldId id="389" r:id="rId6"/>
    <p:sldId id="390" r:id="rId7"/>
    <p:sldId id="392" r:id="rId8"/>
    <p:sldId id="393" r:id="rId9"/>
    <p:sldId id="440" r:id="rId10"/>
    <p:sldId id="391" r:id="rId11"/>
    <p:sldId id="402" r:id="rId12"/>
    <p:sldId id="405" r:id="rId13"/>
    <p:sldId id="407" r:id="rId14"/>
    <p:sldId id="433" r:id="rId15"/>
    <p:sldId id="431" r:id="rId16"/>
    <p:sldId id="430" r:id="rId17"/>
    <p:sldId id="428" r:id="rId18"/>
    <p:sldId id="427" r:id="rId19"/>
    <p:sldId id="426" r:id="rId20"/>
    <p:sldId id="394" r:id="rId21"/>
    <p:sldId id="395" r:id="rId22"/>
    <p:sldId id="298" r:id="rId23"/>
    <p:sldId id="397" r:id="rId24"/>
    <p:sldId id="399" r:id="rId25"/>
    <p:sldId id="400" r:id="rId26"/>
    <p:sldId id="401" r:id="rId27"/>
    <p:sldId id="377" r:id="rId28"/>
    <p:sldId id="398" r:id="rId29"/>
    <p:sldId id="409" r:id="rId30"/>
    <p:sldId id="410" r:id="rId31"/>
    <p:sldId id="411" r:id="rId32"/>
    <p:sldId id="412" r:id="rId33"/>
    <p:sldId id="413" r:id="rId34"/>
    <p:sldId id="415" r:id="rId35"/>
    <p:sldId id="381" r:id="rId36"/>
    <p:sldId id="383" r:id="rId37"/>
    <p:sldId id="416" r:id="rId38"/>
    <p:sldId id="417" r:id="rId39"/>
    <p:sldId id="418" r:id="rId40"/>
    <p:sldId id="419" r:id="rId41"/>
    <p:sldId id="420" r:id="rId42"/>
    <p:sldId id="421" r:id="rId43"/>
    <p:sldId id="422" r:id="rId44"/>
    <p:sldId id="423" r:id="rId45"/>
    <p:sldId id="424" r:id="rId46"/>
    <p:sldId id="425" r:id="rId47"/>
    <p:sldId id="437" r:id="rId48"/>
    <p:sldId id="439" r:id="rId49"/>
    <p:sldId id="438" r:id="rId50"/>
    <p:sldId id="385" r:id="rId51"/>
    <p:sldId id="384"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8019"/>
    <a:srgbClr val="0E3B26"/>
    <a:srgbClr val="84A543"/>
    <a:srgbClr val="0A61A8"/>
    <a:srgbClr val="F79528"/>
    <a:srgbClr val="95B154"/>
    <a:srgbClr val="FF4F56"/>
    <a:srgbClr val="C200C5"/>
    <a:srgbClr val="FF0000"/>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8" autoAdjust="0"/>
    <p:restoredTop sz="59891" autoAdjust="0"/>
  </p:normalViewPr>
  <p:slideViewPr>
    <p:cSldViewPr snapToGrid="0" snapToObjects="1">
      <p:cViewPr varScale="1">
        <p:scale>
          <a:sx n="89" d="100"/>
          <a:sy n="89" d="100"/>
        </p:scale>
        <p:origin x="-2576" y="-1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0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notesMaster" Target="notesMasters/notes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87432B-7157-4B8C-B81E-F22BC9A4E416}"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38A822E0-34D9-419E-8D2F-9F1BF1EE9563}">
      <dgm:prSet phldrT="[Text]"/>
      <dgm:spPr>
        <a:solidFill>
          <a:srgbClr val="586BA4"/>
        </a:solidFill>
        <a:ln>
          <a:noFill/>
        </a:ln>
      </dgm:spPr>
      <dgm:t>
        <a:bodyPr/>
        <a:lstStyle/>
        <a:p>
          <a:r>
            <a:rPr lang="en-US" dirty="0" smtClean="0"/>
            <a:t>Gather Data</a:t>
          </a:r>
          <a:endParaRPr lang="en-US" dirty="0"/>
        </a:p>
      </dgm:t>
    </dgm:pt>
    <dgm:pt modelId="{B243F257-6CCC-485C-9A82-B431D2BA08F1}" type="parTrans" cxnId="{47A96575-85F4-4218-84FF-03566A037183}">
      <dgm:prSet/>
      <dgm:spPr/>
      <dgm:t>
        <a:bodyPr/>
        <a:lstStyle/>
        <a:p>
          <a:endParaRPr lang="en-US"/>
        </a:p>
      </dgm:t>
    </dgm:pt>
    <dgm:pt modelId="{9D67B7C6-AACA-495C-9E65-AA093E68BA9A}" type="sibTrans" cxnId="{47A96575-85F4-4218-84FF-03566A037183}">
      <dgm:prSet/>
      <dgm:spPr>
        <a:ln>
          <a:solidFill>
            <a:srgbClr val="586BA4"/>
          </a:solidFill>
        </a:ln>
      </dgm:spPr>
      <dgm:t>
        <a:bodyPr/>
        <a:lstStyle/>
        <a:p>
          <a:endParaRPr lang="en-US"/>
        </a:p>
      </dgm:t>
    </dgm:pt>
    <dgm:pt modelId="{8A4153F7-7195-4C91-8603-B32334D2FFF5}">
      <dgm:prSet phldrT="[Text]"/>
      <dgm:spPr>
        <a:solidFill>
          <a:srgbClr val="586BA4"/>
        </a:solidFill>
        <a:ln>
          <a:noFill/>
        </a:ln>
      </dgm:spPr>
      <dgm:t>
        <a:bodyPr/>
        <a:lstStyle/>
        <a:p>
          <a:r>
            <a:rPr lang="en-US" dirty="0" smtClean="0"/>
            <a:t>Format Data</a:t>
          </a:r>
          <a:endParaRPr lang="en-US" dirty="0"/>
        </a:p>
      </dgm:t>
    </dgm:pt>
    <dgm:pt modelId="{DEC23EB3-D5CD-451F-AE7F-D040FE0BF641}" type="parTrans" cxnId="{5FFCC9F1-5154-4B20-BB6E-845E50863720}">
      <dgm:prSet/>
      <dgm:spPr/>
      <dgm:t>
        <a:bodyPr/>
        <a:lstStyle/>
        <a:p>
          <a:endParaRPr lang="en-US"/>
        </a:p>
      </dgm:t>
    </dgm:pt>
    <dgm:pt modelId="{AF11F1E3-37C8-47BF-A48A-A3E913AEF4E3}" type="sibTrans" cxnId="{5FFCC9F1-5154-4B20-BB6E-845E50863720}">
      <dgm:prSet/>
      <dgm:spPr>
        <a:ln>
          <a:solidFill>
            <a:srgbClr val="586BA4"/>
          </a:solidFill>
        </a:ln>
      </dgm:spPr>
      <dgm:t>
        <a:bodyPr/>
        <a:lstStyle/>
        <a:p>
          <a:endParaRPr lang="en-US"/>
        </a:p>
      </dgm:t>
    </dgm:pt>
    <dgm:pt modelId="{7965BCAC-5E9B-478D-8F9C-52760B3CFC22}">
      <dgm:prSet phldrT="[Text]"/>
      <dgm:spPr>
        <a:solidFill>
          <a:srgbClr val="586BA4"/>
        </a:solidFill>
        <a:ln>
          <a:noFill/>
        </a:ln>
      </dgm:spPr>
      <dgm:t>
        <a:bodyPr/>
        <a:lstStyle/>
        <a:p>
          <a:r>
            <a:rPr lang="en-US" dirty="0" smtClean="0"/>
            <a:t>Build Model</a:t>
          </a:r>
          <a:endParaRPr lang="en-US" dirty="0"/>
        </a:p>
      </dgm:t>
    </dgm:pt>
    <dgm:pt modelId="{3F238D98-CEBD-4F56-9B0A-209C5CD05B85}" type="parTrans" cxnId="{9F77E442-56B1-4C02-AF17-B6B06444A0E3}">
      <dgm:prSet/>
      <dgm:spPr/>
      <dgm:t>
        <a:bodyPr/>
        <a:lstStyle/>
        <a:p>
          <a:endParaRPr lang="en-US"/>
        </a:p>
      </dgm:t>
    </dgm:pt>
    <dgm:pt modelId="{E41BB53A-B373-4609-B1D7-C6D6C1CF7328}" type="sibTrans" cxnId="{9F77E442-56B1-4C02-AF17-B6B06444A0E3}">
      <dgm:prSet/>
      <dgm:spPr>
        <a:ln>
          <a:solidFill>
            <a:srgbClr val="586BA4"/>
          </a:solidFill>
        </a:ln>
      </dgm:spPr>
      <dgm:t>
        <a:bodyPr/>
        <a:lstStyle/>
        <a:p>
          <a:endParaRPr lang="en-US"/>
        </a:p>
      </dgm:t>
    </dgm:pt>
    <dgm:pt modelId="{1C412752-9AA5-4278-8F5F-284D2E93A292}">
      <dgm:prSet phldrT="[Text]"/>
      <dgm:spPr>
        <a:solidFill>
          <a:srgbClr val="586BA4"/>
        </a:solidFill>
        <a:ln>
          <a:noFill/>
        </a:ln>
      </dgm:spPr>
      <dgm:t>
        <a:bodyPr/>
        <a:lstStyle/>
        <a:p>
          <a:r>
            <a:rPr lang="en-US" dirty="0" smtClean="0"/>
            <a:t>Calibrate</a:t>
          </a:r>
          <a:endParaRPr lang="en-US" dirty="0"/>
        </a:p>
      </dgm:t>
    </dgm:pt>
    <dgm:pt modelId="{CE255CAA-F659-4031-BF26-188992D2969C}" type="parTrans" cxnId="{436F3453-7A81-4402-850A-19D25DFC76F4}">
      <dgm:prSet/>
      <dgm:spPr/>
      <dgm:t>
        <a:bodyPr/>
        <a:lstStyle/>
        <a:p>
          <a:endParaRPr lang="en-US"/>
        </a:p>
      </dgm:t>
    </dgm:pt>
    <dgm:pt modelId="{9E486B61-6E18-4D53-A9D5-7A6ACEFDD96E}" type="sibTrans" cxnId="{436F3453-7A81-4402-850A-19D25DFC76F4}">
      <dgm:prSet/>
      <dgm:spPr>
        <a:solidFill>
          <a:srgbClr val="8457D5"/>
        </a:solidFill>
        <a:ln>
          <a:solidFill>
            <a:srgbClr val="586BA4"/>
          </a:solidFill>
        </a:ln>
      </dgm:spPr>
      <dgm:t>
        <a:bodyPr/>
        <a:lstStyle/>
        <a:p>
          <a:endParaRPr lang="en-US"/>
        </a:p>
      </dgm:t>
    </dgm:pt>
    <dgm:pt modelId="{5BEF049A-12E2-4429-B450-7B967ECCF837}">
      <dgm:prSet phldrT="[Text]"/>
      <dgm:spPr>
        <a:solidFill>
          <a:srgbClr val="586BA4"/>
        </a:solidFill>
        <a:ln>
          <a:noFill/>
        </a:ln>
      </dgm:spPr>
      <dgm:t>
        <a:bodyPr/>
        <a:lstStyle/>
        <a:p>
          <a:r>
            <a:rPr lang="en-US" dirty="0" smtClean="0"/>
            <a:t>Validate</a:t>
          </a:r>
          <a:endParaRPr lang="en-US" dirty="0"/>
        </a:p>
      </dgm:t>
    </dgm:pt>
    <dgm:pt modelId="{174AC45C-AC95-4466-9B2D-339ABB16A884}" type="parTrans" cxnId="{A8ABB88E-DA81-48E4-BF8D-3ABC0C212E85}">
      <dgm:prSet/>
      <dgm:spPr/>
      <dgm:t>
        <a:bodyPr/>
        <a:lstStyle/>
        <a:p>
          <a:endParaRPr lang="en-US"/>
        </a:p>
      </dgm:t>
    </dgm:pt>
    <dgm:pt modelId="{69E36134-E0E2-4A86-9B7C-6D0181949B64}" type="sibTrans" cxnId="{A8ABB88E-DA81-48E4-BF8D-3ABC0C212E85}">
      <dgm:prSet/>
      <dgm:spPr>
        <a:ln>
          <a:solidFill>
            <a:srgbClr val="586BA4"/>
          </a:solidFill>
        </a:ln>
      </dgm:spPr>
      <dgm:t>
        <a:bodyPr/>
        <a:lstStyle/>
        <a:p>
          <a:endParaRPr lang="en-US"/>
        </a:p>
      </dgm:t>
    </dgm:pt>
    <dgm:pt modelId="{8D147AE4-892C-405E-9FB0-ACB263580EFA}" type="pres">
      <dgm:prSet presAssocID="{4987432B-7157-4B8C-B81E-F22BC9A4E416}" presName="cycle" presStyleCnt="0">
        <dgm:presLayoutVars>
          <dgm:dir/>
          <dgm:resizeHandles val="exact"/>
        </dgm:presLayoutVars>
      </dgm:prSet>
      <dgm:spPr/>
      <dgm:t>
        <a:bodyPr/>
        <a:lstStyle/>
        <a:p>
          <a:endParaRPr lang="en-US"/>
        </a:p>
      </dgm:t>
    </dgm:pt>
    <dgm:pt modelId="{5AA9E253-1377-47FD-B746-B75BDA3A88DB}" type="pres">
      <dgm:prSet presAssocID="{38A822E0-34D9-419E-8D2F-9F1BF1EE9563}" presName="node" presStyleLbl="node1" presStyleIdx="0" presStyleCnt="5">
        <dgm:presLayoutVars>
          <dgm:bulletEnabled val="1"/>
        </dgm:presLayoutVars>
      </dgm:prSet>
      <dgm:spPr/>
      <dgm:t>
        <a:bodyPr/>
        <a:lstStyle/>
        <a:p>
          <a:endParaRPr lang="en-US"/>
        </a:p>
      </dgm:t>
    </dgm:pt>
    <dgm:pt modelId="{4A04F0E5-D4A2-4531-A7BD-261B0302079E}" type="pres">
      <dgm:prSet presAssocID="{38A822E0-34D9-419E-8D2F-9F1BF1EE9563}" presName="spNode" presStyleCnt="0"/>
      <dgm:spPr/>
    </dgm:pt>
    <dgm:pt modelId="{0E1A0C59-8C16-4BE6-AD48-B6891EA6653A}" type="pres">
      <dgm:prSet presAssocID="{9D67B7C6-AACA-495C-9E65-AA093E68BA9A}" presName="sibTrans" presStyleLbl="sibTrans1D1" presStyleIdx="0" presStyleCnt="5"/>
      <dgm:spPr/>
      <dgm:t>
        <a:bodyPr/>
        <a:lstStyle/>
        <a:p>
          <a:endParaRPr lang="en-US"/>
        </a:p>
      </dgm:t>
    </dgm:pt>
    <dgm:pt modelId="{302FE2E6-1CEF-4FC8-8502-7333B91D28DD}" type="pres">
      <dgm:prSet presAssocID="{8A4153F7-7195-4C91-8603-B32334D2FFF5}" presName="node" presStyleLbl="node1" presStyleIdx="1" presStyleCnt="5">
        <dgm:presLayoutVars>
          <dgm:bulletEnabled val="1"/>
        </dgm:presLayoutVars>
      </dgm:prSet>
      <dgm:spPr/>
      <dgm:t>
        <a:bodyPr/>
        <a:lstStyle/>
        <a:p>
          <a:endParaRPr lang="en-US"/>
        </a:p>
      </dgm:t>
    </dgm:pt>
    <dgm:pt modelId="{7B037787-C649-413D-8151-E7F3E66D8693}" type="pres">
      <dgm:prSet presAssocID="{8A4153F7-7195-4C91-8603-B32334D2FFF5}" presName="spNode" presStyleCnt="0"/>
      <dgm:spPr/>
    </dgm:pt>
    <dgm:pt modelId="{78B5FF1B-D653-41A1-9968-DB0A5378C67D}" type="pres">
      <dgm:prSet presAssocID="{AF11F1E3-37C8-47BF-A48A-A3E913AEF4E3}" presName="sibTrans" presStyleLbl="sibTrans1D1" presStyleIdx="1" presStyleCnt="5"/>
      <dgm:spPr/>
      <dgm:t>
        <a:bodyPr/>
        <a:lstStyle/>
        <a:p>
          <a:endParaRPr lang="en-US"/>
        </a:p>
      </dgm:t>
    </dgm:pt>
    <dgm:pt modelId="{95928717-5A70-41FD-BA39-A00AD135824D}" type="pres">
      <dgm:prSet presAssocID="{7965BCAC-5E9B-478D-8F9C-52760B3CFC22}" presName="node" presStyleLbl="node1" presStyleIdx="2" presStyleCnt="5">
        <dgm:presLayoutVars>
          <dgm:bulletEnabled val="1"/>
        </dgm:presLayoutVars>
      </dgm:prSet>
      <dgm:spPr/>
      <dgm:t>
        <a:bodyPr/>
        <a:lstStyle/>
        <a:p>
          <a:endParaRPr lang="en-US"/>
        </a:p>
      </dgm:t>
    </dgm:pt>
    <dgm:pt modelId="{ED880715-0383-4953-9F24-484982376996}" type="pres">
      <dgm:prSet presAssocID="{7965BCAC-5E9B-478D-8F9C-52760B3CFC22}" presName="spNode" presStyleCnt="0"/>
      <dgm:spPr/>
    </dgm:pt>
    <dgm:pt modelId="{E43F9711-65F1-491F-98EE-AB603A485D8C}" type="pres">
      <dgm:prSet presAssocID="{E41BB53A-B373-4609-B1D7-C6D6C1CF7328}" presName="sibTrans" presStyleLbl="sibTrans1D1" presStyleIdx="2" presStyleCnt="5"/>
      <dgm:spPr/>
      <dgm:t>
        <a:bodyPr/>
        <a:lstStyle/>
        <a:p>
          <a:endParaRPr lang="en-US"/>
        </a:p>
      </dgm:t>
    </dgm:pt>
    <dgm:pt modelId="{A0F541F6-56D6-44B5-BA4F-C3D343CC5937}" type="pres">
      <dgm:prSet presAssocID="{1C412752-9AA5-4278-8F5F-284D2E93A292}" presName="node" presStyleLbl="node1" presStyleIdx="3" presStyleCnt="5">
        <dgm:presLayoutVars>
          <dgm:bulletEnabled val="1"/>
        </dgm:presLayoutVars>
      </dgm:prSet>
      <dgm:spPr/>
      <dgm:t>
        <a:bodyPr/>
        <a:lstStyle/>
        <a:p>
          <a:endParaRPr lang="en-US"/>
        </a:p>
      </dgm:t>
    </dgm:pt>
    <dgm:pt modelId="{109EC8CD-37BD-4469-92B6-82EBA2DE46B2}" type="pres">
      <dgm:prSet presAssocID="{1C412752-9AA5-4278-8F5F-284D2E93A292}" presName="spNode" presStyleCnt="0"/>
      <dgm:spPr/>
    </dgm:pt>
    <dgm:pt modelId="{D9BF86B9-7714-4F37-B7AB-B1225CE43F48}" type="pres">
      <dgm:prSet presAssocID="{9E486B61-6E18-4D53-A9D5-7A6ACEFDD96E}" presName="sibTrans" presStyleLbl="sibTrans1D1" presStyleIdx="3" presStyleCnt="5"/>
      <dgm:spPr/>
      <dgm:t>
        <a:bodyPr/>
        <a:lstStyle/>
        <a:p>
          <a:endParaRPr lang="en-US"/>
        </a:p>
      </dgm:t>
    </dgm:pt>
    <dgm:pt modelId="{856D7EC2-40CB-4B63-AD7D-FFE5CF790AA8}" type="pres">
      <dgm:prSet presAssocID="{5BEF049A-12E2-4429-B450-7B967ECCF837}" presName="node" presStyleLbl="node1" presStyleIdx="4" presStyleCnt="5">
        <dgm:presLayoutVars>
          <dgm:bulletEnabled val="1"/>
        </dgm:presLayoutVars>
      </dgm:prSet>
      <dgm:spPr/>
      <dgm:t>
        <a:bodyPr/>
        <a:lstStyle/>
        <a:p>
          <a:endParaRPr lang="en-US"/>
        </a:p>
      </dgm:t>
    </dgm:pt>
    <dgm:pt modelId="{EA9FE2D0-E227-46F4-A6F8-82FC4A056ED9}" type="pres">
      <dgm:prSet presAssocID="{5BEF049A-12E2-4429-B450-7B967ECCF837}" presName="spNode" presStyleCnt="0"/>
      <dgm:spPr/>
    </dgm:pt>
    <dgm:pt modelId="{D3D77175-2494-44C9-8455-A28A5FC9A43C}" type="pres">
      <dgm:prSet presAssocID="{69E36134-E0E2-4A86-9B7C-6D0181949B64}" presName="sibTrans" presStyleLbl="sibTrans1D1" presStyleIdx="4" presStyleCnt="5"/>
      <dgm:spPr/>
      <dgm:t>
        <a:bodyPr/>
        <a:lstStyle/>
        <a:p>
          <a:endParaRPr lang="en-US"/>
        </a:p>
      </dgm:t>
    </dgm:pt>
  </dgm:ptLst>
  <dgm:cxnLst>
    <dgm:cxn modelId="{5FFCC9F1-5154-4B20-BB6E-845E50863720}" srcId="{4987432B-7157-4B8C-B81E-F22BC9A4E416}" destId="{8A4153F7-7195-4C91-8603-B32334D2FFF5}" srcOrd="1" destOrd="0" parTransId="{DEC23EB3-D5CD-451F-AE7F-D040FE0BF641}" sibTransId="{AF11F1E3-37C8-47BF-A48A-A3E913AEF4E3}"/>
    <dgm:cxn modelId="{3DAD6BB8-800D-684B-B4B0-C3A0B98DAA5B}" type="presOf" srcId="{8A4153F7-7195-4C91-8603-B32334D2FFF5}" destId="{302FE2E6-1CEF-4FC8-8502-7333B91D28DD}" srcOrd="0" destOrd="0" presId="urn:microsoft.com/office/officeart/2005/8/layout/cycle5"/>
    <dgm:cxn modelId="{3A3FF743-325E-1845-B600-4B89D01701FE}" type="presOf" srcId="{7965BCAC-5E9B-478D-8F9C-52760B3CFC22}" destId="{95928717-5A70-41FD-BA39-A00AD135824D}" srcOrd="0" destOrd="0" presId="urn:microsoft.com/office/officeart/2005/8/layout/cycle5"/>
    <dgm:cxn modelId="{474613D2-68F7-DA47-BCFB-C441ADD2040B}" type="presOf" srcId="{1C412752-9AA5-4278-8F5F-284D2E93A292}" destId="{A0F541F6-56D6-44B5-BA4F-C3D343CC5937}" srcOrd="0" destOrd="0" presId="urn:microsoft.com/office/officeart/2005/8/layout/cycle5"/>
    <dgm:cxn modelId="{436F3453-7A81-4402-850A-19D25DFC76F4}" srcId="{4987432B-7157-4B8C-B81E-F22BC9A4E416}" destId="{1C412752-9AA5-4278-8F5F-284D2E93A292}" srcOrd="3" destOrd="0" parTransId="{CE255CAA-F659-4031-BF26-188992D2969C}" sibTransId="{9E486B61-6E18-4D53-A9D5-7A6ACEFDD96E}"/>
    <dgm:cxn modelId="{A8ABB88E-DA81-48E4-BF8D-3ABC0C212E85}" srcId="{4987432B-7157-4B8C-B81E-F22BC9A4E416}" destId="{5BEF049A-12E2-4429-B450-7B967ECCF837}" srcOrd="4" destOrd="0" parTransId="{174AC45C-AC95-4466-9B2D-339ABB16A884}" sibTransId="{69E36134-E0E2-4A86-9B7C-6D0181949B64}"/>
    <dgm:cxn modelId="{9F77E442-56B1-4C02-AF17-B6B06444A0E3}" srcId="{4987432B-7157-4B8C-B81E-F22BC9A4E416}" destId="{7965BCAC-5E9B-478D-8F9C-52760B3CFC22}" srcOrd="2" destOrd="0" parTransId="{3F238D98-CEBD-4F56-9B0A-209C5CD05B85}" sibTransId="{E41BB53A-B373-4609-B1D7-C6D6C1CF7328}"/>
    <dgm:cxn modelId="{D376D51A-44D1-BC4F-ACCC-9D7CE2D047EF}" type="presOf" srcId="{38A822E0-34D9-419E-8D2F-9F1BF1EE9563}" destId="{5AA9E253-1377-47FD-B746-B75BDA3A88DB}" srcOrd="0" destOrd="0" presId="urn:microsoft.com/office/officeart/2005/8/layout/cycle5"/>
    <dgm:cxn modelId="{B620BC87-1424-F744-9B66-7D32BAF4EEF9}" type="presOf" srcId="{5BEF049A-12E2-4429-B450-7B967ECCF837}" destId="{856D7EC2-40CB-4B63-AD7D-FFE5CF790AA8}" srcOrd="0" destOrd="0" presId="urn:microsoft.com/office/officeart/2005/8/layout/cycle5"/>
    <dgm:cxn modelId="{47A96575-85F4-4218-84FF-03566A037183}" srcId="{4987432B-7157-4B8C-B81E-F22BC9A4E416}" destId="{38A822E0-34D9-419E-8D2F-9F1BF1EE9563}" srcOrd="0" destOrd="0" parTransId="{B243F257-6CCC-485C-9A82-B431D2BA08F1}" sibTransId="{9D67B7C6-AACA-495C-9E65-AA093E68BA9A}"/>
    <dgm:cxn modelId="{E7346EA6-1965-7F4D-9669-91DE31098C5E}" type="presOf" srcId="{E41BB53A-B373-4609-B1D7-C6D6C1CF7328}" destId="{E43F9711-65F1-491F-98EE-AB603A485D8C}" srcOrd="0" destOrd="0" presId="urn:microsoft.com/office/officeart/2005/8/layout/cycle5"/>
    <dgm:cxn modelId="{1E2DD278-A33C-B840-B8A9-80594C80E069}" type="presOf" srcId="{4987432B-7157-4B8C-B81E-F22BC9A4E416}" destId="{8D147AE4-892C-405E-9FB0-ACB263580EFA}" srcOrd="0" destOrd="0" presId="urn:microsoft.com/office/officeart/2005/8/layout/cycle5"/>
    <dgm:cxn modelId="{8D154E6D-2E72-0140-A8BC-52951602E0CE}" type="presOf" srcId="{9D67B7C6-AACA-495C-9E65-AA093E68BA9A}" destId="{0E1A0C59-8C16-4BE6-AD48-B6891EA6653A}" srcOrd="0" destOrd="0" presId="urn:microsoft.com/office/officeart/2005/8/layout/cycle5"/>
    <dgm:cxn modelId="{230BF8F9-CC48-0F4A-AA34-AB21DC8E1D29}" type="presOf" srcId="{AF11F1E3-37C8-47BF-A48A-A3E913AEF4E3}" destId="{78B5FF1B-D653-41A1-9968-DB0A5378C67D}" srcOrd="0" destOrd="0" presId="urn:microsoft.com/office/officeart/2005/8/layout/cycle5"/>
    <dgm:cxn modelId="{0F029B1C-5189-B249-9B5E-7CBC2296436D}" type="presOf" srcId="{69E36134-E0E2-4A86-9B7C-6D0181949B64}" destId="{D3D77175-2494-44C9-8455-A28A5FC9A43C}" srcOrd="0" destOrd="0" presId="urn:microsoft.com/office/officeart/2005/8/layout/cycle5"/>
    <dgm:cxn modelId="{0A96495D-8AEC-6E4F-BBAE-4E46C44F466D}" type="presOf" srcId="{9E486B61-6E18-4D53-A9D5-7A6ACEFDD96E}" destId="{D9BF86B9-7714-4F37-B7AB-B1225CE43F48}" srcOrd="0" destOrd="0" presId="urn:microsoft.com/office/officeart/2005/8/layout/cycle5"/>
    <dgm:cxn modelId="{ADF1409D-EE06-4A45-81BA-5B65A74733EF}" type="presParOf" srcId="{8D147AE4-892C-405E-9FB0-ACB263580EFA}" destId="{5AA9E253-1377-47FD-B746-B75BDA3A88DB}" srcOrd="0" destOrd="0" presId="urn:microsoft.com/office/officeart/2005/8/layout/cycle5"/>
    <dgm:cxn modelId="{5B5E6D1D-3CB4-3D49-945A-1BA1CFEC863F}" type="presParOf" srcId="{8D147AE4-892C-405E-9FB0-ACB263580EFA}" destId="{4A04F0E5-D4A2-4531-A7BD-261B0302079E}" srcOrd="1" destOrd="0" presId="urn:microsoft.com/office/officeart/2005/8/layout/cycle5"/>
    <dgm:cxn modelId="{396B32E6-511E-FE4D-B24D-771C1715874F}" type="presParOf" srcId="{8D147AE4-892C-405E-9FB0-ACB263580EFA}" destId="{0E1A0C59-8C16-4BE6-AD48-B6891EA6653A}" srcOrd="2" destOrd="0" presId="urn:microsoft.com/office/officeart/2005/8/layout/cycle5"/>
    <dgm:cxn modelId="{49C75325-4FDC-2D43-BD35-4B0AAAA7CBB8}" type="presParOf" srcId="{8D147AE4-892C-405E-9FB0-ACB263580EFA}" destId="{302FE2E6-1CEF-4FC8-8502-7333B91D28DD}" srcOrd="3" destOrd="0" presId="urn:microsoft.com/office/officeart/2005/8/layout/cycle5"/>
    <dgm:cxn modelId="{E6A8AD50-2997-E743-80D4-9E21FA4BA343}" type="presParOf" srcId="{8D147AE4-892C-405E-9FB0-ACB263580EFA}" destId="{7B037787-C649-413D-8151-E7F3E66D8693}" srcOrd="4" destOrd="0" presId="urn:microsoft.com/office/officeart/2005/8/layout/cycle5"/>
    <dgm:cxn modelId="{C70884D3-5A5C-2C44-A0D6-8AA4F75B4022}" type="presParOf" srcId="{8D147AE4-892C-405E-9FB0-ACB263580EFA}" destId="{78B5FF1B-D653-41A1-9968-DB0A5378C67D}" srcOrd="5" destOrd="0" presId="urn:microsoft.com/office/officeart/2005/8/layout/cycle5"/>
    <dgm:cxn modelId="{E43CB462-76D7-D042-A959-8411F8CAE5CE}" type="presParOf" srcId="{8D147AE4-892C-405E-9FB0-ACB263580EFA}" destId="{95928717-5A70-41FD-BA39-A00AD135824D}" srcOrd="6" destOrd="0" presId="urn:microsoft.com/office/officeart/2005/8/layout/cycle5"/>
    <dgm:cxn modelId="{578BD6C8-B745-1849-9A13-D9FF06C83059}" type="presParOf" srcId="{8D147AE4-892C-405E-9FB0-ACB263580EFA}" destId="{ED880715-0383-4953-9F24-484982376996}" srcOrd="7" destOrd="0" presId="urn:microsoft.com/office/officeart/2005/8/layout/cycle5"/>
    <dgm:cxn modelId="{ECE39BE8-F9F7-8847-B1EA-5E5FFEE52445}" type="presParOf" srcId="{8D147AE4-892C-405E-9FB0-ACB263580EFA}" destId="{E43F9711-65F1-491F-98EE-AB603A485D8C}" srcOrd="8" destOrd="0" presId="urn:microsoft.com/office/officeart/2005/8/layout/cycle5"/>
    <dgm:cxn modelId="{4B2EE754-E6C1-2849-9A09-EB53E6248090}" type="presParOf" srcId="{8D147AE4-892C-405E-9FB0-ACB263580EFA}" destId="{A0F541F6-56D6-44B5-BA4F-C3D343CC5937}" srcOrd="9" destOrd="0" presId="urn:microsoft.com/office/officeart/2005/8/layout/cycle5"/>
    <dgm:cxn modelId="{8D467C96-FE5C-2247-95F4-0CCD83D993D2}" type="presParOf" srcId="{8D147AE4-892C-405E-9FB0-ACB263580EFA}" destId="{109EC8CD-37BD-4469-92B6-82EBA2DE46B2}" srcOrd="10" destOrd="0" presId="urn:microsoft.com/office/officeart/2005/8/layout/cycle5"/>
    <dgm:cxn modelId="{16DFFC03-20EE-AE4D-BFA7-9299A7DD1B81}" type="presParOf" srcId="{8D147AE4-892C-405E-9FB0-ACB263580EFA}" destId="{D9BF86B9-7714-4F37-B7AB-B1225CE43F48}" srcOrd="11" destOrd="0" presId="urn:microsoft.com/office/officeart/2005/8/layout/cycle5"/>
    <dgm:cxn modelId="{0F060E15-CB3C-3647-B223-4B6FC4CC538C}" type="presParOf" srcId="{8D147AE4-892C-405E-9FB0-ACB263580EFA}" destId="{856D7EC2-40CB-4B63-AD7D-FFE5CF790AA8}" srcOrd="12" destOrd="0" presId="urn:microsoft.com/office/officeart/2005/8/layout/cycle5"/>
    <dgm:cxn modelId="{EDC21AFB-76C4-6646-963D-F5FAFA4C9B67}" type="presParOf" srcId="{8D147AE4-892C-405E-9FB0-ACB263580EFA}" destId="{EA9FE2D0-E227-46F4-A6F8-82FC4A056ED9}" srcOrd="13" destOrd="0" presId="urn:microsoft.com/office/officeart/2005/8/layout/cycle5"/>
    <dgm:cxn modelId="{53C90ED7-3F57-824C-A5CC-5FE12DD3AA10}" type="presParOf" srcId="{8D147AE4-892C-405E-9FB0-ACB263580EFA}" destId="{D3D77175-2494-44C9-8455-A28A5FC9A43C}" srcOrd="14" destOrd="0" presId="urn:microsoft.com/office/officeart/2005/8/layout/cycle5"/>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A9E253-1377-47FD-B746-B75BDA3A88DB}">
      <dsp:nvSpPr>
        <dsp:cNvPr id="0" name=""/>
        <dsp:cNvSpPr/>
      </dsp:nvSpPr>
      <dsp:spPr>
        <a:xfrm>
          <a:off x="998197" y="563"/>
          <a:ext cx="619483" cy="402663"/>
        </a:xfrm>
        <a:prstGeom prst="roundRect">
          <a:avLst/>
        </a:prstGeom>
        <a:solidFill>
          <a:srgbClr val="586BA4"/>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smtClean="0"/>
            <a:t>Gather Data</a:t>
          </a:r>
          <a:endParaRPr lang="en-US" sz="800" kern="1200" dirty="0"/>
        </a:p>
      </dsp:txBody>
      <dsp:txXfrm>
        <a:off x="1017853" y="20219"/>
        <a:ext cx="580171" cy="363351"/>
      </dsp:txXfrm>
    </dsp:sp>
    <dsp:sp modelId="{0E1A0C59-8C16-4BE6-AD48-B6891EA6653A}">
      <dsp:nvSpPr>
        <dsp:cNvPr id="0" name=""/>
        <dsp:cNvSpPr/>
      </dsp:nvSpPr>
      <dsp:spPr>
        <a:xfrm>
          <a:off x="503001" y="201895"/>
          <a:ext cx="1609876" cy="1609876"/>
        </a:xfrm>
        <a:custGeom>
          <a:avLst/>
          <a:gdLst/>
          <a:ahLst/>
          <a:cxnLst/>
          <a:rect l="0" t="0" r="0" b="0"/>
          <a:pathLst>
            <a:path>
              <a:moveTo>
                <a:pt x="1197781" y="102371"/>
              </a:moveTo>
              <a:arcTo wR="804938" hR="804938" stAng="17952717" swAng="1212679"/>
            </a:path>
          </a:pathLst>
        </a:custGeom>
        <a:noFill/>
        <a:ln w="12700" cap="flat" cmpd="sng" algn="ctr">
          <a:solidFill>
            <a:srgbClr val="586BA4"/>
          </a:solidFill>
          <a:prstDash val="solid"/>
          <a:tailEnd type="arrow"/>
        </a:ln>
        <a:effectLst/>
      </dsp:spPr>
      <dsp:style>
        <a:lnRef idx="1">
          <a:scrgbClr r="0" g="0" b="0"/>
        </a:lnRef>
        <a:fillRef idx="0">
          <a:scrgbClr r="0" g="0" b="0"/>
        </a:fillRef>
        <a:effectRef idx="0">
          <a:scrgbClr r="0" g="0" b="0"/>
        </a:effectRef>
        <a:fontRef idx="minor"/>
      </dsp:style>
    </dsp:sp>
    <dsp:sp modelId="{302FE2E6-1CEF-4FC8-8502-7333B91D28DD}">
      <dsp:nvSpPr>
        <dsp:cNvPr id="0" name=""/>
        <dsp:cNvSpPr/>
      </dsp:nvSpPr>
      <dsp:spPr>
        <a:xfrm>
          <a:off x="1763739" y="556761"/>
          <a:ext cx="619483" cy="402663"/>
        </a:xfrm>
        <a:prstGeom prst="roundRect">
          <a:avLst/>
        </a:prstGeom>
        <a:solidFill>
          <a:srgbClr val="586BA4"/>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smtClean="0"/>
            <a:t>Format Data</a:t>
          </a:r>
          <a:endParaRPr lang="en-US" sz="800" kern="1200" dirty="0"/>
        </a:p>
      </dsp:txBody>
      <dsp:txXfrm>
        <a:off x="1783395" y="576417"/>
        <a:ext cx="580171" cy="363351"/>
      </dsp:txXfrm>
    </dsp:sp>
    <dsp:sp modelId="{78B5FF1B-D653-41A1-9968-DB0A5378C67D}">
      <dsp:nvSpPr>
        <dsp:cNvPr id="0" name=""/>
        <dsp:cNvSpPr/>
      </dsp:nvSpPr>
      <dsp:spPr>
        <a:xfrm>
          <a:off x="503001" y="201895"/>
          <a:ext cx="1609876" cy="1609876"/>
        </a:xfrm>
        <a:custGeom>
          <a:avLst/>
          <a:gdLst/>
          <a:ahLst/>
          <a:cxnLst/>
          <a:rect l="0" t="0" r="0" b="0"/>
          <a:pathLst>
            <a:path>
              <a:moveTo>
                <a:pt x="1607951" y="860570"/>
              </a:moveTo>
              <a:arcTo wR="804938" hR="804938" stAng="21837787" swAng="1360608"/>
            </a:path>
          </a:pathLst>
        </a:custGeom>
        <a:noFill/>
        <a:ln w="12700" cap="flat" cmpd="sng" algn="ctr">
          <a:solidFill>
            <a:srgbClr val="586BA4"/>
          </a:solidFill>
          <a:prstDash val="solid"/>
          <a:tailEnd type="arrow"/>
        </a:ln>
        <a:effectLst/>
      </dsp:spPr>
      <dsp:style>
        <a:lnRef idx="1">
          <a:scrgbClr r="0" g="0" b="0"/>
        </a:lnRef>
        <a:fillRef idx="0">
          <a:scrgbClr r="0" g="0" b="0"/>
        </a:fillRef>
        <a:effectRef idx="0">
          <a:scrgbClr r="0" g="0" b="0"/>
        </a:effectRef>
        <a:fontRef idx="minor"/>
      </dsp:style>
    </dsp:sp>
    <dsp:sp modelId="{95928717-5A70-41FD-BA39-A00AD135824D}">
      <dsp:nvSpPr>
        <dsp:cNvPr id="0" name=""/>
        <dsp:cNvSpPr/>
      </dsp:nvSpPr>
      <dsp:spPr>
        <a:xfrm>
          <a:off x="1471328" y="1456710"/>
          <a:ext cx="619483" cy="402663"/>
        </a:xfrm>
        <a:prstGeom prst="roundRect">
          <a:avLst/>
        </a:prstGeom>
        <a:solidFill>
          <a:srgbClr val="586BA4"/>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smtClean="0"/>
            <a:t>Build Model</a:t>
          </a:r>
          <a:endParaRPr lang="en-US" sz="800" kern="1200" dirty="0"/>
        </a:p>
      </dsp:txBody>
      <dsp:txXfrm>
        <a:off x="1490984" y="1476366"/>
        <a:ext cx="580171" cy="363351"/>
      </dsp:txXfrm>
    </dsp:sp>
    <dsp:sp modelId="{E43F9711-65F1-491F-98EE-AB603A485D8C}">
      <dsp:nvSpPr>
        <dsp:cNvPr id="0" name=""/>
        <dsp:cNvSpPr/>
      </dsp:nvSpPr>
      <dsp:spPr>
        <a:xfrm>
          <a:off x="503001" y="201895"/>
          <a:ext cx="1609876" cy="1609876"/>
        </a:xfrm>
        <a:custGeom>
          <a:avLst/>
          <a:gdLst/>
          <a:ahLst/>
          <a:cxnLst/>
          <a:rect l="0" t="0" r="0" b="0"/>
          <a:pathLst>
            <a:path>
              <a:moveTo>
                <a:pt x="903864" y="1603774"/>
              </a:moveTo>
              <a:arcTo wR="804938" hR="804938" stAng="4976433" swAng="847133"/>
            </a:path>
          </a:pathLst>
        </a:custGeom>
        <a:noFill/>
        <a:ln w="12700" cap="flat" cmpd="sng" algn="ctr">
          <a:solidFill>
            <a:srgbClr val="586BA4"/>
          </a:solidFill>
          <a:prstDash val="solid"/>
          <a:tailEnd type="arrow"/>
        </a:ln>
        <a:effectLst/>
      </dsp:spPr>
      <dsp:style>
        <a:lnRef idx="1">
          <a:scrgbClr r="0" g="0" b="0"/>
        </a:lnRef>
        <a:fillRef idx="0">
          <a:scrgbClr r="0" g="0" b="0"/>
        </a:fillRef>
        <a:effectRef idx="0">
          <a:scrgbClr r="0" g="0" b="0"/>
        </a:effectRef>
        <a:fontRef idx="minor"/>
      </dsp:style>
    </dsp:sp>
    <dsp:sp modelId="{A0F541F6-56D6-44B5-BA4F-C3D343CC5937}">
      <dsp:nvSpPr>
        <dsp:cNvPr id="0" name=""/>
        <dsp:cNvSpPr/>
      </dsp:nvSpPr>
      <dsp:spPr>
        <a:xfrm>
          <a:off x="525067" y="1456710"/>
          <a:ext cx="619483" cy="402663"/>
        </a:xfrm>
        <a:prstGeom prst="roundRect">
          <a:avLst/>
        </a:prstGeom>
        <a:solidFill>
          <a:srgbClr val="586BA4"/>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smtClean="0"/>
            <a:t>Calibrate</a:t>
          </a:r>
          <a:endParaRPr lang="en-US" sz="800" kern="1200" dirty="0"/>
        </a:p>
      </dsp:txBody>
      <dsp:txXfrm>
        <a:off x="544723" y="1476366"/>
        <a:ext cx="580171" cy="363351"/>
      </dsp:txXfrm>
    </dsp:sp>
    <dsp:sp modelId="{D9BF86B9-7714-4F37-B7AB-B1225CE43F48}">
      <dsp:nvSpPr>
        <dsp:cNvPr id="0" name=""/>
        <dsp:cNvSpPr/>
      </dsp:nvSpPr>
      <dsp:spPr>
        <a:xfrm>
          <a:off x="503001" y="201895"/>
          <a:ext cx="1609876" cy="1609876"/>
        </a:xfrm>
        <a:custGeom>
          <a:avLst/>
          <a:gdLst/>
          <a:ahLst/>
          <a:cxnLst/>
          <a:rect l="0" t="0" r="0" b="0"/>
          <a:pathLst>
            <a:path>
              <a:moveTo>
                <a:pt x="85450" y="1165857"/>
              </a:moveTo>
              <a:arcTo wR="804938" hR="804938" stAng="9201605" swAng="1360608"/>
            </a:path>
          </a:pathLst>
        </a:custGeom>
        <a:noFill/>
        <a:ln w="12700" cap="flat" cmpd="sng" algn="ctr">
          <a:solidFill>
            <a:srgbClr val="586BA4"/>
          </a:solidFill>
          <a:prstDash val="solid"/>
          <a:tailEnd type="arrow"/>
        </a:ln>
        <a:effectLst/>
      </dsp:spPr>
      <dsp:style>
        <a:lnRef idx="1">
          <a:scrgbClr r="0" g="0" b="0"/>
        </a:lnRef>
        <a:fillRef idx="0">
          <a:scrgbClr r="0" g="0" b="0"/>
        </a:fillRef>
        <a:effectRef idx="0">
          <a:scrgbClr r="0" g="0" b="0"/>
        </a:effectRef>
        <a:fontRef idx="minor"/>
      </dsp:style>
    </dsp:sp>
    <dsp:sp modelId="{856D7EC2-40CB-4B63-AD7D-FFE5CF790AA8}">
      <dsp:nvSpPr>
        <dsp:cNvPr id="0" name=""/>
        <dsp:cNvSpPr/>
      </dsp:nvSpPr>
      <dsp:spPr>
        <a:xfrm>
          <a:off x="232656" y="556761"/>
          <a:ext cx="619483" cy="402663"/>
        </a:xfrm>
        <a:prstGeom prst="roundRect">
          <a:avLst/>
        </a:prstGeom>
        <a:solidFill>
          <a:srgbClr val="586BA4"/>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smtClean="0"/>
            <a:t>Validate</a:t>
          </a:r>
          <a:endParaRPr lang="en-US" sz="800" kern="1200" dirty="0"/>
        </a:p>
      </dsp:txBody>
      <dsp:txXfrm>
        <a:off x="252312" y="576417"/>
        <a:ext cx="580171" cy="363351"/>
      </dsp:txXfrm>
    </dsp:sp>
    <dsp:sp modelId="{D3D77175-2494-44C9-8455-A28A5FC9A43C}">
      <dsp:nvSpPr>
        <dsp:cNvPr id="0" name=""/>
        <dsp:cNvSpPr/>
      </dsp:nvSpPr>
      <dsp:spPr>
        <a:xfrm>
          <a:off x="503001" y="201895"/>
          <a:ext cx="1609876" cy="1609876"/>
        </a:xfrm>
        <a:custGeom>
          <a:avLst/>
          <a:gdLst/>
          <a:ahLst/>
          <a:cxnLst/>
          <a:rect l="0" t="0" r="0" b="0"/>
          <a:pathLst>
            <a:path>
              <a:moveTo>
                <a:pt x="193559" y="281353"/>
              </a:moveTo>
              <a:arcTo wR="804938" hR="804938" stAng="13234604" swAng="1212679"/>
            </a:path>
          </a:pathLst>
        </a:custGeom>
        <a:noFill/>
        <a:ln w="12700" cap="flat" cmpd="sng" algn="ctr">
          <a:solidFill>
            <a:srgbClr val="586BA4"/>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C1E7BB-68A6-6944-938B-D38BB3D19A3D}" type="datetimeFigureOut">
              <a:rPr lang="en-US" smtClean="0"/>
              <a:t>3/24/15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7B8BE3-5709-E445-A929-366B8BB36780}" type="slidenum">
              <a:rPr lang="en-US" smtClean="0"/>
              <a:t>‹#›</a:t>
            </a:fld>
            <a:endParaRPr lang="en-US"/>
          </a:p>
        </p:txBody>
      </p:sp>
    </p:spTree>
    <p:extLst>
      <p:ext uri="{BB962C8B-B14F-4D97-AF65-F5344CB8AC3E}">
        <p14:creationId xmlns:p14="http://schemas.microsoft.com/office/powerpoint/2010/main" val="391421736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 CI-Water</a:t>
            </a:r>
            <a:endParaRPr lang="en-US" dirty="0"/>
          </a:p>
        </p:txBody>
      </p:sp>
      <p:sp>
        <p:nvSpPr>
          <p:cNvPr id="4" name="Slide Number Placeholder 3"/>
          <p:cNvSpPr>
            <a:spLocks noGrp="1"/>
          </p:cNvSpPr>
          <p:nvPr>
            <p:ph type="sldNum" sz="quarter" idx="10"/>
          </p:nvPr>
        </p:nvSpPr>
        <p:spPr/>
        <p:txBody>
          <a:bodyPr/>
          <a:lstStyle/>
          <a:p>
            <a:fld id="{757B8BE3-5709-E445-A929-366B8BB36780}" type="slidenum">
              <a:rPr lang="en-US" smtClean="0"/>
              <a:t>1</a:t>
            </a:fld>
            <a:endParaRPr lang="en-US"/>
          </a:p>
        </p:txBody>
      </p:sp>
    </p:spTree>
    <p:extLst>
      <p:ext uri="{BB962C8B-B14F-4D97-AF65-F5344CB8AC3E}">
        <p14:creationId xmlns:p14="http://schemas.microsoft.com/office/powerpoint/2010/main" val="84356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t>
            </a:r>
          </a:p>
          <a:p>
            <a:r>
              <a:rPr lang="en-US" b="1" baseline="0" dirty="0" smtClean="0"/>
              <a:t>Tethys Platform provides (1) Software to support water resources app development and (2) a software development kit to simplify the development of web apps</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The use of an open source suite of software requires many software projects to be “stitched” together. The Tethys Python SDK fulfills this role by providing a framework for developing the web apps and APIs for interacting with each element of the software suite.</a:t>
            </a: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Tethys SDK:</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effectLst/>
                <a:latin typeface="+mn-lt"/>
                <a:ea typeface="+mn-ea"/>
                <a:cs typeface="+mn-cs"/>
              </a:rPr>
              <a:t>Is a Python software development kit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effectLst/>
                <a:latin typeface="+mn-lt"/>
                <a:ea typeface="+mn-ea"/>
                <a:cs typeface="+mn-cs"/>
              </a:rPr>
              <a:t>Built on the Django Python web framework.</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effectLst/>
                <a:latin typeface="+mn-lt"/>
                <a:ea typeface="+mn-ea"/>
                <a:cs typeface="+mn-cs"/>
              </a:rPr>
              <a:t>Provides a framework for developing apps.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effectLst/>
                <a:latin typeface="+mn-lt"/>
                <a:ea typeface="+mn-ea"/>
                <a:cs typeface="+mn-cs"/>
              </a:rPr>
              <a:t>Python modules/APIs for working with each component of the Tethys software stack</a:t>
            </a:r>
          </a:p>
        </p:txBody>
      </p:sp>
      <p:sp>
        <p:nvSpPr>
          <p:cNvPr id="4" name="Slide Number Placeholder 3"/>
          <p:cNvSpPr>
            <a:spLocks noGrp="1"/>
          </p:cNvSpPr>
          <p:nvPr>
            <p:ph type="sldNum" sz="quarter" idx="10"/>
          </p:nvPr>
        </p:nvSpPr>
        <p:spPr/>
        <p:txBody>
          <a:bodyPr/>
          <a:lstStyle/>
          <a:p>
            <a:fld id="{757B8BE3-5709-E445-A929-366B8BB36780}" type="slidenum">
              <a:rPr lang="en-US" smtClean="0"/>
              <a:t>23</a:t>
            </a:fld>
            <a:endParaRPr lang="en-US"/>
          </a:p>
        </p:txBody>
      </p:sp>
    </p:spTree>
    <p:extLst>
      <p:ext uri="{BB962C8B-B14F-4D97-AF65-F5344CB8AC3E}">
        <p14:creationId xmlns:p14="http://schemas.microsoft.com/office/powerpoint/2010/main" val="484238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t>
            </a:r>
          </a:p>
          <a:p>
            <a:r>
              <a:rPr lang="en-US" b="1" dirty="0" smtClean="0"/>
              <a:t>Summary</a:t>
            </a:r>
            <a:r>
              <a:rPr lang="en-US" b="1" baseline="0" dirty="0" smtClean="0"/>
              <a:t> of Tethys Platform Architecture</a:t>
            </a:r>
          </a:p>
          <a:p>
            <a:r>
              <a:rPr lang="en-US" b="1" dirty="0" smtClean="0"/>
              <a:t>------------------------------------------------------------------------------------------------------------------------------------------------------------------------------------------------------------------------------</a:t>
            </a:r>
          </a:p>
          <a:p>
            <a:endParaRPr lang="en-US" baseline="0" dirty="0" smtClean="0"/>
          </a:p>
          <a:p>
            <a:r>
              <a:rPr lang="en-US" dirty="0" smtClean="0"/>
              <a:t>Tethys Platform overcomes</a:t>
            </a:r>
            <a:r>
              <a:rPr lang="en-US" baseline="0" dirty="0" smtClean="0"/>
              <a:t> two barriers to web app development for water resources:</a:t>
            </a:r>
          </a:p>
          <a:p>
            <a:endParaRPr lang="en-US" baseline="0" dirty="0" smtClean="0"/>
          </a:p>
          <a:p>
            <a:r>
              <a:rPr lang="en-US" baseline="0" dirty="0" smtClean="0"/>
              <a:t>1. Software Selection Barrier</a:t>
            </a:r>
          </a:p>
          <a:p>
            <a:pPr marL="171450" indent="-171450">
              <a:buFontTx/>
              <a:buChar char="•"/>
            </a:pPr>
            <a:r>
              <a:rPr lang="en-US" baseline="0" dirty="0" smtClean="0"/>
              <a:t>Water resources web apps have unique software needs beyond the normal web development “stack” (i.e.: GIS and computational needs). </a:t>
            </a:r>
          </a:p>
          <a:p>
            <a:pPr marL="171450" indent="-171450">
              <a:buFontTx/>
              <a:buChar char="•"/>
            </a:pPr>
            <a:r>
              <a:rPr lang="en-US" baseline="0" dirty="0" smtClean="0"/>
              <a:t>There are a large number of Free and Open Source Software projects that can be used to address these needs</a:t>
            </a:r>
          </a:p>
          <a:p>
            <a:pPr marL="171450" indent="-171450">
              <a:buFontTx/>
              <a:buChar char="•"/>
            </a:pPr>
            <a:r>
              <a:rPr lang="en-US" baseline="0" dirty="0" smtClean="0"/>
              <a:t>However, there are so many software projects, that it can be overwhelming to novice developers.</a:t>
            </a:r>
          </a:p>
          <a:p>
            <a:pPr marL="171450" indent="-171450">
              <a:buFontTx/>
              <a:buChar char="•"/>
            </a:pPr>
            <a:r>
              <a:rPr lang="en-US" i="1" baseline="0" dirty="0" smtClean="0"/>
              <a:t>The software selection barrier is the problem of choosing which software to use to support water resources web app development.</a:t>
            </a:r>
          </a:p>
          <a:p>
            <a:pPr marL="171450" indent="-171450">
              <a:buFontTx/>
              <a:buChar char="•"/>
            </a:pPr>
            <a:endParaRPr lang="en-US" i="1" baseline="0" dirty="0" smtClean="0"/>
          </a:p>
          <a:p>
            <a:pPr marL="0" indent="0">
              <a:buFontTx/>
              <a:buNone/>
            </a:pPr>
            <a:r>
              <a:rPr lang="en-US" i="0" baseline="0" dirty="0" smtClean="0"/>
              <a:t>2. Software Orchestration Barrier</a:t>
            </a:r>
          </a:p>
          <a:p>
            <a:pPr marL="171450" indent="-171450">
              <a:buFontTx/>
              <a:buChar char="•"/>
            </a:pPr>
            <a:r>
              <a:rPr lang="en-US" baseline="0" dirty="0" smtClean="0"/>
              <a:t>Whereas proprietary software offer all functionality in a single convenient package, FOSS projects tend to focus on a single feature.</a:t>
            </a:r>
          </a:p>
          <a:p>
            <a:pPr marL="171450" indent="-171450">
              <a:buFontTx/>
              <a:buChar char="•"/>
            </a:pPr>
            <a:r>
              <a:rPr lang="en-US" baseline="0" dirty="0" smtClean="0"/>
              <a:t>To provide all the necessary functionality that is needed for water resources web apps will require the synthesis of several FOSS projects.</a:t>
            </a:r>
          </a:p>
          <a:p>
            <a:pPr marL="171450" indent="-171450">
              <a:buFontTx/>
              <a:buChar char="•"/>
            </a:pPr>
            <a:r>
              <a:rPr lang="en-US" i="1" baseline="0" dirty="0" smtClean="0"/>
              <a:t>The software orchestration barrier is the problem of synthesizing each of the FOSS projects included in the platform and making the functionality of each easy to incorporate in water resources web apps.</a:t>
            </a:r>
            <a:endParaRPr lang="en-US" dirty="0"/>
          </a:p>
        </p:txBody>
      </p:sp>
      <p:sp>
        <p:nvSpPr>
          <p:cNvPr id="4" name="Slide Number Placeholder 3"/>
          <p:cNvSpPr>
            <a:spLocks noGrp="1"/>
          </p:cNvSpPr>
          <p:nvPr>
            <p:ph type="sldNum" sz="quarter" idx="10"/>
          </p:nvPr>
        </p:nvSpPr>
        <p:spPr/>
        <p:txBody>
          <a:bodyPr/>
          <a:lstStyle/>
          <a:p>
            <a:fld id="{757B8BE3-5709-E445-A929-366B8BB36780}" type="slidenum">
              <a:rPr lang="en-US" smtClean="0"/>
              <a:t>26</a:t>
            </a:fld>
            <a:endParaRPr lang="en-US"/>
          </a:p>
        </p:txBody>
      </p:sp>
    </p:spTree>
    <p:extLst>
      <p:ext uri="{BB962C8B-B14F-4D97-AF65-F5344CB8AC3E}">
        <p14:creationId xmlns:p14="http://schemas.microsoft.com/office/powerpoint/2010/main" val="3294634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t>
            </a:r>
          </a:p>
          <a:p>
            <a:r>
              <a:rPr lang="en-US" b="1" baseline="0" dirty="0" smtClean="0"/>
              <a:t>Proposed Use of Tethys for NFIE</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1. BYU Team will compose a suite of apps targeted at different</a:t>
            </a:r>
            <a:r>
              <a:rPr lang="en-US" b="0" baseline="0" dirty="0" smtClean="0"/>
              <a:t> aspects of a flood warning system:</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0" baseline="0" dirty="0" smtClean="0"/>
              <a:t>Weather Forecast Visualization App</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0" baseline="0" dirty="0" smtClean="0"/>
              <a:t>Ground Truth Visualization App</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0" baseline="0" dirty="0" smtClean="0"/>
              <a:t>ECMWF Rapid Stream Flow Forecast App</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2. Tethys Platform app development support</a:t>
            </a:r>
            <a:r>
              <a:rPr lang="en-US" b="0" baseline="0" dirty="0" smtClean="0"/>
              <a:t> and infrastructure (i.e.: Tethys servers for other teams) for hosting Tethys Apps developed by other interested teams</a:t>
            </a:r>
            <a:endParaRPr lang="en-US" b="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p:txBody>
      </p:sp>
      <p:sp>
        <p:nvSpPr>
          <p:cNvPr id="4" name="Slide Number Placeholder 3"/>
          <p:cNvSpPr>
            <a:spLocks noGrp="1"/>
          </p:cNvSpPr>
          <p:nvPr>
            <p:ph type="sldNum" sz="quarter" idx="10"/>
          </p:nvPr>
        </p:nvSpPr>
        <p:spPr/>
        <p:txBody>
          <a:bodyPr/>
          <a:lstStyle/>
          <a:p>
            <a:fld id="{757B8BE3-5709-E445-A929-366B8BB36780}" type="slidenum">
              <a:rPr lang="en-US" smtClean="0"/>
              <a:t>49</a:t>
            </a:fld>
            <a:endParaRPr lang="en-US"/>
          </a:p>
        </p:txBody>
      </p:sp>
    </p:spTree>
    <p:extLst>
      <p:ext uri="{BB962C8B-B14F-4D97-AF65-F5344CB8AC3E}">
        <p14:creationId xmlns:p14="http://schemas.microsoft.com/office/powerpoint/2010/main" val="1616369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Environmental Data Viewer</a:t>
            </a:r>
          </a:p>
          <a:p>
            <a:pPr marL="171450" indent="-171450">
              <a:buFont typeface="Arial"/>
              <a:buChar char="•"/>
            </a:pPr>
            <a:r>
              <a:rPr lang="en-US" dirty="0" smtClean="0"/>
              <a:t>Time series</a:t>
            </a:r>
          </a:p>
          <a:p>
            <a:pPr marL="171450" indent="-171450">
              <a:buFont typeface="Arial"/>
              <a:buChar char="•"/>
            </a:pPr>
            <a:r>
              <a:rPr lang="en-US" dirty="0" smtClean="0"/>
              <a:t>Model and satellite</a:t>
            </a:r>
          </a:p>
          <a:p>
            <a:pPr marL="171450" indent="-171450">
              <a:buFont typeface="Arial"/>
              <a:buChar char="•"/>
            </a:pPr>
            <a:r>
              <a:rPr lang="en-US" dirty="0" smtClean="0"/>
              <a:t>Education uses</a:t>
            </a:r>
          </a:p>
          <a:p>
            <a:pPr marL="171450" indent="-171450">
              <a:buFont typeface="Arial"/>
              <a:buChar char="•"/>
            </a:pPr>
            <a:r>
              <a:rPr lang="en-US" dirty="0" smtClean="0"/>
              <a:t>Disclaimer: not for decision support or scientific purposes</a:t>
            </a:r>
          </a:p>
          <a:p>
            <a:endParaRPr lang="en-US" dirty="0"/>
          </a:p>
        </p:txBody>
      </p:sp>
      <p:sp>
        <p:nvSpPr>
          <p:cNvPr id="4" name="Slide Number Placeholder 3"/>
          <p:cNvSpPr>
            <a:spLocks noGrp="1"/>
          </p:cNvSpPr>
          <p:nvPr>
            <p:ph type="sldNum" sz="quarter" idx="10"/>
          </p:nvPr>
        </p:nvSpPr>
        <p:spPr/>
        <p:txBody>
          <a:bodyPr/>
          <a:lstStyle/>
          <a:p>
            <a:fld id="{757B8BE3-5709-E445-A929-366B8BB36780}" type="slidenum">
              <a:rPr lang="en-US" smtClean="0"/>
              <a:t>3</a:t>
            </a:fld>
            <a:endParaRPr lang="en-US"/>
          </a:p>
        </p:txBody>
      </p:sp>
    </p:spTree>
    <p:extLst>
      <p:ext uri="{BB962C8B-B14F-4D97-AF65-F5344CB8AC3E}">
        <p14:creationId xmlns:p14="http://schemas.microsoft.com/office/powerpoint/2010/main" val="112805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OGC Web Processing Service</a:t>
            </a:r>
          </a:p>
          <a:p>
            <a:pPr marL="171450" indent="-171450">
              <a:buFont typeface="Arial"/>
              <a:buChar char="•"/>
            </a:pPr>
            <a:r>
              <a:rPr lang="en-US" dirty="0" smtClean="0"/>
              <a:t>Select dataset and calculate areal statistics</a:t>
            </a:r>
          </a:p>
          <a:p>
            <a:pPr marL="171450" indent="-171450">
              <a:buFont typeface="Arial"/>
              <a:buChar char="•"/>
            </a:pPr>
            <a:r>
              <a:rPr lang="en-US" dirty="0" smtClean="0"/>
              <a:t>Subset datasets</a:t>
            </a:r>
          </a:p>
          <a:p>
            <a:endParaRPr lang="en-US" dirty="0"/>
          </a:p>
        </p:txBody>
      </p:sp>
      <p:sp>
        <p:nvSpPr>
          <p:cNvPr id="4" name="Slide Number Placeholder 3"/>
          <p:cNvSpPr>
            <a:spLocks noGrp="1"/>
          </p:cNvSpPr>
          <p:nvPr>
            <p:ph type="sldNum" sz="quarter" idx="10"/>
          </p:nvPr>
        </p:nvSpPr>
        <p:spPr/>
        <p:txBody>
          <a:bodyPr/>
          <a:lstStyle/>
          <a:p>
            <a:fld id="{757B8BE3-5709-E445-A929-366B8BB36780}" type="slidenum">
              <a:rPr lang="en-US" smtClean="0"/>
              <a:t>4</a:t>
            </a:fld>
            <a:endParaRPr lang="en-US"/>
          </a:p>
        </p:txBody>
      </p:sp>
    </p:spTree>
    <p:extLst>
      <p:ext uri="{BB962C8B-B14F-4D97-AF65-F5344CB8AC3E}">
        <p14:creationId xmlns:p14="http://schemas.microsoft.com/office/powerpoint/2010/main" val="378409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Flood conditions</a:t>
            </a:r>
          </a:p>
          <a:p>
            <a:pPr marL="171450" indent="-171450">
              <a:buFont typeface="Arial"/>
              <a:buChar char="•"/>
            </a:pPr>
            <a:r>
              <a:rPr lang="en-US" dirty="0" smtClean="0"/>
              <a:t>flood forecasts</a:t>
            </a:r>
          </a:p>
          <a:p>
            <a:pPr marL="171450" indent="-171450">
              <a:buFont typeface="Arial"/>
              <a:buChar char="•"/>
            </a:pPr>
            <a:r>
              <a:rPr lang="en-US" dirty="0" smtClean="0"/>
              <a:t>interactive flood inundation maps</a:t>
            </a:r>
          </a:p>
          <a:p>
            <a:pPr marL="171450" indent="-171450">
              <a:buFont typeface="Arial"/>
              <a:buChar char="•"/>
            </a:pPr>
            <a:r>
              <a:rPr lang="en-US" dirty="0" smtClean="0"/>
              <a:t>real time weather and flood data</a:t>
            </a:r>
          </a:p>
          <a:p>
            <a:endParaRPr lang="en-US" dirty="0"/>
          </a:p>
        </p:txBody>
      </p:sp>
      <p:sp>
        <p:nvSpPr>
          <p:cNvPr id="4" name="Slide Number Placeholder 3"/>
          <p:cNvSpPr>
            <a:spLocks noGrp="1"/>
          </p:cNvSpPr>
          <p:nvPr>
            <p:ph type="sldNum" sz="quarter" idx="10"/>
          </p:nvPr>
        </p:nvSpPr>
        <p:spPr/>
        <p:txBody>
          <a:bodyPr/>
          <a:lstStyle/>
          <a:p>
            <a:fld id="{757B8BE3-5709-E445-A929-366B8BB36780}" type="slidenum">
              <a:rPr lang="en-US" smtClean="0"/>
              <a:t>6</a:t>
            </a:fld>
            <a:endParaRPr lang="en-US"/>
          </a:p>
        </p:txBody>
      </p:sp>
    </p:spTree>
    <p:extLst>
      <p:ext uri="{BB962C8B-B14F-4D97-AF65-F5344CB8AC3E}">
        <p14:creationId xmlns:p14="http://schemas.microsoft.com/office/powerpoint/2010/main" val="2077486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Philippines</a:t>
            </a:r>
          </a:p>
          <a:p>
            <a:pPr marL="171450" indent="-171450">
              <a:buFont typeface="Arial"/>
              <a:buChar char="•"/>
            </a:pPr>
            <a:r>
              <a:rPr lang="en-US" dirty="0" smtClean="0"/>
              <a:t>Provide 6 hour lead time in emergencies</a:t>
            </a:r>
          </a:p>
          <a:p>
            <a:pPr marL="171450" indent="-171450">
              <a:buFont typeface="Arial"/>
              <a:buChar char="•"/>
            </a:pPr>
            <a:r>
              <a:rPr lang="en-US" dirty="0" smtClean="0"/>
              <a:t>Web app &amp; mobile apps (</a:t>
            </a:r>
            <a:r>
              <a:rPr lang="en-US" dirty="0" err="1" smtClean="0"/>
              <a:t>iOS</a:t>
            </a:r>
            <a:r>
              <a:rPr lang="en-US" dirty="0" smtClean="0"/>
              <a:t> and Android)</a:t>
            </a:r>
          </a:p>
          <a:p>
            <a:pPr marL="171450" indent="-171450">
              <a:buFont typeface="Arial"/>
              <a:buChar char="•"/>
            </a:pPr>
            <a:r>
              <a:rPr lang="en-US" dirty="0" smtClean="0"/>
              <a:t>Live weather data streams &amp; flood hazard maps</a:t>
            </a:r>
          </a:p>
          <a:p>
            <a:pPr marL="171450" indent="-171450">
              <a:buFont typeface="Arial"/>
              <a:buChar char="•"/>
            </a:pPr>
            <a:r>
              <a:rPr lang="en-US" dirty="0" smtClean="0"/>
              <a:t>Used in 2 flooding events: 0 fatalities due to advanced warning</a:t>
            </a:r>
          </a:p>
          <a:p>
            <a:endParaRPr lang="en-US" dirty="0"/>
          </a:p>
        </p:txBody>
      </p:sp>
      <p:sp>
        <p:nvSpPr>
          <p:cNvPr id="4" name="Slide Number Placeholder 3"/>
          <p:cNvSpPr>
            <a:spLocks noGrp="1"/>
          </p:cNvSpPr>
          <p:nvPr>
            <p:ph type="sldNum" sz="quarter" idx="10"/>
          </p:nvPr>
        </p:nvSpPr>
        <p:spPr/>
        <p:txBody>
          <a:bodyPr/>
          <a:lstStyle/>
          <a:p>
            <a:fld id="{757B8BE3-5709-E445-A929-366B8BB36780}" type="slidenum">
              <a:rPr lang="en-US" smtClean="0"/>
              <a:t>7</a:t>
            </a:fld>
            <a:endParaRPr lang="en-US"/>
          </a:p>
        </p:txBody>
      </p:sp>
    </p:spTree>
    <p:extLst>
      <p:ext uri="{BB962C8B-B14F-4D97-AF65-F5344CB8AC3E}">
        <p14:creationId xmlns:p14="http://schemas.microsoft.com/office/powerpoint/2010/main" val="1631518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Apps built with </a:t>
            </a:r>
            <a:r>
              <a:rPr lang="en-US" dirty="0" err="1" smtClean="0"/>
              <a:t>GISolve</a:t>
            </a:r>
            <a:r>
              <a:rPr lang="en-US" dirty="0" smtClean="0"/>
              <a:t> middleware</a:t>
            </a:r>
          </a:p>
          <a:p>
            <a:pPr marL="171450" indent="-171450">
              <a:buFont typeface="Arial"/>
              <a:buChar char="•"/>
            </a:pPr>
            <a:r>
              <a:rPr lang="en-US" dirty="0" smtClean="0"/>
              <a:t>Executed on super computers (XSEDE &amp; Open Science Grid)</a:t>
            </a:r>
          </a:p>
          <a:p>
            <a:pPr marL="171450" indent="-171450">
              <a:buFont typeface="Arial"/>
              <a:buChar char="•"/>
            </a:pPr>
            <a:r>
              <a:rPr lang="en-US" dirty="0" smtClean="0"/>
              <a:t>Focus on geoprocessing on HPC resources</a:t>
            </a:r>
          </a:p>
          <a:p>
            <a:endParaRPr lang="en-US" dirty="0"/>
          </a:p>
        </p:txBody>
      </p:sp>
      <p:sp>
        <p:nvSpPr>
          <p:cNvPr id="4" name="Slide Number Placeholder 3"/>
          <p:cNvSpPr>
            <a:spLocks noGrp="1"/>
          </p:cNvSpPr>
          <p:nvPr>
            <p:ph type="sldNum" sz="quarter" idx="10"/>
          </p:nvPr>
        </p:nvSpPr>
        <p:spPr/>
        <p:txBody>
          <a:bodyPr/>
          <a:lstStyle/>
          <a:p>
            <a:fld id="{757B8BE3-5709-E445-A929-366B8BB36780}" type="slidenum">
              <a:rPr lang="en-US" smtClean="0"/>
              <a:t>9</a:t>
            </a:fld>
            <a:endParaRPr lang="en-US"/>
          </a:p>
        </p:txBody>
      </p:sp>
    </p:spTree>
    <p:extLst>
      <p:ext uri="{BB962C8B-B14F-4D97-AF65-F5344CB8AC3E}">
        <p14:creationId xmlns:p14="http://schemas.microsoft.com/office/powerpoint/2010/main" val="1573363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way to lower the barriers is illustrated</a:t>
            </a:r>
            <a:r>
              <a:rPr lang="en-US" baseline="0" dirty="0" smtClean="0"/>
              <a:t> in this slide.</a:t>
            </a:r>
            <a:endParaRPr lang="en-US" dirty="0" smtClean="0"/>
          </a:p>
          <a:p>
            <a:r>
              <a:rPr lang="en-US" dirty="0" smtClean="0"/>
              <a:t>Living Models</a:t>
            </a:r>
          </a:p>
          <a:p>
            <a:r>
              <a:rPr lang="en-US" dirty="0" smtClean="0"/>
              <a:t>Life</a:t>
            </a:r>
            <a:r>
              <a:rPr lang="en-US" baseline="0" dirty="0" smtClean="0"/>
              <a:t> Cycle of Models</a:t>
            </a:r>
          </a:p>
          <a:p>
            <a:pPr marL="171450" indent="-171450">
              <a:buFontTx/>
              <a:buChar char="-"/>
            </a:pPr>
            <a:r>
              <a:rPr lang="en-US" baseline="0" dirty="0" smtClean="0"/>
              <a:t>Have a question or problem</a:t>
            </a:r>
          </a:p>
          <a:p>
            <a:pPr marL="171450" indent="-171450">
              <a:buFontTx/>
              <a:buChar char="-"/>
            </a:pPr>
            <a:r>
              <a:rPr lang="en-US" baseline="0" dirty="0" smtClean="0"/>
              <a:t>Build model to address question or problem</a:t>
            </a:r>
          </a:p>
          <a:p>
            <a:pPr marL="171450" indent="-171450">
              <a:buFontTx/>
              <a:buChar char="-"/>
            </a:pPr>
            <a:r>
              <a:rPr lang="en-US" baseline="0" dirty="0" smtClean="0"/>
              <a:t>Issue report with final analysis</a:t>
            </a:r>
          </a:p>
          <a:p>
            <a:pPr marL="171450" indent="-171450">
              <a:buFontTx/>
              <a:buChar char="-"/>
            </a:pPr>
            <a:endParaRPr lang="en-US" baseline="0" dirty="0" smtClean="0"/>
          </a:p>
          <a:p>
            <a:pPr marL="0" indent="0">
              <a:buFontTx/>
              <a:buNone/>
            </a:pPr>
            <a:r>
              <a:rPr lang="en-US" baseline="0" dirty="0" smtClean="0"/>
              <a:t>Problem</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One problem is that at the time a report is generated from the simulation model it is impossible to analyze all current or even conceive of future scenarios for which the model may be applicable. This limits the utility of the model in making good decisions (Jones et al., 2014).</a:t>
            </a:r>
            <a:r>
              <a:rPr lang="en-US" dirty="0" smtClean="0">
                <a:effectLst/>
              </a:rPr>
              <a:t>“</a:t>
            </a:r>
            <a:endParaRPr lang="en-US" baseline="0" dirty="0" smtClean="0"/>
          </a:p>
          <a:p>
            <a:pPr marL="171450" indent="-171450">
              <a:buFontTx/>
              <a:buChar char="-"/>
            </a:pPr>
            <a:endParaRPr lang="en-US" baseline="0" dirty="0" smtClean="0"/>
          </a:p>
          <a:p>
            <a:pPr marL="0" indent="0">
              <a:buFontTx/>
              <a:buNone/>
            </a:pPr>
            <a:r>
              <a:rPr lang="en-US" baseline="0" dirty="0" smtClean="0"/>
              <a:t>Add to this an app:</a:t>
            </a:r>
          </a:p>
          <a:p>
            <a:pPr marL="171450" indent="-171450">
              <a:buFontTx/>
              <a:buChar char="-"/>
            </a:pPr>
            <a:r>
              <a:rPr lang="en-US" baseline="0" dirty="0" smtClean="0"/>
              <a:t>carefully crafted, narrowly focused</a:t>
            </a:r>
          </a:p>
          <a:p>
            <a:pPr marL="171450" indent="-171450">
              <a:buFontTx/>
              <a:buChar char="-"/>
            </a:pPr>
            <a:r>
              <a:rPr lang="en-US" baseline="0" dirty="0" smtClean="0"/>
              <a:t>tailored to a specific scenario exploration activity</a:t>
            </a:r>
          </a:p>
          <a:p>
            <a:pPr marL="171450" indent="-171450">
              <a:buFontTx/>
              <a:buChar char="-"/>
            </a:pPr>
            <a:r>
              <a:rPr lang="en-US" baseline="0" dirty="0" smtClean="0"/>
              <a:t>simple, structured workflow</a:t>
            </a:r>
          </a:p>
          <a:p>
            <a:pPr marL="171450" indent="-171450">
              <a:buFontTx/>
              <a:buChar char="-"/>
            </a:pPr>
            <a:r>
              <a:rPr lang="en-US" baseline="0" dirty="0" smtClean="0"/>
              <a:t>Modify parameters, execute simulation, and visualize results</a:t>
            </a:r>
          </a:p>
        </p:txBody>
      </p:sp>
      <p:sp>
        <p:nvSpPr>
          <p:cNvPr id="4" name="Slide Number Placeholder 3"/>
          <p:cNvSpPr>
            <a:spLocks noGrp="1"/>
          </p:cNvSpPr>
          <p:nvPr>
            <p:ph type="sldNum" sz="quarter" idx="10"/>
          </p:nvPr>
        </p:nvSpPr>
        <p:spPr/>
        <p:txBody>
          <a:bodyPr/>
          <a:lstStyle/>
          <a:p>
            <a:fld id="{757B8BE3-5709-E445-A929-366B8BB36780}" type="slidenum">
              <a:rPr lang="en-US" smtClean="0"/>
              <a:t>20</a:t>
            </a:fld>
            <a:endParaRPr lang="en-US"/>
          </a:p>
        </p:txBody>
      </p:sp>
    </p:spTree>
    <p:extLst>
      <p:ext uri="{BB962C8B-B14F-4D97-AF65-F5344CB8AC3E}">
        <p14:creationId xmlns:p14="http://schemas.microsoft.com/office/powerpoint/2010/main" val="745425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t>
            </a:r>
          </a:p>
          <a:p>
            <a:r>
              <a:rPr lang="en-US" b="1" baseline="0" dirty="0" smtClean="0"/>
              <a:t>The CI-Water project has developed Tethys Platform to lower the barrier for creating water resources web apps</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a:t>
            </a:r>
            <a:endParaRPr lang="en-US" b="1" baseline="0" dirty="0" smtClean="0"/>
          </a:p>
          <a:p>
            <a:endParaRPr lang="en-US" dirty="0" smtClean="0"/>
          </a:p>
          <a:p>
            <a:r>
              <a:rPr lang="en-US" dirty="0" smtClean="0"/>
              <a:t>What is a platform?</a:t>
            </a:r>
          </a:p>
          <a:p>
            <a:pPr marL="171450" indent="-171450">
              <a:buFontTx/>
              <a:buChar char="-"/>
            </a:pPr>
            <a:r>
              <a:rPr lang="en-US" dirty="0" smtClean="0"/>
              <a:t>Computer operating system analogy:</a:t>
            </a:r>
            <a:r>
              <a:rPr lang="en-US" baseline="0" dirty="0" smtClean="0"/>
              <a:t> </a:t>
            </a:r>
          </a:p>
          <a:p>
            <a:pPr marL="628650" lvl="1" indent="-171450">
              <a:buFontTx/>
              <a:buChar char="-"/>
            </a:pPr>
            <a:r>
              <a:rPr lang="en-US" baseline="0" dirty="0" smtClean="0"/>
              <a:t>Also called platform</a:t>
            </a:r>
          </a:p>
          <a:p>
            <a:pPr marL="628650" lvl="1" indent="-171450">
              <a:buFontTx/>
              <a:buChar char="-"/>
            </a:pPr>
            <a:r>
              <a:rPr lang="en-US" baseline="0" dirty="0" smtClean="0"/>
              <a:t>Provides the minimum software for you to be able to use your computer</a:t>
            </a:r>
          </a:p>
          <a:p>
            <a:pPr marL="628650" lvl="1" indent="-171450">
              <a:buFontTx/>
              <a:buChar char="-"/>
            </a:pPr>
            <a:r>
              <a:rPr lang="en-US" baseline="0" dirty="0" smtClean="0"/>
              <a:t>Create an environment where applications can run (like Word, Excel, or Google Chrome)</a:t>
            </a:r>
          </a:p>
          <a:p>
            <a:pPr marL="628650" lvl="1" indent="-171450">
              <a:buFontTx/>
              <a:buChar char="-"/>
            </a:pPr>
            <a:r>
              <a:rPr lang="en-US" baseline="0" dirty="0" smtClean="0"/>
              <a:t>It also provides tools for developers to create applications</a:t>
            </a:r>
          </a:p>
          <a:p>
            <a:pPr marL="628650" lvl="1" indent="-171450">
              <a:buFontTx/>
              <a:buChar char="-"/>
            </a:pPr>
            <a:endParaRPr lang="en-US" baseline="0" dirty="0" smtClean="0"/>
          </a:p>
          <a:p>
            <a:pPr marL="0" lvl="0" indent="0">
              <a:buFontTx/>
              <a:buNone/>
            </a:pPr>
            <a:r>
              <a:rPr lang="en-US" baseline="0" dirty="0" smtClean="0"/>
              <a:t>Tethys as a platform</a:t>
            </a:r>
          </a:p>
          <a:p>
            <a:pPr marL="171450" lvl="0" indent="-171450">
              <a:buFontTx/>
              <a:buChar char="-"/>
            </a:pPr>
            <a:r>
              <a:rPr lang="en-US" dirty="0" smtClean="0"/>
              <a:t>Provides the</a:t>
            </a:r>
            <a:r>
              <a:rPr lang="en-US" baseline="0" dirty="0" smtClean="0"/>
              <a:t> foundational software for running hydrologic modeling web apps</a:t>
            </a:r>
          </a:p>
          <a:p>
            <a:pPr marL="171450" lvl="0" indent="-171450">
              <a:buFontTx/>
              <a:buChar char="-"/>
            </a:pPr>
            <a:r>
              <a:rPr lang="en-US" baseline="0" dirty="0" smtClean="0"/>
              <a:t>Provides tools for web app developers</a:t>
            </a:r>
          </a:p>
          <a:p>
            <a:pPr marL="171450" lvl="0" indent="-171450">
              <a:buFontTx/>
              <a:buChar char="-"/>
            </a:pPr>
            <a:r>
              <a:rPr lang="en-US" baseline="0" dirty="0" smtClean="0"/>
              <a:t>FOSS solutions (with a few exceptions)</a:t>
            </a:r>
            <a:endParaRPr lang="en-US" dirty="0" smtClean="0"/>
          </a:p>
          <a:p>
            <a:endParaRPr lang="en-US" dirty="0" smtClean="0"/>
          </a:p>
          <a:p>
            <a:r>
              <a:rPr lang="en-US" dirty="0" smtClean="0"/>
              <a:t>The objective of my dissertation</a:t>
            </a:r>
            <a:r>
              <a:rPr lang="en-US" baseline="0" dirty="0" smtClean="0"/>
              <a:t> will be to develop the Tethys Platform</a:t>
            </a:r>
          </a:p>
          <a:p>
            <a:pPr marL="171450" indent="-171450">
              <a:buFontTx/>
              <a:buChar char="-"/>
            </a:pPr>
            <a:r>
              <a:rPr lang="en-US" baseline="0" dirty="0" smtClean="0"/>
              <a:t>Both a development environment and a hosting platform for water resources web apps</a:t>
            </a:r>
          </a:p>
          <a:p>
            <a:pPr marL="171450" indent="-171450">
              <a:buFontTx/>
              <a:buChar char="-"/>
            </a:pPr>
            <a:r>
              <a:rPr lang="en-US" baseline="0" dirty="0" smtClean="0"/>
              <a:t>Lower the barrier to create apps</a:t>
            </a:r>
          </a:p>
          <a:p>
            <a:pPr marL="171450" indent="-171450">
              <a:buFontTx/>
              <a:buChar char="-"/>
            </a:pPr>
            <a:r>
              <a:rPr lang="en-US" baseline="0" dirty="0" smtClean="0"/>
              <a:t>Tethys will be hosted in a web environment</a:t>
            </a:r>
          </a:p>
          <a:p>
            <a:pPr marL="171450" indent="-171450">
              <a:buFontTx/>
              <a:buChar char="-"/>
            </a:pPr>
            <a:r>
              <a:rPr lang="en-US" baseline="0" dirty="0" smtClean="0"/>
              <a:t>Only Internet connection and a modern web browser to run apps</a:t>
            </a:r>
          </a:p>
          <a:p>
            <a:pPr marL="171450" indent="-171450">
              <a:buFontTx/>
              <a:buChar char="-"/>
            </a:pPr>
            <a:r>
              <a:rPr lang="en-US" baseline="0" dirty="0" smtClean="0"/>
              <a:t>Synthesize several FOSS projects</a:t>
            </a:r>
          </a:p>
          <a:p>
            <a:pPr marL="171450" indent="-171450">
              <a:buFontTx/>
              <a:buChar char="-"/>
            </a:pPr>
            <a:r>
              <a:rPr lang="en-US" baseline="0" dirty="0" smtClean="0"/>
              <a:t>Python powered software development kit (SDK)</a:t>
            </a:r>
          </a:p>
          <a:p>
            <a:pPr marL="171450" indent="-171450">
              <a:buFontTx/>
              <a:buChar char="-"/>
            </a:pPr>
            <a:endParaRPr lang="en-US" baseline="0" dirty="0" smtClean="0"/>
          </a:p>
          <a:p>
            <a:pPr marL="0" indent="0">
              <a:buFontTx/>
              <a:buNone/>
            </a:pPr>
            <a:r>
              <a:rPr lang="en-US" baseline="0" dirty="0" smtClean="0"/>
              <a:t>Tethys Apps</a:t>
            </a:r>
          </a:p>
          <a:p>
            <a:pPr marL="171450" indent="-171450">
              <a:buFontTx/>
              <a:buChar char="-"/>
            </a:pPr>
            <a:r>
              <a:rPr lang="en-US" baseline="0" dirty="0" smtClean="0"/>
              <a:t>Standard web technologies (HTML, CSS, JavaScript, SQL)</a:t>
            </a:r>
          </a:p>
          <a:p>
            <a:pPr marL="171450" indent="-171450">
              <a:buFontTx/>
              <a:buChar char="-"/>
            </a:pPr>
            <a:r>
              <a:rPr lang="en-US" baseline="0" dirty="0" smtClean="0"/>
              <a:t>Python powered on the backend (server)</a:t>
            </a:r>
          </a:p>
          <a:p>
            <a:pPr marL="171450" indent="-171450">
              <a:buFontTx/>
              <a:buChar char="-"/>
            </a:pPr>
            <a:r>
              <a:rPr lang="en-US" baseline="0" dirty="0" smtClean="0"/>
              <a:t>Newer technologies for web (GIS and cloud computing)</a:t>
            </a:r>
          </a:p>
          <a:p>
            <a:pPr marL="171450" indent="-171450">
              <a:buFontTx/>
              <a:buChar char="-"/>
            </a:pPr>
            <a:endParaRPr lang="en-US" baseline="0" dirty="0" smtClean="0"/>
          </a:p>
          <a:p>
            <a:r>
              <a:rPr lang="en-US" baseline="0" dirty="0" smtClean="0"/>
              <a:t>Characteristics of apps:</a:t>
            </a:r>
          </a:p>
          <a:p>
            <a:pPr marL="171450" indent="-171450">
              <a:buFontTx/>
              <a:buChar char="-"/>
            </a:pPr>
            <a:r>
              <a:rPr lang="en-US" baseline="0" dirty="0" smtClean="0"/>
              <a:t>carefully crafted, narrowly focused, simple workflow</a:t>
            </a:r>
          </a:p>
          <a:p>
            <a:pPr marL="171450" indent="-171450">
              <a:buFontTx/>
              <a:buChar char="-"/>
            </a:pPr>
            <a:r>
              <a:rPr lang="en-US" baseline="0" dirty="0" smtClean="0"/>
              <a:t>tailored to a specific activities rather than being the “all-in-one” solution</a:t>
            </a:r>
          </a:p>
          <a:p>
            <a:pPr marL="171450" indent="-171450">
              <a:buFontTx/>
              <a:buChar char="-"/>
            </a:pPr>
            <a:r>
              <a:rPr lang="en-US" baseline="0" dirty="0" smtClean="0"/>
              <a:t>emphasis on user experience and utility</a:t>
            </a:r>
          </a:p>
          <a:p>
            <a:pPr marL="171450" indent="-171450">
              <a:buFontTx/>
              <a:buChar char="-"/>
            </a:pPr>
            <a:endParaRPr lang="en-US" baseline="0" dirty="0" smtClean="0"/>
          </a:p>
          <a:p>
            <a:pPr marL="0" indent="0">
              <a:buFontTx/>
              <a:buNone/>
            </a:pPr>
            <a:r>
              <a:rPr lang="en-US" baseline="0" dirty="0" smtClean="0"/>
              <a:t>Illustrate with an example of one of my favorite mobile app (</a:t>
            </a:r>
            <a:r>
              <a:rPr lang="en-US" baseline="0" dirty="0" err="1" smtClean="0"/>
              <a:t>Instagram</a:t>
            </a:r>
            <a:r>
              <a:rPr lang="en-US" baseline="0" dirty="0" smtClean="0"/>
              <a:t>)</a:t>
            </a:r>
          </a:p>
          <a:p>
            <a:pPr marL="0" indent="0">
              <a:buFontTx/>
              <a:buNone/>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We envision using web</a:t>
            </a:r>
            <a:r>
              <a:rPr lang="en-US" b="1" baseline="0" dirty="0" smtClean="0"/>
              <a:t> apps as a means of lowering the barrier to hydrologic modeling—making it more accessible to decision makers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t>
            </a:r>
            <a:endParaRPr lang="en-US" b="1" baseline="0" dirty="0" smtClean="0"/>
          </a:p>
          <a:p>
            <a:endParaRPr lang="en-US" dirty="0" smtClean="0"/>
          </a:p>
          <a:p>
            <a:r>
              <a:rPr lang="en-US" dirty="0" smtClean="0"/>
              <a:t>WEB APPS vs. MOBILE APPS</a:t>
            </a:r>
          </a:p>
          <a:p>
            <a:endParaRPr lang="en-US" dirty="0" smtClean="0"/>
          </a:p>
          <a:p>
            <a:r>
              <a:rPr lang="en-US" dirty="0" smtClean="0"/>
              <a:t>We are building</a:t>
            </a:r>
            <a:r>
              <a:rPr lang="en-US" baseline="0" dirty="0" smtClean="0"/>
              <a:t> web apps</a:t>
            </a:r>
          </a:p>
          <a:p>
            <a:r>
              <a:rPr lang="en-US" baseline="0" dirty="0" smtClean="0"/>
              <a:t>Web App Development</a:t>
            </a:r>
          </a:p>
          <a:p>
            <a:pPr marL="171450" indent="-171450">
              <a:buFontTx/>
              <a:buChar char="-"/>
            </a:pPr>
            <a:r>
              <a:rPr lang="en-US" baseline="0" dirty="0" smtClean="0"/>
              <a:t>How they are developed.</a:t>
            </a:r>
          </a:p>
          <a:p>
            <a:pPr marL="171450" indent="-171450">
              <a:buFontTx/>
              <a:buChar char="-"/>
            </a:pPr>
            <a:r>
              <a:rPr lang="en-US" baseline="0" dirty="0" smtClean="0"/>
              <a:t>Web apps are specialized web pages</a:t>
            </a:r>
          </a:p>
          <a:p>
            <a:pPr marL="171450" indent="-171450">
              <a:buFontTx/>
              <a:buChar char="-"/>
            </a:pPr>
            <a:r>
              <a:rPr lang="en-US" baseline="0" dirty="0" smtClean="0"/>
              <a:t>Developed using HTML, JavaScript, </a:t>
            </a:r>
            <a:r>
              <a:rPr lang="en-US" baseline="0" dirty="0" err="1" smtClean="0"/>
              <a:t>PhP</a:t>
            </a:r>
            <a:r>
              <a:rPr lang="en-US" baseline="0" dirty="0" smtClean="0"/>
              <a:t>, Python, Framework, CMS</a:t>
            </a:r>
          </a:p>
          <a:p>
            <a:pPr marL="171450" indent="-171450">
              <a:buFontTx/>
              <a:buChar char="-"/>
            </a:pPr>
            <a:r>
              <a:rPr lang="en-US" baseline="0" dirty="0" smtClean="0"/>
              <a:t>Client-Server, run in Browser</a:t>
            </a:r>
          </a:p>
          <a:p>
            <a:pPr marL="171450" indent="-171450">
              <a:buFontTx/>
              <a:buChar char="-"/>
            </a:pPr>
            <a:endParaRPr lang="en-US" baseline="0" dirty="0" smtClean="0"/>
          </a:p>
          <a:p>
            <a:pPr marL="0" indent="0">
              <a:buFontTx/>
              <a:buNone/>
            </a:pPr>
            <a:r>
              <a:rPr lang="en-US" baseline="0" dirty="0" smtClean="0"/>
              <a:t>Mobile apps are developed as applications in their respective operating system</a:t>
            </a:r>
          </a:p>
          <a:p>
            <a:pPr marL="171450" indent="-171450">
              <a:buFontTx/>
              <a:buChar char="-"/>
            </a:pPr>
            <a:r>
              <a:rPr lang="en-US" baseline="0" dirty="0" err="1" smtClean="0"/>
              <a:t>iOS</a:t>
            </a:r>
            <a:r>
              <a:rPr lang="en-US" baseline="0" dirty="0" smtClean="0"/>
              <a:t>: Objective-C</a:t>
            </a:r>
          </a:p>
          <a:p>
            <a:pPr marL="171450" indent="-171450">
              <a:buFontTx/>
              <a:buChar char="-"/>
            </a:pPr>
            <a:r>
              <a:rPr lang="en-US" baseline="0" dirty="0" smtClean="0"/>
              <a:t>Android: Java</a:t>
            </a:r>
          </a:p>
          <a:p>
            <a:pPr marL="171450" indent="-171450">
              <a:buFontTx/>
              <a:buChar char="-"/>
            </a:pPr>
            <a:r>
              <a:rPr lang="en-US" baseline="0" dirty="0" smtClean="0"/>
              <a:t>Windows Phone: .NET/C#</a:t>
            </a:r>
          </a:p>
          <a:p>
            <a:pPr marL="171450" indent="-171450">
              <a:buFontTx/>
              <a:buChar char="-"/>
            </a:pPr>
            <a:endParaRPr lang="en-US" baseline="0" dirty="0" smtClean="0"/>
          </a:p>
          <a:p>
            <a:pPr marL="0" indent="0">
              <a:buFontTx/>
              <a:buNone/>
            </a:pPr>
            <a:r>
              <a:rPr lang="en-US" baseline="0" dirty="0" smtClean="0"/>
              <a:t>Why web apps?</a:t>
            </a:r>
          </a:p>
          <a:p>
            <a:pPr marL="171450" indent="-171450">
              <a:buFontTx/>
              <a:buChar char="-"/>
            </a:pPr>
            <a:r>
              <a:rPr lang="en-US" baseline="0" dirty="0" smtClean="0"/>
              <a:t>Wider potential user base</a:t>
            </a:r>
          </a:p>
          <a:p>
            <a:pPr marL="628650" lvl="1" indent="-171450">
              <a:buFontTx/>
              <a:buChar char="-"/>
            </a:pPr>
            <a:r>
              <a:rPr lang="en-US" baseline="0" dirty="0" smtClean="0"/>
              <a:t>Just need a modern web browser</a:t>
            </a:r>
          </a:p>
          <a:p>
            <a:pPr marL="628650" lvl="1" indent="-171450">
              <a:buFontTx/>
              <a:buChar char="-"/>
            </a:pPr>
            <a:r>
              <a:rPr lang="en-US" baseline="0" dirty="0" smtClean="0"/>
              <a:t>Cross platform (Windows, Mac, Linux, Mobile)</a:t>
            </a:r>
          </a:p>
          <a:p>
            <a:pPr marL="628650" lvl="1" indent="-171450">
              <a:buFontTx/>
              <a:buChar char="-"/>
            </a:pPr>
            <a:r>
              <a:rPr lang="en-US" baseline="0" dirty="0" smtClean="0"/>
              <a:t>Can run on mobile versions of browsers in theory (but performance can be an issue)</a:t>
            </a:r>
          </a:p>
          <a:p>
            <a:pPr marL="171450" indent="-171450">
              <a:buFontTx/>
              <a:buChar char="-"/>
            </a:pPr>
            <a:r>
              <a:rPr lang="en-US" baseline="0" dirty="0" smtClean="0"/>
              <a:t>Many mobile apps are backed by web apps/versions</a:t>
            </a:r>
          </a:p>
          <a:p>
            <a:pPr marL="171450" indent="-171450">
              <a:buFontTx/>
              <a:buChar char="-"/>
            </a:pPr>
            <a:r>
              <a:rPr lang="en-US" baseline="0" dirty="0" smtClean="0"/>
              <a:t>NOTE: To optimize app for mobile environment, need to develop versions for each mobile OS (Android and </a:t>
            </a:r>
            <a:r>
              <a:rPr lang="en-US" baseline="0" dirty="0" err="1" smtClean="0"/>
              <a:t>iOS</a:t>
            </a:r>
            <a:r>
              <a:rPr lang="en-US" baseline="0" dirty="0" smtClean="0"/>
              <a:t>)</a:t>
            </a:r>
          </a:p>
          <a:p>
            <a:pPr marL="171450" indent="-171450">
              <a:buFontTx/>
              <a:buChar char="-"/>
            </a:pPr>
            <a:endParaRPr lang="en-US" baseline="0" dirty="0" smtClean="0"/>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757B8BE3-5709-E445-A929-366B8BB36780}" type="slidenum">
              <a:rPr lang="en-US" smtClean="0"/>
              <a:t>21</a:t>
            </a:fld>
            <a:endParaRPr lang="en-US"/>
          </a:p>
        </p:txBody>
      </p:sp>
    </p:spTree>
    <p:extLst>
      <p:ext uri="{BB962C8B-B14F-4D97-AF65-F5344CB8AC3E}">
        <p14:creationId xmlns:p14="http://schemas.microsoft.com/office/powerpoint/2010/main" val="4173515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t>
            </a:r>
          </a:p>
          <a:p>
            <a:r>
              <a:rPr lang="en-US" b="1" baseline="0" dirty="0" smtClean="0"/>
              <a:t>Tethys Platform provides (1) Software to support water resources app development </a:t>
            </a:r>
          </a:p>
          <a:p>
            <a:r>
              <a:rPr lang="en-US" b="0" dirty="0" smtClean="0"/>
              <a:t>-----------------------------------------------------------------------------------------------------------------------</a:t>
            </a:r>
          </a:p>
          <a:p>
            <a:endParaRPr lang="en-US" b="0" dirty="0" smtClean="0"/>
          </a:p>
          <a:p>
            <a:r>
              <a:rPr lang="en-US" b="0" dirty="0" smtClean="0"/>
              <a:t>Whereas</a:t>
            </a:r>
            <a:r>
              <a:rPr lang="en-US" b="0" baseline="0" dirty="0" smtClean="0"/>
              <a:t> </a:t>
            </a:r>
            <a:r>
              <a:rPr lang="en-US" b="0" baseline="0" dirty="0" err="1" smtClean="0"/>
              <a:t>Esri</a:t>
            </a:r>
            <a:r>
              <a:rPr lang="en-US" b="0" baseline="0" dirty="0" smtClean="0"/>
              <a:t> provides all of the GIS functionality in a single package (i.e.: geodatabase, </a:t>
            </a:r>
            <a:r>
              <a:rPr lang="en-US" b="0" baseline="0" dirty="0" err="1" smtClean="0"/>
              <a:t>geoprocessing</a:t>
            </a:r>
            <a:r>
              <a:rPr lang="en-US" b="0" baseline="0" dirty="0" smtClean="0"/>
              <a:t>, and mapping), most </a:t>
            </a:r>
          </a:p>
          <a:p>
            <a:r>
              <a:rPr lang="en-US" b="0" baseline="0" dirty="0" smtClean="0"/>
              <a:t>open source GIS software projects focus on only one piece of functionality. This necessitates the use of multiple open source</a:t>
            </a:r>
          </a:p>
          <a:p>
            <a:r>
              <a:rPr lang="en-US" b="0" baseline="0" dirty="0" smtClean="0"/>
              <a:t>software projects to achieve all the GIS functionality. </a:t>
            </a:r>
          </a:p>
          <a:p>
            <a:endParaRPr lang="en-US" b="0" baseline="0" dirty="0" smtClean="0"/>
          </a:p>
          <a:p>
            <a:r>
              <a:rPr lang="en-US" b="0" baseline="0" dirty="0" smtClean="0"/>
              <a:t>Tethys Platform provides a suite of software to address the functionality needed by water resources web apps.</a:t>
            </a:r>
            <a:endParaRPr lang="en-US" b="0" dirty="0" smtClean="0"/>
          </a:p>
          <a:p>
            <a:endParaRPr lang="en-US" b="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Tethys Software Suite:</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effectLst/>
                <a:latin typeface="+mn-lt"/>
                <a:ea typeface="+mn-ea"/>
                <a:cs typeface="+mn-cs"/>
              </a:rPr>
              <a:t>Web GIS Support</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effectLst/>
                <a:latin typeface="+mn-lt"/>
                <a:ea typeface="+mn-ea"/>
                <a:cs typeface="+mn-cs"/>
              </a:rPr>
              <a:t>52 North WPS</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kern="1200" baseline="0" dirty="0" err="1" smtClean="0">
                <a:solidFill>
                  <a:schemeClr val="tx1"/>
                </a:solidFill>
                <a:effectLst/>
                <a:latin typeface="+mn-lt"/>
                <a:ea typeface="+mn-ea"/>
                <a:cs typeface="+mn-cs"/>
              </a:rPr>
              <a:t>GeoServer</a:t>
            </a:r>
            <a:endParaRPr lang="en-US" sz="1200" kern="1200" baseline="0" dirty="0" smtClean="0">
              <a:solidFill>
                <a:schemeClr val="tx1"/>
              </a:solidFill>
              <a:effectLst/>
              <a:latin typeface="+mn-lt"/>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kern="1200" baseline="0" dirty="0" err="1" smtClean="0">
                <a:solidFill>
                  <a:schemeClr val="tx1"/>
                </a:solidFill>
                <a:effectLst/>
                <a:latin typeface="+mn-lt"/>
                <a:ea typeface="+mn-ea"/>
                <a:cs typeface="+mn-cs"/>
              </a:rPr>
              <a:t>PostGIS</a:t>
            </a:r>
            <a:r>
              <a:rPr lang="en-US" sz="1200" kern="1200" baseline="0" dirty="0" smtClean="0">
                <a:solidFill>
                  <a:schemeClr val="tx1"/>
                </a:solidFill>
                <a:effectLst/>
                <a:latin typeface="+mn-lt"/>
                <a:ea typeface="+mn-ea"/>
                <a:cs typeface="+mn-cs"/>
              </a:rPr>
              <a:t> SQL Database</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effectLst/>
                <a:latin typeface="+mn-lt"/>
                <a:ea typeface="+mn-ea"/>
                <a:cs typeface="+mn-cs"/>
              </a:rPr>
              <a:t>Visualization</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effectLst/>
                <a:latin typeface="+mn-lt"/>
                <a:ea typeface="+mn-ea"/>
                <a:cs typeface="+mn-cs"/>
              </a:rPr>
              <a:t>Google Earth &amp; Google Maps mapping</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kern="1200" baseline="0" dirty="0" err="1" smtClean="0">
                <a:solidFill>
                  <a:schemeClr val="tx1"/>
                </a:solidFill>
                <a:effectLst/>
                <a:latin typeface="+mn-lt"/>
                <a:ea typeface="+mn-ea"/>
                <a:cs typeface="+mn-cs"/>
              </a:rPr>
              <a:t>OpenLayers</a:t>
            </a:r>
            <a:r>
              <a:rPr lang="en-US" sz="1200" kern="1200" baseline="0" dirty="0" smtClean="0">
                <a:solidFill>
                  <a:schemeClr val="tx1"/>
                </a:solidFill>
                <a:effectLst/>
                <a:latin typeface="+mn-lt"/>
                <a:ea typeface="+mn-ea"/>
                <a:cs typeface="+mn-cs"/>
              </a:rPr>
              <a:t> mapping</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kern="1200" baseline="0" dirty="0" err="1" smtClean="0">
                <a:solidFill>
                  <a:schemeClr val="tx1"/>
                </a:solidFill>
                <a:effectLst/>
                <a:latin typeface="+mn-lt"/>
                <a:ea typeface="+mn-ea"/>
                <a:cs typeface="+mn-cs"/>
              </a:rPr>
              <a:t>Highcharts</a:t>
            </a:r>
            <a:r>
              <a:rPr lang="en-US" sz="1200" kern="1200" baseline="0" dirty="0" smtClean="0">
                <a:solidFill>
                  <a:schemeClr val="tx1"/>
                </a:solidFill>
                <a:effectLst/>
                <a:latin typeface="+mn-lt"/>
                <a:ea typeface="+mn-ea"/>
                <a:cs typeface="+mn-cs"/>
              </a:rPr>
              <a:t> plotting</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effectLst/>
                <a:latin typeface="+mn-lt"/>
                <a:ea typeface="+mn-ea"/>
                <a:cs typeface="+mn-cs"/>
              </a:rPr>
              <a:t>Computing</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kern="1200" baseline="0" dirty="0" err="1" smtClean="0">
                <a:solidFill>
                  <a:schemeClr val="tx1"/>
                </a:solidFill>
                <a:effectLst/>
                <a:latin typeface="+mn-lt"/>
                <a:ea typeface="+mn-ea"/>
                <a:cs typeface="+mn-cs"/>
              </a:rPr>
              <a:t>HTCondor</a:t>
            </a:r>
            <a:endParaRPr lang="en-US" sz="1200" kern="1200" baseline="0" dirty="0" smtClean="0">
              <a:solidFill>
                <a:schemeClr val="tx1"/>
              </a:solidFill>
              <a:effectLst/>
              <a:latin typeface="+mn-lt"/>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kern="1200" baseline="0" dirty="0" err="1" smtClean="0">
                <a:solidFill>
                  <a:schemeClr val="tx1"/>
                </a:solidFill>
                <a:effectLst/>
                <a:latin typeface="+mn-lt"/>
                <a:ea typeface="+mn-ea"/>
                <a:cs typeface="+mn-cs"/>
              </a:rPr>
              <a:t>TethysCluster</a:t>
            </a:r>
            <a:endParaRPr lang="en-US" sz="1200" kern="1200" baseline="0" dirty="0" smtClean="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effectLst/>
                <a:latin typeface="+mn-lt"/>
                <a:ea typeface="+mn-ea"/>
                <a:cs typeface="+mn-cs"/>
              </a:rPr>
              <a:t>Data</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kern="1200" baseline="0" dirty="0" err="1" smtClean="0">
                <a:solidFill>
                  <a:schemeClr val="tx1"/>
                </a:solidFill>
                <a:effectLst/>
                <a:latin typeface="+mn-lt"/>
                <a:ea typeface="+mn-ea"/>
                <a:cs typeface="+mn-cs"/>
              </a:rPr>
              <a:t>HydroShare</a:t>
            </a:r>
            <a:endParaRPr lang="en-US" sz="1200" kern="1200" baseline="0" dirty="0" smtClean="0">
              <a:solidFill>
                <a:schemeClr val="tx1"/>
              </a:solidFill>
              <a:effectLst/>
              <a:latin typeface="+mn-lt"/>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effectLst/>
                <a:latin typeface="+mn-lt"/>
                <a:ea typeface="+mn-ea"/>
                <a:cs typeface="+mn-cs"/>
              </a:rPr>
              <a:t>CKAN</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b="0" i="0" kern="1200" baseline="0" dirty="0" smtClean="0">
                <a:solidFill>
                  <a:schemeClr val="tx1"/>
                </a:solidFill>
                <a:effectLst/>
                <a:latin typeface="+mn-lt"/>
                <a:ea typeface="+mn-ea"/>
                <a:cs typeface="+mn-cs"/>
              </a:rPr>
              <a:t>Web Framework</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b="0" i="0" kern="1200" baseline="0" dirty="0" err="1" smtClean="0">
                <a:solidFill>
                  <a:schemeClr val="tx1"/>
                </a:solidFill>
                <a:effectLst/>
                <a:latin typeface="+mn-lt"/>
                <a:ea typeface="+mn-ea"/>
                <a:cs typeface="+mn-cs"/>
              </a:rPr>
              <a:t>Django</a:t>
            </a:r>
            <a:endParaRPr lang="en-US" b="0" i="0" baseline="0" dirty="0" smtClean="0"/>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757B8BE3-5709-E445-A929-366B8BB36780}" type="slidenum">
              <a:rPr lang="en-US" smtClean="0"/>
              <a:t>22</a:t>
            </a:fld>
            <a:endParaRPr lang="en-US"/>
          </a:p>
        </p:txBody>
      </p:sp>
    </p:spTree>
    <p:extLst>
      <p:ext uri="{BB962C8B-B14F-4D97-AF65-F5344CB8AC3E}">
        <p14:creationId xmlns:p14="http://schemas.microsoft.com/office/powerpoint/2010/main" val="559412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smtClean="0"/>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7A8EB34B-5C52-2644-A9BD-0B3984AAC7EE}" type="datetimeFigureOut">
              <a:rPr lang="en-US" smtClean="0"/>
              <a:t>3/24/15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A8EB34B-5C52-2644-A9BD-0B3984AAC7EE}" type="datetimeFigureOut">
              <a:rPr lang="en-US" smtClean="0"/>
              <a:t>3/24/15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1A56CA-8ACA-1043-ABCB-2C48C69FF63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7A8EB34B-5C52-2644-A9BD-0B3984AAC7EE}" type="datetimeFigureOut">
              <a:rPr lang="en-US" smtClean="0"/>
              <a:t>3/24/15</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A8EB34B-5C52-2644-A9BD-0B3984AAC7EE}" type="datetimeFigureOut">
              <a:rPr lang="en-US" smtClean="0"/>
              <a:t>3/24/15</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A8EB34B-5C52-2644-A9BD-0B3984AAC7EE}" type="datetimeFigureOut">
              <a:rPr lang="en-US" smtClean="0"/>
              <a:t>3/24/15</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smtClean="0"/>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A8EB34B-5C52-2644-A9BD-0B3984AAC7EE}" type="datetimeFigureOut">
              <a:rPr lang="en-US" smtClean="0"/>
              <a:t>3/24/15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A56CA-8ACA-1043-ABCB-2C48C69FF632}"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smtClean="0"/>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A8EB34B-5C52-2644-A9BD-0B3984AAC7EE}" type="datetimeFigureOut">
              <a:rPr lang="en-US" smtClean="0"/>
              <a:t>3/24/15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A56CA-8ACA-1043-ABCB-2C48C69FF632}"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0" descr="JRC_Slides_Footer.png"/>
          <p:cNvPicPr>
            <a:picLocks noChangeAspect="1"/>
          </p:cNvPicPr>
          <p:nvPr/>
        </p:nvPicPr>
        <p:blipFill>
          <a:blip r:embed="rId2"/>
          <a:srcRect/>
          <a:stretch>
            <a:fillRect/>
          </a:stretch>
        </p:blipFill>
        <p:spPr bwMode="auto">
          <a:xfrm>
            <a:off x="4265613" y="6461125"/>
            <a:ext cx="612775" cy="396875"/>
          </a:xfrm>
          <a:prstGeom prst="rect">
            <a:avLst/>
          </a:prstGeom>
          <a:noFill/>
          <a:ln w="9525">
            <a:noFill/>
            <a:miter lim="800000"/>
            <a:headEnd/>
            <a:tailEnd/>
          </a:ln>
        </p:spPr>
      </p:pic>
      <p:sp>
        <p:nvSpPr>
          <p:cNvPr id="5" name="Rectangle 5"/>
          <p:cNvSpPr/>
          <p:nvPr/>
        </p:nvSpPr>
        <p:spPr>
          <a:xfrm>
            <a:off x="0" y="0"/>
            <a:ext cx="9144000" cy="957263"/>
          </a:xfrm>
          <a:prstGeom prst="rect">
            <a:avLst/>
          </a:prstGeom>
          <a:solidFill>
            <a:srgbClr val="37ACDE"/>
          </a:solidFill>
          <a:ln>
            <a:solidFill>
              <a:srgbClr val="37ACDE"/>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Verdana"/>
              <a:ea typeface="ＭＳ Ｐゴシック"/>
            </a:endParaRPr>
          </a:p>
        </p:txBody>
      </p:sp>
      <p:pic>
        <p:nvPicPr>
          <p:cNvPr id="6" name="Picture 10" descr="JRC_Slides_Logo_EN.png"/>
          <p:cNvPicPr>
            <a:picLocks noChangeAspect="1"/>
          </p:cNvPicPr>
          <p:nvPr/>
        </p:nvPicPr>
        <p:blipFill>
          <a:blip r:embed="rId3"/>
          <a:srcRect/>
          <a:stretch>
            <a:fillRect/>
          </a:stretch>
        </p:blipFill>
        <p:spPr bwMode="auto">
          <a:xfrm>
            <a:off x="3971925" y="258763"/>
            <a:ext cx="1435100" cy="1000125"/>
          </a:xfrm>
          <a:prstGeom prst="rect">
            <a:avLst/>
          </a:prstGeom>
          <a:noFill/>
          <a:ln w="9525">
            <a:noFill/>
            <a:miter lim="800000"/>
            <a:headEnd/>
            <a:tailEnd/>
          </a:ln>
        </p:spPr>
      </p:pic>
      <p:sp>
        <p:nvSpPr>
          <p:cNvPr id="23" name="Rectangle 2"/>
          <p:cNvSpPr>
            <a:spLocks noGrp="1" noChangeArrowheads="1"/>
          </p:cNvSpPr>
          <p:nvPr>
            <p:ph type="title"/>
          </p:nvPr>
        </p:nvSpPr>
        <p:spPr bwMode="auto">
          <a:xfrm>
            <a:off x="637200" y="1612255"/>
            <a:ext cx="7869600" cy="430887"/>
          </a:xfrm>
          <a:prstGeom prst="rect">
            <a:avLst/>
          </a:prstGeom>
          <a:noFill/>
          <a:ln>
            <a:noFill/>
          </a:ln>
          <a:effectLst/>
          <a:extLst/>
        </p:spPr>
        <p:txBody>
          <a:bodyPr/>
          <a:lstStyle/>
          <a:p>
            <a:pPr lvl="0"/>
            <a:r>
              <a:rPr lang="en-US" smtClean="0"/>
              <a:t>Click to edit Master title style</a:t>
            </a:r>
            <a:endParaRPr lang="en-GB"/>
          </a:p>
        </p:txBody>
      </p:sp>
      <p:sp>
        <p:nvSpPr>
          <p:cNvPr id="25" name="Content Placeholder 2"/>
          <p:cNvSpPr>
            <a:spLocks noGrp="1"/>
          </p:cNvSpPr>
          <p:nvPr>
            <p:ph idx="10"/>
          </p:nvPr>
        </p:nvSpPr>
        <p:spPr>
          <a:xfrm>
            <a:off x="637200" y="2416175"/>
            <a:ext cx="7869600" cy="302647"/>
          </a:xfrm>
        </p:spPr>
        <p:txBody>
          <a:bodyPr/>
          <a:lstStyle>
            <a:lvl1pPr algn="r">
              <a:defRPr/>
            </a:lvl1pPr>
            <a:lvl2pPr marL="228600" indent="-228600">
              <a:buFont typeface="Wingdings" charset="2"/>
              <a:buChar char="§"/>
              <a:defRPr sz="1800" b="0" i="0" baseline="0">
                <a:latin typeface="Verdana"/>
              </a:defRPr>
            </a:lvl2pPr>
            <a:lvl3pPr marL="457200" indent="-228600">
              <a:buClr>
                <a:srgbClr val="37ACDE"/>
              </a:buClr>
              <a:buFont typeface="Verdana"/>
              <a:buChar char="•"/>
              <a:defRPr sz="1600" baseline="0">
                <a:latin typeface="Verdana"/>
              </a:defRPr>
            </a:lvl3pPr>
            <a:lvl4pPr marL="685800" indent="-228600">
              <a:lnSpc>
                <a:spcPts val="2400"/>
              </a:lnSpc>
              <a:spcBef>
                <a:spcPts val="0"/>
              </a:spcBef>
              <a:buClr>
                <a:srgbClr val="37ACDE"/>
              </a:buClr>
              <a:buFont typeface="Arial"/>
              <a:buChar char="•"/>
              <a:defRPr sz="1600" baseline="0">
                <a:solidFill>
                  <a:srgbClr val="004494"/>
                </a:solidFill>
                <a:latin typeface="Verdana"/>
              </a:defRPr>
            </a:lvl4pPr>
            <a:lvl5pPr marL="914400" indent="-228600">
              <a:lnSpc>
                <a:spcPts val="2400"/>
              </a:lnSpc>
              <a:spcBef>
                <a:spcPts val="0"/>
              </a:spcBef>
              <a:buClr>
                <a:srgbClr val="37ACDE"/>
              </a:buClr>
              <a:buFont typeface="Verdana"/>
              <a:buChar char="–"/>
              <a:defRPr sz="1600" baseline="0">
                <a:solidFill>
                  <a:srgbClr val="004494"/>
                </a:solidFill>
                <a:latin typeface="Verdana"/>
              </a:defRPr>
            </a:lvl5pPr>
          </a:lstStyle>
          <a:p>
            <a:pPr lvl="0"/>
            <a:r>
              <a:rPr lang="en-US" smtClean="0"/>
              <a:t>Click to edit Master text styles</a:t>
            </a:r>
          </a:p>
        </p:txBody>
      </p:sp>
      <p:sp>
        <p:nvSpPr>
          <p:cNvPr id="7" name="Rectangle 6"/>
          <p:cNvSpPr>
            <a:spLocks noGrp="1" noChangeArrowheads="1"/>
          </p:cNvSpPr>
          <p:nvPr>
            <p:ph type="sldNum" sz="quarter" idx="11"/>
          </p:nvPr>
        </p:nvSpPr>
        <p:spPr/>
        <p:txBody>
          <a:bodyPr/>
          <a:lstStyle>
            <a:lvl1pPr>
              <a:defRPr/>
            </a:lvl1pPr>
          </a:lstStyle>
          <a:p>
            <a:pPr>
              <a:defRPr/>
            </a:pPr>
            <a:fld id="{FAC533A2-CFE2-4E84-B40F-6911EB97219D}" type="slidenum">
              <a:rPr lang="en-US">
                <a:latin typeface="Verdana"/>
              </a:rPr>
              <a:pPr>
                <a:defRPr/>
              </a:pPr>
              <a:t>‹#›</a:t>
            </a:fld>
            <a:endParaRPr lang="en-US">
              <a:latin typeface="Verdana"/>
            </a:endParaRPr>
          </a:p>
        </p:txBody>
      </p:sp>
    </p:spTree>
    <p:extLst>
      <p:ext uri="{BB962C8B-B14F-4D97-AF65-F5344CB8AC3E}">
        <p14:creationId xmlns:p14="http://schemas.microsoft.com/office/powerpoint/2010/main" val="3886348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37200" y="2416175"/>
            <a:ext cx="7869600" cy="1528624"/>
          </a:xfrm>
        </p:spPr>
        <p:txBody>
          <a:bodyPr/>
          <a:lstStyle>
            <a:lvl2pPr marL="228600" indent="-228600">
              <a:buFont typeface="Verdana"/>
              <a:buChar char="•"/>
              <a:defRPr sz="1800" b="0" i="0" baseline="0">
                <a:latin typeface="Verdana"/>
              </a:defRPr>
            </a:lvl2pPr>
            <a:lvl3pPr marL="457200" indent="-228600">
              <a:buClr>
                <a:srgbClr val="37ACDE"/>
              </a:buClr>
              <a:buFont typeface="Wingdings" charset="2"/>
              <a:buChar char="§"/>
              <a:defRPr sz="1600" baseline="0">
                <a:latin typeface="Verdana"/>
              </a:defRPr>
            </a:lvl3pPr>
            <a:lvl4pPr marL="685800" indent="-228600">
              <a:lnSpc>
                <a:spcPts val="2400"/>
              </a:lnSpc>
              <a:spcBef>
                <a:spcPts val="0"/>
              </a:spcBef>
              <a:buClr>
                <a:srgbClr val="37ACDE"/>
              </a:buClr>
              <a:buFont typeface="Arial"/>
              <a:buChar char="•"/>
              <a:defRPr sz="1600" baseline="0">
                <a:solidFill>
                  <a:srgbClr val="004494"/>
                </a:solidFill>
                <a:latin typeface="Verdana"/>
              </a:defRPr>
            </a:lvl4pPr>
            <a:lvl5pPr marL="914400" indent="-228600">
              <a:lnSpc>
                <a:spcPts val="2400"/>
              </a:lnSpc>
              <a:spcBef>
                <a:spcPts val="0"/>
              </a:spcBef>
              <a:buClr>
                <a:srgbClr val="37ACDE"/>
              </a:buClr>
              <a:buFont typeface="Verdana"/>
              <a:buChar char="–"/>
              <a:defRPr sz="1600" baseline="0">
                <a:solidFill>
                  <a:srgbClr val="004494"/>
                </a:solidFill>
                <a:latin typeface="Verdan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1767EC22-5426-4446-9963-BCA5DC119964}" type="slidenum">
              <a:rPr lang="en-US">
                <a:latin typeface="Verdana"/>
              </a:rPr>
              <a:pPr>
                <a:defRPr/>
              </a:pPr>
              <a:t>‹#›</a:t>
            </a:fld>
            <a:endParaRPr lang="en-US">
              <a:latin typeface="Verdana"/>
            </a:endParaRPr>
          </a:p>
        </p:txBody>
      </p:sp>
      <p:sp>
        <p:nvSpPr>
          <p:cNvPr id="5" name="Rectangle 4"/>
          <p:cNvSpPr>
            <a:spLocks noGrp="1" noChangeArrowheads="1"/>
          </p:cNvSpPr>
          <p:nvPr>
            <p:ph type="dt" sz="half" idx="11"/>
          </p:nvPr>
        </p:nvSpPr>
        <p:spPr>
          <a:ln/>
        </p:spPr>
        <p:txBody>
          <a:bodyPr/>
          <a:lstStyle>
            <a:lvl1pPr>
              <a:defRPr/>
            </a:lvl1pPr>
          </a:lstStyle>
          <a:p>
            <a:pPr>
              <a:defRPr/>
            </a:pPr>
            <a:fld id="{8F323EE3-1BA3-4BEE-99B3-60FF26D9C7DB}" type="datetime3">
              <a:rPr lang="en-US">
                <a:latin typeface="Verdana"/>
              </a:rPr>
              <a:pPr>
                <a:defRPr/>
              </a:pPr>
              <a:t>23 March 2015</a:t>
            </a:fld>
            <a:endParaRPr lang="en-US">
              <a:latin typeface="Verdana"/>
            </a:endParaRPr>
          </a:p>
        </p:txBody>
      </p:sp>
    </p:spTree>
    <p:extLst>
      <p:ext uri="{BB962C8B-B14F-4D97-AF65-F5344CB8AC3E}">
        <p14:creationId xmlns:p14="http://schemas.microsoft.com/office/powerpoint/2010/main" val="16987816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430887"/>
          </a:xfrm>
        </p:spPr>
        <p:txBody>
          <a:bodyPr/>
          <a:lstStyle>
            <a:lvl1pPr algn="l">
              <a:defRPr sz="2800" b="1" cap="all" baseline="0"/>
            </a:lvl1pPr>
          </a:lstStyle>
          <a:p>
            <a:r>
              <a:rPr lang="en-US" smtClean="0"/>
              <a:t>Click to edit Master title style</a:t>
            </a:r>
            <a:endParaRPr lang="en-US"/>
          </a:p>
        </p:txBody>
      </p:sp>
      <p:sp>
        <p:nvSpPr>
          <p:cNvPr id="3" name="Text Placeholder 2"/>
          <p:cNvSpPr>
            <a:spLocks noGrp="1"/>
          </p:cNvSpPr>
          <p:nvPr>
            <p:ph type="body" idx="1"/>
          </p:nvPr>
        </p:nvSpPr>
        <p:spPr>
          <a:xfrm>
            <a:off x="722313" y="4104253"/>
            <a:ext cx="7772400" cy="302647"/>
          </a:xfrm>
        </p:spPr>
        <p:txBody>
          <a:bodyPr anchor="b"/>
          <a:lstStyle>
            <a:lvl1pPr marL="0" indent="0">
              <a:buNone/>
              <a:defRPr sz="1800" baseline="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5CE34C65-EA7C-4233-B5FA-3C87E1F367AF}" type="slidenum">
              <a:rPr lang="en-US">
                <a:latin typeface="Verdana"/>
              </a:rPr>
              <a:pPr>
                <a:defRPr/>
              </a:pPr>
              <a:t>‹#›</a:t>
            </a:fld>
            <a:endParaRPr lang="en-US">
              <a:latin typeface="Verdana"/>
            </a:endParaRPr>
          </a:p>
        </p:txBody>
      </p:sp>
      <p:sp>
        <p:nvSpPr>
          <p:cNvPr id="5" name="Rectangle 4"/>
          <p:cNvSpPr>
            <a:spLocks noGrp="1" noChangeArrowheads="1"/>
          </p:cNvSpPr>
          <p:nvPr>
            <p:ph type="dt" sz="half" idx="11"/>
          </p:nvPr>
        </p:nvSpPr>
        <p:spPr>
          <a:ln/>
        </p:spPr>
        <p:txBody>
          <a:bodyPr/>
          <a:lstStyle>
            <a:lvl1pPr>
              <a:defRPr/>
            </a:lvl1pPr>
          </a:lstStyle>
          <a:p>
            <a:pPr>
              <a:defRPr/>
            </a:pPr>
            <a:fld id="{94C444A5-34D3-43E3-A9CC-B967DE7FFAA7}" type="datetime3">
              <a:rPr lang="en-US">
                <a:latin typeface="Verdana"/>
              </a:rPr>
              <a:pPr>
                <a:defRPr/>
              </a:pPr>
              <a:t>23 March 2015</a:t>
            </a:fld>
            <a:endParaRPr lang="en-US">
              <a:latin typeface="Verdana"/>
            </a:endParaRPr>
          </a:p>
        </p:txBody>
      </p:sp>
    </p:spTree>
    <p:extLst>
      <p:ext uri="{BB962C8B-B14F-4D97-AF65-F5344CB8AC3E}">
        <p14:creationId xmlns:p14="http://schemas.microsoft.com/office/powerpoint/2010/main" val="2882750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37200" y="1612255"/>
            <a:ext cx="7869600" cy="43088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37200" y="2492375"/>
            <a:ext cx="3819600" cy="1528624"/>
          </a:xfrm>
        </p:spPr>
        <p:txBody>
          <a:bodyPr/>
          <a:lstStyle>
            <a:lvl1pPr>
              <a:defRPr sz="1800"/>
            </a:lvl1pPr>
            <a:lvl2pPr marL="228600" indent="-228600">
              <a:buFont typeface="Verdana"/>
              <a:buChar char="•"/>
              <a:defRPr sz="1800" baseline="0"/>
            </a:lvl2pPr>
            <a:lvl3pPr marL="457200" indent="-228600">
              <a:buFont typeface="Wingdings" charset="2"/>
              <a:buChar char="§"/>
              <a:defRPr sz="1600"/>
            </a:lvl3pPr>
            <a:lvl4pPr>
              <a:defRPr sz="1600" baseline="0"/>
            </a:lvl4pPr>
            <a:lvl5pPr marL="914400">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7200" y="2492375"/>
            <a:ext cx="3819600" cy="1533753"/>
          </a:xfrm>
        </p:spPr>
        <p:txBody>
          <a:bodyPr/>
          <a:lstStyle>
            <a:lvl1pPr>
              <a:defRPr sz="1800"/>
            </a:lvl1pPr>
            <a:lvl2pPr marL="228600" indent="-228600">
              <a:buFont typeface="Verdana"/>
              <a:buChar char="•"/>
              <a:defRPr sz="1800"/>
            </a:lvl2pPr>
            <a:lvl3pPr marL="457200" indent="-228600">
              <a:buFont typeface="Wingdings" charset="2"/>
              <a:buChar char="§"/>
              <a:defRPr sz="1600"/>
            </a:lvl3pPr>
            <a:lvl4pPr>
              <a:defRPr sz="1600" baseline="0"/>
            </a:lvl4pPr>
            <a:lvl5pPr>
              <a:defRPr sz="1600" baseline="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B0FCC8DC-FE5B-4699-9785-680F10D98EF4}" type="slidenum">
              <a:rPr lang="en-US">
                <a:latin typeface="Verdana"/>
              </a:rPr>
              <a:pPr>
                <a:defRPr/>
              </a:pPr>
              <a:t>‹#›</a:t>
            </a:fld>
            <a:endParaRPr lang="en-US">
              <a:latin typeface="Verdana"/>
            </a:endParaRPr>
          </a:p>
        </p:txBody>
      </p:sp>
      <p:sp>
        <p:nvSpPr>
          <p:cNvPr id="6" name="Rectangle 4"/>
          <p:cNvSpPr>
            <a:spLocks noGrp="1" noChangeArrowheads="1"/>
          </p:cNvSpPr>
          <p:nvPr>
            <p:ph type="dt" sz="half" idx="11"/>
          </p:nvPr>
        </p:nvSpPr>
        <p:spPr>
          <a:ln/>
        </p:spPr>
        <p:txBody>
          <a:bodyPr/>
          <a:lstStyle>
            <a:lvl1pPr>
              <a:defRPr/>
            </a:lvl1pPr>
          </a:lstStyle>
          <a:p>
            <a:pPr>
              <a:defRPr/>
            </a:pPr>
            <a:fld id="{BF4CA29C-60F4-466B-ADA8-24C346166CE5}" type="datetime3">
              <a:rPr lang="en-US">
                <a:latin typeface="Verdana"/>
              </a:rPr>
              <a:pPr>
                <a:defRPr/>
              </a:pPr>
              <a:t>23 March 2015</a:t>
            </a:fld>
            <a:endParaRPr lang="en-US">
              <a:latin typeface="Verdana"/>
            </a:endParaRPr>
          </a:p>
        </p:txBody>
      </p:sp>
    </p:spTree>
    <p:extLst>
      <p:ext uri="{BB962C8B-B14F-4D97-AF65-F5344CB8AC3E}">
        <p14:creationId xmlns:p14="http://schemas.microsoft.com/office/powerpoint/2010/main" val="61188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A8EB34B-5C52-2644-A9BD-0B3984AAC7EE}" type="datetimeFigureOut">
              <a:rPr lang="en-US" smtClean="0"/>
              <a:t>3/24/15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A56CA-8ACA-1043-ABCB-2C48C69FF63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7E53758A-998A-464F-BDE3-4F59FA9300D5}" type="slidenum">
              <a:rPr lang="en-US">
                <a:latin typeface="Verdana"/>
              </a:rPr>
              <a:pPr>
                <a:defRPr/>
              </a:pPr>
              <a:t>‹#›</a:t>
            </a:fld>
            <a:endParaRPr lang="en-US">
              <a:latin typeface="Verdana"/>
            </a:endParaRPr>
          </a:p>
        </p:txBody>
      </p:sp>
      <p:sp>
        <p:nvSpPr>
          <p:cNvPr id="4" name="Rectangle 4"/>
          <p:cNvSpPr>
            <a:spLocks noGrp="1" noChangeArrowheads="1"/>
          </p:cNvSpPr>
          <p:nvPr>
            <p:ph type="dt" sz="half" idx="11"/>
          </p:nvPr>
        </p:nvSpPr>
        <p:spPr>
          <a:ln/>
        </p:spPr>
        <p:txBody>
          <a:bodyPr/>
          <a:lstStyle>
            <a:lvl1pPr>
              <a:defRPr/>
            </a:lvl1pPr>
          </a:lstStyle>
          <a:p>
            <a:pPr>
              <a:defRPr/>
            </a:pPr>
            <a:fld id="{B2E5DBAC-C31F-4159-A516-A030AEE93359}" type="datetime3">
              <a:rPr lang="en-US">
                <a:latin typeface="Verdana"/>
              </a:rPr>
              <a:pPr>
                <a:defRPr/>
              </a:pPr>
              <a:t>23 March 2015</a:t>
            </a:fld>
            <a:endParaRPr lang="en-US">
              <a:latin typeface="Verdana"/>
            </a:endParaRPr>
          </a:p>
        </p:txBody>
      </p:sp>
    </p:spTree>
    <p:extLst>
      <p:ext uri="{BB962C8B-B14F-4D97-AF65-F5344CB8AC3E}">
        <p14:creationId xmlns:p14="http://schemas.microsoft.com/office/powerpoint/2010/main" val="1156768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3903D25C-9CF9-4BF2-AB30-B310E3AA8C8B}" type="slidenum">
              <a:rPr lang="en-US">
                <a:latin typeface="Verdana"/>
              </a:rPr>
              <a:pPr>
                <a:defRPr/>
              </a:pPr>
              <a:t>‹#›</a:t>
            </a:fld>
            <a:endParaRPr lang="en-US">
              <a:latin typeface="Verdana"/>
            </a:endParaRPr>
          </a:p>
        </p:txBody>
      </p:sp>
      <p:sp>
        <p:nvSpPr>
          <p:cNvPr id="3" name="Rectangle 4"/>
          <p:cNvSpPr>
            <a:spLocks noGrp="1" noChangeArrowheads="1"/>
          </p:cNvSpPr>
          <p:nvPr>
            <p:ph type="dt" sz="half" idx="11"/>
          </p:nvPr>
        </p:nvSpPr>
        <p:spPr>
          <a:ln/>
        </p:spPr>
        <p:txBody>
          <a:bodyPr/>
          <a:lstStyle>
            <a:lvl1pPr>
              <a:defRPr/>
            </a:lvl1pPr>
          </a:lstStyle>
          <a:p>
            <a:pPr>
              <a:defRPr/>
            </a:pPr>
            <a:fld id="{F2995311-407D-4B90-B147-473F1261C5E2}" type="datetime3">
              <a:rPr lang="en-US">
                <a:latin typeface="Verdana"/>
              </a:rPr>
              <a:pPr>
                <a:defRPr/>
              </a:pPr>
              <a:t>23 March 2015</a:t>
            </a:fld>
            <a:endParaRPr lang="en-US">
              <a:latin typeface="Verdana"/>
            </a:endParaRPr>
          </a:p>
        </p:txBody>
      </p:sp>
    </p:spTree>
    <p:extLst>
      <p:ext uri="{BB962C8B-B14F-4D97-AF65-F5344CB8AC3E}">
        <p14:creationId xmlns:p14="http://schemas.microsoft.com/office/powerpoint/2010/main" val="14374364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37200" y="1612255"/>
            <a:ext cx="2520000" cy="615553"/>
          </a:xfrm>
        </p:spPr>
        <p:txBody>
          <a:bodyPr/>
          <a:lstStyle>
            <a:lvl1pPr>
              <a:defRPr sz="2000"/>
            </a:lvl1pPr>
          </a:lstStyle>
          <a:p>
            <a:r>
              <a:rPr lang="en-US" smtClean="0"/>
              <a:t>Click to edit Master title style</a:t>
            </a:r>
            <a:endParaRPr lang="en-US"/>
          </a:p>
        </p:txBody>
      </p:sp>
      <p:sp>
        <p:nvSpPr>
          <p:cNvPr id="3" name="Content Placeholder 2"/>
          <p:cNvSpPr>
            <a:spLocks noGrp="1"/>
          </p:cNvSpPr>
          <p:nvPr>
            <p:ph sz="half" idx="1"/>
          </p:nvPr>
        </p:nvSpPr>
        <p:spPr>
          <a:xfrm>
            <a:off x="637200" y="2492374"/>
            <a:ext cx="2520000" cy="3432176"/>
          </a:xfrm>
        </p:spPr>
        <p:txBody>
          <a:bodyPr/>
          <a:lstStyle>
            <a:lvl1pPr>
              <a:defRPr sz="1800"/>
            </a:lvl1pPr>
            <a:lvl2pPr marL="228600" indent="-228600">
              <a:buFont typeface="Verdana"/>
              <a:buChar char="•"/>
              <a:defRPr sz="1800" baseline="0"/>
            </a:lvl2pPr>
            <a:lvl3pPr marL="457200" indent="-228600">
              <a:buFont typeface="Wingdings" charset="2"/>
              <a:buChar char="§"/>
              <a:defRPr sz="1600"/>
            </a:lvl3pPr>
            <a:lvl4pPr>
              <a:defRPr sz="1600" baseline="0"/>
            </a:lvl4pPr>
            <a:lvl5pPr marL="914400">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66800" y="1612255"/>
            <a:ext cx="5040000" cy="4314412"/>
          </a:xfrm>
        </p:spPr>
        <p:txBody>
          <a:bodyPr/>
          <a:lstStyle>
            <a:lvl1pPr>
              <a:defRPr sz="1800"/>
            </a:lvl1pPr>
            <a:lvl2pPr marL="228600" indent="-228600">
              <a:buFont typeface="Verdana"/>
              <a:buChar char="•"/>
              <a:defRPr sz="1800"/>
            </a:lvl2pPr>
            <a:lvl3pPr marL="457200" indent="-228600">
              <a:buFont typeface="Wingdings" charset="2"/>
              <a:buChar char="§"/>
              <a:defRPr sz="1600"/>
            </a:lvl3pPr>
            <a:lvl4pPr>
              <a:defRPr sz="1600" baseline="0"/>
            </a:lvl4pPr>
            <a:lvl5pPr>
              <a:defRPr sz="1600" baseline="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B5BE47D0-C504-41D0-84DC-90CA35CF1D57}" type="slidenum">
              <a:rPr lang="en-US">
                <a:latin typeface="Verdana"/>
              </a:rPr>
              <a:pPr>
                <a:defRPr/>
              </a:pPr>
              <a:t>‹#›</a:t>
            </a:fld>
            <a:endParaRPr lang="en-US">
              <a:latin typeface="Verdana"/>
            </a:endParaRPr>
          </a:p>
        </p:txBody>
      </p:sp>
      <p:sp>
        <p:nvSpPr>
          <p:cNvPr id="6" name="Rectangle 4"/>
          <p:cNvSpPr>
            <a:spLocks noGrp="1" noChangeArrowheads="1"/>
          </p:cNvSpPr>
          <p:nvPr>
            <p:ph type="dt" sz="half" idx="11"/>
          </p:nvPr>
        </p:nvSpPr>
        <p:spPr>
          <a:ln/>
        </p:spPr>
        <p:txBody>
          <a:bodyPr/>
          <a:lstStyle>
            <a:lvl1pPr>
              <a:defRPr/>
            </a:lvl1pPr>
          </a:lstStyle>
          <a:p>
            <a:pPr>
              <a:defRPr/>
            </a:pPr>
            <a:fld id="{BB2F6D10-477E-4351-B7C5-A0BAEB5C82EA}" type="datetime3">
              <a:rPr lang="en-US">
                <a:latin typeface="Verdana"/>
              </a:rPr>
              <a:pPr>
                <a:defRPr/>
              </a:pPr>
              <a:t>23 March 2015</a:t>
            </a:fld>
            <a:endParaRPr lang="en-US">
              <a:latin typeface="Verdana"/>
            </a:endParaRPr>
          </a:p>
        </p:txBody>
      </p:sp>
    </p:spTree>
    <p:extLst>
      <p:ext uri="{BB962C8B-B14F-4D97-AF65-F5344CB8AC3E}">
        <p14:creationId xmlns:p14="http://schemas.microsoft.com/office/powerpoint/2010/main" val="36655160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612800"/>
            <a:ext cx="5486400" cy="31783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828800" y="5367337"/>
            <a:ext cx="5486400" cy="557213"/>
          </a:xfrm>
        </p:spPr>
        <p:txBody>
          <a:bodyPr/>
          <a:lstStyle>
            <a:lvl1pPr marL="0" indent="0">
              <a:lnSpc>
                <a:spcPts val="18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6C68EF47-085C-4E01-9C4D-357B022962A9}" type="slidenum">
              <a:rPr lang="en-US">
                <a:latin typeface="Verdana"/>
              </a:rPr>
              <a:pPr>
                <a:defRPr/>
              </a:pPr>
              <a:t>‹#›</a:t>
            </a:fld>
            <a:endParaRPr lang="en-US">
              <a:latin typeface="Verdana"/>
            </a:endParaRPr>
          </a:p>
        </p:txBody>
      </p:sp>
      <p:sp>
        <p:nvSpPr>
          <p:cNvPr id="6" name="Rectangle 4"/>
          <p:cNvSpPr>
            <a:spLocks noGrp="1" noChangeArrowheads="1"/>
          </p:cNvSpPr>
          <p:nvPr>
            <p:ph type="dt" sz="half" idx="11"/>
          </p:nvPr>
        </p:nvSpPr>
        <p:spPr>
          <a:ln/>
        </p:spPr>
        <p:txBody>
          <a:bodyPr/>
          <a:lstStyle>
            <a:lvl1pPr>
              <a:defRPr/>
            </a:lvl1pPr>
          </a:lstStyle>
          <a:p>
            <a:pPr>
              <a:defRPr/>
            </a:pPr>
            <a:fld id="{B79E32B4-95E3-4582-8A65-64C31A68A8E5}" type="datetime3">
              <a:rPr lang="en-US">
                <a:latin typeface="Verdana"/>
              </a:rPr>
              <a:pPr>
                <a:defRPr/>
              </a:pPr>
              <a:t>23 March 2015</a:t>
            </a:fld>
            <a:endParaRPr lang="en-US">
              <a:latin typeface="Verdana"/>
            </a:endParaRPr>
          </a:p>
        </p:txBody>
      </p:sp>
    </p:spTree>
    <p:extLst>
      <p:ext uri="{BB962C8B-B14F-4D97-AF65-F5344CB8AC3E}">
        <p14:creationId xmlns:p14="http://schemas.microsoft.com/office/powerpoint/2010/main" val="21624713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40B0E2C1-C250-4A09-BD86-905109AF8106}" type="slidenum">
              <a:rPr lang="en-US">
                <a:latin typeface="Verdana"/>
              </a:rPr>
              <a:pPr>
                <a:defRPr/>
              </a:pPr>
              <a:t>‹#›</a:t>
            </a:fld>
            <a:endParaRPr lang="en-US">
              <a:latin typeface="Verdana"/>
            </a:endParaRPr>
          </a:p>
        </p:txBody>
      </p:sp>
      <p:sp>
        <p:nvSpPr>
          <p:cNvPr id="5" name="Rectangle 4"/>
          <p:cNvSpPr>
            <a:spLocks noGrp="1" noChangeArrowheads="1"/>
          </p:cNvSpPr>
          <p:nvPr>
            <p:ph type="dt" sz="half" idx="11"/>
          </p:nvPr>
        </p:nvSpPr>
        <p:spPr>
          <a:ln/>
        </p:spPr>
        <p:txBody>
          <a:bodyPr/>
          <a:lstStyle>
            <a:lvl1pPr>
              <a:defRPr/>
            </a:lvl1pPr>
          </a:lstStyle>
          <a:p>
            <a:pPr>
              <a:defRPr/>
            </a:pPr>
            <a:fld id="{FEC3B974-52FE-47C5-9783-D64E5C6ACAF7}" type="datetime3">
              <a:rPr lang="en-US">
                <a:latin typeface="Verdana"/>
              </a:rPr>
              <a:pPr>
                <a:defRPr/>
              </a:pPr>
              <a:t>23 March 2015</a:t>
            </a:fld>
            <a:endParaRPr lang="en-US">
              <a:latin typeface="Verdana"/>
            </a:endParaRPr>
          </a:p>
        </p:txBody>
      </p:sp>
    </p:spTree>
    <p:extLst>
      <p:ext uri="{BB962C8B-B14F-4D97-AF65-F5344CB8AC3E}">
        <p14:creationId xmlns:p14="http://schemas.microsoft.com/office/powerpoint/2010/main" val="1519551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339850"/>
            <a:ext cx="2071687" cy="46815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95288" y="1339850"/>
            <a:ext cx="6067425" cy="4681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F1FE45EB-FA08-473B-B406-30D9F267BD05}" type="slidenum">
              <a:rPr lang="en-US">
                <a:latin typeface="Verdana"/>
              </a:rPr>
              <a:pPr>
                <a:defRPr/>
              </a:pPr>
              <a:t>‹#›</a:t>
            </a:fld>
            <a:endParaRPr lang="en-US">
              <a:latin typeface="Verdana"/>
            </a:endParaRPr>
          </a:p>
        </p:txBody>
      </p:sp>
      <p:sp>
        <p:nvSpPr>
          <p:cNvPr id="5" name="Rectangle 4"/>
          <p:cNvSpPr>
            <a:spLocks noGrp="1" noChangeArrowheads="1"/>
          </p:cNvSpPr>
          <p:nvPr>
            <p:ph type="dt" sz="half" idx="11"/>
          </p:nvPr>
        </p:nvSpPr>
        <p:spPr>
          <a:ln/>
        </p:spPr>
        <p:txBody>
          <a:bodyPr/>
          <a:lstStyle>
            <a:lvl1pPr>
              <a:defRPr/>
            </a:lvl1pPr>
          </a:lstStyle>
          <a:p>
            <a:pPr>
              <a:defRPr/>
            </a:pPr>
            <a:fld id="{543E3102-2BC9-4BAD-9FD8-4430971CE780}" type="datetime3">
              <a:rPr lang="en-US">
                <a:latin typeface="Verdana"/>
              </a:rPr>
              <a:pPr>
                <a:defRPr/>
              </a:pPr>
              <a:t>23 March 2015</a:t>
            </a:fld>
            <a:endParaRPr lang="en-US">
              <a:latin typeface="Verdana"/>
            </a:endParaRPr>
          </a:p>
        </p:txBody>
      </p:sp>
    </p:spTree>
    <p:extLst>
      <p:ext uri="{BB962C8B-B14F-4D97-AF65-F5344CB8AC3E}">
        <p14:creationId xmlns:p14="http://schemas.microsoft.com/office/powerpoint/2010/main" val="3383568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7A8EB34B-5C52-2644-A9BD-0B3984AAC7EE}" type="datetimeFigureOut">
              <a:rPr lang="en-US" smtClean="0"/>
              <a:t>3/24/15</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8EB34B-5C52-2644-A9BD-0B3984AAC7EE}" type="datetimeFigureOut">
              <a:rPr lang="en-US" smtClean="0"/>
              <a:t>3/24/15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A56CA-8ACA-1043-ABCB-2C48C69FF63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A8EB34B-5C52-2644-A9BD-0B3984AAC7EE}" type="datetimeFigureOut">
              <a:rPr lang="en-US" smtClean="0"/>
              <a:t>3/24/15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1A56CA-8ACA-1043-ABCB-2C48C69FF63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7A8EB34B-5C52-2644-A9BD-0B3984AAC7EE}" type="datetimeFigureOut">
              <a:rPr lang="en-US" smtClean="0"/>
              <a:t>3/24/15</a:t>
            </a:fld>
            <a:endParaRPr lang="en-US"/>
          </a:p>
        </p:txBody>
      </p:sp>
      <p:sp>
        <p:nvSpPr>
          <p:cNvPr id="8" name="Footer Placeholder 7"/>
          <p:cNvSpPr>
            <a:spLocks noGrp="1"/>
          </p:cNvSpPr>
          <p:nvPr>
            <p:ph type="ftr" sz="quarter" idx="11"/>
          </p:nvPr>
        </p:nvSpPr>
        <p:spPr>
          <a:xfrm>
            <a:off x="1120588" y="188259"/>
            <a:ext cx="2895600" cy="365125"/>
          </a:xfrm>
        </p:spPr>
        <p:txBody>
          <a:bodyPr/>
          <a:lstStyle/>
          <a:p>
            <a:endParaRPr lang="en-US"/>
          </a:p>
        </p:txBody>
      </p:sp>
      <p:sp>
        <p:nvSpPr>
          <p:cNvPr id="9" name="Slide Number Placeholder 8"/>
          <p:cNvSpPr>
            <a:spLocks noGrp="1"/>
          </p:cNvSpPr>
          <p:nvPr>
            <p:ph type="sldNum" sz="quarter" idx="12"/>
          </p:nvPr>
        </p:nvSpPr>
        <p:spPr/>
        <p:txBody>
          <a:bodyPr/>
          <a:lstStyle/>
          <a:p>
            <a:fld id="{F61A56CA-8ACA-1043-ABCB-2C48C69FF632}" type="slidenum">
              <a:rPr lang="en-US" smtClean="0"/>
              <a:t>‹#›</a:t>
            </a:fld>
            <a:endParaRPr lang="en-US"/>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7A8EB34B-5C52-2644-A9BD-0B3984AAC7EE}" type="datetimeFigureOut">
              <a:rPr lang="en-US" smtClean="0"/>
              <a:t>3/24/15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1A56CA-8ACA-1043-ABCB-2C48C69FF63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8EB34B-5C52-2644-A9BD-0B3984AAC7EE}" type="datetimeFigureOut">
              <a:rPr lang="en-US" smtClean="0"/>
              <a:t>3/24/15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1A56CA-8ACA-1043-ABCB-2C48C69FF63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A8EB34B-5C52-2644-A9BD-0B3984AAC7EE}" type="datetimeFigureOut">
              <a:rPr lang="en-US" smtClean="0"/>
              <a:t>3/24/15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theme" Target="../theme/theme2.xml"/><Relationship Id="rId12" Type="http://schemas.openxmlformats.org/officeDocument/2006/relationships/image" Target="../media/image1.png"/><Relationship Id="rId13" Type="http://schemas.openxmlformats.org/officeDocument/2006/relationships/image" Target="../media/image2.png"/><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7A8EB34B-5C52-2644-A9BD-0B3984AAC7EE}" type="datetimeFigureOut">
              <a:rPr lang="en-US" smtClean="0"/>
              <a:t>3/24/15</a:t>
            </a:fld>
            <a:endParaRPr lang="en-US"/>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F61A56CA-8ACA-1043-ABCB-2C48C69FF632}" type="slidenum">
              <a:rPr lang="en-US" smtClean="0"/>
              <a:t>‹#›</a:t>
            </a:fld>
            <a:endParaRPr lang="en-US"/>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29" r:id="rId13"/>
    <p:sldLayoutId id="2147483930" r:id="rId14"/>
    <p:sldLayoutId id="2147483931"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36588" y="1612900"/>
            <a:ext cx="7870825" cy="43021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GB" smtClean="0"/>
              <a:t>Title</a:t>
            </a:r>
          </a:p>
        </p:txBody>
      </p:sp>
      <p:sp>
        <p:nvSpPr>
          <p:cNvPr id="1027" name="Rectangle 3"/>
          <p:cNvSpPr>
            <a:spLocks noGrp="1" noChangeArrowheads="1"/>
          </p:cNvSpPr>
          <p:nvPr>
            <p:ph type="body" idx="1"/>
          </p:nvPr>
        </p:nvSpPr>
        <p:spPr bwMode="auto">
          <a:xfrm>
            <a:off x="636588" y="2416175"/>
            <a:ext cx="7870825" cy="182403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First level</a:t>
            </a:r>
          </a:p>
          <a:p>
            <a:pPr lvl="1"/>
            <a:r>
              <a:rPr lang="en-US" smtClean="0"/>
              <a:t>Second level</a:t>
            </a:r>
          </a:p>
          <a:p>
            <a:pPr lvl="2"/>
            <a:r>
              <a:rPr lang="en-US" smtClean="0"/>
              <a:t>Third level</a:t>
            </a:r>
          </a:p>
          <a:p>
            <a:pPr lvl="3"/>
            <a:r>
              <a:rPr lang="en-US" smtClean="0"/>
              <a:t>Fourth level</a:t>
            </a:r>
          </a:p>
          <a:p>
            <a:pPr lvl="4"/>
            <a:r>
              <a:rPr lang="en-US" smtClean="0"/>
              <a:t>Fifth level</a:t>
            </a:r>
          </a:p>
          <a:p>
            <a:pPr lvl="0"/>
            <a:endParaRPr lang="en-US" smtClean="0"/>
          </a:p>
        </p:txBody>
      </p:sp>
      <p:sp>
        <p:nvSpPr>
          <p:cNvPr id="1030" name="Rectangle 6"/>
          <p:cNvSpPr>
            <a:spLocks noGrp="1" noChangeArrowheads="1"/>
          </p:cNvSpPr>
          <p:nvPr>
            <p:ph type="sldNum" sz="quarter" idx="4"/>
          </p:nvPr>
        </p:nvSpPr>
        <p:spPr bwMode="auto">
          <a:xfrm>
            <a:off x="6373813" y="6426200"/>
            <a:ext cx="2133600" cy="153988"/>
          </a:xfrm>
          <a:prstGeom prst="rect">
            <a:avLst/>
          </a:prstGeom>
          <a:noFill/>
          <a:ln>
            <a:noFill/>
          </a:ln>
          <a:effectLst/>
          <a:extLst/>
        </p:spPr>
        <p:txBody>
          <a:bodyPr vert="horz" wrap="square" lIns="0" tIns="0" rIns="0" bIns="0" numCol="1" anchor="t" anchorCtr="0" compatLnSpc="1">
            <a:prstTxWarp prst="textNoShape">
              <a:avLst/>
            </a:prstTxWarp>
            <a:spAutoFit/>
          </a:bodyPr>
          <a:lstStyle>
            <a:lvl1pPr algn="r">
              <a:defRPr sz="1000" b="0">
                <a:solidFill>
                  <a:srgbClr val="004494"/>
                </a:solidFill>
                <a:ea typeface="MS PGothic" pitchFamily="34" charset="-128"/>
                <a:cs typeface="+mn-cs"/>
              </a:defRPr>
            </a:lvl1pPr>
          </a:lstStyle>
          <a:p>
            <a:pPr defTabSz="914400" fontAlgn="base">
              <a:spcBef>
                <a:spcPct val="0"/>
              </a:spcBef>
              <a:spcAft>
                <a:spcPct val="0"/>
              </a:spcAft>
              <a:defRPr/>
            </a:pPr>
            <a:fld id="{0852253A-03C3-4D1F-8539-AE171E06C578}" type="slidenum">
              <a:rPr lang="en-US">
                <a:latin typeface="Verdana" pitchFamily="34" charset="0"/>
              </a:rPr>
              <a:pPr defTabSz="914400" fontAlgn="base">
                <a:spcBef>
                  <a:spcPct val="0"/>
                </a:spcBef>
                <a:spcAft>
                  <a:spcPct val="0"/>
                </a:spcAft>
                <a:defRPr/>
              </a:pPr>
              <a:t>‹#›</a:t>
            </a:fld>
            <a:endParaRPr lang="en-US">
              <a:latin typeface="Verdana" pitchFamily="34" charset="0"/>
            </a:endParaRPr>
          </a:p>
        </p:txBody>
      </p:sp>
      <p:sp>
        <p:nvSpPr>
          <p:cNvPr id="15" name="Rectangle 14"/>
          <p:cNvSpPr/>
          <p:nvPr/>
        </p:nvSpPr>
        <p:spPr>
          <a:xfrm>
            <a:off x="0" y="0"/>
            <a:ext cx="9144000" cy="957263"/>
          </a:xfrm>
          <a:prstGeom prst="rect">
            <a:avLst/>
          </a:prstGeom>
          <a:solidFill>
            <a:srgbClr val="37ACDE"/>
          </a:solidFill>
          <a:ln>
            <a:solidFill>
              <a:srgbClr val="37ACDE"/>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Verdana"/>
              <a:ea typeface="ＭＳ Ｐゴシック"/>
            </a:endParaRPr>
          </a:p>
        </p:txBody>
      </p:sp>
      <p:pic>
        <p:nvPicPr>
          <p:cNvPr id="2" name="Picture 5" descr="JRC_Slides_Footer.png"/>
          <p:cNvPicPr>
            <a:picLocks noChangeAspect="1"/>
          </p:cNvPicPr>
          <p:nvPr/>
        </p:nvPicPr>
        <p:blipFill>
          <a:blip r:embed="rId12"/>
          <a:srcRect/>
          <a:stretch>
            <a:fillRect/>
          </a:stretch>
        </p:blipFill>
        <p:spPr bwMode="auto">
          <a:xfrm>
            <a:off x="4265613" y="6461125"/>
            <a:ext cx="612775" cy="396875"/>
          </a:xfrm>
          <a:prstGeom prst="rect">
            <a:avLst/>
          </a:prstGeom>
          <a:noFill/>
          <a:ln w="9525">
            <a:noFill/>
            <a:miter lim="800000"/>
            <a:headEnd/>
            <a:tailEnd/>
          </a:ln>
        </p:spPr>
      </p:pic>
      <p:pic>
        <p:nvPicPr>
          <p:cNvPr id="1031" name="Picture 1" descr="JRC_Slides_Logo_EN.png"/>
          <p:cNvPicPr>
            <a:picLocks noChangeAspect="1"/>
          </p:cNvPicPr>
          <p:nvPr/>
        </p:nvPicPr>
        <p:blipFill>
          <a:blip r:embed="rId13"/>
          <a:srcRect/>
          <a:stretch>
            <a:fillRect/>
          </a:stretch>
        </p:blipFill>
        <p:spPr bwMode="auto">
          <a:xfrm>
            <a:off x="3971925" y="258763"/>
            <a:ext cx="1435100" cy="1000125"/>
          </a:xfrm>
          <a:prstGeom prst="rect">
            <a:avLst/>
          </a:prstGeom>
          <a:noFill/>
          <a:ln w="9525">
            <a:noFill/>
            <a:miter lim="800000"/>
            <a:headEnd/>
            <a:tailEnd/>
          </a:ln>
        </p:spPr>
      </p:pic>
      <p:sp>
        <p:nvSpPr>
          <p:cNvPr id="1028" name="Rectangle 4"/>
          <p:cNvSpPr>
            <a:spLocks noGrp="1" noChangeArrowheads="1"/>
          </p:cNvSpPr>
          <p:nvPr>
            <p:ph type="dt" sz="half" idx="2"/>
          </p:nvPr>
        </p:nvSpPr>
        <p:spPr bwMode="auto">
          <a:xfrm>
            <a:off x="636588" y="6426200"/>
            <a:ext cx="2133600" cy="153988"/>
          </a:xfrm>
          <a:prstGeom prst="rect">
            <a:avLst/>
          </a:prstGeom>
          <a:noFill/>
          <a:ln>
            <a:noFill/>
          </a:ln>
          <a:effectLst/>
          <a:extLst/>
        </p:spPr>
        <p:txBody>
          <a:bodyPr vert="horz" wrap="square" lIns="0" tIns="0" rIns="0" bIns="0" numCol="1" anchor="t" anchorCtr="0" compatLnSpc="1">
            <a:prstTxWarp prst="textNoShape">
              <a:avLst/>
            </a:prstTxWarp>
            <a:spAutoFit/>
          </a:bodyPr>
          <a:lstStyle>
            <a:lvl1pPr>
              <a:defRPr sz="1000" b="0">
                <a:solidFill>
                  <a:srgbClr val="004494"/>
                </a:solidFill>
                <a:ea typeface="MS PGothic" pitchFamily="34" charset="-128"/>
                <a:cs typeface="+mn-cs"/>
              </a:defRPr>
            </a:lvl1pPr>
          </a:lstStyle>
          <a:p>
            <a:pPr defTabSz="914400" fontAlgn="base">
              <a:spcBef>
                <a:spcPct val="0"/>
              </a:spcBef>
              <a:spcAft>
                <a:spcPct val="0"/>
              </a:spcAft>
              <a:defRPr/>
            </a:pPr>
            <a:fld id="{551ED38E-9164-4406-848A-6E6D6F245F78}" type="datetime3">
              <a:rPr lang="en-US">
                <a:latin typeface="Verdana" pitchFamily="34" charset="0"/>
              </a:rPr>
              <a:pPr defTabSz="914400" fontAlgn="base">
                <a:spcBef>
                  <a:spcPct val="0"/>
                </a:spcBef>
                <a:spcAft>
                  <a:spcPct val="0"/>
                </a:spcAft>
                <a:defRPr/>
              </a:pPr>
              <a:t>23 March 2015</a:t>
            </a:fld>
            <a:endParaRPr lang="en-US">
              <a:latin typeface="Verdana" pitchFamily="34" charset="0"/>
            </a:endParaRPr>
          </a:p>
        </p:txBody>
      </p:sp>
    </p:spTree>
    <p:extLst>
      <p:ext uri="{BB962C8B-B14F-4D97-AF65-F5344CB8AC3E}">
        <p14:creationId xmlns:p14="http://schemas.microsoft.com/office/powerpoint/2010/main" val="1852386992"/>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Lst>
  <p:hf hdr="0" ftr="0"/>
  <p:txStyles>
    <p:titleStyle>
      <a:lvl1pPr algn="l" rtl="0" eaLnBrk="0" fontAlgn="base" hangingPunct="0">
        <a:spcBef>
          <a:spcPct val="0"/>
        </a:spcBef>
        <a:spcAft>
          <a:spcPct val="0"/>
        </a:spcAft>
        <a:defRPr sz="2800" b="1">
          <a:solidFill>
            <a:srgbClr val="004494"/>
          </a:solidFill>
          <a:latin typeface="Verdana"/>
          <a:ea typeface="ＭＳ Ｐゴシック" pitchFamily="34" charset="-128"/>
          <a:cs typeface="ＭＳ Ｐゴシック" charset="0"/>
        </a:defRPr>
      </a:lvl1pPr>
      <a:lvl2pPr algn="l" rtl="0" eaLnBrk="0" fontAlgn="base" hangingPunct="0">
        <a:spcBef>
          <a:spcPct val="0"/>
        </a:spcBef>
        <a:spcAft>
          <a:spcPct val="0"/>
        </a:spcAft>
        <a:defRPr sz="2800" b="1">
          <a:solidFill>
            <a:srgbClr val="004494"/>
          </a:solidFill>
          <a:latin typeface="Verdana" charset="0"/>
          <a:ea typeface="ＭＳ Ｐゴシック" pitchFamily="34" charset="-128"/>
          <a:cs typeface="ＭＳ Ｐゴシック" charset="0"/>
        </a:defRPr>
      </a:lvl2pPr>
      <a:lvl3pPr algn="l" rtl="0" eaLnBrk="0" fontAlgn="base" hangingPunct="0">
        <a:spcBef>
          <a:spcPct val="0"/>
        </a:spcBef>
        <a:spcAft>
          <a:spcPct val="0"/>
        </a:spcAft>
        <a:defRPr sz="2800" b="1">
          <a:solidFill>
            <a:srgbClr val="004494"/>
          </a:solidFill>
          <a:latin typeface="Verdana" charset="0"/>
          <a:ea typeface="ＭＳ Ｐゴシック" pitchFamily="34" charset="-128"/>
          <a:cs typeface="ＭＳ Ｐゴシック" charset="0"/>
        </a:defRPr>
      </a:lvl3pPr>
      <a:lvl4pPr algn="l" rtl="0" eaLnBrk="0" fontAlgn="base" hangingPunct="0">
        <a:spcBef>
          <a:spcPct val="0"/>
        </a:spcBef>
        <a:spcAft>
          <a:spcPct val="0"/>
        </a:spcAft>
        <a:defRPr sz="2800" b="1">
          <a:solidFill>
            <a:srgbClr val="004494"/>
          </a:solidFill>
          <a:latin typeface="Verdana" charset="0"/>
          <a:ea typeface="ＭＳ Ｐゴシック" pitchFamily="34" charset="-128"/>
          <a:cs typeface="ＭＳ Ｐゴシック" charset="0"/>
        </a:defRPr>
      </a:lvl4pPr>
      <a:lvl5pPr algn="l" rtl="0" eaLnBrk="0" fontAlgn="base" hangingPunct="0">
        <a:spcBef>
          <a:spcPct val="0"/>
        </a:spcBef>
        <a:spcAft>
          <a:spcPct val="0"/>
        </a:spcAft>
        <a:defRPr sz="2800" b="1">
          <a:solidFill>
            <a:srgbClr val="004494"/>
          </a:solidFill>
          <a:latin typeface="Verdana" charset="0"/>
          <a:ea typeface="ＭＳ Ｐゴシック" pitchFamily="34" charset="-128"/>
          <a:cs typeface="ＭＳ Ｐゴシック" charset="0"/>
        </a:defRPr>
      </a:lvl5pPr>
      <a:lvl6pPr marL="815975" algn="l" rtl="0" eaLnBrk="1" fontAlgn="base" hangingPunct="1">
        <a:spcBef>
          <a:spcPct val="0"/>
        </a:spcBef>
        <a:spcAft>
          <a:spcPct val="0"/>
        </a:spcAft>
        <a:defRPr sz="3000" b="1">
          <a:solidFill>
            <a:srgbClr val="0F5494"/>
          </a:solidFill>
          <a:latin typeface="Verdana" charset="0"/>
          <a:ea typeface="ＭＳ Ｐゴシック" charset="0"/>
        </a:defRPr>
      </a:lvl6pPr>
      <a:lvl7pPr marL="1273175" algn="l" rtl="0" eaLnBrk="1" fontAlgn="base" hangingPunct="1">
        <a:spcBef>
          <a:spcPct val="0"/>
        </a:spcBef>
        <a:spcAft>
          <a:spcPct val="0"/>
        </a:spcAft>
        <a:defRPr sz="3000" b="1">
          <a:solidFill>
            <a:srgbClr val="0F5494"/>
          </a:solidFill>
          <a:latin typeface="Verdana" charset="0"/>
          <a:ea typeface="ＭＳ Ｐゴシック" charset="0"/>
        </a:defRPr>
      </a:lvl7pPr>
      <a:lvl8pPr marL="1730375" algn="l" rtl="0" eaLnBrk="1" fontAlgn="base" hangingPunct="1">
        <a:spcBef>
          <a:spcPct val="0"/>
        </a:spcBef>
        <a:spcAft>
          <a:spcPct val="0"/>
        </a:spcAft>
        <a:defRPr sz="3000" b="1">
          <a:solidFill>
            <a:srgbClr val="0F5494"/>
          </a:solidFill>
          <a:latin typeface="Verdana" charset="0"/>
          <a:ea typeface="ＭＳ Ｐゴシック" charset="0"/>
        </a:defRPr>
      </a:lvl8pPr>
      <a:lvl9pPr marL="2187575" algn="l" rtl="0" eaLnBrk="1" fontAlgn="base" hangingPunct="1">
        <a:spcBef>
          <a:spcPct val="0"/>
        </a:spcBef>
        <a:spcAft>
          <a:spcPct val="0"/>
        </a:spcAft>
        <a:defRPr sz="3000" b="1">
          <a:solidFill>
            <a:srgbClr val="0F5494"/>
          </a:solidFill>
          <a:latin typeface="Verdana" charset="0"/>
          <a:ea typeface="ＭＳ Ｐゴシック" charset="0"/>
        </a:defRPr>
      </a:lvl9pPr>
    </p:titleStyle>
    <p:bodyStyle>
      <a:lvl1pPr marL="342900" indent="-342900" algn="l" rtl="0" eaLnBrk="0" fontAlgn="base" hangingPunct="0">
        <a:lnSpc>
          <a:spcPts val="2400"/>
        </a:lnSpc>
        <a:spcBef>
          <a:spcPct val="0"/>
        </a:spcBef>
        <a:spcAft>
          <a:spcPct val="0"/>
        </a:spcAft>
        <a:buClr>
          <a:srgbClr val="37ACDE"/>
        </a:buClr>
        <a:buFont typeface="Verdana" pitchFamily="34" charset="0"/>
        <a:defRPr>
          <a:solidFill>
            <a:srgbClr val="004494"/>
          </a:solidFill>
          <a:latin typeface="Verdana"/>
          <a:ea typeface="ＭＳ Ｐゴシック" pitchFamily="34" charset="-128"/>
          <a:cs typeface="ＭＳ Ｐゴシック" charset="0"/>
        </a:defRPr>
      </a:lvl1pPr>
      <a:lvl2pPr marL="228600" indent="-228600" algn="l" rtl="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a:ea typeface="ＭＳ Ｐゴシック" pitchFamily="34" charset="-128"/>
        </a:defRPr>
      </a:lvl2pPr>
      <a:lvl3pPr marL="457200" indent="-228600" algn="l" rtl="0" eaLnBrk="0" fontAlgn="base" hangingPunct="0">
        <a:lnSpc>
          <a:spcPts val="2400"/>
        </a:lnSpc>
        <a:spcBef>
          <a:spcPct val="0"/>
        </a:spcBef>
        <a:spcAft>
          <a:spcPct val="0"/>
        </a:spcAft>
        <a:buClr>
          <a:srgbClr val="37ACDE"/>
        </a:buClr>
        <a:buFont typeface="Wingdings" pitchFamily="2" charset="2"/>
        <a:buChar char="§"/>
        <a:defRPr sz="1600">
          <a:solidFill>
            <a:srgbClr val="004494"/>
          </a:solidFill>
          <a:latin typeface="Verdana"/>
          <a:ea typeface="ＭＳ Ｐゴシック" pitchFamily="34" charset="-128"/>
        </a:defRPr>
      </a:lvl3pPr>
      <a:lvl4pPr marL="685800" indent="-228600" algn="l" rtl="0" eaLnBrk="0" fontAlgn="base" hangingPunct="0">
        <a:lnSpc>
          <a:spcPts val="2400"/>
        </a:lnSpc>
        <a:spcBef>
          <a:spcPct val="0"/>
        </a:spcBef>
        <a:spcAft>
          <a:spcPct val="0"/>
        </a:spcAft>
        <a:buClr>
          <a:srgbClr val="37ACDE"/>
        </a:buClr>
        <a:buFont typeface="Arial" charset="0"/>
        <a:buChar char="•"/>
        <a:defRPr sz="1600">
          <a:solidFill>
            <a:srgbClr val="004494"/>
          </a:solidFill>
          <a:latin typeface="Verdana"/>
          <a:ea typeface="ＭＳ Ｐゴシック" pitchFamily="34" charset="-128"/>
        </a:defRPr>
      </a:lvl4pPr>
      <a:lvl5pPr marL="914400" indent="-228600" algn="l" rtl="0"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a:ea typeface="ＭＳ Ｐゴシック" pitchFamily="34" charset="-128"/>
        </a:defRPr>
      </a:lvl5pPr>
      <a:lvl6pPr marL="2514600" indent="-228600" algn="l" rtl="0" eaLnBrk="1" fontAlgn="base" hangingPunct="1">
        <a:spcBef>
          <a:spcPct val="20000"/>
        </a:spcBef>
        <a:spcAft>
          <a:spcPct val="0"/>
        </a:spcAft>
        <a:buChar char="»"/>
        <a:defRPr sz="2000">
          <a:solidFill>
            <a:schemeClr val="tx1"/>
          </a:solidFill>
          <a:latin typeface="Arial" charset="0"/>
          <a:ea typeface="+mn-ea"/>
        </a:defRPr>
      </a:lvl6pPr>
      <a:lvl7pPr marL="2971800" indent="-228600" algn="l" rtl="0" eaLnBrk="1" fontAlgn="base" hangingPunct="1">
        <a:spcBef>
          <a:spcPct val="20000"/>
        </a:spcBef>
        <a:spcAft>
          <a:spcPct val="0"/>
        </a:spcAft>
        <a:buChar char="»"/>
        <a:defRPr sz="2000">
          <a:solidFill>
            <a:schemeClr val="tx1"/>
          </a:solidFill>
          <a:latin typeface="Arial" charset="0"/>
          <a:ea typeface="+mn-ea"/>
        </a:defRPr>
      </a:lvl7pPr>
      <a:lvl8pPr marL="3429000" indent="-228600" algn="l" rtl="0" eaLnBrk="1" fontAlgn="base" hangingPunct="1">
        <a:spcBef>
          <a:spcPct val="20000"/>
        </a:spcBef>
        <a:spcAft>
          <a:spcPct val="0"/>
        </a:spcAft>
        <a:buChar char="»"/>
        <a:defRPr sz="2000">
          <a:solidFill>
            <a:schemeClr val="tx1"/>
          </a:solidFill>
          <a:latin typeface="Arial" charset="0"/>
          <a:ea typeface="+mn-ea"/>
        </a:defRPr>
      </a:lvl8pPr>
      <a:lvl9pPr marL="3886200" indent="-228600" algn="l" rtl="0" eaLnBrk="1" fontAlgn="base" hangingPunct="1">
        <a:spcBef>
          <a:spcPct val="20000"/>
        </a:spcBef>
        <a:spcAft>
          <a:spcPct val="0"/>
        </a:spcAft>
        <a:buChar char="»"/>
        <a:defRPr sz="2000">
          <a:solidFill>
            <a:schemeClr val="tx1"/>
          </a:solidFill>
          <a:latin typeface="Arial" charset="0"/>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11" Type="http://schemas.openxmlformats.org/officeDocument/2006/relationships/image" Target="../media/image27.png"/><Relationship Id="rId12" Type="http://schemas.openxmlformats.org/officeDocument/2006/relationships/image" Target="../media/image28.png"/><Relationship Id="rId13"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6.png"/></Relationships>
</file>

<file path=ppt/slides/_rels/slide22.xml.rels><?xml version="1.0" encoding="UTF-8" standalone="yes"?>
<Relationships xmlns="http://schemas.openxmlformats.org/package/2006/relationships"><Relationship Id="rId9" Type="http://schemas.openxmlformats.org/officeDocument/2006/relationships/image" Target="../media/image43.png"/><Relationship Id="rId20" Type="http://schemas.openxmlformats.org/officeDocument/2006/relationships/image" Target="../media/image54.png"/><Relationship Id="rId21" Type="http://schemas.openxmlformats.org/officeDocument/2006/relationships/image" Target="../media/image55.gif"/><Relationship Id="rId10" Type="http://schemas.openxmlformats.org/officeDocument/2006/relationships/image" Target="../media/image44.png"/><Relationship Id="rId11" Type="http://schemas.openxmlformats.org/officeDocument/2006/relationships/image" Target="../media/image45.png"/><Relationship Id="rId12" Type="http://schemas.openxmlformats.org/officeDocument/2006/relationships/image" Target="../media/image46.png"/><Relationship Id="rId13" Type="http://schemas.openxmlformats.org/officeDocument/2006/relationships/image" Target="../media/image47.png"/><Relationship Id="rId14" Type="http://schemas.openxmlformats.org/officeDocument/2006/relationships/image" Target="../media/image48.png"/><Relationship Id="rId15" Type="http://schemas.openxmlformats.org/officeDocument/2006/relationships/image" Target="../media/image49.png"/><Relationship Id="rId16" Type="http://schemas.openxmlformats.org/officeDocument/2006/relationships/image" Target="../media/image50.png"/><Relationship Id="rId17" Type="http://schemas.openxmlformats.org/officeDocument/2006/relationships/image" Target="../media/image51.png"/><Relationship Id="rId18" Type="http://schemas.openxmlformats.org/officeDocument/2006/relationships/image" Target="../media/image52.jpg"/><Relationship Id="rId19"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 Id="rId9"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g"/><Relationship Id="rId3" Type="http://schemas.openxmlformats.org/officeDocument/2006/relationships/image" Target="../media/image6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hyperlink" Target="http://www.nnvl.noaa.gov/view/" TargetMode="External"/><Relationship Id="rId4" Type="http://schemas.openxmlformats.org/officeDocument/2006/relationships/image" Target="../media/image6.png"/><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68.png"/><Relationship Id="rId7" Type="http://schemas.openxmlformats.org/officeDocument/2006/relationships/image" Target="../media/image73.png"/><Relationship Id="rId1" Type="http://schemas.openxmlformats.org/officeDocument/2006/relationships/slideLayout" Target="../slideLayouts/slideLayout21.xml"/><Relationship Id="rId2"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17.xml"/><Relationship Id="rId2" Type="http://schemas.openxmlformats.org/officeDocument/2006/relationships/image" Target="../media/image7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 Id="rId3" Type="http://schemas.openxmlformats.org/officeDocument/2006/relationships/image" Target="../media/image7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emf"/><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hyperlink" Target="http://cida.usgs.gov/gdp/" TargetMode="External"/><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8.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0.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1.emf"/><Relationship Id="rId3" Type="http://schemas.openxmlformats.org/officeDocument/2006/relationships/image" Target="../media/image92.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 Id="rId3" Type="http://schemas.openxmlformats.org/officeDocument/2006/relationships/image" Target="../media/image9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wmf"/><Relationship Id="rId5" Type="http://schemas.openxmlformats.org/officeDocument/2006/relationships/image" Target="../media/image98.png"/><Relationship Id="rId6"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48.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png"/><Relationship Id="rId7"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image" Target="../media/image97.wmf"/></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79.png"/><Relationship Id="rId5"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geoss.maps.arcgis.com/home/index.html" TargetMode="External"/><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105.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hyperlink" Target="http://ifis.iowafloodcenter.org/ifis/main/?v=b" TargetMode="External"/><Relationship Id="rId4" Type="http://schemas.openxmlformats.org/officeDocument/2006/relationships/image" Target="../media/image9.pn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hyperlink" Target="http://noah.dost.gov.ph/" TargetMode="External"/><Relationship Id="rId4" Type="http://schemas.openxmlformats.org/officeDocument/2006/relationships/image" Target="../media/image10.png"/><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noah.dost.gov.ph/" TargetMode="Externa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hyperlink" Target="http://gis.waterrights.utah.gov/gwmodels/_new/RunModel2.asp" TargetMode="External"/><Relationship Id="rId4" Type="http://schemas.openxmlformats.org/officeDocument/2006/relationships/image" Target="../media/image12.png"/><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endParaRPr lang="en-US" sz="3200" dirty="0"/>
          </a:p>
        </p:txBody>
      </p:sp>
      <p:sp>
        <p:nvSpPr>
          <p:cNvPr id="5" name="TextBox 4"/>
          <p:cNvSpPr txBox="1"/>
          <p:nvPr/>
        </p:nvSpPr>
        <p:spPr>
          <a:xfrm>
            <a:off x="1206125" y="4181259"/>
            <a:ext cx="3217333" cy="2246769"/>
          </a:xfrm>
          <a:prstGeom prst="rect">
            <a:avLst/>
          </a:prstGeom>
          <a:noFill/>
        </p:spPr>
        <p:txBody>
          <a:bodyPr wrap="square" rtlCol="0">
            <a:spAutoFit/>
          </a:bodyPr>
          <a:lstStyle/>
          <a:p>
            <a:r>
              <a:rPr lang="en-US" sz="2000" b="1" dirty="0" smtClean="0">
                <a:solidFill>
                  <a:schemeClr val="tx1">
                    <a:lumMod val="65000"/>
                    <a:lumOff val="35000"/>
                  </a:schemeClr>
                </a:solidFill>
              </a:rPr>
              <a:t>Nathan R. Swain</a:t>
            </a:r>
          </a:p>
          <a:p>
            <a:r>
              <a:rPr lang="en-US" sz="2000" b="1" dirty="0" smtClean="0">
                <a:solidFill>
                  <a:schemeClr val="tx1">
                    <a:lumMod val="65000"/>
                    <a:lumOff val="35000"/>
                  </a:schemeClr>
                </a:solidFill>
              </a:rPr>
              <a:t>Scott D. </a:t>
            </a:r>
            <a:r>
              <a:rPr lang="en-US" sz="2000" b="1" dirty="0" smtClean="0">
                <a:solidFill>
                  <a:schemeClr val="tx1">
                    <a:lumMod val="65000"/>
                    <a:lumOff val="35000"/>
                  </a:schemeClr>
                </a:solidFill>
              </a:rPr>
              <a:t>Christensen</a:t>
            </a:r>
          </a:p>
          <a:p>
            <a:r>
              <a:rPr lang="en-US" sz="2000" b="1" dirty="0" smtClean="0">
                <a:solidFill>
                  <a:schemeClr val="tx1">
                    <a:lumMod val="65000"/>
                    <a:lumOff val="35000"/>
                  </a:schemeClr>
                </a:solidFill>
              </a:rPr>
              <a:t>Herman </a:t>
            </a:r>
            <a:r>
              <a:rPr lang="en-US" sz="2000" b="1" dirty="0" err="1" smtClean="0">
                <a:solidFill>
                  <a:schemeClr val="tx1">
                    <a:lumMod val="65000"/>
                    <a:lumOff val="35000"/>
                  </a:schemeClr>
                </a:solidFill>
              </a:rPr>
              <a:t>Dolder</a:t>
            </a:r>
            <a:endParaRPr lang="en-US" sz="2000" b="1" dirty="0" smtClean="0">
              <a:solidFill>
                <a:schemeClr val="tx1">
                  <a:lumMod val="65000"/>
                  <a:lumOff val="35000"/>
                </a:schemeClr>
              </a:solidFill>
            </a:endParaRPr>
          </a:p>
          <a:p>
            <a:r>
              <a:rPr lang="en-US" sz="2000" b="1" dirty="0" smtClean="0">
                <a:solidFill>
                  <a:schemeClr val="tx1">
                    <a:lumMod val="65000"/>
                    <a:lumOff val="35000"/>
                  </a:schemeClr>
                </a:solidFill>
              </a:rPr>
              <a:t>Fidel Perez</a:t>
            </a:r>
            <a:endParaRPr lang="en-US" sz="2000" b="1" dirty="0" smtClean="0">
              <a:solidFill>
                <a:schemeClr val="tx1">
                  <a:lumMod val="65000"/>
                  <a:lumOff val="35000"/>
                </a:schemeClr>
              </a:solidFill>
            </a:endParaRPr>
          </a:p>
          <a:p>
            <a:r>
              <a:rPr lang="en-US" sz="2000" b="1" dirty="0" smtClean="0">
                <a:solidFill>
                  <a:schemeClr val="tx1">
                    <a:lumMod val="65000"/>
                    <a:lumOff val="35000"/>
                  </a:schemeClr>
                </a:solidFill>
              </a:rPr>
              <a:t>Alan D. Snow</a:t>
            </a:r>
          </a:p>
          <a:p>
            <a:r>
              <a:rPr lang="en-US" sz="2000" b="1" dirty="0" smtClean="0">
                <a:solidFill>
                  <a:schemeClr val="tx1">
                    <a:lumMod val="65000"/>
                    <a:lumOff val="35000"/>
                  </a:schemeClr>
                </a:solidFill>
              </a:rPr>
              <a:t>Jim Nelson</a:t>
            </a:r>
          </a:p>
          <a:p>
            <a:r>
              <a:rPr lang="en-US" sz="2000" b="1" dirty="0" smtClean="0">
                <a:solidFill>
                  <a:schemeClr val="tx1">
                    <a:lumMod val="65000"/>
                    <a:lumOff val="35000"/>
                  </a:schemeClr>
                </a:solidFill>
              </a:rPr>
              <a:t>Norm Jones</a:t>
            </a:r>
          </a:p>
        </p:txBody>
      </p:sp>
      <p:pic>
        <p:nvPicPr>
          <p:cNvPr id="10" name="Picture 9"/>
          <p:cNvPicPr>
            <a:picLocks noChangeAspect="1"/>
          </p:cNvPicPr>
          <p:nvPr/>
        </p:nvPicPr>
        <p:blipFill>
          <a:blip r:embed="rId3"/>
          <a:stretch>
            <a:fillRect/>
          </a:stretch>
        </p:blipFill>
        <p:spPr>
          <a:xfrm>
            <a:off x="3219185" y="5881955"/>
            <a:ext cx="883478" cy="914400"/>
          </a:xfrm>
          <a:prstGeom prst="rect">
            <a:avLst/>
          </a:prstGeom>
        </p:spPr>
      </p:pic>
      <p:pic>
        <p:nvPicPr>
          <p:cNvPr id="13" name="Picture 12"/>
          <p:cNvPicPr>
            <a:picLocks noChangeAspect="1"/>
          </p:cNvPicPr>
          <p:nvPr/>
        </p:nvPicPr>
        <p:blipFill>
          <a:blip r:embed="rId4"/>
          <a:stretch>
            <a:fillRect/>
          </a:stretch>
        </p:blipFill>
        <p:spPr>
          <a:xfrm>
            <a:off x="5759101" y="5881955"/>
            <a:ext cx="908925" cy="914400"/>
          </a:xfrm>
          <a:prstGeom prst="rect">
            <a:avLst/>
          </a:prstGeom>
        </p:spPr>
      </p:pic>
      <p:pic>
        <p:nvPicPr>
          <p:cNvPr id="15" name="Picture 14"/>
          <p:cNvPicPr>
            <a:picLocks noChangeAspect="1"/>
          </p:cNvPicPr>
          <p:nvPr/>
        </p:nvPicPr>
        <p:blipFill>
          <a:blip r:embed="rId5"/>
          <a:stretch>
            <a:fillRect/>
          </a:stretch>
        </p:blipFill>
        <p:spPr>
          <a:xfrm>
            <a:off x="4263819" y="6103029"/>
            <a:ext cx="1309688" cy="457200"/>
          </a:xfrm>
          <a:prstGeom prst="rect">
            <a:avLst/>
          </a:prstGeom>
        </p:spPr>
      </p:pic>
      <p:sp>
        <p:nvSpPr>
          <p:cNvPr id="2" name="Title 1"/>
          <p:cNvSpPr>
            <a:spLocks noGrp="1"/>
          </p:cNvSpPr>
          <p:nvPr>
            <p:ph type="ctrTitle"/>
          </p:nvPr>
        </p:nvSpPr>
        <p:spPr>
          <a:xfrm>
            <a:off x="0" y="1874006"/>
            <a:ext cx="8915400" cy="2076766"/>
          </a:xfrm>
        </p:spPr>
        <p:txBody>
          <a:bodyPr>
            <a:normAutofit/>
          </a:bodyPr>
          <a:lstStyle/>
          <a:p>
            <a:r>
              <a:rPr lang="en-US" dirty="0" smtClean="0"/>
              <a:t>Tethys Platform: Build Web Apps for Water Resources Decision Support</a:t>
            </a:r>
            <a:endParaRPr lang="en-US" dirty="0"/>
          </a:p>
        </p:txBody>
      </p:sp>
    </p:spTree>
    <p:extLst>
      <p:ext uri="{BB962C8B-B14F-4D97-AF65-F5344CB8AC3E}">
        <p14:creationId xmlns:p14="http://schemas.microsoft.com/office/powerpoint/2010/main" val="404342729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CI-WATER</a:t>
            </a:r>
            <a:endParaRPr lang="en-US" dirty="0"/>
          </a:p>
        </p:txBody>
      </p:sp>
      <p:sp>
        <p:nvSpPr>
          <p:cNvPr id="5" name="Text Placeholder 4"/>
          <p:cNvSpPr>
            <a:spLocks noGrp="1"/>
          </p:cNvSpPr>
          <p:nvPr>
            <p:ph type="body" idx="1"/>
          </p:nvPr>
        </p:nvSpPr>
        <p:spPr/>
        <p:txBody>
          <a:bodyPr/>
          <a:lstStyle/>
          <a:p>
            <a:endParaRPr lang="en-US" dirty="0"/>
          </a:p>
        </p:txBody>
      </p:sp>
      <p:pic>
        <p:nvPicPr>
          <p:cNvPr id="6" name="Picture 5"/>
          <p:cNvPicPr>
            <a:picLocks noChangeAspect="1"/>
          </p:cNvPicPr>
          <p:nvPr/>
        </p:nvPicPr>
        <p:blipFill>
          <a:blip r:embed="rId2"/>
          <a:stretch>
            <a:fillRect/>
          </a:stretch>
        </p:blipFill>
        <p:spPr>
          <a:xfrm>
            <a:off x="1350539" y="1875737"/>
            <a:ext cx="6609524" cy="1000000"/>
          </a:xfrm>
          <a:prstGeom prst="rect">
            <a:avLst/>
          </a:prstGeom>
        </p:spPr>
      </p:pic>
      <p:pic>
        <p:nvPicPr>
          <p:cNvPr id="7" name="Picture 2" descr="http://upload.wikimedia.org/wikipedia/commons/0/03/NSF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5654" y="353345"/>
            <a:ext cx="1602887" cy="16028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042" y="377876"/>
            <a:ext cx="1828800" cy="1143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0414798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CI-WATER Objectives</a:t>
            </a:r>
            <a:endParaRPr lang="en-US" dirty="0"/>
          </a:p>
        </p:txBody>
      </p:sp>
      <p:sp>
        <p:nvSpPr>
          <p:cNvPr id="3" name="Content Placeholder 2"/>
          <p:cNvSpPr>
            <a:spLocks noGrp="1"/>
          </p:cNvSpPr>
          <p:nvPr>
            <p:ph idx="1"/>
          </p:nvPr>
        </p:nvSpPr>
        <p:spPr>
          <a:xfrm>
            <a:off x="1114424" y="2595562"/>
            <a:ext cx="4151493" cy="3670767"/>
          </a:xfrm>
        </p:spPr>
        <p:txBody>
          <a:bodyPr>
            <a:normAutofit lnSpcReduction="10000"/>
          </a:bodyPr>
          <a:lstStyle/>
          <a:p>
            <a:r>
              <a:rPr lang="en-US" dirty="0"/>
              <a:t>Enhance </a:t>
            </a:r>
            <a:r>
              <a:rPr lang="en-US" dirty="0" err="1"/>
              <a:t>cyberinfrastructure</a:t>
            </a:r>
            <a:r>
              <a:rPr lang="en-US" dirty="0"/>
              <a:t> facilities</a:t>
            </a:r>
          </a:p>
          <a:p>
            <a:r>
              <a:rPr lang="en-US" b="1" dirty="0"/>
              <a:t>Enhance access to data- and computationally-intensive modeling</a:t>
            </a:r>
          </a:p>
          <a:p>
            <a:r>
              <a:rPr lang="en-US" dirty="0"/>
              <a:t>Advance high-resolution multi-physics watershed modeling</a:t>
            </a:r>
          </a:p>
          <a:p>
            <a:r>
              <a:rPr lang="en-US" dirty="0"/>
              <a:t>Promote STEM learning and water science engagement</a:t>
            </a:r>
          </a:p>
          <a:p>
            <a:endParaRPr lang="en-US"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6821" y="4378052"/>
            <a:ext cx="3352800" cy="2227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6821" y="2213785"/>
            <a:ext cx="3226224" cy="1853528"/>
          </a:xfrm>
          <a:prstGeom prst="rect">
            <a:avLst/>
          </a:prstGeom>
          <a:noFill/>
          <a:ln w="9360">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p:cNvPicPr>
            <a:picLocks noChangeAspect="1"/>
          </p:cNvPicPr>
          <p:nvPr/>
        </p:nvPicPr>
        <p:blipFill>
          <a:blip r:embed="rId4"/>
          <a:stretch>
            <a:fillRect/>
          </a:stretch>
        </p:blipFill>
        <p:spPr>
          <a:xfrm>
            <a:off x="8004888" y="209456"/>
            <a:ext cx="908925" cy="914400"/>
          </a:xfrm>
          <a:prstGeom prst="rect">
            <a:avLst/>
          </a:prstGeom>
        </p:spPr>
      </p:pic>
      <p:pic>
        <p:nvPicPr>
          <p:cNvPr id="7" name="Picture 6"/>
          <p:cNvPicPr>
            <a:picLocks noChangeAspect="1"/>
          </p:cNvPicPr>
          <p:nvPr/>
        </p:nvPicPr>
        <p:blipFill>
          <a:blip r:embed="rId5"/>
          <a:stretch>
            <a:fillRect/>
          </a:stretch>
        </p:blipFill>
        <p:spPr>
          <a:xfrm>
            <a:off x="243912" y="475327"/>
            <a:ext cx="1309688" cy="457200"/>
          </a:xfrm>
          <a:prstGeom prst="rect">
            <a:avLst/>
          </a:prstGeom>
        </p:spPr>
      </p:pic>
    </p:spTree>
    <p:extLst>
      <p:ext uri="{BB962C8B-B14F-4D97-AF65-F5344CB8AC3E}">
        <p14:creationId xmlns:p14="http://schemas.microsoft.com/office/powerpoint/2010/main" val="139819339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7482"/>
            <a:ext cx="8913813" cy="914400"/>
          </a:xfrm>
        </p:spPr>
        <p:txBody>
          <a:bodyPr>
            <a:normAutofit fontScale="90000"/>
          </a:bodyPr>
          <a:lstStyle/>
          <a:p>
            <a:r>
              <a:rPr lang="en-US" dirty="0" smtClean="0"/>
              <a:t>Cloud-Based Modeling for Decision Support</a:t>
            </a:r>
            <a:endParaRPr lang="en-US" dirty="0"/>
          </a:p>
        </p:txBody>
      </p:sp>
      <p:grpSp>
        <p:nvGrpSpPr>
          <p:cNvPr id="4" name="Group 3"/>
          <p:cNvGrpSpPr/>
          <p:nvPr/>
        </p:nvGrpSpPr>
        <p:grpSpPr>
          <a:xfrm>
            <a:off x="382238" y="1676105"/>
            <a:ext cx="8418391" cy="4787715"/>
            <a:chOff x="153334" y="1726842"/>
            <a:chExt cx="8702029" cy="4949026"/>
          </a:xfrm>
        </p:grpSpPr>
        <p:sp>
          <p:nvSpPr>
            <p:cNvPr id="5" name="Line 129"/>
            <p:cNvSpPr>
              <a:spLocks noChangeShapeType="1"/>
            </p:cNvSpPr>
            <p:nvPr/>
          </p:nvSpPr>
          <p:spPr bwMode="auto">
            <a:xfrm rot="10800000">
              <a:off x="2410311" y="2182045"/>
              <a:ext cx="529952" cy="1255928"/>
            </a:xfrm>
            <a:prstGeom prst="line">
              <a:avLst/>
            </a:prstGeom>
            <a:ln>
              <a:headEnd/>
              <a:tailEnd/>
            </a:ln>
          </p:spPr>
          <p:style>
            <a:lnRef idx="3">
              <a:schemeClr val="dk1"/>
            </a:lnRef>
            <a:fillRef idx="0">
              <a:schemeClr val="dk1"/>
            </a:fillRef>
            <a:effectRef idx="2">
              <a:schemeClr val="dk1"/>
            </a:effectRef>
            <a:fontRef idx="minor">
              <a:schemeClr val="tx1"/>
            </a:fontRef>
          </p:style>
          <p:txBody>
            <a:bodyPr>
              <a:prstTxWarp prst="textNoShape">
                <a:avLst/>
              </a:prstTxWarp>
            </a:bodyPr>
            <a:lstStyle/>
            <a:p>
              <a:pPr>
                <a:defRPr/>
              </a:pPr>
              <a:endParaRPr lang="en-US" dirty="0">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p:txBody>
        </p:sp>
        <p:sp>
          <p:nvSpPr>
            <p:cNvPr id="6" name="Line 129"/>
            <p:cNvSpPr>
              <a:spLocks noChangeShapeType="1"/>
            </p:cNvSpPr>
            <p:nvPr/>
          </p:nvSpPr>
          <p:spPr bwMode="auto">
            <a:xfrm rot="10800000">
              <a:off x="1246978" y="3289591"/>
              <a:ext cx="1428307" cy="407236"/>
            </a:xfrm>
            <a:prstGeom prst="line">
              <a:avLst/>
            </a:prstGeom>
            <a:ln>
              <a:headEnd/>
              <a:tailEnd/>
            </a:ln>
          </p:spPr>
          <p:style>
            <a:lnRef idx="3">
              <a:schemeClr val="dk1"/>
            </a:lnRef>
            <a:fillRef idx="0">
              <a:schemeClr val="dk1"/>
            </a:fillRef>
            <a:effectRef idx="2">
              <a:schemeClr val="dk1"/>
            </a:effectRef>
            <a:fontRef idx="minor">
              <a:schemeClr val="tx1"/>
            </a:fontRef>
          </p:style>
          <p:txBody>
            <a:bodyPr>
              <a:prstTxWarp prst="textNoShape">
                <a:avLst/>
              </a:prstTxWarp>
            </a:bodyPr>
            <a:lstStyle/>
            <a:p>
              <a:pPr>
                <a:defRPr/>
              </a:pPr>
              <a:endParaRPr lang="en-US" dirty="0">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p:txBody>
        </p:sp>
        <p:sp>
          <p:nvSpPr>
            <p:cNvPr id="7" name="Line 129"/>
            <p:cNvSpPr>
              <a:spLocks noChangeShapeType="1"/>
            </p:cNvSpPr>
            <p:nvPr/>
          </p:nvSpPr>
          <p:spPr bwMode="auto">
            <a:xfrm rot="10800000" flipV="1">
              <a:off x="1503385" y="3943502"/>
              <a:ext cx="1275555" cy="632560"/>
            </a:xfrm>
            <a:prstGeom prst="line">
              <a:avLst/>
            </a:prstGeom>
            <a:ln>
              <a:headEnd/>
              <a:tailEnd/>
            </a:ln>
          </p:spPr>
          <p:style>
            <a:lnRef idx="3">
              <a:schemeClr val="dk1"/>
            </a:lnRef>
            <a:fillRef idx="0">
              <a:schemeClr val="dk1"/>
            </a:fillRef>
            <a:effectRef idx="2">
              <a:schemeClr val="dk1"/>
            </a:effectRef>
            <a:fontRef idx="minor">
              <a:schemeClr val="tx1"/>
            </a:fontRef>
          </p:style>
          <p:txBody>
            <a:bodyPr>
              <a:prstTxWarp prst="textNoShape">
                <a:avLst/>
              </a:prstTxWarp>
            </a:bodyPr>
            <a:lstStyle/>
            <a:p>
              <a:pPr>
                <a:defRPr/>
              </a:pPr>
              <a:endParaRPr lang="en-US" dirty="0">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p:txBody>
        </p:sp>
        <p:pic>
          <p:nvPicPr>
            <p:cNvPr id="8" name="Picture 27" descr="User_Blue_Half"/>
            <p:cNvPicPr>
              <a:picLocks noChangeAspect="1" noChangeArrowheads="1"/>
            </p:cNvPicPr>
            <p:nvPr/>
          </p:nvPicPr>
          <p:blipFill>
            <a:blip r:embed="rId2"/>
            <a:srcRect/>
            <a:stretch>
              <a:fillRect/>
            </a:stretch>
          </p:blipFill>
          <p:spPr bwMode="auto">
            <a:xfrm>
              <a:off x="7950973" y="3568659"/>
              <a:ext cx="420687" cy="763588"/>
            </a:xfrm>
            <a:prstGeom prst="rect">
              <a:avLst/>
            </a:prstGeom>
            <a:noFill/>
            <a:ln w="9525">
              <a:noFill/>
              <a:miter lim="800000"/>
              <a:headEnd/>
              <a:tailEnd/>
            </a:ln>
          </p:spPr>
        </p:pic>
        <p:pic>
          <p:nvPicPr>
            <p:cNvPr id="9" name="Picture 37" descr="User_Red_Half"/>
            <p:cNvPicPr>
              <a:picLocks noChangeAspect="1" noChangeArrowheads="1"/>
            </p:cNvPicPr>
            <p:nvPr/>
          </p:nvPicPr>
          <p:blipFill>
            <a:blip r:embed="rId3"/>
            <a:srcRect/>
            <a:stretch>
              <a:fillRect/>
            </a:stretch>
          </p:blipFill>
          <p:spPr bwMode="auto">
            <a:xfrm>
              <a:off x="7317186" y="3289591"/>
              <a:ext cx="414337" cy="763588"/>
            </a:xfrm>
            <a:prstGeom prst="rect">
              <a:avLst/>
            </a:prstGeom>
            <a:noFill/>
            <a:ln w="9525">
              <a:noFill/>
              <a:miter lim="800000"/>
              <a:headEnd/>
              <a:tailEnd/>
            </a:ln>
          </p:spPr>
        </p:pic>
        <p:pic>
          <p:nvPicPr>
            <p:cNvPr id="10" name="Picture 39" descr="User_Yellow_Half"/>
            <p:cNvPicPr>
              <a:picLocks noChangeAspect="1" noChangeArrowheads="1"/>
            </p:cNvPicPr>
            <p:nvPr/>
          </p:nvPicPr>
          <p:blipFill>
            <a:blip r:embed="rId4"/>
            <a:srcRect/>
            <a:stretch>
              <a:fillRect/>
            </a:stretch>
          </p:blipFill>
          <p:spPr bwMode="auto">
            <a:xfrm>
              <a:off x="7752296" y="2526003"/>
              <a:ext cx="414337" cy="763588"/>
            </a:xfrm>
            <a:prstGeom prst="rect">
              <a:avLst/>
            </a:prstGeom>
            <a:noFill/>
            <a:ln w="9525">
              <a:noFill/>
              <a:miter lim="800000"/>
              <a:headEnd/>
              <a:tailEnd/>
            </a:ln>
          </p:spPr>
        </p:pic>
        <p:grpSp>
          <p:nvGrpSpPr>
            <p:cNvPr id="11" name="Group 111"/>
            <p:cNvGrpSpPr>
              <a:grpSpLocks/>
            </p:cNvGrpSpPr>
            <p:nvPr/>
          </p:nvGrpSpPr>
          <p:grpSpPr bwMode="auto">
            <a:xfrm>
              <a:off x="2020576" y="1795650"/>
              <a:ext cx="1309420" cy="1156467"/>
              <a:chOff x="4373563" y="480206"/>
              <a:chExt cx="919162" cy="873932"/>
            </a:xfrm>
          </p:grpSpPr>
          <p:pic>
            <p:nvPicPr>
              <p:cNvPr id="25" name="Picture 110" descr="database_org.png"/>
              <p:cNvPicPr>
                <a:picLocks noChangeAspect="1"/>
              </p:cNvPicPr>
              <p:nvPr/>
            </p:nvPicPr>
            <p:blipFill>
              <a:blip r:embed="rId5"/>
              <a:srcRect/>
              <a:stretch>
                <a:fillRect/>
              </a:stretch>
            </p:blipFill>
            <p:spPr bwMode="auto">
              <a:xfrm>
                <a:off x="4373563" y="480206"/>
                <a:ext cx="705994" cy="694545"/>
              </a:xfrm>
              <a:prstGeom prst="rect">
                <a:avLst/>
              </a:prstGeom>
              <a:noFill/>
              <a:ln w="9525">
                <a:noFill/>
                <a:miter lim="800000"/>
                <a:headEnd/>
                <a:tailEnd/>
              </a:ln>
            </p:spPr>
          </p:pic>
          <p:pic>
            <p:nvPicPr>
              <p:cNvPr id="26" name="Picture 165"/>
              <p:cNvPicPr>
                <a:picLocks noChangeArrowheads="1"/>
              </p:cNvPicPr>
              <p:nvPr/>
            </p:nvPicPr>
            <p:blipFill>
              <a:blip r:embed="rId6"/>
              <a:srcRect/>
              <a:stretch>
                <a:fillRect/>
              </a:stretch>
            </p:blipFill>
            <p:spPr bwMode="auto">
              <a:xfrm>
                <a:off x="4776643" y="797739"/>
                <a:ext cx="516082" cy="556399"/>
              </a:xfrm>
              <a:prstGeom prst="rect">
                <a:avLst/>
              </a:prstGeom>
              <a:noFill/>
              <a:ln w="12700">
                <a:noFill/>
                <a:miter lim="800000"/>
                <a:headEnd/>
                <a:tailEnd/>
              </a:ln>
            </p:spPr>
          </p:pic>
        </p:grpSp>
        <p:pic>
          <p:nvPicPr>
            <p:cNvPr id="12" name="Picture 219" descr="Raster"/>
            <p:cNvPicPr>
              <a:picLocks noChangeAspect="1" noChangeArrowheads="1"/>
            </p:cNvPicPr>
            <p:nvPr/>
          </p:nvPicPr>
          <p:blipFill>
            <a:blip r:embed="rId7"/>
            <a:srcRect/>
            <a:stretch>
              <a:fillRect/>
            </a:stretch>
          </p:blipFill>
          <p:spPr bwMode="auto">
            <a:xfrm>
              <a:off x="486494" y="2929787"/>
              <a:ext cx="939079" cy="871220"/>
            </a:xfrm>
            <a:prstGeom prst="rect">
              <a:avLst/>
            </a:prstGeom>
            <a:noFill/>
            <a:ln w="9525">
              <a:noFill/>
              <a:miter lim="800000"/>
              <a:headEnd/>
              <a:tailEnd/>
            </a:ln>
          </p:spPr>
        </p:pic>
        <p:pic>
          <p:nvPicPr>
            <p:cNvPr id="13" name="Picture 170" descr="Browser_map"/>
            <p:cNvPicPr>
              <a:picLocks noChangeAspect="1" noChangeArrowheads="1"/>
            </p:cNvPicPr>
            <p:nvPr/>
          </p:nvPicPr>
          <p:blipFill>
            <a:blip r:embed="rId8"/>
            <a:srcRect/>
            <a:stretch>
              <a:fillRect/>
            </a:stretch>
          </p:blipFill>
          <p:spPr bwMode="auto">
            <a:xfrm>
              <a:off x="4492396" y="3843941"/>
              <a:ext cx="1580388" cy="1216211"/>
            </a:xfrm>
            <a:prstGeom prst="rect">
              <a:avLst/>
            </a:prstGeom>
            <a:noFill/>
            <a:ln w="9525">
              <a:noFill/>
              <a:miter lim="800000"/>
              <a:headEnd/>
              <a:tailEnd/>
            </a:ln>
          </p:spPr>
        </p:pic>
        <p:pic>
          <p:nvPicPr>
            <p:cNvPr id="14" name="Picture 80" descr="ETL_diagram"/>
            <p:cNvPicPr>
              <a:picLocks noChangeAspect="1" noChangeArrowheads="1"/>
            </p:cNvPicPr>
            <p:nvPr/>
          </p:nvPicPr>
          <p:blipFill>
            <a:blip r:embed="rId9"/>
            <a:srcRect/>
            <a:stretch>
              <a:fillRect/>
            </a:stretch>
          </p:blipFill>
          <p:spPr bwMode="auto">
            <a:xfrm>
              <a:off x="653333" y="4561677"/>
              <a:ext cx="981075" cy="498475"/>
            </a:xfrm>
            <a:prstGeom prst="rect">
              <a:avLst/>
            </a:prstGeom>
            <a:noFill/>
            <a:ln w="9525">
              <a:noFill/>
              <a:miter lim="800000"/>
              <a:headEnd/>
              <a:tailEnd/>
            </a:ln>
          </p:spPr>
        </p:pic>
        <p:sp>
          <p:nvSpPr>
            <p:cNvPr id="15" name="TextBox 14"/>
            <p:cNvSpPr txBox="1"/>
            <p:nvPr/>
          </p:nvSpPr>
          <p:spPr>
            <a:xfrm>
              <a:off x="287274" y="1726842"/>
              <a:ext cx="1725111" cy="92333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r"/>
              <a:r>
                <a:rPr lang="en-US" dirty="0" smtClean="0"/>
                <a:t>Spatial</a:t>
              </a:r>
            </a:p>
            <a:p>
              <a:pPr algn="r"/>
              <a:r>
                <a:rPr lang="en-US" dirty="0" smtClean="0"/>
                <a:t>Databases and Tools</a:t>
              </a:r>
              <a:endParaRPr lang="en-US" dirty="0"/>
            </a:p>
          </p:txBody>
        </p:sp>
        <p:sp>
          <p:nvSpPr>
            <p:cNvPr id="16" name="TextBox 15"/>
            <p:cNvSpPr txBox="1"/>
            <p:nvPr/>
          </p:nvSpPr>
          <p:spPr>
            <a:xfrm>
              <a:off x="153334" y="3805594"/>
              <a:ext cx="1275806"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smtClean="0"/>
                <a:t>Model Files</a:t>
              </a:r>
              <a:endParaRPr lang="en-US" dirty="0"/>
            </a:p>
          </p:txBody>
        </p:sp>
        <p:sp>
          <p:nvSpPr>
            <p:cNvPr id="17" name="TextBox 16"/>
            <p:cNvSpPr txBox="1"/>
            <p:nvPr/>
          </p:nvSpPr>
          <p:spPr>
            <a:xfrm>
              <a:off x="396873" y="5056409"/>
              <a:ext cx="2057400" cy="64633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dirty="0" smtClean="0"/>
                <a:t>Custom Python Scripts</a:t>
              </a:r>
              <a:endParaRPr lang="en-US" dirty="0"/>
            </a:p>
          </p:txBody>
        </p:sp>
        <p:pic>
          <p:nvPicPr>
            <p:cNvPr id="18" name="Picture 47" descr="MapTeble"/>
            <p:cNvPicPr>
              <a:picLocks noChangeAspect="1" noChangeArrowheads="1"/>
            </p:cNvPicPr>
            <p:nvPr/>
          </p:nvPicPr>
          <p:blipFill>
            <a:blip r:embed="rId10"/>
            <a:srcRect/>
            <a:stretch>
              <a:fillRect/>
            </a:stretch>
          </p:blipFill>
          <p:spPr bwMode="auto">
            <a:xfrm>
              <a:off x="7442733" y="4847019"/>
              <a:ext cx="1027112" cy="963612"/>
            </a:xfrm>
            <a:prstGeom prst="rect">
              <a:avLst/>
            </a:prstGeom>
            <a:noFill/>
            <a:ln w="9525">
              <a:noFill/>
              <a:miter lim="800000"/>
              <a:headEnd/>
              <a:tailEnd/>
            </a:ln>
          </p:spPr>
        </p:pic>
        <p:sp>
          <p:nvSpPr>
            <p:cNvPr id="19" name="TextBox 18"/>
            <p:cNvSpPr txBox="1"/>
            <p:nvPr/>
          </p:nvSpPr>
          <p:spPr>
            <a:xfrm>
              <a:off x="4291990" y="5151380"/>
              <a:ext cx="1981200" cy="64633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dirty="0" smtClean="0"/>
                <a:t>Simple Web Interfaces</a:t>
              </a:r>
              <a:endParaRPr lang="en-US" dirty="0"/>
            </a:p>
          </p:txBody>
        </p:sp>
        <p:pic>
          <p:nvPicPr>
            <p:cNvPr id="20" name="Picture 39" descr="arrowcurveupright.png"/>
            <p:cNvPicPr>
              <a:picLocks noChangeAspect="1"/>
            </p:cNvPicPr>
            <p:nvPr/>
          </p:nvPicPr>
          <p:blipFill>
            <a:blip r:embed="rId11"/>
            <a:srcRect/>
            <a:stretch>
              <a:fillRect/>
            </a:stretch>
          </p:blipFill>
          <p:spPr bwMode="auto">
            <a:xfrm rot="712082" flipV="1">
              <a:off x="3981468" y="3169479"/>
              <a:ext cx="876300" cy="498475"/>
            </a:xfrm>
            <a:prstGeom prst="rect">
              <a:avLst/>
            </a:prstGeom>
            <a:noFill/>
            <a:ln w="9525">
              <a:noFill/>
              <a:miter lim="800000"/>
              <a:headEnd/>
              <a:tailEnd/>
            </a:ln>
          </p:spPr>
        </p:pic>
        <p:pic>
          <p:nvPicPr>
            <p:cNvPr id="21" name="Picture 41" descr="bluearrow.png"/>
            <p:cNvPicPr>
              <a:picLocks noChangeAspect="1"/>
            </p:cNvPicPr>
            <p:nvPr/>
          </p:nvPicPr>
          <p:blipFill>
            <a:blip r:embed="rId12"/>
            <a:srcRect/>
            <a:stretch>
              <a:fillRect/>
            </a:stretch>
          </p:blipFill>
          <p:spPr bwMode="auto">
            <a:xfrm rot="20146567">
              <a:off x="6273190" y="3671385"/>
              <a:ext cx="803275" cy="425450"/>
            </a:xfrm>
            <a:prstGeom prst="rect">
              <a:avLst/>
            </a:prstGeom>
            <a:noFill/>
            <a:ln w="9525">
              <a:noFill/>
              <a:miter lim="800000"/>
              <a:headEnd/>
              <a:tailEnd/>
            </a:ln>
          </p:spPr>
        </p:pic>
        <p:pic>
          <p:nvPicPr>
            <p:cNvPr id="22" name="Picture 41" descr="bluearrow.png"/>
            <p:cNvPicPr>
              <a:picLocks noChangeAspect="1"/>
            </p:cNvPicPr>
            <p:nvPr/>
          </p:nvPicPr>
          <p:blipFill>
            <a:blip r:embed="rId12"/>
            <a:srcRect/>
            <a:stretch>
              <a:fillRect/>
            </a:stretch>
          </p:blipFill>
          <p:spPr bwMode="auto">
            <a:xfrm rot="1041163">
              <a:off x="6318356" y="4562154"/>
              <a:ext cx="803275" cy="425450"/>
            </a:xfrm>
            <a:prstGeom prst="rect">
              <a:avLst/>
            </a:prstGeom>
            <a:noFill/>
            <a:ln w="9525">
              <a:noFill/>
              <a:miter lim="800000"/>
              <a:headEnd/>
              <a:tailEnd/>
            </a:ln>
          </p:spPr>
        </p:pic>
        <p:sp>
          <p:nvSpPr>
            <p:cNvPr id="23" name="TextBox 22"/>
            <p:cNvSpPr txBox="1"/>
            <p:nvPr/>
          </p:nvSpPr>
          <p:spPr>
            <a:xfrm>
              <a:off x="6472525" y="5810631"/>
              <a:ext cx="2382838" cy="86523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dirty="0" smtClean="0"/>
                <a:t>Engineers, Decision Makers, Advocacy Groups, Public</a:t>
              </a:r>
              <a:endParaRPr lang="en-US" dirty="0"/>
            </a:p>
          </p:txBody>
        </p:sp>
        <p:pic>
          <p:nvPicPr>
            <p:cNvPr id="24" name="Picture 34"/>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62439" y="3149703"/>
              <a:ext cx="1957283" cy="136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Tree>
    <p:extLst>
      <p:ext uri="{BB962C8B-B14F-4D97-AF65-F5344CB8AC3E}">
        <p14:creationId xmlns:p14="http://schemas.microsoft.com/office/powerpoint/2010/main" val="230429373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Flood Early Warning System</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574" y="2113292"/>
            <a:ext cx="7933626"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a:spLocks noGrp="1"/>
          </p:cNvSpPr>
          <p:nvPr>
            <p:ph idx="1"/>
          </p:nvPr>
        </p:nvSpPr>
        <p:spPr>
          <a:xfrm>
            <a:off x="185518" y="3423851"/>
            <a:ext cx="8830043" cy="1656576"/>
          </a:xfrm>
          <a:solidFill>
            <a:schemeClr val="bg1"/>
          </a:solidFill>
        </p:spPr>
        <p:txBody>
          <a:bodyPr>
            <a:normAutofit/>
          </a:bodyPr>
          <a:lstStyle/>
          <a:p>
            <a:pPr marL="0" indent="0">
              <a:buNone/>
            </a:pPr>
            <a:r>
              <a:rPr lang="en-US" sz="3600" dirty="0" smtClean="0">
                <a:solidFill>
                  <a:srgbClr val="FF0000"/>
                </a:solidFill>
              </a:rPr>
              <a:t>W</a:t>
            </a:r>
            <a:r>
              <a:rPr lang="en-US" sz="3600" dirty="0" smtClean="0"/>
              <a:t>eb-based </a:t>
            </a:r>
            <a:r>
              <a:rPr lang="en-US" sz="3600" dirty="0" smtClean="0">
                <a:solidFill>
                  <a:srgbClr val="FF0000"/>
                </a:solidFill>
              </a:rPr>
              <a:t>I</a:t>
            </a:r>
            <a:r>
              <a:rPr lang="en-US" sz="3600" dirty="0" smtClean="0"/>
              <a:t>nteractive </a:t>
            </a:r>
            <a:r>
              <a:rPr lang="en-US" sz="3600" dirty="0">
                <a:solidFill>
                  <a:srgbClr val="FF0000"/>
                </a:solidFill>
              </a:rPr>
              <a:t>F</a:t>
            </a:r>
            <a:r>
              <a:rPr lang="en-US" sz="3600" dirty="0" smtClean="0"/>
              <a:t>ully </a:t>
            </a:r>
            <a:r>
              <a:rPr lang="en-US" sz="3600" dirty="0" smtClean="0">
                <a:solidFill>
                  <a:srgbClr val="FF0000"/>
                </a:solidFill>
              </a:rPr>
              <a:t>I</a:t>
            </a:r>
            <a:r>
              <a:rPr lang="en-US" sz="3600" dirty="0" smtClean="0"/>
              <a:t>ntegrated</a:t>
            </a:r>
          </a:p>
          <a:p>
            <a:pPr marL="0" indent="0">
              <a:buNone/>
            </a:pPr>
            <a:r>
              <a:rPr lang="en-US" sz="3600" dirty="0" smtClean="0">
                <a:solidFill>
                  <a:srgbClr val="FF0000"/>
                </a:solidFill>
              </a:rPr>
              <a:t>F</a:t>
            </a:r>
            <a:r>
              <a:rPr lang="en-US" sz="3600" dirty="0" smtClean="0"/>
              <a:t>lood </a:t>
            </a:r>
            <a:r>
              <a:rPr lang="en-US" sz="3600" dirty="0" smtClean="0">
                <a:solidFill>
                  <a:srgbClr val="FF0000"/>
                </a:solidFill>
              </a:rPr>
              <a:t>E</a:t>
            </a:r>
            <a:r>
              <a:rPr lang="en-US" sz="3600" dirty="0" smtClean="0"/>
              <a:t>arly </a:t>
            </a:r>
            <a:r>
              <a:rPr lang="en-US" sz="3600" dirty="0" smtClean="0">
                <a:solidFill>
                  <a:srgbClr val="FF0000"/>
                </a:solidFill>
              </a:rPr>
              <a:t>W</a:t>
            </a:r>
            <a:r>
              <a:rPr lang="en-US" sz="3600" dirty="0" smtClean="0"/>
              <a:t>arning </a:t>
            </a:r>
            <a:r>
              <a:rPr lang="en-US" sz="3600" dirty="0" smtClean="0">
                <a:solidFill>
                  <a:srgbClr val="FF0000"/>
                </a:solidFill>
              </a:rPr>
              <a:t>S</a:t>
            </a:r>
            <a:r>
              <a:rPr lang="en-US" sz="3600" dirty="0" smtClean="0"/>
              <a:t>ystem</a:t>
            </a:r>
            <a:endParaRPr lang="en-US" sz="3600" dirty="0"/>
          </a:p>
        </p:txBody>
      </p:sp>
    </p:spTree>
    <p:extLst>
      <p:ext uri="{BB962C8B-B14F-4D97-AF65-F5344CB8AC3E}">
        <p14:creationId xmlns:p14="http://schemas.microsoft.com/office/powerpoint/2010/main" val="25994287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868"/>
            <a:ext cx="8913813" cy="914400"/>
          </a:xfrm>
        </p:spPr>
        <p:txBody>
          <a:bodyPr/>
          <a:lstStyle/>
          <a:p>
            <a:r>
              <a:rPr lang="en-US" dirty="0" smtClean="0"/>
              <a:t>Observations through </a:t>
            </a:r>
            <a:r>
              <a:rPr lang="en-US" dirty="0" err="1" smtClean="0"/>
              <a:t>WaterML</a:t>
            </a:r>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727807" y="1373089"/>
            <a:ext cx="7770939" cy="5343871"/>
          </a:xfrm>
          <a:prstGeom prst="rect">
            <a:avLst/>
          </a:prstGeom>
        </p:spPr>
      </p:pic>
    </p:spTree>
    <p:extLst>
      <p:ext uri="{BB962C8B-B14F-4D97-AF65-F5344CB8AC3E}">
        <p14:creationId xmlns:p14="http://schemas.microsoft.com/office/powerpoint/2010/main" val="64415152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868"/>
            <a:ext cx="8913813" cy="914400"/>
          </a:xfrm>
        </p:spPr>
        <p:txBody>
          <a:bodyPr/>
          <a:lstStyle/>
          <a:p>
            <a:r>
              <a:rPr lang="en-US" dirty="0" smtClean="0"/>
              <a:t>Precipitation</a:t>
            </a:r>
            <a:endParaRPr lang="en-US" dirty="0"/>
          </a:p>
        </p:txBody>
      </p:sp>
      <p:pic>
        <p:nvPicPr>
          <p:cNvPr id="4" name="Content Placeholder 3"/>
          <p:cNvPicPr>
            <a:picLocks noGrp="1" noChangeAspect="1"/>
          </p:cNvPicPr>
          <p:nvPr>
            <p:ph idx="1"/>
          </p:nvPr>
        </p:nvPicPr>
        <p:blipFill rotWithShape="1">
          <a:blip r:embed="rId2"/>
          <a:srcRect t="-420" b="144"/>
          <a:stretch/>
        </p:blipFill>
        <p:spPr>
          <a:xfrm>
            <a:off x="727807" y="1373089"/>
            <a:ext cx="7770939" cy="5347107"/>
          </a:xfrm>
        </p:spPr>
      </p:pic>
    </p:spTree>
    <p:extLst>
      <p:ext uri="{BB962C8B-B14F-4D97-AF65-F5344CB8AC3E}">
        <p14:creationId xmlns:p14="http://schemas.microsoft.com/office/powerpoint/2010/main" val="369242221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868"/>
            <a:ext cx="8913813" cy="914400"/>
          </a:xfrm>
        </p:spPr>
        <p:txBody>
          <a:bodyPr/>
          <a:lstStyle/>
          <a:p>
            <a:r>
              <a:rPr lang="en-US" dirty="0" smtClean="0"/>
              <a:t>GSSHA Hydrologic Model</a:t>
            </a:r>
            <a:endParaRPr lang="en-US" dirty="0"/>
          </a:p>
        </p:txBody>
      </p:sp>
      <p:pic>
        <p:nvPicPr>
          <p:cNvPr id="5" name="Picture 4"/>
          <p:cNvPicPr>
            <a:picLocks noChangeAspect="1"/>
          </p:cNvPicPr>
          <p:nvPr/>
        </p:nvPicPr>
        <p:blipFill>
          <a:blip r:embed="rId2"/>
          <a:stretch>
            <a:fillRect/>
          </a:stretch>
        </p:blipFill>
        <p:spPr>
          <a:xfrm>
            <a:off x="727808" y="1373090"/>
            <a:ext cx="7776304" cy="5347107"/>
          </a:xfrm>
          <a:prstGeom prst="rect">
            <a:avLst/>
          </a:prstGeom>
        </p:spPr>
      </p:pic>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3391101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868"/>
            <a:ext cx="8913813" cy="914400"/>
          </a:xfrm>
        </p:spPr>
        <p:txBody>
          <a:bodyPr/>
          <a:lstStyle/>
          <a:p>
            <a:r>
              <a:rPr lang="en-US" dirty="0" smtClean="0"/>
              <a:t>ECMWF-RAPID</a:t>
            </a:r>
            <a:endParaRPr lang="en-US" dirty="0"/>
          </a:p>
        </p:txBody>
      </p:sp>
      <p:pic>
        <p:nvPicPr>
          <p:cNvPr id="4" name="Picture 3"/>
          <p:cNvPicPr>
            <a:picLocks noChangeAspect="1"/>
          </p:cNvPicPr>
          <p:nvPr/>
        </p:nvPicPr>
        <p:blipFill>
          <a:blip r:embed="rId2"/>
          <a:stretch>
            <a:fillRect/>
          </a:stretch>
        </p:blipFill>
        <p:spPr>
          <a:xfrm>
            <a:off x="727808" y="1373090"/>
            <a:ext cx="7776303" cy="5347107"/>
          </a:xfrm>
          <a:prstGeom prst="rect">
            <a:avLst/>
          </a:prstGeom>
        </p:spPr>
      </p:pic>
    </p:spTree>
    <p:extLst>
      <p:ext uri="{BB962C8B-B14F-4D97-AF65-F5344CB8AC3E}">
        <p14:creationId xmlns:p14="http://schemas.microsoft.com/office/powerpoint/2010/main" val="172928002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868"/>
            <a:ext cx="8913813" cy="914400"/>
          </a:xfrm>
        </p:spPr>
        <p:txBody>
          <a:bodyPr/>
          <a:lstStyle/>
          <a:p>
            <a:r>
              <a:rPr lang="en-US" dirty="0" smtClean="0"/>
              <a:t>Canned GSSHA</a:t>
            </a:r>
            <a:endParaRPr lang="en-US" dirty="0"/>
          </a:p>
        </p:txBody>
      </p:sp>
      <p:pic>
        <p:nvPicPr>
          <p:cNvPr id="5" name="Picture 4"/>
          <p:cNvPicPr>
            <a:picLocks noChangeAspect="1"/>
          </p:cNvPicPr>
          <p:nvPr/>
        </p:nvPicPr>
        <p:blipFill>
          <a:blip r:embed="rId2"/>
          <a:stretch>
            <a:fillRect/>
          </a:stretch>
        </p:blipFill>
        <p:spPr>
          <a:xfrm>
            <a:off x="727808" y="1373090"/>
            <a:ext cx="7796660" cy="5347107"/>
          </a:xfrm>
          <a:prstGeom prst="rect">
            <a:avLst/>
          </a:prstGeom>
        </p:spPr>
      </p:pic>
    </p:spTree>
    <p:extLst>
      <p:ext uri="{BB962C8B-B14F-4D97-AF65-F5344CB8AC3E}">
        <p14:creationId xmlns:p14="http://schemas.microsoft.com/office/powerpoint/2010/main" val="163060785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Tethys Platform</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259748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Everybody is Deploying their Apps to the Cloud</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005152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App Approach</a:t>
            </a:r>
            <a:endParaRPr lang="en-US" dirty="0"/>
          </a:p>
        </p:txBody>
      </p:sp>
      <p:graphicFrame>
        <p:nvGraphicFramePr>
          <p:cNvPr id="4" name="Diagram 3"/>
          <p:cNvGraphicFramePr/>
          <p:nvPr>
            <p:extLst/>
          </p:nvPr>
        </p:nvGraphicFramePr>
        <p:xfrm>
          <a:off x="3374020" y="3235124"/>
          <a:ext cx="2615879" cy="18866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loud Callout 7"/>
          <p:cNvSpPr/>
          <p:nvPr/>
        </p:nvSpPr>
        <p:spPr>
          <a:xfrm>
            <a:off x="706053" y="3426106"/>
            <a:ext cx="2025570" cy="1614667"/>
          </a:xfrm>
          <a:prstGeom prst="cloudCallout">
            <a:avLst>
              <a:gd name="adj1" fmla="val 48289"/>
              <a:gd name="adj2" fmla="val 70860"/>
            </a:avLst>
          </a:prstGeom>
          <a:solidFill>
            <a:srgbClr val="A5BC67"/>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8800" b="1" dirty="0" smtClean="0">
                <a:solidFill>
                  <a:schemeClr val="bg1"/>
                </a:solidFill>
                <a:latin typeface="Arial" panose="020B0604020202020204" pitchFamily="34" charset="0"/>
                <a:cs typeface="Arial" panose="020B0604020202020204" pitchFamily="34" charset="0"/>
              </a:rPr>
              <a:t>?</a:t>
            </a:r>
            <a:endParaRPr lang="en-US" sz="7200" b="1" dirty="0">
              <a:solidFill>
                <a:schemeClr val="bg1"/>
              </a:solidFill>
              <a:latin typeface="Arial" panose="020B0604020202020204" pitchFamily="34" charset="0"/>
              <a:cs typeface="Arial" panose="020B0604020202020204" pitchFamily="34" charset="0"/>
            </a:endParaRPr>
          </a:p>
        </p:txBody>
      </p:sp>
      <p:cxnSp>
        <p:nvCxnSpPr>
          <p:cNvPr id="10" name="Straight Arrow Connector 9"/>
          <p:cNvCxnSpPr/>
          <p:nvPr/>
        </p:nvCxnSpPr>
        <p:spPr>
          <a:xfrm>
            <a:off x="2893671" y="4224759"/>
            <a:ext cx="567159" cy="0"/>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p:cNvCxnSpPr/>
          <p:nvPr/>
        </p:nvCxnSpPr>
        <p:spPr>
          <a:xfrm>
            <a:off x="5989899" y="4224759"/>
            <a:ext cx="692552" cy="0"/>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9" name="Folded Corner 8"/>
          <p:cNvSpPr/>
          <p:nvPr/>
        </p:nvSpPr>
        <p:spPr>
          <a:xfrm>
            <a:off x="6991762" y="3274670"/>
            <a:ext cx="1643606" cy="1900177"/>
          </a:xfrm>
          <a:prstGeom prst="foldedCorner">
            <a:avLst/>
          </a:prstGeom>
          <a:solidFill>
            <a:srgbClr val="FAA634"/>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smtClean="0">
                <a:solidFill>
                  <a:schemeClr val="bg1"/>
                </a:solidFill>
              </a:rPr>
              <a:t>Report</a:t>
            </a:r>
            <a:endParaRPr lang="en-US" sz="2800" dirty="0">
              <a:solidFill>
                <a:schemeClr val="bg1"/>
              </a:solidFill>
            </a:endParaRPr>
          </a:p>
        </p:txBody>
      </p:sp>
      <p:sp>
        <p:nvSpPr>
          <p:cNvPr id="12" name="Rounded Rectangle 11"/>
          <p:cNvSpPr/>
          <p:nvPr/>
        </p:nvSpPr>
        <p:spPr>
          <a:xfrm>
            <a:off x="6991762" y="4802380"/>
            <a:ext cx="1643606" cy="1608881"/>
          </a:xfrm>
          <a:prstGeom prst="roundRect">
            <a:avLst/>
          </a:prstGeom>
          <a:solidFill>
            <a:srgbClr val="FB5E3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smtClean="0">
                <a:solidFill>
                  <a:schemeClr val="bg1"/>
                </a:solidFill>
              </a:rPr>
              <a:t>App</a:t>
            </a:r>
            <a:endParaRPr lang="en-US" sz="3200" dirty="0">
              <a:solidFill>
                <a:schemeClr val="bg1"/>
              </a:solidFill>
            </a:endParaRPr>
          </a:p>
        </p:txBody>
      </p:sp>
      <p:sp>
        <p:nvSpPr>
          <p:cNvPr id="6" name="TextBox 5"/>
          <p:cNvSpPr txBox="1"/>
          <p:nvPr/>
        </p:nvSpPr>
        <p:spPr>
          <a:xfrm>
            <a:off x="7514930" y="4147687"/>
            <a:ext cx="492443" cy="707886"/>
          </a:xfrm>
          <a:prstGeom prst="rect">
            <a:avLst/>
          </a:prstGeom>
          <a:noFill/>
        </p:spPr>
        <p:txBody>
          <a:bodyPr wrap="none" rtlCol="0">
            <a:spAutoFit/>
          </a:bodyPr>
          <a:lstStyle/>
          <a:p>
            <a:r>
              <a:rPr lang="en-US" sz="4000" b="1" dirty="0" smtClean="0"/>
              <a:t>+</a:t>
            </a:r>
            <a:endParaRPr lang="en-US" sz="4000" b="1" dirty="0"/>
          </a:p>
        </p:txBody>
      </p:sp>
    </p:spTree>
    <p:extLst>
      <p:ext uri="{BB962C8B-B14F-4D97-AF65-F5344CB8AC3E}">
        <p14:creationId xmlns:p14="http://schemas.microsoft.com/office/powerpoint/2010/main" val="13693218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0.00052 -2.22222E-6 L -0.00191 -0.14421 " pathEditMode="relative" rAng="0" ptsTypes="AA">
                                      <p:cBhvr>
                                        <p:cTn id="6" dur="1000" fill="hold"/>
                                        <p:tgtEl>
                                          <p:spTgt spid="9"/>
                                        </p:tgtEl>
                                        <p:attrNameLst>
                                          <p:attrName>ppt_x</p:attrName>
                                          <p:attrName>ppt_y</p:attrName>
                                        </p:attrNameLst>
                                      </p:cBhvr>
                                      <p:rCtr x="-69" y="-7222"/>
                                    </p:animMotion>
                                  </p:childTnLst>
                                </p:cTn>
                              </p:par>
                              <p:par>
                                <p:cTn id="7" presetID="10" presetClass="entr" presetSubtype="0" fill="hold" grpId="0" nodeType="withEffect">
                                  <p:stCondLst>
                                    <p:cond delay="75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10" presetClass="entr" presetSubtype="0" fill="hold" grpId="0" nodeType="withEffect">
                                  <p:stCondLst>
                                    <p:cond delay="7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Apps for Water Resources</a:t>
            </a:r>
            <a:endParaRPr lang="en-US" dirty="0"/>
          </a:p>
        </p:txBody>
      </p:sp>
      <p:pic>
        <p:nvPicPr>
          <p:cNvPr id="6" name="Content Placeholder 5" descr="apps_library.png"/>
          <p:cNvPicPr>
            <a:picLocks noGrp="1" noChangeAspect="1"/>
          </p:cNvPicPr>
          <p:nvPr>
            <p:ph idx="1"/>
          </p:nvPr>
        </p:nvPicPr>
        <p:blipFill>
          <a:blip r:embed="rId3">
            <a:extLst>
              <a:ext uri="{28A0092B-C50C-407E-A947-70E740481C1C}">
                <a14:useLocalDpi xmlns:a14="http://schemas.microsoft.com/office/drawing/2010/main" val="0"/>
              </a:ext>
            </a:extLst>
          </a:blip>
          <a:srcRect l="-19873" r="-19873"/>
          <a:stretch>
            <a:fillRect/>
          </a:stretch>
        </p:blipFill>
        <p:spPr>
          <a:xfrm>
            <a:off x="770778" y="2187575"/>
            <a:ext cx="7610475" cy="4357688"/>
          </a:xfrm>
        </p:spPr>
      </p:pic>
      <p:sp>
        <p:nvSpPr>
          <p:cNvPr id="4" name="TextBox 3"/>
          <p:cNvSpPr txBox="1"/>
          <p:nvPr/>
        </p:nvSpPr>
        <p:spPr>
          <a:xfrm>
            <a:off x="2465936" y="4845293"/>
            <a:ext cx="863078"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363010347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Selection</a:t>
            </a:r>
            <a:endParaRPr lang="en-US" dirty="0"/>
          </a:p>
        </p:txBody>
      </p:sp>
      <p:sp>
        <p:nvSpPr>
          <p:cNvPr id="7" name="Oval 6"/>
          <p:cNvSpPr>
            <a:spLocks noChangeAspect="1"/>
          </p:cNvSpPr>
          <p:nvPr/>
        </p:nvSpPr>
        <p:spPr>
          <a:xfrm>
            <a:off x="1316262" y="2936847"/>
            <a:ext cx="612648" cy="612648"/>
          </a:xfrm>
          <a:prstGeom prst="ellipse">
            <a:avLst/>
          </a:prstGeom>
          <a:blipFill dpi="0" rotWithShape="1">
            <a:blip r:embed="rId3">
              <a:extLst>
                <a:ext uri="{28A0092B-C50C-407E-A947-70E740481C1C}">
                  <a14:useLocalDpi xmlns:a14="http://schemas.microsoft.com/office/drawing/2010/main" val="0"/>
                </a:ext>
              </a:extLst>
            </a:blip>
            <a:srcRect/>
            <a:stretch>
              <a:fillRect t="-834" b="-834"/>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8" name="Oval 7"/>
          <p:cNvSpPr>
            <a:spLocks noChangeAspect="1"/>
          </p:cNvSpPr>
          <p:nvPr/>
        </p:nvSpPr>
        <p:spPr>
          <a:xfrm>
            <a:off x="2098567" y="2936847"/>
            <a:ext cx="612648" cy="612648"/>
          </a:xfrm>
          <a:prstGeom prst="ellipse">
            <a:avLst/>
          </a:prstGeom>
          <a:blipFill>
            <a:blip r:embed="rId4">
              <a:extLst>
                <a:ext uri="{28A0092B-C50C-407E-A947-70E740481C1C}">
                  <a14:useLocalDpi xmlns:a14="http://schemas.microsoft.com/office/drawing/2010/main" val="0"/>
                </a:ext>
              </a:extLst>
            </a:blip>
            <a:srcRect/>
            <a:stretch>
              <a:fillRect t="-1000" b="-1000"/>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9" name="Oval 8"/>
          <p:cNvSpPr>
            <a:spLocks noChangeAspect="1"/>
          </p:cNvSpPr>
          <p:nvPr/>
        </p:nvSpPr>
        <p:spPr>
          <a:xfrm>
            <a:off x="2860393" y="2936847"/>
            <a:ext cx="612648" cy="612648"/>
          </a:xfrm>
          <a:prstGeom prst="ellipse">
            <a:avLst/>
          </a:prstGeom>
          <a:blipFill>
            <a:blip r:embed="rId5">
              <a:extLst>
                <a:ext uri="{28A0092B-C50C-407E-A947-70E740481C1C}">
                  <a14:useLocalDpi xmlns:a14="http://schemas.microsoft.com/office/drawing/2010/main" val="0"/>
                </a:ext>
              </a:extLst>
            </a:blip>
            <a:srcRect/>
            <a:stretch>
              <a:fillRect/>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0" name="Oval 9"/>
          <p:cNvSpPr/>
          <p:nvPr/>
        </p:nvSpPr>
        <p:spPr>
          <a:xfrm>
            <a:off x="4859365" y="2940993"/>
            <a:ext cx="608502" cy="608502"/>
          </a:xfrm>
          <a:prstGeom prst="ellipse">
            <a:avLst/>
          </a:prstGeom>
          <a:blipFill dpi="0" rotWithShape="1">
            <a:blip r:embed="rId6">
              <a:extLst>
                <a:ext uri="{28A0092B-C50C-407E-A947-70E740481C1C}">
                  <a14:useLocalDpi xmlns:a14="http://schemas.microsoft.com/office/drawing/2010/main" val="0"/>
                </a:ext>
              </a:extLst>
            </a:blip>
            <a:srcRect/>
            <a:stretch>
              <a:fillRect l="-2990" t="-1144" r="-1474" b="1144"/>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1" name="Oval 10"/>
          <p:cNvSpPr/>
          <p:nvPr/>
        </p:nvSpPr>
        <p:spPr>
          <a:xfrm>
            <a:off x="5641670" y="2940993"/>
            <a:ext cx="608502" cy="608502"/>
          </a:xfrm>
          <a:prstGeom prst="ellipse">
            <a:avLst/>
          </a:prstGeom>
          <a:blipFill>
            <a:blip r:embed="rId7">
              <a:extLst>
                <a:ext uri="{28A0092B-C50C-407E-A947-70E740481C1C}">
                  <a14:useLocalDpi xmlns:a14="http://schemas.microsoft.com/office/drawing/2010/main" val="0"/>
                </a:ext>
              </a:extLst>
            </a:blip>
            <a:srcRect/>
            <a:stretch>
              <a:fillRect/>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2" name="Oval 11"/>
          <p:cNvSpPr/>
          <p:nvPr/>
        </p:nvSpPr>
        <p:spPr>
          <a:xfrm>
            <a:off x="7168669" y="2940993"/>
            <a:ext cx="608502" cy="608502"/>
          </a:xfrm>
          <a:prstGeom prst="ellipse">
            <a:avLst/>
          </a:prstGeom>
          <a:blipFill>
            <a:blip r:embed="rId8">
              <a:extLst>
                <a:ext uri="{28A0092B-C50C-407E-A947-70E740481C1C}">
                  <a14:useLocalDpi xmlns:a14="http://schemas.microsoft.com/office/drawing/2010/main" val="0"/>
                </a:ext>
              </a:extLst>
            </a:blip>
            <a:srcRect/>
            <a:stretch>
              <a:fillRect/>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3" name="Oval 12"/>
          <p:cNvSpPr/>
          <p:nvPr/>
        </p:nvSpPr>
        <p:spPr>
          <a:xfrm>
            <a:off x="6406177" y="2936847"/>
            <a:ext cx="608502" cy="608502"/>
          </a:xfrm>
          <a:prstGeom prst="ellipse">
            <a:avLst/>
          </a:prstGeom>
          <a:blipFill dpi="0" rotWithShape="1">
            <a:blip r:embed="rId9">
              <a:extLst>
                <a:ext uri="{28A0092B-C50C-407E-A947-70E740481C1C}">
                  <a14:useLocalDpi xmlns:a14="http://schemas.microsoft.com/office/drawing/2010/main" val="0"/>
                </a:ext>
              </a:extLst>
            </a:blip>
            <a:srcRect/>
            <a:stretch>
              <a:fillRect l="-17669" t="-1535" r="-23568" b="1535"/>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4" name="Oval 13"/>
          <p:cNvSpPr>
            <a:spLocks noChangeAspect="1"/>
          </p:cNvSpPr>
          <p:nvPr/>
        </p:nvSpPr>
        <p:spPr>
          <a:xfrm>
            <a:off x="2241518" y="5535074"/>
            <a:ext cx="612648" cy="612648"/>
          </a:xfrm>
          <a:prstGeom prst="ellipse">
            <a:avLst/>
          </a:prstGeom>
          <a:blipFill>
            <a:blip r:embed="rId10">
              <a:extLst>
                <a:ext uri="{28A0092B-C50C-407E-A947-70E740481C1C}">
                  <a14:useLocalDpi xmlns:a14="http://schemas.microsoft.com/office/drawing/2010/main" val="0"/>
                </a:ext>
              </a:extLst>
            </a:blip>
            <a:srcRect/>
            <a:stretch>
              <a:fillRect/>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5" name="Oval 14"/>
          <p:cNvSpPr>
            <a:spLocks noChangeAspect="1"/>
          </p:cNvSpPr>
          <p:nvPr/>
        </p:nvSpPr>
        <p:spPr>
          <a:xfrm>
            <a:off x="1322546" y="5542517"/>
            <a:ext cx="612648" cy="612648"/>
          </a:xfrm>
          <a:prstGeom prst="ellipse">
            <a:avLst/>
          </a:prstGeom>
          <a:blipFill dpi="0" rotWithShape="1">
            <a:blip r:embed="rId11">
              <a:extLst>
                <a:ext uri="{28A0092B-C50C-407E-A947-70E740481C1C}">
                  <a14:useLocalDpi xmlns:a14="http://schemas.microsoft.com/office/drawing/2010/main" val="0"/>
                </a:ext>
              </a:extLst>
            </a:blip>
            <a:srcRect/>
            <a:stretch>
              <a:fillRect l="-15370" t="-16597" r="-17305" b="-13843"/>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6" name="Oval 15"/>
          <p:cNvSpPr>
            <a:spLocks noChangeAspect="1"/>
          </p:cNvSpPr>
          <p:nvPr/>
        </p:nvSpPr>
        <p:spPr>
          <a:xfrm>
            <a:off x="3185439" y="5542517"/>
            <a:ext cx="612648" cy="612648"/>
          </a:xfrm>
          <a:prstGeom prst="ellipse">
            <a:avLst/>
          </a:prstGeom>
          <a:blipFill rotWithShape="1">
            <a:blip r:embed="rId12"/>
            <a:stretch>
              <a:fillRect/>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Oval 16"/>
          <p:cNvSpPr>
            <a:spLocks noChangeAspect="1"/>
          </p:cNvSpPr>
          <p:nvPr/>
        </p:nvSpPr>
        <p:spPr>
          <a:xfrm>
            <a:off x="1316262" y="4310607"/>
            <a:ext cx="612648" cy="612648"/>
          </a:xfrm>
          <a:prstGeom prst="ellipse">
            <a:avLst/>
          </a:prstGeom>
          <a:blipFill dpi="0" rotWithShape="1">
            <a:blip r:embed="rId13">
              <a:extLst>
                <a:ext uri="{28A0092B-C50C-407E-A947-70E740481C1C}">
                  <a14:useLocalDpi xmlns:a14="http://schemas.microsoft.com/office/drawing/2010/main" val="0"/>
                </a:ext>
              </a:extLst>
            </a:blip>
            <a:srcRect/>
            <a:stretch>
              <a:fillRect l="-21949" t="-21052" r="-22469" b="-15613"/>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8" name="Oval 17"/>
          <p:cNvSpPr>
            <a:spLocks noChangeAspect="1"/>
          </p:cNvSpPr>
          <p:nvPr/>
        </p:nvSpPr>
        <p:spPr>
          <a:xfrm>
            <a:off x="2089010" y="4310607"/>
            <a:ext cx="612648" cy="612648"/>
          </a:xfrm>
          <a:prstGeom prst="ellipse">
            <a:avLst/>
          </a:prstGeom>
          <a:blipFill>
            <a:blip r:embed="rId14">
              <a:extLst>
                <a:ext uri="{28A0092B-C50C-407E-A947-70E740481C1C}">
                  <a14:useLocalDpi xmlns:a14="http://schemas.microsoft.com/office/drawing/2010/main" val="0"/>
                </a:ext>
              </a:extLst>
            </a:blip>
            <a:srcRect/>
            <a:stretch>
              <a:fillRect t="-1000" b="-1000"/>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9" name="Oval 18"/>
          <p:cNvSpPr>
            <a:spLocks noChangeAspect="1"/>
          </p:cNvSpPr>
          <p:nvPr/>
        </p:nvSpPr>
        <p:spPr>
          <a:xfrm>
            <a:off x="6408123" y="5160964"/>
            <a:ext cx="612167" cy="612167"/>
          </a:xfrm>
          <a:prstGeom prst="ellipse">
            <a:avLst/>
          </a:prstGeom>
          <a:blipFill>
            <a:blip r:embed="rId15">
              <a:extLst>
                <a:ext uri="{28A0092B-C50C-407E-A947-70E740481C1C}">
                  <a14:useLocalDpi xmlns:a14="http://schemas.microsoft.com/office/drawing/2010/main" val="0"/>
                </a:ext>
              </a:extLst>
            </a:blip>
            <a:srcRect/>
            <a:stretch>
              <a:fillRect/>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0" name="Oval 19"/>
          <p:cNvSpPr>
            <a:spLocks noChangeAspect="1"/>
          </p:cNvSpPr>
          <p:nvPr/>
        </p:nvSpPr>
        <p:spPr>
          <a:xfrm>
            <a:off x="5632594" y="5160964"/>
            <a:ext cx="612167" cy="612167"/>
          </a:xfrm>
          <a:prstGeom prst="ellipse">
            <a:avLst/>
          </a:prstGeom>
          <a:blipFill>
            <a:blip r:embed="rId16">
              <a:extLst>
                <a:ext uri="{28A0092B-C50C-407E-A947-70E740481C1C}">
                  <a14:useLocalDpi xmlns:a14="http://schemas.microsoft.com/office/drawing/2010/main" val="0"/>
                </a:ext>
              </a:extLst>
            </a:blip>
            <a:srcRect/>
            <a:stretch>
              <a:fillRect/>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1" name="Oval 20"/>
          <p:cNvSpPr>
            <a:spLocks noChangeAspect="1"/>
          </p:cNvSpPr>
          <p:nvPr/>
        </p:nvSpPr>
        <p:spPr>
          <a:xfrm>
            <a:off x="6408123" y="4236620"/>
            <a:ext cx="612167" cy="612167"/>
          </a:xfrm>
          <a:prstGeom prst="ellipse">
            <a:avLst/>
          </a:prstGeom>
          <a:blipFill>
            <a:blip r:embed="rId17">
              <a:extLst>
                <a:ext uri="{28A0092B-C50C-407E-A947-70E740481C1C}">
                  <a14:useLocalDpi xmlns:a14="http://schemas.microsoft.com/office/drawing/2010/main" val="0"/>
                </a:ext>
              </a:extLst>
            </a:blip>
            <a:srcRect/>
            <a:stretch>
              <a:fillRect l="-43000" r="-43000"/>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2" name="Oval 21"/>
          <p:cNvSpPr>
            <a:spLocks noChangeAspect="1"/>
          </p:cNvSpPr>
          <p:nvPr/>
        </p:nvSpPr>
        <p:spPr>
          <a:xfrm>
            <a:off x="4859846" y="5160964"/>
            <a:ext cx="612167" cy="612167"/>
          </a:xfrm>
          <a:prstGeom prst="ellipse">
            <a:avLst/>
          </a:prstGeom>
          <a:blipFill>
            <a:blip r:embed="rId18">
              <a:extLst>
                <a:ext uri="{28A0092B-C50C-407E-A947-70E740481C1C}">
                  <a14:useLocalDpi xmlns:a14="http://schemas.microsoft.com/office/drawing/2010/main" val="0"/>
                </a:ext>
              </a:extLst>
            </a:blip>
            <a:srcRect/>
            <a:stretch>
              <a:fillRect/>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3" name="Oval 22"/>
          <p:cNvSpPr>
            <a:spLocks noChangeAspect="1"/>
          </p:cNvSpPr>
          <p:nvPr/>
        </p:nvSpPr>
        <p:spPr>
          <a:xfrm>
            <a:off x="5632113" y="4282354"/>
            <a:ext cx="612167" cy="612167"/>
          </a:xfrm>
          <a:prstGeom prst="ellipse">
            <a:avLst/>
          </a:prstGeom>
          <a:blipFill>
            <a:blip r:embed="rId19">
              <a:extLst>
                <a:ext uri="{28A0092B-C50C-407E-A947-70E740481C1C}">
                  <a14:useLocalDpi xmlns:a14="http://schemas.microsoft.com/office/drawing/2010/main" val="0"/>
                </a:ext>
              </a:extLst>
            </a:blip>
            <a:srcRect/>
            <a:stretch>
              <a:fillRect/>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4" name="Oval 23"/>
          <p:cNvSpPr>
            <a:spLocks noChangeAspect="1"/>
          </p:cNvSpPr>
          <p:nvPr/>
        </p:nvSpPr>
        <p:spPr>
          <a:xfrm>
            <a:off x="4859846" y="4282354"/>
            <a:ext cx="612167" cy="612167"/>
          </a:xfrm>
          <a:prstGeom prst="ellipse">
            <a:avLst/>
          </a:prstGeom>
          <a:blipFill>
            <a:blip r:embed="rId20">
              <a:extLst>
                <a:ext uri="{28A0092B-C50C-407E-A947-70E740481C1C}">
                  <a14:useLocalDpi xmlns:a14="http://schemas.microsoft.com/office/drawing/2010/main" val="0"/>
                </a:ext>
              </a:extLst>
            </a:blip>
            <a:srcRect/>
            <a:stretch>
              <a:fillRect/>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5" name="TextBox 24"/>
          <p:cNvSpPr txBox="1"/>
          <p:nvPr/>
        </p:nvSpPr>
        <p:spPr>
          <a:xfrm>
            <a:off x="1199032" y="2422769"/>
            <a:ext cx="2513053" cy="369332"/>
          </a:xfrm>
          <a:prstGeom prst="rect">
            <a:avLst/>
          </a:prstGeom>
          <a:noFill/>
        </p:spPr>
        <p:txBody>
          <a:bodyPr wrap="none" rtlCol="0">
            <a:spAutoFit/>
          </a:bodyPr>
          <a:lstStyle/>
          <a:p>
            <a:r>
              <a:rPr lang="en-US" dirty="0" smtClean="0"/>
              <a:t>Spatial Data Storage</a:t>
            </a:r>
            <a:endParaRPr lang="en-US" dirty="0"/>
          </a:p>
        </p:txBody>
      </p:sp>
      <p:sp>
        <p:nvSpPr>
          <p:cNvPr id="26" name="TextBox 25"/>
          <p:cNvSpPr txBox="1"/>
          <p:nvPr/>
        </p:nvSpPr>
        <p:spPr>
          <a:xfrm>
            <a:off x="4742361" y="2422769"/>
            <a:ext cx="1871614" cy="369332"/>
          </a:xfrm>
          <a:prstGeom prst="rect">
            <a:avLst/>
          </a:prstGeom>
          <a:noFill/>
        </p:spPr>
        <p:txBody>
          <a:bodyPr wrap="none" rtlCol="0">
            <a:spAutoFit/>
          </a:bodyPr>
          <a:lstStyle/>
          <a:p>
            <a:r>
              <a:rPr lang="en-US" dirty="0" smtClean="0"/>
              <a:t>Spatial Analysis</a:t>
            </a:r>
            <a:endParaRPr lang="en-US" dirty="0"/>
          </a:p>
        </p:txBody>
      </p:sp>
      <p:sp>
        <p:nvSpPr>
          <p:cNvPr id="28" name="TextBox 27"/>
          <p:cNvSpPr txBox="1"/>
          <p:nvPr/>
        </p:nvSpPr>
        <p:spPr>
          <a:xfrm>
            <a:off x="1203404" y="5101893"/>
            <a:ext cx="2106504" cy="369332"/>
          </a:xfrm>
          <a:prstGeom prst="rect">
            <a:avLst/>
          </a:prstGeom>
          <a:noFill/>
        </p:spPr>
        <p:txBody>
          <a:bodyPr wrap="none" rtlCol="0">
            <a:spAutoFit/>
          </a:bodyPr>
          <a:lstStyle/>
          <a:p>
            <a:r>
              <a:rPr lang="en-US" dirty="0" smtClean="0"/>
              <a:t>Spatial Publishing</a:t>
            </a:r>
            <a:endParaRPr lang="en-US" dirty="0"/>
          </a:p>
        </p:txBody>
      </p:sp>
      <p:sp>
        <p:nvSpPr>
          <p:cNvPr id="29" name="TextBox 28"/>
          <p:cNvSpPr txBox="1"/>
          <p:nvPr/>
        </p:nvSpPr>
        <p:spPr>
          <a:xfrm>
            <a:off x="1199032" y="3785457"/>
            <a:ext cx="2368557" cy="369332"/>
          </a:xfrm>
          <a:prstGeom prst="rect">
            <a:avLst/>
          </a:prstGeom>
          <a:noFill/>
        </p:spPr>
        <p:txBody>
          <a:bodyPr wrap="none" rtlCol="0">
            <a:spAutoFit/>
          </a:bodyPr>
          <a:lstStyle/>
          <a:p>
            <a:r>
              <a:rPr lang="en-US" dirty="0" smtClean="0"/>
              <a:t>Spatial Visualization</a:t>
            </a:r>
            <a:endParaRPr lang="en-US" dirty="0"/>
          </a:p>
        </p:txBody>
      </p:sp>
      <p:sp>
        <p:nvSpPr>
          <p:cNvPr id="32" name="TextBox 31"/>
          <p:cNvSpPr txBox="1"/>
          <p:nvPr/>
        </p:nvSpPr>
        <p:spPr>
          <a:xfrm>
            <a:off x="4742361" y="3785457"/>
            <a:ext cx="2005677" cy="369332"/>
          </a:xfrm>
          <a:prstGeom prst="rect">
            <a:avLst/>
          </a:prstGeom>
          <a:noFill/>
        </p:spPr>
        <p:txBody>
          <a:bodyPr wrap="none" rtlCol="0">
            <a:spAutoFit/>
          </a:bodyPr>
          <a:lstStyle/>
          <a:p>
            <a:r>
              <a:rPr lang="en-US" dirty="0" smtClean="0"/>
              <a:t>Web Framework</a:t>
            </a:r>
            <a:endParaRPr lang="en-US" dirty="0"/>
          </a:p>
        </p:txBody>
      </p:sp>
      <p:pic>
        <p:nvPicPr>
          <p:cNvPr id="41" name="Picture 40" descr="default_app_icon.gif"/>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897329" y="3727335"/>
            <a:ext cx="1110038" cy="1110038"/>
          </a:xfrm>
          <a:prstGeom prst="roundRect">
            <a:avLst>
              <a:gd name="adj" fmla="val 8594"/>
            </a:avLst>
          </a:prstGeom>
          <a:solidFill>
            <a:srgbClr val="FFFFFF">
              <a:shade val="85000"/>
            </a:srgbClr>
          </a:solidFill>
          <a:ln>
            <a:noFill/>
          </a:ln>
          <a:effectLst/>
        </p:spPr>
      </p:pic>
      <p:cxnSp>
        <p:nvCxnSpPr>
          <p:cNvPr id="4" name="Straight Arrow Connector 3"/>
          <p:cNvCxnSpPr>
            <a:endCxn id="41" idx="0"/>
          </p:cNvCxnSpPr>
          <p:nvPr/>
        </p:nvCxnSpPr>
        <p:spPr>
          <a:xfrm flipH="1">
            <a:off x="4452348" y="3012776"/>
            <a:ext cx="3315" cy="714559"/>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49" name="Straight Arrow Connector 48"/>
          <p:cNvCxnSpPr/>
          <p:nvPr/>
        </p:nvCxnSpPr>
        <p:spPr>
          <a:xfrm>
            <a:off x="3079527" y="3785457"/>
            <a:ext cx="808033" cy="268774"/>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50" name="Straight Arrow Connector 49"/>
          <p:cNvCxnSpPr/>
          <p:nvPr/>
        </p:nvCxnSpPr>
        <p:spPr>
          <a:xfrm flipH="1">
            <a:off x="3567589" y="4856911"/>
            <a:ext cx="428028" cy="528504"/>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51" name="Straight Arrow Connector 50"/>
          <p:cNvCxnSpPr/>
          <p:nvPr/>
        </p:nvCxnSpPr>
        <p:spPr>
          <a:xfrm flipH="1">
            <a:off x="5017136" y="3785457"/>
            <a:ext cx="758705" cy="268774"/>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52" name="Straight Arrow Connector 51"/>
          <p:cNvCxnSpPr/>
          <p:nvPr/>
        </p:nvCxnSpPr>
        <p:spPr>
          <a:xfrm>
            <a:off x="4859365" y="4848787"/>
            <a:ext cx="384190" cy="545916"/>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82132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3"/>
                                        </p:tgtEl>
                                      </p:cBhvr>
                                    </p:animEffect>
                                    <p:set>
                                      <p:cBhvr>
                                        <p:cTn id="40" dur="1" fill="hold">
                                          <p:stCondLst>
                                            <p:cond delay="499"/>
                                          </p:stCondLst>
                                        </p:cTn>
                                        <p:tgtEl>
                                          <p:spTgt spid="23"/>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25"/>
                                        </p:tgtEl>
                                      </p:cBhvr>
                                    </p:animEffect>
                                    <p:set>
                                      <p:cBhvr>
                                        <p:cTn id="46" dur="1" fill="hold">
                                          <p:stCondLst>
                                            <p:cond delay="499"/>
                                          </p:stCondLst>
                                        </p:cTn>
                                        <p:tgtEl>
                                          <p:spTgt spid="25"/>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26"/>
                                        </p:tgtEl>
                                      </p:cBhvr>
                                    </p:animEffect>
                                    <p:set>
                                      <p:cBhvr>
                                        <p:cTn id="49" dur="1" fill="hold">
                                          <p:stCondLst>
                                            <p:cond delay="499"/>
                                          </p:stCondLst>
                                        </p:cTn>
                                        <p:tgtEl>
                                          <p:spTgt spid="26"/>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28"/>
                                        </p:tgtEl>
                                      </p:cBhvr>
                                    </p:animEffect>
                                    <p:set>
                                      <p:cBhvr>
                                        <p:cTn id="52" dur="1" fill="hold">
                                          <p:stCondLst>
                                            <p:cond delay="499"/>
                                          </p:stCondLst>
                                        </p:cTn>
                                        <p:tgtEl>
                                          <p:spTgt spid="28"/>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32"/>
                                        </p:tgtEl>
                                      </p:cBhvr>
                                    </p:animEffect>
                                    <p:set>
                                      <p:cBhvr>
                                        <p:cTn id="58" dur="1" fill="hold">
                                          <p:stCondLst>
                                            <p:cond delay="499"/>
                                          </p:stCondLst>
                                        </p:cTn>
                                        <p:tgtEl>
                                          <p:spTgt spid="32"/>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fade">
                                      <p:cBhvr>
                                        <p:cTn id="61" dur="500"/>
                                        <p:tgtEl>
                                          <p:spTgt spid="41"/>
                                        </p:tgtEl>
                                      </p:cBhvr>
                                    </p:animEffect>
                                  </p:childTnLst>
                                </p:cTn>
                              </p:par>
                            </p:childTnLst>
                          </p:cTn>
                        </p:par>
                        <p:par>
                          <p:cTn id="62" fill="hold">
                            <p:stCondLst>
                              <p:cond delay="500"/>
                            </p:stCondLst>
                            <p:childTnLst>
                              <p:par>
                                <p:cTn id="63" presetID="0" presetClass="path" presetSubtype="0" accel="50000" decel="50000" fill="hold" nodeType="afterEffect">
                                  <p:stCondLst>
                                    <p:cond delay="0"/>
                                  </p:stCondLst>
                                  <p:childTnLst>
                                    <p:animMotion origin="layout" path="M 5.27778E-6 3.33333E-6 L 0.30886 -0.07986 " pathEditMode="relative" ptsTypes="AA">
                                      <p:cBhvr>
                                        <p:cTn id="64" dur="2000" fill="hold"/>
                                        <p:tgtEl>
                                          <p:spTgt spid="7"/>
                                        </p:tgtEl>
                                        <p:attrNameLst>
                                          <p:attrName>ppt_x</p:attrName>
                                          <p:attrName>ppt_y</p:attrName>
                                        </p:attrNameLst>
                                      </p:cBhvr>
                                    </p:animMotion>
                                  </p:childTnLst>
                                </p:cTn>
                              </p:par>
                              <p:par>
                                <p:cTn id="65" presetID="0" presetClass="path" presetSubtype="0" accel="50000" decel="50000" fill="hold" nodeType="withEffect">
                                  <p:stCondLst>
                                    <p:cond delay="0"/>
                                  </p:stCondLst>
                                  <p:childTnLst>
                                    <p:animMotion origin="layout" path="M -6.66667E-6 1.85185E-6 L -0.15383 0.0581 " pathEditMode="relative" ptsTypes="AA">
                                      <p:cBhvr>
                                        <p:cTn id="66" dur="2000" fill="hold"/>
                                        <p:tgtEl>
                                          <p:spTgt spid="12"/>
                                        </p:tgtEl>
                                        <p:attrNameLst>
                                          <p:attrName>ppt_x</p:attrName>
                                          <p:attrName>ppt_y</p:attrName>
                                        </p:attrNameLst>
                                      </p:cBhvr>
                                    </p:animMotion>
                                  </p:childTnLst>
                                </p:cTn>
                              </p:par>
                              <p:par>
                                <p:cTn id="67" presetID="0" presetClass="path" presetSubtype="0" accel="50000" decel="50000" fill="hold" nodeType="withEffect">
                                  <p:stCondLst>
                                    <p:cond delay="0"/>
                                  </p:stCondLst>
                                  <p:childTnLst>
                                    <p:animMotion origin="layout" path="M -1.38889E-6 -2.22222E-6 L -0.13906 0.02847 " pathEditMode="relative" rAng="0" ptsTypes="AA">
                                      <p:cBhvr>
                                        <p:cTn id="68" dur="2000" fill="hold"/>
                                        <p:tgtEl>
                                          <p:spTgt spid="19"/>
                                        </p:tgtEl>
                                        <p:attrNameLst>
                                          <p:attrName>ppt_x</p:attrName>
                                          <p:attrName>ppt_y</p:attrName>
                                        </p:attrNameLst>
                                      </p:cBhvr>
                                      <p:rCtr x="-6962" y="1412"/>
                                    </p:animMotion>
                                  </p:childTnLst>
                                </p:cTn>
                              </p:par>
                              <p:par>
                                <p:cTn id="69" presetID="0" presetClass="path" presetSubtype="0" accel="50000" decel="50000" fill="hold" nodeType="withEffect">
                                  <p:stCondLst>
                                    <p:cond delay="0"/>
                                  </p:stCondLst>
                                  <p:childTnLst>
                                    <p:animMotion origin="layout" path="M -0.00069 0.00046 L 0.19462 -0.02685 " pathEditMode="relative" rAng="0" ptsTypes="AA">
                                      <p:cBhvr>
                                        <p:cTn id="70" dur="2000" fill="hold"/>
                                        <p:tgtEl>
                                          <p:spTgt spid="15"/>
                                        </p:tgtEl>
                                        <p:attrNameLst>
                                          <p:attrName>ppt_x</p:attrName>
                                          <p:attrName>ppt_y</p:attrName>
                                        </p:attrNameLst>
                                      </p:cBhvr>
                                      <p:rCtr x="9757" y="-1366"/>
                                    </p:animMotion>
                                  </p:childTnLst>
                                </p:cTn>
                              </p:par>
                              <p:par>
                                <p:cTn id="71" presetID="0" presetClass="path" presetSubtype="0" accel="50000" decel="50000" fill="hold" nodeType="withEffect">
                                  <p:stCondLst>
                                    <p:cond delay="0"/>
                                  </p:stCondLst>
                                  <p:childTnLst>
                                    <p:animMotion origin="layout" path="M -5.55556E-7 -5.18519E-6 L 0.12604 -0.13936 " pathEditMode="relative" ptsTypes="AA">
                                      <p:cBhvr>
                                        <p:cTn id="72" dur="2000" fill="hold"/>
                                        <p:tgtEl>
                                          <p:spTgt spid="17"/>
                                        </p:tgtEl>
                                        <p:attrNameLst>
                                          <p:attrName>ppt_x</p:attrName>
                                          <p:attrName>ppt_y</p:attrName>
                                        </p:attrNameLst>
                                      </p:cBhvr>
                                    </p:animMotion>
                                  </p:childTnLst>
                                </p:cTn>
                              </p:par>
                            </p:childTnLst>
                          </p:cTn>
                        </p:par>
                        <p:par>
                          <p:cTn id="73" fill="hold">
                            <p:stCondLst>
                              <p:cond delay="2500"/>
                            </p:stCondLst>
                            <p:childTnLst>
                              <p:par>
                                <p:cTn id="74" presetID="10" presetClass="entr" presetSubtype="0" fill="hold" nodeType="after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fade">
                                      <p:cBhvr>
                                        <p:cTn id="76" dur="500"/>
                                        <p:tgtEl>
                                          <p:spTgt spid="50"/>
                                        </p:tgtEl>
                                      </p:cBhvr>
                                    </p:animEffect>
                                  </p:childTnLst>
                                </p:cTn>
                              </p:par>
                              <p:par>
                                <p:cTn id="77" presetID="10" presetClass="entr" presetSubtype="0" fill="hold" nodeType="with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fade">
                                      <p:cBhvr>
                                        <p:cTn id="79" dur="500"/>
                                        <p:tgtEl>
                                          <p:spTgt spid="52"/>
                                        </p:tgtEl>
                                      </p:cBhvr>
                                    </p:animEffect>
                                  </p:childTnLst>
                                </p:cTn>
                              </p:par>
                              <p:par>
                                <p:cTn id="80" presetID="10" presetClass="entr" presetSubtype="0" fill="hold" nodeType="withEffect">
                                  <p:stCondLst>
                                    <p:cond delay="0"/>
                                  </p:stCondLst>
                                  <p:childTnLst>
                                    <p:set>
                                      <p:cBhvr>
                                        <p:cTn id="81" dur="1" fill="hold">
                                          <p:stCondLst>
                                            <p:cond delay="0"/>
                                          </p:stCondLst>
                                        </p:cTn>
                                        <p:tgtEl>
                                          <p:spTgt spid="51"/>
                                        </p:tgtEl>
                                        <p:attrNameLst>
                                          <p:attrName>style.visibility</p:attrName>
                                        </p:attrNameLst>
                                      </p:cBhvr>
                                      <p:to>
                                        <p:strVal val="visible"/>
                                      </p:to>
                                    </p:set>
                                    <p:animEffect transition="in" filter="fade">
                                      <p:cBhvr>
                                        <p:cTn id="82" dur="500"/>
                                        <p:tgtEl>
                                          <p:spTgt spid="51"/>
                                        </p:tgtEl>
                                      </p:cBhvr>
                                    </p:animEffect>
                                  </p:childTnLst>
                                </p:cTn>
                              </p:par>
                              <p:par>
                                <p:cTn id="83" presetID="10" presetClass="entr" presetSubtype="0" fill="hold" nodeType="with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fade">
                                      <p:cBhvr>
                                        <p:cTn id="85" dur="500"/>
                                        <p:tgtEl>
                                          <p:spTgt spid="4"/>
                                        </p:tgtEl>
                                      </p:cBhvr>
                                    </p:animEffect>
                                  </p:childTnLst>
                                </p:cTn>
                              </p:par>
                              <p:par>
                                <p:cTn id="86" presetID="10" presetClass="entr" presetSubtype="0" fill="hold" nodeType="withEffect">
                                  <p:stCondLst>
                                    <p:cond delay="0"/>
                                  </p:stCondLst>
                                  <p:childTnLst>
                                    <p:set>
                                      <p:cBhvr>
                                        <p:cTn id="87" dur="1" fill="hold">
                                          <p:stCondLst>
                                            <p:cond delay="0"/>
                                          </p:stCondLst>
                                        </p:cTn>
                                        <p:tgtEl>
                                          <p:spTgt spid="49"/>
                                        </p:tgtEl>
                                        <p:attrNameLst>
                                          <p:attrName>style.visibility</p:attrName>
                                        </p:attrNameLst>
                                      </p:cBhvr>
                                      <p:to>
                                        <p:strVal val="visible"/>
                                      </p:to>
                                    </p:set>
                                    <p:animEffect transition="in" filter="fade">
                                      <p:cBhvr>
                                        <p:cTn id="8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8" grpId="0"/>
      <p:bldP spid="29" grpId="0"/>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alphaModFix amt="30000"/>
          </a:blip>
          <a:stretch>
            <a:fillRect/>
          </a:stretch>
        </p:blipFill>
        <p:spPr>
          <a:xfrm>
            <a:off x="2313406" y="2124407"/>
            <a:ext cx="4505848" cy="4505848"/>
          </a:xfrm>
          <a:prstGeom prst="rect">
            <a:avLst/>
          </a:prstGeom>
        </p:spPr>
      </p:pic>
      <p:sp>
        <p:nvSpPr>
          <p:cNvPr id="2" name="Title 1"/>
          <p:cNvSpPr>
            <a:spLocks noGrp="1"/>
          </p:cNvSpPr>
          <p:nvPr>
            <p:ph type="title"/>
          </p:nvPr>
        </p:nvSpPr>
        <p:spPr/>
        <p:txBody>
          <a:bodyPr/>
          <a:lstStyle/>
          <a:p>
            <a:r>
              <a:rPr lang="en-US" dirty="0" smtClean="0"/>
              <a:t>Python SDK</a:t>
            </a:r>
            <a:endParaRPr lang="en-US" dirty="0"/>
          </a:p>
        </p:txBody>
      </p:sp>
      <p:pic>
        <p:nvPicPr>
          <p:cNvPr id="3" name="Picture 2" descr="comput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9637" y="2415971"/>
            <a:ext cx="1828800" cy="1828800"/>
          </a:xfrm>
          <a:prstGeom prst="ellipse">
            <a:avLst/>
          </a:prstGeom>
        </p:spPr>
      </p:pic>
      <p:pic>
        <p:nvPicPr>
          <p:cNvPr id="34" name="Picture 33" descr="datastor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5259" y="2415971"/>
            <a:ext cx="1828800" cy="1828800"/>
          </a:xfrm>
          <a:prstGeom prst="ellipse">
            <a:avLst/>
          </a:prstGeom>
        </p:spPr>
      </p:pic>
      <p:pic>
        <p:nvPicPr>
          <p:cNvPr id="35" name="Picture 34" descr="geoprocessin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1886" y="4611078"/>
            <a:ext cx="1828800" cy="1828800"/>
          </a:xfrm>
          <a:prstGeom prst="ellipse">
            <a:avLst/>
          </a:prstGeom>
        </p:spPr>
      </p:pic>
      <p:pic>
        <p:nvPicPr>
          <p:cNvPr id="36" name="Picture 35" descr="gizmo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55259" y="4611078"/>
            <a:ext cx="1828800" cy="1828800"/>
          </a:xfrm>
          <a:prstGeom prst="ellipse">
            <a:avLst/>
          </a:prstGeom>
        </p:spPr>
      </p:pic>
      <p:pic>
        <p:nvPicPr>
          <p:cNvPr id="37" name="Picture 36" descr="sdk.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9637" y="4611078"/>
            <a:ext cx="1828800" cy="1828800"/>
          </a:xfrm>
          <a:prstGeom prst="ellipse">
            <a:avLst/>
          </a:prstGeom>
        </p:spPr>
      </p:pic>
      <p:pic>
        <p:nvPicPr>
          <p:cNvPr id="38" name="Picture 37" descr="data.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11886" y="2415971"/>
            <a:ext cx="1828800" cy="1828800"/>
          </a:xfrm>
          <a:prstGeom prst="ellipse">
            <a:avLst/>
          </a:prstGeom>
        </p:spPr>
      </p:pic>
    </p:spTree>
    <p:extLst>
      <p:ext uri="{BB962C8B-B14F-4D97-AF65-F5344CB8AC3E}">
        <p14:creationId xmlns:p14="http://schemas.microsoft.com/office/powerpoint/2010/main" val="103451450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HTCondor</a:t>
            </a:r>
            <a:endParaRPr lang="en-US" dirty="0"/>
          </a:p>
        </p:txBody>
      </p:sp>
      <p:pic>
        <p:nvPicPr>
          <p:cNvPr id="4" name="Picture 3"/>
          <p:cNvPicPr>
            <a:picLocks noChangeAspect="1"/>
          </p:cNvPicPr>
          <p:nvPr/>
        </p:nvPicPr>
        <p:blipFill>
          <a:blip r:embed="rId2"/>
          <a:stretch>
            <a:fillRect/>
          </a:stretch>
        </p:blipFill>
        <p:spPr>
          <a:xfrm>
            <a:off x="2294756" y="2138139"/>
            <a:ext cx="4190262" cy="4616544"/>
          </a:xfrm>
          <a:prstGeom prst="rect">
            <a:avLst/>
          </a:prstGeom>
        </p:spPr>
      </p:pic>
    </p:spTree>
    <p:extLst>
      <p:ext uri="{BB962C8B-B14F-4D97-AF65-F5344CB8AC3E}">
        <p14:creationId xmlns:p14="http://schemas.microsoft.com/office/powerpoint/2010/main" val="372040266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Tethys Cluster for the Cloud</a:t>
            </a:r>
            <a:endParaRPr lang="en-US" dirty="0"/>
          </a:p>
        </p:txBody>
      </p:sp>
      <p:pic>
        <p:nvPicPr>
          <p:cNvPr id="4" name="Picture 3"/>
          <p:cNvPicPr>
            <a:picLocks noChangeAspect="1"/>
          </p:cNvPicPr>
          <p:nvPr/>
        </p:nvPicPr>
        <p:blipFill>
          <a:blip r:embed="rId2"/>
          <a:stretch>
            <a:fillRect/>
          </a:stretch>
        </p:blipFill>
        <p:spPr>
          <a:xfrm>
            <a:off x="1298641" y="2052525"/>
            <a:ext cx="6436120" cy="4715375"/>
          </a:xfrm>
          <a:prstGeom prst="rect">
            <a:avLst/>
          </a:prstGeom>
        </p:spPr>
      </p:pic>
    </p:spTree>
    <p:extLst>
      <p:ext uri="{BB962C8B-B14F-4D97-AF65-F5344CB8AC3E}">
        <p14:creationId xmlns:p14="http://schemas.microsoft.com/office/powerpoint/2010/main" val="386118394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Suite</a:t>
            </a:r>
            <a:endParaRPr lang="en-US" dirty="0"/>
          </a:p>
        </p:txBody>
      </p:sp>
      <p:pic>
        <p:nvPicPr>
          <p:cNvPr id="5" name="Content Placeholder 3" descr="Tethys Platform Django.jpg"/>
          <p:cNvPicPr>
            <a:picLocks noGrp="1" noChangeAspect="1"/>
          </p:cNvPicPr>
          <p:nvPr>
            <p:ph idx="1"/>
          </p:nvPr>
        </p:nvPicPr>
        <p:blipFill>
          <a:blip r:embed="rId3">
            <a:extLst>
              <a:ext uri="{28A0092B-C50C-407E-A947-70E740481C1C}">
                <a14:useLocalDpi xmlns:a14="http://schemas.microsoft.com/office/drawing/2010/main" val="0"/>
              </a:ext>
            </a:extLst>
          </a:blip>
          <a:srcRect l="-43995" r="-43995"/>
          <a:stretch>
            <a:fillRect/>
          </a:stretch>
        </p:blipFill>
        <p:spPr>
          <a:xfrm>
            <a:off x="480858" y="2289974"/>
            <a:ext cx="8244042" cy="3976355"/>
          </a:xfrm>
        </p:spPr>
      </p:pic>
    </p:spTree>
    <p:extLst>
      <p:ext uri="{BB962C8B-B14F-4D97-AF65-F5344CB8AC3E}">
        <p14:creationId xmlns:p14="http://schemas.microsoft.com/office/powerpoint/2010/main" val="217927349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ECMWF-RAPID Flood Prediction</a:t>
            </a:r>
            <a:endParaRPr lang="en-US" dirty="0"/>
          </a:p>
        </p:txBody>
      </p:sp>
      <p:sp>
        <p:nvSpPr>
          <p:cNvPr id="5" name="Text Placeholder 4"/>
          <p:cNvSpPr>
            <a:spLocks noGrp="1"/>
          </p:cNvSpPr>
          <p:nvPr>
            <p:ph type="body" idx="1"/>
          </p:nvPr>
        </p:nvSpPr>
        <p:spPr/>
        <p:txBody>
          <a:bodyPr/>
          <a:lstStyle/>
          <a:p>
            <a:r>
              <a:rPr lang="en-US" dirty="0" smtClean="0"/>
              <a:t>An Example Tethys App</a:t>
            </a:r>
            <a:endParaRPr lang="en-US" dirty="0"/>
          </a:p>
        </p:txBody>
      </p:sp>
    </p:spTree>
    <p:extLst>
      <p:ext uri="{BB962C8B-B14F-4D97-AF65-F5344CB8AC3E}">
        <p14:creationId xmlns:p14="http://schemas.microsoft.com/office/powerpoint/2010/main" val="40748713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ECMWF and JRC Visit Spring 2014</a:t>
            </a:r>
            <a:endParaRPr lang="en-US" dirty="0"/>
          </a:p>
        </p:txBody>
      </p:sp>
      <p:pic>
        <p:nvPicPr>
          <p:cNvPr id="4" name="Picture 3" descr="2014-05-21 12.17.05.jpg"/>
          <p:cNvPicPr>
            <a:picLocks noChangeAspect="1"/>
          </p:cNvPicPr>
          <p:nvPr/>
        </p:nvPicPr>
        <p:blipFill rotWithShape="1">
          <a:blip r:embed="rId2">
            <a:extLst>
              <a:ext uri="{28A0092B-C50C-407E-A947-70E740481C1C}">
                <a14:useLocalDpi xmlns:a14="http://schemas.microsoft.com/office/drawing/2010/main" val="0"/>
              </a:ext>
            </a:extLst>
          </a:blip>
          <a:srcRect l="11736" t="30103" r="19754" b="8583"/>
          <a:stretch/>
        </p:blipFill>
        <p:spPr>
          <a:xfrm>
            <a:off x="4351907" y="3581498"/>
            <a:ext cx="4655497" cy="3124895"/>
          </a:xfrm>
          <a:prstGeom prst="rect">
            <a:avLst/>
          </a:prstGeom>
        </p:spPr>
      </p:pic>
      <p:pic>
        <p:nvPicPr>
          <p:cNvPr id="5" name="Picture 4" descr="2014-05-16 13.49.47.jpg"/>
          <p:cNvPicPr>
            <a:picLocks noChangeAspect="1"/>
          </p:cNvPicPr>
          <p:nvPr/>
        </p:nvPicPr>
        <p:blipFill rotWithShape="1">
          <a:blip r:embed="rId3">
            <a:extLst>
              <a:ext uri="{28A0092B-C50C-407E-A947-70E740481C1C}">
                <a14:useLocalDpi xmlns:a14="http://schemas.microsoft.com/office/drawing/2010/main" val="0"/>
              </a:ext>
            </a:extLst>
          </a:blip>
          <a:srcRect t="25512" r="15259"/>
          <a:stretch/>
        </p:blipFill>
        <p:spPr>
          <a:xfrm>
            <a:off x="185521" y="2240221"/>
            <a:ext cx="4761680" cy="3139162"/>
          </a:xfrm>
          <a:prstGeom prst="rect">
            <a:avLst/>
          </a:prstGeom>
        </p:spPr>
      </p:pic>
    </p:spTree>
    <p:extLst>
      <p:ext uri="{BB962C8B-B14F-4D97-AF65-F5344CB8AC3E}">
        <p14:creationId xmlns:p14="http://schemas.microsoft.com/office/powerpoint/2010/main" val="90858142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3" descr="Pappenberger_figure_1_08_08"/>
          <p:cNvPicPr>
            <a:picLocks noChangeAspect="1" noChangeArrowheads="1"/>
          </p:cNvPicPr>
          <p:nvPr/>
        </p:nvPicPr>
        <p:blipFill>
          <a:blip r:embed="rId2"/>
          <a:srcRect/>
          <a:stretch>
            <a:fillRect/>
          </a:stretch>
        </p:blipFill>
        <p:spPr bwMode="auto">
          <a:xfrm>
            <a:off x="539750" y="1298575"/>
            <a:ext cx="3168650" cy="4835525"/>
          </a:xfrm>
          <a:prstGeom prst="rect">
            <a:avLst/>
          </a:prstGeom>
          <a:noFill/>
          <a:ln w="9525">
            <a:noFill/>
            <a:miter lim="800000"/>
            <a:headEnd/>
            <a:tailEnd/>
          </a:ln>
        </p:spPr>
      </p:pic>
      <p:sp>
        <p:nvSpPr>
          <p:cNvPr id="24578" name="TextBox 5"/>
          <p:cNvSpPr txBox="1">
            <a:spLocks noChangeArrowheads="1"/>
          </p:cNvSpPr>
          <p:nvPr/>
        </p:nvSpPr>
        <p:spPr bwMode="auto">
          <a:xfrm>
            <a:off x="4427539" y="1916113"/>
            <a:ext cx="4586922" cy="4191917"/>
          </a:xfrm>
          <a:prstGeom prst="rect">
            <a:avLst/>
          </a:prstGeom>
          <a:noFill/>
          <a:ln w="9525">
            <a:noFill/>
            <a:miter lim="800000"/>
            <a:headEnd/>
            <a:tailEnd/>
          </a:ln>
        </p:spPr>
        <p:txBody>
          <a:bodyPr wrap="square">
            <a:spAutoFit/>
          </a:bodyPr>
          <a:lstStyle/>
          <a:p>
            <a:pPr defTabSz="914400" fontAlgn="base">
              <a:spcBef>
                <a:spcPct val="0"/>
              </a:spcBef>
              <a:spcAft>
                <a:spcPct val="0"/>
              </a:spcAft>
            </a:pPr>
            <a:r>
              <a:rPr lang="en-US" dirty="0">
                <a:solidFill>
                  <a:srgbClr val="000000"/>
                </a:solidFill>
                <a:latin typeface="Calibri" pitchFamily="34" charset="0"/>
                <a:ea typeface="ＭＳ Ｐゴシック" pitchFamily="34" charset="-128"/>
                <a:cs typeface="Arial" charset="0"/>
              </a:rPr>
              <a:t>Output from global NWP land-surface scheme  </a:t>
            </a:r>
            <a:r>
              <a:rPr lang="en-US" dirty="0" smtClean="0">
                <a:solidFill>
                  <a:srgbClr val="000000"/>
                </a:solidFill>
                <a:latin typeface="Calibri" pitchFamily="34" charset="0"/>
                <a:ea typeface="ＭＳ Ｐゴシック" pitchFamily="34" charset="-128"/>
                <a:cs typeface="Arial" charset="0"/>
              </a:rPr>
              <a:t>forecast: </a:t>
            </a:r>
            <a:r>
              <a:rPr lang="en-US" b="1" dirty="0" smtClean="0">
                <a:solidFill>
                  <a:srgbClr val="000000"/>
                </a:solidFill>
                <a:latin typeface="Calibri" pitchFamily="34" charset="0"/>
                <a:ea typeface="ＭＳ Ｐゴシック" pitchFamily="34" charset="-128"/>
                <a:cs typeface="Arial" charset="0"/>
              </a:rPr>
              <a:t>HTESSEL </a:t>
            </a:r>
            <a:r>
              <a:rPr lang="en-US" b="1" dirty="0">
                <a:solidFill>
                  <a:srgbClr val="000000"/>
                </a:solidFill>
                <a:latin typeface="Calibri" pitchFamily="34" charset="0"/>
                <a:ea typeface="ＭＳ Ｐゴシック" pitchFamily="34" charset="-128"/>
                <a:cs typeface="Arial" charset="0"/>
              </a:rPr>
              <a:t>(ECMWF)</a:t>
            </a:r>
          </a:p>
          <a:p>
            <a:pPr defTabSz="914400" fontAlgn="base">
              <a:spcBef>
                <a:spcPct val="0"/>
              </a:spcBef>
              <a:spcAft>
                <a:spcPct val="0"/>
              </a:spcAft>
            </a:pPr>
            <a:r>
              <a:rPr lang="en-US" dirty="0">
                <a:solidFill>
                  <a:srgbClr val="000000"/>
                </a:solidFill>
                <a:latin typeface="Calibri" pitchFamily="34" charset="0"/>
                <a:ea typeface="ＭＳ Ｐゴシック" pitchFamily="34" charset="-128"/>
                <a:cs typeface="Arial" charset="0"/>
              </a:rPr>
              <a:t>(</a:t>
            </a:r>
            <a:r>
              <a:rPr lang="en-US" dirty="0">
                <a:solidFill>
                  <a:srgbClr val="FF0000"/>
                </a:solidFill>
                <a:latin typeface="Calibri" pitchFamily="34" charset="0"/>
                <a:ea typeface="ＭＳ Ｐゴシック" pitchFamily="34" charset="-128"/>
                <a:cs typeface="Arial" charset="0"/>
              </a:rPr>
              <a:t>H</a:t>
            </a:r>
            <a:r>
              <a:rPr lang="en-US" dirty="0">
                <a:solidFill>
                  <a:srgbClr val="000000"/>
                </a:solidFill>
                <a:latin typeface="Calibri" pitchFamily="34" charset="0"/>
                <a:ea typeface="ＭＳ Ｐゴシック" pitchFamily="34" charset="-128"/>
                <a:cs typeface="Arial" charset="0"/>
              </a:rPr>
              <a:t>ydrology </a:t>
            </a:r>
            <a:r>
              <a:rPr lang="en-US" dirty="0">
                <a:solidFill>
                  <a:srgbClr val="FF0000"/>
                </a:solidFill>
                <a:latin typeface="Calibri" pitchFamily="34" charset="0"/>
                <a:ea typeface="ＭＳ Ｐゴシック" pitchFamily="34" charset="-128"/>
                <a:cs typeface="Arial" charset="0"/>
              </a:rPr>
              <a:t>T</a:t>
            </a:r>
            <a:r>
              <a:rPr lang="en-US" dirty="0">
                <a:solidFill>
                  <a:srgbClr val="000000"/>
                </a:solidFill>
                <a:latin typeface="Calibri" pitchFamily="34" charset="0"/>
                <a:ea typeface="ＭＳ Ｐゴシック" pitchFamily="34" charset="-128"/>
                <a:cs typeface="Arial" charset="0"/>
              </a:rPr>
              <a:t>iled </a:t>
            </a:r>
            <a:r>
              <a:rPr lang="en-US" dirty="0" smtClean="0">
                <a:solidFill>
                  <a:srgbClr val="FF0000"/>
                </a:solidFill>
                <a:latin typeface="Calibri" pitchFamily="34" charset="0"/>
                <a:ea typeface="ＭＳ Ｐゴシック" pitchFamily="34" charset="-128"/>
                <a:cs typeface="Arial" charset="0"/>
              </a:rPr>
              <a:t>E</a:t>
            </a:r>
            <a:r>
              <a:rPr lang="en-US" dirty="0" smtClean="0">
                <a:solidFill>
                  <a:srgbClr val="000000"/>
                </a:solidFill>
                <a:latin typeface="Calibri" pitchFamily="34" charset="0"/>
                <a:ea typeface="ＭＳ Ｐゴシック" pitchFamily="34" charset="-128"/>
                <a:cs typeface="Arial" charset="0"/>
              </a:rPr>
              <a:t>CMWF </a:t>
            </a:r>
            <a:r>
              <a:rPr lang="en-US" dirty="0" smtClean="0">
                <a:solidFill>
                  <a:srgbClr val="FF0000"/>
                </a:solidFill>
                <a:latin typeface="Calibri" pitchFamily="34" charset="0"/>
                <a:ea typeface="ＭＳ Ｐゴシック" pitchFamily="34" charset="-128"/>
                <a:cs typeface="Arial" charset="0"/>
              </a:rPr>
              <a:t>S</a:t>
            </a:r>
            <a:r>
              <a:rPr lang="en-US" dirty="0" smtClean="0">
                <a:solidFill>
                  <a:srgbClr val="000000"/>
                </a:solidFill>
                <a:latin typeface="Calibri" pitchFamily="34" charset="0"/>
                <a:ea typeface="ＭＳ Ｐゴシック" pitchFamily="34" charset="-128"/>
                <a:cs typeface="Arial" charset="0"/>
              </a:rPr>
              <a:t>cheme </a:t>
            </a:r>
            <a:r>
              <a:rPr lang="en-US" dirty="0">
                <a:solidFill>
                  <a:srgbClr val="000000"/>
                </a:solidFill>
                <a:latin typeface="Calibri" pitchFamily="34" charset="0"/>
                <a:ea typeface="ＭＳ Ｐゴシック" pitchFamily="34" charset="-128"/>
                <a:cs typeface="Arial" charset="0"/>
              </a:rPr>
              <a:t>for </a:t>
            </a:r>
            <a:r>
              <a:rPr lang="en-US" dirty="0">
                <a:solidFill>
                  <a:srgbClr val="FF0000"/>
                </a:solidFill>
                <a:latin typeface="Calibri" pitchFamily="34" charset="0"/>
                <a:ea typeface="ＭＳ Ｐゴシック" pitchFamily="34" charset="-128"/>
                <a:cs typeface="Arial" charset="0"/>
              </a:rPr>
              <a:t>S</a:t>
            </a:r>
            <a:r>
              <a:rPr lang="en-US" dirty="0">
                <a:solidFill>
                  <a:srgbClr val="000000"/>
                </a:solidFill>
                <a:latin typeface="Calibri" pitchFamily="34" charset="0"/>
                <a:ea typeface="ＭＳ Ｐゴシック" pitchFamily="34" charset="-128"/>
                <a:cs typeface="Arial" charset="0"/>
              </a:rPr>
              <a:t>urface </a:t>
            </a:r>
            <a:endParaRPr lang="en-US" dirty="0" smtClean="0">
              <a:solidFill>
                <a:srgbClr val="000000"/>
              </a:solidFill>
              <a:latin typeface="Calibri" pitchFamily="34" charset="0"/>
              <a:ea typeface="ＭＳ Ｐゴシック" pitchFamily="34" charset="-128"/>
              <a:cs typeface="Arial" charset="0"/>
            </a:endParaRPr>
          </a:p>
          <a:p>
            <a:pPr defTabSz="914400" fontAlgn="base">
              <a:spcBef>
                <a:spcPct val="0"/>
              </a:spcBef>
              <a:spcAft>
                <a:spcPct val="0"/>
              </a:spcAft>
            </a:pPr>
            <a:r>
              <a:rPr lang="en-US" dirty="0" smtClean="0">
                <a:solidFill>
                  <a:srgbClr val="FF0000"/>
                </a:solidFill>
                <a:latin typeface="Calibri" pitchFamily="34" charset="0"/>
                <a:ea typeface="ＭＳ Ｐゴシック" pitchFamily="34" charset="-128"/>
                <a:cs typeface="Arial" charset="0"/>
              </a:rPr>
              <a:t>E</a:t>
            </a:r>
            <a:r>
              <a:rPr lang="en-US" dirty="0" smtClean="0">
                <a:solidFill>
                  <a:srgbClr val="000000"/>
                </a:solidFill>
                <a:latin typeface="Calibri" pitchFamily="34" charset="0"/>
                <a:ea typeface="ＭＳ Ｐゴシック" pitchFamily="34" charset="-128"/>
                <a:cs typeface="Arial" charset="0"/>
              </a:rPr>
              <a:t>xchange </a:t>
            </a:r>
            <a:r>
              <a:rPr lang="en-US" dirty="0">
                <a:solidFill>
                  <a:srgbClr val="000000"/>
                </a:solidFill>
                <a:latin typeface="Calibri" pitchFamily="34" charset="0"/>
                <a:ea typeface="ＭＳ Ｐゴシック" pitchFamily="34" charset="-128"/>
                <a:cs typeface="Arial" charset="0"/>
              </a:rPr>
              <a:t>over </a:t>
            </a:r>
            <a:r>
              <a:rPr lang="en-US" dirty="0">
                <a:solidFill>
                  <a:srgbClr val="FF0000"/>
                </a:solidFill>
                <a:latin typeface="Calibri" pitchFamily="34" charset="0"/>
                <a:ea typeface="ＭＳ Ｐゴシック" pitchFamily="34" charset="-128"/>
                <a:cs typeface="Arial" charset="0"/>
              </a:rPr>
              <a:t>L</a:t>
            </a:r>
            <a:r>
              <a:rPr lang="en-US" dirty="0">
                <a:solidFill>
                  <a:srgbClr val="000000"/>
                </a:solidFill>
                <a:latin typeface="Calibri" pitchFamily="34" charset="0"/>
                <a:ea typeface="ＭＳ Ｐゴシック" pitchFamily="34" charset="-128"/>
                <a:cs typeface="Arial" charset="0"/>
              </a:rPr>
              <a:t>and)</a:t>
            </a:r>
          </a:p>
          <a:p>
            <a:pPr defTabSz="914400" fontAlgn="base">
              <a:spcBef>
                <a:spcPct val="0"/>
              </a:spcBef>
              <a:spcAft>
                <a:spcPct val="0"/>
              </a:spcAft>
              <a:buFontTx/>
              <a:buChar char="-"/>
            </a:pPr>
            <a:r>
              <a:rPr lang="en-US" dirty="0">
                <a:solidFill>
                  <a:srgbClr val="000000"/>
                </a:solidFill>
                <a:latin typeface="Calibri" pitchFamily="34" charset="0"/>
                <a:ea typeface="ＭＳ Ｐゴシック" pitchFamily="34" charset="-128"/>
                <a:cs typeface="Arial" charset="0"/>
              </a:rPr>
              <a:t>Surface heat </a:t>
            </a:r>
            <a:r>
              <a:rPr lang="en-US" dirty="0" smtClean="0">
                <a:solidFill>
                  <a:srgbClr val="000000"/>
                </a:solidFill>
                <a:latin typeface="Calibri" pitchFamily="34" charset="0"/>
                <a:ea typeface="ＭＳ Ｐゴシック" pitchFamily="34" charset="-128"/>
                <a:cs typeface="Arial" charset="0"/>
              </a:rPr>
              <a:t>&amp; </a:t>
            </a:r>
            <a:r>
              <a:rPr lang="en-US" dirty="0">
                <a:solidFill>
                  <a:srgbClr val="000000"/>
                </a:solidFill>
                <a:latin typeface="Calibri" pitchFamily="34" charset="0"/>
                <a:ea typeface="ＭＳ Ｐゴシック" pitchFamily="34" charset="-128"/>
                <a:cs typeface="Arial" charset="0"/>
              </a:rPr>
              <a:t>evaporation</a:t>
            </a:r>
          </a:p>
          <a:p>
            <a:pPr defTabSz="914400" fontAlgn="base">
              <a:spcBef>
                <a:spcPct val="0"/>
              </a:spcBef>
              <a:spcAft>
                <a:spcPct val="0"/>
              </a:spcAft>
              <a:buFontTx/>
              <a:buChar char="-"/>
            </a:pPr>
            <a:r>
              <a:rPr lang="en-US" dirty="0">
                <a:solidFill>
                  <a:srgbClr val="000000"/>
                </a:solidFill>
                <a:latin typeface="Calibri" pitchFamily="34" charset="0"/>
                <a:ea typeface="ＭＳ Ｐゴシック" pitchFamily="34" charset="-128"/>
                <a:cs typeface="Arial" charset="0"/>
              </a:rPr>
              <a:t>Soil water budget</a:t>
            </a:r>
          </a:p>
          <a:p>
            <a:pPr defTabSz="914400" fontAlgn="base">
              <a:spcBef>
                <a:spcPct val="0"/>
              </a:spcBef>
              <a:spcAft>
                <a:spcPct val="0"/>
              </a:spcAft>
            </a:pPr>
            <a:r>
              <a:rPr lang="en-US" dirty="0">
                <a:solidFill>
                  <a:srgbClr val="000000"/>
                </a:solidFill>
                <a:latin typeface="Calibri" pitchFamily="34" charset="0"/>
                <a:ea typeface="ＭＳ Ｐゴシック" pitchFamily="34" charset="-128"/>
                <a:cs typeface="Arial" charset="0"/>
              </a:rPr>
              <a:t>Output: 	surface </a:t>
            </a:r>
            <a:r>
              <a:rPr lang="en-US" dirty="0" smtClean="0">
                <a:solidFill>
                  <a:srgbClr val="000000"/>
                </a:solidFill>
                <a:latin typeface="Calibri" pitchFamily="34" charset="0"/>
                <a:ea typeface="ＭＳ Ｐゴシック" pitchFamily="34" charset="-128"/>
                <a:cs typeface="Arial" charset="0"/>
              </a:rPr>
              <a:t>flux</a:t>
            </a:r>
            <a:r>
              <a:rPr lang="en-US" dirty="0">
                <a:solidFill>
                  <a:srgbClr val="000000"/>
                </a:solidFill>
                <a:latin typeface="Calibri" pitchFamily="34" charset="0"/>
                <a:ea typeface="ＭＳ Ｐゴシック" pitchFamily="34" charset="-128"/>
                <a:cs typeface="Arial" charset="0"/>
              </a:rPr>
              <a:t> </a:t>
            </a:r>
            <a:r>
              <a:rPr lang="en-US" dirty="0" smtClean="0">
                <a:solidFill>
                  <a:srgbClr val="000000"/>
                </a:solidFill>
                <a:latin typeface="Calibri" pitchFamily="34" charset="0"/>
                <a:ea typeface="ＭＳ Ｐゴシック" pitchFamily="34" charset="-128"/>
                <a:cs typeface="Arial" charset="0"/>
              </a:rPr>
              <a:t>&amp; subsurface </a:t>
            </a:r>
            <a:r>
              <a:rPr lang="en-US" dirty="0">
                <a:solidFill>
                  <a:srgbClr val="000000"/>
                </a:solidFill>
                <a:latin typeface="Calibri" pitchFamily="34" charset="0"/>
                <a:ea typeface="ＭＳ Ｐゴシック" pitchFamily="34" charset="-128"/>
                <a:cs typeface="Arial" charset="0"/>
              </a:rPr>
              <a:t>flux</a:t>
            </a:r>
          </a:p>
          <a:p>
            <a:pPr defTabSz="914400" fontAlgn="base">
              <a:spcBef>
                <a:spcPct val="0"/>
              </a:spcBef>
              <a:spcAft>
                <a:spcPct val="0"/>
              </a:spcAft>
            </a:pPr>
            <a:endParaRPr lang="en-US" dirty="0" smtClean="0">
              <a:solidFill>
                <a:srgbClr val="000000"/>
              </a:solidFill>
              <a:latin typeface="Calibri" pitchFamily="34" charset="0"/>
              <a:ea typeface="ＭＳ Ｐゴシック" pitchFamily="34" charset="-128"/>
              <a:cs typeface="Arial" charset="0"/>
            </a:endParaRPr>
          </a:p>
          <a:p>
            <a:pPr defTabSz="914400" fontAlgn="base">
              <a:spcBef>
                <a:spcPct val="0"/>
              </a:spcBef>
              <a:spcAft>
                <a:spcPct val="0"/>
              </a:spcAft>
            </a:pPr>
            <a:endParaRPr lang="en-US" dirty="0">
              <a:solidFill>
                <a:srgbClr val="000000"/>
              </a:solidFill>
              <a:latin typeface="Calibri" pitchFamily="34" charset="0"/>
              <a:ea typeface="ＭＳ Ｐゴシック" pitchFamily="34" charset="-128"/>
              <a:cs typeface="Arial" charset="0"/>
            </a:endParaRPr>
          </a:p>
          <a:p>
            <a:pPr defTabSz="914400" fontAlgn="base">
              <a:spcBef>
                <a:spcPct val="0"/>
              </a:spcBef>
              <a:spcAft>
                <a:spcPct val="0"/>
              </a:spcAft>
            </a:pPr>
            <a:r>
              <a:rPr lang="en-US" dirty="0" smtClean="0">
                <a:solidFill>
                  <a:srgbClr val="000000"/>
                </a:solidFill>
                <a:latin typeface="Calibri" pitchFamily="34" charset="0"/>
                <a:ea typeface="ＭＳ Ｐゴシック" pitchFamily="34" charset="-128"/>
                <a:cs typeface="Arial" charset="0"/>
              </a:rPr>
              <a:t>Routing model: </a:t>
            </a:r>
            <a:r>
              <a:rPr lang="en-US" b="1" dirty="0" smtClean="0">
                <a:solidFill>
                  <a:srgbClr val="000000"/>
                </a:solidFill>
                <a:latin typeface="Calibri" pitchFamily="34" charset="0"/>
                <a:ea typeface="ＭＳ Ｐゴシック" pitchFamily="34" charset="-128"/>
                <a:cs typeface="Arial" charset="0"/>
              </a:rPr>
              <a:t>Simplified </a:t>
            </a:r>
            <a:r>
              <a:rPr lang="en-US" b="1" dirty="0">
                <a:solidFill>
                  <a:srgbClr val="000000"/>
                </a:solidFill>
                <a:latin typeface="Calibri" pitchFamily="34" charset="0"/>
                <a:ea typeface="ＭＳ Ｐゴシック" pitchFamily="34" charset="-128"/>
                <a:cs typeface="Arial" charset="0"/>
              </a:rPr>
              <a:t>LISFLOOD (JRC)</a:t>
            </a:r>
          </a:p>
          <a:p>
            <a:pPr defTabSz="914400" fontAlgn="base">
              <a:spcBef>
                <a:spcPct val="0"/>
              </a:spcBef>
              <a:spcAft>
                <a:spcPct val="0"/>
              </a:spcAft>
              <a:buFontTx/>
              <a:buChar char="-"/>
            </a:pPr>
            <a:r>
              <a:rPr lang="en-US" dirty="0">
                <a:solidFill>
                  <a:srgbClr val="000000"/>
                </a:solidFill>
                <a:latin typeface="Calibri" pitchFamily="34" charset="0"/>
                <a:ea typeface="ＭＳ Ｐゴシック" pitchFamily="34" charset="-128"/>
                <a:cs typeface="Arial" charset="0"/>
              </a:rPr>
              <a:t>Groundwater</a:t>
            </a:r>
          </a:p>
          <a:p>
            <a:pPr defTabSz="914400" fontAlgn="base">
              <a:spcBef>
                <a:spcPct val="0"/>
              </a:spcBef>
              <a:spcAft>
                <a:spcPct val="0"/>
              </a:spcAft>
              <a:buFontTx/>
              <a:buChar char="-"/>
            </a:pPr>
            <a:r>
              <a:rPr lang="en-US" dirty="0">
                <a:solidFill>
                  <a:srgbClr val="000000"/>
                </a:solidFill>
                <a:latin typeface="Calibri" pitchFamily="34" charset="0"/>
                <a:ea typeface="ＭＳ Ｐゴシック" pitchFamily="34" charset="-128"/>
                <a:cs typeface="Arial" charset="0"/>
              </a:rPr>
              <a:t>Routing (kinematic wave</a:t>
            </a:r>
            <a:r>
              <a:rPr lang="en-US" dirty="0" smtClean="0">
                <a:solidFill>
                  <a:srgbClr val="000000"/>
                </a:solidFill>
                <a:latin typeface="Calibri" pitchFamily="34" charset="0"/>
                <a:ea typeface="ＭＳ Ｐゴシック" pitchFamily="34" charset="-128"/>
                <a:cs typeface="Arial" charset="0"/>
              </a:rPr>
              <a:t>)</a:t>
            </a:r>
          </a:p>
          <a:p>
            <a:pPr defTabSz="914400" fontAlgn="base">
              <a:spcBef>
                <a:spcPct val="0"/>
              </a:spcBef>
              <a:spcAft>
                <a:spcPct val="0"/>
              </a:spcAft>
            </a:pPr>
            <a:endParaRPr lang="en-US" dirty="0" smtClean="0">
              <a:solidFill>
                <a:srgbClr val="000000"/>
              </a:solidFill>
              <a:latin typeface="Calibri" pitchFamily="34" charset="0"/>
              <a:ea typeface="ＭＳ Ｐゴシック" pitchFamily="34" charset="-128"/>
              <a:cs typeface="Arial" charset="0"/>
            </a:endParaRPr>
          </a:p>
          <a:p>
            <a:pPr defTabSz="914400" fontAlgn="base">
              <a:spcBef>
                <a:spcPct val="0"/>
              </a:spcBef>
              <a:spcAft>
                <a:spcPct val="0"/>
              </a:spcAft>
            </a:pPr>
            <a:endParaRPr lang="en-US" dirty="0" smtClean="0">
              <a:solidFill>
                <a:srgbClr val="000000"/>
              </a:solidFill>
              <a:latin typeface="Calibri" pitchFamily="34" charset="0"/>
              <a:ea typeface="ＭＳ Ｐゴシック" pitchFamily="34" charset="-128"/>
              <a:cs typeface="Arial" charset="0"/>
            </a:endParaRPr>
          </a:p>
          <a:p>
            <a:pPr defTabSz="914400" fontAlgn="base">
              <a:lnSpc>
                <a:spcPct val="80000"/>
              </a:lnSpc>
              <a:spcBef>
                <a:spcPct val="0"/>
              </a:spcBef>
              <a:spcAft>
                <a:spcPct val="0"/>
              </a:spcAft>
            </a:pPr>
            <a:r>
              <a:rPr lang="en-US" b="1" dirty="0">
                <a:solidFill>
                  <a:srgbClr val="000000"/>
                </a:solidFill>
                <a:latin typeface="Calibri" pitchFamily="34" charset="0"/>
                <a:ea typeface="ＭＳ Ｐゴシック" pitchFamily="34" charset="-128"/>
                <a:cs typeface="Arial" charset="0"/>
              </a:rPr>
              <a:t>Post-processing for </a:t>
            </a:r>
            <a:r>
              <a:rPr lang="en-US" b="1" dirty="0" smtClean="0">
                <a:solidFill>
                  <a:srgbClr val="000000"/>
                </a:solidFill>
                <a:latin typeface="Calibri" pitchFamily="34" charset="0"/>
                <a:ea typeface="ＭＳ Ｐゴシック" pitchFamily="34" charset="-128"/>
                <a:cs typeface="Arial" charset="0"/>
              </a:rPr>
              <a:t>end users</a:t>
            </a:r>
            <a:endParaRPr lang="en-US" b="1" dirty="0">
              <a:solidFill>
                <a:srgbClr val="000000"/>
              </a:solidFill>
              <a:latin typeface="Calibri" pitchFamily="34" charset="0"/>
              <a:ea typeface="ＭＳ Ｐゴシック" pitchFamily="34" charset="-128"/>
              <a:cs typeface="Arial" charset="0"/>
            </a:endParaRPr>
          </a:p>
        </p:txBody>
      </p:sp>
      <p:sp>
        <p:nvSpPr>
          <p:cNvPr id="24579" name="Rectangle 2"/>
          <p:cNvSpPr>
            <a:spLocks noGrp="1" noChangeArrowheads="1"/>
          </p:cNvSpPr>
          <p:nvPr>
            <p:ph type="title"/>
          </p:nvPr>
        </p:nvSpPr>
        <p:spPr>
          <a:xfrm>
            <a:off x="1814513" y="1321925"/>
            <a:ext cx="8229600" cy="430887"/>
          </a:xfrm>
        </p:spPr>
        <p:txBody>
          <a:bodyPr/>
          <a:lstStyle/>
          <a:p>
            <a:pPr eaLnBrk="1" hangingPunct="1"/>
            <a:r>
              <a:rPr lang="en-US" dirty="0" err="1"/>
              <a:t>GloFAS</a:t>
            </a:r>
            <a:r>
              <a:rPr lang="en-US" dirty="0" smtClean="0"/>
              <a:t>: </a:t>
            </a:r>
            <a:r>
              <a:rPr lang="en-US" dirty="0" err="1" smtClean="0"/>
              <a:t>Modelling</a:t>
            </a:r>
            <a:r>
              <a:rPr lang="en-US" dirty="0" smtClean="0"/>
              <a:t> framework</a:t>
            </a:r>
            <a:endParaRPr lang="en-US" sz="4000" dirty="0" smtClean="0">
              <a:solidFill>
                <a:srgbClr val="FF0000"/>
              </a:solidFill>
            </a:endParaRPr>
          </a:p>
        </p:txBody>
      </p:sp>
      <p:sp>
        <p:nvSpPr>
          <p:cNvPr id="6" name="AutoShape 4"/>
          <p:cNvSpPr>
            <a:spLocks noChangeArrowheads="1"/>
          </p:cNvSpPr>
          <p:nvPr/>
        </p:nvSpPr>
        <p:spPr bwMode="auto">
          <a:xfrm>
            <a:off x="6324059" y="4012071"/>
            <a:ext cx="396942" cy="378570"/>
          </a:xfrm>
          <a:prstGeom prst="downArrow">
            <a:avLst>
              <a:gd name="adj1" fmla="val 50000"/>
              <a:gd name="adj2" fmla="val 25082"/>
            </a:avLst>
          </a:prstGeom>
          <a:solidFill>
            <a:schemeClr val="accent1"/>
          </a:solidFill>
          <a:ln w="9525">
            <a:solidFill>
              <a:schemeClr val="tx1"/>
            </a:solidFill>
            <a:miter lim="800000"/>
            <a:headEnd/>
            <a:tailEnd/>
          </a:ln>
        </p:spPr>
        <p:txBody>
          <a:bodyPr vert="eaVert" wrap="none" anchor="ctr"/>
          <a:lstStyle/>
          <a:p>
            <a:pPr defTabSz="914400" fontAlgn="base">
              <a:spcBef>
                <a:spcPct val="0"/>
              </a:spcBef>
              <a:spcAft>
                <a:spcPct val="0"/>
              </a:spcAft>
            </a:pPr>
            <a:endParaRPr lang="en-US" sz="7600" b="1">
              <a:solidFill>
                <a:srgbClr val="FFD624"/>
              </a:solidFill>
              <a:latin typeface="Verdana" pitchFamily="34" charset="0"/>
              <a:ea typeface="ＭＳ Ｐゴシック" pitchFamily="34" charset="-128"/>
              <a:cs typeface="Arial" charset="0"/>
            </a:endParaRPr>
          </a:p>
        </p:txBody>
      </p:sp>
      <p:sp>
        <p:nvSpPr>
          <p:cNvPr id="7" name="AutoShape 4"/>
          <p:cNvSpPr>
            <a:spLocks noChangeArrowheads="1"/>
          </p:cNvSpPr>
          <p:nvPr/>
        </p:nvSpPr>
        <p:spPr bwMode="auto">
          <a:xfrm>
            <a:off x="6277988" y="5353934"/>
            <a:ext cx="396942" cy="378570"/>
          </a:xfrm>
          <a:prstGeom prst="downArrow">
            <a:avLst>
              <a:gd name="adj1" fmla="val 50000"/>
              <a:gd name="adj2" fmla="val 25082"/>
            </a:avLst>
          </a:prstGeom>
          <a:solidFill>
            <a:schemeClr val="accent1"/>
          </a:solidFill>
          <a:ln w="9525">
            <a:solidFill>
              <a:schemeClr val="tx1"/>
            </a:solidFill>
            <a:miter lim="800000"/>
            <a:headEnd/>
            <a:tailEnd/>
          </a:ln>
        </p:spPr>
        <p:txBody>
          <a:bodyPr vert="eaVert" wrap="none" anchor="ctr"/>
          <a:lstStyle/>
          <a:p>
            <a:pPr defTabSz="914400" fontAlgn="base">
              <a:spcBef>
                <a:spcPct val="0"/>
              </a:spcBef>
              <a:spcAft>
                <a:spcPct val="0"/>
              </a:spcAft>
            </a:pPr>
            <a:endParaRPr lang="en-US" sz="7600" b="1">
              <a:solidFill>
                <a:srgbClr val="FFD624"/>
              </a:solidFill>
              <a:latin typeface="Verdana" pitchFamily="34" charset="0"/>
              <a:ea typeface="ＭＳ Ｐゴシック" pitchFamily="34" charset="-128"/>
              <a:cs typeface="Arial" charset="0"/>
            </a:endParaRPr>
          </a:p>
        </p:txBody>
      </p:sp>
    </p:spTree>
    <p:extLst>
      <p:ext uri="{BB962C8B-B14F-4D97-AF65-F5344CB8AC3E}">
        <p14:creationId xmlns:p14="http://schemas.microsoft.com/office/powerpoint/2010/main" val="1555044021"/>
      </p:ext>
    </p:extLst>
  </p:cSld>
  <p:clrMapOvr>
    <a:masterClrMapping/>
  </p:clrMapOvr>
  <mc:AlternateContent xmlns:mc="http://schemas.openxmlformats.org/markup-compatibility/2006" xmlns:p14="http://schemas.microsoft.com/office/powerpoint/2010/main">
    <mc:Choice Requires="p14">
      <p:transition spd="slow" p14:dur="2000" advTm="57014"/>
    </mc:Choice>
    <mc:Fallback xmlns="">
      <p:transition spd="slow" advTm="57014"/>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NOAA View</a:t>
            </a:r>
            <a:endParaRPr lang="en-US" dirty="0"/>
          </a:p>
        </p:txBody>
      </p:sp>
      <p:pic>
        <p:nvPicPr>
          <p:cNvPr id="5" name="Content Placeholder 4">
            <a:hlinkClick r:id="rId3"/>
          </p:cNvPr>
          <p:cNvPicPr>
            <a:picLocks noGrp="1" noChangeAspect="1"/>
          </p:cNvPicPr>
          <p:nvPr>
            <p:ph sz="half" idx="2"/>
          </p:nvPr>
        </p:nvPicPr>
        <p:blipFill>
          <a:blip r:embed="rId4"/>
          <a:srcRect l="-7675" r="-7675"/>
          <a:stretch>
            <a:fillRect/>
          </a:stretch>
        </p:blipFill>
        <p:spPr>
          <a:xfrm>
            <a:off x="665575" y="2442547"/>
            <a:ext cx="7826261" cy="3681412"/>
          </a:xfrm>
        </p:spPr>
      </p:pic>
      <p:sp>
        <p:nvSpPr>
          <p:cNvPr id="6" name="TextBox 5"/>
          <p:cNvSpPr txBox="1"/>
          <p:nvPr/>
        </p:nvSpPr>
        <p:spPr>
          <a:xfrm>
            <a:off x="2669450" y="6235415"/>
            <a:ext cx="3887340" cy="369332"/>
          </a:xfrm>
          <a:prstGeom prst="rect">
            <a:avLst/>
          </a:prstGeom>
          <a:noFill/>
        </p:spPr>
        <p:txBody>
          <a:bodyPr wrap="none" rtlCol="0">
            <a:spAutoFit/>
          </a:bodyPr>
          <a:lstStyle/>
          <a:p>
            <a:r>
              <a:rPr lang="en-US" dirty="0">
                <a:hlinkClick r:id="rId3"/>
              </a:rPr>
              <a:t>http://</a:t>
            </a:r>
            <a:r>
              <a:rPr lang="en-US" dirty="0" err="1">
                <a:hlinkClick r:id="rId3"/>
              </a:rPr>
              <a:t>www.nnvl.noaa.gov</a:t>
            </a:r>
            <a:r>
              <a:rPr lang="en-US" dirty="0">
                <a:hlinkClick r:id="rId3"/>
              </a:rPr>
              <a:t>/view/</a:t>
            </a:r>
            <a:endParaRPr lang="en-US" dirty="0"/>
          </a:p>
        </p:txBody>
      </p:sp>
    </p:spTree>
    <p:extLst>
      <p:ext uri="{BB962C8B-B14F-4D97-AF65-F5344CB8AC3E}">
        <p14:creationId xmlns:p14="http://schemas.microsoft.com/office/powerpoint/2010/main" val="204033287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5"/>
          <p:cNvSpPr txBox="1">
            <a:spLocks noChangeArrowheads="1"/>
          </p:cNvSpPr>
          <p:nvPr/>
        </p:nvSpPr>
        <p:spPr bwMode="auto">
          <a:xfrm>
            <a:off x="468313" y="1249363"/>
            <a:ext cx="8675687" cy="519112"/>
          </a:xfrm>
          <a:prstGeom prst="rect">
            <a:avLst/>
          </a:prstGeom>
          <a:noFill/>
          <a:ln w="9525">
            <a:noFill/>
            <a:miter lim="800000"/>
            <a:headEnd/>
            <a:tailEnd/>
          </a:ln>
        </p:spPr>
        <p:txBody>
          <a:bodyPr>
            <a:spAutoFit/>
          </a:bodyPr>
          <a:lstStyle/>
          <a:p>
            <a:pPr algn="ctr">
              <a:spcBef>
                <a:spcPct val="50000"/>
              </a:spcBef>
            </a:pPr>
            <a:r>
              <a:rPr lang="en-GB" sz="2800" b="1" dirty="0">
                <a:solidFill>
                  <a:srgbClr val="2D5EC1"/>
                </a:solidFill>
                <a:latin typeface="Verdana"/>
                <a:ea typeface="ＭＳ Ｐゴシック"/>
              </a:rPr>
              <a:t>Global Flood Awareness System </a:t>
            </a:r>
            <a:r>
              <a:rPr lang="en-GB" sz="2800" b="1" dirty="0" smtClean="0">
                <a:solidFill>
                  <a:srgbClr val="2D5EC1"/>
                </a:solidFill>
                <a:latin typeface="Verdana"/>
                <a:ea typeface="ＭＳ Ｐゴシック"/>
              </a:rPr>
              <a:t>Set-up</a:t>
            </a:r>
            <a:endParaRPr lang="en-US" sz="2800" b="1" dirty="0">
              <a:solidFill>
                <a:srgbClr val="2D5EC1"/>
              </a:solidFill>
              <a:latin typeface="Verdana"/>
              <a:ea typeface="ＭＳ Ｐゴシック"/>
            </a:endParaRPr>
          </a:p>
        </p:txBody>
      </p:sp>
      <p:pic>
        <p:nvPicPr>
          <p:cNvPr id="19458" name="Picture 6"/>
          <p:cNvPicPr>
            <a:picLocks noChangeAspect="1" noChangeArrowheads="1"/>
          </p:cNvPicPr>
          <p:nvPr/>
        </p:nvPicPr>
        <p:blipFill>
          <a:blip r:embed="rId2"/>
          <a:srcRect/>
          <a:stretch>
            <a:fillRect/>
          </a:stretch>
        </p:blipFill>
        <p:spPr bwMode="auto">
          <a:xfrm>
            <a:off x="250825" y="2133600"/>
            <a:ext cx="2736850" cy="1060450"/>
          </a:xfrm>
          <a:prstGeom prst="rect">
            <a:avLst/>
          </a:prstGeom>
          <a:noFill/>
          <a:ln w="9525">
            <a:solidFill>
              <a:schemeClr val="tx1"/>
            </a:solidFill>
            <a:miter lim="800000"/>
            <a:headEnd/>
            <a:tailEnd/>
          </a:ln>
        </p:spPr>
      </p:pic>
      <p:pic>
        <p:nvPicPr>
          <p:cNvPr id="19459" name="Picture 9"/>
          <p:cNvPicPr>
            <a:picLocks noChangeAspect="1" noChangeArrowheads="1"/>
          </p:cNvPicPr>
          <p:nvPr/>
        </p:nvPicPr>
        <p:blipFill>
          <a:blip r:embed="rId3"/>
          <a:srcRect/>
          <a:stretch>
            <a:fillRect/>
          </a:stretch>
        </p:blipFill>
        <p:spPr bwMode="auto">
          <a:xfrm>
            <a:off x="250825" y="3284538"/>
            <a:ext cx="2736850" cy="1082675"/>
          </a:xfrm>
          <a:prstGeom prst="rect">
            <a:avLst/>
          </a:prstGeom>
          <a:noFill/>
          <a:ln w="9525">
            <a:solidFill>
              <a:schemeClr val="tx1"/>
            </a:solidFill>
            <a:miter lim="800000"/>
            <a:headEnd/>
            <a:tailEnd/>
          </a:ln>
        </p:spPr>
      </p:pic>
      <p:pic>
        <p:nvPicPr>
          <p:cNvPr id="19460" name="Picture 8"/>
          <p:cNvPicPr>
            <a:picLocks noChangeAspect="1" noChangeArrowheads="1"/>
          </p:cNvPicPr>
          <p:nvPr/>
        </p:nvPicPr>
        <p:blipFill>
          <a:blip r:embed="rId4"/>
          <a:srcRect/>
          <a:stretch>
            <a:fillRect/>
          </a:stretch>
        </p:blipFill>
        <p:spPr bwMode="auto">
          <a:xfrm>
            <a:off x="250825" y="4508500"/>
            <a:ext cx="2730500" cy="1077913"/>
          </a:xfrm>
          <a:prstGeom prst="rect">
            <a:avLst/>
          </a:prstGeom>
          <a:noFill/>
          <a:ln w="9525">
            <a:solidFill>
              <a:schemeClr val="tx1"/>
            </a:solidFill>
            <a:miter lim="800000"/>
            <a:headEnd/>
            <a:tailEnd/>
          </a:ln>
        </p:spPr>
      </p:pic>
      <p:sp>
        <p:nvSpPr>
          <p:cNvPr id="19461" name="Text Box 68"/>
          <p:cNvSpPr txBox="1">
            <a:spLocks noChangeArrowheads="1"/>
          </p:cNvSpPr>
          <p:nvPr/>
        </p:nvSpPr>
        <p:spPr bwMode="auto">
          <a:xfrm>
            <a:off x="184150" y="1844675"/>
            <a:ext cx="2684463" cy="347663"/>
          </a:xfrm>
          <a:prstGeom prst="rect">
            <a:avLst/>
          </a:prstGeom>
          <a:noFill/>
          <a:ln w="9525">
            <a:noFill/>
            <a:miter lim="800000"/>
            <a:headEnd/>
            <a:tailEnd/>
          </a:ln>
        </p:spPr>
        <p:txBody>
          <a:bodyPr lIns="101233" tIns="50617" rIns="101233" bIns="50617">
            <a:spAutoFit/>
          </a:bodyPr>
          <a:lstStyle/>
          <a:p>
            <a:pPr defTabSz="1012825">
              <a:spcBef>
                <a:spcPct val="50000"/>
              </a:spcBef>
            </a:pPr>
            <a:r>
              <a:rPr lang="en-US" sz="1600">
                <a:solidFill>
                  <a:srgbClr val="000000"/>
                </a:solidFill>
                <a:latin typeface="Arial" charset="0"/>
                <a:ea typeface="MS PGothic" pitchFamily="34" charset="-128"/>
              </a:rPr>
              <a:t>Input: global spatial data </a:t>
            </a:r>
          </a:p>
        </p:txBody>
      </p:sp>
      <p:sp>
        <p:nvSpPr>
          <p:cNvPr id="19462" name="Text Box 69"/>
          <p:cNvSpPr txBox="1">
            <a:spLocks noChangeArrowheads="1"/>
          </p:cNvSpPr>
          <p:nvPr/>
        </p:nvSpPr>
        <p:spPr bwMode="auto">
          <a:xfrm>
            <a:off x="3348038" y="1843088"/>
            <a:ext cx="2165350" cy="346075"/>
          </a:xfrm>
          <a:prstGeom prst="rect">
            <a:avLst/>
          </a:prstGeom>
          <a:noFill/>
          <a:ln w="9525">
            <a:noFill/>
            <a:miter lim="800000"/>
            <a:headEnd/>
            <a:tailEnd/>
          </a:ln>
        </p:spPr>
        <p:txBody>
          <a:bodyPr lIns="101233" tIns="50617" rIns="101233" bIns="50617">
            <a:spAutoFit/>
          </a:bodyPr>
          <a:lstStyle/>
          <a:p>
            <a:pPr defTabSz="1012825">
              <a:spcBef>
                <a:spcPct val="50000"/>
              </a:spcBef>
            </a:pPr>
            <a:r>
              <a:rPr lang="en-US" sz="1600">
                <a:solidFill>
                  <a:srgbClr val="000000"/>
                </a:solidFill>
                <a:latin typeface="Arial" charset="0"/>
                <a:ea typeface="MS PGothic" pitchFamily="34" charset="-128"/>
              </a:rPr>
              <a:t>Hydro-Meteo model</a:t>
            </a:r>
          </a:p>
        </p:txBody>
      </p:sp>
      <p:pic>
        <p:nvPicPr>
          <p:cNvPr id="19464" name="Picture 7"/>
          <p:cNvPicPr>
            <a:picLocks noChangeAspect="1" noChangeArrowheads="1"/>
          </p:cNvPicPr>
          <p:nvPr/>
        </p:nvPicPr>
        <p:blipFill>
          <a:blip r:embed="rId5"/>
          <a:srcRect/>
          <a:stretch>
            <a:fillRect/>
          </a:stretch>
        </p:blipFill>
        <p:spPr bwMode="auto">
          <a:xfrm>
            <a:off x="5909808" y="2376828"/>
            <a:ext cx="3133725" cy="1239838"/>
          </a:xfrm>
          <a:prstGeom prst="rect">
            <a:avLst/>
          </a:prstGeom>
          <a:noFill/>
          <a:ln w="9525">
            <a:solidFill>
              <a:schemeClr val="tx1"/>
            </a:solidFill>
            <a:miter lim="800000"/>
            <a:headEnd/>
            <a:tailEnd/>
          </a:ln>
        </p:spPr>
      </p:pic>
      <p:sp>
        <p:nvSpPr>
          <p:cNvPr id="19465" name="Text Box 70"/>
          <p:cNvSpPr txBox="1">
            <a:spLocks noChangeArrowheads="1"/>
          </p:cNvSpPr>
          <p:nvPr/>
        </p:nvSpPr>
        <p:spPr bwMode="auto">
          <a:xfrm>
            <a:off x="5803447" y="2018506"/>
            <a:ext cx="3195637" cy="347663"/>
          </a:xfrm>
          <a:prstGeom prst="rect">
            <a:avLst/>
          </a:prstGeom>
          <a:noFill/>
          <a:ln w="9525">
            <a:noFill/>
            <a:miter lim="800000"/>
            <a:headEnd/>
            <a:tailEnd/>
          </a:ln>
        </p:spPr>
        <p:txBody>
          <a:bodyPr lIns="101233" tIns="50617" rIns="101233" bIns="50617">
            <a:spAutoFit/>
          </a:bodyPr>
          <a:lstStyle/>
          <a:p>
            <a:pPr defTabSz="1012825">
              <a:spcBef>
                <a:spcPct val="50000"/>
              </a:spcBef>
            </a:pPr>
            <a:r>
              <a:rPr lang="en-US" sz="1600">
                <a:solidFill>
                  <a:srgbClr val="000000"/>
                </a:solidFill>
                <a:latin typeface="Arial" charset="0"/>
                <a:ea typeface="MS PGothic" pitchFamily="34" charset="-128"/>
              </a:rPr>
              <a:t>Output: global daily discharge</a:t>
            </a:r>
          </a:p>
        </p:txBody>
      </p:sp>
      <p:sp>
        <p:nvSpPr>
          <p:cNvPr id="19466" name="AutoShape 13"/>
          <p:cNvSpPr>
            <a:spLocks noChangeArrowheads="1"/>
          </p:cNvSpPr>
          <p:nvPr/>
        </p:nvSpPr>
        <p:spPr bwMode="auto">
          <a:xfrm>
            <a:off x="3054350" y="3429000"/>
            <a:ext cx="411163" cy="582613"/>
          </a:xfrm>
          <a:prstGeom prst="rightArrow">
            <a:avLst>
              <a:gd name="adj1" fmla="val 50000"/>
              <a:gd name="adj2" fmla="val 25000"/>
            </a:avLst>
          </a:prstGeom>
          <a:solidFill>
            <a:schemeClr val="bg1"/>
          </a:solidFill>
          <a:ln w="3175" algn="ctr">
            <a:solidFill>
              <a:schemeClr val="tx1"/>
            </a:solidFill>
            <a:miter lim="800000"/>
            <a:headEnd/>
            <a:tailEnd/>
          </a:ln>
        </p:spPr>
        <p:txBody>
          <a:bodyPr wrap="none" anchor="ctr"/>
          <a:lstStyle/>
          <a:p>
            <a:endParaRPr lang="en-US" sz="7600">
              <a:solidFill>
                <a:srgbClr val="000000"/>
              </a:solidFill>
              <a:latin typeface="Garamond" pitchFamily="18" charset="0"/>
              <a:ea typeface="ＭＳ Ｐゴシック"/>
            </a:endParaRPr>
          </a:p>
        </p:txBody>
      </p:sp>
      <p:pic>
        <p:nvPicPr>
          <p:cNvPr id="19467" name="Picture 16" descr="Pappenberger_figure_1_08_08"/>
          <p:cNvPicPr>
            <a:picLocks noChangeAspect="1" noChangeArrowheads="1"/>
          </p:cNvPicPr>
          <p:nvPr/>
        </p:nvPicPr>
        <p:blipFill>
          <a:blip r:embed="rId6"/>
          <a:srcRect/>
          <a:stretch>
            <a:fillRect/>
          </a:stretch>
        </p:blipFill>
        <p:spPr bwMode="auto">
          <a:xfrm>
            <a:off x="3563938" y="2636838"/>
            <a:ext cx="1773237" cy="2706687"/>
          </a:xfrm>
          <a:prstGeom prst="rect">
            <a:avLst/>
          </a:prstGeom>
          <a:noFill/>
          <a:ln w="9525">
            <a:noFill/>
            <a:miter lim="800000"/>
            <a:headEnd/>
            <a:tailEnd/>
          </a:ln>
        </p:spPr>
      </p:pic>
      <p:sp>
        <p:nvSpPr>
          <p:cNvPr id="19468" name="Rectangle 15"/>
          <p:cNvSpPr>
            <a:spLocks noChangeArrowheads="1"/>
          </p:cNvSpPr>
          <p:nvPr/>
        </p:nvSpPr>
        <p:spPr bwMode="auto">
          <a:xfrm>
            <a:off x="5803447" y="2062956"/>
            <a:ext cx="3348037" cy="2116138"/>
          </a:xfrm>
          <a:prstGeom prst="rect">
            <a:avLst/>
          </a:prstGeom>
          <a:noFill/>
          <a:ln w="15875">
            <a:solidFill>
              <a:srgbClr val="2D5EC1"/>
            </a:solidFill>
            <a:miter lim="800000"/>
            <a:headEnd/>
            <a:tailEnd/>
          </a:ln>
        </p:spPr>
        <p:txBody>
          <a:bodyPr wrap="none" anchor="ctr"/>
          <a:lstStyle/>
          <a:p>
            <a:endParaRPr lang="en-US">
              <a:solidFill>
                <a:srgbClr val="000000"/>
              </a:solidFill>
              <a:latin typeface="Verdana"/>
              <a:ea typeface="ＭＳ Ｐゴシック"/>
            </a:endParaRPr>
          </a:p>
        </p:txBody>
      </p:sp>
      <p:sp>
        <p:nvSpPr>
          <p:cNvPr id="19469" name="AutoShape 13"/>
          <p:cNvSpPr>
            <a:spLocks noChangeArrowheads="1"/>
          </p:cNvSpPr>
          <p:nvPr/>
        </p:nvSpPr>
        <p:spPr bwMode="auto">
          <a:xfrm>
            <a:off x="5219700" y="3429000"/>
            <a:ext cx="411163" cy="582613"/>
          </a:xfrm>
          <a:prstGeom prst="rightArrow">
            <a:avLst>
              <a:gd name="adj1" fmla="val 50000"/>
              <a:gd name="adj2" fmla="val 25000"/>
            </a:avLst>
          </a:prstGeom>
          <a:solidFill>
            <a:schemeClr val="bg1"/>
          </a:solidFill>
          <a:ln w="3175" algn="ctr">
            <a:solidFill>
              <a:schemeClr val="tx1"/>
            </a:solidFill>
            <a:miter lim="800000"/>
            <a:headEnd/>
            <a:tailEnd/>
          </a:ln>
        </p:spPr>
        <p:txBody>
          <a:bodyPr wrap="none" anchor="ctr"/>
          <a:lstStyle/>
          <a:p>
            <a:endParaRPr lang="en-US" sz="7600">
              <a:solidFill>
                <a:srgbClr val="000000"/>
              </a:solidFill>
              <a:latin typeface="Garamond" pitchFamily="18" charset="0"/>
              <a:ea typeface="ＭＳ Ｐゴシック"/>
            </a:endParaRPr>
          </a:p>
        </p:txBody>
      </p:sp>
      <p:sp>
        <p:nvSpPr>
          <p:cNvPr id="19470" name="Text Box 15"/>
          <p:cNvSpPr txBox="1">
            <a:spLocks noChangeArrowheads="1"/>
          </p:cNvSpPr>
          <p:nvPr/>
        </p:nvSpPr>
        <p:spPr bwMode="auto">
          <a:xfrm>
            <a:off x="-124314" y="4515984"/>
            <a:ext cx="3113353" cy="707886"/>
          </a:xfrm>
          <a:prstGeom prst="rect">
            <a:avLst/>
          </a:prstGeom>
          <a:noFill/>
          <a:ln w="9525">
            <a:noFill/>
            <a:miter lim="800000"/>
            <a:headEnd/>
            <a:tailEnd/>
          </a:ln>
        </p:spPr>
        <p:txBody>
          <a:bodyPr wrap="none">
            <a:spAutoFit/>
          </a:bodyPr>
          <a:lstStyle/>
          <a:p>
            <a:pPr algn="r"/>
            <a:r>
              <a:rPr lang="en-US" sz="1000" dirty="0" smtClean="0">
                <a:solidFill>
                  <a:srgbClr val="000000"/>
                </a:solidFill>
                <a:latin typeface="Verdana"/>
                <a:ea typeface="ＭＳ Ｐゴシック"/>
              </a:rPr>
              <a:t>ECMWF ERA-INTERIM Re-ANALYSIS </a:t>
            </a:r>
          </a:p>
          <a:p>
            <a:pPr algn="r"/>
            <a:r>
              <a:rPr lang="en-US" sz="1000" dirty="0" smtClean="0">
                <a:solidFill>
                  <a:srgbClr val="000000"/>
                </a:solidFill>
                <a:latin typeface="Verdana"/>
                <a:ea typeface="ＭＳ Ｐゴシック"/>
              </a:rPr>
              <a:t>   for discharge climatology (1979-2010)</a:t>
            </a:r>
          </a:p>
          <a:p>
            <a:pPr algn="r"/>
            <a:r>
              <a:rPr lang="en-US" sz="1000" dirty="0" smtClean="0">
                <a:solidFill>
                  <a:srgbClr val="000000"/>
                </a:solidFill>
                <a:latin typeface="Verdana"/>
                <a:ea typeface="ＭＳ Ｐゴシック"/>
              </a:rPr>
              <a:t>ECMWF VAREPS for forecasts since</a:t>
            </a:r>
          </a:p>
          <a:p>
            <a:pPr algn="r"/>
            <a:r>
              <a:rPr lang="en-US" sz="1000" dirty="0">
                <a:solidFill>
                  <a:srgbClr val="000000"/>
                </a:solidFill>
                <a:latin typeface="Verdana"/>
                <a:ea typeface="ＭＳ Ｐゴシック"/>
              </a:rPr>
              <a:t> </a:t>
            </a:r>
            <a:r>
              <a:rPr lang="en-US" sz="1000" dirty="0" smtClean="0">
                <a:solidFill>
                  <a:srgbClr val="000000"/>
                </a:solidFill>
                <a:latin typeface="Verdana"/>
                <a:ea typeface="ＭＳ Ｐゴシック"/>
              </a:rPr>
              <a:t>June 2011</a:t>
            </a:r>
            <a:endParaRPr lang="en-US" sz="1000" dirty="0">
              <a:solidFill>
                <a:srgbClr val="000000"/>
              </a:solidFill>
              <a:latin typeface="Verdana"/>
              <a:ea typeface="ＭＳ Ｐゴシック"/>
            </a:endParaRPr>
          </a:p>
        </p:txBody>
      </p:sp>
      <p:pic>
        <p:nvPicPr>
          <p:cNvPr id="24" name="Picture 5"/>
          <p:cNvPicPr>
            <a:picLocks noChangeAspect="1" noChangeArrowheads="1"/>
          </p:cNvPicPr>
          <p:nvPr/>
        </p:nvPicPr>
        <p:blipFill>
          <a:blip r:embed="rId7"/>
          <a:srcRect/>
          <a:stretch>
            <a:fillRect/>
          </a:stretch>
        </p:blipFill>
        <p:spPr bwMode="auto">
          <a:xfrm>
            <a:off x="6321448" y="3489268"/>
            <a:ext cx="2830036" cy="3116375"/>
          </a:xfrm>
          <a:prstGeom prst="rect">
            <a:avLst/>
          </a:prstGeom>
          <a:noFill/>
          <a:ln w="9525">
            <a:solidFill>
              <a:schemeClr val="tx1"/>
            </a:solidFill>
            <a:miter lim="800000"/>
            <a:headEnd/>
            <a:tailEnd/>
          </a:ln>
        </p:spPr>
      </p:pic>
      <p:sp>
        <p:nvSpPr>
          <p:cNvPr id="3" name="TextBox 2"/>
          <p:cNvSpPr txBox="1"/>
          <p:nvPr/>
        </p:nvSpPr>
        <p:spPr>
          <a:xfrm>
            <a:off x="7237979" y="4405930"/>
            <a:ext cx="1583872" cy="830997"/>
          </a:xfrm>
          <a:prstGeom prst="rect">
            <a:avLst/>
          </a:prstGeom>
          <a:noFill/>
        </p:spPr>
        <p:txBody>
          <a:bodyPr wrap="square" rtlCol="0">
            <a:spAutoFit/>
          </a:bodyPr>
          <a:lstStyle/>
          <a:p>
            <a:pPr algn="r"/>
            <a:r>
              <a:rPr lang="en-US" sz="1600" dirty="0" smtClean="0">
                <a:solidFill>
                  <a:srgbClr val="004494"/>
                </a:solidFill>
                <a:latin typeface="Verdana"/>
                <a:ea typeface="ＭＳ Ｐゴシック"/>
              </a:rPr>
              <a:t>Spatial resolution 0.1 degree</a:t>
            </a:r>
            <a:endParaRPr lang="en-US" sz="1600" dirty="0">
              <a:solidFill>
                <a:srgbClr val="004494"/>
              </a:solidFill>
              <a:latin typeface="Verdana"/>
              <a:ea typeface="ＭＳ Ｐゴシック"/>
            </a:endParaRPr>
          </a:p>
        </p:txBody>
      </p:sp>
    </p:spTree>
    <p:extLst>
      <p:ext uri="{BB962C8B-B14F-4D97-AF65-F5344CB8AC3E}">
        <p14:creationId xmlns:p14="http://schemas.microsoft.com/office/powerpoint/2010/main" val="1852734965"/>
      </p:ext>
    </p:extLst>
  </p:cSld>
  <p:clrMapOvr>
    <a:masterClrMapping/>
  </p:clrMapOvr>
  <p:transition xmlns:p14="http://schemas.microsoft.com/office/powerpoint/2010/main" advTm="75262"/>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4"/>
          <p:cNvPicPr>
            <a:picLocks noChangeAspect="1" noChangeArrowheads="1"/>
          </p:cNvPicPr>
          <p:nvPr/>
        </p:nvPicPr>
        <p:blipFill>
          <a:blip r:embed="rId2"/>
          <a:srcRect/>
          <a:stretch>
            <a:fillRect/>
          </a:stretch>
        </p:blipFill>
        <p:spPr bwMode="auto">
          <a:xfrm>
            <a:off x="2206006" y="1859820"/>
            <a:ext cx="6558852" cy="4551680"/>
          </a:xfrm>
          <a:prstGeom prst="rect">
            <a:avLst/>
          </a:prstGeom>
          <a:noFill/>
          <a:ln w="9525">
            <a:noFill/>
            <a:miter lim="800000"/>
            <a:headEnd/>
            <a:tailEnd/>
          </a:ln>
        </p:spPr>
      </p:pic>
      <p:sp>
        <p:nvSpPr>
          <p:cNvPr id="36866" name="Text Box 5"/>
          <p:cNvSpPr txBox="1">
            <a:spLocks noChangeArrowheads="1"/>
          </p:cNvSpPr>
          <p:nvPr/>
        </p:nvSpPr>
        <p:spPr bwMode="auto">
          <a:xfrm>
            <a:off x="134706" y="1267465"/>
            <a:ext cx="9009294" cy="43088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fontAlgn="base">
              <a:spcBef>
                <a:spcPct val="0"/>
              </a:spcBef>
              <a:spcAft>
                <a:spcPct val="0"/>
              </a:spcAft>
              <a:defRPr sz="2800" b="1">
                <a:solidFill>
                  <a:srgbClr val="004494"/>
                </a:solidFill>
                <a:latin typeface="Verdana"/>
                <a:ea typeface="ＭＳ Ｐゴシック" pitchFamily="34" charset="-128"/>
                <a:cs typeface="ＭＳ Ｐゴシック" charset="0"/>
              </a:defRPr>
            </a:lvl1pPr>
            <a:lvl2pPr eaLnBrk="0" fontAlgn="base" hangingPunct="0">
              <a:spcBef>
                <a:spcPct val="0"/>
              </a:spcBef>
              <a:spcAft>
                <a:spcPct val="0"/>
              </a:spcAft>
              <a:defRPr sz="2800" b="1">
                <a:solidFill>
                  <a:srgbClr val="004494"/>
                </a:solidFill>
                <a:latin typeface="Verdana" charset="0"/>
                <a:ea typeface="ＭＳ Ｐゴシック" pitchFamily="34" charset="-128"/>
                <a:cs typeface="ＭＳ Ｐゴシック" charset="0"/>
              </a:defRPr>
            </a:lvl2pPr>
            <a:lvl3pPr eaLnBrk="0" fontAlgn="base" hangingPunct="0">
              <a:spcBef>
                <a:spcPct val="0"/>
              </a:spcBef>
              <a:spcAft>
                <a:spcPct val="0"/>
              </a:spcAft>
              <a:defRPr sz="2800" b="1">
                <a:solidFill>
                  <a:srgbClr val="004494"/>
                </a:solidFill>
                <a:latin typeface="Verdana" charset="0"/>
                <a:ea typeface="ＭＳ Ｐゴシック" pitchFamily="34" charset="-128"/>
                <a:cs typeface="ＭＳ Ｐゴシック" charset="0"/>
              </a:defRPr>
            </a:lvl3pPr>
            <a:lvl4pPr eaLnBrk="0" fontAlgn="base" hangingPunct="0">
              <a:spcBef>
                <a:spcPct val="0"/>
              </a:spcBef>
              <a:spcAft>
                <a:spcPct val="0"/>
              </a:spcAft>
              <a:defRPr sz="2800" b="1">
                <a:solidFill>
                  <a:srgbClr val="004494"/>
                </a:solidFill>
                <a:latin typeface="Verdana" charset="0"/>
                <a:ea typeface="ＭＳ Ｐゴシック" pitchFamily="34" charset="-128"/>
                <a:cs typeface="ＭＳ Ｐゴシック" charset="0"/>
              </a:defRPr>
            </a:lvl4pPr>
            <a:lvl5pPr eaLnBrk="0" fontAlgn="base" hangingPunct="0">
              <a:spcBef>
                <a:spcPct val="0"/>
              </a:spcBef>
              <a:spcAft>
                <a:spcPct val="0"/>
              </a:spcAft>
              <a:defRPr sz="2800" b="1">
                <a:solidFill>
                  <a:srgbClr val="004494"/>
                </a:solidFill>
                <a:latin typeface="Verdana" charset="0"/>
                <a:ea typeface="ＭＳ Ｐゴシック" pitchFamily="34" charset="-128"/>
                <a:cs typeface="ＭＳ Ｐゴシック" charset="0"/>
              </a:defRPr>
            </a:lvl5pPr>
            <a:lvl6pPr marL="815975" fontAlgn="base">
              <a:spcBef>
                <a:spcPct val="0"/>
              </a:spcBef>
              <a:spcAft>
                <a:spcPct val="0"/>
              </a:spcAft>
              <a:defRPr sz="3000" b="1">
                <a:solidFill>
                  <a:srgbClr val="0F5494"/>
                </a:solidFill>
                <a:latin typeface="Verdana" charset="0"/>
                <a:ea typeface="ＭＳ Ｐゴシック" charset="0"/>
              </a:defRPr>
            </a:lvl6pPr>
            <a:lvl7pPr marL="1273175" fontAlgn="base">
              <a:spcBef>
                <a:spcPct val="0"/>
              </a:spcBef>
              <a:spcAft>
                <a:spcPct val="0"/>
              </a:spcAft>
              <a:defRPr sz="3000" b="1">
                <a:solidFill>
                  <a:srgbClr val="0F5494"/>
                </a:solidFill>
                <a:latin typeface="Verdana" charset="0"/>
                <a:ea typeface="ＭＳ Ｐゴシック" charset="0"/>
              </a:defRPr>
            </a:lvl7pPr>
            <a:lvl8pPr marL="1730375" fontAlgn="base">
              <a:spcBef>
                <a:spcPct val="0"/>
              </a:spcBef>
              <a:spcAft>
                <a:spcPct val="0"/>
              </a:spcAft>
              <a:defRPr sz="3000" b="1">
                <a:solidFill>
                  <a:srgbClr val="0F5494"/>
                </a:solidFill>
                <a:latin typeface="Verdana" charset="0"/>
                <a:ea typeface="ＭＳ Ｐゴシック" charset="0"/>
              </a:defRPr>
            </a:lvl8pPr>
            <a:lvl9pPr marL="2187575" fontAlgn="base">
              <a:spcBef>
                <a:spcPct val="0"/>
              </a:spcBef>
              <a:spcAft>
                <a:spcPct val="0"/>
              </a:spcAft>
              <a:defRPr sz="3000" b="1">
                <a:solidFill>
                  <a:srgbClr val="0F5494"/>
                </a:solidFill>
                <a:latin typeface="Verdana" charset="0"/>
                <a:ea typeface="ＭＳ Ｐゴシック" charset="0"/>
              </a:defRPr>
            </a:lvl9pPr>
          </a:lstStyle>
          <a:p>
            <a:r>
              <a:rPr lang="en-US" dirty="0" err="1"/>
              <a:t>GloFAS</a:t>
            </a:r>
            <a:r>
              <a:rPr lang="en-US" dirty="0"/>
              <a:t> forecast example 15 July 2011</a:t>
            </a:r>
          </a:p>
        </p:txBody>
      </p:sp>
      <p:pic>
        <p:nvPicPr>
          <p:cNvPr id="36867" name="Picture 6"/>
          <p:cNvPicPr>
            <a:picLocks noChangeAspect="1" noChangeArrowheads="1"/>
          </p:cNvPicPr>
          <p:nvPr/>
        </p:nvPicPr>
        <p:blipFill>
          <a:blip r:embed="rId3"/>
          <a:srcRect/>
          <a:stretch>
            <a:fillRect/>
          </a:stretch>
        </p:blipFill>
        <p:spPr bwMode="auto">
          <a:xfrm>
            <a:off x="5530927" y="1886888"/>
            <a:ext cx="3233931" cy="2310910"/>
          </a:xfrm>
          <a:prstGeom prst="rect">
            <a:avLst/>
          </a:prstGeom>
          <a:noFill/>
          <a:ln w="9525">
            <a:noFill/>
            <a:miter lim="800000"/>
            <a:headEnd/>
            <a:tailEnd/>
          </a:ln>
        </p:spPr>
      </p:pic>
      <p:pic>
        <p:nvPicPr>
          <p:cNvPr id="36868" name="Picture 7"/>
          <p:cNvPicPr>
            <a:picLocks noChangeAspect="1" noChangeArrowheads="1"/>
          </p:cNvPicPr>
          <p:nvPr/>
        </p:nvPicPr>
        <p:blipFill>
          <a:blip r:embed="rId4"/>
          <a:srcRect/>
          <a:stretch>
            <a:fillRect/>
          </a:stretch>
        </p:blipFill>
        <p:spPr bwMode="auto">
          <a:xfrm>
            <a:off x="144127" y="4083218"/>
            <a:ext cx="5514672" cy="1866922"/>
          </a:xfrm>
          <a:prstGeom prst="rect">
            <a:avLst/>
          </a:prstGeom>
          <a:noFill/>
          <a:ln w="9525">
            <a:noFill/>
            <a:miter lim="800000"/>
            <a:headEnd/>
            <a:tailEnd/>
          </a:ln>
        </p:spPr>
      </p:pic>
      <p:sp>
        <p:nvSpPr>
          <p:cNvPr id="36869" name="Line 8"/>
          <p:cNvSpPr>
            <a:spLocks noChangeShapeType="1"/>
          </p:cNvSpPr>
          <p:nvPr/>
        </p:nvSpPr>
        <p:spPr bwMode="auto">
          <a:xfrm flipH="1">
            <a:off x="4661694" y="2639749"/>
            <a:ext cx="997105" cy="155489"/>
          </a:xfrm>
          <a:prstGeom prst="line">
            <a:avLst/>
          </a:prstGeom>
          <a:noFill/>
          <a:ln w="9525">
            <a:solidFill>
              <a:schemeClr val="tx1"/>
            </a:solidFill>
            <a:round/>
            <a:headEnd/>
            <a:tailEnd type="oval" w="med" len="med"/>
          </a:ln>
        </p:spPr>
        <p:txBody>
          <a:bodyPr/>
          <a:lstStyle/>
          <a:p>
            <a:endParaRPr lang="en-US">
              <a:solidFill>
                <a:srgbClr val="000000"/>
              </a:solidFill>
              <a:latin typeface="Verdana"/>
              <a:ea typeface="ＭＳ Ｐゴシック"/>
            </a:endParaRPr>
          </a:p>
        </p:txBody>
      </p:sp>
      <p:sp>
        <p:nvSpPr>
          <p:cNvPr id="36870" name="Line 9"/>
          <p:cNvSpPr>
            <a:spLocks noChangeShapeType="1"/>
          </p:cNvSpPr>
          <p:nvPr/>
        </p:nvSpPr>
        <p:spPr bwMode="auto">
          <a:xfrm flipV="1">
            <a:off x="4452482" y="2795238"/>
            <a:ext cx="209212" cy="1287979"/>
          </a:xfrm>
          <a:prstGeom prst="line">
            <a:avLst/>
          </a:prstGeom>
          <a:noFill/>
          <a:ln w="9525">
            <a:solidFill>
              <a:schemeClr val="tx1"/>
            </a:solidFill>
            <a:round/>
            <a:headEnd/>
            <a:tailEnd type="oval" w="med" len="med"/>
          </a:ln>
        </p:spPr>
        <p:txBody>
          <a:bodyPr/>
          <a:lstStyle/>
          <a:p>
            <a:endParaRPr lang="en-US">
              <a:solidFill>
                <a:srgbClr val="000000"/>
              </a:solidFill>
              <a:latin typeface="Verdana"/>
              <a:ea typeface="ＭＳ Ｐゴシック"/>
            </a:endParaRPr>
          </a:p>
        </p:txBody>
      </p:sp>
    </p:spTree>
    <p:extLst>
      <p:ext uri="{BB962C8B-B14F-4D97-AF65-F5344CB8AC3E}">
        <p14:creationId xmlns:p14="http://schemas.microsoft.com/office/powerpoint/2010/main" val="1901710511"/>
      </p:ext>
    </p:extLst>
  </p:cSld>
  <p:clrMapOvr>
    <a:masterClrMapping/>
  </p:clrMapOvr>
  <p:transition xmlns:p14="http://schemas.microsoft.com/office/powerpoint/2010/main" advTm="74543"/>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Downscale and route with RAPID</a:t>
            </a:r>
            <a:endParaRPr lang="en-US" sz="2800" dirty="0"/>
          </a:p>
        </p:txBody>
      </p:sp>
      <p:pic>
        <p:nvPicPr>
          <p:cNvPr id="6" name="Content Placeholder 9"/>
          <p:cNvPicPr>
            <a:picLocks noGrp="1" noChangeAspect="1"/>
          </p:cNvPicPr>
          <p:nvPr>
            <p:ph idx="1"/>
          </p:nvPr>
        </p:nvPicPr>
        <p:blipFill>
          <a:blip r:embed="rId2"/>
          <a:srcRect l="15386" r="15386"/>
          <a:stretch>
            <a:fillRect/>
          </a:stretch>
        </p:blipFill>
        <p:spPr>
          <a:xfrm>
            <a:off x="470945" y="2164285"/>
            <a:ext cx="4833173" cy="4351892"/>
          </a:xfrm>
          <a:prstGeom prst="rect">
            <a:avLst/>
          </a:prstGeom>
        </p:spPr>
      </p:pic>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5946908" y="2198996"/>
            <a:ext cx="2450028" cy="4390731"/>
          </a:xfrm>
          <a:prstGeom prst="rect">
            <a:avLst/>
          </a:prstGeom>
        </p:spPr>
      </p:pic>
    </p:spTree>
    <p:extLst>
      <p:ext uri="{BB962C8B-B14F-4D97-AF65-F5344CB8AC3E}">
        <p14:creationId xmlns:p14="http://schemas.microsoft.com/office/powerpoint/2010/main" val="72078166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Processing Workflow</a:t>
            </a:r>
            <a:endParaRPr lang="en-US" dirty="0"/>
          </a:p>
        </p:txBody>
      </p:sp>
      <p:grpSp>
        <p:nvGrpSpPr>
          <p:cNvPr id="25" name="Group 24"/>
          <p:cNvGrpSpPr/>
          <p:nvPr/>
        </p:nvGrpSpPr>
        <p:grpSpPr>
          <a:xfrm>
            <a:off x="752444" y="1988398"/>
            <a:ext cx="7680541" cy="4837978"/>
            <a:chOff x="1424861" y="2127280"/>
            <a:chExt cx="6604717" cy="4160319"/>
          </a:xfrm>
        </p:grpSpPr>
        <p:sp>
          <p:nvSpPr>
            <p:cNvPr id="26" name="Rounded Rectangle 25"/>
            <p:cNvSpPr/>
            <p:nvPr/>
          </p:nvSpPr>
          <p:spPr>
            <a:xfrm>
              <a:off x="2493724" y="3705233"/>
              <a:ext cx="4167765" cy="2481733"/>
            </a:xfrm>
            <a:prstGeom prst="roundRect">
              <a:avLst/>
            </a:prstGeom>
            <a:solidFill>
              <a:srgbClr val="FFFFFF"/>
            </a:solidFill>
            <a:ln w="9525" cap="flat" cmpd="sng" algn="ctr">
              <a:solidFill>
                <a:srgbClr val="4F81BD">
                  <a:shade val="95000"/>
                  <a:satMod val="105000"/>
                </a:srgbClr>
              </a:solidFill>
              <a:prstDash val="dash"/>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7" name="Rounded Rectangle 26"/>
            <p:cNvSpPr/>
            <p:nvPr/>
          </p:nvSpPr>
          <p:spPr>
            <a:xfrm>
              <a:off x="2644909" y="3805866"/>
              <a:ext cx="4167765" cy="2481733"/>
            </a:xfrm>
            <a:prstGeom prst="roundRect">
              <a:avLst/>
            </a:prstGeom>
            <a:solidFill>
              <a:srgbClr val="FFFFFF"/>
            </a:solidFill>
            <a:ln w="9525" cap="flat" cmpd="sng" algn="ctr">
              <a:solidFill>
                <a:srgbClr val="4F81BD">
                  <a:shade val="95000"/>
                  <a:satMod val="105000"/>
                </a:srgbClr>
              </a:solidFill>
              <a:prstDash val="dash"/>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8" name="Oval 27"/>
            <p:cNvSpPr/>
            <p:nvPr/>
          </p:nvSpPr>
          <p:spPr>
            <a:xfrm>
              <a:off x="2762428" y="4098828"/>
              <a:ext cx="1130123" cy="1049518"/>
            </a:xfrm>
            <a:prstGeom prst="ellipse">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 lastClr="FFFFFF"/>
                  </a:solidFill>
                  <a:effectLst/>
                  <a:uLnTx/>
                  <a:uFillTx/>
                  <a:latin typeface="Calibri"/>
                  <a:ea typeface="+mn-ea"/>
                  <a:cs typeface="+mn-cs"/>
                </a:rPr>
                <a:t>Downscale ECMWF Forecast to Watershed</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29" name="Straight Arrow Connector 28"/>
            <p:cNvCxnSpPr/>
            <p:nvPr/>
          </p:nvCxnSpPr>
          <p:spPr>
            <a:xfrm>
              <a:off x="2706510" y="2774851"/>
              <a:ext cx="1235706" cy="0"/>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sp>
          <p:nvSpPr>
            <p:cNvPr id="30" name="Rectangle 29"/>
            <p:cNvSpPr/>
            <p:nvPr/>
          </p:nvSpPr>
          <p:spPr>
            <a:xfrm>
              <a:off x="1424861" y="3610520"/>
              <a:ext cx="818514" cy="486389"/>
            </a:xfrm>
            <a:prstGeom prst="rect">
              <a:avLst/>
            </a:prstGeom>
            <a:solidFill>
              <a:sysClr val="window" lastClr="FFFFFF"/>
            </a:solidFill>
            <a:ln w="25400"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smtClean="0">
                  <a:ln>
                    <a:noFill/>
                  </a:ln>
                  <a:solidFill>
                    <a:sysClr val="windowText" lastClr="000000"/>
                  </a:solidFill>
                  <a:effectLst/>
                  <a:uLnTx/>
                  <a:uFillTx/>
                  <a:latin typeface="Calibri"/>
                  <a:ea typeface="+mn-ea"/>
                  <a:cs typeface="+mn-cs"/>
                </a:rPr>
                <a:t>15-Day Runoff Depth - </a:t>
              </a:r>
              <a:r>
                <a:rPr kumimoji="0" lang="en-US" sz="700" b="0" i="1" u="none" strike="noStrike" kern="0" cap="none" spc="0" normalizeH="0" baseline="0" noProof="0" dirty="0" smtClean="0">
                  <a:ln>
                    <a:noFill/>
                  </a:ln>
                  <a:solidFill>
                    <a:sysClr val="windowText" lastClr="000000"/>
                  </a:solidFill>
                  <a:effectLst/>
                  <a:uLnTx/>
                  <a:uFillTx/>
                  <a:latin typeface="Calibri"/>
                  <a:ea typeface="+mn-ea"/>
                  <a:cs typeface="+mn-cs"/>
                </a:rPr>
                <a:t>Cumulative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smtClean="0">
                  <a:ln>
                    <a:noFill/>
                  </a:ln>
                  <a:solidFill>
                    <a:sysClr val="windowText" lastClr="000000"/>
                  </a:solidFill>
                  <a:effectLst/>
                  <a:uLnTx/>
                  <a:uFillTx/>
                  <a:latin typeface="Calibri"/>
                  <a:ea typeface="+mn-ea"/>
                  <a:cs typeface="+mn-cs"/>
                </a:rPr>
                <a:t> (m)</a:t>
              </a:r>
              <a:endParaRPr kumimoji="0" lang="en-US" sz="7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1" name="Rectangle 30"/>
            <p:cNvSpPr/>
            <p:nvPr/>
          </p:nvSpPr>
          <p:spPr>
            <a:xfrm>
              <a:off x="4334304" y="5396108"/>
              <a:ext cx="925117" cy="486389"/>
            </a:xfrm>
            <a:prstGeom prst="rect">
              <a:avLst/>
            </a:prstGeom>
            <a:solidFill>
              <a:sysClr val="window" lastClr="FFFFFF"/>
            </a:solidFill>
            <a:ln w="25400"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smtClean="0">
                  <a:ln>
                    <a:noFill/>
                  </a:ln>
                  <a:solidFill>
                    <a:sysClr val="windowText" lastClr="000000"/>
                  </a:solidFill>
                  <a:effectLst/>
                  <a:uLnTx/>
                  <a:uFillTx/>
                  <a:latin typeface="Calibri"/>
                  <a:ea typeface="+mn-ea"/>
                  <a:cs typeface="+mn-cs"/>
                </a:rPr>
                <a:t>15-Day Runoff Volume by Reach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1" u="none" strike="noStrike" kern="0" cap="none" spc="0" normalizeH="0" baseline="0" noProof="0" dirty="0" smtClean="0">
                  <a:ln>
                    <a:noFill/>
                  </a:ln>
                  <a:solidFill>
                    <a:sysClr val="windowText" lastClr="000000"/>
                  </a:solidFill>
                  <a:effectLst/>
                  <a:uLnTx/>
                  <a:uFillTx/>
                  <a:latin typeface="Calibri"/>
                  <a:ea typeface="+mn-ea"/>
                  <a:cs typeface="+mn-cs"/>
                </a:rPr>
                <a:t>Incremental</a:t>
              </a:r>
              <a:r>
                <a:rPr kumimoji="0" lang="en-US" sz="700" b="0" i="0" u="none" strike="noStrike" kern="0" cap="none" spc="0" normalizeH="0" baseline="0" noProof="0" dirty="0" smtClean="0">
                  <a:ln>
                    <a:noFill/>
                  </a:ln>
                  <a:solidFill>
                    <a:sysClr val="windowText" lastClr="000000"/>
                  </a:solidFill>
                  <a:effectLst/>
                  <a:uLnTx/>
                  <a:uFillTx/>
                  <a:latin typeface="Calibri"/>
                  <a:ea typeface="+mn-ea"/>
                  <a:cs typeface="+mn-cs"/>
                </a:rPr>
                <a:t> (m</a:t>
              </a:r>
              <a:r>
                <a:rPr kumimoji="0" lang="en-US" sz="700" b="0" i="0" u="none" strike="noStrike" kern="0" cap="none" spc="0" normalizeH="0" baseline="30000" noProof="0" dirty="0" smtClean="0">
                  <a:ln>
                    <a:noFill/>
                  </a:ln>
                  <a:solidFill>
                    <a:sysClr val="windowText" lastClr="000000"/>
                  </a:solidFill>
                  <a:effectLst/>
                  <a:uLnTx/>
                  <a:uFillTx/>
                  <a:latin typeface="Calibri"/>
                  <a:ea typeface="+mn-ea"/>
                  <a:cs typeface="+mn-cs"/>
                </a:rPr>
                <a:t>3</a:t>
              </a:r>
              <a:r>
                <a:rPr kumimoji="0" lang="en-US" sz="700" b="0" i="0" u="none" strike="noStrike" kern="0" cap="none" spc="0" normalizeH="0" baseline="0" noProof="0" dirty="0" smtClean="0">
                  <a:ln>
                    <a:noFill/>
                  </a:ln>
                  <a:solidFill>
                    <a:sysClr val="windowText" lastClr="000000"/>
                  </a:solidFill>
                  <a:effectLst/>
                  <a:uLnTx/>
                  <a:uFillTx/>
                  <a:latin typeface="Calibri"/>
                  <a:ea typeface="+mn-ea"/>
                  <a:cs typeface="+mn-cs"/>
                </a:rPr>
                <a:t>)</a:t>
              </a:r>
              <a:endParaRPr kumimoji="0" lang="en-US" sz="7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32" name="Straight Arrow Connector 31"/>
            <p:cNvCxnSpPr/>
            <p:nvPr/>
          </p:nvCxnSpPr>
          <p:spPr>
            <a:xfrm>
              <a:off x="3968484" y="4607781"/>
              <a:ext cx="186571" cy="8537"/>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sp>
          <p:nvSpPr>
            <p:cNvPr id="33" name="Oval 32"/>
            <p:cNvSpPr/>
            <p:nvPr/>
          </p:nvSpPr>
          <p:spPr>
            <a:xfrm>
              <a:off x="5587463" y="4102311"/>
              <a:ext cx="1046334" cy="1049518"/>
            </a:xfrm>
            <a:prstGeom prst="ellipse">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 lastClr="FFFFFF"/>
                  </a:solidFill>
                  <a:effectLst/>
                  <a:uLnTx/>
                  <a:uFillTx/>
                  <a:latin typeface="Calibri"/>
                  <a:ea typeface="+mn-ea"/>
                  <a:cs typeface="+mn-cs"/>
                </a:rPr>
                <a:t>Run Forecast with RAPID</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34" name="Rectangle 33"/>
            <p:cNvSpPr/>
            <p:nvPr/>
          </p:nvSpPr>
          <p:spPr>
            <a:xfrm>
              <a:off x="6930192" y="3610520"/>
              <a:ext cx="818514" cy="501948"/>
            </a:xfrm>
            <a:prstGeom prst="rect">
              <a:avLst/>
            </a:prstGeom>
            <a:solidFill>
              <a:sysClr val="window" lastClr="FFFFFF"/>
            </a:solidFill>
            <a:ln w="25400"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Calibri"/>
                  <a:ea typeface="+mn-ea"/>
                  <a:cs typeface="+mn-cs"/>
                </a:rPr>
                <a:t>15-Day Flow by Reach - </a:t>
              </a:r>
              <a:r>
                <a:rPr kumimoji="0" lang="en-US" sz="800" b="0" i="1" u="none" strike="noStrike" kern="0" cap="none" spc="0" normalizeH="0" baseline="0" noProof="0" dirty="0" smtClean="0">
                  <a:ln>
                    <a:noFill/>
                  </a:ln>
                  <a:solidFill>
                    <a:sysClr val="windowText" lastClr="000000"/>
                  </a:solidFill>
                  <a:effectLst/>
                  <a:uLnTx/>
                  <a:uFillTx/>
                  <a:latin typeface="Calibri"/>
                  <a:ea typeface="+mn-ea"/>
                  <a:cs typeface="+mn-cs"/>
                </a:rPr>
                <a:t>Incremental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Calibri"/>
                  <a:ea typeface="+mn-ea"/>
                  <a:cs typeface="+mn-cs"/>
                </a:rPr>
                <a:t>(</a:t>
              </a:r>
              <a:r>
                <a:rPr kumimoji="0" lang="en-US" sz="800" b="0" i="0" u="none" strike="noStrike" kern="0" cap="none" spc="0" normalizeH="0" baseline="0" noProof="0" dirty="0" err="1" smtClean="0">
                  <a:ln>
                    <a:noFill/>
                  </a:ln>
                  <a:solidFill>
                    <a:sysClr val="windowText" lastClr="000000"/>
                  </a:solidFill>
                  <a:effectLst/>
                  <a:uLnTx/>
                  <a:uFillTx/>
                  <a:latin typeface="Calibri"/>
                  <a:ea typeface="+mn-ea"/>
                  <a:cs typeface="+mn-cs"/>
                </a:rPr>
                <a:t>cms</a:t>
              </a:r>
              <a:r>
                <a:rPr kumimoji="0" lang="en-US" sz="800" b="0" i="0" u="none" strike="noStrike" kern="0" cap="none" spc="0" normalizeH="0" baseline="0" noProof="0" dirty="0" smtClean="0">
                  <a:ln>
                    <a:noFill/>
                  </a:ln>
                  <a:solidFill>
                    <a:sysClr val="windowText" lastClr="000000"/>
                  </a:solidFill>
                  <a:effectLst/>
                  <a:uLnTx/>
                  <a:uFillTx/>
                  <a:latin typeface="Calibri"/>
                  <a:ea typeface="+mn-ea"/>
                  <a:cs typeface="+mn-cs"/>
                </a:rPr>
                <a:t>)</a:t>
              </a:r>
              <a:endParaRPr kumimoji="0" lang="en-US" sz="8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35" name="Straight Arrow Connector 34"/>
            <p:cNvCxnSpPr/>
            <p:nvPr/>
          </p:nvCxnSpPr>
          <p:spPr>
            <a:xfrm>
              <a:off x="5337689" y="4626238"/>
              <a:ext cx="186315" cy="0"/>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sp>
          <p:nvSpPr>
            <p:cNvPr id="36" name="Rectangle 35"/>
            <p:cNvSpPr/>
            <p:nvPr/>
          </p:nvSpPr>
          <p:spPr>
            <a:xfrm>
              <a:off x="3012046" y="5478200"/>
              <a:ext cx="621767" cy="404060"/>
            </a:xfrm>
            <a:prstGeom prst="rect">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latin typeface="Calibri"/>
                  <a:ea typeface="+mn-ea"/>
                  <a:cs typeface="+mn-cs"/>
                </a:rPr>
                <a:t>Weight Table</a:t>
              </a:r>
              <a:endParaRPr kumimoji="0" lang="en-US" sz="10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37" name="Straight Arrow Connector 36"/>
            <p:cNvCxnSpPr/>
            <p:nvPr/>
          </p:nvCxnSpPr>
          <p:spPr>
            <a:xfrm flipV="1">
              <a:off x="3322930" y="5191939"/>
              <a:ext cx="0" cy="220960"/>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cxnSp>
          <p:nvCxnSpPr>
            <p:cNvPr id="38" name="Straight Arrow Connector 37"/>
            <p:cNvCxnSpPr/>
            <p:nvPr/>
          </p:nvCxnSpPr>
          <p:spPr>
            <a:xfrm flipV="1">
              <a:off x="6119516" y="5204125"/>
              <a:ext cx="0" cy="220960"/>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sp>
          <p:nvSpPr>
            <p:cNvPr id="39" name="Flowchart: Multidocument 1"/>
            <p:cNvSpPr/>
            <p:nvPr/>
          </p:nvSpPr>
          <p:spPr>
            <a:xfrm>
              <a:off x="1424861" y="2361276"/>
              <a:ext cx="1146687" cy="1115799"/>
            </a:xfrm>
            <a:prstGeom prst="flowChartMultidocumen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 lastClr="FFFFFF"/>
                  </a:solidFill>
                  <a:effectLst/>
                  <a:uLnTx/>
                  <a:uFillTx/>
                  <a:latin typeface="Calibri"/>
                  <a:ea typeface="+mn-ea"/>
                  <a:cs typeface="+mn-cs"/>
                </a:rPr>
                <a:t>ECMWF Forecasts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 lastClr="FFFFFF"/>
                  </a:solidFill>
                  <a:effectLst/>
                  <a:uLnTx/>
                  <a:uFillTx/>
                  <a:latin typeface="Calibri"/>
                  <a:ea typeface="+mn-ea"/>
                  <a:cs typeface="+mn-cs"/>
                </a:rPr>
                <a:t>1…52</a:t>
              </a: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40" name="Flowchart: Multidocument 58"/>
            <p:cNvSpPr/>
            <p:nvPr/>
          </p:nvSpPr>
          <p:spPr>
            <a:xfrm>
              <a:off x="6924718" y="2304772"/>
              <a:ext cx="1104860" cy="1172304"/>
            </a:xfrm>
            <a:prstGeom prst="flowChartMultidocumen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 lastClr="FFFFFF"/>
                  </a:solidFill>
                  <a:effectLst/>
                  <a:uLnTx/>
                  <a:uFillTx/>
                  <a:latin typeface="Calibri"/>
                  <a:ea typeface="+mn-ea"/>
                  <a:cs typeface="+mn-cs"/>
                </a:rPr>
                <a:t>In-stream Forecasts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 lastClr="FFFFFF"/>
                  </a:solidFill>
                  <a:effectLst/>
                  <a:uLnTx/>
                  <a:uFillTx/>
                  <a:latin typeface="Calibri"/>
                  <a:ea typeface="+mn-ea"/>
                  <a:cs typeface="+mn-cs"/>
                </a:rPr>
                <a:t>1…52</a:t>
              </a: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41" name="Straight Arrow Connector 40"/>
            <p:cNvCxnSpPr/>
            <p:nvPr/>
          </p:nvCxnSpPr>
          <p:spPr>
            <a:xfrm>
              <a:off x="5587463" y="2774734"/>
              <a:ext cx="1235706" cy="0"/>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sp>
          <p:nvSpPr>
            <p:cNvPr id="42" name="Rectangle 41"/>
            <p:cNvSpPr/>
            <p:nvPr/>
          </p:nvSpPr>
          <p:spPr>
            <a:xfrm>
              <a:off x="5701163" y="5478200"/>
              <a:ext cx="836704" cy="674003"/>
            </a:xfrm>
            <a:prstGeom prst="rect">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 lastClr="FFFFFF"/>
                  </a:solidFill>
                  <a:effectLst/>
                  <a:uLnTx/>
                  <a:uFillTx/>
                  <a:latin typeface="Calibri"/>
                  <a:ea typeface="+mn-ea"/>
                  <a:cs typeface="+mn-cs"/>
                </a:rPr>
                <a:t>Other RAPID input Files for Watershed</a:t>
              </a:r>
              <a:endParaRPr kumimoji="0" lang="en-US" sz="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43" name="Document 96"/>
            <p:cNvSpPr/>
            <p:nvPr/>
          </p:nvSpPr>
          <p:spPr>
            <a:xfrm>
              <a:off x="4334304" y="4258600"/>
              <a:ext cx="875999" cy="932967"/>
            </a:xfrm>
            <a:prstGeom prst="flowChartDocumen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 lastClr="FFFFFF"/>
                  </a:solidFill>
                  <a:effectLst/>
                  <a:uLnTx/>
                  <a:uFillTx/>
                  <a:latin typeface="Calibri"/>
                  <a:ea typeface="+mn-ea"/>
                  <a:cs typeface="+mn-cs"/>
                </a:rPr>
                <a:t>Downscaled Forecast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 lastClr="FFFFFF"/>
                  </a:solidFill>
                  <a:effectLst/>
                  <a:uLnTx/>
                  <a:uFillTx/>
                  <a:latin typeface="Calibri"/>
                  <a:ea typeface="+mn-ea"/>
                  <a:cs typeface="+mn-cs"/>
                </a:rPr>
                <a:t> 1…52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 lastClr="FFFFFF"/>
                </a:solidFill>
                <a:effectLst/>
                <a:uLnTx/>
                <a:uFillTx/>
                <a:latin typeface="Calibri"/>
                <a:ea typeface="+mn-ea"/>
                <a:cs typeface="+mn-cs"/>
              </a:endParaRPr>
            </a:p>
          </p:txBody>
        </p:sp>
        <p:pic>
          <p:nvPicPr>
            <p:cNvPr id="44" name="Picture 43"/>
            <p:cNvPicPr/>
            <p:nvPr/>
          </p:nvPicPr>
          <p:blipFill>
            <a:blip r:embed="rId2">
              <a:extLst>
                <a:ext uri="{28A0092B-C50C-407E-A947-70E740481C1C}">
                  <a14:useLocalDpi xmlns:a14="http://schemas.microsoft.com/office/drawing/2010/main" val="0"/>
                </a:ext>
              </a:extLst>
            </a:blip>
            <a:stretch>
              <a:fillRect/>
            </a:stretch>
          </p:blipFill>
          <p:spPr>
            <a:xfrm>
              <a:off x="3968484" y="2127280"/>
              <a:ext cx="1555520" cy="1430042"/>
            </a:xfrm>
            <a:prstGeom prst="rect">
              <a:avLst/>
            </a:prstGeom>
            <a:ln w="19050" cmpd="sng">
              <a:noFill/>
              <a:prstDash val="dash"/>
            </a:ln>
          </p:spPr>
        </p:pic>
        <p:cxnSp>
          <p:nvCxnSpPr>
            <p:cNvPr id="45" name="Straight Connector 44"/>
            <p:cNvCxnSpPr>
              <a:endCxn id="26" idx="0"/>
            </p:cNvCxnSpPr>
            <p:nvPr/>
          </p:nvCxnSpPr>
          <p:spPr>
            <a:xfrm flipH="1">
              <a:off x="4577606" y="3348725"/>
              <a:ext cx="174151" cy="356507"/>
            </a:xfrm>
            <a:prstGeom prst="line">
              <a:avLst/>
            </a:prstGeom>
            <a:noFill/>
            <a:ln w="25400" cap="flat" cmpd="sng" algn="ctr">
              <a:solidFill>
                <a:srgbClr val="4F81BD"/>
              </a:solidFill>
              <a:prstDash val="dash"/>
            </a:ln>
            <a:effectLst>
              <a:outerShdw blurRad="40000" dist="20000" dir="5400000" rotWithShape="0">
                <a:srgbClr val="000000">
                  <a:alpha val="38000"/>
                </a:srgbClr>
              </a:outerShdw>
            </a:effectLst>
          </p:spPr>
        </p:cxnSp>
      </p:grpSp>
    </p:spTree>
    <p:extLst>
      <p:ext uri="{BB962C8B-B14F-4D97-AF65-F5344CB8AC3E}">
        <p14:creationId xmlns:p14="http://schemas.microsoft.com/office/powerpoint/2010/main" val="388599129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998103" y="1416311"/>
            <a:ext cx="1138856" cy="230973"/>
          </a:xfrm>
          <a:prstGeom prst="rect">
            <a:avLst/>
          </a:prstGeom>
          <a:scene3d>
            <a:camera prst="perspectiveFront" fov="6600000">
              <a:rot lat="18599993" lon="0" rev="0"/>
            </a:camera>
            <a:lightRig rig="threePt" dir="t"/>
          </a:scene3d>
        </p:spPr>
      </p:pic>
      <p:sp>
        <p:nvSpPr>
          <p:cNvPr id="2" name="Title 1"/>
          <p:cNvSpPr>
            <a:spLocks noGrp="1"/>
          </p:cNvSpPr>
          <p:nvPr>
            <p:ph type="title"/>
          </p:nvPr>
        </p:nvSpPr>
        <p:spPr>
          <a:xfrm>
            <a:off x="0" y="1041526"/>
            <a:ext cx="8913813" cy="914400"/>
          </a:xfrm>
        </p:spPr>
        <p:txBody>
          <a:bodyPr>
            <a:noAutofit/>
          </a:bodyPr>
          <a:lstStyle/>
          <a:p>
            <a:r>
              <a:rPr lang="en-US" sz="2800" dirty="0" smtClean="0"/>
              <a:t>Tethys for ECMWF-RAPID Data Storage and Computational Power </a:t>
            </a:r>
            <a:endParaRPr lang="en-US" sz="28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a:xfrm>
            <a:off x="833271" y="3844868"/>
            <a:ext cx="2484249" cy="2484063"/>
          </a:xfrm>
          <a:prstGeom prst="rect">
            <a:avLst/>
          </a:prstGeom>
        </p:spPr>
      </p:pic>
      <p:sp>
        <p:nvSpPr>
          <p:cNvPr id="13" name="Magnetic Disk 12"/>
          <p:cNvSpPr/>
          <p:nvPr/>
        </p:nvSpPr>
        <p:spPr>
          <a:xfrm>
            <a:off x="3758425" y="2214835"/>
            <a:ext cx="1600200" cy="1828800"/>
          </a:xfrm>
          <a:prstGeom prst="flowChartMagneticDisk">
            <a:avLst/>
          </a:prstGeom>
          <a:solidFill>
            <a:srgbClr val="95B154"/>
          </a:solidFill>
          <a:ln>
            <a:solidFill>
              <a:srgbClr val="FFFFFF"/>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2"/>
          <a:stretch>
            <a:fillRect/>
          </a:stretch>
        </p:blipFill>
        <p:spPr>
          <a:xfrm>
            <a:off x="3998103" y="2350363"/>
            <a:ext cx="1138856" cy="230973"/>
          </a:xfrm>
          <a:prstGeom prst="rect">
            <a:avLst/>
          </a:prstGeom>
          <a:scene3d>
            <a:camera prst="perspectiveFront" fov="6600000">
              <a:rot lat="18599993" lon="0" rev="0"/>
            </a:camera>
            <a:lightRig rig="threePt" dir="t"/>
          </a:scene3d>
        </p:spPr>
      </p:pic>
      <p:pic>
        <p:nvPicPr>
          <p:cNvPr id="15" name="Picture 14" descr="tethys_logo_invers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9375" y="4407845"/>
            <a:ext cx="1503832" cy="1503832"/>
          </a:xfrm>
          <a:prstGeom prst="rect">
            <a:avLst/>
          </a:prstGeom>
        </p:spPr>
      </p:pic>
      <p:cxnSp>
        <p:nvCxnSpPr>
          <p:cNvPr id="16" name="Straight Connector 15"/>
          <p:cNvCxnSpPr/>
          <p:nvPr/>
        </p:nvCxnSpPr>
        <p:spPr>
          <a:xfrm>
            <a:off x="3406195" y="5305502"/>
            <a:ext cx="2450403"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2897475" y="4043635"/>
            <a:ext cx="860950" cy="6167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5242918" y="4043635"/>
            <a:ext cx="1006457" cy="6167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094052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ECMWF</a:t>
            </a:r>
            <a:r>
              <a:rPr lang="en-US" dirty="0" smtClean="0"/>
              <a:t>-RAPID </a:t>
            </a:r>
            <a:r>
              <a:rPr lang="en-US" dirty="0" smtClean="0"/>
              <a:t>App in Tethys</a:t>
            </a:r>
            <a:endParaRPr lang="en-US" dirty="0"/>
          </a:p>
        </p:txBody>
      </p:sp>
      <p:pic>
        <p:nvPicPr>
          <p:cNvPr id="4" name="Picture 3" descr="Screen Shot 2015-01-30 at 2.45.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32" y="2168950"/>
            <a:ext cx="7459458" cy="4392842"/>
          </a:xfrm>
          <a:prstGeom prst="rect">
            <a:avLst/>
          </a:prstGeom>
        </p:spPr>
      </p:pic>
    </p:spTree>
    <p:extLst>
      <p:ext uri="{BB962C8B-B14F-4D97-AF65-F5344CB8AC3E}">
        <p14:creationId xmlns:p14="http://schemas.microsoft.com/office/powerpoint/2010/main" val="341770802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Canned GSSHA</a:t>
            </a:r>
            <a:endParaRPr lang="en-US" dirty="0"/>
          </a:p>
        </p:txBody>
      </p:sp>
      <p:sp>
        <p:nvSpPr>
          <p:cNvPr id="5" name="Text Placeholder 4"/>
          <p:cNvSpPr>
            <a:spLocks noGrp="1"/>
          </p:cNvSpPr>
          <p:nvPr>
            <p:ph type="body" idx="1"/>
          </p:nvPr>
        </p:nvSpPr>
        <p:spPr/>
        <p:txBody>
          <a:bodyPr/>
          <a:lstStyle/>
          <a:p>
            <a:r>
              <a:rPr lang="en-US" dirty="0" smtClean="0"/>
              <a:t>An Example Tethys App</a:t>
            </a:r>
            <a:endParaRPr lang="en-US" dirty="0"/>
          </a:p>
        </p:txBody>
      </p:sp>
    </p:spTree>
    <p:extLst>
      <p:ext uri="{BB962C8B-B14F-4D97-AF65-F5344CB8AC3E}">
        <p14:creationId xmlns:p14="http://schemas.microsoft.com/office/powerpoint/2010/main" val="285182605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Flood Early Warning Systems</a:t>
            </a:r>
            <a:endParaRPr lang="en-US" dirty="0"/>
          </a:p>
        </p:txBody>
      </p:sp>
      <p:pic>
        <p:nvPicPr>
          <p:cNvPr id="5" name="Picture 2" descr="http://media2.s-nbcnews.com/i/newscms/2014_18/411086/140430-pensacola-flood-mn-1325_d39bcecf9f1846d6fd073079f37dab7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3210" y="2370636"/>
            <a:ext cx="5936031" cy="3958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4128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109"/>
            <a:ext cx="8913813" cy="914400"/>
          </a:xfrm>
        </p:spPr>
        <p:txBody>
          <a:bodyPr/>
          <a:lstStyle/>
          <a:p>
            <a:r>
              <a:rPr lang="en-US" dirty="0" smtClean="0"/>
              <a:t>Preparedness</a:t>
            </a:r>
            <a:endParaRPr lang="en-US" dirty="0"/>
          </a:p>
        </p:txBody>
      </p:sp>
      <p:sp>
        <p:nvSpPr>
          <p:cNvPr id="16" name="TextBox 15"/>
          <p:cNvSpPr txBox="1"/>
          <p:nvPr/>
        </p:nvSpPr>
        <p:spPr>
          <a:xfrm>
            <a:off x="5535127" y="1673576"/>
            <a:ext cx="3369829" cy="1938992"/>
          </a:xfrm>
          <a:prstGeom prst="rect">
            <a:avLst/>
          </a:prstGeom>
          <a:noFill/>
        </p:spPr>
        <p:txBody>
          <a:bodyPr wrap="square" rtlCol="0">
            <a:spAutoFit/>
          </a:bodyPr>
          <a:lstStyle/>
          <a:p>
            <a:pPr marL="285750" indent="-285750">
              <a:buFont typeface="Wingdings" panose="05000000000000000000" pitchFamily="2" charset="2"/>
              <a:buChar char="ü"/>
            </a:pPr>
            <a:r>
              <a:rPr lang="en-US" sz="2400" dirty="0" smtClean="0"/>
              <a:t>Food</a:t>
            </a:r>
          </a:p>
          <a:p>
            <a:pPr marL="285750" indent="-285750">
              <a:buFont typeface="Wingdings" panose="05000000000000000000" pitchFamily="2" charset="2"/>
              <a:buChar char="ü"/>
            </a:pPr>
            <a:r>
              <a:rPr lang="en-US" sz="2400" dirty="0" smtClean="0"/>
              <a:t>Water</a:t>
            </a:r>
          </a:p>
          <a:p>
            <a:pPr marL="285750" indent="-285750">
              <a:buFont typeface="Wingdings" panose="05000000000000000000" pitchFamily="2" charset="2"/>
              <a:buChar char="ü"/>
            </a:pPr>
            <a:r>
              <a:rPr lang="en-US" sz="2400" dirty="0" smtClean="0"/>
              <a:t>Fuel</a:t>
            </a:r>
          </a:p>
          <a:p>
            <a:pPr marL="285750" indent="-285750">
              <a:buFont typeface="Wingdings" panose="05000000000000000000" pitchFamily="2" charset="2"/>
              <a:buChar char="ü"/>
            </a:pPr>
            <a:r>
              <a:rPr lang="en-US" sz="2400" dirty="0" smtClean="0"/>
              <a:t>Clothes</a:t>
            </a:r>
          </a:p>
          <a:p>
            <a:r>
              <a:rPr lang="en-US" sz="2400" dirty="0"/>
              <a:t> </a:t>
            </a:r>
            <a:r>
              <a:rPr lang="en-US" sz="2400" dirty="0" smtClean="0"/>
              <a:t>   Computation Time</a:t>
            </a:r>
            <a:endParaRPr lang="en-US" sz="2400" dirty="0"/>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6403" y="1310971"/>
            <a:ext cx="3955804" cy="2966853"/>
          </a:xfrm>
          <a:prstGeom prst="rect">
            <a:avLst/>
          </a:prstGeom>
        </p:spPr>
      </p:pic>
      <p:sp>
        <p:nvSpPr>
          <p:cNvPr id="18" name="TextBox 17"/>
          <p:cNvSpPr txBox="1"/>
          <p:nvPr/>
        </p:nvSpPr>
        <p:spPr>
          <a:xfrm>
            <a:off x="353291" y="4376705"/>
            <a:ext cx="8534400" cy="954107"/>
          </a:xfrm>
          <a:prstGeom prst="rect">
            <a:avLst/>
          </a:prstGeom>
          <a:noFill/>
        </p:spPr>
        <p:txBody>
          <a:bodyPr wrap="square" rtlCol="0">
            <a:spAutoFit/>
          </a:bodyPr>
          <a:lstStyle/>
          <a:p>
            <a:r>
              <a:rPr lang="en-US" sz="2800" u="sng" dirty="0" smtClean="0"/>
              <a:t>Assumption:</a:t>
            </a:r>
          </a:p>
          <a:p>
            <a:r>
              <a:rPr lang="en-US" sz="2800" i="1" dirty="0" smtClean="0"/>
              <a:t>“Similar conditions produce similar results”</a:t>
            </a:r>
            <a:endParaRPr lang="en-US" sz="2800" i="1" dirty="0"/>
          </a:p>
        </p:txBody>
      </p:sp>
      <p:sp>
        <p:nvSpPr>
          <p:cNvPr id="19" name="TextBox 18"/>
          <p:cNvSpPr txBox="1"/>
          <p:nvPr/>
        </p:nvSpPr>
        <p:spPr>
          <a:xfrm>
            <a:off x="304800" y="5577450"/>
            <a:ext cx="8458200" cy="1015663"/>
          </a:xfrm>
          <a:prstGeom prst="rect">
            <a:avLst/>
          </a:prstGeom>
          <a:noFill/>
        </p:spPr>
        <p:txBody>
          <a:bodyPr wrap="square" rtlCol="0">
            <a:spAutoFit/>
          </a:bodyPr>
          <a:lstStyle/>
          <a:p>
            <a:pPr algn="just"/>
            <a:r>
              <a:rPr lang="en-US" sz="2000" dirty="0" smtClean="0"/>
              <a:t>Our purpose will be to generate a large set of model runs to evenly cover the “variables space” and a technique to select the one that best fits the current conditions</a:t>
            </a:r>
            <a:endParaRPr lang="en-US" sz="2000" dirty="0"/>
          </a:p>
        </p:txBody>
      </p:sp>
    </p:spTree>
    <p:extLst>
      <p:ext uri="{BB962C8B-B14F-4D97-AF65-F5344CB8AC3E}">
        <p14:creationId xmlns:p14="http://schemas.microsoft.com/office/powerpoint/2010/main" val="2365145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Generate</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166717"/>
            <a:ext cx="3857695" cy="4424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a:stretch>
            <a:fillRect/>
          </a:stretch>
        </p:blipFill>
        <p:spPr>
          <a:xfrm>
            <a:off x="5233225" y="2166717"/>
            <a:ext cx="2206997" cy="1524000"/>
          </a:xfrm>
          <a:prstGeom prst="rect">
            <a:avLst/>
          </a:prstGeom>
        </p:spPr>
      </p:pic>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9818" y="3907619"/>
            <a:ext cx="6838071" cy="254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58892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USGS </a:t>
            </a:r>
            <a:r>
              <a:rPr lang="en-US" dirty="0" smtClean="0"/>
              <a:t>Geo Data Portal</a:t>
            </a:r>
            <a:endParaRPr lang="en-US" dirty="0"/>
          </a:p>
        </p:txBody>
      </p:sp>
      <p:pic>
        <p:nvPicPr>
          <p:cNvPr id="6" name="Content Placeholder 5">
            <a:hlinkClick r:id="rId3"/>
          </p:cNvPr>
          <p:cNvPicPr>
            <a:picLocks noGrp="1" noChangeAspect="1"/>
          </p:cNvPicPr>
          <p:nvPr>
            <p:ph sz="half" idx="2"/>
          </p:nvPr>
        </p:nvPicPr>
        <p:blipFill>
          <a:blip r:embed="rId4"/>
          <a:srcRect l="-7065" r="-7065"/>
          <a:stretch>
            <a:fillRect/>
          </a:stretch>
        </p:blipFill>
        <p:spPr>
          <a:xfrm>
            <a:off x="451367" y="2304833"/>
            <a:ext cx="8248238" cy="3681412"/>
          </a:xfrm>
        </p:spPr>
      </p:pic>
      <p:sp>
        <p:nvSpPr>
          <p:cNvPr id="5" name="TextBox 4"/>
          <p:cNvSpPr txBox="1"/>
          <p:nvPr/>
        </p:nvSpPr>
        <p:spPr>
          <a:xfrm>
            <a:off x="3017282" y="6214903"/>
            <a:ext cx="3126089" cy="369332"/>
          </a:xfrm>
          <a:prstGeom prst="rect">
            <a:avLst/>
          </a:prstGeom>
          <a:noFill/>
        </p:spPr>
        <p:txBody>
          <a:bodyPr wrap="none" rtlCol="0">
            <a:spAutoFit/>
          </a:bodyPr>
          <a:lstStyle/>
          <a:p>
            <a:r>
              <a:rPr lang="en-US" dirty="0">
                <a:hlinkClick r:id="rId3"/>
              </a:rPr>
              <a:t>http://</a:t>
            </a:r>
            <a:r>
              <a:rPr lang="en-US" dirty="0" err="1">
                <a:hlinkClick r:id="rId3"/>
              </a:rPr>
              <a:t>cida.usgs.gov</a:t>
            </a:r>
            <a:r>
              <a:rPr lang="en-US" dirty="0">
                <a:hlinkClick r:id="rId3"/>
              </a:rPr>
              <a:t>/</a:t>
            </a:r>
            <a:r>
              <a:rPr lang="en-US" dirty="0" err="1">
                <a:hlinkClick r:id="rId3"/>
              </a:rPr>
              <a:t>gdp</a:t>
            </a:r>
            <a:r>
              <a:rPr lang="en-US" dirty="0">
                <a:hlinkClick r:id="rId3"/>
              </a:rPr>
              <a:t>/</a:t>
            </a:r>
            <a:endParaRPr lang="en-US" dirty="0"/>
          </a:p>
        </p:txBody>
      </p:sp>
    </p:spTree>
    <p:extLst>
      <p:ext uri="{BB962C8B-B14F-4D97-AF65-F5344CB8AC3E}">
        <p14:creationId xmlns:p14="http://schemas.microsoft.com/office/powerpoint/2010/main" val="112004882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25400"/>
            <a:ext cx="5638800" cy="680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2400" y="152400"/>
            <a:ext cx="2286000" cy="523220"/>
          </a:xfrm>
          <a:prstGeom prst="rect">
            <a:avLst/>
          </a:prstGeom>
          <a:noFill/>
        </p:spPr>
        <p:txBody>
          <a:bodyPr wrap="square" rtlCol="0">
            <a:spAutoFit/>
          </a:bodyPr>
          <a:lstStyle/>
          <a:p>
            <a:r>
              <a:rPr lang="en-US" sz="2800" u="sng" dirty="0" smtClean="0"/>
              <a:t>Generate</a:t>
            </a:r>
            <a:endParaRPr lang="en-US" sz="2800" u="sng" dirty="0"/>
          </a:p>
        </p:txBody>
      </p:sp>
    </p:spTree>
    <p:extLst>
      <p:ext uri="{BB962C8B-B14F-4D97-AF65-F5344CB8AC3E}">
        <p14:creationId xmlns:p14="http://schemas.microsoft.com/office/powerpoint/2010/main" val="2249598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143000"/>
            <a:ext cx="7239000" cy="5181600"/>
          </a:xfrm>
          <a:prstGeom prst="rect">
            <a:avLst/>
          </a:prstGeom>
          <a:noFill/>
          <a:ln>
            <a:noFill/>
          </a:ln>
        </p:spPr>
      </p:pic>
      <p:sp>
        <p:nvSpPr>
          <p:cNvPr id="3" name="TextBox 2"/>
          <p:cNvSpPr txBox="1"/>
          <p:nvPr/>
        </p:nvSpPr>
        <p:spPr>
          <a:xfrm>
            <a:off x="152400" y="152400"/>
            <a:ext cx="2286000" cy="523220"/>
          </a:xfrm>
          <a:prstGeom prst="rect">
            <a:avLst/>
          </a:prstGeom>
          <a:noFill/>
        </p:spPr>
        <p:txBody>
          <a:bodyPr wrap="square" rtlCol="0">
            <a:spAutoFit/>
          </a:bodyPr>
          <a:lstStyle/>
          <a:p>
            <a:r>
              <a:rPr lang="en-US" sz="2800" u="sng" dirty="0" smtClean="0"/>
              <a:t>Generate</a:t>
            </a:r>
            <a:endParaRPr lang="en-US" sz="2800" u="sng" dirty="0"/>
          </a:p>
        </p:txBody>
      </p:sp>
    </p:spTree>
    <p:extLst>
      <p:ext uri="{BB962C8B-B14F-4D97-AF65-F5344CB8AC3E}">
        <p14:creationId xmlns:p14="http://schemas.microsoft.com/office/powerpoint/2010/main" val="112225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1593850"/>
            <a:ext cx="5638800" cy="3671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2400" y="152400"/>
            <a:ext cx="2286000" cy="523220"/>
          </a:xfrm>
          <a:prstGeom prst="rect">
            <a:avLst/>
          </a:prstGeom>
          <a:noFill/>
        </p:spPr>
        <p:txBody>
          <a:bodyPr wrap="square" rtlCol="0">
            <a:spAutoFit/>
          </a:bodyPr>
          <a:lstStyle/>
          <a:p>
            <a:r>
              <a:rPr lang="en-US" sz="2800" u="sng" dirty="0" smtClean="0"/>
              <a:t>Select</a:t>
            </a:r>
            <a:endParaRPr lang="en-US" sz="2800" u="sng" dirty="0"/>
          </a:p>
        </p:txBody>
      </p:sp>
    </p:spTree>
    <p:extLst>
      <p:ext uri="{BB962C8B-B14F-4D97-AF65-F5344CB8AC3E}">
        <p14:creationId xmlns:p14="http://schemas.microsoft.com/office/powerpoint/2010/main" val="4092139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156" y="914400"/>
            <a:ext cx="4168044"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914400"/>
            <a:ext cx="4151499" cy="498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2400" y="152400"/>
            <a:ext cx="2286000" cy="523220"/>
          </a:xfrm>
          <a:prstGeom prst="rect">
            <a:avLst/>
          </a:prstGeom>
          <a:noFill/>
        </p:spPr>
        <p:txBody>
          <a:bodyPr wrap="square" rtlCol="0">
            <a:spAutoFit/>
          </a:bodyPr>
          <a:lstStyle/>
          <a:p>
            <a:r>
              <a:rPr lang="en-US" sz="2800" u="sng" dirty="0" smtClean="0"/>
              <a:t>Select</a:t>
            </a:r>
            <a:endParaRPr lang="en-US" sz="2800" u="sng" dirty="0"/>
          </a:p>
        </p:txBody>
      </p:sp>
      <p:sp>
        <p:nvSpPr>
          <p:cNvPr id="2" name="Rectangle 1"/>
          <p:cNvSpPr/>
          <p:nvPr/>
        </p:nvSpPr>
        <p:spPr>
          <a:xfrm>
            <a:off x="1219200" y="5867400"/>
            <a:ext cx="7086600" cy="523220"/>
          </a:xfrm>
          <a:prstGeom prst="rect">
            <a:avLst/>
          </a:prstGeom>
        </p:spPr>
        <p:txBody>
          <a:bodyPr wrap="square">
            <a:spAutoFit/>
          </a:bodyPr>
          <a:lstStyle/>
          <a:p>
            <a:pPr algn="ctr"/>
            <a:r>
              <a:rPr lang="en-US" sz="2800" i="1" dirty="0" smtClean="0"/>
              <a:t>Similar </a:t>
            </a:r>
            <a:r>
              <a:rPr lang="en-US" sz="2800" i="1" dirty="0"/>
              <a:t>conditions </a:t>
            </a:r>
            <a:r>
              <a:rPr lang="en-US" sz="2800" i="1" dirty="0" smtClean="0"/>
              <a:t>produced </a:t>
            </a:r>
            <a:r>
              <a:rPr lang="en-US" sz="2800" i="1" dirty="0"/>
              <a:t>similar </a:t>
            </a:r>
            <a:r>
              <a:rPr lang="en-US" sz="2800" i="1" dirty="0" smtClean="0"/>
              <a:t>results?</a:t>
            </a:r>
            <a:endParaRPr lang="en-US" sz="2800" i="1" dirty="0"/>
          </a:p>
        </p:txBody>
      </p:sp>
    </p:spTree>
    <p:extLst>
      <p:ext uri="{BB962C8B-B14F-4D97-AF65-F5344CB8AC3E}">
        <p14:creationId xmlns:p14="http://schemas.microsoft.com/office/powerpoint/2010/main" val="29322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Canned GSSHA App in Tethys</a:t>
            </a:r>
            <a:endParaRPr lang="en-US" dirty="0"/>
          </a:p>
        </p:txBody>
      </p:sp>
      <p:pic>
        <p:nvPicPr>
          <p:cNvPr id="5" name="Picture 4"/>
          <p:cNvPicPr>
            <a:picLocks noChangeAspect="1"/>
          </p:cNvPicPr>
          <p:nvPr/>
        </p:nvPicPr>
        <p:blipFill>
          <a:blip r:embed="rId2"/>
          <a:stretch>
            <a:fillRect/>
          </a:stretch>
        </p:blipFill>
        <p:spPr>
          <a:xfrm>
            <a:off x="99897" y="2138139"/>
            <a:ext cx="8790798" cy="4328247"/>
          </a:xfrm>
          <a:prstGeom prst="rect">
            <a:avLst/>
          </a:prstGeom>
        </p:spPr>
      </p:pic>
      <p:pic>
        <p:nvPicPr>
          <p:cNvPr id="6" name="Picture 5"/>
          <p:cNvPicPr>
            <a:picLocks noChangeAspect="1"/>
          </p:cNvPicPr>
          <p:nvPr/>
        </p:nvPicPr>
        <p:blipFill rotWithShape="1">
          <a:blip r:embed="rId3"/>
          <a:srcRect t="20523" r="15537"/>
          <a:stretch/>
        </p:blipFill>
        <p:spPr>
          <a:xfrm>
            <a:off x="5174610" y="3667111"/>
            <a:ext cx="3739203" cy="2111801"/>
          </a:xfrm>
          <a:prstGeom prst="rect">
            <a:avLst/>
          </a:prstGeom>
        </p:spPr>
      </p:pic>
    </p:spTree>
    <p:extLst>
      <p:ext uri="{BB962C8B-B14F-4D97-AF65-F5344CB8AC3E}">
        <p14:creationId xmlns:p14="http://schemas.microsoft.com/office/powerpoint/2010/main" val="9638340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National Flood Interoperability Experiment</a:t>
            </a:r>
            <a:endParaRPr lang="en-US" dirty="0"/>
          </a:p>
        </p:txBody>
      </p:sp>
      <p:sp>
        <p:nvSpPr>
          <p:cNvPr id="5" name="Text Placeholder 4"/>
          <p:cNvSpPr>
            <a:spLocks noGrp="1"/>
          </p:cNvSpPr>
          <p:nvPr>
            <p:ph type="body" idx="1"/>
          </p:nvPr>
        </p:nvSpPr>
        <p:spPr/>
        <p:txBody>
          <a:bodyPr/>
          <a:lstStyle/>
          <a:p>
            <a:r>
              <a:rPr lang="en-US" dirty="0" smtClean="0"/>
              <a:t>An Example Tethys App</a:t>
            </a:r>
            <a:endParaRPr lang="en-US" dirty="0"/>
          </a:p>
        </p:txBody>
      </p:sp>
    </p:spTree>
    <p:extLst>
      <p:ext uri="{BB962C8B-B14F-4D97-AF65-F5344CB8AC3E}">
        <p14:creationId xmlns:p14="http://schemas.microsoft.com/office/powerpoint/2010/main" val="178192249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213"/>
            <a:ext cx="8913813" cy="914400"/>
          </a:xfrm>
        </p:spPr>
        <p:txBody>
          <a:bodyPr/>
          <a:lstStyle/>
          <a:p>
            <a:r>
              <a:rPr lang="en-US" dirty="0" smtClean="0"/>
              <a:t>NFIE Continental Scale…</a:t>
            </a:r>
            <a:endParaRPr lang="en-US" dirty="0"/>
          </a:p>
        </p:txBody>
      </p:sp>
      <p:grpSp>
        <p:nvGrpSpPr>
          <p:cNvPr id="4" name="Group 3"/>
          <p:cNvGrpSpPr/>
          <p:nvPr/>
        </p:nvGrpSpPr>
        <p:grpSpPr>
          <a:xfrm>
            <a:off x="1789642" y="1681366"/>
            <a:ext cx="5715799" cy="4801501"/>
            <a:chOff x="1918081" y="1681366"/>
            <a:chExt cx="5715799" cy="4801501"/>
          </a:xfrm>
        </p:grpSpPr>
        <p:sp>
          <p:nvSpPr>
            <p:cNvPr id="5" name="Rectangle 4"/>
            <p:cNvSpPr/>
            <p:nvPr/>
          </p:nvSpPr>
          <p:spPr>
            <a:xfrm>
              <a:off x="1918081" y="1681366"/>
              <a:ext cx="2857900" cy="4169315"/>
            </a:xfrm>
            <a:prstGeom prst="rect">
              <a:avLst/>
            </a:prstGeom>
            <a:pattFill prst="pct2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1918081" y="1681367"/>
              <a:ext cx="5715799" cy="4801500"/>
              <a:chOff x="2362200" y="2286000"/>
              <a:chExt cx="4343400" cy="3510162"/>
            </a:xfrm>
          </p:grpSpPr>
          <p:grpSp>
            <p:nvGrpSpPr>
              <p:cNvPr id="7" name="Group 6"/>
              <p:cNvGrpSpPr/>
              <p:nvPr/>
            </p:nvGrpSpPr>
            <p:grpSpPr>
              <a:xfrm>
                <a:off x="2362200" y="2286000"/>
                <a:ext cx="4343400" cy="3048000"/>
                <a:chOff x="2667000" y="2514600"/>
                <a:chExt cx="3733800" cy="2819400"/>
              </a:xfrm>
            </p:grpSpPr>
            <p:sp>
              <p:nvSpPr>
                <p:cNvPr id="18" name="Rectangle 17"/>
                <p:cNvSpPr/>
                <p:nvPr/>
              </p:nvSpPr>
              <p:spPr>
                <a:xfrm>
                  <a:off x="2667000" y="2514600"/>
                  <a:ext cx="3733800" cy="2819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9" name="Straight Connector 18"/>
                <p:cNvCxnSpPr>
                  <a:stCxn id="18" idx="0"/>
                  <a:endCxn id="18" idx="2"/>
                </p:cNvCxnSpPr>
                <p:nvPr/>
              </p:nvCxnSpPr>
              <p:spPr>
                <a:xfrm>
                  <a:off x="4533900" y="2514600"/>
                  <a:ext cx="0" cy="28194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8" idx="1"/>
                  <a:endCxn id="18" idx="3"/>
                </p:cNvCxnSpPr>
                <p:nvPr/>
              </p:nvCxnSpPr>
              <p:spPr>
                <a:xfrm>
                  <a:off x="2667000" y="3924300"/>
                  <a:ext cx="3733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2434649" y="5486400"/>
                <a:ext cx="4198507" cy="309762"/>
              </a:xfrm>
              <a:prstGeom prst="rect">
                <a:avLst/>
              </a:prstGeom>
              <a:pattFill prst="pct25">
                <a:fgClr>
                  <a:schemeClr val="accent1">
                    <a:lumMod val="60000"/>
                    <a:lumOff val="40000"/>
                  </a:schemeClr>
                </a:fgClr>
                <a:bgClr>
                  <a:schemeClr val="bg1"/>
                </a:bgClr>
              </a:pattFill>
              <a:ln>
                <a:solidFill>
                  <a:schemeClr val="accent1">
                    <a:shade val="50000"/>
                  </a:schemeClr>
                </a:solidFill>
              </a:ln>
            </p:spPr>
            <p:txBody>
              <a:bodyPr wrap="none" rtlCol="0">
                <a:spAutoFit/>
              </a:bodyPr>
              <a:lstStyle/>
              <a:p>
                <a:pPr algn="ctr"/>
                <a:r>
                  <a:rPr lang="en-US" dirty="0">
                    <a:solidFill>
                      <a:srgbClr val="1F497D"/>
                    </a:solidFill>
                  </a:rPr>
                  <a:t>NFIE-Services: </a:t>
                </a:r>
                <a:r>
                  <a:rPr lang="en-US" dirty="0">
                    <a:solidFill>
                      <a:prstClr val="black"/>
                    </a:solidFill>
                  </a:rPr>
                  <a:t>Web services for flood information</a:t>
                </a:r>
              </a:p>
            </p:txBody>
          </p:sp>
          <p:sp>
            <p:nvSpPr>
              <p:cNvPr id="9" name="TextBox 8"/>
              <p:cNvSpPr txBox="1"/>
              <p:nvPr/>
            </p:nvSpPr>
            <p:spPr>
              <a:xfrm>
                <a:off x="2477832" y="2518062"/>
                <a:ext cx="1810150" cy="1006728"/>
              </a:xfrm>
              <a:prstGeom prst="rect">
                <a:avLst/>
              </a:prstGeom>
              <a:noFill/>
            </p:spPr>
            <p:txBody>
              <a:bodyPr wrap="square" rtlCol="0">
                <a:spAutoFit/>
              </a:bodyPr>
              <a:lstStyle/>
              <a:p>
                <a:pPr algn="ctr"/>
                <a:r>
                  <a:rPr lang="en-US" dirty="0">
                    <a:solidFill>
                      <a:srgbClr val="1F497D"/>
                    </a:solidFill>
                  </a:rPr>
                  <a:t>NFIE-Geo: </a:t>
                </a:r>
                <a:r>
                  <a:rPr lang="en-US" dirty="0">
                    <a:solidFill>
                      <a:prstClr val="black"/>
                    </a:solidFill>
                  </a:rPr>
                  <a:t>National geospatial framework for hydrology</a:t>
                </a:r>
              </a:p>
            </p:txBody>
          </p:sp>
          <p:sp>
            <p:nvSpPr>
              <p:cNvPr id="10" name="TextBox 9"/>
              <p:cNvSpPr txBox="1"/>
              <p:nvPr/>
            </p:nvSpPr>
            <p:spPr>
              <a:xfrm>
                <a:off x="2385291" y="4059201"/>
                <a:ext cx="1902691" cy="1006728"/>
              </a:xfrm>
              <a:prstGeom prst="rect">
                <a:avLst/>
              </a:prstGeom>
              <a:noFill/>
            </p:spPr>
            <p:txBody>
              <a:bodyPr wrap="square" rtlCol="0">
                <a:spAutoFit/>
              </a:bodyPr>
              <a:lstStyle/>
              <a:p>
                <a:pPr algn="ctr"/>
                <a:r>
                  <a:rPr lang="en-US" dirty="0">
                    <a:solidFill>
                      <a:srgbClr val="1F497D"/>
                    </a:solidFill>
                  </a:rPr>
                  <a:t>NFIE-Hydro: </a:t>
                </a:r>
                <a:r>
                  <a:rPr lang="en-US" dirty="0">
                    <a:solidFill>
                      <a:prstClr val="black"/>
                    </a:solidFill>
                  </a:rPr>
                  <a:t>National high spatial resolution hydrologic forecasting</a:t>
                </a:r>
              </a:p>
            </p:txBody>
          </p:sp>
          <p:sp>
            <p:nvSpPr>
              <p:cNvPr id="11" name="TextBox 10"/>
              <p:cNvSpPr txBox="1"/>
              <p:nvPr/>
            </p:nvSpPr>
            <p:spPr>
              <a:xfrm>
                <a:off x="4739290" y="4059201"/>
                <a:ext cx="1897273" cy="1006728"/>
              </a:xfrm>
              <a:prstGeom prst="rect">
                <a:avLst/>
              </a:prstGeom>
              <a:noFill/>
            </p:spPr>
            <p:txBody>
              <a:bodyPr wrap="square" rtlCol="0">
                <a:spAutoFit/>
              </a:bodyPr>
              <a:lstStyle/>
              <a:p>
                <a:pPr algn="ctr"/>
                <a:r>
                  <a:rPr lang="en-US" dirty="0">
                    <a:solidFill>
                      <a:srgbClr val="1F497D"/>
                    </a:solidFill>
                  </a:rPr>
                  <a:t>NFIE-River: </a:t>
                </a:r>
                <a:r>
                  <a:rPr lang="en-US" dirty="0">
                    <a:solidFill>
                      <a:prstClr val="black"/>
                    </a:solidFill>
                  </a:rPr>
                  <a:t>River</a:t>
                </a:r>
                <a:r>
                  <a:rPr lang="en-US" dirty="0">
                    <a:solidFill>
                      <a:srgbClr val="1F497D"/>
                    </a:solidFill>
                  </a:rPr>
                  <a:t> </a:t>
                </a:r>
                <a:r>
                  <a:rPr lang="en-US" dirty="0">
                    <a:solidFill>
                      <a:prstClr val="black"/>
                    </a:solidFill>
                  </a:rPr>
                  <a:t>channel information and real-time flood inundation mapping</a:t>
                </a:r>
              </a:p>
            </p:txBody>
          </p:sp>
          <p:sp>
            <p:nvSpPr>
              <p:cNvPr id="12" name="TextBox 11"/>
              <p:cNvSpPr txBox="1"/>
              <p:nvPr/>
            </p:nvSpPr>
            <p:spPr>
              <a:xfrm>
                <a:off x="4739291" y="2532692"/>
                <a:ext cx="1897272" cy="1006728"/>
              </a:xfrm>
              <a:prstGeom prst="rect">
                <a:avLst/>
              </a:prstGeom>
              <a:noFill/>
            </p:spPr>
            <p:txBody>
              <a:bodyPr wrap="square" rtlCol="0">
                <a:spAutoFit/>
              </a:bodyPr>
              <a:lstStyle/>
              <a:p>
                <a:pPr algn="ctr"/>
                <a:r>
                  <a:rPr lang="en-US" dirty="0">
                    <a:solidFill>
                      <a:srgbClr val="1F497D"/>
                    </a:solidFill>
                  </a:rPr>
                  <a:t>NFIE-Response: </a:t>
                </a:r>
                <a:r>
                  <a:rPr lang="en-US" dirty="0">
                    <a:solidFill>
                      <a:prstClr val="black"/>
                    </a:solidFill>
                  </a:rPr>
                  <a:t>Wide area planning for flood emergency response</a:t>
                </a:r>
              </a:p>
            </p:txBody>
          </p:sp>
          <p:sp>
            <p:nvSpPr>
              <p:cNvPr id="13" name="Right Arrow 12"/>
              <p:cNvSpPr/>
              <p:nvPr/>
            </p:nvSpPr>
            <p:spPr>
              <a:xfrm>
                <a:off x="4326082" y="2965828"/>
                <a:ext cx="381000" cy="1404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ight Arrow 13"/>
              <p:cNvSpPr/>
              <p:nvPr/>
            </p:nvSpPr>
            <p:spPr>
              <a:xfrm>
                <a:off x="4287982" y="4343400"/>
                <a:ext cx="381000" cy="1404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Down Arrow 14"/>
              <p:cNvSpPr/>
              <p:nvPr/>
            </p:nvSpPr>
            <p:spPr>
              <a:xfrm>
                <a:off x="3352800" y="3636221"/>
                <a:ext cx="113145" cy="3261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Down Arrow 15"/>
              <p:cNvSpPr/>
              <p:nvPr/>
            </p:nvSpPr>
            <p:spPr>
              <a:xfrm>
                <a:off x="5531427" y="3653240"/>
                <a:ext cx="113145" cy="326179"/>
              </a:xfrm>
              <a:prstGeom prst="downArrow">
                <a:avLst/>
              </a:prstGeom>
              <a:scene3d>
                <a:camera prst="orthographicFront">
                  <a:rot lat="0" lon="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ight Arrow 16"/>
              <p:cNvSpPr/>
              <p:nvPr/>
            </p:nvSpPr>
            <p:spPr>
              <a:xfrm>
                <a:off x="4354945" y="3718392"/>
                <a:ext cx="381000" cy="140456"/>
              </a:xfrm>
              <a:prstGeom prst="rightArrow">
                <a:avLst/>
              </a:prstGeom>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Tree>
    <p:extLst>
      <p:ext uri="{BB962C8B-B14F-4D97-AF65-F5344CB8AC3E}">
        <p14:creationId xmlns:p14="http://schemas.microsoft.com/office/powerpoint/2010/main" val="109356662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213"/>
            <a:ext cx="8913813" cy="914400"/>
          </a:xfrm>
        </p:spPr>
        <p:txBody>
          <a:bodyPr/>
          <a:lstStyle/>
          <a:p>
            <a:r>
              <a:rPr lang="en-US" dirty="0" err="1" smtClean="0"/>
              <a:t>NHDPlus</a:t>
            </a:r>
            <a:r>
              <a:rPr lang="en-US" dirty="0" smtClean="0"/>
              <a:t> Version 2</a:t>
            </a:r>
            <a:endParaRPr lang="en-US" dirty="0"/>
          </a:p>
        </p:txBody>
      </p:sp>
      <p:grpSp>
        <p:nvGrpSpPr>
          <p:cNvPr id="21" name="Group 20"/>
          <p:cNvGrpSpPr/>
          <p:nvPr/>
        </p:nvGrpSpPr>
        <p:grpSpPr>
          <a:xfrm>
            <a:off x="15421" y="1633999"/>
            <a:ext cx="8890879" cy="5003009"/>
            <a:chOff x="15421" y="1633999"/>
            <a:chExt cx="8890879" cy="5003009"/>
          </a:xfrm>
        </p:grpSpPr>
        <p:pic>
          <p:nvPicPr>
            <p:cNvPr id="22" name="Picture 21" descr="texas"/>
            <p:cNvPicPr>
              <a:picLocks noChangeAspect="1" noChangeArrowheads="1"/>
            </p:cNvPicPr>
            <p:nvPr/>
          </p:nvPicPr>
          <p:blipFill>
            <a:blip r:embed="rId2" cstate="print"/>
            <a:srcRect/>
            <a:stretch>
              <a:fillRect/>
            </a:stretch>
          </p:blipFill>
          <p:spPr bwMode="auto">
            <a:xfrm>
              <a:off x="628656" y="1690701"/>
              <a:ext cx="1779815" cy="1779815"/>
            </a:xfrm>
            <a:prstGeom prst="rect">
              <a:avLst/>
            </a:prstGeom>
            <a:noFill/>
            <a:ln w="9525">
              <a:noFill/>
              <a:miter lim="800000"/>
              <a:headEnd/>
              <a:tailEnd/>
            </a:ln>
          </p:spPr>
        </p:pic>
        <p:pic>
          <p:nvPicPr>
            <p:cNvPr id="23" name="Picture 22" descr="huc8"/>
            <p:cNvPicPr>
              <a:picLocks noChangeAspect="1" noChangeArrowheads="1"/>
            </p:cNvPicPr>
            <p:nvPr/>
          </p:nvPicPr>
          <p:blipFill>
            <a:blip r:embed="rId3" cstate="print"/>
            <a:srcRect/>
            <a:stretch>
              <a:fillRect/>
            </a:stretch>
          </p:blipFill>
          <p:spPr bwMode="auto">
            <a:xfrm>
              <a:off x="5652721" y="1633999"/>
              <a:ext cx="2950598" cy="1946501"/>
            </a:xfrm>
            <a:prstGeom prst="rect">
              <a:avLst/>
            </a:prstGeom>
            <a:noFill/>
            <a:ln w="9525">
              <a:noFill/>
              <a:miter lim="800000"/>
              <a:headEnd/>
              <a:tailEnd/>
            </a:ln>
          </p:spPr>
        </p:pic>
        <p:pic>
          <p:nvPicPr>
            <p:cNvPr id="24" name="Picture 23" descr="zoomin"/>
            <p:cNvPicPr>
              <a:picLocks noChangeAspect="1" noChangeArrowheads="1"/>
            </p:cNvPicPr>
            <p:nvPr/>
          </p:nvPicPr>
          <p:blipFill>
            <a:blip r:embed="rId4" cstate="print"/>
            <a:srcRect/>
            <a:stretch>
              <a:fillRect/>
            </a:stretch>
          </p:blipFill>
          <p:spPr bwMode="auto">
            <a:xfrm>
              <a:off x="3319297" y="3440734"/>
              <a:ext cx="1992086" cy="1883350"/>
            </a:xfrm>
            <a:prstGeom prst="rect">
              <a:avLst/>
            </a:prstGeom>
            <a:noFill/>
            <a:ln w="3175">
              <a:solidFill>
                <a:schemeClr val="bg1">
                  <a:lumMod val="50000"/>
                </a:schemeClr>
              </a:solidFill>
              <a:miter lim="800000"/>
              <a:headEnd/>
              <a:tailEnd/>
            </a:ln>
          </p:spPr>
        </p:pic>
        <p:pic>
          <p:nvPicPr>
            <p:cNvPr id="25" name="Picture 24" descr="Image2"/>
            <p:cNvPicPr>
              <a:picLocks noChangeAspect="1" noChangeArrowheads="1"/>
            </p:cNvPicPr>
            <p:nvPr/>
          </p:nvPicPr>
          <p:blipFill>
            <a:blip r:embed="rId5" cstate="print"/>
            <a:srcRect/>
            <a:stretch>
              <a:fillRect/>
            </a:stretch>
          </p:blipFill>
          <p:spPr bwMode="auto">
            <a:xfrm>
              <a:off x="256871" y="4486610"/>
              <a:ext cx="2453673" cy="1988350"/>
            </a:xfrm>
            <a:prstGeom prst="rect">
              <a:avLst/>
            </a:prstGeom>
            <a:noFill/>
            <a:ln w="3175">
              <a:solidFill>
                <a:schemeClr val="bg1">
                  <a:lumMod val="50000"/>
                </a:schemeClr>
              </a:solidFill>
              <a:miter lim="800000"/>
              <a:headEnd/>
              <a:tailEnd/>
            </a:ln>
          </p:spPr>
        </p:pic>
        <p:pic>
          <p:nvPicPr>
            <p:cNvPr id="26" name="Picture 25" descr="usnlcd1"/>
            <p:cNvPicPr>
              <a:picLocks noChangeAspect="1" noChangeArrowheads="1"/>
            </p:cNvPicPr>
            <p:nvPr/>
          </p:nvPicPr>
          <p:blipFill>
            <a:blip r:embed="rId6" cstate="print"/>
            <a:srcRect/>
            <a:stretch>
              <a:fillRect/>
            </a:stretch>
          </p:blipFill>
          <p:spPr bwMode="auto">
            <a:xfrm>
              <a:off x="5723679" y="4865925"/>
              <a:ext cx="2808678" cy="1771083"/>
            </a:xfrm>
            <a:prstGeom prst="rect">
              <a:avLst/>
            </a:prstGeom>
            <a:noFill/>
            <a:ln w="9525">
              <a:noFill/>
              <a:miter lim="800000"/>
              <a:headEnd/>
              <a:tailEnd/>
            </a:ln>
          </p:spPr>
        </p:pic>
        <p:sp>
          <p:nvSpPr>
            <p:cNvPr id="27" name="TextBox 26"/>
            <p:cNvSpPr txBox="1"/>
            <p:nvPr/>
          </p:nvSpPr>
          <p:spPr>
            <a:xfrm>
              <a:off x="243010" y="3553846"/>
              <a:ext cx="2903359" cy="369332"/>
            </a:xfrm>
            <a:prstGeom prst="rect">
              <a:avLst/>
            </a:prstGeom>
            <a:noFill/>
          </p:spPr>
          <p:txBody>
            <a:bodyPr wrap="none" rtlCol="0">
              <a:spAutoFit/>
            </a:bodyPr>
            <a:lstStyle/>
            <a:p>
              <a:r>
                <a:rPr lang="en-US" dirty="0">
                  <a:solidFill>
                    <a:prstClr val="black"/>
                  </a:solidFill>
                </a:rPr>
                <a:t>National Elevation Dataset</a:t>
              </a:r>
            </a:p>
          </p:txBody>
        </p:sp>
        <p:sp>
          <p:nvSpPr>
            <p:cNvPr id="28" name="TextBox 27"/>
            <p:cNvSpPr txBox="1"/>
            <p:nvPr/>
          </p:nvSpPr>
          <p:spPr>
            <a:xfrm>
              <a:off x="15421" y="4048798"/>
              <a:ext cx="3275256" cy="369332"/>
            </a:xfrm>
            <a:prstGeom prst="rect">
              <a:avLst/>
            </a:prstGeom>
            <a:noFill/>
          </p:spPr>
          <p:txBody>
            <a:bodyPr wrap="none" rtlCol="0">
              <a:spAutoFit/>
            </a:bodyPr>
            <a:lstStyle/>
            <a:p>
              <a:r>
                <a:rPr lang="en-US" dirty="0">
                  <a:solidFill>
                    <a:prstClr val="black"/>
                  </a:solidFill>
                </a:rPr>
                <a:t>National Hydrography Dataset</a:t>
              </a:r>
            </a:p>
          </p:txBody>
        </p:sp>
        <p:sp>
          <p:nvSpPr>
            <p:cNvPr id="29" name="TextBox 28"/>
            <p:cNvSpPr txBox="1"/>
            <p:nvPr/>
          </p:nvSpPr>
          <p:spPr>
            <a:xfrm>
              <a:off x="5703756" y="4399916"/>
              <a:ext cx="3147015" cy="369332"/>
            </a:xfrm>
            <a:prstGeom prst="rect">
              <a:avLst/>
            </a:prstGeom>
            <a:noFill/>
          </p:spPr>
          <p:txBody>
            <a:bodyPr wrap="none" rtlCol="0">
              <a:spAutoFit/>
            </a:bodyPr>
            <a:lstStyle/>
            <a:p>
              <a:r>
                <a:rPr lang="en-US" dirty="0">
                  <a:solidFill>
                    <a:prstClr val="black"/>
                  </a:solidFill>
                </a:rPr>
                <a:t>National Land Cover Dataset</a:t>
              </a:r>
            </a:p>
          </p:txBody>
        </p:sp>
        <p:sp>
          <p:nvSpPr>
            <p:cNvPr id="30" name="TextBox 29"/>
            <p:cNvSpPr txBox="1"/>
            <p:nvPr/>
          </p:nvSpPr>
          <p:spPr>
            <a:xfrm>
              <a:off x="5703757" y="3547333"/>
              <a:ext cx="3202543" cy="369332"/>
            </a:xfrm>
            <a:prstGeom prst="rect">
              <a:avLst/>
            </a:prstGeom>
            <a:noFill/>
          </p:spPr>
          <p:txBody>
            <a:bodyPr wrap="none" rtlCol="0">
              <a:spAutoFit/>
            </a:bodyPr>
            <a:lstStyle/>
            <a:p>
              <a:r>
                <a:rPr lang="en-US" dirty="0">
                  <a:solidFill>
                    <a:prstClr val="black"/>
                  </a:solidFill>
                </a:rPr>
                <a:t>Watershed Boundary Dataset</a:t>
              </a:r>
            </a:p>
          </p:txBody>
        </p:sp>
        <p:sp>
          <p:nvSpPr>
            <p:cNvPr id="31" name="Right Arrow 30"/>
            <p:cNvSpPr/>
            <p:nvPr/>
          </p:nvSpPr>
          <p:spPr>
            <a:xfrm rot="1920000">
              <a:off x="2532190" y="2889516"/>
              <a:ext cx="717611" cy="468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ight Arrow 31"/>
            <p:cNvSpPr/>
            <p:nvPr/>
          </p:nvSpPr>
          <p:spPr>
            <a:xfrm rot="8700000">
              <a:off x="5102950" y="2859693"/>
              <a:ext cx="717611" cy="468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ight Arrow 32"/>
            <p:cNvSpPr/>
            <p:nvPr/>
          </p:nvSpPr>
          <p:spPr>
            <a:xfrm rot="12900000">
              <a:off x="4936721" y="5517411"/>
              <a:ext cx="717611" cy="468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ight Arrow 33"/>
            <p:cNvSpPr/>
            <p:nvPr/>
          </p:nvSpPr>
          <p:spPr>
            <a:xfrm rot="-2220000">
              <a:off x="2786328" y="5501022"/>
              <a:ext cx="717611" cy="468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p:nvSpPr>
          <p:spPr>
            <a:xfrm>
              <a:off x="3473525" y="1698642"/>
              <a:ext cx="1532774" cy="461665"/>
            </a:xfrm>
            <a:prstGeom prst="rect">
              <a:avLst/>
            </a:prstGeom>
            <a:solidFill>
              <a:schemeClr val="bg1"/>
            </a:solidFill>
            <a:ln>
              <a:solidFill>
                <a:schemeClr val="accent1">
                  <a:shade val="50000"/>
                </a:schemeClr>
              </a:solidFill>
            </a:ln>
          </p:spPr>
          <p:txBody>
            <a:bodyPr wrap="square">
              <a:spAutoFit/>
            </a:bodyPr>
            <a:lstStyle/>
            <a:p>
              <a:pPr algn="ctr"/>
              <a:r>
                <a:rPr lang="en-US" sz="2400" dirty="0">
                  <a:solidFill>
                    <a:prstClr val="black"/>
                  </a:solidFill>
                </a:rPr>
                <a:t>NHDPlus</a:t>
              </a:r>
            </a:p>
          </p:txBody>
        </p:sp>
        <p:sp>
          <p:nvSpPr>
            <p:cNvPr id="36" name="Rectangle 35"/>
            <p:cNvSpPr/>
            <p:nvPr/>
          </p:nvSpPr>
          <p:spPr>
            <a:xfrm>
              <a:off x="2653819" y="2237917"/>
              <a:ext cx="3172186" cy="738664"/>
            </a:xfrm>
            <a:prstGeom prst="rect">
              <a:avLst/>
            </a:prstGeom>
          </p:spPr>
          <p:txBody>
            <a:bodyPr wrap="square">
              <a:spAutoFit/>
            </a:bodyPr>
            <a:lstStyle/>
            <a:p>
              <a:pPr algn="ctr"/>
              <a:r>
                <a:rPr lang="en-US" sz="1400" dirty="0">
                  <a:solidFill>
                    <a:prstClr val="black"/>
                  </a:solidFill>
                </a:rPr>
                <a:t>2.67 million </a:t>
              </a:r>
              <a:r>
                <a:rPr lang="en-US" sz="1400" dirty="0" smtClean="0">
                  <a:solidFill>
                    <a:prstClr val="black"/>
                  </a:solidFill>
                </a:rPr>
                <a:t>reach catchments in US</a:t>
              </a:r>
            </a:p>
            <a:p>
              <a:pPr algn="ctr"/>
              <a:r>
                <a:rPr lang="en-US" sz="1400" dirty="0" smtClean="0">
                  <a:solidFill>
                    <a:prstClr val="black"/>
                  </a:solidFill>
                </a:rPr>
                <a:t>average </a:t>
              </a:r>
              <a:r>
                <a:rPr lang="en-US" sz="1400" dirty="0">
                  <a:solidFill>
                    <a:prstClr val="black"/>
                  </a:solidFill>
                </a:rPr>
                <a:t>area 3 </a:t>
              </a:r>
              <a:r>
                <a:rPr lang="en-US" sz="1400" dirty="0" smtClean="0">
                  <a:solidFill>
                    <a:prstClr val="black"/>
                  </a:solidFill>
                </a:rPr>
                <a:t>km</a:t>
              </a:r>
              <a:r>
                <a:rPr lang="en-US" sz="1400" baseline="30000" dirty="0" smtClean="0">
                  <a:solidFill>
                    <a:prstClr val="black"/>
                  </a:solidFill>
                </a:rPr>
                <a:t>2</a:t>
              </a:r>
              <a:r>
                <a:rPr lang="en-US" sz="1400" dirty="0" smtClean="0">
                  <a:solidFill>
                    <a:prstClr val="black"/>
                  </a:solidFill>
                </a:rPr>
                <a:t> </a:t>
              </a:r>
              <a:endParaRPr lang="en-US" sz="1400" dirty="0">
                <a:solidFill>
                  <a:prstClr val="black"/>
                </a:solidFill>
              </a:endParaRPr>
            </a:p>
            <a:p>
              <a:pPr algn="ctr"/>
              <a:r>
                <a:rPr lang="en-US" sz="1400" dirty="0">
                  <a:solidFill>
                    <a:prstClr val="black"/>
                  </a:solidFill>
                </a:rPr>
                <a:t>reach length 2 km</a:t>
              </a:r>
            </a:p>
          </p:txBody>
        </p:sp>
      </p:grpSp>
    </p:spTree>
    <p:extLst>
      <p:ext uri="{BB962C8B-B14F-4D97-AF65-F5344CB8AC3E}">
        <p14:creationId xmlns:p14="http://schemas.microsoft.com/office/powerpoint/2010/main" val="35506736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213"/>
            <a:ext cx="8913813" cy="914400"/>
          </a:xfrm>
        </p:spPr>
        <p:txBody>
          <a:bodyPr/>
          <a:lstStyle/>
          <a:p>
            <a:r>
              <a:rPr lang="en-US" dirty="0" smtClean="0"/>
              <a:t>NFIE GEO</a:t>
            </a:r>
            <a:endParaRPr lang="en-US" dirty="0"/>
          </a:p>
        </p:txBody>
      </p:sp>
      <p:grpSp>
        <p:nvGrpSpPr>
          <p:cNvPr id="41" name="Group 40"/>
          <p:cNvGrpSpPr/>
          <p:nvPr/>
        </p:nvGrpSpPr>
        <p:grpSpPr>
          <a:xfrm>
            <a:off x="381002" y="1404456"/>
            <a:ext cx="8290196" cy="5172253"/>
            <a:chOff x="381002" y="1461532"/>
            <a:chExt cx="8290196" cy="5172253"/>
          </a:xfrm>
        </p:grpSpPr>
        <p:pic>
          <p:nvPicPr>
            <p:cNvPr id="42" name="Picture 41" descr="zoomin"/>
            <p:cNvPicPr>
              <a:picLocks noChangeAspect="1" noChangeArrowheads="1"/>
            </p:cNvPicPr>
            <p:nvPr/>
          </p:nvPicPr>
          <p:blipFill>
            <a:blip r:embed="rId2" cstate="print"/>
            <a:srcRect/>
            <a:stretch>
              <a:fillRect/>
            </a:stretch>
          </p:blipFill>
          <p:spPr bwMode="auto">
            <a:xfrm>
              <a:off x="3557483" y="4664797"/>
              <a:ext cx="2082669" cy="1968988"/>
            </a:xfrm>
            <a:prstGeom prst="rect">
              <a:avLst/>
            </a:prstGeom>
            <a:noFill/>
            <a:ln w="3175">
              <a:solidFill>
                <a:schemeClr val="bg1">
                  <a:lumMod val="50000"/>
                </a:schemeClr>
              </a:solidFill>
              <a:miter lim="800000"/>
              <a:headEnd/>
              <a:tailEnd/>
            </a:ln>
            <a:effectLst/>
            <a:scene3d>
              <a:camera prst="orthographicFront"/>
              <a:lightRig rig="threePt" dir="t"/>
            </a:scene3d>
            <a:sp3d>
              <a:bevelT/>
            </a:sp3d>
          </p:spPr>
        </p:pic>
        <p:grpSp>
          <p:nvGrpSpPr>
            <p:cNvPr id="43" name="Group 42"/>
            <p:cNvGrpSpPr/>
            <p:nvPr/>
          </p:nvGrpSpPr>
          <p:grpSpPr>
            <a:xfrm>
              <a:off x="381002" y="2895600"/>
              <a:ext cx="2554977" cy="1343926"/>
              <a:chOff x="264423" y="4781294"/>
              <a:chExt cx="2554977" cy="1343926"/>
            </a:xfrm>
          </p:grpSpPr>
          <p:pic>
            <p:nvPicPr>
              <p:cNvPr id="5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423" y="4781294"/>
                <a:ext cx="2554977" cy="1343926"/>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423" y="5843885"/>
                <a:ext cx="7715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4" name="Group 43"/>
            <p:cNvGrpSpPr/>
            <p:nvPr/>
          </p:nvGrpSpPr>
          <p:grpSpPr>
            <a:xfrm>
              <a:off x="3134894" y="1461532"/>
              <a:ext cx="2798021" cy="2496241"/>
              <a:chOff x="263205" y="1393463"/>
              <a:chExt cx="2798021" cy="2496241"/>
            </a:xfrm>
          </p:grpSpPr>
          <p:pic>
            <p:nvPicPr>
              <p:cNvPr id="55" name="Picture 54" descr="RFCCHps_t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205" y="1393463"/>
                <a:ext cx="2798021" cy="1955495"/>
              </a:xfrm>
              <a:prstGeom prst="rect">
                <a:avLst/>
              </a:prstGeom>
            </p:spPr>
          </p:pic>
          <p:sp>
            <p:nvSpPr>
              <p:cNvPr id="56" name="TextBox 55"/>
              <p:cNvSpPr txBox="1"/>
              <p:nvPr/>
            </p:nvSpPr>
            <p:spPr>
              <a:xfrm>
                <a:off x="770489" y="3432504"/>
                <a:ext cx="1524000" cy="457200"/>
              </a:xfrm>
              <a:prstGeom prst="rect">
                <a:avLst/>
              </a:prstGeom>
              <a:noFill/>
              <a:effectLst/>
            </p:spPr>
            <p:txBody>
              <a:bodyPr wrap="none" lIns="0" tIns="0" rIns="0" bIns="0" rtlCol="0">
                <a:noAutofit/>
              </a:bodyPr>
              <a:lstStyle/>
              <a:p>
                <a:pPr algn="ctr" eaLnBrk="0" hangingPunct="0">
                  <a:lnSpc>
                    <a:spcPts val="1800"/>
                  </a:lnSpc>
                </a:pPr>
                <a:r>
                  <a:rPr lang="en-US" sz="1400" b="1" dirty="0">
                    <a:solidFill>
                      <a:prstClr val="black"/>
                    </a:solidFill>
                  </a:rPr>
                  <a:t>NWS Basins and </a:t>
                </a:r>
              </a:p>
              <a:p>
                <a:pPr algn="ctr" eaLnBrk="0" hangingPunct="0">
                  <a:lnSpc>
                    <a:spcPts val="1800"/>
                  </a:lnSpc>
                </a:pPr>
                <a:r>
                  <a:rPr lang="en-US" sz="1400" b="1" dirty="0">
                    <a:solidFill>
                      <a:prstClr val="black"/>
                    </a:solidFill>
                  </a:rPr>
                  <a:t>Forecast Points</a:t>
                </a:r>
              </a:p>
            </p:txBody>
          </p:sp>
          <p:pic>
            <p:nvPicPr>
              <p:cNvPr id="57" name="Picture 5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274" y="2709641"/>
                <a:ext cx="699051" cy="699051"/>
              </a:xfrm>
              <a:prstGeom prst="rect">
                <a:avLst/>
              </a:prstGeom>
            </p:spPr>
          </p:pic>
        </p:grpSp>
        <p:sp>
          <p:nvSpPr>
            <p:cNvPr id="45" name="TextBox 44"/>
            <p:cNvSpPr txBox="1"/>
            <p:nvPr/>
          </p:nvSpPr>
          <p:spPr>
            <a:xfrm>
              <a:off x="770489" y="4508355"/>
              <a:ext cx="1524000" cy="457200"/>
            </a:xfrm>
            <a:prstGeom prst="rect">
              <a:avLst/>
            </a:prstGeom>
            <a:noFill/>
            <a:effectLst/>
          </p:spPr>
          <p:txBody>
            <a:bodyPr wrap="none" lIns="0" tIns="0" rIns="0" bIns="0" rtlCol="0">
              <a:noAutofit/>
            </a:bodyPr>
            <a:lstStyle/>
            <a:p>
              <a:pPr algn="ctr" eaLnBrk="0" hangingPunct="0">
                <a:lnSpc>
                  <a:spcPts val="1800"/>
                </a:lnSpc>
              </a:pPr>
              <a:r>
                <a:rPr lang="en-US" sz="1400" b="1" dirty="0">
                  <a:solidFill>
                    <a:prstClr val="black"/>
                  </a:solidFill>
                </a:rPr>
                <a:t>USGS Water Watch </a:t>
              </a:r>
            </a:p>
            <a:p>
              <a:pPr algn="ctr" eaLnBrk="0" hangingPunct="0">
                <a:lnSpc>
                  <a:spcPts val="1800"/>
                </a:lnSpc>
              </a:pPr>
              <a:r>
                <a:rPr lang="en-US" sz="1400" b="1" dirty="0">
                  <a:solidFill>
                    <a:prstClr val="black"/>
                  </a:solidFill>
                </a:rPr>
                <a:t>Points</a:t>
              </a:r>
            </a:p>
          </p:txBody>
        </p:sp>
        <p:grpSp>
          <p:nvGrpSpPr>
            <p:cNvPr id="46" name="Group 45"/>
            <p:cNvGrpSpPr/>
            <p:nvPr/>
          </p:nvGrpSpPr>
          <p:grpSpPr>
            <a:xfrm>
              <a:off x="6248400" y="2667007"/>
              <a:ext cx="2422798" cy="2203325"/>
              <a:chOff x="5702439" y="2006725"/>
              <a:chExt cx="2422798" cy="2203325"/>
            </a:xfrm>
          </p:grpSpPr>
          <p:pic>
            <p:nvPicPr>
              <p:cNvPr id="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02439" y="2006725"/>
                <a:ext cx="2422798" cy="1611161"/>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4" name="TextBox 53"/>
              <p:cNvSpPr txBox="1"/>
              <p:nvPr/>
            </p:nvSpPr>
            <p:spPr>
              <a:xfrm>
                <a:off x="6151838" y="3752850"/>
                <a:ext cx="1524000" cy="457200"/>
              </a:xfrm>
              <a:prstGeom prst="rect">
                <a:avLst/>
              </a:prstGeom>
              <a:noFill/>
              <a:effectLst/>
            </p:spPr>
            <p:txBody>
              <a:bodyPr wrap="none" lIns="0" tIns="0" rIns="0" bIns="0" rtlCol="0">
                <a:noAutofit/>
              </a:bodyPr>
              <a:lstStyle/>
              <a:p>
                <a:pPr algn="ctr" eaLnBrk="0" hangingPunct="0">
                  <a:lnSpc>
                    <a:spcPts val="1800"/>
                  </a:lnSpc>
                </a:pPr>
                <a:r>
                  <a:rPr lang="en-US" sz="1400" b="1" dirty="0">
                    <a:solidFill>
                      <a:prstClr val="black"/>
                    </a:solidFill>
                  </a:rPr>
                  <a:t>National Flood </a:t>
                </a:r>
              </a:p>
              <a:p>
                <a:pPr algn="ctr" eaLnBrk="0" hangingPunct="0">
                  <a:lnSpc>
                    <a:spcPts val="1800"/>
                  </a:lnSpc>
                </a:pPr>
                <a:r>
                  <a:rPr lang="en-US" sz="1400" b="1" dirty="0">
                    <a:solidFill>
                      <a:prstClr val="black"/>
                    </a:solidFill>
                  </a:rPr>
                  <a:t>Hazard Layer</a:t>
                </a:r>
              </a:p>
            </p:txBody>
          </p:sp>
        </p:grpSp>
        <p:sp>
          <p:nvSpPr>
            <p:cNvPr id="47" name="Down Arrow 46"/>
            <p:cNvSpPr/>
            <p:nvPr/>
          </p:nvSpPr>
          <p:spPr bwMode="auto">
            <a:xfrm>
              <a:off x="4267201" y="3957773"/>
              <a:ext cx="464912" cy="618911"/>
            </a:xfrm>
            <a:prstGeom prst="downArrow">
              <a:avLst/>
            </a:prstGeom>
            <a:solidFill>
              <a:schemeClr val="tx2">
                <a:lumMod val="25000"/>
                <a:lumOff val="75000"/>
              </a:schemeClr>
            </a:solidFill>
            <a:ln>
              <a:solidFill>
                <a:schemeClr val="tx2">
                  <a:lumMod val="75000"/>
                  <a:lumOff val="2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48" name="Down Arrow 47"/>
            <p:cNvSpPr/>
            <p:nvPr/>
          </p:nvSpPr>
          <p:spPr bwMode="auto">
            <a:xfrm>
              <a:off x="5476615" y="4045898"/>
              <a:ext cx="464912" cy="618911"/>
            </a:xfrm>
            <a:prstGeom prst="downArrow">
              <a:avLst/>
            </a:prstGeom>
            <a:solidFill>
              <a:schemeClr val="tx2">
                <a:lumMod val="25000"/>
                <a:lumOff val="75000"/>
              </a:schemeClr>
            </a:solidFill>
            <a:ln>
              <a:solidFill>
                <a:schemeClr val="tx2">
                  <a:lumMod val="75000"/>
                  <a:lumOff val="25000"/>
                </a:schemeClr>
              </a:solidFill>
              <a:headEnd type="none" w="med" len="med"/>
              <a:tailEnd type="none" w="med" len="med"/>
            </a:ln>
            <a:scene3d>
              <a:camera prst="orthographicFront">
                <a:rot lat="0" lon="0" rev="18900000"/>
              </a:camera>
              <a:lightRig rig="threePt" dir="t"/>
            </a:scene3d>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49" name="Down Arrow 48"/>
            <p:cNvSpPr/>
            <p:nvPr/>
          </p:nvSpPr>
          <p:spPr bwMode="auto">
            <a:xfrm>
              <a:off x="3092572" y="4008043"/>
              <a:ext cx="464912" cy="618911"/>
            </a:xfrm>
            <a:prstGeom prst="downArrow">
              <a:avLst/>
            </a:prstGeom>
            <a:solidFill>
              <a:schemeClr val="tx2">
                <a:lumMod val="25000"/>
                <a:lumOff val="75000"/>
              </a:schemeClr>
            </a:solidFill>
            <a:ln>
              <a:solidFill>
                <a:schemeClr val="tx2">
                  <a:lumMod val="75000"/>
                  <a:lumOff val="25000"/>
                </a:schemeClr>
              </a:solidFill>
              <a:headEnd type="none" w="med" len="med"/>
              <a:tailEnd type="none" w="med" len="med"/>
            </a:ln>
            <a:scene3d>
              <a:camera prst="orthographicFront">
                <a:rot lat="0" lon="0" rev="2700000"/>
              </a:camera>
              <a:lightRig rig="threePt" dir="t"/>
            </a:scene3d>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50" name="TextBox 49"/>
            <p:cNvSpPr txBox="1"/>
            <p:nvPr/>
          </p:nvSpPr>
          <p:spPr>
            <a:xfrm>
              <a:off x="3562973" y="6390339"/>
              <a:ext cx="1044641" cy="243446"/>
            </a:xfrm>
            <a:prstGeom prst="rect">
              <a:avLst/>
            </a:prstGeom>
            <a:noFill/>
            <a:effectLst/>
            <a:scene3d>
              <a:camera prst="orthographicFront"/>
              <a:lightRig rig="threePt" dir="t"/>
            </a:scene3d>
          </p:spPr>
          <p:txBody>
            <a:bodyPr wrap="none" lIns="0" tIns="0" rIns="0" bIns="0" rtlCol="0">
              <a:noAutofit/>
            </a:bodyPr>
            <a:lstStyle/>
            <a:p>
              <a:pPr eaLnBrk="0" hangingPunct="0">
                <a:lnSpc>
                  <a:spcPts val="1800"/>
                </a:lnSpc>
              </a:pPr>
              <a:r>
                <a:rPr lang="en-US" b="1" dirty="0" err="1">
                  <a:solidFill>
                    <a:prstClr val="black"/>
                  </a:solidFill>
                </a:rPr>
                <a:t>NHDPlus</a:t>
              </a:r>
              <a:endParaRPr lang="en-US" b="1" dirty="0">
                <a:solidFill>
                  <a:prstClr val="black"/>
                </a:solidFill>
              </a:endParaRPr>
            </a:p>
            <a:p>
              <a:pPr eaLnBrk="0" hangingPunct="0">
                <a:lnSpc>
                  <a:spcPts val="1800"/>
                </a:lnSpc>
              </a:pPr>
              <a:endParaRPr lang="en-US" b="1" dirty="0">
                <a:solidFill>
                  <a:prstClr val="black"/>
                </a:solidFill>
              </a:endParaRPr>
            </a:p>
          </p:txBody>
        </p:sp>
        <p:sp>
          <p:nvSpPr>
            <p:cNvPr id="51" name="TextBox 50"/>
            <p:cNvSpPr txBox="1"/>
            <p:nvPr/>
          </p:nvSpPr>
          <p:spPr>
            <a:xfrm>
              <a:off x="5709071" y="5088929"/>
              <a:ext cx="914400" cy="914400"/>
            </a:xfrm>
            <a:prstGeom prst="rect">
              <a:avLst/>
            </a:prstGeom>
            <a:noFill/>
            <a:effectLst/>
          </p:spPr>
          <p:txBody>
            <a:bodyPr wrap="none" lIns="0" tIns="0" rIns="0" bIns="0" rtlCol="0">
              <a:noAutofit/>
            </a:bodyPr>
            <a:lstStyle/>
            <a:p>
              <a:pPr eaLnBrk="0" hangingPunct="0">
                <a:lnSpc>
                  <a:spcPts val="1800"/>
                </a:lnSpc>
              </a:pPr>
              <a:r>
                <a:rPr lang="en-US" sz="1400" b="1" dirty="0">
                  <a:solidFill>
                    <a:prstClr val="black"/>
                  </a:solidFill>
                </a:rPr>
                <a:t>Feature classes:</a:t>
              </a:r>
            </a:p>
            <a:p>
              <a:pPr eaLnBrk="0" hangingPunct="0">
                <a:lnSpc>
                  <a:spcPts val="1800"/>
                </a:lnSpc>
              </a:pPr>
              <a:endParaRPr lang="en-US" sz="1400" b="1" dirty="0">
                <a:solidFill>
                  <a:prstClr val="black"/>
                </a:solidFill>
              </a:endParaRPr>
            </a:p>
            <a:p>
              <a:pPr eaLnBrk="0" hangingPunct="0">
                <a:lnSpc>
                  <a:spcPts val="1800"/>
                </a:lnSpc>
              </a:pPr>
              <a:r>
                <a:rPr lang="en-US" sz="1400" b="1" dirty="0" err="1" smtClean="0">
                  <a:solidFill>
                    <a:prstClr val="black"/>
                  </a:solidFill>
                </a:rPr>
                <a:t>Subwatershed</a:t>
              </a:r>
              <a:r>
                <a:rPr lang="en-US" sz="1400" b="1" dirty="0" smtClean="0">
                  <a:solidFill>
                    <a:prstClr val="black"/>
                  </a:solidFill>
                </a:rPr>
                <a:t> (HUC12)</a:t>
              </a:r>
              <a:r>
                <a:rPr lang="en-US" sz="1400" b="1" dirty="0">
                  <a:solidFill>
                    <a:prstClr val="black"/>
                  </a:solidFill>
                </a:rPr>
                <a:t/>
              </a:r>
              <a:br>
                <a:rPr lang="en-US" sz="1400" b="1" dirty="0">
                  <a:solidFill>
                    <a:prstClr val="black"/>
                  </a:solidFill>
                </a:rPr>
              </a:br>
              <a:r>
                <a:rPr lang="en-US" sz="1400" b="1" dirty="0">
                  <a:solidFill>
                    <a:prstClr val="black"/>
                  </a:solidFill>
                </a:rPr>
                <a:t>Catchment</a:t>
              </a:r>
            </a:p>
            <a:p>
              <a:pPr eaLnBrk="0" hangingPunct="0">
                <a:lnSpc>
                  <a:spcPts val="1800"/>
                </a:lnSpc>
              </a:pPr>
              <a:r>
                <a:rPr lang="en-US" sz="1400" b="1" dirty="0" err="1">
                  <a:solidFill>
                    <a:prstClr val="black"/>
                  </a:solidFill>
                </a:rPr>
                <a:t>Flowline</a:t>
              </a:r>
              <a:endParaRPr lang="en-US" sz="1400" b="1" dirty="0">
                <a:solidFill>
                  <a:prstClr val="black"/>
                </a:solidFill>
              </a:endParaRPr>
            </a:p>
            <a:p>
              <a:pPr eaLnBrk="0" hangingPunct="0">
                <a:lnSpc>
                  <a:spcPts val="1800"/>
                </a:lnSpc>
              </a:pPr>
              <a:r>
                <a:rPr lang="en-US" sz="1400" b="1" dirty="0" err="1">
                  <a:solidFill>
                    <a:prstClr val="black"/>
                  </a:solidFill>
                </a:rPr>
                <a:t>Waterbody</a:t>
              </a:r>
              <a:r>
                <a:rPr lang="en-US" sz="1400" b="1" dirty="0">
                  <a:solidFill>
                    <a:prstClr val="black"/>
                  </a:solidFill>
                </a:rPr>
                <a:t/>
              </a:r>
              <a:br>
                <a:rPr lang="en-US" sz="1400" b="1" dirty="0">
                  <a:solidFill>
                    <a:prstClr val="black"/>
                  </a:solidFill>
                </a:rPr>
              </a:br>
              <a:r>
                <a:rPr lang="en-US" sz="1400" b="1" dirty="0">
                  <a:solidFill>
                    <a:prstClr val="black"/>
                  </a:solidFill>
                </a:rPr>
                <a:t>Dam </a:t>
              </a:r>
            </a:p>
          </p:txBody>
        </p:sp>
        <p:sp>
          <p:nvSpPr>
            <p:cNvPr id="52" name="TextBox 51"/>
            <p:cNvSpPr txBox="1"/>
            <p:nvPr/>
          </p:nvSpPr>
          <p:spPr>
            <a:xfrm>
              <a:off x="1075289" y="5649291"/>
              <a:ext cx="914400" cy="914400"/>
            </a:xfrm>
            <a:prstGeom prst="rect">
              <a:avLst/>
            </a:prstGeom>
            <a:noFill/>
            <a:effectLst/>
          </p:spPr>
          <p:txBody>
            <a:bodyPr wrap="none" lIns="0" tIns="0" rIns="0" bIns="0" rtlCol="0">
              <a:noAutofit/>
            </a:bodyPr>
            <a:lstStyle/>
            <a:p>
              <a:pPr eaLnBrk="0" hangingPunct="0">
                <a:lnSpc>
                  <a:spcPts val="1800"/>
                </a:lnSpc>
              </a:pPr>
              <a:r>
                <a:rPr lang="en-US" b="1" dirty="0">
                  <a:solidFill>
                    <a:srgbClr val="001446">
                      <a:lumMod val="50000"/>
                      <a:lumOff val="50000"/>
                    </a:srgbClr>
                  </a:solidFill>
                </a:rPr>
                <a:t>NFIE-Geo</a:t>
              </a:r>
            </a:p>
            <a:p>
              <a:pPr eaLnBrk="0" hangingPunct="0">
                <a:lnSpc>
                  <a:spcPts val="1800"/>
                </a:lnSpc>
              </a:pPr>
              <a:r>
                <a:rPr lang="en-US" sz="1400" b="1" dirty="0">
                  <a:solidFill>
                    <a:prstClr val="black"/>
                  </a:solidFill>
                </a:rPr>
                <a:t>9 feature classes</a:t>
              </a:r>
            </a:p>
            <a:p>
              <a:pPr marL="285750" indent="-285750" eaLnBrk="0" hangingPunct="0">
                <a:lnSpc>
                  <a:spcPts val="1800"/>
                </a:lnSpc>
                <a:buFont typeface="Arial" panose="020B0604020202020204" pitchFamily="34" charset="0"/>
                <a:buChar char="•"/>
              </a:pPr>
              <a:r>
                <a:rPr lang="en-US" sz="1400" b="1" dirty="0">
                  <a:solidFill>
                    <a:prstClr val="black"/>
                  </a:solidFill>
                </a:rPr>
                <a:t>5 from </a:t>
              </a:r>
              <a:r>
                <a:rPr lang="en-US" sz="1400" b="1" dirty="0" err="1">
                  <a:solidFill>
                    <a:prstClr val="black"/>
                  </a:solidFill>
                </a:rPr>
                <a:t>NHDPlus</a:t>
              </a:r>
              <a:endParaRPr lang="en-US" sz="1400" b="1" dirty="0">
                <a:solidFill>
                  <a:prstClr val="black"/>
                </a:solidFill>
              </a:endParaRPr>
            </a:p>
            <a:p>
              <a:pPr marL="285750" indent="-285750" eaLnBrk="0" hangingPunct="0">
                <a:lnSpc>
                  <a:spcPts val="1800"/>
                </a:lnSpc>
                <a:buFont typeface="Arial" panose="020B0604020202020204" pitchFamily="34" charset="0"/>
                <a:buChar char="•"/>
              </a:pPr>
              <a:r>
                <a:rPr lang="en-US" sz="1400" b="1" dirty="0">
                  <a:solidFill>
                    <a:prstClr val="black"/>
                  </a:solidFill>
                </a:rPr>
                <a:t>4 from IWRSS</a:t>
              </a:r>
            </a:p>
          </p:txBody>
        </p:sp>
      </p:grpSp>
    </p:spTree>
    <p:extLst>
      <p:ext uri="{BB962C8B-B14F-4D97-AF65-F5344CB8AC3E}">
        <p14:creationId xmlns:p14="http://schemas.microsoft.com/office/powerpoint/2010/main" val="243493857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Tethys for NFIE</a:t>
            </a:r>
            <a:endParaRPr lang="en-US" dirty="0"/>
          </a:p>
        </p:txBody>
      </p:sp>
      <p:pic>
        <p:nvPicPr>
          <p:cNvPr id="4" name="Content Placeholder 5" descr="apps_library.png"/>
          <p:cNvPicPr>
            <a:picLocks noGrp="1" noChangeAspect="1"/>
          </p:cNvPicPr>
          <p:nvPr>
            <p:ph idx="1"/>
          </p:nvPr>
        </p:nvPicPr>
        <p:blipFill>
          <a:blip r:embed="rId3">
            <a:extLst>
              <a:ext uri="{28A0092B-C50C-407E-A947-70E740481C1C}">
                <a14:useLocalDpi xmlns:a14="http://schemas.microsoft.com/office/drawing/2010/main" val="0"/>
              </a:ext>
            </a:extLst>
          </a:blip>
          <a:srcRect l="-32949" r="-32949"/>
          <a:stretch>
            <a:fillRect/>
          </a:stretch>
        </p:blipFill>
        <p:spPr>
          <a:xfrm>
            <a:off x="1861781" y="2176981"/>
            <a:ext cx="8778733" cy="4234253"/>
          </a:xfrm>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718294" y="2176981"/>
            <a:ext cx="1981907" cy="1883915"/>
          </a:xfrm>
          <a:prstGeom prst="rect">
            <a:avLst/>
          </a:prstGeom>
        </p:spPr>
      </p:pic>
      <p:sp>
        <p:nvSpPr>
          <p:cNvPr id="6" name="Magnetic Disk 5"/>
          <p:cNvSpPr/>
          <p:nvPr/>
        </p:nvSpPr>
        <p:spPr>
          <a:xfrm>
            <a:off x="873280" y="4323092"/>
            <a:ext cx="1600200" cy="1828800"/>
          </a:xfrm>
          <a:prstGeom prst="flowChartMagneticDisk">
            <a:avLst/>
          </a:prstGeom>
          <a:solidFill>
            <a:srgbClr val="95B154"/>
          </a:solidFill>
          <a:ln>
            <a:solidFill>
              <a:srgbClr val="FFFFFF"/>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a:stretch>
            <a:fillRect/>
          </a:stretch>
        </p:blipFill>
        <p:spPr>
          <a:xfrm>
            <a:off x="1112958" y="4458620"/>
            <a:ext cx="1138856" cy="230973"/>
          </a:xfrm>
          <a:prstGeom prst="rect">
            <a:avLst/>
          </a:prstGeom>
          <a:scene3d>
            <a:camera prst="perspectiveFront" fov="6600000">
              <a:rot lat="18599993" lon="0" rev="0"/>
            </a:camera>
            <a:lightRig rig="threePt" dir="t"/>
          </a:scene3d>
        </p:spPr>
      </p:pic>
      <p:sp>
        <p:nvSpPr>
          <p:cNvPr id="8" name="Rectangle 7"/>
          <p:cNvSpPr/>
          <p:nvPr/>
        </p:nvSpPr>
        <p:spPr>
          <a:xfrm>
            <a:off x="4155103" y="4689593"/>
            <a:ext cx="887737" cy="1203664"/>
          </a:xfrm>
          <a:prstGeom prst="rect">
            <a:avLst/>
          </a:prstGeom>
          <a:solidFill>
            <a:schemeClr val="bg1"/>
          </a:solidFill>
          <a:ln w="28575" cmpd="sng">
            <a:solidFill>
              <a:srgbClr val="0A61A8"/>
            </a:solidFill>
            <a:prstDash val="dash"/>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Your App Here</a:t>
            </a:r>
            <a:endParaRPr lang="en-US" dirty="0">
              <a:solidFill>
                <a:srgbClr val="000000"/>
              </a:solidFill>
            </a:endParaRPr>
          </a:p>
        </p:txBody>
      </p:sp>
      <p:cxnSp>
        <p:nvCxnSpPr>
          <p:cNvPr id="10" name="Straight Connector 9"/>
          <p:cNvCxnSpPr/>
          <p:nvPr/>
        </p:nvCxnSpPr>
        <p:spPr>
          <a:xfrm>
            <a:off x="2700201" y="3603696"/>
            <a:ext cx="1306945" cy="1085897"/>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2700201" y="5634348"/>
            <a:ext cx="1306945" cy="3698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906954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Esri</a:t>
            </a:r>
            <a:r>
              <a:rPr lang="en-US" dirty="0" smtClean="0"/>
              <a:t> GEO Portal</a:t>
            </a:r>
            <a:endParaRPr lang="en-US" dirty="0"/>
          </a:p>
        </p:txBody>
      </p:sp>
      <p:pic>
        <p:nvPicPr>
          <p:cNvPr id="6" name="Content Placeholder 5">
            <a:hlinkClick r:id="rId2"/>
          </p:cNvPr>
          <p:cNvPicPr>
            <a:picLocks noGrp="1" noChangeAspect="1"/>
          </p:cNvPicPr>
          <p:nvPr>
            <p:ph idx="1"/>
          </p:nvPr>
        </p:nvPicPr>
        <p:blipFill>
          <a:blip r:embed="rId3"/>
          <a:srcRect l="-3243" r="-3243"/>
          <a:stretch>
            <a:fillRect/>
          </a:stretch>
        </p:blipFill>
        <p:spPr>
          <a:xfrm>
            <a:off x="656874" y="2291887"/>
            <a:ext cx="7610476" cy="3670767"/>
          </a:xfrm>
        </p:spPr>
      </p:pic>
      <p:sp>
        <p:nvSpPr>
          <p:cNvPr id="7" name="TextBox 6"/>
          <p:cNvSpPr txBox="1"/>
          <p:nvPr/>
        </p:nvSpPr>
        <p:spPr>
          <a:xfrm>
            <a:off x="1676205" y="6164165"/>
            <a:ext cx="5548476" cy="369332"/>
          </a:xfrm>
          <a:prstGeom prst="rect">
            <a:avLst/>
          </a:prstGeom>
          <a:noFill/>
        </p:spPr>
        <p:txBody>
          <a:bodyPr wrap="none" rtlCol="0">
            <a:spAutoFit/>
          </a:bodyPr>
          <a:lstStyle/>
          <a:p>
            <a:r>
              <a:rPr lang="en-US" dirty="0">
                <a:hlinkClick r:id="rId2"/>
              </a:rPr>
              <a:t>http://</a:t>
            </a:r>
            <a:r>
              <a:rPr lang="en-US" dirty="0" err="1">
                <a:hlinkClick r:id="rId2"/>
              </a:rPr>
              <a:t>geoss.maps.arcgis.com</a:t>
            </a:r>
            <a:r>
              <a:rPr lang="en-US" dirty="0">
                <a:hlinkClick r:id="rId2"/>
              </a:rPr>
              <a:t>/home/</a:t>
            </a:r>
            <a:r>
              <a:rPr lang="en-US" dirty="0" err="1">
                <a:hlinkClick r:id="rId2"/>
              </a:rPr>
              <a:t>index.html</a:t>
            </a:r>
            <a:endParaRPr lang="en-US" dirty="0"/>
          </a:p>
        </p:txBody>
      </p:sp>
    </p:spTree>
    <p:extLst>
      <p:ext uri="{BB962C8B-B14F-4D97-AF65-F5344CB8AC3E}">
        <p14:creationId xmlns:p14="http://schemas.microsoft.com/office/powerpoint/2010/main" val="51553001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a:xfrm>
            <a:off x="1114424" y="2256755"/>
            <a:ext cx="7610476" cy="3479116"/>
          </a:xfrm>
        </p:spPr>
        <p:txBody>
          <a:bodyPr>
            <a:normAutofit lnSpcReduction="10000"/>
          </a:bodyPr>
          <a:lstStyle/>
          <a:p>
            <a:pPr marL="0" indent="0">
              <a:buNone/>
            </a:pPr>
            <a:endParaRPr lang="en-US" dirty="0" smtClean="0"/>
          </a:p>
          <a:p>
            <a:pPr marL="0" indent="0">
              <a:buNone/>
            </a:pPr>
            <a:r>
              <a:rPr lang="en-US" dirty="0" smtClean="0"/>
              <a:t>ci-</a:t>
            </a:r>
            <a:r>
              <a:rPr lang="en-US" dirty="0" err="1" smtClean="0"/>
              <a:t>water.org</a:t>
            </a:r>
            <a:endParaRPr lang="en-US" dirty="0" smtClean="0"/>
          </a:p>
          <a:p>
            <a:pPr marL="0" indent="0">
              <a:buNone/>
            </a:pPr>
            <a:r>
              <a:rPr lang="en-US" dirty="0" err="1" smtClean="0"/>
              <a:t>demo.tethys.ci-water.org</a:t>
            </a:r>
            <a:endParaRPr lang="en-US" dirty="0" smtClean="0"/>
          </a:p>
          <a:p>
            <a:pPr marL="0" indent="0">
              <a:buNone/>
            </a:pPr>
            <a:r>
              <a:rPr lang="en-US" dirty="0" err="1" smtClean="0"/>
              <a:t>tethys.ci-water.org</a:t>
            </a:r>
            <a:endParaRPr lang="en-US" dirty="0" smtClean="0"/>
          </a:p>
          <a:p>
            <a:pPr marL="0" indent="0">
              <a:buNone/>
            </a:pPr>
            <a:endParaRPr lang="en-US" dirty="0" smtClean="0"/>
          </a:p>
          <a:p>
            <a:pPr marL="0" indent="0">
              <a:buNone/>
            </a:pPr>
            <a:r>
              <a:rPr lang="en-US" dirty="0" smtClean="0"/>
              <a:t>This material is based upon work supported by the National Science Foundation under Grant No. 1135482</a:t>
            </a:r>
          </a:p>
          <a:p>
            <a:pPr marL="0" indent="0">
              <a:buNone/>
            </a:pPr>
            <a:endParaRPr lang="en-US" dirty="0"/>
          </a:p>
        </p:txBody>
      </p:sp>
      <p:pic>
        <p:nvPicPr>
          <p:cNvPr id="4" name="Picture 3"/>
          <p:cNvPicPr>
            <a:picLocks noChangeAspect="1"/>
          </p:cNvPicPr>
          <p:nvPr/>
        </p:nvPicPr>
        <p:blipFill>
          <a:blip r:embed="rId2"/>
          <a:stretch>
            <a:fillRect/>
          </a:stretch>
        </p:blipFill>
        <p:spPr>
          <a:xfrm>
            <a:off x="892490" y="5735870"/>
            <a:ext cx="883478" cy="914400"/>
          </a:xfrm>
          <a:prstGeom prst="rect">
            <a:avLst/>
          </a:prstGeom>
        </p:spPr>
      </p:pic>
      <p:pic>
        <p:nvPicPr>
          <p:cNvPr id="5" name="Picture 4"/>
          <p:cNvPicPr>
            <a:picLocks noChangeAspect="1"/>
          </p:cNvPicPr>
          <p:nvPr/>
        </p:nvPicPr>
        <p:blipFill>
          <a:blip r:embed="rId3"/>
          <a:stretch>
            <a:fillRect/>
          </a:stretch>
        </p:blipFill>
        <p:spPr>
          <a:xfrm>
            <a:off x="7581711" y="5735870"/>
            <a:ext cx="908925" cy="914400"/>
          </a:xfrm>
          <a:prstGeom prst="rect">
            <a:avLst/>
          </a:prstGeom>
        </p:spPr>
      </p:pic>
      <p:pic>
        <p:nvPicPr>
          <p:cNvPr id="6" name="Picture 5"/>
          <p:cNvPicPr>
            <a:picLocks noChangeAspect="1"/>
          </p:cNvPicPr>
          <p:nvPr/>
        </p:nvPicPr>
        <p:blipFill>
          <a:blip r:embed="rId4"/>
          <a:stretch>
            <a:fillRect/>
          </a:stretch>
        </p:blipFill>
        <p:spPr>
          <a:xfrm>
            <a:off x="3980237" y="5956944"/>
            <a:ext cx="1309688" cy="457200"/>
          </a:xfrm>
          <a:prstGeom prst="rect">
            <a:avLst/>
          </a:prstGeom>
        </p:spPr>
      </p:pic>
      <p:pic>
        <p:nvPicPr>
          <p:cNvPr id="7" name="Picture 6"/>
          <p:cNvPicPr>
            <a:picLocks noChangeAspect="1"/>
          </p:cNvPicPr>
          <p:nvPr/>
        </p:nvPicPr>
        <p:blipFill>
          <a:blip r:embed="rId5"/>
          <a:stretch>
            <a:fillRect/>
          </a:stretch>
        </p:blipFill>
        <p:spPr>
          <a:xfrm>
            <a:off x="5842000" y="2368593"/>
            <a:ext cx="2540000" cy="2540000"/>
          </a:xfrm>
          <a:prstGeom prst="rect">
            <a:avLst/>
          </a:prstGeom>
        </p:spPr>
      </p:pic>
    </p:spTree>
    <p:extLst>
      <p:ext uri="{BB962C8B-B14F-4D97-AF65-F5344CB8AC3E}">
        <p14:creationId xmlns:p14="http://schemas.microsoft.com/office/powerpoint/2010/main" val="247045360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Iowa Flood Information System (IFIS)</a:t>
            </a:r>
            <a:endParaRPr lang="en-US" dirty="0"/>
          </a:p>
        </p:txBody>
      </p:sp>
      <p:sp>
        <p:nvSpPr>
          <p:cNvPr id="5" name="TextBox 4"/>
          <p:cNvSpPr txBox="1"/>
          <p:nvPr/>
        </p:nvSpPr>
        <p:spPr>
          <a:xfrm>
            <a:off x="1859111" y="6215580"/>
            <a:ext cx="5190281" cy="369332"/>
          </a:xfrm>
          <a:prstGeom prst="rect">
            <a:avLst/>
          </a:prstGeom>
          <a:noFill/>
        </p:spPr>
        <p:txBody>
          <a:bodyPr wrap="none" rtlCol="0">
            <a:spAutoFit/>
          </a:bodyPr>
          <a:lstStyle/>
          <a:p>
            <a:r>
              <a:rPr lang="en-US" dirty="0">
                <a:hlinkClick r:id="rId3"/>
              </a:rPr>
              <a:t>http://</a:t>
            </a:r>
            <a:r>
              <a:rPr lang="en-US" dirty="0" err="1">
                <a:hlinkClick r:id="rId3"/>
              </a:rPr>
              <a:t>ifis.iowafloodcenter.org</a:t>
            </a:r>
            <a:r>
              <a:rPr lang="en-US" dirty="0">
                <a:hlinkClick r:id="rId3"/>
              </a:rPr>
              <a:t>/</a:t>
            </a:r>
            <a:r>
              <a:rPr lang="en-US" dirty="0" err="1">
                <a:hlinkClick r:id="rId3"/>
              </a:rPr>
              <a:t>ifis</a:t>
            </a:r>
            <a:r>
              <a:rPr lang="en-US" dirty="0">
                <a:hlinkClick r:id="rId3"/>
              </a:rPr>
              <a:t>/main/?v=b</a:t>
            </a:r>
            <a:endParaRPr lang="en-US" dirty="0"/>
          </a:p>
        </p:txBody>
      </p:sp>
      <p:pic>
        <p:nvPicPr>
          <p:cNvPr id="8" name="Content Placeholder 7">
            <a:hlinkClick r:id="rId3"/>
          </p:cNvPr>
          <p:cNvPicPr>
            <a:picLocks noGrp="1" noChangeAspect="1"/>
          </p:cNvPicPr>
          <p:nvPr>
            <p:ph sz="half" idx="2"/>
          </p:nvPr>
        </p:nvPicPr>
        <p:blipFill>
          <a:blip r:embed="rId4"/>
          <a:srcRect l="-5446" r="-5446"/>
          <a:stretch>
            <a:fillRect/>
          </a:stretch>
        </p:blipFill>
        <p:spPr>
          <a:xfrm>
            <a:off x="812143" y="2396642"/>
            <a:ext cx="7534316" cy="3681412"/>
          </a:xfrm>
        </p:spPr>
      </p:pic>
    </p:spTree>
    <p:extLst>
      <p:ext uri="{BB962C8B-B14F-4D97-AF65-F5344CB8AC3E}">
        <p14:creationId xmlns:p14="http://schemas.microsoft.com/office/powerpoint/2010/main" val="140995970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Nationwide Operational Assessment of Hazards (NOAH)</a:t>
            </a:r>
            <a:endParaRPr lang="en-US" dirty="0"/>
          </a:p>
        </p:txBody>
      </p:sp>
      <p:pic>
        <p:nvPicPr>
          <p:cNvPr id="6" name="Content Placeholder 5">
            <a:hlinkClick r:id="rId3"/>
          </p:cNvPr>
          <p:cNvPicPr>
            <a:picLocks noGrp="1" noChangeAspect="1"/>
          </p:cNvPicPr>
          <p:nvPr>
            <p:ph sz="half" idx="2"/>
          </p:nvPr>
        </p:nvPicPr>
        <p:blipFill>
          <a:blip r:embed="rId4"/>
          <a:srcRect l="-8677" r="-8677"/>
          <a:stretch>
            <a:fillRect/>
          </a:stretch>
        </p:blipFill>
        <p:spPr>
          <a:xfrm>
            <a:off x="481968" y="2340769"/>
            <a:ext cx="7933365" cy="3681412"/>
          </a:xfrm>
        </p:spPr>
      </p:pic>
      <p:sp>
        <p:nvSpPr>
          <p:cNvPr id="5" name="TextBox 4"/>
          <p:cNvSpPr txBox="1"/>
          <p:nvPr/>
        </p:nvSpPr>
        <p:spPr>
          <a:xfrm>
            <a:off x="2956812" y="6221673"/>
            <a:ext cx="2997711" cy="369332"/>
          </a:xfrm>
          <a:prstGeom prst="rect">
            <a:avLst/>
          </a:prstGeom>
          <a:noFill/>
        </p:spPr>
        <p:txBody>
          <a:bodyPr wrap="none" rtlCol="0">
            <a:spAutoFit/>
          </a:bodyPr>
          <a:lstStyle/>
          <a:p>
            <a:r>
              <a:rPr lang="en-US" dirty="0">
                <a:hlinkClick r:id="rId3"/>
              </a:rPr>
              <a:t>http://</a:t>
            </a:r>
            <a:r>
              <a:rPr lang="en-US" dirty="0" err="1">
                <a:hlinkClick r:id="rId3"/>
              </a:rPr>
              <a:t>noah.dost.gov.ph</a:t>
            </a:r>
            <a:r>
              <a:rPr lang="en-US" dirty="0">
                <a:hlinkClick r:id="rId3"/>
              </a:rPr>
              <a:t>/</a:t>
            </a:r>
            <a:endParaRPr lang="en-US" dirty="0"/>
          </a:p>
        </p:txBody>
      </p:sp>
    </p:spTree>
    <p:extLst>
      <p:ext uri="{BB962C8B-B14F-4D97-AF65-F5344CB8AC3E}">
        <p14:creationId xmlns:p14="http://schemas.microsoft.com/office/powerpoint/2010/main" val="137322634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NOAH - Philippines</a:t>
            </a:r>
            <a:endParaRPr lang="en-US" dirty="0"/>
          </a:p>
        </p:txBody>
      </p:sp>
      <p:sp>
        <p:nvSpPr>
          <p:cNvPr id="5" name="Rectangle 4"/>
          <p:cNvSpPr/>
          <p:nvPr/>
        </p:nvSpPr>
        <p:spPr>
          <a:xfrm>
            <a:off x="2759186" y="6255076"/>
            <a:ext cx="2997711" cy="369332"/>
          </a:xfrm>
          <a:prstGeom prst="rect">
            <a:avLst/>
          </a:prstGeom>
        </p:spPr>
        <p:txBody>
          <a:bodyPr wrap="none">
            <a:spAutoFit/>
          </a:bodyPr>
          <a:lstStyle/>
          <a:p>
            <a:r>
              <a:rPr lang="en-US" dirty="0">
                <a:hlinkClick r:id="rId2"/>
              </a:rPr>
              <a:t>http://</a:t>
            </a:r>
            <a:r>
              <a:rPr lang="en-US" dirty="0" err="1">
                <a:hlinkClick r:id="rId2"/>
              </a:rPr>
              <a:t>noah.dost.gov.ph</a:t>
            </a:r>
            <a:r>
              <a:rPr lang="en-US" dirty="0">
                <a:hlinkClick r:id="rId2"/>
              </a:rPr>
              <a:t>/</a:t>
            </a:r>
            <a:endParaRPr lang="en-US" dirty="0"/>
          </a:p>
        </p:txBody>
      </p:sp>
      <p:pic>
        <p:nvPicPr>
          <p:cNvPr id="6" name="Picture 5"/>
          <p:cNvPicPr>
            <a:picLocks noChangeAspect="1"/>
          </p:cNvPicPr>
          <p:nvPr/>
        </p:nvPicPr>
        <p:blipFill>
          <a:blip r:embed="rId3"/>
          <a:stretch>
            <a:fillRect/>
          </a:stretch>
        </p:blipFill>
        <p:spPr>
          <a:xfrm>
            <a:off x="470936" y="2029037"/>
            <a:ext cx="8120072" cy="4226039"/>
          </a:xfrm>
          <a:prstGeom prst="rect">
            <a:avLst/>
          </a:prstGeom>
        </p:spPr>
      </p:pic>
    </p:spTree>
    <p:extLst>
      <p:ext uri="{BB962C8B-B14F-4D97-AF65-F5344CB8AC3E}">
        <p14:creationId xmlns:p14="http://schemas.microsoft.com/office/powerpoint/2010/main" val="372464350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Utah Division of Water Rights</a:t>
            </a:r>
            <a:endParaRPr lang="en-US" dirty="0"/>
          </a:p>
        </p:txBody>
      </p:sp>
      <p:sp>
        <p:nvSpPr>
          <p:cNvPr id="5" name="TextBox 4"/>
          <p:cNvSpPr txBox="1"/>
          <p:nvPr/>
        </p:nvSpPr>
        <p:spPr>
          <a:xfrm>
            <a:off x="779462" y="6199270"/>
            <a:ext cx="7360872" cy="369332"/>
          </a:xfrm>
          <a:prstGeom prst="rect">
            <a:avLst/>
          </a:prstGeom>
          <a:noFill/>
        </p:spPr>
        <p:txBody>
          <a:bodyPr wrap="none" rtlCol="0">
            <a:spAutoFit/>
          </a:bodyPr>
          <a:lstStyle/>
          <a:p>
            <a:r>
              <a:rPr lang="en-US" dirty="0">
                <a:hlinkClick r:id="rId3"/>
              </a:rPr>
              <a:t>http://</a:t>
            </a:r>
            <a:r>
              <a:rPr lang="en-US" dirty="0" err="1">
                <a:hlinkClick r:id="rId3"/>
              </a:rPr>
              <a:t>gis.waterrights.utah.gov</a:t>
            </a:r>
            <a:r>
              <a:rPr lang="en-US" dirty="0">
                <a:hlinkClick r:id="rId3"/>
              </a:rPr>
              <a:t>/</a:t>
            </a:r>
            <a:r>
              <a:rPr lang="en-US" dirty="0" err="1">
                <a:hlinkClick r:id="rId3"/>
              </a:rPr>
              <a:t>gwmodels</a:t>
            </a:r>
            <a:r>
              <a:rPr lang="en-US" dirty="0">
                <a:hlinkClick r:id="rId3"/>
              </a:rPr>
              <a:t>/_new/RunModel2.asp</a:t>
            </a:r>
            <a:endParaRPr lang="en-US" dirty="0"/>
          </a:p>
        </p:txBody>
      </p:sp>
      <p:pic>
        <p:nvPicPr>
          <p:cNvPr id="4" name="Content Placeholder 3">
            <a:hlinkClick r:id="rId3"/>
          </p:cNvPr>
          <p:cNvPicPr>
            <a:picLocks noGrp="1" noChangeAspect="1"/>
          </p:cNvPicPr>
          <p:nvPr>
            <p:ph sz="half" idx="2"/>
          </p:nvPr>
        </p:nvPicPr>
        <p:blipFill>
          <a:blip r:embed="rId4"/>
          <a:srcRect l="-32702" r="-32702"/>
          <a:stretch>
            <a:fillRect/>
          </a:stretch>
        </p:blipFill>
        <p:spPr>
          <a:xfrm>
            <a:off x="619334" y="2266285"/>
            <a:ext cx="8094360" cy="3681412"/>
          </a:xfrm>
        </p:spPr>
      </p:pic>
    </p:spTree>
    <p:extLst>
      <p:ext uri="{BB962C8B-B14F-4D97-AF65-F5344CB8AC3E}">
        <p14:creationId xmlns:p14="http://schemas.microsoft.com/office/powerpoint/2010/main" val="171325827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erception">
  <a:themeElements>
    <a:clrScheme name="Custom 3">
      <a:dk1>
        <a:sysClr val="windowText" lastClr="000000"/>
      </a:dk1>
      <a:lt1>
        <a:sysClr val="window" lastClr="FFFFFF"/>
      </a:lt1>
      <a:dk2>
        <a:srgbClr val="0A62A9"/>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JRC_Slide_Template_EN">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a:ln>
              <a:noFill/>
            </a:ln>
            <a:solidFill>
              <a:srgbClr val="FFD624"/>
            </a:solidFill>
            <a:effectLst/>
            <a:latin typeface="Verdana"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a:ln>
              <a:noFill/>
            </a:ln>
            <a:solidFill>
              <a:srgbClr val="FFD624"/>
            </a:solidFill>
            <a:effectLst/>
            <a:latin typeface="Verdana" charset="0"/>
            <a:ea typeface="ＭＳ Ｐゴシック"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Perception.thmx</Template>
  <TotalTime>11434</TotalTime>
  <Words>3792</Words>
  <Application>Microsoft Macintosh PowerPoint</Application>
  <PresentationFormat>On-screen Show (4:3)</PresentationFormat>
  <Paragraphs>349</Paragraphs>
  <Slides>50</Slides>
  <Notes>12</Notes>
  <HiddenSlides>0</HiddenSlides>
  <MMClips>0</MMClips>
  <ScaleCrop>false</ScaleCrop>
  <HeadingPairs>
    <vt:vector size="4" baseType="variant">
      <vt:variant>
        <vt:lpstr>Theme</vt:lpstr>
      </vt:variant>
      <vt:variant>
        <vt:i4>2</vt:i4>
      </vt:variant>
      <vt:variant>
        <vt:lpstr>Slide Titles</vt:lpstr>
      </vt:variant>
      <vt:variant>
        <vt:i4>50</vt:i4>
      </vt:variant>
    </vt:vector>
  </HeadingPairs>
  <TitlesOfParts>
    <vt:vector size="52" baseType="lpstr">
      <vt:lpstr>Perception</vt:lpstr>
      <vt:lpstr>JRC_Slide_Template_EN</vt:lpstr>
      <vt:lpstr>Tethys Platform: Build Web Apps for Water Resources Decision Support</vt:lpstr>
      <vt:lpstr>Everybody is Deploying their Apps to the Cloud</vt:lpstr>
      <vt:lpstr>NOAA View</vt:lpstr>
      <vt:lpstr> USGS Geo Data Portal</vt:lpstr>
      <vt:lpstr>Esri GEO Portal</vt:lpstr>
      <vt:lpstr>Iowa Flood Information System (IFIS)</vt:lpstr>
      <vt:lpstr>Nationwide Operational Assessment of Hazards (NOAH)</vt:lpstr>
      <vt:lpstr>Project NOAH - Philippines</vt:lpstr>
      <vt:lpstr>Utah Division of Water Rights</vt:lpstr>
      <vt:lpstr>CI-WATER</vt:lpstr>
      <vt:lpstr>CI-WATER Objectives</vt:lpstr>
      <vt:lpstr>Cloud-Based Modeling for Decision Support</vt:lpstr>
      <vt:lpstr>Flood Early Warning System</vt:lpstr>
      <vt:lpstr>Observations through WaterML</vt:lpstr>
      <vt:lpstr>Precipitation</vt:lpstr>
      <vt:lpstr>GSSHA Hydrologic Model</vt:lpstr>
      <vt:lpstr>ECMWF-RAPID</vt:lpstr>
      <vt:lpstr>Canned GSSHA</vt:lpstr>
      <vt:lpstr>Tethys Platform</vt:lpstr>
      <vt:lpstr>An App Approach</vt:lpstr>
      <vt:lpstr>Apps for Water Resources</vt:lpstr>
      <vt:lpstr>Software Selection</vt:lpstr>
      <vt:lpstr>Python SDK</vt:lpstr>
      <vt:lpstr>HTCondor</vt:lpstr>
      <vt:lpstr>Tethys Cluster for the Cloud</vt:lpstr>
      <vt:lpstr>Software Suite</vt:lpstr>
      <vt:lpstr>ECMWF-RAPID Flood Prediction</vt:lpstr>
      <vt:lpstr>ECMWF and JRC Visit Spring 2014</vt:lpstr>
      <vt:lpstr>GloFAS: Modelling framework</vt:lpstr>
      <vt:lpstr>PowerPoint Presentation</vt:lpstr>
      <vt:lpstr>PowerPoint Presentation</vt:lpstr>
      <vt:lpstr>Downscale and route with RAPID</vt:lpstr>
      <vt:lpstr>Processing Workflow</vt:lpstr>
      <vt:lpstr>Tethys for ECMWF-RAPID Data Storage and Computational Power </vt:lpstr>
      <vt:lpstr>ECMWF-RAPID App in Tethys</vt:lpstr>
      <vt:lpstr>Canned GSSHA</vt:lpstr>
      <vt:lpstr>Flood Early Warning Systems</vt:lpstr>
      <vt:lpstr>Preparedness</vt:lpstr>
      <vt:lpstr>Generate</vt:lpstr>
      <vt:lpstr>PowerPoint Presentation</vt:lpstr>
      <vt:lpstr>PowerPoint Presentation</vt:lpstr>
      <vt:lpstr>PowerPoint Presentation</vt:lpstr>
      <vt:lpstr>PowerPoint Presentation</vt:lpstr>
      <vt:lpstr>Canned GSSHA App in Tethys</vt:lpstr>
      <vt:lpstr>National Flood Interoperability Experiment</vt:lpstr>
      <vt:lpstr>NFIE Continental Scale…</vt:lpstr>
      <vt:lpstr>NHDPlus Version 2</vt:lpstr>
      <vt:lpstr>NFIE GEO</vt:lpstr>
      <vt:lpstr>Tethys for NFIE</vt:lpstr>
      <vt:lpstr>Thank You</vt:lpstr>
    </vt:vector>
  </TitlesOfParts>
  <Company>Brigham Young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 Swain</dc:creator>
  <cp:lastModifiedBy>Jim Nelson</cp:lastModifiedBy>
  <cp:revision>819</cp:revision>
  <cp:lastPrinted>2012-12-17T19:47:35Z</cp:lastPrinted>
  <dcterms:created xsi:type="dcterms:W3CDTF">2012-11-29T18:56:41Z</dcterms:created>
  <dcterms:modified xsi:type="dcterms:W3CDTF">2015-03-24T20:23:04Z</dcterms:modified>
</cp:coreProperties>
</file>