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9" r:id="rId3"/>
    <p:sldId id="269" r:id="rId4"/>
    <p:sldId id="273" r:id="rId5"/>
    <p:sldId id="272" r:id="rId6"/>
    <p:sldId id="258" r:id="rId7"/>
    <p:sldId id="259" r:id="rId8"/>
    <p:sldId id="270" r:id="rId9"/>
    <p:sldId id="271" r:id="rId10"/>
    <p:sldId id="285" r:id="rId11"/>
    <p:sldId id="286" r:id="rId12"/>
    <p:sldId id="260" r:id="rId13"/>
    <p:sldId id="261" r:id="rId14"/>
    <p:sldId id="262" r:id="rId15"/>
    <p:sldId id="263" r:id="rId16"/>
    <p:sldId id="264" r:id="rId17"/>
    <p:sldId id="265" r:id="rId18"/>
    <p:sldId id="280" r:id="rId19"/>
    <p:sldId id="281" r:id="rId20"/>
    <p:sldId id="282"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38" autoAdjust="0"/>
  </p:normalViewPr>
  <p:slideViewPr>
    <p:cSldViewPr>
      <p:cViewPr varScale="1">
        <p:scale>
          <a:sx n="93" d="100"/>
          <a:sy n="93" d="100"/>
        </p:scale>
        <p:origin x="-4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9DB3B-D7D1-4CFF-A83A-6370974F38E1}" type="datetimeFigureOut">
              <a:rPr lang="en-US" smtClean="0"/>
              <a:pPr/>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21ADD-DD7F-4D44-B989-3F2CEB1245D4}" type="slidenum">
              <a:rPr lang="en-US" smtClean="0"/>
              <a:pPr/>
              <a:t>‹#›</a:t>
            </a:fld>
            <a:endParaRPr lang="en-US"/>
          </a:p>
        </p:txBody>
      </p:sp>
    </p:spTree>
    <p:extLst>
      <p:ext uri="{BB962C8B-B14F-4D97-AF65-F5344CB8AC3E}">
        <p14:creationId xmlns:p14="http://schemas.microsoft.com/office/powerpoint/2010/main" val="423113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kinds of services:  </a:t>
            </a:r>
            <a:r>
              <a:rPr lang="en-US" baseline="0" dirty="0" smtClean="0"/>
              <a:t>Catalogs that describe metadata services and define their domains in space; Metadata services whose records describe one variable from one source over a domain of space and time and provide a service call to access the data; Data services which enable downloading of the data.   An ODM database can have a “stack” of these services mounted over it to provide tiered access to its information (and to allow public/private access to some time series if necessary).</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feature</a:t>
            </a:r>
            <a:r>
              <a:rPr lang="en-US" baseline="0" dirty="0" smtClean="0"/>
              <a:t> services can be used to create maps of observations points federated across several water observation networks.  This one shows </a:t>
            </a:r>
            <a:r>
              <a:rPr lang="en-US" baseline="0" dirty="0" err="1" smtClean="0"/>
              <a:t>Nexrad</a:t>
            </a:r>
            <a:r>
              <a:rPr lang="en-US" baseline="0" dirty="0" smtClean="0"/>
              <a:t> precipitation points and USGS </a:t>
            </a:r>
            <a:r>
              <a:rPr lang="en-US" baseline="0" dirty="0" err="1" smtClean="0"/>
              <a:t>streamflow</a:t>
            </a:r>
            <a:r>
              <a:rPr lang="en-US" baseline="0" dirty="0" smtClean="0"/>
              <a:t> points within the Capital Area Council of Governments (CAPCOG) in the Central Texas area, displayed over a base map in ArcGIS.com.  This is all public information with no cost for access.</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t each point in space there is a </a:t>
            </a:r>
            <a:r>
              <a:rPr lang="en-US" baseline="0" dirty="0" err="1" smtClean="0"/>
              <a:t>WaterML</a:t>
            </a:r>
            <a:r>
              <a:rPr lang="en-US" baseline="0" dirty="0" smtClean="0"/>
              <a:t> service in time.  This one shows real-time </a:t>
            </a:r>
            <a:r>
              <a:rPr lang="en-US" baseline="0" dirty="0" err="1" smtClean="0"/>
              <a:t>WaterML</a:t>
            </a:r>
            <a:r>
              <a:rPr lang="en-US" baseline="0" dirty="0" smtClean="0"/>
              <a:t> services from the USGS for the Colorado River at Austin and it is current up to about 1 hour ago.</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8 September 2010, a severe storm, Tropical Storm </a:t>
            </a:r>
            <a:r>
              <a:rPr lang="en-US" baseline="0" dirty="0" err="1" smtClean="0"/>
              <a:t>Hermine</a:t>
            </a:r>
            <a:r>
              <a:rPr lang="en-US" baseline="0" dirty="0" smtClean="0"/>
              <a:t>, struck Central Texas.  This “Tropical Storm </a:t>
            </a:r>
            <a:r>
              <a:rPr lang="en-US" baseline="0" dirty="0" err="1" smtClean="0"/>
              <a:t>Hermine</a:t>
            </a:r>
            <a:r>
              <a:rPr lang="en-US" baseline="0" dirty="0" smtClean="0"/>
              <a:t>” service indexes both rainfall and </a:t>
            </a:r>
            <a:r>
              <a:rPr lang="en-US" baseline="0" dirty="0" err="1" smtClean="0"/>
              <a:t>streamflow</a:t>
            </a:r>
            <a:r>
              <a:rPr lang="en-US" baseline="0" dirty="0" smtClean="0"/>
              <a:t> services from </a:t>
            </a:r>
            <a:r>
              <a:rPr lang="en-US" baseline="0" dirty="0" err="1" smtClean="0"/>
              <a:t>Hermine</a:t>
            </a:r>
            <a:r>
              <a:rPr lang="en-US" baseline="0" dirty="0" smtClean="0"/>
              <a:t>.   The </a:t>
            </a:r>
            <a:r>
              <a:rPr lang="en-US" baseline="0" dirty="0" err="1" smtClean="0"/>
              <a:t>streamflow</a:t>
            </a:r>
            <a:r>
              <a:rPr lang="en-US" baseline="0" dirty="0" smtClean="0"/>
              <a:t> data have been downloaded from the USGS instantaneous data service and republished as a CUAHSI water data service through the ODM so that they can be continuously access for research purposes in the future (presently the USGS stops access to its instantaneous data after </a:t>
            </a:r>
            <a:r>
              <a:rPr lang="en-US" baseline="0" smtClean="0"/>
              <a:t>120 days).</a:t>
            </a:r>
            <a:endParaRPr lang="en-US"/>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Hydrology Domain Working Group was initiated by the Open Geospatial Consortium in September 2008.   The OGC</a:t>
            </a:r>
            <a:r>
              <a:rPr lang="en-US" baseline="0" dirty="0" smtClean="0"/>
              <a:t> has about 400 companies and agencies that have developed the most widely used standards for conveying geospatial information on the internet (Web Mapping Service, Web Feature Service, Web Coverage Service, Catalog Services for the Web, Sensor Observation Service).   In November 2009, OGC and WMO agreed to collaborate to provide information data exchange standards in hydrology, climatology, oceanography and meteorology – there are now two working groups – the OGC/WMO Joint Hydrology Domain Working Group and a similar Met-Oceans Working Group.  HDWG is proposing a new standard for </a:t>
            </a:r>
            <a:r>
              <a:rPr lang="en-US" baseline="0" dirty="0" err="1" smtClean="0"/>
              <a:t>WaterML</a:t>
            </a:r>
            <a:r>
              <a:rPr lang="en-US" baseline="0" dirty="0" smtClean="0"/>
              <a:t> in December 2010 that is a customization of the OGC Sensor Observation Services’ Get Observations function adapted for conveying time series through the internet (WaterML2).   The technical specification for the “service stack” will be presented and peer-reviewed through the Hydrology Domain Working Group.</a:t>
            </a:r>
            <a:endParaRPr lang="en-US" dirty="0"/>
          </a:p>
        </p:txBody>
      </p:sp>
      <p:sp>
        <p:nvSpPr>
          <p:cNvPr id="4" name="Slide Number Placeholder 3"/>
          <p:cNvSpPr>
            <a:spLocks noGrp="1"/>
          </p:cNvSpPr>
          <p:nvPr>
            <p:ph type="sldNum" sz="quarter" idx="10"/>
          </p:nvPr>
        </p:nvSpPr>
        <p:spPr/>
        <p:txBody>
          <a:bodyPr/>
          <a:lstStyle/>
          <a:p>
            <a:fld id="{522B80A7-C1F2-45F1-86EE-1EF5909884B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6431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Basis</a:t>
            </a:r>
            <a:r>
              <a:rPr lang="de-DE" baseline="0" dirty="0" smtClean="0"/>
              <a:t> </a:t>
            </a:r>
            <a:r>
              <a:rPr lang="de-DE" baseline="0" dirty="0" err="1" smtClean="0"/>
              <a:t>for</a:t>
            </a:r>
            <a:r>
              <a:rPr lang="de-DE" baseline="0" dirty="0" smtClean="0"/>
              <a:t> a </a:t>
            </a:r>
            <a:r>
              <a:rPr lang="de-DE" baseline="0" dirty="0" err="1" smtClean="0"/>
              <a:t>standardized</a:t>
            </a:r>
            <a:r>
              <a:rPr lang="de-DE" baseline="0" dirty="0" smtClean="0"/>
              <a:t> </a:t>
            </a:r>
            <a:r>
              <a:rPr lang="de-DE" baseline="0" dirty="0" err="1" smtClean="0"/>
              <a:t>access</a:t>
            </a:r>
            <a:r>
              <a:rPr lang="de-DE" baseline="0" dirty="0" smtClean="0"/>
              <a:t> to </a:t>
            </a:r>
            <a:r>
              <a:rPr lang="de-DE" baseline="0" dirty="0" err="1" smtClean="0"/>
              <a:t>sensor</a:t>
            </a:r>
            <a:r>
              <a:rPr lang="de-DE" baseline="0" dirty="0" smtClean="0"/>
              <a:t> </a:t>
            </a:r>
            <a:r>
              <a:rPr lang="de-DE" baseline="0" dirty="0" err="1" smtClean="0"/>
              <a:t>data</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observation</a:t>
            </a:r>
            <a:r>
              <a:rPr lang="de-DE" baseline="0" dirty="0" smtClean="0"/>
              <a:t> </a:t>
            </a:r>
            <a:r>
              <a:rPr lang="de-DE" baseline="0" dirty="0" err="1" smtClean="0"/>
              <a:t>model</a:t>
            </a:r>
            <a:r>
              <a:rPr lang="de-DE" baseline="0" dirty="0" smtClean="0"/>
              <a:t> </a:t>
            </a:r>
            <a:r>
              <a:rPr lang="de-DE" baseline="0" dirty="0" err="1" smtClean="0"/>
              <a:t>defined</a:t>
            </a:r>
            <a:r>
              <a:rPr lang="de-DE" baseline="0" dirty="0" smtClean="0"/>
              <a:t> in </a:t>
            </a:r>
            <a:r>
              <a:rPr lang="de-DE" baseline="0" dirty="0" err="1" smtClean="0"/>
              <a:t>the</a:t>
            </a:r>
            <a:r>
              <a:rPr lang="de-DE" baseline="0" dirty="0" smtClean="0"/>
              <a:t> </a:t>
            </a:r>
            <a:r>
              <a:rPr lang="de-DE" baseline="0" dirty="0" err="1" smtClean="0"/>
              <a:t>Observations</a:t>
            </a:r>
            <a:r>
              <a:rPr lang="de-DE" baseline="0" dirty="0" smtClean="0"/>
              <a:t> &amp; </a:t>
            </a:r>
            <a:r>
              <a:rPr lang="de-DE" baseline="0" dirty="0" err="1" smtClean="0"/>
              <a:t>Measurements</a:t>
            </a:r>
            <a:r>
              <a:rPr lang="de-DE" baseline="0" dirty="0" smtClean="0"/>
              <a:t> </a:t>
            </a:r>
            <a:r>
              <a:rPr lang="de-DE" baseline="0" dirty="0" err="1" smtClean="0"/>
              <a:t>standard</a:t>
            </a:r>
            <a:r>
              <a:rPr lang="de-DE" baseline="0" dirty="0" smtClean="0"/>
              <a:t>. </a:t>
            </a:r>
            <a:r>
              <a:rPr lang="de-DE" baseline="0" dirty="0" err="1" smtClean="0"/>
              <a:t>Let</a:t>
            </a:r>
            <a:r>
              <a:rPr lang="de-DE" baseline="0" dirty="0" smtClean="0"/>
              <a:t> </a:t>
            </a:r>
            <a:r>
              <a:rPr lang="de-DE" baseline="0" dirty="0" err="1" smtClean="0"/>
              <a:t>me</a:t>
            </a:r>
            <a:r>
              <a:rPr lang="de-DE" baseline="0" dirty="0" smtClean="0"/>
              <a:t> </a:t>
            </a:r>
            <a:r>
              <a:rPr lang="de-DE" baseline="0" dirty="0" err="1" smtClean="0"/>
              <a:t>briefly</a:t>
            </a:r>
            <a:r>
              <a:rPr lang="de-DE" baseline="0" dirty="0" smtClean="0"/>
              <a:t> </a:t>
            </a:r>
            <a:r>
              <a:rPr lang="de-DE" baseline="0" dirty="0" err="1" smtClean="0"/>
              <a:t>describe</a:t>
            </a:r>
            <a:r>
              <a:rPr lang="de-DE" baseline="0" dirty="0" smtClean="0"/>
              <a:t> </a:t>
            </a:r>
            <a:r>
              <a:rPr lang="de-DE" baseline="0" dirty="0" err="1" smtClean="0"/>
              <a:t>the</a:t>
            </a:r>
            <a:r>
              <a:rPr lang="de-DE" baseline="0" dirty="0" smtClean="0"/>
              <a:t> </a:t>
            </a:r>
            <a:r>
              <a:rPr lang="de-DE" baseline="0" dirty="0" err="1" smtClean="0"/>
              <a:t>main</a:t>
            </a:r>
            <a:r>
              <a:rPr lang="de-DE" baseline="0" dirty="0" smtClean="0"/>
              <a:t> </a:t>
            </a:r>
            <a:r>
              <a:rPr lang="de-DE" baseline="0" dirty="0" err="1" smtClean="0"/>
              <a:t>concepts</a:t>
            </a:r>
            <a:r>
              <a:rPr lang="de-DE" baseline="0" dirty="0" smtClean="0"/>
              <a:t> / </a:t>
            </a:r>
            <a:r>
              <a:rPr lang="de-DE" baseline="0" dirty="0" err="1" smtClean="0"/>
              <a:t>terms</a:t>
            </a:r>
            <a:r>
              <a:rPr lang="de-DE" baseline="0" dirty="0" smtClean="0"/>
              <a:t> </a:t>
            </a:r>
            <a:r>
              <a:rPr lang="de-DE" baseline="0" dirty="0" err="1" smtClean="0"/>
              <a:t>used</a:t>
            </a:r>
            <a:r>
              <a:rPr lang="de-DE" baseline="0" dirty="0" smtClean="0"/>
              <a:t> in </a:t>
            </a:r>
            <a:r>
              <a:rPr lang="de-DE" baseline="0" dirty="0" err="1" smtClean="0"/>
              <a:t>this</a:t>
            </a:r>
            <a:r>
              <a:rPr lang="de-DE" baseline="0" dirty="0" smtClean="0"/>
              <a:t> </a:t>
            </a:r>
            <a:r>
              <a:rPr lang="de-DE" baseline="0" dirty="0" err="1" smtClean="0"/>
              <a:t>model</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794C0097-CD4B-4F63-B749-D23C5B8BC84E}" type="slidenum">
              <a:rPr lang="de-DE" smtClean="0"/>
              <a:pPr>
                <a:defRPr/>
              </a:pPr>
              <a:t>11</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OGC Catalog Services for the web a “</a:t>
            </a:r>
            <a:r>
              <a:rPr lang="en-US" dirty="0" err="1" smtClean="0"/>
              <a:t>Metacatalog</a:t>
            </a:r>
            <a:r>
              <a:rPr lang="en-US" dirty="0" smtClean="0"/>
              <a:t>” can be built</a:t>
            </a:r>
            <a:r>
              <a:rPr lang="en-US" baseline="0" dirty="0" smtClean="0"/>
              <a:t> at the CUAHSI Program Office by installing the ESRI </a:t>
            </a:r>
            <a:r>
              <a:rPr lang="en-US" baseline="0" dirty="0" err="1" smtClean="0"/>
              <a:t>Geoportal</a:t>
            </a:r>
            <a:r>
              <a:rPr lang="en-US" baseline="0" dirty="0" smtClean="0"/>
              <a:t> Software (now an open source software program) and registering CS/W endpoints in it from individual CUAHSI data collections, including HIS Central.  The CUAHSI </a:t>
            </a:r>
            <a:r>
              <a:rPr lang="en-US" baseline="0" dirty="0" err="1" smtClean="0"/>
              <a:t>Metacatalog</a:t>
            </a:r>
            <a:r>
              <a:rPr lang="en-US" baseline="0" dirty="0" smtClean="0"/>
              <a:t> provides a single URL address that allows search across all CUAHSI collections.  The metadata and data for those collections stay at the individual universities or are ingested into HIS Central and accessed from there.</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a:t>
            </a:r>
            <a:r>
              <a:rPr lang="en-US" baseline="0" dirty="0" smtClean="0"/>
              <a:t> Government already supports Catalog Services for the Web through Geodata.gov and is moving to </a:t>
            </a:r>
            <a:r>
              <a:rPr lang="en-US" baseline="0" dirty="0" err="1" smtClean="0"/>
              <a:t>Data.Gov</a:t>
            </a:r>
            <a:r>
              <a:rPr lang="en-US" baseline="0" dirty="0" smtClean="0"/>
              <a:t> and a new initiative called the </a:t>
            </a:r>
            <a:r>
              <a:rPr lang="en-US" baseline="0" dirty="0" err="1" smtClean="0"/>
              <a:t>Geoplatform</a:t>
            </a:r>
            <a:r>
              <a:rPr lang="en-US" baseline="0" dirty="0" smtClean="0"/>
              <a:t> (requested by OMB in 2011).   Cataloging water observations data under this system is a straightforward extension of what is already being done to federate the federal government’s geospatial data layers. State water observations data systems like that coming from the Texas Water Development Board can be federated and searched along with the federal water observations data services</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2011,</a:t>
            </a:r>
            <a:r>
              <a:rPr lang="en-US" baseline="0" dirty="0" smtClean="0"/>
              <a:t> CUAHSI HIS will propose a phased implementation plan, beginning in Phase 1 with implementing the service stack at CUAHSI institutions, and the </a:t>
            </a:r>
            <a:r>
              <a:rPr lang="en-US" baseline="0" dirty="0" err="1" smtClean="0"/>
              <a:t>MetaCatalog</a:t>
            </a:r>
            <a:r>
              <a:rPr lang="en-US" baseline="0" dirty="0" smtClean="0"/>
              <a:t> at the CUAHSI Program Office.  Phase 2 will involve deployment of public agency service stacks and we hope that these would be online at the end of 2011 for USGS, EPA, NCDC, and TWDB.  Phase 3 would involve additional service stack deployment at other CUAHSI universities and other data collections (some already in HIS Central).</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user of </a:t>
            </a:r>
            <a:r>
              <a:rPr lang="en-US" dirty="0" err="1" smtClean="0"/>
              <a:t>HydroDesktop</a:t>
            </a:r>
            <a:r>
              <a:rPr lang="en-US" baseline="0" dirty="0" smtClean="0"/>
              <a:t> just needs to know the CS/W endpoint address for a set of services.  A collection of these can be downloaded automatically from the CUAHSI Program Office when </a:t>
            </a:r>
            <a:r>
              <a:rPr lang="en-US" baseline="0" dirty="0" err="1" smtClean="0"/>
              <a:t>HydroDesktop</a:t>
            </a:r>
            <a:r>
              <a:rPr lang="en-US" baseline="0" dirty="0" smtClean="0"/>
              <a:t> is opened up.</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Discrete</a:t>
            </a:r>
            <a:r>
              <a:rPr lang="en-US" baseline="0" dirty="0" smtClean="0"/>
              <a:t> spatial objects (GIS) and associated time series are two different data worlds that CUAHSI HIS has connected. We still need to connect with continuous space-time arrays of weather and climate and remote sensing information.   That is complicated by that information being in binary files of various formats.  </a:t>
            </a:r>
            <a:r>
              <a:rPr lang="en-US" baseline="0" dirty="0" err="1" smtClean="0"/>
              <a:t>Unidata’s</a:t>
            </a:r>
            <a:r>
              <a:rPr lang="en-US" baseline="0" dirty="0" smtClean="0"/>
              <a:t> THREDDS server is providing a common way of accessing such information </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CUAHSI</a:t>
            </a:r>
            <a:r>
              <a:rPr lang="en-US" baseline="0" dirty="0" smtClean="0"/>
              <a:t> </a:t>
            </a:r>
            <a:r>
              <a:rPr lang="en-US" baseline="0" dirty="0" err="1" smtClean="0"/>
              <a:t>HydroServer</a:t>
            </a:r>
            <a:r>
              <a:rPr lang="en-US" baseline="0" dirty="0" smtClean="0"/>
              <a:t> publishes GIS and time series data, all of which can be accessed through a Catalog Services for the Web as OGC web services.   </a:t>
            </a:r>
            <a:r>
              <a:rPr lang="en-US" baseline="0" dirty="0" err="1" smtClean="0"/>
              <a:t>Unidata</a:t>
            </a:r>
            <a:r>
              <a:rPr lang="en-US" baseline="0" dirty="0" smtClean="0"/>
              <a:t> THREDDS server performs a similar function for continuous space-time arrays.  Over the past several months, an experiment between CUAHSI and </a:t>
            </a:r>
            <a:r>
              <a:rPr lang="en-US" baseline="0" dirty="0" err="1" smtClean="0"/>
              <a:t>Unidata</a:t>
            </a:r>
            <a:r>
              <a:rPr lang="en-US" baseline="0" dirty="0" smtClean="0"/>
              <a:t> has shown that these service stacks can be made interoperable (paper on this at AGU by Maidment et al).  This means that in </a:t>
            </a:r>
            <a:r>
              <a:rPr lang="en-US" baseline="0" dirty="0" err="1" smtClean="0"/>
              <a:t>HydroDesktop</a:t>
            </a:r>
            <a:r>
              <a:rPr lang="en-US" baseline="0" dirty="0" smtClean="0"/>
              <a:t> of the future, a user will be able to search for all kinds of data and download them.  This requires a common ontology so that the search is meaningful over multiple subject domains. NSF has recently funded a project to Hooper, Zaslavsky and Piasecki to build a stronger ontology for this purpose.</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3880-7C25-4859-B0AF-CB3552311CA1}"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7751-3486-4D59-ABAC-3F533F1760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3880-7C25-4859-B0AF-CB3552311CA1}" type="datetimeFigureOut">
              <a:rPr lang="en-US" smtClean="0"/>
              <a:pPr/>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B7751-3486-4D59-ABAC-3F533F1760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rcgis.com/home/webmap/viewer.html?services=f21f7e4285044f3e81ae1bb2499deab4"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aterservices.usgs.gov/nwis/iv?sites=08158000&amp;period=P7D&amp;parameterCd=00060"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ww.arcgis.com/home/item.html?id=f5297e7ad2c24da5bf36520037222e64" TargetMode="External"/><Relationship Id="rId4" Type="http://schemas.openxmlformats.org/officeDocument/2006/relationships/hyperlink" Target="http://www.arcgis.com/home/item.html?id=6acb294253c548039633468ae455e67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hydroportal.crwr.utexas.edu/geoportal/csw/discovery?Request=GetRecords&amp;Service=CSW&amp;Version=2.0.2&amp;resultType=results&amp;maxResults=100" TargetMode="External"/><Relationship Id="rId7" Type="http://schemas.openxmlformats.org/officeDocument/2006/relationships/image" Target="../media/image4.png"/><Relationship Id="rId2" Type="http://schemas.openxmlformats.org/officeDocument/2006/relationships/hyperlink" Target="http://waterservices.usgs.gov/nwis/iv?sites=08158000&amp;period=P7D&amp;parameterCd=00060"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129.116.104.176/ArcGIS/services/Themes/TexasSalinity/MapServer/WFSServer?typeName=Themes_TexasSalinity:TexasSalinity&amp;resultType=results&amp;request=GetFeature&amp;service=WFS&amp;maxfeatures=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ydroportal.crwr.utexas.edu/geoportal/csw/discovery?Request=GetRecords&amp;Service=CSW&amp;Version=2.0.2&amp;resultType=results&amp;maxResults=1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aterservices.usgs.gov/nwis/iv?sites=08158000&amp;period=P7D&amp;parameterCd=00060" TargetMode="External"/><Relationship Id="rId4" Type="http://schemas.openxmlformats.org/officeDocument/2006/relationships/hyperlink" Target="http://129.116.104.176/ArcGIS/services/Themes/TexasSalinity/MapServer/WFSServer?typeName=Themes_TexasSalinity:TexasSalinity&amp;resultType=results&amp;request=GetFeature&amp;service=WFS&amp;maxfeatures=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ngwd-bdnes.cits.nrcan.gc.ca/service/api_ngwds/en/wmc/gie.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02983"/>
            <a:ext cx="7848600" cy="1143000"/>
          </a:xfrm>
        </p:spPr>
        <p:txBody>
          <a:bodyPr>
            <a:normAutofit fontScale="90000"/>
          </a:bodyPr>
          <a:lstStyle/>
          <a:p>
            <a:r>
              <a:rPr lang="en-US" dirty="0" smtClean="0"/>
              <a:t/>
            </a:r>
            <a:br>
              <a:rPr lang="en-US" dirty="0" smtClean="0"/>
            </a:br>
            <a:r>
              <a:rPr lang="en-US" dirty="0" smtClean="0"/>
              <a:t>Services-Oriented Architecture Updates</a:t>
            </a:r>
            <a:r>
              <a:rPr lang="en-US" dirty="0" smtClean="0"/>
              <a:t/>
            </a:r>
            <a:br>
              <a:rPr lang="en-US" dirty="0" smtClean="0"/>
            </a:br>
            <a:r>
              <a:rPr lang="en-US" dirty="0" smtClean="0"/>
              <a:t/>
            </a:r>
            <a:br>
              <a:rPr lang="en-US" dirty="0" smtClean="0"/>
            </a:br>
            <a:r>
              <a:rPr lang="en-US" dirty="0" smtClean="0"/>
              <a:t>David Maidment</a:t>
            </a:r>
            <a:br>
              <a:rPr lang="en-US" dirty="0" smtClean="0"/>
            </a:br>
            <a:r>
              <a:rPr lang="en-US" dirty="0" smtClean="0"/>
              <a:t/>
            </a:r>
            <a:br>
              <a:rPr lang="en-US" dirty="0" smtClean="0"/>
            </a:br>
            <a:r>
              <a:rPr lang="en-US" dirty="0" smtClean="0"/>
              <a:t>Part of a presentation made to the HIS Standing Committee, </a:t>
            </a:r>
            <a:br>
              <a:rPr lang="en-US" dirty="0" smtClean="0"/>
            </a:br>
            <a:r>
              <a:rPr lang="en-US" dirty="0" smtClean="0"/>
              <a:t>Washington DC</a:t>
            </a:r>
            <a:r>
              <a:rPr lang="en-US" dirty="0" smtClean="0"/>
              <a:t>, Nov </a:t>
            </a:r>
            <a:r>
              <a:rPr lang="en-US" dirty="0" smtClean="0"/>
              <a:t>15, 2010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functional specification for standards based web services </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709450" y="1869249"/>
            <a:ext cx="7425558" cy="4988751"/>
          </a:xfrm>
          <a:prstGeom prst="rect">
            <a:avLst/>
          </a:prstGeom>
          <a:noFill/>
          <a:ln w="9525">
            <a:noFill/>
            <a:miter lim="800000"/>
            <a:headEnd/>
            <a:tailEnd/>
          </a:ln>
        </p:spPr>
      </p:pic>
      <p:sp>
        <p:nvSpPr>
          <p:cNvPr id="5" name="Title 1"/>
          <p:cNvSpPr txBox="1">
            <a:spLocks/>
          </p:cNvSpPr>
          <p:nvPr/>
        </p:nvSpPr>
        <p:spPr>
          <a:xfrm>
            <a:off x="4099035" y="1582058"/>
            <a:ext cx="4445876" cy="10641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OGC Sensor Web Enablement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228600" y="4953000"/>
            <a:ext cx="8718331" cy="10562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DIN-MediumAlternate" pitchFamily="34" charset="0"/>
            </a:endParaRPr>
          </a:p>
        </p:txBody>
      </p:sp>
      <p:sp>
        <p:nvSpPr>
          <p:cNvPr id="34" name="Rectangle 33"/>
          <p:cNvSpPr/>
          <p:nvPr/>
        </p:nvSpPr>
        <p:spPr bwMode="auto">
          <a:xfrm>
            <a:off x="252249" y="1513500"/>
            <a:ext cx="8718331" cy="10562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DIN-MediumAlternate" pitchFamily="34" charset="0"/>
            </a:endParaRPr>
          </a:p>
        </p:txBody>
      </p:sp>
      <p:pic>
        <p:nvPicPr>
          <p:cNvPr id="3074" name="Picture 2" descr="D:\MyFiles\_MyPublications\2010_09_SID_GUI\OM_Overview.png"/>
          <p:cNvPicPr>
            <a:picLocks noChangeAspect="1" noChangeArrowheads="1"/>
          </p:cNvPicPr>
          <p:nvPr/>
        </p:nvPicPr>
        <p:blipFill>
          <a:blip r:embed="rId3" cstate="print"/>
          <a:srcRect/>
          <a:stretch>
            <a:fillRect/>
          </a:stretch>
        </p:blipFill>
        <p:spPr bwMode="auto">
          <a:xfrm>
            <a:off x="228600" y="4343400"/>
            <a:ext cx="3048000" cy="2279506"/>
          </a:xfrm>
          <a:prstGeom prst="rect">
            <a:avLst/>
          </a:prstGeom>
          <a:noFill/>
        </p:spPr>
      </p:pic>
      <p:sp>
        <p:nvSpPr>
          <p:cNvPr id="5" name="TextBox 4"/>
          <p:cNvSpPr txBox="1"/>
          <p:nvPr/>
        </p:nvSpPr>
        <p:spPr>
          <a:xfrm>
            <a:off x="367912" y="3058544"/>
            <a:ext cx="2869696" cy="461665"/>
          </a:xfrm>
          <a:prstGeom prst="rect">
            <a:avLst/>
          </a:prstGeom>
          <a:noFill/>
        </p:spPr>
        <p:txBody>
          <a:bodyPr wrap="none" rtlCol="0">
            <a:spAutoFit/>
          </a:bodyPr>
          <a:lstStyle/>
          <a:p>
            <a:r>
              <a:rPr lang="de-DE" b="1" dirty="0" smtClean="0"/>
              <a:t>Feature of </a:t>
            </a:r>
            <a:r>
              <a:rPr lang="de-DE" b="1" dirty="0" err="1" smtClean="0"/>
              <a:t>Interest</a:t>
            </a:r>
            <a:endParaRPr lang="en-US" dirty="0"/>
          </a:p>
        </p:txBody>
      </p:sp>
      <p:sp>
        <p:nvSpPr>
          <p:cNvPr id="6" name="TextBox 5"/>
          <p:cNvSpPr txBox="1"/>
          <p:nvPr/>
        </p:nvSpPr>
        <p:spPr>
          <a:xfrm>
            <a:off x="3812863" y="4464303"/>
            <a:ext cx="4616585" cy="461665"/>
          </a:xfrm>
          <a:prstGeom prst="rect">
            <a:avLst/>
          </a:prstGeom>
          <a:noFill/>
        </p:spPr>
        <p:txBody>
          <a:bodyPr wrap="none" rtlCol="0">
            <a:spAutoFit/>
          </a:bodyPr>
          <a:lstStyle/>
          <a:p>
            <a:r>
              <a:rPr lang="de-DE" b="1" dirty="0" err="1" smtClean="0"/>
              <a:t>Procedure</a:t>
            </a:r>
            <a:r>
              <a:rPr lang="de-DE" dirty="0" smtClean="0"/>
              <a:t> (ID := “DAVIS_123“)</a:t>
            </a:r>
            <a:endParaRPr lang="en-US" dirty="0"/>
          </a:p>
        </p:txBody>
      </p:sp>
      <p:cxnSp>
        <p:nvCxnSpPr>
          <p:cNvPr id="8" name="Straight Arrow Connector 7"/>
          <p:cNvCxnSpPr>
            <a:stCxn id="6" idx="1"/>
          </p:cNvCxnSpPr>
          <p:nvPr/>
        </p:nvCxnSpPr>
        <p:spPr>
          <a:xfrm rot="10800000">
            <a:off x="3142103" y="4430144"/>
            <a:ext cx="670761" cy="264992"/>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rot="16200000" flipH="1">
            <a:off x="1610482" y="3675764"/>
            <a:ext cx="1100925" cy="691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20659461">
            <a:off x="3053037" y="3456158"/>
            <a:ext cx="2772756" cy="457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53771" y="3147165"/>
            <a:ext cx="3227165" cy="400110"/>
          </a:xfrm>
          <a:prstGeom prst="rect">
            <a:avLst/>
          </a:prstGeom>
          <a:noFill/>
        </p:spPr>
        <p:txBody>
          <a:bodyPr wrap="none" rtlCol="0">
            <a:spAutoFit/>
          </a:bodyPr>
          <a:lstStyle/>
          <a:p>
            <a:r>
              <a:rPr lang="de-DE" sz="2000" dirty="0" smtClean="0">
                <a:solidFill>
                  <a:srgbClr val="C00000"/>
                </a:solidFill>
              </a:rPr>
              <a:t>23  </a:t>
            </a:r>
            <a:r>
              <a:rPr lang="de-DE" sz="2000" dirty="0" smtClean="0"/>
              <a:t>m/s     16.9.2010 13:45</a:t>
            </a:r>
            <a:endParaRPr lang="en-US" sz="2000" dirty="0"/>
          </a:p>
        </p:txBody>
      </p:sp>
      <p:sp>
        <p:nvSpPr>
          <p:cNvPr id="15" name="TextBox 14"/>
          <p:cNvSpPr txBox="1"/>
          <p:nvPr/>
        </p:nvSpPr>
        <p:spPr>
          <a:xfrm>
            <a:off x="5496016" y="2328075"/>
            <a:ext cx="1125629" cy="461665"/>
          </a:xfrm>
          <a:prstGeom prst="rect">
            <a:avLst/>
          </a:prstGeom>
          <a:noFill/>
        </p:spPr>
        <p:txBody>
          <a:bodyPr wrap="none" rtlCol="0">
            <a:spAutoFit/>
          </a:bodyPr>
          <a:lstStyle/>
          <a:p>
            <a:r>
              <a:rPr lang="de-DE" b="1" dirty="0" err="1" smtClean="0"/>
              <a:t>Result</a:t>
            </a:r>
            <a:endParaRPr lang="en-US" b="1" dirty="0"/>
          </a:p>
        </p:txBody>
      </p:sp>
      <p:sp>
        <p:nvSpPr>
          <p:cNvPr id="16" name="TextBox 15"/>
          <p:cNvSpPr txBox="1"/>
          <p:nvPr/>
        </p:nvSpPr>
        <p:spPr>
          <a:xfrm>
            <a:off x="6980684" y="3711343"/>
            <a:ext cx="833883" cy="461665"/>
          </a:xfrm>
          <a:prstGeom prst="rect">
            <a:avLst/>
          </a:prstGeom>
          <a:noFill/>
        </p:spPr>
        <p:txBody>
          <a:bodyPr wrap="none" rtlCol="0">
            <a:spAutoFit/>
          </a:bodyPr>
          <a:lstStyle/>
          <a:p>
            <a:r>
              <a:rPr lang="de-DE" b="1" dirty="0" err="1" smtClean="0"/>
              <a:t>uom</a:t>
            </a:r>
            <a:endParaRPr lang="en-US" b="1" dirty="0"/>
          </a:p>
        </p:txBody>
      </p:sp>
      <p:cxnSp>
        <p:nvCxnSpPr>
          <p:cNvPr id="19" name="Straight Arrow Connector 18"/>
          <p:cNvCxnSpPr>
            <a:stCxn id="16" idx="1"/>
          </p:cNvCxnSpPr>
          <p:nvPr/>
        </p:nvCxnSpPr>
        <p:spPr>
          <a:xfrm rot="10800000">
            <a:off x="6615782" y="3547292"/>
            <a:ext cx="364903" cy="394885"/>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p:nvPr/>
        </p:nvCxnSpPr>
        <p:spPr>
          <a:xfrm rot="16200000" flipH="1">
            <a:off x="5831804" y="2883442"/>
            <a:ext cx="424934" cy="76200"/>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sp>
        <p:nvSpPr>
          <p:cNvPr id="25" name="TextBox 24"/>
          <p:cNvSpPr txBox="1"/>
          <p:nvPr/>
        </p:nvSpPr>
        <p:spPr>
          <a:xfrm>
            <a:off x="6659464" y="2175675"/>
            <a:ext cx="2365584" cy="461665"/>
          </a:xfrm>
          <a:prstGeom prst="rect">
            <a:avLst/>
          </a:prstGeom>
          <a:noFill/>
        </p:spPr>
        <p:txBody>
          <a:bodyPr wrap="none" rtlCol="0">
            <a:spAutoFit/>
          </a:bodyPr>
          <a:lstStyle/>
          <a:p>
            <a:r>
              <a:rPr lang="de-DE" b="1" dirty="0" err="1" smtClean="0"/>
              <a:t>Sampling</a:t>
            </a:r>
            <a:r>
              <a:rPr lang="de-DE" b="1" dirty="0" smtClean="0"/>
              <a:t> Time</a:t>
            </a:r>
            <a:endParaRPr lang="en-US" b="1" dirty="0"/>
          </a:p>
        </p:txBody>
      </p:sp>
      <p:cxnSp>
        <p:nvCxnSpPr>
          <p:cNvPr id="26" name="Straight Arrow Connector 25"/>
          <p:cNvCxnSpPr/>
          <p:nvPr/>
        </p:nvCxnSpPr>
        <p:spPr>
          <a:xfrm rot="5400000">
            <a:off x="7470104" y="2769142"/>
            <a:ext cx="577334" cy="152400"/>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sp>
        <p:nvSpPr>
          <p:cNvPr id="30" name="TextBox 29"/>
          <p:cNvSpPr txBox="1"/>
          <p:nvPr/>
        </p:nvSpPr>
        <p:spPr>
          <a:xfrm>
            <a:off x="187146" y="2018020"/>
            <a:ext cx="5360763" cy="461665"/>
          </a:xfrm>
          <a:prstGeom prst="rect">
            <a:avLst/>
          </a:prstGeom>
          <a:noFill/>
        </p:spPr>
        <p:txBody>
          <a:bodyPr wrap="none" rtlCol="0">
            <a:spAutoFit/>
          </a:bodyPr>
          <a:lstStyle/>
          <a:p>
            <a:r>
              <a:rPr lang="de-DE" b="1" dirty="0" err="1" smtClean="0"/>
              <a:t>Observed</a:t>
            </a:r>
            <a:r>
              <a:rPr lang="de-DE" b="1" dirty="0" smtClean="0"/>
              <a:t> Property </a:t>
            </a:r>
            <a:r>
              <a:rPr lang="de-DE" dirty="0" smtClean="0"/>
              <a:t>:= “</a:t>
            </a:r>
            <a:r>
              <a:rPr lang="de-DE" dirty="0" err="1" smtClean="0"/>
              <a:t>Wind_Speed</a:t>
            </a:r>
            <a:r>
              <a:rPr lang="de-DE" dirty="0" smtClean="0"/>
              <a:t>“</a:t>
            </a:r>
            <a:endParaRPr lang="en-US" dirty="0"/>
          </a:p>
        </p:txBody>
      </p:sp>
      <p:cxnSp>
        <p:nvCxnSpPr>
          <p:cNvPr id="31" name="Straight Arrow Connector 30"/>
          <p:cNvCxnSpPr/>
          <p:nvPr/>
        </p:nvCxnSpPr>
        <p:spPr>
          <a:xfrm rot="16200000" flipH="1">
            <a:off x="3774404" y="2807242"/>
            <a:ext cx="1110734" cy="609600"/>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rot="16200000" flipH="1">
            <a:off x="5571799" y="4991102"/>
            <a:ext cx="609597" cy="59120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19800" y="5603171"/>
            <a:ext cx="1531188" cy="369332"/>
          </a:xfrm>
          <a:prstGeom prst="rect">
            <a:avLst/>
          </a:prstGeom>
          <a:noFill/>
        </p:spPr>
        <p:txBody>
          <a:bodyPr wrap="none" rtlCol="0">
            <a:spAutoFit/>
          </a:bodyPr>
          <a:lstStyle/>
          <a:p>
            <a:r>
              <a:rPr lang="de-DE" b="1" dirty="0" smtClean="0"/>
              <a:t>Observation</a:t>
            </a:r>
            <a:endParaRPr lang="en-US" b="1" dirty="0"/>
          </a:p>
        </p:txBody>
      </p:sp>
      <p:sp>
        <p:nvSpPr>
          <p:cNvPr id="22" name="Oval 21"/>
          <p:cNvSpPr/>
          <p:nvPr/>
        </p:nvSpPr>
        <p:spPr>
          <a:xfrm>
            <a:off x="0" y="1371600"/>
            <a:ext cx="9144000" cy="3657600"/>
          </a:xfrm>
          <a:prstGeom prst="ellipse">
            <a:avLst/>
          </a:prstGeom>
          <a:solidFill>
            <a:schemeClr val="accent2">
              <a:lumMod val="20000"/>
              <a:lumOff val="80000"/>
              <a:alpha val="42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8200" y="533400"/>
            <a:ext cx="7822975" cy="584775"/>
          </a:xfrm>
          <a:prstGeom prst="rect">
            <a:avLst/>
          </a:prstGeom>
          <a:noFill/>
        </p:spPr>
        <p:txBody>
          <a:bodyPr wrap="none" rtlCol="0">
            <a:spAutoFit/>
          </a:bodyPr>
          <a:lstStyle/>
          <a:p>
            <a:r>
              <a:rPr lang="en-US" sz="3200" dirty="0" smtClean="0"/>
              <a:t>Sensor Observations Service: Get Observation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par>
                                <p:cTn id="42" presetID="3" presetClass="entr" presetSubtype="1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par>
                                <p:cTn id="50" presetID="3" presetClass="entr" presetSubtype="1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par>
                                <p:cTn id="58" presetID="3" presetClass="entr" presetSubtype="1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linds(horizontal)">
                                      <p:cBhvr>
                                        <p:cTn id="65" dur="500"/>
                                        <p:tgtEl>
                                          <p:spTgt spid="22"/>
                                        </p:tgtEl>
                                      </p:cBhvr>
                                    </p:animEffect>
                                  </p:childTnLst>
                                </p:cTn>
                              </p:par>
                              <p:par>
                                <p:cTn id="66" presetID="3" presetClass="entr" presetSubtype="1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p:bldP spid="15" grpId="0"/>
      <p:bldP spid="16" grpId="0"/>
      <p:bldP spid="25" grpId="0"/>
      <p:bldP spid="30" grpId="0"/>
      <p:bldP spid="2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Federation of Catalog Services</a:t>
            </a:r>
            <a:br>
              <a:rPr lang="en-US" dirty="0" smtClean="0"/>
            </a:br>
            <a:r>
              <a:rPr lang="en-US" sz="3100" dirty="0" smtClean="0"/>
              <a:t> A </a:t>
            </a:r>
            <a:r>
              <a:rPr lang="en-US" sz="3100" dirty="0" err="1" smtClean="0">
                <a:solidFill>
                  <a:srgbClr val="FF0000"/>
                </a:solidFill>
              </a:rPr>
              <a:t>MetaCatalog</a:t>
            </a:r>
            <a:r>
              <a:rPr lang="en-US" sz="3100" dirty="0" smtClean="0"/>
              <a:t> at CUAHSI Program Office, Boston</a:t>
            </a:r>
            <a:endParaRPr lang="en-US" sz="3100" dirty="0"/>
          </a:p>
        </p:txBody>
      </p:sp>
      <p:sp>
        <p:nvSpPr>
          <p:cNvPr id="5" name="Up Arrow 4"/>
          <p:cNvSpPr/>
          <p:nvPr/>
        </p:nvSpPr>
        <p:spPr>
          <a:xfrm>
            <a:off x="14478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5119923" y="3143570"/>
            <a:ext cx="184731" cy="369332"/>
          </a:xfrm>
          <a:prstGeom prst="rect">
            <a:avLst/>
          </a:prstGeom>
          <a:noFill/>
        </p:spPr>
        <p:txBody>
          <a:bodyPr wrap="none" rtlCol="0">
            <a:spAutoFit/>
          </a:bodyPr>
          <a:lstStyle/>
          <a:p>
            <a:endParaRPr lang="en-US" dirty="0">
              <a:solidFill>
                <a:prstClr val="black"/>
              </a:solidFill>
            </a:endParaRPr>
          </a:p>
        </p:txBody>
      </p:sp>
      <p:grpSp>
        <p:nvGrpSpPr>
          <p:cNvPr id="3" name="Group 15"/>
          <p:cNvGrpSpPr/>
          <p:nvPr/>
        </p:nvGrpSpPr>
        <p:grpSpPr>
          <a:xfrm>
            <a:off x="3962400" y="2922872"/>
            <a:ext cx="861255" cy="1295400"/>
            <a:chOff x="7391399" y="685800"/>
            <a:chExt cx="1222023" cy="1905000"/>
          </a:xfrm>
        </p:grpSpPr>
        <p:sp>
          <p:nvSpPr>
            <p:cNvPr id="39" name="Oval 3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 name="Straight Connector 40"/>
            <p:cNvCxnSpPr>
              <a:stCxn id="39" idx="2"/>
              <a:endCxn id="4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4" name="Straight Connector 10"/>
          <p:cNvCxnSpPr/>
          <p:nvPr/>
        </p:nvCxnSpPr>
        <p:spPr>
          <a:xfrm>
            <a:off x="48216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216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0364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50364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5128676" y="3462142"/>
            <a:ext cx="184731" cy="369332"/>
          </a:xfrm>
          <a:prstGeom prst="rect">
            <a:avLst/>
          </a:prstGeom>
          <a:noFill/>
        </p:spPr>
        <p:txBody>
          <a:bodyPr wrap="none" rtlCol="0">
            <a:spAutoFit/>
          </a:bodyPr>
          <a:lstStyle/>
          <a:p>
            <a:endParaRPr lang="en-US" dirty="0">
              <a:solidFill>
                <a:prstClr val="black"/>
              </a:solidFill>
            </a:endParaRPr>
          </a:p>
        </p:txBody>
      </p:sp>
      <p:sp>
        <p:nvSpPr>
          <p:cNvPr id="30" name="TextBox 6"/>
          <p:cNvSpPr txBox="1"/>
          <p:nvPr/>
        </p:nvSpPr>
        <p:spPr>
          <a:xfrm>
            <a:off x="5132481" y="3794149"/>
            <a:ext cx="184731" cy="369332"/>
          </a:xfrm>
          <a:prstGeom prst="rect">
            <a:avLst/>
          </a:prstGeom>
          <a:noFill/>
        </p:spPr>
        <p:txBody>
          <a:bodyPr wrap="none" rtlCol="0">
            <a:spAutoFit/>
          </a:bodyPr>
          <a:lstStyle/>
          <a:p>
            <a:endParaRPr lang="en-US" dirty="0">
              <a:solidFill>
                <a:prstClr val="black"/>
              </a:solidFill>
            </a:endParaRPr>
          </a:p>
        </p:txBody>
      </p:sp>
      <p:sp>
        <p:nvSpPr>
          <p:cNvPr id="31" name="TextBox 30"/>
          <p:cNvSpPr txBox="1"/>
          <p:nvPr/>
        </p:nvSpPr>
        <p:spPr>
          <a:xfrm>
            <a:off x="3933826" y="3332447"/>
            <a:ext cx="906787" cy="400110"/>
          </a:xfrm>
          <a:prstGeom prst="rect">
            <a:avLst/>
          </a:prstGeom>
          <a:noFill/>
        </p:spPr>
        <p:txBody>
          <a:bodyPr wrap="none" rtlCol="0">
            <a:spAutoFit/>
          </a:bodyPr>
          <a:lstStyle/>
          <a:p>
            <a:r>
              <a:rPr lang="en-US" sz="2000" dirty="0" err="1" smtClean="0">
                <a:solidFill>
                  <a:prstClr val="black"/>
                </a:solidFill>
              </a:rPr>
              <a:t>UTexas</a:t>
            </a:r>
            <a:endParaRPr lang="en-US" sz="2000" dirty="0">
              <a:solidFill>
                <a:prstClr val="black"/>
              </a:solidFill>
            </a:endParaRPr>
          </a:p>
        </p:txBody>
      </p:sp>
      <p:sp>
        <p:nvSpPr>
          <p:cNvPr id="25" name="Up Arrow 24"/>
          <p:cNvSpPr/>
          <p:nvPr/>
        </p:nvSpPr>
        <p:spPr>
          <a:xfrm>
            <a:off x="41148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7863123" y="3143570"/>
            <a:ext cx="184731" cy="369332"/>
          </a:xfrm>
          <a:prstGeom prst="rect">
            <a:avLst/>
          </a:prstGeom>
          <a:noFill/>
        </p:spPr>
        <p:txBody>
          <a:bodyPr wrap="none" rtlCol="0">
            <a:spAutoFit/>
          </a:bodyPr>
          <a:lstStyle/>
          <a:p>
            <a:endParaRPr lang="en-US" dirty="0">
              <a:solidFill>
                <a:prstClr val="black"/>
              </a:solidFill>
            </a:endParaRPr>
          </a:p>
        </p:txBody>
      </p:sp>
      <p:grpSp>
        <p:nvGrpSpPr>
          <p:cNvPr id="4" name="Group 15"/>
          <p:cNvGrpSpPr/>
          <p:nvPr/>
        </p:nvGrpSpPr>
        <p:grpSpPr>
          <a:xfrm>
            <a:off x="6705600" y="2922872"/>
            <a:ext cx="861255" cy="1295400"/>
            <a:chOff x="7391399" y="685800"/>
            <a:chExt cx="1222023" cy="1905000"/>
          </a:xfrm>
        </p:grpSpPr>
        <p:sp>
          <p:nvSpPr>
            <p:cNvPr id="59" name="Oval 5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 name="Straight Connector 60"/>
            <p:cNvCxnSpPr>
              <a:stCxn id="59" idx="2"/>
              <a:endCxn id="6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4" name="Straight Connector 10"/>
          <p:cNvCxnSpPr/>
          <p:nvPr/>
        </p:nvCxnSpPr>
        <p:spPr>
          <a:xfrm>
            <a:off x="75648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648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7796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77796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7871876" y="3462142"/>
            <a:ext cx="184731" cy="369332"/>
          </a:xfrm>
          <a:prstGeom prst="rect">
            <a:avLst/>
          </a:prstGeom>
          <a:noFill/>
        </p:spPr>
        <p:txBody>
          <a:bodyPr wrap="none" rtlCol="0">
            <a:spAutoFit/>
          </a:bodyPr>
          <a:lstStyle/>
          <a:p>
            <a:endParaRPr lang="en-US" dirty="0">
              <a:solidFill>
                <a:prstClr val="black"/>
              </a:solidFill>
            </a:endParaRPr>
          </a:p>
        </p:txBody>
      </p:sp>
      <p:sp>
        <p:nvSpPr>
          <p:cNvPr id="50" name="TextBox 6"/>
          <p:cNvSpPr txBox="1"/>
          <p:nvPr/>
        </p:nvSpPr>
        <p:spPr>
          <a:xfrm>
            <a:off x="7875681" y="3794149"/>
            <a:ext cx="184731" cy="369332"/>
          </a:xfrm>
          <a:prstGeom prst="rect">
            <a:avLst/>
          </a:prstGeom>
          <a:noFill/>
        </p:spPr>
        <p:txBody>
          <a:bodyPr wrap="none" rtlCol="0">
            <a:spAutoFit/>
          </a:bodyPr>
          <a:lstStyle/>
          <a:p>
            <a:endParaRPr lang="en-US" dirty="0">
              <a:solidFill>
                <a:prstClr val="black"/>
              </a:solidFill>
            </a:endParaRPr>
          </a:p>
        </p:txBody>
      </p:sp>
      <p:sp>
        <p:nvSpPr>
          <p:cNvPr id="51" name="TextBox 50"/>
          <p:cNvSpPr txBox="1"/>
          <p:nvPr/>
        </p:nvSpPr>
        <p:spPr>
          <a:xfrm>
            <a:off x="6800851" y="3361022"/>
            <a:ext cx="720069" cy="461665"/>
          </a:xfrm>
          <a:prstGeom prst="rect">
            <a:avLst/>
          </a:prstGeom>
          <a:noFill/>
        </p:spPr>
        <p:txBody>
          <a:bodyPr wrap="none" rtlCol="0">
            <a:spAutoFit/>
          </a:bodyPr>
          <a:lstStyle/>
          <a:p>
            <a:r>
              <a:rPr lang="en-US" sz="2400" dirty="0" smtClean="0">
                <a:solidFill>
                  <a:prstClr val="black"/>
                </a:solidFill>
              </a:rPr>
              <a:t>USU</a:t>
            </a:r>
            <a:endParaRPr lang="en-US" sz="2400" dirty="0">
              <a:solidFill>
                <a:prstClr val="black"/>
              </a:solidFill>
            </a:endParaRPr>
          </a:p>
        </p:txBody>
      </p:sp>
      <p:sp>
        <p:nvSpPr>
          <p:cNvPr id="45" name="Up Arrow 44"/>
          <p:cNvSpPr/>
          <p:nvPr/>
        </p:nvSpPr>
        <p:spPr>
          <a:xfrm>
            <a:off x="68580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3" name="Picture 2"/>
          <p:cNvPicPr>
            <a:picLocks noChangeAspect="1" noChangeArrowheads="1"/>
          </p:cNvPicPr>
          <p:nvPr/>
        </p:nvPicPr>
        <p:blipFill>
          <a:blip r:embed="rId3" cstate="print"/>
          <a:srcRect/>
          <a:stretch>
            <a:fillRect/>
          </a:stretch>
        </p:blipFill>
        <p:spPr bwMode="auto">
          <a:xfrm>
            <a:off x="3505200" y="5056472"/>
            <a:ext cx="1977394" cy="1268128"/>
          </a:xfrm>
          <a:prstGeom prst="rect">
            <a:avLst/>
          </a:prstGeom>
          <a:noFill/>
          <a:ln w="9525">
            <a:solidFill>
              <a:schemeClr val="accent1"/>
            </a:solidFill>
            <a:miter lim="800000"/>
            <a:headEnd/>
            <a:tailEnd/>
          </a:ln>
        </p:spPr>
      </p:pic>
      <p:sp>
        <p:nvSpPr>
          <p:cNvPr id="7" name="TextBox 6"/>
          <p:cNvSpPr txBox="1"/>
          <p:nvPr/>
        </p:nvSpPr>
        <p:spPr>
          <a:xfrm>
            <a:off x="2457450" y="3114675"/>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grpSp>
        <p:nvGrpSpPr>
          <p:cNvPr id="6" name="Group 15"/>
          <p:cNvGrpSpPr/>
          <p:nvPr/>
        </p:nvGrpSpPr>
        <p:grpSpPr>
          <a:xfrm>
            <a:off x="1295400" y="2922872"/>
            <a:ext cx="861255" cy="1295400"/>
            <a:chOff x="7391399" y="685800"/>
            <a:chExt cx="1222023" cy="1905000"/>
          </a:xfrm>
        </p:grpSpPr>
        <p:sp>
          <p:nvSpPr>
            <p:cNvPr id="19" name="Oval 1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a:stCxn id="19" idx="2"/>
              <a:endCxn id="2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2154666" y="3285584"/>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0"/>
          <p:cNvCxnSpPr/>
          <p:nvPr/>
        </p:nvCxnSpPr>
        <p:spPr>
          <a:xfrm>
            <a:off x="21546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546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9482" y="3233768"/>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23694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3694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461676" y="3462142"/>
            <a:ext cx="184731" cy="369332"/>
          </a:xfrm>
          <a:prstGeom prst="rect">
            <a:avLst/>
          </a:prstGeom>
          <a:noFill/>
        </p:spPr>
        <p:txBody>
          <a:bodyPr wrap="none" rtlCol="0">
            <a:spAutoFit/>
          </a:bodyPr>
          <a:lstStyle/>
          <a:p>
            <a:endParaRPr lang="en-US" dirty="0">
              <a:solidFill>
                <a:prstClr val="black"/>
              </a:solidFill>
            </a:endParaRPr>
          </a:p>
        </p:txBody>
      </p:sp>
      <p:sp>
        <p:nvSpPr>
          <p:cNvPr id="10" name="TextBox 6"/>
          <p:cNvSpPr txBox="1"/>
          <p:nvPr/>
        </p:nvSpPr>
        <p:spPr>
          <a:xfrm>
            <a:off x="2465481" y="3794149"/>
            <a:ext cx="184731" cy="369332"/>
          </a:xfrm>
          <a:prstGeom prst="rect">
            <a:avLst/>
          </a:prstGeom>
          <a:noFill/>
        </p:spPr>
        <p:txBody>
          <a:bodyPr wrap="none" rtlCol="0">
            <a:spAutoFit/>
          </a:bodyPr>
          <a:lstStyle/>
          <a:p>
            <a:endParaRPr lang="en-US" dirty="0">
              <a:solidFill>
                <a:prstClr val="black"/>
              </a:solidFill>
            </a:endParaRPr>
          </a:p>
        </p:txBody>
      </p:sp>
      <p:sp>
        <p:nvSpPr>
          <p:cNvPr id="64" name="TextBox 63"/>
          <p:cNvSpPr txBox="1"/>
          <p:nvPr/>
        </p:nvSpPr>
        <p:spPr>
          <a:xfrm>
            <a:off x="1257300" y="3170522"/>
            <a:ext cx="935256" cy="769441"/>
          </a:xfrm>
          <a:prstGeom prst="rect">
            <a:avLst/>
          </a:prstGeom>
          <a:noFill/>
        </p:spPr>
        <p:txBody>
          <a:bodyPr wrap="none" rtlCol="0">
            <a:spAutoFit/>
          </a:bodyPr>
          <a:lstStyle/>
          <a:p>
            <a:pPr algn="ctr"/>
            <a:r>
              <a:rPr lang="en-US" sz="2400" dirty="0" smtClean="0">
                <a:solidFill>
                  <a:prstClr val="black"/>
                </a:solidFill>
              </a:rPr>
              <a:t>HIS</a:t>
            </a:r>
          </a:p>
          <a:p>
            <a:pPr algn="ctr"/>
            <a:r>
              <a:rPr lang="en-US" sz="2000" dirty="0" smtClean="0">
                <a:solidFill>
                  <a:prstClr val="black"/>
                </a:solidFill>
              </a:rPr>
              <a:t>Central</a:t>
            </a:r>
            <a:endParaRPr lang="en-US" sz="2000" dirty="0">
              <a:solidFill>
                <a:prstClr val="black"/>
              </a:solidFill>
            </a:endParaRPr>
          </a:p>
        </p:txBody>
      </p:sp>
      <p:pic>
        <p:nvPicPr>
          <p:cNvPr id="65" name="Picture 2"/>
          <p:cNvPicPr>
            <a:picLocks noChangeAspect="1" noChangeArrowheads="1"/>
          </p:cNvPicPr>
          <p:nvPr/>
        </p:nvPicPr>
        <p:blipFill>
          <a:blip r:embed="rId3" cstate="print"/>
          <a:srcRect/>
          <a:stretch>
            <a:fillRect/>
          </a:stretch>
        </p:blipFill>
        <p:spPr bwMode="auto">
          <a:xfrm>
            <a:off x="6172200" y="5056472"/>
            <a:ext cx="1977394" cy="1268128"/>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838200" y="5056472"/>
            <a:ext cx="2035586" cy="1248658"/>
          </a:xfrm>
          <a:prstGeom prst="rect">
            <a:avLst/>
          </a:prstGeom>
          <a:noFill/>
          <a:ln w="9525">
            <a:solidFill>
              <a:schemeClr val="accent1"/>
            </a:solidFill>
            <a:miter lim="800000"/>
            <a:headEnd/>
            <a:tailEnd/>
          </a:ln>
        </p:spPr>
      </p:pic>
      <p:grpSp>
        <p:nvGrpSpPr>
          <p:cNvPr id="8" name="Group 70"/>
          <p:cNvGrpSpPr/>
          <p:nvPr/>
        </p:nvGrpSpPr>
        <p:grpSpPr>
          <a:xfrm>
            <a:off x="7574391" y="3105150"/>
            <a:ext cx="1011632" cy="369332"/>
            <a:chOff x="2440416" y="2133600"/>
            <a:chExt cx="1011632" cy="369332"/>
          </a:xfrm>
        </p:grpSpPr>
        <p:sp>
          <p:nvSpPr>
            <p:cNvPr id="68" name="TextBox 67"/>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69" name="Straight Connector 68"/>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71"/>
          <p:cNvGrpSpPr/>
          <p:nvPr/>
        </p:nvGrpSpPr>
        <p:grpSpPr>
          <a:xfrm>
            <a:off x="4819650" y="3124200"/>
            <a:ext cx="1011632" cy="369332"/>
            <a:chOff x="2440416" y="2133600"/>
            <a:chExt cx="1011632" cy="369332"/>
          </a:xfrm>
        </p:grpSpPr>
        <p:sp>
          <p:nvSpPr>
            <p:cNvPr id="73" name="TextBox 72"/>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74" name="Straight Connector 73"/>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5" name="Up Arrow 84"/>
          <p:cNvSpPr/>
          <p:nvPr/>
        </p:nvSpPr>
        <p:spPr>
          <a:xfrm>
            <a:off x="4248150" y="24765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Bent Arrow 85"/>
          <p:cNvSpPr/>
          <p:nvPr/>
        </p:nvSpPr>
        <p:spPr>
          <a:xfrm>
            <a:off x="1828800" y="2286000"/>
            <a:ext cx="3810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7" name="Bent Arrow 86"/>
          <p:cNvSpPr/>
          <p:nvPr/>
        </p:nvSpPr>
        <p:spPr>
          <a:xfrm>
            <a:off x="6781800" y="2286000"/>
            <a:ext cx="381000" cy="533400"/>
          </a:xfrm>
          <a:prstGeom prst="bentArrow">
            <a:avLst/>
          </a:prstGeom>
          <a:scene3d>
            <a:camera prst="orthographicFront">
              <a:rot lat="0" lon="99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66" name="Group 65"/>
          <p:cNvGrpSpPr/>
          <p:nvPr/>
        </p:nvGrpSpPr>
        <p:grpSpPr>
          <a:xfrm>
            <a:off x="2971800" y="1524000"/>
            <a:ext cx="3907232" cy="876300"/>
            <a:chOff x="2971800" y="1524000"/>
            <a:chExt cx="3907232" cy="876300"/>
          </a:xfrm>
        </p:grpSpPr>
        <p:pic>
          <p:nvPicPr>
            <p:cNvPr id="1027" name="Picture 3"/>
            <p:cNvPicPr>
              <a:picLocks noChangeAspect="1" noChangeArrowheads="1"/>
            </p:cNvPicPr>
            <p:nvPr/>
          </p:nvPicPr>
          <p:blipFill>
            <a:blip r:embed="rId5" cstate="print"/>
            <a:srcRect/>
            <a:stretch>
              <a:fillRect/>
            </a:stretch>
          </p:blipFill>
          <p:spPr bwMode="auto">
            <a:xfrm>
              <a:off x="2971800" y="1524000"/>
              <a:ext cx="2893301" cy="876300"/>
            </a:xfrm>
            <a:prstGeom prst="rect">
              <a:avLst/>
            </a:prstGeom>
            <a:noFill/>
            <a:ln w="25400">
              <a:solidFill>
                <a:schemeClr val="accent1"/>
              </a:solidFill>
              <a:miter lim="800000"/>
              <a:headEnd/>
              <a:tailEnd/>
            </a:ln>
          </p:spPr>
        </p:pic>
        <p:grpSp>
          <p:nvGrpSpPr>
            <p:cNvPr id="12" name="Group 88"/>
            <p:cNvGrpSpPr/>
            <p:nvPr/>
          </p:nvGrpSpPr>
          <p:grpSpPr>
            <a:xfrm>
              <a:off x="5867400" y="1752600"/>
              <a:ext cx="1011632" cy="369332"/>
              <a:chOff x="2440416" y="2133600"/>
              <a:chExt cx="1011632" cy="369332"/>
            </a:xfrm>
          </p:grpSpPr>
          <p:sp>
            <p:nvSpPr>
              <p:cNvPr id="90" name="TextBox 89"/>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91" name="Straight Connector 90"/>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Agency Service Stacks</a:t>
            </a:r>
            <a:endParaRPr lang="en-US" dirty="0"/>
          </a:p>
        </p:txBody>
      </p:sp>
      <p:grpSp>
        <p:nvGrpSpPr>
          <p:cNvPr id="3" name="Group 24"/>
          <p:cNvGrpSpPr/>
          <p:nvPr/>
        </p:nvGrpSpPr>
        <p:grpSpPr>
          <a:xfrm>
            <a:off x="1219200" y="1447800"/>
            <a:ext cx="1354812" cy="1295400"/>
            <a:chOff x="5943599" y="2438400"/>
            <a:chExt cx="1354812" cy="1295400"/>
          </a:xfrm>
        </p:grpSpPr>
        <p:sp>
          <p:nvSpPr>
            <p:cNvPr id="4" name="TextBox 3"/>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5" name="Group 26"/>
            <p:cNvGrpSpPr/>
            <p:nvPr/>
          </p:nvGrpSpPr>
          <p:grpSpPr>
            <a:xfrm>
              <a:off x="5943599" y="2438400"/>
              <a:ext cx="1181490" cy="1295400"/>
              <a:chOff x="6553199" y="1295400"/>
              <a:chExt cx="1676401" cy="1905000"/>
            </a:xfrm>
          </p:grpSpPr>
          <p:grpSp>
            <p:nvGrpSpPr>
              <p:cNvPr id="9" name="Group 15"/>
              <p:cNvGrpSpPr/>
              <p:nvPr/>
            </p:nvGrpSpPr>
            <p:grpSpPr>
              <a:xfrm>
                <a:off x="6553199" y="1295400"/>
                <a:ext cx="1222023" cy="1905000"/>
                <a:chOff x="7391399" y="685800"/>
                <a:chExt cx="1222023" cy="1905000"/>
              </a:xfrm>
            </p:grpSpPr>
            <p:sp>
              <p:nvSpPr>
                <p:cNvPr id="16" name="Oval 15"/>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5943600" y="2905125"/>
              <a:ext cx="590247" cy="313932"/>
            </a:xfrm>
            <a:prstGeom prst="rect">
              <a:avLst/>
            </a:prstGeom>
            <a:noFill/>
          </p:spPr>
          <p:txBody>
            <a:bodyPr wrap="none" rtlCol="0">
              <a:spAutoFit/>
            </a:bodyPr>
            <a:lstStyle/>
            <a:p>
              <a:r>
                <a:rPr lang="en-US" sz="2400" dirty="0" smtClean="0">
                  <a:solidFill>
                    <a:prstClr val="black"/>
                  </a:solidFill>
                </a:rPr>
                <a:t>NWIS</a:t>
              </a:r>
              <a:endParaRPr lang="en-US" sz="2400" dirty="0">
                <a:solidFill>
                  <a:prstClr val="black"/>
                </a:solidFill>
              </a:endParaRPr>
            </a:p>
          </p:txBody>
        </p:sp>
      </p:grpSp>
      <p:sp>
        <p:nvSpPr>
          <p:cNvPr id="21" name="Up Arrow 20"/>
          <p:cNvSpPr/>
          <p:nvPr/>
        </p:nvSpPr>
        <p:spPr>
          <a:xfrm>
            <a:off x="1371600" y="28194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3" cstate="print"/>
          <a:srcRect/>
          <a:stretch>
            <a:fillRect/>
          </a:stretch>
        </p:blipFill>
        <p:spPr bwMode="auto">
          <a:xfrm>
            <a:off x="685800" y="3505200"/>
            <a:ext cx="1981200" cy="575003"/>
          </a:xfrm>
          <a:prstGeom prst="rect">
            <a:avLst/>
          </a:prstGeom>
          <a:noFill/>
          <a:ln w="9525">
            <a:noFill/>
            <a:miter lim="800000"/>
            <a:headEnd/>
            <a:tailEnd/>
          </a:ln>
        </p:spPr>
      </p:pic>
      <p:grpSp>
        <p:nvGrpSpPr>
          <p:cNvPr id="20" name="Group 49"/>
          <p:cNvGrpSpPr/>
          <p:nvPr/>
        </p:nvGrpSpPr>
        <p:grpSpPr>
          <a:xfrm>
            <a:off x="2971800" y="2057400"/>
            <a:ext cx="1431012" cy="3171825"/>
            <a:chOff x="5334000" y="1752600"/>
            <a:chExt cx="1431012" cy="3171825"/>
          </a:xfrm>
        </p:grpSpPr>
        <p:grpSp>
          <p:nvGrpSpPr>
            <p:cNvPr id="22" name="Group 48"/>
            <p:cNvGrpSpPr/>
            <p:nvPr/>
          </p:nvGrpSpPr>
          <p:grpSpPr>
            <a:xfrm>
              <a:off x="5381626" y="1752600"/>
              <a:ext cx="1383386" cy="1295400"/>
              <a:chOff x="5381626" y="1752600"/>
              <a:chExt cx="1383386" cy="1295400"/>
            </a:xfrm>
          </p:grpSpPr>
          <p:sp>
            <p:nvSpPr>
              <p:cNvPr id="31" name="TextBox 30"/>
              <p:cNvSpPr txBox="1"/>
              <p:nvPr/>
            </p:nvSpPr>
            <p:spPr>
              <a:xfrm>
                <a:off x="6567723" y="1973298"/>
                <a:ext cx="184731" cy="369332"/>
              </a:xfrm>
              <a:prstGeom prst="rect">
                <a:avLst/>
              </a:prstGeom>
              <a:noFill/>
            </p:spPr>
            <p:txBody>
              <a:bodyPr wrap="none" rtlCol="0">
                <a:spAutoFit/>
              </a:bodyPr>
              <a:lstStyle/>
              <a:p>
                <a:endParaRPr lang="en-US" dirty="0">
                  <a:solidFill>
                    <a:prstClr val="black"/>
                  </a:solidFill>
                </a:endParaRPr>
              </a:p>
            </p:txBody>
          </p:sp>
          <p:grpSp>
            <p:nvGrpSpPr>
              <p:cNvPr id="23" name="Group 26"/>
              <p:cNvGrpSpPr/>
              <p:nvPr/>
            </p:nvGrpSpPr>
            <p:grpSpPr>
              <a:xfrm>
                <a:off x="5410200" y="1752600"/>
                <a:ext cx="1181490" cy="1295400"/>
                <a:chOff x="6553199" y="1295400"/>
                <a:chExt cx="1676401" cy="1905000"/>
              </a:xfrm>
            </p:grpSpPr>
            <p:grpSp>
              <p:nvGrpSpPr>
                <p:cNvPr id="24" name="Group 15"/>
                <p:cNvGrpSpPr/>
                <p:nvPr/>
              </p:nvGrpSpPr>
              <p:grpSpPr>
                <a:xfrm>
                  <a:off x="6553199" y="1295400"/>
                  <a:ext cx="1222023" cy="1905000"/>
                  <a:chOff x="7391399" y="685800"/>
                  <a:chExt cx="1222023" cy="1905000"/>
                </a:xfrm>
              </p:grpSpPr>
              <p:sp>
                <p:nvSpPr>
                  <p:cNvPr id="43" name="Oval 42"/>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Connector 44"/>
                  <p:cNvCxnSpPr>
                    <a:stCxn id="43" idx="2"/>
                    <a:endCxn id="44"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TextBox 32"/>
              <p:cNvSpPr txBox="1"/>
              <p:nvPr/>
            </p:nvSpPr>
            <p:spPr>
              <a:xfrm>
                <a:off x="6576476" y="2291870"/>
                <a:ext cx="184731" cy="369332"/>
              </a:xfrm>
              <a:prstGeom prst="rect">
                <a:avLst/>
              </a:prstGeom>
              <a:noFill/>
            </p:spPr>
            <p:txBody>
              <a:bodyPr wrap="none" rtlCol="0">
                <a:spAutoFit/>
              </a:bodyPr>
              <a:lstStyle/>
              <a:p>
                <a:endParaRPr lang="en-US" dirty="0">
                  <a:solidFill>
                    <a:prstClr val="black"/>
                  </a:solidFill>
                </a:endParaRPr>
              </a:p>
            </p:txBody>
          </p:sp>
          <p:sp>
            <p:nvSpPr>
              <p:cNvPr id="34" name="TextBox 6"/>
              <p:cNvSpPr txBox="1"/>
              <p:nvPr/>
            </p:nvSpPr>
            <p:spPr>
              <a:xfrm>
                <a:off x="6580281" y="2623877"/>
                <a:ext cx="184731" cy="369332"/>
              </a:xfrm>
              <a:prstGeom prst="rect">
                <a:avLst/>
              </a:prstGeom>
              <a:noFill/>
            </p:spPr>
            <p:txBody>
              <a:bodyPr wrap="none" rtlCol="0">
                <a:spAutoFit/>
              </a:bodyPr>
              <a:lstStyle/>
              <a:p>
                <a:endParaRPr lang="en-US" dirty="0">
                  <a:solidFill>
                    <a:prstClr val="black"/>
                  </a:solidFill>
                </a:endParaRPr>
              </a:p>
            </p:txBody>
          </p:sp>
          <p:sp>
            <p:nvSpPr>
              <p:cNvPr id="35" name="TextBox 34"/>
              <p:cNvSpPr txBox="1"/>
              <p:nvPr/>
            </p:nvSpPr>
            <p:spPr>
              <a:xfrm>
                <a:off x="5381626" y="2162175"/>
                <a:ext cx="945387" cy="461665"/>
              </a:xfrm>
              <a:prstGeom prst="rect">
                <a:avLst/>
              </a:prstGeom>
              <a:noFill/>
            </p:spPr>
            <p:txBody>
              <a:bodyPr wrap="none" rtlCol="0">
                <a:spAutoFit/>
              </a:bodyPr>
              <a:lstStyle/>
              <a:p>
                <a:r>
                  <a:rPr lang="en-US" sz="2400" dirty="0" err="1" smtClean="0">
                    <a:solidFill>
                      <a:prstClr val="black"/>
                    </a:solidFill>
                  </a:rPr>
                  <a:t>Storet</a:t>
                </a:r>
                <a:endParaRPr lang="en-US" sz="2400" dirty="0">
                  <a:solidFill>
                    <a:prstClr val="black"/>
                  </a:solidFill>
                </a:endParaRPr>
              </a:p>
            </p:txBody>
          </p:sp>
        </p:grpSp>
        <p:sp>
          <p:nvSpPr>
            <p:cNvPr id="29" name="Up Arrow 28"/>
            <p:cNvSpPr/>
            <p:nvPr/>
          </p:nvSpPr>
          <p:spPr>
            <a:xfrm>
              <a:off x="5562600" y="31242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p:cNvPicPr>
              <a:picLocks noChangeAspect="1" noChangeArrowheads="1"/>
            </p:cNvPicPr>
            <p:nvPr/>
          </p:nvPicPr>
          <p:blipFill>
            <a:blip r:embed="rId4" cstate="print"/>
            <a:srcRect/>
            <a:stretch>
              <a:fillRect/>
            </a:stretch>
          </p:blipFill>
          <p:spPr bwMode="auto">
            <a:xfrm>
              <a:off x="5334000" y="3733800"/>
              <a:ext cx="1105221" cy="1190625"/>
            </a:xfrm>
            <a:prstGeom prst="rect">
              <a:avLst/>
            </a:prstGeom>
            <a:noFill/>
            <a:ln w="9525">
              <a:noFill/>
              <a:miter lim="800000"/>
              <a:headEnd/>
              <a:tailEnd/>
            </a:ln>
          </p:spPr>
        </p:pic>
      </p:grpSp>
      <p:grpSp>
        <p:nvGrpSpPr>
          <p:cNvPr id="25" name="Group 94"/>
          <p:cNvGrpSpPr/>
          <p:nvPr/>
        </p:nvGrpSpPr>
        <p:grpSpPr>
          <a:xfrm>
            <a:off x="4495800" y="2743200"/>
            <a:ext cx="1800225" cy="2620464"/>
            <a:chOff x="4495800" y="2743200"/>
            <a:chExt cx="1800225" cy="2620464"/>
          </a:xfrm>
        </p:grpSpPr>
        <p:grpSp>
          <p:nvGrpSpPr>
            <p:cNvPr id="26" name="Group 24"/>
            <p:cNvGrpSpPr/>
            <p:nvPr/>
          </p:nvGrpSpPr>
          <p:grpSpPr>
            <a:xfrm>
              <a:off x="4876800" y="2743200"/>
              <a:ext cx="1354812" cy="1295400"/>
              <a:chOff x="5943599" y="2438400"/>
              <a:chExt cx="1354812" cy="1295400"/>
            </a:xfrm>
          </p:grpSpPr>
          <p:sp>
            <p:nvSpPr>
              <p:cNvPr id="55" name="TextBox 54"/>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27" name="Group 26"/>
              <p:cNvGrpSpPr/>
              <p:nvPr/>
            </p:nvGrpSpPr>
            <p:grpSpPr>
              <a:xfrm>
                <a:off x="5943599" y="2438400"/>
                <a:ext cx="1181490" cy="1295400"/>
                <a:chOff x="6553199" y="1295400"/>
                <a:chExt cx="1676401" cy="1905000"/>
              </a:xfrm>
            </p:grpSpPr>
            <p:grpSp>
              <p:nvGrpSpPr>
                <p:cNvPr id="28" name="Group 15"/>
                <p:cNvGrpSpPr/>
                <p:nvPr/>
              </p:nvGrpSpPr>
              <p:grpSpPr>
                <a:xfrm>
                  <a:off x="6553199" y="1295400"/>
                  <a:ext cx="1222023" cy="1905000"/>
                  <a:chOff x="7391399" y="685800"/>
                  <a:chExt cx="1222023" cy="1905000"/>
                </a:xfrm>
              </p:grpSpPr>
              <p:sp>
                <p:nvSpPr>
                  <p:cNvPr id="67" name="Oval 6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 name="Straight Connector 68"/>
                  <p:cNvCxnSpPr>
                    <a:stCxn id="67" idx="2"/>
                    <a:endCxn id="6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58"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59" name="TextBox 58"/>
              <p:cNvSpPr txBox="1"/>
              <p:nvPr/>
            </p:nvSpPr>
            <p:spPr>
              <a:xfrm>
                <a:off x="5943600" y="2905125"/>
                <a:ext cx="899605" cy="461665"/>
              </a:xfrm>
              <a:prstGeom prst="rect">
                <a:avLst/>
              </a:prstGeom>
              <a:noFill/>
            </p:spPr>
            <p:txBody>
              <a:bodyPr wrap="none" rtlCol="0">
                <a:spAutoFit/>
              </a:bodyPr>
              <a:lstStyle/>
              <a:p>
                <a:r>
                  <a:rPr lang="en-US" sz="2400" dirty="0" smtClean="0">
                    <a:solidFill>
                      <a:prstClr val="black"/>
                    </a:solidFill>
                  </a:rPr>
                  <a:t>NCDC</a:t>
                </a:r>
                <a:endParaRPr lang="en-US" sz="2400" dirty="0">
                  <a:solidFill>
                    <a:prstClr val="black"/>
                  </a:solidFill>
                </a:endParaRPr>
              </a:p>
            </p:txBody>
          </p:sp>
        </p:grpSp>
        <p:sp>
          <p:nvSpPr>
            <p:cNvPr id="53" name="Up Arrow 52"/>
            <p:cNvSpPr/>
            <p:nvPr/>
          </p:nvSpPr>
          <p:spPr>
            <a:xfrm>
              <a:off x="5029200" y="41148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3" name="Picture 5"/>
            <p:cNvPicPr>
              <a:picLocks noChangeAspect="1" noChangeArrowheads="1"/>
            </p:cNvPicPr>
            <p:nvPr/>
          </p:nvPicPr>
          <p:blipFill>
            <a:blip r:embed="rId5" cstate="print"/>
            <a:srcRect/>
            <a:stretch>
              <a:fillRect/>
            </a:stretch>
          </p:blipFill>
          <p:spPr bwMode="auto">
            <a:xfrm>
              <a:off x="4495800" y="4724400"/>
              <a:ext cx="1800225" cy="639264"/>
            </a:xfrm>
            <a:prstGeom prst="rect">
              <a:avLst/>
            </a:prstGeom>
            <a:noFill/>
            <a:ln w="9525">
              <a:noFill/>
              <a:miter lim="800000"/>
              <a:headEnd/>
              <a:tailEnd/>
            </a:ln>
          </p:spPr>
        </p:pic>
      </p:grpSp>
      <p:sp>
        <p:nvSpPr>
          <p:cNvPr id="93" name="TextBox 92"/>
          <p:cNvSpPr txBox="1"/>
          <p:nvPr/>
        </p:nvSpPr>
        <p:spPr>
          <a:xfrm>
            <a:off x="4114800" y="1371600"/>
            <a:ext cx="4953344" cy="830997"/>
          </a:xfrm>
          <a:prstGeom prst="rect">
            <a:avLst/>
          </a:prstGeom>
          <a:noFill/>
        </p:spPr>
        <p:txBody>
          <a:bodyPr wrap="none" rtlCol="0">
            <a:spAutoFit/>
          </a:bodyPr>
          <a:lstStyle/>
          <a:p>
            <a:r>
              <a:rPr lang="en-US" sz="2400" dirty="0" smtClean="0">
                <a:solidFill>
                  <a:srgbClr val="FF0000"/>
                </a:solidFill>
              </a:rPr>
              <a:t>Federal</a:t>
            </a:r>
          </a:p>
          <a:p>
            <a:pPr>
              <a:buFont typeface="Arial" pitchFamily="34" charset="0"/>
              <a:buChar char="•"/>
            </a:pPr>
            <a:r>
              <a:rPr lang="en-US" sz="2400" dirty="0" smtClean="0">
                <a:solidFill>
                  <a:srgbClr val="FF0000"/>
                </a:solidFill>
              </a:rPr>
              <a:t> Geodata.gov, </a:t>
            </a:r>
            <a:r>
              <a:rPr lang="en-US" sz="2400" dirty="0" smtClean="0">
                <a:solidFill>
                  <a:prstClr val="black"/>
                </a:solidFill>
              </a:rPr>
              <a:t>Data.gov, </a:t>
            </a:r>
            <a:r>
              <a:rPr lang="en-US" sz="2400" dirty="0" err="1" smtClean="0">
                <a:solidFill>
                  <a:prstClr val="black"/>
                </a:solidFill>
              </a:rPr>
              <a:t>Geoplatform</a:t>
            </a:r>
            <a:r>
              <a:rPr lang="en-US" sz="2400" dirty="0" smtClean="0">
                <a:solidFill>
                  <a:prstClr val="black"/>
                </a:solidFill>
              </a:rPr>
              <a:t> </a:t>
            </a:r>
            <a:endParaRPr lang="en-US" sz="2400" dirty="0">
              <a:solidFill>
                <a:prstClr val="black"/>
              </a:solidFill>
            </a:endParaRPr>
          </a:p>
        </p:txBody>
      </p:sp>
      <p:grpSp>
        <p:nvGrpSpPr>
          <p:cNvPr id="30" name="Group 96"/>
          <p:cNvGrpSpPr/>
          <p:nvPr/>
        </p:nvGrpSpPr>
        <p:grpSpPr>
          <a:xfrm>
            <a:off x="6400800" y="2971800"/>
            <a:ext cx="2190750" cy="3785387"/>
            <a:chOff x="6400800" y="2971800"/>
            <a:chExt cx="2190750" cy="3785387"/>
          </a:xfrm>
        </p:grpSpPr>
        <p:grpSp>
          <p:nvGrpSpPr>
            <p:cNvPr id="2048" name="Group 95"/>
            <p:cNvGrpSpPr/>
            <p:nvPr/>
          </p:nvGrpSpPr>
          <p:grpSpPr>
            <a:xfrm>
              <a:off x="6972301" y="3657600"/>
              <a:ext cx="1392911" cy="1295400"/>
              <a:chOff x="6972301" y="3657600"/>
              <a:chExt cx="1392911" cy="1295400"/>
            </a:xfrm>
          </p:grpSpPr>
          <p:sp>
            <p:nvSpPr>
              <p:cNvPr id="75" name="TextBox 74"/>
              <p:cNvSpPr txBox="1"/>
              <p:nvPr/>
            </p:nvSpPr>
            <p:spPr>
              <a:xfrm>
                <a:off x="8167923" y="3878298"/>
                <a:ext cx="184731" cy="369332"/>
              </a:xfrm>
              <a:prstGeom prst="rect">
                <a:avLst/>
              </a:prstGeom>
              <a:noFill/>
            </p:spPr>
            <p:txBody>
              <a:bodyPr wrap="none" rtlCol="0">
                <a:spAutoFit/>
              </a:bodyPr>
              <a:lstStyle/>
              <a:p>
                <a:endParaRPr lang="en-US" dirty="0">
                  <a:solidFill>
                    <a:prstClr val="black"/>
                  </a:solidFill>
                </a:endParaRPr>
              </a:p>
            </p:txBody>
          </p:sp>
          <p:grpSp>
            <p:nvGrpSpPr>
              <p:cNvPr id="2049" name="Group 26"/>
              <p:cNvGrpSpPr/>
              <p:nvPr/>
            </p:nvGrpSpPr>
            <p:grpSpPr>
              <a:xfrm>
                <a:off x="7010400" y="3657600"/>
                <a:ext cx="1181490" cy="1295400"/>
                <a:chOff x="6553199" y="1295400"/>
                <a:chExt cx="1676401" cy="1905000"/>
              </a:xfrm>
            </p:grpSpPr>
            <p:grpSp>
              <p:nvGrpSpPr>
                <p:cNvPr id="2050" name="Group 15"/>
                <p:cNvGrpSpPr/>
                <p:nvPr/>
              </p:nvGrpSpPr>
              <p:grpSpPr>
                <a:xfrm>
                  <a:off x="6553199" y="1295400"/>
                  <a:ext cx="1222023" cy="1905000"/>
                  <a:chOff x="7391399" y="685800"/>
                  <a:chExt cx="1222023" cy="1905000"/>
                </a:xfrm>
              </p:grpSpPr>
              <p:sp>
                <p:nvSpPr>
                  <p:cNvPr id="87" name="Oval 8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9" name="Straight Connector 88"/>
                  <p:cNvCxnSpPr>
                    <a:stCxn id="87" idx="2"/>
                    <a:endCxn id="8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7" name="TextBox 76"/>
              <p:cNvSpPr txBox="1"/>
              <p:nvPr/>
            </p:nvSpPr>
            <p:spPr>
              <a:xfrm>
                <a:off x="8176676" y="4196870"/>
                <a:ext cx="184731" cy="369332"/>
              </a:xfrm>
              <a:prstGeom prst="rect">
                <a:avLst/>
              </a:prstGeom>
              <a:noFill/>
            </p:spPr>
            <p:txBody>
              <a:bodyPr wrap="none" rtlCol="0">
                <a:spAutoFit/>
              </a:bodyPr>
              <a:lstStyle/>
              <a:p>
                <a:endParaRPr lang="en-US" dirty="0">
                  <a:solidFill>
                    <a:prstClr val="black"/>
                  </a:solidFill>
                </a:endParaRPr>
              </a:p>
            </p:txBody>
          </p:sp>
          <p:sp>
            <p:nvSpPr>
              <p:cNvPr id="78" name="TextBox 6"/>
              <p:cNvSpPr txBox="1"/>
              <p:nvPr/>
            </p:nvSpPr>
            <p:spPr>
              <a:xfrm>
                <a:off x="8180481" y="4528877"/>
                <a:ext cx="184731" cy="369332"/>
              </a:xfrm>
              <a:prstGeom prst="rect">
                <a:avLst/>
              </a:prstGeom>
              <a:noFill/>
            </p:spPr>
            <p:txBody>
              <a:bodyPr wrap="none" rtlCol="0">
                <a:spAutoFit/>
              </a:bodyPr>
              <a:lstStyle/>
              <a:p>
                <a:endParaRPr lang="en-US" dirty="0">
                  <a:solidFill>
                    <a:prstClr val="black"/>
                  </a:solidFill>
                </a:endParaRPr>
              </a:p>
            </p:txBody>
          </p:sp>
          <p:sp>
            <p:nvSpPr>
              <p:cNvPr id="79" name="TextBox 78"/>
              <p:cNvSpPr txBox="1"/>
              <p:nvPr/>
            </p:nvSpPr>
            <p:spPr>
              <a:xfrm>
                <a:off x="6972301" y="4133850"/>
                <a:ext cx="965329" cy="461665"/>
              </a:xfrm>
              <a:prstGeom prst="rect">
                <a:avLst/>
              </a:prstGeom>
              <a:noFill/>
            </p:spPr>
            <p:txBody>
              <a:bodyPr wrap="none" rtlCol="0">
                <a:spAutoFit/>
              </a:bodyPr>
              <a:lstStyle/>
              <a:p>
                <a:r>
                  <a:rPr lang="en-US" sz="2400" dirty="0" smtClean="0">
                    <a:solidFill>
                      <a:prstClr val="black"/>
                    </a:solidFill>
                  </a:rPr>
                  <a:t>TWDB</a:t>
                </a:r>
                <a:endParaRPr lang="en-US" sz="2400" dirty="0">
                  <a:solidFill>
                    <a:prstClr val="black"/>
                  </a:solidFill>
                </a:endParaRPr>
              </a:p>
            </p:txBody>
          </p:sp>
        </p:grpSp>
        <p:sp>
          <p:nvSpPr>
            <p:cNvPr id="73" name="Up Arrow 72"/>
            <p:cNvSpPr/>
            <p:nvPr/>
          </p:nvSpPr>
          <p:spPr>
            <a:xfrm>
              <a:off x="7162800" y="50292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4" name="Picture 6"/>
            <p:cNvPicPr>
              <a:picLocks noChangeAspect="1" noChangeArrowheads="1"/>
            </p:cNvPicPr>
            <p:nvPr/>
          </p:nvPicPr>
          <p:blipFill>
            <a:blip r:embed="rId6" cstate="print"/>
            <a:srcRect/>
            <a:stretch>
              <a:fillRect/>
            </a:stretch>
          </p:blipFill>
          <p:spPr bwMode="auto">
            <a:xfrm>
              <a:off x="6400800" y="5638800"/>
              <a:ext cx="2190750" cy="1118387"/>
            </a:xfrm>
            <a:prstGeom prst="rect">
              <a:avLst/>
            </a:prstGeom>
            <a:noFill/>
            <a:ln w="9525">
              <a:solidFill>
                <a:schemeClr val="accent1"/>
              </a:solidFill>
              <a:miter lim="800000"/>
              <a:headEnd/>
              <a:tailEnd/>
            </a:ln>
          </p:spPr>
        </p:pic>
        <p:sp>
          <p:nvSpPr>
            <p:cNvPr id="94" name="TextBox 93"/>
            <p:cNvSpPr txBox="1"/>
            <p:nvPr/>
          </p:nvSpPr>
          <p:spPr>
            <a:xfrm>
              <a:off x="7162800" y="2971800"/>
              <a:ext cx="891206" cy="461665"/>
            </a:xfrm>
            <a:prstGeom prst="rect">
              <a:avLst/>
            </a:prstGeom>
            <a:noFill/>
          </p:spPr>
          <p:txBody>
            <a:bodyPr wrap="none" rtlCol="0">
              <a:spAutoFit/>
            </a:bodyPr>
            <a:lstStyle/>
            <a:p>
              <a:r>
                <a:rPr lang="en-US" sz="2400" dirty="0" smtClean="0">
                  <a:solidFill>
                    <a:srgbClr val="FF0000"/>
                  </a:solidFill>
                </a:rPr>
                <a:t>State </a:t>
              </a:r>
              <a:endParaRPr lang="en-US" sz="2400" dirty="0">
                <a:solidFill>
                  <a:srgbClr val="FF0000"/>
                </a:solidFill>
              </a:endParaRPr>
            </a:p>
          </p:txBody>
        </p:sp>
      </p:grpSp>
      <p:sp>
        <p:nvSpPr>
          <p:cNvPr id="91" name="TextBox 90"/>
          <p:cNvSpPr txBox="1"/>
          <p:nvPr/>
        </p:nvSpPr>
        <p:spPr>
          <a:xfrm>
            <a:off x="4495800" y="2057400"/>
            <a:ext cx="4370364" cy="369332"/>
          </a:xfrm>
          <a:prstGeom prst="rect">
            <a:avLst/>
          </a:prstGeom>
          <a:noFill/>
        </p:spPr>
        <p:txBody>
          <a:bodyPr wrap="none" rtlCol="0">
            <a:spAutoFit/>
          </a:bodyPr>
          <a:lstStyle/>
          <a:p>
            <a:r>
              <a:rPr lang="en-US" dirty="0" smtClean="0">
                <a:solidFill>
                  <a:srgbClr val="FF0000"/>
                </a:solidFill>
              </a:rPr>
              <a:t>(Uses Catalog Services for Web in </a:t>
            </a:r>
            <a:r>
              <a:rPr lang="en-US" dirty="0" err="1" smtClean="0">
                <a:solidFill>
                  <a:srgbClr val="FF0000"/>
                </a:solidFill>
              </a:rPr>
              <a:t>Geoportal</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a:blip>
          <a:srcRect/>
          <a:stretch>
            <a:fillRect/>
          </a:stretch>
        </p:blipFill>
        <p:spPr bwMode="auto">
          <a:xfrm>
            <a:off x="533400" y="1219200"/>
            <a:ext cx="7515289"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Service Stack Deployment</a:t>
            </a:r>
            <a:endParaRPr lang="en-US" dirty="0"/>
          </a:p>
        </p:txBody>
      </p:sp>
      <p:grpSp>
        <p:nvGrpSpPr>
          <p:cNvPr id="321" name="Group 320"/>
          <p:cNvGrpSpPr/>
          <p:nvPr/>
        </p:nvGrpSpPr>
        <p:grpSpPr>
          <a:xfrm>
            <a:off x="1143000" y="2743200"/>
            <a:ext cx="6522878" cy="2579132"/>
            <a:chOff x="1143000" y="2743200"/>
            <a:chExt cx="6522878" cy="2579132"/>
          </a:xfrm>
        </p:grpSpPr>
        <p:grpSp>
          <p:nvGrpSpPr>
            <p:cNvPr id="10" name="Group 96"/>
            <p:cNvGrpSpPr/>
            <p:nvPr/>
          </p:nvGrpSpPr>
          <p:grpSpPr>
            <a:xfrm>
              <a:off x="3971925" y="4343400"/>
              <a:ext cx="807878" cy="457200"/>
              <a:chOff x="3971925" y="4343400"/>
              <a:chExt cx="807878" cy="457200"/>
            </a:xfrm>
          </p:grpSpPr>
          <p:sp>
            <p:nvSpPr>
              <p:cNvPr id="80" name="Rectangle 79"/>
              <p:cNvSpPr/>
              <p:nvPr/>
            </p:nvSpPr>
            <p:spPr>
              <a:xfrm>
                <a:off x="4038600" y="4389120"/>
                <a:ext cx="609437"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5"/>
              <p:cNvGrpSpPr/>
              <p:nvPr/>
            </p:nvGrpSpPr>
            <p:grpSpPr>
              <a:xfrm>
                <a:off x="4038600" y="4343400"/>
                <a:ext cx="609600" cy="457200"/>
                <a:chOff x="7391399" y="685800"/>
                <a:chExt cx="1222023" cy="1905000"/>
              </a:xfrm>
              <a:solidFill>
                <a:schemeClr val="bg1"/>
              </a:solidFill>
            </p:grpSpPr>
            <p:sp>
              <p:nvSpPr>
                <p:cNvPr id="92" name="Oval 91"/>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4" name="Straight Connector 93"/>
                <p:cNvCxnSpPr>
                  <a:stCxn id="92" idx="2"/>
                  <a:endCxn id="93"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3971925" y="4391025"/>
                <a:ext cx="759182" cy="338554"/>
              </a:xfrm>
              <a:prstGeom prst="rect">
                <a:avLst/>
              </a:prstGeom>
              <a:noFill/>
            </p:spPr>
            <p:txBody>
              <a:bodyPr wrap="none" rtlCol="0">
                <a:spAutoFit/>
              </a:bodyPr>
              <a:lstStyle/>
              <a:p>
                <a:r>
                  <a:rPr lang="en-US" sz="1600" dirty="0" err="1" smtClean="0">
                    <a:solidFill>
                      <a:prstClr val="black"/>
                    </a:solidFill>
                  </a:rPr>
                  <a:t>UTexas</a:t>
                </a:r>
                <a:endParaRPr lang="en-US" sz="1600" dirty="0">
                  <a:solidFill>
                    <a:prstClr val="black"/>
                  </a:solidFill>
                </a:endParaRPr>
              </a:p>
            </p:txBody>
          </p:sp>
          <p:grpSp>
            <p:nvGrpSpPr>
              <p:cNvPr id="12" name="Group 36"/>
              <p:cNvGrpSpPr/>
              <p:nvPr/>
            </p:nvGrpSpPr>
            <p:grpSpPr>
              <a:xfrm>
                <a:off x="4648200" y="4419600"/>
                <a:ext cx="131603" cy="45720"/>
                <a:chOff x="6858000" y="2438400"/>
                <a:chExt cx="131603" cy="45720"/>
              </a:xfrm>
            </p:grpSpPr>
            <p:sp>
              <p:nvSpPr>
                <p:cNvPr id="90" name="Oval 89"/>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1" name="Straight Connector 90"/>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3" name="Group 37"/>
              <p:cNvGrpSpPr/>
              <p:nvPr/>
            </p:nvGrpSpPr>
            <p:grpSpPr>
              <a:xfrm>
                <a:off x="4648200" y="4541043"/>
                <a:ext cx="131603" cy="45720"/>
                <a:chOff x="6858000" y="2438400"/>
                <a:chExt cx="131603" cy="45720"/>
              </a:xfrm>
            </p:grpSpPr>
            <p:sp>
              <p:nvSpPr>
                <p:cNvPr id="88" name="Oval 87"/>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9" name="Straight Connector 88"/>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 name="Group 40"/>
              <p:cNvGrpSpPr/>
              <p:nvPr/>
            </p:nvGrpSpPr>
            <p:grpSpPr>
              <a:xfrm>
                <a:off x="4648200" y="4648200"/>
                <a:ext cx="131603" cy="45720"/>
                <a:chOff x="6858000" y="2438400"/>
                <a:chExt cx="131603" cy="45720"/>
              </a:xfrm>
            </p:grpSpPr>
            <p:sp>
              <p:nvSpPr>
                <p:cNvPr id="86" name="Oval 85"/>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nvGrpSpPr>
            <p:cNvPr id="15" name="Group 98"/>
            <p:cNvGrpSpPr/>
            <p:nvPr/>
          </p:nvGrpSpPr>
          <p:grpSpPr>
            <a:xfrm>
              <a:off x="2438400" y="3276600"/>
              <a:ext cx="741203" cy="457200"/>
              <a:chOff x="1447800" y="4267200"/>
              <a:chExt cx="741203" cy="457200"/>
            </a:xfrm>
          </p:grpSpPr>
          <p:sp>
            <p:nvSpPr>
              <p:cNvPr id="100" name="Rectangle 99"/>
              <p:cNvSpPr/>
              <p:nvPr/>
            </p:nvSpPr>
            <p:spPr>
              <a:xfrm>
                <a:off x="1447800" y="4312920"/>
                <a:ext cx="609437"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15"/>
              <p:cNvGrpSpPr/>
              <p:nvPr/>
            </p:nvGrpSpPr>
            <p:grpSpPr>
              <a:xfrm>
                <a:off x="1447800" y="4267200"/>
                <a:ext cx="609600" cy="457200"/>
                <a:chOff x="7391399" y="685800"/>
                <a:chExt cx="1222023" cy="1905000"/>
              </a:xfrm>
              <a:solidFill>
                <a:schemeClr val="bg1"/>
              </a:solidFill>
            </p:grpSpPr>
            <p:sp>
              <p:nvSpPr>
                <p:cNvPr id="112" name="Oval 111"/>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4" name="Straight Connector 113"/>
                <p:cNvCxnSpPr>
                  <a:stCxn id="112" idx="2"/>
                  <a:endCxn id="113"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1514475" y="4333875"/>
                <a:ext cx="542136" cy="338554"/>
              </a:xfrm>
              <a:prstGeom prst="rect">
                <a:avLst/>
              </a:prstGeom>
              <a:noFill/>
            </p:spPr>
            <p:txBody>
              <a:bodyPr wrap="none" rtlCol="0">
                <a:spAutoFit/>
              </a:bodyPr>
              <a:lstStyle/>
              <a:p>
                <a:r>
                  <a:rPr lang="en-US" sz="1600" dirty="0" smtClean="0">
                    <a:solidFill>
                      <a:prstClr val="black"/>
                    </a:solidFill>
                  </a:rPr>
                  <a:t>USU</a:t>
                </a:r>
                <a:endParaRPr lang="en-US" sz="1600" dirty="0">
                  <a:solidFill>
                    <a:prstClr val="black"/>
                  </a:solidFill>
                </a:endParaRPr>
              </a:p>
            </p:txBody>
          </p:sp>
          <p:grpSp>
            <p:nvGrpSpPr>
              <p:cNvPr id="21" name="Group 36"/>
              <p:cNvGrpSpPr/>
              <p:nvPr/>
            </p:nvGrpSpPr>
            <p:grpSpPr>
              <a:xfrm>
                <a:off x="2057400" y="4343400"/>
                <a:ext cx="131603" cy="45720"/>
                <a:chOff x="6858000" y="2438400"/>
                <a:chExt cx="131603" cy="45720"/>
              </a:xfrm>
            </p:grpSpPr>
            <p:sp>
              <p:nvSpPr>
                <p:cNvPr id="110" name="Oval 109"/>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1" name="Straight Connector 110"/>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2" name="Group 37"/>
              <p:cNvGrpSpPr/>
              <p:nvPr/>
            </p:nvGrpSpPr>
            <p:grpSpPr>
              <a:xfrm>
                <a:off x="2057400" y="4464843"/>
                <a:ext cx="131603" cy="45720"/>
                <a:chOff x="6858000" y="2438400"/>
                <a:chExt cx="131603" cy="45720"/>
              </a:xfrm>
            </p:grpSpPr>
            <p:sp>
              <p:nvSpPr>
                <p:cNvPr id="108" name="Oval 107"/>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9" name="Straight Connector 108"/>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4" name="Group 40"/>
              <p:cNvGrpSpPr/>
              <p:nvPr/>
            </p:nvGrpSpPr>
            <p:grpSpPr>
              <a:xfrm>
                <a:off x="2057400" y="4572000"/>
                <a:ext cx="131603" cy="45720"/>
                <a:chOff x="6858000" y="2438400"/>
                <a:chExt cx="131603" cy="45720"/>
              </a:xfrm>
            </p:grpSpPr>
            <p:sp>
              <p:nvSpPr>
                <p:cNvPr id="106" name="Oval 105"/>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nvGrpSpPr>
            <p:cNvPr id="25" name="Group 223"/>
            <p:cNvGrpSpPr/>
            <p:nvPr/>
          </p:nvGrpSpPr>
          <p:grpSpPr>
            <a:xfrm>
              <a:off x="6858000" y="2743200"/>
              <a:ext cx="807878" cy="457200"/>
              <a:chOff x="6858000" y="2743200"/>
              <a:chExt cx="807878" cy="457200"/>
            </a:xfrm>
          </p:grpSpPr>
          <p:sp>
            <p:nvSpPr>
              <p:cNvPr id="205" name="Rectangle 204"/>
              <p:cNvSpPr/>
              <p:nvPr/>
            </p:nvSpPr>
            <p:spPr>
              <a:xfrm>
                <a:off x="6924675" y="2788920"/>
                <a:ext cx="609437"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15"/>
              <p:cNvGrpSpPr/>
              <p:nvPr/>
            </p:nvGrpSpPr>
            <p:grpSpPr>
              <a:xfrm>
                <a:off x="6924675" y="2743200"/>
                <a:ext cx="609600" cy="457200"/>
                <a:chOff x="7391399" y="685800"/>
                <a:chExt cx="1222023" cy="1905000"/>
              </a:xfrm>
              <a:solidFill>
                <a:schemeClr val="bg1"/>
              </a:solidFill>
            </p:grpSpPr>
            <p:sp>
              <p:nvSpPr>
                <p:cNvPr id="217" name="Oval 216"/>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9" name="Straight Connector 218"/>
                <p:cNvCxnSpPr>
                  <a:stCxn id="217" idx="2"/>
                  <a:endCxn id="218"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7" name="TextBox 206"/>
              <p:cNvSpPr txBox="1"/>
              <p:nvPr/>
            </p:nvSpPr>
            <p:spPr>
              <a:xfrm>
                <a:off x="6858000" y="2819400"/>
                <a:ext cx="735330" cy="307777"/>
              </a:xfrm>
              <a:prstGeom prst="rect">
                <a:avLst/>
              </a:prstGeom>
              <a:noFill/>
            </p:spPr>
            <p:txBody>
              <a:bodyPr wrap="none" rtlCol="0">
                <a:spAutoFit/>
              </a:bodyPr>
              <a:lstStyle/>
              <a:p>
                <a:r>
                  <a:rPr lang="en-US" sz="1400" dirty="0" smtClean="0">
                    <a:solidFill>
                      <a:prstClr val="black"/>
                    </a:solidFill>
                  </a:rPr>
                  <a:t>CUAHSI</a:t>
                </a:r>
                <a:endParaRPr lang="en-US" sz="1400" dirty="0">
                  <a:solidFill>
                    <a:prstClr val="black"/>
                  </a:solidFill>
                </a:endParaRPr>
              </a:p>
            </p:txBody>
          </p:sp>
          <p:grpSp>
            <p:nvGrpSpPr>
              <p:cNvPr id="29" name="Group 36"/>
              <p:cNvGrpSpPr/>
              <p:nvPr/>
            </p:nvGrpSpPr>
            <p:grpSpPr>
              <a:xfrm>
                <a:off x="7534275" y="2819400"/>
                <a:ext cx="131603" cy="45720"/>
                <a:chOff x="6858000" y="2438400"/>
                <a:chExt cx="131603" cy="45720"/>
              </a:xfrm>
            </p:grpSpPr>
            <p:sp>
              <p:nvSpPr>
                <p:cNvPr id="215" name="Oval 214"/>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0" name="Group 37"/>
              <p:cNvGrpSpPr/>
              <p:nvPr/>
            </p:nvGrpSpPr>
            <p:grpSpPr>
              <a:xfrm>
                <a:off x="7534275" y="2940843"/>
                <a:ext cx="131603" cy="45720"/>
                <a:chOff x="6858000" y="2438400"/>
                <a:chExt cx="131603" cy="45720"/>
              </a:xfrm>
            </p:grpSpPr>
            <p:sp>
              <p:nvSpPr>
                <p:cNvPr id="213" name="Oval 212"/>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4" name="Straight Connector 213"/>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1" name="Group 40"/>
              <p:cNvGrpSpPr/>
              <p:nvPr/>
            </p:nvGrpSpPr>
            <p:grpSpPr>
              <a:xfrm>
                <a:off x="7534275" y="3048000"/>
                <a:ext cx="131603" cy="45720"/>
                <a:chOff x="6858000" y="2438400"/>
                <a:chExt cx="131603" cy="45720"/>
              </a:xfrm>
            </p:grpSpPr>
            <p:sp>
              <p:nvSpPr>
                <p:cNvPr id="211" name="Oval 210"/>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2" name="Straight Connector 211"/>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nvGrpSpPr>
            <p:cNvPr id="32" name="Group 279"/>
            <p:cNvGrpSpPr/>
            <p:nvPr/>
          </p:nvGrpSpPr>
          <p:grpSpPr>
            <a:xfrm>
              <a:off x="1219200" y="3733800"/>
              <a:ext cx="741203" cy="457200"/>
              <a:chOff x="1447800" y="4267200"/>
              <a:chExt cx="741203" cy="457200"/>
            </a:xfrm>
          </p:grpSpPr>
          <p:sp>
            <p:nvSpPr>
              <p:cNvPr id="281" name="Rectangle 280"/>
              <p:cNvSpPr/>
              <p:nvPr/>
            </p:nvSpPr>
            <p:spPr>
              <a:xfrm>
                <a:off x="1447800" y="4312920"/>
                <a:ext cx="609437"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3" name="Group 15"/>
              <p:cNvGrpSpPr/>
              <p:nvPr/>
            </p:nvGrpSpPr>
            <p:grpSpPr>
              <a:xfrm>
                <a:off x="1447800" y="4267200"/>
                <a:ext cx="609600" cy="457200"/>
                <a:chOff x="7391399" y="685800"/>
                <a:chExt cx="1222023" cy="1905000"/>
              </a:xfrm>
              <a:solidFill>
                <a:schemeClr val="bg1"/>
              </a:solidFill>
            </p:grpSpPr>
            <p:sp>
              <p:nvSpPr>
                <p:cNvPr id="293" name="Oval 292"/>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4" name="Oval 293"/>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a:stCxn id="293" idx="2"/>
                  <a:endCxn id="294"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1514475" y="4333875"/>
                <a:ext cx="458780" cy="338554"/>
              </a:xfrm>
              <a:prstGeom prst="rect">
                <a:avLst/>
              </a:prstGeom>
              <a:noFill/>
            </p:spPr>
            <p:txBody>
              <a:bodyPr wrap="none" rtlCol="0">
                <a:spAutoFit/>
              </a:bodyPr>
              <a:lstStyle/>
              <a:p>
                <a:r>
                  <a:rPr lang="en-US" sz="1600" dirty="0" smtClean="0">
                    <a:solidFill>
                      <a:prstClr val="black"/>
                    </a:solidFill>
                  </a:rPr>
                  <a:t>HIS</a:t>
                </a:r>
                <a:endParaRPr lang="en-US" sz="1600" dirty="0">
                  <a:solidFill>
                    <a:prstClr val="black"/>
                  </a:solidFill>
                </a:endParaRPr>
              </a:p>
            </p:txBody>
          </p:sp>
          <p:grpSp>
            <p:nvGrpSpPr>
              <p:cNvPr id="34" name="Group 36"/>
              <p:cNvGrpSpPr/>
              <p:nvPr/>
            </p:nvGrpSpPr>
            <p:grpSpPr>
              <a:xfrm>
                <a:off x="2057400" y="4343400"/>
                <a:ext cx="131603" cy="45720"/>
                <a:chOff x="6858000" y="2438400"/>
                <a:chExt cx="131603" cy="45720"/>
              </a:xfrm>
            </p:grpSpPr>
            <p:sp>
              <p:nvSpPr>
                <p:cNvPr id="291" name="Oval 290"/>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2" name="Straight Connector 291"/>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 name="Group 37"/>
              <p:cNvGrpSpPr/>
              <p:nvPr/>
            </p:nvGrpSpPr>
            <p:grpSpPr>
              <a:xfrm>
                <a:off x="2057400" y="4464843"/>
                <a:ext cx="131603" cy="45720"/>
                <a:chOff x="6858000" y="2438400"/>
                <a:chExt cx="131603" cy="45720"/>
              </a:xfrm>
            </p:grpSpPr>
            <p:sp>
              <p:nvSpPr>
                <p:cNvPr id="289" name="Oval 288"/>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0" name="Straight Connector 289"/>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7" name="Group 40"/>
              <p:cNvGrpSpPr/>
              <p:nvPr/>
            </p:nvGrpSpPr>
            <p:grpSpPr>
              <a:xfrm>
                <a:off x="2057400" y="4572000"/>
                <a:ext cx="131603" cy="45720"/>
                <a:chOff x="6858000" y="2438400"/>
                <a:chExt cx="131603" cy="45720"/>
              </a:xfrm>
            </p:grpSpPr>
            <p:sp>
              <p:nvSpPr>
                <p:cNvPr id="287" name="Oval 286"/>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8" name="Straight Connector 287"/>
                <p:cNvCxnSpPr/>
                <p:nvPr/>
              </p:nvCxnSpPr>
              <p:spPr>
                <a:xfrm>
                  <a:off x="6858000" y="2464594"/>
                  <a:ext cx="762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298" name="TextBox 297"/>
            <p:cNvSpPr txBox="1"/>
            <p:nvPr/>
          </p:nvSpPr>
          <p:spPr>
            <a:xfrm>
              <a:off x="1143000" y="4953000"/>
              <a:ext cx="910827" cy="369332"/>
            </a:xfrm>
            <a:prstGeom prst="rect">
              <a:avLst/>
            </a:prstGeom>
            <a:noFill/>
            <a:ln w="25400">
              <a:solidFill>
                <a:srgbClr val="0070C0"/>
              </a:solidFill>
            </a:ln>
          </p:spPr>
          <p:txBody>
            <a:bodyPr wrap="none" rtlCol="0">
              <a:spAutoFit/>
            </a:bodyPr>
            <a:lstStyle/>
            <a:p>
              <a:r>
                <a:rPr lang="en-US" dirty="0" smtClean="0">
                  <a:solidFill>
                    <a:prstClr val="black"/>
                  </a:solidFill>
                </a:rPr>
                <a:t>Phase 1</a:t>
              </a:r>
              <a:endParaRPr lang="en-US" dirty="0">
                <a:solidFill>
                  <a:prstClr val="black"/>
                </a:solidFill>
              </a:endParaRPr>
            </a:p>
          </p:txBody>
        </p:sp>
      </p:grpSp>
      <p:grpSp>
        <p:nvGrpSpPr>
          <p:cNvPr id="38" name="Group 301"/>
          <p:cNvGrpSpPr/>
          <p:nvPr/>
        </p:nvGrpSpPr>
        <p:grpSpPr>
          <a:xfrm>
            <a:off x="1143000" y="3276600"/>
            <a:ext cx="5922803" cy="2502932"/>
            <a:chOff x="1143000" y="3276600"/>
            <a:chExt cx="5922803" cy="2502932"/>
          </a:xfrm>
        </p:grpSpPr>
        <p:grpSp>
          <p:nvGrpSpPr>
            <p:cNvPr id="41" name="Group 43"/>
            <p:cNvGrpSpPr/>
            <p:nvPr/>
          </p:nvGrpSpPr>
          <p:grpSpPr>
            <a:xfrm>
              <a:off x="6324600" y="3276600"/>
              <a:ext cx="741203" cy="457200"/>
              <a:chOff x="6553200" y="2743200"/>
              <a:chExt cx="741203" cy="457200"/>
            </a:xfrm>
          </p:grpSpPr>
          <p:sp>
            <p:nvSpPr>
              <p:cNvPr id="26" name="Rectangle 25"/>
              <p:cNvSpPr/>
              <p:nvPr/>
            </p:nvSpPr>
            <p:spPr>
              <a:xfrm>
                <a:off x="6553200" y="2788920"/>
                <a:ext cx="609437" cy="36576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4" name="Group 15"/>
              <p:cNvGrpSpPr/>
              <p:nvPr/>
            </p:nvGrpSpPr>
            <p:grpSpPr>
              <a:xfrm>
                <a:off x="6553200" y="2743200"/>
                <a:ext cx="609600" cy="457200"/>
                <a:chOff x="7391399" y="685800"/>
                <a:chExt cx="1222023" cy="1905000"/>
              </a:xfrm>
              <a:solidFill>
                <a:schemeClr val="bg1"/>
              </a:solidFill>
            </p:grpSpPr>
            <p:sp>
              <p:nvSpPr>
                <p:cNvPr id="17" name="Oval 16"/>
                <p:cNvSpPr/>
                <p:nvPr/>
              </p:nvSpPr>
              <p:spPr>
                <a:xfrm>
                  <a:off x="7391399" y="685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7391400" y="2209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a:stCxn id="17" idx="2"/>
                  <a:endCxn id="18" idx="2"/>
                </p:cNvCxnSpPr>
                <p:nvPr/>
              </p:nvCxnSpPr>
              <p:spPr>
                <a:xfrm rot="10800000" flipV="1">
                  <a:off x="7391399" y="876300"/>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8613422" y="855133"/>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553200" y="2819400"/>
                <a:ext cx="646331" cy="338554"/>
              </a:xfrm>
              <a:prstGeom prst="rect">
                <a:avLst/>
              </a:prstGeom>
              <a:noFill/>
              <a:ln>
                <a:noFill/>
              </a:ln>
            </p:spPr>
            <p:txBody>
              <a:bodyPr wrap="none" rtlCol="0">
                <a:spAutoFit/>
              </a:bodyPr>
              <a:lstStyle/>
              <a:p>
                <a:r>
                  <a:rPr lang="en-US" sz="1600" dirty="0" smtClean="0">
                    <a:solidFill>
                      <a:prstClr val="black"/>
                    </a:solidFill>
                  </a:rPr>
                  <a:t>NWIS</a:t>
                </a:r>
                <a:endParaRPr lang="en-US" sz="1600" dirty="0">
                  <a:solidFill>
                    <a:prstClr val="black"/>
                  </a:solidFill>
                </a:endParaRPr>
              </a:p>
            </p:txBody>
          </p:sp>
          <p:grpSp>
            <p:nvGrpSpPr>
              <p:cNvPr id="45" name="Group 36"/>
              <p:cNvGrpSpPr/>
              <p:nvPr/>
            </p:nvGrpSpPr>
            <p:grpSpPr>
              <a:xfrm>
                <a:off x="7162800" y="2819400"/>
                <a:ext cx="131603" cy="45720"/>
                <a:chOff x="6858000" y="2438400"/>
                <a:chExt cx="131603" cy="45720"/>
              </a:xfrm>
            </p:grpSpPr>
            <p:sp>
              <p:nvSpPr>
                <p:cNvPr id="23" name="Oval 22"/>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 name="Straight Connector 35"/>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7" name="Group 37"/>
              <p:cNvGrpSpPr/>
              <p:nvPr/>
            </p:nvGrpSpPr>
            <p:grpSpPr>
              <a:xfrm>
                <a:off x="7162800" y="2940843"/>
                <a:ext cx="131603" cy="45720"/>
                <a:chOff x="6858000" y="2438400"/>
                <a:chExt cx="131603" cy="45720"/>
              </a:xfrm>
            </p:grpSpPr>
            <p:sp>
              <p:nvSpPr>
                <p:cNvPr id="39" name="Oval 38"/>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9" name="Group 40"/>
              <p:cNvGrpSpPr/>
              <p:nvPr/>
            </p:nvGrpSpPr>
            <p:grpSpPr>
              <a:xfrm>
                <a:off x="7162800" y="3048000"/>
                <a:ext cx="131603" cy="45720"/>
                <a:chOff x="6858000" y="2438400"/>
                <a:chExt cx="131603" cy="45720"/>
              </a:xfrm>
            </p:grpSpPr>
            <p:sp>
              <p:nvSpPr>
                <p:cNvPr id="42" name="Oval 41"/>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 name="Straight Connector 42"/>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50" name="Group 220"/>
            <p:cNvGrpSpPr/>
            <p:nvPr/>
          </p:nvGrpSpPr>
          <p:grpSpPr>
            <a:xfrm>
              <a:off x="6019800" y="3810000"/>
              <a:ext cx="760253" cy="457200"/>
              <a:chOff x="6000750" y="3886200"/>
              <a:chExt cx="760253" cy="457200"/>
            </a:xfrm>
          </p:grpSpPr>
          <p:sp>
            <p:nvSpPr>
              <p:cNvPr id="46" name="Rectangle 45"/>
              <p:cNvSpPr/>
              <p:nvPr/>
            </p:nvSpPr>
            <p:spPr>
              <a:xfrm>
                <a:off x="6019800" y="3931920"/>
                <a:ext cx="609437" cy="36576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 name="Group 15"/>
              <p:cNvGrpSpPr/>
              <p:nvPr/>
            </p:nvGrpSpPr>
            <p:grpSpPr>
              <a:xfrm>
                <a:off x="6019800" y="3886200"/>
                <a:ext cx="609600" cy="457200"/>
                <a:chOff x="7391399" y="685800"/>
                <a:chExt cx="1222023" cy="1905000"/>
              </a:xfrm>
              <a:solidFill>
                <a:schemeClr val="bg1"/>
              </a:solidFill>
            </p:grpSpPr>
            <p:sp>
              <p:nvSpPr>
                <p:cNvPr id="58" name="Oval 57"/>
                <p:cNvSpPr/>
                <p:nvPr/>
              </p:nvSpPr>
              <p:spPr>
                <a:xfrm>
                  <a:off x="7391399" y="685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7391400" y="2209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a:stCxn id="58" idx="2"/>
                  <a:endCxn id="59" idx="2"/>
                </p:cNvCxnSpPr>
                <p:nvPr/>
              </p:nvCxnSpPr>
              <p:spPr>
                <a:xfrm rot="10800000" flipV="1">
                  <a:off x="7391399" y="876300"/>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8613422" y="855133"/>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000750" y="3933825"/>
                <a:ext cx="695062" cy="338554"/>
              </a:xfrm>
              <a:prstGeom prst="rect">
                <a:avLst/>
              </a:prstGeom>
              <a:noFill/>
              <a:ln>
                <a:noFill/>
              </a:ln>
            </p:spPr>
            <p:txBody>
              <a:bodyPr wrap="none" rtlCol="0">
                <a:spAutoFit/>
              </a:bodyPr>
              <a:lstStyle/>
              <a:p>
                <a:r>
                  <a:rPr lang="en-US" sz="1600" dirty="0" err="1" smtClean="0">
                    <a:solidFill>
                      <a:prstClr val="black"/>
                    </a:solidFill>
                  </a:rPr>
                  <a:t>Storet</a:t>
                </a:r>
                <a:endParaRPr lang="en-US" sz="1600" dirty="0">
                  <a:solidFill>
                    <a:prstClr val="black"/>
                  </a:solidFill>
                </a:endParaRPr>
              </a:p>
            </p:txBody>
          </p:sp>
          <p:grpSp>
            <p:nvGrpSpPr>
              <p:cNvPr id="62" name="Group 36"/>
              <p:cNvGrpSpPr/>
              <p:nvPr/>
            </p:nvGrpSpPr>
            <p:grpSpPr>
              <a:xfrm>
                <a:off x="6629400" y="3962400"/>
                <a:ext cx="131603" cy="45720"/>
                <a:chOff x="6858000" y="2438400"/>
                <a:chExt cx="131603" cy="45720"/>
              </a:xfrm>
            </p:grpSpPr>
            <p:sp>
              <p:nvSpPr>
                <p:cNvPr id="56" name="Oval 55"/>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 name="Straight Connector 56"/>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4" name="Group 37"/>
              <p:cNvGrpSpPr/>
              <p:nvPr/>
            </p:nvGrpSpPr>
            <p:grpSpPr>
              <a:xfrm>
                <a:off x="6629400" y="4083843"/>
                <a:ext cx="131603" cy="45720"/>
                <a:chOff x="6858000" y="2438400"/>
                <a:chExt cx="131603" cy="45720"/>
              </a:xfrm>
            </p:grpSpPr>
            <p:sp>
              <p:nvSpPr>
                <p:cNvPr id="54" name="Oval 53"/>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6" name="Group 40"/>
              <p:cNvGrpSpPr/>
              <p:nvPr/>
            </p:nvGrpSpPr>
            <p:grpSpPr>
              <a:xfrm>
                <a:off x="6629400" y="4191000"/>
                <a:ext cx="131603" cy="45720"/>
                <a:chOff x="6858000" y="2438400"/>
                <a:chExt cx="131603" cy="45720"/>
              </a:xfrm>
            </p:grpSpPr>
            <p:sp>
              <p:nvSpPr>
                <p:cNvPr id="52" name="Oval 51"/>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 name="Straight Connector 52"/>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67" name="Group 225"/>
            <p:cNvGrpSpPr/>
            <p:nvPr/>
          </p:nvGrpSpPr>
          <p:grpSpPr>
            <a:xfrm>
              <a:off x="5715000" y="4343400"/>
              <a:ext cx="741203" cy="457200"/>
              <a:chOff x="6553200" y="2743200"/>
              <a:chExt cx="741203" cy="457200"/>
            </a:xfrm>
          </p:grpSpPr>
          <p:sp>
            <p:nvSpPr>
              <p:cNvPr id="227" name="Rectangle 226"/>
              <p:cNvSpPr/>
              <p:nvPr/>
            </p:nvSpPr>
            <p:spPr>
              <a:xfrm>
                <a:off x="6553200" y="2788920"/>
                <a:ext cx="609437" cy="36576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8" name="Group 15"/>
              <p:cNvGrpSpPr/>
              <p:nvPr/>
            </p:nvGrpSpPr>
            <p:grpSpPr>
              <a:xfrm>
                <a:off x="6553200" y="2743200"/>
                <a:ext cx="609600" cy="457200"/>
                <a:chOff x="7391399" y="685800"/>
                <a:chExt cx="1222023" cy="1905000"/>
              </a:xfrm>
              <a:solidFill>
                <a:schemeClr val="bg1"/>
              </a:solidFill>
            </p:grpSpPr>
            <p:sp>
              <p:nvSpPr>
                <p:cNvPr id="239" name="Oval 238"/>
                <p:cNvSpPr/>
                <p:nvPr/>
              </p:nvSpPr>
              <p:spPr>
                <a:xfrm>
                  <a:off x="7391399" y="685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7391400" y="2209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1" name="Straight Connector 240"/>
                <p:cNvCxnSpPr>
                  <a:stCxn id="239" idx="2"/>
                  <a:endCxn id="240" idx="2"/>
                </p:cNvCxnSpPr>
                <p:nvPr/>
              </p:nvCxnSpPr>
              <p:spPr>
                <a:xfrm rot="10800000" flipV="1">
                  <a:off x="7391399" y="876300"/>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0800000" flipV="1">
                  <a:off x="8613422" y="855133"/>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9" name="TextBox 228"/>
              <p:cNvSpPr txBox="1"/>
              <p:nvPr/>
            </p:nvSpPr>
            <p:spPr>
              <a:xfrm>
                <a:off x="6553200" y="2819400"/>
                <a:ext cx="662361" cy="338554"/>
              </a:xfrm>
              <a:prstGeom prst="rect">
                <a:avLst/>
              </a:prstGeom>
              <a:noFill/>
              <a:ln>
                <a:noFill/>
              </a:ln>
            </p:spPr>
            <p:txBody>
              <a:bodyPr wrap="none" rtlCol="0">
                <a:spAutoFit/>
              </a:bodyPr>
              <a:lstStyle/>
              <a:p>
                <a:r>
                  <a:rPr lang="en-US" sz="1600" dirty="0" smtClean="0">
                    <a:solidFill>
                      <a:prstClr val="black"/>
                    </a:solidFill>
                  </a:rPr>
                  <a:t>NCDC</a:t>
                </a:r>
                <a:endParaRPr lang="en-US" sz="1600" dirty="0">
                  <a:solidFill>
                    <a:prstClr val="black"/>
                  </a:solidFill>
                </a:endParaRPr>
              </a:p>
            </p:txBody>
          </p:sp>
          <p:grpSp>
            <p:nvGrpSpPr>
              <p:cNvPr id="79" name="Group 36"/>
              <p:cNvGrpSpPr/>
              <p:nvPr/>
            </p:nvGrpSpPr>
            <p:grpSpPr>
              <a:xfrm>
                <a:off x="7162800" y="2819400"/>
                <a:ext cx="131603" cy="45720"/>
                <a:chOff x="6858000" y="2438400"/>
                <a:chExt cx="131603" cy="45720"/>
              </a:xfrm>
            </p:grpSpPr>
            <p:sp>
              <p:nvSpPr>
                <p:cNvPr id="237" name="Oval 236"/>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8" name="Straight Connector 237"/>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 name="Group 37"/>
              <p:cNvGrpSpPr/>
              <p:nvPr/>
            </p:nvGrpSpPr>
            <p:grpSpPr>
              <a:xfrm>
                <a:off x="7162800" y="2940843"/>
                <a:ext cx="131603" cy="45720"/>
                <a:chOff x="6858000" y="2438400"/>
                <a:chExt cx="131603" cy="45720"/>
              </a:xfrm>
            </p:grpSpPr>
            <p:sp>
              <p:nvSpPr>
                <p:cNvPr id="235" name="Oval 234"/>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6" name="Straight Connector 235"/>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3" name="Group 40"/>
              <p:cNvGrpSpPr/>
              <p:nvPr/>
            </p:nvGrpSpPr>
            <p:grpSpPr>
              <a:xfrm>
                <a:off x="7162800" y="3048000"/>
                <a:ext cx="131603" cy="45720"/>
                <a:chOff x="6858000" y="2438400"/>
                <a:chExt cx="131603" cy="45720"/>
              </a:xfrm>
            </p:grpSpPr>
            <p:sp>
              <p:nvSpPr>
                <p:cNvPr id="233" name="Oval 232"/>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84" name="Group 259"/>
            <p:cNvGrpSpPr/>
            <p:nvPr/>
          </p:nvGrpSpPr>
          <p:grpSpPr>
            <a:xfrm>
              <a:off x="3429000" y="3886200"/>
              <a:ext cx="788828" cy="457200"/>
              <a:chOff x="8181975" y="4648200"/>
              <a:chExt cx="788828" cy="457200"/>
            </a:xfrm>
          </p:grpSpPr>
          <p:sp>
            <p:nvSpPr>
              <p:cNvPr id="244" name="Rectangle 243"/>
              <p:cNvSpPr/>
              <p:nvPr/>
            </p:nvSpPr>
            <p:spPr>
              <a:xfrm>
                <a:off x="8229600" y="4693920"/>
                <a:ext cx="609437" cy="36576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5" name="Group 15"/>
              <p:cNvGrpSpPr/>
              <p:nvPr/>
            </p:nvGrpSpPr>
            <p:grpSpPr>
              <a:xfrm>
                <a:off x="8229600" y="4648200"/>
                <a:ext cx="609600" cy="457200"/>
                <a:chOff x="7391399" y="685800"/>
                <a:chExt cx="1222023" cy="1905000"/>
              </a:xfrm>
              <a:solidFill>
                <a:schemeClr val="bg1"/>
              </a:solidFill>
            </p:grpSpPr>
            <p:sp>
              <p:nvSpPr>
                <p:cNvPr id="256" name="Oval 255"/>
                <p:cNvSpPr/>
                <p:nvPr/>
              </p:nvSpPr>
              <p:spPr>
                <a:xfrm>
                  <a:off x="7391399" y="685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7391400" y="2209800"/>
                  <a:ext cx="1219200" cy="381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8" name="Straight Connector 257"/>
                <p:cNvCxnSpPr>
                  <a:stCxn id="256" idx="2"/>
                  <a:endCxn id="257" idx="2"/>
                </p:cNvCxnSpPr>
                <p:nvPr/>
              </p:nvCxnSpPr>
              <p:spPr>
                <a:xfrm rot="10800000" flipV="1">
                  <a:off x="7391399" y="876300"/>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0800000" flipV="1">
                  <a:off x="8613422" y="855133"/>
                  <a:ext cx="0" cy="152400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8181975" y="4705350"/>
                <a:ext cx="705642" cy="338554"/>
              </a:xfrm>
              <a:prstGeom prst="rect">
                <a:avLst/>
              </a:prstGeom>
              <a:noFill/>
              <a:ln>
                <a:noFill/>
              </a:ln>
            </p:spPr>
            <p:txBody>
              <a:bodyPr wrap="none" rtlCol="0">
                <a:spAutoFit/>
              </a:bodyPr>
              <a:lstStyle/>
              <a:p>
                <a:r>
                  <a:rPr lang="en-US" sz="1600" dirty="0" smtClean="0">
                    <a:solidFill>
                      <a:prstClr val="black"/>
                    </a:solidFill>
                  </a:rPr>
                  <a:t>TWDB</a:t>
                </a:r>
                <a:endParaRPr lang="en-US" sz="1600" dirty="0">
                  <a:solidFill>
                    <a:prstClr val="black"/>
                  </a:solidFill>
                </a:endParaRPr>
              </a:p>
            </p:txBody>
          </p:sp>
          <p:grpSp>
            <p:nvGrpSpPr>
              <p:cNvPr id="96" name="Group 36"/>
              <p:cNvGrpSpPr/>
              <p:nvPr/>
            </p:nvGrpSpPr>
            <p:grpSpPr>
              <a:xfrm>
                <a:off x="8839200" y="4724400"/>
                <a:ext cx="131603" cy="45720"/>
                <a:chOff x="6858000" y="2438400"/>
                <a:chExt cx="131603" cy="45720"/>
              </a:xfrm>
            </p:grpSpPr>
            <p:sp>
              <p:nvSpPr>
                <p:cNvPr id="254" name="Oval 253"/>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5" name="Straight Connector 254"/>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7" name="Group 37"/>
              <p:cNvGrpSpPr/>
              <p:nvPr/>
            </p:nvGrpSpPr>
            <p:grpSpPr>
              <a:xfrm>
                <a:off x="8839200" y="4845843"/>
                <a:ext cx="131603" cy="45720"/>
                <a:chOff x="6858000" y="2438400"/>
                <a:chExt cx="131603" cy="45720"/>
              </a:xfrm>
            </p:grpSpPr>
            <p:sp>
              <p:nvSpPr>
                <p:cNvPr id="252" name="Oval 251"/>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3" name="Straight Connector 252"/>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8" name="Group 40"/>
              <p:cNvGrpSpPr/>
              <p:nvPr/>
            </p:nvGrpSpPr>
            <p:grpSpPr>
              <a:xfrm>
                <a:off x="8839200" y="4953000"/>
                <a:ext cx="131603" cy="45720"/>
                <a:chOff x="6858000" y="2438400"/>
                <a:chExt cx="131603" cy="45720"/>
              </a:xfrm>
            </p:grpSpPr>
            <p:sp>
              <p:nvSpPr>
                <p:cNvPr id="250" name="Oval 249"/>
                <p:cNvSpPr/>
                <p:nvPr/>
              </p:nvSpPr>
              <p:spPr>
                <a:xfrm>
                  <a:off x="6934200" y="2438400"/>
                  <a:ext cx="55403" cy="45720"/>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1" name="Straight Connector 250"/>
                <p:cNvCxnSpPr/>
                <p:nvPr/>
              </p:nvCxnSpPr>
              <p:spPr>
                <a:xfrm>
                  <a:off x="6858000" y="2464594"/>
                  <a:ext cx="76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300" name="TextBox 299"/>
            <p:cNvSpPr txBox="1"/>
            <p:nvPr/>
          </p:nvSpPr>
          <p:spPr>
            <a:xfrm>
              <a:off x="1143000" y="5410200"/>
              <a:ext cx="910827" cy="369332"/>
            </a:xfrm>
            <a:prstGeom prst="rect">
              <a:avLst/>
            </a:prstGeom>
            <a:noFill/>
            <a:ln w="25400">
              <a:solidFill>
                <a:srgbClr val="00B050"/>
              </a:solidFill>
            </a:ln>
          </p:spPr>
          <p:txBody>
            <a:bodyPr wrap="none" rtlCol="0">
              <a:spAutoFit/>
            </a:bodyPr>
            <a:lstStyle/>
            <a:p>
              <a:r>
                <a:rPr lang="en-US" dirty="0" smtClean="0">
                  <a:solidFill>
                    <a:prstClr val="black"/>
                  </a:solidFill>
                </a:rPr>
                <a:t>Phase 2</a:t>
              </a:r>
              <a:endParaRPr lang="en-US" dirty="0">
                <a:solidFill>
                  <a:prstClr val="black"/>
                </a:solidFill>
              </a:endParaRPr>
            </a:p>
          </p:txBody>
        </p:sp>
      </p:grpSp>
      <p:grpSp>
        <p:nvGrpSpPr>
          <p:cNvPr id="320" name="Group 319"/>
          <p:cNvGrpSpPr/>
          <p:nvPr/>
        </p:nvGrpSpPr>
        <p:grpSpPr>
          <a:xfrm>
            <a:off x="1143000" y="1828800"/>
            <a:ext cx="5694203" cy="4407932"/>
            <a:chOff x="1143000" y="1828800"/>
            <a:chExt cx="5694203" cy="4407932"/>
          </a:xfrm>
        </p:grpSpPr>
        <p:grpSp>
          <p:nvGrpSpPr>
            <p:cNvPr id="101" name="Group 115"/>
            <p:cNvGrpSpPr/>
            <p:nvPr/>
          </p:nvGrpSpPr>
          <p:grpSpPr>
            <a:xfrm>
              <a:off x="3962400" y="2895600"/>
              <a:ext cx="741203" cy="457200"/>
              <a:chOff x="6553200" y="2743200"/>
              <a:chExt cx="741203" cy="457200"/>
            </a:xfrm>
          </p:grpSpPr>
          <p:sp>
            <p:nvSpPr>
              <p:cNvPr id="117" name="Rectangle 116"/>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3" name="Group 15"/>
              <p:cNvGrpSpPr/>
              <p:nvPr/>
            </p:nvGrpSpPr>
            <p:grpSpPr>
              <a:xfrm>
                <a:off x="6553200" y="2743200"/>
                <a:ext cx="609600" cy="457200"/>
                <a:chOff x="7391399" y="685800"/>
                <a:chExt cx="1222023" cy="1905000"/>
              </a:xfrm>
              <a:solidFill>
                <a:schemeClr val="bg1"/>
              </a:solidFill>
            </p:grpSpPr>
            <p:sp>
              <p:nvSpPr>
                <p:cNvPr id="129" name="Oval 128"/>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0" name="Oval 129"/>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Connector 130"/>
                <p:cNvCxnSpPr>
                  <a:stCxn id="129" idx="2"/>
                  <a:endCxn id="130"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4" name="Group 36"/>
              <p:cNvGrpSpPr/>
              <p:nvPr/>
            </p:nvGrpSpPr>
            <p:grpSpPr>
              <a:xfrm>
                <a:off x="7162800" y="2819400"/>
                <a:ext cx="131603" cy="45720"/>
                <a:chOff x="6858000" y="2438400"/>
                <a:chExt cx="131603" cy="45720"/>
              </a:xfrm>
            </p:grpSpPr>
            <p:sp>
              <p:nvSpPr>
                <p:cNvPr id="127" name="Oval 126"/>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5" name="Group 37"/>
              <p:cNvGrpSpPr/>
              <p:nvPr/>
            </p:nvGrpSpPr>
            <p:grpSpPr>
              <a:xfrm>
                <a:off x="7162800" y="2940843"/>
                <a:ext cx="131603" cy="45720"/>
                <a:chOff x="6858000" y="2438400"/>
                <a:chExt cx="131603" cy="45720"/>
              </a:xfrm>
            </p:grpSpPr>
            <p:sp>
              <p:nvSpPr>
                <p:cNvPr id="125" name="Oval 124"/>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6" name="Straight Connector 125"/>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6" name="Group 40"/>
              <p:cNvGrpSpPr/>
              <p:nvPr/>
            </p:nvGrpSpPr>
            <p:grpSpPr>
              <a:xfrm>
                <a:off x="7162800" y="3048000"/>
                <a:ext cx="131603" cy="45720"/>
                <a:chOff x="6858000" y="2438400"/>
                <a:chExt cx="131603" cy="45720"/>
              </a:xfrm>
            </p:grpSpPr>
            <p:sp>
              <p:nvSpPr>
                <p:cNvPr id="123" name="Oval 122"/>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4" name="Straight Connector 123"/>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18" name="Group 135"/>
            <p:cNvGrpSpPr/>
            <p:nvPr/>
          </p:nvGrpSpPr>
          <p:grpSpPr>
            <a:xfrm>
              <a:off x="4495800" y="3505200"/>
              <a:ext cx="741203" cy="457200"/>
              <a:chOff x="6553200" y="2743200"/>
              <a:chExt cx="741203" cy="457200"/>
            </a:xfrm>
          </p:grpSpPr>
          <p:sp>
            <p:nvSpPr>
              <p:cNvPr id="137" name="Rectangle 136"/>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9" name="Group 15"/>
              <p:cNvGrpSpPr/>
              <p:nvPr/>
            </p:nvGrpSpPr>
            <p:grpSpPr>
              <a:xfrm>
                <a:off x="6553200" y="2743200"/>
                <a:ext cx="609600" cy="457200"/>
                <a:chOff x="7391399" y="685800"/>
                <a:chExt cx="1222023" cy="1905000"/>
              </a:xfrm>
              <a:solidFill>
                <a:schemeClr val="bg1"/>
              </a:solidFill>
            </p:grpSpPr>
            <p:sp>
              <p:nvSpPr>
                <p:cNvPr id="149" name="Oval 148"/>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1" name="Straight Connector 150"/>
                <p:cNvCxnSpPr>
                  <a:stCxn id="149" idx="2"/>
                  <a:endCxn id="150"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0" name="Group 36"/>
              <p:cNvGrpSpPr/>
              <p:nvPr/>
            </p:nvGrpSpPr>
            <p:grpSpPr>
              <a:xfrm>
                <a:off x="7162800" y="2819400"/>
                <a:ext cx="131603" cy="45720"/>
                <a:chOff x="6858000" y="2438400"/>
                <a:chExt cx="131603" cy="45720"/>
              </a:xfrm>
            </p:grpSpPr>
            <p:sp>
              <p:nvSpPr>
                <p:cNvPr id="147" name="Oval 146"/>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8" name="Straight Connector 147"/>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1" name="Group 37"/>
              <p:cNvGrpSpPr/>
              <p:nvPr/>
            </p:nvGrpSpPr>
            <p:grpSpPr>
              <a:xfrm>
                <a:off x="7162800" y="2940843"/>
                <a:ext cx="131603" cy="45720"/>
                <a:chOff x="6858000" y="2438400"/>
                <a:chExt cx="131603" cy="45720"/>
              </a:xfrm>
            </p:grpSpPr>
            <p:sp>
              <p:nvSpPr>
                <p:cNvPr id="145" name="Oval 144"/>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6" name="Straight Connector 145"/>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2" name="Group 40"/>
              <p:cNvGrpSpPr/>
              <p:nvPr/>
            </p:nvGrpSpPr>
            <p:grpSpPr>
              <a:xfrm>
                <a:off x="7162800" y="3048000"/>
                <a:ext cx="131603" cy="45720"/>
                <a:chOff x="6858000" y="2438400"/>
                <a:chExt cx="131603" cy="45720"/>
              </a:xfrm>
            </p:grpSpPr>
            <p:sp>
              <p:nvSpPr>
                <p:cNvPr id="143" name="Oval 142"/>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4" name="Straight Connector 143"/>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33" name="Group 152"/>
            <p:cNvGrpSpPr/>
            <p:nvPr/>
          </p:nvGrpSpPr>
          <p:grpSpPr>
            <a:xfrm>
              <a:off x="4267200" y="1828800"/>
              <a:ext cx="741203" cy="457200"/>
              <a:chOff x="6553200" y="2743200"/>
              <a:chExt cx="741203" cy="457200"/>
            </a:xfrm>
          </p:grpSpPr>
          <p:sp>
            <p:nvSpPr>
              <p:cNvPr id="154" name="Rectangle 153"/>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4" name="Group 15"/>
              <p:cNvGrpSpPr/>
              <p:nvPr/>
            </p:nvGrpSpPr>
            <p:grpSpPr>
              <a:xfrm>
                <a:off x="6553200" y="2743200"/>
                <a:ext cx="609600" cy="457200"/>
                <a:chOff x="7391399" y="685800"/>
                <a:chExt cx="1222023" cy="1905000"/>
              </a:xfrm>
              <a:solidFill>
                <a:schemeClr val="bg1"/>
              </a:solidFill>
            </p:grpSpPr>
            <p:sp>
              <p:nvSpPr>
                <p:cNvPr id="166" name="Oval 165"/>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Oval 166"/>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8" name="Straight Connector 167"/>
                <p:cNvCxnSpPr>
                  <a:stCxn id="166" idx="2"/>
                  <a:endCxn id="167"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5" name="Group 36"/>
              <p:cNvGrpSpPr/>
              <p:nvPr/>
            </p:nvGrpSpPr>
            <p:grpSpPr>
              <a:xfrm>
                <a:off x="7162800" y="2819400"/>
                <a:ext cx="131603" cy="45720"/>
                <a:chOff x="6858000" y="2438400"/>
                <a:chExt cx="131603" cy="45720"/>
              </a:xfrm>
            </p:grpSpPr>
            <p:sp>
              <p:nvSpPr>
                <p:cNvPr id="164" name="Oval 163"/>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5" name="Straight Connector 164"/>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6" name="Group 37"/>
              <p:cNvGrpSpPr/>
              <p:nvPr/>
            </p:nvGrpSpPr>
            <p:grpSpPr>
              <a:xfrm>
                <a:off x="7162800" y="2940843"/>
                <a:ext cx="131603" cy="45720"/>
                <a:chOff x="6858000" y="2438400"/>
                <a:chExt cx="131603" cy="45720"/>
              </a:xfrm>
            </p:grpSpPr>
            <p:sp>
              <p:nvSpPr>
                <p:cNvPr id="162" name="Oval 161"/>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3" name="Straight Connector 162"/>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8" name="Group 40"/>
              <p:cNvGrpSpPr/>
              <p:nvPr/>
            </p:nvGrpSpPr>
            <p:grpSpPr>
              <a:xfrm>
                <a:off x="7162800" y="3048000"/>
                <a:ext cx="131603" cy="45720"/>
                <a:chOff x="6858000" y="2438400"/>
                <a:chExt cx="131603" cy="45720"/>
              </a:xfrm>
            </p:grpSpPr>
            <p:sp>
              <p:nvSpPr>
                <p:cNvPr id="160" name="Oval 159"/>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1" name="Straight Connector 160"/>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39" name="Group 169"/>
            <p:cNvGrpSpPr/>
            <p:nvPr/>
          </p:nvGrpSpPr>
          <p:grpSpPr>
            <a:xfrm>
              <a:off x="6096000" y="1981200"/>
              <a:ext cx="741203" cy="457200"/>
              <a:chOff x="6553200" y="2743200"/>
              <a:chExt cx="741203" cy="457200"/>
            </a:xfrm>
          </p:grpSpPr>
          <p:sp>
            <p:nvSpPr>
              <p:cNvPr id="171" name="Rectangle 170"/>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0" name="Group 15"/>
              <p:cNvGrpSpPr/>
              <p:nvPr/>
            </p:nvGrpSpPr>
            <p:grpSpPr>
              <a:xfrm>
                <a:off x="6553200" y="2743200"/>
                <a:ext cx="609600" cy="457200"/>
                <a:chOff x="7391399" y="685800"/>
                <a:chExt cx="1222023" cy="1905000"/>
              </a:xfrm>
              <a:solidFill>
                <a:schemeClr val="bg1"/>
              </a:solidFill>
            </p:grpSpPr>
            <p:sp>
              <p:nvSpPr>
                <p:cNvPr id="183" name="Oval 182"/>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 name="Oval 183"/>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5" name="Straight Connector 184"/>
                <p:cNvCxnSpPr>
                  <a:stCxn id="183" idx="2"/>
                  <a:endCxn id="184"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Group 36"/>
              <p:cNvGrpSpPr/>
              <p:nvPr/>
            </p:nvGrpSpPr>
            <p:grpSpPr>
              <a:xfrm>
                <a:off x="7162800" y="2819400"/>
                <a:ext cx="131603" cy="45720"/>
                <a:chOff x="6858000" y="2438400"/>
                <a:chExt cx="131603" cy="45720"/>
              </a:xfrm>
            </p:grpSpPr>
            <p:sp>
              <p:nvSpPr>
                <p:cNvPr id="181" name="Oval 180"/>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2" name="Straight Connector 181"/>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2" name="Group 37"/>
              <p:cNvGrpSpPr/>
              <p:nvPr/>
            </p:nvGrpSpPr>
            <p:grpSpPr>
              <a:xfrm>
                <a:off x="7162800" y="2940843"/>
                <a:ext cx="131603" cy="45720"/>
                <a:chOff x="6858000" y="2438400"/>
                <a:chExt cx="131603" cy="45720"/>
              </a:xfrm>
            </p:grpSpPr>
            <p:sp>
              <p:nvSpPr>
                <p:cNvPr id="179" name="Oval 178"/>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3" name="Group 40"/>
              <p:cNvGrpSpPr/>
              <p:nvPr/>
            </p:nvGrpSpPr>
            <p:grpSpPr>
              <a:xfrm>
                <a:off x="7162800" y="3048000"/>
                <a:ext cx="131603" cy="45720"/>
                <a:chOff x="6858000" y="2438400"/>
                <a:chExt cx="131603" cy="45720"/>
              </a:xfrm>
            </p:grpSpPr>
            <p:sp>
              <p:nvSpPr>
                <p:cNvPr id="177" name="Oval 176"/>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8" name="Straight Connector 177"/>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55" name="Group 186"/>
            <p:cNvGrpSpPr/>
            <p:nvPr/>
          </p:nvGrpSpPr>
          <p:grpSpPr>
            <a:xfrm>
              <a:off x="2590800" y="2362200"/>
              <a:ext cx="741203" cy="457200"/>
              <a:chOff x="6553200" y="2743200"/>
              <a:chExt cx="741203" cy="457200"/>
            </a:xfrm>
          </p:grpSpPr>
          <p:sp>
            <p:nvSpPr>
              <p:cNvPr id="188" name="Rectangle 187"/>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6" name="Group 15"/>
              <p:cNvGrpSpPr/>
              <p:nvPr/>
            </p:nvGrpSpPr>
            <p:grpSpPr>
              <a:xfrm>
                <a:off x="6553200" y="2743200"/>
                <a:ext cx="609600" cy="457200"/>
                <a:chOff x="7391399" y="685800"/>
                <a:chExt cx="1222023" cy="1905000"/>
              </a:xfrm>
              <a:solidFill>
                <a:schemeClr val="bg1"/>
              </a:solidFill>
            </p:grpSpPr>
            <p:sp>
              <p:nvSpPr>
                <p:cNvPr id="200" name="Oval 199"/>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2" name="Straight Connector 201"/>
                <p:cNvCxnSpPr>
                  <a:stCxn id="200" idx="2"/>
                  <a:endCxn id="201"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7" name="Group 36"/>
              <p:cNvGrpSpPr/>
              <p:nvPr/>
            </p:nvGrpSpPr>
            <p:grpSpPr>
              <a:xfrm>
                <a:off x="7162800" y="2819400"/>
                <a:ext cx="131603" cy="45720"/>
                <a:chOff x="6858000" y="2438400"/>
                <a:chExt cx="131603" cy="45720"/>
              </a:xfrm>
            </p:grpSpPr>
            <p:sp>
              <p:nvSpPr>
                <p:cNvPr id="198" name="Oval 197"/>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9" name="Straight Connector 198"/>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8" name="Group 37"/>
              <p:cNvGrpSpPr/>
              <p:nvPr/>
            </p:nvGrpSpPr>
            <p:grpSpPr>
              <a:xfrm>
                <a:off x="7162800" y="2940843"/>
                <a:ext cx="131603" cy="45720"/>
                <a:chOff x="6858000" y="2438400"/>
                <a:chExt cx="131603" cy="45720"/>
              </a:xfrm>
            </p:grpSpPr>
            <p:sp>
              <p:nvSpPr>
                <p:cNvPr id="196" name="Oval 195"/>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7" name="Straight Connector 196"/>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9" name="Group 40"/>
              <p:cNvGrpSpPr/>
              <p:nvPr/>
            </p:nvGrpSpPr>
            <p:grpSpPr>
              <a:xfrm>
                <a:off x="7162800" y="3048000"/>
                <a:ext cx="131603" cy="45720"/>
                <a:chOff x="6858000" y="2438400"/>
                <a:chExt cx="131603" cy="45720"/>
              </a:xfrm>
            </p:grpSpPr>
            <p:sp>
              <p:nvSpPr>
                <p:cNvPr id="194" name="Oval 193"/>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5" name="Straight Connector 194"/>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70" name="Group 261"/>
            <p:cNvGrpSpPr/>
            <p:nvPr/>
          </p:nvGrpSpPr>
          <p:grpSpPr>
            <a:xfrm>
              <a:off x="1219200" y="2057400"/>
              <a:ext cx="741203" cy="457200"/>
              <a:chOff x="6553200" y="2743200"/>
              <a:chExt cx="741203" cy="457200"/>
            </a:xfrm>
          </p:grpSpPr>
          <p:sp>
            <p:nvSpPr>
              <p:cNvPr id="263" name="Rectangle 262"/>
              <p:cNvSpPr/>
              <p:nvPr/>
            </p:nvSpPr>
            <p:spPr>
              <a:xfrm>
                <a:off x="6553200" y="2788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2" name="Group 15"/>
              <p:cNvGrpSpPr/>
              <p:nvPr/>
            </p:nvGrpSpPr>
            <p:grpSpPr>
              <a:xfrm>
                <a:off x="6553200" y="2743200"/>
                <a:ext cx="609600" cy="457200"/>
                <a:chOff x="7391399" y="685800"/>
                <a:chExt cx="1222023" cy="1905000"/>
              </a:xfrm>
              <a:solidFill>
                <a:schemeClr val="bg1"/>
              </a:solidFill>
            </p:grpSpPr>
            <p:sp>
              <p:nvSpPr>
                <p:cNvPr id="275" name="Oval 274"/>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7" name="Straight Connector 276"/>
                <p:cNvCxnSpPr>
                  <a:stCxn id="275" idx="2"/>
                  <a:endCxn id="276"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3" name="Group 36"/>
              <p:cNvGrpSpPr/>
              <p:nvPr/>
            </p:nvGrpSpPr>
            <p:grpSpPr>
              <a:xfrm>
                <a:off x="7162800" y="2819400"/>
                <a:ext cx="131603" cy="45720"/>
                <a:chOff x="6858000" y="2438400"/>
                <a:chExt cx="131603" cy="45720"/>
              </a:xfrm>
            </p:grpSpPr>
            <p:sp>
              <p:nvSpPr>
                <p:cNvPr id="273" name="Oval 272"/>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4" name="Straight Connector 273"/>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Group 37"/>
              <p:cNvGrpSpPr/>
              <p:nvPr/>
            </p:nvGrpSpPr>
            <p:grpSpPr>
              <a:xfrm>
                <a:off x="7162800" y="2940843"/>
                <a:ext cx="131603" cy="45720"/>
                <a:chOff x="6858000" y="2438400"/>
                <a:chExt cx="131603" cy="45720"/>
              </a:xfrm>
            </p:grpSpPr>
            <p:sp>
              <p:nvSpPr>
                <p:cNvPr id="271" name="Oval 270"/>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2" name="Straight Connector 271"/>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5" name="Group 40"/>
              <p:cNvGrpSpPr/>
              <p:nvPr/>
            </p:nvGrpSpPr>
            <p:grpSpPr>
              <a:xfrm>
                <a:off x="7162800" y="3048000"/>
                <a:ext cx="131603" cy="45720"/>
                <a:chOff x="6858000" y="2438400"/>
                <a:chExt cx="131603" cy="45720"/>
              </a:xfrm>
            </p:grpSpPr>
            <p:sp>
              <p:nvSpPr>
                <p:cNvPr id="269" name="Oval 268"/>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0" name="Straight Connector 269"/>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01" name="TextBox 300"/>
            <p:cNvSpPr txBox="1"/>
            <p:nvPr/>
          </p:nvSpPr>
          <p:spPr>
            <a:xfrm>
              <a:off x="1143000" y="5867400"/>
              <a:ext cx="910827" cy="369332"/>
            </a:xfrm>
            <a:prstGeom prst="rect">
              <a:avLst/>
            </a:prstGeom>
            <a:noFill/>
            <a:ln w="25400">
              <a:solidFill>
                <a:srgbClr val="C00000"/>
              </a:solidFill>
            </a:ln>
          </p:spPr>
          <p:txBody>
            <a:bodyPr wrap="none" rtlCol="0">
              <a:spAutoFit/>
            </a:bodyPr>
            <a:lstStyle/>
            <a:p>
              <a:r>
                <a:rPr lang="en-US" dirty="0" smtClean="0">
                  <a:solidFill>
                    <a:prstClr val="black"/>
                  </a:solidFill>
                </a:rPr>
                <a:t>Phase 3</a:t>
              </a:r>
              <a:endParaRPr lang="en-US" dirty="0">
                <a:solidFill>
                  <a:prstClr val="black"/>
                </a:solidFill>
              </a:endParaRPr>
            </a:p>
          </p:txBody>
        </p:sp>
        <p:grpSp>
          <p:nvGrpSpPr>
            <p:cNvPr id="303" name="Group 279"/>
            <p:cNvGrpSpPr/>
            <p:nvPr/>
          </p:nvGrpSpPr>
          <p:grpSpPr>
            <a:xfrm>
              <a:off x="1295400" y="4343400"/>
              <a:ext cx="741203" cy="457200"/>
              <a:chOff x="1447800" y="4267200"/>
              <a:chExt cx="741203" cy="457200"/>
            </a:xfrm>
          </p:grpSpPr>
          <p:sp>
            <p:nvSpPr>
              <p:cNvPr id="304" name="Rectangle 303"/>
              <p:cNvSpPr/>
              <p:nvPr/>
            </p:nvSpPr>
            <p:spPr>
              <a:xfrm>
                <a:off x="1447800" y="4312920"/>
                <a:ext cx="609437" cy="3657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5" name="Group 15"/>
              <p:cNvGrpSpPr/>
              <p:nvPr/>
            </p:nvGrpSpPr>
            <p:grpSpPr>
              <a:xfrm>
                <a:off x="1447800" y="4267200"/>
                <a:ext cx="609600" cy="457200"/>
                <a:chOff x="7391399" y="685800"/>
                <a:chExt cx="1222023" cy="1905000"/>
              </a:xfrm>
              <a:solidFill>
                <a:schemeClr val="bg1"/>
              </a:solidFill>
            </p:grpSpPr>
            <p:sp>
              <p:nvSpPr>
                <p:cNvPr id="316" name="Oval 315"/>
                <p:cNvSpPr/>
                <p:nvPr/>
              </p:nvSpPr>
              <p:spPr>
                <a:xfrm>
                  <a:off x="7391399" y="685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7" name="Oval 316"/>
                <p:cNvSpPr/>
                <p:nvPr/>
              </p:nvSpPr>
              <p:spPr>
                <a:xfrm>
                  <a:off x="7391400" y="2209800"/>
                  <a:ext cx="1219200" cy="3810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8" name="Straight Connector 317"/>
                <p:cNvCxnSpPr>
                  <a:stCxn id="316" idx="2"/>
                  <a:endCxn id="317" idx="2"/>
                </p:cNvCxnSpPr>
                <p:nvPr/>
              </p:nvCxnSpPr>
              <p:spPr>
                <a:xfrm rot="10800000" flipV="1">
                  <a:off x="7391399" y="876300"/>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flipV="1">
                  <a:off x="8613422" y="855133"/>
                  <a:ext cx="0" cy="152400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6" name="TextBox 305"/>
              <p:cNvSpPr txBox="1"/>
              <p:nvPr/>
            </p:nvSpPr>
            <p:spPr>
              <a:xfrm>
                <a:off x="1514475" y="4333875"/>
                <a:ext cx="523670" cy="338554"/>
              </a:xfrm>
              <a:prstGeom prst="rect">
                <a:avLst/>
              </a:prstGeom>
              <a:noFill/>
              <a:ln>
                <a:noFill/>
              </a:ln>
            </p:spPr>
            <p:txBody>
              <a:bodyPr wrap="none" rtlCol="0">
                <a:spAutoFit/>
              </a:bodyPr>
              <a:lstStyle/>
              <a:p>
                <a:r>
                  <a:rPr lang="en-US" sz="1600" dirty="0" smtClean="0">
                    <a:solidFill>
                      <a:prstClr val="black"/>
                    </a:solidFill>
                  </a:rPr>
                  <a:t>CZO</a:t>
                </a:r>
                <a:endParaRPr lang="en-US" sz="1600" dirty="0">
                  <a:solidFill>
                    <a:prstClr val="black"/>
                  </a:solidFill>
                </a:endParaRPr>
              </a:p>
            </p:txBody>
          </p:sp>
          <p:grpSp>
            <p:nvGrpSpPr>
              <p:cNvPr id="307" name="Group 36"/>
              <p:cNvGrpSpPr/>
              <p:nvPr/>
            </p:nvGrpSpPr>
            <p:grpSpPr>
              <a:xfrm>
                <a:off x="2057400" y="4343400"/>
                <a:ext cx="131603" cy="45720"/>
                <a:chOff x="6858000" y="2438400"/>
                <a:chExt cx="131603" cy="45720"/>
              </a:xfrm>
            </p:grpSpPr>
            <p:sp>
              <p:nvSpPr>
                <p:cNvPr id="314" name="Oval 313"/>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5" name="Straight Connector 314"/>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8" name="Group 37"/>
              <p:cNvGrpSpPr/>
              <p:nvPr/>
            </p:nvGrpSpPr>
            <p:grpSpPr>
              <a:xfrm>
                <a:off x="2057400" y="4464843"/>
                <a:ext cx="131603" cy="45720"/>
                <a:chOff x="6858000" y="2438400"/>
                <a:chExt cx="131603" cy="45720"/>
              </a:xfrm>
            </p:grpSpPr>
            <p:sp>
              <p:nvSpPr>
                <p:cNvPr id="312" name="Oval 311"/>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3" name="Straight Connector 312"/>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9" name="Group 40"/>
              <p:cNvGrpSpPr/>
              <p:nvPr/>
            </p:nvGrpSpPr>
            <p:grpSpPr>
              <a:xfrm>
                <a:off x="2057400" y="4572000"/>
                <a:ext cx="131603" cy="45720"/>
                <a:chOff x="6858000" y="2438400"/>
                <a:chExt cx="131603" cy="45720"/>
              </a:xfrm>
            </p:grpSpPr>
            <p:sp>
              <p:nvSpPr>
                <p:cNvPr id="310" name="Oval 309"/>
                <p:cNvSpPr/>
                <p:nvPr/>
              </p:nvSpPr>
              <p:spPr>
                <a:xfrm>
                  <a:off x="6934200" y="2438400"/>
                  <a:ext cx="55403" cy="4572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1" name="Straight Connector 310"/>
                <p:cNvCxnSpPr/>
                <p:nvPr/>
              </p:nvCxnSpPr>
              <p:spPr>
                <a:xfrm>
                  <a:off x="6858000" y="2464594"/>
                  <a:ext cx="76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2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gtEl>
                                        <p:attrNameLst>
                                          <p:attrName>style.visibility</p:attrName>
                                        </p:attrNameLst>
                                      </p:cBhvr>
                                      <p:to>
                                        <p:strVal val="visible"/>
                                      </p:to>
                                    </p:set>
                                    <p:animEffect transition="in" filter="fade">
                                      <p:cBhvr>
                                        <p:cTn id="17" dur="2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err="1" smtClean="0"/>
              <a:t>HydroDesktop</a:t>
            </a:r>
            <a:r>
              <a:rPr lang="en-US" dirty="0" smtClean="0"/>
              <a:t> Accesses </a:t>
            </a:r>
            <a:r>
              <a:rPr lang="en-US" dirty="0" err="1" smtClean="0"/>
              <a:t>MetaCatalog</a:t>
            </a:r>
            <a:endParaRPr lang="en-US" dirty="0"/>
          </a:p>
        </p:txBody>
      </p:sp>
      <p:sp>
        <p:nvSpPr>
          <p:cNvPr id="4" name="TextBox 3"/>
          <p:cNvSpPr txBox="1"/>
          <p:nvPr/>
        </p:nvSpPr>
        <p:spPr>
          <a:xfrm>
            <a:off x="2047526" y="3581400"/>
            <a:ext cx="904799" cy="646331"/>
          </a:xfrm>
          <a:prstGeom prst="rect">
            <a:avLst/>
          </a:prstGeom>
          <a:noFill/>
        </p:spPr>
        <p:txBody>
          <a:bodyPr wrap="none" rtlCol="0">
            <a:spAutoFit/>
          </a:bodyPr>
          <a:lstStyle/>
          <a:p>
            <a:pPr algn="ctr"/>
            <a:r>
              <a:rPr lang="en-US" dirty="0" err="1" smtClean="0">
                <a:solidFill>
                  <a:srgbClr val="FF0000"/>
                </a:solidFill>
              </a:rPr>
              <a:t>UTexas</a:t>
            </a:r>
            <a:endParaRPr lang="en-US" dirty="0" smtClean="0">
              <a:solidFill>
                <a:srgbClr val="FF0000"/>
              </a:solidFill>
            </a:endParaRPr>
          </a:p>
          <a:p>
            <a:pPr algn="ctr"/>
            <a:r>
              <a:rPr lang="en-US" dirty="0" smtClean="0">
                <a:solidFill>
                  <a:srgbClr val="FF0000"/>
                </a:solidFill>
              </a:rPr>
              <a:t>Catalog</a:t>
            </a:r>
            <a:endParaRPr lang="en-US" dirty="0">
              <a:solidFill>
                <a:srgbClr val="FF0000"/>
              </a:solidFill>
            </a:endParaRPr>
          </a:p>
        </p:txBody>
      </p:sp>
      <p:grpSp>
        <p:nvGrpSpPr>
          <p:cNvPr id="3" name="Group 26"/>
          <p:cNvGrpSpPr/>
          <p:nvPr/>
        </p:nvGrpSpPr>
        <p:grpSpPr>
          <a:xfrm>
            <a:off x="381000" y="3440668"/>
            <a:ext cx="1752600" cy="1905000"/>
            <a:chOff x="6553199" y="1295400"/>
            <a:chExt cx="1676401" cy="1905000"/>
          </a:xfrm>
        </p:grpSpPr>
        <p:grpSp>
          <p:nvGrpSpPr>
            <p:cNvPr id="5" name="Group 15"/>
            <p:cNvGrpSpPr/>
            <p:nvPr/>
          </p:nvGrpSpPr>
          <p:grpSpPr>
            <a:xfrm>
              <a:off x="6553199" y="1295400"/>
              <a:ext cx="1222023" cy="1905000"/>
              <a:chOff x="7391399" y="685800"/>
              <a:chExt cx="1222023" cy="1905000"/>
            </a:xfrm>
          </p:grpSpPr>
          <p:sp>
            <p:nvSpPr>
              <p:cNvPr id="16" name="Oval 15"/>
              <p:cNvSpPr/>
              <p:nvPr/>
            </p:nvSpPr>
            <p:spPr>
              <a:xfrm>
                <a:off x="7391400"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2111030" y="4233712"/>
            <a:ext cx="1095813" cy="369332"/>
          </a:xfrm>
          <a:prstGeom prst="rect">
            <a:avLst/>
          </a:prstGeom>
          <a:noFill/>
        </p:spPr>
        <p:txBody>
          <a:bodyPr wrap="none" rtlCol="0">
            <a:spAutoFit/>
          </a:bodyPr>
          <a:lstStyle/>
          <a:p>
            <a:r>
              <a:rPr lang="en-US" dirty="0" smtClean="0">
                <a:solidFill>
                  <a:prstClr val="black"/>
                </a:solidFill>
              </a:rPr>
              <a:t>Metadata</a:t>
            </a:r>
            <a:endParaRPr lang="en-US" dirty="0">
              <a:solidFill>
                <a:prstClr val="black"/>
              </a:solidFill>
            </a:endParaRPr>
          </a:p>
        </p:txBody>
      </p:sp>
      <p:sp>
        <p:nvSpPr>
          <p:cNvPr id="7" name="TextBox 6"/>
          <p:cNvSpPr txBox="1"/>
          <p:nvPr/>
        </p:nvSpPr>
        <p:spPr>
          <a:xfrm>
            <a:off x="2116674" y="4721957"/>
            <a:ext cx="620554" cy="369332"/>
          </a:xfrm>
          <a:prstGeom prst="rect">
            <a:avLst/>
          </a:prstGeom>
          <a:noFill/>
        </p:spPr>
        <p:txBody>
          <a:bodyPr wrap="none" rtlCol="0">
            <a:spAutoFit/>
          </a:bodyPr>
          <a:lstStyle/>
          <a:p>
            <a:r>
              <a:rPr lang="en-US" dirty="0" smtClean="0">
                <a:solidFill>
                  <a:prstClr val="black"/>
                </a:solidFill>
              </a:rPr>
              <a:t>Data</a:t>
            </a:r>
            <a:endParaRPr lang="en-US" dirty="0">
              <a:solidFill>
                <a:prstClr val="black"/>
              </a:solidFill>
            </a:endParaRPr>
          </a:p>
        </p:txBody>
      </p:sp>
      <p:sp>
        <p:nvSpPr>
          <p:cNvPr id="8" name="TextBox 7"/>
          <p:cNvSpPr txBox="1"/>
          <p:nvPr/>
        </p:nvSpPr>
        <p:spPr>
          <a:xfrm>
            <a:off x="381000" y="3962400"/>
            <a:ext cx="1203856" cy="830997"/>
          </a:xfrm>
          <a:prstGeom prst="rect">
            <a:avLst/>
          </a:prstGeom>
          <a:noFill/>
        </p:spPr>
        <p:txBody>
          <a:bodyPr wrap="none" rtlCol="0">
            <a:spAutoFit/>
          </a:bodyPr>
          <a:lstStyle/>
          <a:p>
            <a:pPr algn="ctr"/>
            <a:r>
              <a:rPr lang="en-US" sz="2400" dirty="0" err="1" smtClean="0">
                <a:solidFill>
                  <a:prstClr val="black"/>
                </a:solidFill>
              </a:rPr>
              <a:t>UTexas</a:t>
            </a:r>
            <a:endParaRPr lang="en-US" sz="2400" dirty="0" smtClean="0">
              <a:solidFill>
                <a:prstClr val="black"/>
              </a:solidFill>
            </a:endParaRPr>
          </a:p>
          <a:p>
            <a:pPr algn="ctr"/>
            <a:r>
              <a:rPr lang="en-US" sz="2400" dirty="0" smtClean="0">
                <a:solidFill>
                  <a:prstClr val="black"/>
                </a:solidFill>
              </a:rPr>
              <a:t>Services</a:t>
            </a:r>
            <a:endParaRPr lang="en-US" sz="2400" dirty="0">
              <a:solidFill>
                <a:prstClr val="black"/>
              </a:solidFill>
            </a:endParaRPr>
          </a:p>
        </p:txBody>
      </p:sp>
      <p:sp>
        <p:nvSpPr>
          <p:cNvPr id="20" name="TextBox 19"/>
          <p:cNvSpPr txBox="1"/>
          <p:nvPr/>
        </p:nvSpPr>
        <p:spPr>
          <a:xfrm>
            <a:off x="228600" y="5562600"/>
            <a:ext cx="1921616" cy="369332"/>
          </a:xfrm>
          <a:prstGeom prst="rect">
            <a:avLst/>
          </a:prstGeom>
          <a:noFill/>
        </p:spPr>
        <p:txBody>
          <a:bodyPr wrap="none" rtlCol="0">
            <a:spAutoFit/>
          </a:bodyPr>
          <a:lstStyle/>
          <a:p>
            <a:r>
              <a:rPr lang="en-US" dirty="0" smtClean="0">
                <a:solidFill>
                  <a:prstClr val="black"/>
                </a:solidFill>
              </a:rPr>
              <a:t>University of Texas</a:t>
            </a:r>
            <a:endParaRPr lang="en-US" dirty="0">
              <a:solidFill>
                <a:prstClr val="black"/>
              </a:solidFill>
            </a:endParaRPr>
          </a:p>
        </p:txBody>
      </p:sp>
      <p:sp>
        <p:nvSpPr>
          <p:cNvPr id="21" name="TextBox 20"/>
          <p:cNvSpPr txBox="1"/>
          <p:nvPr/>
        </p:nvSpPr>
        <p:spPr>
          <a:xfrm>
            <a:off x="3200400" y="5562600"/>
            <a:ext cx="2152833" cy="369332"/>
          </a:xfrm>
          <a:prstGeom prst="rect">
            <a:avLst/>
          </a:prstGeom>
          <a:noFill/>
        </p:spPr>
        <p:txBody>
          <a:bodyPr wrap="none" rtlCol="0">
            <a:spAutoFit/>
          </a:bodyPr>
          <a:lstStyle/>
          <a:p>
            <a:r>
              <a:rPr lang="en-US" dirty="0" smtClean="0">
                <a:solidFill>
                  <a:prstClr val="black"/>
                </a:solidFill>
              </a:rPr>
              <a:t>US Geological Survey</a:t>
            </a:r>
            <a:endParaRPr lang="en-US" dirty="0">
              <a:solidFill>
                <a:prstClr val="black"/>
              </a:solidFill>
            </a:endParaRPr>
          </a:p>
        </p:txBody>
      </p:sp>
      <p:sp>
        <p:nvSpPr>
          <p:cNvPr id="23" name="TextBox 22"/>
          <p:cNvSpPr txBox="1"/>
          <p:nvPr/>
        </p:nvSpPr>
        <p:spPr>
          <a:xfrm>
            <a:off x="5181600" y="3581400"/>
            <a:ext cx="885050" cy="646331"/>
          </a:xfrm>
          <a:prstGeom prst="rect">
            <a:avLst/>
          </a:prstGeom>
          <a:noFill/>
        </p:spPr>
        <p:txBody>
          <a:bodyPr wrap="none" rtlCol="0">
            <a:spAutoFit/>
          </a:bodyPr>
          <a:lstStyle/>
          <a:p>
            <a:pPr algn="ctr"/>
            <a:r>
              <a:rPr lang="en-US" dirty="0" smtClean="0">
                <a:solidFill>
                  <a:srgbClr val="FF0000"/>
                </a:solidFill>
              </a:rPr>
              <a:t>NWIS </a:t>
            </a:r>
          </a:p>
          <a:p>
            <a:pPr algn="ctr"/>
            <a:r>
              <a:rPr lang="en-US" dirty="0" smtClean="0">
                <a:solidFill>
                  <a:srgbClr val="FF0000"/>
                </a:solidFill>
              </a:rPr>
              <a:t>Catalog</a:t>
            </a:r>
            <a:endParaRPr lang="en-US" dirty="0">
              <a:solidFill>
                <a:srgbClr val="FF0000"/>
              </a:solidFill>
            </a:endParaRPr>
          </a:p>
        </p:txBody>
      </p:sp>
      <p:grpSp>
        <p:nvGrpSpPr>
          <p:cNvPr id="9" name="Group 15"/>
          <p:cNvGrpSpPr/>
          <p:nvPr/>
        </p:nvGrpSpPr>
        <p:grpSpPr>
          <a:xfrm>
            <a:off x="3428998" y="3440668"/>
            <a:ext cx="1277569" cy="1905000"/>
            <a:chOff x="7391399" y="685800"/>
            <a:chExt cx="1222023" cy="1905000"/>
          </a:xfrm>
        </p:grpSpPr>
        <p:sp>
          <p:nvSpPr>
            <p:cNvPr id="35" name="Oval 34"/>
            <p:cNvSpPr/>
            <p:nvPr/>
          </p:nvSpPr>
          <p:spPr>
            <a:xfrm>
              <a:off x="7391400"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 name="Straight Connector 36"/>
            <p:cNvCxnSpPr>
              <a:stCxn id="35" idx="2"/>
              <a:endCxn id="36"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4703616" y="3974068"/>
            <a:ext cx="31865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03616" y="4431268"/>
            <a:ext cx="31865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03616" y="4888468"/>
            <a:ext cx="31865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022271" y="3897868"/>
            <a:ext cx="159327"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022271" y="4355068"/>
            <a:ext cx="159327"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22271" y="4812268"/>
            <a:ext cx="159327"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5159030" y="4233712"/>
            <a:ext cx="1095813" cy="369332"/>
          </a:xfrm>
          <a:prstGeom prst="rect">
            <a:avLst/>
          </a:prstGeom>
          <a:noFill/>
        </p:spPr>
        <p:txBody>
          <a:bodyPr wrap="none" rtlCol="0">
            <a:spAutoFit/>
          </a:bodyPr>
          <a:lstStyle/>
          <a:p>
            <a:r>
              <a:rPr lang="en-US" dirty="0" smtClean="0">
                <a:solidFill>
                  <a:prstClr val="black"/>
                </a:solidFill>
              </a:rPr>
              <a:t>Metadata</a:t>
            </a:r>
            <a:endParaRPr lang="en-US" dirty="0">
              <a:solidFill>
                <a:prstClr val="black"/>
              </a:solidFill>
            </a:endParaRPr>
          </a:p>
        </p:txBody>
      </p:sp>
      <p:sp>
        <p:nvSpPr>
          <p:cNvPr id="26" name="TextBox 25"/>
          <p:cNvSpPr txBox="1"/>
          <p:nvPr/>
        </p:nvSpPr>
        <p:spPr>
          <a:xfrm>
            <a:off x="5164674" y="4721957"/>
            <a:ext cx="620554" cy="369332"/>
          </a:xfrm>
          <a:prstGeom prst="rect">
            <a:avLst/>
          </a:prstGeom>
          <a:noFill/>
        </p:spPr>
        <p:txBody>
          <a:bodyPr wrap="none" rtlCol="0">
            <a:spAutoFit/>
          </a:bodyPr>
          <a:lstStyle/>
          <a:p>
            <a:r>
              <a:rPr lang="en-US" dirty="0" smtClean="0">
                <a:solidFill>
                  <a:prstClr val="black"/>
                </a:solidFill>
              </a:rPr>
              <a:t>Data</a:t>
            </a:r>
            <a:endParaRPr lang="en-US" dirty="0">
              <a:solidFill>
                <a:prstClr val="black"/>
              </a:solidFill>
            </a:endParaRPr>
          </a:p>
        </p:txBody>
      </p:sp>
      <p:sp>
        <p:nvSpPr>
          <p:cNvPr id="27" name="TextBox 26"/>
          <p:cNvSpPr txBox="1"/>
          <p:nvPr/>
        </p:nvSpPr>
        <p:spPr>
          <a:xfrm>
            <a:off x="3505200" y="3962400"/>
            <a:ext cx="1203856" cy="830997"/>
          </a:xfrm>
          <a:prstGeom prst="rect">
            <a:avLst/>
          </a:prstGeom>
          <a:noFill/>
        </p:spPr>
        <p:txBody>
          <a:bodyPr wrap="none" rtlCol="0">
            <a:spAutoFit/>
          </a:bodyPr>
          <a:lstStyle/>
          <a:p>
            <a:pPr algn="ctr"/>
            <a:r>
              <a:rPr lang="en-US" sz="2400" dirty="0" smtClean="0">
                <a:solidFill>
                  <a:prstClr val="black"/>
                </a:solidFill>
              </a:rPr>
              <a:t>NWIS</a:t>
            </a:r>
          </a:p>
          <a:p>
            <a:pPr algn="ctr"/>
            <a:r>
              <a:rPr lang="en-US" sz="2400" dirty="0" smtClean="0">
                <a:solidFill>
                  <a:prstClr val="black"/>
                </a:solidFill>
              </a:rPr>
              <a:t>Services</a:t>
            </a:r>
            <a:endParaRPr lang="en-US" sz="2400" dirty="0">
              <a:solidFill>
                <a:prstClr val="black"/>
              </a:solidFill>
            </a:endParaRPr>
          </a:p>
        </p:txBody>
      </p:sp>
      <p:grpSp>
        <p:nvGrpSpPr>
          <p:cNvPr id="22" name="Group 57"/>
          <p:cNvGrpSpPr/>
          <p:nvPr/>
        </p:nvGrpSpPr>
        <p:grpSpPr>
          <a:xfrm>
            <a:off x="3352800" y="838200"/>
            <a:ext cx="1981200" cy="1143000"/>
            <a:chOff x="2362200" y="1295400"/>
            <a:chExt cx="3028950" cy="1995121"/>
          </a:xfrm>
        </p:grpSpPr>
        <p:pic>
          <p:nvPicPr>
            <p:cNvPr id="57" name="Picture 2"/>
            <p:cNvPicPr>
              <a:picLocks noChangeAspect="1" noChangeArrowheads="1"/>
            </p:cNvPicPr>
            <p:nvPr/>
          </p:nvPicPr>
          <p:blipFill>
            <a:blip r:embed="rId3" cstate="print"/>
            <a:srcRect/>
            <a:stretch>
              <a:fillRect/>
            </a:stretch>
          </p:blipFill>
          <p:spPr bwMode="auto">
            <a:xfrm>
              <a:off x="2362200" y="1295400"/>
              <a:ext cx="2209800" cy="1661700"/>
            </a:xfrm>
            <a:prstGeom prst="rect">
              <a:avLst/>
            </a:prstGeom>
            <a:noFill/>
            <a:ln w="9525">
              <a:noFill/>
              <a:miter lim="800000"/>
              <a:headEnd/>
              <a:tailEnd/>
            </a:ln>
          </p:spPr>
        </p:pic>
        <p:pic>
          <p:nvPicPr>
            <p:cNvPr id="39" name="Picture 2"/>
            <p:cNvPicPr>
              <a:picLocks noChangeAspect="1" noChangeArrowheads="1"/>
            </p:cNvPicPr>
            <p:nvPr/>
          </p:nvPicPr>
          <p:blipFill>
            <a:blip r:embed="rId4" cstate="print"/>
            <a:srcRect/>
            <a:stretch>
              <a:fillRect/>
            </a:stretch>
          </p:blipFill>
          <p:spPr bwMode="auto">
            <a:xfrm>
              <a:off x="4191000" y="2057400"/>
              <a:ext cx="1200150" cy="1233121"/>
            </a:xfrm>
            <a:prstGeom prst="rect">
              <a:avLst/>
            </a:prstGeom>
            <a:noFill/>
            <a:ln w="9525">
              <a:noFill/>
              <a:miter lim="800000"/>
              <a:headEnd/>
              <a:tailEnd/>
            </a:ln>
          </p:spPr>
        </p:pic>
      </p:grpSp>
      <p:sp>
        <p:nvSpPr>
          <p:cNvPr id="41" name="TextBox 40"/>
          <p:cNvSpPr txBox="1"/>
          <p:nvPr/>
        </p:nvSpPr>
        <p:spPr>
          <a:xfrm>
            <a:off x="8001000" y="3429000"/>
            <a:ext cx="885049" cy="923330"/>
          </a:xfrm>
          <a:prstGeom prst="rect">
            <a:avLst/>
          </a:prstGeom>
          <a:noFill/>
        </p:spPr>
        <p:txBody>
          <a:bodyPr wrap="none" rtlCol="0">
            <a:spAutoFit/>
          </a:bodyPr>
          <a:lstStyle/>
          <a:p>
            <a:pPr algn="ctr"/>
            <a:r>
              <a:rPr lang="en-US" dirty="0" smtClean="0">
                <a:solidFill>
                  <a:srgbClr val="FF0000"/>
                </a:solidFill>
              </a:rPr>
              <a:t>HIS</a:t>
            </a:r>
          </a:p>
          <a:p>
            <a:pPr algn="ctr"/>
            <a:r>
              <a:rPr lang="en-US" dirty="0" smtClean="0">
                <a:solidFill>
                  <a:srgbClr val="FF0000"/>
                </a:solidFill>
              </a:rPr>
              <a:t>Central</a:t>
            </a:r>
          </a:p>
          <a:p>
            <a:pPr algn="ctr"/>
            <a:r>
              <a:rPr lang="en-US" dirty="0" smtClean="0">
                <a:solidFill>
                  <a:srgbClr val="FF0000"/>
                </a:solidFill>
              </a:rPr>
              <a:t>Catalog</a:t>
            </a:r>
            <a:endParaRPr lang="en-US" dirty="0">
              <a:solidFill>
                <a:srgbClr val="FF0000"/>
              </a:solidFill>
            </a:endParaRPr>
          </a:p>
        </p:txBody>
      </p:sp>
      <p:grpSp>
        <p:nvGrpSpPr>
          <p:cNvPr id="24" name="Group 26"/>
          <p:cNvGrpSpPr/>
          <p:nvPr/>
        </p:nvGrpSpPr>
        <p:grpSpPr>
          <a:xfrm>
            <a:off x="6318153" y="3440668"/>
            <a:ext cx="1752600" cy="1905000"/>
            <a:chOff x="6553199" y="1295400"/>
            <a:chExt cx="1676401" cy="1905000"/>
          </a:xfrm>
        </p:grpSpPr>
        <p:grpSp>
          <p:nvGrpSpPr>
            <p:cNvPr id="28" name="Group 15"/>
            <p:cNvGrpSpPr/>
            <p:nvPr/>
          </p:nvGrpSpPr>
          <p:grpSpPr>
            <a:xfrm>
              <a:off x="6553199" y="1295400"/>
              <a:ext cx="1222023" cy="1905000"/>
              <a:chOff x="7391399" y="685800"/>
              <a:chExt cx="1222023" cy="1905000"/>
            </a:xfrm>
          </p:grpSpPr>
          <p:sp>
            <p:nvSpPr>
              <p:cNvPr id="53" name="Oval 52"/>
              <p:cNvSpPr/>
              <p:nvPr/>
            </p:nvSpPr>
            <p:spPr>
              <a:xfrm>
                <a:off x="7391400"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a:stCxn id="53" idx="2"/>
                <a:endCxn id="54"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8048187" y="4233712"/>
            <a:ext cx="1095813" cy="369332"/>
          </a:xfrm>
          <a:prstGeom prst="rect">
            <a:avLst/>
          </a:prstGeom>
          <a:noFill/>
        </p:spPr>
        <p:txBody>
          <a:bodyPr wrap="none" rtlCol="0">
            <a:spAutoFit/>
          </a:bodyPr>
          <a:lstStyle/>
          <a:p>
            <a:r>
              <a:rPr lang="en-US" dirty="0" smtClean="0">
                <a:solidFill>
                  <a:prstClr val="black"/>
                </a:solidFill>
              </a:rPr>
              <a:t>Metadata</a:t>
            </a:r>
            <a:endParaRPr lang="en-US" dirty="0">
              <a:solidFill>
                <a:prstClr val="black"/>
              </a:solidFill>
            </a:endParaRPr>
          </a:p>
        </p:txBody>
      </p:sp>
      <p:sp>
        <p:nvSpPr>
          <p:cNvPr id="44" name="TextBox 43"/>
          <p:cNvSpPr txBox="1"/>
          <p:nvPr/>
        </p:nvSpPr>
        <p:spPr>
          <a:xfrm>
            <a:off x="8053831" y="4721957"/>
            <a:ext cx="620554" cy="369332"/>
          </a:xfrm>
          <a:prstGeom prst="rect">
            <a:avLst/>
          </a:prstGeom>
          <a:noFill/>
        </p:spPr>
        <p:txBody>
          <a:bodyPr wrap="none" rtlCol="0">
            <a:spAutoFit/>
          </a:bodyPr>
          <a:lstStyle/>
          <a:p>
            <a:r>
              <a:rPr lang="en-US" dirty="0" smtClean="0">
                <a:solidFill>
                  <a:prstClr val="black"/>
                </a:solidFill>
              </a:rPr>
              <a:t>Data</a:t>
            </a:r>
            <a:endParaRPr lang="en-US" dirty="0">
              <a:solidFill>
                <a:prstClr val="black"/>
              </a:solidFill>
            </a:endParaRPr>
          </a:p>
        </p:txBody>
      </p:sp>
      <p:sp>
        <p:nvSpPr>
          <p:cNvPr id="45" name="TextBox 44"/>
          <p:cNvSpPr txBox="1"/>
          <p:nvPr/>
        </p:nvSpPr>
        <p:spPr>
          <a:xfrm>
            <a:off x="6385130" y="3962400"/>
            <a:ext cx="1082797" cy="830997"/>
          </a:xfrm>
          <a:prstGeom prst="rect">
            <a:avLst/>
          </a:prstGeom>
          <a:noFill/>
        </p:spPr>
        <p:txBody>
          <a:bodyPr wrap="none" rtlCol="0">
            <a:spAutoFit/>
          </a:bodyPr>
          <a:lstStyle/>
          <a:p>
            <a:pPr algn="ctr"/>
            <a:r>
              <a:rPr lang="en-US" sz="2400" dirty="0" smtClean="0">
                <a:solidFill>
                  <a:prstClr val="black"/>
                </a:solidFill>
              </a:rPr>
              <a:t>HIS</a:t>
            </a:r>
          </a:p>
          <a:p>
            <a:pPr algn="ctr"/>
            <a:r>
              <a:rPr lang="en-US" sz="2400" dirty="0" smtClean="0">
                <a:solidFill>
                  <a:prstClr val="black"/>
                </a:solidFill>
              </a:rPr>
              <a:t>Central</a:t>
            </a:r>
            <a:endParaRPr lang="en-US" sz="2400" dirty="0">
              <a:solidFill>
                <a:prstClr val="black"/>
              </a:solidFill>
            </a:endParaRPr>
          </a:p>
        </p:txBody>
      </p:sp>
      <p:sp>
        <p:nvSpPr>
          <p:cNvPr id="59" name="TextBox 58"/>
          <p:cNvSpPr txBox="1"/>
          <p:nvPr/>
        </p:nvSpPr>
        <p:spPr>
          <a:xfrm>
            <a:off x="5836300" y="5562600"/>
            <a:ext cx="3307700" cy="369332"/>
          </a:xfrm>
          <a:prstGeom prst="rect">
            <a:avLst/>
          </a:prstGeom>
          <a:noFill/>
        </p:spPr>
        <p:txBody>
          <a:bodyPr wrap="none" rtlCol="0">
            <a:spAutoFit/>
          </a:bodyPr>
          <a:lstStyle/>
          <a:p>
            <a:r>
              <a:rPr lang="en-US" dirty="0" smtClean="0">
                <a:solidFill>
                  <a:prstClr val="black"/>
                </a:solidFill>
              </a:rPr>
              <a:t>San Diego Supercomputer Center</a:t>
            </a:r>
            <a:endParaRPr lang="en-US" dirty="0">
              <a:solidFill>
                <a:prstClr val="black"/>
              </a:solidFill>
            </a:endParaRPr>
          </a:p>
        </p:txBody>
      </p:sp>
      <p:sp>
        <p:nvSpPr>
          <p:cNvPr id="60" name="Up Arrow 59"/>
          <p:cNvSpPr/>
          <p:nvPr/>
        </p:nvSpPr>
        <p:spPr>
          <a:xfrm>
            <a:off x="3962400" y="17526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Bent Arrow 61"/>
          <p:cNvSpPr/>
          <p:nvPr/>
        </p:nvSpPr>
        <p:spPr>
          <a:xfrm>
            <a:off x="2362200" y="2895600"/>
            <a:ext cx="3048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3" name="Bent Arrow 62"/>
          <p:cNvSpPr/>
          <p:nvPr/>
        </p:nvSpPr>
        <p:spPr>
          <a:xfrm>
            <a:off x="6553200" y="2819400"/>
            <a:ext cx="304800" cy="533400"/>
          </a:xfrm>
          <a:prstGeom prst="bentArrow">
            <a:avLst/>
          </a:prstGeom>
          <a:scene3d>
            <a:camera prst="orthographicFront">
              <a:rot lat="0" lon="99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61" name="Group 60"/>
          <p:cNvGrpSpPr/>
          <p:nvPr/>
        </p:nvGrpSpPr>
        <p:grpSpPr>
          <a:xfrm>
            <a:off x="2971800" y="2133600"/>
            <a:ext cx="3907232" cy="876300"/>
            <a:chOff x="2971800" y="1524000"/>
            <a:chExt cx="3907232" cy="876300"/>
          </a:xfrm>
        </p:grpSpPr>
        <p:pic>
          <p:nvPicPr>
            <p:cNvPr id="64" name="Picture 3"/>
            <p:cNvPicPr>
              <a:picLocks noChangeAspect="1" noChangeArrowheads="1"/>
            </p:cNvPicPr>
            <p:nvPr/>
          </p:nvPicPr>
          <p:blipFill>
            <a:blip r:embed="rId5" cstate="print"/>
            <a:srcRect/>
            <a:stretch>
              <a:fillRect/>
            </a:stretch>
          </p:blipFill>
          <p:spPr bwMode="auto">
            <a:xfrm>
              <a:off x="2971800" y="1524000"/>
              <a:ext cx="2893301" cy="876300"/>
            </a:xfrm>
            <a:prstGeom prst="rect">
              <a:avLst/>
            </a:prstGeom>
            <a:noFill/>
            <a:ln w="25400">
              <a:solidFill>
                <a:schemeClr val="accent1"/>
              </a:solidFill>
              <a:miter lim="800000"/>
              <a:headEnd/>
              <a:tailEnd/>
            </a:ln>
          </p:spPr>
        </p:pic>
        <p:grpSp>
          <p:nvGrpSpPr>
            <p:cNvPr id="65" name="Group 88"/>
            <p:cNvGrpSpPr/>
            <p:nvPr/>
          </p:nvGrpSpPr>
          <p:grpSpPr>
            <a:xfrm>
              <a:off x="5867400" y="1752600"/>
              <a:ext cx="1011632" cy="369332"/>
              <a:chOff x="2440416" y="2133600"/>
              <a:chExt cx="1011632" cy="369332"/>
            </a:xfrm>
          </p:grpSpPr>
          <p:sp>
            <p:nvSpPr>
              <p:cNvPr id="66" name="TextBox 65"/>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67" name="Straight Connector 66"/>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69" name="Up Arrow 68"/>
          <p:cNvSpPr/>
          <p:nvPr/>
        </p:nvSpPr>
        <p:spPr>
          <a:xfrm>
            <a:off x="3962400" y="30480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Box 69"/>
          <p:cNvSpPr txBox="1"/>
          <p:nvPr/>
        </p:nvSpPr>
        <p:spPr>
          <a:xfrm>
            <a:off x="1066800" y="2286000"/>
            <a:ext cx="1777153" cy="461665"/>
          </a:xfrm>
          <a:prstGeom prst="rect">
            <a:avLst/>
          </a:prstGeom>
          <a:noFill/>
        </p:spPr>
        <p:txBody>
          <a:bodyPr wrap="none" rtlCol="0">
            <a:spAutoFit/>
          </a:bodyPr>
          <a:lstStyle/>
          <a:p>
            <a:r>
              <a:rPr lang="en-US" sz="2400" dirty="0" err="1" smtClean="0">
                <a:solidFill>
                  <a:srgbClr val="FF0000"/>
                </a:solidFill>
              </a:rPr>
              <a:t>MetaCatalog</a:t>
            </a:r>
            <a:endParaRPr lang="en-US" sz="2400" dirty="0">
              <a:solidFill>
                <a:srgbClr val="FF0000"/>
              </a:solidFill>
            </a:endParaRPr>
          </a:p>
        </p:txBody>
      </p:sp>
      <p:sp>
        <p:nvSpPr>
          <p:cNvPr id="71" name="TextBox 70"/>
          <p:cNvSpPr txBox="1"/>
          <p:nvPr/>
        </p:nvSpPr>
        <p:spPr>
          <a:xfrm>
            <a:off x="1371600" y="1066800"/>
            <a:ext cx="1963807" cy="461665"/>
          </a:xfrm>
          <a:prstGeom prst="rect">
            <a:avLst/>
          </a:prstGeom>
          <a:noFill/>
        </p:spPr>
        <p:txBody>
          <a:bodyPr wrap="none" rtlCol="0">
            <a:spAutoFit/>
          </a:bodyPr>
          <a:lstStyle/>
          <a:p>
            <a:r>
              <a:rPr lang="en-US" sz="2400" dirty="0" err="1" smtClean="0">
                <a:solidFill>
                  <a:srgbClr val="FF0000"/>
                </a:solidFill>
              </a:rPr>
              <a:t>HydroDesktop</a:t>
            </a:r>
            <a:endParaRPr lang="en-US" sz="2400" dirty="0">
              <a:solidFill>
                <a:srgbClr val="FF0000"/>
              </a:solidFill>
            </a:endParaRPr>
          </a:p>
        </p:txBody>
      </p:sp>
    </p:spTree>
    <p:extLst>
      <p:ext uri="{BB962C8B-B14F-4D97-AF65-F5344CB8AC3E}">
        <p14:creationId xmlns:p14="http://schemas.microsoft.com/office/powerpoint/2010/main" val="11626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Digital Divide</a:t>
            </a:r>
            <a:endParaRPr lang="en-US" dirty="0"/>
          </a:p>
        </p:txBody>
      </p:sp>
      <p:grpSp>
        <p:nvGrpSpPr>
          <p:cNvPr id="3" name="Group 25"/>
          <p:cNvGrpSpPr/>
          <p:nvPr/>
        </p:nvGrpSpPr>
        <p:grpSpPr>
          <a:xfrm>
            <a:off x="6019800" y="1962150"/>
            <a:ext cx="1628775" cy="1945923"/>
            <a:chOff x="1524000" y="3581399"/>
            <a:chExt cx="1628775" cy="1945923"/>
          </a:xfrm>
        </p:grpSpPr>
        <p:pic>
          <p:nvPicPr>
            <p:cNvPr id="7" name="Picture 2"/>
            <p:cNvPicPr>
              <a:picLocks noChangeAspect="1" noChangeArrowheads="1"/>
            </p:cNvPicPr>
            <p:nvPr/>
          </p:nvPicPr>
          <p:blipFill>
            <a:blip r:embed="rId3" cstate="print"/>
            <a:srcRect/>
            <a:stretch>
              <a:fillRect/>
            </a:stretch>
          </p:blipFill>
          <p:spPr bwMode="auto">
            <a:xfrm>
              <a:off x="1524000" y="4267200"/>
              <a:ext cx="1628775" cy="1260122"/>
            </a:xfrm>
            <a:prstGeom prst="rect">
              <a:avLst/>
            </a:prstGeom>
            <a:noFill/>
            <a:ln w="9525">
              <a:noFill/>
              <a:miter lim="800000"/>
              <a:headEnd/>
              <a:tailEnd/>
            </a:ln>
          </p:spPr>
        </p:pic>
        <p:sp>
          <p:nvSpPr>
            <p:cNvPr id="11" name="TextBox 21"/>
            <p:cNvSpPr txBox="1">
              <a:spLocks noChangeArrowheads="1"/>
            </p:cNvSpPr>
            <p:nvPr/>
          </p:nvSpPr>
          <p:spPr bwMode="auto">
            <a:xfrm>
              <a:off x="1524000" y="3581399"/>
              <a:ext cx="1523999" cy="646331"/>
            </a:xfrm>
            <a:prstGeom prst="rect">
              <a:avLst/>
            </a:prstGeom>
            <a:noFill/>
            <a:ln w="9525">
              <a:noFill/>
              <a:miter lim="800000"/>
              <a:headEnd/>
              <a:tailEnd/>
            </a:ln>
          </p:spPr>
          <p:txBody>
            <a:bodyPr>
              <a:spAutoFit/>
            </a:bodyPr>
            <a:lstStyle/>
            <a:p>
              <a:pPr algn="ctr"/>
              <a:r>
                <a:rPr lang="en-US">
                  <a:solidFill>
                    <a:prstClr val="black"/>
                  </a:solidFill>
                </a:rPr>
                <a:t>Weather and Climate</a:t>
              </a:r>
            </a:p>
          </p:txBody>
        </p:sp>
      </p:grpSp>
      <p:pic>
        <p:nvPicPr>
          <p:cNvPr id="8" name="Picture 3"/>
          <p:cNvPicPr>
            <a:picLocks noChangeAspect="1" noChangeArrowheads="1"/>
          </p:cNvPicPr>
          <p:nvPr/>
        </p:nvPicPr>
        <p:blipFill>
          <a:blip r:embed="rId4" cstate="print"/>
          <a:srcRect/>
          <a:stretch>
            <a:fillRect/>
          </a:stretch>
        </p:blipFill>
        <p:spPr bwMode="auto">
          <a:xfrm>
            <a:off x="6096000" y="4781550"/>
            <a:ext cx="1514569" cy="1390650"/>
          </a:xfrm>
          <a:prstGeom prst="rect">
            <a:avLst/>
          </a:prstGeom>
          <a:noFill/>
          <a:ln w="9525">
            <a:noFill/>
            <a:miter lim="800000"/>
            <a:headEnd/>
            <a:tailEnd/>
          </a:ln>
        </p:spPr>
      </p:pic>
      <p:sp>
        <p:nvSpPr>
          <p:cNvPr id="13" name="TextBox 23"/>
          <p:cNvSpPr txBox="1">
            <a:spLocks noChangeArrowheads="1"/>
          </p:cNvSpPr>
          <p:nvPr/>
        </p:nvSpPr>
        <p:spPr bwMode="auto">
          <a:xfrm>
            <a:off x="6096000" y="4095750"/>
            <a:ext cx="1523999" cy="646331"/>
          </a:xfrm>
          <a:prstGeom prst="rect">
            <a:avLst/>
          </a:prstGeom>
          <a:noFill/>
          <a:ln w="9525">
            <a:noFill/>
            <a:miter lim="800000"/>
            <a:headEnd/>
            <a:tailEnd/>
          </a:ln>
        </p:spPr>
        <p:txBody>
          <a:bodyPr>
            <a:spAutoFit/>
          </a:bodyPr>
          <a:lstStyle/>
          <a:p>
            <a:pPr algn="ctr"/>
            <a:r>
              <a:rPr lang="en-US" dirty="0">
                <a:solidFill>
                  <a:prstClr val="black"/>
                </a:solidFill>
              </a:rPr>
              <a:t>Remote Sensing</a:t>
            </a:r>
          </a:p>
        </p:txBody>
      </p:sp>
      <p:grpSp>
        <p:nvGrpSpPr>
          <p:cNvPr id="4" name="Group 27"/>
          <p:cNvGrpSpPr/>
          <p:nvPr/>
        </p:nvGrpSpPr>
        <p:grpSpPr>
          <a:xfrm>
            <a:off x="1219200" y="2183706"/>
            <a:ext cx="2128076" cy="1420402"/>
            <a:chOff x="3213100" y="1600200"/>
            <a:chExt cx="2128076" cy="1420402"/>
          </a:xfrm>
        </p:grpSpPr>
        <p:pic>
          <p:nvPicPr>
            <p:cNvPr id="6" name="Picture 19" descr="Chart"/>
            <p:cNvPicPr>
              <a:picLocks noChangeAspect="1" noChangeArrowheads="1"/>
            </p:cNvPicPr>
            <p:nvPr/>
          </p:nvPicPr>
          <p:blipFill>
            <a:blip r:embed="rId5" cstate="print"/>
            <a:srcRect/>
            <a:stretch>
              <a:fillRect/>
            </a:stretch>
          </p:blipFill>
          <p:spPr bwMode="auto">
            <a:xfrm>
              <a:off x="3213100" y="1979554"/>
              <a:ext cx="2128076" cy="1041048"/>
            </a:xfrm>
            <a:prstGeom prst="rect">
              <a:avLst/>
            </a:prstGeom>
            <a:noFill/>
            <a:ln w="9525">
              <a:noFill/>
              <a:miter lim="800000"/>
              <a:headEnd/>
              <a:tailEnd/>
            </a:ln>
          </p:spPr>
        </p:pic>
        <p:sp>
          <p:nvSpPr>
            <p:cNvPr id="12" name="TextBox 22"/>
            <p:cNvSpPr txBox="1">
              <a:spLocks noChangeArrowheads="1"/>
            </p:cNvSpPr>
            <p:nvPr/>
          </p:nvSpPr>
          <p:spPr bwMode="auto">
            <a:xfrm>
              <a:off x="3594100" y="1600200"/>
              <a:ext cx="1523999" cy="369332"/>
            </a:xfrm>
            <a:prstGeom prst="rect">
              <a:avLst/>
            </a:prstGeom>
            <a:noFill/>
            <a:ln w="9525">
              <a:noFill/>
              <a:miter lim="800000"/>
              <a:headEnd/>
              <a:tailEnd/>
            </a:ln>
          </p:spPr>
          <p:txBody>
            <a:bodyPr>
              <a:spAutoFit/>
            </a:bodyPr>
            <a:lstStyle/>
            <a:p>
              <a:pPr algn="ctr"/>
              <a:r>
                <a:rPr lang="en-US" dirty="0" smtClean="0">
                  <a:solidFill>
                    <a:prstClr val="black"/>
                  </a:solidFill>
                </a:rPr>
                <a:t>Observations</a:t>
              </a:r>
              <a:endParaRPr lang="en-US" dirty="0">
                <a:solidFill>
                  <a:prstClr val="black"/>
                </a:solidFill>
              </a:endParaRPr>
            </a:p>
          </p:txBody>
        </p:sp>
      </p:grpSp>
      <p:grpSp>
        <p:nvGrpSpPr>
          <p:cNvPr id="9" name="Group 25"/>
          <p:cNvGrpSpPr/>
          <p:nvPr/>
        </p:nvGrpSpPr>
        <p:grpSpPr>
          <a:xfrm>
            <a:off x="1066800" y="4393506"/>
            <a:ext cx="2529682" cy="1778694"/>
            <a:chOff x="1066800" y="4038600"/>
            <a:chExt cx="2529682" cy="1778694"/>
          </a:xfrm>
        </p:grpSpPr>
        <p:pic>
          <p:nvPicPr>
            <p:cNvPr id="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4419600"/>
              <a:ext cx="2529682" cy="1397694"/>
            </a:xfrm>
            <a:prstGeom prst="rect">
              <a:avLst/>
            </a:prstGeom>
            <a:noFill/>
            <a:ln w="9525">
              <a:noFill/>
              <a:miter lim="800000"/>
              <a:headEnd/>
              <a:tailEnd/>
            </a:ln>
          </p:spPr>
        </p:pic>
        <p:sp>
          <p:nvSpPr>
            <p:cNvPr id="14" name="TextBox 24"/>
            <p:cNvSpPr txBox="1">
              <a:spLocks noChangeArrowheads="1"/>
            </p:cNvSpPr>
            <p:nvPr/>
          </p:nvSpPr>
          <p:spPr bwMode="auto">
            <a:xfrm>
              <a:off x="2133600" y="4038600"/>
              <a:ext cx="494046" cy="369332"/>
            </a:xfrm>
            <a:prstGeom prst="rect">
              <a:avLst/>
            </a:prstGeom>
            <a:noFill/>
            <a:ln w="9525">
              <a:noFill/>
              <a:miter lim="800000"/>
              <a:headEnd/>
              <a:tailEnd/>
            </a:ln>
          </p:spPr>
          <p:txBody>
            <a:bodyPr wrap="none">
              <a:spAutoFit/>
            </a:bodyPr>
            <a:lstStyle/>
            <a:p>
              <a:r>
                <a:rPr lang="en-US" dirty="0" smtClean="0">
                  <a:solidFill>
                    <a:prstClr val="black"/>
                  </a:solidFill>
                </a:rPr>
                <a:t>GIS</a:t>
              </a:r>
              <a:endParaRPr lang="en-US" dirty="0">
                <a:solidFill>
                  <a:prstClr val="black"/>
                </a:solidFill>
              </a:endParaRPr>
            </a:p>
          </p:txBody>
        </p:sp>
      </p:grpSp>
      <p:cxnSp>
        <p:nvCxnSpPr>
          <p:cNvPr id="28" name="Straight Connector 27"/>
          <p:cNvCxnSpPr/>
          <p:nvPr/>
        </p:nvCxnSpPr>
        <p:spPr>
          <a:xfrm rot="5400000">
            <a:off x="2286000" y="3810000"/>
            <a:ext cx="457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0" y="1371600"/>
            <a:ext cx="2962221" cy="369332"/>
          </a:xfrm>
          <a:prstGeom prst="rect">
            <a:avLst/>
          </a:prstGeom>
          <a:noFill/>
          <a:ln>
            <a:solidFill>
              <a:schemeClr val="accent1">
                <a:shade val="95000"/>
                <a:satMod val="105000"/>
              </a:schemeClr>
            </a:solidFill>
          </a:ln>
        </p:spPr>
        <p:txBody>
          <a:bodyPr wrap="none" rtlCol="0">
            <a:spAutoFit/>
          </a:bodyPr>
          <a:lstStyle/>
          <a:p>
            <a:r>
              <a:rPr lang="en-US" dirty="0" smtClean="0">
                <a:solidFill>
                  <a:srgbClr val="FF0000"/>
                </a:solidFill>
              </a:rPr>
              <a:t>Continuous </a:t>
            </a:r>
            <a:r>
              <a:rPr lang="en-US" dirty="0" smtClean="0">
                <a:solidFill>
                  <a:prstClr val="black"/>
                </a:solidFill>
              </a:rPr>
              <a:t>space-time arrays</a:t>
            </a:r>
            <a:endParaRPr lang="en-US" dirty="0">
              <a:solidFill>
                <a:prstClr val="black"/>
              </a:solidFill>
            </a:endParaRPr>
          </a:p>
        </p:txBody>
      </p:sp>
      <p:sp>
        <p:nvSpPr>
          <p:cNvPr id="30" name="TextBox 29"/>
          <p:cNvSpPr txBox="1"/>
          <p:nvPr/>
        </p:nvSpPr>
        <p:spPr>
          <a:xfrm>
            <a:off x="1295400" y="1295400"/>
            <a:ext cx="2362200" cy="646331"/>
          </a:xfrm>
          <a:prstGeom prst="rect">
            <a:avLst/>
          </a:prstGeom>
          <a:noFill/>
          <a:ln>
            <a:solidFill>
              <a:schemeClr val="accent1">
                <a:shade val="95000"/>
                <a:satMod val="105000"/>
              </a:schemeClr>
            </a:solidFill>
          </a:ln>
        </p:spPr>
        <p:txBody>
          <a:bodyPr wrap="square" rtlCol="0">
            <a:spAutoFit/>
          </a:bodyPr>
          <a:lstStyle/>
          <a:p>
            <a:pPr algn="ctr"/>
            <a:r>
              <a:rPr lang="en-US" dirty="0" smtClean="0">
                <a:solidFill>
                  <a:srgbClr val="FF0000"/>
                </a:solidFill>
              </a:rPr>
              <a:t>Discrete</a:t>
            </a:r>
            <a:r>
              <a:rPr lang="en-US" dirty="0" smtClean="0">
                <a:solidFill>
                  <a:prstClr val="black"/>
                </a:solidFill>
              </a:rPr>
              <a:t> spatial objects with time series</a:t>
            </a:r>
            <a:endParaRPr lang="en-US" dirty="0">
              <a:solidFill>
                <a:prstClr val="black"/>
              </a:solidFill>
            </a:endParaRPr>
          </a:p>
        </p:txBody>
      </p:sp>
      <p:sp>
        <p:nvSpPr>
          <p:cNvPr id="31" name="TextBox 30"/>
          <p:cNvSpPr txBox="1"/>
          <p:nvPr/>
        </p:nvSpPr>
        <p:spPr>
          <a:xfrm>
            <a:off x="2743200" y="6248400"/>
            <a:ext cx="3981411" cy="369332"/>
          </a:xfrm>
          <a:prstGeom prst="rect">
            <a:avLst/>
          </a:prstGeom>
          <a:noFill/>
        </p:spPr>
        <p:txBody>
          <a:bodyPr wrap="none" rtlCol="0">
            <a:spAutoFit/>
          </a:bodyPr>
          <a:lstStyle/>
          <a:p>
            <a:r>
              <a:rPr lang="en-US" dirty="0" smtClean="0">
                <a:solidFill>
                  <a:prstClr val="black"/>
                </a:solidFill>
              </a:rPr>
              <a:t>These are two very different data worlds</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Catalog Services Searched Using a Common </a:t>
            </a:r>
            <a:r>
              <a:rPr lang="en-US" sz="3600" dirty="0" smtClean="0">
                <a:solidFill>
                  <a:srgbClr val="FF0000"/>
                </a:solidFill>
              </a:rPr>
              <a:t>CUAHSI Ontology</a:t>
            </a:r>
            <a:endParaRPr lang="en-US" sz="3600" dirty="0">
              <a:solidFill>
                <a:srgbClr val="FF0000"/>
              </a:solidFill>
            </a:endParaRPr>
          </a:p>
        </p:txBody>
      </p:sp>
      <p:grpSp>
        <p:nvGrpSpPr>
          <p:cNvPr id="3" name="Group 25"/>
          <p:cNvGrpSpPr/>
          <p:nvPr/>
        </p:nvGrpSpPr>
        <p:grpSpPr>
          <a:xfrm>
            <a:off x="6019800" y="1962150"/>
            <a:ext cx="1628775" cy="1945923"/>
            <a:chOff x="1524000" y="3581399"/>
            <a:chExt cx="1628775" cy="1945923"/>
          </a:xfrm>
        </p:grpSpPr>
        <p:pic>
          <p:nvPicPr>
            <p:cNvPr id="7" name="Picture 2"/>
            <p:cNvPicPr>
              <a:picLocks noChangeAspect="1" noChangeArrowheads="1"/>
            </p:cNvPicPr>
            <p:nvPr/>
          </p:nvPicPr>
          <p:blipFill>
            <a:blip r:embed="rId3" cstate="print"/>
            <a:srcRect/>
            <a:stretch>
              <a:fillRect/>
            </a:stretch>
          </p:blipFill>
          <p:spPr bwMode="auto">
            <a:xfrm>
              <a:off x="1524000" y="4267200"/>
              <a:ext cx="1628775" cy="1260122"/>
            </a:xfrm>
            <a:prstGeom prst="rect">
              <a:avLst/>
            </a:prstGeom>
            <a:noFill/>
            <a:ln w="9525">
              <a:noFill/>
              <a:miter lim="800000"/>
              <a:headEnd/>
              <a:tailEnd/>
            </a:ln>
          </p:spPr>
        </p:pic>
        <p:sp>
          <p:nvSpPr>
            <p:cNvPr id="11" name="TextBox 21"/>
            <p:cNvSpPr txBox="1">
              <a:spLocks noChangeArrowheads="1"/>
            </p:cNvSpPr>
            <p:nvPr/>
          </p:nvSpPr>
          <p:spPr bwMode="auto">
            <a:xfrm>
              <a:off x="1524000" y="3581399"/>
              <a:ext cx="1523999" cy="646331"/>
            </a:xfrm>
            <a:prstGeom prst="rect">
              <a:avLst/>
            </a:prstGeom>
            <a:noFill/>
            <a:ln w="9525">
              <a:noFill/>
              <a:miter lim="800000"/>
              <a:headEnd/>
              <a:tailEnd/>
            </a:ln>
          </p:spPr>
          <p:txBody>
            <a:bodyPr>
              <a:spAutoFit/>
            </a:bodyPr>
            <a:lstStyle/>
            <a:p>
              <a:pPr algn="ctr"/>
              <a:r>
                <a:rPr lang="en-US">
                  <a:solidFill>
                    <a:prstClr val="black"/>
                  </a:solidFill>
                </a:rPr>
                <a:t>Weather and Climate</a:t>
              </a:r>
            </a:p>
          </p:txBody>
        </p:sp>
      </p:grpSp>
      <p:pic>
        <p:nvPicPr>
          <p:cNvPr id="8" name="Picture 3"/>
          <p:cNvPicPr>
            <a:picLocks noChangeAspect="1" noChangeArrowheads="1"/>
          </p:cNvPicPr>
          <p:nvPr/>
        </p:nvPicPr>
        <p:blipFill>
          <a:blip r:embed="rId4" cstate="print"/>
          <a:srcRect/>
          <a:stretch>
            <a:fillRect/>
          </a:stretch>
        </p:blipFill>
        <p:spPr bwMode="auto">
          <a:xfrm>
            <a:off x="6096000" y="4781550"/>
            <a:ext cx="1514569" cy="1390650"/>
          </a:xfrm>
          <a:prstGeom prst="rect">
            <a:avLst/>
          </a:prstGeom>
          <a:noFill/>
          <a:ln w="9525">
            <a:noFill/>
            <a:miter lim="800000"/>
            <a:headEnd/>
            <a:tailEnd/>
          </a:ln>
        </p:spPr>
      </p:pic>
      <p:sp>
        <p:nvSpPr>
          <p:cNvPr id="13" name="TextBox 23"/>
          <p:cNvSpPr txBox="1">
            <a:spLocks noChangeArrowheads="1"/>
          </p:cNvSpPr>
          <p:nvPr/>
        </p:nvSpPr>
        <p:spPr bwMode="auto">
          <a:xfrm>
            <a:off x="6096000" y="4095750"/>
            <a:ext cx="1523999" cy="646331"/>
          </a:xfrm>
          <a:prstGeom prst="rect">
            <a:avLst/>
          </a:prstGeom>
          <a:noFill/>
          <a:ln w="9525">
            <a:noFill/>
            <a:miter lim="800000"/>
            <a:headEnd/>
            <a:tailEnd/>
          </a:ln>
        </p:spPr>
        <p:txBody>
          <a:bodyPr>
            <a:spAutoFit/>
          </a:bodyPr>
          <a:lstStyle/>
          <a:p>
            <a:pPr algn="ctr"/>
            <a:r>
              <a:rPr lang="en-US" dirty="0">
                <a:solidFill>
                  <a:prstClr val="black"/>
                </a:solidFill>
              </a:rPr>
              <a:t>Remote Sensing</a:t>
            </a:r>
          </a:p>
        </p:txBody>
      </p:sp>
      <p:grpSp>
        <p:nvGrpSpPr>
          <p:cNvPr id="4" name="Group 27"/>
          <p:cNvGrpSpPr/>
          <p:nvPr/>
        </p:nvGrpSpPr>
        <p:grpSpPr>
          <a:xfrm>
            <a:off x="1219200" y="2183706"/>
            <a:ext cx="2128076" cy="1420402"/>
            <a:chOff x="3213100" y="1600200"/>
            <a:chExt cx="2128076" cy="1420402"/>
          </a:xfrm>
        </p:grpSpPr>
        <p:pic>
          <p:nvPicPr>
            <p:cNvPr id="6" name="Picture 19" descr="Chart"/>
            <p:cNvPicPr>
              <a:picLocks noChangeAspect="1" noChangeArrowheads="1"/>
            </p:cNvPicPr>
            <p:nvPr/>
          </p:nvPicPr>
          <p:blipFill>
            <a:blip r:embed="rId5" cstate="print"/>
            <a:srcRect/>
            <a:stretch>
              <a:fillRect/>
            </a:stretch>
          </p:blipFill>
          <p:spPr bwMode="auto">
            <a:xfrm>
              <a:off x="3213100" y="1979554"/>
              <a:ext cx="2128076" cy="1041048"/>
            </a:xfrm>
            <a:prstGeom prst="rect">
              <a:avLst/>
            </a:prstGeom>
            <a:noFill/>
            <a:ln w="9525">
              <a:noFill/>
              <a:miter lim="800000"/>
              <a:headEnd/>
              <a:tailEnd/>
            </a:ln>
          </p:spPr>
        </p:pic>
        <p:sp>
          <p:nvSpPr>
            <p:cNvPr id="12" name="TextBox 22"/>
            <p:cNvSpPr txBox="1">
              <a:spLocks noChangeArrowheads="1"/>
            </p:cNvSpPr>
            <p:nvPr/>
          </p:nvSpPr>
          <p:spPr bwMode="auto">
            <a:xfrm>
              <a:off x="3594100" y="1600200"/>
              <a:ext cx="1523999" cy="369332"/>
            </a:xfrm>
            <a:prstGeom prst="rect">
              <a:avLst/>
            </a:prstGeom>
            <a:noFill/>
            <a:ln w="9525">
              <a:noFill/>
              <a:miter lim="800000"/>
              <a:headEnd/>
              <a:tailEnd/>
            </a:ln>
          </p:spPr>
          <p:txBody>
            <a:bodyPr>
              <a:spAutoFit/>
            </a:bodyPr>
            <a:lstStyle/>
            <a:p>
              <a:pPr algn="ctr"/>
              <a:r>
                <a:rPr lang="en-US" dirty="0" smtClean="0">
                  <a:solidFill>
                    <a:prstClr val="black"/>
                  </a:solidFill>
                </a:rPr>
                <a:t>Observations</a:t>
              </a:r>
              <a:endParaRPr lang="en-US" dirty="0">
                <a:solidFill>
                  <a:prstClr val="black"/>
                </a:solidFill>
              </a:endParaRPr>
            </a:p>
          </p:txBody>
        </p:sp>
      </p:grpSp>
      <p:grpSp>
        <p:nvGrpSpPr>
          <p:cNvPr id="9" name="Group 25"/>
          <p:cNvGrpSpPr/>
          <p:nvPr/>
        </p:nvGrpSpPr>
        <p:grpSpPr>
          <a:xfrm>
            <a:off x="1066800" y="4393506"/>
            <a:ext cx="2529682" cy="1778694"/>
            <a:chOff x="1066800" y="4038600"/>
            <a:chExt cx="2529682" cy="1778694"/>
          </a:xfrm>
        </p:grpSpPr>
        <p:pic>
          <p:nvPicPr>
            <p:cNvPr id="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4419600"/>
              <a:ext cx="2529682" cy="1397694"/>
            </a:xfrm>
            <a:prstGeom prst="rect">
              <a:avLst/>
            </a:prstGeom>
            <a:noFill/>
            <a:ln w="9525">
              <a:noFill/>
              <a:miter lim="800000"/>
              <a:headEnd/>
              <a:tailEnd/>
            </a:ln>
          </p:spPr>
        </p:pic>
        <p:sp>
          <p:nvSpPr>
            <p:cNvPr id="14" name="TextBox 24"/>
            <p:cNvSpPr txBox="1">
              <a:spLocks noChangeArrowheads="1"/>
            </p:cNvSpPr>
            <p:nvPr/>
          </p:nvSpPr>
          <p:spPr bwMode="auto">
            <a:xfrm>
              <a:off x="2133600" y="4038600"/>
              <a:ext cx="494046" cy="369332"/>
            </a:xfrm>
            <a:prstGeom prst="rect">
              <a:avLst/>
            </a:prstGeom>
            <a:noFill/>
            <a:ln w="9525">
              <a:noFill/>
              <a:miter lim="800000"/>
              <a:headEnd/>
              <a:tailEnd/>
            </a:ln>
          </p:spPr>
          <p:txBody>
            <a:bodyPr wrap="none">
              <a:spAutoFit/>
            </a:bodyPr>
            <a:lstStyle/>
            <a:p>
              <a:r>
                <a:rPr lang="en-US" dirty="0" smtClean="0">
                  <a:solidFill>
                    <a:prstClr val="black"/>
                  </a:solidFill>
                </a:rPr>
                <a:t>GIS</a:t>
              </a:r>
              <a:endParaRPr lang="en-US" dirty="0">
                <a:solidFill>
                  <a:prstClr val="black"/>
                </a:solidFill>
              </a:endParaRPr>
            </a:p>
          </p:txBody>
        </p:sp>
      </p:grpSp>
      <p:sp>
        <p:nvSpPr>
          <p:cNvPr id="29" name="TextBox 28"/>
          <p:cNvSpPr txBox="1"/>
          <p:nvPr/>
        </p:nvSpPr>
        <p:spPr>
          <a:xfrm>
            <a:off x="5334000" y="1371600"/>
            <a:ext cx="2962221" cy="369332"/>
          </a:xfrm>
          <a:prstGeom prst="rect">
            <a:avLst/>
          </a:prstGeom>
          <a:noFill/>
          <a:ln>
            <a:solidFill>
              <a:schemeClr val="accent1">
                <a:shade val="95000"/>
                <a:satMod val="105000"/>
              </a:schemeClr>
            </a:solidFill>
          </a:ln>
        </p:spPr>
        <p:txBody>
          <a:bodyPr wrap="none" rtlCol="0">
            <a:spAutoFit/>
          </a:bodyPr>
          <a:lstStyle/>
          <a:p>
            <a:r>
              <a:rPr lang="en-US" dirty="0" smtClean="0">
                <a:solidFill>
                  <a:prstClr val="black"/>
                </a:solidFill>
              </a:rPr>
              <a:t>Continuous </a:t>
            </a:r>
            <a:r>
              <a:rPr lang="en-US" dirty="0" smtClean="0">
                <a:solidFill>
                  <a:srgbClr val="FF0000"/>
                </a:solidFill>
              </a:rPr>
              <a:t>space-time arrays</a:t>
            </a:r>
            <a:endParaRPr lang="en-US" dirty="0">
              <a:solidFill>
                <a:srgbClr val="FF0000"/>
              </a:solidFill>
            </a:endParaRPr>
          </a:p>
        </p:txBody>
      </p:sp>
      <p:sp>
        <p:nvSpPr>
          <p:cNvPr id="30" name="TextBox 29"/>
          <p:cNvSpPr txBox="1"/>
          <p:nvPr/>
        </p:nvSpPr>
        <p:spPr>
          <a:xfrm>
            <a:off x="1295400" y="1295400"/>
            <a:ext cx="2362200" cy="646331"/>
          </a:xfrm>
          <a:prstGeom prst="rect">
            <a:avLst/>
          </a:prstGeom>
          <a:noFill/>
          <a:ln>
            <a:solidFill>
              <a:schemeClr val="accent1">
                <a:shade val="95000"/>
                <a:satMod val="105000"/>
              </a:schemeClr>
            </a:solidFill>
          </a:ln>
        </p:spPr>
        <p:txBody>
          <a:bodyPr wrap="square" rtlCol="0">
            <a:spAutoFit/>
          </a:bodyPr>
          <a:lstStyle/>
          <a:p>
            <a:pPr algn="ctr"/>
            <a:r>
              <a:rPr lang="en-US" dirty="0" smtClean="0">
                <a:solidFill>
                  <a:prstClr val="black"/>
                </a:solidFill>
              </a:rPr>
              <a:t>Discrete spatial objects with </a:t>
            </a:r>
            <a:r>
              <a:rPr lang="en-US" dirty="0" smtClean="0">
                <a:solidFill>
                  <a:srgbClr val="FF0000"/>
                </a:solidFill>
              </a:rPr>
              <a:t>time series</a:t>
            </a:r>
            <a:endParaRPr lang="en-US" dirty="0">
              <a:solidFill>
                <a:srgbClr val="FF0000"/>
              </a:solidFill>
            </a:endParaRPr>
          </a:p>
        </p:txBody>
      </p:sp>
      <p:grpSp>
        <p:nvGrpSpPr>
          <p:cNvPr id="10" name="Group 17"/>
          <p:cNvGrpSpPr/>
          <p:nvPr/>
        </p:nvGrpSpPr>
        <p:grpSpPr>
          <a:xfrm>
            <a:off x="5181600" y="2819400"/>
            <a:ext cx="741203" cy="457200"/>
            <a:chOff x="6553200" y="2743200"/>
            <a:chExt cx="741203" cy="457200"/>
          </a:xfrm>
        </p:grpSpPr>
        <p:sp>
          <p:nvSpPr>
            <p:cNvPr id="19" name="Rectangle 18"/>
            <p:cNvSpPr/>
            <p:nvPr/>
          </p:nvSpPr>
          <p:spPr>
            <a:xfrm>
              <a:off x="6553200" y="2788920"/>
              <a:ext cx="609437"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5"/>
            <p:cNvGrpSpPr/>
            <p:nvPr/>
          </p:nvGrpSpPr>
          <p:grpSpPr>
            <a:xfrm>
              <a:off x="6553200" y="2743200"/>
              <a:ext cx="609600" cy="457200"/>
              <a:chOff x="7391399" y="685800"/>
              <a:chExt cx="1222023" cy="1905000"/>
            </a:xfrm>
            <a:solidFill>
              <a:schemeClr val="bg1"/>
            </a:solidFill>
          </p:grpSpPr>
          <p:sp>
            <p:nvSpPr>
              <p:cNvPr id="34" name="Oval 33"/>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 name="Straight Connector 35"/>
              <p:cNvCxnSpPr>
                <a:stCxn id="34" idx="2"/>
                <a:endCxn id="35"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36"/>
            <p:cNvGrpSpPr/>
            <p:nvPr/>
          </p:nvGrpSpPr>
          <p:grpSpPr>
            <a:xfrm>
              <a:off x="7162800" y="2819400"/>
              <a:ext cx="131603" cy="45720"/>
              <a:chOff x="6858000" y="2438400"/>
              <a:chExt cx="131603" cy="45720"/>
            </a:xfrm>
          </p:grpSpPr>
          <p:sp>
            <p:nvSpPr>
              <p:cNvPr id="32" name="Oval 31"/>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 name="Straight Connector 32"/>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37"/>
            <p:cNvGrpSpPr/>
            <p:nvPr/>
          </p:nvGrpSpPr>
          <p:grpSpPr>
            <a:xfrm>
              <a:off x="7162800" y="2940843"/>
              <a:ext cx="131603" cy="45720"/>
              <a:chOff x="6858000" y="2438400"/>
              <a:chExt cx="131603" cy="45720"/>
            </a:xfrm>
          </p:grpSpPr>
          <p:sp>
            <p:nvSpPr>
              <p:cNvPr id="26" name="Oval 25"/>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 name="Straight Connector 26"/>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40"/>
            <p:cNvGrpSpPr/>
            <p:nvPr/>
          </p:nvGrpSpPr>
          <p:grpSpPr>
            <a:xfrm>
              <a:off x="7162800" y="3048000"/>
              <a:ext cx="131603" cy="45720"/>
              <a:chOff x="6858000" y="2438400"/>
              <a:chExt cx="131603" cy="45720"/>
            </a:xfrm>
          </p:grpSpPr>
          <p:sp>
            <p:nvSpPr>
              <p:cNvPr id="24" name="Oval 23"/>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Connector 24"/>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20" name="Group 37"/>
          <p:cNvGrpSpPr/>
          <p:nvPr/>
        </p:nvGrpSpPr>
        <p:grpSpPr>
          <a:xfrm>
            <a:off x="5257800" y="5181600"/>
            <a:ext cx="741203" cy="457200"/>
            <a:chOff x="6553200" y="2743200"/>
            <a:chExt cx="741203" cy="457200"/>
          </a:xfrm>
        </p:grpSpPr>
        <p:sp>
          <p:nvSpPr>
            <p:cNvPr id="39" name="Rectangle 38"/>
            <p:cNvSpPr/>
            <p:nvPr/>
          </p:nvSpPr>
          <p:spPr>
            <a:xfrm>
              <a:off x="6553200" y="2788920"/>
              <a:ext cx="609437"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15"/>
            <p:cNvGrpSpPr/>
            <p:nvPr/>
          </p:nvGrpSpPr>
          <p:grpSpPr>
            <a:xfrm>
              <a:off x="6553200" y="2743200"/>
              <a:ext cx="609600" cy="457200"/>
              <a:chOff x="7391399" y="685800"/>
              <a:chExt cx="1222023" cy="1905000"/>
            </a:xfrm>
            <a:solidFill>
              <a:schemeClr val="bg1"/>
            </a:solidFill>
          </p:grpSpPr>
          <p:sp>
            <p:nvSpPr>
              <p:cNvPr id="50" name="Oval 49"/>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 name="Straight Connector 51"/>
              <p:cNvCxnSpPr>
                <a:stCxn id="50" idx="2"/>
                <a:endCxn id="51"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36"/>
            <p:cNvGrpSpPr/>
            <p:nvPr/>
          </p:nvGrpSpPr>
          <p:grpSpPr>
            <a:xfrm>
              <a:off x="7162800" y="2819400"/>
              <a:ext cx="131603" cy="45720"/>
              <a:chOff x="6858000" y="2438400"/>
              <a:chExt cx="131603" cy="45720"/>
            </a:xfrm>
          </p:grpSpPr>
          <p:sp>
            <p:nvSpPr>
              <p:cNvPr id="48" name="Oval 47"/>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37"/>
            <p:cNvGrpSpPr/>
            <p:nvPr/>
          </p:nvGrpSpPr>
          <p:grpSpPr>
            <a:xfrm>
              <a:off x="7162800" y="2940843"/>
              <a:ext cx="131603" cy="45720"/>
              <a:chOff x="6858000" y="2438400"/>
              <a:chExt cx="131603" cy="45720"/>
            </a:xfrm>
          </p:grpSpPr>
          <p:sp>
            <p:nvSpPr>
              <p:cNvPr id="46" name="Oval 45"/>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 name="Straight Connector 46"/>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40"/>
            <p:cNvGrpSpPr/>
            <p:nvPr/>
          </p:nvGrpSpPr>
          <p:grpSpPr>
            <a:xfrm>
              <a:off x="7162800" y="3048000"/>
              <a:ext cx="131603" cy="45720"/>
              <a:chOff x="6858000" y="2438400"/>
              <a:chExt cx="131603" cy="45720"/>
            </a:xfrm>
          </p:grpSpPr>
          <p:sp>
            <p:nvSpPr>
              <p:cNvPr id="44" name="Oval 43"/>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Connector 44"/>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1" name="Group 53"/>
          <p:cNvGrpSpPr/>
          <p:nvPr/>
        </p:nvGrpSpPr>
        <p:grpSpPr>
          <a:xfrm>
            <a:off x="3657600" y="5181600"/>
            <a:ext cx="741203" cy="457200"/>
            <a:chOff x="6553200" y="2743200"/>
            <a:chExt cx="741203" cy="457200"/>
          </a:xfrm>
        </p:grpSpPr>
        <p:sp>
          <p:nvSpPr>
            <p:cNvPr id="55" name="Rectangle 54"/>
            <p:cNvSpPr/>
            <p:nvPr/>
          </p:nvSpPr>
          <p:spPr>
            <a:xfrm>
              <a:off x="6553200" y="2788920"/>
              <a:ext cx="609437"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8" name="Group 15"/>
            <p:cNvGrpSpPr/>
            <p:nvPr/>
          </p:nvGrpSpPr>
          <p:grpSpPr>
            <a:xfrm>
              <a:off x="6553200" y="2743200"/>
              <a:ext cx="609600" cy="457200"/>
              <a:chOff x="7391399" y="685800"/>
              <a:chExt cx="1222023" cy="1905000"/>
            </a:xfrm>
            <a:solidFill>
              <a:schemeClr val="bg1"/>
            </a:solidFill>
          </p:grpSpPr>
          <p:sp>
            <p:nvSpPr>
              <p:cNvPr id="66" name="Oval 65"/>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 name="Straight Connector 67"/>
              <p:cNvCxnSpPr>
                <a:stCxn id="66" idx="2"/>
                <a:endCxn id="67"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6"/>
            <p:cNvGrpSpPr/>
            <p:nvPr/>
          </p:nvGrpSpPr>
          <p:grpSpPr>
            <a:xfrm>
              <a:off x="7162800" y="2819400"/>
              <a:ext cx="131603" cy="45720"/>
              <a:chOff x="6858000" y="2438400"/>
              <a:chExt cx="131603" cy="45720"/>
            </a:xfrm>
          </p:grpSpPr>
          <p:sp>
            <p:nvSpPr>
              <p:cNvPr id="64" name="Oval 63"/>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 name="Group 37"/>
            <p:cNvGrpSpPr/>
            <p:nvPr/>
          </p:nvGrpSpPr>
          <p:grpSpPr>
            <a:xfrm>
              <a:off x="7162800" y="2940843"/>
              <a:ext cx="131603" cy="45720"/>
              <a:chOff x="6858000" y="2438400"/>
              <a:chExt cx="131603" cy="45720"/>
            </a:xfrm>
          </p:grpSpPr>
          <p:sp>
            <p:nvSpPr>
              <p:cNvPr id="62" name="Oval 61"/>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 name="Straight Connector 62"/>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 name="Group 40"/>
            <p:cNvGrpSpPr/>
            <p:nvPr/>
          </p:nvGrpSpPr>
          <p:grpSpPr>
            <a:xfrm>
              <a:off x="7162800" y="3048000"/>
              <a:ext cx="131603" cy="45720"/>
              <a:chOff x="6858000" y="2438400"/>
              <a:chExt cx="131603" cy="45720"/>
            </a:xfrm>
          </p:grpSpPr>
          <p:sp>
            <p:nvSpPr>
              <p:cNvPr id="60" name="Oval 59"/>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 name="Straight Connector 60"/>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43" name="Group 69"/>
          <p:cNvGrpSpPr/>
          <p:nvPr/>
        </p:nvGrpSpPr>
        <p:grpSpPr>
          <a:xfrm>
            <a:off x="3657600" y="2819400"/>
            <a:ext cx="741203" cy="457200"/>
            <a:chOff x="6553200" y="2743200"/>
            <a:chExt cx="741203" cy="457200"/>
          </a:xfrm>
        </p:grpSpPr>
        <p:sp>
          <p:nvSpPr>
            <p:cNvPr id="71" name="Rectangle 70"/>
            <p:cNvSpPr/>
            <p:nvPr/>
          </p:nvSpPr>
          <p:spPr>
            <a:xfrm>
              <a:off x="6553200" y="2788920"/>
              <a:ext cx="609437" cy="365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4" name="Group 15"/>
            <p:cNvGrpSpPr/>
            <p:nvPr/>
          </p:nvGrpSpPr>
          <p:grpSpPr>
            <a:xfrm>
              <a:off x="6553200" y="2743200"/>
              <a:ext cx="609600" cy="457200"/>
              <a:chOff x="7391399" y="685800"/>
              <a:chExt cx="1222023" cy="1905000"/>
            </a:xfrm>
            <a:solidFill>
              <a:schemeClr val="bg1"/>
            </a:solidFill>
          </p:grpSpPr>
          <p:sp>
            <p:nvSpPr>
              <p:cNvPr id="82" name="Oval 81"/>
              <p:cNvSpPr/>
              <p:nvPr/>
            </p:nvSpPr>
            <p:spPr>
              <a:xfrm>
                <a:off x="7391399" y="685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Oval 82"/>
              <p:cNvSpPr/>
              <p:nvPr/>
            </p:nvSpPr>
            <p:spPr>
              <a:xfrm>
                <a:off x="7391400" y="2209800"/>
                <a:ext cx="1219200" cy="381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4" name="Straight Connector 83"/>
              <p:cNvCxnSpPr>
                <a:stCxn id="82" idx="2"/>
                <a:endCxn id="83" idx="2"/>
              </p:cNvCxnSpPr>
              <p:nvPr/>
            </p:nvCxnSpPr>
            <p:spPr>
              <a:xfrm rot="10800000" flipV="1">
                <a:off x="7391399" y="876300"/>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8613422" y="855133"/>
                <a:ext cx="0" cy="152400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Group 36"/>
            <p:cNvGrpSpPr/>
            <p:nvPr/>
          </p:nvGrpSpPr>
          <p:grpSpPr>
            <a:xfrm>
              <a:off x="7162800" y="2819400"/>
              <a:ext cx="131603" cy="45720"/>
              <a:chOff x="6858000" y="2438400"/>
              <a:chExt cx="131603" cy="45720"/>
            </a:xfrm>
          </p:grpSpPr>
          <p:sp>
            <p:nvSpPr>
              <p:cNvPr id="80" name="Oval 79"/>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 name="Group 37"/>
            <p:cNvGrpSpPr/>
            <p:nvPr/>
          </p:nvGrpSpPr>
          <p:grpSpPr>
            <a:xfrm>
              <a:off x="7162800" y="2940843"/>
              <a:ext cx="131603" cy="45720"/>
              <a:chOff x="6858000" y="2438400"/>
              <a:chExt cx="131603" cy="45720"/>
            </a:xfrm>
          </p:grpSpPr>
          <p:sp>
            <p:nvSpPr>
              <p:cNvPr id="78" name="Oval 77"/>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9" name="Straight Connector 78"/>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 name="Group 40"/>
            <p:cNvGrpSpPr/>
            <p:nvPr/>
          </p:nvGrpSpPr>
          <p:grpSpPr>
            <a:xfrm>
              <a:off x="7162800" y="3048000"/>
              <a:ext cx="131603" cy="45720"/>
              <a:chOff x="6858000" y="2438400"/>
              <a:chExt cx="131603" cy="45720"/>
            </a:xfrm>
          </p:grpSpPr>
          <p:sp>
            <p:nvSpPr>
              <p:cNvPr id="76" name="Oval 75"/>
              <p:cNvSpPr/>
              <p:nvPr/>
            </p:nvSpPr>
            <p:spPr>
              <a:xfrm>
                <a:off x="6934200" y="2438400"/>
                <a:ext cx="55403" cy="4572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7" name="Straight Connector 76"/>
              <p:cNvCxnSpPr/>
              <p:nvPr/>
            </p:nvCxnSpPr>
            <p:spPr>
              <a:xfrm>
                <a:off x="6858000" y="2464594"/>
                <a:ext cx="76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9" name="Group 57"/>
          <p:cNvGrpSpPr/>
          <p:nvPr/>
        </p:nvGrpSpPr>
        <p:grpSpPr>
          <a:xfrm>
            <a:off x="4038600" y="3733800"/>
            <a:ext cx="1752600" cy="1143000"/>
            <a:chOff x="2362200" y="1295400"/>
            <a:chExt cx="3028950" cy="1995121"/>
          </a:xfrm>
        </p:grpSpPr>
        <p:pic>
          <p:nvPicPr>
            <p:cNvPr id="87" name="Picture 2"/>
            <p:cNvPicPr>
              <a:picLocks noChangeAspect="1" noChangeArrowheads="1"/>
            </p:cNvPicPr>
            <p:nvPr/>
          </p:nvPicPr>
          <p:blipFill>
            <a:blip r:embed="rId7" cstate="print"/>
            <a:srcRect/>
            <a:stretch>
              <a:fillRect/>
            </a:stretch>
          </p:blipFill>
          <p:spPr bwMode="auto">
            <a:xfrm>
              <a:off x="2362200" y="1295400"/>
              <a:ext cx="2209800" cy="1661700"/>
            </a:xfrm>
            <a:prstGeom prst="rect">
              <a:avLst/>
            </a:prstGeom>
            <a:noFill/>
            <a:ln w="9525">
              <a:noFill/>
              <a:miter lim="800000"/>
              <a:headEnd/>
              <a:tailEnd/>
            </a:ln>
          </p:spPr>
        </p:pic>
        <p:pic>
          <p:nvPicPr>
            <p:cNvPr id="88" name="Picture 2"/>
            <p:cNvPicPr>
              <a:picLocks noChangeAspect="1" noChangeArrowheads="1"/>
            </p:cNvPicPr>
            <p:nvPr/>
          </p:nvPicPr>
          <p:blipFill>
            <a:blip r:embed="rId8" cstate="print"/>
            <a:srcRect/>
            <a:stretch>
              <a:fillRect/>
            </a:stretch>
          </p:blipFill>
          <p:spPr bwMode="auto">
            <a:xfrm>
              <a:off x="4191000" y="2057400"/>
              <a:ext cx="1200150" cy="1233121"/>
            </a:xfrm>
            <a:prstGeom prst="rect">
              <a:avLst/>
            </a:prstGeom>
            <a:noFill/>
            <a:ln w="9525">
              <a:noFill/>
              <a:miter lim="800000"/>
              <a:headEnd/>
              <a:tailEnd/>
            </a:ln>
          </p:spPr>
        </p:pic>
      </p:grpSp>
      <p:cxnSp>
        <p:nvCxnSpPr>
          <p:cNvPr id="90" name="Straight Connector 89"/>
          <p:cNvCxnSpPr/>
          <p:nvPr/>
        </p:nvCxnSpPr>
        <p:spPr>
          <a:xfrm rot="16200000" flipH="1">
            <a:off x="4076700" y="3390900"/>
            <a:ext cx="30480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5143500" y="4838700"/>
            <a:ext cx="30480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962400" y="4800600"/>
            <a:ext cx="38100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5067300" y="3390900"/>
            <a:ext cx="304800" cy="2286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524000" y="6248400"/>
            <a:ext cx="2163990" cy="369332"/>
          </a:xfrm>
          <a:prstGeom prst="rect">
            <a:avLst/>
          </a:prstGeom>
          <a:noFill/>
          <a:ln>
            <a:solidFill>
              <a:schemeClr val="accent1"/>
            </a:solidFill>
          </a:ln>
        </p:spPr>
        <p:txBody>
          <a:bodyPr wrap="none" rtlCol="0">
            <a:spAutoFit/>
          </a:bodyPr>
          <a:lstStyle/>
          <a:p>
            <a:r>
              <a:rPr lang="en-US" dirty="0" smtClean="0">
                <a:solidFill>
                  <a:srgbClr val="FF0000"/>
                </a:solidFill>
              </a:rPr>
              <a:t>CUAHSI </a:t>
            </a:r>
            <a:r>
              <a:rPr lang="en-US" dirty="0" err="1" smtClean="0">
                <a:solidFill>
                  <a:srgbClr val="FF0000"/>
                </a:solidFill>
              </a:rPr>
              <a:t>HydroServer</a:t>
            </a:r>
            <a:r>
              <a:rPr lang="en-US" dirty="0" smtClean="0">
                <a:solidFill>
                  <a:srgbClr val="FF0000"/>
                </a:solidFill>
              </a:rPr>
              <a:t> </a:t>
            </a:r>
            <a:endParaRPr lang="en-US" dirty="0">
              <a:solidFill>
                <a:srgbClr val="FF0000"/>
              </a:solidFill>
            </a:endParaRPr>
          </a:p>
        </p:txBody>
      </p:sp>
      <p:sp>
        <p:nvSpPr>
          <p:cNvPr id="100" name="TextBox 99"/>
          <p:cNvSpPr txBox="1"/>
          <p:nvPr/>
        </p:nvSpPr>
        <p:spPr>
          <a:xfrm>
            <a:off x="5715000" y="6248400"/>
            <a:ext cx="2497543" cy="369332"/>
          </a:xfrm>
          <a:prstGeom prst="rect">
            <a:avLst/>
          </a:prstGeom>
          <a:noFill/>
          <a:ln>
            <a:solidFill>
              <a:schemeClr val="accent1"/>
            </a:solidFill>
          </a:ln>
        </p:spPr>
        <p:txBody>
          <a:bodyPr wrap="none" rtlCol="0">
            <a:spAutoFit/>
          </a:bodyPr>
          <a:lstStyle/>
          <a:p>
            <a:r>
              <a:rPr lang="en-US" dirty="0" err="1" smtClean="0">
                <a:solidFill>
                  <a:srgbClr val="FF0000"/>
                </a:solidFill>
              </a:rPr>
              <a:t>Unidata</a:t>
            </a:r>
            <a:r>
              <a:rPr lang="en-US" dirty="0" smtClean="0">
                <a:solidFill>
                  <a:srgbClr val="FF0000"/>
                </a:solidFill>
              </a:rPr>
              <a:t> THREDDS server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Multisensor</a:t>
            </a:r>
            <a:r>
              <a:rPr lang="en-US" sz="3600" dirty="0" smtClean="0"/>
              <a:t> Precipitation Estimate (MPE) West Gulf River Forecast Center</a:t>
            </a:r>
            <a:endParaRPr lang="en-US" sz="3600" dirty="0"/>
          </a:p>
        </p:txBody>
      </p:sp>
      <p:pic>
        <p:nvPicPr>
          <p:cNvPr id="8194" name="Picture 2"/>
          <p:cNvPicPr>
            <a:picLocks noChangeAspect="1" noChangeArrowheads="1"/>
          </p:cNvPicPr>
          <p:nvPr/>
        </p:nvPicPr>
        <p:blipFill>
          <a:blip r:embed="rId2" cstate="print"/>
          <a:srcRect/>
          <a:stretch>
            <a:fillRect/>
          </a:stretch>
        </p:blipFill>
        <p:spPr bwMode="auto">
          <a:xfrm>
            <a:off x="1600200" y="1600199"/>
            <a:ext cx="6019800" cy="4890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 Rainfall Points in CAPCOG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295399" y="1676400"/>
            <a:ext cx="720612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We have custom-built a very large scale services-oriented architecture and a sophisticated user interface to it</a:t>
            </a:r>
          </a:p>
          <a:p>
            <a:pPr lvl="1"/>
            <a:r>
              <a:rPr lang="en-US" dirty="0" smtClean="0">
                <a:solidFill>
                  <a:srgbClr val="FF0000"/>
                </a:solidFill>
              </a:rPr>
              <a:t>A much simpler and more general pattern </a:t>
            </a:r>
            <a:r>
              <a:rPr lang="en-US" dirty="0" smtClean="0"/>
              <a:t>has emerged based on existing </a:t>
            </a:r>
            <a:r>
              <a:rPr lang="en-US" dirty="0" smtClean="0">
                <a:solidFill>
                  <a:srgbClr val="FF0000"/>
                </a:solidFill>
              </a:rPr>
              <a:t>OGC information exchange standards</a:t>
            </a:r>
            <a:r>
              <a:rPr lang="en-US" dirty="0" smtClean="0"/>
              <a:t> and extensions to them</a:t>
            </a:r>
          </a:p>
          <a:p>
            <a:r>
              <a:rPr lang="en-US" dirty="0" smtClean="0"/>
              <a:t>We have exposed a very large volume of information</a:t>
            </a:r>
          </a:p>
          <a:p>
            <a:pPr lvl="1"/>
            <a:r>
              <a:rPr lang="en-US" dirty="0" smtClean="0">
                <a:solidFill>
                  <a:srgbClr val="FF0000"/>
                </a:solidFill>
              </a:rPr>
              <a:t>It needs to be carefully organized </a:t>
            </a:r>
            <a:r>
              <a:rPr lang="en-US" dirty="0" smtClean="0"/>
              <a:t>to be most useful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Observations Metadata Web Feature Service in ArcGIS.com</a:t>
            </a:r>
            <a:br>
              <a:rPr lang="en-US" sz="2800" dirty="0" smtClean="0"/>
            </a:br>
            <a:r>
              <a:rPr lang="en-US" sz="2200" dirty="0" smtClean="0">
                <a:solidFill>
                  <a:schemeClr val="tx2"/>
                </a:solidFill>
                <a:hlinkClick r:id="rId3"/>
              </a:rPr>
              <a:t>USGS </a:t>
            </a:r>
            <a:r>
              <a:rPr lang="en-US" sz="2200" dirty="0" err="1" smtClean="0">
                <a:solidFill>
                  <a:schemeClr val="tx2"/>
                </a:solidFill>
                <a:hlinkClick r:id="rId3"/>
              </a:rPr>
              <a:t>Streamflow</a:t>
            </a:r>
            <a:r>
              <a:rPr lang="en-US" sz="2200" dirty="0" smtClean="0">
                <a:solidFill>
                  <a:schemeClr val="tx2"/>
                </a:solidFill>
                <a:hlinkClick r:id="rId3"/>
              </a:rPr>
              <a:t> and </a:t>
            </a:r>
            <a:r>
              <a:rPr lang="en-US" sz="2200" dirty="0" err="1" smtClean="0">
                <a:solidFill>
                  <a:schemeClr val="tx2"/>
                </a:solidFill>
                <a:hlinkClick r:id="rId3"/>
              </a:rPr>
              <a:t>Nexrad</a:t>
            </a:r>
            <a:r>
              <a:rPr lang="en-US" sz="2200" dirty="0" smtClean="0">
                <a:solidFill>
                  <a:schemeClr val="tx2"/>
                </a:solidFill>
                <a:hlinkClick r:id="rId3"/>
              </a:rPr>
              <a:t> Rainfall in CAPCOG region</a:t>
            </a:r>
            <a:endParaRPr lang="en-US" sz="2200" dirty="0">
              <a:solidFill>
                <a:schemeClr val="tx2"/>
              </a:solidFill>
            </a:endParaRPr>
          </a:p>
        </p:txBody>
      </p:sp>
      <p:pic>
        <p:nvPicPr>
          <p:cNvPr id="2050" name="Picture 2"/>
          <p:cNvPicPr>
            <a:picLocks noChangeAspect="1" noChangeArrowheads="1"/>
          </p:cNvPicPr>
          <p:nvPr/>
        </p:nvPicPr>
        <p:blipFill>
          <a:blip r:embed="rId4" cstate="print"/>
          <a:srcRect/>
          <a:stretch>
            <a:fillRect/>
          </a:stretch>
        </p:blipFill>
        <p:spPr bwMode="auto">
          <a:xfrm>
            <a:off x="1219200" y="1524000"/>
            <a:ext cx="6858000" cy="4825726"/>
          </a:xfrm>
          <a:prstGeom prst="rect">
            <a:avLst/>
          </a:prstGeom>
          <a:noFill/>
          <a:ln w="9525">
            <a:solidFill>
              <a:schemeClr val="accent1"/>
            </a:solidFill>
            <a:miter lim="800000"/>
            <a:headEnd/>
            <a:tailEnd/>
          </a:ln>
        </p:spPr>
      </p:pic>
      <p:sp>
        <p:nvSpPr>
          <p:cNvPr id="4" name="TextBox 3"/>
          <p:cNvSpPr txBox="1"/>
          <p:nvPr/>
        </p:nvSpPr>
        <p:spPr>
          <a:xfrm>
            <a:off x="228600" y="1524000"/>
            <a:ext cx="4087401" cy="461665"/>
          </a:xfrm>
          <a:prstGeom prst="rect">
            <a:avLst/>
          </a:prstGeom>
          <a:solidFill>
            <a:srgbClr val="FFFF00"/>
          </a:solidFill>
          <a:ln>
            <a:solidFill>
              <a:schemeClr val="accent1"/>
            </a:solidFill>
          </a:ln>
        </p:spPr>
        <p:txBody>
          <a:bodyPr wrap="none" rtlCol="0">
            <a:spAutoFit/>
          </a:bodyPr>
          <a:lstStyle/>
          <a:p>
            <a:r>
              <a:rPr lang="en-US" sz="2400" dirty="0" smtClean="0">
                <a:solidFill>
                  <a:prstClr val="black"/>
                </a:solidFill>
              </a:rPr>
              <a:t>A Web Feature Service in space</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USGS REST service</a:t>
            </a:r>
            <a:endParaRPr lang="en-US" sz="2800" dirty="0"/>
          </a:p>
        </p:txBody>
      </p:sp>
      <p:pic>
        <p:nvPicPr>
          <p:cNvPr id="1029" name="Picture 5"/>
          <p:cNvPicPr>
            <a:picLocks noChangeAspect="1" noChangeArrowheads="1"/>
          </p:cNvPicPr>
          <p:nvPr/>
        </p:nvPicPr>
        <p:blipFill>
          <a:blip r:embed="rId3" cstate="print"/>
          <a:srcRect/>
          <a:stretch>
            <a:fillRect/>
          </a:stretch>
        </p:blipFill>
        <p:spPr bwMode="auto">
          <a:xfrm>
            <a:off x="228600" y="1066800"/>
            <a:ext cx="6943726" cy="5263250"/>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314825" y="3581400"/>
            <a:ext cx="4676775" cy="2961699"/>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343400" y="152400"/>
            <a:ext cx="4576763" cy="3309191"/>
          </a:xfrm>
          <a:prstGeom prst="rect">
            <a:avLst/>
          </a:prstGeom>
          <a:noFill/>
          <a:ln w="9525">
            <a:solidFill>
              <a:schemeClr val="accent1"/>
            </a:solidFill>
            <a:miter lim="800000"/>
            <a:headEnd/>
            <a:tailEnd/>
          </a:ln>
        </p:spPr>
      </p:pic>
      <p:sp>
        <p:nvSpPr>
          <p:cNvPr id="7" name="Rectangle 6"/>
          <p:cNvSpPr/>
          <p:nvPr/>
        </p:nvSpPr>
        <p:spPr>
          <a:xfrm>
            <a:off x="152400" y="228600"/>
            <a:ext cx="8763000" cy="369332"/>
          </a:xfrm>
          <a:prstGeom prst="rect">
            <a:avLst/>
          </a:prstGeom>
          <a:solidFill>
            <a:schemeClr val="bg1"/>
          </a:solidFill>
          <a:ln>
            <a:solidFill>
              <a:schemeClr val="accent1"/>
            </a:solidFill>
          </a:ln>
        </p:spPr>
        <p:txBody>
          <a:bodyPr wrap="square">
            <a:spAutoFit/>
          </a:bodyPr>
          <a:lstStyle/>
          <a:p>
            <a:r>
              <a:rPr lang="en-US" dirty="0" smtClean="0">
                <a:solidFill>
                  <a:prstClr val="black"/>
                </a:solidFill>
                <a:hlinkClick r:id="rId6"/>
              </a:rPr>
              <a:t>http://waterservices.usgs.gov/nwis/iv?sites=08158000&amp;period=P7D&amp;parameterCd=00060</a:t>
            </a:r>
            <a:r>
              <a:rPr lang="en-US" dirty="0" smtClean="0">
                <a:solidFill>
                  <a:prstClr val="black"/>
                </a:solidFill>
              </a:rPr>
              <a:t> </a:t>
            </a:r>
            <a:endParaRPr lang="en-US" dirty="0">
              <a:solidFill>
                <a:prstClr val="black"/>
              </a:solidFill>
            </a:endParaRPr>
          </a:p>
        </p:txBody>
      </p:sp>
      <p:sp>
        <p:nvSpPr>
          <p:cNvPr id="8" name="TextBox 7"/>
          <p:cNvSpPr txBox="1"/>
          <p:nvPr/>
        </p:nvSpPr>
        <p:spPr>
          <a:xfrm>
            <a:off x="228600" y="1524000"/>
            <a:ext cx="5154873" cy="461665"/>
          </a:xfrm>
          <a:prstGeom prst="rect">
            <a:avLst/>
          </a:prstGeom>
          <a:solidFill>
            <a:srgbClr val="FFFF00"/>
          </a:solidFill>
          <a:ln>
            <a:solidFill>
              <a:schemeClr val="accent1"/>
            </a:solidFill>
          </a:ln>
        </p:spPr>
        <p:txBody>
          <a:bodyPr wrap="none" rtlCol="0">
            <a:spAutoFit/>
          </a:bodyPr>
          <a:lstStyle/>
          <a:p>
            <a:r>
              <a:rPr lang="en-US" sz="2400" dirty="0" smtClean="0">
                <a:solidFill>
                  <a:prstClr val="black"/>
                </a:solidFill>
              </a:rPr>
              <a:t>A </a:t>
            </a:r>
            <a:r>
              <a:rPr lang="en-US" sz="2400" dirty="0" err="1" smtClean="0">
                <a:solidFill>
                  <a:prstClr val="black"/>
                </a:solidFill>
              </a:rPr>
              <a:t>WaterML</a:t>
            </a:r>
            <a:r>
              <a:rPr lang="en-US" sz="2400" dirty="0" smtClean="0">
                <a:solidFill>
                  <a:prstClr val="black"/>
                </a:solidFill>
              </a:rPr>
              <a:t> observations service in time</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Tropical Storm </a:t>
            </a:r>
            <a:r>
              <a:rPr lang="en-US" dirty="0" err="1" smtClean="0"/>
              <a:t>Hermine</a:t>
            </a:r>
            <a:r>
              <a:rPr lang="en-US" dirty="0" smtClean="0"/>
              <a:t>, 8 Sept 2010</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81200" y="1295400"/>
            <a:ext cx="5316651" cy="4542081"/>
          </a:xfrm>
          <a:prstGeom prst="rect">
            <a:avLst/>
          </a:prstGeom>
          <a:noFill/>
          <a:ln w="9525">
            <a:solidFill>
              <a:schemeClr val="accent1"/>
            </a:solidFill>
            <a:miter lim="800000"/>
            <a:headEnd/>
            <a:tailEnd/>
          </a:ln>
        </p:spPr>
      </p:pic>
      <p:sp>
        <p:nvSpPr>
          <p:cNvPr id="4" name="Rectangle 3"/>
          <p:cNvSpPr/>
          <p:nvPr/>
        </p:nvSpPr>
        <p:spPr>
          <a:xfrm>
            <a:off x="2590800" y="5943600"/>
            <a:ext cx="4224554" cy="369332"/>
          </a:xfrm>
          <a:prstGeom prst="rect">
            <a:avLst/>
          </a:prstGeom>
        </p:spPr>
        <p:txBody>
          <a:bodyPr wrap="none">
            <a:spAutoFit/>
          </a:bodyPr>
          <a:lstStyle/>
          <a:p>
            <a:r>
              <a:rPr lang="en-US" u="sng" dirty="0">
                <a:solidFill>
                  <a:prstClr val="black"/>
                </a:solidFill>
                <a:hlinkClick r:id="rId4" tooltip="View item details"/>
              </a:rPr>
              <a:t>Tropical Storm </a:t>
            </a:r>
            <a:r>
              <a:rPr lang="en-US" u="sng" dirty="0" err="1">
                <a:solidFill>
                  <a:prstClr val="black"/>
                </a:solidFill>
                <a:hlinkClick r:id="rId4" tooltip="View item details"/>
              </a:rPr>
              <a:t>Hermine</a:t>
            </a:r>
            <a:r>
              <a:rPr lang="en-US" u="sng" dirty="0">
                <a:solidFill>
                  <a:prstClr val="black"/>
                </a:solidFill>
                <a:hlinkClick r:id="rId4" tooltip="View item details"/>
              </a:rPr>
              <a:t> CRWR Map service</a:t>
            </a:r>
            <a:endParaRPr lang="en-US" dirty="0">
              <a:solidFill>
                <a:prstClr val="black"/>
              </a:solidFill>
            </a:endParaRPr>
          </a:p>
        </p:txBody>
      </p:sp>
      <p:sp>
        <p:nvSpPr>
          <p:cNvPr id="5" name="Rectangle 4"/>
          <p:cNvSpPr/>
          <p:nvPr/>
        </p:nvSpPr>
        <p:spPr>
          <a:xfrm>
            <a:off x="2514600" y="6324600"/>
            <a:ext cx="4393639" cy="369332"/>
          </a:xfrm>
          <a:prstGeom prst="rect">
            <a:avLst/>
          </a:prstGeom>
        </p:spPr>
        <p:txBody>
          <a:bodyPr wrap="none">
            <a:spAutoFit/>
          </a:bodyPr>
          <a:lstStyle/>
          <a:p>
            <a:r>
              <a:rPr lang="en-US" u="sng" dirty="0">
                <a:solidFill>
                  <a:prstClr val="black"/>
                </a:solidFill>
                <a:hlinkClick r:id="rId5" tooltip="View item details"/>
              </a:rPr>
              <a:t>Tropical Storm </a:t>
            </a:r>
            <a:r>
              <a:rPr lang="en-US" u="sng" dirty="0" err="1">
                <a:solidFill>
                  <a:prstClr val="black"/>
                </a:solidFill>
                <a:hlinkClick r:id="rId5" tooltip="View item details"/>
              </a:rPr>
              <a:t>Hermine</a:t>
            </a:r>
            <a:r>
              <a:rPr lang="en-US" u="sng" dirty="0">
                <a:solidFill>
                  <a:prstClr val="black"/>
                </a:solidFill>
                <a:hlinkClick r:id="rId5" tooltip="View item details"/>
              </a:rPr>
              <a:t> CRWR Layer Package</a:t>
            </a:r>
            <a:endParaRPr lang="en-US" dirty="0">
              <a:solidFill>
                <a:prstClr val="black"/>
              </a:solidFill>
            </a:endParaRPr>
          </a:p>
        </p:txBody>
      </p:sp>
      <p:sp>
        <p:nvSpPr>
          <p:cNvPr id="7" name="TextBox 6"/>
          <p:cNvSpPr txBox="1"/>
          <p:nvPr/>
        </p:nvSpPr>
        <p:spPr>
          <a:xfrm>
            <a:off x="1752600" y="4343400"/>
            <a:ext cx="5791200" cy="1569660"/>
          </a:xfrm>
          <a:prstGeom prst="rect">
            <a:avLst/>
          </a:prstGeom>
          <a:solidFill>
            <a:srgbClr val="FFFF00"/>
          </a:solidFill>
          <a:ln>
            <a:solidFill>
              <a:schemeClr val="accent1"/>
            </a:solidFill>
          </a:ln>
        </p:spPr>
        <p:txBody>
          <a:bodyPr wrap="square" rtlCol="0">
            <a:spAutoFit/>
          </a:bodyPr>
          <a:lstStyle/>
          <a:p>
            <a:r>
              <a:rPr lang="en-US" sz="2400" dirty="0" smtClean="0">
                <a:solidFill>
                  <a:prstClr val="black"/>
                </a:solidFill>
              </a:rPr>
              <a:t>An archive of </a:t>
            </a:r>
            <a:r>
              <a:rPr lang="en-US" sz="2400" dirty="0" err="1" smtClean="0">
                <a:solidFill>
                  <a:prstClr val="black"/>
                </a:solidFill>
              </a:rPr>
              <a:t>streamflow</a:t>
            </a:r>
            <a:r>
              <a:rPr lang="en-US" sz="2400" dirty="0" smtClean="0">
                <a:solidFill>
                  <a:prstClr val="black"/>
                </a:solidFill>
              </a:rPr>
              <a:t> and rainfall information from an historical storm published as a water observations web service to support future study</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5800" y="1447800"/>
            <a:ext cx="7788825" cy="5012475"/>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lstStyle/>
          <a:p>
            <a:r>
              <a:rPr lang="en-US" dirty="0" err="1" smtClean="0"/>
              <a:t>HydroDesktop</a:t>
            </a:r>
            <a:endParaRPr lang="en-US" dirty="0"/>
          </a:p>
        </p:txBody>
      </p:sp>
      <p:grpSp>
        <p:nvGrpSpPr>
          <p:cNvPr id="10" name="Group 9"/>
          <p:cNvGrpSpPr/>
          <p:nvPr/>
        </p:nvGrpSpPr>
        <p:grpSpPr>
          <a:xfrm>
            <a:off x="1828800" y="4343400"/>
            <a:ext cx="2215720" cy="523220"/>
            <a:chOff x="2133600" y="3429000"/>
            <a:chExt cx="2215720" cy="523220"/>
          </a:xfrm>
        </p:grpSpPr>
        <p:sp>
          <p:nvSpPr>
            <p:cNvPr id="4" name="TextBox 3"/>
            <p:cNvSpPr txBox="1"/>
            <p:nvPr/>
          </p:nvSpPr>
          <p:spPr>
            <a:xfrm>
              <a:off x="2667000" y="3429000"/>
              <a:ext cx="1682320" cy="523220"/>
            </a:xfrm>
            <a:prstGeom prst="rect">
              <a:avLst/>
            </a:prstGeom>
            <a:solidFill>
              <a:srgbClr val="FFFF00"/>
            </a:solidFill>
            <a:ln>
              <a:solidFill>
                <a:schemeClr val="accent1"/>
              </a:solidFill>
            </a:ln>
          </p:spPr>
          <p:txBody>
            <a:bodyPr wrap="none" rtlCol="0">
              <a:spAutoFit/>
            </a:bodyPr>
            <a:lstStyle/>
            <a:p>
              <a:r>
                <a:rPr lang="en-US" sz="2800" dirty="0" smtClean="0"/>
                <a:t>Metadata </a:t>
              </a:r>
              <a:endParaRPr lang="en-US" sz="2800" dirty="0"/>
            </a:p>
          </p:txBody>
        </p:sp>
        <p:sp>
          <p:nvSpPr>
            <p:cNvPr id="6" name="Left Arrow 5"/>
            <p:cNvSpPr/>
            <p:nvPr/>
          </p:nvSpPr>
          <p:spPr>
            <a:xfrm>
              <a:off x="2133600" y="3581400"/>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133600" y="5486400"/>
            <a:ext cx="1476607" cy="523220"/>
            <a:chOff x="2590800" y="4191000"/>
            <a:chExt cx="1476607" cy="523220"/>
          </a:xfrm>
        </p:grpSpPr>
        <p:sp>
          <p:nvSpPr>
            <p:cNvPr id="5" name="TextBox 4"/>
            <p:cNvSpPr txBox="1"/>
            <p:nvPr/>
          </p:nvSpPr>
          <p:spPr>
            <a:xfrm>
              <a:off x="3124200" y="4191000"/>
              <a:ext cx="943207" cy="523220"/>
            </a:xfrm>
            <a:prstGeom prst="rect">
              <a:avLst/>
            </a:prstGeom>
            <a:solidFill>
              <a:srgbClr val="FFFF00"/>
            </a:solidFill>
            <a:ln>
              <a:solidFill>
                <a:schemeClr val="accent1"/>
              </a:solidFill>
            </a:ln>
          </p:spPr>
          <p:txBody>
            <a:bodyPr wrap="none" rtlCol="0">
              <a:spAutoFit/>
            </a:bodyPr>
            <a:lstStyle/>
            <a:p>
              <a:r>
                <a:rPr lang="en-US" sz="2800" dirty="0" smtClean="0"/>
                <a:t>Data </a:t>
              </a:r>
              <a:endParaRPr lang="en-US" sz="2800" dirty="0"/>
            </a:p>
          </p:txBody>
        </p:sp>
        <p:sp>
          <p:nvSpPr>
            <p:cNvPr id="7" name="Left Arrow 6"/>
            <p:cNvSpPr/>
            <p:nvPr/>
          </p:nvSpPr>
          <p:spPr>
            <a:xfrm>
              <a:off x="2590800" y="4343400"/>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934200" y="4648200"/>
            <a:ext cx="1803620" cy="523220"/>
            <a:chOff x="2133600" y="3429000"/>
            <a:chExt cx="1803620" cy="523220"/>
          </a:xfrm>
        </p:grpSpPr>
        <p:sp>
          <p:nvSpPr>
            <p:cNvPr id="12" name="TextBox 11"/>
            <p:cNvSpPr txBox="1"/>
            <p:nvPr/>
          </p:nvSpPr>
          <p:spPr>
            <a:xfrm>
              <a:off x="2667000" y="3429000"/>
              <a:ext cx="1270220" cy="523220"/>
            </a:xfrm>
            <a:prstGeom prst="rect">
              <a:avLst/>
            </a:prstGeom>
            <a:solidFill>
              <a:srgbClr val="FFFF00"/>
            </a:solidFill>
            <a:ln>
              <a:solidFill>
                <a:schemeClr val="accent1"/>
              </a:solidFill>
            </a:ln>
          </p:spPr>
          <p:txBody>
            <a:bodyPr wrap="none" rtlCol="0">
              <a:spAutoFit/>
            </a:bodyPr>
            <a:lstStyle/>
            <a:p>
              <a:r>
                <a:rPr lang="en-US" sz="2800" dirty="0" smtClean="0"/>
                <a:t>Catalog</a:t>
              </a:r>
              <a:endParaRPr lang="en-US" sz="2800" dirty="0"/>
            </a:p>
          </p:txBody>
        </p:sp>
        <p:sp>
          <p:nvSpPr>
            <p:cNvPr id="13" name="Left Arrow 12"/>
            <p:cNvSpPr/>
            <p:nvPr/>
          </p:nvSpPr>
          <p:spPr>
            <a:xfrm>
              <a:off x="2133600" y="3581400"/>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895600"/>
            <a:ext cx="1143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 Central</a:t>
            </a:r>
            <a:endParaRPr lang="en-US" dirty="0">
              <a:solidFill>
                <a:schemeClr val="tx1"/>
              </a:solidFill>
            </a:endParaRPr>
          </a:p>
        </p:txBody>
      </p:sp>
      <p:sp>
        <p:nvSpPr>
          <p:cNvPr id="3" name="Rectangle 2"/>
          <p:cNvSpPr/>
          <p:nvPr/>
        </p:nvSpPr>
        <p:spPr>
          <a:xfrm>
            <a:off x="1676400" y="4457700"/>
            <a:ext cx="1447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HydroServer</a:t>
            </a:r>
            <a:endParaRPr lang="en-US" dirty="0" smtClean="0">
              <a:solidFill>
                <a:schemeClr val="tx1"/>
              </a:solidFill>
            </a:endParaRPr>
          </a:p>
          <a:p>
            <a:pPr algn="ctr"/>
            <a:r>
              <a:rPr lang="en-US" dirty="0" smtClean="0">
                <a:solidFill>
                  <a:schemeClr val="tx1"/>
                </a:solidFill>
              </a:rPr>
              <a:t>(ODM)</a:t>
            </a:r>
            <a:endParaRPr lang="en-US" dirty="0">
              <a:solidFill>
                <a:schemeClr val="tx1"/>
              </a:solidFill>
            </a:endParaRPr>
          </a:p>
        </p:txBody>
      </p:sp>
      <p:sp>
        <p:nvSpPr>
          <p:cNvPr id="4" name="Rectangle 3"/>
          <p:cNvSpPr/>
          <p:nvPr/>
        </p:nvSpPr>
        <p:spPr>
          <a:xfrm>
            <a:off x="4572000" y="4457700"/>
            <a:ext cx="1600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HydroDesktop</a:t>
            </a:r>
            <a:endParaRPr lang="en-US" dirty="0">
              <a:solidFill>
                <a:schemeClr val="tx1"/>
              </a:solidFill>
            </a:endParaRPr>
          </a:p>
        </p:txBody>
      </p:sp>
      <p:cxnSp>
        <p:nvCxnSpPr>
          <p:cNvPr id="6" name="Straight Connector 5"/>
          <p:cNvCxnSpPr>
            <a:stCxn id="3" idx="0"/>
            <a:endCxn id="2" idx="2"/>
          </p:cNvCxnSpPr>
          <p:nvPr/>
        </p:nvCxnSpPr>
        <p:spPr>
          <a:xfrm rot="5400000" flipH="1" flipV="1">
            <a:off x="2724150" y="3257550"/>
            <a:ext cx="876300" cy="1524000"/>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 idx="0"/>
            <a:endCxn id="2" idx="2"/>
          </p:cNvCxnSpPr>
          <p:nvPr/>
        </p:nvCxnSpPr>
        <p:spPr>
          <a:xfrm rot="16200000" flipV="1">
            <a:off x="4210050" y="3295650"/>
            <a:ext cx="876300" cy="1447800"/>
          </a:xfrm>
          <a:prstGeom prst="line">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p:cNvCxnSpPr>
          <p:nvPr/>
        </p:nvCxnSpPr>
        <p:spPr>
          <a:xfrm rot="10800000">
            <a:off x="3124200" y="4800600"/>
            <a:ext cx="1447800" cy="0"/>
          </a:xfrm>
          <a:prstGeom prst="line">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2800" y="4876800"/>
            <a:ext cx="1196353" cy="646331"/>
          </a:xfrm>
          <a:prstGeom prst="rect">
            <a:avLst/>
          </a:prstGeom>
          <a:noFill/>
        </p:spPr>
        <p:txBody>
          <a:bodyPr wrap="none" rtlCol="0">
            <a:spAutoFit/>
          </a:bodyPr>
          <a:lstStyle/>
          <a:p>
            <a:r>
              <a:rPr lang="en-US" dirty="0" err="1" smtClean="0"/>
              <a:t>GetValues</a:t>
            </a:r>
            <a:endParaRPr lang="en-US" dirty="0" smtClean="0"/>
          </a:p>
          <a:p>
            <a:r>
              <a:rPr lang="en-US" dirty="0" smtClean="0"/>
              <a:t>(</a:t>
            </a:r>
            <a:r>
              <a:rPr lang="en-US" dirty="0" err="1" smtClean="0"/>
              <a:t>WaterML</a:t>
            </a:r>
            <a:r>
              <a:rPr lang="en-US" dirty="0" smtClean="0"/>
              <a:t>)</a:t>
            </a:r>
            <a:endParaRPr lang="en-US" dirty="0"/>
          </a:p>
        </p:txBody>
      </p:sp>
      <p:sp>
        <p:nvSpPr>
          <p:cNvPr id="13" name="TextBox 12"/>
          <p:cNvSpPr txBox="1"/>
          <p:nvPr/>
        </p:nvSpPr>
        <p:spPr>
          <a:xfrm>
            <a:off x="1524000" y="3352800"/>
            <a:ext cx="1235916" cy="923330"/>
          </a:xfrm>
          <a:prstGeom prst="rect">
            <a:avLst/>
          </a:prstGeom>
          <a:noFill/>
        </p:spPr>
        <p:txBody>
          <a:bodyPr wrap="none" rtlCol="0">
            <a:spAutoFit/>
          </a:bodyPr>
          <a:lstStyle/>
          <a:p>
            <a:pPr algn="ctr"/>
            <a:r>
              <a:rPr lang="en-US" dirty="0" err="1" smtClean="0"/>
              <a:t>GetSites</a:t>
            </a:r>
            <a:endParaRPr lang="en-US" dirty="0" smtClean="0"/>
          </a:p>
          <a:p>
            <a:pPr algn="ctr"/>
            <a:r>
              <a:rPr lang="en-US" dirty="0" err="1" smtClean="0"/>
              <a:t>GetSiteInfo</a:t>
            </a:r>
            <a:endParaRPr lang="en-US" dirty="0" smtClean="0"/>
          </a:p>
          <a:p>
            <a:pPr algn="ctr"/>
            <a:r>
              <a:rPr lang="en-US" dirty="0" smtClean="0"/>
              <a:t>(</a:t>
            </a:r>
            <a:r>
              <a:rPr lang="en-US" dirty="0" err="1" smtClean="0"/>
              <a:t>WaterML</a:t>
            </a:r>
            <a:r>
              <a:rPr lang="en-US" dirty="0" smtClean="0"/>
              <a:t>)</a:t>
            </a:r>
            <a:endParaRPr lang="en-US" dirty="0"/>
          </a:p>
        </p:txBody>
      </p:sp>
      <p:sp>
        <p:nvSpPr>
          <p:cNvPr id="14" name="TextBox 13"/>
          <p:cNvSpPr txBox="1"/>
          <p:nvPr/>
        </p:nvSpPr>
        <p:spPr>
          <a:xfrm>
            <a:off x="4800600" y="3581400"/>
            <a:ext cx="3256276" cy="1077218"/>
          </a:xfrm>
          <a:prstGeom prst="rect">
            <a:avLst/>
          </a:prstGeom>
          <a:noFill/>
        </p:spPr>
        <p:txBody>
          <a:bodyPr wrap="none" rtlCol="0">
            <a:spAutoFit/>
          </a:bodyPr>
          <a:lstStyle/>
          <a:p>
            <a:r>
              <a:rPr lang="en-US" dirty="0" err="1" smtClean="0"/>
              <a:t>GetSeriesCatalogForBox</a:t>
            </a:r>
            <a:r>
              <a:rPr lang="en-US" dirty="0" smtClean="0"/>
              <a:t> (XML)</a:t>
            </a:r>
          </a:p>
          <a:p>
            <a:pPr lvl="1"/>
            <a:r>
              <a:rPr lang="en-US" sz="1400" dirty="0" err="1" smtClean="0"/>
              <a:t>GetWaterOneFlowServiceInfo</a:t>
            </a:r>
            <a:r>
              <a:rPr lang="en-US" sz="1400" dirty="0" smtClean="0"/>
              <a:t> (XML)</a:t>
            </a:r>
          </a:p>
          <a:p>
            <a:pPr lvl="1"/>
            <a:r>
              <a:rPr lang="en-US" sz="1400" dirty="0" err="1" smtClean="0"/>
              <a:t>GetOntologyTree</a:t>
            </a:r>
            <a:r>
              <a:rPr lang="en-US" sz="1400" dirty="0" smtClean="0"/>
              <a:t> (XML)</a:t>
            </a:r>
          </a:p>
          <a:p>
            <a:endParaRPr lang="en-US" dirty="0"/>
          </a:p>
        </p:txBody>
      </p:sp>
      <p:sp>
        <p:nvSpPr>
          <p:cNvPr id="11" name="TextBox 10"/>
          <p:cNvSpPr txBox="1"/>
          <p:nvPr/>
        </p:nvSpPr>
        <p:spPr>
          <a:xfrm>
            <a:off x="476111" y="685799"/>
            <a:ext cx="6741269" cy="646331"/>
          </a:xfrm>
          <a:prstGeom prst="rect">
            <a:avLst/>
          </a:prstGeom>
          <a:noFill/>
        </p:spPr>
        <p:txBody>
          <a:bodyPr wrap="none" rtlCol="0">
            <a:spAutoFit/>
          </a:bodyPr>
          <a:lstStyle/>
          <a:p>
            <a:r>
              <a:rPr lang="en-US" sz="3600" dirty="0" smtClean="0">
                <a:solidFill>
                  <a:srgbClr val="FF0000"/>
                </a:solidFill>
              </a:rPr>
              <a:t>CUAHSI HIS: We are doing this now</a:t>
            </a:r>
            <a:endParaRPr lang="en-US" sz="3600" dirty="0">
              <a:solidFill>
                <a:srgbClr val="FF0000"/>
              </a:solidFill>
            </a:endParaRPr>
          </a:p>
        </p:txBody>
      </p:sp>
      <p:grpSp>
        <p:nvGrpSpPr>
          <p:cNvPr id="8" name="Group 15"/>
          <p:cNvGrpSpPr/>
          <p:nvPr/>
        </p:nvGrpSpPr>
        <p:grpSpPr>
          <a:xfrm>
            <a:off x="6172200" y="1371600"/>
            <a:ext cx="2057400" cy="1828800"/>
            <a:chOff x="1447800" y="1219200"/>
            <a:chExt cx="5848350" cy="4905375"/>
          </a:xfrm>
        </p:grpSpPr>
        <p:pic>
          <p:nvPicPr>
            <p:cNvPr id="17" name="Picture 9" descr="cyberspace,http,Internet,Photographs,technologies,text,URLs,web addresses,World Wide Web,WWW"/>
            <p:cNvPicPr>
              <a:picLocks noChangeAspect="1" noChangeArrowheads="1"/>
            </p:cNvPicPr>
            <p:nvPr/>
          </p:nvPicPr>
          <p:blipFill>
            <a:blip r:embed="rId2" cstate="print"/>
            <a:srcRect/>
            <a:stretch>
              <a:fillRect/>
            </a:stretch>
          </p:blipFill>
          <p:spPr bwMode="auto">
            <a:xfrm>
              <a:off x="3276600" y="1219200"/>
              <a:ext cx="1952626" cy="1952625"/>
            </a:xfrm>
            <a:prstGeom prst="rect">
              <a:avLst/>
            </a:prstGeom>
            <a:noFill/>
          </p:spPr>
        </p:pic>
        <p:cxnSp>
          <p:nvCxnSpPr>
            <p:cNvPr id="18" name="Straight Connector 17"/>
            <p:cNvCxnSpPr/>
            <p:nvPr/>
          </p:nvCxnSpPr>
          <p:spPr>
            <a:xfrm rot="5400000" flipH="1" flipV="1">
              <a:off x="2577904" y="2984696"/>
              <a:ext cx="1244994" cy="1066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4800600" y="2971800"/>
              <a:ext cx="1371600" cy="121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429000" y="5105400"/>
              <a:ext cx="197964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3" cstate="print"/>
            <a:srcRect/>
            <a:stretch>
              <a:fillRect/>
            </a:stretch>
          </p:blipFill>
          <p:spPr bwMode="auto">
            <a:xfrm>
              <a:off x="5562600" y="4343400"/>
              <a:ext cx="1733550" cy="1781175"/>
            </a:xfrm>
            <a:prstGeom prst="rect">
              <a:avLst/>
            </a:prstGeom>
            <a:noFill/>
            <a:ln w="9525">
              <a:noFill/>
              <a:miter lim="800000"/>
              <a:headEnd/>
              <a:tailEnd/>
            </a:ln>
          </p:spPr>
        </p:pic>
        <p:pic>
          <p:nvPicPr>
            <p:cNvPr id="22" name="Picture 5"/>
            <p:cNvPicPr>
              <a:picLocks noChangeAspect="1" noChangeArrowheads="1"/>
            </p:cNvPicPr>
            <p:nvPr/>
          </p:nvPicPr>
          <p:blipFill>
            <a:blip r:embed="rId4" cstate="print"/>
            <a:srcRect/>
            <a:stretch>
              <a:fillRect/>
            </a:stretch>
          </p:blipFill>
          <p:spPr bwMode="auto">
            <a:xfrm>
              <a:off x="1447800" y="4267200"/>
              <a:ext cx="1708451" cy="1734836"/>
            </a:xfrm>
            <a:prstGeom prst="rect">
              <a:avLst/>
            </a:prstGeom>
            <a:noFill/>
            <a:ln w="9525">
              <a:noFill/>
              <a:miter lim="800000"/>
              <a:headEnd/>
              <a:tailEnd/>
            </a:ln>
          </p:spPr>
        </p:pic>
      </p:grpSp>
      <p:sp>
        <p:nvSpPr>
          <p:cNvPr id="5" name="Rectangle 4"/>
          <p:cNvSpPr/>
          <p:nvPr/>
        </p:nvSpPr>
        <p:spPr>
          <a:xfrm>
            <a:off x="1219200" y="5638800"/>
            <a:ext cx="6397200" cy="646331"/>
          </a:xfrm>
          <a:prstGeom prst="rect">
            <a:avLst/>
          </a:prstGeom>
        </p:spPr>
        <p:txBody>
          <a:bodyPr wrap="none">
            <a:spAutoFit/>
          </a:bodyPr>
          <a:lstStyle/>
          <a:p>
            <a:r>
              <a:rPr lang="en-US" dirty="0" smtClean="0">
                <a:solidFill>
                  <a:srgbClr val="FF0000"/>
                </a:solidFill>
              </a:rPr>
              <a:t>All these services are custom-programmed …..</a:t>
            </a:r>
          </a:p>
          <a:p>
            <a:r>
              <a:rPr lang="en-US" dirty="0">
                <a:solidFill>
                  <a:srgbClr val="FF0000"/>
                </a:solidFill>
              </a:rPr>
              <a:t>	</a:t>
            </a:r>
            <a:r>
              <a:rPr lang="en-US" dirty="0" smtClean="0">
                <a:solidFill>
                  <a:srgbClr val="FF0000"/>
                </a:solidFill>
              </a:rPr>
              <a:t>….. we can transition to using OGC web service standards</a:t>
            </a:r>
            <a:endParaRPr lang="en-US" dirty="0">
              <a:solidFill>
                <a:srgbClr val="FF0000"/>
              </a:solidFill>
            </a:endParaRPr>
          </a:p>
        </p:txBody>
      </p:sp>
      <p:sp>
        <p:nvSpPr>
          <p:cNvPr id="9" name="TextBox 8"/>
          <p:cNvSpPr txBox="1"/>
          <p:nvPr/>
        </p:nvSpPr>
        <p:spPr>
          <a:xfrm>
            <a:off x="431792" y="1581742"/>
            <a:ext cx="6037807" cy="646331"/>
          </a:xfrm>
          <a:prstGeom prst="rect">
            <a:avLst/>
          </a:prstGeom>
          <a:solidFill>
            <a:srgbClr val="FFFF00"/>
          </a:solidFill>
          <a:ln>
            <a:solidFill>
              <a:schemeClr val="accent1"/>
            </a:solidFill>
          </a:ln>
        </p:spPr>
        <p:txBody>
          <a:bodyPr wrap="none" rtlCol="0">
            <a:spAutoFit/>
          </a:bodyPr>
          <a:lstStyle/>
          <a:p>
            <a:r>
              <a:rPr lang="en-US" dirty="0" smtClean="0">
                <a:solidFill>
                  <a:schemeClr val="tx2"/>
                </a:solidFill>
              </a:rPr>
              <a:t>We’ve built a very large scale prototype….</a:t>
            </a:r>
          </a:p>
          <a:p>
            <a:r>
              <a:rPr lang="en-US" dirty="0" smtClean="0">
                <a:solidFill>
                  <a:schemeClr val="tx2"/>
                </a:solidFill>
              </a:rPr>
              <a:t>       …….we’ve </a:t>
            </a:r>
            <a:r>
              <a:rPr lang="en-US" dirty="0">
                <a:solidFill>
                  <a:schemeClr val="tx2"/>
                </a:solidFill>
              </a:rPr>
              <a:t>discovered that simple but general patterns </a:t>
            </a:r>
            <a:r>
              <a:rPr lang="en-US" dirty="0" smtClean="0">
                <a:solidFill>
                  <a:schemeClr val="tx2"/>
                </a:solidFill>
              </a:rPr>
              <a:t>exist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667000" y="4648200"/>
            <a:ext cx="3276600" cy="1477328"/>
          </a:xfrm>
          <a:prstGeom prst="rect">
            <a:avLst/>
          </a:prstGeom>
          <a:noFill/>
        </p:spPr>
        <p:txBody>
          <a:bodyPr wrap="square" rtlCol="0">
            <a:spAutoFit/>
          </a:bodyPr>
          <a:lstStyle/>
          <a:p>
            <a:pPr algn="ctr"/>
            <a:endParaRPr lang="en-US" b="1" dirty="0"/>
          </a:p>
          <a:p>
            <a:pPr algn="ctr"/>
            <a:r>
              <a:rPr lang="en-US" dirty="0" smtClean="0"/>
              <a:t>Get the </a:t>
            </a:r>
            <a:r>
              <a:rPr lang="en-US" b="1" dirty="0" smtClean="0"/>
              <a:t>data</a:t>
            </a:r>
            <a:r>
              <a:rPr lang="en-US" dirty="0" smtClean="0"/>
              <a:t> with</a:t>
            </a:r>
          </a:p>
          <a:p>
            <a:pPr algn="ctr"/>
            <a:r>
              <a:rPr lang="en-US" i="1" dirty="0" err="1" smtClean="0"/>
              <a:t>GetValues</a:t>
            </a:r>
            <a:r>
              <a:rPr lang="en-US" dirty="0" smtClean="0"/>
              <a:t> (</a:t>
            </a:r>
            <a:r>
              <a:rPr lang="en-US" dirty="0" err="1" smtClean="0">
                <a:hlinkClick r:id="rId2"/>
              </a:rPr>
              <a:t>WaterML</a:t>
            </a:r>
            <a:r>
              <a:rPr lang="en-US" dirty="0" smtClean="0">
                <a:hlinkClick r:id="rId2"/>
              </a:rPr>
              <a:t> 1.1</a:t>
            </a:r>
            <a:r>
              <a:rPr lang="en-US" dirty="0" smtClean="0"/>
              <a:t>)</a:t>
            </a:r>
            <a:endParaRPr lang="en-US" i="1" dirty="0" smtClean="0"/>
          </a:p>
          <a:p>
            <a:pPr algn="ctr"/>
            <a:r>
              <a:rPr lang="en-US" dirty="0"/>
              <a:t> </a:t>
            </a:r>
            <a:r>
              <a:rPr lang="en-US" dirty="0" smtClean="0"/>
              <a:t>    or  </a:t>
            </a:r>
            <a:r>
              <a:rPr lang="en-US" i="1" dirty="0" smtClean="0">
                <a:solidFill>
                  <a:srgbClr val="FF0000"/>
                </a:solidFill>
              </a:rPr>
              <a:t>Sensor Observation Service </a:t>
            </a:r>
            <a:r>
              <a:rPr lang="en-US" dirty="0" smtClean="0">
                <a:solidFill>
                  <a:srgbClr val="FF0000"/>
                </a:solidFill>
              </a:rPr>
              <a:t>(</a:t>
            </a:r>
            <a:r>
              <a:rPr lang="en-US" dirty="0" err="1" smtClean="0">
                <a:solidFill>
                  <a:srgbClr val="FF0000"/>
                </a:solidFill>
              </a:rPr>
              <a:t>WaterML</a:t>
            </a:r>
            <a:r>
              <a:rPr lang="en-US" dirty="0" smtClean="0">
                <a:solidFill>
                  <a:srgbClr val="FF0000"/>
                </a:solidFill>
              </a:rPr>
              <a:t> 2.0)</a:t>
            </a:r>
            <a:endParaRPr lang="en-US" dirty="0">
              <a:solidFill>
                <a:srgbClr val="FF0000"/>
              </a:solidFill>
            </a:endParaRPr>
          </a:p>
        </p:txBody>
      </p:sp>
      <p:sp>
        <p:nvSpPr>
          <p:cNvPr id="2" name="Rectangle 1"/>
          <p:cNvSpPr/>
          <p:nvPr/>
        </p:nvSpPr>
        <p:spPr>
          <a:xfrm>
            <a:off x="3336758" y="2209800"/>
            <a:ext cx="1844842"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HydroCatalog</a:t>
            </a:r>
            <a:endParaRPr lang="en-US" sz="2000" dirty="0">
              <a:solidFill>
                <a:schemeClr val="tx1"/>
              </a:solidFill>
            </a:endParaRPr>
          </a:p>
        </p:txBody>
      </p:sp>
      <p:sp>
        <p:nvSpPr>
          <p:cNvPr id="3" name="Rectangle 2"/>
          <p:cNvSpPr/>
          <p:nvPr/>
        </p:nvSpPr>
        <p:spPr>
          <a:xfrm>
            <a:off x="1524000" y="4495800"/>
            <a:ext cx="1524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HydroServer</a:t>
            </a:r>
            <a:endParaRPr lang="en-US" sz="2000" dirty="0" smtClean="0">
              <a:solidFill>
                <a:schemeClr val="tx1"/>
              </a:solidFill>
            </a:endParaRPr>
          </a:p>
        </p:txBody>
      </p:sp>
      <p:sp>
        <p:nvSpPr>
          <p:cNvPr id="4" name="Rectangle 3"/>
          <p:cNvSpPr/>
          <p:nvPr/>
        </p:nvSpPr>
        <p:spPr>
          <a:xfrm>
            <a:off x="5478379" y="4495800"/>
            <a:ext cx="1684421"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HydroDesktop</a:t>
            </a:r>
            <a:endParaRPr lang="en-US" sz="2000" dirty="0">
              <a:solidFill>
                <a:schemeClr val="tx1"/>
              </a:solidFill>
            </a:endParaRPr>
          </a:p>
        </p:txBody>
      </p:sp>
      <p:cxnSp>
        <p:nvCxnSpPr>
          <p:cNvPr id="6" name="Straight Connector 5"/>
          <p:cNvCxnSpPr>
            <a:stCxn id="3" idx="0"/>
            <a:endCxn id="2" idx="2"/>
          </p:cNvCxnSpPr>
          <p:nvPr/>
        </p:nvCxnSpPr>
        <p:spPr>
          <a:xfrm rot="5400000" flipH="1" flipV="1">
            <a:off x="2472489" y="2709111"/>
            <a:ext cx="1600200" cy="1973179"/>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 idx="0"/>
            <a:endCxn id="2" idx="2"/>
          </p:cNvCxnSpPr>
          <p:nvPr/>
        </p:nvCxnSpPr>
        <p:spPr>
          <a:xfrm rot="16200000" flipV="1">
            <a:off x="4489785" y="2664994"/>
            <a:ext cx="1600200" cy="2061411"/>
          </a:xfrm>
          <a:prstGeom prst="line">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048000" y="4838700"/>
            <a:ext cx="2514600" cy="0"/>
          </a:xfrm>
          <a:prstGeom prst="line">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81600" y="2971800"/>
            <a:ext cx="2590800" cy="1354217"/>
          </a:xfrm>
          <a:prstGeom prst="rect">
            <a:avLst/>
          </a:prstGeom>
          <a:noFill/>
        </p:spPr>
        <p:txBody>
          <a:bodyPr wrap="square" rtlCol="0">
            <a:spAutoFit/>
          </a:bodyPr>
          <a:lstStyle/>
          <a:p>
            <a:pPr algn="ctr"/>
            <a:r>
              <a:rPr lang="en-US" sz="1600" b="1" dirty="0" smtClean="0"/>
              <a:t>Search</a:t>
            </a:r>
            <a:r>
              <a:rPr lang="en-US" sz="1600" dirty="0" smtClean="0"/>
              <a:t> the catalog for </a:t>
            </a:r>
            <a:r>
              <a:rPr lang="en-US" sz="1600" b="1" dirty="0" smtClean="0"/>
              <a:t>services</a:t>
            </a:r>
            <a:r>
              <a:rPr lang="en-US" sz="1600" dirty="0" smtClean="0"/>
              <a:t> with</a:t>
            </a:r>
            <a:r>
              <a:rPr lang="en-US" sz="1600" b="1" dirty="0" smtClean="0"/>
              <a:t> </a:t>
            </a:r>
          </a:p>
          <a:p>
            <a:pPr algn="ctr"/>
            <a:r>
              <a:rPr lang="en-US" sz="1600" b="1" dirty="0" smtClean="0">
                <a:hlinkClick r:id="rId3"/>
              </a:rPr>
              <a:t>OGC </a:t>
            </a:r>
            <a:r>
              <a:rPr lang="en-US" sz="1600" i="1" dirty="0" smtClean="0">
                <a:hlinkClick r:id="rId3"/>
              </a:rPr>
              <a:t>Catalog Services for the Web</a:t>
            </a:r>
            <a:endParaRPr lang="en-US" sz="1600" i="1" dirty="0" smtClean="0"/>
          </a:p>
          <a:p>
            <a:pPr algn="ctr"/>
            <a:endParaRPr lang="en-US" dirty="0"/>
          </a:p>
        </p:txBody>
      </p:sp>
      <p:sp>
        <p:nvSpPr>
          <p:cNvPr id="23" name="TextBox 22"/>
          <p:cNvSpPr txBox="1"/>
          <p:nvPr/>
        </p:nvSpPr>
        <p:spPr>
          <a:xfrm>
            <a:off x="533400" y="3048000"/>
            <a:ext cx="2743199" cy="892552"/>
          </a:xfrm>
          <a:prstGeom prst="rect">
            <a:avLst/>
          </a:prstGeom>
          <a:noFill/>
        </p:spPr>
        <p:txBody>
          <a:bodyPr wrap="square" rtlCol="0">
            <a:spAutoFit/>
          </a:bodyPr>
          <a:lstStyle/>
          <a:p>
            <a:pPr algn="ctr"/>
            <a:r>
              <a:rPr lang="en-US" b="1" dirty="0" smtClean="0"/>
              <a:t>Register</a:t>
            </a:r>
            <a:r>
              <a:rPr lang="en-US" dirty="0" smtClean="0"/>
              <a:t> services and</a:t>
            </a:r>
            <a:r>
              <a:rPr lang="en-US" b="1" dirty="0" smtClean="0"/>
              <a:t> </a:t>
            </a:r>
            <a:r>
              <a:rPr lang="en-US" dirty="0" smtClean="0"/>
              <a:t>pass </a:t>
            </a:r>
            <a:r>
              <a:rPr lang="en-US" b="1" dirty="0" smtClean="0"/>
              <a:t>Metadata</a:t>
            </a:r>
            <a:r>
              <a:rPr lang="en-US" dirty="0" smtClean="0"/>
              <a:t> with</a:t>
            </a:r>
            <a:r>
              <a:rPr lang="en-US" b="1" dirty="0" smtClean="0"/>
              <a:t/>
            </a:r>
            <a:br>
              <a:rPr lang="en-US" b="1" dirty="0" smtClean="0"/>
            </a:br>
            <a:r>
              <a:rPr lang="en-US" sz="1600" dirty="0" smtClean="0">
                <a:hlinkClick r:id="rId4"/>
              </a:rPr>
              <a:t>OGC Web Feature Service</a:t>
            </a:r>
            <a:endParaRPr lang="en-US" sz="1600" dirty="0" smtClean="0"/>
          </a:p>
        </p:txBody>
      </p:sp>
      <p:sp>
        <p:nvSpPr>
          <p:cNvPr id="11" name="TextBox 10"/>
          <p:cNvSpPr txBox="1"/>
          <p:nvPr/>
        </p:nvSpPr>
        <p:spPr>
          <a:xfrm>
            <a:off x="304800" y="609600"/>
            <a:ext cx="6320641" cy="646331"/>
          </a:xfrm>
          <a:prstGeom prst="rect">
            <a:avLst/>
          </a:prstGeom>
          <a:noFill/>
        </p:spPr>
        <p:txBody>
          <a:bodyPr wrap="none" rtlCol="0">
            <a:spAutoFit/>
          </a:bodyPr>
          <a:lstStyle/>
          <a:p>
            <a:r>
              <a:rPr lang="en-US" sz="3600" dirty="0" smtClean="0">
                <a:solidFill>
                  <a:srgbClr val="FF0000"/>
                </a:solidFill>
              </a:rPr>
              <a:t>CUAHSI HIS in OGC Web Services</a:t>
            </a:r>
            <a:endParaRPr lang="en-US" sz="3600" dirty="0">
              <a:solidFill>
                <a:srgbClr val="FF0000"/>
              </a:solidFill>
            </a:endParaRPr>
          </a:p>
        </p:txBody>
      </p:sp>
      <p:grpSp>
        <p:nvGrpSpPr>
          <p:cNvPr id="5" name="Group 11"/>
          <p:cNvGrpSpPr/>
          <p:nvPr/>
        </p:nvGrpSpPr>
        <p:grpSpPr>
          <a:xfrm>
            <a:off x="6553200" y="990600"/>
            <a:ext cx="2057400" cy="1828800"/>
            <a:chOff x="1447800" y="1219200"/>
            <a:chExt cx="5848350" cy="4905375"/>
          </a:xfrm>
        </p:grpSpPr>
        <p:pic>
          <p:nvPicPr>
            <p:cNvPr id="13" name="Picture 9" descr="cyberspace,http,Internet,Photographs,technologies,text,URLs,web addresses,World Wide Web,WWW"/>
            <p:cNvPicPr>
              <a:picLocks noChangeAspect="1" noChangeArrowheads="1"/>
            </p:cNvPicPr>
            <p:nvPr/>
          </p:nvPicPr>
          <p:blipFill>
            <a:blip r:embed="rId5" cstate="print"/>
            <a:srcRect/>
            <a:stretch>
              <a:fillRect/>
            </a:stretch>
          </p:blipFill>
          <p:spPr bwMode="auto">
            <a:xfrm>
              <a:off x="3276600" y="1219200"/>
              <a:ext cx="1952626" cy="1952625"/>
            </a:xfrm>
            <a:prstGeom prst="rect">
              <a:avLst/>
            </a:prstGeom>
            <a:noFill/>
          </p:spPr>
        </p:pic>
        <p:cxnSp>
          <p:nvCxnSpPr>
            <p:cNvPr id="14" name="Straight Connector 13"/>
            <p:cNvCxnSpPr/>
            <p:nvPr/>
          </p:nvCxnSpPr>
          <p:spPr>
            <a:xfrm rot="5400000" flipH="1" flipV="1">
              <a:off x="2577904" y="2984696"/>
              <a:ext cx="1244994" cy="1066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4800600" y="2971800"/>
              <a:ext cx="1371600" cy="121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429000" y="5105400"/>
              <a:ext cx="197964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6" cstate="print"/>
            <a:srcRect/>
            <a:stretch>
              <a:fillRect/>
            </a:stretch>
          </p:blipFill>
          <p:spPr bwMode="auto">
            <a:xfrm>
              <a:off x="5562600" y="4343400"/>
              <a:ext cx="1733550" cy="1781175"/>
            </a:xfrm>
            <a:prstGeom prst="rect">
              <a:avLst/>
            </a:prstGeom>
            <a:noFill/>
            <a:ln w="9525">
              <a:noFill/>
              <a:miter lim="800000"/>
              <a:headEnd/>
              <a:tailEnd/>
            </a:ln>
          </p:spPr>
        </p:pic>
        <p:pic>
          <p:nvPicPr>
            <p:cNvPr id="18" name="Picture 5"/>
            <p:cNvPicPr>
              <a:picLocks noChangeAspect="1" noChangeArrowheads="1"/>
            </p:cNvPicPr>
            <p:nvPr/>
          </p:nvPicPr>
          <p:blipFill>
            <a:blip r:embed="rId7" cstate="print"/>
            <a:srcRect/>
            <a:stretch>
              <a:fillRect/>
            </a:stretch>
          </p:blipFill>
          <p:spPr bwMode="auto">
            <a:xfrm>
              <a:off x="1447800" y="4267200"/>
              <a:ext cx="1708451" cy="173483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Services Stack</a:t>
            </a:r>
            <a:br>
              <a:rPr lang="en-US" dirty="0" smtClean="0"/>
            </a:br>
            <a:r>
              <a:rPr lang="en-US" dirty="0" smtClean="0"/>
              <a:t>Using OGC Web Service Standards</a:t>
            </a:r>
            <a:endParaRPr lang="en-US" dirty="0"/>
          </a:p>
        </p:txBody>
      </p:sp>
      <p:sp>
        <p:nvSpPr>
          <p:cNvPr id="3" name="Content Placeholder 2"/>
          <p:cNvSpPr>
            <a:spLocks noGrp="1"/>
          </p:cNvSpPr>
          <p:nvPr>
            <p:ph idx="1"/>
          </p:nvPr>
        </p:nvSpPr>
        <p:spPr>
          <a:xfrm>
            <a:off x="381000" y="1524000"/>
            <a:ext cx="5181600" cy="5334000"/>
          </a:xfrm>
        </p:spPr>
        <p:txBody>
          <a:bodyPr>
            <a:normAutofit lnSpcReduction="10000"/>
          </a:bodyPr>
          <a:lstStyle/>
          <a:p>
            <a:pPr lvl="0"/>
            <a:r>
              <a:rPr lang="en-US" sz="2800" i="1" dirty="0" smtClean="0">
                <a:solidFill>
                  <a:srgbClr val="FF0000"/>
                </a:solidFill>
              </a:rPr>
              <a:t>Catalog Services</a:t>
            </a:r>
            <a:r>
              <a:rPr lang="en-US" sz="2800" dirty="0" smtClean="0">
                <a:solidFill>
                  <a:srgbClr val="FF0000"/>
                </a:solidFill>
              </a:rPr>
              <a:t> </a:t>
            </a:r>
            <a:r>
              <a:rPr lang="en-US" sz="2800" dirty="0" smtClean="0"/>
              <a:t>– which list</a:t>
            </a:r>
            <a:r>
              <a:rPr lang="en-US" sz="2800" i="1" dirty="0" smtClean="0"/>
              <a:t> </a:t>
            </a:r>
            <a:r>
              <a:rPr lang="en-US" sz="2800" dirty="0" smtClean="0"/>
              <a:t>water web services</a:t>
            </a:r>
          </a:p>
          <a:p>
            <a:pPr lvl="1"/>
            <a:r>
              <a:rPr lang="en-US" sz="2400" dirty="0" smtClean="0">
                <a:hlinkClick r:id="rId3"/>
              </a:rPr>
              <a:t>OGC Catalog Services for the Web</a:t>
            </a:r>
            <a:endParaRPr lang="en-US" sz="2400" dirty="0" smtClean="0"/>
          </a:p>
          <a:p>
            <a:pPr lvl="0"/>
            <a:r>
              <a:rPr lang="en-US" sz="2800" i="1" dirty="0" smtClean="0">
                <a:solidFill>
                  <a:srgbClr val="FF0000"/>
                </a:solidFill>
              </a:rPr>
              <a:t>Metadata Services </a:t>
            </a:r>
            <a:r>
              <a:rPr lang="en-US" sz="2800" i="1" dirty="0" smtClean="0"/>
              <a:t>– </a:t>
            </a:r>
            <a:r>
              <a:rPr lang="en-US" sz="2800" dirty="0" smtClean="0"/>
              <a:t>which define a set of variables over a domain of space and time</a:t>
            </a:r>
          </a:p>
          <a:p>
            <a:pPr lvl="1"/>
            <a:r>
              <a:rPr lang="en-US" sz="2400" dirty="0" smtClean="0">
                <a:hlinkClick r:id="rId4"/>
              </a:rPr>
              <a:t>OGC Web Feature Service</a:t>
            </a:r>
            <a:endParaRPr lang="en-US" sz="2400" dirty="0" smtClean="0"/>
          </a:p>
          <a:p>
            <a:pPr lvl="0"/>
            <a:r>
              <a:rPr lang="en-US" sz="2800" i="1" dirty="0" smtClean="0">
                <a:solidFill>
                  <a:srgbClr val="FF0000"/>
                </a:solidFill>
              </a:rPr>
              <a:t>Data Services </a:t>
            </a:r>
            <a:r>
              <a:rPr lang="en-US" sz="2800" i="1" dirty="0" smtClean="0"/>
              <a:t>– </a:t>
            </a:r>
            <a:r>
              <a:rPr lang="en-US" sz="2800" dirty="0" smtClean="0"/>
              <a:t>which convey the data values</a:t>
            </a:r>
          </a:p>
          <a:p>
            <a:pPr lvl="1"/>
            <a:r>
              <a:rPr lang="en-US" sz="2400" dirty="0" smtClean="0"/>
              <a:t>Currently </a:t>
            </a:r>
            <a:r>
              <a:rPr lang="en-US" sz="2400" dirty="0" err="1" smtClean="0">
                <a:hlinkClick r:id="rId5"/>
              </a:rPr>
              <a:t>WaterML</a:t>
            </a:r>
            <a:r>
              <a:rPr lang="en-US" sz="2400" dirty="0" smtClean="0">
                <a:hlinkClick r:id="rId5"/>
              </a:rPr>
              <a:t> 1.1</a:t>
            </a:r>
            <a:endParaRPr lang="en-US" sz="2400" dirty="0" smtClean="0"/>
          </a:p>
          <a:p>
            <a:pPr lvl="1"/>
            <a:r>
              <a:rPr lang="en-US" sz="2400" dirty="0" smtClean="0"/>
              <a:t>Future OGC Sensor Observation Service (WaterML2)</a:t>
            </a:r>
            <a:endParaRPr lang="en-US" sz="2400" dirty="0"/>
          </a:p>
        </p:txBody>
      </p:sp>
      <p:grpSp>
        <p:nvGrpSpPr>
          <p:cNvPr id="4" name="Group 10"/>
          <p:cNvGrpSpPr/>
          <p:nvPr/>
        </p:nvGrpSpPr>
        <p:grpSpPr>
          <a:xfrm>
            <a:off x="5943600" y="1828800"/>
            <a:ext cx="2825843" cy="1905000"/>
            <a:chOff x="6476993" y="1295400"/>
            <a:chExt cx="2825843" cy="1905000"/>
          </a:xfrm>
        </p:grpSpPr>
        <p:sp>
          <p:nvSpPr>
            <p:cNvPr id="12" name="TextBox 11"/>
            <p:cNvSpPr txBox="1"/>
            <p:nvPr/>
          </p:nvSpPr>
          <p:spPr>
            <a:xfrm>
              <a:off x="8194039" y="1619956"/>
              <a:ext cx="885050" cy="369332"/>
            </a:xfrm>
            <a:prstGeom prst="rect">
              <a:avLst/>
            </a:prstGeom>
            <a:noFill/>
          </p:spPr>
          <p:txBody>
            <a:bodyPr wrap="none" rtlCol="0">
              <a:spAutoFit/>
            </a:bodyPr>
            <a:lstStyle/>
            <a:p>
              <a:r>
                <a:rPr lang="en-US" dirty="0" smtClean="0">
                  <a:solidFill>
                    <a:prstClr val="black"/>
                  </a:solidFill>
                </a:rPr>
                <a:t>Catalog</a:t>
              </a:r>
              <a:endParaRPr lang="en-US" dirty="0">
                <a:solidFill>
                  <a:prstClr val="black"/>
                </a:solidFill>
              </a:endParaRPr>
            </a:p>
          </p:txBody>
        </p:sp>
        <p:grpSp>
          <p:nvGrpSpPr>
            <p:cNvPr id="5" name="Group 26"/>
            <p:cNvGrpSpPr/>
            <p:nvPr/>
          </p:nvGrpSpPr>
          <p:grpSpPr>
            <a:xfrm>
              <a:off x="6476993" y="1295400"/>
              <a:ext cx="1752600" cy="1905000"/>
              <a:chOff x="6553199" y="1295400"/>
              <a:chExt cx="1676401" cy="1905000"/>
            </a:xfrm>
          </p:grpSpPr>
          <p:grpSp>
            <p:nvGrpSpPr>
              <p:cNvPr id="6" name="Group 15"/>
              <p:cNvGrpSpPr/>
              <p:nvPr/>
            </p:nvGrpSpPr>
            <p:grpSpPr>
              <a:xfrm>
                <a:off x="6553199" y="1295400"/>
                <a:ext cx="1222023" cy="1905000"/>
                <a:chOff x="7391399" y="685800"/>
                <a:chExt cx="1222023" cy="1905000"/>
              </a:xfrm>
            </p:grpSpPr>
            <p:sp>
              <p:nvSpPr>
                <p:cNvPr id="24" name="Oval 23"/>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 name="Straight Connector 25"/>
                <p:cNvCxnSpPr>
                  <a:stCxn id="24" idx="2"/>
                  <a:endCxn id="25"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7772400" y="18288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077200" y="1752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8207023" y="2088444"/>
              <a:ext cx="1095813" cy="369332"/>
            </a:xfrm>
            <a:prstGeom prst="rect">
              <a:avLst/>
            </a:prstGeom>
            <a:noFill/>
          </p:spPr>
          <p:txBody>
            <a:bodyPr wrap="none" rtlCol="0">
              <a:spAutoFit/>
            </a:bodyPr>
            <a:lstStyle/>
            <a:p>
              <a:r>
                <a:rPr lang="en-US" dirty="0" smtClean="0">
                  <a:solidFill>
                    <a:prstClr val="black"/>
                  </a:solidFill>
                </a:rPr>
                <a:t>Metadata</a:t>
              </a:r>
              <a:endParaRPr lang="en-US" dirty="0">
                <a:solidFill>
                  <a:prstClr val="black"/>
                </a:solidFill>
              </a:endParaRPr>
            </a:p>
          </p:txBody>
        </p:sp>
        <p:sp>
          <p:nvSpPr>
            <p:cNvPr id="15" name="TextBox 14"/>
            <p:cNvSpPr txBox="1"/>
            <p:nvPr/>
          </p:nvSpPr>
          <p:spPr>
            <a:xfrm>
              <a:off x="8212667" y="2576689"/>
              <a:ext cx="620554" cy="369332"/>
            </a:xfrm>
            <a:prstGeom prst="rect">
              <a:avLst/>
            </a:prstGeom>
            <a:noFill/>
          </p:spPr>
          <p:txBody>
            <a:bodyPr wrap="none" rtlCol="0">
              <a:spAutoFit/>
            </a:bodyPr>
            <a:lstStyle/>
            <a:p>
              <a:r>
                <a:rPr lang="en-US" dirty="0" smtClean="0">
                  <a:solidFill>
                    <a:prstClr val="black"/>
                  </a:solidFill>
                </a:rPr>
                <a:t>Data</a:t>
              </a:r>
              <a:endParaRPr lang="en-US" dirty="0">
                <a:solidFill>
                  <a:prstClr val="black"/>
                </a:solidFill>
              </a:endParaRPr>
            </a:p>
          </p:txBody>
        </p:sp>
        <p:sp>
          <p:nvSpPr>
            <p:cNvPr id="16" name="TextBox 15"/>
            <p:cNvSpPr txBox="1"/>
            <p:nvPr/>
          </p:nvSpPr>
          <p:spPr>
            <a:xfrm>
              <a:off x="6539089" y="2077156"/>
              <a:ext cx="1203856" cy="461665"/>
            </a:xfrm>
            <a:prstGeom prst="rect">
              <a:avLst/>
            </a:prstGeom>
            <a:noFill/>
          </p:spPr>
          <p:txBody>
            <a:bodyPr wrap="none" rtlCol="0">
              <a:spAutoFit/>
            </a:bodyPr>
            <a:lstStyle/>
            <a:p>
              <a:r>
                <a:rPr lang="en-US" sz="2400" dirty="0" smtClean="0">
                  <a:solidFill>
                    <a:prstClr val="black"/>
                  </a:solidFill>
                </a:rPr>
                <a:t>Services</a:t>
              </a:r>
              <a:endParaRPr lang="en-US" sz="2400" dirty="0">
                <a:solidFill>
                  <a:prstClr val="black"/>
                </a:solidFill>
              </a:endParaRPr>
            </a:p>
          </p:txBody>
        </p:sp>
      </p:grpSp>
      <p:pic>
        <p:nvPicPr>
          <p:cNvPr id="28" name="Picture 2"/>
          <p:cNvPicPr>
            <a:picLocks noChangeAspect="1" noChangeArrowheads="1"/>
          </p:cNvPicPr>
          <p:nvPr/>
        </p:nvPicPr>
        <p:blipFill>
          <a:blip r:embed="rId6" cstate="print"/>
          <a:srcRect/>
          <a:stretch>
            <a:fillRect/>
          </a:stretch>
        </p:blipFill>
        <p:spPr bwMode="auto">
          <a:xfrm>
            <a:off x="5791200" y="4419600"/>
            <a:ext cx="2967994" cy="1903413"/>
          </a:xfrm>
          <a:prstGeom prst="rect">
            <a:avLst/>
          </a:prstGeom>
          <a:noFill/>
          <a:ln w="9525">
            <a:solidFill>
              <a:schemeClr val="accent1"/>
            </a:solidFill>
            <a:miter lim="800000"/>
            <a:headEnd/>
            <a:tailEnd/>
          </a:ln>
        </p:spPr>
      </p:pic>
      <p:sp>
        <p:nvSpPr>
          <p:cNvPr id="30" name="Up Arrow 29"/>
          <p:cNvSpPr/>
          <p:nvPr/>
        </p:nvSpPr>
        <p:spPr>
          <a:xfrm>
            <a:off x="6324600" y="38100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6248400" y="5181600"/>
            <a:ext cx="2072747" cy="461665"/>
          </a:xfrm>
          <a:prstGeom prst="rect">
            <a:avLst/>
          </a:prstGeom>
          <a:solidFill>
            <a:schemeClr val="bg1"/>
          </a:solidFill>
          <a:ln>
            <a:solidFill>
              <a:schemeClr val="accent1"/>
            </a:solidFill>
          </a:ln>
        </p:spPr>
        <p:txBody>
          <a:bodyPr wrap="none" rtlCol="0">
            <a:spAutoFit/>
          </a:bodyPr>
          <a:lstStyle/>
          <a:p>
            <a:r>
              <a:rPr lang="en-US" sz="2400" dirty="0" smtClean="0">
                <a:solidFill>
                  <a:prstClr val="black"/>
                </a:solidFill>
              </a:rPr>
              <a:t>ODM Database</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228600" y="228600"/>
            <a:ext cx="8534400" cy="1657350"/>
          </a:xfrm>
          <a:prstGeom prst="rect">
            <a:avLst/>
          </a:prstGeom>
          <a:noFill/>
          <a:ln w="9525">
            <a:solidFill>
              <a:schemeClr val="accent1">
                <a:shade val="50000"/>
              </a:schemeClr>
            </a:solid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81000" y="1981200"/>
            <a:ext cx="5238750" cy="4600575"/>
          </a:xfrm>
          <a:prstGeom prst="rect">
            <a:avLst/>
          </a:prstGeom>
          <a:noFill/>
          <a:ln w="9525">
            <a:solidFill>
              <a:schemeClr val="accent1">
                <a:shade val="50000"/>
              </a:schemeClr>
            </a:solidFill>
            <a:miter lim="800000"/>
            <a:headEnd/>
            <a:tailEnd/>
          </a:ln>
        </p:spPr>
      </p:pic>
      <p:sp>
        <p:nvSpPr>
          <p:cNvPr id="4" name="TextBox 3"/>
          <p:cNvSpPr txBox="1"/>
          <p:nvPr/>
        </p:nvSpPr>
        <p:spPr>
          <a:xfrm>
            <a:off x="5715000" y="2895600"/>
            <a:ext cx="2910540" cy="923330"/>
          </a:xfrm>
          <a:prstGeom prst="rect">
            <a:avLst/>
          </a:prstGeom>
          <a:noFill/>
          <a:ln>
            <a:solidFill>
              <a:schemeClr val="tx2"/>
            </a:solidFill>
          </a:ln>
        </p:spPr>
        <p:txBody>
          <a:bodyPr wrap="none" rtlCol="0">
            <a:spAutoFit/>
          </a:bodyPr>
          <a:lstStyle/>
          <a:p>
            <a:r>
              <a:rPr lang="en-US" dirty="0" smtClean="0">
                <a:solidFill>
                  <a:prstClr val="black"/>
                </a:solidFill>
              </a:rPr>
              <a:t>Meets every 3 months</a:t>
            </a:r>
          </a:p>
          <a:p>
            <a:endParaRPr lang="en-US" dirty="0" smtClean="0">
              <a:solidFill>
                <a:prstClr val="black"/>
              </a:solidFill>
            </a:endParaRPr>
          </a:p>
          <a:p>
            <a:r>
              <a:rPr lang="en-US" dirty="0" smtClean="0">
                <a:solidFill>
                  <a:prstClr val="black"/>
                </a:solidFill>
              </a:rPr>
              <a:t>Teleconferences most weeks</a:t>
            </a:r>
            <a:endParaRPr lang="en-US" dirty="0">
              <a:solidFill>
                <a:prstClr val="black"/>
              </a:solidFill>
            </a:endParaRPr>
          </a:p>
        </p:txBody>
      </p:sp>
      <p:sp>
        <p:nvSpPr>
          <p:cNvPr id="5" name="TextBox 4"/>
          <p:cNvSpPr txBox="1"/>
          <p:nvPr/>
        </p:nvSpPr>
        <p:spPr>
          <a:xfrm>
            <a:off x="5715000" y="4800600"/>
            <a:ext cx="2971800" cy="646331"/>
          </a:xfrm>
          <a:prstGeom prst="rect">
            <a:avLst/>
          </a:prstGeom>
          <a:noFill/>
          <a:ln>
            <a:solidFill>
              <a:schemeClr val="tx2"/>
            </a:solidFill>
          </a:ln>
        </p:spPr>
        <p:txBody>
          <a:bodyPr wrap="square" rtlCol="0">
            <a:spAutoFit/>
          </a:bodyPr>
          <a:lstStyle/>
          <a:p>
            <a:r>
              <a:rPr lang="en-US" dirty="0" err="1" smtClean="0">
                <a:solidFill>
                  <a:srgbClr val="FF0000"/>
                </a:solidFill>
              </a:rPr>
              <a:t>WaterML</a:t>
            </a:r>
            <a:r>
              <a:rPr lang="en-US" dirty="0" smtClean="0">
                <a:solidFill>
                  <a:srgbClr val="FF0000"/>
                </a:solidFill>
              </a:rPr>
              <a:t> Version 2 standard </a:t>
            </a:r>
            <a:r>
              <a:rPr lang="en-US" dirty="0" smtClean="0">
                <a:solidFill>
                  <a:prstClr val="black"/>
                </a:solidFill>
              </a:rPr>
              <a:t>being proposed</a:t>
            </a:r>
            <a:endParaRPr lang="en-US" dirty="0">
              <a:solidFill>
                <a:prstClr val="black"/>
              </a:solidFill>
            </a:endParaRPr>
          </a:p>
        </p:txBody>
      </p:sp>
      <p:cxnSp>
        <p:nvCxnSpPr>
          <p:cNvPr id="7" name="Straight Arrow Connector 6"/>
          <p:cNvCxnSpPr>
            <a:stCxn id="5" idx="1"/>
          </p:cNvCxnSpPr>
          <p:nvPr/>
        </p:nvCxnSpPr>
        <p:spPr>
          <a:xfrm rot="10800000">
            <a:off x="4191000" y="4953000"/>
            <a:ext cx="1524000" cy="1707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5791200"/>
            <a:ext cx="2971800" cy="646331"/>
          </a:xfrm>
          <a:prstGeom prst="rect">
            <a:avLst/>
          </a:prstGeom>
          <a:noFill/>
          <a:ln>
            <a:solidFill>
              <a:schemeClr val="tx2"/>
            </a:solidFill>
          </a:ln>
        </p:spPr>
        <p:txBody>
          <a:bodyPr wrap="square" rtlCol="0">
            <a:spAutoFit/>
          </a:bodyPr>
          <a:lstStyle/>
          <a:p>
            <a:r>
              <a:rPr lang="en-US" dirty="0" smtClean="0">
                <a:solidFill>
                  <a:prstClr val="black"/>
                </a:solidFill>
              </a:rPr>
              <a:t>Vote for adoption 3-6 months later</a:t>
            </a:r>
            <a:endParaRPr lang="en-US" dirty="0">
              <a:solidFill>
                <a:prstClr val="black"/>
              </a:solidFill>
            </a:endParaRPr>
          </a:p>
        </p:txBody>
      </p:sp>
      <p:sp>
        <p:nvSpPr>
          <p:cNvPr id="10" name="Down Arrow 9"/>
          <p:cNvSpPr/>
          <p:nvPr/>
        </p:nvSpPr>
        <p:spPr>
          <a:xfrm>
            <a:off x="7086600" y="54864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209800" y="304800"/>
            <a:ext cx="4593630" cy="369332"/>
          </a:xfrm>
          <a:prstGeom prst="rect">
            <a:avLst/>
          </a:prstGeom>
          <a:solidFill>
            <a:schemeClr val="bg1"/>
          </a:solidFill>
          <a:ln>
            <a:solidFill>
              <a:schemeClr val="accent1">
                <a:shade val="95000"/>
                <a:satMod val="105000"/>
              </a:schemeClr>
            </a:solidFill>
          </a:ln>
        </p:spPr>
        <p:txBody>
          <a:bodyPr wrap="none" rtlCol="0">
            <a:spAutoFit/>
          </a:bodyPr>
          <a:lstStyle/>
          <a:p>
            <a:r>
              <a:rPr lang="en-US" dirty="0" smtClean="0">
                <a:solidFill>
                  <a:prstClr val="black"/>
                </a:solidFill>
              </a:rPr>
              <a:t>Jointly with World Meteorological Organization</a:t>
            </a:r>
            <a:endParaRPr lang="en-US" dirty="0">
              <a:solidFill>
                <a:prstClr val="black"/>
              </a:solidFill>
            </a:endParaRPr>
          </a:p>
        </p:txBody>
      </p:sp>
      <p:sp>
        <p:nvSpPr>
          <p:cNvPr id="12" name="TextBox 11"/>
          <p:cNvSpPr txBox="1"/>
          <p:nvPr/>
        </p:nvSpPr>
        <p:spPr>
          <a:xfrm>
            <a:off x="4267200" y="2130490"/>
            <a:ext cx="4751302" cy="369332"/>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Evolving </a:t>
            </a:r>
            <a:r>
              <a:rPr lang="en-US" dirty="0" err="1" smtClean="0">
                <a:solidFill>
                  <a:prstClr val="black"/>
                </a:solidFill>
              </a:rPr>
              <a:t>WaterML</a:t>
            </a:r>
            <a:r>
              <a:rPr lang="en-US" dirty="0" smtClean="0">
                <a:solidFill>
                  <a:prstClr val="black"/>
                </a:solidFill>
              </a:rPr>
              <a:t> into an International Standard</a:t>
            </a:r>
            <a:endParaRPr lang="en-US" dirty="0">
              <a:solidFill>
                <a:prstClr val="black"/>
              </a:solidFill>
            </a:endParaRPr>
          </a:p>
        </p:txBody>
      </p:sp>
      <p:grpSp>
        <p:nvGrpSpPr>
          <p:cNvPr id="3" name="Group 2"/>
          <p:cNvGrpSpPr/>
          <p:nvPr/>
        </p:nvGrpSpPr>
        <p:grpSpPr>
          <a:xfrm>
            <a:off x="609600" y="2667000"/>
            <a:ext cx="3957470" cy="1984122"/>
            <a:chOff x="1936155" y="2368902"/>
            <a:chExt cx="4867275" cy="2858855"/>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6155" y="2368902"/>
              <a:ext cx="4867275" cy="278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48485" y="4753269"/>
              <a:ext cx="1954937" cy="474488"/>
            </a:xfrm>
            <a:prstGeom prst="rect">
              <a:avLst/>
            </a:prstGeom>
            <a:noFill/>
          </p:spPr>
          <p:txBody>
            <a:bodyPr wrap="none" rtlCol="0">
              <a:spAutoFit/>
            </a:bodyPr>
            <a:lstStyle/>
            <a:p>
              <a:r>
                <a:rPr lang="en-US" sz="1600" dirty="0" smtClean="0">
                  <a:solidFill>
                    <a:prstClr val="black"/>
                  </a:solidFill>
                </a:rPr>
                <a:t>November 2009</a:t>
              </a:r>
              <a:endParaRPr lang="en-US" sz="1600" dirty="0">
                <a:solidFill>
                  <a:prstClr val="black"/>
                </a:solidFill>
              </a:endParaRPr>
            </a:p>
          </p:txBody>
        </p:sp>
      </p:grpSp>
    </p:spTree>
    <p:extLst>
      <p:ext uri="{BB962C8B-B14F-4D97-AF65-F5344CB8AC3E}">
        <p14:creationId xmlns:p14="http://schemas.microsoft.com/office/powerpoint/2010/main" val="3170777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1752600" y="1447800"/>
            <a:ext cx="5661025" cy="5181600"/>
          </a:xfrm>
          <a:prstGeom prst="rect">
            <a:avLst/>
          </a:prstGeom>
          <a:noFill/>
          <a:ln w="9525">
            <a:solidFill>
              <a:srgbClr val="B2B2B2"/>
            </a:solidFill>
            <a:miter lim="800000"/>
            <a:headEnd/>
            <a:tailEnd/>
          </a:ln>
          <a:effectLst>
            <a:outerShdw dist="107763" dir="2700000" algn="ctr" rotWithShape="0">
              <a:srgbClr val="808080">
                <a:alpha val="50000"/>
              </a:srgbClr>
            </a:outerShdw>
          </a:effectLst>
        </p:spPr>
      </p:pic>
      <p:sp>
        <p:nvSpPr>
          <p:cNvPr id="4099" name="Rectangle 4"/>
          <p:cNvSpPr>
            <a:spLocks noChangeArrowheads="1"/>
          </p:cNvSpPr>
          <p:nvPr/>
        </p:nvSpPr>
        <p:spPr bwMode="auto">
          <a:xfrm>
            <a:off x="1752600" y="-50760"/>
            <a:ext cx="6629400" cy="1107996"/>
          </a:xfrm>
          <a:prstGeom prst="rect">
            <a:avLst/>
          </a:prstGeom>
          <a:noFill/>
          <a:ln w="9525">
            <a:noFill/>
            <a:miter lim="800000"/>
            <a:headEnd/>
            <a:tailEnd/>
          </a:ln>
        </p:spPr>
        <p:txBody>
          <a:bodyPr lIns="0" tIns="0" rIns="0" bIns="0" anchor="ctr">
            <a:spAutoFit/>
          </a:bodyPr>
          <a:lstStyle/>
          <a:p>
            <a:r>
              <a:rPr lang="en-US" sz="3600" dirty="0" smtClean="0">
                <a:solidFill>
                  <a:schemeClr val="tx2">
                    <a:lumMod val="60000"/>
                    <a:lumOff val="40000"/>
                  </a:schemeClr>
                </a:solidFill>
                <a:latin typeface="Arial" charset="0"/>
              </a:rPr>
              <a:t>Groundwater Interoperability Experiment (US and Canada)</a:t>
            </a:r>
            <a:endParaRPr lang="en-CA" sz="3600" dirty="0">
              <a:solidFill>
                <a:schemeClr val="tx2">
                  <a:lumMod val="60000"/>
                  <a:lumOff val="40000"/>
                </a:schemeClr>
              </a:solidFill>
              <a:latin typeface="Arial" charset="0"/>
            </a:endParaRPr>
          </a:p>
        </p:txBody>
      </p:sp>
      <p:sp>
        <p:nvSpPr>
          <p:cNvPr id="4100" name="Rectangle 3"/>
          <p:cNvSpPr>
            <a:spLocks noChangeArrowheads="1"/>
          </p:cNvSpPr>
          <p:nvPr/>
        </p:nvSpPr>
        <p:spPr bwMode="auto">
          <a:xfrm>
            <a:off x="838200" y="990600"/>
            <a:ext cx="8077200" cy="369888"/>
          </a:xfrm>
          <a:prstGeom prst="rect">
            <a:avLst/>
          </a:prstGeom>
          <a:noFill/>
          <a:ln w="9525">
            <a:noFill/>
            <a:miter lim="800000"/>
            <a:headEnd/>
            <a:tailEnd/>
          </a:ln>
        </p:spPr>
        <p:txBody>
          <a:bodyPr>
            <a:spAutoFit/>
          </a:bodyPr>
          <a:lstStyle/>
          <a:p>
            <a:r>
              <a:rPr lang="en-US">
                <a:hlinkClick r:id="rId3"/>
              </a:rPr>
              <a:t>http://ngwd-bdnes.cits.nrcan.gc.ca/service/api_ngwds/en/wmc/gie.html</a:t>
            </a:r>
            <a:r>
              <a:rPr lang="en-US"/>
              <a:t> </a:t>
            </a:r>
          </a:p>
        </p:txBody>
      </p:sp>
    </p:spTree>
    <p:extLst>
      <p:ext uri="{BB962C8B-B14F-4D97-AF65-F5344CB8AC3E}">
        <p14:creationId xmlns:p14="http://schemas.microsoft.com/office/powerpoint/2010/main" val="280352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Grp="1" noChangeArrowheads="1"/>
          </p:cNvSpPr>
          <p:nvPr>
            <p:ph type="title"/>
          </p:nvPr>
        </p:nvSpPr>
        <p:spPr>
          <a:noFill/>
        </p:spPr>
        <p:txBody>
          <a:bodyPr>
            <a:normAutofit fontScale="90000"/>
          </a:bodyPr>
          <a:lstStyle/>
          <a:p>
            <a:r>
              <a:rPr lang="de-DE" dirty="0" smtClean="0"/>
              <a:t>Surface Water Interoperabilty Experiment (France and Germany)</a:t>
            </a:r>
          </a:p>
        </p:txBody>
      </p:sp>
      <p:pic>
        <p:nvPicPr>
          <p:cNvPr id="23555" name="Picture 14"/>
          <p:cNvPicPr>
            <a:picLocks noChangeAspect="1" noChangeArrowheads="1"/>
          </p:cNvPicPr>
          <p:nvPr/>
        </p:nvPicPr>
        <p:blipFill>
          <a:blip r:embed="rId2" cstate="print"/>
          <a:srcRect/>
          <a:stretch>
            <a:fillRect/>
          </a:stretch>
        </p:blipFill>
        <p:spPr bwMode="auto">
          <a:xfrm>
            <a:off x="774700" y="1608138"/>
            <a:ext cx="7924800" cy="4478337"/>
          </a:xfrm>
          <a:prstGeom prst="rect">
            <a:avLst/>
          </a:prstGeom>
          <a:noFill/>
          <a:ln w="9525">
            <a:solidFill>
              <a:schemeClr val="tx1"/>
            </a:solidFill>
            <a:miter lim="800000"/>
            <a:headEnd type="none" w="med" len="lg"/>
            <a:tailEnd/>
          </a:ln>
        </p:spPr>
      </p:pic>
      <p:sp>
        <p:nvSpPr>
          <p:cNvPr id="23556" name="Oval 16"/>
          <p:cNvSpPr>
            <a:spLocks noChangeArrowheads="1"/>
          </p:cNvSpPr>
          <p:nvPr/>
        </p:nvSpPr>
        <p:spPr bwMode="auto">
          <a:xfrm>
            <a:off x="1981200" y="3886200"/>
            <a:ext cx="2514600" cy="1828800"/>
          </a:xfrm>
          <a:prstGeom prst="ellipse">
            <a:avLst/>
          </a:prstGeom>
          <a:noFill/>
          <a:ln w="38100">
            <a:solidFill>
              <a:srgbClr val="FF0000"/>
            </a:solidFill>
            <a:round/>
            <a:headEnd type="none" w="med" len="lg"/>
            <a:tailEnd/>
          </a:ln>
        </p:spPr>
        <p:txBody>
          <a:bodyPr wrap="none" lIns="0" rIns="0" anchor="ctr">
            <a:spAutoFit/>
          </a:bodyPr>
          <a:lstStyle/>
          <a:p>
            <a:endParaRPr lang="en-US"/>
          </a:p>
        </p:txBody>
      </p:sp>
      <p:sp>
        <p:nvSpPr>
          <p:cNvPr id="23557" name="Text Box 17"/>
          <p:cNvSpPr txBox="1">
            <a:spLocks noChangeArrowheads="1"/>
          </p:cNvSpPr>
          <p:nvPr/>
        </p:nvSpPr>
        <p:spPr bwMode="auto">
          <a:xfrm>
            <a:off x="2854325" y="1828800"/>
            <a:ext cx="1355725" cy="830263"/>
          </a:xfrm>
          <a:prstGeom prst="rect">
            <a:avLst/>
          </a:prstGeom>
          <a:noFill/>
          <a:ln w="9525">
            <a:noFill/>
            <a:miter lim="800000"/>
            <a:headEnd type="none" w="med" len="lg"/>
            <a:tailEnd/>
          </a:ln>
        </p:spPr>
        <p:txBody>
          <a:bodyPr lIns="0" rIns="0">
            <a:spAutoFit/>
          </a:bodyPr>
          <a:lstStyle/>
          <a:p>
            <a:r>
              <a:rPr lang="de-DE">
                <a:solidFill>
                  <a:srgbClr val="FF0000"/>
                </a:solidFill>
              </a:rPr>
              <a:t>SOS DLZ-IT</a:t>
            </a:r>
          </a:p>
        </p:txBody>
      </p:sp>
      <p:sp>
        <p:nvSpPr>
          <p:cNvPr id="23558" name="Text Box 18"/>
          <p:cNvSpPr txBox="1">
            <a:spLocks noChangeArrowheads="1"/>
          </p:cNvSpPr>
          <p:nvPr/>
        </p:nvSpPr>
        <p:spPr bwMode="auto">
          <a:xfrm>
            <a:off x="2855913" y="4598988"/>
            <a:ext cx="838200" cy="244475"/>
          </a:xfrm>
          <a:prstGeom prst="rect">
            <a:avLst/>
          </a:prstGeom>
          <a:noFill/>
          <a:ln w="9525">
            <a:noFill/>
            <a:miter lim="800000"/>
            <a:headEnd type="none" w="med" len="lg"/>
            <a:tailEnd/>
          </a:ln>
        </p:spPr>
        <p:txBody>
          <a:bodyPr wrap="none" lIns="0" rIns="0">
            <a:spAutoFit/>
          </a:bodyPr>
          <a:lstStyle/>
          <a:p>
            <a:r>
              <a:rPr lang="de-DE">
                <a:solidFill>
                  <a:srgbClr val="FF0000"/>
                </a:solidFill>
              </a:rPr>
              <a:t>SOS SANDRE</a:t>
            </a:r>
          </a:p>
        </p:txBody>
      </p:sp>
      <p:sp>
        <p:nvSpPr>
          <p:cNvPr id="2" name="TextBox 1"/>
          <p:cNvSpPr txBox="1"/>
          <p:nvPr/>
        </p:nvSpPr>
        <p:spPr>
          <a:xfrm>
            <a:off x="3886200" y="6225465"/>
            <a:ext cx="3395417" cy="369332"/>
          </a:xfrm>
          <a:prstGeom prst="rect">
            <a:avLst/>
          </a:prstGeom>
          <a:noFill/>
        </p:spPr>
        <p:txBody>
          <a:bodyPr wrap="none" rtlCol="0">
            <a:spAutoFit/>
          </a:bodyPr>
          <a:lstStyle/>
          <a:p>
            <a:r>
              <a:rPr lang="en-US" dirty="0" smtClean="0"/>
              <a:t>Slide from Arne </a:t>
            </a:r>
            <a:r>
              <a:rPr lang="en-US" dirty="0" err="1" smtClean="0"/>
              <a:t>Broering</a:t>
            </a:r>
            <a:r>
              <a:rPr lang="en-US" dirty="0" smtClean="0"/>
              <a:t>, 52North</a:t>
            </a:r>
            <a:endParaRPr lang="en-US" dirty="0"/>
          </a:p>
        </p:txBody>
      </p:sp>
    </p:spTree>
    <p:extLst>
      <p:ext uri="{BB962C8B-B14F-4D97-AF65-F5344CB8AC3E}">
        <p14:creationId xmlns:p14="http://schemas.microsoft.com/office/powerpoint/2010/main" val="320588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1551</Words>
  <Application>Microsoft Office PowerPoint</Application>
  <PresentationFormat>On-screen Show (4:3)</PresentationFormat>
  <Paragraphs>185</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Services-Oriented Architecture Updates  David Maidment  Part of a presentation made to the HIS Standing Committee,  Washington DC, Nov 15, 2010</vt:lpstr>
      <vt:lpstr>What have we learned?</vt:lpstr>
      <vt:lpstr>HydroDesktop</vt:lpstr>
      <vt:lpstr>PowerPoint Presentation</vt:lpstr>
      <vt:lpstr>PowerPoint Presentation</vt:lpstr>
      <vt:lpstr>Building a Services Stack Using OGC Web Service Standards</vt:lpstr>
      <vt:lpstr>PowerPoint Presentation</vt:lpstr>
      <vt:lpstr>PowerPoint Presentation</vt:lpstr>
      <vt:lpstr>Surface Water Interoperabilty Experiment (France and Germany)</vt:lpstr>
      <vt:lpstr>Detailed functional specification for standards based web services </vt:lpstr>
      <vt:lpstr>PowerPoint Presentation</vt:lpstr>
      <vt:lpstr>Federation of Catalog Services  A MetaCatalog at CUAHSI Program Office, Boston</vt:lpstr>
      <vt:lpstr>Water Agency Service Stacks</vt:lpstr>
      <vt:lpstr>Service Stack Deployment</vt:lpstr>
      <vt:lpstr>HydroDesktop Accesses MetaCatalog</vt:lpstr>
      <vt:lpstr>Crossing the Digital Divide</vt:lpstr>
      <vt:lpstr>Catalog Services Searched Using a Common CUAHSI Ontology</vt:lpstr>
      <vt:lpstr>Multisensor Precipitation Estimate (MPE) West Gulf River Forecast Center</vt:lpstr>
      <vt:lpstr>MPE Rainfall Points in CAPCOG</vt:lpstr>
      <vt:lpstr>Observations Metadata Web Feature Service in ArcGIS.com USGS Streamflow and Nexrad Rainfall in CAPCOG region</vt:lpstr>
      <vt:lpstr>USGS REST service</vt:lpstr>
      <vt:lpstr>Tropical Storm Hermine, 8 Sept 2010</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Maidment</dc:title>
  <dc:creator>maidment</dc:creator>
  <cp:lastModifiedBy>maidment</cp:lastModifiedBy>
  <cp:revision>9</cp:revision>
  <dcterms:created xsi:type="dcterms:W3CDTF">2010-11-15T00:18:48Z</dcterms:created>
  <dcterms:modified xsi:type="dcterms:W3CDTF">2010-11-16T20:34:46Z</dcterms:modified>
</cp:coreProperties>
</file>