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62" r:id="rId2"/>
    <p:sldMasterId id="2147483813" r:id="rId3"/>
    <p:sldMasterId id="2147483823" r:id="rId4"/>
  </p:sldMasterIdLst>
  <p:notesMasterIdLst>
    <p:notesMasterId r:id="rId26"/>
  </p:notesMasterIdLst>
  <p:sldIdLst>
    <p:sldId id="347" r:id="rId5"/>
    <p:sldId id="389" r:id="rId6"/>
    <p:sldId id="390" r:id="rId7"/>
    <p:sldId id="391" r:id="rId8"/>
    <p:sldId id="392" r:id="rId9"/>
    <p:sldId id="404" r:id="rId10"/>
    <p:sldId id="393" r:id="rId11"/>
    <p:sldId id="397" r:id="rId12"/>
    <p:sldId id="394" r:id="rId13"/>
    <p:sldId id="396" r:id="rId14"/>
    <p:sldId id="402" r:id="rId15"/>
    <p:sldId id="399" r:id="rId16"/>
    <p:sldId id="398" r:id="rId17"/>
    <p:sldId id="405" r:id="rId18"/>
    <p:sldId id="407" r:id="rId19"/>
    <p:sldId id="395" r:id="rId20"/>
    <p:sldId id="348" r:id="rId21"/>
    <p:sldId id="349" r:id="rId22"/>
    <p:sldId id="350" r:id="rId23"/>
    <p:sldId id="406" r:id="rId24"/>
    <p:sldId id="40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4">
          <p15:clr>
            <a:srgbClr val="A4A3A4"/>
          </p15:clr>
        </p15:guide>
        <p15:guide id="2" pos="54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4" autoAdjust="0"/>
    <p:restoredTop sz="94660"/>
  </p:normalViewPr>
  <p:slideViewPr>
    <p:cSldViewPr snapToGrid="0">
      <p:cViewPr varScale="1">
        <p:scale>
          <a:sx n="116" d="100"/>
          <a:sy n="116" d="100"/>
        </p:scale>
        <p:origin x="1632" y="108"/>
      </p:cViewPr>
      <p:guideLst>
        <p:guide orient="horz" pos="4084"/>
        <p:guide pos="54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idment\Documents\Meetings\NZMay2017\NZMay17\mpd_2013-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Ratio</c:v>
                </c:pt>
              </c:strCache>
            </c:strRef>
          </c:tx>
          <c:spPr>
            <a:ln w="38100" cap="rnd">
              <a:solidFill>
                <a:schemeClr val="accent1"/>
              </a:solidFill>
              <a:round/>
            </a:ln>
            <a:effectLst/>
          </c:spPr>
          <c:marker>
            <c:symbol val="none"/>
          </c:marker>
          <c:xVal>
            <c:numRef>
              <c:f>Sheet1!$A$2:$A$142</c:f>
              <c:numCache>
                <c:formatCode>0</c:formatCode>
                <c:ptCount val="141"/>
                <c:pt idx="0">
                  <c:v>1870</c:v>
                </c:pt>
                <c:pt idx="1">
                  <c:v>1871</c:v>
                </c:pt>
                <c:pt idx="2">
                  <c:v>1872</c:v>
                </c:pt>
                <c:pt idx="3">
                  <c:v>1873</c:v>
                </c:pt>
                <c:pt idx="4">
                  <c:v>1874</c:v>
                </c:pt>
                <c:pt idx="5">
                  <c:v>1875</c:v>
                </c:pt>
                <c:pt idx="6">
                  <c:v>1876</c:v>
                </c:pt>
                <c:pt idx="7">
                  <c:v>1877</c:v>
                </c:pt>
                <c:pt idx="8">
                  <c:v>1878</c:v>
                </c:pt>
                <c:pt idx="9">
                  <c:v>1879</c:v>
                </c:pt>
                <c:pt idx="10">
                  <c:v>1880</c:v>
                </c:pt>
                <c:pt idx="11">
                  <c:v>1881</c:v>
                </c:pt>
                <c:pt idx="12">
                  <c:v>1882</c:v>
                </c:pt>
                <c:pt idx="13">
                  <c:v>1883</c:v>
                </c:pt>
                <c:pt idx="14">
                  <c:v>1884</c:v>
                </c:pt>
                <c:pt idx="15">
                  <c:v>1885</c:v>
                </c:pt>
                <c:pt idx="16">
                  <c:v>1886</c:v>
                </c:pt>
                <c:pt idx="17">
                  <c:v>1887</c:v>
                </c:pt>
                <c:pt idx="18">
                  <c:v>1888</c:v>
                </c:pt>
                <c:pt idx="19">
                  <c:v>1889</c:v>
                </c:pt>
                <c:pt idx="20">
                  <c:v>1890</c:v>
                </c:pt>
                <c:pt idx="21">
                  <c:v>1891</c:v>
                </c:pt>
                <c:pt idx="22">
                  <c:v>1892</c:v>
                </c:pt>
                <c:pt idx="23">
                  <c:v>1893</c:v>
                </c:pt>
                <c:pt idx="24">
                  <c:v>1894</c:v>
                </c:pt>
                <c:pt idx="25">
                  <c:v>1895</c:v>
                </c:pt>
                <c:pt idx="26">
                  <c:v>1896</c:v>
                </c:pt>
                <c:pt idx="27">
                  <c:v>1897</c:v>
                </c:pt>
                <c:pt idx="28">
                  <c:v>1898</c:v>
                </c:pt>
                <c:pt idx="29">
                  <c:v>1899</c:v>
                </c:pt>
                <c:pt idx="30">
                  <c:v>1900</c:v>
                </c:pt>
                <c:pt idx="31">
                  <c:v>1901</c:v>
                </c:pt>
                <c:pt idx="32">
                  <c:v>1902</c:v>
                </c:pt>
                <c:pt idx="33">
                  <c:v>1903</c:v>
                </c:pt>
                <c:pt idx="34">
                  <c:v>1904</c:v>
                </c:pt>
                <c:pt idx="35">
                  <c:v>1905</c:v>
                </c:pt>
                <c:pt idx="36">
                  <c:v>1906</c:v>
                </c:pt>
                <c:pt idx="37">
                  <c:v>1907</c:v>
                </c:pt>
                <c:pt idx="38">
                  <c:v>1908</c:v>
                </c:pt>
                <c:pt idx="39">
                  <c:v>1909</c:v>
                </c:pt>
                <c:pt idx="40">
                  <c:v>1910</c:v>
                </c:pt>
                <c:pt idx="41">
                  <c:v>1911</c:v>
                </c:pt>
                <c:pt idx="42">
                  <c:v>1912</c:v>
                </c:pt>
                <c:pt idx="43">
                  <c:v>1913</c:v>
                </c:pt>
                <c:pt idx="44">
                  <c:v>1914</c:v>
                </c:pt>
                <c:pt idx="45">
                  <c:v>1915</c:v>
                </c:pt>
                <c:pt idx="46">
                  <c:v>1916</c:v>
                </c:pt>
                <c:pt idx="47">
                  <c:v>1917</c:v>
                </c:pt>
                <c:pt idx="48">
                  <c:v>1918</c:v>
                </c:pt>
                <c:pt idx="49">
                  <c:v>1919</c:v>
                </c:pt>
                <c:pt idx="50">
                  <c:v>1920</c:v>
                </c:pt>
                <c:pt idx="51">
                  <c:v>1921</c:v>
                </c:pt>
                <c:pt idx="52">
                  <c:v>1922</c:v>
                </c:pt>
                <c:pt idx="53">
                  <c:v>1923</c:v>
                </c:pt>
                <c:pt idx="54">
                  <c:v>1924</c:v>
                </c:pt>
                <c:pt idx="55">
                  <c:v>1925</c:v>
                </c:pt>
                <c:pt idx="56">
                  <c:v>1926</c:v>
                </c:pt>
                <c:pt idx="57">
                  <c:v>1927</c:v>
                </c:pt>
                <c:pt idx="58">
                  <c:v>1928</c:v>
                </c:pt>
                <c:pt idx="59">
                  <c:v>1929</c:v>
                </c:pt>
                <c:pt idx="60">
                  <c:v>1930</c:v>
                </c:pt>
                <c:pt idx="61">
                  <c:v>1931</c:v>
                </c:pt>
                <c:pt idx="62">
                  <c:v>1932</c:v>
                </c:pt>
                <c:pt idx="63">
                  <c:v>1933</c:v>
                </c:pt>
                <c:pt idx="64">
                  <c:v>1934</c:v>
                </c:pt>
                <c:pt idx="65">
                  <c:v>1935</c:v>
                </c:pt>
                <c:pt idx="66">
                  <c:v>1936</c:v>
                </c:pt>
                <c:pt idx="67">
                  <c:v>1937</c:v>
                </c:pt>
                <c:pt idx="68">
                  <c:v>1938</c:v>
                </c:pt>
                <c:pt idx="69">
                  <c:v>1939</c:v>
                </c:pt>
                <c:pt idx="70">
                  <c:v>1940</c:v>
                </c:pt>
                <c:pt idx="71">
                  <c:v>1941</c:v>
                </c:pt>
                <c:pt idx="72">
                  <c:v>1942</c:v>
                </c:pt>
                <c:pt idx="73">
                  <c:v>1943</c:v>
                </c:pt>
                <c:pt idx="74">
                  <c:v>1944</c:v>
                </c:pt>
                <c:pt idx="75">
                  <c:v>1945</c:v>
                </c:pt>
                <c:pt idx="76">
                  <c:v>1946</c:v>
                </c:pt>
                <c:pt idx="77">
                  <c:v>1947</c:v>
                </c:pt>
                <c:pt idx="78">
                  <c:v>1948</c:v>
                </c:pt>
                <c:pt idx="79">
                  <c:v>1949</c:v>
                </c:pt>
                <c:pt idx="80">
                  <c:v>1950</c:v>
                </c:pt>
                <c:pt idx="81">
                  <c:v>1951</c:v>
                </c:pt>
                <c:pt idx="82">
                  <c:v>1952</c:v>
                </c:pt>
                <c:pt idx="83">
                  <c:v>1953</c:v>
                </c:pt>
                <c:pt idx="84">
                  <c:v>1954</c:v>
                </c:pt>
                <c:pt idx="85">
                  <c:v>1955</c:v>
                </c:pt>
                <c:pt idx="86">
                  <c:v>1956</c:v>
                </c:pt>
                <c:pt idx="87">
                  <c:v>1957</c:v>
                </c:pt>
                <c:pt idx="88">
                  <c:v>1958</c:v>
                </c:pt>
                <c:pt idx="89">
                  <c:v>1959</c:v>
                </c:pt>
                <c:pt idx="90">
                  <c:v>1960</c:v>
                </c:pt>
                <c:pt idx="91">
                  <c:v>1961</c:v>
                </c:pt>
                <c:pt idx="92">
                  <c:v>1962</c:v>
                </c:pt>
                <c:pt idx="93">
                  <c:v>1963</c:v>
                </c:pt>
                <c:pt idx="94">
                  <c:v>1964</c:v>
                </c:pt>
                <c:pt idx="95">
                  <c:v>1965</c:v>
                </c:pt>
                <c:pt idx="96">
                  <c:v>1966</c:v>
                </c:pt>
                <c:pt idx="97">
                  <c:v>1967</c:v>
                </c:pt>
                <c:pt idx="98">
                  <c:v>1968</c:v>
                </c:pt>
                <c:pt idx="99">
                  <c:v>1969</c:v>
                </c:pt>
                <c:pt idx="100">
                  <c:v>1970</c:v>
                </c:pt>
                <c:pt idx="101">
                  <c:v>1971</c:v>
                </c:pt>
                <c:pt idx="102">
                  <c:v>1972</c:v>
                </c:pt>
                <c:pt idx="103">
                  <c:v>1973</c:v>
                </c:pt>
                <c:pt idx="104">
                  <c:v>1974</c:v>
                </c:pt>
                <c:pt idx="105">
                  <c:v>1975</c:v>
                </c:pt>
                <c:pt idx="106">
                  <c:v>1976</c:v>
                </c:pt>
                <c:pt idx="107">
                  <c:v>1977</c:v>
                </c:pt>
                <c:pt idx="108">
                  <c:v>1978</c:v>
                </c:pt>
                <c:pt idx="109">
                  <c:v>1979</c:v>
                </c:pt>
                <c:pt idx="110">
                  <c:v>1980</c:v>
                </c:pt>
                <c:pt idx="111">
                  <c:v>1981</c:v>
                </c:pt>
                <c:pt idx="112">
                  <c:v>1982</c:v>
                </c:pt>
                <c:pt idx="113">
                  <c:v>1983</c:v>
                </c:pt>
                <c:pt idx="114">
                  <c:v>1984</c:v>
                </c:pt>
                <c:pt idx="115">
                  <c:v>1985</c:v>
                </c:pt>
                <c:pt idx="116">
                  <c:v>1986</c:v>
                </c:pt>
                <c:pt idx="117">
                  <c:v>1987</c:v>
                </c:pt>
                <c:pt idx="118">
                  <c:v>1988</c:v>
                </c:pt>
                <c:pt idx="119">
                  <c:v>1989</c:v>
                </c:pt>
                <c:pt idx="120">
                  <c:v>1990</c:v>
                </c:pt>
                <c:pt idx="121">
                  <c:v>1991</c:v>
                </c:pt>
                <c:pt idx="122">
                  <c:v>1992</c:v>
                </c:pt>
                <c:pt idx="123">
                  <c:v>1993</c:v>
                </c:pt>
                <c:pt idx="124">
                  <c:v>1994</c:v>
                </c:pt>
                <c:pt idx="125">
                  <c:v>1995</c:v>
                </c:pt>
                <c:pt idx="126">
                  <c:v>1996</c:v>
                </c:pt>
                <c:pt idx="127">
                  <c:v>1997</c:v>
                </c:pt>
                <c:pt idx="128">
                  <c:v>1998</c:v>
                </c:pt>
                <c:pt idx="129">
                  <c:v>1999</c:v>
                </c:pt>
                <c:pt idx="130">
                  <c:v>2000</c:v>
                </c:pt>
                <c:pt idx="131">
                  <c:v>2001</c:v>
                </c:pt>
                <c:pt idx="132">
                  <c:v>2002</c:v>
                </c:pt>
                <c:pt idx="133">
                  <c:v>2003</c:v>
                </c:pt>
                <c:pt idx="134">
                  <c:v>2004</c:v>
                </c:pt>
                <c:pt idx="135">
                  <c:v>2005</c:v>
                </c:pt>
                <c:pt idx="136">
                  <c:v>2006</c:v>
                </c:pt>
                <c:pt idx="137">
                  <c:v>2007</c:v>
                </c:pt>
                <c:pt idx="138">
                  <c:v>2008</c:v>
                </c:pt>
                <c:pt idx="139">
                  <c:v>2009</c:v>
                </c:pt>
                <c:pt idx="140">
                  <c:v>2010</c:v>
                </c:pt>
              </c:numCache>
            </c:numRef>
          </c:xVal>
          <c:yVal>
            <c:numRef>
              <c:f>Sheet1!$C$2:$C$142</c:f>
              <c:numCache>
                <c:formatCode>General</c:formatCode>
                <c:ptCount val="141"/>
                <c:pt idx="0">
                  <c:v>0.65649261912517165</c:v>
                </c:pt>
                <c:pt idx="1">
                  <c:v>0.66821206557327106</c:v>
                </c:pt>
                <c:pt idx="2">
                  <c:v>0.74611178803811906</c:v>
                </c:pt>
                <c:pt idx="3">
                  <c:v>0.81138586180218886</c:v>
                </c:pt>
                <c:pt idx="4">
                  <c:v>0.81403491106010384</c:v>
                </c:pt>
                <c:pt idx="5">
                  <c:v>0.78107547041302661</c:v>
                </c:pt>
                <c:pt idx="6">
                  <c:v>0.76735873840054214</c:v>
                </c:pt>
                <c:pt idx="7">
                  <c:v>0.84346768516673964</c:v>
                </c:pt>
                <c:pt idx="8">
                  <c:v>0.90452689177409917</c:v>
                </c:pt>
                <c:pt idx="9">
                  <c:v>0.75594841183972195</c:v>
                </c:pt>
                <c:pt idx="10">
                  <c:v>0.79349798049340015</c:v>
                </c:pt>
                <c:pt idx="11">
                  <c:v>0.7973291092949103</c:v>
                </c:pt>
                <c:pt idx="12">
                  <c:v>0.77213693934182803</c:v>
                </c:pt>
                <c:pt idx="13">
                  <c:v>0.74017915611322027</c:v>
                </c:pt>
                <c:pt idx="14">
                  <c:v>0.78418198046438448</c:v>
                </c:pt>
                <c:pt idx="15">
                  <c:v>0.75975903447429627</c:v>
                </c:pt>
                <c:pt idx="16">
                  <c:v>0.76279799416037741</c:v>
                </c:pt>
                <c:pt idx="17">
                  <c:v>0.76332975237746026</c:v>
                </c:pt>
                <c:pt idx="18">
                  <c:v>0.75274428585758801</c:v>
                </c:pt>
                <c:pt idx="19">
                  <c:v>0.78390731951472181</c:v>
                </c:pt>
                <c:pt idx="20">
                  <c:v>0.79539227745046925</c:v>
                </c:pt>
                <c:pt idx="21">
                  <c:v>0.79022111310131771</c:v>
                </c:pt>
                <c:pt idx="22">
                  <c:v>0.80495517118682336</c:v>
                </c:pt>
                <c:pt idx="23">
                  <c:v>0.80236527909478472</c:v>
                </c:pt>
                <c:pt idx="24">
                  <c:v>0.75803558605705346</c:v>
                </c:pt>
                <c:pt idx="25">
                  <c:v>0.77128151066267392</c:v>
                </c:pt>
                <c:pt idx="26">
                  <c:v>0.84463169094237112</c:v>
                </c:pt>
                <c:pt idx="27">
                  <c:v>0.83655868622558349</c:v>
                </c:pt>
                <c:pt idx="28">
                  <c:v>0.84402652747750495</c:v>
                </c:pt>
                <c:pt idx="29">
                  <c:v>0.85583836178757322</c:v>
                </c:pt>
                <c:pt idx="30">
                  <c:v>0.91032607824687117</c:v>
                </c:pt>
                <c:pt idx="31">
                  <c:v>0.89451689598993844</c:v>
                </c:pt>
                <c:pt idx="32">
                  <c:v>0.94005189189199401</c:v>
                </c:pt>
                <c:pt idx="33">
                  <c:v>1.0012589386927424</c:v>
                </c:pt>
                <c:pt idx="34">
                  <c:v>0.96799365523055014</c:v>
                </c:pt>
                <c:pt idx="35">
                  <c:v>1.0272073901105703</c:v>
                </c:pt>
                <c:pt idx="36">
                  <c:v>1.0923720481017793</c:v>
                </c:pt>
                <c:pt idx="37">
                  <c:v>1.1308852165548269</c:v>
                </c:pt>
                <c:pt idx="38">
                  <c:v>1.0240117300970089</c:v>
                </c:pt>
                <c:pt idx="39">
                  <c:v>1.0103597129682862</c:v>
                </c:pt>
                <c:pt idx="40">
                  <c:v>1.1259688237393319</c:v>
                </c:pt>
                <c:pt idx="41">
                  <c:v>1.1635707734727556</c:v>
                </c:pt>
                <c:pt idx="42">
                  <c:v>1.1032951996686529</c:v>
                </c:pt>
                <c:pt idx="43">
                  <c:v>1.0912554146542259</c:v>
                </c:pt>
                <c:pt idx="44">
                  <c:v>1.0990574612408877</c:v>
                </c:pt>
                <c:pt idx="45">
                  <c:v>1.0957852613494312</c:v>
                </c:pt>
                <c:pt idx="46">
                  <c:v>1.0844584523572369</c:v>
                </c:pt>
                <c:pt idx="47">
                  <c:v>1.0607116302878103</c:v>
                </c:pt>
                <c:pt idx="48">
                  <c:v>1.040094793155437</c:v>
                </c:pt>
                <c:pt idx="49">
                  <c:v>1.1188555013927277</c:v>
                </c:pt>
                <c:pt idx="50">
                  <c:v>1.1947901407075847</c:v>
                </c:pt>
                <c:pt idx="51">
                  <c:v>1.086104689097058</c:v>
                </c:pt>
                <c:pt idx="52">
                  <c:v>1.0253315369358205</c:v>
                </c:pt>
                <c:pt idx="53">
                  <c:v>1.0895765601701426</c:v>
                </c:pt>
                <c:pt idx="54">
                  <c:v>1.0892523547153272</c:v>
                </c:pt>
                <c:pt idx="55">
                  <c:v>1.1207319447765431</c:v>
                </c:pt>
                <c:pt idx="56">
                  <c:v>1.0388226013739135</c:v>
                </c:pt>
                <c:pt idx="57">
                  <c:v>0.99178030729417976</c:v>
                </c:pt>
                <c:pt idx="58">
                  <c:v>1.0888132240632464</c:v>
                </c:pt>
                <c:pt idx="59">
                  <c:v>1.114518220427664</c:v>
                </c:pt>
                <c:pt idx="60">
                  <c:v>1.0505303180743839</c:v>
                </c:pt>
                <c:pt idx="61">
                  <c:v>0.9478093858544735</c:v>
                </c:pt>
                <c:pt idx="62">
                  <c:v>0.91648732252891518</c:v>
                </c:pt>
                <c:pt idx="63">
                  <c:v>0.96917511248055122</c:v>
                </c:pt>
                <c:pt idx="64">
                  <c:v>1.0098050105089003</c:v>
                </c:pt>
                <c:pt idx="65">
                  <c:v>1.0503717610911241</c:v>
                </c:pt>
                <c:pt idx="66">
                  <c:v>1.2368426230512424</c:v>
                </c:pt>
                <c:pt idx="67">
                  <c:v>1.2922815775238941</c:v>
                </c:pt>
                <c:pt idx="68">
                  <c:v>1.3686588001302871</c:v>
                </c:pt>
                <c:pt idx="69">
                  <c:v>1.3681244190473458</c:v>
                </c:pt>
                <c:pt idx="70">
                  <c:v>1.334403930107922</c:v>
                </c:pt>
                <c:pt idx="71">
                  <c:v>1.2980473108919621</c:v>
                </c:pt>
                <c:pt idx="72">
                  <c:v>1.432064001671137</c:v>
                </c:pt>
                <c:pt idx="73">
                  <c:v>1.4673168657370945</c:v>
                </c:pt>
                <c:pt idx="74">
                  <c:v>1.4546091598250375</c:v>
                </c:pt>
                <c:pt idx="75">
                  <c:v>1.4673803837172099</c:v>
                </c:pt>
                <c:pt idx="76">
                  <c:v>1.5167383203254172</c:v>
                </c:pt>
                <c:pt idx="77">
                  <c:v>1.6618162131415359</c:v>
                </c:pt>
                <c:pt idx="78">
                  <c:v>1.4675295689071279</c:v>
                </c:pt>
                <c:pt idx="79">
                  <c:v>1.5928176334255104</c:v>
                </c:pt>
                <c:pt idx="80">
                  <c:v>1.7908666882805966</c:v>
                </c:pt>
                <c:pt idx="81">
                  <c:v>1.6209380929198745</c:v>
                </c:pt>
                <c:pt idx="82">
                  <c:v>1.6512183013252055</c:v>
                </c:pt>
                <c:pt idx="83">
                  <c:v>1.663832387071642</c:v>
                </c:pt>
                <c:pt idx="84">
                  <c:v>1.8518105486990974</c:v>
                </c:pt>
                <c:pt idx="85">
                  <c:v>1.8480065343209278</c:v>
                </c:pt>
                <c:pt idx="86">
                  <c:v>1.9061964106572773</c:v>
                </c:pt>
                <c:pt idx="87">
                  <c:v>1.9156897040054539</c:v>
                </c:pt>
                <c:pt idx="88">
                  <c:v>1.9454436583348647</c:v>
                </c:pt>
                <c:pt idx="89">
                  <c:v>2.0396154640469573</c:v>
                </c:pt>
                <c:pt idx="90">
                  <c:v>2.0046802987251042</c:v>
                </c:pt>
                <c:pt idx="91">
                  <c:v>2.0639254946842089</c:v>
                </c:pt>
                <c:pt idx="92">
                  <c:v>2.0608880525069853</c:v>
                </c:pt>
                <c:pt idx="93">
                  <c:v>2.1459133684545106</c:v>
                </c:pt>
                <c:pt idx="94">
                  <c:v>2.2065703538596049</c:v>
                </c:pt>
                <c:pt idx="95">
                  <c:v>2.3040478444942938</c:v>
                </c:pt>
                <c:pt idx="96">
                  <c:v>2.4064225764204483</c:v>
                </c:pt>
                <c:pt idx="97">
                  <c:v>2.2623896633594298</c:v>
                </c:pt>
                <c:pt idx="98">
                  <c:v>2.2334845891386457</c:v>
                </c:pt>
                <c:pt idx="99">
                  <c:v>2.4380193776378731</c:v>
                </c:pt>
                <c:pt idx="100">
                  <c:v>2.3698485448623261</c:v>
                </c:pt>
                <c:pt idx="101">
                  <c:v>2.4517811182321703</c:v>
                </c:pt>
                <c:pt idx="102">
                  <c:v>2.5098584321868409</c:v>
                </c:pt>
                <c:pt idx="103">
                  <c:v>2.6313917456334535</c:v>
                </c:pt>
                <c:pt idx="104">
                  <c:v>2.7277715467778205</c:v>
                </c:pt>
                <c:pt idx="105">
                  <c:v>2.6450295823982533</c:v>
                </c:pt>
                <c:pt idx="106">
                  <c:v>2.6788472540843977</c:v>
                </c:pt>
                <c:pt idx="107">
                  <c:v>2.5392146697800211</c:v>
                </c:pt>
                <c:pt idx="108">
                  <c:v>2.5487286587453695</c:v>
                </c:pt>
                <c:pt idx="109">
                  <c:v>2.6017380444898603</c:v>
                </c:pt>
                <c:pt idx="110">
                  <c:v>2.6149801969287498</c:v>
                </c:pt>
                <c:pt idx="111">
                  <c:v>2.7287480649600013</c:v>
                </c:pt>
                <c:pt idx="112">
                  <c:v>2.7525487431598661</c:v>
                </c:pt>
                <c:pt idx="113">
                  <c:v>2.7924084437781085</c:v>
                </c:pt>
                <c:pt idx="114">
                  <c:v>2.8944928259954743</c:v>
                </c:pt>
                <c:pt idx="115">
                  <c:v>2.8940259029118343</c:v>
                </c:pt>
                <c:pt idx="116">
                  <c:v>2.9396501700020394</c:v>
                </c:pt>
                <c:pt idx="117">
                  <c:v>2.9421348191472037</c:v>
                </c:pt>
                <c:pt idx="118">
                  <c:v>2.9261274386455525</c:v>
                </c:pt>
                <c:pt idx="119">
                  <c:v>2.937421363797232</c:v>
                </c:pt>
                <c:pt idx="120">
                  <c:v>2.8989402860979836</c:v>
                </c:pt>
                <c:pt idx="121">
                  <c:v>2.8325975208444536</c:v>
                </c:pt>
                <c:pt idx="122">
                  <c:v>2.8324276989947288</c:v>
                </c:pt>
                <c:pt idx="123">
                  <c:v>2.971814928855574</c:v>
                </c:pt>
                <c:pt idx="124">
                  <c:v>3.0818433932426337</c:v>
                </c:pt>
                <c:pt idx="125">
                  <c:v>3.1577083322545896</c:v>
                </c:pt>
                <c:pt idx="126">
                  <c:v>3.2075052225915752</c:v>
                </c:pt>
                <c:pt idx="127">
                  <c:v>3.2631527369400031</c:v>
                </c:pt>
                <c:pt idx="128">
                  <c:v>3.2779727265564942</c:v>
                </c:pt>
                <c:pt idx="129">
                  <c:v>3.4315123240502454</c:v>
                </c:pt>
                <c:pt idx="130">
                  <c:v>3.4984591346293592</c:v>
                </c:pt>
                <c:pt idx="131">
                  <c:v>3.5865184880109542</c:v>
                </c:pt>
                <c:pt idx="132">
                  <c:v>3.7033559465334145</c:v>
                </c:pt>
                <c:pt idx="133">
                  <c:v>3.7871008190728133</c:v>
                </c:pt>
                <c:pt idx="134">
                  <c:v>3.8754356228399041</c:v>
                </c:pt>
                <c:pt idx="135">
                  <c:v>3.9617841863218848</c:v>
                </c:pt>
                <c:pt idx="136">
                  <c:v>4.0086368086744093</c:v>
                </c:pt>
                <c:pt idx="137">
                  <c:v>4.0810063591461079</c:v>
                </c:pt>
                <c:pt idx="138">
                  <c:v>3.9977127969457871</c:v>
                </c:pt>
                <c:pt idx="139">
                  <c:v>3.9908827744222677</c:v>
                </c:pt>
                <c:pt idx="140">
                  <c:v>4</c:v>
                </c:pt>
              </c:numCache>
            </c:numRef>
          </c:yVal>
          <c:smooth val="0"/>
          <c:extLst xmlns:c16r2="http://schemas.microsoft.com/office/drawing/2015/06/chart">
            <c:ext xmlns:c16="http://schemas.microsoft.com/office/drawing/2014/chart" uri="{C3380CC4-5D6E-409C-BE32-E72D297353CC}">
              <c16:uniqueId val="{00000000-6C3C-463D-B6BA-0A3EA1AEB5FF}"/>
            </c:ext>
          </c:extLst>
        </c:ser>
        <c:dLbls>
          <c:showLegendKey val="0"/>
          <c:showVal val="0"/>
          <c:showCatName val="0"/>
          <c:showSerName val="0"/>
          <c:showPercent val="0"/>
          <c:showBubbleSize val="0"/>
        </c:dLbls>
        <c:axId val="157060648"/>
        <c:axId val="157061040"/>
      </c:scatterChart>
      <c:valAx>
        <c:axId val="157060648"/>
        <c:scaling>
          <c:orientation val="minMax"/>
          <c:max val="2030"/>
          <c:min val="1870"/>
        </c:scaling>
        <c:delete val="0"/>
        <c:axPos val="b"/>
        <c:majorGridlines>
          <c:spPr>
            <a:ln w="25400"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57061040"/>
        <c:crosses val="autoZero"/>
        <c:crossBetween val="midCat"/>
      </c:valAx>
      <c:valAx>
        <c:axId val="157061040"/>
        <c:scaling>
          <c:orientation val="minMax"/>
          <c:max val="5"/>
        </c:scaling>
        <c:delete val="0"/>
        <c:axPos val="l"/>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mn-lt"/>
                <a:ea typeface="+mn-ea"/>
                <a:cs typeface="+mn-cs"/>
              </a:defRPr>
            </a:pPr>
            <a:endParaRPr lang="en-US"/>
          </a:p>
        </c:txPr>
        <c:crossAx val="157060648"/>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2"/>
            </a:solidFill>
          </c:spPr>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7AB6-4257-BD49-146A6B253EEC}"/>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7AB6-4257-BD49-146A6B253EEC}"/>
              </c:ext>
            </c:extLst>
          </c:dPt>
          <c:cat>
            <c:strRef>
              <c:f>Sheet1!$C$1:$D$1</c:f>
              <c:strCache>
                <c:ptCount val="2"/>
                <c:pt idx="0">
                  <c:v>Urban </c:v>
                </c:pt>
                <c:pt idx="1">
                  <c:v>Rural</c:v>
                </c:pt>
              </c:strCache>
            </c:strRef>
          </c:cat>
          <c:val>
            <c:numRef>
              <c:f>Sheet1!$C$3:$D$3</c:f>
              <c:numCache>
                <c:formatCode>General</c:formatCode>
                <c:ptCount val="2"/>
                <c:pt idx="0">
                  <c:v>4</c:v>
                </c:pt>
                <c:pt idx="1">
                  <c:v>0.6</c:v>
                </c:pt>
              </c:numCache>
            </c:numRef>
          </c:val>
          <c:extLst xmlns:c16r2="http://schemas.microsoft.com/office/drawing/2015/06/chart">
            <c:ext xmlns:c16="http://schemas.microsoft.com/office/drawing/2014/chart" uri="{C3380CC4-5D6E-409C-BE32-E72D297353CC}">
              <c16:uniqueId val="{00000004-7AB6-4257-BD49-146A6B253E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solidFill>
          </c:spPr>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7868-489D-A6AE-8C740B34EDB7}"/>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7868-489D-A6AE-8C740B34EDB7}"/>
              </c:ext>
            </c:extLst>
          </c:dPt>
          <c:cat>
            <c:strRef>
              <c:f>Sheet1!$C$1:$D$1</c:f>
              <c:strCache>
                <c:ptCount val="2"/>
                <c:pt idx="0">
                  <c:v>Urban </c:v>
                </c:pt>
                <c:pt idx="1">
                  <c:v>Rural</c:v>
                </c:pt>
              </c:strCache>
            </c:strRef>
          </c:cat>
          <c:val>
            <c:numRef>
              <c:f>Sheet1!$C$2:$D$2</c:f>
              <c:numCache>
                <c:formatCode>General</c:formatCode>
                <c:ptCount val="2"/>
                <c:pt idx="0">
                  <c:v>0.5</c:v>
                </c:pt>
                <c:pt idx="1">
                  <c:v>0.5</c:v>
                </c:pt>
              </c:numCache>
            </c:numRef>
          </c:val>
          <c:extLst xmlns:c16r2="http://schemas.microsoft.com/office/drawing/2015/06/chart">
            <c:ext xmlns:c16="http://schemas.microsoft.com/office/drawing/2014/chart" uri="{C3380CC4-5D6E-409C-BE32-E72D297353CC}">
              <c16:uniqueId val="{00000004-7868-489D-A6AE-8C740B34ED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2336417322834645"/>
          <c:y val="0.83545421405657627"/>
          <c:w val="0.59216032370953631"/>
          <c:h val="0.1506568970545348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0.37931</cdr:x>
      <cdr:y>0.66667</cdr:y>
    </cdr:from>
    <cdr:to>
      <cdr:x>0.57931</cdr:x>
      <cdr:y>1</cdr:y>
    </cdr:to>
    <cdr:sp macro="" textlink="">
      <cdr:nvSpPr>
        <cdr:cNvPr id="2" name="TextBox 1"/>
        <cdr:cNvSpPr txBox="1"/>
      </cdr:nvSpPr>
      <cdr:spPr>
        <a:xfrm xmlns:a="http://schemas.openxmlformats.org/drawingml/2006/main">
          <a:off x="1734207" y="2409497"/>
          <a:ext cx="914400" cy="914400"/>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vertOverflow="clip" wrap="none" lIns="0" tIns="0" rIns="0" bIns="0" rtlCol="0">
          <a:noAutofit/>
        </a:bodyPr>
        <a:lstStyle xmlns:a="http://schemas.openxmlformats.org/drawingml/2006/main"/>
        <a:p xmlns:a="http://schemas.openxmlformats.org/drawingml/2006/main">
          <a:pPr algn="l" eaLnBrk="0" hangingPunct="0">
            <a:lnSpc>
              <a:spcPts val="1800"/>
            </a:lnSpc>
          </a:pPr>
          <a:endParaRPr lang="en-US" sz="1400" b="1" dirty="0" smtClean="0">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5E999-8176-437A-A06C-40A4988A4C3B}" type="datetimeFigureOut">
              <a:rPr lang="en-US" smtClean="0"/>
              <a:t>2/21/2018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BB34A-E9AF-4B66-931A-5F9EAC5A0EB4}" type="slidenum">
              <a:rPr lang="en-US" smtClean="0"/>
              <a:t>‹#›</a:t>
            </a:fld>
            <a:endParaRPr lang="en-US"/>
          </a:p>
        </p:txBody>
      </p:sp>
    </p:spTree>
    <p:extLst>
      <p:ext uri="{BB962C8B-B14F-4D97-AF65-F5344CB8AC3E}">
        <p14:creationId xmlns:p14="http://schemas.microsoft.com/office/powerpoint/2010/main" val="147611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5249" indent="-290480" eaLnBrk="0" hangingPunct="0">
              <a:defRPr>
                <a:solidFill>
                  <a:schemeClr val="tx1"/>
                </a:solidFill>
                <a:latin typeface="Arial" charset="0"/>
              </a:defRPr>
            </a:lvl2pPr>
            <a:lvl3pPr marL="1161922" indent="-232384" eaLnBrk="0" hangingPunct="0">
              <a:defRPr>
                <a:solidFill>
                  <a:schemeClr val="tx1"/>
                </a:solidFill>
                <a:latin typeface="Arial" charset="0"/>
              </a:defRPr>
            </a:lvl3pPr>
            <a:lvl4pPr marL="1626691" indent="-232384" eaLnBrk="0" hangingPunct="0">
              <a:defRPr>
                <a:solidFill>
                  <a:schemeClr val="tx1"/>
                </a:solidFill>
                <a:latin typeface="Arial" charset="0"/>
              </a:defRPr>
            </a:lvl4pPr>
            <a:lvl5pPr marL="2091459" indent="-232384" eaLnBrk="0" hangingPunct="0">
              <a:defRPr>
                <a:solidFill>
                  <a:schemeClr val="tx1"/>
                </a:solidFill>
                <a:latin typeface="Arial" charset="0"/>
              </a:defRPr>
            </a:lvl5pPr>
            <a:lvl6pPr marL="2556227" indent="-232384" eaLnBrk="0" fontAlgn="base" hangingPunct="0">
              <a:spcBef>
                <a:spcPct val="0"/>
              </a:spcBef>
              <a:spcAft>
                <a:spcPct val="0"/>
              </a:spcAft>
              <a:defRPr>
                <a:solidFill>
                  <a:schemeClr val="tx1"/>
                </a:solidFill>
                <a:latin typeface="Arial" charset="0"/>
              </a:defRPr>
            </a:lvl6pPr>
            <a:lvl7pPr marL="3020996" indent="-232384" eaLnBrk="0" fontAlgn="base" hangingPunct="0">
              <a:spcBef>
                <a:spcPct val="0"/>
              </a:spcBef>
              <a:spcAft>
                <a:spcPct val="0"/>
              </a:spcAft>
              <a:defRPr>
                <a:solidFill>
                  <a:schemeClr val="tx1"/>
                </a:solidFill>
                <a:latin typeface="Arial" charset="0"/>
              </a:defRPr>
            </a:lvl7pPr>
            <a:lvl8pPr marL="3485765" indent="-232384" eaLnBrk="0" fontAlgn="base" hangingPunct="0">
              <a:spcBef>
                <a:spcPct val="0"/>
              </a:spcBef>
              <a:spcAft>
                <a:spcPct val="0"/>
              </a:spcAft>
              <a:defRPr>
                <a:solidFill>
                  <a:schemeClr val="tx1"/>
                </a:solidFill>
                <a:latin typeface="Arial" charset="0"/>
              </a:defRPr>
            </a:lvl8pPr>
            <a:lvl9pPr marL="3950534" indent="-232384"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71CD6B-8189-46A2-A640-20E176CBE7F0}"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384" indent="-232384"/>
            <a:r>
              <a:rPr lang="en-US" smtClean="0"/>
              <a:t>There are four basic problems to be solved in natural water systems:</a:t>
            </a:r>
          </a:p>
          <a:p>
            <a:pPr marL="232384" indent="-232384">
              <a:buFontTx/>
              <a:buAutoNum type="arabicParenBoth"/>
            </a:pPr>
            <a:r>
              <a:rPr lang="en-US" smtClean="0"/>
              <a:t>Flooding – how to characterize and mitigate floods</a:t>
            </a:r>
          </a:p>
          <a:p>
            <a:pPr marL="232384" indent="-232384">
              <a:buFontTx/>
              <a:buAutoNum type="arabicParenBoth"/>
            </a:pPr>
            <a:r>
              <a:rPr lang="en-US" smtClean="0"/>
              <a:t> Droughts – how to assess water availability and define water supply</a:t>
            </a:r>
          </a:p>
          <a:p>
            <a:pPr marL="232384" indent="-232384">
              <a:buFontTx/>
              <a:buAutoNum type="arabicParenBoth"/>
            </a:pPr>
            <a:r>
              <a:rPr lang="en-US" smtClean="0"/>
              <a:t> Dirty water – how to assess water quality assessment and calculate Total Maximum Daily Load estimates</a:t>
            </a:r>
          </a:p>
          <a:p>
            <a:pPr marL="232384" indent="-232384">
              <a:buFontTx/>
              <a:buAutoNum type="arabicParenBoth"/>
            </a:pPr>
            <a:r>
              <a:rPr lang="en-US" smtClean="0"/>
              <a:t> Environmental Issues – how to ensure that there is enough water quantity and quality to support aquatic life?</a:t>
            </a:r>
          </a:p>
        </p:txBody>
      </p:sp>
    </p:spTree>
    <p:extLst>
      <p:ext uri="{BB962C8B-B14F-4D97-AF65-F5344CB8AC3E}">
        <p14:creationId xmlns:p14="http://schemas.microsoft.com/office/powerpoint/2010/main" val="242307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83628-EFEA-4E2D-B692-9EBA7AE0EB7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After completing a Handbook of Hydrology, I asked myself the question: </a:t>
            </a:r>
            <a:r>
              <a:rPr lang="en-US" sz="1400" b="0" dirty="0" smtClean="0">
                <a:solidFill>
                  <a:schemeClr val="tx2">
                    <a:lumMod val="75000"/>
                    <a:lumOff val="25000"/>
                  </a:schemeClr>
                </a:solidFill>
              </a:rPr>
              <a:t>how is new knowledge discovered in hydrology?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2">
                    <a:lumMod val="75000"/>
                    <a:lumOff val="25000"/>
                  </a:schemeClr>
                </a:solidFill>
              </a:rPr>
              <a:t>&lt;Click&gt;</a:t>
            </a:r>
            <a:r>
              <a:rPr lang="en-US" sz="1400" b="0" baseline="0" dirty="0" smtClean="0">
                <a:solidFill>
                  <a:schemeClr val="tx2">
                    <a:lumMod val="75000"/>
                    <a:lumOff val="25000"/>
                  </a:schemeClr>
                </a:solidFill>
              </a:rPr>
              <a:t> to show answers</a:t>
            </a:r>
            <a:endParaRPr lang="en-US" sz="1400" b="0" dirty="0" smtClean="0">
              <a:solidFill>
                <a:schemeClr val="tx2">
                  <a:lumMod val="75000"/>
                  <a:lumOff val="25000"/>
                </a:schemeClr>
              </a:solidFill>
            </a:endParaRPr>
          </a:p>
          <a:p>
            <a:r>
              <a:rPr lang="en-US" sz="1400" dirty="0" smtClean="0"/>
              <a:t>By </a:t>
            </a:r>
            <a:r>
              <a:rPr lang="en-US" sz="1400" dirty="0" smtClean="0">
                <a:solidFill>
                  <a:schemeClr val="tx2">
                    <a:lumMod val="75000"/>
                    <a:lumOff val="25000"/>
                  </a:schemeClr>
                </a:solidFill>
              </a:rPr>
              <a:t>deduction</a:t>
            </a:r>
            <a:r>
              <a:rPr lang="en-US" sz="1400" dirty="0" smtClean="0"/>
              <a:t> from existing knowledge</a:t>
            </a:r>
          </a:p>
          <a:p>
            <a:r>
              <a:rPr lang="en-US" sz="1400" dirty="0" smtClean="0"/>
              <a:t>By</a:t>
            </a:r>
            <a:r>
              <a:rPr lang="en-US" sz="1400" dirty="0" smtClean="0">
                <a:solidFill>
                  <a:schemeClr val="tx2">
                    <a:lumMod val="75000"/>
                    <a:lumOff val="25000"/>
                  </a:schemeClr>
                </a:solidFill>
              </a:rPr>
              <a:t> experiment </a:t>
            </a:r>
            <a:r>
              <a:rPr lang="en-US" sz="1400" dirty="0" smtClean="0"/>
              <a:t>in a laboratory</a:t>
            </a:r>
          </a:p>
          <a:p>
            <a:r>
              <a:rPr lang="en-US" sz="1400" dirty="0" smtClean="0"/>
              <a:t>By </a:t>
            </a:r>
            <a:r>
              <a:rPr lang="en-US" sz="1400" dirty="0" smtClean="0">
                <a:solidFill>
                  <a:schemeClr val="tx2">
                    <a:lumMod val="75000"/>
                    <a:lumOff val="25000"/>
                  </a:schemeClr>
                </a:solidFill>
              </a:rPr>
              <a:t>observation</a:t>
            </a:r>
            <a:r>
              <a:rPr lang="en-US" sz="1400" dirty="0" smtClean="0"/>
              <a:t> of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2">
                  <a:lumMod val="75000"/>
                  <a:lumOff val="25000"/>
                </a:schemeClr>
              </a:solidFill>
            </a:endParaRPr>
          </a:p>
        </p:txBody>
      </p:sp>
    </p:spTree>
    <p:extLst>
      <p:ext uri="{BB962C8B-B14F-4D97-AF65-F5344CB8AC3E}">
        <p14:creationId xmlns:p14="http://schemas.microsoft.com/office/powerpoint/2010/main" val="254717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lnSpc>
                <a:spcPct val="90000"/>
              </a:lnSpc>
              <a:buFont typeface="Arial" pitchFamily="34" charset="0"/>
              <a:buChar char="•"/>
            </a:pPr>
            <a:r>
              <a:rPr lang="en-US" b="1" dirty="0" smtClean="0">
                <a:solidFill>
                  <a:schemeClr val="accent4">
                    <a:lumMod val="50000"/>
                  </a:schemeClr>
                </a:solidFill>
              </a:rPr>
              <a:t>Experiment</a:t>
            </a:r>
            <a:r>
              <a:rPr lang="en-US" dirty="0" smtClean="0"/>
              <a:t> is the classical path of laboratory science </a:t>
            </a:r>
            <a:r>
              <a:rPr lang="en-US" i="1" dirty="0" smtClean="0"/>
              <a:t>– </a:t>
            </a:r>
            <a:r>
              <a:rPr lang="en-US" dirty="0" smtClean="0">
                <a:solidFill>
                  <a:srgbClr val="16618C"/>
                </a:solidFill>
              </a:rPr>
              <a:t>a simplified view of the natural world is replicated under controlled conditions</a:t>
            </a:r>
          </a:p>
          <a:p>
            <a:pPr marL="173038" indent="-173038">
              <a:lnSpc>
                <a:spcPct val="90000"/>
              </a:lnSpc>
              <a:buFont typeface="Arial" pitchFamily="34" charset="0"/>
              <a:buChar char="•"/>
            </a:pPr>
            <a:endParaRPr lang="en-US" dirty="0" smtClean="0"/>
          </a:p>
          <a:p>
            <a:pPr marL="173038" indent="-173038">
              <a:buFont typeface="Arial" pitchFamily="34" charset="0"/>
              <a:buChar char="•"/>
            </a:pPr>
            <a:r>
              <a:rPr lang="en-US" dirty="0" smtClean="0"/>
              <a:t>Pasteur showed that microorganisms cause disease and discovered vaccination</a:t>
            </a:r>
          </a:p>
          <a:p>
            <a:pPr marL="173038" lvl="1" indent="-173038">
              <a:buFont typeface="Arial" pitchFamily="34" charset="0"/>
              <a:buChar char="•"/>
            </a:pPr>
            <a:r>
              <a:rPr lang="en-US" dirty="0" smtClean="0"/>
              <a:t>a foundation of scientific medicine</a:t>
            </a:r>
          </a:p>
          <a:p>
            <a:pPr marL="173038" indent="-173038">
              <a:buFont typeface="Arial" pitchFamily="34" charset="0"/>
              <a:buChar char="•"/>
            </a:pPr>
            <a:endParaRPr lang="en-US" dirty="0" smtClean="0"/>
          </a:p>
          <a:p>
            <a:pPr marL="173038" indent="-173038">
              <a:buFont typeface="Arial" pitchFamily="34" charset="0"/>
              <a:buChar char="•"/>
            </a:pPr>
            <a:r>
              <a:rPr lang="en-US" dirty="0" smtClean="0"/>
              <a:t>Laboratory experiments are more for </a:t>
            </a:r>
            <a:r>
              <a:rPr lang="en-US" dirty="0" err="1" smtClean="0"/>
              <a:t>microscale</a:t>
            </a:r>
            <a:r>
              <a:rPr lang="en-US" dirty="0" smtClean="0"/>
              <a:t> than the </a:t>
            </a:r>
            <a:r>
              <a:rPr lang="en-US" dirty="0" err="1" smtClean="0"/>
              <a:t>macroscale</a:t>
            </a:r>
            <a:endParaRPr lang="en-US" dirty="0" smtClean="0"/>
          </a:p>
          <a:p>
            <a:pPr marL="173038" lvl="1" indent="-173038">
              <a:buFont typeface="Arial" pitchFamily="34" charset="0"/>
              <a:buChar char="•"/>
            </a:pPr>
            <a:r>
              <a:rPr lang="en-US" dirty="0" smtClean="0"/>
              <a:t>hard to conduct at the global scale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CDC92-BE71-4559-8C54-BAA292643D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43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523505941"/>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3391785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377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918860161"/>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772511495"/>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2496082"/>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155248647"/>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968768885"/>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52646705"/>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039491867"/>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1367042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80538512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1672883324"/>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6296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2/21/2018</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9890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B9026DB-8994-4DE0-9201-8E1F33B7029B}" type="datetimeFigureOut">
              <a:rPr lang="en-US">
                <a:solidFill>
                  <a:prstClr val="black"/>
                </a:solidFill>
              </a:rPr>
              <a:pPr/>
              <a:t>2/21/2018</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9647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B0137A9-D694-462A-8D4B-E6977FCA3F20}" type="datetimeFigureOut">
              <a:rPr lang="en-US" smtClean="0"/>
              <a:t>2/21/2018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4025725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56672692"/>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
        <p:nvSpPr>
          <p:cNvPr id="2" name="Title 1"/>
          <p:cNvSpPr>
            <a:spLocks noGrp="1"/>
          </p:cNvSpPr>
          <p:nvPr>
            <p:ph type="title" hasCustomPrompt="1"/>
          </p:nvPr>
        </p:nvSpPr>
        <p:spPr>
          <a:xfrm>
            <a:off x="914400" y="722376"/>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947672"/>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91384973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168818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57977653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9293095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7628257"/>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2" name="Title 1"/>
          <p:cNvSpPr>
            <a:spLocks noGrp="1"/>
          </p:cNvSpPr>
          <p:nvPr>
            <p:ph type="title" hasCustomPrompt="1"/>
          </p:nvPr>
        </p:nvSpPr>
        <p:spPr>
          <a:xfrm>
            <a:off x="914399" y="722376"/>
            <a:ext cx="7312991" cy="484632"/>
          </a:xfrm>
        </p:spPr>
        <p:txBody>
          <a:bodyPr/>
          <a:lstStyle>
            <a:lvl1pPr algn="l" defTabSz="457200" rtl="0" eaLnBrk="1" latinLnBrk="0" hangingPunct="1">
              <a:lnSpc>
                <a:spcPct val="100000"/>
              </a:lnSpc>
              <a:spcBef>
                <a:spcPct val="0"/>
              </a:spcBef>
              <a:buNone/>
              <a:defRPr lang="en-US" sz="30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2966695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
        <p:nvSpPr>
          <p:cNvPr id="2" name="Title 1"/>
          <p:cNvSpPr>
            <a:spLocks noGrp="1"/>
          </p:cNvSpPr>
          <p:nvPr>
            <p:ph type="title" hasCustomPrompt="1"/>
          </p:nvPr>
        </p:nvSpPr>
        <p:spPr>
          <a:xfrm>
            <a:off x="914399" y="722376"/>
            <a:ext cx="7312991" cy="484632"/>
          </a:xfrm>
        </p:spPr>
        <p:txBody>
          <a:bodyPr/>
          <a:lstStyle>
            <a:lvl1pPr algn="l" defTabSz="457200" rtl="0" eaLnBrk="1" latinLnBrk="0" hangingPunct="1">
              <a:lnSpc>
                <a:spcPct val="100000"/>
              </a:lnSpc>
              <a:spcBef>
                <a:spcPct val="0"/>
              </a:spcBef>
              <a:buNone/>
              <a:defRPr lang="en-US" sz="30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271813493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lvl="0"/>
            <a:endParaRPr lang="en-US">
              <a:solidFill>
                <a:schemeClr val="accent1">
                  <a:lumMod val="60000"/>
                  <a:lumOff val="40000"/>
                </a:schemeClr>
              </a:solidFill>
            </a:endParaRPr>
          </a:p>
        </p:txBody>
      </p:sp>
    </p:spTree>
    <p:extLst>
      <p:ext uri="{BB962C8B-B14F-4D97-AF65-F5344CB8AC3E}">
        <p14:creationId xmlns:p14="http://schemas.microsoft.com/office/powerpoint/2010/main" val="377294862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lvl="0"/>
            <a:endParaRPr lang="en-US"/>
          </a:p>
        </p:txBody>
      </p:sp>
    </p:spTree>
    <p:extLst>
      <p:ext uri="{BB962C8B-B14F-4D97-AF65-F5344CB8AC3E}">
        <p14:creationId xmlns:p14="http://schemas.microsoft.com/office/powerpoint/2010/main" val="162769958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7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37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828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652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132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97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981537772"/>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834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801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591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128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070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542946007"/>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569932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cstate="email">
            <a:duotone>
              <a:schemeClr val="accent4">
                <a:shade val="45000"/>
                <a:satMod val="135000"/>
              </a:schemeClr>
              <a:prstClr val="white"/>
            </a:duotone>
            <a:alphaModFix amt="49000"/>
            <a:extLst>
              <a:ext uri="{28A0092B-C50C-407E-A947-70E740481C1C}">
                <a14:useLocalDpi xmlns:a14="http://schemas.microsoft.com/office/drawing/2010/main"/>
              </a:ext>
            </a:extLst>
          </a:blip>
          <a:srcRect/>
          <a:stretch/>
        </p:blipFill>
        <p:spPr>
          <a:xfrm>
            <a:off x="0" y="2947249"/>
            <a:ext cx="9144000" cy="3910751"/>
          </a:xfrm>
          <a:prstGeom prst="rect">
            <a:avLst/>
          </a:prstGeom>
        </p:spPr>
      </p:pic>
    </p:spTree>
    <p:extLst>
      <p:ext uri="{BB962C8B-B14F-4D97-AF65-F5344CB8AC3E}">
        <p14:creationId xmlns:p14="http://schemas.microsoft.com/office/powerpoint/2010/main" val="203700309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2500943287"/>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72929315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462263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2583429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947672"/>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91859381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30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3184C-A644-490B-B821-49F4A9989058}"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8398A-1E6C-4265-96EE-3BC58D8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9088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945" y="1219200"/>
            <a:ext cx="8544909" cy="2097024"/>
          </a:xfrm>
        </p:spPr>
        <p:txBody>
          <a:bodyPr/>
          <a:lstStyle/>
          <a:p>
            <a:pPr marL="1711325" indent="-1711325"/>
            <a:r>
              <a:rPr lang="en-US" sz="4400" b="0" dirty="0" smtClean="0"/>
              <a:t>Data Integration to Support Water Modeling</a:t>
            </a:r>
            <a:endParaRPr lang="en-US" sz="4400" b="0" dirty="0"/>
          </a:p>
        </p:txBody>
      </p:sp>
      <p:sp>
        <p:nvSpPr>
          <p:cNvPr id="3" name="TextBox 2"/>
          <p:cNvSpPr txBox="1"/>
          <p:nvPr/>
        </p:nvSpPr>
        <p:spPr>
          <a:xfrm>
            <a:off x="2741613" y="3124200"/>
            <a:ext cx="5715000" cy="1219200"/>
          </a:xfrm>
          <a:prstGeom prst="rect">
            <a:avLst/>
          </a:prstGeom>
          <a:noFill/>
          <a:effectLst/>
        </p:spPr>
        <p:txBody>
          <a:bodyPr wrap="none" lIns="0" tIns="0" rIns="0" bIns="0" rtlCol="0">
            <a:noAutofit/>
          </a:bodyPr>
          <a:lstStyle/>
          <a:p>
            <a:pPr algn="r" eaLnBrk="0" hangingPunct="0"/>
            <a:r>
              <a:rPr lang="en-US" sz="2400" dirty="0"/>
              <a:t>David R. Maidment</a:t>
            </a:r>
          </a:p>
          <a:p>
            <a:pPr algn="r" eaLnBrk="0" hangingPunct="0"/>
            <a:r>
              <a:rPr lang="en-US" dirty="0" smtClean="0"/>
              <a:t>Waterways Centre for Freshwater Research</a:t>
            </a:r>
            <a:endParaRPr lang="en-US" dirty="0"/>
          </a:p>
          <a:p>
            <a:pPr algn="r" eaLnBrk="0" hangingPunct="0"/>
            <a:r>
              <a:rPr lang="en-US" dirty="0"/>
              <a:t>University </a:t>
            </a:r>
            <a:r>
              <a:rPr lang="en-US" dirty="0" smtClean="0"/>
              <a:t>of Canterbury and Lincoln University</a:t>
            </a:r>
          </a:p>
          <a:p>
            <a:pPr algn="r" eaLnBrk="0" hangingPunct="0"/>
            <a:endParaRPr lang="en-US" dirty="0"/>
          </a:p>
          <a:p>
            <a:pPr algn="r" eaLnBrk="0" hangingPunct="0"/>
            <a:r>
              <a:rPr lang="en-US" dirty="0" smtClean="0"/>
              <a:t>21 February 2018</a:t>
            </a:r>
            <a:endParaRPr lang="en-US" dirty="0"/>
          </a:p>
        </p:txBody>
      </p:sp>
      <p:sp>
        <p:nvSpPr>
          <p:cNvPr id="8" name="Rectangle 7"/>
          <p:cNvSpPr/>
          <p:nvPr/>
        </p:nvSpPr>
        <p:spPr bwMode="auto">
          <a:xfrm>
            <a:off x="0" y="4952999"/>
            <a:ext cx="9144000" cy="1905001"/>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711976" y="5029199"/>
            <a:ext cx="7010400" cy="1765739"/>
          </a:xfrm>
          <a:prstGeom prst="rect">
            <a:avLst/>
          </a:prstGeom>
          <a:noFill/>
          <a:ln>
            <a:noFill/>
          </a:ln>
          <a:effectLst/>
        </p:spPr>
        <p:txBody>
          <a:bodyPr wrap="none" lIns="0" tIns="0" rIns="0" bIns="0" rtlCol="0">
            <a:noAutofit/>
          </a:bodyPr>
          <a:lstStyle/>
          <a:p>
            <a:pPr eaLnBrk="0" hangingPunct="0"/>
            <a:r>
              <a:rPr lang="en-US" sz="1600" dirty="0" smtClean="0">
                <a:solidFill>
                  <a:srgbClr val="FFFFFF"/>
                </a:solidFill>
              </a:rPr>
              <a:t>This is Lecture 1 of a course WATR 404/604 presented to students of the </a:t>
            </a:r>
          </a:p>
          <a:p>
            <a:pPr eaLnBrk="0" hangingPunct="0"/>
            <a:r>
              <a:rPr lang="en-US" sz="1600" dirty="0" smtClean="0">
                <a:solidFill>
                  <a:srgbClr val="FFFFFF"/>
                </a:solidFill>
              </a:rPr>
              <a:t>University of Canterbury and Lincoln University.</a:t>
            </a:r>
            <a:endParaRPr lang="en-US" sz="1600" dirty="0">
              <a:solidFill>
                <a:srgbClr val="FFFFFF"/>
              </a:solidFill>
            </a:endParaRPr>
          </a:p>
          <a:p>
            <a:pPr eaLnBrk="0" hangingPunct="0"/>
            <a:endParaRPr lang="en-US" sz="1600" dirty="0" smtClean="0">
              <a:solidFill>
                <a:srgbClr val="FFFFFF"/>
              </a:solidFill>
            </a:endParaRPr>
          </a:p>
          <a:p>
            <a:pPr eaLnBrk="0" hangingPunct="0"/>
            <a:r>
              <a:rPr lang="en-US" sz="1600" dirty="0" smtClean="0">
                <a:solidFill>
                  <a:srgbClr val="FFFFFF"/>
                </a:solidFill>
              </a:rPr>
              <a:t>Dr </a:t>
            </a:r>
            <a:r>
              <a:rPr lang="en-US" sz="1600" dirty="0" err="1" smtClean="0">
                <a:solidFill>
                  <a:srgbClr val="FFFFFF"/>
                </a:solidFill>
              </a:rPr>
              <a:t>Maidment’s</a:t>
            </a:r>
            <a:r>
              <a:rPr lang="en-US" sz="1600" dirty="0" smtClean="0">
                <a:solidFill>
                  <a:srgbClr val="FFFFFF"/>
                </a:solidFill>
              </a:rPr>
              <a:t> visit to the Waterways Centre is supported by an Erskine Fellowship </a:t>
            </a:r>
          </a:p>
          <a:p>
            <a:pPr eaLnBrk="0" hangingPunct="0"/>
            <a:r>
              <a:rPr lang="en-US" sz="1600" dirty="0" smtClean="0">
                <a:solidFill>
                  <a:srgbClr val="FFFFFF"/>
                </a:solidFill>
              </a:rPr>
              <a:t>from the University of Canterbury. The help of Jenny Webster-Brown, Julie Clark, </a:t>
            </a:r>
          </a:p>
          <a:p>
            <a:pPr eaLnBrk="0" hangingPunct="0"/>
            <a:r>
              <a:rPr lang="en-US" sz="1600" dirty="0" smtClean="0">
                <a:solidFill>
                  <a:srgbClr val="FFFFFF"/>
                </a:solidFill>
              </a:rPr>
              <a:t>and Suellen Knopick of the Waterways Centre, and Joanne Noble-Nesbitt </a:t>
            </a:r>
          </a:p>
          <a:p>
            <a:pPr eaLnBrk="0" hangingPunct="0"/>
            <a:r>
              <a:rPr lang="en-US" sz="1600" dirty="0" smtClean="0">
                <a:solidFill>
                  <a:srgbClr val="FFFFFF"/>
                </a:solidFill>
              </a:rPr>
              <a:t>of the Erskine Program, is gratefully acknowledged.</a:t>
            </a:r>
          </a:p>
          <a:p>
            <a:pPr eaLnBrk="0" hangingPunct="0"/>
            <a:endParaRPr lang="en-US" sz="1600" dirty="0" smtClean="0">
              <a:solidFill>
                <a:srgbClr val="FFFFFF"/>
              </a:solidFill>
            </a:endParaRPr>
          </a:p>
        </p:txBody>
      </p:sp>
    </p:spTree>
    <p:extLst>
      <p:ext uri="{BB962C8B-B14F-4D97-AF65-F5344CB8AC3E}">
        <p14:creationId xmlns:p14="http://schemas.microsoft.com/office/powerpoint/2010/main" val="343361511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Air Water </a:t>
            </a:r>
            <a:r>
              <a:rPr lang="en-US" dirty="0" err="1" smtClean="0"/>
              <a:t>Aotearoa</a:t>
            </a:r>
            <a:r>
              <a:rPr lang="en-US" dirty="0" smtClean="0"/>
              <a:t> (LAWA)</a:t>
            </a:r>
            <a:endParaRPr lang="en-US" dirty="0"/>
          </a:p>
        </p:txBody>
      </p:sp>
      <p:pic>
        <p:nvPicPr>
          <p:cNvPr id="3" name="Picture 2"/>
          <p:cNvPicPr>
            <a:picLocks noChangeAspect="1"/>
          </p:cNvPicPr>
          <p:nvPr/>
        </p:nvPicPr>
        <p:blipFill>
          <a:blip r:embed="rId2"/>
          <a:stretch>
            <a:fillRect/>
          </a:stretch>
        </p:blipFill>
        <p:spPr>
          <a:xfrm>
            <a:off x="459297" y="1125222"/>
            <a:ext cx="3861359" cy="1334199"/>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4603531" y="1125222"/>
            <a:ext cx="4371704" cy="1375293"/>
          </a:xfrm>
          <a:prstGeom prst="rect">
            <a:avLst/>
          </a:prstGeom>
          <a:ln w="3175">
            <a:solidFill>
              <a:schemeClr val="bg1">
                <a:lumMod val="65000"/>
              </a:schemeClr>
            </a:solidFill>
          </a:ln>
        </p:spPr>
      </p:pic>
      <p:pic>
        <p:nvPicPr>
          <p:cNvPr id="6" name="Picture 5"/>
          <p:cNvPicPr>
            <a:picLocks noChangeAspect="1"/>
          </p:cNvPicPr>
          <p:nvPr/>
        </p:nvPicPr>
        <p:blipFill>
          <a:blip r:embed="rId4"/>
          <a:stretch>
            <a:fillRect/>
          </a:stretch>
        </p:blipFill>
        <p:spPr>
          <a:xfrm>
            <a:off x="4152963" y="3069021"/>
            <a:ext cx="4748150" cy="3631440"/>
          </a:xfrm>
          <a:prstGeom prst="rect">
            <a:avLst/>
          </a:prstGeom>
          <a:ln w="3175">
            <a:solidFill>
              <a:schemeClr val="bg1">
                <a:lumMod val="65000"/>
              </a:schemeClr>
            </a:solidFill>
          </a:ln>
        </p:spPr>
      </p:pic>
      <p:pic>
        <p:nvPicPr>
          <p:cNvPr id="7" name="Picture 6"/>
          <p:cNvPicPr>
            <a:picLocks noChangeAspect="1"/>
          </p:cNvPicPr>
          <p:nvPr/>
        </p:nvPicPr>
        <p:blipFill>
          <a:blip r:embed="rId5"/>
          <a:stretch>
            <a:fillRect/>
          </a:stretch>
        </p:blipFill>
        <p:spPr>
          <a:xfrm>
            <a:off x="877305" y="3069021"/>
            <a:ext cx="2498827" cy="3631440"/>
          </a:xfrm>
          <a:prstGeom prst="rect">
            <a:avLst/>
          </a:prstGeom>
          <a:ln w="3175">
            <a:solidFill>
              <a:schemeClr val="bg1">
                <a:lumMod val="65000"/>
              </a:schemeClr>
            </a:solidFill>
          </a:ln>
        </p:spPr>
      </p:pic>
      <p:sp>
        <p:nvSpPr>
          <p:cNvPr id="8" name="Title 1"/>
          <p:cNvSpPr txBox="1">
            <a:spLocks/>
          </p:cNvSpPr>
          <p:nvPr/>
        </p:nvSpPr>
        <p:spPr>
          <a:xfrm>
            <a:off x="2126718" y="2564316"/>
            <a:ext cx="7312991" cy="484632"/>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400" dirty="0" smtClean="0"/>
              <a:t>Observations of Water Quality </a:t>
            </a:r>
            <a:endParaRPr lang="en-US" sz="2400" dirty="0"/>
          </a:p>
        </p:txBody>
      </p:sp>
    </p:spTree>
    <p:extLst>
      <p:ext uri="{BB962C8B-B14F-4D97-AF65-F5344CB8AC3E}">
        <p14:creationId xmlns:p14="http://schemas.microsoft.com/office/powerpoint/2010/main" val="375767329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27731" cy="484632"/>
          </a:xfrm>
        </p:spPr>
        <p:txBody>
          <a:bodyPr/>
          <a:lstStyle/>
          <a:p>
            <a:r>
              <a:rPr lang="en-US" dirty="0" err="1" smtClean="0"/>
              <a:t>Mangatainoka</a:t>
            </a:r>
            <a:r>
              <a:rPr lang="en-US" dirty="0" smtClean="0"/>
              <a:t> River at </a:t>
            </a:r>
            <a:r>
              <a:rPr lang="en-US" dirty="0" err="1" smtClean="0"/>
              <a:t>Pahiatua</a:t>
            </a:r>
            <a:r>
              <a:rPr lang="en-US" dirty="0" smtClean="0"/>
              <a:t> Town Bridge</a:t>
            </a:r>
            <a:endParaRPr lang="en-US" dirty="0"/>
          </a:p>
        </p:txBody>
      </p:sp>
      <p:pic>
        <p:nvPicPr>
          <p:cNvPr id="5" name="Picture 4"/>
          <p:cNvPicPr>
            <a:picLocks noChangeAspect="1"/>
          </p:cNvPicPr>
          <p:nvPr/>
        </p:nvPicPr>
        <p:blipFill>
          <a:blip r:embed="rId2"/>
          <a:stretch>
            <a:fillRect/>
          </a:stretch>
        </p:blipFill>
        <p:spPr>
          <a:xfrm>
            <a:off x="283452" y="1659006"/>
            <a:ext cx="8532425" cy="4631435"/>
          </a:xfrm>
          <a:prstGeom prst="rect">
            <a:avLst/>
          </a:prstGeom>
          <a:ln w="3175">
            <a:solidFill>
              <a:schemeClr val="bg1">
                <a:lumMod val="65000"/>
              </a:schemeClr>
            </a:solidFill>
          </a:ln>
        </p:spPr>
      </p:pic>
      <p:sp>
        <p:nvSpPr>
          <p:cNvPr id="6" name="TextBox 5"/>
          <p:cNvSpPr txBox="1"/>
          <p:nvPr/>
        </p:nvSpPr>
        <p:spPr>
          <a:xfrm>
            <a:off x="2827283" y="117715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Can I swim here?</a:t>
            </a:r>
          </a:p>
        </p:txBody>
      </p:sp>
      <p:sp>
        <p:nvSpPr>
          <p:cNvPr id="7" name="TextBox 6"/>
          <p:cNvSpPr txBox="1"/>
          <p:nvPr/>
        </p:nvSpPr>
        <p:spPr>
          <a:xfrm>
            <a:off x="4498427" y="379423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Caution Advised</a:t>
            </a:r>
          </a:p>
        </p:txBody>
      </p:sp>
      <p:cxnSp>
        <p:nvCxnSpPr>
          <p:cNvPr id="9" name="Straight Arrow Connector 8"/>
          <p:cNvCxnSpPr/>
          <p:nvPr/>
        </p:nvCxnSpPr>
        <p:spPr bwMode="auto">
          <a:xfrm>
            <a:off x="4556234" y="1392621"/>
            <a:ext cx="856593" cy="2301765"/>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93511379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 Data for </a:t>
            </a:r>
            <a:r>
              <a:rPr lang="en-US" dirty="0" err="1" smtClean="0"/>
              <a:t>Mangatainoka</a:t>
            </a:r>
            <a:r>
              <a:rPr lang="en-US" dirty="0" smtClean="0"/>
              <a:t> Catchment</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853" y="1613337"/>
            <a:ext cx="5480314" cy="5009821"/>
          </a:xfrm>
          <a:prstGeom prst="rect">
            <a:avLst/>
          </a:prstGeom>
          <a:noFill/>
          <a:ln w="3175">
            <a:solidFill>
              <a:schemeClr val="bg1">
                <a:lumMod val="65000"/>
              </a:schemeClr>
            </a:solidFill>
          </a:ln>
        </p:spPr>
      </p:pic>
      <p:pic>
        <p:nvPicPr>
          <p:cNvPr id="4" name="Picture 3"/>
          <p:cNvPicPr>
            <a:picLocks noChangeAspect="1"/>
          </p:cNvPicPr>
          <p:nvPr/>
        </p:nvPicPr>
        <p:blipFill>
          <a:blip r:embed="rId3"/>
          <a:stretch>
            <a:fillRect/>
          </a:stretch>
        </p:blipFill>
        <p:spPr>
          <a:xfrm>
            <a:off x="4744122" y="3381048"/>
            <a:ext cx="4332951" cy="2478317"/>
          </a:xfrm>
          <a:prstGeom prst="rect">
            <a:avLst/>
          </a:prstGeom>
        </p:spPr>
      </p:pic>
      <p:cxnSp>
        <p:nvCxnSpPr>
          <p:cNvPr id="6" name="Straight Arrow Connector 5"/>
          <p:cNvCxnSpPr/>
          <p:nvPr/>
        </p:nvCxnSpPr>
        <p:spPr bwMode="auto">
          <a:xfrm flipH="1" flipV="1">
            <a:off x="4230414" y="3074276"/>
            <a:ext cx="509753" cy="294291"/>
          </a:xfrm>
          <a:prstGeom prst="straightConnector1">
            <a:avLst/>
          </a:prstGeom>
          <a:noFill/>
          <a:ln w="19050" cap="flat" cmpd="sng" algn="ctr">
            <a:solidFill>
              <a:schemeClr val="tx2"/>
            </a:solidFill>
            <a:prstDash val="solid"/>
            <a:round/>
            <a:headEnd type="none" w="med" len="med"/>
            <a:tailEnd type="triangle"/>
          </a:ln>
          <a:effectLst/>
        </p:spPr>
      </p:cxnSp>
      <p:sp>
        <p:nvSpPr>
          <p:cNvPr id="8" name="TextBox 7"/>
          <p:cNvSpPr txBox="1"/>
          <p:nvPr/>
        </p:nvSpPr>
        <p:spPr>
          <a:xfrm>
            <a:off x="867104" y="1156137"/>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What is upstream of </a:t>
            </a:r>
            <a:r>
              <a:rPr lang="en-US" sz="2400" b="1" dirty="0" err="1" smtClean="0">
                <a:ea typeface="+mn-ea"/>
                <a:cs typeface="+mn-cs"/>
              </a:rPr>
              <a:t>Pahiatua</a:t>
            </a:r>
            <a:r>
              <a:rPr lang="en-US" sz="2400" b="1" dirty="0" smtClean="0">
                <a:ea typeface="+mn-ea"/>
                <a:cs typeface="+mn-cs"/>
              </a:rPr>
              <a:t> Town Bridge?</a:t>
            </a:r>
          </a:p>
        </p:txBody>
      </p:sp>
    </p:spTree>
    <p:extLst>
      <p:ext uri="{BB962C8B-B14F-4D97-AF65-F5344CB8AC3E}">
        <p14:creationId xmlns:p14="http://schemas.microsoft.com/office/powerpoint/2010/main" val="375037642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33138" cy="484632"/>
          </a:xfrm>
        </p:spPr>
        <p:txBody>
          <a:bodyPr/>
          <a:lstStyle/>
          <a:p>
            <a:r>
              <a:rPr lang="en-US" dirty="0" smtClean="0"/>
              <a:t>Data Integration to Support Water Modeling</a:t>
            </a:r>
            <a:endParaRPr lang="en-US"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76" y="1098789"/>
            <a:ext cx="2111496" cy="273854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stretch>
            <a:fillRect/>
          </a:stretch>
        </p:blipFill>
        <p:spPr>
          <a:xfrm>
            <a:off x="4767007" y="2908428"/>
            <a:ext cx="1264464" cy="671441"/>
          </a:xfrm>
          <a:prstGeom prst="rect">
            <a:avLst/>
          </a:prstGeom>
          <a:ln>
            <a:solidFill>
              <a:schemeClr val="bg1">
                <a:lumMod val="65000"/>
              </a:schemeClr>
            </a:solid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33" y="3846329"/>
            <a:ext cx="2522483" cy="2095754"/>
          </a:xfrm>
          <a:prstGeom prst="rect">
            <a:avLst/>
          </a:prstGeom>
          <a:noFill/>
          <a:ln w="3175">
            <a:solidFill>
              <a:schemeClr val="bg1">
                <a:lumMod val="65000"/>
              </a:schemeClr>
            </a:solidFill>
          </a:ln>
        </p:spPr>
      </p:pic>
      <p:pic>
        <p:nvPicPr>
          <p:cNvPr id="6" name="Picture 5"/>
          <p:cNvPicPr>
            <a:picLocks noChangeAspect="1"/>
          </p:cNvPicPr>
          <p:nvPr/>
        </p:nvPicPr>
        <p:blipFill>
          <a:blip r:embed="rId5"/>
          <a:stretch>
            <a:fillRect/>
          </a:stretch>
        </p:blipFill>
        <p:spPr>
          <a:xfrm>
            <a:off x="5192109" y="3798824"/>
            <a:ext cx="2864451" cy="2190765"/>
          </a:xfrm>
          <a:prstGeom prst="rect">
            <a:avLst/>
          </a:prstGeom>
          <a:ln w="3175">
            <a:solidFill>
              <a:schemeClr val="bg1">
                <a:lumMod val="65000"/>
              </a:schemeClr>
            </a:solidFill>
          </a:ln>
        </p:spPr>
      </p:pic>
      <p:sp>
        <p:nvSpPr>
          <p:cNvPr id="7" name="TextBox 6"/>
          <p:cNvSpPr txBox="1"/>
          <p:nvPr/>
        </p:nvSpPr>
        <p:spPr>
          <a:xfrm>
            <a:off x="1610958" y="6092558"/>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Geographic Information </a:t>
            </a:r>
          </a:p>
          <a:p>
            <a:pPr algn="ctr" eaLnBrk="0" hangingPunct="0">
              <a:lnSpc>
                <a:spcPts val="1800"/>
              </a:lnSpc>
            </a:pPr>
            <a:r>
              <a:rPr lang="en-US" sz="2000" b="1" dirty="0" smtClean="0">
                <a:ea typeface="+mn-ea"/>
                <a:cs typeface="+mn-cs"/>
              </a:rPr>
              <a:t>Systems (space)</a:t>
            </a:r>
          </a:p>
        </p:txBody>
      </p:sp>
      <p:sp>
        <p:nvSpPr>
          <p:cNvPr id="8" name="TextBox 7"/>
          <p:cNvSpPr txBox="1"/>
          <p:nvPr/>
        </p:nvSpPr>
        <p:spPr>
          <a:xfrm>
            <a:off x="6203979" y="6092558"/>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Observational Data </a:t>
            </a:r>
          </a:p>
          <a:p>
            <a:pPr algn="ctr" eaLnBrk="0" hangingPunct="0">
              <a:lnSpc>
                <a:spcPts val="1800"/>
              </a:lnSpc>
            </a:pPr>
            <a:r>
              <a:rPr lang="en-US" sz="2000" b="1" dirty="0" smtClean="0">
                <a:ea typeface="+mn-ea"/>
                <a:cs typeface="+mn-cs"/>
              </a:rPr>
              <a:t>(time)</a:t>
            </a:r>
          </a:p>
        </p:txBody>
      </p:sp>
      <p:sp>
        <p:nvSpPr>
          <p:cNvPr id="9" name="TextBox 8"/>
          <p:cNvSpPr txBox="1"/>
          <p:nvPr/>
        </p:nvSpPr>
        <p:spPr>
          <a:xfrm>
            <a:off x="5709934" y="1475184"/>
            <a:ext cx="914400" cy="914400"/>
          </a:xfrm>
          <a:prstGeom prst="rect">
            <a:avLst/>
          </a:prstGeom>
          <a:noFill/>
          <a:effectLst/>
        </p:spPr>
        <p:txBody>
          <a:bodyPr wrap="none" lIns="0" tIns="0" rIns="0" bIns="0" rtlCol="0">
            <a:noAutofit/>
          </a:bodyPr>
          <a:lstStyle/>
          <a:p>
            <a:pPr algn="ctr" eaLnBrk="0" hangingPunct="0">
              <a:lnSpc>
                <a:spcPts val="1800"/>
              </a:lnSpc>
            </a:pPr>
            <a:r>
              <a:rPr lang="en-US" sz="2000" b="1" dirty="0" smtClean="0">
                <a:ea typeface="+mn-ea"/>
                <a:cs typeface="+mn-cs"/>
              </a:rPr>
              <a:t>Water Modelling</a:t>
            </a:r>
          </a:p>
          <a:p>
            <a:pPr algn="ctr" eaLnBrk="0" hangingPunct="0">
              <a:lnSpc>
                <a:spcPts val="1800"/>
              </a:lnSpc>
            </a:pPr>
            <a:r>
              <a:rPr lang="en-US" sz="2000" b="1" dirty="0" smtClean="0"/>
              <a:t>(space and time)</a:t>
            </a:r>
            <a:endParaRPr lang="en-US" sz="2000" b="1" dirty="0" smtClean="0">
              <a:ea typeface="+mn-ea"/>
              <a:cs typeface="+mn-cs"/>
            </a:endParaRPr>
          </a:p>
        </p:txBody>
      </p:sp>
      <p:sp>
        <p:nvSpPr>
          <p:cNvPr id="10" name="Bent Arrow 9"/>
          <p:cNvSpPr/>
          <p:nvPr/>
        </p:nvSpPr>
        <p:spPr bwMode="auto">
          <a:xfrm>
            <a:off x="1770993" y="2585545"/>
            <a:ext cx="825062" cy="756745"/>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 name="Bent Arrow 10"/>
          <p:cNvSpPr/>
          <p:nvPr/>
        </p:nvSpPr>
        <p:spPr bwMode="auto">
          <a:xfrm flipH="1">
            <a:off x="6395409" y="2540246"/>
            <a:ext cx="825062" cy="756745"/>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93790472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304506" y="1747661"/>
            <a:ext cx="2660817" cy="3607360"/>
          </a:xfrm>
          <a:prstGeom prst="rect">
            <a:avLst/>
          </a:prstGeom>
        </p:spPr>
      </p:pic>
      <p:sp>
        <p:nvSpPr>
          <p:cNvPr id="2" name="Title 1"/>
          <p:cNvSpPr>
            <a:spLocks noGrp="1"/>
          </p:cNvSpPr>
          <p:nvPr>
            <p:ph type="title"/>
          </p:nvPr>
        </p:nvSpPr>
        <p:spPr/>
        <p:txBody>
          <a:bodyPr/>
          <a:lstStyle/>
          <a:p>
            <a:r>
              <a:rPr lang="en-US" dirty="0" smtClean="0"/>
              <a:t>Core Observation Networks for Hydrology</a:t>
            </a:r>
            <a:endParaRPr lang="en-US" dirty="0"/>
          </a:p>
        </p:txBody>
      </p:sp>
      <p:pic>
        <p:nvPicPr>
          <p:cNvPr id="3" name="Picture 2"/>
          <p:cNvPicPr>
            <a:picLocks noChangeAspect="1"/>
          </p:cNvPicPr>
          <p:nvPr/>
        </p:nvPicPr>
        <p:blipFill>
          <a:blip r:embed="rId3"/>
          <a:stretch>
            <a:fillRect/>
          </a:stretch>
        </p:blipFill>
        <p:spPr>
          <a:xfrm>
            <a:off x="355619" y="1792014"/>
            <a:ext cx="2714213" cy="3502884"/>
          </a:xfrm>
          <a:prstGeom prst="rect">
            <a:avLst/>
          </a:prstGeom>
        </p:spPr>
      </p:pic>
      <p:pic>
        <p:nvPicPr>
          <p:cNvPr id="4" name="Picture 3"/>
          <p:cNvPicPr>
            <a:picLocks noChangeAspect="1"/>
          </p:cNvPicPr>
          <p:nvPr/>
        </p:nvPicPr>
        <p:blipFill>
          <a:blip r:embed="rId4"/>
          <a:stretch>
            <a:fillRect/>
          </a:stretch>
        </p:blipFill>
        <p:spPr>
          <a:xfrm>
            <a:off x="3366396" y="1747661"/>
            <a:ext cx="2641547" cy="3547237"/>
          </a:xfrm>
          <a:prstGeom prst="rect">
            <a:avLst/>
          </a:prstGeom>
        </p:spPr>
      </p:pic>
      <p:sp>
        <p:nvSpPr>
          <p:cNvPr id="6" name="TextBox 5"/>
          <p:cNvSpPr txBox="1"/>
          <p:nvPr/>
        </p:nvSpPr>
        <p:spPr>
          <a:xfrm>
            <a:off x="513247" y="13614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Precipitation</a:t>
            </a:r>
          </a:p>
        </p:txBody>
      </p:sp>
      <p:sp>
        <p:nvSpPr>
          <p:cNvPr id="7" name="TextBox 6"/>
          <p:cNvSpPr txBox="1"/>
          <p:nvPr/>
        </p:nvSpPr>
        <p:spPr>
          <a:xfrm>
            <a:off x="3708854" y="13614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Streamflow</a:t>
            </a:r>
          </a:p>
        </p:txBody>
      </p:sp>
      <p:sp>
        <p:nvSpPr>
          <p:cNvPr id="8" name="TextBox 7"/>
          <p:cNvSpPr txBox="1"/>
          <p:nvPr/>
        </p:nvSpPr>
        <p:spPr>
          <a:xfrm>
            <a:off x="6382847" y="13614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Groundwater</a:t>
            </a:r>
          </a:p>
        </p:txBody>
      </p:sp>
      <p:pic>
        <p:nvPicPr>
          <p:cNvPr id="9" name="Picture 8"/>
          <p:cNvPicPr>
            <a:picLocks noChangeAspect="1"/>
          </p:cNvPicPr>
          <p:nvPr/>
        </p:nvPicPr>
        <p:blipFill>
          <a:blip r:embed="rId5"/>
          <a:stretch>
            <a:fillRect/>
          </a:stretch>
        </p:blipFill>
        <p:spPr>
          <a:xfrm>
            <a:off x="3239460" y="5681150"/>
            <a:ext cx="2516560" cy="1034994"/>
          </a:xfrm>
          <a:prstGeom prst="rect">
            <a:avLst/>
          </a:prstGeom>
          <a:ln w="3175">
            <a:solidFill>
              <a:schemeClr val="bg1">
                <a:lumMod val="65000"/>
              </a:schemeClr>
            </a:solidFill>
          </a:ln>
        </p:spPr>
      </p:pic>
      <p:cxnSp>
        <p:nvCxnSpPr>
          <p:cNvPr id="12" name="Straight Arrow Connector 11"/>
          <p:cNvCxnSpPr>
            <a:stCxn id="9" idx="1"/>
          </p:cNvCxnSpPr>
          <p:nvPr/>
        </p:nvCxnSpPr>
        <p:spPr bwMode="auto">
          <a:xfrm flipH="1" flipV="1">
            <a:off x="1780392" y="4620410"/>
            <a:ext cx="1459068" cy="1578237"/>
          </a:xfrm>
          <a:prstGeom prst="straightConnector1">
            <a:avLst/>
          </a:prstGeom>
          <a:noFill/>
          <a:ln w="19050" cap="flat" cmpd="sng" algn="ctr">
            <a:solidFill>
              <a:schemeClr val="tx2"/>
            </a:solidFill>
            <a:prstDash val="solid"/>
            <a:round/>
            <a:headEnd type="none" w="med" len="med"/>
            <a:tailEnd type="triangle"/>
          </a:ln>
          <a:effectLst/>
        </p:spPr>
      </p:cxnSp>
      <p:cxnSp>
        <p:nvCxnSpPr>
          <p:cNvPr id="14" name="Straight Arrow Connector 13"/>
          <p:cNvCxnSpPr>
            <a:stCxn id="9" idx="0"/>
          </p:cNvCxnSpPr>
          <p:nvPr/>
        </p:nvCxnSpPr>
        <p:spPr bwMode="auto">
          <a:xfrm flipV="1">
            <a:off x="4497740" y="5294898"/>
            <a:ext cx="0" cy="386252"/>
          </a:xfrm>
          <a:prstGeom prst="straightConnector1">
            <a:avLst/>
          </a:prstGeom>
          <a:noFill/>
          <a:ln w="19050" cap="flat" cmpd="sng" algn="ctr">
            <a:solidFill>
              <a:schemeClr val="tx2"/>
            </a:solidFill>
            <a:prstDash val="solid"/>
            <a:round/>
            <a:headEnd type="none" w="med" len="med"/>
            <a:tailEnd type="triangle"/>
          </a:ln>
          <a:effectLst/>
        </p:spPr>
      </p:cxnSp>
      <p:cxnSp>
        <p:nvCxnSpPr>
          <p:cNvPr id="17" name="Straight Arrow Connector 16"/>
          <p:cNvCxnSpPr>
            <a:stCxn id="9" idx="3"/>
          </p:cNvCxnSpPr>
          <p:nvPr/>
        </p:nvCxnSpPr>
        <p:spPr bwMode="auto">
          <a:xfrm flipV="1">
            <a:off x="5756020" y="4876800"/>
            <a:ext cx="954835" cy="1321847"/>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281299791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JJ15_absFlow_conus.avi">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88" t="10905" b="7549"/>
          <a:stretch/>
        </p:blipFill>
        <p:spPr bwMode="auto">
          <a:xfrm>
            <a:off x="2367644" y="5430744"/>
            <a:ext cx="4152900" cy="124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4830" y="629669"/>
            <a:ext cx="62075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Calibri"/>
              </a:rPr>
              <a:t>Became o</a:t>
            </a:r>
            <a:r>
              <a:rPr kumimoji="0" lang="en-US" b="0" i="0" u="none" strike="noStrike" kern="1200" cap="none" spc="0" normalizeH="0" baseline="0" noProof="0" dirty="0" err="1" smtClean="0">
                <a:ln>
                  <a:noFill/>
                </a:ln>
                <a:solidFill>
                  <a:srgbClr val="0070C0"/>
                </a:solidFill>
                <a:effectLst/>
                <a:uLnTx/>
                <a:uFillTx/>
                <a:latin typeface="Calibri"/>
                <a:ea typeface="+mn-ea"/>
                <a:cs typeface="+mn-cs"/>
              </a:rPr>
              <a:t>perational</a:t>
            </a:r>
            <a:r>
              <a:rPr kumimoji="0" lang="en-US" b="0" i="0" u="none" strike="noStrike" kern="1200" cap="none" spc="0" normalizeH="0" baseline="0" noProof="0" dirty="0" smtClean="0">
                <a:ln>
                  <a:noFill/>
                </a:ln>
                <a:solidFill>
                  <a:srgbClr val="0070C0"/>
                </a:solidFill>
                <a:effectLst/>
                <a:uLnTx/>
                <a:uFillTx/>
                <a:latin typeface="Calibri"/>
                <a:ea typeface="+mn-ea"/>
                <a:cs typeface="+mn-cs"/>
              </a:rPr>
              <a:t> on 16 August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a:ea typeface="+mn-ea"/>
                <a:cs typeface="+mn-cs"/>
              </a:rPr>
              <a:t>2.7 million reaches covering 5.2 million Km of streams and rivers</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TextBox 4"/>
          <p:cNvSpPr txBox="1"/>
          <p:nvPr/>
        </p:nvSpPr>
        <p:spPr>
          <a:xfrm>
            <a:off x="4342947" y="4784413"/>
            <a:ext cx="228928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Calibri"/>
              </a:rPr>
              <a:t>National Water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a:ea typeface="+mn-ea"/>
                <a:cs typeface="+mn-cs"/>
              </a:rPr>
              <a:t>Tuscaloosa</a:t>
            </a:r>
            <a:r>
              <a:rPr lang="en-US" dirty="0" smtClean="0">
                <a:solidFill>
                  <a:srgbClr val="0070C0"/>
                </a:solidFill>
                <a:latin typeface="Calibri"/>
              </a:rPr>
              <a:t>, AL</a:t>
            </a:r>
            <a:endParaRPr kumimoji="0" lang="en-US" sz="1800" b="0"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6673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80434" cy="484632"/>
          </a:xfrm>
        </p:spPr>
        <p:txBody>
          <a:bodyPr/>
          <a:lstStyle/>
          <a:p>
            <a:pPr algn="ctr"/>
            <a:r>
              <a:rPr lang="en-US" dirty="0" smtClean="0"/>
              <a:t>Integrating Modeling and Observations </a:t>
            </a:r>
            <a:br>
              <a:rPr lang="en-US" dirty="0" smtClean="0"/>
            </a:br>
            <a:r>
              <a:rPr lang="en-US" dirty="0" smtClean="0"/>
              <a:t>at National Scale in New Zealand</a:t>
            </a:r>
            <a:br>
              <a:rPr lang="en-US" dirty="0" smtClean="0"/>
            </a:br>
            <a:endParaRPr lang="en-US" dirty="0"/>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2063047"/>
            <a:ext cx="2026730" cy="293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666" y="2063047"/>
            <a:ext cx="1841359" cy="295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5800" y="1756833"/>
            <a:ext cx="2014400" cy="320037"/>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AC2"/>
                </a:solidFill>
                <a:effectLst/>
                <a:uLnTx/>
                <a:uFillTx/>
                <a:latin typeface="Arial"/>
                <a:ea typeface="ＭＳ Ｐゴシック"/>
                <a:cs typeface="+mn-cs"/>
              </a:rPr>
              <a:t>Deduction</a:t>
            </a:r>
          </a:p>
        </p:txBody>
      </p:sp>
      <p:sp>
        <p:nvSpPr>
          <p:cNvPr id="6" name="TextBox 5"/>
          <p:cNvSpPr txBox="1"/>
          <p:nvPr/>
        </p:nvSpPr>
        <p:spPr>
          <a:xfrm>
            <a:off x="6596380" y="1732175"/>
            <a:ext cx="1839000" cy="320037"/>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AC2"/>
                </a:solidFill>
                <a:effectLst/>
                <a:uLnTx/>
                <a:uFillTx/>
                <a:latin typeface="Arial"/>
                <a:ea typeface="ＭＳ Ｐゴシック"/>
              </a:rPr>
              <a:t>Observation</a:t>
            </a:r>
          </a:p>
        </p:txBody>
      </p:sp>
      <p:sp>
        <p:nvSpPr>
          <p:cNvPr id="13" name="Block Arc 12"/>
          <p:cNvSpPr/>
          <p:nvPr/>
        </p:nvSpPr>
        <p:spPr bwMode="auto">
          <a:xfrm>
            <a:off x="9422962" y="1243798"/>
            <a:ext cx="2298015" cy="2134345"/>
          </a:xfrm>
          <a:prstGeom prst="blockArc">
            <a:avLst>
              <a:gd name="adj1" fmla="val 12452278"/>
              <a:gd name="adj2" fmla="val 19275304"/>
              <a:gd name="adj3" fmla="val 5503"/>
            </a:avLst>
          </a:prstGeom>
          <a:gradFill flip="none" rotWithShape="1">
            <a:gsLst>
              <a:gs pos="50000">
                <a:srgbClr val="00D7FF"/>
              </a:gs>
              <a:gs pos="10000">
                <a:srgbClr val="00D7FF">
                  <a:alpha val="0"/>
                </a:srgbClr>
              </a:gs>
              <a:gs pos="90000">
                <a:srgbClr val="00D7FF">
                  <a:alpha val="0"/>
                </a:srgbClr>
              </a:gs>
            </a:gsLst>
            <a:lin ang="0" scaled="1"/>
            <a:tileRect/>
          </a:gradFill>
          <a:ln w="12700" cap="flat" cmpd="sng" algn="ctr">
            <a:gradFill flip="none" rotWithShape="1">
              <a:gsLst>
                <a:gs pos="50000">
                  <a:srgbClr val="1BFEFF"/>
                </a:gs>
                <a:gs pos="7000">
                  <a:srgbClr val="1BFEFF">
                    <a:alpha val="0"/>
                  </a:srgbClr>
                </a:gs>
                <a:gs pos="93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96"/>
              </a:solidFill>
              <a:effectLst/>
              <a:uLnTx/>
              <a:uFillTx/>
              <a:latin typeface="Arial" charset="0"/>
              <a:ea typeface="ＭＳ Ｐゴシック" pitchFamily="16" charset="-128"/>
            </a:endParaRPr>
          </a:p>
        </p:txBody>
      </p:sp>
      <p:sp>
        <p:nvSpPr>
          <p:cNvPr id="14" name="Right Arrow 13"/>
          <p:cNvSpPr/>
          <p:nvPr/>
        </p:nvSpPr>
        <p:spPr bwMode="auto">
          <a:xfrm rot="20409962">
            <a:off x="9984980" y="2626713"/>
            <a:ext cx="1383424" cy="271910"/>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chemeClr val="accent3">
                    <a:lumMod val="60000"/>
                    <a:lumOff val="40000"/>
                  </a:schemeClr>
                </a:gs>
                <a:gs pos="7000">
                  <a:schemeClr val="accent3">
                    <a:lumMod val="60000"/>
                    <a:lumOff val="40000"/>
                    <a:alpha val="0"/>
                  </a:scheme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96"/>
              </a:solidFill>
              <a:effectLst/>
              <a:uLnTx/>
              <a:uFillTx/>
              <a:latin typeface="Arial" charset="0"/>
              <a:ea typeface="ＭＳ Ｐゴシック" pitchFamily="16" charset="-128"/>
            </a:endParaRPr>
          </a:p>
        </p:txBody>
      </p:sp>
      <p:sp>
        <p:nvSpPr>
          <p:cNvPr id="8" name="TextBox 7"/>
          <p:cNvSpPr txBox="1"/>
          <p:nvPr/>
        </p:nvSpPr>
        <p:spPr>
          <a:xfrm>
            <a:off x="2905723" y="2920256"/>
            <a:ext cx="14626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National</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Water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Modeling</a:t>
            </a:r>
          </a:p>
        </p:txBody>
      </p:sp>
      <p:sp>
        <p:nvSpPr>
          <p:cNvPr id="9" name="Curved Left Arrow 8"/>
          <p:cNvSpPr/>
          <p:nvPr/>
        </p:nvSpPr>
        <p:spPr bwMode="auto">
          <a:xfrm rot="16200000">
            <a:off x="4300379" y="1522958"/>
            <a:ext cx="691203"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96"/>
              </a:solidFill>
              <a:effectLst/>
              <a:uLnTx/>
              <a:uFillTx/>
              <a:latin typeface="Arial" charset="0"/>
              <a:ea typeface="ＭＳ Ｐゴシック" pitchFamily="16" charset="-128"/>
            </a:endParaRPr>
          </a:p>
        </p:txBody>
      </p:sp>
      <p:sp>
        <p:nvSpPr>
          <p:cNvPr id="15" name="Curved Left Arrow 14"/>
          <p:cNvSpPr/>
          <p:nvPr/>
        </p:nvSpPr>
        <p:spPr bwMode="auto">
          <a:xfrm rot="5400000">
            <a:off x="4300379" y="3009039"/>
            <a:ext cx="691203"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96"/>
              </a:solidFill>
              <a:effectLst/>
              <a:uLnTx/>
              <a:uFillTx/>
              <a:latin typeface="Arial" charset="0"/>
              <a:ea typeface="ＭＳ Ｐゴシック" pitchFamily="16" charset="-128"/>
            </a:endParaRPr>
          </a:p>
        </p:txBody>
      </p:sp>
      <p:pic>
        <p:nvPicPr>
          <p:cNvPr id="18" name="Picture 17"/>
          <p:cNvPicPr>
            <a:picLocks noChangeAspect="1"/>
          </p:cNvPicPr>
          <p:nvPr/>
        </p:nvPicPr>
        <p:blipFill>
          <a:blip r:embed="rId5"/>
          <a:stretch>
            <a:fillRect/>
          </a:stretch>
        </p:blipFill>
        <p:spPr>
          <a:xfrm>
            <a:off x="4645980" y="2912657"/>
            <a:ext cx="1918104" cy="788865"/>
          </a:xfrm>
          <a:prstGeom prst="rect">
            <a:avLst/>
          </a:prstGeom>
          <a:ln w="3175">
            <a:solidFill>
              <a:schemeClr val="bg1">
                <a:lumMod val="65000"/>
              </a:schemeClr>
            </a:solidFill>
          </a:ln>
        </p:spPr>
      </p:pic>
      <p:sp>
        <p:nvSpPr>
          <p:cNvPr id="10" name="TextBox 9"/>
          <p:cNvSpPr txBox="1"/>
          <p:nvPr/>
        </p:nvSpPr>
        <p:spPr>
          <a:xfrm>
            <a:off x="3350665" y="4497142"/>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Comprehensive</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but Approximate</a:t>
            </a: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p:txBody>
      </p:sp>
      <p:sp>
        <p:nvSpPr>
          <p:cNvPr id="19" name="Rectangle 18"/>
          <p:cNvSpPr/>
          <p:nvPr/>
        </p:nvSpPr>
        <p:spPr>
          <a:xfrm>
            <a:off x="3458584" y="4445820"/>
            <a:ext cx="4572000" cy="553998"/>
          </a:xfrm>
          <a:prstGeom prst="rect">
            <a:avLst/>
          </a:prstGeom>
        </p:spPr>
        <p:txBody>
          <a:bodyPr>
            <a:sp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Precise</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but Sparse</a:t>
            </a: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p:txBody>
      </p:sp>
      <p:sp>
        <p:nvSpPr>
          <p:cNvPr id="20" name="TextBox 19"/>
          <p:cNvSpPr txBox="1"/>
          <p:nvPr/>
        </p:nvSpPr>
        <p:spPr>
          <a:xfrm>
            <a:off x="2339788" y="6137238"/>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5EB4E6">
                    <a:lumMod val="50000"/>
                  </a:srgbClr>
                </a:solidFill>
                <a:effectLst/>
                <a:uLnTx/>
                <a:uFillTx/>
                <a:latin typeface="Arial"/>
                <a:ea typeface="ＭＳ Ｐゴシック"/>
                <a:cs typeface="+mn-cs"/>
              </a:rPr>
              <a:t> </a:t>
            </a:r>
          </a:p>
        </p:txBody>
      </p:sp>
    </p:spTree>
    <p:extLst>
      <p:ext uri="{BB962C8B-B14F-4D97-AF65-F5344CB8AC3E}">
        <p14:creationId xmlns:p14="http://schemas.microsoft.com/office/powerpoint/2010/main" val="206004850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827579" cy="484632"/>
          </a:xfrm>
        </p:spPr>
        <p:txBody>
          <a:bodyPr/>
          <a:lstStyle/>
          <a:p>
            <a:r>
              <a:rPr lang="en-US" dirty="0" smtClean="0"/>
              <a:t>Per Capita Income of New Zealand 1870-2010</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106204601"/>
              </p:ext>
            </p:extLst>
          </p:nvPr>
        </p:nvGraphicFramePr>
        <p:xfrm>
          <a:off x="442454" y="1236534"/>
          <a:ext cx="8297917" cy="5008179"/>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bwMode="auto">
          <a:xfrm>
            <a:off x="3526220" y="4824249"/>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Oval 4"/>
          <p:cNvSpPr/>
          <p:nvPr/>
        </p:nvSpPr>
        <p:spPr bwMode="auto">
          <a:xfrm>
            <a:off x="4960882" y="3941380"/>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Oval 5"/>
          <p:cNvSpPr/>
          <p:nvPr/>
        </p:nvSpPr>
        <p:spPr bwMode="auto">
          <a:xfrm>
            <a:off x="7346730" y="2154622"/>
            <a:ext cx="178676" cy="168165"/>
          </a:xfrm>
          <a:prstGeom prst="ellipse">
            <a:avLst/>
          </a:prstGeom>
          <a:ln w="28575">
            <a:solidFill>
              <a:schemeClr val="accent1">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TextBox 9"/>
          <p:cNvSpPr txBox="1"/>
          <p:nvPr/>
        </p:nvSpPr>
        <p:spPr>
          <a:xfrm>
            <a:off x="867573" y="1490274"/>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solidFill>
                  <a:schemeClr val="accent1">
                    <a:lumMod val="50000"/>
                  </a:schemeClr>
                </a:solidFill>
              </a:rPr>
              <a:t>Constant $ per capita</a:t>
            </a:r>
          </a:p>
          <a:p>
            <a:pPr algn="l" eaLnBrk="0" hangingPunct="0">
              <a:lnSpc>
                <a:spcPts val="1800"/>
              </a:lnSpc>
            </a:pPr>
            <a:r>
              <a:rPr lang="en-US" sz="2000" b="1" dirty="0" smtClean="0">
                <a:solidFill>
                  <a:schemeClr val="accent1">
                    <a:lumMod val="50000"/>
                  </a:schemeClr>
                </a:solidFill>
              </a:rPr>
              <a:t>(relative scale)</a:t>
            </a:r>
          </a:p>
        </p:txBody>
      </p:sp>
      <p:sp>
        <p:nvSpPr>
          <p:cNvPr id="11" name="TextBox 10"/>
          <p:cNvSpPr txBox="1"/>
          <p:nvPr/>
        </p:nvSpPr>
        <p:spPr>
          <a:xfrm>
            <a:off x="867573" y="6400800"/>
            <a:ext cx="914400" cy="914400"/>
          </a:xfrm>
          <a:prstGeom prst="rect">
            <a:avLst/>
          </a:prstGeom>
          <a:noFill/>
          <a:effectLst/>
        </p:spPr>
        <p:txBody>
          <a:bodyPr wrap="none" lIns="0" tIns="0" rIns="0" bIns="0" rtlCol="0">
            <a:noAutofit/>
          </a:bodyPr>
          <a:lstStyle/>
          <a:p>
            <a:pPr eaLnBrk="0" hangingPunct="0">
              <a:lnSpc>
                <a:spcPts val="1800"/>
              </a:lnSpc>
            </a:pPr>
            <a:r>
              <a:rPr lang="en-US" sz="1400" b="1" dirty="0" smtClean="0">
                <a:ea typeface="+mn-ea"/>
                <a:cs typeface="+mn-cs"/>
              </a:rPr>
              <a:t>Source: </a:t>
            </a:r>
            <a:r>
              <a:rPr lang="en-US" sz="1400" b="1" dirty="0"/>
              <a:t>Maddison Project, http://www.ggdc.net/maddison/maddison-project/data.htm</a:t>
            </a:r>
            <a:endParaRPr lang="en-US" sz="1400" b="1" dirty="0" smtClean="0">
              <a:ea typeface="+mn-ea"/>
              <a:cs typeface="+mn-cs"/>
            </a:endParaRPr>
          </a:p>
        </p:txBody>
      </p:sp>
      <p:grpSp>
        <p:nvGrpSpPr>
          <p:cNvPr id="13" name="Group 12"/>
          <p:cNvGrpSpPr/>
          <p:nvPr/>
        </p:nvGrpSpPr>
        <p:grpSpPr>
          <a:xfrm>
            <a:off x="1070941" y="2019241"/>
            <a:ext cx="7374121" cy="3761448"/>
            <a:chOff x="1070941" y="2019241"/>
            <a:chExt cx="7374121" cy="3761448"/>
          </a:xfrm>
        </p:grpSpPr>
        <p:sp>
          <p:nvSpPr>
            <p:cNvPr id="7" name="TextBox 6"/>
            <p:cNvSpPr txBox="1"/>
            <p:nvPr/>
          </p:nvSpPr>
          <p:spPr>
            <a:xfrm>
              <a:off x="3820510" y="486628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$1</a:t>
              </a:r>
              <a:r>
                <a:rPr lang="en-US" sz="2400" b="1" dirty="0" smtClean="0">
                  <a:solidFill>
                    <a:schemeClr val="accent1">
                      <a:lumMod val="75000"/>
                    </a:schemeClr>
                  </a:solidFill>
                  <a:ea typeface="+mn-ea"/>
                  <a:cs typeface="+mn-cs"/>
                </a:rPr>
                <a:t>– My father</a:t>
              </a:r>
            </a:p>
          </p:txBody>
        </p:sp>
        <p:sp>
          <p:nvSpPr>
            <p:cNvPr id="8" name="TextBox 7"/>
            <p:cNvSpPr txBox="1"/>
            <p:nvPr/>
          </p:nvSpPr>
          <p:spPr>
            <a:xfrm>
              <a:off x="5157952" y="3962400"/>
              <a:ext cx="914400" cy="903889"/>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 $2 </a:t>
              </a:r>
              <a:r>
                <a:rPr lang="en-US" sz="2400" b="1" dirty="0" smtClean="0">
                  <a:solidFill>
                    <a:schemeClr val="accent1">
                      <a:lumMod val="75000"/>
                    </a:schemeClr>
                  </a:solidFill>
                  <a:ea typeface="+mn-ea"/>
                  <a:cs typeface="+mn-cs"/>
                </a:rPr>
                <a:t>–</a:t>
              </a:r>
              <a:r>
                <a:rPr lang="en-US" sz="2400" b="1" dirty="0" smtClean="0">
                  <a:solidFill>
                    <a:schemeClr val="accent1">
                      <a:lumMod val="50000"/>
                    </a:schemeClr>
                  </a:solidFill>
                  <a:ea typeface="+mn-ea"/>
                  <a:cs typeface="+mn-cs"/>
                </a:rPr>
                <a:t> </a:t>
              </a:r>
              <a:r>
                <a:rPr lang="en-US" sz="2400" b="1" dirty="0" smtClean="0">
                  <a:solidFill>
                    <a:schemeClr val="accent1">
                      <a:lumMod val="75000"/>
                    </a:schemeClr>
                  </a:solidFill>
                  <a:ea typeface="+mn-ea"/>
                  <a:cs typeface="+mn-cs"/>
                </a:rPr>
                <a:t>Me</a:t>
              </a:r>
            </a:p>
          </p:txBody>
        </p:sp>
        <p:sp>
          <p:nvSpPr>
            <p:cNvPr id="9" name="TextBox 8"/>
            <p:cNvSpPr txBox="1"/>
            <p:nvPr/>
          </p:nvSpPr>
          <p:spPr>
            <a:xfrm>
              <a:off x="7530662" y="2154622"/>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chemeClr val="accent1">
                      <a:lumMod val="50000"/>
                    </a:schemeClr>
                  </a:solidFill>
                  <a:ea typeface="+mn-ea"/>
                  <a:cs typeface="+mn-cs"/>
                </a:rPr>
                <a:t> $4 </a:t>
              </a:r>
              <a:r>
                <a:rPr lang="en-US" sz="2400" b="1" dirty="0" smtClean="0">
                  <a:solidFill>
                    <a:schemeClr val="accent1">
                      <a:lumMod val="75000"/>
                    </a:schemeClr>
                  </a:solidFill>
                  <a:ea typeface="+mn-ea"/>
                  <a:cs typeface="+mn-cs"/>
                </a:rPr>
                <a:t>– Now</a:t>
              </a:r>
            </a:p>
          </p:txBody>
        </p:sp>
        <p:pic>
          <p:nvPicPr>
            <p:cNvPr id="12" name="Picture 11"/>
            <p:cNvPicPr>
              <a:picLocks noChangeAspect="1"/>
            </p:cNvPicPr>
            <p:nvPr/>
          </p:nvPicPr>
          <p:blipFill>
            <a:blip r:embed="rId3"/>
            <a:stretch>
              <a:fillRect/>
            </a:stretch>
          </p:blipFill>
          <p:spPr>
            <a:xfrm>
              <a:off x="1070941" y="2019241"/>
              <a:ext cx="2031193" cy="2663901"/>
            </a:xfrm>
            <a:prstGeom prst="rect">
              <a:avLst/>
            </a:prstGeom>
          </p:spPr>
        </p:pic>
      </p:grpSp>
    </p:spTree>
    <p:extLst>
      <p:ext uri="{BB962C8B-B14F-4D97-AF65-F5344CB8AC3E}">
        <p14:creationId xmlns:p14="http://schemas.microsoft.com/office/powerpoint/2010/main" val="691677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Distribution  of New Zealand</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809744976"/>
              </p:ext>
            </p:extLst>
          </p:nvPr>
        </p:nvGraphicFramePr>
        <p:xfrm>
          <a:off x="4435366" y="161071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782191781"/>
              </p:ext>
            </p:extLst>
          </p:nvPr>
        </p:nvGraphicFramePr>
        <p:xfrm>
          <a:off x="685800" y="2186151"/>
          <a:ext cx="2622330" cy="14333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935289022"/>
              </p:ext>
            </p:extLst>
          </p:nvPr>
        </p:nvGraphicFramePr>
        <p:xfrm>
          <a:off x="2221171" y="204196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a:blip r:embed="rId5"/>
          <a:stretch>
            <a:fillRect/>
          </a:stretch>
        </p:blipFill>
        <p:spPr>
          <a:xfrm>
            <a:off x="2116028" y="4447190"/>
            <a:ext cx="4638675" cy="800100"/>
          </a:xfrm>
          <a:prstGeom prst="rect">
            <a:avLst/>
          </a:prstGeom>
        </p:spPr>
      </p:pic>
      <p:sp>
        <p:nvSpPr>
          <p:cNvPr id="9" name="TextBox 8"/>
          <p:cNvSpPr txBox="1"/>
          <p:nvPr/>
        </p:nvSpPr>
        <p:spPr>
          <a:xfrm>
            <a:off x="1670200" y="2705098"/>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0" name="TextBox 9"/>
          <p:cNvSpPr txBox="1"/>
          <p:nvPr/>
        </p:nvSpPr>
        <p:spPr>
          <a:xfrm>
            <a:off x="1286614" y="1847109"/>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1915: 1 million</a:t>
            </a:r>
          </a:p>
        </p:txBody>
      </p:sp>
      <p:sp>
        <p:nvSpPr>
          <p:cNvPr id="11" name="TextBox 10"/>
          <p:cNvSpPr txBox="1"/>
          <p:nvPr/>
        </p:nvSpPr>
        <p:spPr>
          <a:xfrm>
            <a:off x="5840303" y="1498378"/>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2015: 4.6 million</a:t>
            </a:r>
          </a:p>
        </p:txBody>
      </p:sp>
      <p:sp>
        <p:nvSpPr>
          <p:cNvPr id="12" name="TextBox 11"/>
          <p:cNvSpPr txBox="1"/>
          <p:nvPr/>
        </p:nvSpPr>
        <p:spPr>
          <a:xfrm>
            <a:off x="6522983" y="330944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4.0</a:t>
            </a:r>
          </a:p>
        </p:txBody>
      </p:sp>
      <p:sp>
        <p:nvSpPr>
          <p:cNvPr id="13" name="TextBox 12"/>
          <p:cNvSpPr txBox="1"/>
          <p:nvPr/>
        </p:nvSpPr>
        <p:spPr>
          <a:xfrm>
            <a:off x="1505154" y="279509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0.5</a:t>
            </a:r>
          </a:p>
        </p:txBody>
      </p:sp>
      <p:sp>
        <p:nvSpPr>
          <p:cNvPr id="14" name="TextBox 13"/>
          <p:cNvSpPr txBox="1"/>
          <p:nvPr/>
        </p:nvSpPr>
        <p:spPr>
          <a:xfrm>
            <a:off x="6189280" y="2128344"/>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0.6</a:t>
            </a:r>
          </a:p>
        </p:txBody>
      </p:sp>
      <p:sp>
        <p:nvSpPr>
          <p:cNvPr id="15" name="TextBox 14"/>
          <p:cNvSpPr txBox="1"/>
          <p:nvPr/>
        </p:nvSpPr>
        <p:spPr>
          <a:xfrm>
            <a:off x="2067497" y="2795095"/>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ea typeface="+mn-ea"/>
                <a:cs typeface="+mn-cs"/>
              </a:rPr>
              <a:t>0.5</a:t>
            </a:r>
          </a:p>
        </p:txBody>
      </p:sp>
      <p:sp>
        <p:nvSpPr>
          <p:cNvPr id="16" name="TextBox 15"/>
          <p:cNvSpPr txBox="1"/>
          <p:nvPr/>
        </p:nvSpPr>
        <p:spPr>
          <a:xfrm>
            <a:off x="4093779" y="5806965"/>
            <a:ext cx="914400" cy="914400"/>
          </a:xfrm>
          <a:prstGeom prst="rect">
            <a:avLst/>
          </a:prstGeom>
          <a:noFill/>
          <a:effectLst/>
        </p:spPr>
        <p:txBody>
          <a:bodyPr wrap="none" lIns="0" tIns="0" rIns="0" bIns="0" rtlCol="0">
            <a:noAutofit/>
          </a:bodyPr>
          <a:lstStyle/>
          <a:p>
            <a:pPr algn="ctr" eaLnBrk="0" hangingPunct="0">
              <a:lnSpc>
                <a:spcPts val="1800"/>
              </a:lnSpc>
            </a:pPr>
            <a:r>
              <a:rPr lang="en-US" sz="2400" b="1" dirty="0" smtClean="0">
                <a:solidFill>
                  <a:srgbClr val="0070C0"/>
                </a:solidFill>
                <a:ea typeface="+mn-ea"/>
                <a:cs typeface="+mn-cs"/>
              </a:rPr>
              <a:t>Almost all population growth during last century</a:t>
            </a:r>
            <a:br>
              <a:rPr lang="en-US" sz="2400" b="1" dirty="0" smtClean="0">
                <a:solidFill>
                  <a:srgbClr val="0070C0"/>
                </a:solidFill>
                <a:ea typeface="+mn-ea"/>
                <a:cs typeface="+mn-cs"/>
              </a:rPr>
            </a:br>
            <a:r>
              <a:rPr lang="en-US" sz="2400" b="1" dirty="0" smtClean="0">
                <a:solidFill>
                  <a:srgbClr val="0070C0"/>
                </a:solidFill>
                <a:ea typeface="+mn-ea"/>
                <a:cs typeface="+mn-cs"/>
              </a:rPr>
              <a:t> </a:t>
            </a:r>
          </a:p>
          <a:p>
            <a:pPr algn="ctr" eaLnBrk="0" hangingPunct="0">
              <a:lnSpc>
                <a:spcPts val="1800"/>
              </a:lnSpc>
            </a:pPr>
            <a:r>
              <a:rPr lang="en-US" sz="2400" b="1" dirty="0" smtClean="0">
                <a:solidFill>
                  <a:srgbClr val="0070C0"/>
                </a:solidFill>
                <a:ea typeface="+mn-ea"/>
                <a:cs typeface="+mn-cs"/>
              </a:rPr>
              <a:t>has been in towns and cities</a:t>
            </a:r>
          </a:p>
        </p:txBody>
      </p:sp>
    </p:spTree>
    <p:extLst>
      <p:ext uri="{BB962C8B-B14F-4D97-AF65-F5344CB8AC3E}">
        <p14:creationId xmlns:p14="http://schemas.microsoft.com/office/powerpoint/2010/main" val="14532910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Challenge for the Environment</a:t>
            </a:r>
            <a:endParaRPr lang="en-US" dirty="0"/>
          </a:p>
        </p:txBody>
      </p:sp>
      <p:pic>
        <p:nvPicPr>
          <p:cNvPr id="4" name="Picture 3"/>
          <p:cNvPicPr>
            <a:picLocks noChangeAspect="1"/>
          </p:cNvPicPr>
          <p:nvPr/>
        </p:nvPicPr>
        <p:blipFill>
          <a:blip r:embed="rId2"/>
          <a:stretch>
            <a:fillRect/>
          </a:stretch>
        </p:blipFill>
        <p:spPr>
          <a:xfrm>
            <a:off x="3647091" y="2084537"/>
            <a:ext cx="2051100" cy="2690009"/>
          </a:xfrm>
          <a:prstGeom prst="rect">
            <a:avLst/>
          </a:prstGeom>
        </p:spPr>
      </p:pic>
      <p:pic>
        <p:nvPicPr>
          <p:cNvPr id="5" name="Picture 4"/>
          <p:cNvPicPr>
            <a:picLocks noChangeAspect="1"/>
          </p:cNvPicPr>
          <p:nvPr/>
        </p:nvPicPr>
        <p:blipFill>
          <a:blip r:embed="rId3"/>
          <a:stretch>
            <a:fillRect/>
          </a:stretch>
        </p:blipFill>
        <p:spPr>
          <a:xfrm>
            <a:off x="768024" y="2084537"/>
            <a:ext cx="2032983" cy="2691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014" y="2084537"/>
            <a:ext cx="2083943" cy="2729201"/>
          </a:xfrm>
          <a:prstGeom prst="rect">
            <a:avLst/>
          </a:prstGeom>
        </p:spPr>
      </p:pic>
      <p:sp>
        <p:nvSpPr>
          <p:cNvPr id="8" name="Right Arrow 7"/>
          <p:cNvSpPr/>
          <p:nvPr/>
        </p:nvSpPr>
        <p:spPr bwMode="auto">
          <a:xfrm>
            <a:off x="2942897" y="3342290"/>
            <a:ext cx="562303" cy="3258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9" name="Right Arrow 8"/>
          <p:cNvSpPr/>
          <p:nvPr/>
        </p:nvSpPr>
        <p:spPr bwMode="auto">
          <a:xfrm>
            <a:off x="5749951" y="3342290"/>
            <a:ext cx="562303" cy="3258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TextBox 9"/>
          <p:cNvSpPr txBox="1"/>
          <p:nvPr/>
        </p:nvSpPr>
        <p:spPr>
          <a:xfrm>
            <a:off x="977462" y="1471448"/>
            <a:ext cx="914400" cy="914400"/>
          </a:xfrm>
          <a:prstGeom prst="rect">
            <a:avLst/>
          </a:prstGeom>
          <a:noFill/>
          <a:effectLst/>
        </p:spPr>
        <p:txBody>
          <a:bodyPr wrap="none" lIns="0" tIns="0" rIns="0" bIns="0" rtlCol="0">
            <a:noAutofit/>
          </a:bodyPr>
          <a:lstStyle/>
          <a:p>
            <a:pPr algn="l" eaLnBrk="0" hangingPunct="0">
              <a:lnSpc>
                <a:spcPts val="1800"/>
              </a:lnSpc>
            </a:pPr>
            <a:r>
              <a:rPr lang="en-US" sz="2400" b="1" dirty="0" smtClean="0">
                <a:solidFill>
                  <a:srgbClr val="0070C0"/>
                </a:solidFill>
                <a:ea typeface="+mn-ea"/>
                <a:cs typeface="+mn-cs"/>
              </a:rPr>
              <a:t>(</a:t>
            </a:r>
            <a:r>
              <a:rPr lang="en-US" sz="2000" b="1" dirty="0" smtClean="0">
                <a:solidFill>
                  <a:srgbClr val="0070C0"/>
                </a:solidFill>
                <a:ea typeface="+mn-ea"/>
                <a:cs typeface="+mn-cs"/>
              </a:rPr>
              <a:t>Population x 4.6) X (Per Capita Income x 4) = Economy x 18</a:t>
            </a:r>
          </a:p>
        </p:txBody>
      </p:sp>
      <p:sp>
        <p:nvSpPr>
          <p:cNvPr id="11" name="TextBox 10"/>
          <p:cNvSpPr txBox="1"/>
          <p:nvPr/>
        </p:nvSpPr>
        <p:spPr>
          <a:xfrm>
            <a:off x="4004441" y="5696607"/>
            <a:ext cx="914400" cy="914400"/>
          </a:xfrm>
          <a:prstGeom prst="rect">
            <a:avLst/>
          </a:prstGeom>
          <a:noFill/>
          <a:effectLst/>
        </p:spPr>
        <p:txBody>
          <a:bodyPr wrap="none" lIns="0" tIns="0" rIns="0" bIns="0" rtlCol="0">
            <a:noAutofit/>
          </a:bodyPr>
          <a:lstStyle/>
          <a:p>
            <a:pPr algn="ctr" eaLnBrk="0" hangingPunct="0">
              <a:lnSpc>
                <a:spcPts val="1800"/>
              </a:lnSpc>
            </a:pPr>
            <a:r>
              <a:rPr lang="en-US" sz="2000" b="1" i="1" dirty="0" smtClean="0">
                <a:solidFill>
                  <a:srgbClr val="0070C0"/>
                </a:solidFill>
                <a:ea typeface="+mn-ea"/>
                <a:cs typeface="+mn-cs"/>
              </a:rPr>
              <a:t>Natural environment of New Zealand supports 4.6 times the population</a:t>
            </a:r>
            <a:br>
              <a:rPr lang="en-US" sz="2000" b="1" i="1" dirty="0" smtClean="0">
                <a:solidFill>
                  <a:srgbClr val="0070C0"/>
                </a:solidFill>
                <a:ea typeface="+mn-ea"/>
                <a:cs typeface="+mn-cs"/>
              </a:rPr>
            </a:br>
            <a:r>
              <a:rPr lang="en-US" sz="2000" b="1" i="1" dirty="0" smtClean="0">
                <a:solidFill>
                  <a:srgbClr val="0070C0"/>
                </a:solidFill>
                <a:ea typeface="+mn-ea"/>
                <a:cs typeface="+mn-cs"/>
              </a:rPr>
              <a:t> </a:t>
            </a:r>
          </a:p>
          <a:p>
            <a:pPr algn="ctr" eaLnBrk="0" hangingPunct="0">
              <a:lnSpc>
                <a:spcPts val="1800"/>
              </a:lnSpc>
            </a:pPr>
            <a:r>
              <a:rPr lang="en-US" sz="2000" b="1" i="1" dirty="0" smtClean="0">
                <a:solidFill>
                  <a:srgbClr val="0070C0"/>
                </a:solidFill>
                <a:ea typeface="+mn-ea"/>
                <a:cs typeface="+mn-cs"/>
              </a:rPr>
              <a:t>and 18 times the economy that it did 100 years ago</a:t>
            </a:r>
          </a:p>
        </p:txBody>
      </p:sp>
    </p:spTree>
    <p:extLst>
      <p:ext uri="{BB962C8B-B14F-4D97-AF65-F5344CB8AC3E}">
        <p14:creationId xmlns:p14="http://schemas.microsoft.com/office/powerpoint/2010/main" val="424120651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515026"/>
            <a:ext cx="9144000" cy="545855"/>
          </a:xfrm>
          <a:prstGeom prst="rect">
            <a:avLst/>
          </a:prstGeom>
          <a:solidFill>
            <a:schemeClr val="tx1">
              <a:lumMod val="85000"/>
              <a:lumOff val="15000"/>
            </a:schemeClr>
          </a:solidFill>
          <a:ln>
            <a:solidFill>
              <a:srgbClr val="26262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0" name="Picture 9" descr="Fotolia_15049970_150dpi.jpg"/>
          <p:cNvPicPr>
            <a:picLocks noChangeAspect="1"/>
          </p:cNvPicPr>
          <p:nvPr/>
        </p:nvPicPr>
        <p:blipFill rotWithShape="1">
          <a:blip r:embed="rId3">
            <a:extLst>
              <a:ext uri="{28A0092B-C50C-407E-A947-70E740481C1C}">
                <a14:useLocalDpi xmlns:a14="http://schemas.microsoft.com/office/drawing/2010/main" val="0"/>
              </a:ext>
            </a:extLst>
          </a:blip>
          <a:srcRect l="48182" t="27381" r="6300" b="8883"/>
          <a:stretch/>
        </p:blipFill>
        <p:spPr>
          <a:xfrm>
            <a:off x="0" y="2060880"/>
            <a:ext cx="2283911" cy="4797119"/>
          </a:xfrm>
          <a:prstGeom prst="rect">
            <a:avLst/>
          </a:prstGeom>
          <a:ln w="38100" cmpd="sng">
            <a:solidFill>
              <a:schemeClr val="tx1">
                <a:lumMod val="85000"/>
                <a:lumOff val="15000"/>
              </a:schemeClr>
            </a:solidFill>
          </a:ln>
        </p:spPr>
      </p:pic>
      <p:pic>
        <p:nvPicPr>
          <p:cNvPr id="2051" name="Picture 13"/>
          <p:cNvPicPr>
            <a:picLocks noChangeAspect="1" noChangeArrowheads="1"/>
          </p:cNvPicPr>
          <p:nvPr/>
        </p:nvPicPr>
        <p:blipFill rotWithShape="1">
          <a:blip r:embed="rId4">
            <a:extLst>
              <a:ext uri="{28A0092B-C50C-407E-A947-70E740481C1C}">
                <a14:useLocalDpi xmlns:a14="http://schemas.microsoft.com/office/drawing/2010/main" val="0"/>
              </a:ext>
            </a:extLst>
          </a:blip>
          <a:srcRect l="29206" t="12111" r="41300" b="3220"/>
          <a:stretch/>
        </p:blipFill>
        <p:spPr bwMode="auto">
          <a:xfrm>
            <a:off x="2286000" y="2060881"/>
            <a:ext cx="2283912" cy="4797119"/>
          </a:xfrm>
          <a:prstGeom prst="rect">
            <a:avLst/>
          </a:prstGeom>
          <a:noFill/>
          <a:ln w="38100" cmpd="sng">
            <a:solidFill>
              <a:schemeClr val="tx1">
                <a:lumMod val="85000"/>
                <a:lumOff val="1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055" name="Text Box 6"/>
          <p:cNvSpPr txBox="1">
            <a:spLocks noChangeArrowheads="1"/>
          </p:cNvSpPr>
          <p:nvPr/>
        </p:nvSpPr>
        <p:spPr bwMode="auto">
          <a:xfrm>
            <a:off x="-1"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Flood</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4" name="Title 3"/>
          <p:cNvSpPr>
            <a:spLocks noGrp="1"/>
          </p:cNvSpPr>
          <p:nvPr>
            <p:ph type="title"/>
          </p:nvPr>
        </p:nvSpPr>
        <p:spPr/>
        <p:txBody>
          <a:bodyPr/>
          <a:lstStyle/>
          <a:p>
            <a:r>
              <a:rPr lang="en-US" dirty="0"/>
              <a:t>Four water problems to be solved</a:t>
            </a:r>
          </a:p>
        </p:txBody>
      </p:sp>
      <p:sp>
        <p:nvSpPr>
          <p:cNvPr id="26" name="Text Box 6"/>
          <p:cNvSpPr txBox="1">
            <a:spLocks noChangeArrowheads="1"/>
          </p:cNvSpPr>
          <p:nvPr/>
        </p:nvSpPr>
        <p:spPr bwMode="auto">
          <a:xfrm>
            <a:off x="2286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Drought</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27" name="Text Box 6"/>
          <p:cNvSpPr txBox="1">
            <a:spLocks noChangeArrowheads="1"/>
          </p:cNvSpPr>
          <p:nvPr/>
        </p:nvSpPr>
        <p:spPr bwMode="auto">
          <a:xfrm>
            <a:off x="4572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Water Pollution</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sp>
        <p:nvSpPr>
          <p:cNvPr id="28" name="Text Box 6"/>
          <p:cNvSpPr txBox="1">
            <a:spLocks noChangeArrowheads="1"/>
          </p:cNvSpPr>
          <p:nvPr/>
        </p:nvSpPr>
        <p:spPr bwMode="auto">
          <a:xfrm>
            <a:off x="6858000" y="1634305"/>
            <a:ext cx="2278953" cy="38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85000"/>
                  </a:prstClr>
                </a:solidFill>
                <a:effectLst/>
                <a:uLnTx/>
                <a:uFillTx/>
                <a:latin typeface="Arial"/>
                <a:ea typeface="ＭＳ Ｐゴシック"/>
              </a:rPr>
              <a:t>Ecological Degradation</a:t>
            </a:r>
            <a:endParaRPr kumimoji="0" lang="en-US" sz="1600" b="1" i="0" u="none" strike="noStrike" kern="1200" cap="none" spc="0" normalizeH="0" baseline="0" noProof="0" dirty="0">
              <a:ln>
                <a:noFill/>
              </a:ln>
              <a:solidFill>
                <a:prstClr val="white">
                  <a:lumMod val="85000"/>
                </a:prstClr>
              </a:solidFill>
              <a:effectLst/>
              <a:uLnTx/>
              <a:uFillTx/>
              <a:latin typeface="Arial"/>
              <a:ea typeface="ＭＳ Ｐゴシック"/>
            </a:endParaRPr>
          </a:p>
        </p:txBody>
      </p:sp>
      <p:pic>
        <p:nvPicPr>
          <p:cNvPr id="11" name="Picture 10" descr="Fotolia_4489357_150dpi.jpg"/>
          <p:cNvPicPr>
            <a:picLocks noChangeAspect="1"/>
          </p:cNvPicPr>
          <p:nvPr/>
        </p:nvPicPr>
        <p:blipFill rotWithShape="1">
          <a:blip r:embed="rId5">
            <a:extLst>
              <a:ext uri="{28A0092B-C50C-407E-A947-70E740481C1C}">
                <a14:useLocalDpi xmlns:a14="http://schemas.microsoft.com/office/drawing/2010/main" val="0"/>
              </a:ext>
            </a:extLst>
          </a:blip>
          <a:srcRect l="29714" t="16027" r="43719"/>
          <a:stretch/>
        </p:blipFill>
        <p:spPr>
          <a:xfrm>
            <a:off x="6862874" y="2060881"/>
            <a:ext cx="2281126" cy="4797118"/>
          </a:xfrm>
          <a:prstGeom prst="rect">
            <a:avLst/>
          </a:prstGeom>
          <a:ln w="38100" cmpd="sng">
            <a:solidFill>
              <a:schemeClr val="tx1">
                <a:lumMod val="85000"/>
                <a:lumOff val="15000"/>
              </a:schemeClr>
            </a:solidFill>
          </a:ln>
        </p:spPr>
      </p:pic>
      <p:pic>
        <p:nvPicPr>
          <p:cNvPr id="3" name="Picture 2"/>
          <p:cNvPicPr>
            <a:picLocks noChangeAspect="1"/>
          </p:cNvPicPr>
          <p:nvPr/>
        </p:nvPicPr>
        <p:blipFill>
          <a:blip r:embed="rId6"/>
          <a:stretch>
            <a:fillRect/>
          </a:stretch>
        </p:blipFill>
        <p:spPr>
          <a:xfrm>
            <a:off x="4613522" y="2060880"/>
            <a:ext cx="2196631" cy="4807753"/>
          </a:xfrm>
          <a:prstGeom prst="rect">
            <a:avLst/>
          </a:prstGeom>
          <a:ln w="25400">
            <a:solidFill>
              <a:schemeClr val="tx2"/>
            </a:solidFill>
          </a:ln>
        </p:spPr>
      </p:pic>
    </p:spTree>
    <p:extLst>
      <p:ext uri="{BB962C8B-B14F-4D97-AF65-F5344CB8AC3E}">
        <p14:creationId xmlns:p14="http://schemas.microsoft.com/office/powerpoint/2010/main" val="131303040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Achieving a balance in New Zealand</a:t>
            </a:r>
            <a:endParaRPr lang="en-US" dirty="0"/>
          </a:p>
        </p:txBody>
      </p:sp>
      <p:sp>
        <p:nvSpPr>
          <p:cNvPr id="3" name="Left-Right Arrow 2"/>
          <p:cNvSpPr/>
          <p:nvPr/>
        </p:nvSpPr>
        <p:spPr bwMode="auto">
          <a:xfrm>
            <a:off x="2503966" y="3285766"/>
            <a:ext cx="3939363" cy="567559"/>
          </a:xfrm>
          <a:prstGeom prst="lef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 name="Left-Right Arrow 3"/>
          <p:cNvSpPr/>
          <p:nvPr/>
        </p:nvSpPr>
        <p:spPr bwMode="auto">
          <a:xfrm rot="5400000">
            <a:off x="2767675" y="3349899"/>
            <a:ext cx="3471528" cy="567559"/>
          </a:xfrm>
          <a:prstGeom prst="lef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TextBox 4"/>
          <p:cNvSpPr txBox="1"/>
          <p:nvPr/>
        </p:nvSpPr>
        <p:spPr>
          <a:xfrm>
            <a:off x="3965944" y="1536405"/>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National</a:t>
            </a:r>
          </a:p>
        </p:txBody>
      </p:sp>
      <p:sp>
        <p:nvSpPr>
          <p:cNvPr id="6" name="TextBox 5"/>
          <p:cNvSpPr txBox="1"/>
          <p:nvPr/>
        </p:nvSpPr>
        <p:spPr>
          <a:xfrm>
            <a:off x="4093534" y="5484627"/>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rPr>
              <a:t>Regional </a:t>
            </a:r>
          </a:p>
        </p:txBody>
      </p:sp>
      <p:sp>
        <p:nvSpPr>
          <p:cNvPr id="7" name="TextBox 6"/>
          <p:cNvSpPr txBox="1"/>
          <p:nvPr/>
        </p:nvSpPr>
        <p:spPr>
          <a:xfrm>
            <a:off x="685800" y="3501656"/>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Agriculture</a:t>
            </a:r>
          </a:p>
        </p:txBody>
      </p:sp>
      <p:sp>
        <p:nvSpPr>
          <p:cNvPr id="8" name="TextBox 7"/>
          <p:cNvSpPr txBox="1"/>
          <p:nvPr/>
        </p:nvSpPr>
        <p:spPr>
          <a:xfrm>
            <a:off x="6586868" y="3501656"/>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0C0"/>
                </a:solidFill>
                <a:effectLst/>
                <a:uLnTx/>
                <a:uFillTx/>
                <a:latin typeface="Arial"/>
                <a:ea typeface="ＭＳ Ｐゴシック"/>
                <a:cs typeface="+mn-cs"/>
              </a:rPr>
              <a:t>Environment</a:t>
            </a:r>
          </a:p>
        </p:txBody>
      </p:sp>
      <p:pic>
        <p:nvPicPr>
          <p:cNvPr id="9" name="Picture 8"/>
          <p:cNvPicPr>
            <a:picLocks noChangeAspect="1"/>
          </p:cNvPicPr>
          <p:nvPr/>
        </p:nvPicPr>
        <p:blipFill>
          <a:blip r:embed="rId2"/>
          <a:stretch>
            <a:fillRect/>
          </a:stretch>
        </p:blipFill>
        <p:spPr>
          <a:xfrm>
            <a:off x="1983373" y="1226372"/>
            <a:ext cx="1503434" cy="1990744"/>
          </a:xfrm>
          <a:prstGeom prst="rect">
            <a:avLst/>
          </a:prstGeom>
        </p:spPr>
      </p:pic>
      <p:pic>
        <p:nvPicPr>
          <p:cNvPr id="11" name="Picture 10"/>
          <p:cNvPicPr>
            <a:picLocks noChangeAspect="1"/>
          </p:cNvPicPr>
          <p:nvPr/>
        </p:nvPicPr>
        <p:blipFill>
          <a:blip r:embed="rId3"/>
          <a:stretch>
            <a:fillRect/>
          </a:stretch>
        </p:blipFill>
        <p:spPr>
          <a:xfrm>
            <a:off x="5554648" y="3927749"/>
            <a:ext cx="1920901" cy="2384022"/>
          </a:xfrm>
          <a:prstGeom prst="rect">
            <a:avLst/>
          </a:prstGeom>
        </p:spPr>
      </p:pic>
      <p:pic>
        <p:nvPicPr>
          <p:cNvPr id="12" name="Picture 11"/>
          <p:cNvPicPr>
            <a:picLocks noChangeAspect="1"/>
          </p:cNvPicPr>
          <p:nvPr/>
        </p:nvPicPr>
        <p:blipFill>
          <a:blip r:embed="rId4"/>
          <a:stretch>
            <a:fillRect/>
          </a:stretch>
        </p:blipFill>
        <p:spPr>
          <a:xfrm>
            <a:off x="5570360" y="1241648"/>
            <a:ext cx="2646123" cy="1975468"/>
          </a:xfrm>
          <a:prstGeom prst="rect">
            <a:avLst/>
          </a:prstGeom>
        </p:spPr>
      </p:pic>
      <p:pic>
        <p:nvPicPr>
          <p:cNvPr id="14" name="Picture 13"/>
          <p:cNvPicPr>
            <a:picLocks noChangeAspect="1"/>
          </p:cNvPicPr>
          <p:nvPr/>
        </p:nvPicPr>
        <p:blipFill>
          <a:blip r:embed="rId5"/>
          <a:stretch>
            <a:fillRect/>
          </a:stretch>
        </p:blipFill>
        <p:spPr>
          <a:xfrm>
            <a:off x="961052" y="3927749"/>
            <a:ext cx="2525755" cy="2371342"/>
          </a:xfrm>
          <a:prstGeom prst="rect">
            <a:avLst/>
          </a:prstGeom>
        </p:spPr>
      </p:pic>
    </p:spTree>
    <p:extLst>
      <p:ext uri="{BB962C8B-B14F-4D97-AF65-F5344CB8AC3E}">
        <p14:creationId xmlns:p14="http://schemas.microsoft.com/office/powerpoint/2010/main" val="395896902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Summary</a:t>
            </a:r>
            <a:endParaRPr lang="en-NZ" dirty="0"/>
          </a:p>
        </p:txBody>
      </p:sp>
      <p:sp>
        <p:nvSpPr>
          <p:cNvPr id="3" name="TextBox 2"/>
          <p:cNvSpPr txBox="1"/>
          <p:nvPr/>
        </p:nvSpPr>
        <p:spPr>
          <a:xfrm>
            <a:off x="685800" y="1309815"/>
            <a:ext cx="1515762" cy="1491049"/>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NZ" sz="2400" b="1" dirty="0" smtClean="0">
                <a:solidFill>
                  <a:srgbClr val="0070C0"/>
                </a:solidFill>
              </a:rPr>
              <a:t>How is knowledge created?</a:t>
            </a:r>
          </a:p>
          <a:p>
            <a:pPr marL="742950" lvl="1" indent="285750" eaLnBrk="0" hangingPunct="0">
              <a:lnSpc>
                <a:spcPts val="2400"/>
              </a:lnSpc>
              <a:buFont typeface="Arial" panose="020B0604020202020204" pitchFamily="34" charset="0"/>
              <a:buChar char="•"/>
            </a:pPr>
            <a:r>
              <a:rPr lang="en-NZ" sz="2400" b="1" dirty="0" smtClean="0"/>
              <a:t>Deduction (Newton)</a:t>
            </a:r>
          </a:p>
          <a:p>
            <a:pPr marL="742950" lvl="1" indent="285750" eaLnBrk="0" hangingPunct="0">
              <a:lnSpc>
                <a:spcPts val="2400"/>
              </a:lnSpc>
              <a:buFont typeface="Arial" panose="020B0604020202020204" pitchFamily="34" charset="0"/>
              <a:buChar char="•"/>
            </a:pPr>
            <a:r>
              <a:rPr lang="en-NZ" sz="2400" b="1" dirty="0" smtClean="0"/>
              <a:t>Experiment (Pasteur)</a:t>
            </a:r>
          </a:p>
          <a:p>
            <a:pPr marL="742950" lvl="1" indent="285750" eaLnBrk="0" hangingPunct="0">
              <a:lnSpc>
                <a:spcPts val="2400"/>
              </a:lnSpc>
              <a:buFont typeface="Arial" panose="020B0604020202020204" pitchFamily="34" charset="0"/>
              <a:buChar char="•"/>
            </a:pPr>
            <a:r>
              <a:rPr lang="en-NZ" sz="2400" b="1" dirty="0" smtClean="0"/>
              <a:t>Observation (Darwin)</a:t>
            </a:r>
            <a:endParaRPr lang="en-NZ" sz="2400" b="1" dirty="0" smtClean="0"/>
          </a:p>
        </p:txBody>
      </p:sp>
      <p:sp>
        <p:nvSpPr>
          <p:cNvPr id="4" name="TextBox 3"/>
          <p:cNvSpPr txBox="1"/>
          <p:nvPr/>
        </p:nvSpPr>
        <p:spPr>
          <a:xfrm>
            <a:off x="685800" y="2623750"/>
            <a:ext cx="1515762" cy="1491049"/>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NZ" sz="2400" b="1" dirty="0" smtClean="0">
                <a:solidFill>
                  <a:srgbClr val="0070C0"/>
                </a:solidFill>
              </a:rPr>
              <a:t>LAWA web site</a:t>
            </a:r>
          </a:p>
          <a:p>
            <a:pPr marL="742950" lvl="1" indent="285750" eaLnBrk="0" hangingPunct="0">
              <a:lnSpc>
                <a:spcPts val="2400"/>
              </a:lnSpc>
              <a:buFont typeface="Arial" panose="020B0604020202020204" pitchFamily="34" charset="0"/>
              <a:buChar char="•"/>
            </a:pPr>
            <a:r>
              <a:rPr lang="en-NZ" sz="2400" b="1" dirty="0" smtClean="0"/>
              <a:t>Compiled by Local Government Regions</a:t>
            </a:r>
          </a:p>
          <a:p>
            <a:pPr marL="742950" lvl="1" indent="285750" eaLnBrk="0" hangingPunct="0">
              <a:lnSpc>
                <a:spcPts val="2400"/>
              </a:lnSpc>
              <a:buFont typeface="Arial" panose="020B0604020202020204" pitchFamily="34" charset="0"/>
              <a:buChar char="•"/>
            </a:pPr>
            <a:r>
              <a:rPr lang="en-NZ" sz="2400" b="1" dirty="0" smtClean="0"/>
              <a:t>Comprehensive summary of water conditions</a:t>
            </a:r>
          </a:p>
          <a:p>
            <a:pPr marL="742950" lvl="1" indent="285750" eaLnBrk="0" hangingPunct="0">
              <a:lnSpc>
                <a:spcPts val="2400"/>
              </a:lnSpc>
              <a:buFont typeface="Arial" panose="020B0604020202020204" pitchFamily="34" charset="0"/>
              <a:buChar char="•"/>
            </a:pPr>
            <a:r>
              <a:rPr lang="en-NZ" sz="2400" b="1" dirty="0" smtClean="0"/>
              <a:t>Can I swim here?</a:t>
            </a:r>
            <a:endParaRPr lang="en-NZ" sz="2400" b="1" dirty="0" smtClean="0"/>
          </a:p>
        </p:txBody>
      </p:sp>
      <p:sp>
        <p:nvSpPr>
          <p:cNvPr id="5" name="TextBox 4"/>
          <p:cNvSpPr txBox="1"/>
          <p:nvPr/>
        </p:nvSpPr>
        <p:spPr>
          <a:xfrm>
            <a:off x="755821" y="3995350"/>
            <a:ext cx="1515762" cy="1491049"/>
          </a:xfrm>
          <a:prstGeom prst="rect">
            <a:avLst/>
          </a:prstGeom>
          <a:noFill/>
          <a:effectLst/>
        </p:spPr>
        <p:txBody>
          <a:bodyPr wrap="none" lIns="0" tIns="0" rIns="0" bIns="0" rtlCol="0">
            <a:noAutofit/>
          </a:bodyPr>
          <a:lstStyle/>
          <a:p>
            <a:pPr marL="285750" indent="285750" algn="l" eaLnBrk="0" hangingPunct="0">
              <a:lnSpc>
                <a:spcPts val="2400"/>
              </a:lnSpc>
              <a:buFont typeface="Arial" panose="020B0604020202020204" pitchFamily="34" charset="0"/>
              <a:buChar char="•"/>
            </a:pPr>
            <a:r>
              <a:rPr lang="en-NZ" sz="2400" b="1" dirty="0" smtClean="0">
                <a:solidFill>
                  <a:srgbClr val="0070C0"/>
                </a:solidFill>
              </a:rPr>
              <a:t>Data integration to support water </a:t>
            </a:r>
            <a:r>
              <a:rPr lang="en-NZ" sz="2400" b="1" dirty="0" err="1" smtClean="0">
                <a:solidFill>
                  <a:srgbClr val="0070C0"/>
                </a:solidFill>
              </a:rPr>
              <a:t>modeling</a:t>
            </a:r>
            <a:endParaRPr lang="en-NZ" sz="2400" b="1" dirty="0" smtClean="0">
              <a:solidFill>
                <a:srgbClr val="0070C0"/>
              </a:solidFill>
            </a:endParaRPr>
          </a:p>
          <a:p>
            <a:pPr marL="742950" lvl="1" indent="285750" eaLnBrk="0" hangingPunct="0">
              <a:lnSpc>
                <a:spcPts val="2400"/>
              </a:lnSpc>
              <a:buFont typeface="Arial" panose="020B0604020202020204" pitchFamily="34" charset="0"/>
              <a:buChar char="•"/>
            </a:pPr>
            <a:r>
              <a:rPr lang="en-NZ" sz="2400" b="1" dirty="0" smtClean="0"/>
              <a:t>GIS (spatial)</a:t>
            </a:r>
          </a:p>
          <a:p>
            <a:pPr marL="742950" lvl="1" indent="285750" eaLnBrk="0" hangingPunct="0">
              <a:lnSpc>
                <a:spcPts val="2400"/>
              </a:lnSpc>
              <a:buFont typeface="Arial" panose="020B0604020202020204" pitchFamily="34" charset="0"/>
              <a:buChar char="•"/>
            </a:pPr>
            <a:r>
              <a:rPr lang="en-NZ" sz="2400" b="1" dirty="0" smtClean="0"/>
              <a:t>Observations (temporal)</a:t>
            </a:r>
          </a:p>
          <a:p>
            <a:pPr marL="742950" lvl="1" indent="285750" eaLnBrk="0" hangingPunct="0">
              <a:lnSpc>
                <a:spcPts val="2400"/>
              </a:lnSpc>
              <a:buFont typeface="Arial" panose="020B0604020202020204" pitchFamily="34" charset="0"/>
              <a:buChar char="•"/>
            </a:pPr>
            <a:r>
              <a:rPr lang="en-NZ" sz="2400" b="1" dirty="0" smtClean="0"/>
              <a:t>Water </a:t>
            </a:r>
            <a:r>
              <a:rPr lang="en-NZ" sz="2400" b="1" dirty="0" err="1" smtClean="0"/>
              <a:t>modeling</a:t>
            </a:r>
            <a:r>
              <a:rPr lang="en-NZ" sz="2400" b="1" dirty="0" smtClean="0"/>
              <a:t> results (space and time)</a:t>
            </a:r>
            <a:endParaRPr lang="en-NZ" sz="2400" b="1" dirty="0" smtClean="0"/>
          </a:p>
        </p:txBody>
      </p:sp>
    </p:spTree>
    <p:extLst>
      <p:ext uri="{BB962C8B-B14F-4D97-AF65-F5344CB8AC3E}">
        <p14:creationId xmlns:p14="http://schemas.microsoft.com/office/powerpoint/2010/main" val="268591051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p:txBody>
          <a:bodyPr/>
          <a:lstStyle/>
          <a:p>
            <a:r>
              <a:rPr lang="en-US" smtClean="0"/>
              <a:t>How is new knowledge discovered?</a:t>
            </a:r>
            <a:endParaRPr lang="en-US" dirty="0" smtClean="0"/>
          </a:p>
        </p:txBody>
      </p:sp>
      <p:sp>
        <p:nvSpPr>
          <p:cNvPr id="39" name="Rectangle 3"/>
          <p:cNvSpPr txBox="1">
            <a:spLocks noChangeArrowheads="1"/>
          </p:cNvSpPr>
          <p:nvPr/>
        </p:nvSpPr>
        <p:spPr>
          <a:xfrm>
            <a:off x="3604847" y="2043526"/>
            <a:ext cx="4393944" cy="945859"/>
          </a:xfrm>
          <a:prstGeom prst="rect">
            <a:avLst/>
          </a:prstGeom>
          <a:solidFill>
            <a:schemeClr val="accent1"/>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Deduction</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from existing knowledge</a:t>
            </a:r>
          </a:p>
        </p:txBody>
      </p:sp>
      <p:sp>
        <p:nvSpPr>
          <p:cNvPr id="41" name="Text Box 5"/>
          <p:cNvSpPr txBox="1">
            <a:spLocks noChangeArrowheads="1"/>
          </p:cNvSpPr>
          <p:nvPr/>
        </p:nvSpPr>
        <p:spPr bwMode="auto">
          <a:xfrm>
            <a:off x="9430657" y="1300343"/>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a:rPr>
              <a:t>After completing </a:t>
            </a:r>
            <a:r>
              <a:rPr kumimoji="0" lang="en-US" sz="2000" b="0" i="0" u="none" strike="noStrike" kern="1200" cap="none" spc="0" normalizeH="0" baseline="0" noProof="0" dirty="0" smtClean="0">
                <a:ln>
                  <a:noFill/>
                </a:ln>
                <a:solidFill>
                  <a:prstClr val="black"/>
                </a:solidFill>
                <a:effectLst/>
                <a:uLnTx/>
                <a:uFillTx/>
                <a:latin typeface="Arial" charset="0"/>
                <a:ea typeface="ＭＳ Ｐゴシック"/>
              </a:rPr>
              <a:t>a </a:t>
            </a:r>
            <a:r>
              <a:rPr kumimoji="0" lang="en-US" sz="2000" b="0" i="0" u="none" strike="noStrike" kern="1200" cap="none" spc="0" normalizeH="0" baseline="0" noProof="0" dirty="0">
                <a:ln>
                  <a:noFill/>
                </a:ln>
                <a:solidFill>
                  <a:prstClr val="black"/>
                </a:solidFill>
                <a:effectLst/>
                <a:uLnTx/>
                <a:uFillTx/>
                <a:latin typeface="Arial" charset="0"/>
                <a:ea typeface="ＭＳ Ｐゴシック"/>
              </a:rPr>
              <a:t>Handbook of </a:t>
            </a:r>
            <a:r>
              <a:rPr kumimoji="0" lang="en-US" sz="2000" b="0" i="0" u="none" strike="noStrike" kern="1200" cap="none" spc="0" normalizeH="0" baseline="0" noProof="0" dirty="0" smtClean="0">
                <a:ln>
                  <a:noFill/>
                </a:ln>
                <a:solidFill>
                  <a:prstClr val="black"/>
                </a:solidFill>
                <a:effectLst/>
                <a:uLnTx/>
                <a:uFillTx/>
                <a:latin typeface="Arial" charset="0"/>
                <a:ea typeface="ＭＳ Ｐゴシック"/>
              </a:rPr>
              <a:t>Hydrology, </a:t>
            </a:r>
            <a:r>
              <a:rPr kumimoji="0" lang="en-US" sz="2000" b="0" i="0" u="none" strike="noStrike" kern="1200" cap="none" spc="0" normalizeH="0" baseline="0" noProof="0" dirty="0">
                <a:ln>
                  <a:noFill/>
                </a:ln>
                <a:solidFill>
                  <a:prstClr val="black"/>
                </a:solidFill>
                <a:effectLst/>
                <a:uLnTx/>
                <a:uFillTx/>
                <a:latin typeface="Arial" charset="0"/>
                <a:ea typeface="ＭＳ Ｐゴシック"/>
              </a:rPr>
              <a:t>I asked myself the question: </a:t>
            </a:r>
            <a:r>
              <a:rPr kumimoji="0" lang="en-US" sz="2000" b="0" i="0" u="none" strike="noStrike" kern="1200" cap="none" spc="0" normalizeH="0" baseline="0" noProof="0" dirty="0">
                <a:ln>
                  <a:noFill/>
                </a:ln>
                <a:solidFill>
                  <a:srgbClr val="001446">
                    <a:lumMod val="75000"/>
                    <a:lumOff val="25000"/>
                  </a:srgbClr>
                </a:solidFill>
                <a:effectLst/>
                <a:uLnTx/>
                <a:uFillTx/>
                <a:latin typeface="Arial" charset="0"/>
                <a:ea typeface="ＭＳ Ｐゴシック"/>
              </a:rPr>
              <a:t>how is new knowledge discovered in hydrology?  </a:t>
            </a:r>
          </a:p>
        </p:txBody>
      </p:sp>
      <p:sp>
        <p:nvSpPr>
          <p:cNvPr id="7" name="Rectangle 3"/>
          <p:cNvSpPr txBox="1">
            <a:spLocks noChangeArrowheads="1"/>
          </p:cNvSpPr>
          <p:nvPr/>
        </p:nvSpPr>
        <p:spPr>
          <a:xfrm>
            <a:off x="9575800" y="2715647"/>
            <a:ext cx="4038600" cy="3048000"/>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 </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deduction</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 from existing knowledge</a:t>
            </a:r>
          </a:p>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 experiment </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in a laboratory</a:t>
            </a:r>
          </a:p>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ＭＳ Ｐゴシック"/>
              </a:rPr>
              <a:t>By </a:t>
            </a:r>
            <a:r>
              <a:rPr kumimoji="0" lang="en-US" sz="24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observation</a:t>
            </a:r>
            <a:r>
              <a:rPr kumimoji="0" lang="en-US" sz="2400" b="0" i="0" u="none" strike="noStrike" kern="1200" cap="none" spc="0" normalizeH="0" baseline="0" noProof="0" dirty="0" smtClean="0">
                <a:ln>
                  <a:noFill/>
                </a:ln>
                <a:solidFill>
                  <a:prstClr val="black"/>
                </a:solidFill>
                <a:effectLst/>
                <a:uLnTx/>
                <a:uFillTx/>
                <a:latin typeface="Arial"/>
                <a:ea typeface="ＭＳ Ｐゴシック"/>
              </a:rPr>
              <a:t> of the natural environment</a:t>
            </a:r>
          </a:p>
        </p:txBody>
      </p:sp>
      <p:sp>
        <p:nvSpPr>
          <p:cNvPr id="9" name="Rectangle 3"/>
          <p:cNvSpPr txBox="1">
            <a:spLocks noChangeArrowheads="1"/>
          </p:cNvSpPr>
          <p:nvPr/>
        </p:nvSpPr>
        <p:spPr>
          <a:xfrm>
            <a:off x="3604847" y="3389825"/>
            <a:ext cx="4393944" cy="945859"/>
          </a:xfrm>
          <a:prstGeom prst="rect">
            <a:avLst/>
          </a:prstGeom>
          <a:solidFill>
            <a:srgbClr val="6FC6FA"/>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Experiment</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in a laboratory</a:t>
            </a:r>
          </a:p>
        </p:txBody>
      </p:sp>
      <p:sp>
        <p:nvSpPr>
          <p:cNvPr id="10" name="Rectangle 3"/>
          <p:cNvSpPr txBox="1">
            <a:spLocks noChangeArrowheads="1"/>
          </p:cNvSpPr>
          <p:nvPr/>
        </p:nvSpPr>
        <p:spPr>
          <a:xfrm>
            <a:off x="3604847" y="4736123"/>
            <a:ext cx="4393944" cy="945859"/>
          </a:xfrm>
          <a:prstGeom prst="rect">
            <a:avLst/>
          </a:prstGeom>
          <a:solidFill>
            <a:schemeClr val="accent2">
              <a:lumMod val="75000"/>
            </a:schemeClr>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2800" b="1" i="0" u="none" strike="noStrike" kern="1200" cap="none" spc="0" normalizeH="0" baseline="0" noProof="0" dirty="0" smtClean="0">
                <a:ln>
                  <a:noFill/>
                </a:ln>
                <a:solidFill>
                  <a:prstClr val="white"/>
                </a:solidFill>
                <a:effectLst/>
                <a:uLnTx/>
                <a:uFillTx/>
                <a:latin typeface="Arial"/>
                <a:ea typeface="ＭＳ Ｐゴシック"/>
              </a:rPr>
              <a:t>Observation</a:t>
            </a:r>
            <a:r>
              <a:rPr kumimoji="0" lang="en-US" sz="28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2800" b="0" i="0" u="none" strike="noStrike" kern="1200" cap="none" spc="0" normalizeH="0" baseline="0" noProof="0" dirty="0" smtClean="0">
                <a:ln>
                  <a:noFill/>
                </a:ln>
                <a:solidFill>
                  <a:prstClr val="black"/>
                </a:solidFill>
                <a:effectLst/>
                <a:uLnTx/>
                <a:uFillTx/>
                <a:latin typeface="Arial"/>
                <a:ea typeface="ＭＳ Ｐゴシック"/>
              </a:rPr>
            </a:br>
            <a:r>
              <a:rPr kumimoji="0" lang="en-US" sz="2000" b="0" i="0" u="none" strike="noStrike" kern="1200" cap="none" spc="0" normalizeH="0" baseline="0" noProof="0" dirty="0" smtClean="0">
                <a:ln>
                  <a:noFill/>
                </a:ln>
                <a:solidFill>
                  <a:prstClr val="black"/>
                </a:solidFill>
                <a:effectLst/>
                <a:uLnTx/>
                <a:uFillTx/>
                <a:latin typeface="Arial"/>
                <a:ea typeface="ＭＳ Ｐゴシック"/>
              </a:rPr>
              <a:t>of the natural environment</a:t>
            </a:r>
          </a:p>
        </p:txBody>
      </p:sp>
      <p:pic>
        <p:nvPicPr>
          <p:cNvPr id="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1631732"/>
            <a:ext cx="3013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076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p:tgtEl>
                                          <p:spTgt spid="39"/>
                                        </p:tgtEl>
                                        <p:attrNameLst>
                                          <p:attrName>ppt_x</p:attrName>
                                        </p:attrNameLst>
                                      </p:cBhvr>
                                      <p:tavLst>
                                        <p:tav tm="0">
                                          <p:val>
                                            <p:strVal val="#ppt_x-#ppt_w*1.125000"/>
                                          </p:val>
                                        </p:tav>
                                        <p:tav tm="100000">
                                          <p:val>
                                            <p:strVal val="#ppt_x"/>
                                          </p:val>
                                        </p:tav>
                                      </p:tavLst>
                                    </p:anim>
                                    <p:animEffect transition="in" filter="wipe(right)">
                                      <p:cBhvr>
                                        <p:cTn id="8" dur="200"/>
                                        <p:tgtEl>
                                          <p:spTgt spid="39"/>
                                        </p:tgtEl>
                                      </p:cBhvr>
                                    </p:animEffect>
                                  </p:childTnLst>
                                </p:cTn>
                              </p:par>
                              <p:par>
                                <p:cTn id="9" presetID="12" presetClass="entr" presetSubtype="8"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p:tgtEl>
                                          <p:spTgt spid="9"/>
                                        </p:tgtEl>
                                        <p:attrNameLst>
                                          <p:attrName>ppt_x</p:attrName>
                                        </p:attrNameLst>
                                      </p:cBhvr>
                                      <p:tavLst>
                                        <p:tav tm="0">
                                          <p:val>
                                            <p:strVal val="#ppt_x-#ppt_w*1.125000"/>
                                          </p:val>
                                        </p:tav>
                                        <p:tav tm="100000">
                                          <p:val>
                                            <p:strVal val="#ppt_x"/>
                                          </p:val>
                                        </p:tav>
                                      </p:tavLst>
                                    </p:anim>
                                    <p:animEffect transition="in" filter="wipe(right)">
                                      <p:cBhvr>
                                        <p:cTn id="12" dur="200"/>
                                        <p:tgtEl>
                                          <p:spTgt spid="9"/>
                                        </p:tgtEl>
                                      </p:cBhvr>
                                    </p:animEffect>
                                  </p:childTnLst>
                                </p:cTn>
                              </p:par>
                              <p:par>
                                <p:cTn id="13" presetID="12" presetClass="entr" presetSubtype="8"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
                                        <p:tgtEl>
                                          <p:spTgt spid="10"/>
                                        </p:tgtEl>
                                        <p:attrNameLst>
                                          <p:attrName>ppt_x</p:attrName>
                                        </p:attrNameLst>
                                      </p:cBhvr>
                                      <p:tavLst>
                                        <p:tav tm="0">
                                          <p:val>
                                            <p:strVal val="#ppt_x-#ppt_w*1.125000"/>
                                          </p:val>
                                        </p:tav>
                                        <p:tav tm="100000">
                                          <p:val>
                                            <p:strVal val="#ppt_x"/>
                                          </p:val>
                                        </p:tav>
                                      </p:tavLst>
                                    </p:anim>
                                    <p:animEffect transition="in" filter="wipe(right)">
                                      <p:cBhvr>
                                        <p:cTn id="16"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Deduction – Isaac Newton</a:t>
            </a:r>
            <a:endParaRPr lang="en-US" dirty="0"/>
          </a:p>
        </p:txBody>
      </p:sp>
      <p:sp>
        <p:nvSpPr>
          <p:cNvPr id="5" name="Rectangle 4"/>
          <p:cNvSpPr/>
          <p:nvPr/>
        </p:nvSpPr>
        <p:spPr>
          <a:xfrm>
            <a:off x="3862798" y="1636150"/>
            <a:ext cx="4592227" cy="4567582"/>
          </a:xfrm>
          <a:prstGeom prst="rect">
            <a:avLst/>
          </a:prstGeom>
          <a:solidFill>
            <a:srgbClr val="F2F2F2"/>
          </a:solidFill>
        </p:spPr>
        <p:txBody>
          <a:bodyPr wrap="square" lIns="182880" tIns="91440" rIns="18288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“The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ancients divided mechanics into two parts; the</a:t>
            </a:r>
            <a:r>
              <a:rPr kumimoji="0" lang="en-US" sz="1500" b="0" i="0" u="none" strike="noStrike" kern="1200" cap="none" spc="0" normalizeH="0" baseline="0" noProof="0" dirty="0">
                <a:ln>
                  <a:noFill/>
                </a:ln>
                <a:solidFill>
                  <a:srgbClr val="16618C"/>
                </a:solidFill>
                <a:effectLst/>
                <a:uLnTx/>
                <a:uFillTx/>
                <a:latin typeface="Arial"/>
                <a:ea typeface="ＭＳ Ｐゴシック"/>
              </a:rPr>
              <a:t> </a:t>
            </a:r>
            <a:r>
              <a:rPr kumimoji="0" lang="en-US" sz="1500" b="0" i="1" u="none" strike="noStrike" kern="1200" cap="none" spc="0" normalizeH="0" baseline="0" noProof="0" dirty="0">
                <a:ln>
                  <a:noFill/>
                </a:ln>
                <a:solidFill>
                  <a:srgbClr val="16618C"/>
                </a:solidFill>
                <a:effectLst/>
                <a:uLnTx/>
                <a:uFillTx/>
                <a:latin typeface="Arial"/>
                <a:ea typeface="ＭＳ Ｐゴシック"/>
              </a:rPr>
              <a:t>rational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which proceeds accurately by demonstration; and the </a:t>
            </a:r>
            <a:r>
              <a:rPr kumimoji="0" lang="en-US" sz="1500" b="0" i="1" u="none" strike="noStrike" kern="1200" cap="none" spc="0" normalizeH="0" baseline="0" noProof="0" dirty="0">
                <a:ln>
                  <a:noFill/>
                </a:ln>
                <a:solidFill>
                  <a:srgbClr val="5EB4E6">
                    <a:lumMod val="50000"/>
                  </a:srgbClr>
                </a:solidFill>
                <a:effectLst/>
                <a:uLnTx/>
                <a:uFillTx/>
                <a:latin typeface="Arial"/>
                <a:ea typeface="ＭＳ Ｐゴシック"/>
              </a:rPr>
              <a:t>practical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a:t>
            </a:r>
            <a:endPar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It occurs that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mechanics is so distinguished from geometry, that what is perfectly accurate is called </a:t>
            </a:r>
            <a:r>
              <a:rPr kumimoji="0" lang="en-US" sz="1500" b="0" i="1" u="none" strike="noStrike" kern="1200" cap="none" spc="0" normalizeH="0" baseline="0" noProof="0" dirty="0" smtClean="0">
                <a:ln>
                  <a:noFill/>
                </a:ln>
                <a:solidFill>
                  <a:srgbClr val="16618C"/>
                </a:solidFill>
                <a:effectLst/>
                <a:uLnTx/>
                <a:uFillTx/>
                <a:latin typeface="Arial"/>
                <a:ea typeface="ＭＳ Ｐゴシック"/>
              </a:rPr>
              <a:t>geometrical</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what is less so, is called </a:t>
            </a:r>
            <a:r>
              <a:rPr kumimoji="0" lang="en-US" sz="1500" b="0" i="1" u="none" strike="noStrike" kern="1200" cap="none" spc="0" normalizeH="0" baseline="0" noProof="0" dirty="0">
                <a:ln>
                  <a:noFill/>
                </a:ln>
                <a:solidFill>
                  <a:srgbClr val="16618C"/>
                </a:solidFill>
                <a:effectLst/>
                <a:uLnTx/>
                <a:uFillTx/>
                <a:latin typeface="Arial"/>
                <a:ea typeface="ＭＳ Ｐゴシック"/>
              </a:rPr>
              <a:t>mechanical</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Yet the errors do not come from the art but from those who practice the art</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In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this sense </a:t>
            </a:r>
            <a:r>
              <a:rPr kumimoji="0" lang="en-US" sz="1500" b="0" i="1" u="none" strike="noStrike" kern="1200" cap="none" spc="0" normalizeH="0" baseline="0" noProof="0" dirty="0">
                <a:ln>
                  <a:noFill/>
                </a:ln>
                <a:solidFill>
                  <a:srgbClr val="16618C"/>
                </a:solidFill>
                <a:effectLst/>
                <a:uLnTx/>
                <a:uFillTx/>
                <a:latin typeface="Arial"/>
                <a:ea typeface="ＭＳ Ｐゴシック"/>
              </a:rPr>
              <a:t>rational mechanics</a:t>
            </a:r>
            <a:r>
              <a:rPr kumimoji="0" lang="en-US" sz="1500" b="0" i="0" u="none" strike="noStrike" kern="1200" cap="none" spc="0" normalizeH="0" baseline="0" noProof="0" dirty="0">
                <a:ln>
                  <a:noFill/>
                </a:ln>
                <a:solidFill>
                  <a:srgbClr val="16618C"/>
                </a:solidFill>
                <a:effectLst/>
                <a:uLnTx/>
                <a:uFillTx/>
                <a:latin typeface="Arial"/>
                <a:ea typeface="ＭＳ Ｐゴシック"/>
              </a:rPr>
              <a:t> </a:t>
            </a:r>
            <a:r>
              <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rPr>
              <a:t>will be the science of motions resulting from any forces whatsoever, and of the forces required to produce any motions, accurately proposed and demonstrated</a:t>
            </a:r>
            <a:r>
              <a:rPr kumimoji="0" lang="en-US" sz="15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t>
            </a:r>
            <a:endParaRPr kumimoji="0" lang="en-US" sz="1500" b="0" i="0" u="none" strike="noStrike" kern="1200" cap="none" spc="0" normalizeH="0" baseline="0" noProof="0" dirty="0">
              <a:ln>
                <a:noFill/>
              </a:ln>
              <a:solidFill>
                <a:prstClr val="black">
                  <a:lumMod val="75000"/>
                  <a:lumOff val="25000"/>
                </a:prstClr>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ＭＳ Ｐゴシック"/>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Isaac </a:t>
            </a:r>
            <a:r>
              <a:rPr kumimoji="0" lang="en-US" sz="1500" b="0" i="0" u="none" strike="noStrike" kern="1200" cap="none" spc="0" normalizeH="0" baseline="0" noProof="0" dirty="0" smtClean="0">
                <a:ln>
                  <a:noFill/>
                </a:ln>
                <a:solidFill>
                  <a:prstClr val="black">
                    <a:lumMod val="50000"/>
                    <a:lumOff val="50000"/>
                  </a:prstClr>
                </a:solidFill>
                <a:effectLst/>
                <a:uLnTx/>
                <a:uFillTx/>
                <a:latin typeface="Arial"/>
                <a:ea typeface="ＭＳ Ｐゴシック"/>
              </a:rPr>
              <a:t>Newton</a:t>
            </a:r>
            <a:endPar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Trinity College, Cambridge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50000"/>
                    <a:lumOff val="50000"/>
                  </a:prstClr>
                </a:solidFill>
                <a:effectLst/>
                <a:uLnTx/>
                <a:uFillTx/>
                <a:latin typeface="Arial"/>
                <a:ea typeface="ＭＳ Ｐゴシック"/>
              </a:rPr>
              <a:t>8 May, 1686</a:t>
            </a:r>
          </a:p>
        </p:txBody>
      </p:sp>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561" y="1631732"/>
            <a:ext cx="3155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70647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Modeling as Deduction</a:t>
            </a:r>
            <a:endParaRPr lang="en-US" dirty="0"/>
          </a:p>
        </p:txBody>
      </p:sp>
      <p:sp>
        <p:nvSpPr>
          <p:cNvPr id="10" name="Rectangle 3"/>
          <p:cNvSpPr txBox="1">
            <a:spLocks noChangeArrowheads="1"/>
          </p:cNvSpPr>
          <p:nvPr/>
        </p:nvSpPr>
        <p:spPr>
          <a:xfrm>
            <a:off x="792542" y="1079484"/>
            <a:ext cx="3190879" cy="2096255"/>
          </a:xfrm>
          <a:prstGeom prst="rect">
            <a:avLst/>
          </a:prstGeom>
          <a:solidFill>
            <a:schemeClr val="accent1"/>
          </a:solidFill>
          <a:ln w="25400">
            <a:solidFill>
              <a:schemeClr val="accent1">
                <a:lumMod val="50000"/>
              </a:schemeClr>
            </a:solid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600" b="1" i="0" u="none" strike="noStrike" kern="1200" cap="none" spc="0" normalizeH="0" baseline="0" noProof="0" dirty="0" smtClean="0">
                <a:ln>
                  <a:noFill/>
                </a:ln>
                <a:solidFill>
                  <a:prstClr val="white"/>
                </a:solidFill>
                <a:effectLst/>
                <a:uLnTx/>
                <a:uFillTx/>
                <a:latin typeface="Arial"/>
                <a:ea typeface="ＭＳ Ｐゴシック"/>
              </a:rPr>
              <a:t>Deduction</a:t>
            </a:r>
            <a:r>
              <a:rPr kumimoji="0" lang="en-US" sz="1600" b="0" i="0" u="none" strike="noStrike" kern="1200" cap="none" spc="0" normalizeH="0" baseline="0" noProof="0" dirty="0" smtClean="0">
                <a:ln>
                  <a:noFill/>
                </a:ln>
                <a:solidFill>
                  <a:prstClr val="black"/>
                </a:solidFill>
                <a:effectLst/>
                <a:uLnTx/>
                <a:uFillTx/>
                <a:latin typeface="Arial"/>
                <a:ea typeface="ＭＳ Ｐゴシック"/>
              </a:rPr>
              <a:t> </a:t>
            </a:r>
            <a:br>
              <a:rPr kumimoji="0" lang="en-US" sz="1600" b="0" i="0" u="none" strike="noStrike" kern="1200" cap="none" spc="0" normalizeH="0" baseline="0" noProof="0" dirty="0" smtClean="0">
                <a:ln>
                  <a:noFill/>
                </a:ln>
                <a:solidFill>
                  <a:prstClr val="black"/>
                </a:solidFill>
                <a:effectLst/>
                <a:uLnTx/>
                <a:uFillTx/>
                <a:latin typeface="Arial"/>
                <a:ea typeface="ＭＳ Ｐゴシック"/>
              </a:rPr>
            </a:br>
            <a:r>
              <a:rPr kumimoji="0" lang="en-US" sz="1600" b="0" i="0" u="none" strike="noStrike" kern="1200" cap="none" spc="0" normalizeH="0" baseline="0" noProof="0" dirty="0" smtClean="0">
                <a:ln>
                  <a:noFill/>
                </a:ln>
                <a:solidFill>
                  <a:prstClr val="black"/>
                </a:solidFill>
                <a:effectLst/>
                <a:uLnTx/>
                <a:uFillTx/>
                <a:latin typeface="Arial"/>
                <a:ea typeface="ＭＳ Ｐゴシック"/>
              </a:rPr>
              <a:t>is the classical path of mathematical physics:</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smtClean="0">
                <a:ln>
                  <a:noFill/>
                </a:ln>
                <a:solidFill>
                  <a:prstClr val="black"/>
                </a:solidFill>
                <a:effectLst/>
                <a:uLnTx/>
                <a:uFillTx/>
                <a:latin typeface="Avenir LT Std 55 Roman"/>
                <a:ea typeface="ＭＳ Ｐゴシック"/>
              </a:rPr>
              <a:t>Given</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 a set of axioms                                          </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smtClean="0">
                <a:ln>
                  <a:noFill/>
                </a:ln>
                <a:solidFill>
                  <a:prstClr val="black"/>
                </a:solidFill>
                <a:effectLst/>
                <a:uLnTx/>
                <a:uFillTx/>
                <a:latin typeface="Avenir LT Std 55 Roman"/>
                <a:ea typeface="ＭＳ Ｐゴシック"/>
              </a:rPr>
              <a:t>Then </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by a logical process</a:t>
            </a:r>
          </a:p>
          <a:p>
            <a:pPr marL="0" marR="0" lvl="1" indent="0" algn="l" defTabSz="457200" rtl="0" eaLnBrk="1" fontAlgn="auto" latinLnBrk="0" hangingPunct="1">
              <a:lnSpc>
                <a:spcPct val="1000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Derive </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a new principle or </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equation</a:t>
            </a:r>
            <a:endParaRPr kumimoji="0" lang="en-US" sz="160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11" name="Rectangle 3"/>
          <p:cNvSpPr txBox="1">
            <a:spLocks noChangeArrowheads="1"/>
          </p:cNvSpPr>
          <p:nvPr/>
        </p:nvSpPr>
        <p:spPr>
          <a:xfrm>
            <a:off x="792542" y="3733314"/>
            <a:ext cx="3190879" cy="2269153"/>
          </a:xfrm>
          <a:prstGeom prst="rect">
            <a:avLst/>
          </a:prstGeom>
          <a:solidFill>
            <a:srgbClr val="6FC6FA"/>
          </a:solidFill>
          <a:ln w="25400">
            <a:solidFill>
              <a:schemeClr val="tx2">
                <a:lumMod val="75000"/>
                <a:lumOff val="25000"/>
              </a:schemeClr>
            </a:solid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300"/>
              </a:spcBef>
              <a:spcAft>
                <a:spcPts val="1200"/>
              </a:spcAft>
              <a:buClrTx/>
              <a:buSzPct val="80000"/>
              <a:buFont typeface="Arial"/>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rPr>
              <a:t>Computer Modeling </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
            </a:r>
            <a:br>
              <a:rPr kumimoji="0" lang="en-US" sz="1600" b="1" i="0" u="none" strike="noStrike" kern="1200" cap="none" spc="0" normalizeH="0" baseline="0" noProof="0" dirty="0" smtClean="0">
                <a:ln>
                  <a:noFill/>
                </a:ln>
                <a:solidFill>
                  <a:srgbClr val="FFFFFF"/>
                </a:solidFill>
                <a:effectLst/>
                <a:uLnTx/>
                <a:uFillTx/>
                <a:latin typeface="Arial"/>
                <a:ea typeface="ＭＳ Ｐゴシック"/>
              </a:rPr>
            </a:br>
            <a:r>
              <a:rPr kumimoji="0" lang="en-US" sz="1600" b="0" i="0" u="none" strike="noStrike" kern="1200" cap="none" spc="0" normalizeH="0" baseline="0" noProof="0" dirty="0" smtClean="0">
                <a:ln>
                  <a:noFill/>
                </a:ln>
                <a:solidFill>
                  <a:prstClr val="black"/>
                </a:solidFill>
                <a:effectLst/>
                <a:uLnTx/>
                <a:uFillTx/>
                <a:latin typeface="Arial"/>
                <a:ea typeface="ＭＳ Ｐゴシック"/>
              </a:rPr>
              <a:t>is </a:t>
            </a:r>
            <a:r>
              <a:rPr kumimoji="0" lang="en-US" sz="1600" b="0" i="0" u="none" strike="noStrike" kern="1200" cap="none" spc="0" normalizeH="0" baseline="0" noProof="0" dirty="0">
                <a:ln>
                  <a:noFill/>
                </a:ln>
                <a:solidFill>
                  <a:prstClr val="black"/>
                </a:solidFill>
                <a:effectLst/>
                <a:uLnTx/>
                <a:uFillTx/>
                <a:latin typeface="Arial"/>
                <a:ea typeface="ＭＳ Ｐゴシック"/>
              </a:rPr>
              <a:t>a modern equivalent that </a:t>
            </a:r>
            <a:r>
              <a:rPr kumimoji="0" lang="en-US" sz="1600" b="0" i="0" u="none" strike="noStrike" kern="1200" cap="none" spc="0" normalizeH="0" baseline="0" noProof="0" dirty="0" smtClean="0">
                <a:ln>
                  <a:noFill/>
                </a:ln>
                <a:solidFill>
                  <a:prstClr val="black"/>
                </a:solidFill>
                <a:effectLst/>
                <a:uLnTx/>
                <a:uFillTx/>
                <a:latin typeface="Arial"/>
                <a:ea typeface="ＭＳ Ｐゴシック"/>
              </a:rPr>
              <a:t>says:</a:t>
            </a:r>
            <a:endParaRPr kumimoji="0" lang="en-US" sz="1600" b="0" i="0" u="none" strike="noStrike" kern="1200" cap="none" spc="0" normalizeH="0" baseline="0" noProof="0" dirty="0">
              <a:ln>
                <a:noFill/>
              </a:ln>
              <a:solidFill>
                <a:prstClr val="black"/>
              </a:solidFill>
              <a:effectLst/>
              <a:uLnTx/>
              <a:uFillTx/>
              <a:latin typeface="Arial"/>
              <a:ea typeface="ＭＳ Ｐゴシック"/>
            </a:endParaRP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Given</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a set of input data</a:t>
            </a: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Then</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using an algorithm</a:t>
            </a:r>
          </a:p>
          <a:p>
            <a:pPr marL="0" marR="0" lvl="1" indent="0" algn="l" defTabSz="457200" rtl="0" eaLnBrk="1" fontAlgn="auto" latinLnBrk="0" hangingPunct="1">
              <a:lnSpc>
                <a:spcPts val="2200"/>
              </a:lnSpc>
              <a:spcBef>
                <a:spcPts val="0"/>
              </a:spcBef>
              <a:spcAft>
                <a:spcPts val="600"/>
              </a:spcAft>
              <a:buClr>
                <a:prstClr val="black">
                  <a:lumMod val="65000"/>
                </a:prstClr>
              </a:buClr>
              <a:buSzPct val="80000"/>
              <a:buFont typeface="Lucida Grande"/>
              <a:buNone/>
              <a:tabLst/>
              <a:defRPr/>
            </a:pPr>
            <a:r>
              <a:rPr kumimoji="0" lang="en-US" sz="1600" b="1" i="0" u="none" strike="noStrike" kern="1200" cap="none" spc="0" normalizeH="0" baseline="0" noProof="0" dirty="0">
                <a:ln>
                  <a:noFill/>
                </a:ln>
                <a:solidFill>
                  <a:prstClr val="black"/>
                </a:solidFill>
                <a:effectLst/>
                <a:uLnTx/>
                <a:uFillTx/>
                <a:latin typeface="Avenir LT Std 55 Roman"/>
                <a:ea typeface="ＭＳ Ｐゴシック"/>
              </a:rPr>
              <a:t>Derive</a:t>
            </a:r>
            <a:r>
              <a:rPr kumimoji="0" lang="en-US" sz="1600" b="0" i="0" u="none" strike="noStrike" kern="1200" cap="none" spc="0" normalizeH="0" baseline="0" noProof="0" dirty="0">
                <a:ln>
                  <a:noFill/>
                </a:ln>
                <a:solidFill>
                  <a:prstClr val="black"/>
                </a:solidFill>
                <a:effectLst/>
                <a:uLnTx/>
                <a:uFillTx/>
                <a:latin typeface="Avenir LT Std 55 Roman"/>
                <a:ea typeface="ＭＳ Ｐゴシック"/>
              </a:rPr>
              <a:t> a computational </a:t>
            </a:r>
            <a:r>
              <a:rPr kumimoji="0" lang="en-US" sz="1600" b="0" i="0" u="none" strike="noStrike" kern="1200" cap="none" spc="0" normalizeH="0" baseline="0" noProof="0" dirty="0" smtClean="0">
                <a:ln>
                  <a:noFill/>
                </a:ln>
                <a:solidFill>
                  <a:prstClr val="black"/>
                </a:solidFill>
                <a:effectLst/>
                <a:uLnTx/>
                <a:uFillTx/>
                <a:latin typeface="Avenir LT Std 55 Roman"/>
                <a:ea typeface="ＭＳ Ｐゴシック"/>
              </a:rPr>
              <a:t>result</a:t>
            </a:r>
            <a:endParaRPr kumimoji="0" lang="en-US" sz="1600" b="0" i="0" u="none" strike="noStrike" kern="1200" cap="none" spc="0" normalizeH="0" baseline="0" noProof="0" dirty="0">
              <a:ln>
                <a:noFill/>
              </a:ln>
              <a:solidFill>
                <a:prstClr val="black"/>
              </a:solidFill>
              <a:effectLst/>
              <a:uLnTx/>
              <a:uFillTx/>
              <a:latin typeface="Avenir LT Std 55 Roman"/>
              <a:ea typeface="ＭＳ Ｐゴシック"/>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137388"/>
            <a:ext cx="3751112" cy="486507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bwMode="auto">
          <a:xfrm flipH="1" flipV="1">
            <a:off x="6199063" y="4662939"/>
            <a:ext cx="557048" cy="220717"/>
          </a:xfrm>
          <a:prstGeom prst="line">
            <a:avLst/>
          </a:prstGeom>
          <a:noFill/>
          <a:ln w="19050" cap="flat" cmpd="sng" algn="ctr">
            <a:solidFill>
              <a:schemeClr val="tx2"/>
            </a:solidFill>
            <a:prstDash val="solid"/>
            <a:round/>
            <a:headEnd type="none" w="med" len="med"/>
            <a:tailEnd type="none" w="med" len="med"/>
          </a:ln>
          <a:effectLst/>
        </p:spPr>
      </p:cxnSp>
      <p:pic>
        <p:nvPicPr>
          <p:cNvPr id="6" name="Picture 5"/>
          <p:cNvPicPr>
            <a:picLocks noChangeAspect="1"/>
          </p:cNvPicPr>
          <p:nvPr/>
        </p:nvPicPr>
        <p:blipFill>
          <a:blip r:embed="rId3"/>
          <a:stretch>
            <a:fillRect/>
          </a:stretch>
        </p:blipFill>
        <p:spPr>
          <a:xfrm>
            <a:off x="6770066" y="4552175"/>
            <a:ext cx="2246343" cy="1192826"/>
          </a:xfrm>
          <a:prstGeom prst="rect">
            <a:avLst/>
          </a:prstGeom>
          <a:ln>
            <a:solidFill>
              <a:schemeClr val="bg1">
                <a:lumMod val="65000"/>
              </a:schemeClr>
            </a:solidFill>
          </a:ln>
        </p:spPr>
      </p:pic>
      <p:sp>
        <p:nvSpPr>
          <p:cNvPr id="7" name="TextBox 6"/>
          <p:cNvSpPr txBox="1"/>
          <p:nvPr/>
        </p:nvSpPr>
        <p:spPr>
          <a:xfrm>
            <a:off x="7153503" y="5491716"/>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Time</a:t>
            </a:r>
          </a:p>
        </p:txBody>
      </p:sp>
      <p:cxnSp>
        <p:nvCxnSpPr>
          <p:cNvPr id="16" name="Straight Arrow Connector 15"/>
          <p:cNvCxnSpPr/>
          <p:nvPr/>
        </p:nvCxnSpPr>
        <p:spPr bwMode="auto">
          <a:xfrm>
            <a:off x="7625085" y="5613991"/>
            <a:ext cx="496019" cy="5316"/>
          </a:xfrm>
          <a:prstGeom prst="straightConnector1">
            <a:avLst/>
          </a:prstGeom>
          <a:noFill/>
          <a:ln w="19050" cap="flat" cmpd="sng" algn="ctr">
            <a:solidFill>
              <a:schemeClr val="tx2"/>
            </a:solidFill>
            <a:prstDash val="solid"/>
            <a:round/>
            <a:headEnd type="none" w="med" len="med"/>
            <a:tailEnd type="triangle"/>
          </a:ln>
          <a:effectLst/>
        </p:spPr>
      </p:cxnSp>
      <p:sp>
        <p:nvSpPr>
          <p:cNvPr id="17" name="TextBox 16"/>
          <p:cNvSpPr txBox="1"/>
          <p:nvPr/>
        </p:nvSpPr>
        <p:spPr>
          <a:xfrm>
            <a:off x="5348177" y="3997842"/>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Space</a:t>
            </a:r>
          </a:p>
        </p:txBody>
      </p:sp>
      <p:sp>
        <p:nvSpPr>
          <p:cNvPr id="18" name="TextBox 17"/>
          <p:cNvSpPr txBox="1"/>
          <p:nvPr/>
        </p:nvSpPr>
        <p:spPr>
          <a:xfrm>
            <a:off x="5284663" y="2206255"/>
            <a:ext cx="914400" cy="914400"/>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Processes varying in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space and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ti</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me</a:t>
            </a:r>
          </a:p>
        </p:txBody>
      </p:sp>
    </p:spTree>
    <p:extLst>
      <p:ext uri="{BB962C8B-B14F-4D97-AF65-F5344CB8AC3E}">
        <p14:creationId xmlns:p14="http://schemas.microsoft.com/office/powerpoint/2010/main" val="183088099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926" y="2795881"/>
            <a:ext cx="1710542" cy="1909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85800" y="457200"/>
            <a:ext cx="8063593" cy="484632"/>
          </a:xfrm>
        </p:spPr>
        <p:txBody>
          <a:bodyPr>
            <a:normAutofit fontScale="90000"/>
          </a:bodyPr>
          <a:lstStyle/>
          <a:p>
            <a:r>
              <a:rPr lang="en-US" dirty="0" smtClean="0"/>
              <a:t>World Soil Moisture</a:t>
            </a:r>
            <a:br>
              <a:rPr lang="en-US" dirty="0" smtClean="0"/>
            </a:br>
            <a:r>
              <a:rPr lang="en-US" sz="2200" dirty="0" smtClean="0"/>
              <a:t>from the NASA Global Land Data Assimilation System (GLDAS)</a:t>
            </a:r>
            <a:endParaRPr lang="en-US" sz="2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1933575"/>
            <a:ext cx="2857184" cy="22029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513114"/>
            <a:ext cx="2847975" cy="409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098221"/>
            <a:ext cx="31432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809" y="4476889"/>
            <a:ext cx="3381376" cy="169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flipV="1">
            <a:off x="3429000" y="5257800"/>
            <a:ext cx="838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8082" y="4876800"/>
            <a:ext cx="37719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6096000" y="3429000"/>
            <a:ext cx="1128032"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00346" y="1394735"/>
            <a:ext cx="53435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a:cs typeface="+mn-cs"/>
              </a:rPr>
              <a:t>Charts show 3-hourly variation at 37,000 locations of soil water content of the top 1m of soil</a:t>
            </a:r>
            <a:endParaRPr kumimoji="0" 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8" name="TextBox 7"/>
          <p:cNvSpPr txBox="1"/>
          <p:nvPr/>
        </p:nvSpPr>
        <p:spPr>
          <a:xfrm>
            <a:off x="1888117" y="3828794"/>
            <a:ext cx="14438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ＭＳ Ｐゴシック"/>
                <a:cs typeface="+mn-cs"/>
              </a:rPr>
              <a:t>¼ x ¼ degree grid</a:t>
            </a:r>
            <a:endParaRPr kumimoji="0" lang="en-US" sz="1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0" name="TextBox 9"/>
          <p:cNvSpPr txBox="1"/>
          <p:nvPr/>
        </p:nvSpPr>
        <p:spPr>
          <a:xfrm>
            <a:off x="685800" y="4599801"/>
            <a:ext cx="26461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a:cs typeface="+mn-cs"/>
              </a:rPr>
              <a:t>A very wet region with little seasonality</a:t>
            </a:r>
            <a:endParaRPr kumimoji="0" lang="en-US" sz="12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6" name="TextBox 15"/>
          <p:cNvSpPr txBox="1"/>
          <p:nvPr/>
        </p:nvSpPr>
        <p:spPr>
          <a:xfrm>
            <a:off x="6464754" y="6057781"/>
            <a:ext cx="22846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ＭＳ Ｐゴシック"/>
                <a:cs typeface="+mn-cs"/>
              </a:rPr>
              <a:t>A dryer region with significant seasonality</a:t>
            </a:r>
            <a:endParaRPr kumimoji="0" lang="en-US" sz="1400" b="0" i="0" u="none" strike="noStrike" kern="1200" cap="none" spc="0" normalizeH="0" baseline="0" noProof="0" dirty="0">
              <a:ln>
                <a:noFill/>
              </a:ln>
              <a:solidFill>
                <a:prstClr val="black"/>
              </a:solidFill>
              <a:effectLst/>
              <a:uLnTx/>
              <a:uFillTx/>
              <a:latin typeface="Calibri"/>
              <a:ea typeface="ＭＳ Ｐゴシック"/>
              <a:cs typeface="+mn-cs"/>
            </a:endParaRPr>
          </a:p>
        </p:txBody>
      </p:sp>
      <p:sp>
        <p:nvSpPr>
          <p:cNvPr id="12" name="TextBox 11"/>
          <p:cNvSpPr txBox="1"/>
          <p:nvPr/>
        </p:nvSpPr>
        <p:spPr>
          <a:xfrm>
            <a:off x="4038600" y="3352800"/>
            <a:ext cx="14031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ＭＳ Ｐゴシック"/>
                <a:cs typeface="+mn-cs"/>
              </a:rPr>
              <a:t>New Zealand</a:t>
            </a:r>
            <a:endParaRPr kumimoji="0" lang="en-US" sz="1800" b="0" i="0" u="none" strike="noStrike" kern="1200" cap="none" spc="0" normalizeH="0" baseline="0" noProof="0" dirty="0">
              <a:ln>
                <a:noFill/>
              </a:ln>
              <a:solidFill>
                <a:prstClr val="black"/>
              </a:solidFill>
              <a:effectLst/>
              <a:uLnTx/>
              <a:uFillTx/>
              <a:latin typeface="Calibri"/>
              <a:ea typeface="ＭＳ Ｐゴシック"/>
              <a:cs typeface="+mn-cs"/>
            </a:endParaRPr>
          </a:p>
        </p:txBody>
      </p:sp>
      <p:cxnSp>
        <p:nvCxnSpPr>
          <p:cNvPr id="15" name="Straight Arrow Connector 14"/>
          <p:cNvCxnSpPr>
            <a:endCxn id="1030" idx="0"/>
          </p:cNvCxnSpPr>
          <p:nvPr/>
        </p:nvCxnSpPr>
        <p:spPr>
          <a:xfrm flipH="1">
            <a:off x="7224032" y="3537466"/>
            <a:ext cx="749165" cy="1339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17926" y="2202883"/>
            <a:ext cx="1619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ＭＳ Ｐゴシック"/>
                <a:cs typeface="+mn-cs"/>
              </a:rPr>
              <a:t>Popup on point links to data and chart</a:t>
            </a:r>
            <a:endParaRPr kumimoji="0" lang="en-US" sz="1200" b="0" i="0" u="none" strike="noStrike" kern="1200" cap="none" spc="0" normalizeH="0" baseline="0" noProof="0" dirty="0">
              <a:ln>
                <a:noFill/>
              </a:ln>
              <a:solidFill>
                <a:prstClr val="black"/>
              </a:solidFill>
              <a:effectLst/>
              <a:uLnTx/>
              <a:uFillTx/>
              <a:latin typeface="Calibri"/>
              <a:ea typeface="ＭＳ Ｐゴシック"/>
              <a:cs typeface="+mn-cs"/>
            </a:endParaRPr>
          </a:p>
        </p:txBody>
      </p:sp>
    </p:spTree>
    <p:extLst>
      <p:ext uri="{BB962C8B-B14F-4D97-AF65-F5344CB8AC3E}">
        <p14:creationId xmlns:p14="http://schemas.microsoft.com/office/powerpoint/2010/main" val="748332288"/>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a:t>
            </a:r>
            <a:r>
              <a:rPr lang="en-US" b="0" dirty="0" smtClean="0"/>
              <a:t>– Louis Pasteur</a:t>
            </a:r>
            <a:endParaRPr lang="en-US" b="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27" r="2385"/>
          <a:stretch/>
        </p:blipFill>
        <p:spPr bwMode="auto">
          <a:xfrm>
            <a:off x="685800" y="1639519"/>
            <a:ext cx="3450771" cy="45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6571" y="1639519"/>
            <a:ext cx="4318455" cy="4565338"/>
          </a:xfrm>
          <a:prstGeom prst="rect">
            <a:avLst/>
          </a:prstGeom>
          <a:solidFill>
            <a:schemeClr val="bg1">
              <a:lumMod val="95000"/>
            </a:schemeClr>
          </a:solidFill>
        </p:spPr>
        <p:txBody>
          <a:bodyPr wrap="square" lIns="182880" tIns="91440" bIns="9144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AC2"/>
                </a:solidFill>
                <a:effectLst/>
                <a:uLnTx/>
                <a:uFillTx/>
                <a:latin typeface="Arial"/>
                <a:ea typeface="ＭＳ Ｐゴシック"/>
              </a:rPr>
              <a:t>Experiment</a:t>
            </a:r>
            <a:r>
              <a:rPr kumimoji="0" lang="en-US" sz="1800" b="1"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 –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a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ＭＳ Ｐゴシック"/>
              </a:rPr>
              <a:t>simplified view of the natural world is replicated under controlled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conditions</a:t>
            </a:r>
          </a:p>
          <a:p>
            <a:pPr marL="173038" marR="0" lvl="0" indent="-173038"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a:ln>
                  <a:noFill/>
                </a:ln>
                <a:solidFill>
                  <a:srgbClr val="404040"/>
                </a:solidFill>
                <a:effectLst/>
                <a:uLnTx/>
                <a:uFillTx/>
                <a:latin typeface="Arial"/>
                <a:ea typeface="ＭＳ Ｐゴシック"/>
              </a:rPr>
              <a:t>Pasteur showed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that microorganisms </a:t>
            </a:r>
            <a:r>
              <a:rPr kumimoji="0" lang="en-US" sz="1800" b="0" i="0" u="none" strike="noStrike" kern="1200" cap="none" spc="0" normalizeH="0" baseline="0" noProof="0" dirty="0">
                <a:ln>
                  <a:noFill/>
                </a:ln>
                <a:solidFill>
                  <a:srgbClr val="404040"/>
                </a:solidFill>
                <a:effectLst/>
                <a:uLnTx/>
                <a:uFillTx/>
                <a:latin typeface="Arial"/>
                <a:ea typeface="ＭＳ Ｐゴシック"/>
              </a:rPr>
              <a:t>cause disease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and </a:t>
            </a:r>
            <a:r>
              <a:rPr kumimoji="0" lang="en-US" sz="1800" b="0" i="0" u="none" strike="noStrike" kern="1200" cap="none" spc="0" normalizeH="0" baseline="0" noProof="0" dirty="0">
                <a:ln>
                  <a:noFill/>
                </a:ln>
                <a:solidFill>
                  <a:srgbClr val="404040"/>
                </a:solidFill>
                <a:effectLst/>
                <a:uLnTx/>
                <a:uFillTx/>
                <a:latin typeface="Arial"/>
                <a:ea typeface="ＭＳ Ｐゴシック"/>
              </a:rPr>
              <a:t>discovered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vaccination</a:t>
            </a:r>
          </a:p>
          <a:p>
            <a:pPr marL="344488" marR="0" lvl="2" indent="-171450" algn="l" defTabSz="914400" rtl="0" eaLnBrk="1" fontAlgn="auto" latinLnBrk="0" hangingPunct="1">
              <a:lnSpc>
                <a:spcPct val="100000"/>
              </a:lnSpc>
              <a:spcBef>
                <a:spcPts val="0"/>
              </a:spcBef>
              <a:spcAft>
                <a:spcPts val="0"/>
              </a:spcAft>
              <a:buClr>
                <a:srgbClr val="007AC2"/>
              </a:buClr>
              <a:buSzTx/>
              <a:buFont typeface="Lucida Grande"/>
              <a:buChar char="-"/>
              <a:tabLst/>
              <a:defRPr/>
            </a:pPr>
            <a:r>
              <a:rPr kumimoji="0" lang="en-US" sz="1800" b="0" i="0" u="none" strike="noStrike" kern="1200" cap="none" spc="0" normalizeH="0" baseline="0" noProof="0" dirty="0">
                <a:ln>
                  <a:noFill/>
                </a:ln>
                <a:solidFill>
                  <a:srgbClr val="007AC2"/>
                </a:solidFill>
                <a:effectLst/>
                <a:uLnTx/>
                <a:uFillTx/>
                <a:latin typeface="Arial"/>
                <a:ea typeface="ＭＳ Ｐゴシック"/>
              </a:rPr>
              <a:t>a foundation of scientific medicine</a:t>
            </a: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Laboratory </a:t>
            </a:r>
            <a:r>
              <a:rPr kumimoji="0" lang="en-US" sz="1800" b="0" i="0" u="none" strike="noStrike" kern="1200" cap="none" spc="0" normalizeH="0" baseline="0" noProof="0" dirty="0">
                <a:ln>
                  <a:noFill/>
                </a:ln>
                <a:solidFill>
                  <a:srgbClr val="404040"/>
                </a:solidFill>
                <a:effectLst/>
                <a:uLnTx/>
                <a:uFillTx/>
                <a:latin typeface="Arial"/>
                <a:ea typeface="ＭＳ Ｐゴシック"/>
              </a:rPr>
              <a:t>experiments are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more for </a:t>
            </a:r>
            <a:r>
              <a:rPr kumimoji="0" lang="en-US" sz="1800" b="0" i="0" u="none" strike="noStrike" kern="1200" cap="none" spc="0" normalizeH="0" baseline="0" noProof="0" dirty="0" smtClean="0">
                <a:ln>
                  <a:noFill/>
                </a:ln>
                <a:solidFill>
                  <a:prstClr val="black">
                    <a:lumMod val="75000"/>
                    <a:lumOff val="25000"/>
                  </a:prstClr>
                </a:solidFill>
                <a:effectLst/>
                <a:uLnTx/>
                <a:uFillTx/>
                <a:latin typeface="Arial"/>
                <a:ea typeface="ＭＳ Ｐゴシック"/>
              </a:rPr>
              <a:t>microscale</a:t>
            </a:r>
            <a:r>
              <a:rPr kumimoji="0" lang="en-US" sz="1800" b="0" i="0" u="none" strike="noStrike" kern="1200" cap="none" spc="0" normalizeH="0" baseline="0" noProof="0" dirty="0" smtClean="0">
                <a:ln>
                  <a:noFill/>
                </a:ln>
                <a:solidFill>
                  <a:srgbClr val="007AC2"/>
                </a:solidFill>
                <a:effectLst/>
                <a:uLnTx/>
                <a:uFillTx/>
                <a:latin typeface="Arial"/>
                <a:ea typeface="ＭＳ Ｐゴシック"/>
              </a:rPr>
              <a:t> </a:t>
            </a: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than the macroscale</a:t>
            </a: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endParaRPr kumimoji="0" lang="en-US" sz="1800" b="0" i="0" u="none" strike="noStrike" kern="1200" cap="none" spc="0" normalizeH="0" baseline="0" noProof="0" dirty="0">
              <a:ln>
                <a:noFill/>
              </a:ln>
              <a:solidFill>
                <a:srgbClr val="404040"/>
              </a:solidFill>
              <a:effectLst/>
              <a:uLnTx/>
              <a:uFillTx/>
              <a:latin typeface="Arial"/>
              <a:ea typeface="ＭＳ Ｐゴシック"/>
            </a:endParaRPr>
          </a:p>
          <a:p>
            <a:pPr marL="173038" marR="0" lvl="0" indent="-173038" algn="l" defTabSz="914400" rtl="0" eaLnBrk="1" fontAlgn="auto" latinLnBrk="0" hangingPunct="1">
              <a:lnSpc>
                <a:spcPct val="100000"/>
              </a:lnSpc>
              <a:spcBef>
                <a:spcPts val="0"/>
              </a:spcBef>
              <a:spcAft>
                <a:spcPts val="0"/>
              </a:spcAft>
              <a:buClr>
                <a:srgbClr val="007AC2"/>
              </a:buClr>
              <a:buSzTx/>
              <a:buFont typeface="Arial" pitchFamily="34" charset="0"/>
              <a:buChar char="•"/>
              <a:tabLst/>
              <a:defRPr/>
            </a:pPr>
            <a:r>
              <a:rPr kumimoji="0" lang="en-US" sz="1800" b="0" i="0" u="none" strike="noStrike" kern="1200" cap="none" spc="0" normalizeH="0" baseline="0" noProof="0" dirty="0" smtClean="0">
                <a:ln>
                  <a:noFill/>
                </a:ln>
                <a:solidFill>
                  <a:srgbClr val="404040"/>
                </a:solidFill>
                <a:effectLst/>
                <a:uLnTx/>
                <a:uFillTx/>
                <a:latin typeface="Arial"/>
                <a:ea typeface="ＭＳ Ｐゴシック"/>
              </a:rPr>
              <a:t>Important for water chemistry and microbiology</a:t>
            </a:r>
          </a:p>
        </p:txBody>
      </p:sp>
      <p:sp>
        <p:nvSpPr>
          <p:cNvPr id="7" name="Rectangle 6"/>
          <p:cNvSpPr/>
          <p:nvPr/>
        </p:nvSpPr>
        <p:spPr>
          <a:xfrm>
            <a:off x="9370785" y="1185947"/>
            <a:ext cx="4147788" cy="4612033"/>
          </a:xfrm>
          <a:prstGeom prst="rect">
            <a:avLst/>
          </a:prstGeom>
        </p:spPr>
        <p:txBody>
          <a:bodyPr wrap="square">
            <a:spAutoFit/>
          </a:bodyPr>
          <a:lstStyle/>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Experiment</a:t>
            </a:r>
            <a:r>
              <a:rPr kumimoji="0" lang="en-US" sz="1800" b="0" i="0" u="none" strike="noStrike" kern="1200" cap="none" spc="0" normalizeH="0" baseline="0" noProof="0" dirty="0">
                <a:ln>
                  <a:noFill/>
                </a:ln>
                <a:solidFill>
                  <a:prstClr val="black"/>
                </a:solidFill>
                <a:effectLst/>
                <a:uLnTx/>
                <a:uFillTx/>
                <a:latin typeface="Arial"/>
                <a:ea typeface="ＭＳ Ｐゴシック"/>
              </a:rPr>
              <a:t> is the classical path of laboratory science </a:t>
            </a:r>
            <a:r>
              <a:rPr kumimoji="0" lang="en-US" sz="1800" b="0" i="1" u="none" strike="noStrike" kern="1200" cap="none" spc="0" normalizeH="0" baseline="0" noProof="0" dirty="0">
                <a:ln>
                  <a:noFill/>
                </a:ln>
                <a:solidFill>
                  <a:prstClr val="black"/>
                </a:solidFill>
                <a:effectLst/>
                <a:uLnTx/>
                <a:uFillTx/>
                <a:latin typeface="Arial"/>
                <a:ea typeface="ＭＳ Ｐゴシック"/>
              </a:rPr>
              <a:t>– </a:t>
            </a: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a simplified view of the natural world is replicated under controlled </a:t>
            </a: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conditions</a:t>
            </a:r>
          </a:p>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rgbClr val="FF33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Pasteur showed that microorganisms cause disease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and </a:t>
            </a:r>
            <a:r>
              <a:rPr kumimoji="0" lang="en-US" sz="1800" b="0" i="0" u="none" strike="noStrike" kern="1200" cap="none" spc="0" normalizeH="0" baseline="0" noProof="0" dirty="0">
                <a:ln>
                  <a:noFill/>
                </a:ln>
                <a:solidFill>
                  <a:prstClr val="black"/>
                </a:solidFill>
                <a:effectLst/>
                <a:uLnTx/>
                <a:uFillTx/>
                <a:latin typeface="Arial"/>
                <a:ea typeface="ＭＳ Ｐゴシック"/>
              </a:rPr>
              <a:t>discovered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vaccination</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a foundation </a:t>
            </a:r>
            <a:r>
              <a:rPr kumimoji="0" lang="en-US" sz="1800" b="0" i="0" u="none" strike="noStrike" kern="1200" cap="none" spc="0" normalizeH="0" baseline="0" noProof="0" dirty="0">
                <a:ln>
                  <a:noFill/>
                </a:ln>
                <a:solidFill>
                  <a:srgbClr val="001446">
                    <a:lumMod val="75000"/>
                    <a:lumOff val="25000"/>
                  </a:srgbClr>
                </a:solidFill>
                <a:effectLst/>
                <a:uLnTx/>
                <a:uFillTx/>
                <a:latin typeface="Arial"/>
                <a:ea typeface="ＭＳ Ｐゴシック"/>
              </a:rPr>
              <a:t>of scientific </a:t>
            </a:r>
            <a:r>
              <a:rPr kumimoji="0" lang="en-US" sz="1800" b="0" i="0" u="none" strike="noStrike" kern="1200" cap="none" spc="0" normalizeH="0" baseline="0" noProof="0" dirty="0" smtClean="0">
                <a:ln>
                  <a:noFill/>
                </a:ln>
                <a:solidFill>
                  <a:srgbClr val="001446">
                    <a:lumMod val="75000"/>
                    <a:lumOff val="25000"/>
                  </a:srgbClr>
                </a:solidFill>
                <a:effectLst/>
                <a:uLnTx/>
                <a:uFillTx/>
                <a:latin typeface="Arial"/>
                <a:ea typeface="ＭＳ Ｐゴシック"/>
              </a:rPr>
              <a:t>medicine</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3399FF"/>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Laboratory </a:t>
            </a:r>
            <a:r>
              <a:rPr kumimoji="0" lang="en-US" sz="1800" b="0" i="0" u="none" strike="noStrike" kern="1200" cap="none" spc="0" normalizeH="0" baseline="0" noProof="0" dirty="0">
                <a:ln>
                  <a:noFill/>
                </a:ln>
                <a:solidFill>
                  <a:prstClr val="black"/>
                </a:solidFill>
                <a:effectLst/>
                <a:uLnTx/>
                <a:uFillTx/>
                <a:latin typeface="Arial"/>
                <a:ea typeface="ＭＳ Ｐゴシック"/>
              </a:rPr>
              <a:t>experiments are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more for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microscale</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than the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macroscale</a:t>
            </a: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hard </a:t>
            </a:r>
            <a:r>
              <a:rPr kumimoji="0" lang="en-US" sz="1800" b="0" i="0" u="none" strike="noStrike" kern="1200" cap="none" spc="0" normalizeH="0" baseline="0" noProof="0" dirty="0">
                <a:ln>
                  <a:noFill/>
                </a:ln>
                <a:solidFill>
                  <a:prstClr val="black"/>
                </a:solidFill>
                <a:effectLst/>
                <a:uLnTx/>
                <a:uFillTx/>
                <a:latin typeface="Arial"/>
                <a:ea typeface="ＭＳ Ｐゴシック"/>
              </a:rPr>
              <a:t>to conduct at the global scale</a:t>
            </a:r>
          </a:p>
          <a:p>
            <a:pPr marL="285750" marR="0" lvl="0" indent="-285750"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FF3300"/>
              </a:solidFill>
              <a:effectLst/>
              <a:uLnTx/>
              <a:uFillTx/>
              <a:latin typeface="Arial"/>
              <a:ea typeface="ＭＳ Ｐゴシック"/>
            </a:endParaRPr>
          </a:p>
        </p:txBody>
      </p:sp>
    </p:spTree>
    <p:extLst>
      <p:ext uri="{BB962C8B-B14F-4D97-AF65-F5344CB8AC3E}">
        <p14:creationId xmlns:p14="http://schemas.microsoft.com/office/powerpoint/2010/main" val="13323635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Microorganisms in Water</a:t>
            </a:r>
            <a:endParaRPr lang="en-US" dirty="0"/>
          </a:p>
        </p:txBody>
      </p:sp>
      <p:pic>
        <p:nvPicPr>
          <p:cNvPr id="3" name="Picture 2"/>
          <p:cNvPicPr>
            <a:picLocks noChangeAspect="1"/>
          </p:cNvPicPr>
          <p:nvPr/>
        </p:nvPicPr>
        <p:blipFill>
          <a:blip r:embed="rId2"/>
          <a:stretch>
            <a:fillRect/>
          </a:stretch>
        </p:blipFill>
        <p:spPr>
          <a:xfrm>
            <a:off x="362607" y="1024653"/>
            <a:ext cx="8471723" cy="2880116"/>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1147543" y="4044942"/>
            <a:ext cx="6598135" cy="2697444"/>
          </a:xfrm>
          <a:prstGeom prst="rect">
            <a:avLst/>
          </a:prstGeom>
          <a:ln w="3175">
            <a:solidFill>
              <a:schemeClr val="bg1">
                <a:lumMod val="65000"/>
              </a:schemeClr>
            </a:solidFill>
          </a:ln>
        </p:spPr>
      </p:pic>
    </p:spTree>
    <p:extLst>
      <p:ext uri="{BB962C8B-B14F-4D97-AF65-F5344CB8AC3E}">
        <p14:creationId xmlns:p14="http://schemas.microsoft.com/office/powerpoint/2010/main" val="16152986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Observation – Charles Darwin</a:t>
            </a:r>
            <a:endParaRPr lang="en-US" dirty="0"/>
          </a:p>
        </p:txBody>
      </p:sp>
      <p:sp>
        <p:nvSpPr>
          <p:cNvPr id="7" name="Rectangle 6"/>
          <p:cNvSpPr/>
          <p:nvPr/>
        </p:nvSpPr>
        <p:spPr>
          <a:xfrm>
            <a:off x="3664857" y="1593314"/>
            <a:ext cx="4790168" cy="4768170"/>
          </a:xfrm>
          <a:prstGeom prst="rect">
            <a:avLst/>
          </a:prstGeom>
          <a:solidFill>
            <a:srgbClr val="F2F2F2"/>
          </a:solidFill>
        </p:spPr>
        <p:txBody>
          <a:bodyPr wrap="square" lIns="182880" t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Arial"/>
                <a:ea typeface="ＭＳ Ｐゴシック"/>
              </a:rPr>
              <a:t>“When on board H.M.S. Beagle, as naturalist, I was much struck with certain facts in the distribution of the inhabitants of South America, and in the geological relations of the present to the past inhabitants of that continent. These facts seemed to me to throw some light on the origin of species -- that mystery of mysteries, as it has been called by one of our greatest philosophers. On my return home, it occurred to me, in 1837, that something might perhaps be made out on this question by </a:t>
            </a:r>
            <a:r>
              <a:rPr kumimoji="0" lang="en-US" sz="1500" b="0" i="1" u="none" strike="noStrike" kern="1200" cap="none" spc="0" normalizeH="0" baseline="0" noProof="0" dirty="0" smtClean="0">
                <a:ln>
                  <a:noFill/>
                </a:ln>
                <a:solidFill>
                  <a:srgbClr val="0070C0"/>
                </a:solidFill>
                <a:effectLst/>
                <a:uLnTx/>
                <a:uFillTx/>
                <a:latin typeface="Arial"/>
                <a:ea typeface="ＭＳ Ｐゴシック"/>
              </a:rPr>
              <a:t>patiently accumulating and reflecting on all sorts of facts </a:t>
            </a:r>
            <a:r>
              <a:rPr kumimoji="0" lang="en-US" sz="1500" b="0" i="0" u="none" strike="noStrike" kern="1200" cap="none" spc="0" normalizeH="0" baseline="0" noProof="0" dirty="0" smtClean="0">
                <a:ln>
                  <a:noFill/>
                </a:ln>
                <a:solidFill>
                  <a:prstClr val="black"/>
                </a:solidFill>
                <a:effectLst/>
                <a:uLnTx/>
                <a:uFillTx/>
                <a:latin typeface="Arial"/>
                <a:ea typeface="ＭＳ Ｐゴシック"/>
              </a:rPr>
              <a:t>which could possibly have any bearing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Arial"/>
                <a:ea typeface="ＭＳ Ｐゴシック"/>
              </a:rPr>
              <a:t>I can here give only the general conclusions at which I have arrived, with a few facts in illustration, but which, I hope, in most cases will suffice.”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Published </a:t>
            </a:r>
            <a:r>
              <a:rPr kumimoji="0" lang="en-US" sz="1300" b="0" i="0" u="none" strike="noStrike" kern="1200" cap="none" spc="0" normalizeH="0" baseline="0" noProof="0" dirty="0" smtClean="0">
                <a:ln>
                  <a:noFill/>
                </a:ln>
                <a:solidFill>
                  <a:prstClr val="black"/>
                </a:solidFill>
                <a:effectLst/>
                <a:uLnTx/>
                <a:uFillTx/>
                <a:latin typeface="Arial"/>
                <a:ea typeface="ＭＳ Ｐゴシック"/>
              </a:rPr>
              <a:t>24 November,1859</a:t>
            </a:r>
            <a:endParaRPr kumimoji="0" lang="en-US" sz="13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Most accessible book of great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a:ea typeface="ＭＳ Ｐゴシック"/>
              </a:rPr>
              <a:t>scientific imagination ever written </a:t>
            </a:r>
            <a:endParaRPr kumimoji="0" lang="en-US" sz="1300" b="0" i="0" u="none" strike="noStrike" kern="1200" cap="none" spc="0" normalizeH="0" baseline="0" noProof="0" dirty="0" smtClean="0">
              <a:ln>
                <a:noFill/>
              </a:ln>
              <a:solidFill>
                <a:prstClr val="black"/>
              </a:solidFill>
              <a:effectLst/>
              <a:uLnTx/>
              <a:uFillTx/>
              <a:latin typeface="Arial"/>
              <a:ea typeface="ＭＳ Ｐゴシック"/>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1313"/>
            <a:ext cx="2971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693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4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4192</TotalTime>
  <Words>990</Words>
  <Application>Microsoft Office PowerPoint</Application>
  <PresentationFormat>On-screen Show (4:3)</PresentationFormat>
  <Paragraphs>172</Paragraphs>
  <Slides>21</Slides>
  <Notes>3</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ＭＳ Ｐゴシック</vt:lpstr>
      <vt:lpstr>Arial</vt:lpstr>
      <vt:lpstr>Avenir LT Std 55 Roman</vt:lpstr>
      <vt:lpstr>Avenir LT Std 65 Medium</vt:lpstr>
      <vt:lpstr>Avenir LT Std 85 Heavy</vt:lpstr>
      <vt:lpstr>Calibri</vt:lpstr>
      <vt:lpstr>Lucida Grande</vt:lpstr>
      <vt:lpstr>1_Optional_Corporate_PPT_Template-Arial</vt:lpstr>
      <vt:lpstr>Optional_Corporate_PPT_Template-Arial</vt:lpstr>
      <vt:lpstr>4_Optional_Corporate_PPT_Template-Arial</vt:lpstr>
      <vt:lpstr>Office Theme</vt:lpstr>
      <vt:lpstr>Data Integration to Support Water Modeling</vt:lpstr>
      <vt:lpstr>Four water problems to be solved</vt:lpstr>
      <vt:lpstr>How is new knowledge discovered?</vt:lpstr>
      <vt:lpstr>Deduction – Isaac Newton</vt:lpstr>
      <vt:lpstr>Computer Modeling as Deduction</vt:lpstr>
      <vt:lpstr>World Soil Moisture from the NASA Global Land Data Assimilation System (GLDAS)</vt:lpstr>
      <vt:lpstr>Experiment – Louis Pasteur</vt:lpstr>
      <vt:lpstr>Microorganisms in Water</vt:lpstr>
      <vt:lpstr>Observation – Charles Darwin</vt:lpstr>
      <vt:lpstr>Land Air Water Aotearoa (LAWA)</vt:lpstr>
      <vt:lpstr>Mangatainoka River at Pahiatua Town Bridge</vt:lpstr>
      <vt:lpstr>GIS Data for Mangatainoka Catchment</vt:lpstr>
      <vt:lpstr>Data Integration to Support Water Modeling</vt:lpstr>
      <vt:lpstr>Core Observation Networks for Hydrology</vt:lpstr>
      <vt:lpstr>PowerPoint Presentation</vt:lpstr>
      <vt:lpstr>Integrating Modeling and Observations  at National Scale in New Zealand </vt:lpstr>
      <vt:lpstr>Per Capita Income of New Zealand 1870-2010</vt:lpstr>
      <vt:lpstr>Population Distribution  of New Zealand</vt:lpstr>
      <vt:lpstr>The Challenge for the Environment</vt:lpstr>
      <vt:lpstr>Achieving a balance in New Zealand</vt:lpstr>
      <vt:lpstr>Summary</vt:lpstr>
    </vt:vector>
  </TitlesOfParts>
  <Company>Cockrell School of Engineering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Continental-Scale Flood Inundation Mapping</dc:title>
  <dc:creator>Maidment, David R</dc:creator>
  <cp:lastModifiedBy>David Maidment</cp:lastModifiedBy>
  <cp:revision>187</cp:revision>
  <dcterms:created xsi:type="dcterms:W3CDTF">2016-07-19T04:03:03Z</dcterms:created>
  <dcterms:modified xsi:type="dcterms:W3CDTF">2018-02-20T23:17:14Z</dcterms:modified>
</cp:coreProperties>
</file>