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6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6"/>
    <p:sldMasterId id="2147483975" r:id="rId7"/>
  </p:sldMasterIdLst>
  <p:notesMasterIdLst>
    <p:notesMasterId r:id="rId34"/>
  </p:notesMasterIdLst>
  <p:handoutMasterIdLst>
    <p:handoutMasterId r:id="rId35"/>
  </p:handoutMasterIdLst>
  <p:sldIdLst>
    <p:sldId id="256" r:id="rId8"/>
    <p:sldId id="259" r:id="rId9"/>
    <p:sldId id="263" r:id="rId10"/>
    <p:sldId id="264" r:id="rId11"/>
    <p:sldId id="282" r:id="rId12"/>
    <p:sldId id="265" r:id="rId13"/>
    <p:sldId id="276" r:id="rId14"/>
    <p:sldId id="278" r:id="rId15"/>
    <p:sldId id="275" r:id="rId16"/>
    <p:sldId id="283" r:id="rId17"/>
    <p:sldId id="284" r:id="rId18"/>
    <p:sldId id="266" r:id="rId19"/>
    <p:sldId id="267" r:id="rId20"/>
    <p:sldId id="285" r:id="rId21"/>
    <p:sldId id="286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464" autoAdjust="0"/>
  </p:normalViewPr>
  <p:slideViewPr>
    <p:cSldViewPr>
      <p:cViewPr varScale="1">
        <p:scale>
          <a:sx n="38" d="100"/>
          <a:sy n="38" d="100"/>
        </p:scale>
        <p:origin x="834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27CDEAF-98D9-4DB5-A1F5-B36B5D3610D6}" type="datetime1">
              <a:rPr lang="en-GB"/>
              <a:pPr/>
              <a:t>14/03/2018</a:t>
            </a:fld>
            <a:endParaRPr lang="en-GB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1144C2B-48C6-4A77-8850-0008F4F00A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153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3T05:58:03.603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06A2133D-02B2-400E-A766-2AB1D2077FF6}" emma:medium="tactile" emma:mode="ink">
          <msink:context xmlns:msink="http://schemas.microsoft.com/ink/2010/main" type="writingRegion" rotatedBoundingBox="26318,14022 22551,12107 22794,11629 26561,13544"/>
        </emma:interpretation>
      </emma:emma>
    </inkml:annotationXML>
    <inkml:traceGroup>
      <inkml:annotationXML>
        <emma:emma xmlns:emma="http://www.w3.org/2003/04/emma" version="1.0">
          <emma:interpretation id="{19F7823C-62F9-4DEC-B93A-AE3600F90166}" emma:medium="tactile" emma:mode="ink">
            <msink:context xmlns:msink="http://schemas.microsoft.com/ink/2010/main" type="paragraph" rotatedBoundingBox="26318,14022 22551,12107 22794,11629 26561,135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3FFD23-DCF6-4912-9CE6-BE98713FE362}" emma:medium="tactile" emma:mode="ink">
              <msink:context xmlns:msink="http://schemas.microsoft.com/ink/2010/main" type="line" rotatedBoundingBox="26318,14022 22551,12107 22794,11629 26561,13544"/>
            </emma:interpretation>
          </emma:emma>
        </inkml:annotationXML>
        <inkml:traceGroup>
          <inkml:annotationXML>
            <emma:emma xmlns:emma="http://www.w3.org/2003/04/emma" version="1.0">
              <emma:interpretation id="{EBADB81A-B915-4407-8481-717451BCC9C4}" emma:medium="tactile" emma:mode="ink">
                <msink:context xmlns:msink="http://schemas.microsoft.com/ink/2010/main" type="inkWord" rotatedBoundingBox="26400,13863 26224,13773 26298,13627 26474,13716"/>
              </emma:interpretation>
            </emma:emma>
          </inkml:annotationXML>
          <inkml:trace contextRef="#ctx0" brushRef="#br0">30678 14126 13056,'-20'-14'4927,"14"4"-2687,0-4-2400,6 10 832,0-1-608,0 1 0,0-16-128,0 2 0,-4-11-96,-2 5-32,0 6-128,0 2-32,2 3-608,-8-1-160,3 5-1695,-3-1-705,2-4-512</inkml:trace>
        </inkml:traceGroup>
        <inkml:traceGroup>
          <inkml:annotationXML>
            <emma:emma xmlns:emma="http://www.w3.org/2003/04/emma" version="1.0">
              <emma:interpretation id="{2AD32DA0-E492-4897-AF57-455F5501D2C9}" emma:medium="tactile" emma:mode="ink">
                <msink:context xmlns:msink="http://schemas.microsoft.com/ink/2010/main" type="inkWord" rotatedBoundingBox="25610,13430 25399,13322 25498,13127 25710,13235"/>
              </emma:interpretation>
            </emma:emma>
          </inkml:annotationXML>
          <inkml:trace contextRef="#ctx0" brushRef="#br0" timeOffset="-511">29689 13592 11008,'-10'-10'4128,"13"10"-2241,25-6-2558,-12-2 543,12-11-960,18 6-160,2-1-1472,2-2-640,-4 12 352,-2 0 192</inkml:trace>
        </inkml:traceGroup>
        <inkml:traceGroup>
          <inkml:annotationXML>
            <emma:emma xmlns:emma="http://www.w3.org/2003/04/emma" version="1.0">
              <emma:interpretation id="{6156980C-164A-4FF5-AD76-A0C4E97F5B39}" emma:medium="tactile" emma:mode="ink">
                <msink:context xmlns:msink="http://schemas.microsoft.com/ink/2010/main" type="inkWord" rotatedBoundingBox="23011,12341 22551,12107 22794,11629 23254,11863"/>
              </emma:interpretation>
            </emma:emma>
          </inkml:annotationXML>
          <inkml:trace contextRef="#ctx0" brushRef="#br0" timeOffset="-868522">27260 12272 10368,'6'0'3872,"4"-6"-2112,2 3-2272,-12 3 480,4-6-2144,2 1-864,0-4-576,-6-9-224</inkml:trace>
          <inkml:trace contextRef="#ctx0" brushRef="#br0" timeOffset="-868342">27478 12233 11392,'-37'15'4224,"37"-11"-2305,6 0-3007,-6-4 257,0 0-3745,0-4-1536</inkml:trace>
          <inkml:trace contextRef="#ctx0" brushRef="#br0" timeOffset="-864544">27382 12054 14464,'12'8'5343,"0"-8"-2879,-12 0-3232,0 0 736,-12 0-2720,0 0-991</inkml:trace>
          <inkml:trace contextRef="#ctx0" brushRef="#br0" timeOffset="-864682">27288 12135 10368,'0'0'3936,"0"5"-2112,0-5-1281,0 0 1057,-6 0-832,1 6-224,-5-6-1280,0 0-544,-8 0-2335,2 0-929,6 0 704,4 0 512</inkml:trace>
          <inkml:trace contextRef="#ctx0" brushRef="#br0" timeOffset="-863016">27342 12217 12800,'-12'0'4735,"12"0"-2559,0-8-3872,0 8 97,0-13-3457</inkml:trace>
          <inkml:trace contextRef="#ctx0" brushRef="#br0" timeOffset="-862852">27293 12266 13056,'-10'20'4831,"4"-20"-2623,6 0-2496,0 0 800,0 0-640,0-6-128,0 2-1504,-4-6-607,-2-4-2593,6 1-1152</inkml:trace>
          <inkml:trace contextRef="#ctx0" brushRef="#br0" timeOffset="-849745">27342 12158 11008,'-12'12'4128,"0"-12"-2241,4 0-2974,8 0 255,0 0-1216,0-12-288,8 5-1248,-8-5-448</inkml:trace>
          <inkml:trace contextRef="#ctx0" brushRef="#br0" timeOffset="-845991">27405 12304 10112,'-25'0'3872,"25"6"-2112,-6 22-2272,6-32 576,-6 0-1536,2-2-448,-2 2-1856,-4-2-800</inkml:trace>
          <inkml:trace contextRef="#ctx0" brushRef="#br0" timeOffset="-846162">27220 12471 10880,'-12'0'4128,"24"-47"-2241,0 75-3454,-5-21-3297</inkml:trace>
          <inkml:trace contextRef="#ctx0" brushRef="#br0" timeOffset="-863613">26930 12249 11520,'-3'0'4288,"3"3"-2305,-6-3-2239,6 0 736,0 0-1088,0 0-383,-7-3-897,4-3-416,-3 2-1696,0-2-640</inkml:trace>
          <inkml:trace contextRef="#ctx0" brushRef="#br0" timeOffset="-864397">26903 12306 4736,'-8'0'1824,"27"0"-960,-7-20-3040,-12 0-608</inkml:trace>
          <inkml:trace contextRef="#ctx0" brushRef="#br0" timeOffset="-863782">26895 12404 9216,'9'-43'3424,"-9"19"-1856,10 7-2336,-10 11 384,0 1-2560,6-4-992,0-1 1152,-6 6 672</inkml:trace>
          <inkml:trace contextRef="#ctx0" brushRef="#br0" timeOffset="-844288">27267 12171 128,'12'-16'0</inkml:trace>
          <inkml:trace contextRef="#ctx0" brushRef="#br0" timeOffset="5895">27069 12159 6144,'-20'0'2272,"20"8"-1216,0-8-1248,0 0 384,0 0-896,0 0-320</inkml:trace>
          <inkml:trace contextRef="#ctx0" brushRef="#br0" timeOffset="5764">27032 12115 5632,'-27'-4'2112,"27"4"-1152,0 0-1120,0 0 320,0 0-384,0 0 0,0 0-1824,0 0-704,0 0 1056,0 0 576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3T05:57:58.729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8415EE80-E9E5-4FA9-95A6-C4CCC1EE3CCF}" emma:medium="tactile" emma:mode="ink">
          <msink:context xmlns:msink="http://schemas.microsoft.com/ink/2010/main" type="inkDrawing" rotatedBoundingBox="27896,11756 27936,11715 27967,11746 27926,11787" shapeName="Other"/>
        </emma:interpretation>
      </emma:emma>
    </inkml:annotationXML>
    <inkml:trace contextRef="#ctx0" brushRef="#br0">32221 12034 9216,'-47'-14'3424,"47"14"-1856,6 0-4160,-6 0-448,15 0-192,5-41 160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3T05:43:45.601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1C0657D8-D560-4C7E-AE01-39F7B013DE51}" emma:medium="tactile" emma:mode="ink">
          <msink:context xmlns:msink="http://schemas.microsoft.com/ink/2010/main" type="writingRegion" rotatedBoundingBox="28695,10963 28736,10963 28736,13499 28695,13499"/>
        </emma:interpretation>
      </emma:emma>
    </inkml:annotationXML>
    <inkml:traceGroup>
      <inkml:annotationXML>
        <emma:emma xmlns:emma="http://www.w3.org/2003/04/emma" version="1.0">
          <emma:interpretation id="{BE1EAEBC-CE47-48E5-AC1B-7069E99D4130}" emma:medium="tactile" emma:mode="ink">
            <msink:context xmlns:msink="http://schemas.microsoft.com/ink/2010/main" type="paragraph" rotatedBoundingBox="28695,10963 28736,10963 28736,13499 28695,13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E8863C-65C3-42EC-AF84-892F1AD9ADAA}" emma:medium="tactile" emma:mode="ink">
              <msink:context xmlns:msink="http://schemas.microsoft.com/ink/2010/main" type="line" rotatedBoundingBox="28695,10963 28736,10963 28736,13499 28695,13499"/>
            </emma:interpretation>
          </emma:emma>
        </inkml:annotationXML>
        <inkml:traceGroup>
          <inkml:annotationXML>
            <emma:emma xmlns:emma="http://www.w3.org/2003/04/emma" version="1.0">
              <emma:interpretation id="{3C870C02-B3A8-4852-A336-AB6B7F51AABC}" emma:medium="tactile" emma:mode="ink">
                <msink:context xmlns:msink="http://schemas.microsoft.com/ink/2010/main" type="inkWord" rotatedBoundingBox="28698,10963 28736,10963 28736,10967 28698,10967"/>
              </emma:interpretation>
            </emma:emma>
          </inkml:annotationXML>
          <inkml:trace contextRef="#ctx0" brushRef="#br0">33014 11230 10624,'-32'-4'3936,"26"4"-2112,6 0-3040,0 0 160,0 0-1792,6 0-640</inkml:trace>
        </inkml:traceGroup>
        <inkml:traceGroup>
          <inkml:annotationXML>
            <emma:emma xmlns:emma="http://www.w3.org/2003/04/emma" version="1.0">
              <emma:interpretation id="{DCA71A92-276F-4FCB-8CF3-5E149F3AA4CB}" emma:medium="tactile" emma:mode="ink">
                <msink:context xmlns:msink="http://schemas.microsoft.com/ink/2010/main" type="inkWord" rotatedBoundingBox="28695,13485 28721,13485 28721,13499 28695,13499"/>
              </emma:interpretation>
            </emma:emma>
          </inkml:annotationXML>
          <inkml:trace contextRef="#ctx0" brushRef="#br0" timeOffset="855767">32999 13748 10496,'-26'0'3936,"26"4"-2112,0 6-2400,0-10 512,0 0-1376,0 0-416,11 0-2016,0-4-864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3T05:58:04.498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90344BFF-07E0-4C2E-9F78-610EAD6F08B6}" emma:medium="tactile" emma:mode="ink">
          <msink:context xmlns:msink="http://schemas.microsoft.com/ink/2010/main" type="writingRegion" rotatedBoundingBox="26055,9832 26140,9832 26140,9852 26055,9852"/>
        </emma:interpretation>
      </emma:emma>
    </inkml:annotationXML>
    <inkml:traceGroup>
      <inkml:annotationXML>
        <emma:emma xmlns:emma="http://www.w3.org/2003/04/emma" version="1.0">
          <emma:interpretation id="{45EF67BD-7BC7-49BF-9461-44ACEFDE8575}" emma:medium="tactile" emma:mode="ink">
            <msink:context xmlns:msink="http://schemas.microsoft.com/ink/2010/main" type="paragraph" rotatedBoundingBox="26055,9832 26140,9832 26140,9852 26055,98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05D4C2-3391-4001-9828-28CE06D303AB}" emma:medium="tactile" emma:mode="ink">
              <msink:context xmlns:msink="http://schemas.microsoft.com/ink/2010/main" type="line" rotatedBoundingBox="26055,9832 26140,9832 26140,9852 26055,9852"/>
            </emma:interpretation>
          </emma:emma>
        </inkml:annotationXML>
        <inkml:traceGroup>
          <inkml:annotationXML>
            <emma:emma xmlns:emma="http://www.w3.org/2003/04/emma" version="1.0">
              <emma:interpretation id="{8542AC9A-2A29-41C6-AFDB-90F0BFE2E10D}" emma:medium="tactile" emma:mode="ink">
                <msink:context xmlns:msink="http://schemas.microsoft.com/ink/2010/main" type="inkWord" rotatedBoundingBox="26055,9832 26140,9832 26140,9852 26055,9852"/>
              </emma:interpretation>
            </emma:emma>
          </inkml:annotationXML>
          <inkml:trace contextRef="#ctx0" brushRef="#br0">30352 10115 9088,'-19'-10'3424,"19"0"-1856,0 16-1760,0-6 544,0 0-448,0 0 0,9 0-896,1 0-352,2 0-1888,-2 0-768,12 0 1728,0-6 832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3T05:43:44.444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5BCB28E1-50EE-4DA5-82E5-69EC1867C6CD}" emma:medium="tactile" emma:mode="ink">
          <msink:context xmlns:msink="http://schemas.microsoft.com/ink/2010/main" type="writingRegion" rotatedBoundingBox="22952,10424 24160,10424 24160,10889 22952,10889"/>
        </emma:interpretation>
      </emma:emma>
    </inkml:annotationXML>
    <inkml:traceGroup>
      <inkml:annotationXML>
        <emma:emma xmlns:emma="http://www.w3.org/2003/04/emma" version="1.0">
          <emma:interpretation id="{66A8B240-E7EF-467A-B3C2-23F05AC41EAD}" emma:medium="tactile" emma:mode="ink">
            <msink:context xmlns:msink="http://schemas.microsoft.com/ink/2010/main" type="paragraph" rotatedBoundingBox="22952,10424 24160,10424 24160,10889 22952,108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3E3E29-FEDD-48EF-9BB4-051E0921C5CF}" emma:medium="tactile" emma:mode="ink">
              <msink:context xmlns:msink="http://schemas.microsoft.com/ink/2010/main" type="line" rotatedBoundingBox="22952,10424 24160,10424 24160,10889 22952,10889"/>
            </emma:interpretation>
          </emma:emma>
        </inkml:annotationXML>
        <inkml:traceGroup>
          <inkml:annotationXML>
            <emma:emma xmlns:emma="http://www.w3.org/2003/04/emma" version="1.0">
              <emma:interpretation id="{B0F006FE-894B-4584-8FCC-709D8BA3A48E}" emma:medium="tactile" emma:mode="ink">
                <msink:context xmlns:msink="http://schemas.microsoft.com/ink/2010/main" type="inkWord" rotatedBoundingBox="24085,10826 24160,10826 24160,10889 24085,10889"/>
              </emma:interpretation>
            </emma:emma>
          </inkml:annotationXML>
          <inkml:trace contextRef="#ctx0" brushRef="#br0">28438 11152 6528,'-21'-6'2464,"21"2"-1344,-4 4-1184,-2-9 544,6 13-352,-6-4 0,6 0-128,-4 0-96,4-4 64,-6-1-64,-6 0-32,12 1-64,-4-2-32,4 6 192,0-4 64,0 4-64,0-4-32,-6 4 32,6-6 64,0 2 0,-6 4-32,6 0-1952,0 0-1696,0-6 1152</inkml:trace>
        </inkml:traceGroup>
        <inkml:traceGroup>
          <inkml:annotationXML>
            <emma:emma xmlns:emma="http://www.w3.org/2003/04/emma" version="1.0">
              <emma:interpretation id="{DF66C43A-8E92-42EF-8FBB-9B690FD5A29F}" emma:medium="tactile" emma:mode="ink">
                <msink:context xmlns:msink="http://schemas.microsoft.com/ink/2010/main" type="inkWord" rotatedBoundingBox="22952,10424 22980,10424 22980,10613 22952,10613"/>
              </emma:interpretation>
            </emma:emma>
          </inkml:annotationXML>
          <inkml:trace contextRef="#ctx0" brushRef="#br0" timeOffset="-1268">27240 10876 4736,'-10'-3'1760,"10"-37"-960,0 23-928,0-3 1728,6 2-640,-2 2-512,2 2-256,0 1-2816,-6-1-1152,6 0 1664,-6-6 864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3T05:42:29.800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AB710E62-BD3D-4F66-AFC4-C3DF971C05F0}" emma:medium="tactile" emma:mode="ink">
          <msink:context xmlns:msink="http://schemas.microsoft.com/ink/2010/main" type="writingRegion" rotatedBoundingBox="21335,10057 21079,9748 21409,9476 21664,9785"/>
        </emma:interpretation>
      </emma:emma>
    </inkml:annotationXML>
    <inkml:traceGroup>
      <inkml:annotationXML>
        <emma:emma xmlns:emma="http://www.w3.org/2003/04/emma" version="1.0">
          <emma:interpretation id="{276F2EA6-C499-40F5-A02F-F161F870AD67}" emma:medium="tactile" emma:mode="ink">
            <msink:context xmlns:msink="http://schemas.microsoft.com/ink/2010/main" type="paragraph" rotatedBoundingBox="21335,10057 21079,9748 21409,9476 21664,9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38DF3A-E840-45D6-81AA-752D2F2ACD3B}" emma:medium="tactile" emma:mode="ink">
              <msink:context xmlns:msink="http://schemas.microsoft.com/ink/2010/main" type="line" rotatedBoundingBox="21335,10057 21079,9748 21409,9476 21664,9785"/>
            </emma:interpretation>
          </emma:emma>
        </inkml:annotationXML>
        <inkml:traceGroup>
          <inkml:annotationXML>
            <emma:emma xmlns:emma="http://www.w3.org/2003/04/emma" version="1.0">
              <emma:interpretation id="{33927895-9536-4673-9632-3416B3FBF105}" emma:medium="tactile" emma:mode="ink">
                <msink:context xmlns:msink="http://schemas.microsoft.com/ink/2010/main" type="inkWord" rotatedBoundingBox="21335,10057 21079,9748 21409,9476 21664,9785"/>
              </emma:interpretation>
            </emma:emma>
          </inkml:annotationXML>
          <inkml:trace contextRef="#ctx0" brushRef="#br0">25547 10242 7040,'0'-29'2624,"16"15"-1408,16-10-4384,-21 14-928</inkml:trace>
          <inkml:trace contextRef="#ctx0" brushRef="#br0" timeOffset="4080">25579 9990 6784,'-16'-4'2624,"10"-25"-1408,2 15-1280,4 14 544,0-4-416,4-1-32,2 1-1504,0-6-704,9 0-448,-4 6-160</inkml:trace>
          <inkml:trace contextRef="#ctx0" brushRef="#br0" timeOffset="5618">25694 9855 7808,'-19'9'2976,"19"-1"-1600,12 3-1536,-12-11 544,0 0-288,0 0 0,0 0-896,0 0-384,7 0-2048,5 0-864</inkml:trace>
          <inkml:trace contextRef="#ctx0" brushRef="#br0" timeOffset="5370">25690 9768 6528,'-27'-9'2464,"23"14"-1344,-2-1-1376,6-4 384,0 0-1472,0 7-608,0-7-416,0 7-96</inkml:trace>
          <inkml:trace contextRef="#ctx0" brushRef="#br0" timeOffset="6917">25765 10162 1280,'6'-13'512,"-2"-3"-256,18 3-32,-13 13 224,-3-4-224,0-2-64,0 2-96,-2 0-64,12-2 32,-4-4-32,-3 6 0,3 0 0,-2-2 0,0 2 0,2-2 0,-6 2 64,-3 4-96,3 0-64,-6 0-800,6 0-288</inkml:trace>
          <inkml:trace contextRef="#ctx0" brushRef="#br0" timeOffset="2.59471E6">25819 10011 2176,'-12'27'-1120</inkml:trace>
          <inkml:trace contextRef="#ctx0" brushRef="#br0" timeOffset="2.59445E6">25781 10008 1536,'0'-24'608,"22"8"-320,-7-16-352,-8 27 128,-3 1-64,1-2 64</inkml:trace>
          <inkml:trace contextRef="#ctx0" brushRef="#br0" timeOffset="2.59543E6">25669 9958 3328,'-10'-28'1216,"10"28"-640,4 0-2080,-4 0-384</inkml:trace>
          <inkml:trace contextRef="#ctx0" brushRef="#br0" timeOffset="2.59562E6">25749 9822 2304,'-11'0'864,"11"0"-448,0 0-416,0 0 224,0 0-1184,0 0-544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4847EE8-AACF-4793-80CA-89A7519C3E90}" type="datetime1">
              <a:rPr lang="en-GB"/>
              <a:pPr/>
              <a:t>14/03/2018</a:t>
            </a:fld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BD1B49E-6BEC-4422-A13A-6636BCB250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225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B49E-6BEC-4422-A13A-6636BCB2508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357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DFC9A-9BD5-4673-BDBA-5DA2C8E6E6E7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3758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DFC9A-9BD5-4673-BDBA-5DA2C8E6E6E7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4588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B49E-6BEC-4422-A13A-6636BCB2508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296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B49E-6BEC-4422-A13A-6636BCB25080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590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B49E-6BEC-4422-A13A-6636BCB2508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555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B49E-6BEC-4422-A13A-6636BCB2508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769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B49E-6BEC-4422-A13A-6636BCB25080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905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B49E-6BEC-4422-A13A-6636BCB25080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11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B49E-6BEC-4422-A13A-6636BCB25080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49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B49E-6BEC-4422-A13A-6636BCB25080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753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B49E-6BEC-4422-A13A-6636BCB2508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654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B49E-6BEC-4422-A13A-6636BCB25080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904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B49E-6BEC-4422-A13A-6636BCB25080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8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B49E-6BEC-4422-A13A-6636BCB25080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98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DFC9A-9BD5-4673-BDBA-5DA2C8E6E6E7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137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NZ" sz="1000" dirty="0">
              <a:ea typeface="ヒラギノ角ゴ Pro W3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044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B49E-6BEC-4422-A13A-6636BCB2508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49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DFC9A-9BD5-4673-BDBA-5DA2C8E6E6E7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514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E781-E4C4-4ECF-BFF2-246DE83F5CF6}" type="slidenum">
              <a:rPr lang="en-NZ" smtClean="0"/>
              <a:pPr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89088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B49E-6BEC-4422-A13A-6636BCB2508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366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B49E-6BEC-4422-A13A-6636BCB2508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0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9BCEB-4BF3-4973-8A0B-AFE9A771BD12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000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F233C-8EB2-487A-9899-629B89E543F4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101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5D55D-C25F-4501-A9BC-F256B9B6B5E2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2929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CCB21-54C0-4FB1-B8BF-B158EA36BC46}" type="datetime1">
              <a:rPr lang="en-GB"/>
              <a:pPr/>
              <a:t>14/03/2018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BDA0E-78A8-457B-8051-900C15EB21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482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0D185-1753-43DB-9BA4-0B1D0534A76D}" type="datetime1">
              <a:rPr lang="en-GB"/>
              <a:pPr/>
              <a:t>14/03/2018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160B2-F492-46C2-9385-C66762B7C11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675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095EB-F80F-404D-8DCA-A48D1328BC5C}" type="datetime1">
              <a:rPr lang="en-GB"/>
              <a:pPr/>
              <a:t>14/03/2018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1B6B2-2261-4856-8A5D-5D954B96C3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113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EB1A3-5182-44D0-A930-C4EF690DF451}" type="datetime1">
              <a:rPr lang="en-GB"/>
              <a:pPr/>
              <a:t>14/03/2018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4AA63-8E3E-4EFB-B9CA-5B21A8BEC66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590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94E54-3D2E-4B71-9262-DA9BE4F6184C}" type="datetime1">
              <a:rPr lang="en-GB"/>
              <a:pPr/>
              <a:t>14/03/2018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1B1EB-A6A9-41D6-85CB-D8E62054465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422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02C57-A296-4C4B-917C-0FD4AFDE7489}" type="datetime1">
              <a:rPr lang="en-GB"/>
              <a:pPr/>
              <a:t>14/03/2018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67131-14F2-422D-BB5A-CE612A63037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405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0FC6E-DF8E-4C83-929E-E2F20C7FA66F}" type="datetime1">
              <a:rPr lang="en-GB"/>
              <a:pPr/>
              <a:t>14/03/2018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1D1D4-8E50-4EBA-B93B-0581DA3AC2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770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28FDA5-61C7-48D0-BBE2-108CA5C54BAE}" type="datetime1">
              <a:rPr lang="en-GB"/>
              <a:pPr/>
              <a:t>14/03/2018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81843-499C-4D73-A067-9DCF8393F82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14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50493-E3C7-463B-847F-829A325E450C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8186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499B8-DCB1-4047-AF48-F7FE815D07E8}" type="datetime1">
              <a:rPr lang="en-GB"/>
              <a:pPr/>
              <a:t>14/03/2018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DB756-771C-42A6-80EF-6EFF2D18B2C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91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E3FD2-3600-424B-BDC2-8DD4211DC693}" type="datetime1">
              <a:rPr lang="en-GB"/>
              <a:pPr/>
              <a:t>14/03/2018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4D86E-0F56-47A6-A2E1-40D76FD15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148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D9339-C37A-48F3-8C54-47D19C38A444}" type="datetime1">
              <a:rPr lang="en-GB"/>
              <a:pPr/>
              <a:t>14/03/2018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D1DB0-848A-443D-98AF-F78E3479145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30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464BD-0097-42E7-9621-269F12481413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772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89B36-35F4-4D43-B29A-7D10C3A36DBE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276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A8246-D242-4F53-8429-D83B208D1DEB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505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E90DC-EC78-4FA1-B89F-CDA69C29BC58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190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25645-7ECB-4F76-88DE-F75D3EC1592F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083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76177-B400-4E0E-AB84-4BC0C80B20E0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049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C722D-8005-44D6-8E97-0712569D4BD0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302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784351" y="19526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>
              <a:latin typeface="Arial" pitchFamily="34" charset="0"/>
              <a:ea typeface="ヒラギノ角ゴ Pro W3" pitchFamily="-32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1" name="Date Placeholder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2" name="Footer Placeholder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3" name="Slide Number Placeholder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AA4D435B-CF71-4ECC-83D3-18F58E03282C}" type="slidenum">
              <a:rPr lang="en-NZ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909688E6-0CED-4179-9777-87B2B9F2694B}" type="datetime1">
              <a:rPr lang="en-GB"/>
              <a:pPr/>
              <a:t>14/03/2018</a:t>
            </a:fld>
            <a:endParaRPr lang="en-GB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0000" y="6248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864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A711A965-D582-4DCA-AB3A-F87A799AF05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1784351" y="19526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GB" sz="2400"/>
          </a:p>
        </p:txBody>
      </p:sp>
      <p:pic>
        <p:nvPicPr>
          <p:cNvPr id="13320" name="Picture 8" descr="Maori_Ecan_logo_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973763"/>
            <a:ext cx="28448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2.jp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3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6"/>
          <p:cNvSpPr>
            <a:spLocks noGrp="1"/>
          </p:cNvSpPr>
          <p:nvPr>
            <p:ph type="ctrTitle"/>
          </p:nvPr>
        </p:nvSpPr>
        <p:spPr>
          <a:xfrm>
            <a:off x="3791744" y="404664"/>
            <a:ext cx="8136904" cy="2142401"/>
          </a:xfrm>
        </p:spPr>
        <p:txBody>
          <a:bodyPr/>
          <a:lstStyle/>
          <a:p>
            <a:pPr eaLnBrk="1" hangingPunct="1"/>
            <a:r>
              <a:rPr lang="en-US" dirty="0"/>
              <a:t>Canterbury’s Water Management Strategy: </a:t>
            </a:r>
            <a:br>
              <a:rPr lang="en-US" dirty="0"/>
            </a:br>
            <a:r>
              <a:rPr lang="en-US" dirty="0"/>
              <a:t>Combining Policy, Science &amp; Community</a:t>
            </a:r>
          </a:p>
        </p:txBody>
      </p:sp>
      <p:pic>
        <p:nvPicPr>
          <p:cNvPr id="4" name="Picture 3" descr="G:\DCIM\103_PANA\P1030878.JPG">
            <a:extLst>
              <a:ext uri="{FF2B5EF4-FFF2-40B4-BE49-F238E27FC236}">
                <a16:creationId xmlns:a16="http://schemas.microsoft.com/office/drawing/2014/main" xmlns="" id="{57599845-B97D-47C3-A897-7F78EE184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-358" r="3904" b="-1361"/>
          <a:stretch>
            <a:fillRect/>
          </a:stretch>
        </p:blipFill>
        <p:spPr bwMode="auto">
          <a:xfrm>
            <a:off x="499548" y="1830744"/>
            <a:ext cx="3420504" cy="254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34BCD1-6D61-4FF9-9D12-64E9C6253180}"/>
              </a:ext>
            </a:extLst>
          </p:cNvPr>
          <p:cNvSpPr txBox="1"/>
          <p:nvPr/>
        </p:nvSpPr>
        <p:spPr>
          <a:xfrm>
            <a:off x="5735960" y="3230071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 err="1">
                <a:solidFill>
                  <a:schemeClr val="bg1"/>
                </a:solidFill>
              </a:rPr>
              <a:t>Dr.</a:t>
            </a:r>
            <a:r>
              <a:rPr lang="en-NZ" sz="2800" dirty="0">
                <a:solidFill>
                  <a:schemeClr val="bg1"/>
                </a:solidFill>
              </a:rPr>
              <a:t> Stefanie Rixecker</a:t>
            </a:r>
          </a:p>
          <a:p>
            <a:pPr algn="ctr"/>
            <a:r>
              <a:rPr lang="en-NZ" sz="2800" dirty="0" err="1">
                <a:solidFill>
                  <a:schemeClr val="bg1"/>
                </a:solidFill>
              </a:rPr>
              <a:t>Dr.</a:t>
            </a:r>
            <a:r>
              <a:rPr lang="en-NZ" sz="2800" dirty="0">
                <a:solidFill>
                  <a:schemeClr val="bg1"/>
                </a:solidFill>
              </a:rPr>
              <a:t> Tim Davie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9A3C12-39B2-4F33-93D7-BB6B5FDBA2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077072"/>
            <a:ext cx="3742184" cy="2492962"/>
          </a:xfrm>
          <a:prstGeom prst="rect">
            <a:avLst/>
          </a:prstGeom>
        </p:spPr>
      </p:pic>
    </p:spTree>
  </p:cSld>
  <p:clrMapOvr>
    <a:masterClrMapping/>
  </p:clrMapOvr>
  <p:transition advClick="0" advTm="1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1C7BC5-B320-4CA9-B0A2-4D4115F8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Plans require good science &amp;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371AAC-A36C-46E3-AD2D-E0D49CA437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/>
              <a:t>Water quantity</a:t>
            </a:r>
          </a:p>
          <a:p>
            <a:r>
              <a:rPr lang="en-NZ" dirty="0"/>
              <a:t>Water quality</a:t>
            </a:r>
          </a:p>
          <a:p>
            <a:r>
              <a:rPr lang="en-NZ" dirty="0"/>
              <a:t>Land use</a:t>
            </a:r>
          </a:p>
          <a:p>
            <a:r>
              <a:rPr lang="en-NZ" dirty="0"/>
              <a:t>Presented according to:</a:t>
            </a:r>
          </a:p>
          <a:p>
            <a:pPr lvl="1"/>
            <a:r>
              <a:rPr lang="en-NZ" dirty="0"/>
              <a:t>Current state</a:t>
            </a:r>
          </a:p>
          <a:p>
            <a:pPr lvl="1"/>
            <a:r>
              <a:rPr lang="en-NZ" dirty="0"/>
              <a:t>Future scenarios</a:t>
            </a:r>
          </a:p>
          <a:p>
            <a:r>
              <a:rPr lang="en-NZ" dirty="0"/>
              <a:t>The environment needs to be monitored, trends established &amp; outcomes defined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xmlns="" id="{E6ADEEEE-13C5-442C-B4E6-978AC848A403}"/>
                  </a:ext>
                </a:extLst>
              </p14:cNvPr>
              <p14:cNvContentPartPr/>
              <p14:nvPr/>
            </p14:nvContentPartPr>
            <p14:xfrm>
              <a:off x="8142152" y="4244771"/>
              <a:ext cx="1362240" cy="746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6ADEEEE-13C5-442C-B4E6-978AC848A4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37832" y="4240451"/>
                <a:ext cx="1370880" cy="7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xmlns="" id="{25C0DE68-A77D-40EC-BEAD-8B8653FE42B4}"/>
                  </a:ext>
                </a:extLst>
              </p14:cNvPr>
              <p14:cNvContentPartPr/>
              <p14:nvPr/>
            </p14:nvContentPartPr>
            <p14:xfrm>
              <a:off x="10042592" y="4217771"/>
              <a:ext cx="17280" cy="20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5C0DE68-A77D-40EC-BEAD-8B8653FE42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38272" y="4213451"/>
                <a:ext cx="259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xmlns="" id="{59208C68-5DB9-418F-96FA-5537D089E8F9}"/>
                  </a:ext>
                </a:extLst>
              </p14:cNvPr>
              <p14:cNvContentPartPr/>
              <p14:nvPr/>
            </p14:nvContentPartPr>
            <p14:xfrm>
              <a:off x="10330232" y="3946691"/>
              <a:ext cx="15120" cy="9127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9208C68-5DB9-418F-96FA-5537D089E8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25912" y="3942374"/>
                <a:ext cx="23760" cy="921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xmlns="" id="{D4F37206-EEF8-43C7-8306-C5EB002B2D73}"/>
                  </a:ext>
                </a:extLst>
              </p14:cNvPr>
              <p14:cNvContentPartPr/>
              <p14:nvPr/>
            </p14:nvContentPartPr>
            <p14:xfrm>
              <a:off x="9379832" y="3539531"/>
              <a:ext cx="30600" cy="73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4F37206-EEF8-43C7-8306-C5EB002B2D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75562" y="3535314"/>
                <a:ext cx="39140" cy="15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xmlns="" id="{46C27FCE-38C0-489A-A8AC-80B7C7F17DB4}"/>
                  </a:ext>
                </a:extLst>
              </p14:cNvPr>
              <p14:cNvContentPartPr/>
              <p14:nvPr/>
            </p14:nvContentPartPr>
            <p14:xfrm>
              <a:off x="8262752" y="3752651"/>
              <a:ext cx="435240" cy="1677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6C27FCE-38C0-489A-A8AC-80B7C7F17DB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58432" y="3748331"/>
                <a:ext cx="443880" cy="176400"/>
              </a:xfrm>
              <a:prstGeom prst="rect">
                <a:avLst/>
              </a:prstGeom>
            </p:spPr>
          </p:pic>
        </mc:Fallback>
      </mc:AlternateContent>
      <p:pic>
        <p:nvPicPr>
          <p:cNvPr id="66" name="Content Placeholder 65">
            <a:extLst>
              <a:ext uri="{FF2B5EF4-FFF2-40B4-BE49-F238E27FC236}">
                <a16:creationId xmlns:a16="http://schemas.microsoft.com/office/drawing/2014/main" xmlns="" id="{4A04831E-0B05-4550-8DF9-306C8CAE72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943050"/>
            <a:ext cx="5040560" cy="3214141"/>
          </a:xfrm>
        </p:spPr>
      </p:pic>
    </p:spTree>
    <p:extLst>
      <p:ext uri="{BB962C8B-B14F-4D97-AF65-F5344CB8AC3E}">
        <p14:creationId xmlns:p14="http://schemas.microsoft.com/office/powerpoint/2010/main" val="597630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232E92-D67A-4559-9A7D-3DEEF2A7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Plans are not infinite – 5 &amp; 10 year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E76287-405F-4EA1-805D-38648EB7E4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/>
              <a:t>Plans must be assessed on a 5 &amp; 10 yearly cycle</a:t>
            </a:r>
          </a:p>
          <a:p>
            <a:r>
              <a:rPr lang="en-NZ" dirty="0"/>
              <a:t>There is an expectation that data and science models can explain improvements and indicate further actions required</a:t>
            </a:r>
          </a:p>
          <a:p>
            <a:r>
              <a:rPr lang="en-NZ" dirty="0"/>
              <a:t>How do we secure systematic, credible answers for the next generation?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1ABAB44-C4E3-47A0-BEDB-553A02F825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133600"/>
            <a:ext cx="5659040" cy="3455640"/>
          </a:xfrm>
        </p:spPr>
      </p:pic>
    </p:spTree>
    <p:extLst>
      <p:ext uri="{BB962C8B-B14F-4D97-AF65-F5344CB8AC3E}">
        <p14:creationId xmlns:p14="http://schemas.microsoft.com/office/powerpoint/2010/main" val="279666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/>
          <p:nvPr/>
        </p:nvSpPr>
        <p:spPr bwMode="auto">
          <a:xfrm>
            <a:off x="1992313" y="409487"/>
            <a:ext cx="828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accent1"/>
                </a:solidFill>
                <a:latin typeface="+mj-lt"/>
              </a:rPr>
              <a:t>Working with communities</a:t>
            </a:r>
            <a:endParaRPr lang="en-AU" altLang="en-US" sz="3600" b="1" i="1" dirty="0">
              <a:solidFill>
                <a:schemeClr val="accent1"/>
              </a:solidFill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360728" y="1266488"/>
            <a:ext cx="8311942" cy="2783971"/>
          </a:xfrm>
          <a:prstGeom prst="rect">
            <a:avLst/>
          </a:prstGeom>
        </p:spPr>
      </p:pic>
      <p:pic>
        <p:nvPicPr>
          <p:cNvPr id="5" name="Picture 3" descr="E:\Work photos\P field trip 17 Feb 2014\Trish's paddock 2 P10205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13352"/>
          <a:stretch>
            <a:fillRect/>
          </a:stretch>
        </p:blipFill>
        <p:spPr bwMode="auto">
          <a:xfrm>
            <a:off x="1524001" y="1266488"/>
            <a:ext cx="5367671" cy="27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DCIM\103_PANA\P10307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13"/>
          <a:stretch>
            <a:fillRect/>
          </a:stretch>
        </p:blipFill>
        <p:spPr bwMode="auto">
          <a:xfrm>
            <a:off x="1524001" y="4050459"/>
            <a:ext cx="9144000" cy="257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507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/>
          <p:nvPr/>
        </p:nvSpPr>
        <p:spPr bwMode="auto">
          <a:xfrm>
            <a:off x="1992313" y="409487"/>
            <a:ext cx="828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accent1"/>
                </a:solidFill>
                <a:latin typeface="+mj-lt"/>
              </a:rPr>
              <a:t>Ngāi Tahu Partnering in CWMS Collaborative Governance</a:t>
            </a:r>
            <a:endParaRPr lang="en-AU" altLang="en-US" sz="3600" b="1" i="1" dirty="0">
              <a:solidFill>
                <a:schemeClr val="accent1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4099" name="Content Placeholder 2"/>
          <p:cNvSpPr txBox="1"/>
          <p:nvPr/>
        </p:nvSpPr>
        <p:spPr bwMode="auto">
          <a:xfrm>
            <a:off x="1991546" y="1988840"/>
            <a:ext cx="464527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AU" altLang="en-US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5" descr="G:\DCIM\104_PANA\P1040279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9045904" y="1610649"/>
            <a:ext cx="2426450" cy="193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4" t="8838" b="24010"/>
          <a:stretch>
            <a:fillRect/>
          </a:stretch>
        </p:blipFill>
        <p:spPr>
          <a:xfrm>
            <a:off x="9045904" y="3789040"/>
            <a:ext cx="2426449" cy="19426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1384" y="1988840"/>
            <a:ext cx="7992888" cy="5024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Papatipu rūnanga are on every zone committee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Mana whenua have an interest in all ten target areas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Specific kaitiakitanga target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Practical environmental restoration projects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altLang="en-US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Ecan</a:t>
            </a:r>
            <a:r>
              <a:rPr lang="en-AU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now has cultural land management advisors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We still have work to do monitoring and properly aligning with </a:t>
            </a:r>
            <a:r>
              <a:rPr lang="en-AU" altLang="en-US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Matauranga</a:t>
            </a:r>
            <a:r>
              <a:rPr lang="en-AU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Maori indicators – another modelling challenge?</a:t>
            </a:r>
          </a:p>
        </p:txBody>
      </p:sp>
    </p:spTree>
    <p:extLst>
      <p:ext uri="{BB962C8B-B14F-4D97-AF65-F5344CB8AC3E}">
        <p14:creationId xmlns:p14="http://schemas.microsoft.com/office/powerpoint/2010/main" val="266067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A987F-113E-4D9E-B9CB-62E56FC7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04664"/>
            <a:ext cx="3902223" cy="1030436"/>
          </a:xfrm>
        </p:spPr>
        <p:txBody>
          <a:bodyPr/>
          <a:lstStyle/>
          <a:p>
            <a:r>
              <a:rPr lang="en-NZ" dirty="0"/>
              <a:t>A real-time, hydrologically connected (3D?!) model for  Canterbury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xmlns="" id="{AE65148A-417D-424A-8F88-CE062434F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3780632"/>
            <a:ext cx="4032448" cy="194421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8B17F5-47F0-4FE8-9E43-4112DFFBC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5234259"/>
          </a:xfrm>
        </p:spPr>
        <p:txBody>
          <a:bodyPr/>
          <a:lstStyle/>
          <a:p>
            <a:endParaRPr lang="en-NZ" dirty="0"/>
          </a:p>
          <a:p>
            <a:r>
              <a:rPr lang="en-NZ" dirty="0"/>
              <a:t>Model surface water – quantity and quality</a:t>
            </a:r>
          </a:p>
          <a:p>
            <a:endParaRPr lang="en-NZ" dirty="0"/>
          </a:p>
          <a:p>
            <a:r>
              <a:rPr lang="en-NZ" dirty="0"/>
              <a:t>Model groundwater – flow paths, connectivity and change over time; also include GW quality</a:t>
            </a:r>
          </a:p>
          <a:p>
            <a:endParaRPr lang="en-NZ" dirty="0"/>
          </a:p>
          <a:p>
            <a:r>
              <a:rPr lang="en-NZ" dirty="0"/>
              <a:t>Have the ability to </a:t>
            </a:r>
            <a:r>
              <a:rPr lang="en-NZ" dirty="0" err="1"/>
              <a:t>backcast</a:t>
            </a:r>
            <a:r>
              <a:rPr lang="en-NZ" dirty="0"/>
              <a:t> – based on prior data to show quarterly, seasonal and annual changes over time</a:t>
            </a:r>
          </a:p>
          <a:p>
            <a:endParaRPr lang="en-NZ" dirty="0"/>
          </a:p>
          <a:p>
            <a:r>
              <a:rPr lang="en-NZ" dirty="0"/>
              <a:t>Have the ability to show real-time data– what is the current state today? – based on real-time data, including meteorological information</a:t>
            </a:r>
          </a:p>
          <a:p>
            <a:endParaRPr lang="en-NZ" dirty="0"/>
          </a:p>
          <a:p>
            <a:r>
              <a:rPr lang="en-NZ" dirty="0"/>
              <a:t>Have the ability to forecast – scenarios &amp; options, warnings etc</a:t>
            </a:r>
          </a:p>
          <a:p>
            <a:endParaRPr lang="en-NZ" dirty="0"/>
          </a:p>
          <a:p>
            <a:r>
              <a:rPr lang="en-NZ" dirty="0"/>
              <a:t>Have the ability to connect w/ non-science data (e.g., consents, water metering) and inform adaptive management conditions</a:t>
            </a:r>
          </a:p>
          <a:p>
            <a:endParaRPr lang="en-NZ" dirty="0"/>
          </a:p>
          <a:p>
            <a:r>
              <a:rPr lang="en-NZ" dirty="0"/>
              <a:t>Incorporate </a:t>
            </a:r>
            <a:r>
              <a:rPr lang="en-NZ" dirty="0" err="1"/>
              <a:t>Matauranga</a:t>
            </a:r>
            <a:r>
              <a:rPr lang="en-NZ" dirty="0"/>
              <a:t> Maori indicators</a:t>
            </a:r>
          </a:p>
          <a:p>
            <a:endParaRPr lang="en-NZ" dirty="0"/>
          </a:p>
          <a:p>
            <a:endParaRPr lang="en-N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610A5A5A-EF43-4CBB-926E-71937CD18EA3}"/>
                  </a:ext>
                </a:extLst>
              </p14:cNvPr>
              <p14:cNvContentPartPr/>
              <p14:nvPr/>
            </p14:nvContentPartPr>
            <p14:xfrm>
              <a:off x="7657232" y="3418571"/>
              <a:ext cx="138240" cy="1744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10A5A5A-EF43-4CBB-926E-71937CD18E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2912" y="3414247"/>
                <a:ext cx="146880" cy="183069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56035CE-3502-4C4A-8F49-858DF9A35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85" y="760847"/>
            <a:ext cx="4460195" cy="24700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455DF64-245C-47A9-90E0-3638E3B2CC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06" y="0"/>
            <a:ext cx="4114800" cy="319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54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7106A-982E-4B73-8111-A88B89040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Re-conceptualising Canterbury’s water</a:t>
            </a:r>
          </a:p>
        </p:txBody>
      </p:sp>
      <p:pic>
        <p:nvPicPr>
          <p:cNvPr id="32" name="Content Placeholder 31">
            <a:extLst>
              <a:ext uri="{FF2B5EF4-FFF2-40B4-BE49-F238E27FC236}">
                <a16:creationId xmlns:a16="http://schemas.microsoft.com/office/drawing/2014/main" xmlns="" id="{38363CC4-5E8D-4FD6-BF77-77F878BC44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5080000" cy="3810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DCDBA7-2273-4079-942B-DA435F9766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b="1" dirty="0"/>
              <a:t>Goal</a:t>
            </a:r>
            <a:r>
              <a:rPr lang="en-NZ" dirty="0"/>
              <a:t>: Combining technology, data science and modelling for improved decision-making</a:t>
            </a:r>
          </a:p>
          <a:p>
            <a:r>
              <a:rPr lang="en-NZ" b="1" dirty="0"/>
              <a:t>Key targets</a:t>
            </a:r>
            <a:r>
              <a:rPr lang="en-NZ" dirty="0"/>
              <a:t>: reduced planning costs, increased certainty and enhanced credibility</a:t>
            </a:r>
          </a:p>
        </p:txBody>
      </p:sp>
    </p:spTree>
    <p:extLst>
      <p:ext uri="{BB962C8B-B14F-4D97-AF65-F5344CB8AC3E}">
        <p14:creationId xmlns:p14="http://schemas.microsoft.com/office/powerpoint/2010/main" val="3150934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8F4C0B-3F3C-49EB-9DC3-6AEBC5770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036" cy="6858000"/>
          </a:xfrm>
          <a:prstGeom prst="rect">
            <a:avLst/>
          </a:prstGeom>
        </p:spPr>
      </p:pic>
      <p:sp>
        <p:nvSpPr>
          <p:cNvPr id="27650" name="Title 6"/>
          <p:cNvSpPr>
            <a:spLocks noGrp="1"/>
          </p:cNvSpPr>
          <p:nvPr>
            <p:ph type="ctrTitle"/>
          </p:nvPr>
        </p:nvSpPr>
        <p:spPr>
          <a:xfrm>
            <a:off x="19386" y="0"/>
            <a:ext cx="6660232" cy="1052736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FFFF00"/>
                </a:solidFill>
              </a:rPr>
              <a:t>Data-modelling-policy continuum: 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the Selwyn-</a:t>
            </a:r>
            <a:r>
              <a:rPr lang="en-US" sz="2400" dirty="0" err="1">
                <a:solidFill>
                  <a:srgbClr val="FFFF00"/>
                </a:solidFill>
              </a:rPr>
              <a:t>Waihora</a:t>
            </a:r>
            <a:r>
              <a:rPr lang="en-US" sz="2400" dirty="0">
                <a:solidFill>
                  <a:srgbClr val="FFFF00"/>
                </a:solidFill>
              </a:rPr>
              <a:t> example</a:t>
            </a:r>
          </a:p>
        </p:txBody>
      </p:sp>
    </p:spTree>
    <p:extLst>
      <p:ext uri="{BB962C8B-B14F-4D97-AF65-F5344CB8AC3E}">
        <p14:creationId xmlns:p14="http://schemas.microsoft.com/office/powerpoint/2010/main" val="1805270930"/>
      </p:ext>
    </p:extLst>
  </p:cSld>
  <p:clrMapOvr>
    <a:masterClrMapping/>
  </p:clrMapOvr>
  <p:transition advClick="0" advTm="12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-171400"/>
            <a:ext cx="7772400" cy="720080"/>
          </a:xfrm>
        </p:spPr>
        <p:txBody>
          <a:bodyPr/>
          <a:lstStyle/>
          <a:p>
            <a:r>
              <a:rPr lang="en-NZ" dirty="0">
                <a:solidFill>
                  <a:schemeClr val="accent1"/>
                </a:solidFill>
              </a:rPr>
              <a:t>Preparation for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548680"/>
            <a:ext cx="11665296" cy="5551462"/>
          </a:xfrm>
        </p:spPr>
        <p:txBody>
          <a:bodyPr/>
          <a:lstStyle/>
          <a:p>
            <a:r>
              <a:rPr lang="en-NZ" dirty="0">
                <a:solidFill>
                  <a:schemeClr val="tx1"/>
                </a:solidFill>
              </a:rPr>
              <a:t>Zone committee agreed desired outcomes</a:t>
            </a:r>
          </a:p>
          <a:p>
            <a:pPr lvl="1"/>
            <a:r>
              <a:rPr lang="en-NZ" sz="2400" dirty="0">
                <a:solidFill>
                  <a:schemeClr val="tx1"/>
                </a:solidFill>
              </a:rPr>
              <a:t>Thriving communities and sustainable economies</a:t>
            </a:r>
          </a:p>
          <a:p>
            <a:pPr lvl="1"/>
            <a:r>
              <a:rPr lang="en-NZ" sz="2400" dirty="0">
                <a:solidFill>
                  <a:schemeClr val="tx1"/>
                </a:solidFill>
              </a:rPr>
              <a:t>High quality and secure supplies of drinking water</a:t>
            </a:r>
          </a:p>
          <a:p>
            <a:pPr lvl="1"/>
            <a:r>
              <a:rPr lang="en-NZ" sz="2400" dirty="0">
                <a:solidFill>
                  <a:schemeClr val="tx1"/>
                </a:solidFill>
              </a:rPr>
              <a:t>Wāhi tapu and mahinga kai are protected and enhanced</a:t>
            </a:r>
          </a:p>
          <a:p>
            <a:pPr lvl="1"/>
            <a:r>
              <a:rPr lang="en-NZ" sz="2400" dirty="0">
                <a:solidFill>
                  <a:schemeClr val="tx1"/>
                </a:solidFill>
              </a:rPr>
              <a:t>Te Waihora is a healthy ecosystem</a:t>
            </a:r>
          </a:p>
          <a:p>
            <a:pPr lvl="1"/>
            <a:r>
              <a:rPr lang="en-NZ" sz="2400" dirty="0">
                <a:solidFill>
                  <a:schemeClr val="tx1"/>
                </a:solidFill>
              </a:rPr>
              <a:t>Hill-fed waterways support aquatic life and recreation</a:t>
            </a:r>
          </a:p>
          <a:p>
            <a:pPr lvl="1"/>
            <a:r>
              <a:rPr lang="en-NZ" sz="2400" dirty="0">
                <a:solidFill>
                  <a:schemeClr val="tx1"/>
                </a:solidFill>
              </a:rPr>
              <a:t>Enhanced indigenous biodiversity across the Zone</a:t>
            </a:r>
          </a:p>
          <a:p>
            <a:r>
              <a:rPr lang="en-NZ" dirty="0">
                <a:solidFill>
                  <a:schemeClr val="tx1"/>
                </a:solidFill>
              </a:rPr>
              <a:t>Derive measures for the outcomes</a:t>
            </a:r>
          </a:p>
          <a:p>
            <a:pPr lvl="1"/>
            <a:r>
              <a:rPr lang="en-NZ" sz="2400" dirty="0">
                <a:solidFill>
                  <a:schemeClr val="tx1"/>
                </a:solidFill>
              </a:rPr>
              <a:t>e.g. Drinking Water outcome</a:t>
            </a:r>
          </a:p>
          <a:p>
            <a:pPr lvl="2"/>
            <a:r>
              <a:rPr lang="en-NZ" sz="2000" dirty="0">
                <a:solidFill>
                  <a:schemeClr val="tx1"/>
                </a:solidFill>
              </a:rPr>
              <a:t>Average groundwater nitrate-N concentrations in comparison with ½ Maximum Allowable Value (MAV)</a:t>
            </a:r>
          </a:p>
          <a:p>
            <a:pPr lvl="2"/>
            <a:r>
              <a:rPr lang="en-NZ" sz="2000" dirty="0">
                <a:solidFill>
                  <a:schemeClr val="tx1"/>
                </a:solidFill>
              </a:rPr>
              <a:t>Exceedances of MAV</a:t>
            </a:r>
          </a:p>
          <a:p>
            <a:pPr lvl="2"/>
            <a:r>
              <a:rPr lang="en-NZ" sz="2000" dirty="0">
                <a:solidFill>
                  <a:schemeClr val="tx1"/>
                </a:solidFill>
              </a:rPr>
              <a:t>Bacterial contamination of groundwater</a:t>
            </a:r>
          </a:p>
          <a:p>
            <a:pPr lvl="2"/>
            <a:r>
              <a:rPr lang="en-NZ" sz="2000" dirty="0">
                <a:solidFill>
                  <a:schemeClr val="tx1"/>
                </a:solidFill>
              </a:rPr>
              <a:t>Nitrate-N concentrations in surface waters</a:t>
            </a:r>
          </a:p>
          <a:p>
            <a:pPr lvl="2"/>
            <a:r>
              <a:rPr lang="en-NZ" sz="2000" dirty="0">
                <a:solidFill>
                  <a:schemeClr val="tx1"/>
                </a:solidFill>
              </a:rPr>
              <a:t>Cost of deepening wells</a:t>
            </a:r>
          </a:p>
        </p:txBody>
      </p:sp>
    </p:spTree>
    <p:extLst>
      <p:ext uri="{BB962C8B-B14F-4D97-AF65-F5344CB8AC3E}">
        <p14:creationId xmlns:p14="http://schemas.microsoft.com/office/powerpoint/2010/main" val="249245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116632"/>
            <a:ext cx="10801200" cy="857250"/>
          </a:xfrm>
        </p:spPr>
        <p:txBody>
          <a:bodyPr/>
          <a:lstStyle/>
          <a:p>
            <a:r>
              <a:rPr lang="en-NZ" dirty="0">
                <a:solidFill>
                  <a:schemeClr val="accent1"/>
                </a:solidFill>
              </a:rPr>
              <a:t>Using monitoring data and modelling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973882"/>
            <a:ext cx="9646840" cy="5400600"/>
          </a:xfrm>
        </p:spPr>
        <p:txBody>
          <a:bodyPr/>
          <a:lstStyle/>
          <a:p>
            <a:r>
              <a:rPr lang="en-NZ" dirty="0">
                <a:solidFill>
                  <a:schemeClr val="tx1"/>
                </a:solidFill>
              </a:rPr>
              <a:t>What is the current state?</a:t>
            </a:r>
          </a:p>
          <a:p>
            <a:pPr lvl="1"/>
            <a:r>
              <a:rPr lang="en-NZ" dirty="0">
                <a:solidFill>
                  <a:schemeClr val="tx1"/>
                </a:solidFill>
              </a:rPr>
              <a:t>What are the current monitoring data telling us about whether we are currently:</a:t>
            </a:r>
          </a:p>
          <a:p>
            <a:pPr lvl="2"/>
            <a:r>
              <a:rPr lang="en-NZ" dirty="0">
                <a:solidFill>
                  <a:schemeClr val="tx1"/>
                </a:solidFill>
              </a:rPr>
              <a:t>supporting aquatic life and recreation</a:t>
            </a:r>
          </a:p>
          <a:p>
            <a:pPr lvl="2"/>
            <a:r>
              <a:rPr lang="en-NZ" dirty="0">
                <a:solidFill>
                  <a:schemeClr val="tx1"/>
                </a:solidFill>
              </a:rPr>
              <a:t>Providing high quality drinking water</a:t>
            </a:r>
          </a:p>
          <a:p>
            <a:r>
              <a:rPr lang="en-NZ" dirty="0">
                <a:solidFill>
                  <a:schemeClr val="tx1"/>
                </a:solidFill>
              </a:rPr>
              <a:t>Series of modelled scenarios to explore possible futures</a:t>
            </a:r>
          </a:p>
          <a:p>
            <a:pPr lvl="1"/>
            <a:r>
              <a:rPr lang="en-NZ" dirty="0">
                <a:solidFill>
                  <a:schemeClr val="tx1"/>
                </a:solidFill>
              </a:rPr>
              <a:t>Baseline (current &amp; consented land use allowing lag times)</a:t>
            </a:r>
          </a:p>
          <a:p>
            <a:pPr lvl="1"/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4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648072"/>
          </a:xfrm>
        </p:spPr>
        <p:txBody>
          <a:bodyPr/>
          <a:lstStyle/>
          <a:p>
            <a:r>
              <a:rPr lang="en-NZ" dirty="0">
                <a:solidFill>
                  <a:schemeClr val="accent1"/>
                </a:solidFill>
              </a:rPr>
              <a:t>Modelled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46" y="678305"/>
            <a:ext cx="11584178" cy="5551462"/>
          </a:xfrm>
        </p:spPr>
        <p:txBody>
          <a:bodyPr/>
          <a:lstStyle/>
          <a:p>
            <a:r>
              <a:rPr lang="en-NZ" dirty="0">
                <a:solidFill>
                  <a:schemeClr val="tx1"/>
                </a:solidFill>
              </a:rPr>
              <a:t>Series of scenarios to explore possible futures</a:t>
            </a:r>
          </a:p>
          <a:p>
            <a:pPr lvl="1"/>
            <a:r>
              <a:rPr lang="en-NZ" sz="2400" dirty="0">
                <a:solidFill>
                  <a:schemeClr val="tx1"/>
                </a:solidFill>
              </a:rPr>
              <a:t>Baseline (current &amp; consented land use allowing lag times)</a:t>
            </a:r>
          </a:p>
          <a:p>
            <a:pPr lvl="1"/>
            <a:r>
              <a:rPr lang="en-NZ" sz="2400" dirty="0">
                <a:solidFill>
                  <a:schemeClr val="tx1"/>
                </a:solidFill>
              </a:rPr>
              <a:t>An extra 30,000ha of irrigated land</a:t>
            </a:r>
          </a:p>
          <a:p>
            <a:pPr lvl="1"/>
            <a:r>
              <a:rPr lang="en-NZ" sz="2400" dirty="0">
                <a:solidFill>
                  <a:schemeClr val="tx1"/>
                </a:solidFill>
              </a:rPr>
              <a:t>Achieving a TLI of 6</a:t>
            </a:r>
          </a:p>
          <a:p>
            <a:pPr lvl="1"/>
            <a:r>
              <a:rPr lang="en-NZ" sz="2400" dirty="0">
                <a:solidFill>
                  <a:schemeClr val="tx1"/>
                </a:solidFill>
              </a:rPr>
              <a:t>Full on-farm mitigation (max feasible)</a:t>
            </a:r>
          </a:p>
          <a:p>
            <a:pPr lvl="1"/>
            <a:r>
              <a:rPr lang="en-NZ" sz="2400" dirty="0">
                <a:solidFill>
                  <a:schemeClr val="tx1"/>
                </a:solidFill>
              </a:rPr>
              <a:t>Solutions packages (mixture of above)</a:t>
            </a:r>
          </a:p>
          <a:p>
            <a:r>
              <a:rPr lang="en-NZ" dirty="0">
                <a:solidFill>
                  <a:schemeClr val="tx1"/>
                </a:solidFill>
              </a:rPr>
              <a:t>Requires a sophisticated model that can deal with:</a:t>
            </a:r>
          </a:p>
          <a:p>
            <a:pPr lvl="1"/>
            <a:r>
              <a:rPr lang="en-NZ" sz="2400" dirty="0">
                <a:solidFill>
                  <a:schemeClr val="tx1"/>
                </a:solidFill>
              </a:rPr>
              <a:t>GW-SW interaction</a:t>
            </a:r>
          </a:p>
          <a:p>
            <a:pPr lvl="1"/>
            <a:r>
              <a:rPr lang="en-NZ" sz="2400" dirty="0">
                <a:solidFill>
                  <a:schemeClr val="tx1"/>
                </a:solidFill>
              </a:rPr>
              <a:t>Link to a lake water quality &amp; ecology model</a:t>
            </a:r>
          </a:p>
          <a:p>
            <a:pPr lvl="1"/>
            <a:r>
              <a:rPr lang="en-NZ" sz="2400" dirty="0">
                <a:solidFill>
                  <a:schemeClr val="tx1"/>
                </a:solidFill>
              </a:rPr>
              <a:t>Water quality and quantity</a:t>
            </a:r>
          </a:p>
          <a:p>
            <a:pPr lvl="1"/>
            <a:r>
              <a:rPr lang="en-NZ" sz="2400" dirty="0">
                <a:solidFill>
                  <a:schemeClr val="tx1"/>
                </a:solidFill>
              </a:rPr>
              <a:t>Land use change across catchment</a:t>
            </a:r>
          </a:p>
          <a:p>
            <a:r>
              <a:rPr lang="en-NZ" dirty="0">
                <a:solidFill>
                  <a:schemeClr val="tx1"/>
                </a:solidFill>
              </a:rPr>
              <a:t>N.B. the first four scenarios were not options</a:t>
            </a:r>
          </a:p>
          <a:p>
            <a:pPr lvl="1"/>
            <a:r>
              <a:rPr lang="en-NZ" sz="2400" dirty="0">
                <a:solidFill>
                  <a:schemeClr val="tx1"/>
                </a:solidFill>
              </a:rPr>
              <a:t>About exploring possible futures</a:t>
            </a:r>
          </a:p>
        </p:txBody>
      </p:sp>
    </p:spTree>
    <p:extLst>
      <p:ext uri="{BB962C8B-B14F-4D97-AF65-F5344CB8AC3E}">
        <p14:creationId xmlns:p14="http://schemas.microsoft.com/office/powerpoint/2010/main" val="257909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E5B8241-42B3-400D-9AA2-DBE78E861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585" r="2703" b="1988"/>
          <a:stretch>
            <a:fillRect/>
          </a:stretch>
        </p:blipFill>
        <p:spPr>
          <a:xfrm>
            <a:off x="263352" y="980728"/>
            <a:ext cx="4190209" cy="58663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853B1B-3DD5-4775-9D83-049DECE30B3A}"/>
              </a:ext>
            </a:extLst>
          </p:cNvPr>
          <p:cNvSpPr/>
          <p:nvPr/>
        </p:nvSpPr>
        <p:spPr>
          <a:xfrm>
            <a:off x="1055440" y="190529"/>
            <a:ext cx="10657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600" b="1" dirty="0">
                <a:solidFill>
                  <a:schemeClr val="accent1"/>
                </a:solidFill>
              </a:rPr>
              <a:t>Water management roles &amp; responsibilities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174706-D178-4150-91D7-8488CE7A11FD}"/>
              </a:ext>
            </a:extLst>
          </p:cNvPr>
          <p:cNvSpPr txBox="1"/>
          <p:nvPr/>
        </p:nvSpPr>
        <p:spPr>
          <a:xfrm>
            <a:off x="4223792" y="1413232"/>
            <a:ext cx="77048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Central Govt</a:t>
            </a:r>
            <a:r>
              <a:rPr lang="en-N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develops national policy </a:t>
            </a:r>
          </a:p>
          <a:p>
            <a:endParaRPr lang="en-NZ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Regional Councils</a:t>
            </a:r>
            <a:r>
              <a:rPr lang="en-N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manage water quality and quantity </a:t>
            </a:r>
          </a:p>
          <a:p>
            <a:endParaRPr lang="en-NZ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Territorial/Unitary Authorities</a:t>
            </a:r>
            <a:r>
              <a:rPr lang="en-N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manage land uses and provide drinking water, </a:t>
            </a:r>
            <a:r>
              <a:rPr lang="en-NZ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stormwater</a:t>
            </a:r>
            <a:r>
              <a:rPr lang="en-N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sewage services</a:t>
            </a:r>
          </a:p>
        </p:txBody>
      </p:sp>
    </p:spTree>
    <p:extLst>
      <p:ext uri="{BB962C8B-B14F-4D97-AF65-F5344CB8AC3E}">
        <p14:creationId xmlns:p14="http://schemas.microsoft.com/office/powerpoint/2010/main" val="906295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44624"/>
            <a:ext cx="7772400" cy="1143000"/>
          </a:xfrm>
        </p:spPr>
        <p:txBody>
          <a:bodyPr/>
          <a:lstStyle/>
          <a:p>
            <a:r>
              <a:rPr lang="en-NZ" dirty="0">
                <a:solidFill>
                  <a:srgbClr val="008000"/>
                </a:solidFill>
              </a:rPr>
              <a:t>Outcome of scenario modelling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676" y="1179766"/>
            <a:ext cx="8078217" cy="56703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00256" y="1179766"/>
            <a:ext cx="2088232" cy="56703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421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44624"/>
            <a:ext cx="7772400" cy="1143000"/>
          </a:xfrm>
        </p:spPr>
        <p:txBody>
          <a:bodyPr/>
          <a:lstStyle/>
          <a:p>
            <a:r>
              <a:rPr lang="en-NZ" dirty="0">
                <a:solidFill>
                  <a:srgbClr val="008000"/>
                </a:solidFill>
              </a:rPr>
              <a:t>Outcome of scenario modelling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676" y="1179766"/>
            <a:ext cx="8078217" cy="567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58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169" y="20379"/>
            <a:ext cx="7772400" cy="1104365"/>
          </a:xfrm>
        </p:spPr>
        <p:txBody>
          <a:bodyPr/>
          <a:lstStyle/>
          <a:p>
            <a:r>
              <a:rPr lang="en-NZ" dirty="0">
                <a:solidFill>
                  <a:schemeClr val="accent1"/>
                </a:solidFill>
              </a:rPr>
              <a:t>Solutions package – improved 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268760"/>
            <a:ext cx="9430816" cy="5256584"/>
          </a:xfrm>
        </p:spPr>
        <p:txBody>
          <a:bodyPr/>
          <a:lstStyle/>
          <a:p>
            <a:r>
              <a:rPr lang="en-NZ" dirty="0">
                <a:solidFill>
                  <a:schemeClr val="tx1"/>
                </a:solidFill>
              </a:rPr>
              <a:t>Substantial raising of minimum flows for lowland streams in 2025 (15-20% increase)</a:t>
            </a:r>
          </a:p>
          <a:p>
            <a:pPr lvl="1"/>
            <a:r>
              <a:rPr lang="en-NZ" dirty="0">
                <a:solidFill>
                  <a:schemeClr val="tx1"/>
                </a:solidFill>
              </a:rPr>
              <a:t>Helped, but not dependent on, Central Plains Water replacing deep groundwater takes with alpine-sourced water takes</a:t>
            </a:r>
          </a:p>
          <a:p>
            <a:r>
              <a:rPr lang="en-NZ" dirty="0">
                <a:solidFill>
                  <a:schemeClr val="tx1"/>
                </a:solidFill>
              </a:rPr>
              <a:t>Water transfer requires that 50% of consent is returned to environment</a:t>
            </a:r>
          </a:p>
          <a:p>
            <a:pPr lvl="1"/>
            <a:r>
              <a:rPr lang="en-NZ" dirty="0">
                <a:solidFill>
                  <a:schemeClr val="tx1"/>
                </a:solidFill>
              </a:rPr>
              <a:t>Central Plains water users can’t trade water consent</a:t>
            </a:r>
          </a:p>
        </p:txBody>
      </p:sp>
    </p:spTree>
    <p:extLst>
      <p:ext uri="{BB962C8B-B14F-4D97-AF65-F5344CB8AC3E}">
        <p14:creationId xmlns:p14="http://schemas.microsoft.com/office/powerpoint/2010/main" val="64045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616" y="32229"/>
            <a:ext cx="9286800" cy="720080"/>
          </a:xfrm>
        </p:spPr>
        <p:txBody>
          <a:bodyPr/>
          <a:lstStyle/>
          <a:p>
            <a:r>
              <a:rPr lang="en-NZ" dirty="0">
                <a:solidFill>
                  <a:schemeClr val="accent1"/>
                </a:solidFill>
              </a:rPr>
              <a:t>Solutions package – lake water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653993"/>
            <a:ext cx="12097344" cy="5602132"/>
          </a:xfrm>
        </p:spPr>
        <p:txBody>
          <a:bodyPr/>
          <a:lstStyle/>
          <a:p>
            <a:r>
              <a:rPr lang="en-NZ" sz="2800" dirty="0">
                <a:solidFill>
                  <a:schemeClr val="tx1"/>
                </a:solidFill>
              </a:rPr>
              <a:t>Root zone nitrogen loss of 4830 tonnes/year from farming</a:t>
            </a:r>
          </a:p>
          <a:p>
            <a:pPr lvl="1"/>
            <a:r>
              <a:rPr lang="en-NZ" sz="2400" dirty="0">
                <a:solidFill>
                  <a:schemeClr val="tx1"/>
                </a:solidFill>
              </a:rPr>
              <a:t>This requires a 14% reduction over and above Good Management Practice (30% for dairying, 5% for arable)</a:t>
            </a:r>
          </a:p>
          <a:p>
            <a:pPr lvl="1"/>
            <a:r>
              <a:rPr lang="en-NZ" sz="2400" dirty="0">
                <a:solidFill>
                  <a:schemeClr val="tx1"/>
                </a:solidFill>
              </a:rPr>
              <a:t>Not all of this nitrogen will reach the lake</a:t>
            </a:r>
          </a:p>
          <a:p>
            <a:r>
              <a:rPr lang="en-NZ" sz="2800" dirty="0">
                <a:solidFill>
                  <a:schemeClr val="tx1"/>
                </a:solidFill>
              </a:rPr>
              <a:t>Increasing wetlands across  catchment will further reduce N (and P) loads</a:t>
            </a:r>
          </a:p>
          <a:p>
            <a:pPr lvl="1"/>
            <a:r>
              <a:rPr lang="en-NZ" sz="2400" dirty="0">
                <a:solidFill>
                  <a:schemeClr val="tx1"/>
                </a:solidFill>
              </a:rPr>
              <a:t>20% reduction with 593 ha of wetland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3426434"/>
            <a:ext cx="5231904" cy="348132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4917" y="3843722"/>
            <a:ext cx="4499992" cy="2966763"/>
            <a:chOff x="0" y="3891237"/>
            <a:chExt cx="4499992" cy="29667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891237"/>
              <a:ext cx="4499992" cy="2966763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907704" y="4092222"/>
              <a:ext cx="504056" cy="22170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Oval 7"/>
            <p:cNvSpPr/>
            <p:nvPr/>
          </p:nvSpPr>
          <p:spPr>
            <a:xfrm>
              <a:off x="3491880" y="4293096"/>
              <a:ext cx="504056" cy="19442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0" name="Down Arrow 9"/>
          <p:cNvSpPr/>
          <p:nvPr/>
        </p:nvSpPr>
        <p:spPr>
          <a:xfrm>
            <a:off x="4023357" y="4278591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05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169" y="20379"/>
            <a:ext cx="7772400" cy="720080"/>
          </a:xfrm>
        </p:spPr>
        <p:txBody>
          <a:bodyPr/>
          <a:lstStyle/>
          <a:p>
            <a:r>
              <a:rPr lang="en-NZ" dirty="0">
                <a:solidFill>
                  <a:schemeClr val="accent1"/>
                </a:solidFill>
              </a:rPr>
              <a:t>Solutions package - 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0459"/>
            <a:ext cx="8328248" cy="5784885"/>
          </a:xfrm>
        </p:spPr>
        <p:txBody>
          <a:bodyPr/>
          <a:lstStyle/>
          <a:p>
            <a:r>
              <a:rPr lang="en-NZ" dirty="0">
                <a:solidFill>
                  <a:schemeClr val="tx1"/>
                </a:solidFill>
              </a:rPr>
              <a:t>Cultural Values Land Management Area</a:t>
            </a:r>
          </a:p>
          <a:p>
            <a:pPr lvl="1"/>
            <a:r>
              <a:rPr lang="en-NZ" dirty="0">
                <a:solidFill>
                  <a:schemeClr val="tx1"/>
                </a:solidFill>
              </a:rPr>
              <a:t>Land users close to lake must consider cultural values in Farm Environment Plans</a:t>
            </a:r>
          </a:p>
          <a:p>
            <a:r>
              <a:rPr lang="en-NZ" dirty="0">
                <a:solidFill>
                  <a:schemeClr val="tx1"/>
                </a:solidFill>
              </a:rPr>
              <a:t>Increased flows and reduced N load to keep instream N </a:t>
            </a:r>
            <a:r>
              <a:rPr lang="en-NZ" dirty="0" err="1">
                <a:solidFill>
                  <a:schemeClr val="tx1"/>
                </a:solidFill>
              </a:rPr>
              <a:t>concs</a:t>
            </a:r>
            <a:r>
              <a:rPr lang="en-NZ" dirty="0">
                <a:solidFill>
                  <a:schemeClr val="tx1"/>
                </a:solidFill>
              </a:rPr>
              <a:t> below toxicity limit</a:t>
            </a:r>
          </a:p>
          <a:p>
            <a:r>
              <a:rPr lang="en-NZ" dirty="0">
                <a:solidFill>
                  <a:schemeClr val="tx1"/>
                </a:solidFill>
              </a:rPr>
              <a:t>Greatly improved riparian habitat across catchment</a:t>
            </a:r>
          </a:p>
          <a:p>
            <a:r>
              <a:rPr lang="en-NZ" dirty="0">
                <a:solidFill>
                  <a:schemeClr val="tx1"/>
                </a:solidFill>
              </a:rPr>
              <a:t>Plan reviewed after 10 years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071" y="1822268"/>
            <a:ext cx="4163929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5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50" y="2418190"/>
            <a:ext cx="5876551" cy="443981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05169" y="20379"/>
            <a:ext cx="7772400" cy="117637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en-NZ" kern="0" dirty="0">
                <a:solidFill>
                  <a:schemeClr val="accent1"/>
                </a:solidFill>
              </a:rPr>
              <a:t>Information available on </a:t>
            </a:r>
            <a:r>
              <a:rPr lang="en-NZ" kern="0" dirty="0" err="1">
                <a:solidFill>
                  <a:schemeClr val="accent1"/>
                </a:solidFill>
              </a:rPr>
              <a:t>ECan</a:t>
            </a:r>
            <a:r>
              <a:rPr lang="en-NZ" kern="0" dirty="0">
                <a:solidFill>
                  <a:schemeClr val="accent1"/>
                </a:solidFill>
              </a:rPr>
              <a:t> website under Canterbury Water and Selwyn-Waihora zone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6505">
            <a:off x="1700214" y="1141296"/>
            <a:ext cx="2899441" cy="4093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105" y="1039142"/>
            <a:ext cx="3419475" cy="2219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4674196"/>
            <a:ext cx="33813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8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06" y="1124744"/>
            <a:ext cx="9159795" cy="450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73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/>
          <p:nvPr/>
        </p:nvSpPr>
        <p:spPr bwMode="auto">
          <a:xfrm>
            <a:off x="1524001" y="378709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NZ" altLang="zh-CN" sz="3600" b="1" dirty="0">
                <a:solidFill>
                  <a:schemeClr val="accent1"/>
                </a:solidFill>
                <a:latin typeface="+mj-lt"/>
              </a:rPr>
              <a:t>Context for the Canterbury Water Management Strategy (CWMS)</a:t>
            </a:r>
            <a:endParaRPr lang="en-AU" altLang="en-US" sz="2800" b="1" i="1" dirty="0">
              <a:solidFill>
                <a:schemeClr val="accent1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4099" name="Content Placeholder 2"/>
          <p:cNvSpPr txBox="1"/>
          <p:nvPr/>
        </p:nvSpPr>
        <p:spPr bwMode="auto">
          <a:xfrm>
            <a:off x="983432" y="1700808"/>
            <a:ext cx="10585176" cy="444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1999-2006 </a:t>
            </a:r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Water availability studies and identification of water storage sites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sz="2800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2008 </a:t>
            </a:r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Canterbury Mayors took ownership and the Canterbury Water Management Strategy was developed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2009-Present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Establishing plans and implementing them across the region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154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orner logo 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1438" y="3425826"/>
            <a:ext cx="4246562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" name="Picture 3" descr="Wainono Lagoon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AutoShape 17"/>
          <p:cNvSpPr>
            <a:spLocks noChangeArrowheads="1"/>
          </p:cNvSpPr>
          <p:nvPr/>
        </p:nvSpPr>
        <p:spPr bwMode="auto">
          <a:xfrm>
            <a:off x="4151314" y="2492375"/>
            <a:ext cx="3889375" cy="1873250"/>
          </a:xfrm>
          <a:prstGeom prst="roundRect">
            <a:avLst>
              <a:gd name="adj" fmla="val 16667"/>
            </a:avLst>
          </a:prstGeom>
          <a:solidFill>
            <a:srgbClr val="0087CB">
              <a:alpha val="61960"/>
            </a:srgbClr>
          </a:solidFill>
          <a:ln w="9525">
            <a:noFill/>
            <a:round/>
          </a:ln>
        </p:spPr>
        <p:txBody>
          <a:bodyPr wrap="none" anchor="ctr"/>
          <a:lstStyle/>
          <a:p>
            <a:pPr algn="ctr" eaLnBrk="0" hangingPunct="0"/>
            <a:endParaRPr lang="en-US"/>
          </a:p>
          <a:p>
            <a:pPr algn="ctr" eaLnBrk="0" hangingPunct="0"/>
            <a:endParaRPr lang="en-US"/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-4633913" y="549275"/>
            <a:ext cx="9505951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26629" name="Text Box 21"/>
          <p:cNvSpPr txBox="1">
            <a:spLocks noChangeArrowheads="1"/>
          </p:cNvSpPr>
          <p:nvPr/>
        </p:nvSpPr>
        <p:spPr bwMode="auto">
          <a:xfrm>
            <a:off x="4151314" y="2565401"/>
            <a:ext cx="3889375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1600" i="1" dirty="0">
                <a:solidFill>
                  <a:schemeClr val="bg1"/>
                </a:solidFill>
              </a:rPr>
              <a:t/>
            </a:r>
            <a:br>
              <a:rPr lang="zh-CN" altLang="en-US" sz="1600" i="1" dirty="0">
                <a:solidFill>
                  <a:schemeClr val="bg1"/>
                </a:solidFill>
              </a:rPr>
            </a:br>
            <a:r>
              <a:rPr lang="en-NZ" sz="1600" b="1" i="1" dirty="0">
                <a:solidFill>
                  <a:schemeClr val="bg1"/>
                </a:solidFill>
              </a:rPr>
              <a:t>SHARED VISION</a:t>
            </a:r>
            <a:r>
              <a:rPr lang="en-NZ" sz="1600" i="1" dirty="0">
                <a:solidFill>
                  <a:schemeClr val="bg1"/>
                </a:solidFill>
              </a:rPr>
              <a:t>: to enable present and future generations to gain the greatest social, economic, recreational and cultural benefits from our water resources within an environmentally sustainable framework</a:t>
            </a:r>
          </a:p>
        </p:txBody>
      </p:sp>
    </p:spTree>
    <p:extLst>
      <p:ext uri="{BB962C8B-B14F-4D97-AF65-F5344CB8AC3E}">
        <p14:creationId xmlns:p14="http://schemas.microsoft.com/office/powerpoint/2010/main" val="400641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E829CE-BFD1-48C0-B6D0-0F9D2CEE247C}"/>
              </a:ext>
            </a:extLst>
          </p:cNvPr>
          <p:cNvSpPr txBox="1"/>
          <p:nvPr/>
        </p:nvSpPr>
        <p:spPr>
          <a:xfrm>
            <a:off x="3359696" y="476673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accent1"/>
                </a:solidFill>
              </a:rPr>
              <a:t>The 10 CWMS Targets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A3CAFD-E11D-452E-A921-8C3FC83C071C}"/>
              </a:ext>
            </a:extLst>
          </p:cNvPr>
          <p:cNvSpPr txBox="1"/>
          <p:nvPr/>
        </p:nvSpPr>
        <p:spPr>
          <a:xfrm>
            <a:off x="1775520" y="1734426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sz="2800" dirty="0"/>
              <a:t>Ecosystem Health and Biodiversity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2800" dirty="0"/>
              <a:t>Natural Character of Braided Rivers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2800" dirty="0"/>
              <a:t>Recreational and Amenity Opportunities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2800" dirty="0"/>
              <a:t>Drinking Water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2800" dirty="0"/>
              <a:t>Water Use Efficiency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2800" dirty="0"/>
              <a:t>Kaitiakitanga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2800" dirty="0"/>
              <a:t>Energy Security and Efficiency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2800" dirty="0"/>
              <a:t>Regional and National Economies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2800" dirty="0"/>
              <a:t>Irrigated Land Area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2800" dirty="0"/>
              <a:t>Environmental Limits</a:t>
            </a:r>
          </a:p>
        </p:txBody>
      </p:sp>
    </p:spTree>
    <p:extLst>
      <p:ext uri="{BB962C8B-B14F-4D97-AF65-F5344CB8AC3E}">
        <p14:creationId xmlns:p14="http://schemas.microsoft.com/office/powerpoint/2010/main" val="877779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 t="3970" r="3415" b="6181"/>
          <a:stretch>
            <a:fillRect/>
          </a:stretch>
        </p:blipFill>
        <p:spPr>
          <a:xfrm>
            <a:off x="0" y="1254844"/>
            <a:ext cx="5699318" cy="5603156"/>
          </a:xfrm>
          <a:prstGeom prst="rect">
            <a:avLst/>
          </a:prstGeom>
        </p:spPr>
      </p:pic>
      <p:sp>
        <p:nvSpPr>
          <p:cNvPr id="4098" name="Title 1"/>
          <p:cNvSpPr txBox="1"/>
          <p:nvPr/>
        </p:nvSpPr>
        <p:spPr bwMode="auto">
          <a:xfrm>
            <a:off x="1784539" y="317923"/>
            <a:ext cx="828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accent1"/>
                </a:solidFill>
                <a:latin typeface="+mj-lt"/>
              </a:rPr>
              <a:t>How does the CWMS work?</a:t>
            </a:r>
            <a:endParaRPr lang="en-AU" altLang="en-US" sz="3600" b="1" i="1" dirty="0">
              <a:solidFill>
                <a:schemeClr val="accent1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7" name="Content Placeholder 2"/>
          <p:cNvSpPr txBox="1"/>
          <p:nvPr/>
        </p:nvSpPr>
        <p:spPr bwMode="auto">
          <a:xfrm>
            <a:off x="6621120" y="2060849"/>
            <a:ext cx="3868400" cy="160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</a:pPr>
            <a:r>
              <a:rPr lang="en-AU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10 local water management committees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AU" alt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</a:pPr>
            <a:r>
              <a:rPr lang="en-AU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Seek solutions for their own zones</a:t>
            </a:r>
          </a:p>
          <a:p>
            <a:pPr marL="457200" indent="-457200" eaLnBrk="1" hangingPunct="1">
              <a:lnSpc>
                <a:spcPct val="90000"/>
              </a:lnSpc>
              <a:buFont typeface="Calibri" panose="020F0502020204030204" pitchFamily="34" charset="0"/>
              <a:buChar char="–"/>
            </a:pPr>
            <a:endParaRPr lang="en-US" altLang="zh-CN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0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7139955" y="1977559"/>
            <a:ext cx="2160240" cy="30554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1" y="188913"/>
            <a:ext cx="831691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COLLABORATIVE APPROACH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H="1" flipV="1">
            <a:off x="1992313" y="2393157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 dirty="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 flipV="1">
            <a:off x="3648075" y="2105819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 dirty="0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 flipV="1">
            <a:off x="7391400" y="1456533"/>
            <a:ext cx="0" cy="331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 dirty="0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 flipV="1">
            <a:off x="9048750" y="1124744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 dirty="0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 flipV="1">
            <a:off x="5519738" y="1816894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 dirty="0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1992313" y="2393157"/>
            <a:ext cx="161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 dirty="0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5556250" y="1816894"/>
            <a:ext cx="1835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 dirty="0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7391400" y="1456532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 dirty="0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9048750" y="1124744"/>
            <a:ext cx="140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 dirty="0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3648076" y="2104232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 dirty="0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130425" y="2393157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INFORM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863975" y="2104232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CONSULT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9120188" y="1124745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EMPOWER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713413" y="1810545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INVOLVE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7391400" y="1456532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COLLABORATE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1970088" y="2680494"/>
            <a:ext cx="160496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To provide balanced &amp; objective information to assist stakeholders understand problems, alternatives, solutions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719513" y="2680495"/>
            <a:ext cx="1727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To obtain feedback on analysis, alternatives, decisions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5501657" y="2469157"/>
            <a:ext cx="1944687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To work directly with stakeholders throughout process to ensure concerns &amp; aspirations are understood &amp; considered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7571408" y="2068208"/>
            <a:ext cx="165576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To partner with stakeholders in the decision, including developing alternatives &amp; preferred solution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9157667" y="1853347"/>
            <a:ext cx="15478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To place final decision-making in hands of stakeholders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7410760" y="62602"/>
            <a:ext cx="32759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/>
              <a:t>ENGAGEMENT STAIRCASE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524001" y="5934670"/>
            <a:ext cx="5855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Committee decision-making is by consensus:</a:t>
            </a:r>
          </a:p>
          <a:p>
            <a:r>
              <a:rPr lang="en-NZ" b="1" dirty="0"/>
              <a:t>collaboration amongst committee members &amp; strong engagement critical</a:t>
            </a:r>
          </a:p>
        </p:txBody>
      </p:sp>
    </p:spTree>
    <p:extLst>
      <p:ext uri="{BB962C8B-B14F-4D97-AF65-F5344CB8AC3E}">
        <p14:creationId xmlns:p14="http://schemas.microsoft.com/office/powerpoint/2010/main" val="68473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6766B-B793-467B-9AD5-C1FD5512C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CWMS in Action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1838B31-8648-4876-A070-73AA3C1C4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21" y="1752600"/>
            <a:ext cx="12975416" cy="5105400"/>
          </a:xfrm>
        </p:spPr>
      </p:pic>
    </p:spTree>
    <p:extLst>
      <p:ext uri="{BB962C8B-B14F-4D97-AF65-F5344CB8AC3E}">
        <p14:creationId xmlns:p14="http://schemas.microsoft.com/office/powerpoint/2010/main" val="3022062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F48C76-57A8-4E38-B887-2FAA1C217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202096"/>
            <a:ext cx="10585176" cy="1595264"/>
          </a:xfrm>
        </p:spPr>
        <p:txBody>
          <a:bodyPr/>
          <a:lstStyle/>
          <a:p>
            <a:r>
              <a:rPr lang="en-NZ" dirty="0"/>
              <a:t>RMA plans: setting limits the collaborative way… cold halls, sausage rolls and success?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A6942C-E3A2-47D2-8E0F-651C748C2274}"/>
              </a:ext>
            </a:extLst>
          </p:cNvPr>
          <p:cNvSpPr txBox="1"/>
          <p:nvPr/>
        </p:nvSpPr>
        <p:spPr>
          <a:xfrm>
            <a:off x="824663" y="1794495"/>
            <a:ext cx="105999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800" dirty="0"/>
              <a:t>Land and Water Regional Plan (2015) and sub-regional plans for each zone (completed or underway)</a:t>
            </a:r>
          </a:p>
          <a:p>
            <a:pPr marL="742950" indent="-742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800" dirty="0"/>
              <a:t>Setting limits the collaborative way is definitely </a:t>
            </a:r>
            <a:r>
              <a:rPr lang="en-NZ" sz="2800" u="sng" dirty="0"/>
              <a:t>not</a:t>
            </a:r>
            <a:r>
              <a:rPr lang="en-NZ" sz="2800" dirty="0"/>
              <a:t> business as usual</a:t>
            </a:r>
          </a:p>
          <a:p>
            <a:pPr marL="742950" indent="-742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800" dirty="0"/>
              <a:t>Engagement of community to develop water &amp; land solutions </a:t>
            </a:r>
            <a:r>
              <a:rPr lang="en-NZ" sz="2800" u="sng" dirty="0"/>
              <a:t>before</a:t>
            </a:r>
            <a:r>
              <a:rPr lang="en-NZ" sz="2800" dirty="0"/>
              <a:t> plan even drafted</a:t>
            </a:r>
          </a:p>
          <a:p>
            <a:pPr marL="742950" indent="-742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800" dirty="0"/>
              <a:t>Requires significant time &amp; effort for </a:t>
            </a:r>
            <a:r>
              <a:rPr lang="en-NZ" sz="2800" u="sng" dirty="0"/>
              <a:t>all</a:t>
            </a:r>
          </a:p>
          <a:p>
            <a:pPr marL="742950" indent="-742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800" dirty="0"/>
              <a:t>New ways of working for </a:t>
            </a:r>
            <a:r>
              <a:rPr lang="en-NZ" sz="2800" u="sng" dirty="0"/>
              <a:t>all</a:t>
            </a:r>
          </a:p>
        </p:txBody>
      </p:sp>
      <p:pic>
        <p:nvPicPr>
          <p:cNvPr id="4" name="Picture 2" descr="C:\Users\meredithm\Pictures\Aug Community meeting\P1000578.JPG">
            <a:extLst>
              <a:ext uri="{FF2B5EF4-FFF2-40B4-BE49-F238E27FC236}">
                <a16:creationId xmlns:a16="http://schemas.microsoft.com/office/drawing/2014/main" xmlns="" id="{505396C3-A745-4C95-9E0F-B8FA475C5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0"/>
          <a:stretch/>
        </p:blipFill>
        <p:spPr bwMode="auto">
          <a:xfrm>
            <a:off x="8472264" y="4367675"/>
            <a:ext cx="3700753" cy="249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053204"/>
      </p:ext>
    </p:extLst>
  </p:cSld>
  <p:clrMapOvr>
    <a:masterClrMapping/>
  </p:clrMapOvr>
</p:sld>
</file>

<file path=ppt/theme/theme1.xml><?xml version="1.0" encoding="utf-8"?>
<a:theme xmlns:a="http://schemas.openxmlformats.org/drawingml/2006/main" name="1_ECAN_design_template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8000"/>
      </a:accent1>
      <a:accent2>
        <a:srgbClr val="0080FF"/>
      </a:accent2>
      <a:accent3>
        <a:srgbClr val="FFFFFF"/>
      </a:accent3>
      <a:accent4>
        <a:srgbClr val="000000"/>
      </a:accent4>
      <a:accent5>
        <a:srgbClr val="AAC0AA"/>
      </a:accent5>
      <a:accent6>
        <a:srgbClr val="0073E7"/>
      </a:accent6>
      <a:hlink>
        <a:srgbClr val="008080"/>
      </a:hlink>
      <a:folHlink>
        <a:srgbClr val="004080"/>
      </a:folHlink>
    </a:clrScheme>
    <a:fontScheme name="1_ECAN_design_template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CAN_desig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AN_desig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AN_desig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AN_desig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AN_desig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AN_desig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AN_desig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AN_desig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AN_desig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AN_desig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AN_desig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AN_desig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CAN_design_template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4F9F24"/>
      </a:accent1>
      <a:accent2>
        <a:srgbClr val="0087CB"/>
      </a:accent2>
      <a:accent3>
        <a:srgbClr val="FFFFFF"/>
      </a:accent3>
      <a:accent4>
        <a:srgbClr val="000000"/>
      </a:accent4>
      <a:accent5>
        <a:srgbClr val="B2CDAC"/>
      </a:accent5>
      <a:accent6>
        <a:srgbClr val="007AB8"/>
      </a:accent6>
      <a:hlink>
        <a:srgbClr val="008080"/>
      </a:hlink>
      <a:folHlink>
        <a:srgbClr val="004080"/>
      </a:folHlink>
    </a:clrScheme>
    <a:fontScheme name="ECAN_design_template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CAN_desig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N_desig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N_desig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N_desig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N_desig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N_desig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N_desig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N_desig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N_desig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N_desig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N_desig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N_desig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 xmlns="35706457-7d3a-486c-a59b-a4012571f9e5" xsi:nil="true"/>
    <ECan_x0020_Approved xmlns="35706457-7d3a-486c-a59b-a4012571f9e5">true</ECan_x0020_Approved>
    <Group xmlns="35706457-7d3a-486c-a59b-a4012571f9e5">All Environment Canterbury</Group>
    <Status xmlns="35706457-7d3a-486c-a59b-a4012571f9e5">Available for use</Status>
    <ExternalUser xmlns="35706457-7d3a-486c-a59b-a4012571f9e5">true</ExternalUser>
    <Location xmlns="35706457-7d3a-486c-a59b-a4012571f9e5">ALL LOCATIONS</Location>
    <DateUpdated xmlns="35706457-7d3a-486c-a59b-a4012571f9e5">2013-04-29T12:00:00+00:00</DateUpdated>
    <_dlc_DocId xmlns="5d29e23f-b0a4-4b40-8c87-caf985e87a4f">ZKJY2JCQSF63-212-129</_dlc_DocId>
    <_dlc_DocIdUrl xmlns="5d29e23f-b0a4-4b40-8c87-caf985e87a4f">
      <Url>https://punakorero/staff-kete/_layouts/15/DocIdRedir.aspx?ID=ZKJY2JCQSF63-212-129</Url>
      <Description>ZKJY2JCQSF63-212-129</Description>
    </_dlc_DocIdUrl>
    <Document_x0020_Category xmlns="35706457-7d3a-486c-a59b-a4012571f9e5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5512BBA80FF469F0FD1A07C48247A" ma:contentTypeVersion="8" ma:contentTypeDescription="Create a new document." ma:contentTypeScope="" ma:versionID="d0dcc2d55af1d4361ede3f4a358aa9ed">
  <xsd:schema xmlns:xsd="http://www.w3.org/2001/XMLSchema" xmlns:xs="http://www.w3.org/2001/XMLSchema" xmlns:p="http://schemas.microsoft.com/office/2006/metadata/properties" xmlns:ns2="5d29e23f-b0a4-4b40-8c87-caf985e87a4f" xmlns:ns3="35706457-7d3a-486c-a59b-a4012571f9e5" targetNamespace="http://schemas.microsoft.com/office/2006/metadata/properties" ma:root="true" ma:fieldsID="b3a9ba04c4cdb96767d4868e63a827cc" ns2:_="" ns3:_="">
    <xsd:import namespace="5d29e23f-b0a4-4b40-8c87-caf985e87a4f"/>
    <xsd:import namespace="35706457-7d3a-486c-a59b-a4012571f9e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ocation" minOccurs="0"/>
                <xsd:element ref="ns3:DateUpdated" minOccurs="0"/>
                <xsd:element ref="ns3:Group" minOccurs="0"/>
                <xsd:element ref="ns3:ExternalUser" minOccurs="0"/>
                <xsd:element ref="ns3:Section" minOccurs="0"/>
                <xsd:element ref="ns3:Status" minOccurs="0"/>
                <xsd:element ref="ns3:ECan_x0020_Approved" minOccurs="0"/>
                <xsd:element ref="ns3:Document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9e23f-b0a4-4b40-8c87-caf985e87a4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06457-7d3a-486c-a59b-a4012571f9e5" elementFormDefault="qualified">
    <xsd:import namespace="http://schemas.microsoft.com/office/2006/documentManagement/types"/>
    <xsd:import namespace="http://schemas.microsoft.com/office/infopath/2007/PartnerControls"/>
    <xsd:element name="Location" ma:index="11" nillable="true" ma:displayName="Location" ma:format="Dropdown" ma:internalName="Location">
      <xsd:simpleType>
        <xsd:restriction base="dms:Choice">
          <xsd:enumeration value="ALL LOCATIONS"/>
          <xsd:enumeration value="AgResearch"/>
          <xsd:enumeration value="Allied Telis Building"/>
          <xsd:enumeration value="Civil Defence Centre"/>
          <xsd:enumeration value="Ellesmere Centre"/>
          <xsd:enumeration value="Matthew Fraser House"/>
          <xsd:enumeration value="Papanui"/>
          <xsd:enumeration value="Timaru"/>
        </xsd:restriction>
      </xsd:simpleType>
    </xsd:element>
    <xsd:element name="DateUpdated" ma:index="12" nillable="true" ma:displayName="ReviewedDate" ma:description="Date the template was last reviewed/updated" ma:format="DateOnly" ma:internalName="DateUpdated">
      <xsd:simpleType>
        <xsd:restriction base="dms:DateTime"/>
      </xsd:simpleType>
    </xsd:element>
    <xsd:element name="Group" ma:index="13" nillable="true" ma:displayName="UsedBy" ma:default="All Environment Canterbury" ma:format="Dropdown" ma:internalName="Group">
      <xsd:simpleType>
        <xsd:restriction base="dms:Choice">
          <xsd:enumeration value="All Environment Canterbury"/>
          <xsd:enumeration value="CWMS"/>
          <xsd:enumeration value="Communications"/>
          <xsd:enumeration value="Finance and Corporate Services"/>
          <xsd:enumeration value="Operations"/>
          <xsd:enumeration value="Planning and Consents"/>
          <xsd:enumeration value="Resource Management Group"/>
          <xsd:enumeration value="Science Group"/>
          <xsd:enumeration value="Strategy and Programmes"/>
        </xsd:restriction>
      </xsd:simpleType>
    </xsd:element>
    <xsd:element name="ExternalUser" ma:index="14" nillable="true" ma:displayName="ExternalUser" ma:default="1" ma:internalName="ExternalUser">
      <xsd:simpleType>
        <xsd:restriction base="dms:Boolean"/>
      </xsd:simpleType>
    </xsd:element>
    <xsd:element name="Section" ma:index="15" nillable="true" ma:displayName="Section" ma:format="Dropdown" ma:internalName="Section">
      <xsd:simpleType>
        <xsd:restriction base="dms:Choice">
          <xsd:enumeration value="Legal"/>
          <xsd:enumeration value="Human Resources"/>
          <xsd:enumeration value="Information Services"/>
          <xsd:enumeration value="Democracy Services"/>
          <xsd:enumeration value="Business Analyst Team"/>
          <xsd:enumeration value="Environmental Quality and Hazards"/>
          <xsd:enumeration value="Surface Water Resources and Ecosystems"/>
          <xsd:enumeration value="Groundwater Resources"/>
          <xsd:enumeration value="Civil Defence"/>
          <xsd:enumeration value="Customer Services"/>
          <xsd:enumeration value="Engineering"/>
          <xsd:enumeration value="Passenger Transport"/>
          <xsd:enumeration value="Regional Planning Section"/>
          <xsd:enumeration value="Consents"/>
          <xsd:enumeration value="Resource Management Group"/>
        </xsd:restriction>
      </xsd:simpleType>
    </xsd:element>
    <xsd:element name="Status" ma:index="16" nillable="true" ma:displayName="Status" ma:default="Submitted" ma:format="Dropdown" ma:internalName="Status">
      <xsd:simpleType>
        <xsd:restriction base="dms:Choice">
          <xsd:enumeration value="Submitted"/>
          <xsd:enumeration value="Reviewing"/>
          <xsd:enumeration value="Available for use"/>
          <xsd:enumeration value="Archived"/>
        </xsd:restriction>
      </xsd:simpleType>
    </xsd:element>
    <xsd:element name="ECan_x0020_Approved" ma:index="17" nillable="true" ma:displayName="ECan Approved" ma:default="0" ma:internalName="ECan_x0020_Approved">
      <xsd:simpleType>
        <xsd:restriction base="dms:Boolean"/>
      </xsd:simpleType>
    </xsd:element>
    <xsd:element name="Document_x0020_Category" ma:index="18" nillable="true" ma:displayName="Document Category" ma:format="Dropdown" ma:internalName="Document_x0020_Category">
      <xsd:simpleType>
        <xsd:restriction base="dms:Choice">
          <xsd:enumeration value="Agenda"/>
          <xsd:enumeration value="Aide Memoire"/>
          <xsd:enumeration value="Commissioner Briefing Paper"/>
          <xsd:enumeration value="Council Paper"/>
          <xsd:enumeration value="Directorate Paper"/>
          <xsd:enumeration value="Letter"/>
          <xsd:enumeration value="Memo"/>
          <xsd:enumeration value="PARC"/>
          <xsd:enumeration value="Repor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3CFCF2-D909-4810-AA4F-0C7E4CF1B3BC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F6412D06-F9FA-486C-B702-F0A45D1573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6E8971-218A-404E-A900-B6D4DE190C0F}">
  <ds:schemaRefs>
    <ds:schemaRef ds:uri="http://schemas.microsoft.com/office/2006/documentManagement/types"/>
    <ds:schemaRef ds:uri="http://purl.org/dc/dcmitype/"/>
    <ds:schemaRef ds:uri="5d29e23f-b0a4-4b40-8c87-caf985e87a4f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35706457-7d3a-486c-a59b-a4012571f9e5"/>
  </ds:schemaRefs>
</ds:datastoreItem>
</file>

<file path=customXml/itemProps4.xml><?xml version="1.0" encoding="utf-8"?>
<ds:datastoreItem xmlns:ds="http://schemas.openxmlformats.org/officeDocument/2006/customXml" ds:itemID="{E95C9D10-328A-4191-8F98-CDC22741EC00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C1172D69-C91E-4395-A851-116D26C857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29e23f-b0a4-4b40-8c87-caf985e87a4f"/>
    <ds:schemaRef ds:uri="35706457-7d3a-486c-a59b-a4012571f9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3463</TotalTime>
  <Words>1006</Words>
  <Application>Microsoft Office PowerPoint</Application>
  <PresentationFormat>Widescreen</PresentationFormat>
  <Paragraphs>170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ＭＳ Ｐゴシック</vt:lpstr>
      <vt:lpstr>宋体</vt:lpstr>
      <vt:lpstr>Arial</vt:lpstr>
      <vt:lpstr>Calibri</vt:lpstr>
      <vt:lpstr>ヒラギノ角ゴ Pro W3</vt:lpstr>
      <vt:lpstr>1_ECAN_design_template</vt:lpstr>
      <vt:lpstr>ECAN_design_template</vt:lpstr>
      <vt:lpstr>Canterbury’s Water Management Strategy:  Combining Policy, Science &amp; Community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COLLABORATIVE APPROACH</vt:lpstr>
      <vt:lpstr>The CWMS in Action</vt:lpstr>
      <vt:lpstr>RMA plans: setting limits the collaborative way… cold halls, sausage rolls and success?</vt:lpstr>
      <vt:lpstr>Plans require good science &amp; data</vt:lpstr>
      <vt:lpstr>Plans are not infinite – 5 &amp; 10 year intervals</vt:lpstr>
      <vt:lpstr>PowerPoint Presentation</vt:lpstr>
      <vt:lpstr>PowerPoint Presentation</vt:lpstr>
      <vt:lpstr>A real-time, hydrologically connected (3D?!) model for  Canterbury</vt:lpstr>
      <vt:lpstr>Re-conceptualising Canterbury’s water</vt:lpstr>
      <vt:lpstr>Data-modelling-policy continuum:  the Selwyn-Waihora example</vt:lpstr>
      <vt:lpstr>Preparation for planning</vt:lpstr>
      <vt:lpstr>Using monitoring data and modelling</vt:lpstr>
      <vt:lpstr>Modelled scenarios</vt:lpstr>
      <vt:lpstr>Outcome of scenario modelling</vt:lpstr>
      <vt:lpstr>Outcome of scenario modelling</vt:lpstr>
      <vt:lpstr>Solutions package – improved flows</vt:lpstr>
      <vt:lpstr>Solutions package – lake water quality</vt:lpstr>
      <vt:lpstr>Solutions package - other</vt:lpstr>
      <vt:lpstr>PowerPoint Presentation</vt:lpstr>
      <vt:lpstr>PowerPoint Presentation</vt:lpstr>
    </vt:vector>
  </TitlesOfParts>
  <Company>Environment Canterbury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 Schwartfeger</dc:creator>
  <cp:lastModifiedBy>David Maidment</cp:lastModifiedBy>
  <cp:revision>197</cp:revision>
  <cp:lastPrinted>2018-01-29T21:41:43Z</cp:lastPrinted>
  <dcterms:created xsi:type="dcterms:W3CDTF">2011-06-24T01:11:24Z</dcterms:created>
  <dcterms:modified xsi:type="dcterms:W3CDTF">2018-03-13T22:59:15Z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0x0101003AB5512BBA80FF469F0FD1A07C48247A</vt:lpwstr>
  </property>
  <property fmtid="{D5CDD505-2E9C-101B-9397-08002B2CF9AE}" pid="3" name="Location">
    <vt:lpwstr>ALL LOCATIONS</vt:lpwstr>
  </property>
  <property fmtid="{D5CDD505-2E9C-101B-9397-08002B2CF9AE}" pid="4" name="DateUpdated">
    <vt:filetime>2013-04-29T12:00:00Z</vt:filetime>
  </property>
  <property fmtid="{D5CDD505-2E9C-101B-9397-08002B2CF9AE}" pid="5" name="Status">
    <vt:lpwstr>Available for use</vt:lpwstr>
  </property>
  <property fmtid="{D5CDD505-2E9C-101B-9397-08002B2CF9AE}" pid="6" name="ReviewedDate">
    <vt:filetime>2013-04-29T12:00:00Z</vt:filetime>
  </property>
  <property fmtid="{D5CDD505-2E9C-101B-9397-08002B2CF9AE}" pid="7" name="_dlc_DocIdItemGuid">
    <vt:lpwstr>7016869f-f66d-4a84-a91b-be98c2faf39c</vt:lpwstr>
  </property>
</Properties>
</file>