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4"/>
  </p:notesMasterIdLst>
  <p:sldIdLst>
    <p:sldId id="256" r:id="rId3"/>
    <p:sldId id="292" r:id="rId4"/>
    <p:sldId id="293" r:id="rId5"/>
    <p:sldId id="294" r:id="rId6"/>
    <p:sldId id="295" r:id="rId7"/>
    <p:sldId id="296" r:id="rId8"/>
    <p:sldId id="297" r:id="rId9"/>
    <p:sldId id="298" r:id="rId10"/>
    <p:sldId id="299" r:id="rId11"/>
    <p:sldId id="300" r:id="rId12"/>
    <p:sldId id="301" r:id="rId13"/>
    <p:sldId id="302" r:id="rId14"/>
    <p:sldId id="303" r:id="rId15"/>
    <p:sldId id="304" r:id="rId16"/>
    <p:sldId id="312" r:id="rId17"/>
    <p:sldId id="313" r:id="rId18"/>
    <p:sldId id="314" r:id="rId19"/>
    <p:sldId id="315" r:id="rId20"/>
    <p:sldId id="316" r:id="rId21"/>
    <p:sldId id="317" r:id="rId22"/>
    <p:sldId id="318" r:id="rId23"/>
    <p:sldId id="291" r:id="rId24"/>
    <p:sldId id="306" r:id="rId25"/>
    <p:sldId id="278" r:id="rId26"/>
    <p:sldId id="279" r:id="rId27"/>
    <p:sldId id="280" r:id="rId28"/>
    <p:sldId id="281" r:id="rId29"/>
    <p:sldId id="282" r:id="rId30"/>
    <p:sldId id="283" r:id="rId31"/>
    <p:sldId id="284" r:id="rId32"/>
    <p:sldId id="285" r:id="rId33"/>
    <p:sldId id="286" r:id="rId34"/>
    <p:sldId id="305" r:id="rId35"/>
    <p:sldId id="320" r:id="rId36"/>
    <p:sldId id="307" r:id="rId37"/>
    <p:sldId id="321" r:id="rId38"/>
    <p:sldId id="319" r:id="rId39"/>
    <p:sldId id="310" r:id="rId40"/>
    <p:sldId id="308" r:id="rId41"/>
    <p:sldId id="309" r:id="rId42"/>
    <p:sldId id="28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8958" autoAdjust="0"/>
  </p:normalViewPr>
  <p:slideViewPr>
    <p:cSldViewPr>
      <p:cViewPr>
        <p:scale>
          <a:sx n="66" d="100"/>
          <a:sy n="66" d="100"/>
        </p:scale>
        <p:origin x="-1626" y="-9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Meetings\TAMEST\Copy%20of%20TravisCounty_SWI_January11_May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TravisCounty_SWI_January11_May1!$B$1</c:f>
              <c:strCache>
                <c:ptCount val="1"/>
                <c:pt idx="0">
                  <c:v>SWI_perc</c:v>
                </c:pt>
              </c:strCache>
            </c:strRef>
          </c:tx>
          <c:spPr>
            <a:gradFill>
              <a:gsLst>
                <a:gs pos="0">
                  <a:srgbClr val="0070C0"/>
                </a:gs>
                <a:gs pos="100000">
                  <a:schemeClr val="tx2">
                    <a:lumMod val="60000"/>
                    <a:lumOff val="40000"/>
                  </a:schemeClr>
                </a:gs>
              </a:gsLst>
              <a:lin ang="5400000" scaled="0"/>
            </a:gradFill>
          </c:spPr>
          <c:invertIfNegative val="0"/>
          <c:cat>
            <c:numRef>
              <c:f>TravisCounty_SWI_January11_May1!$A$2:$A$18</c:f>
              <c:numCache>
                <c:formatCode>m/d/yyyy</c:formatCode>
                <c:ptCount val="17"/>
                <c:pt idx="0">
                  <c:v>41030</c:v>
                </c:pt>
                <c:pt idx="1">
                  <c:v>41000</c:v>
                </c:pt>
                <c:pt idx="2">
                  <c:v>40969</c:v>
                </c:pt>
                <c:pt idx="3">
                  <c:v>40940</c:v>
                </c:pt>
                <c:pt idx="4">
                  <c:v>40910</c:v>
                </c:pt>
                <c:pt idx="5">
                  <c:v>40878</c:v>
                </c:pt>
                <c:pt idx="6">
                  <c:v>40848</c:v>
                </c:pt>
                <c:pt idx="7">
                  <c:v>40817</c:v>
                </c:pt>
                <c:pt idx="8">
                  <c:v>40787</c:v>
                </c:pt>
                <c:pt idx="9">
                  <c:v>40756</c:v>
                </c:pt>
                <c:pt idx="10">
                  <c:v>40725</c:v>
                </c:pt>
                <c:pt idx="11">
                  <c:v>40695</c:v>
                </c:pt>
                <c:pt idx="12">
                  <c:v>40664</c:v>
                </c:pt>
                <c:pt idx="13">
                  <c:v>40634</c:v>
                </c:pt>
                <c:pt idx="14">
                  <c:v>40603</c:v>
                </c:pt>
                <c:pt idx="15">
                  <c:v>40575</c:v>
                </c:pt>
                <c:pt idx="16">
                  <c:v>40544</c:v>
                </c:pt>
              </c:numCache>
            </c:numRef>
          </c:cat>
          <c:val>
            <c:numRef>
              <c:f>TravisCounty_SWI_January11_May1!$B$2:$B$18</c:f>
              <c:numCache>
                <c:formatCode>0.0</c:formatCode>
                <c:ptCount val="17"/>
                <c:pt idx="0">
                  <c:v>47.423069000200002</c:v>
                </c:pt>
                <c:pt idx="1">
                  <c:v>66.496086120599998</c:v>
                </c:pt>
                <c:pt idx="2">
                  <c:v>63.078014373800002</c:v>
                </c:pt>
                <c:pt idx="3">
                  <c:v>61.519954681400002</c:v>
                </c:pt>
                <c:pt idx="4">
                  <c:v>56.996017456099999</c:v>
                </c:pt>
                <c:pt idx="5">
                  <c:v>37.135871887199997</c:v>
                </c:pt>
                <c:pt idx="6">
                  <c:v>25.185497283899998</c:v>
                </c:pt>
                <c:pt idx="7">
                  <c:v>17.529579162600001</c:v>
                </c:pt>
                <c:pt idx="8">
                  <c:v>18.825130462600001</c:v>
                </c:pt>
                <c:pt idx="9">
                  <c:v>22.1837882996</c:v>
                </c:pt>
                <c:pt idx="10">
                  <c:v>30.1761894226</c:v>
                </c:pt>
                <c:pt idx="11">
                  <c:v>35.176532745400003</c:v>
                </c:pt>
                <c:pt idx="12">
                  <c:v>37.957691192600002</c:v>
                </c:pt>
                <c:pt idx="13">
                  <c:v>46.633644103999998</c:v>
                </c:pt>
                <c:pt idx="14">
                  <c:v>55.154087066700001</c:v>
                </c:pt>
                <c:pt idx="15">
                  <c:v>61.658008575399997</c:v>
                </c:pt>
                <c:pt idx="16">
                  <c:v>48.173976898200003</c:v>
                </c:pt>
              </c:numCache>
            </c:numRef>
          </c:val>
        </c:ser>
        <c:dLbls>
          <c:showLegendKey val="0"/>
          <c:showVal val="0"/>
          <c:showCatName val="0"/>
          <c:showSerName val="0"/>
          <c:showPercent val="0"/>
          <c:showBubbleSize val="0"/>
        </c:dLbls>
        <c:gapWidth val="150"/>
        <c:axId val="43667456"/>
        <c:axId val="43668992"/>
      </c:barChart>
      <c:dateAx>
        <c:axId val="43667456"/>
        <c:scaling>
          <c:orientation val="minMax"/>
        </c:scaling>
        <c:delete val="0"/>
        <c:axPos val="b"/>
        <c:numFmt formatCode="[$-409]mmm\-yy;@" sourceLinked="0"/>
        <c:majorTickMark val="out"/>
        <c:minorTickMark val="none"/>
        <c:tickLblPos val="nextTo"/>
        <c:txPr>
          <a:bodyPr/>
          <a:lstStyle/>
          <a:p>
            <a:pPr>
              <a:defRPr sz="1400"/>
            </a:pPr>
            <a:endParaRPr lang="en-US"/>
          </a:p>
        </c:txPr>
        <c:crossAx val="43668992"/>
        <c:crosses val="autoZero"/>
        <c:auto val="1"/>
        <c:lblOffset val="100"/>
        <c:baseTimeUnit val="months"/>
      </c:dateAx>
      <c:valAx>
        <c:axId val="43668992"/>
        <c:scaling>
          <c:orientation val="minMax"/>
          <c:max val="100"/>
          <c:min val="0"/>
        </c:scaling>
        <c:delete val="0"/>
        <c:axPos val="l"/>
        <c:majorGridlines/>
        <c:numFmt formatCode="@" sourceLinked="0"/>
        <c:majorTickMark val="out"/>
        <c:minorTickMark val="none"/>
        <c:tickLblPos val="nextTo"/>
        <c:txPr>
          <a:bodyPr/>
          <a:lstStyle/>
          <a:p>
            <a:pPr>
              <a:defRPr sz="1800"/>
            </a:pPr>
            <a:endParaRPr lang="en-US"/>
          </a:p>
        </c:txPr>
        <c:crossAx val="4366745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AE7A6-9ACF-4AE1-A2AD-7D69748380D0}" type="datetimeFigureOut">
              <a:rPr lang="en-US" smtClean="0"/>
              <a:t>8/3/2012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B4AB-59CD-48C6-B0F5-4E17082587DB}" type="slidenum">
              <a:rPr lang="en-US" smtClean="0"/>
              <a:t>‹#›</a:t>
            </a:fld>
            <a:endParaRPr lang="en-US"/>
          </a:p>
        </p:txBody>
      </p:sp>
    </p:spTree>
    <p:extLst>
      <p:ext uri="{BB962C8B-B14F-4D97-AF65-F5344CB8AC3E}">
        <p14:creationId xmlns:p14="http://schemas.microsoft.com/office/powerpoint/2010/main" val="22688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9D6FD-AFEA-9F45-9621-C9CCAE52EA71}" type="slidenum">
              <a:rPr lang="en-US" smtClean="0"/>
              <a:t>5</a:t>
            </a:fld>
            <a:endParaRPr lang="en-US"/>
          </a:p>
        </p:txBody>
      </p:sp>
    </p:spTree>
    <p:extLst>
      <p:ext uri="{BB962C8B-B14F-4D97-AF65-F5344CB8AC3E}">
        <p14:creationId xmlns:p14="http://schemas.microsoft.com/office/powerpoint/2010/main" val="81507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intent</a:t>
            </a:r>
            <a:r>
              <a:rPr lang="en-US" baseline="0" dirty="0" smtClean="0"/>
              <a:t> of the Drought Technology Steering Committee is to bring the best available science and technology to bear on quantifying the storage and flow of water in Texas, and the impacts of water shortage on key water functions in the state.</a:t>
            </a:r>
            <a:endParaRPr lang="en-US" dirty="0"/>
          </a:p>
        </p:txBody>
      </p:sp>
      <p:sp>
        <p:nvSpPr>
          <p:cNvPr id="4" name="Slide Number Placeholder 3"/>
          <p:cNvSpPr>
            <a:spLocks noGrp="1"/>
          </p:cNvSpPr>
          <p:nvPr>
            <p:ph type="sldNum" sz="quarter" idx="10"/>
          </p:nvPr>
        </p:nvSpPr>
        <p:spPr/>
        <p:txBody>
          <a:bodyPr/>
          <a:lstStyle/>
          <a:p>
            <a:fld id="{5E47CB26-DD02-41A1-ADFD-FA3A4D562562}" type="slidenum">
              <a:rPr lang="en-US" smtClean="0"/>
              <a:t>36</a:t>
            </a:fld>
            <a:endParaRPr lang="en-US"/>
          </a:p>
        </p:txBody>
      </p:sp>
    </p:spTree>
    <p:extLst>
      <p:ext uri="{BB962C8B-B14F-4D97-AF65-F5344CB8AC3E}">
        <p14:creationId xmlns:p14="http://schemas.microsoft.com/office/powerpoint/2010/main" val="379878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Calibri"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Calibri"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Calibri"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15</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7CB26-DD02-41A1-ADFD-FA3A4D56256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7541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7CB26-DD02-41A1-ADFD-FA3A4D56256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5786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82615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2551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28575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7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30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7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3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0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92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53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90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1595682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01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61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22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54935F-06B3-4C43-90A6-1CEDEB14CFCF}" type="datetimeFigureOut">
              <a:rPr lang="en-US" smtClean="0"/>
              <a:t>8/3/2012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08951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54935F-06B3-4C43-90A6-1CEDEB14CFC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4279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54935F-06B3-4C43-90A6-1CEDEB14CFCF}" type="datetimeFigureOut">
              <a:rPr lang="en-US" smtClean="0"/>
              <a:t>8/3/2012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83528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4935F-06B3-4C43-90A6-1CEDEB14CFCF}" type="datetimeFigureOut">
              <a:rPr lang="en-US" smtClean="0"/>
              <a:t>8/3/2012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7232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4935F-06B3-4C43-90A6-1CEDEB14CFCF}" type="datetimeFigureOut">
              <a:rPr lang="en-US" smtClean="0"/>
              <a:t>8/3/2012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38035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9362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8/3/2012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58411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4935F-06B3-4C43-90A6-1CEDEB14CFCF}" type="datetimeFigureOut">
              <a:rPr lang="en-US" smtClean="0"/>
              <a:t>8/3/2012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AA2C5-8397-4A39-B1F4-ED0A6B66CB46}" type="slidenum">
              <a:rPr lang="en-US" smtClean="0"/>
              <a:t>‹#›</a:t>
            </a:fld>
            <a:endParaRPr lang="en-US"/>
          </a:p>
        </p:txBody>
      </p:sp>
    </p:spTree>
    <p:extLst>
      <p:ext uri="{BB962C8B-B14F-4D97-AF65-F5344CB8AC3E}">
        <p14:creationId xmlns:p14="http://schemas.microsoft.com/office/powerpoint/2010/main" val="40267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2630B-9801-4961-98DB-859CA96882FD}" type="datetimeFigureOut">
              <a:rPr lang="en-US" smtClean="0">
                <a:solidFill>
                  <a:prstClr val="black">
                    <a:tint val="75000"/>
                  </a:prstClr>
                </a:solidFill>
              </a:rPr>
              <a:pPr/>
              <a:t>8/3/2012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71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hyperlink" Target="http://www.texasdroughtinfo.or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centraltexashub.org/"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1470025"/>
          </a:xfrm>
        </p:spPr>
        <p:txBody>
          <a:bodyPr>
            <a:normAutofit/>
          </a:bodyPr>
          <a:lstStyle/>
          <a:p>
            <a:r>
              <a:rPr lang="en-US" sz="3600" dirty="0" smtClean="0"/>
              <a:t>Texas Drought Planning</a:t>
            </a:r>
            <a:endParaRPr lang="en-US" sz="3600" dirty="0"/>
          </a:p>
        </p:txBody>
      </p:sp>
      <p:sp>
        <p:nvSpPr>
          <p:cNvPr id="3" name="Subtitle 2"/>
          <p:cNvSpPr>
            <a:spLocks noGrp="1"/>
          </p:cNvSpPr>
          <p:nvPr>
            <p:ph type="subTitle" idx="1"/>
          </p:nvPr>
        </p:nvSpPr>
        <p:spPr>
          <a:xfrm>
            <a:off x="1371600" y="1981200"/>
            <a:ext cx="6400800" cy="1752600"/>
          </a:xfrm>
        </p:spPr>
        <p:txBody>
          <a:bodyPr>
            <a:normAutofit fontScale="92500"/>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Center for Research in Water Resources</a:t>
            </a:r>
            <a:br>
              <a:rPr lang="en-US" dirty="0" smtClean="0">
                <a:solidFill>
                  <a:schemeClr val="tx2"/>
                </a:solidFill>
              </a:rPr>
            </a:br>
            <a:r>
              <a:rPr lang="en-US" dirty="0" smtClean="0">
                <a:solidFill>
                  <a:schemeClr val="tx2"/>
                </a:solidFill>
              </a:rPr>
              <a:t>University of Texas at Austin</a:t>
            </a:r>
            <a:endParaRPr lang="en-US" dirty="0">
              <a:solidFill>
                <a:schemeClr val="tx2"/>
              </a:solidFill>
            </a:endParaRPr>
          </a:p>
        </p:txBody>
      </p:sp>
      <p:sp>
        <p:nvSpPr>
          <p:cNvPr id="4" name="TextBox 3"/>
          <p:cNvSpPr txBox="1"/>
          <p:nvPr/>
        </p:nvSpPr>
        <p:spPr>
          <a:xfrm>
            <a:off x="374971" y="4296229"/>
            <a:ext cx="8772658" cy="923330"/>
          </a:xfrm>
          <a:prstGeom prst="rect">
            <a:avLst/>
          </a:prstGeom>
          <a:noFill/>
        </p:spPr>
        <p:txBody>
          <a:bodyPr wrap="none" rtlCol="0">
            <a:spAutoFit/>
          </a:bodyPr>
          <a:lstStyle/>
          <a:p>
            <a:pPr algn="ctr"/>
            <a:r>
              <a:rPr lang="en-US" dirty="0" smtClean="0"/>
              <a:t>Updated from a presentation made at the TAMEST 2012 Texas Water Summit, May 20, 2012</a:t>
            </a:r>
          </a:p>
          <a:p>
            <a:pPr algn="ctr"/>
            <a:endParaRPr lang="en-US" dirty="0"/>
          </a:p>
          <a:p>
            <a:pPr algn="ctr"/>
            <a:r>
              <a:rPr lang="en-US" dirty="0" smtClean="0"/>
              <a:t>Revised version: 30 July 2012</a:t>
            </a:r>
            <a:endParaRPr lang="en-US" dirty="0"/>
          </a:p>
        </p:txBody>
      </p:sp>
    </p:spTree>
    <p:extLst>
      <p:ext uri="{BB962C8B-B14F-4D97-AF65-F5344CB8AC3E}">
        <p14:creationId xmlns:p14="http://schemas.microsoft.com/office/powerpoint/2010/main" val="3853486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9" name="Group 7"/>
          <p:cNvGrpSpPr>
            <a:grpSpLocks/>
          </p:cNvGrpSpPr>
          <p:nvPr/>
        </p:nvGrpSpPr>
        <p:grpSpPr bwMode="auto">
          <a:xfrm>
            <a:off x="0" y="0"/>
            <a:ext cx="9144000" cy="6869113"/>
            <a:chOff x="0" y="0"/>
            <a:chExt cx="5760" cy="4327"/>
          </a:xfrm>
        </p:grpSpPr>
        <p:pic>
          <p:nvPicPr>
            <p:cNvPr id="28674"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dvi_2011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6" cy="432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2011</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8" name="TextBox 7"/>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2011</a:t>
            </a:r>
            <a:endParaRPr lang="en-US" sz="4000" dirty="0"/>
          </a:p>
        </p:txBody>
      </p:sp>
    </p:spTree>
    <p:extLst>
      <p:ext uri="{BB962C8B-B14F-4D97-AF65-F5344CB8AC3E}">
        <p14:creationId xmlns:p14="http://schemas.microsoft.com/office/powerpoint/2010/main" val="29707934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60" name="Group 1036"/>
          <p:cNvGrpSpPr>
            <a:grpSpLocks/>
          </p:cNvGrpSpPr>
          <p:nvPr/>
        </p:nvGrpSpPr>
        <p:grpSpPr bwMode="auto">
          <a:xfrm>
            <a:off x="0" y="0"/>
            <a:ext cx="9144000" cy="6858000"/>
            <a:chOff x="0" y="0"/>
            <a:chExt cx="5760" cy="4320"/>
          </a:xfrm>
        </p:grpSpPr>
        <p:pic>
          <p:nvPicPr>
            <p:cNvPr id="532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6" y="144"/>
              <a:ext cx="1824"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September 30</a:t>
              </a:r>
            </a:p>
            <a:p>
              <a:r>
                <a:rPr lang="en-US" b="1">
                  <a:solidFill>
                    <a:srgbClr val="F9FC8C"/>
                  </a:solidFill>
                  <a:effectLst>
                    <a:outerShdw blurRad="38100" dist="38100" dir="2700000" algn="tl">
                      <a:srgbClr val="C0C0C0"/>
                    </a:outerShdw>
                  </a:effectLst>
                  <a:latin typeface="Calibri" charset="0"/>
                </a:rPr>
                <a:t>2010</a:t>
              </a:r>
            </a:p>
          </p:txBody>
        </p:sp>
        <p:sp>
          <p:nvSpPr>
            <p:cNvPr id="7" name="TextBox 6"/>
            <p:cNvSpPr txBox="1"/>
            <p:nvPr/>
          </p:nvSpPr>
          <p:spPr>
            <a:xfrm>
              <a:off x="96" y="144"/>
              <a:ext cx="1824"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September 30</a:t>
              </a:r>
            </a:p>
            <a:p>
              <a:r>
                <a:rPr lang="en-US" b="1">
                  <a:solidFill>
                    <a:srgbClr val="F9FC8C"/>
                  </a:solidFill>
                  <a:effectLst>
                    <a:outerShdw blurRad="38100" dist="38100" dir="2700000" algn="tl">
                      <a:srgbClr val="C0C0C0"/>
                    </a:outerShdw>
                  </a:effectLst>
                  <a:latin typeface="Calibri" charset="0"/>
                </a:rPr>
                <a:t>2010</a:t>
              </a:r>
              <a:endParaRPr lang="en-US" b="1">
                <a:solidFill>
                  <a:srgbClr val="E46C0A"/>
                </a:solidFill>
                <a:effectLst>
                  <a:outerShdw blurRad="38100" dist="38100" dir="2700000" algn="tl">
                    <a:srgbClr val="C0C0C0"/>
                  </a:outerShdw>
                </a:effectLst>
                <a:latin typeface="Calibri" charset="0"/>
              </a:endParaRPr>
            </a:p>
          </p:txBody>
        </p:sp>
        <p:sp>
          <p:nvSpPr>
            <p:cNvPr id="53255" name="AutoShape 1029"/>
            <p:cNvSpPr>
              <a:spLocks noChangeArrowheads="1"/>
            </p:cNvSpPr>
            <p:nvPr/>
          </p:nvSpPr>
          <p:spPr bwMode="auto">
            <a:xfrm>
              <a:off x="1769" y="2020"/>
              <a:ext cx="816" cy="635"/>
            </a:xfrm>
            <a:prstGeom prst="wedgeRectCallout">
              <a:avLst>
                <a:gd name="adj1" fmla="val -90565"/>
                <a:gd name="adj2" fmla="val 133306"/>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p>
          </p:txBody>
        </p:sp>
        <p:pic>
          <p:nvPicPr>
            <p:cNvPr id="5325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6" y="46"/>
              <a:ext cx="4128" cy="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035" descr="yellow_dot_60x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 y="1152"/>
              <a:ext cx="86" cy="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3535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84" name="Group 12"/>
          <p:cNvGrpSpPr>
            <a:grpSpLocks/>
          </p:cNvGrpSpPr>
          <p:nvPr/>
        </p:nvGrpSpPr>
        <p:grpSpPr bwMode="auto">
          <a:xfrm>
            <a:off x="0" y="0"/>
            <a:ext cx="9144000" cy="6858000"/>
            <a:chOff x="0" y="0"/>
            <a:chExt cx="5760" cy="4320"/>
          </a:xfrm>
        </p:grpSpPr>
        <p:pic>
          <p:nvPicPr>
            <p:cNvPr id="5427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6" y="144"/>
              <a:ext cx="1824"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September 30</a:t>
              </a:r>
            </a:p>
            <a:p>
              <a:r>
                <a:rPr lang="en-US" b="1">
                  <a:solidFill>
                    <a:srgbClr val="F9FC8C"/>
                  </a:solidFill>
                  <a:effectLst>
                    <a:outerShdw blurRad="38100" dist="38100" dir="2700000" algn="tl">
                      <a:srgbClr val="C0C0C0"/>
                    </a:outerShdw>
                  </a:effectLst>
                  <a:latin typeface="Calibri" charset="0"/>
                </a:rPr>
                <a:t>2011</a:t>
              </a:r>
            </a:p>
          </p:txBody>
        </p:sp>
        <p:sp>
          <p:nvSpPr>
            <p:cNvPr id="9" name="TextBox 8"/>
            <p:cNvSpPr txBox="1"/>
            <p:nvPr/>
          </p:nvSpPr>
          <p:spPr>
            <a:xfrm>
              <a:off x="96" y="144"/>
              <a:ext cx="1824"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September 30</a:t>
              </a:r>
            </a:p>
            <a:p>
              <a:r>
                <a:rPr lang="en-US" b="1">
                  <a:solidFill>
                    <a:srgbClr val="F9FC8C"/>
                  </a:solidFill>
                  <a:effectLst>
                    <a:outerShdw blurRad="38100" dist="38100" dir="2700000" algn="tl">
                      <a:srgbClr val="C0C0C0"/>
                    </a:outerShdw>
                  </a:effectLst>
                  <a:latin typeface="Calibri" charset="0"/>
                </a:rPr>
                <a:t>2011</a:t>
              </a:r>
            </a:p>
          </p:txBody>
        </p:sp>
        <p:sp>
          <p:nvSpPr>
            <p:cNvPr id="54279" name="AutoShape 1029"/>
            <p:cNvSpPr>
              <a:spLocks noChangeArrowheads="1"/>
            </p:cNvSpPr>
            <p:nvPr/>
          </p:nvSpPr>
          <p:spPr bwMode="auto">
            <a:xfrm>
              <a:off x="1769" y="2020"/>
              <a:ext cx="816" cy="635"/>
            </a:xfrm>
            <a:prstGeom prst="wedgeRectCallout">
              <a:avLst>
                <a:gd name="adj1" fmla="val -90565"/>
                <a:gd name="adj2" fmla="val 133306"/>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p>
          </p:txBody>
        </p:sp>
        <p:pic>
          <p:nvPicPr>
            <p:cNvPr id="542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6" y="46"/>
              <a:ext cx="4117" cy="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yellow_dot_60x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5" y="1992"/>
              <a:ext cx="86" cy="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5356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308" name="Group 12"/>
          <p:cNvGrpSpPr>
            <a:grpSpLocks/>
          </p:cNvGrpSpPr>
          <p:nvPr/>
        </p:nvGrpSpPr>
        <p:grpSpPr bwMode="auto">
          <a:xfrm>
            <a:off x="0" y="0"/>
            <a:ext cx="9144000" cy="6858000"/>
            <a:chOff x="0" y="0"/>
            <a:chExt cx="5760" cy="4320"/>
          </a:xfrm>
        </p:grpSpPr>
        <p:pic>
          <p:nvPicPr>
            <p:cNvPr id="552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6" y="144"/>
              <a:ext cx="1248"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April 6</a:t>
              </a:r>
            </a:p>
            <a:p>
              <a:r>
                <a:rPr lang="en-US" b="1">
                  <a:solidFill>
                    <a:srgbClr val="F9FC8C"/>
                  </a:solidFill>
                  <a:effectLst>
                    <a:outerShdw blurRad="38100" dist="38100" dir="2700000" algn="tl">
                      <a:srgbClr val="C0C0C0"/>
                    </a:outerShdw>
                  </a:effectLst>
                  <a:latin typeface="Calibri" charset="0"/>
                </a:rPr>
                <a:t>2012</a:t>
              </a:r>
            </a:p>
          </p:txBody>
        </p:sp>
        <p:sp>
          <p:nvSpPr>
            <p:cNvPr id="6" name="TextBox 5"/>
            <p:cNvSpPr txBox="1"/>
            <p:nvPr/>
          </p:nvSpPr>
          <p:spPr>
            <a:xfrm>
              <a:off x="96" y="144"/>
              <a:ext cx="1248" cy="518"/>
            </a:xfrm>
            <a:prstGeom prst="rect">
              <a:avLst/>
            </a:prstGeom>
            <a:noFill/>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fontAlgn="base">
                <a:spcBef>
                  <a:spcPct val="0"/>
                </a:spcBef>
                <a:spcAft>
                  <a:spcPct val="0"/>
                </a:spcAft>
                <a:defRPr sz="2400">
                  <a:solidFill>
                    <a:schemeClr val="tx1"/>
                  </a:solidFill>
                  <a:latin typeface="Arial" charset="0"/>
                  <a:ea typeface="ＭＳ Ｐゴシック" charset="-128"/>
                </a:defRPr>
              </a:lvl6pPr>
              <a:lvl7pPr marL="914400" fontAlgn="base">
                <a:spcBef>
                  <a:spcPct val="0"/>
                </a:spcBef>
                <a:spcAft>
                  <a:spcPct val="0"/>
                </a:spcAft>
                <a:defRPr sz="2400">
                  <a:solidFill>
                    <a:schemeClr val="tx1"/>
                  </a:solidFill>
                  <a:latin typeface="Arial" charset="0"/>
                  <a:ea typeface="ＭＳ Ｐゴシック" charset="-128"/>
                </a:defRPr>
              </a:lvl7pPr>
              <a:lvl8pPr marL="1371600" fontAlgn="base">
                <a:spcBef>
                  <a:spcPct val="0"/>
                </a:spcBef>
                <a:spcAft>
                  <a:spcPct val="0"/>
                </a:spcAft>
                <a:defRPr sz="2400">
                  <a:solidFill>
                    <a:schemeClr val="tx1"/>
                  </a:solidFill>
                  <a:latin typeface="Arial" charset="0"/>
                  <a:ea typeface="ＭＳ Ｐゴシック" charset="-128"/>
                </a:defRPr>
              </a:lvl8pPr>
              <a:lvl9pPr marL="1828800" fontAlgn="base">
                <a:spcBef>
                  <a:spcPct val="0"/>
                </a:spcBef>
                <a:spcAft>
                  <a:spcPct val="0"/>
                </a:spcAft>
                <a:defRPr sz="2400">
                  <a:solidFill>
                    <a:schemeClr val="tx1"/>
                  </a:solidFill>
                  <a:latin typeface="Arial" charset="0"/>
                  <a:ea typeface="ＭＳ Ｐゴシック" charset="-128"/>
                </a:defRPr>
              </a:lvl9pPr>
            </a:lstStyle>
            <a:p>
              <a:r>
                <a:rPr lang="en-US" b="1">
                  <a:solidFill>
                    <a:srgbClr val="F9FC8C"/>
                  </a:solidFill>
                  <a:effectLst>
                    <a:outerShdw blurRad="38100" dist="38100" dir="2700000" algn="tl">
                      <a:srgbClr val="C0C0C0"/>
                    </a:outerShdw>
                  </a:effectLst>
                  <a:latin typeface="Calibri" charset="0"/>
                </a:rPr>
                <a:t>April 6</a:t>
              </a:r>
            </a:p>
            <a:p>
              <a:r>
                <a:rPr lang="en-US" b="1">
                  <a:solidFill>
                    <a:srgbClr val="F9FC8C"/>
                  </a:solidFill>
                  <a:effectLst>
                    <a:outerShdw blurRad="38100" dist="38100" dir="2700000" algn="tl">
                      <a:srgbClr val="C0C0C0"/>
                    </a:outerShdw>
                  </a:effectLst>
                  <a:latin typeface="Calibri" charset="0"/>
                </a:rPr>
                <a:t>2012</a:t>
              </a:r>
              <a:endParaRPr lang="en-US" b="1">
                <a:solidFill>
                  <a:srgbClr val="E46C0A"/>
                </a:solidFill>
                <a:effectLst>
                  <a:outerShdw blurRad="38100" dist="38100" dir="2700000" algn="tl">
                    <a:srgbClr val="C0C0C0"/>
                  </a:outerShdw>
                </a:effectLst>
                <a:latin typeface="Calibri" charset="0"/>
              </a:endParaRPr>
            </a:p>
          </p:txBody>
        </p:sp>
        <p:sp>
          <p:nvSpPr>
            <p:cNvPr id="55303" name="AutoShape 1029"/>
            <p:cNvSpPr>
              <a:spLocks noChangeArrowheads="1"/>
            </p:cNvSpPr>
            <p:nvPr/>
          </p:nvSpPr>
          <p:spPr bwMode="auto">
            <a:xfrm>
              <a:off x="1769" y="2020"/>
              <a:ext cx="816" cy="635"/>
            </a:xfrm>
            <a:prstGeom prst="wedgeRectCallout">
              <a:avLst>
                <a:gd name="adj1" fmla="val -90565"/>
                <a:gd name="adj2" fmla="val 133306"/>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p>
          </p:txBody>
        </p:sp>
        <p:pic>
          <p:nvPicPr>
            <p:cNvPr id="553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96" y="48"/>
              <a:ext cx="4116"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1" descr="yellow_dot_60x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2" y="438"/>
              <a:ext cx="86" cy="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9409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Availability during the Drought</a:t>
            </a:r>
            <a:endParaRPr lang="en-US" dirty="0"/>
          </a:p>
        </p:txBody>
      </p:sp>
      <p:sp>
        <p:nvSpPr>
          <p:cNvPr id="3" name="Content Placeholder 2"/>
          <p:cNvSpPr>
            <a:spLocks noGrp="1"/>
          </p:cNvSpPr>
          <p:nvPr>
            <p:ph idx="1"/>
          </p:nvPr>
        </p:nvSpPr>
        <p:spPr/>
        <p:txBody>
          <a:bodyPr/>
          <a:lstStyle/>
          <a:p>
            <a:r>
              <a:rPr lang="en-US" dirty="0"/>
              <a:t>Drought Technology Steering Committee</a:t>
            </a:r>
          </a:p>
          <a:p>
            <a:r>
              <a:rPr lang="en-US" i="1" dirty="0" smtClean="0">
                <a:solidFill>
                  <a:srgbClr val="FF0000"/>
                </a:solidFill>
              </a:rPr>
              <a:t>Water balance of Texas</a:t>
            </a:r>
          </a:p>
          <a:p>
            <a:r>
              <a:rPr lang="en-US" dirty="0" smtClean="0"/>
              <a:t>Drought in West Texas</a:t>
            </a:r>
          </a:p>
          <a:p>
            <a:r>
              <a:rPr lang="en-US" dirty="0" smtClean="0"/>
              <a:t>Texas water and climate model</a:t>
            </a:r>
            <a:endParaRPr lang="en-US" dirty="0"/>
          </a:p>
        </p:txBody>
      </p:sp>
    </p:spTree>
    <p:extLst>
      <p:ext uri="{BB962C8B-B14F-4D97-AF65-F5344CB8AC3E}">
        <p14:creationId xmlns:p14="http://schemas.microsoft.com/office/powerpoint/2010/main" val="1207420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29400" y="5829545"/>
            <a:ext cx="543723" cy="432348"/>
          </a:xfrm>
          <a:prstGeom prst="straightConnector1">
            <a:avLst/>
          </a:prstGeom>
          <a:noFill/>
          <a:ln w="19050" cap="flat" cmpd="sng" algn="ctr">
            <a:solidFill>
              <a:schemeClr val="tx2"/>
            </a:solidFill>
            <a:prstDash val="solid"/>
            <a:round/>
            <a:headEnd type="none" w="med" len="med"/>
            <a:tailEnd type="arrow"/>
          </a:ln>
          <a:effectLst/>
        </p:spPr>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70 Lake Travis’s</a:t>
            </a:r>
            <a:endParaRPr lang="en-US" baseline="30000" dirty="0">
              <a:solidFill>
                <a:prstClr val="black"/>
              </a:solidFill>
            </a:endParaRPr>
          </a:p>
        </p:txBody>
      </p:sp>
      <p:sp>
        <p:nvSpPr>
          <p:cNvPr id="16" name="Title 2"/>
          <p:cNvSpPr>
            <a:spLocks noGrp="1"/>
          </p:cNvSpPr>
          <p:nvPr>
            <p:ph type="title"/>
          </p:nvPr>
        </p:nvSpPr>
        <p:spPr>
          <a:xfrm>
            <a:off x="381000" y="152400"/>
            <a:ext cx="8229600" cy="1143000"/>
          </a:xfrm>
        </p:spPr>
        <p:txBody>
          <a:bodyPr/>
          <a:lstStyle/>
          <a:p>
            <a:r>
              <a:rPr lang="en-US" sz="2800" dirty="0" smtClean="0"/>
              <a:t>Measuring Gravity Anomaly from Space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34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Reservoir Water Storage</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16" y="1721011"/>
            <a:ext cx="2188031" cy="1928923"/>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417203" y="3876675"/>
            <a:ext cx="2530373" cy="369332"/>
          </a:xfrm>
          <a:prstGeom prst="rect">
            <a:avLst/>
          </a:prstGeom>
          <a:noFill/>
        </p:spPr>
        <p:txBody>
          <a:bodyPr wrap="non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506164"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58212" y="953853"/>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Tree>
    <p:extLst>
      <p:ext uri="{BB962C8B-B14F-4D97-AF65-F5344CB8AC3E}">
        <p14:creationId xmlns:p14="http://schemas.microsoft.com/office/powerpoint/2010/main" val="3185420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484" y="1306252"/>
            <a:ext cx="6424748" cy="236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6" y="1721011"/>
            <a:ext cx="2188031" cy="1928923"/>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14676"/>
            <a:ext cx="2457128" cy="16256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V="1">
            <a:off x="7315200" y="3008708"/>
            <a:ext cx="510285" cy="1915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781856" y="2836291"/>
            <a:ext cx="1540601" cy="646331"/>
          </a:xfrm>
          <a:prstGeom prst="rect">
            <a:avLst/>
          </a:prstGeom>
          <a:noFill/>
        </p:spPr>
        <p:txBody>
          <a:bodyPr wrap="square" rtlCol="0">
            <a:spAutoFit/>
          </a:bodyPr>
          <a:lstStyle/>
          <a:p>
            <a:pPr algn="ctr"/>
            <a:r>
              <a:rPr lang="en-US" dirty="0" smtClean="0">
                <a:solidFill>
                  <a:prstClr val="black"/>
                </a:solidFill>
              </a:rPr>
              <a:t>Texas Drought </a:t>
            </a:r>
          </a:p>
          <a:p>
            <a:pPr algn="ctr"/>
            <a:r>
              <a:rPr lang="en-US" dirty="0" smtClean="0">
                <a:solidFill>
                  <a:prstClr val="black"/>
                </a:solidFill>
              </a:rPr>
              <a:t>2011</a:t>
            </a:r>
            <a:endParaRPr lang="en-US" dirty="0">
              <a:solidFill>
                <a:prstClr val="black"/>
              </a:solidFill>
            </a:endParaRPr>
          </a:p>
        </p:txBody>
      </p:sp>
      <p:sp>
        <p:nvSpPr>
          <p:cNvPr id="11" name="TextBox 10"/>
          <p:cNvSpPr txBox="1"/>
          <p:nvPr/>
        </p:nvSpPr>
        <p:spPr>
          <a:xfrm>
            <a:off x="2974800" y="4985239"/>
            <a:ext cx="152674" cy="213934"/>
          </a:xfrm>
          <a:prstGeom prst="rect">
            <a:avLst/>
          </a:prstGeom>
          <a:noFill/>
        </p:spPr>
        <p:txBody>
          <a:bodyPr wrap="square" rtlCol="0">
            <a:spAutoFit/>
          </a:bodyPr>
          <a:lstStyle/>
          <a:p>
            <a:endParaRPr lang="en-US" dirty="0">
              <a:solidFill>
                <a:prstClr val="black"/>
              </a:solidFill>
            </a:endParaRPr>
          </a:p>
        </p:txBody>
      </p:sp>
      <p:sp>
        <p:nvSpPr>
          <p:cNvPr id="12" name="TextBox 11"/>
          <p:cNvSpPr txBox="1"/>
          <p:nvPr/>
        </p:nvSpPr>
        <p:spPr>
          <a:xfrm>
            <a:off x="744461" y="5233072"/>
            <a:ext cx="152674" cy="213934"/>
          </a:xfrm>
          <a:prstGeom prst="rect">
            <a:avLst/>
          </a:prstGeom>
          <a:noFill/>
        </p:spPr>
        <p:txBody>
          <a:bodyPr wrap="square" rtlCol="0">
            <a:spAutoFit/>
          </a:bodyPr>
          <a:lstStyle/>
          <a:p>
            <a:endParaRPr lang="en-US" dirty="0">
              <a:solidFill>
                <a:prstClr val="black"/>
              </a:solidFill>
            </a:endParaRPr>
          </a:p>
        </p:txBody>
      </p:sp>
      <p:sp>
        <p:nvSpPr>
          <p:cNvPr id="16" name="Title 2"/>
          <p:cNvSpPr>
            <a:spLocks noGrp="1"/>
          </p:cNvSpPr>
          <p:nvPr>
            <p:ph type="title"/>
          </p:nvPr>
        </p:nvSpPr>
        <p:spPr>
          <a:xfrm>
            <a:off x="106918" y="163252"/>
            <a:ext cx="9005121" cy="1143000"/>
          </a:xfrm>
        </p:spPr>
        <p:txBody>
          <a:bodyPr>
            <a:noAutofit/>
          </a:bodyPr>
          <a:lstStyle/>
          <a:p>
            <a:r>
              <a:rPr lang="en-US" sz="4000" dirty="0" smtClean="0"/>
              <a:t>GRACE and Edwards Aquifer Levels</a:t>
            </a:r>
            <a:endParaRPr lang="en-US" sz="4000" dirty="0"/>
          </a:p>
        </p:txBody>
      </p:sp>
      <p:sp>
        <p:nvSpPr>
          <p:cNvPr id="24" name="TextBox 23"/>
          <p:cNvSpPr txBox="1"/>
          <p:nvPr/>
        </p:nvSpPr>
        <p:spPr>
          <a:xfrm>
            <a:off x="3383697" y="2865103"/>
            <a:ext cx="1537763" cy="646331"/>
          </a:xfrm>
          <a:prstGeom prst="rect">
            <a:avLst/>
          </a:prstGeom>
          <a:noFill/>
        </p:spPr>
        <p:txBody>
          <a:bodyPr wrap="none" rtlCol="0">
            <a:spAutoFit/>
          </a:bodyPr>
          <a:lstStyle/>
          <a:p>
            <a:pPr algn="ctr"/>
            <a:r>
              <a:rPr lang="en-US" dirty="0" smtClean="0">
                <a:solidFill>
                  <a:prstClr val="black"/>
                </a:solidFill>
              </a:rPr>
              <a:t>Texas Drought</a:t>
            </a:r>
          </a:p>
          <a:p>
            <a:pPr algn="ctr"/>
            <a:r>
              <a:rPr lang="en-US" dirty="0" smtClean="0">
                <a:solidFill>
                  <a:prstClr val="black"/>
                </a:solidFill>
              </a:rPr>
              <a:t> 2005-2006</a:t>
            </a:r>
            <a:endParaRPr lang="en-US" dirty="0">
              <a:solidFill>
                <a:prstClr val="black"/>
              </a:solidFill>
            </a:endParaRPr>
          </a:p>
        </p:txBody>
      </p:sp>
      <p:cxnSp>
        <p:nvCxnSpPr>
          <p:cNvPr id="25" name="Straight Arrow Connector 24"/>
          <p:cNvCxnSpPr/>
          <p:nvPr/>
        </p:nvCxnSpPr>
        <p:spPr>
          <a:xfrm flipV="1">
            <a:off x="4800600" y="2850476"/>
            <a:ext cx="643962" cy="254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447800" y="5389208"/>
            <a:ext cx="110067" cy="1197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0" name="Straight Arrow Connector 29"/>
          <p:cNvCxnSpPr/>
          <p:nvPr/>
        </p:nvCxnSpPr>
        <p:spPr>
          <a:xfrm flipV="1">
            <a:off x="1625600" y="5233072"/>
            <a:ext cx="965200" cy="2081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6164" y="5851944"/>
            <a:ext cx="1755673" cy="369332"/>
          </a:xfrm>
          <a:prstGeom prst="rect">
            <a:avLst/>
          </a:prstGeom>
          <a:noFill/>
        </p:spPr>
        <p:txBody>
          <a:bodyPr wrap="none" rtlCol="0">
            <a:spAutoFit/>
          </a:bodyPr>
          <a:lstStyle/>
          <a:p>
            <a:r>
              <a:rPr lang="en-US" b="1" dirty="0" smtClean="0">
                <a:solidFill>
                  <a:srgbClr val="008000"/>
                </a:solidFill>
              </a:rPr>
              <a:t>Edwards Aquifer</a:t>
            </a:r>
            <a:endParaRPr lang="en-US" b="1" dirty="0">
              <a:solidFill>
                <a:srgbClr val="008000"/>
              </a:solidFill>
            </a:endParaRPr>
          </a:p>
        </p:txBody>
      </p:sp>
      <p:sp>
        <p:nvSpPr>
          <p:cNvPr id="3" name="TextBox 2"/>
          <p:cNvSpPr txBox="1"/>
          <p:nvPr/>
        </p:nvSpPr>
        <p:spPr>
          <a:xfrm>
            <a:off x="554430" y="4985239"/>
            <a:ext cx="1016432" cy="369332"/>
          </a:xfrm>
          <a:prstGeom prst="rect">
            <a:avLst/>
          </a:prstGeom>
          <a:noFill/>
        </p:spPr>
        <p:txBody>
          <a:bodyPr wrap="none" rtlCol="0">
            <a:spAutoFit/>
          </a:bodyPr>
          <a:lstStyle/>
          <a:p>
            <a:r>
              <a:rPr lang="en-US" b="1" dirty="0" smtClean="0">
                <a:solidFill>
                  <a:srgbClr val="FF0000"/>
                </a:solidFill>
              </a:rPr>
              <a:t>J-17 well</a:t>
            </a:r>
            <a:endParaRPr lang="en-US" b="1" dirty="0">
              <a:solidFill>
                <a:srgbClr val="FF0000"/>
              </a:solidFill>
            </a:endParaRPr>
          </a:p>
        </p:txBody>
      </p:sp>
      <p:sp>
        <p:nvSpPr>
          <p:cNvPr id="5" name="TextBox 4"/>
          <p:cNvSpPr txBox="1"/>
          <p:nvPr/>
        </p:nvSpPr>
        <p:spPr>
          <a:xfrm>
            <a:off x="506164"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7" name="TextBox 26"/>
          <p:cNvSpPr txBox="1"/>
          <p:nvPr/>
        </p:nvSpPr>
        <p:spPr>
          <a:xfrm>
            <a:off x="1588388" y="936920"/>
            <a:ext cx="6073522" cy="369332"/>
          </a:xfrm>
          <a:prstGeom prst="rect">
            <a:avLst/>
          </a:prstGeom>
          <a:noFill/>
        </p:spPr>
        <p:txBody>
          <a:bodyPr wrap="none" rtlCol="0">
            <a:spAutoFit/>
          </a:bodyPr>
          <a:lstStyle/>
          <a:p>
            <a:r>
              <a:rPr lang="en-US" dirty="0" smtClean="0">
                <a:solidFill>
                  <a:prstClr val="black"/>
                </a:solidFill>
              </a:rPr>
              <a:t>Edwards aquifer levels are also correlated with the GRACE data</a:t>
            </a:r>
            <a:endParaRPr lang="en-US" dirty="0">
              <a:solidFill>
                <a:prstClr val="black"/>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802" y="3652756"/>
            <a:ext cx="6394132" cy="219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23" name="TextBox 22"/>
          <p:cNvSpPr txBox="1"/>
          <p:nvPr/>
        </p:nvSpPr>
        <p:spPr>
          <a:xfrm>
            <a:off x="7779982" y="4343400"/>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Tree>
    <p:extLst>
      <p:ext uri="{BB962C8B-B14F-4D97-AF65-F5344CB8AC3E}">
        <p14:creationId xmlns:p14="http://schemas.microsoft.com/office/powerpoint/2010/main" val="13830218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Soil Water In Texas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788699"/>
            <a:ext cx="1219200" cy="415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4875550" y="2057400"/>
            <a:ext cx="3963649" cy="3846099"/>
            <a:chOff x="457201" y="1752600"/>
            <a:chExt cx="3618102" cy="3505200"/>
          </a:xfrm>
        </p:grpSpPr>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752600"/>
              <a:ext cx="3618102"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3135868"/>
              <a:ext cx="1748556" cy="369332"/>
            </a:xfrm>
            <a:prstGeom prst="rect">
              <a:avLst/>
            </a:prstGeom>
            <a:solidFill>
              <a:schemeClr val="bg1"/>
            </a:solidFill>
            <a:ln>
              <a:solidFill>
                <a:schemeClr val="tx2"/>
              </a:solidFill>
            </a:ln>
          </p:spPr>
          <p:txBody>
            <a:bodyPr wrap="none" rtlCol="0">
              <a:spAutoFit/>
            </a:bodyPr>
            <a:lstStyle/>
            <a:p>
              <a:r>
                <a:rPr lang="en-US" dirty="0" smtClean="0">
                  <a:solidFill>
                    <a:prstClr val="black"/>
                  </a:solidFill>
                </a:rPr>
                <a:t>Soil Texture Map</a:t>
              </a:r>
              <a:endParaRPr lang="en-US" dirty="0">
                <a:solidFill>
                  <a:prstClr val="black"/>
                </a:solidFill>
              </a:endParaRPr>
            </a:p>
          </p:txBody>
        </p:sp>
      </p:grpSp>
      <p:sp>
        <p:nvSpPr>
          <p:cNvPr id="10" name="TextBox 9"/>
          <p:cNvSpPr txBox="1"/>
          <p:nvPr/>
        </p:nvSpPr>
        <p:spPr>
          <a:xfrm>
            <a:off x="3029649" y="5946615"/>
            <a:ext cx="3389502" cy="646331"/>
          </a:xfrm>
          <a:prstGeom prst="rect">
            <a:avLst/>
          </a:prstGeom>
          <a:noFill/>
        </p:spPr>
        <p:txBody>
          <a:bodyPr wrap="square" rtlCol="0">
            <a:spAutoFit/>
          </a:bodyPr>
          <a:lstStyle/>
          <a:p>
            <a:pPr algn="ctr"/>
            <a:r>
              <a:rPr lang="en-US" dirty="0" smtClean="0">
                <a:solidFill>
                  <a:prstClr val="black"/>
                </a:solidFill>
              </a:rPr>
              <a:t>First meter of Texas soil contains 11 cm of soil water and soil air </a:t>
            </a:r>
            <a:endParaRPr lang="en-US" dirty="0">
              <a:solidFill>
                <a:prstClr val="black"/>
              </a:solidFill>
            </a:endParaRPr>
          </a:p>
        </p:txBody>
      </p:sp>
      <p:sp>
        <p:nvSpPr>
          <p:cNvPr id="21" name="TextBox 20"/>
          <p:cNvSpPr txBox="1"/>
          <p:nvPr/>
        </p:nvSpPr>
        <p:spPr>
          <a:xfrm>
            <a:off x="258742" y="1419367"/>
            <a:ext cx="1962717" cy="369332"/>
          </a:xfrm>
          <a:prstGeom prst="rect">
            <a:avLst/>
          </a:prstGeom>
          <a:noFill/>
        </p:spPr>
        <p:txBody>
          <a:bodyPr wrap="none" rtlCol="0">
            <a:spAutoFit/>
          </a:bodyPr>
          <a:lstStyle/>
          <a:p>
            <a:r>
              <a:rPr lang="en-US" b="1" i="1" dirty="0" smtClean="0">
                <a:solidFill>
                  <a:srgbClr val="1F497D"/>
                </a:solidFill>
              </a:rPr>
              <a:t>Soil Wetness Index</a:t>
            </a:r>
            <a:endParaRPr lang="en-US" b="1" i="1" dirty="0">
              <a:solidFill>
                <a:srgbClr val="1F497D"/>
              </a:solidFill>
            </a:endParaRPr>
          </a:p>
        </p:txBody>
      </p:sp>
      <p:grpSp>
        <p:nvGrpSpPr>
          <p:cNvPr id="24" name="Group 23"/>
          <p:cNvGrpSpPr/>
          <p:nvPr/>
        </p:nvGrpSpPr>
        <p:grpSpPr>
          <a:xfrm>
            <a:off x="306011" y="1743543"/>
            <a:ext cx="3122989" cy="4197430"/>
            <a:chOff x="306011" y="1743543"/>
            <a:chExt cx="3122989" cy="4197430"/>
          </a:xfrm>
        </p:grpSpPr>
        <p:sp>
          <p:nvSpPr>
            <p:cNvPr id="7" name="Rectangle 6"/>
            <p:cNvSpPr/>
            <p:nvPr/>
          </p:nvSpPr>
          <p:spPr>
            <a:xfrm>
              <a:off x="1752600" y="2855499"/>
              <a:ext cx="1676400" cy="308547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Solid Particles</a:t>
              </a:r>
              <a:endParaRPr lang="en-US" dirty="0">
                <a:solidFill>
                  <a:prstClr val="white"/>
                </a:solidFill>
              </a:endParaRPr>
            </a:p>
          </p:txBody>
        </p:sp>
        <p:sp>
          <p:nvSpPr>
            <p:cNvPr id="8" name="Rectangle 7"/>
            <p:cNvSpPr/>
            <p:nvPr/>
          </p:nvSpPr>
          <p:spPr>
            <a:xfrm>
              <a:off x="1752600" y="2468855"/>
              <a:ext cx="1676400" cy="386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Soil Water</a:t>
              </a:r>
              <a:endParaRPr lang="en-US" dirty="0">
                <a:solidFill>
                  <a:prstClr val="white"/>
                </a:solidFill>
              </a:endParaRPr>
            </a:p>
          </p:txBody>
        </p:sp>
        <p:sp>
          <p:nvSpPr>
            <p:cNvPr id="9" name="Rectangle 8"/>
            <p:cNvSpPr/>
            <p:nvPr/>
          </p:nvSpPr>
          <p:spPr>
            <a:xfrm>
              <a:off x="1752600" y="2169699"/>
              <a:ext cx="1676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Soil Air</a:t>
              </a:r>
              <a:endParaRPr lang="en-US" dirty="0">
                <a:solidFill>
                  <a:prstClr val="white"/>
                </a:solidFill>
              </a:endParaRPr>
            </a:p>
          </p:txBody>
        </p:sp>
        <p:sp>
          <p:nvSpPr>
            <p:cNvPr id="6" name="Rectangle 5"/>
            <p:cNvSpPr/>
            <p:nvPr/>
          </p:nvSpPr>
          <p:spPr>
            <a:xfrm>
              <a:off x="1752600" y="2169699"/>
              <a:ext cx="1676400" cy="37712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a:off x="1389951" y="2855499"/>
              <a:ext cx="286449"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88265" y="2660176"/>
              <a:ext cx="301686" cy="369332"/>
            </a:xfrm>
            <a:prstGeom prst="rect">
              <a:avLst/>
            </a:prstGeom>
            <a:noFill/>
          </p:spPr>
          <p:txBody>
            <a:bodyPr wrap="none" rtlCol="0">
              <a:spAutoFit/>
            </a:bodyPr>
            <a:lstStyle/>
            <a:p>
              <a:r>
                <a:rPr lang="en-US" dirty="0" smtClean="0">
                  <a:solidFill>
                    <a:srgbClr val="1F497D"/>
                  </a:solidFill>
                </a:rPr>
                <a:t>0</a:t>
              </a:r>
              <a:endParaRPr lang="en-US" dirty="0">
                <a:solidFill>
                  <a:srgbClr val="1F497D"/>
                </a:solidFill>
              </a:endParaRPr>
            </a:p>
          </p:txBody>
        </p:sp>
        <p:cxnSp>
          <p:nvCxnSpPr>
            <p:cNvPr id="19" name="Straight Connector 18"/>
            <p:cNvCxnSpPr/>
            <p:nvPr/>
          </p:nvCxnSpPr>
          <p:spPr>
            <a:xfrm flipH="1">
              <a:off x="1371600" y="2180356"/>
              <a:ext cx="28644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 y="1985033"/>
              <a:ext cx="535724" cy="369332"/>
            </a:xfrm>
            <a:prstGeom prst="rect">
              <a:avLst/>
            </a:prstGeom>
            <a:noFill/>
          </p:spPr>
          <p:txBody>
            <a:bodyPr wrap="none" rtlCol="0">
              <a:spAutoFit/>
            </a:bodyPr>
            <a:lstStyle/>
            <a:p>
              <a:r>
                <a:rPr lang="en-US" dirty="0" smtClean="0">
                  <a:solidFill>
                    <a:srgbClr val="1F497D"/>
                  </a:solidFill>
                </a:rPr>
                <a:t>100</a:t>
              </a:r>
              <a:endParaRPr lang="en-US" dirty="0">
                <a:solidFill>
                  <a:srgbClr val="1F497D"/>
                </a:solidFill>
              </a:endParaRPr>
            </a:p>
          </p:txBody>
        </p:sp>
        <p:sp>
          <p:nvSpPr>
            <p:cNvPr id="22" name="TextBox 21"/>
            <p:cNvSpPr txBox="1"/>
            <p:nvPr/>
          </p:nvSpPr>
          <p:spPr>
            <a:xfrm>
              <a:off x="340112" y="2401542"/>
              <a:ext cx="1057212" cy="369332"/>
            </a:xfrm>
            <a:prstGeom prst="rect">
              <a:avLst/>
            </a:prstGeom>
            <a:noFill/>
          </p:spPr>
          <p:txBody>
            <a:bodyPr wrap="none" rtlCol="0">
              <a:spAutoFit/>
            </a:bodyPr>
            <a:lstStyle/>
            <a:p>
              <a:r>
                <a:rPr lang="en-US" dirty="0" smtClean="0">
                  <a:solidFill>
                    <a:srgbClr val="1F497D"/>
                  </a:solidFill>
                </a:rPr>
                <a:t>Oven Dry</a:t>
              </a:r>
              <a:endParaRPr lang="en-US" dirty="0">
                <a:solidFill>
                  <a:srgbClr val="1F497D"/>
                </a:solidFill>
              </a:endParaRPr>
            </a:p>
          </p:txBody>
        </p:sp>
        <p:sp>
          <p:nvSpPr>
            <p:cNvPr id="23" name="TextBox 22"/>
            <p:cNvSpPr txBox="1"/>
            <p:nvPr/>
          </p:nvSpPr>
          <p:spPr>
            <a:xfrm>
              <a:off x="306011" y="1743543"/>
              <a:ext cx="1093313" cy="369332"/>
            </a:xfrm>
            <a:prstGeom prst="rect">
              <a:avLst/>
            </a:prstGeom>
            <a:noFill/>
          </p:spPr>
          <p:txBody>
            <a:bodyPr wrap="none" rtlCol="0">
              <a:spAutoFit/>
            </a:bodyPr>
            <a:lstStyle/>
            <a:p>
              <a:r>
                <a:rPr lang="en-US" dirty="0" smtClean="0">
                  <a:solidFill>
                    <a:srgbClr val="1F497D"/>
                  </a:solidFill>
                </a:rPr>
                <a:t>Saturated</a:t>
              </a:r>
              <a:endParaRPr lang="en-US" dirty="0">
                <a:solidFill>
                  <a:srgbClr val="1F497D"/>
                </a:solidFill>
              </a:endParaRPr>
            </a:p>
          </p:txBody>
        </p:sp>
      </p:grpSp>
      <p:sp>
        <p:nvSpPr>
          <p:cNvPr id="25" name="TextBox 24"/>
          <p:cNvSpPr txBox="1"/>
          <p:nvPr/>
        </p:nvSpPr>
        <p:spPr>
          <a:xfrm>
            <a:off x="1363132" y="914400"/>
            <a:ext cx="6832255" cy="369332"/>
          </a:xfrm>
          <a:prstGeom prst="rect">
            <a:avLst/>
          </a:prstGeom>
          <a:noFill/>
        </p:spPr>
        <p:txBody>
          <a:bodyPr wrap="none" rtlCol="0">
            <a:spAutoFit/>
          </a:bodyPr>
          <a:lstStyle/>
          <a:p>
            <a:r>
              <a:rPr lang="en-US" dirty="0" smtClean="0">
                <a:solidFill>
                  <a:prstClr val="black"/>
                </a:solidFill>
              </a:rPr>
              <a:t>Soil </a:t>
            </a:r>
            <a:r>
              <a:rPr lang="en-US" dirty="0">
                <a:solidFill>
                  <a:prstClr val="black"/>
                </a:solidFill>
              </a:rPr>
              <a:t>water </a:t>
            </a:r>
            <a:r>
              <a:rPr lang="en-US" dirty="0" smtClean="0">
                <a:solidFill>
                  <a:prstClr val="black"/>
                </a:solidFill>
              </a:rPr>
              <a:t>system has 78 </a:t>
            </a:r>
            <a:r>
              <a:rPr lang="en-US" dirty="0">
                <a:solidFill>
                  <a:prstClr val="black"/>
                </a:solidFill>
              </a:rPr>
              <a:t>Km</a:t>
            </a:r>
            <a:r>
              <a:rPr lang="en-US" baseline="30000" dirty="0">
                <a:solidFill>
                  <a:prstClr val="black"/>
                </a:solidFill>
              </a:rPr>
              <a:t>3</a:t>
            </a:r>
            <a:r>
              <a:rPr lang="en-US" dirty="0">
                <a:solidFill>
                  <a:prstClr val="black"/>
                </a:solidFill>
              </a:rPr>
              <a:t> </a:t>
            </a:r>
            <a:r>
              <a:rPr lang="en-US" dirty="0" smtClean="0">
                <a:solidFill>
                  <a:prstClr val="black"/>
                </a:solidFill>
              </a:rPr>
              <a:t>of water storage capacity in top 1m of soil</a:t>
            </a:r>
            <a:endParaRPr lang="en-US" dirty="0">
              <a:solidFill>
                <a:prstClr val="black"/>
              </a:solidFill>
            </a:endParaRPr>
          </a:p>
        </p:txBody>
      </p:sp>
    </p:spTree>
    <p:extLst>
      <p:ext uri="{BB962C8B-B14F-4D97-AF65-F5344CB8AC3E}">
        <p14:creationId xmlns:p14="http://schemas.microsoft.com/office/powerpoint/2010/main" val="3461879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19200"/>
            <a:ext cx="5524500" cy="5086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Texas Soil Wetness Index</a:t>
            </a:r>
            <a:br>
              <a:rPr lang="en-US" dirty="0" smtClean="0"/>
            </a:br>
            <a:endParaRPr lang="en-US" sz="2700" dirty="0"/>
          </a:p>
        </p:txBody>
      </p:sp>
      <p:sp>
        <p:nvSpPr>
          <p:cNvPr id="4" name="TextBox 3"/>
          <p:cNvSpPr txBox="1"/>
          <p:nvPr/>
        </p:nvSpPr>
        <p:spPr>
          <a:xfrm>
            <a:off x="228600" y="1219200"/>
            <a:ext cx="2137636" cy="369332"/>
          </a:xfrm>
          <a:prstGeom prst="rect">
            <a:avLst/>
          </a:prstGeom>
          <a:noFill/>
        </p:spPr>
        <p:txBody>
          <a:bodyPr wrap="none" rtlCol="0">
            <a:spAutoFit/>
          </a:bodyPr>
          <a:lstStyle/>
          <a:p>
            <a:r>
              <a:rPr lang="en-US" dirty="0" smtClean="0">
                <a:solidFill>
                  <a:prstClr val="black"/>
                </a:solidFill>
              </a:rPr>
              <a:t>% soil water capacity</a:t>
            </a:r>
            <a:endParaRPr lang="en-US" dirty="0">
              <a:solidFill>
                <a:prstClr val="black"/>
              </a:solidFill>
            </a:endParaRPr>
          </a:p>
        </p:txBody>
      </p:sp>
      <p:sp>
        <p:nvSpPr>
          <p:cNvPr id="6" name="TextBox 5"/>
          <p:cNvSpPr txBox="1"/>
          <p:nvPr/>
        </p:nvSpPr>
        <p:spPr>
          <a:xfrm>
            <a:off x="2209800" y="2848820"/>
            <a:ext cx="1559658" cy="369332"/>
          </a:xfrm>
          <a:prstGeom prst="rect">
            <a:avLst/>
          </a:prstGeom>
          <a:solidFill>
            <a:schemeClr val="bg1">
              <a:lumMod val="95000"/>
            </a:schemeClr>
          </a:solidFill>
          <a:ln>
            <a:solidFill>
              <a:schemeClr val="tx1"/>
            </a:solidFill>
          </a:ln>
        </p:spPr>
        <p:txBody>
          <a:bodyPr wrap="none" rtlCol="0">
            <a:spAutoFit/>
          </a:bodyPr>
          <a:lstStyle/>
          <a:p>
            <a:r>
              <a:rPr lang="en-US" dirty="0" smtClean="0">
                <a:solidFill>
                  <a:prstClr val="black"/>
                </a:solidFill>
              </a:rPr>
              <a:t>Average = 40%</a:t>
            </a:r>
            <a:endParaRPr lang="en-US" dirty="0">
              <a:solidFill>
                <a:prstClr val="black"/>
              </a:solidFill>
            </a:endParaRPr>
          </a:p>
        </p:txBody>
      </p:sp>
      <p:sp>
        <p:nvSpPr>
          <p:cNvPr id="7" name="TextBox 6"/>
          <p:cNvSpPr txBox="1"/>
          <p:nvPr/>
        </p:nvSpPr>
        <p:spPr>
          <a:xfrm>
            <a:off x="1789793" y="5867400"/>
            <a:ext cx="3505200" cy="646331"/>
          </a:xfrm>
          <a:prstGeom prst="rect">
            <a:avLst/>
          </a:prstGeom>
          <a:solidFill>
            <a:schemeClr val="bg1"/>
          </a:solidFill>
          <a:ln>
            <a:solidFill>
              <a:schemeClr val="tx2"/>
            </a:solidFill>
          </a:ln>
        </p:spPr>
        <p:txBody>
          <a:bodyPr wrap="square" rtlCol="0">
            <a:spAutoFit/>
          </a:bodyPr>
          <a:lstStyle/>
          <a:p>
            <a:pPr algn="ctr"/>
            <a:r>
              <a:rPr lang="en-US" dirty="0" smtClean="0">
                <a:solidFill>
                  <a:prstClr val="black"/>
                </a:solidFill>
              </a:rPr>
              <a:t>Soil water storage in first meter of soil  = 4 cm, or 31Km</a:t>
            </a:r>
            <a:r>
              <a:rPr lang="en-US" baseline="30000" dirty="0" smtClean="0">
                <a:solidFill>
                  <a:prstClr val="black"/>
                </a:solidFill>
              </a:rPr>
              <a:t>3</a:t>
            </a:r>
            <a:r>
              <a:rPr lang="en-US" dirty="0" smtClean="0">
                <a:solidFill>
                  <a:prstClr val="black"/>
                </a:solidFill>
              </a:rPr>
              <a:t> of water </a:t>
            </a:r>
            <a:endParaRPr lang="en-US" dirty="0">
              <a:solidFill>
                <a:prstClr val="black"/>
              </a:solidFill>
            </a:endParaRPr>
          </a:p>
        </p:txBody>
      </p:sp>
      <p:sp>
        <p:nvSpPr>
          <p:cNvPr id="8" name="Rectangle 7"/>
          <p:cNvSpPr/>
          <p:nvPr/>
        </p:nvSpPr>
        <p:spPr>
          <a:xfrm>
            <a:off x="4162345" y="849868"/>
            <a:ext cx="1308371" cy="369332"/>
          </a:xfrm>
          <a:prstGeom prst="rect">
            <a:avLst/>
          </a:prstGeom>
        </p:spPr>
        <p:txBody>
          <a:bodyPr wrap="none">
            <a:spAutoFit/>
          </a:bodyPr>
          <a:lstStyle/>
          <a:p>
            <a:r>
              <a:rPr lang="en-US" dirty="0" smtClean="0">
                <a:solidFill>
                  <a:prstClr val="black"/>
                </a:solidFill>
              </a:rPr>
              <a:t>1 June 2012</a:t>
            </a:r>
            <a:endParaRPr lang="en-US" dirty="0">
              <a:solidFill>
                <a:prstClr val="black"/>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18" y="1828800"/>
            <a:ext cx="1524000" cy="393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721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Availability during the Drought</a:t>
            </a:r>
            <a:endParaRPr lang="en-US" dirty="0"/>
          </a:p>
        </p:txBody>
      </p:sp>
      <p:sp>
        <p:nvSpPr>
          <p:cNvPr id="3" name="Content Placeholder 2"/>
          <p:cNvSpPr>
            <a:spLocks noGrp="1"/>
          </p:cNvSpPr>
          <p:nvPr>
            <p:ph idx="1"/>
          </p:nvPr>
        </p:nvSpPr>
        <p:spPr/>
        <p:txBody>
          <a:bodyPr/>
          <a:lstStyle/>
          <a:p>
            <a:r>
              <a:rPr lang="en-US" dirty="0"/>
              <a:t>Drought Technology Steering Committee</a:t>
            </a:r>
          </a:p>
          <a:p>
            <a:r>
              <a:rPr lang="en-US" dirty="0" smtClean="0"/>
              <a:t>Water balance of Texas</a:t>
            </a:r>
          </a:p>
          <a:p>
            <a:r>
              <a:rPr lang="en-US" dirty="0" smtClean="0"/>
              <a:t>Drought in West Texas</a:t>
            </a:r>
          </a:p>
          <a:p>
            <a:r>
              <a:rPr lang="en-US" dirty="0" smtClean="0"/>
              <a:t>Texas water and climate model</a:t>
            </a:r>
            <a:endParaRPr lang="en-US" dirty="0"/>
          </a:p>
        </p:txBody>
      </p:sp>
    </p:spTree>
    <p:extLst>
      <p:ext uri="{BB962C8B-B14F-4D97-AF65-F5344CB8AC3E}">
        <p14:creationId xmlns:p14="http://schemas.microsoft.com/office/powerpoint/2010/main" val="2557875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Soil Wetness Index, Travis County, January 2011 - May 2012</a:t>
            </a:r>
          </a:p>
        </p:txBody>
      </p:sp>
      <p:graphicFrame>
        <p:nvGraphicFramePr>
          <p:cNvPr id="4" name="Chart 3"/>
          <p:cNvGraphicFramePr>
            <a:graphicFrameLocks/>
          </p:cNvGraphicFramePr>
          <p:nvPr>
            <p:extLst>
              <p:ext uri="{D42A27DB-BD31-4B8C-83A1-F6EECF244321}">
                <p14:modId xmlns:p14="http://schemas.microsoft.com/office/powerpoint/2010/main" val="750306776"/>
              </p:ext>
            </p:extLst>
          </p:nvPr>
        </p:nvGraphicFramePr>
        <p:xfrm>
          <a:off x="152400" y="1905000"/>
          <a:ext cx="86487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629400" y="2133600"/>
            <a:ext cx="2155526" cy="369332"/>
          </a:xfrm>
          <a:prstGeom prst="rect">
            <a:avLst/>
          </a:prstGeom>
          <a:noFill/>
        </p:spPr>
        <p:txBody>
          <a:bodyPr wrap="none" rtlCol="0">
            <a:spAutoFit/>
          </a:bodyPr>
          <a:lstStyle/>
          <a:p>
            <a:r>
              <a:rPr lang="en-US" dirty="0" smtClean="0">
                <a:solidFill>
                  <a:prstClr val="black"/>
                </a:solidFill>
              </a:rPr>
              <a:t>Effect of Spring Rains</a:t>
            </a:r>
            <a:endParaRPr lang="en-US" dirty="0">
              <a:solidFill>
                <a:prstClr val="black"/>
              </a:solidFill>
            </a:endParaRPr>
          </a:p>
        </p:txBody>
      </p:sp>
      <p:cxnSp>
        <p:nvCxnSpPr>
          <p:cNvPr id="10" name="Straight Arrow Connector 9"/>
          <p:cNvCxnSpPr/>
          <p:nvPr/>
        </p:nvCxnSpPr>
        <p:spPr>
          <a:xfrm>
            <a:off x="7707163" y="2502932"/>
            <a:ext cx="262793" cy="7934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658" y="1645007"/>
            <a:ext cx="2851544" cy="2625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3886200" y="3200400"/>
            <a:ext cx="1295400" cy="137160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72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550" y="3637011"/>
            <a:ext cx="5735269" cy="283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Soil Water Storage</a:t>
            </a:r>
            <a:endParaRPr lang="en-US" sz="3600" dirty="0"/>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6" y="1721011"/>
            <a:ext cx="2188031" cy="1928923"/>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32789" y="3876675"/>
            <a:ext cx="2462534" cy="369332"/>
          </a:xfrm>
          <a:prstGeom prst="rect">
            <a:avLst/>
          </a:prstGeom>
          <a:noFill/>
        </p:spPr>
        <p:txBody>
          <a:bodyPr wrap="none" rtlCol="0">
            <a:spAutoFit/>
          </a:bodyPr>
          <a:lstStyle/>
          <a:p>
            <a:r>
              <a:rPr lang="en-US" dirty="0" smtClean="0">
                <a:solidFill>
                  <a:prstClr val="black"/>
                </a:solidFill>
              </a:rPr>
              <a:t>Texas Soil Water Storage</a:t>
            </a:r>
            <a:endParaRPr lang="en-US" dirty="0">
              <a:solidFill>
                <a:prstClr val="black"/>
              </a:solidFill>
            </a:endParaRPr>
          </a:p>
        </p:txBody>
      </p:sp>
      <p:cxnSp>
        <p:nvCxnSpPr>
          <p:cNvPr id="14" name="Straight Connector 13"/>
          <p:cNvCxnSpPr/>
          <p:nvPr/>
        </p:nvCxnSpPr>
        <p:spPr>
          <a:xfrm>
            <a:off x="7705360" y="47244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27202" y="5550687"/>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32403" y="4712336"/>
            <a:ext cx="0" cy="814767"/>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294252" cy="369332"/>
          </a:xfrm>
          <a:prstGeom prst="rect">
            <a:avLst/>
          </a:prstGeom>
          <a:noFill/>
        </p:spPr>
        <p:txBody>
          <a:bodyPr wrap="none" rtlCol="0">
            <a:spAutoFit/>
          </a:bodyPr>
          <a:lstStyle/>
          <a:p>
            <a:r>
              <a:rPr lang="en-US" dirty="0" smtClean="0">
                <a:solidFill>
                  <a:prstClr val="black"/>
                </a:solidFill>
              </a:rPr>
              <a:t>We lost </a:t>
            </a:r>
            <a:r>
              <a:rPr lang="en-US" dirty="0" smtClean="0">
                <a:solidFill>
                  <a:srgbClr val="1F497D"/>
                </a:solidFill>
              </a:rPr>
              <a:t>25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top 1m of soil</a:t>
            </a:r>
            <a:endParaRPr lang="en-US" baseline="30000" dirty="0">
              <a:solidFill>
                <a:prstClr val="black"/>
              </a:solidFill>
            </a:endParaRPr>
          </a:p>
        </p:txBody>
      </p:sp>
      <p:sp>
        <p:nvSpPr>
          <p:cNvPr id="15" name="TextBox 14"/>
          <p:cNvSpPr txBox="1"/>
          <p:nvPr/>
        </p:nvSpPr>
        <p:spPr>
          <a:xfrm>
            <a:off x="506164"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27202" y="4352059"/>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524" y="4351193"/>
            <a:ext cx="2151865"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410292" y="4724400"/>
            <a:ext cx="515493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987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Water Balance of Texas </a:t>
            </a:r>
            <a:endParaRPr lang="en-US" dirty="0"/>
          </a:p>
        </p:txBody>
      </p:sp>
      <p:sp>
        <p:nvSpPr>
          <p:cNvPr id="3" name="Content Placeholder 2"/>
          <p:cNvSpPr>
            <a:spLocks noGrp="1"/>
          </p:cNvSpPr>
          <p:nvPr>
            <p:ph idx="1"/>
          </p:nvPr>
        </p:nvSpPr>
        <p:spPr>
          <a:xfrm>
            <a:off x="457200" y="1600200"/>
            <a:ext cx="8305800" cy="4953000"/>
          </a:xfrm>
        </p:spPr>
        <p:txBody>
          <a:bodyPr>
            <a:normAutofit fontScale="92500" lnSpcReduction="10000"/>
          </a:bodyPr>
          <a:lstStyle/>
          <a:p>
            <a:r>
              <a:rPr lang="en-US" dirty="0" smtClean="0"/>
              <a:t>Overall changes in </a:t>
            </a:r>
            <a:r>
              <a:rPr lang="en-US" dirty="0" smtClean="0">
                <a:solidFill>
                  <a:srgbClr val="FF0000"/>
                </a:solidFill>
              </a:rPr>
              <a:t>Texas water storage </a:t>
            </a:r>
            <a:r>
              <a:rPr lang="en-US" dirty="0" smtClean="0"/>
              <a:t>can be measured from space by the </a:t>
            </a:r>
            <a:r>
              <a:rPr lang="en-US" dirty="0" smtClean="0">
                <a:solidFill>
                  <a:srgbClr val="FF0000"/>
                </a:solidFill>
              </a:rPr>
              <a:t>GRACE satellites</a:t>
            </a:r>
          </a:p>
          <a:p>
            <a:r>
              <a:rPr lang="en-US" dirty="0" smtClean="0"/>
              <a:t>In 2011 drought we lost </a:t>
            </a:r>
            <a:r>
              <a:rPr lang="en-US" dirty="0" smtClean="0">
                <a:solidFill>
                  <a:srgbClr val="FF0000"/>
                </a:solidFill>
              </a:rPr>
              <a:t>100 Km</a:t>
            </a:r>
            <a:r>
              <a:rPr lang="en-US" baseline="30000" dirty="0" smtClean="0">
                <a:solidFill>
                  <a:srgbClr val="FF0000"/>
                </a:solidFill>
              </a:rPr>
              <a:t>3</a:t>
            </a:r>
            <a:r>
              <a:rPr lang="en-US" dirty="0" smtClean="0">
                <a:solidFill>
                  <a:srgbClr val="FF0000"/>
                </a:solidFill>
              </a:rPr>
              <a:t> </a:t>
            </a:r>
            <a:r>
              <a:rPr lang="en-US" dirty="0" smtClean="0"/>
              <a:t>of water (70 Lake Travis’s)</a:t>
            </a:r>
          </a:p>
          <a:p>
            <a:pPr lvl="1"/>
            <a:r>
              <a:rPr lang="en-US" dirty="0" smtClean="0"/>
              <a:t>About 9 </a:t>
            </a:r>
            <a:r>
              <a:rPr lang="en-US" dirty="0"/>
              <a:t>Km</a:t>
            </a:r>
            <a:r>
              <a:rPr lang="en-US" baseline="30000" dirty="0"/>
              <a:t>3</a:t>
            </a:r>
            <a:r>
              <a:rPr lang="en-US" dirty="0"/>
              <a:t> </a:t>
            </a:r>
            <a:r>
              <a:rPr lang="en-US" dirty="0" smtClean="0"/>
              <a:t>from </a:t>
            </a:r>
            <a:r>
              <a:rPr lang="en-US" dirty="0" smtClean="0">
                <a:solidFill>
                  <a:srgbClr val="FF0000"/>
                </a:solidFill>
              </a:rPr>
              <a:t>surface water reservoirs</a:t>
            </a:r>
          </a:p>
          <a:p>
            <a:pPr lvl="1"/>
            <a:r>
              <a:rPr lang="en-US" dirty="0" smtClean="0"/>
              <a:t>Approximately 25 Km</a:t>
            </a:r>
            <a:r>
              <a:rPr lang="en-US" baseline="30000" dirty="0" smtClean="0"/>
              <a:t>3</a:t>
            </a:r>
            <a:r>
              <a:rPr lang="en-US" dirty="0" smtClean="0"/>
              <a:t> from the </a:t>
            </a:r>
            <a:r>
              <a:rPr lang="en-US" dirty="0" smtClean="0">
                <a:solidFill>
                  <a:srgbClr val="FF0000"/>
                </a:solidFill>
              </a:rPr>
              <a:t>soil water system</a:t>
            </a:r>
          </a:p>
          <a:p>
            <a:pPr lvl="1"/>
            <a:r>
              <a:rPr lang="en-US" dirty="0" smtClean="0"/>
              <a:t>About two thirds from </a:t>
            </a:r>
            <a:r>
              <a:rPr lang="en-US" dirty="0" smtClean="0">
                <a:solidFill>
                  <a:srgbClr val="FF0000"/>
                </a:solidFill>
              </a:rPr>
              <a:t>shallow groundwater</a:t>
            </a:r>
          </a:p>
          <a:p>
            <a:r>
              <a:rPr lang="en-US" dirty="0" smtClean="0"/>
              <a:t>We have </a:t>
            </a:r>
            <a:r>
              <a:rPr lang="en-US" dirty="0" smtClean="0">
                <a:solidFill>
                  <a:srgbClr val="FF0000"/>
                </a:solidFill>
              </a:rPr>
              <a:t>regained </a:t>
            </a:r>
            <a:r>
              <a:rPr lang="en-US" dirty="0" smtClean="0"/>
              <a:t>most of this lost water</a:t>
            </a:r>
          </a:p>
          <a:p>
            <a:r>
              <a:rPr lang="en-US" dirty="0" smtClean="0"/>
              <a:t>We need </a:t>
            </a:r>
            <a:r>
              <a:rPr lang="en-US" dirty="0" smtClean="0">
                <a:solidFill>
                  <a:srgbClr val="FF0000"/>
                </a:solidFill>
              </a:rPr>
              <a:t>county level </a:t>
            </a:r>
            <a:r>
              <a:rPr lang="en-US" dirty="0" smtClean="0"/>
              <a:t>metrics of water availability for better drought management</a:t>
            </a:r>
            <a:endParaRPr lang="en-US" dirty="0"/>
          </a:p>
        </p:txBody>
      </p:sp>
    </p:spTree>
    <p:extLst>
      <p:ext uri="{BB962C8B-B14F-4D97-AF65-F5344CB8AC3E}">
        <p14:creationId xmlns:p14="http://schemas.microsoft.com/office/powerpoint/2010/main" val="3805603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Availability during the Drought</a:t>
            </a:r>
            <a:endParaRPr lang="en-US" dirty="0"/>
          </a:p>
        </p:txBody>
      </p:sp>
      <p:sp>
        <p:nvSpPr>
          <p:cNvPr id="3" name="Content Placeholder 2"/>
          <p:cNvSpPr>
            <a:spLocks noGrp="1"/>
          </p:cNvSpPr>
          <p:nvPr>
            <p:ph idx="1"/>
          </p:nvPr>
        </p:nvSpPr>
        <p:spPr/>
        <p:txBody>
          <a:bodyPr/>
          <a:lstStyle/>
          <a:p>
            <a:r>
              <a:rPr lang="en-US" dirty="0"/>
              <a:t>Drought Technology Steering Committee</a:t>
            </a:r>
          </a:p>
          <a:p>
            <a:r>
              <a:rPr lang="en-US" dirty="0" smtClean="0"/>
              <a:t>Water balance of Texas</a:t>
            </a:r>
          </a:p>
          <a:p>
            <a:r>
              <a:rPr lang="en-US" i="1" dirty="0" smtClean="0">
                <a:solidFill>
                  <a:srgbClr val="FF0000"/>
                </a:solidFill>
              </a:rPr>
              <a:t>Drought in West Texas</a:t>
            </a:r>
          </a:p>
          <a:p>
            <a:r>
              <a:rPr lang="en-US" dirty="0" smtClean="0"/>
              <a:t>Texas water and climate model</a:t>
            </a:r>
            <a:endParaRPr lang="en-US" dirty="0"/>
          </a:p>
        </p:txBody>
      </p:sp>
    </p:spTree>
    <p:extLst>
      <p:ext uri="{BB962C8B-B14F-4D97-AF65-F5344CB8AC3E}">
        <p14:creationId xmlns:p14="http://schemas.microsoft.com/office/powerpoint/2010/main" val="1207420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in West Texas</a:t>
            </a:r>
            <a:endParaRPr lang="en-US" dirty="0"/>
          </a:p>
        </p:txBody>
      </p:sp>
      <p:pic>
        <p:nvPicPr>
          <p:cNvPr id="3" name="Picture 4" descr="SB1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71800" y="3352800"/>
            <a:ext cx="2362200" cy="1295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8833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ystem Map with Projects - January 2012.tif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69900"/>
            <a:ext cx="9144000" cy="5915554"/>
          </a:xfrm>
          <a:prstGeom prst="rect">
            <a:avLst/>
          </a:prstGeom>
          <a:solidFill>
            <a:schemeClr val="bg1"/>
          </a:solidFill>
        </p:spPr>
      </p:pic>
      <p:sp>
        <p:nvSpPr>
          <p:cNvPr id="4" name="TextBox 3"/>
          <p:cNvSpPr txBox="1"/>
          <p:nvPr/>
        </p:nvSpPr>
        <p:spPr>
          <a:xfrm>
            <a:off x="5867400" y="4827601"/>
            <a:ext cx="1227900" cy="369332"/>
          </a:xfrm>
          <a:prstGeom prst="rect">
            <a:avLst/>
          </a:prstGeom>
          <a:solidFill>
            <a:srgbClr val="FFC000"/>
          </a:solidFill>
          <a:ln>
            <a:solidFill>
              <a:schemeClr val="tx1"/>
            </a:solidFill>
          </a:ln>
        </p:spPr>
        <p:txBody>
          <a:bodyPr wrap="none" rtlCol="0">
            <a:spAutoFit/>
          </a:bodyPr>
          <a:lstStyle/>
          <a:p>
            <a:r>
              <a:rPr lang="en-US" dirty="0" smtClean="0"/>
              <a:t>San Angelo</a:t>
            </a:r>
            <a:endParaRPr lang="en-US" dirty="0"/>
          </a:p>
        </p:txBody>
      </p:sp>
      <p:sp>
        <p:nvSpPr>
          <p:cNvPr id="6" name="TextBox 5"/>
          <p:cNvSpPr txBox="1"/>
          <p:nvPr/>
        </p:nvSpPr>
        <p:spPr>
          <a:xfrm>
            <a:off x="1727569" y="3426077"/>
            <a:ext cx="864339" cy="369332"/>
          </a:xfrm>
          <a:prstGeom prst="rect">
            <a:avLst/>
          </a:prstGeom>
          <a:solidFill>
            <a:srgbClr val="FFC000"/>
          </a:solidFill>
          <a:ln>
            <a:solidFill>
              <a:schemeClr val="tx1"/>
            </a:solidFill>
          </a:ln>
        </p:spPr>
        <p:txBody>
          <a:bodyPr wrap="none" rtlCol="0">
            <a:spAutoFit/>
          </a:bodyPr>
          <a:lstStyle/>
          <a:p>
            <a:r>
              <a:rPr lang="en-US" dirty="0" smtClean="0"/>
              <a:t>Odessa</a:t>
            </a:r>
            <a:endParaRPr lang="en-US" dirty="0"/>
          </a:p>
        </p:txBody>
      </p:sp>
      <p:sp>
        <p:nvSpPr>
          <p:cNvPr id="8" name="TextBox 7"/>
          <p:cNvSpPr txBox="1"/>
          <p:nvPr/>
        </p:nvSpPr>
        <p:spPr>
          <a:xfrm>
            <a:off x="3276600" y="3443566"/>
            <a:ext cx="963725" cy="369332"/>
          </a:xfrm>
          <a:prstGeom prst="rect">
            <a:avLst/>
          </a:prstGeom>
          <a:solidFill>
            <a:srgbClr val="FFC000"/>
          </a:solidFill>
          <a:ln>
            <a:solidFill>
              <a:schemeClr val="tx1"/>
            </a:solidFill>
          </a:ln>
        </p:spPr>
        <p:txBody>
          <a:bodyPr wrap="none" rtlCol="0">
            <a:spAutoFit/>
          </a:bodyPr>
          <a:lstStyle/>
          <a:p>
            <a:r>
              <a:rPr lang="en-US" dirty="0" smtClean="0"/>
              <a:t>Midland</a:t>
            </a:r>
            <a:endParaRPr lang="en-US" dirty="0"/>
          </a:p>
        </p:txBody>
      </p:sp>
      <p:sp>
        <p:nvSpPr>
          <p:cNvPr id="11" name="TextBox 10"/>
          <p:cNvSpPr txBox="1"/>
          <p:nvPr/>
        </p:nvSpPr>
        <p:spPr>
          <a:xfrm>
            <a:off x="6481350" y="2895600"/>
            <a:ext cx="1151277" cy="369332"/>
          </a:xfrm>
          <a:prstGeom prst="rect">
            <a:avLst/>
          </a:prstGeom>
          <a:noFill/>
        </p:spPr>
        <p:txBody>
          <a:bodyPr wrap="none" rtlCol="0">
            <a:spAutoFit/>
          </a:bodyPr>
          <a:lstStyle/>
          <a:p>
            <a:r>
              <a:rPr lang="en-US" dirty="0" smtClean="0">
                <a:solidFill>
                  <a:schemeClr val="tx2"/>
                </a:solidFill>
              </a:rPr>
              <a:t>Reservoirs</a:t>
            </a:r>
            <a:endParaRPr lang="en-US" dirty="0">
              <a:solidFill>
                <a:schemeClr val="tx2"/>
              </a:solidFill>
            </a:endParaRPr>
          </a:p>
        </p:txBody>
      </p:sp>
      <p:cxnSp>
        <p:nvCxnSpPr>
          <p:cNvPr id="13" name="Straight Arrow Connector 12"/>
          <p:cNvCxnSpPr>
            <a:stCxn id="11" idx="1"/>
          </p:cNvCxnSpPr>
          <p:nvPr/>
        </p:nvCxnSpPr>
        <p:spPr>
          <a:xfrm flipH="1" flipV="1">
            <a:off x="4800600" y="2438400"/>
            <a:ext cx="1680750" cy="6418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867400" y="3080266"/>
            <a:ext cx="613950" cy="5304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a:off x="6481350" y="3080266"/>
            <a:ext cx="613950" cy="1263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867400" y="3080266"/>
            <a:ext cx="613950" cy="1644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02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O.C. Fisher, August 2010</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77000"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992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46680" cy="4853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O.C. Fisher, Jan 2012</a:t>
            </a:r>
            <a:endParaRPr lang="en-US" dirty="0"/>
          </a:p>
        </p:txBody>
      </p:sp>
    </p:spTree>
    <p:extLst>
      <p:ext uri="{BB962C8B-B14F-4D97-AF65-F5344CB8AC3E}">
        <p14:creationId xmlns:p14="http://schemas.microsoft.com/office/powerpoint/2010/main" val="401789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60808"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August 2010</a:t>
            </a:r>
            <a:endParaRPr lang="en-US" dirty="0"/>
          </a:p>
        </p:txBody>
      </p:sp>
    </p:spTree>
    <p:extLst>
      <p:ext uri="{BB962C8B-B14F-4D97-AF65-F5344CB8AC3E}">
        <p14:creationId xmlns:p14="http://schemas.microsoft.com/office/powerpoint/2010/main" val="138144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66593" cy="48484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Jan 2012</a:t>
            </a:r>
            <a:endParaRPr lang="en-US" dirty="0"/>
          </a:p>
        </p:txBody>
      </p:sp>
    </p:spTree>
    <p:extLst>
      <p:ext uri="{BB962C8B-B14F-4D97-AF65-F5344CB8AC3E}">
        <p14:creationId xmlns:p14="http://schemas.microsoft.com/office/powerpoint/2010/main" val="889919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Availability during the Drought</a:t>
            </a:r>
            <a:endParaRPr lang="en-US" dirty="0"/>
          </a:p>
        </p:txBody>
      </p:sp>
      <p:sp>
        <p:nvSpPr>
          <p:cNvPr id="3" name="Content Placeholder 2"/>
          <p:cNvSpPr>
            <a:spLocks noGrp="1"/>
          </p:cNvSpPr>
          <p:nvPr>
            <p:ph idx="1"/>
          </p:nvPr>
        </p:nvSpPr>
        <p:spPr/>
        <p:txBody>
          <a:bodyPr/>
          <a:lstStyle/>
          <a:p>
            <a:r>
              <a:rPr lang="en-US" i="1" dirty="0">
                <a:solidFill>
                  <a:srgbClr val="FF0000"/>
                </a:solidFill>
              </a:rPr>
              <a:t>Drought Technology Steering Committee</a:t>
            </a:r>
          </a:p>
          <a:p>
            <a:r>
              <a:rPr lang="en-US" dirty="0" smtClean="0"/>
              <a:t>Water balance of Texas</a:t>
            </a:r>
          </a:p>
          <a:p>
            <a:r>
              <a:rPr lang="en-US" dirty="0" smtClean="0"/>
              <a:t>Drought in West Texas</a:t>
            </a:r>
          </a:p>
          <a:p>
            <a:r>
              <a:rPr lang="en-US" dirty="0" smtClean="0"/>
              <a:t>Texas water and climate model</a:t>
            </a:r>
            <a:endParaRPr lang="en-US" dirty="0"/>
          </a:p>
        </p:txBody>
      </p:sp>
    </p:spTree>
    <p:extLst>
      <p:ext uri="{BB962C8B-B14F-4D97-AF65-F5344CB8AC3E}">
        <p14:creationId xmlns:p14="http://schemas.microsoft.com/office/powerpoint/2010/main" val="28147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ohn Gill/Special to the Standard-Times&#10;Some ramps are closed at O.H. Ivie Reservoir because of low water, while many have been extended to meet current levels.&#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685800"/>
          </a:xfrm>
        </p:spPr>
        <p:txBody>
          <a:bodyPr>
            <a:normAutofit fontScale="90000"/>
          </a:bodyPr>
          <a:lstStyle/>
          <a:p>
            <a:pPr algn="ctr" fontAlgn="auto">
              <a:spcAft>
                <a:spcPts val="0"/>
              </a:spcAft>
              <a:defRPr/>
            </a:pPr>
            <a:r>
              <a:rPr lang="en-US" b="1" dirty="0" smtClean="0">
                <a:solidFill>
                  <a:schemeClr val="bg1"/>
                </a:solidFill>
              </a:rPr>
              <a:t>O.H. </a:t>
            </a:r>
            <a:r>
              <a:rPr lang="en-US" b="1" dirty="0" err="1" smtClean="0">
                <a:solidFill>
                  <a:schemeClr val="bg1"/>
                </a:solidFill>
              </a:rPr>
              <a:t>Ivie</a:t>
            </a:r>
            <a:r>
              <a:rPr lang="en-US" b="1" dirty="0" smtClean="0">
                <a:solidFill>
                  <a:schemeClr val="bg1"/>
                </a:solidFill>
              </a:rPr>
              <a:t> Reservoir</a:t>
            </a:r>
            <a:endParaRPr lang="en-US" b="1" dirty="0">
              <a:solidFill>
                <a:schemeClr val="bg1"/>
              </a:solidFill>
            </a:endParaRPr>
          </a:p>
        </p:txBody>
      </p:sp>
      <p:sp>
        <p:nvSpPr>
          <p:cNvPr id="10244" name="Content Placeholder 2"/>
          <p:cNvSpPr>
            <a:spLocks noGrp="1"/>
          </p:cNvSpPr>
          <p:nvPr>
            <p:ph idx="1"/>
          </p:nvPr>
        </p:nvSpPr>
        <p:spPr>
          <a:xfrm>
            <a:off x="228600" y="685800"/>
            <a:ext cx="8763000" cy="6172200"/>
          </a:xfrm>
        </p:spPr>
        <p:txBody>
          <a:bodyPr>
            <a:normAutofit lnSpcReduction="10000"/>
          </a:bodyPr>
          <a:lstStyle/>
          <a:p>
            <a:pPr lvl="1">
              <a:buFont typeface="Wingdings 2" pitchFamily="18" charset="2"/>
              <a:buNone/>
            </a:pPr>
            <a:r>
              <a:rPr lang="en-US" b="1" dirty="0" smtClean="0">
                <a:solidFill>
                  <a:srgbClr val="002060"/>
                </a:solidFill>
              </a:rPr>
              <a:t>Owned and operated by the Colorado River Municipal Water District</a:t>
            </a:r>
          </a:p>
          <a:p>
            <a:pPr lvl="1">
              <a:buFont typeface="Wingdings 2" pitchFamily="18" charset="2"/>
              <a:buNone/>
            </a:pPr>
            <a:r>
              <a:rPr lang="en-US" b="1" dirty="0" smtClean="0">
                <a:solidFill>
                  <a:srgbClr val="002060"/>
                </a:solidFill>
              </a:rPr>
              <a:t>Purpose:  Water Supply</a:t>
            </a:r>
          </a:p>
          <a:p>
            <a:pPr lvl="1">
              <a:buFont typeface="Wingdings 2" pitchFamily="18" charset="2"/>
              <a:buNone/>
            </a:pPr>
            <a:r>
              <a:rPr lang="en-US" b="1" dirty="0" smtClean="0">
                <a:solidFill>
                  <a:srgbClr val="002060"/>
                </a:solidFill>
              </a:rPr>
              <a:t>Supplies:  Odessa, Big Spring, Snyder, Midland, Abilene, San Angelo, Ballinger</a:t>
            </a: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r>
              <a:rPr lang="en-US" b="1" dirty="0" smtClean="0">
                <a:solidFill>
                  <a:srgbClr val="002060"/>
                </a:solidFill>
              </a:rPr>
              <a:t>Storage Capacity:		554,339  acre-feet</a:t>
            </a:r>
          </a:p>
          <a:p>
            <a:pPr lvl="1">
              <a:buFont typeface="Wingdings 2" pitchFamily="18" charset="2"/>
              <a:buNone/>
            </a:pPr>
            <a:r>
              <a:rPr lang="en-US" b="1" dirty="0" smtClean="0">
                <a:solidFill>
                  <a:srgbClr val="002060"/>
                </a:solidFill>
              </a:rPr>
              <a:t>Current Storage:	</a:t>
            </a:r>
            <a:r>
              <a:rPr lang="en-US" b="1" dirty="0">
                <a:solidFill>
                  <a:srgbClr val="002060"/>
                </a:solidFill>
              </a:rPr>
              <a:t>	</a:t>
            </a:r>
            <a:r>
              <a:rPr lang="en-US" b="1" dirty="0" smtClean="0">
                <a:solidFill>
                  <a:srgbClr val="002060"/>
                </a:solidFill>
              </a:rPr>
              <a:t>98,400  acre-feet </a:t>
            </a:r>
          </a:p>
          <a:p>
            <a:pPr lvl="1">
              <a:buFont typeface="Wingdings 2" pitchFamily="18" charset="2"/>
              <a:buNone/>
            </a:pPr>
            <a:r>
              <a:rPr lang="en-US" b="1" dirty="0" smtClean="0">
                <a:solidFill>
                  <a:srgbClr val="002060"/>
                </a:solidFill>
              </a:rPr>
              <a:t>2011 Change in Storage:	 -81,820  acre-feet</a:t>
            </a:r>
          </a:p>
        </p:txBody>
      </p:sp>
      <p:sp>
        <p:nvSpPr>
          <p:cNvPr id="3" name="TextBox 2"/>
          <p:cNvSpPr txBox="1"/>
          <p:nvPr/>
        </p:nvSpPr>
        <p:spPr>
          <a:xfrm>
            <a:off x="8153400" y="6477000"/>
            <a:ext cx="851515" cy="276999"/>
          </a:xfrm>
          <a:prstGeom prst="rect">
            <a:avLst/>
          </a:prstGeom>
          <a:noFill/>
        </p:spPr>
        <p:txBody>
          <a:bodyPr wrap="none" rtlCol="0">
            <a:spAutoFit/>
          </a:bodyPr>
          <a:lstStyle/>
          <a:p>
            <a:r>
              <a:rPr lang="en-US" sz="1200" dirty="0" smtClean="0"/>
              <a:t>M. </a:t>
            </a:r>
            <a:r>
              <a:rPr lang="en-US" sz="1200" dirty="0" err="1" smtClean="0"/>
              <a:t>Bewley</a:t>
            </a:r>
            <a:endParaRPr lang="en-US" sz="1200" dirty="0"/>
          </a:p>
        </p:txBody>
      </p:sp>
    </p:spTree>
    <p:extLst>
      <p:ext uri="{BB962C8B-B14F-4D97-AF65-F5344CB8AC3E}">
        <p14:creationId xmlns:p14="http://schemas.microsoft.com/office/powerpoint/2010/main" val="1283737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OH Ivie Elevations 1992-2012.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p:spPr>
      </p:pic>
      <p:sp>
        <p:nvSpPr>
          <p:cNvPr id="2" name="TextBox 1"/>
          <p:cNvSpPr txBox="1"/>
          <p:nvPr/>
        </p:nvSpPr>
        <p:spPr>
          <a:xfrm>
            <a:off x="2895600" y="1066800"/>
            <a:ext cx="3253776" cy="369332"/>
          </a:xfrm>
          <a:prstGeom prst="rect">
            <a:avLst/>
          </a:prstGeom>
          <a:noFill/>
        </p:spPr>
        <p:txBody>
          <a:bodyPr wrap="none" rtlCol="0">
            <a:spAutoFit/>
          </a:bodyPr>
          <a:lstStyle/>
          <a:p>
            <a:r>
              <a:rPr lang="en-US" dirty="0" smtClean="0"/>
              <a:t>Drought in West Texas is chronic</a:t>
            </a:r>
            <a:endParaRPr lang="en-US" dirty="0"/>
          </a:p>
        </p:txBody>
      </p:sp>
    </p:spTree>
    <p:extLst>
      <p:ext uri="{BB962C8B-B14F-4D97-AF65-F5344CB8AC3E}">
        <p14:creationId xmlns:p14="http://schemas.microsoft.com/office/powerpoint/2010/main" val="2343710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Brackish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2931" y="2284694"/>
            <a:ext cx="4836544" cy="4573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Saline </a:t>
            </a:r>
            <a:r>
              <a:rPr lang="en-US" dirty="0" err="1" smtClean="0"/>
              <a:t>Groundwaters</a:t>
            </a:r>
            <a:r>
              <a:rPr lang="en-US" dirty="0" smtClean="0"/>
              <a:t> of Texas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1" y="1371600"/>
            <a:ext cx="6139652" cy="24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14800"/>
            <a:ext cx="3017311" cy="197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800600" y="3505200"/>
            <a:ext cx="990600" cy="10661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81775" y="2100028"/>
            <a:ext cx="1598386" cy="369332"/>
          </a:xfrm>
          <a:prstGeom prst="rect">
            <a:avLst/>
          </a:prstGeom>
          <a:noFill/>
        </p:spPr>
        <p:txBody>
          <a:bodyPr wrap="none" rtlCol="0">
            <a:spAutoFit/>
          </a:bodyPr>
          <a:lstStyle/>
          <a:p>
            <a:r>
              <a:rPr lang="en-US" dirty="0" smtClean="0"/>
              <a:t>Pecos Alluvium</a:t>
            </a:r>
            <a:endParaRPr lang="en-US" dirty="0"/>
          </a:p>
        </p:txBody>
      </p:sp>
    </p:spTree>
    <p:extLst>
      <p:ext uri="{BB962C8B-B14F-4D97-AF65-F5344CB8AC3E}">
        <p14:creationId xmlns:p14="http://schemas.microsoft.com/office/powerpoint/2010/main" val="27724151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Availability during the Drought</a:t>
            </a:r>
            <a:endParaRPr lang="en-US" dirty="0"/>
          </a:p>
        </p:txBody>
      </p:sp>
      <p:sp>
        <p:nvSpPr>
          <p:cNvPr id="3" name="Content Placeholder 2"/>
          <p:cNvSpPr>
            <a:spLocks noGrp="1"/>
          </p:cNvSpPr>
          <p:nvPr>
            <p:ph idx="1"/>
          </p:nvPr>
        </p:nvSpPr>
        <p:spPr/>
        <p:txBody>
          <a:bodyPr/>
          <a:lstStyle/>
          <a:p>
            <a:r>
              <a:rPr lang="en-US" dirty="0"/>
              <a:t>Drought Technology Steering Committee</a:t>
            </a:r>
          </a:p>
          <a:p>
            <a:r>
              <a:rPr lang="en-US" dirty="0" smtClean="0"/>
              <a:t>Water balance of Texas</a:t>
            </a:r>
          </a:p>
          <a:p>
            <a:r>
              <a:rPr lang="en-US" dirty="0" smtClean="0"/>
              <a:t>Drought in West Texas</a:t>
            </a:r>
          </a:p>
          <a:p>
            <a:r>
              <a:rPr lang="en-US" i="1" dirty="0" smtClean="0">
                <a:solidFill>
                  <a:srgbClr val="FF0000"/>
                </a:solidFill>
              </a:rPr>
              <a:t>Texas water and climate model</a:t>
            </a:r>
            <a:endParaRPr lang="en-US" i="1" dirty="0">
              <a:solidFill>
                <a:srgbClr val="FF0000"/>
              </a:solidFill>
            </a:endParaRPr>
          </a:p>
        </p:txBody>
      </p:sp>
    </p:spTree>
    <p:extLst>
      <p:ext uri="{BB962C8B-B14F-4D97-AF65-F5344CB8AC3E}">
        <p14:creationId xmlns:p14="http://schemas.microsoft.com/office/powerpoint/2010/main" val="12074207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Drought in Texas</a:t>
            </a:r>
            <a:endParaRPr lang="en-US" dirty="0"/>
          </a:p>
        </p:txBody>
      </p:sp>
      <p:sp>
        <p:nvSpPr>
          <p:cNvPr id="3" name="Content Placeholder 2"/>
          <p:cNvSpPr>
            <a:spLocks noGrp="1"/>
          </p:cNvSpPr>
          <p:nvPr>
            <p:ph sz="half" idx="1"/>
          </p:nvPr>
        </p:nvSpPr>
        <p:spPr/>
        <p:txBody>
          <a:bodyPr/>
          <a:lstStyle/>
          <a:p>
            <a:r>
              <a:rPr lang="en-US" dirty="0" smtClean="0"/>
              <a:t>Texas population increased by </a:t>
            </a:r>
            <a:r>
              <a:rPr lang="en-US" dirty="0" smtClean="0">
                <a:solidFill>
                  <a:srgbClr val="FF0000"/>
                </a:solidFill>
              </a:rPr>
              <a:t>4.3 million </a:t>
            </a:r>
            <a:r>
              <a:rPr lang="en-US" dirty="0" smtClean="0"/>
              <a:t>in the last 10 years</a:t>
            </a:r>
          </a:p>
          <a:p>
            <a:pPr lvl="1"/>
            <a:r>
              <a:rPr lang="en-US" dirty="0" smtClean="0"/>
              <a:t>430,000 people per year</a:t>
            </a:r>
          </a:p>
          <a:p>
            <a:pPr lvl="1"/>
            <a:r>
              <a:rPr lang="en-US" dirty="0" smtClean="0">
                <a:solidFill>
                  <a:srgbClr val="FF0000"/>
                </a:solidFill>
              </a:rPr>
              <a:t>1180 people per day</a:t>
            </a:r>
          </a:p>
          <a:p>
            <a:r>
              <a:rPr lang="en-US" dirty="0" smtClean="0"/>
              <a:t>We have a </a:t>
            </a:r>
            <a:r>
              <a:rPr lang="en-US" dirty="0" smtClean="0">
                <a:solidFill>
                  <a:srgbClr val="FF0000"/>
                </a:solidFill>
              </a:rPr>
              <a:t>Texas Water Plan</a:t>
            </a:r>
            <a:r>
              <a:rPr lang="en-US" dirty="0" smtClean="0"/>
              <a:t> but little money to implement it</a:t>
            </a:r>
          </a:p>
          <a:p>
            <a:r>
              <a:rPr lang="en-US" dirty="0" smtClean="0"/>
              <a:t>The clock is ticking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600200"/>
            <a:ext cx="4004451"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81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Water and Climate Model</a:t>
            </a:r>
            <a:endParaRPr lang="en-US" dirty="0"/>
          </a:p>
        </p:txBody>
      </p:sp>
      <p:sp>
        <p:nvSpPr>
          <p:cNvPr id="3" name="Content Placeholder 2"/>
          <p:cNvSpPr>
            <a:spLocks noGrp="1"/>
          </p:cNvSpPr>
          <p:nvPr>
            <p:ph idx="1"/>
          </p:nvPr>
        </p:nvSpPr>
        <p:spPr/>
        <p:txBody>
          <a:bodyPr>
            <a:normAutofit fontScale="92500"/>
          </a:bodyPr>
          <a:lstStyle/>
          <a:p>
            <a:r>
              <a:rPr lang="en-US" dirty="0" smtClean="0"/>
              <a:t>Last severe drought in 1996 led to </a:t>
            </a:r>
            <a:r>
              <a:rPr lang="en-US" dirty="0" smtClean="0">
                <a:solidFill>
                  <a:srgbClr val="FF0000"/>
                </a:solidFill>
              </a:rPr>
              <a:t>Senate Bill 1</a:t>
            </a:r>
            <a:r>
              <a:rPr lang="en-US" dirty="0" smtClean="0"/>
              <a:t> in 1997 and SB2, SB3 later</a:t>
            </a:r>
          </a:p>
          <a:p>
            <a:r>
              <a:rPr lang="en-US" dirty="0" smtClean="0"/>
              <a:t>Great improvement in </a:t>
            </a:r>
            <a:r>
              <a:rPr lang="en-US" dirty="0" smtClean="0">
                <a:solidFill>
                  <a:srgbClr val="FF0000"/>
                </a:solidFill>
              </a:rPr>
              <a:t>long term water planning </a:t>
            </a:r>
            <a:r>
              <a:rPr lang="en-US" dirty="0" smtClean="0"/>
              <a:t>(10 to 50 years in future)</a:t>
            </a:r>
          </a:p>
          <a:p>
            <a:r>
              <a:rPr lang="en-US" dirty="0" smtClean="0"/>
              <a:t>The 2011 drought exposed</a:t>
            </a:r>
          </a:p>
          <a:p>
            <a:pPr lvl="1"/>
            <a:r>
              <a:rPr lang="en-US" dirty="0" smtClean="0"/>
              <a:t>We don’t have synthesized </a:t>
            </a:r>
            <a:r>
              <a:rPr lang="en-US" dirty="0" smtClean="0">
                <a:solidFill>
                  <a:srgbClr val="FF0000"/>
                </a:solidFill>
              </a:rPr>
              <a:t>situational awareness</a:t>
            </a:r>
            <a:r>
              <a:rPr lang="en-US" dirty="0" smtClean="0"/>
              <a:t> of current condition of our water system state-wide</a:t>
            </a:r>
          </a:p>
          <a:p>
            <a:pPr lvl="1"/>
            <a:r>
              <a:rPr lang="en-US" dirty="0" smtClean="0"/>
              <a:t>We need to be able to </a:t>
            </a:r>
            <a:r>
              <a:rPr lang="en-US" dirty="0" smtClean="0">
                <a:solidFill>
                  <a:srgbClr val="FF0000"/>
                </a:solidFill>
              </a:rPr>
              <a:t>see ahead</a:t>
            </a:r>
            <a:r>
              <a:rPr lang="en-US" dirty="0" smtClean="0"/>
              <a:t> 6-18 months for rational water decision making </a:t>
            </a:r>
            <a:endParaRPr lang="en-US" dirty="0"/>
          </a:p>
        </p:txBody>
      </p:sp>
    </p:spTree>
    <p:extLst>
      <p:ext uri="{BB962C8B-B14F-4D97-AF65-F5344CB8AC3E}">
        <p14:creationId xmlns:p14="http://schemas.microsoft.com/office/powerpoint/2010/main" val="321520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Drought Technology</a:t>
            </a:r>
            <a:endParaRPr lang="en-US" dirty="0"/>
          </a:p>
        </p:txBody>
      </p:sp>
      <p:sp>
        <p:nvSpPr>
          <p:cNvPr id="3" name="Rectangle 2"/>
          <p:cNvSpPr/>
          <p:nvPr/>
        </p:nvSpPr>
        <p:spPr>
          <a:xfrm>
            <a:off x="1394799" y="2286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Atmosphere</a:t>
            </a:r>
            <a:endParaRPr lang="en-US" dirty="0"/>
          </a:p>
        </p:txBody>
      </p:sp>
      <p:sp>
        <p:nvSpPr>
          <p:cNvPr id="5" name="Rectangle 4"/>
          <p:cNvSpPr/>
          <p:nvPr/>
        </p:nvSpPr>
        <p:spPr>
          <a:xfrm>
            <a:off x="1371600" y="45720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Groundwater</a:t>
            </a:r>
            <a:endParaRPr lang="en-US" dirty="0"/>
          </a:p>
        </p:txBody>
      </p:sp>
      <p:sp>
        <p:nvSpPr>
          <p:cNvPr id="6" name="Rectangle 5"/>
          <p:cNvSpPr/>
          <p:nvPr/>
        </p:nvSpPr>
        <p:spPr>
          <a:xfrm>
            <a:off x="1394799" y="3352800"/>
            <a:ext cx="99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Water</a:t>
            </a:r>
            <a:endParaRPr lang="en-US" dirty="0"/>
          </a:p>
        </p:txBody>
      </p:sp>
      <p:sp>
        <p:nvSpPr>
          <p:cNvPr id="7" name="Rectangle 6"/>
          <p:cNvSpPr/>
          <p:nvPr/>
        </p:nvSpPr>
        <p:spPr>
          <a:xfrm>
            <a:off x="2918799" y="3352800"/>
            <a:ext cx="99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Surface Water</a:t>
            </a:r>
            <a:endParaRPr lang="en-US" dirty="0"/>
          </a:p>
        </p:txBody>
      </p:sp>
      <p:sp>
        <p:nvSpPr>
          <p:cNvPr id="8" name="Right Arrow 7"/>
          <p:cNvSpPr/>
          <p:nvPr/>
        </p:nvSpPr>
        <p:spPr>
          <a:xfrm>
            <a:off x="2461599" y="3599975"/>
            <a:ext cx="381000" cy="234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Down Arrow 9"/>
          <p:cNvSpPr/>
          <p:nvPr/>
        </p:nvSpPr>
        <p:spPr>
          <a:xfrm>
            <a:off x="3299799" y="4083755"/>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10"/>
          <p:cNvSpPr/>
          <p:nvPr/>
        </p:nvSpPr>
        <p:spPr>
          <a:xfrm>
            <a:off x="3299799" y="2895600"/>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1794849" y="2895600"/>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4061799" y="2286000"/>
            <a:ext cx="609600" cy="2819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829068" y="1600200"/>
            <a:ext cx="1675523" cy="461665"/>
          </a:xfrm>
          <a:prstGeom prst="rect">
            <a:avLst/>
          </a:prstGeom>
          <a:noFill/>
          <a:ln>
            <a:solidFill>
              <a:schemeClr val="tx2"/>
            </a:solidFill>
          </a:ln>
        </p:spPr>
        <p:txBody>
          <a:bodyPr wrap="none" rtlCol="0">
            <a:spAutoFit/>
          </a:bodyPr>
          <a:lstStyle/>
          <a:p>
            <a:r>
              <a:rPr lang="en-US" sz="2400" dirty="0" smtClean="0"/>
              <a:t>Water Cycle</a:t>
            </a:r>
            <a:endParaRPr lang="en-US" sz="2400" dirty="0"/>
          </a:p>
        </p:txBody>
      </p:sp>
      <p:sp>
        <p:nvSpPr>
          <p:cNvPr id="13" name="Rectangle 12"/>
          <p:cNvSpPr/>
          <p:nvPr/>
        </p:nvSpPr>
        <p:spPr>
          <a:xfrm>
            <a:off x="4940919" y="3031181"/>
            <a:ext cx="3151013"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Economic Development</a:t>
            </a:r>
          </a:p>
          <a:p>
            <a:pPr algn="ctr"/>
            <a:r>
              <a:rPr lang="en-US" dirty="0" smtClean="0"/>
              <a:t>Public Water Supply</a:t>
            </a:r>
          </a:p>
          <a:p>
            <a:pPr algn="ctr"/>
            <a:r>
              <a:rPr lang="en-US" dirty="0" smtClean="0"/>
              <a:t>Agricultural Production</a:t>
            </a:r>
          </a:p>
          <a:p>
            <a:pPr algn="ctr"/>
            <a:r>
              <a:rPr lang="en-US" dirty="0" smtClean="0"/>
              <a:t>Electric Power Generation</a:t>
            </a:r>
          </a:p>
          <a:p>
            <a:pPr algn="ctr"/>
            <a:r>
              <a:rPr lang="en-US" dirty="0" smtClean="0"/>
              <a:t>Ecological Integrity</a:t>
            </a:r>
          </a:p>
        </p:txBody>
      </p:sp>
      <p:sp>
        <p:nvSpPr>
          <p:cNvPr id="16" name="TextBox 15"/>
          <p:cNvSpPr txBox="1"/>
          <p:nvPr/>
        </p:nvSpPr>
        <p:spPr>
          <a:xfrm>
            <a:off x="5931970" y="2285000"/>
            <a:ext cx="1168910" cy="534400"/>
          </a:xfrm>
          <a:prstGeom prst="rect">
            <a:avLst/>
          </a:prstGeom>
          <a:noFill/>
          <a:ln>
            <a:solidFill>
              <a:schemeClr val="tx2"/>
            </a:solidFill>
          </a:ln>
        </p:spPr>
        <p:txBody>
          <a:bodyPr wrap="none" rtlCol="0">
            <a:spAutoFit/>
          </a:bodyPr>
          <a:lstStyle/>
          <a:p>
            <a:r>
              <a:rPr lang="en-US" sz="2400" dirty="0" smtClean="0"/>
              <a:t>Impacts</a:t>
            </a:r>
            <a:endParaRPr lang="en-US" sz="2400" dirty="0"/>
          </a:p>
        </p:txBody>
      </p:sp>
      <p:sp>
        <p:nvSpPr>
          <p:cNvPr id="17" name="TextBox 16"/>
          <p:cNvSpPr txBox="1"/>
          <p:nvPr/>
        </p:nvSpPr>
        <p:spPr>
          <a:xfrm>
            <a:off x="1303867" y="5481935"/>
            <a:ext cx="6620933" cy="461665"/>
          </a:xfrm>
          <a:prstGeom prst="rect">
            <a:avLst/>
          </a:prstGeom>
          <a:noFill/>
          <a:ln>
            <a:solidFill>
              <a:schemeClr val="tx2"/>
            </a:solidFill>
          </a:ln>
        </p:spPr>
        <p:txBody>
          <a:bodyPr wrap="square" rtlCol="0">
            <a:spAutoFit/>
          </a:bodyPr>
          <a:lstStyle/>
          <a:p>
            <a:r>
              <a:rPr lang="en-US" sz="2400" dirty="0" smtClean="0"/>
              <a:t>Observations – Modeling – Assessment – Prediction </a:t>
            </a:r>
            <a:endParaRPr lang="en-US" sz="2400" dirty="0"/>
          </a:p>
        </p:txBody>
      </p:sp>
      <p:sp>
        <p:nvSpPr>
          <p:cNvPr id="18" name="Up-Down Arrow 17"/>
          <p:cNvSpPr/>
          <p:nvPr/>
        </p:nvSpPr>
        <p:spPr>
          <a:xfrm>
            <a:off x="1794849" y="4106332"/>
            <a:ext cx="228600" cy="41204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7973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Water and Climate Model</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452255"/>
            <a:ext cx="2979506" cy="274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89119"/>
            <a:ext cx="2713029"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864" y="2266517"/>
            <a:ext cx="2209800" cy="3114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939" y="4691390"/>
            <a:ext cx="2953950" cy="523220"/>
          </a:xfrm>
          <a:prstGeom prst="rect">
            <a:avLst/>
          </a:prstGeom>
          <a:noFill/>
        </p:spPr>
        <p:txBody>
          <a:bodyPr wrap="none" rtlCol="0">
            <a:spAutoFit/>
          </a:bodyPr>
          <a:lstStyle/>
          <a:p>
            <a:r>
              <a:rPr lang="en-US" sz="2800" dirty="0" smtClean="0">
                <a:solidFill>
                  <a:prstClr val="black"/>
                </a:solidFill>
              </a:rPr>
              <a:t>Statistics from past</a:t>
            </a:r>
            <a:endParaRPr lang="en-US" sz="2800" dirty="0">
              <a:solidFill>
                <a:prstClr val="black"/>
              </a:solidFill>
            </a:endParaRPr>
          </a:p>
        </p:txBody>
      </p:sp>
      <p:sp>
        <p:nvSpPr>
          <p:cNvPr id="9" name="TextBox 8"/>
          <p:cNvSpPr txBox="1"/>
          <p:nvPr/>
        </p:nvSpPr>
        <p:spPr>
          <a:xfrm>
            <a:off x="3285800" y="5378267"/>
            <a:ext cx="2656305" cy="523220"/>
          </a:xfrm>
          <a:prstGeom prst="rect">
            <a:avLst/>
          </a:prstGeom>
          <a:noFill/>
        </p:spPr>
        <p:txBody>
          <a:bodyPr wrap="none" rtlCol="0">
            <a:spAutoFit/>
          </a:bodyPr>
          <a:lstStyle/>
          <a:p>
            <a:r>
              <a:rPr lang="en-US" sz="2800" dirty="0" smtClean="0">
                <a:solidFill>
                  <a:prstClr val="black"/>
                </a:solidFill>
              </a:rPr>
              <a:t>Current situation</a:t>
            </a:r>
            <a:endParaRPr lang="en-US" sz="2800" dirty="0">
              <a:solidFill>
                <a:prstClr val="black"/>
              </a:solidFill>
            </a:endParaRPr>
          </a:p>
        </p:txBody>
      </p:sp>
      <p:sp>
        <p:nvSpPr>
          <p:cNvPr id="10" name="TextBox 9"/>
          <p:cNvSpPr txBox="1"/>
          <p:nvPr/>
        </p:nvSpPr>
        <p:spPr>
          <a:xfrm>
            <a:off x="6469628" y="5410179"/>
            <a:ext cx="2750572" cy="954107"/>
          </a:xfrm>
          <a:prstGeom prst="rect">
            <a:avLst/>
          </a:prstGeom>
          <a:noFill/>
        </p:spPr>
        <p:txBody>
          <a:bodyPr wrap="square" rtlCol="0">
            <a:spAutoFit/>
          </a:bodyPr>
          <a:lstStyle/>
          <a:p>
            <a:pPr algn="ctr"/>
            <a:r>
              <a:rPr lang="en-US" sz="2800" dirty="0" smtClean="0">
                <a:solidFill>
                  <a:prstClr val="black"/>
                </a:solidFill>
              </a:rPr>
              <a:t>Short-term predictions</a:t>
            </a:r>
            <a:endParaRPr lang="en-US" sz="2800" dirty="0">
              <a:solidFill>
                <a:prstClr val="black"/>
              </a:solidFill>
            </a:endParaRPr>
          </a:p>
        </p:txBody>
      </p:sp>
      <p:sp>
        <p:nvSpPr>
          <p:cNvPr id="6" name="TextBox 5"/>
          <p:cNvSpPr txBox="1"/>
          <p:nvPr/>
        </p:nvSpPr>
        <p:spPr>
          <a:xfrm>
            <a:off x="1508914" y="1219200"/>
            <a:ext cx="6596014" cy="954107"/>
          </a:xfrm>
          <a:prstGeom prst="rect">
            <a:avLst/>
          </a:prstGeom>
          <a:noFill/>
        </p:spPr>
        <p:txBody>
          <a:bodyPr wrap="square" rtlCol="0">
            <a:spAutoFit/>
          </a:bodyPr>
          <a:lstStyle/>
          <a:p>
            <a:pPr algn="ctr"/>
            <a:r>
              <a:rPr lang="en-US" sz="2800" dirty="0" smtClean="0">
                <a:solidFill>
                  <a:srgbClr val="FF0000"/>
                </a:solidFill>
              </a:rPr>
              <a:t>Improve our state-wide, real-time situational awareness of water conditions</a:t>
            </a:r>
            <a:endParaRPr lang="en-US" sz="2800" dirty="0">
              <a:solidFill>
                <a:srgbClr val="FF0000"/>
              </a:solidFill>
            </a:endParaRPr>
          </a:p>
        </p:txBody>
      </p:sp>
    </p:spTree>
    <p:extLst>
      <p:ext uri="{BB962C8B-B14F-4D97-AF65-F5344CB8AC3E}">
        <p14:creationId xmlns:p14="http://schemas.microsoft.com/office/powerpoint/2010/main" val="4027673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cygwin\home\xc885\Working\TxNoahMP\Static\gvf_Ju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3841377"/>
            <a:ext cx="1828800" cy="149262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81000" y="228600"/>
            <a:ext cx="8229600" cy="1143000"/>
          </a:xfrm>
        </p:spPr>
        <p:txBody>
          <a:bodyPr>
            <a:normAutofit/>
          </a:bodyPr>
          <a:lstStyle/>
          <a:p>
            <a:r>
              <a:rPr lang="en-US" sz="3600" dirty="0" smtClean="0"/>
              <a:t>Calculate the Soil Water Balance of Texas</a:t>
            </a:r>
            <a:endParaRPr lang="en-US" sz="3600" dirty="0"/>
          </a:p>
        </p:txBody>
      </p:sp>
      <p:sp>
        <p:nvSpPr>
          <p:cNvPr id="6" name="TextBox 5"/>
          <p:cNvSpPr txBox="1"/>
          <p:nvPr/>
        </p:nvSpPr>
        <p:spPr>
          <a:xfrm>
            <a:off x="5867400" y="2112764"/>
            <a:ext cx="3276600" cy="2154436"/>
          </a:xfrm>
          <a:prstGeom prst="rect">
            <a:avLst/>
          </a:prstGeom>
          <a:noFill/>
        </p:spPr>
        <p:txBody>
          <a:bodyPr wrap="square" lIns="0" tIns="0" rIns="0" bIns="0" rtlCol="0">
            <a:spAutoFit/>
          </a:bodyPr>
          <a:lstStyle/>
          <a:p>
            <a:r>
              <a:rPr lang="en-US" sz="2000" b="1" dirty="0" smtClean="0"/>
              <a:t>Temperature</a:t>
            </a:r>
          </a:p>
          <a:p>
            <a:r>
              <a:rPr lang="en-US" sz="2000" b="1" dirty="0" smtClean="0"/>
              <a:t>Precipitation</a:t>
            </a:r>
          </a:p>
          <a:p>
            <a:r>
              <a:rPr lang="en-US" sz="2000" b="1" dirty="0" smtClean="0"/>
              <a:t>Wind speed</a:t>
            </a:r>
          </a:p>
          <a:p>
            <a:r>
              <a:rPr lang="en-US" sz="2000" b="1" dirty="0" smtClean="0"/>
              <a:t>Specific humidity</a:t>
            </a:r>
          </a:p>
          <a:p>
            <a:r>
              <a:rPr lang="en-US" sz="2000" b="1" dirty="0" smtClean="0"/>
              <a:t>Surface pressure</a:t>
            </a:r>
          </a:p>
          <a:p>
            <a:r>
              <a:rPr lang="en-US" sz="2000" b="1" dirty="0"/>
              <a:t>D</a:t>
            </a:r>
            <a:r>
              <a:rPr lang="en-US" sz="2000" b="1" dirty="0" smtClean="0"/>
              <a:t>ownward SW radiation</a:t>
            </a:r>
          </a:p>
          <a:p>
            <a:r>
              <a:rPr lang="en-US" sz="2000" b="1" dirty="0"/>
              <a:t>D</a:t>
            </a:r>
            <a:r>
              <a:rPr lang="en-US" sz="2000" b="1" dirty="0" smtClean="0"/>
              <a:t>ownward LW radiation</a:t>
            </a:r>
            <a:endParaRPr lang="en-US" sz="2000" b="1" dirty="0"/>
          </a:p>
        </p:txBody>
      </p:sp>
      <p:sp>
        <p:nvSpPr>
          <p:cNvPr id="8" name="Oval 7"/>
          <p:cNvSpPr/>
          <p:nvPr/>
        </p:nvSpPr>
        <p:spPr>
          <a:xfrm>
            <a:off x="2979420" y="2575917"/>
            <a:ext cx="2438400" cy="1143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smtClean="0"/>
              <a:t>Noah-MP land surface model</a:t>
            </a:r>
            <a:endParaRPr lang="en-US" sz="2000" dirty="0"/>
          </a:p>
        </p:txBody>
      </p:sp>
      <p:sp>
        <p:nvSpPr>
          <p:cNvPr id="10" name="Right Arrow 9"/>
          <p:cNvSpPr/>
          <p:nvPr/>
        </p:nvSpPr>
        <p:spPr>
          <a:xfrm>
            <a:off x="2667000" y="2995017"/>
            <a:ext cx="31242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3789282" y="3995381"/>
            <a:ext cx="818676"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ket 11"/>
          <p:cNvSpPr/>
          <p:nvPr/>
        </p:nvSpPr>
        <p:spPr>
          <a:xfrm rot="5400000">
            <a:off x="4120515" y="3530322"/>
            <a:ext cx="156210" cy="2209800"/>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3093720" y="4785717"/>
            <a:ext cx="3276600" cy="1538883"/>
          </a:xfrm>
          <a:prstGeom prst="rect">
            <a:avLst/>
          </a:prstGeom>
          <a:noFill/>
        </p:spPr>
        <p:txBody>
          <a:bodyPr wrap="square" lIns="0" tIns="0" rIns="0" bIns="0" rtlCol="0">
            <a:spAutoFit/>
          </a:bodyPr>
          <a:lstStyle/>
          <a:p>
            <a:r>
              <a:rPr lang="en-US" sz="2000" b="1" dirty="0" smtClean="0"/>
              <a:t>Surface runoff</a:t>
            </a:r>
          </a:p>
          <a:p>
            <a:r>
              <a:rPr lang="en-US" sz="2000" b="1" dirty="0" smtClean="0"/>
              <a:t>Sub-surface runoff</a:t>
            </a:r>
          </a:p>
          <a:p>
            <a:r>
              <a:rPr lang="en-US" sz="2000" b="1" dirty="0" smtClean="0"/>
              <a:t>Soil moisture</a:t>
            </a:r>
          </a:p>
          <a:p>
            <a:r>
              <a:rPr lang="en-US" sz="2000" b="1" dirty="0" smtClean="0"/>
              <a:t>Evapotranspiration</a:t>
            </a:r>
          </a:p>
          <a:p>
            <a:r>
              <a:rPr lang="en-US" sz="2000" b="1" dirty="0" smtClean="0"/>
              <a:t>Water table ……</a:t>
            </a:r>
            <a:endParaRPr lang="en-US" sz="2000" b="1" dirty="0"/>
          </a:p>
        </p:txBody>
      </p:sp>
      <p:pic>
        <p:nvPicPr>
          <p:cNvPr id="1028" name="Picture 4" descr="C:\cygwin\home\xc885\Working\TxNoahMP\Static\soilcolor.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3153928"/>
            <a:ext cx="1828800" cy="14853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cygwin\home\xc885\Working\TxNoahMP\Static\veg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505670"/>
            <a:ext cx="1828800" cy="14845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8600" y="1972270"/>
            <a:ext cx="1295400" cy="615553"/>
          </a:xfrm>
          <a:prstGeom prst="rect">
            <a:avLst/>
          </a:prstGeom>
          <a:noFill/>
        </p:spPr>
        <p:txBody>
          <a:bodyPr wrap="square" lIns="0" tIns="0" rIns="0" bIns="0" rtlCol="0">
            <a:spAutoFit/>
          </a:bodyPr>
          <a:lstStyle/>
          <a:p>
            <a:r>
              <a:rPr lang="en-US" sz="2000" b="1" dirty="0" smtClean="0"/>
              <a:t>Soil </a:t>
            </a:r>
          </a:p>
          <a:p>
            <a:r>
              <a:rPr lang="en-US" sz="2000" b="1" dirty="0" smtClean="0"/>
              <a:t>type</a:t>
            </a:r>
            <a:endParaRPr lang="en-US" sz="2000" b="1" dirty="0"/>
          </a:p>
        </p:txBody>
      </p:sp>
      <p:sp>
        <p:nvSpPr>
          <p:cNvPr id="21" name="TextBox 20"/>
          <p:cNvSpPr txBox="1"/>
          <p:nvPr/>
        </p:nvSpPr>
        <p:spPr>
          <a:xfrm>
            <a:off x="228600" y="3572470"/>
            <a:ext cx="990600" cy="615553"/>
          </a:xfrm>
          <a:prstGeom prst="rect">
            <a:avLst/>
          </a:prstGeom>
          <a:noFill/>
        </p:spPr>
        <p:txBody>
          <a:bodyPr wrap="square" lIns="0" tIns="0" rIns="0" bIns="0" rtlCol="0">
            <a:spAutoFit/>
          </a:bodyPr>
          <a:lstStyle/>
          <a:p>
            <a:r>
              <a:rPr lang="en-US" sz="2000" b="1" dirty="0" smtClean="0"/>
              <a:t>Soil </a:t>
            </a:r>
          </a:p>
          <a:p>
            <a:r>
              <a:rPr lang="en-US" sz="2000" b="1" dirty="0" smtClean="0"/>
              <a:t>color</a:t>
            </a:r>
            <a:endParaRPr lang="en-US" sz="2000" b="1" dirty="0"/>
          </a:p>
        </p:txBody>
      </p:sp>
      <p:sp>
        <p:nvSpPr>
          <p:cNvPr id="22" name="TextBox 21"/>
          <p:cNvSpPr txBox="1"/>
          <p:nvPr/>
        </p:nvSpPr>
        <p:spPr>
          <a:xfrm>
            <a:off x="228600" y="4486870"/>
            <a:ext cx="1188720" cy="923330"/>
          </a:xfrm>
          <a:prstGeom prst="rect">
            <a:avLst/>
          </a:prstGeom>
          <a:noFill/>
        </p:spPr>
        <p:txBody>
          <a:bodyPr wrap="square" lIns="0" tIns="0" rIns="0" bIns="0" rtlCol="0">
            <a:spAutoFit/>
          </a:bodyPr>
          <a:lstStyle/>
          <a:p>
            <a:r>
              <a:rPr lang="en-US" sz="2000" b="1" dirty="0" smtClean="0"/>
              <a:t>Green </a:t>
            </a:r>
          </a:p>
          <a:p>
            <a:r>
              <a:rPr lang="en-US" sz="2000" b="1" dirty="0"/>
              <a:t>v</a:t>
            </a:r>
            <a:r>
              <a:rPr lang="en-US" sz="2000" b="1" dirty="0" smtClean="0"/>
              <a:t>egetation fraction</a:t>
            </a:r>
            <a:endParaRPr lang="en-US" sz="2000" b="1" dirty="0"/>
          </a:p>
        </p:txBody>
      </p:sp>
      <p:pic>
        <p:nvPicPr>
          <p:cNvPr id="1026" name="Picture 2" descr="C:\cygwin\home\xc885\Working\TxNoahMP\Static\soil.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1905000"/>
            <a:ext cx="1828800" cy="149262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600" y="2810470"/>
            <a:ext cx="1295400" cy="615553"/>
          </a:xfrm>
          <a:prstGeom prst="rect">
            <a:avLst/>
          </a:prstGeom>
          <a:noFill/>
        </p:spPr>
        <p:txBody>
          <a:bodyPr wrap="square" lIns="0" tIns="0" rIns="0" bIns="0" rtlCol="0">
            <a:spAutoFit/>
          </a:bodyPr>
          <a:lstStyle/>
          <a:p>
            <a:r>
              <a:rPr lang="en-US" sz="2000" b="1" dirty="0" smtClean="0"/>
              <a:t>Land</a:t>
            </a:r>
          </a:p>
          <a:p>
            <a:r>
              <a:rPr lang="en-US" sz="2000" b="1" dirty="0" smtClean="0"/>
              <a:t>cover</a:t>
            </a:r>
            <a:endParaRPr lang="en-US" sz="2000" b="1" dirty="0"/>
          </a:p>
        </p:txBody>
      </p:sp>
      <p:sp>
        <p:nvSpPr>
          <p:cNvPr id="15" name="Left Bracket 14"/>
          <p:cNvSpPr/>
          <p:nvPr/>
        </p:nvSpPr>
        <p:spPr>
          <a:xfrm>
            <a:off x="5806440" y="1965751"/>
            <a:ext cx="144780" cy="2363332"/>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Arrow 23"/>
          <p:cNvSpPr/>
          <p:nvPr/>
        </p:nvSpPr>
        <p:spPr>
          <a:xfrm flipH="1">
            <a:off x="5425440" y="2995017"/>
            <a:ext cx="37338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209800" y="5328047"/>
            <a:ext cx="838200" cy="615553"/>
          </a:xfrm>
          <a:prstGeom prst="rect">
            <a:avLst/>
          </a:prstGeom>
          <a:noFill/>
        </p:spPr>
        <p:txBody>
          <a:bodyPr wrap="square" lIns="0" tIns="0" rIns="0" bIns="0" rtlCol="0">
            <a:spAutoFit/>
          </a:bodyPr>
          <a:lstStyle/>
          <a:p>
            <a:r>
              <a:rPr lang="en-US" sz="2000" b="1" dirty="0" smtClean="0">
                <a:solidFill>
                  <a:srgbClr val="FF6600"/>
                </a:solidFill>
              </a:rPr>
              <a:t>Model output</a:t>
            </a:r>
            <a:endParaRPr lang="en-US" sz="2000" b="1" dirty="0">
              <a:solidFill>
                <a:srgbClr val="FF6600"/>
              </a:solidFill>
            </a:endParaRPr>
          </a:p>
        </p:txBody>
      </p:sp>
      <p:sp>
        <p:nvSpPr>
          <p:cNvPr id="20" name="TextBox 19"/>
          <p:cNvSpPr txBox="1"/>
          <p:nvPr/>
        </p:nvSpPr>
        <p:spPr>
          <a:xfrm>
            <a:off x="5562600" y="1490246"/>
            <a:ext cx="3276600" cy="338554"/>
          </a:xfrm>
          <a:prstGeom prst="rect">
            <a:avLst/>
          </a:prstGeom>
          <a:noFill/>
        </p:spPr>
        <p:txBody>
          <a:bodyPr wrap="square" lIns="0" tIns="0" rIns="0" bIns="0" rtlCol="0">
            <a:spAutoFit/>
          </a:bodyPr>
          <a:lstStyle/>
          <a:p>
            <a:r>
              <a:rPr lang="en-US" sz="2200" b="1" dirty="0" smtClean="0">
                <a:solidFill>
                  <a:srgbClr val="FF6600"/>
                </a:solidFill>
              </a:rPr>
              <a:t>NLDAS atmospheric forcing</a:t>
            </a:r>
            <a:endParaRPr lang="en-US" sz="2200" b="1" dirty="0">
              <a:solidFill>
                <a:srgbClr val="FF6600"/>
              </a:solidFill>
            </a:endParaRPr>
          </a:p>
        </p:txBody>
      </p:sp>
      <p:pic>
        <p:nvPicPr>
          <p:cNvPr id="26"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13120" y="5383213"/>
            <a:ext cx="2833687"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28600" y="1490246"/>
            <a:ext cx="3276600" cy="338554"/>
          </a:xfrm>
          <a:prstGeom prst="rect">
            <a:avLst/>
          </a:prstGeom>
          <a:noFill/>
        </p:spPr>
        <p:txBody>
          <a:bodyPr wrap="square" lIns="0" tIns="0" rIns="0" bIns="0" rtlCol="0">
            <a:spAutoFit/>
          </a:bodyPr>
          <a:lstStyle/>
          <a:p>
            <a:r>
              <a:rPr lang="en-US" sz="2200" b="1" dirty="0" smtClean="0">
                <a:solidFill>
                  <a:srgbClr val="FF6600"/>
                </a:solidFill>
              </a:rPr>
              <a:t>Land surface features</a:t>
            </a:r>
            <a:endParaRPr lang="en-US" sz="2200" b="1" dirty="0">
              <a:solidFill>
                <a:srgbClr val="FF6600"/>
              </a:solidFill>
            </a:endParaRPr>
          </a:p>
        </p:txBody>
      </p:sp>
    </p:spTree>
    <p:extLst>
      <p:ext uri="{BB962C8B-B14F-4D97-AF65-F5344CB8AC3E}">
        <p14:creationId xmlns:p14="http://schemas.microsoft.com/office/powerpoint/2010/main" val="14329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02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0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10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2000"/>
                            </p:stCondLst>
                            <p:childTnLst>
                              <p:par>
                                <p:cTn id="29" presetID="1" presetClass="entr" presetSubtype="0" fill="hold" grpId="0" nodeType="afterEffect">
                                  <p:stCondLst>
                                    <p:cond delay="50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100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3000"/>
                            </p:stCondLst>
                            <p:childTnLst>
                              <p:par>
                                <p:cTn id="34" presetID="22" presetClass="entr" presetSubtype="1" fill="hold" grpId="0" nodeType="afterEffect">
                                  <p:stCondLst>
                                    <p:cond delay="50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2000"/>
                                        <p:tgtEl>
                                          <p:spTgt spid="6"/>
                                        </p:tgtEl>
                                      </p:cBhvr>
                                    </p:animEffect>
                                  </p:childTnLst>
                                </p:cTn>
                              </p:par>
                            </p:childTnLst>
                          </p:cTn>
                        </p:par>
                        <p:par>
                          <p:cTn id="37" fill="hold">
                            <p:stCondLst>
                              <p:cond delay="5500"/>
                            </p:stCondLst>
                            <p:childTnLst>
                              <p:par>
                                <p:cTn id="38" presetID="22" presetClass="entr" presetSubtype="2"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right)">
                                      <p:cBhvr>
                                        <p:cTn id="40" dur="500"/>
                                        <p:tgtEl>
                                          <p:spTgt spid="15"/>
                                        </p:tgtEl>
                                      </p:cBhvr>
                                    </p:animEffect>
                                  </p:childTnLst>
                                </p:cTn>
                              </p:par>
                            </p:childTnLst>
                          </p:cTn>
                        </p:par>
                        <p:par>
                          <p:cTn id="41" fill="hold">
                            <p:stCondLst>
                              <p:cond delay="6000"/>
                            </p:stCondLst>
                            <p:childTnLst>
                              <p:par>
                                <p:cTn id="42" presetID="16" presetClass="entr" presetSubtype="21"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par>
                          <p:cTn id="45" fill="hold">
                            <p:stCondLst>
                              <p:cond delay="6500"/>
                            </p:stCondLst>
                            <p:childTnLst>
                              <p:par>
                                <p:cTn id="46" presetID="22" presetClass="entr" presetSubtype="1" fill="hold" grpId="0" nodeType="afterEffect">
                                  <p:stCondLst>
                                    <p:cond delay="50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75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par>
                          <p:cTn id="53" fill="hold">
                            <p:stCondLst>
                              <p:cond delay="8000"/>
                            </p:stCondLst>
                            <p:childTnLst>
                              <p:par>
                                <p:cTn id="54" presetID="22" presetClass="entr" presetSubtype="1" fill="hold" grpId="0" nodeType="afterEffect">
                                  <p:stCondLst>
                                    <p:cond delay="50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100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P spid="13" grpId="0"/>
      <p:bldP spid="18" grpId="0"/>
      <p:bldP spid="21" grpId="0"/>
      <p:bldP spid="22" grpId="0"/>
      <p:bldP spid="17" grpId="0"/>
      <p:bldP spid="15" grpId="0" animBg="1"/>
      <p:bldP spid="24" grpId="0" animBg="1"/>
      <p:bldP spid="25" grpId="0"/>
      <p:bldP spid="20"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g12_20040301_2004063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8587" y="-762000"/>
            <a:ext cx="9956800" cy="7467600"/>
          </a:xfrm>
          <a:prstGeom prst="rect">
            <a:avLst/>
          </a:prstGeom>
        </p:spPr>
      </p:pic>
      <p:sp>
        <p:nvSpPr>
          <p:cNvPr id="5" name="TextBox 4"/>
          <p:cNvSpPr txBox="1"/>
          <p:nvPr/>
        </p:nvSpPr>
        <p:spPr>
          <a:xfrm>
            <a:off x="1904999" y="5993771"/>
            <a:ext cx="5214313" cy="707886"/>
          </a:xfrm>
          <a:prstGeom prst="rect">
            <a:avLst/>
          </a:prstGeom>
          <a:solidFill>
            <a:schemeClr val="bg1"/>
          </a:solidFill>
        </p:spPr>
        <p:txBody>
          <a:bodyPr wrap="none" rtlCol="0">
            <a:spAutoFit/>
          </a:bodyPr>
          <a:lstStyle/>
          <a:p>
            <a:r>
              <a:rPr lang="en-US" sz="4000" dirty="0" smtClean="0"/>
              <a:t>RAPID River Flow Model</a:t>
            </a:r>
            <a:endParaRPr lang="en-US" sz="4000" dirty="0"/>
          </a:p>
        </p:txBody>
      </p:sp>
    </p:spTree>
    <p:extLst>
      <p:ext uri="{BB962C8B-B14F-4D97-AF65-F5344CB8AC3E}">
        <p14:creationId xmlns:p14="http://schemas.microsoft.com/office/powerpoint/2010/main" val="158441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943" y="2057400"/>
            <a:ext cx="8305800" cy="4190999"/>
          </a:xfrm>
        </p:spPr>
        <p:txBody>
          <a:bodyPr>
            <a:normAutofit fontScale="85000" lnSpcReduction="20000"/>
          </a:bodyPr>
          <a:lstStyle/>
          <a:p>
            <a:r>
              <a:rPr lang="en-US" dirty="0" smtClean="0">
                <a:solidFill>
                  <a:srgbClr val="FF0000"/>
                </a:solidFill>
              </a:rPr>
              <a:t>Drought Forum</a:t>
            </a:r>
            <a:r>
              <a:rPr lang="en-US" dirty="0" smtClean="0"/>
              <a:t>, Feb 13, 2012</a:t>
            </a:r>
          </a:p>
          <a:p>
            <a:r>
              <a:rPr lang="en-US" dirty="0" smtClean="0"/>
              <a:t>State water agencies and academic speakers</a:t>
            </a:r>
          </a:p>
          <a:p>
            <a:r>
              <a:rPr lang="en-US" dirty="0" smtClean="0"/>
              <a:t>Formed a </a:t>
            </a:r>
            <a:r>
              <a:rPr lang="en-US" dirty="0" smtClean="0">
                <a:solidFill>
                  <a:srgbClr val="FF0000"/>
                </a:solidFill>
              </a:rPr>
              <a:t>Drought Technology Steering Committee</a:t>
            </a:r>
            <a:r>
              <a:rPr lang="en-US" dirty="0" smtClean="0"/>
              <a:t> to continue dialog</a:t>
            </a:r>
          </a:p>
          <a:p>
            <a:pPr lvl="1"/>
            <a:r>
              <a:rPr lang="en-US" dirty="0" smtClean="0"/>
              <a:t>TWDB, TCEQ, TPWD, TDEM</a:t>
            </a:r>
          </a:p>
          <a:p>
            <a:pPr lvl="1"/>
            <a:r>
              <a:rPr lang="en-US" dirty="0" smtClean="0"/>
              <a:t>UT Austin, TAMU – College Station, Texas Tech</a:t>
            </a:r>
          </a:p>
          <a:p>
            <a:r>
              <a:rPr lang="en-US" dirty="0" smtClean="0">
                <a:solidFill>
                  <a:srgbClr val="FF0000"/>
                </a:solidFill>
              </a:rPr>
              <a:t>Acknowledgements: </a:t>
            </a:r>
            <a:r>
              <a:rPr lang="en-US" dirty="0" smtClean="0"/>
              <a:t>Brenner Brown, Kathy Alexander, David </a:t>
            </a:r>
            <a:r>
              <a:rPr lang="en-US" dirty="0" err="1" smtClean="0"/>
              <a:t>Bradsby</a:t>
            </a:r>
            <a:r>
              <a:rPr lang="en-US" dirty="0" smtClean="0"/>
              <a:t>, Mike Bewley, </a:t>
            </a:r>
            <a:r>
              <a:rPr lang="en-US" dirty="0"/>
              <a:t>Byron </a:t>
            </a:r>
            <a:r>
              <a:rPr lang="en-US" dirty="0" err="1"/>
              <a:t>Tapley</a:t>
            </a:r>
            <a:r>
              <a:rPr lang="en-US" dirty="0"/>
              <a:t>, </a:t>
            </a:r>
            <a:r>
              <a:rPr lang="en-US" dirty="0" err="1" smtClean="0"/>
              <a:t>Himanshu</a:t>
            </a:r>
            <a:r>
              <a:rPr lang="en-US" dirty="0" smtClean="0"/>
              <a:t> Save, Gordon Wells, Teresa Howard, Johnnie Sullivan, Zong-Liang Yang, Xitian Cai, Jay Banner, Eric James, Charlie </a:t>
            </a:r>
            <a:r>
              <a:rPr lang="en-US" dirty="0" err="1" smtClean="0"/>
              <a:t>Kreitler</a:t>
            </a:r>
            <a:r>
              <a:rPr lang="en-US" dirty="0" smtClean="0"/>
              <a:t>, Cedric David, </a:t>
            </a:r>
            <a:r>
              <a:rPr lang="en-US" dirty="0" err="1" smtClean="0"/>
              <a:t>Dharhas</a:t>
            </a:r>
            <a:r>
              <a:rPr lang="en-US" dirty="0" smtClean="0"/>
              <a:t> </a:t>
            </a:r>
            <a:r>
              <a:rPr lang="en-US" dirty="0" err="1" smtClean="0"/>
              <a:t>Pothina</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08558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6172199"/>
            <a:ext cx="4410887" cy="461665"/>
          </a:xfrm>
          <a:prstGeom prst="rect">
            <a:avLst/>
          </a:prstGeom>
          <a:noFill/>
        </p:spPr>
        <p:txBody>
          <a:bodyPr wrap="none" rtlCol="0">
            <a:spAutoFit/>
          </a:bodyPr>
          <a:lstStyle/>
          <a:p>
            <a:r>
              <a:rPr lang="en-US" sz="2400" dirty="0" smtClean="0">
                <a:hlinkClick r:id="rId3"/>
              </a:rPr>
              <a:t>http://www.texasdroughtinfo.org</a:t>
            </a:r>
            <a:r>
              <a:rPr lang="en-US" sz="2400" dirty="0" smtClean="0"/>
              <a:t> </a:t>
            </a:r>
            <a:endParaRPr lang="en-US" sz="2400" dirty="0"/>
          </a:p>
        </p:txBody>
      </p:sp>
    </p:spTree>
    <p:extLst>
      <p:ext uri="{BB962C8B-B14F-4D97-AF65-F5344CB8AC3E}">
        <p14:creationId xmlns:p14="http://schemas.microsoft.com/office/powerpoint/2010/main" val="1807158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Synthesized Real-Time Water Models, Observations, Maps and Graphs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7168436" cy="49156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18146" y="6439692"/>
            <a:ext cx="3313343" cy="369332"/>
          </a:xfrm>
          <a:prstGeom prst="rect">
            <a:avLst/>
          </a:prstGeom>
          <a:noFill/>
        </p:spPr>
        <p:txBody>
          <a:bodyPr wrap="none" rtlCol="0">
            <a:spAutoFit/>
          </a:bodyPr>
          <a:lstStyle/>
          <a:p>
            <a:r>
              <a:rPr lang="en-US" dirty="0" smtClean="0">
                <a:hlinkClick r:id="rId3"/>
              </a:rPr>
              <a:t>http://www.CentralTexasHub.org</a:t>
            </a:r>
            <a:r>
              <a:rPr lang="en-US" dirty="0" smtClean="0"/>
              <a:t> </a:t>
            </a:r>
            <a:endParaRPr lang="en-US" dirty="0"/>
          </a:p>
        </p:txBody>
      </p:sp>
    </p:spTree>
    <p:extLst>
      <p:ext uri="{BB962C8B-B14F-4D97-AF65-F5344CB8AC3E}">
        <p14:creationId xmlns:p14="http://schemas.microsoft.com/office/powerpoint/2010/main" val="880643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600200"/>
            <a:ext cx="8458200" cy="5029200"/>
          </a:xfrm>
        </p:spPr>
        <p:txBody>
          <a:bodyPr>
            <a:normAutofit/>
          </a:bodyPr>
          <a:lstStyle/>
          <a:p>
            <a:r>
              <a:rPr lang="en-US" dirty="0"/>
              <a:t>GRACE Satellites can directly measure overall change in </a:t>
            </a:r>
            <a:r>
              <a:rPr lang="en-US" dirty="0">
                <a:solidFill>
                  <a:srgbClr val="FF0000"/>
                </a:solidFill>
              </a:rPr>
              <a:t>water storage </a:t>
            </a:r>
            <a:r>
              <a:rPr lang="en-US" dirty="0"/>
              <a:t>in Texas</a:t>
            </a:r>
          </a:p>
          <a:p>
            <a:r>
              <a:rPr lang="en-US" dirty="0" smtClean="0"/>
              <a:t>In 2011, we lost </a:t>
            </a:r>
            <a:r>
              <a:rPr lang="en-US" dirty="0" smtClean="0">
                <a:solidFill>
                  <a:srgbClr val="FF0000"/>
                </a:solidFill>
              </a:rPr>
              <a:t>100 Km</a:t>
            </a:r>
            <a:r>
              <a:rPr lang="en-US" baseline="30000" dirty="0" smtClean="0">
                <a:solidFill>
                  <a:srgbClr val="FF0000"/>
                </a:solidFill>
              </a:rPr>
              <a:t>3</a:t>
            </a:r>
            <a:r>
              <a:rPr lang="en-US" dirty="0" smtClean="0">
                <a:solidFill>
                  <a:srgbClr val="FF0000"/>
                </a:solidFill>
              </a:rPr>
              <a:t> </a:t>
            </a:r>
            <a:r>
              <a:rPr lang="en-US" dirty="0" smtClean="0"/>
              <a:t>of water, but conditions have returned to nearly normal</a:t>
            </a:r>
          </a:p>
          <a:p>
            <a:r>
              <a:rPr lang="en-US" dirty="0" smtClean="0"/>
              <a:t>County-based metrics are needed to </a:t>
            </a:r>
            <a:r>
              <a:rPr lang="en-US" dirty="0" smtClean="0">
                <a:solidFill>
                  <a:srgbClr val="FF0000"/>
                </a:solidFill>
              </a:rPr>
              <a:t>quantify drought severity </a:t>
            </a:r>
            <a:r>
              <a:rPr lang="en-US" dirty="0" smtClean="0"/>
              <a:t>and its spatial patterns</a:t>
            </a:r>
          </a:p>
          <a:p>
            <a:r>
              <a:rPr lang="en-US" dirty="0" smtClean="0"/>
              <a:t>Surface water storage is almost gone in </a:t>
            </a:r>
            <a:r>
              <a:rPr lang="en-US" dirty="0" smtClean="0">
                <a:solidFill>
                  <a:srgbClr val="FF0000"/>
                </a:solidFill>
              </a:rPr>
              <a:t>West Texas</a:t>
            </a:r>
            <a:r>
              <a:rPr lang="en-US" dirty="0" smtClean="0"/>
              <a:t> – switching to groundwater supply</a:t>
            </a:r>
          </a:p>
          <a:p>
            <a:r>
              <a:rPr lang="en-US" dirty="0" smtClean="0"/>
              <a:t>We need a </a:t>
            </a:r>
            <a:r>
              <a:rPr lang="en-US" dirty="0" smtClean="0">
                <a:solidFill>
                  <a:srgbClr val="FF0000"/>
                </a:solidFill>
              </a:rPr>
              <a:t>Texas Water and Climate Model</a:t>
            </a:r>
            <a:endParaRPr lang="en-US" dirty="0">
              <a:solidFill>
                <a:srgbClr val="FF0000"/>
              </a:solidFill>
            </a:endParaRPr>
          </a:p>
        </p:txBody>
      </p:sp>
    </p:spTree>
    <p:extLst>
      <p:ext uri="{BB962C8B-B14F-4D97-AF65-F5344CB8AC3E}">
        <p14:creationId xmlns:p14="http://schemas.microsoft.com/office/powerpoint/2010/main" val="1773744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WS_120328.jpg"/>
          <p:cNvPicPr>
            <a:picLocks noChangeAspect="1"/>
          </p:cNvPicPr>
          <p:nvPr/>
        </p:nvPicPr>
        <p:blipFill>
          <a:blip r:embed="rId3" cstate="print"/>
          <a:stretch>
            <a:fillRect/>
          </a:stretch>
        </p:blipFill>
        <p:spPr>
          <a:xfrm>
            <a:off x="134470" y="0"/>
            <a:ext cx="8875059" cy="6858000"/>
          </a:xfrm>
          <a:prstGeom prst="rect">
            <a:avLst/>
          </a:prstGeom>
        </p:spPr>
      </p:pic>
      <p:sp>
        <p:nvSpPr>
          <p:cNvPr id="2" name="TextBox 1"/>
          <p:cNvSpPr txBox="1"/>
          <p:nvPr/>
        </p:nvSpPr>
        <p:spPr>
          <a:xfrm>
            <a:off x="533400" y="381000"/>
            <a:ext cx="2666820" cy="923330"/>
          </a:xfrm>
          <a:prstGeom prst="rect">
            <a:avLst/>
          </a:prstGeom>
          <a:noFill/>
        </p:spPr>
        <p:txBody>
          <a:bodyPr wrap="none" rtlCol="0">
            <a:spAutoFit/>
          </a:bodyPr>
          <a:lstStyle/>
          <a:p>
            <a:r>
              <a:rPr lang="en-US" dirty="0" smtClean="0"/>
              <a:t>About 1000 water systems</a:t>
            </a:r>
          </a:p>
          <a:p>
            <a:pPr marL="285750" indent="-285750">
              <a:buFont typeface="Arial" pitchFamily="34" charset="0"/>
              <a:buChar char="•"/>
            </a:pPr>
            <a:r>
              <a:rPr lang="en-US" dirty="0" smtClean="0"/>
              <a:t>600 Groundwater</a:t>
            </a:r>
          </a:p>
          <a:p>
            <a:pPr marL="285750" indent="-285750">
              <a:buFont typeface="Arial" pitchFamily="34" charset="0"/>
              <a:buChar char="•"/>
            </a:pPr>
            <a:r>
              <a:rPr lang="en-US" dirty="0" smtClean="0"/>
              <a:t>400 Surface water</a:t>
            </a:r>
            <a:endParaRPr lang="en-US" dirty="0"/>
          </a:p>
        </p:txBody>
      </p:sp>
    </p:spTree>
    <p:extLst>
      <p:ext uri="{BB962C8B-B14F-4D97-AF65-F5344CB8AC3E}">
        <p14:creationId xmlns:p14="http://schemas.microsoft.com/office/powerpoint/2010/main" val="532739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347963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601" y="152400"/>
            <a:ext cx="8229600" cy="1143000"/>
          </a:xfrm>
        </p:spPr>
        <p:txBody>
          <a:bodyPr/>
          <a:lstStyle/>
          <a:p>
            <a:r>
              <a:rPr lang="en-US" dirty="0" smtClean="0"/>
              <a:t>Impact on Agriculture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00200"/>
            <a:ext cx="6823676" cy="4544568"/>
          </a:xfrm>
          <a:prstGeom prst="rect">
            <a:avLst/>
          </a:prstGeom>
        </p:spPr>
      </p:pic>
      <p:sp>
        <p:nvSpPr>
          <p:cNvPr id="5" name="TextBox 4"/>
          <p:cNvSpPr txBox="1"/>
          <p:nvPr/>
        </p:nvSpPr>
        <p:spPr>
          <a:xfrm>
            <a:off x="3707085" y="6216134"/>
            <a:ext cx="2152705" cy="369332"/>
          </a:xfrm>
          <a:prstGeom prst="rect">
            <a:avLst/>
          </a:prstGeom>
          <a:noFill/>
        </p:spPr>
        <p:txBody>
          <a:bodyPr wrap="none" rtlCol="0">
            <a:spAutoFit/>
          </a:bodyPr>
          <a:lstStyle/>
          <a:p>
            <a:r>
              <a:rPr lang="en-US" dirty="0" smtClean="0"/>
              <a:t>Source: Texas </a:t>
            </a:r>
            <a:r>
              <a:rPr lang="en-US" dirty="0" err="1" smtClean="0"/>
              <a:t>Agrilife</a:t>
            </a:r>
            <a:endParaRPr lang="en-US" dirty="0"/>
          </a:p>
        </p:txBody>
      </p:sp>
      <p:sp>
        <p:nvSpPr>
          <p:cNvPr id="6" name="TextBox 5"/>
          <p:cNvSpPr txBox="1"/>
          <p:nvPr/>
        </p:nvSpPr>
        <p:spPr>
          <a:xfrm>
            <a:off x="3276600" y="1225224"/>
            <a:ext cx="2717603" cy="369332"/>
          </a:xfrm>
          <a:prstGeom prst="rect">
            <a:avLst/>
          </a:prstGeom>
          <a:noFill/>
        </p:spPr>
        <p:txBody>
          <a:bodyPr wrap="none" rtlCol="0">
            <a:spAutoFit/>
          </a:bodyPr>
          <a:lstStyle/>
          <a:p>
            <a:r>
              <a:rPr lang="en-US" dirty="0" smtClean="0"/>
              <a:t>Pasture in Burleson County</a:t>
            </a:r>
            <a:endParaRPr lang="en-US" dirty="0"/>
          </a:p>
        </p:txBody>
      </p:sp>
    </p:spTree>
    <p:extLst>
      <p:ext uri="{BB962C8B-B14F-4D97-AF65-F5344CB8AC3E}">
        <p14:creationId xmlns:p14="http://schemas.microsoft.com/office/powerpoint/2010/main" val="634392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Normalized Difference Vegetation Index (NDVI)</a:t>
            </a:r>
            <a:endParaRPr 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89" y="1865489"/>
            <a:ext cx="8046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1154668"/>
            <a:ext cx="7804188" cy="369332"/>
          </a:xfrm>
          <a:prstGeom prst="rect">
            <a:avLst/>
          </a:prstGeom>
          <a:noFill/>
        </p:spPr>
        <p:txBody>
          <a:bodyPr wrap="none" rtlCol="0">
            <a:spAutoFit/>
          </a:bodyPr>
          <a:lstStyle/>
          <a:p>
            <a:r>
              <a:rPr lang="en-US" dirty="0" smtClean="0"/>
              <a:t>A measure (0-1) of the greenness of the land surface derived from remote sensing</a:t>
            </a:r>
            <a:endParaRPr lang="en-US" dirty="0"/>
          </a:p>
        </p:txBody>
      </p:sp>
      <p:sp>
        <p:nvSpPr>
          <p:cNvPr id="4" name="TextBox 3"/>
          <p:cNvSpPr txBox="1"/>
          <p:nvPr/>
        </p:nvSpPr>
        <p:spPr>
          <a:xfrm>
            <a:off x="2133600" y="6158089"/>
            <a:ext cx="5435719" cy="461665"/>
          </a:xfrm>
          <a:prstGeom prst="rect">
            <a:avLst/>
          </a:prstGeom>
          <a:noFill/>
        </p:spPr>
        <p:txBody>
          <a:bodyPr wrap="none" rtlCol="0">
            <a:spAutoFit/>
          </a:bodyPr>
          <a:lstStyle/>
          <a:p>
            <a:r>
              <a:rPr lang="en-US" sz="2400" dirty="0" smtClean="0"/>
              <a:t>Vegetative vigor is limited by soil moisture</a:t>
            </a:r>
            <a:endParaRPr lang="en-US" sz="2400" dirty="0"/>
          </a:p>
        </p:txBody>
      </p:sp>
    </p:spTree>
    <p:extLst>
      <p:ext uri="{BB962C8B-B14F-4D97-AF65-F5344CB8AC3E}">
        <p14:creationId xmlns:p14="http://schemas.microsoft.com/office/powerpoint/2010/main" val="442599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Group 7"/>
          <p:cNvGrpSpPr>
            <a:grpSpLocks/>
          </p:cNvGrpSpPr>
          <p:nvPr/>
        </p:nvGrpSpPr>
        <p:grpSpPr bwMode="auto">
          <a:xfrm>
            <a:off x="0" y="0"/>
            <a:ext cx="9144000" cy="6872288"/>
            <a:chOff x="0" y="0"/>
            <a:chExt cx="5760" cy="4329"/>
          </a:xfrm>
        </p:grpSpPr>
        <p:pic>
          <p:nvPicPr>
            <p:cNvPr id="34818"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ndvi_2010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9" cy="432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2010</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2" name="TextBox 1"/>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2010</a:t>
            </a:r>
            <a:endParaRPr lang="en-US" sz="4000" dirty="0"/>
          </a:p>
        </p:txBody>
      </p:sp>
    </p:spTree>
    <p:extLst>
      <p:ext uri="{BB962C8B-B14F-4D97-AF65-F5344CB8AC3E}">
        <p14:creationId xmlns:p14="http://schemas.microsoft.com/office/powerpoint/2010/main" val="816861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2979</TotalTime>
  <Words>1105</Words>
  <Application>Microsoft Office PowerPoint</Application>
  <PresentationFormat>On-screen Show (4:3)</PresentationFormat>
  <Paragraphs>229</Paragraphs>
  <Slides>41</Slides>
  <Notes>10</Notes>
  <HiddenSlides>0</HiddenSlides>
  <MMClips>1</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Texas Drought Planning</vt:lpstr>
      <vt:lpstr>Water Availability during the Drought</vt:lpstr>
      <vt:lpstr>Water Availability during the Drought</vt:lpstr>
      <vt:lpstr>PowerPoint Presentation</vt:lpstr>
      <vt:lpstr>PowerPoint Presentation</vt:lpstr>
      <vt:lpstr>Water and Electric Power Generation</vt:lpstr>
      <vt:lpstr>Impact on Agriculture</vt:lpstr>
      <vt:lpstr>Normalized Difference Vegetation Index (NDVI)</vt:lpstr>
      <vt:lpstr>PowerPoint Presentation</vt:lpstr>
      <vt:lpstr>PowerPoint Presentation</vt:lpstr>
      <vt:lpstr>PowerPoint Presentation</vt:lpstr>
      <vt:lpstr>PowerPoint Presentation</vt:lpstr>
      <vt:lpstr>PowerPoint Presentation</vt:lpstr>
      <vt:lpstr>Water Availability during the Drought</vt:lpstr>
      <vt:lpstr>Measuring Gravity Anomaly from Space (GRACE) Force of gravity responds to changes in water volume Water is really heavy!</vt:lpstr>
      <vt:lpstr>GRACE and Texas Reservoir Water Storage</vt:lpstr>
      <vt:lpstr>GRACE and Edwards Aquifer Levels</vt:lpstr>
      <vt:lpstr>Soil Water In Texas</vt:lpstr>
      <vt:lpstr>Texas Soil Wetness Index </vt:lpstr>
      <vt:lpstr>Soil Wetness Index, Travis County, January 2011 - May 2012</vt:lpstr>
      <vt:lpstr>GRACE and Texas Soil Water Storage</vt:lpstr>
      <vt:lpstr>Summary Water Balance of Texas </vt:lpstr>
      <vt:lpstr>Water Availability during the Drought</vt:lpstr>
      <vt:lpstr>Drought in West Texas</vt:lpstr>
      <vt:lpstr>PowerPoint Presentation</vt:lpstr>
      <vt:lpstr>Lake O.C. Fisher, August 2010</vt:lpstr>
      <vt:lpstr>Lake O.C. Fisher, Jan 2012</vt:lpstr>
      <vt:lpstr>Lake E.V. Spence, August 2010</vt:lpstr>
      <vt:lpstr>Lake E.V. Spence, Jan 2012</vt:lpstr>
      <vt:lpstr>O.H. Ivie Reservoir</vt:lpstr>
      <vt:lpstr>PowerPoint Presentation</vt:lpstr>
      <vt:lpstr>Saline Groundwaters of Texas</vt:lpstr>
      <vt:lpstr>Water Availability during the Drought</vt:lpstr>
      <vt:lpstr>Facing Drought in Texas</vt:lpstr>
      <vt:lpstr>Texas Water and Climate Model</vt:lpstr>
      <vt:lpstr>Drought Technology</vt:lpstr>
      <vt:lpstr>Texas Water and Climate Model</vt:lpstr>
      <vt:lpstr>Calculate the Soil Water Balance of Texas</vt:lpstr>
      <vt:lpstr>PowerPoint Presentation</vt:lpstr>
      <vt:lpstr>Synthesized Real-Time Water Models, Observations, Maps and Graphs</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 David R</cp:lastModifiedBy>
  <cp:revision>65</cp:revision>
  <cp:lastPrinted>2012-05-22T03:29:01Z</cp:lastPrinted>
  <dcterms:created xsi:type="dcterms:W3CDTF">2012-05-19T10:38:01Z</dcterms:created>
  <dcterms:modified xsi:type="dcterms:W3CDTF">2012-08-03T19:04:50Z</dcterms:modified>
</cp:coreProperties>
</file>