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48" r:id="rId3"/>
    <p:sldMasterId id="2147483757" r:id="rId4"/>
    <p:sldMasterId id="2147483772" r:id="rId5"/>
    <p:sldMasterId id="2147483787" r:id="rId6"/>
  </p:sldMasterIdLst>
  <p:notesMasterIdLst>
    <p:notesMasterId r:id="rId34"/>
  </p:notesMasterIdLst>
  <p:sldIdLst>
    <p:sldId id="6414" r:id="rId7"/>
    <p:sldId id="6806" r:id="rId8"/>
    <p:sldId id="6838" r:id="rId9"/>
    <p:sldId id="500" r:id="rId10"/>
    <p:sldId id="360" r:id="rId11"/>
    <p:sldId id="1275" r:id="rId12"/>
    <p:sldId id="6886" r:id="rId13"/>
    <p:sldId id="6849" r:id="rId14"/>
    <p:sldId id="6885" r:id="rId15"/>
    <p:sldId id="6891" r:id="rId16"/>
    <p:sldId id="6892" r:id="rId17"/>
    <p:sldId id="6893" r:id="rId18"/>
    <p:sldId id="6894" r:id="rId19"/>
    <p:sldId id="6895" r:id="rId20"/>
    <p:sldId id="6896" r:id="rId21"/>
    <p:sldId id="6887" r:id="rId22"/>
    <p:sldId id="258" r:id="rId23"/>
    <p:sldId id="259" r:id="rId24"/>
    <p:sldId id="6883" r:id="rId25"/>
    <p:sldId id="6884" r:id="rId26"/>
    <p:sldId id="6889" r:id="rId27"/>
    <p:sldId id="6890" r:id="rId28"/>
    <p:sldId id="6847" r:id="rId29"/>
    <p:sldId id="6846" r:id="rId30"/>
    <p:sldId id="6897" r:id="rId31"/>
    <p:sldId id="6882" r:id="rId32"/>
    <p:sldId id="26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867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" y="4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about:blank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Routes of water vapour in the Chingaza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tint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59F-4247-A06D-0BC594D319E5}"/>
              </c:ext>
            </c:extLst>
          </c:dPt>
          <c:dPt>
            <c:idx val="1"/>
            <c:bubble3D val="0"/>
            <c:spPr>
              <a:solidFill>
                <a:schemeClr val="accent5">
                  <a:tint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59F-4247-A06D-0BC594D319E5}"/>
              </c:ext>
            </c:extLst>
          </c:dPt>
          <c:dPt>
            <c:idx val="2"/>
            <c:bubble3D val="0"/>
            <c:spPr>
              <a:solidFill>
                <a:schemeClr val="accent5">
                  <a:shade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59F-4247-A06D-0BC594D319E5}"/>
              </c:ext>
            </c:extLst>
          </c:dPt>
          <c:dPt>
            <c:idx val="3"/>
            <c:bubble3D val="0"/>
            <c:spPr>
              <a:solidFill>
                <a:schemeClr val="accent5">
                  <a:shade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59F-4247-A06D-0BC594D319E5}"/>
              </c:ext>
            </c:extLst>
          </c:dPt>
          <c:dLbls>
            <c:dLbl>
              <c:idx val="0"/>
              <c:layout>
                <c:manualLayout>
                  <c:x val="6.7069932472372418E-2"/>
                  <c:y val="-2.7777777777777776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Other regions</a:t>
                    </a:r>
                    <a:endParaRPr lang="en-US" sz="1600" baseline="0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747283014546545"/>
                      <c:h val="0.322213473315835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B59F-4247-A06D-0BC594D319E5}"/>
                </c:ext>
              </c:extLst>
            </c:dLbl>
            <c:dLbl>
              <c:idx val="1"/>
              <c:layout>
                <c:manualLayout>
                  <c:x val="0.2412233726160479"/>
                  <c:y val="-8.2176108194808972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Amazon</a:t>
                    </a:r>
                    <a:r>
                      <a:rPr lang="en-US" sz="1600" baseline="0" dirty="0"/>
                      <a:t>
</a:t>
                    </a:r>
                    <a:fld id="{F8295683-465B-4CA0-8BA3-50C142C4A8C1}" type="PERCENTAGE">
                      <a:rPr lang="en-US" sz="1600" baseline="0"/>
                      <a:pPr>
                        <a:defRPr sz="1600"/>
                      </a:pPr>
                      <a:t>[PERCENTAGE]</a:t>
                    </a:fld>
                    <a:endParaRPr lang="en-US" sz="1600" baseline="0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64426493244087"/>
                      <c:h val="0.270727981918926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59F-4247-A06D-0BC594D319E5}"/>
                </c:ext>
              </c:extLst>
            </c:dLbl>
            <c:dLbl>
              <c:idx val="2"/>
              <c:layout>
                <c:manualLayout>
                  <c:x val="9.2650825352082401E-8"/>
                  <c:y val="0.11111129337999416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3F43C6D-C694-42C7-ACE3-265E21B90EE2}" type="CATEGORYNAME">
                      <a:rPr lang="en-US" sz="1400" smtClean="0"/>
                      <a:pPr>
                        <a:defRPr sz="1400"/>
                      </a:pPr>
                      <a:t>[CATEGORY NAME]</a:t>
                    </a:fld>
                    <a:r>
                      <a:rPr lang="en-US" sz="1400" baseline="0" dirty="0"/>
                      <a:t>
</a:t>
                    </a:r>
                    <a:fld id="{57A0C0E6-9CC2-497A-86CA-C93052B2511F}" type="PERCENTAGE">
                      <a:rPr lang="en-US" sz="1400" baseline="0"/>
                      <a:pPr>
                        <a:defRPr sz="1400"/>
                      </a:pPr>
                      <a:t>[PERCENTAGE]</a:t>
                    </a:fld>
                    <a:endParaRPr lang="en-US" sz="1400" baseline="0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99905949256343"/>
                      <c:h val="0.32221347331583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59F-4247-A06D-0BC594D319E5}"/>
                </c:ext>
              </c:extLst>
            </c:dLbl>
            <c:dLbl>
              <c:idx val="3"/>
              <c:layout>
                <c:manualLayout>
                  <c:x val="-0.19702420373101168"/>
                  <c:y val="0.1435185185185185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aseline="0" dirty="0"/>
                      <a:t>Ocean
</a:t>
                    </a:r>
                    <a:fld id="{B07800C2-D2C4-4896-B897-97B6FA5F9EC2}" type="PERCENTAGE">
                      <a:rPr lang="en-US" sz="1600" baseline="0"/>
                      <a:pPr>
                        <a:defRPr sz="1600"/>
                      </a:pPr>
                      <a:t>[PERCENTAGE]</a:t>
                    </a:fld>
                    <a:endParaRPr lang="en-US" sz="1600" baseline="0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59F-4247-A06D-0BC594D319E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Sheet1!$L$11:$L$14</c:f>
              <c:strCache>
                <c:ptCount val="4"/>
                <c:pt idx="0">
                  <c:v>Otras Regiones</c:v>
                </c:pt>
                <c:pt idx="1">
                  <c:v>Cuenca del Amazonas</c:v>
                </c:pt>
                <c:pt idx="2">
                  <c:v>Orinoquia</c:v>
                </c:pt>
                <c:pt idx="3">
                  <c:v>Oceanos</c:v>
                </c:pt>
              </c:strCache>
            </c:strRef>
          </c:cat>
          <c:val>
            <c:numRef>
              <c:f>Sheet1!$M$11:$M$14</c:f>
              <c:numCache>
                <c:formatCode>General</c:formatCode>
                <c:ptCount val="4"/>
                <c:pt idx="0">
                  <c:v>37.299999999999997</c:v>
                </c:pt>
                <c:pt idx="1">
                  <c:v>23.7</c:v>
                </c:pt>
                <c:pt idx="2">
                  <c:v>25.2</c:v>
                </c:pt>
                <c:pt idx="3">
                  <c:v>13.8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9F-4247-A06D-0BC594D31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A5320-3C14-4376-967B-2D341F09D78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FA659-1160-4917-88E1-A195C79AD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39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62687" cy="3522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706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078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34593595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18590670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79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46495306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1"/>
            <a:ext cx="97536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41203623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51277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8885588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1118201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535270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520337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1954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12719670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6285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4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4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425040372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9/16/2024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40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9/16/2024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28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0137A9-D694-462A-8D4B-E6977FCA3F2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740BC7D-083F-42FD-8C15-B8E989523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79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20000" contrast="20000"/>
          </a:blip>
          <a:srcRect l="-61" t="26886" r="20827" b="9926"/>
          <a:stretch/>
        </p:blipFill>
        <p:spPr bwMode="auto">
          <a:xfrm>
            <a:off x="6471719" y="393505"/>
            <a:ext cx="5507768" cy="2855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</p:spPr>
      </p:pic>
      <p:sp>
        <p:nvSpPr>
          <p:cNvPr id="9" name="Text Placeholder 8"/>
          <p:cNvSpPr>
            <a:spLocks noGrp="1"/>
          </p:cNvSpPr>
          <p:nvPr userDrawn="1">
            <p:ph type="body" sz="quarter" idx="12"/>
          </p:nvPr>
        </p:nvSpPr>
        <p:spPr>
          <a:xfrm>
            <a:off x="615266" y="2748324"/>
            <a:ext cx="7714709" cy="15620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ea typeface="ＭＳ Ｐゴシック" pitchFamily="34" charset="-128"/>
              </a:rPr>
              <a:t>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50260" y="-2704"/>
            <a:ext cx="11242114" cy="4032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FontTx/>
              <a:buNone/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UNCLASSIFIED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55410"/>
            <a:ext cx="12192000" cy="295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en-US" sz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>
              <a:buFontTx/>
            </a:pPr>
            <a:r>
              <a:rPr lang="en-US" dirty="0"/>
              <a:t>UNCLASSIFIED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665B91-8567-DD4A-BD2E-E719F20E35F0}"/>
              </a:ext>
            </a:extLst>
          </p:cNvPr>
          <p:cNvCxnSpPr/>
          <p:nvPr userDrawn="1"/>
        </p:nvCxnSpPr>
        <p:spPr>
          <a:xfrm flipH="1">
            <a:off x="1476587" y="6373877"/>
            <a:ext cx="102074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9A2EE2D-7BB5-4F44-82C4-5CF4EE388EFF}"/>
              </a:ext>
            </a:extLst>
          </p:cNvPr>
          <p:cNvSpPr txBox="1"/>
          <p:nvPr userDrawn="1"/>
        </p:nvSpPr>
        <p:spPr>
          <a:xfrm>
            <a:off x="6224694" y="6442287"/>
            <a:ext cx="5567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dirty="0">
                <a:solidFill>
                  <a:prstClr val="black"/>
                </a:solidFill>
                <a:ea typeface="ＭＳ Ｐゴシック" pitchFamily="34" charset="-128"/>
              </a:rPr>
              <a:t>DISCOVER  |  DEVELOP  |  DELIVER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250BEA3-A8B0-0D4E-89DA-706909427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66" y="1667435"/>
            <a:ext cx="7707674" cy="106776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Content Placeholder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" t="3732" r="-192" b="5545"/>
          <a:stretch/>
        </p:blipFill>
        <p:spPr bwMode="auto">
          <a:xfrm>
            <a:off x="7315854" y="3046661"/>
            <a:ext cx="4512705" cy="2527524"/>
          </a:xfrm>
          <a:prstGeom prst="rect">
            <a:avLst/>
          </a:prstGeom>
          <a:noFill/>
          <a:ln w="57150">
            <a:solidFill>
              <a:srgbClr val="CBCBCB"/>
            </a:solidFill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835CD1-F383-CC44-A44C-1353B1DC71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591"/>
            <a:ext cx="12166599" cy="685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835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274642"/>
            <a:ext cx="11176000" cy="80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idx="1"/>
          </p:nvPr>
        </p:nvSpPr>
        <p:spPr bwMode="auto">
          <a:xfrm>
            <a:off x="406400" y="1225550"/>
            <a:ext cx="11176000" cy="471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257827-C34C-4251-B995-96C9C233CCC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482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274638"/>
            <a:ext cx="111760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idx="1"/>
          </p:nvPr>
        </p:nvSpPr>
        <p:spPr bwMode="auto">
          <a:xfrm>
            <a:off x="406403" y="5834379"/>
            <a:ext cx="8470900" cy="32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numCol="1"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rgbClr val="83847A"/>
                </a:solidFill>
              </a:defRPr>
            </a:lvl2pPr>
            <a:lvl3pPr>
              <a:defRPr sz="1500">
                <a:solidFill>
                  <a:srgbClr val="83847A"/>
                </a:solidFill>
              </a:defRPr>
            </a:lvl3pPr>
            <a:lvl4pPr>
              <a:defRPr sz="1500">
                <a:solidFill>
                  <a:srgbClr val="83847A"/>
                </a:solidFill>
              </a:defRPr>
            </a:lvl4pPr>
            <a:lvl5pPr>
              <a:defRPr sz="1500">
                <a:solidFill>
                  <a:srgbClr val="83847A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257827-C34C-4251-B995-96C9C233CCC8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06400" y="942975"/>
            <a:ext cx="11176000" cy="476122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517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4">
          <p15:clr>
            <a:srgbClr val="FBAE40"/>
          </p15:clr>
        </p15:guide>
        <p15:guide id="2" orient="horz" pos="51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2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274642"/>
            <a:ext cx="11176000" cy="80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06400" y="1225550"/>
            <a:ext cx="5486400" cy="4718050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6"/>
          </p:nvPr>
        </p:nvSpPr>
        <p:spPr>
          <a:xfrm>
            <a:off x="6096000" y="1225550"/>
            <a:ext cx="5486400" cy="4718050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B773CDB-7973-454B-9699-5CCFA043586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806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ub-Head 2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274642"/>
            <a:ext cx="111760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096000" y="1230511"/>
            <a:ext cx="5486400" cy="663266"/>
          </a:xfrm>
        </p:spPr>
        <p:txBody>
          <a:bodyPr bIns="0" anchor="b"/>
          <a:lstStyle>
            <a:lvl1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400" y="1230516"/>
            <a:ext cx="5486400" cy="666241"/>
          </a:xfrm>
        </p:spPr>
        <p:txBody>
          <a:bodyPr bIns="0" anchor="b"/>
          <a:lstStyle>
            <a:lvl1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06400" y="1981200"/>
            <a:ext cx="5486400" cy="3962400"/>
          </a:xfrm>
        </p:spPr>
        <p:txBody>
          <a:bodyPr tIns="0"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6"/>
          </p:nvPr>
        </p:nvSpPr>
        <p:spPr>
          <a:xfrm>
            <a:off x="6096000" y="1981200"/>
            <a:ext cx="5486400" cy="3962400"/>
          </a:xfrm>
        </p:spPr>
        <p:txBody>
          <a:bodyPr tIns="0"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B773CDB-7973-454B-9699-5CCFA043586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137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523457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2 Odd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274642"/>
            <a:ext cx="11176000" cy="80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06403" y="1225550"/>
            <a:ext cx="3594100" cy="4718050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6"/>
          </p:nvPr>
        </p:nvSpPr>
        <p:spPr>
          <a:xfrm>
            <a:off x="4127503" y="1225550"/>
            <a:ext cx="7454900" cy="4718050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B773CDB-7973-454B-9699-5CCFA043586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70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Quad-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274642"/>
            <a:ext cx="11176000" cy="80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06400" y="1225550"/>
            <a:ext cx="5486400" cy="2286000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6"/>
          </p:nvPr>
        </p:nvSpPr>
        <p:spPr>
          <a:xfrm>
            <a:off x="6096000" y="1225550"/>
            <a:ext cx="5486400" cy="2286000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B773CDB-7973-454B-9699-5CCFA043586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8"/>
          </p:nvPr>
        </p:nvSpPr>
        <p:spPr>
          <a:xfrm>
            <a:off x="406400" y="3597275"/>
            <a:ext cx="5486400" cy="2286000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9"/>
          </p:nvPr>
        </p:nvSpPr>
        <p:spPr>
          <a:xfrm>
            <a:off x="6096000" y="3597275"/>
            <a:ext cx="5486400" cy="2286000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06400" y="3549650"/>
            <a:ext cx="11176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5990527" y="1225554"/>
            <a:ext cx="0" cy="465772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413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itle - Sub-Head 2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274638"/>
            <a:ext cx="111760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257827-C34C-4251-B995-96C9C233CCC8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096000" y="942975"/>
            <a:ext cx="5486400" cy="663266"/>
          </a:xfrm>
        </p:spPr>
        <p:txBody>
          <a:bodyPr bIns="0" anchor="b"/>
          <a:lstStyle>
            <a:lvl1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400" y="942980"/>
            <a:ext cx="5486400" cy="666241"/>
          </a:xfrm>
        </p:spPr>
        <p:txBody>
          <a:bodyPr bIns="0" anchor="b"/>
          <a:lstStyle>
            <a:lvl1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5"/>
          </p:nvPr>
        </p:nvSpPr>
        <p:spPr>
          <a:xfrm>
            <a:off x="406400" y="1693664"/>
            <a:ext cx="5486400" cy="4230886"/>
          </a:xfrm>
        </p:spPr>
        <p:txBody>
          <a:bodyPr tIns="0"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6"/>
          </p:nvPr>
        </p:nvSpPr>
        <p:spPr>
          <a:xfrm>
            <a:off x="6096000" y="1693664"/>
            <a:ext cx="5486400" cy="4230886"/>
          </a:xfrm>
        </p:spPr>
        <p:txBody>
          <a:bodyPr tIns="0"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557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4">
          <p15:clr>
            <a:srgbClr val="FBAE40"/>
          </p15:clr>
        </p15:guide>
        <p15:guide id="2" orient="horz" pos="51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80332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604" y="770592"/>
            <a:ext cx="12090400" cy="1143000"/>
          </a:xfrm>
          <a:prstGeom prst="rect">
            <a:avLst/>
          </a:prstGeo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532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70471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52400"/>
            <a:ext cx="843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423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54414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6982"/>
            <a:ext cx="11988800" cy="1143000"/>
          </a:xfrm>
          <a:prstGeom prst="rect">
            <a:avLst/>
          </a:prstGeo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99724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62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902177019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08847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369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52400"/>
            <a:ext cx="843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07674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2"/>
          <p:cNvGrpSpPr>
            <a:grpSpLocks noChangeAspect="1"/>
          </p:cNvGrpSpPr>
          <p:nvPr userDrawn="1"/>
        </p:nvGrpSpPr>
        <p:grpSpPr bwMode="auto">
          <a:xfrm>
            <a:off x="0" y="0"/>
            <a:ext cx="12192000" cy="827088"/>
            <a:chOff x="35171549" y="0"/>
            <a:chExt cx="15992945" cy="1446981"/>
          </a:xfrm>
        </p:grpSpPr>
        <p:pic>
          <p:nvPicPr>
            <p:cNvPr id="6" name="Picture 3" descr="CZMIL Header"/>
            <p:cNvPicPr>
              <a:picLocks noChangeAspect="1" noChangeArrowheads="1"/>
            </p:cNvPicPr>
            <p:nvPr userDrawn="1"/>
          </p:nvPicPr>
          <p:blipFill>
            <a:blip r:embed="rId2" cstate="email">
              <a:clrChange>
                <a:clrFrom>
                  <a:srgbClr val="BCBAA3"/>
                </a:clrFrom>
                <a:clrTo>
                  <a:srgbClr val="BCBAA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171549" y="0"/>
              <a:ext cx="15992945" cy="1425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itle 15"/>
            <p:cNvSpPr txBox="1">
              <a:spLocks/>
            </p:cNvSpPr>
            <p:nvPr userDrawn="1"/>
          </p:nvSpPr>
          <p:spPr>
            <a:xfrm>
              <a:off x="39208657" y="0"/>
              <a:ext cx="11955837" cy="1446981"/>
            </a:xfrm>
            <a:prstGeom prst="rect">
              <a:avLst/>
            </a:prstGeom>
          </p:spPr>
          <p:txBody>
            <a:bodyPr anchor="b">
              <a:normAutofit/>
            </a:bodyPr>
            <a:lstStyle/>
            <a:p>
              <a:pPr algn="ctr" defTabSz="3657600">
                <a:spcBef>
                  <a:spcPct val="0"/>
                </a:spcBef>
                <a:defRPr/>
              </a:pPr>
              <a:r>
                <a:rPr lang="en-US" sz="2800" dirty="0">
                  <a:solidFill>
                    <a:srgbClr val="000000"/>
                  </a:solidFill>
                  <a:latin typeface="Helvetica Narrow" pitchFamily="34" charset="0"/>
                </a:rPr>
                <a:t>Coastal Zone Mapping and Imaging Lidar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838200"/>
            <a:ext cx="12090400" cy="457200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EF4653-631D-4855-ACAD-97BB826CA08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943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12200" y="152401"/>
            <a:ext cx="2870200" cy="59737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" y="152401"/>
            <a:ext cx="84074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3438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0012E-BE32-4433-B1C8-65803A547C9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77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579" y="137706"/>
            <a:ext cx="9791355" cy="8463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6443" y="1652461"/>
            <a:ext cx="5764220" cy="4406562"/>
          </a:xfrm>
          <a:prstGeom prst="rect">
            <a:avLst/>
          </a:prstGeom>
        </p:spPr>
        <p:txBody>
          <a:bodyPr lIns="82479" tIns="41239" rIns="82479" bIns="412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3714" y="1652461"/>
            <a:ext cx="5766125" cy="4406562"/>
          </a:xfrm>
          <a:prstGeom prst="rect">
            <a:avLst/>
          </a:prstGeom>
        </p:spPr>
        <p:txBody>
          <a:bodyPr lIns="82479" tIns="41239" rIns="82479" bIns="412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5934" y="6248369"/>
            <a:ext cx="2539841" cy="457583"/>
          </a:xfrm>
          <a:prstGeom prst="rect">
            <a:avLst/>
          </a:prstGeom>
        </p:spPr>
        <p:txBody>
          <a:bodyPr lIns="82479" tIns="41239" rIns="82479" bIns="41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10187" y="6248369"/>
            <a:ext cx="3859339" cy="457583"/>
          </a:xfrm>
          <a:prstGeom prst="rect">
            <a:avLst/>
          </a:prstGeom>
        </p:spPr>
        <p:txBody>
          <a:bodyPr lIns="82479" tIns="41239" rIns="82479" bIns="41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27158" y="6221114"/>
            <a:ext cx="2539841" cy="457582"/>
          </a:xfrm>
          <a:prstGeom prst="rect">
            <a:avLst/>
          </a:prstGeom>
        </p:spPr>
        <p:txBody>
          <a:bodyPr lIns="82479" tIns="41239" rIns="82479" bIns="41239"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44514A-F548-4206-B12C-DE5697085DE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593381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4262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604" y="770592"/>
            <a:ext cx="12090400" cy="1143000"/>
          </a:xfrm>
          <a:prstGeom prst="rect">
            <a:avLst/>
          </a:prstGeo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5072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235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13659535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52400"/>
            <a:ext cx="843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0208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3433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6982"/>
            <a:ext cx="11988800" cy="1143000"/>
          </a:xfrm>
          <a:prstGeom prst="rect">
            <a:avLst/>
          </a:prstGeo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628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1063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46050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99679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52400"/>
            <a:ext cx="843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17052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2"/>
          <p:cNvGrpSpPr>
            <a:grpSpLocks noChangeAspect="1"/>
          </p:cNvGrpSpPr>
          <p:nvPr userDrawn="1"/>
        </p:nvGrpSpPr>
        <p:grpSpPr bwMode="auto">
          <a:xfrm>
            <a:off x="0" y="0"/>
            <a:ext cx="12192000" cy="827088"/>
            <a:chOff x="35171549" y="0"/>
            <a:chExt cx="15992945" cy="1446981"/>
          </a:xfrm>
        </p:grpSpPr>
        <p:pic>
          <p:nvPicPr>
            <p:cNvPr id="6" name="Picture 3" descr="CZMIL Header"/>
            <p:cNvPicPr>
              <a:picLocks noChangeAspect="1" noChangeArrowheads="1"/>
            </p:cNvPicPr>
            <p:nvPr userDrawn="1"/>
          </p:nvPicPr>
          <p:blipFill>
            <a:blip r:embed="rId2" cstate="email">
              <a:clrChange>
                <a:clrFrom>
                  <a:srgbClr val="BCBAA3"/>
                </a:clrFrom>
                <a:clrTo>
                  <a:srgbClr val="BCBAA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171549" y="0"/>
              <a:ext cx="15992945" cy="1425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itle 15"/>
            <p:cNvSpPr txBox="1">
              <a:spLocks/>
            </p:cNvSpPr>
            <p:nvPr userDrawn="1"/>
          </p:nvSpPr>
          <p:spPr>
            <a:xfrm>
              <a:off x="39208657" y="0"/>
              <a:ext cx="11955837" cy="1446981"/>
            </a:xfrm>
            <a:prstGeom prst="rect">
              <a:avLst/>
            </a:prstGeom>
          </p:spPr>
          <p:txBody>
            <a:bodyPr anchor="b">
              <a:normAutofit/>
            </a:bodyPr>
            <a:lstStyle/>
            <a:p>
              <a:pPr algn="ctr" defTabSz="3657600">
                <a:spcBef>
                  <a:spcPct val="0"/>
                </a:spcBef>
                <a:defRPr/>
              </a:pPr>
              <a:r>
                <a:rPr lang="en-US" sz="2800" dirty="0">
                  <a:solidFill>
                    <a:srgbClr val="000000"/>
                  </a:solidFill>
                  <a:latin typeface="Helvetica Narrow" pitchFamily="34" charset="0"/>
                </a:rPr>
                <a:t>Coastal Zone Mapping and Imaging Lidar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838200"/>
            <a:ext cx="12090400" cy="457200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EF4653-631D-4855-ACAD-97BB826CA08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38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12200" y="152401"/>
            <a:ext cx="2870200" cy="59737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" y="152401"/>
            <a:ext cx="84074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37376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0012E-BE32-4433-B1C8-65803A547C9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3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1068632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579" y="137706"/>
            <a:ext cx="9791355" cy="8463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6443" y="1652461"/>
            <a:ext cx="5764220" cy="4406562"/>
          </a:xfrm>
          <a:prstGeom prst="rect">
            <a:avLst/>
          </a:prstGeom>
        </p:spPr>
        <p:txBody>
          <a:bodyPr lIns="82479" tIns="41239" rIns="82479" bIns="412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3714" y="1652461"/>
            <a:ext cx="5766125" cy="4406562"/>
          </a:xfrm>
          <a:prstGeom prst="rect">
            <a:avLst/>
          </a:prstGeom>
        </p:spPr>
        <p:txBody>
          <a:bodyPr lIns="82479" tIns="41239" rIns="82479" bIns="412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5934" y="6248369"/>
            <a:ext cx="2539841" cy="457583"/>
          </a:xfrm>
          <a:prstGeom prst="rect">
            <a:avLst/>
          </a:prstGeom>
        </p:spPr>
        <p:txBody>
          <a:bodyPr lIns="82479" tIns="41239" rIns="82479" bIns="41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10187" y="6248369"/>
            <a:ext cx="3859339" cy="457583"/>
          </a:xfrm>
          <a:prstGeom prst="rect">
            <a:avLst/>
          </a:prstGeom>
        </p:spPr>
        <p:txBody>
          <a:bodyPr lIns="82479" tIns="41239" rIns="82479" bIns="41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27158" y="6221114"/>
            <a:ext cx="2539841" cy="457582"/>
          </a:xfrm>
          <a:prstGeom prst="rect">
            <a:avLst/>
          </a:prstGeom>
        </p:spPr>
        <p:txBody>
          <a:bodyPr lIns="82479" tIns="41239" rIns="82479" bIns="41239"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44514A-F548-4206-B12C-DE5697085DE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91558"/>
      </p:ext>
    </p:extLst>
  </p:cSld>
  <p:clrMapOvr>
    <a:masterClrMapping/>
  </p:clrMapOvr>
  <p:transition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CBD7-0DF1-4A39-BE0E-067F4C088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A5BA1B-0253-4049-8C2C-48F9C7770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11761-A1F1-48A7-83B4-624A2923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7FBC-B288-4840-A09C-B12E940315C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0837A-61DF-47AD-9579-4E7BF1F2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81FAE-1038-441B-BCCA-B741C6E5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BCC26-23E3-4E9F-BBBC-1E5F8BF5E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381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A9AA2-EB81-4AFA-BA83-49656FFCE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A8456-FF32-4851-950B-314DD9211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1A829-5206-48B9-A960-DD9CA000F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7FBC-B288-4840-A09C-B12E940315C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28785-136C-481B-A907-E2E27E80C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B2EA4-DFC3-4853-8640-7466B795F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BCC26-23E3-4E9F-BBBC-1E5F8BF5E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615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0C07C-5D9E-42D3-AC27-3D47A0477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50CCE-0FC8-469E-9098-19B0CF285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9C04C-CFD7-4742-9B84-940D0C29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7FBC-B288-4840-A09C-B12E940315C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63DA-045D-48AE-9A36-42F055BD8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D238C-8103-4493-A7F8-89192ABB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BCC26-23E3-4E9F-BBBC-1E5F8BF5E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4972-2A6E-4C75-B136-964FAF70F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07DE4-7ABC-430C-BCE3-957A021C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0F3A1-B6D0-47B9-A83D-0808AD190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530D8-2DE9-47A8-8B4E-E41120B1F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7FBC-B288-4840-A09C-B12E940315C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D9F95-E9E8-4517-9C43-4F921F72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EF334-2211-4080-80DE-747908CC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BCC26-23E3-4E9F-BBBC-1E5F8BF5E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738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B0F1-E4A9-4A17-A975-475C01683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62DB2-2DC8-4949-B7EF-B4BF66F36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13CE6-38C6-428B-BC07-AE20E20C8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805EB7-BA59-4CB4-9F17-50B9729DA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1356FE-DD87-414B-BF3A-7E5A4E140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A7BF7C-A893-4400-B7A4-B631B1E8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7FBC-B288-4840-A09C-B12E940315C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9562B4-ED5C-4B93-9340-9A4121DAC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287A88-A8D2-446F-8434-948CF2DDF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BCC26-23E3-4E9F-BBBC-1E5F8BF5E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163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11F4-A2C6-4B3C-84C5-CFEBCCFE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D0A422-FA23-4723-BB56-90B8DEDB4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7FBC-B288-4840-A09C-B12E940315C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619A55-0A87-47AF-952F-15402E560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EC271-3EFA-4EF8-8ED2-C7F41E370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BCC26-23E3-4E9F-BBBC-1E5F8BF5E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327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58F24A-C871-462D-AB8E-F4C0F80E4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7FBC-B288-4840-A09C-B12E940315C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1631A-6D64-46AD-A6A8-E56339B9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6F2D7-AD9F-4F19-AAF5-E5A079A65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BCC26-23E3-4E9F-BBBC-1E5F8BF5E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094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1870E-28DB-47EB-9500-51D965AA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DDB46-09D1-4DFE-9853-5B0D7D5FB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D5C5A-BE56-457B-8387-2F699FFFA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4E9A1-BA07-4D3C-9549-41CC0CD19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7FBC-B288-4840-A09C-B12E940315C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31980-16A3-418B-A102-96563D30C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E3F7A-768C-4AC2-85C5-5FE5707AC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BCC26-23E3-4E9F-BBBC-1E5F8BF5E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218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8E6A7-EC98-4BDA-A791-EBAE2FCC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E89C1-DB87-4E2C-8082-98F48D05FF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1C56B-B1F3-4B7E-8F92-4E6773842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CD84-D479-44F7-9294-54D919ECE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7FBC-B288-4840-A09C-B12E940315C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DEB56-4648-43A4-9FFE-C6DA0ACE0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36F40-402D-4958-855D-4867A6A02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BCC26-23E3-4E9F-BBBC-1E5F8BF5E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3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7479553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4A95B-49F2-49F2-9C0E-5A2ABE7C9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6163C-7E83-4444-8C85-F1C64B74C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159E0-9FED-4397-9487-06F9353C5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7FBC-B288-4840-A09C-B12E940315C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37BA9-A3D0-4CFB-9D9E-C6BAE4EFF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14D05-166F-4DBE-9E77-FE0B6B27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BCC26-23E3-4E9F-BBBC-1E5F8BF5E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156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E38C4A-B488-43D2-90E6-EBECC4CB7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37026F-38D9-428D-A08B-6C50F8BE9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A2A88-0EC5-4403-988B-5E57A68B3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7FBC-B288-4840-A09C-B12E940315C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79FD4-06A2-4823-BD8F-E313A21D9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F9930-1FD8-4D40-A021-FC3D8FE11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BCC26-23E3-4E9F-BBBC-1E5F8BF5E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53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8227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6259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hyperlink" Target="http://upload.wikimedia.org/wikipedia/commons/0/08/USGS_logo.png" TargetMode="Externa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10.jpeg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6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image" Target="../media/image13.jpeg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23" Type="http://schemas.openxmlformats.org/officeDocument/2006/relationships/image" Target="../media/image12.png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hyperlink" Target="http://upload.wikimedia.org/wikipedia/commons/0/08/USGS_logo.png" TargetMode="External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10.jpeg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6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image" Target="../media/image13.jpeg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5.xml"/><Relationship Id="rId23" Type="http://schemas.openxmlformats.org/officeDocument/2006/relationships/image" Target="../media/image12.png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0985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853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0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 userDrawn="1"/>
        </p:nvSpPr>
        <p:spPr>
          <a:xfrm>
            <a:off x="182880" y="217300"/>
            <a:ext cx="11788140" cy="6351139"/>
          </a:xfrm>
          <a:prstGeom prst="roundRect">
            <a:avLst>
              <a:gd name="adj" fmla="val 2258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406400" y="274638"/>
            <a:ext cx="111760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Slide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6400" y="1233932"/>
            <a:ext cx="11176000" cy="4709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7522" y="-1985"/>
            <a:ext cx="9694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50" b="1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9BD942-CC14-44A4-87FB-46239297AFE5}" type="slidenum">
              <a:rPr lang="en-US" smtClean="0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171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 cap="none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cs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cs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cs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rtl="0" eaLnBrk="1" fontAlgn="base" hangingPunct="1">
        <a:spcBef>
          <a:spcPts val="225"/>
        </a:spcBef>
        <a:spcAft>
          <a:spcPct val="0"/>
        </a:spcAft>
        <a:buClr>
          <a:srgbClr val="FF0000"/>
        </a:buClr>
        <a:buFont typeface="Wingdings" panose="05000000000000000000" pitchFamily="2" charset="2"/>
        <a:buChar char="§"/>
        <a:defRPr sz="2000" b="1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571500" indent="-214313" algn="l" rtl="0" eaLnBrk="1" fontAlgn="base" hangingPunct="1">
        <a:spcBef>
          <a:spcPts val="225"/>
        </a:spcBef>
        <a:spcAft>
          <a:spcPct val="0"/>
        </a:spcAft>
        <a:buClr>
          <a:srgbClr val="FF0000"/>
        </a:buClr>
        <a:buFont typeface="Arial" pitchFamily="34" charset="0"/>
        <a:buChar char="•"/>
        <a:defRPr sz="1800" b="1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Arial" charset="0"/>
          <a:cs typeface="Arial" pitchFamily="34" charset="0"/>
        </a:defRPr>
      </a:lvl2pPr>
      <a:lvl3pPr marL="860425" indent="-171450" algn="l" rtl="0" eaLnBrk="1" fontAlgn="base" hangingPunct="1">
        <a:spcBef>
          <a:spcPts val="225"/>
        </a:spcBef>
        <a:spcAft>
          <a:spcPct val="0"/>
        </a:spcAft>
        <a:buClr>
          <a:srgbClr val="FF0000"/>
        </a:buClr>
        <a:buSzPct val="70000"/>
        <a:buFont typeface="Arial" panose="020B0604020202020204" pitchFamily="34" charset="0"/>
        <a:buChar char="►"/>
        <a:defRPr sz="1600" b="1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Arial" charset="0"/>
          <a:cs typeface="Arial" pitchFamily="34" charset="0"/>
        </a:defRPr>
      </a:lvl3pPr>
      <a:lvl4pPr marL="1143000" indent="-171450" algn="l" rtl="0" eaLnBrk="1" fontAlgn="base" hangingPunct="1">
        <a:spcBef>
          <a:spcPts val="225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Arial" charset="0"/>
          <a:cs typeface="Arial" pitchFamily="34" charset="0"/>
        </a:defRPr>
      </a:lvl4pPr>
      <a:lvl5pPr marL="1371600" indent="-171450" algn="l" rtl="0" eaLnBrk="1" fontAlgn="base" hangingPunct="1">
        <a:spcBef>
          <a:spcPts val="225"/>
        </a:spcBef>
        <a:spcAft>
          <a:spcPct val="0"/>
        </a:spcAft>
        <a:buFont typeface="Arial" pitchFamily="34" charset="0"/>
        <a:buChar char="»"/>
        <a:defRPr sz="1600" b="1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Arial" charset="0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6">
          <p15:clr>
            <a:srgbClr val="5ACBF0"/>
          </p15:clr>
        </p15:guide>
        <p15:guide id="2" pos="7296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3" descr="ppt_camo_bkgrnd-02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8" descr="USACE_logo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10672234" y="5635626"/>
            <a:ext cx="10117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297334" y="6337300"/>
            <a:ext cx="34755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</a:rPr>
              <a:t>BUILDING STRONG</a:t>
            </a:r>
            <a:r>
              <a:rPr lang="en-US" sz="1400" b="1" baseline="-2500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H="1">
            <a:off x="609600" y="6248400"/>
            <a:ext cx="1097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" y="474375"/>
            <a:ext cx="843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PRESENTATION TITLE</a:t>
            </a:r>
          </a:p>
        </p:txBody>
      </p:sp>
      <p:grpSp>
        <p:nvGrpSpPr>
          <p:cNvPr id="2" name="Group 14"/>
          <p:cNvGrpSpPr>
            <a:grpSpLocks noChangeAspect="1"/>
          </p:cNvGrpSpPr>
          <p:nvPr userDrawn="1"/>
        </p:nvGrpSpPr>
        <p:grpSpPr>
          <a:xfrm>
            <a:off x="-184173" y="6288258"/>
            <a:ext cx="4560573" cy="555674"/>
            <a:chOff x="-184790" y="211138"/>
            <a:chExt cx="6605746" cy="1073150"/>
          </a:xfrm>
        </p:grpSpPr>
        <p:sp>
          <p:nvSpPr>
            <p:cNvPr id="16" name="Rectangle 15"/>
            <p:cNvSpPr/>
            <p:nvPr/>
          </p:nvSpPr>
          <p:spPr>
            <a:xfrm>
              <a:off x="4823358" y="359505"/>
              <a:ext cx="867341" cy="673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FFFF"/>
                </a:solidFill>
              </a:endParaRPr>
            </a:p>
          </p:txBody>
        </p:sp>
        <p:pic>
          <p:nvPicPr>
            <p:cNvPr id="21" name="Picture 41" descr="Image:USGS logo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email"/>
            <a:srcRect/>
            <a:stretch>
              <a:fillRect/>
            </a:stretch>
          </p:blipFill>
          <p:spPr bwMode="auto">
            <a:xfrm>
              <a:off x="4819316" y="269875"/>
              <a:ext cx="882650" cy="917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740150" y="231775"/>
              <a:ext cx="1050925" cy="10525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FFFF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2784475" y="327025"/>
              <a:ext cx="1060450" cy="9144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FFFF"/>
                </a:solidFill>
              </a:endParaRPr>
            </a:p>
          </p:txBody>
        </p:sp>
        <p:pic>
          <p:nvPicPr>
            <p:cNvPr id="19" name="Picture 18" descr="USACE_logo"/>
            <p:cNvPicPr>
              <a:picLocks noChangeAspect="1" noChangeArrowheads="1"/>
            </p:cNvPicPr>
            <p:nvPr/>
          </p:nvPicPr>
          <p:blipFill>
            <a:blip r:embed="rId20" cstate="email"/>
            <a:srcRect/>
            <a:stretch>
              <a:fillRect/>
            </a:stretch>
          </p:blipFill>
          <p:spPr bwMode="auto">
            <a:xfrm>
              <a:off x="525463" y="277813"/>
              <a:ext cx="1312862" cy="98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6" descr="noaa_large"/>
            <p:cNvPicPr>
              <a:picLocks noChangeAspect="1" noChangeArrowheads="1"/>
            </p:cNvPicPr>
            <p:nvPr/>
          </p:nvPicPr>
          <p:blipFill>
            <a:blip r:embed="rId2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49511" y="231611"/>
              <a:ext cx="1038225" cy="1049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9"/>
            <p:cNvPicPr>
              <a:picLocks noChangeAspect="1" noChangeArrowheads="1"/>
            </p:cNvPicPr>
            <p:nvPr/>
          </p:nvPicPr>
          <p:blipFill>
            <a:blip r:embed="rId22" cstate="email">
              <a:clrChange>
                <a:clrFrom>
                  <a:srgbClr val="70630E"/>
                </a:clrFrom>
                <a:clrTo>
                  <a:srgbClr val="70630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65313" y="211138"/>
              <a:ext cx="1046162" cy="1049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32" descr="CNMOC3"/>
            <p:cNvPicPr>
              <a:picLocks noChangeAspect="1" noChangeArrowheads="1"/>
            </p:cNvPicPr>
            <p:nvPr/>
          </p:nvPicPr>
          <p:blipFill>
            <a:blip r:embed="rId2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53" t="970" r="2644" b="9401"/>
            <a:stretch>
              <a:fillRect/>
            </a:stretch>
          </p:blipFill>
          <p:spPr bwMode="auto">
            <a:xfrm>
              <a:off x="2705757" y="295275"/>
              <a:ext cx="1206500" cy="98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3"/>
            <p:cNvSpPr/>
            <p:nvPr/>
          </p:nvSpPr>
          <p:spPr bwMode="auto">
            <a:xfrm>
              <a:off x="496878" y="658427"/>
              <a:ext cx="5214052" cy="2483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FFFF"/>
                </a:solidFill>
              </a:endParaRPr>
            </a:p>
          </p:txBody>
        </p:sp>
        <p:sp>
          <p:nvSpPr>
            <p:cNvPr id="25" name="TextBox 7"/>
            <p:cNvSpPr txBox="1">
              <a:spLocks noChangeArrowheads="1"/>
            </p:cNvSpPr>
            <p:nvPr/>
          </p:nvSpPr>
          <p:spPr bwMode="auto">
            <a:xfrm>
              <a:off x="-184790" y="571408"/>
              <a:ext cx="6605746" cy="416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>
                  <a:solidFill>
                    <a:srgbClr val="000000"/>
                  </a:solidFill>
                  <a:cs typeface="Arial" charset="0"/>
                </a:rPr>
                <a:t>Joint Airborne Lidar Bathymetry Technical Center of Expertise</a:t>
              </a:r>
            </a:p>
          </p:txBody>
        </p:sp>
      </p:grpSp>
      <p:grpSp>
        <p:nvGrpSpPr>
          <p:cNvPr id="3" name="Group 32"/>
          <p:cNvGrpSpPr>
            <a:grpSpLocks noChangeAspect="1"/>
          </p:cNvGrpSpPr>
          <p:nvPr userDrawn="1"/>
        </p:nvGrpSpPr>
        <p:grpSpPr bwMode="auto">
          <a:xfrm>
            <a:off x="0" y="0"/>
            <a:ext cx="12192000" cy="827088"/>
            <a:chOff x="35171549" y="0"/>
            <a:chExt cx="15992945" cy="1446981"/>
          </a:xfrm>
        </p:grpSpPr>
        <p:pic>
          <p:nvPicPr>
            <p:cNvPr id="27" name="Picture 3" descr="CZMIL Header"/>
            <p:cNvPicPr>
              <a:picLocks noChangeAspect="1" noChangeArrowheads="1"/>
            </p:cNvPicPr>
            <p:nvPr userDrawn="1"/>
          </p:nvPicPr>
          <p:blipFill>
            <a:blip r:embed="rId24" cstate="email">
              <a:clrChange>
                <a:clrFrom>
                  <a:srgbClr val="BCBAA3"/>
                </a:clrFrom>
                <a:clrTo>
                  <a:srgbClr val="BCBAA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171549" y="0"/>
              <a:ext cx="15992945" cy="1425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itle 15"/>
            <p:cNvSpPr txBox="1">
              <a:spLocks/>
            </p:cNvSpPr>
            <p:nvPr userDrawn="1"/>
          </p:nvSpPr>
          <p:spPr>
            <a:xfrm>
              <a:off x="39208657" y="0"/>
              <a:ext cx="11955837" cy="1446981"/>
            </a:xfrm>
            <a:prstGeom prst="rect">
              <a:avLst/>
            </a:prstGeom>
          </p:spPr>
          <p:txBody>
            <a:bodyPr anchor="b">
              <a:normAutofit/>
            </a:bodyPr>
            <a:lstStyle/>
            <a:p>
              <a:pPr algn="ctr" defTabSz="3657600">
                <a:spcBef>
                  <a:spcPct val="0"/>
                </a:spcBef>
                <a:defRPr/>
              </a:pPr>
              <a:r>
                <a:rPr lang="en-US" sz="2800" dirty="0">
                  <a:solidFill>
                    <a:srgbClr val="000000"/>
                  </a:solidFill>
                  <a:latin typeface="Helvetica Narrow" pitchFamily="34" charset="0"/>
                </a:rPr>
                <a:t>Coastal Zone Mapping and Imaging Lidar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104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3" descr="ppt_camo_bkgrnd-02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8" descr="USACE_logo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10672234" y="5635626"/>
            <a:ext cx="10117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297334" y="6337300"/>
            <a:ext cx="34755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</a:rPr>
              <a:t>BUILDING STRONG</a:t>
            </a:r>
            <a:r>
              <a:rPr lang="en-US" sz="1400" b="1" baseline="-2500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H="1">
            <a:off x="609600" y="6248400"/>
            <a:ext cx="1097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" y="474375"/>
            <a:ext cx="843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PRESENTATION TITLE</a:t>
            </a:r>
          </a:p>
        </p:txBody>
      </p:sp>
      <p:grpSp>
        <p:nvGrpSpPr>
          <p:cNvPr id="2" name="Group 14"/>
          <p:cNvGrpSpPr>
            <a:grpSpLocks noChangeAspect="1"/>
          </p:cNvGrpSpPr>
          <p:nvPr userDrawn="1"/>
        </p:nvGrpSpPr>
        <p:grpSpPr>
          <a:xfrm>
            <a:off x="-184173" y="6288258"/>
            <a:ext cx="4560573" cy="555674"/>
            <a:chOff x="-184790" y="211138"/>
            <a:chExt cx="6605746" cy="1073150"/>
          </a:xfrm>
        </p:grpSpPr>
        <p:sp>
          <p:nvSpPr>
            <p:cNvPr id="16" name="Rectangle 15"/>
            <p:cNvSpPr/>
            <p:nvPr/>
          </p:nvSpPr>
          <p:spPr>
            <a:xfrm>
              <a:off x="4823358" y="359505"/>
              <a:ext cx="867341" cy="673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FFFF"/>
                </a:solidFill>
              </a:endParaRPr>
            </a:p>
          </p:txBody>
        </p:sp>
        <p:pic>
          <p:nvPicPr>
            <p:cNvPr id="21" name="Picture 41" descr="Image:USGS logo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email"/>
            <a:srcRect/>
            <a:stretch>
              <a:fillRect/>
            </a:stretch>
          </p:blipFill>
          <p:spPr bwMode="auto">
            <a:xfrm>
              <a:off x="4819316" y="269875"/>
              <a:ext cx="882650" cy="917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740150" y="231775"/>
              <a:ext cx="1050925" cy="10525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FFFF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2784475" y="327025"/>
              <a:ext cx="1060450" cy="9144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FFFF"/>
                </a:solidFill>
              </a:endParaRPr>
            </a:p>
          </p:txBody>
        </p:sp>
        <p:pic>
          <p:nvPicPr>
            <p:cNvPr id="19" name="Picture 18" descr="USACE_logo"/>
            <p:cNvPicPr>
              <a:picLocks noChangeAspect="1" noChangeArrowheads="1"/>
            </p:cNvPicPr>
            <p:nvPr/>
          </p:nvPicPr>
          <p:blipFill>
            <a:blip r:embed="rId20" cstate="email"/>
            <a:srcRect/>
            <a:stretch>
              <a:fillRect/>
            </a:stretch>
          </p:blipFill>
          <p:spPr bwMode="auto">
            <a:xfrm>
              <a:off x="525463" y="277813"/>
              <a:ext cx="1312862" cy="98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6" descr="noaa_large"/>
            <p:cNvPicPr>
              <a:picLocks noChangeAspect="1" noChangeArrowheads="1"/>
            </p:cNvPicPr>
            <p:nvPr/>
          </p:nvPicPr>
          <p:blipFill>
            <a:blip r:embed="rId2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49511" y="231611"/>
              <a:ext cx="1038225" cy="1049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9"/>
            <p:cNvPicPr>
              <a:picLocks noChangeAspect="1" noChangeArrowheads="1"/>
            </p:cNvPicPr>
            <p:nvPr/>
          </p:nvPicPr>
          <p:blipFill>
            <a:blip r:embed="rId22" cstate="email">
              <a:clrChange>
                <a:clrFrom>
                  <a:srgbClr val="70630E"/>
                </a:clrFrom>
                <a:clrTo>
                  <a:srgbClr val="70630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65313" y="211138"/>
              <a:ext cx="1046162" cy="1049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32" descr="CNMOC3"/>
            <p:cNvPicPr>
              <a:picLocks noChangeAspect="1" noChangeArrowheads="1"/>
            </p:cNvPicPr>
            <p:nvPr/>
          </p:nvPicPr>
          <p:blipFill>
            <a:blip r:embed="rId2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53" t="970" r="2644" b="9401"/>
            <a:stretch>
              <a:fillRect/>
            </a:stretch>
          </p:blipFill>
          <p:spPr bwMode="auto">
            <a:xfrm>
              <a:off x="2705757" y="295275"/>
              <a:ext cx="1206500" cy="98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3"/>
            <p:cNvSpPr/>
            <p:nvPr/>
          </p:nvSpPr>
          <p:spPr bwMode="auto">
            <a:xfrm>
              <a:off x="496878" y="658427"/>
              <a:ext cx="5214052" cy="2483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FFFF"/>
                </a:solidFill>
              </a:endParaRPr>
            </a:p>
          </p:txBody>
        </p:sp>
        <p:sp>
          <p:nvSpPr>
            <p:cNvPr id="25" name="TextBox 7"/>
            <p:cNvSpPr txBox="1">
              <a:spLocks noChangeArrowheads="1"/>
            </p:cNvSpPr>
            <p:nvPr/>
          </p:nvSpPr>
          <p:spPr bwMode="auto">
            <a:xfrm>
              <a:off x="-184790" y="571408"/>
              <a:ext cx="6605746" cy="416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>
                  <a:solidFill>
                    <a:srgbClr val="000000"/>
                  </a:solidFill>
                  <a:cs typeface="Arial" charset="0"/>
                </a:rPr>
                <a:t>Joint Airborne Lidar Bathymetry Technical Center of Expertise</a:t>
              </a:r>
            </a:p>
          </p:txBody>
        </p:sp>
      </p:grpSp>
      <p:grpSp>
        <p:nvGrpSpPr>
          <p:cNvPr id="3" name="Group 32"/>
          <p:cNvGrpSpPr>
            <a:grpSpLocks noChangeAspect="1"/>
          </p:cNvGrpSpPr>
          <p:nvPr userDrawn="1"/>
        </p:nvGrpSpPr>
        <p:grpSpPr bwMode="auto">
          <a:xfrm>
            <a:off x="0" y="0"/>
            <a:ext cx="12192000" cy="827088"/>
            <a:chOff x="35171549" y="0"/>
            <a:chExt cx="15992945" cy="1446981"/>
          </a:xfrm>
        </p:grpSpPr>
        <p:pic>
          <p:nvPicPr>
            <p:cNvPr id="27" name="Picture 3" descr="CZMIL Header"/>
            <p:cNvPicPr>
              <a:picLocks noChangeAspect="1" noChangeArrowheads="1"/>
            </p:cNvPicPr>
            <p:nvPr userDrawn="1"/>
          </p:nvPicPr>
          <p:blipFill>
            <a:blip r:embed="rId24" cstate="email">
              <a:clrChange>
                <a:clrFrom>
                  <a:srgbClr val="BCBAA3"/>
                </a:clrFrom>
                <a:clrTo>
                  <a:srgbClr val="BCBAA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171549" y="0"/>
              <a:ext cx="15992945" cy="1425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itle 15"/>
            <p:cNvSpPr txBox="1">
              <a:spLocks/>
            </p:cNvSpPr>
            <p:nvPr userDrawn="1"/>
          </p:nvSpPr>
          <p:spPr>
            <a:xfrm>
              <a:off x="39208657" y="0"/>
              <a:ext cx="11955837" cy="1446981"/>
            </a:xfrm>
            <a:prstGeom prst="rect">
              <a:avLst/>
            </a:prstGeom>
          </p:spPr>
          <p:txBody>
            <a:bodyPr anchor="b">
              <a:normAutofit/>
            </a:bodyPr>
            <a:lstStyle/>
            <a:p>
              <a:pPr algn="ctr" defTabSz="3657600">
                <a:spcBef>
                  <a:spcPct val="0"/>
                </a:spcBef>
                <a:defRPr/>
              </a:pPr>
              <a:r>
                <a:rPr lang="en-US" sz="2800" dirty="0">
                  <a:solidFill>
                    <a:srgbClr val="000000"/>
                  </a:solidFill>
                  <a:latin typeface="Helvetica Narrow" pitchFamily="34" charset="0"/>
                </a:rPr>
                <a:t>Coastal Zone Mapping and Imaging Lidar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590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74F06-1666-46E5-BB39-C9F336AB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57324-4BE4-4C92-8826-C9A6AB20F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FCFA5-CEC3-46BA-809B-2709E6B4F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D7FBC-B288-4840-A09C-B12E940315C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D9DE1-E073-42EE-986E-2AF6BC593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5AC15-078A-441C-9975-A9AEFDC9A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BCC26-23E3-4E9F-BBBC-1E5F8BF5E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9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oughtmonitor.unl.edu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38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chart" Target="../charts/chart1.xml"/><Relationship Id="rId9" Type="http://schemas.openxmlformats.org/officeDocument/2006/relationships/image" Target="../media/image8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gif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18CC24-61A6-1B2A-F1D6-DE50ACC2F1AF}"/>
              </a:ext>
            </a:extLst>
          </p:cNvPr>
          <p:cNvSpPr txBox="1"/>
          <p:nvPr/>
        </p:nvSpPr>
        <p:spPr>
          <a:xfrm>
            <a:off x="190983" y="452760"/>
            <a:ext cx="11810034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The Last 10 Years and the Next 10 Years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D39DA-970E-1AAF-FA73-AB6571AD2159}"/>
              </a:ext>
            </a:extLst>
          </p:cNvPr>
          <p:cNvSpPr txBox="1"/>
          <p:nvPr/>
        </p:nvSpPr>
        <p:spPr>
          <a:xfrm>
            <a:off x="3672374" y="1503430"/>
            <a:ext cx="5017666" cy="37574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Presented by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6" name="Subtitle 1">
            <a:extLst>
              <a:ext uri="{FF2B5EF4-FFF2-40B4-BE49-F238E27FC236}">
                <a16:creationId xmlns:a16="http://schemas.microsoft.com/office/drawing/2014/main" id="{D23D6F75-854E-4418-10D8-C6297EDEAFE7}"/>
              </a:ext>
            </a:extLst>
          </p:cNvPr>
          <p:cNvSpPr txBox="1">
            <a:spLocks/>
          </p:cNvSpPr>
          <p:nvPr/>
        </p:nvSpPr>
        <p:spPr>
          <a:xfrm>
            <a:off x="2421461" y="2353928"/>
            <a:ext cx="7971355" cy="3135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David R. Maidment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Center for Water and the Environment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University of Texas at Austin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Presented to: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National Center for Atmospheric Research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13 September 2024</a:t>
            </a:r>
            <a:b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</a:b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14" name="Subtitle 1">
            <a:extLst>
              <a:ext uri="{FF2B5EF4-FFF2-40B4-BE49-F238E27FC236}">
                <a16:creationId xmlns:a16="http://schemas.microsoft.com/office/drawing/2014/main" id="{F221F60B-EAD9-2618-77B3-BFDE24EF3139}"/>
              </a:ext>
            </a:extLst>
          </p:cNvPr>
          <p:cNvSpPr txBox="1">
            <a:spLocks/>
          </p:cNvSpPr>
          <p:nvPr/>
        </p:nvSpPr>
        <p:spPr>
          <a:xfrm>
            <a:off x="2225226" y="3870493"/>
            <a:ext cx="4032227" cy="1189229"/>
          </a:xfrm>
          <a:prstGeom prst="rect">
            <a:avLst/>
          </a:prstGeom>
        </p:spPr>
        <p:txBody>
          <a:bodyPr>
            <a:norm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0E1C85-BB0E-FA94-7092-5AEB73C75480}"/>
              </a:ext>
            </a:extLst>
          </p:cNvPr>
          <p:cNvSpPr txBox="1"/>
          <p:nvPr/>
        </p:nvSpPr>
        <p:spPr>
          <a:xfrm>
            <a:off x="1369672" y="5720742"/>
            <a:ext cx="893352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Acknowledgments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: NOAA National Weather Service, US Geological Survey, Texas Department of Transportation, ESRI, KISTERS, colleagues and students at University of Texas at Austin</a:t>
            </a:r>
          </a:p>
        </p:txBody>
      </p:sp>
      <p:pic>
        <p:nvPicPr>
          <p:cNvPr id="18" name="wateryear_2015_2016_CONUS_1920x1166_short">
            <a:hlinkClick r:id="" action="ppaction://media"/>
            <a:extLst>
              <a:ext uri="{FF2B5EF4-FFF2-40B4-BE49-F238E27FC236}">
                <a16:creationId xmlns:a16="http://schemas.microsoft.com/office/drawing/2014/main" id="{6D3F07AA-A794-4B8B-A577-307A449D32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2121" y="1879174"/>
            <a:ext cx="3278916" cy="19913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B12E3D-30E4-4300-BD61-2022E8A29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656" y="1622968"/>
            <a:ext cx="2676944" cy="25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59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560E5B-A4BE-4834-849E-2147BE343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889" y="1320438"/>
            <a:ext cx="3181794" cy="400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6B87ED-1A57-4822-9187-109DE59482AB}"/>
              </a:ext>
            </a:extLst>
          </p:cNvPr>
          <p:cNvSpPr txBox="1"/>
          <p:nvPr/>
        </p:nvSpPr>
        <p:spPr>
          <a:xfrm>
            <a:off x="4122821" y="63609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hlinkClick r:id="rId3"/>
              </a:rPr>
              <a:t>https://droughtmonitor.unl.edu/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979ADE-BEAB-4A9D-ADA8-0C9921403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24" y="0"/>
            <a:ext cx="887505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E5752B-37C1-47BC-92D4-F2368FE9CBBF}"/>
              </a:ext>
            </a:extLst>
          </p:cNvPr>
          <p:cNvSpPr txBox="1"/>
          <p:nvPr/>
        </p:nvSpPr>
        <p:spPr>
          <a:xfrm>
            <a:off x="8798438" y="1963764"/>
            <a:ext cx="3284489" cy="1077218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Why does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map look like this?</a:t>
            </a:r>
          </a:p>
        </p:txBody>
      </p:sp>
    </p:spTree>
    <p:extLst>
      <p:ext uri="{BB962C8B-B14F-4D97-AF65-F5344CB8AC3E}">
        <p14:creationId xmlns:p14="http://schemas.microsoft.com/office/powerpoint/2010/main" val="1734788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6ECB1-B128-4E9F-AF1F-1FC542613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Time Series of US Drought Monitor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10EF3-5CF5-40D3-8D49-82F57DBE9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09" y="1347537"/>
            <a:ext cx="10250413" cy="2523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5D8220-C051-4C80-BCD9-D15F46959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45" y="3870594"/>
            <a:ext cx="10433786" cy="28882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ED013EA-6ED7-43B4-AD1F-683F52C65928}"/>
              </a:ext>
            </a:extLst>
          </p:cNvPr>
          <p:cNvGrpSpPr/>
          <p:nvPr/>
        </p:nvGrpSpPr>
        <p:grpSpPr>
          <a:xfrm>
            <a:off x="1138269" y="1790299"/>
            <a:ext cx="369332" cy="4312118"/>
            <a:chOff x="1138269" y="1790299"/>
            <a:chExt cx="369332" cy="431211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FC1E9C9-4416-44FC-BAFB-4CD4BFCB8062}"/>
                </a:ext>
              </a:extLst>
            </p:cNvPr>
            <p:cNvCxnSpPr/>
            <p:nvPr/>
          </p:nvCxnSpPr>
          <p:spPr>
            <a:xfrm>
              <a:off x="1472665" y="1790299"/>
              <a:ext cx="0" cy="431211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90F4D7-58C9-42CB-AE33-F10E62E6D17A}"/>
                </a:ext>
              </a:extLst>
            </p:cNvPr>
            <p:cNvSpPr txBox="1"/>
            <p:nvPr/>
          </p:nvSpPr>
          <p:spPr>
            <a:xfrm rot="16200000">
              <a:off x="996563" y="378553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2000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B5067E-21FB-408C-921E-D850C41A251B}"/>
              </a:ext>
            </a:extLst>
          </p:cNvPr>
          <p:cNvGrpSpPr/>
          <p:nvPr/>
        </p:nvGrpSpPr>
        <p:grpSpPr>
          <a:xfrm>
            <a:off x="2994339" y="1790299"/>
            <a:ext cx="369332" cy="4312118"/>
            <a:chOff x="1138269" y="1790299"/>
            <a:chExt cx="369332" cy="431211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5FCFDCD-DE43-4CFE-80C0-8F04BEA8BBD6}"/>
                </a:ext>
              </a:extLst>
            </p:cNvPr>
            <p:cNvCxnSpPr/>
            <p:nvPr/>
          </p:nvCxnSpPr>
          <p:spPr>
            <a:xfrm>
              <a:off x="1472665" y="1790299"/>
              <a:ext cx="0" cy="431211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9BFE05-ADF4-4429-B5EB-E3EDF803F9E6}"/>
                </a:ext>
              </a:extLst>
            </p:cNvPr>
            <p:cNvSpPr txBox="1"/>
            <p:nvPr/>
          </p:nvSpPr>
          <p:spPr>
            <a:xfrm rot="16200000">
              <a:off x="996563" y="378553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2005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3248B1-C776-4EF1-9A60-ECA5F453FAE4}"/>
              </a:ext>
            </a:extLst>
          </p:cNvPr>
          <p:cNvGrpSpPr/>
          <p:nvPr/>
        </p:nvGrpSpPr>
        <p:grpSpPr>
          <a:xfrm>
            <a:off x="4906738" y="1790299"/>
            <a:ext cx="369332" cy="4312118"/>
            <a:chOff x="1138269" y="1790299"/>
            <a:chExt cx="369332" cy="431211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D95C47B-9BA5-4CBB-B34E-6B0920D27351}"/>
                </a:ext>
              </a:extLst>
            </p:cNvPr>
            <p:cNvCxnSpPr/>
            <p:nvPr/>
          </p:nvCxnSpPr>
          <p:spPr>
            <a:xfrm>
              <a:off x="1472665" y="1790299"/>
              <a:ext cx="0" cy="431211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B9E2EE-CBDD-4E48-B0FC-3611D9B6D126}"/>
                </a:ext>
              </a:extLst>
            </p:cNvPr>
            <p:cNvSpPr txBox="1"/>
            <p:nvPr/>
          </p:nvSpPr>
          <p:spPr>
            <a:xfrm rot="16200000">
              <a:off x="996563" y="362191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2010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F947C7-4662-42A5-B701-23A5D9ECC6A4}"/>
              </a:ext>
            </a:extLst>
          </p:cNvPr>
          <p:cNvGrpSpPr/>
          <p:nvPr/>
        </p:nvGrpSpPr>
        <p:grpSpPr>
          <a:xfrm>
            <a:off x="6768516" y="1790299"/>
            <a:ext cx="369332" cy="4312118"/>
            <a:chOff x="1138269" y="1790299"/>
            <a:chExt cx="369332" cy="4312118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0335E5-5298-47EE-BA47-8B44F315B6C5}"/>
                </a:ext>
              </a:extLst>
            </p:cNvPr>
            <p:cNvCxnSpPr/>
            <p:nvPr/>
          </p:nvCxnSpPr>
          <p:spPr>
            <a:xfrm>
              <a:off x="1472665" y="1790299"/>
              <a:ext cx="0" cy="431211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7B94E5-FEC3-4441-9B7A-3004BBA6B2A7}"/>
                </a:ext>
              </a:extLst>
            </p:cNvPr>
            <p:cNvSpPr txBox="1"/>
            <p:nvPr/>
          </p:nvSpPr>
          <p:spPr>
            <a:xfrm rot="16200000">
              <a:off x="996563" y="36507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2015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1ED145-838E-4CF9-BE07-B2CDBD04AB49}"/>
              </a:ext>
            </a:extLst>
          </p:cNvPr>
          <p:cNvGrpSpPr/>
          <p:nvPr/>
        </p:nvGrpSpPr>
        <p:grpSpPr>
          <a:xfrm>
            <a:off x="8664517" y="1814145"/>
            <a:ext cx="369332" cy="4312118"/>
            <a:chOff x="1138269" y="1790299"/>
            <a:chExt cx="369332" cy="431211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FD216DE-9D80-409C-8438-F48FEA93C535}"/>
                </a:ext>
              </a:extLst>
            </p:cNvPr>
            <p:cNvCxnSpPr/>
            <p:nvPr/>
          </p:nvCxnSpPr>
          <p:spPr>
            <a:xfrm>
              <a:off x="1472665" y="1790299"/>
              <a:ext cx="0" cy="431211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B53395-F4C2-438F-9EBB-7B3E4E252AEB}"/>
                </a:ext>
              </a:extLst>
            </p:cNvPr>
            <p:cNvSpPr txBox="1"/>
            <p:nvPr/>
          </p:nvSpPr>
          <p:spPr>
            <a:xfrm rot="16200000">
              <a:off x="996563" y="36507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2020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71E492-10EB-4A38-8251-65B769404CCA}"/>
              </a:ext>
            </a:extLst>
          </p:cNvPr>
          <p:cNvGrpSpPr/>
          <p:nvPr/>
        </p:nvGrpSpPr>
        <p:grpSpPr>
          <a:xfrm>
            <a:off x="10534146" y="1811067"/>
            <a:ext cx="369332" cy="4312118"/>
            <a:chOff x="1138269" y="1790299"/>
            <a:chExt cx="369332" cy="431211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53B4465-99E7-43CA-8673-01F5E52A73DA}"/>
                </a:ext>
              </a:extLst>
            </p:cNvPr>
            <p:cNvCxnSpPr/>
            <p:nvPr/>
          </p:nvCxnSpPr>
          <p:spPr>
            <a:xfrm>
              <a:off x="1472665" y="1790299"/>
              <a:ext cx="0" cy="431211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B70028-D88E-4C5E-9277-F0CFBA70C2B5}"/>
                </a:ext>
              </a:extLst>
            </p:cNvPr>
            <p:cNvSpPr txBox="1"/>
            <p:nvPr/>
          </p:nvSpPr>
          <p:spPr>
            <a:xfrm rot="16200000">
              <a:off x="996563" y="36507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2025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CC23F20-5AA8-4CEA-9851-2A282F6BDD04}"/>
              </a:ext>
            </a:extLst>
          </p:cNvPr>
          <p:cNvSpPr txBox="1"/>
          <p:nvPr/>
        </p:nvSpPr>
        <p:spPr>
          <a:xfrm>
            <a:off x="7438586" y="1790299"/>
            <a:ext cx="860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CONUS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FFE728-ABF2-4C4E-A286-37719DF2DB0A}"/>
              </a:ext>
            </a:extLst>
          </p:cNvPr>
          <p:cNvSpPr txBox="1"/>
          <p:nvPr/>
        </p:nvSpPr>
        <p:spPr>
          <a:xfrm>
            <a:off x="7444453" y="4300285"/>
            <a:ext cx="68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Texas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5358227-5501-41AE-A996-F4A016DF4879}"/>
              </a:ext>
            </a:extLst>
          </p:cNvPr>
          <p:cNvCxnSpPr/>
          <p:nvPr/>
        </p:nvCxnSpPr>
        <p:spPr>
          <a:xfrm>
            <a:off x="5449326" y="4640742"/>
            <a:ext cx="1861778" cy="0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560CAA-2141-4C60-93FB-C2626209A934}"/>
              </a:ext>
            </a:extLst>
          </p:cNvPr>
          <p:cNvSpPr txBox="1"/>
          <p:nvPr/>
        </p:nvSpPr>
        <p:spPr>
          <a:xfrm>
            <a:off x="5574825" y="4338672"/>
            <a:ext cx="1635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Severe Drought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AD940-9777-4796-8F82-D7317B401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305" y="244595"/>
            <a:ext cx="2695951" cy="185763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1356355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92357-0E8E-4221-B745-B500C811C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803" y="393794"/>
            <a:ext cx="5872502" cy="64642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2AD878-6082-4684-AAE6-CE83234AC609}"/>
              </a:ext>
            </a:extLst>
          </p:cNvPr>
          <p:cNvSpPr txBox="1"/>
          <p:nvPr/>
        </p:nvSpPr>
        <p:spPr>
          <a:xfrm>
            <a:off x="680040" y="1192697"/>
            <a:ext cx="2153218" cy="92333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88% of Texas in D4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Exceptional Drought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</a:rPr>
              <a:t>October 2011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34598-4E06-4500-96A6-27B552E761FF}"/>
              </a:ext>
            </a:extLst>
          </p:cNvPr>
          <p:cNvSpPr txBox="1"/>
          <p:nvPr/>
        </p:nvSpPr>
        <p:spPr>
          <a:xfrm>
            <a:off x="510692" y="4764607"/>
            <a:ext cx="3946359" cy="147732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Texas population in 2011 = 25.6 million Texas population in 2024 = 30.5 million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Adding more than 1000 people per 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What happens if this severe drought recurs and is sustained?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953E14-57CF-4F5D-A13E-751393646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305" y="244595"/>
            <a:ext cx="2695951" cy="185763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BCDA28-25E8-46A5-8A26-D4A500750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147" y="1173412"/>
            <a:ext cx="2762636" cy="53347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EEA6975-817D-4D8B-A1A5-8BEFBDA5F02D}"/>
              </a:ext>
            </a:extLst>
          </p:cNvPr>
          <p:cNvGrpSpPr/>
          <p:nvPr/>
        </p:nvGrpSpPr>
        <p:grpSpPr>
          <a:xfrm>
            <a:off x="680040" y="2184765"/>
            <a:ext cx="11273675" cy="4004119"/>
            <a:chOff x="680040" y="2796166"/>
            <a:chExt cx="11273675" cy="400411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315751-284C-4CC5-99DD-8383BEA32FE9}"/>
                </a:ext>
              </a:extLst>
            </p:cNvPr>
            <p:cNvSpPr txBox="1"/>
            <p:nvPr/>
          </p:nvSpPr>
          <p:spPr>
            <a:xfrm>
              <a:off x="680040" y="3067709"/>
              <a:ext cx="2665326" cy="203132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Because of losing cooling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</a:rPr>
                <a:t>water at some power plants, drought threatened the power supply as well as the water supply.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This was really scary!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DD5AA1-F2F7-414C-A80C-9253B9C40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88305" y="2796166"/>
              <a:ext cx="2665410" cy="1292320"/>
            </a:xfrm>
            <a:prstGeom prst="rect">
              <a:avLst/>
            </a:prstGeom>
          </p:spPr>
        </p:pic>
        <p:pic>
          <p:nvPicPr>
            <p:cNvPr id="4102" name="Picture 6" descr="Overhead power line - Wikipedia">
              <a:extLst>
                <a:ext uri="{FF2B5EF4-FFF2-40B4-BE49-F238E27FC236}">
                  <a16:creationId xmlns:a16="http://schemas.microsoft.com/office/drawing/2014/main" id="{69DD6A82-06D2-40A2-BBD2-CA02BD290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3921" y="4209485"/>
              <a:ext cx="1278608" cy="259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390C031C-DEE0-4349-8BA3-6C31AE2F2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476330"/>
            <a:ext cx="9750655" cy="484632"/>
          </a:xfrm>
        </p:spPr>
        <p:txBody>
          <a:bodyPr/>
          <a:lstStyle/>
          <a:p>
            <a:r>
              <a:rPr lang="en-US" sz="2800" dirty="0"/>
              <a:t>A Severe Drought in Texas</a:t>
            </a:r>
          </a:p>
        </p:txBody>
      </p:sp>
    </p:spTree>
    <p:extLst>
      <p:ext uri="{BB962C8B-B14F-4D97-AF65-F5344CB8AC3E}">
        <p14:creationId xmlns:p14="http://schemas.microsoft.com/office/powerpoint/2010/main" val="453586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196" y="1352620"/>
            <a:ext cx="6457604" cy="238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6" y="3876675"/>
            <a:ext cx="625792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GRACE and Texas Reservoir Water Storage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343401"/>
            <a:ext cx="1844040" cy="1152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7" y="1721012"/>
            <a:ext cx="2188031" cy="1928923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41204" y="3876675"/>
            <a:ext cx="253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Surface Water Reservoirs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229360" y="4800600"/>
            <a:ext cx="83802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267548" y="5611523"/>
            <a:ext cx="83802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686560" y="4800600"/>
            <a:ext cx="0" cy="805934"/>
          </a:xfrm>
          <a:prstGeom prst="straightConnector1">
            <a:avLst/>
          </a:prstGeom>
          <a:ln>
            <a:solidFill>
              <a:srgbClr val="0070C0"/>
            </a:solidFill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912450" y="5237202"/>
            <a:ext cx="453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In 2011 we lost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9 Km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of water from reservoirs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0165" y="1306252"/>
            <a:ext cx="162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Grace Satellites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82213" y="953853"/>
            <a:ext cx="7006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Surface water reservoir storage is closely correlated with the GRACE data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9154293" y="2582385"/>
            <a:ext cx="838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9154293" y="3296218"/>
            <a:ext cx="838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626461" y="2543211"/>
            <a:ext cx="0" cy="769941"/>
          </a:xfrm>
          <a:prstGeom prst="straightConnector1">
            <a:avLst/>
          </a:prstGeom>
          <a:ln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528363" y="2943819"/>
            <a:ext cx="396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In 2011 we lost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100 Km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of water overall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60439" y="2280927"/>
            <a:ext cx="898519" cy="52456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Normal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237301" y="4538317"/>
            <a:ext cx="898519" cy="52456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Normal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C798B6-D096-4299-BF01-C0D900DB0928}"/>
              </a:ext>
            </a:extLst>
          </p:cNvPr>
          <p:cNvSpPr/>
          <p:nvPr/>
        </p:nvSpPr>
        <p:spPr>
          <a:xfrm>
            <a:off x="7053943" y="2943819"/>
            <a:ext cx="838022" cy="393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92971B-BCD7-4646-99AF-8F146010883E}"/>
              </a:ext>
            </a:extLst>
          </p:cNvPr>
          <p:cNvSpPr/>
          <p:nvPr/>
        </p:nvSpPr>
        <p:spPr>
          <a:xfrm>
            <a:off x="6422571" y="5220508"/>
            <a:ext cx="631369" cy="36933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829489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1" y="3637012"/>
            <a:ext cx="5735269" cy="283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196" y="1352620"/>
            <a:ext cx="6457604" cy="238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GRACE and Texas Soil Water Storage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7" y="1721012"/>
            <a:ext cx="2188031" cy="1928923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6789" y="3876675"/>
            <a:ext cx="246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Texas Soil Water Storage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229360" y="4724400"/>
            <a:ext cx="83802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251202" y="5550687"/>
            <a:ext cx="83802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656403" y="4712337"/>
            <a:ext cx="0" cy="814767"/>
          </a:xfrm>
          <a:prstGeom prst="straightConnector1">
            <a:avLst/>
          </a:prstGeom>
          <a:ln>
            <a:solidFill>
              <a:srgbClr val="0070C0"/>
            </a:solidFill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912450" y="5237202"/>
            <a:ext cx="429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We lost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25 Km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of water from top 1m of soil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0165" y="1306252"/>
            <a:ext cx="162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Grace Satellites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9154293" y="2582385"/>
            <a:ext cx="83802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9154293" y="3296218"/>
            <a:ext cx="83802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626461" y="2543211"/>
            <a:ext cx="0" cy="769941"/>
          </a:xfrm>
          <a:prstGeom prst="straightConnector1">
            <a:avLst/>
          </a:prstGeom>
          <a:ln>
            <a:solidFill>
              <a:srgbClr val="0070C0"/>
            </a:solidFill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528363" y="2943819"/>
            <a:ext cx="396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In 2011 we lost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100 Km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of water overall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60439" y="2280927"/>
            <a:ext cx="898519" cy="52456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Normal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251203" y="4352060"/>
            <a:ext cx="898519" cy="52456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Normal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25" y="4351193"/>
            <a:ext cx="2151865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34292" y="4724400"/>
            <a:ext cx="5154934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242A7ED-1BFA-49E7-9CB1-494F51C86131}"/>
              </a:ext>
            </a:extLst>
          </p:cNvPr>
          <p:cNvSpPr/>
          <p:nvPr/>
        </p:nvSpPr>
        <p:spPr>
          <a:xfrm>
            <a:off x="7053943" y="2943819"/>
            <a:ext cx="838022" cy="393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5317FC-C0C9-41E3-BF7C-B041CD88D5EF}"/>
              </a:ext>
            </a:extLst>
          </p:cNvPr>
          <p:cNvSpPr/>
          <p:nvPr/>
        </p:nvSpPr>
        <p:spPr>
          <a:xfrm>
            <a:off x="5704115" y="5239487"/>
            <a:ext cx="751114" cy="36933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04161743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17E73D-7BBC-4CFB-B409-904B0A87D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92" y="1395977"/>
            <a:ext cx="7972202" cy="5481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6ECB1-B128-4E9F-AF1F-1FC542613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Groundwater Storage Anomaly in Texas</a:t>
            </a:r>
            <a:br>
              <a:rPr lang="en-US" dirty="0"/>
            </a:br>
            <a:r>
              <a:rPr lang="en-US" sz="2200" dirty="0"/>
              <a:t>Inferred from GRACE, 2002 –2021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B5067E-21FB-408C-921E-D850C41A251B}"/>
              </a:ext>
            </a:extLst>
          </p:cNvPr>
          <p:cNvGrpSpPr/>
          <p:nvPr/>
        </p:nvGrpSpPr>
        <p:grpSpPr>
          <a:xfrm>
            <a:off x="2570368" y="1809863"/>
            <a:ext cx="369332" cy="4312118"/>
            <a:chOff x="1138269" y="1790299"/>
            <a:chExt cx="369332" cy="431211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5FCFDCD-DE43-4CFE-80C0-8F04BEA8BBD6}"/>
                </a:ext>
              </a:extLst>
            </p:cNvPr>
            <p:cNvCxnSpPr/>
            <p:nvPr/>
          </p:nvCxnSpPr>
          <p:spPr>
            <a:xfrm>
              <a:off x="1472665" y="1790299"/>
              <a:ext cx="0" cy="431211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9BFE05-ADF4-4429-B5EB-E3EDF803F9E6}"/>
                </a:ext>
              </a:extLst>
            </p:cNvPr>
            <p:cNvSpPr txBox="1"/>
            <p:nvPr/>
          </p:nvSpPr>
          <p:spPr>
            <a:xfrm rot="16200000">
              <a:off x="996563" y="197598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2005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3248B1-C776-4EF1-9A60-ECA5F453FAE4}"/>
              </a:ext>
            </a:extLst>
          </p:cNvPr>
          <p:cNvGrpSpPr/>
          <p:nvPr/>
        </p:nvGrpSpPr>
        <p:grpSpPr>
          <a:xfrm>
            <a:off x="4482767" y="1809863"/>
            <a:ext cx="369332" cy="4312118"/>
            <a:chOff x="1138269" y="1790299"/>
            <a:chExt cx="369332" cy="431211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D95C47B-9BA5-4CBB-B34E-6B0920D27351}"/>
                </a:ext>
              </a:extLst>
            </p:cNvPr>
            <p:cNvCxnSpPr/>
            <p:nvPr/>
          </p:nvCxnSpPr>
          <p:spPr>
            <a:xfrm>
              <a:off x="1472665" y="1790299"/>
              <a:ext cx="0" cy="431211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B9E2EE-CBDD-4E48-B0FC-3611D9B6D126}"/>
                </a:ext>
              </a:extLst>
            </p:cNvPr>
            <p:cNvSpPr txBox="1"/>
            <p:nvPr/>
          </p:nvSpPr>
          <p:spPr>
            <a:xfrm rot="16200000">
              <a:off x="996563" y="200486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2010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F947C7-4662-42A5-B701-23A5D9ECC6A4}"/>
              </a:ext>
            </a:extLst>
          </p:cNvPr>
          <p:cNvGrpSpPr/>
          <p:nvPr/>
        </p:nvGrpSpPr>
        <p:grpSpPr>
          <a:xfrm>
            <a:off x="6344545" y="1809863"/>
            <a:ext cx="369332" cy="4312118"/>
            <a:chOff x="1138269" y="1790299"/>
            <a:chExt cx="369332" cy="4312118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0335E5-5298-47EE-BA47-8B44F315B6C5}"/>
                </a:ext>
              </a:extLst>
            </p:cNvPr>
            <p:cNvCxnSpPr/>
            <p:nvPr/>
          </p:nvCxnSpPr>
          <p:spPr>
            <a:xfrm>
              <a:off x="1472665" y="1790299"/>
              <a:ext cx="0" cy="431211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7B94E5-FEC3-4441-9B7A-3004BBA6B2A7}"/>
                </a:ext>
              </a:extLst>
            </p:cNvPr>
            <p:cNvSpPr txBox="1"/>
            <p:nvPr/>
          </p:nvSpPr>
          <p:spPr>
            <a:xfrm rot="16200000">
              <a:off x="996563" y="200486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2015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1ED145-838E-4CF9-BE07-B2CDBD04AB49}"/>
              </a:ext>
            </a:extLst>
          </p:cNvPr>
          <p:cNvGrpSpPr/>
          <p:nvPr/>
        </p:nvGrpSpPr>
        <p:grpSpPr>
          <a:xfrm>
            <a:off x="8240546" y="1833709"/>
            <a:ext cx="369332" cy="4312118"/>
            <a:chOff x="1138269" y="1790299"/>
            <a:chExt cx="369332" cy="431211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FD216DE-9D80-409C-8438-F48FEA93C535}"/>
                </a:ext>
              </a:extLst>
            </p:cNvPr>
            <p:cNvCxnSpPr/>
            <p:nvPr/>
          </p:nvCxnSpPr>
          <p:spPr>
            <a:xfrm>
              <a:off x="1472665" y="1790299"/>
              <a:ext cx="0" cy="431211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B53395-F4C2-438F-9EBB-7B3E4E252AEB}"/>
                </a:ext>
              </a:extLst>
            </p:cNvPr>
            <p:cNvSpPr txBox="1"/>
            <p:nvPr/>
          </p:nvSpPr>
          <p:spPr>
            <a:xfrm rot="16200000">
              <a:off x="996563" y="196636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2020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A9F1CC2-9632-4511-9D5C-D735F5C31141}"/>
              </a:ext>
            </a:extLst>
          </p:cNvPr>
          <p:cNvCxnSpPr/>
          <p:nvPr/>
        </p:nvCxnSpPr>
        <p:spPr>
          <a:xfrm>
            <a:off x="1621196" y="3946944"/>
            <a:ext cx="769058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377CAA5-72A4-47A3-9859-BD37E51940E4}"/>
              </a:ext>
            </a:extLst>
          </p:cNvPr>
          <p:cNvCxnSpPr/>
          <p:nvPr/>
        </p:nvCxnSpPr>
        <p:spPr>
          <a:xfrm>
            <a:off x="4836204" y="3477291"/>
            <a:ext cx="1861778" cy="0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B5EB6A0-749A-4704-96B3-869E61DDD2FE}"/>
              </a:ext>
            </a:extLst>
          </p:cNvPr>
          <p:cNvSpPr txBox="1"/>
          <p:nvPr/>
        </p:nvSpPr>
        <p:spPr>
          <a:xfrm>
            <a:off x="4961703" y="3175221"/>
            <a:ext cx="1635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Severe Drought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8CADFA-7054-4407-B1FE-59A663F01234}"/>
              </a:ext>
            </a:extLst>
          </p:cNvPr>
          <p:cNvSpPr txBox="1"/>
          <p:nvPr/>
        </p:nvSpPr>
        <p:spPr>
          <a:xfrm rot="16200000">
            <a:off x="-541945" y="3768438"/>
            <a:ext cx="2893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Liquid Water Equivalent (cm)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6E9367-0575-4EB8-84BC-29A596396F1D}"/>
              </a:ext>
            </a:extLst>
          </p:cNvPr>
          <p:cNvSpPr txBox="1"/>
          <p:nvPr/>
        </p:nvSpPr>
        <p:spPr>
          <a:xfrm>
            <a:off x="1071417" y="3729621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DAA68E-6A57-4082-8DC9-8AE5D2962477}"/>
              </a:ext>
            </a:extLst>
          </p:cNvPr>
          <p:cNvSpPr txBox="1"/>
          <p:nvPr/>
        </p:nvSpPr>
        <p:spPr>
          <a:xfrm>
            <a:off x="1012908" y="286196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D645A1-2640-47B7-B1B6-5B456F9D3388}"/>
              </a:ext>
            </a:extLst>
          </p:cNvPr>
          <p:cNvSpPr txBox="1"/>
          <p:nvPr/>
        </p:nvSpPr>
        <p:spPr>
          <a:xfrm>
            <a:off x="1011423" y="19943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20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325842-7754-46E7-A338-E10063EDE496}"/>
              </a:ext>
            </a:extLst>
          </p:cNvPr>
          <p:cNvSpPr txBox="1"/>
          <p:nvPr/>
        </p:nvSpPr>
        <p:spPr>
          <a:xfrm>
            <a:off x="956836" y="4597281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-10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4B4C95-7A43-45F6-AAD1-42981A46E5A1}"/>
              </a:ext>
            </a:extLst>
          </p:cNvPr>
          <p:cNvSpPr txBox="1"/>
          <p:nvPr/>
        </p:nvSpPr>
        <p:spPr>
          <a:xfrm>
            <a:off x="953809" y="5464120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-20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C91DCD-1D56-428C-B3DE-BD19D439A6FB}"/>
              </a:ext>
            </a:extLst>
          </p:cNvPr>
          <p:cNvSpPr txBox="1"/>
          <p:nvPr/>
        </p:nvSpPr>
        <p:spPr>
          <a:xfrm>
            <a:off x="9425678" y="3759869"/>
            <a:ext cx="2583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Data: Norman Jones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Brigham Young University</a:t>
            </a:r>
          </a:p>
        </p:txBody>
      </p:sp>
      <p:pic>
        <p:nvPicPr>
          <p:cNvPr id="5124" name="Picture 4" descr="The major aquifers of Texas (from TWDB, 2007, reprinted with ...">
            <a:extLst>
              <a:ext uri="{FF2B5EF4-FFF2-40B4-BE49-F238E27FC236}">
                <a16:creationId xmlns:a16="http://schemas.microsoft.com/office/drawing/2014/main" id="{7E1C1FF6-DB7B-4930-BA55-37BF903A7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381" y="348315"/>
            <a:ext cx="3359254" cy="239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323862-CAEA-4D3E-A96D-40B71D7F56A1}"/>
              </a:ext>
            </a:extLst>
          </p:cNvPr>
          <p:cNvSpPr txBox="1"/>
          <p:nvPr/>
        </p:nvSpPr>
        <p:spPr>
          <a:xfrm>
            <a:off x="8621977" y="2281601"/>
            <a:ext cx="203040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Aquifers of Texas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5515121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6D3D8-BEDB-4BA7-856B-B498AC228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Where of 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A0E05-C078-4D55-AA7D-93F5DD84C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62" y="1101469"/>
            <a:ext cx="6293438" cy="5439125"/>
          </a:xfrm>
          <a:prstGeom prst="rect">
            <a:avLst/>
          </a:prstGeom>
        </p:spPr>
      </p:pic>
      <p:pic>
        <p:nvPicPr>
          <p:cNvPr id="1026" name="Picture 2" descr="Jack Dangermond, President at Esri">
            <a:extLst>
              <a:ext uri="{FF2B5EF4-FFF2-40B4-BE49-F238E27FC236}">
                <a16:creationId xmlns:a16="http://schemas.microsoft.com/office/drawing/2014/main" id="{68D68C2C-4F2E-4A69-8DF4-95D194DDF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0" y="2411331"/>
            <a:ext cx="2816225" cy="1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0C211E-DC75-49AC-B6F5-0FACD20A3613}"/>
              </a:ext>
            </a:extLst>
          </p:cNvPr>
          <p:cNvSpPr txBox="1"/>
          <p:nvPr/>
        </p:nvSpPr>
        <p:spPr>
          <a:xfrm>
            <a:off x="9309100" y="45085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Jack Dangermond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President, ESRI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651035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0F4B3C-F5DE-4AC3-ABF7-02836C4A7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58265" y="599762"/>
            <a:ext cx="5173050" cy="69000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E5F1A0-A213-4BBB-AAE4-DBAC6B799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687"/>
          </a:xfrm>
        </p:spPr>
        <p:txBody>
          <a:bodyPr>
            <a:normAutofit fontScale="90000"/>
          </a:bodyPr>
          <a:lstStyle/>
          <a:p>
            <a:r>
              <a:rPr lang="en-US" dirty="0"/>
              <a:t>Hydrologic Cycle</a:t>
            </a:r>
            <a:br>
              <a:rPr lang="en-US" dirty="0"/>
            </a:br>
            <a:r>
              <a:rPr lang="en-US" sz="2800" dirty="0"/>
              <a:t>with annual precipitation on land = 100 units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7D727-A576-46E7-93B0-1947ABF38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30" y="1106159"/>
            <a:ext cx="3536576" cy="501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62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3E242-E4C3-4750-9F8D-A1EB8C297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Water Balance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20A83-E64D-4AFA-843E-D97CD2706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659718"/>
            <a:ext cx="5436142" cy="4833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B4750F-6006-4378-B37A-3EF5D8CE2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586" y="1390651"/>
            <a:ext cx="6646204" cy="52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08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33051-9632-447E-9C11-CE4F4B317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Distribution of Precipitation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96DB4-A3C4-4D7D-AC34-7CFB7D21A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35295" y="224879"/>
            <a:ext cx="5383873" cy="755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62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8DE076-5E67-4589-87B4-ED2FC833DA19}"/>
              </a:ext>
            </a:extLst>
          </p:cNvPr>
          <p:cNvSpPr txBox="1"/>
          <p:nvPr/>
        </p:nvSpPr>
        <p:spPr>
          <a:xfrm>
            <a:off x="914402" y="230721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Where were we 10 years ago?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	Where are we now?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		Where could we be 10 years from now?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720AF1-AE49-45B4-8AC4-1FA9645340E0}"/>
              </a:ext>
            </a:extLst>
          </p:cNvPr>
          <p:cNvSpPr txBox="1"/>
          <p:nvPr/>
        </p:nvSpPr>
        <p:spPr>
          <a:xfrm>
            <a:off x="2525629" y="1241750"/>
            <a:ext cx="7564176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ＭＳ Ｐゴシック"/>
              </a:rPr>
              <a:t>“Most people overestimate what they can do in one year and underestimate what they can do in ten years.” ―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ＭＳ Ｐゴシック"/>
              </a:rPr>
              <a:t>Bill Gates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345310-6D31-48F9-B803-54DAE176B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273" y="925550"/>
            <a:ext cx="1806097" cy="1615580"/>
          </a:xfrm>
          <a:prstGeom prst="rect">
            <a:avLst/>
          </a:prstGeom>
        </p:spPr>
      </p:pic>
      <p:pic>
        <p:nvPicPr>
          <p:cNvPr id="6" name="wateryear_2015_2016_CONUS_1920x1166_short">
            <a:hlinkClick r:id="" action="ppaction://media"/>
            <a:extLst>
              <a:ext uri="{FF2B5EF4-FFF2-40B4-BE49-F238E27FC236}">
                <a16:creationId xmlns:a16="http://schemas.microsoft.com/office/drawing/2014/main" id="{3B2C1DEB-C802-4946-B0C0-5BF02AD2F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8867" y="4121348"/>
            <a:ext cx="3432707" cy="208471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C3871E-F3B1-4C39-A0CB-E8C5CCCC92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609" y="3897070"/>
            <a:ext cx="2676944" cy="2503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2F9BF0-13D6-460B-8F30-D8D6F0273A3E}"/>
              </a:ext>
            </a:extLst>
          </p:cNvPr>
          <p:cNvSpPr txBox="1"/>
          <p:nvPr/>
        </p:nvSpPr>
        <p:spPr>
          <a:xfrm>
            <a:off x="381966" y="359546"/>
            <a:ext cx="11810034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The Last 10 Years and the Next 10 Years</a:t>
            </a:r>
          </a:p>
        </p:txBody>
      </p:sp>
    </p:spTree>
    <p:extLst>
      <p:ext uri="{BB962C8B-B14F-4D97-AF65-F5344CB8AC3E}">
        <p14:creationId xmlns:p14="http://schemas.microsoft.com/office/powerpoint/2010/main" val="1008775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62BEA-F4E4-4707-893E-2174E41D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Distribution of Annual </a:t>
            </a:r>
            <a:r>
              <a:rPr lang="en-US" dirty="0" err="1"/>
              <a:t>Precipition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E7281-D5E0-4163-91A3-F57C361AF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98891" y="797464"/>
            <a:ext cx="5109990" cy="632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43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7DE3C-484F-45AF-9A39-F01FA9D7D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Watershed as a Control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CDE15-0474-4D9B-9B60-15583C295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28" y="2013593"/>
            <a:ext cx="6062056" cy="3921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2525C-D4A6-4821-8B5C-F17F23CAE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887" y="2585094"/>
            <a:ext cx="5235358" cy="3921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B38B22-329E-4A62-B211-790A57360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675" y="4931334"/>
            <a:ext cx="2909195" cy="670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15F33C-5255-4B00-8D56-1726AA7D2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886" y="73847"/>
            <a:ext cx="4516913" cy="30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95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0501-FEE5-4D65-A9EB-A96486E64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Vapor Transport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27C5D-6C70-417F-8337-35AC1AD1C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68" y="1690688"/>
            <a:ext cx="4409536" cy="994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30D61B-CC4D-48F7-A5D7-6A2752E3F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148" y="3494818"/>
            <a:ext cx="1323727" cy="920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B0B2BC-A8AB-487B-A959-1688E881F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087" y="5003533"/>
            <a:ext cx="2755656" cy="10638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0C7BFD-B862-4141-B1E9-057F6D87D308}"/>
              </a:ext>
            </a:extLst>
          </p:cNvPr>
          <p:cNvSpPr txBox="1"/>
          <p:nvPr/>
        </p:nvSpPr>
        <p:spPr>
          <a:xfrm>
            <a:off x="2068016" y="2993850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 humidity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6DD437-6BD5-46E5-9ED0-5B6FCB0767AA}"/>
              </a:ext>
            </a:extLst>
          </p:cNvPr>
          <p:cNvSpPr txBox="1"/>
          <p:nvPr/>
        </p:nvSpPr>
        <p:spPr>
          <a:xfrm>
            <a:off x="1880880" y="4488048"/>
            <a:ext cx="189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Precipitable water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6A93C4-9612-4596-9508-59B1ADDDB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471" y="1952626"/>
            <a:ext cx="743398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71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D3542-EF2B-4F87-89CC-DFBE94E04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77" y="218111"/>
            <a:ext cx="10657445" cy="484632"/>
          </a:xfrm>
        </p:spPr>
        <p:txBody>
          <a:bodyPr/>
          <a:lstStyle/>
          <a:p>
            <a:r>
              <a:rPr lang="en-US" dirty="0"/>
              <a:t>Goal for the Next Decade: Close the Global Hydrological Cycle</a:t>
            </a:r>
            <a:br>
              <a:rPr lang="en-US" dirty="0"/>
            </a:br>
            <a:r>
              <a:rPr lang="en-US" sz="2400" dirty="0"/>
              <a:t>Quantify the </a:t>
            </a:r>
            <a:r>
              <a:rPr lang="en-US" sz="2400" u="sng" dirty="0"/>
              <a:t>time-varying</a:t>
            </a:r>
            <a:r>
              <a:rPr lang="en-US" sz="2400" dirty="0"/>
              <a:t> world water balance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33B127-F2BA-4596-90A6-734659BCB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23" y="1180601"/>
            <a:ext cx="4880641" cy="3618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1B249C-E4AC-42CB-988A-A035F25A1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062" y="3427007"/>
            <a:ext cx="3091131" cy="160444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254B13-CEAF-4F60-B5F2-5D65F03B6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062" y="1086667"/>
            <a:ext cx="3003985" cy="2082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3DE37C-643F-4FBD-8E67-DF10EACE5A83}"/>
              </a:ext>
            </a:extLst>
          </p:cNvPr>
          <p:cNvSpPr txBox="1"/>
          <p:nvPr/>
        </p:nvSpPr>
        <p:spPr>
          <a:xfrm>
            <a:off x="5943197" y="2028549"/>
            <a:ext cx="922390" cy="90530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EB4E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Water storage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EB4E6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EB4E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Soil</a:t>
            </a:r>
          </a:p>
          <a:p>
            <a:pPr marL="342900" marR="0" lvl="0" indent="-34290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EB4E6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EB4E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Groundwater</a:t>
            </a:r>
          </a:p>
          <a:p>
            <a:pPr marL="342900" marR="0" lvl="0" indent="-34290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EB4E6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EB4E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Oceans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EB4E6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AD5391-6D3D-4EB0-991A-6DF21680A7F4}"/>
              </a:ext>
            </a:extLst>
          </p:cNvPr>
          <p:cNvSpPr txBox="1"/>
          <p:nvPr/>
        </p:nvSpPr>
        <p:spPr>
          <a:xfrm>
            <a:off x="8308556" y="305905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EB4E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Surface water balance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218B82-D761-4215-9F36-C3B6CAC77272}"/>
              </a:ext>
            </a:extLst>
          </p:cNvPr>
          <p:cNvSpPr txBox="1"/>
          <p:nvPr/>
        </p:nvSpPr>
        <p:spPr>
          <a:xfrm>
            <a:off x="8239202" y="1180601"/>
            <a:ext cx="3332644" cy="23153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EB4E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Atmospheric water balance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F78244-D4FE-4F69-88A4-8E8E61CDD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264" y="5502535"/>
            <a:ext cx="6576630" cy="4343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CBCF50-41C5-4264-A2C3-2A707C9AC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8846" y="6033423"/>
            <a:ext cx="4598588" cy="740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70B54D-5C20-4069-B84C-FD8325DCB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243" y="6005655"/>
            <a:ext cx="3281689" cy="766108"/>
          </a:xfrm>
          <a:prstGeom prst="rect">
            <a:avLst/>
          </a:prstGeom>
        </p:spPr>
      </p:pic>
      <p:pic>
        <p:nvPicPr>
          <p:cNvPr id="1028" name="Picture 4" descr="How Many Satellites are Orbiting the Earth? | Pixalytics Ltd">
            <a:extLst>
              <a:ext uri="{FF2B5EF4-FFF2-40B4-BE49-F238E27FC236}">
                <a16:creationId xmlns:a16="http://schemas.microsoft.com/office/drawing/2014/main" id="{05F4C4F3-023A-4A1E-9D4D-59899A6A9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7" y="5496683"/>
            <a:ext cx="1687013" cy="12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77D98F-8484-41AD-A372-1AAB65FE1808}"/>
              </a:ext>
            </a:extLst>
          </p:cNvPr>
          <p:cNvSpPr txBox="1"/>
          <p:nvPr/>
        </p:nvSpPr>
        <p:spPr>
          <a:xfrm>
            <a:off x="1979264" y="49488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Image: Paolo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Ceci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762779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17">
            <a:extLst>
              <a:ext uri="{FF2B5EF4-FFF2-40B4-BE49-F238E27FC236}">
                <a16:creationId xmlns:a16="http://schemas.microsoft.com/office/drawing/2014/main" id="{EAB283FC-0906-EE1E-C465-DDCB7294B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25" y="1657597"/>
            <a:ext cx="3697626" cy="3402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FB7562-B40B-4CCF-A8B0-47C8175DB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vapor transport and its importance in the local hydrological seasonality</a:t>
            </a: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72266B3F-56D1-8061-378F-3E7160846A00}"/>
              </a:ext>
            </a:extLst>
          </p:cNvPr>
          <p:cNvGrpSpPr/>
          <p:nvPr/>
        </p:nvGrpSpPr>
        <p:grpSpPr>
          <a:xfrm>
            <a:off x="778062" y="1394080"/>
            <a:ext cx="3448551" cy="3666120"/>
            <a:chOff x="1190444" y="1680797"/>
            <a:chExt cx="4218317" cy="4535538"/>
          </a:xfrm>
        </p:grpSpPr>
        <p:pic>
          <p:nvPicPr>
            <p:cNvPr id="4" name="Picture 26" descr="A screenshot of a map&#10;&#10;Description automatically generated">
              <a:extLst>
                <a:ext uri="{FF2B5EF4-FFF2-40B4-BE49-F238E27FC236}">
                  <a16:creationId xmlns:a16="http://schemas.microsoft.com/office/drawing/2014/main" id="{C85FF1E0-B4C8-B953-47D6-DB43FA66C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38" t="8509" r="48439" b="53081"/>
            <a:stretch/>
          </p:blipFill>
          <p:spPr>
            <a:xfrm>
              <a:off x="1190444" y="1680797"/>
              <a:ext cx="4218317" cy="4535538"/>
            </a:xfrm>
            <a:prstGeom prst="rect">
              <a:avLst/>
            </a:prstGeom>
          </p:spPr>
        </p:pic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D9802298-2B6F-EBB8-5E76-4142E78B36F9}"/>
                </a:ext>
              </a:extLst>
            </p:cNvPr>
            <p:cNvSpPr/>
            <p:nvPr/>
          </p:nvSpPr>
          <p:spPr>
            <a:xfrm>
              <a:off x="1923690" y="3217653"/>
              <a:ext cx="3114135" cy="209622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8192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6" name="Rectangle 28">
              <a:extLst>
                <a:ext uri="{FF2B5EF4-FFF2-40B4-BE49-F238E27FC236}">
                  <a16:creationId xmlns:a16="http://schemas.microsoft.com/office/drawing/2014/main" id="{CA84B6A0-18B7-617E-3C68-6694BFB25C50}"/>
                </a:ext>
              </a:extLst>
            </p:cNvPr>
            <p:cNvSpPr/>
            <p:nvPr/>
          </p:nvSpPr>
          <p:spPr>
            <a:xfrm>
              <a:off x="4175185" y="1701235"/>
              <a:ext cx="1155938" cy="901318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8192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54D59AEF-C7F0-1333-5A96-80601BC7EB69}"/>
                </a:ext>
              </a:extLst>
            </p:cNvPr>
            <p:cNvSpPr/>
            <p:nvPr/>
          </p:nvSpPr>
          <p:spPr>
            <a:xfrm>
              <a:off x="1190444" y="2457484"/>
              <a:ext cx="488222" cy="901318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8192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037A6A47-D61A-3273-38D7-209A5D47BC9B}"/>
                </a:ext>
              </a:extLst>
            </p:cNvPr>
            <p:cNvSpPr/>
            <p:nvPr/>
          </p:nvSpPr>
          <p:spPr>
            <a:xfrm>
              <a:off x="2636808" y="2101773"/>
              <a:ext cx="1155938" cy="901318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8192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9" name="Oval 31">
              <a:extLst>
                <a:ext uri="{FF2B5EF4-FFF2-40B4-BE49-F238E27FC236}">
                  <a16:creationId xmlns:a16="http://schemas.microsoft.com/office/drawing/2014/main" id="{064FD028-917B-96AD-7C1D-3FA1EF9ADAFB}"/>
                </a:ext>
              </a:extLst>
            </p:cNvPr>
            <p:cNvSpPr/>
            <p:nvPr/>
          </p:nvSpPr>
          <p:spPr>
            <a:xfrm>
              <a:off x="2099238" y="2768706"/>
              <a:ext cx="119999" cy="10845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8192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  <p:graphicFrame>
        <p:nvGraphicFramePr>
          <p:cNvPr id="23" name="Chart 15">
            <a:extLst>
              <a:ext uri="{FF2B5EF4-FFF2-40B4-BE49-F238E27FC236}">
                <a16:creationId xmlns:a16="http://schemas.microsoft.com/office/drawing/2014/main" id="{2446A094-ADAF-8AF6-3A2C-559814014B4D}"/>
              </a:ext>
            </a:extLst>
          </p:cNvPr>
          <p:cNvGraphicFramePr>
            <a:graphicFrameLocks/>
          </p:cNvGraphicFramePr>
          <p:nvPr/>
        </p:nvGraphicFramePr>
        <p:xfrm>
          <a:off x="5135407" y="4520045"/>
          <a:ext cx="4507357" cy="2196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AF9B44FB-C6AB-4FD3-8F37-ED88063E1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" y="5887558"/>
            <a:ext cx="5132252" cy="932617"/>
          </a:xfrm>
          <a:prstGeom prst="rect">
            <a:avLst/>
          </a:prstGeom>
        </p:spPr>
      </p:pic>
      <p:pic>
        <p:nvPicPr>
          <p:cNvPr id="26" name="Imagen 11">
            <a:extLst>
              <a:ext uri="{FF2B5EF4-FFF2-40B4-BE49-F238E27FC236}">
                <a16:creationId xmlns:a16="http://schemas.microsoft.com/office/drawing/2014/main" id="{8EA6AC12-A7C2-7CCE-703E-509884E7F8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444" y="5759319"/>
            <a:ext cx="1753449" cy="957475"/>
          </a:xfrm>
          <a:prstGeom prst="rect">
            <a:avLst/>
          </a:prstGeom>
        </p:spPr>
      </p:pic>
      <p:pic>
        <p:nvPicPr>
          <p:cNvPr id="28" name="Imagen 3">
            <a:extLst>
              <a:ext uri="{FF2B5EF4-FFF2-40B4-BE49-F238E27FC236}">
                <a16:creationId xmlns:a16="http://schemas.microsoft.com/office/drawing/2014/main" id="{49CAE981-5AE5-8FE2-CBEF-71BBEAAA24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r="8987"/>
          <a:stretch/>
        </p:blipFill>
        <p:spPr>
          <a:xfrm>
            <a:off x="5632406" y="1224774"/>
            <a:ext cx="4082145" cy="3105957"/>
          </a:xfrm>
          <a:prstGeom prst="rect">
            <a:avLst/>
          </a:prstGeom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532DD509-E7C0-03A4-B6CE-DE0A0EABE6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2406" y="1298722"/>
            <a:ext cx="4690285" cy="2958060"/>
          </a:xfrm>
          <a:prstGeom prst="rect">
            <a:avLst/>
          </a:prstGeom>
        </p:spPr>
      </p:pic>
      <p:pic>
        <p:nvPicPr>
          <p:cNvPr id="29" name="Imagen 2">
            <a:extLst>
              <a:ext uri="{FF2B5EF4-FFF2-40B4-BE49-F238E27FC236}">
                <a16:creationId xmlns:a16="http://schemas.microsoft.com/office/drawing/2014/main" id="{116661A2-AE76-3255-C5BE-4589BA4570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1" y="1410600"/>
            <a:ext cx="3802680" cy="36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485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D2DB3-7543-40AC-B24E-8CA14A47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World Water Balance Study done for the International Hydrological Decade (1965-1974)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FEA17A-4BD6-471F-BAA3-4B558BB81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02011" y="586328"/>
            <a:ext cx="2684697" cy="4370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613D15-B3E5-4D4C-B5AA-A59CD95C3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49415" y="3223621"/>
            <a:ext cx="2589888" cy="4370436"/>
          </a:xfrm>
          <a:prstGeom prst="rect">
            <a:avLst/>
          </a:prstGeom>
        </p:spPr>
      </p:pic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47B8D0EA-C4A6-4D8A-99CD-A2745AE65D50}"/>
              </a:ext>
            </a:extLst>
          </p:cNvPr>
          <p:cNvSpPr/>
          <p:nvPr/>
        </p:nvSpPr>
        <p:spPr>
          <a:xfrm>
            <a:off x="8065258" y="5796811"/>
            <a:ext cx="837398" cy="199724"/>
          </a:xfrm>
          <a:prstGeom prst="left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6486282E-9433-4736-88F7-627BB483D4CE}"/>
              </a:ext>
            </a:extLst>
          </p:cNvPr>
          <p:cNvSpPr/>
          <p:nvPr/>
        </p:nvSpPr>
        <p:spPr>
          <a:xfrm rot="5400000">
            <a:off x="8207199" y="2910439"/>
            <a:ext cx="837398" cy="199724"/>
          </a:xfrm>
          <a:prstGeom prst="left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64FAA2-825C-4DA4-A2D0-A3E7AC4F6D1A}"/>
              </a:ext>
            </a:extLst>
          </p:cNvPr>
          <p:cNvSpPr txBox="1"/>
          <p:nvPr/>
        </p:nvSpPr>
        <p:spPr>
          <a:xfrm>
            <a:off x="8801404" y="2825635"/>
            <a:ext cx="2489271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Meridional atmospheric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water flux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A04DE8-E452-418E-87EA-796B9927D753}"/>
              </a:ext>
            </a:extLst>
          </p:cNvPr>
          <p:cNvSpPr txBox="1"/>
          <p:nvPr/>
        </p:nvSpPr>
        <p:spPr>
          <a:xfrm>
            <a:off x="8975299" y="5694999"/>
            <a:ext cx="1973041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Zonal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</a:rPr>
              <a:t>atmospheric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water flux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6FE474-DBB5-4F1F-A82E-C3C391748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473" y="1429197"/>
            <a:ext cx="3211822" cy="497381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9F462D-2F8E-4C90-AE0F-833E64805F10}"/>
              </a:ext>
            </a:extLst>
          </p:cNvPr>
          <p:cNvSpPr txBox="1"/>
          <p:nvPr/>
        </p:nvSpPr>
        <p:spPr>
          <a:xfrm>
            <a:off x="1948721" y="523333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EB4E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1978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148F6-3BA7-4B34-B56E-D819F5649DE9}"/>
              </a:ext>
            </a:extLst>
          </p:cNvPr>
          <p:cNvSpPr txBox="1"/>
          <p:nvPr/>
        </p:nvSpPr>
        <p:spPr>
          <a:xfrm>
            <a:off x="4301157" y="3052939"/>
            <a:ext cx="1973705" cy="123110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Quantified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time-averaged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World Water Balance</a:t>
            </a:r>
          </a:p>
        </p:txBody>
      </p:sp>
    </p:spTree>
    <p:extLst>
      <p:ext uri="{BB962C8B-B14F-4D97-AF65-F5344CB8AC3E}">
        <p14:creationId xmlns:p14="http://schemas.microsoft.com/office/powerpoint/2010/main" val="2841238856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04D7F-5A33-4852-BA58-3571568FD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Teleconnections of Water Movement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F4BC8-8349-4E26-9330-97F916789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804" y="3792301"/>
            <a:ext cx="5780567" cy="28311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E8FA38-395F-4578-8130-EAE04BA5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29" y="2509284"/>
            <a:ext cx="4398762" cy="4114136"/>
          </a:xfrm>
          <a:prstGeom prst="rect">
            <a:avLst/>
          </a:prstGeom>
        </p:spPr>
      </p:pic>
      <p:sp>
        <p:nvSpPr>
          <p:cNvPr id="7" name="Arrow: Bent 6">
            <a:extLst>
              <a:ext uri="{FF2B5EF4-FFF2-40B4-BE49-F238E27FC236}">
                <a16:creationId xmlns:a16="http://schemas.microsoft.com/office/drawing/2014/main" id="{66CF3462-B59D-4AA6-BAE0-AA1B63EF88CA}"/>
              </a:ext>
            </a:extLst>
          </p:cNvPr>
          <p:cNvSpPr/>
          <p:nvPr/>
        </p:nvSpPr>
        <p:spPr bwMode="auto">
          <a:xfrm rot="5400000">
            <a:off x="5552197" y="2643055"/>
            <a:ext cx="882502" cy="845288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12F133-13EC-4979-B925-625411D98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127" y="1227183"/>
            <a:ext cx="4047929" cy="24831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1B7B36-2235-4168-AF39-C99BBCEE8143}"/>
              </a:ext>
            </a:extLst>
          </p:cNvPr>
          <p:cNvSpPr txBox="1"/>
          <p:nvPr/>
        </p:nvSpPr>
        <p:spPr>
          <a:xfrm>
            <a:off x="2477387" y="145266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Prediction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of Drought:</a:t>
            </a:r>
          </a:p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 Task for the Next 10 Years</a:t>
            </a:r>
          </a:p>
        </p:txBody>
      </p:sp>
    </p:spTree>
    <p:extLst>
      <p:ext uri="{BB962C8B-B14F-4D97-AF65-F5344CB8AC3E}">
        <p14:creationId xmlns:p14="http://schemas.microsoft.com/office/powerpoint/2010/main" val="4008575979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story_of_Geology on Twitter: &quot;#Science News article dated April 29 ...">
            <a:extLst>
              <a:ext uri="{FF2B5EF4-FFF2-40B4-BE49-F238E27FC236}">
                <a16:creationId xmlns:a16="http://schemas.microsoft.com/office/drawing/2014/main" id="{0C71A05A-2C0F-461A-9646-457565B71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451" y="2955316"/>
            <a:ext cx="6828146" cy="3810106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D4C4AC-9F7C-4159-916E-8C301C63BD99}"/>
              </a:ext>
            </a:extLst>
          </p:cNvPr>
          <p:cNvSpPr txBox="1"/>
          <p:nvPr/>
        </p:nvSpPr>
        <p:spPr>
          <a:xfrm>
            <a:off x="457132" y="282375"/>
            <a:ext cx="54272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 of Plate Tectonics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magic period in Geology: 1962-1967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47158-0C78-4AD3-9A97-96E57AE9EEBA}"/>
              </a:ext>
            </a:extLst>
          </p:cNvPr>
          <p:cNvSpPr txBox="1"/>
          <p:nvPr/>
        </p:nvSpPr>
        <p:spPr>
          <a:xfrm>
            <a:off x="4979451" y="2955316"/>
            <a:ext cx="269201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City University of New York</a:t>
            </a:r>
          </a:p>
        </p:txBody>
      </p:sp>
      <p:pic>
        <p:nvPicPr>
          <p:cNvPr id="1032" name="Picture 8" descr="Maps Expose Unseen Details of the Atlantic Ocean Floor | GEOLOGY ...">
            <a:extLst>
              <a:ext uri="{FF2B5EF4-FFF2-40B4-BE49-F238E27FC236}">
                <a16:creationId xmlns:a16="http://schemas.microsoft.com/office/drawing/2014/main" id="{8F49AF3E-23F1-40CC-AA0C-DF72EFDDB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238" y="291148"/>
            <a:ext cx="2917697" cy="259145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42AB5F-CF58-445C-BF4D-050182A1AEA0}"/>
              </a:ext>
            </a:extLst>
          </p:cNvPr>
          <p:cNvSpPr txBox="1"/>
          <p:nvPr/>
        </p:nvSpPr>
        <p:spPr>
          <a:xfrm>
            <a:off x="9709371" y="1185940"/>
            <a:ext cx="2371418" cy="120032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Discovered by mapping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topography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magnetism of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ocean floor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4127F1-25BD-408D-A97C-276CFBF7DE3E}"/>
              </a:ext>
            </a:extLst>
          </p:cNvPr>
          <p:cNvSpPr txBox="1"/>
          <p:nvPr/>
        </p:nvSpPr>
        <p:spPr>
          <a:xfrm>
            <a:off x="8062783" y="2574828"/>
            <a:ext cx="2660024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National Geographic Maps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BC4782-CF05-4868-8D7B-927BCF4F8BB8}"/>
              </a:ext>
            </a:extLst>
          </p:cNvPr>
          <p:cNvGrpSpPr/>
          <p:nvPr/>
        </p:nvGrpSpPr>
        <p:grpSpPr>
          <a:xfrm>
            <a:off x="155919" y="1324440"/>
            <a:ext cx="6294308" cy="5440981"/>
            <a:chOff x="155919" y="1324440"/>
            <a:chExt cx="6294308" cy="54409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3C6AB86-030D-402C-9AD4-DC4ECE283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9192" y="2386268"/>
              <a:ext cx="3189891" cy="4379153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CE6FF6-56C1-40D8-B499-C382B74A9062}"/>
                </a:ext>
              </a:extLst>
            </p:cNvPr>
            <p:cNvSpPr txBox="1"/>
            <p:nvPr/>
          </p:nvSpPr>
          <p:spPr>
            <a:xfrm>
              <a:off x="155919" y="3246536"/>
              <a:ext cx="137481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Four scientific teams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Cambridge, Lamont Doherty,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Scripps, Princeton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2CE67F-D8B3-4584-AD12-26C78FEF3CD8}"/>
                </a:ext>
              </a:extLst>
            </p:cNvPr>
            <p:cNvSpPr txBox="1"/>
            <p:nvPr/>
          </p:nvSpPr>
          <p:spPr>
            <a:xfrm>
              <a:off x="457132" y="1324440"/>
              <a:ext cx="59930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“While conceptual innovation was an important part of the development of plate tectonics, the stories told here strongly suggest that the most powerful driving force was data.”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25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Transformative Research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811315" y="1618205"/>
            <a:ext cx="105693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/>
              </a:rPr>
              <a:t>Transformative research challenges current understanding or provides pathways to new frontiers in science and engineering. It involves ideas, discoveries or tools that do one or both of the following: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Open Sans" panose="020B0606030504020204" pitchFamily="34" charset="0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/>
              </a:rPr>
              <a:t> Radically change understanding of an important existing concept in science, engineering or education.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Open Sans" panose="020B0606030504020204" pitchFamily="34" charset="0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/>
              </a:rPr>
              <a:t> Lead to the creation of a new paradigm or field of science, engineering or education.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1" y="5939135"/>
            <a:ext cx="986199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Can we move from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/>
              </a:rPr>
              <a:t>evolutionary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change to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/>
              </a:rPr>
              <a:t>transformative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change?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3CDC5-4FF5-437B-974A-08DE8F14ABFD}"/>
              </a:ext>
            </a:extLst>
          </p:cNvPr>
          <p:cNvSpPr txBox="1"/>
          <p:nvPr/>
        </p:nvSpPr>
        <p:spPr>
          <a:xfrm>
            <a:off x="842701" y="5173024"/>
            <a:ext cx="10094257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A3E8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https://new.nsf.gov/funding/learn/research-types/transformative-research#definition</a:t>
            </a:r>
          </a:p>
        </p:txBody>
      </p:sp>
      <p:pic>
        <p:nvPicPr>
          <p:cNvPr id="1026" name="Picture 2" descr="Multimedia Gallery - NSF logo | NSF - National Science ...">
            <a:extLst>
              <a:ext uri="{FF2B5EF4-FFF2-40B4-BE49-F238E27FC236}">
                <a16:creationId xmlns:a16="http://schemas.microsoft.com/office/drawing/2014/main" id="{74769043-19C0-4C5C-B982-624E39667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32" y="140849"/>
            <a:ext cx="1450039" cy="145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34898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A7525-BC21-4740-9E26-BEDE38A67C79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pic>
        <p:nvPicPr>
          <p:cNvPr id="8" name="Picture 7" descr="NWC May2014 Group Pho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b="796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5650" y="6515158"/>
            <a:ext cx="3338740" cy="3847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</a:rPr>
              <a:t>Inaugural Meeting – May, 2014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98043" y="2052303"/>
            <a:ext cx="6795911" cy="2202685"/>
            <a:chOff x="1174042" y="2052302"/>
            <a:chExt cx="6795911" cy="2202685"/>
          </a:xfrm>
        </p:grpSpPr>
        <p:sp>
          <p:nvSpPr>
            <p:cNvPr id="2" name="TextBox 1"/>
            <p:cNvSpPr txBox="1"/>
            <p:nvPr/>
          </p:nvSpPr>
          <p:spPr>
            <a:xfrm>
              <a:off x="1174042" y="2052302"/>
              <a:ext cx="6795911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I proposed: Bring in the academic community and rapidly prototype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a new national flood forecasting system in one year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… this has led to annual Summer Institutes for graduate student research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4401" y="3112157"/>
              <a:ext cx="4475195" cy="1142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0208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loud 39"/>
          <p:cNvSpPr/>
          <p:nvPr/>
        </p:nvSpPr>
        <p:spPr bwMode="auto">
          <a:xfrm rot="1800000">
            <a:off x="3070526" y="4367557"/>
            <a:ext cx="2255178" cy="1506063"/>
          </a:xfrm>
          <a:prstGeom prst="cloud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2911" y="1466907"/>
            <a:ext cx="3026178" cy="19345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901" y="5378040"/>
            <a:ext cx="1895353" cy="10416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50" name="Picture 2" descr="http://rapidrefresh.noaa.gov/HRRR/for_web/hrrr_jet/2015041500/full/3hap_sfc_f1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13651" r="8166" b="12490"/>
          <a:stretch/>
        </p:blipFill>
        <p:spPr bwMode="auto">
          <a:xfrm>
            <a:off x="2012473" y="1466908"/>
            <a:ext cx="2101874" cy="13235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 bwMode="auto">
          <a:xfrm>
            <a:off x="2827506" y="2931337"/>
            <a:ext cx="484632" cy="536187"/>
          </a:xfrm>
          <a:prstGeom prst="downArrow">
            <a:avLst/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37" name="Picture 8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3" t="20223" r="11647" b="19566"/>
          <a:stretch/>
        </p:blipFill>
        <p:spPr bwMode="auto">
          <a:xfrm>
            <a:off x="2012473" y="3608411"/>
            <a:ext cx="2101874" cy="13244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808238" y="2481586"/>
            <a:ext cx="523325" cy="525075"/>
            <a:chOff x="61148" y="2843805"/>
            <a:chExt cx="523325" cy="525075"/>
          </a:xfrm>
        </p:grpSpPr>
        <p:sp>
          <p:nvSpPr>
            <p:cNvPr id="8" name="Oval 7"/>
            <p:cNvSpPr/>
            <p:nvPr/>
          </p:nvSpPr>
          <p:spPr bwMode="auto">
            <a:xfrm>
              <a:off x="103615" y="2887147"/>
              <a:ext cx="438393" cy="438393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2054" name="Picture 6" descr="http://tauntonboh.homestead.com/noaa_logo_op_598x600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CFEFB"/>
                </a:clrFrom>
                <a:clrTo>
                  <a:srgbClr val="FCFE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48" y="2843805"/>
              <a:ext cx="523325" cy="52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s://wiki.ucar.edu/download/attachments/52004557/ncar-logo-lg.jpg?api=v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899" y="4605360"/>
            <a:ext cx="869346" cy="27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Bent Arrow 35"/>
          <p:cNvSpPr/>
          <p:nvPr/>
        </p:nvSpPr>
        <p:spPr bwMode="auto">
          <a:xfrm flipV="1">
            <a:off x="2954186" y="5062517"/>
            <a:ext cx="1455889" cy="938232"/>
          </a:xfrm>
          <a:prstGeom prst="bentArrow">
            <a:avLst>
              <a:gd name="adj1" fmla="val 29682"/>
              <a:gd name="adj2" fmla="val 25000"/>
              <a:gd name="adj3" fmla="val 25000"/>
              <a:gd name="adj4" fmla="val 43750"/>
            </a:avLst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42" name="Down Arrow 41"/>
          <p:cNvSpPr/>
          <p:nvPr/>
        </p:nvSpPr>
        <p:spPr bwMode="auto">
          <a:xfrm>
            <a:off x="5853684" y="3702603"/>
            <a:ext cx="484632" cy="996950"/>
          </a:xfrm>
          <a:prstGeom prst="downArrow">
            <a:avLst/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3684" y="1241824"/>
            <a:ext cx="2138106" cy="21048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856586" y="6076326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Grid to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catchment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38316" y="3729762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NHDPlus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to RAPID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90843" y="3014433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Forcing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59321" y="4083288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WRF-Hydro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62442" y="2022631"/>
            <a:ext cx="614761" cy="21209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HRRR</a:t>
            </a:r>
          </a:p>
        </p:txBody>
      </p:sp>
      <p:pic>
        <p:nvPicPr>
          <p:cNvPr id="2056" name="Picture 8" descr="http://vueworks.com/wp-content/uploads/2011/08/esri-logo.gif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222" y="5799818"/>
            <a:ext cx="918220" cy="41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2"/>
          <p:cNvSpPr txBox="1">
            <a:spLocks/>
          </p:cNvSpPr>
          <p:nvPr/>
        </p:nvSpPr>
        <p:spPr>
          <a:xfrm>
            <a:off x="1240927" y="453531"/>
            <a:ext cx="10316307" cy="5486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Leveraging US and European Weather Forecasting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2015 Summer Institute at National Water Center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23649" y="4670573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AC15A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TACC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AC15A">
                  <a:lumMod val="75000"/>
                </a:srgb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D9FC8-F7C9-4392-B5FC-95746F0B9481}"/>
              </a:ext>
            </a:extLst>
          </p:cNvPr>
          <p:cNvSpPr txBox="1"/>
          <p:nvPr/>
        </p:nvSpPr>
        <p:spPr>
          <a:xfrm>
            <a:off x="481370" y="29718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United </a:t>
            </a:r>
          </a:p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426949-9325-4E5B-87BE-8A8DD0864C03}"/>
              </a:ext>
            </a:extLst>
          </p:cNvPr>
          <p:cNvSpPr txBox="1"/>
          <p:nvPr/>
        </p:nvSpPr>
        <p:spPr>
          <a:xfrm>
            <a:off x="10244478" y="58454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E8DFF8-41E7-4893-95B6-70AF8615595C}"/>
              </a:ext>
            </a:extLst>
          </p:cNvPr>
          <p:cNvGrpSpPr/>
          <p:nvPr/>
        </p:nvGrpSpPr>
        <p:grpSpPr>
          <a:xfrm>
            <a:off x="6584353" y="1174172"/>
            <a:ext cx="4748508" cy="5245529"/>
            <a:chOff x="6584353" y="1174172"/>
            <a:chExt cx="4748508" cy="524552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293FFC1-1378-46CB-A9F3-7245ACC81A60}"/>
                </a:ext>
              </a:extLst>
            </p:cNvPr>
            <p:cNvGrpSpPr/>
            <p:nvPr/>
          </p:nvGrpSpPr>
          <p:grpSpPr>
            <a:xfrm>
              <a:off x="6584353" y="2871957"/>
              <a:ext cx="4117325" cy="3547744"/>
              <a:chOff x="6584353" y="2871957"/>
              <a:chExt cx="4117325" cy="3547744"/>
            </a:xfrm>
          </p:grpSpPr>
          <p:sp>
            <p:nvSpPr>
              <p:cNvPr id="32" name="Cloud 31"/>
              <p:cNvSpPr/>
              <p:nvPr/>
            </p:nvSpPr>
            <p:spPr bwMode="auto">
              <a:xfrm rot="19800000" flipV="1">
                <a:off x="6584353" y="4367556"/>
                <a:ext cx="2255178" cy="1506063"/>
              </a:xfrm>
              <a:prstGeom prst="cloud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pic>
            <p:nvPicPr>
              <p:cNvPr id="2058" name="Picture 10" descr="http://upload.wikimedia.org/wikipedia/en/archive/b/b3/20110309193628!Microsoft_Research_logo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97409" y="4700965"/>
                <a:ext cx="823361" cy="229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C:\Users\deng7365\AppData\Local\Temp\SNAGHTMLbac10d3.PNG"/>
              <p:cNvPicPr/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2" t="12410" r="3526" b="26242"/>
              <a:stretch/>
            </p:blipFill>
            <p:spPr bwMode="auto">
              <a:xfrm>
                <a:off x="8081064" y="3607679"/>
                <a:ext cx="2103120" cy="13258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228535" y="4083288"/>
                <a:ext cx="1808179" cy="37466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ECMWF</a:t>
                </a: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88832" y="5378040"/>
                <a:ext cx="1895353" cy="104166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43" name="Bent Arrow 42"/>
              <p:cNvSpPr/>
              <p:nvPr/>
            </p:nvSpPr>
            <p:spPr bwMode="auto">
              <a:xfrm flipH="1" flipV="1">
                <a:off x="7609090" y="5061684"/>
                <a:ext cx="1455889" cy="938232"/>
              </a:xfrm>
              <a:prstGeom prst="bentArrow">
                <a:avLst>
                  <a:gd name="adj1" fmla="val 29682"/>
                  <a:gd name="adj2" fmla="val 25000"/>
                  <a:gd name="adj3" fmla="val 25000"/>
                  <a:gd name="adj4" fmla="val 43750"/>
                </a:avLst>
              </a:prstGeom>
              <a:solidFill>
                <a:srgbClr val="CCFF99"/>
              </a:solidFill>
              <a:ln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pic>
            <p:nvPicPr>
              <p:cNvPr id="33" name="Picture 4" descr="http://i1.wp.com/hepex.irstea.fr/wp-content/uploads/2013/07/bow_river_19_June_2013_glofas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89" t="21382" r="2230" b="2639"/>
              <a:stretch/>
            </p:blipFill>
            <p:spPr bwMode="auto">
              <a:xfrm>
                <a:off x="7791884" y="2951660"/>
                <a:ext cx="1273094" cy="91153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70635E0-94F8-4A08-A73C-37F6A86F83A4}"/>
                  </a:ext>
                </a:extLst>
              </p:cNvPr>
              <p:cNvSpPr txBox="1"/>
              <p:nvPr/>
            </p:nvSpPr>
            <p:spPr>
              <a:xfrm>
                <a:off x="9787278" y="2871957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Europe</a:t>
                </a: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DCEF64A-7039-4F3B-B77C-DAF60DEE1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06103" y="1174172"/>
              <a:ext cx="2726758" cy="1551911"/>
            </a:xfrm>
            <a:prstGeom prst="rect">
              <a:avLst/>
            </a:prstGeom>
          </p:spPr>
        </p:pic>
      </p:grpSp>
      <p:pic>
        <p:nvPicPr>
          <p:cNvPr id="35" name="Picture 2" descr="Imágenes integradas 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911" y="4699553"/>
            <a:ext cx="3026178" cy="201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CC37368-6B52-4E30-9073-93F3013AAC2D}"/>
              </a:ext>
            </a:extLst>
          </p:cNvPr>
          <p:cNvSpPr txBox="1"/>
          <p:nvPr/>
        </p:nvSpPr>
        <p:spPr>
          <a:xfrm>
            <a:off x="922517" y="3946698"/>
            <a:ext cx="1114808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David </a:t>
            </a:r>
          </a:p>
          <a:p>
            <a:pPr algn="r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Gochis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B638D0-B0A7-0F61-31A4-6EA643D7E70D}"/>
              </a:ext>
            </a:extLst>
          </p:cNvPr>
          <p:cNvCxnSpPr>
            <a:cxnSpLocks/>
          </p:cNvCxnSpPr>
          <p:nvPr/>
        </p:nvCxnSpPr>
        <p:spPr bwMode="auto">
          <a:xfrm>
            <a:off x="636499" y="715777"/>
            <a:ext cx="10744852" cy="0"/>
          </a:xfrm>
          <a:prstGeom prst="line">
            <a:avLst/>
          </a:prstGeom>
          <a:noFill/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972" y="306876"/>
            <a:ext cx="9750655" cy="484632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National</a:t>
            </a:r>
            <a:r>
              <a:rPr lang="en-US" sz="2400" dirty="0"/>
              <a:t> </a:t>
            </a:r>
            <a:r>
              <a:rPr lang="en-US" sz="2800" dirty="0"/>
              <a:t>Water Model –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691" y="1150519"/>
            <a:ext cx="5099379" cy="208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Four model outputs for forecast discharge: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Assimilation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(Current conditions)</a:t>
            </a:r>
          </a:p>
          <a:p>
            <a:pPr marL="380990" marR="0" lvl="0" indent="-38099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Short Range Forecast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 (18 hours ahead)</a:t>
            </a:r>
          </a:p>
          <a:p>
            <a:pPr marL="380990" marR="0" lvl="0" indent="-38099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Medium Range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(10 days ahead)</a:t>
            </a:r>
          </a:p>
          <a:p>
            <a:pPr marL="380990" marR="0" lvl="0" indent="-38099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Long Range Forecast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(30 days ahead)</a:t>
            </a:r>
          </a:p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</p:txBody>
      </p:sp>
      <p:pic>
        <p:nvPicPr>
          <p:cNvPr id="3" name="wateryear_2015_2016_CONUS_1920x1166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741" y="3191292"/>
            <a:ext cx="5532316" cy="33598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22693" y="846889"/>
            <a:ext cx="393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Water forecast like weather 24/7/365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28D04-146D-4714-88C5-8ABDA9972E09}"/>
              </a:ext>
            </a:extLst>
          </p:cNvPr>
          <p:cNvSpPr txBox="1"/>
          <p:nvPr/>
        </p:nvSpPr>
        <p:spPr>
          <a:xfrm>
            <a:off x="6014955" y="5720127"/>
            <a:ext cx="5442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Water flow forecasts on 5.2 million km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of streams and rivers in 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DBB92F-A375-4E6E-9301-C85ACCE79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5046" y="846888"/>
            <a:ext cx="3053462" cy="48142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440EE1-4E80-41BC-B049-2737D3624CE4}"/>
              </a:ext>
            </a:extLst>
          </p:cNvPr>
          <p:cNvSpPr txBox="1"/>
          <p:nvPr/>
        </p:nvSpPr>
        <p:spPr>
          <a:xfrm>
            <a:off x="8674807" y="928118"/>
            <a:ext cx="2272803" cy="44480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2016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Initial CONUS Water Model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FBE1E-09C1-4117-BB9C-63C6913007D9}"/>
              </a:ext>
            </a:extLst>
          </p:cNvPr>
          <p:cNvSpPr txBox="1"/>
          <p:nvPr/>
        </p:nvSpPr>
        <p:spPr>
          <a:xfrm>
            <a:off x="6882755" y="1759249"/>
            <a:ext cx="2067874" cy="67563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2019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Includes Hawaii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Medium Range Forecast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5CE040-919B-470D-A516-6F902BD1B77E}"/>
              </a:ext>
            </a:extLst>
          </p:cNvPr>
          <p:cNvSpPr txBox="1"/>
          <p:nvPr/>
        </p:nvSpPr>
        <p:spPr>
          <a:xfrm>
            <a:off x="8674807" y="2804801"/>
            <a:ext cx="2067874" cy="67563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2021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Includes Puerto Rico …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Improved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3F9B9E-0550-4B35-A3B2-FB0EDFA20CDF}"/>
              </a:ext>
            </a:extLst>
          </p:cNvPr>
          <p:cNvSpPr txBox="1"/>
          <p:nvPr/>
        </p:nvSpPr>
        <p:spPr>
          <a:xfrm>
            <a:off x="6350945" y="3776576"/>
            <a:ext cx="2595262" cy="67563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2023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Includes part of Alaska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Combines riverine and coastal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EA7AD5-B413-4615-BB1F-506DF83841FA}"/>
              </a:ext>
            </a:extLst>
          </p:cNvPr>
          <p:cNvSpPr txBox="1"/>
          <p:nvPr/>
        </p:nvSpPr>
        <p:spPr>
          <a:xfrm>
            <a:off x="8674807" y="4871208"/>
            <a:ext cx="1790555" cy="67563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Future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Next Generation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Modeling Framework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8351F-580F-4B73-8C67-CC0DBB45C96F}"/>
              </a:ext>
            </a:extLst>
          </p:cNvPr>
          <p:cNvSpPr txBox="1"/>
          <p:nvPr/>
        </p:nvSpPr>
        <p:spPr>
          <a:xfrm>
            <a:off x="7214437" y="105672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Versions</a:t>
            </a:r>
          </a:p>
        </p:txBody>
      </p:sp>
    </p:spTree>
    <p:extLst>
      <p:ext uri="{BB962C8B-B14F-4D97-AF65-F5344CB8AC3E}">
        <p14:creationId xmlns:p14="http://schemas.microsoft.com/office/powerpoint/2010/main" val="33578604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F2FC1-35DD-4BE3-9774-EBE77B992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3" y="320875"/>
            <a:ext cx="11152680" cy="484632"/>
          </a:xfrm>
        </p:spPr>
        <p:txBody>
          <a:bodyPr/>
          <a:lstStyle/>
          <a:p>
            <a:r>
              <a:rPr lang="en-US" sz="2800" dirty="0"/>
              <a:t>Global Streamflow and Flood Forecasting System (GEOGLOWS)</a:t>
            </a:r>
            <a:br>
              <a:rPr lang="en-US" dirty="0"/>
            </a:br>
            <a:r>
              <a:rPr lang="en-US" dirty="0"/>
              <a:t>Trinity River at Liberty, Texas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68B2A-74A7-45E1-ACF4-F968BAF3437C}"/>
              </a:ext>
            </a:extLst>
          </p:cNvPr>
          <p:cNvSpPr txBox="1"/>
          <p:nvPr/>
        </p:nvSpPr>
        <p:spPr>
          <a:xfrm>
            <a:off x="407704" y="6277024"/>
            <a:ext cx="3852472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https://www.geoglows.org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5FF62-5866-47D8-9AA9-DC11446EC8D4}"/>
              </a:ext>
            </a:extLst>
          </p:cNvPr>
          <p:cNvSpPr txBox="1"/>
          <p:nvPr/>
        </p:nvSpPr>
        <p:spPr>
          <a:xfrm>
            <a:off x="5911124" y="6177187"/>
            <a:ext cx="914400" cy="96681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Rendered as an ESRI Map Application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FFF607-07AC-4C22-B46E-FB3D52789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263" y="1097741"/>
            <a:ext cx="7301966" cy="564094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672536-6470-4F34-8583-0F95F896A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018" y="3720209"/>
            <a:ext cx="2514307" cy="24569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BCBEE9-0301-41BB-83E2-2038421D9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71" y="1378248"/>
            <a:ext cx="4328338" cy="205075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7103039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F2FC1-35DD-4BE3-9774-EBE77B992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56" y="350143"/>
            <a:ext cx="11152680" cy="484632"/>
          </a:xfrm>
        </p:spPr>
        <p:txBody>
          <a:bodyPr/>
          <a:lstStyle/>
          <a:p>
            <a:r>
              <a:rPr lang="en-US" sz="2800" dirty="0"/>
              <a:t>Global Streamflow and Flood Forecasting System (GEOGLOWS)</a:t>
            </a:r>
            <a:br>
              <a:rPr lang="en-US" dirty="0"/>
            </a:br>
            <a:r>
              <a:rPr lang="en-US" dirty="0"/>
              <a:t>Tauherenikau River at Featherston, New Zealand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5C29FD-ED4A-487A-B89F-E5FC0B5B3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017" y="1135996"/>
            <a:ext cx="8244589" cy="553442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227690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209DA-B564-4B42-BDCD-B838E965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Hydrology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6DFD05-309E-4EE5-8FAB-E52021008E2C}"/>
              </a:ext>
            </a:extLst>
          </p:cNvPr>
          <p:cNvSpPr txBox="1"/>
          <p:nvPr/>
        </p:nvSpPr>
        <p:spPr>
          <a:xfrm>
            <a:off x="4445000" y="77893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744537-DAF7-4EA3-9B6E-E00ECAB75FFC}"/>
              </a:ext>
            </a:extLst>
          </p:cNvPr>
          <p:cNvCxnSpPr/>
          <p:nvPr/>
        </p:nvCxnSpPr>
        <p:spPr bwMode="auto">
          <a:xfrm>
            <a:off x="4296664" y="1743456"/>
            <a:ext cx="0" cy="4106333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CC613C-5158-4F18-BA10-828290BED6B8}"/>
              </a:ext>
            </a:extLst>
          </p:cNvPr>
          <p:cNvCxnSpPr>
            <a:cxnSpLocks/>
          </p:cNvCxnSpPr>
          <p:nvPr/>
        </p:nvCxnSpPr>
        <p:spPr bwMode="auto">
          <a:xfrm flipH="1">
            <a:off x="1477264" y="3877056"/>
            <a:ext cx="5672668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118757-CFAB-46A3-8911-2B74A387540A}"/>
              </a:ext>
            </a:extLst>
          </p:cNvPr>
          <p:cNvSpPr txBox="1"/>
          <p:nvPr/>
        </p:nvSpPr>
        <p:spPr>
          <a:xfrm>
            <a:off x="1959864" y="234458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Weather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F3A35-9B4C-4044-B1D0-1270896D7AF3}"/>
              </a:ext>
            </a:extLst>
          </p:cNvPr>
          <p:cNvSpPr txBox="1"/>
          <p:nvPr/>
        </p:nvSpPr>
        <p:spPr>
          <a:xfrm>
            <a:off x="1959864" y="495232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Climate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CC93EE-EAB0-45B7-8283-E40781C71392}"/>
              </a:ext>
            </a:extLst>
          </p:cNvPr>
          <p:cNvSpPr txBox="1"/>
          <p:nvPr/>
        </p:nvSpPr>
        <p:spPr>
          <a:xfrm>
            <a:off x="5261865" y="470678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Histori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al </a:t>
            </a:r>
          </a:p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Hydrology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DE9D85-0CE8-4AA3-94E3-B08E285F4CFB}"/>
              </a:ext>
            </a:extLst>
          </p:cNvPr>
          <p:cNvSpPr txBox="1"/>
          <p:nvPr/>
        </p:nvSpPr>
        <p:spPr>
          <a:xfrm>
            <a:off x="739282" y="6074387"/>
            <a:ext cx="105631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Can we move from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/>
              </a:rPr>
              <a:t>evolutionary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change to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/>
              </a:rPr>
              <a:t>transformative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change?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/>
              </a:rPr>
              <a:t>Yes!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980C64-91F9-41F3-A8ED-1A9847C5105E}"/>
              </a:ext>
            </a:extLst>
          </p:cNvPr>
          <p:cNvGrpSpPr/>
          <p:nvPr/>
        </p:nvGrpSpPr>
        <p:grpSpPr>
          <a:xfrm>
            <a:off x="5261865" y="413953"/>
            <a:ext cx="5820663" cy="5432548"/>
            <a:chOff x="5261865" y="413953"/>
            <a:chExt cx="5820663" cy="543254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0D2608B-FE58-43C1-AD3E-7D1B3BA5A1D9}"/>
                </a:ext>
              </a:extLst>
            </p:cNvPr>
            <p:cNvGrpSpPr/>
            <p:nvPr/>
          </p:nvGrpSpPr>
          <p:grpSpPr>
            <a:xfrm>
              <a:off x="5261865" y="413953"/>
              <a:ext cx="5820663" cy="3707544"/>
              <a:chOff x="5261865" y="413953"/>
              <a:chExt cx="5820663" cy="3707544"/>
            </a:xfrm>
          </p:grpSpPr>
          <p:pic>
            <p:nvPicPr>
              <p:cNvPr id="24" name="wateryear_2015_2016_CONUS_1920x1166_short">
                <a:hlinkClick r:id="" action="ppaction://media"/>
                <a:extLst>
                  <a:ext uri="{FF2B5EF4-FFF2-40B4-BE49-F238E27FC236}">
                    <a16:creationId xmlns:a16="http://schemas.microsoft.com/office/drawing/2014/main" id="{4148F040-3A9E-4B81-9B24-0A400FF69B9E}"/>
                  </a:ext>
                </a:extLst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7763028" y="1430661"/>
                <a:ext cx="2902028" cy="1762431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7E55AC-2335-4134-B2C4-7272BE9AE67E}"/>
                  </a:ext>
                </a:extLst>
              </p:cNvPr>
              <p:cNvSpPr txBox="1"/>
              <p:nvPr/>
            </p:nvSpPr>
            <p:spPr>
              <a:xfrm>
                <a:off x="5261865" y="2090590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Real-Time 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Hydrology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CBEF34-2E4F-4E7B-B004-E5100121419D}"/>
                  </a:ext>
                </a:extLst>
              </p:cNvPr>
              <p:cNvSpPr txBox="1"/>
              <p:nvPr/>
            </p:nvSpPr>
            <p:spPr>
              <a:xfrm>
                <a:off x="7699249" y="3429000"/>
                <a:ext cx="3383279" cy="692497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Water f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low is now like weather: forecast everywhere at local spatial scale all the time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751B7B-3C28-49F2-9F42-B31D9866A8DE}"/>
                  </a:ext>
                </a:extLst>
              </p:cNvPr>
              <p:cNvSpPr txBox="1"/>
              <p:nvPr/>
            </p:nvSpPr>
            <p:spPr>
              <a:xfrm>
                <a:off x="5461254" y="413953"/>
                <a:ext cx="4185666" cy="523220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in the Last 10 Years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70760EB-9B63-43D7-8044-A63AD83DB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3028" y="4242057"/>
              <a:ext cx="3091131" cy="1604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1885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Standard White Theme">
  <a:themeElements>
    <a:clrScheme name="Custom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B0F0"/>
      </a:hlink>
      <a:folHlink>
        <a:srgbClr val="0070C0"/>
      </a:folHlink>
    </a:clrScheme>
    <a:fontScheme name="USACE TEMPLAT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F4339">
            <a:alpha val="89000"/>
          </a:srgbClr>
        </a:solidFill>
        <a:ln>
          <a:noFill/>
        </a:ln>
        <a:effectLst/>
      </a:spPr>
      <a:bodyPr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RDC Powerpoint-Updated 05.2018" id="{4918AFDB-ED34-6D4D-A6BA-60C723C37DB0}" vid="{429068CB-FD0D-5648-A256-07D27F5D9604}"/>
    </a:ext>
  </a:extLst>
</a:theme>
</file>

<file path=ppt/theme/theme4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1748</TotalTime>
  <Words>919</Words>
  <Application>Microsoft Office PowerPoint</Application>
  <PresentationFormat>Widescreen</PresentationFormat>
  <Paragraphs>187</Paragraphs>
  <Slides>27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Arial</vt:lpstr>
      <vt:lpstr>Avenir LT Std 55 Roman</vt:lpstr>
      <vt:lpstr>Avenir LT Std 65 Medium</vt:lpstr>
      <vt:lpstr>Calibri</vt:lpstr>
      <vt:lpstr>Calibri Light</vt:lpstr>
      <vt:lpstr>Helvetica Narrow</vt:lpstr>
      <vt:lpstr>Lucida Grande</vt:lpstr>
      <vt:lpstr>Open Sans</vt:lpstr>
      <vt:lpstr>Roboto</vt:lpstr>
      <vt:lpstr>Times New Roman</vt:lpstr>
      <vt:lpstr>Wingdings</vt:lpstr>
      <vt:lpstr>Optional_Corporate_PPT_Template-Arial</vt:lpstr>
      <vt:lpstr>1_Optional_Corporate_PPT_Template-Arial</vt:lpstr>
      <vt:lpstr>Standard White Theme</vt:lpstr>
      <vt:lpstr>16_Default Design</vt:lpstr>
      <vt:lpstr>17_Default Design</vt:lpstr>
      <vt:lpstr>Office Theme</vt:lpstr>
      <vt:lpstr>PowerPoint Presentation</vt:lpstr>
      <vt:lpstr>PowerPoint Presentation</vt:lpstr>
      <vt:lpstr>Transformative Research</vt:lpstr>
      <vt:lpstr>PowerPoint Presentation</vt:lpstr>
      <vt:lpstr>PowerPoint Presentation</vt:lpstr>
      <vt:lpstr>National Water Model – 2024</vt:lpstr>
      <vt:lpstr>Global Streamflow and Flood Forecasting System (GEOGLOWS) Trinity River at Liberty, Texas</vt:lpstr>
      <vt:lpstr>Global Streamflow and Flood Forecasting System (GEOGLOWS) Tauherenikau River at Featherston, New Zealand</vt:lpstr>
      <vt:lpstr>Development of Hydrology</vt:lpstr>
      <vt:lpstr>PowerPoint Presentation</vt:lpstr>
      <vt:lpstr>Time Series of US Drought Monitor</vt:lpstr>
      <vt:lpstr>A Severe Drought in Texas</vt:lpstr>
      <vt:lpstr>GRACE and Texas Reservoir Water Storage</vt:lpstr>
      <vt:lpstr>GRACE and Texas Soil Water Storage</vt:lpstr>
      <vt:lpstr>Groundwater Storage Anomaly in Texas Inferred from GRACE, 2002 –2021</vt:lpstr>
      <vt:lpstr>The Where of Water</vt:lpstr>
      <vt:lpstr>Hydrologic Cycle with annual precipitation on land = 100 units</vt:lpstr>
      <vt:lpstr>World Water Balance</vt:lpstr>
      <vt:lpstr>Monthly Distribution of Precipitation</vt:lpstr>
      <vt:lpstr>Global Distribution of Annual Precipition</vt:lpstr>
      <vt:lpstr>Watershed as a Control Volume</vt:lpstr>
      <vt:lpstr>Water Vapor Transport</vt:lpstr>
      <vt:lpstr>Goal for the Next Decade: Close the Global Hydrological Cycle Quantify the time-varying world water balance</vt:lpstr>
      <vt:lpstr>Water vapor transport and its importance in the local hydrological seasonality</vt:lpstr>
      <vt:lpstr>World Water Balance Study done for the International Hydrological Decade (1965-1974)</vt:lpstr>
      <vt:lpstr>Global Teleconnections of Water Movement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Maidment, David R</dc:creator>
  <cp:lastModifiedBy>Maidment, David R</cp:lastModifiedBy>
  <cp:revision>85</cp:revision>
  <dcterms:created xsi:type="dcterms:W3CDTF">2024-05-02T16:19:52Z</dcterms:created>
  <dcterms:modified xsi:type="dcterms:W3CDTF">2024-09-16T16:41:03Z</dcterms:modified>
</cp:coreProperties>
</file>