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notesMasterIdLst>
    <p:notesMasterId r:id="rId66"/>
  </p:notesMasterIdLst>
  <p:sldIdLst>
    <p:sldId id="256" r:id="rId4"/>
    <p:sldId id="368" r:id="rId5"/>
    <p:sldId id="6791" r:id="rId6"/>
    <p:sldId id="369" r:id="rId7"/>
    <p:sldId id="6556" r:id="rId8"/>
    <p:sldId id="6820" r:id="rId9"/>
    <p:sldId id="6821" r:id="rId10"/>
    <p:sldId id="6822" r:id="rId11"/>
    <p:sldId id="6797" r:id="rId12"/>
    <p:sldId id="6775" r:id="rId13"/>
    <p:sldId id="6761" r:id="rId14"/>
    <p:sldId id="6785" r:id="rId15"/>
    <p:sldId id="6786" r:id="rId16"/>
    <p:sldId id="6787" r:id="rId17"/>
    <p:sldId id="6781" r:id="rId18"/>
    <p:sldId id="6782" r:id="rId19"/>
    <p:sldId id="6783" r:id="rId20"/>
    <p:sldId id="6804" r:id="rId21"/>
    <p:sldId id="818" r:id="rId22"/>
    <p:sldId id="819" r:id="rId23"/>
    <p:sldId id="6808" r:id="rId24"/>
    <p:sldId id="6774" r:id="rId25"/>
    <p:sldId id="6755" r:id="rId26"/>
    <p:sldId id="6752" r:id="rId27"/>
    <p:sldId id="6753" r:id="rId28"/>
    <p:sldId id="6819" r:id="rId29"/>
    <p:sldId id="6770" r:id="rId30"/>
    <p:sldId id="6772" r:id="rId31"/>
    <p:sldId id="6773" r:id="rId32"/>
    <p:sldId id="6756" r:id="rId33"/>
    <p:sldId id="6799" r:id="rId34"/>
    <p:sldId id="6757" r:id="rId35"/>
    <p:sldId id="6809" r:id="rId36"/>
    <p:sldId id="6810" r:id="rId37"/>
    <p:sldId id="6811" r:id="rId38"/>
    <p:sldId id="6812" r:id="rId39"/>
    <p:sldId id="6813" r:id="rId40"/>
    <p:sldId id="6814" r:id="rId41"/>
    <p:sldId id="6815" r:id="rId42"/>
    <p:sldId id="6816" r:id="rId43"/>
    <p:sldId id="6759" r:id="rId44"/>
    <p:sldId id="6777" r:id="rId45"/>
    <p:sldId id="6778" r:id="rId46"/>
    <p:sldId id="6779" r:id="rId47"/>
    <p:sldId id="6780" r:id="rId48"/>
    <p:sldId id="829" r:id="rId49"/>
    <p:sldId id="6805" r:id="rId50"/>
    <p:sldId id="6806" r:id="rId51"/>
    <p:sldId id="6807" r:id="rId52"/>
    <p:sldId id="6784" r:id="rId53"/>
    <p:sldId id="832" r:id="rId54"/>
    <p:sldId id="831" r:id="rId55"/>
    <p:sldId id="6760" r:id="rId56"/>
    <p:sldId id="258" r:id="rId57"/>
    <p:sldId id="259" r:id="rId58"/>
    <p:sldId id="6801" r:id="rId59"/>
    <p:sldId id="257" r:id="rId60"/>
    <p:sldId id="262" r:id="rId61"/>
    <p:sldId id="263" r:id="rId62"/>
    <p:sldId id="6817" r:id="rId63"/>
    <p:sldId id="6818" r:id="rId64"/>
    <p:sldId id="6798" r:id="rId6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3366CC"/>
    <a:srgbClr val="A86ED4"/>
    <a:srgbClr val="00CDC8"/>
    <a:srgbClr val="00FFFF"/>
    <a:srgbClr val="CC66FF"/>
    <a:srgbClr val="FFFF66"/>
    <a:srgbClr val="FFFFC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E792A7FF-4E1B-4070-9236-C2C10E85E8D7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C1FE02D1-F8C5-4125-92B4-9C75DE2EF5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06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Texas has the highest number of roadway fatalities of any state in the country.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9EA4E-C83A-45EC-B9A6-37D04D8094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40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50D95-9A2E-404B-AAE8-B2F3E0434A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3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E179DC5-7DE1-8B80-D463-57886BF2455D}" type="slidenum">
              <a:rPr/>
              <a:t>54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A5469B-DA18-DB7C-5E60-B62F4FA60055}" type="slidenum">
              <a:rPr/>
              <a:t>55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242D7A-D12B-C5EA-9376-37607E7DDD42}" type="slidenum">
              <a:rPr/>
              <a:t>56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42D7A-D12B-C5EA-9376-37607E7DDD42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42D7A-D12B-C5EA-9376-37607E7DDD42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58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42D7A-D12B-C5EA-9376-37607E7DDD42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780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–"/>
              <a:defRPr/>
            </a:pPr>
            <a:r>
              <a:t>We have a solid base of services -&gt; Now we have to upgrade them with DA</a:t>
            </a:r>
          </a:p>
          <a:p>
            <a:pPr marL="217793" indent="-217793">
              <a:buFont typeface="Arial"/>
              <a:buChar char="–"/>
              <a:defRPr/>
            </a:pPr>
            <a:r>
              <a:t>Make the first subcatchment operational with DA</a:t>
            </a:r>
          </a:p>
          <a:p>
            <a:pPr marL="217793" indent="-217793">
              <a:buFont typeface="Arial"/>
              <a:buChar char="–"/>
              <a:defRPr/>
            </a:pPr>
            <a:r>
              <a:t>Update the services to receive the DA adjusted forecasts</a:t>
            </a:r>
          </a:p>
          <a:p>
            <a:pPr marL="217793" indent="-217793">
              <a:buFont typeface="Arial"/>
              <a:buChar char="–"/>
              <a:defRPr/>
            </a:pPr>
            <a:r>
              <a:t>Gradually improve the lag of available forecasts and opbservations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B1C39-AA79-413B-494E-7003D9A1242E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684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–"/>
              <a:defRPr/>
            </a:pPr>
            <a:r>
              <a:t>We have a solid base of services -&gt; Now we have to upgrade them with DA</a:t>
            </a:r>
          </a:p>
          <a:p>
            <a:pPr marL="217793" indent="-217793">
              <a:buFont typeface="Arial"/>
              <a:buChar char="–"/>
              <a:defRPr/>
            </a:pPr>
            <a:r>
              <a:t>Make the first subcatchment operational with DA</a:t>
            </a:r>
          </a:p>
          <a:p>
            <a:pPr marL="217793" indent="-217793">
              <a:buFont typeface="Arial"/>
              <a:buChar char="–"/>
              <a:defRPr/>
            </a:pPr>
            <a:r>
              <a:t>Update the services to receive the DA adjusted forecasts</a:t>
            </a:r>
          </a:p>
          <a:p>
            <a:pPr marL="217793" indent="-217793">
              <a:buFont typeface="Arial"/>
              <a:buChar char="–"/>
              <a:defRPr/>
            </a:pPr>
            <a:r>
              <a:t>Gradually improve the lag of available forecasts and opbservations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B1C39-AA79-413B-494E-7003D9A1242E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854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especially vulnerable to flooding in Texas.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9EA4E-C83A-45EC-B9A6-37D04D8094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TxDOT has a role to play in solving this problem.  And we all do better, when we all do better.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9EA4E-C83A-45EC-B9A6-37D04D8094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6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Bird’s eye view of what we’re doing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9EA4E-C83A-45EC-B9A6-37D04D8094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1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50D95-9A2E-404B-AAE8-B2F3E0434A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85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50D95-9A2E-404B-AAE8-B2F3E0434A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79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50D95-9A2E-404B-AAE8-B2F3E0434A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245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headshot of </a:t>
            </a:r>
            <a:r>
              <a:rPr lang="en-US" dirty="0" err="1"/>
              <a:t>jon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50D95-9A2E-404B-AAE8-B2F3E0434A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547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50D95-9A2E-404B-AAE8-B2F3E0434A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26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E635-A297-B4D7-4286-16A435E6D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FA9A7-C321-E8CE-EB39-0F4E7D20F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11F99-461B-51FB-A597-049AC331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A880A-28F5-361A-5BEA-A2E6D87E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E92EF-2ED0-9009-5770-C1CA53BD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9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38B1-7595-F54A-488B-79D1A592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D15F4-B9D4-49DF-AC5E-13B054481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37A9-E58D-8E34-8279-D17C40604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C71CF-2774-A3A2-D9CC-3A5C0A59F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5D478-6F5E-2A21-AD3B-03D16940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4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EC908B-732B-04B7-2DDB-42F296CA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5F3FC-7AE1-4C23-1255-77E3AAE70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3ACCF-3FA7-742D-5953-D05BB745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70C61-40EA-8D8C-0DEC-997DE04F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FEFCE-8D74-BACD-AF51-4261AAA9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105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72773773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81134777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7741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44771760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74865156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51424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630831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3172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FEE50-06E7-C7C7-BF08-670DB61A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9F8FD-8BB8-50E8-D6CC-305B5219E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C4793-229D-126D-1AF7-E14017359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C8E41-E003-3DD4-CA2F-F0B6E642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E3D39-F68C-D7AE-2727-524F5515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734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0274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29492769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93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49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70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43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48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8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4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A7FBC-63C3-AB38-62FE-015351B06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861B9-065A-A2DC-B86E-6424E21A3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A43E5-DE56-72CF-B2A1-09DE5313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64929-7E98-B9C5-332C-C857E747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E0420-4F05-4DC3-A8CD-47C7D6258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9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51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89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61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5D72-DD11-7A2D-1816-DDFFCEF6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01009-0B3E-00AE-73DE-67404C2BF2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EADDC-60FE-E928-7BD1-EA9515940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7B26A-8614-5CA3-1BBB-A5A36E36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0F29B-792E-0437-B492-6CE61EB6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36066-F7CC-46E4-10E8-532FF028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3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2DAA-A2E3-01A3-F66B-23258024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25FAE-E2AD-60D3-93A6-D10CA3E67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C769C-742D-04A1-12FF-B8FB4FA2B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FED0EC-7CED-A292-CAD5-728169C88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6B838-7837-D06E-9EA2-7F5A49879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21172B-7FC7-6738-3C0F-67E0FC3C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1AFFD1-E63F-2861-145F-1F5968FF9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4BBC81-1958-67DB-41C6-53B84104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0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61BB6-DB63-B8C6-5C29-64C885D96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0A93F-A043-0AA2-D6BB-F57C9FB6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E7316-FBD6-7FAE-6CF3-4C2C1166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0778E-9A69-3164-07A0-BD048DAE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47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E2C06-22EB-DA9A-E4D5-61D3C32F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7741B-BCAB-AF13-3B8A-1AF3CA8D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95227-1972-4B27-186E-06E21346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23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8A80C-86CE-6C32-2426-8D538275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724D7-686C-D614-E69E-8558F8028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4CCD3-BC68-B993-2850-5505509BD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71021-1FD6-83D2-AFB2-B6983481C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BE4C2-2174-974A-FDE8-6F170A66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DE3B7-4578-5FF0-A400-C745D4F96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68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309AD-67EA-39EB-7370-74EEEEEC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C31B8-F6DA-2C2E-8692-AA5AB706B6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B71DD-A79E-01EB-1E53-03797ADCB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BCB0-63C0-CD1B-ACBC-5BD20E6D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39A6A6-44E1-D0CF-5E8B-C89B8260D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D62C3-F129-8CDF-E692-25CBB55E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3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4C577-C62D-608C-BB8E-59C9D43A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E0CA7-A01D-3D9B-6496-266BBD0AF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5BD14-552A-AB39-4508-658D4BE892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3E718-5C79-4F05-9CD6-E216538CA982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B0FC-5123-B3CE-E1D9-4BA69F89C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A89E8-47C4-92D8-80D1-32E21BEE8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F82E-EF59-47E2-B866-D7AA2519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5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852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B3E718-5C79-4F05-9CD6-E216538CA982}" type="datetimeFigureOut">
              <a:rPr lang="en-US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8AF82E-EF59-47E2-B866-D7AA251911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www.animalia-life.club/qa/pictures/apple-mobile-phones-5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4.png"/><Relationship Id="rId4" Type="http://schemas.openxmlformats.org/officeDocument/2006/relationships/hyperlink" Target="https://www.animalia-life.club/qa/pictures/apple-mobile-phones-5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jpeg"/><Relationship Id="rId7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53.png"/><Relationship Id="rId5" Type="http://schemas.openxmlformats.org/officeDocument/2006/relationships/image" Target="../media/image44.png"/><Relationship Id="rId10" Type="http://schemas.openxmlformats.org/officeDocument/2006/relationships/hyperlink" Target="https://svgsilh.com/e91e63/image/304167.html" TargetMode="External"/><Relationship Id="rId4" Type="http://schemas.openxmlformats.org/officeDocument/2006/relationships/hyperlink" Target="https://www.animalia-life.club/qa/pictures/apple-mobile-phones-5.html" TargetMode="External"/><Relationship Id="rId9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hyperlink" Target="https://svgsilh.com/e91e63/image/304167.html" TargetMode="External"/><Relationship Id="rId4" Type="http://schemas.openxmlformats.org/officeDocument/2006/relationships/image" Target="../media/image55.sv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hyperlink" Target="https://svgsilh.com/e91e63/image/304167.html" TargetMode="External"/><Relationship Id="rId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dx.doi.org/10.1061/(ASCE)HE.1943-5584.0000635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12.png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96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f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tmp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image" Target="../media/image12.png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3.png"/><Relationship Id="rId4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3.png"/><Relationship Id="rId7" Type="http://schemas.openxmlformats.org/officeDocument/2006/relationships/hyperlink" Target="https://bridges.txdot.kisters.cloud/xs/?uuid=00a1d8c7-2ead-4fc4-ae9c-928146a4460c&amp;source=datasphere&amp;product=short_rang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hyperlink" Target="https://bridges.txdot.kisters.cloud/doc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bridges.txdot.kisters.cloud/xs/?uuid=00a1d8c7-2ead-4fc4-ae9c-928146a4460c&amp;list_flows=0%2C0%2C0%2C0%2C0%2C0%2C0%2C100%2C1000%2C5000%2C28000%2C42000%2C50000%2C45000%2C42000%2C35000%2C30000%2C25000&amp;first_utc_time=2023-10-26T02%3A00%3A00&amp;source=none&amp;product=short_range" TargetMode="Externa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0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0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14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ad with cars on it and a flooded road&#10;&#10;Description automatically generated">
            <a:extLst>
              <a:ext uri="{FF2B5EF4-FFF2-40B4-BE49-F238E27FC236}">
                <a16:creationId xmlns:a16="http://schemas.microsoft.com/office/drawing/2014/main" id="{D31C891F-1E66-715C-53DC-D749BCF03D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12" y="-23639"/>
            <a:ext cx="9430871" cy="72025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DE685F-6967-9B2C-F435-5B934275C45D}"/>
              </a:ext>
            </a:extLst>
          </p:cNvPr>
          <p:cNvSpPr/>
          <p:nvPr/>
        </p:nvSpPr>
        <p:spPr>
          <a:xfrm>
            <a:off x="0" y="-66443"/>
            <a:ext cx="6023728" cy="72025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D2060F-6A55-E1C3-608F-9B0889B13350}"/>
              </a:ext>
            </a:extLst>
          </p:cNvPr>
          <p:cNvCxnSpPr>
            <a:cxnSpLocks/>
          </p:cNvCxnSpPr>
          <p:nvPr/>
        </p:nvCxnSpPr>
        <p:spPr>
          <a:xfrm>
            <a:off x="475990" y="4821566"/>
            <a:ext cx="521320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395711F-9BAE-86E6-8B80-BC90C1B935B5}"/>
              </a:ext>
            </a:extLst>
          </p:cNvPr>
          <p:cNvSpPr txBox="1">
            <a:spLocks/>
          </p:cNvSpPr>
          <p:nvPr/>
        </p:nvSpPr>
        <p:spPr>
          <a:xfrm>
            <a:off x="374839" y="5020870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sz="4000" b="0" i="0" baseline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The University of Texas at Austin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 Geological Survey</a:t>
            </a:r>
          </a:p>
          <a:p>
            <a:r>
              <a:rPr lang="en-US" sz="2400" dirty="0">
                <a:solidFill>
                  <a:schemeClr val="bg1"/>
                </a:solidFill>
              </a:rPr>
              <a:t>KISTERS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ESRI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4E82C2C-26F5-6274-CECD-F3D9FACDCF2B}"/>
              </a:ext>
            </a:extLst>
          </p:cNvPr>
          <p:cNvSpPr txBox="1">
            <a:spLocks/>
          </p:cNvSpPr>
          <p:nvPr/>
        </p:nvSpPr>
        <p:spPr>
          <a:xfrm>
            <a:off x="9797303" y="6359431"/>
            <a:ext cx="2277035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</a:pP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F3F2CEAA-D140-8382-C8F0-CC42E9FB5DA7}"/>
              </a:ext>
            </a:extLst>
          </p:cNvPr>
          <p:cNvSpPr txBox="1">
            <a:spLocks/>
          </p:cNvSpPr>
          <p:nvPr/>
        </p:nvSpPr>
        <p:spPr>
          <a:xfrm>
            <a:off x="374839" y="1225992"/>
            <a:ext cx="12998376" cy="272145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800" b="1" i="0" kern="800" cap="all" normalizeH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6000" dirty="0"/>
              <a:t>Quarterly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6000" dirty="0"/>
              <a:t>Review 1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C6FDB7F-5AB6-0BD0-7214-CA1EAA29020D}"/>
              </a:ext>
            </a:extLst>
          </p:cNvPr>
          <p:cNvSpPr txBox="1">
            <a:spLocks/>
          </p:cNvSpPr>
          <p:nvPr/>
        </p:nvSpPr>
        <p:spPr>
          <a:xfrm>
            <a:off x="374839" y="148945"/>
            <a:ext cx="4455069" cy="19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b="1" dirty="0">
                <a:latin typeface="+mj-lt"/>
                <a:ea typeface="+mn-ea"/>
                <a:cs typeface="+mn-cs"/>
              </a:rPr>
              <a:t>TxDOT Project 0-7095-01</a:t>
            </a:r>
          </a:p>
          <a:p>
            <a:pPr fontAlgn="auto">
              <a:spcAft>
                <a:spcPts val="0"/>
              </a:spcAft>
            </a:pPr>
            <a:r>
              <a:rPr lang="en-US" sz="3200" b="1" dirty="0">
                <a:latin typeface="+mj-lt"/>
                <a:ea typeface="+mn-ea"/>
                <a:cs typeface="+mn-cs"/>
              </a:rPr>
              <a:t>Flood Assessment System for TxDOT (FAST)</a:t>
            </a:r>
          </a:p>
          <a:p>
            <a:pPr fontAlgn="auto">
              <a:spcAft>
                <a:spcPts val="0"/>
              </a:spcAft>
            </a:pPr>
            <a:endParaRPr lang="en-US" sz="3200" b="1" dirty="0">
              <a:latin typeface="+mj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AB5786-509D-A6BE-B092-BEF5961E083B}"/>
              </a:ext>
            </a:extLst>
          </p:cNvPr>
          <p:cNvSpPr txBox="1"/>
          <p:nvPr/>
        </p:nvSpPr>
        <p:spPr>
          <a:xfrm>
            <a:off x="437034" y="3777420"/>
            <a:ext cx="6687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August 1, 2024</a:t>
            </a:r>
          </a:p>
        </p:txBody>
      </p:sp>
    </p:spTree>
    <p:extLst>
      <p:ext uri="{BB962C8B-B14F-4D97-AF65-F5344CB8AC3E}">
        <p14:creationId xmlns:p14="http://schemas.microsoft.com/office/powerpoint/2010/main" val="615449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0E5D6D-C232-6983-4F60-64E9F55C4B8E}"/>
              </a:ext>
            </a:extLst>
          </p:cNvPr>
          <p:cNvSpPr txBox="1"/>
          <p:nvPr/>
        </p:nvSpPr>
        <p:spPr>
          <a:xfrm>
            <a:off x="450401" y="2244500"/>
            <a:ext cx="170281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DEC21-5EC3-0946-640D-88C0ECADD9C3}"/>
              </a:ext>
            </a:extLst>
          </p:cNvPr>
          <p:cNvSpPr txBox="1"/>
          <p:nvPr/>
        </p:nvSpPr>
        <p:spPr>
          <a:xfrm>
            <a:off x="2702290" y="2244500"/>
            <a:ext cx="19138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FADBF-FB43-D785-679C-76330BF84859}"/>
              </a:ext>
            </a:extLst>
          </p:cNvPr>
          <p:cNvSpPr txBox="1"/>
          <p:nvPr/>
        </p:nvSpPr>
        <p:spPr>
          <a:xfrm>
            <a:off x="5206216" y="2244500"/>
            <a:ext cx="190734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417B48-DCB3-DAA7-40B9-3630F8D410E4}"/>
              </a:ext>
            </a:extLst>
          </p:cNvPr>
          <p:cNvSpPr txBox="1"/>
          <p:nvPr/>
        </p:nvSpPr>
        <p:spPr>
          <a:xfrm>
            <a:off x="7613324" y="2244500"/>
            <a:ext cx="205451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C207D-FF88-A485-7746-B4F7A966CD47}"/>
              </a:ext>
            </a:extLst>
          </p:cNvPr>
          <p:cNvSpPr txBox="1"/>
          <p:nvPr/>
        </p:nvSpPr>
        <p:spPr>
          <a:xfrm>
            <a:off x="10181508" y="2244500"/>
            <a:ext cx="1622818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9E3AB7-7192-43E9-D49B-FDFF112E2156}"/>
              </a:ext>
            </a:extLst>
          </p:cNvPr>
          <p:cNvSpPr txBox="1"/>
          <p:nvPr/>
        </p:nvSpPr>
        <p:spPr>
          <a:xfrm>
            <a:off x="450396" y="2706165"/>
            <a:ext cx="1695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Services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F3ECDD-1C3B-437C-65A7-A94F03A80922}"/>
              </a:ext>
            </a:extLst>
          </p:cNvPr>
          <p:cNvSpPr txBox="1"/>
          <p:nvPr/>
        </p:nvSpPr>
        <p:spPr>
          <a:xfrm>
            <a:off x="2708602" y="2706165"/>
            <a:ext cx="190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Decision Support Gauges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C5927F-AF20-7DB0-4BC7-C2DF662BDB6A}"/>
              </a:ext>
            </a:extLst>
          </p:cNvPr>
          <p:cNvSpPr txBox="1"/>
          <p:nvPr/>
        </p:nvSpPr>
        <p:spPr>
          <a:xfrm>
            <a:off x="5068615" y="2706165"/>
            <a:ext cx="2165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Transportation Geodatabase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2DBAFF-3B30-9F51-CF6A-D61D3F8D2885}"/>
              </a:ext>
            </a:extLst>
          </p:cNvPr>
          <p:cNvSpPr txBox="1"/>
          <p:nvPr/>
        </p:nvSpPr>
        <p:spPr>
          <a:xfrm>
            <a:off x="7627227" y="2706165"/>
            <a:ext cx="2040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Services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0FEC3-58A0-6AC3-F293-75640419F8BE}"/>
              </a:ext>
            </a:extLst>
          </p:cNvPr>
          <p:cNvSpPr txBox="1"/>
          <p:nvPr/>
        </p:nvSpPr>
        <p:spPr>
          <a:xfrm>
            <a:off x="10181507" y="2706165"/>
            <a:ext cx="1622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 Data Analytics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91E0D4-94E8-3981-BE85-D4885D79FF93}"/>
              </a:ext>
            </a:extLst>
          </p:cNvPr>
          <p:cNvSpPr txBox="1"/>
          <p:nvPr/>
        </p:nvSpPr>
        <p:spPr>
          <a:xfrm>
            <a:off x="450402" y="3427493"/>
            <a:ext cx="26279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Map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Map Delivery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 Mapping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Emergency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 Exercises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8124C9-5797-B6A2-46D3-9479512CB974}"/>
              </a:ext>
            </a:extLst>
          </p:cNvPr>
          <p:cNvSpPr txBox="1"/>
          <p:nvPr/>
        </p:nvSpPr>
        <p:spPr>
          <a:xfrm>
            <a:off x="2667938" y="3427493"/>
            <a:ext cx="250503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Gauge Operation and Maintenance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Gauge Calibration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RQ30 Flood Decision Support Toolbox Sites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– Stage Height Interaction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Synthetic Rating Curves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FD2DD-7EFE-46D0-309A-3CB17D7C5321}"/>
              </a:ext>
            </a:extLst>
          </p:cNvPr>
          <p:cNvSpPr txBox="1"/>
          <p:nvPr/>
        </p:nvSpPr>
        <p:spPr>
          <a:xfrm>
            <a:off x="5139272" y="3427493"/>
            <a:ext cx="2687101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 Elevation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 Hydrography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 Inundation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Span Bridges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Class Culverts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Water Crossings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130666-6016-85C0-8093-979B7988721F}"/>
              </a:ext>
            </a:extLst>
          </p:cNvPr>
          <p:cNvSpPr txBox="1"/>
          <p:nvPr/>
        </p:nvSpPr>
        <p:spPr>
          <a:xfrm>
            <a:off x="7497371" y="3427493"/>
            <a:ext cx="248475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Warnings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Flooded Road Inundation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Impact Assessment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Assimilation Implementation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Transportation Flood Impact Simulation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7EFE4F-BA18-3877-F652-AB5BB5ECC44A}"/>
              </a:ext>
            </a:extLst>
          </p:cNvPr>
          <p:cNvSpPr txBox="1"/>
          <p:nvPr/>
        </p:nvSpPr>
        <p:spPr>
          <a:xfrm>
            <a:off x="10096623" y="3427493"/>
            <a:ext cx="193093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Road Overtopping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Assimilation in Space and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Error Assessment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A7A1FA-3928-F74C-66AD-7F34674ECA1A}"/>
              </a:ext>
            </a:extLst>
          </p:cNvPr>
          <p:cNvSpPr txBox="1"/>
          <p:nvPr/>
        </p:nvSpPr>
        <p:spPr>
          <a:xfrm>
            <a:off x="0" y="18421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Project Tasks and Subtasks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5CACC8-0429-CDA6-F322-0A5F5A1ADB89}"/>
              </a:ext>
            </a:extLst>
          </p:cNvPr>
          <p:cNvCxnSpPr/>
          <p:nvPr/>
        </p:nvCxnSpPr>
        <p:spPr>
          <a:xfrm>
            <a:off x="2399378" y="2244500"/>
            <a:ext cx="0" cy="4613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6A527B-EFE2-44B9-8EF1-412CC2680719}"/>
              </a:ext>
            </a:extLst>
          </p:cNvPr>
          <p:cNvCxnSpPr/>
          <p:nvPr/>
        </p:nvCxnSpPr>
        <p:spPr>
          <a:xfrm>
            <a:off x="4911188" y="2244500"/>
            <a:ext cx="0" cy="4613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31A69B-833E-63A1-FA4E-CA20864A51F1}"/>
              </a:ext>
            </a:extLst>
          </p:cNvPr>
          <p:cNvCxnSpPr/>
          <p:nvPr/>
        </p:nvCxnSpPr>
        <p:spPr>
          <a:xfrm>
            <a:off x="7394685" y="2244500"/>
            <a:ext cx="0" cy="4613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5A911A-606F-D13A-3616-F5AA3DE3A7D2}"/>
              </a:ext>
            </a:extLst>
          </p:cNvPr>
          <p:cNvCxnSpPr/>
          <p:nvPr/>
        </p:nvCxnSpPr>
        <p:spPr>
          <a:xfrm>
            <a:off x="9962868" y="2244500"/>
            <a:ext cx="0" cy="4613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2B92F62-3028-8998-C0B2-403209942258}"/>
              </a:ext>
            </a:extLst>
          </p:cNvPr>
          <p:cNvSpPr txBox="1"/>
          <p:nvPr/>
        </p:nvSpPr>
        <p:spPr>
          <a:xfrm>
            <a:off x="2241723" y="1094224"/>
            <a:ext cx="1518892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53E4B-7C4B-3C3A-718D-9C65C05E0A92}"/>
              </a:ext>
            </a:extLst>
          </p:cNvPr>
          <p:cNvSpPr txBox="1"/>
          <p:nvPr/>
        </p:nvSpPr>
        <p:spPr>
          <a:xfrm>
            <a:off x="3594042" y="1149921"/>
            <a:ext cx="2557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DDD89-6528-733A-B0D4-DD7421518FED}"/>
              </a:ext>
            </a:extLst>
          </p:cNvPr>
          <p:cNvSpPr txBox="1"/>
          <p:nvPr/>
        </p:nvSpPr>
        <p:spPr>
          <a:xfrm>
            <a:off x="6013052" y="1051903"/>
            <a:ext cx="5851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Organization, Coordination,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Reporting, and 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C17C4E-A470-EA1B-114E-165D569DABF3}"/>
              </a:ext>
            </a:extLst>
          </p:cNvPr>
          <p:cNvCxnSpPr/>
          <p:nvPr/>
        </p:nvCxnSpPr>
        <p:spPr>
          <a:xfrm>
            <a:off x="711260" y="1868212"/>
            <a:ext cx="10618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3FA62F3C-184B-4AED-BE4A-9CFF89AEA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909" y="337043"/>
            <a:ext cx="824735" cy="109964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0260ED4-5FB0-4AF5-B54C-FA54C1FD6995}"/>
              </a:ext>
            </a:extLst>
          </p:cNvPr>
          <p:cNvSpPr/>
          <p:nvPr/>
        </p:nvSpPr>
        <p:spPr>
          <a:xfrm>
            <a:off x="9076246" y="1436689"/>
            <a:ext cx="16228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Maidment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91A43AF1-47AD-4B78-8257-67FD8A3F7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1" r="9035"/>
          <a:stretch/>
        </p:blipFill>
        <p:spPr bwMode="auto">
          <a:xfrm>
            <a:off x="10800619" y="331910"/>
            <a:ext cx="953406" cy="1129169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E0BE6F9-4929-4D37-A1A2-F160C2A8D325}"/>
              </a:ext>
            </a:extLst>
          </p:cNvPr>
          <p:cNvSpPr/>
          <p:nvPr/>
        </p:nvSpPr>
        <p:spPr>
          <a:xfrm>
            <a:off x="10537428" y="1445605"/>
            <a:ext cx="1490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Kristine Blickenstaff</a:t>
            </a:r>
          </a:p>
        </p:txBody>
      </p:sp>
    </p:spTree>
    <p:extLst>
      <p:ext uri="{BB962C8B-B14F-4D97-AF65-F5344CB8AC3E}">
        <p14:creationId xmlns:p14="http://schemas.microsoft.com/office/powerpoint/2010/main" val="3381929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DA8A73-74A0-2763-3028-9C2AFC75E109}"/>
              </a:ext>
            </a:extLst>
          </p:cNvPr>
          <p:cNvSpPr txBox="1"/>
          <p:nvPr/>
        </p:nvSpPr>
        <p:spPr>
          <a:xfrm>
            <a:off x="243257" y="3059668"/>
            <a:ext cx="2557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Components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84DC2-A02A-4A55-0817-208E6FBE851E}"/>
              </a:ext>
            </a:extLst>
          </p:cNvPr>
          <p:cNvSpPr txBox="1"/>
          <p:nvPr/>
        </p:nvSpPr>
        <p:spPr>
          <a:xfrm>
            <a:off x="0" y="1594941"/>
            <a:ext cx="121920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Forecast Data Analytics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F63E8-817C-E59E-2F36-8A7D1FA8682C}"/>
              </a:ext>
            </a:extLst>
          </p:cNvPr>
          <p:cNvSpPr txBox="1"/>
          <p:nvPr/>
        </p:nvSpPr>
        <p:spPr>
          <a:xfrm>
            <a:off x="599221" y="3429000"/>
            <a:ext cx="59806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Subtask 6.1		Probability of Road Overtopping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Subtask 6.2		Assimilation in Space and Time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Subtask 6.3		Regional Error Assessment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95F971-690A-D349-0B45-DE4561C73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51" y="541107"/>
            <a:ext cx="1240623" cy="1400662"/>
          </a:xfrm>
          <a:prstGeom prst="round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CEAA4C-D7C0-777D-3B9A-1E8FBFCA6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034" y="541107"/>
            <a:ext cx="1080298" cy="1400662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6885BB-E055-CB5A-1A45-C25E94C7DF8B}"/>
              </a:ext>
            </a:extLst>
          </p:cNvPr>
          <p:cNvSpPr/>
          <p:nvPr/>
        </p:nvSpPr>
        <p:spPr>
          <a:xfrm>
            <a:off x="9341885" y="1941769"/>
            <a:ext cx="939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Paola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Passalacqua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6704C-4E14-B47A-9658-415512ED9481}"/>
              </a:ext>
            </a:extLst>
          </p:cNvPr>
          <p:cNvSpPr/>
          <p:nvPr/>
        </p:nvSpPr>
        <p:spPr>
          <a:xfrm>
            <a:off x="10664002" y="1938127"/>
            <a:ext cx="1132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Matt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Bartos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blue orange and white text on a black background&#10;&#10;Description automatically generated">
            <a:extLst>
              <a:ext uri="{FF2B5EF4-FFF2-40B4-BE49-F238E27FC236}">
                <a16:creationId xmlns:a16="http://schemas.microsoft.com/office/drawing/2014/main" id="{03AE63B4-7D6C-3AC1-CAD4-9673EE346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16" y="5522024"/>
            <a:ext cx="1382106" cy="138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74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3CD651-73DA-F601-4FBC-77786103C6EF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6: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Quantifying Forecast Error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355BCE-143F-CC6E-2E99-966AD47CD30C}"/>
              </a:ext>
            </a:extLst>
          </p:cNvPr>
          <p:cNvSpPr txBox="1">
            <a:spLocks/>
          </p:cNvSpPr>
          <p:nvPr/>
        </p:nvSpPr>
        <p:spPr bwMode="auto">
          <a:xfrm>
            <a:off x="203883" y="1150818"/>
            <a:ext cx="5612031" cy="11475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21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/>
              </a:rPr>
              <a:t>Regional Error Assessment: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/>
              </a:rPr>
              <a:t>NWM 3.0 struggles to predict streamflow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/>
              </a:rPr>
              <a:t>accurately especially during major storm events.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BA678-2679-177D-8218-45D38CAF4B0F}"/>
              </a:ext>
            </a:extLst>
          </p:cNvPr>
          <p:cNvSpPr txBox="1"/>
          <p:nvPr/>
        </p:nvSpPr>
        <p:spPr bwMode="auto">
          <a:xfrm>
            <a:off x="298152" y="3115706"/>
            <a:ext cx="4700637" cy="92333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ＭＳ Ｐゴシック"/>
                <a:cs typeface="Arial" panose="020B0604020202020204" pitchFamily="34" charset="0"/>
              </a:rPr>
              <a:t>Draft of paper for the regional error assessment for NWM 2.1 and 3.0 is ready, undergoing revisions for final submission for publishing. </a:t>
            </a:r>
          </a:p>
        </p:txBody>
      </p:sp>
      <p:pic>
        <p:nvPicPr>
          <p:cNvPr id="9" name="Picture 8" descr="A map of the state of texas&#10;&#10;Description automatically generated">
            <a:extLst>
              <a:ext uri="{FF2B5EF4-FFF2-40B4-BE49-F238E27FC236}">
                <a16:creationId xmlns:a16="http://schemas.microsoft.com/office/drawing/2014/main" id="{F87D6729-9A19-B5E8-7DF6-4694AE79A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3487" y="1807533"/>
            <a:ext cx="5984630" cy="4830643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CD103-6628-3473-D74A-AB8D9F5EDF2D}"/>
              </a:ext>
            </a:extLst>
          </p:cNvPr>
          <p:cNvSpPr txBox="1"/>
          <p:nvPr/>
        </p:nvSpPr>
        <p:spPr bwMode="auto">
          <a:xfrm>
            <a:off x="298152" y="4459031"/>
            <a:ext cx="5014161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NWM 3.0 struggles to predict streamflow accurately especially during major storm events.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2CC552-89CC-9DFF-84F5-18AC6A9EFB3C}"/>
              </a:ext>
            </a:extLst>
          </p:cNvPr>
          <p:cNvSpPr txBox="1"/>
          <p:nvPr/>
        </p:nvSpPr>
        <p:spPr bwMode="auto">
          <a:xfrm>
            <a:off x="1395610" y="6067489"/>
            <a:ext cx="6122504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Fig: Spatial Distribution of NNSE for NWM 3.0 during (a) Hurricane Harvey, (b) TS Imelda, and (c) Hurricane Hanna. NNSE&lt;0.5 in most locations.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4C2C1A-5712-4C19-9A41-B64E85F25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18" y="177543"/>
            <a:ext cx="862069" cy="973275"/>
          </a:xfrm>
          <a:prstGeom prst="round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A3857AD-B37E-4DF5-87F5-832EAA99EE4A}"/>
              </a:ext>
            </a:extLst>
          </p:cNvPr>
          <p:cNvSpPr/>
          <p:nvPr/>
        </p:nvSpPr>
        <p:spPr>
          <a:xfrm>
            <a:off x="10909318" y="1150818"/>
            <a:ext cx="939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Paola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Passalacqua</a:t>
            </a:r>
          </a:p>
        </p:txBody>
      </p:sp>
    </p:spTree>
    <p:extLst>
      <p:ext uri="{BB962C8B-B14F-4D97-AF65-F5344CB8AC3E}">
        <p14:creationId xmlns:p14="http://schemas.microsoft.com/office/powerpoint/2010/main" val="706620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F28BFE-6018-4476-96C6-4492A81F8EDD}"/>
              </a:ext>
            </a:extLst>
          </p:cNvPr>
          <p:cNvSpPr txBox="1">
            <a:spLocks/>
          </p:cNvSpPr>
          <p:nvPr/>
        </p:nvSpPr>
        <p:spPr bwMode="auto">
          <a:xfrm>
            <a:off x="482648" y="1085535"/>
            <a:ext cx="10072939" cy="6938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21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Streamflow prediction improves with Data Assimilation</a:t>
            </a:r>
          </a:p>
        </p:txBody>
      </p:sp>
      <p:pic>
        <p:nvPicPr>
          <p:cNvPr id="8" name="Picture 7" descr="A map of a river&#10;&#10;Description automatically generated">
            <a:extLst>
              <a:ext uri="{FF2B5EF4-FFF2-40B4-BE49-F238E27FC236}">
                <a16:creationId xmlns:a16="http://schemas.microsoft.com/office/drawing/2014/main" id="{52BF674A-0996-D483-1FC5-BECA15FE3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79" y="3057999"/>
            <a:ext cx="5479593" cy="3194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898295BB-6DE8-7A16-266D-FB57B44B0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1" y="2075900"/>
            <a:ext cx="5873170" cy="41955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C010A9-8263-D17B-02B1-9BF4A25B0549}"/>
              </a:ext>
            </a:extLst>
          </p:cNvPr>
          <p:cNvSpPr txBox="1"/>
          <p:nvPr/>
        </p:nvSpPr>
        <p:spPr bwMode="auto">
          <a:xfrm>
            <a:off x="2133802" y="6409812"/>
            <a:ext cx="7708841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DA improves the streamflow prediction at the validation site for 2018 Llano flood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8AE36-7F3E-C2C1-52E9-FB91B73A33AE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6: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Data Assimilation with the CFE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B30A4-CA2B-58B9-F610-E6512EB14B7C}"/>
              </a:ext>
            </a:extLst>
          </p:cNvPr>
          <p:cNvSpPr txBox="1"/>
          <p:nvPr/>
        </p:nvSpPr>
        <p:spPr bwMode="auto">
          <a:xfrm>
            <a:off x="6618261" y="1710800"/>
            <a:ext cx="5344511" cy="141577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CFE (Conceptual Functional Equivalent) Model: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One of the hydrological models considered for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     NextGen Framework.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A simplified conceptual model designed to be functionally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     equivalent to the NWM. </a:t>
            </a:r>
          </a:p>
        </p:txBody>
      </p:sp>
    </p:spTree>
    <p:extLst>
      <p:ext uri="{BB962C8B-B14F-4D97-AF65-F5344CB8AC3E}">
        <p14:creationId xmlns:p14="http://schemas.microsoft.com/office/powerpoint/2010/main" val="1223272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8FBC3DA-45FB-4CE4-A1D0-1AF321181066}"/>
              </a:ext>
            </a:extLst>
          </p:cNvPr>
          <p:cNvSpPr txBox="1">
            <a:spLocks/>
          </p:cNvSpPr>
          <p:nvPr/>
        </p:nvSpPr>
        <p:spPr bwMode="auto">
          <a:xfrm>
            <a:off x="5843922" y="1751815"/>
            <a:ext cx="5395784" cy="3341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21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Quantifying the Spatial Correlation In Guadalupe Basin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CA77C-E677-9EAF-04EF-6A94E0E01EB1}"/>
              </a:ext>
            </a:extLst>
          </p:cNvPr>
          <p:cNvSpPr txBox="1"/>
          <p:nvPr/>
        </p:nvSpPr>
        <p:spPr bwMode="auto">
          <a:xfrm>
            <a:off x="5580795" y="5558709"/>
            <a:ext cx="5997145" cy="29817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Initial Results for Spatial Correlation in Guadalupe Basin for 2018 storm</a:t>
            </a:r>
          </a:p>
        </p:txBody>
      </p:sp>
      <p:pic>
        <p:nvPicPr>
          <p:cNvPr id="2" name="Picture 1" descr="A map of a stream&#10;&#10;Description automatically generated">
            <a:extLst>
              <a:ext uri="{FF2B5EF4-FFF2-40B4-BE49-F238E27FC236}">
                <a16:creationId xmlns:a16="http://schemas.microsoft.com/office/drawing/2014/main" id="{EEC45BED-435A-4417-BB4A-7C389B744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795" y="2085966"/>
            <a:ext cx="5816811" cy="32200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graph showing the difference between gaussian model and gaussian model&#10;&#10;Description automatically generated">
            <a:extLst>
              <a:ext uri="{FF2B5EF4-FFF2-40B4-BE49-F238E27FC236}">
                <a16:creationId xmlns:a16="http://schemas.microsoft.com/office/drawing/2014/main" id="{1082034F-F345-57E7-9958-8FF00247D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2" y="1829541"/>
            <a:ext cx="3785616" cy="21632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aph showing a line graph&#10;&#10;Description automatically generated with medium confidence">
            <a:extLst>
              <a:ext uri="{FF2B5EF4-FFF2-40B4-BE49-F238E27FC236}">
                <a16:creationId xmlns:a16="http://schemas.microsoft.com/office/drawing/2014/main" id="{8243E7BD-2006-DE47-15E3-49E628F5A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3" y="4335188"/>
            <a:ext cx="3785905" cy="21633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F3987-6C49-20CC-98BA-AE8AC141FFE6}"/>
              </a:ext>
            </a:extLst>
          </p:cNvPr>
          <p:cNvSpPr txBox="1"/>
          <p:nvPr/>
        </p:nvSpPr>
        <p:spPr>
          <a:xfrm>
            <a:off x="0" y="230772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6: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Further Improvement of Data Assimilation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00E63D-DC7B-EFDC-CB32-5717EA1592A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772662"/>
            <a:ext cx="8051800" cy="484632"/>
          </a:xfrm>
        </p:spPr>
        <p:txBody>
          <a:bodyPr>
            <a:normAutofit fontScale="90000"/>
          </a:bodyPr>
          <a:lstStyle>
            <a:lvl1pPr algn="l" defTabSz="342900">
              <a:lnSpc>
                <a:spcPct val="100000"/>
              </a:lnSpc>
              <a:spcBef>
                <a:spcPts val="0"/>
              </a:spcBef>
              <a:buNone/>
              <a:defRPr lang="en-US" sz="2100" b="1" i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algn="ctr">
              <a:defRPr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Further Improvement of Data Assimilation in Space with Spatial Correlation</a:t>
            </a:r>
            <a:endParaRPr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50AFD-5EF2-84D7-3511-7B32045AEF2E}"/>
              </a:ext>
            </a:extLst>
          </p:cNvPr>
          <p:cNvSpPr txBox="1"/>
          <p:nvPr/>
        </p:nvSpPr>
        <p:spPr bwMode="auto">
          <a:xfrm>
            <a:off x="131555" y="1092781"/>
            <a:ext cx="11687845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Topological Kriging: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 geostatistical method used for predicting spatial variables along river networks where the flow path significantly influences spatial relationships.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FC673-D5B1-086E-74A3-F53A219DDD4D}"/>
              </a:ext>
            </a:extLst>
          </p:cNvPr>
          <p:cNvSpPr txBox="1"/>
          <p:nvPr/>
        </p:nvSpPr>
        <p:spPr bwMode="auto">
          <a:xfrm>
            <a:off x="5064624" y="6081510"/>
            <a:ext cx="6954379" cy="5392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Current study focuses on spatial correlation within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the Llano, Guadalupe, and San Antonio Basins.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DC082-3E98-1117-F38E-3FAF5B7924E8}"/>
              </a:ext>
            </a:extLst>
          </p:cNvPr>
          <p:cNvSpPr txBox="1"/>
          <p:nvPr/>
        </p:nvSpPr>
        <p:spPr>
          <a:xfrm>
            <a:off x="1636020" y="4051568"/>
            <a:ext cx="14983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2018-10-16 05:00:00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29E36-2473-BD1A-DFD3-CA835A33A6B7}"/>
              </a:ext>
            </a:extLst>
          </p:cNvPr>
          <p:cNvSpPr txBox="1"/>
          <p:nvPr/>
        </p:nvSpPr>
        <p:spPr bwMode="auto">
          <a:xfrm>
            <a:off x="1357246" y="6568788"/>
            <a:ext cx="2094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2018-10-16 10:00:00 (peak flow)</a:t>
            </a:r>
          </a:p>
        </p:txBody>
      </p:sp>
    </p:spTree>
    <p:extLst>
      <p:ext uri="{BB962C8B-B14F-4D97-AF65-F5344CB8AC3E}">
        <p14:creationId xmlns:p14="http://schemas.microsoft.com/office/powerpoint/2010/main" val="332139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DE34505-F41E-D1C1-9EA0-210FFA321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13209" r="3402" b="17437"/>
          <a:stretch/>
        </p:blipFill>
        <p:spPr bwMode="auto">
          <a:xfrm>
            <a:off x="-173377" y="1186672"/>
            <a:ext cx="6999890" cy="56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B5ADA3-1C1F-2D63-3DDD-6DC4FF20D11F}"/>
              </a:ext>
            </a:extLst>
          </p:cNvPr>
          <p:cNvSpPr/>
          <p:nvPr/>
        </p:nvSpPr>
        <p:spPr>
          <a:xfrm>
            <a:off x="6852745" y="4897821"/>
            <a:ext cx="5189811" cy="1776248"/>
          </a:xfrm>
          <a:prstGeom prst="rect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6: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Data assimilation with Kalman Filter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BE0E8-87E5-DDF4-6C1A-5028537E2138}"/>
              </a:ext>
            </a:extLst>
          </p:cNvPr>
          <p:cNvSpPr txBox="1"/>
          <p:nvPr/>
        </p:nvSpPr>
        <p:spPr>
          <a:xfrm>
            <a:off x="5576331" y="1245945"/>
            <a:ext cx="5428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assimilation based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Kalman Filtering extended to entire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USGS water resource region 12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(70,000 stream reaches)</a:t>
            </a:r>
          </a:p>
        </p:txBody>
      </p:sp>
      <p:pic>
        <p:nvPicPr>
          <p:cNvPr id="3" name="Picture 2" descr="A blue map of the country&#10;&#10;Description automatically generated">
            <a:extLst>
              <a:ext uri="{FF2B5EF4-FFF2-40B4-BE49-F238E27FC236}">
                <a16:creationId xmlns:a16="http://schemas.microsoft.com/office/drawing/2014/main" id="{7AF836CD-09CA-A47B-0C9C-703909DA3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7165" r="3402" b="9339"/>
          <a:stretch/>
        </p:blipFill>
        <p:spPr bwMode="auto">
          <a:xfrm>
            <a:off x="6933573" y="4915774"/>
            <a:ext cx="2262976" cy="16983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map of different colors&#10;&#10;Description automatically generated">
            <a:extLst>
              <a:ext uri="{FF2B5EF4-FFF2-40B4-BE49-F238E27FC236}">
                <a16:creationId xmlns:a16="http://schemas.microsoft.com/office/drawing/2014/main" id="{FE90885C-85D7-C1B4-F1B9-45C8EEC62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788" r="4373" b="8999"/>
          <a:stretch/>
        </p:blipFill>
        <p:spPr bwMode="auto">
          <a:xfrm>
            <a:off x="9645496" y="4929352"/>
            <a:ext cx="2267307" cy="17252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B0E3B2D9-4541-48F8-A04C-8F4839A06606}"/>
              </a:ext>
            </a:extLst>
          </p:cNvPr>
          <p:cNvSpPr/>
          <p:nvPr/>
        </p:nvSpPr>
        <p:spPr>
          <a:xfrm>
            <a:off x="9291145" y="5654565"/>
            <a:ext cx="756745" cy="3678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60051-F9EE-6C97-2993-714A694F2F09}"/>
              </a:ext>
            </a:extLst>
          </p:cNvPr>
          <p:cNvSpPr txBox="1"/>
          <p:nvPr/>
        </p:nvSpPr>
        <p:spPr>
          <a:xfrm>
            <a:off x="6433879" y="3379952"/>
            <a:ext cx="3433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Scaling to entire state facilitated by new parallelization scheme.</a:t>
            </a:r>
          </a:p>
        </p:txBody>
      </p:sp>
      <p:pic>
        <p:nvPicPr>
          <p:cNvPr id="1028" name="Picture 4" descr="Diverging colormaps">
            <a:extLst>
              <a:ext uri="{FF2B5EF4-FFF2-40B4-BE49-F238E27FC236}">
                <a16:creationId xmlns:a16="http://schemas.microsoft.com/office/drawing/2014/main" id="{40B8E9F9-8698-A46A-F7F9-D82F9CB2E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69528" b="23536"/>
          <a:stretch/>
        </p:blipFill>
        <p:spPr bwMode="auto">
          <a:xfrm rot="5400000">
            <a:off x="-378372" y="5018690"/>
            <a:ext cx="2284246" cy="29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C74884-F4E1-89A3-BFAD-9FBFBA22166D}"/>
              </a:ext>
            </a:extLst>
          </p:cNvPr>
          <p:cNvSpPr txBox="1"/>
          <p:nvPr/>
        </p:nvSpPr>
        <p:spPr>
          <a:xfrm>
            <a:off x="162911" y="3489433"/>
            <a:ext cx="1208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correction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6F1642-79DF-A84A-4405-B39C801CA924}"/>
              </a:ext>
            </a:extLst>
          </p:cNvPr>
          <p:cNvSpPr txBox="1"/>
          <p:nvPr/>
        </p:nvSpPr>
        <p:spPr>
          <a:xfrm>
            <a:off x="147145" y="6261207"/>
            <a:ext cx="1208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3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correction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66212B-61DD-4A72-9B27-AEFA5361E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606" y="78163"/>
            <a:ext cx="821645" cy="106530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912B276-6F62-43D8-AF34-D911E1E41578}"/>
              </a:ext>
            </a:extLst>
          </p:cNvPr>
          <p:cNvSpPr/>
          <p:nvPr/>
        </p:nvSpPr>
        <p:spPr>
          <a:xfrm>
            <a:off x="10792036" y="1204572"/>
            <a:ext cx="1132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Matt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Bartos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CF3858-095E-46BC-87E8-18D34E6DD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4440" y="2776314"/>
            <a:ext cx="2352333" cy="192264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8EEF28-A35E-4EA6-8CEA-9717F4EB9150}"/>
              </a:ext>
            </a:extLst>
          </p:cNvPr>
          <p:cNvSpPr txBox="1"/>
          <p:nvPr/>
        </p:nvSpPr>
        <p:spPr>
          <a:xfrm>
            <a:off x="10669585" y="3368302"/>
            <a:ext cx="1200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USGS water resource region 12</a:t>
            </a:r>
          </a:p>
        </p:txBody>
      </p:sp>
    </p:spTree>
    <p:extLst>
      <p:ext uri="{BB962C8B-B14F-4D97-AF65-F5344CB8AC3E}">
        <p14:creationId xmlns:p14="http://schemas.microsoft.com/office/powerpoint/2010/main" val="1414095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F3CE9E3-B542-15BC-ECE1-A021C1DC2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74" y="1131255"/>
            <a:ext cx="4991100" cy="4800600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7B7EFE2C-4B55-BFD9-FE6D-79772F972E62}"/>
              </a:ext>
            </a:extLst>
          </p:cNvPr>
          <p:cNvSpPr/>
          <p:nvPr/>
        </p:nvSpPr>
        <p:spPr>
          <a:xfrm>
            <a:off x="9021490" y="2976629"/>
            <a:ext cx="2787052" cy="2844068"/>
          </a:xfrm>
          <a:prstGeom prst="wedgeRectCallout">
            <a:avLst>
              <a:gd name="adj1" fmla="val -268151"/>
              <a:gd name="adj2" fmla="val -72484"/>
            </a:avLst>
          </a:prstGeom>
          <a:solidFill>
            <a:schemeClr val="bg1">
              <a:alpha val="70000"/>
            </a:schemeClr>
          </a:solidFill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77E0C5B6-C0F4-471E-9970-5A745D65BDC9}"/>
              </a:ext>
            </a:extLst>
          </p:cNvPr>
          <p:cNvSpPr/>
          <p:nvPr/>
        </p:nvSpPr>
        <p:spPr>
          <a:xfrm>
            <a:off x="5612429" y="3267350"/>
            <a:ext cx="3079288" cy="2996227"/>
          </a:xfrm>
          <a:prstGeom prst="wedgeRectCallout">
            <a:avLst>
              <a:gd name="adj1" fmla="val -110951"/>
              <a:gd name="adj2" fmla="val -32166"/>
            </a:avLst>
          </a:prstGeom>
          <a:solidFill>
            <a:schemeClr val="bg1">
              <a:alpha val="69748"/>
            </a:schemeClr>
          </a:solidFill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6: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Data assimilation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E31A09-D0FF-B04B-9A03-DD8BB934BA98}"/>
              </a:ext>
            </a:extLst>
          </p:cNvPr>
          <p:cNvGrpSpPr/>
          <p:nvPr/>
        </p:nvGrpSpPr>
        <p:grpSpPr>
          <a:xfrm>
            <a:off x="455774" y="1884311"/>
            <a:ext cx="4361785" cy="2747065"/>
            <a:chOff x="1484448" y="1406387"/>
            <a:chExt cx="4361785" cy="27470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471F67-476A-F6FF-BB7C-055309B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4448" y="2704548"/>
              <a:ext cx="1552397" cy="1448904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66086F0-3D03-9C52-2E3F-C3399CE1A39C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1406387"/>
              <a:ext cx="478367" cy="2166546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EA7FC4-8DA1-180E-663A-D976A4944E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11967" y="3763433"/>
              <a:ext cx="3234266" cy="351367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9B22A4A-2EDA-DFE0-C5D0-A91835E9534A}"/>
              </a:ext>
            </a:extLst>
          </p:cNvPr>
          <p:cNvSpPr txBox="1"/>
          <p:nvPr/>
        </p:nvSpPr>
        <p:spPr>
          <a:xfrm>
            <a:off x="5303520" y="1370465"/>
            <a:ext cx="6399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Tests on large river basins (San Antonio and Guadalupe) show that Kalman Filter greatly improves forecast accuracy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983FB5-9840-F5C9-B7F9-3C28F54DC877}"/>
              </a:ext>
            </a:extLst>
          </p:cNvPr>
          <p:cNvSpPr txBox="1"/>
          <p:nvPr/>
        </p:nvSpPr>
        <p:spPr>
          <a:xfrm>
            <a:off x="4214650" y="6001407"/>
            <a:ext cx="148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Kalman Filter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outperforms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CEC270-F3A6-4835-3EA3-7BEAEC6DCD9A}"/>
              </a:ext>
            </a:extLst>
          </p:cNvPr>
          <p:cNvSpPr txBox="1"/>
          <p:nvPr/>
        </p:nvSpPr>
        <p:spPr>
          <a:xfrm>
            <a:off x="99851" y="6006663"/>
            <a:ext cx="148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3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Nudging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3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outperforms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00EE61-4EB8-95DC-85E4-BD408F4EA736}"/>
              </a:ext>
            </a:extLst>
          </p:cNvPr>
          <p:cNvCxnSpPr>
            <a:cxnSpLocks/>
          </p:cNvCxnSpPr>
          <p:nvPr/>
        </p:nvCxnSpPr>
        <p:spPr>
          <a:xfrm flipH="1">
            <a:off x="840828" y="5528441"/>
            <a:ext cx="231227" cy="462456"/>
          </a:xfrm>
          <a:prstGeom prst="line">
            <a:avLst/>
          </a:prstGeom>
          <a:ln w="12700">
            <a:solidFill>
              <a:srgbClr val="FF03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EDD7A0-E142-92A3-AA20-BFA6FD9E270C}"/>
              </a:ext>
            </a:extLst>
          </p:cNvPr>
          <p:cNvCxnSpPr>
            <a:cxnSpLocks/>
          </p:cNvCxnSpPr>
          <p:nvPr/>
        </p:nvCxnSpPr>
        <p:spPr>
          <a:xfrm>
            <a:off x="4861035" y="5512675"/>
            <a:ext cx="173420" cy="436180"/>
          </a:xfrm>
          <a:prstGeom prst="line">
            <a:avLst/>
          </a:prstGeom>
          <a:ln w="12700">
            <a:solidFill>
              <a:srgbClr val="010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aph with red line and blue line&#10;&#10;Description automatically generated">
            <a:extLst>
              <a:ext uri="{FF2B5EF4-FFF2-40B4-BE49-F238E27FC236}">
                <a16:creationId xmlns:a16="http://schemas.microsoft.com/office/drawing/2014/main" id="{8CA096CB-BA04-07D7-E967-BD2FE20CC6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25"/>
          <a:stretch/>
        </p:blipFill>
        <p:spPr>
          <a:xfrm>
            <a:off x="5653130" y="3344418"/>
            <a:ext cx="2968929" cy="2890678"/>
          </a:xfrm>
          <a:prstGeom prst="rect">
            <a:avLst/>
          </a:prstGeom>
        </p:spPr>
      </p:pic>
      <p:pic>
        <p:nvPicPr>
          <p:cNvPr id="25" name="Picture 24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F4463D67-A307-D741-05D1-86D006533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9"/>
          <a:stretch/>
        </p:blipFill>
        <p:spPr>
          <a:xfrm>
            <a:off x="9082014" y="3006664"/>
            <a:ext cx="2666004" cy="27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44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6: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Data assimilation and False Flood Alarms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82BAB6-27B4-6BB8-DB7B-950BFD59D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3"/>
          <a:stretch/>
        </p:blipFill>
        <p:spPr>
          <a:xfrm>
            <a:off x="0" y="2312395"/>
            <a:ext cx="12049324" cy="44160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C02C81-3D3C-5C72-4F38-07FEE722670C}"/>
              </a:ext>
            </a:extLst>
          </p:cNvPr>
          <p:cNvSpPr/>
          <p:nvPr/>
        </p:nvSpPr>
        <p:spPr>
          <a:xfrm>
            <a:off x="2743414" y="2581181"/>
            <a:ext cx="805069" cy="148093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78047D-1D16-DD17-E406-B00229BE2B68}"/>
              </a:ext>
            </a:extLst>
          </p:cNvPr>
          <p:cNvSpPr/>
          <p:nvPr/>
        </p:nvSpPr>
        <p:spPr>
          <a:xfrm>
            <a:off x="3829389" y="2581181"/>
            <a:ext cx="455502" cy="148093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EEB6F-8C8F-85D0-0CB5-C73EBAE5C638}"/>
              </a:ext>
            </a:extLst>
          </p:cNvPr>
          <p:cNvSpPr/>
          <p:nvPr/>
        </p:nvSpPr>
        <p:spPr>
          <a:xfrm>
            <a:off x="8939697" y="2581181"/>
            <a:ext cx="805069" cy="148093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FDF027-6D69-B888-E010-6832A98123BE}"/>
              </a:ext>
            </a:extLst>
          </p:cNvPr>
          <p:cNvSpPr/>
          <p:nvPr/>
        </p:nvSpPr>
        <p:spPr>
          <a:xfrm>
            <a:off x="10027920" y="2581181"/>
            <a:ext cx="531051" cy="148093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021B9-0007-5F94-9C4D-213B4B3DB16E}"/>
              </a:ext>
            </a:extLst>
          </p:cNvPr>
          <p:cNvSpPr txBox="1"/>
          <p:nvPr/>
        </p:nvSpPr>
        <p:spPr>
          <a:xfrm>
            <a:off x="8474478" y="2581181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 false alarms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CDF4B4-5518-08B5-5A2D-F83B5BCD1817}"/>
              </a:ext>
            </a:extLst>
          </p:cNvPr>
          <p:cNvSpPr txBox="1"/>
          <p:nvPr/>
        </p:nvSpPr>
        <p:spPr>
          <a:xfrm>
            <a:off x="315311" y="1254850"/>
            <a:ext cx="11545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Kalman Filter significantly reduces false flood alarms compared to raw National Water Model outputs</a:t>
            </a:r>
          </a:p>
        </p:txBody>
      </p:sp>
    </p:spTree>
    <p:extLst>
      <p:ext uri="{BB962C8B-B14F-4D97-AF65-F5344CB8AC3E}">
        <p14:creationId xmlns:p14="http://schemas.microsoft.com/office/powerpoint/2010/main" val="189221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F8AE36-7F3E-C2C1-52E9-FB91B73A33AE}"/>
              </a:ext>
            </a:extLst>
          </p:cNvPr>
          <p:cNvSpPr txBox="1"/>
          <p:nvPr/>
        </p:nvSpPr>
        <p:spPr>
          <a:xfrm>
            <a:off x="-7122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6: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Key Points: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Knowledge Added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and Operational Capabilities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B30A4-CA2B-58B9-F610-E6512EB14B7C}"/>
              </a:ext>
            </a:extLst>
          </p:cNvPr>
          <p:cNvSpPr txBox="1"/>
          <p:nvPr/>
        </p:nvSpPr>
        <p:spPr bwMode="auto">
          <a:xfrm>
            <a:off x="408911" y="1136373"/>
            <a:ext cx="11656020" cy="200054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We have quantified the performance of the current version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e NWM, providing a baseline for assessing improvements (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Knowledge added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We have developed an approach for scaling up the Data Assimilation approach over Texas (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Operational capability achieved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We are improving the DA approach temporal (forecasting) and spatial (spatial correlation) capabilities, which we will integrated in the scaled up approach (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developing Knowledge and improving Operational capability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140152-AE64-4010-AE69-9C44CC0244C0}"/>
              </a:ext>
            </a:extLst>
          </p:cNvPr>
          <p:cNvSpPr/>
          <p:nvPr/>
        </p:nvSpPr>
        <p:spPr>
          <a:xfrm>
            <a:off x="2930786" y="3624943"/>
            <a:ext cx="1448790" cy="77486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D15F7E-BB79-4624-A44E-3AA4A614516B}"/>
              </a:ext>
            </a:extLst>
          </p:cNvPr>
          <p:cNvSpPr/>
          <p:nvPr/>
        </p:nvSpPr>
        <p:spPr bwMode="auto">
          <a:xfrm>
            <a:off x="2930786" y="5102774"/>
            <a:ext cx="1448790" cy="77486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E7498C-3FEE-4DEF-9591-7A573D2369E2}"/>
              </a:ext>
            </a:extLst>
          </p:cNvPr>
          <p:cNvSpPr txBox="1"/>
          <p:nvPr/>
        </p:nvSpPr>
        <p:spPr>
          <a:xfrm>
            <a:off x="2963443" y="3719987"/>
            <a:ext cx="138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Water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C05CBB-0575-401B-8B5A-CA11AB33C46E}"/>
              </a:ext>
            </a:extLst>
          </p:cNvPr>
          <p:cNvSpPr txBox="1"/>
          <p:nvPr/>
        </p:nvSpPr>
        <p:spPr bwMode="auto">
          <a:xfrm>
            <a:off x="2963443" y="5320929"/>
            <a:ext cx="1383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244AC7-3B4E-46B3-A60D-4A71AE458F19}"/>
              </a:ext>
            </a:extLst>
          </p:cNvPr>
          <p:cNvSpPr/>
          <p:nvPr/>
        </p:nvSpPr>
        <p:spPr bwMode="auto">
          <a:xfrm>
            <a:off x="5349592" y="3237509"/>
            <a:ext cx="1448790" cy="774865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0E6BA-7C5F-4999-A310-98E97E602DD2}"/>
              </a:ext>
            </a:extLst>
          </p:cNvPr>
          <p:cNvSpPr txBox="1"/>
          <p:nvPr/>
        </p:nvSpPr>
        <p:spPr bwMode="auto">
          <a:xfrm>
            <a:off x="5382249" y="3273710"/>
            <a:ext cx="1383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 assessment (baseline)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7A24B6-5EAC-4A1B-9904-D757CACEED30}"/>
              </a:ext>
            </a:extLst>
          </p:cNvPr>
          <p:cNvSpPr/>
          <p:nvPr/>
        </p:nvSpPr>
        <p:spPr bwMode="auto">
          <a:xfrm>
            <a:off x="5341972" y="4193275"/>
            <a:ext cx="1448790" cy="774865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F1B9FE-6EE3-4826-8EE4-E07B3CF146BF}"/>
              </a:ext>
            </a:extLst>
          </p:cNvPr>
          <p:cNvSpPr txBox="1"/>
          <p:nvPr/>
        </p:nvSpPr>
        <p:spPr bwMode="auto">
          <a:xfrm>
            <a:off x="5382249" y="4229476"/>
            <a:ext cx="1383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Assimilation over Texas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6B11BE-EDAE-4597-AA52-C57F4F948157}"/>
              </a:ext>
            </a:extLst>
          </p:cNvPr>
          <p:cNvCxnSpPr/>
          <p:nvPr/>
        </p:nvCxnSpPr>
        <p:spPr>
          <a:xfrm>
            <a:off x="4379576" y="3853543"/>
            <a:ext cx="274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28364E-4336-4D61-AA38-4C51B2E60758}"/>
              </a:ext>
            </a:extLst>
          </p:cNvPr>
          <p:cNvCxnSpPr/>
          <p:nvPr/>
        </p:nvCxnSpPr>
        <p:spPr>
          <a:xfrm>
            <a:off x="4379576" y="5320929"/>
            <a:ext cx="268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8F9F885-B89A-4C06-B40F-066E29C979E4}"/>
              </a:ext>
            </a:extLst>
          </p:cNvPr>
          <p:cNvCxnSpPr/>
          <p:nvPr/>
        </p:nvCxnSpPr>
        <p:spPr>
          <a:xfrm flipH="1">
            <a:off x="4647958" y="3853543"/>
            <a:ext cx="6532" cy="1467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2BCF6D6C-E64D-46AE-A572-1FF0A3E4D9A4}"/>
              </a:ext>
            </a:extLst>
          </p:cNvPr>
          <p:cNvCxnSpPr>
            <a:endCxn id="12" idx="1"/>
          </p:cNvCxnSpPr>
          <p:nvPr/>
        </p:nvCxnSpPr>
        <p:spPr>
          <a:xfrm flipV="1">
            <a:off x="4647958" y="3624942"/>
            <a:ext cx="701634" cy="47026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FB47A996-A9A6-44DA-BB02-3D01FD197B38}"/>
              </a:ext>
            </a:extLst>
          </p:cNvPr>
          <p:cNvCxnSpPr/>
          <p:nvPr/>
        </p:nvCxnSpPr>
        <p:spPr>
          <a:xfrm>
            <a:off x="4654490" y="4229476"/>
            <a:ext cx="687482" cy="23149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DBEA1819-6DAA-487E-9134-302D99614ED2}"/>
              </a:ext>
            </a:extLst>
          </p:cNvPr>
          <p:cNvSpPr/>
          <p:nvPr/>
        </p:nvSpPr>
        <p:spPr bwMode="auto">
          <a:xfrm>
            <a:off x="5316934" y="5102411"/>
            <a:ext cx="1448790" cy="55707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2835BD-6648-4B72-B1C3-366438394873}"/>
              </a:ext>
            </a:extLst>
          </p:cNvPr>
          <p:cNvSpPr txBox="1"/>
          <p:nvPr/>
        </p:nvSpPr>
        <p:spPr bwMode="auto">
          <a:xfrm>
            <a:off x="5382248" y="5149041"/>
            <a:ext cx="138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Spatial correlation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AA1722-5663-4FDF-A2D8-EF0DDF55974C}"/>
              </a:ext>
            </a:extLst>
          </p:cNvPr>
          <p:cNvSpPr/>
          <p:nvPr/>
        </p:nvSpPr>
        <p:spPr bwMode="auto">
          <a:xfrm>
            <a:off x="5316933" y="5838625"/>
            <a:ext cx="1448790" cy="55707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997A76-04E3-4A3C-B233-0DC05465C352}"/>
              </a:ext>
            </a:extLst>
          </p:cNvPr>
          <p:cNvSpPr txBox="1"/>
          <p:nvPr/>
        </p:nvSpPr>
        <p:spPr bwMode="auto">
          <a:xfrm>
            <a:off x="5350681" y="5846519"/>
            <a:ext cx="138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Improved forecasting</a:t>
            </a: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3396B420-76F6-44A6-B499-FCC9E10C3D11}"/>
              </a:ext>
            </a:extLst>
          </p:cNvPr>
          <p:cNvCxnSpPr>
            <a:endCxn id="39" idx="1"/>
          </p:cNvCxnSpPr>
          <p:nvPr/>
        </p:nvCxnSpPr>
        <p:spPr>
          <a:xfrm>
            <a:off x="4654490" y="4748349"/>
            <a:ext cx="662444" cy="6325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2A539AD0-3636-404B-9BC3-4B9B34F7E3AD}"/>
              </a:ext>
            </a:extLst>
          </p:cNvPr>
          <p:cNvCxnSpPr/>
          <p:nvPr/>
        </p:nvCxnSpPr>
        <p:spPr>
          <a:xfrm>
            <a:off x="4647958" y="5218611"/>
            <a:ext cx="668975" cy="65902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9479BE4-2564-4982-B197-C515E53B0B52}"/>
              </a:ext>
            </a:extLst>
          </p:cNvPr>
          <p:cNvCxnSpPr>
            <a:stCxn id="12" idx="3"/>
          </p:cNvCxnSpPr>
          <p:nvPr/>
        </p:nvCxnSpPr>
        <p:spPr>
          <a:xfrm flipV="1">
            <a:off x="6798382" y="3624941"/>
            <a:ext cx="29233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5126BDA-F7C8-4E7B-B7BB-83801E12C97F}"/>
              </a:ext>
            </a:extLst>
          </p:cNvPr>
          <p:cNvCxnSpPr>
            <a:cxnSpLocks/>
          </p:cNvCxnSpPr>
          <p:nvPr/>
        </p:nvCxnSpPr>
        <p:spPr>
          <a:xfrm flipV="1">
            <a:off x="6790762" y="4410894"/>
            <a:ext cx="29995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5C3DD43-42CD-4E69-B639-F1FBB82C3F92}"/>
              </a:ext>
            </a:extLst>
          </p:cNvPr>
          <p:cNvCxnSpPr>
            <a:cxnSpLocks/>
          </p:cNvCxnSpPr>
          <p:nvPr/>
        </p:nvCxnSpPr>
        <p:spPr>
          <a:xfrm>
            <a:off x="7090713" y="3624941"/>
            <a:ext cx="0" cy="774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5875BBF-98FA-4641-BAF2-5712BECAAC54}"/>
              </a:ext>
            </a:extLst>
          </p:cNvPr>
          <p:cNvCxnSpPr/>
          <p:nvPr/>
        </p:nvCxnSpPr>
        <p:spPr>
          <a:xfrm>
            <a:off x="7090713" y="3918857"/>
            <a:ext cx="64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0EC1C2F7-3A5A-474E-AECE-46CB154D0F8F}"/>
              </a:ext>
            </a:extLst>
          </p:cNvPr>
          <p:cNvSpPr/>
          <p:nvPr/>
        </p:nvSpPr>
        <p:spPr bwMode="auto">
          <a:xfrm>
            <a:off x="7730793" y="3529897"/>
            <a:ext cx="1448790" cy="7748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62D01B8-1B2D-43AB-841B-6897EA8EB0B4}"/>
              </a:ext>
            </a:extLst>
          </p:cNvPr>
          <p:cNvSpPr txBox="1"/>
          <p:nvPr/>
        </p:nvSpPr>
        <p:spPr bwMode="auto">
          <a:xfrm>
            <a:off x="7755434" y="3547997"/>
            <a:ext cx="1383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Quantified forecasting improvements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0BDDA22-D179-473C-9FCC-E241EAADAB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765723" y="5396851"/>
            <a:ext cx="29995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E9F41E0-96E6-4CD5-805D-C7DB9D748C89}"/>
              </a:ext>
            </a:extLst>
          </p:cNvPr>
          <p:cNvCxnSpPr>
            <a:cxnSpLocks/>
          </p:cNvCxnSpPr>
          <p:nvPr/>
        </p:nvCxnSpPr>
        <p:spPr bwMode="auto">
          <a:xfrm flipV="1">
            <a:off x="6765722" y="6129938"/>
            <a:ext cx="29995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DC6C459-D09A-409B-A4BD-669B93177A22}"/>
              </a:ext>
            </a:extLst>
          </p:cNvPr>
          <p:cNvCxnSpPr>
            <a:cxnSpLocks/>
          </p:cNvCxnSpPr>
          <p:nvPr/>
        </p:nvCxnSpPr>
        <p:spPr bwMode="auto">
          <a:xfrm>
            <a:off x="7065673" y="5396851"/>
            <a:ext cx="0" cy="743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9E04169-42CD-4DBA-A74A-C28F77A2DD61}"/>
              </a:ext>
            </a:extLst>
          </p:cNvPr>
          <p:cNvCxnSpPr/>
          <p:nvPr/>
        </p:nvCxnSpPr>
        <p:spPr>
          <a:xfrm>
            <a:off x="7065673" y="5768740"/>
            <a:ext cx="194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D48260A0-D95E-4592-85D2-17AD0CC4EE93}"/>
              </a:ext>
            </a:extLst>
          </p:cNvPr>
          <p:cNvCxnSpPr>
            <a:endCxn id="15" idx="3"/>
          </p:cNvCxnSpPr>
          <p:nvPr/>
        </p:nvCxnSpPr>
        <p:spPr>
          <a:xfrm rot="16200000" flipV="1">
            <a:off x="6431630" y="4939840"/>
            <a:ext cx="1188032" cy="46976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700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1EACF8-9098-80DC-4C60-B8783359FEE1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Display" panose="020B0004020202020204" pitchFamily="34" charset="0"/>
              </a:rPr>
              <a:t>Task 1: 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USGS Gauge Network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B52A15-2511-4B8B-4D9E-903AA2B46357}"/>
              </a:ext>
            </a:extLst>
          </p:cNvPr>
          <p:cNvSpPr txBox="1"/>
          <p:nvPr/>
        </p:nvSpPr>
        <p:spPr>
          <a:xfrm>
            <a:off x="300705" y="1216761"/>
            <a:ext cx="10955867" cy="62401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</a:rPr>
              <a:t>What will we know about the gauge network that we do not know now?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/>
            <a:r>
              <a:rPr lang="en-US" sz="2400" b="1" dirty="0"/>
              <a:t>Building a lower cost gauging network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Externalizing the black box of the RQ-30 gauge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Number of site visits needed for O&amp;M/calibration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Updated USGS standards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/>
            <a:r>
              <a:rPr lang="en-US" sz="2400" b="1" dirty="0"/>
              <a:t>Data improvements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Velocity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Scour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Backwater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Early warning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Velocity – stage – discharge relationships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Synthetic rating curve standardization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Flood inundation mapping libraries</a:t>
            </a:r>
          </a:p>
          <a:p>
            <a:pPr marL="0" lvl="1" indent="0">
              <a:buNone/>
            </a:pPr>
            <a:endParaRPr lang="en-US" sz="1850" dirty="0"/>
          </a:p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</a:rPr>
              <a:t>Who will benefit? – “We all do better, when we all do better.” – RMK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A group of people in kayaks on a lake">
            <a:extLst>
              <a:ext uri="{FF2B5EF4-FFF2-40B4-BE49-F238E27FC236}">
                <a16:creationId xmlns:a16="http://schemas.microsoft.com/office/drawing/2014/main" id="{614FF0F1-AC30-7395-D689-39DB0FC91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52" y="2177814"/>
            <a:ext cx="4844143" cy="36331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2E5F8E6-F72F-4CD8-B07C-8F21F6493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1" r="9035"/>
          <a:stretch/>
        </p:blipFill>
        <p:spPr bwMode="auto">
          <a:xfrm>
            <a:off x="10702992" y="222350"/>
            <a:ext cx="899926" cy="1065830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0D224-0F4C-498B-B44E-3A95E3AF0F7D}"/>
              </a:ext>
            </a:extLst>
          </p:cNvPr>
          <p:cNvSpPr/>
          <p:nvPr/>
        </p:nvSpPr>
        <p:spPr>
          <a:xfrm>
            <a:off x="10739803" y="1297300"/>
            <a:ext cx="89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Kristine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Blickenstaff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909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190CB39-7C67-4108-8714-088460012C29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0512" y="1205074"/>
            <a:ext cx="12192000" cy="4846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Franklin Gothic Demi" panose="020B0703020102020204" pitchFamily="34" charset="0"/>
              </a:rPr>
              <a:t>Every project is a safety project.</a:t>
            </a:r>
            <a:endParaRPr lang="en-US" sz="4000" b="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39F9BEF-C635-40D0-B9C7-DF7AAAD5E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5" y="1905907"/>
            <a:ext cx="10982227" cy="3946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A1BC5E-249E-E854-E5B6-BA37E3C88D3D}"/>
              </a:ext>
            </a:extLst>
          </p:cNvPr>
          <p:cNvSpPr txBox="1"/>
          <p:nvPr/>
        </p:nvSpPr>
        <p:spPr>
          <a:xfrm>
            <a:off x="750568" y="5285924"/>
            <a:ext cx="10690860" cy="35052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0" i="0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Texas has lost at least one person every day on Texas roads since Nov. 7, 2000.</a:t>
            </a:r>
            <a:endParaRPr lang="en-US" sz="2000" b="1" dirty="0">
              <a:solidFill>
                <a:schemeClr val="bg1"/>
              </a:solidFill>
              <a:latin typeface="Verdana Pro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F0306D-B14A-7B13-5F1E-591AED13D3D8}"/>
              </a:ext>
            </a:extLst>
          </p:cNvPr>
          <p:cNvGrpSpPr/>
          <p:nvPr/>
        </p:nvGrpSpPr>
        <p:grpSpPr>
          <a:xfrm>
            <a:off x="0" y="162352"/>
            <a:ext cx="12192000" cy="629991"/>
            <a:chOff x="0" y="138994"/>
            <a:chExt cx="12192000" cy="6299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3DB68D-DDEA-C131-367B-172536A88690}"/>
                </a:ext>
              </a:extLst>
            </p:cNvPr>
            <p:cNvSpPr txBox="1"/>
            <p:nvPr/>
          </p:nvSpPr>
          <p:spPr>
            <a:xfrm>
              <a:off x="0" y="184210"/>
              <a:ext cx="12192000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lvl="1"/>
              <a:endParaRPr lang="en-US" sz="3200" b="1" dirty="0">
                <a:solidFill>
                  <a:schemeClr val="bg1"/>
                </a:solidFill>
                <a:latin typeface="Aptos Display" panose="020B00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5FE0CC-48A3-D850-0E40-71DB653AC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330744" y="138994"/>
              <a:ext cx="3415211" cy="629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860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CB777B-7C64-EE6D-1187-164AD904F3B0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Display" panose="020B0004020202020204" pitchFamily="34" charset="0"/>
              </a:rPr>
              <a:t>Task 1: 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All Roads Lead to Texas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ED6951-61FE-4DBF-BBD8-6227A5A50922}"/>
              </a:ext>
            </a:extLst>
          </p:cNvPr>
          <p:cNvGrpSpPr/>
          <p:nvPr/>
        </p:nvGrpSpPr>
        <p:grpSpPr>
          <a:xfrm>
            <a:off x="416823" y="1236214"/>
            <a:ext cx="2349817" cy="2611617"/>
            <a:chOff x="416823" y="1236214"/>
            <a:chExt cx="2349817" cy="26116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CEF5BE-333A-3A70-663E-15C261AE631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1" r="21864" b="26492"/>
            <a:stretch/>
          </p:blipFill>
          <p:spPr bwMode="auto">
            <a:xfrm>
              <a:off x="416823" y="1236214"/>
              <a:ext cx="2349817" cy="261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3BE3C62-0A45-4F9B-B156-C7BCF314ADBA}"/>
                </a:ext>
              </a:extLst>
            </p:cNvPr>
            <p:cNvSpPr txBox="1"/>
            <p:nvPr/>
          </p:nvSpPr>
          <p:spPr>
            <a:xfrm>
              <a:off x="1179245" y="3312138"/>
              <a:ext cx="15109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RQ-30 Gauges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006483-F372-448C-BB17-EF743E3DD191}"/>
              </a:ext>
            </a:extLst>
          </p:cNvPr>
          <p:cNvGrpSpPr/>
          <p:nvPr/>
        </p:nvGrpSpPr>
        <p:grpSpPr>
          <a:xfrm>
            <a:off x="3329385" y="1236214"/>
            <a:ext cx="5426745" cy="3440636"/>
            <a:chOff x="3329385" y="1236214"/>
            <a:chExt cx="5426745" cy="34406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98F6F4-2DC7-81CF-30CC-E0F1835B0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9385" y="1236215"/>
              <a:ext cx="2536732" cy="20298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0DC56A-9A66-3FEE-C4C1-0A009791A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6334" y="1236214"/>
              <a:ext cx="1882627" cy="20298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3333DC6-87DB-F560-374F-6E082770A2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13"/>
            <a:stretch/>
          </p:blipFill>
          <p:spPr bwMode="auto">
            <a:xfrm>
              <a:off x="4288283" y="2444921"/>
              <a:ext cx="4467847" cy="22319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8AE8ED-E298-4F8B-8468-C37C2D72AC66}"/>
                </a:ext>
              </a:extLst>
            </p:cNvPr>
            <p:cNvSpPr txBox="1"/>
            <p:nvPr/>
          </p:nvSpPr>
          <p:spPr>
            <a:xfrm>
              <a:off x="4411557" y="3732299"/>
              <a:ext cx="263796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Flood Assessment System </a:t>
              </a:r>
            </a:p>
            <a:p>
              <a:pPr algn="ctr"/>
              <a:r>
                <a:rPr lang="en-US" dirty="0"/>
                <a:t>for TxDOT (FAST)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67E5CD-32B5-4B4B-9EE8-46922866D01A}"/>
              </a:ext>
            </a:extLst>
          </p:cNvPr>
          <p:cNvGrpSpPr/>
          <p:nvPr/>
        </p:nvGrpSpPr>
        <p:grpSpPr>
          <a:xfrm>
            <a:off x="416823" y="4036967"/>
            <a:ext cx="3035836" cy="2726758"/>
            <a:chOff x="416823" y="4036967"/>
            <a:chExt cx="3035836" cy="27267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0C3A9C-7032-F6AA-19C3-3E20A51CC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823" y="4036967"/>
              <a:ext cx="3035836" cy="272675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E290CE-6F37-4F43-890E-2DD1C976462D}"/>
                </a:ext>
              </a:extLst>
            </p:cNvPr>
            <p:cNvSpPr txBox="1"/>
            <p:nvPr/>
          </p:nvSpPr>
          <p:spPr>
            <a:xfrm>
              <a:off x="1677393" y="4378630"/>
              <a:ext cx="171457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Flood Decision </a:t>
              </a:r>
            </a:p>
            <a:p>
              <a:pPr algn="ctr"/>
              <a:r>
                <a:rPr lang="en-US" dirty="0"/>
                <a:t>Support Toolbox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920C4B-01BF-4035-B7C7-F5C2C56C3225}"/>
              </a:ext>
            </a:extLst>
          </p:cNvPr>
          <p:cNvGrpSpPr/>
          <p:nvPr/>
        </p:nvGrpSpPr>
        <p:grpSpPr>
          <a:xfrm>
            <a:off x="8629178" y="1236214"/>
            <a:ext cx="3449941" cy="1918018"/>
            <a:chOff x="8629178" y="1236214"/>
            <a:chExt cx="3449941" cy="19180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D93549-22B2-1E70-128E-16BF7D26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29178" y="1236214"/>
              <a:ext cx="3449941" cy="191801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A0F393-E73E-4A29-A158-D32E5271834E}"/>
                </a:ext>
              </a:extLst>
            </p:cNvPr>
            <p:cNvSpPr txBox="1"/>
            <p:nvPr/>
          </p:nvSpPr>
          <p:spPr>
            <a:xfrm>
              <a:off x="9189644" y="1505418"/>
              <a:ext cx="232608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Base Level Engineering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434E3C6-40FD-45E0-B7A5-37899E0D4A04}"/>
              </a:ext>
            </a:extLst>
          </p:cNvPr>
          <p:cNvGrpSpPr/>
          <p:nvPr/>
        </p:nvGrpSpPr>
        <p:grpSpPr>
          <a:xfrm>
            <a:off x="8683567" y="4621465"/>
            <a:ext cx="3045086" cy="2059043"/>
            <a:chOff x="8683567" y="4621465"/>
            <a:chExt cx="3045086" cy="20590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662B2C-219C-F756-D3F9-16719134E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9333"/>
            <a:stretch/>
          </p:blipFill>
          <p:spPr>
            <a:xfrm>
              <a:off x="8683567" y="4621465"/>
              <a:ext cx="3045086" cy="205904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731045-57FA-4087-8A88-3D84307B7422}"/>
                </a:ext>
              </a:extLst>
            </p:cNvPr>
            <p:cNvSpPr txBox="1"/>
            <p:nvPr/>
          </p:nvSpPr>
          <p:spPr>
            <a:xfrm>
              <a:off x="10116091" y="5043708"/>
              <a:ext cx="13100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StreamStats</a:t>
              </a:r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0B9E02-BD8F-4A9F-94E4-1586A6831951}"/>
              </a:ext>
            </a:extLst>
          </p:cNvPr>
          <p:cNvGrpSpPr/>
          <p:nvPr/>
        </p:nvGrpSpPr>
        <p:grpSpPr>
          <a:xfrm>
            <a:off x="3957693" y="4336654"/>
            <a:ext cx="3816848" cy="2343854"/>
            <a:chOff x="3957693" y="4336654"/>
            <a:chExt cx="3816848" cy="234385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77AA74-2793-A0FA-1CF0-DA11980E6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858" t="11304" r="31975" b="19737"/>
            <a:stretch/>
          </p:blipFill>
          <p:spPr>
            <a:xfrm>
              <a:off x="3957693" y="4336654"/>
              <a:ext cx="3816848" cy="23438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6304F5-5C10-4937-9BE3-80847801A6A5}"/>
                </a:ext>
              </a:extLst>
            </p:cNvPr>
            <p:cNvSpPr txBox="1"/>
            <p:nvPr/>
          </p:nvSpPr>
          <p:spPr>
            <a:xfrm>
              <a:off x="5387332" y="5101097"/>
              <a:ext cx="183800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Integrated Water </a:t>
              </a:r>
            </a:p>
            <a:p>
              <a:pPr algn="ctr"/>
              <a:r>
                <a:rPr lang="en-US" dirty="0"/>
                <a:t>Science Basins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561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F86CD0-7EA2-1998-1DCD-CCD43565D844}"/>
              </a:ext>
            </a:extLst>
          </p:cNvPr>
          <p:cNvCxnSpPr/>
          <p:nvPr/>
        </p:nvCxnSpPr>
        <p:spPr>
          <a:xfrm>
            <a:off x="1242622" y="1543304"/>
            <a:ext cx="101864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FAF58F4-41BC-8197-8ED3-5A81B0D4CBB3}"/>
              </a:ext>
            </a:extLst>
          </p:cNvPr>
          <p:cNvSpPr txBox="1"/>
          <p:nvPr/>
        </p:nvSpPr>
        <p:spPr>
          <a:xfrm>
            <a:off x="4563115" y="1281694"/>
            <a:ext cx="38027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Project Agreement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42837-5D63-7230-3959-B57C1D4DA31F}"/>
              </a:ext>
            </a:extLst>
          </p:cNvPr>
          <p:cNvSpPr txBox="1"/>
          <p:nvPr/>
        </p:nvSpPr>
        <p:spPr>
          <a:xfrm>
            <a:off x="1973748" y="2863943"/>
            <a:ext cx="230755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 Project Management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20A69-4901-39D3-1B54-3E7116619F4C}"/>
              </a:ext>
            </a:extLst>
          </p:cNvPr>
          <p:cNvSpPr txBox="1"/>
          <p:nvPr/>
        </p:nvSpPr>
        <p:spPr>
          <a:xfrm>
            <a:off x="8737287" y="2837049"/>
            <a:ext cx="2297673" cy="8925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Project Management Team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(TxDOT IT, UT Dev, USGS)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515E8-9CCA-A2E1-3234-7067E7DE8610}"/>
              </a:ext>
            </a:extLst>
          </p:cNvPr>
          <p:cNvSpPr txBox="1"/>
          <p:nvPr/>
        </p:nvSpPr>
        <p:spPr>
          <a:xfrm>
            <a:off x="3088748" y="5008683"/>
            <a:ext cx="299463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Weekly Status Reports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8962CD-3D30-8F2F-826D-D351CE6940EB}"/>
              </a:ext>
            </a:extLst>
          </p:cNvPr>
          <p:cNvSpPr txBox="1"/>
          <p:nvPr/>
        </p:nvSpPr>
        <p:spPr>
          <a:xfrm>
            <a:off x="3088748" y="5545371"/>
            <a:ext cx="299463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Monthly Progress Reports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63A3FE-605D-7CE6-999A-6D39ADE8F3E2}"/>
              </a:ext>
            </a:extLst>
          </p:cNvPr>
          <p:cNvSpPr txBox="1"/>
          <p:nvPr/>
        </p:nvSpPr>
        <p:spPr>
          <a:xfrm>
            <a:off x="3088749" y="6095692"/>
            <a:ext cx="299463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Quarterly Review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7D293B-EAC3-428A-A393-CCBA4B647D4F}"/>
              </a:ext>
            </a:extLst>
          </p:cNvPr>
          <p:cNvSpPr txBox="1"/>
          <p:nvPr/>
        </p:nvSpPr>
        <p:spPr>
          <a:xfrm>
            <a:off x="3793331" y="4562741"/>
            <a:ext cx="15365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77BF4-A772-5C69-57AD-3D79BB76514C}"/>
              </a:ext>
            </a:extLst>
          </p:cNvPr>
          <p:cNvSpPr txBox="1"/>
          <p:nvPr/>
        </p:nvSpPr>
        <p:spPr>
          <a:xfrm>
            <a:off x="1992583" y="3347727"/>
            <a:ext cx="230755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&amp; TACH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0BB3C3-38E2-8166-E33C-81AFB25A336A}"/>
              </a:ext>
            </a:extLst>
          </p:cNvPr>
          <p:cNvSpPr txBox="1"/>
          <p:nvPr/>
        </p:nvSpPr>
        <p:spPr>
          <a:xfrm>
            <a:off x="1992583" y="3842574"/>
            <a:ext cx="228872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9D388A-569D-A8A5-BE48-DE0F336036F5}"/>
              </a:ext>
            </a:extLst>
          </p:cNvPr>
          <p:cNvSpPr txBox="1"/>
          <p:nvPr/>
        </p:nvSpPr>
        <p:spPr>
          <a:xfrm>
            <a:off x="4769232" y="2152182"/>
            <a:ext cx="2261203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USGS Project Management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8DFBBC-803F-89A8-FAD8-9FBA779C64A8}"/>
              </a:ext>
            </a:extLst>
          </p:cNvPr>
          <p:cNvSpPr txBox="1"/>
          <p:nvPr/>
        </p:nvSpPr>
        <p:spPr>
          <a:xfrm>
            <a:off x="1973751" y="2152182"/>
            <a:ext cx="2307552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UT’s Project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CA5242-CA83-4C90-056B-7CAB56E0CE92}"/>
              </a:ext>
            </a:extLst>
          </p:cNvPr>
          <p:cNvSpPr txBox="1"/>
          <p:nvPr/>
        </p:nvSpPr>
        <p:spPr>
          <a:xfrm>
            <a:off x="9385982" y="4622153"/>
            <a:ext cx="214912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TxDOT’s Project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C5D0D-ECF8-B73D-F892-58DD928E2F24}"/>
              </a:ext>
            </a:extLst>
          </p:cNvPr>
          <p:cNvSpPr txBox="1"/>
          <p:nvPr/>
        </p:nvSpPr>
        <p:spPr>
          <a:xfrm>
            <a:off x="0" y="309719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 panose="020F0502020204030204" pitchFamily="34" charset="0"/>
              </a:rPr>
              <a:t>TASK 1: DEVELOPMENT of FAST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4DA9C2-098A-E0EB-F438-62ACAB0B9EEF}"/>
              </a:ext>
            </a:extLst>
          </p:cNvPr>
          <p:cNvSpPr txBox="1"/>
          <p:nvPr/>
        </p:nvSpPr>
        <p:spPr>
          <a:xfrm>
            <a:off x="4769233" y="2851407"/>
            <a:ext cx="226120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USGS Project Management Plan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86E024-4499-ECB2-6F07-B84B792A91AF}"/>
              </a:ext>
            </a:extLst>
          </p:cNvPr>
          <p:cNvSpPr/>
          <p:nvPr/>
        </p:nvSpPr>
        <p:spPr>
          <a:xfrm>
            <a:off x="1688757" y="2000680"/>
            <a:ext cx="5602611" cy="235771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C4F1EE-9060-7A50-6D03-8ADC49A53B59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4561616" y="4371247"/>
            <a:ext cx="0" cy="191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C6CDCB8E-F881-B08D-64B4-DEC5885E6AE9}"/>
              </a:ext>
            </a:extLst>
          </p:cNvPr>
          <p:cNvCxnSpPr>
            <a:cxnSpLocks/>
            <a:stCxn id="8" idx="3"/>
            <a:endCxn id="7" idx="2"/>
          </p:cNvCxnSpPr>
          <p:nvPr/>
        </p:nvCxnSpPr>
        <p:spPr>
          <a:xfrm flipV="1">
            <a:off x="6083387" y="3729601"/>
            <a:ext cx="3802737" cy="1463748"/>
          </a:xfrm>
          <a:prstGeom prst="curvedConnector2">
            <a:avLst/>
          </a:prstGeom>
          <a:ln w="28575"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A6B8FACF-E7EC-5E30-A071-0BE656A172C7}"/>
              </a:ext>
            </a:extLst>
          </p:cNvPr>
          <p:cNvCxnSpPr>
            <a:cxnSpLocks/>
            <a:stCxn id="9" idx="3"/>
            <a:endCxn id="16" idx="2"/>
          </p:cNvCxnSpPr>
          <p:nvPr/>
        </p:nvCxnSpPr>
        <p:spPr>
          <a:xfrm flipV="1">
            <a:off x="6083385" y="5268484"/>
            <a:ext cx="4377158" cy="46155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2449C772-673D-30C3-B226-9B2DA6731903}"/>
              </a:ext>
            </a:extLst>
          </p:cNvPr>
          <p:cNvCxnSpPr>
            <a:cxnSpLocks/>
            <a:stCxn id="10" idx="3"/>
            <a:endCxn id="16" idx="2"/>
          </p:cNvCxnSpPr>
          <p:nvPr/>
        </p:nvCxnSpPr>
        <p:spPr>
          <a:xfrm flipV="1">
            <a:off x="6083387" y="5268484"/>
            <a:ext cx="4377156" cy="101187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A8E8CC3-F493-CDB1-557E-E9FECC42F408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302848" y="3283325"/>
            <a:ext cx="1434439" cy="0"/>
          </a:xfrm>
          <a:prstGeom prst="straightConnector1">
            <a:avLst/>
          </a:prstGeom>
          <a:ln w="28575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E19C5E6-6FFF-66E9-18B0-FFA77FF3CFCE}"/>
              </a:ext>
            </a:extLst>
          </p:cNvPr>
          <p:cNvSpPr txBox="1"/>
          <p:nvPr/>
        </p:nvSpPr>
        <p:spPr>
          <a:xfrm>
            <a:off x="7539802" y="3278109"/>
            <a:ext cx="126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A410B9-45CB-96FB-4383-C50E55801C11}"/>
              </a:ext>
            </a:extLst>
          </p:cNvPr>
          <p:cNvSpPr txBox="1"/>
          <p:nvPr/>
        </p:nvSpPr>
        <p:spPr>
          <a:xfrm>
            <a:off x="4769231" y="3432421"/>
            <a:ext cx="2261203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Decision Support Gauges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365934-8362-471C-8FEA-E8693C0B7399}"/>
              </a:ext>
            </a:extLst>
          </p:cNvPr>
          <p:cNvSpPr/>
          <p:nvPr/>
        </p:nvSpPr>
        <p:spPr>
          <a:xfrm>
            <a:off x="10991195" y="1143194"/>
            <a:ext cx="9185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Harry Evans</a:t>
            </a:r>
          </a:p>
        </p:txBody>
      </p:sp>
      <p:pic>
        <p:nvPicPr>
          <p:cNvPr id="25" name="Picture 2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CA3B818D-EE41-40D0-8100-C1DB093F3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376" y="108707"/>
            <a:ext cx="816224" cy="106041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875F85-04CA-8B3F-90C4-0F220020D6D5}"/>
              </a:ext>
            </a:extLst>
          </p:cNvPr>
          <p:cNvSpPr txBox="1"/>
          <p:nvPr/>
        </p:nvSpPr>
        <p:spPr>
          <a:xfrm>
            <a:off x="564542" y="5335093"/>
            <a:ext cx="1676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algn="l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im Whiteaker</a:t>
            </a:r>
          </a:p>
          <a:p>
            <a:pPr algn="l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ndy Carter</a:t>
            </a:r>
          </a:p>
          <a:p>
            <a:pPr algn="l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hristine Thies</a:t>
            </a:r>
          </a:p>
          <a:p>
            <a:pPr algn="l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arry Evans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C5C37D-E924-6960-83DD-6C5D91C98C7D}"/>
              </a:ext>
            </a:extLst>
          </p:cNvPr>
          <p:cNvSpPr txBox="1"/>
          <p:nvPr/>
        </p:nvSpPr>
        <p:spPr>
          <a:xfrm>
            <a:off x="381878" y="4977905"/>
            <a:ext cx="1676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TACH Team</a:t>
            </a: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E73CA753-3FB1-0E58-8351-A464225D41FB}"/>
              </a:ext>
            </a:extLst>
          </p:cNvPr>
          <p:cNvCxnSpPr>
            <a:cxnSpLocks/>
            <a:stCxn id="33" idx="0"/>
            <a:endCxn id="12" idx="1"/>
          </p:cNvCxnSpPr>
          <p:nvPr/>
        </p:nvCxnSpPr>
        <p:spPr>
          <a:xfrm rot="5400000" flipH="1" flipV="1">
            <a:off x="883667" y="3868990"/>
            <a:ext cx="1445512" cy="772319"/>
          </a:xfrm>
          <a:prstGeom prst="curvedConnector2">
            <a:avLst/>
          </a:prstGeom>
          <a:ln>
            <a:solidFill>
              <a:schemeClr val="bg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523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B54783B-A39E-99D7-A778-B4C2318C30E0}"/>
              </a:ext>
            </a:extLst>
          </p:cNvPr>
          <p:cNvSpPr txBox="1"/>
          <p:nvPr/>
        </p:nvSpPr>
        <p:spPr>
          <a:xfrm>
            <a:off x="0" y="18421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Project Vision - Next Three Years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8B89D-973D-6087-8C4D-EEA21022DFB5}"/>
              </a:ext>
            </a:extLst>
          </p:cNvPr>
          <p:cNvSpPr txBox="1"/>
          <p:nvPr/>
        </p:nvSpPr>
        <p:spPr>
          <a:xfrm>
            <a:off x="609600" y="1073410"/>
            <a:ext cx="12458700" cy="530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TxDOT receiving?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Gauges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Forecasting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Warning &amp; Flooded Road data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Real-time flood maps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will use it?</a:t>
            </a:r>
          </a:p>
          <a:p>
            <a:pPr marL="800100" marR="0" lvl="1" indent="-3429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TxDOT State EOC</a:t>
            </a:r>
          </a:p>
          <a:p>
            <a:pPr marL="800100" marR="0" lvl="1" indent="-3429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TxDOT District EOC’s</a:t>
            </a:r>
          </a:p>
          <a:p>
            <a:pPr marL="800100" marR="0" lvl="1" indent="-3429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TxDOT Maintenance Offices</a:t>
            </a:r>
          </a:p>
          <a:p>
            <a:pPr marL="800100" marR="0" lvl="1" indent="-3429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TxDOT Field Staff during flood operations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will it be housed?</a:t>
            </a:r>
          </a:p>
          <a:p>
            <a:pPr marL="457200" marR="0" lvl="1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Gauge data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USGS National Water Information System</a:t>
            </a:r>
          </a:p>
          <a:p>
            <a:pPr marL="457200" marR="0" lvl="1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Forecasting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NWS National Water Prediction System</a:t>
            </a:r>
          </a:p>
          <a:p>
            <a:pPr marL="457200" marR="0" lvl="1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Data Services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KISTERS cloud system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(Amazon East cloud services)</a:t>
            </a:r>
          </a:p>
          <a:p>
            <a:pPr marL="457200" marR="0" lvl="1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Map Services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TxDOT Information Technology Division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(temporarily located at UT Austin)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75F381-2195-CAAF-D8B9-ACBC9504A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775" y="965834"/>
            <a:ext cx="2892008" cy="2314148"/>
          </a:xfrm>
          <a:prstGeom prst="roundRect">
            <a:avLst/>
          </a:prstGeom>
          <a:ln w="12700">
            <a:noFill/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81084F-D4C4-EB6E-8FF9-30EDA2777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531" y="2879275"/>
            <a:ext cx="2617567" cy="2822278"/>
          </a:xfrm>
          <a:prstGeom prst="roundRect">
            <a:avLst/>
          </a:prstGeom>
          <a:ln w="12700">
            <a:noFill/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8AE2CF-BAD3-8428-96D2-B146FEFF18D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1" r="21864" b="26492"/>
          <a:stretch/>
        </p:blipFill>
        <p:spPr bwMode="auto">
          <a:xfrm>
            <a:off x="6096000" y="1532966"/>
            <a:ext cx="2734179" cy="2892510"/>
          </a:xfrm>
          <a:prstGeom prst="roundRect">
            <a:avLst/>
          </a:prstGeom>
          <a:ln w="12700">
            <a:noFill/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8135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DA8A73-74A0-2763-3028-9C2AFC75E109}"/>
              </a:ext>
            </a:extLst>
          </p:cNvPr>
          <p:cNvSpPr txBox="1"/>
          <p:nvPr/>
        </p:nvSpPr>
        <p:spPr>
          <a:xfrm>
            <a:off x="500276" y="3151094"/>
            <a:ext cx="2557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Task Components</a:t>
            </a:r>
            <a:endParaRPr lang="en-US" sz="1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C598B-4766-9C70-2B2E-9541CAB2BFB6}"/>
              </a:ext>
            </a:extLst>
          </p:cNvPr>
          <p:cNvSpPr txBox="1"/>
          <p:nvPr/>
        </p:nvSpPr>
        <p:spPr>
          <a:xfrm>
            <a:off x="850020" y="3554899"/>
            <a:ext cx="7702013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28600"/>
            <a:r>
              <a:rPr lang="en-US" sz="2000" dirty="0"/>
              <a:t>Subtask 2.1 	Flood Map Development </a:t>
            </a:r>
          </a:p>
          <a:p>
            <a:pPr defTabSz="228600"/>
            <a:endParaRPr lang="en-US" sz="2000" dirty="0"/>
          </a:p>
          <a:p>
            <a:pPr defTabSz="228600"/>
            <a:r>
              <a:rPr lang="en-US" sz="2000" dirty="0"/>
              <a:t>Subtask 2.2 	Flood Map Delivery</a:t>
            </a:r>
          </a:p>
          <a:p>
            <a:pPr defTabSz="228600"/>
            <a:endParaRPr lang="en-US" sz="2000" dirty="0"/>
          </a:p>
          <a:p>
            <a:pPr defTabSz="228600"/>
            <a:r>
              <a:rPr lang="en-US" sz="2000" dirty="0"/>
              <a:t>Subtask 2.3	Field Mapping</a:t>
            </a:r>
          </a:p>
          <a:p>
            <a:pPr defTabSz="228600"/>
            <a:endParaRPr lang="en-US" sz="2000" dirty="0"/>
          </a:p>
          <a:p>
            <a:pPr defTabSz="228600"/>
            <a:r>
              <a:rPr lang="en-US" sz="2000" dirty="0"/>
              <a:t>Subtask 2.4 	Flood Emergency Response Exercises</a:t>
            </a:r>
          </a:p>
          <a:p>
            <a:pPr defTabSz="228600"/>
            <a:endParaRPr lang="en-US" sz="20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84DC2-A02A-4A55-0817-208E6FBE851E}"/>
              </a:ext>
            </a:extLst>
          </p:cNvPr>
          <p:cNvSpPr txBox="1"/>
          <p:nvPr/>
        </p:nvSpPr>
        <p:spPr>
          <a:xfrm>
            <a:off x="0" y="1594941"/>
            <a:ext cx="121920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Task 2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FLOOD MAP SERVICES</a:t>
            </a:r>
          </a:p>
        </p:txBody>
      </p:sp>
      <p:pic>
        <p:nvPicPr>
          <p:cNvPr id="7" name="Picture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CDA4A821-48DD-F024-59C8-7DC2ADAF5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48" y="453371"/>
            <a:ext cx="1092543" cy="1419403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FA88D5A6-3855-B659-5BD6-9C0319E58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r="16978"/>
          <a:stretch/>
        </p:blipFill>
        <p:spPr>
          <a:xfrm>
            <a:off x="10819293" y="453371"/>
            <a:ext cx="1092543" cy="1409091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DD78D6-3224-7BD2-AA7A-033FA238625B}"/>
              </a:ext>
            </a:extLst>
          </p:cNvPr>
          <p:cNvSpPr/>
          <p:nvPr/>
        </p:nvSpPr>
        <p:spPr>
          <a:xfrm>
            <a:off x="9590128" y="1872774"/>
            <a:ext cx="9185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Harry Evans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7F653C-DF97-A1B2-0AA6-86312C0E970A}"/>
              </a:ext>
            </a:extLst>
          </p:cNvPr>
          <p:cNvSpPr/>
          <p:nvPr/>
        </p:nvSpPr>
        <p:spPr>
          <a:xfrm>
            <a:off x="10843117" y="1880554"/>
            <a:ext cx="11014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Christine Thies</a:t>
            </a:r>
          </a:p>
        </p:txBody>
      </p:sp>
      <p:pic>
        <p:nvPicPr>
          <p:cNvPr id="2" name="Picture 1" descr="A blue orange and white text on a black background&#10;&#10;Description automatically generated">
            <a:extLst>
              <a:ext uri="{FF2B5EF4-FFF2-40B4-BE49-F238E27FC236}">
                <a16:creationId xmlns:a16="http://schemas.microsoft.com/office/drawing/2014/main" id="{AF517FA7-A98C-9DD4-7059-5EEA00BA0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16" y="5522024"/>
            <a:ext cx="1382106" cy="138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71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90781B-1F06-F65E-0096-C570DD43250B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Display" panose="020B0004020202020204" pitchFamily="34" charset="0"/>
              </a:rPr>
              <a:t>Task 2: 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Progress since last Quarterly Review (Dec 2023)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B2722B-FC38-E509-7BD6-C942EAC19F6C}"/>
              </a:ext>
            </a:extLst>
          </p:cNvPr>
          <p:cNvSpPr txBox="1"/>
          <p:nvPr/>
        </p:nvSpPr>
        <p:spPr>
          <a:xfrm>
            <a:off x="423522" y="2437663"/>
            <a:ext cx="5905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Draft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</a:rPr>
              <a:t>p</a:t>
            </a:r>
            <a:r>
              <a:rPr lang="en-US" sz="2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rototype of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   Bridge Warnings &amp; Flooded Roads</a:t>
            </a:r>
          </a:p>
          <a:p>
            <a:endParaRPr lang="en-US" sz="28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endParaRPr lang="en-US" sz="28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</a:rPr>
              <a:t>Incorporated changes to 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</a:rPr>
              <a:t>   draft layers based on TPMT input</a:t>
            </a:r>
            <a:endParaRPr lang="en-US" sz="2800" b="0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97942-5739-8FC6-5CE5-617B80B0E1B7}"/>
              </a:ext>
            </a:extLst>
          </p:cNvPr>
          <p:cNvSpPr txBox="1"/>
          <p:nvPr/>
        </p:nvSpPr>
        <p:spPr>
          <a:xfrm>
            <a:off x="6490382" y="5330150"/>
            <a:ext cx="229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Bridge </a:t>
            </a:r>
          </a:p>
          <a:p>
            <a:pPr algn="ctr"/>
            <a:r>
              <a:rPr lang="en-US" sz="2000" b="1" dirty="0"/>
              <a:t>Warnings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92D4E-47BD-AB10-9143-16E7A0F19B15}"/>
              </a:ext>
            </a:extLst>
          </p:cNvPr>
          <p:cNvSpPr txBox="1"/>
          <p:nvPr/>
        </p:nvSpPr>
        <p:spPr>
          <a:xfrm>
            <a:off x="9609869" y="3091637"/>
            <a:ext cx="2294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Flooded Roads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AA6B3-769B-D7F3-DAD6-F9D12377D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524" y="3605454"/>
            <a:ext cx="3132213" cy="3019731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26FB4C-803C-B252-6222-2BD73CCA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069" y="2257040"/>
            <a:ext cx="2942369" cy="2883111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24E5A-5DB7-26A2-E7FC-76F62FF34D89}"/>
              </a:ext>
            </a:extLst>
          </p:cNvPr>
          <p:cNvSpPr txBox="1"/>
          <p:nvPr/>
        </p:nvSpPr>
        <p:spPr>
          <a:xfrm>
            <a:off x="0" y="650461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br>
              <a:rPr lang="en-US" sz="40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</a:br>
            <a:r>
              <a:rPr lang="en-US" sz="40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Gave TxDOT Access to Initial Datasets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DF659-8218-BEF5-5FED-FED1F5E5D5C3}"/>
              </a:ext>
            </a:extLst>
          </p:cNvPr>
          <p:cNvSpPr/>
          <p:nvPr/>
        </p:nvSpPr>
        <p:spPr>
          <a:xfrm>
            <a:off x="10991195" y="1143194"/>
            <a:ext cx="9185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Harry Evans</a:t>
            </a:r>
          </a:p>
        </p:txBody>
      </p:sp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3012AB87-A94B-41CF-AF62-D6ACC3C1A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376" y="108707"/>
            <a:ext cx="816224" cy="106041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4945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86CF53-A79F-0183-B3A1-7D9260CE7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36" y="2149789"/>
            <a:ext cx="6203421" cy="293757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90781B-1F06-F65E-0096-C570DD43250B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Display" panose="020B0004020202020204" pitchFamily="34" charset="0"/>
              </a:rPr>
              <a:t>Task 2: 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Progress since last Quarterly Review (Dec 2023)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3C3ECD-3877-B853-DCE0-1F28DA0007EC}"/>
              </a:ext>
            </a:extLst>
          </p:cNvPr>
          <p:cNvSpPr txBox="1"/>
          <p:nvPr/>
        </p:nvSpPr>
        <p:spPr>
          <a:xfrm>
            <a:off x="312449" y="2364346"/>
            <a:ext cx="5347777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Developed draft mobile and desktop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Provided to TPMT for internal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TPMT provided feedback which has guided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3D4C63-254A-814C-1509-48AEC1BE4A2E}"/>
              </a:ext>
            </a:extLst>
          </p:cNvPr>
          <p:cNvGrpSpPr/>
          <p:nvPr/>
        </p:nvGrpSpPr>
        <p:grpSpPr>
          <a:xfrm>
            <a:off x="10020300" y="3429000"/>
            <a:ext cx="1690279" cy="2966697"/>
            <a:chOff x="10437146" y="2593885"/>
            <a:chExt cx="1340108" cy="2685099"/>
          </a:xfrm>
        </p:grpSpPr>
        <p:pic>
          <p:nvPicPr>
            <p:cNvPr id="24" name="Picture 23" descr="A front and back view of a cell phone&#10;&#10;Description automatically generated">
              <a:extLst>
                <a:ext uri="{FF2B5EF4-FFF2-40B4-BE49-F238E27FC236}">
                  <a16:creationId xmlns:a16="http://schemas.microsoft.com/office/drawing/2014/main" id="{0F1F6F20-4073-5569-39C1-7DF8B5B4D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46711" t="3492" r="15771" b="5119"/>
            <a:stretch/>
          </p:blipFill>
          <p:spPr>
            <a:xfrm rot="781528">
              <a:off x="10437146" y="2593885"/>
              <a:ext cx="1340108" cy="2685099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B7D4B5-2F43-9DC2-AE7A-6C1EA095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81528">
              <a:off x="10511497" y="2728312"/>
              <a:ext cx="1176123" cy="2418353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C2D3C7-5222-CD82-CA09-F49C6C954BF4}"/>
              </a:ext>
            </a:extLst>
          </p:cNvPr>
          <p:cNvSpPr txBox="1"/>
          <p:nvPr/>
        </p:nvSpPr>
        <p:spPr>
          <a:xfrm>
            <a:off x="7301763" y="5541123"/>
            <a:ext cx="226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Try it out!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092D5-1CCE-1498-ABB2-833FC6C3BC89}"/>
              </a:ext>
            </a:extLst>
          </p:cNvPr>
          <p:cNvSpPr txBox="1"/>
          <p:nvPr/>
        </p:nvSpPr>
        <p:spPr>
          <a:xfrm>
            <a:off x="0" y="553400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br>
              <a:rPr lang="en-US" sz="40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</a:br>
            <a:r>
              <a:rPr lang="en-US" sz="40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Created a ‘Sandbox’ for TxDOT &amp; UT Interactions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8FB232-D98B-E8CB-4B90-B3E948423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23" y="5289075"/>
            <a:ext cx="1188971" cy="118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59C76F5-1ABE-7541-F6E9-C4279E085421}"/>
              </a:ext>
            </a:extLst>
          </p:cNvPr>
          <p:cNvSpPr/>
          <p:nvPr/>
        </p:nvSpPr>
        <p:spPr>
          <a:xfrm>
            <a:off x="7302810" y="5897605"/>
            <a:ext cx="546789" cy="360402"/>
          </a:xfrm>
          <a:custGeom>
            <a:avLst/>
            <a:gdLst>
              <a:gd name="connsiteX0" fmla="*/ 542925 w 546789"/>
              <a:gd name="connsiteY0" fmla="*/ 0 h 360402"/>
              <a:gd name="connsiteX1" fmla="*/ 466725 w 546789"/>
              <a:gd name="connsiteY1" fmla="*/ 314325 h 360402"/>
              <a:gd name="connsiteX2" fmla="*/ 0 w 546789"/>
              <a:gd name="connsiteY2" fmla="*/ 352425 h 36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789" h="360402">
                <a:moveTo>
                  <a:pt x="542925" y="0"/>
                </a:moveTo>
                <a:cubicBezTo>
                  <a:pt x="550068" y="127794"/>
                  <a:pt x="557212" y="255588"/>
                  <a:pt x="466725" y="314325"/>
                </a:cubicBezTo>
                <a:cubicBezTo>
                  <a:pt x="376238" y="373062"/>
                  <a:pt x="188119" y="362743"/>
                  <a:pt x="0" y="352425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B03EF-8275-9D3B-4925-6416325B8643}"/>
              </a:ext>
            </a:extLst>
          </p:cNvPr>
          <p:cNvSpPr txBox="1"/>
          <p:nvPr/>
        </p:nvSpPr>
        <p:spPr>
          <a:xfrm>
            <a:off x="5582856" y="6470311"/>
            <a:ext cx="3096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https://bit.ly/4d0I7KI</a:t>
            </a:r>
          </a:p>
        </p:txBody>
      </p:sp>
    </p:spTree>
    <p:extLst>
      <p:ext uri="{BB962C8B-B14F-4D97-AF65-F5344CB8AC3E}">
        <p14:creationId xmlns:p14="http://schemas.microsoft.com/office/powerpoint/2010/main" val="3486196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0CEFA83-C89E-8FA5-8CC2-E57785B74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489" y="2622722"/>
            <a:ext cx="2605178" cy="2565273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EB4DC3-C37C-3BB6-802E-0312FB66DAE3}"/>
              </a:ext>
            </a:extLst>
          </p:cNvPr>
          <p:cNvCxnSpPr>
            <a:cxnSpLocks/>
          </p:cNvCxnSpPr>
          <p:nvPr/>
        </p:nvCxnSpPr>
        <p:spPr>
          <a:xfrm flipV="1">
            <a:off x="4092717" y="3458595"/>
            <a:ext cx="456209" cy="849576"/>
          </a:xfrm>
          <a:prstGeom prst="line">
            <a:avLst/>
          </a:prstGeom>
          <a:ln w="38100" cap="rnd">
            <a:solidFill>
              <a:srgbClr val="7030A0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B90781B-1F06-F65E-0096-C570DD43250B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2: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Mustang Chase at Walnut Creek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518DD5-069C-76BC-8F38-62DD76E656E1}"/>
              </a:ext>
            </a:extLst>
          </p:cNvPr>
          <p:cNvGrpSpPr/>
          <p:nvPr/>
        </p:nvGrpSpPr>
        <p:grpSpPr>
          <a:xfrm rot="20809695">
            <a:off x="370894" y="2238363"/>
            <a:ext cx="1933948" cy="3478587"/>
            <a:chOff x="10437146" y="2593885"/>
            <a:chExt cx="1340108" cy="2685099"/>
          </a:xfrm>
        </p:grpSpPr>
        <p:pic>
          <p:nvPicPr>
            <p:cNvPr id="3" name="Picture 2" descr="A front and back view of a cell phone&#10;&#10;Description automatically generated">
              <a:extLst>
                <a:ext uri="{FF2B5EF4-FFF2-40B4-BE49-F238E27FC236}">
                  <a16:creationId xmlns:a16="http://schemas.microsoft.com/office/drawing/2014/main" id="{445FDAB4-4555-131F-BA48-9C2383EF0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46711" t="3492" r="15771" b="5119"/>
            <a:stretch/>
          </p:blipFill>
          <p:spPr>
            <a:xfrm rot="781528">
              <a:off x="10437146" y="2593885"/>
              <a:ext cx="1340108" cy="2685099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A23A2D-8CEB-B6AB-A4F6-2D441625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81528">
              <a:off x="10511497" y="2728312"/>
              <a:ext cx="1176123" cy="2418353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 descr="A road with a white fence and trees&#10;&#10;Description automatically generated">
            <a:extLst>
              <a:ext uri="{FF2B5EF4-FFF2-40B4-BE49-F238E27FC236}">
                <a16:creationId xmlns:a16="http://schemas.microsoft.com/office/drawing/2014/main" id="{AFFD82F8-7D45-71E4-91E4-3B376A6C1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03" y="1461172"/>
            <a:ext cx="4644684" cy="3483515"/>
          </a:xfrm>
          <a:prstGeom prst="round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uddle in a grassy field&#10;&#10;Description automatically generated">
            <a:extLst>
              <a:ext uri="{FF2B5EF4-FFF2-40B4-BE49-F238E27FC236}">
                <a16:creationId xmlns:a16="http://schemas.microsoft.com/office/drawing/2014/main" id="{C4E93D6A-E2A5-9DCF-6EDE-8457E5837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7159" y="3906210"/>
            <a:ext cx="3181255" cy="2385942"/>
          </a:xfrm>
          <a:prstGeom prst="round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19E1CB5-E8CD-E904-0A01-EADF92CC63C2}"/>
              </a:ext>
            </a:extLst>
          </p:cNvPr>
          <p:cNvCxnSpPr>
            <a:cxnSpLocks/>
          </p:cNvCxnSpPr>
          <p:nvPr/>
        </p:nvCxnSpPr>
        <p:spPr>
          <a:xfrm>
            <a:off x="2379133" y="3905359"/>
            <a:ext cx="40847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6FEFA95-011E-763E-8D30-2FFFE26A5954}"/>
              </a:ext>
            </a:extLst>
          </p:cNvPr>
          <p:cNvSpPr txBox="1"/>
          <p:nvPr/>
        </p:nvSpPr>
        <p:spPr>
          <a:xfrm>
            <a:off x="1853268" y="1976391"/>
            <a:ext cx="4935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Mustang Chase @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West Branch of Walnut Creek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1AAA419-CBF0-E1CE-34BA-954A1BB4779A}"/>
              </a:ext>
            </a:extLst>
          </p:cNvPr>
          <p:cNvCxnSpPr>
            <a:cxnSpLocks/>
          </p:cNvCxnSpPr>
          <p:nvPr/>
        </p:nvCxnSpPr>
        <p:spPr>
          <a:xfrm>
            <a:off x="5683026" y="3727179"/>
            <a:ext cx="40847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9780F6-1470-90C4-3511-1658ADB2E794}"/>
              </a:ext>
            </a:extLst>
          </p:cNvPr>
          <p:cNvSpPr txBox="1"/>
          <p:nvPr/>
        </p:nvSpPr>
        <p:spPr>
          <a:xfrm>
            <a:off x="1808443" y="5248586"/>
            <a:ext cx="493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FLOODED ROAD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Dashboard</a:t>
            </a: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7D3A21C4-C8B0-F84F-EDBD-A5CF437D7C1B}"/>
              </a:ext>
            </a:extLst>
          </p:cNvPr>
          <p:cNvSpPr/>
          <p:nvPr/>
        </p:nvSpPr>
        <p:spPr>
          <a:xfrm>
            <a:off x="6091496" y="3327826"/>
            <a:ext cx="701752" cy="798706"/>
          </a:xfrm>
          <a:prstGeom prst="mathMultiply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D660B-4F3F-80D4-4E6B-C5FC94CA5D03}"/>
              </a:ext>
            </a:extLst>
          </p:cNvPr>
          <p:cNvSpPr txBox="1"/>
          <p:nvPr/>
        </p:nvSpPr>
        <p:spPr>
          <a:xfrm>
            <a:off x="1227831" y="1107229"/>
            <a:ext cx="123354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UT Field Reconnaissance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45ADD3-A185-9A19-933F-C05C1D9ECF72}"/>
              </a:ext>
            </a:extLst>
          </p:cNvPr>
          <p:cNvSpPr txBox="1"/>
          <p:nvPr/>
        </p:nvSpPr>
        <p:spPr>
          <a:xfrm>
            <a:off x="6576773" y="5217083"/>
            <a:ext cx="3124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Field check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contradicts Bridge Warning Layer </a:t>
            </a:r>
          </a:p>
        </p:txBody>
      </p:sp>
    </p:spTree>
    <p:extLst>
      <p:ext uri="{BB962C8B-B14F-4D97-AF65-F5344CB8AC3E}">
        <p14:creationId xmlns:p14="http://schemas.microsoft.com/office/powerpoint/2010/main" val="3780637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flooded road with trees and a playground&#10;&#10;Description automatically generated">
            <a:extLst>
              <a:ext uri="{FF2B5EF4-FFF2-40B4-BE49-F238E27FC236}">
                <a16:creationId xmlns:a16="http://schemas.microsoft.com/office/drawing/2014/main" id="{6A56BDE1-0F06-ED3C-67AF-2EA0B76AC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b="20219"/>
          <a:stretch/>
        </p:blipFill>
        <p:spPr>
          <a:xfrm>
            <a:off x="7019364" y="1591676"/>
            <a:ext cx="4810990" cy="3079184"/>
          </a:xfrm>
          <a:prstGeom prst="round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90781B-1F06-F65E-0096-C570DD43250B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Display" panose="020B0004020202020204" pitchFamily="34" charset="0"/>
              </a:rPr>
              <a:t>Task 2: 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Royal Forest Dr at Caney Creek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518DD5-069C-76BC-8F38-62DD76E656E1}"/>
              </a:ext>
            </a:extLst>
          </p:cNvPr>
          <p:cNvGrpSpPr/>
          <p:nvPr/>
        </p:nvGrpSpPr>
        <p:grpSpPr>
          <a:xfrm rot="20809695">
            <a:off x="370894" y="2238363"/>
            <a:ext cx="1933948" cy="3478587"/>
            <a:chOff x="10437146" y="2593885"/>
            <a:chExt cx="1340108" cy="2685099"/>
          </a:xfrm>
        </p:grpSpPr>
        <p:pic>
          <p:nvPicPr>
            <p:cNvPr id="3" name="Picture 2" descr="A front and back view of a cell phone&#10;&#10;Description automatically generated">
              <a:extLst>
                <a:ext uri="{FF2B5EF4-FFF2-40B4-BE49-F238E27FC236}">
                  <a16:creationId xmlns:a16="http://schemas.microsoft.com/office/drawing/2014/main" id="{445FDAB4-4555-131F-BA48-9C2383EF0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46711" t="3492" r="15771" b="5119"/>
            <a:stretch/>
          </p:blipFill>
          <p:spPr>
            <a:xfrm rot="781528">
              <a:off x="10437146" y="2593885"/>
              <a:ext cx="1340108" cy="2685099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A23A2D-8CEB-B6AB-A4F6-2D441625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81528">
              <a:off x="10511497" y="2728312"/>
              <a:ext cx="1176123" cy="2418353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19E1CB5-E8CD-E904-0A01-EADF92CC63C2}"/>
              </a:ext>
            </a:extLst>
          </p:cNvPr>
          <p:cNvCxnSpPr>
            <a:cxnSpLocks/>
          </p:cNvCxnSpPr>
          <p:nvPr/>
        </p:nvCxnSpPr>
        <p:spPr>
          <a:xfrm>
            <a:off x="2379133" y="3905359"/>
            <a:ext cx="40847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6FEFA95-011E-763E-8D30-2FFFE26A5954}"/>
              </a:ext>
            </a:extLst>
          </p:cNvPr>
          <p:cNvSpPr txBox="1"/>
          <p:nvPr/>
        </p:nvSpPr>
        <p:spPr>
          <a:xfrm>
            <a:off x="1828751" y="2151821"/>
            <a:ext cx="4935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Royal Forest Dr @ </a:t>
            </a:r>
          </a:p>
          <a:p>
            <a:pPr algn="ctr"/>
            <a:r>
              <a:rPr lang="en-US" i="1" dirty="0">
                <a:latin typeface="+mj-lt"/>
              </a:rPr>
              <a:t>Caney Creek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1AAA419-CBF0-E1CE-34BA-954A1BB4779A}"/>
              </a:ext>
            </a:extLst>
          </p:cNvPr>
          <p:cNvCxnSpPr>
            <a:cxnSpLocks/>
          </p:cNvCxnSpPr>
          <p:nvPr/>
        </p:nvCxnSpPr>
        <p:spPr>
          <a:xfrm>
            <a:off x="5683026" y="3727179"/>
            <a:ext cx="40847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9780F6-1470-90C4-3511-1658ADB2E794}"/>
              </a:ext>
            </a:extLst>
          </p:cNvPr>
          <p:cNvSpPr txBox="1"/>
          <p:nvPr/>
        </p:nvSpPr>
        <p:spPr>
          <a:xfrm>
            <a:off x="1758256" y="5149426"/>
            <a:ext cx="493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FLOODED BRIDGE </a:t>
            </a:r>
          </a:p>
          <a:p>
            <a:pPr algn="ctr"/>
            <a:r>
              <a:rPr lang="en-US" sz="2400" b="1" dirty="0">
                <a:latin typeface="+mj-lt"/>
              </a:rPr>
              <a:t>in Dashboard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5A3F16-B37B-808A-4BCF-5086CC883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0"/>
          <a:stretch/>
        </p:blipFill>
        <p:spPr bwMode="auto">
          <a:xfrm>
            <a:off x="7476304" y="4113818"/>
            <a:ext cx="4240900" cy="2169097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4576F-075A-8216-617A-B4248F4A3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350" y="2818382"/>
            <a:ext cx="2742286" cy="2227820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904B859-91F7-D7A4-07A0-7457AC17833D}"/>
              </a:ext>
            </a:extLst>
          </p:cNvPr>
          <p:cNvSpPr/>
          <p:nvPr/>
        </p:nvSpPr>
        <p:spPr>
          <a:xfrm>
            <a:off x="4263517" y="4037266"/>
            <a:ext cx="158007" cy="1404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1DF2849-73BF-1B50-0344-51E544C2051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lum bright="-20000"/>
            <a:extLst>
              <a:ext uri="{96DAC541-7B7A-43D3-8B79-37D633B846F1}">
                <asvg:svgBlip xmlns:asvg="http://schemas.microsoft.com/office/drawing/2016/SVG/main" r:embed="rId9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231468" y="3378712"/>
            <a:ext cx="711567" cy="55358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AF0565-5863-8234-CBBE-515F60A2A7A0}"/>
              </a:ext>
            </a:extLst>
          </p:cNvPr>
          <p:cNvSpPr txBox="1"/>
          <p:nvPr/>
        </p:nvSpPr>
        <p:spPr>
          <a:xfrm>
            <a:off x="6763856" y="6288956"/>
            <a:ext cx="553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Field check validates Bridge Warning Layer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39339D-8943-B937-278C-AC6DC803EDCC}"/>
              </a:ext>
            </a:extLst>
          </p:cNvPr>
          <p:cNvSpPr txBox="1"/>
          <p:nvPr/>
        </p:nvSpPr>
        <p:spPr>
          <a:xfrm>
            <a:off x="851647" y="1237733"/>
            <a:ext cx="123354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sz="40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USGS Field Reconnaissance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4998A4-06F4-4C94-B2C5-370F9949F5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91680" y="146359"/>
            <a:ext cx="893312" cy="1007352"/>
          </a:xfrm>
          <a:prstGeom prst="round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4E6E6A-FAE1-4F25-80B8-A0EEA8042BB2}"/>
              </a:ext>
            </a:extLst>
          </p:cNvPr>
          <p:cNvSpPr txBox="1"/>
          <p:nvPr/>
        </p:nvSpPr>
        <p:spPr>
          <a:xfrm>
            <a:off x="11027193" y="1137705"/>
            <a:ext cx="85779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Jody Avant</a:t>
            </a:r>
          </a:p>
        </p:txBody>
      </p:sp>
    </p:spTree>
    <p:extLst>
      <p:ext uri="{BB962C8B-B14F-4D97-AF65-F5344CB8AC3E}">
        <p14:creationId xmlns:p14="http://schemas.microsoft.com/office/powerpoint/2010/main" val="1915068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7F2C85-E10D-27CB-40CE-BFFC3941E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77" y="2960020"/>
            <a:ext cx="2418138" cy="2324420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90781B-1F06-F65E-0096-C570DD43250B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Display" panose="020B0004020202020204" pitchFamily="34" charset="0"/>
              </a:rPr>
              <a:t>Task 2: 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Garrett Road at Austin Bayou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FEFA95-011E-763E-8D30-2FFFE26A5954}"/>
              </a:ext>
            </a:extLst>
          </p:cNvPr>
          <p:cNvSpPr txBox="1"/>
          <p:nvPr/>
        </p:nvSpPr>
        <p:spPr>
          <a:xfrm>
            <a:off x="211651" y="2220052"/>
            <a:ext cx="2238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+mj-lt"/>
              </a:rPr>
              <a:t>Garrett Rd @ </a:t>
            </a:r>
          </a:p>
          <a:p>
            <a:pPr algn="ctr"/>
            <a:r>
              <a:rPr lang="en-US" sz="2000" b="1" i="1" dirty="0">
                <a:latin typeface="+mj-lt"/>
              </a:rPr>
              <a:t>Austin Bayou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1AAA419-CBF0-E1CE-34BA-954A1BB4779A}"/>
              </a:ext>
            </a:extLst>
          </p:cNvPr>
          <p:cNvCxnSpPr>
            <a:cxnSpLocks/>
          </p:cNvCxnSpPr>
          <p:nvPr/>
        </p:nvCxnSpPr>
        <p:spPr>
          <a:xfrm>
            <a:off x="6245471" y="3955123"/>
            <a:ext cx="63942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9780F6-1470-90C4-3511-1658ADB2E794}"/>
              </a:ext>
            </a:extLst>
          </p:cNvPr>
          <p:cNvSpPr txBox="1"/>
          <p:nvPr/>
        </p:nvSpPr>
        <p:spPr>
          <a:xfrm>
            <a:off x="-938853" y="5300681"/>
            <a:ext cx="493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FLOODED BRIDGE </a:t>
            </a:r>
          </a:p>
          <a:p>
            <a:pPr algn="ctr"/>
            <a:r>
              <a:rPr lang="en-US" sz="2400" b="1" dirty="0">
                <a:latin typeface="+mj-lt"/>
              </a:rPr>
              <a:t>in Dashboard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04B859-91F7-D7A4-07A0-7457AC17833D}"/>
              </a:ext>
            </a:extLst>
          </p:cNvPr>
          <p:cNvSpPr/>
          <p:nvPr/>
        </p:nvSpPr>
        <p:spPr>
          <a:xfrm>
            <a:off x="1453118" y="3803840"/>
            <a:ext cx="151161" cy="12298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1DF2849-73BF-1B50-0344-51E544C2051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lum bright="-20000" contrast="20000"/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86118" y="3604472"/>
            <a:ext cx="690741" cy="537378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211A1-B7C0-5C12-29B8-F206BFE78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388" y="2582115"/>
            <a:ext cx="4321628" cy="2205033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21CAA4-0DC7-24C6-8CA9-BE51A139B7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26"/>
          <a:stretch/>
        </p:blipFill>
        <p:spPr>
          <a:xfrm>
            <a:off x="7497043" y="4141850"/>
            <a:ext cx="2388572" cy="2566979"/>
          </a:xfrm>
          <a:prstGeom prst="round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BBE9CA-E132-1DF7-17D2-B8258804A2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502" y="1374991"/>
            <a:ext cx="3858678" cy="2566979"/>
          </a:xfrm>
          <a:prstGeom prst="round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820501-8449-30A9-CEFB-9E5B3D6A76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5690" y="4113340"/>
            <a:ext cx="2118218" cy="2655027"/>
          </a:xfrm>
          <a:prstGeom prst="round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BBA84C-4A82-E5F4-CB71-4DB69D05DAFD}"/>
              </a:ext>
            </a:extLst>
          </p:cNvPr>
          <p:cNvSpPr txBox="1"/>
          <p:nvPr/>
        </p:nvSpPr>
        <p:spPr>
          <a:xfrm>
            <a:off x="4372226" y="5565120"/>
            <a:ext cx="312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Field check validates Bridge Warning Layer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C7AE1-C95C-3F73-D7F5-5428DC32C06E}"/>
              </a:ext>
            </a:extLst>
          </p:cNvPr>
          <p:cNvSpPr txBox="1"/>
          <p:nvPr/>
        </p:nvSpPr>
        <p:spPr>
          <a:xfrm>
            <a:off x="1151773" y="1194625"/>
            <a:ext cx="123354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sz="40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USGS Field Reconnaissance</a:t>
            </a:r>
          </a:p>
        </p:txBody>
      </p:sp>
    </p:spTree>
    <p:extLst>
      <p:ext uri="{BB962C8B-B14F-4D97-AF65-F5344CB8AC3E}">
        <p14:creationId xmlns:p14="http://schemas.microsoft.com/office/powerpoint/2010/main" val="1922255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FA5F6-8E58-64C4-C0A8-8FE2CA5C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82" y="2684787"/>
            <a:ext cx="2725612" cy="2788865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90781B-1F06-F65E-0096-C570DD43250B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Display" panose="020B0004020202020204" pitchFamily="34" charset="0"/>
              </a:rPr>
              <a:t>Task 2: 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Damon School Rd at Mound Creek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FEFA95-011E-763E-8D30-2FFFE26A5954}"/>
              </a:ext>
            </a:extLst>
          </p:cNvPr>
          <p:cNvSpPr txBox="1"/>
          <p:nvPr/>
        </p:nvSpPr>
        <p:spPr>
          <a:xfrm>
            <a:off x="298735" y="1971406"/>
            <a:ext cx="2238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+mj-lt"/>
              </a:rPr>
              <a:t>Damon School Rd @ </a:t>
            </a:r>
          </a:p>
          <a:p>
            <a:pPr algn="ctr"/>
            <a:r>
              <a:rPr lang="en-US" sz="2000" b="1" i="1" dirty="0">
                <a:latin typeface="+mj-lt"/>
              </a:rPr>
              <a:t>Mound Creek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1AAA419-CBF0-E1CE-34BA-954A1BB4779A}"/>
              </a:ext>
            </a:extLst>
          </p:cNvPr>
          <p:cNvCxnSpPr>
            <a:cxnSpLocks/>
          </p:cNvCxnSpPr>
          <p:nvPr/>
        </p:nvCxnSpPr>
        <p:spPr>
          <a:xfrm>
            <a:off x="6586529" y="3778593"/>
            <a:ext cx="63942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9780F6-1470-90C4-3511-1658ADB2E794}"/>
              </a:ext>
            </a:extLst>
          </p:cNvPr>
          <p:cNvSpPr txBox="1"/>
          <p:nvPr/>
        </p:nvSpPr>
        <p:spPr>
          <a:xfrm>
            <a:off x="-952465" y="5473652"/>
            <a:ext cx="493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2-5FT to BRIDGE </a:t>
            </a:r>
          </a:p>
          <a:p>
            <a:pPr algn="ctr"/>
            <a:r>
              <a:rPr lang="en-US" sz="2400" b="1" dirty="0">
                <a:latin typeface="+mj-lt"/>
              </a:rPr>
              <a:t>in Dashboard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3BB6BD-B9FF-6F79-BD65-166F7CD9279A}"/>
              </a:ext>
            </a:extLst>
          </p:cNvPr>
          <p:cNvSpPr txBox="1"/>
          <p:nvPr/>
        </p:nvSpPr>
        <p:spPr>
          <a:xfrm>
            <a:off x="5241922" y="5382165"/>
            <a:ext cx="312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Field check validates Bridge Warning Layer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04B859-91F7-D7A4-07A0-7457AC17833D}"/>
              </a:ext>
            </a:extLst>
          </p:cNvPr>
          <p:cNvSpPr/>
          <p:nvPr/>
        </p:nvSpPr>
        <p:spPr>
          <a:xfrm>
            <a:off x="1363926" y="3894748"/>
            <a:ext cx="151161" cy="1229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1DF2849-73BF-1B50-0344-51E544C2051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lum bright="-20000"/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34046" y="3478796"/>
            <a:ext cx="690741" cy="537378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DE148B-825F-8456-04E5-A5D53D55B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076" y="2515745"/>
            <a:ext cx="4691255" cy="2361671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BB5A36-F726-498F-D72A-374093535F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29" r="6794"/>
          <a:stretch/>
        </p:blipFill>
        <p:spPr>
          <a:xfrm>
            <a:off x="8248455" y="1356244"/>
            <a:ext cx="3591613" cy="4571799"/>
          </a:xfrm>
          <a:prstGeom prst="round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CB1083-3E6E-FB98-5E23-2C26A4197EA3}"/>
              </a:ext>
            </a:extLst>
          </p:cNvPr>
          <p:cNvSpPr txBox="1"/>
          <p:nvPr/>
        </p:nvSpPr>
        <p:spPr>
          <a:xfrm>
            <a:off x="8481852" y="5946225"/>
            <a:ext cx="312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3.9ft to deck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373E7-C01A-3D4D-0F1B-945B6475E70B}"/>
              </a:ext>
            </a:extLst>
          </p:cNvPr>
          <p:cNvSpPr txBox="1"/>
          <p:nvPr/>
        </p:nvSpPr>
        <p:spPr>
          <a:xfrm>
            <a:off x="1363926" y="1211363"/>
            <a:ext cx="123354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sz="40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USGS Field Reconnaissance</a:t>
            </a:r>
          </a:p>
        </p:txBody>
      </p:sp>
    </p:spTree>
    <p:extLst>
      <p:ext uri="{BB962C8B-B14F-4D97-AF65-F5344CB8AC3E}">
        <p14:creationId xmlns:p14="http://schemas.microsoft.com/office/powerpoint/2010/main" val="263400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43238-A510-888F-B506-E8D70761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13" y="579119"/>
            <a:ext cx="10979574" cy="484632"/>
          </a:xfrm>
        </p:spPr>
        <p:txBody>
          <a:bodyPr/>
          <a:lstStyle/>
          <a:p>
            <a:r>
              <a:rPr lang="en-US" dirty="0">
                <a:solidFill>
                  <a:srgbClr val="F2CE1B"/>
                </a:solidFill>
                <a:latin typeface="Verdana Pro" panose="020B0604030504040204" pitchFamily="34" charset="0"/>
              </a:rPr>
              <a:t>FEMA Press Release NR209 (May 8, 2018) </a:t>
            </a:r>
            <a:r>
              <a:rPr lang="en-US" dirty="0">
                <a:solidFill>
                  <a:schemeClr val="bg1"/>
                </a:solidFill>
                <a:latin typeface="Verdana Pro" panose="020B0604030504040204" pitchFamily="34" charset="0"/>
              </a:rPr>
              <a:t>– </a:t>
            </a:r>
            <a:r>
              <a:rPr lang="en-US" b="0" dirty="0">
                <a:solidFill>
                  <a:schemeClr val="bg1"/>
                </a:solidFill>
                <a:latin typeface="Verdana Pro" panose="020B0604030504040204" pitchFamily="34" charset="0"/>
              </a:rPr>
              <a:t>All Texans are at risk for floods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088F49-F03C-A48D-4A9A-290FA31C31EF}"/>
              </a:ext>
            </a:extLst>
          </p:cNvPr>
          <p:cNvSpPr txBox="1"/>
          <p:nvPr/>
        </p:nvSpPr>
        <p:spPr>
          <a:xfrm>
            <a:off x="758613" y="1327573"/>
            <a:ext cx="10789920" cy="495130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Pro" panose="020B0604030504040204" pitchFamily="34" charset="0"/>
                <a:ea typeface="ＭＳ Ｐゴシック"/>
                <a:cs typeface="Arial" panose="020B0604020202020204" pitchFamily="34" charset="0"/>
              </a:rPr>
              <a:t>No place is safe from flooding. If it can rain, it can flood. And nowhere is that truer than Texas.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Pro" panose="020B0604030504040204" pitchFamily="34" charset="0"/>
                <a:ea typeface="ＭＳ Ｐゴシック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Pro" panose="020B0604030504040204" pitchFamily="34" charset="0"/>
                <a:ea typeface="ＭＳ Ｐゴシック"/>
                <a:cs typeface="Arial" panose="020B0604020202020204" pitchFamily="34" charset="0"/>
              </a:rPr>
              <a:t>Nearly every major city in Texas is vulnerable to Gulf Coast hurricanes or sits in “Flash Flood Alley,” one of the most flash flood-prone areas in the nation.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Pro" panose="020B0604030504040204" pitchFamily="34" charset="0"/>
                <a:ea typeface="ＭＳ Ｐゴシック"/>
                <a:cs typeface="Arial" panose="020B0604020202020204" pitchFamily="34" charset="0"/>
              </a:rPr>
              <a:t> More than 200,000 single-family homes in disaster-declared Texas counties were flooded by Hurricane Harvey last year, and many of them were in areas not considered high-risk for floods.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Pro" panose="020B0604030504040204" pitchFamily="34" charset="0"/>
                <a:ea typeface="ＭＳ Ｐゴシック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Pro" panose="020B0604030504040204" pitchFamily="34" charset="0"/>
                <a:ea typeface="ＭＳ Ｐゴシック"/>
                <a:cs typeface="Arial" panose="020B0604020202020204" pitchFamily="34" charset="0"/>
              </a:rPr>
              <a:t>Don’t assume your area won’t flood because it hasn’t in the past: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Pro" panose="020B0604030504040204" pitchFamily="34" charset="0"/>
                <a:ea typeface="ＭＳ Ｐゴシック"/>
                <a:cs typeface="Arial" panose="020B0604020202020204" pitchFamily="34" charset="0"/>
              </a:rPr>
              <a:t>Risk of flooding can change considerably as factors like drought and urban development affect the ground’s surface.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Pro" panose="020B0604030504040204" pitchFamily="34" charset="0"/>
                <a:ea typeface="ＭＳ Ｐゴシック"/>
                <a:cs typeface="Arial" panose="020B0604020202020204" pitchFamily="34" charset="0"/>
              </a:rPr>
              <a:t> Nationwide, 26 percent of flood insurance claims come from properties outside high-risk zones.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 Pro" panose="020B0604030504040204" pitchFamily="34" charset="0"/>
              <a:ea typeface="ＭＳ Ｐゴシック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0C5A7-2009-3269-84FF-7C350C483A0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30000"/>
          </a:blip>
          <a:stretch>
            <a:fillRect/>
          </a:stretch>
        </p:blipFill>
        <p:spPr>
          <a:xfrm>
            <a:off x="5571882" y="502918"/>
            <a:ext cx="6437237" cy="62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8150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146D60-DE2D-40FA-7E62-76787E46F282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Display" panose="020B0004020202020204" pitchFamily="34" charset="0"/>
              </a:rPr>
              <a:t>Task 2: 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Plans for Next Quarter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52E4A-9FFF-92B0-8E23-2D70FF32BE59}"/>
              </a:ext>
            </a:extLst>
          </p:cNvPr>
          <p:cNvSpPr txBox="1"/>
          <p:nvPr/>
        </p:nvSpPr>
        <p:spPr>
          <a:xfrm>
            <a:off x="80682" y="654474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br>
              <a:rPr lang="en-US" sz="40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</a:br>
            <a:r>
              <a:rPr lang="en-US" sz="40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Flood Emergency Response Exercises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9B49A9-97B2-53DD-5FF1-473998221DB7}"/>
              </a:ext>
            </a:extLst>
          </p:cNvPr>
          <p:cNvSpPr txBox="1"/>
          <p:nvPr/>
        </p:nvSpPr>
        <p:spPr>
          <a:xfrm>
            <a:off x="3585993" y="1977913"/>
            <a:ext cx="60065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base">
              <a:buFont typeface="Wingdings" panose="05000000000000000000" pitchFamily="2" charset="2"/>
              <a:buChar char="ü"/>
            </a:pPr>
            <a:r>
              <a:rPr lang="en-US" sz="2800" dirty="0"/>
              <a:t>Exercise Work Group</a:t>
            </a:r>
          </a:p>
          <a:p>
            <a:pPr marL="457200" indent="-457200" fontAlgn="base"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457200" indent="-457200" fontAlgn="base">
              <a:buFont typeface="Wingdings" panose="05000000000000000000" pitchFamily="2" charset="2"/>
              <a:buChar char="ü"/>
            </a:pPr>
            <a:r>
              <a:rPr lang="en-US" sz="2800" dirty="0"/>
              <a:t>Emergency Response Priorities</a:t>
            </a:r>
          </a:p>
          <a:p>
            <a:pPr marL="457200" indent="-457200" fontAlgn="base"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457200" indent="-457200" fontAlgn="base">
              <a:buFont typeface="Wingdings" panose="05000000000000000000" pitchFamily="2" charset="2"/>
              <a:buChar char="ü"/>
            </a:pPr>
            <a:r>
              <a:rPr lang="en-US" sz="2800" dirty="0"/>
              <a:t>Create overall Exercise Plan</a:t>
            </a:r>
            <a:endParaRPr lang="en-US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</p:txBody>
      </p:sp>
      <p:pic>
        <p:nvPicPr>
          <p:cNvPr id="9" name="Picture 8" descr="A road closed sign on a road&#10;&#10;Description automatically generated">
            <a:extLst>
              <a:ext uri="{FF2B5EF4-FFF2-40B4-BE49-F238E27FC236}">
                <a16:creationId xmlns:a16="http://schemas.microsoft.com/office/drawing/2014/main" id="{7CD025DA-1CED-C2B9-D1FA-A217A2238A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"/>
          <a:stretch/>
        </p:blipFill>
        <p:spPr>
          <a:xfrm>
            <a:off x="8135106" y="4514913"/>
            <a:ext cx="3542192" cy="20341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flood with a fence and a bridge&#10;&#10;Description automatically generated with medium confidence">
            <a:extLst>
              <a:ext uri="{FF2B5EF4-FFF2-40B4-BE49-F238E27FC236}">
                <a16:creationId xmlns:a16="http://schemas.microsoft.com/office/drawing/2014/main" id="{25C4BC1F-E87E-3C15-49C9-ECF3C2F7A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94" y="4514913"/>
            <a:ext cx="3468120" cy="207242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E7794BD9-042C-E364-F0E4-8ACB11AB21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5" b="5310"/>
          <a:stretch/>
        </p:blipFill>
        <p:spPr>
          <a:xfrm>
            <a:off x="547038" y="4514913"/>
            <a:ext cx="3594964" cy="204416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025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2253395"/>
            <a:ext cx="12192000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chemeClr val="bg1"/>
              </a:solidFill>
              <a:latin typeface="Aptos Display" panose="020B0004020202020204" pitchFamily="34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Aptos Display" panose="020B0004020202020204" pitchFamily="34" charset="0"/>
              </a:rPr>
              <a:t>First Discussion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461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DA8A73-74A0-2763-3028-9C2AFC75E109}"/>
              </a:ext>
            </a:extLst>
          </p:cNvPr>
          <p:cNvSpPr txBox="1"/>
          <p:nvPr/>
        </p:nvSpPr>
        <p:spPr>
          <a:xfrm>
            <a:off x="365805" y="3429000"/>
            <a:ext cx="2557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Task Components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84DC2-A02A-4A55-0817-208E6FBE851E}"/>
              </a:ext>
            </a:extLst>
          </p:cNvPr>
          <p:cNvSpPr txBox="1"/>
          <p:nvPr/>
        </p:nvSpPr>
        <p:spPr>
          <a:xfrm>
            <a:off x="0" y="1594941"/>
            <a:ext cx="1219200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Task 3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FLOOD DECISION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SUPPORT GAUGES 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4CF5473-F7B5-5326-B599-3943F6763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1" r="9035"/>
          <a:stretch/>
        </p:blipFill>
        <p:spPr bwMode="auto">
          <a:xfrm>
            <a:off x="8594074" y="857350"/>
            <a:ext cx="1065676" cy="1262136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FC282-E289-8CE8-8659-6CEEB3E6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665" y="857349"/>
            <a:ext cx="1080585" cy="1277787"/>
          </a:xfrm>
          <a:prstGeom prst="round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51DAC28C-A030-C54F-8C58-B660037D4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/>
          <a:stretch/>
        </p:blipFill>
        <p:spPr bwMode="auto">
          <a:xfrm>
            <a:off x="10940165" y="854492"/>
            <a:ext cx="1153220" cy="1262136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3DAFAC-0E24-103A-07CF-28A4F8AE4137}"/>
              </a:ext>
            </a:extLst>
          </p:cNvPr>
          <p:cNvSpPr txBox="1"/>
          <p:nvPr/>
        </p:nvSpPr>
        <p:spPr>
          <a:xfrm>
            <a:off x="756501" y="3798332"/>
            <a:ext cx="60944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28600"/>
            <a:r>
              <a:rPr lang="en-US" sz="1800" dirty="0"/>
              <a:t>Subtask 3.1		Gauge Operation and Maintenance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3.2		Gauge Calibration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3.3		RQ30 Flood Decision Support Toolbox Sites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3.4		Velocity – Stage Height Interaction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3.5		Synthetic Rating Curves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611549-4DB7-2341-7386-C967A0EC1BBD}"/>
              </a:ext>
            </a:extLst>
          </p:cNvPr>
          <p:cNvSpPr/>
          <p:nvPr/>
        </p:nvSpPr>
        <p:spPr>
          <a:xfrm>
            <a:off x="8676949" y="2116628"/>
            <a:ext cx="89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Kristine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Blickenstaff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67D71C-AD04-6C87-1E91-BC56DBBE4BA4}"/>
              </a:ext>
            </a:extLst>
          </p:cNvPr>
          <p:cNvSpPr/>
          <p:nvPr/>
        </p:nvSpPr>
        <p:spPr>
          <a:xfrm>
            <a:off x="9845797" y="2175002"/>
            <a:ext cx="8963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Scott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Grzyb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F6824F-4CB5-0DB7-6A4B-4FC5DC0F8C2C}"/>
              </a:ext>
            </a:extLst>
          </p:cNvPr>
          <p:cNvSpPr/>
          <p:nvPr/>
        </p:nvSpPr>
        <p:spPr>
          <a:xfrm>
            <a:off x="11028748" y="2190452"/>
            <a:ext cx="9268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 Thomas</a:t>
            </a:r>
          </a:p>
        </p:txBody>
      </p:sp>
      <p:pic>
        <p:nvPicPr>
          <p:cNvPr id="2050" name="Picture 2" descr="Usgs Earth Explorer">
            <a:extLst>
              <a:ext uri="{FF2B5EF4-FFF2-40B4-BE49-F238E27FC236}">
                <a16:creationId xmlns:a16="http://schemas.microsoft.com/office/drawing/2014/main" id="{3067646A-9609-68AD-982A-47635E944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813" y="6039773"/>
            <a:ext cx="1903791" cy="7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328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1EACF8-9098-80DC-4C60-B8783359FEE1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Field Visits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D47D8B-E2EA-38C0-2907-4484112415A4}"/>
              </a:ext>
            </a:extLst>
          </p:cNvPr>
          <p:cNvSpPr txBox="1">
            <a:spLocks/>
          </p:cNvSpPr>
          <p:nvPr/>
        </p:nvSpPr>
        <p:spPr>
          <a:xfrm>
            <a:off x="790576" y="2555616"/>
            <a:ext cx="4152900" cy="4759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342377" marR="0" lvl="1" indent="-342900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179 gage visits</a:t>
            </a:r>
          </a:p>
          <a:p>
            <a:pPr marL="342377" marR="0" lvl="1" indent="-342900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67 measurements</a:t>
            </a:r>
          </a:p>
          <a:p>
            <a:pPr marL="342377" marR="0" lvl="1" indent="-342900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31 verification surveys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LT Std 55 Roman"/>
              <a:ea typeface="+mn-ea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3D67D0-AD37-28A8-8D8E-2E823049EB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526" y="1822189"/>
            <a:ext cx="2301204" cy="408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BF2232-D16B-2699-6B99-F1E098E50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6516" y="1822188"/>
            <a:ext cx="2301204" cy="408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69D294-6BEF-43F4-877A-07D0256E94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873" y="1822189"/>
            <a:ext cx="2476500" cy="408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965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1EACF8-9098-80DC-4C60-B8783359FEE1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Hurricane Beryl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817E52-0E84-3AAA-8C21-E7AB3BD60F59}"/>
              </a:ext>
            </a:extLst>
          </p:cNvPr>
          <p:cNvSpPr txBox="1">
            <a:spLocks/>
          </p:cNvSpPr>
          <p:nvPr/>
        </p:nvSpPr>
        <p:spPr>
          <a:xfrm>
            <a:off x="769175" y="1636113"/>
            <a:ext cx="4152900" cy="4759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342377" marR="0" lvl="1" indent="-342900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6-hour response time</a:t>
            </a:r>
          </a:p>
          <a:p>
            <a:pPr marL="342377" marR="0" lvl="1" indent="-342900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15 flood measurements over a 3- day campaign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377" marR="0" lvl="1" indent="-342900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Stress test on the network</a:t>
            </a:r>
          </a:p>
          <a:p>
            <a:pPr marL="342377" marR="0" lvl="1" indent="-342900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 collection during windy conditions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  <a:p>
            <a:pPr marL="342377" marR="0" lvl="1" indent="-342900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Telemetry issues identified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2D62C8-9D0B-932F-76BD-5BFE53307DE2}"/>
              </a:ext>
            </a:extLst>
          </p:cNvPr>
          <p:cNvGrpSpPr/>
          <p:nvPr/>
        </p:nvGrpSpPr>
        <p:grpSpPr>
          <a:xfrm>
            <a:off x="5229226" y="1408182"/>
            <a:ext cx="5953124" cy="4868793"/>
            <a:chOff x="4800600" y="699516"/>
            <a:chExt cx="7069029" cy="5812928"/>
          </a:xfrm>
        </p:grpSpPr>
        <p:pic>
          <p:nvPicPr>
            <p:cNvPr id="11" name="Picture 2" descr="Beryl hurricana">
              <a:extLst>
                <a:ext uri="{FF2B5EF4-FFF2-40B4-BE49-F238E27FC236}">
                  <a16:creationId xmlns:a16="http://schemas.microsoft.com/office/drawing/2014/main" id="{2DC5B60A-2CB1-7A26-2337-B841DA3D91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804" y="699516"/>
              <a:ext cx="2922696" cy="21905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9C27BBC3-F088-6720-5047-855589043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29000"/>
              <a:ext cx="4238625" cy="3083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urricane Beryl 2024">
              <a:extLst>
                <a:ext uri="{FF2B5EF4-FFF2-40B4-BE49-F238E27FC236}">
                  <a16:creationId xmlns:a16="http://schemas.microsoft.com/office/drawing/2014/main" id="{F1680A61-DEB7-BCA1-4C38-99DD95A0F2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12054" y="1175029"/>
              <a:ext cx="3457575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8092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1EACF8-9098-80DC-4C60-B8783359FEE1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Calibrations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34F841-A485-5A03-33B4-E35D0BDA03F9}"/>
              </a:ext>
            </a:extLst>
          </p:cNvPr>
          <p:cNvSpPr txBox="1">
            <a:spLocks/>
          </p:cNvSpPr>
          <p:nvPr/>
        </p:nvSpPr>
        <p:spPr>
          <a:xfrm>
            <a:off x="645090" y="2857804"/>
            <a:ext cx="3665653" cy="4759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20 gages calibrated</a:t>
            </a:r>
          </a:p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Continue verification measurements at calibrated gages</a:t>
            </a:r>
          </a:p>
          <a:p>
            <a:pPr marL="129779" marR="0" lvl="1" indent="-129779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483B5C-9DDC-D8EF-CD79-3C3E11B781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273" y="1205122"/>
            <a:ext cx="4188637" cy="2357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6FE579-F972-FF77-0C6C-AD6D12A138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707" y="2214772"/>
            <a:ext cx="2268367" cy="302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438A7B-0415-C5E0-E43E-8239BA4509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273" y="4048158"/>
            <a:ext cx="4427933" cy="2243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157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1EACF8-9098-80DC-4C60-B8783359FEE1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Bathymetric Surveys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AE7A28-8F09-A219-7ABB-8ECE958664BC}"/>
              </a:ext>
            </a:extLst>
          </p:cNvPr>
          <p:cNvGrpSpPr/>
          <p:nvPr/>
        </p:nvGrpSpPr>
        <p:grpSpPr>
          <a:xfrm>
            <a:off x="5348532" y="1652346"/>
            <a:ext cx="5227834" cy="3085298"/>
            <a:chOff x="1330244" y="830202"/>
            <a:chExt cx="9739822" cy="55691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4AA699-F1F3-A399-8882-F1209A5D2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0244" y="1049482"/>
              <a:ext cx="9216530" cy="53498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6D2F64-BD59-CB51-4AEB-4CAD052EA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0680" y="830202"/>
              <a:ext cx="4439386" cy="31537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58CCA2-9155-AD5F-C7B6-868F68F3BE7C}"/>
                </a:ext>
              </a:extLst>
            </p:cNvPr>
            <p:cNvSpPr/>
            <p:nvPr/>
          </p:nvSpPr>
          <p:spPr bwMode="auto">
            <a:xfrm>
              <a:off x="3304309" y="3724419"/>
              <a:ext cx="1257300" cy="1116673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513561C-82C8-ED28-8CCA-704E9722FC42}"/>
                </a:ext>
              </a:extLst>
            </p:cNvPr>
            <p:cNvCxnSpPr/>
            <p:nvPr/>
          </p:nvCxnSpPr>
          <p:spPr bwMode="auto">
            <a:xfrm flipV="1">
              <a:off x="4624160" y="3313628"/>
              <a:ext cx="1911514" cy="872836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4A8C45-86F8-4F26-BE97-1E1830FC6061}"/>
              </a:ext>
            </a:extLst>
          </p:cNvPr>
          <p:cNvSpPr txBox="1">
            <a:spLocks/>
          </p:cNvSpPr>
          <p:nvPr/>
        </p:nvSpPr>
        <p:spPr>
          <a:xfrm>
            <a:off x="724455" y="2141693"/>
            <a:ext cx="3750536" cy="4759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2 surveys completed</a:t>
            </a:r>
          </a:p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 processing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iRIC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Determine what level of accuracy is needed for model derived discharge rating curves</a:t>
            </a:r>
          </a:p>
          <a:p>
            <a:pPr marL="129779" marR="0" lvl="1" indent="-130302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1" indent="0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Lucida Grande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29779" marR="0" lvl="1" indent="-130302" algn="l" defTabSz="3429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LT Std 55 Roman"/>
              <a:ea typeface="+mn-ea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2F7F341-2E60-8830-0B66-92ED6F03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9319" y="3658498"/>
            <a:ext cx="2089712" cy="278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0AB75D-6091-5C43-8828-E709947B2F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584" y="1277153"/>
            <a:ext cx="1034712" cy="10806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7DD00C-9044-A25A-18F4-E6B6A9BB1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244" y="5182906"/>
            <a:ext cx="2285485" cy="635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88DB92-4617-4A74-8095-04AE80E66914}"/>
              </a:ext>
            </a:extLst>
          </p:cNvPr>
          <p:cNvSpPr txBox="1"/>
          <p:nvPr/>
        </p:nvSpPr>
        <p:spPr>
          <a:xfrm>
            <a:off x="1615634" y="1271220"/>
            <a:ext cx="2450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Jon Nelson is starting </a:t>
            </a:r>
          </a:p>
          <a:p>
            <a:pPr algn="r"/>
            <a:r>
              <a:rPr lang="en-US" dirty="0"/>
              <a:t>hydrodynamic modeling</a:t>
            </a:r>
          </a:p>
        </p:txBody>
      </p:sp>
    </p:spTree>
    <p:extLst>
      <p:ext uri="{BB962C8B-B14F-4D97-AF65-F5344CB8AC3E}">
        <p14:creationId xmlns:p14="http://schemas.microsoft.com/office/powerpoint/2010/main" val="3817395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1EACF8-9098-80DC-4C60-B8783359FEE1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Observed Limitations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19F92E-A0B8-43E3-088F-628F6C3A3AD2}"/>
              </a:ext>
            </a:extLst>
          </p:cNvPr>
          <p:cNvSpPr txBox="1">
            <a:spLocks/>
          </p:cNvSpPr>
          <p:nvPr/>
        </p:nvSpPr>
        <p:spPr>
          <a:xfrm>
            <a:off x="571500" y="2098416"/>
            <a:ext cx="4773515" cy="4759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Average velocity issues once water reaches the low chord</a:t>
            </a:r>
          </a:p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Road overflow</a:t>
            </a:r>
          </a:p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Power issues = Connectivity issues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055EFB-6A23-DDAC-8900-F316FA60AE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016" y="3429000"/>
            <a:ext cx="2816419" cy="2113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0E3454-963A-3C7E-8921-CA2EA88A7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659" y="1249913"/>
            <a:ext cx="5600700" cy="1803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Telecommunications | Managed Generator ...">
            <a:extLst>
              <a:ext uri="{FF2B5EF4-FFF2-40B4-BE49-F238E27FC236}">
                <a16:creationId xmlns:a16="http://schemas.microsoft.com/office/drawing/2014/main" id="{D15EE970-792C-45A1-C1A1-8D8A2F7D1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4323" y="4015905"/>
            <a:ext cx="2995567" cy="2113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416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CB777B-7C64-EE6D-1187-164AD904F3B0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RQ-30 Flood Decisions Support Toolbox (FDST)  Sites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446D3-13AD-EA1E-281F-F82F05CD7EFB}"/>
              </a:ext>
            </a:extLst>
          </p:cNvPr>
          <p:cNvSpPr txBox="1"/>
          <p:nvPr/>
        </p:nvSpPr>
        <p:spPr>
          <a:xfrm>
            <a:off x="452175" y="1504788"/>
            <a:ext cx="5345724" cy="19082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Calibri"/>
              </a:rPr>
              <a:t>1D modeling for FDST flood maps (On-going):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Calibri"/>
              </a:rPr>
              <a:t>25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/>
                <a:ea typeface="+mn-ea"/>
                <a:cs typeface="Calibri"/>
              </a:rPr>
              <a:t>*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Calibri"/>
              </a:rPr>
              <a:t> sites completed, yet to be validated</a:t>
            </a:r>
          </a:p>
          <a:p>
            <a:pPr marL="7429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Calibri"/>
              </a:rPr>
              <a:t>2D modeling for FDST flood maps (started)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106213-F823-69C8-BEE0-3CA3CC978099}"/>
              </a:ext>
              <a:ext uri="{147F2762-F138-4A5C-976F-8EAC2B608ADB}">
                <a16:predDERef xmlns:a16="http://schemas.microsoft.com/office/drawing/2014/main" pred="{0F8423F3-8037-E2DB-C280-5D60FF09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849" y="4682488"/>
            <a:ext cx="3090050" cy="1898642"/>
          </a:xfrm>
          <a:prstGeom prst="roundRect">
            <a:avLst>
              <a:gd name="adj" fmla="val 5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BD23926-27FC-ED7C-CD90-C6748232C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4103" y="2600687"/>
            <a:ext cx="5730179" cy="3980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483A6-F094-DC22-E009-2C5B33378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129" y="1127511"/>
            <a:ext cx="3116125" cy="1978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9DA27-7182-0345-E960-44CCBA800BF5}"/>
              </a:ext>
              <a:ext uri="{147F2762-F138-4A5C-976F-8EAC2B608ADB}">
                <a16:predDERef xmlns:a16="http://schemas.microsoft.com/office/drawing/2014/main" pred="{45C67447-71BC-75AE-00D2-B1B1E60E5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51" y="3597397"/>
            <a:ext cx="3090049" cy="1816502"/>
          </a:xfrm>
          <a:prstGeom prst="rect">
            <a:avLst/>
          </a:prstGeom>
        </p:spPr>
      </p:pic>
      <p:pic>
        <p:nvPicPr>
          <p:cNvPr id="10" name="Picture 2" descr="image">
            <a:extLst>
              <a:ext uri="{FF2B5EF4-FFF2-40B4-BE49-F238E27FC236}">
                <a16:creationId xmlns:a16="http://schemas.microsoft.com/office/drawing/2014/main" id="{473835A7-678D-46DF-9335-129287E59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/>
          <a:stretch/>
        </p:blipFill>
        <p:spPr bwMode="auto">
          <a:xfrm>
            <a:off x="10894158" y="242652"/>
            <a:ext cx="1153220" cy="1262136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E24589-2A6E-42E1-AED1-4E4F2C2A1B77}"/>
              </a:ext>
            </a:extLst>
          </p:cNvPr>
          <p:cNvSpPr/>
          <p:nvPr/>
        </p:nvSpPr>
        <p:spPr>
          <a:xfrm>
            <a:off x="10982741" y="1578612"/>
            <a:ext cx="9268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 Thomas</a:t>
            </a:r>
          </a:p>
        </p:txBody>
      </p:sp>
    </p:spTree>
    <p:extLst>
      <p:ext uri="{BB962C8B-B14F-4D97-AF65-F5344CB8AC3E}">
        <p14:creationId xmlns:p14="http://schemas.microsoft.com/office/powerpoint/2010/main" val="3769912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CB777B-7C64-EE6D-1187-164AD904F3B0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Synthetic Rating Curves and the FDST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446D3-13AD-EA1E-281F-F82F05CD7EFB}"/>
              </a:ext>
            </a:extLst>
          </p:cNvPr>
          <p:cNvSpPr txBox="1"/>
          <p:nvPr/>
        </p:nvSpPr>
        <p:spPr>
          <a:xfrm>
            <a:off x="452175" y="1378939"/>
            <a:ext cx="7027989" cy="53245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FDST validated by comparing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modeled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stage-discharge relationship (rating curve) to the USGS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measured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rating curve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RQ30 gages do not have the measurements to validate the FDST models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flood stage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We are developing a regionalized stage-discharge relationship using a GAM model based on 17,000+ discharge measurements in TX to provide an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estimated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rating curve for new gages based on stream: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Cross-section area (A)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Top width (B)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Other regional parameters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Method can provide a synthetic rating curve for any* stream location in Texas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*Estimates may be less accurate in certain scenarios, such as mountainous terrain or highly urbanized 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Method is based on William Asquith's 2013 paper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hlinkClick r:id="rId2"/>
              </a:rPr>
              <a:t>http://dx.doi.org/10.1061/(ASCE)HE.1943-5584.0000635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06213-F823-69C8-BEE0-3CA3CC978099}"/>
              </a:ext>
              <a:ext uri="{147F2762-F138-4A5C-976F-8EAC2B608ADB}">
                <a16:predDERef xmlns:a16="http://schemas.microsoft.com/office/drawing/2014/main" pred="{0F8423F3-8037-E2DB-C280-5D60FF09F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5"/>
          <a:stretch/>
        </p:blipFill>
        <p:spPr>
          <a:xfrm>
            <a:off x="7667676" y="1167615"/>
            <a:ext cx="4423781" cy="2451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9F1198-F23B-9C16-DE8E-F93B99598B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7676" y="3906296"/>
            <a:ext cx="4433887" cy="2679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089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190CB39-7C67-4108-8714-088460012C29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3998"/>
            <a:ext cx="12192000" cy="4846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Franklin Gothic Demi" panose="020B0703020102020204" pitchFamily="34" charset="0"/>
              </a:rPr>
              <a:t>Turn Around, Don’t Drown.</a:t>
            </a:r>
            <a:endParaRPr lang="en-US" sz="4000" b="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8" name="Picture 7" descr="A picture containing text, outdoor, sky, sign&#10;&#10;Description automatically generated">
            <a:extLst>
              <a:ext uri="{FF2B5EF4-FFF2-40B4-BE49-F238E27FC236}">
                <a16:creationId xmlns:a16="http://schemas.microsoft.com/office/drawing/2014/main" id="{91744C4F-557B-4BB3-80C7-E423BBCFD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02" y="2200643"/>
            <a:ext cx="10479196" cy="4379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E9B6772-3837-4DB4-A448-781D350E7257}"/>
              </a:ext>
            </a:extLst>
          </p:cNvPr>
          <p:cNvSpPr txBox="1">
            <a:spLocks/>
          </p:cNvSpPr>
          <p:nvPr/>
        </p:nvSpPr>
        <p:spPr>
          <a:xfrm>
            <a:off x="75414" y="1600285"/>
            <a:ext cx="12192000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algn="ctr"/>
            <a:r>
              <a:rPr lang="en-US" sz="3600" b="0" dirty="0">
                <a:solidFill>
                  <a:srgbClr val="002E69"/>
                </a:solidFill>
                <a:latin typeface="Franklin Gothic Demi" panose="020B0703020102020204" pitchFamily="34" charset="0"/>
              </a:rPr>
              <a:t>On average, over 50% of flood fatalities occur in cars.</a:t>
            </a:r>
            <a:endParaRPr lang="en-US" sz="3200" b="0" dirty="0">
              <a:solidFill>
                <a:srgbClr val="002E69"/>
              </a:solidFill>
              <a:latin typeface="Franklin Gothic Demi" panose="020B07030201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7B5269-A40D-9D91-9AF1-C5C3616F5366}"/>
              </a:ext>
            </a:extLst>
          </p:cNvPr>
          <p:cNvGrpSpPr/>
          <p:nvPr/>
        </p:nvGrpSpPr>
        <p:grpSpPr>
          <a:xfrm>
            <a:off x="0" y="162352"/>
            <a:ext cx="12192000" cy="629991"/>
            <a:chOff x="0" y="138994"/>
            <a:chExt cx="12192000" cy="6299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1439A8-EB8B-4946-FFB1-0D47E7E04D37}"/>
                </a:ext>
              </a:extLst>
            </p:cNvPr>
            <p:cNvSpPr txBox="1"/>
            <p:nvPr/>
          </p:nvSpPr>
          <p:spPr>
            <a:xfrm>
              <a:off x="0" y="184210"/>
              <a:ext cx="12192000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lvl="1"/>
              <a:endParaRPr lang="en-US" sz="3200" b="1" dirty="0">
                <a:solidFill>
                  <a:schemeClr val="bg1"/>
                </a:solidFill>
                <a:latin typeface="Aptos Display" panose="020B00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B7ED2C-2C7B-FD95-0AE8-3C83CC952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330744" y="138994"/>
              <a:ext cx="3415211" cy="629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2530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1EACF8-9098-80DC-4C60-B8783359FEE1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Plans for Next Quarter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34F841-A485-5A03-33B4-E35D0BDA03F9}"/>
              </a:ext>
            </a:extLst>
          </p:cNvPr>
          <p:cNvSpPr txBox="1">
            <a:spLocks/>
          </p:cNvSpPr>
          <p:nvPr/>
        </p:nvSpPr>
        <p:spPr>
          <a:xfrm>
            <a:off x="914401" y="2260341"/>
            <a:ext cx="4152900" cy="4759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22CE6-43AF-179A-9A20-3B7E9E57ED96}"/>
              </a:ext>
            </a:extLst>
          </p:cNvPr>
          <p:cNvSpPr txBox="1">
            <a:spLocks/>
          </p:cNvSpPr>
          <p:nvPr/>
        </p:nvSpPr>
        <p:spPr>
          <a:xfrm>
            <a:off x="914400" y="1597688"/>
            <a:ext cx="6682154" cy="5174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Continue flood measurements and calibrations</a:t>
            </a:r>
          </a:p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Continue bathymetric surveys</a:t>
            </a:r>
          </a:p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Experiment with increased transmission frequency for flood events</a:t>
            </a:r>
          </a:p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2D (14 locations) and 1D (8 locations) remain for FDST to be modeled and evaluated in FY24</a:t>
            </a:r>
          </a:p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Finalize regional regression equation for synthetic rating curve effort</a:t>
            </a:r>
          </a:p>
          <a:p>
            <a:pPr marL="342377" marR="0" lvl="1" indent="-342900" algn="l" defTabSz="914400" rtl="0" eaLnBrk="1" fontAlgn="auto" latinLnBrk="0" hangingPunct="1">
              <a:lnSpc>
                <a:spcPct val="150000"/>
              </a:lnSpc>
              <a:spcBef>
                <a:spcPts val="225"/>
              </a:spcBef>
              <a:spcAft>
                <a:spcPts val="9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 assessment uncertainty across FEMA Region 6</a:t>
            </a:r>
          </a:p>
          <a:p>
            <a:pPr marL="130302" marR="0" lvl="0" indent="-130302" algn="l" defTabSz="342900" rtl="0" eaLnBrk="1" fontAlgn="auto" latinLnBrk="0" hangingPunct="1">
              <a:lnSpc>
                <a:spcPct val="2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2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2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3D6F5-6788-19BC-C1A6-56A3D8FB84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667" y="1597688"/>
            <a:ext cx="3298932" cy="439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799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DA8A73-74A0-2763-3028-9C2AFC75E109}"/>
              </a:ext>
            </a:extLst>
          </p:cNvPr>
          <p:cNvSpPr txBox="1"/>
          <p:nvPr/>
        </p:nvSpPr>
        <p:spPr>
          <a:xfrm>
            <a:off x="271537" y="3241977"/>
            <a:ext cx="2557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Task Components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84DC2-A02A-4A55-0817-208E6FBE851E}"/>
              </a:ext>
            </a:extLst>
          </p:cNvPr>
          <p:cNvSpPr txBox="1"/>
          <p:nvPr/>
        </p:nvSpPr>
        <p:spPr>
          <a:xfrm>
            <a:off x="0" y="1594941"/>
            <a:ext cx="1219200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Task 4</a:t>
            </a:r>
          </a:p>
          <a:p>
            <a:pPr algn="ctr"/>
            <a:r>
              <a:rPr lang="en-US" sz="3200" b="1" cap="all" dirty="0">
                <a:solidFill>
                  <a:schemeClr val="bg1"/>
                </a:solidFill>
                <a:latin typeface="Aptos Display" panose="020B0004020202020204" pitchFamily="34" charset="0"/>
              </a:rPr>
              <a:t>Flood </a:t>
            </a:r>
          </a:p>
          <a:p>
            <a:pPr algn="ctr"/>
            <a:r>
              <a:rPr lang="en-US" sz="3200" b="1" cap="all" dirty="0">
                <a:solidFill>
                  <a:schemeClr val="bg1"/>
                </a:solidFill>
                <a:latin typeface="Aptos Display" panose="020B0004020202020204" pitchFamily="34" charset="0"/>
              </a:rPr>
              <a:t>Transportation Geodatabase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C3EAB-241A-F0ED-BF2C-67D9FA1F1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7" r="15120"/>
          <a:stretch/>
        </p:blipFill>
        <p:spPr>
          <a:xfrm>
            <a:off x="8348757" y="391645"/>
            <a:ext cx="1137018" cy="1479997"/>
          </a:xfrm>
          <a:prstGeom prst="round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14AB1-5CA5-B5C4-22A1-8EE1B7B8E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764" y="396976"/>
            <a:ext cx="1106000" cy="147466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ACBA5B-05D9-1C01-A677-B12835F37611}"/>
              </a:ext>
            </a:extLst>
          </p:cNvPr>
          <p:cNvSpPr txBox="1"/>
          <p:nvPr/>
        </p:nvSpPr>
        <p:spPr>
          <a:xfrm>
            <a:off x="652807" y="3611309"/>
            <a:ext cx="60944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28600"/>
            <a:r>
              <a:rPr lang="en-US" sz="1800" dirty="0"/>
              <a:t>Subtask 4.1		Road Elevation Model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4.2		Stream Hydrography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4.3		Road Inundation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4.4		Span Bridges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4.5		Bridge Class Culverts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4.6		Low Water Crossings</a:t>
            </a:r>
          </a:p>
        </p:txBody>
      </p:sp>
      <p:pic>
        <p:nvPicPr>
          <p:cNvPr id="12" name="Picture 2" descr="Tim Whiteaker">
            <a:extLst>
              <a:ext uri="{FF2B5EF4-FFF2-40B4-BE49-F238E27FC236}">
                <a16:creationId xmlns:a16="http://schemas.microsoft.com/office/drawing/2014/main" id="{33F3011C-9497-1057-4F1E-543AA93C4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7388" b="9589"/>
          <a:stretch/>
        </p:blipFill>
        <p:spPr bwMode="auto">
          <a:xfrm>
            <a:off x="10911300" y="414924"/>
            <a:ext cx="1009250" cy="1474666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430594-2138-FBE0-3763-33BC9D13B0DF}"/>
              </a:ext>
            </a:extLst>
          </p:cNvPr>
          <p:cNvSpPr/>
          <p:nvPr/>
        </p:nvSpPr>
        <p:spPr>
          <a:xfrm>
            <a:off x="8348756" y="1889590"/>
            <a:ext cx="12001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Andy Carter, P.E.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808991-DC62-BBF9-DA92-68E5E4ACA558}"/>
              </a:ext>
            </a:extLst>
          </p:cNvPr>
          <p:cNvSpPr/>
          <p:nvPr/>
        </p:nvSpPr>
        <p:spPr>
          <a:xfrm>
            <a:off x="9758615" y="1889589"/>
            <a:ext cx="835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David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Maidment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A1627A-5D36-3D93-A719-15DD09C20F49}"/>
              </a:ext>
            </a:extLst>
          </p:cNvPr>
          <p:cNvSpPr/>
          <p:nvPr/>
        </p:nvSpPr>
        <p:spPr>
          <a:xfrm>
            <a:off x="10984854" y="1871642"/>
            <a:ext cx="832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Tim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Whiteaker</a:t>
            </a:r>
          </a:p>
        </p:txBody>
      </p:sp>
      <p:pic>
        <p:nvPicPr>
          <p:cNvPr id="2" name="Picture 1" descr="A blue orange and white text on a black background&#10;&#10;Description automatically generated">
            <a:extLst>
              <a:ext uri="{FF2B5EF4-FFF2-40B4-BE49-F238E27FC236}">
                <a16:creationId xmlns:a16="http://schemas.microsoft.com/office/drawing/2014/main" id="{1CBFBF72-5D27-5F0D-BE9B-EDA7F9BE6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005" y="4868717"/>
            <a:ext cx="1382106" cy="1382106"/>
          </a:xfrm>
          <a:prstGeom prst="rect">
            <a:avLst/>
          </a:prstGeom>
        </p:spPr>
      </p:pic>
      <p:pic>
        <p:nvPicPr>
          <p:cNvPr id="4100" name="Picture 4" descr="ESRI - Logos Download">
            <a:extLst>
              <a:ext uri="{FF2B5EF4-FFF2-40B4-BE49-F238E27FC236}">
                <a16:creationId xmlns:a16="http://schemas.microsoft.com/office/drawing/2014/main" id="{D10A0E99-823C-6051-3C1C-2F2C4B4EB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362" y="5993202"/>
            <a:ext cx="1850796" cy="75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23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82D981-340B-4E14-8ABB-5B6B0565CA59}"/>
              </a:ext>
            </a:extLst>
          </p:cNvPr>
          <p:cNvSpPr txBox="1"/>
          <p:nvPr/>
        </p:nvSpPr>
        <p:spPr>
          <a:xfrm>
            <a:off x="582147" y="2142917"/>
            <a:ext cx="246830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Map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/>
              </a:rPr>
              <a:t>Service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6BA44-B2C7-480A-BEB2-941EDE2C9A81}"/>
              </a:ext>
            </a:extLst>
          </p:cNvPr>
          <p:cNvSpPr txBox="1"/>
          <p:nvPr/>
        </p:nvSpPr>
        <p:spPr>
          <a:xfrm>
            <a:off x="381667" y="4457409"/>
            <a:ext cx="28603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Transportation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Geodatabase</a:t>
            </a: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FB07C2B0-0AD9-4F85-8201-D9DE0CBE42BA}"/>
              </a:ext>
            </a:extLst>
          </p:cNvPr>
          <p:cNvSpPr/>
          <p:nvPr/>
        </p:nvSpPr>
        <p:spPr>
          <a:xfrm rot="5400000">
            <a:off x="6440280" y="1503863"/>
            <a:ext cx="741405" cy="74140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7D9AE-F21E-42E3-A757-6AAAEA4EFBAB}"/>
              </a:ext>
            </a:extLst>
          </p:cNvPr>
          <p:cNvSpPr txBox="1"/>
          <p:nvPr/>
        </p:nvSpPr>
        <p:spPr>
          <a:xfrm flipH="1">
            <a:off x="4932684" y="3144306"/>
            <a:ext cx="1095800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Forecast</a:t>
            </a:r>
          </a:p>
        </p:txBody>
      </p:sp>
      <p:sp>
        <p:nvSpPr>
          <p:cNvPr id="8" name="Arrow: Bent 7">
            <a:extLst>
              <a:ext uri="{FF2B5EF4-FFF2-40B4-BE49-F238E27FC236}">
                <a16:creationId xmlns:a16="http://schemas.microsoft.com/office/drawing/2014/main" id="{4E276D2A-CF7C-40F5-B78D-E37525BB54F1}"/>
              </a:ext>
            </a:extLst>
          </p:cNvPr>
          <p:cNvSpPr/>
          <p:nvPr/>
        </p:nvSpPr>
        <p:spPr>
          <a:xfrm>
            <a:off x="3925500" y="1455530"/>
            <a:ext cx="741405" cy="74140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62C63-B784-41C5-9A97-2B8A1BC8EFA5}"/>
              </a:ext>
            </a:extLst>
          </p:cNvPr>
          <p:cNvSpPr txBox="1"/>
          <p:nvPr/>
        </p:nvSpPr>
        <p:spPr>
          <a:xfrm flipH="1">
            <a:off x="3067869" y="2234806"/>
            <a:ext cx="201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Streamflow Measurement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77266-FB32-43AE-881A-C91D5460D7F7}"/>
              </a:ext>
            </a:extLst>
          </p:cNvPr>
          <p:cNvSpPr txBox="1"/>
          <p:nvPr/>
        </p:nvSpPr>
        <p:spPr>
          <a:xfrm flipH="1">
            <a:off x="4844627" y="1342729"/>
            <a:ext cx="1215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Adjusted Forecast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8A2EC-9E93-43FE-AB90-FFEB341F3D88}"/>
              </a:ext>
            </a:extLst>
          </p:cNvPr>
          <p:cNvSpPr txBox="1"/>
          <p:nvPr/>
        </p:nvSpPr>
        <p:spPr>
          <a:xfrm flipH="1">
            <a:off x="6409574" y="2245268"/>
            <a:ext cx="131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</a:t>
            </a: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3E833B54-E89E-49A7-8462-90FE4602B914}"/>
              </a:ext>
            </a:extLst>
          </p:cNvPr>
          <p:cNvSpPr/>
          <p:nvPr/>
        </p:nvSpPr>
        <p:spPr>
          <a:xfrm rot="16200000">
            <a:off x="3821803" y="2919009"/>
            <a:ext cx="741405" cy="74140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930CABDD-F23D-4925-8584-DCA06B64CEA3}"/>
              </a:ext>
            </a:extLst>
          </p:cNvPr>
          <p:cNvSpPr/>
          <p:nvPr/>
        </p:nvSpPr>
        <p:spPr>
          <a:xfrm rot="10800000">
            <a:off x="6374291" y="2919009"/>
            <a:ext cx="741405" cy="74140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C3788F93-53A2-4467-AF2E-7844F38CFC51}"/>
              </a:ext>
            </a:extLst>
          </p:cNvPr>
          <p:cNvSpPr/>
          <p:nvPr/>
        </p:nvSpPr>
        <p:spPr>
          <a:xfrm rot="5400000">
            <a:off x="6440280" y="4254781"/>
            <a:ext cx="741405" cy="741405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B851CF-6198-49A3-8653-B116B64095A8}"/>
              </a:ext>
            </a:extLst>
          </p:cNvPr>
          <p:cNvSpPr txBox="1"/>
          <p:nvPr/>
        </p:nvSpPr>
        <p:spPr>
          <a:xfrm flipH="1">
            <a:off x="4858664" y="5980707"/>
            <a:ext cx="1317975" cy="64633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2D Roads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bridges</a:t>
            </a: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8267E26D-E2AE-49A1-8FE0-CA77A1313B38}"/>
              </a:ext>
            </a:extLst>
          </p:cNvPr>
          <p:cNvSpPr/>
          <p:nvPr/>
        </p:nvSpPr>
        <p:spPr>
          <a:xfrm>
            <a:off x="3925500" y="4206448"/>
            <a:ext cx="741405" cy="741405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48C945-5485-4183-8859-5991829C8C89}"/>
              </a:ext>
            </a:extLst>
          </p:cNvPr>
          <p:cNvSpPr txBox="1"/>
          <p:nvPr/>
        </p:nvSpPr>
        <p:spPr>
          <a:xfrm flipH="1">
            <a:off x="3115664" y="4996186"/>
            <a:ext cx="201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 terrain measurement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EDCF50-87C5-4CD2-835D-9C9E5B3EA236}"/>
              </a:ext>
            </a:extLst>
          </p:cNvPr>
          <p:cNvSpPr txBox="1"/>
          <p:nvPr/>
        </p:nvSpPr>
        <p:spPr>
          <a:xfrm flipH="1">
            <a:off x="6343469" y="4996186"/>
            <a:ext cx="121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51C077-7141-44FD-B001-E8B234703E38}"/>
              </a:ext>
            </a:extLst>
          </p:cNvPr>
          <p:cNvSpPr txBox="1"/>
          <p:nvPr/>
        </p:nvSpPr>
        <p:spPr>
          <a:xfrm flipH="1">
            <a:off x="6161548" y="4981943"/>
            <a:ext cx="159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Control and Checking</a:t>
            </a:r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CA6E1C36-F231-4689-9DE9-D174137CEEEC}"/>
              </a:ext>
            </a:extLst>
          </p:cNvPr>
          <p:cNvSpPr/>
          <p:nvPr/>
        </p:nvSpPr>
        <p:spPr>
          <a:xfrm rot="16200000">
            <a:off x="3831230" y="5669927"/>
            <a:ext cx="741405" cy="741405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7B9E1785-54C5-49BE-AB5F-A5FA263B35C2}"/>
              </a:ext>
            </a:extLst>
          </p:cNvPr>
          <p:cNvSpPr/>
          <p:nvPr/>
        </p:nvSpPr>
        <p:spPr>
          <a:xfrm rot="10800000">
            <a:off x="6364865" y="5669927"/>
            <a:ext cx="741405" cy="741405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ABA316-D08C-44B1-A9EA-57C31AFB9309}"/>
              </a:ext>
            </a:extLst>
          </p:cNvPr>
          <p:cNvSpPr txBox="1"/>
          <p:nvPr/>
        </p:nvSpPr>
        <p:spPr>
          <a:xfrm flipH="1">
            <a:off x="4844627" y="4086014"/>
            <a:ext cx="131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Roads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bridges</a:t>
            </a:r>
          </a:p>
        </p:txBody>
      </p:sp>
      <p:pic>
        <p:nvPicPr>
          <p:cNvPr id="29" name="Picture 28" descr="A map of a road with a plane&#10;&#10;Description automatically generated">
            <a:extLst>
              <a:ext uri="{FF2B5EF4-FFF2-40B4-BE49-F238E27FC236}">
                <a16:creationId xmlns:a16="http://schemas.microsoft.com/office/drawing/2014/main" id="{4CEA4E96-4820-47C1-B76B-02C5AEE98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4" y="4149424"/>
            <a:ext cx="2699615" cy="25598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11CC955-FFA4-4664-A5BD-9C38039CC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55" y="1583894"/>
            <a:ext cx="4169701" cy="20576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1614AE-7F93-61A7-62E3-E645EF13CBDF}"/>
              </a:ext>
            </a:extLst>
          </p:cNvPr>
          <p:cNvSpPr txBox="1"/>
          <p:nvPr/>
        </p:nvSpPr>
        <p:spPr>
          <a:xfrm>
            <a:off x="0" y="210408"/>
            <a:ext cx="121920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</a:rPr>
              <a:t>Flood Assessment System for TxDOT (FAST)</a:t>
            </a:r>
          </a:p>
          <a:p>
            <a:pPr lvl="1">
              <a:defRPr/>
            </a:pP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Conceptual Framework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AA13E2-ACFD-4729-6484-A8A2CD235CA0}"/>
              </a:ext>
            </a:extLst>
          </p:cNvPr>
          <p:cNvCxnSpPr>
            <a:cxnSpLocks/>
          </p:cNvCxnSpPr>
          <p:nvPr/>
        </p:nvCxnSpPr>
        <p:spPr>
          <a:xfrm>
            <a:off x="612742" y="3969355"/>
            <a:ext cx="1105764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633A822-AD72-4579-84EB-C4AA6F735658}"/>
              </a:ext>
            </a:extLst>
          </p:cNvPr>
          <p:cNvSpPr txBox="1"/>
          <p:nvPr/>
        </p:nvSpPr>
        <p:spPr>
          <a:xfrm>
            <a:off x="9036254" y="264604"/>
            <a:ext cx="3067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FY24 Austin District On-System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FY25 State-wide On-System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FY26 State-wide public roads</a:t>
            </a:r>
          </a:p>
        </p:txBody>
      </p:sp>
    </p:spTree>
    <p:extLst>
      <p:ext uri="{BB962C8B-B14F-4D97-AF65-F5344CB8AC3E}">
        <p14:creationId xmlns:p14="http://schemas.microsoft.com/office/powerpoint/2010/main" val="2267314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4: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Flood Transportation Geodatabase</a:t>
            </a:r>
          </a:p>
        </p:txBody>
      </p:sp>
      <p:pic>
        <p:nvPicPr>
          <p:cNvPr id="7" name="Picture 6" descr="A map of a road with a plane&#10;&#10;Description automatically generated">
            <a:extLst>
              <a:ext uri="{FF2B5EF4-FFF2-40B4-BE49-F238E27FC236}">
                <a16:creationId xmlns:a16="http://schemas.microsoft.com/office/drawing/2014/main" id="{43C8BF62-ADD9-A752-A3C3-B33A449E0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6" y="1278964"/>
            <a:ext cx="5628318" cy="5336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A9AD4E-42B9-CC1C-5AC1-FC3FD2734214}"/>
              </a:ext>
            </a:extLst>
          </p:cNvPr>
          <p:cNvSpPr txBox="1"/>
          <p:nvPr/>
        </p:nvSpPr>
        <p:spPr>
          <a:xfrm>
            <a:off x="485571" y="5900314"/>
            <a:ext cx="5365508" cy="52322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Transportation Geodatabase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BE0E8-87E5-DDF4-6C1A-5028537E2138}"/>
              </a:ext>
            </a:extLst>
          </p:cNvPr>
          <p:cNvSpPr txBox="1"/>
          <p:nvPr/>
        </p:nvSpPr>
        <p:spPr>
          <a:xfrm>
            <a:off x="6405533" y="2131576"/>
            <a:ext cx="5428291" cy="1815882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 geodatabase schema that relates the built world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(roads, culverts, bridges)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flood inundation modeling</a:t>
            </a:r>
          </a:p>
        </p:txBody>
      </p:sp>
    </p:spTree>
    <p:extLst>
      <p:ext uri="{BB962C8B-B14F-4D97-AF65-F5344CB8AC3E}">
        <p14:creationId xmlns:p14="http://schemas.microsoft.com/office/powerpoint/2010/main" val="2748870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4: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Flood Inundation Mapping</a:t>
            </a:r>
          </a:p>
        </p:txBody>
      </p:sp>
      <p:pic>
        <p:nvPicPr>
          <p:cNvPr id="7" name="Picture 6" descr="A map of a road with a plane&#10;&#10;Description automatically generated">
            <a:extLst>
              <a:ext uri="{FF2B5EF4-FFF2-40B4-BE49-F238E27FC236}">
                <a16:creationId xmlns:a16="http://schemas.microsoft.com/office/drawing/2014/main" id="{43C8BF62-ADD9-A752-A3C3-B33A449E0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6" y="1278964"/>
            <a:ext cx="5628318" cy="5336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A9AD4E-42B9-CC1C-5AC1-FC3FD2734214}"/>
              </a:ext>
            </a:extLst>
          </p:cNvPr>
          <p:cNvSpPr txBox="1"/>
          <p:nvPr/>
        </p:nvSpPr>
        <p:spPr>
          <a:xfrm>
            <a:off x="599290" y="5774179"/>
            <a:ext cx="5146089" cy="553998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Transportation Database</a:t>
            </a:r>
          </a:p>
        </p:txBody>
      </p:sp>
      <p:pic>
        <p:nvPicPr>
          <p:cNvPr id="13" name="Picture 12" descr="A blue and white background&#10;&#10;Description automatically generated">
            <a:extLst>
              <a:ext uri="{FF2B5EF4-FFF2-40B4-BE49-F238E27FC236}">
                <a16:creationId xmlns:a16="http://schemas.microsoft.com/office/drawing/2014/main" id="{58BF9199-79AE-E0FD-D3AA-1E7FD56D0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t="1966" r="2766" b="1785"/>
          <a:stretch/>
        </p:blipFill>
        <p:spPr>
          <a:xfrm>
            <a:off x="180975" y="1143000"/>
            <a:ext cx="5915025" cy="56292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F2B21D-DED8-2091-655A-EBF95AFABF2F}"/>
              </a:ext>
            </a:extLst>
          </p:cNvPr>
          <p:cNvSpPr txBox="1"/>
          <p:nvPr/>
        </p:nvSpPr>
        <p:spPr>
          <a:xfrm>
            <a:off x="618338" y="5841699"/>
            <a:ext cx="5243721" cy="553998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Inundation Layers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907ABC-B9EF-794D-D60C-B006E7069FDB}"/>
              </a:ext>
            </a:extLst>
          </p:cNvPr>
          <p:cNvSpPr/>
          <p:nvPr/>
        </p:nvSpPr>
        <p:spPr>
          <a:xfrm>
            <a:off x="6507582" y="1286160"/>
            <a:ext cx="5503443" cy="359064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map of a river&#10;&#10;Description automatically generated">
            <a:extLst>
              <a:ext uri="{FF2B5EF4-FFF2-40B4-BE49-F238E27FC236}">
                <a16:creationId xmlns:a16="http://schemas.microsoft.com/office/drawing/2014/main" id="{370A9A79-4717-AC11-24BA-6351A5DD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873" y="1412228"/>
            <a:ext cx="1668097" cy="16680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E0F7F8-6F46-EEE8-BAC0-871037329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994" y="1412228"/>
            <a:ext cx="1668099" cy="16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29EA552-B089-1665-0F64-84192813FC6B}"/>
              </a:ext>
            </a:extLst>
          </p:cNvPr>
          <p:cNvSpPr txBox="1"/>
          <p:nvPr/>
        </p:nvSpPr>
        <p:spPr>
          <a:xfrm>
            <a:off x="7292091" y="3319407"/>
            <a:ext cx="3934424" cy="1384995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Methods to extract flood inundation layers and rating curves </a:t>
            </a:r>
          </a:p>
        </p:txBody>
      </p:sp>
      <p:pic>
        <p:nvPicPr>
          <p:cNvPr id="3" name="Picture 2" descr="A diagram of a water flow&#10;&#10;Description automatically generated">
            <a:extLst>
              <a:ext uri="{FF2B5EF4-FFF2-40B4-BE49-F238E27FC236}">
                <a16:creationId xmlns:a16="http://schemas.microsoft.com/office/drawing/2014/main" id="{EDCECF40-25A5-EB1E-17D3-AF9EED5F5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17" y="1412228"/>
            <a:ext cx="1668097" cy="16680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AB99B8-CBBF-43DE-9089-D579D69BFAB0}"/>
              </a:ext>
            </a:extLst>
          </p:cNvPr>
          <p:cNvSpPr txBox="1"/>
          <p:nvPr/>
        </p:nvSpPr>
        <p:spPr>
          <a:xfrm>
            <a:off x="6383679" y="5219529"/>
            <a:ext cx="5428291" cy="95410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begun with HAND and will include HEC-RAS mapping later</a:t>
            </a:r>
          </a:p>
        </p:txBody>
      </p:sp>
    </p:spTree>
    <p:extLst>
      <p:ext uri="{BB962C8B-B14F-4D97-AF65-F5344CB8AC3E}">
        <p14:creationId xmlns:p14="http://schemas.microsoft.com/office/powerpoint/2010/main" val="1088804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8EA519B-FD81-EBA4-FFF2-36C8D7AC77B5}"/>
              </a:ext>
            </a:extLst>
          </p:cNvPr>
          <p:cNvSpPr/>
          <p:nvPr/>
        </p:nvSpPr>
        <p:spPr>
          <a:xfrm>
            <a:off x="5562987" y="3534060"/>
            <a:ext cx="6352315" cy="206797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4E5BAE-07BF-B1E4-2BEA-D18415CDB4BF}"/>
              </a:ext>
            </a:extLst>
          </p:cNvPr>
          <p:cNvSpPr/>
          <p:nvPr/>
        </p:nvSpPr>
        <p:spPr>
          <a:xfrm>
            <a:off x="1485900" y="1112520"/>
            <a:ext cx="10607040" cy="20690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4: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Flood Transportation Geodatabase Components </a:t>
            </a:r>
          </a:p>
        </p:txBody>
      </p:sp>
      <p:pic>
        <p:nvPicPr>
          <p:cNvPr id="3" name="Picture 2" descr="A black and white picture frame&#10;&#10;Description automatically generated">
            <a:extLst>
              <a:ext uri="{FF2B5EF4-FFF2-40B4-BE49-F238E27FC236}">
                <a16:creationId xmlns:a16="http://schemas.microsoft.com/office/drawing/2014/main" id="{EF9EE280-F844-66FB-F8B6-FA7AD3CD2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74" y="1209603"/>
            <a:ext cx="1992996" cy="18955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5" name="Picture 4" descr="A black and white background with lines&#10;&#10;Description automatically generated">
            <a:extLst>
              <a:ext uri="{FF2B5EF4-FFF2-40B4-BE49-F238E27FC236}">
                <a16:creationId xmlns:a16="http://schemas.microsoft.com/office/drawing/2014/main" id="{3119461A-46E9-A8D7-41A8-77CD6ACBE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29" y="1209602"/>
            <a:ext cx="1992996" cy="18955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9" name="Picture 8" descr="A blue line on a white surface&#10;&#10;Description automatically generated">
            <a:extLst>
              <a:ext uri="{FF2B5EF4-FFF2-40B4-BE49-F238E27FC236}">
                <a16:creationId xmlns:a16="http://schemas.microsoft.com/office/drawing/2014/main" id="{B0E39F0C-6111-BD7E-3553-ABFDA5527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84" y="1209602"/>
            <a:ext cx="1992996" cy="18955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2" name="Picture 11" descr="A map of a road&#10;&#10;Description automatically generated">
            <a:extLst>
              <a:ext uri="{FF2B5EF4-FFF2-40B4-BE49-F238E27FC236}">
                <a16:creationId xmlns:a16="http://schemas.microsoft.com/office/drawing/2014/main" id="{8396DB62-1E1D-4777-093F-60877D2B2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39" y="1216807"/>
            <a:ext cx="1992996" cy="18955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4" name="Picture 13" descr="A green and white dotted lines&#10;&#10;Description automatically generated">
            <a:extLst>
              <a:ext uri="{FF2B5EF4-FFF2-40B4-BE49-F238E27FC236}">
                <a16:creationId xmlns:a16="http://schemas.microsoft.com/office/drawing/2014/main" id="{9EE03053-EACE-F38C-473A-B9CAD7052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233" y="1216807"/>
            <a:ext cx="1992996" cy="18955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6" name="Picture 15" descr="A white board with black and red xs&#10;&#10;Description automatically generated">
            <a:extLst>
              <a:ext uri="{FF2B5EF4-FFF2-40B4-BE49-F238E27FC236}">
                <a16:creationId xmlns:a16="http://schemas.microsoft.com/office/drawing/2014/main" id="{1117F1B2-A7F9-BB2C-1176-04E86D142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47" y="3603266"/>
            <a:ext cx="1992996" cy="18955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8" name="Picture 17" descr="A white board with a black border&#10;&#10;Description automatically generated">
            <a:extLst>
              <a:ext uri="{FF2B5EF4-FFF2-40B4-BE49-F238E27FC236}">
                <a16:creationId xmlns:a16="http://schemas.microsoft.com/office/drawing/2014/main" id="{99599B4F-0F74-4003-70A7-9E56AC4AF4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935" y="3622393"/>
            <a:ext cx="1992996" cy="18955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20" name="Picture 19" descr="A black and white square with a red cross&#10;&#10;Description automatically generated">
            <a:extLst>
              <a:ext uri="{FF2B5EF4-FFF2-40B4-BE49-F238E27FC236}">
                <a16:creationId xmlns:a16="http://schemas.microsoft.com/office/drawing/2014/main" id="{43746D48-9525-5976-6034-6D2FE00C3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91" y="3603265"/>
            <a:ext cx="1992996" cy="18955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20821054-3C9B-0791-02D2-F7CBEDE6F913}"/>
              </a:ext>
            </a:extLst>
          </p:cNvPr>
          <p:cNvSpPr/>
          <p:nvPr/>
        </p:nvSpPr>
        <p:spPr>
          <a:xfrm rot="5400000">
            <a:off x="8485060" y="135274"/>
            <a:ext cx="494883" cy="6587454"/>
          </a:xfrm>
          <a:prstGeom prst="leftBrace">
            <a:avLst>
              <a:gd name="adj1" fmla="val 8333"/>
              <a:gd name="adj2" fmla="val 4858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FCB4B4-C61A-2DE9-0080-AAFD7C48564C}"/>
              </a:ext>
            </a:extLst>
          </p:cNvPr>
          <p:cNvSpPr txBox="1"/>
          <p:nvPr/>
        </p:nvSpPr>
        <p:spPr>
          <a:xfrm>
            <a:off x="1744980" y="2674620"/>
            <a:ext cx="1676400" cy="27699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 Lines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BEBA7-212F-685E-7C1C-551ECE61DB68}"/>
              </a:ext>
            </a:extLst>
          </p:cNvPr>
          <p:cNvSpPr txBox="1"/>
          <p:nvPr/>
        </p:nvSpPr>
        <p:spPr>
          <a:xfrm>
            <a:off x="3854127" y="2497516"/>
            <a:ext cx="1676400" cy="46166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Pavement Limit Polygons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06DD0-B79E-EC33-215A-8EFF71826D69}"/>
              </a:ext>
            </a:extLst>
          </p:cNvPr>
          <p:cNvSpPr txBox="1"/>
          <p:nvPr/>
        </p:nvSpPr>
        <p:spPr>
          <a:xfrm>
            <a:off x="5947182" y="2674620"/>
            <a:ext cx="1676400" cy="27699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81600-2D0B-A537-9E12-B5E7781F26EE}"/>
              </a:ext>
            </a:extLst>
          </p:cNvPr>
          <p:cNvSpPr txBox="1"/>
          <p:nvPr/>
        </p:nvSpPr>
        <p:spPr>
          <a:xfrm>
            <a:off x="8040237" y="2497516"/>
            <a:ext cx="1676400" cy="46166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Streamline / Road Intersections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77DDD0-1E3B-7007-77AB-BDECFE23F336}"/>
              </a:ext>
            </a:extLst>
          </p:cNvPr>
          <p:cNvSpPr txBox="1"/>
          <p:nvPr/>
        </p:nvSpPr>
        <p:spPr>
          <a:xfrm>
            <a:off x="10191531" y="2497516"/>
            <a:ext cx="1676400" cy="46166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 Elevation 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(from LiDAR)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F53B0E-3F21-53A4-C86F-60B6316E9FD5}"/>
              </a:ext>
            </a:extLst>
          </p:cNvPr>
          <p:cNvSpPr txBox="1"/>
          <p:nvPr/>
        </p:nvSpPr>
        <p:spPr>
          <a:xfrm>
            <a:off x="5769545" y="5054178"/>
            <a:ext cx="1676400" cy="27699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Culverts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49447B-BC5A-8397-3FC2-18E975132547}"/>
              </a:ext>
            </a:extLst>
          </p:cNvPr>
          <p:cNvSpPr txBox="1"/>
          <p:nvPr/>
        </p:nvSpPr>
        <p:spPr>
          <a:xfrm>
            <a:off x="7921631" y="5054178"/>
            <a:ext cx="1676400" cy="27699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Water Crossings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B56124-335B-F34F-E243-942DB057FE7F}"/>
              </a:ext>
            </a:extLst>
          </p:cNvPr>
          <p:cNvSpPr txBox="1"/>
          <p:nvPr/>
        </p:nvSpPr>
        <p:spPr>
          <a:xfrm>
            <a:off x="10033233" y="5067512"/>
            <a:ext cx="1676400" cy="27699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Bridges</a:t>
            </a:r>
          </a:p>
        </p:txBody>
      </p:sp>
      <p:pic>
        <p:nvPicPr>
          <p:cNvPr id="24" name="Picture 23" descr="A map of a road with a plane&#10;&#10;Description automatically generated">
            <a:extLst>
              <a:ext uri="{FF2B5EF4-FFF2-40B4-BE49-F238E27FC236}">
                <a16:creationId xmlns:a16="http://schemas.microsoft.com/office/drawing/2014/main" id="{7FAA0679-A793-F93E-8A26-FB5E7C731D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9" y="3278641"/>
            <a:ext cx="3632433" cy="344441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13D1C55-70E5-4750-96F7-58895BBD630B}"/>
              </a:ext>
            </a:extLst>
          </p:cNvPr>
          <p:cNvSpPr txBox="1"/>
          <p:nvPr/>
        </p:nvSpPr>
        <p:spPr>
          <a:xfrm>
            <a:off x="4382784" y="5768947"/>
            <a:ext cx="7643445" cy="95410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3D geographically integrated database of roads, streams, bridges, culverts and low water crossings</a:t>
            </a:r>
          </a:p>
        </p:txBody>
      </p:sp>
    </p:spTree>
    <p:extLst>
      <p:ext uri="{BB962C8B-B14F-4D97-AF65-F5344CB8AC3E}">
        <p14:creationId xmlns:p14="http://schemas.microsoft.com/office/powerpoint/2010/main" val="2390359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4: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ESRI Team for Geodatabase Design and Quality Control Checking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A0E608-74DB-04CD-006D-190B26DE2C52}"/>
              </a:ext>
            </a:extLst>
          </p:cNvPr>
          <p:cNvGrpSpPr/>
          <p:nvPr/>
        </p:nvGrpSpPr>
        <p:grpSpPr>
          <a:xfrm>
            <a:off x="1865948" y="1991531"/>
            <a:ext cx="3421283" cy="3268516"/>
            <a:chOff x="7088103" y="2226550"/>
            <a:chExt cx="3421283" cy="32685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85B752-95B3-1D16-342F-43490444F2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40521" y="2226550"/>
              <a:ext cx="2650986" cy="2650986"/>
            </a:xfrm>
            <a:prstGeom prst="ellipse">
              <a:avLst/>
            </a:prstGeom>
            <a:noFill/>
            <a:ln w="28575">
              <a:solidFill>
                <a:srgbClr val="C3E3F7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feld 4">
              <a:extLst>
                <a:ext uri="{FF2B5EF4-FFF2-40B4-BE49-F238E27FC236}">
                  <a16:creationId xmlns:a16="http://schemas.microsoft.com/office/drawing/2014/main" id="{65FFEAA2-1C57-BB5E-BB38-9411710B61C5}"/>
                </a:ext>
              </a:extLst>
            </p:cNvPr>
            <p:cNvSpPr txBox="1"/>
            <p:nvPr/>
          </p:nvSpPr>
          <p:spPr>
            <a:xfrm>
              <a:off x="7088103" y="4977576"/>
              <a:ext cx="3421283" cy="51749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Dean Djokic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Principal Technical Consultant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Resources Practice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Arc Hydro Lead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6CF78A-F09B-8827-8751-173BCEE818AE}"/>
              </a:ext>
            </a:extLst>
          </p:cNvPr>
          <p:cNvGrpSpPr/>
          <p:nvPr/>
        </p:nvGrpSpPr>
        <p:grpSpPr>
          <a:xfrm>
            <a:off x="6901522" y="2002697"/>
            <a:ext cx="3573347" cy="3303070"/>
            <a:chOff x="1875307" y="2226550"/>
            <a:chExt cx="3573347" cy="3303070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43D87FD-1EDA-5497-1130-92E895B7DEF6}"/>
                </a:ext>
              </a:extLst>
            </p:cNvPr>
            <p:cNvSpPr txBox="1"/>
            <p:nvPr/>
          </p:nvSpPr>
          <p:spPr>
            <a:xfrm>
              <a:off x="1875307" y="5012130"/>
              <a:ext cx="3573347" cy="51749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Michelle Johnson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Principal Technical Consultant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Geodata Engineering; QA/QC</a:t>
              </a:r>
              <a:endPara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2AE680D-C9FC-A8BF-753D-6AD4CF6B9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8762" b="8762"/>
            <a:stretch/>
          </p:blipFill>
          <p:spPr bwMode="auto">
            <a:xfrm>
              <a:off x="2296435" y="2226550"/>
              <a:ext cx="2650986" cy="2650986"/>
            </a:xfrm>
            <a:prstGeom prst="ellipse">
              <a:avLst/>
            </a:prstGeom>
            <a:noFill/>
            <a:ln w="28575">
              <a:solidFill>
                <a:srgbClr val="C3E3F7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7F7089-5BC0-B6FE-F9D3-DF408CAF8205}"/>
              </a:ext>
            </a:extLst>
          </p:cNvPr>
          <p:cNvSpPr txBox="1"/>
          <p:nvPr/>
        </p:nvSpPr>
        <p:spPr>
          <a:xfrm>
            <a:off x="2068144" y="5776700"/>
            <a:ext cx="295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Transportation Database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920442-B75D-757B-2DDC-50846457C393}"/>
              </a:ext>
            </a:extLst>
          </p:cNvPr>
          <p:cNvSpPr txBox="1"/>
          <p:nvPr/>
        </p:nvSpPr>
        <p:spPr>
          <a:xfrm>
            <a:off x="7236163" y="5772873"/>
            <a:ext cx="295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Transportation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QA/QC design</a:t>
            </a:r>
          </a:p>
        </p:txBody>
      </p:sp>
    </p:spTree>
    <p:extLst>
      <p:ext uri="{BB962C8B-B14F-4D97-AF65-F5344CB8AC3E}">
        <p14:creationId xmlns:p14="http://schemas.microsoft.com/office/powerpoint/2010/main" val="1572873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4: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Flood Transportation Geodatabase Design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6055807-F225-A7B6-0DEC-EA8CF8133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Translating concepts into integrated data system</a:t>
            </a:r>
          </a:p>
          <a:p>
            <a:pPr lvl="1"/>
            <a:r>
              <a:rPr lang="en-US" dirty="0"/>
              <a:t>Raster</a:t>
            </a:r>
          </a:p>
          <a:p>
            <a:pPr lvl="1"/>
            <a:r>
              <a:rPr lang="en-US" dirty="0"/>
              <a:t>Vector</a:t>
            </a:r>
          </a:p>
          <a:p>
            <a:pPr lvl="1"/>
            <a:r>
              <a:rPr lang="en-US" dirty="0"/>
              <a:t>Tables</a:t>
            </a:r>
          </a:p>
          <a:p>
            <a:r>
              <a:rPr lang="en-US" dirty="0"/>
              <a:t>Key elements:</a:t>
            </a:r>
          </a:p>
          <a:p>
            <a:pPr lvl="1"/>
            <a:r>
              <a:rPr lang="en-US" dirty="0"/>
              <a:t>Topography</a:t>
            </a:r>
          </a:p>
          <a:p>
            <a:pPr lvl="1"/>
            <a:r>
              <a:rPr lang="en-US" dirty="0"/>
              <a:t>Hydrography</a:t>
            </a:r>
          </a:p>
          <a:p>
            <a:pPr lvl="1"/>
            <a:r>
              <a:rPr lang="en-US" dirty="0"/>
              <a:t>Hydrology/hydraulics/forecasting</a:t>
            </a:r>
          </a:p>
          <a:p>
            <a:pPr lvl="1"/>
            <a:r>
              <a:rPr lang="en-US" dirty="0"/>
              <a:t>Critical infrastructure</a:t>
            </a:r>
          </a:p>
          <a:p>
            <a:pPr lvl="1"/>
            <a:r>
              <a:rPr lang="en-US" dirty="0"/>
              <a:t>Reporting units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530FAC4-5DAB-58D3-858F-C647D0526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768" y="1126373"/>
            <a:ext cx="3490481" cy="1845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DB268-A352-6ED2-4BC3-00A73AC69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238" y="2772399"/>
            <a:ext cx="2523809" cy="385714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4B42DB4-4F2B-5F63-2322-4EC4B727116E}"/>
              </a:ext>
            </a:extLst>
          </p:cNvPr>
          <p:cNvCxnSpPr>
            <a:cxnSpLocks/>
          </p:cNvCxnSpPr>
          <p:nvPr/>
        </p:nvCxnSpPr>
        <p:spPr>
          <a:xfrm>
            <a:off x="3340729" y="4218915"/>
            <a:ext cx="3759867" cy="18273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530415-3D58-1C92-BB04-B5130F846E90}"/>
              </a:ext>
            </a:extLst>
          </p:cNvPr>
          <p:cNvCxnSpPr>
            <a:cxnSpLocks/>
          </p:cNvCxnSpPr>
          <p:nvPr/>
        </p:nvCxnSpPr>
        <p:spPr>
          <a:xfrm flipV="1">
            <a:off x="3442996" y="3573624"/>
            <a:ext cx="3657600" cy="10077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41CB2D-46A5-F4AB-A149-92E852A3E8EA}"/>
              </a:ext>
            </a:extLst>
          </p:cNvPr>
          <p:cNvCxnSpPr>
            <a:cxnSpLocks/>
          </p:cNvCxnSpPr>
          <p:nvPr/>
        </p:nvCxnSpPr>
        <p:spPr>
          <a:xfrm>
            <a:off x="3442996" y="4581331"/>
            <a:ext cx="3657600" cy="10356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80DF20-0013-27D2-A680-30BB233D1C07}"/>
              </a:ext>
            </a:extLst>
          </p:cNvPr>
          <p:cNvCxnSpPr>
            <a:cxnSpLocks/>
          </p:cNvCxnSpPr>
          <p:nvPr/>
        </p:nvCxnSpPr>
        <p:spPr>
          <a:xfrm>
            <a:off x="5831633" y="5010539"/>
            <a:ext cx="1268963" cy="12689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C34F93-D909-1F1C-46A7-53A141A6BF51}"/>
              </a:ext>
            </a:extLst>
          </p:cNvPr>
          <p:cNvCxnSpPr>
            <a:cxnSpLocks/>
          </p:cNvCxnSpPr>
          <p:nvPr/>
        </p:nvCxnSpPr>
        <p:spPr>
          <a:xfrm>
            <a:off x="4404049" y="5365102"/>
            <a:ext cx="269654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12AD78-41D8-6235-187E-AAA4A0873F35}"/>
              </a:ext>
            </a:extLst>
          </p:cNvPr>
          <p:cNvCxnSpPr>
            <a:cxnSpLocks/>
          </p:cNvCxnSpPr>
          <p:nvPr/>
        </p:nvCxnSpPr>
        <p:spPr>
          <a:xfrm flipV="1">
            <a:off x="4404049" y="3816220"/>
            <a:ext cx="2696547" cy="15488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F6B0D4-43E8-3104-E047-61E0AFF9DBC7}"/>
              </a:ext>
            </a:extLst>
          </p:cNvPr>
          <p:cNvCxnSpPr>
            <a:cxnSpLocks/>
          </p:cNvCxnSpPr>
          <p:nvPr/>
        </p:nvCxnSpPr>
        <p:spPr>
          <a:xfrm flipV="1">
            <a:off x="4404049" y="3359020"/>
            <a:ext cx="2719519" cy="20060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F1C8681-6119-76A2-B301-00BA6E238720}"/>
              </a:ext>
            </a:extLst>
          </p:cNvPr>
          <p:cNvCxnSpPr>
            <a:cxnSpLocks/>
          </p:cNvCxnSpPr>
          <p:nvPr/>
        </p:nvCxnSpPr>
        <p:spPr>
          <a:xfrm flipV="1">
            <a:off x="3704253" y="4002833"/>
            <a:ext cx="3396343" cy="17541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6A498F4-2853-5337-6679-00951C940880}"/>
              </a:ext>
            </a:extLst>
          </p:cNvPr>
          <p:cNvCxnSpPr>
            <a:cxnSpLocks/>
          </p:cNvCxnSpPr>
          <p:nvPr/>
        </p:nvCxnSpPr>
        <p:spPr>
          <a:xfrm flipV="1">
            <a:off x="3704253" y="4218915"/>
            <a:ext cx="3396343" cy="15380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42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4: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Flood Transportation Geodatabase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DB268-A352-6ED2-4BC3-00A73AC69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787" y="1153396"/>
            <a:ext cx="2523809" cy="385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839B12-44C0-46F8-44DC-3F9E698E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405" y="2447481"/>
            <a:ext cx="4484000" cy="426730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4B42DB4-4F2B-5F63-2322-4EC4B727116E}"/>
              </a:ext>
            </a:extLst>
          </p:cNvPr>
          <p:cNvCxnSpPr>
            <a:cxnSpLocks/>
          </p:cNvCxnSpPr>
          <p:nvPr/>
        </p:nvCxnSpPr>
        <p:spPr>
          <a:xfrm flipH="1">
            <a:off x="7751687" y="1723086"/>
            <a:ext cx="2344764" cy="19399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41CB2D-46A5-F4AB-A149-92E852A3E8EA}"/>
              </a:ext>
            </a:extLst>
          </p:cNvPr>
          <p:cNvCxnSpPr>
            <a:cxnSpLocks/>
          </p:cNvCxnSpPr>
          <p:nvPr/>
        </p:nvCxnSpPr>
        <p:spPr>
          <a:xfrm>
            <a:off x="3371319" y="2487355"/>
            <a:ext cx="6109763" cy="25382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009017-0AF9-57C6-8E3D-7536B6FB2340}"/>
              </a:ext>
            </a:extLst>
          </p:cNvPr>
          <p:cNvCxnSpPr>
            <a:cxnSpLocks/>
          </p:cNvCxnSpPr>
          <p:nvPr/>
        </p:nvCxnSpPr>
        <p:spPr>
          <a:xfrm>
            <a:off x="3378970" y="2834640"/>
            <a:ext cx="5368733" cy="21909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325C1C-C904-0C44-DAFD-2F44E2B2D6A0}"/>
              </a:ext>
            </a:extLst>
          </p:cNvPr>
          <p:cNvCxnSpPr>
            <a:cxnSpLocks/>
          </p:cNvCxnSpPr>
          <p:nvPr/>
        </p:nvCxnSpPr>
        <p:spPr>
          <a:xfrm>
            <a:off x="5824728" y="3300984"/>
            <a:ext cx="3150181" cy="17246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80516E7-AA6B-E128-4492-B572507AEA23}"/>
              </a:ext>
            </a:extLst>
          </p:cNvPr>
          <p:cNvCxnSpPr>
            <a:cxnSpLocks/>
          </p:cNvCxnSpPr>
          <p:nvPr/>
        </p:nvCxnSpPr>
        <p:spPr>
          <a:xfrm>
            <a:off x="5806440" y="3291840"/>
            <a:ext cx="3424464" cy="1733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B9B4BC-8F60-E298-1514-5707A52A2CAE}"/>
              </a:ext>
            </a:extLst>
          </p:cNvPr>
          <p:cNvCxnSpPr>
            <a:cxnSpLocks/>
          </p:cNvCxnSpPr>
          <p:nvPr/>
        </p:nvCxnSpPr>
        <p:spPr>
          <a:xfrm>
            <a:off x="3730753" y="4077198"/>
            <a:ext cx="3860242" cy="9333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6055807-F225-A7B6-0DEC-EA8CF8133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elements:</a:t>
            </a:r>
          </a:p>
          <a:p>
            <a:pPr lvl="1"/>
            <a:r>
              <a:rPr lang="en-US" dirty="0"/>
              <a:t>Topography</a:t>
            </a:r>
          </a:p>
          <a:p>
            <a:pPr lvl="1"/>
            <a:r>
              <a:rPr lang="en-US" dirty="0"/>
              <a:t>Hydrography</a:t>
            </a:r>
          </a:p>
          <a:p>
            <a:pPr lvl="1"/>
            <a:r>
              <a:rPr lang="en-US" dirty="0"/>
              <a:t>Hydrology/hydraulics/forecasting</a:t>
            </a:r>
          </a:p>
          <a:p>
            <a:pPr lvl="1"/>
            <a:r>
              <a:rPr lang="en-US" dirty="0"/>
              <a:t>Critical infrastructure</a:t>
            </a:r>
          </a:p>
          <a:p>
            <a:pPr lvl="1"/>
            <a:r>
              <a:rPr lang="en-US" dirty="0"/>
              <a:t>Reporting units</a:t>
            </a:r>
          </a:p>
        </p:txBody>
      </p:sp>
    </p:spTree>
    <p:extLst>
      <p:ext uri="{BB962C8B-B14F-4D97-AF65-F5344CB8AC3E}">
        <p14:creationId xmlns:p14="http://schemas.microsoft.com/office/powerpoint/2010/main" val="261103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text&#10;&#10;Description automatically generated">
            <a:extLst>
              <a:ext uri="{FF2B5EF4-FFF2-40B4-BE49-F238E27FC236}">
                <a16:creationId xmlns:a16="http://schemas.microsoft.com/office/drawing/2014/main" id="{F095AEF5-7C61-9FF1-8845-3B432ADC7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2"/>
          <a:stretch/>
        </p:blipFill>
        <p:spPr>
          <a:xfrm>
            <a:off x="2031476" y="6187953"/>
            <a:ext cx="7602059" cy="523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4: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Geodatabase Design and Quality Control Checking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725A4-AC0E-1E71-83FF-342E6532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953" y="1158129"/>
            <a:ext cx="7365613" cy="491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0286DA3-5494-64F2-8EFC-4C362B16E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669" y="1650880"/>
            <a:ext cx="1963615" cy="1963615"/>
          </a:xfrm>
          <a:prstGeom prst="rect">
            <a:avLst/>
          </a:prstGeom>
        </p:spPr>
      </p:pic>
      <p:pic>
        <p:nvPicPr>
          <p:cNvPr id="11" name="Picture 10" descr="A close up of a text&#10;&#10;Description automatically generated">
            <a:extLst>
              <a:ext uri="{FF2B5EF4-FFF2-40B4-BE49-F238E27FC236}">
                <a16:creationId xmlns:a16="http://schemas.microsoft.com/office/drawing/2014/main" id="{82662368-BDC0-8959-9FF2-F49DD78AB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8" y="3820591"/>
            <a:ext cx="3003857" cy="10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26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190CB39-7C67-4108-8714-088460012C29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47" y="768985"/>
            <a:ext cx="9029700" cy="1063993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Franklin Gothic Demi" panose="020B0703020102020204" pitchFamily="34" charset="0"/>
              </a:rPr>
              <a:t>Reactive          Proactive</a:t>
            </a:r>
            <a:endParaRPr lang="en-US" sz="4000" b="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CD6DFA96-37CA-AC86-53F6-2FF45DC7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01" y="1762483"/>
            <a:ext cx="10493993" cy="47741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9FACB36F-9989-905E-8601-5F301910D767}"/>
              </a:ext>
            </a:extLst>
          </p:cNvPr>
          <p:cNvSpPr/>
          <p:nvPr/>
        </p:nvSpPr>
        <p:spPr bwMode="auto">
          <a:xfrm>
            <a:off x="5590250" y="1095065"/>
            <a:ext cx="822960" cy="411832"/>
          </a:xfrm>
          <a:prstGeom prst="rightArrow">
            <a:avLst>
              <a:gd name="adj1" fmla="val 50000"/>
              <a:gd name="adj2" fmla="val 75904"/>
            </a:avLst>
          </a:prstGeom>
          <a:solidFill>
            <a:srgbClr val="D90D0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D90D0D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DF6DDF-FAE5-C392-5B14-9214E0E1B65D}"/>
              </a:ext>
            </a:extLst>
          </p:cNvPr>
          <p:cNvGrpSpPr/>
          <p:nvPr/>
        </p:nvGrpSpPr>
        <p:grpSpPr>
          <a:xfrm>
            <a:off x="0" y="138994"/>
            <a:ext cx="12192000" cy="629991"/>
            <a:chOff x="0" y="138994"/>
            <a:chExt cx="12192000" cy="6299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91B719-E70B-5AA7-8E0F-06849BD9E30A}"/>
                </a:ext>
              </a:extLst>
            </p:cNvPr>
            <p:cNvSpPr txBox="1"/>
            <p:nvPr/>
          </p:nvSpPr>
          <p:spPr>
            <a:xfrm>
              <a:off x="0" y="184210"/>
              <a:ext cx="12192000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lvl="1"/>
              <a:endParaRPr lang="en-US" sz="3200" b="1" dirty="0">
                <a:solidFill>
                  <a:schemeClr val="bg1"/>
                </a:solidFill>
                <a:latin typeface="Aptos Display" panose="020B00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1F9AD5-59A6-476A-9349-5403A2DA9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330744" y="138994"/>
              <a:ext cx="3415211" cy="629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2466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4: </a:t>
            </a:r>
            <a:r>
              <a:rPr lang="en-US" sz="2800" b="1" dirty="0">
                <a:solidFill>
                  <a:prstClr val="white"/>
                </a:solidFill>
                <a:latin typeface="Aptos Display" panose="020B0004020202020204" pitchFamily="34" charset="0"/>
              </a:rPr>
              <a:t>Example: Road Crossing a Stream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F61D4-BF96-772B-7C47-D8CE0317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7" y="1105381"/>
            <a:ext cx="7958665" cy="557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432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4: </a:t>
            </a:r>
            <a:r>
              <a:rPr lang="en-US" sz="2800" b="1" dirty="0">
                <a:solidFill>
                  <a:prstClr val="white"/>
                </a:solidFill>
                <a:latin typeface="Aptos Display" panose="020B0004020202020204" pitchFamily="34" charset="0"/>
              </a:rPr>
              <a:t>Composite Check being Configured in Data Reviewer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8638C5-4EEE-8EB0-92B5-CA3ACAD84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7" y="1105380"/>
            <a:ext cx="7958665" cy="557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2463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134CA3-A72D-83BA-559C-762D2C06B42F}"/>
              </a:ext>
            </a:extLst>
          </p:cNvPr>
          <p:cNvSpPr txBox="1"/>
          <p:nvPr/>
        </p:nvSpPr>
        <p:spPr>
          <a:xfrm>
            <a:off x="0" y="462303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Task 4: </a:t>
            </a:r>
            <a:r>
              <a:rPr lang="en-US" sz="2800" b="1" dirty="0">
                <a:solidFill>
                  <a:prstClr val="white"/>
                </a:solidFill>
                <a:latin typeface="Aptos Display" panose="020B0004020202020204" pitchFamily="34" charset="0"/>
              </a:rPr>
              <a:t>Error Inspector used to Identify Issues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C675342-4864-D6EC-C227-5E8EBC74A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7" y="1105381"/>
            <a:ext cx="7958665" cy="557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4872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DA8A73-74A0-2763-3028-9C2AFC75E109}"/>
              </a:ext>
            </a:extLst>
          </p:cNvPr>
          <p:cNvSpPr txBox="1"/>
          <p:nvPr/>
        </p:nvSpPr>
        <p:spPr>
          <a:xfrm>
            <a:off x="120708" y="2902515"/>
            <a:ext cx="2557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Task Components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84DC2-A02A-4A55-0817-208E6FBE851E}"/>
              </a:ext>
            </a:extLst>
          </p:cNvPr>
          <p:cNvSpPr txBox="1"/>
          <p:nvPr/>
        </p:nvSpPr>
        <p:spPr>
          <a:xfrm>
            <a:off x="0" y="1594941"/>
            <a:ext cx="121920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Task 5</a:t>
            </a:r>
          </a:p>
          <a:p>
            <a:pPr algn="ctr"/>
            <a:r>
              <a:rPr lang="en-US" sz="3200" b="1" cap="all" dirty="0">
                <a:solidFill>
                  <a:schemeClr val="bg1"/>
                </a:solidFill>
                <a:latin typeface="Aptos Display" panose="020B0004020202020204" pitchFamily="34" charset="0"/>
              </a:rPr>
              <a:t>Flood DATA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ACBA5B-05D9-1C01-A677-B12835F37611}"/>
              </a:ext>
            </a:extLst>
          </p:cNvPr>
          <p:cNvSpPr txBox="1"/>
          <p:nvPr/>
        </p:nvSpPr>
        <p:spPr>
          <a:xfrm>
            <a:off x="483125" y="3271847"/>
            <a:ext cx="60944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28600"/>
            <a:r>
              <a:rPr lang="en-US" sz="1800" dirty="0"/>
              <a:t>Subtask 5.1		Road Elevation Model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5.2		Stream Hydrography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5.3		Road Inundation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5.4		Span Bridges</a:t>
            </a:r>
          </a:p>
          <a:p>
            <a:pPr defTabSz="228600"/>
            <a:endParaRPr lang="en-US" sz="1800" dirty="0"/>
          </a:p>
          <a:p>
            <a:pPr defTabSz="228600"/>
            <a:r>
              <a:rPr lang="en-US" sz="1800" dirty="0"/>
              <a:t>Subtask 5.5		Bridge </a:t>
            </a:r>
            <a:r>
              <a:rPr lang="en-US" dirty="0"/>
              <a:t>Class Culverts</a:t>
            </a:r>
          </a:p>
          <a:p>
            <a:pPr defTabSz="228600"/>
            <a:endParaRPr lang="en-US" dirty="0"/>
          </a:p>
          <a:p>
            <a:pPr defTabSz="228600"/>
            <a:r>
              <a:rPr lang="en-US" dirty="0"/>
              <a:t>Subtask 5.6		Low Water Crossings</a:t>
            </a:r>
          </a:p>
        </p:txBody>
      </p:sp>
      <p:pic>
        <p:nvPicPr>
          <p:cNvPr id="2050" name="Picture 2" descr="Tim Whiteaker">
            <a:extLst>
              <a:ext uri="{FF2B5EF4-FFF2-40B4-BE49-F238E27FC236}">
                <a16:creationId xmlns:a16="http://schemas.microsoft.com/office/drawing/2014/main" id="{538A51B3-04F4-6812-B4D5-7CCD65FC8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7388" b="9589"/>
          <a:stretch/>
        </p:blipFill>
        <p:spPr bwMode="auto">
          <a:xfrm>
            <a:off x="8538328" y="487380"/>
            <a:ext cx="1009250" cy="1474666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6">
            <a:extLst>
              <a:ext uri="{FF2B5EF4-FFF2-40B4-BE49-F238E27FC236}">
                <a16:creationId xmlns:a16="http://schemas.microsoft.com/office/drawing/2014/main" id="{3ACBA4EE-BAD2-57DE-8BAE-74D039976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6" r="10473" b="10426"/>
          <a:stretch/>
        </p:blipFill>
        <p:spPr bwMode="auto">
          <a:xfrm>
            <a:off x="10950678" y="473816"/>
            <a:ext cx="1132922" cy="1488230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53C44B-0036-CA3F-07B8-D6E8294ACC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7" r="15120"/>
          <a:stretch/>
        </p:blipFill>
        <p:spPr>
          <a:xfrm>
            <a:off x="9709356" y="487380"/>
            <a:ext cx="1132922" cy="1474666"/>
          </a:xfrm>
          <a:prstGeom prst="round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95D75B-89DD-C0DA-9220-C3C07BD82DFD}"/>
              </a:ext>
            </a:extLst>
          </p:cNvPr>
          <p:cNvSpPr/>
          <p:nvPr/>
        </p:nvSpPr>
        <p:spPr>
          <a:xfrm>
            <a:off x="9642141" y="1963974"/>
            <a:ext cx="12001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Andy Carter, P.E.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AA1AEA-2821-873F-1876-95298B842358}"/>
              </a:ext>
            </a:extLst>
          </p:cNvPr>
          <p:cNvSpPr/>
          <p:nvPr/>
        </p:nvSpPr>
        <p:spPr>
          <a:xfrm>
            <a:off x="8626910" y="1938725"/>
            <a:ext cx="832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Tim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Whiteaker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42F33F-D0C9-B907-4486-0905C3588726}"/>
              </a:ext>
            </a:extLst>
          </p:cNvPr>
          <p:cNvSpPr/>
          <p:nvPr/>
        </p:nvSpPr>
        <p:spPr>
          <a:xfrm>
            <a:off x="10950678" y="1996628"/>
            <a:ext cx="11072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Attila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blue orange and white text on a black background&#10;&#10;Description automatically generated">
            <a:extLst>
              <a:ext uri="{FF2B5EF4-FFF2-40B4-BE49-F238E27FC236}">
                <a16:creationId xmlns:a16="http://schemas.microsoft.com/office/drawing/2014/main" id="{2606B00E-E9BE-A733-FCD9-0C3924C4E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461" y="4988514"/>
            <a:ext cx="1382106" cy="1382106"/>
          </a:xfrm>
          <a:prstGeom prst="rect">
            <a:avLst/>
          </a:prstGeom>
        </p:spPr>
      </p:pic>
      <p:pic>
        <p:nvPicPr>
          <p:cNvPr id="5122" name="Picture 2" descr="Cision - MediaStudio View Media">
            <a:extLst>
              <a:ext uri="{FF2B5EF4-FFF2-40B4-BE49-F238E27FC236}">
                <a16:creationId xmlns:a16="http://schemas.microsoft.com/office/drawing/2014/main" id="{E292FA5A-E00F-8A7D-E90F-92D924A6E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02" y="6233785"/>
            <a:ext cx="1980365" cy="35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88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Display"/>
              </a:rPr>
              <a:t>Task 5: </a:t>
            </a:r>
            <a:r>
              <a:rPr lang="en-US" sz="3200" b="1" dirty="0">
                <a:solidFill>
                  <a:schemeClr val="bg1"/>
                </a:solidFill>
                <a:latin typeface="Aptos Display"/>
              </a:rPr>
              <a:t>Flooded Road and Bridge Services</a:t>
            </a:r>
            <a:endParaRPr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838200" y="1036245"/>
            <a:ext cx="10515600" cy="1325563"/>
          </a:xfrm>
        </p:spPr>
        <p:txBody>
          <a:bodyPr anchor="t">
            <a:normAutofit/>
          </a:bodyPr>
          <a:lstStyle/>
          <a:p>
            <a:pPr>
              <a:defRPr/>
            </a:pPr>
            <a:br>
              <a:rPr lang="en-US" sz="3200" u="sng" dirty="0"/>
            </a:br>
            <a:r>
              <a:rPr lang="en-US" sz="3200" dirty="0"/>
              <a:t>Computed 1-meter Road Digital Elevation Model</a:t>
            </a:r>
            <a:endParaRPr dirty="0"/>
          </a:p>
        </p:txBody>
      </p:sp>
      <p:sp>
        <p:nvSpPr>
          <p:cNvPr id="4" name="Content Placeholder 2"/>
          <p:cNvSpPr txBox="1"/>
          <p:nvPr/>
        </p:nvSpPr>
        <p:spPr bwMode="auto">
          <a:xfrm>
            <a:off x="838200" y="3084944"/>
            <a:ext cx="10515600" cy="3586969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For Austin District</a:t>
            </a:r>
            <a:endParaRPr/>
          </a:p>
          <a:p>
            <a:pPr>
              <a:defRPr/>
            </a:pPr>
            <a:r>
              <a:rPr lang="en-US"/>
              <a:t>Built from lidar</a:t>
            </a:r>
            <a:endParaRPr/>
          </a:p>
          <a:p>
            <a:pPr>
              <a:defRPr/>
            </a:pPr>
            <a:r>
              <a:rPr lang="en-US"/>
              <a:t>Supports flooded road computation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8403" r="17027"/>
          <a:stretch/>
        </p:blipFill>
        <p:spPr bwMode="auto">
          <a:xfrm>
            <a:off x="6848476" y="2194741"/>
            <a:ext cx="4876800" cy="4351338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Tim Whiteaker">
            <a:extLst>
              <a:ext uri="{FF2B5EF4-FFF2-40B4-BE49-F238E27FC236}">
                <a16:creationId xmlns:a16="http://schemas.microsoft.com/office/drawing/2014/main" id="{5FEDC139-5EEA-4775-89A9-670185AF6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7388" b="9589"/>
          <a:stretch/>
        </p:blipFill>
        <p:spPr bwMode="auto">
          <a:xfrm>
            <a:off x="10409461" y="155897"/>
            <a:ext cx="1009250" cy="1474666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9A9BA8-DA68-4EC1-B6A7-5FF6C1CCAC81}"/>
              </a:ext>
            </a:extLst>
          </p:cNvPr>
          <p:cNvSpPr/>
          <p:nvPr/>
        </p:nvSpPr>
        <p:spPr>
          <a:xfrm>
            <a:off x="10498043" y="1607242"/>
            <a:ext cx="832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Tim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Whiteaker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Display"/>
              </a:rPr>
              <a:t>Task 5: </a:t>
            </a:r>
            <a:r>
              <a:rPr lang="en-US" sz="3200" b="1" dirty="0">
                <a:solidFill>
                  <a:schemeClr val="bg1"/>
                </a:solidFill>
                <a:latin typeface="Aptos Display"/>
              </a:rPr>
              <a:t>Flooded Road Service</a:t>
            </a:r>
            <a:endParaRPr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838200" y="1036245"/>
            <a:ext cx="10515600" cy="2495519"/>
          </a:xfrm>
        </p:spPr>
        <p:txBody>
          <a:bodyPr anchor="t">
            <a:normAutofit/>
          </a:bodyPr>
          <a:lstStyle/>
          <a:p>
            <a:pPr>
              <a:defRPr/>
            </a:pPr>
            <a:br>
              <a:rPr lang="en-US" sz="3200" u="sng" dirty="0"/>
            </a:br>
            <a:r>
              <a:rPr lang="en-US" sz="3200" dirty="0"/>
              <a:t>Published flooded road feature service</a:t>
            </a:r>
            <a:br>
              <a:rPr lang="en-US" sz="3200" dirty="0"/>
            </a:br>
            <a:r>
              <a:rPr lang="en-US" sz="3200" dirty="0"/>
              <a:t>in ArcGIS Online (AUS only)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b="4915"/>
          <a:stretch/>
        </p:blipFill>
        <p:spPr bwMode="auto">
          <a:xfrm>
            <a:off x="7459735" y="1148972"/>
            <a:ext cx="4400550" cy="55789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93620" y="2862918"/>
            <a:ext cx="5353050" cy="31623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46470" y="3062943"/>
            <a:ext cx="1181099" cy="13811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 bwMode="auto">
          <a:xfrm>
            <a:off x="7642371" y="5276675"/>
            <a:ext cx="3632432" cy="145129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40852" y="3590489"/>
            <a:ext cx="6221426" cy="307015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 bwMode="auto"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Display"/>
              </a:rPr>
              <a:t>Task 5: </a:t>
            </a:r>
            <a:r>
              <a:rPr lang="en-US" sz="3200" b="1" dirty="0">
                <a:solidFill>
                  <a:schemeClr val="bg1"/>
                </a:solidFill>
                <a:latin typeface="Aptos Display"/>
              </a:rPr>
              <a:t>Bridge Warning Service</a:t>
            </a:r>
            <a:endParaRPr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838200" y="1036245"/>
            <a:ext cx="10515600" cy="2271113"/>
          </a:xfrm>
        </p:spPr>
        <p:txBody>
          <a:bodyPr anchor="t">
            <a:normAutofit/>
          </a:bodyPr>
          <a:lstStyle/>
          <a:p>
            <a:pPr>
              <a:defRPr/>
            </a:pPr>
            <a:br>
              <a:rPr lang="en-US" sz="3200" u="sng" dirty="0"/>
            </a:br>
            <a:r>
              <a:rPr lang="en-US" sz="3200" dirty="0"/>
              <a:t>Published bridge warnings service</a:t>
            </a:r>
            <a:br>
              <a:rPr lang="en-US" sz="3200" dirty="0"/>
            </a:br>
            <a:r>
              <a:rPr lang="en-US" sz="3200" dirty="0"/>
              <a:t>in ArcGIS Online and as </a:t>
            </a:r>
            <a:r>
              <a:rPr lang="en-US" sz="3200" dirty="0" err="1"/>
              <a:t>GeoJSON</a:t>
            </a:r>
            <a:r>
              <a:rPr lang="en-US" sz="3200" dirty="0"/>
              <a:t> (TX)</a:t>
            </a:r>
            <a:endParaRPr dirty="0"/>
          </a:p>
        </p:txBody>
      </p:sp>
      <p:grpSp>
        <p:nvGrpSpPr>
          <p:cNvPr id="13" name="Group 12"/>
          <p:cNvGrpSpPr/>
          <p:nvPr/>
        </p:nvGrpSpPr>
        <p:grpSpPr bwMode="auto">
          <a:xfrm>
            <a:off x="7230152" y="1436615"/>
            <a:ext cx="4095750" cy="1992385"/>
            <a:chOff x="5017121" y="4001549"/>
            <a:chExt cx="4095750" cy="19923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rcRect t="63622"/>
            <a:stretch/>
          </p:blipFill>
          <p:spPr bwMode="auto">
            <a:xfrm>
              <a:off x="5017121" y="4001549"/>
              <a:ext cx="4095750" cy="199238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8" name="Rectangle 17"/>
            <p:cNvSpPr/>
            <p:nvPr/>
          </p:nvSpPr>
          <p:spPr bwMode="auto">
            <a:xfrm>
              <a:off x="5117285" y="5600625"/>
              <a:ext cx="3995586" cy="271667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6098" y="2479165"/>
            <a:ext cx="3800475" cy="418147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177598" y="5178817"/>
            <a:ext cx="2333625" cy="12858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/>
                <a:cs typeface="Arial"/>
              </a:rPr>
              <a:t>Task 5: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/>
                <a:cs typeface="Arial"/>
              </a:rPr>
              <a:t>Progress since last Quarterly Review (Dec 2023)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EA680D-5DF1-CEC2-93CF-772E4347B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439" y="1369197"/>
            <a:ext cx="3187241" cy="2550390"/>
          </a:xfrm>
          <a:prstGeom prst="roundRect">
            <a:avLst/>
          </a:prstGeom>
          <a:ln w="12700">
            <a:noFill/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1498AD-29AC-1E46-8021-A165B2930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122" y="1248883"/>
            <a:ext cx="4724400" cy="27910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18FE36-A4F3-B045-F7D3-3C92D87A9904}"/>
              </a:ext>
            </a:extLst>
          </p:cNvPr>
          <p:cNvSpPr txBox="1"/>
          <p:nvPr/>
        </p:nvSpPr>
        <p:spPr>
          <a:xfrm>
            <a:off x="1272540" y="4032005"/>
            <a:ext cx="3810000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OLD - Bridge Warning Prototype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8AC0FB-3477-E0BC-237A-3771D0C8A5C1}"/>
              </a:ext>
            </a:extLst>
          </p:cNvPr>
          <p:cNvSpPr txBox="1"/>
          <p:nvPr/>
        </p:nvSpPr>
        <p:spPr bwMode="auto">
          <a:xfrm>
            <a:off x="6377943" y="4111746"/>
            <a:ext cx="4556758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NEW – Draft bridge warning Dashboard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2F34635-F315-BA75-1762-5B6EEA745B09}"/>
              </a:ext>
            </a:extLst>
          </p:cNvPr>
          <p:cNvSpPr/>
          <p:nvPr/>
        </p:nvSpPr>
        <p:spPr>
          <a:xfrm>
            <a:off x="5082540" y="2390627"/>
            <a:ext cx="990600" cy="472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48A0A4-E5AD-6F78-952C-B2036BBEA3E3}"/>
              </a:ext>
            </a:extLst>
          </p:cNvPr>
          <p:cNvSpPr txBox="1"/>
          <p:nvPr/>
        </p:nvSpPr>
        <p:spPr>
          <a:xfrm>
            <a:off x="721733" y="4940053"/>
            <a:ext cx="10815626" cy="1723549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Stand-up an [DRAFT] operational web service, using Kisters backend servers, that deploys a flooded bridge and flooded road system.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Agnostic data endpoints: GeoJSON, GIS Feature Layers, FAST API,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etc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…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1FE3F8-D035-4778-9331-15165D8C3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67" r="15120"/>
          <a:stretch/>
        </p:blipFill>
        <p:spPr>
          <a:xfrm>
            <a:off x="10673043" y="157988"/>
            <a:ext cx="1132922" cy="1474666"/>
          </a:xfrm>
          <a:prstGeom prst="round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5B75BA-3FA0-4C7E-B2DF-0E538A1F1DE7}"/>
              </a:ext>
            </a:extLst>
          </p:cNvPr>
          <p:cNvSpPr/>
          <p:nvPr/>
        </p:nvSpPr>
        <p:spPr>
          <a:xfrm>
            <a:off x="10605828" y="1634582"/>
            <a:ext cx="12001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Andy Carter, P.E.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ACE3FFAD-6C08-A027-386D-F0C24B0AA498}"/>
              </a:ext>
            </a:extLst>
          </p:cNvPr>
          <p:cNvSpPr/>
          <p:nvPr/>
        </p:nvSpPr>
        <p:spPr bwMode="auto">
          <a:xfrm>
            <a:off x="7574474" y="2969497"/>
            <a:ext cx="4433376" cy="2949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1E0066-F7C1-85CF-7CC8-693AD046DE10}"/>
              </a:ext>
            </a:extLst>
          </p:cNvPr>
          <p:cNvSpPr/>
          <p:nvPr/>
        </p:nvSpPr>
        <p:spPr>
          <a:xfrm>
            <a:off x="688187" y="4201335"/>
            <a:ext cx="2782474" cy="23141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/>
                <a:cs typeface="Arial"/>
              </a:rPr>
              <a:t>Task 5: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/>
                <a:cs typeface="Arial"/>
              </a:rPr>
              <a:t>Bridge Cross Section Service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165B1-E5A8-B33B-824A-293ABE0C5B7D}"/>
              </a:ext>
            </a:extLst>
          </p:cNvPr>
          <p:cNvSpPr txBox="1"/>
          <p:nvPr/>
        </p:nvSpPr>
        <p:spPr bwMode="auto">
          <a:xfrm>
            <a:off x="688187" y="1114813"/>
            <a:ext cx="10815626" cy="52322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Bridge Cross Section Service: How it works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30CDD0-B446-51C9-ABB5-78F21501B9AB}"/>
              </a:ext>
            </a:extLst>
          </p:cNvPr>
          <p:cNvGrpSpPr/>
          <p:nvPr/>
        </p:nvGrpSpPr>
        <p:grpSpPr>
          <a:xfrm>
            <a:off x="1585743" y="4348676"/>
            <a:ext cx="1066800" cy="1186159"/>
            <a:chOff x="838200" y="4018300"/>
            <a:chExt cx="1066800" cy="1186159"/>
          </a:xfrm>
        </p:grpSpPr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FFA9364F-6185-D899-C24B-2F8B1D49FA8A}"/>
                </a:ext>
              </a:extLst>
            </p:cNvPr>
            <p:cNvSpPr/>
            <p:nvPr/>
          </p:nvSpPr>
          <p:spPr>
            <a:xfrm>
              <a:off x="838200" y="4018300"/>
              <a:ext cx="1066800" cy="1186159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E0FAC64-E50C-07D3-1368-D2E3BD038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" y="4367829"/>
              <a:ext cx="716280" cy="716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0FE27B-7D57-8ED1-E578-E8097E104D19}"/>
              </a:ext>
            </a:extLst>
          </p:cNvPr>
          <p:cNvSpPr txBox="1"/>
          <p:nvPr/>
        </p:nvSpPr>
        <p:spPr>
          <a:xfrm>
            <a:off x="1431324" y="5588405"/>
            <a:ext cx="1375638" cy="46166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Bridge definition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database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7159FD-8509-3EEA-C067-91E5A23B1959}"/>
              </a:ext>
            </a:extLst>
          </p:cNvPr>
          <p:cNvSpPr txBox="1"/>
          <p:nvPr/>
        </p:nvSpPr>
        <p:spPr bwMode="auto">
          <a:xfrm>
            <a:off x="792709" y="6113519"/>
            <a:ext cx="2537460" cy="338554"/>
          </a:xfrm>
          <a:prstGeom prst="rect">
            <a:avLst/>
          </a:prstGeom>
          <a:solidFill>
            <a:schemeClr val="accent6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KISTERS AWS s3 bucket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747019-4D2C-1BC7-D356-D04D8CE875B5}"/>
              </a:ext>
            </a:extLst>
          </p:cNvPr>
          <p:cNvGrpSpPr/>
          <p:nvPr/>
        </p:nvGrpSpPr>
        <p:grpSpPr>
          <a:xfrm>
            <a:off x="263524" y="1785374"/>
            <a:ext cx="3884931" cy="2292350"/>
            <a:chOff x="4537198" y="1797050"/>
            <a:chExt cx="3884931" cy="229235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1A6E685-7352-B04F-3C31-797A957D3486}"/>
                </a:ext>
              </a:extLst>
            </p:cNvPr>
            <p:cNvSpPr/>
            <p:nvPr/>
          </p:nvSpPr>
          <p:spPr bwMode="auto">
            <a:xfrm>
              <a:off x="4537198" y="1797050"/>
              <a:ext cx="3884931" cy="2292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028" name="Picture 4" descr="About the NOAA emblem and logo | National Oceanic and ...">
              <a:extLst>
                <a:ext uri="{FF2B5EF4-FFF2-40B4-BE49-F238E27FC236}">
                  <a16:creationId xmlns:a16="http://schemas.microsoft.com/office/drawing/2014/main" id="{10A4D49E-D5EF-B224-310C-A795A795C7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430" y="1846604"/>
              <a:ext cx="586240" cy="58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B70AB32-27F8-1C50-0A08-BF2638942721}"/>
                </a:ext>
              </a:extLst>
            </p:cNvPr>
            <p:cNvSpPr txBox="1"/>
            <p:nvPr/>
          </p:nvSpPr>
          <p:spPr bwMode="auto">
            <a:xfrm>
              <a:off x="5129509" y="2351999"/>
              <a:ext cx="580161" cy="276999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NWPS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BF086B-4348-EA3F-E6B2-97D52639AD55}"/>
                </a:ext>
              </a:extLst>
            </p:cNvPr>
            <p:cNvSpPr txBox="1"/>
            <p:nvPr/>
          </p:nvSpPr>
          <p:spPr bwMode="auto">
            <a:xfrm>
              <a:off x="5612446" y="2939392"/>
              <a:ext cx="1634048" cy="276999"/>
            </a:xfrm>
            <a:prstGeom prst="rect">
              <a:avLst/>
            </a:prstGeom>
            <a:solidFill>
              <a:schemeClr val="accent3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0,0,1000,2000,2000,….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B18095-DE5B-03A4-3A3D-891B0618AFD7}"/>
                </a:ext>
              </a:extLst>
            </p:cNvPr>
            <p:cNvSpPr txBox="1"/>
            <p:nvPr/>
          </p:nvSpPr>
          <p:spPr bwMode="auto">
            <a:xfrm>
              <a:off x="5487427" y="3158185"/>
              <a:ext cx="1902998" cy="276999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User defined flow list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380B250-92B1-437E-DFF9-7B7837B90665}"/>
                </a:ext>
              </a:extLst>
            </p:cNvPr>
            <p:cNvSpPr txBox="1"/>
            <p:nvPr/>
          </p:nvSpPr>
          <p:spPr bwMode="auto">
            <a:xfrm>
              <a:off x="5406742" y="3681686"/>
              <a:ext cx="2145841" cy="338554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Streamflow sources</a:t>
              </a:r>
            </a:p>
          </p:txBody>
        </p:sp>
        <p:pic>
          <p:nvPicPr>
            <p:cNvPr id="31" name="Picture 6" descr="Real-time environmental monitoring software | datasphere - Kisters">
              <a:extLst>
                <a:ext uri="{FF2B5EF4-FFF2-40B4-BE49-F238E27FC236}">
                  <a16:creationId xmlns:a16="http://schemas.microsoft.com/office/drawing/2014/main" id="{61CD8827-64AF-4288-C097-4C57F4206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837" y="1919610"/>
              <a:ext cx="1584325" cy="43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6140E8-64EF-4F7B-FA9F-85A3F572C278}"/>
                </a:ext>
              </a:extLst>
            </p:cNvPr>
            <p:cNvSpPr txBox="1"/>
            <p:nvPr/>
          </p:nvSpPr>
          <p:spPr bwMode="auto">
            <a:xfrm>
              <a:off x="6479664" y="2351999"/>
              <a:ext cx="1264670" cy="276999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Datasphere</a:t>
              </a:r>
            </a:p>
          </p:txBody>
        </p:sp>
      </p:grpSp>
      <p:pic>
        <p:nvPicPr>
          <p:cNvPr id="1034" name="Picture 10" descr="Gear Icon PNGs for Free Download">
            <a:extLst>
              <a:ext uri="{FF2B5EF4-FFF2-40B4-BE49-F238E27FC236}">
                <a16:creationId xmlns:a16="http://schemas.microsoft.com/office/drawing/2014/main" id="{502A825B-6331-CF2E-5B8D-CAE64DB4F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117" y="3540044"/>
            <a:ext cx="1252318" cy="125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3F45AC-E764-B14A-20F8-023D219A995A}"/>
              </a:ext>
            </a:extLst>
          </p:cNvPr>
          <p:cNvCxnSpPr>
            <a:cxnSpLocks/>
          </p:cNvCxnSpPr>
          <p:nvPr/>
        </p:nvCxnSpPr>
        <p:spPr bwMode="auto">
          <a:xfrm>
            <a:off x="3961130" y="3011645"/>
            <a:ext cx="1252318" cy="91900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8C0EE97-3D5D-6FC7-0A9E-3C4C3B8B7745}"/>
              </a:ext>
            </a:extLst>
          </p:cNvPr>
          <p:cNvCxnSpPr>
            <a:cxnSpLocks/>
          </p:cNvCxnSpPr>
          <p:nvPr/>
        </p:nvCxnSpPr>
        <p:spPr bwMode="auto">
          <a:xfrm flipV="1">
            <a:off x="3278909" y="4394200"/>
            <a:ext cx="1985241" cy="102028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18560CE-6112-EA1F-C379-AF0749638756}"/>
              </a:ext>
            </a:extLst>
          </p:cNvPr>
          <p:cNvSpPr txBox="1"/>
          <p:nvPr/>
        </p:nvSpPr>
        <p:spPr bwMode="auto">
          <a:xfrm>
            <a:off x="4734885" y="4893849"/>
            <a:ext cx="2326781" cy="584775"/>
          </a:xfrm>
          <a:prstGeom prst="rect">
            <a:avLst/>
          </a:prstGeom>
          <a:solidFill>
            <a:schemeClr val="accent2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Bridge Warning Service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(on AWS - Kisters)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95BA51-6363-F98A-6C75-93229720D315}"/>
              </a:ext>
            </a:extLst>
          </p:cNvPr>
          <p:cNvSpPr txBox="1"/>
          <p:nvPr/>
        </p:nvSpPr>
        <p:spPr>
          <a:xfrm>
            <a:off x="5213448" y="6190463"/>
            <a:ext cx="5296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hlinkClick r:id="rId7"/>
              </a:rPr>
              <a:t>https://bridges.txdot.kisters.cloud/xs/?uuid=00a1d8c7-2ead-4fc4-ae9c-928146a4460c&amp;source=datasphere&amp;product=short_range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3917F80-A51A-AC51-373F-078307E50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8097" y="3068839"/>
            <a:ext cx="4286705" cy="2137943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472F7AE-3EEC-BD77-FF9F-E543E8A7102D}"/>
              </a:ext>
            </a:extLst>
          </p:cNvPr>
          <p:cNvCxnSpPr>
            <a:cxnSpLocks/>
          </p:cNvCxnSpPr>
          <p:nvPr/>
        </p:nvCxnSpPr>
        <p:spPr bwMode="auto">
          <a:xfrm flipV="1">
            <a:off x="6654069" y="4166203"/>
            <a:ext cx="775431" cy="1702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40DB66A-54BD-F9D5-758A-6F50C06B0A5A}"/>
              </a:ext>
            </a:extLst>
          </p:cNvPr>
          <p:cNvSpPr txBox="1"/>
          <p:nvPr/>
        </p:nvSpPr>
        <p:spPr bwMode="auto">
          <a:xfrm>
            <a:off x="8226927" y="5283684"/>
            <a:ext cx="3403212" cy="584775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Interactive Bridge Cross Section view (Web page)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606CE7-6F74-D6FB-B424-E4BE274479AC}"/>
              </a:ext>
            </a:extLst>
          </p:cNvPr>
          <p:cNvSpPr txBox="1"/>
          <p:nvPr/>
        </p:nvSpPr>
        <p:spPr bwMode="auto">
          <a:xfrm>
            <a:off x="4647289" y="5972692"/>
            <a:ext cx="1375638" cy="27699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Example URL:</a:t>
            </a:r>
          </a:p>
        </p:txBody>
      </p:sp>
    </p:spTree>
    <p:extLst>
      <p:ext uri="{BB962C8B-B14F-4D97-AF65-F5344CB8AC3E}">
        <p14:creationId xmlns:p14="http://schemas.microsoft.com/office/powerpoint/2010/main" val="28899493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/>
                <a:cs typeface="Arial"/>
              </a:rPr>
              <a:t>Task 5: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/>
                <a:cs typeface="Arial"/>
              </a:rPr>
              <a:t>Bridge Warning API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48A0A4-E5AD-6F78-952C-B2036BBEA3E3}"/>
              </a:ext>
            </a:extLst>
          </p:cNvPr>
          <p:cNvSpPr txBox="1"/>
          <p:nvPr/>
        </p:nvSpPr>
        <p:spPr>
          <a:xfrm>
            <a:off x="604367" y="1105803"/>
            <a:ext cx="10815626" cy="52322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Deploy an agnostic API for bridge warnings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6D6AF-1A02-8412-0777-0AA9C7FBA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1758321"/>
            <a:ext cx="5753100" cy="28462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47675C-E195-9314-8258-33E92E2E5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20" y="1758321"/>
            <a:ext cx="4786620" cy="11534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A78204-73B0-7005-D75C-60C38E69A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320" y="3517474"/>
            <a:ext cx="5049673" cy="32244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C75492-9501-F15B-E7AC-3ED62D69E354}"/>
              </a:ext>
            </a:extLst>
          </p:cNvPr>
          <p:cNvSpPr txBox="1"/>
          <p:nvPr/>
        </p:nvSpPr>
        <p:spPr>
          <a:xfrm>
            <a:off x="137160" y="4715669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https://bridges.txdot.kisters.cloud/xs/?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uuid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=00a1d8c7-2ead-4fc4-ae9c-928146a4460c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list_flows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=0,0,0,0,0,0,0,100,1000,5000,28000,42000,50000,45000,42000,35000,30000,25000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first_utc_time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=2023-10-26T02:00:00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915E20-D5BC-1543-1295-CAC50387BB27}"/>
              </a:ext>
            </a:extLst>
          </p:cNvPr>
          <p:cNvSpPr txBox="1"/>
          <p:nvPr/>
        </p:nvSpPr>
        <p:spPr>
          <a:xfrm>
            <a:off x="171451" y="61593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hlinkClick r:id="rId6"/>
              </a:rPr>
              <a:t>Click to see requested bridge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hlinkClick r:id="rId6"/>
              </a:rPr>
              <a:t>kisters.cloud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hlinkClick r:id="rId6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8F9689-4B4B-187D-664E-B60719E8DAE0}"/>
              </a:ext>
            </a:extLst>
          </p:cNvPr>
          <p:cNvSpPr txBox="1"/>
          <p:nvPr/>
        </p:nvSpPr>
        <p:spPr>
          <a:xfrm>
            <a:off x="6370320" y="3193605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hlinkClick r:id="rId7"/>
              </a:rPr>
              <a:t>https://bridges.txdot.kisters.cloud/docs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473205-93FC-6247-B0B1-5C61B801618F}"/>
              </a:ext>
            </a:extLst>
          </p:cNvPr>
          <p:cNvSpPr txBox="1"/>
          <p:nvPr/>
        </p:nvSpPr>
        <p:spPr bwMode="auto">
          <a:xfrm>
            <a:off x="6254827" y="2953025"/>
            <a:ext cx="281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Documented API – using SWAGGER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742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D353E-18F0-859D-9B3B-220886E02111}"/>
              </a:ext>
            </a:extLst>
          </p:cNvPr>
          <p:cNvSpPr txBox="1"/>
          <p:nvPr/>
        </p:nvSpPr>
        <p:spPr>
          <a:xfrm>
            <a:off x="0" y="18421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TxDOT Project Management Committee (PMC)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9BD6E8-6F00-DD61-8B34-71E717DDC3C2}"/>
              </a:ext>
            </a:extLst>
          </p:cNvPr>
          <p:cNvSpPr/>
          <p:nvPr/>
        </p:nvSpPr>
        <p:spPr>
          <a:xfrm>
            <a:off x="360801" y="847079"/>
            <a:ext cx="116112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Rose Marie Klee –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Lead Advisor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 DES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- H&amp;H Section Director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BFB38C-CADE-3490-F6AF-23A82081D087}"/>
              </a:ext>
            </a:extLst>
          </p:cNvPr>
          <p:cNvSpPr txBox="1"/>
          <p:nvPr/>
        </p:nvSpPr>
        <p:spPr>
          <a:xfrm>
            <a:off x="233275" y="1488252"/>
            <a:ext cx="1181885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Matthew Heinze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–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Lead Advisor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MNT –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Maintenance Support Section Manager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0B24BB-C91B-B952-B087-686393809E91}"/>
              </a:ext>
            </a:extLst>
          </p:cNvPr>
          <p:cNvSpPr txBox="1"/>
          <p:nvPr/>
        </p:nvSpPr>
        <p:spPr>
          <a:xfrm>
            <a:off x="360801" y="2927910"/>
            <a:ext cx="3233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Chris Henry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MNT –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Deputy Director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F8E57-8F14-9B49-9E63-1C372D4CA615}"/>
              </a:ext>
            </a:extLst>
          </p:cNvPr>
          <p:cNvSpPr txBox="1"/>
          <p:nvPr/>
        </p:nvSpPr>
        <p:spPr>
          <a:xfrm>
            <a:off x="360801" y="3862970"/>
            <a:ext cx="27877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Trenton Ellis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H&amp;H –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H&amp;H Engineer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0601C-CDE3-FF13-53AF-FD032BBDAC16}"/>
              </a:ext>
            </a:extLst>
          </p:cNvPr>
          <p:cNvSpPr txBox="1"/>
          <p:nvPr/>
        </p:nvSpPr>
        <p:spPr>
          <a:xfrm>
            <a:off x="360801" y="4848415"/>
            <a:ext cx="3315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Jared Browder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MNT –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TxMAP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Specialist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F9810-477F-6C1B-9BBA-6550112C9639}"/>
              </a:ext>
            </a:extLst>
          </p:cNvPr>
          <p:cNvSpPr txBox="1"/>
          <p:nvPr/>
        </p:nvSpPr>
        <p:spPr>
          <a:xfrm>
            <a:off x="360801" y="5852602"/>
            <a:ext cx="3824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Valerie Taylor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HOU –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Transportation Engineer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25FC24-9C97-C252-3589-22407A6012F8}"/>
              </a:ext>
            </a:extLst>
          </p:cNvPr>
          <p:cNvSpPr txBox="1"/>
          <p:nvPr/>
        </p:nvSpPr>
        <p:spPr>
          <a:xfrm>
            <a:off x="3971267" y="2927910"/>
            <a:ext cx="4164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Omar DeLeon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MNT/AUS  –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Director of Maintenance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046C9F-390C-D331-4175-81A91B5E7C98}"/>
              </a:ext>
            </a:extLst>
          </p:cNvPr>
          <p:cNvSpPr txBox="1"/>
          <p:nvPr/>
        </p:nvSpPr>
        <p:spPr>
          <a:xfrm>
            <a:off x="8512859" y="3899131"/>
            <a:ext cx="3381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Ryan Granger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 –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Strategic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Mgmt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Analyst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1AE0B5-78D2-2D26-BB31-929B8BE581F1}"/>
              </a:ext>
            </a:extLst>
          </p:cNvPr>
          <p:cNvSpPr txBox="1"/>
          <p:nvPr/>
        </p:nvSpPr>
        <p:spPr>
          <a:xfrm>
            <a:off x="3971267" y="3862970"/>
            <a:ext cx="4069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Stephanie Marquez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TTP-GIM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Statewide GIS Data Engineer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8F6792-3770-4203-BA04-9F92DEEBD99D}"/>
              </a:ext>
            </a:extLst>
          </p:cNvPr>
          <p:cNvSpPr txBox="1"/>
          <p:nvPr/>
        </p:nvSpPr>
        <p:spPr>
          <a:xfrm>
            <a:off x="3994048" y="5852602"/>
            <a:ext cx="645865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Mark Wallace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BRG –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State Bridge Inspection Program MGR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30CBAB-6822-1A0F-C30A-8EE1260D9718}"/>
              </a:ext>
            </a:extLst>
          </p:cNvPr>
          <p:cNvSpPr txBox="1"/>
          <p:nvPr/>
        </p:nvSpPr>
        <p:spPr>
          <a:xfrm>
            <a:off x="8601872" y="4973312"/>
            <a:ext cx="322932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ChunHo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Lee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BRG –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Geotechnical Engineer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B2558-3ACB-2E3A-8BB9-47BEABB46DCF}"/>
              </a:ext>
            </a:extLst>
          </p:cNvPr>
          <p:cNvSpPr txBox="1"/>
          <p:nvPr/>
        </p:nvSpPr>
        <p:spPr>
          <a:xfrm>
            <a:off x="3994048" y="4848415"/>
            <a:ext cx="3924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Mauricio Moreno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ITD –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Information Security Architect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A860D7-CCD1-4D8C-DCBC-135DA899822B}"/>
              </a:ext>
            </a:extLst>
          </p:cNvPr>
          <p:cNvSpPr txBox="1"/>
          <p:nvPr/>
        </p:nvSpPr>
        <p:spPr>
          <a:xfrm>
            <a:off x="8512859" y="3008384"/>
            <a:ext cx="291286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Allison Wood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DES /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Huitt-Zollars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7BFBE4-9582-2D99-28CC-A7D7C6C34EC8}"/>
              </a:ext>
            </a:extLst>
          </p:cNvPr>
          <p:cNvSpPr txBox="1"/>
          <p:nvPr/>
        </p:nvSpPr>
        <p:spPr>
          <a:xfrm>
            <a:off x="373146" y="2123078"/>
            <a:ext cx="1181885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Jade Adediwura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–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Project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RTI –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Research Project Manager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290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/>
                <a:cs typeface="Arial"/>
              </a:rPr>
              <a:t>Task 5: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/>
                <a:cs typeface="Arial"/>
              </a:rPr>
              <a:t>Current Web Architecture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610F36-88F7-27F7-F27B-E39F80993264}"/>
              </a:ext>
            </a:extLst>
          </p:cNvPr>
          <p:cNvSpPr/>
          <p:nvPr/>
        </p:nvSpPr>
        <p:spPr bwMode="auto">
          <a:xfrm>
            <a:off x="365761" y="1336216"/>
            <a:ext cx="2636316" cy="1971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6" name="Picture 5" descr="A black and white picture frame&#10;&#10;Description automatically generated">
            <a:extLst>
              <a:ext uri="{FF2B5EF4-FFF2-40B4-BE49-F238E27FC236}">
                <a16:creationId xmlns:a16="http://schemas.microsoft.com/office/drawing/2014/main" id="{6A01C939-86A0-3C6B-E4A1-65F1A9C0B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2734" y="1467637"/>
            <a:ext cx="894983" cy="8512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12" name="Picture 11" descr="A blue and white background&#10;&#10;Description automatically generated">
            <a:extLst>
              <a:ext uri="{FF2B5EF4-FFF2-40B4-BE49-F238E27FC236}">
                <a16:creationId xmlns:a16="http://schemas.microsoft.com/office/drawing/2014/main" id="{9F7F8D3B-F7AD-B41B-50BB-7A0AFD4EEA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t="1966" r="2766" b="1785"/>
          <a:stretch/>
        </p:blipFill>
        <p:spPr bwMode="auto">
          <a:xfrm>
            <a:off x="1830769" y="1485675"/>
            <a:ext cx="863809" cy="8220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B36B6E5-86D6-26C7-1C36-E20445B303C1}"/>
              </a:ext>
            </a:extLst>
          </p:cNvPr>
          <p:cNvGrpSpPr/>
          <p:nvPr/>
        </p:nvGrpSpPr>
        <p:grpSpPr>
          <a:xfrm>
            <a:off x="614453" y="1392492"/>
            <a:ext cx="823163" cy="915262"/>
            <a:chOff x="838200" y="4018300"/>
            <a:chExt cx="1066800" cy="1186159"/>
          </a:xfrm>
        </p:grpSpPr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D8CF22B6-586A-1250-A7D9-65080B23587D}"/>
                </a:ext>
              </a:extLst>
            </p:cNvPr>
            <p:cNvSpPr/>
            <p:nvPr/>
          </p:nvSpPr>
          <p:spPr>
            <a:xfrm>
              <a:off x="838200" y="4018300"/>
              <a:ext cx="1066800" cy="1186159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B0BE126B-6BCD-DE4F-EAFD-A04DD8BDB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" y="4367829"/>
              <a:ext cx="716280" cy="716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8ABCAAC-8CE5-7F89-4561-5CB8CA9AC88B}"/>
              </a:ext>
            </a:extLst>
          </p:cNvPr>
          <p:cNvSpPr txBox="1"/>
          <p:nvPr/>
        </p:nvSpPr>
        <p:spPr bwMode="auto">
          <a:xfrm>
            <a:off x="495300" y="2349090"/>
            <a:ext cx="1061468" cy="36933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Bridge definition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database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3C5021-FE36-B1C7-26C9-D847D276568A}"/>
              </a:ext>
            </a:extLst>
          </p:cNvPr>
          <p:cNvSpPr txBox="1"/>
          <p:nvPr/>
        </p:nvSpPr>
        <p:spPr bwMode="auto">
          <a:xfrm>
            <a:off x="670588" y="2824073"/>
            <a:ext cx="1957951" cy="276999"/>
          </a:xfrm>
          <a:prstGeom prst="rect">
            <a:avLst/>
          </a:prstGeom>
          <a:solidFill>
            <a:schemeClr val="accent6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Static Assets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5070D-9C4C-60E8-31A9-38F56FAE7B84}"/>
              </a:ext>
            </a:extLst>
          </p:cNvPr>
          <p:cNvSpPr txBox="1"/>
          <p:nvPr/>
        </p:nvSpPr>
        <p:spPr bwMode="auto">
          <a:xfrm>
            <a:off x="1683131" y="2371872"/>
            <a:ext cx="1159084" cy="36933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Road Flooding Susceptibility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20DB87-EF73-EE5C-A9BA-07A4DDB24095}"/>
              </a:ext>
            </a:extLst>
          </p:cNvPr>
          <p:cNvGrpSpPr/>
          <p:nvPr/>
        </p:nvGrpSpPr>
        <p:grpSpPr>
          <a:xfrm>
            <a:off x="424925" y="3569457"/>
            <a:ext cx="2522219" cy="1218084"/>
            <a:chOff x="4605572" y="2615752"/>
            <a:chExt cx="3051401" cy="147364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E72219-8E77-1CB6-D49E-29A8CD34A174}"/>
                </a:ext>
              </a:extLst>
            </p:cNvPr>
            <p:cNvSpPr/>
            <p:nvPr/>
          </p:nvSpPr>
          <p:spPr bwMode="auto">
            <a:xfrm>
              <a:off x="4605572" y="2615752"/>
              <a:ext cx="3051401" cy="14736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DF60B9-196E-02A1-C142-B5DE9C750E85}"/>
                </a:ext>
              </a:extLst>
            </p:cNvPr>
            <p:cNvSpPr txBox="1"/>
            <p:nvPr/>
          </p:nvSpPr>
          <p:spPr bwMode="auto">
            <a:xfrm>
              <a:off x="4762289" y="3654029"/>
              <a:ext cx="2725763" cy="335116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Realtime Streamflow sources</a:t>
              </a:r>
            </a:p>
          </p:txBody>
        </p:sp>
        <p:pic>
          <p:nvPicPr>
            <p:cNvPr id="26" name="Picture 6" descr="Real-time environmental monitoring software | datasphere - Kisters">
              <a:extLst>
                <a:ext uri="{FF2B5EF4-FFF2-40B4-BE49-F238E27FC236}">
                  <a16:creationId xmlns:a16="http://schemas.microsoft.com/office/drawing/2014/main" id="{FB7A6631-E399-E1FF-AB50-6F6EED80E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338" y="2844386"/>
              <a:ext cx="1584325" cy="43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952E82-EA36-5B20-FD9C-2A381F5E904B}"/>
                </a:ext>
              </a:extLst>
            </p:cNvPr>
            <p:cNvSpPr txBox="1"/>
            <p:nvPr/>
          </p:nvSpPr>
          <p:spPr bwMode="auto">
            <a:xfrm>
              <a:off x="5447165" y="3276774"/>
              <a:ext cx="1264671" cy="276999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Datasphere</a:t>
              </a:r>
            </a:p>
          </p:txBody>
        </p:sp>
      </p:grpSp>
      <p:pic>
        <p:nvPicPr>
          <p:cNvPr id="28" name="Picture 10" descr="Gear Icon PNGs for Free Download">
            <a:extLst>
              <a:ext uri="{FF2B5EF4-FFF2-40B4-BE49-F238E27FC236}">
                <a16:creationId xmlns:a16="http://schemas.microsoft.com/office/drawing/2014/main" id="{E596E294-C183-89B6-38E9-CB9058F40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28" y="3307873"/>
            <a:ext cx="917700" cy="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071A79A-B930-F806-19D8-17C3F2919315}"/>
              </a:ext>
            </a:extLst>
          </p:cNvPr>
          <p:cNvCxnSpPr>
            <a:cxnSpLocks/>
          </p:cNvCxnSpPr>
          <p:nvPr/>
        </p:nvCxnSpPr>
        <p:spPr bwMode="auto">
          <a:xfrm>
            <a:off x="2948822" y="2796540"/>
            <a:ext cx="583660" cy="777787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4F3AD5D-84F7-1B48-7453-D5BB5E5E8CBF}"/>
              </a:ext>
            </a:extLst>
          </p:cNvPr>
          <p:cNvSpPr txBox="1"/>
          <p:nvPr/>
        </p:nvSpPr>
        <p:spPr bwMode="auto">
          <a:xfrm>
            <a:off x="3549124" y="4364388"/>
            <a:ext cx="1216493" cy="1077218"/>
          </a:xfrm>
          <a:prstGeom prst="rect">
            <a:avLst/>
          </a:prstGeom>
          <a:solidFill>
            <a:schemeClr val="accent2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Flooded Road and bridge backend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4FAB98F-F85B-5D1F-108B-FED0B243AB0E}"/>
              </a:ext>
            </a:extLst>
          </p:cNvPr>
          <p:cNvCxnSpPr>
            <a:cxnSpLocks/>
          </p:cNvCxnSpPr>
          <p:nvPr/>
        </p:nvCxnSpPr>
        <p:spPr bwMode="auto">
          <a:xfrm>
            <a:off x="4710589" y="3794433"/>
            <a:ext cx="48897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6EAAC3-56C6-8A48-9F90-F1DF87F838E9}"/>
              </a:ext>
            </a:extLst>
          </p:cNvPr>
          <p:cNvCxnSpPr>
            <a:cxnSpLocks/>
          </p:cNvCxnSpPr>
          <p:nvPr/>
        </p:nvCxnSpPr>
        <p:spPr bwMode="auto">
          <a:xfrm>
            <a:off x="6767599" y="3848602"/>
            <a:ext cx="405979" cy="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308B794-DA3E-F1B5-22EF-1051C4380DE3}"/>
              </a:ext>
            </a:extLst>
          </p:cNvPr>
          <p:cNvCxnSpPr>
            <a:cxnSpLocks/>
          </p:cNvCxnSpPr>
          <p:nvPr/>
        </p:nvCxnSpPr>
        <p:spPr bwMode="auto">
          <a:xfrm>
            <a:off x="8337950" y="3848602"/>
            <a:ext cx="405979" cy="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56816AF-D793-6709-3C38-BF4B5FEE3804}"/>
              </a:ext>
            </a:extLst>
          </p:cNvPr>
          <p:cNvSpPr txBox="1"/>
          <p:nvPr/>
        </p:nvSpPr>
        <p:spPr bwMode="auto">
          <a:xfrm>
            <a:off x="6844999" y="4386297"/>
            <a:ext cx="1821529" cy="584775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Ingested to create Feature layers</a:t>
            </a:r>
          </a:p>
        </p:txBody>
      </p:sp>
      <p:pic>
        <p:nvPicPr>
          <p:cNvPr id="44" name="Picture 10" descr="Gear Icon PNGs for Free Download">
            <a:extLst>
              <a:ext uri="{FF2B5EF4-FFF2-40B4-BE49-F238E27FC236}">
                <a16:creationId xmlns:a16="http://schemas.microsoft.com/office/drawing/2014/main" id="{AC3C771A-9095-D361-9C0B-FE05BCE3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4" y="3389752"/>
            <a:ext cx="917700" cy="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6B8391B-3AE6-8193-2B85-68C495A40299}"/>
              </a:ext>
            </a:extLst>
          </p:cNvPr>
          <p:cNvGrpSpPr/>
          <p:nvPr/>
        </p:nvGrpSpPr>
        <p:grpSpPr>
          <a:xfrm>
            <a:off x="5278334" y="2702921"/>
            <a:ext cx="1416600" cy="3148080"/>
            <a:chOff x="5278334" y="3307873"/>
            <a:chExt cx="1416600" cy="314808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F8C8F-752A-1697-7932-F9B44C2072D6}"/>
                </a:ext>
              </a:extLst>
            </p:cNvPr>
            <p:cNvSpPr/>
            <p:nvPr/>
          </p:nvSpPr>
          <p:spPr bwMode="auto">
            <a:xfrm>
              <a:off x="5278334" y="3307873"/>
              <a:ext cx="1416600" cy="22552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DDA70E-40C9-00CC-A818-1C283D55A77E}"/>
                </a:ext>
              </a:extLst>
            </p:cNvPr>
            <p:cNvSpPr txBox="1"/>
            <p:nvPr/>
          </p:nvSpPr>
          <p:spPr bwMode="auto">
            <a:xfrm>
              <a:off x="5383311" y="4663622"/>
              <a:ext cx="1189702" cy="830997"/>
            </a:xfrm>
            <a:prstGeom prst="rect">
              <a:avLst/>
            </a:prstGeom>
            <a:solidFill>
              <a:schemeClr val="accent2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Realtime warning  raw data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1C79298-8FF8-6859-327F-C2F8A26D6360}"/>
                </a:ext>
              </a:extLst>
            </p:cNvPr>
            <p:cNvSpPr txBox="1"/>
            <p:nvPr/>
          </p:nvSpPr>
          <p:spPr bwMode="auto">
            <a:xfrm>
              <a:off x="5281035" y="5624956"/>
              <a:ext cx="1413899" cy="830997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What is predicted to flood?</a:t>
              </a:r>
            </a:p>
          </p:txBody>
        </p:sp>
        <p:sp>
          <p:nvSpPr>
            <p:cNvPr id="51" name="Flowchart: Multidocument 50">
              <a:extLst>
                <a:ext uri="{FF2B5EF4-FFF2-40B4-BE49-F238E27FC236}">
                  <a16:creationId xmlns:a16="http://schemas.microsoft.com/office/drawing/2014/main" id="{8582EDD0-EB4A-85AB-9139-C4C0C47EEDB3}"/>
                </a:ext>
              </a:extLst>
            </p:cNvPr>
            <p:cNvSpPr/>
            <p:nvPr/>
          </p:nvSpPr>
          <p:spPr bwMode="auto">
            <a:xfrm>
              <a:off x="5541146" y="3523260"/>
              <a:ext cx="874031" cy="911678"/>
            </a:xfrm>
            <a:prstGeom prst="flowChartMultidocumen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8AEED03C-3F32-7E4E-589E-F65D96D06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8867265" y="2969659"/>
            <a:ext cx="3101284" cy="18321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A9589D4-C2EF-CF35-41CC-49573542AA6B}"/>
              </a:ext>
            </a:extLst>
          </p:cNvPr>
          <p:cNvSpPr txBox="1"/>
          <p:nvPr/>
        </p:nvSpPr>
        <p:spPr bwMode="auto">
          <a:xfrm>
            <a:off x="9710957" y="4932731"/>
            <a:ext cx="1413899" cy="338554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Web Maps</a:t>
            </a:r>
          </a:p>
        </p:txBody>
      </p:sp>
      <p:cxnSp>
        <p:nvCxnSpPr>
          <p:cNvPr id="1387476878" name="Straight Arrow Connector 1387476877">
            <a:extLst>
              <a:ext uri="{FF2B5EF4-FFF2-40B4-BE49-F238E27FC236}">
                <a16:creationId xmlns:a16="http://schemas.microsoft.com/office/drawing/2014/main" id="{3BC81A1D-28EC-B886-9BB2-FF82F396F01B}"/>
              </a:ext>
            </a:extLst>
          </p:cNvPr>
          <p:cNvCxnSpPr>
            <a:cxnSpLocks/>
          </p:cNvCxnSpPr>
          <p:nvPr/>
        </p:nvCxnSpPr>
        <p:spPr bwMode="auto">
          <a:xfrm flipV="1">
            <a:off x="2871821" y="3837723"/>
            <a:ext cx="697151" cy="292343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BDF65A1-DDD9-21E1-1CF3-927A9BE7CA29}"/>
              </a:ext>
            </a:extLst>
          </p:cNvPr>
          <p:cNvSpPr txBox="1"/>
          <p:nvPr/>
        </p:nvSpPr>
        <p:spPr bwMode="auto">
          <a:xfrm>
            <a:off x="3250769" y="1105803"/>
            <a:ext cx="8654360" cy="95410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Creating flooded road and bridge geospatial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layers hourly … Expose them in web maps</a:t>
            </a:r>
          </a:p>
        </p:txBody>
      </p:sp>
    </p:spTree>
    <p:extLst>
      <p:ext uri="{BB962C8B-B14F-4D97-AF65-F5344CB8AC3E}">
        <p14:creationId xmlns:p14="http://schemas.microsoft.com/office/powerpoint/2010/main" val="16368614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0" y="462303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Display"/>
                <a:cs typeface="Arial"/>
              </a:rPr>
              <a:t>Task 5: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/>
                <a:cs typeface="Arial"/>
              </a:rPr>
              <a:t>Plans for Next Quarter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610F36-88F7-27F7-F27B-E39F80993264}"/>
              </a:ext>
            </a:extLst>
          </p:cNvPr>
          <p:cNvSpPr/>
          <p:nvPr/>
        </p:nvSpPr>
        <p:spPr bwMode="auto">
          <a:xfrm>
            <a:off x="365761" y="1336216"/>
            <a:ext cx="2636316" cy="1971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6" name="Picture 5" descr="A black and white picture frame&#10;&#10;Description automatically generated">
            <a:extLst>
              <a:ext uri="{FF2B5EF4-FFF2-40B4-BE49-F238E27FC236}">
                <a16:creationId xmlns:a16="http://schemas.microsoft.com/office/drawing/2014/main" id="{6A01C939-86A0-3C6B-E4A1-65F1A9C0B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2734" y="1467637"/>
            <a:ext cx="894983" cy="8512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12" name="Picture 11" descr="A blue and white background&#10;&#10;Description automatically generated">
            <a:extLst>
              <a:ext uri="{FF2B5EF4-FFF2-40B4-BE49-F238E27FC236}">
                <a16:creationId xmlns:a16="http://schemas.microsoft.com/office/drawing/2014/main" id="{9F7F8D3B-F7AD-B41B-50BB-7A0AFD4EEA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t="1966" r="2766" b="1785"/>
          <a:stretch/>
        </p:blipFill>
        <p:spPr bwMode="auto">
          <a:xfrm>
            <a:off x="1830769" y="1485675"/>
            <a:ext cx="863809" cy="8220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B36B6E5-86D6-26C7-1C36-E20445B303C1}"/>
              </a:ext>
            </a:extLst>
          </p:cNvPr>
          <p:cNvGrpSpPr/>
          <p:nvPr/>
        </p:nvGrpSpPr>
        <p:grpSpPr>
          <a:xfrm>
            <a:off x="614453" y="1392492"/>
            <a:ext cx="823163" cy="915262"/>
            <a:chOff x="838200" y="4018300"/>
            <a:chExt cx="1066800" cy="1186159"/>
          </a:xfrm>
        </p:grpSpPr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D8CF22B6-586A-1250-A7D9-65080B23587D}"/>
                </a:ext>
              </a:extLst>
            </p:cNvPr>
            <p:cNvSpPr/>
            <p:nvPr/>
          </p:nvSpPr>
          <p:spPr>
            <a:xfrm>
              <a:off x="838200" y="4018300"/>
              <a:ext cx="1066800" cy="1186159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B0BE126B-6BCD-DE4F-EAFD-A04DD8BDB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" y="4367829"/>
              <a:ext cx="716280" cy="716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8ABCAAC-8CE5-7F89-4561-5CB8CA9AC88B}"/>
              </a:ext>
            </a:extLst>
          </p:cNvPr>
          <p:cNvSpPr txBox="1"/>
          <p:nvPr/>
        </p:nvSpPr>
        <p:spPr bwMode="auto">
          <a:xfrm>
            <a:off x="495300" y="2349090"/>
            <a:ext cx="1061468" cy="36933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Bridge definition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database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3C5021-FE36-B1C7-26C9-D847D276568A}"/>
              </a:ext>
            </a:extLst>
          </p:cNvPr>
          <p:cNvSpPr txBox="1"/>
          <p:nvPr/>
        </p:nvSpPr>
        <p:spPr bwMode="auto">
          <a:xfrm>
            <a:off x="670588" y="2824073"/>
            <a:ext cx="1957951" cy="276999"/>
          </a:xfrm>
          <a:prstGeom prst="rect">
            <a:avLst/>
          </a:prstGeom>
          <a:solidFill>
            <a:schemeClr val="accent6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Static Assets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5070D-9C4C-60E8-31A9-38F56FAE7B84}"/>
              </a:ext>
            </a:extLst>
          </p:cNvPr>
          <p:cNvSpPr txBox="1"/>
          <p:nvPr/>
        </p:nvSpPr>
        <p:spPr bwMode="auto">
          <a:xfrm>
            <a:off x="1683131" y="2371872"/>
            <a:ext cx="1159084" cy="36933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Road Flooding Susceptibility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20DB87-EF73-EE5C-A9BA-07A4DDB24095}"/>
              </a:ext>
            </a:extLst>
          </p:cNvPr>
          <p:cNvGrpSpPr/>
          <p:nvPr/>
        </p:nvGrpSpPr>
        <p:grpSpPr>
          <a:xfrm>
            <a:off x="424925" y="3569457"/>
            <a:ext cx="2522219" cy="1218084"/>
            <a:chOff x="4605572" y="2615752"/>
            <a:chExt cx="3051401" cy="147364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E72219-8E77-1CB6-D49E-29A8CD34A174}"/>
                </a:ext>
              </a:extLst>
            </p:cNvPr>
            <p:cNvSpPr/>
            <p:nvPr/>
          </p:nvSpPr>
          <p:spPr bwMode="auto">
            <a:xfrm>
              <a:off x="4605572" y="2615752"/>
              <a:ext cx="3051401" cy="14736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DF60B9-196E-02A1-C142-B5DE9C750E85}"/>
                </a:ext>
              </a:extLst>
            </p:cNvPr>
            <p:cNvSpPr txBox="1"/>
            <p:nvPr/>
          </p:nvSpPr>
          <p:spPr bwMode="auto">
            <a:xfrm>
              <a:off x="4762289" y="3654029"/>
              <a:ext cx="2725763" cy="335116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Realtime Streamflow sources</a:t>
              </a:r>
            </a:p>
          </p:txBody>
        </p:sp>
        <p:pic>
          <p:nvPicPr>
            <p:cNvPr id="26" name="Picture 6" descr="Real-time environmental monitoring software | datasphere - Kisters">
              <a:extLst>
                <a:ext uri="{FF2B5EF4-FFF2-40B4-BE49-F238E27FC236}">
                  <a16:creationId xmlns:a16="http://schemas.microsoft.com/office/drawing/2014/main" id="{FB7A6631-E399-E1FF-AB50-6F6EED80E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338" y="2844386"/>
              <a:ext cx="1584325" cy="43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952E82-EA36-5B20-FD9C-2A381F5E904B}"/>
                </a:ext>
              </a:extLst>
            </p:cNvPr>
            <p:cNvSpPr txBox="1"/>
            <p:nvPr/>
          </p:nvSpPr>
          <p:spPr bwMode="auto">
            <a:xfrm>
              <a:off x="5447165" y="3276774"/>
              <a:ext cx="1264671" cy="276999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Datasphere</a:t>
              </a:r>
            </a:p>
          </p:txBody>
        </p:sp>
      </p:grpSp>
      <p:pic>
        <p:nvPicPr>
          <p:cNvPr id="28" name="Picture 10" descr="Gear Icon PNGs for Free Download">
            <a:extLst>
              <a:ext uri="{FF2B5EF4-FFF2-40B4-BE49-F238E27FC236}">
                <a16:creationId xmlns:a16="http://schemas.microsoft.com/office/drawing/2014/main" id="{E596E294-C183-89B6-38E9-CB9058F40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28" y="3307873"/>
            <a:ext cx="917700" cy="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071A79A-B930-F806-19D8-17C3F2919315}"/>
              </a:ext>
            </a:extLst>
          </p:cNvPr>
          <p:cNvCxnSpPr>
            <a:cxnSpLocks/>
          </p:cNvCxnSpPr>
          <p:nvPr/>
        </p:nvCxnSpPr>
        <p:spPr bwMode="auto">
          <a:xfrm>
            <a:off x="2948822" y="2796540"/>
            <a:ext cx="583660" cy="777787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4F3AD5D-84F7-1B48-7453-D5BB5E5E8CBF}"/>
              </a:ext>
            </a:extLst>
          </p:cNvPr>
          <p:cNvSpPr txBox="1"/>
          <p:nvPr/>
        </p:nvSpPr>
        <p:spPr bwMode="auto">
          <a:xfrm>
            <a:off x="3549124" y="4364388"/>
            <a:ext cx="1216493" cy="1077218"/>
          </a:xfrm>
          <a:prstGeom prst="rect">
            <a:avLst/>
          </a:prstGeom>
          <a:solidFill>
            <a:schemeClr val="accent2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Flooded Road and bridge backend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4FAB98F-F85B-5D1F-108B-FED0B243AB0E}"/>
              </a:ext>
            </a:extLst>
          </p:cNvPr>
          <p:cNvCxnSpPr>
            <a:cxnSpLocks/>
          </p:cNvCxnSpPr>
          <p:nvPr/>
        </p:nvCxnSpPr>
        <p:spPr bwMode="auto">
          <a:xfrm>
            <a:off x="4710589" y="3794433"/>
            <a:ext cx="48897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6EAAC3-56C6-8A48-9F90-F1DF87F838E9}"/>
              </a:ext>
            </a:extLst>
          </p:cNvPr>
          <p:cNvCxnSpPr>
            <a:cxnSpLocks/>
          </p:cNvCxnSpPr>
          <p:nvPr/>
        </p:nvCxnSpPr>
        <p:spPr bwMode="auto">
          <a:xfrm>
            <a:off x="6767599" y="3848602"/>
            <a:ext cx="405979" cy="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308B794-DA3E-F1B5-22EF-1051C4380DE3}"/>
              </a:ext>
            </a:extLst>
          </p:cNvPr>
          <p:cNvCxnSpPr>
            <a:cxnSpLocks/>
          </p:cNvCxnSpPr>
          <p:nvPr/>
        </p:nvCxnSpPr>
        <p:spPr bwMode="auto">
          <a:xfrm>
            <a:off x="8337950" y="3848602"/>
            <a:ext cx="405979" cy="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56816AF-D793-6709-3C38-BF4B5FEE3804}"/>
              </a:ext>
            </a:extLst>
          </p:cNvPr>
          <p:cNvSpPr txBox="1"/>
          <p:nvPr/>
        </p:nvSpPr>
        <p:spPr bwMode="auto">
          <a:xfrm>
            <a:off x="6844999" y="4386297"/>
            <a:ext cx="1821529" cy="584775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Ingested to create Feature layers</a:t>
            </a:r>
          </a:p>
        </p:txBody>
      </p:sp>
      <p:pic>
        <p:nvPicPr>
          <p:cNvPr id="44" name="Picture 10" descr="Gear Icon PNGs for Free Download">
            <a:extLst>
              <a:ext uri="{FF2B5EF4-FFF2-40B4-BE49-F238E27FC236}">
                <a16:creationId xmlns:a16="http://schemas.microsoft.com/office/drawing/2014/main" id="{AC3C771A-9095-D361-9C0B-FE05BCE3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4" y="3389752"/>
            <a:ext cx="917700" cy="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6B8391B-3AE6-8193-2B85-68C495A40299}"/>
              </a:ext>
            </a:extLst>
          </p:cNvPr>
          <p:cNvGrpSpPr/>
          <p:nvPr/>
        </p:nvGrpSpPr>
        <p:grpSpPr>
          <a:xfrm>
            <a:off x="5278334" y="2702921"/>
            <a:ext cx="1416600" cy="3148080"/>
            <a:chOff x="5278334" y="3307873"/>
            <a:chExt cx="1416600" cy="314808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F8C8F-752A-1697-7932-F9B44C2072D6}"/>
                </a:ext>
              </a:extLst>
            </p:cNvPr>
            <p:cNvSpPr/>
            <p:nvPr/>
          </p:nvSpPr>
          <p:spPr bwMode="auto">
            <a:xfrm>
              <a:off x="5278334" y="3307873"/>
              <a:ext cx="1416600" cy="22552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DDA70E-40C9-00CC-A818-1C283D55A77E}"/>
                </a:ext>
              </a:extLst>
            </p:cNvPr>
            <p:cNvSpPr txBox="1"/>
            <p:nvPr/>
          </p:nvSpPr>
          <p:spPr bwMode="auto">
            <a:xfrm>
              <a:off x="5383311" y="4663622"/>
              <a:ext cx="1189702" cy="830997"/>
            </a:xfrm>
            <a:prstGeom prst="rect">
              <a:avLst/>
            </a:prstGeom>
            <a:solidFill>
              <a:schemeClr val="accent2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Realtime warning  raw data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1C79298-8FF8-6859-327F-C2F8A26D6360}"/>
                </a:ext>
              </a:extLst>
            </p:cNvPr>
            <p:cNvSpPr txBox="1"/>
            <p:nvPr/>
          </p:nvSpPr>
          <p:spPr bwMode="auto">
            <a:xfrm>
              <a:off x="5281035" y="5624956"/>
              <a:ext cx="1413899" cy="830997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What is predicted to flood?</a:t>
              </a:r>
            </a:p>
          </p:txBody>
        </p:sp>
        <p:sp>
          <p:nvSpPr>
            <p:cNvPr id="51" name="Flowchart: Multidocument 50">
              <a:extLst>
                <a:ext uri="{FF2B5EF4-FFF2-40B4-BE49-F238E27FC236}">
                  <a16:creationId xmlns:a16="http://schemas.microsoft.com/office/drawing/2014/main" id="{8582EDD0-EB4A-85AB-9139-C4C0C47EEDB3}"/>
                </a:ext>
              </a:extLst>
            </p:cNvPr>
            <p:cNvSpPr/>
            <p:nvPr/>
          </p:nvSpPr>
          <p:spPr bwMode="auto">
            <a:xfrm>
              <a:off x="5541146" y="3523260"/>
              <a:ext cx="874031" cy="911678"/>
            </a:xfrm>
            <a:prstGeom prst="flowChartMultidocumen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8AEED03C-3F32-7E4E-589E-F65D96D06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8867265" y="2969659"/>
            <a:ext cx="3101284" cy="18321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A9589D4-C2EF-CF35-41CC-49573542AA6B}"/>
              </a:ext>
            </a:extLst>
          </p:cNvPr>
          <p:cNvSpPr txBox="1"/>
          <p:nvPr/>
        </p:nvSpPr>
        <p:spPr bwMode="auto">
          <a:xfrm>
            <a:off x="9710957" y="4932731"/>
            <a:ext cx="1413899" cy="338554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Web Maps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B3E0398-A6F7-753B-B659-0DCF68CB537D}"/>
              </a:ext>
            </a:extLst>
          </p:cNvPr>
          <p:cNvGrpSpPr/>
          <p:nvPr/>
        </p:nvGrpSpPr>
        <p:grpSpPr>
          <a:xfrm>
            <a:off x="419881" y="5049125"/>
            <a:ext cx="2522219" cy="1627726"/>
            <a:chOff x="4605572" y="2120164"/>
            <a:chExt cx="3051401" cy="196923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AA12F7-659D-D43D-C9AF-947AB4D07D4C}"/>
                </a:ext>
              </a:extLst>
            </p:cNvPr>
            <p:cNvSpPr/>
            <p:nvPr/>
          </p:nvSpPr>
          <p:spPr bwMode="auto">
            <a:xfrm>
              <a:off x="4605572" y="2120164"/>
              <a:ext cx="3051401" cy="19692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4F8156-FDE7-998E-473B-67782DDA3840}"/>
                </a:ext>
              </a:extLst>
            </p:cNvPr>
            <p:cNvSpPr txBox="1"/>
            <p:nvPr/>
          </p:nvSpPr>
          <p:spPr bwMode="auto">
            <a:xfrm>
              <a:off x="4762289" y="3654029"/>
              <a:ext cx="2725763" cy="335116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Data Assimilation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65BCBC9-718F-76AB-2FAC-3A86064DA948}"/>
              </a:ext>
            </a:extLst>
          </p:cNvPr>
          <p:cNvSpPr txBox="1"/>
          <p:nvPr/>
        </p:nvSpPr>
        <p:spPr bwMode="auto">
          <a:xfrm>
            <a:off x="766870" y="5449284"/>
            <a:ext cx="1772710" cy="784830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USGS Gages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National Water Model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Installed RQ-30 gages 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Improved flow estimates</a:t>
            </a:r>
          </a:p>
        </p:txBody>
      </p:sp>
      <p:pic>
        <p:nvPicPr>
          <p:cNvPr id="1387476865" name="Picture 10" descr="Gear Icon PNGs for Free Download">
            <a:extLst>
              <a:ext uri="{FF2B5EF4-FFF2-40B4-BE49-F238E27FC236}">
                <a16:creationId xmlns:a16="http://schemas.microsoft.com/office/drawing/2014/main" id="{D4713197-95C1-BB94-0366-FFA5AB67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5" y="5080640"/>
            <a:ext cx="523883" cy="52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87476866" name="Straight Arrow Connector 1387476865">
            <a:extLst>
              <a:ext uri="{FF2B5EF4-FFF2-40B4-BE49-F238E27FC236}">
                <a16:creationId xmlns:a16="http://schemas.microsoft.com/office/drawing/2014/main" id="{1479AB12-793E-3A6C-5EC7-483E3F9D4424}"/>
              </a:ext>
            </a:extLst>
          </p:cNvPr>
          <p:cNvCxnSpPr>
            <a:cxnSpLocks/>
          </p:cNvCxnSpPr>
          <p:nvPr/>
        </p:nvCxnSpPr>
        <p:spPr bwMode="auto">
          <a:xfrm flipV="1">
            <a:off x="2807512" y="4171744"/>
            <a:ext cx="650006" cy="169124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7476869" name="Rectangle 1387476868">
            <a:extLst>
              <a:ext uri="{FF2B5EF4-FFF2-40B4-BE49-F238E27FC236}">
                <a16:creationId xmlns:a16="http://schemas.microsoft.com/office/drawing/2014/main" id="{11186AC8-1394-4F71-DE88-C05C3182A639}"/>
              </a:ext>
            </a:extLst>
          </p:cNvPr>
          <p:cNvSpPr/>
          <p:nvPr/>
        </p:nvSpPr>
        <p:spPr>
          <a:xfrm>
            <a:off x="311150" y="4932731"/>
            <a:ext cx="2794853" cy="186811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387476877" name="Picture 6" descr="Real-time environmental monitoring software | datasphere - Kisters">
            <a:extLst>
              <a:ext uri="{FF2B5EF4-FFF2-40B4-BE49-F238E27FC236}">
                <a16:creationId xmlns:a16="http://schemas.microsoft.com/office/drawing/2014/main" id="{7A73F3E6-2634-E0CC-8DDC-12D4B63D1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825" y="5104785"/>
            <a:ext cx="1046390" cy="2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87476878" name="Straight Arrow Connector 1387476877">
            <a:extLst>
              <a:ext uri="{FF2B5EF4-FFF2-40B4-BE49-F238E27FC236}">
                <a16:creationId xmlns:a16="http://schemas.microsoft.com/office/drawing/2014/main" id="{3BC81A1D-28EC-B886-9BB2-FF82F396F01B}"/>
              </a:ext>
            </a:extLst>
          </p:cNvPr>
          <p:cNvCxnSpPr>
            <a:cxnSpLocks/>
          </p:cNvCxnSpPr>
          <p:nvPr/>
        </p:nvCxnSpPr>
        <p:spPr bwMode="auto">
          <a:xfrm flipV="1">
            <a:off x="2871821" y="3837723"/>
            <a:ext cx="697151" cy="292343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CDA6B2E-F9A9-6DC7-8420-610A8959734A}"/>
              </a:ext>
            </a:extLst>
          </p:cNvPr>
          <p:cNvSpPr txBox="1"/>
          <p:nvPr/>
        </p:nvSpPr>
        <p:spPr bwMode="auto">
          <a:xfrm>
            <a:off x="3250769" y="1105803"/>
            <a:ext cx="8654360" cy="95410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Adding ‘Data Assimilation’ flow data to show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the difference in predicted impacts </a:t>
            </a:r>
          </a:p>
        </p:txBody>
      </p:sp>
    </p:spTree>
    <p:extLst>
      <p:ext uri="{BB962C8B-B14F-4D97-AF65-F5344CB8AC3E}">
        <p14:creationId xmlns:p14="http://schemas.microsoft.com/office/powerpoint/2010/main" val="37041226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2A03B0-960D-B3F4-D3F3-39BE6414A7A1}"/>
              </a:ext>
            </a:extLst>
          </p:cNvPr>
          <p:cNvSpPr txBox="1"/>
          <p:nvPr/>
        </p:nvSpPr>
        <p:spPr>
          <a:xfrm>
            <a:off x="0" y="2253395"/>
            <a:ext cx="12192000" cy="169277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chemeClr val="bg1"/>
              </a:solidFill>
              <a:latin typeface="Aptos Display" panose="020B0004020202020204" pitchFamily="34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latin typeface="Aptos Display" panose="020B0004020202020204" pitchFamily="34" charset="0"/>
              </a:rPr>
              <a:t>Second Discussion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604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D353E-18F0-859D-9B3B-220886E02111}"/>
              </a:ext>
            </a:extLst>
          </p:cNvPr>
          <p:cNvSpPr txBox="1"/>
          <p:nvPr/>
        </p:nvSpPr>
        <p:spPr>
          <a:xfrm>
            <a:off x="0" y="18421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TxDOT Technical Project Management Team (TPMT)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D8261E-D2AE-681F-A19E-B15A4A98E8DF}"/>
              </a:ext>
            </a:extLst>
          </p:cNvPr>
          <p:cNvSpPr/>
          <p:nvPr/>
        </p:nvSpPr>
        <p:spPr>
          <a:xfrm>
            <a:off x="3189979" y="1320303"/>
            <a:ext cx="6109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Rose Marie Klee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Lead Advisor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 DES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- H&amp;H Section Director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85DEC3-9494-C13C-B950-0BE2CFE12E6A}"/>
              </a:ext>
            </a:extLst>
          </p:cNvPr>
          <p:cNvSpPr/>
          <p:nvPr/>
        </p:nvSpPr>
        <p:spPr>
          <a:xfrm>
            <a:off x="3734377" y="2484674"/>
            <a:ext cx="502023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Trenton Ellis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 DES -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H&amp;H Engineer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39E5E-6F84-E850-8436-62FA7D83757A}"/>
              </a:ext>
            </a:extLst>
          </p:cNvPr>
          <p:cNvSpPr txBox="1"/>
          <p:nvPr/>
        </p:nvSpPr>
        <p:spPr>
          <a:xfrm>
            <a:off x="3258323" y="3779837"/>
            <a:ext cx="5972344" cy="10310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Allison Wood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DES 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Huitt-Zollars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BD210D-0F27-0AB3-2D6E-020154010E2D}"/>
              </a:ext>
            </a:extLst>
          </p:cNvPr>
          <p:cNvSpPr txBox="1"/>
          <p:nvPr/>
        </p:nvSpPr>
        <p:spPr>
          <a:xfrm>
            <a:off x="3015168" y="5075000"/>
            <a:ext cx="6458655" cy="10310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Stephanie Marquez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TxDOT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TTP-GIM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- Statewide GIS Data Engineer</a:t>
            </a:r>
          </a:p>
        </p:txBody>
      </p:sp>
    </p:spTree>
    <p:extLst>
      <p:ext uri="{BB962C8B-B14F-4D97-AF65-F5344CB8AC3E}">
        <p14:creationId xmlns:p14="http://schemas.microsoft.com/office/powerpoint/2010/main" val="25068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D353E-18F0-859D-9B3B-220886E02111}"/>
              </a:ext>
            </a:extLst>
          </p:cNvPr>
          <p:cNvSpPr txBox="1"/>
          <p:nvPr/>
        </p:nvSpPr>
        <p:spPr>
          <a:xfrm>
            <a:off x="0" y="18421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TxDOT Technical Stakeholders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DADE44-4301-1B41-AD98-8689653A0EAC}"/>
              </a:ext>
            </a:extLst>
          </p:cNvPr>
          <p:cNvSpPr txBox="1"/>
          <p:nvPr/>
        </p:nvSpPr>
        <p:spPr>
          <a:xfrm>
            <a:off x="388856" y="868485"/>
            <a:ext cx="111514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Matthew Heinze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–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Lead Advisor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MNT 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Maintenance Support Section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171C6-F021-D4F3-4125-34EA3B76D730}"/>
              </a:ext>
            </a:extLst>
          </p:cNvPr>
          <p:cNvSpPr txBox="1"/>
          <p:nvPr/>
        </p:nvSpPr>
        <p:spPr>
          <a:xfrm>
            <a:off x="6445579" y="6027459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Carolyn Brooks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PRO 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Special Projects Coordinator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DD9D5C-8EB5-5B0B-47A0-81CB4113B995}"/>
              </a:ext>
            </a:extLst>
          </p:cNvPr>
          <p:cNvSpPr txBox="1"/>
          <p:nvPr/>
        </p:nvSpPr>
        <p:spPr>
          <a:xfrm>
            <a:off x="549112" y="1684788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Missy Lowe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MNT 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Maintenance Field Support Manager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E3FEDF-29FB-499C-C6C0-61DD49BBA616}"/>
              </a:ext>
            </a:extLst>
          </p:cNvPr>
          <p:cNvSpPr txBox="1"/>
          <p:nvPr/>
        </p:nvSpPr>
        <p:spPr>
          <a:xfrm>
            <a:off x="549112" y="2553322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Jared Browder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MNT –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TxMAP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Specialist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6B6154-AD3A-4217-67A4-14C290FFF2E7}"/>
              </a:ext>
            </a:extLst>
          </p:cNvPr>
          <p:cNvSpPr txBox="1"/>
          <p:nvPr/>
        </p:nvSpPr>
        <p:spPr>
          <a:xfrm>
            <a:off x="549112" y="3421856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Mysti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Tran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ITD 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 Planning &amp; Admin System Branch Manager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E52CDE-EC02-77F1-A9A7-8B5D8BB3B247}"/>
              </a:ext>
            </a:extLst>
          </p:cNvPr>
          <p:cNvSpPr txBox="1"/>
          <p:nvPr/>
        </p:nvSpPr>
        <p:spPr>
          <a:xfrm>
            <a:off x="549112" y="4290390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Joy Morales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ITD – IT Applications Delivery Lead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4A75E9-BCE3-9BFD-39C8-ED8C4CE75073}"/>
              </a:ext>
            </a:extLst>
          </p:cNvPr>
          <p:cNvSpPr txBox="1"/>
          <p:nvPr/>
        </p:nvSpPr>
        <p:spPr>
          <a:xfrm>
            <a:off x="549112" y="5158924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Bijal Patel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ITD 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Management Analyst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39092-C898-E0D3-BF7F-3D223E2FA671}"/>
              </a:ext>
            </a:extLst>
          </p:cNvPr>
          <p:cNvSpPr txBox="1"/>
          <p:nvPr/>
        </p:nvSpPr>
        <p:spPr>
          <a:xfrm>
            <a:off x="549112" y="6027459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Jason Henderson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ITD 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GIS Systems Architect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9729B7-5AD7-51A5-AA6D-FED1FBF85F10}"/>
              </a:ext>
            </a:extLst>
          </p:cNvPr>
          <p:cNvSpPr txBox="1"/>
          <p:nvPr/>
        </p:nvSpPr>
        <p:spPr>
          <a:xfrm>
            <a:off x="6445579" y="1684788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Mauricio Moreno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ITD 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Information Security Architect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09A0C6-6B69-229F-B6AF-9E312BF3A23C}"/>
              </a:ext>
            </a:extLst>
          </p:cNvPr>
          <p:cNvSpPr txBox="1"/>
          <p:nvPr/>
        </p:nvSpPr>
        <p:spPr>
          <a:xfrm>
            <a:off x="6445579" y="4290390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Aiko Neill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ITD 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 Contract Management Branch Manager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44C170-E256-9449-3A0F-068648CC58E5}"/>
              </a:ext>
            </a:extLst>
          </p:cNvPr>
          <p:cNvSpPr txBox="1"/>
          <p:nvPr/>
        </p:nvSpPr>
        <p:spPr>
          <a:xfrm>
            <a:off x="6445579" y="5158924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Lisa Ramirez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ITD 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Contract Administrator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DC4C84-2050-3969-F101-5F281C4119E6}"/>
              </a:ext>
            </a:extLst>
          </p:cNvPr>
          <p:cNvSpPr txBox="1"/>
          <p:nvPr/>
        </p:nvSpPr>
        <p:spPr>
          <a:xfrm>
            <a:off x="6445579" y="3421856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Alonzo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Balderaz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ITD 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GIS Development &amp; Maintenance Lead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7D936A-B8E2-71B1-86C1-5F63AE8B957B}"/>
              </a:ext>
            </a:extLst>
          </p:cNvPr>
          <p:cNvSpPr txBox="1"/>
          <p:nvPr/>
        </p:nvSpPr>
        <p:spPr>
          <a:xfrm>
            <a:off x="6445579" y="2553322"/>
            <a:ext cx="64055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Priscillo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Campos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TxDOT ITD 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Management Analyst</a:t>
            </a:r>
          </a:p>
        </p:txBody>
      </p:sp>
    </p:spTree>
    <p:extLst>
      <p:ext uri="{BB962C8B-B14F-4D97-AF65-F5344CB8AC3E}">
        <p14:creationId xmlns:p14="http://schemas.microsoft.com/office/powerpoint/2010/main" val="128272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D353E-18F0-859D-9B3B-220886E02111}"/>
              </a:ext>
            </a:extLst>
          </p:cNvPr>
          <p:cNvSpPr txBox="1"/>
          <p:nvPr/>
        </p:nvSpPr>
        <p:spPr>
          <a:xfrm>
            <a:off x="0" y="18421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Project Advisory Committee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5ACB06-4142-81F0-08B8-43A56F126377}"/>
              </a:ext>
            </a:extLst>
          </p:cNvPr>
          <p:cNvGrpSpPr/>
          <p:nvPr/>
        </p:nvGrpSpPr>
        <p:grpSpPr>
          <a:xfrm>
            <a:off x="5685480" y="978125"/>
            <a:ext cx="7341513" cy="2401778"/>
            <a:chOff x="5942428" y="1140370"/>
            <a:chExt cx="7341513" cy="24017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368A68-E3DA-60B0-DBB2-04EAA691EEBB}"/>
                </a:ext>
              </a:extLst>
            </p:cNvPr>
            <p:cNvSpPr txBox="1"/>
            <p:nvPr/>
          </p:nvSpPr>
          <p:spPr>
            <a:xfrm>
              <a:off x="5942428" y="1140370"/>
              <a:ext cx="6038651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chemeClr val="accent1">
                      <a:lumMod val="75000"/>
                    </a:schemeClr>
                  </a:solidFill>
                </a:defRPr>
              </a:lvl1pPr>
            </a:lstStyle>
            <a:p>
              <a:r>
                <a:rPr lang="en-US" dirty="0"/>
                <a:t>NOAA Weather Forecast Office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1ECD43-00E3-0EB7-0396-6D34A8F5960A}"/>
                </a:ext>
              </a:extLst>
            </p:cNvPr>
            <p:cNvSpPr txBox="1"/>
            <p:nvPr/>
          </p:nvSpPr>
          <p:spPr>
            <a:xfrm>
              <a:off x="6275113" y="1637838"/>
              <a:ext cx="70088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Jonathan </a:t>
              </a:r>
              <a:r>
                <a:rPr lang="en-US" b="1" dirty="0" err="1"/>
                <a:t>Brazzell</a:t>
              </a:r>
              <a:endParaRPr lang="en-US" b="1" dirty="0"/>
            </a:p>
            <a:p>
              <a:r>
                <a:rPr lang="en-US" dirty="0"/>
                <a:t>West Gulf River Forecast Center, Lake Charles Office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15739A-FEEB-9F5A-45B4-F855D9CCA03B}"/>
                </a:ext>
              </a:extLst>
            </p:cNvPr>
            <p:cNvSpPr txBox="1"/>
            <p:nvPr/>
          </p:nvSpPr>
          <p:spPr>
            <a:xfrm>
              <a:off x="6275113" y="2264182"/>
              <a:ext cx="70088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/>
                <a:t>Katie Landry-Guyton</a:t>
              </a:r>
              <a:r>
                <a:rPr lang="en-US" baseline="0" dirty="0"/>
                <a:t> </a:t>
              </a:r>
            </a:p>
            <a:p>
              <a:pPr defTabSz="342900">
                <a:defRPr/>
              </a:pPr>
              <a:r>
                <a:rPr lang="en-US" dirty="0"/>
                <a:t>West Gulf River Forecast Center, </a:t>
              </a:r>
              <a:r>
                <a:rPr lang="en-US" baseline="0" dirty="0"/>
                <a:t>Houston/Galveston Office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C3724C-15FB-B07E-3457-B2AB38EE15DF}"/>
                </a:ext>
              </a:extLst>
            </p:cNvPr>
            <p:cNvSpPr txBox="1"/>
            <p:nvPr/>
          </p:nvSpPr>
          <p:spPr>
            <a:xfrm>
              <a:off x="6275113" y="2895817"/>
              <a:ext cx="70088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Amanda</a:t>
              </a:r>
              <a:r>
                <a:rPr lang="en-US" b="1" baseline="0" dirty="0"/>
                <a:t> Schroeder</a:t>
              </a:r>
              <a:endParaRPr lang="en-US" b="1" dirty="0"/>
            </a:p>
            <a:p>
              <a:r>
                <a:rPr lang="en-US" dirty="0"/>
                <a:t>West Gulf River Forecast Center, </a:t>
              </a:r>
              <a:r>
                <a:rPr lang="en-US" baseline="0" dirty="0"/>
                <a:t>Dallas/Fort Worth</a:t>
              </a:r>
              <a:r>
                <a:rPr lang="en-US" dirty="0"/>
                <a:t> Office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03AC019-2360-19D3-1051-1777DECB44BE}"/>
              </a:ext>
            </a:extLst>
          </p:cNvPr>
          <p:cNvSpPr txBox="1"/>
          <p:nvPr/>
        </p:nvSpPr>
        <p:spPr>
          <a:xfrm>
            <a:off x="5635599" y="4607916"/>
            <a:ext cx="608853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State and Local Agencies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0F64E9-B220-D65D-7833-6CAB43B451BF}"/>
              </a:ext>
            </a:extLst>
          </p:cNvPr>
          <p:cNvSpPr txBox="1"/>
          <p:nvPr/>
        </p:nvSpPr>
        <p:spPr>
          <a:xfrm>
            <a:off x="8744909" y="5057708"/>
            <a:ext cx="2749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Jorge </a:t>
            </a:r>
            <a:r>
              <a:rPr lang="en-US" b="1" dirty="0" err="1"/>
              <a:t>Urquidi</a:t>
            </a:r>
            <a:endParaRPr lang="en-US" b="1" dirty="0"/>
          </a:p>
          <a:p>
            <a:r>
              <a:rPr lang="en-US" baseline="0" dirty="0"/>
              <a:t>City of Austin, FEWS Team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E70A3A-760D-C187-DC17-7391FF324EBF}"/>
              </a:ext>
            </a:extLst>
          </p:cNvPr>
          <p:cNvSpPr txBox="1"/>
          <p:nvPr/>
        </p:nvSpPr>
        <p:spPr>
          <a:xfrm>
            <a:off x="6013536" y="6254667"/>
            <a:ext cx="4268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Sam Marie</a:t>
            </a:r>
            <a:r>
              <a:rPr lang="en-US" b="1" baseline="0" dirty="0"/>
              <a:t> </a:t>
            </a:r>
            <a:r>
              <a:rPr lang="en-US" b="1" baseline="0" dirty="0" err="1"/>
              <a:t>Hermitte</a:t>
            </a:r>
            <a:endParaRPr lang="en-US" b="1" dirty="0"/>
          </a:p>
          <a:p>
            <a:r>
              <a:rPr lang="en-US" baseline="0" dirty="0"/>
              <a:t>TWDB, Water Science Conservations 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C022D7-49F1-80D1-C165-B5629D66A561}"/>
              </a:ext>
            </a:extLst>
          </p:cNvPr>
          <p:cNvSpPr txBox="1"/>
          <p:nvPr/>
        </p:nvSpPr>
        <p:spPr>
          <a:xfrm>
            <a:off x="8741381" y="5683701"/>
            <a:ext cx="2996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Christina Bryant</a:t>
            </a:r>
          </a:p>
          <a:p>
            <a:r>
              <a:rPr lang="en-US" baseline="0" dirty="0"/>
              <a:t>City of Austin, FEWS Team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B75792-E47C-4AA3-2A00-5C06321165EB}"/>
              </a:ext>
            </a:extLst>
          </p:cNvPr>
          <p:cNvSpPr txBox="1"/>
          <p:nvPr/>
        </p:nvSpPr>
        <p:spPr>
          <a:xfrm>
            <a:off x="6018165" y="5629353"/>
            <a:ext cx="2851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Peter Smith</a:t>
            </a:r>
          </a:p>
          <a:p>
            <a:r>
              <a:rPr lang="en-US" dirty="0"/>
              <a:t>former TxDOT Director TPP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EFD1A1-E04B-3881-BB3C-FB3CEF57AD6F}"/>
              </a:ext>
            </a:extLst>
          </p:cNvPr>
          <p:cNvSpPr txBox="1"/>
          <p:nvPr/>
        </p:nvSpPr>
        <p:spPr>
          <a:xfrm>
            <a:off x="527740" y="4358270"/>
            <a:ext cx="444591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TxDOT H&amp;H Section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F2D4AE-CC6B-76DB-5C1A-D222C495DDF4}"/>
              </a:ext>
            </a:extLst>
          </p:cNvPr>
          <p:cNvSpPr txBox="1"/>
          <p:nvPr/>
        </p:nvSpPr>
        <p:spPr>
          <a:xfrm>
            <a:off x="789693" y="4831919"/>
            <a:ext cx="23120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Ab </a:t>
            </a:r>
            <a:r>
              <a:rPr lang="en-US" b="1" dirty="0" err="1"/>
              <a:t>Maamar</a:t>
            </a:r>
            <a:r>
              <a:rPr lang="en-US" b="1" dirty="0"/>
              <a:t>-Tayeb</a:t>
            </a:r>
            <a:endParaRPr lang="en-US" dirty="0"/>
          </a:p>
          <a:p>
            <a:endParaRPr lang="en-US" sz="800" b="1" dirty="0"/>
          </a:p>
          <a:p>
            <a:r>
              <a:rPr lang="en-US" b="1" dirty="0"/>
              <a:t>Davis </a:t>
            </a:r>
            <a:r>
              <a:rPr lang="en-US" b="1" dirty="0" err="1"/>
              <a:t>Magenheimer</a:t>
            </a:r>
            <a:endParaRPr lang="en-US" b="1" dirty="0"/>
          </a:p>
          <a:p>
            <a:endParaRPr lang="en-US" sz="800" dirty="0"/>
          </a:p>
          <a:p>
            <a:r>
              <a:rPr lang="en-US" b="1" dirty="0"/>
              <a:t>Edra Brashear</a:t>
            </a:r>
            <a:endParaRPr lang="en-US" dirty="0"/>
          </a:p>
          <a:p>
            <a:endParaRPr lang="en-US" sz="800" b="1" dirty="0"/>
          </a:p>
          <a:p>
            <a:r>
              <a:rPr lang="en-US" b="1" dirty="0"/>
              <a:t>Harrison Smith 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88FACF-B462-9E35-EBD6-24D609CEE568}"/>
              </a:ext>
            </a:extLst>
          </p:cNvPr>
          <p:cNvSpPr txBox="1"/>
          <p:nvPr/>
        </p:nvSpPr>
        <p:spPr>
          <a:xfrm>
            <a:off x="688549" y="6387965"/>
            <a:ext cx="4488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+ </a:t>
            </a:r>
            <a:r>
              <a:rPr lang="en-US" b="1" i="1" dirty="0"/>
              <a:t>TxDOT Project Management Committee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D0573-AF1C-6F8F-AB2A-C5D97A447F01}"/>
              </a:ext>
            </a:extLst>
          </p:cNvPr>
          <p:cNvSpPr txBox="1"/>
          <p:nvPr/>
        </p:nvSpPr>
        <p:spPr>
          <a:xfrm>
            <a:off x="3101788" y="4822427"/>
            <a:ext cx="207532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Maria Thomas </a:t>
            </a:r>
          </a:p>
          <a:p>
            <a:endParaRPr lang="en-US" sz="800" b="1" dirty="0"/>
          </a:p>
          <a:p>
            <a:r>
              <a:rPr lang="en-US" b="1" dirty="0"/>
              <a:t>Shu Gao</a:t>
            </a:r>
          </a:p>
          <a:p>
            <a:endParaRPr lang="en-US" sz="800" b="1" dirty="0"/>
          </a:p>
          <a:p>
            <a:r>
              <a:rPr lang="en-US" b="1" dirty="0" err="1"/>
              <a:t>Zenia</a:t>
            </a:r>
            <a:r>
              <a:rPr lang="en-US" b="1" dirty="0"/>
              <a:t> De Leon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2878B-BC06-F62B-8EC5-B2278C698E3E}"/>
              </a:ext>
            </a:extLst>
          </p:cNvPr>
          <p:cNvSpPr txBox="1"/>
          <p:nvPr/>
        </p:nvSpPr>
        <p:spPr>
          <a:xfrm>
            <a:off x="483778" y="940665"/>
            <a:ext cx="444591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NOAA National</a:t>
            </a:r>
            <a:r>
              <a:rPr lang="en-US" sz="2400" b="1" baseline="0" dirty="0">
                <a:solidFill>
                  <a:schemeClr val="accent1">
                    <a:lumMod val="75000"/>
                  </a:schemeClr>
                </a:solidFill>
              </a:rPr>
              <a:t> Weather Service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9E421-4273-1344-0F3C-62D548DF01D2}"/>
              </a:ext>
            </a:extLst>
          </p:cNvPr>
          <p:cNvSpPr txBox="1"/>
          <p:nvPr/>
        </p:nvSpPr>
        <p:spPr>
          <a:xfrm>
            <a:off x="790243" y="1419161"/>
            <a:ext cx="4139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Jason Johnson</a:t>
            </a:r>
          </a:p>
          <a:p>
            <a:r>
              <a:rPr lang="en-US" dirty="0"/>
              <a:t>West Gulf River Forecast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8E8952-11D4-D8EA-741B-5B5914B11551}"/>
              </a:ext>
            </a:extLst>
          </p:cNvPr>
          <p:cNvSpPr txBox="1"/>
          <p:nvPr/>
        </p:nvSpPr>
        <p:spPr>
          <a:xfrm>
            <a:off x="790243" y="2056400"/>
            <a:ext cx="3748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Paul</a:t>
            </a:r>
            <a:r>
              <a:rPr lang="en-US" b="1" baseline="0" dirty="0"/>
              <a:t> McKee</a:t>
            </a:r>
            <a:endParaRPr lang="en-US" b="1" dirty="0"/>
          </a:p>
          <a:p>
            <a:r>
              <a:rPr lang="en-US" baseline="0" dirty="0"/>
              <a:t>Southern Region HQ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AF7BD-83CC-FDB2-C49F-721DB6D9FFE3}"/>
              </a:ext>
            </a:extLst>
          </p:cNvPr>
          <p:cNvSpPr txBox="1"/>
          <p:nvPr/>
        </p:nvSpPr>
        <p:spPr>
          <a:xfrm>
            <a:off x="789456" y="2739131"/>
            <a:ext cx="3748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Fernando Salas</a:t>
            </a:r>
          </a:p>
          <a:p>
            <a:r>
              <a:rPr lang="en-US" baseline="0" dirty="0"/>
              <a:t>Geo-Intelligence Division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B3E20-FC32-150D-9524-3CE5481237B5}"/>
              </a:ext>
            </a:extLst>
          </p:cNvPr>
          <p:cNvSpPr txBox="1"/>
          <p:nvPr/>
        </p:nvSpPr>
        <p:spPr>
          <a:xfrm>
            <a:off x="790243" y="3430695"/>
            <a:ext cx="3748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Paul Yura</a:t>
            </a:r>
          </a:p>
          <a:p>
            <a:r>
              <a:rPr lang="en-US" baseline="0" dirty="0"/>
              <a:t>Austin/San Antonio WFO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534677-5DAF-20CB-E564-4E1ACF490DCF}"/>
              </a:ext>
            </a:extLst>
          </p:cNvPr>
          <p:cNvSpPr txBox="1"/>
          <p:nvPr/>
        </p:nvSpPr>
        <p:spPr>
          <a:xfrm>
            <a:off x="5635599" y="3431870"/>
            <a:ext cx="608853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US Corps of Engineers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EB6804-4A46-1F68-4648-6421F3D56F13}"/>
              </a:ext>
            </a:extLst>
          </p:cNvPr>
          <p:cNvSpPr txBox="1"/>
          <p:nvPr/>
        </p:nvSpPr>
        <p:spPr>
          <a:xfrm>
            <a:off x="6018164" y="3866964"/>
            <a:ext cx="5646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Matthew </a:t>
            </a:r>
            <a:r>
              <a:rPr lang="en-US" b="1" dirty="0" err="1"/>
              <a:t>Lepinski</a:t>
            </a:r>
            <a:endParaRPr lang="en-US" b="1" dirty="0"/>
          </a:p>
          <a:p>
            <a:r>
              <a:rPr lang="en-US" baseline="0" dirty="0"/>
              <a:t>Lead Hydraulics Engineer, Water Resources Branch FTW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033A51-A0BA-D1DE-8509-B5BD9799997B}"/>
              </a:ext>
            </a:extLst>
          </p:cNvPr>
          <p:cNvSpPr txBox="1"/>
          <p:nvPr/>
        </p:nvSpPr>
        <p:spPr>
          <a:xfrm>
            <a:off x="6013536" y="5033140"/>
            <a:ext cx="2851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Jeff Linder</a:t>
            </a:r>
          </a:p>
          <a:p>
            <a:r>
              <a:rPr lang="en-US" dirty="0"/>
              <a:t>HCFCD</a:t>
            </a:r>
          </a:p>
        </p:txBody>
      </p:sp>
    </p:spTree>
    <p:extLst>
      <p:ext uri="{BB962C8B-B14F-4D97-AF65-F5344CB8AC3E}">
        <p14:creationId xmlns:p14="http://schemas.microsoft.com/office/powerpoint/2010/main" val="989533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4774</TotalTime>
  <Words>3238</Words>
  <Application>Microsoft Office PowerPoint</Application>
  <PresentationFormat>Widescreen</PresentationFormat>
  <Paragraphs>731</Paragraphs>
  <Slides>62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81" baseType="lpstr">
      <vt:lpstr>Aptos</vt:lpstr>
      <vt:lpstr>Aptos Black</vt:lpstr>
      <vt:lpstr>Aptos Display</vt:lpstr>
      <vt:lpstr>Arial</vt:lpstr>
      <vt:lpstr>Arial Black</vt:lpstr>
      <vt:lpstr>Avenir LT Std 55 Roman</vt:lpstr>
      <vt:lpstr>Avenir LT Std 65 Medium</vt:lpstr>
      <vt:lpstr>Calibri</vt:lpstr>
      <vt:lpstr>Calibri Light</vt:lpstr>
      <vt:lpstr>Franklin Gothic Demi</vt:lpstr>
      <vt:lpstr>Lucida Grande</vt:lpstr>
      <vt:lpstr>Segoe UI</vt:lpstr>
      <vt:lpstr>Tahoma</vt:lpstr>
      <vt:lpstr>Times New Roman</vt:lpstr>
      <vt:lpstr>Verdana Pro</vt:lpstr>
      <vt:lpstr>Wingdings</vt:lpstr>
      <vt:lpstr>Office Theme</vt:lpstr>
      <vt:lpstr>Optional_Corporate_PPT_Template-Arial</vt:lpstr>
      <vt:lpstr>1_Office Theme</vt:lpstr>
      <vt:lpstr>PowerPoint Presentation</vt:lpstr>
      <vt:lpstr>Every project is a safety project.</vt:lpstr>
      <vt:lpstr>FEMA Press Release NR209 (May 8, 2018) – All Texans are at risk for floods</vt:lpstr>
      <vt:lpstr>Turn Around, Don’t Drown.</vt:lpstr>
      <vt:lpstr>Reactive          Proactive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Improvement of Data Assimilation in Space with Spatial Correlation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Computed 1-meter Road Digital Elevation Model</vt:lpstr>
      <vt:lpstr> Published flooded road feature service in ArcGIS Online (AUS only)</vt:lpstr>
      <vt:lpstr> Published bridge warnings service in ArcGIS Online and as GeoJSON (TX)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Thies</dc:creator>
  <cp:lastModifiedBy>Maidment, David R</cp:lastModifiedBy>
  <cp:revision>248</cp:revision>
  <cp:lastPrinted>2024-07-24T21:23:44Z</cp:lastPrinted>
  <dcterms:created xsi:type="dcterms:W3CDTF">2023-12-07T17:38:29Z</dcterms:created>
  <dcterms:modified xsi:type="dcterms:W3CDTF">2024-08-02T21:18:12Z</dcterms:modified>
</cp:coreProperties>
</file>