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46"/>
  </p:notesMasterIdLst>
  <p:sldIdLst>
    <p:sldId id="400" r:id="rId3"/>
    <p:sldId id="1293" r:id="rId4"/>
    <p:sldId id="6687" r:id="rId5"/>
    <p:sldId id="408" r:id="rId6"/>
    <p:sldId id="1144" r:id="rId7"/>
    <p:sldId id="6427" r:id="rId8"/>
    <p:sldId id="1298" r:id="rId9"/>
    <p:sldId id="6709" r:id="rId10"/>
    <p:sldId id="6710" r:id="rId11"/>
    <p:sldId id="1123" r:id="rId12"/>
    <p:sldId id="1112" r:id="rId13"/>
    <p:sldId id="6542" r:id="rId14"/>
    <p:sldId id="1135" r:id="rId15"/>
    <p:sldId id="1136" r:id="rId16"/>
    <p:sldId id="1137" r:id="rId17"/>
    <p:sldId id="6711" r:id="rId18"/>
    <p:sldId id="6712" r:id="rId19"/>
    <p:sldId id="1121" r:id="rId20"/>
    <p:sldId id="1288" r:id="rId21"/>
    <p:sldId id="6714" r:id="rId22"/>
    <p:sldId id="6431" r:id="rId23"/>
    <p:sldId id="6437" r:id="rId24"/>
    <p:sldId id="6716" r:id="rId25"/>
    <p:sldId id="6717" r:id="rId26"/>
    <p:sldId id="6436" r:id="rId27"/>
    <p:sldId id="6590" r:id="rId28"/>
    <p:sldId id="1141" r:id="rId29"/>
    <p:sldId id="6522" r:id="rId30"/>
    <p:sldId id="6729" r:id="rId31"/>
    <p:sldId id="6763" r:id="rId32"/>
    <p:sldId id="6764" r:id="rId33"/>
    <p:sldId id="6765" r:id="rId34"/>
    <p:sldId id="6726" r:id="rId35"/>
    <p:sldId id="6727" r:id="rId36"/>
    <p:sldId id="1294" r:id="rId37"/>
    <p:sldId id="1302" r:id="rId38"/>
    <p:sldId id="960" r:id="rId39"/>
    <p:sldId id="973" r:id="rId40"/>
    <p:sldId id="1126" r:id="rId41"/>
    <p:sldId id="1127" r:id="rId42"/>
    <p:sldId id="1128" r:id="rId43"/>
    <p:sldId id="1130" r:id="rId44"/>
    <p:sldId id="643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5" autoAdjust="0"/>
  </p:normalViewPr>
  <p:slideViewPr>
    <p:cSldViewPr snapToGrid="0">
      <p:cViewPr varScale="1">
        <p:scale>
          <a:sx n="81" d="100"/>
          <a:sy n="8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sgrzyb\Documents\Documents\TXDOT%20Project\ASSESSSSMENTSSSS\Discharge%20error%20calibration\New%20Year%20Chappel\Profile%20Calibration%20New%20Year%20Chappel%20all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grzyb\Documents\Documents\TXDOT%20Project\ASSESSSSMENTSSSS\Discharge%20error%20calibration\New%20Year%20Chappel\Profile%20Calibration%20New%20Year%20Chappel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Peak</a:t>
            </a:r>
            <a:r>
              <a:rPr lang="en-US" sz="2800" baseline="0"/>
              <a:t> Initial Pulse Velocity vs Water Level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44450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Sheet1!$A$1:$A$8</c:f>
              <c:numCache>
                <c:formatCode>General</c:formatCode>
                <c:ptCount val="8"/>
                <c:pt idx="0">
                  <c:v>2.11</c:v>
                </c:pt>
                <c:pt idx="1">
                  <c:v>2.11</c:v>
                </c:pt>
                <c:pt idx="2">
                  <c:v>2.2400000000000002</c:v>
                </c:pt>
                <c:pt idx="3">
                  <c:v>2.36</c:v>
                </c:pt>
                <c:pt idx="4">
                  <c:v>2.5499999999999998</c:v>
                </c:pt>
                <c:pt idx="5">
                  <c:v>2.78</c:v>
                </c:pt>
                <c:pt idx="6">
                  <c:v>2.09</c:v>
                </c:pt>
                <c:pt idx="7">
                  <c:v>2.0299999999999998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156.78</c:v>
                </c:pt>
                <c:pt idx="1">
                  <c:v>156.44</c:v>
                </c:pt>
                <c:pt idx="2">
                  <c:v>162.02000000000001</c:v>
                </c:pt>
                <c:pt idx="3">
                  <c:v>160.1</c:v>
                </c:pt>
                <c:pt idx="4">
                  <c:v>162.84</c:v>
                </c:pt>
                <c:pt idx="5">
                  <c:v>164.1</c:v>
                </c:pt>
                <c:pt idx="6">
                  <c:v>156.15</c:v>
                </c:pt>
                <c:pt idx="7">
                  <c:v>156.44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0E-49E8-B188-26F017BDF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430792"/>
        <c:axId val="602438008"/>
      </c:scatterChart>
      <c:valAx>
        <c:axId val="602430792"/>
        <c:scaling>
          <c:orientation val="minMax"/>
          <c:min val="1.9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38008"/>
        <c:crosses val="autoZero"/>
        <c:crossBetween val="midCat"/>
      </c:valAx>
      <c:valAx>
        <c:axId val="60243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30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'under 20 cfs removed'!$H$2:$H$11</cx:f>
        <cx:lvl ptCount="10" formatCode="0.00%">
          <cx:pt idx="1">0.28195829555757024</cx:pt>
          <cx:pt idx="2">0.21467889908256882</cx:pt>
          <cx:pt idx="3">0.41521461963450906</cx:pt>
          <cx:pt idx="4">0.11751982696467204</cx:pt>
          <cx:pt idx="5">0.017530487804878082</cx:pt>
          <cx:pt idx="9">0.057922450933460955</cx:pt>
        </cx:lvl>
      </cx:numDim>
    </cx:data>
    <cx:data id="1">
      <cx:numDim type="val">
        <cx:f>'under 20 cfs removed'!$H$26:$H$35</cx:f>
        <cx:lvl ptCount="10" formatCode="0.00%">
          <cx:pt idx="1">0.0042253521126760559</cx:pt>
          <cx:pt idx="2">0.059391872691105366</cx:pt>
          <cx:pt idx="3">0.087524493794905331</cx:pt>
          <cx:pt idx="4">0.048714479025710342</cx:pt>
          <cx:pt idx="5">0.21861281826163306</cx:pt>
          <cx:pt idx="9">0.022772496130886603</cx:pt>
        </cx:lvl>
      </cx:numDim>
    </cx:data>
    <cx:data id="2">
      <cx:numDim type="val">
        <cx:f>'under 20 cfs removed'!$H$38:$H$47</cx:f>
        <cx:lvl ptCount="10" formatCode="0.00%">
          <cx:pt idx="1">0.017720134160560747</cx:pt>
          <cx:pt idx="2">0.037902569468666492</cx:pt>
          <cx:pt idx="3">0.11488692100373302</cx:pt>
          <cx:pt idx="4">0.048537121596482408</cx:pt>
          <cx:pt idx="5">0.21861281826163306</cx:pt>
          <cx:pt idx="9">0.022707674619143393</cx:pt>
        </cx:lvl>
      </cx:numDim>
    </cx:data>
    <cx:data id="3">
      <cx:numDim type="val">
        <cx:f>'under 20 cfs removed'!$H$50:$H$59</cx:f>
        <cx:lvl ptCount="10" formatCode="0.00%">
          <cx:pt idx="1">0.020124182281849406</cx:pt>
          <cx:pt idx="2">0.075044361543083138</cx:pt>
          <cx:pt idx="3">0.067119578279469946</cx:pt>
          <cx:pt idx="4">0.048537121596482408</cx:pt>
          <cx:pt idx="5">0.21861281826163306</cx:pt>
          <cx:pt idx="9">0.022705513753982706</cx:pt>
        </cx:lvl>
      </cx:numDim>
    </cx:data>
    <cx:data id="4">
      <cx:numDim type="val">
        <cx:f>'under 20 cfs removed'!$H$62:$H$71</cx:f>
        <cx:lvl ptCount="10" formatCode="0.00%">
          <cx:pt idx="1">0.020124182281849406</cx:pt>
          <cx:pt idx="2">0.075044361543083138</cx:pt>
          <cx:pt idx="3">0.067119578279469946</cx:pt>
          <cx:pt idx="4">0.00061327910654916792</cx:pt>
          <cx:pt idx="5">0.22171048796128953</cx:pt>
          <cx:pt idx="9">0.034217541406284191</cx:pt>
        </cx:lvl>
      </cx:numDim>
    </cx:data>
    <cx:data id="5">
      <cx:numDim type="val">
        <cx:f>'under 20 cfs removed'!$H$74:$H$83</cx:f>
        <cx:lvl ptCount="10" formatCode="0.00%">
          <cx:pt idx="1">0.020124182281849406</cx:pt>
          <cx:pt idx="2">0.075048238609610227</cx:pt>
          <cx:pt idx="3">0.067119578279469946</cx:pt>
          <cx:pt idx="4">0.00061327910654916792</cx:pt>
          <cx:pt idx="5">0.15388515654709092</cx:pt>
          <cx:pt idx="9">0.034217541406284191</cx:pt>
        </cx:lvl>
      </cx:numDim>
    </cx:data>
    <cx:data id="6">
      <cx:numDim type="val">
        <cx:f>'under 20 cfs removed'!$H$86:$H$95</cx:f>
        <cx:lvl ptCount="10" formatCode="0.00%">
          <cx:pt idx="1">0.020124182281849406</cx:pt>
          <cx:pt idx="2">0.075044361543083138</cx:pt>
          <cx:pt idx="3">0.067119578279469946</cx:pt>
          <cx:pt idx="4">0.00061327910654916792</cx:pt>
          <cx:pt idx="5">0.16822429906542061</cx:pt>
          <cx:pt idx="9">0.034225982380086672</cx:pt>
        </cx:lvl>
      </cx:numDim>
    </cx:data>
    <cx:data id="7">
      <cx:numDim type="val">
        <cx:f>'under 20 cfs removed'!$H$122:$H$131</cx:f>
        <cx:lvl ptCount="10" formatCode="0.00%">
          <cx:pt idx="1">0.020124182281849406</cx:pt>
          <cx:pt idx="2">0.075048238609610227</cx:pt>
          <cx:pt idx="3">0.067116158638193202</cx:pt>
          <cx:pt idx="4">0.00060681961964025976</cx:pt>
          <cx:pt idx="5">0.1681724718050969</cx:pt>
          <cx:pt idx="9">0.0047241825002589813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baseline="0">
                <a:solidFill>
                  <a:srgbClr val="595959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Error In Discharge ( Under 20 cfs removed )</a:t>
            </a:r>
            <a:endParaRPr lang="en-US" sz="2000" b="0">
              <a:effectLst/>
            </a:endParaRPr>
          </a:p>
        </cx:rich>
      </cx:tx>
    </cx:title>
    <cx:plotArea>
      <cx:plotAreaRegion>
        <cx:series layoutId="boxWhisker" uniqueId="{00000001-5128-4DD8-9C59-C7F5012AF15A}" formatIdx="1">
          <cx:tx>
            <cx:txData>
              <cx:f/>
              <cx:v>0</cx:v>
            </cx:txData>
          </cx:tx>
          <cx:spPr>
            <a:solidFill>
              <a:schemeClr val="accent2">
                <a:lumMod val="75000"/>
              </a:schemeClr>
            </a:solidFill>
          </cx:spPr>
          <cx:dataId val="0"/>
          <cx:layoutPr>
            <cx:visibility meanLine="0" nonoutliers="1" outliers="1"/>
            <cx:statistics quartileMethod="exclusive"/>
          </cx:layoutPr>
        </cx:series>
        <cx:series layoutId="boxWhisker" uniqueId="{00000003-5128-4DD8-9C59-C7F5012AF15A}" formatIdx="2">
          <cx:tx>
            <cx:txData>
              <cx:f/>
              <cx:v>1</cx:v>
            </cx:txData>
          </cx:tx>
          <cx:spPr>
            <a:solidFill>
              <a:schemeClr val="accent3">
                <a:lumMod val="40000"/>
                <a:lumOff val="60000"/>
              </a:schemeClr>
            </a:solidFill>
          </cx:spPr>
          <cx:dataId val="1"/>
          <cx:layoutPr>
            <cx:statistics quartileMethod="exclusive"/>
          </cx:layoutPr>
        </cx:series>
        <cx:series layoutId="boxWhisker" uniqueId="{00000004-5128-4DD8-9C59-C7F5012AF15A}" formatIdx="3">
          <cx:tx>
            <cx:txData>
              <cx:f/>
              <cx:v>2</cx:v>
            </cx:txData>
          </cx:tx>
          <cx:dataId val="2"/>
          <cx:layoutPr>
            <cx:statistics quartileMethod="exclusive"/>
          </cx:layoutPr>
        </cx:series>
        <cx:series layoutId="boxWhisker" uniqueId="{00000005-5128-4DD8-9C59-C7F5012AF15A}" formatIdx="4">
          <cx:tx>
            <cx:txData>
              <cx:f/>
              <cx:v>3</cx:v>
            </cx:txData>
          </cx:tx>
          <cx:dataId val="3"/>
          <cx:layoutPr>
            <cx:statistics quartileMethod="exclusive"/>
          </cx:layoutPr>
        </cx:series>
        <cx:series layoutId="boxWhisker" uniqueId="{00000006-5128-4DD8-9C59-C7F5012AF15A}" formatIdx="5">
          <cx:tx>
            <cx:txData>
              <cx:f/>
              <cx:v>4</cx:v>
            </cx:txData>
          </cx:tx>
          <cx:dataId val="4"/>
          <cx:layoutPr>
            <cx:statistics quartileMethod="exclusive"/>
          </cx:layoutPr>
        </cx:series>
        <cx:series layoutId="boxWhisker" uniqueId="{00000007-5128-4DD8-9C59-C7F5012AF15A}" formatIdx="6">
          <cx:tx>
            <cx:txData>
              <cx:f/>
              <cx:v>5</cx:v>
            </cx:txData>
          </cx:tx>
          <cx:dataId val="5"/>
          <cx:layoutPr>
            <cx:statistics quartileMethod="exclusive"/>
          </cx:layoutPr>
        </cx:series>
        <cx:series layoutId="boxWhisker" uniqueId="{00000008-5128-4DD8-9C59-C7F5012AF15A}" formatIdx="7">
          <cx:tx>
            <cx:txData>
              <cx:f/>
              <cx:v>6</cx:v>
            </cx:txData>
          </cx:tx>
          <cx:dataId val="6"/>
          <cx:layoutPr>
            <cx:statistics quartileMethod="exclusive"/>
          </cx:layoutPr>
        </cx:series>
        <cx:series layoutId="boxWhisker" uniqueId="{0000000B-5128-4DD8-9C59-C7F5012AF15A}" formatIdx="10">
          <cx:tx>
            <cx:txData>
              <cx:f/>
              <cx:v>7</cx:v>
            </cx:txData>
          </cx:tx>
          <cx:dataId val="7"/>
          <cx:layoutPr>
            <cx:statistics quartileMethod="exclusive"/>
          </cx:layoutPr>
        </cx:series>
      </cx:plotAreaRegion>
      <cx:axis id="0" hidden="1">
        <cx:catScaling gapWidth="0.0199999996"/>
        <cx:tickLabels/>
        <cx:numFmt formatCode="#,##0" sourceLinked="0"/>
      </cx:axis>
      <cx:axis id="1">
        <cx:valScaling/>
        <cx:title>
          <cx:tx>
            <cx:txData>
              <cx:v>Percent Error (%)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600" b="0" i="0" u="none" strike="noStrike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ＭＳ Ｐゴシック"/>
                </a:rPr>
                <a:t>Percent Error (%)</a:t>
              </a:r>
            </a:p>
          </cx:txPr>
        </cx:title>
        <cx:majorGridlines/>
        <cx:tickLabels/>
      </cx:axis>
    </cx:plotArea>
    <cx:legend pos="t" align="ctr" overlay="1">
      <cx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75000"/>
                <a:lumOff val="25000"/>
              </a:prstClr>
            </a:solidFill>
            <a:latin typeface="Arial"/>
            <a:ea typeface="ＭＳ Ｐゴシック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'Under 20 cfs removed, targeted'!$H$2:$H$11</cx:f>
        <cx:lvl ptCount="10" formatCode="0.00%">
          <cx:pt idx="1">0.28195829555757024</cx:pt>
          <cx:pt idx="2">0.21467889908256882</cx:pt>
          <cx:pt idx="3">0.41521461963450906</cx:pt>
          <cx:pt idx="4">0.11751982696467204</cx:pt>
          <cx:pt idx="5">0.017530487804878082</cx:pt>
          <cx:pt idx="9">0.057922450933460955</cx:pt>
        </cx:lvl>
      </cx:numDim>
    </cx:data>
    <cx:data id="1">
      <cx:numDim type="val">
        <cx:f>'Under 20 cfs removed, targeted'!$H$14:$H$23</cx:f>
        <cx:lvl ptCount="10" formatCode="0.00%">
          <cx:pt idx="1">0.0066960208832677632</cx:pt>
          <cx:pt idx="2">0.059497442031940177</cx:pt>
          <cx:pt idx="3">0.095018324293129591</cx:pt>
          <cx:pt idx="4">0.050648012580662712</cx:pt>
          <cx:pt idx="5">0.17483079395494019</cx:pt>
          <cx:pt idx="9">0.0044574180310329656</cx:pt>
        </cx:lvl>
      </cx:numDim>
    </cx:data>
    <cx:data id="2">
      <cx:numDim type="val">
        <cx:f>'Under 20 cfs removed, targeted'!$H$26:$H$35</cx:f>
        <cx:lvl ptCount="10" formatCode="0.00%">
          <cx:pt idx="1">0.0066960208832677632</cx:pt>
          <cx:pt idx="2">0.059497442031940177</cx:pt>
          <cx:pt idx="3">0.095018324293129591</cx:pt>
          <cx:pt idx="4">0.050648012580662712</cx:pt>
          <cx:pt idx="5">0.041120488418028359</cx:pt>
          <cx:pt idx="9">0.0044574180310329656</cx:pt>
        </cx:lvl>
      </cx:numDim>
    </cx:data>
  </cx:chartData>
  <cx:chart>
    <cx:title pos="t" align="ctr" overlay="0">
      <cx:tx>
        <cx:txData>
          <cx:v>Error In Discharge ( Under 20 cfs removed 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Error In Discharge ( Under 20 cfs removed )</a:t>
          </a:r>
        </a:p>
      </cx:txPr>
    </cx:title>
    <cx:plotArea>
      <cx:plotAreaRegion>
        <cx:series layoutId="boxWhisker" uniqueId="{00000001-5128-4DD8-9C59-C7F5012AF15A}" formatIdx="1">
          <cx:tx>
            <cx:txData>
              <cx:f/>
              <cx:v>0</cx:v>
            </cx:txData>
          </cx:tx>
          <cx:dataId val="0"/>
          <cx:layoutPr>
            <cx:statistics quartileMethod="exclusive"/>
          </cx:layoutPr>
        </cx:series>
        <cx:series layoutId="boxWhisker" uniqueId="{00000002-5128-4DD8-9C59-C7F5012AF15A}" formatIdx="0">
          <cx:tx>
            <cx:txData>
              <cx:f/>
              <cx:v>1</cx:v>
            </cx:txData>
          </cx:tx>
          <cx:dataId val="1"/>
          <cx:layoutPr>
            <cx:statistics quartileMethod="exclusive"/>
          </cx:layoutPr>
        </cx:series>
        <cx:series layoutId="boxWhisker" uniqueId="{00000003-5128-4DD8-9C59-C7F5012AF15A}" formatIdx="2">
          <cx:tx>
            <cx:txData>
              <cx:f/>
              <cx:v>2</cx:v>
            </cx:txData>
          </cx:tx>
          <cx:spPr>
            <a:solidFill>
              <a:srgbClr val="00B050"/>
            </a:solidFill>
          </cx:spPr>
          <cx:dataId val="2"/>
          <cx:layoutPr>
            <cx:visibility meanLine="0" meanMarker="1" nonoutliers="1" outliers="1"/>
            <cx:statistics quartileMethod="exclusive"/>
          </cx:layoutPr>
        </cx:series>
      </cx:plotAreaRegion>
      <cx:axis id="0" hidden="1">
        <cx:catScaling gapWidth="0.200000003"/>
        <cx:tickLabels/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0" i="0" baseline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Percent Error (%)</a:t>
                </a:r>
                <a:endParaRPr lang="en-US" sz="1600">
                  <a:effectLst/>
                </a:endParaRPr>
              </a:p>
            </cx:rich>
          </cx:tx>
        </cx:title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75000"/>
                <a:lumOff val="25000"/>
              </a:prstClr>
            </a:solidFill>
            <a:latin typeface="Arial"/>
            <a:ea typeface="ＭＳ Ｐゴシック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DDADA-680D-4EDC-B244-C05D69A04C3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43D5-1A6E-4E8E-A2CA-1643C55A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DE7B0-58A8-490A-992A-75A30E1BB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1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843D5-1A6E-4E8E-A2CA-1643C55A2B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13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6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DE7B0-58A8-490A-992A-75A30E1BB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8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DE7B0-58A8-490A-992A-75A30E1BB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06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843D5-1A6E-4E8E-A2CA-1643C55A2B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28CD0-D564-4A9F-A460-E037812CF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2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3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28CD0-D564-4A9F-A460-E037812CF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82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02C3D-6194-41FF-94C9-15AED6FA1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2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843D5-1A6E-4E8E-A2CA-1643C55A2B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02C3D-6194-41FF-94C9-15AED6FA1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5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60523-83A5-4ECE-9C9A-82C8EA1E6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7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F603A-62F1-4EF3-A9B0-0A6D4AA15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1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12192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1828800"/>
            <a:ext cx="8534400" cy="1271016"/>
          </a:xfrm>
        </p:spPr>
        <p:txBody>
          <a:bodyPr rIns="0" anchor="b">
            <a:noAutofit/>
          </a:bodyPr>
          <a:lstStyle>
            <a:lvl1pPr algn="l">
              <a:defRPr sz="405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120"/>
            <a:ext cx="85344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225"/>
              </a:spcAft>
              <a:buNone/>
              <a:defRPr sz="18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3371705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85" y="687388"/>
            <a:ext cx="9751483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7085" y="1078992"/>
            <a:ext cx="9751483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2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967" y="5716588"/>
            <a:ext cx="9753600" cy="457200"/>
          </a:xfrm>
        </p:spPr>
        <p:txBody>
          <a:bodyPr anchor="b"/>
          <a:lstStyle>
            <a:lvl1pPr algn="r">
              <a:buFontTx/>
              <a:buNone/>
              <a:defRPr sz="975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2066248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12192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1828800"/>
            <a:ext cx="8534400" cy="1271016"/>
          </a:xfrm>
        </p:spPr>
        <p:txBody>
          <a:bodyPr rIns="0" anchor="b">
            <a:noAutofit/>
          </a:bodyPr>
          <a:lstStyle>
            <a:lvl1pPr algn="l">
              <a:defRPr sz="405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120"/>
            <a:ext cx="85344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225"/>
              </a:spcAft>
              <a:buNone/>
              <a:defRPr sz="18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244459766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57203"/>
            <a:ext cx="9753600" cy="484631"/>
          </a:xfrm>
        </p:spPr>
        <p:txBody>
          <a:bodyPr anchor="t"/>
          <a:lstStyle>
            <a:lvl1pPr>
              <a:defRPr lang="en-US" sz="225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2421"/>
            <a:ext cx="7315200" cy="2286000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Tx/>
              <a:buNone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29779" indent="-129779">
              <a:defRPr/>
            </a:lvl2pPr>
            <a:lvl3pPr>
              <a:buFontTx/>
              <a:buNone/>
              <a:defRPr lang="en-US" sz="18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350"/>
              </a:lnSpc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295436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01752" indent="-130302">
              <a:lnSpc>
                <a:spcPts val="2025"/>
              </a:lnSpc>
              <a:spcAft>
                <a:spcPts val="900"/>
              </a:spcAft>
              <a:defRPr sz="1800">
                <a:latin typeface="+mn-lt"/>
              </a:defRPr>
            </a:lvl2pPr>
            <a:lvl3pPr marL="427435" indent="-82154"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3pPr>
            <a:lvl4pPr marL="600075" indent="-130969"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4pPr>
            <a:lvl5pPr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1993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00200"/>
            <a:ext cx="9753600" cy="2057400"/>
          </a:xfrm>
        </p:spPr>
        <p:txBody>
          <a:bodyPr anchor="t"/>
          <a:lstStyle>
            <a:lvl1pPr>
              <a:defRPr lang="en-US" sz="54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BIG but short</a:t>
            </a:r>
            <a:br>
              <a:rPr lang="en-US"/>
            </a:br>
            <a:r>
              <a:rPr lang="en-US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175148152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00200"/>
            <a:ext cx="7315200" cy="2057400"/>
          </a:xfrm>
        </p:spPr>
        <p:txBody>
          <a:bodyPr anchor="t"/>
          <a:lstStyle>
            <a:lvl1pPr marL="127397" indent="-127397">
              <a:lnSpc>
                <a:spcPts val="2775"/>
              </a:lnSpc>
              <a:spcAft>
                <a:spcPts val="225"/>
              </a:spcAft>
              <a:defRPr sz="225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60" y="4114800"/>
            <a:ext cx="42672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225"/>
              </a:spcAft>
              <a:buFontTx/>
              <a:buNone/>
              <a:defRPr lang="en-US" sz="195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3005897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57200"/>
            <a:ext cx="9750655" cy="484632"/>
          </a:xfrm>
        </p:spPr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75669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57200"/>
            <a:ext cx="9750655" cy="484632"/>
          </a:xfrm>
        </p:spPr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47252"/>
            <a:ext cx="12192000" cy="391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90746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CE4E8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34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59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57203"/>
            <a:ext cx="9753600" cy="484631"/>
          </a:xfrm>
        </p:spPr>
        <p:txBody>
          <a:bodyPr anchor="t"/>
          <a:lstStyle>
            <a:lvl1pPr>
              <a:defRPr lang="en-US" sz="225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2421"/>
            <a:ext cx="7315200" cy="2286000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Tx/>
              <a:buNone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29779" indent="-129779">
              <a:defRPr/>
            </a:lvl2pPr>
            <a:lvl3pPr>
              <a:buFontTx/>
              <a:buNone/>
              <a:defRPr lang="en-US" sz="18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350"/>
              </a:lnSpc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09911183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85" y="687388"/>
            <a:ext cx="9751483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7085" y="1078992"/>
            <a:ext cx="9751483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2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967" y="5716588"/>
            <a:ext cx="9753600" cy="457200"/>
          </a:xfrm>
        </p:spPr>
        <p:txBody>
          <a:bodyPr anchor="b"/>
          <a:lstStyle>
            <a:lvl1pPr algn="r">
              <a:buFontTx/>
              <a:buNone/>
              <a:defRPr sz="975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14394146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27A5F68-4AF6-4D13-8A4C-F1F90296B2F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01752" indent="-130302">
              <a:lnSpc>
                <a:spcPts val="2025"/>
              </a:lnSpc>
              <a:spcAft>
                <a:spcPts val="900"/>
              </a:spcAft>
              <a:defRPr sz="1800">
                <a:latin typeface="+mn-lt"/>
              </a:defRPr>
            </a:lvl2pPr>
            <a:lvl3pPr marL="427435" indent="-82154"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3pPr>
            <a:lvl4pPr marL="600075" indent="-130969"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4pPr>
            <a:lvl5pPr>
              <a:lnSpc>
                <a:spcPct val="100000"/>
              </a:lnSpc>
              <a:spcAft>
                <a:spcPts val="450"/>
              </a:spcAft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5831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00200"/>
            <a:ext cx="9753600" cy="2057400"/>
          </a:xfrm>
        </p:spPr>
        <p:txBody>
          <a:bodyPr anchor="t"/>
          <a:lstStyle>
            <a:lvl1pPr>
              <a:defRPr lang="en-US" sz="54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BIG but short</a:t>
            </a:r>
            <a:br>
              <a:rPr lang="en-US"/>
            </a:br>
            <a:r>
              <a:rPr lang="en-US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985276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12192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00200"/>
            <a:ext cx="7315200" cy="2057400"/>
          </a:xfrm>
        </p:spPr>
        <p:txBody>
          <a:bodyPr anchor="t"/>
          <a:lstStyle>
            <a:lvl1pPr marL="127397" indent="-127397">
              <a:lnSpc>
                <a:spcPts val="2775"/>
              </a:lnSpc>
              <a:spcAft>
                <a:spcPts val="225"/>
              </a:spcAft>
              <a:defRPr sz="225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60" y="4114800"/>
            <a:ext cx="42672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225"/>
              </a:spcAft>
              <a:buFontTx/>
              <a:buNone/>
              <a:defRPr lang="en-US" sz="195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256506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57200"/>
            <a:ext cx="9750655" cy="484632"/>
          </a:xfrm>
        </p:spPr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2368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57200"/>
            <a:ext cx="9750655" cy="484632"/>
          </a:xfrm>
        </p:spPr>
        <p:txBody>
          <a:bodyPr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2205"/>
          <a:stretch/>
        </p:blipFill>
        <p:spPr>
          <a:xfrm>
            <a:off x="0" y="2947252"/>
            <a:ext cx="12192000" cy="391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9908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CE4E8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044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12192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44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3"/>
            <a:ext cx="97536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2421"/>
            <a:ext cx="73152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111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/>
  </p:transition>
  <p:hf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1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30302" marR="0" indent="-130302" algn="l" defTabSz="342900" rtl="0" eaLnBrk="1" fontAlgn="auto" latinLnBrk="0" hangingPunct="1">
        <a:lnSpc>
          <a:spcPct val="100000"/>
        </a:lnSpc>
        <a:spcBef>
          <a:spcPts val="225"/>
        </a:spcBef>
        <a:spcAft>
          <a:spcPts val="900"/>
        </a:spcAft>
        <a:buClrTx/>
        <a:buSzPct val="80000"/>
        <a:buFont typeface="Arial"/>
        <a:buChar char="•"/>
        <a:tabLst/>
        <a:defRPr lang="en-US" sz="195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29779" indent="-129779" algn="l" defTabSz="3429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5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301229" indent="-129779" algn="l" defTabSz="342900" rtl="0" eaLnBrk="1" latinLnBrk="0" hangingPunct="1">
        <a:lnSpc>
          <a:spcPts val="2025"/>
        </a:lnSpc>
        <a:spcBef>
          <a:spcPts val="0"/>
        </a:spcBef>
        <a:spcAft>
          <a:spcPts val="9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557213" indent="-129779" algn="l" defTabSz="342900" rtl="0" eaLnBrk="1" latinLnBrk="0" hangingPunct="1">
        <a:lnSpc>
          <a:spcPts val="1350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35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812006" indent="-132160" algn="l" defTabSz="342900" rtl="0" eaLnBrk="1" latinLnBrk="0" hangingPunct="1">
        <a:lnSpc>
          <a:spcPts val="1425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329929" indent="-133350" algn="l" defTabSz="301229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tabLst>
          <a:tab pos="1113235" algn="l"/>
        </a:tabLst>
        <a:defRPr sz="1050" b="1" kern="1200">
          <a:solidFill>
            <a:schemeClr val="tx1"/>
          </a:solidFill>
          <a:latin typeface="Arial"/>
          <a:ea typeface="+mn-ea"/>
          <a:cs typeface="Arial"/>
        </a:defRPr>
      </a:lvl6pPr>
      <a:lvl7pPr marL="1546622" indent="-132160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7pPr>
      <a:lvl8pPr marL="1714500" indent="-129779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8pPr>
      <a:lvl9pPr marL="1839516" indent="-122635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3"/>
            <a:ext cx="97536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2421"/>
            <a:ext cx="73152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17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/>
  </p:transition>
  <p:hf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1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30302" marR="0" indent="-130302" algn="l" defTabSz="342900" rtl="0" eaLnBrk="1" fontAlgn="auto" latinLnBrk="0" hangingPunct="1">
        <a:lnSpc>
          <a:spcPct val="100000"/>
        </a:lnSpc>
        <a:spcBef>
          <a:spcPts val="225"/>
        </a:spcBef>
        <a:spcAft>
          <a:spcPts val="900"/>
        </a:spcAft>
        <a:buClrTx/>
        <a:buSzPct val="80000"/>
        <a:buFont typeface="Arial"/>
        <a:buChar char="•"/>
        <a:tabLst/>
        <a:defRPr lang="en-US" sz="195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29779" indent="-129779" algn="l" defTabSz="3429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5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301229" indent="-129779" algn="l" defTabSz="342900" rtl="0" eaLnBrk="1" latinLnBrk="0" hangingPunct="1">
        <a:lnSpc>
          <a:spcPts val="2025"/>
        </a:lnSpc>
        <a:spcBef>
          <a:spcPts val="0"/>
        </a:spcBef>
        <a:spcAft>
          <a:spcPts val="9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557213" indent="-129779" algn="l" defTabSz="342900" rtl="0" eaLnBrk="1" latinLnBrk="0" hangingPunct="1">
        <a:lnSpc>
          <a:spcPts val="1350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35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812006" indent="-132160" algn="l" defTabSz="342900" rtl="0" eaLnBrk="1" latinLnBrk="0" hangingPunct="1">
        <a:lnSpc>
          <a:spcPts val="1425"/>
        </a:lnSpc>
        <a:spcBef>
          <a:spcPts val="0"/>
        </a:spcBef>
        <a:spcAft>
          <a:spcPts val="45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329929" indent="-133350" algn="l" defTabSz="301229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tabLst>
          <a:tab pos="1113235" algn="l"/>
        </a:tabLst>
        <a:defRPr sz="1050" b="1" kern="1200">
          <a:solidFill>
            <a:schemeClr val="tx1"/>
          </a:solidFill>
          <a:latin typeface="Arial"/>
          <a:ea typeface="+mn-ea"/>
          <a:cs typeface="Arial"/>
        </a:defRPr>
      </a:lvl6pPr>
      <a:lvl7pPr marL="1546622" indent="-132160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7pPr>
      <a:lvl8pPr marL="1714500" indent="-129779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8pPr>
      <a:lvl9pPr marL="1839516" indent="-122635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630.png"/><Relationship Id="rId10" Type="http://schemas.openxmlformats.org/officeDocument/2006/relationships/image" Target="../media/image61.png"/><Relationship Id="rId4" Type="http://schemas.microsoft.com/office/2014/relationships/chartEx" Target="../charts/chartEx1.xml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5" Type="http://schemas.microsoft.com/office/2014/relationships/chartEx" Target="../charts/chartEx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6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SGS Logo">
            <a:extLst>
              <a:ext uri="{FF2B5EF4-FFF2-40B4-BE49-F238E27FC236}">
                <a16:creationId xmlns:a16="http://schemas.microsoft.com/office/drawing/2014/main" id="{88D5305F-E556-4514-AC49-4594F0C9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7" y="47834"/>
            <a:ext cx="2494814" cy="9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80CF635-7A4D-4AE4-8182-7B47B244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63716"/>
            <a:ext cx="9753600" cy="4846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33" dirty="0" err="1"/>
              <a:t>Streamgaging</a:t>
            </a:r>
            <a:r>
              <a:rPr lang="en-US" sz="3733" dirty="0"/>
              <a:t> using surface-velocity sensors</a:t>
            </a:r>
            <a:br>
              <a:rPr lang="en-US" sz="3733" dirty="0"/>
            </a:br>
            <a:r>
              <a:rPr lang="en-US" sz="3733" dirty="0"/>
              <a:t>(RQ-30s)</a:t>
            </a:r>
            <a:br>
              <a:rPr lang="en-US" sz="3733" dirty="0"/>
            </a:br>
            <a:br>
              <a:rPr lang="en-US" sz="3733" dirty="0"/>
            </a:br>
            <a:r>
              <a:rPr lang="en-US" sz="2200" dirty="0"/>
              <a:t>Presented by Scott Grzyb, USGS</a:t>
            </a:r>
            <a:br>
              <a:rPr lang="en-US" sz="2200" dirty="0"/>
            </a:br>
            <a:r>
              <a:rPr lang="en-US" sz="2200" dirty="0"/>
              <a:t>to the TWDB FLOG/FIM Subcommittee</a:t>
            </a:r>
            <a:br>
              <a:rPr lang="en-US" sz="2200" dirty="0"/>
            </a:br>
            <a:r>
              <a:rPr lang="en-US" sz="2200" dirty="0"/>
              <a:t>5 April 2024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A287E78-598A-4311-9E12-19513A3D4411}"/>
              </a:ext>
            </a:extLst>
          </p:cNvPr>
          <p:cNvSpPr txBox="1">
            <a:spLocks/>
          </p:cNvSpPr>
          <p:nvPr/>
        </p:nvSpPr>
        <p:spPr>
          <a:xfrm>
            <a:off x="609600" y="3610971"/>
            <a:ext cx="10972800" cy="3530600"/>
          </a:xfrm>
          <a:prstGeom prst="rect">
            <a:avLst/>
          </a:prstGeom>
        </p:spPr>
        <p:txBody>
          <a:bodyPr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29779" indent="-129779" algn="l" defTabSz="3429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301229" indent="-129779" algn="l" defTabSz="342900" rtl="0" eaLnBrk="1" latinLnBrk="0" hangingPunct="1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557213" indent="-129779" algn="l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3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812006" indent="-132160" algn="l" defTabSz="3429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329929" indent="-133350" algn="l" defTabSz="301229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tabLst>
                <a:tab pos="1113235" algn="l"/>
              </a:tabLst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546622" indent="-132160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714500" indent="-129779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1839516" indent="-122635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 algn="ctr"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4BEED-81E0-4002-A014-BB5041B2EB50}"/>
              </a:ext>
            </a:extLst>
          </p:cNvPr>
          <p:cNvSpPr txBox="1"/>
          <p:nvPr/>
        </p:nvSpPr>
        <p:spPr>
          <a:xfrm>
            <a:off x="280326" y="6314032"/>
            <a:ext cx="2769899" cy="49613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U.S. Department of the Interior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U.S.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140975724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3982"/>
            <a:ext cx="9750655" cy="48463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Gage Height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52F26-51FC-43CB-92B4-5F6811781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19" y="2646947"/>
            <a:ext cx="10228420" cy="39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D3CDBE-FD0F-4574-A076-1C08D09048DF}"/>
              </a:ext>
            </a:extLst>
          </p:cNvPr>
          <p:cNvSpPr/>
          <p:nvPr/>
        </p:nvSpPr>
        <p:spPr bwMode="auto">
          <a:xfrm>
            <a:off x="4481969" y="3705727"/>
            <a:ext cx="462013" cy="4908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F89397-8EA3-464F-9907-EF17EF45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579" y="1132513"/>
            <a:ext cx="5838360" cy="270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176D57-F597-4243-B590-B8C889C7C1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812829" y="2772076"/>
            <a:ext cx="2155862" cy="1075623"/>
          </a:xfrm>
          <a:prstGeom prst="straightConnector1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AC616C8-0EF7-46B0-ABFD-ABFD26A3F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786" y="1446514"/>
            <a:ext cx="3269183" cy="181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USGS Logo">
            <a:extLst>
              <a:ext uri="{FF2B5EF4-FFF2-40B4-BE49-F238E27FC236}">
                <a16:creationId xmlns:a16="http://schemas.microsoft.com/office/drawing/2014/main" id="{073ADD93-9564-4831-904B-BEBD10B3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0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E0697D3-D82D-43E1-B066-39ED39F3A0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517" y="2186125"/>
            <a:ext cx="5859765" cy="338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69" y="730303"/>
            <a:ext cx="9750655" cy="48463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Gage Height Peak Verification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F3EA42-6B15-4F9C-8056-74F3F1231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896" y="1708626"/>
            <a:ext cx="5028571" cy="466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DF5C30-1FB1-478A-A85F-853B7493F6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2231" y="1941960"/>
            <a:ext cx="1849467" cy="3876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01A83C-C87C-49E5-8274-00596AFB0F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045" y="3640175"/>
            <a:ext cx="2726422" cy="134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FA01A6F9-F46E-4C8C-BB61-45E4FCB5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68" y="1822903"/>
            <a:ext cx="3076212" cy="41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GS Logo">
            <a:extLst>
              <a:ext uri="{FF2B5EF4-FFF2-40B4-BE49-F238E27FC236}">
                <a16:creationId xmlns:a16="http://schemas.microsoft.com/office/drawing/2014/main" id="{A7DC89D9-D7F8-461D-8485-AE4F877A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8472F0D-EE4E-4355-80E8-B4491E13FF59}"/>
              </a:ext>
            </a:extLst>
          </p:cNvPr>
          <p:cNvSpPr txBox="1">
            <a:spLocks/>
          </p:cNvSpPr>
          <p:nvPr/>
        </p:nvSpPr>
        <p:spPr>
          <a:xfrm>
            <a:off x="-2490566" y="338709"/>
            <a:ext cx="12192163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Gage Height Assessment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4E443-68B5-6E99-6D21-A61410417788}"/>
              </a:ext>
            </a:extLst>
          </p:cNvPr>
          <p:cNvGrpSpPr/>
          <p:nvPr/>
        </p:nvGrpSpPr>
        <p:grpSpPr>
          <a:xfrm>
            <a:off x="2871300" y="1092012"/>
            <a:ext cx="5049838" cy="5285902"/>
            <a:chOff x="0" y="0"/>
            <a:chExt cx="5029200" cy="50075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B0297A-AA85-10A2-FA5D-F5197DD1E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29200" cy="4696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8299C5-075F-47EA-3F5B-CC9CA3EE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5146" y="245660"/>
              <a:ext cx="701040" cy="929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07DDF7-6A78-88EC-93F0-62E7F8EA0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89"/>
              <a:ext cx="5029200" cy="3629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4" descr="Image: USGS Responds to Near Record Flooding in Central Texas">
            <a:extLst>
              <a:ext uri="{FF2B5EF4-FFF2-40B4-BE49-F238E27FC236}">
                <a16:creationId xmlns:a16="http://schemas.microsoft.com/office/drawing/2014/main" id="{B43726CF-D5A2-0059-BCF9-24375CFA6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6485" y="250164"/>
            <a:ext cx="2475979" cy="250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C9702F-CBA8-F6A5-BA9B-483690576A84}"/>
              </a:ext>
            </a:extLst>
          </p:cNvPr>
          <p:cNvSpPr txBox="1">
            <a:spLocks/>
          </p:cNvSpPr>
          <p:nvPr/>
        </p:nvSpPr>
        <p:spPr>
          <a:xfrm>
            <a:off x="643073" y="1936750"/>
            <a:ext cx="1964448" cy="104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29779" indent="-129779" algn="l" defTabSz="3429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301229" indent="-129779" algn="l" defTabSz="342900" rtl="0" eaLnBrk="1" latinLnBrk="0" hangingPunct="1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557213" indent="-129779" algn="l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3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812006" indent="-132160" algn="l" defTabSz="3429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329929" indent="-133350" algn="l" defTabSz="301229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tabLst>
                <a:tab pos="1113235" algn="l"/>
              </a:tabLst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546622" indent="-132160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714500" indent="-129779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1839516" indent="-122635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Gage Heights for 53 stations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No resets made for the life of the gage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+/- .05 ft accuracy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BF998B-655D-6014-0D88-5F6C737C5A06}"/>
              </a:ext>
            </a:extLst>
          </p:cNvPr>
          <p:cNvGrpSpPr/>
          <p:nvPr/>
        </p:nvGrpSpPr>
        <p:grpSpPr>
          <a:xfrm>
            <a:off x="8586485" y="3205177"/>
            <a:ext cx="3011275" cy="3071798"/>
            <a:chOff x="9256177" y="3442924"/>
            <a:chExt cx="2635291" cy="27434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910931-BDF4-A722-93ED-9BF9253F7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177" y="3442924"/>
              <a:ext cx="2635291" cy="27434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61A897-BA14-DFFC-1A10-BB6D36D0AE71}"/>
                </a:ext>
              </a:extLst>
            </p:cNvPr>
            <p:cNvCxnSpPr/>
            <p:nvPr/>
          </p:nvCxnSpPr>
          <p:spPr bwMode="auto">
            <a:xfrm flipH="1">
              <a:off x="9448800" y="5019675"/>
              <a:ext cx="2100127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0E76DC9-6904-0E3F-AEF3-C4F25B43AA24}"/>
                </a:ext>
              </a:extLst>
            </p:cNvPr>
            <p:cNvCxnSpPr/>
            <p:nvPr/>
          </p:nvCxnSpPr>
          <p:spPr bwMode="auto">
            <a:xfrm flipH="1">
              <a:off x="9448800" y="6049542"/>
              <a:ext cx="2100127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DDA690C-7D0F-01D3-978E-31FCDF5247A5}"/>
                </a:ext>
              </a:extLst>
            </p:cNvPr>
            <p:cNvCxnSpPr/>
            <p:nvPr/>
          </p:nvCxnSpPr>
          <p:spPr bwMode="auto">
            <a:xfrm>
              <a:off x="11045400" y="5019675"/>
              <a:ext cx="0" cy="1029867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57D039-0AD6-EF76-194B-2AEF28471D18}"/>
              </a:ext>
            </a:extLst>
          </p:cNvPr>
          <p:cNvSpPr txBox="1"/>
          <p:nvPr/>
        </p:nvSpPr>
        <p:spPr>
          <a:xfrm>
            <a:off x="4219575" y="627697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F3B8E-A640-5144-CF61-6625CC37C321}"/>
              </a:ext>
            </a:extLst>
          </p:cNvPr>
          <p:cNvSpPr txBox="1"/>
          <p:nvPr/>
        </p:nvSpPr>
        <p:spPr>
          <a:xfrm>
            <a:off x="10690509" y="5446735"/>
            <a:ext cx="847723" cy="52387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+/- 0.05 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B4E01-2455-9DB3-307F-FEE1A11AEC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812" y="250164"/>
            <a:ext cx="1169745" cy="49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044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5F5-8D13-4140-B060-D20BDC17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660681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Velocity vs Learned Velocity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17D6C-5146-4886-B4FC-62E9FA468F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22" y="1738738"/>
            <a:ext cx="11006356" cy="3380523"/>
          </a:xfrm>
          <a:prstGeom prst="rect">
            <a:avLst/>
          </a:prstGeom>
        </p:spPr>
      </p:pic>
      <p:pic>
        <p:nvPicPr>
          <p:cNvPr id="7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B6E5A650-5185-4E11-BC7C-CE15AFD0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156" y="115943"/>
            <a:ext cx="2144075" cy="2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C114CB51-D41A-41AA-9920-2B1DC7CC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545" y="125834"/>
            <a:ext cx="2144075" cy="2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19839-932F-4800-A69F-DC417C8F4800}"/>
              </a:ext>
            </a:extLst>
          </p:cNvPr>
          <p:cNvSpPr txBox="1"/>
          <p:nvPr/>
        </p:nvSpPr>
        <p:spPr>
          <a:xfrm>
            <a:off x="5036044" y="5319710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Date/time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2924A-95A3-4532-AAD8-85E2D3B03F16}"/>
              </a:ext>
            </a:extLst>
          </p:cNvPr>
          <p:cNvSpPr txBox="1"/>
          <p:nvPr/>
        </p:nvSpPr>
        <p:spPr>
          <a:xfrm rot="16200000">
            <a:off x="-1962249" y="591523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Velocity ( ft/s)</a:t>
            </a:r>
          </a:p>
        </p:txBody>
      </p:sp>
      <p:pic>
        <p:nvPicPr>
          <p:cNvPr id="12" name="Picture 2" descr="USGS Logo">
            <a:extLst>
              <a:ext uri="{FF2B5EF4-FFF2-40B4-BE49-F238E27FC236}">
                <a16:creationId xmlns:a16="http://schemas.microsoft.com/office/drawing/2014/main" id="{2813B194-9A6C-4428-9257-D3ECA8BA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0715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5F5-8D13-4140-B060-D20BDC17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627501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Point Velocity (surface)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EAEE3-DB01-4637-B92A-0E7C1C96B4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66" y="1732161"/>
            <a:ext cx="11073468" cy="3393677"/>
          </a:xfrm>
          <a:prstGeom prst="rect">
            <a:avLst/>
          </a:prstGeom>
        </p:spPr>
      </p:pic>
      <p:pic>
        <p:nvPicPr>
          <p:cNvPr id="6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1799DEBA-BC7B-4437-918C-B5039CA2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545" y="125834"/>
            <a:ext cx="2144075" cy="2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4279E-9ADC-45B7-B7C5-D519BC7F72EA}"/>
              </a:ext>
            </a:extLst>
          </p:cNvPr>
          <p:cNvSpPr txBox="1"/>
          <p:nvPr/>
        </p:nvSpPr>
        <p:spPr>
          <a:xfrm>
            <a:off x="5036044" y="5319710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Date/time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8E7C3-44D8-4599-9CBA-54186B93A551}"/>
              </a:ext>
            </a:extLst>
          </p:cNvPr>
          <p:cNvSpPr txBox="1"/>
          <p:nvPr/>
        </p:nvSpPr>
        <p:spPr>
          <a:xfrm rot="16200000">
            <a:off x="-1962249" y="591523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Velocity ( ft/s)</a:t>
            </a:r>
          </a:p>
        </p:txBody>
      </p:sp>
      <p:pic>
        <p:nvPicPr>
          <p:cNvPr id="10" name="Picture 2" descr="USGS Logo">
            <a:extLst>
              <a:ext uri="{FF2B5EF4-FFF2-40B4-BE49-F238E27FC236}">
                <a16:creationId xmlns:a16="http://schemas.microsoft.com/office/drawing/2014/main" id="{1D5B02B5-8CEE-49D2-9B33-39E5A218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1488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5F5-8D13-4140-B060-D20BDC17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659285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Learned Point Velocity (surface)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50241-5427-4885-89B7-A54A6852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55" y="1717488"/>
            <a:ext cx="11190890" cy="3423023"/>
          </a:xfrm>
          <a:prstGeom prst="rect">
            <a:avLst/>
          </a:prstGeom>
        </p:spPr>
      </p:pic>
      <p:pic>
        <p:nvPicPr>
          <p:cNvPr id="5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20F87D51-8CB2-43EB-AAD1-EFCC74AC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545" y="125834"/>
            <a:ext cx="2144075" cy="2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171AA-BD14-4A16-8B26-200BCCE87CF2}"/>
              </a:ext>
            </a:extLst>
          </p:cNvPr>
          <p:cNvSpPr txBox="1"/>
          <p:nvPr/>
        </p:nvSpPr>
        <p:spPr>
          <a:xfrm>
            <a:off x="5036044" y="5319710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Date/time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95544-2CBA-428F-BB6B-6F8D22E9EEC1}"/>
              </a:ext>
            </a:extLst>
          </p:cNvPr>
          <p:cNvSpPr txBox="1"/>
          <p:nvPr/>
        </p:nvSpPr>
        <p:spPr>
          <a:xfrm rot="16200000">
            <a:off x="-1962249" y="591523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Velocity ( ft/s)</a:t>
            </a:r>
          </a:p>
        </p:txBody>
      </p:sp>
      <p:pic>
        <p:nvPicPr>
          <p:cNvPr id="9" name="Picture 2" descr="USGS Logo">
            <a:extLst>
              <a:ext uri="{FF2B5EF4-FFF2-40B4-BE49-F238E27FC236}">
                <a16:creationId xmlns:a16="http://schemas.microsoft.com/office/drawing/2014/main" id="{12310FB3-3803-4A64-AF4F-C819D2BD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1105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01727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Early discharge observations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8A87CB-1604-4A57-929A-F798ECA56B06}"/>
              </a:ext>
            </a:extLst>
          </p:cNvPr>
          <p:cNvGrpSpPr/>
          <p:nvPr/>
        </p:nvGrpSpPr>
        <p:grpSpPr>
          <a:xfrm>
            <a:off x="775305" y="1786977"/>
            <a:ext cx="10641390" cy="4410933"/>
            <a:chOff x="700406" y="1989867"/>
            <a:chExt cx="10641390" cy="44109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F97AB7-97C3-45BB-9B8B-1F17A0AF79E0}"/>
                </a:ext>
              </a:extLst>
            </p:cNvPr>
            <p:cNvSpPr txBox="1"/>
            <p:nvPr/>
          </p:nvSpPr>
          <p:spPr>
            <a:xfrm>
              <a:off x="5637402" y="2973897"/>
              <a:ext cx="914400" cy="91440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6015C2-9E9F-444A-9FBB-8CFC70DD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406" y="3068106"/>
              <a:ext cx="5170829" cy="33326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28A3C4-37DF-45AD-B100-513AF5D5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648" y="3068106"/>
              <a:ext cx="5262148" cy="33326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2E0D0E-21FD-4087-8583-9E41E401DDFF}"/>
                </a:ext>
              </a:extLst>
            </p:cNvPr>
            <p:cNvSpPr txBox="1"/>
            <p:nvPr/>
          </p:nvSpPr>
          <p:spPr>
            <a:xfrm>
              <a:off x="1002485" y="1989867"/>
              <a:ext cx="4215467" cy="837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78C335-288B-4933-B04B-66937A2272ED}"/>
                </a:ext>
              </a:extLst>
            </p:cNvPr>
            <p:cNvSpPr txBox="1"/>
            <p:nvPr/>
          </p:nvSpPr>
          <p:spPr>
            <a:xfrm>
              <a:off x="6602989" y="1989867"/>
              <a:ext cx="4215467" cy="114230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November 2021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A31F1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Peak Discharge –   1,539 cfs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850C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Peak Discharge –   1,500 cfs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FDD9EB-DE22-4EB1-9EAE-D53CDF0F334B}"/>
                </a:ext>
              </a:extLst>
            </p:cNvPr>
            <p:cNvSpPr txBox="1"/>
            <p:nvPr/>
          </p:nvSpPr>
          <p:spPr>
            <a:xfrm>
              <a:off x="1178088" y="1993586"/>
              <a:ext cx="4215467" cy="114230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July 2021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4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Peak Discharge –   665 cfs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966BB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Peak Discharge –   680 cfs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3281493" y="6292119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5B44B-B1B4-4BB2-9C62-F774FD0C4584}"/>
              </a:ext>
            </a:extLst>
          </p:cNvPr>
          <p:cNvSpPr txBox="1"/>
          <p:nvPr/>
        </p:nvSpPr>
        <p:spPr>
          <a:xfrm rot="16200000">
            <a:off x="-1762716" y="1898100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( cfs 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248F45-2A04-4AA1-B28D-53777DBDAB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062" y="220399"/>
            <a:ext cx="1370585" cy="24365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5E7C9A-980D-4A47-868B-34C557D701E3}"/>
              </a:ext>
            </a:extLst>
          </p:cNvPr>
          <p:cNvSpPr txBox="1">
            <a:spLocks/>
          </p:cNvSpPr>
          <p:nvPr/>
        </p:nvSpPr>
        <p:spPr>
          <a:xfrm>
            <a:off x="914402" y="1046150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08167000 – Guadalupe Rv at Comfort, TX</a:t>
            </a:r>
          </a:p>
        </p:txBody>
      </p:sp>
      <p:pic>
        <p:nvPicPr>
          <p:cNvPr id="19" name="Picture 2" descr="USGS Logo">
            <a:extLst>
              <a:ext uri="{FF2B5EF4-FFF2-40B4-BE49-F238E27FC236}">
                <a16:creationId xmlns:a16="http://schemas.microsoft.com/office/drawing/2014/main" id="{EE1F96F0-50DE-402E-8C5E-DCAA157E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290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59BB7-4F3C-468F-B8C7-ACBD9DB01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43" y="2075181"/>
            <a:ext cx="7977051" cy="36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36680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Discharge observations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3736042" y="5904121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5B44B-B1B4-4BB2-9C62-F774FD0C4584}"/>
              </a:ext>
            </a:extLst>
          </p:cNvPr>
          <p:cNvSpPr txBox="1"/>
          <p:nvPr/>
        </p:nvSpPr>
        <p:spPr>
          <a:xfrm rot="16200000">
            <a:off x="-2167929" y="1037913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( cfs 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A08ED8-3B61-4923-ACC4-A05F0E791265}"/>
              </a:ext>
            </a:extLst>
          </p:cNvPr>
          <p:cNvSpPr txBox="1">
            <a:spLocks/>
          </p:cNvSpPr>
          <p:nvPr/>
        </p:nvSpPr>
        <p:spPr>
          <a:xfrm>
            <a:off x="914402" y="1086673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08111051 - Carters Ck nr College Station, TX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7873BC-760D-4836-A941-39551799857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4180" y="3116107"/>
            <a:ext cx="643975" cy="278872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D96783-AA46-466E-B180-A55CD6376406}"/>
              </a:ext>
            </a:extLst>
          </p:cNvPr>
          <p:cNvSpPr txBox="1"/>
          <p:nvPr/>
        </p:nvSpPr>
        <p:spPr>
          <a:xfrm>
            <a:off x="4458789" y="2886693"/>
            <a:ext cx="1270535" cy="3477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Measurements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FACAF0-E9E1-40B1-A112-401703CC65F9}"/>
              </a:ext>
            </a:extLst>
          </p:cNvPr>
          <p:cNvGrpSpPr/>
          <p:nvPr/>
        </p:nvGrpSpPr>
        <p:grpSpPr>
          <a:xfrm>
            <a:off x="2738343" y="4304035"/>
            <a:ext cx="5736570" cy="1337754"/>
            <a:chOff x="2928830" y="4132323"/>
            <a:chExt cx="5736570" cy="13377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84C18B-A72D-4B43-8465-24C8FC23C281}"/>
                </a:ext>
              </a:extLst>
            </p:cNvPr>
            <p:cNvSpPr txBox="1"/>
            <p:nvPr/>
          </p:nvSpPr>
          <p:spPr>
            <a:xfrm>
              <a:off x="3036387" y="4277164"/>
              <a:ext cx="5629013" cy="119291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276C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Discharge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2C695-050E-4035-8EC6-B6C8E9022104}"/>
                </a:ext>
              </a:extLst>
            </p:cNvPr>
            <p:cNvSpPr/>
            <p:nvPr/>
          </p:nvSpPr>
          <p:spPr bwMode="auto">
            <a:xfrm>
              <a:off x="2928830" y="4132323"/>
              <a:ext cx="1624651" cy="46080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154620-C9D4-42BE-9182-7DD58EB655F1}"/>
              </a:ext>
            </a:extLst>
          </p:cNvPr>
          <p:cNvCxnSpPr>
            <a:cxnSpLocks/>
          </p:cNvCxnSpPr>
          <p:nvPr/>
        </p:nvCxnSpPr>
        <p:spPr bwMode="auto">
          <a:xfrm flipH="1">
            <a:off x="4681120" y="3107416"/>
            <a:ext cx="353384" cy="657699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D0B016-D94E-4A9A-B1AF-5534DF639A5C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4545" y="3152827"/>
            <a:ext cx="345239" cy="551233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E0D2931-06C2-434F-B738-B3B4044D2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959" y="300796"/>
            <a:ext cx="3576242" cy="6357764"/>
          </a:xfrm>
          <a:prstGeom prst="rect">
            <a:avLst/>
          </a:prstGeom>
        </p:spPr>
      </p:pic>
      <p:pic>
        <p:nvPicPr>
          <p:cNvPr id="17" name="Picture 2" descr="USGS Logo">
            <a:extLst>
              <a:ext uri="{FF2B5EF4-FFF2-40B4-BE49-F238E27FC236}">
                <a16:creationId xmlns:a16="http://schemas.microsoft.com/office/drawing/2014/main" id="{DD0AE15D-CF1A-49F9-8167-40A803E5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5862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58024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Discharge observations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5206546" y="583364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5B44B-B1B4-4BB2-9C62-F774FD0C4584}"/>
              </a:ext>
            </a:extLst>
          </p:cNvPr>
          <p:cNvSpPr txBox="1"/>
          <p:nvPr/>
        </p:nvSpPr>
        <p:spPr>
          <a:xfrm rot="16200000">
            <a:off x="-1646771" y="87349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( cfs 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A08ED8-3B61-4923-ACC4-A05F0E791265}"/>
              </a:ext>
            </a:extLst>
          </p:cNvPr>
          <p:cNvSpPr txBox="1">
            <a:spLocks/>
          </p:cNvSpPr>
          <p:nvPr/>
        </p:nvSpPr>
        <p:spPr>
          <a:xfrm>
            <a:off x="914402" y="1101847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08111110 - New Year Ck at FM 1155 nr Chappell Hill,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1481B-E9CE-49F3-9E80-8031B4AF2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74" y="1736871"/>
            <a:ext cx="9959797" cy="393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B3BD6-20E9-455D-89B2-32CC9634A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623" y="114274"/>
            <a:ext cx="2544099" cy="33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7873BC-760D-4836-A941-395517998578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7976" y="3018872"/>
            <a:ext cx="490887" cy="3233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D96783-AA46-466E-B180-A55CD6376406}"/>
              </a:ext>
            </a:extLst>
          </p:cNvPr>
          <p:cNvSpPr txBox="1"/>
          <p:nvPr/>
        </p:nvSpPr>
        <p:spPr>
          <a:xfrm>
            <a:off x="4292867" y="2934776"/>
            <a:ext cx="1270535" cy="3477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Measurements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FACAF0-E9E1-40B1-A112-401703CC65F9}"/>
              </a:ext>
            </a:extLst>
          </p:cNvPr>
          <p:cNvGrpSpPr/>
          <p:nvPr/>
        </p:nvGrpSpPr>
        <p:grpSpPr>
          <a:xfrm>
            <a:off x="2398709" y="4320200"/>
            <a:ext cx="5757659" cy="1296200"/>
            <a:chOff x="2589196" y="4148488"/>
            <a:chExt cx="5757659" cy="12962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84C18B-A72D-4B43-8465-24C8FC23C281}"/>
                </a:ext>
              </a:extLst>
            </p:cNvPr>
            <p:cNvSpPr txBox="1"/>
            <p:nvPr/>
          </p:nvSpPr>
          <p:spPr>
            <a:xfrm>
              <a:off x="2717842" y="4251775"/>
              <a:ext cx="5629013" cy="119291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276C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Discharge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9CBCB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Discharge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2C695-050E-4035-8EC6-B6C8E9022104}"/>
                </a:ext>
              </a:extLst>
            </p:cNvPr>
            <p:cNvSpPr/>
            <p:nvPr/>
          </p:nvSpPr>
          <p:spPr bwMode="auto">
            <a:xfrm>
              <a:off x="2589196" y="4148488"/>
              <a:ext cx="1703671" cy="64143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154620-C9D4-42BE-9182-7DD58EB655F1}"/>
              </a:ext>
            </a:extLst>
          </p:cNvPr>
          <p:cNvCxnSpPr>
            <a:cxnSpLocks/>
          </p:cNvCxnSpPr>
          <p:nvPr/>
        </p:nvCxnSpPr>
        <p:spPr bwMode="auto">
          <a:xfrm>
            <a:off x="4716378" y="3200806"/>
            <a:ext cx="211756" cy="1005434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2" descr="USGS Logo">
            <a:extLst>
              <a:ext uri="{FF2B5EF4-FFF2-40B4-BE49-F238E27FC236}">
                <a16:creationId xmlns:a16="http://schemas.microsoft.com/office/drawing/2014/main" id="{D48D439E-64F7-4D52-91E8-79D67F22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4386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70" y="627184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  <a:latin typeface="Tahoma"/>
              </a:rPr>
              <a:t>Discharge Measurement Comparisons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3842129" y="5027242"/>
            <a:ext cx="892290" cy="3533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A08ED8-3B61-4923-ACC4-A05F0E791265}"/>
              </a:ext>
            </a:extLst>
          </p:cNvPr>
          <p:cNvSpPr txBox="1">
            <a:spLocks/>
          </p:cNvSpPr>
          <p:nvPr/>
        </p:nvSpPr>
        <p:spPr>
          <a:xfrm>
            <a:off x="674970" y="1073954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ＭＳ Ｐゴシック"/>
              </a:rPr>
              <a:t>08189718-Chiltipin ck at us 77 nr Sinton TX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10052-DCC6-01CA-9274-2522A9BF2738}"/>
              </a:ext>
            </a:extLst>
          </p:cNvPr>
          <p:cNvGrpSpPr/>
          <p:nvPr/>
        </p:nvGrpSpPr>
        <p:grpSpPr>
          <a:xfrm>
            <a:off x="238052" y="-1561151"/>
            <a:ext cx="7798223" cy="6544515"/>
            <a:chOff x="249258" y="-1224975"/>
            <a:chExt cx="7798223" cy="6544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947392-823E-4BF5-8C7A-AAE66282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45" y="2243711"/>
              <a:ext cx="7478736" cy="29331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25B44B-B1B4-4BB2-9C62-F774FD0C4584}"/>
                </a:ext>
              </a:extLst>
            </p:cNvPr>
            <p:cNvSpPr txBox="1"/>
            <p:nvPr/>
          </p:nvSpPr>
          <p:spPr>
            <a:xfrm rot="16200000">
              <a:off x="-1968792" y="993075"/>
              <a:ext cx="5629013" cy="119291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Discharge ( cfs 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7873BC-760D-4836-A941-3955179985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40872" y="3509919"/>
              <a:ext cx="1087120" cy="1344675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D96783-AA46-466E-B180-A55CD6376406}"/>
                </a:ext>
              </a:extLst>
            </p:cNvPr>
            <p:cNvSpPr txBox="1"/>
            <p:nvPr/>
          </p:nvSpPr>
          <p:spPr>
            <a:xfrm>
              <a:off x="5550298" y="3255132"/>
              <a:ext cx="1270535" cy="34773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Measurements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84C18B-A72D-4B43-8465-24C8FC23C281}"/>
                </a:ext>
              </a:extLst>
            </p:cNvPr>
            <p:cNvSpPr txBox="1"/>
            <p:nvPr/>
          </p:nvSpPr>
          <p:spPr>
            <a:xfrm>
              <a:off x="1761660" y="4129537"/>
              <a:ext cx="5523473" cy="11900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9B0A07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Rated Discharge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D0B016-D94E-4A9A-B1AF-5534DF639A5C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9480" y="3062824"/>
            <a:ext cx="1106952" cy="20283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2" descr="USGS Logo">
            <a:extLst>
              <a:ext uri="{FF2B5EF4-FFF2-40B4-BE49-F238E27FC236}">
                <a16:creationId xmlns:a16="http://schemas.microsoft.com/office/drawing/2014/main" id="{DD0AE15D-CF1A-49F9-8167-40A803E5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6D200E-AF43-4C4A-97C3-FBADAFB7A286}"/>
              </a:ext>
            </a:extLst>
          </p:cNvPr>
          <p:cNvSpPr txBox="1"/>
          <p:nvPr/>
        </p:nvSpPr>
        <p:spPr>
          <a:xfrm>
            <a:off x="1761660" y="4067862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B5B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RQ-30 Learned Discharge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9B936-18F3-465A-BA74-8E32676D5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888" y="636680"/>
            <a:ext cx="3085537" cy="548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B95C7-84CA-D938-BBCC-647D3857EB85}"/>
              </a:ext>
            </a:extLst>
          </p:cNvPr>
          <p:cNvSpPr txBox="1"/>
          <p:nvPr/>
        </p:nvSpPr>
        <p:spPr>
          <a:xfrm>
            <a:off x="1974411" y="5394641"/>
            <a:ext cx="4623768" cy="98542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Measurements are 29% and 28% lower than USGS rated discharge.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68517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9F9A71-C530-47D0-BABF-3F7D8A4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1" y="571432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 dirty="0"/>
              <a:t>Objectives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F5BE3E-A1B3-41CA-BD23-D8852B778CF8}"/>
              </a:ext>
            </a:extLst>
          </p:cNvPr>
          <p:cNvSpPr txBox="1">
            <a:spLocks/>
          </p:cNvSpPr>
          <p:nvPr/>
        </p:nvSpPr>
        <p:spPr>
          <a:xfrm>
            <a:off x="1037361" y="1387480"/>
            <a:ext cx="5413375" cy="849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29779" indent="-129779" algn="l" defTabSz="3429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301229" indent="-129779" algn="l" defTabSz="342900" rtl="0" eaLnBrk="1" latinLnBrk="0" hangingPunct="1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557213" indent="-129779" algn="l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3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812006" indent="-132160" algn="l" defTabSz="3429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329929" indent="-133350" algn="l" defTabSz="301229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tabLst>
                <a:tab pos="1113235" algn="l"/>
              </a:tabLst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546622" indent="-132160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714500" indent="-129779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1839516" indent="-122635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Densified forecasting requires densification of stream gaging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Assess if newer technology can achieve comparable results with less effort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2DD2431-9B68-4A9E-A059-1EFB1C3A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47" y="3581399"/>
            <a:ext cx="1935878" cy="1451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2FD5532-A126-4032-BAE1-F6A9C859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620" y="4321534"/>
            <a:ext cx="1336700" cy="178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19FE0-129D-45B3-B26D-9C13091004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573" y="3345784"/>
            <a:ext cx="2551386" cy="164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 descr="Image: Road Closure ">
            <a:extLst>
              <a:ext uri="{FF2B5EF4-FFF2-40B4-BE49-F238E27FC236}">
                <a16:creationId xmlns:a16="http://schemas.microsoft.com/office/drawing/2014/main" id="{3B490F76-40E6-4ED5-8306-9F8B32C6D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6554" y="4526872"/>
            <a:ext cx="2939901" cy="1576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1ADEC7-DCFD-41DF-A58C-C5C3C2DB07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872" y="2414722"/>
            <a:ext cx="2939902" cy="186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41035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C29D-2591-84A2-60C2-185FC704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Q-Commander Calibration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8E4F3-028D-F886-4974-F019A83E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12" y="806896"/>
            <a:ext cx="9799641" cy="61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47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9F9A71-C530-47D0-BABF-3F7D8A4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7" y="411532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/>
              <a:t>081111110 – New Year Ck at FM 1155 nr </a:t>
            </a:r>
            <a:r>
              <a:rPr lang="en-US" sz="2400" err="1"/>
              <a:t>Chappel</a:t>
            </a:r>
            <a:r>
              <a:rPr lang="en-US" sz="2400"/>
              <a:t> Hill, TX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5B017FCA-AB25-4D9E-8CAF-7F822DC9A514}"/>
                  </a:ext>
                </a:extLst>
              </p:cNvPr>
              <p:cNvGraphicFramePr/>
              <p:nvPr/>
            </p:nvGraphicFramePr>
            <p:xfrm>
              <a:off x="1622062" y="1139434"/>
              <a:ext cx="9099277" cy="52384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5B017FCA-AB25-4D9E-8CAF-7F822DC9A5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2062" y="1139434"/>
                <a:ext cx="9099277" cy="5238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050E646-0453-4D84-8AE7-A0CBA2F1B6DD}"/>
              </a:ext>
            </a:extLst>
          </p:cNvPr>
          <p:cNvSpPr txBox="1"/>
          <p:nvPr/>
        </p:nvSpPr>
        <p:spPr>
          <a:xfrm>
            <a:off x="5412316" y="1760226"/>
            <a:ext cx="2124075" cy="20955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Number of Calibration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A30D3-1E26-4479-B7CF-81173921E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674" y="3477005"/>
            <a:ext cx="266723" cy="160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36C39-4CE8-4835-993E-C2E59F265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300" y="5130564"/>
            <a:ext cx="220999" cy="106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A7F93-8266-4565-A0CE-89B2F5751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253" y="4888224"/>
            <a:ext cx="228620" cy="129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F5307-7318-4F5C-B4D1-0C2EAD415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3355" y="5168667"/>
            <a:ext cx="220999" cy="137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B2221-0BC4-4F86-AC40-5409ECA064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5959" y="5176288"/>
            <a:ext cx="236240" cy="129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5F22C5-DD86-4D77-B093-0BEDFC6A52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7112" y="5305839"/>
            <a:ext cx="220999" cy="1219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6254-5392-4100-8028-E1EEBE1DD8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8012" y="5258035"/>
            <a:ext cx="243861" cy="129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139C0-BC11-407E-9E9C-5345EB8486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1774" y="5260344"/>
            <a:ext cx="236240" cy="129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D899-2F3B-4CBA-AE76-536C3892AC7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028" y="766286"/>
            <a:ext cx="3001819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130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9F9A71-C530-47D0-BABF-3F7D8A4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82" y="440291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/>
              <a:t>Targeted Approach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2F514-3C27-48B9-83C1-4DED24F59F3F}"/>
              </a:ext>
            </a:extLst>
          </p:cNvPr>
          <p:cNvSpPr txBox="1">
            <a:spLocks/>
          </p:cNvSpPr>
          <p:nvPr/>
        </p:nvSpPr>
        <p:spPr>
          <a:xfrm>
            <a:off x="659044" y="1285731"/>
            <a:ext cx="3803197" cy="4170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29779" indent="-129779" algn="l" defTabSz="3429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301229" indent="-129779" algn="l" defTabSz="342900" rtl="0" eaLnBrk="1" latinLnBrk="0" hangingPunct="1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557213" indent="-129779" algn="l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3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812006" indent="-132160" algn="l" defTabSz="3429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329929" indent="-133350" algn="l" defTabSz="301229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tabLst>
                <a:tab pos="1113235" algn="l"/>
              </a:tabLst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546622" indent="-132160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714500" indent="-129779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1839516" indent="-122635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Measure a minimum of 2 discharges at different channel geometries.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Calibrate the RQ-30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Once calibrated, make minimal measurements to verify accuracy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1E5BD-142A-53FF-EF51-17DC07CCD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176" y="1523691"/>
            <a:ext cx="7484224" cy="4048578"/>
          </a:xfrm>
          <a:prstGeom prst="rect">
            <a:avLst/>
          </a:prstGeom>
        </p:spPr>
      </p:pic>
      <p:pic>
        <p:nvPicPr>
          <p:cNvPr id="5" name="Picture 4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6C1AB916-FA03-2DA6-DE30-72527F99AE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514" y="149684"/>
            <a:ext cx="1832009" cy="13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7061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58024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Discharge observations – Pre-Calibration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5206546" y="583364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5B44B-B1B4-4BB2-9C62-F774FD0C4584}"/>
              </a:ext>
            </a:extLst>
          </p:cNvPr>
          <p:cNvSpPr txBox="1"/>
          <p:nvPr/>
        </p:nvSpPr>
        <p:spPr>
          <a:xfrm rot="16200000">
            <a:off x="-1646771" y="87349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( cfs 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A08ED8-3B61-4923-ACC4-A05F0E791265}"/>
              </a:ext>
            </a:extLst>
          </p:cNvPr>
          <p:cNvSpPr txBox="1">
            <a:spLocks/>
          </p:cNvSpPr>
          <p:nvPr/>
        </p:nvSpPr>
        <p:spPr>
          <a:xfrm>
            <a:off x="914402" y="1101847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08111110 - New Year Ck at FM 1155 nr Chappell Hill,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1481B-E9CE-49F3-9E80-8031B4AF2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74" y="1736871"/>
            <a:ext cx="9959797" cy="393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B3BD6-20E9-455D-89B2-32CC9634A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623" y="114274"/>
            <a:ext cx="2544099" cy="33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7873BC-760D-4836-A941-395517998578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7976" y="3018872"/>
            <a:ext cx="490887" cy="3233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D96783-AA46-466E-B180-A55CD6376406}"/>
              </a:ext>
            </a:extLst>
          </p:cNvPr>
          <p:cNvSpPr txBox="1"/>
          <p:nvPr/>
        </p:nvSpPr>
        <p:spPr>
          <a:xfrm>
            <a:off x="4292867" y="2934776"/>
            <a:ext cx="1270535" cy="3477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Measurements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FACAF0-E9E1-40B1-A112-401703CC65F9}"/>
              </a:ext>
            </a:extLst>
          </p:cNvPr>
          <p:cNvGrpSpPr/>
          <p:nvPr/>
        </p:nvGrpSpPr>
        <p:grpSpPr>
          <a:xfrm>
            <a:off x="2398709" y="4320200"/>
            <a:ext cx="5757659" cy="1296200"/>
            <a:chOff x="2589196" y="4148488"/>
            <a:chExt cx="5757659" cy="12962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84C18B-A72D-4B43-8465-24C8FC23C281}"/>
                </a:ext>
              </a:extLst>
            </p:cNvPr>
            <p:cNvSpPr txBox="1"/>
            <p:nvPr/>
          </p:nvSpPr>
          <p:spPr>
            <a:xfrm>
              <a:off x="2717842" y="4251775"/>
              <a:ext cx="5629013" cy="119291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276C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Discharge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9CBCB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Discharge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2C695-050E-4035-8EC6-B6C8E9022104}"/>
                </a:ext>
              </a:extLst>
            </p:cNvPr>
            <p:cNvSpPr/>
            <p:nvPr/>
          </p:nvSpPr>
          <p:spPr bwMode="auto">
            <a:xfrm>
              <a:off x="2589196" y="4148488"/>
              <a:ext cx="1703671" cy="64143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154620-C9D4-42BE-9182-7DD58EB655F1}"/>
              </a:ext>
            </a:extLst>
          </p:cNvPr>
          <p:cNvCxnSpPr>
            <a:cxnSpLocks/>
          </p:cNvCxnSpPr>
          <p:nvPr/>
        </p:nvCxnSpPr>
        <p:spPr bwMode="auto">
          <a:xfrm>
            <a:off x="4716378" y="3200806"/>
            <a:ext cx="211756" cy="1005434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2" descr="USGS Logo">
            <a:extLst>
              <a:ext uri="{FF2B5EF4-FFF2-40B4-BE49-F238E27FC236}">
                <a16:creationId xmlns:a16="http://schemas.microsoft.com/office/drawing/2014/main" id="{D48D439E-64F7-4D52-91E8-79D67F22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DDE5-C765-FB11-EE06-71E55E99C65D}"/>
              </a:ext>
            </a:extLst>
          </p:cNvPr>
          <p:cNvSpPr txBox="1"/>
          <p:nvPr/>
        </p:nvSpPr>
        <p:spPr>
          <a:xfrm>
            <a:off x="1910571" y="2589441"/>
            <a:ext cx="1233567" cy="2660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>
                <a:ea typeface="+mn-ea"/>
                <a:cs typeface="+mn-cs"/>
              </a:rPr>
              <a:t>Peak 700 cfs </a:t>
            </a:r>
          </a:p>
        </p:txBody>
      </p:sp>
    </p:spTree>
    <p:extLst>
      <p:ext uri="{BB962C8B-B14F-4D97-AF65-F5344CB8AC3E}">
        <p14:creationId xmlns:p14="http://schemas.microsoft.com/office/powerpoint/2010/main" val="400506772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58024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Discharge observations – Post Calibration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165A-388D-4F95-9D79-BB19AEF2CD72}"/>
              </a:ext>
            </a:extLst>
          </p:cNvPr>
          <p:cNvSpPr txBox="1"/>
          <p:nvPr/>
        </p:nvSpPr>
        <p:spPr>
          <a:xfrm>
            <a:off x="5206546" y="583364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25B44B-B1B4-4BB2-9C62-F774FD0C4584}"/>
              </a:ext>
            </a:extLst>
          </p:cNvPr>
          <p:cNvSpPr txBox="1"/>
          <p:nvPr/>
        </p:nvSpPr>
        <p:spPr>
          <a:xfrm rot="16200000">
            <a:off x="-1646771" y="873497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( cfs 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A08ED8-3B61-4923-ACC4-A05F0E791265}"/>
              </a:ext>
            </a:extLst>
          </p:cNvPr>
          <p:cNvSpPr txBox="1">
            <a:spLocks/>
          </p:cNvSpPr>
          <p:nvPr/>
        </p:nvSpPr>
        <p:spPr>
          <a:xfrm>
            <a:off x="914402" y="1101847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08111110 - New Year Ck at FM 1155 nr Chappell Hill,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1481B-E9CE-49F3-9E80-8031B4AF2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74" y="2007961"/>
            <a:ext cx="9959797" cy="339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B3BD6-20E9-455D-89B2-32CC9634A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623" y="114274"/>
            <a:ext cx="2544099" cy="33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D96783-AA46-466E-B180-A55CD6376406}"/>
              </a:ext>
            </a:extLst>
          </p:cNvPr>
          <p:cNvSpPr txBox="1"/>
          <p:nvPr/>
        </p:nvSpPr>
        <p:spPr>
          <a:xfrm>
            <a:off x="2745192" y="3302776"/>
            <a:ext cx="1270535" cy="3477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FACAF0-E9E1-40B1-A112-401703CC65F9}"/>
              </a:ext>
            </a:extLst>
          </p:cNvPr>
          <p:cNvGrpSpPr/>
          <p:nvPr/>
        </p:nvGrpSpPr>
        <p:grpSpPr>
          <a:xfrm>
            <a:off x="4983337" y="4209328"/>
            <a:ext cx="5757659" cy="1296200"/>
            <a:chOff x="2589196" y="4148488"/>
            <a:chExt cx="5757659" cy="12962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84C18B-A72D-4B43-8465-24C8FC23C281}"/>
                </a:ext>
              </a:extLst>
            </p:cNvPr>
            <p:cNvSpPr txBox="1"/>
            <p:nvPr/>
          </p:nvSpPr>
          <p:spPr>
            <a:xfrm>
              <a:off x="2717842" y="4251775"/>
              <a:ext cx="5629013" cy="119291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276C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USGS Discharge</a:t>
              </a:r>
            </a:p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9CBCB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RQ-30 Discharge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2C695-050E-4035-8EC6-B6C8E9022104}"/>
                </a:ext>
              </a:extLst>
            </p:cNvPr>
            <p:cNvSpPr/>
            <p:nvPr/>
          </p:nvSpPr>
          <p:spPr bwMode="auto">
            <a:xfrm>
              <a:off x="2589196" y="4148488"/>
              <a:ext cx="1703671" cy="64143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154620-C9D4-42BE-9182-7DD58EB655F1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>
            <a:off x="4015727" y="3476644"/>
            <a:ext cx="798697" cy="306182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2" descr="USGS Logo">
            <a:extLst>
              <a:ext uri="{FF2B5EF4-FFF2-40B4-BE49-F238E27FC236}">
                <a16:creationId xmlns:a16="http://schemas.microsoft.com/office/drawing/2014/main" id="{D48D439E-64F7-4D52-91E8-79D67F22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DDE5-C765-FB11-EE06-71E55E99C65D}"/>
              </a:ext>
            </a:extLst>
          </p:cNvPr>
          <p:cNvSpPr txBox="1"/>
          <p:nvPr/>
        </p:nvSpPr>
        <p:spPr>
          <a:xfrm>
            <a:off x="6628600" y="3082709"/>
            <a:ext cx="1233567" cy="2660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>
                <a:ea typeface="+mn-ea"/>
                <a:cs typeface="+mn-cs"/>
              </a:rPr>
              <a:t>Peak 600 cfs </a:t>
            </a:r>
          </a:p>
        </p:txBody>
      </p:sp>
    </p:spTree>
    <p:extLst>
      <p:ext uri="{BB962C8B-B14F-4D97-AF65-F5344CB8AC3E}">
        <p14:creationId xmlns:p14="http://schemas.microsoft.com/office/powerpoint/2010/main" val="378660927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2188D-9DD6-44AF-8497-1F8F2A0D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87" y="5798814"/>
            <a:ext cx="304826" cy="137172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A269C571-F7F5-4A34-84CE-31B9655020D8}"/>
                  </a:ext>
                </a:extLst>
              </p:cNvPr>
              <p:cNvGraphicFramePr/>
              <p:nvPr/>
            </p:nvGraphicFramePr>
            <p:xfrm>
              <a:off x="1379926" y="1175229"/>
              <a:ext cx="9432147" cy="52026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A269C571-F7F5-4A34-84CE-31B9655020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9926" y="1175229"/>
                <a:ext cx="9432147" cy="5202685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A313606-2DAD-477A-9BD0-21BF5FA7507C}"/>
              </a:ext>
            </a:extLst>
          </p:cNvPr>
          <p:cNvSpPr txBox="1"/>
          <p:nvPr/>
        </p:nvSpPr>
        <p:spPr>
          <a:xfrm>
            <a:off x="5440362" y="1771396"/>
            <a:ext cx="2124075" cy="20955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Measurement Number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90F51A-8AF5-4DC0-BE0A-51040CE5CB63}"/>
              </a:ext>
            </a:extLst>
          </p:cNvPr>
          <p:cNvSpPr txBox="1">
            <a:spLocks/>
          </p:cNvSpPr>
          <p:nvPr/>
        </p:nvSpPr>
        <p:spPr>
          <a:xfrm>
            <a:off x="829715" y="422952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081111110 – New Year Ck at FM 1155 nr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Chappel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 Hill, 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F3D85-71FA-45ED-88E7-58A1A0A7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728" y="907584"/>
            <a:ext cx="3001819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5635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4D92-55FD-4D73-B286-A5487C88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14" y="497257"/>
            <a:ext cx="9750655" cy="484632"/>
          </a:xfrm>
        </p:spPr>
        <p:txBody>
          <a:bodyPr/>
          <a:lstStyle/>
          <a:p>
            <a:r>
              <a:rPr lang="en-US" sz="2800"/>
              <a:t>Targeted Measurement Approach Exercise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128889-E93F-B1B4-4385-D0AA66724CD5}"/>
              </a:ext>
            </a:extLst>
          </p:cNvPr>
          <p:cNvSpPr txBox="1">
            <a:spLocks/>
          </p:cNvSpPr>
          <p:nvPr/>
        </p:nvSpPr>
        <p:spPr>
          <a:xfrm>
            <a:off x="498914" y="1982358"/>
            <a:ext cx="4014015" cy="313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 lang="en-US" sz="1950" b="0" i="0" kern="1200">
                <a:solidFill>
                  <a:schemeClr val="tx1"/>
                </a:solidFill>
                <a:latin typeface="+mn-lt"/>
                <a:ea typeface="+mn-ea"/>
                <a:cs typeface="Avenir LT Std 55 Roman"/>
              </a:defRPr>
            </a:lvl1pPr>
            <a:lvl2pPr marL="129779" indent="-129779" algn="l" defTabSz="3429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6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2pPr>
            <a:lvl3pPr marL="301229" indent="-129779" algn="l" defTabSz="342900" rtl="0" eaLnBrk="1" latinLnBrk="0" hangingPunct="1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venir LT Std 65 Medium"/>
              </a:defRPr>
            </a:lvl3pPr>
            <a:lvl4pPr marL="557213" indent="-129779" algn="l" defTabSz="3429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35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4pPr>
            <a:lvl5pPr marL="812006" indent="-132160" algn="l" defTabSz="3429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</a:schemeClr>
              </a:buClr>
              <a:buSzPct val="80000"/>
              <a:buFont typeface="Lucida Grande"/>
              <a:buChar char="-"/>
              <a:defRPr sz="12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5pPr>
            <a:lvl6pPr marL="1329929" indent="-133350" algn="l" defTabSz="301229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tabLst>
                <a:tab pos="1113235" algn="l"/>
              </a:tabLst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546622" indent="-132160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714500" indent="-129779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1839516" indent="-122635" algn="l" defTabSz="342900" rtl="0" eaLnBrk="1" latinLnBrk="0" hangingPunct="1">
              <a:lnSpc>
                <a:spcPts val="1275"/>
              </a:lnSpc>
              <a:spcBef>
                <a:spcPts val="225"/>
              </a:spcBef>
              <a:spcAft>
                <a:spcPts val="225"/>
              </a:spcAft>
              <a:buSzPct val="80000"/>
              <a:buFont typeface="Lucida Grande"/>
              <a:buChar char="-"/>
              <a:defRPr sz="105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Students independently select 2 measurements they think represents channel geometry</a:t>
            </a: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Calibration is performed through Q-commander (RQ-30 software)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130302" marR="0" lvl="0" indent="-130302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9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Results are compared with classmates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5A21D-1D51-B7A6-109C-2A1D2381F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87" y="1219200"/>
            <a:ext cx="6515678" cy="465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7B068-426D-4214-BFA1-027157051270}"/>
              </a:ext>
            </a:extLst>
          </p:cNvPr>
          <p:cNvSpPr txBox="1"/>
          <p:nvPr/>
        </p:nvSpPr>
        <p:spPr>
          <a:xfrm>
            <a:off x="498914" y="121920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(from USGS Velocimetry training class)</a:t>
            </a:r>
          </a:p>
        </p:txBody>
      </p:sp>
      <p:pic>
        <p:nvPicPr>
          <p:cNvPr id="6" name="Picture 2" descr="USGS Logo">
            <a:extLst>
              <a:ext uri="{FF2B5EF4-FFF2-40B4-BE49-F238E27FC236}">
                <a16:creationId xmlns:a16="http://schemas.microsoft.com/office/drawing/2014/main" id="{831CC268-1D93-42DB-A78E-AC4BCEC1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1A0FA-DF5A-390F-9DB8-B73C32A872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774" y="4325112"/>
            <a:ext cx="2358966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433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9C11-1E44-46D6-89C8-A134DE61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751264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/>
              <a:t>Externalizing K-Factor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2C1EC-9BA8-4A90-A2F2-A49619F13B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3444" y="1794295"/>
            <a:ext cx="5413375" cy="849312"/>
          </a:xfrm>
        </p:spPr>
        <p:txBody>
          <a:bodyPr>
            <a:noAutofit/>
          </a:bodyPr>
          <a:lstStyle/>
          <a:p>
            <a:r>
              <a:rPr lang="en-US" sz="2000"/>
              <a:t>Existing USGS app Area Comp 3 Is being modified to calculate K-factor - the coefficient to convert surface velocity to mean channel velocity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11" name="Picture 2" descr="USGS Logo">
            <a:extLst>
              <a:ext uri="{FF2B5EF4-FFF2-40B4-BE49-F238E27FC236}">
                <a16:creationId xmlns:a16="http://schemas.microsoft.com/office/drawing/2014/main" id="{36B91AE5-774D-41FD-90B3-CFE2C2A4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E1881-805F-3B30-D45E-747018261A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572" y="3406814"/>
            <a:ext cx="3790686" cy="244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E98825-26BB-A01D-B5B0-1491B39AA1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834" y="3202007"/>
            <a:ext cx="2021006" cy="197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171D4-6FA3-6262-D5AB-90264D4F9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46" y="1521220"/>
            <a:ext cx="2399953" cy="281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395E68-9E10-0079-0756-3B6E9E0DD7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89" y="5045496"/>
            <a:ext cx="2977994" cy="104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3FF1F4-1E5B-8F85-849D-99250EB9E7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525" y="4097341"/>
            <a:ext cx="2151471" cy="189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88337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9C11-1E44-46D6-89C8-A134DE61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751264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/>
              <a:t>Externalizing Learned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2C1EC-9BA8-4A90-A2F2-A49619F13B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7576" y="1725582"/>
            <a:ext cx="5573500" cy="849312"/>
          </a:xfrm>
        </p:spPr>
        <p:txBody>
          <a:bodyPr>
            <a:noAutofit/>
          </a:bodyPr>
          <a:lstStyle/>
          <a:p>
            <a:r>
              <a:rPr lang="en-US" sz="2000"/>
              <a:t>Learned velocity is determined within the RQ-30</a:t>
            </a:r>
          </a:p>
          <a:p>
            <a:r>
              <a:rPr lang="en-US" sz="2000"/>
              <a:t>Currently no way to transfer learned velocity</a:t>
            </a:r>
          </a:p>
          <a:p>
            <a:r>
              <a:rPr lang="en-US" sz="2000"/>
              <a:t>Future learned velocity profile calculation being developed for integration into Area Comp 3</a:t>
            </a:r>
          </a:p>
          <a:p>
            <a:endParaRPr lang="en-US" sz="2000"/>
          </a:p>
        </p:txBody>
      </p:sp>
      <p:pic>
        <p:nvPicPr>
          <p:cNvPr id="11" name="Picture 2" descr="USGS Logo">
            <a:extLst>
              <a:ext uri="{FF2B5EF4-FFF2-40B4-BE49-F238E27FC236}">
                <a16:creationId xmlns:a16="http://schemas.microsoft.com/office/drawing/2014/main" id="{36B91AE5-774D-41FD-90B3-CFE2C2A4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1F4A1-5505-41B0-B163-CC21FBE1B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04" y="3772273"/>
            <a:ext cx="7096783" cy="220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4C7C3-D5B6-95D3-1DF9-81264224BA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3" y="1725582"/>
            <a:ext cx="4324150" cy="41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7615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A05ACEFD-DB17-8B69-6A06-D2B09CA0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57200"/>
            <a:ext cx="9750655" cy="484632"/>
          </a:xfrm>
        </p:spPr>
        <p:txBody>
          <a:bodyPr/>
          <a:lstStyle/>
          <a:p>
            <a:r>
              <a:rPr lang="en-US" dirty="0"/>
              <a:t>Relationship between averaged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922A3-59F3-E081-4F45-2F3AEC97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112" y="942912"/>
            <a:ext cx="7672232" cy="206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4BA4475-5FD0-70AD-1D79-45B89231B09A}"/>
              </a:ext>
            </a:extLst>
          </p:cNvPr>
          <p:cNvSpPr/>
          <p:nvPr/>
        </p:nvSpPr>
        <p:spPr bwMode="auto">
          <a:xfrm rot="5400000">
            <a:off x="3654224" y="3242533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22CCCC7-1CBE-46A5-88D4-9D86DAD21E92}"/>
              </a:ext>
            </a:extLst>
          </p:cNvPr>
          <p:cNvSpPr/>
          <p:nvPr/>
        </p:nvSpPr>
        <p:spPr bwMode="auto">
          <a:xfrm rot="5400000">
            <a:off x="5735543" y="3242534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392F66-B938-422A-B841-00EE1A933CF8}"/>
              </a:ext>
            </a:extLst>
          </p:cNvPr>
          <p:cNvSpPr/>
          <p:nvPr/>
        </p:nvSpPr>
        <p:spPr bwMode="auto">
          <a:xfrm rot="5400000">
            <a:off x="7816862" y="3242534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C20642-5244-03F3-0E74-417F109921D4}"/>
              </a:ext>
            </a:extLst>
          </p:cNvPr>
          <p:cNvCxnSpPr>
            <a:cxnSpLocks/>
          </p:cNvCxnSpPr>
          <p:nvPr/>
        </p:nvCxnSpPr>
        <p:spPr bwMode="auto">
          <a:xfrm>
            <a:off x="1820286" y="6203681"/>
            <a:ext cx="8119464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2DFB6-6BB6-C9A6-46C6-1E165EDA97D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312" y="1121651"/>
            <a:ext cx="0" cy="4727794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A1113C-9BB5-5243-4E58-6A794747EDC8}"/>
              </a:ext>
            </a:extLst>
          </p:cNvPr>
          <p:cNvSpPr txBox="1"/>
          <p:nvPr/>
        </p:nvSpPr>
        <p:spPr>
          <a:xfrm>
            <a:off x="4799796" y="6301473"/>
            <a:ext cx="3967743" cy="4441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Distance from Left Bank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97B0-814E-6DBC-22B1-BDD33617B4BC}"/>
              </a:ext>
            </a:extLst>
          </p:cNvPr>
          <p:cNvSpPr txBox="1"/>
          <p:nvPr/>
        </p:nvSpPr>
        <p:spPr>
          <a:xfrm rot="16200000">
            <a:off x="-375196" y="1739333"/>
            <a:ext cx="3726755" cy="47286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Depth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5B494E-DBA8-B5AD-1FBA-BF3DA0C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11" y="4059115"/>
            <a:ext cx="7672232" cy="179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289D2E91-C520-6774-12C6-399680E4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20" y="3026872"/>
            <a:ext cx="706375" cy="70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4D296B6-D15F-C718-7B47-BBE185CD28A3}"/>
              </a:ext>
            </a:extLst>
          </p:cNvPr>
          <p:cNvSpPr/>
          <p:nvPr/>
        </p:nvSpPr>
        <p:spPr bwMode="auto">
          <a:xfrm>
            <a:off x="6790690" y="3582954"/>
            <a:ext cx="284477" cy="421387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3813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9F9A71-C530-47D0-BABF-3F7D8A4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82" y="612892"/>
            <a:ext cx="9750655" cy="4846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/>
              <a:t>Study Area</a:t>
            </a:r>
            <a:br>
              <a:rPr lang="en-US" sz="2400"/>
            </a:br>
            <a:br>
              <a:rPr lang="en-US" sz="2400"/>
            </a:br>
            <a:r>
              <a:rPr lang="en-US" sz="2400">
                <a:solidFill>
                  <a:schemeClr val="tx1"/>
                </a:solidFill>
              </a:rPr>
              <a:t>80 TxDOT gages with 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RQ-30 radar sensors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C94D0D-F69B-4D69-8E77-E35A604ECD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75" y="2824619"/>
            <a:ext cx="4467623" cy="251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A6923-CB51-D240-7666-D16ED2BBD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523" y="754956"/>
            <a:ext cx="6844933" cy="493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30B029-855B-4006-ADEB-3A04C6A5922E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9840" y="3923930"/>
            <a:ext cx="3008840" cy="53631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2648671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A05ACEFD-DB17-8B69-6A06-D2B09CA0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57200"/>
            <a:ext cx="9750655" cy="484632"/>
          </a:xfrm>
        </p:spPr>
        <p:txBody>
          <a:bodyPr/>
          <a:lstStyle/>
          <a:p>
            <a:r>
              <a:rPr lang="en-US" dirty="0"/>
              <a:t>Relationship between averaged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922A3-59F3-E081-4F45-2F3AEC97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112" y="942912"/>
            <a:ext cx="7672232" cy="206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4BA4475-5FD0-70AD-1D79-45B89231B09A}"/>
              </a:ext>
            </a:extLst>
          </p:cNvPr>
          <p:cNvSpPr/>
          <p:nvPr/>
        </p:nvSpPr>
        <p:spPr bwMode="auto">
          <a:xfrm rot="5400000">
            <a:off x="3654224" y="3242533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22CCCC7-1CBE-46A5-88D4-9D86DAD21E92}"/>
              </a:ext>
            </a:extLst>
          </p:cNvPr>
          <p:cNvSpPr/>
          <p:nvPr/>
        </p:nvSpPr>
        <p:spPr bwMode="auto">
          <a:xfrm rot="5400000">
            <a:off x="5735543" y="3242534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392F66-B938-422A-B841-00EE1A933CF8}"/>
              </a:ext>
            </a:extLst>
          </p:cNvPr>
          <p:cNvSpPr/>
          <p:nvPr/>
        </p:nvSpPr>
        <p:spPr bwMode="auto">
          <a:xfrm rot="5400000">
            <a:off x="7816862" y="3242534"/>
            <a:ext cx="553967" cy="639245"/>
          </a:xfrm>
          <a:prstGeom prst="rightArrow">
            <a:avLst>
              <a:gd name="adj1" fmla="val 2606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C20642-5244-03F3-0E74-417F109921D4}"/>
              </a:ext>
            </a:extLst>
          </p:cNvPr>
          <p:cNvCxnSpPr>
            <a:cxnSpLocks/>
          </p:cNvCxnSpPr>
          <p:nvPr/>
        </p:nvCxnSpPr>
        <p:spPr bwMode="auto">
          <a:xfrm>
            <a:off x="1820286" y="6203681"/>
            <a:ext cx="8119464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2DFB6-6BB6-C9A6-46C6-1E165EDA97D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312" y="1121651"/>
            <a:ext cx="0" cy="4727794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A1113C-9BB5-5243-4E58-6A794747EDC8}"/>
              </a:ext>
            </a:extLst>
          </p:cNvPr>
          <p:cNvSpPr txBox="1"/>
          <p:nvPr/>
        </p:nvSpPr>
        <p:spPr>
          <a:xfrm>
            <a:off x="4799796" y="6301473"/>
            <a:ext cx="3967743" cy="4441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Distance from Left Bank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97B0-814E-6DBC-22B1-BDD33617B4BC}"/>
              </a:ext>
            </a:extLst>
          </p:cNvPr>
          <p:cNvSpPr txBox="1"/>
          <p:nvPr/>
        </p:nvSpPr>
        <p:spPr>
          <a:xfrm rot="16200000">
            <a:off x="-375196" y="1739333"/>
            <a:ext cx="3726755" cy="47286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Depth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5B494E-DBA8-B5AD-1FBA-BF3DA0C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11" y="4059115"/>
            <a:ext cx="7672232" cy="179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FE4DE-58A9-E1FB-0F31-CCE4E097F594}"/>
              </a:ext>
            </a:extLst>
          </p:cNvPr>
          <p:cNvSpPr/>
          <p:nvPr/>
        </p:nvSpPr>
        <p:spPr bwMode="auto">
          <a:xfrm>
            <a:off x="6723380" y="4022599"/>
            <a:ext cx="419098" cy="2286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3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1E548064-2676-5EF0-E7D3-6DE864F1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20" y="3026872"/>
            <a:ext cx="706375" cy="70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6A83506-1DEC-2B39-32DC-E388FC5CCA6B}"/>
              </a:ext>
            </a:extLst>
          </p:cNvPr>
          <p:cNvSpPr/>
          <p:nvPr/>
        </p:nvSpPr>
        <p:spPr bwMode="auto">
          <a:xfrm>
            <a:off x="6790690" y="3582954"/>
            <a:ext cx="284477" cy="421387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D5567D-72A4-9877-E03E-FE7B3016D134}"/>
              </a:ext>
            </a:extLst>
          </p:cNvPr>
          <p:cNvCxnSpPr/>
          <p:nvPr/>
        </p:nvCxnSpPr>
        <p:spPr bwMode="auto">
          <a:xfrm flipH="1" flipV="1">
            <a:off x="3189767" y="4004341"/>
            <a:ext cx="3338624" cy="1825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868E5C-835A-94C6-D752-C26DC705C3B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58050" y="4022599"/>
            <a:ext cx="2544294" cy="913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B30EDE-F9F5-75FE-6BA2-114524E5A71D}"/>
              </a:ext>
            </a:extLst>
          </p:cNvPr>
          <p:cNvCxnSpPr>
            <a:cxnSpLocks/>
          </p:cNvCxnSpPr>
          <p:nvPr/>
        </p:nvCxnSpPr>
        <p:spPr bwMode="auto">
          <a:xfrm>
            <a:off x="6783667" y="4330209"/>
            <a:ext cx="0" cy="1384791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0224DB-7D38-2599-8118-5BC3E4DD2579}"/>
              </a:ext>
            </a:extLst>
          </p:cNvPr>
          <p:cNvCxnSpPr>
            <a:cxnSpLocks/>
          </p:cNvCxnSpPr>
          <p:nvPr/>
        </p:nvCxnSpPr>
        <p:spPr bwMode="auto">
          <a:xfrm flipH="1">
            <a:off x="5608320" y="4187800"/>
            <a:ext cx="999488" cy="27752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82C973-B049-5930-90A5-F498C1460A64}"/>
              </a:ext>
            </a:extLst>
          </p:cNvPr>
          <p:cNvCxnSpPr>
            <a:cxnSpLocks/>
          </p:cNvCxnSpPr>
          <p:nvPr/>
        </p:nvCxnSpPr>
        <p:spPr bwMode="auto">
          <a:xfrm>
            <a:off x="7258050" y="4215188"/>
            <a:ext cx="870190" cy="56856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CA3DAD-3FF4-D065-2739-E629469CE635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0320" y="4136899"/>
            <a:ext cx="2644011" cy="35580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ADB4A5-987C-7F6B-DCA9-583E09946DAF}"/>
              </a:ext>
            </a:extLst>
          </p:cNvPr>
          <p:cNvCxnSpPr>
            <a:cxnSpLocks/>
          </p:cNvCxnSpPr>
          <p:nvPr/>
        </p:nvCxnSpPr>
        <p:spPr bwMode="auto">
          <a:xfrm>
            <a:off x="7424695" y="4160414"/>
            <a:ext cx="1683147" cy="23318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52767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A72B70B-48BA-0D53-640C-F615CD4B86F5}"/>
              </a:ext>
            </a:extLst>
          </p:cNvPr>
          <p:cNvGrpSpPr/>
          <p:nvPr/>
        </p:nvGrpSpPr>
        <p:grpSpPr>
          <a:xfrm>
            <a:off x="584792" y="1233377"/>
            <a:ext cx="10775420" cy="5258587"/>
            <a:chOff x="144251" y="630267"/>
            <a:chExt cx="11747588" cy="58191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996B85-07B8-8F0F-27DF-DE0356D5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7172" y="799718"/>
              <a:ext cx="4245312" cy="5042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CC123-7BFE-CEE0-5D7F-1CE936B7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8439" y="846644"/>
              <a:ext cx="4717650" cy="5046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206A98-CE37-EA12-CA99-647C5BBBF064}"/>
                </a:ext>
              </a:extLst>
            </p:cNvPr>
            <p:cNvSpPr txBox="1"/>
            <p:nvPr/>
          </p:nvSpPr>
          <p:spPr>
            <a:xfrm>
              <a:off x="2604444" y="6115056"/>
              <a:ext cx="1776170" cy="33437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Q-Commander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06CDF3-E7AF-0D10-3C3B-6FAC7A70E601}"/>
                </a:ext>
              </a:extLst>
            </p:cNvPr>
            <p:cNvSpPr txBox="1"/>
            <p:nvPr/>
          </p:nvSpPr>
          <p:spPr>
            <a:xfrm>
              <a:off x="7100117" y="6109072"/>
              <a:ext cx="2797699" cy="33437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ADCP D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econstruction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F76777-76C3-92A4-FCD7-42BE0B21A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7816" y="630267"/>
              <a:ext cx="1994023" cy="7443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2ACC1F-2AA2-3D7A-B97C-34B4F62E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51" y="697634"/>
              <a:ext cx="2372170" cy="1141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Title 13">
            <a:extLst>
              <a:ext uri="{FF2B5EF4-FFF2-40B4-BE49-F238E27FC236}">
                <a16:creationId xmlns:a16="http://schemas.microsoft.com/office/drawing/2014/main" id="{9D1F48E0-57A8-1109-9A3C-3D05CF69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57200"/>
            <a:ext cx="9750655" cy="484632"/>
          </a:xfrm>
        </p:spPr>
        <p:txBody>
          <a:bodyPr/>
          <a:lstStyle/>
          <a:p>
            <a:r>
              <a:rPr lang="en-US" dirty="0"/>
              <a:t>K-Factor Methods Compared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E7C5EE-F625-C134-4DED-F51E251BC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590" y="4124668"/>
            <a:ext cx="1900126" cy="8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717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F6E3677-9000-49B0-8F0C-FEE2C7615BDE}"/>
              </a:ext>
            </a:extLst>
          </p:cNvPr>
          <p:cNvSpPr txBox="1">
            <a:spLocks/>
          </p:cNvSpPr>
          <p:nvPr/>
        </p:nvSpPr>
        <p:spPr>
          <a:xfrm>
            <a:off x="424651" y="495528"/>
            <a:ext cx="9410138" cy="363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9" name="Picture 2" descr="USGS Stage-Discharge Relation Example">
            <a:extLst>
              <a:ext uri="{FF2B5EF4-FFF2-40B4-BE49-F238E27FC236}">
                <a16:creationId xmlns:a16="http://schemas.microsoft.com/office/drawing/2014/main" id="{5546FC44-149E-49CA-9023-2127152B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95" y="1735094"/>
            <a:ext cx="3217184" cy="179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73ECF7-ABC6-4EE4-99BC-2F967681C77F}"/>
              </a:ext>
            </a:extLst>
          </p:cNvPr>
          <p:cNvSpPr txBox="1"/>
          <p:nvPr/>
        </p:nvSpPr>
        <p:spPr>
          <a:xfrm>
            <a:off x="517102" y="1222951"/>
            <a:ext cx="3804581" cy="3980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USGS Stage-Discharge Rating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C5E12-E859-6CC3-B7A5-82BAC762D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6" y="1421959"/>
            <a:ext cx="2432217" cy="314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998C04-7643-0454-247C-391F9122D8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548" y="1466538"/>
            <a:ext cx="2702828" cy="314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F826BE-7C7D-D8D7-0F75-9060DD5D3BF4}"/>
              </a:ext>
            </a:extLst>
          </p:cNvPr>
          <p:cNvSpPr txBox="1"/>
          <p:nvPr/>
        </p:nvSpPr>
        <p:spPr>
          <a:xfrm>
            <a:off x="4919917" y="1108948"/>
            <a:ext cx="1683257" cy="73116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Q-Commander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00CA8-03AB-1E0D-EF86-74BEFAE347C2}"/>
              </a:ext>
            </a:extLst>
          </p:cNvPr>
          <p:cNvSpPr txBox="1"/>
          <p:nvPr/>
        </p:nvSpPr>
        <p:spPr>
          <a:xfrm>
            <a:off x="7985315" y="991883"/>
            <a:ext cx="2702828" cy="10061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ADCP 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econstruction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072CF4-5D3D-563C-EF10-660A92DAE2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413" y="1702216"/>
            <a:ext cx="1142412" cy="46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B28BED9-4311-C4C4-5CCF-3C8FFFBDB9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92" y="2317748"/>
            <a:ext cx="1180213" cy="55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8736A4-CFD3-A040-BB4F-DF8394E433CA}"/>
              </a:ext>
            </a:extLst>
          </p:cNvPr>
          <p:cNvCxnSpPr>
            <a:cxnSpLocks/>
          </p:cNvCxnSpPr>
          <p:nvPr/>
        </p:nvCxnSpPr>
        <p:spPr bwMode="auto">
          <a:xfrm>
            <a:off x="2130277" y="3890094"/>
            <a:ext cx="0" cy="725739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4C1F23-86D3-8A6F-BCF2-FB4B8DE95F82}"/>
              </a:ext>
            </a:extLst>
          </p:cNvPr>
          <p:cNvSpPr txBox="1"/>
          <p:nvPr/>
        </p:nvSpPr>
        <p:spPr>
          <a:xfrm>
            <a:off x="763655" y="5158482"/>
            <a:ext cx="2893943" cy="42938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Numerous Measurements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77AF45-D0F1-AE2C-4EE7-79A9E1EA416F}"/>
              </a:ext>
            </a:extLst>
          </p:cNvPr>
          <p:cNvSpPr txBox="1"/>
          <p:nvPr/>
        </p:nvSpPr>
        <p:spPr>
          <a:xfrm>
            <a:off x="4486268" y="5570569"/>
            <a:ext cx="3030951" cy="45698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2 - 4 Measurements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(Using Targeted Approach)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330DB2-71FF-7E77-903B-8AAD22604562}"/>
              </a:ext>
            </a:extLst>
          </p:cNvPr>
          <p:cNvCxnSpPr>
            <a:cxnSpLocks/>
          </p:cNvCxnSpPr>
          <p:nvPr/>
        </p:nvCxnSpPr>
        <p:spPr bwMode="auto">
          <a:xfrm>
            <a:off x="5640838" y="4647437"/>
            <a:ext cx="0" cy="725739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4F26F2-D377-09A3-1D6F-6C6A394A46BC}"/>
              </a:ext>
            </a:extLst>
          </p:cNvPr>
          <p:cNvCxnSpPr>
            <a:cxnSpLocks/>
          </p:cNvCxnSpPr>
          <p:nvPr/>
        </p:nvCxnSpPr>
        <p:spPr bwMode="auto">
          <a:xfrm>
            <a:off x="9344039" y="4714716"/>
            <a:ext cx="0" cy="725739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BA78AC2-2CF0-1F58-2968-19EA71211142}"/>
              </a:ext>
            </a:extLst>
          </p:cNvPr>
          <p:cNvSpPr txBox="1"/>
          <p:nvPr/>
        </p:nvSpPr>
        <p:spPr>
          <a:xfrm>
            <a:off x="8208882" y="5587871"/>
            <a:ext cx="2893943" cy="82417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1 - 2 Measurements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No need for roughness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1762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Effectiveness in dynamic channel conditions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5BE64-CF7C-401D-92CA-69E4E21082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80" y="1414361"/>
            <a:ext cx="2668712" cy="474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F48B5-08D2-4972-B6D6-47D788A39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789" y="1454929"/>
            <a:ext cx="2668961" cy="474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48389-97C6-4312-A466-7253CDCAA2D8}"/>
              </a:ext>
            </a:extLst>
          </p:cNvPr>
          <p:cNvSpPr txBox="1"/>
          <p:nvPr/>
        </p:nvSpPr>
        <p:spPr>
          <a:xfrm>
            <a:off x="3365479" y="6249273"/>
            <a:ext cx="2011680" cy="32725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July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01DC1-4C4F-4CF6-B67D-B82CE2DA11C8}"/>
              </a:ext>
            </a:extLst>
          </p:cNvPr>
          <p:cNvSpPr txBox="1"/>
          <p:nvPr/>
        </p:nvSpPr>
        <p:spPr>
          <a:xfrm>
            <a:off x="7809143" y="6249272"/>
            <a:ext cx="2011680" cy="32725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February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DDE31B-186D-4586-B97A-F134BA7F4A33}"/>
              </a:ext>
            </a:extLst>
          </p:cNvPr>
          <p:cNvSpPr txBox="1">
            <a:spLocks/>
          </p:cNvSpPr>
          <p:nvPr/>
        </p:nvSpPr>
        <p:spPr>
          <a:xfrm>
            <a:off x="1010655" y="929729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Seasonal changes</a:t>
            </a:r>
          </a:p>
        </p:txBody>
      </p:sp>
    </p:spTree>
    <p:extLst>
      <p:ext uri="{BB962C8B-B14F-4D97-AF65-F5344CB8AC3E}">
        <p14:creationId xmlns:p14="http://schemas.microsoft.com/office/powerpoint/2010/main" val="240069202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78D1-2DAB-7A04-AB24-28031A73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57200"/>
            <a:ext cx="9750655" cy="484632"/>
          </a:xfrm>
        </p:spPr>
        <p:txBody>
          <a:bodyPr/>
          <a:lstStyle/>
          <a:p>
            <a:r>
              <a:rPr lang="en-US" sz="2400">
                <a:solidFill>
                  <a:srgbClr val="0070C0"/>
                </a:solidFill>
              </a:rPr>
              <a:t>Effectiveness in dynamic channel conditions cont.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F6AC5-C87A-E641-6630-9273B80D7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804" y="1365342"/>
            <a:ext cx="3840908" cy="412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67913-0BD7-64DE-CB80-F053AEB1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569" y="1833102"/>
            <a:ext cx="5757367" cy="323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94298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SGS Logo">
            <a:extLst>
              <a:ext uri="{FF2B5EF4-FFF2-40B4-BE49-F238E27FC236}">
                <a16:creationId xmlns:a16="http://schemas.microsoft.com/office/drawing/2014/main" id="{E6999BE1-3303-454A-BE7C-79B19553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4C5C2-F3FB-4110-9C39-C2BF97881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459" y="1913875"/>
            <a:ext cx="5891082" cy="257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1C1EE9-F614-441D-89FE-A5085F91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6" y="507820"/>
            <a:ext cx="9750655" cy="48463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70C0"/>
                </a:solidFill>
              </a:rPr>
              <a:t>Cross Section Surveys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1600">
                <a:solidFill>
                  <a:srgbClr val="0070C0"/>
                </a:solidFill>
              </a:rPr>
              <a:t>0</a:t>
            </a:r>
            <a:r>
              <a:rPr lang="nn-NO" sz="1600">
                <a:solidFill>
                  <a:srgbClr val="0070C0"/>
                </a:solidFill>
              </a:rPr>
              <a:t>8111051-Carters Ck at FM 60 nr College Station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5951B-9C68-41DD-A2A9-7836324A6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4" y="1678189"/>
            <a:ext cx="2745940" cy="350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154C68C-92F5-49DD-B3B3-7896603C6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2464" y="1636998"/>
            <a:ext cx="2713391" cy="358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BC0C91-A9A6-4307-8A46-D29370D883BF}"/>
              </a:ext>
            </a:extLst>
          </p:cNvPr>
          <p:cNvSpPr txBox="1"/>
          <p:nvPr/>
        </p:nvSpPr>
        <p:spPr>
          <a:xfrm>
            <a:off x="3655294" y="4666259"/>
            <a:ext cx="4623768" cy="98542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Main channel shows approximately 30% reduction in area at low flows following the application of riprap on the right bank.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758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6ECC-DD24-9CF7-E0DD-CFE8692D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55" y="438619"/>
            <a:ext cx="9750655" cy="484632"/>
          </a:xfrm>
        </p:spPr>
        <p:txBody>
          <a:bodyPr/>
          <a:lstStyle/>
          <a:p>
            <a:r>
              <a:rPr lang="en-US" sz="2800"/>
              <a:t>Observations After Rectification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3700BA-36E0-678F-24E3-945412FFF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090" y="1026946"/>
            <a:ext cx="8221820" cy="502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06B023-E4B5-D9DF-7257-7A0384053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29" y="2129570"/>
            <a:ext cx="1626186" cy="20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B9183410-9D1D-F49B-F65D-0AC066483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4575" y="2129570"/>
            <a:ext cx="1562696" cy="206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3171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58" y="489868"/>
            <a:ext cx="9750655" cy="484632"/>
          </a:xfrm>
        </p:spPr>
        <p:txBody>
          <a:bodyPr/>
          <a:lstStyle/>
          <a:p>
            <a:r>
              <a:rPr lang="en-US" sz="2800"/>
              <a:t>Tidally Affected Gages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08B68-F3A0-4BCF-9BF6-F6C2A7D32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/>
        </p:blipFill>
        <p:spPr>
          <a:xfrm>
            <a:off x="1034518" y="1481882"/>
            <a:ext cx="5625735" cy="3134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C4747-526C-4BF6-8522-FDA7CD28BF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412" y="941832"/>
            <a:ext cx="3042999" cy="541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7B93E-DF42-4D26-BDE6-A80425CDD0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963" y="4841499"/>
            <a:ext cx="3193880" cy="1795078"/>
          </a:xfrm>
          <a:prstGeom prst="rect">
            <a:avLst/>
          </a:prstGeom>
        </p:spPr>
      </p:pic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403CED3C-A383-4D32-A381-7FF5F849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F8721E-2630-477B-A280-64BE25C138C4}"/>
              </a:ext>
            </a:extLst>
          </p:cNvPr>
          <p:cNvSpPr txBox="1"/>
          <p:nvPr/>
        </p:nvSpPr>
        <p:spPr>
          <a:xfrm>
            <a:off x="832758" y="917925"/>
            <a:ext cx="609872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08031020 – Cole Ck at I-10 nr Orange, TX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325139-350F-44AA-A6BB-E9EB0234002E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5923" y="2663107"/>
            <a:ext cx="156786" cy="300350"/>
          </a:xfrm>
          <a:prstGeom prst="straightConnector1">
            <a:avLst/>
          </a:prstGeom>
          <a:noFill/>
          <a:ln w="19050" cap="flat" cmpd="sng" algn="ctr">
            <a:solidFill>
              <a:srgbClr val="8BCF8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4A9E33-DAEF-43E0-BF63-3F0E2BC760B8}"/>
              </a:ext>
            </a:extLst>
          </p:cNvPr>
          <p:cNvCxnSpPr>
            <a:cxnSpLocks/>
          </p:cNvCxnSpPr>
          <p:nvPr/>
        </p:nvCxnSpPr>
        <p:spPr bwMode="auto">
          <a:xfrm>
            <a:off x="3590855" y="2803270"/>
            <a:ext cx="0" cy="625730"/>
          </a:xfrm>
          <a:prstGeom prst="straightConnector1">
            <a:avLst/>
          </a:prstGeom>
          <a:noFill/>
          <a:ln w="19050" cap="flat" cmpd="sng" algn="ctr">
            <a:solidFill>
              <a:srgbClr val="D2939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C857C31-4D0D-4E58-93BE-78F9D625658A}"/>
              </a:ext>
            </a:extLst>
          </p:cNvPr>
          <p:cNvSpPr txBox="1"/>
          <p:nvPr/>
        </p:nvSpPr>
        <p:spPr>
          <a:xfrm>
            <a:off x="2165923" y="2437704"/>
            <a:ext cx="612279" cy="20690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BCF8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BB3AF6-C334-4520-B4BA-EBC73A0584D6}"/>
              </a:ext>
            </a:extLst>
          </p:cNvPr>
          <p:cNvSpPr txBox="1"/>
          <p:nvPr/>
        </p:nvSpPr>
        <p:spPr>
          <a:xfrm>
            <a:off x="3229953" y="2578231"/>
            <a:ext cx="721803" cy="20690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D2939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263296882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Backwater Conditions Cont.</a:t>
            </a:r>
            <a:br>
              <a:rPr lang="en-US" sz="1600"/>
            </a:br>
            <a:r>
              <a:rPr lang="en-US" sz="1600"/>
              <a:t>Relation between Stage Height and Velocity (Tehuacana Creek nr Waco)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F552B-444F-4886-BB84-D6E234ABC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672" y="1317969"/>
            <a:ext cx="9750655" cy="508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111DF-D519-4344-B7B5-B64F83FD1BFC}"/>
              </a:ext>
            </a:extLst>
          </p:cNvPr>
          <p:cNvSpPr txBox="1"/>
          <p:nvPr/>
        </p:nvSpPr>
        <p:spPr>
          <a:xfrm>
            <a:off x="5941886" y="2918320"/>
            <a:ext cx="1708874" cy="87350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Stg/Q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63291D-4EC0-48A5-926B-C118C030FC69}"/>
              </a:ext>
            </a:extLst>
          </p:cNvPr>
          <p:cNvCxnSpPr>
            <a:cxnSpLocks/>
          </p:cNvCxnSpPr>
          <p:nvPr/>
        </p:nvCxnSpPr>
        <p:spPr bwMode="auto">
          <a:xfrm>
            <a:off x="7407479" y="3227664"/>
            <a:ext cx="1392572" cy="2957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BC9DEA-A667-406B-9A03-BDA81D691623}"/>
              </a:ext>
            </a:extLst>
          </p:cNvPr>
          <p:cNvSpPr txBox="1"/>
          <p:nvPr/>
        </p:nvSpPr>
        <p:spPr>
          <a:xfrm>
            <a:off x="9549378" y="4109860"/>
            <a:ext cx="1543518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Discharge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by velocity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B07065-61F0-42D6-B387-05EB4CB0601B}"/>
              </a:ext>
            </a:extLst>
          </p:cNvPr>
          <p:cNvCxnSpPr>
            <a:cxnSpLocks/>
          </p:cNvCxnSpPr>
          <p:nvPr/>
        </p:nvCxnSpPr>
        <p:spPr bwMode="auto">
          <a:xfrm flipH="1">
            <a:off x="9643033" y="4639112"/>
            <a:ext cx="373422" cy="3180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757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75" y="786857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Data Observations – Velocity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FA2E6-CDC9-40B8-B8B9-5AA8227180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2" y="2255166"/>
            <a:ext cx="10412928" cy="400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BB5F16-F457-43E5-8698-C76548358FE2}"/>
              </a:ext>
            </a:extLst>
          </p:cNvPr>
          <p:cNvSpPr txBox="1">
            <a:spLocks/>
          </p:cNvSpPr>
          <p:nvPr/>
        </p:nvSpPr>
        <p:spPr>
          <a:xfrm>
            <a:off x="827774" y="1278695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08164150 - W Navidad Rv at I-10 nr Schulenburg, TX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8F0493-87D6-47B4-BD9D-54CFAAC41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08" y="327792"/>
            <a:ext cx="3967181" cy="222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1AB640-8D61-432E-983C-C9E15649BF74}"/>
              </a:ext>
            </a:extLst>
          </p:cNvPr>
          <p:cNvSpPr txBox="1"/>
          <p:nvPr/>
        </p:nvSpPr>
        <p:spPr>
          <a:xfrm>
            <a:off x="4949417" y="6392945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515D4-558A-4D20-9054-BC4E4AEFD26C}"/>
              </a:ext>
            </a:extLst>
          </p:cNvPr>
          <p:cNvSpPr txBox="1"/>
          <p:nvPr/>
        </p:nvSpPr>
        <p:spPr>
          <a:xfrm rot="16200000">
            <a:off x="-1670425" y="1287234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Stage ( ft )</a:t>
            </a:r>
          </a:p>
        </p:txBody>
      </p:sp>
      <p:pic>
        <p:nvPicPr>
          <p:cNvPr id="11" name="Picture 2" descr="USGS Logo">
            <a:extLst>
              <a:ext uri="{FF2B5EF4-FFF2-40B4-BE49-F238E27FC236}">
                <a16:creationId xmlns:a16="http://schemas.microsoft.com/office/drawing/2014/main" id="{6B4AACBD-2BA1-46FF-B8D2-CE24882B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804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F6E3677-9000-49B0-8F0C-FEE2C7615BDE}"/>
              </a:ext>
            </a:extLst>
          </p:cNvPr>
          <p:cNvSpPr txBox="1">
            <a:spLocks/>
          </p:cNvSpPr>
          <p:nvPr/>
        </p:nvSpPr>
        <p:spPr>
          <a:xfrm>
            <a:off x="424651" y="495528"/>
            <a:ext cx="9410138" cy="363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7FFD6-D22C-4216-9F42-183AA356B69B}"/>
              </a:ext>
            </a:extLst>
          </p:cNvPr>
          <p:cNvSpPr txBox="1">
            <a:spLocks/>
          </p:cNvSpPr>
          <p:nvPr/>
        </p:nvSpPr>
        <p:spPr>
          <a:xfrm>
            <a:off x="1210428" y="859002"/>
            <a:ext cx="9410138" cy="363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Traditional USGS Discharge Determination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43FC4-C6D3-456A-8EBF-D88113FC01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88" y="1910788"/>
            <a:ext cx="3697122" cy="124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87084-83A0-46EC-9826-742CA5CE5C74}"/>
              </a:ext>
            </a:extLst>
          </p:cNvPr>
          <p:cNvSpPr txBox="1"/>
          <p:nvPr/>
        </p:nvSpPr>
        <p:spPr>
          <a:xfrm>
            <a:off x="744060" y="3447586"/>
            <a:ext cx="2455253" cy="31959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Flowtracker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Handheld ADCP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75A9A-F42A-47EC-9BD3-643725D7CB94}"/>
              </a:ext>
            </a:extLst>
          </p:cNvPr>
          <p:cNvSpPr txBox="1"/>
          <p:nvPr/>
        </p:nvSpPr>
        <p:spPr>
          <a:xfrm>
            <a:off x="8190723" y="3393195"/>
            <a:ext cx="3606325" cy="3980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Acoustic Doppler Current Profiler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2AD6B5-7CEE-41BF-8C4B-4301E6AD5BD5}"/>
              </a:ext>
            </a:extLst>
          </p:cNvPr>
          <p:cNvCxnSpPr>
            <a:cxnSpLocks/>
          </p:cNvCxnSpPr>
          <p:nvPr/>
        </p:nvCxnSpPr>
        <p:spPr bwMode="auto">
          <a:xfrm>
            <a:off x="4151777" y="3447586"/>
            <a:ext cx="301812" cy="343625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97AD6-0776-4A5B-BEED-978768EB174A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0234" y="3429332"/>
            <a:ext cx="283958" cy="361879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2" descr="USGS Stage-Discharge Relation Example">
            <a:extLst>
              <a:ext uri="{FF2B5EF4-FFF2-40B4-BE49-F238E27FC236}">
                <a16:creationId xmlns:a16="http://schemas.microsoft.com/office/drawing/2014/main" id="{5546FC44-149E-49CA-9023-2127152B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941" y="3886783"/>
            <a:ext cx="3925112" cy="219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73ECF7-ABC6-4EE4-99BC-2F967681C77F}"/>
              </a:ext>
            </a:extLst>
          </p:cNvPr>
          <p:cNvSpPr txBox="1"/>
          <p:nvPr/>
        </p:nvSpPr>
        <p:spPr>
          <a:xfrm>
            <a:off x="4176008" y="6256510"/>
            <a:ext cx="3804581" cy="3980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USGS Stage-Discharge Rating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C376B-0745-4349-BF67-CA51301FCB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419" y="846724"/>
            <a:ext cx="1814306" cy="241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7AC80-285A-4FE8-ADBC-6FBB412089A2}"/>
              </a:ext>
            </a:extLst>
          </p:cNvPr>
          <p:cNvCxnSpPr>
            <a:cxnSpLocks/>
          </p:cNvCxnSpPr>
          <p:nvPr/>
        </p:nvCxnSpPr>
        <p:spPr bwMode="auto">
          <a:xfrm flipH="1">
            <a:off x="9510433" y="1389941"/>
            <a:ext cx="399754" cy="456405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2482BC-1363-462A-B748-2AB25CBF80F7}"/>
              </a:ext>
            </a:extLst>
          </p:cNvPr>
          <p:cNvCxnSpPr>
            <a:cxnSpLocks/>
          </p:cNvCxnSpPr>
          <p:nvPr/>
        </p:nvCxnSpPr>
        <p:spPr bwMode="auto">
          <a:xfrm>
            <a:off x="2277626" y="1413135"/>
            <a:ext cx="463599" cy="385825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BCF06EF-EC88-472E-87D3-12CA8EA812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150" y="1771337"/>
            <a:ext cx="2455254" cy="142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Wading discharge measurement by USGS midsection method">
            <a:extLst>
              <a:ext uri="{FF2B5EF4-FFF2-40B4-BE49-F238E27FC236}">
                <a16:creationId xmlns:a16="http://schemas.microsoft.com/office/drawing/2014/main" id="{262545F9-9943-4910-8B1D-7D2A97011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858" y="976780"/>
            <a:ext cx="1749843" cy="228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6558B-E32E-41DE-A964-719EF3C3133B}"/>
              </a:ext>
            </a:extLst>
          </p:cNvPr>
          <p:cNvSpPr txBox="1"/>
          <p:nvPr/>
        </p:nvSpPr>
        <p:spPr>
          <a:xfrm>
            <a:off x="578497" y="5905272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Measure Stage Height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C6EE4-FFC4-4B07-A3E3-11D7C7D238F3}"/>
              </a:ext>
            </a:extLst>
          </p:cNvPr>
          <p:cNvSpPr txBox="1"/>
          <p:nvPr/>
        </p:nvSpPr>
        <p:spPr>
          <a:xfrm>
            <a:off x="9617219" y="596193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Use Rating Curve to </a:t>
            </a:r>
          </a:p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get Discharge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AAAE0-2F51-455D-B9F8-D27B284996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244" y="3948971"/>
            <a:ext cx="2566046" cy="191709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4BC29B-BDD3-4E66-A294-81D92B4D3F8D}"/>
              </a:ext>
            </a:extLst>
          </p:cNvPr>
          <p:cNvCxnSpPr>
            <a:cxnSpLocks/>
          </p:cNvCxnSpPr>
          <p:nvPr/>
        </p:nvCxnSpPr>
        <p:spPr bwMode="auto">
          <a:xfrm>
            <a:off x="3299476" y="4917852"/>
            <a:ext cx="420268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E36F12-D9F3-4400-A113-A5739369222C}"/>
              </a:ext>
            </a:extLst>
          </p:cNvPr>
          <p:cNvCxnSpPr>
            <a:cxnSpLocks/>
          </p:cNvCxnSpPr>
          <p:nvPr/>
        </p:nvCxnSpPr>
        <p:spPr bwMode="auto">
          <a:xfrm>
            <a:off x="8087121" y="4983945"/>
            <a:ext cx="420268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4994A25-15E7-4CFF-80FB-731230CB6C0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36" y="4005336"/>
            <a:ext cx="2455253" cy="18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009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868" y="788498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Data Observations – Velocity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617D6-CDDD-43F9-AAA0-3BD89FF583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2" y="2255166"/>
            <a:ext cx="10355047" cy="399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710DD9-D8B8-4A4D-A10F-34DFE87BC5BF}"/>
              </a:ext>
            </a:extLst>
          </p:cNvPr>
          <p:cNvSpPr txBox="1">
            <a:spLocks/>
          </p:cNvSpPr>
          <p:nvPr/>
        </p:nvSpPr>
        <p:spPr>
          <a:xfrm>
            <a:off x="843868" y="1249204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08164150 - W Navidad Rv at I-10 nr Schulenburg, TX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04558-7F2E-466D-A714-85E744082A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077" y="327792"/>
            <a:ext cx="3888512" cy="218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AE890B-BE24-4C5D-BE3E-2A554C41C0E7}"/>
              </a:ext>
            </a:extLst>
          </p:cNvPr>
          <p:cNvSpPr txBox="1"/>
          <p:nvPr/>
        </p:nvSpPr>
        <p:spPr>
          <a:xfrm>
            <a:off x="4965510" y="6377914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Date/time</a:t>
            </a:r>
          </a:p>
        </p:txBody>
      </p:sp>
      <p:pic>
        <p:nvPicPr>
          <p:cNvPr id="12" name="Picture 2" descr="USGS Logo">
            <a:extLst>
              <a:ext uri="{FF2B5EF4-FFF2-40B4-BE49-F238E27FC236}">
                <a16:creationId xmlns:a16="http://schemas.microsoft.com/office/drawing/2014/main" id="{6086DB40-EB2F-4EFB-AE6B-82F724F4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3859DF-4640-42E0-A535-2CC194AA3BDF}"/>
              </a:ext>
            </a:extLst>
          </p:cNvPr>
          <p:cNvSpPr txBox="1"/>
          <p:nvPr/>
        </p:nvSpPr>
        <p:spPr>
          <a:xfrm rot="16200000">
            <a:off x="-1670425" y="1287234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Stage ( ft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E7D2B-02B5-33CB-EE55-0DB655B437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08" y="327792"/>
            <a:ext cx="3967181" cy="222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71623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24" y="792817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Data Observations – Initial Velocity Wave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710DD9-D8B8-4A4D-A10F-34DFE87BC5BF}"/>
              </a:ext>
            </a:extLst>
          </p:cNvPr>
          <p:cNvSpPr txBox="1">
            <a:spLocks/>
          </p:cNvSpPr>
          <p:nvPr/>
        </p:nvSpPr>
        <p:spPr>
          <a:xfrm>
            <a:off x="847024" y="1284475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</a:rPr>
              <a:t>08111110 - New Year Ck at FM 1155 nr Chappell Hill, TX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FBFF5-F0D1-4BA2-AE4F-DFD84F873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92" y="3200400"/>
            <a:ext cx="5617840" cy="241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600AB4-9E3B-4863-854D-7864207FD4E8}"/>
              </a:ext>
            </a:extLst>
          </p:cNvPr>
          <p:cNvGraphicFramePr>
            <a:graphicFrameLocks/>
          </p:cNvGraphicFramePr>
          <p:nvPr/>
        </p:nvGraphicFramePr>
        <p:xfrm>
          <a:off x="412607" y="1916162"/>
          <a:ext cx="5733599" cy="394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A bridge over a river&#10;&#10;Description automatically generated with medium confidence">
            <a:extLst>
              <a:ext uri="{FF2B5EF4-FFF2-40B4-BE49-F238E27FC236}">
                <a16:creationId xmlns:a16="http://schemas.microsoft.com/office/drawing/2014/main" id="{B42FE2E5-EF3C-4171-A1CD-EDDB9DBA3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681" y="457200"/>
            <a:ext cx="3146057" cy="215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F34A59-3669-4ABF-BFE4-58930805F7D1}"/>
              </a:ext>
            </a:extLst>
          </p:cNvPr>
          <p:cNvSpPr txBox="1"/>
          <p:nvPr/>
        </p:nvSpPr>
        <p:spPr>
          <a:xfrm rot="16200000">
            <a:off x="-2086804" y="1040021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Stage (ft)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B4BD5-DAF3-4EAD-8A12-73BF28591BB8}"/>
              </a:ext>
            </a:extLst>
          </p:cNvPr>
          <p:cNvSpPr txBox="1"/>
          <p:nvPr/>
        </p:nvSpPr>
        <p:spPr>
          <a:xfrm>
            <a:off x="2178425" y="5904676"/>
            <a:ext cx="5629013" cy="119291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Peak velocity of initial pulse</a:t>
            </a:r>
          </a:p>
        </p:txBody>
      </p:sp>
      <p:pic>
        <p:nvPicPr>
          <p:cNvPr id="13" name="Picture 2" descr="USGS Logo">
            <a:extLst>
              <a:ext uri="{FF2B5EF4-FFF2-40B4-BE49-F238E27FC236}">
                <a16:creationId xmlns:a16="http://schemas.microsoft.com/office/drawing/2014/main" id="{1BF2E83D-0275-4159-97C6-155D6F59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59029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24" y="675173"/>
            <a:ext cx="9750655" cy="484632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Data Observations – Initial Velocity Wave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710DD9-D8B8-4A4D-A10F-34DFE87BC5BF}"/>
              </a:ext>
            </a:extLst>
          </p:cNvPr>
          <p:cNvSpPr txBox="1">
            <a:spLocks/>
          </p:cNvSpPr>
          <p:nvPr/>
        </p:nvSpPr>
        <p:spPr>
          <a:xfrm>
            <a:off x="847024" y="1143636"/>
            <a:ext cx="9750655" cy="48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</a:rPr>
              <a:t>08111110 - New Year Ck at FM 1155 nr Chappell Hill, TX</a:t>
            </a:r>
          </a:p>
        </p:txBody>
      </p:sp>
      <p:pic>
        <p:nvPicPr>
          <p:cNvPr id="12" name="Picture 11" descr="A bridge over a river&#10;&#10;Description automatically generated with medium confidence">
            <a:extLst>
              <a:ext uri="{FF2B5EF4-FFF2-40B4-BE49-F238E27FC236}">
                <a16:creationId xmlns:a16="http://schemas.microsoft.com/office/drawing/2014/main" id="{B42FE2E5-EF3C-4171-A1CD-EDDB9DBA3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681" y="493944"/>
            <a:ext cx="3146057" cy="215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USGS Logo">
            <a:extLst>
              <a:ext uri="{FF2B5EF4-FFF2-40B4-BE49-F238E27FC236}">
                <a16:creationId xmlns:a16="http://schemas.microsoft.com/office/drawing/2014/main" id="{1BF2E83D-0275-4159-97C6-155D6F59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06C97-6505-48FD-B921-AEDA06DACB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8" y="2326328"/>
            <a:ext cx="5874099" cy="349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9292A8-A08E-4529-BDA8-6009805E21F8}"/>
              </a:ext>
            </a:extLst>
          </p:cNvPr>
          <p:cNvGrpSpPr/>
          <p:nvPr/>
        </p:nvGrpSpPr>
        <p:grpSpPr>
          <a:xfrm>
            <a:off x="7079374" y="3011213"/>
            <a:ext cx="4702364" cy="2809479"/>
            <a:chOff x="7079374" y="3011213"/>
            <a:chExt cx="4702364" cy="28094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C543FC-5FB1-4BA2-A7D5-A93E5EFCB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9374" y="3011213"/>
              <a:ext cx="4702364" cy="2809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C2D24D-A86C-4EF6-B06A-E009B91333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580" y="3193377"/>
              <a:ext cx="2988129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2038D24-7FA2-4352-ADA0-FEC726AB0F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580" y="3574377"/>
              <a:ext cx="860879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AEFC99-A3DF-4A4B-AAE1-D7C11648641A}"/>
                </a:ext>
              </a:extLst>
            </p:cNvPr>
            <p:cNvSpPr txBox="1"/>
            <p:nvPr/>
          </p:nvSpPr>
          <p:spPr>
            <a:xfrm>
              <a:off x="7981366" y="3360124"/>
              <a:ext cx="713093" cy="2142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 hours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AAEC87-8FEF-4437-9FC1-2EFDE6122C77}"/>
                </a:ext>
              </a:extLst>
            </p:cNvPr>
            <p:cNvSpPr txBox="1"/>
            <p:nvPr/>
          </p:nvSpPr>
          <p:spPr>
            <a:xfrm>
              <a:off x="8971097" y="3187005"/>
              <a:ext cx="931348" cy="2142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 hours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379D531-885D-41F4-82B5-243F4F56EA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875" y="6074333"/>
            <a:ext cx="269525" cy="215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C622A3-E2B5-428E-AC60-E7CB6337F024}"/>
              </a:ext>
            </a:extLst>
          </p:cNvPr>
          <p:cNvSpPr txBox="1"/>
          <p:nvPr/>
        </p:nvSpPr>
        <p:spPr>
          <a:xfrm>
            <a:off x="2563546" y="6075700"/>
            <a:ext cx="2594380" cy="30221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Subsequent rain events</a:t>
            </a:r>
          </a:p>
        </p:txBody>
      </p:sp>
    </p:spTree>
    <p:extLst>
      <p:ext uri="{BB962C8B-B14F-4D97-AF65-F5344CB8AC3E}">
        <p14:creationId xmlns:p14="http://schemas.microsoft.com/office/powerpoint/2010/main" val="1296772579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457B5E-2EA0-36F6-B481-F0FFC969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03918"/>
              </p:ext>
            </p:extLst>
          </p:nvPr>
        </p:nvGraphicFramePr>
        <p:xfrm>
          <a:off x="4732257" y="513917"/>
          <a:ext cx="1819474" cy="335280"/>
        </p:xfrm>
        <a:graphic>
          <a:graphicData uri="http://schemas.openxmlformats.org/drawingml/2006/table">
            <a:tbl>
              <a:tblPr/>
              <a:tblGrid>
                <a:gridCol w="335465">
                  <a:extLst>
                    <a:ext uri="{9D8B030D-6E8A-4147-A177-3AD203B41FA5}">
                      <a16:colId xmlns:a16="http://schemas.microsoft.com/office/drawing/2014/main" val="1238827151"/>
                    </a:ext>
                  </a:extLst>
                </a:gridCol>
                <a:gridCol w="1484009">
                  <a:extLst>
                    <a:ext uri="{9D8B030D-6E8A-4147-A177-3AD203B41FA5}">
                      <a16:colId xmlns:a16="http://schemas.microsoft.com/office/drawing/2014/main" val="630728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defTabSz="3429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2100" b="1" i="0" kern="1200" baseline="0">
                        <a:solidFill>
                          <a:srgbClr val="007AC2"/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defTabSz="3429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2100" b="1" i="0" kern="1200" baseline="0">
                          <a:solidFill>
                            <a:srgbClr val="007AC2"/>
                          </a:solidFill>
                          <a:latin typeface="+mj-lt"/>
                          <a:ea typeface="+mj-ea"/>
                        </a:rPr>
                        <a:t>Questions?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2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091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633" y="1284266"/>
            <a:ext cx="6127033" cy="400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5C995E-2277-42D6-805E-EC6120655E1E}"/>
              </a:ext>
            </a:extLst>
          </p:cNvPr>
          <p:cNvSpPr txBox="1">
            <a:spLocks/>
          </p:cNvSpPr>
          <p:nvPr/>
        </p:nvSpPr>
        <p:spPr>
          <a:xfrm>
            <a:off x="1225296" y="575781"/>
            <a:ext cx="9410138" cy="363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Measurement of Water Elevation and Velocity using RQ-30 Radar Gage</a:t>
            </a:r>
          </a:p>
        </p:txBody>
      </p:sp>
      <p:pic>
        <p:nvPicPr>
          <p:cNvPr id="1026" name="Picture 2" descr="Non-contact flow meter - RQ-30 - SOMMER Messtechnik GmbH - radar / for  water / 4-20 mA">
            <a:extLst>
              <a:ext uri="{FF2B5EF4-FFF2-40B4-BE49-F238E27FC236}">
                <a16:creationId xmlns:a16="http://schemas.microsoft.com/office/drawing/2014/main" id="{DE4D155F-A6E4-4391-9CE6-A22F3F94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87" y="1766279"/>
            <a:ext cx="3325441" cy="332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D0A6D-800F-964F-918D-E85C2B7DA4FB}"/>
              </a:ext>
            </a:extLst>
          </p:cNvPr>
          <p:cNvSpPr txBox="1"/>
          <p:nvPr/>
        </p:nvSpPr>
        <p:spPr>
          <a:xfrm>
            <a:off x="2664602" y="6022982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Discharge = Area * </a:t>
            </a:r>
            <a:r>
              <a:rPr lang="en-US" sz="4000" b="1" dirty="0">
                <a:solidFill>
                  <a:srgbClr val="0070C0"/>
                </a:solidFill>
                <a:latin typeface="Arial"/>
                <a:ea typeface="ＭＳ Ｐゴシック"/>
              </a:rPr>
              <a:t>Mean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23443630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C995E-2277-42D6-805E-EC6120655E1E}"/>
              </a:ext>
            </a:extLst>
          </p:cNvPr>
          <p:cNvSpPr txBox="1">
            <a:spLocks/>
          </p:cNvSpPr>
          <p:nvPr/>
        </p:nvSpPr>
        <p:spPr>
          <a:xfrm>
            <a:off x="1390930" y="296556"/>
            <a:ext cx="9410138" cy="363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Arial"/>
                <a:ea typeface="ＭＳ Ｐゴシック"/>
              </a:rPr>
              <a:t>Computation of Discharge using RQ-30 Radar Gauge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6DFAF-4C0C-493C-A814-32A4ED97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86" y="1124010"/>
            <a:ext cx="9122425" cy="535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1BCB7-DB4E-7F67-30EC-0EB7E32F8AF7}"/>
              </a:ext>
            </a:extLst>
          </p:cNvPr>
          <p:cNvSpPr txBox="1"/>
          <p:nvPr/>
        </p:nvSpPr>
        <p:spPr>
          <a:xfrm>
            <a:off x="5590095" y="1659117"/>
            <a:ext cx="581320" cy="36528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800" b="1">
                <a:ea typeface="+mn-ea"/>
                <a:cs typeface="+mn-cs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47CDF-009D-EF3A-F6C5-B956E0D88607}"/>
              </a:ext>
            </a:extLst>
          </p:cNvPr>
          <p:cNvSpPr txBox="1"/>
          <p:nvPr/>
        </p:nvSpPr>
        <p:spPr>
          <a:xfrm>
            <a:off x="5590095" y="4375608"/>
            <a:ext cx="581320" cy="36528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800" b="1" dirty="0"/>
              <a:t>V</a:t>
            </a:r>
            <a:endParaRPr lang="en-US" sz="4800" b="1" dirty="0"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25CBF-4C8B-BA95-2262-DFF5FC857FDF}"/>
              </a:ext>
            </a:extLst>
          </p:cNvPr>
          <p:cNvSpPr txBox="1"/>
          <p:nvPr/>
        </p:nvSpPr>
        <p:spPr>
          <a:xfrm>
            <a:off x="9843155" y="3854462"/>
            <a:ext cx="581320" cy="36528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800" b="1">
                <a:ea typeface="+mn-ea"/>
                <a:cs typeface="+mn-cs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3940036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SGS Logo">
            <a:extLst>
              <a:ext uri="{FF2B5EF4-FFF2-40B4-BE49-F238E27FC236}">
                <a16:creationId xmlns:a16="http://schemas.microsoft.com/office/drawing/2014/main" id="{E64CC3B7-4F32-4D7D-A5A3-AB524603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" y="6377914"/>
            <a:ext cx="1164446" cy="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58FD81-A4BE-4D5C-9107-592023F9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60682"/>
            <a:ext cx="9750655" cy="484632"/>
          </a:xfrm>
        </p:spPr>
        <p:txBody>
          <a:bodyPr/>
          <a:lstStyle/>
          <a:p>
            <a:r>
              <a:rPr lang="en-US" sz="3200"/>
              <a:t>Cross Section Surveying</a:t>
            </a:r>
            <a:br>
              <a:rPr lang="en-US" sz="3200"/>
            </a:br>
            <a:r>
              <a:rPr lang="en-US" sz="1400"/>
              <a:t>08041940-Green Pond Gully at FM 365 nr Fannett, TX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F50B2D-9891-4C13-BBB9-B1158E8692F5}"/>
              </a:ext>
            </a:extLst>
          </p:cNvPr>
          <p:cNvGrpSpPr/>
          <p:nvPr/>
        </p:nvGrpSpPr>
        <p:grpSpPr>
          <a:xfrm>
            <a:off x="6681695" y="960037"/>
            <a:ext cx="4391480" cy="2473408"/>
            <a:chOff x="528545" y="1186465"/>
            <a:chExt cx="4391480" cy="247340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0E80F48-88EC-4126-AD3A-403B00B37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545" y="1186465"/>
              <a:ext cx="4391480" cy="2473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1396605-4585-4500-8CE8-21C120E8C0A9}"/>
                </a:ext>
              </a:extLst>
            </p:cNvPr>
            <p:cNvGrpSpPr/>
            <p:nvPr/>
          </p:nvGrpSpPr>
          <p:grpSpPr>
            <a:xfrm>
              <a:off x="817880" y="1838960"/>
              <a:ext cx="3538220" cy="881380"/>
              <a:chOff x="817880" y="1838960"/>
              <a:chExt cx="3538220" cy="88138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218BF9-261B-49FB-B4F7-C7D8070B3C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880" y="1993900"/>
                <a:ext cx="1838960" cy="57912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9DB608A-1BE3-4B49-ACF3-682CAB3BFD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59380" y="2573020"/>
                <a:ext cx="264160" cy="14732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18C41D1-D23A-4BB6-93F6-BA4EB310AD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931160" y="2720340"/>
                <a:ext cx="4902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4D03700-95DB-49A0-9F5A-82286EFB50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421380" y="2471420"/>
                <a:ext cx="276860" cy="24892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931D8F6-C500-49D2-BFD4-C5D25D29E1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698240" y="1915160"/>
                <a:ext cx="657860" cy="55626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549B147-A489-4889-A50D-3DD8CC79EE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56100" y="1838960"/>
                <a:ext cx="0" cy="7620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B534CAE5-4F31-40AF-BB85-5171ABD9B3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695" y="3813430"/>
            <a:ext cx="4680815" cy="203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CE45FAC-A5D6-4A72-8537-7F9E3889C1EE}"/>
              </a:ext>
            </a:extLst>
          </p:cNvPr>
          <p:cNvCxnSpPr>
            <a:cxnSpLocks/>
          </p:cNvCxnSpPr>
          <p:nvPr/>
        </p:nvCxnSpPr>
        <p:spPr bwMode="auto">
          <a:xfrm>
            <a:off x="6971030" y="1612532"/>
            <a:ext cx="0" cy="1524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427EA48-0A5F-4EA5-902C-EFE1DD014B1D}"/>
              </a:ext>
            </a:extLst>
          </p:cNvPr>
          <p:cNvCxnSpPr/>
          <p:nvPr/>
        </p:nvCxnSpPr>
        <p:spPr bwMode="auto">
          <a:xfrm>
            <a:off x="9115773" y="1495329"/>
            <a:ext cx="0" cy="415544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B64EB1DA-7CF4-4E07-A8CE-D5FEBC68A233}"/>
              </a:ext>
            </a:extLst>
          </p:cNvPr>
          <p:cNvSpPr txBox="1">
            <a:spLocks/>
          </p:cNvSpPr>
          <p:nvPr/>
        </p:nvSpPr>
        <p:spPr>
          <a:xfrm>
            <a:off x="914402" y="1727322"/>
            <a:ext cx="9750655" cy="300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5569A11-8ADB-4BEE-BC22-116DBCA24431}"/>
              </a:ext>
            </a:extLst>
          </p:cNvPr>
          <p:cNvSpPr txBox="1">
            <a:spLocks/>
          </p:cNvSpPr>
          <p:nvPr/>
        </p:nvSpPr>
        <p:spPr>
          <a:xfrm>
            <a:off x="976343" y="1766693"/>
            <a:ext cx="4929270" cy="41653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Channel geometry in-line with the velocity sensor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Low chord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Upper bridge deck / road elevation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Sensor elevation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AC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3920ECD5-2AFC-DC9F-AF0E-EAA72B812F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544" y="4129045"/>
            <a:ext cx="1701205" cy="226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47B54-FE02-344B-4CB1-9990AC3606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695" y="188039"/>
            <a:ext cx="1292492" cy="5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984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CD5A-6B82-F362-BDAC-B437155B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04778-7140-42BE-7BC4-CA8345D4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1" y="408170"/>
            <a:ext cx="10559187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60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CD5A-6B82-F362-BDAC-B437155B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ED272-38BF-50C8-CD27-FDF442B7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97" y="407202"/>
            <a:ext cx="10561301" cy="6043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97DA6-4557-0E72-2B90-976E8ED3B633}"/>
              </a:ext>
            </a:extLst>
          </p:cNvPr>
          <p:cNvSpPr/>
          <p:nvPr/>
        </p:nvSpPr>
        <p:spPr bwMode="auto">
          <a:xfrm>
            <a:off x="716297" y="1260628"/>
            <a:ext cx="2195579" cy="656948"/>
          </a:xfrm>
          <a:prstGeom prst="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49A0E-B940-D152-C5CA-EF8F6AD7B4CA}"/>
              </a:ext>
            </a:extLst>
          </p:cNvPr>
          <p:cNvSpPr txBox="1"/>
          <p:nvPr/>
        </p:nvSpPr>
        <p:spPr>
          <a:xfrm>
            <a:off x="9715128" y="1935331"/>
            <a:ext cx="2929631" cy="65694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>
                <a:ea typeface="+mn-ea"/>
                <a:cs typeface="+mn-cs"/>
              </a:rPr>
              <a:t>K-Factor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CE691-2EA6-4850-4E5B-2DC416A914E6}"/>
              </a:ext>
            </a:extLst>
          </p:cNvPr>
          <p:cNvSpPr txBox="1"/>
          <p:nvPr/>
        </p:nvSpPr>
        <p:spPr>
          <a:xfrm>
            <a:off x="5038075" y="1260628"/>
            <a:ext cx="2929631" cy="65694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>
                <a:ea typeface="+mn-ea"/>
                <a:cs typeface="+mn-cs"/>
              </a:rPr>
              <a:t>Cross-section</a:t>
            </a:r>
          </a:p>
        </p:txBody>
      </p:sp>
    </p:spTree>
    <p:extLst>
      <p:ext uri="{BB962C8B-B14F-4D97-AF65-F5344CB8AC3E}">
        <p14:creationId xmlns:p14="http://schemas.microsoft.com/office/powerpoint/2010/main" val="22766047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3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riMarketing">
    <a:dk1>
      <a:sysClr val="windowText" lastClr="000000"/>
    </a:dk1>
    <a:lt1>
      <a:sysClr val="window" lastClr="FFFFFF"/>
    </a:lt1>
    <a:dk2>
      <a:srgbClr val="001446"/>
    </a:dk2>
    <a:lt2>
      <a:srgbClr val="FFFF96"/>
    </a:lt2>
    <a:accent1>
      <a:srgbClr val="A3CA4B"/>
    </a:accent1>
    <a:accent2>
      <a:srgbClr val="FAC15A"/>
    </a:accent2>
    <a:accent3>
      <a:srgbClr val="ED982D"/>
    </a:accent3>
    <a:accent4>
      <a:srgbClr val="5EB4E6"/>
    </a:accent4>
    <a:accent5>
      <a:srgbClr val="8DA3E8"/>
    </a:accent5>
    <a:accent6>
      <a:srgbClr val="B996D5"/>
    </a:accent6>
    <a:hlink>
      <a:srgbClr val="9BCDFF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EsriMarketing">
    <a:dk1>
      <a:sysClr val="windowText" lastClr="000000"/>
    </a:dk1>
    <a:lt1>
      <a:sysClr val="window" lastClr="FFFFFF"/>
    </a:lt1>
    <a:dk2>
      <a:srgbClr val="001446"/>
    </a:dk2>
    <a:lt2>
      <a:srgbClr val="FFFF96"/>
    </a:lt2>
    <a:accent1>
      <a:srgbClr val="A3CA4B"/>
    </a:accent1>
    <a:accent2>
      <a:srgbClr val="FAC15A"/>
    </a:accent2>
    <a:accent3>
      <a:srgbClr val="ED982D"/>
    </a:accent3>
    <a:accent4>
      <a:srgbClr val="5EB4E6"/>
    </a:accent4>
    <a:accent5>
      <a:srgbClr val="8DA3E8"/>
    </a:accent5>
    <a:accent6>
      <a:srgbClr val="B996D5"/>
    </a:accent6>
    <a:hlink>
      <a:srgbClr val="9BCDFF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874</Words>
  <Application>Microsoft Office PowerPoint</Application>
  <PresentationFormat>Widescreen</PresentationFormat>
  <Paragraphs>201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Avenir LT Std 55 Roman</vt:lpstr>
      <vt:lpstr>Avenir LT Std 65 Medium</vt:lpstr>
      <vt:lpstr>Calibri</vt:lpstr>
      <vt:lpstr>Lucida Grande</vt:lpstr>
      <vt:lpstr>Tahoma</vt:lpstr>
      <vt:lpstr>3_Optional_Corporate_PPT_Template-Arial</vt:lpstr>
      <vt:lpstr>4_Optional_Corporate_PPT_Template-Arial</vt:lpstr>
      <vt:lpstr>Streamgaging using surface-velocity sensors (RQ-30s)  Presented by Scott Grzyb, USGS to the TWDB FLOG/FIM Subcommittee 5 April 2024</vt:lpstr>
      <vt:lpstr>Objectives</vt:lpstr>
      <vt:lpstr>Study Area  80 TxDOT gages with   RQ-30 radar sensors</vt:lpstr>
      <vt:lpstr>PowerPoint Presentation</vt:lpstr>
      <vt:lpstr>PowerPoint Presentation</vt:lpstr>
      <vt:lpstr>PowerPoint Presentation</vt:lpstr>
      <vt:lpstr>Cross Section Surveying 08041940-Green Pond Gully at FM 365 nr Fannett, TX</vt:lpstr>
      <vt:lpstr>PowerPoint Presentation</vt:lpstr>
      <vt:lpstr>PowerPoint Presentation</vt:lpstr>
      <vt:lpstr>Gage Height Accuracy</vt:lpstr>
      <vt:lpstr>Gage Height Peak Verification</vt:lpstr>
      <vt:lpstr>PowerPoint Presentation</vt:lpstr>
      <vt:lpstr>Velocity vs Learned Velocity</vt:lpstr>
      <vt:lpstr>Point Velocity (surface)</vt:lpstr>
      <vt:lpstr>Learned Point Velocity (surface)</vt:lpstr>
      <vt:lpstr>Early discharge observations</vt:lpstr>
      <vt:lpstr>Discharge observations</vt:lpstr>
      <vt:lpstr>Discharge observations</vt:lpstr>
      <vt:lpstr>Discharge Measurement Comparisons</vt:lpstr>
      <vt:lpstr>Q-Commander Calibration</vt:lpstr>
      <vt:lpstr>081111110 – New Year Ck at FM 1155 nr Chappel Hill, TX</vt:lpstr>
      <vt:lpstr>Targeted Approach</vt:lpstr>
      <vt:lpstr>Discharge observations – Pre-Calibration</vt:lpstr>
      <vt:lpstr>Discharge observations – Post Calibration</vt:lpstr>
      <vt:lpstr>PowerPoint Presentation</vt:lpstr>
      <vt:lpstr>Targeted Measurement Approach Exercise</vt:lpstr>
      <vt:lpstr>Externalizing K-Factor Calculation</vt:lpstr>
      <vt:lpstr>Externalizing Learned Velocity</vt:lpstr>
      <vt:lpstr>Relationship between averaged cells</vt:lpstr>
      <vt:lpstr>Relationship between averaged cells</vt:lpstr>
      <vt:lpstr>K-Factor Methods Compared</vt:lpstr>
      <vt:lpstr>PowerPoint Presentation</vt:lpstr>
      <vt:lpstr>Effectiveness in dynamic channel conditions</vt:lpstr>
      <vt:lpstr>Effectiveness in dynamic channel conditions cont.</vt:lpstr>
      <vt:lpstr>Cross Section Surveys 08111051-Carters Ck at FM 60 nr College Station</vt:lpstr>
      <vt:lpstr>Observations After Rectification</vt:lpstr>
      <vt:lpstr>Tidally Affected Gages</vt:lpstr>
      <vt:lpstr>Backwater Conditions Cont. Relation between Stage Height and Velocity (Tehuacana Creek nr Waco)</vt:lpstr>
      <vt:lpstr>Data Observations – Velocity</vt:lpstr>
      <vt:lpstr>Data Observations – Velocity</vt:lpstr>
      <vt:lpstr>Data Observations – Initial Velocity Wave</vt:lpstr>
      <vt:lpstr>Data Observations – Initial Velocity Wave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 Non-contact Velocimetry Streamgaging</dc:title>
  <dc:creator>Grzyb, Scott</dc:creator>
  <cp:lastModifiedBy>Maidment, David R</cp:lastModifiedBy>
  <cp:revision>5</cp:revision>
  <dcterms:created xsi:type="dcterms:W3CDTF">2023-08-18T13:11:32Z</dcterms:created>
  <dcterms:modified xsi:type="dcterms:W3CDTF">2024-04-06T22:09:54Z</dcterms:modified>
</cp:coreProperties>
</file>