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6"/>
  </p:notesMasterIdLst>
  <p:handoutMasterIdLst>
    <p:handoutMasterId r:id="rId47"/>
  </p:handoutMasterIdLst>
  <p:sldIdLst>
    <p:sldId id="281" r:id="rId2"/>
    <p:sldId id="288" r:id="rId3"/>
    <p:sldId id="291" r:id="rId4"/>
    <p:sldId id="292" r:id="rId5"/>
    <p:sldId id="336" r:id="rId6"/>
    <p:sldId id="294" r:id="rId7"/>
    <p:sldId id="337" r:id="rId8"/>
    <p:sldId id="299" r:id="rId9"/>
    <p:sldId id="338" r:id="rId10"/>
    <p:sldId id="301" r:id="rId11"/>
    <p:sldId id="302" r:id="rId12"/>
    <p:sldId id="303" r:id="rId13"/>
    <p:sldId id="304" r:id="rId14"/>
    <p:sldId id="305" r:id="rId15"/>
    <p:sldId id="339" r:id="rId16"/>
    <p:sldId id="307" r:id="rId17"/>
    <p:sldId id="308" r:id="rId18"/>
    <p:sldId id="309" r:id="rId19"/>
    <p:sldId id="310" r:id="rId20"/>
    <p:sldId id="311" r:id="rId21"/>
    <p:sldId id="312" r:id="rId22"/>
    <p:sldId id="340" r:id="rId23"/>
    <p:sldId id="341" r:id="rId24"/>
    <p:sldId id="315" r:id="rId25"/>
    <p:sldId id="316" r:id="rId26"/>
    <p:sldId id="317" r:id="rId27"/>
    <p:sldId id="318" r:id="rId28"/>
    <p:sldId id="319" r:id="rId29"/>
    <p:sldId id="320" r:id="rId30"/>
    <p:sldId id="321" r:id="rId31"/>
    <p:sldId id="322" r:id="rId32"/>
    <p:sldId id="326" r:id="rId33"/>
    <p:sldId id="344" r:id="rId34"/>
    <p:sldId id="327" r:id="rId35"/>
    <p:sldId id="345" r:id="rId36"/>
    <p:sldId id="346" r:id="rId37"/>
    <p:sldId id="347" r:id="rId38"/>
    <p:sldId id="348" r:id="rId39"/>
    <p:sldId id="349" r:id="rId40"/>
    <p:sldId id="350" r:id="rId41"/>
    <p:sldId id="352" r:id="rId42"/>
    <p:sldId id="351" r:id="rId43"/>
    <p:sldId id="335" r:id="rId44"/>
    <p:sldId id="342" r:id="rId45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1400" b="1" kern="1200">
        <a:solidFill>
          <a:srgbClr val="FFFFFF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1pPr>
    <a:lvl2pPr marL="457200" algn="ctr" rtl="0" eaLnBrk="0" fontAlgn="base" hangingPunct="0">
      <a:spcBef>
        <a:spcPct val="0"/>
      </a:spcBef>
      <a:spcAft>
        <a:spcPct val="0"/>
      </a:spcAft>
      <a:defRPr sz="1400" b="1" kern="1200">
        <a:solidFill>
          <a:srgbClr val="FFFFFF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2pPr>
    <a:lvl3pPr marL="914400" algn="ctr" rtl="0" eaLnBrk="0" fontAlgn="base" hangingPunct="0">
      <a:spcBef>
        <a:spcPct val="0"/>
      </a:spcBef>
      <a:spcAft>
        <a:spcPct val="0"/>
      </a:spcAft>
      <a:defRPr sz="1400" b="1" kern="1200">
        <a:solidFill>
          <a:srgbClr val="FFFFFF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1400" b="1" kern="1200">
        <a:solidFill>
          <a:srgbClr val="FFFFFF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1400" b="1" kern="1200">
        <a:solidFill>
          <a:srgbClr val="FFFFFF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5pPr>
    <a:lvl6pPr marL="2286000" algn="l" defTabSz="457200" rtl="0" eaLnBrk="1" latinLnBrk="0" hangingPunct="1">
      <a:defRPr sz="1400" b="1" kern="1200">
        <a:solidFill>
          <a:srgbClr val="FFFFFF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6pPr>
    <a:lvl7pPr marL="2743200" algn="l" defTabSz="457200" rtl="0" eaLnBrk="1" latinLnBrk="0" hangingPunct="1">
      <a:defRPr sz="1400" b="1" kern="1200">
        <a:solidFill>
          <a:srgbClr val="FFFFFF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7pPr>
    <a:lvl8pPr marL="3200400" algn="l" defTabSz="457200" rtl="0" eaLnBrk="1" latinLnBrk="0" hangingPunct="1">
      <a:defRPr sz="1400" b="1" kern="1200">
        <a:solidFill>
          <a:srgbClr val="FFFFFF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8pPr>
    <a:lvl9pPr marL="3657600" algn="l" defTabSz="457200" rtl="0" eaLnBrk="1" latinLnBrk="0" hangingPunct="1">
      <a:defRPr sz="1400" b="1" kern="1200">
        <a:solidFill>
          <a:srgbClr val="FFFFFF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clrMru>
    <a:srgbClr val="051932"/>
    <a:srgbClr val="026ACB"/>
    <a:srgbClr val="9BCDFF"/>
    <a:srgbClr val="FFFFC8"/>
    <a:srgbClr val="FFFFFF"/>
    <a:srgbClr val="FFF1C3"/>
    <a:srgbClr val="FFE6C3"/>
    <a:srgbClr val="FFFFC3"/>
    <a:srgbClr val="F0FFA5"/>
    <a:srgbClr val="FFFF9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081" autoAdjust="0"/>
    <p:restoredTop sz="71027" autoAdjust="0"/>
  </p:normalViewPr>
  <p:slideViewPr>
    <p:cSldViewPr snapToGrid="0">
      <p:cViewPr varScale="1">
        <p:scale>
          <a:sx n="76" d="100"/>
          <a:sy n="76" d="100"/>
        </p:scale>
        <p:origin x="-1494" y="-96"/>
      </p:cViewPr>
      <p:guideLst>
        <p:guide orient="horz" pos="432"/>
        <p:guide orient="horz" pos="3888"/>
        <p:guide pos="576"/>
        <p:guide pos="518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668A2397-229D-5E42-96C0-D1B4D14383A4}" type="datetime1">
              <a:rPr lang="en-US"/>
              <a:pPr>
                <a:defRPr/>
              </a:pPr>
              <a:t>9/13/2010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0A661904-7755-0547-B24C-11F6D244CD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 b="0" u="sng">
                <a:solidFill>
                  <a:schemeClr val="tx1"/>
                </a:solidFill>
                <a:effectLst/>
                <a:latin typeface="Times New Roman" pitchFamily="-9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b="0" u="sng">
                <a:solidFill>
                  <a:schemeClr val="tx1"/>
                </a:solidFill>
                <a:effectLst/>
                <a:latin typeface="Times New Roman" pitchFamily="-9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 u="sng">
                <a:solidFill>
                  <a:schemeClr val="tx1"/>
                </a:solidFill>
                <a:effectLst/>
                <a:latin typeface="Times New Roman" pitchFamily="-9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 u="sng">
                <a:solidFill>
                  <a:schemeClr val="tx1"/>
                </a:solidFill>
                <a:effectLst/>
                <a:latin typeface="Times New Roman" pitchFamily="-97" charset="0"/>
              </a:defRPr>
            </a:lvl1pPr>
          </a:lstStyle>
          <a:p>
            <a:pPr>
              <a:defRPr/>
            </a:pPr>
            <a:fld id="{74DEC73C-1164-CA43-9CA2-E40A5599B5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691159-5537-8E43-B762-C53C7284AF00}" type="slidenum">
              <a:rPr lang="en-US"/>
              <a:pPr/>
              <a:t>1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Arial" pitchFamily="34" charset="0"/>
              <a:ea typeface="ＭＳ Ｐゴシック"/>
              <a:cs typeface="ＭＳ Ｐゴシック"/>
            </a:endParaRPr>
          </a:p>
          <a:p>
            <a:endParaRPr lang="en-US" smtClean="0">
              <a:latin typeface="Arial" pitchFamily="34" charset="0"/>
              <a:ea typeface="ＭＳ Ｐゴシック"/>
              <a:cs typeface="ＭＳ Ｐゴシック"/>
            </a:endParaRPr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D7F595-5076-47A2-AB1B-8FD500C73F29}" type="slidenum">
              <a:rPr lang="en-US" smtClean="0">
                <a:latin typeface="Times New Roman" pitchFamily="18" charset="0"/>
                <a:ea typeface="ＭＳ Ｐゴシック"/>
                <a:cs typeface="ＭＳ Ｐゴシック"/>
              </a:rPr>
              <a:pPr/>
              <a:t>11</a:t>
            </a:fld>
            <a:endParaRPr lang="en-US" smtClean="0">
              <a:latin typeface="Times New Roman" pitchFamily="18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FD1F1D-4EF9-415A-9434-97CF62E6AFE8}" type="slidenum">
              <a:rPr lang="en-US" smtClean="0">
                <a:latin typeface="Times New Roman" pitchFamily="18" charset="0"/>
                <a:ea typeface="ＭＳ Ｐゴシック"/>
                <a:cs typeface="ＭＳ Ｐゴシック"/>
              </a:rPr>
              <a:pPr/>
              <a:t>12</a:t>
            </a:fld>
            <a:endParaRPr lang="en-US" smtClean="0">
              <a:latin typeface="Times New Roman" pitchFamily="18" charset="0"/>
              <a:ea typeface="ＭＳ Ｐゴシック"/>
              <a:cs typeface="ＭＳ Ｐゴシック"/>
            </a:endParaRPr>
          </a:p>
        </p:txBody>
      </p:sp>
      <p:sp>
        <p:nvSpPr>
          <p:cNvPr id="7680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1431" tIns="45716" rIns="91431" bIns="45716" anchor="b"/>
          <a:lstStyle/>
          <a:p>
            <a:pPr algn="r" eaLnBrk="0" hangingPunct="0"/>
            <a:fld id="{4EE2B157-1E14-46EF-AE5F-AFF00EAD5231}" type="slidenum">
              <a:rPr lang="en-US" sz="1200" u="sng">
                <a:solidFill>
                  <a:schemeClr val="tx1"/>
                </a:solidFill>
                <a:latin typeface="Times New Roman" pitchFamily="18" charset="0"/>
              </a:rPr>
              <a:pPr algn="r" eaLnBrk="0" hangingPunct="0"/>
              <a:t>12</a:t>
            </a:fld>
            <a:endParaRPr lang="en-US" sz="1200" u="sng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768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680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</p:spPr>
        <p:txBody>
          <a:bodyPr/>
          <a:lstStyle/>
          <a:p>
            <a:endParaRPr lang="en-US" smtClean="0">
              <a:latin typeface="Arial" pitchFamily="34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>
              <a:latin typeface="Arial" pitchFamily="34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DEC73C-1164-CA43-9CA2-E40A5599B5A3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DEC73C-1164-CA43-9CA2-E40A5599B5A3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691159-5537-8E43-B762-C53C7284AF00}" type="slidenum">
              <a:rPr lang="en-US"/>
              <a:pPr/>
              <a:t>17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 wrap="square"/>
          <a:lstStyle/>
          <a:p>
            <a:fld id="{0CE20DDD-06BA-4DF5-A368-3B1C56652409}" type="slidenum">
              <a:rPr lang="en-US" smtClean="0">
                <a:solidFill>
                  <a:srgbClr val="000000"/>
                </a:solidFill>
                <a:latin typeface="Arial" pitchFamily="34" charset="0"/>
                <a:ea typeface="ＭＳ Ｐゴシック"/>
                <a:cs typeface="ＭＳ Ｐゴシック"/>
              </a:rPr>
              <a:pPr/>
              <a:t>18</a:t>
            </a:fld>
            <a:endParaRPr lang="en-US" smtClean="0">
              <a:solidFill>
                <a:srgbClr val="000000"/>
              </a:solidFill>
              <a:latin typeface="Arial" pitchFamily="34" charset="0"/>
              <a:ea typeface="ＭＳ Ｐゴシック"/>
              <a:cs typeface="ＭＳ Ｐゴシック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 anchor="t"/>
          <a:lstStyle/>
          <a:p>
            <a:pPr>
              <a:spcBef>
                <a:spcPct val="0"/>
              </a:spcBef>
            </a:pPr>
            <a:endParaRPr lang="en-US" dirty="0" smtClean="0">
              <a:latin typeface="Arial" pitchFamily="34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DEC73C-1164-CA43-9CA2-E40A5599B5A3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 wrap="square"/>
          <a:lstStyle/>
          <a:p>
            <a:fld id="{4C791B83-2AA0-4481-B313-A33236716E03}" type="slidenum">
              <a:rPr lang="en-US" smtClean="0">
                <a:latin typeface="Arial" pitchFamily="34" charset="0"/>
                <a:ea typeface="ＭＳ Ｐゴシック"/>
                <a:cs typeface="ＭＳ Ｐゴシック"/>
              </a:rPr>
              <a:pPr/>
              <a:t>20</a:t>
            </a:fld>
            <a:endParaRPr lang="en-US" smtClean="0">
              <a:latin typeface="Arial" pitchFamily="34" charset="0"/>
              <a:ea typeface="ＭＳ Ｐゴシック"/>
              <a:cs typeface="ＭＳ Ｐゴシック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 anchor="t"/>
          <a:lstStyle/>
          <a:p>
            <a:pPr eaLnBrk="1" hangingPunct="1">
              <a:spcBef>
                <a:spcPct val="0"/>
              </a:spcBef>
            </a:pPr>
            <a:endParaRPr lang="en-US" dirty="0" smtClean="0">
              <a:latin typeface="Arial" pitchFamily="34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 wrap="square"/>
          <a:lstStyle/>
          <a:p>
            <a:fld id="{266C37A5-3F15-4BA4-B85E-D1B496E1CCB8}" type="slidenum">
              <a:rPr lang="en-US" smtClean="0">
                <a:latin typeface="Times New Roman" pitchFamily="18" charset="0"/>
                <a:ea typeface="ＭＳ Ｐゴシック"/>
                <a:cs typeface="ＭＳ Ｐゴシック"/>
              </a:rPr>
              <a:pPr/>
              <a:t>21</a:t>
            </a:fld>
            <a:endParaRPr lang="en-US" smtClean="0">
              <a:latin typeface="Times New Roman" pitchFamily="18" charset="0"/>
              <a:ea typeface="ＭＳ Ｐゴシック"/>
              <a:cs typeface="ＭＳ Ｐゴシック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 anchor="t"/>
          <a:lstStyle/>
          <a:p>
            <a:pPr eaLnBrk="1" hangingPunct="1">
              <a:spcBef>
                <a:spcPct val="0"/>
              </a:spcBef>
            </a:pPr>
            <a:endParaRPr lang="en-US" dirty="0" smtClean="0">
              <a:latin typeface="Arial" pitchFamily="34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0A6793-78B7-475E-B830-A103A478AA1D}" type="slidenum">
              <a:rPr lang="en-US" smtClean="0">
                <a:latin typeface="Times New Roman" pitchFamily="18" charset="0"/>
                <a:ea typeface="ＭＳ Ｐゴシック"/>
                <a:cs typeface="ＭＳ Ｐゴシック"/>
              </a:rPr>
              <a:pPr/>
              <a:t>2</a:t>
            </a:fld>
            <a:endParaRPr lang="en-US" smtClean="0">
              <a:latin typeface="Times New Roman" pitchFamily="18" charset="0"/>
              <a:ea typeface="ＭＳ Ｐゴシック"/>
              <a:cs typeface="ＭＳ Ｐゴシック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</p:spPr>
        <p:txBody>
          <a:bodyPr/>
          <a:lstStyle/>
          <a:p>
            <a:endParaRPr lang="en-US" dirty="0" smtClean="0">
              <a:latin typeface="Arial" pitchFamily="34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DEC73C-1164-CA43-9CA2-E40A5599B5A3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DEC73C-1164-CA43-9CA2-E40A5599B5A3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DEC73C-1164-CA43-9CA2-E40A5599B5A3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DEC73C-1164-CA43-9CA2-E40A5599B5A3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DEC73C-1164-CA43-9CA2-E40A5599B5A3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>
              <a:latin typeface="Arial" pitchFamily="34" charset="0"/>
              <a:ea typeface="ＭＳ Ｐゴシック"/>
              <a:cs typeface="ＭＳ Ｐゴシック"/>
            </a:endParaRPr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C03BB6-E07E-481B-8FAF-E6930EE2CA94}" type="slidenum">
              <a:rPr lang="en-US" smtClean="0">
                <a:latin typeface="Times New Roman" pitchFamily="18" charset="0"/>
                <a:ea typeface="ＭＳ Ｐゴシック"/>
                <a:cs typeface="ＭＳ Ｐゴシック"/>
              </a:rPr>
              <a:pPr/>
              <a:t>29</a:t>
            </a:fld>
            <a:endParaRPr lang="en-US" smtClean="0">
              <a:latin typeface="Times New Roman" pitchFamily="18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>
              <a:latin typeface="Arial" pitchFamily="34" charset="0"/>
              <a:ea typeface="ＭＳ Ｐゴシック"/>
              <a:cs typeface="ＭＳ Ｐゴシック"/>
            </a:endParaRPr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51B8D1-4508-4080-A134-5CD5D288BF77}" type="slidenum">
              <a:rPr lang="en-US" smtClean="0">
                <a:latin typeface="Times New Roman" pitchFamily="18" charset="0"/>
                <a:ea typeface="ＭＳ Ｐゴシック"/>
                <a:cs typeface="ＭＳ Ｐゴシック"/>
              </a:rPr>
              <a:pPr/>
              <a:t>30</a:t>
            </a:fld>
            <a:endParaRPr lang="en-US" smtClean="0">
              <a:latin typeface="Times New Roman" pitchFamily="18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DEC73C-1164-CA43-9CA2-E40A5599B5A3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DEC73C-1164-CA43-9CA2-E40A5599B5A3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DEC73C-1164-CA43-9CA2-E40A5599B5A3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en-US" smtClean="0">
                <a:latin typeface="Arial" pitchFamily="34" charset="0"/>
                <a:ea typeface="ＭＳ Ｐゴシック"/>
                <a:cs typeface="ＭＳ Ｐゴシック"/>
              </a:rPr>
              <a:t>Flood, Drought, pollution, environmental flows-eco health pics</a:t>
            </a:r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8F9F75-A47E-45AA-8D91-D7C188047650}" type="slidenum">
              <a:rPr lang="en-US" smtClean="0">
                <a:latin typeface="Times New Roman" pitchFamily="18" charset="0"/>
                <a:ea typeface="ＭＳ Ｐゴシック"/>
                <a:cs typeface="ＭＳ Ｐゴシック"/>
              </a:rPr>
              <a:pPr/>
              <a:t>3</a:t>
            </a:fld>
            <a:endParaRPr lang="en-US" smtClean="0">
              <a:latin typeface="Times New Roman" pitchFamily="18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DEC73C-1164-CA43-9CA2-E40A5599B5A3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DEC73C-1164-CA43-9CA2-E40A5599B5A3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691159-5537-8E43-B762-C53C7284AF00}" type="slidenum">
              <a:rPr lang="en-US"/>
              <a:pPr/>
              <a:t>42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DEC73C-1164-CA43-9CA2-E40A5599B5A3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DEC73C-1164-CA43-9CA2-E40A5599B5A3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DEC73C-1164-CA43-9CA2-E40A5599B5A3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DEC73C-1164-CA43-9CA2-E40A5599B5A3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797AE6-379C-4953-BAE6-37251B39A93B}" type="slidenum">
              <a:rPr lang="en-US" smtClean="0">
                <a:latin typeface="Times New Roman" pitchFamily="18" charset="0"/>
                <a:ea typeface="ＭＳ Ｐゴシック"/>
                <a:cs typeface="ＭＳ Ｐゴシック"/>
              </a:rPr>
              <a:pPr/>
              <a:t>6</a:t>
            </a:fld>
            <a:endParaRPr lang="en-US" smtClean="0">
              <a:latin typeface="Times New Roman" pitchFamily="18" charset="0"/>
              <a:ea typeface="ＭＳ Ｐゴシック"/>
              <a:cs typeface="ＭＳ Ｐゴシック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>
              <a:latin typeface="Arial" pitchFamily="34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DEC73C-1164-CA43-9CA2-E40A5599B5A3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D0C29D-54D5-4A38-832D-26E9A70DCEB7}" type="slidenum">
              <a:rPr lang="en-US" smtClean="0">
                <a:latin typeface="Times New Roman" pitchFamily="18" charset="0"/>
                <a:ea typeface="ＭＳ Ｐゴシック"/>
                <a:cs typeface="ＭＳ Ｐゴシック"/>
              </a:rPr>
              <a:pPr/>
              <a:t>8</a:t>
            </a:fld>
            <a:endParaRPr lang="en-US" smtClean="0">
              <a:latin typeface="Times New Roman" pitchFamily="18" charset="0"/>
              <a:ea typeface="ＭＳ Ｐゴシック"/>
              <a:cs typeface="ＭＳ Ｐゴシック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>
              <a:latin typeface="Times New Roman" pitchFamily="18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>
              <a:latin typeface="Arial" pitchFamily="34" charset="0"/>
              <a:ea typeface="ＭＳ Ｐゴシック"/>
              <a:cs typeface="ＭＳ Ｐゴシック"/>
            </a:endParaRPr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69FC87-758F-4375-9A77-CBBDB05FBEFD}" type="slidenum">
              <a:rPr lang="en-US" smtClean="0">
                <a:latin typeface="Times New Roman" pitchFamily="18" charset="0"/>
                <a:ea typeface="ＭＳ Ｐゴシック"/>
                <a:cs typeface="ＭＳ Ｐゴシック"/>
              </a:rPr>
              <a:pPr/>
              <a:t>10</a:t>
            </a:fld>
            <a:endParaRPr lang="en-US" smtClean="0">
              <a:latin typeface="Times New Roman" pitchFamily="18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010CorpPPT4x3_bg_esriLogo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ader-banner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85800"/>
            <a:ext cx="9144001" cy="536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723900"/>
            <a:ext cx="7315200" cy="48260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smtClean="0"/>
              <a:t>Click to Edit Title</a:t>
            </a:r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1879600" y="5664200"/>
            <a:ext cx="6350000" cy="508000"/>
          </a:xfrm>
        </p:spPr>
        <p:txBody>
          <a:bodyPr lIns="0" tIns="0" rIns="0" bIns="0" anchor="b"/>
          <a:lstStyle>
            <a:lvl1pPr marL="0" indent="0" algn="r">
              <a:buFontTx/>
              <a:buNone/>
              <a:defRPr sz="1300" b="0" i="1" baseline="0">
                <a:solidFill>
                  <a:srgbClr val="FFFF96">
                    <a:alpha val="95000"/>
                  </a:srgb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 Click to Edit Tagline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ader-banner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85800"/>
            <a:ext cx="9144001" cy="536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723900"/>
            <a:ext cx="7315200" cy="482600"/>
          </a:xfrm>
        </p:spPr>
        <p:txBody>
          <a:bodyPr/>
          <a:lstStyle/>
          <a:p>
            <a:r>
              <a:rPr lang="en-US" smtClean="0"/>
              <a:t>Click to Edit Title</a:t>
            </a:r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 bwMode="auto">
          <a:xfrm>
            <a:off x="0" y="-1"/>
            <a:ext cx="9144000" cy="6858000"/>
          </a:xfrm>
          <a:prstGeom prst="rect">
            <a:avLst/>
          </a:prstGeom>
          <a:solidFill>
            <a:schemeClr val="tx2">
              <a:alpha val="3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rtlCol="0" anchor="ctr"/>
          <a:lstStyle/>
          <a:p>
            <a:pPr algn="ctr"/>
            <a:endParaRPr lang="en-US" sz="1200" dirty="0">
              <a:solidFill>
                <a:schemeClr val="tx2"/>
              </a:solidFill>
              <a:latin typeface="Arial" charset="0"/>
              <a:ea typeface="ＭＳ Ｐゴシック" pitchFamily="16" charset="-128"/>
            </a:endParaRPr>
          </a:p>
        </p:txBody>
      </p:sp>
      <p:pic>
        <p:nvPicPr>
          <p:cNvPr id="4" name="Picture 3" descr="WorldMapBg_hue.png"/>
          <p:cNvPicPr>
            <a:picLocks noChangeAspect="1"/>
          </p:cNvPicPr>
          <p:nvPr userDrawn="1"/>
        </p:nvPicPr>
        <p:blipFill>
          <a:blip r:embed="rId2">
            <a:lum/>
            <a:alphaModFix amt="25000"/>
          </a:blip>
          <a:srcRect l="9821" r="9821" b="24535"/>
          <a:stretch>
            <a:fillRect/>
          </a:stretch>
        </p:blipFill>
        <p:spPr>
          <a:xfrm>
            <a:off x="0" y="0"/>
            <a:ext cx="9144000" cy="4830352"/>
          </a:xfrm>
          <a:prstGeom prst="rect">
            <a:avLst/>
          </a:prstGeom>
          <a:effectLst/>
        </p:spPr>
      </p:pic>
      <p:grpSp>
        <p:nvGrpSpPr>
          <p:cNvPr id="5" name="Group 4"/>
          <p:cNvGrpSpPr/>
          <p:nvPr userDrawn="1"/>
        </p:nvGrpSpPr>
        <p:grpSpPr>
          <a:xfrm>
            <a:off x="0" y="1141577"/>
            <a:ext cx="9144000" cy="5486400"/>
            <a:chOff x="0" y="685800"/>
            <a:chExt cx="9144000" cy="5486400"/>
          </a:xfrm>
        </p:grpSpPr>
        <p:cxnSp>
          <p:nvCxnSpPr>
            <p:cNvPr id="7" name="Straight Connector 6"/>
            <p:cNvCxnSpPr/>
            <p:nvPr userDrawn="1"/>
          </p:nvCxnSpPr>
          <p:spPr bwMode="auto">
            <a:xfrm>
              <a:off x="914400" y="685800"/>
              <a:ext cx="0" cy="5486400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chemeClr val="accent4">
                      <a:lumMod val="50000"/>
                    </a:schemeClr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chemeClr val="accent4">
                      <a:lumMod val="50000"/>
                    </a:schemeClr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" name="Straight Connector 7"/>
            <p:cNvCxnSpPr/>
            <p:nvPr userDrawn="1"/>
          </p:nvCxnSpPr>
          <p:spPr bwMode="auto">
            <a:xfrm>
              <a:off x="2377440" y="685800"/>
              <a:ext cx="0" cy="5486400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chemeClr val="accent4">
                      <a:lumMod val="50000"/>
                    </a:schemeClr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chemeClr val="accent4">
                      <a:lumMod val="50000"/>
                    </a:schemeClr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" name="Straight Connector 8"/>
            <p:cNvCxnSpPr/>
            <p:nvPr userDrawn="1"/>
          </p:nvCxnSpPr>
          <p:spPr bwMode="auto">
            <a:xfrm>
              <a:off x="3840480" y="685800"/>
              <a:ext cx="0" cy="5486400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chemeClr val="accent4">
                      <a:lumMod val="50000"/>
                    </a:schemeClr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chemeClr val="accent4">
                      <a:lumMod val="50000"/>
                    </a:schemeClr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" name="Straight Connector 9"/>
            <p:cNvCxnSpPr/>
            <p:nvPr userDrawn="1"/>
          </p:nvCxnSpPr>
          <p:spPr bwMode="auto">
            <a:xfrm>
              <a:off x="5303520" y="685800"/>
              <a:ext cx="0" cy="5486400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chemeClr val="accent4">
                      <a:lumMod val="50000"/>
                    </a:schemeClr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chemeClr val="accent4">
                      <a:lumMod val="50000"/>
                    </a:schemeClr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Straight Connector 10"/>
            <p:cNvCxnSpPr/>
            <p:nvPr userDrawn="1"/>
          </p:nvCxnSpPr>
          <p:spPr bwMode="auto">
            <a:xfrm>
              <a:off x="6766560" y="685800"/>
              <a:ext cx="0" cy="5486400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chemeClr val="accent4">
                      <a:lumMod val="50000"/>
                    </a:schemeClr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chemeClr val="accent4">
                      <a:lumMod val="50000"/>
                    </a:schemeClr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Straight Connector 11"/>
            <p:cNvCxnSpPr/>
            <p:nvPr userDrawn="1"/>
          </p:nvCxnSpPr>
          <p:spPr bwMode="auto">
            <a:xfrm>
              <a:off x="8229600" y="685800"/>
              <a:ext cx="0" cy="5486400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chemeClr val="accent4">
                      <a:lumMod val="50000"/>
                    </a:schemeClr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chemeClr val="accent4">
                      <a:lumMod val="50000"/>
                    </a:schemeClr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Straight Connector 12"/>
            <p:cNvCxnSpPr/>
            <p:nvPr userDrawn="1"/>
          </p:nvCxnSpPr>
          <p:spPr bwMode="auto">
            <a:xfrm rot="10800000">
              <a:off x="0" y="5171280"/>
              <a:ext cx="9144000" cy="1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16000">
                    <a:schemeClr val="accent4">
                      <a:lumMod val="50000"/>
                    </a:schemeClr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75000">
                    <a:schemeClr val="accent4">
                      <a:lumMod val="50000"/>
                    </a:schemeClr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Straight Connector 13"/>
            <p:cNvCxnSpPr/>
            <p:nvPr userDrawn="1"/>
          </p:nvCxnSpPr>
          <p:spPr bwMode="auto">
            <a:xfrm rot="10800000">
              <a:off x="0" y="4009760"/>
              <a:ext cx="9144000" cy="1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16000">
                    <a:schemeClr val="accent4">
                      <a:lumMod val="50000"/>
                    </a:schemeClr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75000">
                    <a:schemeClr val="accent4">
                      <a:lumMod val="50000"/>
                    </a:schemeClr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Straight Connector 14"/>
            <p:cNvCxnSpPr/>
            <p:nvPr userDrawn="1"/>
          </p:nvCxnSpPr>
          <p:spPr bwMode="auto">
            <a:xfrm rot="10800000">
              <a:off x="0" y="2848240"/>
              <a:ext cx="9144000" cy="1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16000">
                    <a:schemeClr val="accent4">
                      <a:lumMod val="50000"/>
                    </a:schemeClr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75000">
                    <a:schemeClr val="accent4">
                      <a:lumMod val="50000"/>
                    </a:schemeClr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Connector 15"/>
            <p:cNvCxnSpPr/>
            <p:nvPr userDrawn="1"/>
          </p:nvCxnSpPr>
          <p:spPr bwMode="auto">
            <a:xfrm rot="10800000">
              <a:off x="0" y="1686720"/>
              <a:ext cx="9144000" cy="1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16000">
                    <a:schemeClr val="accent4">
                      <a:lumMod val="50000"/>
                    </a:schemeClr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75000">
                    <a:schemeClr val="accent4">
                      <a:lumMod val="50000"/>
                    </a:schemeClr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723900"/>
            <a:ext cx="7315200" cy="482600"/>
          </a:xfrm>
        </p:spPr>
        <p:txBody>
          <a:bodyPr/>
          <a:lstStyle/>
          <a:p>
            <a:r>
              <a:rPr lang="en-US" smtClean="0"/>
              <a:t>Click to Edit Title</a:t>
            </a:r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13634221copy_demo_bg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30" name="Group 29"/>
          <p:cNvGrpSpPr/>
          <p:nvPr userDrawn="1"/>
        </p:nvGrpSpPr>
        <p:grpSpPr>
          <a:xfrm>
            <a:off x="437931" y="695202"/>
            <a:ext cx="5931335" cy="5870448"/>
            <a:chOff x="437931" y="695202"/>
            <a:chExt cx="5931335" cy="5870448"/>
          </a:xfrm>
        </p:grpSpPr>
        <p:cxnSp>
          <p:nvCxnSpPr>
            <p:cNvPr id="14" name="Straight Connector 13"/>
            <p:cNvCxnSpPr/>
            <p:nvPr userDrawn="1"/>
          </p:nvCxnSpPr>
          <p:spPr bwMode="auto">
            <a:xfrm>
              <a:off x="914400" y="695202"/>
              <a:ext cx="0" cy="5870448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rgbClr val="5AC3FA"/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Connector 15"/>
            <p:cNvCxnSpPr/>
            <p:nvPr userDrawn="1"/>
          </p:nvCxnSpPr>
          <p:spPr bwMode="auto">
            <a:xfrm rot="10800000">
              <a:off x="437932" y="5636448"/>
              <a:ext cx="5931334" cy="1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17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75000">
                    <a:srgbClr val="5AC3FA"/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Straight Connector 18"/>
            <p:cNvCxnSpPr/>
            <p:nvPr userDrawn="1"/>
          </p:nvCxnSpPr>
          <p:spPr bwMode="auto">
            <a:xfrm rot="10800000">
              <a:off x="437932" y="4397869"/>
              <a:ext cx="5931334" cy="1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17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75000">
                    <a:srgbClr val="5AC3FA"/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Straight Connector 22"/>
            <p:cNvCxnSpPr/>
            <p:nvPr userDrawn="1"/>
          </p:nvCxnSpPr>
          <p:spPr bwMode="auto">
            <a:xfrm rot="10800000" flipV="1">
              <a:off x="437931" y="3159290"/>
              <a:ext cx="4002190" cy="1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80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20000">
                    <a:srgbClr val="5AC3FA"/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" name="Straight Connector 23"/>
            <p:cNvCxnSpPr/>
            <p:nvPr userDrawn="1"/>
          </p:nvCxnSpPr>
          <p:spPr bwMode="auto">
            <a:xfrm rot="10800000">
              <a:off x="437935" y="1920709"/>
              <a:ext cx="2542147" cy="1588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50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Straight Connector 25"/>
            <p:cNvCxnSpPr/>
            <p:nvPr userDrawn="1"/>
          </p:nvCxnSpPr>
          <p:spPr bwMode="auto">
            <a:xfrm>
              <a:off x="2438664" y="1307850"/>
              <a:ext cx="0" cy="5257800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rgbClr val="5AC3FA"/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Straight Connector 27"/>
            <p:cNvCxnSpPr/>
            <p:nvPr userDrawn="1"/>
          </p:nvCxnSpPr>
          <p:spPr bwMode="auto">
            <a:xfrm>
              <a:off x="3962928" y="2679450"/>
              <a:ext cx="0" cy="3886200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rgbClr val="5AC3FA"/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" name="Straight Connector 28"/>
            <p:cNvCxnSpPr/>
            <p:nvPr userDrawn="1"/>
          </p:nvCxnSpPr>
          <p:spPr bwMode="auto">
            <a:xfrm>
              <a:off x="5487192" y="3749298"/>
              <a:ext cx="0" cy="2816352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rgbClr val="5AC3FA"/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3" name="Picture 2" descr="header-banner.png"/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94000" y="1920708"/>
            <a:ext cx="76200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03600" y="1944209"/>
            <a:ext cx="4826000" cy="583092"/>
          </a:xfrm>
        </p:spPr>
        <p:txBody>
          <a:bodyPr/>
          <a:lstStyle>
            <a:lvl1pPr algn="r">
              <a:defRPr sz="3000" spc="0" baseline="0"/>
            </a:lvl1pPr>
          </a:lstStyle>
          <a:p>
            <a:r>
              <a:rPr lang="en-US" smtClean="0"/>
              <a:t>Click to Edit Demo Title</a:t>
            </a:r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13634221copy_demo_bg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21" name="Group 20"/>
          <p:cNvGrpSpPr/>
          <p:nvPr userDrawn="1"/>
        </p:nvGrpSpPr>
        <p:grpSpPr>
          <a:xfrm>
            <a:off x="437931" y="695202"/>
            <a:ext cx="5931335" cy="5870448"/>
            <a:chOff x="437931" y="695202"/>
            <a:chExt cx="5931335" cy="5870448"/>
          </a:xfrm>
        </p:grpSpPr>
        <p:cxnSp>
          <p:nvCxnSpPr>
            <p:cNvPr id="9" name="Straight Connector 8"/>
            <p:cNvCxnSpPr/>
            <p:nvPr userDrawn="1"/>
          </p:nvCxnSpPr>
          <p:spPr bwMode="auto">
            <a:xfrm>
              <a:off x="914400" y="695202"/>
              <a:ext cx="0" cy="5870448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rgbClr val="5AC3FA"/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Straight Connector 18"/>
            <p:cNvCxnSpPr/>
            <p:nvPr userDrawn="1"/>
          </p:nvCxnSpPr>
          <p:spPr bwMode="auto">
            <a:xfrm rot="10800000">
              <a:off x="437932" y="5636448"/>
              <a:ext cx="5931334" cy="1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17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75000">
                    <a:srgbClr val="5AC3FA"/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Straight Connector 22"/>
            <p:cNvCxnSpPr/>
            <p:nvPr userDrawn="1"/>
          </p:nvCxnSpPr>
          <p:spPr bwMode="auto">
            <a:xfrm rot="10800000">
              <a:off x="437932" y="4397869"/>
              <a:ext cx="5931334" cy="1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17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75000">
                    <a:srgbClr val="5AC3FA"/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" name="Straight Connector 23"/>
            <p:cNvCxnSpPr/>
            <p:nvPr userDrawn="1"/>
          </p:nvCxnSpPr>
          <p:spPr bwMode="auto">
            <a:xfrm rot="10800000" flipV="1">
              <a:off x="437931" y="3159290"/>
              <a:ext cx="4002190" cy="1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80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20000">
                    <a:srgbClr val="5AC3FA"/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Straight Connector 25"/>
            <p:cNvCxnSpPr/>
            <p:nvPr userDrawn="1"/>
          </p:nvCxnSpPr>
          <p:spPr bwMode="auto">
            <a:xfrm rot="10800000">
              <a:off x="437935" y="1920709"/>
              <a:ext cx="2542147" cy="1588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50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Straight Connector 14"/>
            <p:cNvCxnSpPr/>
            <p:nvPr userDrawn="1"/>
          </p:nvCxnSpPr>
          <p:spPr bwMode="auto">
            <a:xfrm>
              <a:off x="2438664" y="1307850"/>
              <a:ext cx="0" cy="5257800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rgbClr val="5AC3FA"/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Connector 15"/>
            <p:cNvCxnSpPr/>
            <p:nvPr userDrawn="1"/>
          </p:nvCxnSpPr>
          <p:spPr bwMode="auto">
            <a:xfrm>
              <a:off x="3962928" y="2679450"/>
              <a:ext cx="0" cy="3886200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rgbClr val="5AC3FA"/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Straight Connector 16"/>
            <p:cNvCxnSpPr/>
            <p:nvPr userDrawn="1"/>
          </p:nvCxnSpPr>
          <p:spPr bwMode="auto">
            <a:xfrm>
              <a:off x="5487192" y="3749298"/>
              <a:ext cx="0" cy="2816352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rgbClr val="5AC3FA"/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3" name="Picture 2" descr="header-banner.png"/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94000" y="1920709"/>
            <a:ext cx="7620000" cy="1041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03600" y="1918808"/>
            <a:ext cx="4826000" cy="1006863"/>
          </a:xfrm>
        </p:spPr>
        <p:txBody>
          <a:bodyPr/>
          <a:lstStyle>
            <a:lvl1pPr algn="r">
              <a:defRPr sz="3000" spc="0" baseline="0"/>
            </a:lvl1pPr>
          </a:lstStyle>
          <a:p>
            <a:r>
              <a:rPr lang="en-US" smtClean="0"/>
              <a:t>Click to Edit Demo title </a:t>
            </a:r>
            <a:br>
              <a:rPr lang="en-US" smtClean="0"/>
            </a:br>
            <a:r>
              <a:rPr lang="en-US" smtClean="0"/>
              <a:t>(2 lines text)</a:t>
            </a:r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13634221copy_demo_bg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4" name="Group 20"/>
          <p:cNvGrpSpPr/>
          <p:nvPr userDrawn="1"/>
        </p:nvGrpSpPr>
        <p:grpSpPr>
          <a:xfrm>
            <a:off x="437931" y="695202"/>
            <a:ext cx="5931335" cy="5870448"/>
            <a:chOff x="437931" y="695202"/>
            <a:chExt cx="5931335" cy="5870448"/>
          </a:xfrm>
        </p:grpSpPr>
        <p:cxnSp>
          <p:nvCxnSpPr>
            <p:cNvPr id="9" name="Straight Connector 8"/>
            <p:cNvCxnSpPr/>
            <p:nvPr userDrawn="1"/>
          </p:nvCxnSpPr>
          <p:spPr bwMode="auto">
            <a:xfrm>
              <a:off x="914400" y="695202"/>
              <a:ext cx="0" cy="5870448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rgbClr val="5AC3FA"/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Straight Connector 18"/>
            <p:cNvCxnSpPr/>
            <p:nvPr userDrawn="1"/>
          </p:nvCxnSpPr>
          <p:spPr bwMode="auto">
            <a:xfrm rot="10800000">
              <a:off x="437932" y="5636448"/>
              <a:ext cx="5931334" cy="1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17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75000">
                    <a:srgbClr val="5AC3FA"/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Straight Connector 22"/>
            <p:cNvCxnSpPr/>
            <p:nvPr userDrawn="1"/>
          </p:nvCxnSpPr>
          <p:spPr bwMode="auto">
            <a:xfrm rot="10800000">
              <a:off x="437932" y="4397869"/>
              <a:ext cx="5931334" cy="1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17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75000">
                    <a:srgbClr val="5AC3FA"/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" name="Straight Connector 23"/>
            <p:cNvCxnSpPr/>
            <p:nvPr userDrawn="1"/>
          </p:nvCxnSpPr>
          <p:spPr bwMode="auto">
            <a:xfrm rot="10800000" flipV="1">
              <a:off x="437931" y="3159290"/>
              <a:ext cx="4002190" cy="1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80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20000">
                    <a:srgbClr val="5AC3FA"/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Straight Connector 25"/>
            <p:cNvCxnSpPr/>
            <p:nvPr userDrawn="1"/>
          </p:nvCxnSpPr>
          <p:spPr bwMode="auto">
            <a:xfrm rot="10800000">
              <a:off x="437935" y="1920709"/>
              <a:ext cx="2542147" cy="1588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50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Straight Connector 14"/>
            <p:cNvCxnSpPr/>
            <p:nvPr userDrawn="1"/>
          </p:nvCxnSpPr>
          <p:spPr bwMode="auto">
            <a:xfrm>
              <a:off x="2438664" y="1307850"/>
              <a:ext cx="0" cy="5257800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rgbClr val="5AC3FA"/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Connector 15"/>
            <p:cNvCxnSpPr/>
            <p:nvPr userDrawn="1"/>
          </p:nvCxnSpPr>
          <p:spPr bwMode="auto">
            <a:xfrm>
              <a:off x="3962928" y="2679450"/>
              <a:ext cx="0" cy="3886200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rgbClr val="5AC3FA"/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Straight Connector 16"/>
            <p:cNvCxnSpPr/>
            <p:nvPr userDrawn="1"/>
          </p:nvCxnSpPr>
          <p:spPr bwMode="auto">
            <a:xfrm>
              <a:off x="5487192" y="3749298"/>
              <a:ext cx="0" cy="2816352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rgbClr val="5AC3FA"/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3" name="Picture 2" descr="header-banner.png"/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94000" y="1920709"/>
            <a:ext cx="7620000" cy="908825"/>
          </a:xfrm>
          <a:prstGeom prst="rect">
            <a:avLst/>
          </a:prstGeom>
        </p:spPr>
      </p:pic>
      <p:sp>
        <p:nvSpPr>
          <p:cNvPr id="21" name="Text Placeholder 20"/>
          <p:cNvSpPr>
            <a:spLocks noGrp="1"/>
          </p:cNvSpPr>
          <p:nvPr>
            <p:ph type="body" sz="quarter" idx="10" hasCustomPrompt="1"/>
          </p:nvPr>
        </p:nvSpPr>
        <p:spPr>
          <a:xfrm>
            <a:off x="3401568" y="2405582"/>
            <a:ext cx="4828032" cy="274320"/>
          </a:xfrm>
        </p:spPr>
        <p:txBody>
          <a:bodyPr anchor="b"/>
          <a:lstStyle>
            <a:lvl1pPr algn="r">
              <a:buFontTx/>
              <a:buNone/>
              <a:defRPr sz="1700" b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Presenter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03600" y="1918809"/>
            <a:ext cx="4826000" cy="509690"/>
          </a:xfrm>
        </p:spPr>
        <p:txBody>
          <a:bodyPr/>
          <a:lstStyle>
            <a:lvl1pPr algn="r">
              <a:defRPr sz="3000" spc="0" baseline="0"/>
            </a:lvl1pPr>
          </a:lstStyle>
          <a:p>
            <a:r>
              <a:rPr lang="en-US" smtClean="0"/>
              <a:t>Click to Edit Demo title </a:t>
            </a:r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nner_gradient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286000"/>
            <a:ext cx="9144000" cy="164465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914399" y="2544064"/>
            <a:ext cx="7315201" cy="966788"/>
          </a:xfrm>
        </p:spPr>
        <p:txBody>
          <a:bodyPr anchor="ctr"/>
          <a:lstStyle>
            <a:lvl1pPr algn="ctr">
              <a:defRPr sz="3600" spc="0"/>
            </a:lvl1pPr>
          </a:lstStyle>
          <a:p>
            <a:r>
              <a:rPr lang="en-US" smtClean="0"/>
              <a:t>Click to edit </a:t>
            </a:r>
            <a:br>
              <a:rPr lang="en-US" smtClean="0"/>
            </a:br>
            <a:r>
              <a:rPr lang="en-US" smtClean="0"/>
              <a:t>Section Title</a:t>
            </a:r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685800"/>
            <a:ext cx="7315200" cy="482600"/>
          </a:xfrm>
        </p:spPr>
        <p:txBody>
          <a:bodyPr/>
          <a:lstStyle>
            <a:lvl1pPr algn="ctr">
              <a:defRPr spc="0"/>
            </a:lvl1pPr>
          </a:lstStyle>
          <a:p>
            <a:r>
              <a:rPr lang="en-US" smtClean="0"/>
              <a:t>Click to Edit Title</a:t>
            </a:r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UC10_agd_bnnr_txt_July10-11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914400"/>
            <a:ext cx="9144000" cy="831850"/>
          </a:xfrm>
          <a:prstGeom prst="rect">
            <a:avLst/>
          </a:prstGeom>
        </p:spPr>
      </p:pic>
      <p:pic>
        <p:nvPicPr>
          <p:cNvPr id="8" name="Picture 7" descr="UC10_agd_cvr_w-shdw.png"/>
          <p:cNvPicPr>
            <a:picLocks noChangeAspect="1"/>
          </p:cNvPicPr>
          <p:nvPr userDrawn="1"/>
        </p:nvPicPr>
        <p:blipFill>
          <a:blip r:embed="rId3"/>
          <a:srcRect l="3812" r="224" b="8784"/>
          <a:stretch>
            <a:fillRect/>
          </a:stretch>
        </p:blipFill>
        <p:spPr>
          <a:xfrm>
            <a:off x="0" y="0"/>
            <a:ext cx="4610100" cy="6858000"/>
          </a:xfrm>
          <a:prstGeom prst="rect">
            <a:avLst/>
          </a:prstGeom>
        </p:spPr>
      </p:pic>
      <p:sp>
        <p:nvSpPr>
          <p:cNvPr id="9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457700" y="2658176"/>
            <a:ext cx="3771900" cy="1270000"/>
          </a:xfrm>
        </p:spPr>
        <p:txBody>
          <a:bodyPr anchor="b"/>
          <a:lstStyle>
            <a:lvl1pPr algn="r">
              <a:defRPr sz="2400" spc="10" baseline="0">
                <a:effectLst/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10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4453128" y="4114800"/>
            <a:ext cx="3776472" cy="753534"/>
          </a:xfrm>
        </p:spPr>
        <p:txBody>
          <a:bodyPr bIns="0"/>
          <a:lstStyle>
            <a:lvl1pPr marL="0" indent="0" algn="r">
              <a:buFontTx/>
              <a:buNone/>
              <a:defRPr sz="2000" b="0" i="0" spc="10" baseline="0">
                <a:effectLst/>
                <a:latin typeface="Arial"/>
                <a:cs typeface="Arial"/>
              </a:defRPr>
            </a:lvl1pPr>
          </a:lstStyle>
          <a:p>
            <a:r>
              <a:rPr lang="en-US" dirty="0" smtClean="0"/>
              <a:t>Name of </a:t>
            </a:r>
            <a:r>
              <a:rPr lang="en-US" dirty="0" err="1" smtClean="0"/>
              <a:t>Presenter(s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2" name="Rectangle 3"/>
          <p:cNvSpPr txBox="1">
            <a:spLocks noChangeArrowheads="1"/>
          </p:cNvSpPr>
          <p:nvPr userDrawn="1"/>
        </p:nvSpPr>
        <p:spPr bwMode="auto">
          <a:xfrm>
            <a:off x="5168900" y="1765300"/>
            <a:ext cx="30607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r">
              <a:buFontTx/>
              <a:buNone/>
              <a:defRPr sz="2000" b="0" i="0" spc="10" baseline="0">
                <a:effectLst/>
                <a:latin typeface="Arial"/>
                <a:cs typeface="Arial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ts val="2300"/>
              </a:lnSpc>
              <a:spcBef>
                <a:spcPts val="300"/>
              </a:spcBef>
              <a:spcAft>
                <a:spcPts val="600"/>
              </a:spcAft>
              <a:buClr>
                <a:srgbClr val="9BCDFF"/>
              </a:buClr>
              <a:buSzTx/>
              <a:buFontTx/>
              <a:buNone/>
              <a:tabLst/>
              <a:defRPr/>
            </a:pPr>
            <a:r>
              <a:rPr kumimoji="0" lang="en-US" sz="1900" b="0" i="0" u="none" strike="noStrike" kern="0" cap="none" spc="10" normalizeH="0" baseline="0" noProof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Preconference Seminars</a:t>
            </a:r>
            <a:endParaRPr kumimoji="0" lang="en-US" sz="1900" b="0" i="0" u="none" strike="noStrike" kern="0" cap="none" spc="1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1" name="Picture 10" descr="esri logo_sml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527800" y="5181600"/>
            <a:ext cx="2616200" cy="16764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sri logo_sml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27800" y="5181600"/>
            <a:ext cx="2616200" cy="16764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13" y="687388"/>
            <a:ext cx="7313612" cy="36576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2813" y="1078992"/>
            <a:ext cx="7313612" cy="342900"/>
          </a:xfrm>
        </p:spPr>
        <p:txBody>
          <a:bodyPr/>
          <a:lstStyle>
            <a:lvl1pPr marL="0" indent="0">
              <a:buFontTx/>
              <a:buNone/>
              <a:defRPr lang="en-US" sz="16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911225" y="5716588"/>
            <a:ext cx="7315200" cy="457200"/>
          </a:xfrm>
        </p:spPr>
        <p:txBody>
          <a:bodyPr anchor="b"/>
          <a:lstStyle>
            <a:lvl1pPr algn="r">
              <a:buFontTx/>
              <a:buNone/>
              <a:defRPr sz="1300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2813" y="687388"/>
            <a:ext cx="7313612" cy="36576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912811" y="2057400"/>
            <a:ext cx="3657600" cy="3200400"/>
          </a:xfrm>
        </p:spPr>
        <p:txBody>
          <a:bodyPr/>
          <a:lstStyle>
            <a:lvl1pPr>
              <a:buClr>
                <a:schemeClr val="accent2"/>
              </a:buClr>
              <a:buFont typeface="Arial"/>
              <a:buChar char="•"/>
              <a:defRPr sz="1600"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</a:defRPr>
            </a:lvl1pPr>
            <a:lvl2pPr marL="517525" marR="0" indent="-17462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Lucida Grande"/>
              <a:buChar char="-"/>
              <a:tabLst/>
              <a:defRPr sz="1600"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13" y="687388"/>
            <a:ext cx="7313612" cy="36576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2813" y="1078992"/>
            <a:ext cx="7313612" cy="342900"/>
          </a:xfrm>
        </p:spPr>
        <p:txBody>
          <a:bodyPr/>
          <a:lstStyle>
            <a:lvl1pPr marL="0" indent="0">
              <a:buFontTx/>
              <a:buNone/>
              <a:defRPr lang="en-US" sz="16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911225" y="5716588"/>
            <a:ext cx="7315200" cy="457200"/>
          </a:xfrm>
        </p:spPr>
        <p:txBody>
          <a:bodyPr anchor="b"/>
          <a:lstStyle>
            <a:lvl1pPr algn="r">
              <a:buFontTx/>
              <a:buNone/>
              <a:defRPr sz="1300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13" y="687388"/>
            <a:ext cx="7313612" cy="36576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2813" y="1078992"/>
            <a:ext cx="7313612" cy="342900"/>
          </a:xfrm>
        </p:spPr>
        <p:txBody>
          <a:bodyPr/>
          <a:lstStyle>
            <a:lvl1pPr marL="0" indent="0">
              <a:buFontTx/>
              <a:buNone/>
              <a:defRPr lang="en-US" sz="16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911225" y="5716588"/>
            <a:ext cx="7315200" cy="457200"/>
          </a:xfrm>
        </p:spPr>
        <p:txBody>
          <a:bodyPr anchor="b"/>
          <a:lstStyle>
            <a:lvl1pPr algn="r">
              <a:buFontTx/>
              <a:buNone/>
              <a:defRPr sz="1300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13" y="687388"/>
            <a:ext cx="7313612" cy="36576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2813" y="1078992"/>
            <a:ext cx="7313612" cy="342900"/>
          </a:xfrm>
        </p:spPr>
        <p:txBody>
          <a:bodyPr/>
          <a:lstStyle>
            <a:lvl1pPr marL="0" indent="0">
              <a:buFontTx/>
              <a:buNone/>
              <a:defRPr lang="en-US" sz="16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2813" y="687388"/>
            <a:ext cx="7313612" cy="36576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912813" y="1078992"/>
            <a:ext cx="7313612" cy="342900"/>
          </a:xfrm>
        </p:spPr>
        <p:txBody>
          <a:bodyPr/>
          <a:lstStyle>
            <a:lvl1pPr marL="0" indent="0">
              <a:buFontTx/>
              <a:buNone/>
              <a:defRPr sz="1600" i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12813" y="5716588"/>
            <a:ext cx="7315200" cy="457200"/>
          </a:xfrm>
        </p:spPr>
        <p:txBody>
          <a:bodyPr anchor="b"/>
          <a:lstStyle>
            <a:lvl1pPr marL="0" indent="0" algn="r">
              <a:buFontTx/>
              <a:buNone/>
              <a:defRPr sz="13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912812" y="2057400"/>
            <a:ext cx="3657600" cy="3200400"/>
          </a:xfrm>
        </p:spPr>
        <p:txBody>
          <a:bodyPr/>
          <a:lstStyle>
            <a:lvl1pPr>
              <a:buClr>
                <a:srgbClr val="FBFF79"/>
              </a:buClr>
              <a:defRPr sz="1600"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</a:defRPr>
            </a:lvl1pPr>
            <a:lvl2pPr>
              <a:buClr>
                <a:srgbClr val="FBFF79"/>
              </a:buClr>
              <a:buFont typeface="Lucida Grande"/>
              <a:buChar char="-"/>
              <a:defRPr sz="1600"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</a:defRPr>
            </a:lvl2pPr>
            <a:lvl3pPr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13" y="687388"/>
            <a:ext cx="7313612" cy="36576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2813" y="1078992"/>
            <a:ext cx="7313612" cy="342900"/>
          </a:xfrm>
        </p:spPr>
        <p:txBody>
          <a:bodyPr/>
          <a:lstStyle>
            <a:lvl1pPr marL="0" indent="0">
              <a:buFontTx/>
              <a:buNone/>
              <a:defRPr lang="en-US" sz="16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2813" y="687388"/>
            <a:ext cx="7313612" cy="36576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912813" y="1078992"/>
            <a:ext cx="7313612" cy="342900"/>
          </a:xfrm>
        </p:spPr>
        <p:txBody>
          <a:bodyPr/>
          <a:lstStyle>
            <a:lvl1pPr marL="0" indent="0">
              <a:buFontTx/>
              <a:buNone/>
              <a:defRPr sz="1600" i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12813" y="5716588"/>
            <a:ext cx="7315200" cy="457200"/>
          </a:xfrm>
        </p:spPr>
        <p:txBody>
          <a:bodyPr anchor="b"/>
          <a:lstStyle>
            <a:lvl1pPr marL="0" indent="0" algn="r">
              <a:buFontTx/>
              <a:buNone/>
              <a:defRPr sz="13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912812" y="2057400"/>
            <a:ext cx="3657600" cy="3200400"/>
          </a:xfrm>
        </p:spPr>
        <p:txBody>
          <a:bodyPr/>
          <a:lstStyle>
            <a:lvl1pPr>
              <a:buClr>
                <a:srgbClr val="FBFF79"/>
              </a:buClr>
              <a:defRPr sz="1600"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</a:defRPr>
            </a:lvl1pPr>
            <a:lvl2pPr>
              <a:buClr>
                <a:srgbClr val="FBFF79"/>
              </a:buClr>
              <a:buFont typeface="Lucida Grande"/>
              <a:buChar char="-"/>
              <a:defRPr sz="1600"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</a:defRPr>
            </a:lvl2pPr>
            <a:lvl3pPr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13" y="687388"/>
            <a:ext cx="7313612" cy="36576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2813" y="1078992"/>
            <a:ext cx="7313612" cy="342900"/>
          </a:xfrm>
        </p:spPr>
        <p:txBody>
          <a:bodyPr/>
          <a:lstStyle>
            <a:lvl1pPr marL="0" indent="0">
              <a:buFontTx/>
              <a:buNone/>
              <a:defRPr lang="en-US" sz="16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911225" y="5716588"/>
            <a:ext cx="7315200" cy="457200"/>
          </a:xfrm>
        </p:spPr>
        <p:txBody>
          <a:bodyPr anchor="b"/>
          <a:lstStyle>
            <a:lvl1pPr algn="r">
              <a:buFontTx/>
              <a:buNone/>
              <a:defRPr sz="1300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2813" y="687388"/>
            <a:ext cx="7313612" cy="36576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912813" y="1078992"/>
            <a:ext cx="7313612" cy="342900"/>
          </a:xfrm>
        </p:spPr>
        <p:txBody>
          <a:bodyPr/>
          <a:lstStyle>
            <a:lvl1pPr marL="0" indent="0">
              <a:buFontTx/>
              <a:buNone/>
              <a:defRPr sz="1600" i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12813" y="5716588"/>
            <a:ext cx="7315200" cy="457200"/>
          </a:xfrm>
        </p:spPr>
        <p:txBody>
          <a:bodyPr anchor="b"/>
          <a:lstStyle>
            <a:lvl1pPr marL="0" indent="0" algn="r">
              <a:buFontTx/>
              <a:buNone/>
              <a:defRPr sz="13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912812" y="2057400"/>
            <a:ext cx="3657600" cy="3200400"/>
          </a:xfrm>
        </p:spPr>
        <p:txBody>
          <a:bodyPr/>
          <a:lstStyle>
            <a:lvl1pPr>
              <a:buClr>
                <a:srgbClr val="FBFF79"/>
              </a:buClr>
              <a:defRPr sz="1600"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</a:defRPr>
            </a:lvl1pPr>
            <a:lvl2pPr>
              <a:buClr>
                <a:srgbClr val="FBFF79"/>
              </a:buClr>
              <a:buFont typeface="Lucida Grande"/>
              <a:buChar char="-"/>
              <a:defRPr sz="1600"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</a:defRPr>
            </a:lvl2pPr>
            <a:lvl3pPr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397000" y="1515176"/>
            <a:ext cx="6350000" cy="1270000"/>
          </a:xfrm>
        </p:spPr>
        <p:txBody>
          <a:bodyPr anchor="b"/>
          <a:lstStyle>
            <a:lvl1pPr algn="ctr">
              <a:defRPr sz="3000" spc="10" baseline="0">
                <a:effectLst/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9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397000" y="3200400"/>
            <a:ext cx="6350000" cy="753534"/>
          </a:xfrm>
        </p:spPr>
        <p:txBody>
          <a:bodyPr bIns="0"/>
          <a:lstStyle>
            <a:lvl1pPr marL="0" indent="0" algn="ctr">
              <a:buFontTx/>
              <a:buNone/>
              <a:defRPr sz="2000" b="0" i="0" spc="10" baseline="0">
                <a:effectLst/>
                <a:latin typeface="Arial"/>
                <a:cs typeface="Arial"/>
              </a:defRPr>
            </a:lvl1pPr>
          </a:lstStyle>
          <a:p>
            <a:r>
              <a:rPr lang="en-US" dirty="0" smtClean="0"/>
              <a:t>Name of </a:t>
            </a:r>
            <a:r>
              <a:rPr lang="en-US" dirty="0" err="1" smtClean="0"/>
              <a:t>Presenter(s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5" name="Picture 4" descr="esri logo_sml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27800" y="5181600"/>
            <a:ext cx="2616200" cy="16764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13" y="687388"/>
            <a:ext cx="7313612" cy="36576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912813" y="5716588"/>
            <a:ext cx="7315200" cy="457200"/>
          </a:xfrm>
        </p:spPr>
        <p:txBody>
          <a:bodyPr anchor="b"/>
          <a:lstStyle>
            <a:lvl1pPr algn="r">
              <a:buFontTx/>
              <a:buNone/>
              <a:defRPr sz="1300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2813" y="687388"/>
            <a:ext cx="7313612" cy="36576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912813" y="1078992"/>
            <a:ext cx="7313612" cy="342900"/>
          </a:xfrm>
        </p:spPr>
        <p:txBody>
          <a:bodyPr/>
          <a:lstStyle>
            <a:lvl1pPr marL="0" indent="0">
              <a:buFontTx/>
              <a:buNone/>
              <a:defRPr sz="1600" i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12813" y="5716588"/>
            <a:ext cx="7315200" cy="457200"/>
          </a:xfrm>
        </p:spPr>
        <p:txBody>
          <a:bodyPr anchor="b"/>
          <a:lstStyle>
            <a:lvl1pPr marL="0" indent="0" algn="r">
              <a:buFontTx/>
              <a:buNone/>
              <a:defRPr sz="13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912812" y="2057400"/>
            <a:ext cx="3657600" cy="3200400"/>
          </a:xfrm>
        </p:spPr>
        <p:txBody>
          <a:bodyPr/>
          <a:lstStyle>
            <a:lvl1pPr>
              <a:buClr>
                <a:srgbClr val="FBFF79"/>
              </a:buClr>
              <a:defRPr sz="1600"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</a:defRPr>
            </a:lvl1pPr>
            <a:lvl2pPr>
              <a:buClr>
                <a:srgbClr val="FBFF79"/>
              </a:buClr>
              <a:buFont typeface="Lucida Grande"/>
              <a:buChar char="-"/>
              <a:defRPr sz="1600"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</a:defRPr>
            </a:lvl2pPr>
            <a:lvl3pPr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13" y="687388"/>
            <a:ext cx="7313612" cy="36576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2813" y="1078992"/>
            <a:ext cx="7313612" cy="342900"/>
          </a:xfrm>
        </p:spPr>
        <p:txBody>
          <a:bodyPr/>
          <a:lstStyle>
            <a:lvl1pPr marL="0" indent="0">
              <a:buFontTx/>
              <a:buNone/>
              <a:defRPr lang="en-US" sz="16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911225" y="5716588"/>
            <a:ext cx="7315200" cy="457200"/>
          </a:xfrm>
        </p:spPr>
        <p:txBody>
          <a:bodyPr anchor="b"/>
          <a:lstStyle>
            <a:lvl1pPr algn="r">
              <a:buFontTx/>
              <a:buNone/>
              <a:defRPr sz="1300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13" y="687388"/>
            <a:ext cx="7313612" cy="36576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2813" y="1078992"/>
            <a:ext cx="7313612" cy="342900"/>
          </a:xfrm>
        </p:spPr>
        <p:txBody>
          <a:bodyPr/>
          <a:lstStyle>
            <a:lvl1pPr marL="0" indent="0">
              <a:buFontTx/>
              <a:buNone/>
              <a:defRPr lang="en-US" sz="16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911225" y="5716588"/>
            <a:ext cx="7315200" cy="457200"/>
          </a:xfrm>
        </p:spPr>
        <p:txBody>
          <a:bodyPr anchor="b"/>
          <a:lstStyle>
            <a:lvl1pPr algn="r">
              <a:buFontTx/>
              <a:buNone/>
              <a:defRPr sz="1300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13" y="687388"/>
            <a:ext cx="7313612" cy="36576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2813" y="1078992"/>
            <a:ext cx="7313612" cy="342900"/>
          </a:xfrm>
        </p:spPr>
        <p:txBody>
          <a:bodyPr/>
          <a:lstStyle>
            <a:lvl1pPr marL="0" indent="0">
              <a:buFontTx/>
              <a:buNone/>
              <a:defRPr lang="en-US" sz="16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911225" y="5716588"/>
            <a:ext cx="7315200" cy="457200"/>
          </a:xfrm>
        </p:spPr>
        <p:txBody>
          <a:bodyPr anchor="b"/>
          <a:lstStyle>
            <a:lvl1pPr algn="r">
              <a:buFontTx/>
              <a:buNone/>
              <a:defRPr sz="1300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13" y="687388"/>
            <a:ext cx="7313612" cy="36576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2813" y="1078992"/>
            <a:ext cx="7313612" cy="342900"/>
          </a:xfrm>
        </p:spPr>
        <p:txBody>
          <a:bodyPr/>
          <a:lstStyle>
            <a:lvl1pPr marL="0" indent="0">
              <a:buFontTx/>
              <a:buNone/>
              <a:defRPr lang="en-US" sz="16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911225" y="5716588"/>
            <a:ext cx="7315200" cy="457200"/>
          </a:xfrm>
        </p:spPr>
        <p:txBody>
          <a:bodyPr anchor="b"/>
          <a:lstStyle>
            <a:lvl1pPr algn="r">
              <a:buFontTx/>
              <a:buNone/>
              <a:defRPr sz="1300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2813" y="687388"/>
            <a:ext cx="7313612" cy="36576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912813" y="1078992"/>
            <a:ext cx="7313612" cy="342900"/>
          </a:xfrm>
        </p:spPr>
        <p:txBody>
          <a:bodyPr/>
          <a:lstStyle>
            <a:lvl1pPr marL="0" indent="0">
              <a:buFontTx/>
              <a:buNone/>
              <a:defRPr sz="1600" i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12813" y="5716588"/>
            <a:ext cx="7315200" cy="457200"/>
          </a:xfrm>
        </p:spPr>
        <p:txBody>
          <a:bodyPr anchor="b"/>
          <a:lstStyle>
            <a:lvl1pPr marL="0" indent="0" algn="r">
              <a:buFontTx/>
              <a:buNone/>
              <a:defRPr sz="13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912812" y="2057400"/>
            <a:ext cx="3657600" cy="3200400"/>
          </a:xfrm>
        </p:spPr>
        <p:txBody>
          <a:bodyPr/>
          <a:lstStyle>
            <a:lvl1pPr>
              <a:buClr>
                <a:srgbClr val="FBFF79"/>
              </a:buClr>
              <a:defRPr sz="1600"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</a:defRPr>
            </a:lvl1pPr>
            <a:lvl2pPr>
              <a:buClr>
                <a:srgbClr val="FBFF79"/>
              </a:buClr>
              <a:buFont typeface="Lucida Grande"/>
              <a:buChar char="-"/>
              <a:defRPr sz="1600"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</a:defRPr>
            </a:lvl2pPr>
            <a:lvl3pPr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13" y="687388"/>
            <a:ext cx="7313612" cy="36576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912813" y="5716588"/>
            <a:ext cx="7315200" cy="457200"/>
          </a:xfrm>
        </p:spPr>
        <p:txBody>
          <a:bodyPr anchor="b"/>
          <a:lstStyle>
            <a:lvl1pPr algn="r">
              <a:buFontTx/>
              <a:buNone/>
              <a:defRPr sz="1300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13" y="687388"/>
            <a:ext cx="7313612" cy="36576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2813" y="1078992"/>
            <a:ext cx="7313612" cy="342900"/>
          </a:xfrm>
        </p:spPr>
        <p:txBody>
          <a:bodyPr/>
          <a:lstStyle>
            <a:lvl1pPr marL="0" indent="0">
              <a:buFontTx/>
              <a:buNone/>
              <a:defRPr lang="en-US" sz="16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911225" y="5716588"/>
            <a:ext cx="7315200" cy="457200"/>
          </a:xfrm>
        </p:spPr>
        <p:txBody>
          <a:bodyPr anchor="b"/>
          <a:lstStyle>
            <a:lvl1pPr algn="r">
              <a:buFontTx/>
              <a:buNone/>
              <a:defRPr sz="1300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13" y="687388"/>
            <a:ext cx="7313612" cy="36576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2813" y="1078992"/>
            <a:ext cx="7313612" cy="342900"/>
          </a:xfrm>
        </p:spPr>
        <p:txBody>
          <a:bodyPr/>
          <a:lstStyle>
            <a:lvl1pPr marL="0" indent="0">
              <a:buFontTx/>
              <a:buNone/>
              <a:defRPr lang="en-US" sz="16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911225" y="5716588"/>
            <a:ext cx="7315200" cy="457200"/>
          </a:xfrm>
        </p:spPr>
        <p:txBody>
          <a:bodyPr anchor="b"/>
          <a:lstStyle>
            <a:lvl1pPr algn="r">
              <a:buFontTx/>
              <a:buNone/>
              <a:defRPr sz="1300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ader-banner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85800"/>
            <a:ext cx="9144001" cy="536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723900"/>
            <a:ext cx="7315200" cy="482600"/>
          </a:xfrm>
        </p:spPr>
        <p:txBody>
          <a:bodyPr/>
          <a:lstStyle/>
          <a:p>
            <a:r>
              <a:rPr lang="en-US" smtClean="0"/>
              <a:t>Click to Edit Title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914400" y="1224541"/>
            <a:ext cx="7315200" cy="342900"/>
          </a:xfrm>
        </p:spPr>
        <p:txBody>
          <a:bodyPr lIns="0" tIns="0" rIns="0" bIns="0"/>
          <a:lstStyle>
            <a:lvl1pPr marL="0" indent="0">
              <a:buFontTx/>
              <a:buNone/>
              <a:defRPr sz="1600" b="1" spc="0" baseline="0">
                <a:solidFill>
                  <a:schemeClr val="accent5">
                    <a:alpha val="90000"/>
                  </a:schemeClr>
                </a:solidFill>
              </a:defRPr>
            </a:lvl1pPr>
          </a:lstStyle>
          <a:p>
            <a:pPr lvl="0"/>
            <a:r>
              <a:rPr lang="en-US"/>
              <a:t>Click to Edit Subtitle (better to avoid using subtitle)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1879600" y="5664200"/>
            <a:ext cx="6350000" cy="508000"/>
          </a:xfrm>
        </p:spPr>
        <p:txBody>
          <a:bodyPr lIns="0" tIns="0" rIns="0" bIns="0" anchor="b"/>
          <a:lstStyle>
            <a:lvl1pPr marL="0" indent="0" algn="r">
              <a:buFontTx/>
              <a:buNone/>
              <a:defRPr sz="1300" b="0" i="1" baseline="0">
                <a:solidFill>
                  <a:schemeClr val="accent5">
                    <a:alpha val="9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 Click to Edit Tagline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1270000" y="1947672"/>
            <a:ext cx="4572000" cy="3200400"/>
          </a:xfrm>
        </p:spPr>
        <p:txBody>
          <a:bodyPr lIns="0" tIns="0" rIns="0" bIns="0"/>
          <a:lstStyle>
            <a:lvl1pPr>
              <a:buClr>
                <a:schemeClr val="accent3"/>
              </a:buClr>
              <a:defRPr spc="0"/>
            </a:lvl1pPr>
            <a:lvl2pPr>
              <a:buClr>
                <a:schemeClr val="accent3"/>
              </a:buClr>
              <a:defRPr spc="0"/>
            </a:lvl2pPr>
            <a:lvl3pPr>
              <a:buClr>
                <a:schemeClr val="accent3"/>
              </a:buClr>
              <a:defRPr spc="0"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13" y="687388"/>
            <a:ext cx="7313612" cy="36576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2813" y="1078992"/>
            <a:ext cx="7313612" cy="342900"/>
          </a:xfrm>
        </p:spPr>
        <p:txBody>
          <a:bodyPr/>
          <a:lstStyle>
            <a:lvl1pPr marL="0" indent="0">
              <a:buFontTx/>
              <a:buNone/>
              <a:defRPr lang="en-US" sz="16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911225" y="5716588"/>
            <a:ext cx="7315200" cy="457200"/>
          </a:xfrm>
        </p:spPr>
        <p:txBody>
          <a:bodyPr anchor="b"/>
          <a:lstStyle>
            <a:lvl1pPr algn="r">
              <a:buFontTx/>
              <a:buNone/>
              <a:defRPr sz="1300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813" y="1860135"/>
            <a:ext cx="3429000" cy="3200400"/>
          </a:xfrm>
        </p:spPr>
        <p:txBody>
          <a:bodyPr/>
          <a:lstStyle>
            <a:lvl1pPr marL="169863" indent="-169863">
              <a:buClr>
                <a:srgbClr val="FBFF79"/>
              </a:buClr>
              <a:buFont typeface="Arial"/>
              <a:buChar char="•"/>
              <a:defRPr sz="1400"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</a:defRPr>
            </a:lvl1pPr>
            <a:lvl2pPr>
              <a:buClr>
                <a:schemeClr val="accent2"/>
              </a:buClr>
              <a:buFont typeface="Lucida Grande"/>
              <a:buChar char="-"/>
              <a:defRPr sz="1400"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7425" y="1861331"/>
            <a:ext cx="3429000" cy="3200400"/>
          </a:xfrm>
        </p:spPr>
        <p:txBody>
          <a:bodyPr/>
          <a:lstStyle>
            <a:lvl1pPr marL="169863" indent="-169863">
              <a:buClr>
                <a:schemeClr val="accent2"/>
              </a:buClr>
              <a:buFont typeface="Arial"/>
              <a:buChar char="•"/>
              <a:defRPr sz="1400"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</a:defRPr>
            </a:lvl1pPr>
            <a:lvl2pPr>
              <a:buClr>
                <a:schemeClr val="accent2"/>
              </a:buClr>
              <a:buFont typeface="Lucida Grande"/>
              <a:buChar char="-"/>
              <a:defRPr sz="1400"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</a:defRPr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794D89-E65E-44C7-946D-C2A4BA3A1E12}" type="datetimeFigureOut">
              <a:rPr lang="en-US"/>
              <a:pPr>
                <a:defRPr/>
              </a:pPr>
              <a:t>9/13/2010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BF7E16-7C3F-4C15-8CF0-A87E7EEE1C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ader-banner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85800"/>
            <a:ext cx="9144001" cy="536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723900"/>
            <a:ext cx="7315200" cy="482600"/>
          </a:xfrm>
        </p:spPr>
        <p:txBody>
          <a:bodyPr/>
          <a:lstStyle/>
          <a:p>
            <a:r>
              <a:rPr lang="en-US" smtClean="0"/>
              <a:t>Click to Edit Title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914400" y="1224541"/>
            <a:ext cx="7315200" cy="342900"/>
          </a:xfrm>
        </p:spPr>
        <p:txBody>
          <a:bodyPr lIns="0" tIns="0" rIns="0" bIns="0"/>
          <a:lstStyle>
            <a:lvl1pPr marL="0" indent="0">
              <a:buFontTx/>
              <a:buNone/>
              <a:defRPr sz="1600" b="1" spc="0">
                <a:solidFill>
                  <a:schemeClr val="accent5">
                    <a:alpha val="95000"/>
                  </a:schemeClr>
                </a:solidFill>
              </a:defRPr>
            </a:lvl1pPr>
          </a:lstStyle>
          <a:p>
            <a:pPr lvl="0"/>
            <a:r>
              <a:rPr lang="en-US"/>
              <a:t>Click to Edit Subtitle (better to avoid using subtitle)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1270000" y="1947672"/>
            <a:ext cx="4572000" cy="3200400"/>
          </a:xfrm>
        </p:spPr>
        <p:txBody>
          <a:bodyPr lIns="0" tIns="0" rIns="0" bIns="0"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en-US" smtClean="0"/>
              <a:t>Click to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ader-banner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85800"/>
            <a:ext cx="9144001" cy="536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723900"/>
            <a:ext cx="7315200" cy="482600"/>
          </a:xfrm>
        </p:spPr>
        <p:txBody>
          <a:bodyPr/>
          <a:lstStyle/>
          <a:p>
            <a:r>
              <a:rPr lang="en-US" smtClean="0"/>
              <a:t>Click to Edit Title</a:t>
            </a:r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1879600" y="5664200"/>
            <a:ext cx="6350000" cy="508000"/>
          </a:xfrm>
        </p:spPr>
        <p:txBody>
          <a:bodyPr lIns="0" tIns="0" rIns="0" bIns="0" anchor="b"/>
          <a:lstStyle>
            <a:lvl1pPr marL="0" indent="0" algn="r">
              <a:buFontTx/>
              <a:buNone/>
              <a:defRPr sz="1300" b="0" i="1" baseline="0">
                <a:solidFill>
                  <a:srgbClr val="FFFF96">
                    <a:alpha val="95000"/>
                  </a:srgb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 Click to Edit Tagline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1270000" y="1947672"/>
            <a:ext cx="4572000" cy="3200400"/>
          </a:xfrm>
        </p:spPr>
        <p:txBody>
          <a:bodyPr lIns="0" tIns="0" rIns="0" bIns="0"/>
          <a:lstStyle>
            <a:lvl1pPr>
              <a:buClr>
                <a:schemeClr val="accent3"/>
              </a:buClr>
              <a:defRPr/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</a:lstStyle>
          <a:p>
            <a:pPr lvl="0"/>
            <a:r>
              <a:rPr lang="en-US" smtClean="0"/>
              <a:t>Click to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ader-banner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85800"/>
            <a:ext cx="9144001" cy="536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723900"/>
            <a:ext cx="7315200" cy="482600"/>
          </a:xfrm>
        </p:spPr>
        <p:txBody>
          <a:bodyPr/>
          <a:lstStyle/>
          <a:p>
            <a:r>
              <a:rPr lang="en-US" smtClean="0"/>
              <a:t>Click to Edit Title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1270000" y="1947672"/>
            <a:ext cx="4572000" cy="3200400"/>
          </a:xfrm>
        </p:spPr>
        <p:txBody>
          <a:bodyPr lIns="0" tIns="0" rIns="0" bIns="0"/>
          <a:lstStyle>
            <a:lvl1pPr>
              <a:buClr>
                <a:schemeClr val="accent3"/>
              </a:buClr>
              <a:buSzPct val="80000"/>
              <a:defRPr/>
            </a:lvl1pPr>
            <a:lvl2pPr>
              <a:buClr>
                <a:schemeClr val="accent3"/>
              </a:buClr>
              <a:buSzPct val="80000"/>
              <a:defRPr/>
            </a:lvl2pPr>
            <a:lvl3pPr>
              <a:buClr>
                <a:schemeClr val="accent3"/>
              </a:buClr>
              <a:buSzPct val="80000"/>
              <a:defRPr baseline="0"/>
            </a:lvl3pPr>
          </a:lstStyle>
          <a:p>
            <a:pPr lvl="0"/>
            <a:r>
              <a:rPr lang="en-US" smtClean="0"/>
              <a:t>Click to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ader-banner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85800"/>
            <a:ext cx="9144001" cy="536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723900"/>
            <a:ext cx="7315200" cy="48260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smtClean="0"/>
              <a:t>Click to Edit Title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914400" y="1224541"/>
            <a:ext cx="7315200" cy="342900"/>
          </a:xfrm>
        </p:spPr>
        <p:txBody>
          <a:bodyPr lIns="0" tIns="0" rIns="0" bIns="0"/>
          <a:lstStyle>
            <a:lvl1pPr marL="0" indent="0">
              <a:buFontTx/>
              <a:buNone/>
              <a:defRPr sz="1600" b="1">
                <a:solidFill>
                  <a:srgbClr val="FFFF96"/>
                </a:solidFill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1879600" y="5664200"/>
            <a:ext cx="6350000" cy="508000"/>
          </a:xfrm>
        </p:spPr>
        <p:txBody>
          <a:bodyPr lIns="0" tIns="0" rIns="0" bIns="0" anchor="b"/>
          <a:lstStyle>
            <a:lvl1pPr marL="0" indent="0" algn="r">
              <a:buFontTx/>
              <a:buNone/>
              <a:defRPr sz="1300" b="0" i="1" baseline="0">
                <a:solidFill>
                  <a:srgbClr val="FFFF96">
                    <a:alpha val="95000"/>
                  </a:srgb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 Click to Edit Tagline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ader-banner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85800"/>
            <a:ext cx="9144001" cy="536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723900"/>
            <a:ext cx="7315200" cy="482600"/>
          </a:xfrm>
        </p:spPr>
        <p:txBody>
          <a:bodyPr/>
          <a:lstStyle/>
          <a:p>
            <a:r>
              <a:rPr lang="en-US" smtClean="0"/>
              <a:t>Click to Edit Title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914400" y="1224541"/>
            <a:ext cx="7315200" cy="342900"/>
          </a:xfrm>
        </p:spPr>
        <p:txBody>
          <a:bodyPr lIns="0" tIns="0" rIns="0" bIns="0"/>
          <a:lstStyle>
            <a:lvl1pPr marL="0" indent="0">
              <a:buFontTx/>
              <a:buNone/>
              <a:defRPr sz="1600" b="1">
                <a:solidFill>
                  <a:schemeClr val="accent5">
                    <a:alpha val="95000"/>
                  </a:schemeClr>
                </a:solidFill>
              </a:defRPr>
            </a:lvl1pPr>
          </a:lstStyle>
          <a:p>
            <a:pPr lvl="0"/>
            <a:r>
              <a:rPr lang="en-US"/>
              <a:t>Click to Edit Subtitle (better to avoid using subtitle)</a:t>
            </a:r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723900"/>
            <a:ext cx="73152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1947672"/>
            <a:ext cx="6604000" cy="3101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2" r:id="rId2"/>
    <p:sldLayoutId id="2147483671" r:id="rId3"/>
    <p:sldLayoutId id="2147483661" r:id="rId4"/>
    <p:sldLayoutId id="2147483690" r:id="rId5"/>
    <p:sldLayoutId id="2147483687" r:id="rId6"/>
    <p:sldLayoutId id="2147483691" r:id="rId7"/>
    <p:sldLayoutId id="2147483683" r:id="rId8"/>
    <p:sldLayoutId id="2147483684" r:id="rId9"/>
    <p:sldLayoutId id="2147483686" r:id="rId10"/>
    <p:sldLayoutId id="2147483685" r:id="rId11"/>
    <p:sldLayoutId id="2147483694" r:id="rId12"/>
    <p:sldLayoutId id="2147483678" r:id="rId13"/>
    <p:sldLayoutId id="2147483665" r:id="rId14"/>
    <p:sldLayoutId id="2147483692" r:id="rId15"/>
    <p:sldLayoutId id="2147483666" r:id="rId16"/>
    <p:sldLayoutId id="2147483688" r:id="rId17"/>
    <p:sldLayoutId id="2147483679" r:id="rId18"/>
    <p:sldLayoutId id="2147483695" r:id="rId19"/>
    <p:sldLayoutId id="2147483697" r:id="rId20"/>
    <p:sldLayoutId id="2147483700" r:id="rId21"/>
    <p:sldLayoutId id="2147483701" r:id="rId22"/>
    <p:sldLayoutId id="2147483702" r:id="rId23"/>
    <p:sldLayoutId id="2147483707" r:id="rId24"/>
    <p:sldLayoutId id="2147483709" r:id="rId25"/>
    <p:sldLayoutId id="2147483710" r:id="rId26"/>
    <p:sldLayoutId id="2147483711" r:id="rId27"/>
    <p:sldLayoutId id="2147483712" r:id="rId28"/>
    <p:sldLayoutId id="2147483714" r:id="rId29"/>
    <p:sldLayoutId id="2147483715" r:id="rId30"/>
    <p:sldLayoutId id="2147483716" r:id="rId31"/>
    <p:sldLayoutId id="2147483717" r:id="rId32"/>
    <p:sldLayoutId id="2147483718" r:id="rId33"/>
    <p:sldLayoutId id="2147483720" r:id="rId34"/>
    <p:sldLayoutId id="2147483721" r:id="rId35"/>
    <p:sldLayoutId id="2147483722" r:id="rId36"/>
    <p:sldLayoutId id="2147483723" r:id="rId37"/>
    <p:sldLayoutId id="2147483724" r:id="rId38"/>
    <p:sldLayoutId id="2147483725" r:id="rId39"/>
    <p:sldLayoutId id="2147483726" r:id="rId40"/>
    <p:sldLayoutId id="2147483729" r:id="rId41"/>
    <p:sldLayoutId id="2147483730" r:id="rId42"/>
  </p:sldLayoutIdLst>
  <p:transition spd="med">
    <p:fade/>
  </p:transition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 spc="0">
          <a:solidFill>
            <a:srgbClr val="FFFFFF"/>
          </a:solidFill>
          <a:effectLst/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pitchFamily="-97" charset="0"/>
          <a:ea typeface="ＭＳ Ｐゴシック" pitchFamily="-97" charset="-128"/>
          <a:cs typeface="ＭＳ Ｐゴシック" pitchFamily="-97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pitchFamily="-97" charset="0"/>
          <a:ea typeface="ＭＳ Ｐゴシック" pitchFamily="-97" charset="-128"/>
          <a:cs typeface="ＭＳ Ｐゴシック" pitchFamily="-97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pitchFamily="-97" charset="0"/>
          <a:ea typeface="ＭＳ Ｐゴシック" pitchFamily="-97" charset="-128"/>
          <a:cs typeface="ＭＳ Ｐゴシック" pitchFamily="-97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pitchFamily="-97" charset="0"/>
          <a:ea typeface="ＭＳ Ｐゴシック" pitchFamily="-97" charset="-128"/>
          <a:cs typeface="ＭＳ Ｐゴシック" pitchFamily="-97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pitchFamily="-97" charset="0"/>
          <a:ea typeface="ＭＳ Ｐゴシック" pitchFamily="-97" charset="-128"/>
          <a:cs typeface="ＭＳ Ｐゴシック" pitchFamily="-97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pitchFamily="-97" charset="0"/>
          <a:ea typeface="ＭＳ Ｐゴシック" pitchFamily="-97" charset="-128"/>
          <a:cs typeface="ＭＳ Ｐゴシック" pitchFamily="-97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pitchFamily="-97" charset="0"/>
          <a:ea typeface="ＭＳ Ｐゴシック" pitchFamily="-97" charset="-128"/>
          <a:cs typeface="ＭＳ Ｐゴシック" pitchFamily="-97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pitchFamily="-97" charset="0"/>
          <a:ea typeface="ＭＳ Ｐゴシック" pitchFamily="-97" charset="-128"/>
          <a:cs typeface="ＭＳ Ｐゴシック" pitchFamily="-97" charset="-128"/>
        </a:defRPr>
      </a:lvl9pPr>
    </p:titleStyle>
    <p:bodyStyle>
      <a:lvl1pPr marL="177800" indent="-177800" algn="l" rtl="0" eaLnBrk="1" fontAlgn="base" hangingPunct="1">
        <a:lnSpc>
          <a:spcPts val="2300"/>
        </a:lnSpc>
        <a:spcBef>
          <a:spcPts val="300"/>
        </a:spcBef>
        <a:spcAft>
          <a:spcPts val="600"/>
        </a:spcAft>
        <a:buClr>
          <a:schemeClr val="accent3"/>
        </a:buClr>
        <a:buSzPct val="80000"/>
        <a:buChar char="•"/>
        <a:defRPr sz="1600" b="1" spc="0" baseline="0">
          <a:solidFill>
            <a:srgbClr val="FFFFFF"/>
          </a:solidFill>
          <a:effectLst/>
          <a:latin typeface="+mn-lt"/>
          <a:ea typeface="+mn-ea"/>
          <a:cs typeface="+mn-cs"/>
        </a:defRPr>
      </a:lvl1pPr>
      <a:lvl2pPr marL="517525" indent="-174625" algn="l" rtl="0" eaLnBrk="1" fontAlgn="base" hangingPunct="1">
        <a:lnSpc>
          <a:spcPts val="2000"/>
        </a:lnSpc>
        <a:spcBef>
          <a:spcPts val="0"/>
        </a:spcBef>
        <a:spcAft>
          <a:spcPts val="600"/>
        </a:spcAft>
        <a:buClr>
          <a:schemeClr val="accent3"/>
        </a:buClr>
        <a:buSzPct val="80000"/>
        <a:buFont typeface="Lucida Grande"/>
        <a:buChar char="-"/>
        <a:defRPr sz="1600" b="1" spc="0" baseline="0">
          <a:solidFill>
            <a:srgbClr val="FFFFFF"/>
          </a:solidFill>
          <a:effectLst/>
          <a:latin typeface="+mn-lt"/>
          <a:ea typeface="+mn-ea"/>
        </a:defRPr>
      </a:lvl2pPr>
      <a:lvl3pPr marL="781050" indent="-149225" algn="l" rtl="0" eaLnBrk="1" fontAlgn="base" hangingPunct="1">
        <a:spcBef>
          <a:spcPct val="20000"/>
        </a:spcBef>
        <a:spcAft>
          <a:spcPct val="0"/>
        </a:spcAft>
        <a:buClr>
          <a:schemeClr val="accent3"/>
        </a:buClr>
        <a:buSzPct val="80000"/>
        <a:buFont typeface="Lucida Grande"/>
        <a:buChar char="-"/>
        <a:defRPr sz="1400" b="1" spc="0">
          <a:solidFill>
            <a:srgbClr val="FFFFFF"/>
          </a:solidFill>
          <a:effectLst/>
          <a:latin typeface="+mn-lt"/>
          <a:ea typeface="+mn-ea"/>
        </a:defRPr>
      </a:lvl3pPr>
      <a:lvl4pPr marL="1044575" indent="-14922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Lucida Grande"/>
        <a:buChar char="-"/>
        <a:defRPr sz="1400" b="1">
          <a:solidFill>
            <a:srgbClr val="FFFFFF"/>
          </a:solidFill>
          <a:effectLst/>
          <a:latin typeface="+mn-lt"/>
          <a:ea typeface="+mn-ea"/>
        </a:defRPr>
      </a:lvl4pPr>
      <a:lvl5pPr marL="1344613" indent="-18573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Lucida Grande"/>
        <a:buChar char="-"/>
        <a:defRPr sz="1200" b="1">
          <a:solidFill>
            <a:srgbClr val="FFFFFF"/>
          </a:solidFill>
          <a:effectLst/>
          <a:latin typeface="+mn-lt"/>
          <a:ea typeface="+mn-ea"/>
        </a:defRPr>
      </a:lvl5pPr>
      <a:lvl6pPr marL="1801813" indent="-18573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Lucida Grande"/>
        <a:buChar char="-"/>
        <a:defRPr sz="1200" b="1">
          <a:solidFill>
            <a:srgbClr val="FFFFFF"/>
          </a:solidFill>
          <a:effectLst/>
          <a:latin typeface="+mn-lt"/>
          <a:ea typeface="+mn-ea"/>
        </a:defRPr>
      </a:lvl6pPr>
      <a:lvl7pPr marL="2259013" indent="-18573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Lucida Grande"/>
        <a:buChar char="-"/>
        <a:defRPr sz="1200" b="1">
          <a:solidFill>
            <a:srgbClr val="FFFFFF"/>
          </a:solidFill>
          <a:effectLst/>
          <a:latin typeface="+mn-lt"/>
          <a:ea typeface="+mn-ea"/>
        </a:defRPr>
      </a:lvl7pPr>
      <a:lvl8pPr marL="2716213" indent="-18573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Lucida Grande"/>
        <a:buChar char="-"/>
        <a:defRPr sz="1200" b="1">
          <a:solidFill>
            <a:srgbClr val="FFFFFF"/>
          </a:solidFill>
          <a:effectLst/>
          <a:latin typeface="+mn-lt"/>
          <a:ea typeface="+mn-ea"/>
        </a:defRPr>
      </a:lvl8pPr>
      <a:lvl9pPr marL="3173413" indent="-18573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Lucida Grande"/>
        <a:buChar char="-"/>
        <a:defRPr sz="1200" b="1">
          <a:solidFill>
            <a:srgbClr val="FFFFFF"/>
          </a:solidFill>
          <a:effectLst/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png"/><Relationship Id="rId18" Type="http://schemas.openxmlformats.org/officeDocument/2006/relationships/image" Target="../media/image89.png"/><Relationship Id="rId3" Type="http://schemas.openxmlformats.org/officeDocument/2006/relationships/image" Target="../media/image74.png"/><Relationship Id="rId21" Type="http://schemas.openxmlformats.org/officeDocument/2006/relationships/image" Target="../media/image92.png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17" Type="http://schemas.openxmlformats.org/officeDocument/2006/relationships/image" Target="../media/image88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87.png"/><Relationship Id="rId20" Type="http://schemas.openxmlformats.org/officeDocument/2006/relationships/image" Target="../media/image91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24" Type="http://schemas.openxmlformats.org/officeDocument/2006/relationships/image" Target="../media/image95.png"/><Relationship Id="rId5" Type="http://schemas.openxmlformats.org/officeDocument/2006/relationships/image" Target="../media/image76.png"/><Relationship Id="rId15" Type="http://schemas.openxmlformats.org/officeDocument/2006/relationships/image" Target="../media/image86.png"/><Relationship Id="rId23" Type="http://schemas.openxmlformats.org/officeDocument/2006/relationships/image" Target="../media/image94.png"/><Relationship Id="rId10" Type="http://schemas.openxmlformats.org/officeDocument/2006/relationships/image" Target="../media/image81.png"/><Relationship Id="rId19" Type="http://schemas.openxmlformats.org/officeDocument/2006/relationships/image" Target="../media/image90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Relationship Id="rId14" Type="http://schemas.openxmlformats.org/officeDocument/2006/relationships/image" Target="../media/image85.png"/><Relationship Id="rId22" Type="http://schemas.openxmlformats.org/officeDocument/2006/relationships/image" Target="../media/image9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12" Type="http://schemas.openxmlformats.org/officeDocument/2006/relationships/image" Target="../media/image10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99.png"/><Relationship Id="rId11" Type="http://schemas.openxmlformats.org/officeDocument/2006/relationships/image" Target="../media/image104.png"/><Relationship Id="rId5" Type="http://schemas.openxmlformats.org/officeDocument/2006/relationships/image" Target="../media/image98.png"/><Relationship Id="rId10" Type="http://schemas.openxmlformats.org/officeDocument/2006/relationships/image" Target="../media/image103.png"/><Relationship Id="rId4" Type="http://schemas.openxmlformats.org/officeDocument/2006/relationships/image" Target="../media/image97.png"/><Relationship Id="rId9" Type="http://schemas.openxmlformats.org/officeDocument/2006/relationships/image" Target="../media/image10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6.pn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8.png"/><Relationship Id="rId5" Type="http://schemas.openxmlformats.org/officeDocument/2006/relationships/image" Target="../media/image91.png"/><Relationship Id="rId4" Type="http://schemas.openxmlformats.org/officeDocument/2006/relationships/image" Target="../media/image10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image" Target="../media/image26.png"/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12" Type="http://schemas.openxmlformats.org/officeDocument/2006/relationships/image" Target="../media/image119.png"/><Relationship Id="rId17" Type="http://schemas.openxmlformats.org/officeDocument/2006/relationships/image" Target="../media/image121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20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13.png"/><Relationship Id="rId11" Type="http://schemas.openxmlformats.org/officeDocument/2006/relationships/image" Target="../media/image118.png"/><Relationship Id="rId5" Type="http://schemas.openxmlformats.org/officeDocument/2006/relationships/image" Target="../media/image112.png"/><Relationship Id="rId15" Type="http://schemas.openxmlformats.org/officeDocument/2006/relationships/image" Target="../media/image28.png"/><Relationship Id="rId10" Type="http://schemas.openxmlformats.org/officeDocument/2006/relationships/image" Target="../media/image117.png"/><Relationship Id="rId4" Type="http://schemas.openxmlformats.org/officeDocument/2006/relationships/image" Target="../media/image111.png"/><Relationship Id="rId9" Type="http://schemas.openxmlformats.org/officeDocument/2006/relationships/image" Target="../media/image116.png"/><Relationship Id="rId1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13" Type="http://schemas.openxmlformats.org/officeDocument/2006/relationships/image" Target="../media/image131.png"/><Relationship Id="rId18" Type="http://schemas.openxmlformats.org/officeDocument/2006/relationships/image" Target="../media/image136.png"/><Relationship Id="rId3" Type="http://schemas.openxmlformats.org/officeDocument/2006/relationships/image" Target="../media/image75.png"/><Relationship Id="rId21" Type="http://schemas.openxmlformats.org/officeDocument/2006/relationships/image" Target="../media/image138.png"/><Relationship Id="rId7" Type="http://schemas.openxmlformats.org/officeDocument/2006/relationships/image" Target="../media/image125.png"/><Relationship Id="rId12" Type="http://schemas.openxmlformats.org/officeDocument/2006/relationships/image" Target="../media/image130.png"/><Relationship Id="rId17" Type="http://schemas.openxmlformats.org/officeDocument/2006/relationships/image" Target="../media/image135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34.png"/><Relationship Id="rId20" Type="http://schemas.openxmlformats.org/officeDocument/2006/relationships/image" Target="../media/image89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24.png"/><Relationship Id="rId11" Type="http://schemas.openxmlformats.org/officeDocument/2006/relationships/image" Target="../media/image129.png"/><Relationship Id="rId5" Type="http://schemas.openxmlformats.org/officeDocument/2006/relationships/image" Target="../media/image123.png"/><Relationship Id="rId15" Type="http://schemas.openxmlformats.org/officeDocument/2006/relationships/image" Target="../media/image133.png"/><Relationship Id="rId23" Type="http://schemas.openxmlformats.org/officeDocument/2006/relationships/image" Target="../media/image91.png"/><Relationship Id="rId10" Type="http://schemas.openxmlformats.org/officeDocument/2006/relationships/image" Target="../media/image128.png"/><Relationship Id="rId19" Type="http://schemas.openxmlformats.org/officeDocument/2006/relationships/image" Target="../media/image137.png"/><Relationship Id="rId4" Type="http://schemas.openxmlformats.org/officeDocument/2006/relationships/image" Target="../media/image122.png"/><Relationship Id="rId9" Type="http://schemas.openxmlformats.org/officeDocument/2006/relationships/image" Target="../media/image127.png"/><Relationship Id="rId14" Type="http://schemas.openxmlformats.org/officeDocument/2006/relationships/image" Target="../media/image132.png"/><Relationship Id="rId22" Type="http://schemas.openxmlformats.org/officeDocument/2006/relationships/image" Target="../media/image1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jpeg"/><Relationship Id="rId13" Type="http://schemas.openxmlformats.org/officeDocument/2006/relationships/image" Target="../media/image149.jpeg"/><Relationship Id="rId18" Type="http://schemas.openxmlformats.org/officeDocument/2006/relationships/image" Target="../media/image153.jpeg"/><Relationship Id="rId3" Type="http://schemas.openxmlformats.org/officeDocument/2006/relationships/image" Target="../media/image140.jpeg"/><Relationship Id="rId21" Type="http://schemas.openxmlformats.org/officeDocument/2006/relationships/image" Target="../media/image156.png"/><Relationship Id="rId7" Type="http://schemas.openxmlformats.org/officeDocument/2006/relationships/image" Target="../media/image144.png"/><Relationship Id="rId12" Type="http://schemas.openxmlformats.org/officeDocument/2006/relationships/hyperlink" Target="http://orthogonal.esri.com/ArcGIS/rest/services/USHydroBase/MapServer?f=jsapi" TargetMode="External"/><Relationship Id="rId17" Type="http://schemas.openxmlformats.org/officeDocument/2006/relationships/image" Target="../media/image152.jpeg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151.png"/><Relationship Id="rId20" Type="http://schemas.openxmlformats.org/officeDocument/2006/relationships/image" Target="../media/image155.jpeg"/><Relationship Id="rId1" Type="http://schemas.openxmlformats.org/officeDocument/2006/relationships/video" Target="file:///C:\Documents%20and%20Settings\Administrator\Desktop\_JD%20Final%20BPC%20PPT\topo_anim_sm.wmv" TargetMode="External"/><Relationship Id="rId6" Type="http://schemas.openxmlformats.org/officeDocument/2006/relationships/image" Target="../media/image143.jpeg"/><Relationship Id="rId11" Type="http://schemas.openxmlformats.org/officeDocument/2006/relationships/image" Target="../media/image148.jpeg"/><Relationship Id="rId5" Type="http://schemas.openxmlformats.org/officeDocument/2006/relationships/image" Target="../media/image142.png"/><Relationship Id="rId15" Type="http://schemas.openxmlformats.org/officeDocument/2006/relationships/image" Target="../media/image150.jpeg"/><Relationship Id="rId10" Type="http://schemas.openxmlformats.org/officeDocument/2006/relationships/image" Target="../media/image147.png"/><Relationship Id="rId19" Type="http://schemas.openxmlformats.org/officeDocument/2006/relationships/image" Target="../media/image154.png"/><Relationship Id="rId4" Type="http://schemas.openxmlformats.org/officeDocument/2006/relationships/image" Target="../media/image141.jpeg"/><Relationship Id="rId9" Type="http://schemas.openxmlformats.org/officeDocument/2006/relationships/image" Target="../media/image146.jpeg"/><Relationship Id="rId14" Type="http://schemas.openxmlformats.org/officeDocument/2006/relationships/hyperlink" Target="http://bmproto.esri.com/ArcGIS/rest/services/Topo/Jan15/MapServer?f=jsapi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png"/><Relationship Id="rId3" Type="http://schemas.openxmlformats.org/officeDocument/2006/relationships/image" Target="../media/image157.png"/><Relationship Id="rId7" Type="http://schemas.openxmlformats.org/officeDocument/2006/relationships/image" Target="../media/image16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60.png"/><Relationship Id="rId5" Type="http://schemas.openxmlformats.org/officeDocument/2006/relationships/image" Target="../media/image159.png"/><Relationship Id="rId4" Type="http://schemas.openxmlformats.org/officeDocument/2006/relationships/image" Target="../media/image158.png"/><Relationship Id="rId9" Type="http://schemas.openxmlformats.org/officeDocument/2006/relationships/image" Target="../media/image16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7" Type="http://schemas.openxmlformats.org/officeDocument/2006/relationships/image" Target="../media/image16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67.jpeg"/><Relationship Id="rId5" Type="http://schemas.openxmlformats.org/officeDocument/2006/relationships/image" Target="../media/image166.jpeg"/><Relationship Id="rId4" Type="http://schemas.openxmlformats.org/officeDocument/2006/relationships/image" Target="../media/image16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69.png"/><Relationship Id="rId4" Type="http://schemas.openxmlformats.org/officeDocument/2006/relationships/image" Target="../media/image9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png"/><Relationship Id="rId3" Type="http://schemas.openxmlformats.org/officeDocument/2006/relationships/image" Target="../media/image170.png"/><Relationship Id="rId7" Type="http://schemas.openxmlformats.org/officeDocument/2006/relationships/image" Target="../media/image17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73.png"/><Relationship Id="rId5" Type="http://schemas.openxmlformats.org/officeDocument/2006/relationships/image" Target="../media/image172.png"/><Relationship Id="rId10" Type="http://schemas.openxmlformats.org/officeDocument/2006/relationships/image" Target="../media/image177.png"/><Relationship Id="rId4" Type="http://schemas.openxmlformats.org/officeDocument/2006/relationships/image" Target="../media/image171.png"/><Relationship Id="rId9" Type="http://schemas.openxmlformats.org/officeDocument/2006/relationships/image" Target="../media/image17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7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8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7" Type="http://schemas.openxmlformats.org/officeDocument/2006/relationships/image" Target="../media/image187.pn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6.png"/><Relationship Id="rId5" Type="http://schemas.openxmlformats.org/officeDocument/2006/relationships/image" Target="../media/image185.jpeg"/><Relationship Id="rId4" Type="http://schemas.openxmlformats.org/officeDocument/2006/relationships/image" Target="../media/image18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7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7.png"/><Relationship Id="rId13" Type="http://schemas.openxmlformats.org/officeDocument/2006/relationships/image" Target="../media/image129.png"/><Relationship Id="rId18" Type="http://schemas.openxmlformats.org/officeDocument/2006/relationships/image" Target="../media/image127.png"/><Relationship Id="rId3" Type="http://schemas.openxmlformats.org/officeDocument/2006/relationships/image" Target="../media/image89.png"/><Relationship Id="rId7" Type="http://schemas.openxmlformats.org/officeDocument/2006/relationships/image" Target="../media/image196.png"/><Relationship Id="rId12" Type="http://schemas.openxmlformats.org/officeDocument/2006/relationships/image" Target="../media/image201.png"/><Relationship Id="rId17" Type="http://schemas.openxmlformats.org/officeDocument/2006/relationships/image" Target="../media/image126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125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95.png"/><Relationship Id="rId11" Type="http://schemas.openxmlformats.org/officeDocument/2006/relationships/image" Target="../media/image200.png"/><Relationship Id="rId5" Type="http://schemas.openxmlformats.org/officeDocument/2006/relationships/image" Target="../media/image194.png"/><Relationship Id="rId15" Type="http://schemas.openxmlformats.org/officeDocument/2006/relationships/image" Target="../media/image124.png"/><Relationship Id="rId10" Type="http://schemas.openxmlformats.org/officeDocument/2006/relationships/image" Target="../media/image199.png"/><Relationship Id="rId4" Type="http://schemas.openxmlformats.org/officeDocument/2006/relationships/image" Target="../media/image193.png"/><Relationship Id="rId9" Type="http://schemas.openxmlformats.org/officeDocument/2006/relationships/image" Target="../media/image198.png"/><Relationship Id="rId14" Type="http://schemas.openxmlformats.org/officeDocument/2006/relationships/image" Target="../media/image1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0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07.png"/><Relationship Id="rId5" Type="http://schemas.openxmlformats.org/officeDocument/2006/relationships/hyperlink" Target="http://test.hydroseek.net/ontology/Cuahsi_200912_tree.html" TargetMode="External"/><Relationship Id="rId4" Type="http://schemas.openxmlformats.org/officeDocument/2006/relationships/image" Target="../media/image19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12.png"/><Relationship Id="rId5" Type="http://schemas.openxmlformats.org/officeDocument/2006/relationships/image" Target="../media/image211.png"/><Relationship Id="rId4" Type="http://schemas.openxmlformats.org/officeDocument/2006/relationships/image" Target="../media/image21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15.png"/><Relationship Id="rId4" Type="http://schemas.openxmlformats.org/officeDocument/2006/relationships/image" Target="../media/image21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23.png"/><Relationship Id="rId4" Type="http://schemas.openxmlformats.org/officeDocument/2006/relationships/image" Target="../media/image2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7" Type="http://schemas.openxmlformats.org/officeDocument/2006/relationships/image" Target="../media/image226.jpe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5.png"/><Relationship Id="rId5" Type="http://schemas.openxmlformats.org/officeDocument/2006/relationships/image" Target="../media/image224.jpeg"/><Relationship Id="rId4" Type="http://schemas.openxmlformats.org/officeDocument/2006/relationships/image" Target="../media/image22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://hydro_bm.esri.com/TxDischarge/TxDischargeLabels.html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7" Type="http://schemas.openxmlformats.org/officeDocument/2006/relationships/image" Target="../media/image16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67.jpeg"/><Relationship Id="rId5" Type="http://schemas.openxmlformats.org/officeDocument/2006/relationships/image" Target="../media/image166.jpeg"/><Relationship Id="rId4" Type="http://schemas.openxmlformats.org/officeDocument/2006/relationships/image" Target="../media/image165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3" Type="http://schemas.openxmlformats.org/officeDocument/2006/relationships/image" Target="../media/image17.png"/><Relationship Id="rId21" Type="http://schemas.openxmlformats.org/officeDocument/2006/relationships/image" Target="../media/image35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0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19" Type="http://schemas.openxmlformats.org/officeDocument/2006/relationships/image" Target="../media/image33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Relationship Id="rId22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12" Type="http://schemas.openxmlformats.org/officeDocument/2006/relationships/image" Target="../media/image4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0.jpeg"/><Relationship Id="rId11" Type="http://schemas.openxmlformats.org/officeDocument/2006/relationships/image" Target="../media/image45.jpeg"/><Relationship Id="rId5" Type="http://schemas.openxmlformats.org/officeDocument/2006/relationships/image" Target="../media/image39.jpeg"/><Relationship Id="rId10" Type="http://schemas.openxmlformats.org/officeDocument/2006/relationships/image" Target="../media/image44.jpeg"/><Relationship Id="rId4" Type="http://schemas.openxmlformats.org/officeDocument/2006/relationships/image" Target="../media/image38.png"/><Relationship Id="rId9" Type="http://schemas.openxmlformats.org/officeDocument/2006/relationships/image" Target="../media/image43.jpeg"/><Relationship Id="rId14" Type="http://schemas.openxmlformats.org/officeDocument/2006/relationships/image" Target="../media/image4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18" Type="http://schemas.openxmlformats.org/officeDocument/2006/relationships/image" Target="../media/image64.png"/><Relationship Id="rId3" Type="http://schemas.openxmlformats.org/officeDocument/2006/relationships/image" Target="../media/image49.png"/><Relationship Id="rId21" Type="http://schemas.openxmlformats.org/officeDocument/2006/relationships/image" Target="../media/image67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17" Type="http://schemas.openxmlformats.org/officeDocument/2006/relationships/image" Target="../media/image63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62.png"/><Relationship Id="rId20" Type="http://schemas.openxmlformats.org/officeDocument/2006/relationships/image" Target="../media/image6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5" Type="http://schemas.openxmlformats.org/officeDocument/2006/relationships/image" Target="../media/image61.png"/><Relationship Id="rId10" Type="http://schemas.openxmlformats.org/officeDocument/2006/relationships/image" Target="../media/image56.png"/><Relationship Id="rId19" Type="http://schemas.openxmlformats.org/officeDocument/2006/relationships/image" Target="../media/image65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Relationship Id="rId14" Type="http://schemas.openxmlformats.org/officeDocument/2006/relationships/image" Target="../media/image6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2.png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Integrating Water Resource Information using GIS and the Web</a:t>
            </a:r>
            <a:endParaRPr lang="en-US" dirty="0"/>
          </a:p>
        </p:txBody>
      </p:sp>
      <p:sp>
        <p:nvSpPr>
          <p:cNvPr id="16" name="Subtitle 15"/>
          <p:cNvSpPr>
            <a:spLocks noGrp="1"/>
          </p:cNvSpPr>
          <p:nvPr>
            <p:ph type="subTitle" idx="1"/>
          </p:nvPr>
        </p:nvSpPr>
        <p:spPr>
          <a:xfrm>
            <a:off x="4008329" y="4114800"/>
            <a:ext cx="4221271" cy="753534"/>
          </a:xfrm>
        </p:spPr>
        <p:txBody>
          <a:bodyPr/>
          <a:lstStyle/>
          <a:p>
            <a:r>
              <a:rPr lang="en-US" dirty="0" smtClean="0"/>
              <a:t>David Maidment and Tim Whiteaker</a:t>
            </a:r>
            <a:endParaRPr lang="en-US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0" descr="Arrow.png"/>
          <p:cNvPicPr>
            <a:picLocks/>
          </p:cNvPicPr>
          <p:nvPr/>
        </p:nvPicPr>
        <p:blipFill>
          <a:blip r:embed="rId3"/>
          <a:srcRect l="21841" t="14825"/>
          <a:stretch>
            <a:fillRect/>
          </a:stretch>
        </p:blipFill>
        <p:spPr bwMode="auto">
          <a:xfrm>
            <a:off x="0" y="0"/>
            <a:ext cx="8699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" name="Title 41"/>
          <p:cNvSpPr>
            <a:spLocks noGrp="1"/>
          </p:cNvSpPr>
          <p:nvPr>
            <p:ph type="ctrTitle"/>
          </p:nvPr>
        </p:nvSpPr>
        <p:spPr>
          <a:xfrm>
            <a:off x="912813" y="687388"/>
            <a:ext cx="7313612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A New GIS Platform Is Emerging</a:t>
            </a:r>
            <a:endParaRPr lang="en-US" dirty="0"/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10"/>
          </p:nvPr>
        </p:nvSpPr>
        <p:spPr>
          <a:xfrm>
            <a:off x="912813" y="1079500"/>
            <a:ext cx="7313612" cy="3429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accent1"/>
                </a:solidFill>
              </a:rPr>
              <a:t>Easier, Accessible and Collaborative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2" name="Subtitle 4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accent1"/>
                </a:solidFill>
              </a:rPr>
              <a:t>Empowering the GIS Professional . . .</a:t>
            </a:r>
          </a:p>
          <a:p>
            <a:pPr>
              <a:defRPr/>
            </a:pPr>
            <a:r>
              <a:rPr lang="en-US" dirty="0" smtClean="0">
                <a:solidFill>
                  <a:schemeClr val="accent1"/>
                </a:solidFill>
              </a:rPr>
              <a:t>And the Broader Community</a:t>
            </a:r>
          </a:p>
        </p:txBody>
      </p:sp>
      <p:sp>
        <p:nvSpPr>
          <p:cNvPr id="35" name="Text Placeholder 34"/>
          <p:cNvSpPr>
            <a:spLocks noGrp="1"/>
          </p:cNvSpPr>
          <p:nvPr>
            <p:ph type="body" sz="quarter" idx="13"/>
          </p:nvPr>
        </p:nvSpPr>
        <p:spPr>
          <a:xfrm>
            <a:off x="912813" y="2057400"/>
            <a:ext cx="3657600" cy="3200400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en-US" dirty="0" smtClean="0">
                <a:solidFill>
                  <a:schemeClr val="accent1"/>
                </a:solidFill>
              </a:rPr>
              <a:t>Enabled By</a:t>
            </a:r>
          </a:p>
          <a:p>
            <a:pPr>
              <a:defRPr/>
            </a:pPr>
            <a:r>
              <a:rPr lang="en-US" dirty="0" smtClean="0"/>
              <a:t>Cloud Architecture</a:t>
            </a:r>
          </a:p>
          <a:p>
            <a:pPr>
              <a:defRPr/>
            </a:pPr>
            <a:r>
              <a:rPr lang="en-US" dirty="0" smtClean="0"/>
              <a:t>Web Services</a:t>
            </a:r>
          </a:p>
          <a:p>
            <a:pPr>
              <a:defRPr/>
            </a:pPr>
            <a:r>
              <a:rPr lang="en-US" dirty="0" smtClean="0"/>
              <a:t>Information Integration</a:t>
            </a:r>
          </a:p>
          <a:p>
            <a:pPr>
              <a:defRPr/>
            </a:pPr>
            <a:r>
              <a:rPr lang="en-US" dirty="0" smtClean="0"/>
              <a:t>Crowd Sourcing</a:t>
            </a:r>
          </a:p>
          <a:p>
            <a:pPr>
              <a:defRPr/>
            </a:pPr>
            <a:r>
              <a:rPr lang="en-US" dirty="0" smtClean="0"/>
              <a:t>Open Data Sharing Policies</a:t>
            </a:r>
          </a:p>
          <a:p>
            <a:pPr>
              <a:defRPr/>
            </a:pPr>
            <a:endParaRPr lang="en-US" dirty="0" smtClean="0"/>
          </a:p>
          <a:p>
            <a:pPr>
              <a:buFontTx/>
              <a:buNone/>
              <a:defRPr/>
            </a:pPr>
            <a:r>
              <a:rPr lang="en-US" dirty="0" smtClean="0">
                <a:solidFill>
                  <a:srgbClr val="FFFF66"/>
                </a:solidFill>
              </a:rPr>
              <a:t>. . . And GIS Software</a:t>
            </a:r>
          </a:p>
        </p:txBody>
      </p:sp>
      <p:grpSp>
        <p:nvGrpSpPr>
          <p:cNvPr id="2" name="Group 49"/>
          <p:cNvGrpSpPr>
            <a:grpSpLocks/>
          </p:cNvGrpSpPr>
          <p:nvPr/>
        </p:nvGrpSpPr>
        <p:grpSpPr bwMode="auto">
          <a:xfrm>
            <a:off x="3763963" y="2479675"/>
            <a:ext cx="4054475" cy="1925638"/>
            <a:chOff x="2995185" y="2067766"/>
            <a:chExt cx="5545907" cy="2879629"/>
          </a:xfrm>
        </p:grpSpPr>
        <p:grpSp>
          <p:nvGrpSpPr>
            <p:cNvPr id="3" name="Group 77"/>
            <p:cNvGrpSpPr>
              <a:grpSpLocks/>
            </p:cNvGrpSpPr>
            <p:nvPr/>
          </p:nvGrpSpPr>
          <p:grpSpPr bwMode="auto">
            <a:xfrm>
              <a:off x="4394602" y="2067766"/>
              <a:ext cx="2773934" cy="2101131"/>
              <a:chOff x="1305122" y="3880733"/>
              <a:chExt cx="2855681" cy="2208989"/>
            </a:xfrm>
          </p:grpSpPr>
          <p:pic>
            <p:nvPicPr>
              <p:cNvPr id="23573" name="Picture 7"/>
              <p:cNvPicPr>
                <a:picLocks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1305122" y="3880733"/>
                <a:ext cx="2855681" cy="2208989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pic>
            <p:nvPicPr>
              <p:cNvPr id="23574" name="Picture 157" descr="screenshot_06.png"/>
              <p:cNvPicPr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2423320" y="4292284"/>
                <a:ext cx="581370" cy="4332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4" name="Group 9"/>
              <p:cNvGrpSpPr>
                <a:grpSpLocks/>
              </p:cNvGrpSpPr>
              <p:nvPr/>
            </p:nvGrpSpPr>
            <p:grpSpPr bwMode="auto">
              <a:xfrm>
                <a:off x="2921640" y="4367353"/>
                <a:ext cx="514270" cy="524928"/>
                <a:chOff x="4790845" y="1593813"/>
                <a:chExt cx="950043" cy="969733"/>
              </a:xfrm>
            </p:grpSpPr>
            <p:pic>
              <p:nvPicPr>
                <p:cNvPr id="23584" name="Picture 10" descr="circle_org.png"/>
                <p:cNvPicPr>
                  <a:picLocks noChangeAspect="1"/>
                </p:cNvPicPr>
                <p:nvPr/>
              </p:nvPicPr>
              <p:blipFill>
                <a:blip r:embed="rId6"/>
                <a:srcRect/>
                <a:stretch>
                  <a:fillRect/>
                </a:stretch>
              </p:blipFill>
              <p:spPr bwMode="auto">
                <a:xfrm>
                  <a:off x="4790845" y="1593813"/>
                  <a:ext cx="950043" cy="9697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3585" name="Picture 173" descr="datamodel_05.png"/>
                <p:cNvPicPr>
                  <a:picLocks noChangeAspect="1"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>
                  <a:off x="4913540" y="1749027"/>
                  <a:ext cx="737335" cy="69172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23576" name="Picture 163" descr="file_lines_grn.png"/>
              <p:cNvPicPr>
                <a:picLocks noChangeAspect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3308311" y="4647628"/>
                <a:ext cx="426337" cy="5249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3577" name="Picture 164" descr="screenshot_07.png"/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2009315" y="4561557"/>
                <a:ext cx="564896" cy="4210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3578" name="Picture 165" descr="screenshot_02.png"/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>
                <a:off x="2855482" y="4821211"/>
                <a:ext cx="564896" cy="4210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3579" name="Picture 166" descr="circle_datamodel_blu.png"/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>
                <a:off x="2509967" y="4573255"/>
                <a:ext cx="514270" cy="5249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3580" name="Picture 167" descr="line_globe_03.png"/>
              <p:cNvPicPr>
                <a:picLocks noChangeAspect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 bwMode="auto">
              <a:xfrm>
                <a:off x="2160890" y="4785132"/>
                <a:ext cx="423218" cy="4319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5" name="Group 20"/>
              <p:cNvGrpSpPr>
                <a:grpSpLocks/>
              </p:cNvGrpSpPr>
              <p:nvPr/>
            </p:nvGrpSpPr>
            <p:grpSpPr bwMode="auto">
              <a:xfrm>
                <a:off x="2231481" y="4976748"/>
                <a:ext cx="660136" cy="613755"/>
                <a:chOff x="2717296" y="2959794"/>
                <a:chExt cx="1219511" cy="1133828"/>
              </a:xfrm>
            </p:grpSpPr>
            <p:pic>
              <p:nvPicPr>
                <p:cNvPr id="23582" name="Picture 169" descr="database_org.png"/>
                <p:cNvPicPr>
                  <a:picLocks noChangeAspect="1"/>
                </p:cNvPicPr>
                <p:nvPr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3249468" y="2959794"/>
                  <a:ext cx="687339" cy="65903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3583" name="Picture 170" descr="layers_blu.png"/>
                <p:cNvPicPr>
                  <a:picLocks noChangeAspect="1"/>
                </p:cNvPicPr>
                <p:nvPr/>
              </p:nvPicPr>
              <p:blipFill>
                <a:blip r:embed="rId14"/>
                <a:srcRect/>
                <a:stretch>
                  <a:fillRect/>
                </a:stretch>
              </p:blipFill>
              <p:spPr bwMode="auto">
                <a:xfrm>
                  <a:off x="2717296" y="3151420"/>
                  <a:ext cx="892347" cy="94220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pic>
          <p:nvPicPr>
            <p:cNvPr id="23563" name="Picture 11" descr="CPU_Fire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3681908" y="3093567"/>
              <a:ext cx="1385121" cy="1431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564" name="Picture 13" descr="User_Man"/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2995185" y="3078093"/>
              <a:ext cx="1092333" cy="14231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565" name="Picture 147" descr="screenshot_05.png"/>
            <p:cNvPicPr>
              <a:picLocks noChangeAspect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6955899" y="3107546"/>
              <a:ext cx="915539" cy="682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566" name="Picture 148" descr="screenshot_blank_blu.png"/>
            <p:cNvPicPr>
              <a:picLocks noChangeAspect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 bwMode="auto">
            <a:xfrm>
              <a:off x="6513746" y="3432114"/>
              <a:ext cx="729025" cy="54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567" name="Picture 149" descr="screenshot_blank_blu.png"/>
            <p:cNvPicPr>
              <a:picLocks noChangeAspect="1"/>
            </p:cNvPicPr>
            <p:nvPr/>
          </p:nvPicPr>
          <p:blipFill>
            <a:blip r:embed="rId19"/>
            <a:srcRect/>
            <a:stretch>
              <a:fillRect/>
            </a:stretch>
          </p:blipFill>
          <p:spPr bwMode="auto">
            <a:xfrm>
              <a:off x="6821318" y="3838882"/>
              <a:ext cx="590124" cy="4398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568" name="Picture 93" descr="iphone_map.png"/>
            <p:cNvPicPr>
              <a:picLocks noChangeAspect="1"/>
            </p:cNvPicPr>
            <p:nvPr/>
          </p:nvPicPr>
          <p:blipFill>
            <a:blip r:embed="rId20"/>
            <a:srcRect/>
            <a:stretch>
              <a:fillRect/>
            </a:stretch>
          </p:blipFill>
          <p:spPr bwMode="auto">
            <a:xfrm>
              <a:off x="6470683" y="3764152"/>
              <a:ext cx="457200" cy="6836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569" name="Picture 34" descr="User_Grey"/>
            <p:cNvPicPr>
              <a:picLocks noChangeAspect="1" noChangeArrowheads="1"/>
            </p:cNvPicPr>
            <p:nvPr/>
          </p:nvPicPr>
          <p:blipFill>
            <a:blip r:embed="rId21"/>
            <a:srcRect/>
            <a:stretch>
              <a:fillRect/>
            </a:stretch>
          </p:blipFill>
          <p:spPr bwMode="auto">
            <a:xfrm>
              <a:off x="8024524" y="3739283"/>
              <a:ext cx="300159" cy="9402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570" name="Picture 32" descr="User_Green"/>
            <p:cNvPicPr>
              <a:picLocks noChangeAspect="1" noChangeArrowheads="1"/>
            </p:cNvPicPr>
            <p:nvPr/>
          </p:nvPicPr>
          <p:blipFill>
            <a:blip r:embed="rId22"/>
            <a:srcRect/>
            <a:stretch>
              <a:fillRect/>
            </a:stretch>
          </p:blipFill>
          <p:spPr bwMode="auto">
            <a:xfrm>
              <a:off x="7823415" y="3888100"/>
              <a:ext cx="300159" cy="9402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571" name="Picture 28" descr="User_Blue"/>
            <p:cNvPicPr>
              <a:picLocks noChangeAspect="1" noChangeArrowheads="1"/>
            </p:cNvPicPr>
            <p:nvPr/>
          </p:nvPicPr>
          <p:blipFill>
            <a:blip r:embed="rId23"/>
            <a:srcRect/>
            <a:stretch>
              <a:fillRect/>
            </a:stretch>
          </p:blipFill>
          <p:spPr bwMode="auto">
            <a:xfrm>
              <a:off x="8240933" y="4007154"/>
              <a:ext cx="300159" cy="9402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572" name="Picture 40" descr="User_Yellow"/>
            <p:cNvPicPr>
              <a:picLocks noChangeAspect="1" noChangeArrowheads="1"/>
            </p:cNvPicPr>
            <p:nvPr/>
          </p:nvPicPr>
          <p:blipFill>
            <a:blip r:embed="rId24"/>
            <a:srcRect/>
            <a:stretch>
              <a:fillRect/>
            </a:stretch>
          </p:blipFill>
          <p:spPr bwMode="auto">
            <a:xfrm>
              <a:off x="7564747" y="3957548"/>
              <a:ext cx="300159" cy="9402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8" name="Arc 37"/>
          <p:cNvSpPr/>
          <p:nvPr/>
        </p:nvSpPr>
        <p:spPr bwMode="auto">
          <a:xfrm rot="2700000" flipH="1">
            <a:off x="3687763" y="1604963"/>
            <a:ext cx="4373562" cy="4295775"/>
          </a:xfrm>
          <a:prstGeom prst="arc">
            <a:avLst/>
          </a:prstGeom>
          <a:noFill/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lg" len="med"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pitchFamily="16" charset="-128"/>
              <a:cs typeface="ＭＳ Ｐゴシック" pitchFamily="-112" charset="-128"/>
            </a:endParaRPr>
          </a:p>
        </p:txBody>
      </p:sp>
      <p:sp>
        <p:nvSpPr>
          <p:cNvPr id="39" name="Arc 38"/>
          <p:cNvSpPr/>
          <p:nvPr/>
        </p:nvSpPr>
        <p:spPr bwMode="auto">
          <a:xfrm rot="2700000" flipV="1">
            <a:off x="3484563" y="917575"/>
            <a:ext cx="4373562" cy="4294188"/>
          </a:xfrm>
          <a:prstGeom prst="arc">
            <a:avLst/>
          </a:prstGeom>
          <a:noFill/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lg" len="med"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pitchFamily="16" charset="-128"/>
              <a:cs typeface="ＭＳ Ｐゴシック" pitchFamily="-112" charset="-128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4" name="Title 1"/>
          <p:cNvSpPr>
            <a:spLocks noGrp="1"/>
          </p:cNvSpPr>
          <p:nvPr>
            <p:ph type="title"/>
          </p:nvPr>
        </p:nvSpPr>
        <p:spPr>
          <a:xfrm>
            <a:off x="912813" y="687388"/>
            <a:ext cx="7912100" cy="365125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cs typeface="ＭＳ Ｐゴシック" charset="-128"/>
              </a:rPr>
              <a:t>Web Centric GIS</a:t>
            </a:r>
            <a:endParaRPr lang="en-US" sz="2800" dirty="0">
              <a:solidFill>
                <a:schemeClr val="accent2"/>
              </a:solidFill>
              <a:cs typeface="ＭＳ Ｐゴシック" charset="-128"/>
            </a:endParaRPr>
          </a:p>
        </p:txBody>
      </p:sp>
      <p:sp>
        <p:nvSpPr>
          <p:cNvPr id="49" name="Text Placeholder 48"/>
          <p:cNvSpPr>
            <a:spLocks noGrp="1"/>
          </p:cNvSpPr>
          <p:nvPr>
            <p:ph type="body" sz="quarter" idx="10"/>
          </p:nvPr>
        </p:nvSpPr>
        <p:spPr>
          <a:xfrm>
            <a:off x="912813" y="1023938"/>
            <a:ext cx="7313612" cy="342900"/>
          </a:xfrm>
        </p:spPr>
        <p:txBody>
          <a:bodyPr/>
          <a:lstStyle/>
          <a:p>
            <a:pPr>
              <a:defRPr/>
            </a:pPr>
            <a:r>
              <a:rPr sz="1800" dirty="0" smtClean="0">
                <a:solidFill>
                  <a:schemeClr val="accent1"/>
                </a:solidFill>
                <a:cs typeface="ＭＳ Ｐゴシック" charset="-128"/>
              </a:rPr>
              <a:t>A New Pattern……..Using the Internet as the Platform</a:t>
            </a:r>
            <a:endParaRPr sz="1800" dirty="0">
              <a:solidFill>
                <a:schemeClr val="accent1"/>
              </a:solidFill>
            </a:endParaRPr>
          </a:p>
        </p:txBody>
      </p:sp>
      <p:cxnSp>
        <p:nvCxnSpPr>
          <p:cNvPr id="24580" name="Straight Connector 45"/>
          <p:cNvCxnSpPr>
            <a:cxnSpLocks noChangeShapeType="1"/>
          </p:cNvCxnSpPr>
          <p:nvPr/>
        </p:nvCxnSpPr>
        <p:spPr bwMode="auto">
          <a:xfrm rot="16200000" flipV="1">
            <a:off x="5538788" y="4113212"/>
            <a:ext cx="382588" cy="68263"/>
          </a:xfrm>
          <a:prstGeom prst="line">
            <a:avLst/>
          </a:prstGeom>
          <a:noFill/>
          <a:ln w="25400">
            <a:solidFill>
              <a:srgbClr val="FFFF66"/>
            </a:solidFill>
            <a:round/>
            <a:headEnd/>
            <a:tailEnd/>
          </a:ln>
        </p:spPr>
      </p:cxnSp>
      <p:cxnSp>
        <p:nvCxnSpPr>
          <p:cNvPr id="24581" name="Straight Connector 72"/>
          <p:cNvCxnSpPr>
            <a:cxnSpLocks noChangeShapeType="1"/>
          </p:cNvCxnSpPr>
          <p:nvPr/>
        </p:nvCxnSpPr>
        <p:spPr bwMode="auto">
          <a:xfrm>
            <a:off x="3917950" y="4294188"/>
            <a:ext cx="641350" cy="376237"/>
          </a:xfrm>
          <a:prstGeom prst="line">
            <a:avLst/>
          </a:prstGeom>
          <a:noFill/>
          <a:ln w="25400">
            <a:solidFill>
              <a:srgbClr val="FFFF66"/>
            </a:solidFill>
            <a:round/>
            <a:headEnd/>
            <a:tailEnd/>
          </a:ln>
        </p:spPr>
      </p:cxnSp>
      <p:cxnSp>
        <p:nvCxnSpPr>
          <p:cNvPr id="24582" name="Straight Connector 76"/>
          <p:cNvCxnSpPr>
            <a:cxnSpLocks noChangeShapeType="1"/>
          </p:cNvCxnSpPr>
          <p:nvPr/>
        </p:nvCxnSpPr>
        <p:spPr bwMode="auto">
          <a:xfrm>
            <a:off x="4332288" y="3922713"/>
            <a:ext cx="558800" cy="482600"/>
          </a:xfrm>
          <a:prstGeom prst="line">
            <a:avLst/>
          </a:prstGeom>
          <a:noFill/>
          <a:ln w="25400">
            <a:solidFill>
              <a:srgbClr val="FFFF66"/>
            </a:solidFill>
            <a:round/>
            <a:headEnd/>
            <a:tailEnd/>
          </a:ln>
        </p:spPr>
      </p:cxnSp>
      <p:cxnSp>
        <p:nvCxnSpPr>
          <p:cNvPr id="24583" name="Straight Connector 80"/>
          <p:cNvCxnSpPr>
            <a:cxnSpLocks noChangeShapeType="1"/>
          </p:cNvCxnSpPr>
          <p:nvPr/>
        </p:nvCxnSpPr>
        <p:spPr bwMode="auto">
          <a:xfrm rot="10800000" flipV="1">
            <a:off x="6278563" y="4567238"/>
            <a:ext cx="434975" cy="119062"/>
          </a:xfrm>
          <a:prstGeom prst="line">
            <a:avLst/>
          </a:prstGeom>
          <a:noFill/>
          <a:ln w="25400">
            <a:solidFill>
              <a:srgbClr val="FFFF66"/>
            </a:solidFill>
            <a:round/>
            <a:headEnd/>
            <a:tailEnd/>
          </a:ln>
        </p:spPr>
      </p:cxnSp>
      <p:pic>
        <p:nvPicPr>
          <p:cNvPr id="24584" name="Picture 5" descr="Clou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75150" y="4176713"/>
            <a:ext cx="2009775" cy="132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TextBox 39"/>
          <p:cNvSpPr txBox="1"/>
          <p:nvPr/>
        </p:nvSpPr>
        <p:spPr>
          <a:xfrm>
            <a:off x="6946900" y="3609975"/>
            <a:ext cx="596900" cy="508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1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6" charset="0"/>
                <a:ea typeface="ＭＳ Ｐゴシック" pitchFamily="-112" charset="-128"/>
                <a:cs typeface="ＭＳ Ｐゴシック" pitchFamily="-112" charset="-128"/>
              </a:rPr>
              <a:t>GIS</a:t>
            </a:r>
          </a:p>
          <a:p>
            <a:pPr algn="ctr" eaLnBrk="0" hangingPunct="0">
              <a:defRPr/>
            </a:pPr>
            <a:r>
              <a:rPr lang="en-US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6" charset="0"/>
                <a:ea typeface="ＭＳ Ｐゴシック" pitchFamily="-112" charset="-128"/>
                <a:cs typeface="ＭＳ Ｐゴシック" pitchFamily="-112" charset="-128"/>
              </a:rPr>
              <a:t>Portal</a:t>
            </a:r>
            <a:endParaRPr lang="en-US" sz="2400" dirty="0">
              <a:effectLst>
                <a:outerShdw blurRad="38100" dist="38100" dir="2700000" algn="tl">
                  <a:srgbClr val="000000"/>
                </a:outerShdw>
              </a:effectLst>
              <a:latin typeface="Arial" pitchFamily="-106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71" name="TextBox 70"/>
          <p:cNvSpPr txBox="1"/>
          <p:nvPr/>
        </p:nvSpPr>
        <p:spPr bwMode="auto">
          <a:xfrm>
            <a:off x="6553200" y="5349875"/>
            <a:ext cx="95250" cy="17938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-106" charset="0"/>
              <a:ea typeface="ＭＳ Ｐゴシック" pitchFamily="-65" charset="-128"/>
              <a:cs typeface="ＭＳ Ｐゴシック" pitchFamily="-109" charset="-128"/>
            </a:endParaRPr>
          </a:p>
        </p:txBody>
      </p:sp>
      <p:sp>
        <p:nvSpPr>
          <p:cNvPr id="86" name="AutoShape 61"/>
          <p:cNvSpPr>
            <a:spLocks noChangeArrowheads="1"/>
          </p:cNvSpPr>
          <p:nvPr/>
        </p:nvSpPr>
        <p:spPr bwMode="auto">
          <a:xfrm>
            <a:off x="5638800" y="5070475"/>
            <a:ext cx="946150" cy="676275"/>
          </a:xfrm>
          <a:prstGeom prst="roundRect">
            <a:avLst>
              <a:gd name="adj" fmla="val 5446"/>
            </a:avLst>
          </a:prstGeom>
          <a:solidFill>
            <a:srgbClr val="FFE683"/>
          </a:solidFill>
          <a:ln w="25400" cap="flat" cmpd="sng" algn="ctr">
            <a:solidFill>
              <a:srgbClr val="FAC15A"/>
            </a:solidFill>
            <a:prstDash val="solid"/>
            <a:round/>
            <a:headEnd type="none" w="med" len="med"/>
            <a:tailEnd type="none" w="med" len="med"/>
          </a:ln>
          <a:effectLst>
            <a:outerShdw dist="25400" dir="5400000">
              <a:srgbClr val="000000">
                <a:alpha val="20000"/>
              </a:srgbClr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dirty="0">
                <a:solidFill>
                  <a:schemeClr val="bg2"/>
                </a:solidFill>
                <a:latin typeface="Arial" charset="0"/>
                <a:ea typeface="ＭＳ Ｐゴシック" pitchFamily="16" charset="-128"/>
                <a:cs typeface="ＭＳ Ｐゴシック" pitchFamily="-112" charset="-128"/>
              </a:rPr>
              <a:t>GIS</a:t>
            </a:r>
          </a:p>
          <a:p>
            <a:pPr algn="ctr" eaLnBrk="0" hangingPunct="0">
              <a:defRPr/>
            </a:pPr>
            <a:r>
              <a:rPr lang="en-US" dirty="0">
                <a:solidFill>
                  <a:schemeClr val="bg2"/>
                </a:solidFill>
                <a:latin typeface="Arial" charset="0"/>
                <a:ea typeface="ＭＳ Ｐゴシック" pitchFamily="16" charset="-128"/>
                <a:cs typeface="ＭＳ Ｐゴシック" pitchFamily="-112" charset="-128"/>
              </a:rPr>
              <a:t>Servers</a:t>
            </a:r>
          </a:p>
        </p:txBody>
      </p:sp>
      <p:pic>
        <p:nvPicPr>
          <p:cNvPr id="24588" name="Picture 32" descr="agis_server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13538" y="4252913"/>
            <a:ext cx="87630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9" name="Picture 35" descr="cell_phone_silver_map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81413" y="4092575"/>
            <a:ext cx="338137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90" name="Picture 36" descr="cell_phone_org_map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59163" y="4251325"/>
            <a:ext cx="338137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02"/>
          <p:cNvGrpSpPr>
            <a:grpSpLocks/>
          </p:cNvGrpSpPr>
          <p:nvPr/>
        </p:nvGrpSpPr>
        <p:grpSpPr bwMode="auto">
          <a:xfrm>
            <a:off x="6356350" y="5430838"/>
            <a:ext cx="731838" cy="738187"/>
            <a:chOff x="4393651" y="413670"/>
            <a:chExt cx="722931" cy="676217"/>
          </a:xfrm>
        </p:grpSpPr>
        <p:pic>
          <p:nvPicPr>
            <p:cNvPr id="24603" name="Picture 38" descr="database_org.png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393651" y="413670"/>
              <a:ext cx="539750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604" name="Picture 40" descr="layers_blu.png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4662563" y="610503"/>
              <a:ext cx="454019" cy="479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4592" name="Picture 42" descr="screenshot_07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286250" y="3536950"/>
            <a:ext cx="439738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93" name="Picture 44" descr="screenshot_explorer.pn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879850" y="3556000"/>
            <a:ext cx="5111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94" name="Picture 43" descr="screenshot_07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219575" y="3773488"/>
            <a:ext cx="60325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95" name="Picture 46" descr="tower_comp_screen_map.png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172075" y="3313113"/>
            <a:ext cx="900113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AutoShape 61"/>
          <p:cNvSpPr>
            <a:spLocks noChangeArrowheads="1"/>
          </p:cNvSpPr>
          <p:nvPr/>
        </p:nvSpPr>
        <p:spPr bwMode="auto">
          <a:xfrm>
            <a:off x="5419725" y="5219700"/>
            <a:ext cx="987425" cy="663575"/>
          </a:xfrm>
          <a:prstGeom prst="roundRect">
            <a:avLst>
              <a:gd name="adj" fmla="val 5446"/>
            </a:avLst>
          </a:prstGeom>
          <a:solidFill>
            <a:srgbClr val="FFE683"/>
          </a:solidFill>
          <a:ln w="25400" cap="flat" cmpd="sng" algn="ctr">
            <a:solidFill>
              <a:srgbClr val="FAC15A"/>
            </a:solidFill>
            <a:prstDash val="solid"/>
            <a:round/>
            <a:headEnd type="none" w="med" len="med"/>
            <a:tailEnd type="none" w="med" len="med"/>
          </a:ln>
          <a:effectLst>
            <a:outerShdw dist="25400" dir="5400000">
              <a:srgbClr val="000000">
                <a:alpha val="20000"/>
              </a:srgbClr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dirty="0">
                <a:solidFill>
                  <a:schemeClr val="bg2"/>
                </a:solidFill>
                <a:latin typeface="Arial" charset="0"/>
                <a:ea typeface="ＭＳ Ｐゴシック" pitchFamily="16" charset="-128"/>
                <a:cs typeface="ＭＳ Ｐゴシック" pitchFamily="-112" charset="-128"/>
              </a:rPr>
              <a:t>GIS</a:t>
            </a:r>
          </a:p>
          <a:p>
            <a:pPr algn="ctr" eaLnBrk="0" hangingPunct="0">
              <a:defRPr/>
            </a:pPr>
            <a:r>
              <a:rPr lang="en-US" dirty="0">
                <a:solidFill>
                  <a:schemeClr val="bg2"/>
                </a:solidFill>
                <a:latin typeface="Arial" charset="0"/>
                <a:ea typeface="ＭＳ Ｐゴシック" pitchFamily="16" charset="-128"/>
                <a:cs typeface="ＭＳ Ｐゴシック" pitchFamily="-112" charset="-128"/>
              </a:rPr>
              <a:t>Servers</a:t>
            </a:r>
          </a:p>
        </p:txBody>
      </p:sp>
      <p:sp>
        <p:nvSpPr>
          <p:cNvPr id="54" name="Text Placeholder 34"/>
          <p:cNvSpPr txBox="1">
            <a:spLocks/>
          </p:cNvSpPr>
          <p:nvPr/>
        </p:nvSpPr>
        <p:spPr>
          <a:xfrm>
            <a:off x="912813" y="2057400"/>
            <a:ext cx="3657600" cy="3200400"/>
          </a:xfrm>
          <a:prstGeom prst="rect">
            <a:avLst/>
          </a:prstGeom>
        </p:spPr>
        <p:txBody>
          <a:bodyPr/>
          <a:lstStyle/>
          <a:p>
            <a:pPr marL="177800" indent="-177800" algn="l" eaLnBrk="0" hangingPunct="0">
              <a:spcBef>
                <a:spcPct val="20000"/>
              </a:spcBef>
              <a:buClr>
                <a:srgbClr val="FFFF66"/>
              </a:buClr>
              <a:buFontTx/>
              <a:buChar char="•"/>
              <a:defRPr/>
            </a:pPr>
            <a:r>
              <a:rPr lang="en-US" sz="16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ＭＳ Ｐゴシック" pitchFamily="-112" charset="-128"/>
              </a:rPr>
              <a:t>Any Client</a:t>
            </a:r>
          </a:p>
          <a:p>
            <a:pPr marL="177800" indent="-177800" algn="l" eaLnBrk="0" hangingPunct="0">
              <a:spcBef>
                <a:spcPct val="20000"/>
              </a:spcBef>
              <a:buClr>
                <a:srgbClr val="FFFF66"/>
              </a:buClr>
              <a:buFontTx/>
              <a:buChar char="•"/>
              <a:defRPr/>
            </a:pPr>
            <a:r>
              <a:rPr lang="en-US" sz="16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ＭＳ Ｐゴシック" pitchFamily="-112" charset="-128"/>
              </a:rPr>
              <a:t> Ready to Use GIS Services</a:t>
            </a:r>
            <a:br>
              <a:rPr lang="en-US" sz="16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ＭＳ Ｐゴシック" pitchFamily="-112" charset="-128"/>
              </a:rPr>
            </a:br>
            <a:r>
              <a:rPr lang="en-US" sz="16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ＭＳ Ｐゴシック" pitchFamily="-112" charset="-128"/>
              </a:rPr>
              <a:t>(Data, Maps, Imagery, Models …) </a:t>
            </a:r>
          </a:p>
          <a:p>
            <a:pPr marL="177800" indent="-177800" algn="l" eaLnBrk="0" hangingPunct="0">
              <a:spcBef>
                <a:spcPct val="20000"/>
              </a:spcBef>
              <a:buClr>
                <a:srgbClr val="FFFF66"/>
              </a:buClr>
              <a:buFontTx/>
              <a:buChar char="•"/>
              <a:defRPr/>
            </a:pPr>
            <a:r>
              <a:rPr lang="en-US" sz="16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ＭＳ Ｐゴシック" pitchFamily="-112" charset="-128"/>
              </a:rPr>
              <a:t>Community Sharing</a:t>
            </a:r>
          </a:p>
          <a:p>
            <a:pPr marL="177800" indent="-177800" algn="l" eaLnBrk="0" hangingPunct="0">
              <a:spcBef>
                <a:spcPct val="20000"/>
              </a:spcBef>
              <a:buClr>
                <a:srgbClr val="FFFF66"/>
              </a:buClr>
              <a:buFontTx/>
              <a:buChar char="•"/>
              <a:defRPr/>
            </a:pPr>
            <a:r>
              <a:rPr lang="en-US" sz="16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ＭＳ Ｐゴシック" pitchFamily="-112" charset="-128"/>
              </a:rPr>
              <a:t>Search/Discovery Portal</a:t>
            </a:r>
          </a:p>
          <a:p>
            <a:pPr marL="177800" indent="-177800" algn="l" eaLnBrk="0" hangingPunct="0">
              <a:spcBef>
                <a:spcPct val="20000"/>
              </a:spcBef>
              <a:buClr>
                <a:srgbClr val="FFFF66"/>
              </a:buClr>
              <a:buFontTx/>
              <a:buChar char="•"/>
              <a:defRPr/>
            </a:pPr>
            <a:r>
              <a:rPr lang="en-US" sz="16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ＭＳ Ｐゴシック" pitchFamily="-112" charset="-128"/>
              </a:rPr>
              <a:t>Dynamic Integration of Information</a:t>
            </a:r>
          </a:p>
          <a:p>
            <a:pPr marL="177800" indent="-177800" eaLnBrk="0" hangingPunct="0">
              <a:spcBef>
                <a:spcPct val="20000"/>
              </a:spcBef>
              <a:buClr>
                <a:srgbClr val="FFFF66"/>
              </a:buClr>
              <a:buFontTx/>
              <a:buChar char="•"/>
              <a:defRPr/>
            </a:pPr>
            <a:endParaRPr lang="en-US" sz="1600" kern="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ea typeface="+mn-ea"/>
              <a:cs typeface="ＭＳ Ｐゴシック" pitchFamily="-112" charset="-128"/>
            </a:endParaRPr>
          </a:p>
        </p:txBody>
      </p:sp>
      <p:grpSp>
        <p:nvGrpSpPr>
          <p:cNvPr id="3" name="Group 29"/>
          <p:cNvGrpSpPr>
            <a:grpSpLocks/>
          </p:cNvGrpSpPr>
          <p:nvPr/>
        </p:nvGrpSpPr>
        <p:grpSpPr bwMode="auto">
          <a:xfrm>
            <a:off x="5341938" y="1465263"/>
            <a:ext cx="2601912" cy="1703387"/>
            <a:chOff x="5079999" y="845204"/>
            <a:chExt cx="2371681" cy="1618595"/>
          </a:xfrm>
        </p:grpSpPr>
        <p:sp>
          <p:nvSpPr>
            <p:cNvPr id="56" name="Rounded Rectangle 55"/>
            <p:cNvSpPr/>
            <p:nvPr/>
          </p:nvSpPr>
          <p:spPr>
            <a:xfrm>
              <a:off x="5079999" y="845204"/>
              <a:ext cx="2371681" cy="1618595"/>
            </a:xfrm>
            <a:prstGeom prst="roundRect">
              <a:avLst>
                <a:gd name="adj" fmla="val 1224"/>
              </a:avLst>
            </a:prstGeom>
            <a:solidFill>
              <a:srgbClr val="000000">
                <a:alpha val="50000"/>
              </a:srgbClr>
            </a:solidFill>
            <a:ln w="9525" cap="flat" cmpd="sng" algn="ctr">
              <a:solidFill>
                <a:srgbClr val="6BE4E4">
                  <a:alpha val="6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38100" dir="2700000" rotWithShape="0">
                <a:srgbClr val="000000">
                  <a:alpha val="60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/>
            </a:p>
          </p:txBody>
        </p:sp>
        <p:pic>
          <p:nvPicPr>
            <p:cNvPr id="24602" name="Picture 2"/>
            <p:cNvPicPr>
              <a:picLocks noChangeAspect="1" noChangeArrowheads="1"/>
            </p:cNvPicPr>
            <p:nvPr/>
          </p:nvPicPr>
          <p:blipFill>
            <a:blip r:embed="rId12"/>
            <a:srcRect l="153" t="6007" b="8366"/>
            <a:stretch>
              <a:fillRect/>
            </a:stretch>
          </p:blipFill>
          <p:spPr bwMode="auto">
            <a:xfrm>
              <a:off x="5145167" y="909004"/>
              <a:ext cx="2241345" cy="14909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8" name="TextBox 57"/>
          <p:cNvSpPr txBox="1"/>
          <p:nvPr/>
        </p:nvSpPr>
        <p:spPr>
          <a:xfrm>
            <a:off x="1827213" y="5740400"/>
            <a:ext cx="3736975" cy="276225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eaLnBrk="0" hangingPunct="0">
              <a:defRPr/>
            </a:pPr>
            <a:r>
              <a:rPr lang="en-US" sz="1800" i="1" dirty="0">
                <a:solidFill>
                  <a:schemeClr val="accent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 pitchFamily="-106" charset="0"/>
                <a:ea typeface="ＭＳ Ｐゴシック" pitchFamily="-112" charset="-128"/>
                <a:cs typeface="ＭＳ Ｐゴシック" pitchFamily="-112" charset="-128"/>
              </a:rPr>
              <a:t>Integrating Everything</a:t>
            </a:r>
          </a:p>
        </p:txBody>
      </p:sp>
      <p:sp>
        <p:nvSpPr>
          <p:cNvPr id="59" name="AutoShape 61"/>
          <p:cNvSpPr>
            <a:spLocks noChangeArrowheads="1"/>
          </p:cNvSpPr>
          <p:nvPr/>
        </p:nvSpPr>
        <p:spPr bwMode="auto">
          <a:xfrm>
            <a:off x="5230813" y="5362575"/>
            <a:ext cx="987425" cy="663575"/>
          </a:xfrm>
          <a:prstGeom prst="roundRect">
            <a:avLst>
              <a:gd name="adj" fmla="val 5446"/>
            </a:avLst>
          </a:prstGeom>
          <a:solidFill>
            <a:srgbClr val="FFE683"/>
          </a:solidFill>
          <a:ln w="25400" cap="flat" cmpd="sng" algn="ctr">
            <a:solidFill>
              <a:srgbClr val="FAC15A"/>
            </a:solidFill>
            <a:prstDash val="solid"/>
            <a:round/>
            <a:headEnd type="none" w="med" len="med"/>
            <a:tailEnd type="none" w="med" len="med"/>
          </a:ln>
          <a:effectLst>
            <a:outerShdw dist="25400" dir="5400000">
              <a:srgbClr val="000000">
                <a:alpha val="20000"/>
              </a:srgbClr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dirty="0">
                <a:solidFill>
                  <a:schemeClr val="tx1"/>
                </a:solidFill>
                <a:latin typeface="Arial" charset="0"/>
                <a:ea typeface="ＭＳ Ｐゴシック" pitchFamily="16" charset="-128"/>
                <a:cs typeface="ＭＳ Ｐゴシック" pitchFamily="-112" charset="-128"/>
              </a:rPr>
              <a:t>GIS</a:t>
            </a:r>
          </a:p>
          <a:p>
            <a:pPr algn="ctr" eaLnBrk="0" hangingPunct="0">
              <a:defRPr/>
            </a:pPr>
            <a:r>
              <a:rPr lang="en-US" dirty="0">
                <a:solidFill>
                  <a:schemeClr val="tx1"/>
                </a:solidFill>
                <a:latin typeface="Arial" charset="0"/>
                <a:ea typeface="ＭＳ Ｐゴシック" pitchFamily="16" charset="-128"/>
                <a:cs typeface="ＭＳ Ｐゴシック" pitchFamily="-112" charset="-128"/>
              </a:rPr>
              <a:t>Servers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1547813" y="1782763"/>
            <a:ext cx="5370512" cy="4027487"/>
            <a:chOff x="1548130" y="1783553"/>
            <a:chExt cx="5370830" cy="4026534"/>
          </a:xfrm>
        </p:grpSpPr>
        <p:pic>
          <p:nvPicPr>
            <p:cNvPr id="25607" name="Picture 31" descr="line_globe_02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122270" y="1909116"/>
              <a:ext cx="3723001" cy="3799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" name="AutoShape 61"/>
            <p:cNvSpPr>
              <a:spLocks noChangeArrowheads="1"/>
            </p:cNvSpPr>
            <p:nvPr/>
          </p:nvSpPr>
          <p:spPr bwMode="auto">
            <a:xfrm>
              <a:off x="5867973" y="2242231"/>
              <a:ext cx="1050987" cy="528513"/>
            </a:xfrm>
            <a:prstGeom prst="roundRect">
              <a:avLst>
                <a:gd name="adj" fmla="val 5446"/>
              </a:avLst>
            </a:prstGeom>
            <a:solidFill>
              <a:srgbClr val="D4F08B"/>
            </a:solidFill>
            <a:ln w="25400" cap="flat" cmpd="sng" algn="ctr">
              <a:solidFill>
                <a:srgbClr val="A3CA4B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5400" dir="5400000">
                <a:srgbClr val="000000">
                  <a:alpha val="20000"/>
                </a:srgbClr>
              </a:outerShdw>
            </a:effectLst>
          </p:spPr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dirty="0">
                  <a:solidFill>
                    <a:schemeClr val="tx1"/>
                  </a:solidFill>
                  <a:latin typeface="Arial" charset="0"/>
                  <a:ea typeface="ＭＳ Ｐゴシック" pitchFamily="16" charset="-128"/>
                  <a:cs typeface="ＭＳ Ｐゴシック" pitchFamily="-112" charset="-128"/>
                </a:rPr>
                <a:t>Cloud</a:t>
              </a:r>
            </a:p>
          </p:txBody>
        </p:sp>
        <p:sp>
          <p:nvSpPr>
            <p:cNvPr id="34" name="AutoShape 61"/>
            <p:cNvSpPr>
              <a:spLocks noChangeArrowheads="1"/>
            </p:cNvSpPr>
            <p:nvPr/>
          </p:nvSpPr>
          <p:spPr bwMode="auto">
            <a:xfrm>
              <a:off x="5867973" y="3486537"/>
              <a:ext cx="1050987" cy="528513"/>
            </a:xfrm>
            <a:prstGeom prst="roundRect">
              <a:avLst>
                <a:gd name="adj" fmla="val 5446"/>
              </a:avLst>
            </a:prstGeom>
            <a:solidFill>
              <a:srgbClr val="D4F08B"/>
            </a:solidFill>
            <a:ln w="25400" cap="flat" cmpd="sng" algn="ctr">
              <a:solidFill>
                <a:srgbClr val="A3CA4B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5400" dir="5400000">
                <a:srgbClr val="000000">
                  <a:alpha val="20000"/>
                </a:srgbClr>
              </a:outerShdw>
            </a:effectLst>
          </p:spPr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dirty="0">
                  <a:solidFill>
                    <a:schemeClr val="tx1"/>
                  </a:solidFill>
                  <a:latin typeface="Arial" charset="0"/>
                  <a:ea typeface="ＭＳ Ｐゴシック" pitchFamily="16" charset="-128"/>
                  <a:cs typeface="ＭＳ Ｐゴシック" pitchFamily="-112" charset="-128"/>
                </a:rPr>
                <a:t>Enterprise</a:t>
              </a:r>
            </a:p>
          </p:txBody>
        </p:sp>
        <p:sp>
          <p:nvSpPr>
            <p:cNvPr id="36" name="AutoShape 61"/>
            <p:cNvSpPr>
              <a:spLocks noChangeArrowheads="1"/>
            </p:cNvSpPr>
            <p:nvPr/>
          </p:nvSpPr>
          <p:spPr bwMode="auto">
            <a:xfrm>
              <a:off x="5867973" y="4730842"/>
              <a:ext cx="1050987" cy="530100"/>
            </a:xfrm>
            <a:prstGeom prst="roundRect">
              <a:avLst>
                <a:gd name="adj" fmla="val 5446"/>
              </a:avLst>
            </a:prstGeom>
            <a:solidFill>
              <a:srgbClr val="D4F08B"/>
            </a:solidFill>
            <a:ln w="25400" cap="flat" cmpd="sng" algn="ctr">
              <a:solidFill>
                <a:srgbClr val="A3CA4B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5400" dir="5400000">
                <a:srgbClr val="000000">
                  <a:alpha val="20000"/>
                </a:srgbClr>
              </a:outerShdw>
            </a:effectLst>
          </p:spPr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dirty="0">
                  <a:solidFill>
                    <a:schemeClr val="tx1"/>
                  </a:solidFill>
                  <a:latin typeface="Arial" charset="0"/>
                  <a:ea typeface="ＭＳ Ｐゴシック" pitchFamily="16" charset="-128"/>
                  <a:cs typeface="ＭＳ Ｐゴシック" pitchFamily="-112" charset="-128"/>
                </a:rPr>
                <a:t>Local</a:t>
              </a:r>
            </a:p>
          </p:txBody>
        </p:sp>
        <p:cxnSp>
          <p:nvCxnSpPr>
            <p:cNvPr id="23" name="Straight Arrow Connector 22"/>
            <p:cNvCxnSpPr>
              <a:cxnSpLocks noChangeShapeType="1"/>
            </p:cNvCxnSpPr>
            <p:nvPr/>
          </p:nvCxnSpPr>
          <p:spPr bwMode="auto">
            <a:xfrm rot="5400000" flipH="1" flipV="1">
              <a:off x="3326037" y="3792057"/>
              <a:ext cx="4026534" cy="9526"/>
            </a:xfrm>
            <a:prstGeom prst="straightConnector1">
              <a:avLst/>
            </a:prstGeom>
            <a:noFill/>
            <a:ln w="28575" cap="flat" cmpd="sng" algn="ctr">
              <a:solidFill>
                <a:srgbClr val="A3CA4B"/>
              </a:solidFill>
              <a:prstDash val="solid"/>
              <a:round/>
              <a:headEnd type="oval" w="med" len="med"/>
              <a:tailEnd type="oval" w="med" len="med"/>
            </a:ln>
            <a:effectLst>
              <a:outerShdw blurRad="63500" dist="38100" dir="2700000" algn="tl" rotWithShape="0">
                <a:srgbClr val="000000">
                  <a:alpha val="39999"/>
                </a:srgbClr>
              </a:outerShdw>
            </a:effectLst>
          </p:spPr>
        </p:cxnSp>
        <p:cxnSp>
          <p:nvCxnSpPr>
            <p:cNvPr id="35" name="Straight Arrow Connector 34"/>
            <p:cNvCxnSpPr>
              <a:cxnSpLocks noChangeShapeType="1"/>
            </p:cNvCxnSpPr>
            <p:nvPr/>
          </p:nvCxnSpPr>
          <p:spPr bwMode="auto">
            <a:xfrm>
              <a:off x="5332954" y="2494585"/>
              <a:ext cx="528668" cy="1587"/>
            </a:xfrm>
            <a:prstGeom prst="straightConnector1">
              <a:avLst/>
            </a:prstGeom>
            <a:noFill/>
            <a:ln w="28575" cap="flat" cmpd="sng" algn="ctr">
              <a:solidFill>
                <a:srgbClr val="A3CA4B"/>
              </a:solidFill>
              <a:prstDash val="solid"/>
              <a:round/>
              <a:headEnd type="oval" w="med" len="med"/>
              <a:tailEnd type="oval" w="med" len="med"/>
            </a:ln>
            <a:effectLst>
              <a:outerShdw blurRad="63500" dist="38100" dir="2700000" algn="tl" rotWithShape="0">
                <a:srgbClr val="000000">
                  <a:alpha val="39999"/>
                </a:srgbClr>
              </a:outerShdw>
            </a:effectLst>
          </p:spPr>
        </p:cxnSp>
        <p:pic>
          <p:nvPicPr>
            <p:cNvPr id="25613" name="Picture 39" descr="tower_comp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194244" y="4578011"/>
              <a:ext cx="833436" cy="708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614" name="Picture 93" descr="iphone_map.pn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148616" y="3371688"/>
              <a:ext cx="482823" cy="721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41" name="Straight Arrow Connector 40"/>
            <p:cNvCxnSpPr>
              <a:cxnSpLocks noChangeShapeType="1"/>
            </p:cNvCxnSpPr>
            <p:nvPr/>
          </p:nvCxnSpPr>
          <p:spPr bwMode="auto">
            <a:xfrm>
              <a:off x="3148425" y="2494585"/>
              <a:ext cx="528668" cy="1587"/>
            </a:xfrm>
            <a:prstGeom prst="straightConnector1">
              <a:avLst/>
            </a:prstGeom>
            <a:noFill/>
            <a:ln w="28575" cap="flat" cmpd="sng" algn="ctr">
              <a:solidFill>
                <a:srgbClr val="A3CA4B"/>
              </a:solidFill>
              <a:prstDash val="solid"/>
              <a:round/>
              <a:headEnd type="oval" w="med" len="med"/>
              <a:tailEnd type="oval" w="med" len="med"/>
            </a:ln>
            <a:effectLst>
              <a:outerShdw blurRad="63500" dist="38100" dir="2700000" algn="tl" rotWithShape="0">
                <a:srgbClr val="000000">
                  <a:alpha val="39999"/>
                </a:srgbClr>
              </a:outerShdw>
            </a:effectLst>
          </p:spPr>
        </p:cxnSp>
        <p:sp>
          <p:nvSpPr>
            <p:cNvPr id="43" name="TextBox 42"/>
            <p:cNvSpPr txBox="1"/>
            <p:nvPr/>
          </p:nvSpPr>
          <p:spPr>
            <a:xfrm>
              <a:off x="2394317" y="2802487"/>
              <a:ext cx="560421" cy="30790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-106" charset="0"/>
                  <a:ea typeface="ＭＳ Ｐゴシック" pitchFamily="-112" charset="-128"/>
                  <a:cs typeface="ＭＳ Ｐゴシック" pitchFamily="-112" charset="-128"/>
                </a:rPr>
                <a:t>Web</a:t>
              </a:r>
            </a:p>
          </p:txBody>
        </p:sp>
        <p:cxnSp>
          <p:nvCxnSpPr>
            <p:cNvPr id="44" name="Straight Arrow Connector 43"/>
            <p:cNvCxnSpPr>
              <a:cxnSpLocks noChangeShapeType="1"/>
            </p:cNvCxnSpPr>
            <p:nvPr/>
          </p:nvCxnSpPr>
          <p:spPr bwMode="auto">
            <a:xfrm>
              <a:off x="2629281" y="3743651"/>
              <a:ext cx="530256" cy="1588"/>
            </a:xfrm>
            <a:prstGeom prst="straightConnector1">
              <a:avLst/>
            </a:prstGeom>
            <a:noFill/>
            <a:ln w="28575" cap="flat" cmpd="sng" algn="ctr">
              <a:solidFill>
                <a:srgbClr val="A3CA4B"/>
              </a:solidFill>
              <a:prstDash val="solid"/>
              <a:round/>
              <a:headEnd type="oval" w="med" len="med"/>
              <a:tailEnd type="oval" w="med" len="med"/>
            </a:ln>
            <a:effectLst>
              <a:outerShdw blurRad="63500" dist="38100" dir="2700000" algn="tl" rotWithShape="0">
                <a:srgbClr val="000000">
                  <a:alpha val="39999"/>
                </a:srgbClr>
              </a:outerShdw>
            </a:effectLst>
          </p:spPr>
        </p:cxnSp>
        <p:pic>
          <p:nvPicPr>
            <p:cNvPr id="25618" name="Picture 49" descr="cell_phone_01.png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548130" y="3562822"/>
              <a:ext cx="739775" cy="596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5" name="TextBox 44"/>
            <p:cNvSpPr txBox="1"/>
            <p:nvPr/>
          </p:nvSpPr>
          <p:spPr>
            <a:xfrm>
              <a:off x="1733878" y="4154717"/>
              <a:ext cx="760458" cy="30631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-106" charset="0"/>
                  <a:ea typeface="ＭＳ Ｐゴシック" pitchFamily="-112" charset="-128"/>
                  <a:cs typeface="ＭＳ Ｐゴシック" pitchFamily="-112" charset="-128"/>
                </a:rPr>
                <a:t>Mobile</a:t>
              </a:r>
            </a:p>
          </p:txBody>
        </p:sp>
        <p:cxnSp>
          <p:nvCxnSpPr>
            <p:cNvPr id="46" name="Straight Arrow Connector 45"/>
            <p:cNvCxnSpPr>
              <a:cxnSpLocks noChangeShapeType="1"/>
            </p:cNvCxnSpPr>
            <p:nvPr/>
          </p:nvCxnSpPr>
          <p:spPr bwMode="auto">
            <a:xfrm>
              <a:off x="3097622" y="4992718"/>
              <a:ext cx="528668" cy="1587"/>
            </a:xfrm>
            <a:prstGeom prst="straightConnector1">
              <a:avLst/>
            </a:prstGeom>
            <a:noFill/>
            <a:ln w="28575" cap="flat" cmpd="sng" algn="ctr">
              <a:solidFill>
                <a:srgbClr val="A3CA4B"/>
              </a:solidFill>
              <a:prstDash val="solid"/>
              <a:round/>
              <a:headEnd type="oval" w="med" len="med"/>
              <a:tailEnd type="oval" w="med" len="med"/>
            </a:ln>
            <a:effectLst>
              <a:outerShdw blurRad="63500" dist="38100" dir="2700000" algn="tl" rotWithShape="0">
                <a:srgbClr val="000000">
                  <a:alpha val="39999"/>
                </a:srgbClr>
              </a:outerShdw>
            </a:effectLst>
          </p:spPr>
        </p:cxnSp>
        <p:sp>
          <p:nvSpPr>
            <p:cNvPr id="48" name="TextBox 47"/>
            <p:cNvSpPr txBox="1"/>
            <p:nvPr/>
          </p:nvSpPr>
          <p:spPr>
            <a:xfrm>
              <a:off x="2154591" y="5292684"/>
              <a:ext cx="893815" cy="30631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-106" charset="0"/>
                  <a:ea typeface="ＭＳ Ｐゴシック" pitchFamily="-112" charset="-128"/>
                  <a:cs typeface="ＭＳ Ｐゴシック" pitchFamily="-112" charset="-128"/>
                </a:rPr>
                <a:t>Desktop</a:t>
              </a:r>
            </a:p>
          </p:txBody>
        </p:sp>
        <p:cxnSp>
          <p:nvCxnSpPr>
            <p:cNvPr id="49" name="Straight Arrow Connector 48"/>
            <p:cNvCxnSpPr>
              <a:cxnSpLocks noChangeShapeType="1"/>
            </p:cNvCxnSpPr>
            <p:nvPr/>
          </p:nvCxnSpPr>
          <p:spPr bwMode="auto">
            <a:xfrm>
              <a:off x="5332954" y="3764284"/>
              <a:ext cx="528668" cy="1587"/>
            </a:xfrm>
            <a:prstGeom prst="straightConnector1">
              <a:avLst/>
            </a:prstGeom>
            <a:noFill/>
            <a:ln w="28575" cap="flat" cmpd="sng" algn="ctr">
              <a:solidFill>
                <a:srgbClr val="A3CA4B"/>
              </a:solidFill>
              <a:prstDash val="solid"/>
              <a:round/>
              <a:headEnd type="oval" w="med" len="med"/>
              <a:tailEnd type="oval" w="med" len="med"/>
            </a:ln>
            <a:effectLst>
              <a:outerShdw blurRad="63500" dist="38100" dir="2700000" algn="tl" rotWithShape="0">
                <a:srgbClr val="000000">
                  <a:alpha val="39999"/>
                </a:srgbClr>
              </a:outerShdw>
            </a:effectLst>
          </p:spPr>
        </p:cxnSp>
        <p:cxnSp>
          <p:nvCxnSpPr>
            <p:cNvPr id="52" name="Straight Arrow Connector 51"/>
            <p:cNvCxnSpPr>
              <a:cxnSpLocks noChangeShapeType="1"/>
            </p:cNvCxnSpPr>
            <p:nvPr/>
          </p:nvCxnSpPr>
          <p:spPr bwMode="auto">
            <a:xfrm>
              <a:off x="5332954" y="5014938"/>
              <a:ext cx="528668" cy="1587"/>
            </a:xfrm>
            <a:prstGeom prst="straightConnector1">
              <a:avLst/>
            </a:prstGeom>
            <a:noFill/>
            <a:ln w="28575" cap="flat" cmpd="sng" algn="ctr">
              <a:solidFill>
                <a:srgbClr val="A3CA4B"/>
              </a:solidFill>
              <a:prstDash val="solid"/>
              <a:round/>
              <a:headEnd type="oval" w="med" len="med"/>
              <a:tailEnd type="oval" w="med" len="med"/>
            </a:ln>
            <a:effectLst>
              <a:outerShdw blurRad="63500" dist="38100" dir="2700000" algn="tl" rotWithShape="0">
                <a:srgbClr val="000000">
                  <a:alpha val="39999"/>
                </a:srgbClr>
              </a:outerShdw>
            </a:effectLst>
          </p:spPr>
        </p:cxnSp>
        <p:pic>
          <p:nvPicPr>
            <p:cNvPr id="25624" name="Picture 75" descr="screenshot_07.png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256990" y="2212143"/>
              <a:ext cx="778078" cy="57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625" name="Picture 151" descr="screenshot_explorer.png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2033929" y="1972419"/>
              <a:ext cx="778455" cy="5801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3" name="Title 72"/>
          <p:cNvSpPr>
            <a:spLocks noGrp="1"/>
          </p:cNvSpPr>
          <p:nvPr>
            <p:ph type="title"/>
          </p:nvPr>
        </p:nvSpPr>
        <p:spPr>
          <a:xfrm>
            <a:off x="1374382" y="678731"/>
            <a:ext cx="7018055" cy="1006863"/>
          </a:xfrm>
        </p:spPr>
        <p:txBody>
          <a:bodyPr/>
          <a:lstStyle/>
          <a:p>
            <a:pPr algn="l">
              <a:defRPr/>
            </a:pPr>
            <a:r>
              <a:rPr lang="en-US" dirty="0" smtClean="0"/>
              <a:t>WebGIS is A Simpler GIS Platform </a:t>
            </a:r>
            <a:br>
              <a:rPr lang="en-US" dirty="0" smtClean="0"/>
            </a:br>
            <a:r>
              <a:rPr lang="en-US" sz="1600" i="1" dirty="0" smtClean="0">
                <a:solidFill>
                  <a:srgbClr val="FFFF66"/>
                </a:solidFill>
              </a:rPr>
              <a:t>A Pervasive System for Using Maps &amp; Geographic Information</a:t>
            </a:r>
            <a:endParaRPr lang="en-US" sz="1600" i="1" dirty="0">
              <a:solidFill>
                <a:srgbClr val="FFFF66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427663" y="6167438"/>
            <a:ext cx="3122612" cy="307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7800" indent="-177800" algn="r" eaLnBrk="0" hangingPunct="0">
              <a:spcBef>
                <a:spcPct val="20000"/>
              </a:spcBef>
              <a:buClr>
                <a:srgbClr val="FFFF66"/>
              </a:buClr>
              <a:defRPr/>
            </a:pPr>
            <a:r>
              <a:rPr lang="en-US" i="1" kern="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06" charset="0"/>
                <a:ea typeface="ＭＳ Ｐゴシック" pitchFamily="-112" charset="-128"/>
                <a:cs typeface="ＭＳ Ｐゴシック" pitchFamily="-112" charset="-128"/>
              </a:rPr>
              <a:t>Making GIS Available to Everyone</a:t>
            </a:r>
          </a:p>
        </p:txBody>
      </p:sp>
      <p:sp>
        <p:nvSpPr>
          <p:cNvPr id="1491971" name="Rectangle 3"/>
          <p:cNvSpPr>
            <a:spLocks noChangeArrowheads="1"/>
          </p:cNvSpPr>
          <p:nvPr/>
        </p:nvSpPr>
        <p:spPr bwMode="auto">
          <a:xfrm rot="10800000" flipV="1">
            <a:off x="3786188" y="2930525"/>
            <a:ext cx="1374775" cy="168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34901" tIns="67451" rIns="134901" bIns="67451">
            <a:spAutoFit/>
          </a:bodyPr>
          <a:lstStyle/>
          <a:p>
            <a:pPr marL="117475" indent="-117475" algn="l" eaLnBrk="0" hangingPunct="0">
              <a:lnSpc>
                <a:spcPct val="120000"/>
              </a:lnSpc>
              <a:buClr>
                <a:srgbClr val="FFFF66"/>
              </a:buClr>
              <a:buFont typeface="Arial"/>
              <a:buChar char="•"/>
              <a:defRPr/>
            </a:pPr>
            <a:r>
              <a:rPr lang="en-US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6" charset="0"/>
                <a:ea typeface="ＭＳ Ｐゴシック" pitchFamily="-112" charset="-128"/>
                <a:cs typeface="ＭＳ Ｐゴシック" pitchFamily="-112" charset="-128"/>
              </a:rPr>
              <a:t>Visualize</a:t>
            </a:r>
          </a:p>
          <a:p>
            <a:pPr marL="117475" indent="-117475" algn="l" eaLnBrk="0" hangingPunct="0">
              <a:lnSpc>
                <a:spcPct val="120000"/>
              </a:lnSpc>
              <a:buClr>
                <a:srgbClr val="FFFF66"/>
              </a:buClr>
              <a:buFont typeface="Arial"/>
              <a:buChar char="•"/>
              <a:defRPr/>
            </a:pPr>
            <a:r>
              <a:rPr lang="en-US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6" charset="0"/>
                <a:ea typeface="ＭＳ Ｐゴシック" pitchFamily="-112" charset="-128"/>
                <a:cs typeface="ＭＳ Ｐゴシック" pitchFamily="-112" charset="-128"/>
              </a:rPr>
              <a:t>Create</a:t>
            </a:r>
          </a:p>
          <a:p>
            <a:pPr marL="117475" indent="-117475" algn="l" eaLnBrk="0" hangingPunct="0">
              <a:lnSpc>
                <a:spcPct val="120000"/>
              </a:lnSpc>
              <a:buClr>
                <a:srgbClr val="FFFF66"/>
              </a:buClr>
              <a:buFont typeface="Arial"/>
              <a:buChar char="•"/>
              <a:defRPr/>
            </a:pPr>
            <a:r>
              <a:rPr lang="en-US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6" charset="0"/>
                <a:ea typeface="ＭＳ Ｐゴシック" pitchFamily="-112" charset="-128"/>
                <a:cs typeface="ＭＳ Ｐゴシック" pitchFamily="-112" charset="-128"/>
              </a:rPr>
              <a:t>Collaborate</a:t>
            </a:r>
          </a:p>
          <a:p>
            <a:pPr marL="117475" indent="-117475" algn="l" eaLnBrk="0" hangingPunct="0">
              <a:lnSpc>
                <a:spcPct val="120000"/>
              </a:lnSpc>
              <a:buClr>
                <a:srgbClr val="FFFF66"/>
              </a:buClr>
              <a:buFont typeface="Arial"/>
              <a:buChar char="•"/>
              <a:defRPr/>
            </a:pPr>
            <a:r>
              <a:rPr lang="en-US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6" charset="0"/>
                <a:ea typeface="ＭＳ Ｐゴシック" pitchFamily="-112" charset="-128"/>
                <a:cs typeface="ＭＳ Ｐゴシック" pitchFamily="-112" charset="-128"/>
              </a:rPr>
              <a:t>Discover</a:t>
            </a:r>
          </a:p>
          <a:p>
            <a:pPr marL="117475" indent="-117475" algn="l" eaLnBrk="0" hangingPunct="0">
              <a:lnSpc>
                <a:spcPct val="120000"/>
              </a:lnSpc>
              <a:buClr>
                <a:srgbClr val="FFFF66"/>
              </a:buClr>
              <a:buFont typeface="Arial"/>
              <a:buChar char="•"/>
              <a:defRPr/>
            </a:pPr>
            <a:r>
              <a:rPr lang="en-US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6" charset="0"/>
                <a:ea typeface="ＭＳ Ｐゴシック" pitchFamily="-112" charset="-128"/>
                <a:cs typeface="ＭＳ Ｐゴシック" pitchFamily="-112" charset="-128"/>
              </a:rPr>
              <a:t>Manage</a:t>
            </a:r>
          </a:p>
          <a:p>
            <a:pPr marL="117475" indent="-117475" algn="l" eaLnBrk="0" hangingPunct="0">
              <a:lnSpc>
                <a:spcPct val="120000"/>
              </a:lnSpc>
              <a:buClr>
                <a:srgbClr val="FFFF66"/>
              </a:buClr>
              <a:buFont typeface="Arial"/>
              <a:buChar char="•"/>
              <a:defRPr/>
            </a:pPr>
            <a:r>
              <a:rPr lang="en-US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6" charset="0"/>
                <a:ea typeface="ＭＳ Ｐゴシック" pitchFamily="-112" charset="-128"/>
                <a:cs typeface="ＭＳ Ｐゴシック" pitchFamily="-112" charset="-128"/>
              </a:rPr>
              <a:t>Analyze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827734" y="1501623"/>
            <a:ext cx="3341687" cy="307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7800" indent="-177800" algn="ctr" eaLnBrk="0" hangingPunct="0">
              <a:spcBef>
                <a:spcPct val="20000"/>
              </a:spcBef>
              <a:buClr>
                <a:srgbClr val="FFFF66"/>
              </a:buClr>
              <a:defRPr/>
            </a:pPr>
            <a:r>
              <a:rPr lang="en-US" kern="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06" charset="0"/>
                <a:ea typeface="ＭＳ Ｐゴシック" pitchFamily="-112" charset="-128"/>
                <a:cs typeface="ＭＳ Ｐゴシック" pitchFamily="-112" charset="-128"/>
              </a:rPr>
              <a:t>E</a:t>
            </a:r>
            <a:r>
              <a:rPr lang="en-US" i="1" kern="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06" charset="0"/>
                <a:ea typeface="ＭＳ Ｐゴシック" pitchFamily="-112" charset="-128"/>
                <a:cs typeface="ＭＳ Ｐゴシック" pitchFamily="-112" charset="-128"/>
              </a:rPr>
              <a:t>asier, More Powerful &amp; Everywhere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Oval 72"/>
          <p:cNvSpPr/>
          <p:nvPr/>
        </p:nvSpPr>
        <p:spPr bwMode="auto">
          <a:xfrm>
            <a:off x="2589213" y="2424113"/>
            <a:ext cx="5195887" cy="3278187"/>
          </a:xfrm>
          <a:prstGeom prst="ellipse">
            <a:avLst/>
          </a:prstGeom>
          <a:solidFill>
            <a:schemeClr val="bg2">
              <a:alpha val="35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-106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cxnSp>
        <p:nvCxnSpPr>
          <p:cNvPr id="26627" name="Straight Connector 44"/>
          <p:cNvCxnSpPr>
            <a:cxnSpLocks noChangeShapeType="1"/>
          </p:cNvCxnSpPr>
          <p:nvPr/>
        </p:nvCxnSpPr>
        <p:spPr bwMode="auto">
          <a:xfrm rot="10800000" flipV="1">
            <a:off x="3827463" y="2959100"/>
            <a:ext cx="1344612" cy="477838"/>
          </a:xfrm>
          <a:prstGeom prst="line">
            <a:avLst/>
          </a:prstGeom>
          <a:noFill/>
          <a:ln w="19050" algn="ctr">
            <a:solidFill>
              <a:schemeClr val="accent2"/>
            </a:solidFill>
            <a:round/>
            <a:headEnd/>
            <a:tailEnd/>
          </a:ln>
        </p:spPr>
      </p:cxnSp>
      <p:cxnSp>
        <p:nvCxnSpPr>
          <p:cNvPr id="26628" name="Straight Connector 52"/>
          <p:cNvCxnSpPr>
            <a:cxnSpLocks noChangeShapeType="1"/>
          </p:cNvCxnSpPr>
          <p:nvPr/>
        </p:nvCxnSpPr>
        <p:spPr bwMode="auto">
          <a:xfrm flipV="1">
            <a:off x="4786313" y="2987675"/>
            <a:ext cx="1757362" cy="85725"/>
          </a:xfrm>
          <a:prstGeom prst="line">
            <a:avLst/>
          </a:prstGeom>
          <a:noFill/>
          <a:ln w="19050" algn="ctr">
            <a:solidFill>
              <a:schemeClr val="accent2"/>
            </a:solidFill>
            <a:round/>
            <a:headEnd/>
            <a:tailEnd/>
          </a:ln>
        </p:spPr>
      </p:cxnSp>
      <p:cxnSp>
        <p:nvCxnSpPr>
          <p:cNvPr id="26629" name="Straight Connector 53"/>
          <p:cNvCxnSpPr>
            <a:cxnSpLocks noChangeShapeType="1"/>
          </p:cNvCxnSpPr>
          <p:nvPr/>
        </p:nvCxnSpPr>
        <p:spPr bwMode="auto">
          <a:xfrm rot="10800000" flipV="1">
            <a:off x="3582988" y="2987675"/>
            <a:ext cx="1603375" cy="1357313"/>
          </a:xfrm>
          <a:prstGeom prst="line">
            <a:avLst/>
          </a:prstGeom>
          <a:noFill/>
          <a:ln w="19050" algn="ctr">
            <a:solidFill>
              <a:schemeClr val="accent2"/>
            </a:solidFill>
            <a:round/>
            <a:headEnd/>
            <a:tailEnd/>
          </a:ln>
        </p:spPr>
      </p:cxnSp>
      <p:cxnSp>
        <p:nvCxnSpPr>
          <p:cNvPr id="26630" name="Straight Connector 55"/>
          <p:cNvCxnSpPr>
            <a:cxnSpLocks noChangeShapeType="1"/>
          </p:cNvCxnSpPr>
          <p:nvPr/>
        </p:nvCxnSpPr>
        <p:spPr bwMode="auto">
          <a:xfrm>
            <a:off x="5289550" y="2995613"/>
            <a:ext cx="1039813" cy="592137"/>
          </a:xfrm>
          <a:prstGeom prst="line">
            <a:avLst/>
          </a:prstGeom>
          <a:noFill/>
          <a:ln w="19050" algn="ctr">
            <a:solidFill>
              <a:schemeClr val="accent2"/>
            </a:solidFill>
            <a:round/>
            <a:headEnd/>
            <a:tailEnd/>
          </a:ln>
        </p:spPr>
      </p:cxnSp>
      <p:cxnSp>
        <p:nvCxnSpPr>
          <p:cNvPr id="26631" name="Straight Connector 56"/>
          <p:cNvCxnSpPr>
            <a:cxnSpLocks noChangeShapeType="1"/>
          </p:cNvCxnSpPr>
          <p:nvPr/>
        </p:nvCxnSpPr>
        <p:spPr bwMode="auto">
          <a:xfrm rot="16200000" flipH="1">
            <a:off x="4937919" y="3207544"/>
            <a:ext cx="1349375" cy="661987"/>
          </a:xfrm>
          <a:prstGeom prst="line">
            <a:avLst/>
          </a:prstGeom>
          <a:noFill/>
          <a:ln w="19050" algn="ctr">
            <a:solidFill>
              <a:schemeClr val="accent2"/>
            </a:solidFill>
            <a:round/>
            <a:headEnd/>
            <a:tailEnd/>
          </a:ln>
        </p:spPr>
      </p:cxnSp>
      <p:sp>
        <p:nvSpPr>
          <p:cNvPr id="317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2813" y="687388"/>
            <a:ext cx="7313612" cy="365125"/>
          </a:xfrm>
        </p:spPr>
        <p:txBody>
          <a:bodyPr/>
          <a:lstStyle/>
          <a:p>
            <a:pPr>
              <a:defRPr/>
            </a:pPr>
            <a:r>
              <a:rPr lang="en-US" smtClean="0"/>
              <a:t>The Map Is The Focus</a:t>
            </a:r>
            <a:endParaRPr lang="en-US" dirty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sz="quarter" idx="10"/>
          </p:nvPr>
        </p:nvSpPr>
        <p:spPr>
          <a:xfrm>
            <a:off x="912813" y="1079500"/>
            <a:ext cx="7313612" cy="3429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accent1"/>
                </a:solidFill>
              </a:rPr>
              <a:t>Simplifying Working With a GIS</a:t>
            </a:r>
          </a:p>
        </p:txBody>
      </p:sp>
      <p:sp>
        <p:nvSpPr>
          <p:cNvPr id="79" name="Subtitle 7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accent1"/>
                </a:solidFill>
              </a:rPr>
              <a:t>Organized As Sharable Templates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6" name="Text Placeholder 45"/>
          <p:cNvSpPr>
            <a:spLocks noGrp="1"/>
          </p:cNvSpPr>
          <p:nvPr>
            <p:ph type="body" sz="quarter" idx="13"/>
          </p:nvPr>
        </p:nvSpPr>
        <p:spPr>
          <a:xfrm>
            <a:off x="912813" y="2057400"/>
            <a:ext cx="3657600" cy="3200400"/>
          </a:xfrm>
        </p:spPr>
        <p:txBody>
          <a:bodyPr/>
          <a:lstStyle/>
          <a:p>
            <a:pPr>
              <a:defRPr/>
            </a:pPr>
            <a:r>
              <a:rPr lang="en-US" smtClean="0"/>
              <a:t>Interact</a:t>
            </a:r>
          </a:p>
          <a:p>
            <a:pPr>
              <a:defRPr/>
            </a:pPr>
            <a:r>
              <a:rPr lang="en-US" smtClean="0"/>
              <a:t>Query</a:t>
            </a:r>
          </a:p>
          <a:p>
            <a:pPr>
              <a:defRPr/>
            </a:pPr>
            <a:r>
              <a:rPr lang="en-US" smtClean="0"/>
              <a:t>Edit</a:t>
            </a:r>
          </a:p>
          <a:p>
            <a:pPr>
              <a:defRPr/>
            </a:pPr>
            <a:r>
              <a:rPr lang="en-US" smtClean="0"/>
              <a:t>Share </a:t>
            </a:r>
          </a:p>
          <a:p>
            <a:pPr>
              <a:defRPr/>
            </a:pPr>
            <a:r>
              <a:rPr lang="en-US" smtClean="0"/>
              <a:t>Analyze</a:t>
            </a:r>
          </a:p>
          <a:p>
            <a:pPr>
              <a:defRPr/>
            </a:pPr>
            <a:r>
              <a:rPr lang="en-US" smtClean="0"/>
              <a:t>Combine</a:t>
            </a:r>
          </a:p>
          <a:p>
            <a:pPr>
              <a:defRPr/>
            </a:pPr>
            <a:endParaRPr lang="en-US"/>
          </a:p>
        </p:txBody>
      </p:sp>
      <p:grpSp>
        <p:nvGrpSpPr>
          <p:cNvPr id="2" name="Group 69"/>
          <p:cNvGrpSpPr>
            <a:grpSpLocks/>
          </p:cNvGrpSpPr>
          <p:nvPr/>
        </p:nvGrpSpPr>
        <p:grpSpPr bwMode="auto">
          <a:xfrm>
            <a:off x="2876550" y="4052888"/>
            <a:ext cx="876300" cy="773112"/>
            <a:chOff x="3465413" y="3438589"/>
            <a:chExt cx="876736" cy="773035"/>
          </a:xfrm>
        </p:grpSpPr>
        <p:pic>
          <p:nvPicPr>
            <p:cNvPr id="26668" name="Picture 35" descr="file_lines_wht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898223" y="3438589"/>
              <a:ext cx="443926" cy="5465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34"/>
            <p:cNvGrpSpPr>
              <a:grpSpLocks/>
            </p:cNvGrpSpPr>
            <p:nvPr/>
          </p:nvGrpSpPr>
          <p:grpSpPr bwMode="auto">
            <a:xfrm>
              <a:off x="3465413" y="3629286"/>
              <a:ext cx="701675" cy="582338"/>
              <a:chOff x="4516446" y="3119646"/>
              <a:chExt cx="701675" cy="582338"/>
            </a:xfrm>
          </p:grpSpPr>
          <p:pic>
            <p:nvPicPr>
              <p:cNvPr id="26670" name="Picture 29" descr="layer_org.png"/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4516446" y="3286059"/>
                <a:ext cx="701675" cy="4159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6671" name="Picture 28" descr="layer_blu.png"/>
              <p:cNvPicPr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4516446" y="3119646"/>
                <a:ext cx="701675" cy="4159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38" name="TextBox 37"/>
          <p:cNvSpPr txBox="1"/>
          <p:nvPr/>
        </p:nvSpPr>
        <p:spPr>
          <a:xfrm>
            <a:off x="4246563" y="1566863"/>
            <a:ext cx="20002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06" charset="0"/>
                <a:ea typeface="ＭＳ Ｐゴシック" pitchFamily="-112" charset="-128"/>
                <a:cs typeface="ＭＳ Ｐゴシック" pitchFamily="-112" charset="-128"/>
              </a:rPr>
              <a:t>GIS Maps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414713" y="4789488"/>
            <a:ext cx="517525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06" charset="0"/>
                <a:ea typeface="ＭＳ Ｐゴシック" pitchFamily="-112" charset="-128"/>
                <a:cs typeface="ＭＳ Ｐゴシック" pitchFamily="-112" charset="-128"/>
              </a:rPr>
              <a:t>Data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000375" y="3757613"/>
            <a:ext cx="1004888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06" charset="0"/>
                <a:ea typeface="ＭＳ Ｐゴシック" pitchFamily="-112" charset="-128"/>
                <a:cs typeface="ＭＳ Ｐゴシック" pitchFamily="-112" charset="-128"/>
              </a:rPr>
              <a:t>Data Model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737350" y="3224213"/>
            <a:ext cx="852488" cy="2778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06" charset="0"/>
                <a:ea typeface="ＭＳ Ｐゴシック" pitchFamily="-112" charset="-128"/>
                <a:cs typeface="ＭＳ Ｐゴシック" pitchFamily="-112" charset="-128"/>
              </a:rPr>
              <a:t>Metadata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491288" y="4114800"/>
            <a:ext cx="973137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06" charset="0"/>
                <a:ea typeface="ＭＳ Ｐゴシック" pitchFamily="-112" charset="-128"/>
                <a:cs typeface="ＭＳ Ｐゴシック" pitchFamily="-112" charset="-128"/>
              </a:rPr>
              <a:t>Workflows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759450" y="4683125"/>
            <a:ext cx="900113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06" charset="0"/>
                <a:ea typeface="ＭＳ Ｐゴシック" pitchFamily="-112" charset="-128"/>
                <a:cs typeface="ＭＳ Ｐゴシック" pitchFamily="-112" charset="-128"/>
              </a:rPr>
              <a:t>Tools and</a:t>
            </a:r>
          </a:p>
          <a:p>
            <a:pPr algn="ctr" eaLnBrk="0" hangingPunct="0">
              <a:defRPr/>
            </a:pPr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06" charset="0"/>
                <a:ea typeface="ＭＳ Ｐゴシック" pitchFamily="-112" charset="-128"/>
                <a:cs typeface="ＭＳ Ｐゴシック" pitchFamily="-112" charset="-128"/>
              </a:rPr>
              <a:t>Models</a:t>
            </a:r>
          </a:p>
        </p:txBody>
      </p:sp>
      <p:pic>
        <p:nvPicPr>
          <p:cNvPr id="26643" name="Picture 46" descr="circle_datamodel_grn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40463" y="3390900"/>
            <a:ext cx="641350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48"/>
          <p:cNvGrpSpPr>
            <a:grpSpLocks/>
          </p:cNvGrpSpPr>
          <p:nvPr/>
        </p:nvGrpSpPr>
        <p:grpSpPr bwMode="auto">
          <a:xfrm>
            <a:off x="3184525" y="3109913"/>
            <a:ext cx="642938" cy="654050"/>
            <a:chOff x="3138870" y="4286183"/>
            <a:chExt cx="612775" cy="625475"/>
          </a:xfrm>
        </p:grpSpPr>
        <p:pic>
          <p:nvPicPr>
            <p:cNvPr id="26666" name="Picture 47" descr="circle_grn.png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138870" y="4286183"/>
              <a:ext cx="612775" cy="625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67" name="Picture 27" descr="datamodel_05.png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223593" y="4396827"/>
              <a:ext cx="450762" cy="4228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50"/>
          <p:cNvGrpSpPr>
            <a:grpSpLocks/>
          </p:cNvGrpSpPr>
          <p:nvPr/>
        </p:nvGrpSpPr>
        <p:grpSpPr bwMode="auto">
          <a:xfrm>
            <a:off x="5791200" y="4038600"/>
            <a:ext cx="641350" cy="655638"/>
            <a:chOff x="6826250" y="4496389"/>
            <a:chExt cx="612775" cy="625475"/>
          </a:xfrm>
        </p:grpSpPr>
        <p:pic>
          <p:nvPicPr>
            <p:cNvPr id="26664" name="Picture 49" descr="circle_grn.png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826250" y="4496389"/>
              <a:ext cx="612775" cy="625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65" name="Picture 25" descr="datamodel_03.png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6862624" y="4618652"/>
              <a:ext cx="529652" cy="3650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6646" name="Picture 9" descr="grapgh_table.pn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129338" y="2687638"/>
            <a:ext cx="763587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" name="TextBox 57"/>
          <p:cNvSpPr txBox="1"/>
          <p:nvPr/>
        </p:nvSpPr>
        <p:spPr>
          <a:xfrm>
            <a:off x="4114800" y="4479925"/>
            <a:ext cx="1014413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06" charset="0"/>
                <a:ea typeface="ＭＳ Ｐゴシック" pitchFamily="-112" charset="-128"/>
                <a:cs typeface="ＭＳ Ｐゴシック" pitchFamily="-112" charset="-128"/>
              </a:rPr>
              <a:t>Symbology</a:t>
            </a:r>
          </a:p>
        </p:txBody>
      </p:sp>
      <p:cxnSp>
        <p:nvCxnSpPr>
          <p:cNvPr id="26648" name="Straight Connector 59"/>
          <p:cNvCxnSpPr>
            <a:cxnSpLocks noChangeShapeType="1"/>
          </p:cNvCxnSpPr>
          <p:nvPr/>
        </p:nvCxnSpPr>
        <p:spPr bwMode="auto">
          <a:xfrm rot="5400000">
            <a:off x="4339432" y="3296443"/>
            <a:ext cx="1155700" cy="639763"/>
          </a:xfrm>
          <a:prstGeom prst="line">
            <a:avLst/>
          </a:prstGeom>
          <a:noFill/>
          <a:ln w="19050" algn="ctr">
            <a:solidFill>
              <a:schemeClr val="accent2"/>
            </a:solidFill>
            <a:round/>
            <a:headEnd/>
            <a:tailEnd/>
          </a:ln>
        </p:spPr>
      </p:cxnSp>
      <p:grpSp>
        <p:nvGrpSpPr>
          <p:cNvPr id="6" name="Group 65"/>
          <p:cNvGrpSpPr>
            <a:grpSpLocks/>
          </p:cNvGrpSpPr>
          <p:nvPr/>
        </p:nvGrpSpPr>
        <p:grpSpPr bwMode="auto">
          <a:xfrm>
            <a:off x="4298950" y="3805238"/>
            <a:ext cx="641350" cy="654050"/>
            <a:chOff x="4666181" y="3804761"/>
            <a:chExt cx="641892" cy="655194"/>
          </a:xfrm>
        </p:grpSpPr>
        <p:pic>
          <p:nvPicPr>
            <p:cNvPr id="26660" name="Picture 51" descr="circle_grn.png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666181" y="3804761"/>
              <a:ext cx="641892" cy="655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7" name="Group 103"/>
            <p:cNvGrpSpPr>
              <a:grpSpLocks/>
            </p:cNvGrpSpPr>
            <p:nvPr/>
          </p:nvGrpSpPr>
          <p:grpSpPr bwMode="auto">
            <a:xfrm>
              <a:off x="4805368" y="3888007"/>
              <a:ext cx="395282" cy="508528"/>
              <a:chOff x="1547816" y="3886200"/>
              <a:chExt cx="927332" cy="951442"/>
            </a:xfrm>
          </p:grpSpPr>
          <p:pic>
            <p:nvPicPr>
              <p:cNvPr id="26662" name="Picture 102" descr="graph_02.png"/>
              <p:cNvPicPr>
                <a:picLocks noChangeAspect="1"/>
              </p:cNvPicPr>
              <p:nvPr/>
            </p:nvPicPr>
            <p:blipFill>
              <a:blip r:embed="rId11"/>
              <a:srcRect l="26672" t="27000"/>
              <a:stretch>
                <a:fillRect/>
              </a:stretch>
            </p:blipFill>
            <p:spPr bwMode="auto">
              <a:xfrm>
                <a:off x="1728788" y="3886200"/>
                <a:ext cx="746360" cy="7596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6663" name="Picture 72" descr="map_window_toc.png"/>
              <p:cNvPicPr>
                <a:picLocks noChangeAspect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 bwMode="auto">
              <a:xfrm>
                <a:off x="1547816" y="4012142"/>
                <a:ext cx="444500" cy="8255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105" name="Rectangle 104"/>
          <p:cNvSpPr/>
          <p:nvPr/>
        </p:nvSpPr>
        <p:spPr>
          <a:xfrm>
            <a:off x="1535113" y="5441950"/>
            <a:ext cx="2476500" cy="3381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1600" i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06" charset="0"/>
                <a:ea typeface="ＭＳ Ｐゴシック" pitchFamily="-112" charset="-128"/>
                <a:cs typeface="ＭＳ Ｐゴシック" pitchFamily="-112" charset="-128"/>
              </a:rPr>
              <a:t>Geographic Knowledge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-106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376738" y="5138738"/>
            <a:ext cx="704850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06" charset="0"/>
                <a:ea typeface="ＭＳ Ｐゴシック" pitchFamily="-112" charset="-128"/>
                <a:cs typeface="ＭＳ Ｐゴシック" pitchFamily="-112" charset="-128"/>
              </a:rPr>
              <a:t>Tables/</a:t>
            </a:r>
          </a:p>
          <a:p>
            <a:pPr algn="ctr" eaLnBrk="0" hangingPunct="0">
              <a:defRPr/>
            </a:pPr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06" charset="0"/>
                <a:ea typeface="ＭＳ Ｐゴシック" pitchFamily="-112" charset="-128"/>
                <a:cs typeface="ＭＳ Ｐゴシック" pitchFamily="-112" charset="-128"/>
              </a:rPr>
              <a:t>Charts</a:t>
            </a:r>
          </a:p>
        </p:txBody>
      </p:sp>
      <p:cxnSp>
        <p:nvCxnSpPr>
          <p:cNvPr id="26652" name="Straight Connector 69"/>
          <p:cNvCxnSpPr>
            <a:cxnSpLocks noChangeShapeType="1"/>
          </p:cNvCxnSpPr>
          <p:nvPr/>
        </p:nvCxnSpPr>
        <p:spPr bwMode="auto">
          <a:xfrm rot="5400000">
            <a:off x="4301332" y="3971131"/>
            <a:ext cx="1817688" cy="206375"/>
          </a:xfrm>
          <a:prstGeom prst="line">
            <a:avLst/>
          </a:prstGeom>
          <a:noFill/>
          <a:ln w="19050" algn="ctr">
            <a:solidFill>
              <a:schemeClr val="accent2"/>
            </a:solidFill>
            <a:round/>
            <a:headEnd/>
            <a:tailEnd/>
          </a:ln>
        </p:spPr>
      </p:cxnSp>
      <p:grpSp>
        <p:nvGrpSpPr>
          <p:cNvPr id="8" name="Group 64"/>
          <p:cNvGrpSpPr>
            <a:grpSpLocks/>
          </p:cNvGrpSpPr>
          <p:nvPr/>
        </p:nvGrpSpPr>
        <p:grpSpPr bwMode="auto">
          <a:xfrm>
            <a:off x="4835525" y="4824413"/>
            <a:ext cx="874713" cy="606425"/>
            <a:chOff x="4594120" y="5262290"/>
            <a:chExt cx="774914" cy="536459"/>
          </a:xfrm>
        </p:grpSpPr>
        <p:pic>
          <p:nvPicPr>
            <p:cNvPr id="26657" name="Picture 18" descr="Input.png"/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5030711" y="5343530"/>
              <a:ext cx="338323" cy="2256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58" name="Picture 10" descr="graph_report.png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4780643" y="5483097"/>
              <a:ext cx="410817" cy="3156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59" name="Picture 11" descr="graph2_report.png"/>
            <p:cNvPicPr>
              <a:picLocks noChangeAspect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4594120" y="5262290"/>
              <a:ext cx="410817" cy="3156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9" name="Group 84"/>
          <p:cNvGrpSpPr>
            <a:grpSpLocks/>
          </p:cNvGrpSpPr>
          <p:nvPr/>
        </p:nvGrpSpPr>
        <p:grpSpPr bwMode="auto">
          <a:xfrm>
            <a:off x="4129088" y="2127250"/>
            <a:ext cx="1876425" cy="1341438"/>
            <a:chOff x="4273071" y="2327459"/>
            <a:chExt cx="1603964" cy="1228685"/>
          </a:xfrm>
        </p:grpSpPr>
        <p:pic>
          <p:nvPicPr>
            <p:cNvPr id="26655" name="Picture 32" descr="mashup_layer_02.png"/>
            <p:cNvPicPr>
              <a:picLocks noChangeAspect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4273071" y="2605379"/>
              <a:ext cx="1603964" cy="9507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56" name="Picture 31" descr="map_layer_03.png"/>
            <p:cNvPicPr>
              <a:picLocks noChangeAspect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4273071" y="2327459"/>
              <a:ext cx="1603964" cy="9507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Oval 45"/>
          <p:cNvSpPr/>
          <p:nvPr/>
        </p:nvSpPr>
        <p:spPr bwMode="auto">
          <a:xfrm>
            <a:off x="1905000" y="1965325"/>
            <a:ext cx="1722438" cy="1722438"/>
          </a:xfrm>
          <a:prstGeom prst="ellipse">
            <a:avLst/>
          </a:prstGeom>
          <a:solidFill>
            <a:schemeClr val="bg2">
              <a:alpha val="35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-97" charset="0"/>
              <a:ea typeface="ＭＳ Ｐゴシック" pitchFamily="-97" charset="-128"/>
              <a:cs typeface="ＭＳ Ｐゴシック" pitchFamily="-97" charset="-128"/>
            </a:endParaRPr>
          </a:p>
        </p:txBody>
      </p:sp>
      <p:cxnSp>
        <p:nvCxnSpPr>
          <p:cNvPr id="27651" name="Straight Connector 47"/>
          <p:cNvCxnSpPr>
            <a:cxnSpLocks noChangeShapeType="1"/>
          </p:cNvCxnSpPr>
          <p:nvPr/>
        </p:nvCxnSpPr>
        <p:spPr bwMode="auto">
          <a:xfrm>
            <a:off x="2246313" y="3267075"/>
            <a:ext cx="1895475" cy="436563"/>
          </a:xfrm>
          <a:prstGeom prst="line">
            <a:avLst/>
          </a:prstGeom>
          <a:noFill/>
          <a:ln w="19050" algn="ctr">
            <a:solidFill>
              <a:srgbClr val="FFFF66"/>
            </a:solidFill>
            <a:round/>
            <a:headEnd/>
            <a:tailEnd/>
          </a:ln>
        </p:spPr>
      </p:cxnSp>
      <p:cxnSp>
        <p:nvCxnSpPr>
          <p:cNvPr id="27652" name="Straight Connector 48"/>
          <p:cNvCxnSpPr>
            <a:cxnSpLocks noChangeShapeType="1"/>
          </p:cNvCxnSpPr>
          <p:nvPr/>
        </p:nvCxnSpPr>
        <p:spPr bwMode="auto">
          <a:xfrm>
            <a:off x="2571750" y="2546350"/>
            <a:ext cx="1539875" cy="1117600"/>
          </a:xfrm>
          <a:prstGeom prst="line">
            <a:avLst/>
          </a:prstGeom>
          <a:noFill/>
          <a:ln w="19050" algn="ctr">
            <a:solidFill>
              <a:srgbClr val="FFFF66"/>
            </a:solidFill>
            <a:round/>
            <a:headEnd/>
            <a:tailEnd/>
          </a:ln>
        </p:spPr>
      </p:cxnSp>
      <p:cxnSp>
        <p:nvCxnSpPr>
          <p:cNvPr id="27653" name="Straight Connector 50"/>
          <p:cNvCxnSpPr>
            <a:cxnSpLocks noChangeShapeType="1"/>
          </p:cNvCxnSpPr>
          <p:nvPr/>
        </p:nvCxnSpPr>
        <p:spPr bwMode="auto">
          <a:xfrm rot="16200000" flipH="1">
            <a:off x="3150394" y="2634457"/>
            <a:ext cx="1228725" cy="877887"/>
          </a:xfrm>
          <a:prstGeom prst="line">
            <a:avLst/>
          </a:prstGeom>
          <a:noFill/>
          <a:ln w="19050" algn="ctr">
            <a:solidFill>
              <a:srgbClr val="FFFF66"/>
            </a:solidFill>
            <a:round/>
            <a:headEnd/>
            <a:tailEnd/>
          </a:ln>
        </p:spPr>
      </p:cxnSp>
      <p:pic>
        <p:nvPicPr>
          <p:cNvPr id="27654" name="Picture 7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28963" y="2973388"/>
            <a:ext cx="3089275" cy="2192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7655" name="Picture 4" descr="cell_phone_02_org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84425" y="2271713"/>
            <a:ext cx="387350" cy="59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6" name="Picture 5" descr="screenshot_webmap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74988" y="2227263"/>
            <a:ext cx="581025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5349875" y="2973388"/>
            <a:ext cx="641350" cy="682625"/>
            <a:chOff x="2228396" y="4785963"/>
            <a:chExt cx="1504291" cy="1600550"/>
          </a:xfrm>
        </p:grpSpPr>
        <p:pic>
          <p:nvPicPr>
            <p:cNvPr id="27686" name="Picture 32" descr="User_Green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542440" y="4785963"/>
              <a:ext cx="434017" cy="13572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87" name="Picture 40" descr="User_Yellow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228396" y="4979618"/>
              <a:ext cx="434017" cy="13572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88" name="Picture 34" descr="User_Grey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2999650" y="4954333"/>
              <a:ext cx="434017" cy="13572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89" name="Picture 28" descr="User_Blue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3298670" y="5029223"/>
              <a:ext cx="434017" cy="13572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7658" name="Picture 21" descr="tower_screen_map6.pn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947863" y="2933700"/>
            <a:ext cx="703262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 bwMode="auto">
          <a:xfrm>
            <a:off x="4649788" y="5086350"/>
            <a:ext cx="1042987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Discovery</a:t>
            </a:r>
          </a:p>
        </p:txBody>
      </p:sp>
      <p:sp>
        <p:nvSpPr>
          <p:cNvPr id="53" name="Oval 52"/>
          <p:cNvSpPr/>
          <p:nvPr/>
        </p:nvSpPr>
        <p:spPr bwMode="auto">
          <a:xfrm>
            <a:off x="4762500" y="3741738"/>
            <a:ext cx="1404938" cy="1404937"/>
          </a:xfrm>
          <a:prstGeom prst="ellipse">
            <a:avLst/>
          </a:prstGeom>
          <a:solidFill>
            <a:schemeClr val="bg2">
              <a:alpha val="35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-97" charset="0"/>
              <a:ea typeface="ＭＳ Ｐゴシック" pitchFamily="-97" charset="-128"/>
              <a:cs typeface="ＭＳ Ｐゴシック" pitchFamily="-97" charset="-128"/>
            </a:endParaRPr>
          </a:p>
        </p:txBody>
      </p:sp>
      <p:pic>
        <p:nvPicPr>
          <p:cNvPr id="27661" name="Picture 15" descr="communities_groups.png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556250" y="4137025"/>
            <a:ext cx="60325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2" name="Picture 24" descr="mashup_layers.pn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033963" y="3876675"/>
            <a:ext cx="503237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3" name="Picture 5" descr="integrated_search.pn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178300" y="4397375"/>
            <a:ext cx="1573213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" name="TextBox 53"/>
          <p:cNvSpPr txBox="1"/>
          <p:nvPr/>
        </p:nvSpPr>
        <p:spPr bwMode="auto">
          <a:xfrm>
            <a:off x="5824538" y="4725988"/>
            <a:ext cx="852487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Sharing</a:t>
            </a:r>
          </a:p>
        </p:txBody>
      </p:sp>
      <p:sp>
        <p:nvSpPr>
          <p:cNvPr id="55" name="TextBox 54"/>
          <p:cNvSpPr txBox="1"/>
          <p:nvPr/>
        </p:nvSpPr>
        <p:spPr bwMode="auto">
          <a:xfrm>
            <a:off x="5522913" y="3848100"/>
            <a:ext cx="963612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Mashups</a:t>
            </a:r>
          </a:p>
        </p:txBody>
      </p:sp>
      <p:sp>
        <p:nvSpPr>
          <p:cNvPr id="56" name="TextBox 55"/>
          <p:cNvSpPr txBox="1"/>
          <p:nvPr/>
        </p:nvSpPr>
        <p:spPr bwMode="auto">
          <a:xfrm>
            <a:off x="3671888" y="2590800"/>
            <a:ext cx="1416050" cy="3397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1600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Applications</a:t>
            </a:r>
          </a:p>
        </p:txBody>
      </p:sp>
      <p:sp>
        <p:nvSpPr>
          <p:cNvPr id="57" name="TextBox 56"/>
          <p:cNvSpPr txBox="1"/>
          <p:nvPr/>
        </p:nvSpPr>
        <p:spPr bwMode="auto">
          <a:xfrm>
            <a:off x="2614613" y="4829175"/>
            <a:ext cx="1443037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1600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Maps, Data</a:t>
            </a:r>
          </a:p>
          <a:p>
            <a:pPr algn="ctr" eaLnBrk="0" hangingPunct="0">
              <a:defRPr/>
            </a:pPr>
            <a:r>
              <a:rPr lang="en-US" sz="1600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and Analysis</a:t>
            </a:r>
          </a:p>
        </p:txBody>
      </p:sp>
      <p:sp>
        <p:nvSpPr>
          <p:cNvPr id="58" name="TextBox 57"/>
          <p:cNvSpPr txBox="1"/>
          <p:nvPr/>
        </p:nvSpPr>
        <p:spPr bwMode="auto">
          <a:xfrm>
            <a:off x="5986463" y="2982913"/>
            <a:ext cx="1484312" cy="3397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1600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Communities</a:t>
            </a:r>
          </a:p>
        </p:txBody>
      </p:sp>
      <p:grpSp>
        <p:nvGrpSpPr>
          <p:cNvPr id="3" name="Group 71"/>
          <p:cNvGrpSpPr>
            <a:grpSpLocks/>
          </p:cNvGrpSpPr>
          <p:nvPr/>
        </p:nvGrpSpPr>
        <p:grpSpPr bwMode="auto">
          <a:xfrm>
            <a:off x="3378200" y="3944938"/>
            <a:ext cx="1038225" cy="836612"/>
            <a:chOff x="3502327" y="3835391"/>
            <a:chExt cx="1200513" cy="968618"/>
          </a:xfrm>
        </p:grpSpPr>
        <p:pic>
          <p:nvPicPr>
            <p:cNvPr id="27680" name="Picture 59" descr="map_01.png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3665265" y="3835391"/>
              <a:ext cx="480063" cy="3555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81" name="Picture 60" descr="map_06.png"/>
            <p:cNvPicPr>
              <a:picLocks noChangeAspect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3502327" y="4044954"/>
              <a:ext cx="480063" cy="3555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82" name="Picture 62" descr="file_lines_blu.png"/>
            <p:cNvPicPr>
              <a:picLocks noChangeAspect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4007288" y="4000718"/>
              <a:ext cx="448672" cy="5524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83" name="Picture 61" descr="map_layers.png"/>
            <p:cNvPicPr>
              <a:picLocks noChangeAspect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3691196" y="4270258"/>
              <a:ext cx="433295" cy="4575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84" name="Picture 26" descr="circle_datamodel_grn.png"/>
            <p:cNvPicPr>
              <a:picLocks noChangeAspect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 bwMode="auto">
            <a:xfrm>
              <a:off x="4152425" y="4358465"/>
              <a:ext cx="436497" cy="4455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85" name="Picture 79" descr="database_org.png"/>
            <p:cNvPicPr>
              <a:picLocks noChangeAspect="1"/>
            </p:cNvPicPr>
            <p:nvPr/>
          </p:nvPicPr>
          <p:blipFill>
            <a:blip r:embed="rId19"/>
            <a:srcRect/>
            <a:stretch>
              <a:fillRect/>
            </a:stretch>
          </p:blipFill>
          <p:spPr bwMode="auto">
            <a:xfrm flipH="1">
              <a:off x="4411713" y="4183662"/>
              <a:ext cx="291127" cy="2973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69"/>
          <p:cNvGrpSpPr>
            <a:grpSpLocks/>
          </p:cNvGrpSpPr>
          <p:nvPr/>
        </p:nvGrpSpPr>
        <p:grpSpPr bwMode="auto">
          <a:xfrm>
            <a:off x="3978275" y="3054350"/>
            <a:ext cx="909638" cy="815975"/>
            <a:chOff x="4270482" y="3133363"/>
            <a:chExt cx="918518" cy="825177"/>
          </a:xfrm>
        </p:grpSpPr>
        <p:pic>
          <p:nvPicPr>
            <p:cNvPr id="27676" name="Picture 68" descr="screenshot_blank_blu.png"/>
            <p:cNvPicPr>
              <a:picLocks noChangeAspect="1"/>
            </p:cNvPicPr>
            <p:nvPr/>
          </p:nvPicPr>
          <p:blipFill>
            <a:blip r:embed="rId20"/>
            <a:srcRect/>
            <a:stretch>
              <a:fillRect/>
            </a:stretch>
          </p:blipFill>
          <p:spPr bwMode="auto">
            <a:xfrm>
              <a:off x="4529425" y="3133363"/>
              <a:ext cx="490907" cy="3658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77" name="Picture 66" descr="map_01.png"/>
            <p:cNvPicPr>
              <a:picLocks noChangeAspect="1"/>
            </p:cNvPicPr>
            <p:nvPr/>
          </p:nvPicPr>
          <p:blipFill>
            <a:blip r:embed="rId21"/>
            <a:srcRect/>
            <a:stretch>
              <a:fillRect/>
            </a:stretch>
          </p:blipFill>
          <p:spPr bwMode="auto">
            <a:xfrm>
              <a:off x="4270482" y="3339331"/>
              <a:ext cx="480063" cy="3555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78" name="Picture 67" descr="screenshot_webmap.png"/>
            <p:cNvPicPr>
              <a:picLocks noChangeAspect="1"/>
            </p:cNvPicPr>
            <p:nvPr/>
          </p:nvPicPr>
          <p:blipFill>
            <a:blip r:embed="rId22"/>
            <a:srcRect/>
            <a:stretch>
              <a:fillRect/>
            </a:stretch>
          </p:blipFill>
          <p:spPr bwMode="auto">
            <a:xfrm>
              <a:off x="4464388" y="3587070"/>
              <a:ext cx="498428" cy="3714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79" name="Picture 93" descr="iphone_map.png"/>
            <p:cNvPicPr>
              <a:picLocks noChangeAspect="1"/>
            </p:cNvPicPr>
            <p:nvPr/>
          </p:nvPicPr>
          <p:blipFill>
            <a:blip r:embed="rId23"/>
            <a:srcRect/>
            <a:stretch>
              <a:fillRect/>
            </a:stretch>
          </p:blipFill>
          <p:spPr bwMode="auto">
            <a:xfrm flipH="1">
              <a:off x="4813909" y="3307306"/>
              <a:ext cx="375091" cy="555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0" name="TextBox 49"/>
          <p:cNvSpPr txBox="1"/>
          <p:nvPr/>
        </p:nvSpPr>
        <p:spPr>
          <a:xfrm>
            <a:off x="1157288" y="2009775"/>
            <a:ext cx="865187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06" charset="0"/>
                <a:ea typeface="ＭＳ Ｐゴシック" pitchFamily="-112" charset="-128"/>
                <a:cs typeface="ＭＳ Ｐゴシック" pitchFamily="-112" charset="-128"/>
              </a:rPr>
              <a:t>Multiple</a:t>
            </a:r>
          </a:p>
          <a:p>
            <a:pPr algn="ctr" eaLnBrk="0" hangingPunct="0">
              <a:defRPr/>
            </a:pPr>
            <a:r>
              <a:rPr lang="en-US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06" charset="0"/>
                <a:ea typeface="ＭＳ Ｐゴシック" pitchFamily="-112" charset="-128"/>
                <a:cs typeface="ＭＳ Ｐゴシック" pitchFamily="-112" charset="-128"/>
              </a:rPr>
              <a:t>Clients</a:t>
            </a:r>
          </a:p>
        </p:txBody>
      </p:sp>
      <p:sp>
        <p:nvSpPr>
          <p:cNvPr id="59" name="Rectangle 2"/>
          <p:cNvSpPr>
            <a:spLocks noGrp="1" noChangeArrowheads="1"/>
          </p:cNvSpPr>
          <p:nvPr>
            <p:ph type="title"/>
          </p:nvPr>
        </p:nvSpPr>
        <p:spPr>
          <a:xfrm>
            <a:off x="912813" y="687388"/>
            <a:ext cx="7313612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ESRI is Developing An Online GIS</a:t>
            </a:r>
            <a:endParaRPr lang="en-US" dirty="0"/>
          </a:p>
        </p:txBody>
      </p:sp>
      <p:sp>
        <p:nvSpPr>
          <p:cNvPr id="47" name="Text Placeholder 46"/>
          <p:cNvSpPr>
            <a:spLocks noGrp="1"/>
          </p:cNvSpPr>
          <p:nvPr>
            <p:ph type="body" sz="quarter" idx="10"/>
          </p:nvPr>
        </p:nvSpPr>
        <p:spPr>
          <a:xfrm>
            <a:off x="912813" y="1079500"/>
            <a:ext cx="7313612" cy="342900"/>
          </a:xfrm>
        </p:spPr>
        <p:txBody>
          <a:bodyPr/>
          <a:lstStyle/>
          <a:p>
            <a:pPr>
              <a:defRPr/>
            </a:pPr>
            <a:r>
              <a:rPr dirty="0" smtClean="0">
                <a:solidFill>
                  <a:schemeClr val="accent1"/>
                </a:solidFill>
              </a:rPr>
              <a:t>A Complete GIS Implemented In the Cloud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52" name="Text Placeholder 5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 </a:t>
            </a:r>
            <a:r>
              <a:rPr lang="en-US" dirty="0" smtClean="0">
                <a:solidFill>
                  <a:schemeClr val="accent1"/>
                </a:solidFill>
              </a:rPr>
              <a:t>Users Can Create, Share, Find and Use . . </a:t>
            </a:r>
            <a:r>
              <a:rPr lang="en-US" dirty="0" smtClean="0"/>
              <a:t>.  </a:t>
            </a:r>
          </a:p>
          <a:p>
            <a:pPr>
              <a:defRPr/>
            </a:pPr>
            <a:r>
              <a:rPr lang="en-US" dirty="0" smtClean="0"/>
              <a:t>    </a:t>
            </a:r>
            <a:r>
              <a:rPr lang="en-US" dirty="0" smtClean="0">
                <a:solidFill>
                  <a:schemeClr val="accent1"/>
                </a:solidFill>
              </a:rPr>
              <a:t>. . . Data, Maps and Applications  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5759450" y="1993900"/>
            <a:ext cx="2247900" cy="369888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eaLnBrk="0" hangingPunct="0">
              <a:defRPr/>
            </a:pPr>
            <a:r>
              <a:rPr lang="en-US" sz="24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 pitchFamily="-106" charset="0"/>
                <a:ea typeface="ＭＳ Ｐゴシック" pitchFamily="-112" charset="-128"/>
                <a:cs typeface="ＭＳ Ｐゴシック" pitchFamily="-112" charset="-128"/>
              </a:rPr>
              <a:t>ArcGIS.com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 txBox="1">
            <a:spLocks/>
          </p:cNvSpPr>
          <p:nvPr/>
        </p:nvSpPr>
        <p:spPr>
          <a:xfrm>
            <a:off x="912813" y="687388"/>
            <a:ext cx="7691437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ArcGIS.com Provides Base Maps &amp; GIS Content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Text Placeholder 34"/>
          <p:cNvSpPr txBox="1">
            <a:spLocks/>
          </p:cNvSpPr>
          <p:nvPr/>
        </p:nvSpPr>
        <p:spPr>
          <a:xfrm>
            <a:off x="912813" y="1079500"/>
            <a:ext cx="7313612" cy="342900"/>
          </a:xfrm>
          <a:prstGeom prst="rect">
            <a:avLst/>
          </a:prstGeom>
        </p:spPr>
        <p:txBody>
          <a:bodyPr/>
          <a:lstStyle/>
          <a:p>
            <a:pPr marL="177800" marR="0" lvl="0" indent="-177800" algn="l" defTabSz="914400" rtl="0" eaLnBrk="1" fontAlgn="base" latinLnBrk="0" hangingPunct="1">
              <a:lnSpc>
                <a:spcPts val="2300"/>
              </a:lnSpc>
              <a:spcBef>
                <a:spcPts val="300"/>
              </a:spcBef>
              <a:spcAft>
                <a:spcPts val="600"/>
              </a:spcAft>
              <a:buClr>
                <a:schemeClr val="accent3"/>
              </a:buClr>
              <a:buSzPct val="80000"/>
              <a:buFontTx/>
              <a:buChar char="•"/>
              <a:tabLst/>
              <a:defRPr/>
            </a:pPr>
            <a:r>
              <a:rPr kumimoji="0" lang="en-US" sz="1600" b="1" i="0" u="none" strike="noStrike" kern="0" cap="none" spc="0" normalizeH="0" baseline="0" noProof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Many Ready-to-Use Map and Image Services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4" name="Group 39"/>
          <p:cNvGrpSpPr>
            <a:grpSpLocks/>
          </p:cNvGrpSpPr>
          <p:nvPr/>
        </p:nvGrpSpPr>
        <p:grpSpPr bwMode="auto">
          <a:xfrm>
            <a:off x="912813" y="1970088"/>
            <a:ext cx="2224087" cy="1598612"/>
            <a:chOff x="912812" y="2215649"/>
            <a:chExt cx="2224644" cy="1599867"/>
          </a:xfrm>
        </p:grpSpPr>
        <p:sp>
          <p:nvSpPr>
            <p:cNvPr id="5" name="TextBox 4"/>
            <p:cNvSpPr txBox="1"/>
            <p:nvPr/>
          </p:nvSpPr>
          <p:spPr>
            <a:xfrm>
              <a:off x="2340331" y="2245835"/>
              <a:ext cx="793949" cy="30662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-106" charset="0"/>
                  <a:ea typeface="ＭＳ Ｐゴシック" pitchFamily="-112" charset="-128"/>
                  <a:cs typeface="ＭＳ Ｐゴシック" pitchFamily="-112" charset="-128"/>
                </a:rPr>
                <a:t>Streets</a:t>
              </a:r>
            </a:p>
          </p:txBody>
        </p:sp>
        <p:pic>
          <p:nvPicPr>
            <p:cNvPr id="6" name="Picture 5" descr="street05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2812" y="2215649"/>
              <a:ext cx="1364004" cy="1142308"/>
            </a:xfrm>
            <a:prstGeom prst="rect">
              <a:avLst/>
            </a:prstGeom>
            <a:effectLst>
              <a:outerShdw blurRad="190500" dist="63500" dir="2700000">
                <a:srgbClr val="000000">
                  <a:alpha val="50000"/>
                </a:srgbClr>
              </a:outerShdw>
            </a:effectLst>
          </p:spPr>
        </p:pic>
        <p:pic>
          <p:nvPicPr>
            <p:cNvPr id="7" name="Picture 6" descr="street02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84567" y="2620779"/>
              <a:ext cx="1352889" cy="1194737"/>
            </a:xfrm>
            <a:prstGeom prst="rect">
              <a:avLst/>
            </a:prstGeom>
            <a:effectLst>
              <a:outerShdw blurRad="190500" dist="63500" dir="2700000">
                <a:srgbClr val="000000">
                  <a:alpha val="50000"/>
                </a:srgbClr>
              </a:outerShdw>
            </a:effectLst>
          </p:spPr>
        </p:pic>
      </p:grpSp>
      <p:grpSp>
        <p:nvGrpSpPr>
          <p:cNvPr id="8" name="Group 43"/>
          <p:cNvGrpSpPr>
            <a:grpSpLocks/>
          </p:cNvGrpSpPr>
          <p:nvPr/>
        </p:nvGrpSpPr>
        <p:grpSpPr bwMode="auto">
          <a:xfrm>
            <a:off x="4503738" y="3414713"/>
            <a:ext cx="3722687" cy="2754312"/>
            <a:chOff x="4503657" y="3414429"/>
            <a:chExt cx="3722768" cy="2754596"/>
          </a:xfrm>
        </p:grpSpPr>
        <p:pic>
          <p:nvPicPr>
            <p:cNvPr id="9" name="Picture 8" descr="ID_GeologyHillshade3_36K.pn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4503657" y="4838563"/>
              <a:ext cx="920770" cy="862102"/>
            </a:xfrm>
            <a:prstGeom prst="rect">
              <a:avLst/>
            </a:prstGeom>
            <a:effectLst>
              <a:outerShdw blurRad="190500" dist="63500" dir="2700000">
                <a:srgbClr val="000000">
                  <a:alpha val="50000"/>
                </a:srgbClr>
              </a:outerShdw>
            </a:effectLst>
          </p:spPr>
        </p:pic>
        <p:grpSp>
          <p:nvGrpSpPr>
            <p:cNvPr id="10" name="Group 42"/>
            <p:cNvGrpSpPr>
              <a:grpSpLocks/>
            </p:cNvGrpSpPr>
            <p:nvPr/>
          </p:nvGrpSpPr>
          <p:grpSpPr bwMode="auto">
            <a:xfrm>
              <a:off x="5113270" y="3414429"/>
              <a:ext cx="3113155" cy="2754596"/>
              <a:chOff x="5113270" y="3414429"/>
              <a:chExt cx="3113155" cy="2754596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6211844" y="3414429"/>
                <a:ext cx="1701837" cy="523929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-106" charset="0"/>
                    <a:ea typeface="ＭＳ Ｐゴシック" pitchFamily="-112" charset="-128"/>
                    <a:cs typeface="ＭＳ Ｐゴシック" pitchFamily="-112" charset="-128"/>
                  </a:rPr>
                  <a:t>Demographic and </a:t>
                </a:r>
                <a:br>
                  <a: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-106" charset="0"/>
                    <a:ea typeface="ＭＳ Ｐゴシック" pitchFamily="-112" charset="-128"/>
                    <a:cs typeface="ＭＳ Ｐゴシック" pitchFamily="-112" charset="-128"/>
                  </a:rPr>
                </a:br>
                <a:r>
                  <a: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-106" charset="0"/>
                    <a:ea typeface="ＭＳ Ｐゴシック" pitchFamily="-112" charset="-128"/>
                    <a:cs typeface="ＭＳ Ｐゴシック" pitchFamily="-112" charset="-128"/>
                  </a:rPr>
                  <a:t>Thematic</a:t>
                </a:r>
              </a:p>
            </p:txBody>
          </p:sp>
          <p:pic>
            <p:nvPicPr>
              <p:cNvPr id="12" name="Picture 11" descr="worldbound01.JPG"/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5197409" y="4225725"/>
                <a:ext cx="1214465" cy="965300"/>
              </a:xfrm>
              <a:prstGeom prst="rect">
                <a:avLst/>
              </a:prstGeom>
              <a:effectLst>
                <a:outerShdw blurRad="190500" dist="63500" dir="2700000">
                  <a:srgbClr val="000000">
                    <a:alpha val="50000"/>
                  </a:srgbClr>
                </a:outerShdw>
              </a:effectLst>
            </p:spPr>
          </p:pic>
          <p:pic>
            <p:nvPicPr>
              <p:cNvPr id="13" name="Picture 12" descr="ID_GeologyHillshade5_72K.png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113270" y="5373606"/>
                <a:ext cx="1052535" cy="795419"/>
              </a:xfrm>
              <a:prstGeom prst="rect">
                <a:avLst/>
              </a:prstGeom>
              <a:effectLst>
                <a:outerShdw blurRad="190500" dist="63500" dir="2700000">
                  <a:srgbClr val="000000">
                    <a:alpha val="50000"/>
                  </a:srgbClr>
                </a:outerShdw>
              </a:effectLst>
            </p:spPr>
          </p:pic>
          <p:pic>
            <p:nvPicPr>
              <p:cNvPr id="14" name="Picture 13" descr="popchange01.JPG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261057" y="3966936"/>
                <a:ext cx="1578009" cy="904968"/>
              </a:xfrm>
              <a:prstGeom prst="rect">
                <a:avLst/>
              </a:prstGeom>
              <a:effectLst>
                <a:outerShdw blurRad="190500" dist="63500" dir="2700000">
                  <a:srgbClr val="000000">
                    <a:alpha val="50000"/>
                  </a:srgbClr>
                </a:outerShdw>
              </a:effectLst>
            </p:spPr>
          </p:pic>
          <p:pic>
            <p:nvPicPr>
              <p:cNvPr id="15" name="Picture 14" descr="Montvale, VA_Satellite.jpg"/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6826219" y="4805222"/>
                <a:ext cx="1400206" cy="912906"/>
              </a:xfrm>
              <a:prstGeom prst="rect">
                <a:avLst/>
              </a:prstGeom>
              <a:effectLst>
                <a:outerShdw blurRad="190500" dist="63500" dir="2700000">
                  <a:srgbClr val="000000">
                    <a:alpha val="50000"/>
                  </a:srgbClr>
                </a:outerShdw>
              </a:effectLst>
            </p:spPr>
          </p:pic>
          <p:pic>
            <p:nvPicPr>
              <p:cNvPr id="16" name="Picture 15" descr="MedHHInc_Change_08_09.png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056266" y="5068775"/>
                <a:ext cx="1387505" cy="924020"/>
              </a:xfrm>
              <a:prstGeom prst="rect">
                <a:avLst/>
              </a:prstGeom>
              <a:effectLst>
                <a:outerShdw blurRad="190500" dist="63500" dir="2700000">
                  <a:srgbClr val="000000">
                    <a:alpha val="50000"/>
                  </a:srgbClr>
                </a:outerShdw>
              </a:effectLst>
            </p:spPr>
          </p:pic>
        </p:grpSp>
      </p:grpSp>
      <p:sp>
        <p:nvSpPr>
          <p:cNvPr id="17" name="TextBox 16"/>
          <p:cNvSpPr txBox="1"/>
          <p:nvPr/>
        </p:nvSpPr>
        <p:spPr>
          <a:xfrm>
            <a:off x="1244600" y="4203700"/>
            <a:ext cx="1258888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06" charset="0"/>
                <a:ea typeface="ＭＳ Ｐゴシック" pitchFamily="-112" charset="-128"/>
                <a:cs typeface="ＭＳ Ｐゴシック" pitchFamily="-112" charset="-128"/>
              </a:rPr>
              <a:t>Topographic</a:t>
            </a:r>
          </a:p>
        </p:txBody>
      </p:sp>
      <p:pic>
        <p:nvPicPr>
          <p:cNvPr id="18" name="Picture 11" descr="topo07.JPG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2444750" y="5116513"/>
            <a:ext cx="1227138" cy="833437"/>
          </a:xfrm>
          <a:prstGeom prst="rect">
            <a:avLst/>
          </a:prstGeom>
          <a:effectLst>
            <a:outerShdw blurRad="190500" dist="63500" dir="2700000">
              <a:srgbClr val="000000">
                <a:alpha val="50000"/>
              </a:srgbClr>
            </a:outerShdw>
          </a:effectLst>
        </p:spPr>
      </p:pic>
      <p:pic>
        <p:nvPicPr>
          <p:cNvPr id="19" name="Picture 2">
            <a:hlinkClick r:id="rId12"/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752600" y="5321300"/>
            <a:ext cx="906463" cy="847725"/>
          </a:xfrm>
          <a:prstGeom prst="rect">
            <a:avLst/>
          </a:prstGeom>
          <a:effectLst>
            <a:outerShdw blurRad="190500" dist="63500" dir="2700000">
              <a:srgbClr val="000000">
                <a:alpha val="50000"/>
              </a:srgbClr>
            </a:outerShdw>
          </a:effectLst>
        </p:spPr>
      </p:pic>
      <p:pic>
        <p:nvPicPr>
          <p:cNvPr id="20" name="Picture 2">
            <a:hlinkClick r:id="rId14"/>
          </p:cNvPr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190625" y="4613275"/>
            <a:ext cx="1327150" cy="803275"/>
          </a:xfrm>
          <a:prstGeom prst="rect">
            <a:avLst/>
          </a:prstGeom>
          <a:effectLst>
            <a:outerShdw blurRad="190500" dist="63500" dir="2700000">
              <a:srgbClr val="000000">
                <a:alpha val="50000"/>
              </a:srgbClr>
            </a:outerShdw>
          </a:effectLst>
        </p:spPr>
      </p:pic>
      <p:pic>
        <p:nvPicPr>
          <p:cNvPr id="21" name="Picture 32" descr="topo_globe01.png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746125" y="4916488"/>
            <a:ext cx="1250950" cy="122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2" name="Group 44"/>
          <p:cNvGrpSpPr>
            <a:grpSpLocks/>
          </p:cNvGrpSpPr>
          <p:nvPr/>
        </p:nvGrpSpPr>
        <p:grpSpPr bwMode="auto">
          <a:xfrm>
            <a:off x="4278313" y="1809750"/>
            <a:ext cx="2808287" cy="1833563"/>
            <a:chOff x="4207565" y="1959077"/>
            <a:chExt cx="2807276" cy="1833488"/>
          </a:xfrm>
        </p:grpSpPr>
        <p:sp>
          <p:nvSpPr>
            <p:cNvPr id="23" name="TextBox 22"/>
            <p:cNvSpPr txBox="1"/>
            <p:nvPr/>
          </p:nvSpPr>
          <p:spPr>
            <a:xfrm>
              <a:off x="4220260" y="1959077"/>
              <a:ext cx="874397" cy="30796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-106" charset="0"/>
                  <a:ea typeface="ＭＳ Ｐゴシック" pitchFamily="-112" charset="-128"/>
                  <a:cs typeface="ＭＳ Ｐゴシック" pitchFamily="-112" charset="-128"/>
                </a:rPr>
                <a:t>Imagery</a:t>
              </a:r>
            </a:p>
          </p:txBody>
        </p:sp>
        <p:pic>
          <p:nvPicPr>
            <p:cNvPr id="24" name="Picture 23" descr="AGOL_Imagery_Paris.jpg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5124810" y="1965427"/>
              <a:ext cx="1337780" cy="947699"/>
            </a:xfrm>
            <a:prstGeom prst="rect">
              <a:avLst/>
            </a:prstGeom>
            <a:effectLst>
              <a:outerShdw blurRad="190500" dist="63500" dir="2700000">
                <a:srgbClr val="000000">
                  <a:alpha val="50000"/>
                </a:srgbClr>
              </a:outerShdw>
            </a:effectLst>
          </p:spPr>
        </p:pic>
        <p:pic>
          <p:nvPicPr>
            <p:cNvPr id="25" name="Picture 24" descr="bosfor01.JPG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4207565" y="2333712"/>
              <a:ext cx="1163218" cy="912776"/>
            </a:xfrm>
            <a:prstGeom prst="rect">
              <a:avLst/>
            </a:prstGeom>
            <a:effectLst>
              <a:outerShdw blurRad="190500" dist="63500" dir="2700000">
                <a:srgbClr val="000000">
                  <a:alpha val="50000"/>
                </a:srgbClr>
              </a:outerShdw>
            </a:effectLst>
          </p:spPr>
        </p:pic>
        <p:pic>
          <p:nvPicPr>
            <p:cNvPr id="26" name="Picture 31" descr="image_globe_01.png"/>
            <p:cNvPicPr>
              <a:picLocks noChangeAspect="1"/>
            </p:cNvPicPr>
            <p:nvPr/>
          </p:nvPicPr>
          <p:blipFill>
            <a:blip r:embed="rId19"/>
            <a:srcRect/>
            <a:stretch>
              <a:fillRect/>
            </a:stretch>
          </p:blipFill>
          <p:spPr bwMode="auto">
            <a:xfrm>
              <a:off x="5907153" y="2189239"/>
              <a:ext cx="1107688" cy="10717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26" descr="fl01.JPG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4536059" y="3057582"/>
              <a:ext cx="1183849" cy="734983"/>
            </a:xfrm>
            <a:prstGeom prst="rect">
              <a:avLst/>
            </a:prstGeom>
            <a:effectLst>
              <a:outerShdw blurRad="190500" dist="63500" dir="2700000">
                <a:srgbClr val="000000">
                  <a:alpha val="50000"/>
                </a:srgbClr>
              </a:outerShdw>
            </a:effectLst>
          </p:spPr>
        </p:pic>
      </p:grpSp>
      <p:pic>
        <p:nvPicPr>
          <p:cNvPr id="28" name="topo_anim_sm.wmv">
            <a:hlinkClick r:id="" action="ppaction://media"/>
          </p:cNvPr>
          <p:cNvPicPr/>
          <p:nvPr>
            <a:videoFile r:link="rId1"/>
          </p:nvPr>
        </p:nvPicPr>
        <p:blipFill>
          <a:blip r:embed="rId21"/>
          <a:stretch>
            <a:fillRect/>
          </a:stretch>
        </p:blipFill>
        <p:spPr>
          <a:xfrm>
            <a:off x="2659063" y="4162425"/>
            <a:ext cx="1516062" cy="1154113"/>
          </a:xfrm>
          <a:prstGeom prst="rect">
            <a:avLst/>
          </a:prstGeom>
          <a:effectLst>
            <a:outerShdw blurRad="190500" dist="63500" dir="27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98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8"/>
          <p:cNvGrpSpPr/>
          <p:nvPr/>
        </p:nvGrpSpPr>
        <p:grpSpPr>
          <a:xfrm>
            <a:off x="3226393" y="1792332"/>
            <a:ext cx="5194014" cy="3895511"/>
            <a:chOff x="0" y="0"/>
            <a:chExt cx="9144000" cy="6858000"/>
          </a:xfrm>
          <a:effectLst>
            <a:outerShdw blurRad="190500" dist="63500" dir="2700000">
              <a:srgbClr val="000000">
                <a:alpha val="50000"/>
              </a:srgbClr>
            </a:outerShdw>
          </a:effectLst>
        </p:grpSpPr>
        <p:pic>
          <p:nvPicPr>
            <p:cNvPr id="5122" name="Picture 1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4791075"/>
              <a:ext cx="2990850" cy="2066925"/>
            </a:xfrm>
            <a:prstGeom prst="rect">
              <a:avLst/>
            </a:prstGeom>
            <a:effectLst>
              <a:outerShdw blurRad="50800" dist="38100" dir="2700000">
                <a:srgbClr val="000000">
                  <a:alpha val="43000"/>
                </a:srgbClr>
              </a:outerShdw>
              <a:reflection stA="40000" endPos="15000" dist="12700" dir="5400000" sy="-100000" algn="bl" rotWithShape="0"/>
            </a:effectLst>
          </p:spPr>
        </p:pic>
        <p:pic>
          <p:nvPicPr>
            <p:cNvPr id="5123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0"/>
              <a:ext cx="2085975" cy="2657475"/>
            </a:xfrm>
            <a:prstGeom prst="rect">
              <a:avLst/>
            </a:prstGeom>
            <a:effectLst>
              <a:outerShdw blurRad="50800" dist="38100" dir="2700000">
                <a:srgbClr val="000000">
                  <a:alpha val="43000"/>
                </a:srgbClr>
              </a:outerShdw>
              <a:reflection stA="40000" endPos="15000" dist="12700" dir="5400000" sy="-100000" algn="bl" rotWithShape="0"/>
            </a:effectLst>
          </p:spPr>
        </p:pic>
        <p:pic>
          <p:nvPicPr>
            <p:cNvPr id="5124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 b="9386"/>
            <a:stretch>
              <a:fillRect/>
            </a:stretch>
          </p:blipFill>
          <p:spPr bwMode="auto">
            <a:xfrm>
              <a:off x="2040147" y="0"/>
              <a:ext cx="2447925" cy="2667000"/>
            </a:xfrm>
            <a:prstGeom prst="rect">
              <a:avLst/>
            </a:prstGeom>
            <a:effectLst>
              <a:outerShdw blurRad="50800" dist="38100" dir="2700000">
                <a:srgbClr val="000000">
                  <a:alpha val="43000"/>
                </a:srgbClr>
              </a:outerShdw>
              <a:reflection stA="40000" endPos="15000" dist="12700" dir="5400000" sy="-100000" algn="bl" rotWithShape="0"/>
            </a:effectLst>
          </p:spPr>
        </p:pic>
        <p:pic>
          <p:nvPicPr>
            <p:cNvPr id="5125" name="Picture 9"/>
            <p:cNvPicPr>
              <a:picLocks noChangeAspect="1" noChangeArrowheads="1"/>
            </p:cNvPicPr>
            <p:nvPr/>
          </p:nvPicPr>
          <p:blipFill>
            <a:blip r:embed="rId6" cstate="print"/>
            <a:srcRect l="25659" r="-304" b="23067"/>
            <a:stretch>
              <a:fillRect/>
            </a:stretch>
          </p:blipFill>
          <p:spPr bwMode="auto">
            <a:xfrm>
              <a:off x="4495800" y="0"/>
              <a:ext cx="2438400" cy="2667000"/>
            </a:xfrm>
            <a:prstGeom prst="rect">
              <a:avLst/>
            </a:prstGeom>
            <a:effectLst>
              <a:outerShdw blurRad="50800" dist="38100" dir="2700000">
                <a:srgbClr val="000000">
                  <a:alpha val="43000"/>
                </a:srgbClr>
              </a:outerShdw>
              <a:reflection stA="40000" endPos="15000" dist="12700" dir="5400000" sy="-100000" algn="bl" rotWithShape="0"/>
            </a:effectLst>
          </p:spPr>
        </p:pic>
        <p:pic>
          <p:nvPicPr>
            <p:cNvPr id="5126" name="Picture 10"/>
            <p:cNvPicPr>
              <a:picLocks noChangeAspect="1" noChangeArrowheads="1"/>
            </p:cNvPicPr>
            <p:nvPr/>
          </p:nvPicPr>
          <p:blipFill>
            <a:blip r:embed="rId7" cstate="print"/>
            <a:srcRect l="38345" r="9367" b="31033"/>
            <a:stretch>
              <a:fillRect/>
            </a:stretch>
          </p:blipFill>
          <p:spPr bwMode="auto">
            <a:xfrm>
              <a:off x="6858000" y="0"/>
              <a:ext cx="2286000" cy="2667000"/>
            </a:xfrm>
            <a:prstGeom prst="rect">
              <a:avLst/>
            </a:prstGeom>
            <a:effectLst>
              <a:outerShdw blurRad="50800" dist="38100" dir="2700000">
                <a:srgbClr val="000000">
                  <a:alpha val="43000"/>
                </a:srgbClr>
              </a:outerShdw>
              <a:reflection stA="40000" endPos="15000" dist="12700" dir="5400000" sy="-100000" algn="bl" rotWithShape="0"/>
            </a:effectLst>
          </p:spPr>
        </p:pic>
        <p:pic>
          <p:nvPicPr>
            <p:cNvPr id="5127" name="Picture 11"/>
            <p:cNvPicPr>
              <a:picLocks noChangeAspect="1" noChangeArrowheads="1"/>
            </p:cNvPicPr>
            <p:nvPr/>
          </p:nvPicPr>
          <p:blipFill>
            <a:blip r:embed="rId8" cstate="print"/>
            <a:srcRect r="25748" b="19540"/>
            <a:stretch>
              <a:fillRect/>
            </a:stretch>
          </p:blipFill>
          <p:spPr bwMode="auto">
            <a:xfrm>
              <a:off x="0" y="2657475"/>
              <a:ext cx="2362200" cy="2667000"/>
            </a:xfrm>
            <a:prstGeom prst="rect">
              <a:avLst/>
            </a:prstGeom>
            <a:effectLst>
              <a:outerShdw blurRad="50800" dist="38100" dir="2700000">
                <a:srgbClr val="000000">
                  <a:alpha val="43000"/>
                </a:srgbClr>
              </a:outerShdw>
              <a:reflection stA="40000" endPos="15000" dist="12700" dir="5400000" sy="-100000" algn="bl" rotWithShape="0"/>
            </a:effectLst>
          </p:spPr>
        </p:pic>
        <p:pic>
          <p:nvPicPr>
            <p:cNvPr id="5128" name="Picture 14"/>
            <p:cNvPicPr>
              <a:picLocks noChangeAspect="1" noChangeArrowheads="1"/>
            </p:cNvPicPr>
            <p:nvPr/>
          </p:nvPicPr>
          <p:blipFill>
            <a:blip r:embed="rId9" cstate="print"/>
            <a:srcRect l="11734" r="7158" b="13387"/>
            <a:stretch>
              <a:fillRect/>
            </a:stretch>
          </p:blipFill>
          <p:spPr bwMode="auto">
            <a:xfrm>
              <a:off x="2362200" y="2667000"/>
              <a:ext cx="6781800" cy="4191000"/>
            </a:xfrm>
            <a:prstGeom prst="rect">
              <a:avLst/>
            </a:prstGeom>
            <a:effectLst>
              <a:outerShdw blurRad="50800" dist="38100" dir="2700000">
                <a:srgbClr val="000000">
                  <a:alpha val="43000"/>
                </a:srgbClr>
              </a:outerShdw>
              <a:reflection stA="40000" endPos="15000" dist="12700" dir="5400000" sy="-100000" algn="bl" rotWithShape="0"/>
            </a:effectLst>
          </p:spPr>
        </p:pic>
      </p:grpSp>
      <p:sp>
        <p:nvSpPr>
          <p:cNvPr id="15" name="Title 14"/>
          <p:cNvSpPr>
            <a:spLocks noGrp="1"/>
          </p:cNvSpPr>
          <p:nvPr>
            <p:ph type="ctrTitle"/>
          </p:nvPr>
        </p:nvSpPr>
        <p:spPr>
          <a:xfrm>
            <a:off x="912813" y="687388"/>
            <a:ext cx="79883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A Community Topographic Basemap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912813" y="1079500"/>
            <a:ext cx="7313612" cy="3429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accent1"/>
                </a:solidFill>
              </a:rPr>
              <a:t>Developed Collaboratively With Our Users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9" name="Subtitle 1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Free and Open Service</a:t>
            </a:r>
            <a:endParaRPr lang="en-US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912813" y="1922463"/>
            <a:ext cx="3657600" cy="3200400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en-US" dirty="0" smtClean="0"/>
              <a:t> </a:t>
            </a:r>
          </a:p>
          <a:p>
            <a:pPr>
              <a:defRPr/>
            </a:pPr>
            <a:r>
              <a:rPr lang="en-US" dirty="0" smtClean="0"/>
              <a:t>Multi Scale </a:t>
            </a:r>
          </a:p>
          <a:p>
            <a:pPr>
              <a:defRPr/>
            </a:pPr>
            <a:r>
              <a:rPr lang="en-US" dirty="0" smtClean="0"/>
              <a:t>Authoritative Source </a:t>
            </a:r>
          </a:p>
          <a:p>
            <a:pPr>
              <a:defRPr/>
            </a:pPr>
            <a:r>
              <a:rPr lang="en-US" dirty="0" smtClean="0"/>
              <a:t>Template Based</a:t>
            </a: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924_POD_distributition_hue-sa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Demo by Tim  Whiteaker</a:t>
            </a:r>
            <a:endParaRPr lang="en-US" dirty="0"/>
          </a:p>
        </p:txBody>
      </p:sp>
      <p:sp>
        <p:nvSpPr>
          <p:cNvPr id="976903" name="Rectangle 7"/>
          <p:cNvSpPr>
            <a:spLocks noGrp="1" noChangeArrowheads="1"/>
          </p:cNvSpPr>
          <p:nvPr>
            <p:ph type="title"/>
          </p:nvPr>
        </p:nvSpPr>
        <p:spPr>
          <a:xfrm>
            <a:off x="2780778" y="1918809"/>
            <a:ext cx="5448822" cy="509690"/>
          </a:xfrm>
        </p:spPr>
        <p:txBody>
          <a:bodyPr/>
          <a:lstStyle/>
          <a:p>
            <a:r>
              <a:rPr lang="en-US" dirty="0" smtClean="0"/>
              <a:t>Getting to Know Online Hydro</a:t>
            </a:r>
            <a:endParaRPr lang="en-US" dirty="0"/>
          </a:p>
        </p:txBody>
      </p:sp>
      <p:pic>
        <p:nvPicPr>
          <p:cNvPr id="18" name="Picture 17" descr="983_MarvlisServiceAreas.jpg"/>
          <p:cNvPicPr>
            <a:picLocks noChangeAspect="1"/>
          </p:cNvPicPr>
          <p:nvPr/>
        </p:nvPicPr>
        <p:blipFill>
          <a:blip r:embed="rId4"/>
          <a:srcRect l="34774" t="30378" r="44736" b="32877"/>
          <a:stretch>
            <a:fillRect/>
          </a:stretch>
        </p:blipFill>
        <p:spPr>
          <a:xfrm>
            <a:off x="2444750" y="3165640"/>
            <a:ext cx="1511300" cy="1226194"/>
          </a:xfrm>
          <a:prstGeom prst="rect">
            <a:avLst/>
          </a:prstGeom>
        </p:spPr>
      </p:pic>
      <p:pic>
        <p:nvPicPr>
          <p:cNvPr id="19" name="Picture 18" descr="1069_RFAndWeather4_.jpg"/>
          <p:cNvPicPr>
            <a:picLocks noChangeAspect="1"/>
          </p:cNvPicPr>
          <p:nvPr/>
        </p:nvPicPr>
        <p:blipFill>
          <a:blip r:embed="rId5"/>
          <a:srcRect l="73438" t="72239" r="8970" b="9938"/>
          <a:stretch>
            <a:fillRect/>
          </a:stretch>
        </p:blipFill>
        <p:spPr>
          <a:xfrm>
            <a:off x="3971925" y="4403725"/>
            <a:ext cx="1508125" cy="1222375"/>
          </a:xfrm>
          <a:prstGeom prst="rect">
            <a:avLst/>
          </a:prstGeom>
        </p:spPr>
      </p:pic>
      <p:pic>
        <p:nvPicPr>
          <p:cNvPr id="20" name="Picture 19" descr="ENCusingPLTSforAGISNautical.jpg"/>
          <p:cNvPicPr>
            <a:picLocks noChangeAspect="1"/>
          </p:cNvPicPr>
          <p:nvPr/>
        </p:nvPicPr>
        <p:blipFill>
          <a:blip r:embed="rId6"/>
          <a:srcRect l="35812" t="22360" r="28294" b="41282"/>
          <a:stretch>
            <a:fillRect/>
          </a:stretch>
        </p:blipFill>
        <p:spPr>
          <a:xfrm>
            <a:off x="920750" y="4406900"/>
            <a:ext cx="1511554" cy="1222375"/>
          </a:xfrm>
          <a:prstGeom prst="rect">
            <a:avLst/>
          </a:prstGeom>
        </p:spPr>
      </p:pic>
      <p:pic>
        <p:nvPicPr>
          <p:cNvPr id="21" name="Picture 20" descr="924_POD_distribution.jpg"/>
          <p:cNvPicPr>
            <a:picLocks noChangeAspect="1"/>
          </p:cNvPicPr>
          <p:nvPr/>
        </p:nvPicPr>
        <p:blipFill>
          <a:blip r:embed="rId7"/>
          <a:srcRect l="22527" t="31058" r="35465" b="22602"/>
          <a:stretch>
            <a:fillRect/>
          </a:stretch>
        </p:blipFill>
        <p:spPr>
          <a:xfrm>
            <a:off x="920750" y="1927060"/>
            <a:ext cx="1514475" cy="1225715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 bwMode="auto">
          <a:xfrm>
            <a:off x="44065" y="1622233"/>
            <a:ext cx="9144000" cy="4114800"/>
          </a:xfrm>
          <a:prstGeom prst="rect">
            <a:avLst/>
          </a:prstGeom>
          <a:gradFill flip="none" rotWithShape="1">
            <a:gsLst>
              <a:gs pos="35000">
                <a:schemeClr val="bg2">
                  <a:alpha val="50000"/>
                </a:schemeClr>
              </a:gs>
              <a:gs pos="100000">
                <a:schemeClr val="bg2">
                  <a:alpha val="0"/>
                </a:schemeClr>
              </a:gs>
              <a:gs pos="0">
                <a:schemeClr val="bg2">
                  <a:alpha val="0"/>
                </a:schemeClr>
              </a:gs>
            </a:gsLst>
            <a:lin ang="0" scaled="1"/>
            <a:tileRect/>
          </a:gradFill>
          <a:ln w="12700" cap="flat" cmpd="sng" algn="ctr">
            <a:gradFill flip="none" rotWithShape="1">
              <a:gsLst>
                <a:gs pos="50000">
                  <a:srgbClr val="55B8FE"/>
                </a:gs>
                <a:gs pos="100000">
                  <a:srgbClr val="55B8FE">
                    <a:alpha val="0"/>
                  </a:srgbClr>
                </a:gs>
                <a:gs pos="0">
                  <a:srgbClr val="55B8FE">
                    <a:alpha val="0"/>
                  </a:srgbClr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1" charset="-128"/>
                <a:cs typeface="ＭＳ Ｐゴシック" pitchFamily="-112" charset="-128"/>
              </a:rPr>
              <a:t> </a:t>
            </a: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912813" y="687388"/>
            <a:ext cx="7313612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Web Services are </a:t>
            </a:r>
            <a:r>
              <a:rPr lang="en-US" dirty="0" smtClean="0"/>
              <a:t>Interesting . . </a:t>
            </a:r>
            <a:r>
              <a:rPr lang="en-US" dirty="0"/>
              <a:t>. 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chemeClr val="accent1"/>
                </a:solidFill>
              </a:rPr>
              <a:t>. . .Collaborative and Integrative Interaction</a:t>
            </a:r>
          </a:p>
        </p:txBody>
      </p:sp>
      <p:sp>
        <p:nvSpPr>
          <p:cNvPr id="49169" name="TextBox 33"/>
          <p:cNvSpPr txBox="1">
            <a:spLocks noChangeArrowheads="1"/>
          </p:cNvSpPr>
          <p:nvPr/>
        </p:nvSpPr>
        <p:spPr bwMode="auto">
          <a:xfrm>
            <a:off x="1379538" y="1822450"/>
            <a:ext cx="7134225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>
              <a:defRPr/>
            </a:pPr>
            <a:r>
              <a:rPr lang="en-US" dirty="0">
                <a:solidFill>
                  <a:schemeClr val="accent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 pitchFamily="-106" charset="0"/>
                <a:ea typeface="ＭＳ Ｐゴシック" pitchFamily="-112" charset="-128"/>
                <a:cs typeface="ＭＳ Ｐゴシック" charset="-128"/>
              </a:rPr>
              <a:t>Users  Can Interact with  a </a:t>
            </a:r>
            <a:r>
              <a:rPr lang="en-US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 pitchFamily="-106" charset="0"/>
                <a:ea typeface="ＭＳ Ｐゴシック" pitchFamily="-112" charset="-128"/>
                <a:cs typeface="ＭＳ Ｐゴシック" charset="-128"/>
              </a:rPr>
              <a:t>Network</a:t>
            </a:r>
            <a:r>
              <a:rPr lang="en-US" dirty="0">
                <a:solidFill>
                  <a:schemeClr val="accent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 pitchFamily="-106" charset="0"/>
                <a:ea typeface="ＭＳ Ｐゴシック" pitchFamily="-112" charset="-128"/>
                <a:cs typeface="ＭＳ Ｐゴシック" charset="-128"/>
              </a:rPr>
              <a:t> of Services </a:t>
            </a:r>
          </a:p>
          <a:p>
            <a:pPr eaLnBrk="0" hangingPunct="0">
              <a:defRPr/>
            </a:pPr>
            <a:r>
              <a:rPr lang="en-US" dirty="0">
                <a:solidFill>
                  <a:schemeClr val="accent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 pitchFamily="-106" charset="0"/>
                <a:ea typeface="ＭＳ Ｐゴシック" pitchFamily="-112" charset="-128"/>
                <a:cs typeface="ＭＳ Ｐゴシック" charset="-128"/>
              </a:rPr>
              <a:t>		……as a Collective Whole</a:t>
            </a:r>
          </a:p>
        </p:txBody>
      </p:sp>
      <p:sp>
        <p:nvSpPr>
          <p:cNvPr id="22" name="AutoShape 61"/>
          <p:cNvSpPr>
            <a:spLocks noChangeArrowheads="1"/>
          </p:cNvSpPr>
          <p:nvPr/>
        </p:nvSpPr>
        <p:spPr bwMode="auto">
          <a:xfrm>
            <a:off x="1822450" y="4664075"/>
            <a:ext cx="1371600" cy="528638"/>
          </a:xfrm>
          <a:prstGeom prst="roundRect">
            <a:avLst>
              <a:gd name="adj" fmla="val 5446"/>
            </a:avLst>
          </a:prstGeom>
          <a:solidFill>
            <a:srgbClr val="FFE683"/>
          </a:solidFill>
          <a:ln w="25400" cap="flat" cmpd="sng" algn="ctr">
            <a:solidFill>
              <a:srgbClr val="FAC15A"/>
            </a:solidFill>
            <a:prstDash val="solid"/>
            <a:round/>
            <a:headEnd type="none" w="med" len="med"/>
            <a:tailEnd type="none" w="med" len="med"/>
          </a:ln>
          <a:effectLst>
            <a:outerShdw dist="25400" dir="5400000">
              <a:srgbClr val="000000">
                <a:alpha val="20000"/>
              </a:srgbClr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dirty="0">
                <a:solidFill>
                  <a:schemeClr val="tx1"/>
                </a:solidFill>
                <a:latin typeface="Arial" charset="0"/>
                <a:ea typeface="ＭＳ Ｐゴシック" pitchFamily="16" charset="-128"/>
                <a:cs typeface="ＭＳ Ｐゴシック" pitchFamily="-112" charset="-128"/>
              </a:rPr>
              <a:t>Web Pages</a:t>
            </a:r>
          </a:p>
        </p:txBody>
      </p:sp>
      <p:sp>
        <p:nvSpPr>
          <p:cNvPr id="23" name="Right Arrow 22"/>
          <p:cNvSpPr/>
          <p:nvPr/>
        </p:nvSpPr>
        <p:spPr bwMode="auto">
          <a:xfrm>
            <a:off x="3722688" y="4772025"/>
            <a:ext cx="1525587" cy="312738"/>
          </a:xfrm>
          <a:prstGeom prst="rightArrow">
            <a:avLst>
              <a:gd name="adj1" fmla="val 36541"/>
              <a:gd name="adj2" fmla="val 67945"/>
            </a:avLst>
          </a:prstGeom>
          <a:solidFill>
            <a:srgbClr val="FFE683"/>
          </a:solidFill>
          <a:ln w="25400" cap="flat" cmpd="sng" algn="ctr">
            <a:solidFill>
              <a:srgbClr val="FAC15A"/>
            </a:solidFill>
            <a:prstDash val="solid"/>
            <a:round/>
            <a:headEnd type="none" w="med" len="med"/>
            <a:tailEnd type="none" w="med" len="med"/>
          </a:ln>
          <a:effectLst>
            <a:outerShdw dist="25400" dir="5400000">
              <a:srgbClr val="000000">
                <a:alpha val="20000"/>
              </a:srgbClr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endParaRPr lang="en-US" dirty="0">
              <a:solidFill>
                <a:schemeClr val="bg2"/>
              </a:solidFill>
              <a:latin typeface="Arial" charset="0"/>
              <a:ea typeface="ＭＳ Ｐゴシック" pitchFamily="16" charset="-128"/>
              <a:cs typeface="ＭＳ Ｐゴシック" pitchFamily="-112" charset="-128"/>
            </a:endParaRPr>
          </a:p>
        </p:txBody>
      </p:sp>
      <p:sp>
        <p:nvSpPr>
          <p:cNvPr id="24" name="AutoShape 61"/>
          <p:cNvSpPr>
            <a:spLocks noChangeArrowheads="1"/>
          </p:cNvSpPr>
          <p:nvPr/>
        </p:nvSpPr>
        <p:spPr bwMode="auto">
          <a:xfrm>
            <a:off x="5775325" y="4664075"/>
            <a:ext cx="1371600" cy="528638"/>
          </a:xfrm>
          <a:prstGeom prst="roundRect">
            <a:avLst>
              <a:gd name="adj" fmla="val 5446"/>
            </a:avLst>
          </a:prstGeom>
          <a:solidFill>
            <a:srgbClr val="FFE683"/>
          </a:solidFill>
          <a:ln w="25400" cap="flat" cmpd="sng" algn="ctr">
            <a:solidFill>
              <a:srgbClr val="FAC15A"/>
            </a:solidFill>
            <a:prstDash val="solid"/>
            <a:round/>
            <a:headEnd type="none" w="med" len="med"/>
            <a:tailEnd type="none" w="med" len="med"/>
          </a:ln>
          <a:effectLst>
            <a:outerShdw dist="25400" dir="5400000">
              <a:srgbClr val="000000">
                <a:alpha val="20000"/>
              </a:srgbClr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dirty="0">
                <a:solidFill>
                  <a:schemeClr val="tx1"/>
                </a:solidFill>
                <a:latin typeface="Arial" charset="0"/>
                <a:ea typeface="ＭＳ Ｐゴシック" pitchFamily="16" charset="-128"/>
                <a:cs typeface="ＭＳ Ｐゴシック" pitchFamily="-112" charset="-128"/>
              </a:rPr>
              <a:t>Web Services</a:t>
            </a:r>
          </a:p>
        </p:txBody>
      </p:sp>
      <p:grpSp>
        <p:nvGrpSpPr>
          <p:cNvPr id="2" name="Group 49"/>
          <p:cNvGrpSpPr>
            <a:grpSpLocks/>
          </p:cNvGrpSpPr>
          <p:nvPr/>
        </p:nvGrpSpPr>
        <p:grpSpPr bwMode="auto">
          <a:xfrm>
            <a:off x="4697413" y="2603500"/>
            <a:ext cx="3529012" cy="1917700"/>
            <a:chOff x="4696809" y="2477283"/>
            <a:chExt cx="3529615" cy="1916918"/>
          </a:xfrm>
        </p:grpSpPr>
        <p:pic>
          <p:nvPicPr>
            <p:cNvPr id="31760" name="Picture 30" descr="user_mapcomp_grn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flipH="1">
              <a:off x="7124699" y="3131099"/>
              <a:ext cx="1101725" cy="9996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35"/>
            <p:cNvGrpSpPr>
              <a:grpSpLocks/>
            </p:cNvGrpSpPr>
            <p:nvPr/>
          </p:nvGrpSpPr>
          <p:grpSpPr bwMode="auto">
            <a:xfrm>
              <a:off x="4696809" y="2477283"/>
              <a:ext cx="2036198" cy="1916918"/>
              <a:chOff x="4588054" y="2146300"/>
              <a:chExt cx="2253707" cy="2121683"/>
            </a:xfrm>
          </p:grpSpPr>
          <p:pic>
            <p:nvPicPr>
              <p:cNvPr id="31763" name="Picture 5" descr="Cloud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4967287" y="2619375"/>
                <a:ext cx="1675695" cy="11906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1764" name="Picture 29" descr="tower_blu.png"/>
              <p:cNvPicPr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4588054" y="2845248"/>
                <a:ext cx="609744" cy="9266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1765" name="Picture 31" descr="tower_blu.png"/>
              <p:cNvPicPr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5531537" y="2146300"/>
                <a:ext cx="526178" cy="7996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1766" name="Picture 32" descr="tower_blu.png"/>
              <p:cNvPicPr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6315583" y="2565400"/>
                <a:ext cx="526178" cy="7996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1767" name="Picture 34" descr="tower_blu.png"/>
              <p:cNvPicPr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5397500" y="3264348"/>
                <a:ext cx="660400" cy="10036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cxnSp>
          <p:nvCxnSpPr>
            <p:cNvPr id="31762" name="Straight Connector 37"/>
            <p:cNvCxnSpPr>
              <a:cxnSpLocks noChangeShapeType="1"/>
            </p:cNvCxnSpPr>
            <p:nvPr/>
          </p:nvCxnSpPr>
          <p:spPr bwMode="auto">
            <a:xfrm flipV="1">
              <a:off x="6610661" y="3630907"/>
              <a:ext cx="514038" cy="4624"/>
            </a:xfrm>
            <a:prstGeom prst="line">
              <a:avLst/>
            </a:prstGeom>
            <a:noFill/>
            <a:ln w="25400">
              <a:solidFill>
                <a:srgbClr val="FFFF66"/>
              </a:solidFill>
              <a:round/>
              <a:headEnd type="triangle" w="med" len="med"/>
              <a:tailEnd type="triangle" w="med" len="med"/>
            </a:ln>
          </p:spPr>
        </p:cxnSp>
      </p:grpSp>
      <p:grpSp>
        <p:nvGrpSpPr>
          <p:cNvPr id="4" name="Group 48"/>
          <p:cNvGrpSpPr>
            <a:grpSpLocks/>
          </p:cNvGrpSpPr>
          <p:nvPr/>
        </p:nvGrpSpPr>
        <p:grpSpPr bwMode="auto">
          <a:xfrm>
            <a:off x="1225550" y="2943225"/>
            <a:ext cx="2566988" cy="1311275"/>
            <a:chOff x="1224917" y="2815801"/>
            <a:chExt cx="2566986" cy="1311699"/>
          </a:xfrm>
        </p:grpSpPr>
        <p:pic>
          <p:nvPicPr>
            <p:cNvPr id="31757" name="Picture 5" descr="Cloud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572288" y="2815801"/>
              <a:ext cx="1513971" cy="10757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58" name="Picture 25" descr="tower_blu.pn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224917" y="2997648"/>
              <a:ext cx="743452" cy="11298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59" name="Picture 26" descr="user_mapcomp_grn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flipH="1">
              <a:off x="2690178" y="3004099"/>
              <a:ext cx="1101725" cy="9996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3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03825" y="2189163"/>
            <a:ext cx="3022600" cy="2098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813" y="687388"/>
            <a:ext cx="8621712" cy="392112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Water Information Can Be Easily Integrated</a:t>
            </a:r>
            <a:r>
              <a:rPr lang="en-US" sz="1800" dirty="0" smtClean="0">
                <a:solidFill>
                  <a:schemeClr val="accent2"/>
                </a:solidFill>
              </a:rPr>
              <a:t/>
            </a:r>
            <a:br>
              <a:rPr lang="en-US" sz="1800" dirty="0" smtClean="0">
                <a:solidFill>
                  <a:schemeClr val="accent2"/>
                </a:solidFill>
              </a:rPr>
            </a:br>
            <a:r>
              <a:rPr lang="en-US" sz="1800" dirty="0" smtClean="0">
                <a:solidFill>
                  <a:schemeClr val="accent1"/>
                </a:solidFill>
              </a:rPr>
              <a:t>With Web Services and GIS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1800" dirty="0" smtClean="0">
                <a:solidFill>
                  <a:schemeClr val="accent1"/>
                </a:solidFill>
              </a:rPr>
              <a:t>Many Organizations Are Already Collaborating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accent1"/>
                </a:solidFill>
              </a:rPr>
              <a:t>. . . Building an Online Water Information Community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912813" y="2063750"/>
            <a:ext cx="5421312" cy="3200400"/>
          </a:xfrm>
        </p:spPr>
        <p:txBody>
          <a:bodyPr/>
          <a:lstStyle/>
          <a:p>
            <a:pPr lvl="1">
              <a:defRPr/>
            </a:pPr>
            <a:r>
              <a:rPr lang="en-US" dirty="0" smtClean="0"/>
              <a:t>Implementing Web Services</a:t>
            </a:r>
          </a:p>
          <a:p>
            <a:pPr lvl="2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</a:rPr>
              <a:t> (Using CUAHSI Standards)</a:t>
            </a:r>
          </a:p>
          <a:p>
            <a:pPr lvl="1">
              <a:defRPr/>
            </a:pPr>
            <a:r>
              <a:rPr lang="en-US" dirty="0" smtClean="0"/>
              <a:t>Registering Services with HIS Central</a:t>
            </a:r>
          </a:p>
          <a:p>
            <a:pPr lvl="1">
              <a:defRPr/>
            </a:pPr>
            <a:r>
              <a:rPr lang="en-US" dirty="0" smtClean="0"/>
              <a:t>Publishing Observation Maps</a:t>
            </a:r>
          </a:p>
          <a:p>
            <a:pPr>
              <a:buFontTx/>
              <a:buNone/>
              <a:defRPr/>
            </a:pPr>
            <a:endParaRPr lang="en-US" dirty="0" smtClean="0"/>
          </a:p>
        </p:txBody>
      </p:sp>
      <p:grpSp>
        <p:nvGrpSpPr>
          <p:cNvPr id="3" name="Group 35"/>
          <p:cNvGrpSpPr>
            <a:grpSpLocks/>
          </p:cNvGrpSpPr>
          <p:nvPr/>
        </p:nvGrpSpPr>
        <p:grpSpPr bwMode="auto">
          <a:xfrm>
            <a:off x="5330825" y="982663"/>
            <a:ext cx="3038475" cy="4679950"/>
            <a:chOff x="4794250" y="1117600"/>
            <a:chExt cx="3038475" cy="4679950"/>
          </a:xfrm>
        </p:grpSpPr>
        <p:sp>
          <p:nvSpPr>
            <p:cNvPr id="20" name="Oval 19"/>
            <p:cNvSpPr/>
            <p:nvPr/>
          </p:nvSpPr>
          <p:spPr bwMode="auto">
            <a:xfrm>
              <a:off x="4794250" y="1966912"/>
              <a:ext cx="2895600" cy="2894013"/>
            </a:xfrm>
            <a:prstGeom prst="ellipse">
              <a:avLst/>
            </a:prstGeom>
            <a:solidFill>
              <a:schemeClr val="accent4">
                <a:alpha val="4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97" charset="0"/>
                <a:ea typeface="ＭＳ Ｐゴシック" pitchFamily="-97" charset="-128"/>
                <a:cs typeface="ＭＳ Ｐゴシック" pitchFamily="-97" charset="-128"/>
              </a:endParaRPr>
            </a:p>
          </p:txBody>
        </p:sp>
        <p:sp>
          <p:nvSpPr>
            <p:cNvPr id="21" name="Arc 20"/>
            <p:cNvSpPr/>
            <p:nvPr/>
          </p:nvSpPr>
          <p:spPr bwMode="auto">
            <a:xfrm flipH="1" flipV="1">
              <a:off x="5222875" y="1736725"/>
              <a:ext cx="898525" cy="2373312"/>
            </a:xfrm>
            <a:prstGeom prst="arc">
              <a:avLst>
                <a:gd name="adj1" fmla="val 16200000"/>
                <a:gd name="adj2" fmla="val 21562251"/>
              </a:avLst>
            </a:prstGeom>
            <a:noFill/>
            <a:ln w="25400" cap="flat" cmpd="sng" algn="ctr">
              <a:solidFill>
                <a:schemeClr val="accent2"/>
              </a:solidFill>
              <a:prstDash val="solid"/>
              <a:round/>
              <a:headEnd type="triangle" w="lg" len="med"/>
              <a:tailEnd type="none" w="med" len="med"/>
            </a:ln>
            <a:effectLst>
              <a:outerShdw blurRad="127000" dist="63500" dir="2700000">
                <a:srgbClr val="000000">
                  <a:alpha val="75000"/>
                </a:srgbClr>
              </a:outerShdw>
            </a:effectLst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97" charset="0"/>
                <a:ea typeface="ＭＳ Ｐゴシック" pitchFamily="-97" charset="-128"/>
                <a:cs typeface="ＭＳ Ｐゴシック" pitchFamily="-97" charset="-128"/>
              </a:endParaRPr>
            </a:p>
          </p:txBody>
        </p:sp>
        <p:cxnSp>
          <p:nvCxnSpPr>
            <p:cNvPr id="32777" name="Straight Connector 5"/>
            <p:cNvCxnSpPr>
              <a:cxnSpLocks noChangeShapeType="1"/>
            </p:cNvCxnSpPr>
            <p:nvPr/>
          </p:nvCxnSpPr>
          <p:spPr bwMode="auto">
            <a:xfrm rot="5400000">
              <a:off x="5963444" y="4753769"/>
              <a:ext cx="600075" cy="1587"/>
            </a:xfrm>
            <a:prstGeom prst="line">
              <a:avLst/>
            </a:prstGeom>
            <a:noFill/>
            <a:ln w="25400">
              <a:solidFill>
                <a:srgbClr val="FFFF66"/>
              </a:solidFill>
              <a:round/>
              <a:headEnd type="triangle" w="lg" len="med"/>
              <a:tailEnd type="triangle" w="lg" len="med"/>
            </a:ln>
          </p:spPr>
        </p:cxnSp>
        <p:pic>
          <p:nvPicPr>
            <p:cNvPr id="32778" name="Picture 6" descr="AgencyLayersFinal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673725" y="5099050"/>
              <a:ext cx="1177925" cy="698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79" name="Picture 7" descr="AgencyLayersRed.pn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673725" y="4168775"/>
              <a:ext cx="1177925" cy="698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32780" name="Straight Connector 8"/>
            <p:cNvCxnSpPr>
              <a:cxnSpLocks noChangeShapeType="1"/>
            </p:cNvCxnSpPr>
            <p:nvPr/>
          </p:nvCxnSpPr>
          <p:spPr bwMode="auto">
            <a:xfrm rot="5400000">
              <a:off x="6138863" y="3317875"/>
              <a:ext cx="344488" cy="1587"/>
            </a:xfrm>
            <a:prstGeom prst="line">
              <a:avLst/>
            </a:prstGeom>
            <a:noFill/>
            <a:ln w="25400">
              <a:solidFill>
                <a:srgbClr val="FFFF66"/>
              </a:solidFill>
              <a:round/>
              <a:headEnd type="triangle" w="lg" len="med"/>
              <a:tailEnd type="triangle" w="lg" len="med"/>
            </a:ln>
          </p:spPr>
        </p:cxnSp>
        <p:sp>
          <p:nvSpPr>
            <p:cNvPr id="26" name="Rectangle 3"/>
            <p:cNvSpPr txBox="1">
              <a:spLocks noChangeArrowheads="1"/>
            </p:cNvSpPr>
            <p:nvPr/>
          </p:nvSpPr>
          <p:spPr bwMode="auto">
            <a:xfrm>
              <a:off x="7113588" y="4268787"/>
              <a:ext cx="363537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22" tIns="45712" rIns="91422" bIns="45712">
              <a:spAutoFit/>
            </a:bodyPr>
            <a:lstStyle/>
            <a:p>
              <a:pPr marL="177800" indent="-177800" algn="ctr" eaLnBrk="0" hangingPunct="0">
                <a:spcBef>
                  <a:spcPct val="20000"/>
                </a:spcBef>
                <a:buClr>
                  <a:srgbClr val="FFFF66"/>
                </a:buClr>
                <a:buFontTx/>
                <a:buChar char="•"/>
                <a:defRPr/>
              </a:pPr>
              <a:endParaRPr lang="en-US" sz="1200" kern="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pic>
          <p:nvPicPr>
            <p:cNvPr id="32782" name="Picture 13" descr="file_lines_grn.png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041900" y="2743200"/>
              <a:ext cx="646113" cy="796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83" name="Picture 14" descr="file_lines_org.png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992813" y="2271713"/>
              <a:ext cx="647700" cy="796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84" name="Picture 15" descr="AgencyLayersGreen.png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5673725" y="3840163"/>
              <a:ext cx="1177925" cy="698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" name="Rectangle 3"/>
            <p:cNvSpPr txBox="1">
              <a:spLocks noChangeArrowheads="1"/>
            </p:cNvSpPr>
            <p:nvPr/>
          </p:nvSpPr>
          <p:spPr bwMode="auto">
            <a:xfrm>
              <a:off x="4913313" y="2370137"/>
              <a:ext cx="984250" cy="306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22" tIns="45712" rIns="91422" bIns="45712">
              <a:spAutoFit/>
            </a:bodyPr>
            <a:lstStyle/>
            <a:p>
              <a:pPr marL="177800" indent="-177800" algn="ctr" eaLnBrk="0" hangingPunct="0">
                <a:spcBef>
                  <a:spcPct val="20000"/>
                </a:spcBef>
                <a:buClr>
                  <a:srgbClr val="FFFF66"/>
                </a:buClr>
                <a:defRPr/>
              </a:pPr>
              <a:r>
                <a:rPr lang="en-US" kern="0" dirty="0">
                  <a:solidFill>
                    <a:srgbClr val="FFFF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rPr>
                <a:t>Agency 1</a:t>
              </a:r>
            </a:p>
          </p:txBody>
        </p:sp>
        <p:sp>
          <p:nvSpPr>
            <p:cNvPr id="31" name="Rectangle 3"/>
            <p:cNvSpPr txBox="1">
              <a:spLocks noChangeArrowheads="1"/>
            </p:cNvSpPr>
            <p:nvPr/>
          </p:nvSpPr>
          <p:spPr bwMode="auto">
            <a:xfrm>
              <a:off x="5768975" y="1873250"/>
              <a:ext cx="982663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22" tIns="45712" rIns="91422" bIns="45712">
              <a:spAutoFit/>
            </a:bodyPr>
            <a:lstStyle/>
            <a:p>
              <a:pPr marL="177800" indent="-177800" algn="ctr" eaLnBrk="0" hangingPunct="0">
                <a:spcBef>
                  <a:spcPct val="20000"/>
                </a:spcBef>
                <a:buClr>
                  <a:srgbClr val="FFFF66"/>
                </a:buClr>
                <a:defRPr/>
              </a:pPr>
              <a:r>
                <a:rPr lang="en-US" kern="0" dirty="0">
                  <a:solidFill>
                    <a:srgbClr val="FFFF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rPr>
                <a:t>Agency 2</a:t>
              </a:r>
            </a:p>
          </p:txBody>
        </p:sp>
        <p:sp>
          <p:nvSpPr>
            <p:cNvPr id="32" name="Rectangle 3"/>
            <p:cNvSpPr txBox="1">
              <a:spLocks noChangeArrowheads="1"/>
            </p:cNvSpPr>
            <p:nvPr/>
          </p:nvSpPr>
          <p:spPr bwMode="auto">
            <a:xfrm>
              <a:off x="6850063" y="2370137"/>
              <a:ext cx="982662" cy="306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22" tIns="45712" rIns="91422" bIns="45712">
              <a:spAutoFit/>
            </a:bodyPr>
            <a:lstStyle/>
            <a:p>
              <a:pPr marL="177800" indent="-177800" algn="ctr" eaLnBrk="0" hangingPunct="0">
                <a:spcBef>
                  <a:spcPct val="20000"/>
                </a:spcBef>
                <a:buClr>
                  <a:srgbClr val="FFFF66"/>
                </a:buClr>
                <a:defRPr/>
              </a:pPr>
              <a:r>
                <a:rPr lang="en-US" kern="0" dirty="0">
                  <a:solidFill>
                    <a:srgbClr val="FFFF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rPr>
                <a:t>Agency 3</a:t>
              </a:r>
            </a:p>
          </p:txBody>
        </p:sp>
        <p:sp>
          <p:nvSpPr>
            <p:cNvPr id="33" name="Arc 32"/>
            <p:cNvSpPr/>
            <p:nvPr/>
          </p:nvSpPr>
          <p:spPr bwMode="auto">
            <a:xfrm flipV="1">
              <a:off x="6396038" y="1117600"/>
              <a:ext cx="919162" cy="3360737"/>
            </a:xfrm>
            <a:prstGeom prst="arc">
              <a:avLst>
                <a:gd name="adj1" fmla="val 16200000"/>
                <a:gd name="adj2" fmla="val 21562251"/>
              </a:avLst>
            </a:prstGeom>
            <a:noFill/>
            <a:ln w="25400" cap="flat" cmpd="sng" algn="ctr">
              <a:solidFill>
                <a:schemeClr val="accent2"/>
              </a:solidFill>
              <a:prstDash val="solid"/>
              <a:round/>
              <a:headEnd type="triangle" w="lg" len="med"/>
              <a:tailEnd type="none" w="med" len="med"/>
            </a:ln>
            <a:effectLst>
              <a:outerShdw blurRad="127000" dist="63500" dir="2700000">
                <a:srgbClr val="000000">
                  <a:alpha val="75000"/>
                </a:srgbClr>
              </a:outerShdw>
            </a:effectLst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97" charset="0"/>
                <a:ea typeface="ＭＳ Ｐゴシック" pitchFamily="-97" charset="-128"/>
                <a:cs typeface="ＭＳ Ｐゴシック" pitchFamily="-97" charset="-128"/>
              </a:endParaRPr>
            </a:p>
          </p:txBody>
        </p:sp>
        <p:pic>
          <p:nvPicPr>
            <p:cNvPr id="32789" name="Picture 20" descr="AgencyLayersOrange.png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5673725" y="3509963"/>
              <a:ext cx="1177925" cy="698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90" name="Picture 21" descr="RedFile.png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6943725" y="2743200"/>
              <a:ext cx="646113" cy="800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912813" y="687388"/>
            <a:ext cx="7313612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This </a:t>
            </a:r>
            <a:r>
              <a:rPr lang="en-US" dirty="0" err="1" smtClean="0"/>
              <a:t>PreConference</a:t>
            </a:r>
            <a:r>
              <a:rPr lang="en-US" dirty="0" smtClean="0"/>
              <a:t> Seminar Is Important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912813" y="1079500"/>
            <a:ext cx="7313612" cy="342900"/>
          </a:xfrm>
        </p:spPr>
        <p:txBody>
          <a:bodyPr/>
          <a:lstStyle/>
          <a:p>
            <a:pPr>
              <a:defRPr/>
            </a:pPr>
            <a:r>
              <a:rPr dirty="0" smtClean="0">
                <a:solidFill>
                  <a:schemeClr val="accent1"/>
                </a:solidFill>
              </a:rPr>
              <a:t>Creating and Sharing Ideas, Concepts and Experiences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 </a:t>
            </a:r>
            <a:r>
              <a:rPr lang="en-US" dirty="0" smtClean="0">
                <a:solidFill>
                  <a:schemeClr val="accent1"/>
                </a:solidFill>
              </a:rPr>
              <a:t>Contributing Valuable Content, Knowledge and Methods . . .</a:t>
            </a:r>
          </a:p>
          <a:p>
            <a:pPr>
              <a:defRPr/>
            </a:pPr>
            <a:r>
              <a:rPr lang="en-US" dirty="0" smtClean="0"/>
              <a:t>			</a:t>
            </a:r>
            <a:r>
              <a:rPr lang="en-US" dirty="0" smtClean="0">
                <a:solidFill>
                  <a:schemeClr val="accent1"/>
                </a:solidFill>
              </a:rPr>
              <a:t>. . . Improving Water Resource Management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1047750" y="3813175"/>
            <a:ext cx="1627188" cy="1625600"/>
          </a:xfrm>
          <a:prstGeom prst="ellipse">
            <a:avLst/>
          </a:prstGeom>
          <a:solidFill>
            <a:srgbClr val="FFE683"/>
          </a:solidFill>
          <a:ln w="25400" cap="flat" cmpd="sng" algn="ctr">
            <a:solidFill>
              <a:srgbClr val="FAC15A"/>
            </a:solidFill>
            <a:prstDash val="solid"/>
            <a:round/>
            <a:headEnd type="none" w="med" len="med"/>
            <a:tailEnd type="none" w="med" len="med"/>
          </a:ln>
          <a:effectLst>
            <a:outerShdw dist="25400" dir="5400000">
              <a:srgbClr val="000000">
                <a:alpha val="20000"/>
              </a:srgbClr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1600" dirty="0">
                <a:solidFill>
                  <a:schemeClr val="tx1"/>
                </a:solidFill>
                <a:latin typeface="Arial" charset="0"/>
                <a:ea typeface="ＭＳ Ｐゴシック" pitchFamily="16" charset="-128"/>
                <a:cs typeface="ＭＳ Ｐゴシック" pitchFamily="-112" charset="-128"/>
              </a:rPr>
              <a:t>GIS</a:t>
            </a:r>
          </a:p>
        </p:txBody>
      </p:sp>
      <p:sp>
        <p:nvSpPr>
          <p:cNvPr id="27" name="Oval 26"/>
          <p:cNvSpPr/>
          <p:nvPr/>
        </p:nvSpPr>
        <p:spPr bwMode="auto">
          <a:xfrm>
            <a:off x="2425700" y="3813175"/>
            <a:ext cx="1627188" cy="1625600"/>
          </a:xfrm>
          <a:prstGeom prst="ellipse">
            <a:avLst/>
          </a:prstGeom>
          <a:solidFill>
            <a:srgbClr val="9AE1F7">
              <a:alpha val="80000"/>
            </a:srgbClr>
          </a:solidFill>
          <a:ln w="25400" cap="flat" cmpd="sng" algn="ctr">
            <a:solidFill>
              <a:srgbClr val="5EB4E6"/>
            </a:solidFill>
            <a:prstDash val="solid"/>
            <a:round/>
            <a:headEnd type="none" w="med" len="med"/>
            <a:tailEnd type="none" w="med" len="med"/>
          </a:ln>
          <a:effectLst>
            <a:outerShdw dist="25400" dir="5400000">
              <a:srgbClr val="000000">
                <a:alpha val="20000"/>
              </a:srgbClr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1600" dirty="0">
                <a:solidFill>
                  <a:schemeClr val="tx1"/>
                </a:solidFill>
                <a:latin typeface="Arial" charset="0"/>
                <a:ea typeface="ＭＳ Ｐゴシック" pitchFamily="16" charset="-128"/>
                <a:cs typeface="ＭＳ Ｐゴシック" pitchFamily="-112" charset="-128"/>
              </a:rPr>
              <a:t>Water</a:t>
            </a:r>
          </a:p>
          <a:p>
            <a:pPr algn="ctr" eaLnBrk="0" hangingPunct="0">
              <a:defRPr/>
            </a:pPr>
            <a:r>
              <a:rPr lang="en-US" sz="1600" dirty="0">
                <a:solidFill>
                  <a:schemeClr val="tx1"/>
                </a:solidFill>
                <a:latin typeface="Arial" charset="0"/>
                <a:ea typeface="ＭＳ Ｐゴシック" pitchFamily="16" charset="-128"/>
                <a:cs typeface="ＭＳ Ｐゴシック" pitchFamily="-112" charset="-128"/>
              </a:rPr>
              <a:t>Resources</a:t>
            </a:r>
          </a:p>
        </p:txBody>
      </p:sp>
      <p:grpSp>
        <p:nvGrpSpPr>
          <p:cNvPr id="2" name="Group 28"/>
          <p:cNvGrpSpPr/>
          <p:nvPr/>
        </p:nvGrpSpPr>
        <p:grpSpPr>
          <a:xfrm>
            <a:off x="4343399" y="2273300"/>
            <a:ext cx="3365501" cy="2349500"/>
            <a:chOff x="4533899" y="2146300"/>
            <a:chExt cx="3365501" cy="2349500"/>
          </a:xfrm>
          <a:effectLst>
            <a:reflection stA="38000" endPos="44000" dist="12700" dir="5400000" sy="-100000" algn="bl" rotWithShape="0"/>
          </a:effectLst>
        </p:grpSpPr>
        <p:sp>
          <p:nvSpPr>
            <p:cNvPr id="13" name="Rounded Rectangle 12"/>
            <p:cNvSpPr/>
            <p:nvPr/>
          </p:nvSpPr>
          <p:spPr>
            <a:xfrm>
              <a:off x="4533899" y="2146300"/>
              <a:ext cx="3365501" cy="2349500"/>
            </a:xfrm>
            <a:prstGeom prst="roundRect">
              <a:avLst>
                <a:gd name="adj" fmla="val 1224"/>
              </a:avLst>
            </a:prstGeom>
            <a:solidFill>
              <a:srgbClr val="000000">
                <a:alpha val="50000"/>
              </a:srgbClr>
            </a:solidFill>
            <a:ln w="9525" cap="flat" cmpd="sng" algn="ctr">
              <a:solidFill>
                <a:srgbClr val="6BE4E4">
                  <a:alpha val="6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38100" dir="2700000" rotWithShape="0">
                <a:srgbClr val="000000">
                  <a:alpha val="60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/>
            </a:p>
          </p:txBody>
        </p:sp>
        <p:pic>
          <p:nvPicPr>
            <p:cNvPr id="18" name="Picture 17" descr="G34234_DevSummit2009_408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73599" y="2292350"/>
              <a:ext cx="3086100" cy="2057400"/>
            </a:xfrm>
            <a:prstGeom prst="rect">
              <a:avLst/>
            </a:prstGeom>
            <a:effectLst/>
          </p:spPr>
        </p:pic>
      </p:grp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1981200" y="1651000"/>
            <a:ext cx="2641600" cy="1879600"/>
            <a:chOff x="1981200" y="1650770"/>
            <a:chExt cx="2641600" cy="1879829"/>
          </a:xfrm>
        </p:grpSpPr>
        <p:sp>
          <p:nvSpPr>
            <p:cNvPr id="25" name="Rounded Rectangle 24"/>
            <p:cNvSpPr/>
            <p:nvPr/>
          </p:nvSpPr>
          <p:spPr>
            <a:xfrm>
              <a:off x="1981200" y="1650770"/>
              <a:ext cx="2641600" cy="1879829"/>
            </a:xfrm>
            <a:prstGeom prst="roundRect">
              <a:avLst>
                <a:gd name="adj" fmla="val 1224"/>
              </a:avLst>
            </a:prstGeom>
            <a:solidFill>
              <a:srgbClr val="000000">
                <a:alpha val="50000"/>
              </a:srgbClr>
            </a:solidFill>
            <a:ln w="9525" cap="flat" cmpd="sng" algn="ctr">
              <a:solidFill>
                <a:srgbClr val="6BE4E4">
                  <a:alpha val="6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38100" dir="2700000" rotWithShape="0">
                <a:srgbClr val="000000">
                  <a:alpha val="60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/>
            </a:p>
          </p:txBody>
        </p:sp>
        <p:pic>
          <p:nvPicPr>
            <p:cNvPr id="6157" name="Picture 20" descr="G31968_UC2008_1021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120900" y="1803284"/>
              <a:ext cx="2362200" cy="157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6184900" y="1689100"/>
            <a:ext cx="1851025" cy="1333500"/>
            <a:chOff x="6184899" y="1689100"/>
            <a:chExt cx="1851025" cy="1333500"/>
          </a:xfrm>
        </p:grpSpPr>
        <p:sp>
          <p:nvSpPr>
            <p:cNvPr id="28" name="Rounded Rectangle 27"/>
            <p:cNvSpPr/>
            <p:nvPr/>
          </p:nvSpPr>
          <p:spPr>
            <a:xfrm>
              <a:off x="6184899" y="1689100"/>
              <a:ext cx="1851025" cy="1333500"/>
            </a:xfrm>
            <a:prstGeom prst="roundRect">
              <a:avLst>
                <a:gd name="adj" fmla="val 1224"/>
              </a:avLst>
            </a:prstGeom>
            <a:solidFill>
              <a:srgbClr val="000000">
                <a:alpha val="50000"/>
              </a:srgbClr>
            </a:solidFill>
            <a:ln w="9525" cap="flat" cmpd="sng" algn="ctr">
              <a:solidFill>
                <a:srgbClr val="6BE4E4">
                  <a:alpha val="6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38100" dir="2700000" rotWithShape="0">
                <a:srgbClr val="000000">
                  <a:alpha val="60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/>
            </a:p>
          </p:txBody>
        </p:sp>
        <p:pic>
          <p:nvPicPr>
            <p:cNvPr id="6155" name="Picture 19" descr="G31968_UC2008_1027.pn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291261" y="1809750"/>
              <a:ext cx="1638300" cy="1092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watersh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813" y="2259013"/>
            <a:ext cx="1838325" cy="2408237"/>
          </a:xfrm>
          <a:prstGeom prst="rect">
            <a:avLst/>
          </a:prstGeom>
          <a:effectLst>
            <a:outerShdw blurRad="190500" dist="63500" dir="2700000">
              <a:srgbClr val="000000">
                <a:alpha val="50000"/>
              </a:srgbClr>
            </a:outerShdw>
          </a:effectLst>
        </p:spPr>
      </p:pic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912813" y="687388"/>
            <a:ext cx="7313612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The Key Challenge</a:t>
            </a:r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0"/>
          </p:nvPr>
        </p:nvSpPr>
        <p:spPr>
          <a:xfrm>
            <a:off x="912813" y="1079500"/>
            <a:ext cx="7313612" cy="342900"/>
          </a:xfrm>
        </p:spPr>
        <p:txBody>
          <a:bodyPr/>
          <a:lstStyle/>
          <a:p>
            <a:pPr>
              <a:defRPr/>
            </a:pPr>
            <a:r>
              <a:rPr dirty="0" smtClean="0">
                <a:solidFill>
                  <a:schemeClr val="accent1"/>
                </a:solidFill>
              </a:rPr>
              <a:t>Integrating GIS and Water Resources Observations Data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29" name="Text Placeholder 28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accent1"/>
                </a:solidFill>
              </a:rPr>
              <a:t>. . . Relevant at all Scales</a:t>
            </a:r>
          </a:p>
        </p:txBody>
      </p:sp>
      <p:sp>
        <p:nvSpPr>
          <p:cNvPr id="502791" name="Text Box 7"/>
          <p:cNvSpPr txBox="1">
            <a:spLocks noChangeArrowheads="1"/>
          </p:cNvSpPr>
          <p:nvPr/>
        </p:nvSpPr>
        <p:spPr bwMode="auto">
          <a:xfrm>
            <a:off x="1141413" y="4557713"/>
            <a:ext cx="2239962" cy="1106487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pitchFamily="-109" charset="-128"/>
                <a:cs typeface="Arial"/>
              </a:rPr>
              <a:t>GIS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pitchFamily="-109" charset="-128"/>
                <a:cs typeface="Arial"/>
              </a:rPr>
              <a:t>Water Environment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pitchFamily="-109" charset="-128"/>
                <a:cs typeface="Arial"/>
              </a:rPr>
              <a:t>(Watersheds, streams,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pitchFamily="-109" charset="-128"/>
                <a:cs typeface="Arial"/>
              </a:rPr>
            </a:b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pitchFamily="-109" charset="-128"/>
                <a:cs typeface="Arial"/>
              </a:rPr>
              <a:t>gages, sampling points)</a:t>
            </a:r>
          </a:p>
        </p:txBody>
      </p:sp>
      <p:sp>
        <p:nvSpPr>
          <p:cNvPr id="65550" name="TextBox 16"/>
          <p:cNvSpPr txBox="1">
            <a:spLocks noChangeArrowheads="1"/>
          </p:cNvSpPr>
          <p:nvPr/>
        </p:nvSpPr>
        <p:spPr bwMode="auto">
          <a:xfrm>
            <a:off x="912813" y="1835150"/>
            <a:ext cx="38909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pitchFamily="-112" charset="-128"/>
                <a:cs typeface="Arial"/>
              </a:rPr>
              <a:t>Geography and GIS provide 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pitchFamily="-112" charset="-128"/>
                <a:cs typeface="Arial"/>
              </a:rPr>
              <a:t>the Framework</a:t>
            </a: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5468938" y="4189413"/>
            <a:ext cx="16335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pitchFamily="-112" charset="-128"/>
                <a:cs typeface="Arial"/>
              </a:rPr>
              <a:t>Time Series Data</a:t>
            </a:r>
          </a:p>
        </p:txBody>
      </p:sp>
      <p:cxnSp>
        <p:nvCxnSpPr>
          <p:cNvPr id="24" name="Straight Connector 8"/>
          <p:cNvCxnSpPr>
            <a:cxnSpLocks noChangeShapeType="1"/>
          </p:cNvCxnSpPr>
          <p:nvPr/>
        </p:nvCxnSpPr>
        <p:spPr bwMode="auto">
          <a:xfrm>
            <a:off x="2043113" y="3978275"/>
            <a:ext cx="2749550" cy="79375"/>
          </a:xfrm>
          <a:prstGeom prst="line">
            <a:avLst/>
          </a:prstGeom>
          <a:noFill/>
          <a:ln w="25400">
            <a:solidFill>
              <a:srgbClr val="FFFF66"/>
            </a:solidFill>
            <a:round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cxnSp>
      <p:cxnSp>
        <p:nvCxnSpPr>
          <p:cNvPr id="23" name="Straight Connector 6"/>
          <p:cNvCxnSpPr>
            <a:cxnSpLocks noChangeShapeType="1"/>
          </p:cNvCxnSpPr>
          <p:nvPr/>
        </p:nvCxnSpPr>
        <p:spPr bwMode="auto">
          <a:xfrm flipV="1">
            <a:off x="2044700" y="2332038"/>
            <a:ext cx="2757488" cy="1651000"/>
          </a:xfrm>
          <a:prstGeom prst="line">
            <a:avLst/>
          </a:prstGeom>
          <a:noFill/>
          <a:ln w="25400">
            <a:solidFill>
              <a:srgbClr val="FFFF66"/>
            </a:solidFill>
            <a:round/>
            <a:headEnd type="oval" w="lg" len="lg"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cxn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4725" y="2306638"/>
            <a:ext cx="2892425" cy="1778000"/>
          </a:xfrm>
          <a:prstGeom prst="rect">
            <a:avLst/>
          </a:prstGeom>
          <a:effectLst>
            <a:outerShdw blurRad="1905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" name="Group 36"/>
          <p:cNvGrpSpPr>
            <a:grpSpLocks/>
          </p:cNvGrpSpPr>
          <p:nvPr/>
        </p:nvGrpSpPr>
        <p:grpSpPr bwMode="auto">
          <a:xfrm>
            <a:off x="7016750" y="1989138"/>
            <a:ext cx="971550" cy="1077912"/>
            <a:chOff x="7092566" y="1522743"/>
            <a:chExt cx="1295400" cy="1435100"/>
          </a:xfrm>
        </p:grpSpPr>
        <p:pic>
          <p:nvPicPr>
            <p:cNvPr id="33807" name="Picture 65" descr="calendar.pn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587866" y="2137106"/>
              <a:ext cx="800100" cy="8207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08" name="Picture 66" descr="clock.png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7092566" y="1522743"/>
              <a:ext cx="908050" cy="930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1" name="Text Box 7"/>
          <p:cNvSpPr txBox="1">
            <a:spLocks noChangeArrowheads="1"/>
          </p:cNvSpPr>
          <p:nvPr/>
        </p:nvSpPr>
        <p:spPr bwMode="auto">
          <a:xfrm>
            <a:off x="4662488" y="4926013"/>
            <a:ext cx="1665287" cy="738187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pitchFamily="-109" charset="-128"/>
                <a:cs typeface="Arial"/>
              </a:rPr>
              <a:t>The Water Itself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pitchFamily="-109" charset="-128"/>
                <a:cs typeface="Arial"/>
              </a:rPr>
              <a:t>(Flow, water level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pitchFamily="-109" charset="-128"/>
                <a:cs typeface="Arial"/>
              </a:rPr>
            </a:b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pitchFamily="-109" charset="-128"/>
                <a:cs typeface="Arial"/>
              </a:rPr>
              <a:t>concentraton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pitchFamily="-109" charset="-128"/>
                <a:cs typeface="Arial"/>
              </a:rPr>
              <a:t>)</a:t>
            </a:r>
          </a:p>
        </p:txBody>
      </p:sp>
      <p:sp>
        <p:nvSpPr>
          <p:cNvPr id="42" name="Left-Right Arrow 41"/>
          <p:cNvSpPr/>
          <p:nvPr/>
        </p:nvSpPr>
        <p:spPr bwMode="auto">
          <a:xfrm rot="10800000" flipV="1">
            <a:off x="3406775" y="5162550"/>
            <a:ext cx="1147763" cy="311150"/>
          </a:xfrm>
          <a:prstGeom prst="leftRightArrow">
            <a:avLst>
              <a:gd name="adj1" fmla="val 42475"/>
              <a:gd name="adj2" fmla="val 78573"/>
            </a:avLst>
          </a:prstGeom>
          <a:solidFill>
            <a:srgbClr val="9AE1F7"/>
          </a:solidFill>
          <a:ln w="25400" cap="flat" cmpd="sng" algn="ctr">
            <a:solidFill>
              <a:srgbClr val="5EB4E6"/>
            </a:solidFill>
            <a:prstDash val="solid"/>
            <a:round/>
            <a:headEnd type="none" w="med" len="med"/>
            <a:tailEnd type="none" w="med" len="med"/>
          </a:ln>
          <a:effectLst>
            <a:outerShdw dist="25400" dir="5400000">
              <a:srgbClr val="000000">
                <a:alpha val="20000"/>
              </a:srgbClr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endParaRPr>
              <a:latin typeface="Arial" pitchFamily="-106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/>
        </p:nvGrpSpPr>
        <p:grpSpPr>
          <a:xfrm>
            <a:off x="1145779" y="1498600"/>
            <a:ext cx="6852443" cy="4152900"/>
            <a:chOff x="912813" y="1536700"/>
            <a:chExt cx="6852443" cy="4152900"/>
          </a:xfrm>
          <a:effectLst>
            <a:reflection stA="20000" endPos="30000" dist="12700" dir="5400000" sy="-100000" algn="bl" rotWithShape="0"/>
          </a:effectLst>
        </p:grpSpPr>
        <p:sp>
          <p:nvSpPr>
            <p:cNvPr id="7" name="Rounded Rectangle 6"/>
            <p:cNvSpPr/>
            <p:nvPr/>
          </p:nvSpPr>
          <p:spPr>
            <a:xfrm>
              <a:off x="912813" y="1536700"/>
              <a:ext cx="6852443" cy="4152900"/>
            </a:xfrm>
            <a:prstGeom prst="roundRect">
              <a:avLst>
                <a:gd name="adj" fmla="val 1956"/>
              </a:avLst>
            </a:prstGeom>
            <a:solidFill>
              <a:srgbClr val="000000">
                <a:alpha val="5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27000" dist="38100" dir="2700000" rotWithShape="0">
                <a:srgbClr val="000000">
                  <a:alpha val="60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/>
            </a:p>
          </p:txBody>
        </p:sp>
        <p:pic>
          <p:nvPicPr>
            <p:cNvPr id="6758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79103" y="1718469"/>
              <a:ext cx="6519862" cy="3789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912813" y="687388"/>
            <a:ext cx="7975600" cy="317500"/>
          </a:xfrm>
        </p:spPr>
        <p:txBody>
          <a:bodyPr/>
          <a:lstStyle/>
          <a:p>
            <a:pPr>
              <a:defRPr/>
            </a:pPr>
            <a:r>
              <a:rPr lang="en-US" dirty="0"/>
              <a:t>CUAHSI Has been Working on </a:t>
            </a:r>
            <a:r>
              <a:rPr lang="en-US" dirty="0" smtClean="0"/>
              <a:t>All These Challenges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12813" y="1079500"/>
            <a:ext cx="7313612" cy="342900"/>
          </a:xfrm>
        </p:spPr>
        <p:txBody>
          <a:bodyPr/>
          <a:lstStyle/>
          <a:p>
            <a:pPr>
              <a:defRPr/>
            </a:pPr>
            <a:r>
              <a:rPr dirty="0">
                <a:solidFill>
                  <a:schemeClr val="accent1"/>
                </a:solidFill>
              </a:rPr>
              <a:t>Building a Hydrologic Information system 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chemeClr val="accent1"/>
                </a:solidFill>
              </a:rPr>
              <a:t>CUAHSI is a Consortium of more than 120 Universities </a:t>
            </a:r>
            <a:r>
              <a:rPr lang="en-US" dirty="0"/>
              <a:t>. . .  </a:t>
            </a:r>
          </a:p>
          <a:p>
            <a:pPr>
              <a:defRPr/>
            </a:pPr>
            <a:r>
              <a:rPr lang="en-US" dirty="0"/>
              <a:t>				</a:t>
            </a:r>
            <a:r>
              <a:rPr lang="en-US" dirty="0">
                <a:solidFill>
                  <a:schemeClr val="accent1"/>
                </a:solidFill>
              </a:rPr>
              <a:t>. . .Supported by NSF</a:t>
            </a:r>
          </a:p>
        </p:txBody>
      </p:sp>
      <p:sp>
        <p:nvSpPr>
          <p:cNvPr id="34822" name="Text Box 3"/>
          <p:cNvSpPr txBox="1">
            <a:spLocks noChangeArrowheads="1"/>
          </p:cNvSpPr>
          <p:nvPr/>
        </p:nvSpPr>
        <p:spPr bwMode="auto">
          <a:xfrm>
            <a:off x="1524000" y="1066800"/>
            <a:ext cx="254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920750" y="687388"/>
            <a:ext cx="7313613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 Large Scale Prototype Has Been Constructed</a:t>
            </a:r>
            <a:br>
              <a:rPr kumimoji="0" lang="en-US" sz="24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912813" y="1079500"/>
            <a:ext cx="7313612" cy="342900"/>
          </a:xfrm>
          <a:prstGeom prst="rect">
            <a:avLst/>
          </a:prstGeom>
        </p:spPr>
        <p:txBody>
          <a:bodyPr/>
          <a:lstStyle/>
          <a:p>
            <a:pPr marL="177800" marR="0" lvl="0" indent="-177800" algn="l" defTabSz="914400" rtl="0" eaLnBrk="1" fontAlgn="base" latinLnBrk="0" hangingPunct="1">
              <a:lnSpc>
                <a:spcPts val="2300"/>
              </a:lnSpc>
              <a:spcBef>
                <a:spcPts val="300"/>
              </a:spcBef>
              <a:spcAft>
                <a:spcPts val="600"/>
              </a:spcAft>
              <a:buClr>
                <a:schemeClr val="accent3"/>
              </a:buClr>
              <a:buSzPct val="80000"/>
              <a:buFontTx/>
              <a:buChar char="•"/>
              <a:tabLst/>
              <a:defRPr/>
            </a:pPr>
            <a:r>
              <a:rPr kumimoji="0" lang="en-US" sz="1600" b="1" i="0" u="none" strike="noStrike" kern="0" cap="none" spc="0" normalizeH="0" baseline="0" noProof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Transforming Water Information Access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ubtitle 26"/>
          <p:cNvSpPr txBox="1">
            <a:spLocks/>
          </p:cNvSpPr>
          <p:nvPr/>
        </p:nvSpPr>
        <p:spPr>
          <a:xfrm>
            <a:off x="912813" y="5716588"/>
            <a:ext cx="7315200" cy="457200"/>
          </a:xfrm>
          <a:prstGeom prst="rect">
            <a:avLst/>
          </a:prstGeom>
        </p:spPr>
        <p:txBody>
          <a:bodyPr/>
          <a:lstStyle/>
          <a:p>
            <a:pPr marL="177800" marR="0" lvl="0" indent="-177800" algn="l" defTabSz="914400" rtl="0" eaLnBrk="1" fontAlgn="base" latinLnBrk="0" hangingPunct="1">
              <a:lnSpc>
                <a:spcPts val="2300"/>
              </a:lnSpc>
              <a:spcBef>
                <a:spcPts val="300"/>
              </a:spcBef>
              <a:spcAft>
                <a:spcPts val="600"/>
              </a:spcAft>
              <a:buClr>
                <a:schemeClr val="accent3"/>
              </a:buClr>
              <a:buSzPct val="80000"/>
              <a:buFontTx/>
              <a:buChar char="•"/>
              <a:tabLst/>
              <a:defRPr/>
            </a:pPr>
            <a:r>
              <a:rPr kumimoji="0" lang="en-US" sz="1600" b="1" i="0" u="none" strike="noStrike" kern="0" cap="none" spc="0" normalizeH="0" baseline="0" noProof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. . CUAHSI Provides Ongoing Innovation and Community Leadership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ext Placeholder 22"/>
          <p:cNvSpPr txBox="1">
            <a:spLocks/>
          </p:cNvSpPr>
          <p:nvPr/>
        </p:nvSpPr>
        <p:spPr>
          <a:xfrm>
            <a:off x="912813" y="1663700"/>
            <a:ext cx="7313612" cy="1638300"/>
          </a:xfrm>
          <a:prstGeom prst="rect">
            <a:avLst/>
          </a:prstGeom>
        </p:spPr>
        <p:txBody>
          <a:bodyPr/>
          <a:lstStyle/>
          <a:p>
            <a:pPr marL="177800" marR="0" lvl="0" indent="-177800" algn="l" defTabSz="914400" rtl="0" eaLnBrk="1" fontAlgn="base" latinLnBrk="0" hangingPunct="1">
              <a:lnSpc>
                <a:spcPts val="2300"/>
              </a:lnSpc>
              <a:spcBef>
                <a:spcPts val="300"/>
              </a:spcBef>
              <a:spcAft>
                <a:spcPts val="600"/>
              </a:spcAft>
              <a:buClr>
                <a:schemeClr val="accent3"/>
              </a:buClr>
              <a:buSzPct val="80000"/>
              <a:buFontTx/>
              <a:buChar char="•"/>
              <a:tabLst/>
              <a:defRPr/>
            </a:pPr>
            <a:r>
              <a:rPr kumimoji="0" lang="en-US" sz="16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Providing a Web Enabled Observation Data Model</a:t>
            </a:r>
          </a:p>
          <a:p>
            <a:pPr marL="177800" marR="0" lvl="0" indent="-177800" algn="l" defTabSz="914400" rtl="0" eaLnBrk="1" fontAlgn="base" latinLnBrk="0" hangingPunct="1">
              <a:lnSpc>
                <a:spcPts val="2300"/>
              </a:lnSpc>
              <a:spcBef>
                <a:spcPts val="300"/>
              </a:spcBef>
              <a:spcAft>
                <a:spcPts val="600"/>
              </a:spcAft>
              <a:buClr>
                <a:schemeClr val="accent3"/>
              </a:buClr>
              <a:buSzPct val="80000"/>
              <a:buFontTx/>
              <a:buChar char="•"/>
              <a:tabLst/>
              <a:defRPr/>
            </a:pPr>
            <a:r>
              <a:rPr kumimoji="0" lang="en-US" sz="16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Establishing Data &amp; Interoperability Standards</a:t>
            </a:r>
          </a:p>
          <a:p>
            <a:pPr marL="177800" marR="0" lvl="0" indent="-177800" algn="l" defTabSz="914400" rtl="0" eaLnBrk="1" fontAlgn="base" latinLnBrk="0" hangingPunct="1">
              <a:lnSpc>
                <a:spcPts val="2300"/>
              </a:lnSpc>
              <a:spcBef>
                <a:spcPts val="300"/>
              </a:spcBef>
              <a:spcAft>
                <a:spcPts val="600"/>
              </a:spcAft>
              <a:buClr>
                <a:schemeClr val="accent3"/>
              </a:buClr>
              <a:buSzPct val="80000"/>
              <a:buFontTx/>
              <a:buChar char="•"/>
              <a:tabLst/>
              <a:defRPr/>
            </a:pPr>
            <a:r>
              <a:rPr kumimoji="0" lang="en-US" sz="16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Maintaining a Central Data Catalog for Water Agencies</a:t>
            </a:r>
          </a:p>
          <a:p>
            <a:pPr marL="177800" marR="0" lvl="0" indent="-177800" algn="l" defTabSz="914400" rtl="0" eaLnBrk="1" fontAlgn="base" latinLnBrk="0" hangingPunct="1">
              <a:lnSpc>
                <a:spcPts val="2300"/>
              </a:lnSpc>
              <a:spcBef>
                <a:spcPts val="300"/>
              </a:spcBef>
              <a:spcAft>
                <a:spcPts val="600"/>
              </a:spcAft>
              <a:buClr>
                <a:schemeClr val="accent3"/>
              </a:buClr>
              <a:buSzPct val="80000"/>
              <a:buFontTx/>
              <a:buChar char="•"/>
              <a:tabLst/>
              <a:defRPr/>
            </a:pPr>
            <a:r>
              <a:rPr kumimoji="0" lang="en-US" sz="16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Collaborating with ESRI to host an Online Community Water Map  </a:t>
            </a:r>
          </a:p>
          <a:p>
            <a:pPr marL="517525" marR="0" lvl="1" indent="-174625" algn="l" defTabSz="914400" rtl="0" eaLnBrk="1" fontAlgn="base" latinLnBrk="0" hangingPunct="1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SzPct val="80000"/>
              <a:buFont typeface="Lucida Grande"/>
              <a:buChar char="-"/>
              <a:tabLst/>
              <a:defRPr/>
            </a:pPr>
            <a:r>
              <a:rPr kumimoji="0" lang="en-US" sz="16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</a:rPr>
              <a:t>(Key for Integrating Water Observations w/ GIS)</a:t>
            </a:r>
          </a:p>
          <a:p>
            <a:pPr marL="177800" marR="0" lvl="0" indent="-177800" algn="l" defTabSz="914400" rtl="0" eaLnBrk="1" fontAlgn="base" latinLnBrk="0" hangingPunct="1">
              <a:lnSpc>
                <a:spcPts val="2300"/>
              </a:lnSpc>
              <a:spcBef>
                <a:spcPts val="300"/>
              </a:spcBef>
              <a:spcAft>
                <a:spcPts val="600"/>
              </a:spcAft>
              <a:buClr>
                <a:schemeClr val="accent3"/>
              </a:buClr>
              <a:buSzPct val="80000"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6" name="Group 36"/>
          <p:cNvGrpSpPr>
            <a:grpSpLocks/>
          </p:cNvGrpSpPr>
          <p:nvPr/>
        </p:nvGrpSpPr>
        <p:grpSpPr bwMode="auto">
          <a:xfrm>
            <a:off x="2879725" y="3794125"/>
            <a:ext cx="2409825" cy="1822450"/>
            <a:chOff x="2836863" y="3946192"/>
            <a:chExt cx="2409825" cy="1823200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836863" y="3946192"/>
              <a:ext cx="2409825" cy="14499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127000" dist="63500" dir="2700000">
                <a:srgbClr val="000000">
                  <a:alpha val="40000"/>
                </a:srgbClr>
              </a:outerShdw>
            </a:effectLst>
          </p:spPr>
        </p:pic>
        <p:sp>
          <p:nvSpPr>
            <p:cNvPr id="8" name="TextBox 5"/>
            <p:cNvSpPr txBox="1">
              <a:spLocks noChangeArrowheads="1"/>
            </p:cNvSpPr>
            <p:nvPr/>
          </p:nvSpPr>
          <p:spPr bwMode="auto">
            <a:xfrm>
              <a:off x="3375026" y="5431116"/>
              <a:ext cx="1333500" cy="3382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r>
                <a:rPr lang="en-US" sz="1600" dirty="0">
                  <a:solidFill>
                    <a:schemeClr val="accent1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latin typeface="Arial"/>
                  <a:ea typeface="ＭＳ Ｐゴシック" pitchFamily="-112" charset="-128"/>
                  <a:cs typeface="Arial"/>
                </a:rPr>
                <a:t>Time Series</a:t>
              </a:r>
            </a:p>
          </p:txBody>
        </p:sp>
      </p:grpSp>
      <p:grpSp>
        <p:nvGrpSpPr>
          <p:cNvPr id="9" name="Group 35"/>
          <p:cNvGrpSpPr>
            <a:grpSpLocks/>
          </p:cNvGrpSpPr>
          <p:nvPr/>
        </p:nvGrpSpPr>
        <p:grpSpPr bwMode="auto">
          <a:xfrm>
            <a:off x="5695950" y="3017839"/>
            <a:ext cx="2530475" cy="2626141"/>
            <a:chOff x="5401569" y="3130216"/>
            <a:chExt cx="2584450" cy="2641191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3"/>
            <a:srcRect l="26639" r="2900" b="7315"/>
            <a:stretch>
              <a:fillRect/>
            </a:stretch>
          </p:blipFill>
          <p:spPr bwMode="auto">
            <a:xfrm>
              <a:off x="5401569" y="3130216"/>
              <a:ext cx="2584450" cy="22655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127000" dist="63500" dir="2700000">
                <a:srgbClr val="000000">
                  <a:alpha val="40000"/>
                </a:srgbClr>
              </a:outerShdw>
            </a:effectLst>
          </p:spPr>
        </p:pic>
        <p:sp>
          <p:nvSpPr>
            <p:cNvPr id="11" name="TextBox 5"/>
            <p:cNvSpPr txBox="1">
              <a:spLocks noChangeArrowheads="1"/>
            </p:cNvSpPr>
            <p:nvPr/>
          </p:nvSpPr>
          <p:spPr bwMode="auto">
            <a:xfrm>
              <a:off x="5557679" y="5430913"/>
              <a:ext cx="2272230" cy="3404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r>
                <a:rPr lang="en-US" sz="1600" dirty="0">
                  <a:solidFill>
                    <a:schemeClr val="accent1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latin typeface="Arial"/>
                  <a:ea typeface="ＭＳ Ｐゴシック" pitchFamily="-112" charset="-128"/>
                  <a:cs typeface="Arial"/>
                </a:rPr>
                <a:t>Integrated  Map View</a:t>
              </a:r>
            </a:p>
          </p:txBody>
        </p:sp>
      </p:grpSp>
      <p:grpSp>
        <p:nvGrpSpPr>
          <p:cNvPr id="12" name="Group 37"/>
          <p:cNvGrpSpPr>
            <a:grpSpLocks/>
          </p:cNvGrpSpPr>
          <p:nvPr/>
        </p:nvGrpSpPr>
        <p:grpSpPr bwMode="auto">
          <a:xfrm>
            <a:off x="620713" y="3643313"/>
            <a:ext cx="1906587" cy="1973262"/>
            <a:chOff x="620712" y="3795379"/>
            <a:chExt cx="1906587" cy="1974013"/>
          </a:xfrm>
        </p:grpSpPr>
        <p:pic>
          <p:nvPicPr>
            <p:cNvPr id="13" name="Picture 5" descr="stream3"/>
            <p:cNvPicPr>
              <a:picLocks noChangeAspect="1" noChangeArrowheads="1"/>
            </p:cNvPicPr>
            <p:nvPr/>
          </p:nvPicPr>
          <p:blipFill>
            <a:blip r:embed="rId4"/>
            <a:srcRect r="3028" b="6181"/>
            <a:stretch>
              <a:fillRect/>
            </a:stretch>
          </p:blipFill>
          <p:spPr bwMode="auto">
            <a:xfrm>
              <a:off x="919162" y="3795379"/>
              <a:ext cx="1309687" cy="16008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127000" dist="63500" dir="2700000">
                <a:srgbClr val="000000">
                  <a:alpha val="40000"/>
                </a:srgbClr>
              </a:outerShdw>
            </a:effectLst>
          </p:spPr>
        </p:pic>
        <p:sp>
          <p:nvSpPr>
            <p:cNvPr id="14" name="Text Box 7"/>
            <p:cNvSpPr txBox="1">
              <a:spLocks noChangeArrowheads="1"/>
            </p:cNvSpPr>
            <p:nvPr/>
          </p:nvSpPr>
          <p:spPr bwMode="auto">
            <a:xfrm>
              <a:off x="620712" y="5431126"/>
              <a:ext cx="1906587" cy="3382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r>
                <a:rPr lang="en-US" sz="1600" dirty="0">
                  <a:solidFill>
                    <a:schemeClr val="accent1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latin typeface="Arial"/>
                  <a:ea typeface="ＭＳ Ｐゴシック" pitchFamily="-112" charset="-128"/>
                  <a:cs typeface="Arial"/>
                </a:rPr>
                <a:t>A point in space</a:t>
              </a:r>
            </a:p>
          </p:txBody>
        </p:sp>
      </p:grpSp>
    </p:spTree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3108325" y="1290638"/>
            <a:ext cx="2922588" cy="2325687"/>
            <a:chOff x="3108865" y="1290638"/>
            <a:chExt cx="2921508" cy="2326124"/>
          </a:xfrm>
        </p:grpSpPr>
        <p:pic>
          <p:nvPicPr>
            <p:cNvPr id="3" name="Picture 2" descr="rain-gauge-platform-400"/>
            <p:cNvPicPr>
              <a:picLocks noChangeAspect="1" noChangeArrowheads="1"/>
            </p:cNvPicPr>
            <p:nvPr/>
          </p:nvPicPr>
          <p:blipFill>
            <a:blip r:embed="rId2"/>
            <a:srcRect l="6047" r="9295"/>
            <a:stretch>
              <a:fillRect/>
            </a:stretch>
          </p:blipFill>
          <p:spPr bwMode="auto">
            <a:xfrm>
              <a:off x="3108865" y="1668534"/>
              <a:ext cx="2921508" cy="19482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127000" dist="63500" dir="2700000">
                <a:srgbClr val="000000">
                  <a:alpha val="40000"/>
                </a:srgbClr>
              </a:outerShdw>
            </a:effectLst>
          </p:spPr>
        </p:pic>
        <p:sp>
          <p:nvSpPr>
            <p:cNvPr id="4" name="Text Box 4"/>
            <p:cNvSpPr txBox="1">
              <a:spLocks noChangeArrowheads="1"/>
            </p:cNvSpPr>
            <p:nvPr/>
          </p:nvSpPr>
          <p:spPr bwMode="auto">
            <a:xfrm>
              <a:off x="3837259" y="1290638"/>
              <a:ext cx="1599609" cy="3382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r>
                <a:rPr lang="en-US" sz="1600" dirty="0">
                  <a:solidFill>
                    <a:schemeClr val="accent1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latin typeface="Arial"/>
                  <a:ea typeface="ＭＳ Ｐゴシック" pitchFamily="-112" charset="-128"/>
                  <a:cs typeface="Arial"/>
                </a:rPr>
                <a:t>Rainfall</a:t>
              </a:r>
            </a:p>
          </p:txBody>
        </p:sp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912813" y="1290638"/>
            <a:ext cx="1600200" cy="2327275"/>
            <a:chOff x="912813" y="1290638"/>
            <a:chExt cx="1600200" cy="2326941"/>
          </a:xfrm>
        </p:grpSpPr>
        <p:pic>
          <p:nvPicPr>
            <p:cNvPr id="6" name="Picture 5" descr="stream3"/>
            <p:cNvPicPr>
              <a:picLocks noChangeAspect="1" noChangeArrowheads="1"/>
            </p:cNvPicPr>
            <p:nvPr/>
          </p:nvPicPr>
          <p:blipFill>
            <a:blip r:embed="rId3"/>
            <a:srcRect r="3028" b="6181"/>
            <a:stretch>
              <a:fillRect/>
            </a:stretch>
          </p:blipFill>
          <p:spPr bwMode="auto">
            <a:xfrm>
              <a:off x="912813" y="1662060"/>
              <a:ext cx="1600200" cy="19555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127000" dist="63500" dir="2700000">
                <a:srgbClr val="000000">
                  <a:alpha val="40000"/>
                </a:srgbClr>
              </a:outerShdw>
            </a:effectLst>
          </p:spPr>
        </p:pic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912813" y="1290638"/>
              <a:ext cx="1600200" cy="338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r>
                <a:rPr lang="en-US" sz="1600" dirty="0">
                  <a:solidFill>
                    <a:schemeClr val="accent1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latin typeface="Arial"/>
                  <a:ea typeface="ＭＳ Ｐゴシック" pitchFamily="-112" charset="-128"/>
                  <a:cs typeface="Arial"/>
                </a:rPr>
                <a:t>Water quantity</a:t>
              </a:r>
            </a:p>
          </p:txBody>
        </p:sp>
      </p:grpSp>
      <p:grpSp>
        <p:nvGrpSpPr>
          <p:cNvPr id="8" name="Group 19"/>
          <p:cNvGrpSpPr>
            <a:grpSpLocks/>
          </p:cNvGrpSpPr>
          <p:nvPr/>
        </p:nvGrpSpPr>
        <p:grpSpPr bwMode="auto">
          <a:xfrm>
            <a:off x="3141663" y="3835400"/>
            <a:ext cx="2855912" cy="2335213"/>
            <a:chOff x="3142143" y="3835400"/>
            <a:chExt cx="2854951" cy="2335891"/>
          </a:xfrm>
        </p:grpSpPr>
        <p:pic>
          <p:nvPicPr>
            <p:cNvPr id="9" name="Picture 15" descr="VAIRA3"/>
            <p:cNvPicPr>
              <a:picLocks noChangeAspect="1" noChangeArrowheads="1"/>
            </p:cNvPicPr>
            <p:nvPr/>
          </p:nvPicPr>
          <p:blipFill>
            <a:blip r:embed="rId4"/>
            <a:srcRect t="16559" b="5535"/>
            <a:stretch>
              <a:fillRect/>
            </a:stretch>
          </p:blipFill>
          <p:spPr bwMode="auto">
            <a:xfrm>
              <a:off x="3142143" y="4222862"/>
              <a:ext cx="2854951" cy="1948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127000" dist="63500" dir="2700000">
                <a:srgbClr val="000000">
                  <a:alpha val="40000"/>
                </a:srgbClr>
              </a:outerShdw>
            </a:effectLst>
          </p:spPr>
        </p:pic>
        <p:sp>
          <p:nvSpPr>
            <p:cNvPr id="10" name="Text Box 17"/>
            <p:cNvSpPr txBox="1">
              <a:spLocks noChangeArrowheads="1"/>
            </p:cNvSpPr>
            <p:nvPr/>
          </p:nvSpPr>
          <p:spPr bwMode="auto">
            <a:xfrm>
              <a:off x="3472232" y="3835400"/>
              <a:ext cx="2194773" cy="3382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r>
                <a:rPr lang="en-US" sz="1600" dirty="0">
                  <a:solidFill>
                    <a:schemeClr val="accent1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latin typeface="Arial"/>
                  <a:ea typeface="ＭＳ Ｐゴシック" pitchFamily="-112" charset="-128"/>
                  <a:cs typeface="Arial"/>
                </a:rPr>
                <a:t>Meteorology</a:t>
              </a:r>
            </a:p>
          </p:txBody>
        </p:sp>
      </p:grpSp>
      <p:grpSp>
        <p:nvGrpSpPr>
          <p:cNvPr id="11" name="Group 20"/>
          <p:cNvGrpSpPr>
            <a:grpSpLocks/>
          </p:cNvGrpSpPr>
          <p:nvPr/>
        </p:nvGrpSpPr>
        <p:grpSpPr bwMode="auto">
          <a:xfrm>
            <a:off x="6626225" y="1290638"/>
            <a:ext cx="1600200" cy="2319337"/>
            <a:chOff x="6626225" y="1290638"/>
            <a:chExt cx="1600200" cy="2319631"/>
          </a:xfrm>
        </p:grpSpPr>
        <p:pic>
          <p:nvPicPr>
            <p:cNvPr id="12" name="Picture 6" descr="tdr"/>
            <p:cNvPicPr>
              <a:picLocks noChangeAspect="1" noChangeArrowheads="1"/>
            </p:cNvPicPr>
            <p:nvPr/>
          </p:nvPicPr>
          <p:blipFill>
            <a:blip r:embed="rId5"/>
            <a:srcRect t="15483"/>
            <a:stretch>
              <a:fillRect/>
            </a:stretch>
          </p:blipFill>
          <p:spPr bwMode="auto">
            <a:xfrm>
              <a:off x="6626225" y="1668511"/>
              <a:ext cx="1600200" cy="19417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127000" dist="63500" dir="2700000">
                <a:srgbClr val="000000">
                  <a:alpha val="40000"/>
                </a:srgbClr>
              </a:outerShdw>
            </a:effectLst>
          </p:spPr>
        </p:pic>
        <p:sp>
          <p:nvSpPr>
            <p:cNvPr id="13" name="Text Box 18"/>
            <p:cNvSpPr txBox="1">
              <a:spLocks noChangeArrowheads="1"/>
            </p:cNvSpPr>
            <p:nvPr/>
          </p:nvSpPr>
          <p:spPr bwMode="auto">
            <a:xfrm>
              <a:off x="6761163" y="1290638"/>
              <a:ext cx="1465262" cy="338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r>
                <a:rPr lang="en-US" sz="1600" dirty="0">
                  <a:solidFill>
                    <a:schemeClr val="accent1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latin typeface="Arial"/>
                  <a:ea typeface="ＭＳ Ｐゴシック" pitchFamily="-112" charset="-128"/>
                  <a:cs typeface="Arial"/>
                </a:rPr>
                <a:t>Soil water </a:t>
              </a:r>
            </a:p>
          </p:txBody>
        </p:sp>
      </p:grpSp>
      <p:grpSp>
        <p:nvGrpSpPr>
          <p:cNvPr id="14" name="Group 21"/>
          <p:cNvGrpSpPr>
            <a:grpSpLocks/>
          </p:cNvGrpSpPr>
          <p:nvPr/>
        </p:nvGrpSpPr>
        <p:grpSpPr bwMode="auto">
          <a:xfrm>
            <a:off x="6626225" y="3835400"/>
            <a:ext cx="1600200" cy="2322513"/>
            <a:chOff x="6626225" y="3835400"/>
            <a:chExt cx="1600200" cy="2321794"/>
          </a:xfrm>
        </p:grpSpPr>
        <p:sp>
          <p:nvSpPr>
            <p:cNvPr id="15" name="Text Box 10"/>
            <p:cNvSpPr txBox="1">
              <a:spLocks noChangeArrowheads="1"/>
            </p:cNvSpPr>
            <p:nvPr/>
          </p:nvSpPr>
          <p:spPr bwMode="auto">
            <a:xfrm>
              <a:off x="6626225" y="3835400"/>
              <a:ext cx="1600200" cy="3380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r>
                <a:rPr lang="en-US" sz="1600" dirty="0">
                  <a:solidFill>
                    <a:schemeClr val="accent1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latin typeface="Arial"/>
                  <a:ea typeface="ＭＳ Ｐゴシック" pitchFamily="-112" charset="-128"/>
                  <a:cs typeface="Arial"/>
                </a:rPr>
                <a:t>Groundwater</a:t>
              </a:r>
            </a:p>
          </p:txBody>
        </p:sp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6"/>
            <a:srcRect b="3039"/>
            <a:stretch>
              <a:fillRect/>
            </a:stretch>
          </p:blipFill>
          <p:spPr bwMode="auto">
            <a:xfrm>
              <a:off x="6626225" y="4224218"/>
              <a:ext cx="1600200" cy="19329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127000" dist="63500" dir="2700000">
                <a:srgbClr val="000000">
                  <a:alpha val="40000"/>
                </a:srgbClr>
              </a:outerShdw>
            </a:effectLst>
          </p:spPr>
        </p:pic>
      </p:grpSp>
      <p:sp>
        <p:nvSpPr>
          <p:cNvPr id="17" name="Title 15"/>
          <p:cNvSpPr txBox="1">
            <a:spLocks/>
          </p:cNvSpPr>
          <p:nvPr/>
        </p:nvSpPr>
        <p:spPr>
          <a:xfrm>
            <a:off x="912813" y="322263"/>
            <a:ext cx="7313612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charset="0"/>
                <a:ea typeface="+mj-ea"/>
                <a:cs typeface="+mj-cs"/>
              </a:rPr>
              <a:t>This System Integrates</a:t>
            </a:r>
            <a:br>
              <a:rPr kumimoji="0" lang="en-US" sz="2400" b="1" i="0" u="none" strike="noStrike" kern="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charset="0"/>
                <a:ea typeface="+mj-ea"/>
                <a:cs typeface="+mj-cs"/>
              </a:rPr>
            </a:br>
            <a:r>
              <a:rPr kumimoji="0" lang="en-US" sz="2400" b="1" i="0" u="none" strike="noStrike" kern="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charset="0"/>
                <a:ea typeface="+mj-ea"/>
                <a:cs typeface="+mj-cs"/>
              </a:rPr>
              <a:t>Many Types of Water Observations Data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912813" y="3835400"/>
            <a:ext cx="16002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1600" dirty="0">
                <a:solidFill>
                  <a:schemeClr val="accent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 pitchFamily="-112" charset="-128"/>
                <a:cs typeface="Arial"/>
              </a:rPr>
              <a:t>Water quality </a:t>
            </a:r>
          </a:p>
        </p:txBody>
      </p:sp>
      <p:pic>
        <p:nvPicPr>
          <p:cNvPr id="19" name="Picture 5" descr="Contaminants biologists monitoring water quality"/>
          <p:cNvPicPr>
            <a:picLocks noChangeAspect="1" noChangeArrowheads="1"/>
          </p:cNvPicPr>
          <p:nvPr/>
        </p:nvPicPr>
        <p:blipFill>
          <a:blip r:embed="rId7"/>
          <a:srcRect b="22210"/>
          <a:stretch>
            <a:fillRect/>
          </a:stretch>
        </p:blipFill>
        <p:spPr bwMode="auto">
          <a:xfrm>
            <a:off x="912813" y="4211638"/>
            <a:ext cx="1600200" cy="195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63500" dir="2700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0" y="1765300"/>
            <a:ext cx="9144000" cy="3822700"/>
          </a:xfrm>
          <a:prstGeom prst="rect">
            <a:avLst/>
          </a:prstGeom>
          <a:gradFill flip="none" rotWithShape="1">
            <a:gsLst>
              <a:gs pos="50000">
                <a:schemeClr val="bg2">
                  <a:alpha val="50000"/>
                </a:schemeClr>
              </a:gs>
              <a:gs pos="100000">
                <a:schemeClr val="bg2">
                  <a:alpha val="0"/>
                </a:schemeClr>
              </a:gs>
              <a:gs pos="0">
                <a:schemeClr val="bg2">
                  <a:alpha val="0"/>
                </a:schemeClr>
              </a:gs>
            </a:gsLst>
            <a:lin ang="0" scaled="1"/>
            <a:tileRect/>
          </a:gradFill>
          <a:ln w="12700" cap="flat" cmpd="sng" algn="ctr">
            <a:gradFill flip="none" rotWithShape="1">
              <a:gsLst>
                <a:gs pos="50000">
                  <a:srgbClr val="55B8FE"/>
                </a:gs>
                <a:gs pos="100000">
                  <a:srgbClr val="55B8FE">
                    <a:alpha val="0"/>
                  </a:srgbClr>
                </a:gs>
                <a:gs pos="0">
                  <a:srgbClr val="55B8FE">
                    <a:alpha val="0"/>
                  </a:srgbClr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pitchFamily="1" charset="-128"/>
              <a:cs typeface="ＭＳ Ｐゴシック" pitchFamily="-112" charset="-128"/>
            </a:endParaRPr>
          </a:p>
        </p:txBody>
      </p:sp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912813" y="687388"/>
            <a:ext cx="7313612" cy="365125"/>
          </a:xfrm>
        </p:spPr>
        <p:txBody>
          <a:bodyPr/>
          <a:lstStyle/>
          <a:p>
            <a:pPr>
              <a:defRPr/>
            </a:pPr>
            <a:r>
              <a:rPr lang="en-US"/>
              <a:t>This is Enabled by WaterML 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912813" y="1079500"/>
            <a:ext cx="7313612" cy="342900"/>
          </a:xfrm>
        </p:spPr>
        <p:txBody>
          <a:bodyPr/>
          <a:lstStyle/>
          <a:p>
            <a:pPr>
              <a:defRPr/>
            </a:pPr>
            <a:r>
              <a:rPr dirty="0"/>
              <a:t>a </a:t>
            </a:r>
            <a:r>
              <a:rPr dirty="0">
                <a:solidFill>
                  <a:schemeClr val="accent1"/>
                </a:solidFill>
              </a:rPr>
              <a:t>Web Language for </a:t>
            </a:r>
            <a:r>
              <a:rPr dirty="0" smtClean="0">
                <a:solidFill>
                  <a:schemeClr val="accent1"/>
                </a:solidFill>
              </a:rPr>
              <a:t>Water Observations Data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400" dirty="0">
                <a:solidFill>
                  <a:schemeClr val="accent1"/>
                </a:solidFill>
              </a:rPr>
              <a:t> . . .Adopted by USGS, and other agencies for Publishing </a:t>
            </a:r>
            <a:r>
              <a:rPr lang="en-US" sz="1400" dirty="0" smtClean="0">
                <a:solidFill>
                  <a:schemeClr val="accent1"/>
                </a:solidFill>
              </a:rPr>
              <a:t>Some of their </a:t>
            </a:r>
            <a:r>
              <a:rPr lang="en-US" sz="1400" dirty="0">
                <a:solidFill>
                  <a:schemeClr val="accent1"/>
                </a:solidFill>
              </a:rPr>
              <a:t>Data  </a:t>
            </a:r>
          </a:p>
        </p:txBody>
      </p:sp>
      <p:grpSp>
        <p:nvGrpSpPr>
          <p:cNvPr id="2" name="Group 6"/>
          <p:cNvGrpSpPr/>
          <p:nvPr/>
        </p:nvGrpSpPr>
        <p:grpSpPr>
          <a:xfrm>
            <a:off x="772114" y="2331244"/>
            <a:ext cx="7599772" cy="2944812"/>
            <a:chOff x="0" y="2208213"/>
            <a:chExt cx="9058275" cy="3509962"/>
          </a:xfrm>
          <a:effectLst>
            <a:outerShdw blurRad="127000" dist="63500" dir="2700000">
              <a:srgbClr val="000000">
                <a:alpha val="40000"/>
              </a:srgbClr>
            </a:outerShdw>
          </a:effectLst>
        </p:grpSpPr>
        <p:pic>
          <p:nvPicPr>
            <p:cNvPr id="78851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2208213"/>
              <a:ext cx="9058275" cy="35099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8852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724400" y="2565428"/>
              <a:ext cx="4152900" cy="2497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7897" name="TextBox 6"/>
          <p:cNvSpPr txBox="1">
            <a:spLocks noChangeArrowheads="1"/>
          </p:cNvSpPr>
          <p:nvPr/>
        </p:nvSpPr>
        <p:spPr bwMode="auto">
          <a:xfrm>
            <a:off x="2876550" y="1905000"/>
            <a:ext cx="337026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600">
                <a:solidFill>
                  <a:schemeClr val="tx1"/>
                </a:solidFill>
              </a:rPr>
              <a:t>GetValues Response in WaterML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912814" y="687388"/>
            <a:ext cx="7667515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CUAHSI’s Portal Follows Internet Patterns</a:t>
            </a:r>
            <a:br>
              <a:rPr lang="en-US" dirty="0" smtClean="0"/>
            </a:br>
            <a:r>
              <a:rPr lang="en-US" sz="1800" dirty="0" smtClean="0">
                <a:solidFill>
                  <a:schemeClr val="accent1"/>
                </a:solidFill>
              </a:rPr>
              <a:t>Three Basic Components</a:t>
            </a:r>
            <a:endParaRPr lang="en-US" dirty="0" smtClean="0">
              <a:solidFill>
                <a:schemeClr val="accent1"/>
              </a:solidFill>
            </a:endParaRPr>
          </a:p>
        </p:txBody>
      </p:sp>
      <p:pic>
        <p:nvPicPr>
          <p:cNvPr id="39939" name="Picture 15" descr="Figure6-1_noText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2813" y="2011363"/>
            <a:ext cx="3973512" cy="212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17" descr="Figure6-2_noText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65625" y="4110038"/>
            <a:ext cx="3860800" cy="205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2611438" y="1706563"/>
            <a:ext cx="750887" cy="246062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ctr" eaLnBrk="0" hangingPunct="0">
              <a:defRPr/>
            </a:pPr>
            <a:r>
              <a:rPr lang="en-US" sz="16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 pitchFamily="-106" charset="0"/>
                <a:ea typeface="ＭＳ Ｐゴシック" pitchFamily="-112" charset="-128"/>
                <a:cs typeface="ＭＳ Ｐゴシック" pitchFamily="-112" charset="-128"/>
              </a:rPr>
              <a:t>Catalog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015038" y="3819525"/>
            <a:ext cx="750887" cy="246063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ctr" eaLnBrk="0" hangingPunct="0">
              <a:defRPr/>
            </a:pPr>
            <a:r>
              <a:rPr lang="en-US" sz="16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 pitchFamily="-106" charset="0"/>
                <a:ea typeface="ＭＳ Ｐゴシック" pitchFamily="-112" charset="-128"/>
                <a:cs typeface="ＭＳ Ｐゴシック" pitchFamily="-112" charset="-128"/>
              </a:rPr>
              <a:t>Catalog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246563" y="3271838"/>
            <a:ext cx="455612" cy="246062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ctr" eaLnBrk="0" hangingPunct="0">
              <a:defRPr/>
            </a:pPr>
            <a:r>
              <a:rPr lang="en-US" sz="16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 pitchFamily="-106" charset="0"/>
                <a:ea typeface="ＭＳ Ｐゴシック" pitchFamily="-112" charset="-128"/>
                <a:cs typeface="ＭＳ Ｐゴシック" pitchFamily="-112" charset="-128"/>
              </a:rPr>
              <a:t>User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629525" y="5343525"/>
            <a:ext cx="455613" cy="246063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ctr" eaLnBrk="0" hangingPunct="0">
              <a:defRPr/>
            </a:pPr>
            <a:r>
              <a:rPr lang="en-US" sz="16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 pitchFamily="-106" charset="0"/>
                <a:ea typeface="ＭＳ Ｐゴシック" pitchFamily="-112" charset="-128"/>
                <a:cs typeface="ＭＳ Ｐゴシック" pitchFamily="-112" charset="-128"/>
              </a:rPr>
              <a:t>User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109663" y="3271838"/>
            <a:ext cx="638175" cy="246062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ctr" eaLnBrk="0" hangingPunct="0">
              <a:defRPr/>
            </a:pPr>
            <a:r>
              <a:rPr lang="en-US" sz="16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 pitchFamily="-106" charset="0"/>
                <a:ea typeface="ＭＳ Ｐゴシック" pitchFamily="-112" charset="-128"/>
                <a:cs typeface="ＭＳ Ｐゴシック" pitchFamily="-112" charset="-128"/>
              </a:rPr>
              <a:t>Server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564063" y="5343525"/>
            <a:ext cx="638175" cy="246063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ctr" eaLnBrk="0" hangingPunct="0">
              <a:defRPr/>
            </a:pPr>
            <a:r>
              <a:rPr lang="en-US" sz="16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 pitchFamily="-106" charset="0"/>
                <a:ea typeface="ＭＳ Ｐゴシック" pitchFamily="-112" charset="-128"/>
                <a:cs typeface="ＭＳ Ｐゴシック" pitchFamily="-112" charset="-128"/>
              </a:rPr>
              <a:t>Server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13" y="687388"/>
            <a:ext cx="7313612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CUAHSI  </a:t>
            </a:r>
            <a:endParaRPr lang="en-US" dirty="0"/>
          </a:p>
        </p:txBody>
      </p:sp>
      <p:sp>
        <p:nvSpPr>
          <p:cNvPr id="48" name="Text Placeholder 47"/>
          <p:cNvSpPr>
            <a:spLocks noGrp="1"/>
          </p:cNvSpPr>
          <p:nvPr>
            <p:ph type="body" sz="quarter" idx="10"/>
          </p:nvPr>
        </p:nvSpPr>
        <p:spPr>
          <a:xfrm>
            <a:off x="912813" y="1079500"/>
            <a:ext cx="7313612" cy="342900"/>
          </a:xfrm>
        </p:spPr>
        <p:txBody>
          <a:bodyPr/>
          <a:lstStyle/>
          <a:p>
            <a:pPr>
              <a:defRPr/>
            </a:pPr>
            <a:r>
              <a:rPr dirty="0" smtClean="0">
                <a:solidFill>
                  <a:schemeClr val="accent1"/>
                </a:solidFill>
              </a:rPr>
              <a:t>Provides a Common Language for Water Data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49" name="Text Placeholder 48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accent1"/>
                </a:solidFill>
              </a:rPr>
              <a:t>. . . Integrating Distributed Heterogeneous Data Sets</a:t>
            </a:r>
          </a:p>
        </p:txBody>
      </p:sp>
      <p:pic>
        <p:nvPicPr>
          <p:cNvPr id="40965" name="Picture 72" descr="Figure8_noText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03350" y="1847850"/>
            <a:ext cx="5891213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ctrTitle"/>
          </p:nvPr>
        </p:nvSpPr>
        <p:spPr>
          <a:xfrm>
            <a:off x="912813" y="687388"/>
            <a:ext cx="7313612" cy="36512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The CUAHSI Data Catalog Integrates</a:t>
            </a:r>
            <a:br>
              <a:rPr lang="en-US" dirty="0" smtClean="0"/>
            </a:br>
            <a:endParaRPr lang="en-US" dirty="0" smtClean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912813" y="1079500"/>
            <a:ext cx="7313612" cy="3429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accent1"/>
                </a:solidFill>
              </a:rPr>
              <a:t>Multi Source Water Data Services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ＭＳ Ｐゴシック"/>
              </a:rPr>
              <a:t>. </a:t>
            </a:r>
            <a:r>
              <a:rPr lang="en-US" sz="1400" dirty="0">
                <a:solidFill>
                  <a:schemeClr val="accent1"/>
                </a:solidFill>
                <a:latin typeface="Arial" pitchFamily="34" charset="0"/>
                <a:cs typeface="ＭＳ Ｐゴシック"/>
              </a:rPr>
              <a:t>. . The  Worlds Largest Water Data Catalog 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6373813" y="1930400"/>
            <a:ext cx="2249487" cy="2387600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r>
              <a:rPr lang="en-US" dirty="0">
                <a:solidFill>
                  <a:schemeClr val="bg2"/>
                </a:solidFill>
                <a:latin typeface="Calibri" charset="0"/>
              </a:rPr>
              <a:t>47 services</a:t>
            </a:r>
          </a:p>
          <a:p>
            <a:pPr>
              <a:spcAft>
                <a:spcPts val="600"/>
              </a:spcAft>
              <a:defRPr/>
            </a:pPr>
            <a:r>
              <a:rPr lang="en-US" dirty="0">
                <a:solidFill>
                  <a:schemeClr val="bg2"/>
                </a:solidFill>
                <a:latin typeface="Calibri" charset="0"/>
              </a:rPr>
              <a:t>15,000 variables</a:t>
            </a:r>
          </a:p>
          <a:p>
            <a:pPr>
              <a:spcAft>
                <a:spcPts val="600"/>
              </a:spcAft>
              <a:defRPr/>
            </a:pPr>
            <a:r>
              <a:rPr lang="en-US" dirty="0">
                <a:solidFill>
                  <a:schemeClr val="bg2"/>
                </a:solidFill>
                <a:latin typeface="Calibri" charset="0"/>
              </a:rPr>
              <a:t>1.8 million sites</a:t>
            </a:r>
          </a:p>
          <a:p>
            <a:pPr>
              <a:spcAft>
                <a:spcPts val="600"/>
              </a:spcAft>
              <a:defRPr/>
            </a:pPr>
            <a:r>
              <a:rPr lang="en-US" dirty="0">
                <a:solidFill>
                  <a:schemeClr val="bg2"/>
                </a:solidFill>
                <a:latin typeface="Calibri" charset="0"/>
              </a:rPr>
              <a:t>9 million series</a:t>
            </a:r>
          </a:p>
          <a:p>
            <a:pPr>
              <a:spcAft>
                <a:spcPts val="600"/>
              </a:spcAft>
              <a:defRPr/>
            </a:pPr>
            <a:r>
              <a:rPr lang="en-US" dirty="0">
                <a:solidFill>
                  <a:schemeClr val="bg2"/>
                </a:solidFill>
                <a:latin typeface="Calibri" charset="0"/>
              </a:rPr>
              <a:t>4.3 billion data Values</a:t>
            </a:r>
          </a:p>
        </p:txBody>
      </p:sp>
      <p:grpSp>
        <p:nvGrpSpPr>
          <p:cNvPr id="2" name="Group 13"/>
          <p:cNvGrpSpPr/>
          <p:nvPr/>
        </p:nvGrpSpPr>
        <p:grpSpPr>
          <a:xfrm>
            <a:off x="836613" y="1905000"/>
            <a:ext cx="5399087" cy="3657600"/>
            <a:chOff x="912813" y="1689100"/>
            <a:chExt cx="5399087" cy="3657600"/>
          </a:xfrm>
          <a:effectLst>
            <a:reflection stA="40000" endPos="30000" dist="12700" dir="5400000" sy="-100000" algn="bl" rotWithShape="0"/>
          </a:effectLst>
        </p:grpSpPr>
        <p:sp>
          <p:nvSpPr>
            <p:cNvPr id="13" name="Rounded Rectangle 12"/>
            <p:cNvSpPr/>
            <p:nvPr/>
          </p:nvSpPr>
          <p:spPr>
            <a:xfrm>
              <a:off x="912813" y="1689100"/>
              <a:ext cx="5399087" cy="3657600"/>
            </a:xfrm>
            <a:prstGeom prst="roundRect">
              <a:avLst>
                <a:gd name="adj" fmla="val 1956"/>
              </a:avLst>
            </a:prstGeom>
            <a:solidFill>
              <a:srgbClr val="000000">
                <a:alpha val="50000"/>
              </a:srgbClr>
            </a:solidFill>
            <a:ln w="0" cap="flat" cmpd="sng" algn="ctr">
              <a:solidFill>
                <a:srgbClr val="6BE4E4">
                  <a:alpha val="6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38100" dir="2700000" rotWithShape="0">
                <a:srgbClr val="000000">
                  <a:alpha val="60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/>
            </a:p>
          </p:txBody>
        </p:sp>
        <p:pic>
          <p:nvPicPr>
            <p:cNvPr id="8192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68593" y="2247900"/>
              <a:ext cx="5087526" cy="2877502"/>
            </a:xfrm>
            <a:prstGeom prst="rect">
              <a:avLst/>
            </a:prstGeom>
            <a:noFill/>
            <a:ln w="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81929" name="TextBox 6"/>
            <p:cNvSpPr txBox="1">
              <a:spLocks noChangeArrowheads="1"/>
            </p:cNvSpPr>
            <p:nvPr/>
          </p:nvSpPr>
          <p:spPr bwMode="auto">
            <a:xfrm>
              <a:off x="1065213" y="1791796"/>
              <a:ext cx="5132387" cy="338554"/>
            </a:xfrm>
            <a:prstGeom prst="rect">
              <a:avLst/>
            </a:prstGeom>
            <a:noFill/>
            <a:ln w="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defRPr/>
              </a:pPr>
              <a:r>
                <a:rPr lang="en-US" sz="1600">
                  <a:latin typeface="Arial" pitchFamily="-106" charset="0"/>
                  <a:ea typeface="ＭＳ Ｐゴシック" pitchFamily="-112" charset="-128"/>
                  <a:cs typeface="ＭＳ Ｐゴシック" pitchFamily="-112" charset="-128"/>
                </a:rPr>
                <a:t> Map Integrating NWIS, STORET, &amp; Climatic Sites  </a:t>
              </a: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13" y="687388"/>
            <a:ext cx="7313612" cy="481012"/>
          </a:xfrm>
        </p:spPr>
        <p:txBody>
          <a:bodyPr/>
          <a:lstStyle/>
          <a:p>
            <a:pPr>
              <a:defRPr/>
            </a:pPr>
            <a:r>
              <a:rPr lang="en-US" sz="2200" dirty="0" smtClean="0"/>
              <a:t>CUAHSI  is Being Integrated With ArcGIS Online</a:t>
            </a:r>
            <a:br>
              <a:rPr lang="en-US" sz="2200" dirty="0" smtClean="0"/>
            </a:br>
            <a:r>
              <a:rPr lang="en-US" sz="1800" dirty="0" smtClean="0">
                <a:solidFill>
                  <a:schemeClr val="accent1"/>
                </a:solidFill>
              </a:rPr>
              <a:t>Creating a Web GIS for Water Resources</a:t>
            </a:r>
            <a:endParaRPr lang="en-US" sz="2200" dirty="0">
              <a:solidFill>
                <a:schemeClr val="accent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4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97" charset="0"/>
                <a:cs typeface="ＭＳ Ｐゴシック" pitchFamily="-97" charset="-128"/>
              </a:rPr>
              <a:t>. . . Map Enabling the CUAHSI  Model</a:t>
            </a:r>
            <a:endParaRPr lang="en-US" sz="14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-97" charset="0"/>
              <a:cs typeface="ＭＳ Ｐゴシック" pitchFamily="-97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70588" y="1392238"/>
            <a:ext cx="1039812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2000" dirty="0">
                <a:solidFill>
                  <a:srgbClr val="FFFF00"/>
                </a:solidFill>
                <a:effectLst>
                  <a:outerShdw blurRad="50800" dist="38100" dir="2700000" algn="tl">
                    <a:srgbClr val="000000">
                      <a:alpha val="43137"/>
                    </a:srgbClr>
                  </a:outerShdw>
                </a:effectLst>
              </a:rPr>
              <a:t>Clients</a:t>
            </a:r>
          </a:p>
        </p:txBody>
      </p:sp>
      <p:pic>
        <p:nvPicPr>
          <p:cNvPr id="43013" name="Picture 12" descr="screenshot_blank_blu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61163" y="2828925"/>
            <a:ext cx="673100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703263" y="4279900"/>
            <a:ext cx="966787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1800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ArcGIS</a:t>
            </a:r>
          </a:p>
          <a:p>
            <a:pPr algn="ctr" eaLnBrk="0" hangingPunct="0">
              <a:defRPr/>
            </a:pPr>
            <a:r>
              <a:rPr lang="en-US" sz="1800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Online</a:t>
            </a:r>
          </a:p>
        </p:txBody>
      </p:sp>
      <p:pic>
        <p:nvPicPr>
          <p:cNvPr id="43015" name="Picture 56" descr="tower_screen_map6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13463" y="2203450"/>
            <a:ext cx="7032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6861175" y="2347913"/>
            <a:ext cx="1127125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Desktop App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426325" y="2941638"/>
            <a:ext cx="800100" cy="2778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Browser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981825" y="3698875"/>
            <a:ext cx="671513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Mobile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113463" y="5043488"/>
            <a:ext cx="1468437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1800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Distributed </a:t>
            </a:r>
          </a:p>
          <a:p>
            <a:pPr algn="ctr" eaLnBrk="0" hangingPunct="0">
              <a:defRPr/>
            </a:pPr>
            <a:r>
              <a:rPr lang="en-US" sz="1800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Services</a:t>
            </a:r>
          </a:p>
        </p:txBody>
      </p:sp>
      <p:grpSp>
        <p:nvGrpSpPr>
          <p:cNvPr id="4" name="Group 46"/>
          <p:cNvGrpSpPr>
            <a:grpSpLocks/>
          </p:cNvGrpSpPr>
          <p:nvPr/>
        </p:nvGrpSpPr>
        <p:grpSpPr bwMode="auto">
          <a:xfrm>
            <a:off x="3438525" y="3567113"/>
            <a:ext cx="2551113" cy="2474912"/>
            <a:chOff x="3201988" y="3690805"/>
            <a:chExt cx="2551112" cy="2475046"/>
          </a:xfrm>
        </p:grpSpPr>
        <p:sp>
          <p:nvSpPr>
            <p:cNvPr id="8" name="Oval 41"/>
            <p:cNvSpPr>
              <a:spLocks/>
            </p:cNvSpPr>
            <p:nvPr/>
          </p:nvSpPr>
          <p:spPr bwMode="auto">
            <a:xfrm>
              <a:off x="3201988" y="3690805"/>
              <a:ext cx="2551112" cy="2475046"/>
            </a:xfrm>
            <a:prstGeom prst="ellipse">
              <a:avLst/>
            </a:prstGeom>
            <a:solidFill>
              <a:srgbClr val="000000">
                <a:alpha val="25000"/>
              </a:srgbClr>
            </a:solidFill>
            <a:ln w="25400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97" charset="0"/>
                <a:ea typeface="ＭＳ Ｐゴシック" pitchFamily="-97" charset="-128"/>
                <a:cs typeface="ＭＳ Ｐゴシック" pitchFamily="-97" charset="-128"/>
              </a:endParaRPr>
            </a:p>
          </p:txBody>
        </p:sp>
        <p:pic>
          <p:nvPicPr>
            <p:cNvPr id="43043" name="Picture 10" descr="circle_datamodel_grn.pn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611033" y="4763032"/>
              <a:ext cx="528638" cy="539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044" name="Picture 29" descr="map_layers_org.png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496761" y="5087845"/>
              <a:ext cx="568325" cy="600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TextBox 23"/>
            <p:cNvSpPr txBox="1"/>
            <p:nvPr/>
          </p:nvSpPr>
          <p:spPr>
            <a:xfrm>
              <a:off x="3522663" y="5265690"/>
              <a:ext cx="714375" cy="27624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sz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Models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106863" y="5641948"/>
              <a:ext cx="1125538" cy="46198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sz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GIS Services</a:t>
              </a:r>
            </a:p>
            <a:p>
              <a:pPr algn="ctr" eaLnBrk="0" hangingPunct="0">
                <a:defRPr/>
              </a:pPr>
              <a:r>
                <a:rPr lang="en-US" sz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Maps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630613" y="3922593"/>
              <a:ext cx="1082675" cy="64614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sz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Water</a:t>
              </a:r>
            </a:p>
            <a:p>
              <a:pPr algn="ctr" eaLnBrk="0" hangingPunct="0">
                <a:defRPr/>
              </a:pPr>
              <a:r>
                <a:rPr lang="en-US" sz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Observation</a:t>
              </a:r>
            </a:p>
            <a:p>
              <a:pPr algn="ctr" eaLnBrk="0" hangingPunct="0">
                <a:defRPr/>
              </a:pPr>
              <a:r>
                <a:rPr lang="en-US" sz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Data</a:t>
              </a:r>
            </a:p>
          </p:txBody>
        </p:sp>
        <p:pic>
          <p:nvPicPr>
            <p:cNvPr id="43048" name="Picture 45" descr="hydro map.png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761442" y="4081995"/>
              <a:ext cx="604838" cy="447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049" name="Picture 44" descr="time series.png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4403196" y="4434420"/>
              <a:ext cx="563562" cy="409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45"/>
          <p:cNvGrpSpPr>
            <a:grpSpLocks/>
          </p:cNvGrpSpPr>
          <p:nvPr/>
        </p:nvGrpSpPr>
        <p:grpSpPr bwMode="auto">
          <a:xfrm>
            <a:off x="687388" y="1787525"/>
            <a:ext cx="2949575" cy="2544763"/>
            <a:chOff x="992682" y="1612371"/>
            <a:chExt cx="2949610" cy="2543551"/>
          </a:xfrm>
        </p:grpSpPr>
        <p:sp>
          <p:nvSpPr>
            <p:cNvPr id="10" name="Oval 41"/>
            <p:cNvSpPr>
              <a:spLocks/>
            </p:cNvSpPr>
            <p:nvPr/>
          </p:nvSpPr>
          <p:spPr bwMode="auto">
            <a:xfrm>
              <a:off x="1324473" y="1612371"/>
              <a:ext cx="2617819" cy="2543551"/>
            </a:xfrm>
            <a:prstGeom prst="ellipse">
              <a:avLst/>
            </a:prstGeom>
            <a:solidFill>
              <a:srgbClr val="000000">
                <a:alpha val="25000"/>
              </a:srgbClr>
            </a:solidFill>
            <a:ln w="25400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97" charset="0"/>
                <a:ea typeface="ＭＳ Ｐゴシック" pitchFamily="-97" charset="-128"/>
                <a:cs typeface="ＭＳ Ｐゴシック" pitchFamily="-97" charset="-128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459413" y="2754827"/>
              <a:ext cx="954098" cy="27768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sz="12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Basemaps</a:t>
              </a:r>
              <a:endPara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43040" name="Picture 81" descr="map_layers.png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633008" y="2237845"/>
              <a:ext cx="557213" cy="5889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041" name="Picture 18" descr="integrated_search.png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992682" y="3275832"/>
              <a:ext cx="1654117" cy="695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43022" name="Straight Connector 35"/>
          <p:cNvCxnSpPr>
            <a:cxnSpLocks noChangeShapeType="1"/>
          </p:cNvCxnSpPr>
          <p:nvPr/>
        </p:nvCxnSpPr>
        <p:spPr bwMode="auto">
          <a:xfrm rot="10800000" flipV="1">
            <a:off x="5275263" y="2622550"/>
            <a:ext cx="949325" cy="290513"/>
          </a:xfrm>
          <a:prstGeom prst="line">
            <a:avLst/>
          </a:prstGeom>
          <a:noFill/>
          <a:ln w="19050">
            <a:solidFill>
              <a:srgbClr val="FFFF66"/>
            </a:solidFill>
            <a:round/>
            <a:headEnd/>
            <a:tailEnd/>
          </a:ln>
        </p:spPr>
      </p:cxnSp>
      <p:cxnSp>
        <p:nvCxnSpPr>
          <p:cNvPr id="43023" name="Straight Connector 39"/>
          <p:cNvCxnSpPr>
            <a:cxnSpLocks noChangeShapeType="1"/>
          </p:cNvCxnSpPr>
          <p:nvPr/>
        </p:nvCxnSpPr>
        <p:spPr bwMode="auto">
          <a:xfrm rot="10800000">
            <a:off x="5189538" y="3030538"/>
            <a:ext cx="1571625" cy="49212"/>
          </a:xfrm>
          <a:prstGeom prst="line">
            <a:avLst/>
          </a:prstGeom>
          <a:noFill/>
          <a:ln w="19050">
            <a:solidFill>
              <a:srgbClr val="FFFF66"/>
            </a:solidFill>
            <a:round/>
            <a:headEnd/>
            <a:tailEnd/>
          </a:ln>
        </p:spPr>
      </p:cxnSp>
      <p:cxnSp>
        <p:nvCxnSpPr>
          <p:cNvPr id="43024" name="Straight Connector 41"/>
          <p:cNvCxnSpPr>
            <a:cxnSpLocks noChangeShapeType="1"/>
          </p:cNvCxnSpPr>
          <p:nvPr/>
        </p:nvCxnSpPr>
        <p:spPr bwMode="auto">
          <a:xfrm rot="10800000">
            <a:off x="5097463" y="3098800"/>
            <a:ext cx="1622425" cy="603250"/>
          </a:xfrm>
          <a:prstGeom prst="line">
            <a:avLst/>
          </a:prstGeom>
          <a:noFill/>
          <a:ln w="19050">
            <a:solidFill>
              <a:srgbClr val="FFFF66"/>
            </a:solidFill>
            <a:round/>
            <a:headEnd/>
            <a:tailEnd/>
          </a:ln>
        </p:spPr>
      </p:cxnSp>
      <p:pic>
        <p:nvPicPr>
          <p:cNvPr id="43025" name="Picture 38"/>
          <p:cNvPicPr>
            <a:picLocks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525838" y="2125663"/>
            <a:ext cx="2311400" cy="1719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43026" name="Picture 56" descr="cell_phone_02_org.pn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561138" y="3567113"/>
            <a:ext cx="373062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27" name="Rectangle 39"/>
          <p:cNvSpPr>
            <a:spLocks noChangeArrowheads="1"/>
          </p:cNvSpPr>
          <p:nvPr/>
        </p:nvSpPr>
        <p:spPr bwMode="auto">
          <a:xfrm>
            <a:off x="1963738" y="3611563"/>
            <a:ext cx="1274762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dirty="0">
                <a:solidFill>
                  <a:schemeClr val="bg2"/>
                </a:solidFill>
              </a:rPr>
              <a:t>Search/</a:t>
            </a:r>
          </a:p>
          <a:p>
            <a:pPr algn="ctr" eaLnBrk="0" hangingPunct="0"/>
            <a:r>
              <a:rPr lang="en-US" dirty="0">
                <a:solidFill>
                  <a:schemeClr val="bg2"/>
                </a:solidFill>
              </a:rPr>
              <a:t>Discover</a:t>
            </a:r>
          </a:p>
        </p:txBody>
      </p:sp>
      <p:pic>
        <p:nvPicPr>
          <p:cNvPr id="43028" name="Picture 15" descr="communities_groups.pn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219325" y="2692400"/>
            <a:ext cx="690563" cy="71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29" name="Picture 41" descr="mashup_layers.pn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827213" y="1912938"/>
            <a:ext cx="614362" cy="53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TextBox 42"/>
          <p:cNvSpPr txBox="1"/>
          <p:nvPr/>
        </p:nvSpPr>
        <p:spPr bwMode="auto">
          <a:xfrm>
            <a:off x="2811463" y="3146425"/>
            <a:ext cx="682625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Share</a:t>
            </a:r>
          </a:p>
        </p:txBody>
      </p:sp>
      <p:sp>
        <p:nvSpPr>
          <p:cNvPr id="44" name="TextBox 43"/>
          <p:cNvSpPr txBox="1"/>
          <p:nvPr/>
        </p:nvSpPr>
        <p:spPr bwMode="auto">
          <a:xfrm>
            <a:off x="1952625" y="1536700"/>
            <a:ext cx="963613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Mashups</a:t>
            </a:r>
          </a:p>
        </p:txBody>
      </p:sp>
      <p:grpSp>
        <p:nvGrpSpPr>
          <p:cNvPr id="6" name="Group 30"/>
          <p:cNvGrpSpPr>
            <a:grpSpLocks/>
          </p:cNvGrpSpPr>
          <p:nvPr/>
        </p:nvGrpSpPr>
        <p:grpSpPr bwMode="auto">
          <a:xfrm>
            <a:off x="2936875" y="2224088"/>
            <a:ext cx="641350" cy="682625"/>
            <a:chOff x="2228396" y="4785963"/>
            <a:chExt cx="1504291" cy="1600550"/>
          </a:xfrm>
        </p:grpSpPr>
        <p:pic>
          <p:nvPicPr>
            <p:cNvPr id="43034" name="Picture 32" descr="User_Green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2542440" y="4785963"/>
              <a:ext cx="434017" cy="13572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035" name="Picture 49" descr="User_Yellow"/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2228396" y="4979618"/>
              <a:ext cx="434017" cy="13572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036" name="Picture 34" descr="User_Grey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2999650" y="4954333"/>
              <a:ext cx="434017" cy="13572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037" name="Picture 28" descr="User_Blue"/>
            <p:cNvPicPr>
              <a:picLocks noChangeAspect="1" noChangeArrowheads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 bwMode="auto">
            <a:xfrm>
              <a:off x="3298670" y="5029223"/>
              <a:ext cx="434017" cy="13572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3" name="TextBox 52"/>
          <p:cNvSpPr txBox="1"/>
          <p:nvPr/>
        </p:nvSpPr>
        <p:spPr bwMode="auto">
          <a:xfrm>
            <a:off x="2803525" y="2003425"/>
            <a:ext cx="1169988" cy="3063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Community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13" y="687388"/>
            <a:ext cx="8650287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This System Organizes Water Information </a:t>
            </a:r>
            <a:br>
              <a:rPr lang="en-US" dirty="0" smtClean="0"/>
            </a:br>
            <a:r>
              <a:rPr lang="en-US" dirty="0" smtClean="0"/>
              <a:t> Using “Data Carts”   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2813" y="1484313"/>
            <a:ext cx="7313612" cy="342900"/>
          </a:xfrm>
        </p:spPr>
        <p:txBody>
          <a:bodyPr/>
          <a:lstStyle/>
          <a:p>
            <a:pPr>
              <a:defRPr/>
            </a:pPr>
            <a:r>
              <a:rPr dirty="0" smtClean="0">
                <a:solidFill>
                  <a:schemeClr val="accent1"/>
                </a:solidFill>
              </a:rPr>
              <a:t> Metadata Records, for Each Time Series</a:t>
            </a:r>
            <a:r>
              <a:rPr dirty="0" smtClean="0"/>
              <a:t/>
            </a:r>
            <a:br>
              <a:rPr dirty="0" smtClean="0"/>
            </a:br>
            <a:endParaRPr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chemeClr val="accent1"/>
                </a:solidFill>
              </a:rPr>
              <a:t> Indexing water observations . . .</a:t>
            </a:r>
          </a:p>
          <a:p>
            <a:pPr>
              <a:defRPr/>
            </a:pPr>
            <a:r>
              <a:rPr lang="en-US" dirty="0"/>
              <a:t>			</a:t>
            </a:r>
            <a:r>
              <a:rPr lang="en-US" dirty="0">
                <a:solidFill>
                  <a:schemeClr val="accent1"/>
                </a:solidFill>
              </a:rPr>
              <a:t>. . . including </a:t>
            </a:r>
            <a:r>
              <a:rPr lang="en-US" dirty="0" smtClean="0">
                <a:solidFill>
                  <a:schemeClr val="accent1"/>
                </a:solidFill>
              </a:rPr>
              <a:t>reference to its </a:t>
            </a:r>
            <a:r>
              <a:rPr lang="en-US" dirty="0" err="1" smtClean="0">
                <a:solidFill>
                  <a:schemeClr val="accent1"/>
                </a:solidFill>
              </a:rPr>
              <a:t>WaterML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en-US" dirty="0">
                <a:solidFill>
                  <a:schemeClr val="accent1"/>
                </a:solidFill>
              </a:rPr>
              <a:t>data service</a:t>
            </a:r>
          </a:p>
        </p:txBody>
      </p:sp>
      <p:grpSp>
        <p:nvGrpSpPr>
          <p:cNvPr id="3" name="Group 14"/>
          <p:cNvGrpSpPr/>
          <p:nvPr/>
        </p:nvGrpSpPr>
        <p:grpSpPr>
          <a:xfrm>
            <a:off x="1588314" y="1836384"/>
            <a:ext cx="4404862" cy="3391359"/>
            <a:chOff x="1077913" y="1689100"/>
            <a:chExt cx="4865687" cy="4114800"/>
          </a:xfrm>
          <a:effectLst>
            <a:reflection stA="20000" endPos="30000" dist="12700" dir="5400000" sy="-100000" algn="bl" rotWithShape="0"/>
          </a:effectLst>
        </p:grpSpPr>
        <p:sp>
          <p:nvSpPr>
            <p:cNvPr id="14" name="Rounded Rectangle 13"/>
            <p:cNvSpPr/>
            <p:nvPr/>
          </p:nvSpPr>
          <p:spPr>
            <a:xfrm>
              <a:off x="1077913" y="1689100"/>
              <a:ext cx="4865687" cy="4114800"/>
            </a:xfrm>
            <a:prstGeom prst="roundRect">
              <a:avLst>
                <a:gd name="adj" fmla="val 1956"/>
              </a:avLst>
            </a:prstGeom>
            <a:solidFill>
              <a:srgbClr val="000000">
                <a:alpha val="50000"/>
              </a:srgbClr>
            </a:solidFill>
            <a:ln w="9525" cap="flat" cmpd="sng" algn="ctr">
              <a:solidFill>
                <a:srgbClr val="6BE4E4">
                  <a:alpha val="6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38100" dir="2700000" rotWithShape="0">
                <a:srgbClr val="000000">
                  <a:alpha val="60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/>
            </a:p>
          </p:txBody>
        </p:sp>
        <p:pic>
          <p:nvPicPr>
            <p:cNvPr id="35" name="Picture 5"/>
            <p:cNvPicPr>
              <a:picLocks noChangeAspect="1"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1196278" y="1818309"/>
              <a:ext cx="4628957" cy="385638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813" y="687388"/>
            <a:ext cx="7313612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There is a Strong and Growing Demand for </a:t>
            </a:r>
            <a:br>
              <a:rPr lang="en-US" dirty="0" smtClean="0"/>
            </a:br>
            <a:r>
              <a:rPr lang="en-US" dirty="0" smtClean="0">
                <a:solidFill>
                  <a:schemeClr val="accent1"/>
                </a:solidFill>
              </a:rPr>
              <a:t>Integrated Water Information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4"/>
          </p:nvPr>
        </p:nvSpPr>
        <p:spPr>
          <a:xfrm>
            <a:off x="912813" y="1854200"/>
            <a:ext cx="3657600" cy="3200400"/>
          </a:xfrm>
        </p:spPr>
        <p:txBody>
          <a:bodyPr/>
          <a:lstStyle/>
          <a:p>
            <a:pPr marL="0" indent="0">
              <a:buFont typeface="Arial"/>
              <a:buNone/>
              <a:defRPr/>
            </a:pPr>
            <a:r>
              <a:rPr lang="en-US" sz="1400" dirty="0">
                <a:solidFill>
                  <a:schemeClr val="accent1"/>
                </a:solidFill>
              </a:rPr>
              <a:t>Comprehensive Water </a:t>
            </a:r>
            <a:r>
              <a:rPr lang="en-US" sz="1400" dirty="0" smtClean="0">
                <a:solidFill>
                  <a:schemeClr val="accent1"/>
                </a:solidFill>
              </a:rPr>
              <a:t>Management</a:t>
            </a:r>
          </a:p>
          <a:p>
            <a:pPr marL="0" indent="0">
              <a:buFont typeface="Arial"/>
              <a:buNone/>
              <a:defRPr/>
            </a:pPr>
            <a:endParaRPr lang="en-US" sz="1400" dirty="0">
              <a:solidFill>
                <a:schemeClr val="accent2"/>
              </a:solidFill>
            </a:endParaRPr>
          </a:p>
          <a:p>
            <a:pPr>
              <a:defRPr/>
            </a:pPr>
            <a:r>
              <a:rPr lang="en-US" sz="1400" dirty="0"/>
              <a:t>Emergency Management &amp;</a:t>
            </a:r>
            <a:br>
              <a:rPr lang="en-US" sz="1400" dirty="0"/>
            </a:br>
            <a:r>
              <a:rPr lang="en-US" sz="1400" dirty="0"/>
              <a:t>Response</a:t>
            </a:r>
          </a:p>
          <a:p>
            <a:pPr>
              <a:defRPr/>
            </a:pPr>
            <a:r>
              <a:rPr lang="en-US" sz="1400" dirty="0"/>
              <a:t>Long Term Water Assessment</a:t>
            </a:r>
          </a:p>
          <a:p>
            <a:pPr>
              <a:defRPr/>
            </a:pPr>
            <a:r>
              <a:rPr lang="en-US" sz="1400" dirty="0"/>
              <a:t>Water Quality Management</a:t>
            </a:r>
          </a:p>
          <a:p>
            <a:pPr>
              <a:defRPr/>
            </a:pPr>
            <a:r>
              <a:rPr lang="en-US" sz="1400" dirty="0"/>
              <a:t>Ecological Modeling</a:t>
            </a:r>
          </a:p>
          <a:p>
            <a:pPr>
              <a:defRPr/>
            </a:pPr>
            <a:endParaRPr lang="en-US" sz="1400" dirty="0"/>
          </a:p>
          <a:p>
            <a:pPr>
              <a:defRPr/>
            </a:pPr>
            <a:endParaRPr lang="en-US" sz="1400" dirty="0"/>
          </a:p>
          <a:p>
            <a:pPr marL="576263" indent="-576263">
              <a:buFont typeface="Arial"/>
              <a:buNone/>
              <a:defRPr/>
            </a:pPr>
            <a:r>
              <a:rPr lang="en-US" sz="1400" dirty="0">
                <a:solidFill>
                  <a:srgbClr val="FFFF66"/>
                </a:solidFill>
              </a:rPr>
              <a:t>. . . .and Understanding </a:t>
            </a:r>
            <a:br>
              <a:rPr lang="en-US" sz="1400" dirty="0">
                <a:solidFill>
                  <a:srgbClr val="FFFF66"/>
                </a:solidFill>
              </a:rPr>
            </a:br>
            <a:r>
              <a:rPr lang="en-US" sz="1400" dirty="0">
                <a:solidFill>
                  <a:srgbClr val="FFFF66"/>
                </a:solidFill>
              </a:rPr>
              <a:t>Impacts of Climate Change</a:t>
            </a:r>
          </a:p>
        </p:txBody>
      </p:sp>
      <p:sp>
        <p:nvSpPr>
          <p:cNvPr id="9220" name="TextBox 7"/>
          <p:cNvSpPr txBox="1">
            <a:spLocks noChangeArrowheads="1"/>
          </p:cNvSpPr>
          <p:nvPr/>
        </p:nvSpPr>
        <p:spPr bwMode="auto">
          <a:xfrm>
            <a:off x="390525" y="1393825"/>
            <a:ext cx="50958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endParaRPr lang="en-US" sz="1800">
              <a:solidFill>
                <a:schemeClr val="accent2"/>
              </a:solidFill>
            </a:endParaRPr>
          </a:p>
        </p:txBody>
      </p:sp>
      <p:grpSp>
        <p:nvGrpSpPr>
          <p:cNvPr id="4" name="Group 9"/>
          <p:cNvGrpSpPr/>
          <p:nvPr/>
        </p:nvGrpSpPr>
        <p:grpSpPr>
          <a:xfrm>
            <a:off x="4165230" y="1905612"/>
            <a:ext cx="4404820" cy="3467100"/>
            <a:chOff x="3937000" y="2159000"/>
            <a:chExt cx="4533899" cy="3568700"/>
          </a:xfrm>
          <a:effectLst>
            <a:reflection stA="60000" endPos="30000" dist="12700" dir="5400000" sy="-100000" algn="bl" rotWithShape="0"/>
          </a:effectLst>
        </p:grpSpPr>
        <p:sp>
          <p:nvSpPr>
            <p:cNvPr id="9" name="Rounded Rectangle 8"/>
            <p:cNvSpPr/>
            <p:nvPr/>
          </p:nvSpPr>
          <p:spPr>
            <a:xfrm>
              <a:off x="3937000" y="2159000"/>
              <a:ext cx="4533899" cy="3568700"/>
            </a:xfrm>
            <a:prstGeom prst="roundRect">
              <a:avLst>
                <a:gd name="adj" fmla="val 1224"/>
              </a:avLst>
            </a:prstGeom>
            <a:solidFill>
              <a:srgbClr val="000000">
                <a:alpha val="50000"/>
              </a:srgbClr>
            </a:solidFill>
            <a:ln w="9525" cap="flat" cmpd="sng" algn="ctr">
              <a:solidFill>
                <a:srgbClr val="6BE4E4">
                  <a:alpha val="6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38100" dir="2700000" rotWithShape="0">
                <a:srgbClr val="000000">
                  <a:alpha val="60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403849" y="2267635"/>
              <a:ext cx="1600200" cy="269276"/>
            </a:xfrm>
            <a:prstGeom prst="rect">
              <a:avLst/>
            </a:prstGeom>
            <a:noFill/>
          </p:spPr>
          <p:txBody>
            <a:bodyPr lIns="0" tIns="0" rIns="0">
              <a:spAutoFit/>
            </a:bodyPr>
            <a:lstStyle/>
            <a:p>
              <a:pPr algn="r" eaLnBrk="0" hangingPunct="0">
                <a:defRPr/>
              </a:pPr>
              <a:r>
                <a: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Sea Level Rise</a:t>
              </a:r>
            </a:p>
          </p:txBody>
        </p:sp>
        <p:pic>
          <p:nvPicPr>
            <p:cNvPr id="8" name="Picture 7" descr="293_1_searise67meters_webready.pn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044252" y="2572683"/>
              <a:ext cx="4319394" cy="30242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13" y="687388"/>
            <a:ext cx="7313612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Data Carts Organize Water Data Into “Themes”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0"/>
          </p:nvPr>
        </p:nvSpPr>
        <p:spPr>
          <a:xfrm>
            <a:off x="912813" y="1079500"/>
            <a:ext cx="7313612" cy="342900"/>
          </a:xfrm>
        </p:spPr>
        <p:txBody>
          <a:bodyPr/>
          <a:lstStyle/>
          <a:p>
            <a:pPr>
              <a:defRPr/>
            </a:pPr>
            <a:r>
              <a:rPr dirty="0" smtClean="0">
                <a:solidFill>
                  <a:schemeClr val="accent1"/>
                </a:solidFill>
              </a:rPr>
              <a:t>Integrating Water Data Services From Multiple Agencies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			</a:t>
            </a:r>
            <a:r>
              <a:rPr lang="en-US" dirty="0" smtClean="0">
                <a:solidFill>
                  <a:schemeClr val="accent1"/>
                </a:solidFill>
              </a:rPr>
              <a:t>. . . Across a Groups of Organizations</a:t>
            </a:r>
          </a:p>
        </p:txBody>
      </p:sp>
      <p:pic>
        <p:nvPicPr>
          <p:cNvPr id="45061" name="Picture 24" descr="Figure10_noText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50913" y="2284413"/>
            <a:ext cx="7254875" cy="280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1"/>
          <p:cNvGrpSpPr/>
          <p:nvPr/>
        </p:nvGrpSpPr>
        <p:grpSpPr>
          <a:xfrm>
            <a:off x="912813" y="1612900"/>
            <a:ext cx="5551487" cy="3454400"/>
            <a:chOff x="912813" y="1841500"/>
            <a:chExt cx="5551487" cy="3454400"/>
          </a:xfrm>
          <a:effectLst>
            <a:reflection stA="20000" endPos="30000" dist="12700" dir="5400000" sy="-100000" algn="bl" rotWithShape="0"/>
          </a:effectLst>
        </p:grpSpPr>
        <p:sp>
          <p:nvSpPr>
            <p:cNvPr id="8" name="Rounded Rectangle 7"/>
            <p:cNvSpPr/>
            <p:nvPr/>
          </p:nvSpPr>
          <p:spPr>
            <a:xfrm>
              <a:off x="912813" y="1841500"/>
              <a:ext cx="5551487" cy="3454400"/>
            </a:xfrm>
            <a:prstGeom prst="roundRect">
              <a:avLst>
                <a:gd name="adj" fmla="val 1956"/>
              </a:avLst>
            </a:prstGeom>
            <a:solidFill>
              <a:srgbClr val="000000">
                <a:alpha val="50000"/>
              </a:srgbClr>
            </a:solidFill>
            <a:ln w="9525" cap="flat" cmpd="sng" algn="ctr">
              <a:solidFill>
                <a:srgbClr val="6BE4E4">
                  <a:alpha val="6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38100" dir="2700000" rotWithShape="0">
                <a:srgbClr val="000000">
                  <a:alpha val="60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/>
            </a:p>
          </p:txBody>
        </p:sp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48710" y="1990359"/>
              <a:ext cx="5279692" cy="3156682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</p:spPr>
        </p:pic>
      </p:grpSp>
      <p:grpSp>
        <p:nvGrpSpPr>
          <p:cNvPr id="7" name="Group 10"/>
          <p:cNvGrpSpPr/>
          <p:nvPr/>
        </p:nvGrpSpPr>
        <p:grpSpPr>
          <a:xfrm>
            <a:off x="3436938" y="2603500"/>
            <a:ext cx="4789487" cy="2819400"/>
            <a:chOff x="3436938" y="2501900"/>
            <a:chExt cx="4789487" cy="2819400"/>
          </a:xfrm>
          <a:effectLst>
            <a:reflection stA="20000" endPos="30000" dist="12700" dir="5400000" sy="-100000" algn="bl" rotWithShape="0"/>
          </a:effectLst>
        </p:grpSpPr>
        <p:sp>
          <p:nvSpPr>
            <p:cNvPr id="9" name="Rounded Rectangle 8"/>
            <p:cNvSpPr/>
            <p:nvPr/>
          </p:nvSpPr>
          <p:spPr>
            <a:xfrm>
              <a:off x="3436938" y="2501900"/>
              <a:ext cx="4789487" cy="2819400"/>
            </a:xfrm>
            <a:prstGeom prst="roundRect">
              <a:avLst>
                <a:gd name="adj" fmla="val 1956"/>
              </a:avLst>
            </a:prstGeom>
            <a:solidFill>
              <a:srgbClr val="000000">
                <a:alpha val="50000"/>
              </a:srgbClr>
            </a:solidFill>
            <a:ln w="9525" cap="flat" cmpd="sng" algn="ctr">
              <a:solidFill>
                <a:srgbClr val="6BE4E4">
                  <a:alpha val="6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38100" dir="2700000" rotWithShape="0">
                <a:srgbClr val="000000">
                  <a:alpha val="60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/>
            </a:p>
          </p:txBody>
        </p:sp>
        <p:pic>
          <p:nvPicPr>
            <p:cNvPr id="10" name="Picture 9" descr="CUAHSII_scrnst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59230" y="2636045"/>
              <a:ext cx="4544903" cy="2551111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13" y="687388"/>
            <a:ext cx="7313612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Data Carts are Published &amp; Easily Discovered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912813" y="1079500"/>
            <a:ext cx="7313612" cy="342900"/>
          </a:xfrm>
        </p:spPr>
        <p:txBody>
          <a:bodyPr/>
          <a:lstStyle/>
          <a:p>
            <a:pPr>
              <a:defRPr/>
            </a:pPr>
            <a:r>
              <a:rPr dirty="0" smtClean="0">
                <a:solidFill>
                  <a:schemeClr val="accent1"/>
                </a:solidFill>
              </a:rPr>
              <a:t>Map and Data  are encapsulated in a "Layer Package"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4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ＭＳ Ｐゴシック"/>
              </a:rPr>
              <a:t> </a:t>
            </a:r>
            <a:r>
              <a:rPr lang="en-US" sz="14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ＭＳ Ｐゴシック"/>
              </a:rPr>
              <a:t>Information Shared within a Group . . .</a:t>
            </a:r>
          </a:p>
          <a:p>
            <a:pPr>
              <a:defRPr/>
            </a:pPr>
            <a:r>
              <a:rPr lang="en-US" sz="14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ＭＳ Ｐゴシック"/>
              </a:rPr>
              <a:t>			</a:t>
            </a:r>
            <a:r>
              <a:rPr lang="en-US" sz="14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ＭＳ Ｐゴシック"/>
              </a:rPr>
              <a:t>. . . or Provided for Public Access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14" descr="Florida_Nit_Phos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1600" y="1371600"/>
            <a:ext cx="3719513" cy="366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Water Data Themes in </a:t>
            </a:r>
            <a:r>
              <a:rPr lang="en-US" dirty="0" err="1" smtClean="0"/>
              <a:t>ArcGIS</a:t>
            </a:r>
            <a:r>
              <a:rPr lang="en-US" dirty="0" smtClean="0"/>
              <a:t> Online</a:t>
            </a:r>
          </a:p>
        </p:txBody>
      </p:sp>
      <p:pic>
        <p:nvPicPr>
          <p:cNvPr id="5018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1371600"/>
            <a:ext cx="4614863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1" name="Picture 2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8600" y="4038600"/>
            <a:ext cx="42418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4"/>
          <p:cNvGrpSpPr>
            <a:grpSpLocks/>
          </p:cNvGrpSpPr>
          <p:nvPr/>
        </p:nvGrpSpPr>
        <p:grpSpPr bwMode="auto">
          <a:xfrm>
            <a:off x="4534422" y="4495800"/>
            <a:ext cx="3161778" cy="1905000"/>
            <a:chOff x="609600" y="4038600"/>
            <a:chExt cx="3962400" cy="2362200"/>
          </a:xfrm>
        </p:grpSpPr>
        <p:sp>
          <p:nvSpPr>
            <p:cNvPr id="8" name="Rectangle 7"/>
            <p:cNvSpPr/>
            <p:nvPr/>
          </p:nvSpPr>
          <p:spPr>
            <a:xfrm>
              <a:off x="609600" y="4914583"/>
              <a:ext cx="1905000" cy="61023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1600" dirty="0" smtClean="0"/>
                <a:t>Hydrosphere</a:t>
              </a:r>
              <a:endParaRPr lang="en-US" sz="1600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3009900" y="4914583"/>
              <a:ext cx="1524000" cy="610235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1600" dirty="0" smtClean="0"/>
                <a:t>Chemical</a:t>
              </a:r>
              <a:endParaRPr lang="en-US" sz="1600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48000" y="4038600"/>
              <a:ext cx="1447800" cy="685038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1600" dirty="0" smtClean="0"/>
                <a:t>Physical</a:t>
              </a:r>
              <a:endParaRPr lang="en-US" sz="1600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971800" y="5790565"/>
              <a:ext cx="1600200" cy="610235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dirty="0" smtClean="0"/>
                <a:t>Bio</a:t>
              </a:r>
              <a:r>
                <a:rPr lang="en-US" sz="1600" dirty="0" smtClean="0"/>
                <a:t>logical</a:t>
              </a:r>
              <a:endParaRPr lang="en-US" sz="1600" dirty="0"/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2514600" y="5217732"/>
              <a:ext cx="457200" cy="393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8" idx="3"/>
              <a:endCxn id="10" idx="1"/>
            </p:cNvCxnSpPr>
            <p:nvPr/>
          </p:nvCxnSpPr>
          <p:spPr>
            <a:xfrm flipV="1">
              <a:off x="2514600" y="4381119"/>
              <a:ext cx="533400" cy="83858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8" idx="3"/>
              <a:endCxn id="11" idx="1"/>
            </p:cNvCxnSpPr>
            <p:nvPr/>
          </p:nvCxnSpPr>
          <p:spPr>
            <a:xfrm>
              <a:off x="2514600" y="5219700"/>
              <a:ext cx="457200" cy="87598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183" name="TextBox 15"/>
          <p:cNvSpPr txBox="1">
            <a:spLocks noChangeArrowheads="1"/>
          </p:cNvSpPr>
          <p:nvPr/>
        </p:nvSpPr>
        <p:spPr bwMode="auto">
          <a:xfrm>
            <a:off x="1247432" y="5295379"/>
            <a:ext cx="205056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Ontology of Concepts</a:t>
            </a:r>
          </a:p>
        </p:txBody>
      </p:sp>
      <p:sp>
        <p:nvSpPr>
          <p:cNvPr id="17" name="Right Arrow 16"/>
          <p:cNvSpPr/>
          <p:nvPr/>
        </p:nvSpPr>
        <p:spPr>
          <a:xfrm>
            <a:off x="4648200" y="2743200"/>
            <a:ext cx="990600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0185" name="TextBox 17"/>
          <p:cNvSpPr txBox="1">
            <a:spLocks noChangeArrowheads="1"/>
          </p:cNvSpPr>
          <p:nvPr/>
        </p:nvSpPr>
        <p:spPr bwMode="auto">
          <a:xfrm>
            <a:off x="5867400" y="2743200"/>
            <a:ext cx="1524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Nutrients in Florida</a:t>
            </a:r>
          </a:p>
        </p:txBody>
      </p:sp>
    </p:spTree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923447" y="703783"/>
            <a:ext cx="7631830" cy="1006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Watershed Delineation as a Geospatial Data Service </a:t>
            </a: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71800" y="1676400"/>
            <a:ext cx="333375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Time Series as Themes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sz="half" idx="1"/>
          </p:nvPr>
        </p:nvSpPr>
        <p:spPr>
          <a:xfrm>
            <a:off x="912813" y="1860550"/>
            <a:ext cx="3429000" cy="3200400"/>
          </a:xfrm>
        </p:spPr>
        <p:txBody>
          <a:bodyPr/>
          <a:lstStyle/>
          <a:p>
            <a:pPr eaLnBrk="1" hangingPunct="1">
              <a:defRPr/>
            </a:pPr>
            <a:r>
              <a:rPr lang="en-US" sz="1800" dirty="0" smtClean="0"/>
              <a:t>A </a:t>
            </a:r>
            <a:r>
              <a:rPr lang="en-US" sz="1800" dirty="0" smtClean="0">
                <a:solidFill>
                  <a:schemeClr val="accent1"/>
                </a:solidFill>
              </a:rPr>
              <a:t>time series </a:t>
            </a:r>
            <a:r>
              <a:rPr lang="en-US" sz="1800" dirty="0" smtClean="0"/>
              <a:t>is like a feature</a:t>
            </a:r>
          </a:p>
        </p:txBody>
      </p:sp>
      <p:sp>
        <p:nvSpPr>
          <p:cNvPr id="5124" name="Content Placeholder 3"/>
          <p:cNvSpPr>
            <a:spLocks noGrp="1"/>
          </p:cNvSpPr>
          <p:nvPr>
            <p:ph sz="half" idx="2"/>
          </p:nvPr>
        </p:nvSpPr>
        <p:spPr>
          <a:xfrm>
            <a:off x="4797425" y="1860550"/>
            <a:ext cx="3429000" cy="3200400"/>
          </a:xfrm>
        </p:spPr>
        <p:txBody>
          <a:bodyPr/>
          <a:lstStyle/>
          <a:p>
            <a:pPr eaLnBrk="1" hangingPunct="1">
              <a:defRPr/>
            </a:pPr>
            <a:r>
              <a:rPr lang="en-US" sz="1800" dirty="0" smtClean="0"/>
              <a:t>Theme – </a:t>
            </a:r>
            <a:r>
              <a:rPr lang="en-US" sz="1800" dirty="0" smtClean="0">
                <a:solidFill>
                  <a:schemeClr val="accent1"/>
                </a:solidFill>
              </a:rPr>
              <a:t>a collection of time series</a:t>
            </a:r>
            <a:r>
              <a:rPr lang="en-US" sz="1800" dirty="0" smtClean="0">
                <a:solidFill>
                  <a:srgbClr val="FF0000"/>
                </a:solidFill>
              </a:rPr>
              <a:t> </a:t>
            </a:r>
            <a:r>
              <a:rPr lang="en-US" sz="1800" dirty="0" smtClean="0"/>
              <a:t>describing a subject and region</a:t>
            </a:r>
          </a:p>
        </p:txBody>
      </p:sp>
      <p:pic>
        <p:nvPicPr>
          <p:cNvPr id="5222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2971800"/>
            <a:ext cx="4343400" cy="175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0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8200" y="3200400"/>
            <a:ext cx="4319588" cy="266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1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57800" y="3352800"/>
            <a:ext cx="283845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2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90600" y="3200400"/>
            <a:ext cx="21812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3" name="TextBox 8"/>
          <p:cNvSpPr txBox="1">
            <a:spLocks noChangeArrowheads="1"/>
          </p:cNvSpPr>
          <p:nvPr/>
        </p:nvSpPr>
        <p:spPr bwMode="auto">
          <a:xfrm>
            <a:off x="457200" y="5181600"/>
            <a:ext cx="4114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Streamflow data provided as WaterML data services by USGS</a:t>
            </a:r>
          </a:p>
        </p:txBody>
      </p:sp>
    </p:spTree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00200" y="3151753"/>
            <a:ext cx="4648200" cy="370624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/>
            </a:solidFill>
            <a:miter lim="800000"/>
            <a:headEnd/>
            <a:tailEnd/>
          </a:ln>
          <a:scene3d>
            <a:camera prst="isometricTopUp"/>
            <a:lightRig rig="threePt" dir="t"/>
          </a:scene3d>
        </p:spPr>
      </p:pic>
      <p:pic>
        <p:nvPicPr>
          <p:cNvPr id="2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7800" y="2286000"/>
            <a:ext cx="4876800" cy="3789254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  <a:scene3d>
            <a:camera prst="isometricTopUp"/>
            <a:lightRig rig="threePt" dir="t"/>
          </a:scene3d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538619" y="678731"/>
            <a:ext cx="7828767" cy="100686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Bringing Water Into GIS</a:t>
            </a:r>
            <a:br>
              <a:rPr kumimoji="0" lang="en-US" sz="24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1600" b="1" i="1" u="none" strike="noStrike" kern="0" cap="none" spc="0" normalizeH="0" baseline="0" noProof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Thematic Maps of Water Observations as GIS Layers</a:t>
            </a:r>
            <a:endParaRPr kumimoji="0" lang="en-US" sz="1600" b="1" i="1" u="none" strike="noStrike" kern="0" cap="none" spc="0" normalizeH="0" baseline="0" noProof="0" dirty="0" smtClean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0" y="1447801"/>
            <a:ext cx="4785968" cy="3733800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  <a:scene3d>
            <a:camera prst="isometricTopUp"/>
            <a:lightRig rig="threePt" dir="t"/>
          </a:scene3d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477000" y="2590800"/>
            <a:ext cx="2057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>
                <a:latin typeface="Calibri" pitchFamily="34" charset="0"/>
              </a:rPr>
              <a:t>Groundwater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010400" y="4495800"/>
            <a:ext cx="10890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latin typeface="Calibri" pitchFamily="34" charset="0"/>
              </a:rPr>
              <a:t>Salinity</a:t>
            </a: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6858000" y="3657600"/>
            <a:ext cx="2057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>
                <a:latin typeface="Calibri" pitchFamily="34" charset="0"/>
              </a:rPr>
              <a:t>Streamflow</a:t>
            </a:r>
          </a:p>
        </p:txBody>
      </p:sp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5009253" y="6248400"/>
            <a:ext cx="362605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chemeClr val="accent1"/>
                </a:solidFill>
              </a:rPr>
              <a:t>Unified access to water data in Texas ….</a:t>
            </a:r>
          </a:p>
        </p:txBody>
      </p:sp>
    </p:spTree>
  </p:cSld>
  <p:clrMapOvr>
    <a:masterClrMapping/>
  </p:clrMapOvr>
  <p:transition spd="med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28600" y="152400"/>
            <a:ext cx="8458200" cy="11430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Each Observations Map has a Data Cart</a:t>
            </a:r>
            <a:br>
              <a:rPr kumimoji="0" lang="en-US" sz="24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700" b="1" i="1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An attribute table for time series metadata</a:t>
            </a:r>
            <a:endParaRPr kumimoji="0" lang="en-US" sz="2700" b="1" i="1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1447800"/>
            <a:ext cx="6019800" cy="4695825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4038600"/>
            <a:ext cx="8058150" cy="24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03548" y="327765"/>
            <a:ext cx="8763000" cy="1143000"/>
          </a:xfrm>
          <a:prstGeom prst="rect">
            <a:avLst/>
          </a:prstGeom>
        </p:spPr>
        <p:txBody>
          <a:bodyPr rtlCol="0">
            <a:normAutofit fontScale="900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Data Cart: A Record for Each Time Series</a:t>
            </a:r>
            <a:br>
              <a:rPr kumimoji="0" lang="en-US" sz="24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700" b="1" i="1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One variable measured by one organization at one location over a period of time</a:t>
            </a:r>
            <a:endParaRPr kumimoji="0" lang="en-US" sz="2700" b="1" i="1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228600" y="3962400"/>
            <a:ext cx="37163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latin typeface="Calibri" pitchFamily="34" charset="0"/>
              </a:rPr>
              <a:t>A record describes each time series ….</a:t>
            </a:r>
            <a:endParaRPr lang="en-US">
              <a:latin typeface="Calibri" pitchFamily="34" charset="0"/>
            </a:endParaRPr>
          </a:p>
        </p:txBody>
      </p:sp>
      <p:sp>
        <p:nvSpPr>
          <p:cNvPr id="4" name="Rectangle 12"/>
          <p:cNvSpPr>
            <a:spLocks noChangeArrowheads="1"/>
          </p:cNvSpPr>
          <p:nvPr/>
        </p:nvSpPr>
        <p:spPr bwMode="auto">
          <a:xfrm>
            <a:off x="4114800" y="6096000"/>
            <a:ext cx="38655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latin typeface="Calibri" pitchFamily="34" charset="0"/>
              </a:rPr>
              <a:t>…. and links to its WaterML web service</a:t>
            </a:r>
            <a:endParaRPr lang="en-US">
              <a:latin typeface="Calibri" pitchFamily="34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447800"/>
            <a:ext cx="5991225" cy="24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14800" y="3505200"/>
            <a:ext cx="4476750" cy="24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97769" y="628627"/>
            <a:ext cx="8020138" cy="100686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WaterML Web Service Delivers Data</a:t>
            </a: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447800"/>
            <a:ext cx="4476750" cy="24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0" y="4114800"/>
            <a:ext cx="5802313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Bent Arrow 4"/>
          <p:cNvSpPr/>
          <p:nvPr/>
        </p:nvSpPr>
        <p:spPr>
          <a:xfrm rot="5400000">
            <a:off x="4838700" y="2247900"/>
            <a:ext cx="1447800" cy="152400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3276600" y="6096000"/>
            <a:ext cx="50641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latin typeface="Calibri" pitchFamily="34" charset="0"/>
              </a:rPr>
              <a:t>Same format for all water observations data sources</a:t>
            </a:r>
          </a:p>
        </p:txBody>
      </p:sp>
    </p:spTree>
  </p:cSld>
  <p:clrMapOvr>
    <a:masterClrMapping/>
  </p:clrMapOvr>
  <p:transition spd="med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751563" y="440737"/>
            <a:ext cx="7665928" cy="100686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Ingest Data into Arc Hydro Time Series</a:t>
            </a:r>
            <a:br>
              <a:rPr kumimoji="0" lang="en-US" sz="24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27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38400" y="1828800"/>
            <a:ext cx="4724400" cy="356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92475" y="2679700"/>
            <a:ext cx="5040313" cy="343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5486400" y="3490913"/>
            <a:ext cx="13049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chemeClr val="tx2"/>
                </a:solidFill>
                <a:latin typeface="Calibri" pitchFamily="34" charset="0"/>
              </a:rPr>
              <a:t>2005</a:t>
            </a:r>
          </a:p>
        </p:txBody>
      </p:sp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6324600" y="4176713"/>
            <a:ext cx="13049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chemeClr val="tx2"/>
                </a:solidFill>
                <a:latin typeface="Calibri" pitchFamily="34" charset="0"/>
              </a:rPr>
              <a:t>2006</a:t>
            </a:r>
          </a:p>
        </p:txBody>
      </p: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7239000" y="5014913"/>
            <a:ext cx="13049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chemeClr val="tx2"/>
                </a:solidFill>
                <a:latin typeface="Calibri" pitchFamily="34" charset="0"/>
              </a:rPr>
              <a:t>2007</a:t>
            </a:r>
          </a:p>
        </p:txBody>
      </p:sp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" y="990600"/>
            <a:ext cx="5514975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762000" y="3962400"/>
            <a:ext cx="41814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/>
              <a:t>Transform them into time-varying maps</a:t>
            </a:r>
            <a:endParaRPr lang="en-US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84650" y="3524250"/>
            <a:ext cx="4806950" cy="340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itle 1"/>
          <p:cNvSpPr txBox="1">
            <a:spLocks noGrp="1"/>
          </p:cNvSpPr>
          <p:nvPr>
            <p:ph type="title"/>
          </p:nvPr>
        </p:nvSpPr>
        <p:spPr>
          <a:xfrm>
            <a:off x="912813" y="687388"/>
            <a:ext cx="7313612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Data Sharing Has Been Crucial</a:t>
            </a:r>
            <a:endParaRPr lang="en-US" dirty="0"/>
          </a:p>
        </p:txBody>
      </p:sp>
      <p:sp>
        <p:nvSpPr>
          <p:cNvPr id="69" name="Text Placeholder 68"/>
          <p:cNvSpPr>
            <a:spLocks noGrp="1"/>
          </p:cNvSpPr>
          <p:nvPr>
            <p:ph type="body" sz="quarter" idx="10"/>
          </p:nvPr>
        </p:nvSpPr>
        <p:spPr>
          <a:xfrm>
            <a:off x="912813" y="1079500"/>
            <a:ext cx="7313612" cy="342900"/>
          </a:xfrm>
        </p:spPr>
        <p:txBody>
          <a:bodyPr/>
          <a:lstStyle/>
          <a:p>
            <a:pPr>
              <a:defRPr/>
            </a:pPr>
            <a:r>
              <a:rPr dirty="0" smtClean="0">
                <a:solidFill>
                  <a:schemeClr val="accent1"/>
                </a:solidFill>
              </a:rPr>
              <a:t>Many Agencies Share Data as Part of Their Core Mission</a:t>
            </a:r>
            <a:br>
              <a:rPr dirty="0" smtClean="0">
                <a:solidFill>
                  <a:schemeClr val="accent1"/>
                </a:solidFill>
              </a:rPr>
            </a:br>
            <a:r>
              <a:rPr dirty="0" smtClean="0">
                <a:solidFill>
                  <a:schemeClr val="accent1"/>
                </a:solidFill>
              </a:rPr>
              <a:t>(USGS, EPA, NCDC, Water Districts</a:t>
            </a:r>
            <a:r>
              <a:rPr dirty="0" smtClean="0"/>
              <a:t>)</a:t>
            </a:r>
            <a:endParaRPr dirty="0"/>
          </a:p>
        </p:txBody>
      </p:sp>
      <p:sp>
        <p:nvSpPr>
          <p:cNvPr id="68" name="Text Placeholder 67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accent1"/>
                </a:solidFill>
              </a:rPr>
              <a:t>Water Data Web Sites and Clearinghouses Have Improved Access . . .</a:t>
            </a:r>
          </a:p>
          <a:p>
            <a:pPr>
              <a:defRPr/>
            </a:pPr>
            <a:r>
              <a:rPr lang="en-US" dirty="0" smtClean="0">
                <a:solidFill>
                  <a:schemeClr val="accent1"/>
                </a:solidFill>
              </a:rPr>
              <a:t>	. . . But These Efforts Haven’t Resulted In An Integrated System</a:t>
            </a:r>
          </a:p>
        </p:txBody>
      </p:sp>
      <p:sp>
        <p:nvSpPr>
          <p:cNvPr id="23563" name="Rectangle 55"/>
          <p:cNvSpPr>
            <a:spLocks noChangeArrowheads="1"/>
          </p:cNvSpPr>
          <p:nvPr/>
        </p:nvSpPr>
        <p:spPr bwMode="auto">
          <a:xfrm>
            <a:off x="5976938" y="3054350"/>
            <a:ext cx="2249487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06" charset="0"/>
                <a:ea typeface="ＭＳ Ｐゴシック" pitchFamily="-112" charset="-128"/>
                <a:cs typeface="ＭＳ Ｐゴシック" pitchFamily="-112" charset="-128"/>
              </a:rPr>
              <a:t> (</a:t>
            </a:r>
            <a:r>
              <a:rPr lang="en-US" dirty="0" err="1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06" charset="0"/>
                <a:ea typeface="ＭＳ Ｐゴシック" pitchFamily="-112" charset="-128"/>
                <a:cs typeface="ＭＳ Ｐゴシック" pitchFamily="-112" charset="-128"/>
              </a:rPr>
              <a:t>Geodata.gov/Data.gov</a:t>
            </a:r>
            <a:r>
              <a:rPr lang="en-US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06" charset="0"/>
                <a:ea typeface="ＭＳ Ｐゴシック" pitchFamily="-112" charset="-128"/>
                <a:cs typeface="ＭＳ Ｐゴシック" pitchFamily="-112" charset="-128"/>
              </a:rPr>
              <a:t>)</a:t>
            </a:r>
          </a:p>
        </p:txBody>
      </p:sp>
      <p:pic>
        <p:nvPicPr>
          <p:cNvPr id="70" name="Picture 69" descr="Figure1_noTex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813" y="1752600"/>
            <a:ext cx="6775450" cy="3543300"/>
          </a:xfrm>
          <a:prstGeom prst="rect">
            <a:avLst/>
          </a:prstGeom>
          <a:effectLst>
            <a:outerShdw blurRad="127000" dist="63500" dir="2700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1066800" y="914400"/>
            <a:ext cx="3352800" cy="2905125"/>
            <a:chOff x="533400" y="609600"/>
            <a:chExt cx="4953000" cy="4048125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33400" y="609600"/>
              <a:ext cx="3285585" cy="24775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295581" y="1447983"/>
              <a:ext cx="3506029" cy="2391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Picture 5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142187" y="2286364"/>
              <a:ext cx="3344213" cy="23713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6" name="Title 3"/>
          <p:cNvSpPr txBox="1">
            <a:spLocks/>
          </p:cNvSpPr>
          <p:nvPr/>
        </p:nvSpPr>
        <p:spPr>
          <a:xfrm>
            <a:off x="228600" y="5891213"/>
            <a:ext cx="5257800" cy="966787"/>
          </a:xfrm>
          <a:prstGeom prst="rect">
            <a:avLst/>
          </a:prstGeom>
        </p:spPr>
        <p:txBody>
          <a:bodyPr rtlCol="0">
            <a:normAutofit fontScale="900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Arc Hydro Groundwater Tools ….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 descr="image_cell3d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0" y="3962400"/>
            <a:ext cx="3124200" cy="1860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34000" y="1371600"/>
            <a:ext cx="3067050" cy="441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13" descr="logo_800x140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638800" y="6096000"/>
            <a:ext cx="28194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17"/>
          <p:cNvSpPr txBox="1">
            <a:spLocks noChangeArrowheads="1"/>
          </p:cNvSpPr>
          <p:nvPr/>
        </p:nvSpPr>
        <p:spPr bwMode="auto">
          <a:xfrm>
            <a:off x="215900" y="228600"/>
            <a:ext cx="89281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>
                <a:latin typeface="Calibri" pitchFamily="34" charset="0"/>
              </a:rPr>
              <a:t>Interpret Time-Varying Maps in a Geospatial Context</a:t>
            </a:r>
          </a:p>
        </p:txBody>
      </p:sp>
    </p:spTree>
  </p:cSld>
  <p:clrMapOvr>
    <a:masterClrMapping/>
  </p:clrMapOvr>
  <p:transition spd="med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25204" cy="6175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219205" y="6298897"/>
            <a:ext cx="85991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hlinkClick r:id="rId4"/>
              </a:rPr>
              <a:t>http://</a:t>
            </a:r>
            <a:r>
              <a:rPr lang="en-US" sz="2000" dirty="0" smtClean="0">
                <a:hlinkClick r:id="rId4"/>
              </a:rPr>
              <a:t>hydro_bm.esri.com/TxDischarge/TxDischargeLabels.html</a:t>
            </a:r>
            <a:r>
              <a:rPr lang="en-US" sz="2000" dirty="0" smtClean="0"/>
              <a:t> </a:t>
            </a:r>
            <a:endParaRPr lang="en-US" sz="2000" dirty="0"/>
          </a:p>
        </p:txBody>
      </p:sp>
    </p:spTree>
  </p:cSld>
  <p:clrMapOvr>
    <a:masterClrMapping/>
  </p:clrMapOvr>
  <p:transition spd="med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924_POD_distributition_hue-sa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Demo by Tim  Whiteaker</a:t>
            </a:r>
            <a:endParaRPr lang="en-US" dirty="0"/>
          </a:p>
        </p:txBody>
      </p:sp>
      <p:sp>
        <p:nvSpPr>
          <p:cNvPr id="976903" name="Rectangle 7"/>
          <p:cNvSpPr>
            <a:spLocks noGrp="1" noChangeArrowheads="1"/>
          </p:cNvSpPr>
          <p:nvPr>
            <p:ph type="title"/>
          </p:nvPr>
        </p:nvSpPr>
        <p:spPr>
          <a:xfrm>
            <a:off x="977029" y="1067039"/>
            <a:ext cx="7540669" cy="509690"/>
          </a:xfrm>
        </p:spPr>
        <p:txBody>
          <a:bodyPr/>
          <a:lstStyle/>
          <a:p>
            <a:r>
              <a:rPr lang="en-US" dirty="0" smtClean="0"/>
              <a:t>Working with Temporal Data Carts in ArcGIS.com</a:t>
            </a:r>
            <a:endParaRPr lang="en-US" dirty="0"/>
          </a:p>
        </p:txBody>
      </p:sp>
      <p:pic>
        <p:nvPicPr>
          <p:cNvPr id="18" name="Picture 17" descr="983_MarvlisServiceAreas.jpg"/>
          <p:cNvPicPr>
            <a:picLocks noChangeAspect="1"/>
          </p:cNvPicPr>
          <p:nvPr/>
        </p:nvPicPr>
        <p:blipFill>
          <a:blip r:embed="rId4"/>
          <a:srcRect l="34774" t="30378" r="44736" b="32877"/>
          <a:stretch>
            <a:fillRect/>
          </a:stretch>
        </p:blipFill>
        <p:spPr>
          <a:xfrm>
            <a:off x="2444750" y="3165640"/>
            <a:ext cx="1511300" cy="1226194"/>
          </a:xfrm>
          <a:prstGeom prst="rect">
            <a:avLst/>
          </a:prstGeom>
        </p:spPr>
      </p:pic>
      <p:pic>
        <p:nvPicPr>
          <p:cNvPr id="19" name="Picture 18" descr="1069_RFAndWeather4_.jpg"/>
          <p:cNvPicPr>
            <a:picLocks noChangeAspect="1"/>
          </p:cNvPicPr>
          <p:nvPr/>
        </p:nvPicPr>
        <p:blipFill>
          <a:blip r:embed="rId5"/>
          <a:srcRect l="73438" t="72239" r="8970" b="9938"/>
          <a:stretch>
            <a:fillRect/>
          </a:stretch>
        </p:blipFill>
        <p:spPr>
          <a:xfrm>
            <a:off x="3971925" y="4403725"/>
            <a:ext cx="1508125" cy="1222375"/>
          </a:xfrm>
          <a:prstGeom prst="rect">
            <a:avLst/>
          </a:prstGeom>
        </p:spPr>
      </p:pic>
      <p:pic>
        <p:nvPicPr>
          <p:cNvPr id="20" name="Picture 19" descr="ENCusingPLTSforAGISNautical.jpg"/>
          <p:cNvPicPr>
            <a:picLocks noChangeAspect="1"/>
          </p:cNvPicPr>
          <p:nvPr/>
        </p:nvPicPr>
        <p:blipFill>
          <a:blip r:embed="rId6"/>
          <a:srcRect l="35812" t="22360" r="28294" b="41282"/>
          <a:stretch>
            <a:fillRect/>
          </a:stretch>
        </p:blipFill>
        <p:spPr>
          <a:xfrm>
            <a:off x="920750" y="4406900"/>
            <a:ext cx="1511554" cy="1222375"/>
          </a:xfrm>
          <a:prstGeom prst="rect">
            <a:avLst/>
          </a:prstGeom>
        </p:spPr>
      </p:pic>
      <p:pic>
        <p:nvPicPr>
          <p:cNvPr id="21" name="Picture 20" descr="924_POD_distribution.jpg"/>
          <p:cNvPicPr>
            <a:picLocks noChangeAspect="1"/>
          </p:cNvPicPr>
          <p:nvPr/>
        </p:nvPicPr>
        <p:blipFill>
          <a:blip r:embed="rId7"/>
          <a:srcRect l="22527" t="31058" r="35465" b="22602"/>
          <a:stretch>
            <a:fillRect/>
          </a:stretch>
        </p:blipFill>
        <p:spPr>
          <a:xfrm>
            <a:off x="920750" y="1927060"/>
            <a:ext cx="1514475" cy="1225715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Where are we going?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400" dirty="0" smtClean="0">
                <a:solidFill>
                  <a:schemeClr val="bg2"/>
                </a:solidFill>
              </a:rPr>
              <a:t>Data supplied by </a:t>
            </a:r>
            <a:r>
              <a:rPr lang="en-US" sz="2400" dirty="0" smtClean="0">
                <a:solidFill>
                  <a:schemeClr val="accent1"/>
                </a:solidFill>
              </a:rPr>
              <a:t>services</a:t>
            </a:r>
          </a:p>
          <a:p>
            <a:pPr lvl="1" eaLnBrk="1" hangingPunct="1">
              <a:defRPr/>
            </a:pPr>
            <a:r>
              <a:rPr lang="en-US" sz="2400" dirty="0" smtClean="0">
                <a:solidFill>
                  <a:schemeClr val="bg2"/>
                </a:solidFill>
              </a:rPr>
              <a:t>Temporal services for water observations</a:t>
            </a:r>
          </a:p>
          <a:p>
            <a:pPr lvl="1" eaLnBrk="1" hangingPunct="1">
              <a:defRPr/>
            </a:pPr>
            <a:r>
              <a:rPr lang="en-US" sz="2400" dirty="0" smtClean="0">
                <a:solidFill>
                  <a:schemeClr val="bg2"/>
                </a:solidFill>
              </a:rPr>
              <a:t>Geospatial services for watershed delineation ….</a:t>
            </a:r>
          </a:p>
          <a:p>
            <a:pPr eaLnBrk="1" hangingPunct="1">
              <a:defRPr/>
            </a:pPr>
            <a:r>
              <a:rPr lang="en-US" sz="2400" dirty="0" smtClean="0">
                <a:solidFill>
                  <a:schemeClr val="bg2"/>
                </a:solidFill>
              </a:rPr>
              <a:t>Centralized </a:t>
            </a:r>
            <a:r>
              <a:rPr lang="en-US" sz="2400" dirty="0" smtClean="0">
                <a:solidFill>
                  <a:schemeClr val="accent1"/>
                </a:solidFill>
              </a:rPr>
              <a:t>data cataloging </a:t>
            </a:r>
            <a:r>
              <a:rPr lang="en-US" sz="2400" dirty="0" smtClean="0">
                <a:solidFill>
                  <a:schemeClr val="bg2"/>
                </a:solidFill>
              </a:rPr>
              <a:t>and mapping</a:t>
            </a:r>
          </a:p>
          <a:p>
            <a:pPr lvl="1" eaLnBrk="1" hangingPunct="1">
              <a:defRPr/>
            </a:pPr>
            <a:r>
              <a:rPr lang="en-US" sz="2400" dirty="0" smtClean="0">
                <a:solidFill>
                  <a:schemeClr val="bg2"/>
                </a:solidFill>
              </a:rPr>
              <a:t>CUAHSI catalog at HIS Central</a:t>
            </a:r>
          </a:p>
          <a:p>
            <a:pPr lvl="1" eaLnBrk="1" hangingPunct="1">
              <a:defRPr/>
            </a:pPr>
            <a:r>
              <a:rPr lang="en-US" sz="2400" dirty="0" smtClean="0">
                <a:solidFill>
                  <a:schemeClr val="bg2"/>
                </a:solidFill>
              </a:rPr>
              <a:t>Base maps in </a:t>
            </a:r>
            <a:r>
              <a:rPr lang="en-US" sz="2400" dirty="0" err="1" smtClean="0">
                <a:solidFill>
                  <a:schemeClr val="bg2"/>
                </a:solidFill>
              </a:rPr>
              <a:t>ArcGIS</a:t>
            </a:r>
            <a:r>
              <a:rPr lang="en-US" sz="2400" dirty="0" smtClean="0">
                <a:solidFill>
                  <a:schemeClr val="bg2"/>
                </a:solidFill>
              </a:rPr>
              <a:t> Online</a:t>
            </a:r>
          </a:p>
          <a:p>
            <a:pPr eaLnBrk="1" hangingPunct="1">
              <a:defRPr/>
            </a:pPr>
            <a:r>
              <a:rPr lang="en-US" sz="2400" dirty="0" smtClean="0">
                <a:solidFill>
                  <a:schemeClr val="accent1"/>
                </a:solidFill>
              </a:rPr>
              <a:t>Thematic mapping </a:t>
            </a:r>
            <a:r>
              <a:rPr lang="en-US" sz="2400" dirty="0" smtClean="0">
                <a:solidFill>
                  <a:schemeClr val="bg2"/>
                </a:solidFill>
              </a:rPr>
              <a:t>of water observations</a:t>
            </a:r>
          </a:p>
          <a:p>
            <a:pPr lvl="1" eaLnBrk="1" hangingPunct="1">
              <a:defRPr/>
            </a:pPr>
            <a:r>
              <a:rPr lang="en-US" sz="2400" dirty="0" smtClean="0">
                <a:solidFill>
                  <a:schemeClr val="bg2"/>
                </a:solidFill>
              </a:rPr>
              <a:t>Water data layers in GIS</a:t>
            </a:r>
          </a:p>
        </p:txBody>
      </p:sp>
    </p:spTree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912813" y="687388"/>
            <a:ext cx="7313612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Making This System Successful Will Require  </a:t>
            </a:r>
            <a:br>
              <a:rPr kumimoji="0" lang="en-US" sz="24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Subtitle 10"/>
          <p:cNvSpPr txBox="1">
            <a:spLocks/>
          </p:cNvSpPr>
          <p:nvPr/>
        </p:nvSpPr>
        <p:spPr>
          <a:xfrm>
            <a:off x="912813" y="5716588"/>
            <a:ext cx="7315200" cy="457200"/>
          </a:xfrm>
          <a:prstGeom prst="rect">
            <a:avLst/>
          </a:prstGeom>
        </p:spPr>
        <p:txBody>
          <a:bodyPr/>
          <a:lstStyle/>
          <a:p>
            <a:pPr marL="177800" marR="0" lvl="0" indent="-177800" algn="r" defTabSz="914400" rtl="0" eaLnBrk="1" fontAlgn="base" latinLnBrk="0" hangingPunct="1">
              <a:lnSpc>
                <a:spcPts val="2300"/>
              </a:lnSpc>
              <a:spcBef>
                <a:spcPts val="300"/>
              </a:spcBef>
              <a:spcAft>
                <a:spcPts val="600"/>
              </a:spcAft>
              <a:buClr>
                <a:schemeClr val="accent3"/>
              </a:buClr>
              <a:buSzPct val="80000"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. . . A Community Based Approach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11"/>
          <p:cNvSpPr txBox="1">
            <a:spLocks/>
          </p:cNvSpPr>
          <p:nvPr/>
        </p:nvSpPr>
        <p:spPr>
          <a:xfrm>
            <a:off x="912813" y="1828800"/>
            <a:ext cx="4881562" cy="3200400"/>
          </a:xfrm>
          <a:prstGeom prst="rect">
            <a:avLst/>
          </a:prstGeom>
        </p:spPr>
        <p:txBody>
          <a:bodyPr/>
          <a:lstStyle/>
          <a:p>
            <a:pPr marL="177800" marR="0" lvl="0" indent="-177800" algn="l" defTabSz="914400" rtl="0" eaLnBrk="1" fontAlgn="base" latinLnBrk="0" hangingPunct="1">
              <a:lnSpc>
                <a:spcPts val="2300"/>
              </a:lnSpc>
              <a:spcBef>
                <a:spcPts val="300"/>
              </a:spcBef>
              <a:spcAft>
                <a:spcPts val="600"/>
              </a:spcAft>
              <a:buClr>
                <a:schemeClr val="accent3"/>
              </a:buClr>
              <a:buSzPct val="80000"/>
              <a:buFontTx/>
              <a:buChar char="•"/>
              <a:tabLst/>
              <a:defRPr/>
            </a:pPr>
            <a:r>
              <a:rPr kumimoji="0" lang="en-US" sz="16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Leadership &amp; Management</a:t>
            </a:r>
          </a:p>
          <a:p>
            <a:pPr marL="177800" marR="0" lvl="0" indent="-177800" algn="l" defTabSz="914400" rtl="0" eaLnBrk="1" fontAlgn="base" latinLnBrk="0" hangingPunct="1">
              <a:lnSpc>
                <a:spcPts val="2300"/>
              </a:lnSpc>
              <a:spcBef>
                <a:spcPts val="300"/>
              </a:spcBef>
              <a:spcAft>
                <a:spcPts val="600"/>
              </a:spcAft>
              <a:buClr>
                <a:schemeClr val="accent3"/>
              </a:buClr>
              <a:buSzPct val="80000"/>
              <a:buFontTx/>
              <a:buChar char="•"/>
              <a:tabLst/>
              <a:defRPr/>
            </a:pPr>
            <a:r>
              <a:rPr kumimoji="0" lang="en-US" sz="16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Adoption of Standards  </a:t>
            </a:r>
          </a:p>
          <a:p>
            <a:pPr marL="177800" marR="0" lvl="0" indent="-177800" algn="l" defTabSz="914400" rtl="0" eaLnBrk="1" fontAlgn="base" latinLnBrk="0" hangingPunct="1">
              <a:lnSpc>
                <a:spcPts val="2300"/>
              </a:lnSpc>
              <a:spcBef>
                <a:spcPts val="300"/>
              </a:spcBef>
              <a:spcAft>
                <a:spcPts val="600"/>
              </a:spcAft>
              <a:buClr>
                <a:schemeClr val="accent3"/>
              </a:buClr>
              <a:buSzPct val="80000"/>
              <a:buFontTx/>
              <a:buChar char="•"/>
              <a:tabLst/>
              <a:defRPr/>
            </a:pPr>
            <a:r>
              <a:rPr kumimoji="0" lang="en-US" sz="16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Creating &amp; Sharing Services</a:t>
            </a:r>
          </a:p>
          <a:p>
            <a:pPr marL="177800" marR="0" lvl="0" indent="-177800" algn="l" defTabSz="914400" rtl="0" eaLnBrk="1" fontAlgn="base" latinLnBrk="0" hangingPunct="1">
              <a:lnSpc>
                <a:spcPts val="2300"/>
              </a:lnSpc>
              <a:spcBef>
                <a:spcPts val="300"/>
              </a:spcBef>
              <a:spcAft>
                <a:spcPts val="600"/>
              </a:spcAft>
              <a:buClr>
                <a:schemeClr val="accent3"/>
              </a:buClr>
              <a:buSzPct val="80000"/>
              <a:buFontTx/>
              <a:buChar char="•"/>
              <a:tabLst/>
              <a:defRPr/>
            </a:pPr>
            <a:r>
              <a:rPr kumimoji="0" lang="en-US" sz="16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 Community Water Data Portal</a:t>
            </a:r>
          </a:p>
          <a:p>
            <a:pPr marL="177800" marR="0" lvl="0" indent="-177800" algn="l" defTabSz="914400" rtl="0" eaLnBrk="1" fontAlgn="base" latinLnBrk="0" hangingPunct="1">
              <a:lnSpc>
                <a:spcPts val="2300"/>
              </a:lnSpc>
              <a:spcBef>
                <a:spcPts val="300"/>
              </a:spcBef>
              <a:spcAft>
                <a:spcPts val="600"/>
              </a:spcAft>
              <a:buClr>
                <a:schemeClr val="accent3"/>
              </a:buClr>
              <a:buSzPct val="80000"/>
              <a:buFontTx/>
              <a:buChar char="•"/>
              <a:tabLst/>
              <a:defRPr/>
            </a:pPr>
            <a:r>
              <a:rPr kumimoji="0" lang="en-US" sz="16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Ongoing Participation </a:t>
            </a:r>
          </a:p>
          <a:p>
            <a:pPr marL="177800" marR="0" lvl="0" indent="-177800" algn="l" defTabSz="914400" rtl="0" eaLnBrk="1" fontAlgn="base" latinLnBrk="0" hangingPunct="1">
              <a:lnSpc>
                <a:spcPts val="2300"/>
              </a:lnSpc>
              <a:spcBef>
                <a:spcPts val="300"/>
              </a:spcBef>
              <a:spcAft>
                <a:spcPts val="600"/>
              </a:spcAft>
              <a:buClr>
                <a:schemeClr val="accent3"/>
              </a:buClr>
              <a:buSzPct val="80000"/>
              <a:buFontTx/>
              <a:buChar char="•"/>
              <a:tabLst/>
              <a:defRPr/>
            </a:pPr>
            <a:endParaRPr kumimoji="0" lang="en-US" sz="1600" b="1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77800" marR="0" lvl="0" indent="-177800" algn="l" defTabSz="914400" rtl="0" eaLnBrk="1" fontAlgn="base" latinLnBrk="0" hangingPunct="1">
              <a:lnSpc>
                <a:spcPts val="2300"/>
              </a:lnSpc>
              <a:spcBef>
                <a:spcPts val="300"/>
              </a:spcBef>
              <a:spcAft>
                <a:spcPts val="600"/>
              </a:spcAft>
              <a:buClr>
                <a:schemeClr val="accent3"/>
              </a:buClr>
              <a:buSzPct val="80000"/>
              <a:buFontTx/>
              <a:buChar char="•"/>
              <a:tabLst/>
              <a:defRPr/>
            </a:pP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03039" y="1381299"/>
            <a:ext cx="8418512" cy="4546600"/>
          </a:xfrm>
          <a:prstGeom prst="rect">
            <a:avLst/>
          </a:prstGeom>
        </p:spPr>
        <p:txBody>
          <a:bodyPr/>
          <a:lstStyle/>
          <a:p>
            <a:pPr marL="177800" indent="-177800" algn="ctr" eaLnBrk="0" hangingPunct="0">
              <a:spcBef>
                <a:spcPct val="20000"/>
              </a:spcBef>
              <a:buClr>
                <a:srgbClr val="FFFF66"/>
              </a:buClr>
              <a:buFontTx/>
              <a:buChar char="•"/>
              <a:defRPr/>
            </a:pPr>
            <a:endParaRPr lang="en-US" sz="1800">
              <a:effectLst>
                <a:outerShdw blurRad="38100" dist="38100" dir="2700000" algn="tl">
                  <a:srgbClr val="000000"/>
                </a:outerShdw>
              </a:effectLst>
              <a:latin typeface="Arial" pitchFamily="-106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3975100" y="4964113"/>
            <a:ext cx="4251325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en-US" sz="1500" i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 pitchFamily="-106" charset="0"/>
                <a:ea typeface="ＭＳ Ｐゴシック" pitchFamily="-112" charset="-128"/>
                <a:cs typeface="ＭＳ Ｐゴシック" pitchFamily="-112" charset="-128"/>
              </a:rPr>
              <a:t>“It always seems impossible until it’s done”</a:t>
            </a:r>
          </a:p>
          <a:p>
            <a:pPr algn="r" eaLnBrk="0" hangingPunct="0">
              <a:defRPr/>
            </a:pPr>
            <a:r>
              <a:rPr lang="en-US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 pitchFamily="-106" charset="0"/>
                <a:ea typeface="ＭＳ Ｐゴシック" pitchFamily="-112" charset="-128"/>
                <a:cs typeface="ＭＳ Ｐゴシック" pitchFamily="-112" charset="-128"/>
              </a:rPr>
              <a:t> Nelson Mandela</a:t>
            </a:r>
          </a:p>
        </p:txBody>
      </p:sp>
      <p:grpSp>
        <p:nvGrpSpPr>
          <p:cNvPr id="7" name="Group 9"/>
          <p:cNvGrpSpPr>
            <a:grpSpLocks/>
          </p:cNvGrpSpPr>
          <p:nvPr/>
        </p:nvGrpSpPr>
        <p:grpSpPr bwMode="auto">
          <a:xfrm>
            <a:off x="4449763" y="1868488"/>
            <a:ext cx="4140200" cy="2857500"/>
            <a:chOff x="4013200" y="1879600"/>
            <a:chExt cx="4213226" cy="2908300"/>
          </a:xfrm>
        </p:grpSpPr>
        <p:sp>
          <p:nvSpPr>
            <p:cNvPr id="8" name="AutoShape 61"/>
            <p:cNvSpPr>
              <a:spLocks noChangeArrowheads="1"/>
            </p:cNvSpPr>
            <p:nvPr/>
          </p:nvSpPr>
          <p:spPr bwMode="auto">
            <a:xfrm>
              <a:off x="4013200" y="1879600"/>
              <a:ext cx="4213226" cy="2908300"/>
            </a:xfrm>
            <a:prstGeom prst="roundRect">
              <a:avLst>
                <a:gd name="adj" fmla="val 3152"/>
              </a:avLst>
            </a:prstGeom>
            <a:solidFill>
              <a:srgbClr val="000000">
                <a:alpha val="50000"/>
              </a:srgbClr>
            </a:solidFill>
            <a:ln w="9525" cap="flat" cmpd="sng" algn="ctr">
              <a:solidFill>
                <a:srgbClr val="6BE4E4">
                  <a:alpha val="6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38100" dir="2700000" rotWithShape="0">
                <a:srgbClr val="000000">
                  <a:alpha val="60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 dirty="0"/>
            </a:p>
          </p:txBody>
        </p:sp>
        <p:pic>
          <p:nvPicPr>
            <p:cNvPr id="9" name="Picture 8" descr="G19194_Stock Photos_0062-Edit.png"/>
            <p:cNvPicPr>
              <a:picLocks noChangeAspect="1"/>
            </p:cNvPicPr>
            <p:nvPr/>
          </p:nvPicPr>
          <p:blipFill>
            <a:blip r:embed="rId3"/>
            <a:srcRect l="4723" r="8125" b="14584"/>
            <a:stretch>
              <a:fillRect/>
            </a:stretch>
          </p:blipFill>
          <p:spPr bwMode="auto">
            <a:xfrm>
              <a:off x="4127501" y="2032000"/>
              <a:ext cx="3984625" cy="2603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5"/>
          <p:cNvSpPr txBox="1">
            <a:spLocks/>
          </p:cNvSpPr>
          <p:nvPr/>
        </p:nvSpPr>
        <p:spPr>
          <a:xfrm>
            <a:off x="822325" y="627063"/>
            <a:ext cx="7313613" cy="342900"/>
          </a:xfrm>
          <a:prstGeom prst="rect">
            <a:avLst/>
          </a:prstGeom>
        </p:spPr>
        <p:txBody>
          <a:bodyPr/>
          <a:lstStyle/>
          <a:p>
            <a:pPr marL="177800" indent="-177800" eaLnBrk="0" hangingPunct="0">
              <a:spcBef>
                <a:spcPct val="20000"/>
              </a:spcBef>
              <a:buClr>
                <a:srgbClr val="FFFF66"/>
              </a:buClr>
              <a:defRPr/>
            </a:pPr>
            <a:r>
              <a:rPr lang="en-US" sz="240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ＭＳ Ｐゴシック" pitchFamily="-112" charset="-128"/>
              </a:rPr>
              <a:t>The Current Water Data Situation is Complicated  </a:t>
            </a:r>
            <a:r>
              <a:rPr lang="en-US" sz="2400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ＭＳ Ｐゴシック" pitchFamily="-112" charset="-128"/>
              </a:rPr>
              <a:t/>
            </a:r>
            <a:br>
              <a:rPr lang="en-US" sz="2400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ＭＳ Ｐゴシック" pitchFamily="-112" charset="-128"/>
              </a:rPr>
            </a:br>
            <a:endParaRPr lang="en-US" sz="2400" kern="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ea typeface="+mn-ea"/>
              <a:cs typeface="ＭＳ Ｐゴシック" pitchFamily="-112" charset="-128"/>
            </a:endParaRPr>
          </a:p>
        </p:txBody>
      </p:sp>
      <p:sp>
        <p:nvSpPr>
          <p:cNvPr id="3" name="Subtitle 4"/>
          <p:cNvSpPr txBox="1">
            <a:spLocks/>
          </p:cNvSpPr>
          <p:nvPr/>
        </p:nvSpPr>
        <p:spPr>
          <a:xfrm>
            <a:off x="628650" y="1703388"/>
            <a:ext cx="2171700" cy="457200"/>
          </a:xfrm>
          <a:prstGeom prst="rect">
            <a:avLst/>
          </a:prstGeom>
        </p:spPr>
        <p:txBody>
          <a:bodyPr/>
          <a:lstStyle/>
          <a:p>
            <a:pPr marL="177800" marR="0" lvl="0" indent="-177800" algn="l" defTabSz="914400" rtl="0" eaLnBrk="1" fontAlgn="base" latinLnBrk="0" hangingPunct="1">
              <a:lnSpc>
                <a:spcPts val="2300"/>
              </a:lnSpc>
              <a:spcBef>
                <a:spcPts val="300"/>
              </a:spcBef>
              <a:spcAft>
                <a:spcPts val="600"/>
              </a:spcAft>
              <a:buClr>
                <a:schemeClr val="accent3"/>
              </a:buClr>
              <a:buSzPct val="80000"/>
              <a:buFontTx/>
              <a:buChar char="•"/>
              <a:tabLst/>
              <a:defRPr/>
            </a:pPr>
            <a:r>
              <a:rPr kumimoji="0" lang="en-US" sz="1600" b="1" i="0" u="none" strike="noStrike" kern="0" cap="none" spc="0" normalizeH="0" baseline="0" noProof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Challenges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6"/>
          <p:cNvSpPr txBox="1">
            <a:spLocks/>
          </p:cNvSpPr>
          <p:nvPr/>
        </p:nvSpPr>
        <p:spPr>
          <a:xfrm>
            <a:off x="912813" y="2057400"/>
            <a:ext cx="5468937" cy="3200400"/>
          </a:xfrm>
          <a:prstGeom prst="rect">
            <a:avLst/>
          </a:prstGeom>
        </p:spPr>
        <p:txBody>
          <a:bodyPr/>
          <a:lstStyle/>
          <a:p>
            <a:pPr marL="177800" indent="-177800" algn="l" eaLnBrk="0" hangingPunct="0">
              <a:spcBef>
                <a:spcPct val="20000"/>
              </a:spcBef>
              <a:buClr>
                <a:srgbClr val="FFFF66"/>
              </a:buClr>
              <a:buFontTx/>
              <a:buChar char="•"/>
              <a:defRPr/>
            </a:pPr>
            <a:r>
              <a:rPr lang="en-US" sz="16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ＭＳ Ｐゴシック" pitchFamily="-112" charset="-128"/>
              </a:rPr>
              <a:t>Many distributed tabular databases</a:t>
            </a:r>
          </a:p>
          <a:p>
            <a:pPr marL="177800" indent="-177800" algn="l" eaLnBrk="0" hangingPunct="0">
              <a:spcBef>
                <a:spcPct val="20000"/>
              </a:spcBef>
              <a:buClr>
                <a:srgbClr val="FFFF66"/>
              </a:buClr>
              <a:buFontTx/>
              <a:buChar char="•"/>
              <a:defRPr/>
            </a:pPr>
            <a:r>
              <a:rPr lang="en-US" sz="16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ＭＳ Ｐゴシック" pitchFamily="-112" charset="-128"/>
              </a:rPr>
              <a:t>Heterogeneous data models </a:t>
            </a:r>
            <a:br>
              <a:rPr lang="en-US" sz="16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ＭＳ Ｐゴシック" pitchFamily="-112" charset="-128"/>
              </a:rPr>
            </a:br>
            <a:r>
              <a:rPr lang="en-US" sz="16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ＭＳ Ｐゴシック" pitchFamily="-112" charset="-128"/>
              </a:rPr>
              <a:t>(Stove-piped / No Standard Data Formats)</a:t>
            </a:r>
          </a:p>
          <a:p>
            <a:pPr marL="177800" indent="-177800" algn="l" eaLnBrk="0" hangingPunct="0">
              <a:spcBef>
                <a:spcPct val="20000"/>
              </a:spcBef>
              <a:buClr>
                <a:srgbClr val="FFFF66"/>
              </a:buClr>
              <a:buFontTx/>
              <a:buChar char="•"/>
              <a:defRPr/>
            </a:pPr>
            <a:r>
              <a:rPr lang="en-US" sz="16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ＭＳ Ｐゴシック" pitchFamily="-112" charset="-128"/>
              </a:rPr>
              <a:t>Independently managed</a:t>
            </a:r>
          </a:p>
          <a:p>
            <a:pPr marL="177800" indent="-177800" algn="l" eaLnBrk="0" hangingPunct="0">
              <a:spcBef>
                <a:spcPct val="20000"/>
              </a:spcBef>
              <a:buClr>
                <a:srgbClr val="FFFF66"/>
              </a:buClr>
              <a:buFontTx/>
              <a:buChar char="•"/>
              <a:defRPr/>
            </a:pPr>
            <a:r>
              <a:rPr lang="en-US" sz="16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ＭＳ Ｐゴシック" pitchFamily="-112" charset="-128"/>
              </a:rPr>
              <a:t>Not spatially enabled</a:t>
            </a:r>
          </a:p>
          <a:p>
            <a:pPr marL="177800" indent="-177800" algn="l" eaLnBrk="0" hangingPunct="0">
              <a:spcBef>
                <a:spcPct val="20000"/>
              </a:spcBef>
              <a:buClr>
                <a:srgbClr val="FFFF66"/>
              </a:buClr>
              <a:buFontTx/>
              <a:buChar char="•"/>
              <a:defRPr/>
            </a:pPr>
            <a:r>
              <a:rPr lang="en-US" sz="16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ＭＳ Ｐゴシック" pitchFamily="-112" charset="-128"/>
              </a:rPr>
              <a:t>No over-arching community or sponsor . . .</a:t>
            </a:r>
          </a:p>
          <a:p>
            <a:pPr marL="177800" indent="-177800" algn="l" eaLnBrk="0" hangingPunct="0">
              <a:spcBef>
                <a:spcPct val="20000"/>
              </a:spcBef>
              <a:buClr>
                <a:srgbClr val="FFFF66"/>
              </a:buClr>
              <a:buFontTx/>
              <a:buChar char="•"/>
              <a:defRPr/>
            </a:pPr>
            <a:endParaRPr lang="en-US" sz="1600" kern="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ea typeface="+mn-ea"/>
              <a:cs typeface="ＭＳ Ｐゴシック" pitchFamily="-112" charset="-128"/>
            </a:endParaRPr>
          </a:p>
          <a:p>
            <a:pPr marL="177800" indent="-177800" algn="l" eaLnBrk="0" hangingPunct="0">
              <a:spcBef>
                <a:spcPct val="20000"/>
              </a:spcBef>
              <a:buClr>
                <a:srgbClr val="FFFF66"/>
              </a:buClr>
              <a:defRPr/>
            </a:pPr>
            <a:r>
              <a:rPr lang="en-US" sz="1600" kern="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ＭＳ Ｐゴシック" pitchFamily="-112" charset="-128"/>
              </a:rPr>
              <a:t>Implications . . .</a:t>
            </a:r>
          </a:p>
          <a:p>
            <a:pPr marL="177800" indent="-177800" algn="l" eaLnBrk="0" hangingPunct="0">
              <a:spcBef>
                <a:spcPct val="20000"/>
              </a:spcBef>
              <a:buClr>
                <a:srgbClr val="FFFF66"/>
              </a:buClr>
              <a:buFontTx/>
              <a:buChar char="•"/>
              <a:defRPr/>
            </a:pPr>
            <a:r>
              <a:rPr lang="en-US" sz="16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ＭＳ Ｐゴシック" pitchFamily="-112" charset="-128"/>
              </a:rPr>
              <a:t>Data access and integration is laborious . . .</a:t>
            </a:r>
          </a:p>
          <a:p>
            <a:pPr marL="177800" indent="-177800" algn="l" eaLnBrk="0" hangingPunct="0">
              <a:spcBef>
                <a:spcPct val="20000"/>
              </a:spcBef>
              <a:buClr>
                <a:srgbClr val="FFFF66"/>
              </a:buClr>
              <a:buFontTx/>
              <a:buChar char="•"/>
              <a:defRPr/>
            </a:pPr>
            <a:r>
              <a:rPr lang="en-US" sz="16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ＭＳ Ｐゴシック" pitchFamily="-112" charset="-128"/>
              </a:rPr>
              <a:t>80% is about getting the data</a:t>
            </a:r>
          </a:p>
          <a:p>
            <a:pPr marL="177800" indent="-177800" algn="l" eaLnBrk="0" hangingPunct="0">
              <a:spcBef>
                <a:spcPct val="20000"/>
              </a:spcBef>
              <a:buClr>
                <a:srgbClr val="FFFF66"/>
              </a:buClr>
              <a:buFontTx/>
              <a:buChar char="•"/>
              <a:defRPr/>
            </a:pPr>
            <a:r>
              <a:rPr lang="en-US" sz="16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ＭＳ Ｐゴシック" pitchFamily="-112" charset="-128"/>
              </a:rPr>
              <a:t>Water Resource Information Is Not Leveraged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91691" y="5574082"/>
            <a:ext cx="5209109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 eaLnBrk="0" hangingPunct="0">
              <a:defRPr/>
            </a:pPr>
            <a:r>
              <a:rPr lang="en-US" sz="18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 pitchFamily="-106" charset="0"/>
                <a:ea typeface="ＭＳ Ｐゴシック" pitchFamily="-112" charset="-128"/>
                <a:cs typeface="ＭＳ Ｐゴシック" pitchFamily="-112" charset="-128"/>
              </a:rPr>
              <a:t>GIS and Web Services Can Help</a:t>
            </a:r>
          </a:p>
        </p:txBody>
      </p:sp>
      <p:pic>
        <p:nvPicPr>
          <p:cNvPr id="6" name="Picture 7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94941" y="3881895"/>
            <a:ext cx="2085975" cy="99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 descr="UC2009Logo_Jack2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19769" y="4875582"/>
            <a:ext cx="1460500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Freeform 4"/>
          <p:cNvSpPr>
            <a:spLocks/>
          </p:cNvSpPr>
          <p:nvPr/>
        </p:nvSpPr>
        <p:spPr bwMode="auto">
          <a:xfrm rot="-150923">
            <a:off x="647700" y="2173288"/>
            <a:ext cx="7981950" cy="2960687"/>
          </a:xfrm>
          <a:custGeom>
            <a:avLst/>
            <a:gdLst>
              <a:gd name="T0" fmla="*/ 2147483647 w 9370"/>
              <a:gd name="T1" fmla="*/ 2147483647 h 3351"/>
              <a:gd name="T2" fmla="*/ 2147483647 w 9370"/>
              <a:gd name="T3" fmla="*/ 2147483647 h 3351"/>
              <a:gd name="T4" fmla="*/ 2147483647 w 9370"/>
              <a:gd name="T5" fmla="*/ 2147483647 h 3351"/>
              <a:gd name="T6" fmla="*/ 2147483647 w 9370"/>
              <a:gd name="T7" fmla="*/ 2147483647 h 3351"/>
              <a:gd name="T8" fmla="*/ 2147483647 w 9370"/>
              <a:gd name="T9" fmla="*/ 2147483647 h 3351"/>
              <a:gd name="T10" fmla="*/ 2147483647 w 9370"/>
              <a:gd name="T11" fmla="*/ 2147483647 h 3351"/>
              <a:gd name="T12" fmla="*/ 2147483647 w 9370"/>
              <a:gd name="T13" fmla="*/ 2147483647 h 3351"/>
              <a:gd name="T14" fmla="*/ 2147483647 w 9370"/>
              <a:gd name="T15" fmla="*/ 2147483647 h 3351"/>
              <a:gd name="T16" fmla="*/ 2147483647 w 9370"/>
              <a:gd name="T17" fmla="*/ 2147483647 h 3351"/>
              <a:gd name="T18" fmla="*/ 2147483647 w 9370"/>
              <a:gd name="T19" fmla="*/ 2147483647 h 3351"/>
              <a:gd name="T20" fmla="*/ 2147483647 w 9370"/>
              <a:gd name="T21" fmla="*/ 2147483647 h 3351"/>
              <a:gd name="T22" fmla="*/ 2147483647 w 9370"/>
              <a:gd name="T23" fmla="*/ 2147483647 h 3351"/>
              <a:gd name="T24" fmla="*/ 2147483647 w 9370"/>
              <a:gd name="T25" fmla="*/ 2147483647 h 3351"/>
              <a:gd name="T26" fmla="*/ 2147483647 w 9370"/>
              <a:gd name="T27" fmla="*/ 2147483647 h 3351"/>
              <a:gd name="T28" fmla="*/ 2147483647 w 9370"/>
              <a:gd name="T29" fmla="*/ 2147483647 h 3351"/>
              <a:gd name="T30" fmla="*/ 2147483647 w 9370"/>
              <a:gd name="T31" fmla="*/ 2147483647 h 3351"/>
              <a:gd name="T32" fmla="*/ 2147483647 w 9370"/>
              <a:gd name="T33" fmla="*/ 2147483647 h 3351"/>
              <a:gd name="T34" fmla="*/ 2147483647 w 9370"/>
              <a:gd name="T35" fmla="*/ 2147483647 h 3351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9370"/>
              <a:gd name="T55" fmla="*/ 0 h 3351"/>
              <a:gd name="T56" fmla="*/ 9370 w 9370"/>
              <a:gd name="T57" fmla="*/ 3351 h 3351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9370" h="3351">
                <a:moveTo>
                  <a:pt x="57" y="1280"/>
                </a:moveTo>
                <a:cubicBezTo>
                  <a:pt x="0" y="1636"/>
                  <a:pt x="60" y="2126"/>
                  <a:pt x="273" y="2457"/>
                </a:cubicBezTo>
                <a:cubicBezTo>
                  <a:pt x="486" y="2788"/>
                  <a:pt x="906" y="3181"/>
                  <a:pt x="1333" y="3266"/>
                </a:cubicBezTo>
                <a:cubicBezTo>
                  <a:pt x="1760" y="3351"/>
                  <a:pt x="2357" y="3068"/>
                  <a:pt x="2835" y="2969"/>
                </a:cubicBezTo>
                <a:cubicBezTo>
                  <a:pt x="3313" y="2870"/>
                  <a:pt x="3798" y="2745"/>
                  <a:pt x="4201" y="2673"/>
                </a:cubicBezTo>
                <a:cubicBezTo>
                  <a:pt x="4604" y="2601"/>
                  <a:pt x="4820" y="2558"/>
                  <a:pt x="5253" y="2538"/>
                </a:cubicBezTo>
                <a:cubicBezTo>
                  <a:pt x="5686" y="2518"/>
                  <a:pt x="6200" y="2486"/>
                  <a:pt x="6799" y="2556"/>
                </a:cubicBezTo>
                <a:cubicBezTo>
                  <a:pt x="7398" y="2626"/>
                  <a:pt x="8423" y="2903"/>
                  <a:pt x="8848" y="2960"/>
                </a:cubicBezTo>
                <a:cubicBezTo>
                  <a:pt x="9273" y="3017"/>
                  <a:pt x="9334" y="2944"/>
                  <a:pt x="9352" y="2898"/>
                </a:cubicBezTo>
                <a:cubicBezTo>
                  <a:pt x="9370" y="2852"/>
                  <a:pt x="9209" y="2784"/>
                  <a:pt x="8956" y="2682"/>
                </a:cubicBezTo>
                <a:cubicBezTo>
                  <a:pt x="8703" y="2580"/>
                  <a:pt x="8278" y="2415"/>
                  <a:pt x="7833" y="2286"/>
                </a:cubicBezTo>
                <a:cubicBezTo>
                  <a:pt x="7388" y="2157"/>
                  <a:pt x="6843" y="2042"/>
                  <a:pt x="6286" y="1909"/>
                </a:cubicBezTo>
                <a:cubicBezTo>
                  <a:pt x="5729" y="1776"/>
                  <a:pt x="4973" y="1646"/>
                  <a:pt x="4489" y="1486"/>
                </a:cubicBezTo>
                <a:cubicBezTo>
                  <a:pt x="4005" y="1326"/>
                  <a:pt x="3714" y="1163"/>
                  <a:pt x="3383" y="947"/>
                </a:cubicBezTo>
                <a:cubicBezTo>
                  <a:pt x="3052" y="731"/>
                  <a:pt x="2816" y="346"/>
                  <a:pt x="2502" y="192"/>
                </a:cubicBezTo>
                <a:cubicBezTo>
                  <a:pt x="2188" y="38"/>
                  <a:pt x="1810" y="0"/>
                  <a:pt x="1495" y="21"/>
                </a:cubicBezTo>
                <a:cubicBezTo>
                  <a:pt x="1180" y="42"/>
                  <a:pt x="853" y="105"/>
                  <a:pt x="614" y="318"/>
                </a:cubicBezTo>
                <a:cubicBezTo>
                  <a:pt x="375" y="531"/>
                  <a:pt x="114" y="924"/>
                  <a:pt x="57" y="1280"/>
                </a:cubicBezTo>
                <a:close/>
              </a:path>
            </a:pathLst>
          </a:custGeom>
          <a:solidFill>
            <a:schemeClr val="tx1">
              <a:alpha val="25098"/>
            </a:schemeClr>
          </a:solidFill>
          <a:ln w="12700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6" name="Arc 95"/>
          <p:cNvSpPr/>
          <p:nvPr/>
        </p:nvSpPr>
        <p:spPr bwMode="auto">
          <a:xfrm rot="16500443">
            <a:off x="4773612" y="3328988"/>
            <a:ext cx="1082675" cy="1168400"/>
          </a:xfrm>
          <a:prstGeom prst="arc">
            <a:avLst>
              <a:gd name="adj1" fmla="val 12640511"/>
              <a:gd name="adj2" fmla="val 15599232"/>
            </a:avLst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lg" len="med"/>
            <a:tailEnd type="triangle" w="lg" len="med"/>
          </a:ln>
          <a:effectLst/>
        </p:spPr>
        <p:txBody>
          <a:bodyPr anchor="ctr"/>
          <a:lstStyle/>
          <a:p>
            <a:pPr algn="ctr"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-97" charset="0"/>
              <a:ea typeface="ＭＳ Ｐゴシック" pitchFamily="-97" charset="-128"/>
              <a:cs typeface="ＭＳ Ｐゴシック" pitchFamily="-97" charset="-128"/>
            </a:endParaRPr>
          </a:p>
        </p:txBody>
      </p:sp>
      <p:sp>
        <p:nvSpPr>
          <p:cNvPr id="97" name="Arc 96"/>
          <p:cNvSpPr/>
          <p:nvPr/>
        </p:nvSpPr>
        <p:spPr bwMode="auto">
          <a:xfrm rot="18868653" flipH="1">
            <a:off x="4849812" y="3176588"/>
            <a:ext cx="1082675" cy="1168400"/>
          </a:xfrm>
          <a:prstGeom prst="arc">
            <a:avLst>
              <a:gd name="adj1" fmla="val 12640511"/>
              <a:gd name="adj2" fmla="val 15599232"/>
            </a:avLst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lg" len="med"/>
            <a:tailEnd type="triangle" w="lg" len="med"/>
          </a:ln>
          <a:effectLst/>
        </p:spPr>
        <p:txBody>
          <a:bodyPr anchor="ctr"/>
          <a:lstStyle/>
          <a:p>
            <a:pPr algn="ctr"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-97" charset="0"/>
              <a:ea typeface="ＭＳ Ｐゴシック" pitchFamily="-97" charset="-128"/>
              <a:cs typeface="ＭＳ Ｐゴシック" pitchFamily="-97" charset="-128"/>
            </a:endParaRPr>
          </a:p>
        </p:txBody>
      </p:sp>
      <p:sp>
        <p:nvSpPr>
          <p:cNvPr id="98" name="Arc 97"/>
          <p:cNvSpPr/>
          <p:nvPr/>
        </p:nvSpPr>
        <p:spPr bwMode="auto">
          <a:xfrm rot="5580287" flipH="1">
            <a:off x="4760912" y="3252788"/>
            <a:ext cx="1082675" cy="1168400"/>
          </a:xfrm>
          <a:prstGeom prst="arc">
            <a:avLst>
              <a:gd name="adj1" fmla="val 12640511"/>
              <a:gd name="adj2" fmla="val 15599232"/>
            </a:avLst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lg" len="med"/>
            <a:tailEnd type="triangle" w="lg" len="med"/>
          </a:ln>
          <a:effectLst/>
        </p:spPr>
        <p:txBody>
          <a:bodyPr anchor="ctr"/>
          <a:lstStyle/>
          <a:p>
            <a:pPr algn="ctr"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-97" charset="0"/>
              <a:ea typeface="ＭＳ Ｐゴシック" pitchFamily="-97" charset="-128"/>
              <a:cs typeface="ＭＳ Ｐゴシック" pitchFamily="-97" charset="-128"/>
            </a:endParaRPr>
          </a:p>
        </p:txBody>
      </p:sp>
      <p:pic>
        <p:nvPicPr>
          <p:cNvPr id="13318" name="Picture 68" descr="gis_web_globe_01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9225" y="2143125"/>
            <a:ext cx="3381375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2850" name="Rectangle 2"/>
          <p:cNvSpPr>
            <a:spLocks noGrp="1" noChangeArrowheads="1"/>
          </p:cNvSpPr>
          <p:nvPr>
            <p:ph type="title"/>
          </p:nvPr>
        </p:nvSpPr>
        <p:spPr>
          <a:xfrm>
            <a:off x="912813" y="687388"/>
            <a:ext cx="7313612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GIS  Provides Integrative Technology</a:t>
            </a:r>
            <a:endParaRPr lang="en-US" dirty="0"/>
          </a:p>
        </p:txBody>
      </p:sp>
      <p:sp>
        <p:nvSpPr>
          <p:cNvPr id="65" name="Text Placeholder 64"/>
          <p:cNvSpPr>
            <a:spLocks noGrp="1"/>
          </p:cNvSpPr>
          <p:nvPr>
            <p:ph type="body" sz="quarter" idx="10"/>
          </p:nvPr>
        </p:nvSpPr>
        <p:spPr>
          <a:xfrm>
            <a:off x="912813" y="1079500"/>
            <a:ext cx="7313612" cy="342900"/>
          </a:xfrm>
        </p:spPr>
        <p:txBody>
          <a:bodyPr/>
          <a:lstStyle/>
          <a:p>
            <a:pPr>
              <a:defRPr/>
            </a:pPr>
            <a:r>
              <a:rPr dirty="0" smtClean="0">
                <a:solidFill>
                  <a:schemeClr val="accent1"/>
                </a:solidFill>
              </a:rPr>
              <a:t>Bringing Together Geospatial Data and Knowledge</a:t>
            </a:r>
          </a:p>
        </p:txBody>
      </p:sp>
      <p:sp>
        <p:nvSpPr>
          <p:cNvPr id="64" name="Subtitle 6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accent1"/>
                </a:solidFill>
              </a:rPr>
              <a:t>And Making Them Accessible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102851" name="Text Box 3"/>
          <p:cNvSpPr txBox="1">
            <a:spLocks noChangeArrowheads="1"/>
          </p:cNvSpPr>
          <p:nvPr/>
        </p:nvSpPr>
        <p:spPr bwMode="auto">
          <a:xfrm>
            <a:off x="4665663" y="2070100"/>
            <a:ext cx="2992437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0" hangingPunct="0">
              <a:lnSpc>
                <a:spcPct val="110000"/>
              </a:lnSpc>
              <a:buClr>
                <a:srgbClr val="FFFF00"/>
              </a:buClr>
              <a:defRPr/>
            </a:pPr>
            <a:r>
              <a:rPr lang="en-US" sz="1600" kern="0" dirty="0">
                <a:solidFill>
                  <a:schemeClr val="bg2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ＭＳ Ｐゴシック" pitchFamily="-110" charset="-128"/>
              </a:rPr>
              <a:t>Providing New Methods For</a:t>
            </a:r>
            <a:br>
              <a:rPr lang="en-US" sz="1600" kern="0" dirty="0">
                <a:solidFill>
                  <a:schemeClr val="bg2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ＭＳ Ｐゴシック" pitchFamily="-110" charset="-128"/>
              </a:rPr>
            </a:br>
            <a:r>
              <a:rPr lang="en-US" sz="1600" kern="0" dirty="0">
                <a:solidFill>
                  <a:schemeClr val="bg2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ＭＳ Ｐゴシック" pitchFamily="-110" charset="-128"/>
              </a:rPr>
              <a:t>Analysis &amp; Collaboration</a:t>
            </a:r>
          </a:p>
        </p:txBody>
      </p:sp>
      <p:sp>
        <p:nvSpPr>
          <p:cNvPr id="31805" name="Text Box 61"/>
          <p:cNvSpPr txBox="1">
            <a:spLocks noChangeArrowheads="1"/>
          </p:cNvSpPr>
          <p:nvPr/>
        </p:nvSpPr>
        <p:spPr bwMode="auto">
          <a:xfrm>
            <a:off x="4983163" y="3673475"/>
            <a:ext cx="538162" cy="3381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>
              <a:defRPr/>
            </a:pPr>
            <a:r>
              <a:rPr lang="en-US" sz="1600" kern="0" dirty="0">
                <a:solidFill>
                  <a:schemeClr val="bg2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ＭＳ Ｐゴシック" pitchFamily="-110" charset="-128"/>
              </a:rPr>
              <a:t>GIS</a:t>
            </a:r>
          </a:p>
        </p:txBody>
      </p:sp>
      <p:pic>
        <p:nvPicPr>
          <p:cNvPr id="13324" name="Picture 69" descr="user_mapcomp_grn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42138" y="3797300"/>
            <a:ext cx="1347787" cy="122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5" name="Picture 73" descr="t_file_wht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35263" y="2578100"/>
            <a:ext cx="508000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6" name="Picture 70" descr="map_01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84375" y="3249613"/>
            <a:ext cx="6731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7" name="Picture 71" descr="map_02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24188" y="3003550"/>
            <a:ext cx="6731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8" name="Picture 74" descr="users_map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12813" y="4083050"/>
            <a:ext cx="9779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9" name="Picture 76" descr="trimble_gps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479550" y="2600325"/>
            <a:ext cx="444500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30" name="Picture 79" descr="camera.pn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549400" y="3573463"/>
            <a:ext cx="422275" cy="40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31" name="Picture 70" descr="iphone_map.png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587625" y="4381500"/>
            <a:ext cx="409575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82"/>
          <p:cNvGrpSpPr>
            <a:grpSpLocks/>
          </p:cNvGrpSpPr>
          <p:nvPr/>
        </p:nvGrpSpPr>
        <p:grpSpPr bwMode="auto">
          <a:xfrm>
            <a:off x="2255838" y="3541713"/>
            <a:ext cx="1066800" cy="738187"/>
            <a:chOff x="4594120" y="5262290"/>
            <a:chExt cx="774914" cy="536459"/>
          </a:xfrm>
        </p:grpSpPr>
        <p:pic>
          <p:nvPicPr>
            <p:cNvPr id="13343" name="Picture 18" descr="Input.png"/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5030711" y="5343530"/>
              <a:ext cx="338323" cy="2256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44" name="Picture 10" descr="graph_report.png"/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4780643" y="5483097"/>
              <a:ext cx="410817" cy="3156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45" name="Picture 11" descr="graph2_report.png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4594120" y="5262290"/>
              <a:ext cx="410817" cy="3156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107"/>
          <p:cNvGrpSpPr>
            <a:grpSpLocks/>
          </p:cNvGrpSpPr>
          <p:nvPr/>
        </p:nvGrpSpPr>
        <p:grpSpPr bwMode="auto">
          <a:xfrm>
            <a:off x="954088" y="3128963"/>
            <a:ext cx="536575" cy="531812"/>
            <a:chOff x="2942488" y="5543299"/>
            <a:chExt cx="702732" cy="697109"/>
          </a:xfrm>
        </p:grpSpPr>
        <p:pic>
          <p:nvPicPr>
            <p:cNvPr id="13341" name="Picture 65" descr="calendar.png"/>
            <p:cNvPicPr>
              <a:picLocks noChangeAspect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3221536" y="5805576"/>
              <a:ext cx="423684" cy="434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42" name="Picture 66" descr="clock.png"/>
            <p:cNvPicPr>
              <a:picLocks noChangeAspect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2942488" y="5543299"/>
              <a:ext cx="480693" cy="4917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3334" name="Picture 75" descr="jet_blu.png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3070225" y="3790950"/>
            <a:ext cx="717550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35" name="Picture 54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1966913" y="4356100"/>
            <a:ext cx="54451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36" name="Picture 43" descr="cell_phone_08.png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2055813" y="2201863"/>
            <a:ext cx="611187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37" name="Picture 92" descr="t_file_wht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0563" y="3289300"/>
            <a:ext cx="508000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38" name="Picture 93" descr="map_layers.png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5327650" y="3159125"/>
            <a:ext cx="714375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39" name="Picture 94" descr="database_org.png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5191125" y="4287838"/>
            <a:ext cx="5397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40" name="Picture 91" descr="datamodel_02.png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4899025" y="3989388"/>
            <a:ext cx="766763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912813" y="687388"/>
            <a:ext cx="7313612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We are Moving to a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Geodata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Rich Society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ext Placeholder 22"/>
          <p:cNvSpPr txBox="1">
            <a:spLocks/>
          </p:cNvSpPr>
          <p:nvPr/>
        </p:nvSpPr>
        <p:spPr>
          <a:xfrm>
            <a:off x="912813" y="1192234"/>
            <a:ext cx="7313612" cy="342900"/>
          </a:xfrm>
          <a:prstGeom prst="rect">
            <a:avLst/>
          </a:prstGeom>
        </p:spPr>
        <p:txBody>
          <a:bodyPr/>
          <a:lstStyle/>
          <a:p>
            <a:pPr marL="177800" marR="0" lvl="0" indent="-177800" algn="l" defTabSz="914400" rtl="0" eaLnBrk="1" fontAlgn="base" latinLnBrk="0" hangingPunct="1">
              <a:lnSpc>
                <a:spcPts val="2300"/>
              </a:lnSpc>
              <a:spcBef>
                <a:spcPts val="300"/>
              </a:spcBef>
              <a:spcAft>
                <a:spcPts val="600"/>
              </a:spcAft>
              <a:buClr>
                <a:schemeClr val="accent3"/>
              </a:buClr>
              <a:buSzPct val="80000"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More Geospatial Information, Applications and Access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ubtitle 21"/>
          <p:cNvSpPr txBox="1">
            <a:spLocks/>
          </p:cNvSpPr>
          <p:nvPr/>
        </p:nvSpPr>
        <p:spPr>
          <a:xfrm>
            <a:off x="1828800" y="6192577"/>
            <a:ext cx="7315200" cy="457200"/>
          </a:xfrm>
          <a:prstGeom prst="rect">
            <a:avLst/>
          </a:prstGeom>
        </p:spPr>
        <p:txBody>
          <a:bodyPr/>
          <a:lstStyle/>
          <a:p>
            <a:pPr marL="177800" marR="0" lvl="0" indent="-177800" algn="r" defTabSz="914400" rtl="0" eaLnBrk="1" fontAlgn="base" latinLnBrk="0" hangingPunct="1">
              <a:lnSpc>
                <a:spcPts val="2300"/>
              </a:lnSpc>
              <a:spcBef>
                <a:spcPts val="300"/>
              </a:spcBef>
              <a:spcAft>
                <a:spcPts val="600"/>
              </a:spcAft>
              <a:buClr>
                <a:schemeClr val="accent3"/>
              </a:buClr>
              <a:buSzPct val="80000"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. . Our Global Society is Increasingly Spatially Literate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7" descr="massanutten_VA-stereo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858000" y="1344613"/>
            <a:ext cx="1368425" cy="132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63500" dir="2700000">
              <a:srgbClr val="000000">
                <a:alpha val="40000"/>
              </a:srgbClr>
            </a:outerShdw>
          </a:effectLst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4"/>
          <a:srcRect l="40965" t="28094" r="24110" b="27328"/>
          <a:stretch>
            <a:fillRect/>
          </a:stretch>
        </p:blipFill>
        <p:spPr bwMode="auto">
          <a:xfrm>
            <a:off x="6273800" y="2252663"/>
            <a:ext cx="1346200" cy="1290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63500" dir="2700000">
              <a:srgbClr val="000000">
                <a:alpha val="40000"/>
              </a:srgbClr>
            </a:outerShdw>
          </a:effec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5"/>
          <a:srcRect l="4855" t="8153"/>
          <a:stretch>
            <a:fillRect/>
          </a:stretch>
        </p:blipFill>
        <p:spPr bwMode="auto">
          <a:xfrm>
            <a:off x="5245100" y="1503363"/>
            <a:ext cx="1473200" cy="1012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0" dist="63500" dir="2700000">
              <a:srgbClr val="000000">
                <a:alpha val="40000"/>
              </a:srgbClr>
            </a:outerShdw>
          </a:effectLst>
        </p:spPr>
      </p:pic>
      <p:pic>
        <p:nvPicPr>
          <p:cNvPr id="10" name="Picture 1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92563" y="1866900"/>
            <a:ext cx="1443037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63500" dir="2700000">
              <a:srgbClr val="000000">
                <a:alpha val="40000"/>
              </a:srgbClr>
            </a:outerShdw>
          </a:effectLst>
        </p:spPr>
      </p:pic>
      <p:pic>
        <p:nvPicPr>
          <p:cNvPr id="11" name="Picture 13"/>
          <p:cNvPicPr>
            <a:picLocks noChangeAspect="1" noChangeArrowheads="1"/>
          </p:cNvPicPr>
          <p:nvPr/>
        </p:nvPicPr>
        <p:blipFill>
          <a:blip r:embed="rId7"/>
          <a:srcRect l="42805" t="22662" r="3654" b="18345"/>
          <a:stretch>
            <a:fillRect/>
          </a:stretch>
        </p:blipFill>
        <p:spPr bwMode="auto">
          <a:xfrm>
            <a:off x="4754563" y="2781300"/>
            <a:ext cx="1595437" cy="126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63500" dir="2700000">
              <a:srgbClr val="000000">
                <a:alpha val="40000"/>
              </a:srgbClr>
            </a:outerShdw>
          </a:effectLst>
        </p:spPr>
      </p:pic>
      <p:pic>
        <p:nvPicPr>
          <p:cNvPr id="12" name="Picture 14" descr="JoinParcels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588000" y="3814763"/>
            <a:ext cx="1981200" cy="14208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0" dist="63500" dir="2700000">
              <a:srgbClr val="000000">
                <a:alpha val="40000"/>
              </a:srgbClr>
            </a:outerShdw>
          </a:effectLst>
        </p:spPr>
      </p:pic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229475" y="4575175"/>
            <a:ext cx="996950" cy="996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0" dist="63500" dir="2700000">
              <a:srgbClr val="000000">
                <a:alpha val="40000"/>
              </a:srgbClr>
            </a:outerShdw>
          </a:effectLst>
        </p:spPr>
      </p:pic>
      <p:pic>
        <p:nvPicPr>
          <p:cNvPr id="14" name="Picture 10"/>
          <p:cNvPicPr>
            <a:picLocks noChangeAspect="1" noChangeArrowheads="1"/>
          </p:cNvPicPr>
          <p:nvPr/>
        </p:nvPicPr>
        <p:blipFill>
          <a:blip r:embed="rId10"/>
          <a:srcRect l="7385" r="11178"/>
          <a:stretch>
            <a:fillRect/>
          </a:stretch>
        </p:blipFill>
        <p:spPr bwMode="auto">
          <a:xfrm>
            <a:off x="6727825" y="3013075"/>
            <a:ext cx="1295400" cy="1057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0" dist="63500" dir="2700000">
              <a:srgbClr val="000000">
                <a:alpha val="40000"/>
              </a:srgbClr>
            </a:outerShdw>
          </a:effectLst>
        </p:spPr>
      </p:pic>
      <p:pic>
        <p:nvPicPr>
          <p:cNvPr id="15" name="Picture 20" descr="09may2004_zoom"/>
          <p:cNvPicPr>
            <a:picLocks noChangeAspect="1" noChangeArrowheads="1"/>
          </p:cNvPicPr>
          <p:nvPr/>
        </p:nvPicPr>
        <p:blipFill>
          <a:blip r:embed="rId11"/>
          <a:srcRect t="5469" b="10156"/>
          <a:stretch>
            <a:fillRect/>
          </a:stretch>
        </p:blipFill>
        <p:spPr bwMode="auto">
          <a:xfrm>
            <a:off x="3541713" y="3259138"/>
            <a:ext cx="1570037" cy="14398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0" dist="63500" dir="2700000">
              <a:srgbClr val="000000">
                <a:alpha val="40000"/>
              </a:srgbClr>
            </a:outerShdw>
          </a:effectLst>
        </p:spPr>
      </p:pic>
      <p:pic>
        <p:nvPicPr>
          <p:cNvPr id="16" name="Picture 12"/>
          <p:cNvPicPr>
            <a:picLocks noChangeAspect="1" noChangeArrowheads="1"/>
          </p:cNvPicPr>
          <p:nvPr/>
        </p:nvPicPr>
        <p:blipFill>
          <a:blip r:embed="rId12"/>
          <a:srcRect r="11721"/>
          <a:stretch>
            <a:fillRect/>
          </a:stretch>
        </p:blipFill>
        <p:spPr bwMode="auto">
          <a:xfrm>
            <a:off x="1934358" y="5207500"/>
            <a:ext cx="1841500" cy="116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63500" dir="2700000">
              <a:srgbClr val="000000">
                <a:alpha val="40000"/>
              </a:srgbClr>
            </a:outerShdw>
          </a:effectLst>
        </p:spPr>
      </p:pic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751388" y="4486275"/>
            <a:ext cx="1293812" cy="114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63500" dir="2700000">
              <a:srgbClr val="000000">
                <a:alpha val="40000"/>
              </a:srgbClr>
            </a:outerShdw>
          </a:effectLst>
        </p:spPr>
      </p:pic>
      <p:pic>
        <p:nvPicPr>
          <p:cNvPr id="18" name="Picture 19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949575" y="4157663"/>
            <a:ext cx="1466850" cy="97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63500" dir="2700000">
              <a:srgbClr val="000000">
                <a:alpha val="40000"/>
              </a:srgbClr>
            </a:outerShdw>
          </a:effectLst>
        </p:spPr>
      </p:pic>
      <p:sp>
        <p:nvSpPr>
          <p:cNvPr id="19" name="Text Placeholder 23"/>
          <p:cNvSpPr txBox="1">
            <a:spLocks/>
          </p:cNvSpPr>
          <p:nvPr/>
        </p:nvSpPr>
        <p:spPr>
          <a:xfrm>
            <a:off x="912813" y="1752600"/>
            <a:ext cx="3657600" cy="3200400"/>
          </a:xfrm>
          <a:prstGeom prst="rect">
            <a:avLst/>
          </a:prstGeom>
        </p:spPr>
        <p:txBody>
          <a:bodyPr/>
          <a:lstStyle/>
          <a:p>
            <a:pPr marL="177800" marR="0" lvl="0" indent="-177800" algn="l" defTabSz="914400" rtl="0" eaLnBrk="1" fontAlgn="base" latinLnBrk="0" hangingPunct="1">
              <a:lnSpc>
                <a:spcPts val="2300"/>
              </a:lnSpc>
              <a:spcBef>
                <a:spcPts val="300"/>
              </a:spcBef>
              <a:spcAft>
                <a:spcPts val="600"/>
              </a:spcAft>
              <a:buClr>
                <a:schemeClr val="accent3"/>
              </a:buClr>
              <a:buSzPct val="80000"/>
              <a:buFontTx/>
              <a:buChar char="•"/>
              <a:tabLst/>
              <a:defRPr/>
            </a:pPr>
            <a:r>
              <a:rPr kumimoji="0" lang="en-US" sz="14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Satellite Imagery (100x)</a:t>
            </a:r>
          </a:p>
          <a:p>
            <a:pPr marL="177800" marR="0" lvl="0" indent="-177800" algn="l" defTabSz="914400" rtl="0" eaLnBrk="1" fontAlgn="base" latinLnBrk="0" hangingPunct="1">
              <a:lnSpc>
                <a:spcPts val="2300"/>
              </a:lnSpc>
              <a:spcBef>
                <a:spcPts val="300"/>
              </a:spcBef>
              <a:spcAft>
                <a:spcPts val="600"/>
              </a:spcAft>
              <a:buClr>
                <a:schemeClr val="accent3"/>
              </a:buClr>
              <a:buSzPct val="80000"/>
              <a:buFontTx/>
              <a:buChar char="•"/>
              <a:tabLst/>
              <a:defRPr/>
            </a:pPr>
            <a:r>
              <a:rPr kumimoji="0" lang="en-US" sz="14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GPS / Location Data</a:t>
            </a:r>
          </a:p>
          <a:p>
            <a:pPr marL="177800" marR="0" lvl="0" indent="-177800" algn="l" defTabSz="914400" rtl="0" eaLnBrk="1" fontAlgn="base" latinLnBrk="0" hangingPunct="1">
              <a:lnSpc>
                <a:spcPts val="2300"/>
              </a:lnSpc>
              <a:spcBef>
                <a:spcPts val="300"/>
              </a:spcBef>
              <a:spcAft>
                <a:spcPts val="600"/>
              </a:spcAft>
              <a:buClr>
                <a:schemeClr val="accent3"/>
              </a:buClr>
              <a:buSzPct val="80000"/>
              <a:buFontTx/>
              <a:buChar char="•"/>
              <a:tabLst/>
              <a:defRPr/>
            </a:pPr>
            <a:r>
              <a:rPr kumimoji="0" lang="en-US" sz="14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Georeferenced Data</a:t>
            </a:r>
          </a:p>
          <a:p>
            <a:pPr marL="177800" marR="0" lvl="0" indent="-177800" algn="l" defTabSz="914400" rtl="0" eaLnBrk="1" fontAlgn="base" latinLnBrk="0" hangingPunct="1">
              <a:lnSpc>
                <a:spcPts val="2300"/>
              </a:lnSpc>
              <a:spcBef>
                <a:spcPts val="300"/>
              </a:spcBef>
              <a:spcAft>
                <a:spcPts val="600"/>
              </a:spcAft>
              <a:buClr>
                <a:schemeClr val="accent3"/>
              </a:buClr>
              <a:buSzPct val="80000"/>
              <a:buFontTx/>
              <a:buChar char="•"/>
              <a:tabLst/>
              <a:defRPr/>
            </a:pPr>
            <a:r>
              <a:rPr kumimoji="0" lang="en-US" sz="14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Real Time Change Monitoring </a:t>
            </a:r>
          </a:p>
          <a:p>
            <a:pPr marL="177800" marR="0" lvl="0" indent="-177800" algn="l" defTabSz="914400" rtl="0" eaLnBrk="1" fontAlgn="base" latinLnBrk="0" hangingPunct="1">
              <a:lnSpc>
                <a:spcPts val="2300"/>
              </a:lnSpc>
              <a:spcBef>
                <a:spcPts val="300"/>
              </a:spcBef>
              <a:spcAft>
                <a:spcPts val="600"/>
              </a:spcAft>
              <a:buClr>
                <a:schemeClr val="accent3"/>
              </a:buClr>
              <a:buSzPct val="80000"/>
              <a:buFontTx/>
              <a:buChar char="•"/>
              <a:tabLst/>
              <a:defRPr/>
            </a:pPr>
            <a:r>
              <a:rPr kumimoji="0" lang="en-US" sz="14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Locationally Aware Devices </a:t>
            </a:r>
          </a:p>
          <a:p>
            <a:pPr marL="177800" marR="0" lvl="0" indent="-177800" algn="l" defTabSz="914400" rtl="0" eaLnBrk="1" fontAlgn="base" latinLnBrk="0" hangingPunct="1">
              <a:lnSpc>
                <a:spcPts val="2300"/>
              </a:lnSpc>
              <a:spcBef>
                <a:spcPts val="300"/>
              </a:spcBef>
              <a:spcAft>
                <a:spcPts val="600"/>
              </a:spcAft>
              <a:buClr>
                <a:schemeClr val="accent3"/>
              </a:buClr>
              <a:buSzPct val="80000"/>
              <a:buFontTx/>
              <a:buChar char="•"/>
              <a:tabLst/>
              <a:defRPr/>
            </a:pPr>
            <a:r>
              <a:rPr kumimoji="0" lang="en-US" sz="14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Online GIS Services</a:t>
            </a:r>
          </a:p>
          <a:p>
            <a:pPr marL="517525" marR="0" lvl="1" indent="-174625" algn="l" defTabSz="914400" rtl="0" eaLnBrk="1" fontAlgn="base" latinLnBrk="0" hangingPunct="1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SzPct val="80000"/>
              <a:buFont typeface="Lucida Grande"/>
              <a:buChar char="-"/>
              <a:tabLst/>
              <a:defRPr/>
            </a:pPr>
            <a:r>
              <a:rPr kumimoji="0" lang="en-US" sz="14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</a:rPr>
              <a:t>Mapping</a:t>
            </a:r>
          </a:p>
          <a:p>
            <a:pPr marL="517525" marR="0" lvl="1" indent="-174625" algn="l" defTabSz="914400" rtl="0" eaLnBrk="1" fontAlgn="base" latinLnBrk="0" hangingPunct="1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SzPct val="80000"/>
              <a:buFont typeface="Lucida Grande"/>
              <a:buChar char="-"/>
              <a:tabLst/>
              <a:defRPr/>
            </a:pPr>
            <a:r>
              <a:rPr kumimoji="0" lang="en-US" sz="14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</a:rPr>
              <a:t>Visualization</a:t>
            </a:r>
          </a:p>
          <a:p>
            <a:pPr marL="517525" marR="0" lvl="1" indent="-174625" algn="l" defTabSz="914400" rtl="0" eaLnBrk="1" fontAlgn="base" latinLnBrk="0" hangingPunct="1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SzPct val="80000"/>
              <a:buFont typeface="Lucida Grande"/>
              <a:buChar char="-"/>
              <a:tabLst/>
              <a:defRPr/>
            </a:pPr>
            <a:r>
              <a:rPr kumimoji="0" lang="en-US" sz="14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</a:rPr>
              <a:t>Consumer Acccess</a:t>
            </a:r>
          </a:p>
          <a:p>
            <a:pPr marL="177800" marR="0" lvl="0" indent="-177800" algn="l" defTabSz="914400" rtl="0" eaLnBrk="1" fontAlgn="base" latinLnBrk="0" hangingPunct="1">
              <a:lnSpc>
                <a:spcPts val="2300"/>
              </a:lnSpc>
              <a:spcBef>
                <a:spcPts val="300"/>
              </a:spcBef>
              <a:spcAft>
                <a:spcPts val="600"/>
              </a:spcAft>
              <a:buClr>
                <a:schemeClr val="accent3"/>
              </a:buClr>
              <a:buSzPct val="80000"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77800" marR="0" lvl="0" indent="-177800" algn="l" defTabSz="914400" rtl="0" eaLnBrk="1" fontAlgn="base" latinLnBrk="0" hangingPunct="1">
              <a:lnSpc>
                <a:spcPts val="2300"/>
              </a:lnSpc>
              <a:spcBef>
                <a:spcPts val="300"/>
              </a:spcBef>
              <a:spcAft>
                <a:spcPts val="600"/>
              </a:spcAft>
              <a:buClr>
                <a:schemeClr val="accent3"/>
              </a:buClr>
              <a:buSzPct val="80000"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172"/>
          <p:cNvSpPr>
            <a:spLocks/>
          </p:cNvSpPr>
          <p:nvPr/>
        </p:nvSpPr>
        <p:spPr bwMode="auto">
          <a:xfrm>
            <a:off x="6007100" y="2290763"/>
            <a:ext cx="2363788" cy="2998787"/>
          </a:xfrm>
          <a:prstGeom prst="roundRect">
            <a:avLst>
              <a:gd name="adj" fmla="val 16667"/>
            </a:avLst>
          </a:prstGeom>
          <a:solidFill>
            <a:srgbClr val="000000">
              <a:alpha val="34901"/>
            </a:srgbClr>
          </a:solidFill>
          <a:ln w="25400">
            <a:noFill/>
            <a:round/>
            <a:headEnd/>
            <a:tailEnd/>
          </a:ln>
        </p:spPr>
        <p:txBody>
          <a:bodyPr lIns="0" tIns="0" rIns="0" bIns="0"/>
          <a:lstStyle/>
          <a:p>
            <a:pPr algn="ctr" eaLnBrk="0" hangingPunct="0"/>
            <a:endParaRPr lang="en-US"/>
          </a:p>
        </p:txBody>
      </p:sp>
      <p:sp>
        <p:nvSpPr>
          <p:cNvPr id="1033218" name="Rectangle 2"/>
          <p:cNvSpPr>
            <a:spLocks noGrp="1" noChangeArrowheads="1"/>
          </p:cNvSpPr>
          <p:nvPr>
            <p:ph type="title"/>
          </p:nvPr>
        </p:nvSpPr>
        <p:spPr>
          <a:xfrm>
            <a:off x="703263" y="687388"/>
            <a:ext cx="8035925" cy="376237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Today GIS Implementations Follow Common Patterns</a:t>
            </a:r>
          </a:p>
        </p:txBody>
      </p:sp>
      <p:sp>
        <p:nvSpPr>
          <p:cNvPr id="76" name="Text Placeholder 75"/>
          <p:cNvSpPr>
            <a:spLocks noGrp="1"/>
          </p:cNvSpPr>
          <p:nvPr>
            <p:ph type="body" sz="quarter" idx="10"/>
          </p:nvPr>
        </p:nvSpPr>
        <p:spPr>
          <a:xfrm>
            <a:off x="733425" y="1079500"/>
            <a:ext cx="7313613" cy="342900"/>
          </a:xfrm>
        </p:spPr>
        <p:txBody>
          <a:bodyPr/>
          <a:lstStyle/>
          <a:p>
            <a:pPr>
              <a:defRPr/>
            </a:pPr>
            <a:r>
              <a:rPr dirty="0" smtClean="0">
                <a:solidFill>
                  <a:schemeClr val="accent1"/>
                </a:solidFill>
                <a:sym typeface="Arial" charset="0"/>
              </a:rPr>
              <a:t>Supporting Enterprise and Pervasive Computing</a:t>
            </a:r>
            <a:endParaRPr dirty="0">
              <a:solidFill>
                <a:schemeClr val="accent1"/>
              </a:solidFill>
              <a:sym typeface="Arial" charset="0"/>
            </a:endParaRPr>
          </a:p>
        </p:txBody>
      </p:sp>
      <p:sp>
        <p:nvSpPr>
          <p:cNvPr id="1033248" name="Rectangle 32"/>
          <p:cNvSpPr>
            <a:spLocks/>
          </p:cNvSpPr>
          <p:nvPr/>
        </p:nvSpPr>
        <p:spPr bwMode="auto">
          <a:xfrm>
            <a:off x="6161088" y="2403475"/>
            <a:ext cx="2057400" cy="2143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>
            <a:spAutoFit/>
          </a:bodyPr>
          <a:lstStyle/>
          <a:p>
            <a:pPr marL="39688" algn="ctr" eaLnBrk="0" hangingPunct="0">
              <a:defRPr/>
            </a:pPr>
            <a:r>
              <a:rPr lang="en-US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65" charset="-128"/>
                <a:cs typeface="Arial" charset="0"/>
                <a:sym typeface="Arial" charset="0"/>
              </a:rPr>
              <a:t> Cloud/Web GIS</a:t>
            </a:r>
          </a:p>
        </p:txBody>
      </p:sp>
      <p:sp>
        <p:nvSpPr>
          <p:cNvPr id="19462" name="AutoShape 172"/>
          <p:cNvSpPr>
            <a:spLocks/>
          </p:cNvSpPr>
          <p:nvPr/>
        </p:nvSpPr>
        <p:spPr bwMode="auto">
          <a:xfrm>
            <a:off x="4284663" y="2290763"/>
            <a:ext cx="1673225" cy="3003550"/>
          </a:xfrm>
          <a:prstGeom prst="roundRect">
            <a:avLst>
              <a:gd name="adj" fmla="val 16667"/>
            </a:avLst>
          </a:prstGeom>
          <a:solidFill>
            <a:srgbClr val="000000">
              <a:alpha val="34901"/>
            </a:srgbClr>
          </a:solidFill>
          <a:ln w="25400">
            <a:noFill/>
            <a:round/>
            <a:headEnd/>
            <a:tailEnd/>
          </a:ln>
        </p:spPr>
        <p:txBody>
          <a:bodyPr lIns="0" tIns="0" rIns="0" bIns="0"/>
          <a:lstStyle/>
          <a:p>
            <a:pPr algn="ctr" eaLnBrk="0" hangingPunct="0"/>
            <a:endParaRPr lang="en-US"/>
          </a:p>
        </p:txBody>
      </p:sp>
      <p:sp>
        <p:nvSpPr>
          <p:cNvPr id="19463" name="AutoShape 169"/>
          <p:cNvSpPr>
            <a:spLocks/>
          </p:cNvSpPr>
          <p:nvPr/>
        </p:nvSpPr>
        <p:spPr bwMode="auto">
          <a:xfrm>
            <a:off x="2560638" y="2290763"/>
            <a:ext cx="1673225" cy="3003550"/>
          </a:xfrm>
          <a:prstGeom prst="roundRect">
            <a:avLst>
              <a:gd name="adj" fmla="val 16667"/>
            </a:avLst>
          </a:prstGeom>
          <a:solidFill>
            <a:srgbClr val="000000">
              <a:alpha val="34901"/>
            </a:srgbClr>
          </a:solidFill>
          <a:ln w="25400">
            <a:noFill/>
            <a:round/>
            <a:headEnd/>
            <a:tailEnd/>
          </a:ln>
        </p:spPr>
        <p:txBody>
          <a:bodyPr lIns="0" tIns="0" rIns="0" bIns="0"/>
          <a:lstStyle/>
          <a:p>
            <a:pPr algn="ctr" eaLnBrk="0" hangingPunct="0"/>
            <a:endParaRPr lang="en-US"/>
          </a:p>
        </p:txBody>
      </p:sp>
      <p:sp>
        <p:nvSpPr>
          <p:cNvPr id="19464" name="AutoShape 42"/>
          <p:cNvSpPr>
            <a:spLocks/>
          </p:cNvSpPr>
          <p:nvPr/>
        </p:nvSpPr>
        <p:spPr bwMode="auto">
          <a:xfrm>
            <a:off x="836613" y="2290763"/>
            <a:ext cx="1673225" cy="3003550"/>
          </a:xfrm>
          <a:prstGeom prst="roundRect">
            <a:avLst>
              <a:gd name="adj" fmla="val 16667"/>
            </a:avLst>
          </a:prstGeom>
          <a:solidFill>
            <a:srgbClr val="000000">
              <a:alpha val="34901"/>
            </a:srgbClr>
          </a:solidFill>
          <a:ln w="25400">
            <a:noFill/>
            <a:round/>
            <a:headEnd/>
            <a:tailEnd/>
          </a:ln>
        </p:spPr>
        <p:txBody>
          <a:bodyPr lIns="0" tIns="0" rIns="0" bIns="0"/>
          <a:lstStyle/>
          <a:p>
            <a:pPr algn="ctr" eaLnBrk="0" hangingPunct="0"/>
            <a:endParaRPr lang="en-US"/>
          </a:p>
        </p:txBody>
      </p:sp>
      <p:sp>
        <p:nvSpPr>
          <p:cNvPr id="19465" name="Rectangle 43"/>
          <p:cNvSpPr>
            <a:spLocks/>
          </p:cNvSpPr>
          <p:nvPr/>
        </p:nvSpPr>
        <p:spPr bwMode="auto">
          <a:xfrm>
            <a:off x="1049338" y="2498725"/>
            <a:ext cx="1195387" cy="24304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eaLnBrk="0" hangingPunct="0"/>
            <a:endParaRPr lang="en-US"/>
          </a:p>
        </p:txBody>
      </p:sp>
      <p:sp>
        <p:nvSpPr>
          <p:cNvPr id="1033375" name="Rectangle 159"/>
          <p:cNvSpPr>
            <a:spLocks/>
          </p:cNvSpPr>
          <p:nvPr/>
        </p:nvSpPr>
        <p:spPr bwMode="auto">
          <a:xfrm>
            <a:off x="1240162" y="2403475"/>
            <a:ext cx="786753" cy="2154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 algn="ctr" eaLnBrk="0" hangingPunct="0">
              <a:defRPr/>
            </a:pPr>
            <a:r>
              <a:rPr lang="en-US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65" charset="-128"/>
                <a:cs typeface="Arial" charset="0"/>
                <a:sym typeface="Arial" charset="0"/>
              </a:rPr>
              <a:t>Desktop</a:t>
            </a:r>
          </a:p>
        </p:txBody>
      </p:sp>
      <p:sp>
        <p:nvSpPr>
          <p:cNvPr id="1033377" name="Rectangle 161"/>
          <p:cNvSpPr>
            <a:spLocks/>
          </p:cNvSpPr>
          <p:nvPr/>
        </p:nvSpPr>
        <p:spPr bwMode="auto">
          <a:xfrm>
            <a:off x="3022042" y="2403475"/>
            <a:ext cx="640880" cy="2154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 algn="ctr" eaLnBrk="0" hangingPunct="0">
              <a:defRPr/>
            </a:pPr>
            <a:r>
              <a:rPr lang="en-US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65" charset="-128"/>
                <a:cs typeface="Arial" charset="0"/>
                <a:sym typeface="Arial" charset="0"/>
              </a:rPr>
              <a:t>Server</a:t>
            </a:r>
          </a:p>
        </p:txBody>
      </p:sp>
      <p:sp>
        <p:nvSpPr>
          <p:cNvPr id="1033378" name="Rectangle 162"/>
          <p:cNvSpPr>
            <a:spLocks/>
          </p:cNvSpPr>
          <p:nvPr/>
        </p:nvSpPr>
        <p:spPr bwMode="auto">
          <a:xfrm>
            <a:off x="4592240" y="2403475"/>
            <a:ext cx="935833" cy="2154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 algn="ctr" eaLnBrk="0" hangingPunct="0">
              <a:defRPr/>
            </a:pPr>
            <a:r>
              <a:rPr lang="en-US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65" charset="-128"/>
                <a:cs typeface="Arial" charset="0"/>
                <a:sym typeface="Arial" charset="0"/>
              </a:rPr>
              <a:t>Federated</a:t>
            </a:r>
          </a:p>
        </p:txBody>
      </p:sp>
      <p:sp>
        <p:nvSpPr>
          <p:cNvPr id="1033379" name="Rectangle 163"/>
          <p:cNvSpPr>
            <a:spLocks/>
          </p:cNvSpPr>
          <p:nvPr/>
        </p:nvSpPr>
        <p:spPr bwMode="auto">
          <a:xfrm>
            <a:off x="930275" y="3284538"/>
            <a:ext cx="1543050" cy="738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 anchor="ctr">
            <a:spAutoFit/>
          </a:bodyPr>
          <a:lstStyle/>
          <a:p>
            <a:pPr marL="119063" indent="-119063" eaLnBrk="0" hangingPunct="0">
              <a:defRPr/>
            </a:pPr>
            <a:r>
              <a:rPr lang="en-US" sz="12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65" charset="-128"/>
                <a:cs typeface="Arial" charset="0"/>
                <a:sym typeface="Arial" charset="0"/>
              </a:rPr>
              <a:t>Individuals</a:t>
            </a:r>
            <a:endParaRPr lang="en-US" sz="12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pitchFamily="-65" charset="-128"/>
              <a:cs typeface="Arial" charset="0"/>
              <a:sym typeface="Arial" charset="0"/>
            </a:endParaRPr>
          </a:p>
          <a:p>
            <a:pPr marL="119063" indent="-119063" eaLnBrk="0" hangingPunct="0">
              <a:buClr>
                <a:schemeClr val="hlink"/>
              </a:buClr>
              <a:buFontTx/>
              <a:buChar char="•"/>
              <a:defRPr/>
            </a:pPr>
            <a:r>
              <a:rPr lang="en-US" sz="12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65" charset="-128"/>
                <a:cs typeface="Arial" charset="0"/>
                <a:sym typeface="Arial" charset="0"/>
              </a:rPr>
              <a:t>Ad Hoc Projects</a:t>
            </a:r>
          </a:p>
          <a:p>
            <a:pPr marL="119063" indent="-119063" eaLnBrk="0" hangingPunct="0">
              <a:buClr>
                <a:schemeClr val="hlink"/>
              </a:buClr>
              <a:buFontTx/>
              <a:buChar char="•"/>
              <a:defRPr/>
            </a:pPr>
            <a:r>
              <a:rPr lang="en-US" sz="12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65" charset="-128"/>
                <a:cs typeface="Arial" charset="0"/>
                <a:sym typeface="Arial" charset="0"/>
              </a:rPr>
              <a:t>Analysis/Modeling</a:t>
            </a:r>
          </a:p>
          <a:p>
            <a:pPr marL="119063" indent="-119063" eaLnBrk="0" hangingPunct="0">
              <a:buClr>
                <a:schemeClr val="hlink"/>
              </a:buClr>
              <a:buFontTx/>
              <a:buChar char="•"/>
              <a:defRPr/>
            </a:pPr>
            <a:r>
              <a:rPr lang="en-US" sz="12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65" charset="-128"/>
                <a:cs typeface="Arial" charset="0"/>
                <a:sym typeface="Arial" charset="0"/>
              </a:rPr>
              <a:t>Mapping</a:t>
            </a:r>
          </a:p>
        </p:txBody>
      </p:sp>
      <p:sp>
        <p:nvSpPr>
          <p:cNvPr id="1033380" name="Rectangle 164"/>
          <p:cNvSpPr>
            <a:spLocks/>
          </p:cNvSpPr>
          <p:nvPr/>
        </p:nvSpPr>
        <p:spPr bwMode="auto">
          <a:xfrm>
            <a:off x="2635250" y="3284538"/>
            <a:ext cx="1598613" cy="738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 anchor="ctr">
            <a:spAutoFit/>
          </a:bodyPr>
          <a:lstStyle/>
          <a:p>
            <a:pPr marL="119063" indent="-119063" eaLnBrk="0" hangingPunct="0">
              <a:defRPr/>
            </a:pPr>
            <a:r>
              <a:rPr lang="en-US" sz="12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65" charset="-128"/>
                <a:cs typeface="Arial" charset="0"/>
                <a:sym typeface="Arial" charset="0"/>
              </a:rPr>
              <a:t>Workgroups</a:t>
            </a:r>
            <a:endParaRPr lang="en-US" sz="12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pitchFamily="-65" charset="-128"/>
              <a:cs typeface="Arial" charset="0"/>
              <a:sym typeface="Arial" charset="0"/>
            </a:endParaRPr>
          </a:p>
          <a:p>
            <a:pPr marL="119063" indent="-119063" eaLnBrk="0" hangingPunct="0">
              <a:buClr>
                <a:schemeClr val="hlink"/>
              </a:buClr>
              <a:buFontTx/>
              <a:buChar char="•"/>
              <a:defRPr/>
            </a:pPr>
            <a:r>
              <a:rPr lang="en-US" sz="12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65" charset="-128"/>
                <a:cs typeface="Arial" charset="0"/>
                <a:sym typeface="Arial" charset="0"/>
              </a:rPr>
              <a:t>Shared Database</a:t>
            </a:r>
          </a:p>
          <a:p>
            <a:pPr marL="119063" indent="-119063" eaLnBrk="0" hangingPunct="0">
              <a:buClr>
                <a:schemeClr val="hlink"/>
              </a:buClr>
              <a:buFontTx/>
              <a:buChar char="•"/>
              <a:defRPr/>
            </a:pPr>
            <a:r>
              <a:rPr lang="en-US" sz="12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65" charset="-128"/>
                <a:cs typeface="Arial" charset="0"/>
                <a:sym typeface="Arial" charset="0"/>
              </a:rPr>
              <a:t>Fixed Applications</a:t>
            </a:r>
          </a:p>
          <a:p>
            <a:pPr marL="119063" indent="-119063" eaLnBrk="0" hangingPunct="0">
              <a:buClr>
                <a:schemeClr val="hlink"/>
              </a:buClr>
              <a:buFontTx/>
              <a:buChar char="•"/>
              <a:defRPr/>
            </a:pPr>
            <a:r>
              <a:rPr lang="en-US" sz="12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65" charset="-128"/>
                <a:cs typeface="Arial" charset="0"/>
                <a:sym typeface="Arial" charset="0"/>
              </a:rPr>
              <a:t>Transactions</a:t>
            </a:r>
          </a:p>
        </p:txBody>
      </p:sp>
      <p:sp>
        <p:nvSpPr>
          <p:cNvPr id="1033381" name="Rectangle 165"/>
          <p:cNvSpPr>
            <a:spLocks/>
          </p:cNvSpPr>
          <p:nvPr/>
        </p:nvSpPr>
        <p:spPr bwMode="auto">
          <a:xfrm>
            <a:off x="4397375" y="3284538"/>
            <a:ext cx="1435100" cy="738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 anchor="ctr">
            <a:spAutoFit/>
          </a:bodyPr>
          <a:lstStyle/>
          <a:p>
            <a:pPr marL="119063" indent="-119063" eaLnBrk="0" hangingPunct="0">
              <a:defRPr/>
            </a:pPr>
            <a:r>
              <a:rPr lang="en-US" sz="12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65" charset="-128"/>
                <a:cs typeface="Arial" charset="0"/>
                <a:sym typeface="Arial" charset="0"/>
              </a:rPr>
              <a:t>Organizations</a:t>
            </a:r>
            <a:endParaRPr lang="en-US" sz="12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pitchFamily="-65" charset="-128"/>
              <a:cs typeface="Arial" charset="0"/>
              <a:sym typeface="Arial" charset="0"/>
            </a:endParaRPr>
          </a:p>
          <a:p>
            <a:pPr marL="119063" indent="-119063" eaLnBrk="0" hangingPunct="0">
              <a:buClr>
                <a:schemeClr val="hlink"/>
              </a:buClr>
              <a:buFontTx/>
              <a:buChar char="•"/>
              <a:defRPr/>
            </a:pPr>
            <a:r>
              <a:rPr lang="en-US" sz="12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65" charset="-128"/>
                <a:cs typeface="Arial" charset="0"/>
                <a:sym typeface="Arial" charset="0"/>
              </a:rPr>
              <a:t>Shared Services</a:t>
            </a:r>
          </a:p>
          <a:p>
            <a:pPr marL="119063" indent="-119063" eaLnBrk="0" hangingPunct="0">
              <a:buClr>
                <a:schemeClr val="hlink"/>
              </a:buClr>
              <a:buFontTx/>
              <a:buChar char="•"/>
              <a:defRPr/>
            </a:pPr>
            <a:r>
              <a:rPr lang="en-US" sz="12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65" charset="-128"/>
                <a:cs typeface="Arial" charset="0"/>
                <a:sym typeface="Arial" charset="0"/>
              </a:rPr>
              <a:t>Integration</a:t>
            </a:r>
          </a:p>
          <a:p>
            <a:pPr marL="119063" indent="-119063" eaLnBrk="0" hangingPunct="0">
              <a:buClr>
                <a:schemeClr val="hlink"/>
              </a:buClr>
              <a:buFontTx/>
              <a:buChar char="•"/>
              <a:defRPr/>
            </a:pPr>
            <a:r>
              <a:rPr lang="en-US" sz="12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-65" charset="-128"/>
                <a:cs typeface="Arial" charset="0"/>
                <a:sym typeface="Arial" charset="0"/>
              </a:rPr>
              <a:t>Collaboration</a:t>
            </a:r>
          </a:p>
        </p:txBody>
      </p:sp>
      <p:grpSp>
        <p:nvGrpSpPr>
          <p:cNvPr id="2" name="Group 101"/>
          <p:cNvGrpSpPr>
            <a:grpSpLocks/>
          </p:cNvGrpSpPr>
          <p:nvPr/>
        </p:nvGrpSpPr>
        <p:grpSpPr bwMode="auto">
          <a:xfrm>
            <a:off x="1184275" y="4438650"/>
            <a:ext cx="860425" cy="708025"/>
            <a:chOff x="609600" y="3576288"/>
            <a:chExt cx="942975" cy="716312"/>
          </a:xfrm>
        </p:grpSpPr>
        <p:sp>
          <p:nvSpPr>
            <p:cNvPr id="19523" name="Line 46"/>
            <p:cNvSpPr>
              <a:spLocks noChangeShapeType="1"/>
            </p:cNvSpPr>
            <p:nvPr/>
          </p:nvSpPr>
          <p:spPr bwMode="auto">
            <a:xfrm>
              <a:off x="1048103" y="3732266"/>
              <a:ext cx="182386" cy="295625"/>
            </a:xfrm>
            <a:prstGeom prst="line">
              <a:avLst/>
            </a:prstGeom>
            <a:noFill/>
            <a:ln w="25400">
              <a:solidFill>
                <a:srgbClr val="FFFF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24" name="Line 47"/>
            <p:cNvSpPr>
              <a:spLocks noChangeShapeType="1"/>
            </p:cNvSpPr>
            <p:nvPr/>
          </p:nvSpPr>
          <p:spPr bwMode="auto">
            <a:xfrm flipH="1">
              <a:off x="718256" y="3707147"/>
              <a:ext cx="320146" cy="442471"/>
            </a:xfrm>
            <a:prstGeom prst="line">
              <a:avLst/>
            </a:prstGeom>
            <a:noFill/>
            <a:ln w="25400">
              <a:solidFill>
                <a:srgbClr val="FFFF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25" name="Oval 52"/>
            <p:cNvSpPr>
              <a:spLocks/>
            </p:cNvSpPr>
            <p:nvPr/>
          </p:nvSpPr>
          <p:spPr bwMode="auto">
            <a:xfrm>
              <a:off x="609600" y="4029823"/>
              <a:ext cx="213431" cy="212541"/>
            </a:xfrm>
            <a:prstGeom prst="ellipse">
              <a:avLst/>
            </a:prstGeom>
            <a:gradFill rotWithShape="0">
              <a:gsLst>
                <a:gs pos="0">
                  <a:srgbClr val="FF6600"/>
                </a:gs>
                <a:gs pos="100000">
                  <a:srgbClr val="FFCC66"/>
                </a:gs>
              </a:gsLst>
              <a:lin ang="0" scaled="1"/>
            </a:gra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algn="ctr" eaLnBrk="0" hangingPunct="0"/>
              <a:endParaRPr lang="en-US"/>
            </a:p>
          </p:txBody>
        </p:sp>
        <p:sp>
          <p:nvSpPr>
            <p:cNvPr id="19526" name="Rectangle 53"/>
            <p:cNvSpPr>
              <a:spLocks/>
            </p:cNvSpPr>
            <p:nvPr/>
          </p:nvSpPr>
          <p:spPr bwMode="auto">
            <a:xfrm>
              <a:off x="671689" y="4041416"/>
              <a:ext cx="151342" cy="15071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 eaLnBrk="0" hangingPunct="0"/>
              <a:endParaRPr lang="en-US"/>
            </a:p>
          </p:txBody>
        </p:sp>
        <p:pic>
          <p:nvPicPr>
            <p:cNvPr id="19527" name="Picture 54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063625" y="3946739"/>
              <a:ext cx="488950" cy="34586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9528" name="Picture 188" descr="rectangle-green_01_med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10796" y="3576288"/>
              <a:ext cx="441688" cy="3134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79"/>
          <p:cNvGrpSpPr>
            <a:grpSpLocks/>
          </p:cNvGrpSpPr>
          <p:nvPr/>
        </p:nvGrpSpPr>
        <p:grpSpPr bwMode="auto">
          <a:xfrm>
            <a:off x="4572000" y="4316413"/>
            <a:ext cx="925513" cy="915987"/>
            <a:chOff x="3977007" y="3483407"/>
            <a:chExt cx="987300" cy="978620"/>
          </a:xfrm>
        </p:grpSpPr>
        <p:sp>
          <p:nvSpPr>
            <p:cNvPr id="19506" name="Line 72"/>
            <p:cNvSpPr>
              <a:spLocks noChangeShapeType="1"/>
            </p:cNvSpPr>
            <p:nvPr/>
          </p:nvSpPr>
          <p:spPr bwMode="auto">
            <a:xfrm rot="10800000" flipH="1">
              <a:off x="4180802" y="3995747"/>
              <a:ext cx="140495" cy="189532"/>
            </a:xfrm>
            <a:prstGeom prst="line">
              <a:avLst/>
            </a:prstGeom>
            <a:noFill/>
            <a:ln w="25400">
              <a:solidFill>
                <a:srgbClr val="FFFF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07" name="Line 73"/>
            <p:cNvSpPr>
              <a:spLocks noChangeShapeType="1"/>
            </p:cNvSpPr>
            <p:nvPr/>
          </p:nvSpPr>
          <p:spPr bwMode="auto">
            <a:xfrm rot="10800000">
              <a:off x="4211680" y="3698870"/>
              <a:ext cx="60212" cy="114054"/>
            </a:xfrm>
            <a:prstGeom prst="line">
              <a:avLst/>
            </a:prstGeom>
            <a:noFill/>
            <a:ln w="25400">
              <a:solidFill>
                <a:srgbClr val="FFFF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08" name="Line 74"/>
            <p:cNvSpPr>
              <a:spLocks noChangeShapeType="1"/>
            </p:cNvSpPr>
            <p:nvPr/>
          </p:nvSpPr>
          <p:spPr bwMode="auto">
            <a:xfrm rot="10800000">
              <a:off x="4434003" y="3608298"/>
              <a:ext cx="15439" cy="174436"/>
            </a:xfrm>
            <a:prstGeom prst="line">
              <a:avLst/>
            </a:prstGeom>
            <a:noFill/>
            <a:ln w="25400">
              <a:solidFill>
                <a:srgbClr val="FFFF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09" name="Line 75"/>
            <p:cNvSpPr>
              <a:spLocks noChangeShapeType="1"/>
            </p:cNvSpPr>
            <p:nvPr/>
          </p:nvSpPr>
          <p:spPr bwMode="auto">
            <a:xfrm rot="10800000" flipH="1">
              <a:off x="4623902" y="3677067"/>
              <a:ext cx="57124" cy="110700"/>
            </a:xfrm>
            <a:prstGeom prst="line">
              <a:avLst/>
            </a:prstGeom>
            <a:noFill/>
            <a:ln w="25400">
              <a:solidFill>
                <a:srgbClr val="FFFF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10" name="Line 76"/>
            <p:cNvSpPr>
              <a:spLocks noChangeShapeType="1"/>
            </p:cNvSpPr>
            <p:nvPr/>
          </p:nvSpPr>
          <p:spPr bwMode="auto">
            <a:xfrm rot="10800000">
              <a:off x="4472600" y="4046065"/>
              <a:ext cx="10807" cy="248235"/>
            </a:xfrm>
            <a:prstGeom prst="line">
              <a:avLst/>
            </a:prstGeom>
            <a:noFill/>
            <a:ln w="25400">
              <a:solidFill>
                <a:srgbClr val="FFFF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11" name="Line 77"/>
            <p:cNvSpPr>
              <a:spLocks noChangeShapeType="1"/>
            </p:cNvSpPr>
            <p:nvPr/>
          </p:nvSpPr>
          <p:spPr bwMode="auto">
            <a:xfrm rot="10800000">
              <a:off x="4605375" y="4015874"/>
              <a:ext cx="115792" cy="172759"/>
            </a:xfrm>
            <a:prstGeom prst="line">
              <a:avLst/>
            </a:prstGeom>
            <a:noFill/>
            <a:ln w="25400">
              <a:solidFill>
                <a:srgbClr val="FFFF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19512" name="Picture 96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146836" y="3682098"/>
              <a:ext cx="578963" cy="44615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19513" name="AutoShape 98"/>
            <p:cNvSpPr>
              <a:spLocks/>
            </p:cNvSpPr>
            <p:nvPr/>
          </p:nvSpPr>
          <p:spPr bwMode="auto">
            <a:xfrm rot="5400000">
              <a:off x="4360279" y="3442470"/>
              <a:ext cx="184499" cy="937149"/>
            </a:xfrm>
            <a:custGeom>
              <a:avLst/>
              <a:gdLst>
                <a:gd name="T0" fmla="*/ 10800 w 21600"/>
                <a:gd name="T1" fmla="*/ 0 h 21600"/>
                <a:gd name="T2" fmla="*/ 21600 w 21600"/>
                <a:gd name="T3" fmla="*/ 3886 h 21600"/>
                <a:gd name="T4" fmla="*/ 16200 w 21600"/>
                <a:gd name="T5" fmla="*/ 3886 h 21600"/>
                <a:gd name="T6" fmla="*/ 16200 w 21600"/>
                <a:gd name="T7" fmla="*/ 17714 h 21600"/>
                <a:gd name="T8" fmla="*/ 21600 w 21600"/>
                <a:gd name="T9" fmla="*/ 17714 h 21600"/>
                <a:gd name="T10" fmla="*/ 10800 w 21600"/>
                <a:gd name="T11" fmla="*/ 21600 h 21600"/>
                <a:gd name="T12" fmla="*/ 0 w 21600"/>
                <a:gd name="T13" fmla="*/ 17714 h 21600"/>
                <a:gd name="T14" fmla="*/ 5400 w 21600"/>
                <a:gd name="T15" fmla="*/ 17714 h 21600"/>
                <a:gd name="T16" fmla="*/ 5400 w 21600"/>
                <a:gd name="T17" fmla="*/ 3886 h 21600"/>
                <a:gd name="T18" fmla="*/ 0 w 21600"/>
                <a:gd name="T19" fmla="*/ 3886 h 21600"/>
                <a:gd name="T20" fmla="*/ 10800 w 21600"/>
                <a:gd name="T21" fmla="*/ 0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600"/>
                <a:gd name="T34" fmla="*/ 0 h 21600"/>
                <a:gd name="T35" fmla="*/ 21600 w 21600"/>
                <a:gd name="T36" fmla="*/ 21600 h 216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600" h="21600">
                  <a:moveTo>
                    <a:pt x="10800" y="0"/>
                  </a:moveTo>
                  <a:lnTo>
                    <a:pt x="21600" y="3886"/>
                  </a:lnTo>
                  <a:lnTo>
                    <a:pt x="16200" y="3886"/>
                  </a:lnTo>
                  <a:lnTo>
                    <a:pt x="16200" y="17714"/>
                  </a:lnTo>
                  <a:lnTo>
                    <a:pt x="21600" y="17714"/>
                  </a:lnTo>
                  <a:lnTo>
                    <a:pt x="10800" y="21600"/>
                  </a:lnTo>
                  <a:lnTo>
                    <a:pt x="0" y="17714"/>
                  </a:lnTo>
                  <a:lnTo>
                    <a:pt x="5400" y="17714"/>
                  </a:lnTo>
                  <a:lnTo>
                    <a:pt x="5400" y="3886"/>
                  </a:lnTo>
                  <a:lnTo>
                    <a:pt x="0" y="3886"/>
                  </a:lnTo>
                  <a:close/>
                  <a:moveTo>
                    <a:pt x="10800" y="0"/>
                  </a:moveTo>
                </a:path>
              </a:pathLst>
            </a:custGeom>
            <a:gradFill rotWithShape="0">
              <a:gsLst>
                <a:gs pos="0">
                  <a:srgbClr val="4F7720"/>
                </a:gs>
                <a:gs pos="100000">
                  <a:srgbClr val="7DA61A"/>
                </a:gs>
              </a:gsLst>
              <a:lin ang="5400000" scaled="1"/>
            </a:gradFill>
            <a:ln w="6350">
              <a:solidFill>
                <a:schemeClr val="bg2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19514" name="Picture 188" descr="rectangle-green_01_med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326695" y="3483407"/>
              <a:ext cx="224256" cy="1728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515" name="Picture 188" descr="rectangle-green_01_med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582237" y="3548184"/>
              <a:ext cx="224256" cy="1728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516" name="Picture 191" descr="rectangle-blue_01_med.png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041425" y="4111554"/>
              <a:ext cx="225037" cy="1735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517" name="Picture 191" descr="rectangle-blue_01_med.png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381084" y="4218899"/>
              <a:ext cx="225037" cy="1735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518" name="Picture 191" descr="rectangle-blue_01_med.png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739270" y="4098136"/>
              <a:ext cx="225037" cy="1735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519" name="Picture 93"/>
            <p:cNvPicPr>
              <a:picLocks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977007" y="4153410"/>
              <a:ext cx="171373" cy="18449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9520" name="Picture 94"/>
            <p:cNvPicPr>
              <a:picLocks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332105" y="4279204"/>
              <a:ext cx="171373" cy="18282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9521" name="Picture 95"/>
            <p:cNvPicPr>
              <a:picLocks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687203" y="4171859"/>
              <a:ext cx="171373" cy="18282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9522" name="Picture 84" descr="GreenPhone.png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4106793" y="3496835"/>
              <a:ext cx="120516" cy="248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80"/>
          <p:cNvGrpSpPr>
            <a:grpSpLocks/>
          </p:cNvGrpSpPr>
          <p:nvPr/>
        </p:nvGrpSpPr>
        <p:grpSpPr bwMode="auto">
          <a:xfrm>
            <a:off x="2992438" y="4278313"/>
            <a:ext cx="750887" cy="962025"/>
            <a:chOff x="2472760" y="3613459"/>
            <a:chExt cx="801240" cy="1027299"/>
          </a:xfrm>
        </p:grpSpPr>
        <p:grpSp>
          <p:nvGrpSpPr>
            <p:cNvPr id="5" name="Group 110"/>
            <p:cNvGrpSpPr>
              <a:grpSpLocks/>
            </p:cNvGrpSpPr>
            <p:nvPr/>
          </p:nvGrpSpPr>
          <p:grpSpPr bwMode="auto">
            <a:xfrm>
              <a:off x="2516916" y="3613459"/>
              <a:ext cx="757084" cy="1027299"/>
              <a:chOff x="2383632" y="3418634"/>
              <a:chExt cx="778229" cy="970804"/>
            </a:xfrm>
          </p:grpSpPr>
          <p:sp>
            <p:nvSpPr>
              <p:cNvPr id="19498" name="Line 56"/>
              <p:cNvSpPr>
                <a:spLocks noChangeShapeType="1"/>
              </p:cNvSpPr>
              <p:nvPr/>
            </p:nvSpPr>
            <p:spPr bwMode="auto">
              <a:xfrm rot="10800000">
                <a:off x="2407959" y="3661287"/>
                <a:ext cx="79933" cy="142502"/>
              </a:xfrm>
              <a:prstGeom prst="line">
                <a:avLst/>
              </a:prstGeom>
              <a:noFill/>
              <a:ln w="25400">
                <a:solidFill>
                  <a:srgbClr val="FFFF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499" name="Line 57"/>
              <p:cNvSpPr>
                <a:spLocks noChangeShapeType="1"/>
              </p:cNvSpPr>
              <p:nvPr/>
            </p:nvSpPr>
            <p:spPr bwMode="auto">
              <a:xfrm rot="10800000">
                <a:off x="2708576" y="3546590"/>
                <a:ext cx="20852" cy="218967"/>
              </a:xfrm>
              <a:prstGeom prst="line">
                <a:avLst/>
              </a:prstGeom>
              <a:noFill/>
              <a:ln w="25400">
                <a:solidFill>
                  <a:srgbClr val="FFFF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00" name="Line 58"/>
              <p:cNvSpPr>
                <a:spLocks noChangeShapeType="1"/>
              </p:cNvSpPr>
              <p:nvPr/>
            </p:nvSpPr>
            <p:spPr bwMode="auto">
              <a:xfrm rot="10800000" flipH="1">
                <a:off x="2948374" y="3603938"/>
                <a:ext cx="60818" cy="159880"/>
              </a:xfrm>
              <a:prstGeom prst="line">
                <a:avLst/>
              </a:prstGeom>
              <a:noFill/>
              <a:ln w="25400">
                <a:solidFill>
                  <a:srgbClr val="FFFF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19501" name="Picture 65"/>
              <p:cNvPicPr>
                <a:picLocks noChangeArrowheads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2383632" y="3628268"/>
                <a:ext cx="651626" cy="46400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pic>
            <p:nvPicPr>
              <p:cNvPr id="19502" name="Picture 191" descr="rectangle-blue_01_med.png"/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2632676" y="3970464"/>
                <a:ext cx="366713" cy="2603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9503" name="Picture 188" descr="rectangle-green_01_med.png"/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2562520" y="3418634"/>
                <a:ext cx="266514" cy="1891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9504" name="Picture 69"/>
              <p:cNvPicPr>
                <a:picLocks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>
                <a:off x="2482679" y="4074891"/>
                <a:ext cx="316256" cy="314547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pic>
            <p:nvPicPr>
              <p:cNvPr id="19505" name="Picture 188" descr="rectangle-green_01_med.png"/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2895347" y="3471186"/>
                <a:ext cx="266514" cy="1891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9497" name="Picture 85" descr="GreenPhone.png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2472760" y="3662589"/>
              <a:ext cx="120516" cy="248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9" name="TextBox 78"/>
          <p:cNvSpPr txBox="1"/>
          <p:nvPr/>
        </p:nvSpPr>
        <p:spPr>
          <a:xfrm>
            <a:off x="6369050" y="4951413"/>
            <a:ext cx="1641475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16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06" charset="0"/>
                <a:ea typeface="ＭＳ Ｐゴシック" pitchFamily="-112" charset="-128"/>
                <a:cs typeface="ＭＳ Ｐゴシック" pitchFamily="-112" charset="-128"/>
              </a:rPr>
              <a:t>New</a:t>
            </a:r>
          </a:p>
        </p:txBody>
      </p:sp>
      <p:grpSp>
        <p:nvGrpSpPr>
          <p:cNvPr id="6" name="Group 82"/>
          <p:cNvGrpSpPr>
            <a:grpSpLocks/>
          </p:cNvGrpSpPr>
          <p:nvPr/>
        </p:nvGrpSpPr>
        <p:grpSpPr bwMode="auto">
          <a:xfrm>
            <a:off x="6084888" y="2990850"/>
            <a:ext cx="2208212" cy="1800225"/>
            <a:chOff x="5962074" y="2331890"/>
            <a:chExt cx="2357627" cy="1921900"/>
          </a:xfrm>
        </p:grpSpPr>
        <p:sp>
          <p:nvSpPr>
            <p:cNvPr id="19478" name="Line 6"/>
            <p:cNvSpPr>
              <a:spLocks noChangeShapeType="1"/>
            </p:cNvSpPr>
            <p:nvPr/>
          </p:nvSpPr>
          <p:spPr bwMode="auto">
            <a:xfrm>
              <a:off x="6419280" y="2996190"/>
              <a:ext cx="897178" cy="685032"/>
            </a:xfrm>
            <a:prstGeom prst="line">
              <a:avLst/>
            </a:prstGeom>
            <a:noFill/>
            <a:ln w="25400">
              <a:solidFill>
                <a:srgbClr val="FFFF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79" name="Line 11"/>
            <p:cNvSpPr>
              <a:spLocks noChangeShapeType="1"/>
            </p:cNvSpPr>
            <p:nvPr/>
          </p:nvSpPr>
          <p:spPr bwMode="auto">
            <a:xfrm>
              <a:off x="7174831" y="3010463"/>
              <a:ext cx="38407" cy="678410"/>
            </a:xfrm>
            <a:prstGeom prst="line">
              <a:avLst/>
            </a:prstGeom>
            <a:noFill/>
            <a:ln w="25400">
              <a:solidFill>
                <a:srgbClr val="FFFF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80" name="Line 12"/>
            <p:cNvSpPr>
              <a:spLocks noChangeShapeType="1"/>
            </p:cNvSpPr>
            <p:nvPr/>
          </p:nvSpPr>
          <p:spPr bwMode="auto">
            <a:xfrm flipH="1">
              <a:off x="7305655" y="3062746"/>
              <a:ext cx="451281" cy="527936"/>
            </a:xfrm>
            <a:prstGeom prst="line">
              <a:avLst/>
            </a:prstGeom>
            <a:noFill/>
            <a:ln w="25400">
              <a:solidFill>
                <a:srgbClr val="FFFF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19481" name="Picture 13"/>
            <p:cNvPicPr>
              <a:picLocks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6634734" y="3257853"/>
              <a:ext cx="1319038" cy="9959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9482" name="Picture 14"/>
            <p:cNvPicPr>
              <a:picLocks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7014856" y="3426182"/>
              <a:ext cx="634914" cy="6490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1033238" name="Rectangle 22"/>
            <p:cNvSpPr>
              <a:spLocks/>
            </p:cNvSpPr>
            <p:nvPr/>
          </p:nvSpPr>
          <p:spPr bwMode="auto">
            <a:xfrm>
              <a:off x="5962074" y="2331890"/>
              <a:ext cx="774576" cy="19659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0639" bIns="0" anchor="ctr">
              <a:spAutoFit/>
            </a:bodyPr>
            <a:lstStyle/>
            <a:p>
              <a:pPr marL="39688" algn="ctr" eaLnBrk="0" hangingPunct="0">
                <a:defRPr/>
              </a:pPr>
              <a:r>
                <a:rPr lang="en-US" sz="1200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65" charset="-128"/>
                  <a:cs typeface="Arial" charset="0"/>
                  <a:sym typeface="Arial" charset="0"/>
                </a:rPr>
                <a:t>Desktop</a:t>
              </a:r>
            </a:p>
          </p:txBody>
        </p:sp>
        <p:sp>
          <p:nvSpPr>
            <p:cNvPr id="1033244" name="Rectangle 28"/>
            <p:cNvSpPr>
              <a:spLocks/>
            </p:cNvSpPr>
            <p:nvPr/>
          </p:nvSpPr>
          <p:spPr bwMode="auto">
            <a:xfrm>
              <a:off x="6894278" y="2331890"/>
              <a:ext cx="613559" cy="19659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0639" bIns="0" anchor="ctr">
              <a:spAutoFit/>
            </a:bodyPr>
            <a:lstStyle/>
            <a:p>
              <a:pPr marL="39688" algn="ctr" eaLnBrk="0" hangingPunct="0">
                <a:defRPr/>
              </a:pPr>
              <a:r>
                <a:rPr lang="en-US" sz="1200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65" charset="-128"/>
                  <a:cs typeface="Arial" charset="0"/>
                  <a:sym typeface="Arial" charset="0"/>
                </a:rPr>
                <a:t>Mobile </a:t>
              </a:r>
            </a:p>
          </p:txBody>
        </p:sp>
        <p:pic>
          <p:nvPicPr>
            <p:cNvPr id="19485" name="Picture 29"/>
            <p:cNvPicPr>
              <a:picLocks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7831349" y="2589645"/>
              <a:ext cx="445280" cy="36088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9486" name="Picture 30"/>
            <p:cNvPicPr>
              <a:picLocks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7864956" y="2960730"/>
              <a:ext cx="361265" cy="2945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9487" name="Picture 31"/>
            <p:cNvPicPr>
              <a:picLocks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7579304" y="2847237"/>
              <a:ext cx="374467" cy="30349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1033249" name="Rectangle 33"/>
            <p:cNvSpPr>
              <a:spLocks/>
            </p:cNvSpPr>
            <p:nvPr/>
          </p:nvSpPr>
          <p:spPr bwMode="auto">
            <a:xfrm>
              <a:off x="7787498" y="2331890"/>
              <a:ext cx="532203" cy="19659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0639" bIns="0" anchor="ctr">
              <a:spAutoFit/>
            </a:bodyPr>
            <a:lstStyle/>
            <a:p>
              <a:pPr marL="39688" algn="ctr" eaLnBrk="0" hangingPunct="0">
                <a:defRPr/>
              </a:pPr>
              <a:r>
                <a:rPr lang="en-US" sz="1200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-65" charset="-128"/>
                  <a:cs typeface="Arial" charset="0"/>
                  <a:sym typeface="Arial" charset="0"/>
                </a:rPr>
                <a:t>Web</a:t>
              </a:r>
            </a:p>
          </p:txBody>
        </p:sp>
        <p:pic>
          <p:nvPicPr>
            <p:cNvPr id="19489" name="Picture 102" descr="phone-slide_02_med.png"/>
            <p:cNvPicPr>
              <a:picLocks noChangeAspect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7073133" y="2590460"/>
              <a:ext cx="252045" cy="5049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7" name="Group 7"/>
            <p:cNvGrpSpPr>
              <a:grpSpLocks/>
            </p:cNvGrpSpPr>
            <p:nvPr/>
          </p:nvGrpSpPr>
          <p:grpSpPr bwMode="auto">
            <a:xfrm>
              <a:off x="6320277" y="2713568"/>
              <a:ext cx="534096" cy="434846"/>
              <a:chOff x="0" y="0"/>
              <a:chExt cx="460" cy="352"/>
            </a:xfrm>
          </p:grpSpPr>
          <p:pic>
            <p:nvPicPr>
              <p:cNvPr id="19494" name="Picture 8"/>
              <p:cNvPicPr>
                <a:picLocks noChangeArrowheads="1"/>
              </p:cNvPicPr>
              <p:nvPr/>
            </p:nvPicPr>
            <p:blipFill>
              <a:blip r:embed="rId17"/>
              <a:srcRect/>
              <a:stretch>
                <a:fillRect/>
              </a:stretch>
            </p:blipFill>
            <p:spPr bwMode="auto">
              <a:xfrm>
                <a:off x="0" y="0"/>
                <a:ext cx="460" cy="35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pic>
            <p:nvPicPr>
              <p:cNvPr id="19495" name="Picture 9"/>
              <p:cNvPicPr>
                <a:picLocks noChangeArrowheads="1"/>
              </p:cNvPicPr>
              <p:nvPr/>
            </p:nvPicPr>
            <p:blipFill>
              <a:blip r:embed="rId18"/>
              <a:srcRect/>
              <a:stretch>
                <a:fillRect/>
              </a:stretch>
            </p:blipFill>
            <p:spPr bwMode="auto">
              <a:xfrm>
                <a:off x="181" y="105"/>
                <a:ext cx="190" cy="19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</p:grpSp>
        <p:pic>
          <p:nvPicPr>
            <p:cNvPr id="19491" name="Picture 10"/>
            <p:cNvPicPr>
              <a:picLocks noChangeArrowheads="1"/>
            </p:cNvPicPr>
            <p:nvPr/>
          </p:nvPicPr>
          <p:blipFill>
            <a:blip r:embed="rId19"/>
            <a:srcRect/>
            <a:stretch>
              <a:fillRect/>
            </a:stretch>
          </p:blipFill>
          <p:spPr bwMode="auto">
            <a:xfrm>
              <a:off x="6100154" y="2612704"/>
              <a:ext cx="336696" cy="3283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92" name="Picture 26"/>
            <p:cNvPicPr>
              <a:picLocks noChangeArrowheads="1"/>
            </p:cNvPicPr>
            <p:nvPr/>
          </p:nvPicPr>
          <p:blipFill>
            <a:blip r:embed="rId20"/>
            <a:srcRect/>
            <a:stretch>
              <a:fillRect/>
            </a:stretch>
          </p:blipFill>
          <p:spPr bwMode="auto">
            <a:xfrm>
              <a:off x="6155208" y="2921148"/>
              <a:ext cx="288052" cy="33155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9493" name="Picture 27"/>
            <p:cNvPicPr>
              <a:picLocks noChangeArrowheads="1"/>
            </p:cNvPicPr>
            <p:nvPr/>
          </p:nvPicPr>
          <p:blipFill>
            <a:blip r:embed="rId21"/>
            <a:srcRect/>
            <a:stretch>
              <a:fillRect/>
            </a:stretch>
          </p:blipFill>
          <p:spPr bwMode="auto">
            <a:xfrm>
              <a:off x="5972829" y="2788715"/>
              <a:ext cx="355408" cy="24945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sp>
        <p:nvSpPr>
          <p:cNvPr id="74" name="Left-Right Arrow 73"/>
          <p:cNvSpPr/>
          <p:nvPr/>
        </p:nvSpPr>
        <p:spPr bwMode="auto">
          <a:xfrm>
            <a:off x="755650" y="2759075"/>
            <a:ext cx="5200650" cy="357188"/>
          </a:xfrm>
          <a:prstGeom prst="leftRightArrow">
            <a:avLst>
              <a:gd name="adj1" fmla="val 72470"/>
              <a:gd name="adj2" fmla="val 78573"/>
            </a:avLst>
          </a:prstGeom>
          <a:solidFill>
            <a:srgbClr val="FFE683"/>
          </a:solidFill>
          <a:ln w="25400" cap="flat" cmpd="sng" algn="ctr">
            <a:solidFill>
              <a:srgbClr val="FAC15A"/>
            </a:solidFill>
            <a:prstDash val="solid"/>
            <a:round/>
            <a:headEnd type="none" w="med" len="med"/>
            <a:tailEnd type="none" w="med" len="med"/>
          </a:ln>
          <a:effectLst>
            <a:outerShdw dist="25400" dir="5400000">
              <a:srgbClr val="000000">
                <a:alpha val="20000"/>
              </a:srgbClr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endParaRPr lang="en-US" dirty="0">
              <a:latin typeface="Arial" pitchFamily="-106" charset="0"/>
              <a:ea typeface="ＭＳ Ｐゴシック" pitchFamily="16" charset="-128"/>
              <a:cs typeface="ＭＳ Ｐゴシック" pitchFamily="-109" charset="-128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76405" y="1489900"/>
            <a:ext cx="3337838" cy="4622801"/>
          </a:xfrm>
          <a:prstGeom prst="roundRect">
            <a:avLst>
              <a:gd name="adj" fmla="val 1956"/>
            </a:avLst>
          </a:prstGeom>
          <a:solidFill>
            <a:srgbClr val="000000">
              <a:alpha val="30000"/>
            </a:srgbClr>
          </a:solidFill>
          <a:ln w="9525" cap="flat" cmpd="sng" algn="ctr">
            <a:solidFill>
              <a:srgbClr val="6BE4E4">
                <a:alpha val="6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127000" dist="38100" dir="2700000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912813" y="687388"/>
            <a:ext cx="782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Desktop GIS Integrates Water Resource Knowledge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ext Placeholder 18"/>
          <p:cNvSpPr txBox="1">
            <a:spLocks/>
          </p:cNvSpPr>
          <p:nvPr/>
        </p:nvSpPr>
        <p:spPr>
          <a:xfrm>
            <a:off x="912813" y="1079500"/>
            <a:ext cx="7313612" cy="342900"/>
          </a:xfrm>
          <a:prstGeom prst="rect">
            <a:avLst/>
          </a:prstGeom>
        </p:spPr>
        <p:txBody>
          <a:bodyPr/>
          <a:lstStyle/>
          <a:p>
            <a:pPr marL="177800" marR="0" lvl="0" indent="-177800" algn="l" defTabSz="914400" rtl="0" eaLnBrk="1" fontAlgn="base" latinLnBrk="0" hangingPunct="1">
              <a:lnSpc>
                <a:spcPts val="2300"/>
              </a:lnSpc>
              <a:spcBef>
                <a:spcPts val="300"/>
              </a:spcBef>
              <a:spcAft>
                <a:spcPts val="600"/>
              </a:spcAft>
              <a:buClr>
                <a:schemeClr val="accent3"/>
              </a:buClr>
              <a:buSzPct val="80000"/>
              <a:buFontTx/>
              <a:buChar char="•"/>
              <a:tabLst/>
              <a:defRPr/>
            </a:pPr>
            <a:r>
              <a:rPr kumimoji="0" lang="en-US" sz="1600" b="1" i="0" u="none" strike="noStrike" kern="0" cap="none" spc="0" normalizeH="0" baseline="0" noProof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Widely Deployed Community Tools 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Content Placeholder 6"/>
          <p:cNvSpPr txBox="1">
            <a:spLocks/>
          </p:cNvSpPr>
          <p:nvPr/>
        </p:nvSpPr>
        <p:spPr>
          <a:xfrm>
            <a:off x="2116899" y="5779218"/>
            <a:ext cx="7315200" cy="457200"/>
          </a:xfrm>
          <a:prstGeom prst="rect">
            <a:avLst/>
          </a:prstGeom>
        </p:spPr>
        <p:txBody>
          <a:bodyPr/>
          <a:lstStyle/>
          <a:p>
            <a:pPr marL="177800" marR="0" lvl="0" indent="-177800" defTabSz="914400" rtl="0" eaLnBrk="1" fontAlgn="base" latinLnBrk="0" hangingPunct="1">
              <a:lnSpc>
                <a:spcPts val="2300"/>
              </a:lnSpc>
              <a:spcBef>
                <a:spcPts val="300"/>
              </a:spcBef>
              <a:spcAft>
                <a:spcPts val="600"/>
              </a:spcAft>
              <a:buClr>
                <a:schemeClr val="accent3"/>
              </a:buClr>
              <a:buSzPct val="80000"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 Large Community of Users. . . . </a:t>
            </a:r>
          </a:p>
          <a:p>
            <a:pPr marL="177800" marR="0" lvl="0" indent="-177800" defTabSz="914400" rtl="0" eaLnBrk="1" fontAlgn="base" latinLnBrk="0" hangingPunct="1">
              <a:lnSpc>
                <a:spcPts val="2300"/>
              </a:lnSpc>
              <a:spcBef>
                <a:spcPts val="300"/>
              </a:spcBef>
              <a:spcAft>
                <a:spcPts val="600"/>
              </a:spcAft>
              <a:buClr>
                <a:schemeClr val="accent3"/>
              </a:buClr>
              <a:buSzPct val="80000"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. . Evolving, Improving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ext Placeholder 23"/>
          <p:cNvSpPr txBox="1">
            <a:spLocks/>
          </p:cNvSpPr>
          <p:nvPr/>
        </p:nvSpPr>
        <p:spPr>
          <a:xfrm>
            <a:off x="745538" y="1585847"/>
            <a:ext cx="2998787" cy="3200400"/>
          </a:xfrm>
          <a:prstGeom prst="rect">
            <a:avLst/>
          </a:prstGeom>
        </p:spPr>
        <p:txBody>
          <a:bodyPr/>
          <a:lstStyle/>
          <a:p>
            <a:pPr marL="177800" marR="0" lvl="0" indent="-177800" algn="l" defTabSz="914400" rtl="0" eaLnBrk="1" fontAlgn="base" latinLnBrk="0" hangingPunct="1">
              <a:lnSpc>
                <a:spcPts val="2300"/>
              </a:lnSpc>
              <a:spcBef>
                <a:spcPts val="300"/>
              </a:spcBef>
              <a:spcAft>
                <a:spcPts val="600"/>
              </a:spcAft>
              <a:buClr>
                <a:schemeClr val="accent3"/>
              </a:buClr>
              <a:buSzPct val="80000"/>
              <a:buFontTx/>
              <a:buChar char="•"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Data Model </a:t>
            </a:r>
          </a:p>
          <a:p>
            <a:pPr marL="177800" marR="0" lvl="0" indent="-177800" algn="l" defTabSz="914400" rtl="0" eaLnBrk="1" fontAlgn="base" latinLnBrk="0" hangingPunct="1">
              <a:lnSpc>
                <a:spcPts val="2300"/>
              </a:lnSpc>
              <a:spcBef>
                <a:spcPts val="300"/>
              </a:spcBef>
              <a:spcAft>
                <a:spcPts val="600"/>
              </a:spcAft>
              <a:buClr>
                <a:schemeClr val="accent3"/>
              </a:buClr>
              <a:buSzPct val="80000"/>
              <a:buFontTx/>
              <a:buChar char="•"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Data Management  </a:t>
            </a:r>
          </a:p>
          <a:p>
            <a:pPr marL="177800" marR="0" lvl="0" indent="-177800" algn="l" defTabSz="914400" rtl="0" eaLnBrk="1" fontAlgn="base" latinLnBrk="0" hangingPunct="1">
              <a:lnSpc>
                <a:spcPts val="2300"/>
              </a:lnSpc>
              <a:spcBef>
                <a:spcPts val="300"/>
              </a:spcBef>
              <a:spcAft>
                <a:spcPts val="600"/>
              </a:spcAft>
              <a:buClr>
                <a:schemeClr val="accent3"/>
              </a:buClr>
              <a:buSzPct val="80000"/>
              <a:buFontTx/>
              <a:buChar char="•"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Analytic Tools</a:t>
            </a:r>
          </a:p>
          <a:p>
            <a:pPr marL="517525" marR="0" lvl="1" indent="-174625" algn="l" defTabSz="914400" rtl="0" eaLnBrk="1" fontAlgn="base" latinLnBrk="0" hangingPunct="1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SzPct val="80000"/>
              <a:buFont typeface="Lucida Grande"/>
              <a:buChar char="-"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</a:rPr>
              <a:t>Terrain</a:t>
            </a:r>
          </a:p>
          <a:p>
            <a:pPr marL="517525" marR="0" lvl="1" indent="-174625" algn="l" defTabSz="914400" rtl="0" eaLnBrk="1" fontAlgn="base" latinLnBrk="0" hangingPunct="1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SzPct val="80000"/>
              <a:buFont typeface="Lucida Grande"/>
              <a:buChar char="-"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</a:rPr>
              <a:t>Tracing &amp; Accumulation</a:t>
            </a:r>
          </a:p>
          <a:p>
            <a:pPr marL="517525" marR="0" lvl="1" indent="-174625" algn="l" defTabSz="914400" rtl="0" eaLnBrk="1" fontAlgn="base" latinLnBrk="0" hangingPunct="1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SzPct val="80000"/>
              <a:buFont typeface="Lucida Grande"/>
              <a:buChar char="-"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</a:rPr>
              <a:t>Groundwater </a:t>
            </a:r>
          </a:p>
          <a:p>
            <a:pPr marL="177800" marR="0" lvl="0" indent="-177800" algn="l" defTabSz="914400" rtl="0" eaLnBrk="1" fontAlgn="base" latinLnBrk="0" hangingPunct="1">
              <a:lnSpc>
                <a:spcPts val="2300"/>
              </a:lnSpc>
              <a:spcBef>
                <a:spcPts val="300"/>
              </a:spcBef>
              <a:spcAft>
                <a:spcPts val="600"/>
              </a:spcAft>
              <a:buClr>
                <a:schemeClr val="accent3"/>
              </a:buClr>
              <a:buSzPct val="80000"/>
              <a:buFontTx/>
              <a:buChar char="•"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Model Integration</a:t>
            </a:r>
          </a:p>
          <a:p>
            <a:pPr marL="517525" marR="0" lvl="1" indent="-174625" algn="l" defTabSz="914400" rtl="0" eaLnBrk="1" fontAlgn="base" latinLnBrk="0" hangingPunct="1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SzPct val="80000"/>
              <a:buFont typeface="Lucida Grande"/>
              <a:buChar char="-"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</a:rPr>
              <a:t>HEC-</a:t>
            </a:r>
            <a:r>
              <a:rPr kumimoji="0" lang="en-US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</a:rPr>
              <a:t>GeoRas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</a:rPr>
              <a:t>, HEC-</a:t>
            </a:r>
            <a:r>
              <a:rPr kumimoji="0" lang="en-US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</a:rPr>
              <a:t>GeoHMS</a:t>
            </a:r>
            <a:endParaRPr kumimoji="0" lang="en-US" sz="14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</a:endParaRPr>
          </a:p>
          <a:p>
            <a:pPr marL="517525" marR="0" lvl="1" indent="-174625" algn="l" defTabSz="914400" rtl="0" eaLnBrk="1" fontAlgn="base" latinLnBrk="0" hangingPunct="1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SzPct val="80000"/>
              <a:buFont typeface="Lucida Grande"/>
              <a:buChar char="-"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</a:rPr>
              <a:t>Automated Hydrology </a:t>
            </a:r>
            <a:b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</a:rPr>
            </a:b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</a:rPr>
              <a:t>and Hydraulics</a:t>
            </a:r>
          </a:p>
          <a:p>
            <a:pPr marL="517525" marR="0" lvl="1" indent="-174625" algn="l" defTabSz="914400" rtl="0" eaLnBrk="1" fontAlgn="base" latinLnBrk="0" hangingPunct="1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SzPct val="80000"/>
              <a:buFont typeface="Lucida Grande"/>
              <a:buChar char="-"/>
              <a:tabLst/>
              <a:defRPr/>
            </a:pPr>
            <a:r>
              <a:rPr kumimoji="0" lang="en-US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</a:rPr>
              <a:t>Streamstats</a:t>
            </a:r>
            <a:endParaRPr kumimoji="0" lang="en-US" sz="14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</a:endParaRPr>
          </a:p>
          <a:p>
            <a:pPr marL="517525" marR="0" lvl="1" indent="-174625" algn="l" defTabSz="914400" rtl="0" eaLnBrk="1" fontAlgn="base" latinLnBrk="0" hangingPunct="1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SzPct val="80000"/>
              <a:buFont typeface="Lucida Grande"/>
              <a:buChar char="-"/>
              <a:tabLst/>
              <a:defRPr/>
            </a:pPr>
            <a:r>
              <a:rPr kumimoji="0" lang="en-US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</a:rPr>
              <a:t>ModFlow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</a:endParaRPr>
          </a:p>
        </p:txBody>
      </p:sp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4438650" y="1344613"/>
            <a:ext cx="2708275" cy="1860550"/>
            <a:chOff x="3308504" y="1597754"/>
            <a:chExt cx="4456257" cy="4187639"/>
          </a:xfrm>
        </p:grpSpPr>
        <p:sp>
          <p:nvSpPr>
            <p:cNvPr id="8" name="Oval 41"/>
            <p:cNvSpPr>
              <a:spLocks/>
            </p:cNvSpPr>
            <p:nvPr/>
          </p:nvSpPr>
          <p:spPr bwMode="auto">
            <a:xfrm>
              <a:off x="3308504" y="1787126"/>
              <a:ext cx="4114072" cy="3998267"/>
            </a:xfrm>
            <a:prstGeom prst="ellipse">
              <a:avLst/>
            </a:prstGeom>
            <a:solidFill>
              <a:srgbClr val="000000">
                <a:alpha val="25000"/>
              </a:srgbClr>
            </a:solidFill>
            <a:ln w="25400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97" charset="0"/>
                <a:ea typeface="ＭＳ Ｐゴシック" pitchFamily="-97" charset="-128"/>
                <a:cs typeface="ＭＳ Ｐゴシック" pitchFamily="-97" charset="-128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428661" y="5077925"/>
              <a:ext cx="1193734" cy="52166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Continuous</a:t>
              </a:r>
            </a:p>
            <a:p>
              <a:pPr algn="ctr" eaLnBrk="0" hangingPunct="0">
                <a:defRPr/>
              </a:pPr>
              <a:r>
                <a: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Time Series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027271" y="1597754"/>
              <a:ext cx="1029171" cy="30728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Attributes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790445" y="5077925"/>
              <a:ext cx="642579" cy="30728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Maps</a:t>
              </a:r>
            </a:p>
          </p:txBody>
        </p:sp>
        <p:cxnSp>
          <p:nvCxnSpPr>
            <p:cNvPr id="12" name="Straight Arrow Connector 12"/>
            <p:cNvCxnSpPr>
              <a:cxnSpLocks noChangeShapeType="1"/>
            </p:cNvCxnSpPr>
            <p:nvPr/>
          </p:nvCxnSpPr>
          <p:spPr bwMode="auto">
            <a:xfrm rot="10800000">
              <a:off x="4679576" y="4786555"/>
              <a:ext cx="1484556" cy="1588"/>
            </a:xfrm>
            <a:prstGeom prst="straightConnector1">
              <a:avLst/>
            </a:prstGeom>
            <a:noFill/>
            <a:ln w="19050">
              <a:solidFill>
                <a:srgbClr val="FFFF66"/>
              </a:solidFill>
              <a:round/>
              <a:headEnd/>
              <a:tailEnd type="triangle" w="lg" len="med"/>
            </a:ln>
          </p:spPr>
        </p:cxnSp>
        <p:cxnSp>
          <p:nvCxnSpPr>
            <p:cNvPr id="13" name="Straight Arrow Connector 13"/>
            <p:cNvCxnSpPr>
              <a:cxnSpLocks noChangeShapeType="1"/>
            </p:cNvCxnSpPr>
            <p:nvPr/>
          </p:nvCxnSpPr>
          <p:spPr bwMode="auto">
            <a:xfrm rot="5400000" flipH="1" flipV="1">
              <a:off x="4065195" y="3351007"/>
              <a:ext cx="914400" cy="677732"/>
            </a:xfrm>
            <a:prstGeom prst="straightConnector1">
              <a:avLst/>
            </a:prstGeom>
            <a:noFill/>
            <a:ln w="19050">
              <a:solidFill>
                <a:srgbClr val="FFFF66"/>
              </a:solidFill>
              <a:round/>
              <a:headEnd/>
              <a:tailEnd type="triangle" w="lg" len="med"/>
            </a:ln>
          </p:spPr>
        </p:cxnSp>
        <p:pic>
          <p:nvPicPr>
            <p:cNvPr id="14" name="Picture 14" descr="t_file_grn.pn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972839" y="2315033"/>
              <a:ext cx="958731" cy="1180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15" descr="map_03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459219" y="4096577"/>
              <a:ext cx="1305542" cy="966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6" name="Straight Arrow Connector 16"/>
            <p:cNvCxnSpPr>
              <a:cxnSpLocks noChangeShapeType="1"/>
            </p:cNvCxnSpPr>
            <p:nvPr/>
          </p:nvCxnSpPr>
          <p:spPr bwMode="auto">
            <a:xfrm rot="16200000" flipH="1">
              <a:off x="5770581" y="3372820"/>
              <a:ext cx="773953" cy="689685"/>
            </a:xfrm>
            <a:prstGeom prst="straightConnector1">
              <a:avLst/>
            </a:prstGeom>
            <a:noFill/>
            <a:ln w="19050">
              <a:solidFill>
                <a:srgbClr val="FFFF66"/>
              </a:solidFill>
              <a:round/>
              <a:headEnd/>
              <a:tailEnd type="triangle" w="lg" len="med"/>
            </a:ln>
          </p:spPr>
        </p:cxnSp>
        <p:pic>
          <p:nvPicPr>
            <p:cNvPr id="17" name="Picture 17" descr="time series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449518" y="4223129"/>
              <a:ext cx="1153254" cy="8402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8" name="Picture 4" descr="ArcHydro_frn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92900" y="3327400"/>
            <a:ext cx="1533525" cy="178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63500" dir="2700000">
              <a:srgbClr val="000000">
                <a:alpha val="40000"/>
              </a:srgbClr>
            </a:outerShdw>
          </a:effec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30863" y="3886200"/>
            <a:ext cx="1214437" cy="161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63500" dir="2700000">
              <a:srgbClr val="000000">
                <a:alpha val="40000"/>
              </a:srgbClr>
            </a:outerShdw>
          </a:effectLst>
        </p:spPr>
      </p:pic>
      <p:grpSp>
        <p:nvGrpSpPr>
          <p:cNvPr id="20" name="Group 26"/>
          <p:cNvGrpSpPr>
            <a:grpSpLocks/>
          </p:cNvGrpSpPr>
          <p:nvPr/>
        </p:nvGrpSpPr>
        <p:grpSpPr bwMode="auto">
          <a:xfrm>
            <a:off x="3280928" y="3958616"/>
            <a:ext cx="1919287" cy="1797050"/>
            <a:chOff x="2792412" y="4371976"/>
            <a:chExt cx="1919288" cy="1797050"/>
          </a:xfrm>
        </p:grpSpPr>
        <p:sp>
          <p:nvSpPr>
            <p:cNvPr id="21" name="Rounded Rectangle 20"/>
            <p:cNvSpPr/>
            <p:nvPr/>
          </p:nvSpPr>
          <p:spPr>
            <a:xfrm>
              <a:off x="2792412" y="4371976"/>
              <a:ext cx="1919288" cy="1797050"/>
            </a:xfrm>
            <a:prstGeom prst="roundRect">
              <a:avLst>
                <a:gd name="adj" fmla="val 1956"/>
              </a:avLst>
            </a:prstGeom>
            <a:solidFill>
              <a:srgbClr val="000000">
                <a:alpha val="30000"/>
              </a:srgbClr>
            </a:solidFill>
            <a:ln w="9525" cap="flat" cmpd="sng" algn="ctr">
              <a:solidFill>
                <a:srgbClr val="6BE4E4">
                  <a:alpha val="6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38100" dir="2700000" rotWithShape="0">
                <a:srgbClr val="000000">
                  <a:alpha val="60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/>
            </a:p>
          </p:txBody>
        </p:sp>
        <p:pic>
          <p:nvPicPr>
            <p:cNvPr id="22" name="Picture 18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923877" y="4491039"/>
              <a:ext cx="1656358" cy="1558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2010UC_4x3_Precon">
  <a:themeElements>
    <a:clrScheme name="2010 Esri Theme colors">
      <a:dk1>
        <a:srgbClr val="001E69"/>
      </a:dk1>
      <a:lt1>
        <a:srgbClr val="FFFFFF"/>
      </a:lt1>
      <a:dk2>
        <a:srgbClr val="000000"/>
      </a:dk2>
      <a:lt2>
        <a:srgbClr val="FFFFFF"/>
      </a:lt2>
      <a:accent1>
        <a:srgbClr val="5AC3FA"/>
      </a:accent1>
      <a:accent2>
        <a:srgbClr val="8C8C8C"/>
      </a:accent2>
      <a:accent3>
        <a:srgbClr val="C8C8C8"/>
      </a:accent3>
      <a:accent4>
        <a:srgbClr val="9BCDFF"/>
      </a:accent4>
      <a:accent5>
        <a:srgbClr val="FFFF96"/>
      </a:accent5>
      <a:accent6>
        <a:srgbClr val="0A3264"/>
      </a:accent6>
      <a:hlink>
        <a:srgbClr val="FFFF96"/>
      </a:hlink>
      <a:folHlink>
        <a:srgbClr val="9DCFFE"/>
      </a:folHlink>
    </a:clrScheme>
    <a:fontScheme name="Office Theme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D4F08B"/>
        </a:solidFill>
        <a:ln w="25400" cap="flat" cmpd="sng" algn="ctr">
          <a:solidFill>
            <a:srgbClr val="A3CA4B"/>
          </a:solidFill>
          <a:prstDash val="solid"/>
          <a:round/>
          <a:headEnd type="none" w="med" len="med"/>
          <a:tailEnd type="none" w="med" len="med"/>
        </a:ln>
        <a:effectLst>
          <a:outerShdw dist="25400" dir="5400000">
            <a:srgbClr val="000000">
              <a:alpha val="20000"/>
            </a:srgbClr>
          </a:outerShdw>
        </a:effectLst>
      </a:spPr>
      <a:bodyPr wrap="none" anchor="ctr"/>
      <a:lstStyle>
        <a:defPPr>
          <a:defRPr sz="1200" dirty="0">
            <a:solidFill>
              <a:schemeClr val="tx2"/>
            </a:solidFill>
            <a:latin typeface="Arial" charset="0"/>
            <a:ea typeface="ＭＳ Ｐゴシック" pitchFamily="16" charset="-128"/>
          </a:defRPr>
        </a:defPPr>
      </a:lstStyle>
    </a:spDef>
    <a:lnDef>
      <a:spPr bwMode="auto">
        <a:noFill/>
        <a:ln w="25400">
          <a:solidFill>
            <a:srgbClr val="FFFF66"/>
          </a:solidFill>
          <a:round/>
          <a:headEnd type="none" w="lg" len="med"/>
          <a:tailEnd type="triangle" w="lg" len="med"/>
        </a:ln>
        <a:effectLst/>
      </a:spPr>
      <a:bodyPr/>
      <a:lstStyle/>
    </a:lnDef>
    <a:txDef>
      <a:spPr>
        <a:noFill/>
      </a:spPr>
      <a:bodyPr wrap="none" lIns="0" tIns="0" rIns="0" bIns="0">
        <a:spAutoFit/>
      </a:bodyPr>
      <a:lstStyle>
        <a:defPPr>
          <a:defRPr sz="1200" dirty="0">
            <a:latin typeface="Arial" charset="0"/>
            <a:ea typeface="ＭＳ Ｐゴシック" pitchFamily="34" charset="-128"/>
            <a:cs typeface="Arial" pitchFamily="34" charset="0"/>
            <a:sym typeface="Arial" pitchFamily="26" charset="0"/>
          </a:defRPr>
        </a:defPPr>
      </a:lstStyle>
    </a:tx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3">
        <a:dk1>
          <a:srgbClr val="000000"/>
        </a:dk1>
        <a:lt1>
          <a:srgbClr val="326097"/>
        </a:lt1>
        <a:dk2>
          <a:srgbClr val="FFFFFF"/>
        </a:dk2>
        <a:lt2>
          <a:srgbClr val="000000"/>
        </a:lt2>
        <a:accent1>
          <a:srgbClr val="A7C32F"/>
        </a:accent1>
        <a:accent2>
          <a:srgbClr val="FFFF66"/>
        </a:accent2>
        <a:accent3>
          <a:srgbClr val="ADB6C9"/>
        </a:accent3>
        <a:accent4>
          <a:srgbClr val="000000"/>
        </a:accent4>
        <a:accent5>
          <a:srgbClr val="D0DEAD"/>
        </a:accent5>
        <a:accent6>
          <a:srgbClr val="E7E75C"/>
        </a:accent6>
        <a:hlink>
          <a:srgbClr val="FFFF66"/>
        </a:hlink>
        <a:folHlink>
          <a:srgbClr val="FC921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2010UC_4x3_Precon</Template>
  <TotalTime>121</TotalTime>
  <Words>1199</Words>
  <Application>Microsoft Office PowerPoint</Application>
  <PresentationFormat>On-screen Show (4:3)</PresentationFormat>
  <Paragraphs>378</Paragraphs>
  <Slides>44</Slides>
  <Notes>34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2010UC_4x3_Precon</vt:lpstr>
      <vt:lpstr>Integrating Water Resource Information using GIS and the Web</vt:lpstr>
      <vt:lpstr>This PreConference Seminar Is Important</vt:lpstr>
      <vt:lpstr>There is a Strong and Growing Demand for  Integrated Water Information</vt:lpstr>
      <vt:lpstr>Data Sharing Has Been Crucial</vt:lpstr>
      <vt:lpstr>Slide 5</vt:lpstr>
      <vt:lpstr>GIS  Provides Integrative Technology</vt:lpstr>
      <vt:lpstr>Slide 7</vt:lpstr>
      <vt:lpstr>Today GIS Implementations Follow Common Patterns</vt:lpstr>
      <vt:lpstr>Slide 9</vt:lpstr>
      <vt:lpstr>A New GIS Platform Is Emerging</vt:lpstr>
      <vt:lpstr>Web Centric GIS</vt:lpstr>
      <vt:lpstr>WebGIS is A Simpler GIS Platform  A Pervasive System for Using Maps &amp; Geographic Information</vt:lpstr>
      <vt:lpstr>The Map Is The Focus</vt:lpstr>
      <vt:lpstr>ESRI is Developing An Online GIS</vt:lpstr>
      <vt:lpstr>Slide 15</vt:lpstr>
      <vt:lpstr>A Community Topographic Basemap</vt:lpstr>
      <vt:lpstr>Getting to Know Online Hydro</vt:lpstr>
      <vt:lpstr>Web Services are Interesting . . . </vt:lpstr>
      <vt:lpstr>Water Information Can Be Easily Integrated With Web Services and GIS  Many Organizations Are Already Collaborating </vt:lpstr>
      <vt:lpstr>The Key Challenge</vt:lpstr>
      <vt:lpstr>CUAHSI Has been Working on All These Challenges</vt:lpstr>
      <vt:lpstr>Slide 22</vt:lpstr>
      <vt:lpstr>Slide 23</vt:lpstr>
      <vt:lpstr>This is Enabled by WaterML </vt:lpstr>
      <vt:lpstr>CUAHSI’s Portal Follows Internet Patterns Three Basic Components</vt:lpstr>
      <vt:lpstr>CUAHSI  </vt:lpstr>
      <vt:lpstr>The CUAHSI Data Catalog Integrates </vt:lpstr>
      <vt:lpstr>CUAHSI  is Being Integrated With ArcGIS Online Creating a Web GIS for Water Resources</vt:lpstr>
      <vt:lpstr>This System Organizes Water Information   Using “Data Carts”   </vt:lpstr>
      <vt:lpstr>Data Carts Organize Water Data Into “Themes”  </vt:lpstr>
      <vt:lpstr>Data Carts are Published &amp; Easily Discovered</vt:lpstr>
      <vt:lpstr>Water Data Themes in ArcGIS Online</vt:lpstr>
      <vt:lpstr>Slide 33</vt:lpstr>
      <vt:lpstr>Time Series as Themes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Working with Temporal Data Carts in ArcGIS.com</vt:lpstr>
      <vt:lpstr>Where are we going?</vt:lpstr>
      <vt:lpstr>Slide 44</vt:lpstr>
    </vt:vector>
  </TitlesOfParts>
  <Manager/>
  <Company>University of Texas</Company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Safe Area — Please Read</dc:title>
  <dc:subject/>
  <dc:creator>David Maidment</dc:creator>
  <cp:keywords/>
  <dc:description/>
  <cp:lastModifiedBy>David Maidment</cp:lastModifiedBy>
  <cp:revision>11</cp:revision>
  <cp:lastPrinted>2007-06-09T21:08:00Z</cp:lastPrinted>
  <dcterms:created xsi:type="dcterms:W3CDTF">2010-06-25T18:37:49Z</dcterms:created>
  <dcterms:modified xsi:type="dcterms:W3CDTF">2010-09-13T16:40:57Z</dcterms:modified>
  <cp:category/>
</cp:coreProperties>
</file>