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gif" ContentType="image/gif"/>
  <Default Extension="vml" ContentType="application/vnd.openxmlformats-officedocument.vmlDrawing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378" r:id="rId2"/>
    <p:sldId id="379" r:id="rId3"/>
    <p:sldId id="403" r:id="rId4"/>
    <p:sldId id="352" r:id="rId5"/>
    <p:sldId id="353" r:id="rId6"/>
    <p:sldId id="354" r:id="rId7"/>
    <p:sldId id="355" r:id="rId8"/>
    <p:sldId id="356" r:id="rId9"/>
    <p:sldId id="357" r:id="rId10"/>
    <p:sldId id="404" r:id="rId11"/>
    <p:sldId id="360" r:id="rId12"/>
    <p:sldId id="363" r:id="rId13"/>
    <p:sldId id="364" r:id="rId14"/>
    <p:sldId id="365" r:id="rId15"/>
    <p:sldId id="377" r:id="rId16"/>
    <p:sldId id="366" r:id="rId17"/>
    <p:sldId id="368" r:id="rId18"/>
    <p:sldId id="369" r:id="rId19"/>
    <p:sldId id="370" r:id="rId20"/>
    <p:sldId id="371" r:id="rId21"/>
    <p:sldId id="372" r:id="rId22"/>
    <p:sldId id="351" r:id="rId23"/>
    <p:sldId id="373" r:id="rId24"/>
    <p:sldId id="374" r:id="rId25"/>
    <p:sldId id="375" r:id="rId26"/>
    <p:sldId id="376" r:id="rId27"/>
    <p:sldId id="405" r:id="rId28"/>
    <p:sldId id="380" r:id="rId29"/>
    <p:sldId id="383" r:id="rId30"/>
    <p:sldId id="384" r:id="rId31"/>
    <p:sldId id="385" r:id="rId32"/>
    <p:sldId id="386" r:id="rId33"/>
    <p:sldId id="402" r:id="rId34"/>
    <p:sldId id="391" r:id="rId35"/>
    <p:sldId id="393" r:id="rId36"/>
    <p:sldId id="397" r:id="rId37"/>
    <p:sldId id="398" r:id="rId38"/>
    <p:sldId id="401" r:id="rId39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1400" b="1" kern="1200">
        <a:solidFill>
          <a:srgbClr val="FFFFFF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1pPr>
    <a:lvl2pPr marL="457200" algn="ctr" rtl="0" eaLnBrk="0" fontAlgn="base" hangingPunct="0">
      <a:spcBef>
        <a:spcPct val="0"/>
      </a:spcBef>
      <a:spcAft>
        <a:spcPct val="0"/>
      </a:spcAft>
      <a:defRPr sz="1400" b="1" kern="1200">
        <a:solidFill>
          <a:srgbClr val="FFFFFF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2pPr>
    <a:lvl3pPr marL="914400" algn="ctr" rtl="0" eaLnBrk="0" fontAlgn="base" hangingPunct="0">
      <a:spcBef>
        <a:spcPct val="0"/>
      </a:spcBef>
      <a:spcAft>
        <a:spcPct val="0"/>
      </a:spcAft>
      <a:defRPr sz="1400" b="1" kern="1200">
        <a:solidFill>
          <a:srgbClr val="FFFFFF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1400" b="1" kern="1200">
        <a:solidFill>
          <a:srgbClr val="FFFFFF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1400" b="1" kern="1200">
        <a:solidFill>
          <a:srgbClr val="FFFFFF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5pPr>
    <a:lvl6pPr marL="2286000" algn="l" defTabSz="457200" rtl="0" eaLnBrk="1" latinLnBrk="0" hangingPunct="1">
      <a:defRPr sz="1400" b="1" kern="1200">
        <a:solidFill>
          <a:srgbClr val="FFFFFF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6pPr>
    <a:lvl7pPr marL="2743200" algn="l" defTabSz="457200" rtl="0" eaLnBrk="1" latinLnBrk="0" hangingPunct="1">
      <a:defRPr sz="1400" b="1" kern="1200">
        <a:solidFill>
          <a:srgbClr val="FFFFFF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7pPr>
    <a:lvl8pPr marL="3200400" algn="l" defTabSz="457200" rtl="0" eaLnBrk="1" latinLnBrk="0" hangingPunct="1">
      <a:defRPr sz="1400" b="1" kern="1200">
        <a:solidFill>
          <a:srgbClr val="FFFFFF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8pPr>
    <a:lvl9pPr marL="3657600" algn="l" defTabSz="457200" rtl="0" eaLnBrk="1" latinLnBrk="0" hangingPunct="1">
      <a:defRPr sz="1400" b="1" kern="1200">
        <a:solidFill>
          <a:srgbClr val="FFFFFF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clrMru>
    <a:srgbClr val="051932"/>
    <a:srgbClr val="026ACB"/>
    <a:srgbClr val="9BCDFF"/>
    <a:srgbClr val="FFFFC8"/>
    <a:srgbClr val="FFFFFF"/>
    <a:srgbClr val="FFF1C3"/>
    <a:srgbClr val="FFE6C3"/>
    <a:srgbClr val="FFFFC3"/>
    <a:srgbClr val="F0FFA5"/>
    <a:srgbClr val="FFFF9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81" autoAdjust="0"/>
    <p:restoredTop sz="71027" autoAdjust="0"/>
  </p:normalViewPr>
  <p:slideViewPr>
    <p:cSldViewPr snapToGrid="0">
      <p:cViewPr varScale="1">
        <p:scale>
          <a:sx n="76" d="100"/>
          <a:sy n="76" d="100"/>
        </p:scale>
        <p:origin x="-1098" y="-96"/>
      </p:cViewPr>
      <p:guideLst>
        <p:guide orient="horz" pos="432"/>
        <p:guide orient="horz" pos="3888"/>
        <p:guide pos="576"/>
        <p:guide pos="518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7.wmf"/><Relationship Id="rId1" Type="http://schemas.openxmlformats.org/officeDocument/2006/relationships/image" Target="../media/image6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668A2397-229D-5E42-96C0-D1B4D14383A4}" type="datetime1">
              <a:rPr lang="en-US"/>
              <a:pPr>
                <a:defRPr/>
              </a:pPr>
              <a:t>7/19/2010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0A661904-7755-0547-B24C-11F6D244CD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 b="0" u="sng">
                <a:solidFill>
                  <a:schemeClr val="tx1"/>
                </a:solidFill>
                <a:effectLst/>
                <a:latin typeface="Times New Roman" pitchFamily="-9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b="0" u="sng">
                <a:solidFill>
                  <a:schemeClr val="tx1"/>
                </a:solidFill>
                <a:effectLst/>
                <a:latin typeface="Times New Roman" pitchFamily="-9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 u="sng">
                <a:solidFill>
                  <a:schemeClr val="tx1"/>
                </a:solidFill>
                <a:effectLst/>
                <a:latin typeface="Times New Roman" pitchFamily="-9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u="sng">
                <a:solidFill>
                  <a:schemeClr val="tx1"/>
                </a:solidFill>
                <a:effectLst/>
                <a:latin typeface="Times New Roman" pitchFamily="-97" charset="0"/>
              </a:defRPr>
            </a:lvl1pPr>
          </a:lstStyle>
          <a:p>
            <a:pPr>
              <a:defRPr/>
            </a:pPr>
            <a:fld id="{74DEC73C-1164-CA43-9CA2-E40A5599B5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DEC73C-1164-CA43-9CA2-E40A5599B5A3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F59EA0-53D4-4A63-9052-1B86ED1503BB}" type="slidenum">
              <a:rPr lang="en-US" smtClean="0">
                <a:latin typeface="Times New Roman" pitchFamily="18" charset="0"/>
                <a:ea typeface="ＭＳ Ｐゴシック" pitchFamily="1" charset="-128"/>
              </a:rPr>
              <a:pPr/>
              <a:t>28</a:t>
            </a:fld>
            <a:endParaRPr lang="en-US" smtClean="0">
              <a:latin typeface="Times New Roman" pitchFamily="18" charset="0"/>
              <a:ea typeface="ＭＳ Ｐゴシック" pitchFamily="1" charset="-128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en-US" smtClean="0">
                <a:ea typeface="ＭＳ Ｐゴシック" pitchFamily="1" charset="-128"/>
              </a:rPr>
              <a:t>Notes:  </a:t>
            </a:r>
          </a:p>
          <a:p>
            <a:endParaRPr lang="en-US" smtClean="0">
              <a:ea typeface="ＭＳ Ｐゴシック" pitchFamily="1" charset="-128"/>
            </a:endParaRPr>
          </a:p>
          <a:p>
            <a:r>
              <a:rPr lang="en-US" b="1" smtClean="0">
                <a:ea typeface="ＭＳ Ｐゴシック" pitchFamily="1" charset="-128"/>
              </a:rPr>
              <a:t>Industrial partners:</a:t>
            </a:r>
            <a:r>
              <a:rPr lang="en-US" smtClean="0">
                <a:ea typeface="ＭＳ Ｐゴシック" pitchFamily="1" charset="-128"/>
              </a:rPr>
              <a:t> ESRI, Danish Hydraulic Institute, Camp,Dresser and McKee, Dodson and Associates</a:t>
            </a:r>
          </a:p>
          <a:p>
            <a:r>
              <a:rPr lang="en-US" b="1" smtClean="0">
                <a:ea typeface="ＭＳ Ｐゴシック" pitchFamily="1" charset="-128"/>
              </a:rPr>
              <a:t>Government partners:</a:t>
            </a:r>
            <a:r>
              <a:rPr lang="en-US" smtClean="0">
                <a:ea typeface="ＭＳ Ｐゴシック" pitchFamily="1" charset="-128"/>
              </a:rPr>
              <a:t> </a:t>
            </a:r>
          </a:p>
          <a:p>
            <a:r>
              <a:rPr lang="en-US" smtClean="0">
                <a:ea typeface="ＭＳ Ｐゴシック" pitchFamily="1" charset="-128"/>
              </a:rPr>
              <a:t>	Federal: EPA, USGS, Corps of Engineers (Hydrologic Engineering Center)</a:t>
            </a:r>
          </a:p>
          <a:p>
            <a:r>
              <a:rPr lang="en-US" smtClean="0">
                <a:ea typeface="ＭＳ Ｐゴシック" pitchFamily="1" charset="-128"/>
              </a:rPr>
              <a:t>	State: Texas Natural Resource Conservation Commission, Texas Water Development Board</a:t>
            </a:r>
          </a:p>
          <a:p>
            <a:r>
              <a:rPr lang="en-US" smtClean="0">
                <a:ea typeface="ＭＳ Ｐゴシック" pitchFamily="1" charset="-128"/>
              </a:rPr>
              <a:t>	Local: Lower Colorado River Authority, City of Austin, Dept of Watershed Protection</a:t>
            </a:r>
          </a:p>
          <a:p>
            <a:r>
              <a:rPr lang="en-US" b="1" smtClean="0">
                <a:ea typeface="ＭＳ Ｐゴシック" pitchFamily="1" charset="-128"/>
              </a:rPr>
              <a:t>Academic Partners:</a:t>
            </a:r>
            <a:r>
              <a:rPr lang="en-US" smtClean="0">
                <a:ea typeface="ＭＳ Ｐゴシック" pitchFamily="1" charset="-128"/>
              </a:rPr>
              <a:t> University of Texas, Brigham Young University, Utah State University</a:t>
            </a:r>
          </a:p>
          <a:p>
            <a:endParaRPr lang="en-US" smtClean="0"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 wrap="square"/>
          <a:lstStyle/>
          <a:p>
            <a:fld id="{4C791B83-2AA0-4481-B313-A33236716E03}" type="slidenum">
              <a:rPr lang="en-US" smtClean="0">
                <a:latin typeface="Arial" pitchFamily="34" charset="0"/>
                <a:ea typeface="ＭＳ Ｐゴシック"/>
                <a:cs typeface="ＭＳ Ｐゴシック"/>
              </a:rPr>
              <a:pPr/>
              <a:t>11</a:t>
            </a:fld>
            <a:endParaRPr lang="en-US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 anchor="t"/>
          <a:lstStyle/>
          <a:p>
            <a:pPr eaLnBrk="1" hangingPunct="1">
              <a:spcBef>
                <a:spcPct val="0"/>
              </a:spcBef>
            </a:pPr>
            <a:endParaRPr lang="en-US" dirty="0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DEC73C-1164-CA43-9CA2-E40A5599B5A3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DEC73C-1164-CA43-9CA2-E40A5599B5A3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691159-5537-8E43-B762-C53C7284AF00}" type="slidenum">
              <a:rPr lang="en-US"/>
              <a:pPr/>
              <a:t>15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51B8D1-4508-4080-A134-5CD5D288BF77}" type="slidenum">
              <a:rPr lang="en-US" smtClean="0">
                <a:latin typeface="Times New Roman" pitchFamily="18" charset="0"/>
                <a:ea typeface="ＭＳ Ｐゴシック"/>
                <a:cs typeface="ＭＳ Ｐゴシック"/>
              </a:rPr>
              <a:pPr/>
              <a:t>16</a:t>
            </a:fld>
            <a:endParaRPr lang="en-US" smtClean="0">
              <a:latin typeface="Times New Roman" pitchFamily="18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DEC73C-1164-CA43-9CA2-E40A5599B5A3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C03BB6-E07E-481B-8FAF-E6930EE2CA94}" type="slidenum">
              <a:rPr lang="en-US" smtClean="0">
                <a:latin typeface="Times New Roman" pitchFamily="18" charset="0"/>
                <a:ea typeface="ＭＳ Ｐゴシック"/>
                <a:cs typeface="ＭＳ Ｐゴシック"/>
              </a:rPr>
              <a:pPr/>
              <a:t>18</a:t>
            </a:fld>
            <a:endParaRPr lang="en-US" smtClean="0">
              <a:latin typeface="Times New Roman" pitchFamily="18" charset="0"/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691159-5537-8E43-B762-C53C7284AF00}" type="slidenum">
              <a:rPr lang="en-US"/>
              <a:pPr/>
              <a:t>22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010CorpPPT4x3_bg_esriLogo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-banner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85800"/>
            <a:ext cx="9144001" cy="536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723900"/>
            <a:ext cx="7315200" cy="48260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smtClean="0"/>
              <a:t>Click to Edit Title</a:t>
            </a:r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1879600" y="5664200"/>
            <a:ext cx="6350000" cy="508000"/>
          </a:xfrm>
        </p:spPr>
        <p:txBody>
          <a:bodyPr lIns="0" tIns="0" rIns="0" bIns="0" anchor="b"/>
          <a:lstStyle>
            <a:lvl1pPr marL="0" indent="0" algn="r">
              <a:buFontTx/>
              <a:buNone/>
              <a:defRPr sz="1300" b="0" i="1" baseline="0">
                <a:solidFill>
                  <a:srgbClr val="FFFF96">
                    <a:alpha val="95000"/>
                  </a:srgb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 Click to Edit Tagline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-banner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85800"/>
            <a:ext cx="9144001" cy="536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723900"/>
            <a:ext cx="7315200" cy="482600"/>
          </a:xfrm>
        </p:spPr>
        <p:txBody>
          <a:bodyPr/>
          <a:lstStyle/>
          <a:p>
            <a:r>
              <a:rPr lang="en-US" smtClean="0"/>
              <a:t>Click to Edit Title</a:t>
            </a:r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 bwMode="auto">
          <a:xfrm>
            <a:off x="0" y="-1"/>
            <a:ext cx="9144000" cy="6858000"/>
          </a:xfrm>
          <a:prstGeom prst="rect">
            <a:avLst/>
          </a:prstGeom>
          <a:solidFill>
            <a:schemeClr val="tx2">
              <a:alpha val="3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rtlCol="0" anchor="ctr"/>
          <a:lstStyle/>
          <a:p>
            <a:pPr algn="ctr"/>
            <a:endParaRPr lang="en-US" sz="1200" dirty="0">
              <a:solidFill>
                <a:schemeClr val="tx2"/>
              </a:solidFill>
              <a:latin typeface="Arial" charset="0"/>
              <a:ea typeface="ＭＳ Ｐゴシック" pitchFamily="16" charset="-128"/>
            </a:endParaRPr>
          </a:p>
        </p:txBody>
      </p:sp>
      <p:pic>
        <p:nvPicPr>
          <p:cNvPr id="4" name="Picture 3" descr="WorldMapBg_hue.png"/>
          <p:cNvPicPr>
            <a:picLocks noChangeAspect="1"/>
          </p:cNvPicPr>
          <p:nvPr userDrawn="1"/>
        </p:nvPicPr>
        <p:blipFill>
          <a:blip r:embed="rId2">
            <a:lum/>
            <a:alphaModFix amt="25000"/>
          </a:blip>
          <a:srcRect l="9821" r="9821" b="24535"/>
          <a:stretch>
            <a:fillRect/>
          </a:stretch>
        </p:blipFill>
        <p:spPr>
          <a:xfrm>
            <a:off x="0" y="0"/>
            <a:ext cx="9144000" cy="4830352"/>
          </a:xfrm>
          <a:prstGeom prst="rect">
            <a:avLst/>
          </a:prstGeom>
          <a:effectLst/>
        </p:spPr>
      </p:pic>
      <p:grpSp>
        <p:nvGrpSpPr>
          <p:cNvPr id="5" name="Group 4"/>
          <p:cNvGrpSpPr/>
          <p:nvPr userDrawn="1"/>
        </p:nvGrpSpPr>
        <p:grpSpPr>
          <a:xfrm>
            <a:off x="0" y="1141577"/>
            <a:ext cx="9144000" cy="5486400"/>
            <a:chOff x="0" y="685800"/>
            <a:chExt cx="9144000" cy="5486400"/>
          </a:xfrm>
        </p:grpSpPr>
        <p:cxnSp>
          <p:nvCxnSpPr>
            <p:cNvPr id="7" name="Straight Connector 6"/>
            <p:cNvCxnSpPr/>
            <p:nvPr userDrawn="1"/>
          </p:nvCxnSpPr>
          <p:spPr bwMode="auto">
            <a:xfrm>
              <a:off x="914400" y="685800"/>
              <a:ext cx="0" cy="548640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chemeClr val="accent4">
                      <a:lumMod val="50000"/>
                    </a:schemeClr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chemeClr val="accent4">
                      <a:lumMod val="50000"/>
                    </a:schemeClr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" name="Straight Connector 7"/>
            <p:cNvCxnSpPr/>
            <p:nvPr userDrawn="1"/>
          </p:nvCxnSpPr>
          <p:spPr bwMode="auto">
            <a:xfrm>
              <a:off x="2377440" y="685800"/>
              <a:ext cx="0" cy="548640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chemeClr val="accent4">
                      <a:lumMod val="50000"/>
                    </a:schemeClr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chemeClr val="accent4">
                      <a:lumMod val="50000"/>
                    </a:schemeClr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" name="Straight Connector 8"/>
            <p:cNvCxnSpPr/>
            <p:nvPr userDrawn="1"/>
          </p:nvCxnSpPr>
          <p:spPr bwMode="auto">
            <a:xfrm>
              <a:off x="3840480" y="685800"/>
              <a:ext cx="0" cy="548640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chemeClr val="accent4">
                      <a:lumMod val="50000"/>
                    </a:schemeClr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chemeClr val="accent4">
                      <a:lumMod val="50000"/>
                    </a:schemeClr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Straight Connector 9"/>
            <p:cNvCxnSpPr/>
            <p:nvPr userDrawn="1"/>
          </p:nvCxnSpPr>
          <p:spPr bwMode="auto">
            <a:xfrm>
              <a:off x="5303520" y="685800"/>
              <a:ext cx="0" cy="548640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chemeClr val="accent4">
                      <a:lumMod val="50000"/>
                    </a:schemeClr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chemeClr val="accent4">
                      <a:lumMod val="50000"/>
                    </a:schemeClr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Straight Connector 10"/>
            <p:cNvCxnSpPr/>
            <p:nvPr userDrawn="1"/>
          </p:nvCxnSpPr>
          <p:spPr bwMode="auto">
            <a:xfrm>
              <a:off x="6766560" y="685800"/>
              <a:ext cx="0" cy="548640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chemeClr val="accent4">
                      <a:lumMod val="50000"/>
                    </a:schemeClr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chemeClr val="accent4">
                      <a:lumMod val="50000"/>
                    </a:schemeClr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11"/>
            <p:cNvCxnSpPr/>
            <p:nvPr userDrawn="1"/>
          </p:nvCxnSpPr>
          <p:spPr bwMode="auto">
            <a:xfrm>
              <a:off x="8229600" y="685800"/>
              <a:ext cx="0" cy="548640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chemeClr val="accent4">
                      <a:lumMod val="50000"/>
                    </a:schemeClr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chemeClr val="accent4">
                      <a:lumMod val="50000"/>
                    </a:schemeClr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Straight Connector 12"/>
            <p:cNvCxnSpPr/>
            <p:nvPr userDrawn="1"/>
          </p:nvCxnSpPr>
          <p:spPr bwMode="auto">
            <a:xfrm rot="10800000">
              <a:off x="0" y="5171280"/>
              <a:ext cx="9144000" cy="1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16000">
                    <a:schemeClr val="accent4">
                      <a:lumMod val="50000"/>
                    </a:schemeClr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75000">
                    <a:schemeClr val="accent4">
                      <a:lumMod val="50000"/>
                    </a:schemeClr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Straight Connector 13"/>
            <p:cNvCxnSpPr/>
            <p:nvPr userDrawn="1"/>
          </p:nvCxnSpPr>
          <p:spPr bwMode="auto">
            <a:xfrm rot="10800000">
              <a:off x="0" y="4009760"/>
              <a:ext cx="9144000" cy="1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16000">
                    <a:schemeClr val="accent4">
                      <a:lumMod val="50000"/>
                    </a:schemeClr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75000">
                    <a:schemeClr val="accent4">
                      <a:lumMod val="50000"/>
                    </a:schemeClr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Connector 14"/>
            <p:cNvCxnSpPr/>
            <p:nvPr userDrawn="1"/>
          </p:nvCxnSpPr>
          <p:spPr bwMode="auto">
            <a:xfrm rot="10800000">
              <a:off x="0" y="2848240"/>
              <a:ext cx="9144000" cy="1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16000">
                    <a:schemeClr val="accent4">
                      <a:lumMod val="50000"/>
                    </a:schemeClr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75000">
                    <a:schemeClr val="accent4">
                      <a:lumMod val="50000"/>
                    </a:schemeClr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Connector 15"/>
            <p:cNvCxnSpPr/>
            <p:nvPr userDrawn="1"/>
          </p:nvCxnSpPr>
          <p:spPr bwMode="auto">
            <a:xfrm rot="10800000">
              <a:off x="0" y="1686720"/>
              <a:ext cx="9144000" cy="1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16000">
                    <a:schemeClr val="accent4">
                      <a:lumMod val="50000"/>
                    </a:schemeClr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75000">
                    <a:schemeClr val="accent4">
                      <a:lumMod val="50000"/>
                    </a:schemeClr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723900"/>
            <a:ext cx="7315200" cy="482600"/>
          </a:xfrm>
        </p:spPr>
        <p:txBody>
          <a:bodyPr/>
          <a:lstStyle/>
          <a:p>
            <a:r>
              <a:rPr lang="en-US" smtClean="0"/>
              <a:t>Click to Edit Title</a:t>
            </a:r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13634221copy_demo_bg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30" name="Group 29"/>
          <p:cNvGrpSpPr/>
          <p:nvPr userDrawn="1"/>
        </p:nvGrpSpPr>
        <p:grpSpPr>
          <a:xfrm>
            <a:off x="437931" y="695202"/>
            <a:ext cx="5931335" cy="5870448"/>
            <a:chOff x="437931" y="695202"/>
            <a:chExt cx="5931335" cy="5870448"/>
          </a:xfrm>
        </p:grpSpPr>
        <p:cxnSp>
          <p:nvCxnSpPr>
            <p:cNvPr id="14" name="Straight Connector 13"/>
            <p:cNvCxnSpPr/>
            <p:nvPr userDrawn="1"/>
          </p:nvCxnSpPr>
          <p:spPr bwMode="auto">
            <a:xfrm>
              <a:off x="914400" y="695202"/>
              <a:ext cx="0" cy="5870448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rgbClr val="5AC3FA"/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Connector 15"/>
            <p:cNvCxnSpPr/>
            <p:nvPr userDrawn="1"/>
          </p:nvCxnSpPr>
          <p:spPr bwMode="auto">
            <a:xfrm rot="10800000">
              <a:off x="437932" y="5636448"/>
              <a:ext cx="5931334" cy="1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17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75000">
                    <a:srgbClr val="5AC3FA"/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/>
            <p:cNvCxnSpPr/>
            <p:nvPr userDrawn="1"/>
          </p:nvCxnSpPr>
          <p:spPr bwMode="auto">
            <a:xfrm rot="10800000">
              <a:off x="437932" y="4397869"/>
              <a:ext cx="5931334" cy="1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17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75000">
                    <a:srgbClr val="5AC3FA"/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Straight Connector 22"/>
            <p:cNvCxnSpPr/>
            <p:nvPr userDrawn="1"/>
          </p:nvCxnSpPr>
          <p:spPr bwMode="auto">
            <a:xfrm rot="10800000" flipV="1">
              <a:off x="437931" y="3159290"/>
              <a:ext cx="4002190" cy="1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80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20000">
                    <a:srgbClr val="5AC3FA"/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Straight Connector 23"/>
            <p:cNvCxnSpPr/>
            <p:nvPr userDrawn="1"/>
          </p:nvCxnSpPr>
          <p:spPr bwMode="auto">
            <a:xfrm rot="10800000">
              <a:off x="437935" y="1920709"/>
              <a:ext cx="2542147" cy="1588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50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Connector 25"/>
            <p:cNvCxnSpPr/>
            <p:nvPr userDrawn="1"/>
          </p:nvCxnSpPr>
          <p:spPr bwMode="auto">
            <a:xfrm>
              <a:off x="2438664" y="1307850"/>
              <a:ext cx="0" cy="525780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rgbClr val="5AC3FA"/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Straight Connector 27"/>
            <p:cNvCxnSpPr/>
            <p:nvPr userDrawn="1"/>
          </p:nvCxnSpPr>
          <p:spPr bwMode="auto">
            <a:xfrm>
              <a:off x="3962928" y="2679450"/>
              <a:ext cx="0" cy="388620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rgbClr val="5AC3FA"/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Straight Connector 28"/>
            <p:cNvCxnSpPr/>
            <p:nvPr userDrawn="1"/>
          </p:nvCxnSpPr>
          <p:spPr bwMode="auto">
            <a:xfrm>
              <a:off x="5487192" y="3749298"/>
              <a:ext cx="0" cy="2816352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rgbClr val="5AC3FA"/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3" name="Picture 2" descr="header-banner.png"/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94000" y="1920708"/>
            <a:ext cx="76200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03600" y="1944209"/>
            <a:ext cx="4826000" cy="583092"/>
          </a:xfrm>
        </p:spPr>
        <p:txBody>
          <a:bodyPr/>
          <a:lstStyle>
            <a:lvl1pPr algn="r">
              <a:defRPr sz="3000" spc="0" baseline="0"/>
            </a:lvl1pPr>
          </a:lstStyle>
          <a:p>
            <a:r>
              <a:rPr lang="en-US" smtClean="0"/>
              <a:t>Click to Edit Demo Title</a:t>
            </a:r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13634221copy_demo_bg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21" name="Group 20"/>
          <p:cNvGrpSpPr/>
          <p:nvPr userDrawn="1"/>
        </p:nvGrpSpPr>
        <p:grpSpPr>
          <a:xfrm>
            <a:off x="437931" y="695202"/>
            <a:ext cx="5931335" cy="5870448"/>
            <a:chOff x="437931" y="695202"/>
            <a:chExt cx="5931335" cy="5870448"/>
          </a:xfrm>
        </p:grpSpPr>
        <p:cxnSp>
          <p:nvCxnSpPr>
            <p:cNvPr id="9" name="Straight Connector 8"/>
            <p:cNvCxnSpPr/>
            <p:nvPr userDrawn="1"/>
          </p:nvCxnSpPr>
          <p:spPr bwMode="auto">
            <a:xfrm>
              <a:off x="914400" y="695202"/>
              <a:ext cx="0" cy="5870448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rgbClr val="5AC3FA"/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/>
            <p:cNvCxnSpPr/>
            <p:nvPr userDrawn="1"/>
          </p:nvCxnSpPr>
          <p:spPr bwMode="auto">
            <a:xfrm rot="10800000">
              <a:off x="437932" y="5636448"/>
              <a:ext cx="5931334" cy="1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17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75000">
                    <a:srgbClr val="5AC3FA"/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Straight Connector 22"/>
            <p:cNvCxnSpPr/>
            <p:nvPr userDrawn="1"/>
          </p:nvCxnSpPr>
          <p:spPr bwMode="auto">
            <a:xfrm rot="10800000">
              <a:off x="437932" y="4397869"/>
              <a:ext cx="5931334" cy="1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17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75000">
                    <a:srgbClr val="5AC3FA"/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Straight Connector 23"/>
            <p:cNvCxnSpPr/>
            <p:nvPr userDrawn="1"/>
          </p:nvCxnSpPr>
          <p:spPr bwMode="auto">
            <a:xfrm rot="10800000" flipV="1">
              <a:off x="437931" y="3159290"/>
              <a:ext cx="4002190" cy="1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80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20000">
                    <a:srgbClr val="5AC3FA"/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Connector 25"/>
            <p:cNvCxnSpPr/>
            <p:nvPr userDrawn="1"/>
          </p:nvCxnSpPr>
          <p:spPr bwMode="auto">
            <a:xfrm rot="10800000">
              <a:off x="437935" y="1920709"/>
              <a:ext cx="2542147" cy="1588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50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Connector 14"/>
            <p:cNvCxnSpPr/>
            <p:nvPr userDrawn="1"/>
          </p:nvCxnSpPr>
          <p:spPr bwMode="auto">
            <a:xfrm>
              <a:off x="2438664" y="1307850"/>
              <a:ext cx="0" cy="525780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rgbClr val="5AC3FA"/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Connector 15"/>
            <p:cNvCxnSpPr/>
            <p:nvPr userDrawn="1"/>
          </p:nvCxnSpPr>
          <p:spPr bwMode="auto">
            <a:xfrm>
              <a:off x="3962928" y="2679450"/>
              <a:ext cx="0" cy="388620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rgbClr val="5AC3FA"/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Connector 16"/>
            <p:cNvCxnSpPr/>
            <p:nvPr userDrawn="1"/>
          </p:nvCxnSpPr>
          <p:spPr bwMode="auto">
            <a:xfrm>
              <a:off x="5487192" y="3749298"/>
              <a:ext cx="0" cy="2816352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rgbClr val="5AC3FA"/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3" name="Picture 2" descr="header-banner.png"/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94000" y="1920709"/>
            <a:ext cx="7620000" cy="1041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03600" y="1918808"/>
            <a:ext cx="4826000" cy="1006863"/>
          </a:xfrm>
        </p:spPr>
        <p:txBody>
          <a:bodyPr/>
          <a:lstStyle>
            <a:lvl1pPr algn="r">
              <a:defRPr sz="3000" spc="0" baseline="0"/>
            </a:lvl1pPr>
          </a:lstStyle>
          <a:p>
            <a:r>
              <a:rPr lang="en-US" smtClean="0"/>
              <a:t>Click to Edit Demo title </a:t>
            </a:r>
            <a:br>
              <a:rPr lang="en-US" smtClean="0"/>
            </a:br>
            <a:r>
              <a:rPr lang="en-US" smtClean="0"/>
              <a:t>(2 lines text)</a:t>
            </a:r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13634221copy_demo_bg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4" name="Group 20"/>
          <p:cNvGrpSpPr/>
          <p:nvPr userDrawn="1"/>
        </p:nvGrpSpPr>
        <p:grpSpPr>
          <a:xfrm>
            <a:off x="437931" y="695202"/>
            <a:ext cx="5931335" cy="5870448"/>
            <a:chOff x="437931" y="695202"/>
            <a:chExt cx="5931335" cy="5870448"/>
          </a:xfrm>
        </p:grpSpPr>
        <p:cxnSp>
          <p:nvCxnSpPr>
            <p:cNvPr id="9" name="Straight Connector 8"/>
            <p:cNvCxnSpPr/>
            <p:nvPr userDrawn="1"/>
          </p:nvCxnSpPr>
          <p:spPr bwMode="auto">
            <a:xfrm>
              <a:off x="914400" y="695202"/>
              <a:ext cx="0" cy="5870448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rgbClr val="5AC3FA"/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/>
            <p:cNvCxnSpPr/>
            <p:nvPr userDrawn="1"/>
          </p:nvCxnSpPr>
          <p:spPr bwMode="auto">
            <a:xfrm rot="10800000">
              <a:off x="437932" y="5636448"/>
              <a:ext cx="5931334" cy="1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17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75000">
                    <a:srgbClr val="5AC3FA"/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Straight Connector 22"/>
            <p:cNvCxnSpPr/>
            <p:nvPr userDrawn="1"/>
          </p:nvCxnSpPr>
          <p:spPr bwMode="auto">
            <a:xfrm rot="10800000">
              <a:off x="437932" y="4397869"/>
              <a:ext cx="5931334" cy="1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17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75000">
                    <a:srgbClr val="5AC3FA"/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Straight Connector 23"/>
            <p:cNvCxnSpPr/>
            <p:nvPr userDrawn="1"/>
          </p:nvCxnSpPr>
          <p:spPr bwMode="auto">
            <a:xfrm rot="10800000" flipV="1">
              <a:off x="437931" y="3159290"/>
              <a:ext cx="4002190" cy="1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80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20000">
                    <a:srgbClr val="5AC3FA"/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Connector 25"/>
            <p:cNvCxnSpPr/>
            <p:nvPr userDrawn="1"/>
          </p:nvCxnSpPr>
          <p:spPr bwMode="auto">
            <a:xfrm rot="10800000">
              <a:off x="437935" y="1920709"/>
              <a:ext cx="2542147" cy="1588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50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Connector 14"/>
            <p:cNvCxnSpPr/>
            <p:nvPr userDrawn="1"/>
          </p:nvCxnSpPr>
          <p:spPr bwMode="auto">
            <a:xfrm>
              <a:off x="2438664" y="1307850"/>
              <a:ext cx="0" cy="525780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rgbClr val="5AC3FA"/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Connector 15"/>
            <p:cNvCxnSpPr/>
            <p:nvPr userDrawn="1"/>
          </p:nvCxnSpPr>
          <p:spPr bwMode="auto">
            <a:xfrm>
              <a:off x="3962928" y="2679450"/>
              <a:ext cx="0" cy="388620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rgbClr val="5AC3FA"/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Connector 16"/>
            <p:cNvCxnSpPr/>
            <p:nvPr userDrawn="1"/>
          </p:nvCxnSpPr>
          <p:spPr bwMode="auto">
            <a:xfrm>
              <a:off x="5487192" y="3749298"/>
              <a:ext cx="0" cy="2816352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35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65000">
                    <a:srgbClr val="5AC3FA"/>
                  </a:gs>
                </a:gsLst>
                <a:lin ang="162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3" name="Picture 2" descr="header-banner.png"/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94000" y="1920709"/>
            <a:ext cx="7620000" cy="908825"/>
          </a:xfrm>
          <a:prstGeom prst="rect">
            <a:avLst/>
          </a:prstGeom>
        </p:spPr>
      </p:pic>
      <p:sp>
        <p:nvSpPr>
          <p:cNvPr id="21" name="Text Placeholder 20"/>
          <p:cNvSpPr>
            <a:spLocks noGrp="1"/>
          </p:cNvSpPr>
          <p:nvPr>
            <p:ph type="body" sz="quarter" idx="10" hasCustomPrompt="1"/>
          </p:nvPr>
        </p:nvSpPr>
        <p:spPr>
          <a:xfrm>
            <a:off x="3401568" y="2405582"/>
            <a:ext cx="4828032" cy="274320"/>
          </a:xfrm>
        </p:spPr>
        <p:txBody>
          <a:bodyPr anchor="b"/>
          <a:lstStyle>
            <a:lvl1pPr algn="r">
              <a:buFontTx/>
              <a:buNone/>
              <a:defRPr sz="1700" b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Presenter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03600" y="1918809"/>
            <a:ext cx="4826000" cy="509690"/>
          </a:xfrm>
        </p:spPr>
        <p:txBody>
          <a:bodyPr/>
          <a:lstStyle>
            <a:lvl1pPr algn="r">
              <a:defRPr sz="3000" spc="0" baseline="0"/>
            </a:lvl1pPr>
          </a:lstStyle>
          <a:p>
            <a:r>
              <a:rPr lang="en-US" smtClean="0"/>
              <a:t>Click to Edit Demo title </a:t>
            </a:r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nner_gradient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286000"/>
            <a:ext cx="9144000" cy="164465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914399" y="2544064"/>
            <a:ext cx="7315201" cy="966788"/>
          </a:xfrm>
        </p:spPr>
        <p:txBody>
          <a:bodyPr anchor="ctr"/>
          <a:lstStyle>
            <a:lvl1pPr algn="ctr">
              <a:defRPr sz="3600" spc="0"/>
            </a:lvl1pPr>
          </a:lstStyle>
          <a:p>
            <a:r>
              <a:rPr lang="en-US" smtClean="0"/>
              <a:t>Click to edit </a:t>
            </a:r>
            <a:br>
              <a:rPr lang="en-US" smtClean="0"/>
            </a:br>
            <a:r>
              <a:rPr lang="en-US" smtClean="0"/>
              <a:t>Section Title</a:t>
            </a:r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685800"/>
            <a:ext cx="7315200" cy="482600"/>
          </a:xfrm>
        </p:spPr>
        <p:txBody>
          <a:bodyPr/>
          <a:lstStyle>
            <a:lvl1pPr algn="ctr">
              <a:defRPr spc="0"/>
            </a:lvl1pPr>
          </a:lstStyle>
          <a:p>
            <a:r>
              <a:rPr lang="en-US" smtClean="0"/>
              <a:t>Click to Edit Title</a:t>
            </a:r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3" y="687388"/>
            <a:ext cx="7313612" cy="36576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2813" y="1078992"/>
            <a:ext cx="7313612" cy="342900"/>
          </a:xfrm>
        </p:spPr>
        <p:txBody>
          <a:bodyPr/>
          <a:lstStyle>
            <a:lvl1pPr marL="0" indent="0">
              <a:buFontTx/>
              <a:buNone/>
              <a:defRPr lang="en-US" sz="16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911225" y="5716588"/>
            <a:ext cx="7315200" cy="457200"/>
          </a:xfrm>
        </p:spPr>
        <p:txBody>
          <a:bodyPr anchor="b"/>
          <a:lstStyle>
            <a:lvl1pPr algn="r">
              <a:buFontTx/>
              <a:buNone/>
              <a:defRPr sz="1300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sri logo_sml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27800" y="5181600"/>
            <a:ext cx="2616200" cy="16764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3" y="687388"/>
            <a:ext cx="7313612" cy="36576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2813" y="1078992"/>
            <a:ext cx="7313612" cy="342900"/>
          </a:xfrm>
        </p:spPr>
        <p:txBody>
          <a:bodyPr/>
          <a:lstStyle>
            <a:lvl1pPr marL="0" indent="0">
              <a:buFontTx/>
              <a:buNone/>
              <a:defRPr lang="en-US" sz="16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911225" y="5716588"/>
            <a:ext cx="7315200" cy="457200"/>
          </a:xfrm>
        </p:spPr>
        <p:txBody>
          <a:bodyPr anchor="b"/>
          <a:lstStyle>
            <a:lvl1pPr algn="r">
              <a:buFontTx/>
              <a:buNone/>
              <a:defRPr sz="1300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3" y="687388"/>
            <a:ext cx="7313612" cy="36576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2813" y="1078992"/>
            <a:ext cx="7313612" cy="342900"/>
          </a:xfrm>
        </p:spPr>
        <p:txBody>
          <a:bodyPr/>
          <a:lstStyle>
            <a:lvl1pPr marL="0" indent="0">
              <a:buFontTx/>
              <a:buNone/>
              <a:defRPr lang="en-US" sz="16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911225" y="5716588"/>
            <a:ext cx="7315200" cy="457200"/>
          </a:xfrm>
        </p:spPr>
        <p:txBody>
          <a:bodyPr anchor="b"/>
          <a:lstStyle>
            <a:lvl1pPr algn="r">
              <a:buFontTx/>
              <a:buNone/>
              <a:defRPr sz="1300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2813" y="687388"/>
            <a:ext cx="7313612" cy="36576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912813" y="1078992"/>
            <a:ext cx="7313612" cy="342900"/>
          </a:xfrm>
        </p:spPr>
        <p:txBody>
          <a:bodyPr/>
          <a:lstStyle>
            <a:lvl1pPr marL="0" indent="0">
              <a:buFontTx/>
              <a:buNone/>
              <a:defRPr sz="1600" i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12813" y="5716588"/>
            <a:ext cx="7315200" cy="457200"/>
          </a:xfrm>
        </p:spPr>
        <p:txBody>
          <a:bodyPr anchor="b"/>
          <a:lstStyle>
            <a:lvl1pPr marL="0" indent="0" algn="r">
              <a:buFontTx/>
              <a:buNone/>
              <a:defRPr sz="13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912812" y="2057400"/>
            <a:ext cx="3657600" cy="3200400"/>
          </a:xfrm>
        </p:spPr>
        <p:txBody>
          <a:bodyPr/>
          <a:lstStyle>
            <a:lvl1pPr>
              <a:buClr>
                <a:srgbClr val="FBFF79"/>
              </a:buClr>
              <a:defRPr sz="1600"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</a:defRPr>
            </a:lvl1pPr>
            <a:lvl2pPr>
              <a:buClr>
                <a:srgbClr val="FBFF79"/>
              </a:buClr>
              <a:buFont typeface="Lucida Grande"/>
              <a:buChar char="-"/>
              <a:defRPr sz="1600"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</a:defRPr>
            </a:lvl2pPr>
            <a:lvl3pPr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3" y="687388"/>
            <a:ext cx="7313612" cy="36576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2813" y="1078992"/>
            <a:ext cx="7313612" cy="342900"/>
          </a:xfrm>
        </p:spPr>
        <p:txBody>
          <a:bodyPr/>
          <a:lstStyle>
            <a:lvl1pPr marL="0" indent="0">
              <a:buFontTx/>
              <a:buNone/>
              <a:defRPr lang="en-US" sz="16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911225" y="5716588"/>
            <a:ext cx="7315200" cy="457200"/>
          </a:xfrm>
        </p:spPr>
        <p:txBody>
          <a:bodyPr anchor="b"/>
          <a:lstStyle>
            <a:lvl1pPr algn="r">
              <a:buFontTx/>
              <a:buNone/>
              <a:defRPr sz="1300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3" y="687388"/>
            <a:ext cx="7313612" cy="36576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2813" y="1078992"/>
            <a:ext cx="7313612" cy="342900"/>
          </a:xfrm>
        </p:spPr>
        <p:txBody>
          <a:bodyPr/>
          <a:lstStyle>
            <a:lvl1pPr marL="0" indent="0">
              <a:buFontTx/>
              <a:buNone/>
              <a:defRPr lang="en-US" sz="16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911225" y="5716588"/>
            <a:ext cx="7315200" cy="457200"/>
          </a:xfrm>
        </p:spPr>
        <p:txBody>
          <a:bodyPr anchor="b"/>
          <a:lstStyle>
            <a:lvl1pPr algn="r">
              <a:buFontTx/>
              <a:buNone/>
              <a:defRPr sz="1300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275356A-62B8-429B-A11E-9FCF91ECD02A}" type="datetimeFigureOut">
              <a:rPr lang="en-US" smtClean="0"/>
              <a:pPr/>
              <a:t>7/19/2010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8279E43-058E-49F8-89FA-7A3A570BEA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UC10_agd_bnnr_txt_July10-11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924910"/>
            <a:ext cx="9144000" cy="831850"/>
          </a:xfrm>
          <a:prstGeom prst="rect">
            <a:avLst/>
          </a:prstGeom>
        </p:spPr>
      </p:pic>
      <p:pic>
        <p:nvPicPr>
          <p:cNvPr id="8" name="Picture 7" descr="UC10_agd_cvr_w-shdw.png"/>
          <p:cNvPicPr>
            <a:picLocks noChangeAspect="1"/>
          </p:cNvPicPr>
          <p:nvPr/>
        </p:nvPicPr>
        <p:blipFill>
          <a:blip r:embed="rId3" cstate="print"/>
          <a:srcRect l="3812" r="224" b="8784"/>
          <a:stretch>
            <a:fillRect/>
          </a:stretch>
        </p:blipFill>
        <p:spPr>
          <a:xfrm>
            <a:off x="0" y="0"/>
            <a:ext cx="4610100" cy="6858000"/>
          </a:xfrm>
          <a:prstGeom prst="rect">
            <a:avLst/>
          </a:prstGeom>
        </p:spPr>
      </p:pic>
      <p:sp>
        <p:nvSpPr>
          <p:cNvPr id="9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457700" y="2658176"/>
            <a:ext cx="3771900" cy="1270000"/>
          </a:xfrm>
        </p:spPr>
        <p:txBody>
          <a:bodyPr anchor="b"/>
          <a:lstStyle>
            <a:lvl1pPr algn="r">
              <a:defRPr sz="2400" spc="10" baseline="0">
                <a:effectLst/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10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4453128" y="4114800"/>
            <a:ext cx="3776472" cy="753534"/>
          </a:xfrm>
        </p:spPr>
        <p:txBody>
          <a:bodyPr bIns="0"/>
          <a:lstStyle>
            <a:lvl1pPr marL="0" indent="0" algn="r">
              <a:buFontTx/>
              <a:buNone/>
              <a:defRPr sz="2000" b="0" i="0" spc="10" baseline="0">
                <a:effectLst/>
                <a:latin typeface="Arial"/>
                <a:cs typeface="Arial"/>
              </a:defRPr>
            </a:lvl1pPr>
          </a:lstStyle>
          <a:p>
            <a:r>
              <a:rPr lang="en-US" dirty="0" smtClean="0"/>
              <a:t>Name of </a:t>
            </a:r>
            <a:r>
              <a:rPr lang="en-US" dirty="0" err="1" smtClean="0"/>
              <a:t>Presenter(s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5168900" y="1765300"/>
            <a:ext cx="30607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 algn="r">
              <a:buFontTx/>
              <a:buNone/>
              <a:defRPr sz="2000" b="0" i="0" spc="10" baseline="0">
                <a:effectLst/>
                <a:latin typeface="Arial"/>
                <a:cs typeface="Arial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ts val="2300"/>
              </a:lnSpc>
              <a:spcBef>
                <a:spcPts val="300"/>
              </a:spcBef>
              <a:spcAft>
                <a:spcPts val="600"/>
              </a:spcAft>
              <a:buClr>
                <a:srgbClr val="9BCDFF"/>
              </a:buClr>
              <a:buSzTx/>
              <a:buFontTx/>
              <a:buNone/>
              <a:tabLst/>
              <a:defRPr/>
            </a:pPr>
            <a:r>
              <a:rPr kumimoji="0" lang="en-US" sz="1900" b="0" i="0" u="none" strike="noStrike" kern="0" cap="none" spc="10" normalizeH="0" baseline="0" noProof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Preconference Seminars</a:t>
            </a:r>
            <a:endParaRPr kumimoji="0" lang="en-US" sz="1900" b="0" i="0" u="none" strike="noStrike" kern="0" cap="none" spc="1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1" name="Picture 10" descr="esri logo_sm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27800" y="5181600"/>
            <a:ext cx="2616200" cy="16764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397000" y="1515176"/>
            <a:ext cx="6350000" cy="1270000"/>
          </a:xfrm>
        </p:spPr>
        <p:txBody>
          <a:bodyPr anchor="b"/>
          <a:lstStyle>
            <a:lvl1pPr algn="ctr">
              <a:defRPr sz="3000" spc="10" baseline="0">
                <a:effectLst/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9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397000" y="3200400"/>
            <a:ext cx="6350000" cy="753534"/>
          </a:xfrm>
        </p:spPr>
        <p:txBody>
          <a:bodyPr bIns="0"/>
          <a:lstStyle>
            <a:lvl1pPr marL="0" indent="0" algn="ctr">
              <a:buFontTx/>
              <a:buNone/>
              <a:defRPr sz="2000" b="0" i="0" spc="10" baseline="0">
                <a:effectLst/>
                <a:latin typeface="Arial"/>
                <a:cs typeface="Arial"/>
              </a:defRPr>
            </a:lvl1pPr>
          </a:lstStyle>
          <a:p>
            <a:r>
              <a:rPr lang="en-US" dirty="0" smtClean="0"/>
              <a:t>Name of </a:t>
            </a:r>
            <a:r>
              <a:rPr lang="en-US" dirty="0" err="1" smtClean="0"/>
              <a:t>Presenter(s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5" name="Picture 4" descr="esri logo_sml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27800" y="5181600"/>
            <a:ext cx="2616200" cy="16764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-banner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85800"/>
            <a:ext cx="9144001" cy="536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723900"/>
            <a:ext cx="7315200" cy="482600"/>
          </a:xfrm>
        </p:spPr>
        <p:txBody>
          <a:bodyPr/>
          <a:lstStyle/>
          <a:p>
            <a:r>
              <a:rPr lang="en-US" smtClean="0"/>
              <a:t>Click to Edit Title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914400" y="1224541"/>
            <a:ext cx="7315200" cy="342900"/>
          </a:xfrm>
        </p:spPr>
        <p:txBody>
          <a:bodyPr lIns="0" tIns="0" rIns="0" bIns="0"/>
          <a:lstStyle>
            <a:lvl1pPr marL="0" indent="0">
              <a:buFontTx/>
              <a:buNone/>
              <a:defRPr sz="1600" b="1" spc="0" baseline="0">
                <a:solidFill>
                  <a:schemeClr val="accent5">
                    <a:alpha val="90000"/>
                  </a:schemeClr>
                </a:solidFill>
              </a:defRPr>
            </a:lvl1pPr>
          </a:lstStyle>
          <a:p>
            <a:pPr lvl="0"/>
            <a:r>
              <a:rPr lang="en-US"/>
              <a:t>Click to Edit Subtitle (better to avoid using subtitle)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1879600" y="5664200"/>
            <a:ext cx="6350000" cy="508000"/>
          </a:xfrm>
        </p:spPr>
        <p:txBody>
          <a:bodyPr lIns="0" tIns="0" rIns="0" bIns="0" anchor="b"/>
          <a:lstStyle>
            <a:lvl1pPr marL="0" indent="0" algn="r">
              <a:buFontTx/>
              <a:buNone/>
              <a:defRPr sz="1300" b="0" i="1" baseline="0">
                <a:solidFill>
                  <a:schemeClr val="accent5">
                    <a:alpha val="9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 Click to Edit Tagline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1270000" y="1947672"/>
            <a:ext cx="4572000" cy="3200400"/>
          </a:xfrm>
        </p:spPr>
        <p:txBody>
          <a:bodyPr lIns="0" tIns="0" rIns="0" bIns="0"/>
          <a:lstStyle>
            <a:lvl1pPr>
              <a:buClr>
                <a:schemeClr val="accent3"/>
              </a:buClr>
              <a:defRPr spc="0"/>
            </a:lvl1pPr>
            <a:lvl2pPr>
              <a:buClr>
                <a:schemeClr val="accent3"/>
              </a:buClr>
              <a:defRPr spc="0"/>
            </a:lvl2pPr>
            <a:lvl3pPr>
              <a:buClr>
                <a:schemeClr val="accent3"/>
              </a:buClr>
              <a:defRPr spc="0"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-banner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85800"/>
            <a:ext cx="9144001" cy="536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723900"/>
            <a:ext cx="7315200" cy="482600"/>
          </a:xfrm>
        </p:spPr>
        <p:txBody>
          <a:bodyPr/>
          <a:lstStyle/>
          <a:p>
            <a:r>
              <a:rPr lang="en-US" smtClean="0"/>
              <a:t>Click to Edit Title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914400" y="1224541"/>
            <a:ext cx="7315200" cy="342900"/>
          </a:xfrm>
        </p:spPr>
        <p:txBody>
          <a:bodyPr lIns="0" tIns="0" rIns="0" bIns="0"/>
          <a:lstStyle>
            <a:lvl1pPr marL="0" indent="0">
              <a:buFontTx/>
              <a:buNone/>
              <a:defRPr sz="1600" b="1" spc="0">
                <a:solidFill>
                  <a:schemeClr val="accent5">
                    <a:alpha val="95000"/>
                  </a:schemeClr>
                </a:solidFill>
              </a:defRPr>
            </a:lvl1pPr>
          </a:lstStyle>
          <a:p>
            <a:pPr lvl="0"/>
            <a:r>
              <a:rPr lang="en-US"/>
              <a:t>Click to Edit Subtitle (better to avoid using subtitle)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1270000" y="1947672"/>
            <a:ext cx="4572000" cy="3200400"/>
          </a:xfrm>
        </p:spPr>
        <p:txBody>
          <a:bodyPr lIns="0" tIns="0" rIns="0" bIns="0"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en-US" smtClean="0"/>
              <a:t>Click to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-banner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85800"/>
            <a:ext cx="9144001" cy="536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723900"/>
            <a:ext cx="7315200" cy="482600"/>
          </a:xfrm>
        </p:spPr>
        <p:txBody>
          <a:bodyPr/>
          <a:lstStyle/>
          <a:p>
            <a:r>
              <a:rPr lang="en-US" smtClean="0"/>
              <a:t>Click to Edit Title</a:t>
            </a:r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1879600" y="5664200"/>
            <a:ext cx="6350000" cy="508000"/>
          </a:xfrm>
        </p:spPr>
        <p:txBody>
          <a:bodyPr lIns="0" tIns="0" rIns="0" bIns="0" anchor="b"/>
          <a:lstStyle>
            <a:lvl1pPr marL="0" indent="0" algn="r">
              <a:buFontTx/>
              <a:buNone/>
              <a:defRPr sz="1300" b="0" i="1" baseline="0">
                <a:solidFill>
                  <a:srgbClr val="FFFF96">
                    <a:alpha val="95000"/>
                  </a:srgb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 Click to Edit Tagline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1270000" y="1947672"/>
            <a:ext cx="4572000" cy="3200400"/>
          </a:xfrm>
        </p:spPr>
        <p:txBody>
          <a:bodyPr lIns="0" tIns="0" rIns="0" bIns="0"/>
          <a:lstStyle>
            <a:lvl1pPr>
              <a:buClr>
                <a:schemeClr val="accent3"/>
              </a:buClr>
              <a:defRPr/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</a:lstStyle>
          <a:p>
            <a:pPr lvl="0"/>
            <a:r>
              <a:rPr lang="en-US" smtClean="0"/>
              <a:t>Click to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-banner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85800"/>
            <a:ext cx="9144001" cy="536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723900"/>
            <a:ext cx="7315200" cy="482600"/>
          </a:xfrm>
        </p:spPr>
        <p:txBody>
          <a:bodyPr/>
          <a:lstStyle/>
          <a:p>
            <a:r>
              <a:rPr lang="en-US" smtClean="0"/>
              <a:t>Click to Edit Title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1270000" y="1947672"/>
            <a:ext cx="4572000" cy="3200400"/>
          </a:xfrm>
        </p:spPr>
        <p:txBody>
          <a:bodyPr lIns="0" tIns="0" rIns="0" bIns="0"/>
          <a:lstStyle>
            <a:lvl1pPr>
              <a:buClr>
                <a:schemeClr val="accent3"/>
              </a:buClr>
              <a:buSzPct val="80000"/>
              <a:defRPr/>
            </a:lvl1pPr>
            <a:lvl2pPr>
              <a:buClr>
                <a:schemeClr val="accent3"/>
              </a:buClr>
              <a:buSzPct val="80000"/>
              <a:defRPr/>
            </a:lvl2pPr>
            <a:lvl3pPr>
              <a:buClr>
                <a:schemeClr val="accent3"/>
              </a:buClr>
              <a:buSzPct val="80000"/>
              <a:defRPr baseline="0"/>
            </a:lvl3pPr>
          </a:lstStyle>
          <a:p>
            <a:pPr lvl="0"/>
            <a:r>
              <a:rPr lang="en-US" smtClean="0"/>
              <a:t>Click to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-banner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85800"/>
            <a:ext cx="9144001" cy="536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723900"/>
            <a:ext cx="7315200" cy="48260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smtClean="0"/>
              <a:t>Click to Edit Title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914400" y="1224541"/>
            <a:ext cx="7315200" cy="342900"/>
          </a:xfrm>
        </p:spPr>
        <p:txBody>
          <a:bodyPr lIns="0" tIns="0" rIns="0" bIns="0"/>
          <a:lstStyle>
            <a:lvl1pPr marL="0" indent="0">
              <a:buFontTx/>
              <a:buNone/>
              <a:defRPr sz="1600" b="1">
                <a:solidFill>
                  <a:srgbClr val="FFFF96"/>
                </a:solidFill>
              </a:defRPr>
            </a:lvl1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1879600" y="5664200"/>
            <a:ext cx="6350000" cy="508000"/>
          </a:xfrm>
        </p:spPr>
        <p:txBody>
          <a:bodyPr lIns="0" tIns="0" rIns="0" bIns="0" anchor="b"/>
          <a:lstStyle>
            <a:lvl1pPr marL="0" indent="0" algn="r">
              <a:buFontTx/>
              <a:buNone/>
              <a:defRPr sz="1300" b="0" i="1" baseline="0">
                <a:solidFill>
                  <a:srgbClr val="FFFF96">
                    <a:alpha val="95000"/>
                  </a:srgb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 Click to Edit Tagline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-banner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85800"/>
            <a:ext cx="9144001" cy="536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723900"/>
            <a:ext cx="7315200" cy="482600"/>
          </a:xfrm>
        </p:spPr>
        <p:txBody>
          <a:bodyPr/>
          <a:lstStyle/>
          <a:p>
            <a:r>
              <a:rPr lang="en-US" smtClean="0"/>
              <a:t>Click to Edit Title</a:t>
            </a:r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914400" y="1224541"/>
            <a:ext cx="7315200" cy="342900"/>
          </a:xfrm>
        </p:spPr>
        <p:txBody>
          <a:bodyPr lIns="0" tIns="0" rIns="0" bIns="0"/>
          <a:lstStyle>
            <a:lvl1pPr marL="0" indent="0">
              <a:buFontTx/>
              <a:buNone/>
              <a:defRPr sz="1600" b="1">
                <a:solidFill>
                  <a:schemeClr val="accent5">
                    <a:alpha val="95000"/>
                  </a:schemeClr>
                </a:solidFill>
              </a:defRPr>
            </a:lvl1pPr>
          </a:lstStyle>
          <a:p>
            <a:pPr lvl="0"/>
            <a:r>
              <a:rPr lang="en-US"/>
              <a:t>Click to Edit Subtitle (better to avoid using subtitle)</a:t>
            </a:r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23900"/>
            <a:ext cx="73152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1947672"/>
            <a:ext cx="6604000" cy="3101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2" r:id="rId2"/>
    <p:sldLayoutId id="2147483671" r:id="rId3"/>
    <p:sldLayoutId id="2147483661" r:id="rId4"/>
    <p:sldLayoutId id="2147483690" r:id="rId5"/>
    <p:sldLayoutId id="2147483687" r:id="rId6"/>
    <p:sldLayoutId id="2147483691" r:id="rId7"/>
    <p:sldLayoutId id="2147483683" r:id="rId8"/>
    <p:sldLayoutId id="2147483684" r:id="rId9"/>
    <p:sldLayoutId id="2147483686" r:id="rId10"/>
    <p:sldLayoutId id="2147483685" r:id="rId11"/>
    <p:sldLayoutId id="2147483694" r:id="rId12"/>
    <p:sldLayoutId id="2147483678" r:id="rId13"/>
    <p:sldLayoutId id="2147483665" r:id="rId14"/>
    <p:sldLayoutId id="2147483692" r:id="rId15"/>
    <p:sldLayoutId id="2147483666" r:id="rId16"/>
    <p:sldLayoutId id="2147483688" r:id="rId17"/>
    <p:sldLayoutId id="2147483679" r:id="rId18"/>
    <p:sldLayoutId id="2147483717" r:id="rId19"/>
    <p:sldLayoutId id="2147483718" r:id="rId20"/>
    <p:sldLayoutId id="2147483720" r:id="rId21"/>
    <p:sldLayoutId id="2147483722" r:id="rId22"/>
    <p:sldLayoutId id="2147483724" r:id="rId23"/>
    <p:sldLayoutId id="2147483725" r:id="rId24"/>
    <p:sldLayoutId id="2147483731" r:id="rId25"/>
    <p:sldLayoutId id="2147483732" r:id="rId26"/>
  </p:sldLayoutIdLst>
  <p:transition spd="med">
    <p:fade/>
  </p:transition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 spc="0">
          <a:solidFill>
            <a:srgbClr val="FFFFFF"/>
          </a:solidFill>
          <a:effectLst/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itchFamily="-97" charset="0"/>
          <a:ea typeface="ＭＳ Ｐゴシック" pitchFamily="-97" charset="-128"/>
          <a:cs typeface="ＭＳ Ｐゴシック" pitchFamily="-97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itchFamily="-97" charset="0"/>
          <a:ea typeface="ＭＳ Ｐゴシック" pitchFamily="-97" charset="-128"/>
          <a:cs typeface="ＭＳ Ｐゴシック" pitchFamily="-97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itchFamily="-97" charset="0"/>
          <a:ea typeface="ＭＳ Ｐゴシック" pitchFamily="-97" charset="-128"/>
          <a:cs typeface="ＭＳ Ｐゴシック" pitchFamily="-97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itchFamily="-97" charset="0"/>
          <a:ea typeface="ＭＳ Ｐゴシック" pitchFamily="-97" charset="-128"/>
          <a:cs typeface="ＭＳ Ｐゴシック" pitchFamily="-97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itchFamily="-97" charset="0"/>
          <a:ea typeface="ＭＳ Ｐゴシック" pitchFamily="-97" charset="-128"/>
          <a:cs typeface="ＭＳ Ｐゴシック" pitchFamily="-97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itchFamily="-97" charset="0"/>
          <a:ea typeface="ＭＳ Ｐゴシック" pitchFamily="-97" charset="-128"/>
          <a:cs typeface="ＭＳ Ｐゴシック" pitchFamily="-97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itchFamily="-97" charset="0"/>
          <a:ea typeface="ＭＳ Ｐゴシック" pitchFamily="-97" charset="-128"/>
          <a:cs typeface="ＭＳ Ｐゴシック" pitchFamily="-97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pitchFamily="-97" charset="0"/>
          <a:ea typeface="ＭＳ Ｐゴシック" pitchFamily="-97" charset="-128"/>
          <a:cs typeface="ＭＳ Ｐゴシック" pitchFamily="-97" charset="-128"/>
        </a:defRPr>
      </a:lvl9pPr>
    </p:titleStyle>
    <p:bodyStyle>
      <a:lvl1pPr marL="177800" indent="-177800" algn="l" rtl="0" eaLnBrk="1" fontAlgn="base" hangingPunct="1">
        <a:lnSpc>
          <a:spcPts val="2300"/>
        </a:lnSpc>
        <a:spcBef>
          <a:spcPts val="300"/>
        </a:spcBef>
        <a:spcAft>
          <a:spcPts val="600"/>
        </a:spcAft>
        <a:buClr>
          <a:schemeClr val="accent3"/>
        </a:buClr>
        <a:buSzPct val="80000"/>
        <a:buChar char="•"/>
        <a:defRPr sz="1600" b="1" spc="0" baseline="0">
          <a:solidFill>
            <a:srgbClr val="FFFFFF"/>
          </a:solidFill>
          <a:effectLst/>
          <a:latin typeface="+mn-lt"/>
          <a:ea typeface="+mn-ea"/>
          <a:cs typeface="+mn-cs"/>
        </a:defRPr>
      </a:lvl1pPr>
      <a:lvl2pPr marL="517525" indent="-174625" algn="l" rtl="0" eaLnBrk="1" fontAlgn="base" hangingPunct="1">
        <a:lnSpc>
          <a:spcPts val="2000"/>
        </a:lnSpc>
        <a:spcBef>
          <a:spcPts val="0"/>
        </a:spcBef>
        <a:spcAft>
          <a:spcPts val="600"/>
        </a:spcAft>
        <a:buClr>
          <a:schemeClr val="accent3"/>
        </a:buClr>
        <a:buSzPct val="80000"/>
        <a:buFont typeface="Lucida Grande"/>
        <a:buChar char="-"/>
        <a:defRPr sz="1600" b="1" spc="0" baseline="0">
          <a:solidFill>
            <a:srgbClr val="FFFFFF"/>
          </a:solidFill>
          <a:effectLst/>
          <a:latin typeface="+mn-lt"/>
          <a:ea typeface="+mn-ea"/>
        </a:defRPr>
      </a:lvl2pPr>
      <a:lvl3pPr marL="781050" indent="-149225" algn="l" rtl="0" eaLnBrk="1" fontAlgn="base" hangingPunct="1">
        <a:spcBef>
          <a:spcPct val="20000"/>
        </a:spcBef>
        <a:spcAft>
          <a:spcPct val="0"/>
        </a:spcAft>
        <a:buClr>
          <a:schemeClr val="accent3"/>
        </a:buClr>
        <a:buSzPct val="80000"/>
        <a:buFont typeface="Lucida Grande"/>
        <a:buChar char="-"/>
        <a:defRPr sz="1400" b="1" spc="0">
          <a:solidFill>
            <a:srgbClr val="FFFFFF"/>
          </a:solidFill>
          <a:effectLst/>
          <a:latin typeface="+mn-lt"/>
          <a:ea typeface="+mn-ea"/>
        </a:defRPr>
      </a:lvl3pPr>
      <a:lvl4pPr marL="1044575" indent="-14922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Lucida Grande"/>
        <a:buChar char="-"/>
        <a:defRPr sz="1400" b="1">
          <a:solidFill>
            <a:srgbClr val="FFFFFF"/>
          </a:solidFill>
          <a:effectLst/>
          <a:latin typeface="+mn-lt"/>
          <a:ea typeface="+mn-ea"/>
        </a:defRPr>
      </a:lvl4pPr>
      <a:lvl5pPr marL="1344613" indent="-18573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Lucida Grande"/>
        <a:buChar char="-"/>
        <a:defRPr sz="1200" b="1">
          <a:solidFill>
            <a:srgbClr val="FFFFFF"/>
          </a:solidFill>
          <a:effectLst/>
          <a:latin typeface="+mn-lt"/>
          <a:ea typeface="+mn-ea"/>
        </a:defRPr>
      </a:lvl5pPr>
      <a:lvl6pPr marL="1801813" indent="-18573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Lucida Grande"/>
        <a:buChar char="-"/>
        <a:defRPr sz="1200" b="1">
          <a:solidFill>
            <a:srgbClr val="FFFFFF"/>
          </a:solidFill>
          <a:effectLst/>
          <a:latin typeface="+mn-lt"/>
          <a:ea typeface="+mn-ea"/>
        </a:defRPr>
      </a:lvl6pPr>
      <a:lvl7pPr marL="2259013" indent="-18573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Lucida Grande"/>
        <a:buChar char="-"/>
        <a:defRPr sz="1200" b="1">
          <a:solidFill>
            <a:srgbClr val="FFFFFF"/>
          </a:solidFill>
          <a:effectLst/>
          <a:latin typeface="+mn-lt"/>
          <a:ea typeface="+mn-ea"/>
        </a:defRPr>
      </a:lvl7pPr>
      <a:lvl8pPr marL="2716213" indent="-18573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Lucida Grande"/>
        <a:buChar char="-"/>
        <a:defRPr sz="1200" b="1">
          <a:solidFill>
            <a:srgbClr val="FFFFFF"/>
          </a:solidFill>
          <a:effectLst/>
          <a:latin typeface="+mn-lt"/>
          <a:ea typeface="+mn-ea"/>
        </a:defRPr>
      </a:lvl8pPr>
      <a:lvl9pPr marL="3173413" indent="-18573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Lucida Grande"/>
        <a:buChar char="-"/>
        <a:defRPr sz="1200" b="1">
          <a:solidFill>
            <a:srgbClr val="FFFFFF"/>
          </a:solidFill>
          <a:effectLst/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0.jpe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69.png"/><Relationship Id="rId4" Type="http://schemas.openxmlformats.org/officeDocument/2006/relationships/oleObject" Target="../embeddings/oleObject1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gazine.noaa.gov/stories/images/hudson_bathymetry.jpg" TargetMode="Externa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hyperlink" Target="http://efis.crwr.utexas.edu/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resources.esri.com/arcHydro/" TargetMode="Externa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hyperlink" Target="http://www.crwr.utexas.edu/gis/gishydro10/" TargetMode="Externa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400" dirty="0" smtClean="0"/>
              <a:t>David Maidment </a:t>
            </a:r>
          </a:p>
          <a:p>
            <a:r>
              <a:rPr lang="en-US" sz="2400" dirty="0" smtClean="0"/>
              <a:t>University of Texas at Austin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5790" y="992377"/>
            <a:ext cx="4826000" cy="509690"/>
          </a:xfrm>
        </p:spPr>
        <p:txBody>
          <a:bodyPr/>
          <a:lstStyle/>
          <a:p>
            <a:r>
              <a:rPr lang="en-US" sz="4000" dirty="0" smtClean="0"/>
              <a:t>Water Vision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2124642" y="6196264"/>
            <a:ext cx="6410794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ESRI User Conference Water Resources User Group, July 15, 2010</a:t>
            </a:r>
            <a:endParaRPr lang="en-US" sz="1600" dirty="0">
              <a:solidFill>
                <a:srgbClr val="FFFF00"/>
              </a:solidFill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90289" y="3164306"/>
            <a:ext cx="3845605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 smtClean="0">
                <a:solidFill>
                  <a:srgbClr val="FFFF00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Community </a:t>
            </a:r>
            <a:r>
              <a:rPr lang="en-US" sz="2000" dirty="0" err="1" smtClean="0">
                <a:solidFill>
                  <a:srgbClr val="FFFF00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Hydrobase</a:t>
            </a:r>
            <a:r>
              <a:rPr lang="en-US" sz="2000" dirty="0" smtClean="0">
                <a:solidFill>
                  <a:srgbClr val="FFFF00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 map</a:t>
            </a:r>
          </a:p>
          <a:p>
            <a:pPr algn="l"/>
            <a:r>
              <a:rPr lang="en-US" sz="2000" dirty="0" smtClean="0">
                <a:solidFill>
                  <a:srgbClr val="FFFF00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Space-time observations layers</a:t>
            </a:r>
          </a:p>
          <a:p>
            <a:pPr algn="l"/>
            <a:r>
              <a:rPr lang="en-US" sz="2000" dirty="0" smtClean="0">
                <a:solidFill>
                  <a:srgbClr val="FFFF00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Arc Hydro River</a:t>
            </a:r>
            <a:endParaRPr lang="en-US" sz="2000" dirty="0">
              <a:solidFill>
                <a:srgbClr val="FFFF00"/>
              </a:solidFill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400" dirty="0" smtClean="0"/>
              <a:t>David Maidment </a:t>
            </a:r>
          </a:p>
          <a:p>
            <a:r>
              <a:rPr lang="en-US" sz="2400" dirty="0" smtClean="0"/>
              <a:t>University of Texas at Austin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5790" y="992377"/>
            <a:ext cx="4826000" cy="509690"/>
          </a:xfrm>
        </p:spPr>
        <p:txBody>
          <a:bodyPr/>
          <a:lstStyle/>
          <a:p>
            <a:r>
              <a:rPr lang="en-US" sz="4000" dirty="0" smtClean="0"/>
              <a:t>Water Vision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2124642" y="6196264"/>
            <a:ext cx="6410794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ESRI User Conference Water Resources User Group, July 15, 2010</a:t>
            </a:r>
            <a:endParaRPr lang="en-US" sz="1600" dirty="0">
              <a:solidFill>
                <a:srgbClr val="FFFF00"/>
              </a:solidFill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90289" y="3164306"/>
            <a:ext cx="3845605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Community </a:t>
            </a:r>
            <a:r>
              <a:rPr lang="en-US" sz="200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Hydrobase</a:t>
            </a:r>
            <a:r>
              <a:rPr lang="en-US" sz="20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 map</a:t>
            </a:r>
          </a:p>
          <a:p>
            <a:pPr algn="l"/>
            <a:r>
              <a:rPr lang="en-US" sz="2000" dirty="0" smtClean="0">
                <a:solidFill>
                  <a:srgbClr val="FFFF00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Space-time observations layers</a:t>
            </a:r>
          </a:p>
          <a:p>
            <a:pPr algn="l"/>
            <a:r>
              <a:rPr lang="en-US" sz="20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Arc Hydro River</a:t>
            </a:r>
            <a:endParaRPr lang="en-US" sz="2000" dirty="0">
              <a:solidFill>
                <a:schemeClr val="accent5">
                  <a:lumMod val="20000"/>
                  <a:lumOff val="80000"/>
                </a:schemeClr>
              </a:solidFill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watersh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813" y="2259013"/>
            <a:ext cx="1838325" cy="2408237"/>
          </a:xfrm>
          <a:prstGeom prst="rect">
            <a:avLst/>
          </a:prstGeom>
          <a:effectLst>
            <a:outerShdw blurRad="190500" dist="63500" dir="2700000">
              <a:srgbClr val="000000">
                <a:alpha val="50000"/>
              </a:srgbClr>
            </a:outerShdw>
          </a:effectLst>
        </p:spPr>
      </p:pic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912813" y="687388"/>
            <a:ext cx="7313612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The Key Challenge</a:t>
            </a:r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0"/>
          </p:nvPr>
        </p:nvSpPr>
        <p:spPr>
          <a:xfrm>
            <a:off x="912813" y="1079500"/>
            <a:ext cx="7313612" cy="342900"/>
          </a:xfrm>
        </p:spPr>
        <p:txBody>
          <a:bodyPr/>
          <a:lstStyle/>
          <a:p>
            <a:pPr>
              <a:defRPr/>
            </a:pPr>
            <a:r>
              <a:rPr dirty="0" smtClean="0">
                <a:solidFill>
                  <a:schemeClr val="accent1"/>
                </a:solidFill>
              </a:rPr>
              <a:t>Integrating GIS and Water Resources Observations Data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accent1"/>
                </a:solidFill>
              </a:rPr>
              <a:t>. . . Relevant at all Scales</a:t>
            </a:r>
          </a:p>
        </p:txBody>
      </p:sp>
      <p:sp>
        <p:nvSpPr>
          <p:cNvPr id="502791" name="Text Box 7"/>
          <p:cNvSpPr txBox="1">
            <a:spLocks noChangeArrowheads="1"/>
          </p:cNvSpPr>
          <p:nvPr/>
        </p:nvSpPr>
        <p:spPr bwMode="auto">
          <a:xfrm>
            <a:off x="1141413" y="4557713"/>
            <a:ext cx="2239962" cy="1106487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pitchFamily="-109" charset="-128"/>
                <a:cs typeface="Arial"/>
              </a:rPr>
              <a:t>GIS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pitchFamily="-109" charset="-128"/>
                <a:cs typeface="Arial"/>
              </a:rPr>
              <a:t>Water Environment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pitchFamily="-109" charset="-128"/>
                <a:cs typeface="Arial"/>
              </a:rPr>
              <a:t>(Watersheds, streams,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pitchFamily="-109" charset="-128"/>
                <a:cs typeface="Arial"/>
              </a:rPr>
            </a:b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pitchFamily="-109" charset="-128"/>
                <a:cs typeface="Arial"/>
              </a:rPr>
              <a:t>gages, sampling points)</a:t>
            </a:r>
          </a:p>
        </p:txBody>
      </p:sp>
      <p:sp>
        <p:nvSpPr>
          <p:cNvPr id="65550" name="TextBox 16"/>
          <p:cNvSpPr txBox="1">
            <a:spLocks noChangeArrowheads="1"/>
          </p:cNvSpPr>
          <p:nvPr/>
        </p:nvSpPr>
        <p:spPr bwMode="auto">
          <a:xfrm>
            <a:off x="912813" y="1835150"/>
            <a:ext cx="38909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pitchFamily="-112" charset="-128"/>
                <a:cs typeface="Arial"/>
              </a:rPr>
              <a:t>Geography and GIS provide </a:t>
            </a: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pitchFamily="-112" charset="-128"/>
                <a:cs typeface="Arial"/>
              </a:rPr>
              <a:t>the Framework</a:t>
            </a: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5468938" y="4189413"/>
            <a:ext cx="16335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pitchFamily="-112" charset="-128"/>
                <a:cs typeface="Arial"/>
              </a:rPr>
              <a:t>Time Series Data</a:t>
            </a:r>
          </a:p>
        </p:txBody>
      </p:sp>
      <p:cxnSp>
        <p:nvCxnSpPr>
          <p:cNvPr id="24" name="Straight Connector 8"/>
          <p:cNvCxnSpPr>
            <a:cxnSpLocks noChangeShapeType="1"/>
          </p:cNvCxnSpPr>
          <p:nvPr/>
        </p:nvCxnSpPr>
        <p:spPr bwMode="auto">
          <a:xfrm>
            <a:off x="2043113" y="3978275"/>
            <a:ext cx="2749550" cy="79375"/>
          </a:xfrm>
          <a:prstGeom prst="line">
            <a:avLst/>
          </a:prstGeom>
          <a:noFill/>
          <a:ln w="25400">
            <a:solidFill>
              <a:srgbClr val="FFFF66"/>
            </a:solidFill>
            <a:round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cxnSp>
      <p:cxnSp>
        <p:nvCxnSpPr>
          <p:cNvPr id="23" name="Straight Connector 6"/>
          <p:cNvCxnSpPr>
            <a:cxnSpLocks noChangeShapeType="1"/>
          </p:cNvCxnSpPr>
          <p:nvPr/>
        </p:nvCxnSpPr>
        <p:spPr bwMode="auto">
          <a:xfrm flipV="1">
            <a:off x="2044700" y="2332038"/>
            <a:ext cx="2757488" cy="1651000"/>
          </a:xfrm>
          <a:prstGeom prst="line">
            <a:avLst/>
          </a:prstGeom>
          <a:noFill/>
          <a:ln w="25400">
            <a:solidFill>
              <a:srgbClr val="FFFF66"/>
            </a:solidFill>
            <a:round/>
            <a:headEnd type="oval" w="lg" len="lg"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cxn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4725" y="2306638"/>
            <a:ext cx="2892425" cy="1778000"/>
          </a:xfrm>
          <a:prstGeom prst="rect">
            <a:avLst/>
          </a:prstGeom>
          <a:effectLst>
            <a:outerShdw blurRad="190500" dist="63500" dir="2700000">
              <a:srgbClr val="000000">
                <a:alpha val="50000"/>
              </a:srgbClr>
            </a:outerShdw>
          </a:effectLst>
        </p:spPr>
      </p:pic>
      <p:grpSp>
        <p:nvGrpSpPr>
          <p:cNvPr id="2" name="Group 36"/>
          <p:cNvGrpSpPr>
            <a:grpSpLocks/>
          </p:cNvGrpSpPr>
          <p:nvPr/>
        </p:nvGrpSpPr>
        <p:grpSpPr bwMode="auto">
          <a:xfrm>
            <a:off x="7016750" y="1989138"/>
            <a:ext cx="971550" cy="1077912"/>
            <a:chOff x="7092566" y="1522743"/>
            <a:chExt cx="1295400" cy="1435100"/>
          </a:xfrm>
        </p:grpSpPr>
        <p:pic>
          <p:nvPicPr>
            <p:cNvPr id="33807" name="Picture 65" descr="calendar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587866" y="2137106"/>
              <a:ext cx="800100" cy="8207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08" name="Picture 66" descr="clock.pn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7092566" y="1522743"/>
              <a:ext cx="908050" cy="930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1" name="Text Box 7"/>
          <p:cNvSpPr txBox="1">
            <a:spLocks noChangeArrowheads="1"/>
          </p:cNvSpPr>
          <p:nvPr/>
        </p:nvSpPr>
        <p:spPr bwMode="auto">
          <a:xfrm>
            <a:off x="4662488" y="4926013"/>
            <a:ext cx="1665287" cy="738187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pitchFamily="-109" charset="-128"/>
                <a:cs typeface="Arial"/>
              </a:rPr>
              <a:t>The Water Itself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pitchFamily="-109" charset="-128"/>
                <a:cs typeface="Arial"/>
              </a:rPr>
              <a:t>(Flow, water level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pitchFamily="-109" charset="-128"/>
                <a:cs typeface="Arial"/>
              </a:rPr>
            </a:b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pitchFamily="-109" charset="-128"/>
                <a:cs typeface="Arial"/>
              </a:rPr>
              <a:t>concentraton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 pitchFamily="-109" charset="-128"/>
                <a:cs typeface="Arial"/>
              </a:rPr>
              <a:t>)</a:t>
            </a:r>
          </a:p>
        </p:txBody>
      </p:sp>
      <p:sp>
        <p:nvSpPr>
          <p:cNvPr id="42" name="Left-Right Arrow 41"/>
          <p:cNvSpPr/>
          <p:nvPr/>
        </p:nvSpPr>
        <p:spPr bwMode="auto">
          <a:xfrm rot="10800000" flipV="1">
            <a:off x="3406775" y="5162550"/>
            <a:ext cx="1147763" cy="311150"/>
          </a:xfrm>
          <a:prstGeom prst="leftRightArrow">
            <a:avLst>
              <a:gd name="adj1" fmla="val 42475"/>
              <a:gd name="adj2" fmla="val 78573"/>
            </a:avLst>
          </a:prstGeom>
          <a:solidFill>
            <a:srgbClr val="9AE1F7"/>
          </a:solidFill>
          <a:ln w="25400" cap="flat" cmpd="sng" algn="ctr">
            <a:solidFill>
              <a:srgbClr val="5EB4E6"/>
            </a:solidFill>
            <a:prstDash val="solid"/>
            <a:round/>
            <a:headEnd type="none" w="med" len="med"/>
            <a:tailEnd type="none" w="med" len="med"/>
          </a:ln>
          <a:effectLst>
            <a:outerShdw dist="25400" dir="5400000">
              <a:srgbClr val="000000">
                <a:alpha val="20000"/>
              </a:srgbClr>
            </a:outerShdw>
          </a:effectLst>
        </p:spPr>
        <p:txBody>
          <a:bodyPr wrap="none" anchor="ctr"/>
          <a:lstStyle/>
          <a:p>
            <a:pPr algn="ctr" eaLnBrk="0" hangingPunct="0">
              <a:defRPr/>
            </a:pPr>
            <a:endParaRPr>
              <a:latin typeface="Arial" pitchFamily="-106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3108325" y="1290638"/>
            <a:ext cx="2922588" cy="2325687"/>
            <a:chOff x="3108865" y="1290638"/>
            <a:chExt cx="2921508" cy="2326124"/>
          </a:xfrm>
        </p:grpSpPr>
        <p:pic>
          <p:nvPicPr>
            <p:cNvPr id="3" name="Picture 2" descr="rain-gauge-platform-400"/>
            <p:cNvPicPr>
              <a:picLocks noChangeAspect="1" noChangeArrowheads="1"/>
            </p:cNvPicPr>
            <p:nvPr/>
          </p:nvPicPr>
          <p:blipFill>
            <a:blip r:embed="rId2"/>
            <a:srcRect l="6047" r="9295"/>
            <a:stretch>
              <a:fillRect/>
            </a:stretch>
          </p:blipFill>
          <p:spPr bwMode="auto">
            <a:xfrm>
              <a:off x="3108865" y="1668534"/>
              <a:ext cx="2921508" cy="19482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127000" dist="63500" dir="2700000">
                <a:srgbClr val="000000">
                  <a:alpha val="40000"/>
                </a:srgbClr>
              </a:outerShdw>
            </a:effectLst>
          </p:spPr>
        </p:pic>
        <p:sp>
          <p:nvSpPr>
            <p:cNvPr id="4" name="Text Box 4"/>
            <p:cNvSpPr txBox="1">
              <a:spLocks noChangeArrowheads="1"/>
            </p:cNvSpPr>
            <p:nvPr/>
          </p:nvSpPr>
          <p:spPr bwMode="auto">
            <a:xfrm>
              <a:off x="3837259" y="1290638"/>
              <a:ext cx="1599609" cy="3382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r>
                <a:rPr lang="en-US" sz="1600" dirty="0">
                  <a:solidFill>
                    <a:schemeClr val="accent1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latin typeface="Arial"/>
                  <a:ea typeface="ＭＳ Ｐゴシック" pitchFamily="-112" charset="-128"/>
                  <a:cs typeface="Arial"/>
                </a:rPr>
                <a:t>Rainfall</a:t>
              </a:r>
            </a:p>
          </p:txBody>
        </p: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912813" y="1290638"/>
            <a:ext cx="1600200" cy="2327275"/>
            <a:chOff x="912813" y="1290638"/>
            <a:chExt cx="1600200" cy="2326941"/>
          </a:xfrm>
        </p:grpSpPr>
        <p:pic>
          <p:nvPicPr>
            <p:cNvPr id="6" name="Picture 5" descr="stream3"/>
            <p:cNvPicPr>
              <a:picLocks noChangeAspect="1" noChangeArrowheads="1"/>
            </p:cNvPicPr>
            <p:nvPr/>
          </p:nvPicPr>
          <p:blipFill>
            <a:blip r:embed="rId3"/>
            <a:srcRect r="3028" b="6181"/>
            <a:stretch>
              <a:fillRect/>
            </a:stretch>
          </p:blipFill>
          <p:spPr bwMode="auto">
            <a:xfrm>
              <a:off x="912813" y="1662060"/>
              <a:ext cx="1600200" cy="19555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127000" dist="63500" dir="2700000">
                <a:srgbClr val="000000">
                  <a:alpha val="40000"/>
                </a:srgbClr>
              </a:outerShdw>
            </a:effectLst>
          </p:spPr>
        </p:pic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912813" y="1290638"/>
              <a:ext cx="1600200" cy="338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r>
                <a:rPr lang="en-US" sz="1600" dirty="0">
                  <a:solidFill>
                    <a:schemeClr val="accent1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latin typeface="Arial"/>
                  <a:ea typeface="ＭＳ Ｐゴシック" pitchFamily="-112" charset="-128"/>
                  <a:cs typeface="Arial"/>
                </a:rPr>
                <a:t>Water quantity</a:t>
              </a:r>
            </a:p>
          </p:txBody>
        </p:sp>
      </p:grpSp>
      <p:grpSp>
        <p:nvGrpSpPr>
          <p:cNvPr id="8" name="Group 19"/>
          <p:cNvGrpSpPr>
            <a:grpSpLocks/>
          </p:cNvGrpSpPr>
          <p:nvPr/>
        </p:nvGrpSpPr>
        <p:grpSpPr bwMode="auto">
          <a:xfrm>
            <a:off x="3141663" y="3835400"/>
            <a:ext cx="2855912" cy="2335213"/>
            <a:chOff x="3142143" y="3835400"/>
            <a:chExt cx="2854951" cy="2335891"/>
          </a:xfrm>
        </p:grpSpPr>
        <p:pic>
          <p:nvPicPr>
            <p:cNvPr id="9" name="Picture 15" descr="VAIRA3"/>
            <p:cNvPicPr>
              <a:picLocks noChangeAspect="1" noChangeArrowheads="1"/>
            </p:cNvPicPr>
            <p:nvPr/>
          </p:nvPicPr>
          <p:blipFill>
            <a:blip r:embed="rId4"/>
            <a:srcRect t="16559" b="5535"/>
            <a:stretch>
              <a:fillRect/>
            </a:stretch>
          </p:blipFill>
          <p:spPr bwMode="auto">
            <a:xfrm>
              <a:off x="3142143" y="4222862"/>
              <a:ext cx="2854951" cy="1948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127000" dist="63500" dir="2700000">
                <a:srgbClr val="000000">
                  <a:alpha val="40000"/>
                </a:srgbClr>
              </a:outerShdw>
            </a:effectLst>
          </p:spPr>
        </p:pic>
        <p:sp>
          <p:nvSpPr>
            <p:cNvPr id="10" name="Text Box 17"/>
            <p:cNvSpPr txBox="1">
              <a:spLocks noChangeArrowheads="1"/>
            </p:cNvSpPr>
            <p:nvPr/>
          </p:nvSpPr>
          <p:spPr bwMode="auto">
            <a:xfrm>
              <a:off x="3472232" y="3835400"/>
              <a:ext cx="2194773" cy="3382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r>
                <a:rPr lang="en-US" sz="1600" dirty="0">
                  <a:solidFill>
                    <a:schemeClr val="accent1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latin typeface="Arial"/>
                  <a:ea typeface="ＭＳ Ｐゴシック" pitchFamily="-112" charset="-128"/>
                  <a:cs typeface="Arial"/>
                </a:rPr>
                <a:t>Meteorology</a:t>
              </a:r>
            </a:p>
          </p:txBody>
        </p:sp>
      </p:grpSp>
      <p:grpSp>
        <p:nvGrpSpPr>
          <p:cNvPr id="11" name="Group 20"/>
          <p:cNvGrpSpPr>
            <a:grpSpLocks/>
          </p:cNvGrpSpPr>
          <p:nvPr/>
        </p:nvGrpSpPr>
        <p:grpSpPr bwMode="auto">
          <a:xfrm>
            <a:off x="6626225" y="1290638"/>
            <a:ext cx="1600200" cy="2319337"/>
            <a:chOff x="6626225" y="1290638"/>
            <a:chExt cx="1600200" cy="2319631"/>
          </a:xfrm>
        </p:grpSpPr>
        <p:pic>
          <p:nvPicPr>
            <p:cNvPr id="12" name="Picture 6" descr="tdr"/>
            <p:cNvPicPr>
              <a:picLocks noChangeAspect="1" noChangeArrowheads="1"/>
            </p:cNvPicPr>
            <p:nvPr/>
          </p:nvPicPr>
          <p:blipFill>
            <a:blip r:embed="rId5"/>
            <a:srcRect t="15483"/>
            <a:stretch>
              <a:fillRect/>
            </a:stretch>
          </p:blipFill>
          <p:spPr bwMode="auto">
            <a:xfrm>
              <a:off x="6626225" y="1668511"/>
              <a:ext cx="1600200" cy="19417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127000" dist="63500" dir="2700000">
                <a:srgbClr val="000000">
                  <a:alpha val="40000"/>
                </a:srgbClr>
              </a:outerShdw>
            </a:effectLst>
          </p:spPr>
        </p:pic>
        <p:sp>
          <p:nvSpPr>
            <p:cNvPr id="13" name="Text Box 18"/>
            <p:cNvSpPr txBox="1">
              <a:spLocks noChangeArrowheads="1"/>
            </p:cNvSpPr>
            <p:nvPr/>
          </p:nvSpPr>
          <p:spPr bwMode="auto">
            <a:xfrm>
              <a:off x="6761163" y="1290638"/>
              <a:ext cx="1465262" cy="338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r>
                <a:rPr lang="en-US" sz="1600" dirty="0">
                  <a:solidFill>
                    <a:schemeClr val="accent1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latin typeface="Arial"/>
                  <a:ea typeface="ＭＳ Ｐゴシック" pitchFamily="-112" charset="-128"/>
                  <a:cs typeface="Arial"/>
                </a:rPr>
                <a:t>Soil water </a:t>
              </a:r>
            </a:p>
          </p:txBody>
        </p:sp>
      </p:grpSp>
      <p:grpSp>
        <p:nvGrpSpPr>
          <p:cNvPr id="14" name="Group 21"/>
          <p:cNvGrpSpPr>
            <a:grpSpLocks/>
          </p:cNvGrpSpPr>
          <p:nvPr/>
        </p:nvGrpSpPr>
        <p:grpSpPr bwMode="auto">
          <a:xfrm>
            <a:off x="6626225" y="3835400"/>
            <a:ext cx="1600200" cy="2322513"/>
            <a:chOff x="6626225" y="3835400"/>
            <a:chExt cx="1600200" cy="2321794"/>
          </a:xfrm>
        </p:grpSpPr>
        <p:sp>
          <p:nvSpPr>
            <p:cNvPr id="15" name="Text Box 10"/>
            <p:cNvSpPr txBox="1">
              <a:spLocks noChangeArrowheads="1"/>
            </p:cNvSpPr>
            <p:nvPr/>
          </p:nvSpPr>
          <p:spPr bwMode="auto">
            <a:xfrm>
              <a:off x="6626225" y="3835400"/>
              <a:ext cx="1600200" cy="3380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  <a:defRPr/>
              </a:pPr>
              <a:r>
                <a:rPr lang="en-US" sz="1600" dirty="0">
                  <a:solidFill>
                    <a:schemeClr val="accent1"/>
                  </a:solidFill>
                  <a:effectLst>
                    <a:outerShdw blurRad="50800" dist="38100" dir="2700000">
                      <a:srgbClr val="000000">
                        <a:alpha val="43000"/>
                      </a:srgbClr>
                    </a:outerShdw>
                  </a:effectLst>
                  <a:latin typeface="Arial"/>
                  <a:ea typeface="ＭＳ Ｐゴシック" pitchFamily="-112" charset="-128"/>
                  <a:cs typeface="Arial"/>
                </a:rPr>
                <a:t>Groundwater</a:t>
              </a:r>
            </a:p>
          </p:txBody>
        </p:sp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6"/>
            <a:srcRect b="3039"/>
            <a:stretch>
              <a:fillRect/>
            </a:stretch>
          </p:blipFill>
          <p:spPr bwMode="auto">
            <a:xfrm>
              <a:off x="6626225" y="4224218"/>
              <a:ext cx="1600200" cy="19329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127000" dist="63500" dir="2700000">
                <a:srgbClr val="000000">
                  <a:alpha val="40000"/>
                </a:srgbClr>
              </a:outerShdw>
            </a:effectLst>
          </p:spPr>
        </p:pic>
      </p:grpSp>
      <p:sp>
        <p:nvSpPr>
          <p:cNvPr id="17" name="Title 15"/>
          <p:cNvSpPr txBox="1">
            <a:spLocks/>
          </p:cNvSpPr>
          <p:nvPr/>
        </p:nvSpPr>
        <p:spPr>
          <a:xfrm>
            <a:off x="912813" y="322263"/>
            <a:ext cx="7313612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charset="0"/>
                <a:ea typeface="+mj-ea"/>
                <a:cs typeface="+mj-cs"/>
              </a:rPr>
              <a:t>This System Integrates</a:t>
            </a:r>
            <a:br>
              <a:rPr kumimoji="0" lang="en-US" sz="2400" b="1" i="0" u="none" strike="noStrike" kern="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charset="0"/>
                <a:ea typeface="+mj-ea"/>
                <a:cs typeface="+mj-cs"/>
              </a:rPr>
            </a:br>
            <a:r>
              <a:rPr kumimoji="0" lang="en-US" sz="2400" b="1" i="0" u="none" strike="noStrike" kern="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charset="0"/>
                <a:ea typeface="+mj-ea"/>
                <a:cs typeface="+mj-cs"/>
              </a:rPr>
              <a:t>Many Types of Water Observations Data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912813" y="3835400"/>
            <a:ext cx="16002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1600" dirty="0">
                <a:solidFill>
                  <a:schemeClr val="accent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/>
                <a:ea typeface="ＭＳ Ｐゴシック" pitchFamily="-112" charset="-128"/>
                <a:cs typeface="Arial"/>
              </a:rPr>
              <a:t>Water quality </a:t>
            </a:r>
          </a:p>
        </p:txBody>
      </p:sp>
      <p:pic>
        <p:nvPicPr>
          <p:cNvPr id="19" name="Picture 5" descr="Contaminants biologists monitoring water quality"/>
          <p:cNvPicPr>
            <a:picLocks noChangeAspect="1" noChangeArrowheads="1"/>
          </p:cNvPicPr>
          <p:nvPr/>
        </p:nvPicPr>
        <p:blipFill>
          <a:blip r:embed="rId7"/>
          <a:srcRect b="22210"/>
          <a:stretch>
            <a:fillRect/>
          </a:stretch>
        </p:blipFill>
        <p:spPr bwMode="auto">
          <a:xfrm>
            <a:off x="912813" y="4211638"/>
            <a:ext cx="1600200" cy="195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63500" dir="27000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1765300"/>
            <a:ext cx="9144000" cy="3822700"/>
          </a:xfrm>
          <a:prstGeom prst="rect">
            <a:avLst/>
          </a:prstGeom>
          <a:gradFill flip="none" rotWithShape="1">
            <a:gsLst>
              <a:gs pos="50000">
                <a:schemeClr val="bg2">
                  <a:alpha val="50000"/>
                </a:schemeClr>
              </a:gs>
              <a:gs pos="100000">
                <a:schemeClr val="bg2">
                  <a:alpha val="0"/>
                </a:schemeClr>
              </a:gs>
              <a:gs pos="0">
                <a:schemeClr val="bg2">
                  <a:alpha val="0"/>
                </a:schemeClr>
              </a:gs>
            </a:gsLst>
            <a:lin ang="0" scaled="1"/>
            <a:tileRect/>
          </a:gradFill>
          <a:ln w="12700" cap="flat" cmpd="sng" algn="ctr">
            <a:gradFill flip="none" rotWithShape="1">
              <a:gsLst>
                <a:gs pos="50000">
                  <a:srgbClr val="55B8FE"/>
                </a:gs>
                <a:gs pos="100000">
                  <a:srgbClr val="55B8FE">
                    <a:alpha val="0"/>
                  </a:srgbClr>
                </a:gs>
                <a:gs pos="0">
                  <a:srgbClr val="55B8FE">
                    <a:alpha val="0"/>
                  </a:srgbClr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pitchFamily="1" charset="-128"/>
              <a:cs typeface="ＭＳ Ｐゴシック" pitchFamily="-112" charset="-128"/>
            </a:endParaRPr>
          </a:p>
        </p:txBody>
      </p:sp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912813" y="687388"/>
            <a:ext cx="7313612" cy="365125"/>
          </a:xfrm>
        </p:spPr>
        <p:txBody>
          <a:bodyPr/>
          <a:lstStyle/>
          <a:p>
            <a:pPr>
              <a:defRPr/>
            </a:pPr>
            <a:r>
              <a:rPr lang="en-US"/>
              <a:t>This is Enabled by WaterML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912813" y="1079500"/>
            <a:ext cx="7313612" cy="342900"/>
          </a:xfrm>
        </p:spPr>
        <p:txBody>
          <a:bodyPr/>
          <a:lstStyle/>
          <a:p>
            <a:pPr>
              <a:defRPr/>
            </a:pPr>
            <a:r>
              <a:rPr dirty="0"/>
              <a:t>a </a:t>
            </a:r>
            <a:r>
              <a:rPr dirty="0">
                <a:solidFill>
                  <a:schemeClr val="accent1"/>
                </a:solidFill>
              </a:rPr>
              <a:t>Web Language for </a:t>
            </a:r>
            <a:r>
              <a:rPr dirty="0" smtClean="0">
                <a:solidFill>
                  <a:schemeClr val="accent1"/>
                </a:solidFill>
              </a:rPr>
              <a:t>Water Observations Data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z="1400" dirty="0">
                <a:solidFill>
                  <a:schemeClr val="accent1"/>
                </a:solidFill>
              </a:rPr>
              <a:t> . . .Adopted by USGS, and other agencies for Publishing </a:t>
            </a:r>
            <a:r>
              <a:rPr lang="en-US" sz="1400" dirty="0" smtClean="0">
                <a:solidFill>
                  <a:schemeClr val="accent1"/>
                </a:solidFill>
              </a:rPr>
              <a:t>Some of their </a:t>
            </a:r>
            <a:r>
              <a:rPr lang="en-US" sz="1400" dirty="0">
                <a:solidFill>
                  <a:schemeClr val="accent1"/>
                </a:solidFill>
              </a:rPr>
              <a:t>Data  </a:t>
            </a:r>
          </a:p>
        </p:txBody>
      </p:sp>
      <p:grpSp>
        <p:nvGrpSpPr>
          <p:cNvPr id="2" name="Group 6"/>
          <p:cNvGrpSpPr/>
          <p:nvPr/>
        </p:nvGrpSpPr>
        <p:grpSpPr>
          <a:xfrm>
            <a:off x="772114" y="2331244"/>
            <a:ext cx="7599772" cy="2944812"/>
            <a:chOff x="0" y="2208213"/>
            <a:chExt cx="9058275" cy="3509962"/>
          </a:xfrm>
          <a:effectLst>
            <a:outerShdw blurRad="127000" dist="63500" dir="2700000">
              <a:srgbClr val="000000">
                <a:alpha val="40000"/>
              </a:srgbClr>
            </a:outerShdw>
          </a:effectLst>
        </p:grpSpPr>
        <p:pic>
          <p:nvPicPr>
            <p:cNvPr id="78851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2208213"/>
              <a:ext cx="9058275" cy="3509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8852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724400" y="2565428"/>
              <a:ext cx="4152900" cy="2497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7897" name="TextBox 6"/>
          <p:cNvSpPr txBox="1">
            <a:spLocks noChangeArrowheads="1"/>
          </p:cNvSpPr>
          <p:nvPr/>
        </p:nvSpPr>
        <p:spPr bwMode="auto">
          <a:xfrm>
            <a:off x="2876550" y="1905000"/>
            <a:ext cx="337026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600">
                <a:solidFill>
                  <a:schemeClr val="tx1"/>
                </a:solidFill>
              </a:rPr>
              <a:t>GetValues Response in WaterML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ctrTitle"/>
          </p:nvPr>
        </p:nvSpPr>
        <p:spPr>
          <a:xfrm>
            <a:off x="912813" y="687388"/>
            <a:ext cx="7313612" cy="3651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The CUAHSI Data Catalog Integrates</a:t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912813" y="1079500"/>
            <a:ext cx="7313612" cy="3429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accent1"/>
                </a:solidFill>
              </a:rPr>
              <a:t>Multi Source Water Data Services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ＭＳ Ｐゴシック"/>
              </a:rPr>
              <a:t>. </a:t>
            </a:r>
            <a:r>
              <a:rPr lang="en-US" sz="1400" dirty="0">
                <a:solidFill>
                  <a:schemeClr val="accent1"/>
                </a:solidFill>
                <a:latin typeface="Arial" pitchFamily="34" charset="0"/>
                <a:cs typeface="ＭＳ Ｐゴシック"/>
              </a:rPr>
              <a:t>. . The  Worlds Largest Water Data Catalog 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6373813" y="1930400"/>
            <a:ext cx="2249487" cy="2387600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r>
              <a:rPr lang="en-US" dirty="0">
                <a:solidFill>
                  <a:schemeClr val="bg2"/>
                </a:solidFill>
                <a:latin typeface="Calibri" charset="0"/>
              </a:rPr>
              <a:t>47 services</a:t>
            </a:r>
          </a:p>
          <a:p>
            <a:pPr>
              <a:spcAft>
                <a:spcPts val="600"/>
              </a:spcAft>
              <a:defRPr/>
            </a:pPr>
            <a:r>
              <a:rPr lang="en-US" dirty="0">
                <a:solidFill>
                  <a:schemeClr val="bg2"/>
                </a:solidFill>
                <a:latin typeface="Calibri" charset="0"/>
              </a:rPr>
              <a:t>15,000 variables</a:t>
            </a:r>
          </a:p>
          <a:p>
            <a:pPr>
              <a:spcAft>
                <a:spcPts val="600"/>
              </a:spcAft>
              <a:defRPr/>
            </a:pPr>
            <a:r>
              <a:rPr lang="en-US" dirty="0">
                <a:solidFill>
                  <a:schemeClr val="bg2"/>
                </a:solidFill>
                <a:latin typeface="Calibri" charset="0"/>
              </a:rPr>
              <a:t>1.8 million sites</a:t>
            </a:r>
          </a:p>
          <a:p>
            <a:pPr>
              <a:spcAft>
                <a:spcPts val="600"/>
              </a:spcAft>
              <a:defRPr/>
            </a:pPr>
            <a:r>
              <a:rPr lang="en-US" dirty="0">
                <a:solidFill>
                  <a:schemeClr val="bg2"/>
                </a:solidFill>
                <a:latin typeface="Calibri" charset="0"/>
              </a:rPr>
              <a:t>9 million series</a:t>
            </a:r>
          </a:p>
          <a:p>
            <a:pPr>
              <a:spcAft>
                <a:spcPts val="600"/>
              </a:spcAft>
              <a:defRPr/>
            </a:pPr>
            <a:r>
              <a:rPr lang="en-US" dirty="0">
                <a:solidFill>
                  <a:schemeClr val="bg2"/>
                </a:solidFill>
                <a:latin typeface="Calibri" charset="0"/>
              </a:rPr>
              <a:t>4.3 billion data Values</a:t>
            </a:r>
          </a:p>
        </p:txBody>
      </p:sp>
      <p:grpSp>
        <p:nvGrpSpPr>
          <p:cNvPr id="2" name="Group 13"/>
          <p:cNvGrpSpPr/>
          <p:nvPr/>
        </p:nvGrpSpPr>
        <p:grpSpPr>
          <a:xfrm>
            <a:off x="836613" y="1905000"/>
            <a:ext cx="5399087" cy="3657600"/>
            <a:chOff x="912813" y="1689100"/>
            <a:chExt cx="5399087" cy="3657600"/>
          </a:xfrm>
          <a:effectLst>
            <a:reflection stA="40000" endPos="30000" dist="12700" dir="5400000" sy="-100000" algn="bl" rotWithShape="0"/>
          </a:effectLst>
        </p:grpSpPr>
        <p:sp>
          <p:nvSpPr>
            <p:cNvPr id="13" name="Rounded Rectangle 12"/>
            <p:cNvSpPr/>
            <p:nvPr/>
          </p:nvSpPr>
          <p:spPr>
            <a:xfrm>
              <a:off x="912813" y="1689100"/>
              <a:ext cx="5399087" cy="3657600"/>
            </a:xfrm>
            <a:prstGeom prst="roundRect">
              <a:avLst>
                <a:gd name="adj" fmla="val 1956"/>
              </a:avLst>
            </a:prstGeom>
            <a:solidFill>
              <a:srgbClr val="000000">
                <a:alpha val="50000"/>
              </a:srgbClr>
            </a:solidFill>
            <a:ln w="0" cap="flat" cmpd="sng" algn="ctr">
              <a:solidFill>
                <a:srgbClr val="6BE4E4">
                  <a:alpha val="6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38100" dir="2700000" rotWithShape="0">
                <a:srgbClr val="000000">
                  <a:alpha val="6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/>
            </a:p>
          </p:txBody>
        </p:sp>
        <p:pic>
          <p:nvPicPr>
            <p:cNvPr id="8192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68593" y="2247900"/>
              <a:ext cx="5087526" cy="2877502"/>
            </a:xfrm>
            <a:prstGeom prst="rect">
              <a:avLst/>
            </a:prstGeom>
            <a:noFill/>
            <a:ln w="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81929" name="TextBox 6"/>
            <p:cNvSpPr txBox="1">
              <a:spLocks noChangeArrowheads="1"/>
            </p:cNvSpPr>
            <p:nvPr/>
          </p:nvSpPr>
          <p:spPr bwMode="auto">
            <a:xfrm>
              <a:off x="1065213" y="1791796"/>
              <a:ext cx="5132387" cy="338554"/>
            </a:xfrm>
            <a:prstGeom prst="rect">
              <a:avLst/>
            </a:prstGeom>
            <a:noFill/>
            <a:ln w="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defRPr/>
              </a:pPr>
              <a:r>
                <a:rPr lang="en-US" sz="1600">
                  <a:latin typeface="Arial" pitchFamily="-106" charset="0"/>
                  <a:ea typeface="ＭＳ Ｐゴシック" pitchFamily="-112" charset="-128"/>
                  <a:cs typeface="ＭＳ Ｐゴシック" pitchFamily="-112" charset="-128"/>
                </a:rPr>
                <a:t> Map Integrating NWIS, STORET, &amp; Climatic Sites  </a:t>
              </a: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924_POD_distributition_hue-sa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Demo by Tim  Whiteaker</a:t>
            </a:r>
            <a:endParaRPr lang="en-US" dirty="0"/>
          </a:p>
        </p:txBody>
      </p:sp>
      <p:sp>
        <p:nvSpPr>
          <p:cNvPr id="976903" name="Rectangle 7"/>
          <p:cNvSpPr>
            <a:spLocks noGrp="1" noChangeArrowheads="1"/>
          </p:cNvSpPr>
          <p:nvPr>
            <p:ph type="title"/>
          </p:nvPr>
        </p:nvSpPr>
        <p:spPr>
          <a:xfrm>
            <a:off x="977029" y="1067039"/>
            <a:ext cx="7540669" cy="509690"/>
          </a:xfrm>
        </p:spPr>
        <p:txBody>
          <a:bodyPr/>
          <a:lstStyle/>
          <a:p>
            <a:r>
              <a:rPr lang="en-US" dirty="0" smtClean="0"/>
              <a:t>Working with </a:t>
            </a:r>
            <a:r>
              <a:rPr lang="en-US" dirty="0" err="1" smtClean="0"/>
              <a:t>WaterML</a:t>
            </a:r>
            <a:r>
              <a:rPr lang="en-US" dirty="0" smtClean="0"/>
              <a:t> Data Services</a:t>
            </a:r>
            <a:endParaRPr lang="en-US" dirty="0"/>
          </a:p>
        </p:txBody>
      </p:sp>
      <p:pic>
        <p:nvPicPr>
          <p:cNvPr id="18" name="Picture 17" descr="983_MarvlisServiceAreas.jpg"/>
          <p:cNvPicPr>
            <a:picLocks noChangeAspect="1"/>
          </p:cNvPicPr>
          <p:nvPr/>
        </p:nvPicPr>
        <p:blipFill>
          <a:blip r:embed="rId4"/>
          <a:srcRect l="34774" t="30378" r="44736" b="32877"/>
          <a:stretch>
            <a:fillRect/>
          </a:stretch>
        </p:blipFill>
        <p:spPr>
          <a:xfrm>
            <a:off x="2444750" y="3165640"/>
            <a:ext cx="1511300" cy="1226194"/>
          </a:xfrm>
          <a:prstGeom prst="rect">
            <a:avLst/>
          </a:prstGeom>
        </p:spPr>
      </p:pic>
      <p:pic>
        <p:nvPicPr>
          <p:cNvPr id="19" name="Picture 18" descr="1069_RFAndWeather4_.jpg"/>
          <p:cNvPicPr>
            <a:picLocks noChangeAspect="1"/>
          </p:cNvPicPr>
          <p:nvPr/>
        </p:nvPicPr>
        <p:blipFill>
          <a:blip r:embed="rId5"/>
          <a:srcRect l="73438" t="72239" r="8970" b="9938"/>
          <a:stretch>
            <a:fillRect/>
          </a:stretch>
        </p:blipFill>
        <p:spPr>
          <a:xfrm>
            <a:off x="3971925" y="4403725"/>
            <a:ext cx="1508125" cy="1222375"/>
          </a:xfrm>
          <a:prstGeom prst="rect">
            <a:avLst/>
          </a:prstGeom>
        </p:spPr>
      </p:pic>
      <p:pic>
        <p:nvPicPr>
          <p:cNvPr id="20" name="Picture 19" descr="ENCusingPLTSforAGISNautical.jpg"/>
          <p:cNvPicPr>
            <a:picLocks noChangeAspect="1"/>
          </p:cNvPicPr>
          <p:nvPr/>
        </p:nvPicPr>
        <p:blipFill>
          <a:blip r:embed="rId6"/>
          <a:srcRect l="35812" t="22360" r="28294" b="41282"/>
          <a:stretch>
            <a:fillRect/>
          </a:stretch>
        </p:blipFill>
        <p:spPr>
          <a:xfrm>
            <a:off x="920750" y="4406900"/>
            <a:ext cx="1511554" cy="1222375"/>
          </a:xfrm>
          <a:prstGeom prst="rect">
            <a:avLst/>
          </a:prstGeom>
        </p:spPr>
      </p:pic>
      <p:pic>
        <p:nvPicPr>
          <p:cNvPr id="21" name="Picture 20" descr="924_POD_distribution.jpg"/>
          <p:cNvPicPr>
            <a:picLocks noChangeAspect="1"/>
          </p:cNvPicPr>
          <p:nvPr/>
        </p:nvPicPr>
        <p:blipFill>
          <a:blip r:embed="rId7"/>
          <a:srcRect l="22527" t="31058" r="35465" b="22602"/>
          <a:stretch>
            <a:fillRect/>
          </a:stretch>
        </p:blipFill>
        <p:spPr>
          <a:xfrm>
            <a:off x="920750" y="1927060"/>
            <a:ext cx="1514475" cy="122571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3" y="687388"/>
            <a:ext cx="7313612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Data Carts Organize Water Data Into “Themes”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0"/>
          </p:nvPr>
        </p:nvSpPr>
        <p:spPr>
          <a:xfrm>
            <a:off x="912813" y="1079500"/>
            <a:ext cx="7313612" cy="342900"/>
          </a:xfrm>
        </p:spPr>
        <p:txBody>
          <a:bodyPr/>
          <a:lstStyle/>
          <a:p>
            <a:pPr>
              <a:defRPr/>
            </a:pPr>
            <a:r>
              <a:rPr dirty="0" smtClean="0">
                <a:solidFill>
                  <a:schemeClr val="accent1"/>
                </a:solidFill>
              </a:rPr>
              <a:t>Integrating Water Data Services From Multiple Agencies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			</a:t>
            </a:r>
            <a:r>
              <a:rPr lang="en-US" dirty="0" smtClean="0">
                <a:solidFill>
                  <a:schemeClr val="accent1"/>
                </a:solidFill>
              </a:rPr>
              <a:t>. . . Across a Groups of Organizations</a:t>
            </a:r>
          </a:p>
        </p:txBody>
      </p:sp>
      <p:pic>
        <p:nvPicPr>
          <p:cNvPr id="45061" name="Picture 24" descr="Figure10_noText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0913" y="2284413"/>
            <a:ext cx="7254875" cy="280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00200" y="3151753"/>
            <a:ext cx="4648200" cy="370624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/>
            </a:solidFill>
            <a:miter lim="800000"/>
            <a:headEnd/>
            <a:tailEnd/>
          </a:ln>
          <a:scene3d>
            <a:camera prst="isometricTopUp"/>
            <a:lightRig rig="threePt" dir="t"/>
          </a:scene3d>
        </p:spPr>
      </p:pic>
      <p:pic>
        <p:nvPicPr>
          <p:cNvPr id="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7800" y="2286000"/>
            <a:ext cx="4876800" cy="3789254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  <a:scene3d>
            <a:camera prst="isometricTopUp"/>
            <a:lightRig rig="threePt" dir="t"/>
          </a:scene3d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538619" y="678731"/>
            <a:ext cx="7828767" cy="100686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Bringing Water Into GIS</a:t>
            </a:r>
            <a:br>
              <a:rPr kumimoji="0" 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1600" b="1" i="1" u="none" strike="noStrike" kern="0" cap="none" spc="0" normalizeH="0" baseline="0" noProof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Thematic Maps of Water Observations as GIS Layers</a:t>
            </a:r>
            <a:endParaRPr kumimoji="0" lang="en-US" sz="1600" b="1" i="1" u="none" strike="noStrike" kern="0" cap="none" spc="0" normalizeH="0" baseline="0" noProof="0" dirty="0" smtClean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0" y="1447801"/>
            <a:ext cx="4785968" cy="3733800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  <a:scene3d>
            <a:camera prst="isometricTopUp"/>
            <a:lightRig rig="threePt" dir="t"/>
          </a:scene3d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477000" y="2590800"/>
            <a:ext cx="2057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>
                <a:latin typeface="Calibri" pitchFamily="34" charset="0"/>
              </a:rPr>
              <a:t>Groundwater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010400" y="4495800"/>
            <a:ext cx="10890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Calibri" pitchFamily="34" charset="0"/>
              </a:rPr>
              <a:t>Salinity</a:t>
            </a: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6858000" y="3657600"/>
            <a:ext cx="2057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>
                <a:latin typeface="Calibri" pitchFamily="34" charset="0"/>
              </a:rPr>
              <a:t>Streamflow</a:t>
            </a:r>
          </a:p>
        </p:txBody>
      </p:sp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5009253" y="6248400"/>
            <a:ext cx="362605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chemeClr val="accent1"/>
                </a:solidFill>
              </a:rPr>
              <a:t>Unified access to water data in Texas ….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3" y="687388"/>
            <a:ext cx="8650287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This System Organizes Water Information </a:t>
            </a:r>
            <a:br>
              <a:rPr lang="en-US" dirty="0" smtClean="0"/>
            </a:br>
            <a:r>
              <a:rPr lang="en-US" dirty="0" smtClean="0"/>
              <a:t> Using “Data Carts”   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2813" y="1484313"/>
            <a:ext cx="7313612" cy="342900"/>
          </a:xfrm>
        </p:spPr>
        <p:txBody>
          <a:bodyPr/>
          <a:lstStyle/>
          <a:p>
            <a:pPr>
              <a:defRPr/>
            </a:pPr>
            <a:r>
              <a:rPr dirty="0" smtClean="0">
                <a:solidFill>
                  <a:schemeClr val="accent1"/>
                </a:solidFill>
              </a:rPr>
              <a:t> Metadata Records, for Each Time Series</a:t>
            </a:r>
            <a:r>
              <a:rPr dirty="0" smtClean="0"/>
              <a:t/>
            </a:r>
            <a:br>
              <a:rPr dirty="0" smtClean="0"/>
            </a:br>
            <a:endParaRPr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chemeClr val="accent1"/>
                </a:solidFill>
              </a:rPr>
              <a:t> Indexing water observations . . .</a:t>
            </a:r>
          </a:p>
          <a:p>
            <a:pPr>
              <a:defRPr/>
            </a:pPr>
            <a:r>
              <a:rPr lang="en-US" dirty="0"/>
              <a:t>			</a:t>
            </a:r>
            <a:r>
              <a:rPr lang="en-US" dirty="0">
                <a:solidFill>
                  <a:schemeClr val="accent1"/>
                </a:solidFill>
              </a:rPr>
              <a:t>. . . including </a:t>
            </a:r>
            <a:r>
              <a:rPr lang="en-US" dirty="0" smtClean="0">
                <a:solidFill>
                  <a:schemeClr val="accent1"/>
                </a:solidFill>
              </a:rPr>
              <a:t>reference to its </a:t>
            </a:r>
            <a:r>
              <a:rPr lang="en-US" dirty="0" err="1" smtClean="0">
                <a:solidFill>
                  <a:schemeClr val="accent1"/>
                </a:solidFill>
              </a:rPr>
              <a:t>WaterML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>
                <a:solidFill>
                  <a:schemeClr val="accent1"/>
                </a:solidFill>
              </a:rPr>
              <a:t>data service</a:t>
            </a:r>
          </a:p>
        </p:txBody>
      </p:sp>
      <p:grpSp>
        <p:nvGrpSpPr>
          <p:cNvPr id="3" name="Group 14"/>
          <p:cNvGrpSpPr/>
          <p:nvPr/>
        </p:nvGrpSpPr>
        <p:grpSpPr>
          <a:xfrm>
            <a:off x="1588314" y="1836384"/>
            <a:ext cx="4404862" cy="3391359"/>
            <a:chOff x="1077913" y="1689100"/>
            <a:chExt cx="4865687" cy="4114800"/>
          </a:xfrm>
          <a:effectLst>
            <a:reflection stA="20000" endPos="30000" dist="12700" dir="5400000" sy="-100000" algn="bl" rotWithShape="0"/>
          </a:effectLst>
        </p:grpSpPr>
        <p:sp>
          <p:nvSpPr>
            <p:cNvPr id="14" name="Rounded Rectangle 13"/>
            <p:cNvSpPr/>
            <p:nvPr/>
          </p:nvSpPr>
          <p:spPr>
            <a:xfrm>
              <a:off x="1077913" y="1689100"/>
              <a:ext cx="4865687" cy="4114800"/>
            </a:xfrm>
            <a:prstGeom prst="roundRect">
              <a:avLst>
                <a:gd name="adj" fmla="val 1956"/>
              </a:avLst>
            </a:prstGeom>
            <a:solidFill>
              <a:srgbClr val="000000">
                <a:alpha val="50000"/>
              </a:srgbClr>
            </a:solidFill>
            <a:ln w="9525" cap="flat" cmpd="sng" algn="ctr">
              <a:solidFill>
                <a:srgbClr val="6BE4E4">
                  <a:alpha val="6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27000" dist="38100" dir="2700000" rotWithShape="0">
                <a:srgbClr val="000000">
                  <a:alpha val="6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/>
            </a:p>
          </p:txBody>
        </p:sp>
        <p:pic>
          <p:nvPicPr>
            <p:cNvPr id="35" name="Picture 5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1196278" y="1818309"/>
              <a:ext cx="4628957" cy="385638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97769" y="628627"/>
            <a:ext cx="8020138" cy="100686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WaterML Web Service Delivers Data</a:t>
            </a: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447800"/>
            <a:ext cx="4476750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0" y="4114800"/>
            <a:ext cx="5802313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Bent Arrow 4"/>
          <p:cNvSpPr/>
          <p:nvPr/>
        </p:nvSpPr>
        <p:spPr>
          <a:xfrm rot="5400000">
            <a:off x="4838700" y="2247900"/>
            <a:ext cx="1447800" cy="152400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7"/>
          <p:cNvSpPr txBox="1">
            <a:spLocks noChangeArrowheads="1"/>
          </p:cNvSpPr>
          <p:nvPr/>
        </p:nvSpPr>
        <p:spPr bwMode="auto">
          <a:xfrm>
            <a:off x="3276600" y="6096000"/>
            <a:ext cx="50641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latin typeface="Calibri" pitchFamily="34" charset="0"/>
              </a:rPr>
              <a:t>Same format for all water observations data sources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lobal_scale4x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 descr="header-bann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5800"/>
            <a:ext cx="9144001" cy="536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 Global Geospatial Consciousness Possible?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How to make this work for Hydro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FFFF00"/>
                </a:solidFill>
              </a:rPr>
              <a:t>Slide from Jack </a:t>
            </a:r>
            <a:r>
              <a:rPr lang="en-US" sz="1600" dirty="0" err="1" smtClean="0">
                <a:solidFill>
                  <a:srgbClr val="FFFF00"/>
                </a:solidFill>
              </a:rPr>
              <a:t>Dangermond’s</a:t>
            </a:r>
            <a:r>
              <a:rPr lang="en-US" sz="1600" dirty="0" smtClean="0">
                <a:solidFill>
                  <a:srgbClr val="FFFF00"/>
                </a:solidFill>
              </a:rPr>
              <a:t> Plenary Presentation </a:t>
            </a:r>
            <a:endParaRPr lang="en-US" sz="1600" dirty="0">
              <a:solidFill>
                <a:srgbClr val="FFFF00"/>
              </a:solidFill>
            </a:endParaRPr>
          </a:p>
        </p:txBody>
      </p:sp>
      <p:grpSp>
        <p:nvGrpSpPr>
          <p:cNvPr id="3" name="Group 18"/>
          <p:cNvGrpSpPr/>
          <p:nvPr/>
        </p:nvGrpSpPr>
        <p:grpSpPr>
          <a:xfrm>
            <a:off x="933607" y="1924911"/>
            <a:ext cx="6359432" cy="3881098"/>
            <a:chOff x="708117" y="1548079"/>
            <a:chExt cx="7533861" cy="4597840"/>
          </a:xfrm>
        </p:grpSpPr>
        <p:pic>
          <p:nvPicPr>
            <p:cNvPr id="9" name="Picture 8" descr="bluearrow.png"/>
            <p:cNvPicPr>
              <a:picLocks noChangeAspect="1"/>
            </p:cNvPicPr>
            <p:nvPr/>
          </p:nvPicPr>
          <p:blipFill>
            <a:blip r:embed="rId4" cstate="print">
              <a:alphaModFix amt="90000"/>
            </a:blip>
            <a:stretch>
              <a:fillRect/>
            </a:stretch>
          </p:blipFill>
          <p:spPr>
            <a:xfrm rot="165487">
              <a:off x="708117" y="1548079"/>
              <a:ext cx="7533861" cy="4597840"/>
            </a:xfrm>
            <a:prstGeom prst="rect">
              <a:avLst/>
            </a:prstGeom>
          </p:spPr>
        </p:pic>
        <p:sp>
          <p:nvSpPr>
            <p:cNvPr id="10" name="Rectangle 67"/>
            <p:cNvSpPr>
              <a:spLocks noChangeArrowheads="1"/>
            </p:cNvSpPr>
            <p:nvPr/>
          </p:nvSpPr>
          <p:spPr bwMode="auto">
            <a:xfrm>
              <a:off x="1042261" y="5564651"/>
              <a:ext cx="1415811" cy="36460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square" lIns="91430" tIns="45714" rIns="91430" bIns="45714" anchor="ctr">
              <a:spAutoFit/>
            </a:bodyPr>
            <a:lstStyle/>
            <a:p>
              <a:pPr algn="r">
                <a:defRPr/>
              </a:pPr>
              <a:r>
                <a:rPr lang="en-US" dirty="0">
                  <a:latin typeface="Arial" charset="0"/>
                </a:rPr>
                <a:t>Thousands</a:t>
              </a:r>
            </a:p>
          </p:txBody>
        </p:sp>
        <p:sp>
          <p:nvSpPr>
            <p:cNvPr id="11" name="Rectangle 67"/>
            <p:cNvSpPr>
              <a:spLocks noChangeArrowheads="1"/>
            </p:cNvSpPr>
            <p:nvPr/>
          </p:nvSpPr>
          <p:spPr bwMode="auto">
            <a:xfrm>
              <a:off x="1343073" y="4835988"/>
              <a:ext cx="2331022" cy="36460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square" lIns="91430" tIns="45714" rIns="91430" bIns="45714" anchor="ctr">
              <a:spAutoFit/>
            </a:bodyPr>
            <a:lstStyle/>
            <a:p>
              <a:pPr algn="r">
                <a:defRPr/>
              </a:pPr>
              <a:r>
                <a:rPr lang="en-US" dirty="0">
                  <a:latin typeface="Arial" charset="0"/>
                </a:rPr>
                <a:t>100’s of Thousands</a:t>
              </a:r>
            </a:p>
          </p:txBody>
        </p:sp>
        <p:sp>
          <p:nvSpPr>
            <p:cNvPr id="12" name="Rectangle 67"/>
            <p:cNvSpPr>
              <a:spLocks noChangeArrowheads="1"/>
            </p:cNvSpPr>
            <p:nvPr/>
          </p:nvSpPr>
          <p:spPr bwMode="auto">
            <a:xfrm>
              <a:off x="3911139" y="4041963"/>
              <a:ext cx="1043863" cy="36460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square" lIns="91430" tIns="45714" rIns="91430" bIns="45714" anchor="ctr">
              <a:spAutoFit/>
            </a:bodyPr>
            <a:lstStyle/>
            <a:p>
              <a:pPr algn="r">
                <a:defRPr/>
              </a:pPr>
              <a:r>
                <a:rPr lang="en-US" dirty="0">
                  <a:latin typeface="Arial" charset="0"/>
                </a:rPr>
                <a:t>Millions</a:t>
              </a:r>
            </a:p>
          </p:txBody>
        </p:sp>
        <p:sp>
          <p:nvSpPr>
            <p:cNvPr id="13" name="Rectangle 67"/>
            <p:cNvSpPr>
              <a:spLocks noChangeArrowheads="1"/>
            </p:cNvSpPr>
            <p:nvPr/>
          </p:nvSpPr>
          <p:spPr bwMode="auto">
            <a:xfrm>
              <a:off x="3439005" y="3206418"/>
              <a:ext cx="2246454" cy="36460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square" lIns="91430" tIns="45714" rIns="91430" bIns="45714" anchor="ctr">
              <a:spAutoFit/>
            </a:bodyPr>
            <a:lstStyle/>
            <a:p>
              <a:pPr algn="r">
                <a:defRPr/>
              </a:pPr>
              <a:r>
                <a:rPr lang="en-US" dirty="0" smtClean="0">
                  <a:latin typeface="Arial" charset="0"/>
                </a:rPr>
                <a:t>Billions</a:t>
              </a:r>
              <a:endParaRPr lang="en-US" dirty="0">
                <a:latin typeface="Arial" charset="0"/>
              </a:endParaRPr>
            </a:p>
          </p:txBody>
        </p:sp>
        <p:sp>
          <p:nvSpPr>
            <p:cNvPr id="14" name="AutoShape 61"/>
            <p:cNvSpPr>
              <a:spLocks noChangeArrowheads="1"/>
            </p:cNvSpPr>
            <p:nvPr/>
          </p:nvSpPr>
          <p:spPr bwMode="auto">
            <a:xfrm>
              <a:off x="5174624" y="4031940"/>
              <a:ext cx="1268413" cy="606425"/>
            </a:xfrm>
            <a:prstGeom prst="roundRect">
              <a:avLst>
                <a:gd name="adj" fmla="val 5444"/>
              </a:avLst>
            </a:prstGeom>
            <a:solidFill>
              <a:srgbClr val="9AE1F7"/>
            </a:solidFill>
            <a:ln w="25400" cap="flat" cmpd="sng" algn="ctr">
              <a:solidFill>
                <a:srgbClr val="5EB4E6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</p:spPr>
          <p:txBody>
            <a:bodyPr vert="horz" wrap="none" lIns="91430" tIns="45714" rIns="91430" bIns="45714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r>
                <a:rPr lang="en-US" sz="1200" dirty="0">
                  <a:solidFill>
                    <a:schemeClr val="tx2"/>
                  </a:solidFill>
                  <a:latin typeface="Arial" charset="0"/>
                  <a:ea typeface="ＭＳ Ｐゴシック" pitchFamily="16" charset="-128"/>
                </a:rPr>
                <a:t>Application</a:t>
              </a:r>
            </a:p>
            <a:p>
              <a:pPr>
                <a:defRPr/>
              </a:pPr>
              <a:r>
                <a:rPr lang="en-US" sz="1200" dirty="0">
                  <a:solidFill>
                    <a:schemeClr val="tx2"/>
                  </a:solidFill>
                  <a:latin typeface="Arial" charset="0"/>
                  <a:ea typeface="ＭＳ Ｐゴシック" pitchFamily="16" charset="-128"/>
                </a:rPr>
                <a:t>Users</a:t>
              </a:r>
            </a:p>
          </p:txBody>
        </p:sp>
        <p:sp>
          <p:nvSpPr>
            <p:cNvPr id="15" name="AutoShape 61"/>
            <p:cNvSpPr>
              <a:spLocks noChangeArrowheads="1"/>
            </p:cNvSpPr>
            <p:nvPr/>
          </p:nvSpPr>
          <p:spPr bwMode="auto">
            <a:xfrm>
              <a:off x="3782045" y="4770640"/>
              <a:ext cx="1773238" cy="574675"/>
            </a:xfrm>
            <a:prstGeom prst="roundRect">
              <a:avLst>
                <a:gd name="adj" fmla="val 5444"/>
              </a:avLst>
            </a:prstGeom>
            <a:solidFill>
              <a:srgbClr val="9AE1F7"/>
            </a:solidFill>
            <a:ln w="25400" cap="flat" cmpd="sng" algn="ctr">
              <a:solidFill>
                <a:srgbClr val="5EB4E6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</p:spPr>
          <p:txBody>
            <a:bodyPr vert="horz" wrap="none" lIns="91430" tIns="45714" rIns="91430" bIns="45714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r>
                <a:rPr lang="en-US" sz="1200" dirty="0">
                  <a:solidFill>
                    <a:schemeClr val="tx2"/>
                  </a:solidFill>
                  <a:latin typeface="Arial" charset="0"/>
                  <a:ea typeface="ＭＳ Ｐゴシック" pitchFamily="16" charset="-128"/>
                </a:rPr>
                <a:t>GIS </a:t>
              </a:r>
              <a:r>
                <a:rPr lang="en-US" sz="1200" dirty="0" smtClean="0">
                  <a:solidFill>
                    <a:schemeClr val="tx2"/>
                  </a:solidFill>
                  <a:latin typeface="Arial" charset="0"/>
                  <a:ea typeface="ＭＳ Ｐゴシック" pitchFamily="16" charset="-128"/>
                </a:rPr>
                <a:t>Professionals</a:t>
              </a:r>
              <a:endParaRPr lang="en-US" sz="1200" dirty="0">
                <a:solidFill>
                  <a:schemeClr val="tx2"/>
                </a:solidFill>
                <a:latin typeface="Arial" charset="0"/>
                <a:ea typeface="ＭＳ Ｐゴシック" pitchFamily="16" charset="-128"/>
              </a:endParaRPr>
            </a:p>
          </p:txBody>
        </p:sp>
        <p:sp>
          <p:nvSpPr>
            <p:cNvPr id="16" name="AutoShape 61"/>
            <p:cNvSpPr>
              <a:spLocks noChangeArrowheads="1"/>
            </p:cNvSpPr>
            <p:nvPr/>
          </p:nvSpPr>
          <p:spPr bwMode="auto">
            <a:xfrm>
              <a:off x="2562846" y="5467552"/>
              <a:ext cx="1270000" cy="576263"/>
            </a:xfrm>
            <a:prstGeom prst="roundRect">
              <a:avLst>
                <a:gd name="adj" fmla="val 5444"/>
              </a:avLst>
            </a:prstGeom>
            <a:solidFill>
              <a:srgbClr val="9AE1F7"/>
            </a:solidFill>
            <a:ln w="25400" cap="flat" cmpd="sng" algn="ctr">
              <a:solidFill>
                <a:srgbClr val="5EB4E6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</p:spPr>
          <p:txBody>
            <a:bodyPr vert="horz" wrap="none" lIns="91430" tIns="45714" rIns="91430" bIns="45714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r>
                <a:rPr lang="en-US" sz="1200" dirty="0">
                  <a:solidFill>
                    <a:schemeClr val="tx2"/>
                  </a:solidFill>
                  <a:latin typeface="Arial" charset="0"/>
                  <a:ea typeface="ＭＳ Ｐゴシック" pitchFamily="16" charset="-128"/>
                </a:rPr>
                <a:t>Research</a:t>
              </a:r>
            </a:p>
          </p:txBody>
        </p:sp>
        <p:pic>
          <p:nvPicPr>
            <p:cNvPr id="17" name="Picture 16" descr="cloud_jack-fav_02lg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46424" y="2747576"/>
              <a:ext cx="1894001" cy="1313448"/>
            </a:xfrm>
            <a:prstGeom prst="rect">
              <a:avLst/>
            </a:prstGeom>
          </p:spPr>
        </p:pic>
        <p:sp>
          <p:nvSpPr>
            <p:cNvPr id="18" name="AutoShape 61"/>
            <p:cNvSpPr>
              <a:spLocks noChangeArrowheads="1"/>
            </p:cNvSpPr>
            <p:nvPr/>
          </p:nvSpPr>
          <p:spPr bwMode="auto">
            <a:xfrm>
              <a:off x="6090270" y="3157739"/>
              <a:ext cx="1241425" cy="557212"/>
            </a:xfrm>
            <a:prstGeom prst="roundRect">
              <a:avLst>
                <a:gd name="adj" fmla="val 5444"/>
              </a:avLst>
            </a:prstGeom>
            <a:solidFill>
              <a:srgbClr val="9AE1F7"/>
            </a:solidFill>
            <a:ln w="25400" cap="flat" cmpd="sng" algn="ctr">
              <a:solidFill>
                <a:srgbClr val="5EB4E6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25400" dir="5400000">
                <a:srgbClr val="000000">
                  <a:alpha val="20000"/>
                </a:srgbClr>
              </a:outerShdw>
            </a:effectLst>
          </p:spPr>
          <p:txBody>
            <a:bodyPr vert="horz" wrap="none" lIns="91430" tIns="45714" rIns="91430" bIns="45714" numCol="1" rtlCol="0" anchor="ctr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r>
                <a:rPr lang="en-US" sz="1200" dirty="0">
                  <a:solidFill>
                    <a:schemeClr val="tx2"/>
                  </a:solidFill>
                  <a:latin typeface="Arial" charset="0"/>
                  <a:ea typeface="ＭＳ Ｐゴシック" pitchFamily="16" charset="-128"/>
                </a:rPr>
                <a:t>Society</a:t>
              </a: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751563" y="440737"/>
            <a:ext cx="7665928" cy="1006863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Ingest Data into Arc Hydro Time Series</a:t>
            </a:r>
            <a:br>
              <a:rPr kumimoji="0" 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27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38400" y="1828800"/>
            <a:ext cx="4724400" cy="356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92475" y="2679700"/>
            <a:ext cx="5040313" cy="34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5486400" y="3490913"/>
            <a:ext cx="13049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chemeClr val="tx2"/>
                </a:solidFill>
                <a:latin typeface="Calibri" pitchFamily="34" charset="0"/>
              </a:rPr>
              <a:t>2005</a:t>
            </a:r>
          </a:p>
        </p:txBody>
      </p:sp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6324600" y="4176713"/>
            <a:ext cx="13049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chemeClr val="tx2"/>
                </a:solidFill>
                <a:latin typeface="Calibri" pitchFamily="34" charset="0"/>
              </a:rPr>
              <a:t>2006</a:t>
            </a:r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7239000" y="5014913"/>
            <a:ext cx="13049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chemeClr val="tx2"/>
                </a:solidFill>
                <a:latin typeface="Calibri" pitchFamily="34" charset="0"/>
              </a:rPr>
              <a:t>2007</a:t>
            </a:r>
          </a:p>
        </p:txBody>
      </p:sp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990600"/>
            <a:ext cx="5514975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762000" y="3962400"/>
            <a:ext cx="41814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/>
              <a:t>Transform them into time-varying maps</a:t>
            </a:r>
            <a:endParaRPr lang="en-US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84650" y="3524250"/>
            <a:ext cx="4806950" cy="340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Publish space-time map services in </a:t>
            </a:r>
            <a:r>
              <a:rPr lang="en-US" dirty="0" err="1" smtClean="0"/>
              <a:t>ArcGIS</a:t>
            </a:r>
            <a:r>
              <a:rPr lang="en-US" dirty="0" smtClean="0"/>
              <a:t> 10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000" dirty="0" smtClean="0">
                <a:solidFill>
                  <a:srgbClr val="FFFF00"/>
                </a:solidFill>
              </a:rPr>
              <a:t>Query and visualize the data through the web</a:t>
            </a:r>
            <a:endParaRPr lang="en-US" sz="2000" dirty="0">
              <a:solidFill>
                <a:srgbClr val="FFFF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6943" y="1371601"/>
            <a:ext cx="8055429" cy="4190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924_POD_distributition_hue-sa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Demo by Tim  Whiteaker</a:t>
            </a:r>
            <a:endParaRPr lang="en-US" dirty="0"/>
          </a:p>
        </p:txBody>
      </p:sp>
      <p:sp>
        <p:nvSpPr>
          <p:cNvPr id="976903" name="Rectangle 7"/>
          <p:cNvSpPr>
            <a:spLocks noGrp="1" noChangeArrowheads="1"/>
          </p:cNvSpPr>
          <p:nvPr>
            <p:ph type="title"/>
          </p:nvPr>
        </p:nvSpPr>
        <p:spPr>
          <a:xfrm>
            <a:off x="977029" y="1067039"/>
            <a:ext cx="7540669" cy="509690"/>
          </a:xfrm>
        </p:spPr>
        <p:txBody>
          <a:bodyPr/>
          <a:lstStyle/>
          <a:p>
            <a:r>
              <a:rPr lang="en-US" dirty="0" smtClean="0"/>
              <a:t>Viewing Observations Layers</a:t>
            </a:r>
            <a:endParaRPr lang="en-US" dirty="0"/>
          </a:p>
        </p:txBody>
      </p:sp>
      <p:pic>
        <p:nvPicPr>
          <p:cNvPr id="18" name="Picture 17" descr="983_MarvlisServiceAreas.jpg"/>
          <p:cNvPicPr>
            <a:picLocks noChangeAspect="1"/>
          </p:cNvPicPr>
          <p:nvPr/>
        </p:nvPicPr>
        <p:blipFill>
          <a:blip r:embed="rId4"/>
          <a:srcRect l="34774" t="30378" r="44736" b="32877"/>
          <a:stretch>
            <a:fillRect/>
          </a:stretch>
        </p:blipFill>
        <p:spPr>
          <a:xfrm>
            <a:off x="2444750" y="3165640"/>
            <a:ext cx="1511300" cy="1226194"/>
          </a:xfrm>
          <a:prstGeom prst="rect">
            <a:avLst/>
          </a:prstGeom>
        </p:spPr>
      </p:pic>
      <p:pic>
        <p:nvPicPr>
          <p:cNvPr id="19" name="Picture 18" descr="1069_RFAndWeather4_.jpg"/>
          <p:cNvPicPr>
            <a:picLocks noChangeAspect="1"/>
          </p:cNvPicPr>
          <p:nvPr/>
        </p:nvPicPr>
        <p:blipFill>
          <a:blip r:embed="rId5"/>
          <a:srcRect l="73438" t="72239" r="8970" b="9938"/>
          <a:stretch>
            <a:fillRect/>
          </a:stretch>
        </p:blipFill>
        <p:spPr>
          <a:xfrm>
            <a:off x="3971925" y="4403725"/>
            <a:ext cx="1508125" cy="1222375"/>
          </a:xfrm>
          <a:prstGeom prst="rect">
            <a:avLst/>
          </a:prstGeom>
        </p:spPr>
      </p:pic>
      <p:pic>
        <p:nvPicPr>
          <p:cNvPr id="20" name="Picture 19" descr="ENCusingPLTSforAGISNautical.jpg"/>
          <p:cNvPicPr>
            <a:picLocks noChangeAspect="1"/>
          </p:cNvPicPr>
          <p:nvPr/>
        </p:nvPicPr>
        <p:blipFill>
          <a:blip r:embed="rId6"/>
          <a:srcRect l="35812" t="22360" r="28294" b="41282"/>
          <a:stretch>
            <a:fillRect/>
          </a:stretch>
        </p:blipFill>
        <p:spPr>
          <a:xfrm>
            <a:off x="920750" y="4406900"/>
            <a:ext cx="1511554" cy="1222375"/>
          </a:xfrm>
          <a:prstGeom prst="rect">
            <a:avLst/>
          </a:prstGeom>
        </p:spPr>
      </p:pic>
      <p:pic>
        <p:nvPicPr>
          <p:cNvPr id="21" name="Picture 20" descr="924_POD_distribution.jpg"/>
          <p:cNvPicPr>
            <a:picLocks noChangeAspect="1"/>
          </p:cNvPicPr>
          <p:nvPr/>
        </p:nvPicPr>
        <p:blipFill>
          <a:blip r:embed="rId7"/>
          <a:srcRect l="22527" t="31058" r="35465" b="22602"/>
          <a:stretch>
            <a:fillRect/>
          </a:stretch>
        </p:blipFill>
        <p:spPr>
          <a:xfrm>
            <a:off x="920750" y="1927060"/>
            <a:ext cx="1514475" cy="122571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Real-Time Situational Awareness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Routing fire trucks during a flood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879600" y="5958114"/>
            <a:ext cx="6350000" cy="508000"/>
          </a:xfrm>
        </p:spPr>
        <p:txBody>
          <a:bodyPr/>
          <a:lstStyle/>
          <a:p>
            <a:r>
              <a:rPr lang="en-US" sz="1800" dirty="0" smtClean="0">
                <a:solidFill>
                  <a:srgbClr val="FFFF00"/>
                </a:solidFill>
              </a:rPr>
              <a:t>Requires a real-time flood water level map</a:t>
            </a:r>
            <a:endParaRPr lang="en-US" sz="1800" dirty="0">
              <a:solidFill>
                <a:srgbClr val="FFFF00"/>
              </a:solidFill>
            </a:endParaRP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4629" y="1632858"/>
            <a:ext cx="5655440" cy="4228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Real-time Observations Layer for Austin, Texas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FF00"/>
                </a:solidFill>
              </a:rPr>
              <a:t>WaterML</a:t>
            </a:r>
            <a:r>
              <a:rPr lang="en-US" dirty="0" smtClean="0">
                <a:solidFill>
                  <a:srgbClr val="FFFF00"/>
                </a:solidFill>
              </a:rPr>
              <a:t> web services for precipitation and water level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1800" dirty="0" smtClean="0">
                <a:solidFill>
                  <a:srgbClr val="FFFF00"/>
                </a:solidFill>
              </a:rPr>
              <a:t>….provided by multiple agencies</a:t>
            </a:r>
            <a:endParaRPr lang="en-US" sz="1800" dirty="0">
              <a:solidFill>
                <a:srgbClr val="FFFF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92087" y="1665514"/>
            <a:ext cx="5236027" cy="4152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2114" y="1712641"/>
            <a:ext cx="2800766" cy="152041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813" y="42863"/>
            <a:ext cx="9096375" cy="677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7455" y="1894115"/>
            <a:ext cx="4617539" cy="3733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News 8 Austin header-img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74008" y="3456455"/>
            <a:ext cx="1071889" cy="1311488"/>
          </a:xfrm>
          <a:prstGeom prst="rect">
            <a:avLst/>
          </a:prstGeom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1735" y="2318658"/>
            <a:ext cx="2947695" cy="2775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Real-Time Flood Information for Television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Maureen McCann, Meteorologist with News8 Austin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1600" dirty="0" smtClean="0">
                <a:solidFill>
                  <a:srgbClr val="FFFF00"/>
                </a:solidFill>
              </a:rPr>
              <a:t>Develop a prototype of space-time mapping for television meteorologists</a:t>
            </a:r>
            <a:endParaRPr lang="en-US" sz="16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400" dirty="0" smtClean="0"/>
              <a:t>David Maidment </a:t>
            </a:r>
          </a:p>
          <a:p>
            <a:r>
              <a:rPr lang="en-US" sz="2400" dirty="0" smtClean="0"/>
              <a:t>University of Texas at Austin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5790" y="992377"/>
            <a:ext cx="4826000" cy="509690"/>
          </a:xfrm>
        </p:spPr>
        <p:txBody>
          <a:bodyPr/>
          <a:lstStyle/>
          <a:p>
            <a:r>
              <a:rPr lang="en-US" sz="4000" dirty="0" smtClean="0"/>
              <a:t>Water Vision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2124642" y="6196264"/>
            <a:ext cx="6410794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ESRI User Conference Water Resources User Group, July 15, 2010</a:t>
            </a:r>
            <a:endParaRPr lang="en-US" sz="1600" dirty="0">
              <a:solidFill>
                <a:srgbClr val="FFFF00"/>
              </a:solidFill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90289" y="3164306"/>
            <a:ext cx="3845605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Community </a:t>
            </a:r>
            <a:r>
              <a:rPr lang="en-US" sz="2000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Hydrobase</a:t>
            </a:r>
            <a:r>
              <a:rPr lang="en-US" sz="20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 map</a:t>
            </a:r>
          </a:p>
          <a:p>
            <a:pPr algn="l"/>
            <a:r>
              <a:rPr lang="en-US" sz="20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Space-time observations layers</a:t>
            </a:r>
          </a:p>
          <a:p>
            <a:pPr algn="l"/>
            <a:r>
              <a:rPr lang="en-US" sz="2000" dirty="0" smtClean="0">
                <a:solidFill>
                  <a:srgbClr val="FFFF00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Arc Hydro River</a:t>
            </a:r>
            <a:endParaRPr lang="en-US" sz="2000" dirty="0">
              <a:solidFill>
                <a:srgbClr val="FFFF00"/>
              </a:solidFill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594" name="Rectangle 2"/>
          <p:cNvSpPr>
            <a:spLocks noGrp="1" noChangeArrowheads="1"/>
          </p:cNvSpPr>
          <p:nvPr>
            <p:ph type="title"/>
          </p:nvPr>
        </p:nvSpPr>
        <p:spPr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3200" dirty="0" smtClean="0"/>
              <a:t>Arc Hydro: GIS for Water Resources</a:t>
            </a:r>
            <a:endParaRPr lang="en-US" sz="3200" dirty="0"/>
          </a:p>
        </p:txBody>
      </p:sp>
      <p:sp>
        <p:nvSpPr>
          <p:cNvPr id="494595" name="Rectangle 3"/>
          <p:cNvSpPr>
            <a:spLocks noGrp="1" noChangeArrowheads="1"/>
          </p:cNvSpPr>
          <p:nvPr>
            <p:ph type="body" sz="quarter" idx="14"/>
          </p:nvPr>
        </p:nvSpPr>
        <p:spPr>
          <a:xfrm>
            <a:off x="735611" y="1828917"/>
            <a:ext cx="4833916" cy="3111217"/>
          </a:xfrm>
        </p:spPr>
        <p:txBody>
          <a:bodyPr/>
          <a:lstStyle/>
          <a:p>
            <a:pPr>
              <a:defRPr/>
            </a:pPr>
            <a:r>
              <a:rPr lang="en-US" sz="2000" dirty="0">
                <a:solidFill>
                  <a:schemeClr val="accent4"/>
                </a:solidFill>
              </a:rPr>
              <a:t>Arc</a:t>
            </a:r>
            <a:r>
              <a:rPr lang="en-US" sz="2000" dirty="0">
                <a:solidFill>
                  <a:schemeClr val="accent2"/>
                </a:solidFill>
              </a:rPr>
              <a:t> </a:t>
            </a:r>
            <a:r>
              <a:rPr lang="en-US" sz="2000" dirty="0">
                <a:solidFill>
                  <a:schemeClr val="accent4"/>
                </a:solidFill>
              </a:rPr>
              <a:t>Hydro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sz="2000" b="0" dirty="0" smtClean="0"/>
              <a:t>An </a:t>
            </a:r>
            <a:r>
              <a:rPr lang="en-US" sz="2000" b="0" dirty="0"/>
              <a:t>ArcGIS </a:t>
            </a:r>
            <a:r>
              <a:rPr lang="en-US" sz="2000" dirty="0">
                <a:solidFill>
                  <a:schemeClr val="accent4"/>
                </a:solidFill>
                <a:cs typeface="+mn-cs"/>
              </a:rPr>
              <a:t>data</a:t>
            </a:r>
            <a:r>
              <a:rPr lang="en-US" sz="2000" dirty="0">
                <a:solidFill>
                  <a:schemeClr val="accent2"/>
                </a:solidFill>
              </a:rPr>
              <a:t> </a:t>
            </a:r>
            <a:r>
              <a:rPr lang="en-US" sz="2000" dirty="0">
                <a:solidFill>
                  <a:schemeClr val="accent4"/>
                </a:solidFill>
                <a:cs typeface="+mn-cs"/>
              </a:rPr>
              <a:t>model</a:t>
            </a:r>
            <a:r>
              <a:rPr lang="en-US" sz="2000" dirty="0">
                <a:solidFill>
                  <a:schemeClr val="accent2"/>
                </a:solidFill>
              </a:rPr>
              <a:t> </a:t>
            </a:r>
            <a:r>
              <a:rPr lang="en-US" sz="2000" b="0" dirty="0"/>
              <a:t>for water resources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sz="2000" b="0" dirty="0" smtClean="0"/>
              <a:t>Arc </a:t>
            </a:r>
            <a:r>
              <a:rPr lang="en-US" sz="2000" b="0" dirty="0"/>
              <a:t>Hydro </a:t>
            </a:r>
            <a:r>
              <a:rPr lang="en-US" sz="2000" dirty="0">
                <a:solidFill>
                  <a:schemeClr val="accent4"/>
                </a:solidFill>
                <a:cs typeface="+mn-cs"/>
              </a:rPr>
              <a:t>toolset</a:t>
            </a:r>
            <a:r>
              <a:rPr lang="en-US" sz="2000" b="0" dirty="0"/>
              <a:t> for implementation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defRPr/>
            </a:pPr>
            <a:r>
              <a:rPr lang="en-US" sz="2000" b="0" dirty="0" smtClean="0"/>
              <a:t>Framework </a:t>
            </a:r>
            <a:r>
              <a:rPr lang="en-US" sz="2000" b="0" dirty="0"/>
              <a:t>for linking </a:t>
            </a:r>
            <a:r>
              <a:rPr lang="en-US" sz="2000" dirty="0">
                <a:solidFill>
                  <a:schemeClr val="accent4"/>
                </a:solidFill>
                <a:cs typeface="+mn-cs"/>
              </a:rPr>
              <a:t>hydrologic</a:t>
            </a:r>
            <a:r>
              <a:rPr lang="en-US" sz="2000" b="0" dirty="0">
                <a:solidFill>
                  <a:schemeClr val="accent2"/>
                </a:solidFill>
              </a:rPr>
              <a:t> </a:t>
            </a:r>
            <a:r>
              <a:rPr lang="en-US" sz="2000" dirty="0">
                <a:solidFill>
                  <a:schemeClr val="accent4"/>
                </a:solidFill>
                <a:cs typeface="+mn-cs"/>
              </a:rPr>
              <a:t>simulation</a:t>
            </a:r>
            <a:r>
              <a:rPr lang="en-US" sz="2000" b="0" dirty="0">
                <a:solidFill>
                  <a:schemeClr val="accent2"/>
                </a:solidFill>
              </a:rPr>
              <a:t> </a:t>
            </a:r>
            <a:r>
              <a:rPr lang="en-US" sz="2000" b="0" dirty="0"/>
              <a:t>models</a:t>
            </a:r>
          </a:p>
        </p:txBody>
      </p:sp>
      <p:pic>
        <p:nvPicPr>
          <p:cNvPr id="9222" name="Picture 4" descr="ArcHydro_fr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65537" y="1911920"/>
            <a:ext cx="2876471" cy="3431968"/>
          </a:xfrm>
          <a:prstGeom prst="rect">
            <a:avLst/>
          </a:prstGeom>
          <a:ln>
            <a:noFill/>
          </a:ln>
          <a:effectLst>
            <a:reflection blurRad="6350" stA="50000" endA="275" endPos="40000" dist="1016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9223" name="Text Box 5"/>
          <p:cNvSpPr txBox="1">
            <a:spLocks noChangeArrowheads="1"/>
          </p:cNvSpPr>
          <p:nvPr/>
        </p:nvSpPr>
        <p:spPr bwMode="auto">
          <a:xfrm>
            <a:off x="1283525" y="4630387"/>
            <a:ext cx="425469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cs typeface="+mn-cs"/>
              </a:rPr>
              <a:t>The Arc Hydro data model and</a:t>
            </a:r>
          </a:p>
          <a:p>
            <a:pPr>
              <a:defRPr/>
            </a:pPr>
            <a:r>
              <a:rPr lang="en-US" sz="2000" dirty="0">
                <a:cs typeface="+mn-cs"/>
              </a:rPr>
              <a:t>application tools are in the public</a:t>
            </a:r>
          </a:p>
          <a:p>
            <a:pPr>
              <a:defRPr/>
            </a:pPr>
            <a:r>
              <a:rPr lang="en-US" sz="2000" smtClean="0">
                <a:cs typeface="+mn-cs"/>
              </a:rPr>
              <a:t>Domain.</a:t>
            </a:r>
            <a:endParaRPr lang="en-US" sz="2000" dirty="0">
              <a:cs typeface="+mn-cs"/>
            </a:endParaRPr>
          </a:p>
        </p:txBody>
      </p:sp>
      <p:sp>
        <p:nvSpPr>
          <p:cNvPr id="494598" name="Text Box 6"/>
          <p:cNvSpPr txBox="1">
            <a:spLocks noChangeArrowheads="1"/>
          </p:cNvSpPr>
          <p:nvPr/>
        </p:nvSpPr>
        <p:spPr bwMode="auto">
          <a:xfrm>
            <a:off x="761773" y="1277196"/>
            <a:ext cx="6281737" cy="40005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cs typeface="+mn-cs"/>
              </a:rPr>
              <a:t>Published in 2002, now in revision for Arc Hydro II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0062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400" dirty="0" smtClean="0"/>
              <a:t>David Maidment </a:t>
            </a:r>
          </a:p>
          <a:p>
            <a:r>
              <a:rPr lang="en-US" sz="2400" dirty="0" smtClean="0"/>
              <a:t>University of Texas at Austin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5790" y="992377"/>
            <a:ext cx="4826000" cy="509690"/>
          </a:xfrm>
        </p:spPr>
        <p:txBody>
          <a:bodyPr/>
          <a:lstStyle/>
          <a:p>
            <a:r>
              <a:rPr lang="en-US" sz="4000" dirty="0" smtClean="0"/>
              <a:t>Water Vision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2124642" y="6196264"/>
            <a:ext cx="6410794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ESRI User Conference Water Resources User Group, July 15, 2010</a:t>
            </a:r>
            <a:endParaRPr lang="en-US" sz="1600" dirty="0">
              <a:solidFill>
                <a:srgbClr val="FFFF00"/>
              </a:solidFill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90289" y="3164306"/>
            <a:ext cx="3845605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dirty="0" smtClean="0">
                <a:solidFill>
                  <a:srgbClr val="FFFF00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Community </a:t>
            </a:r>
            <a:r>
              <a:rPr lang="en-US" sz="2000" dirty="0" err="1" smtClean="0">
                <a:solidFill>
                  <a:srgbClr val="FFFF00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Hydrobase</a:t>
            </a:r>
            <a:r>
              <a:rPr lang="en-US" sz="2000" dirty="0" smtClean="0">
                <a:solidFill>
                  <a:srgbClr val="FFFF00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 map</a:t>
            </a:r>
          </a:p>
          <a:p>
            <a:pPr algn="l"/>
            <a:r>
              <a:rPr lang="en-US" sz="20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Space-time observations layers</a:t>
            </a:r>
          </a:p>
          <a:p>
            <a:pPr algn="l"/>
            <a:r>
              <a:rPr lang="en-US" sz="2000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Arc Hydro River</a:t>
            </a:r>
            <a:endParaRPr lang="en-US" sz="2000" dirty="0">
              <a:solidFill>
                <a:schemeClr val="accent5">
                  <a:lumMod val="20000"/>
                  <a:lumOff val="80000"/>
                </a:schemeClr>
              </a:solidFill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80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6778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682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loradoCut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9181" y="5211110"/>
            <a:ext cx="2464020" cy="12836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 Hydro River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GIS for River Morphology  and Modeling</a:t>
            </a:r>
            <a:endParaRPr lang="en-US" dirty="0"/>
          </a:p>
        </p:txBody>
      </p:sp>
      <p:graphicFrame>
        <p:nvGraphicFramePr>
          <p:cNvPr id="47106" name="Object 4"/>
          <p:cNvGraphicFramePr>
            <a:graphicFrameLocks noChangeAspect="1"/>
          </p:cNvGraphicFramePr>
          <p:nvPr/>
        </p:nvGraphicFramePr>
        <p:xfrm>
          <a:off x="6454828" y="2135353"/>
          <a:ext cx="2081000" cy="1655377"/>
        </p:xfrm>
        <a:graphic>
          <a:graphicData uri="http://schemas.openxmlformats.org/presentationml/2006/ole">
            <p:oleObj spid="_x0000_s4098" name="VISIO" r:id="rId4" imgW="2610000" imgH="2357640" progId="Visio.Drawing.11">
              <p:embed/>
            </p:oleObj>
          </a:graphicData>
        </a:graphic>
      </p:graphicFrame>
      <p:pic>
        <p:nvPicPr>
          <p:cNvPr id="7" name="Picture 6" descr="river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19692" y="2869323"/>
            <a:ext cx="3307362" cy="2232469"/>
          </a:xfrm>
          <a:prstGeom prst="rect">
            <a:avLst/>
          </a:prstGeom>
        </p:spPr>
      </p:pic>
      <p:graphicFrame>
        <p:nvGraphicFramePr>
          <p:cNvPr id="47107" name="Object 3"/>
          <p:cNvGraphicFramePr>
            <a:graphicFrameLocks noChangeAspect="1"/>
          </p:cNvGraphicFramePr>
          <p:nvPr/>
        </p:nvGraphicFramePr>
        <p:xfrm>
          <a:off x="425012" y="2146273"/>
          <a:ext cx="2114550" cy="1633537"/>
        </p:xfrm>
        <a:graphic>
          <a:graphicData uri="http://schemas.openxmlformats.org/presentationml/2006/ole">
            <p:oleObj spid="_x0000_s4099" name="VISIO" r:id="rId6" imgW="2986200" imgH="2390040" progId="Visio.Drawing.11">
              <p:embed/>
            </p:oleObj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583324" y="4761186"/>
            <a:ext cx="1561325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 smtClean="0"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Aquatic Biology</a:t>
            </a:r>
            <a:endParaRPr lang="en-US" sz="1600" dirty="0"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35724" y="1807779"/>
            <a:ext cx="1380186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 smtClean="0"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River Network</a:t>
            </a:r>
            <a:endParaRPr lang="en-US" sz="1600" dirty="0"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626772" y="1770993"/>
            <a:ext cx="1537280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 smtClean="0"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 Channel Shape</a:t>
            </a:r>
            <a:endParaRPr lang="en-US" sz="1600" dirty="0"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099738" y="4608786"/>
            <a:ext cx="865622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dirty="0" smtClean="0"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Flooding</a:t>
            </a:r>
            <a:endParaRPr lang="en-US" sz="1600" dirty="0"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</p:txBody>
      </p:sp>
      <p:pic>
        <p:nvPicPr>
          <p:cNvPr id="18" name="Picture 17" descr="flood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385034" y="5037081"/>
            <a:ext cx="2247481" cy="1631732"/>
          </a:xfrm>
          <a:prstGeom prst="rect">
            <a:avLst/>
          </a:prstGeom>
        </p:spPr>
      </p:pic>
      <p:sp>
        <p:nvSpPr>
          <p:cNvPr id="19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2706415" y="2112579"/>
            <a:ext cx="3662854" cy="253648"/>
          </a:xfrm>
        </p:spPr>
        <p:txBody>
          <a:bodyPr/>
          <a:lstStyle/>
          <a:p>
            <a:pPr algn="ctr"/>
            <a:r>
              <a:rPr lang="en-US" sz="2000" dirty="0" smtClean="0"/>
              <a:t>Geography</a:t>
            </a:r>
            <a:endParaRPr lang="en-US" sz="2000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2685394" y="5638800"/>
            <a:ext cx="3662854" cy="253648"/>
          </a:xfrm>
        </p:spPr>
        <p:txBody>
          <a:bodyPr/>
          <a:lstStyle/>
          <a:p>
            <a:pPr algn="ctr"/>
            <a:r>
              <a:rPr lang="en-US" sz="2000" dirty="0" smtClean="0"/>
              <a:t>Applications</a:t>
            </a:r>
            <a:endParaRPr lang="en-US" sz="200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River Bottom Bathymetry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914400" y="1224541"/>
            <a:ext cx="7562850" cy="342900"/>
          </a:xfrm>
        </p:spPr>
        <p:txBody>
          <a:bodyPr/>
          <a:lstStyle/>
          <a:p>
            <a:r>
              <a:rPr lang="en-US" dirty="0" smtClean="0"/>
              <a:t>Sand waves on the bed of the Hudson River estuary up to 3 meters in height</a:t>
            </a:r>
            <a:endParaRPr lang="en-US" dirty="0"/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038" y="1709738"/>
            <a:ext cx="8620125" cy="460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857249" y="6391930"/>
            <a:ext cx="75914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Source: </a:t>
            </a:r>
            <a:r>
              <a:rPr lang="en-US" dirty="0" smtClean="0">
                <a:hlinkClick r:id="rId3"/>
              </a:rPr>
              <a:t>http://www.magazine.noaa.gov/stories/images/hudson_bathymetry.jpg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Environmental Flows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http://efis.crwr.utexas.edu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725" y="1754098"/>
            <a:ext cx="8353425" cy="4375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62588" y="1309688"/>
            <a:ext cx="2063736" cy="1614487"/>
          </a:xfrm>
          <a:prstGeom prst="rect">
            <a:avLst/>
          </a:prstGeom>
          <a:noFill/>
          <a:ln w="9525">
            <a:solidFill>
              <a:schemeClr val="tx1">
                <a:lumMod val="40000"/>
                <a:lumOff val="6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8348" y="252643"/>
            <a:ext cx="8693727" cy="928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" descr="Figure 7.5 (new) - right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790753"/>
            <a:ext cx="6339864" cy="4752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04800" y="1266825"/>
            <a:ext cx="4090863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800" dirty="0" smtClean="0">
                <a:solidFill>
                  <a:srgbClr val="FFFF00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Mapping Differential Risk of Flooding</a:t>
            </a:r>
            <a:endParaRPr lang="en-US" sz="1800" dirty="0">
              <a:solidFill>
                <a:srgbClr val="FFFF00"/>
              </a:solidFill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55950" y="2465487"/>
            <a:ext cx="12698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ea typeface="ＭＳ Ｐゴシック" pitchFamily="34" charset="-128"/>
                <a:cs typeface="Arial" pitchFamily="34" charset="0"/>
                <a:sym typeface="Arial" pitchFamily="26" charset="0"/>
              </a:rPr>
              <a:t>New Orleans</a:t>
            </a:r>
            <a:endParaRPr lang="en-US" dirty="0"/>
          </a:p>
        </p:txBody>
      </p:sp>
      <p:pic>
        <p:nvPicPr>
          <p:cNvPr id="583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48500" y="3371850"/>
            <a:ext cx="196215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 Hydro River in </a:t>
            </a:r>
            <a:r>
              <a:rPr lang="en-US" dirty="0" err="1" smtClean="0"/>
              <a:t>ArcGIS</a:t>
            </a:r>
            <a:r>
              <a:rPr lang="en-US" dirty="0" smtClean="0"/>
              <a:t> Online</a:t>
            </a:r>
            <a:endParaRPr lang="en-US" dirty="0"/>
          </a:p>
        </p:txBody>
      </p:sp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6738" y="447675"/>
            <a:ext cx="70389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576458" y="1560612"/>
            <a:ext cx="32592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3"/>
              </a:rPr>
              <a:t>http://resources.esri.com/arcHydro/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14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3" y="2071688"/>
            <a:ext cx="8296275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42925" y="5381625"/>
            <a:ext cx="739140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800" dirty="0" smtClean="0">
                <a:solidFill>
                  <a:srgbClr val="FFFF00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rPr>
              <a:t>Documentation of draft data model designs , discussio</a:t>
            </a:r>
            <a:r>
              <a:rPr lang="en-US" sz="1800" dirty="0" smtClean="0">
                <a:solidFill>
                  <a:srgbClr val="FFFF00"/>
                </a:solidFill>
                <a:ea typeface="ＭＳ Ｐゴシック" pitchFamily="34" charset="-128"/>
                <a:cs typeface="Arial" pitchFamily="34" charset="0"/>
                <a:sym typeface="Arial" pitchFamily="26" charset="0"/>
              </a:rPr>
              <a:t>n and meetings for Arc Hydro River</a:t>
            </a:r>
            <a:endParaRPr lang="en-US" sz="1800" dirty="0">
              <a:solidFill>
                <a:srgbClr val="FFFF00"/>
              </a:solidFill>
              <a:latin typeface="Arial" charset="0"/>
              <a:ea typeface="ＭＳ Ｐゴシック" pitchFamily="34" charset="-128"/>
              <a:cs typeface="Arial" pitchFamily="34" charset="0"/>
              <a:sym typeface="Arial" pitchFamily="26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Arc Hydro River is a Proposal</a:t>
            </a:r>
            <a:endParaRPr lang="en-US" sz="3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885825" y="1453141"/>
            <a:ext cx="7315200" cy="342900"/>
          </a:xfrm>
        </p:spPr>
        <p:txBody>
          <a:bodyPr/>
          <a:lstStyle/>
          <a:p>
            <a:r>
              <a:rPr lang="en-US" sz="2400" dirty="0" smtClean="0"/>
              <a:t>We welcome your contribution and guidance</a:t>
            </a:r>
            <a:endParaRPr lang="en-US" sz="2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2400" dirty="0" smtClean="0"/>
              <a:t>Questions?</a:t>
            </a:r>
          </a:p>
          <a:p>
            <a:r>
              <a:rPr lang="en-US" sz="2400" dirty="0" smtClean="0"/>
              <a:t>Suggestions?</a:t>
            </a:r>
          </a:p>
          <a:p>
            <a:r>
              <a:rPr lang="en-US" sz="2400" dirty="0" smtClean="0"/>
              <a:t>Who should be involved?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1733813" y="6027837"/>
            <a:ext cx="55102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hlinkClick r:id="rId2"/>
              </a:rPr>
              <a:t>http://www.crwr.utexas.edu/gis/gishydro10/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pic>
        <p:nvPicPr>
          <p:cNvPr id="6" name="Picture 5" descr="river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00616" y="3212223"/>
            <a:ext cx="4162133" cy="280944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</a:t>
            </a:r>
            <a:r>
              <a:rPr lang="en-US" dirty="0" err="1" smtClean="0"/>
              <a:t>HydroBase</a:t>
            </a:r>
            <a:r>
              <a:rPr lang="en-US" dirty="0" smtClean="0"/>
              <a:t> Map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Build from </a:t>
            </a:r>
            <a:r>
              <a:rPr lang="en-US" dirty="0" err="1" smtClean="0">
                <a:solidFill>
                  <a:srgbClr val="FFFF00"/>
                </a:solidFill>
              </a:rPr>
              <a:t>HydroSheds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1800" dirty="0" smtClean="0"/>
              <a:t>Global coverage from 60 ºS to 60 ºN</a:t>
            </a:r>
            <a:endParaRPr lang="en-US" sz="1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20" y="1981200"/>
            <a:ext cx="899648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90370"/>
            <a:ext cx="6477000" cy="6554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Add Detailed Content for Regions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143000"/>
            <a:ext cx="6562725" cy="2723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3994484"/>
            <a:ext cx="3179703" cy="2634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7"/>
          <p:cNvCxnSpPr/>
          <p:nvPr/>
        </p:nvCxnSpPr>
        <p:spPr>
          <a:xfrm rot="5400000">
            <a:off x="4967038" y="3575384"/>
            <a:ext cx="1732547" cy="9825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endCxn id="2051" idx="3"/>
          </p:cNvCxnSpPr>
          <p:nvPr/>
        </p:nvCxnSpPr>
        <p:spPr>
          <a:xfrm rot="16200000" flipH="1">
            <a:off x="6477680" y="3504519"/>
            <a:ext cx="2263942" cy="13509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724400" y="5943600"/>
            <a:ext cx="3048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Geofabric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en-US" dirty="0" smtClean="0">
                <a:solidFill>
                  <a:schemeClr val="tx2"/>
                </a:solidFill>
              </a:rPr>
              <a:t>- Bureau of Meteorology, </a:t>
            </a:r>
            <a:r>
              <a:rPr lang="en-US" dirty="0" err="1" smtClean="0">
                <a:solidFill>
                  <a:schemeClr val="tx2"/>
                </a:solidFill>
              </a:rPr>
              <a:t>Geoscience</a:t>
            </a:r>
            <a:r>
              <a:rPr lang="en-US" dirty="0" smtClean="0">
                <a:solidFill>
                  <a:schemeClr val="tx2"/>
                </a:solidFill>
              </a:rPr>
              <a:t> Australia, ANU and CSIRO</a:t>
            </a:r>
            <a:r>
              <a:rPr lang="en-US" dirty="0" smtClean="0"/>
              <a:t>'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" y="4114800"/>
            <a:ext cx="3467100" cy="2218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Straight Connector 16"/>
          <p:cNvCxnSpPr/>
          <p:nvPr/>
        </p:nvCxnSpPr>
        <p:spPr>
          <a:xfrm rot="5400000">
            <a:off x="304800" y="2590800"/>
            <a:ext cx="22860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16200000" flipH="1">
            <a:off x="2247900" y="2628900"/>
            <a:ext cx="2362200" cy="1066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33400" y="6051884"/>
            <a:ext cx="3505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</a:rPr>
              <a:t>NHDand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4">
                    <a:lumMod val="75000"/>
                  </a:schemeClr>
                </a:solidFill>
              </a:rPr>
              <a:t>NHDPlus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2"/>
                </a:solidFill>
              </a:rPr>
              <a:t>–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2"/>
                </a:solidFill>
              </a:rPr>
              <a:t>USGS and EPA</a:t>
            </a:r>
            <a:endParaRPr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8152" y="1327484"/>
            <a:ext cx="8185848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Namoi</a:t>
            </a:r>
            <a:r>
              <a:rPr lang="en-US" dirty="0" smtClean="0"/>
              <a:t> Basin</a:t>
            </a:r>
            <a:endParaRPr lang="en-US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4415589"/>
            <a:ext cx="2758646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 rot="16200000" flipV="1">
            <a:off x="114301" y="3170321"/>
            <a:ext cx="3621506" cy="14919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895600" y="5791200"/>
            <a:ext cx="3144253" cy="3328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676400"/>
            <a:ext cx="5286797" cy="3047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HydroBaseMap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accent1"/>
                </a:solidFill>
              </a:rPr>
              <a:t>Display Layer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The </a:t>
            </a:r>
            <a:r>
              <a:rPr lang="en-US" dirty="0" err="1" smtClean="0">
                <a:solidFill>
                  <a:srgbClr val="FFFF00"/>
                </a:solidFill>
              </a:rPr>
              <a:t>Hydrography</a:t>
            </a:r>
            <a:r>
              <a:rPr lang="en-US" dirty="0" smtClean="0">
                <a:solidFill>
                  <a:srgbClr val="FFFF00"/>
                </a:solidFill>
              </a:rPr>
              <a:t> or “blue line” component of a topographic map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86200" y="3048000"/>
            <a:ext cx="228600" cy="304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3886200" y="2209800"/>
            <a:ext cx="1905000" cy="8382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16200000" flipH="1">
            <a:off x="3505200" y="3733800"/>
            <a:ext cx="2667000" cy="190500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2209800"/>
            <a:ext cx="2913380" cy="380006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4114800"/>
            <a:ext cx="1749490" cy="1905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40754" y="6096000"/>
            <a:ext cx="3134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FF00"/>
                </a:solidFill>
              </a:rPr>
              <a:t>Arc Hydro Feature Classes</a:t>
            </a:r>
            <a:endParaRPr lang="en-US" sz="1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695" y="1556090"/>
            <a:ext cx="4714572" cy="2862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HydroBaseMap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accent1"/>
                </a:solidFill>
              </a:rPr>
              <a:t>Analysis Layer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A geometric network with a local catchment for each network edge</a:t>
            </a:r>
          </a:p>
          <a:p>
            <a:endParaRPr lang="en-US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1985216"/>
            <a:ext cx="3597135" cy="423317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6096000" y="3814016"/>
            <a:ext cx="2057400" cy="762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5261816"/>
            <a:ext cx="3955596" cy="14573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cxnSp>
        <p:nvCxnSpPr>
          <p:cNvPr id="12" name="Straight Connector 11"/>
          <p:cNvCxnSpPr/>
          <p:nvPr/>
        </p:nvCxnSpPr>
        <p:spPr>
          <a:xfrm rot="10800000" flipV="1">
            <a:off x="1143000" y="3814016"/>
            <a:ext cx="4953000" cy="1447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10800000" flipV="1">
            <a:off x="5105400" y="4576016"/>
            <a:ext cx="3048000" cy="2133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2975816"/>
            <a:ext cx="1066800" cy="13503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0" y="4423616"/>
            <a:ext cx="3134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FF00"/>
                </a:solidFill>
              </a:rPr>
              <a:t>Arc Hydro Feature Classes</a:t>
            </a:r>
            <a:endParaRPr lang="en-US" sz="18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010UC_4x3_Precon">
  <a:themeElements>
    <a:clrScheme name="2010 Esri Theme colors">
      <a:dk1>
        <a:srgbClr val="001E69"/>
      </a:dk1>
      <a:lt1>
        <a:srgbClr val="FFFFFF"/>
      </a:lt1>
      <a:dk2>
        <a:srgbClr val="000000"/>
      </a:dk2>
      <a:lt2>
        <a:srgbClr val="FFFFFF"/>
      </a:lt2>
      <a:accent1>
        <a:srgbClr val="5AC3FA"/>
      </a:accent1>
      <a:accent2>
        <a:srgbClr val="8C8C8C"/>
      </a:accent2>
      <a:accent3>
        <a:srgbClr val="C8C8C8"/>
      </a:accent3>
      <a:accent4>
        <a:srgbClr val="9BCDFF"/>
      </a:accent4>
      <a:accent5>
        <a:srgbClr val="FFFF96"/>
      </a:accent5>
      <a:accent6>
        <a:srgbClr val="0A3264"/>
      </a:accent6>
      <a:hlink>
        <a:srgbClr val="FFFF96"/>
      </a:hlink>
      <a:folHlink>
        <a:srgbClr val="9DCFFE"/>
      </a:folHlink>
    </a:clrScheme>
    <a:fontScheme name="Office Theme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D4F08B"/>
        </a:solidFill>
        <a:ln w="25400" cap="flat" cmpd="sng" algn="ctr">
          <a:solidFill>
            <a:srgbClr val="A3CA4B"/>
          </a:solidFill>
          <a:prstDash val="solid"/>
          <a:round/>
          <a:headEnd type="none" w="med" len="med"/>
          <a:tailEnd type="none" w="med" len="med"/>
        </a:ln>
        <a:effectLst>
          <a:outerShdw dist="25400" dir="5400000">
            <a:srgbClr val="000000">
              <a:alpha val="20000"/>
            </a:srgbClr>
          </a:outerShdw>
        </a:effectLst>
      </a:spPr>
      <a:bodyPr wrap="none" anchor="ctr"/>
      <a:lstStyle>
        <a:defPPr>
          <a:defRPr sz="1200" dirty="0">
            <a:solidFill>
              <a:schemeClr val="tx2"/>
            </a:solidFill>
            <a:latin typeface="Arial" charset="0"/>
            <a:ea typeface="ＭＳ Ｐゴシック" pitchFamily="16" charset="-128"/>
          </a:defRPr>
        </a:defPPr>
      </a:lstStyle>
    </a:spDef>
    <a:lnDef>
      <a:spPr bwMode="auto">
        <a:noFill/>
        <a:ln w="25400">
          <a:solidFill>
            <a:srgbClr val="FFFF66"/>
          </a:solidFill>
          <a:round/>
          <a:headEnd type="none" w="lg" len="med"/>
          <a:tailEnd type="triangle" w="lg" len="med"/>
        </a:ln>
        <a:effectLst/>
      </a:spPr>
      <a:bodyPr/>
      <a:lstStyle/>
    </a:lnDef>
    <a:txDef>
      <a:spPr>
        <a:noFill/>
      </a:spPr>
      <a:bodyPr wrap="none" lIns="0" tIns="0" rIns="0" bIns="0">
        <a:spAutoFit/>
      </a:bodyPr>
      <a:lstStyle>
        <a:defPPr>
          <a:defRPr sz="1200" dirty="0">
            <a:latin typeface="Arial" charset="0"/>
            <a:ea typeface="ＭＳ Ｐゴシック" pitchFamily="34" charset="-128"/>
            <a:cs typeface="Arial" pitchFamily="34" charset="0"/>
            <a:sym typeface="Arial" pitchFamily="26" charset="0"/>
          </a:defRPr>
        </a:defPPr>
      </a:lstStyle>
    </a:tx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3">
        <a:dk1>
          <a:srgbClr val="000000"/>
        </a:dk1>
        <a:lt1>
          <a:srgbClr val="326097"/>
        </a:lt1>
        <a:dk2>
          <a:srgbClr val="FFFFFF"/>
        </a:dk2>
        <a:lt2>
          <a:srgbClr val="000000"/>
        </a:lt2>
        <a:accent1>
          <a:srgbClr val="A7C32F"/>
        </a:accent1>
        <a:accent2>
          <a:srgbClr val="FFFF66"/>
        </a:accent2>
        <a:accent3>
          <a:srgbClr val="ADB6C9"/>
        </a:accent3>
        <a:accent4>
          <a:srgbClr val="000000"/>
        </a:accent4>
        <a:accent5>
          <a:srgbClr val="D0DEAD"/>
        </a:accent5>
        <a:accent6>
          <a:srgbClr val="E7E75C"/>
        </a:accent6>
        <a:hlink>
          <a:srgbClr val="FFFF66"/>
        </a:hlink>
        <a:folHlink>
          <a:srgbClr val="FC921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2010UC_4x3_Precon</Template>
  <TotalTime>239</TotalTime>
  <Words>712</Words>
  <Application>Microsoft Office PowerPoint</Application>
  <PresentationFormat>On-screen Show (4:3)</PresentationFormat>
  <Paragraphs>168</Paragraphs>
  <Slides>38</Slides>
  <Notes>10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0" baseType="lpstr">
      <vt:lpstr>2010UC_4x3_Precon</vt:lpstr>
      <vt:lpstr>VISIO</vt:lpstr>
      <vt:lpstr>Water Vision</vt:lpstr>
      <vt:lpstr>Is Global Geospatial Consciousness Possible?</vt:lpstr>
      <vt:lpstr>Water Vision</vt:lpstr>
      <vt:lpstr>Global HydroBase Map</vt:lpstr>
      <vt:lpstr>Slide 5</vt:lpstr>
      <vt:lpstr>Add Detailed Content for Regions</vt:lpstr>
      <vt:lpstr>Namoi Basin</vt:lpstr>
      <vt:lpstr>HydroBaseMap Display Layer</vt:lpstr>
      <vt:lpstr>HydroBaseMap Analysis Layer</vt:lpstr>
      <vt:lpstr>Water Vision</vt:lpstr>
      <vt:lpstr>The Key Challenge</vt:lpstr>
      <vt:lpstr>Slide 12</vt:lpstr>
      <vt:lpstr>This is Enabled by WaterML </vt:lpstr>
      <vt:lpstr>The CUAHSI Data Catalog Integrates </vt:lpstr>
      <vt:lpstr>Working with WaterML Data Services</vt:lpstr>
      <vt:lpstr>Data Carts Organize Water Data Into “Themes”  </vt:lpstr>
      <vt:lpstr>Slide 17</vt:lpstr>
      <vt:lpstr>This System Organizes Water Information   Using “Data Carts”   </vt:lpstr>
      <vt:lpstr>Slide 19</vt:lpstr>
      <vt:lpstr>Slide 20</vt:lpstr>
      <vt:lpstr>Publish space-time map services in ArcGIS 10</vt:lpstr>
      <vt:lpstr>Viewing Observations Layers</vt:lpstr>
      <vt:lpstr>Real-Time Situational Awareness</vt:lpstr>
      <vt:lpstr>Real-time Observations Layer for Austin, Texas</vt:lpstr>
      <vt:lpstr>Slide 25</vt:lpstr>
      <vt:lpstr>Real-Time Flood Information for Television</vt:lpstr>
      <vt:lpstr>Water Vision</vt:lpstr>
      <vt:lpstr>Arc Hydro: GIS for Water Resources</vt:lpstr>
      <vt:lpstr>Slide 29</vt:lpstr>
      <vt:lpstr>Slide 30</vt:lpstr>
      <vt:lpstr>Slide 31</vt:lpstr>
      <vt:lpstr>Slide 32</vt:lpstr>
      <vt:lpstr>Arc Hydro River </vt:lpstr>
      <vt:lpstr>River Bottom Bathymetry</vt:lpstr>
      <vt:lpstr>Environmental Flows</vt:lpstr>
      <vt:lpstr>Slide 36</vt:lpstr>
      <vt:lpstr>Arc Hydro River in ArcGIS Online</vt:lpstr>
      <vt:lpstr>Arc Hydro River is a Proposal</vt:lpstr>
    </vt:vector>
  </TitlesOfParts>
  <Manager/>
  <Company>University of Texas</Company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Safe Area — Please Read</dc:title>
  <dc:subject/>
  <dc:creator>David Maidment</dc:creator>
  <cp:keywords/>
  <dc:description/>
  <cp:lastModifiedBy>David Maidment</cp:lastModifiedBy>
  <cp:revision>31</cp:revision>
  <cp:lastPrinted>2007-06-09T21:08:00Z</cp:lastPrinted>
  <dcterms:created xsi:type="dcterms:W3CDTF">2010-06-25T18:37:49Z</dcterms:created>
  <dcterms:modified xsi:type="dcterms:W3CDTF">2010-07-19T15:29:27Z</dcterms:modified>
  <cp:category/>
</cp:coreProperties>
</file>