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56" r:id="rId3"/>
    <p:sldId id="334" r:id="rId4"/>
    <p:sldId id="335" r:id="rId5"/>
    <p:sldId id="336" r:id="rId6"/>
    <p:sldId id="327" r:id="rId7"/>
    <p:sldId id="343" r:id="rId8"/>
    <p:sldId id="332" r:id="rId9"/>
    <p:sldId id="339" r:id="rId10"/>
    <p:sldId id="344" r:id="rId11"/>
    <p:sldId id="345" r:id="rId12"/>
    <p:sldId id="330" r:id="rId13"/>
    <p:sldId id="346" r:id="rId14"/>
    <p:sldId id="347" r:id="rId15"/>
    <p:sldId id="328" r:id="rId16"/>
    <p:sldId id="338" r:id="rId17"/>
    <p:sldId id="340" r:id="rId18"/>
    <p:sldId id="341" r:id="rId19"/>
    <p:sldId id="337" r:id="rId20"/>
    <p:sldId id="342" r:id="rId21"/>
    <p:sldId id="33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2" autoAdjust="0"/>
    <p:restoredTop sz="86386" autoAdjust="0"/>
  </p:normalViewPr>
  <p:slideViewPr>
    <p:cSldViewPr snapToGrid="0">
      <p:cViewPr varScale="1">
        <p:scale>
          <a:sx n="70" d="100"/>
          <a:sy n="70" d="100"/>
        </p:scale>
        <p:origin x="9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20004-9770-4F7D-94BC-9A38CD5FC214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857E2-B7D7-4D9D-AB59-ED1D63ADC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68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33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(1)    A four-year international effort has been undertaken to reconcile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WaterML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international standards;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    This effort was initiated with the establishment of an Hydrology Domain Working Group by the Open Geospatial Consortium in September 2008;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(3)    An OGC representative attended the WMO Congress of the Commission for Hydrology in 2008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(4)    A formal agreement between Secretary General of WMO and President of OGC in 2009 to jointly develop standards for hydrology, climatology, oceanography and climatology;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(5)    The joint OGC/WMO Hydrology Domain Working Group was supported by a large work effort, annual week-long workshops, four interoperability experiments for surface and groundwater data exchange, and participation by many countries;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(6)    In June 2012, the OGC voted to adopt the revised version, WaterML2 as an international standard for exchange of water resources time series (the first such public standard that has existed);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(7)    This Congress to the WMO Commission for Hydrology to whom I am speaking is considering WaterML2 for adoption as an official standard by WMO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27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1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16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74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989152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2310865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1985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4181600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0727622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2040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220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585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49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059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3862396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9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01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80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91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96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92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4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19767-0777-4993-B38C-D17BFBC1AF86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3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1094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itehouse.gov/sites/default/files/microsites/ostp/nstc_2013_earthobsstrategy.pdf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fe5oRdsCp0&amp;feature=youtu.be&amp;t=7s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hyperlink" Target="http://www.cuahsi.org/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hyperlink" Target="http://waterservices.usgs.gov/nwis/iv/?format=waterml,2.0&amp;sites=08158000&amp;period=P1D&amp;parameterCd=0006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33850" cy="468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86301"/>
            <a:ext cx="9133851" cy="2216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725" y="685799"/>
            <a:ext cx="7772400" cy="950539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Open Water Data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1125" y="1465216"/>
            <a:ext cx="6451600" cy="3524904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3200" dirty="0" smtClean="0"/>
              <a:t>GISHydro2014 Workshop</a:t>
            </a:r>
          </a:p>
          <a:p>
            <a:r>
              <a:rPr lang="en-US" sz="3200" dirty="0" smtClean="0"/>
              <a:t>ESRI </a:t>
            </a:r>
            <a:r>
              <a:rPr lang="en-US" sz="3200" dirty="0" err="1" smtClean="0"/>
              <a:t>UserConference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San Diego, California</a:t>
            </a:r>
          </a:p>
          <a:p>
            <a:r>
              <a:rPr lang="en-US" sz="3200" dirty="0" smtClean="0"/>
              <a:t>13 July 2014</a:t>
            </a:r>
          </a:p>
        </p:txBody>
      </p:sp>
    </p:spTree>
    <p:extLst>
      <p:ext uri="{BB962C8B-B14F-4D97-AF65-F5344CB8AC3E}">
        <p14:creationId xmlns:p14="http://schemas.microsoft.com/office/powerpoint/2010/main" val="299908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6708" y="1278162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04800"/>
            <a:ext cx="7973786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endParaRPr lang="en-US" sz="2800" b="1" dirty="0" smtClean="0">
              <a:solidFill>
                <a:srgbClr val="00144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458200" cy="484632"/>
          </a:xfrm>
        </p:spPr>
        <p:txBody>
          <a:bodyPr/>
          <a:lstStyle/>
          <a:p>
            <a:r>
              <a:rPr lang="en-US" dirty="0" smtClean="0"/>
              <a:t>OGC/WMO </a:t>
            </a:r>
            <a:r>
              <a:rPr lang="en-US" sz="2200" b="0" dirty="0" smtClean="0">
                <a:solidFill>
                  <a:srgbClr val="7F7F7F"/>
                </a:solidFill>
              </a:rPr>
              <a:t>Hydrology Domain Working Group</a:t>
            </a:r>
            <a:endParaRPr lang="en-US" sz="2200" b="0" dirty="0">
              <a:solidFill>
                <a:srgbClr val="7F7F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6346" y="5837202"/>
            <a:ext cx="1138494" cy="920966"/>
            <a:chOff x="459249" y="5837202"/>
            <a:chExt cx="1138494" cy="920966"/>
          </a:xfrm>
        </p:grpSpPr>
        <p:sp>
          <p:nvSpPr>
            <p:cNvPr id="22" name="Oval 21"/>
            <p:cNvSpPr>
              <a:spLocks noChangeAspect="1"/>
            </p:cNvSpPr>
            <p:nvPr/>
          </p:nvSpPr>
          <p:spPr bwMode="auto">
            <a:xfrm>
              <a:off x="895357" y="5837202"/>
              <a:ext cx="267335" cy="267335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2008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172622" y="5807730"/>
            <a:ext cx="1138494" cy="950438"/>
            <a:chOff x="459249" y="5807730"/>
            <a:chExt cx="1138494" cy="950438"/>
          </a:xfrm>
        </p:grpSpPr>
        <p:sp>
          <p:nvSpPr>
            <p:cNvPr id="36" name="Oval 35"/>
            <p:cNvSpPr>
              <a:spLocks noChangeAspect="1"/>
            </p:cNvSpPr>
            <p:nvPr/>
          </p:nvSpPr>
          <p:spPr bwMode="auto">
            <a:xfrm>
              <a:off x="893289" y="5807730"/>
              <a:ext cx="271540" cy="27153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2009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008898" y="5807439"/>
            <a:ext cx="1138494" cy="950729"/>
            <a:chOff x="459249" y="5807439"/>
            <a:chExt cx="1138494" cy="950729"/>
          </a:xfrm>
        </p:grpSpPr>
        <p:sp>
          <p:nvSpPr>
            <p:cNvPr id="39" name="Oval 38"/>
            <p:cNvSpPr>
              <a:spLocks noChangeAspect="1"/>
            </p:cNvSpPr>
            <p:nvPr/>
          </p:nvSpPr>
          <p:spPr bwMode="auto">
            <a:xfrm>
              <a:off x="892998" y="5807439"/>
              <a:ext cx="272122" cy="272120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2010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45175" y="5807150"/>
            <a:ext cx="1138494" cy="951018"/>
            <a:chOff x="459249" y="5807150"/>
            <a:chExt cx="1138494" cy="951018"/>
          </a:xfrm>
        </p:grpSpPr>
        <p:sp>
          <p:nvSpPr>
            <p:cNvPr id="42" name="Oval 41"/>
            <p:cNvSpPr>
              <a:spLocks noChangeAspect="1"/>
            </p:cNvSpPr>
            <p:nvPr/>
          </p:nvSpPr>
          <p:spPr bwMode="auto">
            <a:xfrm>
              <a:off x="892709" y="5807150"/>
              <a:ext cx="272700" cy="27269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2011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681452" y="5806025"/>
            <a:ext cx="1138494" cy="952143"/>
            <a:chOff x="459249" y="5806025"/>
            <a:chExt cx="1138494" cy="952143"/>
          </a:xfrm>
        </p:grpSpPr>
        <p:sp>
          <p:nvSpPr>
            <p:cNvPr id="45" name="Oval 44"/>
            <p:cNvSpPr>
              <a:spLocks noChangeAspect="1"/>
            </p:cNvSpPr>
            <p:nvPr/>
          </p:nvSpPr>
          <p:spPr bwMode="auto">
            <a:xfrm>
              <a:off x="891585" y="5806025"/>
              <a:ext cx="274948" cy="27494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2012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62127" y="3828458"/>
            <a:ext cx="2673097" cy="1979272"/>
            <a:chOff x="1462127" y="3828458"/>
            <a:chExt cx="2673097" cy="1979272"/>
          </a:xfrm>
        </p:grpSpPr>
        <p:cxnSp>
          <p:nvCxnSpPr>
            <p:cNvPr id="56" name="Straight Connector 55"/>
            <p:cNvCxnSpPr>
              <a:stCxn id="36" idx="0"/>
            </p:cNvCxnSpPr>
            <p:nvPr/>
          </p:nvCxnSpPr>
          <p:spPr bwMode="auto">
            <a:xfrm flipV="1">
              <a:off x="2742432" y="4303239"/>
              <a:ext cx="768" cy="1504491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7" name="Group 46"/>
            <p:cNvGrpSpPr/>
            <p:nvPr/>
          </p:nvGrpSpPr>
          <p:grpSpPr>
            <a:xfrm>
              <a:off x="1462127" y="3828458"/>
              <a:ext cx="2673097" cy="1489458"/>
              <a:chOff x="5331010" y="1131039"/>
              <a:chExt cx="3358417" cy="1984469"/>
            </a:xfrm>
          </p:grpSpPr>
          <p:pic>
            <p:nvPicPr>
              <p:cNvPr id="49" name="Picture 48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1690" b="930"/>
              <a:stretch/>
            </p:blipFill>
            <p:spPr bwMode="auto">
              <a:xfrm>
                <a:off x="5331010" y="1142048"/>
                <a:ext cx="3350449" cy="1973460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rgbClr val="00B9F2"/>
                </a:solidFill>
                <a:miter lim="800000"/>
                <a:headEnd/>
                <a:tailEnd/>
              </a:ln>
              <a:effectLst/>
              <a:extLst/>
            </p:spPr>
          </p:pic>
          <p:sp>
            <p:nvSpPr>
              <p:cNvPr id="50" name="TextBox 16"/>
              <p:cNvSpPr txBox="1"/>
              <p:nvPr/>
            </p:nvSpPr>
            <p:spPr>
              <a:xfrm>
                <a:off x="5331010" y="1131039"/>
                <a:ext cx="3358417" cy="307777"/>
              </a:xfrm>
              <a:prstGeom prst="rect">
                <a:avLst/>
              </a:prstGeom>
              <a:solidFill>
                <a:srgbClr val="00B9F2"/>
              </a:solidFill>
              <a:ln>
                <a:solidFill>
                  <a:srgbClr val="00B9F2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 smtClean="0">
                    <a:solidFill>
                      <a:prstClr val="white"/>
                    </a:solidFill>
                  </a:rPr>
                  <a:t>November 2009</a:t>
                </a:r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87401" y="3142536"/>
            <a:ext cx="3132073" cy="2694666"/>
            <a:chOff x="287401" y="3142536"/>
            <a:chExt cx="3132073" cy="2694666"/>
          </a:xfrm>
        </p:grpSpPr>
        <p:cxnSp>
          <p:nvCxnSpPr>
            <p:cNvPr id="21" name="Straight Connector 20"/>
            <p:cNvCxnSpPr/>
            <p:nvPr/>
          </p:nvCxnSpPr>
          <p:spPr bwMode="auto">
            <a:xfrm flipH="1" flipV="1">
              <a:off x="904816" y="3608873"/>
              <a:ext cx="1554" cy="2228329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TextBox 50"/>
            <p:cNvSpPr txBox="1"/>
            <p:nvPr/>
          </p:nvSpPr>
          <p:spPr>
            <a:xfrm>
              <a:off x="287401" y="3142536"/>
              <a:ext cx="3132073" cy="4663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Hydrology Domain Working Group formed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OGC at WMO Commission for Hydrology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01833" y="3172011"/>
            <a:ext cx="3408667" cy="2635428"/>
            <a:chOff x="4401833" y="3172011"/>
            <a:chExt cx="3408667" cy="2635428"/>
          </a:xfrm>
        </p:grpSpPr>
        <p:cxnSp>
          <p:nvCxnSpPr>
            <p:cNvPr id="62" name="Straight Connector 61"/>
            <p:cNvCxnSpPr/>
            <p:nvPr/>
          </p:nvCxnSpPr>
          <p:spPr bwMode="auto">
            <a:xfrm flipV="1">
              <a:off x="6414422" y="4325250"/>
              <a:ext cx="0" cy="1464295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>
              <a:stCxn id="39" idx="0"/>
            </p:cNvCxnSpPr>
            <p:nvPr/>
          </p:nvCxnSpPr>
          <p:spPr bwMode="auto">
            <a:xfrm flipV="1">
              <a:off x="4578708" y="4303239"/>
              <a:ext cx="0" cy="1504200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TextBox 51"/>
            <p:cNvSpPr txBox="1"/>
            <p:nvPr/>
          </p:nvSpPr>
          <p:spPr>
            <a:xfrm>
              <a:off x="4401833" y="3172011"/>
              <a:ext cx="3408667" cy="117087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>
                  <a:solidFill>
                    <a:prstClr val="black"/>
                  </a:solidFill>
                </a:rPr>
                <a:t>Technical Meetings Each 3 Months</a:t>
              </a:r>
              <a:br>
                <a:rPr lang="en-US" sz="1400" dirty="0" smtClean="0">
                  <a:solidFill>
                    <a:prstClr val="black"/>
                  </a:solidFill>
                </a:rPr>
              </a:br>
              <a:r>
                <a:rPr lang="en-US" sz="1400" dirty="0" smtClean="0">
                  <a:solidFill>
                    <a:prstClr val="black"/>
                  </a:solidFill>
                </a:rPr>
                <a:t>Four Interoperability Experiments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>
                  <a:solidFill>
                    <a:prstClr val="black"/>
                  </a:solidFill>
                </a:rPr>
                <a:t> (Surface water, groundwater, forecasting)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>
                  <a:solidFill>
                    <a:prstClr val="black"/>
                  </a:solidFill>
                </a:rPr>
                <a:t>Annual week-long workshops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>
                  <a:solidFill>
                    <a:prstClr val="black"/>
                  </a:solidFill>
                </a:rPr>
                <a:t>Involvement by many countries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99679" y="1948163"/>
            <a:ext cx="3421340" cy="3868793"/>
            <a:chOff x="5499679" y="1948163"/>
            <a:chExt cx="3421340" cy="3868793"/>
          </a:xfrm>
        </p:grpSpPr>
        <p:cxnSp>
          <p:nvCxnSpPr>
            <p:cNvPr id="68" name="Straight Connector 67"/>
            <p:cNvCxnSpPr/>
            <p:nvPr/>
          </p:nvCxnSpPr>
          <p:spPr bwMode="auto">
            <a:xfrm flipV="1">
              <a:off x="8250699" y="2868825"/>
              <a:ext cx="0" cy="2948131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105" name="Group 4104"/>
            <p:cNvGrpSpPr/>
            <p:nvPr/>
          </p:nvGrpSpPr>
          <p:grpSpPr>
            <a:xfrm>
              <a:off x="7487019" y="2362199"/>
              <a:ext cx="1434000" cy="515761"/>
              <a:chOff x="7021025" y="2115518"/>
              <a:chExt cx="1434000" cy="515761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7021025" y="2115518"/>
                <a:ext cx="1434000" cy="515761"/>
              </a:xfrm>
              <a:prstGeom prst="rect">
                <a:avLst/>
              </a:prstGeom>
              <a:solidFill>
                <a:schemeClr val="tx2"/>
              </a:solidFill>
              <a:ln w="19050" cmpd="sng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noAutofit/>
              </a:bodyPr>
              <a:lstStyle/>
              <a:p>
                <a:pPr algn="ctr"/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204" b="38982"/>
              <a:stretch/>
            </p:blipFill>
            <p:spPr bwMode="auto">
              <a:xfrm>
                <a:off x="7108700" y="2188698"/>
                <a:ext cx="1258652" cy="3095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5499679" y="1948163"/>
              <a:ext cx="3421340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A time series </a:t>
              </a:r>
              <a:r>
                <a:rPr lang="en-US" sz="1200" dirty="0" smtClean="0">
                  <a:solidFill>
                    <a:prstClr val="black"/>
                  </a:solidFill>
                </a:rPr>
                <a:t>for </a:t>
              </a:r>
              <a:r>
                <a:rPr lang="en-US" sz="1200" dirty="0">
                  <a:solidFill>
                    <a:prstClr val="black"/>
                  </a:solidFill>
                </a:rPr>
                <a:t>one variable at one location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5147392" y="4723037"/>
            <a:ext cx="3685954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9F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Acknowledgements: OGC, WMO,  GRDC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dirty="0" smtClean="0">
                <a:solidFill>
                  <a:prstClr val="black"/>
                </a:solidFill>
              </a:rPr>
              <a:t>NWS, CUAHSI</a:t>
            </a:r>
            <a:r>
              <a:rPr lang="en-US" sz="1200" dirty="0">
                <a:solidFill>
                  <a:prstClr val="black"/>
                </a:solidFill>
              </a:rPr>
              <a:t>, BoM/CSIRO, USGS</a:t>
            </a:r>
            <a:r>
              <a:rPr lang="en-US" sz="1200" dirty="0" smtClean="0">
                <a:solidFill>
                  <a:prstClr val="black"/>
                </a:solidFill>
              </a:rPr>
              <a:t>, GSC, </a:t>
            </a:r>
            <a:r>
              <a:rPr lang="en-US" sz="1200" dirty="0" err="1" smtClean="0">
                <a:solidFill>
                  <a:prstClr val="black"/>
                </a:solidFill>
              </a:rPr>
              <a:t>Kisters</a:t>
            </a:r>
            <a:r>
              <a:rPr lang="en-US" sz="1200" dirty="0" smtClean="0">
                <a:solidFill>
                  <a:prstClr val="black"/>
                </a:solidFill>
              </a:rPr>
              <a:t>, …….</a:t>
            </a:r>
            <a:endParaRPr lang="en-US" sz="1200" dirty="0">
              <a:solidFill>
                <a:prstClr val="black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90517" y="1785049"/>
            <a:ext cx="4778730" cy="484948"/>
            <a:chOff x="-63960" y="1499291"/>
            <a:chExt cx="3428810" cy="499935"/>
          </a:xfrm>
        </p:grpSpPr>
        <p:sp>
          <p:nvSpPr>
            <p:cNvPr id="54" name="Rounded Rectangle 53"/>
            <p:cNvSpPr/>
            <p:nvPr/>
          </p:nvSpPr>
          <p:spPr bwMode="auto">
            <a:xfrm>
              <a:off x="-63960" y="1499291"/>
              <a:ext cx="3428810" cy="499935"/>
            </a:xfrm>
            <a:prstGeom prst="roundRect">
              <a:avLst>
                <a:gd name="adj" fmla="val 114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7840" y="1624246"/>
              <a:ext cx="2724983" cy="2538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4-Year International Effort </a:t>
              </a:r>
              <a:r>
                <a:rPr lang="en-US" sz="1600" b="1" dirty="0" smtClean="0">
                  <a:solidFill>
                    <a:srgbClr val="5EB4E6">
                      <a:lumMod val="75000"/>
                    </a:srgbClr>
                  </a:solidFill>
                </a:rPr>
                <a:t>– </a:t>
              </a:r>
              <a:r>
                <a:rPr lang="en-US" sz="1600" b="1" dirty="0" err="1" smtClean="0">
                  <a:solidFill>
                    <a:srgbClr val="5EB4E6">
                      <a:lumMod val="75000"/>
                    </a:srgbClr>
                  </a:solidFill>
                </a:rPr>
                <a:t>WaterML</a:t>
              </a:r>
              <a:endParaRPr lang="en-US" sz="1600" b="1" dirty="0">
                <a:solidFill>
                  <a:srgbClr val="5EB4E6">
                    <a:lumMod val="7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48505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0" y="152399"/>
            <a:ext cx="8258909" cy="193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31350" y="6231473"/>
            <a:ext cx="66978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200" dirty="0" smtClean="0">
                <a:solidFill>
                  <a:prstClr val="black"/>
                </a:solidFill>
                <a:hlinkClick r:id="rId3"/>
              </a:rPr>
              <a:t>http://www.whitehouse.gov/sites/default/files/microsites/ostp/nstc_2013_earthobsstrategy.pdf</a:t>
            </a:r>
            <a:r>
              <a:rPr lang="en-US" sz="1200" dirty="0" smtClean="0">
                <a:solidFill>
                  <a:prstClr val="black"/>
                </a:solidFill>
              </a:rPr>
              <a:t> 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23" y="2086234"/>
            <a:ext cx="3074348" cy="403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56471" y="3039478"/>
            <a:ext cx="5306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</a:rPr>
              <a:t>“</a:t>
            </a:r>
            <a:r>
              <a:rPr lang="en-US" b="1" dirty="0" err="1" smtClean="0">
                <a:solidFill>
                  <a:prstClr val="black"/>
                </a:solidFill>
              </a:rPr>
              <a:t>WaterML</a:t>
            </a:r>
            <a:r>
              <a:rPr lang="en-US" b="1" dirty="0">
                <a:solidFill>
                  <a:prstClr val="black"/>
                </a:solidFill>
              </a:rPr>
              <a:t>: </a:t>
            </a:r>
            <a:r>
              <a:rPr lang="en-US" dirty="0">
                <a:solidFill>
                  <a:prstClr val="black"/>
                </a:solidFill>
              </a:rPr>
              <a:t>Water Markup Language (ML) is an informatics initiative of the CENRS Subcommittee on Water Availability and Quality that provides a systematic way to access water information from point observation sites</a:t>
            </a:r>
            <a:r>
              <a:rPr lang="en-US" dirty="0" smtClean="0">
                <a:solidFill>
                  <a:prstClr val="black"/>
                </a:solidFill>
              </a:rPr>
              <a:t>.”  (p.21)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56471" y="2196777"/>
            <a:ext cx="3912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Committee on Environmental, Natural Resources, and Sustainability (CENRS)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83471" y="4638404"/>
            <a:ext cx="4228133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WaterML</a:t>
            </a:r>
            <a:r>
              <a:rPr lang="en-US" sz="2400" dirty="0" smtClean="0"/>
              <a:t> is the first OGC standard endorsed by the Executive Office of the President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499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36728"/>
            <a:ext cx="7886700" cy="1325563"/>
          </a:xfrm>
        </p:spPr>
        <p:txBody>
          <a:bodyPr/>
          <a:lstStyle/>
          <a:p>
            <a:r>
              <a:rPr lang="en-US" dirty="0" smtClean="0"/>
              <a:t>President’s Climate Data Initiative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46980"/>
            <a:ext cx="7689850" cy="45387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4476" y="5974834"/>
            <a:ext cx="6998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John </a:t>
            </a:r>
            <a:r>
              <a:rPr lang="en-US" dirty="0" err="1" smtClean="0">
                <a:solidFill>
                  <a:prstClr val="black"/>
                </a:solidFill>
              </a:rPr>
              <a:t>Podesta</a:t>
            </a:r>
            <a:r>
              <a:rPr lang="en-US" dirty="0" smtClean="0">
                <a:solidFill>
                  <a:prstClr val="black"/>
                </a:solidFill>
              </a:rPr>
              <a:t>, Counsellor to the President, White House, March 19,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775" y="6433235"/>
            <a:ext cx="7442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www.youtube.com/watch?v=pfe5oRdsCp0&amp;feature=youtu.be&amp;t=7s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5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Climate Data Initiative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Prepare for </a:t>
            </a:r>
            <a:r>
              <a:rPr lang="en-US" dirty="0" smtClean="0">
                <a:solidFill>
                  <a:schemeClr val="accent1"/>
                </a:solidFill>
              </a:rPr>
              <a:t>climate change</a:t>
            </a:r>
          </a:p>
          <a:p>
            <a:r>
              <a:rPr lang="en-US" dirty="0" smtClean="0"/>
              <a:t>Make </a:t>
            </a:r>
            <a:r>
              <a:rPr lang="en-US" dirty="0" smtClean="0">
                <a:solidFill>
                  <a:schemeClr val="accent1"/>
                </a:solidFill>
              </a:rPr>
              <a:t>government data</a:t>
            </a:r>
            <a:r>
              <a:rPr lang="en-US" dirty="0" smtClean="0"/>
              <a:t> accessible</a:t>
            </a:r>
          </a:p>
          <a:p>
            <a:r>
              <a:rPr lang="en-US" dirty="0" smtClean="0"/>
              <a:t>Engage </a:t>
            </a:r>
            <a:r>
              <a:rPr lang="en-US" dirty="0" smtClean="0">
                <a:solidFill>
                  <a:schemeClr val="accent1"/>
                </a:solidFill>
              </a:rPr>
              <a:t>private sector</a:t>
            </a:r>
          </a:p>
          <a:p>
            <a:pPr lvl="1"/>
            <a:r>
              <a:rPr lang="en-US" dirty="0" smtClean="0"/>
              <a:t>ESRI, Microsoft, Google, Intel ….</a:t>
            </a:r>
          </a:p>
          <a:p>
            <a:r>
              <a:rPr lang="en-US" dirty="0" smtClean="0"/>
              <a:t>Engage </a:t>
            </a:r>
            <a:r>
              <a:rPr lang="en-US" dirty="0" smtClean="0">
                <a:solidFill>
                  <a:schemeClr val="accent1"/>
                </a:solidFill>
              </a:rPr>
              <a:t>communities</a:t>
            </a:r>
          </a:p>
          <a:p>
            <a:pPr lvl="1"/>
            <a:r>
              <a:rPr lang="en-US" dirty="0" smtClean="0"/>
              <a:t>Chesapeake, New Orleans, World Bank, 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526" y="1970089"/>
            <a:ext cx="4129328" cy="309086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388792" y="5340352"/>
            <a:ext cx="4590745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Why not Water.Data.gov?</a:t>
            </a:r>
          </a:p>
          <a:p>
            <a:pPr algn="ctr"/>
            <a:endParaRPr lang="en-US" sz="2400" dirty="0">
              <a:solidFill>
                <a:prstClr val="black"/>
              </a:solidFill>
            </a:endParaRP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Build an Open Water Data Initiative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89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Anne Castle, </a:t>
            </a:r>
            <a:r>
              <a:rPr lang="en-US" dirty="0" err="1" smtClean="0"/>
              <a:t>Asst</a:t>
            </a:r>
            <a:r>
              <a:rPr lang="en-US" dirty="0" smtClean="0"/>
              <a:t> Secretary for Water and Science, </a:t>
            </a:r>
            <a:r>
              <a:rPr lang="en-US" dirty="0" err="1" smtClean="0"/>
              <a:t>Dept</a:t>
            </a:r>
            <a:r>
              <a:rPr lang="en-US" dirty="0" smtClean="0"/>
              <a:t> of Interior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18135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“Today </a:t>
            </a:r>
            <a:r>
              <a:rPr lang="en-US" dirty="0"/>
              <a:t>we have unprecedented opportunities to use science and technology to create  a better understanding of one of our most precious resources – </a:t>
            </a:r>
            <a:r>
              <a:rPr lang="en-US" dirty="0" smtClean="0"/>
              <a:t>water” </a:t>
            </a:r>
          </a:p>
          <a:p>
            <a:endParaRPr lang="en-US" dirty="0"/>
          </a:p>
          <a:p>
            <a:r>
              <a:rPr lang="en-US" sz="3500" dirty="0" smtClean="0">
                <a:solidFill>
                  <a:srgbClr val="0070C0"/>
                </a:solidFill>
              </a:rPr>
              <a:t>“I </a:t>
            </a:r>
            <a:r>
              <a:rPr lang="en-US" sz="3500" dirty="0">
                <a:solidFill>
                  <a:srgbClr val="0070C0"/>
                </a:solidFill>
              </a:rPr>
              <a:t>am committed to working with you to do </a:t>
            </a:r>
            <a:r>
              <a:rPr lang="en-US" sz="3500" dirty="0" smtClean="0">
                <a:solidFill>
                  <a:srgbClr val="0070C0"/>
                </a:solidFill>
              </a:rPr>
              <a:t>that”</a:t>
            </a:r>
            <a:endParaRPr lang="en-US" sz="35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95" y="1827214"/>
            <a:ext cx="2149451" cy="29662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637" y="5786438"/>
            <a:ext cx="4903859" cy="411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346" y="4902994"/>
            <a:ext cx="2724150" cy="7048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Bent Arrow 7"/>
          <p:cNvSpPr/>
          <p:nvPr/>
        </p:nvSpPr>
        <p:spPr>
          <a:xfrm rot="5400000">
            <a:off x="6578600" y="3302000"/>
            <a:ext cx="1295400" cy="13589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0815" y="2872085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Chair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615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" y="671512"/>
            <a:ext cx="9201150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00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23812"/>
            <a:ext cx="8867775" cy="68103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600" y="1850571"/>
            <a:ext cx="8015287" cy="7402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33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012" y="2689412"/>
            <a:ext cx="7883338" cy="207084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Common Operating Picture for Water Resources</a:t>
            </a:r>
          </a:p>
          <a:p>
            <a:r>
              <a:rPr lang="en-US" dirty="0" smtClean="0"/>
              <a:t>Geo-Intelligence Laboratory</a:t>
            </a:r>
          </a:p>
          <a:p>
            <a:r>
              <a:rPr lang="en-US" dirty="0" smtClean="0"/>
              <a:t>Science and software studio</a:t>
            </a:r>
          </a:p>
          <a:p>
            <a:r>
              <a:rPr lang="en-US" dirty="0" smtClean="0"/>
              <a:t>Systems proving ground</a:t>
            </a:r>
          </a:p>
          <a:p>
            <a:r>
              <a:rPr lang="en-US" dirty="0" smtClean="0"/>
              <a:t>Distance learning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87" y="71437"/>
            <a:ext cx="7210425" cy="24098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4958883"/>
            <a:ext cx="8420100" cy="17811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2303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492"/>
            <a:ext cx="9144000" cy="5024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603"/>
            <a:ext cx="9144000" cy="49940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7134"/>
            <a:ext cx="9144000" cy="5003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894"/>
            <a:ext cx="9144000" cy="479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618"/>
            <a:ext cx="9144000" cy="501604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60671" y="810768"/>
            <a:ext cx="8418437" cy="4846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44546A"/>
                </a:solidFill>
              </a:rPr>
              <a:t>Flood Modeling: Geometry and Flow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5500" y="3063470"/>
            <a:ext cx="7721599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prstClr val="black"/>
                </a:solidFill>
              </a:rPr>
              <a:t>RiverML</a:t>
            </a:r>
            <a:r>
              <a:rPr lang="en-US" sz="2800" b="1" dirty="0" smtClean="0">
                <a:solidFill>
                  <a:prstClr val="black"/>
                </a:solidFill>
              </a:rPr>
              <a:t> – a language for communicating river channel and flood inundation map information</a:t>
            </a:r>
          </a:p>
        </p:txBody>
      </p:sp>
    </p:spTree>
    <p:extLst>
      <p:ext uri="{BB962C8B-B14F-4D97-AF65-F5344CB8AC3E}">
        <p14:creationId xmlns:p14="http://schemas.microsoft.com/office/powerpoint/2010/main" val="41267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National Flood Interoperability Experiment: </a:t>
            </a:r>
            <a:r>
              <a:rPr lang="en-US" sz="3600" dirty="0" smtClean="0">
                <a:solidFill>
                  <a:schemeClr val="accent1"/>
                </a:solidFill>
              </a:rPr>
              <a:t>Connecting national flood forecasting with local flood emergency response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Will be led by the academic community in collaboration with the IWRSS partners through the National Water Center</a:t>
            </a:r>
          </a:p>
          <a:p>
            <a:r>
              <a:rPr lang="en-US" dirty="0" smtClean="0"/>
              <a:t>Run from September 2014 to August 2015</a:t>
            </a:r>
          </a:p>
          <a:p>
            <a:pPr lvl="1"/>
            <a:r>
              <a:rPr lang="en-US" dirty="0" smtClean="0"/>
              <a:t>Preparatory phase to May 2015</a:t>
            </a:r>
          </a:p>
          <a:p>
            <a:pPr lvl="1"/>
            <a:r>
              <a:rPr lang="en-US" dirty="0" smtClean="0"/>
              <a:t>Summer Institute at the National Water Center to bring things together June to August 2015</a:t>
            </a:r>
          </a:p>
          <a:p>
            <a:r>
              <a:rPr lang="en-US" dirty="0" smtClean="0"/>
              <a:t>Serves a use case in flooding for the Open Water Data Initiative</a:t>
            </a:r>
          </a:p>
          <a:p>
            <a:r>
              <a:rPr lang="en-US" dirty="0" smtClean="0"/>
              <a:t>Open to all levels of government, commercial providers, academia</a:t>
            </a:r>
          </a:p>
        </p:txBody>
      </p:sp>
    </p:spTree>
    <p:extLst>
      <p:ext uri="{BB962C8B-B14F-4D97-AF65-F5344CB8AC3E}">
        <p14:creationId xmlns:p14="http://schemas.microsoft.com/office/powerpoint/2010/main" val="1812140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320" y="1410425"/>
            <a:ext cx="4632610" cy="5189158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rgbClr val="0070C0"/>
                </a:solidFill>
              </a:rPr>
              <a:t>Paper maps to digital data</a:t>
            </a:r>
          </a:p>
          <a:p>
            <a:pPr lvl="1"/>
            <a:r>
              <a:rPr lang="en-US" sz="2800" dirty="0" smtClean="0"/>
              <a:t>National Spatial Data Infrastructure development</a:t>
            </a:r>
            <a:endParaRPr lang="en-US" sz="2800" i="1" dirty="0" smtClean="0"/>
          </a:p>
          <a:p>
            <a:pPr lvl="1"/>
            <a:r>
              <a:rPr lang="en-US" sz="2800" dirty="0" smtClean="0"/>
              <a:t>Started in 1990’s</a:t>
            </a:r>
          </a:p>
          <a:p>
            <a:pPr lvl="1"/>
            <a:r>
              <a:rPr lang="en-US" sz="2800" dirty="0" smtClean="0"/>
              <a:t>Took more than a decade to complete</a:t>
            </a:r>
          </a:p>
          <a:p>
            <a:r>
              <a:rPr lang="en-US" sz="2800" i="1" dirty="0" smtClean="0">
                <a:solidFill>
                  <a:srgbClr val="0070C0"/>
                </a:solidFill>
              </a:rPr>
              <a:t>Digital data to web services</a:t>
            </a:r>
          </a:p>
          <a:p>
            <a:pPr lvl="1"/>
            <a:r>
              <a:rPr lang="en-US" sz="2800" dirty="0" smtClean="0"/>
              <a:t>Started several years ago</a:t>
            </a:r>
          </a:p>
          <a:p>
            <a:pPr lvl="1"/>
            <a:r>
              <a:rPr lang="en-US" sz="2800" dirty="0" smtClean="0"/>
              <a:t>Will take years to complete</a:t>
            </a: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909930" y="2883750"/>
            <a:ext cx="1177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72449" y="3810653"/>
            <a:ext cx="105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3169" y="4647607"/>
            <a:ext cx="120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Services</a:t>
            </a:r>
          </a:p>
        </p:txBody>
      </p:sp>
      <p:sp>
        <p:nvSpPr>
          <p:cNvPr id="8" name="Bent Arrow 7"/>
          <p:cNvSpPr/>
          <p:nvPr/>
        </p:nvSpPr>
        <p:spPr>
          <a:xfrm rot="5400000">
            <a:off x="5853878" y="3117653"/>
            <a:ext cx="720378" cy="58876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9" name="Bent Arrow 8"/>
          <p:cNvSpPr/>
          <p:nvPr/>
        </p:nvSpPr>
        <p:spPr>
          <a:xfrm rot="5400000">
            <a:off x="6865162" y="4083142"/>
            <a:ext cx="615661" cy="51326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60671" y="810768"/>
            <a:ext cx="8439396" cy="4846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Major Transitions in Geospatial Info</a:t>
            </a:r>
            <a:endParaRPr lang="en-US" sz="4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250" y="2387600"/>
            <a:ext cx="8032750" cy="42163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AWRA support for Open Water Data</a:t>
            </a:r>
          </a:p>
          <a:p>
            <a:pPr lvl="1"/>
            <a:r>
              <a:rPr lang="en-US" sz="2800" dirty="0" smtClean="0">
                <a:solidFill>
                  <a:schemeClr val="accent1"/>
                </a:solidFill>
              </a:rPr>
              <a:t>Featured Collection</a:t>
            </a:r>
            <a:r>
              <a:rPr lang="en-US" sz="2800" dirty="0" smtClean="0"/>
              <a:t> of articles in JAWRA</a:t>
            </a:r>
          </a:p>
          <a:p>
            <a:pPr lvl="1"/>
            <a:r>
              <a:rPr lang="en-US" sz="2800" dirty="0" smtClean="0"/>
              <a:t>New </a:t>
            </a:r>
            <a:r>
              <a:rPr lang="en-US" sz="2800" dirty="0" smtClean="0">
                <a:solidFill>
                  <a:schemeClr val="accent1"/>
                </a:solidFill>
              </a:rPr>
              <a:t>Technology Committee </a:t>
            </a:r>
            <a:r>
              <a:rPr lang="en-US" sz="2800" dirty="0" smtClean="0"/>
              <a:t>chaired by Jack Hampson and Sandra Fox</a:t>
            </a:r>
          </a:p>
          <a:p>
            <a:pPr lvl="1"/>
            <a:r>
              <a:rPr lang="en-US" sz="2800" dirty="0" smtClean="0">
                <a:solidFill>
                  <a:schemeClr val="accent1"/>
                </a:solidFill>
              </a:rPr>
              <a:t>Special track </a:t>
            </a:r>
            <a:r>
              <a:rPr lang="en-US" sz="2800" dirty="0" smtClean="0"/>
              <a:t>at AWRA National meeting in Tysons Corner, VA, Nov 2014</a:t>
            </a:r>
          </a:p>
          <a:p>
            <a:pPr marL="457200" lvl="1" indent="0">
              <a:buNone/>
            </a:pPr>
            <a:endParaRPr lang="en-US" sz="2800" dirty="0" smtClean="0"/>
          </a:p>
          <a:p>
            <a:pPr lvl="1"/>
            <a:r>
              <a:rPr lang="en-US" sz="3600" i="1" dirty="0" smtClean="0">
                <a:solidFill>
                  <a:schemeClr val="accent1"/>
                </a:solidFill>
              </a:rPr>
              <a:t>GIS and Water Resources – data and modeling services in space and time</a:t>
            </a:r>
          </a:p>
          <a:p>
            <a:pPr lvl="1"/>
            <a:r>
              <a:rPr lang="en-US" sz="3600" i="1" dirty="0">
                <a:solidFill>
                  <a:schemeClr val="accent1"/>
                </a:solidFill>
              </a:rPr>
              <a:t>Your participation and suggestions are very welcome!!!</a:t>
            </a:r>
          </a:p>
          <a:p>
            <a:pPr lvl="1"/>
            <a:endParaRPr lang="en-US" sz="3600" i="1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33349"/>
            <a:ext cx="830580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36" y="1626726"/>
            <a:ext cx="4047452" cy="3657600"/>
          </a:xfrm>
          <a:prstGeom prst="rect">
            <a:avLst/>
          </a:prstGeom>
          <a:noFill/>
          <a:ln w="19050" cap="rnd">
            <a:noFill/>
            <a:round/>
            <a:headEnd/>
            <a:tailEnd/>
          </a:ln>
          <a:effectLst>
            <a:outerShdw blurRad="889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65905" y="3358267"/>
            <a:ext cx="357809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Remote Data &amp; Tools: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Basemap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Stream Gages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Digital Elevation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Watershed Delineation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Soil Available Moisture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Soil Statistics by Watershed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25" y="1872156"/>
            <a:ext cx="4125277" cy="3657600"/>
          </a:xfrm>
          <a:prstGeom prst="rect">
            <a:avLst/>
          </a:prstGeom>
          <a:noFill/>
          <a:ln w="9525" cap="rnd">
            <a:solidFill>
              <a:schemeClr val="bg1">
                <a:lumMod val="65000"/>
              </a:schemeClr>
            </a:solidFill>
            <a:round/>
            <a:headEnd/>
            <a:tailEnd/>
          </a:ln>
          <a:effectLst>
            <a:outerShdw blurRad="88900" dist="38100" dir="13500000" algn="br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96" y="2174652"/>
            <a:ext cx="4034763" cy="3657600"/>
          </a:xfrm>
          <a:prstGeom prst="rect">
            <a:avLst/>
          </a:prstGeom>
          <a:noFill/>
          <a:ln w="9525" cap="rnd">
            <a:solidFill>
              <a:schemeClr val="bg1">
                <a:lumMod val="65000"/>
              </a:schemeClr>
            </a:solidFill>
            <a:round/>
            <a:headEnd/>
            <a:tailEnd/>
          </a:ln>
          <a:effectLst>
            <a:outerShdw blurRad="88900" dist="38100" dir="13500000" algn="br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00" y="2385888"/>
            <a:ext cx="3940313" cy="3657600"/>
          </a:xfrm>
          <a:prstGeom prst="rect">
            <a:avLst/>
          </a:prstGeom>
          <a:noFill/>
          <a:ln w="9525" cap="rnd">
            <a:solidFill>
              <a:schemeClr val="bg1">
                <a:lumMod val="65000"/>
              </a:schemeClr>
            </a:solidFill>
            <a:round/>
            <a:headEnd/>
            <a:tailEnd/>
          </a:ln>
          <a:effectLst>
            <a:outerShdw blurRad="88900" dist="38100" dir="13500000" algn="br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11" y="3084039"/>
            <a:ext cx="4200397" cy="313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1350" y="1574114"/>
            <a:ext cx="3582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Goal: </a:t>
            </a:r>
          </a:p>
          <a:p>
            <a:r>
              <a:rPr lang="en-US" sz="2000" dirty="0" smtClean="0"/>
              <a:t>Calculate average available water storage for a set of contributing areas</a:t>
            </a:r>
            <a:endParaRPr lang="en-US" sz="20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60670" y="810768"/>
            <a:ext cx="8583329" cy="4846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Geospatial Services</a:t>
            </a:r>
            <a:endParaRPr lang="en-US" sz="4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5299" y="2978472"/>
            <a:ext cx="7474069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Key to Geospatial Services: </a:t>
            </a:r>
          </a:p>
          <a:p>
            <a:pPr algn="ctr"/>
            <a:r>
              <a:rPr lang="en-US" sz="2800" b="1" dirty="0" smtClean="0"/>
              <a:t>Standardized &amp; Machine-Readable Formats</a:t>
            </a:r>
          </a:p>
        </p:txBody>
      </p:sp>
    </p:spTree>
    <p:extLst>
      <p:ext uri="{BB962C8B-B14F-4D97-AF65-F5344CB8AC3E}">
        <p14:creationId xmlns:p14="http://schemas.microsoft.com/office/powerpoint/2010/main" val="19148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61350" cy="1325563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National Spatial Data Infrastructure (NSDI)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679286" y="1420642"/>
            <a:ext cx="4210714" cy="5185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Desired Future State of NSDI</a:t>
            </a:r>
          </a:p>
          <a:p>
            <a:endParaRPr lang="en-US" sz="1200" b="1" u="sng" dirty="0"/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Create </a:t>
            </a:r>
            <a:r>
              <a:rPr lang="en-US" sz="2400" dirty="0" smtClean="0">
                <a:solidFill>
                  <a:schemeClr val="accent1"/>
                </a:solidFill>
              </a:rPr>
              <a:t>network</a:t>
            </a:r>
            <a:r>
              <a:rPr lang="en-US" sz="2400" dirty="0" smtClean="0"/>
              <a:t> of resources and services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Facilitate </a:t>
            </a:r>
            <a:r>
              <a:rPr lang="en-US" sz="2400" dirty="0" smtClean="0">
                <a:solidFill>
                  <a:schemeClr val="accent1"/>
                </a:solidFill>
              </a:rPr>
              <a:t>discovery</a:t>
            </a:r>
            <a:r>
              <a:rPr lang="en-US" sz="2400" dirty="0" smtClean="0"/>
              <a:t>, access and application of resources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Leverage shared </a:t>
            </a:r>
            <a:r>
              <a:rPr lang="en-US" sz="2400" dirty="0" smtClean="0">
                <a:solidFill>
                  <a:schemeClr val="accent1"/>
                </a:solidFill>
              </a:rPr>
              <a:t>standard</a:t>
            </a:r>
            <a:r>
              <a:rPr lang="en-US" sz="2400" dirty="0" smtClean="0"/>
              <a:t>-based services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Develop core set of information layers that interface with </a:t>
            </a:r>
            <a:r>
              <a:rPr lang="en-US" sz="2400" dirty="0" err="1" smtClean="0">
                <a:solidFill>
                  <a:schemeClr val="accent1"/>
                </a:solidFill>
              </a:rPr>
              <a:t>nonspatial</a:t>
            </a:r>
            <a:r>
              <a:rPr lang="en-US" sz="2400" dirty="0" smtClean="0">
                <a:solidFill>
                  <a:schemeClr val="accent1"/>
                </a:solidFill>
              </a:rPr>
              <a:t> data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Use </a:t>
            </a:r>
            <a:r>
              <a:rPr lang="en-US" sz="2400" dirty="0" smtClean="0">
                <a:solidFill>
                  <a:schemeClr val="accent1"/>
                </a:solidFill>
              </a:rPr>
              <a:t>real-time</a:t>
            </a:r>
            <a:r>
              <a:rPr lang="en-US" sz="2400" dirty="0" smtClean="0"/>
              <a:t> data feeds and sensor webs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90" y="1420642"/>
            <a:ext cx="3966793" cy="506905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5271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8" y="1502177"/>
            <a:ext cx="8733076" cy="4480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464" y="287695"/>
            <a:ext cx="8276704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National Water Data Infrastructure (NWDI)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5295072" cy="317817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/>
              <a:t>thematically organized set of water information </a:t>
            </a:r>
            <a:r>
              <a:rPr lang="en-US" dirty="0" smtClean="0"/>
              <a:t>data layers</a:t>
            </a:r>
          </a:p>
          <a:p>
            <a:r>
              <a:rPr lang="en-US" dirty="0" smtClean="0"/>
              <a:t>Authoritative </a:t>
            </a:r>
            <a:r>
              <a:rPr lang="en-US" dirty="0"/>
              <a:t>for the </a:t>
            </a:r>
            <a:r>
              <a:rPr lang="en-US" dirty="0" smtClean="0"/>
              <a:t>nation</a:t>
            </a:r>
          </a:p>
          <a:p>
            <a:r>
              <a:rPr lang="en-US" dirty="0"/>
              <a:t>A</a:t>
            </a:r>
            <a:r>
              <a:rPr lang="en-US" dirty="0" smtClean="0"/>
              <a:t>ssembled </a:t>
            </a:r>
            <a:r>
              <a:rPr lang="en-US" dirty="0"/>
              <a:t>from best available </a:t>
            </a:r>
            <a:r>
              <a:rPr lang="en-US" dirty="0" smtClean="0"/>
              <a:t>sources</a:t>
            </a:r>
          </a:p>
          <a:p>
            <a:r>
              <a:rPr lang="en-US" dirty="0" smtClean="0"/>
              <a:t>Made </a:t>
            </a:r>
            <a:r>
              <a:rPr lang="en-US" dirty="0"/>
              <a:t>freely available through water information services.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573" y="5107704"/>
            <a:ext cx="6888781" cy="17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6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0" y="473021"/>
            <a:ext cx="9144000" cy="2267912"/>
          </a:xfrm>
          <a:prstGeom prst="rect">
            <a:avLst/>
          </a:prstGeom>
          <a:solidFill>
            <a:schemeClr val="bg1"/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304548"/>
            <a:ext cx="9144000" cy="1019772"/>
            <a:chOff x="0" y="285109"/>
            <a:chExt cx="9144000" cy="1019772"/>
          </a:xfrm>
        </p:grpSpPr>
        <p:pic>
          <p:nvPicPr>
            <p:cNvPr id="25" name="Picture 24" descr="masthead2 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3" t="17110" r="2345" b="7310"/>
            <a:stretch/>
          </p:blipFill>
          <p:spPr>
            <a:xfrm>
              <a:off x="0" y="454019"/>
              <a:ext cx="9144000" cy="763279"/>
            </a:xfrm>
            <a:prstGeom prst="rect">
              <a:avLst/>
            </a:prstGeom>
          </p:spPr>
        </p:pic>
        <p:pic>
          <p:nvPicPr>
            <p:cNvPr id="19" name="Picture 18" descr="cuahsi-gw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35" y="285109"/>
              <a:ext cx="1035788" cy="1019772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42" y="1300783"/>
            <a:ext cx="2344116" cy="134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5"/>
          <p:cNvSpPr txBox="1"/>
          <p:nvPr/>
        </p:nvSpPr>
        <p:spPr>
          <a:xfrm>
            <a:off x="7377357" y="863824"/>
            <a:ext cx="1077669" cy="26161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>
                <a:solidFill>
                  <a:prstClr val="black"/>
                </a:solidFill>
                <a:hlinkClick r:id="rId5"/>
              </a:rPr>
              <a:t>www.cuahsi.org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1819" y="565879"/>
            <a:ext cx="301320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r" eaLnBrk="0" hangingPunct="0"/>
            <a:r>
              <a:rPr lang="en-US" sz="1200" dirty="0" smtClean="0">
                <a:solidFill>
                  <a:srgbClr val="FFFFFF"/>
                </a:solidFill>
              </a:rPr>
              <a:t>Consortium of Universities for the Advancement of Hydrologic Science, Inc.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615653" y="1482787"/>
            <a:ext cx="4486633" cy="1135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336799"/>
                </a:solidFill>
              </a:rPr>
              <a:t>CUAHSI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A consortium representing 125 US universities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Dr. Richard Hooper, President and CEO</a:t>
            </a:r>
            <a:br>
              <a:rPr lang="en-US" sz="1600" dirty="0" smtClean="0"/>
            </a:b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 bwMode="auto">
          <a:xfrm>
            <a:off x="0" y="2704847"/>
            <a:ext cx="9144000" cy="3017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8" name="Picture 3" descr="Figure 5.1.  Conceptualization of the Water Cycle (Schematic view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3019" y="2704846"/>
            <a:ext cx="3838698" cy="3017520"/>
          </a:xfrm>
          <a:noFill/>
          <a:ln w="190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02754" y="6039121"/>
            <a:ext cx="5552271" cy="360091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/>
          <a:p>
            <a:pPr algn="r" eaLnBrk="0" hangingPunct="0"/>
            <a:r>
              <a:rPr lang="en-US" b="1" dirty="0" smtClean="0">
                <a:solidFill>
                  <a:srgbClr val="5EB4E6">
                    <a:lumMod val="20000"/>
                    <a:lumOff val="80000"/>
                  </a:srgbClr>
                </a:solidFill>
              </a:rPr>
              <a:t>Building an academic prototype system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615653" y="2911408"/>
            <a:ext cx="3081885" cy="26935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Supported by the </a:t>
            </a:r>
            <a:r>
              <a:rPr sz="1500" b="1" dirty="0" smtClean="0">
                <a:solidFill>
                  <a:srgbClr val="ED982D">
                    <a:lumMod val="75000"/>
                  </a:srgbClr>
                </a:solidFill>
              </a:rPr>
              <a:t>National Science Foundation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Earth Science Division</a:t>
            </a:r>
          </a:p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Advances </a:t>
            </a:r>
            <a:r>
              <a:rPr sz="1500" b="1" dirty="0" smtClean="0">
                <a:solidFill>
                  <a:srgbClr val="C37411"/>
                </a:solidFill>
              </a:rPr>
              <a:t>hydrologic science 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 nation’s universities</a:t>
            </a:r>
          </a:p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Includes a </a:t>
            </a:r>
            <a:r>
              <a:rPr sz="1500" b="1" dirty="0" smtClean="0">
                <a:solidFill>
                  <a:srgbClr val="C37411"/>
                </a:solidFill>
              </a:rPr>
              <a:t>Hydrologic Information System 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project</a:t>
            </a:r>
          </a:p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Invented </a:t>
            </a:r>
            <a:r>
              <a:rPr sz="1500" b="1" dirty="0" err="1" smtClean="0">
                <a:solidFill>
                  <a:srgbClr val="C37411"/>
                </a:solidFill>
              </a:rPr>
              <a:t>WaterML</a:t>
            </a:r>
            <a:r>
              <a:rPr sz="1500" dirty="0" smtClean="0">
                <a:solidFill>
                  <a:srgbClr val="C37411"/>
                </a:solidFill>
              </a:rPr>
              <a:t> 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language for water resources time series</a:t>
            </a:r>
            <a:endParaRPr sz="15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983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457200"/>
            <a:ext cx="8915400" cy="484632"/>
          </a:xfrm>
        </p:spPr>
        <p:txBody>
          <a:bodyPr/>
          <a:lstStyle/>
          <a:p>
            <a:r>
              <a:rPr lang="en-US" dirty="0" err="1" smtClean="0"/>
              <a:t>WaterML</a:t>
            </a:r>
            <a:r>
              <a:rPr lang="en-US" dirty="0" smtClean="0"/>
              <a:t> Web Services </a:t>
            </a:r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 CUAHSI, USGS, OGC, WMO …..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853" y="1477199"/>
            <a:ext cx="4228732" cy="2886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457200" eaLnBrk="0" hangingPunct="0"/>
            <a:r>
              <a:rPr lang="en-US" sz="1600" dirty="0">
                <a:solidFill>
                  <a:srgbClr val="5EB4E6">
                    <a:lumMod val="20000"/>
                    <a:lumOff val="80000"/>
                  </a:srgbClr>
                </a:solidFill>
                <a:cs typeface="Avenir LT Std 85 Heavy"/>
              </a:rPr>
              <a:t>Water time series data on the internet</a:t>
            </a:r>
            <a:endParaRPr lang="en-US" sz="1600" dirty="0" smtClean="0">
              <a:solidFill>
                <a:srgbClr val="5EB4E6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/>
          <a:stretch/>
        </p:blipFill>
        <p:spPr bwMode="auto">
          <a:xfrm>
            <a:off x="5290979" y="1774465"/>
            <a:ext cx="2490978" cy="83802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78" y="3032520"/>
            <a:ext cx="3158525" cy="183004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4960" y="5183794"/>
            <a:ext cx="4077139" cy="544299"/>
          </a:xfrm>
          <a:prstGeom prst="rect">
            <a:avLst/>
          </a:prstGeom>
          <a:gradFill flip="none" rotWithShape="1">
            <a:gsLst>
              <a:gs pos="10000">
                <a:schemeClr val="accent3">
                  <a:alpha val="0"/>
                </a:schemeClr>
              </a:gs>
              <a:gs pos="49000">
                <a:schemeClr val="accent3"/>
              </a:gs>
            </a:gsLst>
            <a:lin ang="0" scaled="1"/>
            <a:tileRect/>
          </a:gradFill>
          <a:effectLst/>
        </p:spPr>
        <p:txBody>
          <a:bodyPr wrap="square" lIns="1371600" tIns="45720" rIns="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l"/>
            <a:r>
              <a:rPr lang="en-US" sz="1400" b="1" dirty="0">
                <a:solidFill>
                  <a:prstClr val="white"/>
                </a:solidFill>
              </a:rPr>
              <a:t>24/7/365 </a:t>
            </a:r>
            <a:r>
              <a:rPr lang="en-US" sz="1400" b="1" dirty="0" smtClean="0">
                <a:solidFill>
                  <a:prstClr val="white"/>
                </a:solidFill>
              </a:rPr>
              <a:t>service </a:t>
            </a:r>
          </a:p>
          <a:p>
            <a:pPr algn="l"/>
            <a:r>
              <a:rPr lang="en-US" sz="1400" dirty="0" smtClean="0">
                <a:solidFill>
                  <a:prstClr val="white"/>
                </a:solidFill>
              </a:rPr>
              <a:t>For daily </a:t>
            </a:r>
            <a:r>
              <a:rPr lang="en-US" sz="1400" dirty="0">
                <a:solidFill>
                  <a:prstClr val="white"/>
                </a:solidFill>
              </a:rPr>
              <a:t>and real-time 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7233" y="6133543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. </a:t>
            </a:r>
            <a:r>
              <a:rPr lang="en-US" sz="14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. . O</a:t>
            </a:r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perational water web services system for the United States                  </a:t>
            </a:r>
            <a:endParaRPr lang="en-US" sz="1400" dirty="0">
              <a:solidFill>
                <a:srgbClr val="5EB4E6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65895"/>
            <a:ext cx="4440631" cy="2701002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72" y="2043112"/>
            <a:ext cx="3133725" cy="2857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prstClr val="white"/>
                </a:solidFill>
                <a:hlinkClick r:id="rId7"/>
              </a:rPr>
              <a:t>http://waterservices.usgs.gov/nwis/iv/?</a:t>
            </a:r>
            <a:r>
              <a:rPr lang="en-US" sz="1050" dirty="0" smtClean="0">
                <a:solidFill>
                  <a:prstClr val="white"/>
                </a:solidFill>
                <a:hlinkClick r:id="rId7"/>
              </a:rPr>
              <a:t>format=waterml,2.0&amp;sites=08158000&amp;period=P1D&amp;parameterCd=00060</a:t>
            </a:r>
            <a:r>
              <a:rPr lang="en-US" sz="1050" dirty="0" smtClean="0">
                <a:solidFill>
                  <a:prstClr val="white"/>
                </a:solidFill>
              </a:rPr>
              <a:t> </a:t>
            </a:r>
            <a:endParaRPr lang="en-US" sz="105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335" y="4513469"/>
            <a:ext cx="4440095" cy="168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204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938212"/>
            <a:ext cx="910590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17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Geospatial Consortium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66688" y="842366"/>
            <a:ext cx="5688337" cy="45728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2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More than 400 </a:t>
            </a:r>
            <a:r>
              <a:rPr lang="en-US" sz="1600" dirty="0">
                <a:solidFill>
                  <a:prstClr val="black">
                    <a:lumMod val="50000"/>
                    <a:lumOff val="50000"/>
                  </a:prstClr>
                </a:solidFill>
              </a:rPr>
              <a:t>companies and agencies </a:t>
            </a:r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globally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3358" y="6275638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. </a:t>
            </a:r>
            <a:r>
              <a:rPr lang="en-US" sz="14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. . </a:t>
            </a:r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Internet </a:t>
            </a:r>
            <a:r>
              <a:rPr lang="en-US" sz="14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data standards for maps and observational data                  </a:t>
            </a:r>
          </a:p>
        </p:txBody>
      </p:sp>
      <p:pic>
        <p:nvPicPr>
          <p:cNvPr id="10" name="Picture 9" descr="OGC_page_explorer_cropp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72" y="1304124"/>
            <a:ext cx="6907256" cy="49645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390174" y="3354926"/>
            <a:ext cx="4239827" cy="1701800"/>
          </a:xfrm>
          <a:prstGeom prst="rect">
            <a:avLst/>
          </a:prstGeo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Internet standards for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Map services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Observation  services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Catalog services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597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317</TotalTime>
  <Words>748</Words>
  <Application>Microsoft Office PowerPoint</Application>
  <PresentationFormat>On-screen Show (4:3)</PresentationFormat>
  <Paragraphs>135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ＭＳ Ｐゴシック</vt:lpstr>
      <vt:lpstr>Arial</vt:lpstr>
      <vt:lpstr>Avenir LT Std 55 Roman</vt:lpstr>
      <vt:lpstr>Avenir LT Std 65 Medium</vt:lpstr>
      <vt:lpstr>Avenir LT Std 85 Heavy</vt:lpstr>
      <vt:lpstr>Calibri</vt:lpstr>
      <vt:lpstr>Calibri Light</vt:lpstr>
      <vt:lpstr>Lucida Grande</vt:lpstr>
      <vt:lpstr>Office Theme</vt:lpstr>
      <vt:lpstr>Optional_Corporate_PPT_Template-Arial</vt:lpstr>
      <vt:lpstr>Open Water Data</vt:lpstr>
      <vt:lpstr>PowerPoint Presentation</vt:lpstr>
      <vt:lpstr>PowerPoint Presentation</vt:lpstr>
      <vt:lpstr>National Spatial Data Infrastructure (NSDI)</vt:lpstr>
      <vt:lpstr>National Water Data Infrastructure (NWDI)</vt:lpstr>
      <vt:lpstr>PowerPoint Presentation</vt:lpstr>
      <vt:lpstr>WaterML Web Services –  CUAHSI, USGS, OGC, WMO …..</vt:lpstr>
      <vt:lpstr>PowerPoint Presentation</vt:lpstr>
      <vt:lpstr>Open Geospatial Consortium</vt:lpstr>
      <vt:lpstr>OGC/WMO Hydrology Domain Working Group</vt:lpstr>
      <vt:lpstr>PowerPoint Presentation</vt:lpstr>
      <vt:lpstr>President’s Climate Data Initiative</vt:lpstr>
      <vt:lpstr>Goals of Climate Data Initiative</vt:lpstr>
      <vt:lpstr>Anne Castle, Asst Secretary for Water and Science, Dept of Interior</vt:lpstr>
      <vt:lpstr>PowerPoint Presentation</vt:lpstr>
      <vt:lpstr>PowerPoint Presentation</vt:lpstr>
      <vt:lpstr>PowerPoint Presentation</vt:lpstr>
      <vt:lpstr>PowerPoint Presentation</vt:lpstr>
      <vt:lpstr>National Flood Interoperability Experiment: Connecting national flood forecasting with local flood emergency response</vt:lpstr>
      <vt:lpstr>PowerPoint Presentation</vt:lpstr>
    </vt:vector>
  </TitlesOfParts>
  <Company>Cockrell School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Water Data Infrastructure</dc:title>
  <dc:creator>Maidment, David R</dc:creator>
  <cp:lastModifiedBy>Maidment, David R</cp:lastModifiedBy>
  <cp:revision>53</cp:revision>
  <dcterms:created xsi:type="dcterms:W3CDTF">2014-03-24T22:14:31Z</dcterms:created>
  <dcterms:modified xsi:type="dcterms:W3CDTF">2014-07-15T12:37:07Z</dcterms:modified>
</cp:coreProperties>
</file>