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notesSlides/notesSlide17.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6" r:id="rId2"/>
    <p:sldId id="260" r:id="rId3"/>
    <p:sldId id="257" r:id="rId4"/>
    <p:sldId id="258" r:id="rId5"/>
    <p:sldId id="259" r:id="rId6"/>
    <p:sldId id="275" r:id="rId7"/>
    <p:sldId id="261" r:id="rId8"/>
    <p:sldId id="262" r:id="rId9"/>
    <p:sldId id="264" r:id="rId10"/>
    <p:sldId id="263" r:id="rId11"/>
    <p:sldId id="276" r:id="rId12"/>
    <p:sldId id="270" r:id="rId13"/>
    <p:sldId id="265" r:id="rId14"/>
    <p:sldId id="269" r:id="rId15"/>
    <p:sldId id="271" r:id="rId16"/>
    <p:sldId id="272" r:id="rId17"/>
    <p:sldId id="273" r:id="rId18"/>
    <p:sldId id="274" r:id="rId19"/>
    <p:sldId id="277" r:id="rId20"/>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43" d="100"/>
          <a:sy n="43" d="100"/>
        </p:scale>
        <p:origin x="-714"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A0005C1F-EC91-4EF0-B5BC-729D00E2A35A}" type="datetimeFigureOut">
              <a:rPr lang="en-US"/>
              <a:pPr>
                <a:defRPr/>
              </a:pPr>
              <a:t>3/20/2008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02282272-A1D3-48F2-8AD7-C62CE000BCF4}"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www.nasa.gov/centers/goddard/images/content/95642main_dead_zone02STILL.0210.tif" TargetMode="External"/><Relationship Id="rId2" Type="http://schemas.openxmlformats.org/officeDocument/2006/relationships/slide" Target="../slides/slide4.xml"/><Relationship Id="rId1" Type="http://schemas.openxmlformats.org/officeDocument/2006/relationships/notesMaster" Target="../notesMasters/notesMaster1.xml"/><Relationship Id="rId4" Type="http://schemas.openxmlformats.org/officeDocument/2006/relationships/hyperlink" Target="http://www.nasa.gov/centers/goddard/images/content/95643main_dead_zone02STILL.0240.tif"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02282272-A1D3-48F2-8AD7-C62CE000BCF4}" type="slidenum">
              <a:rPr lang="en-US" smtClean="0"/>
              <a:pPr>
                <a:defRPr/>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02282272-A1D3-48F2-8AD7-C62CE000BCF4}" type="slidenum">
              <a:rPr lang="en-US" smtClean="0"/>
              <a:pPr>
                <a:defRPr/>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02282272-A1D3-48F2-8AD7-C62CE000BCF4}" type="slidenum">
              <a:rPr lang="en-US" smtClean="0"/>
              <a:pPr>
                <a:defRPr/>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02282272-A1D3-48F2-8AD7-C62CE000BCF4}" type="slidenum">
              <a:rPr lang="en-US" smtClean="0"/>
              <a:pPr>
                <a:defRPr/>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02282272-A1D3-48F2-8AD7-C62CE000BCF4}" type="slidenum">
              <a:rPr lang="en-US" smtClean="0"/>
              <a:pPr>
                <a:defRPr/>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02282272-A1D3-48F2-8AD7-C62CE000BCF4}" type="slidenum">
              <a:rPr lang="en-US" smtClean="0"/>
              <a:pPr>
                <a:defRPr/>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A70CE03-C8A7-4F7E-899A-50476BE2EFA8}" type="slidenum">
              <a:rPr lang="ko-KR" altLang="en-US" smtClean="0">
                <a:cs typeface="맑은 고딕"/>
              </a:rPr>
              <a:pPr fontAlgn="base">
                <a:spcBef>
                  <a:spcPct val="0"/>
                </a:spcBef>
                <a:spcAft>
                  <a:spcPct val="0"/>
                </a:spcAft>
                <a:defRPr/>
              </a:pPr>
              <a:t>15</a:t>
            </a:fld>
            <a:endParaRPr lang="en-US" altLang="ko-KR" smtClean="0">
              <a:cs typeface="맑은 고딕"/>
            </a:endParaRPr>
          </a:p>
        </p:txBody>
      </p:sp>
      <p:sp>
        <p:nvSpPr>
          <p:cNvPr id="2969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970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F945120-3C78-49CD-A2DC-3AAA08108CA4}" type="slidenum">
              <a:rPr lang="ko-KR" altLang="en-US" smtClean="0">
                <a:cs typeface="맑은 고딕"/>
              </a:rPr>
              <a:pPr fontAlgn="base">
                <a:spcBef>
                  <a:spcPct val="0"/>
                </a:spcBef>
                <a:spcAft>
                  <a:spcPct val="0"/>
                </a:spcAft>
                <a:defRPr/>
              </a:pPr>
              <a:t>16</a:t>
            </a:fld>
            <a:endParaRPr lang="en-US" altLang="ko-KR" smtClean="0">
              <a:cs typeface="맑은 고딕"/>
            </a:endParaRPr>
          </a:p>
        </p:txBody>
      </p:sp>
      <p:sp>
        <p:nvSpPr>
          <p:cNvPr id="3072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072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4409FBE-E5B7-4D3A-8721-C20D92007E67}" type="slidenum">
              <a:rPr lang="ko-KR" altLang="en-US" smtClean="0">
                <a:cs typeface="맑은 고딕"/>
              </a:rPr>
              <a:pPr fontAlgn="base">
                <a:spcBef>
                  <a:spcPct val="0"/>
                </a:spcBef>
                <a:spcAft>
                  <a:spcPct val="0"/>
                </a:spcAft>
                <a:defRPr/>
              </a:pPr>
              <a:t>17</a:t>
            </a:fld>
            <a:endParaRPr lang="en-US" altLang="ko-KR" smtClean="0">
              <a:cs typeface="맑은 고딕"/>
            </a:endParaRPr>
          </a:p>
        </p:txBody>
      </p:sp>
      <p:sp>
        <p:nvSpPr>
          <p:cNvPr id="3174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174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02282272-A1D3-48F2-8AD7-C62CE000BCF4}" type="slidenum">
              <a:rPr lang="en-US" smtClean="0"/>
              <a:pPr>
                <a:defRPr/>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02282272-A1D3-48F2-8AD7-C62CE000BCF4}" type="slidenum">
              <a:rPr lang="en-US" smtClean="0"/>
              <a:pPr>
                <a:defRPr/>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02282272-A1D3-48F2-8AD7-C62CE000BCF4}" type="slidenum">
              <a:rPr lang="en-US" smtClean="0"/>
              <a:pPr>
                <a:defRPr/>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52E4186-5052-4E5E-8AF0-44D3B0504CE5}" type="slidenum">
              <a:rPr lang="ko-KR" altLang="en-US" smtClean="0">
                <a:cs typeface="맑은 고딕"/>
              </a:rPr>
              <a:pPr fontAlgn="base">
                <a:spcBef>
                  <a:spcPct val="0"/>
                </a:spcBef>
                <a:spcAft>
                  <a:spcPct val="0"/>
                </a:spcAft>
                <a:defRPr/>
              </a:pPr>
              <a:t>3</a:t>
            </a:fld>
            <a:endParaRPr lang="en-US" altLang="ko-KR" smtClean="0">
              <a:cs typeface="맑은 고딕"/>
            </a:endParaRPr>
          </a:p>
        </p:txBody>
      </p:sp>
      <p:sp>
        <p:nvSpPr>
          <p:cNvPr id="2355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355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ltLang="ko-KR" b="1" smtClean="0">
                <a:solidFill>
                  <a:schemeClr val="bg2"/>
                </a:solidFill>
                <a:latin typeface="Times New Roman" pitchFamily="18" charset="0"/>
                <a:cs typeface="맑은 고딕"/>
              </a:rPr>
              <a:t>Bottom-water hypoxia was strongly related to vertical stratification due to high or moderate river flow from the Peace River. Vertical stratification caused weak water mixing which prevented the surface water body from supplying DO to the bottom water body. Meanwhile, SOD continuously consumes DO at the bottom layer without sufficient sources from surface water. These successions created low DO events in Upper Charlotte Harbor. </a:t>
            </a:r>
          </a:p>
          <a:p>
            <a:pPr eaLnBrk="1" hangingPunct="1">
              <a:spcBef>
                <a:spcPct val="0"/>
              </a:spcBef>
            </a:pPr>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lnSpcReduction="10000"/>
          </a:bodyPr>
          <a:lstStyle/>
          <a:p>
            <a:pPr eaLnBrk="1" fontAlgn="auto" hangingPunct="1">
              <a:spcBef>
                <a:spcPts val="0"/>
              </a:spcBef>
              <a:spcAft>
                <a:spcPts val="0"/>
              </a:spcAft>
              <a:defRPr/>
            </a:pPr>
            <a:r>
              <a:rPr lang="en-US" b="1" dirty="0" smtClean="0"/>
              <a:t>MISSISSIPPI DEAD ZONE</a:t>
            </a:r>
            <a:endParaRPr lang="en-US" dirty="0" smtClean="0"/>
          </a:p>
          <a:p>
            <a:pPr eaLnBrk="1" fontAlgn="auto" hangingPunct="1">
              <a:spcBef>
                <a:spcPts val="0"/>
              </a:spcBef>
              <a:spcAft>
                <a:spcPts val="0"/>
              </a:spcAft>
              <a:defRPr/>
            </a:pPr>
            <a:r>
              <a:rPr lang="en-US" dirty="0" smtClean="0"/>
              <a:t/>
            </a:r>
            <a:br>
              <a:rPr lang="en-US" dirty="0" smtClean="0"/>
            </a:br>
            <a:r>
              <a:rPr lang="en-US" b="1" dirty="0" smtClean="0"/>
              <a:t>Credit: Neuse River Estuary Modeling and </a:t>
            </a:r>
            <a:r>
              <a:rPr lang="en-US" b="1" dirty="0" err="1" smtClean="0"/>
              <a:t>Montoring</a:t>
            </a:r>
            <a:r>
              <a:rPr lang="en-US" b="1" dirty="0" smtClean="0"/>
              <a:t> (Above: Sediment filled water meets the blue ocean in this photo at the outflow of the Neuse River</a:t>
            </a:r>
            <a:r>
              <a:rPr lang="en-US" dirty="0" smtClean="0"/>
              <a:t> </a:t>
            </a:r>
            <a:r>
              <a:rPr lang="en-US" b="1" dirty="0" smtClean="0"/>
              <a:t>after Hurricane Floyd. )</a:t>
            </a:r>
            <a:endParaRPr lang="en-US" dirty="0" smtClean="0"/>
          </a:p>
          <a:p>
            <a:pPr eaLnBrk="1" fontAlgn="auto" hangingPunct="1">
              <a:spcBef>
                <a:spcPts val="0"/>
              </a:spcBef>
              <a:spcAft>
                <a:spcPts val="0"/>
              </a:spcAft>
              <a:defRPr/>
            </a:pPr>
            <a:r>
              <a:rPr lang="en-US" dirty="0" smtClean="0"/>
              <a:t>Recent reports indicate that the large region of low oxygen water often referred to as the 'Dead Zone' has spread across nearly 5,800 square miles of the Gulf of Mexico again in what appears to be an annual event. NASA satellites monitor the health of the oceans and spots the conditions that lead to a dead zone. The above photo of the outflow of the Neuse River is an example of contrast seen in the Gulf of Mexico when sediment filled water meets the ocean.</a:t>
            </a:r>
          </a:p>
          <a:p>
            <a:pPr eaLnBrk="1" fontAlgn="auto" hangingPunct="1">
              <a:spcBef>
                <a:spcPts val="0"/>
              </a:spcBef>
              <a:spcAft>
                <a:spcPts val="0"/>
              </a:spcAft>
              <a:defRPr/>
            </a:pPr>
            <a:r>
              <a:rPr lang="en-US" b="1" dirty="0" smtClean="0"/>
              <a:t>MISSISSIPPI DEAD ZONE</a:t>
            </a:r>
            <a:r>
              <a:rPr lang="en-US" dirty="0" smtClean="0"/>
              <a:t/>
            </a:r>
            <a:br>
              <a:rPr lang="en-US" dirty="0" smtClean="0"/>
            </a:br>
            <a:r>
              <a:rPr lang="en-US" dirty="0" smtClean="0"/>
              <a:t/>
            </a:r>
            <a:br>
              <a:rPr lang="en-US" dirty="0" smtClean="0"/>
            </a:br>
            <a:r>
              <a:rPr lang="en-US" b="1" dirty="0" smtClean="0"/>
              <a:t>Credit: NASA</a:t>
            </a:r>
            <a:r>
              <a:rPr lang="en-US" dirty="0" smtClean="0"/>
              <a:t> (Download High Resolution .</a:t>
            </a:r>
            <a:r>
              <a:rPr lang="en-US" dirty="0" err="1" smtClean="0"/>
              <a:t>tif</a:t>
            </a:r>
            <a:r>
              <a:rPr lang="en-US" dirty="0" smtClean="0"/>
              <a:t>: </a:t>
            </a:r>
            <a:r>
              <a:rPr lang="en-US" dirty="0" smtClean="0">
                <a:hlinkClick r:id="rId3"/>
              </a:rPr>
              <a:t>Summer</a:t>
            </a:r>
            <a:r>
              <a:rPr lang="en-US" dirty="0" smtClean="0"/>
              <a:t> / </a:t>
            </a:r>
            <a:r>
              <a:rPr lang="en-US" dirty="0" smtClean="0">
                <a:hlinkClick r:id="rId4"/>
              </a:rPr>
              <a:t>Winter</a:t>
            </a:r>
            <a:r>
              <a:rPr lang="en-US" dirty="0" smtClean="0"/>
              <a:t>)</a:t>
            </a:r>
          </a:p>
          <a:p>
            <a:pPr eaLnBrk="1" fontAlgn="auto" hangingPunct="1">
              <a:spcBef>
                <a:spcPts val="0"/>
              </a:spcBef>
              <a:spcAft>
                <a:spcPts val="0"/>
              </a:spcAft>
              <a:defRPr/>
            </a:pPr>
            <a:r>
              <a:rPr lang="en-US" dirty="0" smtClean="0"/>
              <a:t>These images show how ocean color changes from winter to summer in the Gulf of Mexico. Summertime satellite observations of ocean color from MODIS/Aqua show highly turbid waters which may include large blooms of phytoplankton extending from the mouth of the Mississippi River all the way to the Texas coast. When these blooms die and sink to the bottom, bacterial decomposition strips oxygen from the surrounding water, creating an environment very difficult for marine life to survive in. Reds and oranges represent high concentrations of phytoplankton and river sediment.</a:t>
            </a:r>
          </a:p>
          <a:p>
            <a:pPr eaLnBrk="1" fontAlgn="auto" hangingPunct="1">
              <a:spcBef>
                <a:spcPts val="0"/>
              </a:spcBef>
              <a:spcAft>
                <a:spcPts val="0"/>
              </a:spcAft>
              <a:defRPr/>
            </a:pPr>
            <a:r>
              <a:rPr lang="en-US" b="1" dirty="0" smtClean="0"/>
              <a:t>SHIPS AND SATELLITES MATCH MEASUREMENTS</a:t>
            </a:r>
            <a:endParaRPr lang="en-US" dirty="0" smtClean="0"/>
          </a:p>
          <a:p>
            <a:pPr eaLnBrk="1" fontAlgn="auto" hangingPunct="1">
              <a:spcBef>
                <a:spcPts val="0"/>
              </a:spcBef>
              <a:spcAft>
                <a:spcPts val="0"/>
              </a:spcAft>
              <a:defRPr/>
            </a:pPr>
            <a:endParaRPr lang="en-US" dirty="0"/>
          </a:p>
        </p:txBody>
      </p:sp>
      <p:sp>
        <p:nvSpPr>
          <p:cNvPr id="2458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0BCE75F-7822-4CCF-B639-4E4FFB8C1A73}" type="slidenum">
              <a:rPr lang="en-US" smtClean="0"/>
              <a:pPr fontAlgn="base">
                <a:spcBef>
                  <a:spcPct val="0"/>
                </a:spcBef>
                <a:spcAft>
                  <a:spcPct val="0"/>
                </a:spcAft>
                <a:defRPr/>
              </a:pPr>
              <a:t>4</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p:spPr>
      </p:sp>
      <p:sp>
        <p:nvSpPr>
          <p:cNvPr id="256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Hundreds of sq. mi.</a:t>
            </a:r>
          </a:p>
        </p:txBody>
      </p:sp>
      <p:sp>
        <p:nvSpPr>
          <p:cNvPr id="2560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9065BB5-D75E-49EC-84C3-350425E01583}" type="slidenum">
              <a:rPr lang="en-US" smtClean="0"/>
              <a:pPr fontAlgn="base">
                <a:spcBef>
                  <a:spcPct val="0"/>
                </a:spcBef>
                <a:spcAft>
                  <a:spcPct val="0"/>
                </a:spcAft>
                <a:defRPr/>
              </a:pPr>
              <a:t>5</a:t>
            </a:fld>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2327D69-4503-486E-81E7-29CB724B9984}" type="slidenum">
              <a:rPr lang="ko-KR" altLang="en-US" smtClean="0">
                <a:cs typeface="맑은 고딕"/>
              </a:rPr>
              <a:pPr fontAlgn="base">
                <a:spcBef>
                  <a:spcPct val="0"/>
                </a:spcBef>
                <a:spcAft>
                  <a:spcPct val="0"/>
                </a:spcAft>
                <a:defRPr/>
              </a:pPr>
              <a:t>6</a:t>
            </a:fld>
            <a:endParaRPr lang="en-US" altLang="ko-KR" smtClean="0">
              <a:cs typeface="맑은 고딕"/>
            </a:endParaRPr>
          </a:p>
        </p:txBody>
      </p:sp>
      <p:sp>
        <p:nvSpPr>
          <p:cNvPr id="2662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662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p:spPr>
      </p:sp>
      <p:sp>
        <p:nvSpPr>
          <p:cNvPr id="276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Stations with blue triangles were sampled and found not to have hypoxic conditions (D.O. &lt; 2 mg / l) in either top or bottom waters.  Stations with red triangles pointing up had hypoxic bottom waters, but surface waters were not hypoxic.  Stations with red triangles pointing down had hypoxic conditions in both bottom and top layers.  Stations in yellow were not sampled.  The area delimited by the red line is my best estimate of the minimum size of the hypoxic bottom waters in Charlotte Harbor on August 27, 2004, based on these results and previous hypoxia delineation efforts.  As a rough estimate, it would appear that ca. 38 square miles of the bottom waters of upper Charlotte Harbor are hypoxic, while an unknown (but smaller) area is hypoxic in both bottom and top waters.   </a:t>
            </a:r>
            <a:br>
              <a:rPr lang="en-US" smtClean="0"/>
            </a:br>
            <a:endParaRPr lang="en-US" smtClean="0"/>
          </a:p>
        </p:txBody>
      </p:sp>
      <p:sp>
        <p:nvSpPr>
          <p:cNvPr id="2765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A3E29AA-9156-4755-BAFA-19788E804291}" type="slidenum">
              <a:rPr lang="en-US" smtClean="0"/>
              <a:pPr fontAlgn="base">
                <a:spcBef>
                  <a:spcPct val="0"/>
                </a:spcBef>
                <a:spcAft>
                  <a:spcPct val="0"/>
                </a:spcAft>
                <a:defRPr/>
              </a:pPr>
              <a:t>7</a:t>
            </a:fld>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02282272-A1D3-48F2-8AD7-C62CE000BCF4}" type="slidenum">
              <a:rPr lang="en-US" smtClean="0"/>
              <a:pPr>
                <a:defRPr/>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74D8365-8514-4696-8A3A-9DB49745FF26}" type="slidenum">
              <a:rPr lang="ko-KR" altLang="en-US" smtClean="0">
                <a:cs typeface="맑은 고딕"/>
              </a:rPr>
              <a:pPr fontAlgn="base">
                <a:spcBef>
                  <a:spcPct val="0"/>
                </a:spcBef>
                <a:spcAft>
                  <a:spcPct val="0"/>
                </a:spcAft>
                <a:defRPr/>
              </a:pPr>
              <a:t>9</a:t>
            </a:fld>
            <a:endParaRPr lang="en-US" altLang="ko-KR" smtClean="0">
              <a:cs typeface="맑은 고딕"/>
            </a:endParaRPr>
          </a:p>
        </p:txBody>
      </p:sp>
      <p:sp>
        <p:nvSpPr>
          <p:cNvPr id="2867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867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F690FFDE-47E3-4B9E-84A8-B81DACDADB16}" type="datetimeFigureOut">
              <a:rPr lang="en-US"/>
              <a:pPr>
                <a:defRPr/>
              </a:pPr>
              <a:t>3/20/2008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FC57B74-144B-41C1-9B16-BACEFE610F2B}"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0E6BB6B-5351-4B53-9E10-35DA723E035C}" type="datetimeFigureOut">
              <a:rPr lang="en-US"/>
              <a:pPr>
                <a:defRPr/>
              </a:pPr>
              <a:t>3/20/2008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564C475-3F94-4DDC-8F19-0A4B3376A9A5}"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B5C6478-0BF0-4285-9E83-5480735DEE82}" type="datetimeFigureOut">
              <a:rPr lang="en-US"/>
              <a:pPr>
                <a:defRPr/>
              </a:pPr>
              <a:t>3/20/2008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8E08797-D7D4-4856-9415-6D58FA07004B}"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3716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981200"/>
            <a:ext cx="8229600" cy="3886200"/>
          </a:xfrm>
        </p:spPr>
        <p:txBody>
          <a:bodyPr rtlCol="0">
            <a:normAutofit/>
          </a:bodyPr>
          <a:lstStyle/>
          <a:p>
            <a:pPr lvl="0"/>
            <a:endParaRPr lang="en-US" noProof="0"/>
          </a:p>
        </p:txBody>
      </p:sp>
      <p:sp>
        <p:nvSpPr>
          <p:cNvPr id="4" name="Slide Number Placeholder 3"/>
          <p:cNvSpPr>
            <a:spLocks noGrp="1"/>
          </p:cNvSpPr>
          <p:nvPr>
            <p:ph type="sldNum" sz="quarter" idx="10"/>
          </p:nvPr>
        </p:nvSpPr>
        <p:spPr>
          <a:xfrm>
            <a:off x="8229600" y="6248400"/>
            <a:ext cx="685800" cy="457200"/>
          </a:xfrm>
        </p:spPr>
        <p:txBody>
          <a:bodyPr/>
          <a:lstStyle>
            <a:lvl1pPr>
              <a:defRPr/>
            </a:lvl1pPr>
          </a:lstStyle>
          <a:p>
            <a:pPr>
              <a:defRPr/>
            </a:pPr>
            <a:r>
              <a:rPr lang="en-US" altLang="ko-KR"/>
              <a:t>1</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176691F-E42F-4063-BC32-FD1AC499513B}" type="datetimeFigureOut">
              <a:rPr lang="en-US"/>
              <a:pPr>
                <a:defRPr/>
              </a:pPr>
              <a:t>3/20/2008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801D581-8BF7-4407-A7A1-7EA3F77D8BAE}"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6BA3A44C-04E7-4239-95E1-A88172CE949A}" type="datetimeFigureOut">
              <a:rPr lang="en-US"/>
              <a:pPr>
                <a:defRPr/>
              </a:pPr>
              <a:t>3/20/2008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EDE2306-327E-4C07-B800-80DC89F4AE7D}"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2C442DB6-71F5-4064-9143-C942C0B3C750}" type="datetimeFigureOut">
              <a:rPr lang="en-US"/>
              <a:pPr>
                <a:defRPr/>
              </a:pPr>
              <a:t>3/20/2008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5A03E7C-BA61-4623-8527-D5B68D514FEF}"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B7B1CEB5-6899-46B0-B7EA-BE11243CEE3F}" type="datetimeFigureOut">
              <a:rPr lang="en-US"/>
              <a:pPr>
                <a:defRPr/>
              </a:pPr>
              <a:t>3/20/2008</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AD79F5F4-9C95-4F69-B25D-6A14F89C9EF9}"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67A221C0-6139-4629-8658-594474A37BE3}" type="datetimeFigureOut">
              <a:rPr lang="en-US"/>
              <a:pPr>
                <a:defRPr/>
              </a:pPr>
              <a:t>3/20/2008</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BAA7F459-F014-4117-B66F-808E94C717A8}"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4A194730-55E7-47FF-AC40-1687ED38538F}" type="datetimeFigureOut">
              <a:rPr lang="en-US"/>
              <a:pPr>
                <a:defRPr/>
              </a:pPr>
              <a:t>3/20/2008</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DB47098B-2D2C-4AB6-A9BD-C2E24FD4F712}"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FF6E7CF5-5CC2-4A53-AD09-AF3AB7968B6B}" type="datetimeFigureOut">
              <a:rPr lang="en-US"/>
              <a:pPr>
                <a:defRPr/>
              </a:pPr>
              <a:t>3/20/2008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E37DFF9-AFBF-43DE-A3A7-41C0D61B166E}"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C3E36D99-BAAF-4CBF-992D-44D273461119}" type="datetimeFigureOut">
              <a:rPr lang="en-US"/>
              <a:pPr>
                <a:defRPr/>
              </a:pPr>
              <a:t>3/20/2008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18C6BDC-13BF-4869-BD5B-BEBADB4B38D3}"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5647F6ED-E6E9-4D71-886C-6F81ED2897D0}" type="datetimeFigureOut">
              <a:rPr lang="en-US"/>
              <a:pPr>
                <a:defRPr/>
              </a:pPr>
              <a:t>3/20/2008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2D833E38-9960-4F50-84A3-26C40BDEB948}"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Lucida Sans" pitchFamily="34" charset="0"/>
        </a:defRPr>
      </a:lvl2pPr>
      <a:lvl3pPr algn="ctr" rtl="0" eaLnBrk="0" fontAlgn="base" hangingPunct="0">
        <a:spcBef>
          <a:spcPct val="0"/>
        </a:spcBef>
        <a:spcAft>
          <a:spcPct val="0"/>
        </a:spcAft>
        <a:defRPr sz="4400">
          <a:solidFill>
            <a:schemeClr val="tx1"/>
          </a:solidFill>
          <a:latin typeface="Lucida Sans" pitchFamily="34" charset="0"/>
        </a:defRPr>
      </a:lvl3pPr>
      <a:lvl4pPr algn="ctr" rtl="0" eaLnBrk="0" fontAlgn="base" hangingPunct="0">
        <a:spcBef>
          <a:spcPct val="0"/>
        </a:spcBef>
        <a:spcAft>
          <a:spcPct val="0"/>
        </a:spcAft>
        <a:defRPr sz="4400">
          <a:solidFill>
            <a:schemeClr val="tx1"/>
          </a:solidFill>
          <a:latin typeface="Lucida Sans" pitchFamily="34" charset="0"/>
        </a:defRPr>
      </a:lvl4pPr>
      <a:lvl5pPr algn="ctr" rtl="0" eaLnBrk="0" fontAlgn="base" hangingPunct="0">
        <a:spcBef>
          <a:spcPct val="0"/>
        </a:spcBef>
        <a:spcAft>
          <a:spcPct val="0"/>
        </a:spcAft>
        <a:defRPr sz="4400">
          <a:solidFill>
            <a:schemeClr val="tx1"/>
          </a:solidFill>
          <a:latin typeface="Lucida Sans" pitchFamily="34" charset="0"/>
        </a:defRPr>
      </a:lvl5pPr>
      <a:lvl6pPr marL="457200" algn="ctr" rtl="0" fontAlgn="base">
        <a:spcBef>
          <a:spcPct val="0"/>
        </a:spcBef>
        <a:spcAft>
          <a:spcPct val="0"/>
        </a:spcAft>
        <a:defRPr sz="4400">
          <a:solidFill>
            <a:schemeClr val="tx1"/>
          </a:solidFill>
          <a:latin typeface="Lucida Sans" pitchFamily="34" charset="0"/>
        </a:defRPr>
      </a:lvl6pPr>
      <a:lvl7pPr marL="914400" algn="ctr" rtl="0" fontAlgn="base">
        <a:spcBef>
          <a:spcPct val="0"/>
        </a:spcBef>
        <a:spcAft>
          <a:spcPct val="0"/>
        </a:spcAft>
        <a:defRPr sz="4400">
          <a:solidFill>
            <a:schemeClr val="tx1"/>
          </a:solidFill>
          <a:latin typeface="Lucida Sans" pitchFamily="34" charset="0"/>
        </a:defRPr>
      </a:lvl7pPr>
      <a:lvl8pPr marL="1371600" algn="ctr" rtl="0" fontAlgn="base">
        <a:spcBef>
          <a:spcPct val="0"/>
        </a:spcBef>
        <a:spcAft>
          <a:spcPct val="0"/>
        </a:spcAft>
        <a:defRPr sz="4400">
          <a:solidFill>
            <a:schemeClr val="tx1"/>
          </a:solidFill>
          <a:latin typeface="Lucida Sans" pitchFamily="34" charset="0"/>
        </a:defRPr>
      </a:lvl8pPr>
      <a:lvl9pPr marL="1828800" algn="ctr" rtl="0" fontAlgn="base">
        <a:spcBef>
          <a:spcPct val="0"/>
        </a:spcBef>
        <a:spcAft>
          <a:spcPct val="0"/>
        </a:spcAft>
        <a:defRPr sz="4400">
          <a:solidFill>
            <a:schemeClr val="tx1"/>
          </a:solidFill>
          <a:latin typeface="Lucida Sans"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notesSlide" Target="../notesSlides/notesSlide11.xml"/><Relationship Id="rId1" Type="http://schemas.openxmlformats.org/officeDocument/2006/relationships/slideLayout" Target="../slideLayouts/slideLayout12.xml"/><Relationship Id="rId4" Type="http://schemas.openxmlformats.org/officeDocument/2006/relationships/image" Target="../media/image13.wmf"/></Relationships>
</file>

<file path=ppt/slides/_rels/slide12.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6.wmf"/><Relationship Id="rId4" Type="http://schemas.openxmlformats.org/officeDocument/2006/relationships/image" Target="../media/image15.wmf"/></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openxmlformats.org/officeDocument/2006/relationships/image" Target="../media/image18.wmf"/></Relationships>
</file>

<file path=ppt/slides/_rels/slide15.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9.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ctrTitle"/>
          </p:nvPr>
        </p:nvSpPr>
        <p:spPr>
          <a:xfrm>
            <a:off x="685800" y="228600"/>
            <a:ext cx="7772400" cy="6172200"/>
          </a:xfrm>
        </p:spPr>
        <p:txBody>
          <a:bodyPr/>
          <a:lstStyle/>
          <a:p>
            <a:pPr eaLnBrk="1" hangingPunct="1"/>
            <a:r>
              <a:rPr lang="en-US" smtClean="0"/>
              <a:t>Hypoxia in </a:t>
            </a:r>
            <a:br>
              <a:rPr lang="en-US" smtClean="0"/>
            </a:br>
            <a:r>
              <a:rPr lang="en-US" smtClean="0"/>
              <a:t>Estuarine and Coastal Waters</a:t>
            </a:r>
            <a:br>
              <a:rPr lang="en-US" smtClean="0"/>
            </a:br>
            <a:r>
              <a:rPr lang="en-US" smtClean="0"/>
              <a:t/>
            </a:r>
            <a:br>
              <a:rPr lang="en-US" smtClean="0"/>
            </a:br>
            <a:r>
              <a:rPr lang="en-US" sz="2400" smtClean="0"/>
              <a:t>by</a:t>
            </a:r>
            <a:br>
              <a:rPr lang="en-US" sz="2400" smtClean="0"/>
            </a:br>
            <a:r>
              <a:rPr lang="en-US" smtClean="0"/>
              <a:t/>
            </a:r>
            <a:br>
              <a:rPr lang="en-US" smtClean="0"/>
            </a:br>
            <a:r>
              <a:rPr lang="en-US" sz="2800" smtClean="0"/>
              <a:t>Y. Peter Sheng, Taeyun Kim, and Kijin Park</a:t>
            </a:r>
            <a:br>
              <a:rPr lang="en-US" sz="2800" smtClean="0"/>
            </a:br>
            <a:r>
              <a:rPr lang="en-US" sz="2800" smtClean="0"/>
              <a:t>Civil &amp; Coastal Engineering Department</a:t>
            </a:r>
            <a:br>
              <a:rPr lang="en-US" sz="2800" smtClean="0"/>
            </a:br>
            <a:r>
              <a:rPr lang="en-US" sz="2800" smtClean="0"/>
              <a:t>University of Florida</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0" y="274638"/>
            <a:ext cx="8686800" cy="1143000"/>
          </a:xfrm>
        </p:spPr>
        <p:txBody>
          <a:bodyPr/>
          <a:lstStyle/>
          <a:p>
            <a:pPr eaLnBrk="1" hangingPunct="1"/>
            <a:r>
              <a:rPr lang="en-US" sz="3200" smtClean="0"/>
              <a:t>Hypoxia in Charlotte Harbor during 2000</a:t>
            </a:r>
          </a:p>
        </p:txBody>
      </p:sp>
      <p:pic>
        <p:nvPicPr>
          <p:cNvPr id="12291" name="Picture 9" descr="river_DO_2000CH"/>
          <p:cNvPicPr>
            <a:picLocks noGrp="1" noChangeAspect="1" noChangeArrowheads="1"/>
          </p:cNvPicPr>
          <p:nvPr>
            <p:ph idx="1"/>
          </p:nvPr>
        </p:nvPicPr>
        <p:blipFill>
          <a:blip r:embed="rId3"/>
          <a:srcRect/>
          <a:stretch>
            <a:fillRect/>
          </a:stretch>
        </p:blipFill>
        <p:spPr>
          <a:xfrm>
            <a:off x="3810000" y="1295400"/>
            <a:ext cx="5334000" cy="5334000"/>
          </a:xfrm>
        </p:spPr>
      </p:pic>
      <p:pic>
        <p:nvPicPr>
          <p:cNvPr id="12292" name="Picture 10" descr="CH"/>
          <p:cNvPicPr>
            <a:picLocks noChangeAspect="1" noChangeArrowheads="1"/>
          </p:cNvPicPr>
          <p:nvPr/>
        </p:nvPicPr>
        <p:blipFill>
          <a:blip r:embed="rId4"/>
          <a:srcRect/>
          <a:stretch>
            <a:fillRect/>
          </a:stretch>
        </p:blipFill>
        <p:spPr bwMode="auto">
          <a:xfrm>
            <a:off x="304800" y="1371600"/>
            <a:ext cx="3581400" cy="3022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457200" y="457200"/>
            <a:ext cx="8229600" cy="685800"/>
          </a:xfrm>
        </p:spPr>
        <p:txBody>
          <a:bodyPr/>
          <a:lstStyle/>
          <a:p>
            <a:pPr eaLnBrk="1" hangingPunct="1"/>
            <a:r>
              <a:rPr lang="en-US" altLang="ko-KR" sz="3600" b="1" smtClean="0">
                <a:latin typeface="Times New Roman" pitchFamily="18" charset="0"/>
                <a:cs typeface="휴먼옛체"/>
              </a:rPr>
              <a:t>Sediment Oxygen Demand</a:t>
            </a:r>
            <a:endParaRPr lang="ru-RU" sz="3600" smtClean="0">
              <a:latin typeface="Times New Roman" pitchFamily="18" charset="0"/>
            </a:endParaRPr>
          </a:p>
        </p:txBody>
      </p:sp>
      <p:pic>
        <p:nvPicPr>
          <p:cNvPr id="13315" name="Picture 6" descr="SOD"/>
          <p:cNvPicPr>
            <a:picLocks noChangeAspect="1" noChangeArrowheads="1"/>
          </p:cNvPicPr>
          <p:nvPr/>
        </p:nvPicPr>
        <p:blipFill>
          <a:blip r:embed="rId3"/>
          <a:srcRect/>
          <a:stretch>
            <a:fillRect/>
          </a:stretch>
        </p:blipFill>
        <p:spPr bwMode="auto">
          <a:xfrm>
            <a:off x="0" y="2971800"/>
            <a:ext cx="6705600" cy="3886200"/>
          </a:xfrm>
          <a:prstGeom prst="rect">
            <a:avLst/>
          </a:prstGeom>
          <a:noFill/>
          <a:ln w="9525">
            <a:noFill/>
            <a:miter lim="800000"/>
            <a:headEnd/>
            <a:tailEnd/>
          </a:ln>
        </p:spPr>
      </p:pic>
      <p:graphicFrame>
        <p:nvGraphicFramePr>
          <p:cNvPr id="1223784" name="Group 104"/>
          <p:cNvGraphicFramePr>
            <a:graphicFrameLocks noGrp="1"/>
          </p:cNvGraphicFramePr>
          <p:nvPr>
            <p:ph idx="1"/>
          </p:nvPr>
        </p:nvGraphicFramePr>
        <p:xfrm>
          <a:off x="304800" y="1295400"/>
          <a:ext cx="8077200" cy="1493838"/>
        </p:xfrm>
        <a:graphic>
          <a:graphicData uri="http://schemas.openxmlformats.org/drawingml/2006/table">
            <a:tbl>
              <a:tblPr/>
              <a:tblGrid>
                <a:gridCol w="1401763"/>
                <a:gridCol w="1403350"/>
                <a:gridCol w="1401762"/>
                <a:gridCol w="1935163"/>
                <a:gridCol w="1935162"/>
              </a:tblGrid>
              <a:tr h="630238">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ea typeface="Batang" pitchFamily="18" charset="-127"/>
                          <a:cs typeface="Times New Roman" pitchFamily="18" charset="0"/>
                        </a:rPr>
                        <a:t>Station</a:t>
                      </a: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ea typeface="Batang" pitchFamily="18" charset="-127"/>
                          <a:cs typeface="Times New Roman" pitchFamily="18" charset="0"/>
                        </a:rPr>
                        <a:t>Latitude</a:t>
                      </a: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ea typeface="Batang" pitchFamily="18" charset="-127"/>
                          <a:cs typeface="Times New Roman" pitchFamily="18" charset="0"/>
                        </a:rPr>
                        <a:t>Longitude</a:t>
                      </a: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ea typeface="Batang" pitchFamily="18" charset="-127"/>
                          <a:cs typeface="Times New Roman" pitchFamily="18" charset="0"/>
                        </a:rPr>
                        <a:t>Measured Value</a:t>
                      </a:r>
                      <a:endParaRPr kumimoji="0" lang="en-US" sz="2000" b="0" i="0" u="none" strike="noStrike" cap="none" normalizeH="0" baseline="0" smtClean="0">
                        <a:ln>
                          <a:noFill/>
                        </a:ln>
                        <a:solidFill>
                          <a:schemeClr val="tx1"/>
                        </a:solidFill>
                        <a:effectLst/>
                        <a:latin typeface="Arial" pitchFamily="34" charset="0"/>
                        <a:ea typeface="Batang" pitchFamily="18" charset="-127"/>
                        <a:cs typeface="Times New Roman" pitchFamily="18" charset="0"/>
                      </a:endParaRP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ea typeface="Batang" pitchFamily="18" charset="-127"/>
                          <a:cs typeface="Times New Roman" pitchFamily="18" charset="0"/>
                        </a:rPr>
                        <a:t>(March 1984)</a:t>
                      </a:r>
                      <a:endParaRPr kumimoji="0" lang="en-US" sz="2000" b="0" i="0" u="none" strike="noStrike" cap="none" normalizeH="0" baseline="0" smtClean="0">
                        <a:ln>
                          <a:noFill/>
                        </a:ln>
                        <a:solidFill>
                          <a:schemeClr val="tx1"/>
                        </a:solidFill>
                        <a:effectLst/>
                        <a:latin typeface="Times New Roman" pitchFamily="18" charset="0"/>
                        <a:ea typeface="Gulim" pitchFamily="34" charset="-127"/>
                        <a:cs typeface="Times New Roman" pitchFamily="18"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ea typeface="Batang" pitchFamily="18" charset="-127"/>
                          <a:cs typeface="Times New Roman" pitchFamily="18" charset="0"/>
                        </a:rPr>
                        <a:t>Measured Value</a:t>
                      </a:r>
                      <a:endParaRPr kumimoji="0" lang="en-US" sz="2000" b="0" i="0" u="none" strike="noStrike" cap="none" normalizeH="0" baseline="0" smtClean="0">
                        <a:ln>
                          <a:noFill/>
                        </a:ln>
                        <a:solidFill>
                          <a:schemeClr val="tx1"/>
                        </a:solidFill>
                        <a:effectLst/>
                        <a:latin typeface="Arial" pitchFamily="34" charset="0"/>
                        <a:ea typeface="Batang" pitchFamily="18" charset="-127"/>
                        <a:cs typeface="Times New Roman" pitchFamily="18" charset="0"/>
                      </a:endParaRP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ea typeface="Batang" pitchFamily="18" charset="-127"/>
                          <a:cs typeface="Times New Roman" pitchFamily="18" charset="0"/>
                        </a:rPr>
                        <a:t>(Sep. 1984)</a:t>
                      </a:r>
                      <a:endParaRPr kumimoji="0" lang="en-US" sz="2000" b="0" i="0" u="none" strike="noStrike" cap="none" normalizeH="0" baseline="0" smtClean="0">
                        <a:ln>
                          <a:noFill/>
                        </a:ln>
                        <a:solidFill>
                          <a:schemeClr val="tx1"/>
                        </a:solidFill>
                        <a:effectLst/>
                        <a:latin typeface="Times New Roman" pitchFamily="18" charset="0"/>
                        <a:ea typeface="Gulim" pitchFamily="34" charset="-127"/>
                        <a:cs typeface="Times New Roman" pitchFamily="18"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55600">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ea typeface="Batang" pitchFamily="18" charset="-127"/>
                          <a:cs typeface="Times New Roman" pitchFamily="18" charset="0"/>
                        </a:rPr>
                        <a:t>SOD #1</a:t>
                      </a: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ea typeface="Batang" pitchFamily="18" charset="-127"/>
                          <a:cs typeface="Times New Roman" pitchFamily="18" charset="0"/>
                        </a:rPr>
                        <a:t>26º 55' 00"</a:t>
                      </a: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ea typeface="Batang" pitchFamily="18" charset="-127"/>
                          <a:cs typeface="Times New Roman" pitchFamily="18" charset="0"/>
                        </a:rPr>
                        <a:t>82º 06' 18"</a:t>
                      </a: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ea typeface="Batang" pitchFamily="18" charset="-127"/>
                          <a:cs typeface="Times New Roman" pitchFamily="18" charset="0"/>
                        </a:rPr>
                        <a:t>1.49</a:t>
                      </a: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ea typeface="Batang" pitchFamily="18" charset="-127"/>
                          <a:cs typeface="Times New Roman" pitchFamily="18" charset="0"/>
                        </a:rPr>
                        <a:t>1.03</a:t>
                      </a: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355600">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ea typeface="Batang" pitchFamily="18" charset="-127"/>
                          <a:cs typeface="Times New Roman" pitchFamily="18" charset="0"/>
                        </a:rPr>
                        <a:t>SOD #2</a:t>
                      </a: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ea typeface="Batang" pitchFamily="18" charset="-127"/>
                          <a:cs typeface="Times New Roman" pitchFamily="18" charset="0"/>
                        </a:rPr>
                        <a:t>26º 48' 18"</a:t>
                      </a: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ea typeface="Batang" pitchFamily="18" charset="-127"/>
                          <a:cs typeface="Times New Roman" pitchFamily="18" charset="0"/>
                        </a:rPr>
                        <a:t>82º 06' 30"</a:t>
                      </a: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tab pos="2743200" algn="ctr"/>
                          <a:tab pos="5486400" algn="r"/>
                        </a:tabLst>
                      </a:pPr>
                      <a:r>
                        <a:rPr kumimoji="0" lang="en-US" sz="2000" b="0" i="0" u="none" strike="noStrike" cap="none" normalizeH="0" baseline="0" smtClean="0">
                          <a:ln>
                            <a:noFill/>
                          </a:ln>
                          <a:solidFill>
                            <a:schemeClr val="tx1"/>
                          </a:solidFill>
                          <a:effectLst/>
                          <a:latin typeface="Times New Roman" pitchFamily="18" charset="0"/>
                          <a:ea typeface="Batang" pitchFamily="18" charset="-127"/>
                          <a:cs typeface="Times New Roman" pitchFamily="18" charset="0"/>
                        </a:rPr>
                        <a:t>N/A</a:t>
                      </a: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tab pos="2743200" algn="ctr"/>
                          <a:tab pos="5486400" algn="r"/>
                        </a:tabLst>
                      </a:pPr>
                      <a:r>
                        <a:rPr kumimoji="0" lang="en-US" sz="2000" b="0" i="0" u="none" strike="noStrike" cap="none" normalizeH="0" baseline="0" smtClean="0">
                          <a:ln>
                            <a:noFill/>
                          </a:ln>
                          <a:solidFill>
                            <a:schemeClr val="tx1"/>
                          </a:solidFill>
                          <a:effectLst/>
                          <a:latin typeface="Times New Roman" pitchFamily="18" charset="0"/>
                          <a:ea typeface="Batang" pitchFamily="18" charset="-127"/>
                          <a:cs typeface="Times New Roman" pitchFamily="18" charset="0"/>
                        </a:rPr>
                        <a:t>1.39</a:t>
                      </a: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pic>
        <p:nvPicPr>
          <p:cNvPr id="13342" name="Picture 2" descr="SOD_MODEL"/>
          <p:cNvPicPr>
            <a:picLocks noChangeAspect="1" noChangeArrowheads="1"/>
          </p:cNvPicPr>
          <p:nvPr/>
        </p:nvPicPr>
        <p:blipFill>
          <a:blip r:embed="rId4"/>
          <a:srcRect/>
          <a:stretch>
            <a:fillRect/>
          </a:stretch>
        </p:blipFill>
        <p:spPr bwMode="auto">
          <a:xfrm>
            <a:off x="6019800" y="3714750"/>
            <a:ext cx="2971800" cy="1847850"/>
          </a:xfrm>
          <a:prstGeom prst="rect">
            <a:avLst/>
          </a:prstGeom>
          <a:noFill/>
          <a:ln w="9525" algn="in">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457200" y="0"/>
            <a:ext cx="8229600" cy="990600"/>
          </a:xfrm>
        </p:spPr>
        <p:txBody>
          <a:bodyPr/>
          <a:lstStyle/>
          <a:p>
            <a:pPr eaLnBrk="1" hangingPunct="1"/>
            <a:r>
              <a:rPr lang="en-US" sz="2400" smtClean="0"/>
              <a:t>Volume of Bottom Hypoxic Water is Related to River Discharge, Ri, and Tide</a:t>
            </a:r>
          </a:p>
        </p:txBody>
      </p:sp>
      <p:pic>
        <p:nvPicPr>
          <p:cNvPr id="14339" name="Picture 8" descr="hyp_riv"/>
          <p:cNvPicPr>
            <a:picLocks noGrp="1" noChangeAspect="1" noChangeArrowheads="1"/>
          </p:cNvPicPr>
          <p:nvPr>
            <p:ph idx="1"/>
          </p:nvPr>
        </p:nvPicPr>
        <p:blipFill>
          <a:blip r:embed="rId3"/>
          <a:srcRect/>
          <a:stretch>
            <a:fillRect/>
          </a:stretch>
        </p:blipFill>
        <p:spPr>
          <a:xfrm>
            <a:off x="0" y="838200"/>
            <a:ext cx="8991600" cy="1905000"/>
          </a:xfrm>
        </p:spPr>
      </p:pic>
      <p:pic>
        <p:nvPicPr>
          <p:cNvPr id="14340" name="Picture 4" descr="hyp_Ri_volume"/>
          <p:cNvPicPr>
            <a:picLocks noChangeAspect="1" noChangeArrowheads="1"/>
          </p:cNvPicPr>
          <p:nvPr/>
        </p:nvPicPr>
        <p:blipFill>
          <a:blip r:embed="rId4"/>
          <a:srcRect/>
          <a:stretch>
            <a:fillRect/>
          </a:stretch>
        </p:blipFill>
        <p:spPr bwMode="auto">
          <a:xfrm>
            <a:off x="304800" y="2895600"/>
            <a:ext cx="7848600" cy="1905000"/>
          </a:xfrm>
          <a:prstGeom prst="rect">
            <a:avLst/>
          </a:prstGeom>
          <a:noFill/>
          <a:ln w="9525">
            <a:noFill/>
            <a:miter lim="800000"/>
            <a:headEnd/>
            <a:tailEnd/>
          </a:ln>
        </p:spPr>
      </p:pic>
      <p:pic>
        <p:nvPicPr>
          <p:cNvPr id="14341" name="Picture 6" descr="tidal_hyp"/>
          <p:cNvPicPr>
            <a:picLocks noChangeAspect="1" noChangeArrowheads="1"/>
          </p:cNvPicPr>
          <p:nvPr/>
        </p:nvPicPr>
        <p:blipFill>
          <a:blip r:embed="rId5"/>
          <a:srcRect/>
          <a:stretch>
            <a:fillRect/>
          </a:stretch>
        </p:blipFill>
        <p:spPr bwMode="auto">
          <a:xfrm>
            <a:off x="152400" y="5029200"/>
            <a:ext cx="8991600" cy="1371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pPr eaLnBrk="1" hangingPunct="1"/>
            <a:r>
              <a:rPr lang="en-US" smtClean="0"/>
              <a:t>Can we control Hypoxia?</a:t>
            </a:r>
          </a:p>
        </p:txBody>
      </p:sp>
      <p:sp>
        <p:nvSpPr>
          <p:cNvPr id="15363" name="Content Placeholder 2"/>
          <p:cNvSpPr>
            <a:spLocks noGrp="1"/>
          </p:cNvSpPr>
          <p:nvPr>
            <p:ph idx="1"/>
          </p:nvPr>
        </p:nvSpPr>
        <p:spPr>
          <a:xfrm>
            <a:off x="0" y="1600200"/>
            <a:ext cx="9144000" cy="4525963"/>
          </a:xfrm>
        </p:spPr>
        <p:txBody>
          <a:bodyPr/>
          <a:lstStyle/>
          <a:p>
            <a:pPr eaLnBrk="1" hangingPunct="1"/>
            <a:r>
              <a:rPr kumimoji="1" lang="en-US" altLang="ko-KR" b="1" smtClean="0">
                <a:solidFill>
                  <a:srgbClr val="FF0000"/>
                </a:solidFill>
                <a:latin typeface="Times New Roman" pitchFamily="18" charset="0"/>
                <a:ea typeface="Gulim" pitchFamily="34" charset="-127"/>
              </a:rPr>
              <a:t>Sediment Oxygen Demand (SOD) </a:t>
            </a:r>
            <a:r>
              <a:rPr kumimoji="1" lang="en-US" altLang="ko-KR" b="1" smtClean="0">
                <a:latin typeface="Times New Roman" pitchFamily="18" charset="0"/>
                <a:ea typeface="Gulim" pitchFamily="34" charset="-127"/>
              </a:rPr>
              <a:t>is due to the oxidation of organic matter in bottom sediments. </a:t>
            </a:r>
          </a:p>
          <a:p>
            <a:pPr eaLnBrk="1" hangingPunct="1"/>
            <a:r>
              <a:rPr kumimoji="1" lang="en-US" altLang="ko-KR" b="1" smtClean="0">
                <a:latin typeface="Times New Roman" pitchFamily="18" charset="0"/>
                <a:ea typeface="Gulim" pitchFamily="34" charset="-127"/>
              </a:rPr>
              <a:t>The main sources of organic matter in bottom sediments are from </a:t>
            </a:r>
            <a:r>
              <a:rPr kumimoji="1" lang="en-US" altLang="ko-KR" b="1" smtClean="0">
                <a:solidFill>
                  <a:srgbClr val="FF0000"/>
                </a:solidFill>
                <a:latin typeface="Times New Roman" pitchFamily="18" charset="0"/>
                <a:ea typeface="Gulim" pitchFamily="34" charset="-127"/>
              </a:rPr>
              <a:t>river loading, waste discharge, and dead algae following major bloom.</a:t>
            </a:r>
          </a:p>
          <a:p>
            <a:pPr eaLnBrk="1" hangingPunct="1"/>
            <a:r>
              <a:rPr kumimoji="1" lang="en-US" altLang="ko-KR" b="1" smtClean="0">
                <a:latin typeface="Times New Roman" pitchFamily="18" charset="0"/>
                <a:ea typeface="Gulim" pitchFamily="34" charset="-127"/>
              </a:rPr>
              <a:t>SOD can be a large fraction of oxygen consumption in surface water bodies. </a:t>
            </a:r>
          </a:p>
          <a:p>
            <a:pPr eaLnBrk="1" hangingPunct="1"/>
            <a:endParaRPr lang="en-US" smtClean="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304800" y="381000"/>
            <a:ext cx="8610600" cy="609600"/>
          </a:xfrm>
        </p:spPr>
        <p:txBody>
          <a:bodyPr/>
          <a:lstStyle/>
          <a:p>
            <a:pPr eaLnBrk="1" hangingPunct="1"/>
            <a:r>
              <a:rPr lang="en-US" altLang="ko-KR" sz="2800" smtClean="0">
                <a:latin typeface="Times New Roman" pitchFamily="18" charset="0"/>
                <a:cs typeface="휴먼옛체"/>
              </a:rPr>
              <a:t>DO and SOD with reduced nutrient/CBOD loading</a:t>
            </a:r>
            <a:endParaRPr lang="ru-RU" sz="2800" smtClean="0">
              <a:latin typeface="Times New Roman" pitchFamily="18" charset="0"/>
            </a:endParaRPr>
          </a:p>
        </p:txBody>
      </p:sp>
      <p:pic>
        <p:nvPicPr>
          <p:cNvPr id="16387" name="Picture 5" descr="detail_DO"/>
          <p:cNvPicPr>
            <a:picLocks noChangeAspect="1" noChangeArrowheads="1"/>
          </p:cNvPicPr>
          <p:nvPr/>
        </p:nvPicPr>
        <p:blipFill>
          <a:blip r:embed="rId3"/>
          <a:srcRect/>
          <a:stretch>
            <a:fillRect/>
          </a:stretch>
        </p:blipFill>
        <p:spPr bwMode="auto">
          <a:xfrm>
            <a:off x="609600" y="990600"/>
            <a:ext cx="7620000" cy="2819400"/>
          </a:xfrm>
          <a:prstGeom prst="rect">
            <a:avLst/>
          </a:prstGeom>
          <a:noFill/>
          <a:ln w="9525">
            <a:noFill/>
            <a:miter lim="800000"/>
            <a:headEnd/>
            <a:tailEnd/>
          </a:ln>
        </p:spPr>
      </p:pic>
      <p:pic>
        <p:nvPicPr>
          <p:cNvPr id="16388" name="Picture 6" descr="Comp_sod"/>
          <p:cNvPicPr>
            <a:picLocks noChangeAspect="1" noChangeArrowheads="1"/>
          </p:cNvPicPr>
          <p:nvPr/>
        </p:nvPicPr>
        <p:blipFill>
          <a:blip r:embed="rId4"/>
          <a:srcRect/>
          <a:stretch>
            <a:fillRect/>
          </a:stretch>
        </p:blipFill>
        <p:spPr bwMode="auto">
          <a:xfrm>
            <a:off x="609600" y="3810000"/>
            <a:ext cx="7545388" cy="304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304800" y="457200"/>
            <a:ext cx="8610600" cy="914400"/>
          </a:xfrm>
        </p:spPr>
        <p:txBody>
          <a:bodyPr/>
          <a:lstStyle/>
          <a:p>
            <a:pPr eaLnBrk="1" hangingPunct="1"/>
            <a:r>
              <a:rPr lang="en-US" altLang="ko-KR" sz="2400" b="1" smtClean="0">
                <a:latin typeface="Times New Roman" pitchFamily="18" charset="0"/>
                <a:cs typeface="휴먼옛체"/>
              </a:rPr>
              <a:t>SOD in the Upper Charlotte Harbor </a:t>
            </a:r>
            <a:br>
              <a:rPr lang="en-US" altLang="ko-KR" sz="2400" b="1" smtClean="0">
                <a:latin typeface="Times New Roman" pitchFamily="18" charset="0"/>
                <a:cs typeface="휴먼옛체"/>
              </a:rPr>
            </a:br>
            <a:r>
              <a:rPr lang="en-US" altLang="ko-KR" sz="2400" b="1" smtClean="0">
                <a:latin typeface="Times New Roman" pitchFamily="18" charset="0"/>
                <a:cs typeface="휴먼옛체"/>
              </a:rPr>
              <a:t>(Increased air temperature of 3</a:t>
            </a:r>
            <a:r>
              <a:rPr lang="en-US" altLang="ko-KR" sz="2400" b="1" smtClean="0">
                <a:latin typeface="Times New Roman" pitchFamily="18" charset="0"/>
                <a:cs typeface="Times New Roman" pitchFamily="18" charset="0"/>
              </a:rPr>
              <a:t>°)</a:t>
            </a:r>
          </a:p>
        </p:txBody>
      </p:sp>
      <p:sp>
        <p:nvSpPr>
          <p:cNvPr id="17411" name="Rectangle 4"/>
          <p:cNvSpPr>
            <a:spLocks noGrp="1" noChangeArrowheads="1"/>
          </p:cNvSpPr>
          <p:nvPr>
            <p:ph type="body" idx="1"/>
          </p:nvPr>
        </p:nvSpPr>
        <p:spPr/>
        <p:txBody>
          <a:bodyPr/>
          <a:lstStyle/>
          <a:p>
            <a:pPr eaLnBrk="1" hangingPunct="1"/>
            <a:endParaRPr lang="en-US" smtClean="0"/>
          </a:p>
        </p:txBody>
      </p:sp>
      <p:pic>
        <p:nvPicPr>
          <p:cNvPr id="17412" name="Picture 8" descr="SOD"/>
          <p:cNvPicPr>
            <a:picLocks noChangeAspect="1" noChangeArrowheads="1"/>
          </p:cNvPicPr>
          <p:nvPr/>
        </p:nvPicPr>
        <p:blipFill>
          <a:blip r:embed="rId3"/>
          <a:srcRect/>
          <a:stretch>
            <a:fillRect/>
          </a:stretch>
        </p:blipFill>
        <p:spPr bwMode="auto">
          <a:xfrm>
            <a:off x="381000" y="1371600"/>
            <a:ext cx="8343900" cy="478155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457200" y="457200"/>
            <a:ext cx="8229600" cy="762000"/>
          </a:xfrm>
        </p:spPr>
        <p:txBody>
          <a:bodyPr rtlCol="0">
            <a:normAutofit fontScale="90000"/>
          </a:bodyPr>
          <a:lstStyle/>
          <a:p>
            <a:pPr eaLnBrk="1" fontAlgn="auto" hangingPunct="1">
              <a:spcAft>
                <a:spcPts val="0"/>
              </a:spcAft>
              <a:defRPr/>
            </a:pPr>
            <a:r>
              <a:rPr lang="en-US" altLang="ko-KR" sz="2400" b="1" dirty="0" smtClean="0">
                <a:latin typeface="Times New Roman" pitchFamily="18" charset="0"/>
              </a:rPr>
              <a:t>DO in the Upper Charlotte Harbor </a:t>
            </a:r>
            <a:br>
              <a:rPr lang="en-US" altLang="ko-KR" sz="2400" b="1" dirty="0" smtClean="0">
                <a:latin typeface="Times New Roman" pitchFamily="18" charset="0"/>
              </a:rPr>
            </a:br>
            <a:r>
              <a:rPr lang="en-US" altLang="ko-KR" sz="2400" b="1" dirty="0" smtClean="0">
                <a:latin typeface="Times New Roman" pitchFamily="18" charset="0"/>
              </a:rPr>
              <a:t>(Increased air temperature of 3</a:t>
            </a:r>
            <a:r>
              <a:rPr lang="en-US" altLang="ko-KR" sz="2400" b="1" dirty="0" smtClean="0">
                <a:latin typeface="Times New Roman" pitchFamily="18" charset="0"/>
                <a:cs typeface="Times New Roman" pitchFamily="18" charset="0"/>
              </a:rPr>
              <a:t>°)</a:t>
            </a:r>
          </a:p>
        </p:txBody>
      </p:sp>
      <p:pic>
        <p:nvPicPr>
          <p:cNvPr id="18435" name="Picture 8" descr="DO"/>
          <p:cNvPicPr>
            <a:picLocks noChangeAspect="1" noChangeArrowheads="1"/>
          </p:cNvPicPr>
          <p:nvPr/>
        </p:nvPicPr>
        <p:blipFill>
          <a:blip r:embed="rId3"/>
          <a:srcRect/>
          <a:stretch>
            <a:fillRect/>
          </a:stretch>
        </p:blipFill>
        <p:spPr bwMode="auto">
          <a:xfrm>
            <a:off x="762000" y="1447800"/>
            <a:ext cx="7543800" cy="50927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457200" y="457200"/>
            <a:ext cx="8229600" cy="838200"/>
          </a:xfrm>
        </p:spPr>
        <p:txBody>
          <a:bodyPr/>
          <a:lstStyle/>
          <a:p>
            <a:pPr eaLnBrk="1" hangingPunct="1"/>
            <a:r>
              <a:rPr lang="en-US" altLang="ko-KR" sz="2400" b="1" smtClean="0">
                <a:latin typeface="Times New Roman" pitchFamily="18" charset="0"/>
                <a:cs typeface="휴먼옛체"/>
              </a:rPr>
              <a:t>Phytoplankton in the Upper Charlotte Harbor</a:t>
            </a:r>
            <a:br>
              <a:rPr lang="en-US" altLang="ko-KR" sz="2400" b="1" smtClean="0">
                <a:latin typeface="Times New Roman" pitchFamily="18" charset="0"/>
                <a:cs typeface="휴먼옛체"/>
              </a:rPr>
            </a:br>
            <a:r>
              <a:rPr lang="en-US" altLang="ko-KR" sz="2400" b="1" smtClean="0">
                <a:latin typeface="Times New Roman" pitchFamily="18" charset="0"/>
                <a:cs typeface="휴먼옛체"/>
              </a:rPr>
              <a:t> (Increased air temperature of 3</a:t>
            </a:r>
            <a:r>
              <a:rPr lang="en-US" altLang="ko-KR" sz="2400" b="1" smtClean="0">
                <a:latin typeface="Times New Roman" pitchFamily="18" charset="0"/>
                <a:cs typeface="Times New Roman" pitchFamily="18" charset="0"/>
              </a:rPr>
              <a:t>°)</a:t>
            </a:r>
          </a:p>
        </p:txBody>
      </p:sp>
      <p:pic>
        <p:nvPicPr>
          <p:cNvPr id="19459" name="Picture 6" descr="phyto"/>
          <p:cNvPicPr>
            <a:picLocks noChangeAspect="1" noChangeArrowheads="1"/>
          </p:cNvPicPr>
          <p:nvPr/>
        </p:nvPicPr>
        <p:blipFill>
          <a:blip r:embed="rId3"/>
          <a:srcRect/>
          <a:stretch>
            <a:fillRect/>
          </a:stretch>
        </p:blipFill>
        <p:spPr bwMode="auto">
          <a:xfrm>
            <a:off x="914400" y="1371600"/>
            <a:ext cx="7573963" cy="528637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pPr eaLnBrk="1" hangingPunct="1"/>
            <a:r>
              <a:rPr lang="en-US" smtClean="0"/>
              <a:t>Conclusion	</a:t>
            </a:r>
          </a:p>
        </p:txBody>
      </p:sp>
      <p:sp>
        <p:nvSpPr>
          <p:cNvPr id="3" name="Content Placeholder 2"/>
          <p:cNvSpPr>
            <a:spLocks noGrp="1"/>
          </p:cNvSpPr>
          <p:nvPr>
            <p:ph idx="1"/>
          </p:nvPr>
        </p:nvSpPr>
        <p:spPr>
          <a:xfrm>
            <a:off x="457200" y="1371600"/>
            <a:ext cx="8686800" cy="4754563"/>
          </a:xfrm>
        </p:spPr>
        <p:txBody>
          <a:bodyPr rtlCol="0">
            <a:normAutofit fontScale="92500" lnSpcReduction="10000"/>
          </a:bodyPr>
          <a:lstStyle/>
          <a:p>
            <a:pPr eaLnBrk="1" fontAlgn="auto" hangingPunct="1">
              <a:spcAft>
                <a:spcPts val="0"/>
              </a:spcAft>
              <a:defRPr/>
            </a:pPr>
            <a:r>
              <a:rPr lang="en-US" sz="2800" dirty="0" smtClean="0"/>
              <a:t>Hypoxia exists in Gulf of Mexico, Chesapeake Bay, and Florida.</a:t>
            </a:r>
          </a:p>
          <a:p>
            <a:pPr eaLnBrk="1" fontAlgn="auto" hangingPunct="1">
              <a:spcAft>
                <a:spcPts val="0"/>
              </a:spcAft>
              <a:defRPr/>
            </a:pPr>
            <a:r>
              <a:rPr lang="en-US" sz="2800" dirty="0" smtClean="0"/>
              <a:t>Hypoxia in Charlotte Harbor is governed by river flow induced stratification and Sediment Oxygen Demand.</a:t>
            </a:r>
          </a:p>
          <a:p>
            <a:pPr eaLnBrk="1" fontAlgn="auto" hangingPunct="1">
              <a:spcAft>
                <a:spcPts val="0"/>
              </a:spcAft>
              <a:defRPr/>
            </a:pPr>
            <a:r>
              <a:rPr lang="en-US" sz="2800" dirty="0" smtClean="0"/>
              <a:t>Bottom hypoxic water decreases when </a:t>
            </a:r>
          </a:p>
          <a:p>
            <a:pPr lvl="1" eaLnBrk="1" fontAlgn="auto" hangingPunct="1">
              <a:spcAft>
                <a:spcPts val="0"/>
              </a:spcAft>
              <a:defRPr/>
            </a:pPr>
            <a:r>
              <a:rPr lang="en-US" sz="2400" dirty="0" smtClean="0"/>
              <a:t>stratification decreases (low river flow, high wind, high tide)</a:t>
            </a:r>
          </a:p>
          <a:p>
            <a:pPr lvl="1" eaLnBrk="1" fontAlgn="auto" hangingPunct="1">
              <a:spcAft>
                <a:spcPts val="0"/>
              </a:spcAft>
              <a:defRPr/>
            </a:pPr>
            <a:r>
              <a:rPr lang="en-US" sz="2400" dirty="0" smtClean="0"/>
              <a:t> external loading (nutrients/CBOD) decreases</a:t>
            </a:r>
          </a:p>
          <a:p>
            <a:pPr eaLnBrk="1" fontAlgn="auto" hangingPunct="1">
              <a:spcAft>
                <a:spcPts val="0"/>
              </a:spcAft>
              <a:defRPr/>
            </a:pPr>
            <a:r>
              <a:rPr lang="en-US" sz="2800" dirty="0" smtClean="0"/>
              <a:t>Peak hypoxic water volume is reduced by 5-10% with 50-100% load reduction </a:t>
            </a:r>
          </a:p>
          <a:p>
            <a:pPr eaLnBrk="1" fontAlgn="auto" hangingPunct="1">
              <a:spcAft>
                <a:spcPts val="0"/>
              </a:spcAft>
              <a:defRPr/>
            </a:pPr>
            <a:r>
              <a:rPr lang="en-US" sz="2800" dirty="0" smtClean="0"/>
              <a:t>Climate change will lead to increase in SOD and decrease in DO, and changes in phytoplankton species</a:t>
            </a:r>
            <a:endParaRPr lang="en-US" sz="28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pPr eaLnBrk="1" hangingPunct="1"/>
            <a:endParaRPr lang="en-US" smtClean="0"/>
          </a:p>
        </p:txBody>
      </p:sp>
      <p:pic>
        <p:nvPicPr>
          <p:cNvPr id="21507" name="Picture 2"/>
          <p:cNvPicPr>
            <a:picLocks noGrp="1" noChangeAspect="1" noChangeArrowheads="1"/>
          </p:cNvPicPr>
          <p:nvPr>
            <p:ph idx="1"/>
          </p:nvPr>
        </p:nvPicPr>
        <p:blipFill>
          <a:blip r:embed="rId3"/>
          <a:srcRect/>
          <a:stretch>
            <a:fillRect/>
          </a:stretch>
        </p:blipFill>
        <p:spPr>
          <a:xfrm>
            <a:off x="990600" y="1524000"/>
            <a:ext cx="3811588" cy="2362200"/>
          </a:xfr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457200" y="274638"/>
            <a:ext cx="8229600" cy="944562"/>
          </a:xfrm>
        </p:spPr>
        <p:txBody>
          <a:bodyPr/>
          <a:lstStyle/>
          <a:p>
            <a:pPr eaLnBrk="1" hangingPunct="1"/>
            <a:r>
              <a:rPr lang="en-US" smtClean="0"/>
              <a:t>Content</a:t>
            </a:r>
          </a:p>
        </p:txBody>
      </p:sp>
      <p:sp>
        <p:nvSpPr>
          <p:cNvPr id="3" name="Content Placeholder 2"/>
          <p:cNvSpPr>
            <a:spLocks noGrp="1"/>
          </p:cNvSpPr>
          <p:nvPr>
            <p:ph idx="1"/>
          </p:nvPr>
        </p:nvSpPr>
        <p:spPr>
          <a:xfrm>
            <a:off x="457200" y="1447800"/>
            <a:ext cx="8229600" cy="4678363"/>
          </a:xfrm>
        </p:spPr>
        <p:style>
          <a:lnRef idx="2">
            <a:schemeClr val="dk1"/>
          </a:lnRef>
          <a:fillRef idx="1">
            <a:schemeClr val="lt1"/>
          </a:fillRef>
          <a:effectRef idx="0">
            <a:schemeClr val="dk1"/>
          </a:effectRef>
          <a:fontRef idx="minor">
            <a:schemeClr val="dk1"/>
          </a:fontRef>
        </p:style>
        <p:txBody>
          <a:bodyPr rtlCol="0">
            <a:normAutofit lnSpcReduction="10000"/>
          </a:bodyPr>
          <a:lstStyle/>
          <a:p>
            <a:pPr eaLnBrk="1" fontAlgn="auto" hangingPunct="1">
              <a:spcAft>
                <a:spcPts val="0"/>
              </a:spcAft>
              <a:defRPr/>
            </a:pPr>
            <a:r>
              <a:rPr lang="en-US" sz="2800" dirty="0" smtClean="0"/>
              <a:t>What Cause Hypoxia?</a:t>
            </a:r>
          </a:p>
          <a:p>
            <a:pPr eaLnBrk="1" fontAlgn="auto" hangingPunct="1">
              <a:spcAft>
                <a:spcPts val="0"/>
              </a:spcAft>
              <a:buFont typeface="Arial" pitchFamily="34" charset="0"/>
              <a:buNone/>
              <a:defRPr/>
            </a:pPr>
            <a:endParaRPr lang="en-US" sz="2800" dirty="0"/>
          </a:p>
          <a:p>
            <a:pPr eaLnBrk="1" fontAlgn="auto" hangingPunct="1">
              <a:spcAft>
                <a:spcPts val="0"/>
              </a:spcAft>
              <a:defRPr/>
            </a:pPr>
            <a:r>
              <a:rPr lang="en-US" sz="2800" dirty="0" smtClean="0"/>
              <a:t>Hypoxia in Gulf of Mexico &amp; Chesapeake Bay</a:t>
            </a:r>
          </a:p>
          <a:p>
            <a:pPr eaLnBrk="1" fontAlgn="auto" hangingPunct="1">
              <a:spcAft>
                <a:spcPts val="0"/>
              </a:spcAft>
              <a:buFont typeface="Arial" pitchFamily="34" charset="0"/>
              <a:buNone/>
              <a:defRPr/>
            </a:pPr>
            <a:endParaRPr lang="en-US" sz="2800" dirty="0"/>
          </a:p>
          <a:p>
            <a:pPr eaLnBrk="1" fontAlgn="auto" hangingPunct="1">
              <a:spcAft>
                <a:spcPts val="0"/>
              </a:spcAft>
              <a:defRPr/>
            </a:pPr>
            <a:r>
              <a:rPr lang="en-US" sz="2800" dirty="0" smtClean="0"/>
              <a:t>Hypoxia in Florida</a:t>
            </a:r>
          </a:p>
          <a:p>
            <a:pPr eaLnBrk="1" fontAlgn="auto" hangingPunct="1">
              <a:spcAft>
                <a:spcPts val="0"/>
              </a:spcAft>
              <a:buFont typeface="Arial" pitchFamily="34" charset="0"/>
              <a:buNone/>
              <a:defRPr/>
            </a:pPr>
            <a:endParaRPr lang="en-US" sz="2800" dirty="0"/>
          </a:p>
          <a:p>
            <a:pPr eaLnBrk="1" fontAlgn="auto" hangingPunct="1">
              <a:spcAft>
                <a:spcPts val="0"/>
              </a:spcAft>
              <a:defRPr/>
            </a:pPr>
            <a:r>
              <a:rPr lang="en-US" sz="2800" dirty="0" smtClean="0"/>
              <a:t>Simulation of Hypoxia in Florida</a:t>
            </a:r>
          </a:p>
          <a:p>
            <a:pPr eaLnBrk="1" fontAlgn="auto" hangingPunct="1">
              <a:spcAft>
                <a:spcPts val="0"/>
              </a:spcAft>
              <a:defRPr/>
            </a:pPr>
            <a:endParaRPr lang="en-US" sz="2800" dirty="0"/>
          </a:p>
          <a:p>
            <a:pPr eaLnBrk="1" fontAlgn="auto" hangingPunct="1">
              <a:spcAft>
                <a:spcPts val="0"/>
              </a:spcAft>
              <a:defRPr/>
            </a:pPr>
            <a:r>
              <a:rPr lang="en-US" sz="2800" dirty="0" smtClean="0"/>
              <a:t>How do External Loading and Climate Change Affect Hypoxia?</a:t>
            </a:r>
            <a:endParaRPr lang="en-US" sz="2800" dirty="0"/>
          </a:p>
          <a:p>
            <a:pPr eaLnBrk="1" fontAlgn="auto" hangingPunct="1">
              <a:spcAft>
                <a:spcPts val="0"/>
              </a:spcAft>
              <a:defRPr/>
            </a:pPr>
            <a:endParaRPr lang="en-US" sz="28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5"/>
          <p:cNvSpPr>
            <a:spLocks noGrp="1"/>
          </p:cNvSpPr>
          <p:nvPr>
            <p:ph type="title"/>
          </p:nvPr>
        </p:nvSpPr>
        <p:spPr/>
        <p:txBody>
          <a:bodyPr/>
          <a:lstStyle/>
          <a:p>
            <a:pPr eaLnBrk="1" hangingPunct="1"/>
            <a:r>
              <a:rPr lang="en-US" smtClean="0"/>
              <a:t>What Cause Hypoxia?</a:t>
            </a:r>
          </a:p>
        </p:txBody>
      </p:sp>
      <p:sp>
        <p:nvSpPr>
          <p:cNvPr id="5123" name="TextBox 6"/>
          <p:cNvSpPr txBox="1">
            <a:spLocks noChangeArrowheads="1"/>
          </p:cNvSpPr>
          <p:nvPr/>
        </p:nvSpPr>
        <p:spPr bwMode="auto">
          <a:xfrm>
            <a:off x="0" y="2667000"/>
            <a:ext cx="2133600" cy="646113"/>
          </a:xfrm>
          <a:prstGeom prst="rect">
            <a:avLst/>
          </a:prstGeom>
          <a:noFill/>
          <a:ln w="9525">
            <a:noFill/>
            <a:miter lim="800000"/>
            <a:headEnd/>
            <a:tailEnd/>
          </a:ln>
        </p:spPr>
        <p:txBody>
          <a:bodyPr>
            <a:spAutoFit/>
          </a:bodyPr>
          <a:lstStyle/>
          <a:p>
            <a:r>
              <a:rPr lang="en-US">
                <a:latin typeface="Book Antiqua" pitchFamily="18" charset="0"/>
              </a:rPr>
              <a:t>Nutrients </a:t>
            </a:r>
          </a:p>
          <a:p>
            <a:r>
              <a:rPr lang="en-US">
                <a:latin typeface="Book Antiqua" pitchFamily="18" charset="0"/>
              </a:rPr>
              <a:t>CBOD</a:t>
            </a:r>
          </a:p>
        </p:txBody>
      </p:sp>
      <p:sp>
        <p:nvSpPr>
          <p:cNvPr id="5124" name="TextBox 7"/>
          <p:cNvSpPr txBox="1">
            <a:spLocks noChangeArrowheads="1"/>
          </p:cNvSpPr>
          <p:nvPr/>
        </p:nvSpPr>
        <p:spPr bwMode="auto">
          <a:xfrm>
            <a:off x="3429000" y="5410200"/>
            <a:ext cx="3048000" cy="369888"/>
          </a:xfrm>
          <a:prstGeom prst="rect">
            <a:avLst/>
          </a:prstGeom>
          <a:noFill/>
          <a:ln w="9525">
            <a:noFill/>
            <a:miter lim="800000"/>
            <a:headEnd/>
            <a:tailEnd/>
          </a:ln>
        </p:spPr>
        <p:txBody>
          <a:bodyPr>
            <a:spAutoFit/>
          </a:bodyPr>
          <a:lstStyle/>
          <a:p>
            <a:r>
              <a:rPr lang="en-US">
                <a:latin typeface="Book Antiqua" pitchFamily="18" charset="0"/>
              </a:rPr>
              <a:t>Sediment Oxygen Demand</a:t>
            </a:r>
          </a:p>
        </p:txBody>
      </p:sp>
      <p:sp>
        <p:nvSpPr>
          <p:cNvPr id="5125" name="TextBox 8"/>
          <p:cNvSpPr txBox="1">
            <a:spLocks noChangeArrowheads="1"/>
          </p:cNvSpPr>
          <p:nvPr/>
        </p:nvSpPr>
        <p:spPr bwMode="auto">
          <a:xfrm>
            <a:off x="0" y="2362200"/>
            <a:ext cx="2209800" cy="369888"/>
          </a:xfrm>
          <a:prstGeom prst="rect">
            <a:avLst/>
          </a:prstGeom>
          <a:noFill/>
          <a:ln w="9525">
            <a:noFill/>
            <a:miter lim="800000"/>
            <a:headEnd/>
            <a:tailEnd/>
          </a:ln>
        </p:spPr>
        <p:txBody>
          <a:bodyPr>
            <a:spAutoFit/>
          </a:bodyPr>
          <a:lstStyle/>
          <a:p>
            <a:r>
              <a:rPr lang="en-US">
                <a:latin typeface="Book Antiqua" pitchFamily="18" charset="0"/>
              </a:rPr>
              <a:t>External Loading</a:t>
            </a:r>
          </a:p>
        </p:txBody>
      </p:sp>
      <p:pic>
        <p:nvPicPr>
          <p:cNvPr id="5126" name="Picture 2" descr="hypoxia_cartoon"/>
          <p:cNvPicPr>
            <a:picLocks noChangeAspect="1" noChangeArrowheads="1"/>
          </p:cNvPicPr>
          <p:nvPr/>
        </p:nvPicPr>
        <p:blipFill>
          <a:blip r:embed="rId3"/>
          <a:srcRect/>
          <a:stretch>
            <a:fillRect/>
          </a:stretch>
        </p:blipFill>
        <p:spPr bwMode="auto">
          <a:xfrm>
            <a:off x="762000" y="1524000"/>
            <a:ext cx="8229600" cy="4343400"/>
          </a:xfrm>
          <a:prstGeom prst="rect">
            <a:avLst/>
          </a:prstGeom>
          <a:noFill/>
          <a:ln w="9525" algn="in">
            <a:noFill/>
            <a:miter lim="800000"/>
            <a:headEnd/>
            <a:tailEnd/>
          </a:ln>
        </p:spPr>
      </p:pic>
      <p:sp>
        <p:nvSpPr>
          <p:cNvPr id="5127" name="TextBox 9"/>
          <p:cNvSpPr txBox="1">
            <a:spLocks noChangeArrowheads="1"/>
          </p:cNvSpPr>
          <p:nvPr/>
        </p:nvSpPr>
        <p:spPr bwMode="auto">
          <a:xfrm>
            <a:off x="3733800" y="2362200"/>
            <a:ext cx="1905000" cy="307975"/>
          </a:xfrm>
          <a:prstGeom prst="rect">
            <a:avLst/>
          </a:prstGeom>
          <a:noFill/>
          <a:ln w="9525">
            <a:noFill/>
            <a:miter lim="800000"/>
            <a:headEnd/>
            <a:tailEnd/>
          </a:ln>
        </p:spPr>
        <p:txBody>
          <a:bodyPr>
            <a:spAutoFit/>
          </a:bodyPr>
          <a:lstStyle/>
          <a:p>
            <a:r>
              <a:rPr lang="en-US" sz="1400">
                <a:latin typeface="Book Antiqua" pitchFamily="18" charset="0"/>
              </a:rPr>
              <a:t>Wind Mixing</a:t>
            </a:r>
          </a:p>
        </p:txBody>
      </p:sp>
      <p:sp>
        <p:nvSpPr>
          <p:cNvPr id="5128" name="TextBox 10"/>
          <p:cNvSpPr txBox="1">
            <a:spLocks noChangeArrowheads="1"/>
          </p:cNvSpPr>
          <p:nvPr/>
        </p:nvSpPr>
        <p:spPr bwMode="auto">
          <a:xfrm>
            <a:off x="8077200" y="2438400"/>
            <a:ext cx="1562100" cy="646113"/>
          </a:xfrm>
          <a:prstGeom prst="rect">
            <a:avLst/>
          </a:prstGeom>
          <a:noFill/>
          <a:ln w="9525">
            <a:noFill/>
            <a:miter lim="800000"/>
            <a:headEnd/>
            <a:tailEnd/>
          </a:ln>
        </p:spPr>
        <p:txBody>
          <a:bodyPr>
            <a:spAutoFit/>
          </a:bodyPr>
          <a:lstStyle/>
          <a:p>
            <a:r>
              <a:rPr lang="en-US">
                <a:latin typeface="Book Antiqua" pitchFamily="18" charset="0"/>
              </a:rPr>
              <a:t>Tidal </a:t>
            </a:r>
          </a:p>
          <a:p>
            <a:r>
              <a:rPr lang="en-US">
                <a:latin typeface="Book Antiqua" pitchFamily="18" charset="0"/>
              </a:rPr>
              <a:t>Mixing</a:t>
            </a: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smtClean="0"/>
              <a:t>Mississippi Dead Zone </a:t>
            </a:r>
            <a:br>
              <a:rPr lang="en-US" dirty="0" smtClean="0"/>
            </a:br>
            <a:r>
              <a:rPr lang="en-US" dirty="0" smtClean="0"/>
              <a:t>4500-7000 sq mi</a:t>
            </a:r>
            <a:endParaRPr lang="en-US" dirty="0"/>
          </a:p>
        </p:txBody>
      </p:sp>
      <p:pic>
        <p:nvPicPr>
          <p:cNvPr id="6147" name="Picture 2"/>
          <p:cNvPicPr>
            <a:picLocks noGrp="1" noChangeAspect="1" noChangeArrowheads="1"/>
          </p:cNvPicPr>
          <p:nvPr>
            <p:ph idx="1"/>
          </p:nvPr>
        </p:nvPicPr>
        <p:blipFill>
          <a:blip r:embed="rId3"/>
          <a:srcRect/>
          <a:stretch>
            <a:fillRect/>
          </a:stretch>
        </p:blipFill>
        <p:spPr>
          <a:xfrm>
            <a:off x="914400" y="1600200"/>
            <a:ext cx="6675438" cy="2514600"/>
          </a:xfrm>
        </p:spPr>
      </p:pic>
      <p:pic>
        <p:nvPicPr>
          <p:cNvPr id="6148" name="Picture 3"/>
          <p:cNvPicPr>
            <a:picLocks noChangeAspect="1" noChangeArrowheads="1"/>
          </p:cNvPicPr>
          <p:nvPr/>
        </p:nvPicPr>
        <p:blipFill>
          <a:blip r:embed="rId4"/>
          <a:srcRect/>
          <a:stretch>
            <a:fillRect/>
          </a:stretch>
        </p:blipFill>
        <p:spPr bwMode="auto">
          <a:xfrm>
            <a:off x="2514600" y="4191000"/>
            <a:ext cx="3556000" cy="2667000"/>
          </a:xfrm>
          <a:prstGeom prst="rect">
            <a:avLst/>
          </a:prstGeom>
          <a:noFill/>
          <a:ln w="9525">
            <a:noFill/>
            <a:miter lim="800000"/>
            <a:headEnd/>
            <a:tailEnd/>
          </a:ln>
        </p:spPr>
      </p:pic>
      <p:sp>
        <p:nvSpPr>
          <p:cNvPr id="6149" name="TextBox 5"/>
          <p:cNvSpPr txBox="1">
            <a:spLocks noChangeArrowheads="1"/>
          </p:cNvSpPr>
          <p:nvPr/>
        </p:nvSpPr>
        <p:spPr bwMode="auto">
          <a:xfrm>
            <a:off x="7620000" y="2362200"/>
            <a:ext cx="1524000" cy="923925"/>
          </a:xfrm>
          <a:prstGeom prst="rect">
            <a:avLst/>
          </a:prstGeom>
          <a:noFill/>
          <a:ln w="9525">
            <a:noFill/>
            <a:miter lim="800000"/>
            <a:headEnd/>
            <a:tailEnd/>
          </a:ln>
        </p:spPr>
        <p:txBody>
          <a:bodyPr>
            <a:spAutoFit/>
          </a:bodyPr>
          <a:lstStyle/>
          <a:p>
            <a:r>
              <a:rPr lang="en-US">
                <a:latin typeface="Book Antiqua" pitchFamily="18" charset="0"/>
              </a:rPr>
              <a:t>NASA</a:t>
            </a:r>
          </a:p>
          <a:p>
            <a:r>
              <a:rPr lang="en-US">
                <a:latin typeface="Book Antiqua" pitchFamily="18" charset="0"/>
              </a:rPr>
              <a:t>Satellite</a:t>
            </a:r>
          </a:p>
          <a:p>
            <a:r>
              <a:rPr lang="en-US">
                <a:latin typeface="Book Antiqua" pitchFamily="18" charset="0"/>
              </a:rPr>
              <a:t>Imagery</a:t>
            </a:r>
          </a:p>
        </p:txBody>
      </p:sp>
      <p:sp>
        <p:nvSpPr>
          <p:cNvPr id="6150" name="TextBox 6"/>
          <p:cNvSpPr txBox="1">
            <a:spLocks noChangeArrowheads="1"/>
          </p:cNvSpPr>
          <p:nvPr/>
        </p:nvSpPr>
        <p:spPr bwMode="auto">
          <a:xfrm>
            <a:off x="6172200" y="5105400"/>
            <a:ext cx="2438400" cy="369888"/>
          </a:xfrm>
          <a:prstGeom prst="rect">
            <a:avLst/>
          </a:prstGeom>
          <a:noFill/>
          <a:ln w="9525">
            <a:noFill/>
            <a:miter lim="800000"/>
            <a:headEnd/>
            <a:tailEnd/>
          </a:ln>
        </p:spPr>
        <p:txBody>
          <a:bodyPr>
            <a:spAutoFit/>
          </a:bodyPr>
          <a:lstStyle/>
          <a:p>
            <a:r>
              <a:rPr lang="en-US">
                <a:latin typeface="Book Antiqua" pitchFamily="18" charset="0"/>
              </a:rPr>
              <a:t>NOAA Ship Survey</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pPr eaLnBrk="1" hangingPunct="1"/>
            <a:r>
              <a:rPr lang="en-US" smtClean="0"/>
              <a:t>Chesapeake Bay Dead Zone</a:t>
            </a:r>
          </a:p>
        </p:txBody>
      </p:sp>
      <p:pic>
        <p:nvPicPr>
          <p:cNvPr id="7171" name="Picture 2"/>
          <p:cNvPicPr>
            <a:picLocks noGrp="1" noChangeAspect="1" noChangeArrowheads="1"/>
          </p:cNvPicPr>
          <p:nvPr>
            <p:ph idx="1"/>
          </p:nvPr>
        </p:nvPicPr>
        <p:blipFill>
          <a:blip r:embed="rId3"/>
          <a:srcRect/>
          <a:stretch>
            <a:fillRect/>
          </a:stretch>
        </p:blipFill>
        <p:spPr>
          <a:xfrm>
            <a:off x="457200" y="1524000"/>
            <a:ext cx="8037513" cy="5029200"/>
          </a:xfr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1938" name="Rectangle 2"/>
          <p:cNvSpPr>
            <a:spLocks noGrp="1" noChangeArrowheads="1"/>
          </p:cNvSpPr>
          <p:nvPr>
            <p:ph type="title"/>
          </p:nvPr>
        </p:nvSpPr>
        <p:spPr>
          <a:xfrm>
            <a:off x="457200" y="457200"/>
            <a:ext cx="8229600" cy="609600"/>
          </a:xfrm>
        </p:spPr>
        <p:txBody>
          <a:bodyPr rtlCol="0">
            <a:normAutofit fontScale="90000"/>
          </a:bodyPr>
          <a:lstStyle/>
          <a:p>
            <a:pPr eaLnBrk="1" fontAlgn="auto" hangingPunct="1">
              <a:spcAft>
                <a:spcPts val="0"/>
              </a:spcAft>
              <a:defRPr/>
            </a:pPr>
            <a:r>
              <a:rPr lang="en-US" altLang="ko-KR" sz="3600" dirty="0">
                <a:latin typeface="Times New Roman" pitchFamily="18" charset="0"/>
              </a:rPr>
              <a:t>Bottom-water </a:t>
            </a:r>
            <a:r>
              <a:rPr lang="en-US" altLang="ko-KR" sz="3600" dirty="0" smtClean="0">
                <a:latin typeface="Times New Roman" pitchFamily="18" charset="0"/>
              </a:rPr>
              <a:t>Hypoxia in Charlotte Harbor, FL</a:t>
            </a:r>
            <a:endParaRPr lang="en-US" altLang="ko-KR" sz="3600" dirty="0">
              <a:latin typeface="Times New Roman" pitchFamily="18" charset="0"/>
            </a:endParaRPr>
          </a:p>
        </p:txBody>
      </p:sp>
      <p:pic>
        <p:nvPicPr>
          <p:cNvPr id="8195" name="Picture 5" descr="hyp_high_color"/>
          <p:cNvPicPr>
            <a:picLocks noChangeAspect="1" noChangeArrowheads="1"/>
          </p:cNvPicPr>
          <p:nvPr/>
        </p:nvPicPr>
        <p:blipFill>
          <a:blip r:embed="rId3"/>
          <a:srcRect/>
          <a:stretch>
            <a:fillRect/>
          </a:stretch>
        </p:blipFill>
        <p:spPr bwMode="auto">
          <a:xfrm>
            <a:off x="990600" y="1000125"/>
            <a:ext cx="6591300" cy="5857875"/>
          </a:xfrm>
          <a:prstGeom prst="rect">
            <a:avLst/>
          </a:prstGeom>
          <a:noFill/>
          <a:ln w="9525">
            <a:noFill/>
            <a:miter lim="800000"/>
            <a:headEnd/>
            <a:tailEnd/>
          </a:ln>
        </p:spPr>
      </p:pic>
      <p:sp>
        <p:nvSpPr>
          <p:cNvPr id="8196" name="Rectangle 3"/>
          <p:cNvSpPr>
            <a:spLocks noGrp="1" noChangeArrowheads="1"/>
          </p:cNvSpPr>
          <p:nvPr>
            <p:ph type="body" idx="1"/>
          </p:nvPr>
        </p:nvSpPr>
        <p:spPr>
          <a:xfrm>
            <a:off x="7086600" y="2133600"/>
            <a:ext cx="2057400" cy="914400"/>
          </a:xfrm>
        </p:spPr>
        <p:txBody>
          <a:bodyPr/>
          <a:lstStyle/>
          <a:p>
            <a:pPr marL="609600" indent="-609600" eaLnBrk="1" hangingPunct="1">
              <a:buFont typeface="Arial" pitchFamily="34" charset="0"/>
              <a:buNone/>
            </a:pPr>
            <a:r>
              <a:rPr lang="en-US" altLang="ko-KR" sz="2400" smtClean="0">
                <a:latin typeface="Times New Roman" pitchFamily="18" charset="0"/>
              </a:rPr>
              <a:t>July 2000</a:t>
            </a: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457200" y="274638"/>
            <a:ext cx="8229600" cy="944562"/>
          </a:xfrm>
        </p:spPr>
        <p:txBody>
          <a:bodyPr/>
          <a:lstStyle/>
          <a:p>
            <a:pPr eaLnBrk="1" hangingPunct="1"/>
            <a:r>
              <a:rPr lang="en-US" sz="3200" smtClean="0"/>
              <a:t>Hypoxia in Charlotte Harbor</a:t>
            </a:r>
            <a:br>
              <a:rPr lang="en-US" sz="3200" smtClean="0"/>
            </a:br>
            <a:r>
              <a:rPr lang="en-US" sz="3200" smtClean="0"/>
              <a:t>After Charley (8/13/2004)</a:t>
            </a:r>
          </a:p>
        </p:txBody>
      </p:sp>
      <p:pic>
        <p:nvPicPr>
          <p:cNvPr id="9219" name="Content Placeholder 3" descr="8-27-04 Harbor DO WQ 2.jpg"/>
          <p:cNvPicPr>
            <a:picLocks noGrp="1" noChangeAspect="1"/>
          </p:cNvPicPr>
          <p:nvPr>
            <p:ph idx="1"/>
          </p:nvPr>
        </p:nvPicPr>
        <p:blipFill>
          <a:blip r:embed="rId3"/>
          <a:srcRect/>
          <a:stretch>
            <a:fillRect/>
          </a:stretch>
        </p:blipFill>
        <p:spPr>
          <a:xfrm>
            <a:off x="1219200" y="1371600"/>
            <a:ext cx="6496050" cy="4525963"/>
          </a:xfrm>
        </p:spPr>
      </p:pic>
      <p:sp>
        <p:nvSpPr>
          <p:cNvPr id="9220" name="TextBox 4"/>
          <p:cNvSpPr txBox="1">
            <a:spLocks noChangeArrowheads="1"/>
          </p:cNvSpPr>
          <p:nvPr/>
        </p:nvSpPr>
        <p:spPr bwMode="auto">
          <a:xfrm>
            <a:off x="0" y="3048000"/>
            <a:ext cx="1371600" cy="615950"/>
          </a:xfrm>
          <a:prstGeom prst="rect">
            <a:avLst/>
          </a:prstGeom>
          <a:noFill/>
          <a:ln w="9525">
            <a:noFill/>
            <a:miter lim="800000"/>
            <a:headEnd/>
            <a:tailEnd/>
          </a:ln>
        </p:spPr>
        <p:txBody>
          <a:bodyPr>
            <a:spAutoFit/>
          </a:bodyPr>
          <a:lstStyle/>
          <a:p>
            <a:r>
              <a:rPr lang="en-US" sz="1600">
                <a:latin typeface="Book Antiqua" pitchFamily="18" charset="0"/>
              </a:rPr>
              <a:t>D. Tomasko</a:t>
            </a:r>
          </a:p>
          <a:p>
            <a:endParaRPr lang="en-US">
              <a:latin typeface="Book Antiqua" pitchFamily="18" charset="0"/>
            </a:endParaRPr>
          </a:p>
        </p:txBody>
      </p:sp>
      <p:sp>
        <p:nvSpPr>
          <p:cNvPr id="9" name="Isosceles Triangle 8"/>
          <p:cNvSpPr/>
          <p:nvPr/>
        </p:nvSpPr>
        <p:spPr>
          <a:xfrm>
            <a:off x="533400" y="6096000"/>
            <a:ext cx="457200" cy="381000"/>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0000"/>
              </a:solidFill>
            </a:endParaRPr>
          </a:p>
        </p:txBody>
      </p:sp>
      <p:sp>
        <p:nvSpPr>
          <p:cNvPr id="9222" name="TextBox 9"/>
          <p:cNvSpPr txBox="1">
            <a:spLocks noChangeArrowheads="1"/>
          </p:cNvSpPr>
          <p:nvPr/>
        </p:nvSpPr>
        <p:spPr bwMode="auto">
          <a:xfrm>
            <a:off x="1219200" y="6172200"/>
            <a:ext cx="1905000" cy="381000"/>
          </a:xfrm>
          <a:prstGeom prst="rect">
            <a:avLst/>
          </a:prstGeom>
          <a:noFill/>
          <a:ln w="9525">
            <a:noFill/>
            <a:miter lim="800000"/>
            <a:headEnd/>
            <a:tailEnd/>
          </a:ln>
        </p:spPr>
        <p:txBody>
          <a:bodyPr>
            <a:spAutoFit/>
          </a:bodyPr>
          <a:lstStyle/>
          <a:p>
            <a:r>
              <a:rPr lang="en-US">
                <a:latin typeface="Book Antiqua" pitchFamily="18" charset="0"/>
              </a:rPr>
              <a:t>Bottom hypoxia</a:t>
            </a:r>
          </a:p>
        </p:txBody>
      </p:sp>
      <p:sp>
        <p:nvSpPr>
          <p:cNvPr id="11" name="Flowchart: Merge 10"/>
          <p:cNvSpPr/>
          <p:nvPr/>
        </p:nvSpPr>
        <p:spPr>
          <a:xfrm>
            <a:off x="3200400" y="6172200"/>
            <a:ext cx="533400" cy="381000"/>
          </a:xfrm>
          <a:prstGeom prst="flowChartMerg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224" name="TextBox 11"/>
          <p:cNvSpPr txBox="1">
            <a:spLocks noChangeArrowheads="1"/>
          </p:cNvSpPr>
          <p:nvPr/>
        </p:nvSpPr>
        <p:spPr bwMode="auto">
          <a:xfrm>
            <a:off x="4038600" y="6096000"/>
            <a:ext cx="1828800" cy="646113"/>
          </a:xfrm>
          <a:prstGeom prst="rect">
            <a:avLst/>
          </a:prstGeom>
          <a:noFill/>
          <a:ln w="9525">
            <a:noFill/>
            <a:miter lim="800000"/>
            <a:headEnd/>
            <a:tailEnd/>
          </a:ln>
        </p:spPr>
        <p:txBody>
          <a:bodyPr>
            <a:spAutoFit/>
          </a:bodyPr>
          <a:lstStyle/>
          <a:p>
            <a:r>
              <a:rPr lang="en-US">
                <a:latin typeface="Book Antiqua" pitchFamily="18" charset="0"/>
              </a:rPr>
              <a:t>Surface+Bottom hypoxia</a:t>
            </a:r>
          </a:p>
        </p:txBody>
      </p:sp>
      <p:sp>
        <p:nvSpPr>
          <p:cNvPr id="9225" name="TextBox 12"/>
          <p:cNvSpPr txBox="1">
            <a:spLocks noChangeArrowheads="1"/>
          </p:cNvSpPr>
          <p:nvPr/>
        </p:nvSpPr>
        <p:spPr bwMode="auto">
          <a:xfrm>
            <a:off x="6019800" y="5943600"/>
            <a:ext cx="3124200" cy="954088"/>
          </a:xfrm>
          <a:prstGeom prst="rect">
            <a:avLst/>
          </a:prstGeom>
          <a:noFill/>
          <a:ln w="9525">
            <a:noFill/>
            <a:miter lim="800000"/>
            <a:headEnd/>
            <a:tailEnd/>
          </a:ln>
        </p:spPr>
        <p:txBody>
          <a:bodyPr>
            <a:spAutoFit/>
          </a:bodyPr>
          <a:lstStyle/>
          <a:p>
            <a:r>
              <a:rPr lang="en-US" sz="2800" b="1">
                <a:latin typeface="Book Antiqua" pitchFamily="18" charset="0"/>
              </a:rPr>
              <a:t>~38 sq mi on 8/27/04</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sz="3600" dirty="0" smtClean="0"/>
              <a:t>Hypoxia in Peace River Watershed</a:t>
            </a:r>
            <a:br>
              <a:rPr lang="en-US" sz="3600" dirty="0" smtClean="0"/>
            </a:br>
            <a:r>
              <a:rPr lang="en-US" sz="3600" dirty="0" smtClean="0"/>
              <a:t>8/21/2004</a:t>
            </a:r>
            <a:endParaRPr lang="en-US" sz="3600" dirty="0"/>
          </a:p>
        </p:txBody>
      </p:sp>
      <p:pic>
        <p:nvPicPr>
          <p:cNvPr id="10243" name="Content Placeholder 3" descr="8-21-04 DO WQ.jpg"/>
          <p:cNvPicPr>
            <a:picLocks noGrp="1" noChangeAspect="1"/>
          </p:cNvPicPr>
          <p:nvPr>
            <p:ph idx="1"/>
          </p:nvPr>
        </p:nvPicPr>
        <p:blipFill>
          <a:blip r:embed="rId3"/>
          <a:srcRect/>
          <a:stretch>
            <a:fillRect/>
          </a:stretch>
        </p:blipFill>
        <p:spPr>
          <a:xfrm>
            <a:off x="1323975" y="1600200"/>
            <a:ext cx="6496050" cy="4525963"/>
          </a:xfr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rtlCol="0">
            <a:normAutofit fontScale="90000"/>
          </a:bodyPr>
          <a:lstStyle/>
          <a:p>
            <a:pPr eaLnBrk="1" fontAlgn="auto" hangingPunct="1">
              <a:spcAft>
                <a:spcPts val="0"/>
              </a:spcAft>
              <a:defRPr/>
            </a:pPr>
            <a:r>
              <a:rPr lang="en-US" sz="3600" dirty="0" smtClean="0"/>
              <a:t>Simulation of Hypoxia Using an Integrated Modeling System for Estuarine and Coastal Ecosystems</a:t>
            </a:r>
            <a:endParaRPr lang="en-US" sz="3600" dirty="0"/>
          </a:p>
        </p:txBody>
      </p:sp>
      <p:pic>
        <p:nvPicPr>
          <p:cNvPr id="11267" name="Picture 4" descr="grid"/>
          <p:cNvPicPr>
            <a:picLocks noChangeAspect="1" noChangeArrowheads="1"/>
          </p:cNvPicPr>
          <p:nvPr/>
        </p:nvPicPr>
        <p:blipFill>
          <a:blip r:embed="rId3"/>
          <a:srcRect/>
          <a:stretch>
            <a:fillRect/>
          </a:stretch>
        </p:blipFill>
        <p:spPr bwMode="auto">
          <a:xfrm>
            <a:off x="4684713" y="2057400"/>
            <a:ext cx="4287837" cy="3810000"/>
          </a:xfrm>
          <a:prstGeom prst="rect">
            <a:avLst/>
          </a:prstGeom>
          <a:noFill/>
          <a:ln w="9525">
            <a:noFill/>
            <a:miter lim="800000"/>
            <a:headEnd/>
            <a:tailEnd/>
          </a:ln>
        </p:spPr>
      </p:pic>
      <p:pic>
        <p:nvPicPr>
          <p:cNvPr id="11268" name="Picture 8"/>
          <p:cNvPicPr>
            <a:picLocks noChangeAspect="1" noChangeArrowheads="1"/>
          </p:cNvPicPr>
          <p:nvPr/>
        </p:nvPicPr>
        <p:blipFill>
          <a:blip r:embed="rId4"/>
          <a:srcRect/>
          <a:stretch>
            <a:fillRect/>
          </a:stretch>
        </p:blipFill>
        <p:spPr bwMode="auto">
          <a:xfrm>
            <a:off x="152400" y="1752600"/>
            <a:ext cx="3886200" cy="4648200"/>
          </a:xfrm>
          <a:prstGeom prst="rect">
            <a:avLst/>
          </a:prstGeom>
          <a:noFill/>
          <a:ln w="9525">
            <a:noFill/>
            <a:miter lim="800000"/>
            <a:headEnd/>
            <a:tailEnd/>
          </a:ln>
        </p:spPr>
      </p:pic>
      <p:sp>
        <p:nvSpPr>
          <p:cNvPr id="11269" name="TextBox 9"/>
          <p:cNvSpPr txBox="1">
            <a:spLocks noChangeArrowheads="1"/>
          </p:cNvSpPr>
          <p:nvPr/>
        </p:nvSpPr>
        <p:spPr bwMode="auto">
          <a:xfrm>
            <a:off x="533400" y="6396038"/>
            <a:ext cx="4419600" cy="461962"/>
          </a:xfrm>
          <a:prstGeom prst="rect">
            <a:avLst/>
          </a:prstGeom>
          <a:noFill/>
          <a:ln w="9525">
            <a:noFill/>
            <a:miter lim="800000"/>
            <a:headEnd/>
            <a:tailEnd/>
          </a:ln>
        </p:spPr>
        <p:txBody>
          <a:bodyPr>
            <a:spAutoFit/>
          </a:bodyPr>
          <a:lstStyle/>
          <a:p>
            <a:r>
              <a:rPr lang="en-US" sz="2400" b="1">
                <a:latin typeface="Book Antiqua" pitchFamily="18" charset="0"/>
              </a:rPr>
              <a:t>CH3D-IMS (Sheng et al. 2002)</a:t>
            </a:r>
          </a:p>
        </p:txBody>
      </p:sp>
      <p:sp>
        <p:nvSpPr>
          <p:cNvPr id="11270" name="TextBox 10"/>
          <p:cNvSpPr txBox="1">
            <a:spLocks noChangeArrowheads="1"/>
          </p:cNvSpPr>
          <p:nvPr/>
        </p:nvSpPr>
        <p:spPr bwMode="auto">
          <a:xfrm>
            <a:off x="5562600" y="6324600"/>
            <a:ext cx="2590800" cy="523875"/>
          </a:xfrm>
          <a:prstGeom prst="rect">
            <a:avLst/>
          </a:prstGeom>
          <a:noFill/>
          <a:ln w="9525">
            <a:noFill/>
            <a:miter lim="800000"/>
            <a:headEnd/>
            <a:tailEnd/>
          </a:ln>
        </p:spPr>
        <p:txBody>
          <a:bodyPr>
            <a:spAutoFit/>
          </a:bodyPr>
          <a:lstStyle/>
          <a:p>
            <a:r>
              <a:rPr lang="en-US" sz="2800">
                <a:latin typeface="Book Antiqua" pitchFamily="18" charset="0"/>
              </a:rPr>
              <a:t>Model Grid</a:t>
            </a:r>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259</TotalTime>
  <Words>484</Words>
  <Application>Microsoft Office PowerPoint</Application>
  <PresentationFormat>On-screen Show (4:3)</PresentationFormat>
  <Paragraphs>100</Paragraphs>
  <Slides>19</Slides>
  <Notes>19</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19</vt:i4>
      </vt:variant>
    </vt:vector>
  </HeadingPairs>
  <TitlesOfParts>
    <vt:vector size="30" baseType="lpstr">
      <vt:lpstr>Arial</vt:lpstr>
      <vt:lpstr>Lucida Sans</vt:lpstr>
      <vt:lpstr>Book Antiqua</vt:lpstr>
      <vt:lpstr>Calibri</vt:lpstr>
      <vt:lpstr>Dotum</vt:lpstr>
      <vt:lpstr>Times New Roman</vt:lpstr>
      <vt:lpstr>휴먼옛체</vt:lpstr>
      <vt:lpstr>Batang</vt:lpstr>
      <vt:lpstr>Gulim</vt:lpstr>
      <vt:lpstr>맑은 고딕</vt:lpstr>
      <vt:lpstr>Office Theme</vt:lpstr>
      <vt:lpstr>Hypoxia in  Estuarine and Coastal Waters  by  Y. Peter Sheng, Taeyun Kim, and Kijin Park Civil &amp; Coastal Engineering Department University of Florida</vt:lpstr>
      <vt:lpstr>Content</vt:lpstr>
      <vt:lpstr>What Cause Hypoxia?</vt:lpstr>
      <vt:lpstr>Mississippi Dead Zone  4500-7000 sq mi</vt:lpstr>
      <vt:lpstr>Chesapeake Bay Dead Zone</vt:lpstr>
      <vt:lpstr>Bottom-water Hypoxia in Charlotte Harbor, FL</vt:lpstr>
      <vt:lpstr>Hypoxia in Charlotte Harbor After Charley (8/13/2004)</vt:lpstr>
      <vt:lpstr>Hypoxia in Peace River Watershed 8/21/2004</vt:lpstr>
      <vt:lpstr>Simulation of Hypoxia Using an Integrated Modeling System for Estuarine and Coastal Ecosystems</vt:lpstr>
      <vt:lpstr>Hypoxia in Charlotte Harbor during 2000</vt:lpstr>
      <vt:lpstr>Sediment Oxygen Demand</vt:lpstr>
      <vt:lpstr>Volume of Bottom Hypoxic Water is Related to River Discharge, Ri, and Tide</vt:lpstr>
      <vt:lpstr>Can we control Hypoxia?</vt:lpstr>
      <vt:lpstr>DO and SOD with reduced nutrient/CBOD loading</vt:lpstr>
      <vt:lpstr>SOD in the Upper Charlotte Harbor  (Increased air temperature of 3°)</vt:lpstr>
      <vt:lpstr>DO in the Upper Charlotte Harbor  (Increased air temperature of 3°)</vt:lpstr>
      <vt:lpstr>Phytoplankton in the Upper Charlotte Harbor  (Increased air temperature of 3°)</vt:lpstr>
      <vt:lpstr>Conclusion </vt:lpstr>
      <vt:lpstr>Slide 19</vt:lpstr>
    </vt:vector>
  </TitlesOfParts>
  <Company>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Hypoxia in  Estuarine and Coastal Waters  by  Y. Peter Sheng, Taeyun Kim, and Kijin Park Civil &amp; Coastal Engineering Department </dc:title>
  <dc:creator>pete</dc:creator>
  <cp:lastModifiedBy>pete</cp:lastModifiedBy>
  <cp:revision>28</cp:revision>
  <dcterms:created xsi:type="dcterms:W3CDTF">2008-02-26T01:53:57Z</dcterms:created>
  <dcterms:modified xsi:type="dcterms:W3CDTF">2008-03-20T17:23:47Z</dcterms:modified>
</cp:coreProperties>
</file>