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74" r:id="rId3"/>
    <p:sldId id="291" r:id="rId4"/>
    <p:sldId id="275" r:id="rId5"/>
    <p:sldId id="276" r:id="rId6"/>
    <p:sldId id="265" r:id="rId7"/>
    <p:sldId id="266" r:id="rId8"/>
    <p:sldId id="267" r:id="rId9"/>
    <p:sldId id="262" r:id="rId10"/>
    <p:sldId id="257" r:id="rId11"/>
    <p:sldId id="258" r:id="rId12"/>
    <p:sldId id="259" r:id="rId13"/>
    <p:sldId id="263" r:id="rId14"/>
    <p:sldId id="264" r:id="rId15"/>
    <p:sldId id="268" r:id="rId16"/>
    <p:sldId id="269" r:id="rId17"/>
    <p:sldId id="270" r:id="rId18"/>
    <p:sldId id="271" r:id="rId19"/>
    <p:sldId id="272" r:id="rId20"/>
    <p:sldId id="273" r:id="rId21"/>
    <p:sldId id="277" r:id="rId22"/>
    <p:sldId id="278" r:id="rId23"/>
    <p:sldId id="289" r:id="rId24"/>
    <p:sldId id="279" r:id="rId25"/>
    <p:sldId id="286" r:id="rId26"/>
    <p:sldId id="290" r:id="rId27"/>
    <p:sldId id="287" r:id="rId28"/>
    <p:sldId id="288" r:id="rId29"/>
    <p:sldId id="294" r:id="rId30"/>
    <p:sldId id="295" r:id="rId31"/>
    <p:sldId id="297" r:id="rId32"/>
    <p:sldId id="296" r:id="rId33"/>
    <p:sldId id="298" r:id="rId34"/>
    <p:sldId id="281" r:id="rId35"/>
    <p:sldId id="282" r:id="rId36"/>
    <p:sldId id="283" r:id="rId37"/>
    <p:sldId id="285" r:id="rId38"/>
    <p:sldId id="304" r:id="rId39"/>
    <p:sldId id="299" r:id="rId40"/>
    <p:sldId id="284" r:id="rId41"/>
    <p:sldId id="300" r:id="rId42"/>
    <p:sldId id="301" r:id="rId43"/>
    <p:sldId id="302" r:id="rId44"/>
    <p:sldId id="303" r:id="rId45"/>
    <p:sldId id="292" r:id="rId46"/>
    <p:sldId id="29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143" autoAdjust="0"/>
  </p:normalViewPr>
  <p:slideViewPr>
    <p:cSldViewPr>
      <p:cViewPr>
        <p:scale>
          <a:sx n="100" d="100"/>
          <a:sy n="100" d="100"/>
        </p:scale>
        <p:origin x="-40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C8B86-9C3F-4612-A02A-D3B6E02CC24E}" type="datetimeFigureOut">
              <a:rPr lang="en-US" smtClean="0"/>
              <a:pPr/>
              <a:t>4/21/2010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390F9-5F7A-40D5-B022-51A9FC7A01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Assume Type C soils – soils usually high in clay </a:t>
            </a:r>
          </a:p>
          <a:p>
            <a:pPr lvl="1"/>
            <a:r>
              <a:rPr lang="en-US" dirty="0" smtClean="0"/>
              <a:t>Good fit the for Lewisville-Black soils (30-60% clay)</a:t>
            </a:r>
          </a:p>
          <a:p>
            <a:r>
              <a:rPr lang="en-US" dirty="0" smtClean="0"/>
              <a:t>NRCS Type III Storm for San Antonio</a:t>
            </a:r>
          </a:p>
          <a:p>
            <a:pPr lvl="1"/>
            <a:r>
              <a:rPr lang="en-US" dirty="0" smtClean="0"/>
              <a:t>TXDOT Drainage Manual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AFCEE – Air Force Center for Engineering</a:t>
            </a:r>
            <a:r>
              <a:rPr lang="en-US" sz="1200" baseline="0" dirty="0" smtClean="0"/>
              <a:t> and the Environment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Federal projects over 5,000 square feet must meet runoff guidelines in the Energy Independence and Security Act (EISA), Section 438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The goal is to reduce overall runoff by 18.6 cfs</a:t>
            </a:r>
          </a:p>
          <a:p>
            <a:pPr lvl="1"/>
            <a:r>
              <a:rPr lang="en-US" sz="2400" dirty="0" smtClean="0"/>
              <a:t>	Not likely due to roof drainage to storm sewer </a:t>
            </a:r>
          </a:p>
          <a:p>
            <a:pPr lvl="1"/>
            <a:r>
              <a:rPr lang="en-US" sz="2400" dirty="0" smtClean="0"/>
              <a:t>	Maximum extent technically feasible (METF)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>
              <a:sym typeface="Wingdings" pitchFamily="2" charset="2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Vegetated Strips/Rain Gardens</a:t>
            </a:r>
          </a:p>
          <a:p>
            <a:pPr lvl="1"/>
            <a:r>
              <a:rPr lang="en-US" sz="2400" dirty="0" smtClean="0"/>
              <a:t>	Low initial cost, relatively low maintenance costs</a:t>
            </a:r>
          </a:p>
          <a:p>
            <a:pPr lvl="1"/>
            <a:r>
              <a:rPr lang="en-US" sz="2400" dirty="0" smtClean="0"/>
              <a:t>	No storage capability, but </a:t>
            </a:r>
            <a:r>
              <a:rPr lang="en-US" sz="2400" dirty="0" smtClean="0">
                <a:sym typeface="Wingdings" pitchFamily="2" charset="2"/>
              </a:rPr>
              <a:t>removes sediments</a:t>
            </a:r>
          </a:p>
          <a:p>
            <a:r>
              <a:rPr lang="en-US" baseline="0" dirty="0" smtClean="0"/>
              <a:t>          </a:t>
            </a:r>
            <a:r>
              <a:rPr lang="en-US" baseline="0" dirty="0" err="1" smtClean="0"/>
              <a:t>Bioretention</a:t>
            </a:r>
            <a:endParaRPr lang="en-US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	</a:t>
            </a:r>
            <a:r>
              <a:rPr lang="en-US" sz="2400" dirty="0" smtClean="0">
                <a:sym typeface="Wingdings" pitchFamily="2" charset="2"/>
              </a:rPr>
              <a:t>Not recommended for soils with more than 25% clay</a:t>
            </a:r>
            <a:endParaRPr lang="en-US" sz="2800" dirty="0" smtClean="0">
              <a:sym typeface="Wingdings" pitchFamily="2" charset="2"/>
            </a:endParaRPr>
          </a:p>
          <a:p>
            <a:r>
              <a:rPr lang="en-US" sz="2800" dirty="0" smtClean="0">
                <a:sym typeface="Wingdings" pitchFamily="2" charset="2"/>
              </a:rPr>
              <a:t>Porous Pavement/Pavers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High construction cost, could be damaged by expansive soils</a:t>
            </a:r>
            <a:endParaRPr lang="en-US" sz="2800" dirty="0" smtClean="0"/>
          </a:p>
          <a:p>
            <a:r>
              <a:rPr lang="en-US" sz="2800" dirty="0" smtClean="0"/>
              <a:t>Infiltration Trench</a:t>
            </a:r>
          </a:p>
          <a:p>
            <a:pPr lvl="1"/>
            <a:r>
              <a:rPr lang="en-US" sz="2400" dirty="0" smtClean="0"/>
              <a:t>Higher construction cost, moderate maintenance costs</a:t>
            </a:r>
          </a:p>
          <a:p>
            <a:pPr lvl="1"/>
            <a:r>
              <a:rPr lang="en-US" sz="2400" dirty="0" smtClean="0"/>
              <a:t>Great for storage and treatment</a:t>
            </a:r>
          </a:p>
          <a:p>
            <a:pPr lvl="1"/>
            <a:r>
              <a:rPr lang="en-US" sz="2400" dirty="0" smtClean="0"/>
              <a:t>Can clog with sediments if runoff is not treated before it reaches the infiltration trench</a:t>
            </a:r>
          </a:p>
          <a:p>
            <a:pPr lvl="1"/>
            <a:r>
              <a:rPr lang="en-US" sz="2400" dirty="0" smtClean="0"/>
              <a:t>Recommended for new development by the San Antonio River Authority</a:t>
            </a:r>
          </a:p>
          <a:p>
            <a:r>
              <a:rPr lang="en-US" sz="2800" dirty="0" smtClean="0"/>
              <a:t>Sand Filter</a:t>
            </a:r>
          </a:p>
          <a:p>
            <a:pPr lvl="1"/>
            <a:r>
              <a:rPr lang="en-US" sz="2400" dirty="0" smtClean="0"/>
              <a:t>High construction and maintenance costs</a:t>
            </a:r>
          </a:p>
          <a:p>
            <a:pPr lvl="1"/>
            <a:r>
              <a:rPr lang="en-US" sz="2400" dirty="0" smtClean="0"/>
              <a:t>Can store and treat runoff</a:t>
            </a:r>
          </a:p>
          <a:p>
            <a:pPr lvl="1"/>
            <a:r>
              <a:rPr lang="en-US" sz="2400" dirty="0" smtClean="0"/>
              <a:t>Can clog with sediments if runoff is not treated before it reaches the infiltration trench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More pavement is planned</a:t>
            </a:r>
            <a:r>
              <a:rPr lang="en-US" sz="2800" dirty="0" smtClean="0">
                <a:sym typeface="Wingdings" pitchFamily="2" charset="2"/>
              </a:rPr>
              <a:t>, so how do we reduce runoff?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Low Impact Development offers the best solution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 smtClean="0"/>
              <a:t>Used three data sources from National Climactic Data Center </a:t>
            </a:r>
          </a:p>
          <a:p>
            <a:pPr lvl="1"/>
            <a:r>
              <a:rPr lang="en-US" sz="2400" dirty="0" smtClean="0"/>
              <a:t>San Antonio Nursery (1893-1947)</a:t>
            </a:r>
          </a:p>
          <a:p>
            <a:pPr lvl="1"/>
            <a:r>
              <a:rPr lang="en-US" sz="2400" dirty="0" smtClean="0"/>
              <a:t>Kelly Air Force Base (1948-1970)</a:t>
            </a:r>
          </a:p>
          <a:p>
            <a:pPr lvl="1"/>
            <a:r>
              <a:rPr lang="en-US" sz="2400" dirty="0" smtClean="0"/>
              <a:t>San Antonio International Airport (1970-2010)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390F9-5F7A-40D5-B022-51A9FC7A01B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5E09-F4D4-4B16-AE87-8D716B2D9A50}" type="datetimeFigureOut">
              <a:rPr lang="en-US" smtClean="0"/>
              <a:pPr/>
              <a:t>4/21/2010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4048-25EF-4403-975C-C4C9B8A19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5E09-F4D4-4B16-AE87-8D716B2D9A50}" type="datetimeFigureOut">
              <a:rPr lang="en-US" smtClean="0"/>
              <a:pPr/>
              <a:t>4/21/2010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4048-25EF-4403-975C-C4C9B8A19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5E09-F4D4-4B16-AE87-8D716B2D9A50}" type="datetimeFigureOut">
              <a:rPr lang="en-US" smtClean="0"/>
              <a:pPr/>
              <a:t>4/21/2010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4048-25EF-4403-975C-C4C9B8A19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5E09-F4D4-4B16-AE87-8D716B2D9A50}" type="datetimeFigureOut">
              <a:rPr lang="en-US" smtClean="0"/>
              <a:pPr/>
              <a:t>4/21/2010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4048-25EF-4403-975C-C4C9B8A19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5E09-F4D4-4B16-AE87-8D716B2D9A50}" type="datetimeFigureOut">
              <a:rPr lang="en-US" smtClean="0"/>
              <a:pPr/>
              <a:t>4/21/2010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4048-25EF-4403-975C-C4C9B8A19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5E09-F4D4-4B16-AE87-8D716B2D9A50}" type="datetimeFigureOut">
              <a:rPr lang="en-US" smtClean="0"/>
              <a:pPr/>
              <a:t>4/21/2010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4048-25EF-4403-975C-C4C9B8A19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5E09-F4D4-4B16-AE87-8D716B2D9A50}" type="datetimeFigureOut">
              <a:rPr lang="en-US" smtClean="0"/>
              <a:pPr/>
              <a:t>4/21/2010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4048-25EF-4403-975C-C4C9B8A19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5E09-F4D4-4B16-AE87-8D716B2D9A50}" type="datetimeFigureOut">
              <a:rPr lang="en-US" smtClean="0"/>
              <a:pPr/>
              <a:t>4/21/2010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4048-25EF-4403-975C-C4C9B8A19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5E09-F4D4-4B16-AE87-8D716B2D9A50}" type="datetimeFigureOut">
              <a:rPr lang="en-US" smtClean="0"/>
              <a:pPr/>
              <a:t>4/21/2010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4048-25EF-4403-975C-C4C9B8A19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5E09-F4D4-4B16-AE87-8D716B2D9A50}" type="datetimeFigureOut">
              <a:rPr lang="en-US" smtClean="0"/>
              <a:pPr/>
              <a:t>4/21/2010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4048-25EF-4403-975C-C4C9B8A19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15E09-F4D4-4B16-AE87-8D716B2D9A50}" type="datetimeFigureOut">
              <a:rPr lang="en-US" smtClean="0"/>
              <a:pPr/>
              <a:t>4/21/2010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94048-25EF-4403-975C-C4C9B8A19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15E09-F4D4-4B16-AE87-8D716B2D9A50}" type="datetimeFigureOut">
              <a:rPr lang="en-US" smtClean="0"/>
              <a:pPr/>
              <a:t>4/21/2010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94048-25EF-4403-975C-C4C9B8A19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tp://ftp-fc.sc.egov/TX/factsheets/fact_houstonsoil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tp://ftp-fc.sc.egov/TX/factsheets/fact_houstonsoil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wosweet.bse.vt.edu/Tess/stormwater/images/infil_trench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s.sanantonio.gov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981200"/>
            <a:ext cx="8610600" cy="1619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Investigating Low Impact Development Opportunities for Kelly Field Building 171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Capt Josh R. Aldred, P.E.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 University of Texas at Austin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1273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76600" y="3048000"/>
            <a:ext cx="3886200" cy="28194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0" y="2895600"/>
            <a:ext cx="1066800" cy="1588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200" y="34290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15339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486400" y="2362200"/>
            <a:ext cx="2438400" cy="1905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0" y="2895600"/>
            <a:ext cx="1066800" cy="1588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" y="3429000"/>
            <a:ext cx="990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273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15200" y="3200400"/>
            <a:ext cx="9144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Bldg 171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715000" y="2667000"/>
            <a:ext cx="2743200" cy="21336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0" y="2895600"/>
            <a:ext cx="1066800" cy="1588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" y="3429000"/>
            <a:ext cx="990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27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953000" y="3505200"/>
            <a:ext cx="9144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Bldg 171</a:t>
            </a:r>
            <a:endParaRPr lang="en-US" sz="1400" dirty="0"/>
          </a:p>
        </p:txBody>
      </p:sp>
      <p:sp>
        <p:nvSpPr>
          <p:cNvPr id="6" name="Freeform 5"/>
          <p:cNvSpPr/>
          <p:nvPr/>
        </p:nvSpPr>
        <p:spPr>
          <a:xfrm>
            <a:off x="2976465" y="279918"/>
            <a:ext cx="6363478" cy="6568751"/>
          </a:xfrm>
          <a:custGeom>
            <a:avLst/>
            <a:gdLst>
              <a:gd name="connsiteX0" fmla="*/ 0 w 6363478"/>
              <a:gd name="connsiteY0" fmla="*/ 4525347 h 6568751"/>
              <a:gd name="connsiteX1" fmla="*/ 298580 w 6363478"/>
              <a:gd name="connsiteY1" fmla="*/ 4245429 h 6568751"/>
              <a:gd name="connsiteX2" fmla="*/ 9331 w 6363478"/>
              <a:gd name="connsiteY2" fmla="*/ 3937519 h 6568751"/>
              <a:gd name="connsiteX3" fmla="*/ 681135 w 6363478"/>
              <a:gd name="connsiteY3" fmla="*/ 3359021 h 6568751"/>
              <a:gd name="connsiteX4" fmla="*/ 961053 w 6363478"/>
              <a:gd name="connsiteY4" fmla="*/ 3676262 h 6568751"/>
              <a:gd name="connsiteX5" fmla="*/ 2295331 w 6363478"/>
              <a:gd name="connsiteY5" fmla="*/ 2528596 h 6568751"/>
              <a:gd name="connsiteX6" fmla="*/ 1838131 w 6363478"/>
              <a:gd name="connsiteY6" fmla="*/ 2024743 h 6568751"/>
              <a:gd name="connsiteX7" fmla="*/ 2743200 w 6363478"/>
              <a:gd name="connsiteY7" fmla="*/ 1184988 h 6568751"/>
              <a:gd name="connsiteX8" fmla="*/ 2892490 w 6363478"/>
              <a:gd name="connsiteY8" fmla="*/ 1371600 h 6568751"/>
              <a:gd name="connsiteX9" fmla="*/ 4049486 w 6363478"/>
              <a:gd name="connsiteY9" fmla="*/ 634482 h 6568751"/>
              <a:gd name="connsiteX10" fmla="*/ 4553339 w 6363478"/>
              <a:gd name="connsiteY10" fmla="*/ 317241 h 6568751"/>
              <a:gd name="connsiteX11" fmla="*/ 4599992 w 6363478"/>
              <a:gd name="connsiteY11" fmla="*/ 335902 h 6568751"/>
              <a:gd name="connsiteX12" fmla="*/ 4963886 w 6363478"/>
              <a:gd name="connsiteY12" fmla="*/ 93306 h 6568751"/>
              <a:gd name="connsiteX13" fmla="*/ 5159829 w 6363478"/>
              <a:gd name="connsiteY13" fmla="*/ 55984 h 6568751"/>
              <a:gd name="connsiteX14" fmla="*/ 5635690 w 6363478"/>
              <a:gd name="connsiteY14" fmla="*/ 27992 h 6568751"/>
              <a:gd name="connsiteX15" fmla="*/ 5906278 w 6363478"/>
              <a:gd name="connsiteY15" fmla="*/ 0 h 6568751"/>
              <a:gd name="connsiteX16" fmla="*/ 6363478 w 6363478"/>
              <a:gd name="connsiteY16" fmla="*/ 317241 h 6568751"/>
              <a:gd name="connsiteX17" fmla="*/ 4348066 w 6363478"/>
              <a:gd name="connsiteY17" fmla="*/ 3051111 h 6568751"/>
              <a:gd name="connsiteX18" fmla="*/ 2575249 w 6363478"/>
              <a:gd name="connsiteY18" fmla="*/ 5533053 h 6568751"/>
              <a:gd name="connsiteX19" fmla="*/ 1800808 w 6363478"/>
              <a:gd name="connsiteY19" fmla="*/ 6568751 h 6568751"/>
              <a:gd name="connsiteX20" fmla="*/ 0 w 6363478"/>
              <a:gd name="connsiteY20" fmla="*/ 4525347 h 656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363478" h="6568751">
                <a:moveTo>
                  <a:pt x="0" y="4525347"/>
                </a:moveTo>
                <a:lnTo>
                  <a:pt x="298580" y="4245429"/>
                </a:lnTo>
                <a:lnTo>
                  <a:pt x="9331" y="3937519"/>
                </a:lnTo>
                <a:lnTo>
                  <a:pt x="681135" y="3359021"/>
                </a:lnTo>
                <a:lnTo>
                  <a:pt x="961053" y="3676262"/>
                </a:lnTo>
                <a:lnTo>
                  <a:pt x="2295331" y="2528596"/>
                </a:lnTo>
                <a:lnTo>
                  <a:pt x="1838131" y="2024743"/>
                </a:lnTo>
                <a:lnTo>
                  <a:pt x="2743200" y="1184988"/>
                </a:lnTo>
                <a:lnTo>
                  <a:pt x="2892490" y="1371600"/>
                </a:lnTo>
                <a:lnTo>
                  <a:pt x="4049486" y="634482"/>
                </a:lnTo>
                <a:lnTo>
                  <a:pt x="4553339" y="317241"/>
                </a:lnTo>
                <a:lnTo>
                  <a:pt x="4599992" y="335902"/>
                </a:lnTo>
                <a:lnTo>
                  <a:pt x="4963886" y="93306"/>
                </a:lnTo>
                <a:lnTo>
                  <a:pt x="5159829" y="55984"/>
                </a:lnTo>
                <a:lnTo>
                  <a:pt x="5635690" y="27992"/>
                </a:lnTo>
                <a:lnTo>
                  <a:pt x="5906278" y="0"/>
                </a:lnTo>
                <a:lnTo>
                  <a:pt x="6363478" y="317241"/>
                </a:lnTo>
                <a:lnTo>
                  <a:pt x="4348066" y="3051111"/>
                </a:lnTo>
                <a:lnTo>
                  <a:pt x="2575249" y="5533053"/>
                </a:lnTo>
                <a:lnTo>
                  <a:pt x="1800808" y="6568751"/>
                </a:lnTo>
                <a:lnTo>
                  <a:pt x="0" y="4525347"/>
                </a:lnTo>
                <a:close/>
              </a:path>
            </a:pathLst>
          </a:custGeom>
          <a:solidFill>
            <a:srgbClr val="FF0000">
              <a:alpha val="3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0" y="2895600"/>
            <a:ext cx="1066800" cy="1588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200" y="3429000"/>
            <a:ext cx="990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44000" cy="629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57600" y="2667000"/>
            <a:ext cx="17526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Area: 1,997,606 sq ft</a:t>
            </a: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0" y="2895600"/>
            <a:ext cx="1066800" cy="1588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" y="3429000"/>
            <a:ext cx="990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/>
              <a:t>Measuring</a:t>
            </a:r>
            <a:r>
              <a:rPr lang="en-US" dirty="0" smtClean="0"/>
              <a:t> Watershed Features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1" y="1447784"/>
          <a:ext cx="8229599" cy="4857765"/>
        </p:xfrm>
        <a:graphic>
          <a:graphicData uri="http://schemas.openxmlformats.org/drawingml/2006/table">
            <a:tbl>
              <a:tblPr/>
              <a:tblGrid>
                <a:gridCol w="4266676"/>
                <a:gridCol w="1695369"/>
                <a:gridCol w="2267554"/>
              </a:tblGrid>
              <a:tr h="323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Watershed Area (SF)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Square Feet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1,997,606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Feature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Area (SF)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% of Watershed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Impervious Area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1,690,257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84.61%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Impervious Area (parking lots)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1,220,573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61.10%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Impervious Area (roof)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463,842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23.22%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Impervious Area (mech equip)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5,842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Building Landscaping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47,243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2.36%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Vegetated Areas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239,145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11.97%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Parking Islands (vegetation)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12,400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8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Parking Islands (gravel)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8,561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Soil Investigation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Need soil information for SCS runoff analysis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Essential</a:t>
            </a:r>
            <a:r>
              <a:rPr lang="en-US" sz="2800" dirty="0" smtClean="0"/>
              <a:t> for designing Low Impact Development (LID)</a:t>
            </a:r>
          </a:p>
          <a:p>
            <a:r>
              <a:rPr lang="en-US" sz="2800" dirty="0" smtClean="0"/>
              <a:t>Key source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b="1" dirty="0" smtClean="0">
                <a:solidFill>
                  <a:srgbClr val="FF0000"/>
                </a:solidFill>
                <a:sym typeface="Wingdings" pitchFamily="2" charset="2"/>
              </a:rPr>
              <a:t>NRCS Soil Survey </a:t>
            </a:r>
            <a:r>
              <a:rPr lang="en-US" sz="2800" dirty="0" smtClean="0">
                <a:sym typeface="Wingdings" pitchFamily="2" charset="2"/>
              </a:rPr>
              <a:t>for Bexar County (1966)</a:t>
            </a:r>
            <a:endParaRPr lang="en-US" sz="2800" dirty="0" smtClean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95600"/>
            <a:ext cx="2895600" cy="3771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895600"/>
            <a:ext cx="5181600" cy="373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1961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5-Point Star 4"/>
          <p:cNvSpPr/>
          <p:nvPr/>
        </p:nvSpPr>
        <p:spPr>
          <a:xfrm>
            <a:off x="2286000" y="3733800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38400" y="3352800"/>
            <a:ext cx="9144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Kelly Field</a:t>
            </a:r>
            <a:endParaRPr lang="en-US" sz="1400" dirty="0"/>
          </a:p>
        </p:txBody>
      </p:sp>
      <p:sp>
        <p:nvSpPr>
          <p:cNvPr id="7" name="Oval 6"/>
          <p:cNvSpPr/>
          <p:nvPr/>
        </p:nvSpPr>
        <p:spPr>
          <a:xfrm>
            <a:off x="6172200" y="4876800"/>
            <a:ext cx="2743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91000" y="4800600"/>
            <a:ext cx="19812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Lewisville-Houston Black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Soil Investigation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1"/>
            <a:ext cx="8534400" cy="39624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Lewisville—Houston </a:t>
            </a:r>
            <a:r>
              <a:rPr lang="en-US" sz="2800" b="1" dirty="0" smtClean="0">
                <a:solidFill>
                  <a:srgbClr val="FF0000"/>
                </a:solidFill>
              </a:rPr>
              <a:t>Black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smtClean="0"/>
              <a:t>is the predominant soil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General characteristics</a:t>
            </a:r>
          </a:p>
          <a:p>
            <a:pPr lvl="1"/>
            <a:r>
              <a:rPr lang="en-US" sz="2400" dirty="0" smtClean="0"/>
              <a:t>Deep, </a:t>
            </a:r>
            <a:r>
              <a:rPr lang="en-US" sz="2400" b="1" dirty="0" smtClean="0">
                <a:solidFill>
                  <a:srgbClr val="FF0000"/>
                </a:solidFill>
              </a:rPr>
              <a:t>siltly clays </a:t>
            </a:r>
            <a:r>
              <a:rPr lang="en-US" sz="2400" dirty="0" smtClean="0"/>
              <a:t>formed in calcareous alluvium</a:t>
            </a:r>
          </a:p>
          <a:p>
            <a:pPr lvl="1"/>
            <a:r>
              <a:rPr lang="en-US" sz="2400" dirty="0" smtClean="0"/>
              <a:t>Expansive soil – very </a:t>
            </a:r>
            <a:r>
              <a:rPr lang="en-US" sz="2400" b="1" dirty="0" smtClean="0">
                <a:solidFill>
                  <a:srgbClr val="FF0000"/>
                </a:solidFill>
              </a:rPr>
              <a:t>prone to shrinkage and swelling</a:t>
            </a:r>
          </a:p>
          <a:p>
            <a:pPr lvl="1"/>
            <a:r>
              <a:rPr lang="en-US" sz="2400" dirty="0" smtClean="0"/>
              <a:t>Fine soil – clay content ranges from 30-60%</a:t>
            </a:r>
          </a:p>
          <a:p>
            <a:pPr lvl="1"/>
            <a:r>
              <a:rPr lang="en-US" sz="2400" dirty="0" err="1" smtClean="0"/>
              <a:t>Smectitic</a:t>
            </a:r>
            <a:r>
              <a:rPr lang="en-US" sz="2400" dirty="0" smtClean="0"/>
              <a:t> – clay is the dominant mineral in the soil</a:t>
            </a:r>
          </a:p>
          <a:p>
            <a:pPr lvl="1"/>
            <a:r>
              <a:rPr lang="en-US" sz="2400" dirty="0" err="1" smtClean="0"/>
              <a:t>Thermic</a:t>
            </a:r>
            <a:r>
              <a:rPr lang="en-US" sz="2400" dirty="0" smtClean="0"/>
              <a:t> – average soil temperature is between 59˚F and 72˚F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6200" y="5715000"/>
            <a:ext cx="9067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Sources: </a:t>
            </a:r>
          </a:p>
          <a:p>
            <a:r>
              <a:rPr lang="en-US" dirty="0" smtClean="0"/>
              <a:t>Bexar County Texas Soil Survey, United States Department of Agriculture, 1966</a:t>
            </a:r>
          </a:p>
          <a:p>
            <a:endParaRPr lang="en-US" sz="400" dirty="0" smtClean="0"/>
          </a:p>
          <a:p>
            <a:r>
              <a:rPr lang="en-US" dirty="0" smtClean="0"/>
              <a:t>NRCS Fact Sheet on Houston Black Soil (</a:t>
            </a:r>
            <a:r>
              <a:rPr lang="en-US" dirty="0" smtClean="0">
                <a:hlinkClick r:id="rId3"/>
              </a:rPr>
              <a:t>ftp://ftp-fc.sc.egov/TX/factsheets/fact_houstonsoil.pdf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4114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Lewisville soils (45%)</a:t>
            </a:r>
          </a:p>
          <a:p>
            <a:pPr lvl="1"/>
            <a:r>
              <a:rPr lang="en-US" sz="2400" dirty="0" smtClean="0"/>
              <a:t>Moderately permeable, dark-brown to dark grayish-brown</a:t>
            </a:r>
          </a:p>
          <a:p>
            <a:pPr lvl="1"/>
            <a:r>
              <a:rPr lang="en-US" sz="2400" dirty="0" smtClean="0"/>
              <a:t>Surface layer is about 25-inches thick</a:t>
            </a:r>
          </a:p>
          <a:p>
            <a:pPr lvl="1"/>
            <a:r>
              <a:rPr lang="en-US" sz="2400" dirty="0" smtClean="0"/>
              <a:t>Sub-surface is dark-brown to reddish-brown</a:t>
            </a:r>
          </a:p>
          <a:p>
            <a:pPr lvl="1"/>
            <a:r>
              <a:rPr lang="en-US" sz="2400" dirty="0" smtClean="0"/>
              <a:t>Fine, blocky structure</a:t>
            </a:r>
          </a:p>
          <a:p>
            <a:r>
              <a:rPr lang="en-US" sz="2800" dirty="0" smtClean="0"/>
              <a:t>Houston Black soils (40%)</a:t>
            </a:r>
          </a:p>
          <a:p>
            <a:pPr lvl="1"/>
            <a:r>
              <a:rPr lang="en-US" sz="2400" dirty="0" smtClean="0"/>
              <a:t>Dark-gray to black, slowly permeable, 45-60 inches thick</a:t>
            </a:r>
          </a:p>
          <a:p>
            <a:pPr lvl="1"/>
            <a:r>
              <a:rPr lang="en-US" sz="2400" dirty="0" smtClean="0"/>
              <a:t>Sub-surface is reddish-yellow to light gray in color</a:t>
            </a:r>
          </a:p>
          <a:p>
            <a:pPr lvl="1"/>
            <a:r>
              <a:rPr lang="en-US" sz="2400" dirty="0" smtClean="0"/>
              <a:t>Some gravel below a depth of 6 feet</a:t>
            </a:r>
          </a:p>
          <a:p>
            <a:r>
              <a:rPr lang="en-US" sz="2800" b="1" dirty="0" smtClean="0"/>
              <a:t>For SCS Runoff Calculations </a:t>
            </a:r>
            <a:r>
              <a:rPr lang="en-US" sz="2800" b="1" dirty="0" smtClean="0">
                <a:sym typeface="Wingdings" pitchFamily="2" charset="2"/>
              </a:rPr>
              <a:t> Soil Type C</a:t>
            </a:r>
            <a:endParaRPr lang="en-US" sz="2800" b="1" dirty="0" smtClean="0"/>
          </a:p>
          <a:p>
            <a:pPr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Soil Investigation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5715000"/>
            <a:ext cx="9067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Sources: </a:t>
            </a:r>
          </a:p>
          <a:p>
            <a:r>
              <a:rPr lang="en-US" dirty="0" smtClean="0"/>
              <a:t>Bexar County Texas Soil Survey, United States Department of Agriculture, 1966</a:t>
            </a:r>
          </a:p>
          <a:p>
            <a:endParaRPr lang="en-US" sz="400" dirty="0" smtClean="0"/>
          </a:p>
          <a:p>
            <a:r>
              <a:rPr lang="en-US" dirty="0" smtClean="0"/>
              <a:t>NRCS Fact Sheet on Houston Black Soil (</a:t>
            </a:r>
            <a:r>
              <a:rPr lang="en-US" dirty="0" smtClean="0">
                <a:hlinkClick r:id="rId3"/>
              </a:rPr>
              <a:t>ftp://ftp-fc.sc.egov/TX/factsheets/fact_houstonsoil.pdf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Overview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991600" cy="45259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Purpose</a:t>
            </a:r>
          </a:p>
          <a:p>
            <a:r>
              <a:rPr lang="en-US" sz="3000" dirty="0" smtClean="0"/>
              <a:t>Existing Site Conditions</a:t>
            </a:r>
          </a:p>
          <a:p>
            <a:r>
              <a:rPr lang="en-US" sz="3000" dirty="0" smtClean="0"/>
              <a:t>Hydrology of Proposed Development</a:t>
            </a:r>
          </a:p>
          <a:p>
            <a:r>
              <a:rPr lang="en-US" sz="3000" dirty="0" smtClean="0"/>
              <a:t>Low Impact Development (LID) Opportunities</a:t>
            </a:r>
          </a:p>
          <a:p>
            <a:r>
              <a:rPr lang="en-US" sz="3000" dirty="0" smtClean="0"/>
              <a:t>Remaining Work</a:t>
            </a:r>
          </a:p>
          <a:p>
            <a:r>
              <a:rPr lang="en-US" sz="3000" dirty="0" smtClean="0"/>
              <a:t>Questions</a:t>
            </a:r>
          </a:p>
          <a:p>
            <a:pPr lvl="1"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SCS Runoff Calculations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Assume </a:t>
            </a:r>
            <a:r>
              <a:rPr lang="en-US" sz="2800" b="1" dirty="0" smtClean="0">
                <a:solidFill>
                  <a:srgbClr val="FF0000"/>
                </a:solidFill>
              </a:rPr>
              <a:t>Antecedent Moisture Condition II</a:t>
            </a:r>
          </a:p>
          <a:p>
            <a:r>
              <a:rPr lang="en-US" sz="2800" dirty="0" smtClean="0"/>
              <a:t>Assume Type C soils – soils </a:t>
            </a:r>
            <a:r>
              <a:rPr lang="en-US" sz="2800" dirty="0" smtClean="0"/>
              <a:t>with high clay content</a:t>
            </a:r>
            <a:endParaRPr lang="en-US" sz="2800" dirty="0" smtClean="0"/>
          </a:p>
          <a:p>
            <a:r>
              <a:rPr lang="en-US" sz="2800" dirty="0" smtClean="0"/>
              <a:t>95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  <a:r>
              <a:rPr lang="en-US" sz="2800" dirty="0" smtClean="0"/>
              <a:t>Percentile Storm for Precipitation (</a:t>
            </a:r>
            <a:r>
              <a:rPr lang="en-US" sz="2800" b="1" dirty="0" smtClean="0">
                <a:solidFill>
                  <a:srgbClr val="FF0000"/>
                </a:solidFill>
              </a:rPr>
              <a:t>2.16”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800" dirty="0" smtClean="0"/>
              <a:t>NRCS </a:t>
            </a:r>
            <a:r>
              <a:rPr lang="en-US" sz="2800" b="1" dirty="0" smtClean="0">
                <a:solidFill>
                  <a:srgbClr val="FF0000"/>
                </a:solidFill>
              </a:rPr>
              <a:t>Type III </a:t>
            </a:r>
            <a:r>
              <a:rPr lang="en-US" sz="2800" dirty="0" smtClean="0"/>
              <a:t>Storm for San </a:t>
            </a:r>
            <a:r>
              <a:rPr lang="en-US" sz="2800" dirty="0" smtClean="0"/>
              <a:t>Antonio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SCS Runoff Calculations</a:t>
            </a:r>
            <a:endParaRPr lang="en-US" sz="4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598" y="1219204"/>
          <a:ext cx="8610601" cy="5019675"/>
        </p:xfrm>
        <a:graphic>
          <a:graphicData uri="http://schemas.openxmlformats.org/drawingml/2006/table">
            <a:tbl>
              <a:tblPr/>
              <a:tblGrid>
                <a:gridCol w="3744278"/>
                <a:gridCol w="1487793"/>
                <a:gridCol w="1989923"/>
                <a:gridCol w="1388607"/>
              </a:tblGrid>
              <a:tr h="26445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Watershed Area (SF)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Square Feet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45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1,997,606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459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891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Feature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Area (SF)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 of Watershed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Type C SCS CN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45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Impervious Area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1,690,257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84.61%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45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Impervious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Area (parking lots)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1,220,573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61.10%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45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Impervious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Area (roof)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463,842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23.22%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45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Impervious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Area (mech equip)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5,842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459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45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Building Landscaping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47,243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459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45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Vegetated Areas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239,145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11.97%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459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45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Parking Islands (vegetation)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45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Parking Islands (gravel)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8,561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SCS Runoff Calculations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6400800" cy="1828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Weighted CN for the watershed is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94.52</a:t>
            </a:r>
          </a:p>
          <a:p>
            <a:r>
              <a:rPr lang="en-US" sz="2800" dirty="0" smtClean="0"/>
              <a:t>Initial Abstraction = 0.12 inches</a:t>
            </a:r>
          </a:p>
          <a:p>
            <a:r>
              <a:rPr lang="en-US" sz="2800" dirty="0" smtClean="0"/>
              <a:t>Watershed storage = 0.58 inches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SCS Runoff Calculations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/>
              <a:t>Runoff Hydrograph</a:t>
            </a:r>
            <a:endParaRPr lang="en-US" sz="3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144000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EPA Storm Water Management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Four sub-catchments</a:t>
            </a:r>
          </a:p>
          <a:p>
            <a:r>
              <a:rPr lang="en-US" sz="2800" dirty="0" smtClean="0"/>
              <a:t>SCS for infiltration</a:t>
            </a:r>
          </a:p>
          <a:p>
            <a:r>
              <a:rPr lang="en-US" sz="2800" dirty="0" smtClean="0"/>
              <a:t>Estimated storm sewer locations and lengths</a:t>
            </a:r>
          </a:p>
          <a:p>
            <a:pPr lvl="1"/>
            <a:r>
              <a:rPr lang="en-US" sz="2400" dirty="0" smtClean="0"/>
              <a:t>PDF drawing from Port Authority of San Antonio</a:t>
            </a:r>
          </a:p>
          <a:p>
            <a:r>
              <a:rPr lang="en-US" sz="2800" dirty="0" smtClean="0"/>
              <a:t>24-hour storm evaluated over 36 hours</a:t>
            </a:r>
          </a:p>
          <a:p>
            <a:pPr>
              <a:buNone/>
            </a:pPr>
            <a:endParaRPr lang="en-US" sz="2800" dirty="0" smtClean="0"/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4444" t="9778" r="13333" b="5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8115300" y="4838700"/>
            <a:ext cx="762000" cy="68580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496383">
            <a:off x="7831411" y="5446419"/>
            <a:ext cx="3674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EPA Storm Water Management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10400"/>
          <a:stretch>
            <a:fillRect/>
          </a:stretch>
        </p:blipFill>
        <p:spPr bwMode="auto">
          <a:xfrm>
            <a:off x="0" y="1219200"/>
            <a:ext cx="911678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8115300" y="5420049"/>
            <a:ext cx="762000" cy="68580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2496383">
            <a:off x="7831411" y="6027768"/>
            <a:ext cx="3674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EPA Storm Water Management Model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3889" t="8889" r="10417" b="8889"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800600" y="3897868"/>
            <a:ext cx="1981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16.4 cfs (SWMM)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2069068"/>
            <a:ext cx="1981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44.6 cfs (SCS)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EPA Storm Water Management Model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915400" cy="4525963"/>
          </a:xfrm>
        </p:spPr>
        <p:txBody>
          <a:bodyPr/>
          <a:lstStyle/>
          <a:p>
            <a:r>
              <a:rPr lang="en-US" sz="2800" dirty="0" smtClean="0"/>
              <a:t>AFCEE is moving to Bldg 171 on Kelly Field</a:t>
            </a:r>
          </a:p>
          <a:p>
            <a:r>
              <a:rPr lang="en-US" sz="2800" dirty="0" smtClean="0"/>
              <a:t>Energy Independence &amp; Security Act for Federal Projects</a:t>
            </a:r>
          </a:p>
          <a:p>
            <a:r>
              <a:rPr lang="en-US" sz="2800" dirty="0" smtClean="0"/>
              <a:t>$500K allotted for site work and improvements</a:t>
            </a:r>
          </a:p>
          <a:p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Educational </a:t>
            </a:r>
            <a:r>
              <a:rPr lang="en-US" sz="2800" b="1" dirty="0" smtClean="0">
                <a:solidFill>
                  <a:srgbClr val="FF0000"/>
                </a:solidFill>
              </a:rPr>
              <a:t>tool </a:t>
            </a:r>
            <a:r>
              <a:rPr lang="en-US" sz="2800" dirty="0" smtClean="0"/>
              <a:t>for future </a:t>
            </a:r>
            <a:r>
              <a:rPr lang="en-US" sz="2800" dirty="0" smtClean="0"/>
              <a:t>large </a:t>
            </a:r>
            <a:r>
              <a:rPr lang="en-US" sz="2800" dirty="0" smtClean="0"/>
              <a:t>military projects</a:t>
            </a:r>
            <a:endParaRPr lang="en-US" sz="28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Hydrology of Proposed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Additional </a:t>
            </a:r>
            <a:r>
              <a:rPr lang="en-US" sz="2800" b="1" dirty="0" smtClean="0">
                <a:solidFill>
                  <a:srgbClr val="FF0000"/>
                </a:solidFill>
              </a:rPr>
              <a:t>three acres </a:t>
            </a:r>
            <a:r>
              <a:rPr lang="en-US" sz="2800" dirty="0" smtClean="0"/>
              <a:t>of net impervious surface</a:t>
            </a:r>
          </a:p>
          <a:p>
            <a:r>
              <a:rPr lang="en-US" sz="2800" dirty="0" smtClean="0"/>
              <a:t>More landscaping and parking islands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7564" t="23590" r="9615" b="14872"/>
          <a:stretch>
            <a:fillRect/>
          </a:stretch>
        </p:blipFill>
        <p:spPr bwMode="auto">
          <a:xfrm>
            <a:off x="457200" y="2209800"/>
            <a:ext cx="8077200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5400000" flipH="1" flipV="1">
            <a:off x="7629813" y="5648649"/>
            <a:ext cx="762000" cy="68580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496383">
            <a:off x="7345924" y="6256368"/>
            <a:ext cx="3674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Hydrology of Proposed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b="9916"/>
          <a:stretch>
            <a:fillRect/>
          </a:stretch>
        </p:blipFill>
        <p:spPr bwMode="auto">
          <a:xfrm>
            <a:off x="0" y="1219200"/>
            <a:ext cx="9144000" cy="563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8010813" y="5648649"/>
            <a:ext cx="762000" cy="68580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2496383">
            <a:off x="7726924" y="6256368"/>
            <a:ext cx="3674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Hydrology of Proposed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2438" t="7960" b="6468"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Hydrology of Proposed Development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1905000"/>
            <a:ext cx="304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18.6 cfs (Post-Development)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0" y="2362200"/>
            <a:ext cx="304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16.4 cfs (Pre-Development)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096000"/>
            <a:ext cx="2209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123,426 ft</a:t>
            </a:r>
            <a:r>
              <a:rPr lang="en-US" baseline="30000" dirty="0" smtClean="0"/>
              <a:t>3</a:t>
            </a:r>
            <a:r>
              <a:rPr lang="en-US" dirty="0" smtClean="0"/>
              <a:t> of runoff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2209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140,778 ft</a:t>
            </a:r>
            <a:r>
              <a:rPr lang="en-US" baseline="30000" dirty="0" smtClean="0"/>
              <a:t>3</a:t>
            </a:r>
            <a:r>
              <a:rPr lang="en-US" dirty="0" smtClean="0"/>
              <a:t> of runoff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Impact Development Opportunities for Bldg 171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Treat and </a:t>
            </a:r>
            <a:r>
              <a:rPr lang="en-US" sz="2800" b="1" dirty="0" smtClean="0">
                <a:solidFill>
                  <a:srgbClr val="FF0000"/>
                </a:solidFill>
              </a:rPr>
              <a:t>store</a:t>
            </a:r>
            <a:r>
              <a:rPr lang="en-US" sz="2800" dirty="0" smtClean="0"/>
              <a:t> water before it reaches drainage inlets</a:t>
            </a:r>
          </a:p>
          <a:p>
            <a:r>
              <a:rPr lang="en-US" sz="2800" dirty="0" smtClean="0"/>
              <a:t>The goal is to reduce overall runoff by 18.6 cfs (EISA)</a:t>
            </a:r>
          </a:p>
          <a:p>
            <a:r>
              <a:rPr lang="en-US" sz="2800" dirty="0" smtClean="0"/>
              <a:t>Challenges</a:t>
            </a:r>
          </a:p>
          <a:p>
            <a:pPr lvl="1"/>
            <a:r>
              <a:rPr lang="en-US" sz="2400" dirty="0" smtClean="0"/>
              <a:t>Roof—responsible </a:t>
            </a:r>
            <a:r>
              <a:rPr lang="en-US" sz="2400" dirty="0" smtClean="0"/>
              <a:t>for nearly </a:t>
            </a:r>
            <a:r>
              <a:rPr lang="en-US" sz="2400" b="1" dirty="0" smtClean="0">
                <a:solidFill>
                  <a:srgbClr val="FF0000"/>
                </a:solidFill>
              </a:rPr>
              <a:t>1/3 of peak runoff </a:t>
            </a:r>
            <a:r>
              <a:rPr lang="en-US" sz="2400" dirty="0" smtClean="0"/>
              <a:t>(5.5 cfs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pPr lvl="1"/>
            <a:r>
              <a:rPr lang="en-US" sz="2400" dirty="0" smtClean="0"/>
              <a:t>Underground utilities</a:t>
            </a:r>
          </a:p>
          <a:p>
            <a:pPr lvl="1"/>
            <a:r>
              <a:rPr lang="en-US" sz="2400" dirty="0" smtClean="0"/>
              <a:t>Expansive soils</a:t>
            </a:r>
          </a:p>
          <a:p>
            <a:pPr lvl="1"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Vegetated strips and rain gardens</a:t>
            </a:r>
          </a:p>
          <a:p>
            <a:r>
              <a:rPr lang="en-US" sz="2800" dirty="0" smtClean="0">
                <a:sym typeface="Wingdings" pitchFamily="2" charset="2"/>
              </a:rPr>
              <a:t>Bio-retention</a:t>
            </a:r>
          </a:p>
          <a:p>
            <a:r>
              <a:rPr lang="en-US" sz="2800" dirty="0" smtClean="0">
                <a:sym typeface="Wingdings" pitchFamily="2" charset="2"/>
              </a:rPr>
              <a:t>Porous pavement and pavers</a:t>
            </a:r>
            <a:endParaRPr lang="en-US" sz="2800" dirty="0" smtClean="0"/>
          </a:p>
          <a:p>
            <a:r>
              <a:rPr lang="en-US" sz="2800" dirty="0" smtClean="0"/>
              <a:t>Infiltration trench</a:t>
            </a:r>
          </a:p>
          <a:p>
            <a:r>
              <a:rPr lang="en-US" sz="2800" dirty="0" smtClean="0"/>
              <a:t>Sand filter</a:t>
            </a:r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endParaRPr lang="en-US" sz="24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Impact Development Opportunities for Bldg 171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610600" cy="2209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My recommendations</a:t>
            </a:r>
          </a:p>
          <a:p>
            <a:pPr lvl="1"/>
            <a:r>
              <a:rPr lang="en-US" sz="2400" dirty="0" smtClean="0"/>
              <a:t>Combination of vegetated strip and infiltration trench</a:t>
            </a:r>
          </a:p>
          <a:p>
            <a:pPr lvl="1"/>
            <a:r>
              <a:rPr lang="en-US" sz="2400" dirty="0" smtClean="0"/>
              <a:t>Utilize existing drainage </a:t>
            </a:r>
            <a:r>
              <a:rPr lang="en-US" sz="2400" dirty="0" smtClean="0"/>
              <a:t>patterns to </a:t>
            </a:r>
            <a:r>
              <a:rPr lang="en-US" sz="2400" b="1" dirty="0" smtClean="0">
                <a:solidFill>
                  <a:srgbClr val="FF0000"/>
                </a:solidFill>
              </a:rPr>
              <a:t>capture</a:t>
            </a:r>
            <a:r>
              <a:rPr lang="en-US" sz="2400" dirty="0" smtClean="0"/>
              <a:t> </a:t>
            </a:r>
            <a:r>
              <a:rPr lang="en-US" sz="2400" dirty="0" smtClean="0"/>
              <a:t>runoff</a:t>
            </a:r>
            <a:endParaRPr lang="en-US" sz="2400" dirty="0" smtClean="0"/>
          </a:p>
          <a:p>
            <a:pPr lvl="1"/>
            <a:r>
              <a:rPr lang="en-US" sz="2400" dirty="0" smtClean="0"/>
              <a:t>Collect post-treated runoff in an on-site cistern</a:t>
            </a:r>
          </a:p>
          <a:p>
            <a:pPr lvl="1">
              <a:buNone/>
            </a:pPr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Impact Development Opportunities for Bldg 171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 b="5263"/>
          <a:stretch>
            <a:fillRect/>
          </a:stretch>
        </p:blipFill>
        <p:spPr bwMode="auto">
          <a:xfrm>
            <a:off x="2362200" y="4114800"/>
            <a:ext cx="4114800" cy="245552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8133" name="AutoShape 5" descr="https://mail.google.com/mail/?attid=0.1.0&amp;disp=emb&amp;view=att&amp;th=12772f869b4f0c8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5" name="AutoShape 7" descr="https://mail.google.com/mail/?attid=0.1.0&amp;disp=emb&amp;view=att&amp;th=12772f869b4f0c8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0" y="6570325"/>
            <a:ext cx="1143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EPA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twosweet.bse.vt.edu/Tess/stormwater/images/infil_trench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0200" y="6400800"/>
            <a:ext cx="59436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smtClean="0">
                <a:hlinkClick r:id="rId4"/>
              </a:rPr>
              <a:t>http://twosweet.bse.vt.edu/Tess/stormwater/images/infil_trench.jpg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191000"/>
            <a:ext cx="1295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CISTERN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152400"/>
            <a:ext cx="25146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OVERFLOW DRAIN</a:t>
            </a:r>
          </a:p>
          <a:p>
            <a:r>
              <a:rPr lang="en-US" dirty="0" smtClean="0"/>
              <a:t>DRAINS TO STORM   SEWER DRAINAGE INLET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62000" y="1143000"/>
            <a:ext cx="1066800" cy="152400"/>
          </a:xfrm>
          <a:prstGeom prst="ellipse">
            <a:avLst/>
          </a:prstGeom>
          <a:solidFill>
            <a:schemeClr val="tx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endCxn id="14" idx="5"/>
          </p:cNvCxnSpPr>
          <p:nvPr/>
        </p:nvCxnSpPr>
        <p:spPr>
          <a:xfrm rot="10800000">
            <a:off x="1672572" y="1273082"/>
            <a:ext cx="308629" cy="17471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1828800" y="1219200"/>
            <a:ext cx="308629" cy="17471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152400"/>
            <a:ext cx="1905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STORM WATER INLET AT HIGHER ELEVATION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Impact Development Opportunities for Bldg 171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Adding storage can decrease overall runoff by 50%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Depression storage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/>
              <a:t>in each sub-catchment</a:t>
            </a:r>
          </a:p>
          <a:p>
            <a:pPr lvl="1"/>
            <a:r>
              <a:rPr lang="en-US" sz="2400" dirty="0" smtClean="0"/>
              <a:t>Overall runoff down from 140K cubic feet to 68K cubic feet</a:t>
            </a:r>
          </a:p>
          <a:p>
            <a:pPr lvl="1"/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7564" t="23590" r="9615" b="14872"/>
          <a:stretch>
            <a:fillRect/>
          </a:stretch>
        </p:blipFill>
        <p:spPr bwMode="auto">
          <a:xfrm>
            <a:off x="1295400" y="2971800"/>
            <a:ext cx="6477000" cy="36417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5400000" flipH="1" flipV="1">
            <a:off x="7048499" y="5648649"/>
            <a:ext cx="762000" cy="68580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2496383">
            <a:off x="6764610" y="6256368"/>
            <a:ext cx="3674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7" name="Oval 6"/>
          <p:cNvSpPr/>
          <p:nvPr/>
        </p:nvSpPr>
        <p:spPr>
          <a:xfrm>
            <a:off x="5257800" y="4191000"/>
            <a:ext cx="76200" cy="1143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6702928">
            <a:off x="5975687" y="4697879"/>
            <a:ext cx="937913" cy="749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95800" y="4191000"/>
            <a:ext cx="709313" cy="749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09800" y="5334000"/>
            <a:ext cx="28956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52600" y="4876800"/>
            <a:ext cx="152400" cy="533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Finish runoff calculations for LID techniques</a:t>
            </a:r>
          </a:p>
          <a:p>
            <a:r>
              <a:rPr lang="en-US" sz="2800" dirty="0" smtClean="0"/>
              <a:t>Calculate LID cost and ROI</a:t>
            </a:r>
          </a:p>
          <a:p>
            <a:r>
              <a:rPr lang="en-US" sz="2800" dirty="0" smtClean="0"/>
              <a:t>Evaluate runoff treatment</a:t>
            </a:r>
          </a:p>
          <a:p>
            <a:pPr lvl="1"/>
            <a:r>
              <a:rPr lang="en-US" sz="2400" dirty="0" smtClean="0"/>
              <a:t>TSS</a:t>
            </a:r>
          </a:p>
          <a:p>
            <a:pPr lvl="1"/>
            <a:r>
              <a:rPr lang="en-US" sz="2400" dirty="0" smtClean="0"/>
              <a:t>Heavy metals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Existing Site Conditions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Nearly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85% </a:t>
            </a:r>
            <a:r>
              <a:rPr lang="en-US" sz="2800" dirty="0" smtClean="0"/>
              <a:t>of watershed is 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</a:rPr>
              <a:t>mpervious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Runoff is collected from roof/parking lot to storm sewer</a:t>
            </a:r>
          </a:p>
          <a:p>
            <a:r>
              <a:rPr lang="en-US" sz="2800" dirty="0" smtClean="0"/>
              <a:t>2,200 parking spaces, </a:t>
            </a:r>
            <a:r>
              <a:rPr lang="en-US" sz="2800" b="1" dirty="0" smtClean="0">
                <a:solidFill>
                  <a:srgbClr val="FF0000"/>
                </a:solidFill>
              </a:rPr>
              <a:t>3,000+ future workers</a:t>
            </a:r>
          </a:p>
          <a:p>
            <a:r>
              <a:rPr lang="en-US" sz="2800" dirty="0" smtClean="0"/>
              <a:t>More pavement is planned</a:t>
            </a:r>
            <a:r>
              <a:rPr lang="en-US" sz="2800" dirty="0" smtClean="0">
                <a:sym typeface="Wingdings" pitchFamily="2" charset="2"/>
              </a:rPr>
              <a:t>, so how do we reduce runoff?</a:t>
            </a:r>
          </a:p>
          <a:p>
            <a:pPr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57400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 – Post-Developed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3333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Lot – Post-Developed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3333"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19600" y="1828800"/>
            <a:ext cx="1447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Northwest Lot – Post-Developed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4034"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43400" y="1828800"/>
            <a:ext cx="1828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North Lot – Post-Developed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b="3333"/>
          <a:stretch>
            <a:fillRect/>
          </a:stretch>
        </p:blipFill>
        <p:spPr bwMode="auto">
          <a:xfrm>
            <a:off x="0" y="1447800"/>
            <a:ext cx="920706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Time of Concentration Calculations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Assume slope is approximately 0.5%</a:t>
            </a:r>
          </a:p>
          <a:p>
            <a:r>
              <a:rPr lang="en-US" sz="2800" dirty="0" smtClean="0"/>
              <a:t>Calculated peak rainfall intensity = 1.39 in/hr</a:t>
            </a:r>
          </a:p>
          <a:p>
            <a:r>
              <a:rPr lang="en-US" sz="2800" dirty="0" smtClean="0"/>
              <a:t>Assume kinematic viscosity of asphalt = 1.2 x 10</a:t>
            </a:r>
            <a:r>
              <a:rPr lang="en-US" sz="2800" baseline="30000" dirty="0" smtClean="0"/>
              <a:t>-5</a:t>
            </a:r>
            <a:r>
              <a:rPr lang="en-US" sz="2800" dirty="0" smtClean="0"/>
              <a:t> ft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/sec</a:t>
            </a:r>
          </a:p>
          <a:p>
            <a:r>
              <a:rPr lang="en-US" sz="2800" dirty="0" smtClean="0"/>
              <a:t>Manning’s number for asphalt = 0.015</a:t>
            </a:r>
          </a:p>
          <a:p>
            <a:r>
              <a:rPr lang="en-US" sz="2800" dirty="0" smtClean="0"/>
              <a:t>Path from farthest point in watershed to outlet is 3,225 ft</a:t>
            </a:r>
          </a:p>
          <a:p>
            <a:r>
              <a:rPr lang="en-US" sz="2800" dirty="0" smtClean="0"/>
              <a:t>Calculated unit discharge = 0.1038 ft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/sec</a:t>
            </a:r>
          </a:p>
          <a:p>
            <a:r>
              <a:rPr lang="en-US" sz="2800" dirty="0" smtClean="0"/>
              <a:t>Calculated Reynolds number = 36,400 (Turbulent)</a:t>
            </a:r>
          </a:p>
          <a:p>
            <a:r>
              <a:rPr lang="en-US" sz="2800" dirty="0" smtClean="0"/>
              <a:t>Velocity of overland flow = 1.30 ft/s</a:t>
            </a:r>
          </a:p>
          <a:p>
            <a:r>
              <a:rPr lang="en-US" sz="2800" dirty="0" smtClean="0"/>
              <a:t>Time of Concentration = 41.3 minutes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693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5400000">
            <a:off x="4038600" y="2209800"/>
            <a:ext cx="2743200" cy="1066800"/>
          </a:xfrm>
          <a:prstGeom prst="straightConnector1">
            <a:avLst/>
          </a:prstGeom>
          <a:ln w="635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:\DCIM\101MSDCF\DSC002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00200" y="6400800"/>
            <a:ext cx="57912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Kelly Field—Bldg 171:  Looking to the southwest from the northeast corner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Calculating the 95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 Percentile Storm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Used EPA technical guidance for EISA Section 438</a:t>
            </a:r>
          </a:p>
          <a:p>
            <a:r>
              <a:rPr lang="en-US" sz="2800" dirty="0" smtClean="0"/>
              <a:t>Collected climate data for San Antonio (1893-2010)</a:t>
            </a:r>
          </a:p>
          <a:p>
            <a:r>
              <a:rPr lang="en-US" sz="2800" dirty="0" smtClean="0"/>
              <a:t>Removed daily precipitation data &lt; 0.1 inches</a:t>
            </a:r>
          </a:p>
          <a:p>
            <a:r>
              <a:rPr lang="en-US" sz="2800" dirty="0" smtClean="0"/>
              <a:t>Sorted data and calculated the 95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percentile event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Calculating the 95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 Percentile Storm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7343184" cy="41148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543800" y="1219200"/>
          <a:ext cx="1447800" cy="4114792"/>
        </p:xfrm>
        <a:graphic>
          <a:graphicData uri="http://schemas.openxmlformats.org/drawingml/2006/table">
            <a:tbl>
              <a:tblPr/>
              <a:tblGrid>
                <a:gridCol w="761436"/>
                <a:gridCol w="686364"/>
              </a:tblGrid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Percentile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Rainfall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93.0%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99.5%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100.0%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33400" y="6019800"/>
          <a:ext cx="6705601" cy="807080"/>
        </p:xfrm>
        <a:graphic>
          <a:graphicData uri="http://schemas.openxmlformats.org/drawingml/2006/table">
            <a:tbl>
              <a:tblPr/>
              <a:tblGrid>
                <a:gridCol w="849176"/>
                <a:gridCol w="840196"/>
                <a:gridCol w="840196"/>
                <a:gridCol w="1001849"/>
                <a:gridCol w="1001849"/>
                <a:gridCol w="1001849"/>
                <a:gridCol w="1170486"/>
              </a:tblGrid>
              <a:tr h="245806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Rainfall depth in inches for given Return Interval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3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1-year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2-year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5-year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10-year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25-year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50-year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100-year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</a:tr>
              <a:tr h="2458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4.04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5.59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6.54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7.83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9.20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10.02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3400" y="5334000"/>
            <a:ext cx="67056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Texas Department of Transportation (TXDOT) Drainage Manual</a:t>
            </a:r>
          </a:p>
          <a:p>
            <a:pPr algn="ctr"/>
            <a:r>
              <a:rPr lang="en-US" sz="2000" dirty="0" smtClean="0"/>
              <a:t>Return Intervals for Bexar County, Texas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Determining the Watershed Area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/>
          <a:lstStyle/>
          <a:p>
            <a:r>
              <a:rPr lang="en-US" dirty="0" smtClean="0"/>
              <a:t>Sources:</a:t>
            </a:r>
          </a:p>
          <a:p>
            <a:pPr lvl="1"/>
            <a:r>
              <a:rPr lang="en-US" dirty="0" smtClean="0"/>
              <a:t>San Antonio GIS Services (</a:t>
            </a:r>
            <a:r>
              <a:rPr lang="en-US" dirty="0" smtClean="0">
                <a:hlinkClick r:id="rId3"/>
              </a:rPr>
              <a:t>https://gis.sanantonio.gov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Hydrologic Services had Bexar County watershed map</a:t>
            </a:r>
          </a:p>
          <a:p>
            <a:pPr lvl="2"/>
            <a:r>
              <a:rPr lang="en-US" dirty="0" smtClean="0"/>
              <a:t>Downloaded 2-ft contour maps in AutoCAD &amp; aerial imagery</a:t>
            </a:r>
          </a:p>
          <a:p>
            <a:pPr lvl="2"/>
            <a:r>
              <a:rPr lang="en-US" dirty="0" smtClean="0"/>
              <a:t>Entered contour map and imagery into </a:t>
            </a:r>
            <a:r>
              <a:rPr lang="en-US" dirty="0" err="1" smtClean="0"/>
              <a:t>ArcMap</a:t>
            </a:r>
            <a:endParaRPr lang="en-US" dirty="0" smtClean="0"/>
          </a:p>
          <a:p>
            <a:pPr lvl="2"/>
            <a:r>
              <a:rPr lang="en-US" dirty="0" smtClean="0"/>
              <a:t>Measured Bldg 171 watershed area &amp; features using </a:t>
            </a:r>
            <a:r>
              <a:rPr lang="en-US" dirty="0" err="1" smtClean="0"/>
              <a:t>ArcMap</a:t>
            </a:r>
            <a:endParaRPr lang="en-US" dirty="0" smtClean="0"/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5-Point Star 6"/>
          <p:cNvSpPr/>
          <p:nvPr/>
        </p:nvSpPr>
        <p:spPr>
          <a:xfrm>
            <a:off x="3505200" y="3810000"/>
            <a:ext cx="228600" cy="2286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3429000"/>
            <a:ext cx="9144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Kelly Field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</TotalTime>
  <Words>1325</Words>
  <Application>Microsoft Office PowerPoint</Application>
  <PresentationFormat>On-screen Show (4:3)</PresentationFormat>
  <Paragraphs>378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Investigating Low Impact Development Opportunities for Kelly Field Building 171</vt:lpstr>
      <vt:lpstr>Overview</vt:lpstr>
      <vt:lpstr>Purpose</vt:lpstr>
      <vt:lpstr>Existing Site Conditions</vt:lpstr>
      <vt:lpstr>Slide 5</vt:lpstr>
      <vt:lpstr>Calculating the 95th  Percentile Storm</vt:lpstr>
      <vt:lpstr>Calculating the 95th  Percentile Storm</vt:lpstr>
      <vt:lpstr>Determining the Watershed Area</vt:lpstr>
      <vt:lpstr>Slide 9</vt:lpstr>
      <vt:lpstr>Slide 10</vt:lpstr>
      <vt:lpstr>Slide 11</vt:lpstr>
      <vt:lpstr>Slide 12</vt:lpstr>
      <vt:lpstr>Slide 13</vt:lpstr>
      <vt:lpstr>Slide 14</vt:lpstr>
      <vt:lpstr>Measuring Watershed Features</vt:lpstr>
      <vt:lpstr>Soil Investigation</vt:lpstr>
      <vt:lpstr>Slide 17</vt:lpstr>
      <vt:lpstr>Soil Investigation</vt:lpstr>
      <vt:lpstr>Soil Investigation</vt:lpstr>
      <vt:lpstr>SCS Runoff Calculations</vt:lpstr>
      <vt:lpstr>SCS Runoff Calculations</vt:lpstr>
      <vt:lpstr>SCS Runoff Calculations</vt:lpstr>
      <vt:lpstr>Slide 23</vt:lpstr>
      <vt:lpstr>SCS Runoff Calculations Runoff Hydrograph</vt:lpstr>
      <vt:lpstr>EPA Storm Water Management Model</vt:lpstr>
      <vt:lpstr>Slide 26</vt:lpstr>
      <vt:lpstr>EPA Storm Water Management Model</vt:lpstr>
      <vt:lpstr>EPA Storm Water Management Model</vt:lpstr>
      <vt:lpstr>EPA Storm Water Management Model</vt:lpstr>
      <vt:lpstr>Hydrology of Proposed Development</vt:lpstr>
      <vt:lpstr>Hydrology of Proposed Development</vt:lpstr>
      <vt:lpstr>Hydrology of Proposed Development</vt:lpstr>
      <vt:lpstr>Hydrology of Proposed Development</vt:lpstr>
      <vt:lpstr>Low Impact Development Opportunities for Bldg 171</vt:lpstr>
      <vt:lpstr>Low Impact Development Opportunities for Bldg 171</vt:lpstr>
      <vt:lpstr>Low Impact Development Opportunities for Bldg 171</vt:lpstr>
      <vt:lpstr>Slide 37</vt:lpstr>
      <vt:lpstr>Low Impact Development Opportunities for Bldg 171</vt:lpstr>
      <vt:lpstr>Remaining Work</vt:lpstr>
      <vt:lpstr>Questions?</vt:lpstr>
      <vt:lpstr>Roof – Post-Developed</vt:lpstr>
      <vt:lpstr>East Lot – Post-Developed</vt:lpstr>
      <vt:lpstr>Northwest Lot – Post-Developed</vt:lpstr>
      <vt:lpstr>North Lot – Post-Developed</vt:lpstr>
      <vt:lpstr>Time of Concentration Calculations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</dc:creator>
  <cp:lastModifiedBy>JOSH</cp:lastModifiedBy>
  <cp:revision>54</cp:revision>
  <dcterms:created xsi:type="dcterms:W3CDTF">2010-03-17T04:54:47Z</dcterms:created>
  <dcterms:modified xsi:type="dcterms:W3CDTF">2010-04-22T02:00:05Z</dcterms:modified>
</cp:coreProperties>
</file>