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6" r:id="rId3"/>
    <p:sldId id="263" r:id="rId4"/>
    <p:sldId id="273" r:id="rId5"/>
    <p:sldId id="272" r:id="rId6"/>
    <p:sldId id="275" r:id="rId7"/>
    <p:sldId id="267" r:id="rId8"/>
    <p:sldId id="276" r:id="rId9"/>
    <p:sldId id="265" r:id="rId10"/>
    <p:sldId id="271" r:id="rId11"/>
    <p:sldId id="268" r:id="rId12"/>
    <p:sldId id="279" r:id="rId13"/>
    <p:sldId id="269" r:id="rId14"/>
    <p:sldId id="270" r:id="rId15"/>
    <p:sldId id="277" r:id="rId16"/>
    <p:sldId id="280" r:id="rId17"/>
    <p:sldId id="281" r:id="rId18"/>
    <p:sldId id="278" r:id="rId19"/>
    <p:sldId id="261" r:id="rId20"/>
    <p:sldId id="26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0" autoAdjust="0"/>
    <p:restoredTop sz="94654" autoAdjust="0"/>
  </p:normalViewPr>
  <p:slideViewPr>
    <p:cSldViewPr>
      <p:cViewPr>
        <p:scale>
          <a:sx n="80" d="100"/>
          <a:sy n="80" d="100"/>
        </p:scale>
        <p:origin x="-108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urface%20project\unit_hydro_for_guadalupe_at_hun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rh24632\Application%20Data\Microsoft\Excel\unit_hydro_for_guadalupe_at_hunt%20(version%201)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scatterChart>
        <c:scatterStyle val="smoothMarker"/>
        <c:ser>
          <c:idx val="0"/>
          <c:order val="0"/>
          <c:tx>
            <c:v>Calculated raw UH</c:v>
          </c:tx>
          <c:marker>
            <c:symbol val="none"/>
          </c:marker>
          <c:xVal>
            <c:numRef>
              <c:f>Sheet2!$K$61:$K$72</c:f>
              <c:numCache>
                <c:formatCode>General</c:formatCode>
                <c:ptCount val="12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22</c:v>
                </c:pt>
                <c:pt idx="11">
                  <c:v>24</c:v>
                </c:pt>
              </c:numCache>
            </c:numRef>
          </c:xVal>
          <c:yVal>
            <c:numRef>
              <c:f>Sheet2!$L$61:$L$72</c:f>
              <c:numCache>
                <c:formatCode>General</c:formatCode>
                <c:ptCount val="12"/>
                <c:pt idx="0">
                  <c:v>-6504.2292166635443</c:v>
                </c:pt>
                <c:pt idx="1">
                  <c:v>7225.5211144628829</c:v>
                </c:pt>
                <c:pt idx="2">
                  <c:v>22047.521825048643</c:v>
                </c:pt>
                <c:pt idx="3">
                  <c:v>7283.2488234290213</c:v>
                </c:pt>
                <c:pt idx="4">
                  <c:v>4525.7208819767084</c:v>
                </c:pt>
                <c:pt idx="5">
                  <c:v>208.24380613193767</c:v>
                </c:pt>
                <c:pt idx="6">
                  <c:v>4705.0396917402386</c:v>
                </c:pt>
                <c:pt idx="7">
                  <c:v>-500.94333411174262</c:v>
                </c:pt>
                <c:pt idx="8">
                  <c:v>1227.1707700144484</c:v>
                </c:pt>
                <c:pt idx="9">
                  <c:v>1197.6681523341413</c:v>
                </c:pt>
                <c:pt idx="10">
                  <c:v>-285.969291997337</c:v>
                </c:pt>
                <c:pt idx="11">
                  <c:v>1359.2377097968883</c:v>
                </c:pt>
              </c:numCache>
            </c:numRef>
          </c:yVal>
          <c:smooth val="1"/>
        </c:ser>
        <c:axId val="60741120"/>
        <c:axId val="62476288"/>
      </c:scatterChart>
      <c:valAx>
        <c:axId val="607411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hrs</a:t>
                </a:r>
              </a:p>
            </c:rich>
          </c:tx>
          <c:layout/>
        </c:title>
        <c:numFmt formatCode="General" sourceLinked="1"/>
        <c:tickLblPos val="nextTo"/>
        <c:crossAx val="62476288"/>
        <c:crosses val="autoZero"/>
        <c:crossBetween val="midCat"/>
      </c:valAx>
      <c:valAx>
        <c:axId val="62476288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 err="1" smtClean="0"/>
                  <a:t>Cfs</a:t>
                </a:r>
                <a:r>
                  <a:rPr lang="en-US" dirty="0" smtClean="0"/>
                  <a:t>/in </a:t>
                </a:r>
              </a:p>
              <a:p>
                <a:pPr>
                  <a:defRPr/>
                </a:pPr>
                <a:r>
                  <a:rPr lang="en-US" dirty="0" smtClean="0"/>
                  <a:t>of rainfall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8912501764583704E-2"/>
              <c:y val="0.13817694663167107"/>
            </c:manualLayout>
          </c:layout>
        </c:title>
        <c:numFmt formatCode="General" sourceLinked="1"/>
        <c:tickLblPos val="nextTo"/>
        <c:crossAx val="60741120"/>
        <c:crosses val="autoZero"/>
        <c:crossBetween val="midCat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scatterChart>
        <c:scatterStyle val="smoothMarker"/>
        <c:ser>
          <c:idx val="0"/>
          <c:order val="0"/>
          <c:tx>
            <c:v>Calculated raw UH</c:v>
          </c:tx>
          <c:marker>
            <c:symbol val="none"/>
          </c:marker>
          <c:xVal>
            <c:numRef>
              <c:f>Sheet2!$K$54:$K$65</c:f>
              <c:numCache>
                <c:formatCode>General</c:formatCode>
                <c:ptCount val="12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22</c:v>
                </c:pt>
                <c:pt idx="11">
                  <c:v>24</c:v>
                </c:pt>
              </c:numCache>
            </c:numRef>
          </c:xVal>
          <c:yVal>
            <c:numRef>
              <c:f>Sheet2!$L$54:$L$65</c:f>
              <c:numCache>
                <c:formatCode>General</c:formatCode>
                <c:ptCount val="12"/>
                <c:pt idx="0">
                  <c:v>-6504.2292166635498</c:v>
                </c:pt>
                <c:pt idx="1">
                  <c:v>7225.5211144628911</c:v>
                </c:pt>
                <c:pt idx="2">
                  <c:v>22047.521825048658</c:v>
                </c:pt>
                <c:pt idx="3">
                  <c:v>7283.2488234290213</c:v>
                </c:pt>
                <c:pt idx="4">
                  <c:v>4525.7208819767084</c:v>
                </c:pt>
                <c:pt idx="5">
                  <c:v>208.24380613193753</c:v>
                </c:pt>
                <c:pt idx="6">
                  <c:v>4705.0396917402386</c:v>
                </c:pt>
                <c:pt idx="7">
                  <c:v>-500.94333411174262</c:v>
                </c:pt>
                <c:pt idx="8">
                  <c:v>1227.1707700144475</c:v>
                </c:pt>
                <c:pt idx="9">
                  <c:v>1197.6681523341408</c:v>
                </c:pt>
                <c:pt idx="10">
                  <c:v>-285.969291997337</c:v>
                </c:pt>
                <c:pt idx="11">
                  <c:v>1359.2377097968883</c:v>
                </c:pt>
              </c:numCache>
            </c:numRef>
          </c:yVal>
          <c:smooth val="1"/>
        </c:ser>
        <c:ser>
          <c:idx val="1"/>
          <c:order val="1"/>
          <c:tx>
            <c:v>Modified UH</c:v>
          </c:tx>
          <c:marker>
            <c:symbol val="none"/>
          </c:marker>
          <c:xVal>
            <c:numRef>
              <c:f>Sheet2!$K$54:$K$65</c:f>
              <c:numCache>
                <c:formatCode>General</c:formatCode>
                <c:ptCount val="12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22</c:v>
                </c:pt>
                <c:pt idx="11">
                  <c:v>24</c:v>
                </c:pt>
              </c:numCache>
            </c:numRef>
          </c:xVal>
          <c:yVal>
            <c:numRef>
              <c:f>Sheet2!$M$54:$M$65</c:f>
              <c:numCache>
                <c:formatCode>General</c:formatCode>
                <c:ptCount val="12"/>
                <c:pt idx="0">
                  <c:v>500</c:v>
                </c:pt>
                <c:pt idx="1">
                  <c:v>7225.5211144628911</c:v>
                </c:pt>
                <c:pt idx="2">
                  <c:v>22047.521825048658</c:v>
                </c:pt>
                <c:pt idx="3">
                  <c:v>7283.2488234290213</c:v>
                </c:pt>
                <c:pt idx="4">
                  <c:v>3000</c:v>
                </c:pt>
                <c:pt idx="5">
                  <c:v>1500</c:v>
                </c:pt>
                <c:pt idx="6">
                  <c:v>750</c:v>
                </c:pt>
                <c:pt idx="7">
                  <c:v>200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yVal>
          <c:smooth val="1"/>
        </c:ser>
        <c:axId val="62926848"/>
        <c:axId val="62928768"/>
      </c:scatterChart>
      <c:valAx>
        <c:axId val="629268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hrs</a:t>
                </a:r>
              </a:p>
            </c:rich>
          </c:tx>
          <c:layout/>
        </c:title>
        <c:numFmt formatCode="General" sourceLinked="1"/>
        <c:tickLblPos val="nextTo"/>
        <c:crossAx val="62928768"/>
        <c:crosses val="autoZero"/>
        <c:crossBetween val="midCat"/>
      </c:valAx>
      <c:valAx>
        <c:axId val="62928768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Cfs</a:t>
                </a:r>
              </a:p>
            </c:rich>
          </c:tx>
          <c:layout>
            <c:manualLayout>
              <c:xMode val="edge"/>
              <c:yMode val="edge"/>
              <c:x val="2.302776967693853E-2"/>
              <c:y val="0.36039916885389361"/>
            </c:manualLayout>
          </c:layout>
        </c:title>
        <c:numFmt formatCode="General" sourceLinked="1"/>
        <c:tickLblPos val="nextTo"/>
        <c:crossAx val="62926848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A8C7E-AB50-4068-B79D-A7321274870F}" type="datetimeFigureOut">
              <a:rPr lang="en-US" smtClean="0"/>
              <a:pPr/>
              <a:t>4/22/2010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0F184-FD7E-4B6E-8053-A5E820678F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9BD9-AB2B-4526-BA2C-33ED30116947}" type="datetimeFigureOut">
              <a:rPr lang="en-US" smtClean="0"/>
              <a:pPr/>
              <a:t>4/22/2010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FBCF-8216-43C2-AFE1-8E9A99EA4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9BD9-AB2B-4526-BA2C-33ED30116947}" type="datetimeFigureOut">
              <a:rPr lang="en-US" smtClean="0"/>
              <a:pPr/>
              <a:t>4/22/2010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FBCF-8216-43C2-AFE1-8E9A99EA4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9BD9-AB2B-4526-BA2C-33ED30116947}" type="datetimeFigureOut">
              <a:rPr lang="en-US" smtClean="0"/>
              <a:pPr/>
              <a:t>4/22/2010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FBCF-8216-43C2-AFE1-8E9A99EA4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9BD9-AB2B-4526-BA2C-33ED30116947}" type="datetimeFigureOut">
              <a:rPr lang="en-US" smtClean="0"/>
              <a:pPr/>
              <a:t>4/22/2010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FBCF-8216-43C2-AFE1-8E9A99EA4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9BD9-AB2B-4526-BA2C-33ED30116947}" type="datetimeFigureOut">
              <a:rPr lang="en-US" smtClean="0"/>
              <a:pPr/>
              <a:t>4/22/2010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FBCF-8216-43C2-AFE1-8E9A99EA4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9BD9-AB2B-4526-BA2C-33ED30116947}" type="datetimeFigureOut">
              <a:rPr lang="en-US" smtClean="0"/>
              <a:pPr/>
              <a:t>4/22/2010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FBCF-8216-43C2-AFE1-8E9A99EA4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9BD9-AB2B-4526-BA2C-33ED30116947}" type="datetimeFigureOut">
              <a:rPr lang="en-US" smtClean="0"/>
              <a:pPr/>
              <a:t>4/22/2010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FBCF-8216-43C2-AFE1-8E9A99EA4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9BD9-AB2B-4526-BA2C-33ED30116947}" type="datetimeFigureOut">
              <a:rPr lang="en-US" smtClean="0"/>
              <a:pPr/>
              <a:t>4/22/2010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FBCF-8216-43C2-AFE1-8E9A99EA4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9BD9-AB2B-4526-BA2C-33ED30116947}" type="datetimeFigureOut">
              <a:rPr lang="en-US" smtClean="0"/>
              <a:pPr/>
              <a:t>4/22/2010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FBCF-8216-43C2-AFE1-8E9A99EA4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9BD9-AB2B-4526-BA2C-33ED30116947}" type="datetimeFigureOut">
              <a:rPr lang="en-US" smtClean="0"/>
              <a:pPr/>
              <a:t>4/22/2010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FBCF-8216-43C2-AFE1-8E9A99EA4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9BD9-AB2B-4526-BA2C-33ED30116947}" type="datetimeFigureOut">
              <a:rPr lang="en-US" smtClean="0"/>
              <a:pPr/>
              <a:t>4/22/2010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FBCF-8216-43C2-AFE1-8E9A99EA4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59BD9-AB2B-4526-BA2C-33ED30116947}" type="datetimeFigureOut">
              <a:rPr lang="en-US" smtClean="0"/>
              <a:pPr/>
              <a:t>4/22/2010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5FBCF-8216-43C2-AFE1-8E9A99EA4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1470025"/>
          </a:xfrm>
        </p:spPr>
        <p:txBody>
          <a:bodyPr/>
          <a:lstStyle/>
          <a:p>
            <a:r>
              <a:rPr lang="en-US" dirty="0" smtClean="0"/>
              <a:t>Unearthing the Unit Hydrograph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89" name="Picture 1" descr="C:\Documents and Settings\rh24632\Local Settings\Temporary Internet Files\Content.IE5\09AVOLAN\MCj0383242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200400"/>
            <a:ext cx="2514600" cy="2606278"/>
          </a:xfrm>
          <a:prstGeom prst="rect">
            <a:avLst/>
          </a:prstGeom>
          <a:noFill/>
        </p:spPr>
      </p:pic>
      <p:pic>
        <p:nvPicPr>
          <p:cNvPr id="5" name="Picture 4" descr="image02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2209800"/>
            <a:ext cx="2590800" cy="19412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5867400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Rami</a:t>
            </a:r>
            <a:r>
              <a:rPr lang="en-US" dirty="0" smtClean="0"/>
              <a:t> </a:t>
            </a:r>
            <a:r>
              <a:rPr lang="en-US" dirty="0" err="1" smtClean="0"/>
              <a:t>Harfouch</a:t>
            </a:r>
            <a:endParaRPr lang="en-US" dirty="0" smtClean="0"/>
          </a:p>
          <a:p>
            <a:r>
              <a:rPr lang="en-US" dirty="0" smtClean="0"/>
              <a:t>Surface Water Hydrology</a:t>
            </a:r>
          </a:p>
          <a:p>
            <a:r>
              <a:rPr lang="en-US" dirty="0" smtClean="0"/>
              <a:t>University of Texas at Austin, April 2010</a:t>
            </a:r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209800"/>
            <a:ext cx="21336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0350" y="381000"/>
            <a:ext cx="7385050" cy="598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6477000"/>
            <a:ext cx="1157287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8287" y="6400800"/>
            <a:ext cx="392113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52400" y="2819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Someplace in Texas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62200"/>
            <a:ext cx="7129462" cy="384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>
            <a:endCxn id="3076" idx="2"/>
          </p:cNvCxnSpPr>
          <p:nvPr/>
        </p:nvCxnSpPr>
        <p:spPr>
          <a:xfrm flipV="1">
            <a:off x="3886201" y="2421093"/>
            <a:ext cx="1638299" cy="931707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endCxn id="19" idx="0"/>
          </p:cNvCxnSpPr>
          <p:nvPr/>
        </p:nvCxnSpPr>
        <p:spPr>
          <a:xfrm rot="10800000" flipV="1">
            <a:off x="2552700" y="3200400"/>
            <a:ext cx="1104900" cy="83820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24000" y="4038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rain or no data?!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52400"/>
            <a:ext cx="4800600" cy="226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3" name="Straight Connector 22"/>
          <p:cNvCxnSpPr>
            <a:endCxn id="3076" idx="2"/>
          </p:cNvCxnSpPr>
          <p:nvPr/>
        </p:nvCxnSpPr>
        <p:spPr>
          <a:xfrm flipV="1">
            <a:off x="4571998" y="2421093"/>
            <a:ext cx="952502" cy="931709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Left Brace 26"/>
          <p:cNvSpPr/>
          <p:nvPr/>
        </p:nvSpPr>
        <p:spPr>
          <a:xfrm rot="18304826">
            <a:off x="3532605" y="4037186"/>
            <a:ext cx="685800" cy="609600"/>
          </a:xfrm>
          <a:prstGeom prst="leftBrac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362200" y="46482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Edwards Aquifer = Non </a:t>
            </a:r>
            <a:r>
              <a:rPr lang="en-US" dirty="0" err="1" smtClean="0"/>
              <a:t>Hortonian</a:t>
            </a:r>
            <a:r>
              <a:rPr lang="en-US" dirty="0" smtClean="0"/>
              <a:t> Flow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152400"/>
            <a:ext cx="213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Selection of the watershed depends on the runoff information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of the storms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 and strong storms</a:t>
            </a:r>
          </a:p>
          <a:p>
            <a:r>
              <a:rPr lang="en-US" dirty="0" smtClean="0"/>
              <a:t>Single-peaked hydrograph of short time </a:t>
            </a:r>
            <a:r>
              <a:rPr lang="en-US" dirty="0" smtClean="0"/>
              <a:t>base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Case study: Guadalupe River at Hunt Texas</a:t>
            </a: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066800"/>
            <a:ext cx="1752600" cy="147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TXHUNhenge22_he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200400"/>
            <a:ext cx="1372688" cy="1981200"/>
          </a:xfrm>
          <a:prstGeom prst="rect">
            <a:avLst/>
          </a:prstGeom>
        </p:spPr>
      </p:pic>
      <p:pic>
        <p:nvPicPr>
          <p:cNvPr id="7" name="Picture 6" descr="north-fork-of-the-guadalupe-river-near-hunt-texas-tx4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9400" y="1219200"/>
            <a:ext cx="2438400" cy="1628851"/>
          </a:xfrm>
          <a:prstGeom prst="rect">
            <a:avLst/>
          </a:prstGeom>
        </p:spPr>
      </p:pic>
      <p:cxnSp>
        <p:nvCxnSpPr>
          <p:cNvPr id="10" name="Straight Connector 9"/>
          <p:cNvCxnSpPr>
            <a:endCxn id="7" idx="1"/>
          </p:cNvCxnSpPr>
          <p:nvPr/>
        </p:nvCxnSpPr>
        <p:spPr>
          <a:xfrm>
            <a:off x="1143000" y="1905000"/>
            <a:ext cx="1676400" cy="1286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6" idx="0"/>
          </p:cNvCxnSpPr>
          <p:nvPr/>
        </p:nvCxnSpPr>
        <p:spPr>
          <a:xfrm rot="5400000">
            <a:off x="419372" y="2476772"/>
            <a:ext cx="1219200" cy="228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3048000"/>
            <a:ext cx="4876037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8" name="Straight Connector 27"/>
          <p:cNvCxnSpPr>
            <a:endCxn id="4099" idx="1"/>
          </p:cNvCxnSpPr>
          <p:nvPr/>
        </p:nvCxnSpPr>
        <p:spPr>
          <a:xfrm rot="16200000" flipH="1">
            <a:off x="883841" y="2240359"/>
            <a:ext cx="2651919" cy="213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228600"/>
            <a:ext cx="4191000" cy="272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>
            <a:off x="4800600" y="1524000"/>
            <a:ext cx="14478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400800" y="685800"/>
            <a:ext cx="1752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Increasing the time step depending on the length of the event, and the response time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0" idx="2"/>
            <a:endCxn id="15" idx="0"/>
          </p:cNvCxnSpPr>
          <p:nvPr/>
        </p:nvCxnSpPr>
        <p:spPr>
          <a:xfrm rot="5400000">
            <a:off x="6973163" y="2744063"/>
            <a:ext cx="607874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410200" y="30480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Calculating the excess rainfall Hyetograph using the </a:t>
            </a:r>
            <a:r>
              <a:rPr lang="az-Cyrl-AZ" dirty="0" smtClean="0"/>
              <a:t>Ф</a:t>
            </a:r>
            <a:r>
              <a:rPr lang="en-US" dirty="0" smtClean="0"/>
              <a:t>-index method</a:t>
            </a:r>
            <a:endParaRPr lang="en-US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049617"/>
            <a:ext cx="3733800" cy="2122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657600"/>
            <a:ext cx="447687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0" name="Straight Arrow Connector 29"/>
          <p:cNvCxnSpPr/>
          <p:nvPr/>
        </p:nvCxnSpPr>
        <p:spPr>
          <a:xfrm rot="10800000">
            <a:off x="4648201" y="5103811"/>
            <a:ext cx="5334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828800" y="3048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Raw data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676400" y="36692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Modified Data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105400" y="61722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One more Increase of the time step from 1h to 2hrs to create a continuous event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1752600"/>
          <a:ext cx="1752600" cy="381762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533400"/>
              </a:tblGrid>
              <a:tr h="579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t(h)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Excess Rainfall (in)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Q(</a:t>
                      </a:r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cfs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68.375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78.75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183.5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9595.12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24425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15150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6435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3708.75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3201.25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2043.75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1423.75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1079.75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876.875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781.75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692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762000"/>
            <a:ext cx="2971800" cy="2584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flipV="1">
            <a:off x="2362201" y="1981198"/>
            <a:ext cx="2286001" cy="16764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114800"/>
            <a:ext cx="762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>
            <a:off x="2286000" y="3733800"/>
            <a:ext cx="25908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81000" y="457200"/>
            <a:ext cx="381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en-US" sz="3200" b="1" dirty="0" smtClean="0"/>
              <a:t>[U] = [Z]</a:t>
            </a:r>
            <a:r>
              <a:rPr lang="en-US" sz="3200" b="1" baseline="30000" dirty="0" smtClean="0"/>
              <a:t>-1 </a:t>
            </a:r>
            <a:r>
              <a:rPr lang="en-US" sz="3200" b="1" dirty="0" smtClean="0"/>
              <a:t>[P]</a:t>
            </a:r>
            <a:r>
              <a:rPr lang="en-US" sz="3200" b="1" baseline="30000" dirty="0" smtClean="0"/>
              <a:t>T </a:t>
            </a:r>
            <a:r>
              <a:rPr lang="en-US" sz="3200" b="1" dirty="0" smtClean="0"/>
              <a:t>[Q]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660636" y="152400"/>
            <a:ext cx="663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[P]</a:t>
            </a:r>
            <a:r>
              <a:rPr lang="en-US" sz="2800" b="1" baseline="30000" dirty="0" smtClean="0"/>
              <a:t> </a:t>
            </a:r>
            <a:endParaRPr lang="en-US" sz="2800" dirty="0"/>
          </a:p>
        </p:txBody>
      </p:sp>
      <p:sp>
        <p:nvSpPr>
          <p:cNvPr id="29" name="Rectangle 28"/>
          <p:cNvSpPr/>
          <p:nvPr/>
        </p:nvSpPr>
        <p:spPr>
          <a:xfrm>
            <a:off x="5029200" y="3505200"/>
            <a:ext cx="7262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[Q]</a:t>
            </a:r>
            <a:r>
              <a:rPr lang="en-US" sz="2800" b="1" baseline="30000" dirty="0" smtClean="0"/>
              <a:t>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574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result…</a:t>
            </a:r>
            <a:endParaRPr lang="en-US" sz="3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7620000" y="990600"/>
          <a:ext cx="635000" cy="2286000"/>
        </p:xfrm>
        <a:graphic>
          <a:graphicData uri="http://schemas.openxmlformats.org/drawingml/2006/table">
            <a:tbl>
              <a:tblPr/>
              <a:tblGrid>
                <a:gridCol w="635000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-6780.256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7333.716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21992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7301.544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4512.247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234.5135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4682.728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-486.1719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1222.673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1192.859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-279.9168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1356.144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54864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“The resulting Unit Hydrograph may show erratic </a:t>
            </a:r>
            <a:r>
              <a:rPr lang="en-US" sz="1600" i="1" dirty="0" err="1" smtClean="0"/>
              <a:t>variatons</a:t>
            </a:r>
            <a:r>
              <a:rPr lang="en-US" sz="1600" i="1" dirty="0" smtClean="0"/>
              <a:t> and even have negative values”</a:t>
            </a:r>
          </a:p>
          <a:p>
            <a:pPr algn="ctr"/>
            <a:r>
              <a:rPr lang="en-US" sz="1200" i="1" dirty="0" err="1" smtClean="0"/>
              <a:t>Maidment</a:t>
            </a:r>
            <a:r>
              <a:rPr lang="en-US" sz="1200" i="1" dirty="0" smtClean="0"/>
              <a:t>, Applied Hydrology</a:t>
            </a:r>
            <a:endParaRPr lang="en-US" sz="1200" i="1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530678" y="2057400"/>
          <a:ext cx="808264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086600" y="3810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UH </a:t>
            </a:r>
            <a:r>
              <a:rPr lang="en-US" sz="1400" dirty="0" smtClean="0"/>
              <a:t>(</a:t>
            </a:r>
            <a:r>
              <a:rPr lang="el-GR" sz="1400" dirty="0" smtClean="0"/>
              <a:t>τ</a:t>
            </a:r>
            <a:r>
              <a:rPr lang="en-US" sz="1400" dirty="0" smtClean="0"/>
              <a:t>=2hrs,bf=500cfs)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/>
          <p:nvPr/>
        </p:nvGraphicFramePr>
        <p:xfrm>
          <a:off x="1066800" y="1219200"/>
          <a:ext cx="68580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533400"/>
            <a:ext cx="6964240" cy="2940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657600"/>
            <a:ext cx="7021675" cy="3031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971800" y="152400"/>
            <a:ext cx="2895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Impulse response functions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38400" y="37338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Measured VS calculated hydrograph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4648200"/>
            <a:ext cx="7848600" cy="76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…No other storm event to test the UH</a:t>
            </a:r>
            <a:endParaRPr lang="en-US" sz="2800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8418513" cy="280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04800" y="8382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Only 1 event </a:t>
            </a:r>
            <a:r>
              <a:rPr lang="en-US" sz="2800" dirty="0" smtClean="0"/>
              <a:t>near Hunt in </a:t>
            </a:r>
            <a:r>
              <a:rPr lang="en-US" sz="2800" dirty="0" smtClean="0"/>
              <a:t>the last 120 days…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60437"/>
            <a:ext cx="8229600" cy="5897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Peak flows (flood applications, channels design)</a:t>
            </a:r>
          </a:p>
          <a:p>
            <a:pPr lvl="1"/>
            <a:r>
              <a:rPr lang="en-US" sz="2000" dirty="0" smtClean="0"/>
              <a:t>Rationale method Q=C </a:t>
            </a:r>
            <a:r>
              <a:rPr lang="en-US" sz="2000" dirty="0" err="1" smtClean="0"/>
              <a:t>i</a:t>
            </a:r>
            <a:r>
              <a:rPr lang="en-US" sz="2000" dirty="0" smtClean="0"/>
              <a:t> A</a:t>
            </a:r>
          </a:p>
          <a:p>
            <a:r>
              <a:rPr lang="en-US" sz="2400" dirty="0" smtClean="0"/>
              <a:t>Hydrograph (storage structures design)</a:t>
            </a:r>
          </a:p>
          <a:p>
            <a:pPr lvl="1"/>
            <a:r>
              <a:rPr lang="en-US" sz="2000" dirty="0" smtClean="0"/>
              <a:t>SCS triangular hydrograph</a:t>
            </a:r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pPr lvl="1"/>
            <a:r>
              <a:rPr lang="en-US" sz="2000" dirty="0" smtClean="0"/>
              <a:t>SCS dimensionless hydrograph</a:t>
            </a:r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pPr lvl="1"/>
            <a:r>
              <a:rPr lang="en-US" sz="2000" u="sng" dirty="0" smtClean="0"/>
              <a:t>The Unit Hydrograph (UH)</a:t>
            </a:r>
          </a:p>
          <a:p>
            <a:pPr lvl="1"/>
            <a:endParaRPr lang="en-US" dirty="0"/>
          </a:p>
        </p:txBody>
      </p:sp>
      <p:pic>
        <p:nvPicPr>
          <p:cNvPr id="4" name="Picture 3" descr="sw0607_58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286000"/>
            <a:ext cx="1371600" cy="866602"/>
          </a:xfrm>
          <a:prstGeom prst="rect">
            <a:avLst/>
          </a:prstGeom>
        </p:spPr>
      </p:pic>
      <p:pic>
        <p:nvPicPr>
          <p:cNvPr id="5" name="Picture 4" descr="uh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3429000"/>
            <a:ext cx="2059875" cy="1371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4953000"/>
            <a:ext cx="28765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667000" y="152400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Flow methods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The UH is better calculated from strong and isolated storm events… Not many of them </a:t>
            </a:r>
            <a:r>
              <a:rPr lang="en-US" dirty="0" smtClean="0"/>
              <a:t>happened in </a:t>
            </a:r>
            <a:r>
              <a:rPr lang="en-US" dirty="0" smtClean="0"/>
              <a:t>the last 120 days</a:t>
            </a:r>
          </a:p>
          <a:p>
            <a:r>
              <a:rPr lang="en-US" dirty="0" smtClean="0"/>
              <a:t>Next:</a:t>
            </a:r>
          </a:p>
          <a:p>
            <a:pPr lvl="1"/>
            <a:r>
              <a:rPr lang="en-US" dirty="0" smtClean="0"/>
              <a:t>Find </a:t>
            </a:r>
            <a:r>
              <a:rPr lang="en-US" dirty="0" smtClean="0"/>
              <a:t>THE </a:t>
            </a:r>
            <a:r>
              <a:rPr lang="en-US" dirty="0" smtClean="0"/>
              <a:t>watershed </a:t>
            </a:r>
            <a:r>
              <a:rPr lang="en-US" dirty="0" smtClean="0"/>
              <a:t>with the perfect </a:t>
            </a:r>
            <a:r>
              <a:rPr lang="en-US" dirty="0" smtClean="0"/>
              <a:t>storms and storm information</a:t>
            </a:r>
            <a:endParaRPr lang="en-US" dirty="0" smtClean="0"/>
          </a:p>
          <a:p>
            <a:pPr lvl="1"/>
            <a:r>
              <a:rPr lang="en-US" smtClean="0"/>
              <a:t>Create </a:t>
            </a:r>
            <a:r>
              <a:rPr lang="en-US" dirty="0" smtClean="0"/>
              <a:t>a synthetic Hydrograph from the UH and test it for other stream gages in the watershed</a:t>
            </a:r>
          </a:p>
          <a:p>
            <a:pPr lvl="1"/>
            <a:r>
              <a:rPr lang="en-US" dirty="0" smtClean="0"/>
              <a:t>Compare the peak flows from the UH and the rationale method (C </a:t>
            </a:r>
            <a:r>
              <a:rPr lang="en-US" dirty="0" err="1" smtClean="0"/>
              <a:t>i</a:t>
            </a:r>
            <a:r>
              <a:rPr lang="en-US" dirty="0" smtClean="0"/>
              <a:t> A)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743200"/>
            <a:ext cx="408622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828800"/>
            <a:ext cx="586359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066800" y="304800"/>
            <a:ext cx="6324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/>
              <a:t>A UNIT HYDROGRAPH (UH) is</a:t>
            </a:r>
          </a:p>
          <a:p>
            <a:pPr algn="ctr"/>
            <a:r>
              <a:rPr lang="en-US" b="1" i="1" dirty="0" smtClean="0"/>
              <a:t>a direct runoff hydrograph resulting from 1 inch of excess rainfall generated uniformly over the drainage area at a constant rate for an effective duration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application of the UH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6975" y="1990725"/>
            <a:ext cx="710022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90600" y="5257800"/>
            <a:ext cx="3200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Applied Hydrology, </a:t>
            </a:r>
            <a:r>
              <a:rPr lang="en-US" sz="1050" dirty="0" err="1" smtClean="0"/>
              <a:t>Maidment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Calculation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036332"/>
            <a:ext cx="55816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52600" y="1371600"/>
            <a:ext cx="563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          [P][U] = [Q]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2590800" y="25908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Precipitation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2590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0" y="2590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Discharge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52600" y="6019800"/>
            <a:ext cx="3200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Applied Hydrology, </a:t>
            </a:r>
            <a:r>
              <a:rPr lang="en-US" sz="1050" dirty="0" err="1" smtClean="0"/>
              <a:t>Maidment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calculate the UH?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Solution by successive approximation (Collins 1939)</a:t>
            </a:r>
          </a:p>
          <a:p>
            <a:r>
              <a:rPr lang="en-US" dirty="0" smtClean="0"/>
              <a:t>Solution by linear regression (Snyder 1955)</a:t>
            </a:r>
          </a:p>
          <a:p>
            <a:pPr lvl="1">
              <a:buNone/>
            </a:pPr>
            <a:r>
              <a:rPr lang="en-US" b="1" dirty="0" smtClean="0"/>
              <a:t> [P] [U] = [Q]</a:t>
            </a:r>
          </a:p>
          <a:p>
            <a:pPr lvl="1">
              <a:buNone/>
            </a:pPr>
            <a:r>
              <a:rPr lang="en-US" sz="2000" dirty="0" smtClean="0"/>
              <a:t>Transform [P] to a square matrix (because rectangular matrix don’t have an inverse)</a:t>
            </a:r>
          </a:p>
          <a:p>
            <a:pPr lvl="1">
              <a:buNone/>
            </a:pPr>
            <a:r>
              <a:rPr lang="en-US" b="1" dirty="0" smtClean="0"/>
              <a:t>[P]</a:t>
            </a:r>
            <a:r>
              <a:rPr lang="en-US" b="1" baseline="30000" dirty="0" smtClean="0"/>
              <a:t>T</a:t>
            </a:r>
            <a:r>
              <a:rPr lang="en-US" b="1" dirty="0" smtClean="0"/>
              <a:t>[P][U] = [P]</a:t>
            </a:r>
            <a:r>
              <a:rPr lang="en-US" b="1" baseline="30000" dirty="0" smtClean="0"/>
              <a:t>T </a:t>
            </a:r>
            <a:r>
              <a:rPr lang="en-US" b="1" dirty="0" smtClean="0"/>
              <a:t>[Q]</a:t>
            </a:r>
          </a:p>
          <a:p>
            <a:pPr lvl="1">
              <a:buNone/>
            </a:pPr>
            <a:r>
              <a:rPr lang="en-US" sz="2000" dirty="0" smtClean="0"/>
              <a:t>Let [Z] = [P]</a:t>
            </a:r>
            <a:r>
              <a:rPr lang="en-US" sz="2000" baseline="30000" dirty="0" smtClean="0"/>
              <a:t>T</a:t>
            </a:r>
            <a:r>
              <a:rPr lang="en-US" sz="2000" dirty="0" smtClean="0"/>
              <a:t>[P]</a:t>
            </a:r>
          </a:p>
          <a:p>
            <a:pPr lvl="1">
              <a:buNone/>
            </a:pPr>
            <a:r>
              <a:rPr lang="en-US" b="1" dirty="0" smtClean="0"/>
              <a:t>[U] = [Z]</a:t>
            </a:r>
            <a:r>
              <a:rPr lang="en-US" b="1" baseline="30000" dirty="0" smtClean="0"/>
              <a:t>-1 </a:t>
            </a:r>
            <a:r>
              <a:rPr lang="en-US" b="1" dirty="0" smtClean="0"/>
              <a:t>[P]</a:t>
            </a:r>
            <a:r>
              <a:rPr lang="en-US" b="1" baseline="30000" dirty="0" smtClean="0"/>
              <a:t>T </a:t>
            </a:r>
            <a:r>
              <a:rPr lang="en-US" b="1" dirty="0" smtClean="0"/>
              <a:t>[Q]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-76200" y="5715000"/>
            <a:ext cx="929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 excel,</a:t>
            </a:r>
          </a:p>
          <a:p>
            <a:r>
              <a:rPr lang="en-US" dirty="0" smtClean="0"/>
              <a:t>=MMULT(MMULT(MINVERSE(MMULT(TRANSPOSE(L9:W25),L9:W25)),TRANSPOSE(L9:W25)),Y9:Y2)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2438400"/>
            <a:ext cx="7696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=MMULT(MMULT(MINVERSE(MMULT(TRANSPOSE(L9:W25),L9:W25)),TRANSPOSE(L9:W25)),Y9:Y2)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838200" y="1371600"/>
            <a:ext cx="769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It is easy…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/>
      <p:bldP spid="5" grpId="0"/>
      <p:bldP spid="5" grpId="1"/>
      <p:bldP spid="6" grpId="0"/>
      <p:bldP spid="6" grpId="1"/>
      <p:bldP spid="6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8588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Selecting a watershed and the Gauging stations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0"/>
            <a:endCxn id="9" idx="1"/>
          </p:cNvCxnSpPr>
          <p:nvPr/>
        </p:nvCxnSpPr>
        <p:spPr>
          <a:xfrm rot="5400000" flipH="1" flipV="1">
            <a:off x="2104683" y="1153552"/>
            <a:ext cx="1505634" cy="190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10000" y="1030069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Selecting the storm events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9" idx="3"/>
            <a:endCxn id="13" idx="0"/>
          </p:cNvCxnSpPr>
          <p:nvPr/>
        </p:nvCxnSpPr>
        <p:spPr>
          <a:xfrm>
            <a:off x="5410200" y="1353235"/>
            <a:ext cx="1905000" cy="13810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172200" y="273427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Modify the rainfall and flow events (excess rainfall, adequate time steps)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3" idx="2"/>
            <a:endCxn id="18" idx="3"/>
          </p:cNvCxnSpPr>
          <p:nvPr/>
        </p:nvCxnSpPr>
        <p:spPr>
          <a:xfrm rot="5400000">
            <a:off x="5674668" y="3746331"/>
            <a:ext cx="1452265" cy="1828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733800" y="4648200"/>
            <a:ext cx="1752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Computing the different Unit Hydrographs, and adapting them into one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1600200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9" name="Straight Arrow Connector 58"/>
          <p:cNvCxnSpPr>
            <a:stCxn id="18" idx="1"/>
            <a:endCxn id="4" idx="2"/>
          </p:cNvCxnSpPr>
          <p:nvPr/>
        </p:nvCxnSpPr>
        <p:spPr>
          <a:xfrm rot="10800000">
            <a:off x="1905000" y="3505200"/>
            <a:ext cx="1828800" cy="18816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-152400" y="4495800"/>
            <a:ext cx="3276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Plug the UH for other storm events, calculate </a:t>
            </a:r>
            <a:r>
              <a:rPr lang="en-US" sz="1400" dirty="0" err="1" smtClean="0"/>
              <a:t>streamflow</a:t>
            </a:r>
            <a:r>
              <a:rPr lang="en-US" sz="1400" dirty="0" smtClean="0"/>
              <a:t> and compare them to the measured</a:t>
            </a:r>
            <a:endParaRPr lang="en-US" sz="14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04800"/>
            <a:ext cx="1752600" cy="912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1" y="228600"/>
            <a:ext cx="1981200" cy="1000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152400" y="28956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</a:t>
            </a:r>
            <a:endParaRPr lang="en-US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343400" y="3810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458200" y="28956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3</a:t>
            </a:r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343400" y="60960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4</a:t>
            </a:r>
            <a:endParaRPr lang="en-US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295400" y="51816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5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Watershed selection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Flow and precipitation gages with real time information</a:t>
            </a:r>
          </a:p>
          <a:p>
            <a:r>
              <a:rPr lang="en-US" dirty="0" smtClean="0"/>
              <a:t>Unregulated with </a:t>
            </a:r>
            <a:r>
              <a:rPr lang="en-US" dirty="0" err="1" smtClean="0"/>
              <a:t>Hortonian</a:t>
            </a:r>
            <a:r>
              <a:rPr lang="en-US" dirty="0" smtClean="0"/>
              <a:t> flow and no snow = No storage</a:t>
            </a:r>
          </a:p>
          <a:p>
            <a:r>
              <a:rPr lang="en-US" dirty="0" smtClean="0"/>
              <a:t>Small watershed (to have a uniform distribution of rain) VS big watershed (where UH is usually used)</a:t>
            </a:r>
          </a:p>
          <a:p>
            <a:r>
              <a:rPr lang="en-US" dirty="0" smtClean="0"/>
              <a:t>In Texas!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"/>
            <a:ext cx="7385050" cy="598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078" name="Group 6"/>
          <p:cNvGrpSpPr>
            <a:grpSpLocks noChangeAspect="1"/>
          </p:cNvGrpSpPr>
          <p:nvPr/>
        </p:nvGrpSpPr>
        <p:grpSpPr bwMode="auto">
          <a:xfrm>
            <a:off x="1219200" y="4191000"/>
            <a:ext cx="6992940" cy="1739900"/>
            <a:chOff x="854" y="2640"/>
            <a:chExt cx="4405" cy="1096"/>
          </a:xfrm>
        </p:grpSpPr>
        <p:sp>
          <p:nvSpPr>
            <p:cNvPr id="3077" name="AutoShape 5"/>
            <p:cNvSpPr>
              <a:spLocks noChangeAspect="1" noChangeArrowheads="1" noTextEdit="1"/>
            </p:cNvSpPr>
            <p:nvPr/>
          </p:nvSpPr>
          <p:spPr bwMode="auto">
            <a:xfrm>
              <a:off x="864" y="2640"/>
              <a:ext cx="4037" cy="1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9" name="Rectangle 7"/>
            <p:cNvSpPr>
              <a:spLocks noChangeArrowheads="1"/>
            </p:cNvSpPr>
            <p:nvPr/>
          </p:nvSpPr>
          <p:spPr bwMode="auto">
            <a:xfrm>
              <a:off x="4080" y="2880"/>
              <a:ext cx="1179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900" dirty="0" err="1" smtClean="0">
                  <a:solidFill>
                    <a:srgbClr val="000000"/>
                  </a:solidFill>
                  <a:latin typeface="Arial" pitchFamily="34" charset="0"/>
                </a:rPr>
                <a:t>Streamflow</a:t>
              </a:r>
              <a:r>
                <a:rPr lang="en-US" sz="900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900" dirty="0" err="1" smtClean="0">
                  <a:solidFill>
                    <a:srgbClr val="000000"/>
                  </a:solidFill>
                  <a:latin typeface="Arial" pitchFamily="34" charset="0"/>
                </a:rPr>
                <a:t>gagesRunoff</a:t>
              </a:r>
              <a:r>
                <a:rPr lang="en-US" sz="900" dirty="0" smtClean="0">
                  <a:solidFill>
                    <a:srgbClr val="000000"/>
                  </a:solidFill>
                  <a:latin typeface="Arial" pitchFamily="34" charset="0"/>
                </a:rPr>
                <a:t> coefficients</a:t>
              </a:r>
            </a:p>
          </p:txBody>
        </p:sp>
        <p:sp>
          <p:nvSpPr>
            <p:cNvPr id="3082" name="Oval 10"/>
            <p:cNvSpPr>
              <a:spLocks noChangeArrowheads="1"/>
            </p:cNvSpPr>
            <p:nvPr/>
          </p:nvSpPr>
          <p:spPr bwMode="auto">
            <a:xfrm>
              <a:off x="4092" y="3040"/>
              <a:ext cx="22" cy="22"/>
            </a:xfrm>
            <a:prstGeom prst="ellipse">
              <a:avLst/>
            </a:prstGeom>
            <a:solidFill>
              <a:srgbClr val="FF0000"/>
            </a:solidFill>
            <a:ln w="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3" name="Rectangle 11"/>
            <p:cNvSpPr>
              <a:spLocks noChangeArrowheads="1"/>
            </p:cNvSpPr>
            <p:nvPr/>
          </p:nvSpPr>
          <p:spPr bwMode="auto">
            <a:xfrm>
              <a:off x="4199" y="3016"/>
              <a:ext cx="22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0- 0.15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84" name="Oval 12"/>
            <p:cNvSpPr>
              <a:spLocks noChangeArrowheads="1"/>
            </p:cNvSpPr>
            <p:nvPr/>
          </p:nvSpPr>
          <p:spPr bwMode="auto">
            <a:xfrm>
              <a:off x="4092" y="3147"/>
              <a:ext cx="22" cy="22"/>
            </a:xfrm>
            <a:prstGeom prst="ellipse">
              <a:avLst/>
            </a:prstGeom>
            <a:solidFill>
              <a:srgbClr val="FFC800"/>
            </a:solidFill>
            <a:ln w="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5" name="Rectangle 13"/>
            <p:cNvSpPr>
              <a:spLocks noChangeArrowheads="1"/>
            </p:cNvSpPr>
            <p:nvPr/>
          </p:nvSpPr>
          <p:spPr bwMode="auto">
            <a:xfrm>
              <a:off x="4199" y="3123"/>
              <a:ext cx="263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0.15 – 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86" name="Oval 14"/>
            <p:cNvSpPr>
              <a:spLocks noChangeArrowheads="1"/>
            </p:cNvSpPr>
            <p:nvPr/>
          </p:nvSpPr>
          <p:spPr bwMode="auto">
            <a:xfrm>
              <a:off x="4092" y="3254"/>
              <a:ext cx="22" cy="22"/>
            </a:xfrm>
            <a:prstGeom prst="ellipse">
              <a:avLst/>
            </a:prstGeom>
            <a:solidFill>
              <a:srgbClr val="B6FF8F"/>
            </a:solidFill>
            <a:ln w="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7" name="Rectangle 15"/>
            <p:cNvSpPr>
              <a:spLocks noChangeArrowheads="1"/>
            </p:cNvSpPr>
            <p:nvPr/>
          </p:nvSpPr>
          <p:spPr bwMode="auto">
            <a:xfrm>
              <a:off x="4199" y="3230"/>
              <a:ext cx="18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1- 2.7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4092" y="3361"/>
              <a:ext cx="22" cy="22"/>
            </a:xfrm>
            <a:prstGeom prst="ellipse">
              <a:avLst/>
            </a:prstGeom>
            <a:solidFill>
              <a:srgbClr val="33C2FF"/>
            </a:solidFill>
            <a:ln w="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9" name="Rectangle 17"/>
            <p:cNvSpPr>
              <a:spLocks noChangeArrowheads="1"/>
            </p:cNvSpPr>
            <p:nvPr/>
          </p:nvSpPr>
          <p:spPr bwMode="auto">
            <a:xfrm>
              <a:off x="4199" y="3337"/>
              <a:ext cx="267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2.7 - 7.8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90" name="Oval 18"/>
            <p:cNvSpPr>
              <a:spLocks noChangeArrowheads="1"/>
            </p:cNvSpPr>
            <p:nvPr/>
          </p:nvSpPr>
          <p:spPr bwMode="auto">
            <a:xfrm>
              <a:off x="4092" y="3468"/>
              <a:ext cx="22" cy="23"/>
            </a:xfrm>
            <a:prstGeom prst="ellipse">
              <a:avLst/>
            </a:prstGeom>
            <a:solidFill>
              <a:srgbClr val="0000FF"/>
            </a:solidFill>
            <a:ln w="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1" name="Rectangle 19"/>
            <p:cNvSpPr>
              <a:spLocks noChangeArrowheads="1"/>
            </p:cNvSpPr>
            <p:nvPr/>
          </p:nvSpPr>
          <p:spPr bwMode="auto">
            <a:xfrm>
              <a:off x="4199" y="3445"/>
              <a:ext cx="323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7.8 – 12.7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92" name="Rectangle 20"/>
            <p:cNvSpPr>
              <a:spLocks noChangeArrowheads="1"/>
            </p:cNvSpPr>
            <p:nvPr/>
          </p:nvSpPr>
          <p:spPr bwMode="auto">
            <a:xfrm>
              <a:off x="4045" y="3543"/>
              <a:ext cx="122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ESRI Default Marker" pitchFamily="2" charset="0"/>
                </a:rPr>
                <a:t>#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93" name="Rectangle 21"/>
            <p:cNvSpPr>
              <a:spLocks noChangeArrowheads="1"/>
            </p:cNvSpPr>
            <p:nvPr/>
          </p:nvSpPr>
          <p:spPr bwMode="auto">
            <a:xfrm>
              <a:off x="4199" y="3551"/>
              <a:ext cx="85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USGS precipitation gages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96" name="Rectangle 24"/>
            <p:cNvSpPr>
              <a:spLocks noChangeArrowheads="1"/>
            </p:cNvSpPr>
            <p:nvPr/>
          </p:nvSpPr>
          <p:spPr bwMode="auto">
            <a:xfrm>
              <a:off x="2342" y="3312"/>
              <a:ext cx="354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ESRI North" pitchFamily="2" charset="0"/>
                </a:rPr>
                <a:t>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97" name="Freeform 25"/>
            <p:cNvSpPr>
              <a:spLocks/>
            </p:cNvSpPr>
            <p:nvPr/>
          </p:nvSpPr>
          <p:spPr bwMode="auto">
            <a:xfrm>
              <a:off x="886" y="3461"/>
              <a:ext cx="1081" cy="58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0" y="0"/>
                </a:cxn>
                <a:cxn ang="0">
                  <a:pos x="134" y="0"/>
                </a:cxn>
                <a:cxn ang="0">
                  <a:pos x="134" y="58"/>
                </a:cxn>
                <a:cxn ang="0">
                  <a:pos x="270" y="58"/>
                </a:cxn>
                <a:cxn ang="0">
                  <a:pos x="270" y="0"/>
                </a:cxn>
                <a:cxn ang="0">
                  <a:pos x="405" y="0"/>
                </a:cxn>
                <a:cxn ang="0">
                  <a:pos x="405" y="58"/>
                </a:cxn>
                <a:cxn ang="0">
                  <a:pos x="540" y="58"/>
                </a:cxn>
                <a:cxn ang="0">
                  <a:pos x="540" y="0"/>
                </a:cxn>
                <a:cxn ang="0">
                  <a:pos x="1081" y="0"/>
                </a:cxn>
                <a:cxn ang="0">
                  <a:pos x="1081" y="58"/>
                </a:cxn>
              </a:cxnLst>
              <a:rect l="0" t="0" r="r" b="b"/>
              <a:pathLst>
                <a:path w="1081" h="58">
                  <a:moveTo>
                    <a:pt x="0" y="58"/>
                  </a:moveTo>
                  <a:lnTo>
                    <a:pt x="0" y="0"/>
                  </a:lnTo>
                  <a:lnTo>
                    <a:pt x="134" y="0"/>
                  </a:lnTo>
                  <a:lnTo>
                    <a:pt x="134" y="58"/>
                  </a:lnTo>
                  <a:lnTo>
                    <a:pt x="270" y="58"/>
                  </a:lnTo>
                  <a:lnTo>
                    <a:pt x="270" y="0"/>
                  </a:lnTo>
                  <a:lnTo>
                    <a:pt x="405" y="0"/>
                  </a:lnTo>
                  <a:lnTo>
                    <a:pt x="405" y="58"/>
                  </a:lnTo>
                  <a:lnTo>
                    <a:pt x="540" y="58"/>
                  </a:lnTo>
                  <a:lnTo>
                    <a:pt x="540" y="0"/>
                  </a:lnTo>
                  <a:lnTo>
                    <a:pt x="1081" y="0"/>
                  </a:lnTo>
                  <a:lnTo>
                    <a:pt x="1081" y="58"/>
                  </a:lnTo>
                </a:path>
              </a:pathLst>
            </a:cu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8" name="Rectangle 26"/>
            <p:cNvSpPr>
              <a:spLocks noChangeArrowheads="1"/>
            </p:cNvSpPr>
            <p:nvPr/>
          </p:nvSpPr>
          <p:spPr bwMode="auto">
            <a:xfrm>
              <a:off x="854" y="3539"/>
              <a:ext cx="6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99" name="Rectangle 27"/>
            <p:cNvSpPr>
              <a:spLocks noChangeArrowheads="1"/>
            </p:cNvSpPr>
            <p:nvPr/>
          </p:nvSpPr>
          <p:spPr bwMode="auto">
            <a:xfrm>
              <a:off x="1358" y="3539"/>
              <a:ext cx="13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275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00" name="Rectangle 28"/>
            <p:cNvSpPr>
              <a:spLocks noChangeArrowheads="1"/>
            </p:cNvSpPr>
            <p:nvPr/>
          </p:nvSpPr>
          <p:spPr bwMode="auto">
            <a:xfrm>
              <a:off x="1899" y="3539"/>
              <a:ext cx="13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550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01" name="Rectangle 29"/>
            <p:cNvSpPr>
              <a:spLocks noChangeArrowheads="1"/>
            </p:cNvSpPr>
            <p:nvPr/>
          </p:nvSpPr>
          <p:spPr bwMode="auto">
            <a:xfrm>
              <a:off x="1061" y="3539"/>
              <a:ext cx="19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137.5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02" name="Rectangle 30"/>
            <p:cNvSpPr>
              <a:spLocks noChangeArrowheads="1"/>
            </p:cNvSpPr>
            <p:nvPr/>
          </p:nvSpPr>
          <p:spPr bwMode="auto">
            <a:xfrm>
              <a:off x="1984" y="3470"/>
              <a:ext cx="33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Kilometers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600200" y="6858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Precipitation and </a:t>
            </a:r>
            <a:r>
              <a:rPr lang="en-US" dirty="0" err="1" smtClean="0"/>
              <a:t>streamflow</a:t>
            </a:r>
            <a:r>
              <a:rPr lang="en-US" dirty="0" smtClean="0"/>
              <a:t> gages with available real time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670</Words>
  <Application>Microsoft Office PowerPoint</Application>
  <PresentationFormat>On-screen Show (4:3)</PresentationFormat>
  <Paragraphs>170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Unearthing the Unit Hydrograph</vt:lpstr>
      <vt:lpstr>Slide 2</vt:lpstr>
      <vt:lpstr>Slide 3</vt:lpstr>
      <vt:lpstr>Simple application of the UH</vt:lpstr>
      <vt:lpstr>Matrix Calculation</vt:lpstr>
      <vt:lpstr>How to calculate the UH?</vt:lpstr>
      <vt:lpstr>Slide 7</vt:lpstr>
      <vt:lpstr>Watershed selection criteria</vt:lpstr>
      <vt:lpstr>Slide 9</vt:lpstr>
      <vt:lpstr>Slide 10</vt:lpstr>
      <vt:lpstr>Slide 11</vt:lpstr>
      <vt:lpstr>Selection of the storms</vt:lpstr>
      <vt:lpstr>Case study: Guadalupe River at Hunt Texas</vt:lpstr>
      <vt:lpstr>Slide 14</vt:lpstr>
      <vt:lpstr>Slide 15</vt:lpstr>
      <vt:lpstr>The result…</vt:lpstr>
      <vt:lpstr>Slide 17</vt:lpstr>
      <vt:lpstr>Slide 18</vt:lpstr>
      <vt:lpstr>…No other storm event to test the UH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the Unit Hydrograph</dc:title>
  <dc:creator>rh24632</dc:creator>
  <cp:lastModifiedBy>Rami</cp:lastModifiedBy>
  <cp:revision>87</cp:revision>
  <dcterms:created xsi:type="dcterms:W3CDTF">2010-04-18T21:53:50Z</dcterms:created>
  <dcterms:modified xsi:type="dcterms:W3CDTF">2010-04-22T13:19:12Z</dcterms:modified>
</cp:coreProperties>
</file>