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58" r:id="rId4"/>
    <p:sldId id="259" r:id="rId5"/>
    <p:sldId id="260" r:id="rId6"/>
    <p:sldId id="261" r:id="rId7"/>
    <p:sldId id="262" r:id="rId8"/>
    <p:sldId id="264" r:id="rId9"/>
    <p:sldId id="263" r:id="rId10"/>
    <p:sldId id="265" r:id="rId11"/>
    <p:sldId id="271" r:id="rId12"/>
    <p:sldId id="267" r:id="rId13"/>
    <p:sldId id="268" r:id="rId14"/>
    <p:sldId id="266"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167" autoAdjust="0"/>
  </p:normalViewPr>
  <p:slideViewPr>
    <p:cSldViewPr>
      <p:cViewPr varScale="1">
        <p:scale>
          <a:sx n="68" d="100"/>
          <a:sy n="68" d="100"/>
        </p:scale>
        <p:origin x="-12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a\Desktop\HydrologyPres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Average &amp; Max Flows in Different</a:t>
            </a:r>
            <a:r>
              <a:rPr lang="en-US" baseline="0"/>
              <a:t> Scenarios</a:t>
            </a:r>
            <a:endParaRPr lang="en-US"/>
          </a:p>
        </c:rich>
      </c:tx>
      <c:layout>
        <c:manualLayout>
          <c:xMode val="edge"/>
          <c:yMode val="edge"/>
          <c:x val="0.25764079628762482"/>
          <c:y val="3.2288286089469105E-2"/>
        </c:manualLayout>
      </c:layout>
      <c:overlay val="1"/>
    </c:title>
    <c:plotArea>
      <c:layout/>
      <c:barChart>
        <c:barDir val="col"/>
        <c:grouping val="clustered"/>
        <c:ser>
          <c:idx val="0"/>
          <c:order val="0"/>
          <c:cat>
            <c:multiLvlStrRef>
              <c:f>Presentation!$P$4:$Q$24</c:f>
              <c:multiLvlStrCache>
                <c:ptCount val="20"/>
                <c:lvl>
                  <c:pt idx="0">
                    <c:v>Average Flow (cms)</c:v>
                  </c:pt>
                  <c:pt idx="1">
                    <c:v>Max Flow (cms)</c:v>
                  </c:pt>
                  <c:pt idx="3">
                    <c:v>Average Flow (cms)</c:v>
                  </c:pt>
                  <c:pt idx="4">
                    <c:v>Max Flow (cms)</c:v>
                  </c:pt>
                  <c:pt idx="6">
                    <c:v>Average Flow (cms)</c:v>
                  </c:pt>
                  <c:pt idx="7">
                    <c:v>Max Flow (cms)</c:v>
                  </c:pt>
                  <c:pt idx="9">
                    <c:v>Average Flow (cms)</c:v>
                  </c:pt>
                  <c:pt idx="10">
                    <c:v>Max Flow (cms)</c:v>
                  </c:pt>
                  <c:pt idx="12">
                    <c:v>Average Flow (cms)</c:v>
                  </c:pt>
                  <c:pt idx="13">
                    <c:v>Max Flow (cms)</c:v>
                  </c:pt>
                  <c:pt idx="15">
                    <c:v>Average Flow (cms)</c:v>
                  </c:pt>
                  <c:pt idx="16">
                    <c:v>Max Flow (cms)</c:v>
                  </c:pt>
                  <c:pt idx="18">
                    <c:v>Average Flow (cms)</c:v>
                  </c:pt>
                  <c:pt idx="19">
                    <c:v>Max Flow (cms)</c:v>
                  </c:pt>
                </c:lvl>
                <c:lvl>
                  <c:pt idx="0">
                    <c:v>Present Conditions</c:v>
                  </c:pt>
                  <c:pt idx="3">
                    <c:v>Green Roofs</c:v>
                  </c:pt>
                  <c:pt idx="6">
                    <c:v>Green Roofs + Pervious Pavement</c:v>
                  </c:pt>
                  <c:pt idx="9">
                    <c:v>Pervious Pavement</c:v>
                  </c:pt>
                  <c:pt idx="12">
                    <c:v>Rainwater Harvesting</c:v>
                  </c:pt>
                  <c:pt idx="15">
                    <c:v>Rainwater Harvesting + Pervious Pavement</c:v>
                  </c:pt>
                  <c:pt idx="18">
                    <c:v>Detention Pond</c:v>
                  </c:pt>
                </c:lvl>
              </c:multiLvlStrCache>
            </c:multiLvlStrRef>
          </c:cat>
          <c:val>
            <c:numRef>
              <c:f>Presentation!$R$4:$R$23</c:f>
              <c:numCache>
                <c:formatCode>0.0</c:formatCode>
                <c:ptCount val="20"/>
                <c:pt idx="0">
                  <c:v>2.5843333333333343</c:v>
                </c:pt>
                <c:pt idx="1">
                  <c:v>15.011666666666668</c:v>
                </c:pt>
                <c:pt idx="3">
                  <c:v>1.9179999999999995</c:v>
                </c:pt>
                <c:pt idx="4">
                  <c:v>11.626000000000001</c:v>
                </c:pt>
                <c:pt idx="6">
                  <c:v>1.9179999999999995</c:v>
                </c:pt>
                <c:pt idx="7">
                  <c:v>11.626000000000001</c:v>
                </c:pt>
                <c:pt idx="9">
                  <c:v>2.0709999999999997</c:v>
                </c:pt>
                <c:pt idx="10">
                  <c:v>12.343000000000002</c:v>
                </c:pt>
                <c:pt idx="12">
                  <c:v>1.7569999999999995</c:v>
                </c:pt>
                <c:pt idx="13">
                  <c:v>10.513</c:v>
                </c:pt>
                <c:pt idx="15">
                  <c:v>1.7569999999999995</c:v>
                </c:pt>
                <c:pt idx="16">
                  <c:v>10.513</c:v>
                </c:pt>
                <c:pt idx="18">
                  <c:v>2.5863333333333336</c:v>
                </c:pt>
                <c:pt idx="19">
                  <c:v>11.076000000000002</c:v>
                </c:pt>
              </c:numCache>
            </c:numRef>
          </c:val>
        </c:ser>
        <c:axId val="41412864"/>
        <c:axId val="41774080"/>
      </c:barChart>
      <c:catAx>
        <c:axId val="41412864"/>
        <c:scaling>
          <c:orientation val="minMax"/>
        </c:scaling>
        <c:axPos val="b"/>
        <c:tickLblPos val="nextTo"/>
        <c:crossAx val="41774080"/>
        <c:crosses val="autoZero"/>
        <c:auto val="1"/>
        <c:lblAlgn val="ctr"/>
        <c:lblOffset val="100"/>
      </c:catAx>
      <c:valAx>
        <c:axId val="41774080"/>
        <c:scaling>
          <c:orientation val="minMax"/>
        </c:scaling>
        <c:axPos val="l"/>
        <c:majorGridlines/>
        <c:numFmt formatCode="0.0" sourceLinked="1"/>
        <c:tickLblPos val="nextTo"/>
        <c:crossAx val="4141286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2A18-8ADD-4510-880C-96B56659A46F}" type="datetimeFigureOut">
              <a:rPr lang="en-US" smtClean="0"/>
              <a:pPr/>
              <a:t>4/21/2010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CDE7E-F818-481A-944D-2278A524C8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dirty="0" smtClean="0">
                <a:solidFill>
                  <a:schemeClr val="tx1"/>
                </a:solidFill>
                <a:latin typeface="+mn-lt"/>
                <a:ea typeface="+mn-ea"/>
                <a:cs typeface="+mn-cs"/>
              </a:rPr>
              <a:t>student population increasing from 7,500 in 1962 to 52,000 in 2004 The two sections of campus</a:t>
            </a:r>
          </a:p>
          <a:p>
            <a:pPr>
              <a:buFontTx/>
              <a:buChar char="-"/>
            </a:pPr>
            <a:r>
              <a:rPr lang="en-US" sz="1200" kern="1200" dirty="0" smtClean="0">
                <a:solidFill>
                  <a:schemeClr val="tx1"/>
                </a:solidFill>
                <a:latin typeface="+mn-lt"/>
                <a:ea typeface="+mn-ea"/>
                <a:cs typeface="+mn-cs"/>
              </a:rPr>
              <a:t>Main Campus and West Campus (3.03 and 4.39 square kilometers, respectively) are located in two different watersheds</a:t>
            </a:r>
          </a:p>
          <a:p>
            <a:pPr>
              <a:buFontTx/>
              <a:buChar char="-"/>
            </a:pPr>
            <a:r>
              <a:rPr lang="en-US" sz="1200" kern="1200" dirty="0" smtClean="0">
                <a:solidFill>
                  <a:schemeClr val="tx1"/>
                </a:solidFill>
                <a:latin typeface="+mn-lt"/>
                <a:ea typeface="+mn-ea"/>
                <a:cs typeface="+mn-cs"/>
              </a:rPr>
              <a:t>While West Campus is less developed than Main Campus, development that has taken place over the last 50 years on West Campus has greatly increased the impervious surface and volume of storm water draining into White Creek, subsequently degrading the structure of the creek and the ecosystem.</a:t>
            </a:r>
            <a:endParaRPr lang="en-US" dirty="0"/>
          </a:p>
        </p:txBody>
      </p:sp>
      <p:sp>
        <p:nvSpPr>
          <p:cNvPr id="4" name="Slide Number Placeholder 3"/>
          <p:cNvSpPr>
            <a:spLocks noGrp="1"/>
          </p:cNvSpPr>
          <p:nvPr>
            <p:ph type="sldNum" sz="quarter" idx="10"/>
          </p:nvPr>
        </p:nvSpPr>
        <p:spPr/>
        <p:txBody>
          <a:bodyPr/>
          <a:lstStyle/>
          <a:p>
            <a:fld id="{340CDE7E-F818-481A-944D-2278A524C81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GR = 86 (3in of substrate)</a:t>
            </a:r>
          </a:p>
          <a:p>
            <a:pPr>
              <a:buFontTx/>
              <a:buChar char="-"/>
            </a:pPr>
            <a:r>
              <a:rPr lang="en-US" dirty="0" smtClean="0"/>
              <a:t>PP = 71 (10.2cm of substrate</a:t>
            </a:r>
            <a:r>
              <a:rPr lang="en-US" baseline="0" dirty="0" smtClean="0"/>
              <a:t> – Ia-2.0cm)</a:t>
            </a:r>
            <a:endParaRPr lang="en-US" dirty="0" smtClean="0"/>
          </a:p>
          <a:p>
            <a:pPr>
              <a:buFontTx/>
              <a:buChar char="-"/>
            </a:pPr>
            <a:r>
              <a:rPr lang="en-US" dirty="0" smtClean="0"/>
              <a:t>RHS = 98 with </a:t>
            </a:r>
            <a:r>
              <a:rPr lang="en-US" dirty="0" err="1" smtClean="0"/>
              <a:t>Ia</a:t>
            </a:r>
            <a:r>
              <a:rPr lang="en-US" dirty="0" smtClean="0"/>
              <a:t>=10.2cm – since after the </a:t>
            </a:r>
            <a:r>
              <a:rPr lang="en-US" dirty="0" err="1" smtClean="0"/>
              <a:t>Ia</a:t>
            </a:r>
            <a:r>
              <a:rPr lang="en-US" dirty="0" smtClean="0"/>
              <a:t> for RHS, all other </a:t>
            </a:r>
            <a:r>
              <a:rPr lang="en-US" dirty="0" err="1" smtClean="0"/>
              <a:t>stormwater</a:t>
            </a:r>
            <a:r>
              <a:rPr lang="en-US" baseline="0" dirty="0" smtClean="0"/>
              <a:t> runs off.</a:t>
            </a:r>
            <a:endParaRPr lang="en-US" dirty="0" smtClean="0"/>
          </a:p>
        </p:txBody>
      </p:sp>
      <p:sp>
        <p:nvSpPr>
          <p:cNvPr id="4" name="Slide Number Placeholder 3"/>
          <p:cNvSpPr>
            <a:spLocks noGrp="1"/>
          </p:cNvSpPr>
          <p:nvPr>
            <p:ph type="sldNum" sz="quarter" idx="10"/>
          </p:nvPr>
        </p:nvSpPr>
        <p:spPr/>
        <p:txBody>
          <a:bodyPr/>
          <a:lstStyle/>
          <a:p>
            <a:fld id="{340CDE7E-F818-481A-944D-2278A524C81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http://www.villanova.edu/studentlife/assets/images/specolympics/rain_cloud_000.gif</a:t>
            </a:r>
          </a:p>
          <a:p>
            <a:pPr marL="228600" indent="-228600">
              <a:buAutoNum type="arabicParenR"/>
            </a:pPr>
            <a:r>
              <a:rPr lang="en-US" dirty="0" smtClean="0"/>
              <a:t>We both learned how to do both HEC &amp; SWMM but I’m mainly doing HEC &amp; Katie’s mostly doing SWMM</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340CDE7E-F818-481A-944D-2278A524C81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t>
            </a:r>
            <a:r>
              <a:rPr lang="en-US" baseline="0" dirty="0" smtClean="0"/>
              <a:t> the precipitation data from the prepared storm events.</a:t>
            </a:r>
            <a:endParaRPr lang="en-US" dirty="0"/>
          </a:p>
        </p:txBody>
      </p:sp>
      <p:sp>
        <p:nvSpPr>
          <p:cNvPr id="4" name="Slide Number Placeholder 3"/>
          <p:cNvSpPr>
            <a:spLocks noGrp="1"/>
          </p:cNvSpPr>
          <p:nvPr>
            <p:ph type="sldNum" sz="quarter" idx="10"/>
          </p:nvPr>
        </p:nvSpPr>
        <p:spPr/>
        <p:txBody>
          <a:bodyPr/>
          <a:lstStyle/>
          <a:p>
            <a:fld id="{340CDE7E-F818-481A-944D-2278A524C81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Import 6 LID combination scenarios for the Basins.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Use GIS </a:t>
            </a:r>
            <a:r>
              <a:rPr lang="en-US" dirty="0" err="1" smtClean="0"/>
              <a:t>shapefiles</a:t>
            </a:r>
            <a:r>
              <a:rPr lang="en-US" baseline="0" dirty="0" smtClean="0"/>
              <a:t> to get weighted curve numbers for </a:t>
            </a:r>
            <a:r>
              <a:rPr lang="en-US" baseline="0" dirty="0" err="1" smtClean="0"/>
              <a:t>subbasins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340CDE7E-F818-481A-944D-2278A524C81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Include all </a:t>
            </a:r>
            <a:r>
              <a:rPr lang="en-US" dirty="0" err="1" smtClean="0"/>
              <a:t>subbasins</a:t>
            </a:r>
            <a:r>
              <a:rPr lang="en-US" baseline="0" dirty="0" smtClean="0"/>
              <a:t> in the </a:t>
            </a:r>
            <a:r>
              <a:rPr lang="en-US" baseline="0" dirty="0" err="1" smtClean="0"/>
              <a:t>meterologic</a:t>
            </a:r>
            <a:r>
              <a:rPr lang="en-US" baseline="0" dirty="0" smtClean="0"/>
              <a:t> model</a:t>
            </a:r>
          </a:p>
          <a:p>
            <a:pPr>
              <a:buFontTx/>
              <a:buChar char="-"/>
            </a:pPr>
            <a:r>
              <a:rPr lang="en-US" baseline="0" dirty="0" smtClean="0"/>
              <a:t>Include all precipitation gages</a:t>
            </a:r>
            <a:endParaRPr lang="en-US" dirty="0"/>
          </a:p>
        </p:txBody>
      </p:sp>
      <p:sp>
        <p:nvSpPr>
          <p:cNvPr id="4" name="Slide Number Placeholder 3"/>
          <p:cNvSpPr>
            <a:spLocks noGrp="1"/>
          </p:cNvSpPr>
          <p:nvPr>
            <p:ph type="sldNum" sz="quarter" idx="10"/>
          </p:nvPr>
        </p:nvSpPr>
        <p:spPr/>
        <p:txBody>
          <a:bodyPr/>
          <a:lstStyle/>
          <a:p>
            <a:fld id="{340CDE7E-F818-481A-944D-2278A524C81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Takes a while… 502 nodes to run.  Can take anywhere from 10 minutes to 45</a:t>
            </a:r>
            <a:r>
              <a:rPr lang="en-US" baseline="0" dirty="0" smtClean="0"/>
              <a:t> minutes for a single scenario to run depending on length of storm.</a:t>
            </a:r>
            <a:endParaRPr lang="en-US" dirty="0"/>
          </a:p>
        </p:txBody>
      </p:sp>
      <p:sp>
        <p:nvSpPr>
          <p:cNvPr id="4" name="Slide Number Placeholder 3"/>
          <p:cNvSpPr>
            <a:spLocks noGrp="1"/>
          </p:cNvSpPr>
          <p:nvPr>
            <p:ph type="sldNum" sz="quarter" idx="10"/>
          </p:nvPr>
        </p:nvSpPr>
        <p:spPr/>
        <p:txBody>
          <a:bodyPr/>
          <a:lstStyle/>
          <a:p>
            <a:fld id="{340CDE7E-F818-481A-944D-2278A524C81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0CDE7E-F818-481A-944D-2278A524C8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BAFAD5-BED7-4229-969A-2C06ACC2E499}" type="datetimeFigureOut">
              <a:rPr lang="en-US" smtClean="0"/>
              <a:pPr/>
              <a:t>4/21/2010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2E65F96-C7BE-44E6-BAF7-17F2350744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BAFAD5-BED7-4229-969A-2C06ACC2E499}" type="datetimeFigureOut">
              <a:rPr lang="en-US" smtClean="0"/>
              <a:pPr/>
              <a:t>4/21/2010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E65F96-C7BE-44E6-BAF7-17F2350744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3BAFAD5-BED7-4229-969A-2C06ACC2E499}" type="datetimeFigureOut">
              <a:rPr lang="en-US" smtClean="0"/>
              <a:pPr/>
              <a:t>4/21/2010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2E65F96-C7BE-44E6-BAF7-17F2350744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BAFAD5-BED7-4229-969A-2C06ACC2E499}" type="datetimeFigureOut">
              <a:rPr lang="en-US" smtClean="0"/>
              <a:pPr/>
              <a:t>4/21/2010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E65F96-C7BE-44E6-BAF7-17F2350744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BAFAD5-BED7-4229-969A-2C06ACC2E499}" type="datetimeFigureOut">
              <a:rPr lang="en-US" smtClean="0"/>
              <a:pPr/>
              <a:t>4/21/2010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2E65F96-C7BE-44E6-BAF7-17F2350744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BAFAD5-BED7-4229-969A-2C06ACC2E499}" type="datetimeFigureOut">
              <a:rPr lang="en-US" smtClean="0"/>
              <a:pPr/>
              <a:t>4/21/2010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E65F96-C7BE-44E6-BAF7-17F2350744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BAFAD5-BED7-4229-969A-2C06ACC2E499}" type="datetimeFigureOut">
              <a:rPr lang="en-US" smtClean="0"/>
              <a:pPr/>
              <a:t>4/21/2010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2E65F96-C7BE-44E6-BAF7-17F2350744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BAFAD5-BED7-4229-969A-2C06ACC2E499}" type="datetimeFigureOut">
              <a:rPr lang="en-US" smtClean="0"/>
              <a:pPr/>
              <a:t>4/21/2010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2E65F96-C7BE-44E6-BAF7-17F2350744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3BAFAD5-BED7-4229-969A-2C06ACC2E499}" type="datetimeFigureOut">
              <a:rPr lang="en-US" smtClean="0"/>
              <a:pPr/>
              <a:t>4/21/2010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A2E65F96-C7BE-44E6-BAF7-17F2350744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BAFAD5-BED7-4229-969A-2C06ACC2E499}" type="datetimeFigureOut">
              <a:rPr lang="en-US" smtClean="0"/>
              <a:pPr/>
              <a:t>4/21/2010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E65F96-C7BE-44E6-BAF7-17F2350744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3BAFAD5-BED7-4229-969A-2C06ACC2E499}" type="datetimeFigureOut">
              <a:rPr lang="en-US" smtClean="0"/>
              <a:pPr/>
              <a:t>4/21/2010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E65F96-C7BE-44E6-BAF7-17F23507449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BAFAD5-BED7-4229-969A-2C06ACC2E499}" type="datetimeFigureOut">
              <a:rPr lang="en-US" smtClean="0"/>
              <a:pPr/>
              <a:t>4/21/2010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2E65F96-C7BE-44E6-BAF7-17F2350744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295400"/>
            <a:ext cx="6033868" cy="2106168"/>
          </a:xfrm>
        </p:spPr>
        <p:txBody>
          <a:bodyPr/>
          <a:lstStyle/>
          <a:p>
            <a:r>
              <a:rPr lang="en-US" sz="4400" dirty="0" smtClean="0"/>
              <a:t>HFR method For small storm events</a:t>
            </a:r>
            <a:endParaRPr lang="en-US" sz="4400" dirty="0"/>
          </a:p>
        </p:txBody>
      </p:sp>
      <p:sp>
        <p:nvSpPr>
          <p:cNvPr id="3" name="Subtitle 2"/>
          <p:cNvSpPr>
            <a:spLocks noGrp="1"/>
          </p:cNvSpPr>
          <p:nvPr>
            <p:ph type="subTitle" idx="1"/>
          </p:nvPr>
        </p:nvSpPr>
        <p:spPr/>
        <p:txBody>
          <a:bodyPr/>
          <a:lstStyle/>
          <a:p>
            <a:r>
              <a:rPr lang="en-US" dirty="0" smtClean="0"/>
              <a:t>Andrea Ryan</a:t>
            </a:r>
          </a:p>
          <a:p>
            <a:r>
              <a:rPr lang="en-US" dirty="0" smtClean="0"/>
              <a:t>April 22,2010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about final results</a:t>
            </a:r>
            <a:endParaRPr lang="en-US" dirty="0"/>
          </a:p>
        </p:txBody>
      </p:sp>
      <p:sp>
        <p:nvSpPr>
          <p:cNvPr id="3" name="Content Placeholder 2"/>
          <p:cNvSpPr>
            <a:spLocks noGrp="1"/>
          </p:cNvSpPr>
          <p:nvPr>
            <p:ph idx="1"/>
          </p:nvPr>
        </p:nvSpPr>
        <p:spPr/>
        <p:txBody>
          <a:bodyPr/>
          <a:lstStyle/>
          <a:p>
            <a:r>
              <a:rPr lang="en-US" dirty="0" smtClean="0"/>
              <a:t>Katie – large storm events (&gt;3.0in)</a:t>
            </a:r>
          </a:p>
          <a:p>
            <a:r>
              <a:rPr lang="en-US" dirty="0" smtClean="0"/>
              <a:t>Andrea – small storm events (&lt;3.0in)</a:t>
            </a:r>
          </a:p>
          <a:p>
            <a:endParaRPr lang="en-US" dirty="0" smtClean="0"/>
          </a:p>
          <a:p>
            <a:r>
              <a:rPr lang="en-US" dirty="0" smtClean="0">
                <a:solidFill>
                  <a:srgbClr val="FF0000"/>
                </a:solidFill>
              </a:rPr>
              <a:t>Hypothesis: Low Impact Development will be more effective for small storms &amp; a detention pond will be more effective for large storms.</a:t>
            </a: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struggles</a:t>
            </a:r>
            <a:endParaRPr lang="en-US" dirty="0"/>
          </a:p>
        </p:txBody>
      </p:sp>
      <p:sp>
        <p:nvSpPr>
          <p:cNvPr id="3" name="Content Placeholder 2"/>
          <p:cNvSpPr>
            <a:spLocks noGrp="1"/>
          </p:cNvSpPr>
          <p:nvPr>
            <p:ph idx="1"/>
          </p:nvPr>
        </p:nvSpPr>
        <p:spPr/>
        <p:txBody>
          <a:bodyPr/>
          <a:lstStyle/>
          <a:p>
            <a:r>
              <a:rPr lang="en-US" dirty="0" smtClean="0"/>
              <a:t>24 Storms through HEC-HMS… with a hyphen in the name. BIG MISTAKE.</a:t>
            </a:r>
          </a:p>
          <a:p>
            <a:r>
              <a:rPr lang="en-US" dirty="0" smtClean="0"/>
              <a:t>SWMM has an error</a:t>
            </a:r>
          </a:p>
          <a:p>
            <a:r>
              <a:rPr lang="en-US" dirty="0" smtClean="0"/>
              <a:t>HFR? Problem from SWMM output or HFR code itself?</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086600" cy="746760"/>
          </a:xfrm>
        </p:spPr>
        <p:txBody>
          <a:bodyPr/>
          <a:lstStyle/>
          <a:p>
            <a:r>
              <a:rPr lang="en-US" dirty="0" smtClean="0"/>
              <a:t>Preliminary results</a:t>
            </a:r>
            <a:endParaRPr lang="en-US" dirty="0"/>
          </a:p>
        </p:txBody>
      </p:sp>
      <p:graphicFrame>
        <p:nvGraphicFramePr>
          <p:cNvPr id="4" name="Table 3"/>
          <p:cNvGraphicFramePr>
            <a:graphicFrameLocks noGrp="1"/>
          </p:cNvGraphicFramePr>
          <p:nvPr/>
        </p:nvGraphicFramePr>
        <p:xfrm>
          <a:off x="457200" y="838211"/>
          <a:ext cx="7315199" cy="5562596"/>
        </p:xfrm>
        <a:graphic>
          <a:graphicData uri="http://schemas.openxmlformats.org/drawingml/2006/table">
            <a:tbl>
              <a:tblPr>
                <a:tableStyleId>{08FB837D-C827-4EFA-A057-4D05807E0F7C}</a:tableStyleId>
              </a:tblPr>
              <a:tblGrid>
                <a:gridCol w="3380014"/>
                <a:gridCol w="1583872"/>
                <a:gridCol w="783771"/>
                <a:gridCol w="783771"/>
                <a:gridCol w="783771"/>
              </a:tblGrid>
              <a:tr h="241852">
                <a:tc>
                  <a:txBody>
                    <a:bodyPr/>
                    <a:lstStyle/>
                    <a:p>
                      <a:pPr algn="l" fontAlgn="b"/>
                      <a:endParaRPr lang="en-US" sz="10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t>Event 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t>Event 76</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t>Event 77</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a:txBody>
                    <a:bodyPr/>
                    <a:lstStyle/>
                    <a:p>
                      <a:pPr algn="ctr" fontAlgn="b"/>
                      <a:r>
                        <a:rPr lang="en-US" sz="1400" b="1" u="none" strike="noStrike" dirty="0"/>
                        <a:t>Precipitation (in)</a:t>
                      </a:r>
                      <a:endParaRPr lang="en-US" sz="1400" b="1"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2.5</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rowSpan="3">
                  <a:txBody>
                    <a:bodyPr/>
                    <a:lstStyle/>
                    <a:p>
                      <a:pPr algn="ctr" fontAlgn="ctr"/>
                      <a:r>
                        <a:rPr lang="en-US" sz="1400" b="1" u="none" strike="noStrike" dirty="0"/>
                        <a:t>Present Conditions</a:t>
                      </a:r>
                      <a:endParaRPr lang="en-US" sz="1400" b="1" i="0" u="none" strike="noStrike" dirty="0">
                        <a:solidFill>
                          <a:srgbClr val="000000"/>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t>Average Flow (</a:t>
                      </a:r>
                      <a:r>
                        <a:rPr lang="en-US" sz="1200" u="none" strike="noStrike" dirty="0" err="1"/>
                        <a:t>cms</a:t>
                      </a:r>
                      <a:r>
                        <a:rPr lang="en-US" sz="1200" u="none" strike="noStrike" dirty="0"/>
                        <a:t>)</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2.8</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2.8</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dirty="0"/>
                        <a:t>Max Flow (</a:t>
                      </a:r>
                      <a:r>
                        <a:rPr lang="en-US" sz="1200" u="none" strike="noStrike" dirty="0" err="1"/>
                        <a:t>cms</a:t>
                      </a:r>
                      <a:r>
                        <a:rPr lang="en-US" sz="1200" u="none" strike="noStrike" dirty="0"/>
                        <a:t>)</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11.7</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17.0</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16.4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dirty="0"/>
                        <a:t>Total Volume (m3)</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93.4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110.8</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100.6</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rowSpan="3">
                  <a:txBody>
                    <a:bodyPr/>
                    <a:lstStyle/>
                    <a:p>
                      <a:pPr algn="ctr" fontAlgn="ctr"/>
                      <a:r>
                        <a:rPr lang="en-US" sz="1400" b="1" u="none" strike="noStrike" dirty="0"/>
                        <a:t>Green Roofs</a:t>
                      </a:r>
                      <a:endParaRPr lang="en-US" sz="1400" b="1" i="0" u="none" strike="noStrike" dirty="0">
                        <a:solidFill>
                          <a:srgbClr val="000000"/>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t>Average Flow (</a:t>
                      </a:r>
                      <a:r>
                        <a:rPr lang="en-US" sz="1200" u="none" strike="noStrike" dirty="0" err="1"/>
                        <a:t>cms</a:t>
                      </a:r>
                      <a:r>
                        <a:rPr lang="en-US" sz="1200" u="none" strike="noStrike" dirty="0"/>
                        <a:t>)</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1.6</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2.1</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2.1</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dirty="0"/>
                        <a:t>Max Flow (</a:t>
                      </a:r>
                      <a:r>
                        <a:rPr lang="en-US" sz="1200" u="none" strike="noStrike" dirty="0" err="1"/>
                        <a:t>cms</a:t>
                      </a:r>
                      <a:r>
                        <a:rPr lang="en-US" sz="1200" u="none" strike="noStrike" dirty="0"/>
                        <a:t>)</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7.7</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13.2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14.0</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dirty="0"/>
                        <a:t>Total Volume (m3)</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65.8</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81.1</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71.9</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rowSpan="3">
                  <a:txBody>
                    <a:bodyPr/>
                    <a:lstStyle/>
                    <a:p>
                      <a:pPr algn="ctr" fontAlgn="ctr"/>
                      <a:r>
                        <a:rPr lang="en-US" sz="1400" b="1" u="none" strike="noStrike" dirty="0"/>
                        <a:t>Green Roofs + Pervious Pavement</a:t>
                      </a:r>
                      <a:endParaRPr lang="en-US" sz="1400" b="1" i="0" u="none" strike="noStrike" dirty="0">
                        <a:solidFill>
                          <a:srgbClr val="000000"/>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t>Average Flow (</a:t>
                      </a:r>
                      <a:r>
                        <a:rPr lang="en-US" sz="1200" u="none" strike="noStrike" dirty="0" err="1"/>
                        <a:t>cms</a:t>
                      </a:r>
                      <a:r>
                        <a:rPr lang="en-US" sz="1200" u="none" strike="noStrike" dirty="0"/>
                        <a:t>)</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1.6</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2.1</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2.1</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dirty="0"/>
                        <a:t>Max Flow (</a:t>
                      </a:r>
                      <a:r>
                        <a:rPr lang="en-US" sz="1200" u="none" strike="noStrike" dirty="0" err="1"/>
                        <a:t>cms</a:t>
                      </a:r>
                      <a:r>
                        <a:rPr lang="en-US" sz="1200" u="none" strike="noStrike" dirty="0"/>
                        <a:t>)</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7.7</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13.2</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14.0</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dirty="0"/>
                        <a:t>Total Volume (m3)</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65.8</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81.1</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71.9</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rowSpan="3">
                  <a:txBody>
                    <a:bodyPr/>
                    <a:lstStyle/>
                    <a:p>
                      <a:pPr algn="ctr" fontAlgn="ctr"/>
                      <a:r>
                        <a:rPr lang="en-US" sz="1400" b="1" u="none" strike="noStrike" dirty="0"/>
                        <a:t>Pervious Pavement</a:t>
                      </a:r>
                      <a:endParaRPr lang="en-US" sz="1400" b="1" i="0" u="none" strike="noStrike" dirty="0">
                        <a:solidFill>
                          <a:srgbClr val="000000"/>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t>Average Flow (</a:t>
                      </a:r>
                      <a:r>
                        <a:rPr lang="en-US" sz="1200" u="none" strike="noStrike" dirty="0" err="1"/>
                        <a:t>cms</a:t>
                      </a:r>
                      <a:r>
                        <a:rPr lang="en-US" sz="1200" u="none" strike="noStrike" dirty="0"/>
                        <a:t>)</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1.7</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2.3</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Max Flow (cms)</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8.6</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14.0</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14.4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Total Volume (m3)</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72.8</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88.4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79.0</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rowSpan="3">
                  <a:txBody>
                    <a:bodyPr/>
                    <a:lstStyle/>
                    <a:p>
                      <a:pPr algn="ctr" fontAlgn="ctr"/>
                      <a:r>
                        <a:rPr lang="en-US" sz="1400" b="1" u="none" strike="noStrike" dirty="0"/>
                        <a:t>Rainwater Harvesting</a:t>
                      </a:r>
                      <a:endParaRPr lang="en-US" sz="1400" b="1" i="0" u="none" strike="noStrike" dirty="0">
                        <a:solidFill>
                          <a:srgbClr val="000000"/>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t>Average Flow (cms)</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2.0</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1.9</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Max Flow (cms)</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7.0</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11.9</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12.6</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Total Volume (m3)</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60.3</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74.2</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65.8</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rowSpan="3">
                  <a:txBody>
                    <a:bodyPr/>
                    <a:lstStyle/>
                    <a:p>
                      <a:pPr algn="ctr" fontAlgn="ctr"/>
                      <a:r>
                        <a:rPr lang="en-US" sz="1400" b="1" u="none" strike="noStrike" dirty="0"/>
                        <a:t>Rainwater Harvesting + Pervious Pavement</a:t>
                      </a:r>
                      <a:endParaRPr lang="en-US" sz="1400" b="1" i="0" u="none" strike="noStrike" dirty="0">
                        <a:solidFill>
                          <a:srgbClr val="000000"/>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t>Average Flow (cms)</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2.0</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1.9</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Max Flow (cms)</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7.0</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11.9</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12.6</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Total Volume (m3)</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60.3</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74.2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65.8</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rowSpan="3">
                  <a:txBody>
                    <a:bodyPr/>
                    <a:lstStyle/>
                    <a:p>
                      <a:pPr algn="ctr" fontAlgn="ctr"/>
                      <a:r>
                        <a:rPr lang="en-US" sz="1400" b="1" u="none" strike="noStrike" dirty="0"/>
                        <a:t>Detention Pond</a:t>
                      </a:r>
                      <a:endParaRPr lang="en-US" sz="1400" b="1" i="0" u="none" strike="noStrike" dirty="0">
                        <a:solidFill>
                          <a:srgbClr val="000000"/>
                        </a:solidFill>
                        <a:latin typeface="Calibri"/>
                      </a:endParaRPr>
                    </a:p>
                  </a:txBody>
                  <a:tcPr marL="8835" marR="8835" marT="8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t>Average Flow (cms)</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2.8</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2.8</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Max Flow (cms)</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9.1</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12.2</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11.9</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852">
                <a:tc vMerge="1">
                  <a:txBody>
                    <a:bodyPr/>
                    <a:lstStyle/>
                    <a:p>
                      <a:endParaRPr lang="en-US"/>
                    </a:p>
                  </a:txBody>
                  <a:tcPr/>
                </a:tc>
                <a:tc>
                  <a:txBody>
                    <a:bodyPr/>
                    <a:lstStyle/>
                    <a:p>
                      <a:pPr algn="l" fontAlgn="b"/>
                      <a:r>
                        <a:rPr lang="en-US" sz="1200" u="none" strike="noStrike"/>
                        <a:t>Total Volume (m3)</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93.4</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t>110.8</a:t>
                      </a:r>
                      <a:endParaRPr lang="en-US" sz="1200" b="0" i="0" u="none" strike="noStrike">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t>100.6</a:t>
                      </a:r>
                      <a:endParaRPr lang="en-US" sz="1200" b="0" i="0" u="none" strike="noStrike" dirty="0">
                        <a:solidFill>
                          <a:srgbClr val="000000"/>
                        </a:solidFill>
                        <a:latin typeface="Calibri"/>
                      </a:endParaRPr>
                    </a:p>
                  </a:txBody>
                  <a:tcPr marL="8835" marR="8835" marT="88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77200" cy="853440"/>
          </a:xfrm>
        </p:spPr>
        <p:txBody>
          <a:bodyPr>
            <a:normAutofit/>
          </a:bodyPr>
          <a:lstStyle/>
          <a:p>
            <a:r>
              <a:rPr lang="en-US" dirty="0" smtClean="0"/>
              <a:t>Preliminary results: </a:t>
            </a:r>
            <a:r>
              <a:rPr lang="en-US" sz="1800" dirty="0" smtClean="0"/>
              <a:t>Average of 3 storms</a:t>
            </a:r>
            <a:endParaRPr lang="en-US" dirty="0"/>
          </a:p>
        </p:txBody>
      </p:sp>
      <p:graphicFrame>
        <p:nvGraphicFramePr>
          <p:cNvPr id="4" name="Chart 3"/>
          <p:cNvGraphicFramePr>
            <a:graphicFrameLocks noGrp="1"/>
          </p:cNvGraphicFramePr>
          <p:nvPr/>
        </p:nvGraphicFramePr>
        <p:xfrm>
          <a:off x="0" y="1447800"/>
          <a:ext cx="8147277" cy="52040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Run storm events to test hypothesis</a:t>
            </a:r>
          </a:p>
          <a:p>
            <a:r>
              <a:rPr lang="en-US" dirty="0" smtClean="0"/>
              <a:t>A small lit review of the impacts of LID and BMPs on small </a:t>
            </a:r>
            <a:r>
              <a:rPr lang="en-US" dirty="0" err="1" smtClean="0"/>
              <a:t>vs</a:t>
            </a:r>
            <a:r>
              <a:rPr lang="en-US" dirty="0" smtClean="0"/>
              <a:t> large storms</a:t>
            </a:r>
          </a:p>
          <a:p>
            <a:r>
              <a:rPr lang="en-US" dirty="0" smtClean="0"/>
              <a:t>Figure out what’s wrong with SWMM &amp; HFR…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295400"/>
            <a:ext cx="6033868" cy="2106168"/>
          </a:xfrm>
        </p:spPr>
        <p:txBody>
          <a:bodyPr/>
          <a:lstStyle/>
          <a:p>
            <a:r>
              <a:rPr lang="en-US" sz="8000" dirty="0" smtClean="0"/>
              <a:t>Questions?</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smtClean="0"/>
              <a:t>Problem statement</a:t>
            </a:r>
            <a:endParaRPr lang="en-US" dirty="0"/>
          </a:p>
        </p:txBody>
      </p:sp>
      <p:pic>
        <p:nvPicPr>
          <p:cNvPr id="5" name="Picture 4"/>
          <p:cNvPicPr/>
          <p:nvPr/>
        </p:nvPicPr>
        <p:blipFill>
          <a:blip r:embed="rId3" cstate="print"/>
          <a:srcRect l="45192" t="13077" r="16506" b="17692"/>
          <a:stretch>
            <a:fillRect/>
          </a:stretch>
        </p:blipFill>
        <p:spPr bwMode="auto">
          <a:xfrm>
            <a:off x="152400" y="1447800"/>
            <a:ext cx="4238625" cy="4788405"/>
          </a:xfrm>
          <a:prstGeom prst="rect">
            <a:avLst/>
          </a:prstGeom>
          <a:noFill/>
          <a:ln w="9525">
            <a:noFill/>
            <a:miter lim="800000"/>
            <a:headEnd/>
            <a:tailEnd/>
          </a:ln>
        </p:spPr>
      </p:pic>
      <p:pic>
        <p:nvPicPr>
          <p:cNvPr id="6" name="Picture 5"/>
          <p:cNvPicPr/>
          <p:nvPr/>
        </p:nvPicPr>
        <p:blipFill>
          <a:blip r:embed="rId4" cstate="print"/>
          <a:srcRect l="44071" t="13846" r="13622" b="17436"/>
          <a:stretch>
            <a:fillRect/>
          </a:stretch>
        </p:blipFill>
        <p:spPr bwMode="auto">
          <a:xfrm>
            <a:off x="4495800" y="1447800"/>
            <a:ext cx="4114800" cy="4724400"/>
          </a:xfrm>
          <a:prstGeom prst="rect">
            <a:avLst/>
          </a:prstGeom>
          <a:noFill/>
          <a:ln w="9525">
            <a:noFill/>
            <a:miter lim="800000"/>
            <a:headEnd/>
            <a:tailEnd/>
          </a:ln>
        </p:spPr>
      </p:pic>
      <p:sp>
        <p:nvSpPr>
          <p:cNvPr id="7" name="TextBox 6"/>
          <p:cNvSpPr txBox="1"/>
          <p:nvPr/>
        </p:nvSpPr>
        <p:spPr>
          <a:xfrm>
            <a:off x="0" y="6324600"/>
            <a:ext cx="8153400" cy="338554"/>
          </a:xfrm>
          <a:prstGeom prst="rect">
            <a:avLst/>
          </a:prstGeom>
          <a:noFill/>
        </p:spPr>
        <p:txBody>
          <a:bodyPr wrap="square" rtlCol="0">
            <a:spAutoFit/>
          </a:bodyPr>
          <a:lstStyle/>
          <a:p>
            <a:r>
              <a:rPr lang="en-US" sz="1600" dirty="0" smtClean="0"/>
              <a:t>Increased imperviousness on the Texas A&amp;M West Campus is  damaging the watershed.</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39000" cy="762000"/>
          </a:xfrm>
        </p:spPr>
        <p:txBody>
          <a:bodyPr/>
          <a:lstStyle/>
          <a:p>
            <a:r>
              <a:rPr lang="en-US" dirty="0" smtClean="0"/>
              <a:t>methodology</a:t>
            </a:r>
            <a:endParaRPr lang="en-US" dirty="0"/>
          </a:p>
        </p:txBody>
      </p:sp>
      <p:sp>
        <p:nvSpPr>
          <p:cNvPr id="3" name="Content Placeholder 2"/>
          <p:cNvSpPr>
            <a:spLocks noGrp="1"/>
          </p:cNvSpPr>
          <p:nvPr>
            <p:ph idx="1"/>
          </p:nvPr>
        </p:nvSpPr>
        <p:spPr>
          <a:xfrm>
            <a:off x="609600" y="1219200"/>
            <a:ext cx="4267200" cy="609600"/>
          </a:xfrm>
        </p:spPr>
        <p:txBody>
          <a:bodyPr>
            <a:normAutofit/>
          </a:bodyPr>
          <a:lstStyle/>
          <a:p>
            <a:pPr>
              <a:buNone/>
            </a:pPr>
            <a:r>
              <a:rPr lang="en-US" sz="2400" dirty="0" smtClean="0"/>
              <a:t>SCS Curve Number Method</a:t>
            </a:r>
            <a:endParaRPr lang="en-US" sz="2400" dirty="0"/>
          </a:p>
        </p:txBody>
      </p:sp>
      <p:pic>
        <p:nvPicPr>
          <p:cNvPr id="1026" name="Picture 2"/>
          <p:cNvPicPr>
            <a:picLocks noChangeAspect="1" noChangeArrowheads="1"/>
          </p:cNvPicPr>
          <p:nvPr/>
        </p:nvPicPr>
        <p:blipFill>
          <a:blip r:embed="rId3"/>
          <a:srcRect/>
          <a:stretch>
            <a:fillRect/>
          </a:stretch>
        </p:blipFill>
        <p:spPr bwMode="auto">
          <a:xfrm>
            <a:off x="228600" y="2286000"/>
            <a:ext cx="3962400" cy="2971800"/>
          </a:xfrm>
          <a:prstGeom prst="rect">
            <a:avLst/>
          </a:prstGeom>
          <a:noFill/>
          <a:ln w="9525">
            <a:noFill/>
            <a:miter lim="800000"/>
            <a:headEnd/>
            <a:tailEnd/>
          </a:ln>
          <a:effectLst/>
        </p:spPr>
      </p:pic>
      <p:sp>
        <p:nvSpPr>
          <p:cNvPr id="5" name="TextBox 4"/>
          <p:cNvSpPr txBox="1"/>
          <p:nvPr/>
        </p:nvSpPr>
        <p:spPr>
          <a:xfrm>
            <a:off x="0" y="5257800"/>
            <a:ext cx="4495800" cy="246221"/>
          </a:xfrm>
          <a:prstGeom prst="rect">
            <a:avLst/>
          </a:prstGeom>
          <a:noFill/>
        </p:spPr>
        <p:txBody>
          <a:bodyPr wrap="square" rtlCol="0">
            <a:spAutoFit/>
          </a:bodyPr>
          <a:lstStyle/>
          <a:p>
            <a:r>
              <a:rPr lang="en-US" sz="1000" dirty="0" smtClean="0"/>
              <a:t>http://www.designshare.com/portfolio/project/1/604/Green%20Roof.jpg</a:t>
            </a:r>
            <a:endParaRPr lang="en-US" sz="1000" dirty="0"/>
          </a:p>
        </p:txBody>
      </p:sp>
      <p:pic>
        <p:nvPicPr>
          <p:cNvPr id="1027" name="Picture 3"/>
          <p:cNvPicPr>
            <a:picLocks noChangeAspect="1" noChangeArrowheads="1"/>
          </p:cNvPicPr>
          <p:nvPr/>
        </p:nvPicPr>
        <p:blipFill>
          <a:blip r:embed="rId4"/>
          <a:srcRect/>
          <a:stretch>
            <a:fillRect/>
          </a:stretch>
        </p:blipFill>
        <p:spPr bwMode="auto">
          <a:xfrm>
            <a:off x="4495800" y="685800"/>
            <a:ext cx="3352800" cy="2514600"/>
          </a:xfrm>
          <a:prstGeom prst="rect">
            <a:avLst/>
          </a:prstGeom>
          <a:noFill/>
          <a:ln w="9525">
            <a:noFill/>
            <a:miter lim="800000"/>
            <a:headEnd/>
            <a:tailEnd/>
          </a:ln>
          <a:effectLst/>
        </p:spPr>
      </p:pic>
      <p:sp>
        <p:nvSpPr>
          <p:cNvPr id="7" name="TextBox 6"/>
          <p:cNvSpPr txBox="1"/>
          <p:nvPr/>
        </p:nvSpPr>
        <p:spPr>
          <a:xfrm>
            <a:off x="4495800" y="3200400"/>
            <a:ext cx="4648200" cy="400110"/>
          </a:xfrm>
          <a:prstGeom prst="rect">
            <a:avLst/>
          </a:prstGeom>
          <a:noFill/>
        </p:spPr>
        <p:txBody>
          <a:bodyPr wrap="square" rtlCol="0">
            <a:spAutoFit/>
          </a:bodyPr>
          <a:lstStyle/>
          <a:p>
            <a:r>
              <a:rPr lang="en-US" sz="1000" dirty="0" smtClean="0"/>
              <a:t>http://www.tececo.com/images/photographs/porous_pavement/PorousPavement.JPG</a:t>
            </a:r>
            <a:endParaRPr lang="en-US" sz="1000" dirty="0"/>
          </a:p>
        </p:txBody>
      </p:sp>
      <p:pic>
        <p:nvPicPr>
          <p:cNvPr id="1028" name="Picture 4"/>
          <p:cNvPicPr>
            <a:picLocks noChangeAspect="1" noChangeArrowheads="1"/>
          </p:cNvPicPr>
          <p:nvPr/>
        </p:nvPicPr>
        <p:blipFill>
          <a:blip r:embed="rId5"/>
          <a:srcRect/>
          <a:stretch>
            <a:fillRect/>
          </a:stretch>
        </p:blipFill>
        <p:spPr bwMode="auto">
          <a:xfrm>
            <a:off x="5105400" y="3581400"/>
            <a:ext cx="3810000" cy="2861733"/>
          </a:xfrm>
          <a:prstGeom prst="rect">
            <a:avLst/>
          </a:prstGeom>
          <a:noFill/>
          <a:ln w="9525">
            <a:noFill/>
            <a:miter lim="800000"/>
            <a:headEnd/>
            <a:tailEnd/>
          </a:ln>
          <a:effectLst/>
        </p:spPr>
      </p:pic>
      <p:sp>
        <p:nvSpPr>
          <p:cNvPr id="9" name="TextBox 8"/>
          <p:cNvSpPr txBox="1"/>
          <p:nvPr/>
        </p:nvSpPr>
        <p:spPr>
          <a:xfrm>
            <a:off x="4343400" y="6477000"/>
            <a:ext cx="4800600" cy="246221"/>
          </a:xfrm>
          <a:prstGeom prst="rect">
            <a:avLst/>
          </a:prstGeom>
          <a:noFill/>
        </p:spPr>
        <p:txBody>
          <a:bodyPr wrap="square" rtlCol="0">
            <a:spAutoFit/>
          </a:bodyPr>
          <a:lstStyle/>
          <a:p>
            <a:r>
              <a:rPr lang="en-US" sz="1000" dirty="0" smtClean="0"/>
              <a:t>http://www.rosefellowship.org/images/projects/springterrace/gallery/05.jpg</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777240"/>
          </a:xfrm>
        </p:spPr>
        <p:txBody>
          <a:bodyPr/>
          <a:lstStyle/>
          <a:p>
            <a:r>
              <a:rPr lang="en-US" dirty="0" smtClean="0"/>
              <a:t>MODELING</a:t>
            </a:r>
            <a:endParaRPr lang="en-US" dirty="0"/>
          </a:p>
        </p:txBody>
      </p:sp>
      <p:pic>
        <p:nvPicPr>
          <p:cNvPr id="2052" name="Picture 4"/>
          <p:cNvPicPr>
            <a:picLocks noChangeAspect="1" noChangeArrowheads="1"/>
          </p:cNvPicPr>
          <p:nvPr/>
        </p:nvPicPr>
        <p:blipFill>
          <a:blip r:embed="rId3"/>
          <a:srcRect t="20000" r="64375" b="33000"/>
          <a:stretch>
            <a:fillRect/>
          </a:stretch>
        </p:blipFill>
        <p:spPr bwMode="auto">
          <a:xfrm>
            <a:off x="685800" y="1066800"/>
            <a:ext cx="2133600" cy="175928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t="20000" r="72500" b="69000"/>
          <a:stretch>
            <a:fillRect/>
          </a:stretch>
        </p:blipFill>
        <p:spPr bwMode="auto">
          <a:xfrm>
            <a:off x="4114800" y="1447800"/>
            <a:ext cx="3352800" cy="838200"/>
          </a:xfrm>
          <a:prstGeom prst="rect">
            <a:avLst/>
          </a:prstGeom>
          <a:noFill/>
          <a:ln w="9525">
            <a:noFill/>
            <a:miter lim="800000"/>
            <a:headEnd/>
            <a:tailEnd/>
          </a:ln>
          <a:effectLst/>
        </p:spPr>
      </p:pic>
      <p:sp>
        <p:nvSpPr>
          <p:cNvPr id="8" name="Right Arrow 7"/>
          <p:cNvSpPr/>
          <p:nvPr/>
        </p:nvSpPr>
        <p:spPr>
          <a:xfrm>
            <a:off x="3048000" y="1752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5219700" y="27813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a:blip r:embed="rId5"/>
          <a:srcRect l="1250" t="20000" r="89375" b="66000"/>
          <a:stretch>
            <a:fillRect/>
          </a:stretch>
        </p:blipFill>
        <p:spPr bwMode="auto">
          <a:xfrm>
            <a:off x="4343400" y="3581400"/>
            <a:ext cx="1143000" cy="1066800"/>
          </a:xfrm>
          <a:prstGeom prst="rect">
            <a:avLst/>
          </a:prstGeom>
          <a:noFill/>
          <a:ln w="9525">
            <a:noFill/>
            <a:miter lim="800000"/>
            <a:headEnd/>
            <a:tailEnd/>
          </a:ln>
          <a:effectLst/>
        </p:spPr>
      </p:pic>
      <p:sp>
        <p:nvSpPr>
          <p:cNvPr id="11" name="TextBox 10"/>
          <p:cNvSpPr txBox="1"/>
          <p:nvPr/>
        </p:nvSpPr>
        <p:spPr>
          <a:xfrm>
            <a:off x="5486400" y="3657600"/>
            <a:ext cx="2133600" cy="923330"/>
          </a:xfrm>
          <a:prstGeom prst="rect">
            <a:avLst/>
          </a:prstGeom>
          <a:noFill/>
        </p:spPr>
        <p:txBody>
          <a:bodyPr wrap="square" rtlCol="0">
            <a:spAutoFit/>
          </a:bodyPr>
          <a:lstStyle/>
          <a:p>
            <a:r>
              <a:rPr lang="en-US" b="1" dirty="0" smtClean="0"/>
              <a:t>Storm Water Management Model (SWMM)</a:t>
            </a:r>
            <a:endParaRPr lang="en-US" b="1" dirty="0"/>
          </a:p>
        </p:txBody>
      </p:sp>
      <p:sp>
        <p:nvSpPr>
          <p:cNvPr id="12" name="Right Arrow 11"/>
          <p:cNvSpPr/>
          <p:nvPr/>
        </p:nvSpPr>
        <p:spPr>
          <a:xfrm rot="10800000">
            <a:off x="3124200" y="38862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3733800"/>
            <a:ext cx="2467342" cy="646331"/>
          </a:xfrm>
          <a:prstGeom prst="rect">
            <a:avLst/>
          </a:prstGeom>
          <a:noFill/>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HFR Model</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Right Arrow 13"/>
          <p:cNvSpPr/>
          <p:nvPr/>
        </p:nvSpPr>
        <p:spPr>
          <a:xfrm rot="5400000">
            <a:off x="1409700" y="46863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71600" y="5334000"/>
            <a:ext cx="3962400" cy="1292662"/>
          </a:xfrm>
          <a:prstGeom prst="rect">
            <a:avLst/>
          </a:prstGeom>
          <a:noFill/>
        </p:spPr>
        <p:txBody>
          <a:bodyPr wrap="square" rtlCol="0">
            <a:spAutoFit/>
          </a:bodyPr>
          <a:lstStyle/>
          <a:p>
            <a:r>
              <a:rPr lang="en-US" sz="2400" b="1" dirty="0" smtClean="0"/>
              <a:t>OUTPUT:</a:t>
            </a:r>
          </a:p>
          <a:p>
            <a:pPr lvl="1">
              <a:buFont typeface="Arial" pitchFamily="34" charset="0"/>
              <a:buChar char="•"/>
            </a:pPr>
            <a:r>
              <a:rPr lang="en-US" dirty="0" smtClean="0"/>
              <a:t>Hydrologic Footprint Residence</a:t>
            </a:r>
          </a:p>
          <a:p>
            <a:pPr lvl="1">
              <a:buFont typeface="Arial" pitchFamily="34" charset="0"/>
              <a:buChar char="•"/>
            </a:pPr>
            <a:r>
              <a:rPr lang="en-US" dirty="0" smtClean="0"/>
              <a:t>Peak Flow</a:t>
            </a:r>
          </a:p>
          <a:p>
            <a:pPr lvl="1">
              <a:buFont typeface="Arial" pitchFamily="34" charset="0"/>
              <a:buChar char="•"/>
            </a:pPr>
            <a:r>
              <a:rPr lang="en-US" dirty="0" smtClean="0"/>
              <a:t>Volume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HEC-HMS Procedure</a:t>
            </a:r>
            <a:endParaRPr lang="en-US" dirty="0"/>
          </a:p>
        </p:txBody>
      </p:sp>
      <p:pic>
        <p:nvPicPr>
          <p:cNvPr id="4" name="Picture 3"/>
          <p:cNvPicPr/>
          <p:nvPr/>
        </p:nvPicPr>
        <p:blipFill>
          <a:blip r:embed="rId3" cstate="print"/>
          <a:srcRect l="16026" t="12564" r="30769" b="23333"/>
          <a:stretch>
            <a:fillRect/>
          </a:stretch>
        </p:blipFill>
        <p:spPr bwMode="auto">
          <a:xfrm>
            <a:off x="1143000" y="1600200"/>
            <a:ext cx="6019800" cy="472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0833" t="15385" r="34455" b="32820"/>
          <a:stretch>
            <a:fillRect/>
          </a:stretch>
        </p:blipFill>
        <p:spPr bwMode="auto">
          <a:xfrm>
            <a:off x="1143000" y="1676400"/>
            <a:ext cx="5943600" cy="4419600"/>
          </a:xfrm>
          <a:prstGeom prst="rect">
            <a:avLst/>
          </a:prstGeom>
          <a:noFill/>
          <a:ln w="9525">
            <a:noFill/>
            <a:miter lim="800000"/>
            <a:headEnd/>
            <a:tailEnd/>
          </a:ln>
        </p:spPr>
      </p:pic>
      <p:sp>
        <p:nvSpPr>
          <p:cNvPr id="6" name="Title 1"/>
          <p:cNvSpPr txBox="1">
            <a:spLocks/>
          </p:cNvSpPr>
          <p:nvPr/>
        </p:nvSpPr>
        <p:spPr>
          <a:xfrm>
            <a:off x="381000" y="3048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Hec-hms</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procedure </a:t>
            </a:r>
            <a:r>
              <a:rPr kumimoji="0" lang="en-US" sz="2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(continued)</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Hec-hms</a:t>
            </a:r>
            <a:r>
              <a:rPr lang="en-US" sz="4000" dirty="0" smtClean="0"/>
              <a:t> procedure </a:t>
            </a:r>
            <a:r>
              <a:rPr lang="en-US" sz="2400" dirty="0" smtClean="0"/>
              <a:t>(continued)</a:t>
            </a:r>
            <a:endParaRPr lang="en-US" dirty="0"/>
          </a:p>
        </p:txBody>
      </p:sp>
      <p:pic>
        <p:nvPicPr>
          <p:cNvPr id="4" name="Picture 3"/>
          <p:cNvPicPr/>
          <p:nvPr/>
        </p:nvPicPr>
        <p:blipFill>
          <a:blip r:embed="rId3" cstate="print"/>
          <a:srcRect r="72115" b="48718"/>
          <a:stretch>
            <a:fillRect/>
          </a:stretch>
        </p:blipFill>
        <p:spPr bwMode="auto">
          <a:xfrm>
            <a:off x="457200" y="1600200"/>
            <a:ext cx="4191000" cy="4724400"/>
          </a:xfrm>
          <a:prstGeom prst="rect">
            <a:avLst/>
          </a:prstGeom>
          <a:noFill/>
          <a:ln w="9525">
            <a:noFill/>
            <a:miter lim="800000"/>
            <a:headEnd/>
            <a:tailEnd/>
          </a:ln>
        </p:spPr>
      </p:pic>
      <p:pic>
        <p:nvPicPr>
          <p:cNvPr id="5" name="Picture 4"/>
          <p:cNvPicPr/>
          <p:nvPr/>
        </p:nvPicPr>
        <p:blipFill>
          <a:blip r:embed="rId4" cstate="print"/>
          <a:srcRect r="79167" b="10000"/>
          <a:stretch>
            <a:fillRect/>
          </a:stretch>
        </p:blipFill>
        <p:spPr bwMode="auto">
          <a:xfrm>
            <a:off x="5257800" y="1524000"/>
            <a:ext cx="2219325" cy="5114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Hec-hms</a:t>
            </a:r>
            <a:r>
              <a:rPr lang="en-US" sz="4000" dirty="0" smtClean="0"/>
              <a:t> procedure </a:t>
            </a:r>
            <a:r>
              <a:rPr lang="en-US" sz="2400" dirty="0" smtClean="0"/>
              <a:t>(continued)</a:t>
            </a:r>
            <a:endParaRPr lang="en-US" dirty="0"/>
          </a:p>
        </p:txBody>
      </p:sp>
      <p:pic>
        <p:nvPicPr>
          <p:cNvPr id="4" name="Picture 3"/>
          <p:cNvPicPr/>
          <p:nvPr/>
        </p:nvPicPr>
        <p:blipFill>
          <a:blip r:embed="rId3" cstate="print"/>
          <a:srcRect l="19872" t="13846" r="35737" b="34103"/>
          <a:stretch>
            <a:fillRect/>
          </a:stretch>
        </p:blipFill>
        <p:spPr bwMode="auto">
          <a:xfrm>
            <a:off x="838200" y="1676400"/>
            <a:ext cx="6705600" cy="4495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Hec-hms</a:t>
            </a:r>
            <a:r>
              <a:rPr lang="en-US" sz="4000" dirty="0" smtClean="0"/>
              <a:t> procedure </a:t>
            </a:r>
            <a:r>
              <a:rPr lang="en-US" sz="2400" dirty="0" smtClean="0"/>
              <a:t>(continued)</a:t>
            </a:r>
            <a:br>
              <a:rPr lang="en-US" sz="2400" dirty="0" smtClean="0"/>
            </a:br>
            <a:r>
              <a:rPr lang="en-US" sz="2400" dirty="0" smtClean="0"/>
              <a:t>                  HEC – Yeah!</a:t>
            </a:r>
            <a:endParaRPr lang="en-US" dirty="0"/>
          </a:p>
        </p:txBody>
      </p:sp>
      <p:pic>
        <p:nvPicPr>
          <p:cNvPr id="6" name="Picture 5"/>
          <p:cNvPicPr/>
          <p:nvPr/>
        </p:nvPicPr>
        <p:blipFill>
          <a:blip r:embed="rId3" cstate="print"/>
          <a:srcRect l="20994" t="15128" r="34455" b="32564"/>
          <a:stretch>
            <a:fillRect/>
          </a:stretch>
        </p:blipFill>
        <p:spPr bwMode="auto">
          <a:xfrm>
            <a:off x="1143000" y="1600200"/>
            <a:ext cx="6781800" cy="4419600"/>
          </a:xfrm>
          <a:prstGeom prst="rect">
            <a:avLst/>
          </a:prstGeom>
          <a:noFill/>
          <a:ln w="9525">
            <a:noFill/>
            <a:miter lim="800000"/>
            <a:headEnd/>
            <a:tailEnd/>
          </a:ln>
        </p:spPr>
      </p:pic>
      <p:sp>
        <p:nvSpPr>
          <p:cNvPr id="7" name="5-Point Star 6"/>
          <p:cNvSpPr/>
          <p:nvPr/>
        </p:nvSpPr>
        <p:spPr>
          <a:xfrm>
            <a:off x="381000" y="2362200"/>
            <a:ext cx="5334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rot="1158269">
            <a:off x="7997973" y="301774"/>
            <a:ext cx="5334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rot="19966128">
            <a:off x="533400" y="6019800"/>
            <a:ext cx="5334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rot="21237218">
            <a:off x="7162800" y="5791200"/>
            <a:ext cx="5334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6172200"/>
            <a:ext cx="5029200" cy="369332"/>
          </a:xfrm>
          <a:prstGeom prst="rect">
            <a:avLst/>
          </a:prstGeom>
          <a:noFill/>
        </p:spPr>
        <p:txBody>
          <a:bodyPr wrap="square" rtlCol="0">
            <a:spAutoFit/>
          </a:bodyPr>
          <a:lstStyle/>
          <a:p>
            <a:r>
              <a:rPr lang="en-US" dirty="0" smtClean="0"/>
              <a:t>This output is now the input to SWMM…</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525</TotalTime>
  <Words>641</Words>
  <Application>Microsoft Office PowerPoint</Application>
  <PresentationFormat>On-screen Show (4:3)</PresentationFormat>
  <Paragraphs>160</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HFR method For small storm events</vt:lpstr>
      <vt:lpstr>Problem statement</vt:lpstr>
      <vt:lpstr>methodology</vt:lpstr>
      <vt:lpstr>MODELING</vt:lpstr>
      <vt:lpstr>HEC-HMS Procedure</vt:lpstr>
      <vt:lpstr>Slide 6</vt:lpstr>
      <vt:lpstr>Hec-hms procedure (continued)</vt:lpstr>
      <vt:lpstr>Hec-hms procedure (continued)</vt:lpstr>
      <vt:lpstr>Hec-hms procedure (continued)                   HEC – Yeah!</vt:lpstr>
      <vt:lpstr>Hypothesis about final results</vt:lpstr>
      <vt:lpstr>struggles</vt:lpstr>
      <vt:lpstr>Preliminary results</vt:lpstr>
      <vt:lpstr>Preliminary results: Average of 3 storms</vt:lpstr>
      <vt:lpstr>Future work</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HFR method For small storm events</dc:title>
  <dc:creator>Andrea</dc:creator>
  <cp:lastModifiedBy>Andrea</cp:lastModifiedBy>
  <cp:revision>50</cp:revision>
  <dcterms:created xsi:type="dcterms:W3CDTF">2010-04-20T14:54:39Z</dcterms:created>
  <dcterms:modified xsi:type="dcterms:W3CDTF">2010-04-21T22:33:49Z</dcterms:modified>
</cp:coreProperties>
</file>