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59" r:id="rId5"/>
    <p:sldId id="260" r:id="rId6"/>
    <p:sldId id="262" r:id="rId7"/>
    <p:sldId id="261" r:id="rId8"/>
    <p:sldId id="267" r:id="rId9"/>
    <p:sldId id="263" r:id="rId10"/>
    <p:sldId id="269" r:id="rId11"/>
    <p:sldId id="276" r:id="rId12"/>
    <p:sldId id="285" r:id="rId13"/>
    <p:sldId id="291" r:id="rId14"/>
    <p:sldId id="292" r:id="rId15"/>
    <p:sldId id="279" r:id="rId16"/>
    <p:sldId id="280" r:id="rId17"/>
    <p:sldId id="281" r:id="rId18"/>
    <p:sldId id="282" r:id="rId19"/>
    <p:sldId id="293" r:id="rId20"/>
    <p:sldId id="294" r:id="rId21"/>
    <p:sldId id="290" r:id="rId22"/>
    <p:sldId id="286" r:id="rId23"/>
    <p:sldId id="287" r:id="rId24"/>
    <p:sldId id="289" r:id="rId25"/>
    <p:sldId id="288" r:id="rId26"/>
    <p:sldId id="283" r:id="rId27"/>
    <p:sldId id="284" r:id="rId28"/>
    <p:sldId id="295" r:id="rId29"/>
    <p:sldId id="27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97" autoAdjust="0"/>
    <p:restoredTop sz="95897" autoAdjust="0"/>
  </p:normalViewPr>
  <p:slideViewPr>
    <p:cSldViewPr showGuides="1">
      <p:cViewPr varScale="1">
        <p:scale>
          <a:sx n="95" d="100"/>
          <a:sy n="95" d="100"/>
        </p:scale>
        <p:origin x="-108" y="-32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ocuments\watershed%20properti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elev!$P$1</c:f>
              <c:strCache>
                <c:ptCount val="1"/>
                <c:pt idx="0">
                  <c:v>Colville</c:v>
                </c:pt>
              </c:strCache>
            </c:strRef>
          </c:tx>
          <c:spPr>
            <a:ln w="12700">
              <a:solidFill>
                <a:prstClr val="black"/>
              </a:solidFill>
            </a:ln>
          </c:spPr>
          <c:cat>
            <c:numRef>
              <c:f>elev!$N$3:$N$27</c:f>
              <c:numCache>
                <c:formatCode>0</c:formatCode>
                <c:ptCount val="25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</c:numCache>
            </c:numRef>
          </c:cat>
          <c:val>
            <c:numRef>
              <c:f>elev!$P$3:$P$27</c:f>
              <c:numCache>
                <c:formatCode>0.00%</c:formatCode>
                <c:ptCount val="25"/>
                <c:pt idx="0">
                  <c:v>7.2516503299086849E-2</c:v>
                </c:pt>
                <c:pt idx="1">
                  <c:v>7.9321441977562912E-2</c:v>
                </c:pt>
                <c:pt idx="2">
                  <c:v>9.6123511601878431E-2</c:v>
                </c:pt>
                <c:pt idx="3">
                  <c:v>0.14980620256477009</c:v>
                </c:pt>
                <c:pt idx="4">
                  <c:v>0.1153442489376784</c:v>
                </c:pt>
                <c:pt idx="5">
                  <c:v>0.11481269149797468</c:v>
                </c:pt>
                <c:pt idx="6">
                  <c:v>8.8795368529179811E-2</c:v>
                </c:pt>
                <c:pt idx="7">
                  <c:v>6.5020892512603942E-2</c:v>
                </c:pt>
                <c:pt idx="8">
                  <c:v>4.636715881924712E-2</c:v>
                </c:pt>
                <c:pt idx="9">
                  <c:v>3.4943799598072062E-2</c:v>
                </c:pt>
                <c:pt idx="10">
                  <c:v>2.7662764447453234E-2</c:v>
                </c:pt>
                <c:pt idx="11">
                  <c:v>2.3096658920120989E-2</c:v>
                </c:pt>
                <c:pt idx="12">
                  <c:v>1.986736611308847E-2</c:v>
                </c:pt>
                <c:pt idx="13">
                  <c:v>1.732226366773169E-2</c:v>
                </c:pt>
                <c:pt idx="14">
                  <c:v>1.4778517236251707E-2</c:v>
                </c:pt>
                <c:pt idx="15">
                  <c:v>1.1982579343965377E-2</c:v>
                </c:pt>
                <c:pt idx="16">
                  <c:v>9.3242768601737337E-3</c:v>
                </c:pt>
                <c:pt idx="17">
                  <c:v>6.488987445182802E-3</c:v>
                </c:pt>
                <c:pt idx="18">
                  <c:v>3.8180740323369719E-3</c:v>
                </c:pt>
                <c:pt idx="19">
                  <c:v>1.7949555687137122E-3</c:v>
                </c:pt>
                <c:pt idx="20">
                  <c:v>6.2476983359458773E-4</c:v>
                </c:pt>
                <c:pt idx="21">
                  <c:v>1.6868812627331402E-4</c:v>
                </c:pt>
                <c:pt idx="22">
                  <c:v>1.7465458733121259E-5</c:v>
                </c:pt>
                <c:pt idx="23">
                  <c:v>8.136083260770773E-7</c:v>
                </c:pt>
                <c:pt idx="24">
                  <c:v>0</c:v>
                </c:pt>
              </c:numCache>
            </c:numRef>
          </c:val>
        </c:ser>
        <c:gapWidth val="0"/>
        <c:axId val="63554688"/>
        <c:axId val="63556608"/>
      </c:barChart>
      <c:catAx>
        <c:axId val="635546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elevation (m)</a:t>
                </a:r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3556608"/>
        <c:crosses val="autoZero"/>
        <c:auto val="1"/>
        <c:lblAlgn val="ctr"/>
        <c:lblOffset val="100"/>
      </c:catAx>
      <c:valAx>
        <c:axId val="63556608"/>
        <c:scaling>
          <c:orientation val="minMax"/>
          <c:max val="0.5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3554688"/>
        <c:crosses val="autoZero"/>
        <c:crossBetween val="between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ysClr val="window" lastClr="FFFFFF"/>
    </a:solidFill>
    <a:ln w="12700">
      <a:solidFill>
        <a:sysClr val="windowText" lastClr="000000"/>
      </a:solidFill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aspect_histo!$C$1</c:f>
              <c:strCache>
                <c:ptCount val="1"/>
                <c:pt idx="0">
                  <c:v>Colville</c:v>
                </c:pt>
              </c:strCache>
            </c:strRef>
          </c:tx>
          <c:spPr>
            <a:ln w="12700">
              <a:solidFill>
                <a:prstClr val="black"/>
              </a:solidFill>
            </a:ln>
          </c:spPr>
          <c:cat>
            <c:strRef>
              <c:f>aspect_histo!$A$3:$A$15</c:f>
              <c:strCache>
                <c:ptCount val="13"/>
                <c:pt idx="0">
                  <c:v>flat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</c:strCache>
            </c:strRef>
          </c:cat>
          <c:val>
            <c:numRef>
              <c:f>aspect_histo!$C$3:$C$15</c:f>
              <c:numCache>
                <c:formatCode>0.00%</c:formatCode>
                <c:ptCount val="13"/>
                <c:pt idx="0">
                  <c:v>2.1370182052185435E-2</c:v>
                </c:pt>
                <c:pt idx="1">
                  <c:v>9.6740443675265186E-2</c:v>
                </c:pt>
                <c:pt idx="2">
                  <c:v>9.0595775273678222E-2</c:v>
                </c:pt>
                <c:pt idx="3">
                  <c:v>9.2350864034414143E-2</c:v>
                </c:pt>
                <c:pt idx="4">
                  <c:v>8.6852932891225795E-2</c:v>
                </c:pt>
                <c:pt idx="5">
                  <c:v>7.1525365636259733E-2</c:v>
                </c:pt>
                <c:pt idx="6">
                  <c:v>6.4881657007734642E-2</c:v>
                </c:pt>
                <c:pt idx="7">
                  <c:v>5.9254280779867448E-2</c:v>
                </c:pt>
                <c:pt idx="8">
                  <c:v>5.5950651292109015E-2</c:v>
                </c:pt>
                <c:pt idx="9">
                  <c:v>6.7369969591931228E-2</c:v>
                </c:pt>
                <c:pt idx="10">
                  <c:v>9.0254303859223672E-2</c:v>
                </c:pt>
                <c:pt idx="11">
                  <c:v>0.10040640007090326</c:v>
                </c:pt>
                <c:pt idx="12">
                  <c:v>0.1024471738352024</c:v>
                </c:pt>
              </c:numCache>
            </c:numRef>
          </c:val>
        </c:ser>
        <c:gapWidth val="0"/>
        <c:axId val="72681728"/>
        <c:axId val="72704384"/>
      </c:barChart>
      <c:catAx>
        <c:axId val="7268172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Aspect</a:t>
                </a:r>
                <a:r>
                  <a:rPr lang="en-US" sz="1600" baseline="0" dirty="0"/>
                  <a:t> (</a:t>
                </a:r>
                <a:r>
                  <a:rPr lang="en-US" sz="1600" baseline="0" dirty="0">
                    <a:latin typeface="Calibri"/>
                  </a:rPr>
                  <a:t>deg.</a:t>
                </a:r>
                <a:r>
                  <a:rPr lang="en-US" sz="1600" baseline="0" dirty="0"/>
                  <a:t> from North)</a:t>
                </a:r>
                <a:endParaRPr lang="en-US" sz="1600" dirty="0"/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72704384"/>
        <c:crosses val="autoZero"/>
        <c:auto val="1"/>
        <c:lblAlgn val="ctr"/>
        <c:lblOffset val="100"/>
      </c:catAx>
      <c:valAx>
        <c:axId val="72704384"/>
        <c:scaling>
          <c:orientation val="minMax"/>
          <c:max val="0.15000000000000019"/>
          <c:min val="0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72681728"/>
        <c:crosses val="autoZero"/>
        <c:crossBetween val="between"/>
        <c:majorUnit val="3.0000000000000002E-2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ysClr val="window" lastClr="FFFFFF"/>
    </a:solidFill>
    <a:ln w="12700">
      <a:solidFill>
        <a:sysClr val="windowText" lastClr="000000"/>
      </a:solidFill>
    </a:ln>
  </c:sp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aspect_histo!$E$1</c:f>
              <c:strCache>
                <c:ptCount val="1"/>
                <c:pt idx="0">
                  <c:v>Kuparuk</c:v>
                </c:pt>
              </c:strCache>
            </c:strRef>
          </c:tx>
          <c:spPr>
            <a:solidFill>
              <a:schemeClr val="accent3"/>
            </a:solidFill>
            <a:ln w="12700">
              <a:solidFill>
                <a:prstClr val="black"/>
              </a:solidFill>
            </a:ln>
          </c:spPr>
          <c:cat>
            <c:strRef>
              <c:f>aspect_histo!$A$3:$A$15</c:f>
              <c:strCache>
                <c:ptCount val="13"/>
                <c:pt idx="0">
                  <c:v>flat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</c:strCache>
            </c:strRef>
          </c:cat>
          <c:val>
            <c:numRef>
              <c:f>aspect_histo!$E$3:$E$15</c:f>
              <c:numCache>
                <c:formatCode>0.00%</c:formatCode>
                <c:ptCount val="13"/>
                <c:pt idx="0">
                  <c:v>5.9225833117231702E-2</c:v>
                </c:pt>
                <c:pt idx="1">
                  <c:v>8.5433151226839879E-2</c:v>
                </c:pt>
                <c:pt idx="2">
                  <c:v>0.102963897587434</c:v>
                </c:pt>
                <c:pt idx="3">
                  <c:v>9.3325945925921125E-2</c:v>
                </c:pt>
                <c:pt idx="4">
                  <c:v>6.3392054868751865E-2</c:v>
                </c:pt>
                <c:pt idx="5">
                  <c:v>5.1613062563423101E-2</c:v>
                </c:pt>
                <c:pt idx="6">
                  <c:v>4.8931949411150255E-2</c:v>
                </c:pt>
                <c:pt idx="7">
                  <c:v>4.1583585572981696E-2</c:v>
                </c:pt>
                <c:pt idx="8">
                  <c:v>5.4874562984367319E-2</c:v>
                </c:pt>
                <c:pt idx="9">
                  <c:v>8.6391443973015999E-2</c:v>
                </c:pt>
                <c:pt idx="10">
                  <c:v>0.10149912796631287</c:v>
                </c:pt>
                <c:pt idx="11">
                  <c:v>0.10422564062333159</c:v>
                </c:pt>
                <c:pt idx="12">
                  <c:v>0.10653974417923871</c:v>
                </c:pt>
              </c:numCache>
            </c:numRef>
          </c:val>
        </c:ser>
        <c:gapWidth val="0"/>
        <c:axId val="72727936"/>
        <c:axId val="72738304"/>
      </c:barChart>
      <c:catAx>
        <c:axId val="727279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Aspect</a:t>
                </a:r>
                <a:r>
                  <a:rPr lang="en-US" sz="1600" baseline="0" dirty="0"/>
                  <a:t> (</a:t>
                </a:r>
                <a:r>
                  <a:rPr lang="en-US" sz="1600" baseline="0" dirty="0">
                    <a:latin typeface="Calibri"/>
                  </a:rPr>
                  <a:t>deg.</a:t>
                </a:r>
                <a:r>
                  <a:rPr lang="en-US" sz="1600" baseline="0" dirty="0"/>
                  <a:t> from North)</a:t>
                </a:r>
                <a:endParaRPr lang="en-US" sz="1600" dirty="0"/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72738304"/>
        <c:crosses val="autoZero"/>
        <c:auto val="1"/>
        <c:lblAlgn val="ctr"/>
        <c:lblOffset val="100"/>
      </c:catAx>
      <c:valAx>
        <c:axId val="72738304"/>
        <c:scaling>
          <c:orientation val="minMax"/>
          <c:max val="0.15000000000000024"/>
          <c:min val="0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72727936"/>
        <c:crosses val="autoZero"/>
        <c:crossBetween val="between"/>
        <c:majorUnit val="3.0000000000000002E-2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ysClr val="window" lastClr="FFFFFF"/>
    </a:solidFill>
    <a:ln w="12700">
      <a:solidFill>
        <a:sysClr val="windowText" lastClr="000000"/>
      </a:solidFill>
    </a:ln>
  </c:sp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aspect_histo!$G$1</c:f>
              <c:strCache>
                <c:ptCount val="1"/>
                <c:pt idx="0">
                  <c:v>Sagavanirktok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prstClr val="black"/>
              </a:solidFill>
            </a:ln>
          </c:spPr>
          <c:cat>
            <c:strRef>
              <c:f>aspect_histo!$A$3:$A$15</c:f>
              <c:strCache>
                <c:ptCount val="13"/>
                <c:pt idx="0">
                  <c:v>flat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240</c:v>
                </c:pt>
                <c:pt idx="9">
                  <c:v>270</c:v>
                </c:pt>
                <c:pt idx="10">
                  <c:v>300</c:v>
                </c:pt>
                <c:pt idx="11">
                  <c:v>330</c:v>
                </c:pt>
                <c:pt idx="12">
                  <c:v>360</c:v>
                </c:pt>
              </c:strCache>
            </c:strRef>
          </c:cat>
          <c:val>
            <c:numRef>
              <c:f>aspect_histo!$G$3:$G$15</c:f>
              <c:numCache>
                <c:formatCode>0.00%</c:formatCode>
                <c:ptCount val="13"/>
                <c:pt idx="0">
                  <c:v>1.833548821594393E-2</c:v>
                </c:pt>
                <c:pt idx="1">
                  <c:v>8.4221760291585263E-2</c:v>
                </c:pt>
                <c:pt idx="2">
                  <c:v>9.3388188536375413E-2</c:v>
                </c:pt>
                <c:pt idx="3">
                  <c:v>9.4918224116062655E-2</c:v>
                </c:pt>
                <c:pt idx="4">
                  <c:v>7.3189814015897886E-2</c:v>
                </c:pt>
                <c:pt idx="5">
                  <c:v>6.0895391007491292E-2</c:v>
                </c:pt>
                <c:pt idx="6">
                  <c:v>6.1777645940818998E-2</c:v>
                </c:pt>
                <c:pt idx="7">
                  <c:v>6.1754085723849453E-2</c:v>
                </c:pt>
                <c:pt idx="8">
                  <c:v>7.1165765801668335E-2</c:v>
                </c:pt>
                <c:pt idx="9">
                  <c:v>9.0963616633663549E-2</c:v>
                </c:pt>
                <c:pt idx="10">
                  <c:v>0.10183903785086706</c:v>
                </c:pt>
                <c:pt idx="11">
                  <c:v>9.5978183239086204E-2</c:v>
                </c:pt>
                <c:pt idx="12">
                  <c:v>9.1572798626690016E-2</c:v>
                </c:pt>
              </c:numCache>
            </c:numRef>
          </c:val>
        </c:ser>
        <c:gapWidth val="0"/>
        <c:axId val="68383488"/>
        <c:axId val="68385408"/>
      </c:barChart>
      <c:catAx>
        <c:axId val="683834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Aspect</a:t>
                </a:r>
                <a:r>
                  <a:rPr lang="en-US" sz="1600" baseline="0" dirty="0"/>
                  <a:t> (</a:t>
                </a:r>
                <a:r>
                  <a:rPr lang="en-US" sz="1600" baseline="0" dirty="0">
                    <a:latin typeface="Calibri"/>
                  </a:rPr>
                  <a:t>deg.</a:t>
                </a:r>
                <a:r>
                  <a:rPr lang="en-US" sz="1600" baseline="0" dirty="0"/>
                  <a:t> from North)</a:t>
                </a:r>
                <a:endParaRPr lang="en-US" sz="1600" dirty="0"/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385408"/>
        <c:crosses val="autoZero"/>
        <c:auto val="1"/>
        <c:lblAlgn val="ctr"/>
        <c:lblOffset val="100"/>
        <c:tickLblSkip val="1"/>
      </c:catAx>
      <c:valAx>
        <c:axId val="68385408"/>
        <c:scaling>
          <c:orientation val="minMax"/>
          <c:max val="0.15000000000000024"/>
          <c:min val="0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383488"/>
        <c:crosses val="autoZero"/>
        <c:crossBetween val="between"/>
        <c:majorUnit val="3.0000000000000002E-2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ysClr val="window" lastClr="FFFFFF"/>
    </a:solidFill>
    <a:ln w="12700">
      <a:solidFill>
        <a:sysClr val="windowText" lastClr="000000"/>
      </a:solidFill>
    </a:ln>
  </c:sp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TWI!$J$1</c:f>
              <c:strCache>
                <c:ptCount val="1"/>
                <c:pt idx="0">
                  <c:v>Colville</c:v>
                </c:pt>
              </c:strCache>
            </c:strRef>
          </c:tx>
          <c:spPr>
            <a:ln w="12700">
              <a:solidFill>
                <a:prstClr val="black"/>
              </a:solidFill>
            </a:ln>
          </c:spPr>
          <c:cat>
            <c:strRef>
              <c:f>TWI!$H$3:$H$20</c:f>
              <c:strCache>
                <c:ptCount val="18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  <c:pt idx="13">
                  <c:v>20</c:v>
                </c:pt>
                <c:pt idx="14">
                  <c:v>21</c:v>
                </c:pt>
                <c:pt idx="15">
                  <c:v>22</c:v>
                </c:pt>
                <c:pt idx="16">
                  <c:v>23</c:v>
                </c:pt>
                <c:pt idx="17">
                  <c:v>23+</c:v>
                </c:pt>
              </c:strCache>
            </c:strRef>
          </c:cat>
          <c:val>
            <c:numRef>
              <c:f>TWI!$J$3:$J$20</c:f>
              <c:numCache>
                <c:formatCode>0.00%</c:formatCode>
                <c:ptCount val="18"/>
                <c:pt idx="0">
                  <c:v>6.4275057760089087E-6</c:v>
                </c:pt>
                <c:pt idx="1">
                  <c:v>5.7847551984080182E-3</c:v>
                </c:pt>
                <c:pt idx="2">
                  <c:v>3.7949648438486291E-2</c:v>
                </c:pt>
                <c:pt idx="3">
                  <c:v>8.3830513561237163E-2</c:v>
                </c:pt>
                <c:pt idx="4">
                  <c:v>0.14656736342004492</c:v>
                </c:pt>
                <c:pt idx="5">
                  <c:v>0.22146448468123334</c:v>
                </c:pt>
                <c:pt idx="6">
                  <c:v>0.21444781799603443</c:v>
                </c:pt>
                <c:pt idx="7">
                  <c:v>0.12421556292244749</c:v>
                </c:pt>
                <c:pt idx="8">
                  <c:v>5.922710626177647E-2</c:v>
                </c:pt>
                <c:pt idx="9">
                  <c:v>3.0631431387365737E-2</c:v>
                </c:pt>
                <c:pt idx="10">
                  <c:v>1.7855041519924494E-2</c:v>
                </c:pt>
                <c:pt idx="11">
                  <c:v>1.1382407602095846E-2</c:v>
                </c:pt>
                <c:pt idx="12">
                  <c:v>8.8405867103209159E-3</c:v>
                </c:pt>
                <c:pt idx="13">
                  <c:v>6.8864079921939179E-3</c:v>
                </c:pt>
                <c:pt idx="14">
                  <c:v>6.9315090137361248E-3</c:v>
                </c:pt>
                <c:pt idx="15">
                  <c:v>7.9263350343081029E-3</c:v>
                </c:pt>
                <c:pt idx="16">
                  <c:v>6.4275871368415166E-3</c:v>
                </c:pt>
                <c:pt idx="17">
                  <c:v>9.6250136177693617E-3</c:v>
                </c:pt>
              </c:numCache>
            </c:numRef>
          </c:val>
        </c:ser>
        <c:gapWidth val="0"/>
        <c:axId val="68401792"/>
        <c:axId val="68407680"/>
      </c:barChart>
      <c:catAx>
        <c:axId val="68401792"/>
        <c:scaling>
          <c:orientation val="minMax"/>
        </c:scaling>
        <c:axPos val="b"/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407680"/>
        <c:crosses val="autoZero"/>
        <c:auto val="1"/>
        <c:lblAlgn val="ctr"/>
        <c:lblOffset val="100"/>
      </c:catAx>
      <c:valAx>
        <c:axId val="68407680"/>
        <c:scaling>
          <c:orientation val="minMax"/>
          <c:max val="0.30000000000000032"/>
          <c:min val="0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401792"/>
        <c:crosses val="autoZero"/>
        <c:crossBetween val="between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chemeClr val="bg1"/>
    </a:solidFill>
    <a:ln w="12700">
      <a:solidFill>
        <a:prstClr val="black"/>
      </a:solidFill>
    </a:ln>
  </c:sp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TWI!$L$1</c:f>
              <c:strCache>
                <c:ptCount val="1"/>
                <c:pt idx="0">
                  <c:v>Kuparuk</c:v>
                </c:pt>
              </c:strCache>
            </c:strRef>
          </c:tx>
          <c:spPr>
            <a:solidFill>
              <a:schemeClr val="accent3"/>
            </a:solidFill>
            <a:ln w="12700">
              <a:solidFill>
                <a:prstClr val="black"/>
              </a:solidFill>
            </a:ln>
          </c:spPr>
          <c:cat>
            <c:strRef>
              <c:f>TWI!$H$3:$H$20</c:f>
              <c:strCache>
                <c:ptCount val="18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  <c:pt idx="13">
                  <c:v>20</c:v>
                </c:pt>
                <c:pt idx="14">
                  <c:v>21</c:v>
                </c:pt>
                <c:pt idx="15">
                  <c:v>22</c:v>
                </c:pt>
                <c:pt idx="16">
                  <c:v>23</c:v>
                </c:pt>
                <c:pt idx="17">
                  <c:v>23+</c:v>
                </c:pt>
              </c:strCache>
            </c:strRef>
          </c:cat>
          <c:val>
            <c:numRef>
              <c:f>TWI!$L$3:$L$20</c:f>
              <c:numCache>
                <c:formatCode>0.00%</c:formatCode>
                <c:ptCount val="18"/>
                <c:pt idx="0">
                  <c:v>0</c:v>
                </c:pt>
                <c:pt idx="1">
                  <c:v>8.7167049112094675E-6</c:v>
                </c:pt>
                <c:pt idx="2">
                  <c:v>5.3317178373564554E-4</c:v>
                </c:pt>
                <c:pt idx="3">
                  <c:v>8.4513902054745276E-3</c:v>
                </c:pt>
                <c:pt idx="4">
                  <c:v>5.7434731855997144E-2</c:v>
                </c:pt>
                <c:pt idx="5">
                  <c:v>0.17277707680942453</c:v>
                </c:pt>
                <c:pt idx="6">
                  <c:v>0.25667281920754986</c:v>
                </c:pt>
                <c:pt idx="7">
                  <c:v>0.17505195519323122</c:v>
                </c:pt>
                <c:pt idx="8">
                  <c:v>9.3304154163643085E-2</c:v>
                </c:pt>
                <c:pt idx="9">
                  <c:v>5.6280494847337825E-2</c:v>
                </c:pt>
                <c:pt idx="10">
                  <c:v>3.669060854948946E-2</c:v>
                </c:pt>
                <c:pt idx="11">
                  <c:v>2.4862766377054146E-2</c:v>
                </c:pt>
                <c:pt idx="12">
                  <c:v>2.9431046142603848E-2</c:v>
                </c:pt>
                <c:pt idx="13">
                  <c:v>2.4674449231368224E-2</c:v>
                </c:pt>
                <c:pt idx="14">
                  <c:v>2.267614463047346E-2</c:v>
                </c:pt>
                <c:pt idx="15">
                  <c:v>1.8553143207471381E-2</c:v>
                </c:pt>
                <c:pt idx="16">
                  <c:v>1.0005869247973552E-2</c:v>
                </c:pt>
                <c:pt idx="17">
                  <c:v>1.2591461842261058E-2</c:v>
                </c:pt>
              </c:numCache>
            </c:numRef>
          </c:val>
        </c:ser>
        <c:gapWidth val="0"/>
        <c:axId val="72756608"/>
        <c:axId val="72762496"/>
      </c:barChart>
      <c:catAx>
        <c:axId val="72756608"/>
        <c:scaling>
          <c:orientation val="minMax"/>
        </c:scaling>
        <c:axPos val="b"/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72762496"/>
        <c:crosses val="autoZero"/>
        <c:auto val="1"/>
        <c:lblAlgn val="ctr"/>
        <c:lblOffset val="100"/>
      </c:catAx>
      <c:valAx>
        <c:axId val="72762496"/>
        <c:scaling>
          <c:orientation val="minMax"/>
          <c:max val="0.30000000000000032"/>
          <c:min val="0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72756608"/>
        <c:crosses val="autoZero"/>
        <c:crossBetween val="between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chemeClr val="bg1"/>
    </a:solidFill>
    <a:ln w="12700">
      <a:solidFill>
        <a:prstClr val="black"/>
      </a:solidFill>
    </a:ln>
  </c:sp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TWI!$N$1</c:f>
              <c:strCache>
                <c:ptCount val="1"/>
                <c:pt idx="0">
                  <c:v>Sagavanirktok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prstClr val="black"/>
              </a:solidFill>
            </a:ln>
          </c:spPr>
          <c:cat>
            <c:strRef>
              <c:f>TWI!$H$3:$H$20</c:f>
              <c:strCache>
                <c:ptCount val="18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  <c:pt idx="13">
                  <c:v>20</c:v>
                </c:pt>
                <c:pt idx="14">
                  <c:v>21</c:v>
                </c:pt>
                <c:pt idx="15">
                  <c:v>22</c:v>
                </c:pt>
                <c:pt idx="16">
                  <c:v>23</c:v>
                </c:pt>
                <c:pt idx="17">
                  <c:v>23+</c:v>
                </c:pt>
              </c:strCache>
            </c:strRef>
          </c:cat>
          <c:val>
            <c:numRef>
              <c:f>TWI!$N$3:$N$20</c:f>
              <c:numCache>
                <c:formatCode>0.00%</c:formatCode>
                <c:ptCount val="18"/>
                <c:pt idx="0">
                  <c:v>5.6394136363277497E-6</c:v>
                </c:pt>
                <c:pt idx="1">
                  <c:v>3.4064063488268084E-2</c:v>
                </c:pt>
                <c:pt idx="2">
                  <c:v>0.14290361878666641</c:v>
                </c:pt>
                <c:pt idx="3">
                  <c:v>0.18147708273884516</c:v>
                </c:pt>
                <c:pt idx="4">
                  <c:v>0.1568178067117294</c:v>
                </c:pt>
                <c:pt idx="5">
                  <c:v>0.15026292826177109</c:v>
                </c:pt>
                <c:pt idx="6">
                  <c:v>0.12984837621856762</c:v>
                </c:pt>
                <c:pt idx="7">
                  <c:v>7.616090776012141E-2</c:v>
                </c:pt>
                <c:pt idx="8">
                  <c:v>3.9058202884296907E-2</c:v>
                </c:pt>
                <c:pt idx="9">
                  <c:v>2.233871997591845E-2</c:v>
                </c:pt>
                <c:pt idx="10">
                  <c:v>1.4546930135058943E-2</c:v>
                </c:pt>
                <c:pt idx="11">
                  <c:v>9.8427819202403961E-3</c:v>
                </c:pt>
                <c:pt idx="12">
                  <c:v>9.8043085872103371E-3</c:v>
                </c:pt>
                <c:pt idx="13">
                  <c:v>7.9709978741917022E-3</c:v>
                </c:pt>
                <c:pt idx="14">
                  <c:v>7.3161992908625352E-3</c:v>
                </c:pt>
                <c:pt idx="15">
                  <c:v>6.8662994029866113E-3</c:v>
                </c:pt>
                <c:pt idx="16">
                  <c:v>4.2443480230032948E-3</c:v>
                </c:pt>
                <c:pt idx="17">
                  <c:v>6.4707885266254888E-3</c:v>
                </c:pt>
              </c:numCache>
            </c:numRef>
          </c:val>
        </c:ser>
        <c:gapWidth val="0"/>
        <c:axId val="72798592"/>
        <c:axId val="72800128"/>
      </c:barChart>
      <c:catAx>
        <c:axId val="72798592"/>
        <c:scaling>
          <c:orientation val="minMax"/>
        </c:scaling>
        <c:axPos val="b"/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72800128"/>
        <c:crosses val="autoZero"/>
        <c:auto val="1"/>
        <c:lblAlgn val="ctr"/>
        <c:lblOffset val="100"/>
      </c:catAx>
      <c:valAx>
        <c:axId val="72800128"/>
        <c:scaling>
          <c:orientation val="minMax"/>
          <c:max val="0.30000000000000032"/>
          <c:min val="0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72798592"/>
        <c:crosses val="autoZero"/>
        <c:crossBetween val="between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chemeClr val="bg1"/>
    </a:solidFill>
    <a:ln w="12700">
      <a:solidFill>
        <a:prstClr val="black"/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elev!$R$1</c:f>
              <c:strCache>
                <c:ptCount val="1"/>
                <c:pt idx="0">
                  <c:v>Kuparuk</c:v>
                </c:pt>
              </c:strCache>
            </c:strRef>
          </c:tx>
          <c:spPr>
            <a:solidFill>
              <a:schemeClr val="accent3"/>
            </a:solidFill>
            <a:ln w="12700">
              <a:solidFill>
                <a:prstClr val="black"/>
              </a:solidFill>
            </a:ln>
          </c:spPr>
          <c:cat>
            <c:numRef>
              <c:f>elev!$N$3:$N$27</c:f>
              <c:numCache>
                <c:formatCode>0</c:formatCode>
                <c:ptCount val="25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</c:numCache>
            </c:numRef>
          </c:cat>
          <c:val>
            <c:numRef>
              <c:f>elev!$R$3:$R$27</c:f>
              <c:numCache>
                <c:formatCode>0.00%</c:formatCode>
                <c:ptCount val="25"/>
                <c:pt idx="0">
                  <c:v>0.21110261232382269</c:v>
                </c:pt>
                <c:pt idx="1">
                  <c:v>0.30745597882421832</c:v>
                </c:pt>
                <c:pt idx="2">
                  <c:v>0.21619607356027276</c:v>
                </c:pt>
                <c:pt idx="3">
                  <c:v>9.2625159170663676E-2</c:v>
                </c:pt>
                <c:pt idx="4">
                  <c:v>5.0034612582418272E-2</c:v>
                </c:pt>
                <c:pt idx="5">
                  <c:v>3.9098053487154123E-2</c:v>
                </c:pt>
                <c:pt idx="6">
                  <c:v>3.8090366079814517E-2</c:v>
                </c:pt>
                <c:pt idx="7">
                  <c:v>2.4548783402231617E-2</c:v>
                </c:pt>
                <c:pt idx="8">
                  <c:v>1.352523885587437E-2</c:v>
                </c:pt>
                <c:pt idx="9">
                  <c:v>5.3562335699192335E-3</c:v>
                </c:pt>
                <c:pt idx="10">
                  <c:v>1.7816581642474184E-3</c:v>
                </c:pt>
                <c:pt idx="11">
                  <c:v>1.7778446058487639E-4</c:v>
                </c:pt>
                <c:pt idx="12">
                  <c:v>7.4455187783247527E-6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</c:ser>
        <c:gapWidth val="0"/>
        <c:axId val="67909888"/>
        <c:axId val="67920256"/>
      </c:barChart>
      <c:catAx>
        <c:axId val="679098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elevation (m)</a:t>
                </a:r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7920256"/>
        <c:crosses val="autoZero"/>
        <c:auto val="1"/>
        <c:lblAlgn val="ctr"/>
        <c:lblOffset val="100"/>
      </c:catAx>
      <c:valAx>
        <c:axId val="67920256"/>
        <c:scaling>
          <c:orientation val="minMax"/>
          <c:max val="0.5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7909888"/>
        <c:crosses val="autoZero"/>
        <c:crossBetween val="between"/>
        <c:majorUnit val="0.1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ysClr val="window" lastClr="FFFFFF"/>
    </a:solidFill>
    <a:ln w="12700">
      <a:solidFill>
        <a:sysClr val="windowText" lastClr="000000"/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elev!$T$1</c:f>
              <c:strCache>
                <c:ptCount val="1"/>
                <c:pt idx="0">
                  <c:v>Sagavanirktok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prstClr val="black"/>
              </a:solidFill>
            </a:ln>
          </c:spPr>
          <c:cat>
            <c:numRef>
              <c:f>elev!$N$3:$N$27</c:f>
              <c:numCache>
                <c:formatCode>0</c:formatCode>
                <c:ptCount val="25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  <c:pt idx="12">
                  <c:v>1300</c:v>
                </c:pt>
                <c:pt idx="13">
                  <c:v>1400</c:v>
                </c:pt>
                <c:pt idx="14">
                  <c:v>1500</c:v>
                </c:pt>
                <c:pt idx="15">
                  <c:v>1600</c:v>
                </c:pt>
                <c:pt idx="16">
                  <c:v>1700</c:v>
                </c:pt>
                <c:pt idx="17">
                  <c:v>1800</c:v>
                </c:pt>
                <c:pt idx="18">
                  <c:v>1900</c:v>
                </c:pt>
                <c:pt idx="19">
                  <c:v>2000</c:v>
                </c:pt>
                <c:pt idx="20">
                  <c:v>2100</c:v>
                </c:pt>
                <c:pt idx="21">
                  <c:v>2200</c:v>
                </c:pt>
                <c:pt idx="22">
                  <c:v>2300</c:v>
                </c:pt>
                <c:pt idx="23">
                  <c:v>2400</c:v>
                </c:pt>
                <c:pt idx="24">
                  <c:v>2500</c:v>
                </c:pt>
              </c:numCache>
            </c:numRef>
          </c:cat>
          <c:val>
            <c:numRef>
              <c:f>elev!$T$3:$T$27</c:f>
              <c:numCache>
                <c:formatCode>0.00%</c:formatCode>
                <c:ptCount val="25"/>
                <c:pt idx="0">
                  <c:v>3.316125602524353E-2</c:v>
                </c:pt>
                <c:pt idx="1">
                  <c:v>4.0164906480350468E-2</c:v>
                </c:pt>
                <c:pt idx="2">
                  <c:v>5.6542515602064414E-2</c:v>
                </c:pt>
                <c:pt idx="3">
                  <c:v>8.5411551248547365E-2</c:v>
                </c:pt>
                <c:pt idx="4">
                  <c:v>9.5699220244542527E-2</c:v>
                </c:pt>
                <c:pt idx="5">
                  <c:v>7.6668580307693926E-2</c:v>
                </c:pt>
                <c:pt idx="6">
                  <c:v>6.0819446903855399E-2</c:v>
                </c:pt>
                <c:pt idx="7">
                  <c:v>5.479429737480284E-2</c:v>
                </c:pt>
                <c:pt idx="8">
                  <c:v>6.7833874905022892E-2</c:v>
                </c:pt>
                <c:pt idx="9">
                  <c:v>6.3721990442321783E-2</c:v>
                </c:pt>
                <c:pt idx="10">
                  <c:v>5.9905485933861226E-2</c:v>
                </c:pt>
                <c:pt idx="11">
                  <c:v>5.5552986489343467E-2</c:v>
                </c:pt>
                <c:pt idx="12">
                  <c:v>4.8306715927571395E-2</c:v>
                </c:pt>
                <c:pt idx="13">
                  <c:v>4.4424292939717315E-2</c:v>
                </c:pt>
                <c:pt idx="14">
                  <c:v>4.0269548933380105E-2</c:v>
                </c:pt>
                <c:pt idx="15">
                  <c:v>3.4250164138266884E-2</c:v>
                </c:pt>
                <c:pt idx="16">
                  <c:v>2.8403220080122291E-2</c:v>
                </c:pt>
                <c:pt idx="17">
                  <c:v>2.2347492397130513E-2</c:v>
                </c:pt>
                <c:pt idx="18">
                  <c:v>1.5510517945052815E-2</c:v>
                </c:pt>
                <c:pt idx="19">
                  <c:v>9.5324888499393433E-3</c:v>
                </c:pt>
                <c:pt idx="20">
                  <c:v>4.7020177696670482E-3</c:v>
                </c:pt>
                <c:pt idx="21">
                  <c:v>1.4972016602935027E-3</c:v>
                </c:pt>
                <c:pt idx="22">
                  <c:v>3.9563619666414904E-4</c:v>
                </c:pt>
                <c:pt idx="23">
                  <c:v>8.1332876666149112E-5</c:v>
                </c:pt>
                <c:pt idx="24">
                  <c:v>3.2583278787671458E-6</c:v>
                </c:pt>
              </c:numCache>
            </c:numRef>
          </c:val>
        </c:ser>
        <c:gapWidth val="0"/>
        <c:axId val="67931520"/>
        <c:axId val="67933696"/>
      </c:barChart>
      <c:catAx>
        <c:axId val="679315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elevation (m)</a:t>
                </a:r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7933696"/>
        <c:crosses val="autoZero"/>
        <c:auto val="1"/>
        <c:lblAlgn val="ctr"/>
        <c:lblOffset val="100"/>
      </c:catAx>
      <c:valAx>
        <c:axId val="67933696"/>
        <c:scaling>
          <c:orientation val="minMax"/>
          <c:max val="0.5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7931520"/>
        <c:crosses val="autoZero"/>
        <c:crossBetween val="between"/>
        <c:majorUnit val="0.1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ysClr val="window" lastClr="FFFFFF"/>
    </a:solidFill>
    <a:ln w="12700">
      <a:solidFill>
        <a:sysClr val="windowText" lastClr="000000"/>
      </a:solidFill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'slope%_histo'!$C$1</c:f>
              <c:strCache>
                <c:ptCount val="1"/>
                <c:pt idx="0">
                  <c:v>Colville</c:v>
                </c:pt>
              </c:strCache>
            </c:strRef>
          </c:tx>
          <c:spPr>
            <a:ln w="12700">
              <a:solidFill>
                <a:prstClr val="black"/>
              </a:solidFill>
            </a:ln>
          </c:spPr>
          <c:cat>
            <c:numRef>
              <c:f>'slope%_histo'!$A$3:$A$10</c:f>
              <c:numCache>
                <c:formatCode>0</c:formatCode>
                <c:ptCount val="8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</c:numCache>
            </c:numRef>
          </c:cat>
          <c:val>
            <c:numRef>
              <c:f>'slope%_histo'!$C$3:$C$10</c:f>
              <c:numCache>
                <c:formatCode>0.00%</c:formatCode>
                <c:ptCount val="8"/>
                <c:pt idx="0">
                  <c:v>0.50343444039630458</c:v>
                </c:pt>
                <c:pt idx="1">
                  <c:v>0.21898711225382844</c:v>
                </c:pt>
                <c:pt idx="2">
                  <c:v>8.34232110105875E-2</c:v>
                </c:pt>
                <c:pt idx="3">
                  <c:v>4.008766483361717E-2</c:v>
                </c:pt>
                <c:pt idx="4">
                  <c:v>2.5129642604183256E-2</c:v>
                </c:pt>
                <c:pt idx="5">
                  <c:v>1.9089463226224245E-2</c:v>
                </c:pt>
                <c:pt idx="6">
                  <c:v>1.6382749516269356E-2</c:v>
                </c:pt>
                <c:pt idx="7">
                  <c:v>1.5045603886469548E-2</c:v>
                </c:pt>
              </c:numCache>
            </c:numRef>
          </c:val>
        </c:ser>
        <c:gapWidth val="0"/>
        <c:axId val="68109824"/>
        <c:axId val="68111744"/>
      </c:barChart>
      <c:catAx>
        <c:axId val="681098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Slope (%)</a:t>
                </a:r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111744"/>
        <c:crosses val="autoZero"/>
        <c:auto val="1"/>
        <c:lblAlgn val="ctr"/>
        <c:lblOffset val="100"/>
      </c:catAx>
      <c:valAx>
        <c:axId val="68111744"/>
        <c:scaling>
          <c:orientation val="minMax"/>
          <c:max val="1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109824"/>
        <c:crosses val="autoZero"/>
        <c:crossBetween val="between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chemeClr val="bg1"/>
    </a:solidFill>
    <a:ln w="12700">
      <a:solidFill>
        <a:schemeClr val="tx1"/>
      </a:solidFill>
    </a:ln>
  </c:sp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'slope%_histo'!$E$1</c:f>
              <c:strCache>
                <c:ptCount val="1"/>
                <c:pt idx="0">
                  <c:v>Kuparuk</c:v>
                </c:pt>
              </c:strCache>
            </c:strRef>
          </c:tx>
          <c:spPr>
            <a:solidFill>
              <a:schemeClr val="accent3"/>
            </a:solidFill>
            <a:ln w="12700">
              <a:solidFill>
                <a:prstClr val="black"/>
              </a:solidFill>
            </a:ln>
          </c:spPr>
          <c:cat>
            <c:numRef>
              <c:f>'slope%_histo'!$A$3:$A$10</c:f>
              <c:numCache>
                <c:formatCode>0</c:formatCode>
                <c:ptCount val="8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</c:numCache>
            </c:numRef>
          </c:cat>
          <c:val>
            <c:numRef>
              <c:f>'slope%_histo'!$E$3:$E$10</c:f>
              <c:numCache>
                <c:formatCode>0.00%</c:formatCode>
                <c:ptCount val="8"/>
                <c:pt idx="0">
                  <c:v>0.86515865140854809</c:v>
                </c:pt>
                <c:pt idx="1">
                  <c:v>0.10319605481649147</c:v>
                </c:pt>
                <c:pt idx="2">
                  <c:v>2.1862601386247644E-2</c:v>
                </c:pt>
                <c:pt idx="3">
                  <c:v>4.9743365493155204E-3</c:v>
                </c:pt>
                <c:pt idx="4">
                  <c:v>1.856659494750361E-3</c:v>
                </c:pt>
                <c:pt idx="5">
                  <c:v>1.0507269010784025E-3</c:v>
                </c:pt>
                <c:pt idx="6">
                  <c:v>6.6664681193550224E-4</c:v>
                </c:pt>
                <c:pt idx="7">
                  <c:v>4.8268788507887898E-4</c:v>
                </c:pt>
              </c:numCache>
            </c:numRef>
          </c:val>
        </c:ser>
        <c:gapWidth val="0"/>
        <c:axId val="68127360"/>
        <c:axId val="68150016"/>
      </c:barChart>
      <c:catAx>
        <c:axId val="6812736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Slope (%)</a:t>
                </a:r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150016"/>
        <c:crosses val="autoZero"/>
        <c:auto val="1"/>
        <c:lblAlgn val="ctr"/>
        <c:lblOffset val="100"/>
      </c:catAx>
      <c:valAx>
        <c:axId val="68150016"/>
        <c:scaling>
          <c:orientation val="minMax"/>
          <c:max val="1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127360"/>
        <c:crosses val="autoZero"/>
        <c:crossBetween val="between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chemeClr val="bg1"/>
    </a:solidFill>
    <a:ln w="12700">
      <a:solidFill>
        <a:schemeClr val="tx1"/>
      </a:solidFill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'slope%_histo'!$G$1</c:f>
              <c:strCache>
                <c:ptCount val="1"/>
                <c:pt idx="0">
                  <c:v>Sagavanirktok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prstClr val="black"/>
              </a:solidFill>
            </a:ln>
          </c:spPr>
          <c:cat>
            <c:numRef>
              <c:f>'slope%_histo'!$A$3:$A$10</c:f>
              <c:numCache>
                <c:formatCode>0</c:formatCode>
                <c:ptCount val="8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</c:numCache>
            </c:numRef>
          </c:cat>
          <c:val>
            <c:numRef>
              <c:f>'slope%_histo'!$G$3:$G$10</c:f>
              <c:numCache>
                <c:formatCode>0.00%</c:formatCode>
                <c:ptCount val="8"/>
                <c:pt idx="0">
                  <c:v>0.31524263971469174</c:v>
                </c:pt>
                <c:pt idx="1">
                  <c:v>0.1283769846038238</c:v>
                </c:pt>
                <c:pt idx="2">
                  <c:v>6.1449835407667901E-2</c:v>
                </c:pt>
                <c:pt idx="3">
                  <c:v>3.7447454923084045E-2</c:v>
                </c:pt>
                <c:pt idx="4">
                  <c:v>3.180996716632379E-2</c:v>
                </c:pt>
                <c:pt idx="5">
                  <c:v>3.0915430661960994E-2</c:v>
                </c:pt>
                <c:pt idx="6">
                  <c:v>3.1714180748572844E-2</c:v>
                </c:pt>
                <c:pt idx="7">
                  <c:v>3.4186344725381144E-2</c:v>
                </c:pt>
              </c:numCache>
            </c:numRef>
          </c:val>
        </c:ser>
        <c:gapWidth val="0"/>
        <c:axId val="68231168"/>
        <c:axId val="68233088"/>
      </c:barChart>
      <c:catAx>
        <c:axId val="682311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Slope (%)</a:t>
                </a:r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233088"/>
        <c:crosses val="autoZero"/>
        <c:auto val="1"/>
        <c:lblAlgn val="ctr"/>
        <c:lblOffset val="100"/>
      </c:catAx>
      <c:valAx>
        <c:axId val="68233088"/>
        <c:scaling>
          <c:orientation val="minMax"/>
          <c:max val="1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231168"/>
        <c:crosses val="autoZero"/>
        <c:crossBetween val="between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chemeClr val="bg1"/>
    </a:solidFill>
    <a:ln w="12700">
      <a:solidFill>
        <a:schemeClr val="tx1"/>
      </a:solidFill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'slope%_histo (2)'!$C$1</c:f>
              <c:strCache>
                <c:ptCount val="1"/>
                <c:pt idx="0">
                  <c:v>Colville</c:v>
                </c:pt>
              </c:strCache>
            </c:strRef>
          </c:tx>
          <c:spPr>
            <a:ln w="12700">
              <a:solidFill>
                <a:prstClr val="black"/>
              </a:solidFill>
            </a:ln>
          </c:spPr>
          <c:cat>
            <c:strRef>
              <c:f>'slope%_histo (2)'!$A$3:$A$13</c:f>
              <c:strCache>
                <c:ptCount val="11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20+</c:v>
                </c:pt>
              </c:strCache>
            </c:strRef>
          </c:cat>
          <c:val>
            <c:numRef>
              <c:f>'slope%_histo (2)'!$C$3:$C$13</c:f>
              <c:numCache>
                <c:formatCode>0.00%</c:formatCode>
                <c:ptCount val="11"/>
                <c:pt idx="0">
                  <c:v>0.25524599237861822</c:v>
                </c:pt>
                <c:pt idx="1">
                  <c:v>0.18201614520124049</c:v>
                </c:pt>
                <c:pt idx="2">
                  <c:v>0.13743384423752009</c:v>
                </c:pt>
                <c:pt idx="3">
                  <c:v>9.570934601730921E-2</c:v>
                </c:pt>
                <c:pt idx="4">
                  <c:v>6.3519622071347731E-2</c:v>
                </c:pt>
                <c:pt idx="5">
                  <c:v>4.2811170402979042E-2</c:v>
                </c:pt>
                <c:pt idx="6">
                  <c:v>3.0091402044774937E-2</c:v>
                </c:pt>
                <c:pt idx="7">
                  <c:v>2.2079036207887114E-2</c:v>
                </c:pt>
                <c:pt idx="8">
                  <c:v>1.6928503591474638E-2</c:v>
                </c:pt>
                <c:pt idx="9">
                  <c:v>1.3567474951489042E-2</c:v>
                </c:pt>
                <c:pt idx="10">
                  <c:v>0.14059746289535963</c:v>
                </c:pt>
              </c:numCache>
            </c:numRef>
          </c:val>
        </c:ser>
        <c:gapWidth val="0"/>
        <c:axId val="68269952"/>
        <c:axId val="68272128"/>
      </c:barChart>
      <c:catAx>
        <c:axId val="682699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Slope (%)</a:t>
                </a:r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272128"/>
        <c:crosses val="autoZero"/>
        <c:auto val="1"/>
        <c:lblAlgn val="ctr"/>
        <c:lblOffset val="100"/>
      </c:catAx>
      <c:valAx>
        <c:axId val="68272128"/>
        <c:scaling>
          <c:orientation val="minMax"/>
          <c:max val="1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269952"/>
        <c:crosses val="autoZero"/>
        <c:crossBetween val="between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ysClr val="window" lastClr="FFFFFF"/>
    </a:solidFill>
    <a:ln w="12700">
      <a:solidFill>
        <a:sysClr val="windowText" lastClr="000000"/>
      </a:solidFill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'slope%_histo (2)'!$E$1</c:f>
              <c:strCache>
                <c:ptCount val="1"/>
                <c:pt idx="0">
                  <c:v>Kuparuk</c:v>
                </c:pt>
              </c:strCache>
            </c:strRef>
          </c:tx>
          <c:spPr>
            <a:solidFill>
              <a:schemeClr val="accent3"/>
            </a:solidFill>
            <a:ln w="12700">
              <a:solidFill>
                <a:prstClr val="black"/>
              </a:solidFill>
            </a:ln>
          </c:spPr>
          <c:cat>
            <c:strRef>
              <c:f>'slope%_histo (2)'!$A$3:$A$13</c:f>
              <c:strCache>
                <c:ptCount val="11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20+</c:v>
                </c:pt>
              </c:strCache>
            </c:strRef>
          </c:cat>
          <c:val>
            <c:numRef>
              <c:f>'slope%_histo (2)'!$E$3:$E$13</c:f>
              <c:numCache>
                <c:formatCode>0.00%</c:formatCode>
                <c:ptCount val="11"/>
                <c:pt idx="0">
                  <c:v>0.62216408135113299</c:v>
                </c:pt>
                <c:pt idx="1">
                  <c:v>0.19098222861541775</c:v>
                </c:pt>
                <c:pt idx="2">
                  <c:v>8.8176642031152386E-2</c:v>
                </c:pt>
                <c:pt idx="3">
                  <c:v>4.3882838416583608E-2</c:v>
                </c:pt>
                <c:pt idx="4">
                  <c:v>2.3169139146859492E-2</c:v>
                </c:pt>
                <c:pt idx="5">
                  <c:v>1.2716857690724262E-2</c:v>
                </c:pt>
                <c:pt idx="6">
                  <c:v>7.0214575408300188E-3</c:v>
                </c:pt>
                <c:pt idx="7">
                  <c:v>3.7242926558902867E-3</c:v>
                </c:pt>
                <c:pt idx="8">
                  <c:v>2.0936888058201244E-3</c:v>
                </c:pt>
                <c:pt idx="9">
                  <c:v>1.2812017109082297E-3</c:v>
                </c:pt>
                <c:pt idx="10">
                  <c:v>4.787572034680887E-3</c:v>
                </c:pt>
              </c:numCache>
            </c:numRef>
          </c:val>
        </c:ser>
        <c:gapWidth val="0"/>
        <c:axId val="68295680"/>
        <c:axId val="68306048"/>
      </c:barChart>
      <c:catAx>
        <c:axId val="682956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Slope (%)</a:t>
                </a:r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306048"/>
        <c:crosses val="autoZero"/>
        <c:auto val="1"/>
        <c:lblAlgn val="ctr"/>
        <c:lblOffset val="100"/>
      </c:catAx>
      <c:valAx>
        <c:axId val="68306048"/>
        <c:scaling>
          <c:orientation val="minMax"/>
          <c:max val="1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295680"/>
        <c:crosses val="autoZero"/>
        <c:crossBetween val="between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ysClr val="window" lastClr="FFFFFF"/>
    </a:solidFill>
    <a:ln w="12700">
      <a:solidFill>
        <a:sysClr val="windowText" lastClr="000000"/>
      </a:solidFill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Pr>
        <a:bodyPr/>
        <a:lstStyle/>
        <a:p>
          <a:pPr>
            <a:defRPr sz="2800"/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'slope%_histo (2)'!$G$1</c:f>
              <c:strCache>
                <c:ptCount val="1"/>
                <c:pt idx="0">
                  <c:v>Sagavanirktok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prstClr val="black"/>
              </a:solidFill>
            </a:ln>
          </c:spPr>
          <c:cat>
            <c:strRef>
              <c:f>'slope%_histo (2)'!$A$3:$A$13</c:f>
              <c:strCache>
                <c:ptCount val="11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20+</c:v>
                </c:pt>
              </c:strCache>
            </c:strRef>
          </c:cat>
          <c:val>
            <c:numRef>
              <c:f>'slope%_histo (2)'!$G$3:$G$13</c:f>
              <c:numCache>
                <c:formatCode>0.00%</c:formatCode>
                <c:ptCount val="11"/>
                <c:pt idx="0">
                  <c:v>0.19584451647497134</c:v>
                </c:pt>
                <c:pt idx="1">
                  <c:v>0.11048629383919538</c:v>
                </c:pt>
                <c:pt idx="2">
                  <c:v>7.8262313525913813E-2</c:v>
                </c:pt>
                <c:pt idx="3">
                  <c:v>6.0174263156239194E-2</c:v>
                </c:pt>
                <c:pt idx="4">
                  <c:v>4.5127003181388903E-2</c:v>
                </c:pt>
                <c:pt idx="5">
                  <c:v>3.2970132690764473E-2</c:v>
                </c:pt>
                <c:pt idx="6">
                  <c:v>2.4687109778765828E-2</c:v>
                </c:pt>
                <c:pt idx="7">
                  <c:v>1.951642010719723E-2</c:v>
                </c:pt>
                <c:pt idx="8">
                  <c:v>1.6854411772236257E-2</c:v>
                </c:pt>
                <c:pt idx="9">
                  <c:v>1.5185371316878483E-2</c:v>
                </c:pt>
                <c:pt idx="10">
                  <c:v>0.40089216415644924</c:v>
                </c:pt>
              </c:numCache>
            </c:numRef>
          </c:val>
        </c:ser>
        <c:gapWidth val="0"/>
        <c:axId val="68321664"/>
        <c:axId val="68323584"/>
      </c:barChart>
      <c:catAx>
        <c:axId val="6832166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/>
                  <a:t>Slope (%)</a:t>
                </a:r>
              </a:p>
            </c:rich>
          </c:tx>
        </c:title>
        <c:numFmt formatCode="0" sourceLinked="1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323584"/>
        <c:crosses val="autoZero"/>
        <c:auto val="1"/>
        <c:lblAlgn val="ctr"/>
        <c:lblOffset val="100"/>
      </c:catAx>
      <c:valAx>
        <c:axId val="68323584"/>
        <c:scaling>
          <c:orientation val="minMax"/>
          <c:max val="1"/>
        </c:scaling>
        <c:axPos val="l"/>
        <c:majorGridlines>
          <c:spPr>
            <a:ln w="6350">
              <a:solidFill>
                <a:prstClr val="black"/>
              </a:solidFill>
              <a:prstDash val="dash"/>
            </a:ln>
          </c:spPr>
        </c:majorGridlines>
        <c:numFmt formatCode="0%" sourceLinked="0"/>
        <c:tickLblPos val="nextTo"/>
        <c:spPr>
          <a:ln w="12700">
            <a:solidFill>
              <a:prstClr val="black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68321664"/>
        <c:crosses val="autoZero"/>
        <c:crossBetween val="between"/>
      </c:valAx>
      <c:spPr>
        <a:noFill/>
        <a:ln w="25400">
          <a:solidFill>
            <a:prstClr val="black"/>
          </a:solidFill>
        </a:ln>
      </c:spPr>
    </c:plotArea>
    <c:plotVisOnly val="1"/>
  </c:chart>
  <c:spPr>
    <a:solidFill>
      <a:sysClr val="window" lastClr="FFFFFF"/>
    </a:solidFill>
    <a:ln w="12700">
      <a:solidFill>
        <a:sysClr val="windowText" lastClr="000000"/>
      </a:solidFill>
    </a:ln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8E976-7DD0-4B05-BFC5-D10610158F1C}" type="datetimeFigureOut">
              <a:rPr lang="en-US" smtClean="0"/>
              <a:pPr/>
              <a:t>4/29/2010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7850E-0302-4DC6-9B66-7D3951087C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chart" Target="../charts/char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chart" Target="../charts/char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Watershed Delineation and Characteristics on Alaska’s North Slope </a:t>
            </a:r>
            <a:endParaRPr lang="en-US" dirty="0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552575"/>
            <a:ext cx="9144000" cy="565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://web.me.com/tv951100/Site/TBEM_files/utmsi-logo-600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620000" y="5334000"/>
            <a:ext cx="1371600" cy="137160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2400" y="5791200"/>
            <a:ext cx="3048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Matt Khosh</a:t>
            </a:r>
          </a:p>
          <a:p>
            <a:r>
              <a:rPr lang="en-US" dirty="0" smtClean="0"/>
              <a:t>University of Texas at Austin</a:t>
            </a:r>
          </a:p>
          <a:p>
            <a:r>
              <a:rPr lang="en-US" dirty="0" smtClean="0"/>
              <a:t>Department of Marne Science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36307"/>
            <a:ext cx="9144000" cy="708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762000"/>
            <a:ext cx="1676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DEM approx. 40m x 40m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-228600"/>
            <a:ext cx="914400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" y="914400"/>
            <a:ext cx="2286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Stream delineation value = 5000 cells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-88605"/>
            <a:ext cx="9144000" cy="69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screen"/>
          <a:srcRect l="32857" t="13714" r="5714" b="11619"/>
          <a:stretch>
            <a:fillRect/>
          </a:stretch>
        </p:blipFill>
        <p:spPr bwMode="auto">
          <a:xfrm>
            <a:off x="0" y="-88603"/>
            <a:ext cx="9144000" cy="694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screen"/>
          <a:srcRect l="32857" t="13714" r="6190" b="11619"/>
          <a:stretch>
            <a:fillRect/>
          </a:stretch>
        </p:blipFill>
        <p:spPr bwMode="auto">
          <a:xfrm>
            <a:off x="0" y="-152400"/>
            <a:ext cx="9156441" cy="7010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1981200" y="4267200"/>
            <a:ext cx="838200" cy="838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 l="32857" t="13714" r="5714" b="11619"/>
          <a:stretch>
            <a:fillRect/>
          </a:stretch>
        </p:blipFill>
        <p:spPr bwMode="auto">
          <a:xfrm>
            <a:off x="0" y="-88605"/>
            <a:ext cx="9144000" cy="69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486400" y="914400"/>
            <a:ext cx="2514600" cy="1295400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1371600"/>
            <a:ext cx="265938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100m DEM </a:t>
            </a:r>
          </a:p>
          <a:p>
            <a:r>
              <a:rPr lang="en-US" dirty="0" smtClean="0"/>
              <a:t>Stream delineation = 1500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1" y="1219200"/>
          <a:ext cx="8492712" cy="4899660"/>
        </p:xfrm>
        <a:graphic>
          <a:graphicData uri="http://schemas.openxmlformats.org/drawingml/2006/table">
            <a:tbl>
              <a:tblPr/>
              <a:tblGrid>
                <a:gridCol w="2429320"/>
                <a:gridCol w="1681394"/>
                <a:gridCol w="2036364"/>
                <a:gridCol w="2345634"/>
              </a:tblGrid>
              <a:tr h="9753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Area (km²)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Site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40m</a:t>
                      </a:r>
                    </a:p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5000 </a:t>
                      </a:r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FAC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100m</a:t>
                      </a:r>
                    </a:p>
                    <a:p>
                      <a:pPr algn="ctr" fontAlgn="ctr"/>
                      <a:r>
                        <a:rPr lang="en-US" sz="3200" b="1" i="0" u="none" strike="noStrike" dirty="0" smtClean="0">
                          <a:solidFill>
                            <a:srgbClr val="FFFFFF"/>
                          </a:solidFill>
                          <a:latin typeface="Calibri"/>
                        </a:rPr>
                        <a:t>1500 </a:t>
                      </a:r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FAC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% difference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Colville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58,587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58,728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-0.24%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Kuparuk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8,884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8,811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0.82%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753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Sagavanirktok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12,679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12,592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0.69%</a:t>
                      </a:r>
                    </a:p>
                  </a:txBody>
                  <a:tcPr marL="22860" marR="2286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576840" y="6488668"/>
            <a:ext cx="15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Mackey (1996)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Watershed Attributes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Topographic Primary Attributes</a:t>
            </a:r>
          </a:p>
          <a:p>
            <a:pPr lvl="1"/>
            <a:r>
              <a:rPr lang="en-US" sz="3200" dirty="0" smtClean="0"/>
              <a:t>Computed directly from the DEM</a:t>
            </a:r>
          </a:p>
          <a:p>
            <a:pPr lvl="2"/>
            <a:r>
              <a:rPr lang="en-US" sz="2800" dirty="0" smtClean="0"/>
              <a:t>Slope</a:t>
            </a:r>
          </a:p>
          <a:p>
            <a:pPr lvl="2"/>
            <a:r>
              <a:rPr lang="en-US" sz="2800" dirty="0" smtClean="0"/>
              <a:t>Aspect</a:t>
            </a:r>
          </a:p>
          <a:p>
            <a:pPr lvl="2"/>
            <a:r>
              <a:rPr lang="en-US" sz="2800" dirty="0" smtClean="0"/>
              <a:t>Plan and profile curvature</a:t>
            </a:r>
          </a:p>
          <a:p>
            <a:pPr lvl="2"/>
            <a:r>
              <a:rPr lang="en-US" sz="2800" dirty="0" smtClean="0"/>
              <a:t>Flow path length</a:t>
            </a:r>
          </a:p>
          <a:p>
            <a:pPr lvl="2"/>
            <a:r>
              <a:rPr lang="en-US" sz="2800" dirty="0" smtClean="0"/>
              <a:t>Upslope contributing area</a:t>
            </a:r>
          </a:p>
          <a:p>
            <a:pPr lvl="2"/>
            <a:r>
              <a:rPr lang="en-US" sz="2800" dirty="0" smtClean="0"/>
              <a:t>Flow direction</a:t>
            </a:r>
            <a:endParaRPr lang="en-US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52400" y="34290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4648200" y="34290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4648200" y="1524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04800" y="221750"/>
            <a:ext cx="4038600" cy="313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152400" y="34290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4648200" y="34290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/>
          <p:nvPr/>
        </p:nvGraphicFramePr>
        <p:xfrm>
          <a:off x="4648200" y="1524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1440" y="304802"/>
            <a:ext cx="4480560" cy="297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152400" y="34290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4648200" y="34290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4648200" y="1524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1440" y="304800"/>
            <a:ext cx="4480560" cy="2971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52400" y="34290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4572000" y="34290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4572000" y="1524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/>
          <a:srcRect l="36190" t="17524" r="9048" b="15429"/>
          <a:stretch>
            <a:fillRect/>
          </a:stretch>
        </p:blipFill>
        <p:spPr bwMode="auto">
          <a:xfrm>
            <a:off x="228600" y="152400"/>
            <a:ext cx="4211782" cy="3222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Watershed Attributes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Secondary/Compound Attributes</a:t>
            </a:r>
          </a:p>
          <a:p>
            <a:pPr lvl="1"/>
            <a:r>
              <a:rPr lang="en-US" sz="3200" dirty="0" smtClean="0"/>
              <a:t>Computed from a combination of primary attributes</a:t>
            </a:r>
          </a:p>
          <a:p>
            <a:pPr lvl="1"/>
            <a:r>
              <a:rPr lang="en-US" sz="3200" dirty="0" smtClean="0"/>
              <a:t>Physically based or empirically derived indices</a:t>
            </a:r>
          </a:p>
          <a:p>
            <a:pPr lvl="1"/>
            <a:r>
              <a:rPr lang="en-US" sz="3200" dirty="0" smtClean="0"/>
              <a:t>Characterize landscape spatial variability of specific processes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/>
          <a:lstStyle/>
          <a:p>
            <a:pPr algn="l"/>
            <a:r>
              <a:rPr lang="en-US" u="sng" dirty="0" smtClean="0"/>
              <a:t>Arctic Ecosystems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Prevailing cold and wet climate promotes long-term storage of atmospheric 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Large pools of stored organic matter</a:t>
            </a:r>
          </a:p>
          <a:p>
            <a:r>
              <a:rPr lang="en-US" dirty="0" smtClean="0"/>
              <a:t>In the context of climate change…???</a:t>
            </a:r>
            <a:endParaRPr lang="en-US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539490"/>
            <a:ext cx="5105400" cy="331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ent Arrow 5"/>
          <p:cNvSpPr/>
          <p:nvPr/>
        </p:nvSpPr>
        <p:spPr>
          <a:xfrm rot="16200000" flipV="1">
            <a:off x="4572000" y="4191000"/>
            <a:ext cx="1219200" cy="32004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57800" y="4038600"/>
            <a:ext cx="1248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</a:t>
            </a:r>
            <a:r>
              <a:rPr lang="en-US" sz="5400" b="1" cap="all" spc="0" baseline="-25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endParaRPr lang="en-US" sz="5400" b="1" cap="all" spc="0" baseline="-250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86782" y="4648200"/>
            <a:ext cx="1343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</a:t>
            </a:r>
            <a:r>
              <a:rPr lang="en-US" sz="5400" b="1" cap="all" spc="0" baseline="-25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2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o</a:t>
            </a:r>
            <a:endParaRPr lang="en-US" sz="5400" b="1" cap="all" spc="0" baseline="-250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13496" y="3505200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</a:t>
            </a:r>
            <a:r>
              <a:rPr lang="en-US" sz="5400" b="1" cap="all" baseline="-2500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4</a:t>
            </a:r>
            <a:endParaRPr lang="en-US" sz="5400" b="1" cap="all" spc="0" baseline="-2500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Topographic Wetness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352800"/>
          </a:xfrm>
        </p:spPr>
        <p:txBody>
          <a:bodyPr>
            <a:normAutofit/>
          </a:bodyPr>
          <a:lstStyle/>
          <a:p>
            <a:r>
              <a:rPr lang="en-US" dirty="0" smtClean="0"/>
              <a:t>Effects of topography on the location and size of saturated areas and areas of runoff generation</a:t>
            </a:r>
          </a:p>
          <a:p>
            <a:pPr lvl="1"/>
            <a:r>
              <a:rPr lang="en-US" sz="2400" dirty="0" smtClean="0"/>
              <a:t>Surface saturation zones</a:t>
            </a:r>
          </a:p>
          <a:p>
            <a:pPr lvl="1"/>
            <a:r>
              <a:rPr lang="en-US" sz="2400" dirty="0" smtClean="0"/>
              <a:t>Soil water content</a:t>
            </a:r>
          </a:p>
          <a:p>
            <a:pPr lvl="1"/>
            <a:r>
              <a:rPr lang="en-US" sz="2400" dirty="0" smtClean="0"/>
              <a:t>Delineate vegetation </a:t>
            </a: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00" y="4572000"/>
            <a:ext cx="4668714" cy="205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638800" y="46482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 = specific catchment area (m)</a:t>
            </a:r>
          </a:p>
          <a:p>
            <a:r>
              <a:rPr lang="en-US" sz="2000" dirty="0" smtClean="0"/>
              <a:t>[Upslope contributing area/cell width]</a:t>
            </a:r>
          </a:p>
          <a:p>
            <a:endParaRPr lang="en-US" sz="2000" dirty="0" smtClean="0"/>
          </a:p>
          <a:p>
            <a:r>
              <a:rPr lang="el-GR" sz="2000" dirty="0" smtClean="0"/>
              <a:t>Β</a:t>
            </a:r>
            <a:r>
              <a:rPr lang="en-US" sz="2000" dirty="0" smtClean="0"/>
              <a:t> = slope gradient</a:t>
            </a:r>
            <a:endParaRPr lang="en-US" sz="20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71600" y="1732721"/>
            <a:ext cx="6400800" cy="299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1732721"/>
            <a:ext cx="858356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2400" y="1732721"/>
            <a:ext cx="891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1437"/>
            <a:ext cx="9144000" cy="692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1437"/>
            <a:ext cx="9144000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-139147"/>
            <a:ext cx="9144000" cy="6997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00526"/>
            <a:ext cx="9144000" cy="705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87569" y="3440723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4648200" y="34290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4648200" y="152400"/>
          <a:ext cx="4343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31197" y="241852"/>
            <a:ext cx="4264603" cy="311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US" u="sng" dirty="0" smtClean="0"/>
              <a:t>Upslope Contributing Area</a:t>
            </a:r>
            <a:endParaRPr lang="en-US" u="sng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3400" y="1676400"/>
            <a:ext cx="8153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533400" y="990600"/>
            <a:ext cx="8077200" cy="6019800"/>
            <a:chOff x="533400" y="990600"/>
            <a:chExt cx="8077200" cy="6019800"/>
          </a:xfrm>
        </p:grpSpPr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533400" y="990600"/>
              <a:ext cx="8077200" cy="5181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533400" y="6172200"/>
              <a:ext cx="59436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6400800" y="6096000"/>
              <a:ext cx="220980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Future Work…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Calculate TWI using the D-infinity model</a:t>
            </a:r>
          </a:p>
          <a:p>
            <a:r>
              <a:rPr lang="en-US" dirty="0" smtClean="0"/>
              <a:t>Land-cover type distribution</a:t>
            </a:r>
          </a:p>
          <a:p>
            <a:r>
              <a:rPr lang="en-US" dirty="0" smtClean="0"/>
              <a:t>Permafrost extent and or active layer depth index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4000226" y="5029200"/>
            <a:ext cx="986762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57700" y="3733800"/>
            <a:ext cx="46863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14750" y="3690937"/>
            <a:ext cx="542925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1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Questions ???</a:t>
            </a:r>
            <a:endParaRPr lang="en-US" sz="8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38200" y="0"/>
            <a:ext cx="74177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screen"/>
          <a:srcRect l="16533" t="10921" r="29045" b="6852"/>
          <a:stretch>
            <a:fillRect/>
          </a:stretch>
        </p:blipFill>
        <p:spPr bwMode="auto">
          <a:xfrm>
            <a:off x="914400" y="0"/>
            <a:ext cx="726814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Arctic Rivers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High amounts of organic matter</a:t>
            </a:r>
          </a:p>
          <a:p>
            <a:pPr lvl="1"/>
            <a:r>
              <a:rPr lang="en-US" dirty="0" smtClean="0"/>
              <a:t>DOM (dissolved organic matter)</a:t>
            </a:r>
          </a:p>
          <a:p>
            <a:pPr lvl="1"/>
            <a:r>
              <a:rPr lang="en-US" dirty="0" smtClean="0"/>
              <a:t>Carbon and Nitrogen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Sites of Biogeochemical transformations</a:t>
            </a:r>
          </a:p>
          <a:p>
            <a:pPr lvl="1"/>
            <a:r>
              <a:rPr lang="en-US" dirty="0" smtClean="0"/>
              <a:t>Organic matter conduits</a:t>
            </a:r>
          </a:p>
          <a:p>
            <a:pPr lvl="1"/>
            <a:r>
              <a:rPr lang="en-US" dirty="0" smtClean="0"/>
              <a:t>System loss pathways</a:t>
            </a:r>
          </a:p>
          <a:p>
            <a:endParaRPr lang="en-US" dirty="0"/>
          </a:p>
          <a:p>
            <a:r>
              <a:rPr lang="en-US" i="1" u="sng" dirty="0" smtClean="0"/>
              <a:t>Organic matter dynamics and how it will be affected ???</a:t>
            </a:r>
            <a:endParaRPr lang="en-US" i="1" u="sng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Study Area</a:t>
            </a:r>
            <a:endParaRPr lang="en-US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00200"/>
            <a:ext cx="3505200" cy="4525963"/>
          </a:xfrm>
        </p:spPr>
        <p:txBody>
          <a:bodyPr/>
          <a:lstStyle/>
          <a:p>
            <a:r>
              <a:rPr lang="en-US" dirty="0" smtClean="0"/>
              <a:t>“North Slope”</a:t>
            </a:r>
          </a:p>
          <a:p>
            <a:r>
              <a:rPr lang="en-US" dirty="0" smtClean="0"/>
              <a:t>Above the Arctic Circle</a:t>
            </a:r>
          </a:p>
          <a:p>
            <a:r>
              <a:rPr lang="en-US" dirty="0" smtClean="0"/>
              <a:t>Soil frozen most of the year</a:t>
            </a:r>
          </a:p>
          <a:p>
            <a:pPr lvl="1"/>
            <a:r>
              <a:rPr lang="en-US" dirty="0" smtClean="0"/>
              <a:t>“active layer”</a:t>
            </a:r>
          </a:p>
        </p:txBody>
      </p:sp>
      <p:pic>
        <p:nvPicPr>
          <p:cNvPr id="1026" name="Picture 2" descr="H:\GIS\term project\final\images\alask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10000" y="0"/>
            <a:ext cx="5334000" cy="68453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 rot="21239668">
            <a:off x="5166132" y="918522"/>
            <a:ext cx="1664510" cy="677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Arctic Rivers</a:t>
            </a:r>
            <a:endParaRPr lang="en-US" dirty="0"/>
          </a:p>
        </p:txBody>
      </p:sp>
      <p:pic>
        <p:nvPicPr>
          <p:cNvPr id="13" name="Picture 12" descr="Toolik 2009 Sample Sites 02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6400" y="5715000"/>
            <a:ext cx="3296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5/21/2009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1295400"/>
            <a:ext cx="9144000" cy="5562600"/>
            <a:chOff x="0" y="1295400"/>
            <a:chExt cx="9144000" cy="5562600"/>
          </a:xfrm>
        </p:grpSpPr>
        <p:pic>
          <p:nvPicPr>
            <p:cNvPr id="7" name="Picture 6" descr="Toolik 2009 Sample Sites 133.JPG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0" y="1295400"/>
              <a:ext cx="9144000" cy="55626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486400" y="5715000"/>
              <a:ext cx="329609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5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6/18/2009</a:t>
              </a:r>
              <a:endPara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Study Area</a:t>
            </a:r>
            <a:endParaRPr lang="en-US" u="sng" dirty="0"/>
          </a:p>
        </p:txBody>
      </p:sp>
      <p:pic>
        <p:nvPicPr>
          <p:cNvPr id="6" name="Picture 5" descr="sampling points watersheds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868615" y="0"/>
            <a:ext cx="5275385" cy="685800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304800" y="1600200"/>
            <a:ext cx="335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Sampling Sites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Mountain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Tundra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1775" marR="0" lvl="1" indent="-2317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Watershed area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u="sng" dirty="0" smtClean="0"/>
              <a:t>Study Sites</a:t>
            </a:r>
            <a:endParaRPr lang="en-US" u="sng" dirty="0"/>
          </a:p>
        </p:txBody>
      </p:sp>
      <p:sp>
        <p:nvSpPr>
          <p:cNvPr id="6146" name="AutoShape 2" descr="https://mail.google.com/mail/?ui=2&amp;ik=10547537d8&amp;view=att&amp;th=1283dc0ba28942cd&amp;attid=0.2&amp;disp=inline&amp;realattid=f_g8ia1ehn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48" name="AutoShape 4" descr="https://mail.google.com/mail/?ui=2&amp;ik=10547537d8&amp;view=att&amp;th=1283dc0ba28942cd&amp;attid=0.2&amp;disp=inline&amp;realattid=f_g8ia1ehn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150" name="AutoShape 6" descr="https://mail.google.com/mail/?ui=2&amp;ik=10547537d8&amp;view=att&amp;th=1283dc0ba28942cd&amp;attid=0.2&amp;disp=inline&amp;realattid=f_g8ia1ehn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151" name="Picture 7" descr="C:\Users\mattkhosh\Documents\Downloads\update_label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Freeform 8"/>
          <p:cNvSpPr/>
          <p:nvPr/>
        </p:nvSpPr>
        <p:spPr>
          <a:xfrm>
            <a:off x="6115050" y="4162425"/>
            <a:ext cx="271463" cy="209550"/>
          </a:xfrm>
          <a:custGeom>
            <a:avLst/>
            <a:gdLst>
              <a:gd name="connsiteX0" fmla="*/ 195263 w 271463"/>
              <a:gd name="connsiteY0" fmla="*/ 0 h 209550"/>
              <a:gd name="connsiteX1" fmla="*/ 38100 w 271463"/>
              <a:gd name="connsiteY1" fmla="*/ 19050 h 209550"/>
              <a:gd name="connsiteX2" fmla="*/ 0 w 271463"/>
              <a:gd name="connsiteY2" fmla="*/ 76200 h 209550"/>
              <a:gd name="connsiteX3" fmla="*/ 42863 w 271463"/>
              <a:gd name="connsiteY3" fmla="*/ 114300 h 209550"/>
              <a:gd name="connsiteX4" fmla="*/ 100013 w 271463"/>
              <a:gd name="connsiteY4" fmla="*/ 133350 h 209550"/>
              <a:gd name="connsiteX5" fmla="*/ 128588 w 271463"/>
              <a:gd name="connsiteY5" fmla="*/ 147638 h 209550"/>
              <a:gd name="connsiteX6" fmla="*/ 133350 w 271463"/>
              <a:gd name="connsiteY6" fmla="*/ 195263 h 209550"/>
              <a:gd name="connsiteX7" fmla="*/ 166688 w 271463"/>
              <a:gd name="connsiteY7" fmla="*/ 209550 h 209550"/>
              <a:gd name="connsiteX8" fmla="*/ 214313 w 271463"/>
              <a:gd name="connsiteY8" fmla="*/ 204788 h 209550"/>
              <a:gd name="connsiteX9" fmla="*/ 214313 w 271463"/>
              <a:gd name="connsiteY9" fmla="*/ 204788 h 209550"/>
              <a:gd name="connsiteX10" fmla="*/ 271463 w 271463"/>
              <a:gd name="connsiteY10" fmla="*/ 166688 h 209550"/>
              <a:gd name="connsiteX11" fmla="*/ 271463 w 271463"/>
              <a:gd name="connsiteY11" fmla="*/ 142875 h 209550"/>
              <a:gd name="connsiteX12" fmla="*/ 233363 w 271463"/>
              <a:gd name="connsiteY12" fmla="*/ 128588 h 209550"/>
              <a:gd name="connsiteX13" fmla="*/ 223838 w 271463"/>
              <a:gd name="connsiteY13" fmla="*/ 95250 h 209550"/>
              <a:gd name="connsiteX14" fmla="*/ 195263 w 271463"/>
              <a:gd name="connsiteY14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463" h="209550">
                <a:moveTo>
                  <a:pt x="195263" y="0"/>
                </a:moveTo>
                <a:lnTo>
                  <a:pt x="38100" y="19050"/>
                </a:lnTo>
                <a:lnTo>
                  <a:pt x="0" y="76200"/>
                </a:lnTo>
                <a:lnTo>
                  <a:pt x="42863" y="114300"/>
                </a:lnTo>
                <a:lnTo>
                  <a:pt x="100013" y="133350"/>
                </a:lnTo>
                <a:lnTo>
                  <a:pt x="128588" y="147638"/>
                </a:lnTo>
                <a:lnTo>
                  <a:pt x="133350" y="195263"/>
                </a:lnTo>
                <a:lnTo>
                  <a:pt x="166688" y="209550"/>
                </a:lnTo>
                <a:lnTo>
                  <a:pt x="214313" y="204788"/>
                </a:lnTo>
                <a:lnTo>
                  <a:pt x="214313" y="204788"/>
                </a:lnTo>
                <a:lnTo>
                  <a:pt x="271463" y="166688"/>
                </a:lnTo>
                <a:lnTo>
                  <a:pt x="271463" y="142875"/>
                </a:lnTo>
                <a:lnTo>
                  <a:pt x="233363" y="128588"/>
                </a:lnTo>
                <a:lnTo>
                  <a:pt x="223838" y="95250"/>
                </a:lnTo>
                <a:lnTo>
                  <a:pt x="195263" y="0"/>
                </a:lnTo>
                <a:close/>
              </a:path>
            </a:pathLst>
          </a:cu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368</Words>
  <Application>Microsoft Office PowerPoint</Application>
  <PresentationFormat>On-screen Show (4:3)</PresentationFormat>
  <Paragraphs>122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Watershed Delineation and Characteristics on Alaska’s North Slope </vt:lpstr>
      <vt:lpstr>Arctic Ecosystems</vt:lpstr>
      <vt:lpstr>Climate Change</vt:lpstr>
      <vt:lpstr>Climate Change</vt:lpstr>
      <vt:lpstr>Arctic Rivers</vt:lpstr>
      <vt:lpstr>Study Area</vt:lpstr>
      <vt:lpstr>Arctic Rivers</vt:lpstr>
      <vt:lpstr>Study Area</vt:lpstr>
      <vt:lpstr>Study Sites</vt:lpstr>
      <vt:lpstr>Slide 10</vt:lpstr>
      <vt:lpstr>Slide 11</vt:lpstr>
      <vt:lpstr>Slide 12</vt:lpstr>
      <vt:lpstr>Slide 13</vt:lpstr>
      <vt:lpstr>Watershed Attributes</vt:lpstr>
      <vt:lpstr>Slide 15</vt:lpstr>
      <vt:lpstr>Slide 16</vt:lpstr>
      <vt:lpstr>Slide 17</vt:lpstr>
      <vt:lpstr>Slide 18</vt:lpstr>
      <vt:lpstr>Watershed Attributes</vt:lpstr>
      <vt:lpstr>Topographic Wetness</vt:lpstr>
      <vt:lpstr>Slide 21</vt:lpstr>
      <vt:lpstr>Slide 22</vt:lpstr>
      <vt:lpstr>Slide 23</vt:lpstr>
      <vt:lpstr>Slide 24</vt:lpstr>
      <vt:lpstr>Slide 25</vt:lpstr>
      <vt:lpstr>Slide 26</vt:lpstr>
      <vt:lpstr>Upslope Contributing Area</vt:lpstr>
      <vt:lpstr>Future Work…</vt:lpstr>
      <vt:lpstr>Questions ???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Watershed and Stream Network Delineation on Alaska’s North Slope</dc:title>
  <dc:creator>mattkhosh</dc:creator>
  <cp:lastModifiedBy>mattkhosh</cp:lastModifiedBy>
  <cp:revision>38</cp:revision>
  <dcterms:created xsi:type="dcterms:W3CDTF">2009-11-19T14:48:06Z</dcterms:created>
  <dcterms:modified xsi:type="dcterms:W3CDTF">2010-04-29T15:34:10Z</dcterms:modified>
</cp:coreProperties>
</file>