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857" autoAdjust="0"/>
  </p:normalViewPr>
  <p:slideViewPr>
    <p:cSldViewPr>
      <p:cViewPr varScale="1">
        <p:scale>
          <a:sx n="89" d="100"/>
          <a:sy n="89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dat\Desktop\Precipitation_199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dat\Desktop\Precipitation_199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dat\Desktop\Precipitation_199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dat\Desktop\Precipitation_199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dat\Desktop\Precipitation_199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dat\Desktop\Precipitation_199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dat\Desktop\Precipitation_199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dat\Desktop\Precipitation_199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Precipitation_1990!$A$18:$A$28</c:f>
              <c:strCache>
                <c:ptCount val="11"/>
                <c:pt idx="0">
                  <c:v>13070001</c:v>
                </c:pt>
                <c:pt idx="1">
                  <c:v>13070003</c:v>
                </c:pt>
                <c:pt idx="2">
                  <c:v>13070004</c:v>
                </c:pt>
                <c:pt idx="3">
                  <c:v>13070005</c:v>
                </c:pt>
                <c:pt idx="4">
                  <c:v>13070006</c:v>
                </c:pt>
                <c:pt idx="5">
                  <c:v>13070007</c:v>
                </c:pt>
                <c:pt idx="6">
                  <c:v>13070008</c:v>
                </c:pt>
                <c:pt idx="7">
                  <c:v>13070009</c:v>
                </c:pt>
                <c:pt idx="8">
                  <c:v>13070010</c:v>
                </c:pt>
                <c:pt idx="9">
                  <c:v>13070011</c:v>
                </c:pt>
                <c:pt idx="10">
                  <c:v>13070012</c:v>
                </c:pt>
              </c:strCache>
            </c:strRef>
          </c:cat>
          <c:val>
            <c:numRef>
              <c:f>Precipitation_1990!$O$18:$O$28</c:f>
              <c:numCache>
                <c:formatCode>0.00000</c:formatCode>
                <c:ptCount val="11"/>
                <c:pt idx="0">
                  <c:v>337.2975583999999</c:v>
                </c:pt>
                <c:pt idx="1">
                  <c:v>425.05006936000007</c:v>
                </c:pt>
                <c:pt idx="2">
                  <c:v>424.72704191999992</c:v>
                </c:pt>
                <c:pt idx="3">
                  <c:v>596.19575472000008</c:v>
                </c:pt>
                <c:pt idx="4">
                  <c:v>500.28975519999995</c:v>
                </c:pt>
                <c:pt idx="5">
                  <c:v>359.95025039999996</c:v>
                </c:pt>
                <c:pt idx="6">
                  <c:v>469.61245279999997</c:v>
                </c:pt>
                <c:pt idx="7">
                  <c:v>461.05511359999986</c:v>
                </c:pt>
                <c:pt idx="8">
                  <c:v>457.66440799999998</c:v>
                </c:pt>
                <c:pt idx="9">
                  <c:v>589.60829439999998</c:v>
                </c:pt>
                <c:pt idx="10">
                  <c:v>507.07070040799994</c:v>
                </c:pt>
              </c:numCache>
            </c:numRef>
          </c:val>
        </c:ser>
        <c:axId val="75788672"/>
        <c:axId val="75790592"/>
      </c:barChart>
      <c:catAx>
        <c:axId val="75788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Sub Watershed</a:t>
                </a:r>
              </a:p>
            </c:rich>
          </c:tx>
          <c:layout/>
        </c:title>
        <c:tickLblPos val="nextTo"/>
        <c:crossAx val="75790592"/>
        <c:crosses val="autoZero"/>
        <c:auto val="1"/>
        <c:lblAlgn val="ctr"/>
        <c:lblOffset val="100"/>
      </c:catAx>
      <c:valAx>
        <c:axId val="75790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 Precipitation, mm</a:t>
                </a:r>
              </a:p>
            </c:rich>
          </c:tx>
          <c:layout/>
        </c:title>
        <c:numFmt formatCode="0" sourceLinked="0"/>
        <c:tickLblPos val="nextTo"/>
        <c:crossAx val="7578867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Precipitation_1990!$A$33:$A$44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Precipitation_1990!$B$33:$B$44</c:f>
              <c:numCache>
                <c:formatCode>0.00</c:formatCode>
                <c:ptCount val="12"/>
                <c:pt idx="0">
                  <c:v>5.84</c:v>
                </c:pt>
                <c:pt idx="1">
                  <c:v>15.9</c:v>
                </c:pt>
                <c:pt idx="2">
                  <c:v>21.279999999999998</c:v>
                </c:pt>
                <c:pt idx="3">
                  <c:v>25.130000000000003</c:v>
                </c:pt>
                <c:pt idx="4">
                  <c:v>18.41</c:v>
                </c:pt>
                <c:pt idx="5">
                  <c:v>5.76</c:v>
                </c:pt>
                <c:pt idx="6">
                  <c:v>89.940000000000012</c:v>
                </c:pt>
                <c:pt idx="7">
                  <c:v>65.33</c:v>
                </c:pt>
                <c:pt idx="8">
                  <c:v>107.9</c:v>
                </c:pt>
                <c:pt idx="9">
                  <c:v>38.630000000000003</c:v>
                </c:pt>
                <c:pt idx="10">
                  <c:v>20.67</c:v>
                </c:pt>
                <c:pt idx="11">
                  <c:v>10.639999999999999</c:v>
                </c:pt>
              </c:numCache>
            </c:numRef>
          </c:val>
        </c:ser>
        <c:axId val="75818496"/>
        <c:axId val="75820416"/>
      </c:barChart>
      <c:catAx>
        <c:axId val="75818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</a:t>
                </a:r>
              </a:p>
            </c:rich>
          </c:tx>
          <c:layout/>
        </c:title>
        <c:tickLblPos val="nextTo"/>
        <c:crossAx val="75820416"/>
        <c:crosses val="autoZero"/>
        <c:auto val="1"/>
        <c:lblAlgn val="ctr"/>
        <c:lblOffset val="100"/>
      </c:catAx>
      <c:valAx>
        <c:axId val="758204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Precipitation, mm</a:t>
                </a:r>
              </a:p>
            </c:rich>
          </c:tx>
          <c:layout/>
        </c:title>
        <c:numFmt formatCode="0" sourceLinked="0"/>
        <c:tickLblPos val="nextTo"/>
        <c:crossAx val="7581849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Evaporation_1990!$A$18:$A$28</c:f>
              <c:strCache>
                <c:ptCount val="11"/>
                <c:pt idx="0">
                  <c:v>13070001</c:v>
                </c:pt>
                <c:pt idx="1">
                  <c:v>13070003</c:v>
                </c:pt>
                <c:pt idx="2">
                  <c:v>13070004</c:v>
                </c:pt>
                <c:pt idx="3">
                  <c:v>13070005</c:v>
                </c:pt>
                <c:pt idx="4">
                  <c:v>13070006</c:v>
                </c:pt>
                <c:pt idx="5">
                  <c:v>13070007</c:v>
                </c:pt>
                <c:pt idx="6">
                  <c:v>13070008</c:v>
                </c:pt>
                <c:pt idx="7">
                  <c:v>13070009</c:v>
                </c:pt>
                <c:pt idx="8">
                  <c:v>13070010</c:v>
                </c:pt>
                <c:pt idx="9">
                  <c:v>13070011</c:v>
                </c:pt>
                <c:pt idx="10">
                  <c:v>13070012</c:v>
                </c:pt>
              </c:strCache>
            </c:strRef>
          </c:cat>
          <c:val>
            <c:numRef>
              <c:f>Evaporation_1990!$O$18:$O$28</c:f>
              <c:numCache>
                <c:formatCode>General</c:formatCode>
                <c:ptCount val="11"/>
                <c:pt idx="0">
                  <c:v>208.47457919999999</c:v>
                </c:pt>
                <c:pt idx="1">
                  <c:v>245.99447040000001</c:v>
                </c:pt>
                <c:pt idx="2">
                  <c:v>230.34631680000001</c:v>
                </c:pt>
                <c:pt idx="3">
                  <c:v>304.23467519999997</c:v>
                </c:pt>
                <c:pt idx="4">
                  <c:v>272.41067519999996</c:v>
                </c:pt>
                <c:pt idx="5">
                  <c:v>233.45030400000007</c:v>
                </c:pt>
                <c:pt idx="6">
                  <c:v>278.79454079999999</c:v>
                </c:pt>
                <c:pt idx="7">
                  <c:v>256.23465600000003</c:v>
                </c:pt>
                <c:pt idx="8">
                  <c:v>266.69865599999991</c:v>
                </c:pt>
                <c:pt idx="9">
                  <c:v>350.0074176</c:v>
                </c:pt>
                <c:pt idx="10">
                  <c:v>300.49065599999994</c:v>
                </c:pt>
              </c:numCache>
            </c:numRef>
          </c:val>
        </c:ser>
        <c:axId val="76167808"/>
        <c:axId val="76169984"/>
      </c:barChart>
      <c:catAx>
        <c:axId val="76167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Sub Watershed</a:t>
                </a:r>
              </a:p>
            </c:rich>
          </c:tx>
          <c:layout/>
        </c:title>
        <c:tickLblPos val="nextTo"/>
        <c:crossAx val="76169984"/>
        <c:crosses val="autoZero"/>
        <c:auto val="1"/>
        <c:lblAlgn val="ctr"/>
        <c:lblOffset val="100"/>
      </c:catAx>
      <c:valAx>
        <c:axId val="761699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</a:t>
                </a:r>
                <a:r>
                  <a:rPr lang="en-US" baseline="0"/>
                  <a:t> </a:t>
                </a:r>
                <a:r>
                  <a:rPr lang="en-US"/>
                  <a:t>Evaporation, mm</a:t>
                </a:r>
              </a:p>
            </c:rich>
          </c:tx>
          <c:layout/>
        </c:title>
        <c:numFmt formatCode="General" sourceLinked="1"/>
        <c:tickLblPos val="nextTo"/>
        <c:crossAx val="7616780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Evaporation_1990!$A$33:$A$44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Evaporation_1990!$B$33:$B$44</c:f>
              <c:numCache>
                <c:formatCode>General</c:formatCode>
                <c:ptCount val="12"/>
                <c:pt idx="0">
                  <c:v>4.8846924707894459</c:v>
                </c:pt>
                <c:pt idx="1">
                  <c:v>7.0762272098287893</c:v>
                </c:pt>
                <c:pt idx="2">
                  <c:v>14.879434379470023</c:v>
                </c:pt>
                <c:pt idx="3">
                  <c:v>20.851639442287592</c:v>
                </c:pt>
                <c:pt idx="4">
                  <c:v>19.600828128281254</c:v>
                </c:pt>
                <c:pt idx="5">
                  <c:v>14.074885216681182</c:v>
                </c:pt>
                <c:pt idx="6">
                  <c:v>25.590437569719672</c:v>
                </c:pt>
                <c:pt idx="7">
                  <c:v>43.918648337866905</c:v>
                </c:pt>
                <c:pt idx="8">
                  <c:v>38.107705047820311</c:v>
                </c:pt>
                <c:pt idx="9">
                  <c:v>33.363047118252673</c:v>
                </c:pt>
                <c:pt idx="10">
                  <c:v>18.750496546104387</c:v>
                </c:pt>
                <c:pt idx="11">
                  <c:v>11.604961292183912</c:v>
                </c:pt>
              </c:numCache>
            </c:numRef>
          </c:val>
        </c:ser>
        <c:axId val="76206080"/>
        <c:axId val="76208000"/>
      </c:barChart>
      <c:catAx>
        <c:axId val="76206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</a:t>
                </a:r>
              </a:p>
            </c:rich>
          </c:tx>
          <c:layout/>
        </c:title>
        <c:tickLblPos val="nextTo"/>
        <c:crossAx val="76208000"/>
        <c:crosses val="autoZero"/>
        <c:auto val="1"/>
        <c:lblAlgn val="ctr"/>
        <c:lblOffset val="100"/>
      </c:catAx>
      <c:valAx>
        <c:axId val="762080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Evaporation, mm</a:t>
                </a:r>
              </a:p>
            </c:rich>
          </c:tx>
          <c:layout/>
        </c:title>
        <c:numFmt formatCode="General" sourceLinked="1"/>
        <c:tickLblPos val="nextTo"/>
        <c:crossAx val="7620608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Precipitation</c:v>
          </c:tx>
          <c:cat>
            <c:strRef>
              <c:f>Runoff_1990!$A$16:$A$27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Runoff_1990!$B$29:$B$40</c:f>
              <c:numCache>
                <c:formatCode>General</c:formatCode>
                <c:ptCount val="12"/>
                <c:pt idx="0">
                  <c:v>300.111800645524</c:v>
                </c:pt>
                <c:pt idx="1">
                  <c:v>817.08521066161518</c:v>
                </c:pt>
                <c:pt idx="2">
                  <c:v>1093.5580681056081</c:v>
                </c:pt>
                <c:pt idx="3">
                  <c:v>1291.4057449010309</c:v>
                </c:pt>
                <c:pt idx="4">
                  <c:v>946.07161813083837</c:v>
                </c:pt>
                <c:pt idx="5">
                  <c:v>296.00068008873598</c:v>
                </c:pt>
                <c:pt idx="6">
                  <c:v>4621.9272859689081</c:v>
                </c:pt>
                <c:pt idx="7">
                  <c:v>3357.2438246869997</c:v>
                </c:pt>
                <c:pt idx="8">
                  <c:v>5544.8738509678142</c:v>
                </c:pt>
                <c:pt idx="9">
                  <c:v>1985.1573388590052</c:v>
                </c:pt>
                <c:pt idx="10">
                  <c:v>1062.2107738601001</c:v>
                </c:pt>
                <c:pt idx="11">
                  <c:v>546.77903405280415</c:v>
                </c:pt>
              </c:numCache>
            </c:numRef>
          </c:val>
        </c:ser>
        <c:ser>
          <c:idx val="1"/>
          <c:order val="1"/>
          <c:tx>
            <c:v>Evaporation</c:v>
          </c:tx>
          <c:cat>
            <c:strRef>
              <c:f>Runoff_1990!$A$16:$A$27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Runoff_1990!$C$29:$C$40</c:f>
              <c:numCache>
                <c:formatCode>General</c:formatCode>
                <c:ptCount val="12"/>
                <c:pt idx="0">
                  <c:v>251.01949537812573</c:v>
                </c:pt>
                <c:pt idx="1">
                  <c:v>363.64028933537168</c:v>
                </c:pt>
                <c:pt idx="2">
                  <c:v>764.63935688521599</c:v>
                </c:pt>
                <c:pt idx="3">
                  <c:v>1071.545044424</c:v>
                </c:pt>
                <c:pt idx="4">
                  <c:v>1007.2670931030688</c:v>
                </c:pt>
                <c:pt idx="5">
                  <c:v>723.29437435911927</c:v>
                </c:pt>
                <c:pt idx="6">
                  <c:v>1315.0671743759308</c:v>
                </c:pt>
                <c:pt idx="7">
                  <c:v>2256.9357251018473</c:v>
                </c:pt>
                <c:pt idx="8">
                  <c:v>1958.3171199263486</c:v>
                </c:pt>
                <c:pt idx="9">
                  <c:v>1714.4938605616908</c:v>
                </c:pt>
                <c:pt idx="10">
                  <c:v>963.56939750840195</c:v>
                </c:pt>
                <c:pt idx="11">
                  <c:v>596.36743661282878</c:v>
                </c:pt>
              </c:numCache>
            </c:numRef>
          </c:val>
        </c:ser>
        <c:ser>
          <c:idx val="2"/>
          <c:order val="2"/>
          <c:tx>
            <c:v>Net Outflow</c:v>
          </c:tx>
          <c:cat>
            <c:strRef>
              <c:f>Runoff_1990!$A$16:$A$27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Runoff_1990!$D$29:$D$40</c:f>
              <c:numCache>
                <c:formatCode>General</c:formatCode>
                <c:ptCount val="12"/>
                <c:pt idx="0">
                  <c:v>7.1262734702206059</c:v>
                </c:pt>
                <c:pt idx="1">
                  <c:v>5.8726374909351362</c:v>
                </c:pt>
                <c:pt idx="2">
                  <c:v>4.7697077295855399</c:v>
                </c:pt>
                <c:pt idx="3">
                  <c:v>8.0592055525966515</c:v>
                </c:pt>
                <c:pt idx="4">
                  <c:v>31.818576230776575</c:v>
                </c:pt>
                <c:pt idx="5">
                  <c:v>8.5861746931164813</c:v>
                </c:pt>
                <c:pt idx="6">
                  <c:v>59.33036854636498</c:v>
                </c:pt>
                <c:pt idx="7">
                  <c:v>20.485254699885992</c:v>
                </c:pt>
                <c:pt idx="8">
                  <c:v>27.611082745052855</c:v>
                </c:pt>
                <c:pt idx="9">
                  <c:v>24.32893710255156</c:v>
                </c:pt>
                <c:pt idx="10">
                  <c:v>12.024012195520148</c:v>
                </c:pt>
                <c:pt idx="11">
                  <c:v>11.793079533895222</c:v>
                </c:pt>
              </c:numCache>
            </c:numRef>
          </c:val>
        </c:ser>
        <c:axId val="76368896"/>
        <c:axId val="76379264"/>
      </c:barChart>
      <c:catAx>
        <c:axId val="76368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</a:t>
                </a:r>
              </a:p>
            </c:rich>
          </c:tx>
          <c:layout/>
        </c:title>
        <c:tickLblPos val="nextTo"/>
        <c:crossAx val="76379264"/>
        <c:crosses val="autoZero"/>
        <c:auto val="1"/>
        <c:lblAlgn val="ctr"/>
        <c:lblOffset val="100"/>
      </c:catAx>
      <c:valAx>
        <c:axId val="76379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Volume, Mm3</a:t>
                </a:r>
              </a:p>
            </c:rich>
          </c:tx>
          <c:layout/>
        </c:title>
        <c:numFmt formatCode="0" sourceLinked="0"/>
        <c:tickLblPos val="nextTo"/>
        <c:crossAx val="763688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Runoff_1990!$A$16:$A$27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Runoff_1990!$E$29:$E$40</c:f>
              <c:numCache>
                <c:formatCode>General</c:formatCode>
                <c:ptCount val="12"/>
                <c:pt idx="0">
                  <c:v>41.966031797177635</c:v>
                </c:pt>
                <c:pt idx="1">
                  <c:v>447.57228383530844</c:v>
                </c:pt>
                <c:pt idx="2">
                  <c:v>324.14900349080642</c:v>
                </c:pt>
                <c:pt idx="3">
                  <c:v>211.801494924434</c:v>
                </c:pt>
                <c:pt idx="4">
                  <c:v>-93.014051203007028</c:v>
                </c:pt>
                <c:pt idx="5">
                  <c:v>-435.87986896349969</c:v>
                </c:pt>
                <c:pt idx="6">
                  <c:v>3247.5297430466121</c:v>
                </c:pt>
                <c:pt idx="7">
                  <c:v>1079.8228448852667</c:v>
                </c:pt>
                <c:pt idx="8">
                  <c:v>3558.9456482964142</c:v>
                </c:pt>
                <c:pt idx="9">
                  <c:v>246.33454119476355</c:v>
                </c:pt>
                <c:pt idx="10">
                  <c:v>86.617364156177416</c:v>
                </c:pt>
                <c:pt idx="11">
                  <c:v>-61.381482093920077</c:v>
                </c:pt>
              </c:numCache>
            </c:numRef>
          </c:val>
        </c:ser>
        <c:axId val="76407552"/>
        <c:axId val="76409472"/>
      </c:barChart>
      <c:catAx>
        <c:axId val="76407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</a:t>
                </a:r>
              </a:p>
            </c:rich>
          </c:tx>
          <c:layout/>
        </c:title>
        <c:tickLblPos val="nextTo"/>
        <c:crossAx val="76409472"/>
        <c:crosses val="autoZero"/>
        <c:auto val="1"/>
        <c:lblAlgn val="ctr"/>
        <c:lblOffset val="100"/>
      </c:catAx>
      <c:valAx>
        <c:axId val="764094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Storage, Mm3</a:t>
                </a:r>
              </a:p>
            </c:rich>
          </c:tx>
          <c:layout/>
        </c:title>
        <c:numFmt formatCode="0" sourceLinked="0"/>
        <c:tickLblPos val="nextTo"/>
        <c:crossAx val="7640755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cat>
            <c:strRef>
              <c:f>'Runoff Analysis'!$B$72:$B$83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'Runoff Analysis'!$D$72:$D$83</c:f>
              <c:numCache>
                <c:formatCode>General</c:formatCode>
                <c:ptCount val="12"/>
                <c:pt idx="0">
                  <c:v>16.742615502950784</c:v>
                </c:pt>
                <c:pt idx="1">
                  <c:v>14.831892868909449</c:v>
                </c:pt>
                <c:pt idx="2">
                  <c:v>14.2918933045262</c:v>
                </c:pt>
                <c:pt idx="3">
                  <c:v>15.97621039285019</c:v>
                </c:pt>
                <c:pt idx="4">
                  <c:v>22.906850884910114</c:v>
                </c:pt>
                <c:pt idx="5">
                  <c:v>21.13211599736502</c:v>
                </c:pt>
                <c:pt idx="6">
                  <c:v>22.326503458390842</c:v>
                </c:pt>
                <c:pt idx="7">
                  <c:v>19.122727295281017</c:v>
                </c:pt>
                <c:pt idx="8">
                  <c:v>55.288663332059812</c:v>
                </c:pt>
                <c:pt idx="9">
                  <c:v>52.179761572395954</c:v>
                </c:pt>
                <c:pt idx="10">
                  <c:v>19.781598155377893</c:v>
                </c:pt>
                <c:pt idx="11">
                  <c:v>17.35917219576044</c:v>
                </c:pt>
              </c:numCache>
            </c:numRef>
          </c:val>
        </c:ser>
        <c:marker val="1"/>
        <c:axId val="76437760"/>
        <c:axId val="76472704"/>
      </c:lineChart>
      <c:catAx>
        <c:axId val="76437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</a:t>
                </a:r>
              </a:p>
            </c:rich>
          </c:tx>
          <c:layout/>
        </c:title>
        <c:tickLblPos val="nextTo"/>
        <c:crossAx val="76472704"/>
        <c:crosses val="autoZero"/>
        <c:auto val="1"/>
        <c:lblAlgn val="ctr"/>
        <c:lblOffset val="100"/>
      </c:catAx>
      <c:valAx>
        <c:axId val="764727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Volume, Mm3</a:t>
                </a:r>
              </a:p>
            </c:rich>
          </c:tx>
          <c:layout/>
        </c:title>
        <c:numFmt formatCode="General" sourceLinked="1"/>
        <c:tickLblPos val="nextTo"/>
        <c:crossAx val="7643776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spPr>
              <a:ln w="19050">
                <a:solidFill>
                  <a:srgbClr val="FF0000"/>
                </a:solidFill>
              </a:ln>
            </c:spPr>
            <c:trendlineType val="exp"/>
            <c:dispRSqr val="1"/>
            <c:dispEq val="1"/>
            <c:trendlineLbl>
              <c:layout>
                <c:manualLayout>
                  <c:x val="-0.21703884417045302"/>
                  <c:y val="-5.5579291259287483E-2"/>
                </c:manualLayout>
              </c:layout>
              <c:numFmt formatCode="General" sourceLinked="0"/>
              <c:spPr>
                <a:ln w="12700"/>
              </c:spPr>
            </c:trendlineLbl>
          </c:trendline>
          <c:xVal>
            <c:numRef>
              <c:f>'Runoff Analysis'!$D$85:$D$96</c:f>
              <c:numCache>
                <c:formatCode>General</c:formatCode>
                <c:ptCount val="12"/>
                <c:pt idx="0">
                  <c:v>5.84</c:v>
                </c:pt>
                <c:pt idx="1">
                  <c:v>15.9</c:v>
                </c:pt>
                <c:pt idx="2">
                  <c:v>21.279999999999998</c:v>
                </c:pt>
                <c:pt idx="3">
                  <c:v>25.130000000000003</c:v>
                </c:pt>
                <c:pt idx="4">
                  <c:v>18.41</c:v>
                </c:pt>
                <c:pt idx="5">
                  <c:v>5.76</c:v>
                </c:pt>
                <c:pt idx="6">
                  <c:v>89.940000000000012</c:v>
                </c:pt>
                <c:pt idx="7">
                  <c:v>65.33</c:v>
                </c:pt>
                <c:pt idx="8">
                  <c:v>107.9</c:v>
                </c:pt>
                <c:pt idx="9">
                  <c:v>38.630000000000003</c:v>
                </c:pt>
                <c:pt idx="10">
                  <c:v>20.67</c:v>
                </c:pt>
                <c:pt idx="11">
                  <c:v>10.639999999999999</c:v>
                </c:pt>
              </c:numCache>
            </c:numRef>
          </c:xVal>
          <c:yVal>
            <c:numRef>
              <c:f>'Runoff Analysis'!$E$85:$E$96</c:f>
              <c:numCache>
                <c:formatCode>General</c:formatCode>
                <c:ptCount val="12"/>
                <c:pt idx="0">
                  <c:v>0.26036258125115286</c:v>
                </c:pt>
                <c:pt idx="1">
                  <c:v>0.21610070240657586</c:v>
                </c:pt>
                <c:pt idx="2">
                  <c:v>0.17920780230673058</c:v>
                </c:pt>
                <c:pt idx="3">
                  <c:v>0.21581266414945283</c:v>
                </c:pt>
                <c:pt idx="4">
                  <c:v>0.65144652485998766</c:v>
                </c:pt>
                <c:pt idx="5">
                  <c:v>0.17587135916172181</c:v>
                </c:pt>
                <c:pt idx="6">
                  <c:v>1.202439707548308</c:v>
                </c:pt>
                <c:pt idx="7">
                  <c:v>0.49600187876590962</c:v>
                </c:pt>
                <c:pt idx="8">
                  <c:v>0.69287602750952126</c:v>
                </c:pt>
                <c:pt idx="9">
                  <c:v>0.6516145471766428</c:v>
                </c:pt>
                <c:pt idx="10">
                  <c:v>0.43834622096511039</c:v>
                </c:pt>
                <c:pt idx="11">
                  <c:v>0.36482445583444939</c:v>
                </c:pt>
              </c:numCache>
            </c:numRef>
          </c:yVal>
        </c:ser>
        <c:axId val="76510336"/>
        <c:axId val="76512256"/>
      </c:scatterChart>
      <c:valAx>
        <c:axId val="76510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Rainfall, mm/month</a:t>
                </a:r>
              </a:p>
            </c:rich>
          </c:tx>
          <c:layout/>
        </c:title>
        <c:numFmt formatCode="General" sourceLinked="1"/>
        <c:tickLblPos val="nextTo"/>
        <c:crossAx val="76512256"/>
        <c:crosses val="autoZero"/>
        <c:crossBetween val="midCat"/>
      </c:valAx>
      <c:valAx>
        <c:axId val="765122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Runoff, mm/month</a:t>
                </a:r>
              </a:p>
            </c:rich>
          </c:tx>
          <c:layout/>
        </c:title>
        <c:numFmt formatCode="General" sourceLinked="1"/>
        <c:tickLblPos val="nextTo"/>
        <c:crossAx val="76510336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B944E-651E-4E08-B187-EB45D9D385AB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8E10B-6B3F-4AE8-AD67-540425EE0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E10B-6B3F-4AE8-AD67-540425EE07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178D-ED68-449E-8F86-F7594DD992F0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1DE9-2F0F-4322-90FB-9A61D56B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178D-ED68-449E-8F86-F7594DD992F0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1DE9-2F0F-4322-90FB-9A61D56B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178D-ED68-449E-8F86-F7594DD992F0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1DE9-2F0F-4322-90FB-9A61D56B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178D-ED68-449E-8F86-F7594DD992F0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1DE9-2F0F-4322-90FB-9A61D56B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178D-ED68-449E-8F86-F7594DD992F0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1DE9-2F0F-4322-90FB-9A61D56B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178D-ED68-449E-8F86-F7594DD992F0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1DE9-2F0F-4322-90FB-9A61D56B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178D-ED68-449E-8F86-F7594DD992F0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1DE9-2F0F-4322-90FB-9A61D56B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178D-ED68-449E-8F86-F7594DD992F0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91DE9-2F0F-4322-90FB-9A61D56B5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178D-ED68-449E-8F86-F7594DD992F0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1DE9-2F0F-4322-90FB-9A61D56B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178D-ED68-449E-8F86-F7594DD992F0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FC91DE9-2F0F-4322-90FB-9A61D56B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FBE178D-ED68-449E-8F86-F7594DD992F0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1DE9-2F0F-4322-90FB-9A61D56B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FBE178D-ED68-449E-8F86-F7594DD992F0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FC91DE9-2F0F-4322-90FB-9A61D56B5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Water Balance in the Pecos River Basin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11944" t="13889" r="35417" b="19778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496656" y="6467817"/>
            <a:ext cx="41506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Pecos River, near Langtry, Val Verde County, Texas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1242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bg1"/>
                </a:solidFill>
              </a:rPr>
              <a:t>Sedat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Yalcinkaya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141113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April 28, 2010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286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Surface Water Balance in the Pecos River Basin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Balance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371600"/>
          <a:ext cx="5105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191000" y="3581400"/>
          <a:ext cx="4724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51054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is likely that considerable amount of water was stored in the reservoirs exist along the basin.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Runoff Analysis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23889" t="33778" r="25000" b="30667"/>
          <a:stretch>
            <a:fillRect/>
          </a:stretch>
        </p:blipFill>
        <p:spPr bwMode="auto">
          <a:xfrm>
            <a:off x="152400" y="1219200"/>
            <a:ext cx="63093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3581400" y="3924300"/>
          <a:ext cx="5314951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Rainfall </a:t>
            </a:r>
            <a:r>
              <a:rPr lang="en-US" dirty="0" err="1" smtClean="0"/>
              <a:t>vs</a:t>
            </a:r>
            <a:r>
              <a:rPr lang="en-US" dirty="0" smtClean="0"/>
              <a:t> Runoff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266824" y="1757362"/>
          <a:ext cx="6610351" cy="334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810000" y="5181600"/>
            <a:ext cx="2276475" cy="381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71800" y="5943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example; for a 40 mm rainfall can cause a 0.4 mm runoff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Hydrologic Modeling with WEAP</a:t>
            </a:r>
            <a:endParaRPr 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l="3676" t="7059" r="5147" b="7059"/>
          <a:stretch>
            <a:fillRect/>
          </a:stretch>
        </p:blipFill>
        <p:spPr bwMode="auto">
          <a:xfrm>
            <a:off x="152400" y="1371600"/>
            <a:ext cx="8870515" cy="52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Data to WEAP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3788" t="7576" r="5303" b="9091"/>
          <a:stretch>
            <a:fillRect/>
          </a:stretch>
        </p:blipFill>
        <p:spPr bwMode="auto">
          <a:xfrm>
            <a:off x="304800" y="15240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 l="4082" t="6531" r="5102" b="8571"/>
          <a:stretch>
            <a:fillRect/>
          </a:stretch>
        </p:blipFill>
        <p:spPr bwMode="auto">
          <a:xfrm>
            <a:off x="316523" y="1524000"/>
            <a:ext cx="730347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 l="3876" t="7442" r="4651" b="8217"/>
          <a:stretch>
            <a:fillRect/>
          </a:stretch>
        </p:blipFill>
        <p:spPr bwMode="auto">
          <a:xfrm>
            <a:off x="381000" y="1524000"/>
            <a:ext cx="8153400" cy="469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 cstate="print"/>
          <a:srcRect l="3509" t="7018" r="4386" b="7368"/>
          <a:stretch>
            <a:fillRect/>
          </a:stretch>
        </p:blipFill>
        <p:spPr bwMode="auto">
          <a:xfrm>
            <a:off x="609600" y="14478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 cstate="print"/>
          <a:srcRect l="3889" t="7111" r="5000" b="7556"/>
          <a:stretch>
            <a:fillRect/>
          </a:stretch>
        </p:blipFill>
        <p:spPr bwMode="auto">
          <a:xfrm>
            <a:off x="609600" y="1295400"/>
            <a:ext cx="7620000" cy="44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8" cstate="print"/>
          <a:srcRect l="3846" t="7692" r="4761" b="7692"/>
          <a:stretch>
            <a:fillRect/>
          </a:stretch>
        </p:blipFill>
        <p:spPr bwMode="auto">
          <a:xfrm>
            <a:off x="152400" y="1447800"/>
            <a:ext cx="8839200" cy="511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 Results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597995" cy="423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8782050" cy="521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0" y="0"/>
          <a:ext cx="3810000" cy="230505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23561"/>
                <a:gridCol w="1028813"/>
                <a:gridCol w="1028813"/>
                <a:gridCol w="1028813"/>
              </a:tblGrid>
              <a:tr h="435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1990 values in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Precipitation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Evaporation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Runoff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9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35.4525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21.06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0.46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9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Max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107.9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43.92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9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Min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5.76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4.88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0.18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of the precipitation occurs in </a:t>
            </a:r>
            <a:r>
              <a:rPr lang="en-US" b="1" dirty="0" smtClean="0"/>
              <a:t>July</a:t>
            </a:r>
            <a:r>
              <a:rPr lang="en-US" dirty="0" smtClean="0"/>
              <a:t>, </a:t>
            </a:r>
            <a:r>
              <a:rPr lang="en-US" b="1" dirty="0" smtClean="0"/>
              <a:t>August and September</a:t>
            </a:r>
          </a:p>
          <a:p>
            <a:r>
              <a:rPr lang="en-US" dirty="0" smtClean="0"/>
              <a:t>Precipitation gets the lowest level in </a:t>
            </a:r>
            <a:r>
              <a:rPr lang="en-US" b="1" dirty="0" smtClean="0"/>
              <a:t>winter</a:t>
            </a:r>
          </a:p>
          <a:p>
            <a:r>
              <a:rPr lang="en-US" dirty="0" smtClean="0"/>
              <a:t>Maximum evaporation occurs in </a:t>
            </a:r>
            <a:r>
              <a:rPr lang="en-US" b="1" dirty="0" smtClean="0"/>
              <a:t>August, September and October</a:t>
            </a:r>
          </a:p>
          <a:p>
            <a:r>
              <a:rPr lang="en-US" dirty="0" smtClean="0"/>
              <a:t>Maximum runoff occurs </a:t>
            </a:r>
            <a:r>
              <a:rPr lang="en-US" b="1" dirty="0" smtClean="0"/>
              <a:t>in September and October</a:t>
            </a:r>
          </a:p>
          <a:p>
            <a:r>
              <a:rPr lang="en-US" sz="3200" dirty="0" smtClean="0"/>
              <a:t>The water balance for 1990 indicates shortage of water in </a:t>
            </a:r>
            <a:r>
              <a:rPr lang="en-US" sz="3200" b="1" dirty="0" smtClean="0"/>
              <a:t>May, June and December.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7470648" cy="1143000"/>
          </a:xfrm>
        </p:spPr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 much water but not when and where it is needed!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IPCC report “</a:t>
            </a:r>
            <a:r>
              <a:rPr lang="en-US" b="1" dirty="0" smtClean="0"/>
              <a:t>Climate Change and Water</a:t>
            </a:r>
            <a:r>
              <a:rPr lang="en-US" dirty="0" smtClean="0"/>
              <a:t>”, 2008</a:t>
            </a:r>
          </a:p>
          <a:p>
            <a:r>
              <a:rPr lang="en-US" dirty="0" smtClean="0"/>
              <a:t>UN Millennium Development Goals “</a:t>
            </a:r>
            <a:r>
              <a:rPr lang="en-US" b="1" dirty="0" smtClean="0"/>
              <a:t>Food and Water Security</a:t>
            </a:r>
            <a:r>
              <a:rPr lang="en-US" dirty="0" smtClean="0"/>
              <a:t>”</a:t>
            </a:r>
          </a:p>
          <a:p>
            <a:r>
              <a:rPr lang="en-US" dirty="0"/>
              <a:t>The EU Water Framework Directive - </a:t>
            </a:r>
            <a:r>
              <a:rPr lang="en-US" b="1" dirty="0" smtClean="0"/>
              <a:t>Integrated River Basin Management </a:t>
            </a:r>
            <a:r>
              <a:rPr lang="en-US" b="1" dirty="0"/>
              <a:t>for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Resources Planning and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Surface Water Balance</a:t>
            </a:r>
            <a:r>
              <a:rPr lang="en-US" dirty="0" smtClean="0"/>
              <a:t> in the Pecos River Basin with </a:t>
            </a:r>
            <a:r>
              <a:rPr lang="en-US" b="1" dirty="0" err="1" smtClean="0"/>
              <a:t>ArcGIS</a:t>
            </a:r>
            <a:endParaRPr lang="en-US" b="1" dirty="0" smtClean="0"/>
          </a:p>
          <a:p>
            <a:r>
              <a:rPr lang="en-US" b="1" dirty="0" smtClean="0"/>
              <a:t>Runoff Analysis </a:t>
            </a:r>
            <a:r>
              <a:rPr lang="en-US" dirty="0" smtClean="0"/>
              <a:t>in the study area</a:t>
            </a:r>
          </a:p>
          <a:p>
            <a:r>
              <a:rPr lang="en-US" dirty="0" smtClean="0"/>
              <a:t>Application of </a:t>
            </a:r>
            <a:r>
              <a:rPr lang="en-US" b="1" dirty="0" smtClean="0"/>
              <a:t>WEAP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All the calculations were made for </a:t>
            </a:r>
            <a:r>
              <a:rPr lang="en-US" b="1" dirty="0" smtClean="0"/>
              <a:t>1990</a:t>
            </a:r>
            <a:r>
              <a:rPr lang="en-US" dirty="0" smtClean="0"/>
              <a:t> except runoff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308" y="990600"/>
            <a:ext cx="4286692" cy="581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45556" t="20667" r="11111" b="13556"/>
          <a:stretch>
            <a:fillRect/>
          </a:stretch>
        </p:blipFill>
        <p:spPr bwMode="auto">
          <a:xfrm>
            <a:off x="838200" y="1981200"/>
            <a:ext cx="3855308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1752600" y="1981200"/>
            <a:ext cx="4419600" cy="1524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419600" y="4267200"/>
            <a:ext cx="2286000" cy="137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181600" y="1676400"/>
          <a:ext cx="2540000" cy="321183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70000"/>
                <a:gridCol w="1270000"/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WATERSHEDS (HUC_8)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AREA (KM2)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13070001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6454.582529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13070003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2913.223075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13070004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5074.004481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13070005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1831.660091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13070006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3833.113807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13070007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16414.37423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13070008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4962.616022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13070009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2505.34438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13070010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1997.452143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13070011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2828.999238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13070012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2573.636942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TOTAL BASIN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51389.006960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5" cstate="print"/>
          <a:srcRect l="46111" t="20667" r="15556" b="13556"/>
          <a:stretch>
            <a:fillRect/>
          </a:stretch>
        </p:blipFill>
        <p:spPr bwMode="auto">
          <a:xfrm>
            <a:off x="533400" y="457200"/>
            <a:ext cx="52578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66800" y="62116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33.02 and 29.69 N Latitude</a:t>
            </a:r>
          </a:p>
          <a:p>
            <a:pPr algn="ctr"/>
            <a:r>
              <a:rPr lang="en-US" dirty="0" smtClean="0"/>
              <a:t>104.65 and 101.14 W Longitude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CRWR Database</a:t>
            </a:r>
          </a:p>
          <a:p>
            <a:r>
              <a:rPr lang="en-US" dirty="0" smtClean="0"/>
              <a:t>NRCS, Geospatial Data Gateway</a:t>
            </a:r>
          </a:p>
          <a:p>
            <a:r>
              <a:rPr lang="en-US" dirty="0" err="1" smtClean="0"/>
              <a:t>NHDPlus</a:t>
            </a:r>
            <a:endParaRPr lang="en-US" dirty="0" smtClean="0"/>
          </a:p>
          <a:p>
            <a:r>
              <a:rPr lang="en-US" dirty="0" smtClean="0"/>
              <a:t>NCDC</a:t>
            </a:r>
          </a:p>
          <a:p>
            <a:r>
              <a:rPr lang="en-US" dirty="0" smtClean="0"/>
              <a:t>NASA, Land Data Assimilation 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the Climate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0556" t="34667" r="29444" b="42222"/>
          <a:stretch>
            <a:fillRect/>
          </a:stretch>
        </p:blipFill>
        <p:spPr bwMode="auto">
          <a:xfrm>
            <a:off x="0" y="1447800"/>
            <a:ext cx="422030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0556" t="24222" r="3333" b="27778"/>
          <a:stretch>
            <a:fillRect/>
          </a:stretch>
        </p:blipFill>
        <p:spPr bwMode="auto">
          <a:xfrm>
            <a:off x="2362200" y="3048000"/>
            <a:ext cx="6781800" cy="307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41111" t="22445" r="8889" b="16222"/>
          <a:stretch>
            <a:fillRect/>
          </a:stretch>
        </p:blipFill>
        <p:spPr bwMode="auto">
          <a:xfrm>
            <a:off x="152400" y="1447800"/>
            <a:ext cx="5963478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36667" t="32000" r="14444" b="36889"/>
          <a:stretch>
            <a:fillRect/>
          </a:stretch>
        </p:blipFill>
        <p:spPr bwMode="auto">
          <a:xfrm>
            <a:off x="4343400" y="1752600"/>
            <a:ext cx="4648200" cy="1848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91000" y="556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32 km cell size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the Soil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447800"/>
          <a:ext cx="2971800" cy="41293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7200"/>
                <a:gridCol w="762000"/>
                <a:gridCol w="838200"/>
                <a:gridCol w="914400"/>
              </a:tblGrid>
              <a:tr h="350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Layer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Thickness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Depth to Top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Depth to Bottom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</a:tr>
              <a:tr h="20561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1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5 cm (2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0 cm (0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5 cm (2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</a:tr>
              <a:tr h="350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2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5 cm (2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5 cm (2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10 cm (4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</a:tr>
              <a:tr h="350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3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10 cm (4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10 cm (4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20 cm (8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</a:tr>
              <a:tr h="350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4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10 cm (4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20 cm (8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30 cm (12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</a:tr>
              <a:tr h="350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5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10 cm (4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30 cm (12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40 cm (16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</a:tr>
              <a:tr h="350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6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20 cm (8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40 cm (16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60 cm (24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</a:tr>
              <a:tr h="350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7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20 cm (8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60 cm (24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80 cm (31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</a:tr>
              <a:tr h="350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8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20 cm (8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80 cm (31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100 cm (39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</a:tr>
              <a:tr h="350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9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50 cm (20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100 cm (39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150 cm (59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</a:tr>
              <a:tr h="350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10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50 cm (20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150 cm (59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200 cm (79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</a:tr>
              <a:tr h="350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11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50 cm (20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/>
                        <a:t>200 cm (79 in)</a:t>
                      </a:r>
                      <a:endParaRPr lang="en-US" sz="1000" b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dirty="0"/>
                        <a:t>250 cm (98 in)</a:t>
                      </a:r>
                      <a:endParaRPr lang="en-US" sz="1000" b="0" dirty="0">
                        <a:latin typeface="inherit"/>
                      </a:endParaRPr>
                    </a:p>
                  </a:txBody>
                  <a:tcPr marL="30238" marR="30238" marT="30238" marB="30238" anchor="ctr"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352800" y="1828800"/>
            <a:ext cx="53340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2450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Bucket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3352800" y="3429000"/>
            <a:ext cx="533400" cy="213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4278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Bucket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 l="36111" t="24222" r="3889" b="17111"/>
          <a:stretch>
            <a:fillRect/>
          </a:stretch>
        </p:blipFill>
        <p:spPr bwMode="auto">
          <a:xfrm>
            <a:off x="457200" y="1219200"/>
            <a:ext cx="8229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057400" y="64008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resolution is 1/8 degree (~140 km</a:t>
            </a:r>
            <a:r>
              <a:rPr lang="en-US" baseline="30000" dirty="0" smtClean="0"/>
              <a:t>2</a:t>
            </a:r>
            <a:r>
              <a:rPr lang="en-US" dirty="0" smtClean="0"/>
              <a:t> per grid cell)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Surface Water Balance with </a:t>
            </a:r>
            <a:r>
              <a:rPr lang="en-US" dirty="0" err="1" smtClean="0"/>
              <a:t>ArcGIS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 l="1111" t="32889" r="84444" b="47556"/>
          <a:stretch>
            <a:fillRect/>
          </a:stretch>
        </p:blipFill>
        <p:spPr bwMode="auto">
          <a:xfrm>
            <a:off x="990600" y="2362200"/>
            <a:ext cx="2667000" cy="225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4724400" y="2667000"/>
          <a:ext cx="1905000" cy="552450"/>
        </p:xfrm>
        <a:graphic>
          <a:graphicData uri="http://schemas.openxmlformats.org/presentationml/2006/ole">
            <p:oleObj spid="_x0000_s28675" name="Equation" r:id="rId5" imgW="1346040" imgH="3934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4400" y="3657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P= Precipitation</a:t>
            </a:r>
          </a:p>
          <a:p>
            <a:r>
              <a:rPr lang="en-US" dirty="0" smtClean="0"/>
              <a:t>E= Evaporation</a:t>
            </a:r>
          </a:p>
          <a:p>
            <a:r>
              <a:rPr lang="en-US" dirty="0" smtClean="0"/>
              <a:t>Q= Naturalized Flows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and Evaporation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371600"/>
          <a:ext cx="4052887" cy="250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724400" y="1371600"/>
          <a:ext cx="4052887" cy="250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19075" y="3962400"/>
          <a:ext cx="39147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924425" y="3962400"/>
          <a:ext cx="39147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Oval 7"/>
          <p:cNvSpPr/>
          <p:nvPr/>
        </p:nvSpPr>
        <p:spPr>
          <a:xfrm>
            <a:off x="7010400" y="1371600"/>
            <a:ext cx="8382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15200" y="4038600"/>
            <a:ext cx="9144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52600" y="1447800"/>
            <a:ext cx="3810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315</TotalTime>
  <Words>611</Words>
  <Application>Microsoft Office PowerPoint</Application>
  <PresentationFormat>On-screen Show (4:3)</PresentationFormat>
  <Paragraphs>175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Technic</vt:lpstr>
      <vt:lpstr>Equation</vt:lpstr>
      <vt:lpstr>Slide 1</vt:lpstr>
      <vt:lpstr>Too much water but not when and where it is needed!</vt:lpstr>
      <vt:lpstr>Water Resources Planning and Management</vt:lpstr>
      <vt:lpstr>Study Area</vt:lpstr>
      <vt:lpstr>Data Sources</vt:lpstr>
      <vt:lpstr>Processing the Climate Data</vt:lpstr>
      <vt:lpstr>Processing the Soil Data</vt:lpstr>
      <vt:lpstr>Simple Surface Water Balance with ArcGIS</vt:lpstr>
      <vt:lpstr>Precipitation and Evaporation</vt:lpstr>
      <vt:lpstr>Water Balance</vt:lpstr>
      <vt:lpstr>Runoff Analysis</vt:lpstr>
      <vt:lpstr>Rainfall vs Runoff</vt:lpstr>
      <vt:lpstr>Hydrologic Modeling with WEAP</vt:lpstr>
      <vt:lpstr>Adding Data to WEAP</vt:lpstr>
      <vt:lpstr>WEAP Results</vt:lpstr>
      <vt:lpstr>Conclusion</vt:lpstr>
      <vt:lpstr>Questions??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sedat</dc:creator>
  <cp:lastModifiedBy>maidment</cp:lastModifiedBy>
  <cp:revision>33</cp:revision>
  <dcterms:created xsi:type="dcterms:W3CDTF">2010-04-28T22:55:50Z</dcterms:created>
  <dcterms:modified xsi:type="dcterms:W3CDTF">2010-04-29T15:06:36Z</dcterms:modified>
</cp:coreProperties>
</file>