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82" r:id="rId9"/>
    <p:sldId id="262" r:id="rId10"/>
    <p:sldId id="264" r:id="rId11"/>
    <p:sldId id="271" r:id="rId12"/>
    <p:sldId id="263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4859-4FC6-43D0-8848-7B34C9C74C9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22B01-D6B3-4555-807D-DE1BD1C14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2B01-D6B3-4555-807D-DE1BD1C149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2B01-D6B3-4555-807D-DE1BD1C149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B582-BC72-4A2F-A8B1-D36A5B88D960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64FD-647F-4887-9284-AD6258DA2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Effects of Urbanization on </a:t>
            </a:r>
            <a:r>
              <a:rPr lang="en-US" dirty="0" smtClean="0"/>
              <a:t>the Onion </a:t>
            </a:r>
            <a:r>
              <a:rPr lang="en-US" dirty="0" smtClean="0"/>
              <a:t>Creek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</a:t>
            </a:r>
            <a:r>
              <a:rPr lang="en-US" dirty="0" err="1" smtClean="0"/>
              <a:t>Gundlach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Subbasins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Baseflow</a:t>
            </a:r>
            <a:endParaRPr lang="en-US" dirty="0" smtClean="0"/>
          </a:p>
          <a:p>
            <a:pPr lvl="1"/>
            <a:r>
              <a:rPr lang="en-US" dirty="0" smtClean="0"/>
              <a:t>Assumed </a:t>
            </a:r>
            <a:r>
              <a:rPr lang="en-US" dirty="0" smtClean="0"/>
              <a:t>none</a:t>
            </a:r>
            <a:endParaRPr lang="en-US" dirty="0" smtClean="0"/>
          </a:p>
          <a:p>
            <a:pPr lvl="2"/>
            <a:r>
              <a:rPr lang="en-US" dirty="0" smtClean="0"/>
              <a:t>Limited </a:t>
            </a:r>
            <a:r>
              <a:rPr lang="en-US" dirty="0" err="1" smtClean="0"/>
              <a:t>Streamflow</a:t>
            </a:r>
            <a:r>
              <a:rPr lang="en-US" dirty="0" smtClean="0"/>
              <a:t> Gages in the Area</a:t>
            </a:r>
          </a:p>
          <a:p>
            <a:pPr lvl="2"/>
            <a:r>
              <a:rPr lang="en-US" dirty="0" smtClean="0"/>
              <a:t>Interested in the difference in the hydrographs</a:t>
            </a:r>
            <a:endParaRPr lang="en-US" dirty="0" smtClean="0"/>
          </a:p>
          <a:p>
            <a:r>
              <a:rPr lang="en-US" dirty="0" smtClean="0"/>
              <a:t>Transform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SCS Unit Hydrograph</a:t>
            </a:r>
          </a:p>
          <a:p>
            <a:pPr lvl="2"/>
            <a:r>
              <a:rPr lang="en-US" dirty="0" smtClean="0"/>
              <a:t>Requires a Parameter of Lag Time = .</a:t>
            </a:r>
            <a:r>
              <a:rPr lang="en-US" dirty="0" smtClean="0"/>
              <a:t>8*</a:t>
            </a:r>
            <a:r>
              <a:rPr lang="en-US" dirty="0" err="1" smtClean="0"/>
              <a:t>T</a:t>
            </a:r>
            <a:r>
              <a:rPr lang="en-US" sz="1200" dirty="0" err="1" smtClean="0"/>
              <a:t>c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32813" r="51250" b="32812"/>
          <a:stretch>
            <a:fillRect/>
          </a:stretch>
        </p:blipFill>
        <p:spPr bwMode="auto">
          <a:xfrm>
            <a:off x="4648200" y="1676400"/>
            <a:ext cx="39849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5334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Hydraulic Design Manual </a:t>
            </a:r>
            <a:r>
              <a:rPr lang="en-US" dirty="0" err="1" smtClean="0"/>
              <a:t>Nomographs</a:t>
            </a:r>
            <a:endParaRPr lang="en-US" dirty="0" smtClean="0"/>
          </a:p>
          <a:p>
            <a:pPr lvl="1"/>
            <a:r>
              <a:rPr lang="en-US" dirty="0" smtClean="0"/>
              <a:t>Overland Sheet Flow to Stream</a:t>
            </a:r>
          </a:p>
          <a:p>
            <a:pPr lvl="1"/>
            <a:r>
              <a:rPr lang="en-US" dirty="0" smtClean="0"/>
              <a:t>Stream Flow to Junction</a:t>
            </a:r>
          </a:p>
          <a:p>
            <a:r>
              <a:rPr lang="en-US" dirty="0" smtClean="0"/>
              <a:t>Times are Additive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1569" t="24649" r="35697" b="37074"/>
          <a:stretch>
            <a:fillRect/>
          </a:stretch>
        </p:blipFill>
        <p:spPr bwMode="auto">
          <a:xfrm>
            <a:off x="5105400" y="1981200"/>
            <a:ext cx="2876550" cy="2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27344" r="32813" b="65625"/>
          <a:stretch>
            <a:fillRect/>
          </a:stretch>
        </p:blipFill>
        <p:spPr bwMode="auto">
          <a:xfrm>
            <a:off x="4572000" y="4800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37848" t="56713" r="44832" b="25821"/>
          <a:stretch>
            <a:fillRect/>
          </a:stretch>
        </p:blipFill>
        <p:spPr bwMode="auto">
          <a:xfrm>
            <a:off x="1524000" y="4495800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766" t="16032" r="27885" b="4409"/>
          <a:stretch>
            <a:fillRect/>
          </a:stretch>
        </p:blipFill>
        <p:spPr bwMode="auto">
          <a:xfrm>
            <a:off x="457200" y="1524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Loss Method</a:t>
            </a:r>
          </a:p>
          <a:p>
            <a:pPr lvl="1"/>
            <a:r>
              <a:rPr lang="en-US" dirty="0" smtClean="0"/>
              <a:t>SCS Curve Number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3460" t="42886" r="74800" b="44689"/>
          <a:stretch>
            <a:fillRect/>
          </a:stretch>
        </p:blipFill>
        <p:spPr bwMode="auto">
          <a:xfrm>
            <a:off x="1371600" y="2895600"/>
            <a:ext cx="1504950" cy="12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4904" t="27655" r="68429" b="64930"/>
          <a:stretch>
            <a:fillRect/>
          </a:stretch>
        </p:blipFill>
        <p:spPr bwMode="auto">
          <a:xfrm>
            <a:off x="762000" y="4495800"/>
            <a:ext cx="310566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6891" t="27856" r="36078" b="35070"/>
          <a:stretch>
            <a:fillRect/>
          </a:stretch>
        </p:blipFill>
        <p:spPr bwMode="auto">
          <a:xfrm>
            <a:off x="3962400" y="19050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7145" t="17017" r="4572" b="12358"/>
          <a:stretch>
            <a:fillRect/>
          </a:stretch>
        </p:blipFill>
        <p:spPr bwMode="auto">
          <a:xfrm>
            <a:off x="152400" y="2286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7051" t="27856" r="26122" b="29459"/>
          <a:stretch>
            <a:fillRect/>
          </a:stretch>
        </p:blipFill>
        <p:spPr bwMode="auto">
          <a:xfrm>
            <a:off x="1066800" y="1524000"/>
            <a:ext cx="678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Muskingum Routing</a:t>
            </a:r>
          </a:p>
          <a:p>
            <a:pPr lvl="1"/>
            <a:r>
              <a:rPr lang="en-US" dirty="0" smtClean="0"/>
              <a:t>Assumed x = .2, average for natural streams</a:t>
            </a:r>
          </a:p>
          <a:p>
            <a:pPr lvl="1"/>
            <a:r>
              <a:rPr lang="en-US" dirty="0" smtClean="0"/>
              <a:t>Assumed K = Travel Time through reach</a:t>
            </a:r>
          </a:p>
          <a:p>
            <a:pPr lvl="2"/>
            <a:r>
              <a:rPr lang="en-US" dirty="0" smtClean="0"/>
              <a:t>Found each Reach Distance</a:t>
            </a:r>
          </a:p>
          <a:p>
            <a:pPr lvl="2"/>
            <a:r>
              <a:rPr lang="en-US" dirty="0" smtClean="0"/>
              <a:t>Assumed v = 2 ft/s</a:t>
            </a:r>
          </a:p>
          <a:p>
            <a:r>
              <a:rPr lang="en-US" dirty="0" smtClean="0"/>
              <a:t>Easily Weakest Parameters in Model</a:t>
            </a:r>
          </a:p>
          <a:p>
            <a:pPr lvl="1"/>
            <a:r>
              <a:rPr lang="en-US" dirty="0" smtClean="0"/>
              <a:t>Could not back calculate parameters because gages do not exist at each outflow point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27344" r="29375" b="65625"/>
          <a:stretch>
            <a:fillRect/>
          </a:stretch>
        </p:blipFill>
        <p:spPr bwMode="auto">
          <a:xfrm>
            <a:off x="4572000" y="25146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6406" r="63125" b="67188"/>
          <a:stretch>
            <a:fillRect/>
          </a:stretch>
        </p:blipFill>
        <p:spPr bwMode="auto">
          <a:xfrm>
            <a:off x="4495800" y="32004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867400"/>
            <a:ext cx="76200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NWS TP-40 Rainfall Depth (5.5”) for an SCS Type 3 Storm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8654" t="23246" r="24479" b="24449"/>
          <a:stretch>
            <a:fillRect/>
          </a:stretch>
        </p:blipFill>
        <p:spPr bwMode="auto">
          <a:xfrm>
            <a:off x="990600" y="12954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048000" y="4572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39902" t="54910" r="44671" b="16433"/>
          <a:stretch>
            <a:fillRect/>
          </a:stretch>
        </p:blipFill>
        <p:spPr bwMode="auto">
          <a:xfrm>
            <a:off x="2895600" y="2743200"/>
            <a:ext cx="1781175" cy="26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Specifications and… Go!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23848"/>
          <a:stretch>
            <a:fillRect/>
          </a:stretch>
        </p:blipFill>
        <p:spPr bwMode="auto">
          <a:xfrm>
            <a:off x="381000" y="1295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lbc485\Local Settings\Temporary Internet Files\Content.IE5\C5YXIF01\MP9004427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5181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Impatiently Waiting…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Worked!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b="27255"/>
          <a:stretch>
            <a:fillRect/>
          </a:stretch>
        </p:blipFill>
        <p:spPr bwMode="auto">
          <a:xfrm>
            <a:off x="914400" y="15240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“Urbanizing” the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181601"/>
            <a:ext cx="80010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Chose to make projections about growth in Buda (</a:t>
            </a:r>
            <a:r>
              <a:rPr lang="en-US" dirty="0" err="1" smtClean="0"/>
              <a:t>Subbasin</a:t>
            </a:r>
            <a:r>
              <a:rPr lang="en-US" dirty="0" smtClean="0"/>
              <a:t> 14), in South Austin (12), and around the Airport (13)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11" t="23721" r="1998" b="25092"/>
          <a:stretch>
            <a:fillRect/>
          </a:stretch>
        </p:blipFill>
        <p:spPr bwMode="auto">
          <a:xfrm rot="60000">
            <a:off x="337418" y="1214879"/>
            <a:ext cx="8270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t="16433" r="24639" b="36829"/>
          <a:stretch>
            <a:fillRect/>
          </a:stretch>
        </p:blipFill>
        <p:spPr bwMode="auto">
          <a:xfrm>
            <a:off x="228600" y="609601"/>
            <a:ext cx="84582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t="16433" r="23037" b="33467"/>
          <a:stretch>
            <a:fillRect/>
          </a:stretch>
        </p:blipFill>
        <p:spPr bwMode="auto">
          <a:xfrm>
            <a:off x="228600" y="6096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5181600"/>
            <a:ext cx="61722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Modified the percentage of the area with specific land uses</a:t>
            </a:r>
          </a:p>
          <a:p>
            <a:r>
              <a:rPr lang="en-US" dirty="0" smtClean="0"/>
              <a:t>Found a new “urbanized” curve number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4" cstate="print"/>
          <a:srcRect t="16232" r="28005" b="37074"/>
          <a:stretch>
            <a:fillRect/>
          </a:stretch>
        </p:blipFill>
        <p:spPr bwMode="auto">
          <a:xfrm>
            <a:off x="228600" y="609600"/>
            <a:ext cx="84582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Basin 12 (South Austin)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Urbanization on the Hydrograph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r>
              <a:rPr lang="en-US" sz="2400" dirty="0" smtClean="0"/>
              <a:t>Increased Impervious Cover and Improved Drainage Systems cause: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Peak </a:t>
            </a:r>
            <a:r>
              <a:rPr lang="en-US" dirty="0" smtClean="0"/>
              <a:t>Flows</a:t>
            </a:r>
          </a:p>
          <a:p>
            <a:pPr lvl="1"/>
            <a:r>
              <a:rPr lang="en-US" dirty="0" smtClean="0"/>
              <a:t>Shorter </a:t>
            </a:r>
            <a:r>
              <a:rPr lang="en-US" dirty="0"/>
              <a:t>Lag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Total Runoff Volumes</a:t>
            </a:r>
          </a:p>
          <a:p>
            <a:endParaRPr lang="en-US" dirty="0"/>
          </a:p>
        </p:txBody>
      </p:sp>
      <p:pic>
        <p:nvPicPr>
          <p:cNvPr id="11" name="Picture 10" descr="urbaniz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495800" cy="450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“Future” Run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26653"/>
          <a:stretch>
            <a:fillRect/>
          </a:stretch>
        </p:blipFill>
        <p:spPr bwMode="auto">
          <a:xfrm>
            <a:off x="457200" y="12954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3397" t="7415" r="37180" b="34870"/>
          <a:stretch>
            <a:fillRect/>
          </a:stretch>
        </p:blipFill>
        <p:spPr bwMode="auto">
          <a:xfrm>
            <a:off x="544300" y="1600200"/>
            <a:ext cx="3864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3877" t="7415" r="36018" b="36273"/>
          <a:stretch>
            <a:fillRect/>
          </a:stretch>
        </p:blipFill>
        <p:spPr bwMode="auto">
          <a:xfrm>
            <a:off x="4652901" y="1600200"/>
            <a:ext cx="40291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581400" y="39624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4038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53953" t="38607" r="39387" b="56715"/>
          <a:stretch>
            <a:fillRect/>
          </a:stretch>
        </p:blipFill>
        <p:spPr bwMode="auto">
          <a:xfrm>
            <a:off x="5943600" y="3581400"/>
            <a:ext cx="249277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 l="53053" t="38581" r="40369" b="56657"/>
          <a:stretch>
            <a:fillRect/>
          </a:stretch>
        </p:blipFill>
        <p:spPr bwMode="auto">
          <a:xfrm>
            <a:off x="2590800" y="3505200"/>
            <a:ext cx="230764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7 Hydrographs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3086" t="7415" r="-40" b="27255"/>
          <a:stretch>
            <a:fillRect/>
          </a:stretch>
        </p:blipFill>
        <p:spPr bwMode="auto">
          <a:xfrm>
            <a:off x="457200" y="1600200"/>
            <a:ext cx="4038600" cy="27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3888" t="7615" r="-40" b="27054"/>
          <a:stretch>
            <a:fillRect/>
          </a:stretch>
        </p:blipFill>
        <p:spPr bwMode="auto">
          <a:xfrm>
            <a:off x="4648200" y="1600200"/>
            <a:ext cx="4038600" cy="27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23894" t="7415" r="40024" b="69739"/>
          <a:stretch>
            <a:fillRect/>
          </a:stretch>
        </p:blipFill>
        <p:spPr bwMode="auto">
          <a:xfrm>
            <a:off x="4876800" y="44958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29646" t="18437" r="34415" b="58717"/>
          <a:stretch>
            <a:fillRect/>
          </a:stretch>
        </p:blipFill>
        <p:spPr bwMode="auto">
          <a:xfrm>
            <a:off x="685800" y="4495800"/>
            <a:ext cx="356535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288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Urbanized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16130" t="16130" r="3220" b="11285"/>
          <a:stretch>
            <a:fillRect/>
          </a:stretch>
        </p:blipFill>
        <p:spPr bwMode="auto">
          <a:xfrm>
            <a:off x="914400" y="1371600"/>
            <a:ext cx="72390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Point Star 11"/>
          <p:cNvSpPr/>
          <p:nvPr/>
        </p:nvSpPr>
        <p:spPr>
          <a:xfrm>
            <a:off x="7696200" y="3124200"/>
            <a:ext cx="304800" cy="304800"/>
          </a:xfrm>
          <a:prstGeom prst="star5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Junction 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600000">
            <a:off x="7581760" y="3597775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agree with Qualitative?</a:t>
            </a:r>
            <a:endParaRPr lang="en-US" dirty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457200" y="4038600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Slide Two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Impervious Cover and Improved Drainage Systems cause: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Flows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Lag Times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Total Runoff Volumes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724400"/>
            <a:ext cx="91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</a:t>
            </a:r>
            <a:endParaRPr lang="en-U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5181600"/>
            <a:ext cx="91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</a:t>
            </a:r>
            <a:endParaRPr lang="en-U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5638800"/>
            <a:ext cx="91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</a:t>
            </a:r>
            <a:endParaRPr lang="en-U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2" cstate="print"/>
          <a:srcRect l="2243" t="19124" r="34696" b="62325"/>
          <a:stretch>
            <a:fillRect/>
          </a:stretch>
        </p:blipFill>
        <p:spPr bwMode="auto">
          <a:xfrm>
            <a:off x="457200" y="15240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results agreed with qualitative assumptions, but the effect was not as dramatic as I hoped</a:t>
            </a:r>
          </a:p>
          <a:p>
            <a:pPr lvl="1"/>
            <a:r>
              <a:rPr lang="en-US" dirty="0" smtClean="0"/>
              <a:t>Lag Time increased only by 1 hour 12 minutes</a:t>
            </a:r>
          </a:p>
          <a:p>
            <a:pPr lvl="1"/>
            <a:r>
              <a:rPr lang="en-US" dirty="0" smtClean="0"/>
              <a:t>Hardly a recognizable difference in </a:t>
            </a:r>
            <a:r>
              <a:rPr lang="en-US" dirty="0" smtClean="0"/>
              <a:t>hydrographs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adequately route flows, coefficients should be back calculated</a:t>
            </a:r>
          </a:p>
          <a:p>
            <a:r>
              <a:rPr lang="en-US" dirty="0" smtClean="0"/>
              <a:t>I </a:t>
            </a:r>
            <a:r>
              <a:rPr lang="en-US" dirty="0" smtClean="0"/>
              <a:t>wish I would have taken GIS in the fall.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Take GIS in the fall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7" name="Picture Placeholder 6" descr="electric peak 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" b="5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800" dirty="0" smtClean="0"/>
              <a:t>Electric Peak – Yellowstone National Park</a:t>
            </a:r>
          </a:p>
          <a:p>
            <a:pPr algn="ctr"/>
            <a:r>
              <a:rPr lang="en-US" i="1" dirty="0" smtClean="0"/>
              <a:t>Never to be urbanized</a:t>
            </a:r>
            <a:r>
              <a:rPr lang="en-US" i="1" dirty="0" smtClean="0"/>
              <a:t>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 of Urbanization…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Less Recharge of Aquifers</a:t>
            </a:r>
          </a:p>
          <a:p>
            <a:r>
              <a:rPr lang="en-US" dirty="0" smtClean="0"/>
              <a:t>Water Quality Degrades</a:t>
            </a:r>
          </a:p>
          <a:p>
            <a:pPr lvl="1"/>
            <a:r>
              <a:rPr lang="en-US" dirty="0" smtClean="0"/>
              <a:t>Water running off of impervious areas, such as roads and parking lots, can contain a lot of contaminants, such as oil and garbage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gross wat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6504"/>
            <a:ext cx="3429000" cy="5118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Quantify the effects of urbanization on a real hydrograph</a:t>
            </a:r>
          </a:p>
          <a:p>
            <a:pPr lvl="1"/>
            <a:r>
              <a:rPr lang="en-US" dirty="0" smtClean="0"/>
              <a:t>Create a working basin model in HEC-HMS</a:t>
            </a:r>
          </a:p>
          <a:p>
            <a:pPr lvl="1"/>
            <a:r>
              <a:rPr lang="en-US" dirty="0" smtClean="0"/>
              <a:t>Find the hydrograph for a given storm</a:t>
            </a:r>
          </a:p>
          <a:p>
            <a:pPr lvl="1"/>
            <a:r>
              <a:rPr lang="en-US" dirty="0" smtClean="0"/>
              <a:t>Modify the land use data to include more development</a:t>
            </a:r>
          </a:p>
          <a:p>
            <a:pPr lvl="1"/>
            <a:r>
              <a:rPr lang="en-US" dirty="0" smtClean="0"/>
              <a:t>Compare the new </a:t>
            </a:r>
            <a:r>
              <a:rPr lang="en-US" dirty="0" smtClean="0"/>
              <a:t>hydrograph </a:t>
            </a:r>
            <a:r>
              <a:rPr lang="en-US" dirty="0" smtClean="0"/>
              <a:t>to the control</a:t>
            </a:r>
          </a:p>
          <a:p>
            <a:r>
              <a:rPr lang="en-US" dirty="0" smtClean="0"/>
              <a:t>Learn how to find data, use </a:t>
            </a:r>
            <a:r>
              <a:rPr lang="en-US" dirty="0" err="1" smtClean="0"/>
              <a:t>ArcGIS</a:t>
            </a:r>
            <a:r>
              <a:rPr lang="en-US" dirty="0" smtClean="0"/>
              <a:t>, and use HEC-HMS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Creek Watershed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93" t="25254" r="1512" b="25921"/>
          <a:stretch>
            <a:fillRect/>
          </a:stretch>
        </p:blipFill>
        <p:spPr bwMode="auto">
          <a:xfrm rot="60000">
            <a:off x="338149" y="1445644"/>
            <a:ext cx="8519286" cy="389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715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 indicates the intensity of impervious cover </a:t>
            </a:r>
          </a:p>
          <a:p>
            <a:pPr algn="ctr"/>
            <a:r>
              <a:rPr lang="en-US" i="1" dirty="0" smtClean="0"/>
              <a:t>From National Land Cover Database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Onion Creek?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Readily Available Data</a:t>
            </a:r>
          </a:p>
          <a:p>
            <a:pPr lvl="1"/>
            <a:r>
              <a:rPr lang="en-US" dirty="0" smtClean="0"/>
              <a:t>CAPCOG</a:t>
            </a:r>
          </a:p>
          <a:p>
            <a:r>
              <a:rPr lang="en-US" dirty="0" smtClean="0"/>
              <a:t>Coming Under Increasing Development Pressure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smtClean="0"/>
              <a:t>much of South </a:t>
            </a:r>
            <a:r>
              <a:rPr lang="en-US" dirty="0" smtClean="0"/>
              <a:t>Austin, Buda</a:t>
            </a:r>
          </a:p>
          <a:p>
            <a:pPr lvl="1"/>
            <a:r>
              <a:rPr lang="en-US" dirty="0" smtClean="0"/>
              <a:t>Lower end contains </a:t>
            </a:r>
            <a:r>
              <a:rPr lang="en-US" dirty="0" smtClean="0"/>
              <a:t>the </a:t>
            </a:r>
            <a:r>
              <a:rPr lang="en-US" dirty="0" smtClean="0"/>
              <a:t>Airport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202" t="16795" r="6061" b="15023"/>
          <a:stretch>
            <a:fillRect/>
          </a:stretch>
        </p:blipFill>
        <p:spPr bwMode="auto">
          <a:xfrm>
            <a:off x="3733800" y="1752600"/>
            <a:ext cx="51505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Level of Detail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4478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514600" cy="4525963"/>
          </a:xfrm>
        </p:spPr>
        <p:txBody>
          <a:bodyPr/>
          <a:lstStyle/>
          <a:p>
            <a:r>
              <a:rPr lang="en-US" dirty="0" smtClean="0"/>
              <a:t>Using data from </a:t>
            </a:r>
            <a:r>
              <a:rPr lang="en-US" dirty="0" err="1" smtClean="0"/>
              <a:t>NDHPlus</a:t>
            </a:r>
            <a:r>
              <a:rPr lang="en-US" dirty="0" smtClean="0"/>
              <a:t> – 187 catchments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1219200"/>
            <a:ext cx="6324600" cy="502920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152400" y="1143000"/>
            <a:ext cx="6096000" cy="502920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Level of Detail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744" t="27128" r="5219" b="28061"/>
          <a:stretch>
            <a:fillRect/>
          </a:stretch>
        </p:blipFill>
        <p:spPr bwMode="auto">
          <a:xfrm>
            <a:off x="990600" y="1752600"/>
            <a:ext cx="68774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5257800"/>
            <a:ext cx="6629400" cy="1143000"/>
          </a:xfrm>
        </p:spPr>
        <p:txBody>
          <a:bodyPr/>
          <a:lstStyle/>
          <a:p>
            <a:r>
              <a:rPr lang="en-US" dirty="0" smtClean="0"/>
              <a:t>Using 12 digit Hydrologic Unit Codes – 9 </a:t>
            </a:r>
            <a:r>
              <a:rPr lang="en-US" dirty="0" err="1" smtClean="0"/>
              <a:t>Subwatersheds</a:t>
            </a:r>
            <a:r>
              <a:rPr lang="en-US" dirty="0" smtClean="0"/>
              <a:t> containing Onion Creek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4359" t="24048" r="2083" b="38677"/>
          <a:stretch>
            <a:fillRect/>
          </a:stretch>
        </p:blipFill>
        <p:spPr bwMode="auto">
          <a:xfrm>
            <a:off x="152400" y="10668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HEC-HMS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4953000"/>
            <a:ext cx="25146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Basin Model</a:t>
            </a:r>
          </a:p>
          <a:p>
            <a:pPr lvl="1"/>
            <a:r>
              <a:rPr lang="en-US" dirty="0" smtClean="0"/>
              <a:t>9 </a:t>
            </a:r>
            <a:r>
              <a:rPr lang="en-US" dirty="0" err="1" smtClean="0"/>
              <a:t>Subbasins</a:t>
            </a:r>
            <a:endParaRPr lang="en-US" dirty="0" smtClean="0"/>
          </a:p>
          <a:p>
            <a:pPr lvl="1"/>
            <a:r>
              <a:rPr lang="en-US" dirty="0" smtClean="0"/>
              <a:t>6 Reaches</a:t>
            </a:r>
          </a:p>
          <a:p>
            <a:pPr lvl="1"/>
            <a:r>
              <a:rPr lang="en-US" dirty="0" smtClean="0"/>
              <a:t>7 Junctions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4800600"/>
            <a:ext cx="2743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Meteorlogic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SCS Storm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Specifications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523</Words>
  <Application>Microsoft Office PowerPoint</Application>
  <PresentationFormat>On-screen Show (4:3)</PresentationFormat>
  <Paragraphs>103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Effects of Urbanization on the Onion Creek Watershed</vt:lpstr>
      <vt:lpstr>Effects of Urbanization on the Hydrograph </vt:lpstr>
      <vt:lpstr>Other Effects of Urbanization…</vt:lpstr>
      <vt:lpstr>Project Goals</vt:lpstr>
      <vt:lpstr>Onion Creek Watershed</vt:lpstr>
      <vt:lpstr>Why Onion Creek?</vt:lpstr>
      <vt:lpstr>Defining the Level of Detail</vt:lpstr>
      <vt:lpstr>Defining the Level of Detail</vt:lpstr>
      <vt:lpstr>HEC-HMS Development</vt:lpstr>
      <vt:lpstr>Subbasins </vt:lpstr>
      <vt:lpstr>Time of Concentration</vt:lpstr>
      <vt:lpstr>Subbasins</vt:lpstr>
      <vt:lpstr>Slide 13</vt:lpstr>
      <vt:lpstr>Routing</vt:lpstr>
      <vt:lpstr>Precipitation Model</vt:lpstr>
      <vt:lpstr>Control Specifications and… Go!</vt:lpstr>
      <vt:lpstr>Worked!</vt:lpstr>
      <vt:lpstr>“Urbanizing” the Watershed</vt:lpstr>
      <vt:lpstr>Slide 19</vt:lpstr>
      <vt:lpstr>“Future” Run</vt:lpstr>
      <vt:lpstr>Comparison of Results</vt:lpstr>
      <vt:lpstr>Junction 7 Hydrographs</vt:lpstr>
      <vt:lpstr>Quantitative agree with Qualitative?</vt:lpstr>
      <vt:lpstr>Conclusions</vt:lpstr>
      <vt:lpstr>Still to do…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Urbanization on Onion Creek Watershed</dc:title>
  <dc:creator>Blessing</dc:creator>
  <cp:lastModifiedBy>Laura</cp:lastModifiedBy>
  <cp:revision>50</cp:revision>
  <dcterms:created xsi:type="dcterms:W3CDTF">2010-05-03T01:18:37Z</dcterms:created>
  <dcterms:modified xsi:type="dcterms:W3CDTF">2010-05-04T04:57:31Z</dcterms:modified>
</cp:coreProperties>
</file>