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65" r:id="rId3"/>
    <p:sldId id="273" r:id="rId4"/>
    <p:sldId id="269" r:id="rId5"/>
    <p:sldId id="268" r:id="rId6"/>
    <p:sldId id="270" r:id="rId7"/>
    <p:sldId id="272" r:id="rId8"/>
    <p:sldId id="271" r:id="rId9"/>
    <p:sldId id="274" r:id="rId10"/>
    <p:sldId id="275" r:id="rId11"/>
    <p:sldId id="277" r:id="rId12"/>
    <p:sldId id="276" r:id="rId13"/>
    <p:sldId id="282" r:id="rId14"/>
    <p:sldId id="278" r:id="rId15"/>
    <p:sldId id="280" r:id="rId16"/>
    <p:sldId id="281" r:id="rId17"/>
    <p:sldId id="266" r:id="rId18"/>
    <p:sldId id="283" r:id="rId19"/>
    <p:sldId id="279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28" autoAdjust="0"/>
  </p:normalViewPr>
  <p:slideViewPr>
    <p:cSldViewPr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693A5-D0B6-45A9-BB73-C1A12EC5AE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A68473-942C-422A-9E6C-E5BCA04A55B2}">
      <dgm:prSet phldrT="[Text]"/>
      <dgm:spPr/>
      <dgm:t>
        <a:bodyPr/>
        <a:lstStyle/>
        <a:p>
          <a:r>
            <a:rPr lang="en-US" dirty="0" smtClean="0"/>
            <a:t>Terrain Data and Preprocessing</a:t>
          </a:r>
          <a:endParaRPr lang="en-US" dirty="0"/>
        </a:p>
      </dgm:t>
    </dgm:pt>
    <dgm:pt modelId="{669C61C9-51E8-4952-A99F-5B25856111DE}" type="parTrans" cxnId="{2BD8146C-7089-4FAE-BEBC-8C4F8198C3D1}">
      <dgm:prSet/>
      <dgm:spPr/>
      <dgm:t>
        <a:bodyPr/>
        <a:lstStyle/>
        <a:p>
          <a:endParaRPr lang="en-US"/>
        </a:p>
      </dgm:t>
    </dgm:pt>
    <dgm:pt modelId="{B0A64331-C610-4553-849D-67B1311D6E87}" type="sibTrans" cxnId="{2BD8146C-7089-4FAE-BEBC-8C4F8198C3D1}">
      <dgm:prSet/>
      <dgm:spPr/>
      <dgm:t>
        <a:bodyPr/>
        <a:lstStyle/>
        <a:p>
          <a:endParaRPr lang="en-US"/>
        </a:p>
      </dgm:t>
    </dgm:pt>
    <dgm:pt modelId="{8AC74696-881C-4EF1-A7EC-51B3BC5C6E11}">
      <dgm:prSet phldrT="[Text]"/>
      <dgm:spPr/>
      <dgm:t>
        <a:bodyPr/>
        <a:lstStyle/>
        <a:p>
          <a:r>
            <a:rPr lang="en-US" dirty="0" smtClean="0"/>
            <a:t>Hydrologic Model of Watershed</a:t>
          </a:r>
          <a:endParaRPr lang="en-US" dirty="0"/>
        </a:p>
      </dgm:t>
    </dgm:pt>
    <dgm:pt modelId="{88C2CBF6-D72B-4C17-BA6D-695BCD2B8503}" type="parTrans" cxnId="{4726E1A8-039F-4261-B112-6E3B575EC8DB}">
      <dgm:prSet/>
      <dgm:spPr/>
      <dgm:t>
        <a:bodyPr/>
        <a:lstStyle/>
        <a:p>
          <a:endParaRPr lang="en-US"/>
        </a:p>
      </dgm:t>
    </dgm:pt>
    <dgm:pt modelId="{FB47EA0F-661C-4A40-9BD4-FE8467674B09}" type="sibTrans" cxnId="{4726E1A8-039F-4261-B112-6E3B575EC8DB}">
      <dgm:prSet/>
      <dgm:spPr/>
      <dgm:t>
        <a:bodyPr/>
        <a:lstStyle/>
        <a:p>
          <a:endParaRPr lang="en-US"/>
        </a:p>
      </dgm:t>
    </dgm:pt>
    <dgm:pt modelId="{DAE7A51D-0198-4E22-8E86-796CA6909A77}">
      <dgm:prSet/>
      <dgm:spPr/>
      <dgm:t>
        <a:bodyPr/>
        <a:lstStyle/>
        <a:p>
          <a:r>
            <a:rPr lang="en-US" dirty="0" smtClean="0"/>
            <a:t>Hydraulic Model of Dams</a:t>
          </a:r>
          <a:endParaRPr lang="en-US" dirty="0"/>
        </a:p>
      </dgm:t>
    </dgm:pt>
    <dgm:pt modelId="{8C184B09-8C2F-4F41-B710-72A7C7ED7EEB}" type="parTrans" cxnId="{D055C0A9-F6A1-43EC-B020-C062EFEDA038}">
      <dgm:prSet/>
      <dgm:spPr/>
      <dgm:t>
        <a:bodyPr/>
        <a:lstStyle/>
        <a:p>
          <a:endParaRPr lang="en-US"/>
        </a:p>
      </dgm:t>
    </dgm:pt>
    <dgm:pt modelId="{31E6D0EA-903D-4C22-B8C8-5B77C59FA02E}" type="sibTrans" cxnId="{D055C0A9-F6A1-43EC-B020-C062EFEDA038}">
      <dgm:prSet/>
      <dgm:spPr/>
      <dgm:t>
        <a:bodyPr/>
        <a:lstStyle/>
        <a:p>
          <a:endParaRPr lang="en-US"/>
        </a:p>
      </dgm:t>
    </dgm:pt>
    <dgm:pt modelId="{8A0C4CDB-4B87-4ABF-8BBD-43CD4E00C29F}">
      <dgm:prSet/>
      <dgm:spPr/>
      <dgm:t>
        <a:bodyPr/>
        <a:lstStyle/>
        <a:p>
          <a:endParaRPr lang="en-US" dirty="0"/>
        </a:p>
      </dgm:t>
    </dgm:pt>
    <dgm:pt modelId="{ABECCF1E-7DF5-46CA-82EC-4ADE6CED557C}" type="parTrans" cxnId="{DCE96AAA-BC5B-4B88-8682-12273A849F84}">
      <dgm:prSet/>
      <dgm:spPr/>
      <dgm:t>
        <a:bodyPr/>
        <a:lstStyle/>
        <a:p>
          <a:endParaRPr lang="en-US"/>
        </a:p>
      </dgm:t>
    </dgm:pt>
    <dgm:pt modelId="{C3D997EA-CA2B-4E14-91ED-0E9138AD813D}" type="sibTrans" cxnId="{DCE96AAA-BC5B-4B88-8682-12273A849F84}">
      <dgm:prSet/>
      <dgm:spPr/>
      <dgm:t>
        <a:bodyPr/>
        <a:lstStyle/>
        <a:p>
          <a:endParaRPr lang="en-US"/>
        </a:p>
      </dgm:t>
    </dgm:pt>
    <dgm:pt modelId="{CA54627C-D803-41C2-88BF-53AB2C800D8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Hydraulic Modeling of Floodplain</a:t>
          </a:r>
          <a:endParaRPr lang="en-US" dirty="0"/>
        </a:p>
      </dgm:t>
    </dgm:pt>
    <dgm:pt modelId="{5103875A-6FB4-4C75-9261-CAFF236C7067}" type="parTrans" cxnId="{954C4F2D-67C4-469C-A751-08D33AD7211D}">
      <dgm:prSet/>
      <dgm:spPr/>
      <dgm:t>
        <a:bodyPr/>
        <a:lstStyle/>
        <a:p>
          <a:endParaRPr lang="en-US"/>
        </a:p>
      </dgm:t>
    </dgm:pt>
    <dgm:pt modelId="{F52293DE-DF28-44A4-826E-B282CE5550B3}" type="sibTrans" cxnId="{954C4F2D-67C4-469C-A751-08D33AD7211D}">
      <dgm:prSet/>
      <dgm:spPr/>
      <dgm:t>
        <a:bodyPr/>
        <a:lstStyle/>
        <a:p>
          <a:endParaRPr lang="en-US"/>
        </a:p>
      </dgm:t>
    </dgm:pt>
    <dgm:pt modelId="{BF7D2158-E361-4FBC-912E-E3FD5E188188}">
      <dgm:prSet/>
      <dgm:spPr/>
      <dgm:t>
        <a:bodyPr/>
        <a:lstStyle/>
        <a:p>
          <a:r>
            <a:rPr lang="en-US" dirty="0" smtClean="0"/>
            <a:t>Map of Floodplain</a:t>
          </a:r>
          <a:endParaRPr lang="en-US" dirty="0"/>
        </a:p>
      </dgm:t>
    </dgm:pt>
    <dgm:pt modelId="{D6A47800-F928-44C9-A9D3-CCFBCA515ED6}" type="parTrans" cxnId="{1E51C8FC-67AA-4337-BABF-2BE66C2D8150}">
      <dgm:prSet/>
      <dgm:spPr/>
      <dgm:t>
        <a:bodyPr/>
        <a:lstStyle/>
        <a:p>
          <a:endParaRPr lang="en-US"/>
        </a:p>
      </dgm:t>
    </dgm:pt>
    <dgm:pt modelId="{476AFE05-0D5C-4F5C-81D3-E76A8AFE369E}" type="sibTrans" cxnId="{1E51C8FC-67AA-4337-BABF-2BE66C2D8150}">
      <dgm:prSet/>
      <dgm:spPr/>
      <dgm:t>
        <a:bodyPr/>
        <a:lstStyle/>
        <a:p>
          <a:endParaRPr lang="en-US"/>
        </a:p>
      </dgm:t>
    </dgm:pt>
    <dgm:pt modelId="{2F2AD625-C266-45A5-973E-02AD2DBEBDD5}" type="pres">
      <dgm:prSet presAssocID="{8DA693A5-D0B6-45A9-BB73-C1A12EC5AE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AAD33-2904-440D-945C-84A59961C880}" type="pres">
      <dgm:prSet presAssocID="{74A68473-942C-422A-9E6C-E5BCA04A55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56537-71DB-4CB2-A333-3D50E5B80ED6}" type="pres">
      <dgm:prSet presAssocID="{B0A64331-C610-4553-849D-67B1311D6E8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7CEE79E-F2F5-4E9C-A400-F1FB24BA945B}" type="pres">
      <dgm:prSet presAssocID="{B0A64331-C610-4553-849D-67B1311D6E8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E115BDD-64FF-4A47-A41E-84B2D85966E3}" type="pres">
      <dgm:prSet presAssocID="{8AC74696-881C-4EF1-A7EC-51B3BC5C6E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272BD-4753-4C3C-B724-B38237FD865C}" type="pres">
      <dgm:prSet presAssocID="{FB47EA0F-661C-4A40-9BD4-FE8467674B0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D262C7F-208D-4621-A467-035A79F8068E}" type="pres">
      <dgm:prSet presAssocID="{FB47EA0F-661C-4A40-9BD4-FE8467674B0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BDDABE5-E8A6-4975-98D8-7A1DC495FBB9}" type="pres">
      <dgm:prSet presAssocID="{CA54627C-D803-41C2-88BF-53AB2C800D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DFDEF-A82D-40DB-A22A-29A0686FFC33}" type="pres">
      <dgm:prSet presAssocID="{F52293DE-DF28-44A4-826E-B282CE5550B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368F8F8-7A2B-42BF-8DA9-B6E7135885F8}" type="pres">
      <dgm:prSet presAssocID="{F52293DE-DF28-44A4-826E-B282CE5550B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25A6F32-5D5B-4E75-B1F4-F00636F8B3C7}" type="pres">
      <dgm:prSet presAssocID="{BF7D2158-E361-4FBC-912E-E3FD5E1881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B0CD4-0C43-4F39-8EA6-222E3E5E9FDA}" type="presOf" srcId="{8AC74696-881C-4EF1-A7EC-51B3BC5C6E11}" destId="{8E115BDD-64FF-4A47-A41E-84B2D85966E3}" srcOrd="0" destOrd="0" presId="urn:microsoft.com/office/officeart/2005/8/layout/process1"/>
    <dgm:cxn modelId="{D650C2A7-B4D0-4034-A3ED-C69B24A71D75}" type="presOf" srcId="{F52293DE-DF28-44A4-826E-B282CE5550B3}" destId="{4F6DFDEF-A82D-40DB-A22A-29A0686FFC33}" srcOrd="0" destOrd="0" presId="urn:microsoft.com/office/officeart/2005/8/layout/process1"/>
    <dgm:cxn modelId="{A27F6726-7222-44AE-B367-99F336B19723}" type="presOf" srcId="{FB47EA0F-661C-4A40-9BD4-FE8467674B09}" destId="{DD8272BD-4753-4C3C-B724-B38237FD865C}" srcOrd="0" destOrd="0" presId="urn:microsoft.com/office/officeart/2005/8/layout/process1"/>
    <dgm:cxn modelId="{5252C97E-242A-49F7-BFBE-E39FE8FF856A}" type="presOf" srcId="{8A0C4CDB-4B87-4ABF-8BBD-43CD4E00C29F}" destId="{8E115BDD-64FF-4A47-A41E-84B2D85966E3}" srcOrd="0" destOrd="2" presId="urn:microsoft.com/office/officeart/2005/8/layout/process1"/>
    <dgm:cxn modelId="{2BD8146C-7089-4FAE-BEBC-8C4F8198C3D1}" srcId="{8DA693A5-D0B6-45A9-BB73-C1A12EC5AE6C}" destId="{74A68473-942C-422A-9E6C-E5BCA04A55B2}" srcOrd="0" destOrd="0" parTransId="{669C61C9-51E8-4952-A99F-5B25856111DE}" sibTransId="{B0A64331-C610-4553-849D-67B1311D6E87}"/>
    <dgm:cxn modelId="{D7031854-DD14-4A95-BAEC-1B9BEEDFDCE5}" type="presOf" srcId="{FB47EA0F-661C-4A40-9BD4-FE8467674B09}" destId="{7D262C7F-208D-4621-A467-035A79F8068E}" srcOrd="1" destOrd="0" presId="urn:microsoft.com/office/officeart/2005/8/layout/process1"/>
    <dgm:cxn modelId="{DCE96AAA-BC5B-4B88-8682-12273A849F84}" srcId="{8AC74696-881C-4EF1-A7EC-51B3BC5C6E11}" destId="{8A0C4CDB-4B87-4ABF-8BBD-43CD4E00C29F}" srcOrd="1" destOrd="0" parTransId="{ABECCF1E-7DF5-46CA-82EC-4ADE6CED557C}" sibTransId="{C3D997EA-CA2B-4E14-91ED-0E9138AD813D}"/>
    <dgm:cxn modelId="{D183308B-84DB-4D87-832F-BDEDD7A7AF54}" type="presOf" srcId="{F52293DE-DF28-44A4-826E-B282CE5550B3}" destId="{D368F8F8-7A2B-42BF-8DA9-B6E7135885F8}" srcOrd="1" destOrd="0" presId="urn:microsoft.com/office/officeart/2005/8/layout/process1"/>
    <dgm:cxn modelId="{1E51C8FC-67AA-4337-BABF-2BE66C2D8150}" srcId="{8DA693A5-D0B6-45A9-BB73-C1A12EC5AE6C}" destId="{BF7D2158-E361-4FBC-912E-E3FD5E188188}" srcOrd="3" destOrd="0" parTransId="{D6A47800-F928-44C9-A9D3-CCFBCA515ED6}" sibTransId="{476AFE05-0D5C-4F5C-81D3-E76A8AFE369E}"/>
    <dgm:cxn modelId="{9AFB8357-883A-467C-B010-21AE056D16E8}" type="presOf" srcId="{8DA693A5-D0B6-45A9-BB73-C1A12EC5AE6C}" destId="{2F2AD625-C266-45A5-973E-02AD2DBEBDD5}" srcOrd="0" destOrd="0" presId="urn:microsoft.com/office/officeart/2005/8/layout/process1"/>
    <dgm:cxn modelId="{4726E1A8-039F-4261-B112-6E3B575EC8DB}" srcId="{8DA693A5-D0B6-45A9-BB73-C1A12EC5AE6C}" destId="{8AC74696-881C-4EF1-A7EC-51B3BC5C6E11}" srcOrd="1" destOrd="0" parTransId="{88C2CBF6-D72B-4C17-BA6D-695BCD2B8503}" sibTransId="{FB47EA0F-661C-4A40-9BD4-FE8467674B09}"/>
    <dgm:cxn modelId="{D055C0A9-F6A1-43EC-B020-C062EFEDA038}" srcId="{8AC74696-881C-4EF1-A7EC-51B3BC5C6E11}" destId="{DAE7A51D-0198-4E22-8E86-796CA6909A77}" srcOrd="0" destOrd="0" parTransId="{8C184B09-8C2F-4F41-B710-72A7C7ED7EEB}" sibTransId="{31E6D0EA-903D-4C22-B8C8-5B77C59FA02E}"/>
    <dgm:cxn modelId="{FD326158-0097-4332-925E-A8BC5731BE6D}" type="presOf" srcId="{B0A64331-C610-4553-849D-67B1311D6E87}" destId="{37CEE79E-F2F5-4E9C-A400-F1FB24BA945B}" srcOrd="1" destOrd="0" presId="urn:microsoft.com/office/officeart/2005/8/layout/process1"/>
    <dgm:cxn modelId="{D7877E46-B262-494D-9E26-EBF3EB1587A6}" type="presOf" srcId="{DAE7A51D-0198-4E22-8E86-796CA6909A77}" destId="{8E115BDD-64FF-4A47-A41E-84B2D85966E3}" srcOrd="0" destOrd="1" presId="urn:microsoft.com/office/officeart/2005/8/layout/process1"/>
    <dgm:cxn modelId="{92866250-D1D7-425C-8600-0865D6764441}" type="presOf" srcId="{BF7D2158-E361-4FBC-912E-E3FD5E188188}" destId="{F25A6F32-5D5B-4E75-B1F4-F00636F8B3C7}" srcOrd="0" destOrd="0" presId="urn:microsoft.com/office/officeart/2005/8/layout/process1"/>
    <dgm:cxn modelId="{45FBFAEC-72B8-4622-9BA0-B9B059B7AE09}" type="presOf" srcId="{74A68473-942C-422A-9E6C-E5BCA04A55B2}" destId="{D2CAAD33-2904-440D-945C-84A59961C880}" srcOrd="0" destOrd="0" presId="urn:microsoft.com/office/officeart/2005/8/layout/process1"/>
    <dgm:cxn modelId="{A28CEDB3-B5A9-4B2F-9A17-67FEBCB013A4}" type="presOf" srcId="{CA54627C-D803-41C2-88BF-53AB2C800D8E}" destId="{6BDDABE5-E8A6-4975-98D8-7A1DC495FBB9}" srcOrd="0" destOrd="0" presId="urn:microsoft.com/office/officeart/2005/8/layout/process1"/>
    <dgm:cxn modelId="{954C4F2D-67C4-469C-A751-08D33AD7211D}" srcId="{8DA693A5-D0B6-45A9-BB73-C1A12EC5AE6C}" destId="{CA54627C-D803-41C2-88BF-53AB2C800D8E}" srcOrd="2" destOrd="0" parTransId="{5103875A-6FB4-4C75-9261-CAFF236C7067}" sibTransId="{F52293DE-DF28-44A4-826E-B282CE5550B3}"/>
    <dgm:cxn modelId="{1C4A6B11-4015-4422-AD11-E6FA7F4C144D}" type="presOf" srcId="{B0A64331-C610-4553-849D-67B1311D6E87}" destId="{AD056537-71DB-4CB2-A333-3D50E5B80ED6}" srcOrd="0" destOrd="0" presId="urn:microsoft.com/office/officeart/2005/8/layout/process1"/>
    <dgm:cxn modelId="{96812BCA-18CE-49F9-87B0-E1B01B611495}" type="presParOf" srcId="{2F2AD625-C266-45A5-973E-02AD2DBEBDD5}" destId="{D2CAAD33-2904-440D-945C-84A59961C880}" srcOrd="0" destOrd="0" presId="urn:microsoft.com/office/officeart/2005/8/layout/process1"/>
    <dgm:cxn modelId="{A40A0290-E38B-496E-B81F-01A5BA603ABB}" type="presParOf" srcId="{2F2AD625-C266-45A5-973E-02AD2DBEBDD5}" destId="{AD056537-71DB-4CB2-A333-3D50E5B80ED6}" srcOrd="1" destOrd="0" presId="urn:microsoft.com/office/officeart/2005/8/layout/process1"/>
    <dgm:cxn modelId="{A0D60D3D-A905-448E-AA46-3BEEDF799F43}" type="presParOf" srcId="{AD056537-71DB-4CB2-A333-3D50E5B80ED6}" destId="{37CEE79E-F2F5-4E9C-A400-F1FB24BA945B}" srcOrd="0" destOrd="0" presId="urn:microsoft.com/office/officeart/2005/8/layout/process1"/>
    <dgm:cxn modelId="{721DF7C2-D858-44F9-987B-B03D8D84505A}" type="presParOf" srcId="{2F2AD625-C266-45A5-973E-02AD2DBEBDD5}" destId="{8E115BDD-64FF-4A47-A41E-84B2D85966E3}" srcOrd="2" destOrd="0" presId="urn:microsoft.com/office/officeart/2005/8/layout/process1"/>
    <dgm:cxn modelId="{BC1249BD-E95F-41CB-ADEE-E649AD2C5C31}" type="presParOf" srcId="{2F2AD625-C266-45A5-973E-02AD2DBEBDD5}" destId="{DD8272BD-4753-4C3C-B724-B38237FD865C}" srcOrd="3" destOrd="0" presId="urn:microsoft.com/office/officeart/2005/8/layout/process1"/>
    <dgm:cxn modelId="{C9FB4812-307B-473F-BA6E-4F80EF972AED}" type="presParOf" srcId="{DD8272BD-4753-4C3C-B724-B38237FD865C}" destId="{7D262C7F-208D-4621-A467-035A79F8068E}" srcOrd="0" destOrd="0" presId="urn:microsoft.com/office/officeart/2005/8/layout/process1"/>
    <dgm:cxn modelId="{8C8C359B-6673-4AF6-817D-398E0FCC5BE7}" type="presParOf" srcId="{2F2AD625-C266-45A5-973E-02AD2DBEBDD5}" destId="{6BDDABE5-E8A6-4975-98D8-7A1DC495FBB9}" srcOrd="4" destOrd="0" presId="urn:microsoft.com/office/officeart/2005/8/layout/process1"/>
    <dgm:cxn modelId="{176B9C67-7C9B-4975-805F-2C68EC51A12C}" type="presParOf" srcId="{2F2AD625-C266-45A5-973E-02AD2DBEBDD5}" destId="{4F6DFDEF-A82D-40DB-A22A-29A0686FFC33}" srcOrd="5" destOrd="0" presId="urn:microsoft.com/office/officeart/2005/8/layout/process1"/>
    <dgm:cxn modelId="{A4BB3209-41FB-428F-9D8F-537B2E269599}" type="presParOf" srcId="{4F6DFDEF-A82D-40DB-A22A-29A0686FFC33}" destId="{D368F8F8-7A2B-42BF-8DA9-B6E7135885F8}" srcOrd="0" destOrd="0" presId="urn:microsoft.com/office/officeart/2005/8/layout/process1"/>
    <dgm:cxn modelId="{9485ECB5-E6ED-4294-ADCB-7B42E6C246F4}" type="presParOf" srcId="{2F2AD625-C266-45A5-973E-02AD2DBEBDD5}" destId="{F25A6F32-5D5B-4E75-B1F4-F00636F8B3C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AAD33-2904-440D-945C-84A59961C880}">
      <dsp:nvSpPr>
        <dsp:cNvPr id="0" name=""/>
        <dsp:cNvSpPr/>
      </dsp:nvSpPr>
      <dsp:spPr>
        <a:xfrm>
          <a:off x="3415" y="1321478"/>
          <a:ext cx="1493378" cy="1421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Terrain Data and Preprocessing</a:t>
          </a:r>
          <a:endParaRPr lang="en-US" sz="1500" kern="1200" dirty="0"/>
        </a:p>
      </dsp:txBody>
      <dsp:txXfrm>
        <a:off x="3415" y="1321478"/>
        <a:ext cx="1493378" cy="1421043"/>
      </dsp:txXfrm>
    </dsp:sp>
    <dsp:sp modelId="{AD056537-71DB-4CB2-A333-3D50E5B80ED6}">
      <dsp:nvSpPr>
        <dsp:cNvPr id="0" name=""/>
        <dsp:cNvSpPr/>
      </dsp:nvSpPr>
      <dsp:spPr>
        <a:xfrm>
          <a:off x="1646132" y="1846821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646132" y="1846821"/>
        <a:ext cx="316596" cy="370357"/>
      </dsp:txXfrm>
    </dsp:sp>
    <dsp:sp modelId="{8E115BDD-64FF-4A47-A41E-84B2D85966E3}">
      <dsp:nvSpPr>
        <dsp:cNvPr id="0" name=""/>
        <dsp:cNvSpPr/>
      </dsp:nvSpPr>
      <dsp:spPr>
        <a:xfrm>
          <a:off x="2094145" y="1321478"/>
          <a:ext cx="1493378" cy="1421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Hydrologic Model of Watershed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Hydraulic Model of Dams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2094145" y="1321478"/>
        <a:ext cx="1493378" cy="1421043"/>
      </dsp:txXfrm>
    </dsp:sp>
    <dsp:sp modelId="{DD8272BD-4753-4C3C-B724-B38237FD865C}">
      <dsp:nvSpPr>
        <dsp:cNvPr id="0" name=""/>
        <dsp:cNvSpPr/>
      </dsp:nvSpPr>
      <dsp:spPr>
        <a:xfrm>
          <a:off x="3736862" y="1846821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36862" y="1846821"/>
        <a:ext cx="316596" cy="370357"/>
      </dsp:txXfrm>
    </dsp:sp>
    <dsp:sp modelId="{6BDDABE5-E8A6-4975-98D8-7A1DC495FBB9}">
      <dsp:nvSpPr>
        <dsp:cNvPr id="0" name=""/>
        <dsp:cNvSpPr/>
      </dsp:nvSpPr>
      <dsp:spPr>
        <a:xfrm>
          <a:off x="4184875" y="1321478"/>
          <a:ext cx="1493378" cy="142104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Hydraulic Modeling of Floodplain</a:t>
          </a:r>
          <a:endParaRPr lang="en-US" sz="1500" kern="1200" dirty="0"/>
        </a:p>
      </dsp:txBody>
      <dsp:txXfrm>
        <a:off x="4184875" y="1321478"/>
        <a:ext cx="1493378" cy="1421043"/>
      </dsp:txXfrm>
    </dsp:sp>
    <dsp:sp modelId="{4F6DFDEF-A82D-40DB-A22A-29A0686FFC33}">
      <dsp:nvSpPr>
        <dsp:cNvPr id="0" name=""/>
        <dsp:cNvSpPr/>
      </dsp:nvSpPr>
      <dsp:spPr>
        <a:xfrm>
          <a:off x="5827592" y="1846821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827592" y="1846821"/>
        <a:ext cx="316596" cy="370357"/>
      </dsp:txXfrm>
    </dsp:sp>
    <dsp:sp modelId="{F25A6F32-5D5B-4E75-B1F4-F00636F8B3C7}">
      <dsp:nvSpPr>
        <dsp:cNvPr id="0" name=""/>
        <dsp:cNvSpPr/>
      </dsp:nvSpPr>
      <dsp:spPr>
        <a:xfrm>
          <a:off x="6275605" y="1321478"/>
          <a:ext cx="1493378" cy="1421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Map of Floodplain</a:t>
          </a:r>
          <a:endParaRPr lang="en-US" sz="1500" kern="1200" dirty="0"/>
        </a:p>
      </dsp:txBody>
      <dsp:txXfrm>
        <a:off x="6275605" y="1321478"/>
        <a:ext cx="1493378" cy="1421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6F1154-AB7E-487B-81B3-BC7E7862BB21}" type="datetimeFigureOut">
              <a:rPr lang="en-US" smtClean="0"/>
              <a:pPr/>
              <a:t>5/5/10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2C61A70-F8B8-48E9-8892-066146C87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Hydraulic Modeling of the Floodplain in Sanderson, TX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Rachel </a:t>
            </a:r>
            <a:r>
              <a:rPr lang="en-US" dirty="0" err="1" smtClean="0"/>
              <a:t>Chisolm</a:t>
            </a:r>
            <a:endParaRPr lang="en-US" dirty="0" smtClean="0"/>
          </a:p>
          <a:p>
            <a:r>
              <a:rPr lang="en-US" dirty="0" smtClean="0"/>
              <a:t>CE 394K- Surface Water Hydrology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endParaRPr lang="en-US" dirty="0" smtClean="0"/>
          </a:p>
          <a:p>
            <a:r>
              <a:rPr lang="en-US" dirty="0" smtClean="0"/>
              <a:t>5/6/10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Unsteady Model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67" t="22153" r="14000" b="19514"/>
          <a:stretch>
            <a:fillRect/>
          </a:stretch>
        </p:blipFill>
        <p:spPr bwMode="auto">
          <a:xfrm>
            <a:off x="1524000" y="1371600"/>
            <a:ext cx="5791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6427113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Steady State Model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33" t="22153" r="12667" b="12847"/>
          <a:stretch>
            <a:fillRect/>
          </a:stretch>
        </p:blipFill>
        <p:spPr bwMode="auto">
          <a:xfrm>
            <a:off x="1828800" y="1524000"/>
            <a:ext cx="53340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427113"/>
            <a:ext cx="548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compared to SCS Report…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33" t="20486" r="14000" b="11181"/>
          <a:stretch>
            <a:fillRect/>
          </a:stretch>
        </p:blipFill>
        <p:spPr bwMode="auto">
          <a:xfrm>
            <a:off x="2057400" y="1600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6427113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…the reason why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67" t="18819" r="7333" b="19514"/>
          <a:stretch>
            <a:fillRect/>
          </a:stretch>
        </p:blipFill>
        <p:spPr bwMode="auto">
          <a:xfrm>
            <a:off x="1828800" y="1828800"/>
            <a:ext cx="5486400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year flood without dams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667" t="23819" r="14000" b="12847"/>
          <a:stretch>
            <a:fillRect/>
          </a:stretch>
        </p:blipFill>
        <p:spPr bwMode="auto">
          <a:xfrm>
            <a:off x="1981200" y="1394461"/>
            <a:ext cx="5029200" cy="47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year flood with dams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33" t="22153" r="14000" b="12847"/>
          <a:stretch>
            <a:fillRect/>
          </a:stretch>
        </p:blipFill>
        <p:spPr bwMode="auto">
          <a:xfrm>
            <a:off x="1905000" y="1445941"/>
            <a:ext cx="5105400" cy="485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year flood with dams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33" t="22153" r="14000" b="12847"/>
          <a:stretch>
            <a:fillRect/>
          </a:stretch>
        </p:blipFill>
        <p:spPr bwMode="auto">
          <a:xfrm>
            <a:off x="1905000" y="1447800"/>
            <a:ext cx="5257800" cy="500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427113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LIDAR data!!!</a:t>
            </a:r>
          </a:p>
          <a:p>
            <a:pPr lvl="1"/>
            <a:r>
              <a:rPr lang="en-US" dirty="0" smtClean="0"/>
              <a:t>Channel is not well defined with NED</a:t>
            </a:r>
          </a:p>
          <a:p>
            <a:pPr lvl="1"/>
            <a:r>
              <a:rPr lang="en-US" dirty="0" smtClean="0"/>
              <a:t>Streamlines delineated from NED do not match up with imagery and NHD </a:t>
            </a:r>
            <a:r>
              <a:rPr lang="en-US" dirty="0" err="1" smtClean="0"/>
              <a:t>flowlines</a:t>
            </a:r>
            <a:endParaRPr lang="en-US" dirty="0" smtClean="0"/>
          </a:p>
          <a:p>
            <a:r>
              <a:rPr lang="en-US" dirty="0" smtClean="0"/>
              <a:t>Differences in depth of inundation can be seen for floods of different return periods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HEC-RAS User’s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19" y="1371600"/>
            <a:ext cx="4982081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4953000"/>
            <a:ext cx="4495800" cy="76200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Glenn Wright and others from </a:t>
            </a:r>
            <a:r>
              <a:rPr lang="en-US" dirty="0" err="1" smtClean="0"/>
              <a:t>AEcom</a:t>
            </a:r>
            <a:endParaRPr lang="en-US" dirty="0" smtClean="0"/>
          </a:p>
          <a:p>
            <a:r>
              <a:rPr lang="en-US" dirty="0" smtClean="0"/>
              <a:t>Darrel Seidel, Trent Street and others from the NRCS </a:t>
            </a:r>
          </a:p>
          <a:p>
            <a:r>
              <a:rPr lang="en-US" dirty="0" smtClean="0"/>
              <a:t>Melinda Luna- TNRIS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endParaRPr lang="en-US" dirty="0" smtClean="0"/>
          </a:p>
          <a:p>
            <a:r>
              <a:rPr lang="en-US" dirty="0" smtClean="0"/>
              <a:t>Laura </a:t>
            </a:r>
            <a:r>
              <a:rPr lang="en-US" dirty="0" err="1" smtClean="0"/>
              <a:t>Hurd</a:t>
            </a:r>
            <a:r>
              <a:rPr lang="en-US" dirty="0" smtClean="0"/>
              <a:t>, Cody Hudson, and Marcelo </a:t>
            </a:r>
            <a:r>
              <a:rPr lang="en-US" dirty="0" err="1" smtClean="0"/>
              <a:t>Somos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Sanderson, TX susceptible to flash flooding</a:t>
            </a:r>
          </a:p>
          <a:p>
            <a:r>
              <a:rPr lang="en-US" dirty="0" smtClean="0"/>
              <a:t>System of 11 flood control dams completed in 1980’s</a:t>
            </a:r>
          </a:p>
          <a:p>
            <a:r>
              <a:rPr lang="en-US" dirty="0" smtClean="0"/>
              <a:t>Most recent FEMA flood map is from 1977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99" t="3819" r="1898" b="1181"/>
          <a:stretch>
            <a:fillRect/>
          </a:stretch>
        </p:blipFill>
        <p:spPr bwMode="auto">
          <a:xfrm>
            <a:off x="4762101" y="1813614"/>
            <a:ext cx="3810798" cy="43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 flood map for Sanderson, TX</a:t>
            </a:r>
            <a:r>
              <a:rPr lang="en-US" sz="1200" dirty="0" smtClean="0"/>
              <a:t> </a:t>
            </a:r>
          </a:p>
          <a:p>
            <a:r>
              <a:rPr lang="en-US" sz="1050" dirty="0" smtClean="0"/>
              <a:t>source: FEMA’s Map Service Center available online at msc.fema.gov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Placeholder 4" descr="NRCSdamage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311772" cy="3555492"/>
          </a:xfrm>
        </p:spPr>
      </p:pic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04800" y="5334000"/>
            <a:ext cx="88392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“It was like the last day on earth”                 	   -</a:t>
            </a:r>
            <a:r>
              <a:rPr lang="en-US" dirty="0" err="1" smtClean="0"/>
              <a:t>Edelmira</a:t>
            </a:r>
            <a:r>
              <a:rPr lang="en-US" dirty="0" smtClean="0"/>
              <a:t> </a:t>
            </a:r>
            <a:r>
              <a:rPr lang="en-US" dirty="0" err="1" smtClean="0"/>
              <a:t>Calzada</a:t>
            </a:r>
            <a:r>
              <a:rPr lang="en-US" dirty="0" smtClean="0"/>
              <a:t>, survivor of the 1965 flood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953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i="1" dirty="0" smtClean="0"/>
              <a:t>Watershed Work Plan for Watershed Protection and Flood Prevention Sanderson Canyon Watershed</a:t>
            </a:r>
            <a:r>
              <a:rPr lang="en-US" sz="1000" dirty="0" smtClean="0"/>
              <a:t>, USDA’s Soil Conservation Service, November 1969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Effect of the 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4800600"/>
            <a:ext cx="5029200" cy="182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assumption in the SCS report is that with the dams in place, the 100 year flood is contained in the channel.</a:t>
            </a:r>
          </a:p>
          <a:p>
            <a:endParaRPr lang="en-US" dirty="0"/>
          </a:p>
        </p:txBody>
      </p:sp>
      <p:pic>
        <p:nvPicPr>
          <p:cNvPr id="5" name="Content Placeholder 4" descr="sandersonNCRSfloodpl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63823"/>
            <a:ext cx="8610600" cy="2299799"/>
          </a:xfrm>
        </p:spPr>
      </p:pic>
      <p:sp>
        <p:nvSpPr>
          <p:cNvPr id="6" name="TextBox 5"/>
          <p:cNvSpPr txBox="1"/>
          <p:nvPr/>
        </p:nvSpPr>
        <p:spPr>
          <a:xfrm>
            <a:off x="2362200" y="4191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i="1" dirty="0" smtClean="0"/>
              <a:t>Watershed Work Plan for Watershed Protection and Flood Prevention Sanderson Canyon Watershed</a:t>
            </a:r>
            <a:r>
              <a:rPr lang="en-US" sz="1000" dirty="0" smtClean="0"/>
              <a:t>, USDA’s Soil Conservation Service, November 1969</a:t>
            </a:r>
            <a:endParaRPr lang="en-US" sz="1000" dirty="0"/>
          </a:p>
        </p:txBody>
      </p:sp>
      <p:pic>
        <p:nvPicPr>
          <p:cNvPr id="7" name="Picture 6" descr="NRCS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267200"/>
            <a:ext cx="1759266" cy="2133600"/>
          </a:xfrm>
          <a:prstGeom prst="rect">
            <a:avLst/>
          </a:prstGeom>
        </p:spPr>
      </p:pic>
      <p:pic>
        <p:nvPicPr>
          <p:cNvPr id="8" name="Picture 7" descr="NRCSmap leg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00400"/>
            <a:ext cx="2786634" cy="918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200400"/>
            <a:ext cx="744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Legend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Modeling Process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676400"/>
          <a:ext cx="77724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Hydraulic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Preprocessing with HEC-</a:t>
            </a:r>
            <a:r>
              <a:rPr lang="en-US" dirty="0" err="1" smtClean="0"/>
              <a:t>geoRAS</a:t>
            </a:r>
            <a:endParaRPr lang="en-US" dirty="0" smtClean="0"/>
          </a:p>
          <a:p>
            <a:pPr lvl="1"/>
            <a:r>
              <a:rPr lang="en-US" dirty="0" smtClean="0"/>
              <a:t>Stream centerlines</a:t>
            </a:r>
          </a:p>
          <a:p>
            <a:pPr lvl="1"/>
            <a:r>
              <a:rPr lang="en-US" dirty="0" smtClean="0"/>
              <a:t>Cutting cross-sections</a:t>
            </a:r>
          </a:p>
          <a:p>
            <a:r>
              <a:rPr lang="en-US" dirty="0" smtClean="0"/>
              <a:t>Run steady-state model in HEC-RAS</a:t>
            </a:r>
          </a:p>
          <a:p>
            <a:r>
              <a:rPr lang="en-US" dirty="0" smtClean="0"/>
              <a:t>Calibrate Manning’s n values</a:t>
            </a:r>
          </a:p>
          <a:p>
            <a:r>
              <a:rPr lang="en-US" dirty="0" smtClean="0"/>
              <a:t>Run unsteady model in HEC-RAS</a:t>
            </a:r>
          </a:p>
          <a:p>
            <a:r>
              <a:rPr lang="en-US" dirty="0" smtClean="0"/>
              <a:t>Show results in GIS </a:t>
            </a:r>
            <a:r>
              <a:rPr lang="en-US" dirty="0" smtClean="0">
                <a:sym typeface="Wingdings" pitchFamily="2" charset="2"/>
              </a:rPr>
              <a:t> map of floodplain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Preprocessing in HEC-</a:t>
            </a:r>
            <a:r>
              <a:rPr lang="en-US" sz="4000" dirty="0" err="1" smtClean="0"/>
              <a:t>geoRAS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33" t="15486" r="4667" b="14514"/>
          <a:stretch>
            <a:fillRect/>
          </a:stretch>
        </p:blipFill>
        <p:spPr bwMode="auto">
          <a:xfrm>
            <a:off x="1447800" y="1447800"/>
            <a:ext cx="6248400" cy="48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Manning’s </a:t>
            </a:r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Starting values: </a:t>
            </a:r>
          </a:p>
          <a:p>
            <a:pPr lvl="1"/>
            <a:r>
              <a:rPr lang="en-US" dirty="0" smtClean="0"/>
              <a:t>Channel- 0.03</a:t>
            </a:r>
          </a:p>
          <a:p>
            <a:pPr lvl="1"/>
            <a:r>
              <a:rPr lang="en-US" dirty="0" smtClean="0"/>
              <a:t>Floodplain- 0.05</a:t>
            </a:r>
            <a:endParaRPr lang="en-US" dirty="0"/>
          </a:p>
        </p:txBody>
      </p:sp>
      <p:pic>
        <p:nvPicPr>
          <p:cNvPr id="7" name="Content Placeholder 6" descr="mannings0.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12370" b="-1237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057400" y="525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Chow, </a:t>
            </a:r>
            <a:r>
              <a:rPr lang="en-US" sz="1400" dirty="0" err="1" smtClean="0"/>
              <a:t>Ven</a:t>
            </a:r>
            <a:r>
              <a:rPr lang="en-US" sz="1400" dirty="0" smtClean="0"/>
              <a:t> Te, </a:t>
            </a:r>
            <a:r>
              <a:rPr lang="en-US" sz="1400" i="1" dirty="0" smtClean="0"/>
              <a:t>Open-Channel Hydraulics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 channel with a Manning’s n value of 0.03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of Manning’s 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418" t="22153" r="23333" b="22847"/>
          <a:stretch>
            <a:fillRect/>
          </a:stretch>
        </p:blipFill>
        <p:spPr bwMode="auto">
          <a:xfrm>
            <a:off x="2792609" y="1600200"/>
            <a:ext cx="35587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61722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…compared to estimated 1965 Flood Extent</a:t>
            </a:r>
            <a:endParaRPr lang="en-US" dirty="0"/>
          </a:p>
        </p:txBody>
      </p:sp>
      <p:pic>
        <p:nvPicPr>
          <p:cNvPr id="4" name="Content Placeholder 3" descr="Sanderson1965fl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267200" cy="294405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1875" t="32031" r="23750" b="32813"/>
          <a:stretch>
            <a:fillRect/>
          </a:stretch>
        </p:blipFill>
        <p:spPr bwMode="auto">
          <a:xfrm>
            <a:off x="4724400" y="22860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410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Crawley, Richard Alvin. </a:t>
            </a:r>
            <a:r>
              <a:rPr lang="en-US" sz="800" i="1" dirty="0" smtClean="0"/>
              <a:t>Flood Effects on Sanderson Creek Trans-Pecos Texas, June 11, 1965</a:t>
            </a:r>
            <a:r>
              <a:rPr lang="en-US" sz="800" dirty="0" smtClean="0"/>
              <a:t>. MA Thesis , The University of Texas at Austin, January 1969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7912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Disclaimer: Map is based on 10 m digital terrain model that is too coarse to define an accurate floodplain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499</TotalTime>
  <Words>590</Words>
  <Application>Microsoft Macintosh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Hydraulic Modeling of the Floodplain in Sanderson, TX</vt:lpstr>
      <vt:lpstr>Background</vt:lpstr>
      <vt:lpstr>Projected Effect of the Dams</vt:lpstr>
      <vt:lpstr>The Modeling Process</vt:lpstr>
      <vt:lpstr>Steps in Hydraulic Modeling</vt:lpstr>
      <vt:lpstr>Preprocessing in HEC-geoRAS</vt:lpstr>
      <vt:lpstr>Manning’s n</vt:lpstr>
      <vt:lpstr>Calibration of Manning’s n</vt:lpstr>
      <vt:lpstr>…compared to estimated 1965 Flood Extent</vt:lpstr>
      <vt:lpstr>Unsteady Model</vt:lpstr>
      <vt:lpstr>Results of Steady State Model</vt:lpstr>
      <vt:lpstr>Results compared to SCS Report…</vt:lpstr>
      <vt:lpstr>…the reason why</vt:lpstr>
      <vt:lpstr>100 year flood without dams</vt:lpstr>
      <vt:lpstr>100 year flood with dams</vt:lpstr>
      <vt:lpstr>2 year flood with dams</vt:lpstr>
      <vt:lpstr>Conclusions</vt:lpstr>
      <vt:lpstr>From HEC-RAS User’s Manual</vt:lpstr>
      <vt:lpstr>Acknowledgements</vt:lpstr>
      <vt:lpstr>Questions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rec2223</dc:creator>
  <cp:lastModifiedBy>Rachel Chisolm</cp:lastModifiedBy>
  <cp:revision>47</cp:revision>
  <dcterms:created xsi:type="dcterms:W3CDTF">2010-05-06T04:08:18Z</dcterms:created>
  <dcterms:modified xsi:type="dcterms:W3CDTF">2010-05-06T04:13:02Z</dcterms:modified>
</cp:coreProperties>
</file>