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11.xml" ContentType="application/vnd.openxmlformats-officedocument.presentationml.slideLayout+xml"/>
  <Default Extension="png" ContentType="image/png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2.xml" ContentType="application/vnd.openxmlformats-officedocument.presentationml.slide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slideLayouts/slideLayout8.xml" ContentType="application/vnd.openxmlformats-officedocument.presentationml.slideLayout+xml"/>
  <Default Extension="xml" ContentType="application/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3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Default Extension="jpeg" ContentType="image/jpeg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96" r:id="rId1"/>
  </p:sldMasterIdLst>
  <p:sldIdLst>
    <p:sldId id="256" r:id="rId2"/>
    <p:sldId id="275" r:id="rId3"/>
    <p:sldId id="262" r:id="rId4"/>
    <p:sldId id="272" r:id="rId5"/>
    <p:sldId id="273" r:id="rId6"/>
    <p:sldId id="274" r:id="rId7"/>
    <p:sldId id="258" r:id="rId8"/>
    <p:sldId id="259" r:id="rId9"/>
    <p:sldId id="260" r:id="rId10"/>
    <p:sldId id="261" r:id="rId11"/>
    <p:sldId id="270" r:id="rId12"/>
    <p:sldId id="265" r:id="rId13"/>
    <p:sldId id="264" r:id="rId14"/>
    <p:sldId id="268" r:id="rId15"/>
    <p:sldId id="271" r:id="rId16"/>
    <p:sldId id="257" r:id="rId17"/>
    <p:sldId id="27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8528" autoAdjust="0"/>
    <p:restoredTop sz="94660"/>
  </p:normalViewPr>
  <p:slideViewPr>
    <p:cSldViewPr>
      <p:cViewPr varScale="1">
        <p:scale>
          <a:sx n="113" d="100"/>
          <a:sy n="113" d="100"/>
        </p:scale>
        <p:origin x="-10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9" Type="http://schemas.openxmlformats.org/officeDocument/2006/relationships/printerSettings" Target="printerSettings/printerSettings1.bin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8" Type="http://schemas.openxmlformats.org/officeDocument/2006/relationships/slide" Target="slides/slide1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454963B1-7079-4E8C-B135-9684373EA787}" type="datetimeFigureOut">
              <a:rPr lang="en-US" smtClean="0"/>
              <a:pPr/>
              <a:t>5/6/10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C9CF57EE-B371-4FBC-B964-64071D812D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963B1-7079-4E8C-B135-9684373EA787}" type="datetimeFigureOut">
              <a:rPr lang="en-US" smtClean="0"/>
              <a:pPr/>
              <a:t>5/6/10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F57EE-B371-4FBC-B964-64071D812D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963B1-7079-4E8C-B135-9684373EA787}" type="datetimeFigureOut">
              <a:rPr lang="en-US" smtClean="0"/>
              <a:pPr/>
              <a:t>5/6/10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F57EE-B371-4FBC-B964-64071D812D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54963B1-7079-4E8C-B135-9684373EA787}" type="datetimeFigureOut">
              <a:rPr lang="en-US" smtClean="0"/>
              <a:pPr/>
              <a:t>5/6/10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9CF57EE-B371-4FBC-B964-64071D812D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454963B1-7079-4E8C-B135-9684373EA787}" type="datetimeFigureOut">
              <a:rPr lang="en-US" smtClean="0"/>
              <a:pPr/>
              <a:t>5/6/10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C9CF57EE-B371-4FBC-B964-64071D812D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963B1-7079-4E8C-B135-9684373EA787}" type="datetimeFigureOut">
              <a:rPr lang="en-US" smtClean="0"/>
              <a:pPr/>
              <a:t>5/6/10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F57EE-B371-4FBC-B964-64071D812D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963B1-7079-4E8C-B135-9684373EA787}" type="datetimeFigureOut">
              <a:rPr lang="en-US" smtClean="0"/>
              <a:pPr/>
              <a:t>5/6/10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F57EE-B371-4FBC-B964-64071D812D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54963B1-7079-4E8C-B135-9684373EA787}" type="datetimeFigureOut">
              <a:rPr lang="en-US" smtClean="0"/>
              <a:pPr/>
              <a:t>5/6/10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9CF57EE-B371-4FBC-B964-64071D812D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963B1-7079-4E8C-B135-9684373EA787}" type="datetimeFigureOut">
              <a:rPr lang="en-US" smtClean="0"/>
              <a:pPr/>
              <a:t>5/6/10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F57EE-B371-4FBC-B964-64071D812D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54963B1-7079-4E8C-B135-9684373EA787}" type="datetimeFigureOut">
              <a:rPr lang="en-US" smtClean="0"/>
              <a:pPr/>
              <a:t>5/6/10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9CF57EE-B371-4FBC-B964-64071D812D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54963B1-7079-4E8C-B135-9684373EA787}" type="datetimeFigureOut">
              <a:rPr lang="en-US" smtClean="0"/>
              <a:pPr/>
              <a:t>5/6/10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9CF57EE-B371-4FBC-B964-64071D812D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54963B1-7079-4E8C-B135-9684373EA787}" type="datetimeFigureOut">
              <a:rPr lang="en-US" smtClean="0"/>
              <a:pPr/>
              <a:t>5/6/10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C9CF57EE-B371-4FBC-B964-64071D812D2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Terrain Processing of Sanderson, Texas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Laura Hurd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Dams:  DEM (ft) with 11 dam sites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Content Placeholder 3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29624" t="29151" r="16516" b="42829"/>
          <a:stretch>
            <a:fillRect/>
          </a:stretch>
        </p:blipFill>
        <p:spPr bwMode="auto">
          <a:xfrm>
            <a:off x="152400" y="1981200"/>
            <a:ext cx="8610600" cy="2799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2" cstate="print"/>
          <a:srcRect l="3079" t="37416" r="90534" b="57862"/>
          <a:stretch>
            <a:fillRect/>
          </a:stretch>
        </p:blipFill>
        <p:spPr bwMode="auto">
          <a:xfrm>
            <a:off x="1905000" y="1981200"/>
            <a:ext cx="16287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15962"/>
          </a:xfrm>
        </p:spPr>
        <p:txBody>
          <a:bodyPr>
            <a:normAutofit/>
          </a:bodyPr>
          <a:lstStyle/>
          <a:p>
            <a:r>
              <a:rPr lang="en-US" dirty="0" smtClean="0"/>
              <a:t>Dam capacity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8095" t="11429" r="10919" b="11408"/>
          <a:stretch>
            <a:fillRect/>
          </a:stretch>
        </p:blipFill>
        <p:spPr bwMode="auto">
          <a:xfrm>
            <a:off x="228600" y="1295400"/>
            <a:ext cx="6781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7143" t="12190" r="13809" b="8095"/>
          <a:stretch>
            <a:fillRect/>
          </a:stretch>
        </p:blipFill>
        <p:spPr bwMode="auto">
          <a:xfrm>
            <a:off x="228600" y="1295400"/>
            <a:ext cx="6629400" cy="417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4556" t="12756" r="2050" b="23462"/>
          <a:stretch>
            <a:fillRect/>
          </a:stretch>
        </p:blipFill>
        <p:spPr bwMode="auto">
          <a:xfrm>
            <a:off x="76200" y="1066800"/>
            <a:ext cx="874776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 smtClean="0"/>
              <a:t>Flooding: Water </a:t>
            </a:r>
            <a:r>
              <a:rPr lang="en-US" sz="3000" dirty="0"/>
              <a:t>Surface elevation (meters</a:t>
            </a:r>
            <a:r>
              <a:rPr lang="en-US" sz="3000" dirty="0" smtClean="0"/>
              <a:t>) of 1965 Flood (100,000cfs)</a:t>
            </a:r>
            <a:endParaRPr lang="en-US" sz="3000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34616" t="27030" r="15812" b="17415"/>
          <a:stretch>
            <a:fillRect/>
          </a:stretch>
        </p:blipFill>
        <p:spPr bwMode="auto">
          <a:xfrm>
            <a:off x="1447800" y="1600200"/>
            <a:ext cx="44196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2" cstate="print"/>
          <a:srcRect l="3679" t="61427" r="87402" b="33556"/>
          <a:stretch>
            <a:fillRect/>
          </a:stretch>
        </p:blipFill>
        <p:spPr bwMode="auto">
          <a:xfrm>
            <a:off x="6096000" y="1447800"/>
            <a:ext cx="203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Flooding: Depth(meters) </a:t>
            </a:r>
            <a:r>
              <a:rPr lang="en-US" dirty="0"/>
              <a:t>of 1965 Flood (100,000cfs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35161" t="21628" r="12488" b="18127"/>
          <a:stretch>
            <a:fillRect/>
          </a:stretch>
        </p:blipFill>
        <p:spPr bwMode="auto">
          <a:xfrm>
            <a:off x="1066800" y="1600200"/>
            <a:ext cx="4800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2" cstate="print"/>
          <a:srcRect l="10577" t="50000" r="80448" b="45192"/>
          <a:stretch>
            <a:fillRect/>
          </a:stretch>
        </p:blipFill>
        <p:spPr bwMode="auto">
          <a:xfrm>
            <a:off x="5715000" y="1600200"/>
            <a:ext cx="2133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 l="23077" t="16026" r="11538" b="9936"/>
          <a:stretch>
            <a:fillRect/>
          </a:stretch>
        </p:blipFill>
        <p:spPr bwMode="auto">
          <a:xfrm>
            <a:off x="228600" y="2209800"/>
            <a:ext cx="3886200" cy="352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 l="21795" t="16026" r="11538" b="10256"/>
          <a:stretch>
            <a:fillRect/>
          </a:stretch>
        </p:blipFill>
        <p:spPr bwMode="auto">
          <a:xfrm>
            <a:off x="4724400" y="2209800"/>
            <a:ext cx="3962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4" cstate="print"/>
          <a:srcRect l="10577" t="50000" r="80448" b="45192"/>
          <a:stretch>
            <a:fillRect/>
          </a:stretch>
        </p:blipFill>
        <p:spPr bwMode="auto">
          <a:xfrm>
            <a:off x="3429000" y="1219200"/>
            <a:ext cx="2133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5" cstate="print"/>
          <a:srcRect l="4762" t="63186" r="85714" b="31778"/>
          <a:stretch>
            <a:fillRect/>
          </a:stretch>
        </p:blipFill>
        <p:spPr bwMode="auto">
          <a:xfrm>
            <a:off x="6858000" y="1219200"/>
            <a:ext cx="1981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5" cstate="print"/>
          <a:srcRect l="4762" t="55403" r="85714" b="39561"/>
          <a:stretch>
            <a:fillRect/>
          </a:stretch>
        </p:blipFill>
        <p:spPr bwMode="auto">
          <a:xfrm>
            <a:off x="0" y="1295400"/>
            <a:ext cx="1981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124200" y="685800"/>
            <a:ext cx="2438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1965 Flood (100,000cfs)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172200" y="533400"/>
            <a:ext cx="2683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100 yr. flood without dams (72,268 </a:t>
            </a:r>
            <a:r>
              <a:rPr lang="en-US" dirty="0" err="1" smtClean="0"/>
              <a:t>cfs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685800"/>
            <a:ext cx="289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100 yr. flood with dams (16,224 </a:t>
            </a:r>
            <a:r>
              <a:rPr lang="en-US" dirty="0" err="1" smtClean="0"/>
              <a:t>cfs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Flooding:  NHD vs. Delineated stream without burning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8205" t="25983" r="18804" b="13847"/>
          <a:stretch>
            <a:fillRect/>
          </a:stretch>
        </p:blipFill>
        <p:spPr bwMode="auto">
          <a:xfrm>
            <a:off x="1828800" y="2286000"/>
            <a:ext cx="4724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3741" t="18024" r="91632" b="75861"/>
          <a:stretch>
            <a:fillRect/>
          </a:stretch>
        </p:blipFill>
        <p:spPr bwMode="auto">
          <a:xfrm>
            <a:off x="5410200" y="1524000"/>
            <a:ext cx="1752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Flooding:  Original DFIRM vs. Flow Produced in GIS 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4286" t="17144" r="22321" b="24286"/>
          <a:stretch>
            <a:fillRect/>
          </a:stretch>
        </p:blipFill>
        <p:spPr bwMode="auto">
          <a:xfrm>
            <a:off x="1524000" y="1905000"/>
            <a:ext cx="5410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Terrain is not accurate enough for this study</a:t>
            </a:r>
          </a:p>
          <a:p>
            <a:pPr lvl="1"/>
            <a:r>
              <a:rPr lang="en-US" dirty="0" smtClean="0"/>
              <a:t>Need more accurate LIDAR terrain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Terrain overview</a:t>
            </a:r>
          </a:p>
          <a:p>
            <a:r>
              <a:rPr lang="en-US" dirty="0" smtClean="0"/>
              <a:t>Flood of 1965</a:t>
            </a:r>
          </a:p>
          <a:p>
            <a:pPr lvl="0"/>
            <a:r>
              <a:rPr lang="en-US" dirty="0" smtClean="0"/>
              <a:t>Terrain Pre-Processing</a:t>
            </a:r>
          </a:p>
          <a:p>
            <a:r>
              <a:rPr lang="en-US" dirty="0" smtClean="0"/>
              <a:t>Terrain Accuracy </a:t>
            </a:r>
          </a:p>
          <a:p>
            <a:r>
              <a:rPr lang="en-US" dirty="0" smtClean="0"/>
              <a:t>Dams</a:t>
            </a:r>
          </a:p>
          <a:p>
            <a:r>
              <a:rPr lang="en-US" dirty="0" smtClean="0"/>
              <a:t>Flooding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 l="20513" t="9615" r="2564" b="11859"/>
          <a:stretch>
            <a:fillRect/>
          </a:stretch>
        </p:blipFill>
        <p:spPr bwMode="auto">
          <a:xfrm>
            <a:off x="1219200" y="762000"/>
            <a:ext cx="685800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2400" y="304800"/>
            <a:ext cx="83820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Terrain overview: Sanderson HUC 8-13040208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Terrain Overview: </a:t>
            </a:r>
            <a:br>
              <a:rPr lang="en-US" dirty="0" smtClean="0"/>
            </a:br>
            <a:r>
              <a:rPr lang="en-US" dirty="0" smtClean="0"/>
              <a:t>2500ft drop over 30 miles= 1.7% Slope	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25000" t="20000" r="13782" b="17692"/>
          <a:stretch>
            <a:fillRect/>
          </a:stretch>
        </p:blipFill>
        <p:spPr bwMode="auto">
          <a:xfrm>
            <a:off x="457200" y="1661836"/>
            <a:ext cx="7467600" cy="4750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2" cstate="print"/>
          <a:srcRect l="3079" t="37416" r="90534" b="57862"/>
          <a:stretch>
            <a:fillRect/>
          </a:stretch>
        </p:blipFill>
        <p:spPr bwMode="auto">
          <a:xfrm>
            <a:off x="5791200" y="4648200"/>
            <a:ext cx="16287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Terrain overview:  </a:t>
            </a:r>
            <a:br>
              <a:rPr lang="en-US" dirty="0" smtClean="0"/>
            </a:br>
            <a:r>
              <a:rPr lang="en-US" dirty="0" smtClean="0"/>
              <a:t>Zoom-in of Sanderson Terrain (ft)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20673" t="17436" r="16186" b="11282"/>
          <a:stretch>
            <a:fillRect/>
          </a:stretch>
        </p:blipFill>
        <p:spPr bwMode="auto">
          <a:xfrm>
            <a:off x="2061100" y="1657350"/>
            <a:ext cx="5021799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2" cstate="print"/>
          <a:srcRect l="3431" t="34399" r="90595" b="60802"/>
          <a:stretch>
            <a:fillRect/>
          </a:stretch>
        </p:blipFill>
        <p:spPr bwMode="auto">
          <a:xfrm>
            <a:off x="2286000" y="4114800"/>
            <a:ext cx="121468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3048" r="51429" b="38286"/>
          <a:stretch>
            <a:fillRect/>
          </a:stretch>
        </p:blipFill>
        <p:spPr bwMode="auto">
          <a:xfrm>
            <a:off x="304800" y="762000"/>
            <a:ext cx="77724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5791200" cy="381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Flood of 1965 (100,000cfs)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2802" t="14794" r="12518" b="11238"/>
          <a:stretch>
            <a:fillRect/>
          </a:stretch>
        </p:blipFill>
        <p:spPr bwMode="auto">
          <a:xfrm>
            <a:off x="533400" y="1524000"/>
            <a:ext cx="8001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rot="16200000" flipV="1">
            <a:off x="4838700" y="5448300"/>
            <a:ext cx="990600" cy="30480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030369" y="274638"/>
            <a:ext cx="7467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Terrain Pre-Processing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981200"/>
            <a:ext cx="7467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NED data was 1/3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arcsecond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(~10m)  (http://seamless.usgs.gov)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projected the grid with NAD 1983 UTM Zone 13N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Used 100K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NHDPlus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flow-lines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Used Basic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Dentritic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Terrain Processing tool to get flow accumulation, catchments etc.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600" dirty="0" smtClean="0"/>
              <a:t>First Burned the NHD </a:t>
            </a:r>
            <a:r>
              <a:rPr lang="en-US" sz="2600" dirty="0" err="1" smtClean="0"/>
              <a:t>flowlines</a:t>
            </a:r>
            <a:r>
              <a:rPr lang="en-US" sz="2600" dirty="0" smtClean="0"/>
              <a:t> to get the AGREE-DEM</a:t>
            </a:r>
            <a:endParaRPr kumimoji="0" lang="en-US" sz="2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Terrain Accuracy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Compared DEM with geodetic benchmarks</a:t>
            </a:r>
          </a:p>
          <a:p>
            <a:pPr lvl="1"/>
            <a:r>
              <a:rPr lang="en-US" sz="2000" dirty="0" smtClean="0"/>
              <a:t>benchmarks had A or B stability and an elevation datum of NAVD88</a:t>
            </a:r>
          </a:p>
          <a:p>
            <a:pPr lvl="1"/>
            <a:r>
              <a:rPr lang="en-US" sz="2000" dirty="0" smtClean="0"/>
              <a:t>Average difference is 6.1ft between the benchmarks and DEM </a:t>
            </a:r>
          </a:p>
          <a:p>
            <a:pPr lvl="2"/>
            <a:r>
              <a:rPr lang="en-US" sz="1600" dirty="0" smtClean="0"/>
              <a:t>Standard Deviation of the difference= 4.59ft</a:t>
            </a:r>
            <a:endParaRPr lang="en-US" sz="1700" dirty="0" smtClean="0"/>
          </a:p>
          <a:p>
            <a:pPr lvl="2"/>
            <a:r>
              <a:rPr lang="en-US" sz="1600" dirty="0" smtClean="0"/>
              <a:t>The accuracy prescribed by FEMA is 2.4ft</a:t>
            </a:r>
          </a:p>
          <a:p>
            <a:r>
              <a:rPr lang="en-US" dirty="0" smtClean="0"/>
              <a:t>Ortho-imagery quads used to compare terrain with DEM </a:t>
            </a:r>
          </a:p>
          <a:p>
            <a:pPr lvl="1"/>
            <a:r>
              <a:rPr lang="en-US" dirty="0" smtClean="0"/>
              <a:t>1:12,000 digital, mosaic 7.5 minute quads (http://datagateway.nrcs.usda.gov/)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38200"/>
            <a:ext cx="74676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Terrain </a:t>
            </a:r>
            <a:r>
              <a:rPr lang="en-US" sz="2800" dirty="0" err="1" smtClean="0"/>
              <a:t>Accuray</a:t>
            </a:r>
            <a:r>
              <a:rPr lang="en-US" sz="2800" dirty="0" smtClean="0"/>
              <a:t>:  1:12,000 digital Ortho-imagery quads, mosaic 7.5 minute quads (http://datagateway.nrcs.usda.gov/)</a:t>
            </a:r>
            <a:endParaRPr lang="en-US" sz="2800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5376" t="25641" r="331" b="33002"/>
          <a:stretch>
            <a:fillRect/>
          </a:stretch>
        </p:blipFill>
        <p:spPr bwMode="auto">
          <a:xfrm>
            <a:off x="228600" y="2133600"/>
            <a:ext cx="8686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566</TotalTime>
  <Words>332</Words>
  <Application>Microsoft Macintosh PowerPoint</Application>
  <PresentationFormat>On-screen Show (4:3)</PresentationFormat>
  <Paragraphs>40</Paragraphs>
  <Slides>17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Oriel</vt:lpstr>
      <vt:lpstr>Terrain Processing of Sanderson, Texas</vt:lpstr>
      <vt:lpstr>Overview</vt:lpstr>
      <vt:lpstr>Slide 3</vt:lpstr>
      <vt:lpstr>Terrain Overview:  2500ft drop over 30 miles= 1.7% Slope </vt:lpstr>
      <vt:lpstr>Terrain overview:   Zoom-in of Sanderson Terrain (ft)</vt:lpstr>
      <vt:lpstr>Flood of 1965 (100,000cfs)</vt:lpstr>
      <vt:lpstr>Slide 7</vt:lpstr>
      <vt:lpstr>Terrain Accuracy</vt:lpstr>
      <vt:lpstr>Terrain Accuray:  1:12,000 digital Ortho-imagery quads, mosaic 7.5 minute quads (http://datagateway.nrcs.usda.gov/)</vt:lpstr>
      <vt:lpstr>Dams:  DEM (ft) with 11 dam sites </vt:lpstr>
      <vt:lpstr>Dam capacity</vt:lpstr>
      <vt:lpstr>Flooding: Water Surface elevation (meters) of 1965 Flood (100,000cfs)</vt:lpstr>
      <vt:lpstr>Flooding: Depth(meters) of 1965 Flood (100,000cfs)</vt:lpstr>
      <vt:lpstr>Slide 14</vt:lpstr>
      <vt:lpstr>Flooding:  NHD vs. Delineated stream without burning</vt:lpstr>
      <vt:lpstr>Flooding:  Original DFIRM vs. Flow Produced in GIS </vt:lpstr>
      <vt:lpstr>Conclusion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Laura</dc:creator>
  <cp:lastModifiedBy>Laura Hurd</cp:lastModifiedBy>
  <cp:revision>67</cp:revision>
  <dcterms:created xsi:type="dcterms:W3CDTF">2010-05-06T13:08:54Z</dcterms:created>
  <dcterms:modified xsi:type="dcterms:W3CDTF">2010-05-06T13:15:56Z</dcterms:modified>
</cp:coreProperties>
</file>