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5" r:id="rId2"/>
    <p:sldId id="278" r:id="rId3"/>
    <p:sldId id="276" r:id="rId4"/>
    <p:sldId id="277" r:id="rId5"/>
    <p:sldId id="279" r:id="rId6"/>
    <p:sldId id="280" r:id="rId7"/>
    <p:sldId id="281" r:id="rId8"/>
    <p:sldId id="270" r:id="rId9"/>
    <p:sldId id="273" r:id="rId10"/>
    <p:sldId id="272" r:id="rId11"/>
    <p:sldId id="256" r:id="rId12"/>
    <p:sldId id="282" r:id="rId13"/>
    <p:sldId id="283" r:id="rId14"/>
    <p:sldId id="284" r:id="rId15"/>
    <p:sldId id="258" r:id="rId16"/>
    <p:sldId id="285" r:id="rId17"/>
    <p:sldId id="286" r:id="rId18"/>
    <p:sldId id="287" r:id="rId19"/>
    <p:sldId id="288" r:id="rId20"/>
    <p:sldId id="262" r:id="rId21"/>
    <p:sldId id="289" r:id="rId22"/>
    <p:sldId id="290" r:id="rId23"/>
    <p:sldId id="291" r:id="rId24"/>
    <p:sldId id="266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somos\Documents\My%20Dropbox\p24lkup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somos\Documents\My%20Dropbox\p24lkup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SCS design Storm</a:t>
            </a:r>
          </a:p>
        </c:rich>
      </c:tx>
      <c:layout/>
    </c:title>
    <c:plotArea>
      <c:layout/>
      <c:scatterChart>
        <c:scatterStyle val="smoothMarker"/>
        <c:ser>
          <c:idx val="0"/>
          <c:order val="0"/>
          <c:tx>
            <c:v>100 years storm 24 hours duration</c:v>
          </c:tx>
          <c:marker>
            <c:symbol val="none"/>
          </c:marker>
          <c:xVal>
            <c:numRef>
              <c:f>'TP-40'!$B$23:$B$47</c:f>
              <c:numCache>
                <c:formatCode>General</c:formatCode>
                <c:ptCount val="2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8.5</c:v>
                </c:pt>
                <c:pt idx="9">
                  <c:v>9</c:v>
                </c:pt>
                <c:pt idx="10">
                  <c:v>9.5</c:v>
                </c:pt>
                <c:pt idx="11">
                  <c:v>9.75</c:v>
                </c:pt>
                <c:pt idx="12">
                  <c:v>10</c:v>
                </c:pt>
                <c:pt idx="13">
                  <c:v>10.5</c:v>
                </c:pt>
                <c:pt idx="14">
                  <c:v>11</c:v>
                </c:pt>
                <c:pt idx="15">
                  <c:v>11.5</c:v>
                </c:pt>
                <c:pt idx="16">
                  <c:v>11.75</c:v>
                </c:pt>
                <c:pt idx="17">
                  <c:v>12</c:v>
                </c:pt>
                <c:pt idx="18">
                  <c:v>12.5</c:v>
                </c:pt>
                <c:pt idx="19">
                  <c:v>13</c:v>
                </c:pt>
                <c:pt idx="20">
                  <c:v>13.5</c:v>
                </c:pt>
                <c:pt idx="21">
                  <c:v>14</c:v>
                </c:pt>
                <c:pt idx="22">
                  <c:v>16</c:v>
                </c:pt>
                <c:pt idx="23">
                  <c:v>20</c:v>
                </c:pt>
                <c:pt idx="24">
                  <c:v>24</c:v>
                </c:pt>
              </c:numCache>
            </c:numRef>
          </c:xVal>
          <c:yVal>
            <c:numRef>
              <c:f>'TP-40'!$D$23:$D$47</c:f>
              <c:numCache>
                <c:formatCode>0.00</c:formatCode>
                <c:ptCount val="25"/>
                <c:pt idx="0">
                  <c:v>0</c:v>
                </c:pt>
                <c:pt idx="1">
                  <c:v>7.8347559725198135E-2</c:v>
                </c:pt>
                <c:pt idx="2">
                  <c:v>0.15669511945039638</c:v>
                </c:pt>
                <c:pt idx="3">
                  <c:v>0.24928769003472145</c:v>
                </c:pt>
                <c:pt idx="4">
                  <c:v>0.34188026061904686</c:v>
                </c:pt>
                <c:pt idx="5">
                  <c:v>0.56980043436507788</c:v>
                </c:pt>
                <c:pt idx="6">
                  <c:v>0.69800553209722005</c:v>
                </c:pt>
                <c:pt idx="7">
                  <c:v>0.85470065154761632</c:v>
                </c:pt>
                <c:pt idx="8">
                  <c:v>0.94729322213194123</c:v>
                </c:pt>
                <c:pt idx="9">
                  <c:v>1.0470082981458293</c:v>
                </c:pt>
                <c:pt idx="10">
                  <c:v>1.1609683850188453</c:v>
                </c:pt>
                <c:pt idx="11">
                  <c:v>1.2250709338849164</c:v>
                </c:pt>
                <c:pt idx="12">
                  <c:v>1.2891734827509871</c:v>
                </c:pt>
                <c:pt idx="13">
                  <c:v>1.452991107630947</c:v>
                </c:pt>
                <c:pt idx="14">
                  <c:v>1.6737887759474148</c:v>
                </c:pt>
                <c:pt idx="15">
                  <c:v>2.0156690365664605</c:v>
                </c:pt>
                <c:pt idx="16">
                  <c:v>2.5427344383541581</c:v>
                </c:pt>
                <c:pt idx="17">
                  <c:v>4.7222210998005814</c:v>
                </c:pt>
                <c:pt idx="18">
                  <c:v>5.2350414907291523</c:v>
                </c:pt>
                <c:pt idx="19">
                  <c:v>5.4985741916229971</c:v>
                </c:pt>
                <c:pt idx="20">
                  <c:v>5.6908818382212072</c:v>
                </c:pt>
                <c:pt idx="21">
                  <c:v>5.8404544522420414</c:v>
                </c:pt>
                <c:pt idx="22">
                  <c:v>6.2678047780158481</c:v>
                </c:pt>
                <c:pt idx="23">
                  <c:v>6.7806251689444226</c:v>
                </c:pt>
                <c:pt idx="24">
                  <c:v>7.122505429563466</c:v>
                </c:pt>
              </c:numCache>
            </c:numRef>
          </c:yVal>
          <c:smooth val="1"/>
        </c:ser>
        <c:ser>
          <c:idx val="1"/>
          <c:order val="1"/>
          <c:tx>
            <c:v>100 year storm, 6 hours duration</c:v>
          </c:tx>
          <c:marker>
            <c:symbol val="none"/>
          </c:marker>
          <c:xVal>
            <c:numRef>
              <c:f>'TP-40'!$H$22:$H$43</c:f>
              <c:numCache>
                <c:formatCode>General</c:formatCode>
                <c:ptCount val="22"/>
                <c:pt idx="0">
                  <c:v>0</c:v>
                </c:pt>
                <c:pt idx="1">
                  <c:v>0.6000000000000002</c:v>
                </c:pt>
                <c:pt idx="2">
                  <c:v>1</c:v>
                </c:pt>
                <c:pt idx="3">
                  <c:v>1.2</c:v>
                </c:pt>
                <c:pt idx="4">
                  <c:v>1.5</c:v>
                </c:pt>
                <c:pt idx="5">
                  <c:v>1.8</c:v>
                </c:pt>
                <c:pt idx="6">
                  <c:v>2</c:v>
                </c:pt>
                <c:pt idx="7">
                  <c:v>2.1</c:v>
                </c:pt>
                <c:pt idx="8">
                  <c:v>2.2799999999999998</c:v>
                </c:pt>
                <c:pt idx="9">
                  <c:v>2.4</c:v>
                </c:pt>
                <c:pt idx="10">
                  <c:v>2.52</c:v>
                </c:pt>
                <c:pt idx="11">
                  <c:v>2.64</c:v>
                </c:pt>
                <c:pt idx="12">
                  <c:v>2.7600000000000002</c:v>
                </c:pt>
                <c:pt idx="13">
                  <c:v>3</c:v>
                </c:pt>
                <c:pt idx="14">
                  <c:v>3.3</c:v>
                </c:pt>
                <c:pt idx="15">
                  <c:v>3.6</c:v>
                </c:pt>
                <c:pt idx="16">
                  <c:v>3.9</c:v>
                </c:pt>
                <c:pt idx="17">
                  <c:v>4.2</c:v>
                </c:pt>
                <c:pt idx="18">
                  <c:v>4.5</c:v>
                </c:pt>
                <c:pt idx="19">
                  <c:v>4.8</c:v>
                </c:pt>
                <c:pt idx="20">
                  <c:v>5.4</c:v>
                </c:pt>
                <c:pt idx="21">
                  <c:v>6</c:v>
                </c:pt>
              </c:numCache>
            </c:numRef>
          </c:xVal>
          <c:yVal>
            <c:numRef>
              <c:f>'TP-40'!$J$22:$J$43</c:f>
              <c:numCache>
                <c:formatCode>0.00</c:formatCode>
                <c:ptCount val="22"/>
                <c:pt idx="0">
                  <c:v>0</c:v>
                </c:pt>
                <c:pt idx="1">
                  <c:v>0.21427815412851256</c:v>
                </c:pt>
                <c:pt idx="2">
                  <c:v>0.4285563082570254</c:v>
                </c:pt>
                <c:pt idx="3">
                  <c:v>0.53569538532128169</c:v>
                </c:pt>
                <c:pt idx="4">
                  <c:v>0.7499735394497945</c:v>
                </c:pt>
                <c:pt idx="5">
                  <c:v>1.0178212321104334</c:v>
                </c:pt>
                <c:pt idx="6">
                  <c:v>1.4463775403674597</c:v>
                </c:pt>
                <c:pt idx="7">
                  <c:v>1.6606556944959723</c:v>
                </c:pt>
                <c:pt idx="8">
                  <c:v>2.3570596954136369</c:v>
                </c:pt>
                <c:pt idx="9">
                  <c:v>2.8391855422027916</c:v>
                </c:pt>
                <c:pt idx="10">
                  <c:v>3.2141723119276882</c:v>
                </c:pt>
                <c:pt idx="11">
                  <c:v>3.3748809275240728</c:v>
                </c:pt>
                <c:pt idx="12">
                  <c:v>3.5355895431204583</c:v>
                </c:pt>
                <c:pt idx="13">
                  <c:v>3.7498676972489697</c:v>
                </c:pt>
                <c:pt idx="14">
                  <c:v>4.0177153899096085</c:v>
                </c:pt>
                <c:pt idx="15">
                  <c:v>4.2319935440381258</c:v>
                </c:pt>
                <c:pt idx="16">
                  <c:v>4.4462716981666386</c:v>
                </c:pt>
                <c:pt idx="17">
                  <c:v>4.6069803137630201</c:v>
                </c:pt>
                <c:pt idx="18">
                  <c:v>4.7676889293594016</c:v>
                </c:pt>
                <c:pt idx="19">
                  <c:v>4.8748280064236624</c:v>
                </c:pt>
                <c:pt idx="20">
                  <c:v>5.1426756990843012</c:v>
                </c:pt>
                <c:pt idx="21">
                  <c:v>5.356953853212814</c:v>
                </c:pt>
              </c:numCache>
            </c:numRef>
          </c:yVal>
          <c:smooth val="1"/>
        </c:ser>
        <c:axId val="69995904"/>
        <c:axId val="70002176"/>
      </c:scatterChart>
      <c:valAx>
        <c:axId val="6999590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(hours)</a:t>
                </a:r>
              </a:p>
            </c:rich>
          </c:tx>
          <c:layout>
            <c:manualLayout>
              <c:xMode val="edge"/>
              <c:yMode val="edge"/>
              <c:x val="0.59127697579469229"/>
              <c:y val="0.9147915573053369"/>
            </c:manualLayout>
          </c:layout>
        </c:title>
        <c:numFmt formatCode="General" sourceLinked="1"/>
        <c:majorTickMark val="none"/>
        <c:tickLblPos val="nextTo"/>
        <c:crossAx val="70002176"/>
        <c:crosses val="autoZero"/>
        <c:crossBetween val="midCat"/>
      </c:valAx>
      <c:valAx>
        <c:axId val="70002176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Rainfall depth (in)</a:t>
                </a:r>
              </a:p>
            </c:rich>
          </c:tx>
          <c:layout/>
        </c:title>
        <c:numFmt formatCode="0.00" sourceLinked="1"/>
        <c:majorTickMark val="none"/>
        <c:tickLblPos val="nextTo"/>
        <c:crossAx val="69995904"/>
        <c:crosses val="autoZero"/>
        <c:crossBetween val="midCat"/>
      </c:valAx>
    </c:plotArea>
    <c:legend>
      <c:legendPos val="r"/>
      <c:layout/>
    </c:legend>
    <c:plotVisOnly val="1"/>
  </c:chart>
  <c:spPr>
    <a:solidFill>
      <a:schemeClr val="accent6">
        <a:lumMod val="75000"/>
      </a:schemeClr>
    </a:solidFill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SCS design Storm, 6 hours duration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7.2323806746378921E-2"/>
          <c:y val="0.11688210848643923"/>
          <c:w val="0.69563915621658445"/>
          <c:h val="0.73399037620297491"/>
        </c:manualLayout>
      </c:layout>
      <c:scatterChart>
        <c:scatterStyle val="smoothMarker"/>
        <c:ser>
          <c:idx val="2"/>
          <c:order val="0"/>
          <c:tx>
            <c:v>500 years storm </c:v>
          </c:tx>
          <c:marker>
            <c:symbol val="none"/>
          </c:marker>
          <c:xVal>
            <c:numRef>
              <c:f>'TP-40'!$Z$22:$Z$43</c:f>
              <c:numCache>
                <c:formatCode>General</c:formatCode>
                <c:ptCount val="22"/>
                <c:pt idx="0">
                  <c:v>0</c:v>
                </c:pt>
                <c:pt idx="1">
                  <c:v>0.6000000000000002</c:v>
                </c:pt>
                <c:pt idx="2">
                  <c:v>1</c:v>
                </c:pt>
                <c:pt idx="3">
                  <c:v>1.2</c:v>
                </c:pt>
                <c:pt idx="4">
                  <c:v>1.5</c:v>
                </c:pt>
                <c:pt idx="5">
                  <c:v>1.8</c:v>
                </c:pt>
                <c:pt idx="6">
                  <c:v>2</c:v>
                </c:pt>
                <c:pt idx="7">
                  <c:v>2.1</c:v>
                </c:pt>
                <c:pt idx="8">
                  <c:v>2.2799999999999998</c:v>
                </c:pt>
                <c:pt idx="9">
                  <c:v>2.4</c:v>
                </c:pt>
                <c:pt idx="10">
                  <c:v>2.52</c:v>
                </c:pt>
                <c:pt idx="11">
                  <c:v>2.64</c:v>
                </c:pt>
                <c:pt idx="12">
                  <c:v>2.7600000000000002</c:v>
                </c:pt>
                <c:pt idx="13">
                  <c:v>3</c:v>
                </c:pt>
                <c:pt idx="14">
                  <c:v>3.3</c:v>
                </c:pt>
                <c:pt idx="15">
                  <c:v>3.6</c:v>
                </c:pt>
                <c:pt idx="16">
                  <c:v>3.9</c:v>
                </c:pt>
                <c:pt idx="17">
                  <c:v>4.2</c:v>
                </c:pt>
                <c:pt idx="18">
                  <c:v>4.5</c:v>
                </c:pt>
                <c:pt idx="19">
                  <c:v>4.8</c:v>
                </c:pt>
                <c:pt idx="20">
                  <c:v>5.4</c:v>
                </c:pt>
                <c:pt idx="21">
                  <c:v>6</c:v>
                </c:pt>
              </c:numCache>
            </c:numRef>
          </c:xVal>
          <c:yVal>
            <c:numRef>
              <c:f>'TP-40'!$S$22:$S$43</c:f>
              <c:numCache>
                <c:formatCode>General</c:formatCode>
                <c:ptCount val="22"/>
                <c:pt idx="0">
                  <c:v>0</c:v>
                </c:pt>
                <c:pt idx="1">
                  <c:v>0.28000000000000008</c:v>
                </c:pt>
                <c:pt idx="2">
                  <c:v>0.56000000000000005</c:v>
                </c:pt>
                <c:pt idx="3">
                  <c:v>0.70000000000000029</c:v>
                </c:pt>
                <c:pt idx="4">
                  <c:v>0.98000000000000009</c:v>
                </c:pt>
                <c:pt idx="5">
                  <c:v>1.33</c:v>
                </c:pt>
                <c:pt idx="6">
                  <c:v>1.8899999999999992</c:v>
                </c:pt>
                <c:pt idx="7">
                  <c:v>2.17</c:v>
                </c:pt>
                <c:pt idx="8">
                  <c:v>3.08</c:v>
                </c:pt>
                <c:pt idx="9">
                  <c:v>3.71</c:v>
                </c:pt>
                <c:pt idx="10">
                  <c:v>4.2</c:v>
                </c:pt>
                <c:pt idx="11">
                  <c:v>4.41</c:v>
                </c:pt>
                <c:pt idx="12">
                  <c:v>4.6199999999999983</c:v>
                </c:pt>
                <c:pt idx="13">
                  <c:v>4.8999999999999995</c:v>
                </c:pt>
                <c:pt idx="14">
                  <c:v>5.25</c:v>
                </c:pt>
                <c:pt idx="15">
                  <c:v>5.53</c:v>
                </c:pt>
                <c:pt idx="16">
                  <c:v>5.81</c:v>
                </c:pt>
                <c:pt idx="17">
                  <c:v>6.02</c:v>
                </c:pt>
                <c:pt idx="18">
                  <c:v>6.23</c:v>
                </c:pt>
                <c:pt idx="19">
                  <c:v>6.37</c:v>
                </c:pt>
                <c:pt idx="20">
                  <c:v>6.72</c:v>
                </c:pt>
                <c:pt idx="21">
                  <c:v>7</c:v>
                </c:pt>
              </c:numCache>
            </c:numRef>
          </c:yVal>
          <c:smooth val="1"/>
        </c:ser>
        <c:ser>
          <c:idx val="1"/>
          <c:order val="1"/>
          <c:tx>
            <c:v>100 year storm</c:v>
          </c:tx>
          <c:marker>
            <c:symbol val="none"/>
          </c:marker>
          <c:xVal>
            <c:numRef>
              <c:f>'TP-40'!$H$22:$H$43</c:f>
              <c:numCache>
                <c:formatCode>General</c:formatCode>
                <c:ptCount val="22"/>
                <c:pt idx="0">
                  <c:v>0</c:v>
                </c:pt>
                <c:pt idx="1">
                  <c:v>0.6000000000000002</c:v>
                </c:pt>
                <c:pt idx="2">
                  <c:v>1</c:v>
                </c:pt>
                <c:pt idx="3">
                  <c:v>1.2</c:v>
                </c:pt>
                <c:pt idx="4">
                  <c:v>1.5</c:v>
                </c:pt>
                <c:pt idx="5">
                  <c:v>1.8</c:v>
                </c:pt>
                <c:pt idx="6">
                  <c:v>2</c:v>
                </c:pt>
                <c:pt idx="7">
                  <c:v>2.1</c:v>
                </c:pt>
                <c:pt idx="8">
                  <c:v>2.2799999999999998</c:v>
                </c:pt>
                <c:pt idx="9">
                  <c:v>2.4</c:v>
                </c:pt>
                <c:pt idx="10">
                  <c:v>2.52</c:v>
                </c:pt>
                <c:pt idx="11">
                  <c:v>2.64</c:v>
                </c:pt>
                <c:pt idx="12">
                  <c:v>2.7600000000000002</c:v>
                </c:pt>
                <c:pt idx="13">
                  <c:v>3</c:v>
                </c:pt>
                <c:pt idx="14">
                  <c:v>3.3</c:v>
                </c:pt>
                <c:pt idx="15">
                  <c:v>3.6</c:v>
                </c:pt>
                <c:pt idx="16">
                  <c:v>3.9</c:v>
                </c:pt>
                <c:pt idx="17">
                  <c:v>4.2</c:v>
                </c:pt>
                <c:pt idx="18">
                  <c:v>4.5</c:v>
                </c:pt>
                <c:pt idx="19">
                  <c:v>4.8</c:v>
                </c:pt>
                <c:pt idx="20">
                  <c:v>5.4</c:v>
                </c:pt>
                <c:pt idx="21">
                  <c:v>6</c:v>
                </c:pt>
              </c:numCache>
            </c:numRef>
          </c:xVal>
          <c:yVal>
            <c:numRef>
              <c:f>'TP-40'!$J$22:$J$43</c:f>
              <c:numCache>
                <c:formatCode>0.00</c:formatCode>
                <c:ptCount val="22"/>
                <c:pt idx="0">
                  <c:v>0</c:v>
                </c:pt>
                <c:pt idx="1">
                  <c:v>0.21427815412851256</c:v>
                </c:pt>
                <c:pt idx="2">
                  <c:v>0.4285563082570254</c:v>
                </c:pt>
                <c:pt idx="3">
                  <c:v>0.53569538532128169</c:v>
                </c:pt>
                <c:pt idx="4">
                  <c:v>0.7499735394497945</c:v>
                </c:pt>
                <c:pt idx="5">
                  <c:v>1.0178212321104334</c:v>
                </c:pt>
                <c:pt idx="6">
                  <c:v>1.4463775403674597</c:v>
                </c:pt>
                <c:pt idx="7">
                  <c:v>1.6606556944959723</c:v>
                </c:pt>
                <c:pt idx="8">
                  <c:v>2.3570596954136369</c:v>
                </c:pt>
                <c:pt idx="9">
                  <c:v>2.8391855422027916</c:v>
                </c:pt>
                <c:pt idx="10">
                  <c:v>3.2141723119276882</c:v>
                </c:pt>
                <c:pt idx="11">
                  <c:v>3.3748809275240728</c:v>
                </c:pt>
                <c:pt idx="12">
                  <c:v>3.5355895431204583</c:v>
                </c:pt>
                <c:pt idx="13">
                  <c:v>3.7498676972489697</c:v>
                </c:pt>
                <c:pt idx="14">
                  <c:v>4.0177153899096085</c:v>
                </c:pt>
                <c:pt idx="15">
                  <c:v>4.2319935440381258</c:v>
                </c:pt>
                <c:pt idx="16">
                  <c:v>4.4462716981666386</c:v>
                </c:pt>
                <c:pt idx="17">
                  <c:v>4.6069803137630201</c:v>
                </c:pt>
                <c:pt idx="18">
                  <c:v>4.7676889293594016</c:v>
                </c:pt>
                <c:pt idx="19">
                  <c:v>4.8748280064236624</c:v>
                </c:pt>
                <c:pt idx="20">
                  <c:v>5.1426756990843012</c:v>
                </c:pt>
                <c:pt idx="21">
                  <c:v>5.356953853212814</c:v>
                </c:pt>
              </c:numCache>
            </c:numRef>
          </c:yVal>
          <c:smooth val="1"/>
        </c:ser>
        <c:ser>
          <c:idx val="0"/>
          <c:order val="2"/>
          <c:tx>
            <c:v>50 years storm</c:v>
          </c:tx>
          <c:spPr>
            <a:ln>
              <a:solidFill>
                <a:schemeClr val="bg1">
                  <a:lumMod val="95000"/>
                  <a:lumOff val="5000"/>
                </a:schemeClr>
              </a:solidFill>
            </a:ln>
          </c:spPr>
          <c:marker>
            <c:symbol val="none"/>
          </c:marker>
          <c:xVal>
            <c:numRef>
              <c:f>'TP-40'!$H$22:$H$43</c:f>
              <c:numCache>
                <c:formatCode>General</c:formatCode>
                <c:ptCount val="22"/>
                <c:pt idx="0">
                  <c:v>0</c:v>
                </c:pt>
                <c:pt idx="1">
                  <c:v>0.6000000000000002</c:v>
                </c:pt>
                <c:pt idx="2">
                  <c:v>1</c:v>
                </c:pt>
                <c:pt idx="3">
                  <c:v>1.2</c:v>
                </c:pt>
                <c:pt idx="4">
                  <c:v>1.5</c:v>
                </c:pt>
                <c:pt idx="5">
                  <c:v>1.8</c:v>
                </c:pt>
                <c:pt idx="6">
                  <c:v>2</c:v>
                </c:pt>
                <c:pt idx="7">
                  <c:v>2.1</c:v>
                </c:pt>
                <c:pt idx="8">
                  <c:v>2.2799999999999998</c:v>
                </c:pt>
                <c:pt idx="9">
                  <c:v>2.4</c:v>
                </c:pt>
                <c:pt idx="10">
                  <c:v>2.52</c:v>
                </c:pt>
                <c:pt idx="11">
                  <c:v>2.64</c:v>
                </c:pt>
                <c:pt idx="12">
                  <c:v>2.7600000000000002</c:v>
                </c:pt>
                <c:pt idx="13">
                  <c:v>3</c:v>
                </c:pt>
                <c:pt idx="14">
                  <c:v>3.3</c:v>
                </c:pt>
                <c:pt idx="15">
                  <c:v>3.6</c:v>
                </c:pt>
                <c:pt idx="16">
                  <c:v>3.9</c:v>
                </c:pt>
                <c:pt idx="17">
                  <c:v>4.2</c:v>
                </c:pt>
                <c:pt idx="18">
                  <c:v>4.5</c:v>
                </c:pt>
                <c:pt idx="19">
                  <c:v>4.8</c:v>
                </c:pt>
                <c:pt idx="20">
                  <c:v>5.4</c:v>
                </c:pt>
                <c:pt idx="21">
                  <c:v>6</c:v>
                </c:pt>
              </c:numCache>
            </c:numRef>
          </c:xVal>
          <c:yVal>
            <c:numRef>
              <c:f>'TP-40'!$M$22:$M$43</c:f>
              <c:numCache>
                <c:formatCode>0.00</c:formatCode>
                <c:ptCount val="22"/>
                <c:pt idx="0" formatCode="General">
                  <c:v>0</c:v>
                </c:pt>
                <c:pt idx="1">
                  <c:v>0.1863070901828236</c:v>
                </c:pt>
                <c:pt idx="2">
                  <c:v>0.37261418036564742</c:v>
                </c:pt>
                <c:pt idx="3">
                  <c:v>0.4657677254570588</c:v>
                </c:pt>
                <c:pt idx="4">
                  <c:v>0.65207481563988301</c:v>
                </c:pt>
                <c:pt idx="5">
                  <c:v>0.88495867836841191</c:v>
                </c:pt>
                <c:pt idx="6">
                  <c:v>1.257572858734058</c:v>
                </c:pt>
                <c:pt idx="7">
                  <c:v>1.4438799489168819</c:v>
                </c:pt>
                <c:pt idx="8">
                  <c:v>2.0493779920110593</c:v>
                </c:pt>
                <c:pt idx="9">
                  <c:v>2.4685689449224122</c:v>
                </c:pt>
                <c:pt idx="10">
                  <c:v>2.7946063527423539</c:v>
                </c:pt>
                <c:pt idx="11">
                  <c:v>2.9343366703794702</c:v>
                </c:pt>
                <c:pt idx="12">
                  <c:v>3.0740669880165878</c:v>
                </c:pt>
                <c:pt idx="13">
                  <c:v>3.2603740781994128</c:v>
                </c:pt>
                <c:pt idx="14">
                  <c:v>3.4932579409279412</c:v>
                </c:pt>
                <c:pt idx="15">
                  <c:v>3.6795650311107635</c:v>
                </c:pt>
                <c:pt idx="16">
                  <c:v>3.8658721212935858</c:v>
                </c:pt>
                <c:pt idx="17">
                  <c:v>4.0056024389307066</c:v>
                </c:pt>
                <c:pt idx="18">
                  <c:v>4.1453327565678215</c:v>
                </c:pt>
                <c:pt idx="19">
                  <c:v>4.2384863016592353</c:v>
                </c:pt>
                <c:pt idx="20">
                  <c:v>4.4713701643877659</c:v>
                </c:pt>
                <c:pt idx="21">
                  <c:v>4.6576772545705865</c:v>
                </c:pt>
              </c:numCache>
            </c:numRef>
          </c:yVal>
          <c:smooth val="1"/>
        </c:ser>
        <c:ser>
          <c:idx val="3"/>
          <c:order val="3"/>
          <c:tx>
            <c:v>25 years storm </c:v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'TP-40'!$R$22:$R$43</c:f>
              <c:numCache>
                <c:formatCode>General</c:formatCode>
                <c:ptCount val="22"/>
                <c:pt idx="0">
                  <c:v>0</c:v>
                </c:pt>
                <c:pt idx="1">
                  <c:v>0.6000000000000002</c:v>
                </c:pt>
                <c:pt idx="2">
                  <c:v>1</c:v>
                </c:pt>
                <c:pt idx="3">
                  <c:v>1.2</c:v>
                </c:pt>
                <c:pt idx="4">
                  <c:v>1.5</c:v>
                </c:pt>
                <c:pt idx="5">
                  <c:v>1.8</c:v>
                </c:pt>
                <c:pt idx="6">
                  <c:v>2</c:v>
                </c:pt>
                <c:pt idx="7">
                  <c:v>2.1</c:v>
                </c:pt>
                <c:pt idx="8">
                  <c:v>2.2799999999999998</c:v>
                </c:pt>
                <c:pt idx="9">
                  <c:v>2.4</c:v>
                </c:pt>
                <c:pt idx="10">
                  <c:v>2.52</c:v>
                </c:pt>
                <c:pt idx="11">
                  <c:v>2.64</c:v>
                </c:pt>
                <c:pt idx="12">
                  <c:v>2.7600000000000002</c:v>
                </c:pt>
                <c:pt idx="13">
                  <c:v>3</c:v>
                </c:pt>
                <c:pt idx="14">
                  <c:v>3.3</c:v>
                </c:pt>
                <c:pt idx="15">
                  <c:v>3.6</c:v>
                </c:pt>
                <c:pt idx="16">
                  <c:v>3.9</c:v>
                </c:pt>
                <c:pt idx="17">
                  <c:v>4.2</c:v>
                </c:pt>
                <c:pt idx="18">
                  <c:v>4.5</c:v>
                </c:pt>
                <c:pt idx="19">
                  <c:v>4.8</c:v>
                </c:pt>
                <c:pt idx="20">
                  <c:v>5.4</c:v>
                </c:pt>
                <c:pt idx="21">
                  <c:v>6</c:v>
                </c:pt>
              </c:numCache>
            </c:numRef>
          </c:xVal>
          <c:yVal>
            <c:numRef>
              <c:f>'TP-40'!$V$22:$V$43</c:f>
              <c:numCache>
                <c:formatCode>General</c:formatCode>
                <c:ptCount val="22"/>
                <c:pt idx="0">
                  <c:v>0</c:v>
                </c:pt>
                <c:pt idx="1">
                  <c:v>0.15800000000000006</c:v>
                </c:pt>
                <c:pt idx="2">
                  <c:v>0.31600000000000017</c:v>
                </c:pt>
                <c:pt idx="3">
                  <c:v>0.39500000000000013</c:v>
                </c:pt>
                <c:pt idx="4">
                  <c:v>0.55300000000000005</c:v>
                </c:pt>
                <c:pt idx="5">
                  <c:v>0.75050000000000028</c:v>
                </c:pt>
                <c:pt idx="6">
                  <c:v>1.0665</c:v>
                </c:pt>
                <c:pt idx="7">
                  <c:v>1.2244999999999997</c:v>
                </c:pt>
                <c:pt idx="8">
                  <c:v>1.738</c:v>
                </c:pt>
                <c:pt idx="9">
                  <c:v>2.0935000000000001</c:v>
                </c:pt>
                <c:pt idx="10">
                  <c:v>2.3699999999999997</c:v>
                </c:pt>
                <c:pt idx="11">
                  <c:v>2.4885000000000002</c:v>
                </c:pt>
                <c:pt idx="12">
                  <c:v>2.6070000000000002</c:v>
                </c:pt>
                <c:pt idx="13">
                  <c:v>2.7650000000000001</c:v>
                </c:pt>
                <c:pt idx="14">
                  <c:v>2.9625000000000004</c:v>
                </c:pt>
                <c:pt idx="15">
                  <c:v>3.1205000000000012</c:v>
                </c:pt>
                <c:pt idx="16">
                  <c:v>3.2785000000000002</c:v>
                </c:pt>
                <c:pt idx="17">
                  <c:v>3.3969999999999994</c:v>
                </c:pt>
                <c:pt idx="18">
                  <c:v>3.5155000000000003</c:v>
                </c:pt>
                <c:pt idx="19">
                  <c:v>3.5945000000000005</c:v>
                </c:pt>
                <c:pt idx="20">
                  <c:v>3.7919999999999998</c:v>
                </c:pt>
                <c:pt idx="21">
                  <c:v>3.9499999999999997</c:v>
                </c:pt>
              </c:numCache>
            </c:numRef>
          </c:yVal>
          <c:smooth val="1"/>
        </c:ser>
        <c:ser>
          <c:idx val="4"/>
          <c:order val="4"/>
          <c:tx>
            <c:v>10 years storm</c:v>
          </c:tx>
          <c:spPr>
            <a:ln>
              <a:solidFill>
                <a:schemeClr val="tx2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'TP-40'!$R$22:$R$43</c:f>
              <c:numCache>
                <c:formatCode>General</c:formatCode>
                <c:ptCount val="22"/>
                <c:pt idx="0">
                  <c:v>0</c:v>
                </c:pt>
                <c:pt idx="1">
                  <c:v>0.6000000000000002</c:v>
                </c:pt>
                <c:pt idx="2">
                  <c:v>1</c:v>
                </c:pt>
                <c:pt idx="3">
                  <c:v>1.2</c:v>
                </c:pt>
                <c:pt idx="4">
                  <c:v>1.5</c:v>
                </c:pt>
                <c:pt idx="5">
                  <c:v>1.8</c:v>
                </c:pt>
                <c:pt idx="6">
                  <c:v>2</c:v>
                </c:pt>
                <c:pt idx="7">
                  <c:v>2.1</c:v>
                </c:pt>
                <c:pt idx="8">
                  <c:v>2.2799999999999998</c:v>
                </c:pt>
                <c:pt idx="9">
                  <c:v>2.4</c:v>
                </c:pt>
                <c:pt idx="10">
                  <c:v>2.52</c:v>
                </c:pt>
                <c:pt idx="11">
                  <c:v>2.64</c:v>
                </c:pt>
                <c:pt idx="12">
                  <c:v>2.7600000000000002</c:v>
                </c:pt>
                <c:pt idx="13">
                  <c:v>3</c:v>
                </c:pt>
                <c:pt idx="14">
                  <c:v>3.3</c:v>
                </c:pt>
                <c:pt idx="15">
                  <c:v>3.6</c:v>
                </c:pt>
                <c:pt idx="16">
                  <c:v>3.9</c:v>
                </c:pt>
                <c:pt idx="17">
                  <c:v>4.2</c:v>
                </c:pt>
                <c:pt idx="18">
                  <c:v>4.5</c:v>
                </c:pt>
                <c:pt idx="19">
                  <c:v>4.8</c:v>
                </c:pt>
                <c:pt idx="20">
                  <c:v>5.4</c:v>
                </c:pt>
                <c:pt idx="21">
                  <c:v>6</c:v>
                </c:pt>
              </c:numCache>
            </c:numRef>
          </c:xVal>
          <c:yVal>
            <c:numRef>
              <c:f>'TP-40'!$W$22:$W$43</c:f>
              <c:numCache>
                <c:formatCode>General</c:formatCode>
                <c:ptCount val="22"/>
                <c:pt idx="0">
                  <c:v>0</c:v>
                </c:pt>
                <c:pt idx="1">
                  <c:v>0.14212319153197148</c:v>
                </c:pt>
                <c:pt idx="2">
                  <c:v>0.28424638306394301</c:v>
                </c:pt>
                <c:pt idx="3">
                  <c:v>0.35530797882992876</c:v>
                </c:pt>
                <c:pt idx="4">
                  <c:v>0.4974311703619001</c:v>
                </c:pt>
                <c:pt idx="5">
                  <c:v>0.67508515977686423</c:v>
                </c:pt>
                <c:pt idx="6">
                  <c:v>0.95933154284080691</c:v>
                </c:pt>
                <c:pt idx="7">
                  <c:v>1.1014547343727785</c:v>
                </c:pt>
                <c:pt idx="8">
                  <c:v>1.5633551068516862</c:v>
                </c:pt>
                <c:pt idx="9">
                  <c:v>1.8831322877986212</c:v>
                </c:pt>
                <c:pt idx="10">
                  <c:v>2.1318478729795709</c:v>
                </c:pt>
                <c:pt idx="11">
                  <c:v>2.2384402666285497</c:v>
                </c:pt>
                <c:pt idx="12">
                  <c:v>2.3450326602775284</c:v>
                </c:pt>
                <c:pt idx="13">
                  <c:v>2.4871558518095003</c:v>
                </c:pt>
                <c:pt idx="14">
                  <c:v>2.6648098412244647</c:v>
                </c:pt>
                <c:pt idx="15">
                  <c:v>2.8069330327564366</c:v>
                </c:pt>
                <c:pt idx="16">
                  <c:v>2.9490562242884057</c:v>
                </c:pt>
                <c:pt idx="17">
                  <c:v>3.0556486179373845</c:v>
                </c:pt>
                <c:pt idx="18">
                  <c:v>3.1622410115863642</c:v>
                </c:pt>
                <c:pt idx="19">
                  <c:v>3.2333026073523512</c:v>
                </c:pt>
                <c:pt idx="20">
                  <c:v>3.4109565967673148</c:v>
                </c:pt>
                <c:pt idx="21">
                  <c:v>3.5530797882992853</c:v>
                </c:pt>
              </c:numCache>
            </c:numRef>
          </c:yVal>
          <c:smooth val="1"/>
        </c:ser>
        <c:ser>
          <c:idx val="5"/>
          <c:order val="5"/>
          <c:tx>
            <c:v>2 years storm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'TP-40'!$Z$22:$Z$43</c:f>
              <c:numCache>
                <c:formatCode>General</c:formatCode>
                <c:ptCount val="22"/>
                <c:pt idx="0">
                  <c:v>0</c:v>
                </c:pt>
                <c:pt idx="1">
                  <c:v>0.6000000000000002</c:v>
                </c:pt>
                <c:pt idx="2">
                  <c:v>1</c:v>
                </c:pt>
                <c:pt idx="3">
                  <c:v>1.2</c:v>
                </c:pt>
                <c:pt idx="4">
                  <c:v>1.5</c:v>
                </c:pt>
                <c:pt idx="5">
                  <c:v>1.8</c:v>
                </c:pt>
                <c:pt idx="6">
                  <c:v>2</c:v>
                </c:pt>
                <c:pt idx="7">
                  <c:v>2.1</c:v>
                </c:pt>
                <c:pt idx="8">
                  <c:v>2.2799999999999998</c:v>
                </c:pt>
                <c:pt idx="9">
                  <c:v>2.4</c:v>
                </c:pt>
                <c:pt idx="10">
                  <c:v>2.52</c:v>
                </c:pt>
                <c:pt idx="11">
                  <c:v>2.64</c:v>
                </c:pt>
                <c:pt idx="12">
                  <c:v>2.7600000000000002</c:v>
                </c:pt>
                <c:pt idx="13">
                  <c:v>3</c:v>
                </c:pt>
                <c:pt idx="14">
                  <c:v>3.3</c:v>
                </c:pt>
                <c:pt idx="15">
                  <c:v>3.6</c:v>
                </c:pt>
                <c:pt idx="16">
                  <c:v>3.9</c:v>
                </c:pt>
                <c:pt idx="17">
                  <c:v>4.2</c:v>
                </c:pt>
                <c:pt idx="18">
                  <c:v>4.5</c:v>
                </c:pt>
                <c:pt idx="19">
                  <c:v>4.8</c:v>
                </c:pt>
                <c:pt idx="20">
                  <c:v>5.4</c:v>
                </c:pt>
                <c:pt idx="21">
                  <c:v>6</c:v>
                </c:pt>
              </c:numCache>
            </c:numRef>
          </c:xVal>
          <c:yVal>
            <c:numRef>
              <c:f>'TP-40'!$Y$22:$Y$43</c:f>
              <c:numCache>
                <c:formatCode>General</c:formatCode>
                <c:ptCount val="22"/>
                <c:pt idx="0">
                  <c:v>0</c:v>
                </c:pt>
                <c:pt idx="1">
                  <c:v>8.4000000000000047E-2</c:v>
                </c:pt>
                <c:pt idx="2">
                  <c:v>0.16800000000000004</c:v>
                </c:pt>
                <c:pt idx="3">
                  <c:v>0.21000000000000008</c:v>
                </c:pt>
                <c:pt idx="4">
                  <c:v>0.29400000000000015</c:v>
                </c:pt>
                <c:pt idx="5">
                  <c:v>0.39900000000000013</c:v>
                </c:pt>
                <c:pt idx="6">
                  <c:v>0.56699999999999995</c:v>
                </c:pt>
                <c:pt idx="7">
                  <c:v>0.65100000000000025</c:v>
                </c:pt>
                <c:pt idx="8">
                  <c:v>0.92400000000000004</c:v>
                </c:pt>
                <c:pt idx="9">
                  <c:v>1.1130000000000002</c:v>
                </c:pt>
                <c:pt idx="10">
                  <c:v>1.26</c:v>
                </c:pt>
                <c:pt idx="11">
                  <c:v>1.3230000000000002</c:v>
                </c:pt>
                <c:pt idx="12">
                  <c:v>1.3860000000000001</c:v>
                </c:pt>
                <c:pt idx="13">
                  <c:v>1.47</c:v>
                </c:pt>
                <c:pt idx="14">
                  <c:v>1.5750000000000002</c:v>
                </c:pt>
                <c:pt idx="15">
                  <c:v>1.6590000000000003</c:v>
                </c:pt>
                <c:pt idx="16">
                  <c:v>1.7429999999999994</c:v>
                </c:pt>
                <c:pt idx="17">
                  <c:v>1.806</c:v>
                </c:pt>
                <c:pt idx="18">
                  <c:v>1.8690000000000002</c:v>
                </c:pt>
                <c:pt idx="19">
                  <c:v>1.9110000000000003</c:v>
                </c:pt>
                <c:pt idx="20">
                  <c:v>2.0159999999999991</c:v>
                </c:pt>
                <c:pt idx="21">
                  <c:v>2.1</c:v>
                </c:pt>
              </c:numCache>
            </c:numRef>
          </c:yVal>
          <c:smooth val="1"/>
        </c:ser>
        <c:axId val="70036480"/>
        <c:axId val="69866624"/>
      </c:scatterChart>
      <c:valAx>
        <c:axId val="7003648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(hours)</a:t>
                </a:r>
              </a:p>
            </c:rich>
          </c:tx>
          <c:layout>
            <c:manualLayout>
              <c:xMode val="edge"/>
              <c:yMode val="edge"/>
              <c:x val="0.60053623505395159"/>
              <c:y val="0.9147915573053369"/>
            </c:manualLayout>
          </c:layout>
        </c:title>
        <c:numFmt formatCode="General" sourceLinked="1"/>
        <c:maj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69866624"/>
        <c:crosses val="autoZero"/>
        <c:crossBetween val="midCat"/>
      </c:valAx>
      <c:valAx>
        <c:axId val="69866624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Rainfall depth (in)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7003648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0241810051521336"/>
          <c:y val="0.16722987751531065"/>
          <c:w val="0.29758189948478686"/>
          <c:h val="0.50230314960629863"/>
        </c:manualLayout>
      </c:layout>
    </c:legend>
    <c:plotVisOnly val="1"/>
    <c:dispBlanksAs val="gap"/>
  </c:chart>
  <c:spPr>
    <a:solidFill>
      <a:schemeClr val="accent6">
        <a:lumMod val="50000"/>
      </a:schemeClr>
    </a:solidFill>
  </c:sp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C0FB-7CCC-42F4-A12C-98DD2FF873D4}" type="datetimeFigureOut">
              <a:rPr lang="en-US" smtClean="0"/>
              <a:pPr/>
              <a:t>5/6/2010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DA0AEB-9701-4424-AB7C-AA62464C3E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C0FB-7CCC-42F4-A12C-98DD2FF873D4}" type="datetimeFigureOut">
              <a:rPr lang="en-US" smtClean="0"/>
              <a:pPr/>
              <a:t>5/6/2010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A0AEB-9701-4424-AB7C-AA62464C3E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C0FB-7CCC-42F4-A12C-98DD2FF873D4}" type="datetimeFigureOut">
              <a:rPr lang="en-US" smtClean="0"/>
              <a:pPr/>
              <a:t>5/6/2010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A0AEB-9701-4424-AB7C-AA62464C3E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E35C0FB-7CCC-42F4-A12C-98DD2FF873D4}" type="datetimeFigureOut">
              <a:rPr lang="en-US" smtClean="0"/>
              <a:pPr/>
              <a:t>5/6/2010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4DA0AEB-9701-4424-AB7C-AA62464C3E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C0FB-7CCC-42F4-A12C-98DD2FF873D4}" type="datetimeFigureOut">
              <a:rPr lang="en-US" smtClean="0"/>
              <a:pPr/>
              <a:t>5/6/2010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A0AEB-9701-4424-AB7C-AA62464C3E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C0FB-7CCC-42F4-A12C-98DD2FF873D4}" type="datetimeFigureOut">
              <a:rPr lang="en-US" smtClean="0"/>
              <a:pPr/>
              <a:t>5/6/2010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A0AEB-9701-4424-AB7C-AA62464C3E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A0AEB-9701-4424-AB7C-AA62464C3E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C0FB-7CCC-42F4-A12C-98DD2FF873D4}" type="datetimeFigureOut">
              <a:rPr lang="en-US" smtClean="0"/>
              <a:pPr/>
              <a:t>5/6/2010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C0FB-7CCC-42F4-A12C-98DD2FF873D4}" type="datetimeFigureOut">
              <a:rPr lang="en-US" smtClean="0"/>
              <a:pPr/>
              <a:t>5/6/2010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A0AEB-9701-4424-AB7C-AA62464C3E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C0FB-7CCC-42F4-A12C-98DD2FF873D4}" type="datetimeFigureOut">
              <a:rPr lang="en-US" smtClean="0"/>
              <a:pPr/>
              <a:t>5/6/2010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A0AEB-9701-4424-AB7C-AA62464C3E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E35C0FB-7CCC-42F4-A12C-98DD2FF873D4}" type="datetimeFigureOut">
              <a:rPr lang="en-US" smtClean="0"/>
              <a:pPr/>
              <a:t>5/6/2010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DA0AEB-9701-4424-AB7C-AA62464C3E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C0FB-7CCC-42F4-A12C-98DD2FF873D4}" type="datetimeFigureOut">
              <a:rPr lang="en-US" smtClean="0"/>
              <a:pPr/>
              <a:t>5/6/2010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DA0AEB-9701-4424-AB7C-AA62464C3E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E35C0FB-7CCC-42F4-A12C-98DD2FF873D4}" type="datetimeFigureOut">
              <a:rPr lang="en-US" smtClean="0"/>
              <a:pPr/>
              <a:t>5/6/2010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4DA0AEB-9701-4424-AB7C-AA62464C3E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N73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43000"/>
            <a:ext cx="73914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n-US" sz="4800" dirty="0" smtClean="0">
              <a:solidFill>
                <a:srgbClr val="FFC000"/>
              </a:solidFill>
            </a:endParaRPr>
          </a:p>
          <a:p>
            <a:pPr algn="ctr">
              <a:buNone/>
            </a:pPr>
            <a:r>
              <a:rPr lang="en-US" sz="6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Sanderson </a:t>
            </a:r>
            <a:r>
              <a:rPr lang="en-US" sz="6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Hec</a:t>
            </a:r>
            <a:r>
              <a:rPr lang="en-US" sz="6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-HMS Hydrology model </a:t>
            </a:r>
          </a:p>
          <a:p>
            <a:pPr algn="ctr">
              <a:buNone/>
            </a:pPr>
            <a:endParaRPr lang="en-US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r">
              <a:buNone/>
            </a:pPr>
            <a:endParaRPr lang="en-US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r">
              <a:buNone/>
            </a:pP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                                     </a:t>
            </a:r>
            <a:r>
              <a:rPr lang="en-US" sz="4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Marcelo </a:t>
            </a:r>
            <a:r>
              <a:rPr lang="en-US" sz="4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Somos</a:t>
            </a:r>
            <a:r>
              <a:rPr lang="en-US" sz="4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 </a:t>
            </a:r>
            <a:endParaRPr lang="en-US" sz="40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HEC-</a:t>
            </a:r>
            <a:r>
              <a:rPr lang="en-US" dirty="0" err="1" smtClean="0"/>
              <a:t>geoHMS</a:t>
            </a:r>
            <a:r>
              <a:rPr lang="en-US" dirty="0" smtClean="0"/>
              <a:t> to HEC-HMS</a:t>
            </a:r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/>
          <a:srcRect l="63355" t="20370" r="23825" b="47721"/>
          <a:stretch>
            <a:fillRect/>
          </a:stretch>
        </p:blipFill>
        <p:spPr bwMode="auto">
          <a:xfrm>
            <a:off x="457200" y="1371600"/>
            <a:ext cx="1953768" cy="3647199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/>
          <p:nvPr/>
        </p:nvPicPr>
        <p:blipFill>
          <a:blip r:embed="rId3" cstate="print"/>
          <a:srcRect l="32906" t="31339" r="1923" b="34473"/>
          <a:stretch>
            <a:fillRect/>
          </a:stretch>
        </p:blipFill>
        <p:spPr bwMode="auto">
          <a:xfrm>
            <a:off x="2514600" y="1905000"/>
            <a:ext cx="6096000" cy="2783174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52400"/>
            <a:ext cx="7772400" cy="1219200"/>
          </a:xfrm>
        </p:spPr>
        <p:txBody>
          <a:bodyPr/>
          <a:lstStyle/>
          <a:p>
            <a:pPr algn="l"/>
            <a:r>
              <a:rPr lang="en-US" dirty="0" smtClean="0"/>
              <a:t>HMS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587" t="3125" r="50110" b="11459"/>
          <a:stretch>
            <a:fillRect/>
          </a:stretch>
        </p:blipFill>
        <p:spPr bwMode="auto">
          <a:xfrm>
            <a:off x="457200" y="1295400"/>
            <a:ext cx="8153400" cy="5068767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storm</a:t>
            </a:r>
            <a:endParaRPr lang="en-US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4815" t="17134" r="63889" b="13848"/>
          <a:stretch>
            <a:fillRect/>
          </a:stretch>
        </p:blipFill>
        <p:spPr bwMode="auto">
          <a:xfrm>
            <a:off x="1676399" y="1447801"/>
            <a:ext cx="5272313" cy="4813850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524000"/>
          <a:ext cx="82296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Cont.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26" t="3989" r="83333" b="10056"/>
          <a:stretch>
            <a:fillRect/>
          </a:stretch>
        </p:blipFill>
        <p:spPr bwMode="auto">
          <a:xfrm>
            <a:off x="4114800" y="1524000"/>
            <a:ext cx="3200400" cy="4923693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l="17021" t="22917" r="70653" b="35417"/>
          <a:stretch>
            <a:fillRect/>
          </a:stretch>
        </p:blipFill>
        <p:spPr bwMode="auto">
          <a:xfrm>
            <a:off x="457200" y="1523999"/>
            <a:ext cx="3276600" cy="3120571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71771" b="30972"/>
          <a:stretch>
            <a:fillRect/>
          </a:stretch>
        </p:blipFill>
        <p:spPr bwMode="auto">
          <a:xfrm>
            <a:off x="304800" y="1371600"/>
            <a:ext cx="2514600" cy="3429000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Watershed model and parameters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r="71669" b="39583"/>
          <a:stretch>
            <a:fillRect/>
          </a:stretch>
        </p:blipFill>
        <p:spPr bwMode="auto">
          <a:xfrm>
            <a:off x="2819400" y="1371601"/>
            <a:ext cx="2895600" cy="3429000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r="72255" b="44792"/>
          <a:stretch>
            <a:fillRect/>
          </a:stretch>
        </p:blipFill>
        <p:spPr bwMode="auto">
          <a:xfrm>
            <a:off x="5715000" y="1371600"/>
            <a:ext cx="3048000" cy="3429000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 the model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7636" t="18534" r="53796" b="36523"/>
          <a:stretch>
            <a:fillRect/>
          </a:stretch>
        </p:blipFill>
        <p:spPr bwMode="auto">
          <a:xfrm>
            <a:off x="304800" y="1295400"/>
            <a:ext cx="4454434" cy="2514600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6211" t="17379" r="53704" b="17455"/>
          <a:stretch>
            <a:fillRect/>
          </a:stretch>
        </p:blipFill>
        <p:spPr bwMode="auto">
          <a:xfrm>
            <a:off x="3810000" y="3581400"/>
            <a:ext cx="4620113" cy="2819400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Oval 7"/>
          <p:cNvSpPr/>
          <p:nvPr/>
        </p:nvSpPr>
        <p:spPr>
          <a:xfrm>
            <a:off x="3810000" y="2895600"/>
            <a:ext cx="533400" cy="6858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At Sanderson junction: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6 hours rainfall 43214 CFS    24 hours rainfall 34818 CFS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Cont.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 l="16141" t="14583" r="58327" b="14583"/>
          <a:stretch>
            <a:fillRect/>
          </a:stretch>
        </p:blipFill>
        <p:spPr bwMode="auto">
          <a:xfrm>
            <a:off x="533401" y="1981200"/>
            <a:ext cx="3657599" cy="3124200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 l="16140" t="12500" r="62729" b="23958"/>
          <a:stretch>
            <a:fillRect/>
          </a:stretch>
        </p:blipFill>
        <p:spPr bwMode="auto">
          <a:xfrm>
            <a:off x="4495800" y="1981200"/>
            <a:ext cx="3657600" cy="3098801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26" t="23708" r="75000" b="10561"/>
          <a:stretch>
            <a:fillRect/>
          </a:stretch>
        </p:blipFill>
        <p:spPr bwMode="auto">
          <a:xfrm>
            <a:off x="1295400" y="1524000"/>
            <a:ext cx="4937759" cy="3798276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ectangle 4"/>
          <p:cNvSpPr/>
          <p:nvPr/>
        </p:nvSpPr>
        <p:spPr>
          <a:xfrm>
            <a:off x="1295400" y="53340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William H. Asquith, Ph.D., P.G.</a:t>
            </a:r>
          </a:p>
          <a:p>
            <a:r>
              <a:rPr lang="en-US" dirty="0" smtClean="0"/>
              <a:t>Research Hydrologist</a:t>
            </a:r>
          </a:p>
          <a:p>
            <a:r>
              <a:rPr lang="en-US" dirty="0" smtClean="0"/>
              <a:t>U.S. Geological Survey, Lubbock, Texas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419600" y="2362200"/>
            <a:ext cx="381000" cy="4572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24600" y="2133600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CN= 67 </a:t>
            </a:r>
            <a:r>
              <a:rPr lang="en-US" sz="2000" dirty="0" smtClean="0">
                <a:sym typeface="Symbol"/>
              </a:rPr>
              <a:t>43212 CFS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524000"/>
            <a:ext cx="8229600" cy="4572000"/>
          </a:xfrm>
        </p:spPr>
        <p:txBody>
          <a:bodyPr/>
          <a:lstStyle/>
          <a:p>
            <a:r>
              <a:rPr lang="en-US" dirty="0" smtClean="0"/>
              <a:t>11 dams were included in the model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Dams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16141" t="20833" r="58914" b="17708"/>
          <a:stretch>
            <a:fillRect/>
          </a:stretch>
        </p:blipFill>
        <p:spPr bwMode="auto">
          <a:xfrm>
            <a:off x="609600" y="2209800"/>
            <a:ext cx="5029200" cy="3490856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 l="2" t="56250" r="85326" b="11458"/>
          <a:stretch>
            <a:fillRect/>
          </a:stretch>
        </p:blipFill>
        <p:spPr bwMode="auto">
          <a:xfrm>
            <a:off x="4724400" y="3429000"/>
            <a:ext cx="3810000" cy="2362200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 June 11, 1965, Sanderson was devastated by a flash flood</a:t>
            </a:r>
          </a:p>
          <a:p>
            <a:endParaRPr lang="en-US" dirty="0" smtClean="0"/>
          </a:p>
          <a:p>
            <a:r>
              <a:rPr lang="en-US" dirty="0" smtClean="0"/>
              <a:t>A wall of water roared down Sanderson Canyon into Sanderson destroying numerous homes and businesses</a:t>
            </a:r>
          </a:p>
          <a:p>
            <a:endParaRPr lang="en-US" dirty="0" smtClean="0"/>
          </a:p>
          <a:p>
            <a:r>
              <a:rPr lang="en-US" dirty="0" smtClean="0"/>
              <a:t>More than twenty people died in the flood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7826" r="71771" b="4034"/>
          <a:stretch>
            <a:fillRect/>
          </a:stretch>
        </p:blipFill>
        <p:spPr bwMode="auto">
          <a:xfrm>
            <a:off x="838200" y="1524000"/>
            <a:ext cx="3593432" cy="4876800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Dams storage flow curves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 t="29167" r="72255" b="4167"/>
          <a:stretch>
            <a:fillRect/>
          </a:stretch>
        </p:blipFill>
        <p:spPr bwMode="auto">
          <a:xfrm>
            <a:off x="4953000" y="1524000"/>
            <a:ext cx="3609975" cy="4876800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Cont.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524000"/>
          <a:ext cx="82296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76400"/>
            <a:ext cx="7280471" cy="457313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6211" t="17379" r="53704" b="17455"/>
          <a:stretch>
            <a:fillRect/>
          </a:stretch>
        </p:blipFill>
        <p:spPr bwMode="auto">
          <a:xfrm>
            <a:off x="2286000" y="3276600"/>
            <a:ext cx="4620113" cy="2819400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Oval 5"/>
          <p:cNvSpPr/>
          <p:nvPr/>
        </p:nvSpPr>
        <p:spPr>
          <a:xfrm>
            <a:off x="3048000" y="3276600"/>
            <a:ext cx="457200" cy="45720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100 years design storm for a duration of 6 hours gives a higher peak outflow than a storm for a duration  of 24 hours.</a:t>
            </a:r>
          </a:p>
          <a:p>
            <a:endParaRPr lang="en-US" dirty="0" smtClean="0"/>
          </a:p>
          <a:p>
            <a:r>
              <a:rPr lang="en-US" dirty="0" smtClean="0"/>
              <a:t>As a result of the calibration the CN used in the </a:t>
            </a:r>
            <a:r>
              <a:rPr lang="en-US" dirty="0" err="1" smtClean="0"/>
              <a:t>modelation</a:t>
            </a:r>
            <a:r>
              <a:rPr lang="en-US" dirty="0" smtClean="0"/>
              <a:t> has a value of 67.</a:t>
            </a:r>
          </a:p>
          <a:p>
            <a:endParaRPr lang="en-US" dirty="0" smtClean="0"/>
          </a:p>
          <a:p>
            <a:r>
              <a:rPr lang="en-US" dirty="0" smtClean="0"/>
              <a:t>The peak outflow for a design storm for 6 hours duration with return period of 2, 10, 25, 50, 100 and 500 is 2904, 8717, 11363, 13220, 16043 and 26730 CFS respectively.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Cont.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 l="40464" t="32775" r="7615" b="21885"/>
          <a:stretch>
            <a:fillRect/>
          </a:stretch>
        </p:blipFill>
        <p:spPr bwMode="auto">
          <a:xfrm>
            <a:off x="1081590" y="1524000"/>
            <a:ext cx="6980820" cy="4572000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Determine  a design storm for 24 hours and 6 hours duration and determine which of them gives the highest pick flow .</a:t>
            </a:r>
          </a:p>
          <a:p>
            <a:endParaRPr lang="en-US" dirty="0" smtClean="0"/>
          </a:p>
          <a:p>
            <a:r>
              <a:rPr lang="en-US" dirty="0" smtClean="0"/>
              <a:t>Calibrate the 100 years flood with the results of the USGS regression curve.</a:t>
            </a:r>
          </a:p>
          <a:p>
            <a:endParaRPr lang="en-US" dirty="0" smtClean="0"/>
          </a:p>
          <a:p>
            <a:r>
              <a:rPr lang="en-US" dirty="0" smtClean="0"/>
              <a:t>Estimate the 2, 10, 25, 50, 100 and 500 years flood including the dams in the simulation model.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Basin processing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 HEC-</a:t>
            </a:r>
            <a:r>
              <a:rPr lang="en-US" dirty="0" err="1" smtClean="0"/>
              <a:t>geoHMS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32692" t="28205" r="1602" b="23219"/>
          <a:stretch>
            <a:fillRect/>
          </a:stretch>
        </p:blipFill>
        <p:spPr bwMode="auto">
          <a:xfrm>
            <a:off x="1066800" y="2209800"/>
            <a:ext cx="5029200" cy="2895600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/>
          <p:nvPr/>
        </p:nvPicPr>
        <p:blipFill>
          <a:blip r:embed="rId3" cstate="print"/>
          <a:srcRect l="36111" t="22650" r="52671" b="62393"/>
          <a:stretch>
            <a:fillRect/>
          </a:stretch>
        </p:blipFill>
        <p:spPr bwMode="auto">
          <a:xfrm>
            <a:off x="6629400" y="2133600"/>
            <a:ext cx="1524000" cy="1752600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Cont. 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 l="32906" t="26781" r="1496" b="33476"/>
          <a:stretch>
            <a:fillRect/>
          </a:stretch>
        </p:blipFill>
        <p:spPr bwMode="auto">
          <a:xfrm>
            <a:off x="381000" y="1447800"/>
            <a:ext cx="8229600" cy="3739470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Cont.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 l="42842" t="20798" r="47650" b="59544"/>
          <a:stretch>
            <a:fillRect/>
          </a:stretch>
        </p:blipFill>
        <p:spPr bwMode="auto">
          <a:xfrm>
            <a:off x="762000" y="2057400"/>
            <a:ext cx="1449019" cy="2246909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Basin Characteristics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 cstate="print"/>
          <a:srcRect l="39103" t="29708" r="10470" b="29202"/>
          <a:stretch>
            <a:fillRect/>
          </a:stretch>
        </p:blipFill>
        <p:spPr bwMode="auto">
          <a:xfrm>
            <a:off x="2438400" y="2209800"/>
            <a:ext cx="6019800" cy="3962400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Hydrologic Parameters</a:t>
            </a:r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/>
          <a:srcRect l="55235" t="18803" r="25214" b="53134"/>
          <a:stretch>
            <a:fillRect/>
          </a:stretch>
        </p:blipFill>
        <p:spPr bwMode="auto">
          <a:xfrm>
            <a:off x="838200" y="1752600"/>
            <a:ext cx="2979572" cy="3207601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/>
          <p:nvPr/>
        </p:nvPicPr>
        <p:blipFill>
          <a:blip r:embed="rId3" cstate="print"/>
          <a:srcRect l="37500" t="36610" r="37286" b="39743"/>
          <a:stretch>
            <a:fillRect/>
          </a:stretch>
        </p:blipFill>
        <p:spPr bwMode="auto">
          <a:xfrm>
            <a:off x="4648200" y="1828800"/>
            <a:ext cx="2819400" cy="1828800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4724400" y="3810000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Muskingum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x=0.2 natural channels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K=length/velocity (v=2.5 m/s)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Cont.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037" t="26898" r="57407" b="13848"/>
          <a:stretch>
            <a:fillRect/>
          </a:stretch>
        </p:blipFill>
        <p:spPr bwMode="auto">
          <a:xfrm>
            <a:off x="1600200" y="2057400"/>
            <a:ext cx="5181600" cy="2830945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</a:pPr>
            <a:r>
              <a:rPr lang="en-US" sz="2600" dirty="0" smtClean="0"/>
              <a:t>CN Lag method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per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459</TotalTime>
  <Words>322</Words>
  <Application>Microsoft Office PowerPoint</Application>
  <PresentationFormat>On-screen Show (4:3)</PresentationFormat>
  <Paragraphs>71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Paper</vt:lpstr>
      <vt:lpstr>Slide 1</vt:lpstr>
      <vt:lpstr>Introduction</vt:lpstr>
      <vt:lpstr>Cont.</vt:lpstr>
      <vt:lpstr>Objectives</vt:lpstr>
      <vt:lpstr>Methods: HEC-geoHMS</vt:lpstr>
      <vt:lpstr>Cont. </vt:lpstr>
      <vt:lpstr>Cont.</vt:lpstr>
      <vt:lpstr>Hydrologic Parameters</vt:lpstr>
      <vt:lpstr>Cont.</vt:lpstr>
      <vt:lpstr>HEC-geoHMS to HEC-HMS</vt:lpstr>
      <vt:lpstr>HMS</vt:lpstr>
      <vt:lpstr>Design storm</vt:lpstr>
      <vt:lpstr>Cont</vt:lpstr>
      <vt:lpstr>Cont.</vt:lpstr>
      <vt:lpstr>Watershed model and parameters</vt:lpstr>
      <vt:lpstr>Run the model</vt:lpstr>
      <vt:lpstr>Cont.</vt:lpstr>
      <vt:lpstr>Calibration</vt:lpstr>
      <vt:lpstr>Dams</vt:lpstr>
      <vt:lpstr>Dams storage flow curves</vt:lpstr>
      <vt:lpstr>Cont.</vt:lpstr>
      <vt:lpstr>Result</vt:lpstr>
      <vt:lpstr>Conclusions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masomos</dc:creator>
  <cp:lastModifiedBy>masomos</cp:lastModifiedBy>
  <cp:revision>48</cp:revision>
  <dcterms:created xsi:type="dcterms:W3CDTF">2010-04-29T16:17:55Z</dcterms:created>
  <dcterms:modified xsi:type="dcterms:W3CDTF">2010-05-06T07:38:43Z</dcterms:modified>
</cp:coreProperties>
</file>