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1" r:id="rId2"/>
    <p:sldId id="263" r:id="rId3"/>
    <p:sldId id="264" r:id="rId4"/>
    <p:sldId id="265" r:id="rId5"/>
    <p:sldId id="268" r:id="rId6"/>
    <p:sldId id="269" r:id="rId7"/>
    <p:sldId id="273" r:id="rId8"/>
    <p:sldId id="271" r:id="rId9"/>
    <p:sldId id="272" r:id="rId10"/>
    <p:sldId id="258" r:id="rId11"/>
    <p:sldId id="275" r:id="rId12"/>
    <p:sldId id="276" r:id="rId13"/>
    <p:sldId id="277" r:id="rId14"/>
    <p:sldId id="278" r:id="rId15"/>
    <p:sldId id="27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55D4F-81D9-4F9D-8DB8-FAE96B61780D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57850-28AA-4D50-8DFE-A462098F1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1469B62-ACAC-4F8E-8426-19841DD14E9F}" type="datetimeFigureOut">
              <a:rPr lang="en-US"/>
              <a:pPr/>
              <a:t>1/19/2011</a:t>
            </a:fld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FE16A99-B2A7-41C5-9FC4-98CF80AE65E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7E13A-1DDE-44A4-A49B-FF4A261D8B3D}" type="slidenum">
              <a:rPr lang="en-US"/>
              <a:pPr/>
              <a:t>13</a:t>
            </a:fld>
            <a:endParaRPr lang="en-US"/>
          </a:p>
        </p:txBody>
      </p:sp>
      <p:sp>
        <p:nvSpPr>
          <p:cNvPr id="3993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FC536-8FD1-4E15-A056-41CC9041BA79}" type="slidenum">
              <a:rPr lang="en-US"/>
              <a:pPr/>
              <a:t>14</a:t>
            </a:fld>
            <a:endParaRPr lang="en-US"/>
          </a:p>
        </p:txBody>
      </p:sp>
      <p:sp>
        <p:nvSpPr>
          <p:cNvPr id="4096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47F2A-0279-441A-AA05-80D84F5C528D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FF421-99F6-4DF3-8149-EACE6B7FC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8C3AE-746F-4269-8F73-90FD61CCE4C8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726D9-77BC-430F-91A4-024FADDAF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B930E-31B2-4F2A-9BF1-743425689764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89448-BB74-42A4-A5B7-4FDC1F98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931B0-EA22-4A67-BF30-A1F5CA21A416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7B142-5CC6-41B8-BCE3-B7EFFFADC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E3516-CD52-4470-AEB4-0A21D9C1772B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D4431-BC79-4DD3-8C75-126820799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2C976-FD93-44A8-86D1-86B92175D05F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36215-0D58-4B5B-A1F5-5FBDFC39D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B4D5E-B3B2-446A-A70A-B8DFD9AF70CE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7596A-E091-41F6-8D69-BDF14A2D8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36076-49DC-442A-B173-FB374C5D64D9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0C9B6-A92B-4CDF-8A70-A33BEA3EE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D5C9C-13EE-47AD-AF15-3C16CE5232DF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FBE3C-40C5-46D9-86B2-BD80A7960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83838-452D-441B-B8FA-B118B4B5F20A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9AD1E-0240-406F-BCFE-3A07D4E45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C2C56-2076-47BF-9C2D-BA6F65015E81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4AD2D-B6E3-4FD4-8741-E1FD9C6BD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14C44A-7DCA-4064-91A0-D39924276802}" type="datetimeFigureOut">
              <a:rPr lang="en-US"/>
              <a:pPr>
                <a:defRPr/>
              </a:pPr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082FB6-0B1E-4DC3-95FC-87892BE0EB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CE 394K.2 Hydrology, Lecture 2</a:t>
            </a:r>
            <a:br>
              <a:rPr lang="en-US" sz="4000" smtClean="0"/>
            </a:br>
            <a:r>
              <a:rPr lang="en-US" sz="4000" smtClean="0"/>
              <a:t>Hydrologic Systems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152400" y="1828800"/>
            <a:ext cx="8534400" cy="4525963"/>
          </a:xfrm>
        </p:spPr>
        <p:txBody>
          <a:bodyPr/>
          <a:lstStyle/>
          <a:p>
            <a:r>
              <a:rPr lang="en-US" dirty="0" smtClean="0"/>
              <a:t>Hydrologic systems and hydrologic models</a:t>
            </a:r>
          </a:p>
          <a:p>
            <a:r>
              <a:rPr lang="en-US" dirty="0" smtClean="0"/>
              <a:t>How to apply physical laws to fluid systems</a:t>
            </a:r>
          </a:p>
          <a:p>
            <a:r>
              <a:rPr lang="en-US" dirty="0" smtClean="0"/>
              <a:t>Intrinsic and extrinsic properties of fluids</a:t>
            </a:r>
          </a:p>
          <a:p>
            <a:r>
              <a:rPr lang="en-US" dirty="0" smtClean="0"/>
              <a:t>Reynolds Transport </a:t>
            </a:r>
            <a:r>
              <a:rPr lang="en-US" dirty="0" smtClean="0"/>
              <a:t>Theorem</a:t>
            </a:r>
          </a:p>
          <a:p>
            <a:r>
              <a:rPr lang="en-US" dirty="0" smtClean="0"/>
              <a:t>Continuity equation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Reading – Applied Hydrology, </a:t>
            </a:r>
            <a:r>
              <a:rPr lang="en-US" smtClean="0"/>
              <a:t>Sections 1.2 to 1.5 and 2.1 </a:t>
            </a:r>
            <a:r>
              <a:rPr lang="en-US" dirty="0" smtClean="0"/>
              <a:t>to 2.3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2.1.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52400"/>
            <a:ext cx="366395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Reynolds Transport Theorem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idx="1"/>
          </p:nvPr>
        </p:nvGraphicFramePr>
        <p:xfrm>
          <a:off x="1295400" y="1905000"/>
          <a:ext cx="6400800" cy="1685925"/>
        </p:xfrm>
        <a:graphic>
          <a:graphicData uri="http://schemas.openxmlformats.org/presentationml/2006/ole">
            <p:oleObj spid="_x0000_s81922" name="Equation" r:id="rId3" imgW="1688760" imgH="444240" progId="Equation.3">
              <p:embed/>
            </p:oleObj>
          </a:graphicData>
        </a:graphic>
      </p:graphicFrame>
      <p:sp>
        <p:nvSpPr>
          <p:cNvPr id="1028" name="Text Box 6"/>
          <p:cNvSpPr txBox="1">
            <a:spLocks noChangeArrowheads="1"/>
          </p:cNvSpPr>
          <p:nvPr/>
        </p:nvSpPr>
        <p:spPr bwMode="auto">
          <a:xfrm>
            <a:off x="762000" y="3733800"/>
            <a:ext cx="15398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Total rate of change of B in the fluid system</a:t>
            </a:r>
          </a:p>
        </p:txBody>
      </p:sp>
      <p:sp>
        <p:nvSpPr>
          <p:cNvPr id="1029" name="Text Box 7"/>
          <p:cNvSpPr txBox="1">
            <a:spLocks noChangeArrowheads="1"/>
          </p:cNvSpPr>
          <p:nvPr/>
        </p:nvSpPr>
        <p:spPr bwMode="auto">
          <a:xfrm>
            <a:off x="2971800" y="3657600"/>
            <a:ext cx="1828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Rate of change of B stored in the control volume</a:t>
            </a:r>
          </a:p>
        </p:txBody>
      </p:sp>
      <p:sp>
        <p:nvSpPr>
          <p:cNvPr id="1030" name="Text Box 8"/>
          <p:cNvSpPr txBox="1">
            <a:spLocks noChangeArrowheads="1"/>
          </p:cNvSpPr>
          <p:nvPr/>
        </p:nvSpPr>
        <p:spPr bwMode="auto">
          <a:xfrm>
            <a:off x="5943600" y="3733800"/>
            <a:ext cx="1828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Net outflow of B across the control surface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Continuity Equation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idx="1"/>
          </p:nvPr>
        </p:nvGraphicFramePr>
        <p:xfrm>
          <a:off x="2057400" y="1295400"/>
          <a:ext cx="4419600" cy="1052513"/>
        </p:xfrm>
        <a:graphic>
          <a:graphicData uri="http://schemas.openxmlformats.org/presentationml/2006/ole">
            <p:oleObj spid="_x0000_s82946" name="Equation" r:id="rId3" imgW="1866600" imgH="444240" progId="Equation.3">
              <p:embed/>
            </p:oleObj>
          </a:graphicData>
        </a:graphic>
      </p:graphicFrame>
      <p:sp>
        <p:nvSpPr>
          <p:cNvPr id="2056" name="Text Box 6"/>
          <p:cNvSpPr txBox="1">
            <a:spLocks noChangeArrowheads="1"/>
          </p:cNvSpPr>
          <p:nvPr/>
        </p:nvSpPr>
        <p:spPr bwMode="auto">
          <a:xfrm>
            <a:off x="1066800" y="2286000"/>
            <a:ext cx="679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 = m;  b = dB/dm = dm/dm = 1; dB/dt = 0 (conservation of mass)</a:t>
            </a:r>
          </a:p>
        </p:txBody>
      </p:sp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2209800" y="2590800"/>
          <a:ext cx="4343400" cy="1223963"/>
        </p:xfrm>
        <a:graphic>
          <a:graphicData uri="http://schemas.openxmlformats.org/presentationml/2006/ole">
            <p:oleObj spid="_x0000_s82947" name="Equation" r:id="rId4" imgW="1574640" imgH="444240" progId="Equation.3">
              <p:embed/>
            </p:oleObj>
          </a:graphicData>
        </a:graphic>
      </p:graphicFrame>
      <p:sp>
        <p:nvSpPr>
          <p:cNvPr id="2057" name="Text Box 13"/>
          <p:cNvSpPr txBox="1">
            <a:spLocks noChangeArrowheads="1"/>
          </p:cNvSpPr>
          <p:nvPr/>
        </p:nvSpPr>
        <p:spPr bwMode="auto">
          <a:xfrm>
            <a:off x="2819400" y="3810000"/>
            <a:ext cx="23860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r</a:t>
            </a:r>
            <a:r>
              <a:rPr lang="en-US"/>
              <a:t> = constant for water</a:t>
            </a:r>
          </a:p>
        </p:txBody>
      </p:sp>
      <p:graphicFrame>
        <p:nvGraphicFramePr>
          <p:cNvPr id="2052" name="Object 16"/>
          <p:cNvGraphicFramePr>
            <a:graphicFrameLocks noChangeAspect="1"/>
          </p:cNvGraphicFramePr>
          <p:nvPr/>
        </p:nvGraphicFramePr>
        <p:xfrm>
          <a:off x="2133600" y="4114800"/>
          <a:ext cx="3505200" cy="1133475"/>
        </p:xfrm>
        <a:graphic>
          <a:graphicData uri="http://schemas.openxmlformats.org/presentationml/2006/ole">
            <p:oleObj spid="_x0000_s82948" name="Equation" r:id="rId5" imgW="1371600" imgH="444240" progId="Equation.3">
              <p:embed/>
            </p:oleObj>
          </a:graphicData>
        </a:graphic>
      </p:graphicFrame>
      <p:graphicFrame>
        <p:nvGraphicFramePr>
          <p:cNvPr id="2053" name="Object 19"/>
          <p:cNvGraphicFramePr>
            <a:graphicFrameLocks noChangeAspect="1"/>
          </p:cNvGraphicFramePr>
          <p:nvPr/>
        </p:nvGraphicFramePr>
        <p:xfrm>
          <a:off x="2667000" y="5181600"/>
          <a:ext cx="2563813" cy="1003300"/>
        </p:xfrm>
        <a:graphic>
          <a:graphicData uri="http://schemas.openxmlformats.org/presentationml/2006/ole">
            <p:oleObj spid="_x0000_s82949" name="Equation" r:id="rId6" imgW="1002960" imgH="393480" progId="Equation.3">
              <p:embed/>
            </p:oleObj>
          </a:graphicData>
        </a:graphic>
      </p:graphicFrame>
      <p:graphicFrame>
        <p:nvGraphicFramePr>
          <p:cNvPr id="2054" name="Object 22"/>
          <p:cNvGraphicFramePr>
            <a:graphicFrameLocks noChangeAspect="1"/>
          </p:cNvGraphicFramePr>
          <p:nvPr/>
        </p:nvGraphicFramePr>
        <p:xfrm>
          <a:off x="6172200" y="5181600"/>
          <a:ext cx="1817688" cy="1003300"/>
        </p:xfrm>
        <a:graphic>
          <a:graphicData uri="http://schemas.openxmlformats.org/presentationml/2006/ole">
            <p:oleObj spid="_x0000_s82950" name="Equation" r:id="rId7" imgW="711000" imgH="393480" progId="Equation.3">
              <p:embed/>
            </p:oleObj>
          </a:graphicData>
        </a:graphic>
      </p:graphicFrame>
      <p:sp>
        <p:nvSpPr>
          <p:cNvPr id="2058" name="Text Box 23"/>
          <p:cNvSpPr txBox="1">
            <a:spLocks noChangeArrowheads="1"/>
          </p:cNvSpPr>
          <p:nvPr/>
        </p:nvSpPr>
        <p:spPr bwMode="auto">
          <a:xfrm>
            <a:off x="5546725" y="55229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or</a:t>
            </a:r>
          </a:p>
        </p:txBody>
      </p:sp>
      <p:sp>
        <p:nvSpPr>
          <p:cNvPr id="2059" name="Text Box 24"/>
          <p:cNvSpPr txBox="1">
            <a:spLocks noChangeArrowheads="1"/>
          </p:cNvSpPr>
          <p:nvPr/>
        </p:nvSpPr>
        <p:spPr bwMode="auto">
          <a:xfrm>
            <a:off x="1524000" y="5562600"/>
            <a:ext cx="80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hence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Continuity equation for a watershed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2057400"/>
            <a:ext cx="4343400" cy="260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574925" y="2017713"/>
            <a:ext cx="1327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I(t) (Precip)</a:t>
            </a:r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>
            <a:off x="2819400" y="2362200"/>
            <a:ext cx="1588" cy="527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5638800" y="4572000"/>
            <a:ext cx="193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Q(t) (Streamflow)</a:t>
            </a:r>
          </a:p>
        </p:txBody>
      </p:sp>
      <p:sp>
        <p:nvSpPr>
          <p:cNvPr id="3080" name="Line 7"/>
          <p:cNvSpPr>
            <a:spLocks noChangeShapeType="1"/>
          </p:cNvSpPr>
          <p:nvPr/>
        </p:nvSpPr>
        <p:spPr bwMode="auto">
          <a:xfrm>
            <a:off x="5638800" y="4343400"/>
            <a:ext cx="32385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1752600" y="4495800"/>
            <a:ext cx="2474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dS/dt = I(t) – Q(t)</a:t>
            </a:r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>
            <p:ph idx="4294967295"/>
          </p:nvPr>
        </p:nvGraphicFramePr>
        <p:xfrm>
          <a:off x="3962400" y="5181600"/>
          <a:ext cx="3352800" cy="1333500"/>
        </p:xfrm>
        <a:graphic>
          <a:graphicData uri="http://schemas.openxmlformats.org/presentationml/2006/ole">
            <p:oleObj spid="_x0000_s83970" name="Equation" r:id="rId5" imgW="1180800" imgH="469800" progId="Equation.3">
              <p:embed/>
            </p:oleObj>
          </a:graphicData>
        </a:graphic>
      </p:graphicFrame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752600" y="5715000"/>
            <a:ext cx="192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Closed system if 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572000" y="1600200"/>
            <a:ext cx="42100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Hydrologic systems are nearly always</a:t>
            </a:r>
          </a:p>
          <a:p>
            <a:r>
              <a:rPr lang="en-US"/>
              <a:t>open systems, which means that it is</a:t>
            </a:r>
          </a:p>
          <a:p>
            <a:r>
              <a:rPr lang="en-US"/>
              <a:t>difficult to do material balances on them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5470525" y="2855913"/>
            <a:ext cx="33940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What time period do we choose</a:t>
            </a:r>
          </a:p>
          <a:p>
            <a:r>
              <a:rPr lang="en-US"/>
              <a:t>to do material balances for?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Continuous and Discrete time data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600200"/>
            <a:ext cx="47117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029200" y="2057400"/>
            <a:ext cx="335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Continuous</a:t>
            </a:r>
            <a:r>
              <a:rPr lang="en-US"/>
              <a:t> time representation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013325" y="3770313"/>
            <a:ext cx="40195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Sampled or Instantaneous data</a:t>
            </a:r>
          </a:p>
          <a:p>
            <a:r>
              <a:rPr lang="en-US"/>
              <a:t>(streamflow)</a:t>
            </a:r>
          </a:p>
          <a:p>
            <a:r>
              <a:rPr lang="en-US"/>
              <a:t>truthful for rate, volume is interpolated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5181600" y="5791200"/>
            <a:ext cx="38544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Pulse or Interval data</a:t>
            </a:r>
          </a:p>
          <a:p>
            <a:r>
              <a:rPr lang="en-US"/>
              <a:t>(precipitation)</a:t>
            </a:r>
          </a:p>
          <a:p>
            <a:r>
              <a:rPr lang="en-US"/>
              <a:t>truthful for depth, rate is interpolated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422525" y="1179513"/>
            <a:ext cx="3956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Figure 2.3.1, p. 28 Applied Hydrology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962400" y="5029200"/>
            <a:ext cx="47402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Can we close a discrete-time water balance?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 descr="2.3.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60000">
            <a:off x="2093913" y="276225"/>
            <a:ext cx="4956175" cy="630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95400" y="1006475"/>
            <a:ext cx="6934200" cy="4162425"/>
          </a:xfrm>
          <a:noFill/>
          <a:ln/>
        </p:spPr>
      </p:pic>
      <p:sp>
        <p:nvSpPr>
          <p:cNvPr id="22531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Hydrologic System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914400" y="4876800"/>
            <a:ext cx="7086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Take a watershed and extrude it vertically into the atmosphere</a:t>
            </a:r>
          </a:p>
          <a:p>
            <a:r>
              <a:rPr lang="en-US"/>
              <a:t>and subsurface, Applied Hydrology, p.7- 8</a:t>
            </a:r>
          </a:p>
          <a:p>
            <a:endParaRPr lang="en-US"/>
          </a:p>
          <a:p>
            <a:r>
              <a:rPr lang="en-US" i="1">
                <a:solidFill>
                  <a:srgbClr val="0000FF"/>
                </a:solidFill>
              </a:rPr>
              <a:t>A hydrologic system is “a structure or volume in space surrounded by a boundary, that accepts water and other inputs, operates on them internally, and produces them as outputs</a:t>
            </a:r>
            <a:r>
              <a:rPr lang="en-US">
                <a:solidFill>
                  <a:srgbClr val="0000FF"/>
                </a:solidFill>
              </a:rPr>
              <a:t>”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Transformation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759075" y="1752600"/>
            <a:ext cx="3200400" cy="990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Transformation Equation</a:t>
            </a:r>
          </a:p>
          <a:p>
            <a:pPr algn="ctr"/>
            <a:r>
              <a:rPr lang="en-US" dirty="0"/>
              <a:t>Q(t) = </a:t>
            </a:r>
            <a:r>
              <a:rPr lang="en-US" dirty="0">
                <a:latin typeface="Symbol" pitchFamily="18" charset="2"/>
                <a:sym typeface="Symbol" pitchFamily="18" charset="2"/>
              </a:rPr>
              <a:t></a:t>
            </a:r>
            <a:r>
              <a:rPr lang="en-US" dirty="0"/>
              <a:t> I(t)</a:t>
            </a:r>
          </a:p>
        </p:txBody>
      </p:sp>
      <p:cxnSp>
        <p:nvCxnSpPr>
          <p:cNvPr id="24580" name="AutoShape 4"/>
          <p:cNvCxnSpPr>
            <a:cxnSpLocks noChangeShapeType="1"/>
            <a:stCxn id="24579" idx="1"/>
          </p:cNvCxnSpPr>
          <p:nvPr/>
        </p:nvCxnSpPr>
        <p:spPr bwMode="auto">
          <a:xfrm flipH="1" flipV="1">
            <a:off x="1268413" y="2243138"/>
            <a:ext cx="1490662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24581" name="AutoShape 5"/>
          <p:cNvCxnSpPr>
            <a:cxnSpLocks noChangeShapeType="1"/>
            <a:stCxn id="24579" idx="3"/>
          </p:cNvCxnSpPr>
          <p:nvPr/>
        </p:nvCxnSpPr>
        <p:spPr bwMode="auto">
          <a:xfrm flipV="1">
            <a:off x="5959475" y="2243138"/>
            <a:ext cx="1563688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066800" y="1789113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Inputs, I(t)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264275" y="1752600"/>
            <a:ext cx="150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Outputs, Q(t)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676400" y="2819400"/>
            <a:ext cx="511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 hydrologic system transforms inputs to outputs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657600" y="3581400"/>
            <a:ext cx="2593975" cy="3762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Hydrologic Processes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3676650" y="5334000"/>
            <a:ext cx="25558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Physical environment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5715000" y="4419600"/>
            <a:ext cx="2606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Hydrologic conditions</a:t>
            </a:r>
          </a:p>
        </p:txBody>
      </p:sp>
      <p:cxnSp>
        <p:nvCxnSpPr>
          <p:cNvPr id="24588" name="AutoShape 12"/>
          <p:cNvCxnSpPr>
            <a:cxnSpLocks noChangeShapeType="1"/>
            <a:stCxn id="24587" idx="2"/>
            <a:endCxn id="24586" idx="0"/>
          </p:cNvCxnSpPr>
          <p:nvPr/>
        </p:nvCxnSpPr>
        <p:spPr bwMode="auto">
          <a:xfrm flipH="1">
            <a:off x="4954588" y="4795838"/>
            <a:ext cx="2063750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89" name="AutoShape 13"/>
          <p:cNvCxnSpPr>
            <a:cxnSpLocks noChangeShapeType="1"/>
            <a:stCxn id="24585" idx="2"/>
            <a:endCxn id="24586" idx="0"/>
          </p:cNvCxnSpPr>
          <p:nvPr/>
        </p:nvCxnSpPr>
        <p:spPr bwMode="auto">
          <a:xfrm>
            <a:off x="4954588" y="3957638"/>
            <a:ext cx="0" cy="1376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0" name="AutoShape 14"/>
          <p:cNvCxnSpPr>
            <a:cxnSpLocks noChangeShapeType="1"/>
            <a:stCxn id="24585" idx="2"/>
            <a:endCxn id="24587" idx="0"/>
          </p:cNvCxnSpPr>
          <p:nvPr/>
        </p:nvCxnSpPr>
        <p:spPr bwMode="auto">
          <a:xfrm>
            <a:off x="4954588" y="3957638"/>
            <a:ext cx="2063750" cy="461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pic>
        <p:nvPicPr>
          <p:cNvPr id="24591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4953000"/>
            <a:ext cx="2514600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6994525" y="3998913"/>
            <a:ext cx="98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I(t), Q(t)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2193925" y="4913313"/>
            <a:ext cx="1327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I(t) (Precip)</a:t>
            </a:r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2438400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3657600" y="6096000"/>
            <a:ext cx="193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Q(t) (Streamflow)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3429000" y="6248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Stochastic transformation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759075" y="1752600"/>
            <a:ext cx="3200400" cy="990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System transformation</a:t>
            </a:r>
          </a:p>
          <a:p>
            <a:pPr algn="ctr"/>
            <a:r>
              <a:rPr lang="en-US" dirty="0"/>
              <a:t>f(randomness, space, time)</a:t>
            </a:r>
          </a:p>
        </p:txBody>
      </p:sp>
      <p:cxnSp>
        <p:nvCxnSpPr>
          <p:cNvPr id="26628" name="AutoShape 4"/>
          <p:cNvCxnSpPr>
            <a:cxnSpLocks noChangeShapeType="1"/>
            <a:stCxn id="26627" idx="1"/>
          </p:cNvCxnSpPr>
          <p:nvPr/>
        </p:nvCxnSpPr>
        <p:spPr bwMode="auto">
          <a:xfrm flipH="1" flipV="1">
            <a:off x="1268413" y="2243138"/>
            <a:ext cx="1490662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26629" name="AutoShape 5"/>
          <p:cNvCxnSpPr>
            <a:cxnSpLocks noChangeShapeType="1"/>
            <a:stCxn id="26627" idx="3"/>
          </p:cNvCxnSpPr>
          <p:nvPr/>
        </p:nvCxnSpPr>
        <p:spPr bwMode="auto">
          <a:xfrm flipV="1">
            <a:off x="5959475" y="2243138"/>
            <a:ext cx="1563688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066800" y="1789113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Inputs, I(t)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264275" y="1752600"/>
            <a:ext cx="150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Outputs, Q(t)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013325" y="6284913"/>
            <a:ext cx="380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Ref: Figure 1.4.1 Applied Hydrology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57200" y="4114800"/>
            <a:ext cx="3200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How do we characterize</a:t>
            </a:r>
          </a:p>
          <a:p>
            <a:r>
              <a:rPr lang="en-US"/>
              <a:t>uncertain inputs, outputs</a:t>
            </a:r>
          </a:p>
          <a:p>
            <a:r>
              <a:rPr lang="en-US"/>
              <a:t>and system transformations?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657600" y="3581400"/>
            <a:ext cx="2593975" cy="3762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Hydrologic Processes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676650" y="5334000"/>
            <a:ext cx="25558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Physical environment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715000" y="4419600"/>
            <a:ext cx="2606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Hydrologic conditions</a:t>
            </a:r>
          </a:p>
        </p:txBody>
      </p:sp>
      <p:cxnSp>
        <p:nvCxnSpPr>
          <p:cNvPr id="26637" name="AutoShape 13"/>
          <p:cNvCxnSpPr>
            <a:cxnSpLocks noChangeShapeType="1"/>
            <a:stCxn id="26636" idx="2"/>
            <a:endCxn id="26635" idx="0"/>
          </p:cNvCxnSpPr>
          <p:nvPr/>
        </p:nvCxnSpPr>
        <p:spPr bwMode="auto">
          <a:xfrm flipH="1">
            <a:off x="4954588" y="4795838"/>
            <a:ext cx="2063750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6638" name="AutoShape 14"/>
          <p:cNvCxnSpPr>
            <a:cxnSpLocks noChangeShapeType="1"/>
            <a:stCxn id="26634" idx="2"/>
            <a:endCxn id="26635" idx="0"/>
          </p:cNvCxnSpPr>
          <p:nvPr/>
        </p:nvCxnSpPr>
        <p:spPr bwMode="auto">
          <a:xfrm>
            <a:off x="4954588" y="3957638"/>
            <a:ext cx="0" cy="1376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6639" name="AutoShape 15"/>
          <p:cNvCxnSpPr>
            <a:cxnSpLocks noChangeShapeType="1"/>
            <a:stCxn id="26634" idx="2"/>
            <a:endCxn id="26636" idx="0"/>
          </p:cNvCxnSpPr>
          <p:nvPr/>
        </p:nvCxnSpPr>
        <p:spPr bwMode="auto">
          <a:xfrm>
            <a:off x="4954588" y="3957638"/>
            <a:ext cx="2063750" cy="461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6994525" y="3998913"/>
            <a:ext cx="98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I(t), Q(t)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 descr="1.4.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0000">
            <a:off x="459158" y="1223420"/>
            <a:ext cx="8625386" cy="455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 descr="1.4.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60000">
            <a:off x="2133600" y="111125"/>
            <a:ext cx="4648200" cy="652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Views of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Eulerian</a:t>
            </a:r>
            <a:r>
              <a:rPr lang="en-US" dirty="0" smtClean="0"/>
              <a:t> view (for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luids – 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 is next to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 in the alphabet!)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Lagrangian</a:t>
            </a:r>
            <a:r>
              <a:rPr lang="en-US" dirty="0" smtClean="0"/>
              <a:t> view (for solids)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352800"/>
            <a:ext cx="3937814" cy="2363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urved Up Arrow 5"/>
          <p:cNvSpPr/>
          <p:nvPr/>
        </p:nvSpPr>
        <p:spPr>
          <a:xfrm>
            <a:off x="1219200" y="3276600"/>
            <a:ext cx="2971800" cy="16764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5791200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Fluid flows through a control volume</a:t>
            </a:r>
            <a:endParaRPr lang="en-US" dirty="0"/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895600"/>
            <a:ext cx="261937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029200" y="5791200"/>
            <a:ext cx="354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Follow the motion of a solid body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Reynolds Transport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r>
              <a:rPr lang="en-US" dirty="0" smtClean="0"/>
              <a:t>A method for applying physical laws to fluid systems flowing through a control volume</a:t>
            </a:r>
          </a:p>
          <a:p>
            <a:r>
              <a:rPr lang="en-US" dirty="0" smtClean="0"/>
              <a:t>B = Extensive property (quantity depends on amount of mass)</a:t>
            </a:r>
          </a:p>
          <a:p>
            <a:r>
              <a:rPr lang="en-US" dirty="0" smtClean="0">
                <a:latin typeface="Symbol" pitchFamily="18" charset="2"/>
              </a:rPr>
              <a:t>b</a:t>
            </a:r>
            <a:r>
              <a:rPr lang="en-US" dirty="0" smtClean="0"/>
              <a:t> = Intensive property (B per unit mass)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824922"/>
          <a:ext cx="114300" cy="215900"/>
        </p:xfrm>
        <a:graphic>
          <a:graphicData uri="http://schemas.openxmlformats.org/presentationml/2006/ole">
            <p:oleObj spid="_x0000_s54274" name="Equation" r:id="rId3" imgW="114120" imgH="215640" progId="Equation.3">
              <p:embed/>
            </p:oleObj>
          </a:graphicData>
        </a:graphic>
      </p:graphicFrame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1828800" y="3932872"/>
          <a:ext cx="5484779" cy="1295400"/>
        </p:xfrm>
        <a:graphic>
          <a:graphicData uri="http://schemas.openxmlformats.org/presentationml/2006/ole">
            <p:oleObj spid="_x0000_s54275" name="Equation" r:id="rId4" imgW="1892300" imgH="4445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71600" y="5304472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rate of</a:t>
            </a:r>
          </a:p>
          <a:p>
            <a:r>
              <a:rPr lang="en-US" dirty="0" smtClean="0"/>
              <a:t>change of B in fluid system (single phase)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76600" y="5228272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Rate of change of B stored within the Control Volume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8800" y="5304472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Outflow of B across the Control Surface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Mass, Momentum Energy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397001"/>
          <a:ext cx="8229600" cy="5156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  <a:gridCol w="2057400"/>
                <a:gridCol w="2362200"/>
              </a:tblGrid>
              <a:tr h="6598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Momentum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Energy</a:t>
                      </a:r>
                      <a:endParaRPr lang="en-US" dirty="0"/>
                    </a:p>
                  </a:txBody>
                  <a:tcPr/>
                </a:tc>
              </a:tr>
              <a:tr h="6598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</a:t>
                      </a:r>
                      <a:r>
                        <a:rPr lang="en-US" sz="2400" u="sng" dirty="0" err="1" smtClean="0"/>
                        <a:t>v</a:t>
                      </a:r>
                      <a:endParaRPr lang="en-US" sz="2400" u="sng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758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ymbol" pitchFamily="18" charset="2"/>
                        </a:rPr>
                        <a:t>b</a:t>
                      </a:r>
                      <a:r>
                        <a:rPr lang="en-US" sz="2400" dirty="0" smtClean="0"/>
                        <a:t> = dB/dm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u="sng" dirty="0" smtClean="0"/>
                        <a:t>v</a:t>
                      </a:r>
                      <a:endParaRPr lang="en-US" sz="2400" u="sng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3196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dB/</a:t>
                      </a:r>
                      <a:r>
                        <a:rPr lang="en-US" sz="2400" dirty="0" err="1" smtClean="0"/>
                        <a:t>dt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269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Physical Law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Conservation of mass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Newton’s Second Law of Motion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First Law of Thermodynamics</a:t>
                      </a:r>
                      <a:endParaRPr lang="en-US" sz="2400" dirty="0"/>
                    </a:p>
                  </a:txBody>
                  <a:tcPr anchor="ctr" anchorCtr="1"/>
                </a:tc>
              </a:tr>
            </a:tbl>
          </a:graphicData>
        </a:graphic>
      </p:graphicFrame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6629400" y="2133600"/>
          <a:ext cx="2182761" cy="609600"/>
        </p:xfrm>
        <a:graphic>
          <a:graphicData uri="http://schemas.openxmlformats.org/presentationml/2006/ole">
            <p:oleObj spid="_x0000_s60419" name="Equation" r:id="rId3" imgW="1409400" imgH="393480" progId="Equation.3">
              <p:embed/>
            </p:oleObj>
          </a:graphicData>
        </a:graphic>
      </p:graphicFrame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6934200" y="2819400"/>
          <a:ext cx="1600200" cy="740391"/>
        </p:xfrm>
        <a:graphic>
          <a:graphicData uri="http://schemas.openxmlformats.org/presentationml/2006/ole">
            <p:oleObj spid="_x0000_s60420" name="Equation" r:id="rId4" imgW="850680" imgH="3934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72000" y="3276600"/>
          <a:ext cx="114300" cy="215900"/>
        </p:xfrm>
        <a:graphic>
          <a:graphicData uri="http://schemas.openxmlformats.org/presentationml/2006/ole">
            <p:oleObj spid="_x0000_s60421" name="Equation" r:id="rId5" imgW="114120" imgH="215640" progId="Equation.3">
              <p:embed/>
            </p:oleObj>
          </a:graphicData>
        </a:graphic>
      </p:graphicFrame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4648200" y="3962400"/>
          <a:ext cx="1806575" cy="673100"/>
        </p:xfrm>
        <a:graphic>
          <a:graphicData uri="http://schemas.openxmlformats.org/presentationml/2006/ole">
            <p:oleObj spid="_x0000_s60422" name="Equation" r:id="rId6" imgW="939600" imgH="393480" progId="Equation.3">
              <p:embed/>
            </p:oleObj>
          </a:graphicData>
        </a:graphic>
      </p:graphicFrame>
      <p:graphicFrame>
        <p:nvGraphicFramePr>
          <p:cNvPr id="60423" name="Object 7"/>
          <p:cNvGraphicFramePr>
            <a:graphicFrameLocks noChangeAspect="1"/>
          </p:cNvGraphicFramePr>
          <p:nvPr/>
        </p:nvGraphicFramePr>
        <p:xfrm>
          <a:off x="7086600" y="3962400"/>
          <a:ext cx="1351132" cy="685800"/>
        </p:xfrm>
        <a:graphic>
          <a:graphicData uri="http://schemas.openxmlformats.org/presentationml/2006/ole">
            <p:oleObj spid="_x0000_s60423" name="Equation" r:id="rId7" imgW="10411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496</Words>
  <Application>Microsoft Office PowerPoint</Application>
  <PresentationFormat>On-screen Show (4:3)</PresentationFormat>
  <Paragraphs>98</Paragraphs>
  <Slides>15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Equation</vt:lpstr>
      <vt:lpstr>Microsoft Equation 3.0</vt:lpstr>
      <vt:lpstr>CE 394K.2 Hydrology, Lecture 2 Hydrologic Systems</vt:lpstr>
      <vt:lpstr>Hydrologic System</vt:lpstr>
      <vt:lpstr>System Transformation</vt:lpstr>
      <vt:lpstr>Stochastic transformation</vt:lpstr>
      <vt:lpstr>Slide 5</vt:lpstr>
      <vt:lpstr>Slide 6</vt:lpstr>
      <vt:lpstr>Views of Motion</vt:lpstr>
      <vt:lpstr>Reynolds Transport Theorem</vt:lpstr>
      <vt:lpstr>Mass, Momentum Energy</vt:lpstr>
      <vt:lpstr>Slide 10</vt:lpstr>
      <vt:lpstr>Reynolds Transport Theorem</vt:lpstr>
      <vt:lpstr>Continuity Equation</vt:lpstr>
      <vt:lpstr>Continuity equation for a watershed</vt:lpstr>
      <vt:lpstr>Continuous and Discrete time data</vt:lpstr>
      <vt:lpstr>Slide 15</vt:lpstr>
    </vt:vector>
  </TitlesOfParts>
  <Company>The University Of Texas At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r02j13c-staff</dc:creator>
  <cp:lastModifiedBy>maidment</cp:lastModifiedBy>
  <cp:revision>26</cp:revision>
  <dcterms:created xsi:type="dcterms:W3CDTF">2008-01-22T15:54:40Z</dcterms:created>
  <dcterms:modified xsi:type="dcterms:W3CDTF">2011-01-19T12:19:00Z</dcterms:modified>
</cp:coreProperties>
</file>