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06" r:id="rId1"/>
    <p:sldMasterId id="2147484312" r:id="rId2"/>
  </p:sldMasterIdLst>
  <p:notesMasterIdLst>
    <p:notesMasterId r:id="rId51"/>
  </p:notesMasterIdLst>
  <p:sldIdLst>
    <p:sldId id="481" r:id="rId3"/>
    <p:sldId id="482" r:id="rId4"/>
    <p:sldId id="483" r:id="rId5"/>
    <p:sldId id="413" r:id="rId6"/>
    <p:sldId id="416" r:id="rId7"/>
    <p:sldId id="418" r:id="rId8"/>
    <p:sldId id="437" r:id="rId9"/>
    <p:sldId id="438" r:id="rId10"/>
    <p:sldId id="509" r:id="rId11"/>
    <p:sldId id="426" r:id="rId12"/>
    <p:sldId id="358" r:id="rId13"/>
    <p:sldId id="510" r:id="rId14"/>
    <p:sldId id="484" r:id="rId15"/>
    <p:sldId id="451" r:id="rId16"/>
    <p:sldId id="534" r:id="rId17"/>
    <p:sldId id="450" r:id="rId18"/>
    <p:sldId id="391" r:id="rId19"/>
    <p:sldId id="384" r:id="rId20"/>
    <p:sldId id="370" r:id="rId21"/>
    <p:sldId id="376" r:id="rId22"/>
    <p:sldId id="379" r:id="rId23"/>
    <p:sldId id="373" r:id="rId24"/>
    <p:sldId id="374" r:id="rId25"/>
    <p:sldId id="399" r:id="rId26"/>
    <p:sldId id="375" r:id="rId27"/>
    <p:sldId id="486" r:id="rId28"/>
    <p:sldId id="485" r:id="rId29"/>
    <p:sldId id="507" r:id="rId30"/>
    <p:sldId id="513" r:id="rId31"/>
    <p:sldId id="514" r:id="rId32"/>
    <p:sldId id="535" r:id="rId33"/>
    <p:sldId id="518" r:id="rId34"/>
    <p:sldId id="519" r:id="rId35"/>
    <p:sldId id="520" r:id="rId36"/>
    <p:sldId id="521" r:id="rId37"/>
    <p:sldId id="522" r:id="rId38"/>
    <p:sldId id="523" r:id="rId39"/>
    <p:sldId id="536" r:id="rId40"/>
    <p:sldId id="525" r:id="rId41"/>
    <p:sldId id="526" r:id="rId42"/>
    <p:sldId id="527" r:id="rId43"/>
    <p:sldId id="528" r:id="rId44"/>
    <p:sldId id="529" r:id="rId45"/>
    <p:sldId id="530" r:id="rId46"/>
    <p:sldId id="531" r:id="rId47"/>
    <p:sldId id="532" r:id="rId48"/>
    <p:sldId id="533" r:id="rId49"/>
    <p:sldId id="508"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E8351"/>
    <a:srgbClr val="BEB455"/>
    <a:srgbClr val="E0C2F0"/>
    <a:srgbClr val="DE52A2"/>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817" autoAdjust="0"/>
    <p:restoredTop sz="76378" autoAdjust="0"/>
  </p:normalViewPr>
  <p:slideViewPr>
    <p:cSldViewPr>
      <p:cViewPr varScale="1">
        <p:scale>
          <a:sx n="79" d="100"/>
          <a:sy n="79" d="100"/>
        </p:scale>
        <p:origin x="-112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0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97808C-7FF2-4945-9F5A-FF70AEE0FD7F}" type="doc">
      <dgm:prSet loTypeId="urn:microsoft.com/office/officeart/2005/8/layout/process1" loCatId="process" qsTypeId="urn:microsoft.com/office/officeart/2005/8/quickstyle/simple1" qsCatId="simple" csTypeId="urn:microsoft.com/office/officeart/2005/8/colors/colorful2" csCatId="colorful" phldr="1"/>
      <dgm:spPr/>
    </dgm:pt>
    <dgm:pt modelId="{4E6C6A69-89AF-47CD-B5B3-8E3B76B7AEB3}">
      <dgm:prSet phldrT="[Text]"/>
      <dgm:spPr/>
      <dgm:t>
        <a:bodyPr/>
        <a:lstStyle/>
        <a:p>
          <a:r>
            <a:rPr lang="en-US" dirty="0" smtClean="0"/>
            <a:t>Problem Structuring</a:t>
          </a:r>
          <a:endParaRPr lang="en-US" dirty="0"/>
        </a:p>
      </dgm:t>
    </dgm:pt>
    <dgm:pt modelId="{F679AF1F-7230-4523-BFCF-A0C8B2C8E34F}" type="parTrans" cxnId="{1E4638DD-49FD-48C3-85A7-5F8D0E5CB29F}">
      <dgm:prSet/>
      <dgm:spPr/>
      <dgm:t>
        <a:bodyPr/>
        <a:lstStyle/>
        <a:p>
          <a:endParaRPr lang="en-US"/>
        </a:p>
      </dgm:t>
    </dgm:pt>
    <dgm:pt modelId="{E76D5817-9004-4273-A223-FD5BAF9ED135}" type="sibTrans" cxnId="{1E4638DD-49FD-48C3-85A7-5F8D0E5CB29F}">
      <dgm:prSet/>
      <dgm:spPr/>
      <dgm:t>
        <a:bodyPr/>
        <a:lstStyle/>
        <a:p>
          <a:endParaRPr lang="en-US"/>
        </a:p>
      </dgm:t>
    </dgm:pt>
    <dgm:pt modelId="{C7B43A8E-EE50-44E5-91D4-A5AA7B1973F2}">
      <dgm:prSet phldrT="[Text]"/>
      <dgm:spPr/>
      <dgm:t>
        <a:bodyPr/>
        <a:lstStyle/>
        <a:p>
          <a:r>
            <a:rPr lang="en-US" dirty="0" smtClean="0"/>
            <a:t>Deterministic Formulation</a:t>
          </a:r>
          <a:endParaRPr lang="en-US" dirty="0"/>
        </a:p>
      </dgm:t>
    </dgm:pt>
    <dgm:pt modelId="{62F7E841-3CAE-4115-8FE6-9AC67A80F327}" type="parTrans" cxnId="{33B3C6D1-CF72-443D-9D17-C59C13F9D9D4}">
      <dgm:prSet/>
      <dgm:spPr/>
      <dgm:t>
        <a:bodyPr/>
        <a:lstStyle/>
        <a:p>
          <a:endParaRPr lang="en-US"/>
        </a:p>
      </dgm:t>
    </dgm:pt>
    <dgm:pt modelId="{86731823-B3D1-4036-B3C3-44B49B0128B1}" type="sibTrans" cxnId="{33B3C6D1-CF72-443D-9D17-C59C13F9D9D4}">
      <dgm:prSet/>
      <dgm:spPr/>
      <dgm:t>
        <a:bodyPr/>
        <a:lstStyle/>
        <a:p>
          <a:endParaRPr lang="en-US"/>
        </a:p>
      </dgm:t>
    </dgm:pt>
    <dgm:pt modelId="{FE6320D7-4688-4051-B10C-6604F47CC1F4}">
      <dgm:prSet phldrT="[Text]"/>
      <dgm:spPr/>
      <dgm:t>
        <a:bodyPr/>
        <a:lstStyle/>
        <a:p>
          <a:r>
            <a:rPr lang="en-US" dirty="0" smtClean="0"/>
            <a:t>Uncertainty Analysis</a:t>
          </a:r>
          <a:endParaRPr lang="en-US" dirty="0"/>
        </a:p>
      </dgm:t>
    </dgm:pt>
    <dgm:pt modelId="{CA01171D-632F-464A-8296-8A9A76A7F901}" type="parTrans" cxnId="{0637A71A-C63A-41C3-ABAB-E68CA85DA53C}">
      <dgm:prSet/>
      <dgm:spPr/>
      <dgm:t>
        <a:bodyPr/>
        <a:lstStyle/>
        <a:p>
          <a:endParaRPr lang="en-US"/>
        </a:p>
      </dgm:t>
    </dgm:pt>
    <dgm:pt modelId="{80D62672-166F-4814-9738-D2D133690737}" type="sibTrans" cxnId="{0637A71A-C63A-41C3-ABAB-E68CA85DA53C}">
      <dgm:prSet/>
      <dgm:spPr/>
      <dgm:t>
        <a:bodyPr/>
        <a:lstStyle/>
        <a:p>
          <a:endParaRPr lang="en-US"/>
        </a:p>
      </dgm:t>
    </dgm:pt>
    <dgm:pt modelId="{4EE1D7FE-0853-4FB7-9F80-E9BD0FD24902}">
      <dgm:prSet/>
      <dgm:spPr/>
      <dgm:t>
        <a:bodyPr/>
        <a:lstStyle/>
        <a:p>
          <a:r>
            <a:rPr lang="en-US" dirty="0" smtClean="0"/>
            <a:t>Evaluation of Alternatives</a:t>
          </a:r>
          <a:endParaRPr lang="en-US" dirty="0"/>
        </a:p>
      </dgm:t>
    </dgm:pt>
    <dgm:pt modelId="{53E63EDF-C0CE-4812-8668-B50C93143C07}" type="parTrans" cxnId="{8F1B9241-7995-4891-B2C1-01F4E862CA22}">
      <dgm:prSet/>
      <dgm:spPr/>
      <dgm:t>
        <a:bodyPr/>
        <a:lstStyle/>
        <a:p>
          <a:endParaRPr lang="en-US"/>
        </a:p>
      </dgm:t>
    </dgm:pt>
    <dgm:pt modelId="{18756072-993B-4B32-8CFF-7932E47494EF}" type="sibTrans" cxnId="{8F1B9241-7995-4891-B2C1-01F4E862CA22}">
      <dgm:prSet/>
      <dgm:spPr/>
      <dgm:t>
        <a:bodyPr/>
        <a:lstStyle/>
        <a:p>
          <a:endParaRPr lang="en-US"/>
        </a:p>
      </dgm:t>
    </dgm:pt>
    <dgm:pt modelId="{0EDC356D-4C01-45BB-AFA5-E99B21A5B1F3}">
      <dgm:prSet/>
      <dgm:spPr/>
      <dgm:t>
        <a:bodyPr/>
        <a:lstStyle/>
        <a:p>
          <a:r>
            <a:rPr lang="en-US" dirty="0" smtClean="0"/>
            <a:t>Problem Structuring</a:t>
          </a:r>
          <a:endParaRPr lang="en-US" dirty="0"/>
        </a:p>
      </dgm:t>
    </dgm:pt>
    <dgm:pt modelId="{F1C24A3B-5D67-45A4-9B5F-2512788024E7}" type="parTrans" cxnId="{2E4C31B9-63D4-4442-A24F-D31CE0179C54}">
      <dgm:prSet/>
      <dgm:spPr/>
      <dgm:t>
        <a:bodyPr/>
        <a:lstStyle/>
        <a:p>
          <a:endParaRPr lang="en-US"/>
        </a:p>
      </dgm:t>
    </dgm:pt>
    <dgm:pt modelId="{7279299F-8197-42C8-8D5D-8DBA4B59FC93}" type="sibTrans" cxnId="{2E4C31B9-63D4-4442-A24F-D31CE0179C54}">
      <dgm:prSet/>
      <dgm:spPr/>
      <dgm:t>
        <a:bodyPr/>
        <a:lstStyle/>
        <a:p>
          <a:endParaRPr lang="en-US"/>
        </a:p>
      </dgm:t>
    </dgm:pt>
    <dgm:pt modelId="{CE9FEB1B-CEE7-48B9-94A1-ACD8D38A5978}">
      <dgm:prSet/>
      <dgm:spPr/>
      <dgm:t>
        <a:bodyPr/>
        <a:lstStyle/>
        <a:p>
          <a:r>
            <a:rPr lang="en-US" dirty="0" smtClean="0"/>
            <a:t>Goals</a:t>
          </a:r>
          <a:endParaRPr lang="en-US" dirty="0"/>
        </a:p>
      </dgm:t>
    </dgm:pt>
    <dgm:pt modelId="{BCBC485F-43F6-47EA-99D7-FE2F181701B3}" type="parTrans" cxnId="{BBA7CB6D-DAB5-4705-8170-284F81D118E7}">
      <dgm:prSet/>
      <dgm:spPr/>
      <dgm:t>
        <a:bodyPr/>
        <a:lstStyle/>
        <a:p>
          <a:endParaRPr lang="en-US"/>
        </a:p>
      </dgm:t>
    </dgm:pt>
    <dgm:pt modelId="{D5B8D80A-890D-49C8-92FF-9593F86611A8}" type="sibTrans" cxnId="{BBA7CB6D-DAB5-4705-8170-284F81D118E7}">
      <dgm:prSet/>
      <dgm:spPr/>
      <dgm:t>
        <a:bodyPr/>
        <a:lstStyle/>
        <a:p>
          <a:endParaRPr lang="en-US"/>
        </a:p>
      </dgm:t>
    </dgm:pt>
    <dgm:pt modelId="{12C881BB-7959-4AF1-9CC6-DC0FC2C172F3}">
      <dgm:prSet phldrT="[Text]"/>
      <dgm:spPr/>
      <dgm:t>
        <a:bodyPr/>
        <a:lstStyle/>
        <a:p>
          <a:r>
            <a:rPr lang="en-US" dirty="0" smtClean="0"/>
            <a:t>Decision Model</a:t>
          </a:r>
          <a:endParaRPr lang="en-US" dirty="0"/>
        </a:p>
      </dgm:t>
    </dgm:pt>
    <dgm:pt modelId="{1CA5AD10-20E8-4D05-900A-4FBBA475F82D}" type="parTrans" cxnId="{CC470611-E286-4124-A32A-579B58496F95}">
      <dgm:prSet/>
      <dgm:spPr/>
      <dgm:t>
        <a:bodyPr/>
        <a:lstStyle/>
        <a:p>
          <a:endParaRPr lang="en-US"/>
        </a:p>
      </dgm:t>
    </dgm:pt>
    <dgm:pt modelId="{EDDBF778-4DA1-41F7-AEEA-CC4BD3278C27}" type="sibTrans" cxnId="{CC470611-E286-4124-A32A-579B58496F95}">
      <dgm:prSet/>
      <dgm:spPr/>
      <dgm:t>
        <a:bodyPr/>
        <a:lstStyle/>
        <a:p>
          <a:endParaRPr lang="en-US"/>
        </a:p>
      </dgm:t>
    </dgm:pt>
    <dgm:pt modelId="{CC3650D4-004F-40A9-B0E5-B41EAD0590E6}">
      <dgm:prSet phldrT="[Text]"/>
      <dgm:spPr/>
      <dgm:t>
        <a:bodyPr/>
        <a:lstStyle/>
        <a:p>
          <a:r>
            <a:rPr lang="en-US" dirty="0" smtClean="0"/>
            <a:t>Sensitivity Analysis</a:t>
          </a:r>
          <a:endParaRPr lang="en-US" dirty="0"/>
        </a:p>
      </dgm:t>
    </dgm:pt>
    <dgm:pt modelId="{6AA5FA35-90B3-4712-8F83-562501C49047}" type="parTrans" cxnId="{06EBCD68-D1CA-4144-A7B4-8218D64F3B25}">
      <dgm:prSet/>
      <dgm:spPr/>
      <dgm:t>
        <a:bodyPr/>
        <a:lstStyle/>
        <a:p>
          <a:endParaRPr lang="en-US"/>
        </a:p>
      </dgm:t>
    </dgm:pt>
    <dgm:pt modelId="{E928C35F-90E2-4F52-B6EE-D6E3CBDE200A}" type="sibTrans" cxnId="{06EBCD68-D1CA-4144-A7B4-8218D64F3B25}">
      <dgm:prSet/>
      <dgm:spPr/>
      <dgm:t>
        <a:bodyPr/>
        <a:lstStyle/>
        <a:p>
          <a:endParaRPr lang="en-US"/>
        </a:p>
      </dgm:t>
    </dgm:pt>
    <dgm:pt modelId="{05F4FD6D-7F2E-4AFB-8499-E275DA3ABE5C}">
      <dgm:prSet phldrT="[Text]"/>
      <dgm:spPr/>
      <dgm:t>
        <a:bodyPr/>
        <a:lstStyle/>
        <a:p>
          <a:r>
            <a:rPr lang="en-US" dirty="0" smtClean="0"/>
            <a:t>Probabilistic Representation</a:t>
          </a:r>
          <a:endParaRPr lang="en-US" dirty="0"/>
        </a:p>
      </dgm:t>
    </dgm:pt>
    <dgm:pt modelId="{D68E9795-F02D-41C0-9B5B-63AA424F4C5C}" type="parTrans" cxnId="{A4162908-EC3B-447D-9CA8-53E448DCC14D}">
      <dgm:prSet/>
      <dgm:spPr/>
      <dgm:t>
        <a:bodyPr/>
        <a:lstStyle/>
        <a:p>
          <a:endParaRPr lang="en-US"/>
        </a:p>
      </dgm:t>
    </dgm:pt>
    <dgm:pt modelId="{1B048758-2ECB-4FD6-9F9E-E2A409FB6AFB}" type="sibTrans" cxnId="{A4162908-EC3B-447D-9CA8-53E448DCC14D}">
      <dgm:prSet/>
      <dgm:spPr/>
      <dgm:t>
        <a:bodyPr/>
        <a:lstStyle/>
        <a:p>
          <a:endParaRPr lang="en-US"/>
        </a:p>
      </dgm:t>
    </dgm:pt>
    <dgm:pt modelId="{B6B670F9-0190-4AF7-862E-20DA19853528}">
      <dgm:prSet phldrT="[Text]"/>
      <dgm:spPr/>
      <dgm:t>
        <a:bodyPr/>
        <a:lstStyle/>
        <a:p>
          <a:r>
            <a:rPr lang="en-US" dirty="0" smtClean="0"/>
            <a:t>Future Projections</a:t>
          </a:r>
          <a:endParaRPr lang="en-US" dirty="0"/>
        </a:p>
      </dgm:t>
    </dgm:pt>
    <dgm:pt modelId="{8939EF40-306B-4576-9B7D-7445D185CC42}" type="parTrans" cxnId="{9BBEA6BE-6386-4F5E-9AFB-095D75BFA592}">
      <dgm:prSet/>
      <dgm:spPr/>
      <dgm:t>
        <a:bodyPr/>
        <a:lstStyle/>
        <a:p>
          <a:endParaRPr lang="en-US"/>
        </a:p>
      </dgm:t>
    </dgm:pt>
    <dgm:pt modelId="{5F5145F3-9294-43BC-8652-D967BABAB685}" type="sibTrans" cxnId="{9BBEA6BE-6386-4F5E-9AFB-095D75BFA592}">
      <dgm:prSet/>
      <dgm:spPr/>
      <dgm:t>
        <a:bodyPr/>
        <a:lstStyle/>
        <a:p>
          <a:endParaRPr lang="en-US"/>
        </a:p>
      </dgm:t>
    </dgm:pt>
    <dgm:pt modelId="{325D3690-D8E4-485C-A9FC-2A99BEA135AA}">
      <dgm:prSet/>
      <dgm:spPr/>
      <dgm:t>
        <a:bodyPr/>
        <a:lstStyle/>
        <a:p>
          <a:r>
            <a:rPr lang="en-US" dirty="0" smtClean="0"/>
            <a:t>Robustness</a:t>
          </a:r>
          <a:endParaRPr lang="en-US" dirty="0"/>
        </a:p>
      </dgm:t>
    </dgm:pt>
    <dgm:pt modelId="{59091E01-14CC-43BF-9E14-B553A5F9B024}" type="parTrans" cxnId="{60A9E320-8393-432B-9DF3-67B43E8DDD2F}">
      <dgm:prSet/>
      <dgm:spPr/>
      <dgm:t>
        <a:bodyPr/>
        <a:lstStyle/>
        <a:p>
          <a:endParaRPr lang="en-US"/>
        </a:p>
      </dgm:t>
    </dgm:pt>
    <dgm:pt modelId="{9298EE15-3EFF-4C14-94CB-C589E948E3F7}" type="sibTrans" cxnId="{60A9E320-8393-432B-9DF3-67B43E8DDD2F}">
      <dgm:prSet/>
      <dgm:spPr/>
      <dgm:t>
        <a:bodyPr/>
        <a:lstStyle/>
        <a:p>
          <a:endParaRPr lang="en-US"/>
        </a:p>
      </dgm:t>
    </dgm:pt>
    <dgm:pt modelId="{30551C0A-CDA8-4956-9E90-BD33242CAA75}">
      <dgm:prSet/>
      <dgm:spPr/>
      <dgm:t>
        <a:bodyPr/>
        <a:lstStyle/>
        <a:p>
          <a:r>
            <a:rPr lang="en-US" dirty="0" smtClean="0"/>
            <a:t>MCDA</a:t>
          </a:r>
          <a:endParaRPr lang="en-US" dirty="0"/>
        </a:p>
      </dgm:t>
    </dgm:pt>
    <dgm:pt modelId="{51D58975-87A5-48AA-9125-EFB212116CB8}" type="parTrans" cxnId="{2D0AFA02-DD1E-47EA-890D-09CD08F00509}">
      <dgm:prSet/>
      <dgm:spPr/>
      <dgm:t>
        <a:bodyPr/>
        <a:lstStyle/>
        <a:p>
          <a:endParaRPr lang="en-US"/>
        </a:p>
      </dgm:t>
    </dgm:pt>
    <dgm:pt modelId="{00D1888D-661D-448B-9429-2FEEE02867DF}" type="sibTrans" cxnId="{2D0AFA02-DD1E-47EA-890D-09CD08F00509}">
      <dgm:prSet/>
      <dgm:spPr/>
      <dgm:t>
        <a:bodyPr/>
        <a:lstStyle/>
        <a:p>
          <a:endParaRPr lang="en-US"/>
        </a:p>
      </dgm:t>
    </dgm:pt>
    <dgm:pt modelId="{F3B89916-9591-4D60-97CF-5CDDC2711325}">
      <dgm:prSet/>
      <dgm:spPr/>
      <dgm:t>
        <a:bodyPr/>
        <a:lstStyle/>
        <a:p>
          <a:r>
            <a:rPr lang="en-US" dirty="0" smtClean="0"/>
            <a:t>EV</a:t>
          </a:r>
          <a:endParaRPr lang="en-US" dirty="0"/>
        </a:p>
      </dgm:t>
    </dgm:pt>
    <dgm:pt modelId="{0254C9B6-A7E1-4475-82B9-73A33A477BC7}" type="parTrans" cxnId="{E77F936B-22A8-43C9-88B0-E026EC0A0F5D}">
      <dgm:prSet/>
      <dgm:spPr/>
      <dgm:t>
        <a:bodyPr/>
        <a:lstStyle/>
        <a:p>
          <a:endParaRPr lang="en-US"/>
        </a:p>
      </dgm:t>
    </dgm:pt>
    <dgm:pt modelId="{20086AE5-33E9-4385-AF47-E4FCC49C3CAF}" type="sibTrans" cxnId="{E77F936B-22A8-43C9-88B0-E026EC0A0F5D}">
      <dgm:prSet/>
      <dgm:spPr/>
      <dgm:t>
        <a:bodyPr/>
        <a:lstStyle/>
        <a:p>
          <a:endParaRPr lang="en-US"/>
        </a:p>
      </dgm:t>
    </dgm:pt>
    <dgm:pt modelId="{AD8293F7-A849-41AB-BB6E-C49B6148C501}">
      <dgm:prSet/>
      <dgm:spPr/>
      <dgm:t>
        <a:bodyPr/>
        <a:lstStyle/>
        <a:p>
          <a:r>
            <a:rPr lang="en-US" dirty="0" smtClean="0"/>
            <a:t>Triple Bottom</a:t>
          </a:r>
          <a:endParaRPr lang="en-US" dirty="0"/>
        </a:p>
      </dgm:t>
    </dgm:pt>
    <dgm:pt modelId="{EA89D6B1-956E-49DB-BB2E-F0308054C3E2}" type="parTrans" cxnId="{B413F3B5-F11B-47A5-B530-76D357B2F415}">
      <dgm:prSet/>
      <dgm:spPr/>
      <dgm:t>
        <a:bodyPr/>
        <a:lstStyle/>
        <a:p>
          <a:endParaRPr lang="en-US"/>
        </a:p>
      </dgm:t>
    </dgm:pt>
    <dgm:pt modelId="{B381FA97-E5BB-428D-B3CA-CD78BBCA18B5}" type="sibTrans" cxnId="{B413F3B5-F11B-47A5-B530-76D357B2F415}">
      <dgm:prSet/>
      <dgm:spPr/>
      <dgm:t>
        <a:bodyPr/>
        <a:lstStyle/>
        <a:p>
          <a:endParaRPr lang="en-US"/>
        </a:p>
      </dgm:t>
    </dgm:pt>
    <dgm:pt modelId="{7C42E9D4-04CF-4F2A-AE59-B7BE95F78E8E}" type="pres">
      <dgm:prSet presAssocID="{5D97808C-7FF2-4945-9F5A-FF70AEE0FD7F}" presName="Name0" presStyleCnt="0">
        <dgm:presLayoutVars>
          <dgm:dir/>
          <dgm:resizeHandles val="exact"/>
        </dgm:presLayoutVars>
      </dgm:prSet>
      <dgm:spPr/>
    </dgm:pt>
    <dgm:pt modelId="{6749CC2D-6515-45DE-A970-6689E95AFDEE}" type="pres">
      <dgm:prSet presAssocID="{4E6C6A69-89AF-47CD-B5B3-8E3B76B7AEB3}" presName="node" presStyleLbl="node1" presStyleIdx="0" presStyleCnt="4">
        <dgm:presLayoutVars>
          <dgm:bulletEnabled val="1"/>
        </dgm:presLayoutVars>
      </dgm:prSet>
      <dgm:spPr/>
      <dgm:t>
        <a:bodyPr/>
        <a:lstStyle/>
        <a:p>
          <a:endParaRPr lang="en-US"/>
        </a:p>
      </dgm:t>
    </dgm:pt>
    <dgm:pt modelId="{B1F53EDC-34C4-48E9-B00D-50594276896D}" type="pres">
      <dgm:prSet presAssocID="{E76D5817-9004-4273-A223-FD5BAF9ED135}" presName="sibTrans" presStyleLbl="sibTrans2D1" presStyleIdx="0" presStyleCnt="3"/>
      <dgm:spPr/>
      <dgm:t>
        <a:bodyPr/>
        <a:lstStyle/>
        <a:p>
          <a:endParaRPr lang="en-US"/>
        </a:p>
      </dgm:t>
    </dgm:pt>
    <dgm:pt modelId="{B945007E-C253-41FE-85F2-219B7F82B9E5}" type="pres">
      <dgm:prSet presAssocID="{E76D5817-9004-4273-A223-FD5BAF9ED135}" presName="connectorText" presStyleLbl="sibTrans2D1" presStyleIdx="0" presStyleCnt="3"/>
      <dgm:spPr/>
      <dgm:t>
        <a:bodyPr/>
        <a:lstStyle/>
        <a:p>
          <a:endParaRPr lang="en-US"/>
        </a:p>
      </dgm:t>
    </dgm:pt>
    <dgm:pt modelId="{5851133C-621D-43D8-926B-321E22697824}" type="pres">
      <dgm:prSet presAssocID="{C7B43A8E-EE50-44E5-91D4-A5AA7B1973F2}" presName="node" presStyleLbl="node1" presStyleIdx="1" presStyleCnt="4">
        <dgm:presLayoutVars>
          <dgm:bulletEnabled val="1"/>
        </dgm:presLayoutVars>
      </dgm:prSet>
      <dgm:spPr/>
      <dgm:t>
        <a:bodyPr/>
        <a:lstStyle/>
        <a:p>
          <a:endParaRPr lang="en-US"/>
        </a:p>
      </dgm:t>
    </dgm:pt>
    <dgm:pt modelId="{7D316C06-CA47-464F-AF9C-847151A21241}" type="pres">
      <dgm:prSet presAssocID="{86731823-B3D1-4036-B3C3-44B49B0128B1}" presName="sibTrans" presStyleLbl="sibTrans2D1" presStyleIdx="1" presStyleCnt="3"/>
      <dgm:spPr/>
      <dgm:t>
        <a:bodyPr/>
        <a:lstStyle/>
        <a:p>
          <a:endParaRPr lang="en-US"/>
        </a:p>
      </dgm:t>
    </dgm:pt>
    <dgm:pt modelId="{734CE3FD-2821-4444-B16B-88BE7B9FA854}" type="pres">
      <dgm:prSet presAssocID="{86731823-B3D1-4036-B3C3-44B49B0128B1}" presName="connectorText" presStyleLbl="sibTrans2D1" presStyleIdx="1" presStyleCnt="3"/>
      <dgm:spPr/>
      <dgm:t>
        <a:bodyPr/>
        <a:lstStyle/>
        <a:p>
          <a:endParaRPr lang="en-US"/>
        </a:p>
      </dgm:t>
    </dgm:pt>
    <dgm:pt modelId="{CA6B6510-E15A-47C2-B6C7-DCEB12B2F4D5}" type="pres">
      <dgm:prSet presAssocID="{FE6320D7-4688-4051-B10C-6604F47CC1F4}" presName="node" presStyleLbl="node1" presStyleIdx="2" presStyleCnt="4">
        <dgm:presLayoutVars>
          <dgm:bulletEnabled val="1"/>
        </dgm:presLayoutVars>
      </dgm:prSet>
      <dgm:spPr/>
      <dgm:t>
        <a:bodyPr/>
        <a:lstStyle/>
        <a:p>
          <a:endParaRPr lang="en-US"/>
        </a:p>
      </dgm:t>
    </dgm:pt>
    <dgm:pt modelId="{5A29927C-6716-414F-9F4E-20954265B558}" type="pres">
      <dgm:prSet presAssocID="{80D62672-166F-4814-9738-D2D133690737}" presName="sibTrans" presStyleLbl="sibTrans2D1" presStyleIdx="2" presStyleCnt="3"/>
      <dgm:spPr/>
      <dgm:t>
        <a:bodyPr/>
        <a:lstStyle/>
        <a:p>
          <a:endParaRPr lang="en-US"/>
        </a:p>
      </dgm:t>
    </dgm:pt>
    <dgm:pt modelId="{BC7CC626-22E4-4FB6-AC40-310E1C17D51E}" type="pres">
      <dgm:prSet presAssocID="{80D62672-166F-4814-9738-D2D133690737}" presName="connectorText" presStyleLbl="sibTrans2D1" presStyleIdx="2" presStyleCnt="3"/>
      <dgm:spPr/>
      <dgm:t>
        <a:bodyPr/>
        <a:lstStyle/>
        <a:p>
          <a:endParaRPr lang="en-US"/>
        </a:p>
      </dgm:t>
    </dgm:pt>
    <dgm:pt modelId="{A92D3256-C018-4801-A4F8-2CEE29D8854A}" type="pres">
      <dgm:prSet presAssocID="{4EE1D7FE-0853-4FB7-9F80-E9BD0FD24902}" presName="node" presStyleLbl="node1" presStyleIdx="3" presStyleCnt="4">
        <dgm:presLayoutVars>
          <dgm:bulletEnabled val="1"/>
        </dgm:presLayoutVars>
      </dgm:prSet>
      <dgm:spPr/>
      <dgm:t>
        <a:bodyPr/>
        <a:lstStyle/>
        <a:p>
          <a:endParaRPr lang="en-US"/>
        </a:p>
      </dgm:t>
    </dgm:pt>
  </dgm:ptLst>
  <dgm:cxnLst>
    <dgm:cxn modelId="{06EBCD68-D1CA-4144-A7B4-8218D64F3B25}" srcId="{C7B43A8E-EE50-44E5-91D4-A5AA7B1973F2}" destId="{CC3650D4-004F-40A9-B0E5-B41EAD0590E6}" srcOrd="1" destOrd="0" parTransId="{6AA5FA35-90B3-4712-8F83-562501C49047}" sibTransId="{E928C35F-90E2-4F52-B6EE-D6E3CBDE200A}"/>
    <dgm:cxn modelId="{B413F3B5-F11B-47A5-B530-76D357B2F415}" srcId="{4EE1D7FE-0853-4FB7-9F80-E9BD0FD24902}" destId="{AD8293F7-A849-41AB-BB6E-C49B6148C501}" srcOrd="3" destOrd="0" parTransId="{EA89D6B1-956E-49DB-BB2E-F0308054C3E2}" sibTransId="{B381FA97-E5BB-428D-B3CA-CD78BBCA18B5}"/>
    <dgm:cxn modelId="{0356FFA5-87D4-4F75-BD61-E31F357E21F1}" type="presOf" srcId="{0EDC356D-4C01-45BB-AFA5-E99B21A5B1F3}" destId="{6749CC2D-6515-45DE-A970-6689E95AFDEE}" srcOrd="0" destOrd="1" presId="urn:microsoft.com/office/officeart/2005/8/layout/process1"/>
    <dgm:cxn modelId="{C57BF54B-C1DB-4019-A6D8-47F5B497F9C5}" type="presOf" srcId="{80D62672-166F-4814-9738-D2D133690737}" destId="{5A29927C-6716-414F-9F4E-20954265B558}" srcOrd="0" destOrd="0" presId="urn:microsoft.com/office/officeart/2005/8/layout/process1"/>
    <dgm:cxn modelId="{1E4638DD-49FD-48C3-85A7-5F8D0E5CB29F}" srcId="{5D97808C-7FF2-4945-9F5A-FF70AEE0FD7F}" destId="{4E6C6A69-89AF-47CD-B5B3-8E3B76B7AEB3}" srcOrd="0" destOrd="0" parTransId="{F679AF1F-7230-4523-BFCF-A0C8B2C8E34F}" sibTransId="{E76D5817-9004-4273-A223-FD5BAF9ED135}"/>
    <dgm:cxn modelId="{82C2EDC9-E78C-41E8-A22F-5D920D0D91E4}" type="presOf" srcId="{B6B670F9-0190-4AF7-862E-20DA19853528}" destId="{CA6B6510-E15A-47C2-B6C7-DCEB12B2F4D5}" srcOrd="0" destOrd="2" presId="urn:microsoft.com/office/officeart/2005/8/layout/process1"/>
    <dgm:cxn modelId="{EFF76AAA-64AB-4AFE-81AA-86C329663BE1}" type="presOf" srcId="{CE9FEB1B-CEE7-48B9-94A1-ACD8D38A5978}" destId="{6749CC2D-6515-45DE-A970-6689E95AFDEE}" srcOrd="0" destOrd="2" presId="urn:microsoft.com/office/officeart/2005/8/layout/process1"/>
    <dgm:cxn modelId="{CDFF4F3B-071D-498B-AFD4-90E86903CDC1}" type="presOf" srcId="{4E6C6A69-89AF-47CD-B5B3-8E3B76B7AEB3}" destId="{6749CC2D-6515-45DE-A970-6689E95AFDEE}" srcOrd="0" destOrd="0" presId="urn:microsoft.com/office/officeart/2005/8/layout/process1"/>
    <dgm:cxn modelId="{60A9E320-8393-432B-9DF3-67B43E8DDD2F}" srcId="{4EE1D7FE-0853-4FB7-9F80-E9BD0FD24902}" destId="{325D3690-D8E4-485C-A9FC-2A99BEA135AA}" srcOrd="0" destOrd="0" parTransId="{59091E01-14CC-43BF-9E14-B553A5F9B024}" sibTransId="{9298EE15-3EFF-4C14-94CB-C589E948E3F7}"/>
    <dgm:cxn modelId="{9EBA7C90-0841-4E05-8BB2-7DC0BA60EFB9}" type="presOf" srcId="{86731823-B3D1-4036-B3C3-44B49B0128B1}" destId="{7D316C06-CA47-464F-AF9C-847151A21241}" srcOrd="0" destOrd="0" presId="urn:microsoft.com/office/officeart/2005/8/layout/process1"/>
    <dgm:cxn modelId="{2D0AFA02-DD1E-47EA-890D-09CD08F00509}" srcId="{4EE1D7FE-0853-4FB7-9F80-E9BD0FD24902}" destId="{30551C0A-CDA8-4956-9E90-BD33242CAA75}" srcOrd="1" destOrd="0" parTransId="{51D58975-87A5-48AA-9125-EFB212116CB8}" sibTransId="{00D1888D-661D-448B-9429-2FEEE02867DF}"/>
    <dgm:cxn modelId="{83F3D536-15BA-4DE1-A6BB-B640AD833E8C}" type="presOf" srcId="{30551C0A-CDA8-4956-9E90-BD33242CAA75}" destId="{A92D3256-C018-4801-A4F8-2CEE29D8854A}" srcOrd="0" destOrd="2" presId="urn:microsoft.com/office/officeart/2005/8/layout/process1"/>
    <dgm:cxn modelId="{2E4C31B9-63D4-4442-A24F-D31CE0179C54}" srcId="{4E6C6A69-89AF-47CD-B5B3-8E3B76B7AEB3}" destId="{0EDC356D-4C01-45BB-AFA5-E99B21A5B1F3}" srcOrd="0" destOrd="0" parTransId="{F1C24A3B-5D67-45A4-9B5F-2512788024E7}" sibTransId="{7279299F-8197-42C8-8D5D-8DBA4B59FC93}"/>
    <dgm:cxn modelId="{ECE24B2B-E491-43CC-BF24-F6569A691BF6}" type="presOf" srcId="{4EE1D7FE-0853-4FB7-9F80-E9BD0FD24902}" destId="{A92D3256-C018-4801-A4F8-2CEE29D8854A}" srcOrd="0" destOrd="0" presId="urn:microsoft.com/office/officeart/2005/8/layout/process1"/>
    <dgm:cxn modelId="{75AD0590-1D2C-43EE-BC4A-008B507CCF29}" type="presOf" srcId="{C7B43A8E-EE50-44E5-91D4-A5AA7B1973F2}" destId="{5851133C-621D-43D8-926B-321E22697824}" srcOrd="0" destOrd="0" presId="urn:microsoft.com/office/officeart/2005/8/layout/process1"/>
    <dgm:cxn modelId="{8F1B9241-7995-4891-B2C1-01F4E862CA22}" srcId="{5D97808C-7FF2-4945-9F5A-FF70AEE0FD7F}" destId="{4EE1D7FE-0853-4FB7-9F80-E9BD0FD24902}" srcOrd="3" destOrd="0" parTransId="{53E63EDF-C0CE-4812-8668-B50C93143C07}" sibTransId="{18756072-993B-4B32-8CFF-7932E47494EF}"/>
    <dgm:cxn modelId="{33B3C6D1-CF72-443D-9D17-C59C13F9D9D4}" srcId="{5D97808C-7FF2-4945-9F5A-FF70AEE0FD7F}" destId="{C7B43A8E-EE50-44E5-91D4-A5AA7B1973F2}" srcOrd="1" destOrd="0" parTransId="{62F7E841-3CAE-4115-8FE6-9AC67A80F327}" sibTransId="{86731823-B3D1-4036-B3C3-44B49B0128B1}"/>
    <dgm:cxn modelId="{A4162908-EC3B-447D-9CA8-53E448DCC14D}" srcId="{FE6320D7-4688-4051-B10C-6604F47CC1F4}" destId="{05F4FD6D-7F2E-4AFB-8499-E275DA3ABE5C}" srcOrd="0" destOrd="0" parTransId="{D68E9795-F02D-41C0-9B5B-63AA424F4C5C}" sibTransId="{1B048758-2ECB-4FD6-9F9E-E2A409FB6AFB}"/>
    <dgm:cxn modelId="{0637A71A-C63A-41C3-ABAB-E68CA85DA53C}" srcId="{5D97808C-7FF2-4945-9F5A-FF70AEE0FD7F}" destId="{FE6320D7-4688-4051-B10C-6604F47CC1F4}" srcOrd="2" destOrd="0" parTransId="{CA01171D-632F-464A-8296-8A9A76A7F901}" sibTransId="{80D62672-166F-4814-9738-D2D133690737}"/>
    <dgm:cxn modelId="{311BA0F4-97F3-4E27-80E4-F5B57A4DFE45}" type="presOf" srcId="{AD8293F7-A849-41AB-BB6E-C49B6148C501}" destId="{A92D3256-C018-4801-A4F8-2CEE29D8854A}" srcOrd="0" destOrd="4" presId="urn:microsoft.com/office/officeart/2005/8/layout/process1"/>
    <dgm:cxn modelId="{689C25D8-72F5-4E22-8269-C1FAA2543851}" type="presOf" srcId="{CC3650D4-004F-40A9-B0E5-B41EAD0590E6}" destId="{5851133C-621D-43D8-926B-321E22697824}" srcOrd="0" destOrd="2" presId="urn:microsoft.com/office/officeart/2005/8/layout/process1"/>
    <dgm:cxn modelId="{E6175B12-6AA7-4846-A7BF-329683A3E850}" type="presOf" srcId="{80D62672-166F-4814-9738-D2D133690737}" destId="{BC7CC626-22E4-4FB6-AC40-310E1C17D51E}" srcOrd="1" destOrd="0" presId="urn:microsoft.com/office/officeart/2005/8/layout/process1"/>
    <dgm:cxn modelId="{9BBEA6BE-6386-4F5E-9AFB-095D75BFA592}" srcId="{FE6320D7-4688-4051-B10C-6604F47CC1F4}" destId="{B6B670F9-0190-4AF7-862E-20DA19853528}" srcOrd="1" destOrd="0" parTransId="{8939EF40-306B-4576-9B7D-7445D185CC42}" sibTransId="{5F5145F3-9294-43BC-8652-D967BABAB685}"/>
    <dgm:cxn modelId="{41289A66-886F-4F58-9B4B-23C21DCA68C4}" type="presOf" srcId="{F3B89916-9591-4D60-97CF-5CDDC2711325}" destId="{A92D3256-C018-4801-A4F8-2CEE29D8854A}" srcOrd="0" destOrd="3" presId="urn:microsoft.com/office/officeart/2005/8/layout/process1"/>
    <dgm:cxn modelId="{E77F936B-22A8-43C9-88B0-E026EC0A0F5D}" srcId="{4EE1D7FE-0853-4FB7-9F80-E9BD0FD24902}" destId="{F3B89916-9591-4D60-97CF-5CDDC2711325}" srcOrd="2" destOrd="0" parTransId="{0254C9B6-A7E1-4475-82B9-73A33A477BC7}" sibTransId="{20086AE5-33E9-4385-AF47-E4FCC49C3CAF}"/>
    <dgm:cxn modelId="{CC470611-E286-4124-A32A-579B58496F95}" srcId="{C7B43A8E-EE50-44E5-91D4-A5AA7B1973F2}" destId="{12C881BB-7959-4AF1-9CC6-DC0FC2C172F3}" srcOrd="0" destOrd="0" parTransId="{1CA5AD10-20E8-4D05-900A-4FBBA475F82D}" sibTransId="{EDDBF778-4DA1-41F7-AEEA-CC4BD3278C27}"/>
    <dgm:cxn modelId="{91C527AA-2924-4283-A792-2FAECBCB1895}" type="presOf" srcId="{325D3690-D8E4-485C-A9FC-2A99BEA135AA}" destId="{A92D3256-C018-4801-A4F8-2CEE29D8854A}" srcOrd="0" destOrd="1" presId="urn:microsoft.com/office/officeart/2005/8/layout/process1"/>
    <dgm:cxn modelId="{A697CDEE-D89A-4149-B6D4-A6FE6E01E27C}" type="presOf" srcId="{05F4FD6D-7F2E-4AFB-8499-E275DA3ABE5C}" destId="{CA6B6510-E15A-47C2-B6C7-DCEB12B2F4D5}" srcOrd="0" destOrd="1" presId="urn:microsoft.com/office/officeart/2005/8/layout/process1"/>
    <dgm:cxn modelId="{6F1205F6-5B57-4D71-906A-CF9CDC57478D}" type="presOf" srcId="{86731823-B3D1-4036-B3C3-44B49B0128B1}" destId="{734CE3FD-2821-4444-B16B-88BE7B9FA854}" srcOrd="1" destOrd="0" presId="urn:microsoft.com/office/officeart/2005/8/layout/process1"/>
    <dgm:cxn modelId="{DE98F9BB-6875-4F59-B5C8-D430363B062D}" type="presOf" srcId="{E76D5817-9004-4273-A223-FD5BAF9ED135}" destId="{B1F53EDC-34C4-48E9-B00D-50594276896D}" srcOrd="0" destOrd="0" presId="urn:microsoft.com/office/officeart/2005/8/layout/process1"/>
    <dgm:cxn modelId="{BBA7CB6D-DAB5-4705-8170-284F81D118E7}" srcId="{4E6C6A69-89AF-47CD-B5B3-8E3B76B7AEB3}" destId="{CE9FEB1B-CEE7-48B9-94A1-ACD8D38A5978}" srcOrd="1" destOrd="0" parTransId="{BCBC485F-43F6-47EA-99D7-FE2F181701B3}" sibTransId="{D5B8D80A-890D-49C8-92FF-9593F86611A8}"/>
    <dgm:cxn modelId="{5F26BE19-EE02-40EE-A8B4-EA65CF84DEE8}" type="presOf" srcId="{E76D5817-9004-4273-A223-FD5BAF9ED135}" destId="{B945007E-C253-41FE-85F2-219B7F82B9E5}" srcOrd="1" destOrd="0" presId="urn:microsoft.com/office/officeart/2005/8/layout/process1"/>
    <dgm:cxn modelId="{ED854EF1-3E9B-4B3C-9843-40B94AC0B303}" type="presOf" srcId="{12C881BB-7959-4AF1-9CC6-DC0FC2C172F3}" destId="{5851133C-621D-43D8-926B-321E22697824}" srcOrd="0" destOrd="1" presId="urn:microsoft.com/office/officeart/2005/8/layout/process1"/>
    <dgm:cxn modelId="{FD68CA46-0405-4794-8C6A-C4E1B04C5CC4}" type="presOf" srcId="{FE6320D7-4688-4051-B10C-6604F47CC1F4}" destId="{CA6B6510-E15A-47C2-B6C7-DCEB12B2F4D5}" srcOrd="0" destOrd="0" presId="urn:microsoft.com/office/officeart/2005/8/layout/process1"/>
    <dgm:cxn modelId="{1D9A7CD8-19A1-4C89-BD4B-B77E5D794B6A}" type="presOf" srcId="{5D97808C-7FF2-4945-9F5A-FF70AEE0FD7F}" destId="{7C42E9D4-04CF-4F2A-AE59-B7BE95F78E8E}" srcOrd="0" destOrd="0" presId="urn:microsoft.com/office/officeart/2005/8/layout/process1"/>
    <dgm:cxn modelId="{C2D5FB64-A16F-4E95-B11B-34B95D046D65}" type="presParOf" srcId="{7C42E9D4-04CF-4F2A-AE59-B7BE95F78E8E}" destId="{6749CC2D-6515-45DE-A970-6689E95AFDEE}" srcOrd="0" destOrd="0" presId="urn:microsoft.com/office/officeart/2005/8/layout/process1"/>
    <dgm:cxn modelId="{8043F749-936E-430B-A57E-15444EEAF4AA}" type="presParOf" srcId="{7C42E9D4-04CF-4F2A-AE59-B7BE95F78E8E}" destId="{B1F53EDC-34C4-48E9-B00D-50594276896D}" srcOrd="1" destOrd="0" presId="urn:microsoft.com/office/officeart/2005/8/layout/process1"/>
    <dgm:cxn modelId="{6B2F1151-5293-4D63-826D-DC6AB8C5D9CD}" type="presParOf" srcId="{B1F53EDC-34C4-48E9-B00D-50594276896D}" destId="{B945007E-C253-41FE-85F2-219B7F82B9E5}" srcOrd="0" destOrd="0" presId="urn:microsoft.com/office/officeart/2005/8/layout/process1"/>
    <dgm:cxn modelId="{0F4CA18F-9C91-4537-9327-D85F54B7C49E}" type="presParOf" srcId="{7C42E9D4-04CF-4F2A-AE59-B7BE95F78E8E}" destId="{5851133C-621D-43D8-926B-321E22697824}" srcOrd="2" destOrd="0" presId="urn:microsoft.com/office/officeart/2005/8/layout/process1"/>
    <dgm:cxn modelId="{27F99DC9-3BE0-45F4-85C0-F3405682A8C8}" type="presParOf" srcId="{7C42E9D4-04CF-4F2A-AE59-B7BE95F78E8E}" destId="{7D316C06-CA47-464F-AF9C-847151A21241}" srcOrd="3" destOrd="0" presId="urn:microsoft.com/office/officeart/2005/8/layout/process1"/>
    <dgm:cxn modelId="{AFA274FC-22AF-49F1-8E35-54B8A583788E}" type="presParOf" srcId="{7D316C06-CA47-464F-AF9C-847151A21241}" destId="{734CE3FD-2821-4444-B16B-88BE7B9FA854}" srcOrd="0" destOrd="0" presId="urn:microsoft.com/office/officeart/2005/8/layout/process1"/>
    <dgm:cxn modelId="{78EDD382-F182-438D-83FF-24AEC63D839A}" type="presParOf" srcId="{7C42E9D4-04CF-4F2A-AE59-B7BE95F78E8E}" destId="{CA6B6510-E15A-47C2-B6C7-DCEB12B2F4D5}" srcOrd="4" destOrd="0" presId="urn:microsoft.com/office/officeart/2005/8/layout/process1"/>
    <dgm:cxn modelId="{97FD5986-89ED-488A-87F6-943E1CE85549}" type="presParOf" srcId="{7C42E9D4-04CF-4F2A-AE59-B7BE95F78E8E}" destId="{5A29927C-6716-414F-9F4E-20954265B558}" srcOrd="5" destOrd="0" presId="urn:microsoft.com/office/officeart/2005/8/layout/process1"/>
    <dgm:cxn modelId="{367B9539-3BCC-46F9-91C4-9FFF6AF4A0D8}" type="presParOf" srcId="{5A29927C-6716-414F-9F4E-20954265B558}" destId="{BC7CC626-22E4-4FB6-AC40-310E1C17D51E}" srcOrd="0" destOrd="0" presId="urn:microsoft.com/office/officeart/2005/8/layout/process1"/>
    <dgm:cxn modelId="{4A279C5E-19A3-4346-AC2C-9B97A347D8D4}" type="presParOf" srcId="{7C42E9D4-04CF-4F2A-AE59-B7BE95F78E8E}" destId="{A92D3256-C018-4801-A4F8-2CEE29D8854A}" srcOrd="6" destOrd="0" presId="urn:microsoft.com/office/officeart/2005/8/layout/process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49CC2D-6515-45DE-A970-6689E95AFDEE}">
      <dsp:nvSpPr>
        <dsp:cNvPr id="0" name=""/>
        <dsp:cNvSpPr/>
      </dsp:nvSpPr>
      <dsp:spPr>
        <a:xfrm>
          <a:off x="4018" y="803432"/>
          <a:ext cx="1756916" cy="174593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Problem Structuring</a:t>
          </a:r>
          <a:endParaRPr lang="en-US" sz="1800" kern="1200" dirty="0"/>
        </a:p>
        <a:p>
          <a:pPr marL="114300" lvl="1" indent="-114300" algn="l" defTabSz="622300">
            <a:lnSpc>
              <a:spcPct val="90000"/>
            </a:lnSpc>
            <a:spcBef>
              <a:spcPct val="0"/>
            </a:spcBef>
            <a:spcAft>
              <a:spcPct val="15000"/>
            </a:spcAft>
            <a:buChar char="••"/>
          </a:pPr>
          <a:r>
            <a:rPr lang="en-US" sz="1400" kern="1200" dirty="0" smtClean="0"/>
            <a:t>Problem Structuring</a:t>
          </a:r>
          <a:endParaRPr lang="en-US" sz="1400" kern="1200" dirty="0"/>
        </a:p>
        <a:p>
          <a:pPr marL="114300" lvl="1" indent="-114300" algn="l" defTabSz="622300">
            <a:lnSpc>
              <a:spcPct val="90000"/>
            </a:lnSpc>
            <a:spcBef>
              <a:spcPct val="0"/>
            </a:spcBef>
            <a:spcAft>
              <a:spcPct val="15000"/>
            </a:spcAft>
            <a:buChar char="••"/>
          </a:pPr>
          <a:r>
            <a:rPr lang="en-US" sz="1400" kern="1200" dirty="0" smtClean="0"/>
            <a:t>Goals</a:t>
          </a:r>
          <a:endParaRPr lang="en-US" sz="1400" kern="1200" dirty="0"/>
        </a:p>
      </dsp:txBody>
      <dsp:txXfrm>
        <a:off x="4018" y="803432"/>
        <a:ext cx="1756916" cy="1745935"/>
      </dsp:txXfrm>
    </dsp:sp>
    <dsp:sp modelId="{B1F53EDC-34C4-48E9-B00D-50594276896D}">
      <dsp:nvSpPr>
        <dsp:cNvPr id="0" name=""/>
        <dsp:cNvSpPr/>
      </dsp:nvSpPr>
      <dsp:spPr>
        <a:xfrm>
          <a:off x="1936625" y="1458542"/>
          <a:ext cx="372466" cy="43571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936625" y="1458542"/>
        <a:ext cx="372466" cy="435715"/>
      </dsp:txXfrm>
    </dsp:sp>
    <dsp:sp modelId="{5851133C-621D-43D8-926B-321E22697824}">
      <dsp:nvSpPr>
        <dsp:cNvPr id="0" name=""/>
        <dsp:cNvSpPr/>
      </dsp:nvSpPr>
      <dsp:spPr>
        <a:xfrm>
          <a:off x="2463700" y="803432"/>
          <a:ext cx="1756916" cy="1745935"/>
        </a:xfrm>
        <a:prstGeom prst="roundRect">
          <a:avLst>
            <a:gd name="adj" fmla="val 10000"/>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Deterministic Formulation</a:t>
          </a:r>
          <a:endParaRPr lang="en-US" sz="1800" kern="1200" dirty="0"/>
        </a:p>
        <a:p>
          <a:pPr marL="114300" lvl="1" indent="-114300" algn="l" defTabSz="622300">
            <a:lnSpc>
              <a:spcPct val="90000"/>
            </a:lnSpc>
            <a:spcBef>
              <a:spcPct val="0"/>
            </a:spcBef>
            <a:spcAft>
              <a:spcPct val="15000"/>
            </a:spcAft>
            <a:buChar char="••"/>
          </a:pPr>
          <a:r>
            <a:rPr lang="en-US" sz="1400" kern="1200" dirty="0" smtClean="0"/>
            <a:t>Decision Model</a:t>
          </a:r>
          <a:endParaRPr lang="en-US" sz="1400" kern="1200" dirty="0"/>
        </a:p>
        <a:p>
          <a:pPr marL="114300" lvl="1" indent="-114300" algn="l" defTabSz="622300">
            <a:lnSpc>
              <a:spcPct val="90000"/>
            </a:lnSpc>
            <a:spcBef>
              <a:spcPct val="0"/>
            </a:spcBef>
            <a:spcAft>
              <a:spcPct val="15000"/>
            </a:spcAft>
            <a:buChar char="••"/>
          </a:pPr>
          <a:r>
            <a:rPr lang="en-US" sz="1400" kern="1200" dirty="0" smtClean="0"/>
            <a:t>Sensitivity Analysis</a:t>
          </a:r>
          <a:endParaRPr lang="en-US" sz="1400" kern="1200" dirty="0"/>
        </a:p>
      </dsp:txBody>
      <dsp:txXfrm>
        <a:off x="2463700" y="803432"/>
        <a:ext cx="1756916" cy="1745935"/>
      </dsp:txXfrm>
    </dsp:sp>
    <dsp:sp modelId="{7D316C06-CA47-464F-AF9C-847151A21241}">
      <dsp:nvSpPr>
        <dsp:cNvPr id="0" name=""/>
        <dsp:cNvSpPr/>
      </dsp:nvSpPr>
      <dsp:spPr>
        <a:xfrm>
          <a:off x="4396308" y="1458542"/>
          <a:ext cx="372466" cy="435715"/>
        </a:xfrm>
        <a:prstGeom prs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4396308" y="1458542"/>
        <a:ext cx="372466" cy="435715"/>
      </dsp:txXfrm>
    </dsp:sp>
    <dsp:sp modelId="{CA6B6510-E15A-47C2-B6C7-DCEB12B2F4D5}">
      <dsp:nvSpPr>
        <dsp:cNvPr id="0" name=""/>
        <dsp:cNvSpPr/>
      </dsp:nvSpPr>
      <dsp:spPr>
        <a:xfrm>
          <a:off x="4923383" y="803432"/>
          <a:ext cx="1756916" cy="1745935"/>
        </a:xfrm>
        <a:prstGeom prst="roundRect">
          <a:avLst>
            <a:gd name="adj" fmla="val 10000"/>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Uncertainty Analysis</a:t>
          </a:r>
          <a:endParaRPr lang="en-US" sz="1800" kern="1200" dirty="0"/>
        </a:p>
        <a:p>
          <a:pPr marL="114300" lvl="1" indent="-114300" algn="l" defTabSz="622300">
            <a:lnSpc>
              <a:spcPct val="90000"/>
            </a:lnSpc>
            <a:spcBef>
              <a:spcPct val="0"/>
            </a:spcBef>
            <a:spcAft>
              <a:spcPct val="15000"/>
            </a:spcAft>
            <a:buChar char="••"/>
          </a:pPr>
          <a:r>
            <a:rPr lang="en-US" sz="1400" kern="1200" dirty="0" smtClean="0"/>
            <a:t>Probabilistic Representation</a:t>
          </a:r>
          <a:endParaRPr lang="en-US" sz="1400" kern="1200" dirty="0"/>
        </a:p>
        <a:p>
          <a:pPr marL="114300" lvl="1" indent="-114300" algn="l" defTabSz="622300">
            <a:lnSpc>
              <a:spcPct val="90000"/>
            </a:lnSpc>
            <a:spcBef>
              <a:spcPct val="0"/>
            </a:spcBef>
            <a:spcAft>
              <a:spcPct val="15000"/>
            </a:spcAft>
            <a:buChar char="••"/>
          </a:pPr>
          <a:r>
            <a:rPr lang="en-US" sz="1400" kern="1200" dirty="0" smtClean="0"/>
            <a:t>Future Projections</a:t>
          </a:r>
          <a:endParaRPr lang="en-US" sz="1400" kern="1200" dirty="0"/>
        </a:p>
      </dsp:txBody>
      <dsp:txXfrm>
        <a:off x="4923383" y="803432"/>
        <a:ext cx="1756916" cy="1745935"/>
      </dsp:txXfrm>
    </dsp:sp>
    <dsp:sp modelId="{5A29927C-6716-414F-9F4E-20954265B558}">
      <dsp:nvSpPr>
        <dsp:cNvPr id="0" name=""/>
        <dsp:cNvSpPr/>
      </dsp:nvSpPr>
      <dsp:spPr>
        <a:xfrm>
          <a:off x="6855990" y="1458542"/>
          <a:ext cx="372466" cy="435715"/>
        </a:xfrm>
        <a:prstGeom prs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855990" y="1458542"/>
        <a:ext cx="372466" cy="435715"/>
      </dsp:txXfrm>
    </dsp:sp>
    <dsp:sp modelId="{A92D3256-C018-4801-A4F8-2CEE29D8854A}">
      <dsp:nvSpPr>
        <dsp:cNvPr id="0" name=""/>
        <dsp:cNvSpPr/>
      </dsp:nvSpPr>
      <dsp:spPr>
        <a:xfrm>
          <a:off x="7383065" y="803432"/>
          <a:ext cx="1756916" cy="1745935"/>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Evaluation of Alternatives</a:t>
          </a:r>
          <a:endParaRPr lang="en-US" sz="1800" kern="1200" dirty="0"/>
        </a:p>
        <a:p>
          <a:pPr marL="114300" lvl="1" indent="-114300" algn="l" defTabSz="622300">
            <a:lnSpc>
              <a:spcPct val="90000"/>
            </a:lnSpc>
            <a:spcBef>
              <a:spcPct val="0"/>
            </a:spcBef>
            <a:spcAft>
              <a:spcPct val="15000"/>
            </a:spcAft>
            <a:buChar char="••"/>
          </a:pPr>
          <a:r>
            <a:rPr lang="en-US" sz="1400" kern="1200" dirty="0" smtClean="0"/>
            <a:t>Robustness</a:t>
          </a:r>
          <a:endParaRPr lang="en-US" sz="1400" kern="1200" dirty="0"/>
        </a:p>
        <a:p>
          <a:pPr marL="114300" lvl="1" indent="-114300" algn="l" defTabSz="622300">
            <a:lnSpc>
              <a:spcPct val="90000"/>
            </a:lnSpc>
            <a:spcBef>
              <a:spcPct val="0"/>
            </a:spcBef>
            <a:spcAft>
              <a:spcPct val="15000"/>
            </a:spcAft>
            <a:buChar char="••"/>
          </a:pPr>
          <a:r>
            <a:rPr lang="en-US" sz="1400" kern="1200" dirty="0" smtClean="0"/>
            <a:t>MCDA</a:t>
          </a:r>
          <a:endParaRPr lang="en-US" sz="1400" kern="1200" dirty="0"/>
        </a:p>
        <a:p>
          <a:pPr marL="114300" lvl="1" indent="-114300" algn="l" defTabSz="622300">
            <a:lnSpc>
              <a:spcPct val="90000"/>
            </a:lnSpc>
            <a:spcBef>
              <a:spcPct val="0"/>
            </a:spcBef>
            <a:spcAft>
              <a:spcPct val="15000"/>
            </a:spcAft>
            <a:buChar char="••"/>
          </a:pPr>
          <a:r>
            <a:rPr lang="en-US" sz="1400" kern="1200" dirty="0" smtClean="0"/>
            <a:t>EV</a:t>
          </a:r>
          <a:endParaRPr lang="en-US" sz="1400" kern="1200" dirty="0"/>
        </a:p>
        <a:p>
          <a:pPr marL="114300" lvl="1" indent="-114300" algn="l" defTabSz="622300">
            <a:lnSpc>
              <a:spcPct val="90000"/>
            </a:lnSpc>
            <a:spcBef>
              <a:spcPct val="0"/>
            </a:spcBef>
            <a:spcAft>
              <a:spcPct val="15000"/>
            </a:spcAft>
            <a:buChar char="••"/>
          </a:pPr>
          <a:r>
            <a:rPr lang="en-US" sz="1400" kern="1200" dirty="0" smtClean="0"/>
            <a:t>Triple Bottom</a:t>
          </a:r>
          <a:endParaRPr lang="en-US" sz="1400" kern="1200" dirty="0"/>
        </a:p>
      </dsp:txBody>
      <dsp:txXfrm>
        <a:off x="7383065" y="803432"/>
        <a:ext cx="1756916" cy="17459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4EF4EEC-F72E-4B87-BB7B-A5D5AE0813F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818871A-8284-4DA4-B958-0AAA12FC0683}" type="slidenum">
              <a:rPr lang="en-US" smtClean="0"/>
              <a:pPr/>
              <a:t>1</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xfrm>
            <a:off x="914400" y="4343400"/>
            <a:ext cx="5029200" cy="4114800"/>
          </a:xfrm>
          <a:noFill/>
          <a:ln/>
        </p:spPr>
        <p:txBody>
          <a:bodyPr/>
          <a:lstStyle/>
          <a:p>
            <a:pPr eaLnBrk="1" hangingPunct="1"/>
            <a:r>
              <a:rPr lang="en-US" sz="700" b="1" smtClean="0">
                <a:solidFill>
                  <a:srgbClr val="FF9933"/>
                </a:solidFill>
              </a:rPr>
              <a:t>“I have a very strong feeling that science exists to serve human welfare.  It’s wonderful to have the opportunity given us by society to do basic research, but in return, we have a very important moral responsibility to apply that research to benefiting humanity.” </a:t>
            </a:r>
            <a:br>
              <a:rPr lang="en-US" sz="700" b="1" smtClean="0">
                <a:solidFill>
                  <a:srgbClr val="FF9933"/>
                </a:solidFill>
              </a:rPr>
            </a:br>
            <a:r>
              <a:rPr lang="en-US" sz="700" b="1" smtClean="0">
                <a:solidFill>
                  <a:srgbClr val="FF9933"/>
                </a:solidFill>
              </a:rPr>
              <a:t/>
            </a:r>
            <a:br>
              <a:rPr lang="en-US" sz="700" b="1" smtClean="0">
                <a:solidFill>
                  <a:srgbClr val="FF9933"/>
                </a:solidFill>
              </a:rPr>
            </a:br>
            <a:r>
              <a:rPr lang="en-US" sz="700" b="1" smtClean="0">
                <a:solidFill>
                  <a:srgbClr val="FF9933"/>
                </a:solidFill>
              </a:rPr>
              <a:t>                                    Walter Orr Roberts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100356" name="Slide Number Placeholder 3"/>
          <p:cNvSpPr>
            <a:spLocks noGrp="1"/>
          </p:cNvSpPr>
          <p:nvPr>
            <p:ph type="sldNum" sz="quarter" idx="5"/>
          </p:nvPr>
        </p:nvSpPr>
        <p:spPr>
          <a:noFill/>
        </p:spPr>
        <p:txBody>
          <a:bodyPr/>
          <a:lstStyle/>
          <a:p>
            <a:fld id="{EBDFA904-B0BA-44D4-8932-BBDA201AD589}" type="slidenum">
              <a:rPr lang="en-US" smtClean="0"/>
              <a:pPr/>
              <a:t>18</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r>
              <a:rPr lang="en-US" smtClean="0"/>
              <a:t>We are going to present the WEAP model as a method for this analysis process. There are certainly other models, </a:t>
            </a:r>
          </a:p>
          <a:p>
            <a:r>
              <a:rPr lang="en-US" smtClean="0"/>
              <a:t>But it just happens to be the one we are primarily, but not exclusively working with.</a:t>
            </a:r>
          </a:p>
          <a:p>
            <a:endParaRPr lang="en-US" smtClean="0"/>
          </a:p>
          <a:p>
            <a:endParaRPr lang="en-US" smtClean="0"/>
          </a:p>
          <a:p>
            <a:r>
              <a:rPr lang="en-US" smtClean="0"/>
              <a:t>Weap provides the analytical engine for conducting supply-demand analysis.</a:t>
            </a:r>
          </a:p>
          <a:p>
            <a:endParaRPr lang="en-US" smtClean="0"/>
          </a:p>
        </p:txBody>
      </p:sp>
      <p:sp>
        <p:nvSpPr>
          <p:cNvPr id="103428" name="Slide Number Placeholder 3"/>
          <p:cNvSpPr>
            <a:spLocks noGrp="1"/>
          </p:cNvSpPr>
          <p:nvPr>
            <p:ph type="sldNum" sz="quarter" idx="5"/>
          </p:nvPr>
        </p:nvSpPr>
        <p:spPr>
          <a:noFill/>
        </p:spPr>
        <p:txBody>
          <a:bodyPr/>
          <a:lstStyle/>
          <a:p>
            <a:fld id="{FF6DAFA5-B597-4041-B514-71B61F57816B}" type="slidenum">
              <a:rPr lang="en-US" smtClean="0"/>
              <a:pPr/>
              <a:t>20</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EF4EEC-F72E-4B87-BB7B-A5D5AE0813FE}" type="slidenum">
              <a:rPr lang="en-US" smtClean="0"/>
              <a:pPr>
                <a:defRPr/>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lIns="91430" tIns="45715" rIns="91430" bIns="45715"/>
          <a:lstStyle/>
          <a:p>
            <a:fld id="{3A3EB87D-B6E5-4E96-B186-1B7A997E8415}" type="slidenum">
              <a:rPr lang="en-US" smtClean="0"/>
              <a:pPr/>
              <a:t>22</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r>
              <a:rPr lang="en-US" smtClean="0"/>
              <a:t>Physical hydrology models describe the water cycle of the watershed.. The “natural” processes…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lIns="91430" tIns="45715" rIns="91430" bIns="45715"/>
          <a:lstStyle/>
          <a:p>
            <a:fld id="{D5A1B73D-4B67-4284-A431-857EA8066112}" type="slidenum">
              <a:rPr lang="en-US" smtClean="0"/>
              <a:pPr/>
              <a:t>23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r>
              <a:rPr lang="en-US" smtClean="0"/>
              <a:t>But in MANY places, humans have altered this natural, hydrologic cycle for beneficial use.</a:t>
            </a:r>
          </a:p>
          <a:p>
            <a:r>
              <a:rPr lang="en-US" smtClean="0"/>
              <a:t>This use typically quite  complex, in terms of its governance and regulation. </a:t>
            </a:r>
          </a:p>
          <a:p>
            <a:endParaRPr lang="en-US" smtClean="0"/>
          </a:p>
          <a:p>
            <a:r>
              <a:rPr lang="en-US" smtClean="0"/>
              <a:t>Water Planning: Water resource planning models ask the questions in the slide. Importantly, </a:t>
            </a:r>
          </a:p>
          <a:p>
            <a:r>
              <a:rPr lang="en-US" smtClean="0"/>
              <a:t>Most water resource planning models do not directly use climate information, but use</a:t>
            </a:r>
          </a:p>
          <a:p>
            <a:r>
              <a:rPr lang="en-US" smtClean="0"/>
              <a:t>Climate proxies, typically in the form of historical records of streamflow.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113D5C7-ED13-4B84-BDB4-4FCB1B522838}" type="slidenum">
              <a:rPr lang="en-US" smtClean="0"/>
              <a:pPr/>
              <a:t>24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r>
              <a:rPr lang="en-US" sz="800" smtClean="0">
                <a:latin typeface="Comic Sans MS" pitchFamily="66" charset="0"/>
              </a:rPr>
              <a:t>We need a collection of computer logic assembled in a manner that describes how water moves through this watershed.</a:t>
            </a:r>
            <a:br>
              <a:rPr lang="en-US" sz="800" smtClean="0">
                <a:latin typeface="Comic Sans MS" pitchFamily="66" charset="0"/>
              </a:rPr>
            </a:br>
            <a:endParaRPr lang="en-US" sz="800" smtClean="0">
              <a:latin typeface="Comic Sans MS" pitchFamily="66"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lIns="91430" tIns="45715" rIns="91430" bIns="45715"/>
          <a:lstStyle/>
          <a:p>
            <a:fld id="{B24C6D8F-1D57-46E7-A183-03CA7DEE4671}" type="slidenum">
              <a:rPr lang="en-US" smtClean="0"/>
              <a:pPr/>
              <a:t>25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z="700" b="1"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33B798B-065F-4D34-89E4-B0E91F94236D}" type="slidenum">
              <a:rPr lang="en-US"/>
              <a:pPr/>
              <a:t>28</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1443038" y="300038"/>
            <a:ext cx="4159250" cy="3119437"/>
          </a:xfrm>
          <a:ln/>
        </p:spPr>
      </p:sp>
      <p:sp>
        <p:nvSpPr>
          <p:cNvPr id="25603" name="Notes Placeholder 2"/>
          <p:cNvSpPr>
            <a:spLocks noGrp="1"/>
          </p:cNvSpPr>
          <p:nvPr>
            <p:ph type="body" idx="1"/>
          </p:nvPr>
        </p:nvSpPr>
        <p:spPr>
          <a:xfrm>
            <a:off x="447261" y="3822492"/>
            <a:ext cx="5814391" cy="4992037"/>
          </a:xfrm>
          <a:noFill/>
          <a:ln/>
        </p:spPr>
        <p:txBody>
          <a:bodyPr/>
          <a:lstStyle/>
          <a:p>
            <a:pPr marL="224325" indent="-224325">
              <a:buFontTx/>
              <a:buChar char="•"/>
            </a:pPr>
            <a:r>
              <a:rPr lang="en-US" sz="1600" b="1" dirty="0"/>
              <a:t>Not located near a major water source, so supplying our city with water has been a major challenge throughout our history.    Pikes Peak system developed in first half of 20</a:t>
            </a:r>
            <a:r>
              <a:rPr lang="en-US" sz="1600" b="1" baseline="30000" dirty="0"/>
              <a:t>th</a:t>
            </a:r>
            <a:r>
              <a:rPr lang="en-US" sz="1600" b="1" dirty="0"/>
              <a:t> century, Blue River System 1950’s, Homestake in 1960’s, and Fountain Valley Authority in 1970’s.  Today we are living off the legacy of those who developed these systems.</a:t>
            </a:r>
          </a:p>
          <a:p>
            <a:pPr marL="224325" indent="-224325">
              <a:buFontTx/>
              <a:buChar char="•"/>
            </a:pPr>
            <a:r>
              <a:rPr lang="en-US" sz="1600" b="1" dirty="0"/>
              <a:t>As earlier generations have stepped up to meet this challenge, SDS is our legacy for this and future generations.    </a:t>
            </a:r>
          </a:p>
          <a:p>
            <a:pPr marL="224325" indent="-224325">
              <a:buFontTx/>
              <a:buChar char="•"/>
            </a:pPr>
            <a:r>
              <a:rPr lang="en-US" sz="1600" b="1" dirty="0"/>
              <a:t>Have water rights to meet needs, SDS enables us to get it to Colorado Springs.  Also will provide redundancy to delivery systems that were built many decades ago.</a:t>
            </a:r>
          </a:p>
          <a:p>
            <a:pPr marL="224325" indent="-224325">
              <a:buFontTx/>
              <a:buChar char="•"/>
            </a:pPr>
            <a:r>
              <a:rPr lang="en-US" sz="1600" b="1" dirty="0"/>
              <a:t>It is also important to our project partners – city of Fountain, Security and Pueblo West. </a:t>
            </a:r>
          </a:p>
          <a:p>
            <a:pPr marL="224325" indent="-224325">
              <a:buFontTx/>
              <a:buChar char="•"/>
            </a:pPr>
            <a:r>
              <a:rPr lang="en-US" sz="1600" b="1" dirty="0"/>
              <a:t>Pleased we’ve been able to collaborate with these other communities on this </a:t>
            </a:r>
            <a:r>
              <a:rPr lang="en-US" sz="1600" b="1"/>
              <a:t>project</a:t>
            </a:r>
            <a:r>
              <a:rPr lang="en-US" sz="1600" b="1" smtClean="0"/>
              <a:t>.</a:t>
            </a:r>
            <a:endParaRPr lang="en-US" sz="1600" b="1" i="1" dirty="0"/>
          </a:p>
        </p:txBody>
      </p:sp>
      <p:sp>
        <p:nvSpPr>
          <p:cNvPr id="25604" name="Slide Number Placeholder 3"/>
          <p:cNvSpPr txBox="1">
            <a:spLocks noGrp="1"/>
          </p:cNvSpPr>
          <p:nvPr/>
        </p:nvSpPr>
        <p:spPr bwMode="auto">
          <a:xfrm>
            <a:off x="3884027" y="8684926"/>
            <a:ext cx="2972421" cy="457513"/>
          </a:xfrm>
          <a:prstGeom prst="rect">
            <a:avLst/>
          </a:prstGeom>
          <a:noFill/>
          <a:ln w="9525">
            <a:noFill/>
            <a:miter lim="800000"/>
            <a:headEnd/>
            <a:tailEnd/>
          </a:ln>
        </p:spPr>
        <p:txBody>
          <a:bodyPr lIns="89664" tIns="44829" rIns="89664" bIns="44829" anchor="b"/>
          <a:lstStyle/>
          <a:p>
            <a:pPr algn="r"/>
            <a:fld id="{FF63E0CA-DE6F-471C-8DE7-6F67A3687B77}" type="slidenum">
              <a:rPr lang="en-US" sz="1200"/>
              <a:pPr algn="r"/>
              <a:t>30</a:t>
            </a:fld>
            <a:endParaRPr lang="en-US" sz="12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EF4EEC-F72E-4B87-BB7B-A5D5AE0813FE}" type="slidenum">
              <a:rPr lang="en-US" smtClean="0"/>
              <a:pPr>
                <a:defRPr/>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smtClean="0"/>
              <a:t>Discussion About greenhouse gases and CO2</a:t>
            </a:r>
          </a:p>
          <a:p>
            <a:r>
              <a:rPr lang="en-US" smtClean="0"/>
              <a:t>Preponderance of evidence..</a:t>
            </a:r>
          </a:p>
          <a:p>
            <a:r>
              <a:rPr lang="en-US" smtClean="0"/>
              <a:t>The team first confirmed a theory that the slight increase in solar energy during the peak production of sunspots is absorbed by stratospheric ozone. The energy warms the air in the stratosphere over the tropics, where sunlight is most intense, while also stimulating the production of additional ozone there that absorbs even more solar energy. Since the stratosphere warms unevenly, with the most pronounced warming occurring at lower latitudes, stratospheric winds are altered and, through a chain of interconnected processes, end up strengthening tropical precipitation.</a:t>
            </a:r>
          </a:p>
          <a:p>
            <a:r>
              <a:rPr lang="en-US" smtClean="0"/>
              <a:t>At the same time, the increased sunlight at solar maximum causes a slight warming of ocean surface waters across the subtropical Pacific, where Sun-blocking clouds are normally scarce. That small amount of extra heat leads to more evaporation, producing additional water vapor. In turn, the moisture is carried by trade winds to the normally rainy areas of the western tropical Pacific, fueling heavier rains and reinforcing the effects of the stratospheric mechanism.</a:t>
            </a:r>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6CE39BFB-B475-4BF7-9DDD-DA12E317125A}"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b="1" dirty="0" smtClean="0"/>
              <a:t>Three Climate Change Hypotheses –</a:t>
            </a:r>
          </a:p>
          <a:p>
            <a:pPr marL="342900" indent="-342900">
              <a:buFontTx/>
              <a:buAutoNum type="arabicPeriod"/>
              <a:defRPr/>
            </a:pPr>
            <a:r>
              <a:rPr lang="en-US" b="1" dirty="0" smtClean="0"/>
              <a:t>The human influence is minimal and natural variations dominate climate variations on all time scales; </a:t>
            </a:r>
          </a:p>
          <a:p>
            <a:pPr marL="342900" indent="-342900">
              <a:buFontTx/>
              <a:buAutoNum type="arabicPeriod"/>
              <a:defRPr/>
            </a:pPr>
            <a:r>
              <a:rPr lang="en-US" b="1" dirty="0" smtClean="0"/>
              <a:t>While natural variations are important, the human influence is significant and involves a diverse range of first-order climate </a:t>
            </a:r>
            <a:r>
              <a:rPr lang="en-US" b="1" dirty="0" err="1" smtClean="0"/>
              <a:t>forcings</a:t>
            </a:r>
            <a:r>
              <a:rPr lang="en-US" b="1" dirty="0" smtClean="0"/>
              <a:t> (including, but not limited to the human input of CO2 ); </a:t>
            </a:r>
          </a:p>
          <a:p>
            <a:pPr marL="342900" indent="-342900">
              <a:buFontTx/>
              <a:buAutoNum type="arabicPeriod"/>
              <a:defRPr/>
            </a:pPr>
            <a:r>
              <a:rPr lang="en-US" b="1" dirty="0" smtClean="0"/>
              <a:t>Human influence is dominated by the emissions into the atmosphere of greenhouse gases, particularly carbon dioxide. </a:t>
            </a: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DA3706FE-9F1A-4779-B4A8-0EC6D83EB2FD}"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ED19B118-9A65-44CE-811B-D789F336F0FF}" type="slidenum">
              <a:rPr lang="en-US" smtClean="0"/>
              <a:pPr/>
              <a:t>4</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a:spcBef>
                <a:spcPct val="0"/>
              </a:spcBef>
            </a:pPr>
            <a:r>
              <a:rPr lang="en-US" smtClean="0"/>
              <a:t>One of the things that we know FOR SURE is that warming will accelerate the hydrologic cycle. That means that as the Earth’s climate becomes warmer, </a:t>
            </a:r>
            <a:r>
              <a:rPr lang="en-US" b="1" smtClean="0"/>
              <a:t>there will inevitably be significant impacts on water resources.</a:t>
            </a:r>
            <a:r>
              <a:rPr lang="en-US" smtClean="0"/>
              <a:t>  As the moisture content of the atmosphere increases – that causes a positive feedback which further enhances warming –water vapor is, itself, a powerful GHG.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336E678-36E7-4F53-A15D-DA0F8F003AEF}" type="slidenum">
              <a:rPr lang="en-US" smtClean="0"/>
              <a:pPr/>
              <a:t>5</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4B0C5E3B-C002-42DE-8B6D-D8CBB185BA97}" type="slidenum">
              <a:rPr lang="en-US" smtClean="0"/>
              <a:pPr/>
              <a:t>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EEE98395-EEBB-4512-8127-E67317668B5C}" type="slidenum">
              <a:rPr lang="en-US" smtClean="0"/>
              <a:pPr/>
              <a:t>10</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77BDE7DD-C36C-44A3-BDF6-20066533D355}" type="slidenum">
              <a:rPr lang="en-US" altLang="en-US" smtClean="0"/>
              <a:pPr/>
              <a:t>12</a:t>
            </a:fld>
            <a:endParaRPr lang="en-US" alt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33B798B-065F-4D34-89E4-B0E91F94236D}" type="slidenum">
              <a:rPr lang="en-US"/>
              <a:pPr/>
              <a:t>13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F6989DF-AC5E-450C-9E51-C4E1A2E3C507}"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48E6244-75D2-491C-8AFB-E1831715348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3F962FC-C619-4043-BE55-F5528CE15915}"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CE833EF-07EE-440C-99E4-FED002E7DE6D}"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F1A8B2-1D68-47F4-8BA1-835E74CD4257}"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80BA6AB-3CC1-46BB-8F52-97E4C0F5B81D}"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9F6989DF-AC5E-450C-9E51-C4E1A2E3C507}"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43FCFE4-74EE-400D-98DC-7D8B6BCC08AB}"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4A4BC75-0595-4D11-B98C-CE846E0C42B3}"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05A5408-12AF-4096-864D-D8108EBA2BDE}"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61EE44B-ABF2-4CE2-A558-1B52427E2B7A}"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D43FCFE4-74EE-400D-98DC-7D8B6BCC08AB}"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F79E91E-53D8-4A7E-AE2E-65474FB434F3}" type="slidenum">
              <a:rPr lang="en-US" smtClean="0"/>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1_Blank">
    <p:spTree>
      <p:nvGrpSpPr>
        <p:cNvPr id="1" name=""/>
        <p:cNvGrpSpPr/>
        <p:nvPr/>
      </p:nvGrpSpPr>
      <p:grpSpPr>
        <a:xfrm>
          <a:off x="0" y="0"/>
          <a:ext cx="0" cy="0"/>
          <a:chOff x="0" y="0"/>
          <a:chExt cx="0" cy="0"/>
        </a:xfrm>
      </p:grpSpPr>
      <p:pic>
        <p:nvPicPr>
          <p:cNvPr id="4" name="Picture 14"/>
          <p:cNvPicPr>
            <a:picLocks noChangeAspect="1" noChangeArrowheads="1"/>
          </p:cNvPicPr>
          <p:nvPr/>
        </p:nvPicPr>
        <p:blipFill>
          <a:blip r:embed="rId2" cstate="print"/>
          <a:srcRect/>
          <a:stretch>
            <a:fillRect/>
          </a:stretch>
        </p:blipFill>
        <p:spPr bwMode="auto">
          <a:xfrm>
            <a:off x="0" y="-22225"/>
            <a:ext cx="9174163" cy="6880225"/>
          </a:xfrm>
          <a:prstGeom prst="rect">
            <a:avLst/>
          </a:prstGeom>
          <a:noFill/>
          <a:ln w="9525">
            <a:noFill/>
            <a:miter lim="800000"/>
            <a:headEnd/>
            <a:tailEnd/>
          </a:ln>
        </p:spPr>
      </p:pic>
      <p:sp>
        <p:nvSpPr>
          <p:cNvPr id="5" name="TextBox 4"/>
          <p:cNvSpPr txBox="1"/>
          <p:nvPr/>
        </p:nvSpPr>
        <p:spPr>
          <a:xfrm>
            <a:off x="7921625" y="6445250"/>
            <a:ext cx="1066800" cy="457200"/>
          </a:xfrm>
          <a:prstGeom prst="rect">
            <a:avLst/>
          </a:prstGeom>
          <a:noFill/>
        </p:spPr>
        <p:txBody>
          <a:bodyPr>
            <a:spAutoFit/>
          </a:bodyPr>
          <a:lstStyle/>
          <a:p>
            <a:pPr>
              <a:defRPr/>
            </a:pPr>
            <a:r>
              <a:rPr lang="en-US" dirty="0"/>
              <a:t>NCAR</a:t>
            </a:r>
          </a:p>
        </p:txBody>
      </p:sp>
      <p:sp>
        <p:nvSpPr>
          <p:cNvPr id="3" name="Title 2"/>
          <p:cNvSpPr>
            <a:spLocks noGrp="1" noChangeArrowheads="1"/>
          </p:cNvSpPr>
          <p:nvPr>
            <p:ph type="title"/>
          </p:nvPr>
        </p:nvSpPr>
        <p:spPr bwMode="auto">
          <a:xfrm>
            <a:off x="693326" y="-22578"/>
            <a:ext cx="7772400" cy="1143000"/>
          </a:xfrm>
          <a:prstGeom prst="rect">
            <a:avLst/>
          </a:prstGeom>
          <a:noFill/>
          <a:ln w="9525">
            <a:noFill/>
            <a:miter lim="800000"/>
            <a:headEnd/>
            <a:tailEnd/>
          </a:ln>
        </p:spPr>
        <p:txBody>
          <a:bodyPr/>
          <a:lstStyle/>
          <a:p>
            <a:pPr lvl="0"/>
            <a:r>
              <a:rPr lang="en-US" smtClean="0"/>
              <a:t>Click to edit Master title style</a:t>
            </a:r>
          </a:p>
        </p:txBody>
      </p:sp>
      <p:pic>
        <p:nvPicPr>
          <p:cNvPr id="6" name="Picture 14"/>
          <p:cNvPicPr>
            <a:picLocks noChangeAspect="1" noChangeArrowheads="1"/>
          </p:cNvPicPr>
          <p:nvPr userDrawn="1"/>
        </p:nvPicPr>
        <p:blipFill>
          <a:blip r:embed="rId2" cstate="print"/>
          <a:srcRect/>
          <a:stretch>
            <a:fillRect/>
          </a:stretch>
        </p:blipFill>
        <p:spPr bwMode="auto">
          <a:xfrm>
            <a:off x="0" y="-22225"/>
            <a:ext cx="9174163" cy="6880225"/>
          </a:xfrm>
          <a:prstGeom prst="rect">
            <a:avLst/>
          </a:prstGeom>
          <a:noFill/>
          <a:ln w="9525">
            <a:noFill/>
            <a:miter lim="800000"/>
            <a:headEnd/>
            <a:tailEnd/>
          </a:ln>
        </p:spPr>
      </p:pic>
      <p:sp>
        <p:nvSpPr>
          <p:cNvPr id="7" name="TextBox 6"/>
          <p:cNvSpPr txBox="1"/>
          <p:nvPr userDrawn="1"/>
        </p:nvSpPr>
        <p:spPr>
          <a:xfrm>
            <a:off x="7921625" y="6445250"/>
            <a:ext cx="1066800" cy="457200"/>
          </a:xfrm>
          <a:prstGeom prst="rect">
            <a:avLst/>
          </a:prstGeom>
          <a:noFill/>
        </p:spPr>
        <p:txBody>
          <a:bodyPr>
            <a:spAutoFit/>
          </a:bodyPr>
          <a:lstStyle/>
          <a:p>
            <a:pPr>
              <a:defRPr/>
            </a:pPr>
            <a:r>
              <a:rPr lang="en-US" dirty="0"/>
              <a:t>NCAR</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pic>
        <p:nvPicPr>
          <p:cNvPr id="4" name="Picture 14"/>
          <p:cNvPicPr>
            <a:picLocks noChangeAspect="1" noChangeArrowheads="1"/>
          </p:cNvPicPr>
          <p:nvPr userDrawn="1"/>
        </p:nvPicPr>
        <p:blipFill>
          <a:blip r:embed="rId2" cstate="print"/>
          <a:srcRect/>
          <a:stretch>
            <a:fillRect/>
          </a:stretch>
        </p:blipFill>
        <p:spPr bwMode="auto">
          <a:xfrm>
            <a:off x="0" y="-22225"/>
            <a:ext cx="9174163" cy="6880225"/>
          </a:xfrm>
          <a:prstGeom prst="rect">
            <a:avLst/>
          </a:prstGeom>
          <a:noFill/>
          <a:ln w="9525">
            <a:noFill/>
            <a:miter lim="800000"/>
            <a:headEnd/>
            <a:tailEnd/>
          </a:ln>
        </p:spPr>
      </p:pic>
      <p:sp>
        <p:nvSpPr>
          <p:cNvPr id="5" name="TextBox 4"/>
          <p:cNvSpPr txBox="1"/>
          <p:nvPr userDrawn="1"/>
        </p:nvSpPr>
        <p:spPr>
          <a:xfrm>
            <a:off x="7921625" y="6445250"/>
            <a:ext cx="1066800" cy="457200"/>
          </a:xfrm>
          <a:prstGeom prst="rect">
            <a:avLst/>
          </a:prstGeom>
          <a:noFill/>
        </p:spPr>
        <p:txBody>
          <a:bodyPr>
            <a:spAutoFit/>
          </a:bodyPr>
          <a:lstStyle/>
          <a:p>
            <a:pPr>
              <a:defRPr/>
            </a:pPr>
            <a:r>
              <a:rPr lang="en-US" dirty="0"/>
              <a:t>NCAR</a:t>
            </a:r>
          </a:p>
        </p:txBody>
      </p:sp>
      <p:sp>
        <p:nvSpPr>
          <p:cNvPr id="3" name="Title 2"/>
          <p:cNvSpPr>
            <a:spLocks noGrp="1" noChangeArrowheads="1"/>
          </p:cNvSpPr>
          <p:nvPr>
            <p:ph type="title"/>
          </p:nvPr>
        </p:nvSpPr>
        <p:spPr bwMode="auto">
          <a:xfrm>
            <a:off x="693326" y="-22578"/>
            <a:ext cx="7772400" cy="1143000"/>
          </a:xfrm>
          <a:prstGeom prst="rect">
            <a:avLst/>
          </a:prstGeom>
          <a:noFill/>
          <a:ln w="9525">
            <a:noFill/>
            <a:miter lim="800000"/>
            <a:headEnd/>
            <a:tailEnd/>
          </a:ln>
        </p:spPr>
        <p:txBody>
          <a:bodyPr/>
          <a:lstStyle/>
          <a:p>
            <a:pPr lvl="0"/>
            <a:r>
              <a:rPr lang="en-US" smtClean="0"/>
              <a:t>Click to edit Master title style</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pic>
        <p:nvPicPr>
          <p:cNvPr id="4" name="Picture 14"/>
          <p:cNvPicPr>
            <a:picLocks noChangeAspect="1" noChangeArrowheads="1"/>
          </p:cNvPicPr>
          <p:nvPr userDrawn="1"/>
        </p:nvPicPr>
        <p:blipFill>
          <a:blip r:embed="rId2" cstate="print"/>
          <a:srcRect/>
          <a:stretch>
            <a:fillRect/>
          </a:stretch>
        </p:blipFill>
        <p:spPr bwMode="auto">
          <a:xfrm>
            <a:off x="0" y="-22225"/>
            <a:ext cx="9174163" cy="6880225"/>
          </a:xfrm>
          <a:prstGeom prst="rect">
            <a:avLst/>
          </a:prstGeom>
          <a:noFill/>
          <a:ln w="9525">
            <a:noFill/>
            <a:miter lim="800000"/>
            <a:headEnd/>
            <a:tailEnd/>
          </a:ln>
        </p:spPr>
      </p:pic>
      <p:sp>
        <p:nvSpPr>
          <p:cNvPr id="5" name="TextBox 4"/>
          <p:cNvSpPr txBox="1"/>
          <p:nvPr userDrawn="1"/>
        </p:nvSpPr>
        <p:spPr>
          <a:xfrm>
            <a:off x="7921625" y="6445250"/>
            <a:ext cx="1066800" cy="457200"/>
          </a:xfrm>
          <a:prstGeom prst="rect">
            <a:avLst/>
          </a:prstGeom>
          <a:noFill/>
        </p:spPr>
        <p:txBody>
          <a:bodyPr>
            <a:spAutoFit/>
          </a:bodyPr>
          <a:lstStyle/>
          <a:p>
            <a:pPr>
              <a:defRPr/>
            </a:pPr>
            <a:r>
              <a:rPr lang="en-US" dirty="0"/>
              <a:t>NCAR</a:t>
            </a:r>
          </a:p>
        </p:txBody>
      </p:sp>
      <p:sp>
        <p:nvSpPr>
          <p:cNvPr id="3" name="Title 2"/>
          <p:cNvSpPr>
            <a:spLocks noGrp="1" noChangeArrowheads="1"/>
          </p:cNvSpPr>
          <p:nvPr>
            <p:ph type="title"/>
          </p:nvPr>
        </p:nvSpPr>
        <p:spPr bwMode="auto">
          <a:xfrm>
            <a:off x="693326" y="-22578"/>
            <a:ext cx="7772400" cy="1143000"/>
          </a:xfrm>
          <a:prstGeom prst="rect">
            <a:avLst/>
          </a:prstGeom>
          <a:noFill/>
          <a:ln w="9525">
            <a:noFill/>
            <a:miter lim="800000"/>
            <a:headEnd/>
            <a:tailEnd/>
          </a:ln>
        </p:spPr>
        <p:txBody>
          <a:bodyPr/>
          <a:lstStyle/>
          <a:p>
            <a:pPr lvl="0"/>
            <a:r>
              <a:rPr lang="en-US" smtClean="0"/>
              <a:t>Click to edit Master 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6278F7-88D5-4A22-A261-35FDBFC7D7E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3F962FC-C619-4043-BE55-F5528CE15915}"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76250"/>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6A434CEA-60A6-401A-84C1-5C73EF00BF2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CE833EF-07EE-440C-99E4-FED002E7DE6D}"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pPr>
              <a:defRPr/>
            </a:pPr>
            <a:fld id="{4A960801-FD43-4BB6-A099-3697B197A57E}"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48E6244-75D2-491C-8AFB-E18317153482}"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F1A8B2-1D68-47F4-8BA1-835E74CD4257}"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06278F7-88D5-4A22-A261-35FDBFC7D7E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36B4B6-B2F1-4B70-AAB6-D9495FC6C92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28" r:id="rId5"/>
    <p:sldLayoutId id="2147484329" r:id="rId6"/>
    <p:sldLayoutId id="2147484331" r:id="rId7"/>
    <p:sldLayoutId id="2147484334" r:id="rId8"/>
    <p:sldLayoutId id="2147484337"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C36B4B6-B2F1-4B70-AAB6-D9495FC6C92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7" r:id="rId13"/>
    <p:sldLayoutId id="2147484336" r:id="rId14"/>
    <p:sldLayoutId id="214748433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22.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2.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awwarf.org/" TargetMode="External"/><Relationship Id="rId7" Type="http://schemas.openxmlformats.org/officeDocument/2006/relationships/hyperlink" Target="mailto:kathleen@ucar.edu" TargetMode="External"/><Relationship Id="rId2" Type="http://schemas.openxmlformats.org/officeDocument/2006/relationships/hyperlink" Target="http://www.isse.ucar.edu/awwarf/" TargetMode="External"/><Relationship Id="rId1" Type="http://schemas.openxmlformats.org/officeDocument/2006/relationships/slideLayout" Target="../slideLayouts/slideLayout15.xml"/><Relationship Id="rId6" Type="http://schemas.openxmlformats.org/officeDocument/2006/relationships/hyperlink" Target="mailto:yates@ucar.edu" TargetMode="External"/><Relationship Id="rId5" Type="http://schemas.openxmlformats.org/officeDocument/2006/relationships/hyperlink" Target="http://weap21.org/" TargetMode="External"/><Relationship Id="rId4" Type="http://schemas.openxmlformats.org/officeDocument/2006/relationships/hyperlink" Target="htt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xml"/><Relationship Id="rId1" Type="http://schemas.openxmlformats.org/officeDocument/2006/relationships/video" Target="file:///C:\OLD\Presentations\LTmq6Aug1997.wmv"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NCAR"/>
          <p:cNvPicPr>
            <a:picLocks noChangeAspect="1" noChangeArrowheads="1"/>
          </p:cNvPicPr>
          <p:nvPr/>
        </p:nvPicPr>
        <p:blipFill>
          <a:blip r:embed="rId3" cstate="print"/>
          <a:srcRect/>
          <a:stretch>
            <a:fillRect/>
          </a:stretch>
        </p:blipFill>
        <p:spPr bwMode="auto">
          <a:xfrm>
            <a:off x="0" y="-47625"/>
            <a:ext cx="9144000" cy="6905625"/>
          </a:xfrm>
          <a:prstGeom prst="rect">
            <a:avLst/>
          </a:prstGeom>
          <a:noFill/>
          <a:ln w="9525">
            <a:noFill/>
            <a:miter lim="800000"/>
            <a:headEnd/>
            <a:tailEnd/>
          </a:ln>
        </p:spPr>
      </p:pic>
      <p:sp>
        <p:nvSpPr>
          <p:cNvPr id="10243" name="Rectangle 3"/>
          <p:cNvSpPr>
            <a:spLocks noChangeArrowheads="1"/>
          </p:cNvSpPr>
          <p:nvPr/>
        </p:nvSpPr>
        <p:spPr bwMode="auto">
          <a:xfrm>
            <a:off x="134938" y="5618163"/>
            <a:ext cx="8991600" cy="1238250"/>
          </a:xfrm>
          <a:prstGeom prst="rect">
            <a:avLst/>
          </a:prstGeom>
          <a:solidFill>
            <a:schemeClr val="accent3">
              <a:lumMod val="50000"/>
              <a:alpha val="25000"/>
            </a:schemeClr>
          </a:solidFill>
          <a:ln w="9525">
            <a:noFill/>
            <a:miter lim="800000"/>
            <a:headEnd/>
            <a:tailEnd/>
          </a:ln>
        </p:spPr>
        <p:txBody>
          <a:bodyPr lIns="92075" tIns="46038" rIns="92075" bIns="46038" anchor="b"/>
          <a:lstStyle/>
          <a:p>
            <a:pPr>
              <a:lnSpc>
                <a:spcPct val="90000"/>
              </a:lnSpc>
              <a:tabLst>
                <a:tab pos="3316288" algn="l"/>
              </a:tabLst>
            </a:pPr>
            <a:r>
              <a:rPr lang="en-US" i="1" dirty="0">
                <a:solidFill>
                  <a:srgbClr val="FFFF00"/>
                </a:solidFill>
              </a:rPr>
              <a:t>“Science exists to serve human welfare.  It’s wonderful to have the opportunity given us by society to do basic research, but in return, we have a very important moral responsibility to apply that research to benefiting humanity.”        		   	                     Dr. Walter Orr Roberts (NCAR founder)</a:t>
            </a:r>
          </a:p>
        </p:txBody>
      </p:sp>
      <p:sp>
        <p:nvSpPr>
          <p:cNvPr id="51205" name="Rectangle 5"/>
          <p:cNvSpPr>
            <a:spLocks noChangeArrowheads="1"/>
          </p:cNvSpPr>
          <p:nvPr/>
        </p:nvSpPr>
        <p:spPr bwMode="auto">
          <a:xfrm>
            <a:off x="990600" y="228600"/>
            <a:ext cx="7772400" cy="1200329"/>
          </a:xfrm>
          <a:prstGeom prst="rect">
            <a:avLst/>
          </a:prstGeom>
          <a:solidFill>
            <a:schemeClr val="accent1">
              <a:lumMod val="20000"/>
              <a:lumOff val="80000"/>
              <a:alpha val="42000"/>
            </a:schemeClr>
          </a:solidFill>
          <a:ln w="9525">
            <a:noFill/>
            <a:miter lim="800000"/>
            <a:headEnd/>
            <a:tailEnd/>
          </a:ln>
          <a:effectLst>
            <a:outerShdw dist="35921" dir="2700000" algn="ctr" rotWithShape="0">
              <a:schemeClr val="bg2"/>
            </a:outerShdw>
            <a:softEdge rad="317500"/>
          </a:effectLst>
        </p:spPr>
        <p:txBody>
          <a:bodyPr wrap="square">
            <a:spAutoFit/>
          </a:bodyPr>
          <a:lstStyle/>
          <a:p>
            <a:pPr algn="ctr">
              <a:spcBef>
                <a:spcPts val="0"/>
              </a:spcBef>
              <a:defRPr/>
            </a:pPr>
            <a:r>
              <a:rPr lang="en-US" sz="3600" dirty="0" smtClean="0">
                <a:latin typeface="Arial" pitchFamily="34" charset="0"/>
                <a:cs typeface="Arial" pitchFamily="34" charset="0"/>
              </a:rPr>
              <a:t>Water Resource Planning Options for Climate Change </a:t>
            </a:r>
            <a:endParaRPr lang="en-US" sz="4800" dirty="0">
              <a:latin typeface="Arial" pitchFamily="34" charset="0"/>
              <a:cs typeface="Arial" pitchFamily="34" charset="0"/>
            </a:endParaRPr>
          </a:p>
        </p:txBody>
      </p:sp>
      <p:sp>
        <p:nvSpPr>
          <p:cNvPr id="10245" name="Text Box 7"/>
          <p:cNvSpPr txBox="1">
            <a:spLocks noChangeArrowheads="1"/>
          </p:cNvSpPr>
          <p:nvPr/>
        </p:nvSpPr>
        <p:spPr bwMode="auto">
          <a:xfrm>
            <a:off x="1295400" y="3276600"/>
            <a:ext cx="6400800" cy="461665"/>
          </a:xfrm>
          <a:prstGeom prst="rect">
            <a:avLst/>
          </a:prstGeom>
          <a:solidFill>
            <a:schemeClr val="bg1">
              <a:alpha val="50000"/>
            </a:schemeClr>
          </a:solidFill>
          <a:ln w="9525">
            <a:noFill/>
            <a:miter lim="800000"/>
            <a:headEnd/>
            <a:tailEnd/>
          </a:ln>
          <a:effectLst>
            <a:softEdge rad="63500"/>
          </a:effectLst>
        </p:spPr>
        <p:txBody>
          <a:bodyPr wrap="square">
            <a:spAutoFit/>
          </a:bodyPr>
          <a:lstStyle/>
          <a:p>
            <a:pPr algn="ctr"/>
            <a:r>
              <a:rPr lang="en-US" sz="2400" dirty="0" smtClean="0">
                <a:solidFill>
                  <a:srgbClr val="000099"/>
                </a:solidFill>
              </a:rPr>
              <a:t>UT Austin  25 Feb 2010</a:t>
            </a:r>
            <a:endParaRPr lang="en-US" dirty="0"/>
          </a:p>
        </p:txBody>
      </p:sp>
      <p:sp>
        <p:nvSpPr>
          <p:cNvPr id="10246" name="TextBox 6"/>
          <p:cNvSpPr txBox="1">
            <a:spLocks noChangeArrowheads="1"/>
          </p:cNvSpPr>
          <p:nvPr/>
        </p:nvSpPr>
        <p:spPr bwMode="auto">
          <a:xfrm>
            <a:off x="1828800" y="1828800"/>
            <a:ext cx="5592557" cy="954107"/>
          </a:xfrm>
          <a:prstGeom prst="rect">
            <a:avLst/>
          </a:prstGeom>
          <a:solidFill>
            <a:schemeClr val="bg1">
              <a:alpha val="50000"/>
            </a:schemeClr>
          </a:solidFill>
          <a:ln w="9525">
            <a:noFill/>
            <a:miter lim="800000"/>
            <a:headEnd/>
            <a:tailEnd/>
          </a:ln>
          <a:effectLst>
            <a:softEdge rad="127000"/>
          </a:effectLst>
        </p:spPr>
        <p:txBody>
          <a:bodyPr wrap="square">
            <a:spAutoFit/>
          </a:bodyPr>
          <a:lstStyle/>
          <a:p>
            <a:pPr algn="ctr"/>
            <a:r>
              <a:rPr lang="en-US" sz="2800" b="1" dirty="0">
                <a:solidFill>
                  <a:srgbClr val="000099"/>
                </a:solidFill>
              </a:rPr>
              <a:t>David </a:t>
            </a:r>
            <a:r>
              <a:rPr lang="en-US" sz="2800" b="1" dirty="0" smtClean="0">
                <a:solidFill>
                  <a:srgbClr val="000099"/>
                </a:solidFill>
              </a:rPr>
              <a:t>Yates and Kathleen Miller</a:t>
            </a:r>
          </a:p>
          <a:p>
            <a:pPr algn="ctr"/>
            <a:r>
              <a:rPr lang="en-US" sz="2800" b="1" dirty="0" smtClean="0">
                <a:solidFill>
                  <a:srgbClr val="000099"/>
                </a:solidFill>
              </a:rPr>
              <a:t>NCAR – Boulder</a:t>
            </a:r>
            <a:r>
              <a:rPr lang="en-US" sz="2800" b="1" dirty="0">
                <a:solidFill>
                  <a:srgbClr val="000099"/>
                </a:solidFill>
              </a:rPr>
              <a:t>, CO</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838200" y="0"/>
            <a:ext cx="7848600" cy="990600"/>
          </a:xfrm>
          <a:noFill/>
        </p:spPr>
        <p:txBody>
          <a:bodyPr>
            <a:normAutofit fontScale="90000"/>
          </a:bodyPr>
          <a:lstStyle/>
          <a:p>
            <a:r>
              <a:rPr lang="en-US" sz="2400" dirty="0" smtClean="0"/>
              <a:t/>
            </a:r>
            <a:br>
              <a:rPr lang="en-US" sz="2400" dirty="0" smtClean="0"/>
            </a:br>
            <a:r>
              <a:rPr lang="en-US" dirty="0" smtClean="0"/>
              <a:t/>
            </a:r>
            <a:br>
              <a:rPr lang="en-US" dirty="0" smtClean="0"/>
            </a:br>
            <a:r>
              <a:rPr lang="en-US" dirty="0" smtClean="0"/>
              <a:t> Adaptation – an ongoing process </a:t>
            </a:r>
          </a:p>
        </p:txBody>
      </p:sp>
      <p:sp>
        <p:nvSpPr>
          <p:cNvPr id="24579" name="Rectangle 3"/>
          <p:cNvSpPr>
            <a:spLocks noGrp="1" noChangeArrowheads="1"/>
          </p:cNvSpPr>
          <p:nvPr>
            <p:ph type="body" sz="half" idx="4294967295"/>
          </p:nvPr>
        </p:nvSpPr>
        <p:spPr>
          <a:xfrm>
            <a:off x="381000" y="2055813"/>
            <a:ext cx="4114800" cy="4265612"/>
          </a:xfrm>
          <a:noFill/>
        </p:spPr>
        <p:txBody>
          <a:bodyPr/>
          <a:lstStyle/>
          <a:p>
            <a:pPr lvl="1">
              <a:spcBef>
                <a:spcPct val="0"/>
              </a:spcBef>
              <a:buFontTx/>
              <a:buNone/>
            </a:pPr>
            <a:r>
              <a:rPr lang="en-US" u="sng" dirty="0" smtClean="0"/>
              <a:t>We know that:</a:t>
            </a:r>
          </a:p>
          <a:p>
            <a:pPr lvl="1">
              <a:spcBef>
                <a:spcPct val="0"/>
              </a:spcBef>
              <a:buFontTx/>
              <a:buNone/>
            </a:pPr>
            <a:endParaRPr lang="en-US" sz="1400" u="sng" dirty="0" smtClean="0"/>
          </a:p>
          <a:p>
            <a:pPr lvl="1">
              <a:spcBef>
                <a:spcPct val="0"/>
              </a:spcBef>
              <a:spcAft>
                <a:spcPct val="70000"/>
              </a:spcAft>
              <a:buClr>
                <a:srgbClr val="006666"/>
              </a:buClr>
              <a:buFont typeface="Wingdings" pitchFamily="2" charset="2"/>
              <a:buChar char="§"/>
            </a:pPr>
            <a:r>
              <a:rPr lang="en-US" sz="2000" dirty="0" smtClean="0"/>
              <a:t> Global climate change may substantially change water supply and hazard characteristics</a:t>
            </a:r>
          </a:p>
          <a:p>
            <a:pPr lvl="1">
              <a:spcBef>
                <a:spcPct val="0"/>
              </a:spcBef>
              <a:spcAft>
                <a:spcPct val="70000"/>
              </a:spcAft>
              <a:buClr>
                <a:srgbClr val="006666"/>
              </a:buClr>
              <a:buFont typeface="Wingdings" pitchFamily="2" charset="2"/>
              <a:buChar char="§"/>
            </a:pPr>
            <a:r>
              <a:rPr lang="en-US" sz="2000" dirty="0" smtClean="0"/>
              <a:t> It will create new uncertainties for water policy and planning. </a:t>
            </a:r>
          </a:p>
          <a:p>
            <a:pPr>
              <a:buFontTx/>
              <a:buNone/>
            </a:pPr>
            <a:endParaRPr lang="en-US" sz="2000" dirty="0" smtClean="0"/>
          </a:p>
        </p:txBody>
      </p:sp>
      <p:sp>
        <p:nvSpPr>
          <p:cNvPr id="24580" name="Rectangle 4"/>
          <p:cNvSpPr>
            <a:spLocks noGrp="1" noChangeArrowheads="1"/>
          </p:cNvSpPr>
          <p:nvPr>
            <p:ph type="body" sz="half" idx="4294967295"/>
          </p:nvPr>
        </p:nvSpPr>
        <p:spPr>
          <a:xfrm>
            <a:off x="4724400" y="2057400"/>
            <a:ext cx="3886200" cy="4341813"/>
          </a:xfrm>
          <a:noFill/>
        </p:spPr>
        <p:txBody>
          <a:bodyPr/>
          <a:lstStyle/>
          <a:p>
            <a:pPr lvl="1">
              <a:spcBef>
                <a:spcPct val="0"/>
              </a:spcBef>
              <a:buFontTx/>
              <a:buNone/>
            </a:pPr>
            <a:r>
              <a:rPr lang="en-US" u="sng" dirty="0" smtClean="0"/>
              <a:t>What can we do?</a:t>
            </a:r>
          </a:p>
          <a:p>
            <a:pPr lvl="1">
              <a:spcBef>
                <a:spcPct val="0"/>
              </a:spcBef>
              <a:buFontTx/>
              <a:buNone/>
            </a:pPr>
            <a:endParaRPr lang="en-US" sz="1400" u="sng" dirty="0" smtClean="0"/>
          </a:p>
          <a:p>
            <a:pPr lvl="1">
              <a:spcBef>
                <a:spcPct val="0"/>
              </a:spcBef>
              <a:spcAft>
                <a:spcPct val="70000"/>
              </a:spcAft>
              <a:buClr>
                <a:srgbClr val="006666"/>
              </a:buClr>
              <a:buFont typeface="Wingdings" pitchFamily="2" charset="2"/>
              <a:buChar char="§"/>
            </a:pPr>
            <a:r>
              <a:rPr lang="en-US" sz="2000" dirty="0" smtClean="0"/>
              <a:t>  Risk management approach to water resource policy and planning – Engage stakeholders</a:t>
            </a:r>
          </a:p>
          <a:p>
            <a:pPr lvl="1">
              <a:spcBef>
                <a:spcPct val="0"/>
              </a:spcBef>
              <a:spcAft>
                <a:spcPct val="70000"/>
              </a:spcAft>
              <a:buClr>
                <a:srgbClr val="006666"/>
              </a:buClr>
              <a:buFont typeface="Wingdings" pitchFamily="2" charset="2"/>
              <a:buChar char="§"/>
            </a:pPr>
            <a:r>
              <a:rPr lang="en-US" sz="2000" dirty="0" smtClean="0"/>
              <a:t> Develop tools to incorporate climate change information</a:t>
            </a:r>
          </a:p>
        </p:txBody>
      </p:sp>
      <p:sp>
        <p:nvSpPr>
          <p:cNvPr id="24581" name="Text Box 6"/>
          <p:cNvSpPr txBox="1">
            <a:spLocks noChangeArrowheads="1"/>
          </p:cNvSpPr>
          <p:nvPr/>
        </p:nvSpPr>
        <p:spPr bwMode="auto">
          <a:xfrm>
            <a:off x="1981200" y="1447800"/>
            <a:ext cx="5257800" cy="519113"/>
          </a:xfrm>
          <a:prstGeom prst="rect">
            <a:avLst/>
          </a:prstGeom>
          <a:noFill/>
          <a:ln w="9525">
            <a:noFill/>
            <a:miter lim="800000"/>
            <a:headEnd/>
            <a:tailEnd/>
          </a:ln>
        </p:spPr>
        <p:txBody>
          <a:bodyPr>
            <a:spAutoFit/>
          </a:bodyPr>
          <a:lstStyle/>
          <a:p>
            <a:r>
              <a:rPr lang="en-US" sz="2800" dirty="0">
                <a:solidFill>
                  <a:schemeClr val="tx2"/>
                </a:solidFill>
                <a:latin typeface="Times New Roman" pitchFamily="18" charset="0"/>
              </a:rPr>
              <a:t></a:t>
            </a:r>
            <a:r>
              <a:rPr lang="en-US" sz="2800" dirty="0">
                <a:solidFill>
                  <a:schemeClr val="tx2"/>
                </a:solidFill>
                <a:latin typeface="Calibri" pitchFamily="34" charset="0"/>
              </a:rPr>
              <a:t> First steps can be taken now</a:t>
            </a:r>
            <a:r>
              <a:rPr lang="en-US" sz="2800" dirty="0">
                <a:latin typeface="Calibri" pitchFamily="34" charset="0"/>
              </a:rPr>
              <a:t> </a:t>
            </a:r>
          </a:p>
        </p:txBody>
      </p:sp>
      <p:pic>
        <p:nvPicPr>
          <p:cNvPr id="24582" name="Picture 8" descr="banner2"/>
          <p:cNvPicPr>
            <a:picLocks noChangeAspect="1" noChangeArrowheads="1"/>
          </p:cNvPicPr>
          <p:nvPr/>
        </p:nvPicPr>
        <p:blipFill>
          <a:blip r:embed="rId3" cstate="print"/>
          <a:srcRect/>
          <a:stretch>
            <a:fillRect/>
          </a:stretch>
        </p:blipFill>
        <p:spPr bwMode="auto">
          <a:xfrm>
            <a:off x="0" y="5994400"/>
            <a:ext cx="9150350"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Need “Actionable Information”</a:t>
            </a:r>
            <a:endParaRPr lang="en-US" dirty="0"/>
          </a:p>
        </p:txBody>
      </p:sp>
      <p:sp>
        <p:nvSpPr>
          <p:cNvPr id="27651" name="TextBox 2"/>
          <p:cNvSpPr txBox="1">
            <a:spLocks noChangeArrowheads="1"/>
          </p:cNvSpPr>
          <p:nvPr/>
        </p:nvSpPr>
        <p:spPr bwMode="auto">
          <a:xfrm>
            <a:off x="533400" y="2362200"/>
            <a:ext cx="7976479" cy="2246769"/>
          </a:xfrm>
          <a:prstGeom prst="rect">
            <a:avLst/>
          </a:prstGeom>
          <a:noFill/>
          <a:ln w="9525">
            <a:noFill/>
            <a:miter lim="800000"/>
            <a:headEnd/>
            <a:tailEnd/>
          </a:ln>
        </p:spPr>
        <p:txBody>
          <a:bodyPr wrap="none">
            <a:spAutoFit/>
          </a:bodyPr>
          <a:lstStyle/>
          <a:p>
            <a:r>
              <a:rPr lang="en-US" sz="2000" i="1"/>
              <a:t>David Behar, Water Utility Climate Alliance</a:t>
            </a:r>
            <a:r>
              <a:rPr lang="en-US" sz="2000"/>
              <a:t>, “We need actionable</a:t>
            </a:r>
          </a:p>
          <a:p>
            <a:r>
              <a:rPr lang="en-US" sz="2000"/>
              <a:t>information to make changes or additions to capital investments..”, </a:t>
            </a:r>
          </a:p>
          <a:p>
            <a:r>
              <a:rPr lang="en-US" sz="2000"/>
              <a:t>San Francisco Public Utilities</a:t>
            </a:r>
          </a:p>
          <a:p>
            <a:endParaRPr lang="en-US" sz="2000"/>
          </a:p>
          <a:p>
            <a:r>
              <a:rPr lang="en-US" sz="2000" i="1"/>
              <a:t>Marc Wagee, Manager of Water Supply, Denver Water,</a:t>
            </a:r>
            <a:r>
              <a:rPr lang="en-US" sz="2000"/>
              <a:t> “Surprisingly,</a:t>
            </a:r>
          </a:p>
          <a:p>
            <a:r>
              <a:rPr lang="en-US" sz="2000"/>
              <a:t>we haven’t dealt well with uncertainty.. Climate change is a wake-up</a:t>
            </a:r>
          </a:p>
          <a:p>
            <a:r>
              <a:rPr lang="en-US" sz="2000"/>
              <a:t>to this fact”</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a:xfrm>
            <a:off x="457200" y="304800"/>
            <a:ext cx="8305800" cy="914400"/>
          </a:xfrm>
        </p:spPr>
        <p:txBody>
          <a:bodyPr>
            <a:normAutofit fontScale="90000"/>
          </a:bodyPr>
          <a:lstStyle/>
          <a:p>
            <a:pPr eaLnBrk="1" fontAlgn="auto" hangingPunct="1">
              <a:spcAft>
                <a:spcPts val="0"/>
              </a:spcAft>
              <a:defRPr/>
            </a:pPr>
            <a:r>
              <a:rPr lang="en-US" sz="3600" b="1" dirty="0" smtClean="0"/>
              <a:t>MWRA and the “Boston </a:t>
            </a:r>
            <a:r>
              <a:rPr lang="en-US" sz="3600" b="1" dirty="0"/>
              <a:t>Harbor Cleanup”,</a:t>
            </a:r>
          </a:p>
        </p:txBody>
      </p:sp>
      <p:sp>
        <p:nvSpPr>
          <p:cNvPr id="4" name="Slide Number Placeholder 2"/>
          <p:cNvSpPr>
            <a:spLocks noGrp="1"/>
          </p:cNvSpPr>
          <p:nvPr>
            <p:ph type="sldNum" sz="quarter" idx="12"/>
          </p:nvPr>
        </p:nvSpPr>
        <p:spPr/>
        <p:txBody>
          <a:bodyPr/>
          <a:lstStyle/>
          <a:p>
            <a:pPr>
              <a:defRPr/>
            </a:pPr>
            <a:fld id="{F1661EF5-5721-4CC9-84F2-0B9C4664ED64}" type="slidenum">
              <a:rPr lang="en-US" altLang="en-US"/>
              <a:pPr>
                <a:defRPr/>
              </a:pPr>
              <a:t>12</a:t>
            </a:fld>
            <a:endParaRPr lang="en-US" altLang="en-US"/>
          </a:p>
        </p:txBody>
      </p:sp>
      <p:pic>
        <p:nvPicPr>
          <p:cNvPr id="28676" name="Picture 3"/>
          <p:cNvPicPr>
            <a:picLocks noGrp="1" noChangeAspect="1" noChangeArrowheads="1"/>
          </p:cNvPicPr>
          <p:nvPr>
            <p:ph type="body" idx="4294967295"/>
          </p:nvPr>
        </p:nvPicPr>
        <p:blipFill>
          <a:blip r:embed="rId3" cstate="print"/>
          <a:srcRect/>
          <a:stretch>
            <a:fillRect/>
          </a:stretch>
        </p:blipFill>
        <p:spPr>
          <a:xfrm>
            <a:off x="609600" y="1371600"/>
            <a:ext cx="7829550" cy="5156200"/>
          </a:xfr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04800"/>
            <a:ext cx="8382000" cy="908050"/>
          </a:xfrm>
          <a:noFill/>
        </p:spPr>
        <p:txBody>
          <a:bodyPr/>
          <a:lstStyle/>
          <a:p>
            <a:pPr eaLnBrk="1" hangingPunct="1"/>
            <a:r>
              <a:rPr lang="en-US" dirty="0" smtClean="0"/>
              <a:t>Study Approach</a:t>
            </a:r>
          </a:p>
        </p:txBody>
      </p:sp>
      <p:sp>
        <p:nvSpPr>
          <p:cNvPr id="28675" name="Rectangle 3"/>
          <p:cNvSpPr>
            <a:spLocks noGrp="1" noChangeArrowheads="1"/>
          </p:cNvSpPr>
          <p:nvPr>
            <p:ph type="body" sz="half" idx="1"/>
          </p:nvPr>
        </p:nvSpPr>
        <p:spPr>
          <a:xfrm>
            <a:off x="228600" y="1509712"/>
            <a:ext cx="8723313" cy="4205287"/>
          </a:xfrm>
          <a:noFill/>
        </p:spPr>
        <p:txBody>
          <a:bodyPr/>
          <a:lstStyle/>
          <a:p>
            <a:pPr marL="457200" lvl="1" indent="-533400" eaLnBrk="1" hangingPunct="1">
              <a:spcAft>
                <a:spcPct val="30000"/>
              </a:spcAft>
              <a:buClr>
                <a:srgbClr val="000099"/>
              </a:buClr>
              <a:buFont typeface="Wingdings" pitchFamily="2" charset="2"/>
              <a:buChar char="§"/>
            </a:pPr>
            <a:r>
              <a:rPr lang="en-US" dirty="0" smtClean="0">
                <a:latin typeface="+mj-lt"/>
              </a:rPr>
              <a:t>Developing Decision Analysis tools that incorporate climate change information </a:t>
            </a:r>
          </a:p>
          <a:p>
            <a:pPr marL="457200" lvl="1" indent="-533400" eaLnBrk="1" hangingPunct="1">
              <a:spcAft>
                <a:spcPct val="30000"/>
              </a:spcAft>
              <a:buClr>
                <a:srgbClr val="000099"/>
              </a:buClr>
              <a:buFont typeface="Wingdings" pitchFamily="2" charset="2"/>
              <a:buChar char="§"/>
            </a:pPr>
            <a:r>
              <a:rPr lang="en-US" dirty="0" smtClean="0">
                <a:latin typeface="+mj-lt"/>
              </a:rPr>
              <a:t>Risk-management approach to decision-making</a:t>
            </a:r>
          </a:p>
          <a:p>
            <a:pPr marL="457200" lvl="1" indent="-533400" eaLnBrk="1" hangingPunct="1">
              <a:spcAft>
                <a:spcPct val="30000"/>
              </a:spcAft>
              <a:buClr>
                <a:srgbClr val="000099"/>
              </a:buClr>
              <a:buFont typeface="Wingdings" pitchFamily="2" charset="2"/>
              <a:buChar char="§"/>
            </a:pPr>
            <a:r>
              <a:rPr lang="en-US" dirty="0" smtClean="0">
                <a:latin typeface="+mj-lt"/>
              </a:rPr>
              <a:t>Worked with a set of water utility partners from the very start</a:t>
            </a:r>
          </a:p>
          <a:p>
            <a:pPr marL="457200" lvl="1" indent="-533400" eaLnBrk="1" hangingPunct="1">
              <a:spcAft>
                <a:spcPct val="30000"/>
              </a:spcAft>
              <a:buClr>
                <a:srgbClr val="000099"/>
              </a:buClr>
              <a:buFont typeface="Wingdings" pitchFamily="2" charset="2"/>
              <a:buChar char="§"/>
            </a:pPr>
            <a:endParaRPr lang="en-US" dirty="0" smtClean="0">
              <a:latin typeface="+mj-lt"/>
            </a:endParaRPr>
          </a:p>
        </p:txBody>
      </p:sp>
      <p:grpSp>
        <p:nvGrpSpPr>
          <p:cNvPr id="2" name="Group 5"/>
          <p:cNvGrpSpPr>
            <a:grpSpLocks noChangeAspect="1"/>
          </p:cNvGrpSpPr>
          <p:nvPr/>
        </p:nvGrpSpPr>
        <p:grpSpPr bwMode="auto">
          <a:xfrm>
            <a:off x="4953000" y="3978275"/>
            <a:ext cx="3908822" cy="2743200"/>
            <a:chOff x="2928" y="2506"/>
            <a:chExt cx="2736" cy="1814"/>
          </a:xfrm>
        </p:grpSpPr>
        <p:grpSp>
          <p:nvGrpSpPr>
            <p:cNvPr id="3" name="Group 6"/>
            <p:cNvGrpSpPr>
              <a:grpSpLocks/>
            </p:cNvGrpSpPr>
            <p:nvPr/>
          </p:nvGrpSpPr>
          <p:grpSpPr bwMode="auto">
            <a:xfrm>
              <a:off x="2928" y="2506"/>
              <a:ext cx="2736" cy="1814"/>
              <a:chOff x="2928" y="2448"/>
              <a:chExt cx="2736" cy="1814"/>
            </a:xfrm>
          </p:grpSpPr>
          <p:pic>
            <p:nvPicPr>
              <p:cNvPr id="28680" name="Picture 7" descr="US-blank"/>
              <p:cNvPicPr>
                <a:picLocks noChangeAspect="1" noChangeArrowheads="1"/>
              </p:cNvPicPr>
              <p:nvPr/>
            </p:nvPicPr>
            <p:blipFill>
              <a:blip r:embed="rId3" cstate="print">
                <a:lum bright="38000"/>
              </a:blip>
              <a:srcRect/>
              <a:stretch>
                <a:fillRect/>
              </a:stretch>
            </p:blipFill>
            <p:spPr bwMode="auto">
              <a:xfrm>
                <a:off x="2928" y="2448"/>
                <a:ext cx="2568" cy="1734"/>
              </a:xfrm>
              <a:prstGeom prst="rect">
                <a:avLst/>
              </a:prstGeom>
              <a:noFill/>
              <a:ln w="9525">
                <a:noFill/>
                <a:miter lim="800000"/>
                <a:headEnd/>
                <a:tailEnd/>
              </a:ln>
            </p:spPr>
          </p:pic>
          <p:sp>
            <p:nvSpPr>
              <p:cNvPr id="28682" name="Text Box 9"/>
              <p:cNvSpPr txBox="1">
                <a:spLocks noChangeArrowheads="1"/>
              </p:cNvSpPr>
              <p:nvPr/>
            </p:nvSpPr>
            <p:spPr bwMode="auto">
              <a:xfrm>
                <a:off x="3504" y="3072"/>
                <a:ext cx="912" cy="192"/>
              </a:xfrm>
              <a:prstGeom prst="rect">
                <a:avLst/>
              </a:prstGeom>
              <a:noFill/>
              <a:ln w="9525">
                <a:noFill/>
                <a:miter lim="800000"/>
                <a:headEnd/>
                <a:tailEnd/>
              </a:ln>
            </p:spPr>
            <p:txBody>
              <a:bodyPr>
                <a:spAutoFit/>
              </a:bodyPr>
              <a:lstStyle/>
              <a:p>
                <a:pPr>
                  <a:spcBef>
                    <a:spcPct val="50000"/>
                  </a:spcBef>
                </a:pPr>
                <a:r>
                  <a:rPr lang="en-US" sz="1400" dirty="0">
                    <a:solidFill>
                      <a:srgbClr val="FF0000"/>
                    </a:solidFill>
                  </a:rPr>
                  <a:t>CO SPRINGS</a:t>
                </a:r>
              </a:p>
            </p:txBody>
          </p:sp>
          <p:sp>
            <p:nvSpPr>
              <p:cNvPr id="28683" name="Text Box 10"/>
              <p:cNvSpPr txBox="1">
                <a:spLocks noChangeArrowheads="1"/>
              </p:cNvSpPr>
              <p:nvPr/>
            </p:nvSpPr>
            <p:spPr bwMode="auto">
              <a:xfrm>
                <a:off x="4512" y="3936"/>
                <a:ext cx="1104" cy="326"/>
              </a:xfrm>
              <a:prstGeom prst="rect">
                <a:avLst/>
              </a:prstGeom>
              <a:noFill/>
              <a:ln w="9525">
                <a:noFill/>
                <a:miter lim="800000"/>
                <a:headEnd/>
                <a:tailEnd/>
              </a:ln>
            </p:spPr>
            <p:txBody>
              <a:bodyPr>
                <a:spAutoFit/>
              </a:bodyPr>
              <a:lstStyle/>
              <a:p>
                <a:pPr>
                  <a:spcBef>
                    <a:spcPct val="50000"/>
                  </a:spcBef>
                </a:pPr>
                <a:r>
                  <a:rPr lang="en-US" sz="1400" dirty="0">
                    <a:solidFill>
                      <a:srgbClr val="FF0000"/>
                    </a:solidFill>
                  </a:rPr>
                  <a:t>PALM BEACH COUNTY</a:t>
                </a:r>
              </a:p>
            </p:txBody>
          </p:sp>
          <p:sp>
            <p:nvSpPr>
              <p:cNvPr id="28685" name="Text Box 12"/>
              <p:cNvSpPr txBox="1">
                <a:spLocks noChangeArrowheads="1"/>
              </p:cNvSpPr>
              <p:nvPr/>
            </p:nvSpPr>
            <p:spPr bwMode="auto">
              <a:xfrm>
                <a:off x="5040" y="2832"/>
                <a:ext cx="624" cy="210"/>
              </a:xfrm>
              <a:prstGeom prst="rect">
                <a:avLst/>
              </a:prstGeom>
              <a:noFill/>
              <a:ln w="9525">
                <a:noFill/>
                <a:miter lim="800000"/>
                <a:headEnd/>
                <a:tailEnd/>
              </a:ln>
            </p:spPr>
            <p:txBody>
              <a:bodyPr wrap="square">
                <a:spAutoFit/>
              </a:bodyPr>
              <a:lstStyle/>
              <a:p>
                <a:pPr>
                  <a:spcBef>
                    <a:spcPct val="50000"/>
                  </a:spcBef>
                </a:pPr>
                <a:r>
                  <a:rPr lang="en-US" sz="1400" dirty="0">
                    <a:solidFill>
                      <a:srgbClr val="FF0000"/>
                    </a:solidFill>
                  </a:rPr>
                  <a:t>MWRA</a:t>
                </a:r>
              </a:p>
            </p:txBody>
          </p:sp>
        </p:grpSp>
        <p:sp>
          <p:nvSpPr>
            <p:cNvPr id="28679" name="Text Box 13"/>
            <p:cNvSpPr txBox="1">
              <a:spLocks noChangeArrowheads="1"/>
            </p:cNvSpPr>
            <p:nvPr/>
          </p:nvSpPr>
          <p:spPr bwMode="auto">
            <a:xfrm>
              <a:off x="3072" y="3408"/>
              <a:ext cx="600" cy="204"/>
            </a:xfrm>
            <a:prstGeom prst="rect">
              <a:avLst/>
            </a:prstGeom>
            <a:noFill/>
            <a:ln w="9525">
              <a:noFill/>
              <a:miter lim="800000"/>
              <a:headEnd/>
              <a:tailEnd/>
            </a:ln>
          </p:spPr>
          <p:txBody>
            <a:bodyPr wrap="square">
              <a:spAutoFit/>
            </a:bodyPr>
            <a:lstStyle/>
            <a:p>
              <a:pPr>
                <a:spcBef>
                  <a:spcPct val="50000"/>
                </a:spcBef>
              </a:pPr>
              <a:r>
                <a:rPr lang="en-US" sz="1400" dirty="0">
                  <a:solidFill>
                    <a:srgbClr val="FF0000"/>
                  </a:solidFill>
                </a:rPr>
                <a:t>IEUA</a:t>
              </a:r>
            </a:p>
          </p:txBody>
        </p:sp>
      </p:grpSp>
      <p:sp>
        <p:nvSpPr>
          <p:cNvPr id="15" name="TextBox 14"/>
          <p:cNvSpPr txBox="1"/>
          <p:nvPr/>
        </p:nvSpPr>
        <p:spPr>
          <a:xfrm>
            <a:off x="5105400" y="4343400"/>
            <a:ext cx="1295400" cy="369332"/>
          </a:xfrm>
          <a:prstGeom prst="rect">
            <a:avLst/>
          </a:prstGeom>
          <a:noFill/>
        </p:spPr>
        <p:txBody>
          <a:bodyPr wrap="square" rtlCol="0">
            <a:spAutoFit/>
          </a:bodyPr>
          <a:lstStyle/>
          <a:p>
            <a:r>
              <a:rPr lang="en-US" dirty="0" smtClean="0">
                <a:solidFill>
                  <a:srgbClr val="FF0000"/>
                </a:solidFill>
              </a:rPr>
              <a:t>Portland</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5715000" y="2895600"/>
            <a:ext cx="2667000" cy="2544763"/>
          </a:xfrm>
          <a:prstGeom prst="ellipse">
            <a:avLst/>
          </a:prstGeom>
          <a:solidFill>
            <a:srgbClr val="DEA6D9">
              <a:alpha val="50195"/>
            </a:srgbClr>
          </a:solidFill>
          <a:ln w="9525">
            <a:solidFill>
              <a:schemeClr val="tx1"/>
            </a:solidFill>
            <a:round/>
            <a:headEnd/>
            <a:tailEnd/>
          </a:ln>
        </p:spPr>
        <p:txBody>
          <a:bodyPr wrap="none" anchor="ctr"/>
          <a:lstStyle/>
          <a:p>
            <a:endParaRPr lang="en-US"/>
          </a:p>
        </p:txBody>
      </p:sp>
      <p:sp>
        <p:nvSpPr>
          <p:cNvPr id="30723" name="Rectangle 3"/>
          <p:cNvSpPr>
            <a:spLocks noGrp="1" noChangeArrowheads="1"/>
          </p:cNvSpPr>
          <p:nvPr>
            <p:ph type="title"/>
          </p:nvPr>
        </p:nvSpPr>
        <p:spPr>
          <a:xfrm>
            <a:off x="228600" y="381000"/>
            <a:ext cx="6781800" cy="609600"/>
          </a:xfrm>
        </p:spPr>
        <p:txBody>
          <a:bodyPr>
            <a:normAutofit fontScale="90000"/>
          </a:bodyPr>
          <a:lstStyle/>
          <a:p>
            <a:pPr algn="l" eaLnBrk="1" hangingPunct="1"/>
            <a:r>
              <a:rPr lang="en-US" sz="4000" b="1" dirty="0" smtClean="0"/>
              <a:t>Partnership Design and Decision Tools</a:t>
            </a:r>
          </a:p>
        </p:txBody>
      </p:sp>
      <p:sp>
        <p:nvSpPr>
          <p:cNvPr id="30724" name="Oval 4"/>
          <p:cNvSpPr>
            <a:spLocks noChangeArrowheads="1"/>
          </p:cNvSpPr>
          <p:nvPr/>
        </p:nvSpPr>
        <p:spPr bwMode="auto">
          <a:xfrm>
            <a:off x="1219200" y="1524000"/>
            <a:ext cx="4570413" cy="1508125"/>
          </a:xfrm>
          <a:prstGeom prst="ellipse">
            <a:avLst/>
          </a:prstGeom>
          <a:solidFill>
            <a:schemeClr val="accent1">
              <a:alpha val="50195"/>
            </a:schemeClr>
          </a:solidFill>
          <a:ln w="9525">
            <a:solidFill>
              <a:schemeClr val="tx1"/>
            </a:solidFill>
            <a:round/>
            <a:headEnd/>
            <a:tailEnd/>
          </a:ln>
        </p:spPr>
        <p:txBody>
          <a:bodyPr wrap="none" anchor="ctr"/>
          <a:lstStyle/>
          <a:p>
            <a:endParaRPr lang="en-US"/>
          </a:p>
        </p:txBody>
      </p:sp>
      <p:sp>
        <p:nvSpPr>
          <p:cNvPr id="30725" name="Oval 5"/>
          <p:cNvSpPr>
            <a:spLocks noChangeAspect="1" noChangeArrowheads="1"/>
          </p:cNvSpPr>
          <p:nvPr/>
        </p:nvSpPr>
        <p:spPr bwMode="auto">
          <a:xfrm>
            <a:off x="533400" y="2667000"/>
            <a:ext cx="2541588" cy="2473325"/>
          </a:xfrm>
          <a:prstGeom prst="ellipse">
            <a:avLst/>
          </a:prstGeom>
          <a:solidFill>
            <a:srgbClr val="DEA6D9">
              <a:alpha val="50195"/>
            </a:srgbClr>
          </a:solidFill>
          <a:ln w="9525">
            <a:solidFill>
              <a:schemeClr val="tx1"/>
            </a:solidFill>
            <a:round/>
            <a:headEnd/>
            <a:tailEnd/>
          </a:ln>
        </p:spPr>
        <p:txBody>
          <a:bodyPr wrap="none" anchor="ctr"/>
          <a:lstStyle/>
          <a:p>
            <a:pPr algn="ctr"/>
            <a:endParaRPr lang="en-US"/>
          </a:p>
        </p:txBody>
      </p:sp>
      <p:sp>
        <p:nvSpPr>
          <p:cNvPr id="30726" name="Text Box 6"/>
          <p:cNvSpPr txBox="1">
            <a:spLocks noChangeArrowheads="1"/>
          </p:cNvSpPr>
          <p:nvPr/>
        </p:nvSpPr>
        <p:spPr bwMode="auto">
          <a:xfrm>
            <a:off x="1828800" y="1752600"/>
            <a:ext cx="3429000" cy="946150"/>
          </a:xfrm>
          <a:prstGeom prst="rect">
            <a:avLst/>
          </a:prstGeom>
          <a:noFill/>
          <a:ln w="9525">
            <a:noFill/>
            <a:miter lim="800000"/>
            <a:headEnd/>
            <a:tailEnd/>
          </a:ln>
        </p:spPr>
        <p:txBody>
          <a:bodyPr>
            <a:spAutoFit/>
          </a:bodyPr>
          <a:lstStyle/>
          <a:p>
            <a:pPr>
              <a:spcBef>
                <a:spcPct val="50000"/>
              </a:spcBef>
            </a:pPr>
            <a:r>
              <a:rPr lang="en-US" sz="2800"/>
              <a:t>Industry Research –  AwwaRF </a:t>
            </a:r>
          </a:p>
        </p:txBody>
      </p:sp>
      <p:sp>
        <p:nvSpPr>
          <p:cNvPr id="30727" name="Oval 7"/>
          <p:cNvSpPr>
            <a:spLocks noChangeArrowheads="1"/>
          </p:cNvSpPr>
          <p:nvPr/>
        </p:nvSpPr>
        <p:spPr bwMode="auto">
          <a:xfrm>
            <a:off x="3276600" y="5181600"/>
            <a:ext cx="4570413" cy="1508125"/>
          </a:xfrm>
          <a:prstGeom prst="ellipse">
            <a:avLst/>
          </a:prstGeom>
          <a:solidFill>
            <a:schemeClr val="accent1">
              <a:alpha val="50195"/>
            </a:schemeClr>
          </a:solidFill>
          <a:ln w="9525">
            <a:solidFill>
              <a:schemeClr val="tx1"/>
            </a:solidFill>
            <a:round/>
            <a:headEnd/>
            <a:tailEnd/>
          </a:ln>
        </p:spPr>
        <p:txBody>
          <a:bodyPr wrap="none" anchor="ctr"/>
          <a:lstStyle/>
          <a:p>
            <a:endParaRPr lang="en-US"/>
          </a:p>
        </p:txBody>
      </p:sp>
      <p:sp>
        <p:nvSpPr>
          <p:cNvPr id="30728" name="Text Box 8"/>
          <p:cNvSpPr txBox="1">
            <a:spLocks noChangeArrowheads="1"/>
          </p:cNvSpPr>
          <p:nvPr/>
        </p:nvSpPr>
        <p:spPr bwMode="auto">
          <a:xfrm>
            <a:off x="3962400" y="5562600"/>
            <a:ext cx="3429000" cy="366713"/>
          </a:xfrm>
          <a:prstGeom prst="rect">
            <a:avLst/>
          </a:prstGeom>
          <a:noFill/>
          <a:ln w="9525">
            <a:noFill/>
            <a:miter lim="800000"/>
            <a:headEnd/>
            <a:tailEnd/>
          </a:ln>
        </p:spPr>
        <p:txBody>
          <a:bodyPr>
            <a:spAutoFit/>
          </a:bodyPr>
          <a:lstStyle/>
          <a:p>
            <a:pPr>
              <a:spcBef>
                <a:spcPct val="50000"/>
              </a:spcBef>
            </a:pPr>
            <a:endParaRPr lang="en-US"/>
          </a:p>
        </p:txBody>
      </p:sp>
      <p:sp>
        <p:nvSpPr>
          <p:cNvPr id="30729" name="Text Box 9"/>
          <p:cNvSpPr txBox="1">
            <a:spLocks noChangeArrowheads="1"/>
          </p:cNvSpPr>
          <p:nvPr/>
        </p:nvSpPr>
        <p:spPr bwMode="auto">
          <a:xfrm>
            <a:off x="3429000" y="5562600"/>
            <a:ext cx="4343400" cy="822325"/>
          </a:xfrm>
          <a:prstGeom prst="rect">
            <a:avLst/>
          </a:prstGeom>
          <a:noFill/>
          <a:ln w="9525">
            <a:noFill/>
            <a:miter lim="800000"/>
            <a:headEnd/>
            <a:tailEnd/>
          </a:ln>
        </p:spPr>
        <p:txBody>
          <a:bodyPr>
            <a:spAutoFit/>
          </a:bodyPr>
          <a:lstStyle/>
          <a:p>
            <a:pPr>
              <a:spcBef>
                <a:spcPct val="50000"/>
              </a:spcBef>
            </a:pPr>
            <a:r>
              <a:rPr lang="en-US" sz="2400"/>
              <a:t>Climate Research – NCAR; Universities; Federal Agencies</a:t>
            </a:r>
          </a:p>
        </p:txBody>
      </p:sp>
      <p:sp>
        <p:nvSpPr>
          <p:cNvPr id="30730" name="Text Box 10"/>
          <p:cNvSpPr txBox="1">
            <a:spLocks noChangeArrowheads="1"/>
          </p:cNvSpPr>
          <p:nvPr/>
        </p:nvSpPr>
        <p:spPr bwMode="auto">
          <a:xfrm>
            <a:off x="6096000" y="3284538"/>
            <a:ext cx="2209800" cy="1973262"/>
          </a:xfrm>
          <a:prstGeom prst="rect">
            <a:avLst/>
          </a:prstGeom>
          <a:noFill/>
          <a:ln w="9525">
            <a:noFill/>
            <a:miter lim="800000"/>
            <a:headEnd/>
            <a:tailEnd/>
          </a:ln>
        </p:spPr>
        <p:txBody>
          <a:bodyPr>
            <a:spAutoFit/>
          </a:bodyPr>
          <a:lstStyle/>
          <a:p>
            <a:pPr>
              <a:spcBef>
                <a:spcPct val="50000"/>
              </a:spcBef>
            </a:pPr>
            <a:r>
              <a:rPr lang="en-US" sz="2500" b="1"/>
              <a:t>Project Team</a:t>
            </a:r>
          </a:p>
          <a:p>
            <a:pPr>
              <a:spcBef>
                <a:spcPct val="50000"/>
              </a:spcBef>
            </a:pPr>
            <a:r>
              <a:rPr lang="en-US" sz="2500" b="1"/>
              <a:t>NCAR, consultants</a:t>
            </a:r>
          </a:p>
          <a:p>
            <a:pPr>
              <a:spcBef>
                <a:spcPct val="50000"/>
              </a:spcBef>
            </a:pPr>
            <a:endParaRPr lang="en-US" sz="2400" b="1"/>
          </a:p>
        </p:txBody>
      </p:sp>
      <p:sp>
        <p:nvSpPr>
          <p:cNvPr id="30731" name="Text Box 11"/>
          <p:cNvSpPr txBox="1">
            <a:spLocks noChangeArrowheads="1"/>
          </p:cNvSpPr>
          <p:nvPr/>
        </p:nvSpPr>
        <p:spPr bwMode="auto">
          <a:xfrm>
            <a:off x="990600" y="3352800"/>
            <a:ext cx="1752600" cy="946150"/>
          </a:xfrm>
          <a:prstGeom prst="rect">
            <a:avLst/>
          </a:prstGeom>
          <a:noFill/>
          <a:ln w="9525">
            <a:noFill/>
            <a:miter lim="800000"/>
            <a:headEnd/>
            <a:tailEnd/>
          </a:ln>
        </p:spPr>
        <p:txBody>
          <a:bodyPr>
            <a:spAutoFit/>
          </a:bodyPr>
          <a:lstStyle/>
          <a:p>
            <a:r>
              <a:rPr lang="en-US" sz="2800"/>
              <a:t>Utility Partners</a:t>
            </a:r>
          </a:p>
        </p:txBody>
      </p:sp>
      <p:sp>
        <p:nvSpPr>
          <p:cNvPr id="30732" name="Oval 12"/>
          <p:cNvSpPr>
            <a:spLocks noChangeArrowheads="1"/>
          </p:cNvSpPr>
          <p:nvPr/>
        </p:nvSpPr>
        <p:spPr bwMode="auto">
          <a:xfrm>
            <a:off x="2667000" y="3200400"/>
            <a:ext cx="3492500" cy="1281113"/>
          </a:xfrm>
          <a:prstGeom prst="ellipse">
            <a:avLst/>
          </a:prstGeom>
          <a:solidFill>
            <a:srgbClr val="81CBFD">
              <a:alpha val="50195"/>
            </a:srgbClr>
          </a:solidFill>
          <a:ln w="9525">
            <a:solidFill>
              <a:schemeClr val="tx1"/>
            </a:solidFill>
            <a:round/>
            <a:headEnd/>
            <a:tailEnd/>
          </a:ln>
        </p:spPr>
        <p:txBody>
          <a:bodyPr wrap="none" anchor="ctr"/>
          <a:lstStyle/>
          <a:p>
            <a:endParaRPr lang="en-US"/>
          </a:p>
        </p:txBody>
      </p:sp>
      <p:sp>
        <p:nvSpPr>
          <p:cNvPr id="30733" name="Text Box 13"/>
          <p:cNvSpPr txBox="1">
            <a:spLocks noChangeArrowheads="1"/>
          </p:cNvSpPr>
          <p:nvPr/>
        </p:nvSpPr>
        <p:spPr bwMode="auto">
          <a:xfrm>
            <a:off x="3048000" y="3429000"/>
            <a:ext cx="2819400" cy="822325"/>
          </a:xfrm>
          <a:prstGeom prst="rect">
            <a:avLst/>
          </a:prstGeom>
          <a:noFill/>
          <a:ln w="9525">
            <a:noFill/>
            <a:miter lim="800000"/>
            <a:headEnd/>
            <a:tailEnd/>
          </a:ln>
        </p:spPr>
        <p:txBody>
          <a:bodyPr>
            <a:spAutoFit/>
          </a:bodyPr>
          <a:lstStyle/>
          <a:p>
            <a:pPr>
              <a:spcBef>
                <a:spcPct val="50000"/>
              </a:spcBef>
            </a:pPr>
            <a:r>
              <a:rPr lang="en-US" sz="2400"/>
              <a:t>Structured Process &amp; Decision Tools</a:t>
            </a:r>
          </a:p>
        </p:txBody>
      </p:sp>
      <p:cxnSp>
        <p:nvCxnSpPr>
          <p:cNvPr id="30734" name="AutoShape 14"/>
          <p:cNvCxnSpPr>
            <a:cxnSpLocks noChangeShapeType="1"/>
            <a:stCxn id="30725" idx="4"/>
            <a:endCxn id="30732" idx="4"/>
          </p:cNvCxnSpPr>
          <p:nvPr/>
        </p:nvCxnSpPr>
        <p:spPr bwMode="auto">
          <a:xfrm rot="5400000" flipH="1" flipV="1">
            <a:off x="2779713" y="3506788"/>
            <a:ext cx="658812" cy="2608262"/>
          </a:xfrm>
          <a:prstGeom prst="curvedConnector3">
            <a:avLst>
              <a:gd name="adj1" fmla="val -34699"/>
            </a:avLst>
          </a:prstGeom>
          <a:noFill/>
          <a:ln w="9525">
            <a:solidFill>
              <a:schemeClr val="tx1"/>
            </a:solidFill>
            <a:round/>
            <a:headEnd type="triangle" w="med" len="med"/>
            <a:tailEnd type="triangle" w="med" len="med"/>
          </a:ln>
        </p:spPr>
      </p:cxnSp>
      <p:cxnSp>
        <p:nvCxnSpPr>
          <p:cNvPr id="30735" name="AutoShape 15"/>
          <p:cNvCxnSpPr>
            <a:cxnSpLocks noChangeShapeType="1"/>
          </p:cNvCxnSpPr>
          <p:nvPr/>
        </p:nvCxnSpPr>
        <p:spPr bwMode="auto">
          <a:xfrm rot="10800000">
            <a:off x="5029200" y="4419600"/>
            <a:ext cx="838200" cy="320675"/>
          </a:xfrm>
          <a:prstGeom prst="curvedConnector2">
            <a:avLst/>
          </a:prstGeom>
          <a:noFill/>
          <a:ln w="9525">
            <a:solidFill>
              <a:schemeClr val="tx1"/>
            </a:solidFill>
            <a:round/>
            <a:headEnd type="triangle" w="med" len="med"/>
            <a:tailEnd type="triangle" w="med" len="med"/>
          </a:ln>
        </p:spPr>
      </p:cxnSp>
      <p:cxnSp>
        <p:nvCxnSpPr>
          <p:cNvPr id="30736" name="AutoShape 16"/>
          <p:cNvCxnSpPr>
            <a:cxnSpLocks noChangeShapeType="1"/>
            <a:stCxn id="30722" idx="0"/>
            <a:endCxn id="30724" idx="6"/>
          </p:cNvCxnSpPr>
          <p:nvPr/>
        </p:nvCxnSpPr>
        <p:spPr bwMode="auto">
          <a:xfrm rot="5400000" flipH="1">
            <a:off x="6110288" y="1957388"/>
            <a:ext cx="617537" cy="1258887"/>
          </a:xfrm>
          <a:prstGeom prst="curvedConnector2">
            <a:avLst/>
          </a:prstGeom>
          <a:noFill/>
          <a:ln w="9525">
            <a:solidFill>
              <a:schemeClr val="tx1"/>
            </a:solidFill>
            <a:round/>
            <a:headEnd type="triangle" w="med" len="med"/>
            <a:tailEnd type="triangle" w="med" len="med"/>
          </a:ln>
        </p:spPr>
      </p:cxnSp>
      <p:cxnSp>
        <p:nvCxnSpPr>
          <p:cNvPr id="30737" name="AutoShape 17"/>
          <p:cNvCxnSpPr>
            <a:cxnSpLocks noChangeShapeType="1"/>
            <a:stCxn id="30729" idx="3"/>
            <a:endCxn id="30722" idx="6"/>
          </p:cNvCxnSpPr>
          <p:nvPr/>
        </p:nvCxnSpPr>
        <p:spPr bwMode="auto">
          <a:xfrm flipV="1">
            <a:off x="7772400" y="4168775"/>
            <a:ext cx="609600" cy="1804988"/>
          </a:xfrm>
          <a:prstGeom prst="curvedConnector3">
            <a:avLst>
              <a:gd name="adj1" fmla="val 137500"/>
            </a:avLst>
          </a:prstGeom>
          <a:noFill/>
          <a:ln w="9525">
            <a:solidFill>
              <a:schemeClr val="tx1"/>
            </a:solidFill>
            <a:round/>
            <a:headEnd type="triangle" w="med" len="med"/>
            <a:tailEnd type="triangle" w="med" len="med"/>
          </a:ln>
        </p:spPr>
      </p:cxnSp>
      <p:cxnSp>
        <p:nvCxnSpPr>
          <p:cNvPr id="30738" name="AutoShape 18"/>
          <p:cNvCxnSpPr>
            <a:cxnSpLocks noChangeShapeType="1"/>
            <a:stCxn id="30725" idx="2"/>
            <a:endCxn id="30724" idx="2"/>
          </p:cNvCxnSpPr>
          <p:nvPr/>
        </p:nvCxnSpPr>
        <p:spPr bwMode="auto">
          <a:xfrm rot="10800000" flipH="1">
            <a:off x="533400" y="2278063"/>
            <a:ext cx="685800" cy="1625600"/>
          </a:xfrm>
          <a:prstGeom prst="curvedConnector3">
            <a:avLst>
              <a:gd name="adj1" fmla="val -33333"/>
            </a:avLst>
          </a:prstGeom>
          <a:noFill/>
          <a:ln w="9525">
            <a:solidFill>
              <a:schemeClr val="tx1"/>
            </a:solidFill>
            <a:round/>
            <a:headEnd type="triangle" w="med" len="med"/>
            <a:tailEnd type="triangle" w="med" len="med"/>
          </a:ln>
        </p:spPr>
      </p:cxnSp>
      <p:sp>
        <p:nvSpPr>
          <p:cNvPr id="30739" name="Line 19"/>
          <p:cNvSpPr>
            <a:spLocks noChangeShapeType="1"/>
          </p:cNvSpPr>
          <p:nvPr/>
        </p:nvSpPr>
        <p:spPr bwMode="auto">
          <a:xfrm flipH="1" flipV="1">
            <a:off x="4114800" y="2895600"/>
            <a:ext cx="152400" cy="3048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val 2"/>
          <p:cNvSpPr>
            <a:spLocks noChangeArrowheads="1"/>
          </p:cNvSpPr>
          <p:nvPr/>
        </p:nvSpPr>
        <p:spPr bwMode="auto">
          <a:xfrm>
            <a:off x="5715000" y="2895600"/>
            <a:ext cx="2667000" cy="2544763"/>
          </a:xfrm>
          <a:prstGeom prst="ellipse">
            <a:avLst/>
          </a:prstGeom>
          <a:solidFill>
            <a:srgbClr val="DEA6D9">
              <a:alpha val="50195"/>
            </a:srgbClr>
          </a:solidFill>
          <a:ln w="9525">
            <a:solidFill>
              <a:schemeClr val="tx1"/>
            </a:solidFill>
            <a:round/>
            <a:headEnd/>
            <a:tailEnd/>
          </a:ln>
        </p:spPr>
        <p:txBody>
          <a:bodyPr wrap="none" anchor="ctr"/>
          <a:lstStyle/>
          <a:p>
            <a:endParaRPr lang="en-US"/>
          </a:p>
        </p:txBody>
      </p:sp>
      <p:sp>
        <p:nvSpPr>
          <p:cNvPr id="31747" name="Oval 4"/>
          <p:cNvSpPr>
            <a:spLocks noChangeArrowheads="1"/>
          </p:cNvSpPr>
          <p:nvPr/>
        </p:nvSpPr>
        <p:spPr bwMode="auto">
          <a:xfrm>
            <a:off x="1219200" y="1524000"/>
            <a:ext cx="4570413" cy="1508125"/>
          </a:xfrm>
          <a:prstGeom prst="ellipse">
            <a:avLst/>
          </a:prstGeom>
          <a:solidFill>
            <a:schemeClr val="accent1">
              <a:alpha val="50195"/>
            </a:schemeClr>
          </a:solidFill>
          <a:ln w="9525">
            <a:solidFill>
              <a:schemeClr val="tx1"/>
            </a:solidFill>
            <a:round/>
            <a:headEnd/>
            <a:tailEnd/>
          </a:ln>
        </p:spPr>
        <p:txBody>
          <a:bodyPr wrap="none" anchor="ctr"/>
          <a:lstStyle/>
          <a:p>
            <a:endParaRPr lang="en-US"/>
          </a:p>
        </p:txBody>
      </p:sp>
      <p:sp>
        <p:nvSpPr>
          <p:cNvPr id="31748" name="Oval 5"/>
          <p:cNvSpPr>
            <a:spLocks noChangeAspect="1" noChangeArrowheads="1"/>
          </p:cNvSpPr>
          <p:nvPr/>
        </p:nvSpPr>
        <p:spPr bwMode="auto">
          <a:xfrm>
            <a:off x="533400" y="2667000"/>
            <a:ext cx="2541588" cy="2473325"/>
          </a:xfrm>
          <a:prstGeom prst="ellipse">
            <a:avLst/>
          </a:prstGeom>
          <a:solidFill>
            <a:srgbClr val="DEA6D9">
              <a:alpha val="50195"/>
            </a:srgbClr>
          </a:solidFill>
          <a:ln w="9525">
            <a:solidFill>
              <a:schemeClr val="tx1"/>
            </a:solidFill>
            <a:round/>
            <a:headEnd/>
            <a:tailEnd/>
          </a:ln>
        </p:spPr>
        <p:txBody>
          <a:bodyPr wrap="none" anchor="ctr"/>
          <a:lstStyle/>
          <a:p>
            <a:pPr algn="ctr"/>
            <a:endParaRPr lang="en-US"/>
          </a:p>
        </p:txBody>
      </p:sp>
      <p:sp>
        <p:nvSpPr>
          <p:cNvPr id="31749" name="Text Box 6"/>
          <p:cNvSpPr txBox="1">
            <a:spLocks noChangeArrowheads="1"/>
          </p:cNvSpPr>
          <p:nvPr/>
        </p:nvSpPr>
        <p:spPr bwMode="auto">
          <a:xfrm>
            <a:off x="1828800" y="1752600"/>
            <a:ext cx="3429000" cy="954088"/>
          </a:xfrm>
          <a:prstGeom prst="rect">
            <a:avLst/>
          </a:prstGeom>
          <a:noFill/>
          <a:ln w="9525">
            <a:noFill/>
            <a:miter lim="800000"/>
            <a:headEnd/>
            <a:tailEnd/>
          </a:ln>
        </p:spPr>
        <p:txBody>
          <a:bodyPr>
            <a:spAutoFit/>
          </a:bodyPr>
          <a:lstStyle/>
          <a:p>
            <a:pPr>
              <a:spcBef>
                <a:spcPct val="50000"/>
              </a:spcBef>
            </a:pPr>
            <a:r>
              <a:rPr lang="en-US" sz="2800"/>
              <a:t>Industry Research –  AwwaRF</a:t>
            </a:r>
          </a:p>
        </p:txBody>
      </p:sp>
      <p:sp>
        <p:nvSpPr>
          <p:cNvPr id="31750" name="Oval 7"/>
          <p:cNvSpPr>
            <a:spLocks noChangeArrowheads="1"/>
          </p:cNvSpPr>
          <p:nvPr/>
        </p:nvSpPr>
        <p:spPr bwMode="auto">
          <a:xfrm>
            <a:off x="3276600" y="5181600"/>
            <a:ext cx="4570413" cy="1508125"/>
          </a:xfrm>
          <a:prstGeom prst="ellipse">
            <a:avLst/>
          </a:prstGeom>
          <a:solidFill>
            <a:schemeClr val="accent1">
              <a:alpha val="50195"/>
            </a:schemeClr>
          </a:solidFill>
          <a:ln w="9525">
            <a:solidFill>
              <a:schemeClr val="tx1"/>
            </a:solidFill>
            <a:round/>
            <a:headEnd/>
            <a:tailEnd/>
          </a:ln>
        </p:spPr>
        <p:txBody>
          <a:bodyPr wrap="none" anchor="ctr"/>
          <a:lstStyle/>
          <a:p>
            <a:endParaRPr lang="en-US"/>
          </a:p>
        </p:txBody>
      </p:sp>
      <p:sp>
        <p:nvSpPr>
          <p:cNvPr id="31751" name="Text Box 8"/>
          <p:cNvSpPr txBox="1">
            <a:spLocks noChangeArrowheads="1"/>
          </p:cNvSpPr>
          <p:nvPr/>
        </p:nvSpPr>
        <p:spPr bwMode="auto">
          <a:xfrm>
            <a:off x="3962400" y="5562600"/>
            <a:ext cx="3429000" cy="366713"/>
          </a:xfrm>
          <a:prstGeom prst="rect">
            <a:avLst/>
          </a:prstGeom>
          <a:noFill/>
          <a:ln w="9525">
            <a:noFill/>
            <a:miter lim="800000"/>
            <a:headEnd/>
            <a:tailEnd/>
          </a:ln>
        </p:spPr>
        <p:txBody>
          <a:bodyPr>
            <a:spAutoFit/>
          </a:bodyPr>
          <a:lstStyle/>
          <a:p>
            <a:pPr>
              <a:spcBef>
                <a:spcPct val="50000"/>
              </a:spcBef>
            </a:pPr>
            <a:endParaRPr lang="en-US"/>
          </a:p>
        </p:txBody>
      </p:sp>
      <p:sp>
        <p:nvSpPr>
          <p:cNvPr id="31752" name="Text Box 9"/>
          <p:cNvSpPr txBox="1">
            <a:spLocks noChangeArrowheads="1"/>
          </p:cNvSpPr>
          <p:nvPr/>
        </p:nvSpPr>
        <p:spPr bwMode="auto">
          <a:xfrm>
            <a:off x="3429000" y="5562600"/>
            <a:ext cx="4343400" cy="830263"/>
          </a:xfrm>
          <a:prstGeom prst="rect">
            <a:avLst/>
          </a:prstGeom>
          <a:noFill/>
          <a:ln w="9525">
            <a:noFill/>
            <a:miter lim="800000"/>
            <a:headEnd/>
            <a:tailEnd/>
          </a:ln>
        </p:spPr>
        <p:txBody>
          <a:bodyPr>
            <a:spAutoFit/>
          </a:bodyPr>
          <a:lstStyle/>
          <a:p>
            <a:pPr>
              <a:spcBef>
                <a:spcPct val="50000"/>
              </a:spcBef>
            </a:pPr>
            <a:r>
              <a:rPr lang="en-US" sz="2400"/>
              <a:t>Climate Research – NCAR; NOAA, U. of Colo</a:t>
            </a:r>
          </a:p>
        </p:txBody>
      </p:sp>
      <p:sp>
        <p:nvSpPr>
          <p:cNvPr id="31753" name="Text Box 10"/>
          <p:cNvSpPr txBox="1">
            <a:spLocks noChangeArrowheads="1"/>
          </p:cNvSpPr>
          <p:nvPr/>
        </p:nvSpPr>
        <p:spPr bwMode="auto">
          <a:xfrm>
            <a:off x="6096000" y="3284538"/>
            <a:ext cx="2209800" cy="1608137"/>
          </a:xfrm>
          <a:prstGeom prst="rect">
            <a:avLst/>
          </a:prstGeom>
          <a:noFill/>
          <a:ln w="9525">
            <a:noFill/>
            <a:miter lim="800000"/>
            <a:headEnd/>
            <a:tailEnd/>
          </a:ln>
        </p:spPr>
        <p:txBody>
          <a:bodyPr>
            <a:spAutoFit/>
          </a:bodyPr>
          <a:lstStyle/>
          <a:p>
            <a:pPr>
              <a:spcBef>
                <a:spcPct val="50000"/>
              </a:spcBef>
            </a:pPr>
            <a:r>
              <a:rPr lang="en-US" sz="2500" b="1"/>
              <a:t>Project Team</a:t>
            </a:r>
          </a:p>
          <a:p>
            <a:pPr>
              <a:spcBef>
                <a:spcPct val="50000"/>
              </a:spcBef>
            </a:pPr>
            <a:r>
              <a:rPr lang="en-US" sz="2500" b="1"/>
              <a:t>NCAR, MWH</a:t>
            </a:r>
          </a:p>
          <a:p>
            <a:pPr>
              <a:spcBef>
                <a:spcPct val="50000"/>
              </a:spcBef>
            </a:pPr>
            <a:endParaRPr lang="en-US" sz="2400" b="1"/>
          </a:p>
        </p:txBody>
      </p:sp>
      <p:sp>
        <p:nvSpPr>
          <p:cNvPr id="31754" name="Text Box 11"/>
          <p:cNvSpPr txBox="1">
            <a:spLocks noChangeArrowheads="1"/>
          </p:cNvSpPr>
          <p:nvPr/>
        </p:nvSpPr>
        <p:spPr bwMode="auto">
          <a:xfrm>
            <a:off x="990600" y="3352800"/>
            <a:ext cx="1752600" cy="1384300"/>
          </a:xfrm>
          <a:prstGeom prst="rect">
            <a:avLst/>
          </a:prstGeom>
          <a:noFill/>
          <a:ln w="9525">
            <a:noFill/>
            <a:miter lim="800000"/>
            <a:headEnd/>
            <a:tailEnd/>
          </a:ln>
        </p:spPr>
        <p:txBody>
          <a:bodyPr>
            <a:spAutoFit/>
          </a:bodyPr>
          <a:lstStyle/>
          <a:p>
            <a:r>
              <a:rPr lang="en-US" sz="2800"/>
              <a:t>Colo </a:t>
            </a:r>
          </a:p>
          <a:p>
            <a:r>
              <a:rPr lang="en-US" sz="2800"/>
              <a:t>Springs</a:t>
            </a:r>
          </a:p>
          <a:p>
            <a:r>
              <a:rPr lang="en-US" sz="2800"/>
              <a:t>Utilities</a:t>
            </a:r>
          </a:p>
        </p:txBody>
      </p:sp>
      <p:sp>
        <p:nvSpPr>
          <p:cNvPr id="31755" name="Oval 12"/>
          <p:cNvSpPr>
            <a:spLocks noChangeArrowheads="1"/>
          </p:cNvSpPr>
          <p:nvPr/>
        </p:nvSpPr>
        <p:spPr bwMode="auto">
          <a:xfrm>
            <a:off x="2667000" y="3200400"/>
            <a:ext cx="3492500" cy="1281113"/>
          </a:xfrm>
          <a:prstGeom prst="ellipse">
            <a:avLst/>
          </a:prstGeom>
          <a:solidFill>
            <a:srgbClr val="81CBFD">
              <a:alpha val="50195"/>
            </a:srgbClr>
          </a:solidFill>
          <a:ln w="9525">
            <a:solidFill>
              <a:schemeClr val="tx1"/>
            </a:solidFill>
            <a:round/>
            <a:headEnd/>
            <a:tailEnd/>
          </a:ln>
        </p:spPr>
        <p:txBody>
          <a:bodyPr wrap="none" anchor="ctr"/>
          <a:lstStyle/>
          <a:p>
            <a:endParaRPr lang="en-US"/>
          </a:p>
        </p:txBody>
      </p:sp>
      <p:sp>
        <p:nvSpPr>
          <p:cNvPr id="31756" name="Text Box 13"/>
          <p:cNvSpPr txBox="1">
            <a:spLocks noChangeArrowheads="1"/>
          </p:cNvSpPr>
          <p:nvPr/>
        </p:nvSpPr>
        <p:spPr bwMode="auto">
          <a:xfrm>
            <a:off x="3048000" y="3429000"/>
            <a:ext cx="2819400" cy="461963"/>
          </a:xfrm>
          <a:prstGeom prst="rect">
            <a:avLst/>
          </a:prstGeom>
          <a:noFill/>
          <a:ln w="9525">
            <a:noFill/>
            <a:miter lim="800000"/>
            <a:headEnd/>
            <a:tailEnd/>
          </a:ln>
        </p:spPr>
        <p:txBody>
          <a:bodyPr>
            <a:spAutoFit/>
          </a:bodyPr>
          <a:lstStyle/>
          <a:p>
            <a:pPr>
              <a:spcBef>
                <a:spcPct val="50000"/>
              </a:spcBef>
            </a:pPr>
            <a:r>
              <a:rPr lang="en-US" sz="2400"/>
              <a:t>WEAP, MODSIM </a:t>
            </a:r>
          </a:p>
        </p:txBody>
      </p:sp>
      <p:cxnSp>
        <p:nvCxnSpPr>
          <p:cNvPr id="31757" name="AutoShape 14"/>
          <p:cNvCxnSpPr>
            <a:cxnSpLocks noChangeShapeType="1"/>
            <a:stCxn id="31748" idx="4"/>
            <a:endCxn id="31755" idx="4"/>
          </p:cNvCxnSpPr>
          <p:nvPr/>
        </p:nvCxnSpPr>
        <p:spPr bwMode="auto">
          <a:xfrm rot="5400000" flipH="1" flipV="1">
            <a:off x="2779713" y="3506788"/>
            <a:ext cx="658812" cy="2608262"/>
          </a:xfrm>
          <a:prstGeom prst="curvedConnector3">
            <a:avLst>
              <a:gd name="adj1" fmla="val -34699"/>
            </a:avLst>
          </a:prstGeom>
          <a:noFill/>
          <a:ln w="9525">
            <a:solidFill>
              <a:schemeClr val="tx1"/>
            </a:solidFill>
            <a:round/>
            <a:headEnd type="triangle" w="med" len="med"/>
            <a:tailEnd type="triangle" w="med" len="med"/>
          </a:ln>
        </p:spPr>
      </p:cxnSp>
      <p:cxnSp>
        <p:nvCxnSpPr>
          <p:cNvPr id="31758" name="AutoShape 15"/>
          <p:cNvCxnSpPr>
            <a:cxnSpLocks noChangeShapeType="1"/>
          </p:cNvCxnSpPr>
          <p:nvPr/>
        </p:nvCxnSpPr>
        <p:spPr bwMode="auto">
          <a:xfrm rot="10800000">
            <a:off x="5029200" y="4419600"/>
            <a:ext cx="838200" cy="320675"/>
          </a:xfrm>
          <a:prstGeom prst="curvedConnector2">
            <a:avLst/>
          </a:prstGeom>
          <a:noFill/>
          <a:ln w="9525">
            <a:solidFill>
              <a:schemeClr val="tx1"/>
            </a:solidFill>
            <a:round/>
            <a:headEnd type="triangle" w="med" len="med"/>
            <a:tailEnd type="triangle" w="med" len="med"/>
          </a:ln>
        </p:spPr>
      </p:cxnSp>
      <p:cxnSp>
        <p:nvCxnSpPr>
          <p:cNvPr id="31759" name="AutoShape 16"/>
          <p:cNvCxnSpPr>
            <a:cxnSpLocks noChangeShapeType="1"/>
            <a:stCxn id="31746" idx="0"/>
            <a:endCxn id="31747" idx="6"/>
          </p:cNvCxnSpPr>
          <p:nvPr/>
        </p:nvCxnSpPr>
        <p:spPr bwMode="auto">
          <a:xfrm rot="5400000" flipH="1">
            <a:off x="6110288" y="1957388"/>
            <a:ext cx="617537" cy="1258887"/>
          </a:xfrm>
          <a:prstGeom prst="curvedConnector2">
            <a:avLst/>
          </a:prstGeom>
          <a:noFill/>
          <a:ln w="9525">
            <a:solidFill>
              <a:schemeClr val="tx1"/>
            </a:solidFill>
            <a:round/>
            <a:headEnd type="triangle" w="med" len="med"/>
            <a:tailEnd type="triangle" w="med" len="med"/>
          </a:ln>
        </p:spPr>
      </p:cxnSp>
      <p:cxnSp>
        <p:nvCxnSpPr>
          <p:cNvPr id="31760" name="AutoShape 17"/>
          <p:cNvCxnSpPr>
            <a:cxnSpLocks noChangeShapeType="1"/>
            <a:stCxn id="31752" idx="3"/>
            <a:endCxn id="31746" idx="6"/>
          </p:cNvCxnSpPr>
          <p:nvPr/>
        </p:nvCxnSpPr>
        <p:spPr bwMode="auto">
          <a:xfrm flipV="1">
            <a:off x="7772400" y="4168775"/>
            <a:ext cx="609600" cy="1809750"/>
          </a:xfrm>
          <a:prstGeom prst="curvedConnector3">
            <a:avLst>
              <a:gd name="adj1" fmla="val 137500"/>
            </a:avLst>
          </a:prstGeom>
          <a:noFill/>
          <a:ln w="9525">
            <a:solidFill>
              <a:schemeClr val="tx1"/>
            </a:solidFill>
            <a:round/>
            <a:headEnd type="triangle" w="med" len="med"/>
            <a:tailEnd type="triangle" w="med" len="med"/>
          </a:ln>
        </p:spPr>
      </p:cxnSp>
      <p:cxnSp>
        <p:nvCxnSpPr>
          <p:cNvPr id="31761" name="AutoShape 18"/>
          <p:cNvCxnSpPr>
            <a:cxnSpLocks noChangeShapeType="1"/>
            <a:stCxn id="31748" idx="2"/>
            <a:endCxn id="31747" idx="2"/>
          </p:cNvCxnSpPr>
          <p:nvPr/>
        </p:nvCxnSpPr>
        <p:spPr bwMode="auto">
          <a:xfrm rot="10800000" flipH="1">
            <a:off x="533400" y="2278063"/>
            <a:ext cx="685800" cy="1625600"/>
          </a:xfrm>
          <a:prstGeom prst="curvedConnector3">
            <a:avLst>
              <a:gd name="adj1" fmla="val -33333"/>
            </a:avLst>
          </a:prstGeom>
          <a:noFill/>
          <a:ln w="9525">
            <a:solidFill>
              <a:schemeClr val="tx1"/>
            </a:solidFill>
            <a:round/>
            <a:headEnd type="triangle" w="med" len="med"/>
            <a:tailEnd type="triangle" w="med" len="med"/>
          </a:ln>
        </p:spPr>
      </p:cxnSp>
      <p:sp>
        <p:nvSpPr>
          <p:cNvPr id="31762" name="Line 19"/>
          <p:cNvSpPr>
            <a:spLocks noChangeShapeType="1"/>
          </p:cNvSpPr>
          <p:nvPr/>
        </p:nvSpPr>
        <p:spPr bwMode="auto">
          <a:xfrm flipH="1" flipV="1">
            <a:off x="4114800" y="2895600"/>
            <a:ext cx="152400" cy="304800"/>
          </a:xfrm>
          <a:prstGeom prst="line">
            <a:avLst/>
          </a:prstGeom>
          <a:noFill/>
          <a:ln w="9525">
            <a:solidFill>
              <a:schemeClr val="tx1"/>
            </a:solidFill>
            <a:round/>
            <a:headEnd/>
            <a:tailEnd type="triangle" w="med" len="med"/>
          </a:ln>
        </p:spPr>
        <p:txBody>
          <a:bodyPr/>
          <a:lstStyle/>
          <a:p>
            <a:endParaRPr lang="en-US"/>
          </a:p>
        </p:txBody>
      </p:sp>
      <p:sp>
        <p:nvSpPr>
          <p:cNvPr id="31763" name="Rectangle 3"/>
          <p:cNvSpPr>
            <a:spLocks noGrp="1" noChangeArrowheads="1"/>
          </p:cNvSpPr>
          <p:nvPr>
            <p:ph type="title"/>
          </p:nvPr>
        </p:nvSpPr>
        <p:spPr>
          <a:xfrm>
            <a:off x="228600" y="381000"/>
            <a:ext cx="6781800" cy="609600"/>
          </a:xfrm>
        </p:spPr>
        <p:txBody>
          <a:bodyPr>
            <a:normAutofit fontScale="90000"/>
          </a:bodyPr>
          <a:lstStyle/>
          <a:p>
            <a:pPr algn="l" eaLnBrk="1" hangingPunct="1"/>
            <a:r>
              <a:rPr lang="en-US" sz="4000" b="1" dirty="0" smtClean="0"/>
              <a:t>Partnership Design and Decision Tools</a:t>
            </a:r>
          </a:p>
        </p:txBody>
      </p:sp>
      <p:grpSp>
        <p:nvGrpSpPr>
          <p:cNvPr id="2" name="Group 4"/>
          <p:cNvGrpSpPr>
            <a:grpSpLocks/>
          </p:cNvGrpSpPr>
          <p:nvPr/>
        </p:nvGrpSpPr>
        <p:grpSpPr bwMode="auto">
          <a:xfrm>
            <a:off x="7162800" y="228600"/>
            <a:ext cx="1757363" cy="1746250"/>
            <a:chOff x="4018" y="803432"/>
            <a:chExt cx="1756916" cy="1745935"/>
          </a:xfrm>
        </p:grpSpPr>
        <p:sp>
          <p:nvSpPr>
            <p:cNvPr id="22" name="Rounded Rectangle 21"/>
            <p:cNvSpPr/>
            <p:nvPr/>
          </p:nvSpPr>
          <p:spPr>
            <a:xfrm>
              <a:off x="4018" y="803432"/>
              <a:ext cx="1756916" cy="174593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3" name="Rounded Rectangle 4"/>
            <p:cNvSpPr/>
            <p:nvPr/>
          </p:nvSpPr>
          <p:spPr>
            <a:xfrm>
              <a:off x="54805" y="854223"/>
              <a:ext cx="1655342" cy="164435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dirty="0">
                  <a:solidFill>
                    <a:srgbClr val="FFFFFF"/>
                  </a:solidFill>
                </a:rPr>
                <a:t>Problem Structuring</a:t>
              </a:r>
            </a:p>
            <a:p>
              <a:pPr marL="114300" lvl="1" indent="-114300" defTabSz="800100">
                <a:lnSpc>
                  <a:spcPct val="90000"/>
                </a:lnSpc>
                <a:spcAft>
                  <a:spcPct val="15000"/>
                </a:spcAft>
                <a:buFontTx/>
                <a:buChar char="•"/>
                <a:defRPr/>
              </a:pPr>
              <a:r>
                <a:rPr lang="en-US" sz="1400" dirty="0">
                  <a:solidFill>
                    <a:srgbClr val="FFFFFF"/>
                  </a:solidFill>
                </a:rPr>
                <a:t>Problem Structuring</a:t>
              </a:r>
            </a:p>
            <a:p>
              <a:pPr marL="114300" lvl="1" indent="-114300" defTabSz="800100">
                <a:lnSpc>
                  <a:spcPct val="90000"/>
                </a:lnSpc>
                <a:spcAft>
                  <a:spcPct val="15000"/>
                </a:spcAft>
                <a:buFontTx/>
                <a:buChar char="•"/>
                <a:defRPr/>
              </a:pPr>
              <a:r>
                <a:rPr lang="en-US" sz="1400" dirty="0">
                  <a:solidFill>
                    <a:srgbClr val="FFFFFF"/>
                  </a:solidFill>
                </a:rPr>
                <a:t>Goals</a:t>
              </a: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Top Down Vs. Bottom Up</a:t>
            </a:r>
            <a:endParaRPr lang="en-US" dirty="0"/>
          </a:p>
        </p:txBody>
      </p:sp>
      <p:sp>
        <p:nvSpPr>
          <p:cNvPr id="94230" name="Rectangle 2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94209" name="Group 1"/>
          <p:cNvGrpSpPr>
            <a:grpSpLocks/>
          </p:cNvGrpSpPr>
          <p:nvPr/>
        </p:nvGrpSpPr>
        <p:grpSpPr bwMode="auto">
          <a:xfrm>
            <a:off x="1300162" y="1381124"/>
            <a:ext cx="5577840" cy="5212080"/>
            <a:chOff x="4830" y="4086"/>
            <a:chExt cx="6592" cy="5385"/>
          </a:xfrm>
        </p:grpSpPr>
        <p:sp>
          <p:nvSpPr>
            <p:cNvPr id="94229" name="Text Box 21"/>
            <p:cNvSpPr txBox="1">
              <a:spLocks noChangeArrowheads="1"/>
            </p:cNvSpPr>
            <p:nvPr/>
          </p:nvSpPr>
          <p:spPr bwMode="auto">
            <a:xfrm>
              <a:off x="8250" y="4236"/>
              <a:ext cx="2775"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Emission and Climate Scenarios</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8" name="Text Box 20"/>
            <p:cNvSpPr txBox="1">
              <a:spLocks noChangeArrowheads="1"/>
            </p:cNvSpPr>
            <p:nvPr/>
          </p:nvSpPr>
          <p:spPr bwMode="auto">
            <a:xfrm>
              <a:off x="8557" y="4746"/>
              <a:ext cx="2160" cy="4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Global Climate Models</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7" name="Text Box 19"/>
            <p:cNvSpPr txBox="1">
              <a:spLocks noChangeArrowheads="1"/>
            </p:cNvSpPr>
            <p:nvPr/>
          </p:nvSpPr>
          <p:spPr bwMode="auto">
            <a:xfrm>
              <a:off x="8899" y="5151"/>
              <a:ext cx="1478" cy="3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Regionalization</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6" name="Text Box 18"/>
            <p:cNvSpPr txBox="1">
              <a:spLocks noChangeArrowheads="1"/>
            </p:cNvSpPr>
            <p:nvPr/>
          </p:nvSpPr>
          <p:spPr bwMode="auto">
            <a:xfrm>
              <a:off x="9165" y="5646"/>
              <a:ext cx="1065" cy="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Impacts</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5" name="Text Box 17"/>
            <p:cNvSpPr txBox="1">
              <a:spLocks noChangeArrowheads="1"/>
            </p:cNvSpPr>
            <p:nvPr/>
          </p:nvSpPr>
          <p:spPr bwMode="auto">
            <a:xfrm>
              <a:off x="4991" y="8991"/>
              <a:ext cx="1184" cy="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Economics</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4" name="Text Box 16"/>
            <p:cNvSpPr txBox="1">
              <a:spLocks noChangeArrowheads="1"/>
            </p:cNvSpPr>
            <p:nvPr/>
          </p:nvSpPr>
          <p:spPr bwMode="auto">
            <a:xfrm>
              <a:off x="6120" y="9021"/>
              <a:ext cx="1665"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Infrastructure</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3" name="Text Box 15"/>
            <p:cNvSpPr txBox="1">
              <a:spLocks noChangeArrowheads="1"/>
            </p:cNvSpPr>
            <p:nvPr/>
          </p:nvSpPr>
          <p:spPr bwMode="auto">
            <a:xfrm>
              <a:off x="6015" y="8721"/>
              <a:ext cx="930"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Equity</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2" name="Text Box 14"/>
            <p:cNvSpPr txBox="1">
              <a:spLocks noChangeArrowheads="1"/>
            </p:cNvSpPr>
            <p:nvPr/>
          </p:nvSpPr>
          <p:spPr bwMode="auto">
            <a:xfrm>
              <a:off x="7170" y="8856"/>
              <a:ext cx="1282" cy="4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Technology</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1" name="Text Box 13"/>
            <p:cNvSpPr txBox="1">
              <a:spLocks noChangeArrowheads="1"/>
            </p:cNvSpPr>
            <p:nvPr/>
          </p:nvSpPr>
          <p:spPr bwMode="auto">
            <a:xfrm>
              <a:off x="5171" y="8661"/>
              <a:ext cx="1080" cy="3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Reliability</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20" name="Line 12"/>
            <p:cNvSpPr>
              <a:spLocks noChangeShapeType="1"/>
            </p:cNvSpPr>
            <p:nvPr/>
          </p:nvSpPr>
          <p:spPr bwMode="auto">
            <a:xfrm flipV="1">
              <a:off x="6690" y="8481"/>
              <a:ext cx="0" cy="288"/>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94219" name="Text Box 11"/>
            <p:cNvSpPr txBox="1">
              <a:spLocks noChangeArrowheads="1"/>
            </p:cNvSpPr>
            <p:nvPr/>
          </p:nvSpPr>
          <p:spPr bwMode="auto">
            <a:xfrm>
              <a:off x="6795" y="8586"/>
              <a:ext cx="1118" cy="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Institutions</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18" name="Line 10"/>
            <p:cNvSpPr>
              <a:spLocks noChangeShapeType="1"/>
            </p:cNvSpPr>
            <p:nvPr/>
          </p:nvSpPr>
          <p:spPr bwMode="auto">
            <a:xfrm flipV="1">
              <a:off x="6675" y="7941"/>
              <a:ext cx="0" cy="288"/>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a:p>
          </p:txBody>
        </p:sp>
        <p:sp>
          <p:nvSpPr>
            <p:cNvPr id="94217" name="Oval 9"/>
            <p:cNvSpPr>
              <a:spLocks noChangeArrowheads="1"/>
            </p:cNvSpPr>
            <p:nvPr/>
          </p:nvSpPr>
          <p:spPr bwMode="auto">
            <a:xfrm>
              <a:off x="5550" y="5901"/>
              <a:ext cx="5250" cy="1665"/>
            </a:xfrm>
            <a:prstGeom prst="ellipse">
              <a:avLst/>
            </a:prstGeom>
            <a:solidFill>
              <a:srgbClr val="C0C0C0">
                <a:alpha val="59000"/>
              </a:srgbClr>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94216" name="AutoShape 8"/>
            <p:cNvSpPr>
              <a:spLocks noChangeArrowheads="1"/>
            </p:cNvSpPr>
            <p:nvPr/>
          </p:nvSpPr>
          <p:spPr bwMode="auto">
            <a:xfrm>
              <a:off x="4830" y="6126"/>
              <a:ext cx="3630" cy="3270"/>
            </a:xfrm>
            <a:prstGeom prst="triangle">
              <a:avLst>
                <a:gd name="adj" fmla="val 50000"/>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215" name="Text Box 7"/>
            <p:cNvSpPr txBox="1">
              <a:spLocks noChangeArrowheads="1"/>
            </p:cNvSpPr>
            <p:nvPr/>
          </p:nvSpPr>
          <p:spPr bwMode="auto">
            <a:xfrm>
              <a:off x="8948" y="6126"/>
              <a:ext cx="1380" cy="5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Vulnerabilities</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14" name="Text Box 6"/>
            <p:cNvSpPr txBox="1">
              <a:spLocks noChangeArrowheads="1"/>
            </p:cNvSpPr>
            <p:nvPr/>
          </p:nvSpPr>
          <p:spPr bwMode="auto">
            <a:xfrm>
              <a:off x="5910" y="8181"/>
              <a:ext cx="1751" cy="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Adaptive Capacity</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13" name="Text Box 5"/>
            <p:cNvSpPr txBox="1">
              <a:spLocks noChangeArrowheads="1"/>
            </p:cNvSpPr>
            <p:nvPr/>
          </p:nvSpPr>
          <p:spPr bwMode="auto">
            <a:xfrm>
              <a:off x="5910" y="6786"/>
              <a:ext cx="1545" cy="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Vulnerability</a:t>
              </a:r>
              <a:endParaRPr kumimoji="0" lang="en-US" sz="12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(physical/social)</a:t>
              </a:r>
              <a:endParaRPr kumimoji="0" lang="en-US" sz="1200" b="0" i="0" u="none" strike="noStrike" cap="none" normalizeH="0" baseline="0" dirty="0" smtClean="0">
                <a:ln>
                  <a:noFill/>
                </a:ln>
                <a:solidFill>
                  <a:schemeClr val="tx1"/>
                </a:solidFill>
                <a:effectLst/>
                <a:latin typeface="Arial" pitchFamily="34" charset="0"/>
              </a:endParaRPr>
            </a:p>
          </p:txBody>
        </p:sp>
        <p:sp>
          <p:nvSpPr>
            <p:cNvPr id="94212" name="AutoShape 4"/>
            <p:cNvSpPr>
              <a:spLocks noChangeArrowheads="1"/>
            </p:cNvSpPr>
            <p:nvPr/>
          </p:nvSpPr>
          <p:spPr bwMode="auto">
            <a:xfrm rot="10800000" flipH="1">
              <a:off x="7792" y="4086"/>
              <a:ext cx="3630" cy="3270"/>
            </a:xfrm>
            <a:prstGeom prst="triangle">
              <a:avLst>
                <a:gd name="adj" fmla="val 50000"/>
              </a:avLst>
            </a:prstGeom>
            <a:no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211" name="Text Box 3"/>
            <p:cNvSpPr txBox="1">
              <a:spLocks noChangeArrowheads="1"/>
            </p:cNvSpPr>
            <p:nvPr/>
          </p:nvSpPr>
          <p:spPr bwMode="auto">
            <a:xfrm>
              <a:off x="7095" y="6486"/>
              <a:ext cx="2302" cy="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pitchFamily="34" charset="0"/>
                  <a:ea typeface="Times New Roman" pitchFamily="18" charset="0"/>
                </a:rPr>
                <a:t>Climate Adaptation Policy</a:t>
              </a:r>
              <a:endParaRPr kumimoji="0" lang="en-US" sz="1400" b="1" i="0" u="none" strike="noStrike" cap="none" normalizeH="0" baseline="0" dirty="0" smtClean="0">
                <a:ln>
                  <a:noFill/>
                </a:ln>
                <a:solidFill>
                  <a:schemeClr val="tx1"/>
                </a:solidFill>
                <a:effectLst/>
                <a:latin typeface="Arial" pitchFamily="34" charset="0"/>
              </a:endParaRPr>
            </a:p>
          </p:txBody>
        </p:sp>
        <p:sp>
          <p:nvSpPr>
            <p:cNvPr id="94210" name="Text Box 2"/>
            <p:cNvSpPr txBox="1">
              <a:spLocks noChangeArrowheads="1"/>
            </p:cNvSpPr>
            <p:nvPr/>
          </p:nvSpPr>
          <p:spPr bwMode="auto">
            <a:xfrm>
              <a:off x="5775" y="7555"/>
              <a:ext cx="1751" cy="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itchFamily="34" charset="0"/>
                  <a:ea typeface="Times New Roman" pitchFamily="18" charset="0"/>
                </a:rPr>
                <a:t>climate variability and change</a:t>
              </a:r>
              <a:endParaRPr kumimoji="0" lang="en-US" sz="1200" b="0" i="0" u="none" strike="noStrike" cap="none" normalizeH="0" baseline="0" dirty="0" smtClean="0">
                <a:ln>
                  <a:noFill/>
                </a:ln>
                <a:solidFill>
                  <a:schemeClr val="tx1"/>
                </a:solidFill>
                <a:effectLst/>
                <a:latin typeface="Arial" pitchFamily="34" charset="0"/>
              </a:endParaRPr>
            </a:p>
          </p:txBody>
        </p:sp>
      </p:gr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3076" name="Rectangle 4"/>
          <p:cNvSpPr>
            <a:spLocks noGrp="1" noChangeArrowheads="1"/>
          </p:cNvSpPr>
          <p:nvPr>
            <p:ph type="title"/>
          </p:nvPr>
        </p:nvSpPr>
        <p:spPr>
          <a:xfrm>
            <a:off x="533400" y="735012"/>
            <a:ext cx="7772400" cy="1398588"/>
          </a:xfrm>
        </p:spPr>
        <p:txBody>
          <a:bodyPr>
            <a:normAutofit fontScale="90000"/>
          </a:bodyPr>
          <a:lstStyle/>
          <a:p>
            <a:pPr>
              <a:defRPr/>
            </a:pPr>
            <a:r>
              <a:rPr lang="en-US" b="1" dirty="0"/>
              <a:t>Climate Change Assessments in Water Planning – </a:t>
            </a:r>
            <a:r>
              <a:rPr lang="en-US" b="1" dirty="0" smtClean="0"/>
              <a:t> Top Down</a:t>
            </a:r>
            <a:endParaRPr lang="en-US" b="1" dirty="0"/>
          </a:p>
        </p:txBody>
      </p:sp>
      <p:pic>
        <p:nvPicPr>
          <p:cNvPr id="39939" name="Picture 5"/>
          <p:cNvPicPr>
            <a:picLocks noChangeAspect="1" noChangeArrowheads="1"/>
          </p:cNvPicPr>
          <p:nvPr/>
        </p:nvPicPr>
        <p:blipFill>
          <a:blip r:embed="rId2" cstate="print"/>
          <a:srcRect/>
          <a:stretch>
            <a:fillRect/>
          </a:stretch>
        </p:blipFill>
        <p:spPr bwMode="auto">
          <a:xfrm>
            <a:off x="457200" y="2514600"/>
            <a:ext cx="8296275" cy="2438400"/>
          </a:xfrm>
          <a:prstGeom prst="rect">
            <a:avLst/>
          </a:prstGeom>
          <a:noFill/>
          <a:ln w="9525">
            <a:noFill/>
            <a:miter lim="800000"/>
            <a:headEnd/>
            <a:tailEnd/>
          </a:ln>
        </p:spPr>
      </p:pic>
      <p:sp>
        <p:nvSpPr>
          <p:cNvPr id="39940" name="Text Box 6"/>
          <p:cNvSpPr txBox="1">
            <a:spLocks noChangeArrowheads="1"/>
          </p:cNvSpPr>
          <p:nvPr/>
        </p:nvSpPr>
        <p:spPr bwMode="auto">
          <a:xfrm>
            <a:off x="4724400" y="5334000"/>
            <a:ext cx="3962400" cy="366713"/>
          </a:xfrm>
          <a:prstGeom prst="rect">
            <a:avLst/>
          </a:prstGeom>
          <a:noFill/>
          <a:ln w="9525">
            <a:noFill/>
            <a:miter lim="800000"/>
            <a:headEnd/>
            <a:tailEnd/>
          </a:ln>
        </p:spPr>
        <p:txBody>
          <a:bodyPr>
            <a:spAutoFit/>
          </a:bodyPr>
          <a:lstStyle/>
          <a:p>
            <a:pPr>
              <a:spcBef>
                <a:spcPct val="50000"/>
              </a:spcBef>
            </a:pPr>
            <a:r>
              <a:rPr lang="en-US"/>
              <a:t>Jamie Anderson, Ca DWR, 2008</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09600" y="609600"/>
            <a:ext cx="8229600" cy="1524000"/>
          </a:xfrm>
        </p:spPr>
        <p:txBody>
          <a:bodyPr/>
          <a:lstStyle/>
          <a:p>
            <a:pPr eaLnBrk="1" hangingPunct="1"/>
            <a:r>
              <a:rPr lang="en-US" sz="4000" b="1" dirty="0" smtClean="0"/>
              <a:t>Bottom-Up Approach: Decision Analytic Approach to Climate Change</a:t>
            </a:r>
          </a:p>
        </p:txBody>
      </p:sp>
      <p:graphicFrame>
        <p:nvGraphicFramePr>
          <p:cNvPr id="18" name="Diagram 17"/>
          <p:cNvGraphicFramePr/>
          <p:nvPr/>
        </p:nvGraphicFramePr>
        <p:xfrm>
          <a:off x="0" y="2133600"/>
          <a:ext cx="9144000"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Left Arrow 27"/>
          <p:cNvSpPr/>
          <p:nvPr/>
        </p:nvSpPr>
        <p:spPr>
          <a:xfrm>
            <a:off x="1447800" y="5029200"/>
            <a:ext cx="6629400" cy="304800"/>
          </a:xfrm>
          <a:prstGeom prst="leftArrow">
            <a:avLst/>
          </a:prstGeom>
          <a:gradFill flip="none" rotWithShape="1">
            <a:gsLst>
              <a:gs pos="0">
                <a:srgbClr val="000082"/>
              </a:gs>
              <a:gs pos="30000">
                <a:srgbClr val="66008F"/>
              </a:gs>
              <a:gs pos="64999">
                <a:srgbClr val="BA0066"/>
              </a:gs>
              <a:gs pos="89999">
                <a:srgbClr val="FF0000"/>
              </a:gs>
              <a:gs pos="100000">
                <a:srgbClr val="FF82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9"/>
          <p:cNvSpPr>
            <a:spLocks noGrp="1"/>
          </p:cNvSpPr>
          <p:nvPr>
            <p:ph type="title"/>
          </p:nvPr>
        </p:nvSpPr>
        <p:spPr>
          <a:xfrm>
            <a:off x="530352" y="771144"/>
            <a:ext cx="6556248" cy="1362456"/>
          </a:xfrm>
        </p:spPr>
        <p:txBody>
          <a:bodyPr/>
          <a:lstStyle/>
          <a:p>
            <a:pPr>
              <a:defRPr/>
            </a:pPr>
            <a:r>
              <a:rPr smtClean="0">
                <a:solidFill>
                  <a:schemeClr val="tx2"/>
                </a:solidFill>
              </a:rPr>
              <a:t>Problem Structuring- Goals and Objectives</a:t>
            </a:r>
          </a:p>
        </p:txBody>
      </p:sp>
      <p:sp>
        <p:nvSpPr>
          <p:cNvPr id="41987" name="Text Placeholder 8"/>
          <p:cNvSpPr>
            <a:spLocks noGrp="1"/>
          </p:cNvSpPr>
          <p:nvPr>
            <p:ph type="body" idx="1"/>
          </p:nvPr>
        </p:nvSpPr>
        <p:spPr>
          <a:xfrm>
            <a:off x="530225" y="2324100"/>
            <a:ext cx="7772400" cy="4152900"/>
          </a:xfrm>
        </p:spPr>
        <p:txBody>
          <a:bodyPr/>
          <a:lstStyle/>
          <a:p>
            <a:pPr eaLnBrk="1" hangingPunct="1"/>
            <a:r>
              <a:rPr lang="en-US" sz="2800" b="1" dirty="0" smtClean="0"/>
              <a:t>Inland Empire Utility Agency</a:t>
            </a:r>
          </a:p>
          <a:p>
            <a:pPr lvl="1" eaLnBrk="1" hangingPunct="1"/>
            <a:r>
              <a:rPr lang="en-US" dirty="0" smtClean="0">
                <a:solidFill>
                  <a:schemeClr val="tx1"/>
                </a:solidFill>
              </a:rPr>
              <a:t>Focus on enhancing local supplies or rely on imports?</a:t>
            </a:r>
          </a:p>
          <a:p>
            <a:pPr eaLnBrk="1" hangingPunct="1"/>
            <a:r>
              <a:rPr lang="en-US" sz="2800" b="1" dirty="0" smtClean="0"/>
              <a:t>Colorado Springs Utilities</a:t>
            </a:r>
          </a:p>
          <a:p>
            <a:pPr lvl="1" eaLnBrk="1" hangingPunct="1"/>
            <a:r>
              <a:rPr lang="en-US" dirty="0" smtClean="0">
                <a:solidFill>
                  <a:schemeClr val="tx1"/>
                </a:solidFill>
              </a:rPr>
              <a:t>Integrated Resource Plan… how to link to current </a:t>
            </a:r>
            <a:r>
              <a:rPr lang="en-US" i="1" dirty="0" smtClean="0">
                <a:solidFill>
                  <a:schemeClr val="tx1"/>
                </a:solidFill>
              </a:rPr>
              <a:t>safe yield analysis</a:t>
            </a:r>
            <a:r>
              <a:rPr lang="en-US" dirty="0" smtClean="0">
                <a:solidFill>
                  <a:schemeClr val="tx1"/>
                </a:solidFill>
              </a:rPr>
              <a:t>? </a:t>
            </a:r>
          </a:p>
          <a:p>
            <a:pPr eaLnBrk="1" hangingPunct="1"/>
            <a:r>
              <a:rPr lang="en-US" sz="2800" b="1" dirty="0" smtClean="0"/>
              <a:t>MWRA</a:t>
            </a:r>
          </a:p>
          <a:p>
            <a:pPr lvl="1" eaLnBrk="1" hangingPunct="1"/>
            <a:r>
              <a:rPr lang="en-US" i="1" dirty="0" smtClean="0">
                <a:solidFill>
                  <a:schemeClr val="tx1"/>
                </a:solidFill>
              </a:rPr>
              <a:t>Safe Yield Analysis-  </a:t>
            </a:r>
            <a:r>
              <a:rPr lang="en-US" dirty="0" smtClean="0">
                <a:solidFill>
                  <a:schemeClr val="tx1"/>
                </a:solidFill>
              </a:rPr>
              <a:t>What level of demand meets </a:t>
            </a:r>
            <a:r>
              <a:rPr lang="en-US" dirty="0" err="1" smtClean="0">
                <a:solidFill>
                  <a:schemeClr val="tx1"/>
                </a:solidFill>
              </a:rPr>
              <a:t>Quabbin</a:t>
            </a:r>
            <a:r>
              <a:rPr lang="en-US" dirty="0" smtClean="0">
                <a:solidFill>
                  <a:schemeClr val="tx1"/>
                </a:solidFill>
              </a:rPr>
              <a:t> storage targets under climate change</a:t>
            </a:r>
          </a:p>
          <a:p>
            <a:pPr eaLnBrk="1" hangingPunct="1"/>
            <a:r>
              <a:rPr lang="en-US" sz="2800" b="1" dirty="0" smtClean="0"/>
              <a:t>Palm Beach County</a:t>
            </a:r>
          </a:p>
          <a:p>
            <a:pPr lvl="1" eaLnBrk="1" hangingPunct="1"/>
            <a:r>
              <a:rPr lang="en-US" dirty="0" smtClean="0">
                <a:solidFill>
                  <a:schemeClr val="tx1"/>
                </a:solidFill>
              </a:rPr>
              <a:t>IRP in the face of major changes (Lake Okeechobee, future demand, environ interests, sea level rise, climate change, etc.)</a:t>
            </a:r>
          </a:p>
        </p:txBody>
      </p:sp>
      <p:grpSp>
        <p:nvGrpSpPr>
          <p:cNvPr id="41988" name="Group 4"/>
          <p:cNvGrpSpPr>
            <a:grpSpLocks/>
          </p:cNvGrpSpPr>
          <p:nvPr/>
        </p:nvGrpSpPr>
        <p:grpSpPr bwMode="auto">
          <a:xfrm>
            <a:off x="7162800" y="228600"/>
            <a:ext cx="1757363" cy="1746250"/>
            <a:chOff x="4018" y="803432"/>
            <a:chExt cx="1756916" cy="1745935"/>
          </a:xfrm>
        </p:grpSpPr>
        <p:sp>
          <p:nvSpPr>
            <p:cNvPr id="6" name="Rounded Rectangle 5"/>
            <p:cNvSpPr/>
            <p:nvPr/>
          </p:nvSpPr>
          <p:spPr>
            <a:xfrm>
              <a:off x="4018" y="803432"/>
              <a:ext cx="1756916" cy="174593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ounded Rectangle 4"/>
            <p:cNvSpPr/>
            <p:nvPr/>
          </p:nvSpPr>
          <p:spPr>
            <a:xfrm>
              <a:off x="54805" y="854223"/>
              <a:ext cx="1655342" cy="164435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dirty="0">
                  <a:solidFill>
                    <a:srgbClr val="FFFFFF"/>
                  </a:solidFill>
                </a:rPr>
                <a:t>Problem Structuring</a:t>
              </a:r>
            </a:p>
            <a:p>
              <a:pPr marL="114300" lvl="1" indent="-114300" defTabSz="800100">
                <a:lnSpc>
                  <a:spcPct val="90000"/>
                </a:lnSpc>
                <a:spcAft>
                  <a:spcPct val="15000"/>
                </a:spcAft>
                <a:buFontTx/>
                <a:buChar char="•"/>
                <a:defRPr/>
              </a:pPr>
              <a:r>
                <a:rPr lang="en-US" sz="1400" dirty="0">
                  <a:solidFill>
                    <a:srgbClr val="FFFFFF"/>
                  </a:solidFill>
                </a:rPr>
                <a:t>Problem Structuring</a:t>
              </a:r>
            </a:p>
            <a:p>
              <a:pPr marL="114300" lvl="1" indent="-114300" defTabSz="800100">
                <a:lnSpc>
                  <a:spcPct val="90000"/>
                </a:lnSpc>
                <a:spcAft>
                  <a:spcPct val="15000"/>
                </a:spcAft>
                <a:buFontTx/>
                <a:buChar char="•"/>
                <a:defRPr/>
              </a:pPr>
              <a:r>
                <a:rPr lang="en-US" sz="1400" dirty="0">
                  <a:solidFill>
                    <a:srgbClr val="FFFFFF"/>
                  </a:solidFill>
                </a:rPr>
                <a:t>Goals</a:t>
              </a:r>
            </a:p>
          </p:txBody>
        </p:sp>
      </p:gr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preferRelativeResize="0">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0" y="274638"/>
            <a:ext cx="8229600" cy="1143000"/>
          </a:xfrm>
        </p:spPr>
        <p:txBody>
          <a:bodyPr>
            <a:normAutofit fontScale="90000"/>
          </a:bodyPr>
          <a:lstStyle/>
          <a:p>
            <a:pPr>
              <a:defRPr/>
            </a:pPr>
            <a:r>
              <a:rPr sz="7200" smtClean="0">
                <a:solidFill>
                  <a:schemeClr val="tx2"/>
                </a:solidFill>
              </a:rPr>
              <a:t/>
            </a:r>
            <a:br>
              <a:rPr sz="7200" smtClean="0">
                <a:solidFill>
                  <a:schemeClr val="tx2"/>
                </a:solidFill>
              </a:rPr>
            </a:br>
            <a:endParaRPr sz="7200">
              <a:solidFill>
                <a:schemeClr val="tx2"/>
              </a:solidFill>
              <a:latin typeface="Arial" pitchFamily="34" charset="0"/>
              <a:cs typeface="Arial" pitchFamily="34" charset="0"/>
            </a:endParaRPr>
          </a:p>
        </p:txBody>
      </p:sp>
      <p:grpSp>
        <p:nvGrpSpPr>
          <p:cNvPr id="47107" name="Group 3"/>
          <p:cNvGrpSpPr>
            <a:grpSpLocks/>
          </p:cNvGrpSpPr>
          <p:nvPr/>
        </p:nvGrpSpPr>
        <p:grpSpPr bwMode="auto">
          <a:xfrm>
            <a:off x="7159625" y="228600"/>
            <a:ext cx="1757363" cy="1746250"/>
            <a:chOff x="2463700" y="803432"/>
            <a:chExt cx="1756916" cy="1745935"/>
          </a:xfrm>
          <a:solidFill>
            <a:srgbClr val="BE8351"/>
          </a:solidFill>
        </p:grpSpPr>
        <p:sp>
          <p:nvSpPr>
            <p:cNvPr id="5" name="Rounded Rectangle 4"/>
            <p:cNvSpPr/>
            <p:nvPr/>
          </p:nvSpPr>
          <p:spPr>
            <a:xfrm>
              <a:off x="2463700" y="803432"/>
              <a:ext cx="1756916" cy="1745935"/>
            </a:xfrm>
            <a:prstGeom prst="roundRect">
              <a:avLst>
                <a:gd name="adj" fmla="val 10000"/>
              </a:avLst>
            </a:prstGeom>
            <a:grpFill/>
          </p:spPr>
          <p:style>
            <a:lnRef idx="2">
              <a:schemeClr val="lt1">
                <a:hueOff val="0"/>
                <a:satOff val="0"/>
                <a:lumOff val="0"/>
                <a:alphaOff val="0"/>
              </a:schemeClr>
            </a:lnRef>
            <a:fillRef idx="1">
              <a:schemeClr val="accent2">
                <a:hueOff val="-279374"/>
                <a:satOff val="-3219"/>
                <a:lumOff val="720"/>
                <a:alphaOff val="0"/>
              </a:schemeClr>
            </a:fillRef>
            <a:effectRef idx="0">
              <a:schemeClr val="accent2">
                <a:hueOff val="-279374"/>
                <a:satOff val="-3219"/>
                <a:lumOff val="720"/>
                <a:alphaOff val="0"/>
              </a:schemeClr>
            </a:effectRef>
            <a:fontRef idx="minor">
              <a:schemeClr val="lt1"/>
            </a:fontRef>
          </p:style>
        </p:sp>
        <p:sp>
          <p:nvSpPr>
            <p:cNvPr id="6" name="Rounded Rectangle 4"/>
            <p:cNvSpPr/>
            <p:nvPr/>
          </p:nvSpPr>
          <p:spPr>
            <a:xfrm>
              <a:off x="2514487" y="854223"/>
              <a:ext cx="1655342" cy="1644353"/>
            </a:xfrm>
            <a:prstGeom prst="rect">
              <a:avLst/>
            </a:prstGeom>
            <a:grpFill/>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a:solidFill>
                    <a:srgbClr val="FFFFFF"/>
                  </a:solidFill>
                </a:rPr>
                <a:t>Deterministic Formulation</a:t>
              </a:r>
            </a:p>
            <a:p>
              <a:pPr marL="114300" lvl="1" indent="-114300" defTabSz="800100">
                <a:lnSpc>
                  <a:spcPct val="90000"/>
                </a:lnSpc>
                <a:spcAft>
                  <a:spcPct val="15000"/>
                </a:spcAft>
                <a:buFontTx/>
                <a:buChar char="•"/>
                <a:defRPr/>
              </a:pPr>
              <a:r>
                <a:rPr lang="en-US" sz="1400">
                  <a:solidFill>
                    <a:srgbClr val="FFFFFF"/>
                  </a:solidFill>
                </a:rPr>
                <a:t>Decision Model</a:t>
              </a:r>
            </a:p>
            <a:p>
              <a:pPr marL="114300" lvl="1" indent="-114300" defTabSz="800100">
                <a:lnSpc>
                  <a:spcPct val="90000"/>
                </a:lnSpc>
                <a:spcAft>
                  <a:spcPct val="15000"/>
                </a:spcAft>
                <a:buFontTx/>
                <a:buChar char="•"/>
                <a:defRPr/>
              </a:pPr>
              <a:r>
                <a:rPr lang="en-US" sz="1400">
                  <a:solidFill>
                    <a:srgbClr val="FFFFFF"/>
                  </a:solidFill>
                </a:rPr>
                <a:t>Sensitivity Analysis</a:t>
              </a:r>
            </a:p>
          </p:txBody>
        </p:sp>
      </p:grpSp>
      <p:sp>
        <p:nvSpPr>
          <p:cNvPr id="10" name="Text Placeholder 8"/>
          <p:cNvSpPr txBox="1">
            <a:spLocks/>
          </p:cNvSpPr>
          <p:nvPr/>
        </p:nvSpPr>
        <p:spPr>
          <a:xfrm>
            <a:off x="381000" y="2247900"/>
            <a:ext cx="8229599" cy="4610100"/>
          </a:xfrm>
          <a:prstGeom prst="rect">
            <a:avLst/>
          </a:prstGeom>
        </p:spPr>
        <p:txBody>
          <a:bodyPr/>
          <a:lstStyle/>
          <a:p>
            <a:pPr marL="347663" marR="0" lvl="0" indent="-347663" algn="l" defTabSz="914400" rtl="0" eaLnBrk="1" fontAlgn="auto" latinLnBrk="0" hangingPunct="1">
              <a:lnSpc>
                <a:spcPct val="100000"/>
              </a:lnSpc>
              <a:spcBef>
                <a:spcPts val="1800"/>
              </a:spcBef>
              <a:spcAft>
                <a:spcPts val="0"/>
              </a:spcAft>
              <a:buClr>
                <a:schemeClr val="tx2"/>
              </a:buClr>
              <a:buSzTx/>
              <a:buFont typeface="Arial" charset="0"/>
              <a:buChar char="•"/>
              <a:tabLst/>
              <a:defRPr/>
            </a:pPr>
            <a:r>
              <a:rPr kumimoji="0" lang="en-US" sz="3200" b="1" i="0" u="none" strike="noStrike" kern="1200" cap="none" spc="0" normalizeH="0" baseline="0" noProof="0" dirty="0" smtClean="0">
                <a:ln>
                  <a:noFill/>
                </a:ln>
                <a:solidFill>
                  <a:schemeClr val="tx1"/>
                </a:solidFill>
                <a:effectLst/>
                <a:uLnTx/>
                <a:uFillTx/>
                <a:latin typeface="+mn-lt"/>
                <a:ea typeface="+mn-ea"/>
                <a:cs typeface="+mn-cs"/>
              </a:rPr>
              <a:t>This Approach is Model-based: </a:t>
            </a:r>
            <a:r>
              <a:rPr kumimoji="0" lang="en-US" sz="3200" b="1" i="1"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1" u="none" strike="noStrike" kern="1200" cap="none" spc="0" normalizeH="0" baseline="0" noProof="0" dirty="0" smtClean="0">
                <a:ln>
                  <a:noFill/>
                </a:ln>
                <a:solidFill>
                  <a:schemeClr val="tx1"/>
                </a:solidFill>
                <a:effectLst/>
                <a:uLnTx/>
                <a:uFillTx/>
                <a:latin typeface="+mn-lt"/>
                <a:ea typeface="+mn-ea"/>
                <a:cs typeface="+mn-cs"/>
              </a:rPr>
              <a:t>All are wrong, Some are Useful”</a:t>
            </a:r>
          </a:p>
          <a:p>
            <a:pPr marL="804863" marR="0" lvl="1" indent="-347663" algn="l" defTabSz="914400" rtl="0" eaLnBrk="1" fontAlgn="auto" latinLnBrk="0" hangingPunct="1">
              <a:lnSpc>
                <a:spcPct val="100000"/>
              </a:lnSpc>
              <a:spcBef>
                <a:spcPts val="1800"/>
              </a:spcBef>
              <a:spcAft>
                <a:spcPts val="0"/>
              </a:spcAft>
              <a:buClr>
                <a:schemeClr val="tx2"/>
              </a:buClr>
              <a:buSzTx/>
              <a:buFont typeface="Arial" charset="0"/>
              <a:buChar char="•"/>
              <a:tabLst/>
              <a:defRPr/>
            </a:pPr>
            <a:r>
              <a:rPr kumimoji="0" lang="en-US" sz="2600" b="1" i="0" u="none" strike="noStrike" kern="1200" cap="none" spc="0" normalizeH="0" baseline="0" noProof="0" dirty="0" smtClean="0">
                <a:ln>
                  <a:noFill/>
                </a:ln>
                <a:solidFill>
                  <a:schemeClr val="tx1"/>
                </a:solidFill>
                <a:effectLst/>
                <a:uLnTx/>
                <a:uFillTx/>
                <a:latin typeface="+mn-lt"/>
                <a:ea typeface="+mn-ea"/>
                <a:cs typeface="+mn-cs"/>
              </a:rPr>
              <a:t>Surprisingly, many water utility models are not “climate-enabled”</a:t>
            </a:r>
          </a:p>
          <a:p>
            <a:pPr marL="347663" marR="0" lvl="0" indent="-347663" algn="l" defTabSz="914400" rtl="0" eaLnBrk="1" fontAlgn="auto" latinLnBrk="0" hangingPunct="1">
              <a:lnSpc>
                <a:spcPct val="100000"/>
              </a:lnSpc>
              <a:spcBef>
                <a:spcPts val="1800"/>
              </a:spcBef>
              <a:spcAft>
                <a:spcPts val="0"/>
              </a:spcAft>
              <a:buClr>
                <a:schemeClr val="tx2"/>
              </a:buClr>
              <a:buSzTx/>
              <a:buFont typeface="Arial"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Develop approach that can address the questions at hand: “</a:t>
            </a:r>
            <a:r>
              <a:rPr kumimoji="0" lang="en-US" sz="2800" b="1" i="1" u="none" strike="noStrike" kern="1200" cap="none" spc="0" normalizeH="0" baseline="0" noProof="0" dirty="0" smtClean="0">
                <a:ln>
                  <a:noFill/>
                </a:ln>
                <a:solidFill>
                  <a:schemeClr val="tx1"/>
                </a:solidFill>
                <a:effectLst/>
                <a:uLnTx/>
                <a:uFillTx/>
                <a:latin typeface="+mn-lt"/>
                <a:ea typeface="+mn-ea"/>
                <a:cs typeface="+mn-cs"/>
              </a:rPr>
              <a:t>Keep it simple as possible, and no simpler</a:t>
            </a:r>
            <a:r>
              <a:rPr kumimoji="0" lang="en-US" sz="2800" b="1" i="0" u="none" strike="noStrike" kern="1200" cap="none" spc="0" normalizeH="0" baseline="0" noProof="0" dirty="0" smtClean="0">
                <a:ln>
                  <a:noFill/>
                </a:ln>
                <a:solidFill>
                  <a:schemeClr val="tx1"/>
                </a:solidFill>
                <a:effectLst/>
                <a:uLnTx/>
                <a:uFillTx/>
                <a:latin typeface="+mn-lt"/>
                <a:ea typeface="+mn-ea"/>
                <a:cs typeface="+mn-cs"/>
              </a:rPr>
              <a:t>”</a:t>
            </a:r>
          </a:p>
          <a:p>
            <a:pPr marL="347663" marR="0" lvl="0" indent="-347663" algn="l" defTabSz="914400" rtl="0" eaLnBrk="1" fontAlgn="auto" latinLnBrk="0" hangingPunct="1">
              <a:lnSpc>
                <a:spcPct val="100000"/>
              </a:lnSpc>
              <a:spcBef>
                <a:spcPts val="1800"/>
              </a:spcBef>
              <a:spcAft>
                <a:spcPts val="0"/>
              </a:spcAft>
              <a:buClr>
                <a:schemeClr val="tx2"/>
              </a:buClr>
              <a:buSzTx/>
              <a:buFont typeface="Arial" charset="0"/>
              <a:buChar char="•"/>
              <a:tabLst/>
              <a:defRPr/>
            </a:pPr>
            <a:r>
              <a:rPr kumimoji="0" lang="en-US" sz="2800" b="1" i="0" u="none" strike="noStrike" kern="1200" cap="none" spc="0" normalizeH="0" baseline="0" noProof="0" dirty="0" smtClean="0">
                <a:ln>
                  <a:noFill/>
                </a:ln>
                <a:solidFill>
                  <a:schemeClr val="tx1"/>
                </a:solidFill>
                <a:effectLst/>
                <a:uLnTx/>
                <a:uFillTx/>
                <a:latin typeface="+mn-lt"/>
                <a:ea typeface="+mn-ea"/>
                <a:cs typeface="+mn-cs"/>
              </a:rPr>
              <a:t>Begin Climate Change Exploration</a:t>
            </a:r>
          </a:p>
          <a:p>
            <a:pPr marL="347663" marR="0" lvl="0" indent="-347663" algn="l" defTabSz="914400" rtl="0" eaLnBrk="1" fontAlgn="auto" latinLnBrk="0" hangingPunct="1">
              <a:lnSpc>
                <a:spcPct val="100000"/>
              </a:lnSpc>
              <a:spcBef>
                <a:spcPts val="1800"/>
              </a:spcBef>
              <a:spcAft>
                <a:spcPts val="0"/>
              </a:spcAft>
              <a:buClr>
                <a:schemeClr val="tx2"/>
              </a:buClr>
              <a:buSzTx/>
              <a:buFont typeface="Arial" pitchFamily="34" charset="0"/>
              <a:buChar char="•"/>
              <a:tabLst/>
              <a:defRPr/>
            </a:pP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a:p>
            <a:pPr marL="347663" marR="0" lvl="0" indent="-347663" algn="l" defTabSz="914400" rtl="0" eaLnBrk="1" fontAlgn="auto" latinLnBrk="0" hangingPunct="1">
              <a:lnSpc>
                <a:spcPct val="100000"/>
              </a:lnSpc>
              <a:spcBef>
                <a:spcPts val="1800"/>
              </a:spcBef>
              <a:spcAft>
                <a:spcPts val="0"/>
              </a:spcAft>
              <a:buClr>
                <a:schemeClr val="tx2"/>
              </a:buClr>
              <a:buSzTx/>
              <a:buFont typeface="Arial" charset="0"/>
              <a:buChar char="•"/>
              <a:tabLst/>
              <a:defRPr/>
            </a:pPr>
            <a:endParaRPr kumimoji="0" lang="en-US" sz="2800" b="1" i="0" u="none" strike="noStrike" kern="1200" cap="none" spc="0" normalizeH="0" baseline="0" noProof="0" dirty="0" smtClean="0">
              <a:ln>
                <a:noFill/>
              </a:ln>
              <a:solidFill>
                <a:schemeClr val="tx1"/>
              </a:solidFill>
              <a:effectLst/>
              <a:uLnTx/>
              <a:uFillTx/>
              <a:latin typeface="+mn-lt"/>
              <a:ea typeface="+mn-ea"/>
              <a:cs typeface="+mn-cs"/>
            </a:endParaRPr>
          </a:p>
          <a:p>
            <a:pPr marL="347663" marR="0" lvl="0" indent="-347663" algn="l" defTabSz="914400" rtl="0" eaLnBrk="1" fontAlgn="auto" latinLnBrk="0" hangingPunct="1">
              <a:lnSpc>
                <a:spcPct val="100000"/>
              </a:lnSpc>
              <a:spcBef>
                <a:spcPts val="1800"/>
              </a:spcBef>
              <a:spcAft>
                <a:spcPts val="0"/>
              </a:spcAft>
              <a:buClr>
                <a:schemeClr val="tx2"/>
              </a:buClr>
              <a:buSzTx/>
              <a:buFont typeface="Arial" charset="0"/>
              <a:buChar char="•"/>
              <a:tabLst/>
              <a:defRPr/>
            </a:pPr>
            <a:endParaRPr kumimoji="0" lang="en-US" sz="3200" b="1"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1" name="TextBox 10"/>
          <p:cNvSpPr txBox="1"/>
          <p:nvPr/>
        </p:nvSpPr>
        <p:spPr>
          <a:xfrm>
            <a:off x="304800" y="678359"/>
            <a:ext cx="6629400" cy="769441"/>
          </a:xfrm>
          <a:prstGeom prst="rect">
            <a:avLst/>
          </a:prstGeom>
          <a:noFill/>
        </p:spPr>
        <p:txBody>
          <a:bodyPr wrap="square" rtlCol="0">
            <a:spAutoFit/>
          </a:bodyPr>
          <a:lstStyle/>
          <a:p>
            <a:r>
              <a:rPr lang="en-US" sz="4400" dirty="0" smtClean="0"/>
              <a:t>Deterministic Formulation</a:t>
            </a:r>
            <a:endParaRPr lang="en-US" sz="44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print"/>
          <a:srcRect l="1628" t="4463" r="3517" b="3926"/>
          <a:stretch>
            <a:fillRect/>
          </a:stretch>
        </p:blipFill>
        <p:spPr bwMode="auto">
          <a:xfrm>
            <a:off x="469900" y="1557337"/>
            <a:ext cx="5181600" cy="5148263"/>
          </a:xfrm>
          <a:prstGeom prst="rect">
            <a:avLst/>
          </a:prstGeom>
          <a:noFill/>
          <a:ln w="9525">
            <a:noFill/>
            <a:miter lim="800000"/>
            <a:headEnd/>
            <a:tailEnd/>
          </a:ln>
        </p:spPr>
      </p:pic>
      <p:sp>
        <p:nvSpPr>
          <p:cNvPr id="58371" name="Text Box 3"/>
          <p:cNvSpPr txBox="1">
            <a:spLocks noChangeArrowheads="1"/>
          </p:cNvSpPr>
          <p:nvPr/>
        </p:nvSpPr>
        <p:spPr bwMode="auto">
          <a:xfrm>
            <a:off x="5715000" y="2209800"/>
            <a:ext cx="2427288" cy="396875"/>
          </a:xfrm>
          <a:prstGeom prst="rect">
            <a:avLst/>
          </a:prstGeom>
          <a:noFill/>
          <a:ln w="76200">
            <a:noFill/>
            <a:miter lim="800000"/>
            <a:headEnd/>
            <a:tailEnd/>
          </a:ln>
        </p:spPr>
        <p:txBody>
          <a:bodyPr wrap="none">
            <a:spAutoFit/>
          </a:bodyPr>
          <a:lstStyle/>
          <a:p>
            <a:pPr marL="342900" indent="-342900" algn="ctr">
              <a:spcBef>
                <a:spcPct val="20000"/>
              </a:spcBef>
            </a:pPr>
            <a:r>
              <a:rPr lang="en-US" sz="2000" b="1"/>
              <a:t>Natural Watershed</a:t>
            </a:r>
          </a:p>
        </p:txBody>
      </p:sp>
      <p:sp>
        <p:nvSpPr>
          <p:cNvPr id="58372" name="Text Box 4"/>
          <p:cNvSpPr txBox="1">
            <a:spLocks noChangeArrowheads="1"/>
          </p:cNvSpPr>
          <p:nvPr/>
        </p:nvSpPr>
        <p:spPr bwMode="auto">
          <a:xfrm>
            <a:off x="5648325" y="3878263"/>
            <a:ext cx="2838450" cy="396875"/>
          </a:xfrm>
          <a:prstGeom prst="rect">
            <a:avLst/>
          </a:prstGeom>
          <a:noFill/>
          <a:ln w="76200">
            <a:noFill/>
            <a:miter lim="800000"/>
            <a:headEnd/>
            <a:tailEnd/>
          </a:ln>
        </p:spPr>
        <p:txBody>
          <a:bodyPr wrap="none">
            <a:spAutoFit/>
          </a:bodyPr>
          <a:lstStyle/>
          <a:p>
            <a:pPr marL="342900" indent="-342900" algn="ctr">
              <a:spcBef>
                <a:spcPct val="20000"/>
              </a:spcBef>
            </a:pPr>
            <a:r>
              <a:rPr lang="en-US" sz="2000" b="1"/>
              <a:t>Developed Watershed</a:t>
            </a:r>
          </a:p>
        </p:txBody>
      </p:sp>
      <p:sp>
        <p:nvSpPr>
          <p:cNvPr id="58374" name="Line 6"/>
          <p:cNvSpPr>
            <a:spLocks noChangeShapeType="1"/>
          </p:cNvSpPr>
          <p:nvPr/>
        </p:nvSpPr>
        <p:spPr bwMode="auto">
          <a:xfrm>
            <a:off x="4114800" y="4440237"/>
            <a:ext cx="142875" cy="295275"/>
          </a:xfrm>
          <a:prstGeom prst="line">
            <a:avLst/>
          </a:prstGeom>
          <a:noFill/>
          <a:ln w="9525">
            <a:solidFill>
              <a:schemeClr val="tx1"/>
            </a:solidFill>
            <a:round/>
            <a:headEnd/>
            <a:tailEnd type="triangle" w="med" len="med"/>
          </a:ln>
        </p:spPr>
        <p:txBody>
          <a:bodyPr/>
          <a:lstStyle/>
          <a:p>
            <a:endParaRPr lang="en-US"/>
          </a:p>
        </p:txBody>
      </p:sp>
      <p:sp>
        <p:nvSpPr>
          <p:cNvPr id="58375" name="Line 7"/>
          <p:cNvSpPr>
            <a:spLocks noChangeShapeType="1"/>
          </p:cNvSpPr>
          <p:nvPr/>
        </p:nvSpPr>
        <p:spPr bwMode="auto">
          <a:xfrm>
            <a:off x="4562475" y="4373562"/>
            <a:ext cx="133350" cy="285750"/>
          </a:xfrm>
          <a:prstGeom prst="line">
            <a:avLst/>
          </a:prstGeom>
          <a:noFill/>
          <a:ln w="9525">
            <a:solidFill>
              <a:schemeClr val="tx1"/>
            </a:solidFill>
            <a:round/>
            <a:headEnd/>
            <a:tailEnd type="triangle" w="med" len="med"/>
          </a:ln>
        </p:spPr>
        <p:txBody>
          <a:bodyPr/>
          <a:lstStyle/>
          <a:p>
            <a:endParaRPr lang="en-US"/>
          </a:p>
        </p:txBody>
      </p:sp>
      <p:sp>
        <p:nvSpPr>
          <p:cNvPr id="58376" name="Line 8"/>
          <p:cNvSpPr>
            <a:spLocks noChangeShapeType="1"/>
          </p:cNvSpPr>
          <p:nvPr/>
        </p:nvSpPr>
        <p:spPr bwMode="auto">
          <a:xfrm>
            <a:off x="5029200" y="4335462"/>
            <a:ext cx="200025" cy="342900"/>
          </a:xfrm>
          <a:prstGeom prst="line">
            <a:avLst/>
          </a:prstGeom>
          <a:noFill/>
          <a:ln w="9525">
            <a:solidFill>
              <a:schemeClr val="tx1"/>
            </a:solidFill>
            <a:round/>
            <a:headEnd/>
            <a:tailEnd type="triangle" w="med" len="med"/>
          </a:ln>
        </p:spPr>
        <p:txBody>
          <a:bodyPr/>
          <a:lstStyle/>
          <a:p>
            <a:endParaRPr lang="en-US"/>
          </a:p>
        </p:txBody>
      </p:sp>
      <p:grpSp>
        <p:nvGrpSpPr>
          <p:cNvPr id="2" name="Group 9"/>
          <p:cNvGrpSpPr>
            <a:grpSpLocks/>
          </p:cNvGrpSpPr>
          <p:nvPr/>
        </p:nvGrpSpPr>
        <p:grpSpPr bwMode="auto">
          <a:xfrm>
            <a:off x="669925" y="4867275"/>
            <a:ext cx="4492625" cy="1363662"/>
            <a:chOff x="422" y="2915"/>
            <a:chExt cx="2830" cy="859"/>
          </a:xfrm>
        </p:grpSpPr>
        <p:grpSp>
          <p:nvGrpSpPr>
            <p:cNvPr id="58434" name="Group 10"/>
            <p:cNvGrpSpPr>
              <a:grpSpLocks/>
            </p:cNvGrpSpPr>
            <p:nvPr/>
          </p:nvGrpSpPr>
          <p:grpSpPr bwMode="auto">
            <a:xfrm>
              <a:off x="422" y="2915"/>
              <a:ext cx="2830" cy="859"/>
              <a:chOff x="422" y="2915"/>
              <a:chExt cx="2830" cy="859"/>
            </a:xfrm>
          </p:grpSpPr>
          <p:grpSp>
            <p:nvGrpSpPr>
              <p:cNvPr id="58436" name="Group 11"/>
              <p:cNvGrpSpPr>
                <a:grpSpLocks/>
              </p:cNvGrpSpPr>
              <p:nvPr/>
            </p:nvGrpSpPr>
            <p:grpSpPr bwMode="auto">
              <a:xfrm>
                <a:off x="422" y="2915"/>
                <a:ext cx="2830" cy="859"/>
                <a:chOff x="422" y="2915"/>
                <a:chExt cx="2830" cy="859"/>
              </a:xfrm>
            </p:grpSpPr>
            <p:grpSp>
              <p:nvGrpSpPr>
                <p:cNvPr id="58443" name="Group 12"/>
                <p:cNvGrpSpPr>
                  <a:grpSpLocks/>
                </p:cNvGrpSpPr>
                <p:nvPr/>
              </p:nvGrpSpPr>
              <p:grpSpPr bwMode="auto">
                <a:xfrm>
                  <a:off x="422" y="2915"/>
                  <a:ext cx="2830" cy="859"/>
                  <a:chOff x="422" y="2915"/>
                  <a:chExt cx="2830" cy="859"/>
                </a:xfrm>
              </p:grpSpPr>
              <p:grpSp>
                <p:nvGrpSpPr>
                  <p:cNvPr id="58447" name="Group 13"/>
                  <p:cNvGrpSpPr>
                    <a:grpSpLocks/>
                  </p:cNvGrpSpPr>
                  <p:nvPr/>
                </p:nvGrpSpPr>
                <p:grpSpPr bwMode="auto">
                  <a:xfrm>
                    <a:off x="422" y="2915"/>
                    <a:ext cx="2830" cy="859"/>
                    <a:chOff x="422" y="2915"/>
                    <a:chExt cx="2830" cy="859"/>
                  </a:xfrm>
                </p:grpSpPr>
                <p:sp>
                  <p:nvSpPr>
                    <p:cNvPr id="58449" name="Line 14"/>
                    <p:cNvSpPr>
                      <a:spLocks noChangeShapeType="1"/>
                    </p:cNvSpPr>
                    <p:nvPr/>
                  </p:nvSpPr>
                  <p:spPr bwMode="auto">
                    <a:xfrm>
                      <a:off x="864" y="3120"/>
                      <a:ext cx="288" cy="0"/>
                    </a:xfrm>
                    <a:prstGeom prst="line">
                      <a:avLst/>
                    </a:prstGeom>
                    <a:noFill/>
                    <a:ln w="9525">
                      <a:solidFill>
                        <a:srgbClr val="000000"/>
                      </a:solidFill>
                      <a:round/>
                      <a:headEnd/>
                      <a:tailEnd type="triangle" w="med" len="med"/>
                    </a:ln>
                  </p:spPr>
                  <p:txBody>
                    <a:bodyPr wrap="none" anchor="ctr"/>
                    <a:lstStyle/>
                    <a:p>
                      <a:endParaRPr lang="en-US"/>
                    </a:p>
                  </p:txBody>
                </p:sp>
                <p:sp>
                  <p:nvSpPr>
                    <p:cNvPr id="58450" name="Text Box 15"/>
                    <p:cNvSpPr txBox="1">
                      <a:spLocks noChangeArrowheads="1"/>
                    </p:cNvSpPr>
                    <p:nvPr/>
                  </p:nvSpPr>
                  <p:spPr bwMode="auto">
                    <a:xfrm>
                      <a:off x="422" y="2973"/>
                      <a:ext cx="600" cy="144"/>
                    </a:xfrm>
                    <a:prstGeom prst="rect">
                      <a:avLst/>
                    </a:prstGeom>
                    <a:noFill/>
                    <a:ln w="76200">
                      <a:noFill/>
                      <a:miter lim="800000"/>
                      <a:headEnd/>
                      <a:tailEnd/>
                    </a:ln>
                  </p:spPr>
                  <p:txBody>
                    <a:bodyPr wrap="none">
                      <a:spAutoFit/>
                    </a:bodyPr>
                    <a:lstStyle/>
                    <a:p>
                      <a:pPr marL="342900" indent="-342900" algn="ctr">
                        <a:spcBef>
                          <a:spcPct val="20000"/>
                        </a:spcBef>
                      </a:pPr>
                      <a:r>
                        <a:rPr lang="en-US" sz="900" b="1"/>
                        <a:t>Water imports</a:t>
                      </a:r>
                    </a:p>
                  </p:txBody>
                </p:sp>
                <p:sp>
                  <p:nvSpPr>
                    <p:cNvPr id="58451" name="Line 16"/>
                    <p:cNvSpPr>
                      <a:spLocks noChangeShapeType="1"/>
                    </p:cNvSpPr>
                    <p:nvPr/>
                  </p:nvSpPr>
                  <p:spPr bwMode="auto">
                    <a:xfrm flipH="1" flipV="1">
                      <a:off x="2695" y="3136"/>
                      <a:ext cx="251" cy="62"/>
                    </a:xfrm>
                    <a:prstGeom prst="line">
                      <a:avLst/>
                    </a:prstGeom>
                    <a:noFill/>
                    <a:ln w="28575">
                      <a:solidFill>
                        <a:srgbClr val="FF0000"/>
                      </a:solidFill>
                      <a:round/>
                      <a:headEnd/>
                      <a:tailEnd type="triangle" w="med" len="med"/>
                    </a:ln>
                  </p:spPr>
                  <p:txBody>
                    <a:bodyPr/>
                    <a:lstStyle/>
                    <a:p>
                      <a:endParaRPr lang="en-US"/>
                    </a:p>
                  </p:txBody>
                </p:sp>
                <p:grpSp>
                  <p:nvGrpSpPr>
                    <p:cNvPr id="58452" name="Group 17"/>
                    <p:cNvGrpSpPr>
                      <a:grpSpLocks/>
                    </p:cNvGrpSpPr>
                    <p:nvPr/>
                  </p:nvGrpSpPr>
                  <p:grpSpPr bwMode="auto">
                    <a:xfrm>
                      <a:off x="2933" y="3161"/>
                      <a:ext cx="150" cy="110"/>
                      <a:chOff x="2933" y="3161"/>
                      <a:chExt cx="150" cy="110"/>
                    </a:xfrm>
                  </p:grpSpPr>
                  <p:sp>
                    <p:nvSpPr>
                      <p:cNvPr id="58470" name="Oval 18"/>
                      <p:cNvSpPr>
                        <a:spLocks noChangeAspect="1" noChangeArrowheads="1"/>
                      </p:cNvSpPr>
                      <p:nvPr/>
                    </p:nvSpPr>
                    <p:spPr bwMode="auto">
                      <a:xfrm>
                        <a:off x="2933" y="3161"/>
                        <a:ext cx="150" cy="110"/>
                      </a:xfrm>
                      <a:prstGeom prst="ellipse">
                        <a:avLst/>
                      </a:prstGeom>
                      <a:solidFill>
                        <a:srgbClr val="FF0000"/>
                      </a:solidFill>
                      <a:ln w="9525" algn="ctr">
                        <a:solidFill>
                          <a:srgbClr val="FF0000"/>
                        </a:solidFill>
                        <a:round/>
                        <a:headEnd/>
                        <a:tailEnd/>
                      </a:ln>
                    </p:spPr>
                    <p:txBody>
                      <a:bodyPr wrap="none" anchor="ctr"/>
                      <a:lstStyle/>
                      <a:p>
                        <a:endParaRPr lang="en-US"/>
                      </a:p>
                    </p:txBody>
                  </p:sp>
                  <p:sp>
                    <p:nvSpPr>
                      <p:cNvPr id="58471" name="Oval 19"/>
                      <p:cNvSpPr>
                        <a:spLocks noChangeAspect="1" noChangeArrowheads="1"/>
                      </p:cNvSpPr>
                      <p:nvPr/>
                    </p:nvSpPr>
                    <p:spPr bwMode="auto">
                      <a:xfrm>
                        <a:off x="2963" y="3183"/>
                        <a:ext cx="96" cy="70"/>
                      </a:xfrm>
                      <a:prstGeom prst="ellipse">
                        <a:avLst/>
                      </a:prstGeom>
                      <a:solidFill>
                        <a:schemeClr val="accent2"/>
                      </a:solidFill>
                      <a:ln w="9525" algn="ctr">
                        <a:solidFill>
                          <a:srgbClr val="FF0000"/>
                        </a:solidFill>
                        <a:round/>
                        <a:headEnd/>
                        <a:tailEnd/>
                      </a:ln>
                    </p:spPr>
                    <p:txBody>
                      <a:bodyPr wrap="none" anchor="ctr"/>
                      <a:lstStyle/>
                      <a:p>
                        <a:endParaRPr lang="en-US"/>
                      </a:p>
                    </p:txBody>
                  </p:sp>
                </p:grpSp>
                <p:grpSp>
                  <p:nvGrpSpPr>
                    <p:cNvPr id="58453" name="Group 20"/>
                    <p:cNvGrpSpPr>
                      <a:grpSpLocks/>
                    </p:cNvGrpSpPr>
                    <p:nvPr/>
                  </p:nvGrpSpPr>
                  <p:grpSpPr bwMode="auto">
                    <a:xfrm>
                      <a:off x="1247" y="3083"/>
                      <a:ext cx="150" cy="110"/>
                      <a:chOff x="2933" y="3161"/>
                      <a:chExt cx="150" cy="110"/>
                    </a:xfrm>
                  </p:grpSpPr>
                  <p:sp>
                    <p:nvSpPr>
                      <p:cNvPr id="58468" name="Oval 21"/>
                      <p:cNvSpPr>
                        <a:spLocks noChangeAspect="1" noChangeArrowheads="1"/>
                      </p:cNvSpPr>
                      <p:nvPr/>
                    </p:nvSpPr>
                    <p:spPr bwMode="auto">
                      <a:xfrm>
                        <a:off x="2933" y="3161"/>
                        <a:ext cx="150" cy="110"/>
                      </a:xfrm>
                      <a:prstGeom prst="ellipse">
                        <a:avLst/>
                      </a:prstGeom>
                      <a:solidFill>
                        <a:srgbClr val="FF0000"/>
                      </a:solidFill>
                      <a:ln w="9525" algn="ctr">
                        <a:solidFill>
                          <a:srgbClr val="FF0000"/>
                        </a:solidFill>
                        <a:round/>
                        <a:headEnd/>
                        <a:tailEnd/>
                      </a:ln>
                    </p:spPr>
                    <p:txBody>
                      <a:bodyPr wrap="none" anchor="ctr"/>
                      <a:lstStyle/>
                      <a:p>
                        <a:endParaRPr lang="en-US"/>
                      </a:p>
                    </p:txBody>
                  </p:sp>
                  <p:sp>
                    <p:nvSpPr>
                      <p:cNvPr id="58469" name="Oval 22"/>
                      <p:cNvSpPr>
                        <a:spLocks noChangeAspect="1" noChangeArrowheads="1"/>
                      </p:cNvSpPr>
                      <p:nvPr/>
                    </p:nvSpPr>
                    <p:spPr bwMode="auto">
                      <a:xfrm>
                        <a:off x="2963" y="3183"/>
                        <a:ext cx="96" cy="70"/>
                      </a:xfrm>
                      <a:prstGeom prst="ellipse">
                        <a:avLst/>
                      </a:prstGeom>
                      <a:solidFill>
                        <a:schemeClr val="accent2"/>
                      </a:solidFill>
                      <a:ln w="9525" algn="ctr">
                        <a:solidFill>
                          <a:srgbClr val="FF0000"/>
                        </a:solidFill>
                        <a:round/>
                        <a:headEnd/>
                        <a:tailEnd/>
                      </a:ln>
                    </p:spPr>
                    <p:txBody>
                      <a:bodyPr wrap="none" anchor="ctr"/>
                      <a:lstStyle/>
                      <a:p>
                        <a:endParaRPr lang="en-US"/>
                      </a:p>
                    </p:txBody>
                  </p:sp>
                </p:grpSp>
                <p:grpSp>
                  <p:nvGrpSpPr>
                    <p:cNvPr id="58454" name="Group 23"/>
                    <p:cNvGrpSpPr>
                      <a:grpSpLocks/>
                    </p:cNvGrpSpPr>
                    <p:nvPr/>
                  </p:nvGrpSpPr>
                  <p:grpSpPr bwMode="auto">
                    <a:xfrm>
                      <a:off x="1859" y="2915"/>
                      <a:ext cx="150" cy="110"/>
                      <a:chOff x="2933" y="3161"/>
                      <a:chExt cx="150" cy="110"/>
                    </a:xfrm>
                  </p:grpSpPr>
                  <p:sp>
                    <p:nvSpPr>
                      <p:cNvPr id="58466" name="Oval 24"/>
                      <p:cNvSpPr>
                        <a:spLocks noChangeAspect="1" noChangeArrowheads="1"/>
                      </p:cNvSpPr>
                      <p:nvPr/>
                    </p:nvSpPr>
                    <p:spPr bwMode="auto">
                      <a:xfrm>
                        <a:off x="2933" y="3161"/>
                        <a:ext cx="150" cy="110"/>
                      </a:xfrm>
                      <a:prstGeom prst="ellipse">
                        <a:avLst/>
                      </a:prstGeom>
                      <a:solidFill>
                        <a:srgbClr val="FF0000"/>
                      </a:solidFill>
                      <a:ln w="9525" algn="ctr">
                        <a:solidFill>
                          <a:srgbClr val="FF0000"/>
                        </a:solidFill>
                        <a:round/>
                        <a:headEnd/>
                        <a:tailEnd/>
                      </a:ln>
                    </p:spPr>
                    <p:txBody>
                      <a:bodyPr wrap="none" anchor="ctr"/>
                      <a:lstStyle/>
                      <a:p>
                        <a:endParaRPr lang="en-US"/>
                      </a:p>
                    </p:txBody>
                  </p:sp>
                  <p:sp>
                    <p:nvSpPr>
                      <p:cNvPr id="58467" name="Oval 25"/>
                      <p:cNvSpPr>
                        <a:spLocks noChangeAspect="1" noChangeArrowheads="1"/>
                      </p:cNvSpPr>
                      <p:nvPr/>
                    </p:nvSpPr>
                    <p:spPr bwMode="auto">
                      <a:xfrm>
                        <a:off x="2963" y="3183"/>
                        <a:ext cx="96" cy="70"/>
                      </a:xfrm>
                      <a:prstGeom prst="ellipse">
                        <a:avLst/>
                      </a:prstGeom>
                      <a:solidFill>
                        <a:schemeClr val="accent2"/>
                      </a:solidFill>
                      <a:ln w="9525" algn="ctr">
                        <a:solidFill>
                          <a:srgbClr val="FF0000"/>
                        </a:solidFill>
                        <a:round/>
                        <a:headEnd/>
                        <a:tailEnd/>
                      </a:ln>
                    </p:spPr>
                    <p:txBody>
                      <a:bodyPr wrap="none" anchor="ctr"/>
                      <a:lstStyle/>
                      <a:p>
                        <a:endParaRPr lang="en-US"/>
                      </a:p>
                    </p:txBody>
                  </p:sp>
                </p:grpSp>
                <p:sp>
                  <p:nvSpPr>
                    <p:cNvPr id="58455" name="Line 26"/>
                    <p:cNvSpPr>
                      <a:spLocks noChangeShapeType="1"/>
                    </p:cNvSpPr>
                    <p:nvPr/>
                  </p:nvSpPr>
                  <p:spPr bwMode="auto">
                    <a:xfrm flipV="1">
                      <a:off x="1392" y="3102"/>
                      <a:ext cx="174" cy="0"/>
                    </a:xfrm>
                    <a:prstGeom prst="line">
                      <a:avLst/>
                    </a:prstGeom>
                    <a:noFill/>
                    <a:ln w="34925">
                      <a:solidFill>
                        <a:srgbClr val="FF0000"/>
                      </a:solidFill>
                      <a:round/>
                      <a:headEnd/>
                      <a:tailEnd type="triangle" w="med" len="med"/>
                    </a:ln>
                  </p:spPr>
                  <p:txBody>
                    <a:bodyPr/>
                    <a:lstStyle/>
                    <a:p>
                      <a:endParaRPr lang="en-US"/>
                    </a:p>
                  </p:txBody>
                </p:sp>
                <p:sp>
                  <p:nvSpPr>
                    <p:cNvPr id="58456" name="Line 27"/>
                    <p:cNvSpPr>
                      <a:spLocks noChangeShapeType="1"/>
                    </p:cNvSpPr>
                    <p:nvPr/>
                  </p:nvSpPr>
                  <p:spPr bwMode="auto">
                    <a:xfrm>
                      <a:off x="1968" y="3006"/>
                      <a:ext cx="180" cy="84"/>
                    </a:xfrm>
                    <a:prstGeom prst="line">
                      <a:avLst/>
                    </a:prstGeom>
                    <a:noFill/>
                    <a:ln w="28575">
                      <a:solidFill>
                        <a:srgbClr val="FF0000"/>
                      </a:solidFill>
                      <a:round/>
                      <a:headEnd/>
                      <a:tailEnd type="triangle" w="med" len="med"/>
                    </a:ln>
                  </p:spPr>
                  <p:txBody>
                    <a:bodyPr/>
                    <a:lstStyle/>
                    <a:p>
                      <a:endParaRPr lang="en-US"/>
                    </a:p>
                  </p:txBody>
                </p:sp>
                <p:sp>
                  <p:nvSpPr>
                    <p:cNvPr id="58457" name="Freeform 28"/>
                    <p:cNvSpPr>
                      <a:spLocks/>
                    </p:cNvSpPr>
                    <p:nvPr/>
                  </p:nvSpPr>
                  <p:spPr bwMode="auto">
                    <a:xfrm>
                      <a:off x="2142" y="2994"/>
                      <a:ext cx="1110" cy="348"/>
                    </a:xfrm>
                    <a:custGeom>
                      <a:avLst/>
                      <a:gdLst>
                        <a:gd name="T0" fmla="*/ 1110 w 1110"/>
                        <a:gd name="T1" fmla="*/ 0 h 348"/>
                        <a:gd name="T2" fmla="*/ 918 w 1110"/>
                        <a:gd name="T3" fmla="*/ 60 h 348"/>
                        <a:gd name="T4" fmla="*/ 708 w 1110"/>
                        <a:gd name="T5" fmla="*/ 96 h 348"/>
                        <a:gd name="T6" fmla="*/ 420 w 1110"/>
                        <a:gd name="T7" fmla="*/ 150 h 348"/>
                        <a:gd name="T8" fmla="*/ 150 w 1110"/>
                        <a:gd name="T9" fmla="*/ 246 h 348"/>
                        <a:gd name="T10" fmla="*/ 0 w 1110"/>
                        <a:gd name="T11" fmla="*/ 348 h 348"/>
                        <a:gd name="T12" fmla="*/ 0 60000 65536"/>
                        <a:gd name="T13" fmla="*/ 0 60000 65536"/>
                        <a:gd name="T14" fmla="*/ 0 60000 65536"/>
                        <a:gd name="T15" fmla="*/ 0 60000 65536"/>
                        <a:gd name="T16" fmla="*/ 0 60000 65536"/>
                        <a:gd name="T17" fmla="*/ 0 60000 65536"/>
                        <a:gd name="T18" fmla="*/ 0 w 1110"/>
                        <a:gd name="T19" fmla="*/ 0 h 348"/>
                        <a:gd name="T20" fmla="*/ 1110 w 1110"/>
                        <a:gd name="T21" fmla="*/ 348 h 348"/>
                      </a:gdLst>
                      <a:ahLst/>
                      <a:cxnLst>
                        <a:cxn ang="T12">
                          <a:pos x="T0" y="T1"/>
                        </a:cxn>
                        <a:cxn ang="T13">
                          <a:pos x="T2" y="T3"/>
                        </a:cxn>
                        <a:cxn ang="T14">
                          <a:pos x="T4" y="T5"/>
                        </a:cxn>
                        <a:cxn ang="T15">
                          <a:pos x="T6" y="T7"/>
                        </a:cxn>
                        <a:cxn ang="T16">
                          <a:pos x="T8" y="T9"/>
                        </a:cxn>
                        <a:cxn ang="T17">
                          <a:pos x="T10" y="T11"/>
                        </a:cxn>
                      </a:cxnLst>
                      <a:rect l="T18" t="T19" r="T20" b="T21"/>
                      <a:pathLst>
                        <a:path w="1110" h="348">
                          <a:moveTo>
                            <a:pt x="1110" y="0"/>
                          </a:moveTo>
                          <a:lnTo>
                            <a:pt x="918" y="60"/>
                          </a:lnTo>
                          <a:lnTo>
                            <a:pt x="708" y="96"/>
                          </a:lnTo>
                          <a:lnTo>
                            <a:pt x="420" y="150"/>
                          </a:lnTo>
                          <a:lnTo>
                            <a:pt x="150" y="246"/>
                          </a:lnTo>
                          <a:lnTo>
                            <a:pt x="0" y="348"/>
                          </a:lnTo>
                        </a:path>
                      </a:pathLst>
                    </a:custGeom>
                    <a:noFill/>
                    <a:ln w="28575">
                      <a:solidFill>
                        <a:srgbClr val="00CCFF"/>
                      </a:solidFill>
                      <a:round/>
                      <a:headEnd/>
                      <a:tailEnd/>
                    </a:ln>
                  </p:spPr>
                  <p:txBody>
                    <a:bodyPr/>
                    <a:lstStyle/>
                    <a:p>
                      <a:endParaRPr lang="en-US"/>
                    </a:p>
                  </p:txBody>
                </p:sp>
                <p:sp>
                  <p:nvSpPr>
                    <p:cNvPr id="58458" name="AutoShape 29"/>
                    <p:cNvSpPr>
                      <a:spLocks noChangeArrowheads="1"/>
                    </p:cNvSpPr>
                    <p:nvPr/>
                  </p:nvSpPr>
                  <p:spPr bwMode="auto">
                    <a:xfrm>
                      <a:off x="1986" y="3234"/>
                      <a:ext cx="168" cy="180"/>
                    </a:xfrm>
                    <a:prstGeom prst="triangle">
                      <a:avLst>
                        <a:gd name="adj" fmla="val 50000"/>
                      </a:avLst>
                    </a:prstGeom>
                    <a:solidFill>
                      <a:srgbClr val="00FF00"/>
                    </a:solidFill>
                    <a:ln w="9525" algn="ctr">
                      <a:noFill/>
                      <a:miter lim="800000"/>
                      <a:headEnd/>
                      <a:tailEnd/>
                    </a:ln>
                  </p:spPr>
                  <p:txBody>
                    <a:bodyPr wrap="none" anchor="ctr"/>
                    <a:lstStyle/>
                    <a:p>
                      <a:endParaRPr lang="en-US"/>
                    </a:p>
                  </p:txBody>
                </p:sp>
                <p:sp>
                  <p:nvSpPr>
                    <p:cNvPr id="58459" name="Rectangle 30"/>
                    <p:cNvSpPr>
                      <a:spLocks noChangeArrowheads="1"/>
                    </p:cNvSpPr>
                    <p:nvPr/>
                  </p:nvSpPr>
                  <p:spPr bwMode="auto">
                    <a:xfrm>
                      <a:off x="1098" y="3486"/>
                      <a:ext cx="210" cy="180"/>
                    </a:xfrm>
                    <a:prstGeom prst="rect">
                      <a:avLst/>
                    </a:prstGeom>
                    <a:solidFill>
                      <a:srgbClr val="00FF00"/>
                    </a:solidFill>
                    <a:ln w="9525" algn="ctr">
                      <a:noFill/>
                      <a:miter lim="800000"/>
                      <a:headEnd/>
                      <a:tailEnd/>
                    </a:ln>
                  </p:spPr>
                  <p:txBody>
                    <a:bodyPr wrap="none" anchor="ctr"/>
                    <a:lstStyle/>
                    <a:p>
                      <a:endParaRPr lang="en-US"/>
                    </a:p>
                  </p:txBody>
                </p:sp>
                <p:sp>
                  <p:nvSpPr>
                    <p:cNvPr id="58460" name="Freeform 31"/>
                    <p:cNvSpPr>
                      <a:spLocks/>
                    </p:cNvSpPr>
                    <p:nvPr/>
                  </p:nvSpPr>
                  <p:spPr bwMode="auto">
                    <a:xfrm>
                      <a:off x="1434" y="2982"/>
                      <a:ext cx="624" cy="330"/>
                    </a:xfrm>
                    <a:custGeom>
                      <a:avLst/>
                      <a:gdLst>
                        <a:gd name="T0" fmla="*/ 0 w 624"/>
                        <a:gd name="T1" fmla="*/ 0 h 330"/>
                        <a:gd name="T2" fmla="*/ 132 w 624"/>
                        <a:gd name="T3" fmla="*/ 102 h 330"/>
                        <a:gd name="T4" fmla="*/ 252 w 624"/>
                        <a:gd name="T5" fmla="*/ 186 h 330"/>
                        <a:gd name="T6" fmla="*/ 456 w 624"/>
                        <a:gd name="T7" fmla="*/ 258 h 330"/>
                        <a:gd name="T8" fmla="*/ 624 w 624"/>
                        <a:gd name="T9" fmla="*/ 330 h 330"/>
                        <a:gd name="T10" fmla="*/ 0 60000 65536"/>
                        <a:gd name="T11" fmla="*/ 0 60000 65536"/>
                        <a:gd name="T12" fmla="*/ 0 60000 65536"/>
                        <a:gd name="T13" fmla="*/ 0 60000 65536"/>
                        <a:gd name="T14" fmla="*/ 0 60000 65536"/>
                        <a:gd name="T15" fmla="*/ 0 w 624"/>
                        <a:gd name="T16" fmla="*/ 0 h 330"/>
                        <a:gd name="T17" fmla="*/ 624 w 624"/>
                        <a:gd name="T18" fmla="*/ 330 h 330"/>
                      </a:gdLst>
                      <a:ahLst/>
                      <a:cxnLst>
                        <a:cxn ang="T10">
                          <a:pos x="T0" y="T1"/>
                        </a:cxn>
                        <a:cxn ang="T11">
                          <a:pos x="T2" y="T3"/>
                        </a:cxn>
                        <a:cxn ang="T12">
                          <a:pos x="T4" y="T5"/>
                        </a:cxn>
                        <a:cxn ang="T13">
                          <a:pos x="T6" y="T7"/>
                        </a:cxn>
                        <a:cxn ang="T14">
                          <a:pos x="T8" y="T9"/>
                        </a:cxn>
                      </a:cxnLst>
                      <a:rect l="T15" t="T16" r="T17" b="T18"/>
                      <a:pathLst>
                        <a:path w="624" h="330">
                          <a:moveTo>
                            <a:pt x="0" y="0"/>
                          </a:moveTo>
                          <a:lnTo>
                            <a:pt x="132" y="102"/>
                          </a:lnTo>
                          <a:lnTo>
                            <a:pt x="252" y="186"/>
                          </a:lnTo>
                          <a:lnTo>
                            <a:pt x="456" y="258"/>
                          </a:lnTo>
                          <a:lnTo>
                            <a:pt x="624" y="330"/>
                          </a:lnTo>
                        </a:path>
                      </a:pathLst>
                    </a:custGeom>
                    <a:noFill/>
                    <a:ln w="31750">
                      <a:solidFill>
                        <a:srgbClr val="00CCFF"/>
                      </a:solidFill>
                      <a:round/>
                      <a:headEnd/>
                      <a:tailEnd/>
                    </a:ln>
                  </p:spPr>
                  <p:txBody>
                    <a:bodyPr/>
                    <a:lstStyle/>
                    <a:p>
                      <a:endParaRPr lang="en-US"/>
                    </a:p>
                  </p:txBody>
                </p:sp>
                <p:sp>
                  <p:nvSpPr>
                    <p:cNvPr id="58461" name="Freeform 32"/>
                    <p:cNvSpPr>
                      <a:spLocks/>
                    </p:cNvSpPr>
                    <p:nvPr/>
                  </p:nvSpPr>
                  <p:spPr bwMode="auto">
                    <a:xfrm>
                      <a:off x="2034" y="2922"/>
                      <a:ext cx="126" cy="384"/>
                    </a:xfrm>
                    <a:custGeom>
                      <a:avLst/>
                      <a:gdLst>
                        <a:gd name="T0" fmla="*/ 0 w 126"/>
                        <a:gd name="T1" fmla="*/ 0 h 384"/>
                        <a:gd name="T2" fmla="*/ 78 w 126"/>
                        <a:gd name="T3" fmla="*/ 78 h 384"/>
                        <a:gd name="T4" fmla="*/ 126 w 126"/>
                        <a:gd name="T5" fmla="*/ 150 h 384"/>
                        <a:gd name="T6" fmla="*/ 126 w 126"/>
                        <a:gd name="T7" fmla="*/ 210 h 384"/>
                        <a:gd name="T8" fmla="*/ 78 w 126"/>
                        <a:gd name="T9" fmla="*/ 384 h 384"/>
                        <a:gd name="T10" fmla="*/ 0 60000 65536"/>
                        <a:gd name="T11" fmla="*/ 0 60000 65536"/>
                        <a:gd name="T12" fmla="*/ 0 60000 65536"/>
                        <a:gd name="T13" fmla="*/ 0 60000 65536"/>
                        <a:gd name="T14" fmla="*/ 0 60000 65536"/>
                        <a:gd name="T15" fmla="*/ 0 w 126"/>
                        <a:gd name="T16" fmla="*/ 0 h 384"/>
                        <a:gd name="T17" fmla="*/ 126 w 126"/>
                        <a:gd name="T18" fmla="*/ 384 h 384"/>
                      </a:gdLst>
                      <a:ahLst/>
                      <a:cxnLst>
                        <a:cxn ang="T10">
                          <a:pos x="T0" y="T1"/>
                        </a:cxn>
                        <a:cxn ang="T11">
                          <a:pos x="T2" y="T3"/>
                        </a:cxn>
                        <a:cxn ang="T12">
                          <a:pos x="T4" y="T5"/>
                        </a:cxn>
                        <a:cxn ang="T13">
                          <a:pos x="T6" y="T7"/>
                        </a:cxn>
                        <a:cxn ang="T14">
                          <a:pos x="T8" y="T9"/>
                        </a:cxn>
                      </a:cxnLst>
                      <a:rect l="T15" t="T16" r="T17" b="T18"/>
                      <a:pathLst>
                        <a:path w="126" h="384">
                          <a:moveTo>
                            <a:pt x="0" y="0"/>
                          </a:moveTo>
                          <a:lnTo>
                            <a:pt x="78" y="78"/>
                          </a:lnTo>
                          <a:lnTo>
                            <a:pt x="126" y="150"/>
                          </a:lnTo>
                          <a:lnTo>
                            <a:pt x="126" y="210"/>
                          </a:lnTo>
                          <a:lnTo>
                            <a:pt x="78" y="384"/>
                          </a:lnTo>
                        </a:path>
                      </a:pathLst>
                    </a:custGeom>
                    <a:noFill/>
                    <a:ln w="31750">
                      <a:solidFill>
                        <a:srgbClr val="00CCFF"/>
                      </a:solidFill>
                      <a:round/>
                      <a:headEnd/>
                      <a:tailEnd/>
                    </a:ln>
                  </p:spPr>
                  <p:txBody>
                    <a:bodyPr/>
                    <a:lstStyle/>
                    <a:p>
                      <a:endParaRPr lang="en-US"/>
                    </a:p>
                  </p:txBody>
                </p:sp>
                <p:sp>
                  <p:nvSpPr>
                    <p:cNvPr id="58462" name="Line 33"/>
                    <p:cNvSpPr>
                      <a:spLocks noChangeShapeType="1"/>
                    </p:cNvSpPr>
                    <p:nvPr/>
                  </p:nvSpPr>
                  <p:spPr bwMode="auto">
                    <a:xfrm flipH="1">
                      <a:off x="1368" y="3132"/>
                      <a:ext cx="258" cy="18"/>
                    </a:xfrm>
                    <a:prstGeom prst="line">
                      <a:avLst/>
                    </a:prstGeom>
                    <a:noFill/>
                    <a:ln w="34925">
                      <a:solidFill>
                        <a:srgbClr val="00FF00"/>
                      </a:solidFill>
                      <a:round/>
                      <a:headEnd/>
                      <a:tailEnd type="triangle" w="med" len="med"/>
                    </a:ln>
                  </p:spPr>
                  <p:txBody>
                    <a:bodyPr/>
                    <a:lstStyle/>
                    <a:p>
                      <a:endParaRPr lang="en-US"/>
                    </a:p>
                  </p:txBody>
                </p:sp>
                <p:sp>
                  <p:nvSpPr>
                    <p:cNvPr id="58463" name="Line 34"/>
                    <p:cNvSpPr>
                      <a:spLocks noChangeShapeType="1"/>
                    </p:cNvSpPr>
                    <p:nvPr/>
                  </p:nvSpPr>
                  <p:spPr bwMode="auto">
                    <a:xfrm flipV="1">
                      <a:off x="1206" y="3192"/>
                      <a:ext cx="108" cy="324"/>
                    </a:xfrm>
                    <a:prstGeom prst="line">
                      <a:avLst/>
                    </a:prstGeom>
                    <a:noFill/>
                    <a:ln w="34925">
                      <a:solidFill>
                        <a:srgbClr val="00FF00"/>
                      </a:solidFill>
                      <a:round/>
                      <a:headEnd/>
                      <a:tailEnd type="triangle" w="med" len="med"/>
                    </a:ln>
                  </p:spPr>
                  <p:txBody>
                    <a:bodyPr/>
                    <a:lstStyle/>
                    <a:p>
                      <a:endParaRPr lang="en-US"/>
                    </a:p>
                  </p:txBody>
                </p:sp>
                <p:sp>
                  <p:nvSpPr>
                    <p:cNvPr id="58464" name="Line 35"/>
                    <p:cNvSpPr>
                      <a:spLocks noChangeShapeType="1"/>
                    </p:cNvSpPr>
                    <p:nvPr/>
                  </p:nvSpPr>
                  <p:spPr bwMode="auto">
                    <a:xfrm flipH="1">
                      <a:off x="1146" y="3192"/>
                      <a:ext cx="120" cy="294"/>
                    </a:xfrm>
                    <a:prstGeom prst="line">
                      <a:avLst/>
                    </a:prstGeom>
                    <a:noFill/>
                    <a:ln w="28575">
                      <a:solidFill>
                        <a:srgbClr val="FF0000"/>
                      </a:solidFill>
                      <a:round/>
                      <a:headEnd/>
                      <a:tailEnd type="triangle" w="med" len="med"/>
                    </a:ln>
                  </p:spPr>
                  <p:txBody>
                    <a:bodyPr/>
                    <a:lstStyle/>
                    <a:p>
                      <a:endParaRPr lang="en-US"/>
                    </a:p>
                  </p:txBody>
                </p:sp>
                <p:sp>
                  <p:nvSpPr>
                    <p:cNvPr id="58465" name="Line 36"/>
                    <p:cNvSpPr>
                      <a:spLocks noChangeShapeType="1"/>
                    </p:cNvSpPr>
                    <p:nvPr/>
                  </p:nvSpPr>
                  <p:spPr bwMode="auto">
                    <a:xfrm flipH="1">
                      <a:off x="1848" y="3456"/>
                      <a:ext cx="156" cy="318"/>
                    </a:xfrm>
                    <a:prstGeom prst="line">
                      <a:avLst/>
                    </a:prstGeom>
                    <a:noFill/>
                    <a:ln w="31750">
                      <a:solidFill>
                        <a:srgbClr val="00CCFF"/>
                      </a:solidFill>
                      <a:round/>
                      <a:headEnd/>
                      <a:tailEnd type="triangle" w="med" len="med"/>
                    </a:ln>
                  </p:spPr>
                  <p:txBody>
                    <a:bodyPr/>
                    <a:lstStyle/>
                    <a:p>
                      <a:endParaRPr lang="en-US"/>
                    </a:p>
                  </p:txBody>
                </p:sp>
              </p:grpSp>
              <p:sp>
                <p:nvSpPr>
                  <p:cNvPr id="58448" name="Line 37"/>
                  <p:cNvSpPr>
                    <a:spLocks noChangeShapeType="1"/>
                  </p:cNvSpPr>
                  <p:nvPr/>
                </p:nvSpPr>
                <p:spPr bwMode="auto">
                  <a:xfrm>
                    <a:off x="1284" y="3612"/>
                    <a:ext cx="606" cy="66"/>
                  </a:xfrm>
                  <a:prstGeom prst="line">
                    <a:avLst/>
                  </a:prstGeom>
                  <a:noFill/>
                  <a:ln w="38100">
                    <a:solidFill>
                      <a:srgbClr val="800080"/>
                    </a:solidFill>
                    <a:round/>
                    <a:headEnd type="triangle" w="med" len="med"/>
                    <a:tailEnd type="triangle" w="med" len="med"/>
                  </a:ln>
                </p:spPr>
                <p:txBody>
                  <a:bodyPr/>
                  <a:lstStyle/>
                  <a:p>
                    <a:endParaRPr lang="en-US"/>
                  </a:p>
                </p:txBody>
              </p:sp>
            </p:grpSp>
            <p:sp>
              <p:nvSpPr>
                <p:cNvPr id="58444" name="Oval 38"/>
                <p:cNvSpPr>
                  <a:spLocks noChangeArrowheads="1"/>
                </p:cNvSpPr>
                <p:nvPr/>
              </p:nvSpPr>
              <p:spPr bwMode="auto">
                <a:xfrm>
                  <a:off x="2088" y="3510"/>
                  <a:ext cx="192" cy="102"/>
                </a:xfrm>
                <a:prstGeom prst="ellipse">
                  <a:avLst/>
                </a:prstGeom>
                <a:solidFill>
                  <a:srgbClr val="FF0000"/>
                </a:solidFill>
                <a:ln w="9525" algn="ctr">
                  <a:noFill/>
                  <a:round/>
                  <a:headEnd/>
                  <a:tailEnd/>
                </a:ln>
              </p:spPr>
              <p:txBody>
                <a:bodyPr wrap="none" anchor="ctr"/>
                <a:lstStyle/>
                <a:p>
                  <a:endParaRPr lang="en-US"/>
                </a:p>
              </p:txBody>
            </p:sp>
            <p:sp>
              <p:nvSpPr>
                <p:cNvPr id="58445" name="Line 39"/>
                <p:cNvSpPr>
                  <a:spLocks noChangeShapeType="1"/>
                </p:cNvSpPr>
                <p:nvPr/>
              </p:nvSpPr>
              <p:spPr bwMode="auto">
                <a:xfrm>
                  <a:off x="1980" y="3528"/>
                  <a:ext cx="168" cy="12"/>
                </a:xfrm>
                <a:prstGeom prst="line">
                  <a:avLst/>
                </a:prstGeom>
                <a:noFill/>
                <a:ln w="31750">
                  <a:solidFill>
                    <a:srgbClr val="00FF00"/>
                  </a:solidFill>
                  <a:round/>
                  <a:headEnd/>
                  <a:tailEnd type="triangle" w="med" len="med"/>
                </a:ln>
              </p:spPr>
              <p:txBody>
                <a:bodyPr/>
                <a:lstStyle/>
                <a:p>
                  <a:endParaRPr lang="en-US"/>
                </a:p>
              </p:txBody>
            </p:sp>
            <p:sp>
              <p:nvSpPr>
                <p:cNvPr id="58446" name="Line 40"/>
                <p:cNvSpPr>
                  <a:spLocks noChangeShapeType="1"/>
                </p:cNvSpPr>
                <p:nvPr/>
              </p:nvSpPr>
              <p:spPr bwMode="auto">
                <a:xfrm flipH="1">
                  <a:off x="1920" y="3588"/>
                  <a:ext cx="186" cy="6"/>
                </a:xfrm>
                <a:prstGeom prst="line">
                  <a:avLst/>
                </a:prstGeom>
                <a:noFill/>
                <a:ln w="28575">
                  <a:solidFill>
                    <a:srgbClr val="FF0000"/>
                  </a:solidFill>
                  <a:round/>
                  <a:headEnd/>
                  <a:tailEnd type="triangle" w="med" len="med"/>
                </a:ln>
              </p:spPr>
              <p:txBody>
                <a:bodyPr/>
                <a:lstStyle/>
                <a:p>
                  <a:endParaRPr lang="en-US"/>
                </a:p>
              </p:txBody>
            </p:sp>
          </p:grpSp>
          <p:grpSp>
            <p:nvGrpSpPr>
              <p:cNvPr id="58437" name="Group 41"/>
              <p:cNvGrpSpPr>
                <a:grpSpLocks/>
              </p:cNvGrpSpPr>
              <p:nvPr/>
            </p:nvGrpSpPr>
            <p:grpSpPr bwMode="auto">
              <a:xfrm>
                <a:off x="1706" y="3462"/>
                <a:ext cx="163" cy="78"/>
                <a:chOff x="1658" y="3386"/>
                <a:chExt cx="163" cy="78"/>
              </a:xfrm>
            </p:grpSpPr>
            <p:sp>
              <p:nvSpPr>
                <p:cNvPr id="58441" name="Oval 42"/>
                <p:cNvSpPr>
                  <a:spLocks noChangeArrowheads="1"/>
                </p:cNvSpPr>
                <p:nvPr/>
              </p:nvSpPr>
              <p:spPr bwMode="auto">
                <a:xfrm>
                  <a:off x="1658" y="3386"/>
                  <a:ext cx="163" cy="78"/>
                </a:xfrm>
                <a:prstGeom prst="ellipse">
                  <a:avLst/>
                </a:prstGeom>
                <a:solidFill>
                  <a:srgbClr val="FF0000"/>
                </a:solidFill>
                <a:ln w="9525" algn="ctr">
                  <a:noFill/>
                  <a:round/>
                  <a:headEnd/>
                  <a:tailEnd/>
                </a:ln>
              </p:spPr>
              <p:txBody>
                <a:bodyPr wrap="none" anchor="ctr"/>
                <a:lstStyle/>
                <a:p>
                  <a:endParaRPr lang="en-US"/>
                </a:p>
              </p:txBody>
            </p:sp>
            <p:sp>
              <p:nvSpPr>
                <p:cNvPr id="58442" name="Oval 43"/>
                <p:cNvSpPr>
                  <a:spLocks noChangeArrowheads="1"/>
                </p:cNvSpPr>
                <p:nvPr/>
              </p:nvSpPr>
              <p:spPr bwMode="auto">
                <a:xfrm>
                  <a:off x="1705" y="3410"/>
                  <a:ext cx="56" cy="32"/>
                </a:xfrm>
                <a:prstGeom prst="ellipse">
                  <a:avLst/>
                </a:prstGeom>
                <a:solidFill>
                  <a:srgbClr val="3366FF"/>
                </a:solidFill>
                <a:ln w="9525" algn="ctr">
                  <a:noFill/>
                  <a:round/>
                  <a:headEnd/>
                  <a:tailEnd/>
                </a:ln>
              </p:spPr>
              <p:txBody>
                <a:bodyPr wrap="none" anchor="ctr"/>
                <a:lstStyle/>
                <a:p>
                  <a:endParaRPr lang="en-US"/>
                </a:p>
              </p:txBody>
            </p:sp>
          </p:grpSp>
          <p:sp>
            <p:nvSpPr>
              <p:cNvPr id="58438" name="Freeform 44"/>
              <p:cNvSpPr>
                <a:spLocks/>
              </p:cNvSpPr>
              <p:nvPr/>
            </p:nvSpPr>
            <p:spPr bwMode="auto">
              <a:xfrm>
                <a:off x="1572" y="3364"/>
                <a:ext cx="384" cy="140"/>
              </a:xfrm>
              <a:custGeom>
                <a:avLst/>
                <a:gdLst>
                  <a:gd name="T0" fmla="*/ 384 w 384"/>
                  <a:gd name="T1" fmla="*/ 4 h 140"/>
                  <a:gd name="T2" fmla="*/ 140 w 384"/>
                  <a:gd name="T3" fmla="*/ 0 h 140"/>
                  <a:gd name="T4" fmla="*/ 0 w 384"/>
                  <a:gd name="T5" fmla="*/ 140 h 140"/>
                  <a:gd name="T6" fmla="*/ 0 60000 65536"/>
                  <a:gd name="T7" fmla="*/ 0 60000 65536"/>
                  <a:gd name="T8" fmla="*/ 0 60000 65536"/>
                  <a:gd name="T9" fmla="*/ 0 w 384"/>
                  <a:gd name="T10" fmla="*/ 0 h 140"/>
                  <a:gd name="T11" fmla="*/ 384 w 384"/>
                  <a:gd name="T12" fmla="*/ 140 h 140"/>
                </a:gdLst>
                <a:ahLst/>
                <a:cxnLst>
                  <a:cxn ang="T6">
                    <a:pos x="T0" y="T1"/>
                  </a:cxn>
                  <a:cxn ang="T7">
                    <a:pos x="T2" y="T3"/>
                  </a:cxn>
                  <a:cxn ang="T8">
                    <a:pos x="T4" y="T5"/>
                  </a:cxn>
                </a:cxnLst>
                <a:rect l="T9" t="T10" r="T11" b="T12"/>
                <a:pathLst>
                  <a:path w="384" h="140">
                    <a:moveTo>
                      <a:pt x="384" y="4"/>
                    </a:moveTo>
                    <a:lnTo>
                      <a:pt x="140" y="0"/>
                    </a:lnTo>
                    <a:lnTo>
                      <a:pt x="0" y="140"/>
                    </a:lnTo>
                  </a:path>
                </a:pathLst>
              </a:custGeom>
              <a:noFill/>
              <a:ln w="31750">
                <a:solidFill>
                  <a:srgbClr val="FF9900"/>
                </a:solidFill>
                <a:round/>
                <a:headEnd/>
                <a:tailEnd type="triangle" w="med" len="med"/>
              </a:ln>
            </p:spPr>
            <p:txBody>
              <a:bodyPr/>
              <a:lstStyle/>
              <a:p>
                <a:endParaRPr lang="en-US"/>
              </a:p>
            </p:txBody>
          </p:sp>
          <p:sp>
            <p:nvSpPr>
              <p:cNvPr id="58439" name="Line 45"/>
              <p:cNvSpPr>
                <a:spLocks noChangeShapeType="1"/>
              </p:cNvSpPr>
              <p:nvPr/>
            </p:nvSpPr>
            <p:spPr bwMode="auto">
              <a:xfrm>
                <a:off x="1812" y="3364"/>
                <a:ext cx="4" cy="116"/>
              </a:xfrm>
              <a:prstGeom prst="line">
                <a:avLst/>
              </a:prstGeom>
              <a:noFill/>
              <a:ln w="28575">
                <a:solidFill>
                  <a:srgbClr val="00FF00"/>
                </a:solidFill>
                <a:round/>
                <a:headEnd/>
                <a:tailEnd type="triangle" w="med" len="med"/>
              </a:ln>
            </p:spPr>
            <p:txBody>
              <a:bodyPr/>
              <a:lstStyle/>
              <a:p>
                <a:endParaRPr lang="en-US"/>
              </a:p>
            </p:txBody>
          </p:sp>
          <p:sp>
            <p:nvSpPr>
              <p:cNvPr id="58440" name="Line 46"/>
              <p:cNvSpPr>
                <a:spLocks noChangeShapeType="1"/>
              </p:cNvSpPr>
              <p:nvPr/>
            </p:nvSpPr>
            <p:spPr bwMode="auto">
              <a:xfrm>
                <a:off x="1860" y="3516"/>
                <a:ext cx="92" cy="20"/>
              </a:xfrm>
              <a:prstGeom prst="line">
                <a:avLst/>
              </a:prstGeom>
              <a:noFill/>
              <a:ln w="31750">
                <a:solidFill>
                  <a:srgbClr val="FF0000"/>
                </a:solidFill>
                <a:round/>
                <a:headEnd/>
                <a:tailEnd type="triangle" w="med" len="med"/>
              </a:ln>
            </p:spPr>
            <p:txBody>
              <a:bodyPr/>
              <a:lstStyle/>
              <a:p>
                <a:endParaRPr lang="en-US"/>
              </a:p>
            </p:txBody>
          </p:sp>
        </p:grpSp>
        <p:sp>
          <p:nvSpPr>
            <p:cNvPr id="58435" name="Line 47"/>
            <p:cNvSpPr>
              <a:spLocks noChangeShapeType="1"/>
            </p:cNvSpPr>
            <p:nvPr/>
          </p:nvSpPr>
          <p:spPr bwMode="auto">
            <a:xfrm>
              <a:off x="2748" y="3111"/>
              <a:ext cx="238" cy="64"/>
            </a:xfrm>
            <a:prstGeom prst="line">
              <a:avLst/>
            </a:prstGeom>
            <a:noFill/>
            <a:ln w="25400">
              <a:solidFill>
                <a:srgbClr val="00FF00"/>
              </a:solidFill>
              <a:round/>
              <a:headEnd/>
              <a:tailEnd type="triangle" w="med" len="med"/>
            </a:ln>
          </p:spPr>
          <p:txBody>
            <a:bodyPr/>
            <a:lstStyle/>
            <a:p>
              <a:endParaRPr lang="en-US"/>
            </a:p>
          </p:txBody>
        </p:sp>
      </p:grpSp>
      <p:grpSp>
        <p:nvGrpSpPr>
          <p:cNvPr id="12" name="Group 56"/>
          <p:cNvGrpSpPr>
            <a:grpSpLocks/>
          </p:cNvGrpSpPr>
          <p:nvPr/>
        </p:nvGrpSpPr>
        <p:grpSpPr bwMode="auto">
          <a:xfrm>
            <a:off x="3476625" y="4478337"/>
            <a:ext cx="2095500" cy="1323975"/>
            <a:chOff x="2190" y="2670"/>
            <a:chExt cx="1320" cy="834"/>
          </a:xfrm>
        </p:grpSpPr>
        <p:sp>
          <p:nvSpPr>
            <p:cNvPr id="58392" name="Freeform 57"/>
            <p:cNvSpPr>
              <a:spLocks/>
            </p:cNvSpPr>
            <p:nvPr/>
          </p:nvSpPr>
          <p:spPr bwMode="auto">
            <a:xfrm>
              <a:off x="2358" y="3126"/>
              <a:ext cx="840" cy="360"/>
            </a:xfrm>
            <a:custGeom>
              <a:avLst/>
              <a:gdLst>
                <a:gd name="T0" fmla="*/ 0 w 840"/>
                <a:gd name="T1" fmla="*/ 108 h 360"/>
                <a:gd name="T2" fmla="*/ 96 w 840"/>
                <a:gd name="T3" fmla="*/ 192 h 360"/>
                <a:gd name="T4" fmla="*/ 222 w 840"/>
                <a:gd name="T5" fmla="*/ 228 h 360"/>
                <a:gd name="T6" fmla="*/ 420 w 840"/>
                <a:gd name="T7" fmla="*/ 300 h 360"/>
                <a:gd name="T8" fmla="*/ 600 w 840"/>
                <a:gd name="T9" fmla="*/ 330 h 360"/>
                <a:gd name="T10" fmla="*/ 774 w 840"/>
                <a:gd name="T11" fmla="*/ 360 h 360"/>
                <a:gd name="T12" fmla="*/ 828 w 840"/>
                <a:gd name="T13" fmla="*/ 306 h 360"/>
                <a:gd name="T14" fmla="*/ 840 w 840"/>
                <a:gd name="T15" fmla="*/ 270 h 360"/>
                <a:gd name="T16" fmla="*/ 792 w 840"/>
                <a:gd name="T17" fmla="*/ 192 h 360"/>
                <a:gd name="T18" fmla="*/ 756 w 840"/>
                <a:gd name="T19" fmla="*/ 144 h 360"/>
                <a:gd name="T20" fmla="*/ 696 w 840"/>
                <a:gd name="T21" fmla="*/ 138 h 360"/>
                <a:gd name="T22" fmla="*/ 594 w 840"/>
                <a:gd name="T23" fmla="*/ 144 h 360"/>
                <a:gd name="T24" fmla="*/ 546 w 840"/>
                <a:gd name="T25" fmla="*/ 108 h 360"/>
                <a:gd name="T26" fmla="*/ 498 w 840"/>
                <a:gd name="T27" fmla="*/ 78 h 360"/>
                <a:gd name="T28" fmla="*/ 450 w 840"/>
                <a:gd name="T29" fmla="*/ 60 h 360"/>
                <a:gd name="T30" fmla="*/ 384 w 840"/>
                <a:gd name="T31" fmla="*/ 0 h 360"/>
                <a:gd name="T32" fmla="*/ 306 w 840"/>
                <a:gd name="T33" fmla="*/ 24 h 360"/>
                <a:gd name="T34" fmla="*/ 126 w 840"/>
                <a:gd name="T35" fmla="*/ 66 h 360"/>
                <a:gd name="T36" fmla="*/ 0 w 840"/>
                <a:gd name="T37" fmla="*/ 108 h 3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40"/>
                <a:gd name="T58" fmla="*/ 0 h 360"/>
                <a:gd name="T59" fmla="*/ 840 w 840"/>
                <a:gd name="T60" fmla="*/ 360 h 3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40" h="360">
                  <a:moveTo>
                    <a:pt x="0" y="108"/>
                  </a:moveTo>
                  <a:lnTo>
                    <a:pt x="96" y="192"/>
                  </a:lnTo>
                  <a:lnTo>
                    <a:pt x="222" y="228"/>
                  </a:lnTo>
                  <a:lnTo>
                    <a:pt x="420" y="300"/>
                  </a:lnTo>
                  <a:lnTo>
                    <a:pt x="600" y="330"/>
                  </a:lnTo>
                  <a:lnTo>
                    <a:pt x="774" y="360"/>
                  </a:lnTo>
                  <a:lnTo>
                    <a:pt x="828" y="306"/>
                  </a:lnTo>
                  <a:lnTo>
                    <a:pt x="840" y="270"/>
                  </a:lnTo>
                  <a:lnTo>
                    <a:pt x="792" y="192"/>
                  </a:lnTo>
                  <a:lnTo>
                    <a:pt x="756" y="144"/>
                  </a:lnTo>
                  <a:lnTo>
                    <a:pt x="696" y="138"/>
                  </a:lnTo>
                  <a:lnTo>
                    <a:pt x="594" y="144"/>
                  </a:lnTo>
                  <a:lnTo>
                    <a:pt x="546" y="108"/>
                  </a:lnTo>
                  <a:lnTo>
                    <a:pt x="498" y="78"/>
                  </a:lnTo>
                  <a:lnTo>
                    <a:pt x="450" y="60"/>
                  </a:lnTo>
                  <a:lnTo>
                    <a:pt x="384" y="0"/>
                  </a:lnTo>
                  <a:lnTo>
                    <a:pt x="306" y="24"/>
                  </a:lnTo>
                  <a:lnTo>
                    <a:pt x="126" y="66"/>
                  </a:lnTo>
                  <a:lnTo>
                    <a:pt x="0" y="108"/>
                  </a:lnTo>
                  <a:close/>
                </a:path>
              </a:pathLst>
            </a:custGeom>
            <a:solidFill>
              <a:srgbClr val="00FF00">
                <a:alpha val="25098"/>
              </a:srgbClr>
            </a:solidFill>
            <a:ln w="9525">
              <a:noFill/>
              <a:round/>
              <a:headEnd/>
              <a:tailEnd/>
            </a:ln>
          </p:spPr>
          <p:txBody>
            <a:bodyPr/>
            <a:lstStyle/>
            <a:p>
              <a:endParaRPr lang="en-US"/>
            </a:p>
          </p:txBody>
        </p:sp>
        <p:sp>
          <p:nvSpPr>
            <p:cNvPr id="58393" name="Freeform 58"/>
            <p:cNvSpPr>
              <a:spLocks/>
            </p:cNvSpPr>
            <p:nvPr/>
          </p:nvSpPr>
          <p:spPr bwMode="auto">
            <a:xfrm>
              <a:off x="3090" y="3096"/>
              <a:ext cx="348" cy="408"/>
            </a:xfrm>
            <a:custGeom>
              <a:avLst/>
              <a:gdLst>
                <a:gd name="T0" fmla="*/ 126 w 348"/>
                <a:gd name="T1" fmla="*/ 402 h 408"/>
                <a:gd name="T2" fmla="*/ 240 w 348"/>
                <a:gd name="T3" fmla="*/ 366 h 408"/>
                <a:gd name="T4" fmla="*/ 282 w 348"/>
                <a:gd name="T5" fmla="*/ 228 h 408"/>
                <a:gd name="T6" fmla="*/ 300 w 348"/>
                <a:gd name="T7" fmla="*/ 150 h 408"/>
                <a:gd name="T8" fmla="*/ 348 w 348"/>
                <a:gd name="T9" fmla="*/ 96 h 408"/>
                <a:gd name="T10" fmla="*/ 282 w 348"/>
                <a:gd name="T11" fmla="*/ 0 h 408"/>
                <a:gd name="T12" fmla="*/ 234 w 348"/>
                <a:gd name="T13" fmla="*/ 0 h 408"/>
                <a:gd name="T14" fmla="*/ 150 w 348"/>
                <a:gd name="T15" fmla="*/ 42 h 408"/>
                <a:gd name="T16" fmla="*/ 48 w 348"/>
                <a:gd name="T17" fmla="*/ 108 h 408"/>
                <a:gd name="T18" fmla="*/ 0 w 348"/>
                <a:gd name="T19" fmla="*/ 162 h 408"/>
                <a:gd name="T20" fmla="*/ 72 w 348"/>
                <a:gd name="T21" fmla="*/ 234 h 408"/>
                <a:gd name="T22" fmla="*/ 90 w 348"/>
                <a:gd name="T23" fmla="*/ 360 h 408"/>
                <a:gd name="T24" fmla="*/ 90 w 348"/>
                <a:gd name="T25" fmla="*/ 408 h 40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8"/>
                <a:gd name="T40" fmla="*/ 0 h 408"/>
                <a:gd name="T41" fmla="*/ 348 w 348"/>
                <a:gd name="T42" fmla="*/ 408 h 40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8" h="408">
                  <a:moveTo>
                    <a:pt x="126" y="402"/>
                  </a:moveTo>
                  <a:lnTo>
                    <a:pt x="240" y="366"/>
                  </a:lnTo>
                  <a:lnTo>
                    <a:pt x="282" y="228"/>
                  </a:lnTo>
                  <a:lnTo>
                    <a:pt x="300" y="150"/>
                  </a:lnTo>
                  <a:lnTo>
                    <a:pt x="348" y="96"/>
                  </a:lnTo>
                  <a:lnTo>
                    <a:pt x="282" y="0"/>
                  </a:lnTo>
                  <a:lnTo>
                    <a:pt x="234" y="0"/>
                  </a:lnTo>
                  <a:lnTo>
                    <a:pt x="150" y="42"/>
                  </a:lnTo>
                  <a:lnTo>
                    <a:pt x="48" y="108"/>
                  </a:lnTo>
                  <a:lnTo>
                    <a:pt x="0" y="162"/>
                  </a:lnTo>
                  <a:lnTo>
                    <a:pt x="72" y="234"/>
                  </a:lnTo>
                  <a:lnTo>
                    <a:pt x="90" y="360"/>
                  </a:lnTo>
                  <a:lnTo>
                    <a:pt x="90" y="408"/>
                  </a:lnTo>
                </a:path>
              </a:pathLst>
            </a:custGeom>
            <a:solidFill>
              <a:srgbClr val="339966">
                <a:alpha val="52156"/>
              </a:srgbClr>
            </a:solidFill>
            <a:ln w="9525">
              <a:noFill/>
              <a:round/>
              <a:headEnd/>
              <a:tailEnd/>
            </a:ln>
          </p:spPr>
          <p:txBody>
            <a:bodyPr/>
            <a:lstStyle/>
            <a:p>
              <a:endParaRPr lang="en-US"/>
            </a:p>
          </p:txBody>
        </p:sp>
        <p:sp>
          <p:nvSpPr>
            <p:cNvPr id="58394" name="Freeform 59"/>
            <p:cNvSpPr>
              <a:spLocks/>
            </p:cNvSpPr>
            <p:nvPr/>
          </p:nvSpPr>
          <p:spPr bwMode="auto">
            <a:xfrm>
              <a:off x="2754" y="3054"/>
              <a:ext cx="426" cy="186"/>
            </a:xfrm>
            <a:custGeom>
              <a:avLst/>
              <a:gdLst>
                <a:gd name="T0" fmla="*/ 144 w 426"/>
                <a:gd name="T1" fmla="*/ 24 h 186"/>
                <a:gd name="T2" fmla="*/ 366 w 426"/>
                <a:gd name="T3" fmla="*/ 0 h 186"/>
                <a:gd name="T4" fmla="*/ 426 w 426"/>
                <a:gd name="T5" fmla="*/ 60 h 186"/>
                <a:gd name="T6" fmla="*/ 426 w 426"/>
                <a:gd name="T7" fmla="*/ 126 h 186"/>
                <a:gd name="T8" fmla="*/ 336 w 426"/>
                <a:gd name="T9" fmla="*/ 180 h 186"/>
                <a:gd name="T10" fmla="*/ 168 w 426"/>
                <a:gd name="T11" fmla="*/ 186 h 186"/>
                <a:gd name="T12" fmla="*/ 24 w 426"/>
                <a:gd name="T13" fmla="*/ 108 h 186"/>
                <a:gd name="T14" fmla="*/ 0 w 426"/>
                <a:gd name="T15" fmla="*/ 72 h 186"/>
                <a:gd name="T16" fmla="*/ 192 w 426"/>
                <a:gd name="T17" fmla="*/ 42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26"/>
                <a:gd name="T28" fmla="*/ 0 h 186"/>
                <a:gd name="T29" fmla="*/ 426 w 426"/>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26" h="186">
                  <a:moveTo>
                    <a:pt x="144" y="24"/>
                  </a:moveTo>
                  <a:lnTo>
                    <a:pt x="366" y="0"/>
                  </a:lnTo>
                  <a:lnTo>
                    <a:pt x="426" y="60"/>
                  </a:lnTo>
                  <a:lnTo>
                    <a:pt x="426" y="126"/>
                  </a:lnTo>
                  <a:lnTo>
                    <a:pt x="336" y="180"/>
                  </a:lnTo>
                  <a:lnTo>
                    <a:pt x="168" y="186"/>
                  </a:lnTo>
                  <a:lnTo>
                    <a:pt x="24" y="108"/>
                  </a:lnTo>
                  <a:lnTo>
                    <a:pt x="0" y="72"/>
                  </a:lnTo>
                  <a:lnTo>
                    <a:pt x="192" y="42"/>
                  </a:lnTo>
                </a:path>
              </a:pathLst>
            </a:custGeom>
            <a:solidFill>
              <a:srgbClr val="FF9900">
                <a:alpha val="49019"/>
              </a:srgbClr>
            </a:solidFill>
            <a:ln w="9525">
              <a:noFill/>
              <a:round/>
              <a:headEnd/>
              <a:tailEnd/>
            </a:ln>
          </p:spPr>
          <p:txBody>
            <a:bodyPr/>
            <a:lstStyle/>
            <a:p>
              <a:endParaRPr lang="en-US"/>
            </a:p>
          </p:txBody>
        </p:sp>
        <p:sp>
          <p:nvSpPr>
            <p:cNvPr id="58395" name="Freeform 60"/>
            <p:cNvSpPr>
              <a:spLocks/>
            </p:cNvSpPr>
            <p:nvPr/>
          </p:nvSpPr>
          <p:spPr bwMode="auto">
            <a:xfrm>
              <a:off x="2442" y="2898"/>
              <a:ext cx="480" cy="258"/>
            </a:xfrm>
            <a:custGeom>
              <a:avLst/>
              <a:gdLst>
                <a:gd name="T0" fmla="*/ 480 w 480"/>
                <a:gd name="T1" fmla="*/ 162 h 258"/>
                <a:gd name="T2" fmla="*/ 210 w 480"/>
                <a:gd name="T3" fmla="*/ 210 h 258"/>
                <a:gd name="T4" fmla="*/ 30 w 480"/>
                <a:gd name="T5" fmla="*/ 258 h 258"/>
                <a:gd name="T6" fmla="*/ 0 w 480"/>
                <a:gd name="T7" fmla="*/ 114 h 258"/>
                <a:gd name="T8" fmla="*/ 102 w 480"/>
                <a:gd name="T9" fmla="*/ 18 h 258"/>
                <a:gd name="T10" fmla="*/ 288 w 480"/>
                <a:gd name="T11" fmla="*/ 0 h 258"/>
                <a:gd name="T12" fmla="*/ 426 w 480"/>
                <a:gd name="T13" fmla="*/ 42 h 258"/>
                <a:gd name="T14" fmla="*/ 462 w 480"/>
                <a:gd name="T15" fmla="*/ 78 h 258"/>
                <a:gd name="T16" fmla="*/ 480 w 480"/>
                <a:gd name="T17" fmla="*/ 162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80"/>
                <a:gd name="T28" fmla="*/ 0 h 258"/>
                <a:gd name="T29" fmla="*/ 480 w 480"/>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80" h="258">
                  <a:moveTo>
                    <a:pt x="480" y="162"/>
                  </a:moveTo>
                  <a:lnTo>
                    <a:pt x="210" y="210"/>
                  </a:lnTo>
                  <a:lnTo>
                    <a:pt x="30" y="258"/>
                  </a:lnTo>
                  <a:lnTo>
                    <a:pt x="0" y="114"/>
                  </a:lnTo>
                  <a:lnTo>
                    <a:pt x="102" y="18"/>
                  </a:lnTo>
                  <a:lnTo>
                    <a:pt x="288" y="0"/>
                  </a:lnTo>
                  <a:lnTo>
                    <a:pt x="426" y="42"/>
                  </a:lnTo>
                  <a:lnTo>
                    <a:pt x="462" y="78"/>
                  </a:lnTo>
                  <a:lnTo>
                    <a:pt x="480" y="162"/>
                  </a:lnTo>
                  <a:close/>
                </a:path>
              </a:pathLst>
            </a:custGeom>
            <a:solidFill>
              <a:srgbClr val="99CCFF">
                <a:alpha val="43137"/>
              </a:srgbClr>
            </a:solidFill>
            <a:ln w="9525">
              <a:noFill/>
              <a:round/>
              <a:headEnd/>
              <a:tailEnd/>
            </a:ln>
          </p:spPr>
          <p:txBody>
            <a:bodyPr/>
            <a:lstStyle/>
            <a:p>
              <a:endParaRPr lang="en-US"/>
            </a:p>
          </p:txBody>
        </p:sp>
        <p:sp>
          <p:nvSpPr>
            <p:cNvPr id="58396" name="Freeform 61"/>
            <p:cNvSpPr>
              <a:spLocks/>
            </p:cNvSpPr>
            <p:nvPr/>
          </p:nvSpPr>
          <p:spPr bwMode="auto">
            <a:xfrm>
              <a:off x="2190" y="2784"/>
              <a:ext cx="330" cy="420"/>
            </a:xfrm>
            <a:custGeom>
              <a:avLst/>
              <a:gdLst>
                <a:gd name="T0" fmla="*/ 150 w 330"/>
                <a:gd name="T1" fmla="*/ 420 h 420"/>
                <a:gd name="T2" fmla="*/ 60 w 330"/>
                <a:gd name="T3" fmla="*/ 336 h 420"/>
                <a:gd name="T4" fmla="*/ 12 w 330"/>
                <a:gd name="T5" fmla="*/ 258 h 420"/>
                <a:gd name="T6" fmla="*/ 0 w 330"/>
                <a:gd name="T7" fmla="*/ 198 h 420"/>
                <a:gd name="T8" fmla="*/ 0 w 330"/>
                <a:gd name="T9" fmla="*/ 114 h 420"/>
                <a:gd name="T10" fmla="*/ 102 w 330"/>
                <a:gd name="T11" fmla="*/ 42 h 420"/>
                <a:gd name="T12" fmla="*/ 198 w 330"/>
                <a:gd name="T13" fmla="*/ 6 h 420"/>
                <a:gd name="T14" fmla="*/ 282 w 330"/>
                <a:gd name="T15" fmla="*/ 0 h 420"/>
                <a:gd name="T16" fmla="*/ 330 w 330"/>
                <a:gd name="T17" fmla="*/ 60 h 420"/>
                <a:gd name="T18" fmla="*/ 330 w 330"/>
                <a:gd name="T19" fmla="*/ 132 h 420"/>
                <a:gd name="T20" fmla="*/ 294 w 330"/>
                <a:gd name="T21" fmla="*/ 198 h 420"/>
                <a:gd name="T22" fmla="*/ 264 w 330"/>
                <a:gd name="T23" fmla="*/ 234 h 420"/>
                <a:gd name="T24" fmla="*/ 252 w 330"/>
                <a:gd name="T25" fmla="*/ 282 h 420"/>
                <a:gd name="T26" fmla="*/ 282 w 330"/>
                <a:gd name="T27" fmla="*/ 354 h 420"/>
                <a:gd name="T28" fmla="*/ 150 w 330"/>
                <a:gd name="T29" fmla="*/ 420 h 4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
                <a:gd name="T46" fmla="*/ 0 h 420"/>
                <a:gd name="T47" fmla="*/ 330 w 330"/>
                <a:gd name="T48" fmla="*/ 420 h 4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 h="420">
                  <a:moveTo>
                    <a:pt x="150" y="420"/>
                  </a:moveTo>
                  <a:lnTo>
                    <a:pt x="60" y="336"/>
                  </a:lnTo>
                  <a:lnTo>
                    <a:pt x="12" y="258"/>
                  </a:lnTo>
                  <a:lnTo>
                    <a:pt x="0" y="198"/>
                  </a:lnTo>
                  <a:lnTo>
                    <a:pt x="0" y="114"/>
                  </a:lnTo>
                  <a:lnTo>
                    <a:pt x="102" y="42"/>
                  </a:lnTo>
                  <a:lnTo>
                    <a:pt x="198" y="6"/>
                  </a:lnTo>
                  <a:lnTo>
                    <a:pt x="282" y="0"/>
                  </a:lnTo>
                  <a:lnTo>
                    <a:pt x="330" y="60"/>
                  </a:lnTo>
                  <a:lnTo>
                    <a:pt x="330" y="132"/>
                  </a:lnTo>
                  <a:lnTo>
                    <a:pt x="294" y="198"/>
                  </a:lnTo>
                  <a:lnTo>
                    <a:pt x="264" y="234"/>
                  </a:lnTo>
                  <a:lnTo>
                    <a:pt x="252" y="282"/>
                  </a:lnTo>
                  <a:lnTo>
                    <a:pt x="282" y="354"/>
                  </a:lnTo>
                  <a:lnTo>
                    <a:pt x="150" y="420"/>
                  </a:lnTo>
                  <a:close/>
                </a:path>
              </a:pathLst>
            </a:custGeom>
            <a:solidFill>
              <a:srgbClr val="0000FF">
                <a:alpha val="70195"/>
              </a:srgbClr>
            </a:solidFill>
            <a:ln w="9525">
              <a:noFill/>
              <a:round/>
              <a:headEnd/>
              <a:tailEnd/>
            </a:ln>
          </p:spPr>
          <p:txBody>
            <a:bodyPr/>
            <a:lstStyle/>
            <a:p>
              <a:endParaRPr lang="en-US"/>
            </a:p>
          </p:txBody>
        </p:sp>
        <p:sp>
          <p:nvSpPr>
            <p:cNvPr id="58397" name="Freeform 62"/>
            <p:cNvSpPr>
              <a:spLocks/>
            </p:cNvSpPr>
            <p:nvPr/>
          </p:nvSpPr>
          <p:spPr bwMode="auto">
            <a:xfrm>
              <a:off x="2448" y="2712"/>
              <a:ext cx="402" cy="234"/>
            </a:xfrm>
            <a:custGeom>
              <a:avLst/>
              <a:gdLst>
                <a:gd name="T0" fmla="*/ 270 w 402"/>
                <a:gd name="T1" fmla="*/ 0 h 234"/>
                <a:gd name="T2" fmla="*/ 132 w 402"/>
                <a:gd name="T3" fmla="*/ 6 h 234"/>
                <a:gd name="T4" fmla="*/ 0 w 402"/>
                <a:gd name="T5" fmla="*/ 54 h 234"/>
                <a:gd name="T6" fmla="*/ 72 w 402"/>
                <a:gd name="T7" fmla="*/ 150 h 234"/>
                <a:gd name="T8" fmla="*/ 114 w 402"/>
                <a:gd name="T9" fmla="*/ 228 h 234"/>
                <a:gd name="T10" fmla="*/ 288 w 402"/>
                <a:gd name="T11" fmla="*/ 180 h 234"/>
                <a:gd name="T12" fmla="*/ 384 w 402"/>
                <a:gd name="T13" fmla="*/ 234 h 234"/>
                <a:gd name="T14" fmla="*/ 402 w 402"/>
                <a:gd name="T15" fmla="*/ 180 h 234"/>
                <a:gd name="T16" fmla="*/ 378 w 402"/>
                <a:gd name="T17" fmla="*/ 66 h 234"/>
                <a:gd name="T18" fmla="*/ 360 w 402"/>
                <a:gd name="T19" fmla="*/ 24 h 234"/>
                <a:gd name="T20" fmla="*/ 330 w 402"/>
                <a:gd name="T21" fmla="*/ 0 h 2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2"/>
                <a:gd name="T34" fmla="*/ 0 h 234"/>
                <a:gd name="T35" fmla="*/ 402 w 402"/>
                <a:gd name="T36" fmla="*/ 234 h 23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2" h="234">
                  <a:moveTo>
                    <a:pt x="270" y="0"/>
                  </a:moveTo>
                  <a:lnTo>
                    <a:pt x="132" y="6"/>
                  </a:lnTo>
                  <a:lnTo>
                    <a:pt x="0" y="54"/>
                  </a:lnTo>
                  <a:lnTo>
                    <a:pt x="72" y="150"/>
                  </a:lnTo>
                  <a:lnTo>
                    <a:pt x="114" y="228"/>
                  </a:lnTo>
                  <a:lnTo>
                    <a:pt x="288" y="180"/>
                  </a:lnTo>
                  <a:lnTo>
                    <a:pt x="384" y="234"/>
                  </a:lnTo>
                  <a:lnTo>
                    <a:pt x="402" y="180"/>
                  </a:lnTo>
                  <a:lnTo>
                    <a:pt x="378" y="66"/>
                  </a:lnTo>
                  <a:lnTo>
                    <a:pt x="360" y="24"/>
                  </a:lnTo>
                  <a:lnTo>
                    <a:pt x="330" y="0"/>
                  </a:lnTo>
                </a:path>
              </a:pathLst>
            </a:custGeom>
            <a:solidFill>
              <a:srgbClr val="993366">
                <a:alpha val="23921"/>
              </a:srgbClr>
            </a:solidFill>
            <a:ln w="9525">
              <a:noFill/>
              <a:round/>
              <a:headEnd/>
              <a:tailEnd/>
            </a:ln>
          </p:spPr>
          <p:txBody>
            <a:bodyPr/>
            <a:lstStyle/>
            <a:p>
              <a:endParaRPr lang="en-US"/>
            </a:p>
          </p:txBody>
        </p:sp>
        <p:sp>
          <p:nvSpPr>
            <p:cNvPr id="58398" name="Freeform 63"/>
            <p:cNvSpPr>
              <a:spLocks/>
            </p:cNvSpPr>
            <p:nvPr/>
          </p:nvSpPr>
          <p:spPr bwMode="auto">
            <a:xfrm>
              <a:off x="2808" y="2676"/>
              <a:ext cx="234" cy="186"/>
            </a:xfrm>
            <a:custGeom>
              <a:avLst/>
              <a:gdLst>
                <a:gd name="T0" fmla="*/ 180 w 234"/>
                <a:gd name="T1" fmla="*/ 0 h 186"/>
                <a:gd name="T2" fmla="*/ 18 w 234"/>
                <a:gd name="T3" fmla="*/ 18 h 186"/>
                <a:gd name="T4" fmla="*/ 0 w 234"/>
                <a:gd name="T5" fmla="*/ 108 h 186"/>
                <a:gd name="T6" fmla="*/ 36 w 234"/>
                <a:gd name="T7" fmla="*/ 150 h 186"/>
                <a:gd name="T8" fmla="*/ 138 w 234"/>
                <a:gd name="T9" fmla="*/ 186 h 186"/>
                <a:gd name="T10" fmla="*/ 234 w 234"/>
                <a:gd name="T11" fmla="*/ 114 h 186"/>
                <a:gd name="T12" fmla="*/ 180 w 234"/>
                <a:gd name="T13" fmla="*/ 0 h 186"/>
                <a:gd name="T14" fmla="*/ 0 60000 65536"/>
                <a:gd name="T15" fmla="*/ 0 60000 65536"/>
                <a:gd name="T16" fmla="*/ 0 60000 65536"/>
                <a:gd name="T17" fmla="*/ 0 60000 65536"/>
                <a:gd name="T18" fmla="*/ 0 60000 65536"/>
                <a:gd name="T19" fmla="*/ 0 60000 65536"/>
                <a:gd name="T20" fmla="*/ 0 60000 65536"/>
                <a:gd name="T21" fmla="*/ 0 w 234"/>
                <a:gd name="T22" fmla="*/ 0 h 186"/>
                <a:gd name="T23" fmla="*/ 234 w 234"/>
                <a:gd name="T24" fmla="*/ 186 h 1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4" h="186">
                  <a:moveTo>
                    <a:pt x="180" y="0"/>
                  </a:moveTo>
                  <a:lnTo>
                    <a:pt x="18" y="18"/>
                  </a:lnTo>
                  <a:lnTo>
                    <a:pt x="0" y="108"/>
                  </a:lnTo>
                  <a:lnTo>
                    <a:pt x="36" y="150"/>
                  </a:lnTo>
                  <a:lnTo>
                    <a:pt x="138" y="186"/>
                  </a:lnTo>
                  <a:lnTo>
                    <a:pt x="234" y="114"/>
                  </a:lnTo>
                  <a:lnTo>
                    <a:pt x="180" y="0"/>
                  </a:lnTo>
                  <a:close/>
                </a:path>
              </a:pathLst>
            </a:custGeom>
            <a:solidFill>
              <a:srgbClr val="FFFF00">
                <a:alpha val="63136"/>
              </a:srgbClr>
            </a:solidFill>
            <a:ln w="9525">
              <a:noFill/>
              <a:round/>
              <a:headEnd/>
              <a:tailEnd/>
            </a:ln>
          </p:spPr>
          <p:txBody>
            <a:bodyPr/>
            <a:lstStyle/>
            <a:p>
              <a:endParaRPr lang="en-US"/>
            </a:p>
          </p:txBody>
        </p:sp>
        <p:grpSp>
          <p:nvGrpSpPr>
            <p:cNvPr id="58399" name="Group 64"/>
            <p:cNvGrpSpPr>
              <a:grpSpLocks/>
            </p:cNvGrpSpPr>
            <p:nvPr/>
          </p:nvGrpSpPr>
          <p:grpSpPr bwMode="auto">
            <a:xfrm>
              <a:off x="2286" y="2910"/>
              <a:ext cx="108" cy="72"/>
              <a:chOff x="2286" y="2910"/>
              <a:chExt cx="108" cy="72"/>
            </a:xfrm>
          </p:grpSpPr>
          <p:sp>
            <p:nvSpPr>
              <p:cNvPr id="58425" name="Oval 65"/>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26" name="Oval 66"/>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0" name="Group 67"/>
            <p:cNvGrpSpPr>
              <a:grpSpLocks/>
            </p:cNvGrpSpPr>
            <p:nvPr/>
          </p:nvGrpSpPr>
          <p:grpSpPr bwMode="auto">
            <a:xfrm>
              <a:off x="2568" y="3216"/>
              <a:ext cx="108" cy="72"/>
              <a:chOff x="2286" y="2910"/>
              <a:chExt cx="108" cy="72"/>
            </a:xfrm>
          </p:grpSpPr>
          <p:sp>
            <p:nvSpPr>
              <p:cNvPr id="58423" name="Oval 68"/>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24" name="Oval 69"/>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1" name="Group 70"/>
            <p:cNvGrpSpPr>
              <a:grpSpLocks/>
            </p:cNvGrpSpPr>
            <p:nvPr/>
          </p:nvGrpSpPr>
          <p:grpSpPr bwMode="auto">
            <a:xfrm>
              <a:off x="2646" y="2796"/>
              <a:ext cx="108" cy="72"/>
              <a:chOff x="2286" y="2910"/>
              <a:chExt cx="108" cy="72"/>
            </a:xfrm>
          </p:grpSpPr>
          <p:sp>
            <p:nvSpPr>
              <p:cNvPr id="58421" name="Oval 71"/>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22" name="Oval 72"/>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2" name="Group 73"/>
            <p:cNvGrpSpPr>
              <a:grpSpLocks/>
            </p:cNvGrpSpPr>
            <p:nvPr/>
          </p:nvGrpSpPr>
          <p:grpSpPr bwMode="auto">
            <a:xfrm>
              <a:off x="2634" y="2946"/>
              <a:ext cx="108" cy="72"/>
              <a:chOff x="2286" y="2910"/>
              <a:chExt cx="108" cy="72"/>
            </a:xfrm>
          </p:grpSpPr>
          <p:sp>
            <p:nvSpPr>
              <p:cNvPr id="58419" name="Oval 74"/>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20" name="Oval 75"/>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3" name="Group 76"/>
            <p:cNvGrpSpPr>
              <a:grpSpLocks/>
            </p:cNvGrpSpPr>
            <p:nvPr/>
          </p:nvGrpSpPr>
          <p:grpSpPr bwMode="auto">
            <a:xfrm>
              <a:off x="2868" y="2736"/>
              <a:ext cx="108" cy="72"/>
              <a:chOff x="2286" y="2910"/>
              <a:chExt cx="108" cy="72"/>
            </a:xfrm>
          </p:grpSpPr>
          <p:sp>
            <p:nvSpPr>
              <p:cNvPr id="58417" name="Oval 77"/>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18" name="Oval 78"/>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4" name="Group 79"/>
            <p:cNvGrpSpPr>
              <a:grpSpLocks/>
            </p:cNvGrpSpPr>
            <p:nvPr/>
          </p:nvGrpSpPr>
          <p:grpSpPr bwMode="auto">
            <a:xfrm>
              <a:off x="3222" y="3276"/>
              <a:ext cx="108" cy="72"/>
              <a:chOff x="2286" y="2910"/>
              <a:chExt cx="108" cy="72"/>
            </a:xfrm>
          </p:grpSpPr>
          <p:sp>
            <p:nvSpPr>
              <p:cNvPr id="58415" name="Oval 80"/>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16" name="Oval 81"/>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5" name="Group 82"/>
            <p:cNvGrpSpPr>
              <a:grpSpLocks/>
            </p:cNvGrpSpPr>
            <p:nvPr/>
          </p:nvGrpSpPr>
          <p:grpSpPr bwMode="auto">
            <a:xfrm>
              <a:off x="2802" y="3102"/>
              <a:ext cx="108" cy="72"/>
              <a:chOff x="2286" y="2910"/>
              <a:chExt cx="108" cy="72"/>
            </a:xfrm>
          </p:grpSpPr>
          <p:sp>
            <p:nvSpPr>
              <p:cNvPr id="58413" name="Oval 83"/>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14" name="Oval 84"/>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nvGrpSpPr>
            <p:cNvPr id="58406" name="Group 85"/>
            <p:cNvGrpSpPr>
              <a:grpSpLocks/>
            </p:cNvGrpSpPr>
            <p:nvPr/>
          </p:nvGrpSpPr>
          <p:grpSpPr bwMode="auto">
            <a:xfrm>
              <a:off x="3018" y="3108"/>
              <a:ext cx="108" cy="72"/>
              <a:chOff x="2286" y="2910"/>
              <a:chExt cx="108" cy="72"/>
            </a:xfrm>
          </p:grpSpPr>
          <p:sp>
            <p:nvSpPr>
              <p:cNvPr id="58411" name="Oval 86"/>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12" name="Oval 87"/>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sp>
          <p:nvSpPr>
            <p:cNvPr id="58407" name="Freeform 88"/>
            <p:cNvSpPr>
              <a:spLocks/>
            </p:cNvSpPr>
            <p:nvPr/>
          </p:nvSpPr>
          <p:spPr bwMode="auto">
            <a:xfrm>
              <a:off x="3042" y="2670"/>
              <a:ext cx="468" cy="504"/>
            </a:xfrm>
            <a:custGeom>
              <a:avLst/>
              <a:gdLst>
                <a:gd name="T0" fmla="*/ 30 w 468"/>
                <a:gd name="T1" fmla="*/ 36 h 504"/>
                <a:gd name="T2" fmla="*/ 36 w 468"/>
                <a:gd name="T3" fmla="*/ 198 h 504"/>
                <a:gd name="T4" fmla="*/ 0 w 468"/>
                <a:gd name="T5" fmla="*/ 282 h 504"/>
                <a:gd name="T6" fmla="*/ 48 w 468"/>
                <a:gd name="T7" fmla="*/ 354 h 504"/>
                <a:gd name="T8" fmla="*/ 102 w 468"/>
                <a:gd name="T9" fmla="*/ 378 h 504"/>
                <a:gd name="T10" fmla="*/ 126 w 468"/>
                <a:gd name="T11" fmla="*/ 414 h 504"/>
                <a:gd name="T12" fmla="*/ 138 w 468"/>
                <a:gd name="T13" fmla="*/ 456 h 504"/>
                <a:gd name="T14" fmla="*/ 192 w 468"/>
                <a:gd name="T15" fmla="*/ 474 h 504"/>
                <a:gd name="T16" fmla="*/ 276 w 468"/>
                <a:gd name="T17" fmla="*/ 432 h 504"/>
                <a:gd name="T18" fmla="*/ 342 w 468"/>
                <a:gd name="T19" fmla="*/ 432 h 504"/>
                <a:gd name="T20" fmla="*/ 396 w 468"/>
                <a:gd name="T21" fmla="*/ 468 h 504"/>
                <a:gd name="T22" fmla="*/ 402 w 468"/>
                <a:gd name="T23" fmla="*/ 504 h 504"/>
                <a:gd name="T24" fmla="*/ 438 w 468"/>
                <a:gd name="T25" fmla="*/ 498 h 504"/>
                <a:gd name="T26" fmla="*/ 456 w 468"/>
                <a:gd name="T27" fmla="*/ 390 h 504"/>
                <a:gd name="T28" fmla="*/ 462 w 468"/>
                <a:gd name="T29" fmla="*/ 354 h 504"/>
                <a:gd name="T30" fmla="*/ 462 w 468"/>
                <a:gd name="T31" fmla="*/ 318 h 504"/>
                <a:gd name="T32" fmla="*/ 468 w 468"/>
                <a:gd name="T33" fmla="*/ 276 h 504"/>
                <a:gd name="T34" fmla="*/ 468 w 468"/>
                <a:gd name="T35" fmla="*/ 228 h 504"/>
                <a:gd name="T36" fmla="*/ 456 w 468"/>
                <a:gd name="T37" fmla="*/ 168 h 504"/>
                <a:gd name="T38" fmla="*/ 420 w 468"/>
                <a:gd name="T39" fmla="*/ 126 h 504"/>
                <a:gd name="T40" fmla="*/ 402 w 468"/>
                <a:gd name="T41" fmla="*/ 90 h 504"/>
                <a:gd name="T42" fmla="*/ 258 w 468"/>
                <a:gd name="T43" fmla="*/ 60 h 504"/>
                <a:gd name="T44" fmla="*/ 228 w 468"/>
                <a:gd name="T45" fmla="*/ 18 h 504"/>
                <a:gd name="T46" fmla="*/ 192 w 468"/>
                <a:gd name="T47" fmla="*/ 12 h 504"/>
                <a:gd name="T48" fmla="*/ 150 w 468"/>
                <a:gd name="T49" fmla="*/ 0 h 504"/>
                <a:gd name="T50" fmla="*/ 114 w 468"/>
                <a:gd name="T51" fmla="*/ 0 h 504"/>
                <a:gd name="T52" fmla="*/ 72 w 468"/>
                <a:gd name="T53" fmla="*/ 12 h 504"/>
                <a:gd name="T54" fmla="*/ 30 w 468"/>
                <a:gd name="T55" fmla="*/ 36 h 50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8"/>
                <a:gd name="T85" fmla="*/ 0 h 504"/>
                <a:gd name="T86" fmla="*/ 468 w 468"/>
                <a:gd name="T87" fmla="*/ 504 h 50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8" h="504">
                  <a:moveTo>
                    <a:pt x="30" y="36"/>
                  </a:moveTo>
                  <a:lnTo>
                    <a:pt x="36" y="198"/>
                  </a:lnTo>
                  <a:lnTo>
                    <a:pt x="0" y="282"/>
                  </a:lnTo>
                  <a:lnTo>
                    <a:pt x="48" y="354"/>
                  </a:lnTo>
                  <a:lnTo>
                    <a:pt x="102" y="378"/>
                  </a:lnTo>
                  <a:lnTo>
                    <a:pt x="126" y="414"/>
                  </a:lnTo>
                  <a:lnTo>
                    <a:pt x="138" y="456"/>
                  </a:lnTo>
                  <a:lnTo>
                    <a:pt x="192" y="474"/>
                  </a:lnTo>
                  <a:lnTo>
                    <a:pt x="276" y="432"/>
                  </a:lnTo>
                  <a:lnTo>
                    <a:pt x="342" y="432"/>
                  </a:lnTo>
                  <a:lnTo>
                    <a:pt x="396" y="468"/>
                  </a:lnTo>
                  <a:lnTo>
                    <a:pt x="402" y="504"/>
                  </a:lnTo>
                  <a:lnTo>
                    <a:pt x="438" y="498"/>
                  </a:lnTo>
                  <a:lnTo>
                    <a:pt x="456" y="390"/>
                  </a:lnTo>
                  <a:lnTo>
                    <a:pt x="462" y="354"/>
                  </a:lnTo>
                  <a:lnTo>
                    <a:pt x="462" y="318"/>
                  </a:lnTo>
                  <a:lnTo>
                    <a:pt x="468" y="276"/>
                  </a:lnTo>
                  <a:lnTo>
                    <a:pt x="468" y="228"/>
                  </a:lnTo>
                  <a:lnTo>
                    <a:pt x="456" y="168"/>
                  </a:lnTo>
                  <a:lnTo>
                    <a:pt x="420" y="126"/>
                  </a:lnTo>
                  <a:lnTo>
                    <a:pt x="402" y="90"/>
                  </a:lnTo>
                  <a:cubicBezTo>
                    <a:pt x="352" y="77"/>
                    <a:pt x="311" y="60"/>
                    <a:pt x="258" y="60"/>
                  </a:cubicBezTo>
                  <a:lnTo>
                    <a:pt x="228" y="18"/>
                  </a:lnTo>
                  <a:lnTo>
                    <a:pt x="192" y="12"/>
                  </a:lnTo>
                  <a:lnTo>
                    <a:pt x="150" y="0"/>
                  </a:lnTo>
                  <a:lnTo>
                    <a:pt x="114" y="0"/>
                  </a:lnTo>
                  <a:lnTo>
                    <a:pt x="72" y="12"/>
                  </a:lnTo>
                  <a:lnTo>
                    <a:pt x="30" y="36"/>
                  </a:lnTo>
                  <a:close/>
                </a:path>
              </a:pathLst>
            </a:custGeom>
            <a:solidFill>
              <a:srgbClr val="FF0066">
                <a:alpha val="27058"/>
              </a:srgbClr>
            </a:solidFill>
            <a:ln w="9525">
              <a:noFill/>
              <a:round/>
              <a:headEnd/>
              <a:tailEnd/>
            </a:ln>
          </p:spPr>
          <p:txBody>
            <a:bodyPr/>
            <a:lstStyle/>
            <a:p>
              <a:endParaRPr lang="en-US"/>
            </a:p>
          </p:txBody>
        </p:sp>
        <p:grpSp>
          <p:nvGrpSpPr>
            <p:cNvPr id="58408" name="Group 89"/>
            <p:cNvGrpSpPr>
              <a:grpSpLocks/>
            </p:cNvGrpSpPr>
            <p:nvPr/>
          </p:nvGrpSpPr>
          <p:grpSpPr bwMode="auto">
            <a:xfrm>
              <a:off x="3222" y="2874"/>
              <a:ext cx="108" cy="72"/>
              <a:chOff x="2286" y="2910"/>
              <a:chExt cx="108" cy="72"/>
            </a:xfrm>
          </p:grpSpPr>
          <p:sp>
            <p:nvSpPr>
              <p:cNvPr id="58409" name="Oval 90"/>
              <p:cNvSpPr>
                <a:spLocks noChangeArrowheads="1"/>
              </p:cNvSpPr>
              <p:nvPr/>
            </p:nvSpPr>
            <p:spPr bwMode="auto">
              <a:xfrm>
                <a:off x="2286" y="2910"/>
                <a:ext cx="108" cy="72"/>
              </a:xfrm>
              <a:prstGeom prst="ellipse">
                <a:avLst/>
              </a:prstGeom>
              <a:solidFill>
                <a:srgbClr val="FF0000"/>
              </a:solidFill>
              <a:ln w="9525" algn="ctr">
                <a:noFill/>
                <a:round/>
                <a:headEnd/>
                <a:tailEnd/>
              </a:ln>
            </p:spPr>
            <p:txBody>
              <a:bodyPr wrap="none" anchor="ctr"/>
              <a:lstStyle/>
              <a:p>
                <a:endParaRPr lang="en-US"/>
              </a:p>
            </p:txBody>
          </p:sp>
          <p:sp>
            <p:nvSpPr>
              <p:cNvPr id="58410" name="Oval 91"/>
              <p:cNvSpPr>
                <a:spLocks noChangeArrowheads="1"/>
              </p:cNvSpPr>
              <p:nvPr/>
            </p:nvSpPr>
            <p:spPr bwMode="auto">
              <a:xfrm>
                <a:off x="2316" y="2916"/>
                <a:ext cx="56" cy="56"/>
              </a:xfrm>
              <a:prstGeom prst="ellipse">
                <a:avLst/>
              </a:prstGeom>
              <a:solidFill>
                <a:srgbClr val="0000FF"/>
              </a:solidFill>
              <a:ln w="9525" algn="ctr">
                <a:noFill/>
                <a:round/>
                <a:headEnd/>
                <a:tailEnd/>
              </a:ln>
            </p:spPr>
            <p:txBody>
              <a:bodyPr wrap="none" anchor="ctr"/>
              <a:lstStyle/>
              <a:p>
                <a:endParaRPr lang="en-US"/>
              </a:p>
            </p:txBody>
          </p:sp>
        </p:grpSp>
      </p:grpSp>
      <p:grpSp>
        <p:nvGrpSpPr>
          <p:cNvPr id="22" name="Group 92"/>
          <p:cNvGrpSpPr>
            <a:grpSpLocks/>
          </p:cNvGrpSpPr>
          <p:nvPr/>
        </p:nvGrpSpPr>
        <p:grpSpPr bwMode="auto">
          <a:xfrm>
            <a:off x="4210050" y="5164137"/>
            <a:ext cx="742950" cy="276225"/>
            <a:chOff x="2652" y="3102"/>
            <a:chExt cx="468" cy="174"/>
          </a:xfrm>
        </p:grpSpPr>
        <p:grpSp>
          <p:nvGrpSpPr>
            <p:cNvPr id="58387" name="Group 93"/>
            <p:cNvGrpSpPr>
              <a:grpSpLocks/>
            </p:cNvGrpSpPr>
            <p:nvPr/>
          </p:nvGrpSpPr>
          <p:grpSpPr bwMode="auto">
            <a:xfrm>
              <a:off x="2916" y="3126"/>
              <a:ext cx="204" cy="150"/>
              <a:chOff x="3876" y="1998"/>
              <a:chExt cx="204" cy="150"/>
            </a:xfrm>
          </p:grpSpPr>
          <p:sp>
            <p:nvSpPr>
              <p:cNvPr id="58390" name="Oval 94"/>
              <p:cNvSpPr>
                <a:spLocks noChangeArrowheads="1"/>
              </p:cNvSpPr>
              <p:nvPr/>
            </p:nvSpPr>
            <p:spPr bwMode="auto">
              <a:xfrm>
                <a:off x="3876" y="1998"/>
                <a:ext cx="204" cy="150"/>
              </a:xfrm>
              <a:prstGeom prst="ellipse">
                <a:avLst/>
              </a:prstGeom>
              <a:solidFill>
                <a:srgbClr val="FF0000"/>
              </a:solidFill>
              <a:ln w="9525" algn="ctr">
                <a:noFill/>
                <a:round/>
                <a:headEnd/>
                <a:tailEnd/>
              </a:ln>
            </p:spPr>
            <p:txBody>
              <a:bodyPr wrap="none" anchor="ctr"/>
              <a:lstStyle/>
              <a:p>
                <a:endParaRPr lang="en-US"/>
              </a:p>
            </p:txBody>
          </p:sp>
          <p:sp>
            <p:nvSpPr>
              <p:cNvPr id="58391" name="Oval 95"/>
              <p:cNvSpPr>
                <a:spLocks noChangeArrowheads="1"/>
              </p:cNvSpPr>
              <p:nvPr/>
            </p:nvSpPr>
            <p:spPr bwMode="auto">
              <a:xfrm>
                <a:off x="3912" y="2028"/>
                <a:ext cx="126" cy="78"/>
              </a:xfrm>
              <a:prstGeom prst="ellipse">
                <a:avLst/>
              </a:prstGeom>
              <a:solidFill>
                <a:srgbClr val="0000FF"/>
              </a:solidFill>
              <a:ln w="9525" algn="ctr">
                <a:noFill/>
                <a:round/>
                <a:headEnd/>
                <a:tailEnd/>
              </a:ln>
            </p:spPr>
            <p:txBody>
              <a:bodyPr wrap="none" anchor="ctr"/>
              <a:lstStyle/>
              <a:p>
                <a:endParaRPr lang="en-US"/>
              </a:p>
            </p:txBody>
          </p:sp>
        </p:grpSp>
        <p:sp>
          <p:nvSpPr>
            <p:cNvPr id="58388" name="Line 96"/>
            <p:cNvSpPr>
              <a:spLocks noChangeShapeType="1"/>
            </p:cNvSpPr>
            <p:nvPr/>
          </p:nvSpPr>
          <p:spPr bwMode="auto">
            <a:xfrm flipH="1" flipV="1">
              <a:off x="2652" y="3126"/>
              <a:ext cx="270" cy="72"/>
            </a:xfrm>
            <a:prstGeom prst="line">
              <a:avLst/>
            </a:prstGeom>
            <a:noFill/>
            <a:ln w="31750">
              <a:solidFill>
                <a:srgbClr val="FF0000"/>
              </a:solidFill>
              <a:round/>
              <a:headEnd/>
              <a:tailEnd type="triangle" w="med" len="med"/>
            </a:ln>
          </p:spPr>
          <p:txBody>
            <a:bodyPr/>
            <a:lstStyle/>
            <a:p>
              <a:endParaRPr lang="en-US"/>
            </a:p>
          </p:txBody>
        </p:sp>
        <p:sp>
          <p:nvSpPr>
            <p:cNvPr id="58389" name="Line 97"/>
            <p:cNvSpPr>
              <a:spLocks noChangeShapeType="1"/>
            </p:cNvSpPr>
            <p:nvPr/>
          </p:nvSpPr>
          <p:spPr bwMode="auto">
            <a:xfrm>
              <a:off x="2772" y="3102"/>
              <a:ext cx="222" cy="60"/>
            </a:xfrm>
            <a:prstGeom prst="line">
              <a:avLst/>
            </a:prstGeom>
            <a:noFill/>
            <a:ln w="31750">
              <a:solidFill>
                <a:srgbClr val="00FF00"/>
              </a:solidFill>
              <a:round/>
              <a:headEnd/>
              <a:tailEnd type="triangle" w="med" len="med"/>
            </a:ln>
          </p:spPr>
          <p:txBody>
            <a:bodyPr/>
            <a:lstStyle/>
            <a:p>
              <a:endParaRPr lang="en-US"/>
            </a:p>
          </p:txBody>
        </p:sp>
      </p:grpSp>
      <p:sp>
        <p:nvSpPr>
          <p:cNvPr id="58381" name="Text Box 99"/>
          <p:cNvSpPr txBox="1">
            <a:spLocks noChangeArrowheads="1"/>
          </p:cNvSpPr>
          <p:nvPr/>
        </p:nvSpPr>
        <p:spPr bwMode="auto">
          <a:xfrm>
            <a:off x="466725" y="1535112"/>
            <a:ext cx="1419225" cy="274637"/>
          </a:xfrm>
          <a:prstGeom prst="rect">
            <a:avLst/>
          </a:prstGeom>
          <a:noFill/>
          <a:ln w="9525">
            <a:noFill/>
            <a:miter lim="800000"/>
            <a:headEnd/>
            <a:tailEnd/>
          </a:ln>
        </p:spPr>
        <p:txBody>
          <a:bodyPr wrap="none">
            <a:spAutoFit/>
          </a:bodyPr>
          <a:lstStyle/>
          <a:p>
            <a:r>
              <a:rPr lang="en-US" sz="1200" b="1" dirty="0"/>
              <a:t>Pre-development</a:t>
            </a:r>
          </a:p>
        </p:txBody>
      </p:sp>
      <p:sp>
        <p:nvSpPr>
          <p:cNvPr id="58382" name="Rectangle 100"/>
          <p:cNvSpPr>
            <a:spLocks noChangeArrowheads="1"/>
          </p:cNvSpPr>
          <p:nvPr/>
        </p:nvSpPr>
        <p:spPr bwMode="auto">
          <a:xfrm>
            <a:off x="619125" y="255588"/>
            <a:ext cx="6162675" cy="963612"/>
          </a:xfrm>
          <a:prstGeom prst="rect">
            <a:avLst/>
          </a:prstGeom>
          <a:noFill/>
          <a:ln w="9525">
            <a:noFill/>
            <a:miter lim="800000"/>
            <a:headEnd/>
            <a:tailEnd/>
          </a:ln>
        </p:spPr>
        <p:txBody>
          <a:bodyPr anchor="ctr"/>
          <a:lstStyle/>
          <a:p>
            <a:r>
              <a:rPr lang="en-US" sz="4000" b="1" dirty="0"/>
              <a:t>Need for An Integrating Model Framework</a:t>
            </a:r>
          </a:p>
        </p:txBody>
      </p:sp>
      <p:sp>
        <p:nvSpPr>
          <p:cNvPr id="58383" name="Text Box 101"/>
          <p:cNvSpPr txBox="1">
            <a:spLocks noChangeArrowheads="1"/>
          </p:cNvSpPr>
          <p:nvPr/>
        </p:nvSpPr>
        <p:spPr bwMode="auto">
          <a:xfrm>
            <a:off x="650875" y="1708150"/>
            <a:ext cx="1077913" cy="244475"/>
          </a:xfrm>
          <a:prstGeom prst="rect">
            <a:avLst/>
          </a:prstGeom>
          <a:noFill/>
          <a:ln w="9525">
            <a:noFill/>
            <a:miter lim="800000"/>
            <a:headEnd/>
            <a:tailEnd/>
          </a:ln>
        </p:spPr>
        <p:txBody>
          <a:bodyPr wrap="none">
            <a:spAutoFit/>
          </a:bodyPr>
          <a:lstStyle/>
          <a:p>
            <a:r>
              <a:rPr lang="en-US" sz="1000" b="1">
                <a:solidFill>
                  <a:srgbClr val="000000"/>
                </a:solidFill>
              </a:rPr>
              <a:t>Temp, rh, wind</a:t>
            </a:r>
          </a:p>
        </p:txBody>
      </p:sp>
      <p:grpSp>
        <p:nvGrpSpPr>
          <p:cNvPr id="105" name="Group 104"/>
          <p:cNvGrpSpPr/>
          <p:nvPr/>
        </p:nvGrpSpPr>
        <p:grpSpPr>
          <a:xfrm>
            <a:off x="7159625" y="228600"/>
            <a:ext cx="1757363" cy="1746250"/>
            <a:chOff x="7159625" y="228600"/>
            <a:chExt cx="1757363" cy="1746250"/>
          </a:xfrm>
        </p:grpSpPr>
        <p:sp>
          <p:nvSpPr>
            <p:cNvPr id="103" name="Rounded Rectangle 102"/>
            <p:cNvSpPr/>
            <p:nvPr/>
          </p:nvSpPr>
          <p:spPr bwMode="auto">
            <a:xfrm>
              <a:off x="7159625" y="228600"/>
              <a:ext cx="1757363" cy="1746250"/>
            </a:xfrm>
            <a:prstGeom prst="roundRect">
              <a:avLst>
                <a:gd name="adj" fmla="val 10000"/>
              </a:avLst>
            </a:prstGeom>
            <a:solidFill>
              <a:srgbClr val="BE8351"/>
            </a:solidFill>
          </p:spPr>
          <p:style>
            <a:lnRef idx="2">
              <a:schemeClr val="lt1">
                <a:hueOff val="0"/>
                <a:satOff val="0"/>
                <a:lumOff val="0"/>
                <a:alphaOff val="0"/>
              </a:schemeClr>
            </a:lnRef>
            <a:fillRef idx="1">
              <a:schemeClr val="accent2">
                <a:hueOff val="-279374"/>
                <a:satOff val="-3219"/>
                <a:lumOff val="720"/>
                <a:alphaOff val="0"/>
              </a:schemeClr>
            </a:fillRef>
            <a:effectRef idx="0">
              <a:schemeClr val="accent2">
                <a:hueOff val="-279374"/>
                <a:satOff val="-3219"/>
                <a:lumOff val="720"/>
                <a:alphaOff val="0"/>
              </a:schemeClr>
            </a:effectRef>
            <a:fontRef idx="minor">
              <a:schemeClr val="lt1"/>
            </a:fontRef>
          </p:style>
        </p:sp>
        <p:sp>
          <p:nvSpPr>
            <p:cNvPr id="104" name="Rounded Rectangle 4"/>
            <p:cNvSpPr/>
            <p:nvPr/>
          </p:nvSpPr>
          <p:spPr bwMode="auto">
            <a:xfrm>
              <a:off x="7210425" y="279400"/>
              <a:ext cx="1655763" cy="1644650"/>
            </a:xfrm>
            <a:prstGeom prst="rect">
              <a:avLst/>
            </a:prstGeom>
            <a:solidFill>
              <a:srgbClr val="BE8351"/>
            </a:solidFill>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dirty="0">
                  <a:solidFill>
                    <a:srgbClr val="FFFFFF"/>
                  </a:solidFill>
                </a:rPr>
                <a:t>Deterministic Formulation</a:t>
              </a:r>
            </a:p>
            <a:p>
              <a:pPr marL="114300" lvl="1" indent="-114300" defTabSz="800100">
                <a:lnSpc>
                  <a:spcPct val="90000"/>
                </a:lnSpc>
                <a:spcAft>
                  <a:spcPct val="15000"/>
                </a:spcAft>
                <a:buFontTx/>
                <a:buChar char="•"/>
                <a:defRPr/>
              </a:pPr>
              <a:r>
                <a:rPr lang="en-US" sz="1400" dirty="0">
                  <a:solidFill>
                    <a:srgbClr val="FFFFFF"/>
                  </a:solidFill>
                </a:rPr>
                <a:t>Decision Model</a:t>
              </a:r>
            </a:p>
            <a:p>
              <a:pPr marL="114300" lvl="1" indent="-114300" defTabSz="800100">
                <a:lnSpc>
                  <a:spcPct val="90000"/>
                </a:lnSpc>
                <a:spcAft>
                  <a:spcPct val="15000"/>
                </a:spcAft>
                <a:buFontTx/>
                <a:buChar char="•"/>
                <a:defRPr/>
              </a:pPr>
              <a:r>
                <a:rPr lang="en-US" sz="1400" dirty="0">
                  <a:solidFill>
                    <a:srgbClr val="FFFFFF"/>
                  </a:solidFill>
                </a:rPr>
                <a:t>Sensitivity Analysis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0"/>
            <a:ext cx="8229600" cy="914400"/>
          </a:xfrm>
        </p:spPr>
        <p:txBody>
          <a:bodyPr/>
          <a:lstStyle/>
          <a:p>
            <a:pPr eaLnBrk="1" hangingPunct="1"/>
            <a:r>
              <a:rPr lang="en-US" sz="4000" dirty="0" smtClean="0">
                <a:solidFill>
                  <a:schemeClr val="tx1"/>
                </a:solidFill>
                <a:latin typeface="Arial" pitchFamily="34" charset="0"/>
                <a:cs typeface="Arial" pitchFamily="34" charset="0"/>
              </a:rPr>
              <a:t>Hydrology Model</a:t>
            </a:r>
          </a:p>
        </p:txBody>
      </p:sp>
      <p:sp>
        <p:nvSpPr>
          <p:cNvPr id="49155" name="Rectangle 3"/>
          <p:cNvSpPr>
            <a:spLocks noChangeArrowheads="1"/>
          </p:cNvSpPr>
          <p:nvPr/>
        </p:nvSpPr>
        <p:spPr bwMode="auto">
          <a:xfrm>
            <a:off x="-838200" y="2454275"/>
            <a:ext cx="9144000" cy="0"/>
          </a:xfrm>
          <a:prstGeom prst="rect">
            <a:avLst/>
          </a:prstGeom>
          <a:noFill/>
          <a:ln w="9525">
            <a:noFill/>
            <a:miter lim="800000"/>
            <a:headEnd/>
            <a:tailEnd/>
          </a:ln>
        </p:spPr>
        <p:txBody>
          <a:bodyPr wrap="none" anchor="ctr">
            <a:spAutoFit/>
          </a:bodyPr>
          <a:lstStyle/>
          <a:p>
            <a:endParaRPr lang="en-US"/>
          </a:p>
        </p:txBody>
      </p:sp>
      <p:sp>
        <p:nvSpPr>
          <p:cNvPr id="49156" name="Text Box 4"/>
          <p:cNvSpPr txBox="1">
            <a:spLocks noChangeArrowheads="1"/>
          </p:cNvSpPr>
          <p:nvPr/>
        </p:nvSpPr>
        <p:spPr bwMode="auto">
          <a:xfrm>
            <a:off x="609600" y="4065588"/>
            <a:ext cx="7010400" cy="650875"/>
          </a:xfrm>
          <a:prstGeom prst="rect">
            <a:avLst/>
          </a:prstGeom>
          <a:noFill/>
          <a:ln w="9525">
            <a:solidFill>
              <a:schemeClr val="tx1"/>
            </a:solidFill>
            <a:miter lim="800000"/>
            <a:headEnd/>
            <a:tailEnd/>
          </a:ln>
        </p:spPr>
        <p:txBody>
          <a:bodyPr>
            <a:spAutoFit/>
          </a:bodyPr>
          <a:lstStyle/>
          <a:p>
            <a:pPr>
              <a:spcBef>
                <a:spcPct val="50000"/>
              </a:spcBef>
            </a:pPr>
            <a:r>
              <a:rPr lang="en-US" b="1">
                <a:solidFill>
                  <a:srgbClr val="000000"/>
                </a:solidFill>
                <a:latin typeface="Comic Sans MS" pitchFamily="66" charset="0"/>
              </a:rPr>
              <a:t>Critical question:</a:t>
            </a:r>
            <a:r>
              <a:rPr lang="en-US">
                <a:solidFill>
                  <a:srgbClr val="000000"/>
                </a:solidFill>
                <a:latin typeface="Comic Sans MS" pitchFamily="66" charset="0"/>
              </a:rPr>
              <a:t> How does rainfall on a catchment translate into flow in a river?</a:t>
            </a:r>
          </a:p>
        </p:txBody>
      </p:sp>
      <p:sp>
        <p:nvSpPr>
          <p:cNvPr id="49157" name="Text Box 5"/>
          <p:cNvSpPr txBox="1">
            <a:spLocks noChangeArrowheads="1"/>
          </p:cNvSpPr>
          <p:nvPr/>
        </p:nvSpPr>
        <p:spPr bwMode="auto">
          <a:xfrm>
            <a:off x="609600" y="4751388"/>
            <a:ext cx="7010400" cy="650875"/>
          </a:xfrm>
          <a:prstGeom prst="rect">
            <a:avLst/>
          </a:prstGeom>
          <a:noFill/>
          <a:ln w="9525">
            <a:solidFill>
              <a:schemeClr val="tx1"/>
            </a:solidFill>
            <a:miter lim="800000"/>
            <a:headEnd/>
            <a:tailEnd/>
          </a:ln>
        </p:spPr>
        <p:txBody>
          <a:bodyPr>
            <a:spAutoFit/>
          </a:bodyPr>
          <a:lstStyle/>
          <a:p>
            <a:pPr>
              <a:spcBef>
                <a:spcPct val="50000"/>
              </a:spcBef>
            </a:pPr>
            <a:r>
              <a:rPr lang="en-US" b="1" dirty="0">
                <a:solidFill>
                  <a:srgbClr val="000000"/>
                </a:solidFill>
                <a:latin typeface="Comic Sans MS" pitchFamily="66" charset="0"/>
              </a:rPr>
              <a:t>Critical question:</a:t>
            </a:r>
            <a:r>
              <a:rPr lang="en-US" dirty="0">
                <a:solidFill>
                  <a:srgbClr val="000000"/>
                </a:solidFill>
                <a:latin typeface="Comic Sans MS" pitchFamily="66" charset="0"/>
              </a:rPr>
              <a:t> What pathways does water follow as it moves through a catchment? Runoff? Infiltration? ET? Seepage?</a:t>
            </a:r>
          </a:p>
        </p:txBody>
      </p:sp>
      <p:sp>
        <p:nvSpPr>
          <p:cNvPr id="49158" name="Text Box 6"/>
          <p:cNvSpPr txBox="1">
            <a:spLocks noChangeArrowheads="1"/>
          </p:cNvSpPr>
          <p:nvPr/>
        </p:nvSpPr>
        <p:spPr bwMode="auto">
          <a:xfrm>
            <a:off x="609600" y="5437188"/>
            <a:ext cx="7010400" cy="925512"/>
          </a:xfrm>
          <a:prstGeom prst="rect">
            <a:avLst/>
          </a:prstGeom>
          <a:noFill/>
          <a:ln w="9525">
            <a:solidFill>
              <a:schemeClr val="tx1"/>
            </a:solidFill>
            <a:miter lim="800000"/>
            <a:headEnd/>
            <a:tailEnd/>
          </a:ln>
        </p:spPr>
        <p:txBody>
          <a:bodyPr>
            <a:spAutoFit/>
          </a:bodyPr>
          <a:lstStyle/>
          <a:p>
            <a:pPr>
              <a:spcBef>
                <a:spcPct val="50000"/>
              </a:spcBef>
            </a:pPr>
            <a:r>
              <a:rPr lang="en-US" b="1">
                <a:solidFill>
                  <a:srgbClr val="000000"/>
                </a:solidFill>
                <a:latin typeface="Comic Sans MS" pitchFamily="66" charset="0"/>
              </a:rPr>
              <a:t>Critical question:</a:t>
            </a:r>
            <a:r>
              <a:rPr lang="en-US">
                <a:solidFill>
                  <a:srgbClr val="000000"/>
                </a:solidFill>
                <a:latin typeface="Comic Sans MS" pitchFamily="66" charset="0"/>
              </a:rPr>
              <a:t> How does movement along these pathways impact the magnitude, timing, duration and frequency of river flows?</a:t>
            </a:r>
          </a:p>
        </p:txBody>
      </p:sp>
      <p:pic>
        <p:nvPicPr>
          <p:cNvPr id="49159" name="Picture 7"/>
          <p:cNvPicPr>
            <a:picLocks noChangeAspect="1" noChangeArrowheads="1"/>
          </p:cNvPicPr>
          <p:nvPr/>
        </p:nvPicPr>
        <p:blipFill>
          <a:blip r:embed="rId3" cstate="print"/>
          <a:srcRect/>
          <a:stretch>
            <a:fillRect/>
          </a:stretch>
        </p:blipFill>
        <p:spPr bwMode="auto">
          <a:xfrm>
            <a:off x="989013" y="1143000"/>
            <a:ext cx="5776912" cy="2922588"/>
          </a:xfrm>
          <a:prstGeom prst="rect">
            <a:avLst/>
          </a:prstGeom>
          <a:noFill/>
          <a:ln w="9525">
            <a:noFill/>
            <a:miter lim="800000"/>
            <a:headEnd/>
            <a:tailEnd/>
          </a:ln>
        </p:spPr>
      </p:pic>
      <p:grpSp>
        <p:nvGrpSpPr>
          <p:cNvPr id="49160" name="Group 7"/>
          <p:cNvGrpSpPr>
            <a:grpSpLocks/>
          </p:cNvGrpSpPr>
          <p:nvPr/>
        </p:nvGrpSpPr>
        <p:grpSpPr bwMode="auto">
          <a:xfrm>
            <a:off x="7159625" y="228600"/>
            <a:ext cx="1757363" cy="1746250"/>
            <a:chOff x="2463700" y="803432"/>
            <a:chExt cx="1756916" cy="1745935"/>
          </a:xfrm>
          <a:solidFill>
            <a:schemeClr val="accent2">
              <a:hueOff val="1560506"/>
              <a:satOff val="-1946"/>
              <a:lumOff val="458"/>
            </a:schemeClr>
          </a:solidFill>
        </p:grpSpPr>
        <p:sp>
          <p:nvSpPr>
            <p:cNvPr id="9" name="Rounded Rectangle 8"/>
            <p:cNvSpPr/>
            <p:nvPr/>
          </p:nvSpPr>
          <p:spPr>
            <a:xfrm>
              <a:off x="2463700" y="803432"/>
              <a:ext cx="1756916" cy="1745935"/>
            </a:xfrm>
            <a:prstGeom prst="roundRect">
              <a:avLst>
                <a:gd name="adj" fmla="val 10000"/>
              </a:avLst>
            </a:prstGeom>
            <a:grpFill/>
          </p:spPr>
          <p:style>
            <a:lnRef idx="2">
              <a:schemeClr val="lt1">
                <a:hueOff val="0"/>
                <a:satOff val="0"/>
                <a:lumOff val="0"/>
                <a:alphaOff val="0"/>
              </a:schemeClr>
            </a:lnRef>
            <a:fillRef idx="1">
              <a:schemeClr val="accent2">
                <a:hueOff val="-279374"/>
                <a:satOff val="-3219"/>
                <a:lumOff val="720"/>
                <a:alphaOff val="0"/>
              </a:schemeClr>
            </a:fillRef>
            <a:effectRef idx="0">
              <a:schemeClr val="accent2">
                <a:hueOff val="-279374"/>
                <a:satOff val="-3219"/>
                <a:lumOff val="720"/>
                <a:alphaOff val="0"/>
              </a:schemeClr>
            </a:effectRef>
            <a:fontRef idx="minor">
              <a:schemeClr val="lt1"/>
            </a:fontRef>
          </p:style>
        </p:sp>
        <p:sp>
          <p:nvSpPr>
            <p:cNvPr id="10" name="Rounded Rectangle 4"/>
            <p:cNvSpPr/>
            <p:nvPr/>
          </p:nvSpPr>
          <p:spPr>
            <a:xfrm>
              <a:off x="2514487" y="854223"/>
              <a:ext cx="1655342" cy="1644353"/>
            </a:xfrm>
            <a:prstGeom prst="rect">
              <a:avLst/>
            </a:prstGeom>
            <a:grpFill/>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a:solidFill>
                    <a:srgbClr val="FFFFFF"/>
                  </a:solidFill>
                </a:rPr>
                <a:t>Deterministic Formulation</a:t>
              </a:r>
            </a:p>
            <a:p>
              <a:pPr marL="114300" lvl="1" indent="-114300" defTabSz="800100">
                <a:lnSpc>
                  <a:spcPct val="90000"/>
                </a:lnSpc>
                <a:spcAft>
                  <a:spcPct val="15000"/>
                </a:spcAft>
                <a:buFontTx/>
                <a:buChar char="•"/>
                <a:defRPr/>
              </a:pPr>
              <a:r>
                <a:rPr lang="en-US" sz="1400">
                  <a:solidFill>
                    <a:srgbClr val="FFFFFF"/>
                  </a:solidFill>
                </a:rPr>
                <a:t>Decision Model</a:t>
              </a:r>
            </a:p>
            <a:p>
              <a:pPr marL="114300" lvl="1" indent="-114300" defTabSz="800100">
                <a:lnSpc>
                  <a:spcPct val="90000"/>
                </a:lnSpc>
                <a:spcAft>
                  <a:spcPct val="15000"/>
                </a:spcAft>
                <a:buFontTx/>
                <a:buChar char="•"/>
                <a:defRPr/>
              </a:pPr>
              <a:r>
                <a:rPr lang="en-US" sz="1400">
                  <a:solidFill>
                    <a:srgbClr val="FFFFFF"/>
                  </a:solidFill>
                </a:rPr>
                <a:t>Sensitivity Analysis</a:t>
              </a:r>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76200"/>
            <a:ext cx="8229600" cy="914400"/>
          </a:xfrm>
        </p:spPr>
        <p:txBody>
          <a:bodyPr/>
          <a:lstStyle/>
          <a:p>
            <a:pPr eaLnBrk="1" fontAlgn="auto" hangingPunct="1">
              <a:spcAft>
                <a:spcPts val="0"/>
              </a:spcAft>
              <a:defRPr/>
            </a:pPr>
            <a:r>
              <a:rPr lang="en-US" sz="4000" dirty="0" smtClean="0">
                <a:solidFill>
                  <a:schemeClr val="tx1"/>
                </a:solidFill>
                <a:latin typeface="Arial" pitchFamily="34" charset="0"/>
                <a:cs typeface="Arial" pitchFamily="34" charset="0"/>
              </a:rPr>
              <a:t>Planning Model</a:t>
            </a:r>
          </a:p>
        </p:txBody>
      </p:sp>
      <p:sp>
        <p:nvSpPr>
          <p:cNvPr id="50179" name="Rectangle 3"/>
          <p:cNvSpPr>
            <a:spLocks noChangeArrowheads="1"/>
          </p:cNvSpPr>
          <p:nvPr/>
        </p:nvSpPr>
        <p:spPr bwMode="auto">
          <a:xfrm>
            <a:off x="-685800" y="2462213"/>
            <a:ext cx="9144000" cy="0"/>
          </a:xfrm>
          <a:prstGeom prst="rect">
            <a:avLst/>
          </a:prstGeom>
          <a:noFill/>
          <a:ln w="9525">
            <a:noFill/>
            <a:miter lim="800000"/>
            <a:headEnd/>
            <a:tailEnd/>
          </a:ln>
        </p:spPr>
        <p:txBody>
          <a:bodyPr wrap="none" anchor="ctr">
            <a:spAutoFit/>
          </a:bodyPr>
          <a:lstStyle/>
          <a:p>
            <a:endParaRPr lang="en-US"/>
          </a:p>
        </p:txBody>
      </p:sp>
      <p:sp>
        <p:nvSpPr>
          <p:cNvPr id="50180" name="Text Box 4"/>
          <p:cNvSpPr txBox="1">
            <a:spLocks noChangeArrowheads="1"/>
          </p:cNvSpPr>
          <p:nvPr/>
        </p:nvSpPr>
        <p:spPr bwMode="auto">
          <a:xfrm>
            <a:off x="533400" y="4560888"/>
            <a:ext cx="7162800" cy="925512"/>
          </a:xfrm>
          <a:prstGeom prst="rect">
            <a:avLst/>
          </a:prstGeom>
          <a:noFill/>
          <a:ln w="9525">
            <a:solidFill>
              <a:schemeClr val="tx1"/>
            </a:solidFill>
            <a:miter lim="800000"/>
            <a:headEnd/>
            <a:tailEnd/>
          </a:ln>
        </p:spPr>
        <p:txBody>
          <a:bodyPr>
            <a:spAutoFit/>
          </a:bodyPr>
          <a:lstStyle/>
          <a:p>
            <a:pPr>
              <a:spcBef>
                <a:spcPct val="50000"/>
              </a:spcBef>
            </a:pPr>
            <a:r>
              <a:rPr lang="en-US" b="1">
                <a:solidFill>
                  <a:srgbClr val="000000"/>
                </a:solidFill>
                <a:latin typeface="Comic Sans MS" pitchFamily="66" charset="0"/>
              </a:rPr>
              <a:t>Critical question: </a:t>
            </a:r>
            <a:r>
              <a:rPr lang="en-US">
                <a:solidFill>
                  <a:srgbClr val="000000"/>
                </a:solidFill>
                <a:latin typeface="Comic Sans MS" pitchFamily="66" charset="0"/>
              </a:rPr>
              <a:t>How should infrastructure (e.g. dams, diversion works, etc) be operated to achieve maximum benefit? How should water be allocated in shortage?</a:t>
            </a:r>
          </a:p>
        </p:txBody>
      </p:sp>
      <p:sp>
        <p:nvSpPr>
          <p:cNvPr id="50181" name="Text Box 5"/>
          <p:cNvSpPr txBox="1">
            <a:spLocks noChangeArrowheads="1"/>
          </p:cNvSpPr>
          <p:nvPr/>
        </p:nvSpPr>
        <p:spPr bwMode="auto">
          <a:xfrm>
            <a:off x="533400" y="3875088"/>
            <a:ext cx="7162800" cy="650875"/>
          </a:xfrm>
          <a:prstGeom prst="rect">
            <a:avLst/>
          </a:prstGeom>
          <a:noFill/>
          <a:ln w="9525">
            <a:solidFill>
              <a:schemeClr val="tx1"/>
            </a:solidFill>
            <a:miter lim="800000"/>
            <a:headEnd/>
            <a:tailEnd/>
          </a:ln>
        </p:spPr>
        <p:txBody>
          <a:bodyPr>
            <a:spAutoFit/>
          </a:bodyPr>
          <a:lstStyle/>
          <a:p>
            <a:pPr>
              <a:spcBef>
                <a:spcPct val="50000"/>
              </a:spcBef>
            </a:pPr>
            <a:r>
              <a:rPr lang="en-US" b="1">
                <a:solidFill>
                  <a:srgbClr val="000000"/>
                </a:solidFill>
                <a:latin typeface="Comic Sans MS" pitchFamily="66" charset="0"/>
              </a:rPr>
              <a:t>Critical question: </a:t>
            </a:r>
            <a:r>
              <a:rPr lang="en-US">
                <a:solidFill>
                  <a:srgbClr val="000000"/>
                </a:solidFill>
                <a:latin typeface="Comic Sans MS" pitchFamily="66" charset="0"/>
              </a:rPr>
              <a:t>How operations be optimized to protect the services provided by the river?</a:t>
            </a:r>
          </a:p>
        </p:txBody>
      </p:sp>
      <p:sp>
        <p:nvSpPr>
          <p:cNvPr id="50182" name="Text Box 6"/>
          <p:cNvSpPr txBox="1">
            <a:spLocks noChangeArrowheads="1"/>
          </p:cNvSpPr>
          <p:nvPr/>
        </p:nvSpPr>
        <p:spPr bwMode="auto">
          <a:xfrm>
            <a:off x="533400" y="5551488"/>
            <a:ext cx="7162800" cy="925512"/>
          </a:xfrm>
          <a:prstGeom prst="rect">
            <a:avLst/>
          </a:prstGeom>
          <a:noFill/>
          <a:ln w="9525">
            <a:solidFill>
              <a:schemeClr val="tx1"/>
            </a:solidFill>
            <a:miter lim="800000"/>
            <a:headEnd/>
            <a:tailEnd/>
          </a:ln>
        </p:spPr>
        <p:txBody>
          <a:bodyPr>
            <a:spAutoFit/>
          </a:bodyPr>
          <a:lstStyle/>
          <a:p>
            <a:pPr>
              <a:spcBef>
                <a:spcPct val="50000"/>
              </a:spcBef>
            </a:pPr>
            <a:r>
              <a:rPr lang="en-US" b="1">
                <a:solidFill>
                  <a:srgbClr val="000000"/>
                </a:solidFill>
                <a:latin typeface="Comic Sans MS" pitchFamily="66" charset="0"/>
              </a:rPr>
              <a:t>Critical question: </a:t>
            </a:r>
            <a:r>
              <a:rPr lang="en-US">
                <a:solidFill>
                  <a:srgbClr val="000000"/>
                </a:solidFill>
                <a:latin typeface="Comic Sans MS" pitchFamily="66" charset="0"/>
              </a:rPr>
              <a:t>How will allocation, operations and operating constraints change if new management strategies are introduced into the system?</a:t>
            </a:r>
          </a:p>
        </p:txBody>
      </p:sp>
      <p:pic>
        <p:nvPicPr>
          <p:cNvPr id="50183" name="Picture 7"/>
          <p:cNvPicPr>
            <a:picLocks noChangeAspect="1" noChangeArrowheads="1"/>
          </p:cNvPicPr>
          <p:nvPr/>
        </p:nvPicPr>
        <p:blipFill>
          <a:blip r:embed="rId3" cstate="print"/>
          <a:srcRect/>
          <a:stretch>
            <a:fillRect/>
          </a:stretch>
        </p:blipFill>
        <p:spPr bwMode="auto">
          <a:xfrm>
            <a:off x="1141413" y="936625"/>
            <a:ext cx="5822950" cy="2897188"/>
          </a:xfrm>
          <a:prstGeom prst="rect">
            <a:avLst/>
          </a:prstGeom>
          <a:noFill/>
          <a:ln w="9525">
            <a:noFill/>
            <a:miter lim="800000"/>
            <a:headEnd/>
            <a:tailEnd/>
          </a:ln>
        </p:spPr>
      </p:pic>
      <p:grpSp>
        <p:nvGrpSpPr>
          <p:cNvPr id="50184" name="Group 7"/>
          <p:cNvGrpSpPr>
            <a:grpSpLocks/>
          </p:cNvGrpSpPr>
          <p:nvPr/>
        </p:nvGrpSpPr>
        <p:grpSpPr bwMode="auto">
          <a:xfrm>
            <a:off x="7159625" y="228600"/>
            <a:ext cx="1757363" cy="1746250"/>
            <a:chOff x="2463700" y="803432"/>
            <a:chExt cx="1756916" cy="1745935"/>
          </a:xfrm>
          <a:solidFill>
            <a:schemeClr val="accent2">
              <a:hueOff val="1560506"/>
              <a:satOff val="-1946"/>
              <a:lumOff val="458"/>
            </a:schemeClr>
          </a:solidFill>
        </p:grpSpPr>
        <p:sp>
          <p:nvSpPr>
            <p:cNvPr id="9" name="Rounded Rectangle 8"/>
            <p:cNvSpPr/>
            <p:nvPr/>
          </p:nvSpPr>
          <p:spPr>
            <a:xfrm>
              <a:off x="2463700" y="803432"/>
              <a:ext cx="1756916" cy="1745935"/>
            </a:xfrm>
            <a:prstGeom prst="roundRect">
              <a:avLst>
                <a:gd name="adj" fmla="val 10000"/>
              </a:avLst>
            </a:prstGeom>
            <a:grpFill/>
          </p:spPr>
          <p:style>
            <a:lnRef idx="2">
              <a:schemeClr val="lt1">
                <a:hueOff val="0"/>
                <a:satOff val="0"/>
                <a:lumOff val="0"/>
                <a:alphaOff val="0"/>
              </a:schemeClr>
            </a:lnRef>
            <a:fillRef idx="1">
              <a:schemeClr val="accent2">
                <a:hueOff val="-279374"/>
                <a:satOff val="-3219"/>
                <a:lumOff val="720"/>
                <a:alphaOff val="0"/>
              </a:schemeClr>
            </a:fillRef>
            <a:effectRef idx="0">
              <a:schemeClr val="accent2">
                <a:hueOff val="-279374"/>
                <a:satOff val="-3219"/>
                <a:lumOff val="720"/>
                <a:alphaOff val="0"/>
              </a:schemeClr>
            </a:effectRef>
            <a:fontRef idx="minor">
              <a:schemeClr val="lt1"/>
            </a:fontRef>
          </p:style>
        </p:sp>
        <p:sp>
          <p:nvSpPr>
            <p:cNvPr id="10" name="Rounded Rectangle 4"/>
            <p:cNvSpPr/>
            <p:nvPr/>
          </p:nvSpPr>
          <p:spPr>
            <a:xfrm>
              <a:off x="2514487" y="854223"/>
              <a:ext cx="1655342" cy="1644353"/>
            </a:xfrm>
            <a:prstGeom prst="rect">
              <a:avLst/>
            </a:prstGeom>
            <a:grpFill/>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dirty="0">
                  <a:solidFill>
                    <a:srgbClr val="FFFFFF"/>
                  </a:solidFill>
                </a:rPr>
                <a:t>Deterministic Formulation</a:t>
              </a:r>
            </a:p>
            <a:p>
              <a:pPr marL="114300" lvl="1" indent="-114300" defTabSz="800100">
                <a:lnSpc>
                  <a:spcPct val="90000"/>
                </a:lnSpc>
                <a:spcAft>
                  <a:spcPct val="15000"/>
                </a:spcAft>
                <a:buFontTx/>
                <a:buChar char="•"/>
                <a:defRPr/>
              </a:pPr>
              <a:r>
                <a:rPr lang="en-US" sz="1400" dirty="0">
                  <a:solidFill>
                    <a:srgbClr val="FFFFFF"/>
                  </a:solidFill>
                </a:rPr>
                <a:t>Decision Model</a:t>
              </a:r>
            </a:p>
            <a:p>
              <a:pPr marL="114300" lvl="1" indent="-114300" defTabSz="800100">
                <a:lnSpc>
                  <a:spcPct val="90000"/>
                </a:lnSpc>
                <a:spcAft>
                  <a:spcPct val="15000"/>
                </a:spcAft>
                <a:buFontTx/>
                <a:buChar char="•"/>
                <a:defRPr/>
              </a:pPr>
              <a:r>
                <a:rPr lang="en-US" sz="1400" dirty="0">
                  <a:solidFill>
                    <a:srgbClr val="FFFFFF"/>
                  </a:solidFill>
                </a:rPr>
                <a:t>Sensitivity Analysis</a:t>
              </a:r>
            </a:p>
          </p:txBody>
        </p:sp>
      </p:gr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Rot="1" noChangeArrowheads="1"/>
          </p:cNvSpPr>
          <p:nvPr>
            <p:ph type="title"/>
          </p:nvPr>
        </p:nvSpPr>
        <p:spPr>
          <a:xfrm>
            <a:off x="457200" y="387350"/>
            <a:ext cx="8763000" cy="1143000"/>
          </a:xfrm>
        </p:spPr>
        <p:txBody>
          <a:bodyPr>
            <a:noAutofit/>
          </a:bodyPr>
          <a:lstStyle/>
          <a:p>
            <a:r>
              <a:rPr lang="en-US" sz="4000" b="1" dirty="0" smtClean="0">
                <a:latin typeface="Arial" pitchFamily="34" charset="0"/>
                <a:cs typeface="Arial" pitchFamily="34" charset="0"/>
              </a:rPr>
              <a:t>Water Management Can Get Complicated</a:t>
            </a:r>
          </a:p>
        </p:txBody>
      </p:sp>
      <p:pic>
        <p:nvPicPr>
          <p:cNvPr id="51203" name="Picture 3"/>
          <p:cNvPicPr>
            <a:picLocks noChangeAspect="1" noChangeArrowheads="1"/>
          </p:cNvPicPr>
          <p:nvPr/>
        </p:nvPicPr>
        <p:blipFill>
          <a:blip r:embed="rId3" cstate="print"/>
          <a:srcRect/>
          <a:stretch>
            <a:fillRect/>
          </a:stretch>
        </p:blipFill>
        <p:spPr bwMode="auto">
          <a:xfrm>
            <a:off x="1103313" y="1676400"/>
            <a:ext cx="6897687" cy="4724400"/>
          </a:xfrm>
          <a:prstGeom prst="rect">
            <a:avLst/>
          </a:prstGeom>
          <a:noFill/>
          <a:ln w="12700">
            <a:solidFill>
              <a:schemeClr val="tx1"/>
            </a:solid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28600" y="152400"/>
            <a:ext cx="8458200" cy="685800"/>
          </a:xfrm>
          <a:noFill/>
        </p:spPr>
        <p:txBody>
          <a:bodyPr>
            <a:normAutofit/>
          </a:bodyPr>
          <a:lstStyle/>
          <a:p>
            <a:pPr eaLnBrk="1" hangingPunct="1">
              <a:lnSpc>
                <a:spcPct val="40000"/>
              </a:lnSpc>
            </a:pPr>
            <a:r>
              <a:rPr lang="en-US" sz="3200" b="1" dirty="0" smtClean="0">
                <a:solidFill>
                  <a:schemeClr val="tx1"/>
                </a:solidFill>
                <a:latin typeface="Arial" pitchFamily="34" charset="0"/>
                <a:cs typeface="Arial" pitchFamily="34" charset="0"/>
              </a:rPr>
              <a:t>Integrated Water Resource Management</a:t>
            </a:r>
          </a:p>
        </p:txBody>
      </p:sp>
      <p:pic>
        <p:nvPicPr>
          <p:cNvPr id="52227" name="Picture 5"/>
          <p:cNvPicPr>
            <a:picLocks noGrp="1" noChangeAspect="1" noChangeArrowheads="1"/>
          </p:cNvPicPr>
          <p:nvPr>
            <p:ph idx="1"/>
          </p:nvPr>
        </p:nvPicPr>
        <p:blipFill>
          <a:blip r:embed="rId3" cstate="print"/>
          <a:srcRect/>
          <a:stretch>
            <a:fillRect/>
          </a:stretch>
        </p:blipFill>
        <p:spPr>
          <a:xfrm>
            <a:off x="2209800" y="762000"/>
            <a:ext cx="4673237" cy="1280160"/>
          </a:xfrm>
          <a:noFill/>
        </p:spPr>
      </p:pic>
      <p:sp>
        <p:nvSpPr>
          <p:cNvPr id="52229" name="Rectangle 4"/>
          <p:cNvSpPr>
            <a:spLocks noRot="1" noChangeArrowheads="1"/>
          </p:cNvSpPr>
          <p:nvPr/>
        </p:nvSpPr>
        <p:spPr bwMode="auto">
          <a:xfrm>
            <a:off x="228600" y="2209800"/>
            <a:ext cx="8610600" cy="4089400"/>
          </a:xfrm>
          <a:prstGeom prst="rect">
            <a:avLst/>
          </a:prstGeom>
          <a:noFill/>
          <a:ln w="9525">
            <a:noFill/>
            <a:miter lim="800000"/>
            <a:headEnd/>
            <a:tailEnd/>
          </a:ln>
        </p:spPr>
        <p:txBody>
          <a:bodyPr/>
          <a:lstStyle/>
          <a:p>
            <a:pPr marL="342900" indent="-342900">
              <a:lnSpc>
                <a:spcPct val="90000"/>
              </a:lnSpc>
              <a:spcBef>
                <a:spcPts val="600"/>
              </a:spcBef>
              <a:spcAft>
                <a:spcPts val="1200"/>
              </a:spcAft>
              <a:buFontTx/>
              <a:buChar char="•"/>
            </a:pPr>
            <a:r>
              <a:rPr lang="en-US" sz="2400" b="1" dirty="0"/>
              <a:t>Integrates hydrology and water planning model</a:t>
            </a:r>
          </a:p>
          <a:p>
            <a:pPr marL="342900" indent="-342900">
              <a:lnSpc>
                <a:spcPct val="90000"/>
              </a:lnSpc>
              <a:spcBef>
                <a:spcPts val="600"/>
              </a:spcBef>
              <a:spcAft>
                <a:spcPts val="1200"/>
              </a:spcAft>
              <a:buFontTx/>
              <a:buChar char="•"/>
            </a:pPr>
            <a:r>
              <a:rPr lang="en-US" sz="2400" b="1" dirty="0"/>
              <a:t>GIS-based, graphical GUI interface.</a:t>
            </a:r>
          </a:p>
          <a:p>
            <a:pPr marL="342900" indent="-342900">
              <a:lnSpc>
                <a:spcPct val="90000"/>
              </a:lnSpc>
              <a:spcBef>
                <a:spcPts val="600"/>
              </a:spcBef>
              <a:spcAft>
                <a:spcPts val="1200"/>
              </a:spcAft>
              <a:buFontTx/>
              <a:buChar char="•"/>
            </a:pPr>
            <a:r>
              <a:rPr lang="en-US" sz="2400" b="1" dirty="0"/>
              <a:t>Physical simulation of water demands and supplies.</a:t>
            </a:r>
          </a:p>
          <a:p>
            <a:pPr marL="342900" indent="-342900">
              <a:lnSpc>
                <a:spcPct val="90000"/>
              </a:lnSpc>
              <a:spcBef>
                <a:spcPts val="600"/>
              </a:spcBef>
              <a:spcAft>
                <a:spcPts val="1200"/>
              </a:spcAft>
              <a:buFontTx/>
              <a:buChar char="•"/>
            </a:pPr>
            <a:r>
              <a:rPr lang="en-US" sz="2400" b="1" dirty="0"/>
              <a:t>User-created variables and modeling equations.</a:t>
            </a:r>
          </a:p>
          <a:p>
            <a:pPr marL="342900" indent="-342900">
              <a:lnSpc>
                <a:spcPct val="90000"/>
              </a:lnSpc>
              <a:spcBef>
                <a:spcPts val="600"/>
              </a:spcBef>
              <a:spcAft>
                <a:spcPts val="1200"/>
              </a:spcAft>
              <a:buFontTx/>
              <a:buChar char="•"/>
            </a:pPr>
            <a:r>
              <a:rPr lang="en-US" sz="2400" b="1" dirty="0"/>
              <a:t>Scenario management capabilities.</a:t>
            </a:r>
          </a:p>
          <a:p>
            <a:pPr marL="342900" indent="-342900">
              <a:lnSpc>
                <a:spcPct val="90000"/>
              </a:lnSpc>
              <a:spcBef>
                <a:spcPts val="600"/>
              </a:spcBef>
              <a:spcAft>
                <a:spcPts val="1200"/>
              </a:spcAft>
              <a:buFontTx/>
              <a:buChar char="•"/>
            </a:pPr>
            <a:r>
              <a:rPr lang="en-US" sz="2400" b="1" dirty="0"/>
              <a:t>Seamless watershed hydrology, water quality and financial modules</a:t>
            </a:r>
          </a:p>
          <a:p>
            <a:pPr marL="342900" indent="-342900">
              <a:lnSpc>
                <a:spcPct val="90000"/>
              </a:lnSpc>
              <a:spcBef>
                <a:spcPts val="600"/>
              </a:spcBef>
              <a:spcAft>
                <a:spcPts val="1200"/>
              </a:spcAft>
              <a:buFontTx/>
              <a:buChar char="•"/>
            </a:pPr>
            <a:r>
              <a:rPr lang="en-US" sz="2400" b="1" dirty="0"/>
              <a:t>SEI-US.org, NCAR, </a:t>
            </a:r>
            <a:r>
              <a:rPr lang="en-US" sz="2400" b="1" dirty="0" err="1" smtClean="0"/>
              <a:t>Wat</a:t>
            </a:r>
            <a:r>
              <a:rPr lang="en-US" sz="2400" b="1" dirty="0" smtClean="0"/>
              <a:t> Res </a:t>
            </a:r>
            <a:r>
              <a:rPr lang="en-US" sz="2400" b="1" dirty="0" err="1" smtClean="0"/>
              <a:t>Fnd</a:t>
            </a:r>
            <a:r>
              <a:rPr lang="en-US" sz="2400" b="1" dirty="0" smtClean="0"/>
              <a:t>, USEPA</a:t>
            </a:r>
          </a:p>
          <a:p>
            <a:pPr marL="342900" indent="-342900">
              <a:lnSpc>
                <a:spcPct val="90000"/>
              </a:lnSpc>
              <a:spcBef>
                <a:spcPts val="600"/>
              </a:spcBef>
              <a:spcAft>
                <a:spcPts val="1200"/>
              </a:spcAft>
              <a:buFontTx/>
              <a:buChar char="•"/>
            </a:pPr>
            <a:r>
              <a:rPr lang="en-US" sz="1200" b="1" dirty="0" smtClean="0"/>
              <a:t>Yates et al. 2005, Water International, Pt. 1 and Pt. 2</a:t>
            </a:r>
            <a:endParaRPr lang="en-US" sz="1200" b="1"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p:spPr>
        <p:txBody>
          <a:bodyPr>
            <a:noAutofit/>
          </a:bodyPr>
          <a:lstStyle/>
          <a:p>
            <a:r>
              <a:rPr lang="en-US" sz="3600" dirty="0" smtClean="0"/>
              <a:t>Evaluation of climate projection spread</a:t>
            </a:r>
            <a:endParaRPr lang="en-US" sz="3600" dirty="0"/>
          </a:p>
        </p:txBody>
      </p:sp>
      <p:pic>
        <p:nvPicPr>
          <p:cNvPr id="3" name="Picture 2"/>
          <p:cNvPicPr>
            <a:picLocks noChangeAspect="1"/>
          </p:cNvPicPr>
          <p:nvPr/>
        </p:nvPicPr>
        <p:blipFill>
          <a:blip r:embed="rId2" cstate="print"/>
          <a:srcRect/>
          <a:stretch>
            <a:fillRect/>
          </a:stretch>
        </p:blipFill>
        <p:spPr bwMode="auto">
          <a:xfrm>
            <a:off x="1295400" y="1554480"/>
            <a:ext cx="5855970" cy="5303520"/>
          </a:xfrm>
          <a:prstGeom prst="rect">
            <a:avLst/>
          </a:prstGeom>
          <a:noFill/>
          <a:ln w="15875">
            <a:solidFill>
              <a:schemeClr val="accent1">
                <a:lumMod val="75000"/>
              </a:schemeClr>
            </a:solidFill>
            <a:miter lim="800000"/>
            <a:headEnd/>
            <a:tailEnd/>
          </a:ln>
          <a:effectLst/>
        </p:spPr>
      </p:pic>
      <p:grpSp>
        <p:nvGrpSpPr>
          <p:cNvPr id="9" name="Group 8"/>
          <p:cNvGrpSpPr/>
          <p:nvPr/>
        </p:nvGrpSpPr>
        <p:grpSpPr>
          <a:xfrm>
            <a:off x="7086600" y="228600"/>
            <a:ext cx="1756916" cy="1745935"/>
            <a:chOff x="7086600" y="228600"/>
            <a:chExt cx="1756916" cy="1745935"/>
          </a:xfrm>
        </p:grpSpPr>
        <p:sp>
          <p:nvSpPr>
            <p:cNvPr id="6" name="Rounded Rectangle 5"/>
            <p:cNvSpPr/>
            <p:nvPr/>
          </p:nvSpPr>
          <p:spPr>
            <a:xfrm>
              <a:off x="7086600" y="228600"/>
              <a:ext cx="1756916" cy="1745935"/>
            </a:xfrm>
            <a:prstGeom prst="roundRect">
              <a:avLst>
                <a:gd name="adj" fmla="val 10000"/>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7" name="Rounded Rectangle 4"/>
            <p:cNvSpPr/>
            <p:nvPr/>
          </p:nvSpPr>
          <p:spPr>
            <a:xfrm>
              <a:off x="7086600" y="381000"/>
              <a:ext cx="1676400" cy="1507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Uncertainty Analysis</a:t>
              </a:r>
              <a:endParaRPr lang="en-US" sz="1800" kern="1200" dirty="0"/>
            </a:p>
            <a:p>
              <a:pPr marL="114300" lvl="1" indent="-114300" algn="l" defTabSz="622300">
                <a:lnSpc>
                  <a:spcPct val="90000"/>
                </a:lnSpc>
                <a:spcBef>
                  <a:spcPct val="0"/>
                </a:spcBef>
                <a:spcAft>
                  <a:spcPct val="15000"/>
                </a:spcAft>
                <a:buChar char="••"/>
              </a:pPr>
              <a:r>
                <a:rPr lang="en-US" sz="1400" kern="1200" dirty="0" smtClean="0"/>
                <a:t>Probabilistic Representation</a:t>
              </a:r>
              <a:endParaRPr lang="en-US" sz="1400" kern="1200" dirty="0"/>
            </a:p>
            <a:p>
              <a:pPr marL="114300" lvl="1" indent="-114300" algn="l" defTabSz="622300">
                <a:lnSpc>
                  <a:spcPct val="90000"/>
                </a:lnSpc>
                <a:spcBef>
                  <a:spcPct val="0"/>
                </a:spcBef>
                <a:spcAft>
                  <a:spcPct val="15000"/>
                </a:spcAft>
                <a:buChar char="••"/>
              </a:pPr>
              <a:r>
                <a:rPr lang="en-US" sz="1400" kern="1200" dirty="0" smtClean="0"/>
                <a:t>Future Projections</a:t>
              </a:r>
              <a:endParaRPr lang="en-US" sz="1400" kern="1200" dirty="0"/>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nalysis options.gif"/>
          <p:cNvPicPr>
            <a:picLocks noChangeAspect="1"/>
          </p:cNvPicPr>
          <p:nvPr/>
        </p:nvPicPr>
        <p:blipFill>
          <a:blip r:embed="rId2" cstate="print"/>
          <a:stretch>
            <a:fillRect/>
          </a:stretch>
        </p:blipFill>
        <p:spPr>
          <a:xfrm>
            <a:off x="304800" y="1295400"/>
            <a:ext cx="7193280" cy="5394960"/>
          </a:xfrm>
          <a:prstGeom prst="rect">
            <a:avLst/>
          </a:prstGeom>
        </p:spPr>
      </p:pic>
      <p:grpSp>
        <p:nvGrpSpPr>
          <p:cNvPr id="6" name="Group 5"/>
          <p:cNvGrpSpPr/>
          <p:nvPr/>
        </p:nvGrpSpPr>
        <p:grpSpPr>
          <a:xfrm>
            <a:off x="6934200" y="228600"/>
            <a:ext cx="1904999" cy="1727880"/>
            <a:chOff x="3744786" y="2565060"/>
            <a:chExt cx="1654429" cy="1727880"/>
          </a:xfrm>
        </p:grpSpPr>
        <p:sp>
          <p:nvSpPr>
            <p:cNvPr id="4" name="Rounded Rectangle 3"/>
            <p:cNvSpPr/>
            <p:nvPr/>
          </p:nvSpPr>
          <p:spPr>
            <a:xfrm>
              <a:off x="3744786" y="2565060"/>
              <a:ext cx="1654429" cy="1727880"/>
            </a:xfrm>
            <a:prstGeom prst="roundRect">
              <a:avLst>
                <a:gd name="adj" fmla="val 10000"/>
              </a:avLst>
            </a:prstGeom>
          </p:spPr>
          <p:style>
            <a:lnRef idx="2">
              <a:schemeClr val="lt1">
                <a:hueOff val="0"/>
                <a:satOff val="0"/>
                <a:lumOff val="0"/>
                <a:alphaOff val="0"/>
              </a:schemeClr>
            </a:lnRef>
            <a:fillRef idx="1">
              <a:schemeClr val="accent2">
                <a:hueOff val="-838123"/>
                <a:satOff val="-9658"/>
                <a:lumOff val="2159"/>
                <a:alphaOff val="0"/>
              </a:schemeClr>
            </a:fillRef>
            <a:effectRef idx="0">
              <a:schemeClr val="accent2">
                <a:hueOff val="-838123"/>
                <a:satOff val="-9658"/>
                <a:lumOff val="2159"/>
                <a:alphaOff val="0"/>
              </a:schemeClr>
            </a:effectRef>
            <a:fontRef idx="minor">
              <a:schemeClr val="lt1"/>
            </a:fontRef>
          </p:style>
        </p:sp>
        <p:sp>
          <p:nvSpPr>
            <p:cNvPr id="5" name="Rounded Rectangle 4"/>
            <p:cNvSpPr/>
            <p:nvPr/>
          </p:nvSpPr>
          <p:spPr>
            <a:xfrm>
              <a:off x="3793243" y="2667000"/>
              <a:ext cx="1557515" cy="157748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US" sz="1800" kern="1200" dirty="0" smtClean="0"/>
                <a:t>Evaluation of Alternatives</a:t>
              </a:r>
              <a:endParaRPr lang="en-US" sz="1800" kern="1200" dirty="0"/>
            </a:p>
            <a:p>
              <a:pPr marL="114300" lvl="1" indent="-114300" algn="l" defTabSz="622300">
                <a:lnSpc>
                  <a:spcPct val="90000"/>
                </a:lnSpc>
                <a:spcBef>
                  <a:spcPct val="0"/>
                </a:spcBef>
                <a:spcAft>
                  <a:spcPct val="15000"/>
                </a:spcAft>
                <a:buChar char="••"/>
              </a:pPr>
              <a:r>
                <a:rPr lang="en-US" sz="1400" kern="1200" dirty="0" smtClean="0"/>
                <a:t>Robustness</a:t>
              </a:r>
              <a:endParaRPr lang="en-US" sz="1400" kern="1200" dirty="0"/>
            </a:p>
            <a:p>
              <a:pPr marL="114300" lvl="1" indent="-114300" algn="l" defTabSz="622300">
                <a:lnSpc>
                  <a:spcPct val="90000"/>
                </a:lnSpc>
                <a:spcBef>
                  <a:spcPct val="0"/>
                </a:spcBef>
                <a:spcAft>
                  <a:spcPct val="15000"/>
                </a:spcAft>
                <a:buChar char="••"/>
              </a:pPr>
              <a:r>
                <a:rPr lang="en-US" sz="1400" kern="1200" dirty="0" smtClean="0"/>
                <a:t>MCDA</a:t>
              </a:r>
              <a:endParaRPr lang="en-US" sz="1400" kern="1200" dirty="0"/>
            </a:p>
            <a:p>
              <a:pPr marL="114300" lvl="1" indent="-114300" algn="l" defTabSz="622300">
                <a:lnSpc>
                  <a:spcPct val="90000"/>
                </a:lnSpc>
                <a:spcBef>
                  <a:spcPct val="0"/>
                </a:spcBef>
                <a:spcAft>
                  <a:spcPct val="15000"/>
                </a:spcAft>
                <a:buChar char="••"/>
              </a:pPr>
              <a:r>
                <a:rPr lang="en-US" sz="1400" kern="1200" dirty="0" smtClean="0"/>
                <a:t>EV</a:t>
              </a:r>
              <a:endParaRPr lang="en-US" sz="1400" kern="1200" dirty="0"/>
            </a:p>
            <a:p>
              <a:pPr marL="114300" lvl="1" indent="-114300" algn="l" defTabSz="622300">
                <a:lnSpc>
                  <a:spcPct val="90000"/>
                </a:lnSpc>
                <a:spcBef>
                  <a:spcPct val="0"/>
                </a:spcBef>
                <a:spcAft>
                  <a:spcPct val="15000"/>
                </a:spcAft>
                <a:buChar char="••"/>
              </a:pPr>
              <a:r>
                <a:rPr lang="en-US" sz="1400" kern="1200" dirty="0" smtClean="0"/>
                <a:t>Triple Bottom  line</a:t>
              </a:r>
              <a:endParaRPr lang="en-US" sz="1400" kern="1200" dirty="0"/>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81000" y="304800"/>
            <a:ext cx="8382000" cy="908050"/>
          </a:xfrm>
          <a:noFill/>
        </p:spPr>
        <p:txBody>
          <a:bodyPr/>
          <a:lstStyle/>
          <a:p>
            <a:pPr eaLnBrk="1" hangingPunct="1"/>
            <a:r>
              <a:rPr lang="en-US" dirty="0" smtClean="0"/>
              <a:t>Case Studies</a:t>
            </a:r>
          </a:p>
        </p:txBody>
      </p:sp>
      <p:sp>
        <p:nvSpPr>
          <p:cNvPr id="28675" name="Rectangle 3"/>
          <p:cNvSpPr>
            <a:spLocks noGrp="1" noChangeArrowheads="1"/>
          </p:cNvSpPr>
          <p:nvPr>
            <p:ph type="body" sz="half" idx="1"/>
          </p:nvPr>
        </p:nvSpPr>
        <p:spPr>
          <a:xfrm>
            <a:off x="228600" y="1509713"/>
            <a:ext cx="8723313" cy="4114800"/>
          </a:xfrm>
          <a:noFill/>
        </p:spPr>
        <p:txBody>
          <a:bodyPr>
            <a:normAutofit fontScale="92500" lnSpcReduction="20000"/>
          </a:bodyPr>
          <a:lstStyle/>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Colorado Springs, CO</a:t>
            </a:r>
          </a:p>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Palm Beach County, FL</a:t>
            </a:r>
          </a:p>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Boston, MA</a:t>
            </a:r>
          </a:p>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Inland Empire of Southern CA</a:t>
            </a:r>
          </a:p>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Portland, OR</a:t>
            </a:r>
          </a:p>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Durham</a:t>
            </a:r>
          </a:p>
          <a:p>
            <a:pPr marL="731520" lvl="2" indent="-457200">
              <a:spcAft>
                <a:spcPts val="1200"/>
              </a:spcAft>
              <a:buClr>
                <a:srgbClr val="000099"/>
              </a:buClr>
              <a:buFont typeface="Wingdings" pitchFamily="2" charset="2"/>
              <a:buChar char="§"/>
            </a:pPr>
            <a:r>
              <a:rPr lang="en-US" sz="2800" dirty="0" smtClean="0">
                <a:latin typeface="Arial" pitchFamily="34" charset="0"/>
                <a:cs typeface="Arial" pitchFamily="34" charset="0"/>
              </a:rPr>
              <a:t>El Dorado </a:t>
            </a:r>
            <a:r>
              <a:rPr lang="en-US" sz="2800" dirty="0" err="1" smtClean="0">
                <a:latin typeface="Arial" pitchFamily="34" charset="0"/>
                <a:cs typeface="Arial" pitchFamily="34" charset="0"/>
              </a:rPr>
              <a:t>Irr</a:t>
            </a:r>
            <a:r>
              <a:rPr lang="en-US" sz="2800" dirty="0" smtClean="0">
                <a:latin typeface="Arial" pitchFamily="34" charset="0"/>
                <a:cs typeface="Arial" pitchFamily="34" charset="0"/>
              </a:rPr>
              <a:t> District</a:t>
            </a:r>
          </a:p>
          <a:p>
            <a:pPr marL="457200" lvl="1" indent="-533400" eaLnBrk="1" hangingPunct="1">
              <a:spcAft>
                <a:spcPct val="30000"/>
              </a:spcAft>
              <a:buClr>
                <a:srgbClr val="000099"/>
              </a:buClr>
              <a:buFont typeface="Wingdings" pitchFamily="2" charset="2"/>
              <a:buChar char="§"/>
            </a:pPr>
            <a:endParaRPr lang="en-US" dirty="0" smtClean="0">
              <a:latin typeface="Arial" pitchFamily="34" charset="0"/>
              <a:cs typeface="Arial" pitchFamily="34" charset="0"/>
            </a:endParaRPr>
          </a:p>
        </p:txBody>
      </p:sp>
      <p:grpSp>
        <p:nvGrpSpPr>
          <p:cNvPr id="2" name="Group 5"/>
          <p:cNvGrpSpPr>
            <a:grpSpLocks noChangeAspect="1"/>
          </p:cNvGrpSpPr>
          <p:nvPr/>
        </p:nvGrpSpPr>
        <p:grpSpPr bwMode="auto">
          <a:xfrm>
            <a:off x="4876800" y="3978275"/>
            <a:ext cx="3908822" cy="2743200"/>
            <a:chOff x="2928" y="2506"/>
            <a:chExt cx="2736" cy="1814"/>
          </a:xfrm>
        </p:grpSpPr>
        <p:grpSp>
          <p:nvGrpSpPr>
            <p:cNvPr id="3" name="Group 6"/>
            <p:cNvGrpSpPr>
              <a:grpSpLocks/>
            </p:cNvGrpSpPr>
            <p:nvPr/>
          </p:nvGrpSpPr>
          <p:grpSpPr bwMode="auto">
            <a:xfrm>
              <a:off x="2928" y="2506"/>
              <a:ext cx="2736" cy="1814"/>
              <a:chOff x="2928" y="2448"/>
              <a:chExt cx="2736" cy="1814"/>
            </a:xfrm>
          </p:grpSpPr>
          <p:pic>
            <p:nvPicPr>
              <p:cNvPr id="28680" name="Picture 7" descr="US-blank"/>
              <p:cNvPicPr>
                <a:picLocks noChangeAspect="1" noChangeArrowheads="1"/>
              </p:cNvPicPr>
              <p:nvPr/>
            </p:nvPicPr>
            <p:blipFill>
              <a:blip r:embed="rId3" cstate="print">
                <a:lum bright="38000"/>
              </a:blip>
              <a:srcRect/>
              <a:stretch>
                <a:fillRect/>
              </a:stretch>
            </p:blipFill>
            <p:spPr bwMode="auto">
              <a:xfrm>
                <a:off x="2928" y="2448"/>
                <a:ext cx="2568" cy="1734"/>
              </a:xfrm>
              <a:prstGeom prst="rect">
                <a:avLst/>
              </a:prstGeom>
              <a:noFill/>
              <a:ln w="9525">
                <a:noFill/>
                <a:miter lim="800000"/>
                <a:headEnd/>
                <a:tailEnd/>
              </a:ln>
            </p:spPr>
          </p:pic>
          <p:sp>
            <p:nvSpPr>
              <p:cNvPr id="28682" name="Text Box 9"/>
              <p:cNvSpPr txBox="1">
                <a:spLocks noChangeArrowheads="1"/>
              </p:cNvSpPr>
              <p:nvPr/>
            </p:nvSpPr>
            <p:spPr bwMode="auto">
              <a:xfrm>
                <a:off x="3504" y="3072"/>
                <a:ext cx="912" cy="192"/>
              </a:xfrm>
              <a:prstGeom prst="rect">
                <a:avLst/>
              </a:prstGeom>
              <a:noFill/>
              <a:ln w="9525">
                <a:noFill/>
                <a:miter lim="800000"/>
                <a:headEnd/>
                <a:tailEnd/>
              </a:ln>
            </p:spPr>
            <p:txBody>
              <a:bodyPr>
                <a:spAutoFit/>
              </a:bodyPr>
              <a:lstStyle/>
              <a:p>
                <a:pPr>
                  <a:spcBef>
                    <a:spcPct val="50000"/>
                  </a:spcBef>
                </a:pPr>
                <a:r>
                  <a:rPr lang="en-US" sz="1400" dirty="0">
                    <a:solidFill>
                      <a:srgbClr val="FF0000"/>
                    </a:solidFill>
                  </a:rPr>
                  <a:t>CO SPRINGS</a:t>
                </a:r>
              </a:p>
            </p:txBody>
          </p:sp>
          <p:sp>
            <p:nvSpPr>
              <p:cNvPr id="28683" name="Text Box 10"/>
              <p:cNvSpPr txBox="1">
                <a:spLocks noChangeArrowheads="1"/>
              </p:cNvSpPr>
              <p:nvPr/>
            </p:nvSpPr>
            <p:spPr bwMode="auto">
              <a:xfrm>
                <a:off x="4512" y="3936"/>
                <a:ext cx="1104" cy="326"/>
              </a:xfrm>
              <a:prstGeom prst="rect">
                <a:avLst/>
              </a:prstGeom>
              <a:noFill/>
              <a:ln w="9525">
                <a:noFill/>
                <a:miter lim="800000"/>
                <a:headEnd/>
                <a:tailEnd/>
              </a:ln>
            </p:spPr>
            <p:txBody>
              <a:bodyPr>
                <a:spAutoFit/>
              </a:bodyPr>
              <a:lstStyle/>
              <a:p>
                <a:pPr>
                  <a:spcBef>
                    <a:spcPct val="50000"/>
                  </a:spcBef>
                </a:pPr>
                <a:r>
                  <a:rPr lang="en-US" sz="1400" dirty="0">
                    <a:solidFill>
                      <a:srgbClr val="FF0000"/>
                    </a:solidFill>
                  </a:rPr>
                  <a:t>PALM BEACH COUNTY</a:t>
                </a:r>
              </a:p>
            </p:txBody>
          </p:sp>
          <p:sp>
            <p:nvSpPr>
              <p:cNvPr id="28685" name="Text Box 12"/>
              <p:cNvSpPr txBox="1">
                <a:spLocks noChangeArrowheads="1"/>
              </p:cNvSpPr>
              <p:nvPr/>
            </p:nvSpPr>
            <p:spPr bwMode="auto">
              <a:xfrm>
                <a:off x="5040" y="2832"/>
                <a:ext cx="624" cy="210"/>
              </a:xfrm>
              <a:prstGeom prst="rect">
                <a:avLst/>
              </a:prstGeom>
              <a:noFill/>
              <a:ln w="9525">
                <a:noFill/>
                <a:miter lim="800000"/>
                <a:headEnd/>
                <a:tailEnd/>
              </a:ln>
            </p:spPr>
            <p:txBody>
              <a:bodyPr wrap="square">
                <a:spAutoFit/>
              </a:bodyPr>
              <a:lstStyle/>
              <a:p>
                <a:pPr>
                  <a:spcBef>
                    <a:spcPct val="50000"/>
                  </a:spcBef>
                </a:pPr>
                <a:r>
                  <a:rPr lang="en-US" sz="1400" dirty="0">
                    <a:solidFill>
                      <a:srgbClr val="FF0000"/>
                    </a:solidFill>
                  </a:rPr>
                  <a:t>MWRA</a:t>
                </a:r>
              </a:p>
            </p:txBody>
          </p:sp>
        </p:grpSp>
        <p:sp>
          <p:nvSpPr>
            <p:cNvPr id="28679" name="Text Box 13"/>
            <p:cNvSpPr txBox="1">
              <a:spLocks noChangeArrowheads="1"/>
            </p:cNvSpPr>
            <p:nvPr/>
          </p:nvSpPr>
          <p:spPr bwMode="auto">
            <a:xfrm>
              <a:off x="3072" y="3408"/>
              <a:ext cx="600" cy="204"/>
            </a:xfrm>
            <a:prstGeom prst="rect">
              <a:avLst/>
            </a:prstGeom>
            <a:noFill/>
            <a:ln w="9525">
              <a:noFill/>
              <a:miter lim="800000"/>
              <a:headEnd/>
              <a:tailEnd/>
            </a:ln>
          </p:spPr>
          <p:txBody>
            <a:bodyPr wrap="square">
              <a:spAutoFit/>
            </a:bodyPr>
            <a:lstStyle/>
            <a:p>
              <a:pPr>
                <a:spcBef>
                  <a:spcPct val="50000"/>
                </a:spcBef>
              </a:pPr>
              <a:r>
                <a:rPr lang="en-US" sz="1400" dirty="0">
                  <a:solidFill>
                    <a:srgbClr val="FF0000"/>
                  </a:solidFill>
                </a:rPr>
                <a:t>IEUA</a:t>
              </a:r>
            </a:p>
          </p:txBody>
        </p:sp>
      </p:grpSp>
      <p:sp>
        <p:nvSpPr>
          <p:cNvPr id="15" name="TextBox 14"/>
          <p:cNvSpPr txBox="1"/>
          <p:nvPr/>
        </p:nvSpPr>
        <p:spPr>
          <a:xfrm>
            <a:off x="5029200" y="4343400"/>
            <a:ext cx="1295400" cy="369332"/>
          </a:xfrm>
          <a:prstGeom prst="rect">
            <a:avLst/>
          </a:prstGeom>
          <a:noFill/>
        </p:spPr>
        <p:txBody>
          <a:bodyPr wrap="square" rtlCol="0">
            <a:spAutoFit/>
          </a:bodyPr>
          <a:lstStyle/>
          <a:p>
            <a:r>
              <a:rPr lang="en-US" dirty="0" smtClean="0">
                <a:solidFill>
                  <a:srgbClr val="FF0000"/>
                </a:solidFill>
              </a:rPr>
              <a:t>Portland</a:t>
            </a:r>
            <a:endParaRPr lang="en-US" dirty="0">
              <a:solidFill>
                <a:srgbClr val="FF0000"/>
              </a:solidFill>
            </a:endParaRPr>
          </a:p>
        </p:txBody>
      </p:sp>
      <p:sp>
        <p:nvSpPr>
          <p:cNvPr id="12" name="Text Box 12"/>
          <p:cNvSpPr txBox="1">
            <a:spLocks noChangeArrowheads="1"/>
          </p:cNvSpPr>
          <p:nvPr/>
        </p:nvSpPr>
        <p:spPr bwMode="auto">
          <a:xfrm>
            <a:off x="7772400" y="5245030"/>
            <a:ext cx="891486" cy="317570"/>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FF0000"/>
                </a:solidFill>
              </a:rPr>
              <a:t>Durham</a:t>
            </a:r>
            <a:endParaRPr lang="en-US" sz="1400" dirty="0">
              <a:solidFill>
                <a:srgbClr val="FF0000"/>
              </a:solidFill>
            </a:endParaRPr>
          </a:p>
        </p:txBody>
      </p:sp>
      <p:sp>
        <p:nvSpPr>
          <p:cNvPr id="13" name="Text Box 12"/>
          <p:cNvSpPr txBox="1">
            <a:spLocks noChangeArrowheads="1"/>
          </p:cNvSpPr>
          <p:nvPr/>
        </p:nvSpPr>
        <p:spPr bwMode="auto">
          <a:xfrm>
            <a:off x="4800600" y="5029200"/>
            <a:ext cx="891486" cy="317570"/>
          </a:xfrm>
          <a:prstGeom prst="rect">
            <a:avLst/>
          </a:prstGeom>
          <a:noFill/>
          <a:ln w="9525">
            <a:noFill/>
            <a:miter lim="800000"/>
            <a:headEnd/>
            <a:tailEnd/>
          </a:ln>
        </p:spPr>
        <p:txBody>
          <a:bodyPr wrap="square">
            <a:spAutoFit/>
          </a:bodyPr>
          <a:lstStyle/>
          <a:p>
            <a:pPr>
              <a:spcBef>
                <a:spcPct val="50000"/>
              </a:spcBef>
            </a:pPr>
            <a:r>
              <a:rPr lang="en-US" sz="1400" dirty="0" smtClean="0">
                <a:solidFill>
                  <a:srgbClr val="FF0000"/>
                </a:solidFill>
              </a:rPr>
              <a:t>EID</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1042988" y="736600"/>
            <a:ext cx="7029450" cy="558800"/>
          </a:xfrm>
          <a:noFill/>
          <a:ln/>
        </p:spPr>
        <p:txBody>
          <a:bodyPr>
            <a:noAutofit/>
          </a:bodyPr>
          <a:lstStyle/>
          <a:p>
            <a:pPr algn="ctr"/>
            <a:r>
              <a:rPr lang="en-US" sz="5400" b="1" dirty="0" smtClean="0">
                <a:solidFill>
                  <a:schemeClr val="tx1"/>
                </a:solidFill>
              </a:rPr>
              <a:t>CSU’s </a:t>
            </a:r>
            <a:r>
              <a:rPr lang="en-US" sz="5400" b="1" dirty="0">
                <a:solidFill>
                  <a:schemeClr val="tx1"/>
                </a:solidFill>
              </a:rPr>
              <a:t>Water System</a:t>
            </a:r>
          </a:p>
        </p:txBody>
      </p:sp>
      <p:sp>
        <p:nvSpPr>
          <p:cNvPr id="5" name="Rectangle 3"/>
          <p:cNvSpPr txBox="1">
            <a:spLocks noChangeArrowheads="1"/>
          </p:cNvSpPr>
          <p:nvPr/>
        </p:nvSpPr>
        <p:spPr>
          <a:xfrm>
            <a:off x="4649788" y="1920240"/>
            <a:ext cx="3883025" cy="3566160"/>
          </a:xfrm>
          <a:prstGeom prst="rect">
            <a:avLst/>
          </a:prstGeom>
          <a:noFill/>
          <a:ln/>
        </p:spPr>
        <p:txBody>
          <a:bodyPr vert="horz" lIns="91440" tIns="45720" rIns="91440" bIns="45720" rtlCol="0">
            <a:noAutofit/>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75% of our water comes from reservoirs near the Continental Divide, over 200 miles away</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25% of our water comes from Pikes Peak and the Arkansas River</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Winter snows provide a continuous fresh water source for the citizens of Colorado Springs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4" descr="eleven mile"/>
          <p:cNvPicPr>
            <a:picLocks noChangeAspect="1" noChangeArrowheads="1"/>
          </p:cNvPicPr>
          <p:nvPr/>
        </p:nvPicPr>
        <p:blipFill>
          <a:blip r:embed="rId2" cstate="print"/>
          <a:srcRect/>
          <a:stretch>
            <a:fillRect/>
          </a:stretch>
        </p:blipFill>
        <p:spPr bwMode="auto">
          <a:xfrm>
            <a:off x="269881" y="1828800"/>
            <a:ext cx="3921119" cy="41148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l="17223" t="20444" r="18333" b="3111"/>
          <a:stretch>
            <a:fillRect/>
          </a:stretch>
        </p:blipFill>
        <p:spPr bwMode="auto">
          <a:xfrm>
            <a:off x="152400" y="76200"/>
            <a:ext cx="8839200" cy="655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0F446CCB-1C33-4882-A761-F3ACED0A3B08}" type="slidenum">
              <a:rPr lang="en-US" sz="1400"/>
              <a:pPr algn="r"/>
              <a:t>30</a:t>
            </a:fld>
            <a:endParaRPr lang="en-US" sz="1400"/>
          </a:p>
        </p:txBody>
      </p:sp>
      <p:pic>
        <p:nvPicPr>
          <p:cNvPr id="7" name="Picture 6" descr="Colorado_Springs_Water_System_Map_rev2.jpg"/>
          <p:cNvPicPr>
            <a:picLocks noChangeAspect="1"/>
          </p:cNvPicPr>
          <p:nvPr/>
        </p:nvPicPr>
        <p:blipFill>
          <a:blip r:embed="rId3" cstate="print"/>
          <a:stretch>
            <a:fillRect/>
          </a:stretch>
        </p:blipFill>
        <p:spPr>
          <a:xfrm>
            <a:off x="0" y="701675"/>
            <a:ext cx="9144000" cy="6156325"/>
          </a:xfrm>
          <a:prstGeom prst="rect">
            <a:avLst/>
          </a:prstGeom>
          <a:effectLst>
            <a:outerShdw blurRad="50800" dist="127000" dir="2700000" algn="tl" rotWithShape="0">
              <a:prstClr val="black">
                <a:alpha val="40000"/>
              </a:prstClr>
            </a:outerShdw>
          </a:effectLst>
        </p:spPr>
      </p:pic>
      <p:sp>
        <p:nvSpPr>
          <p:cNvPr id="10" name="Freeform 9"/>
          <p:cNvSpPr/>
          <p:nvPr/>
        </p:nvSpPr>
        <p:spPr>
          <a:xfrm>
            <a:off x="1103168" y="1070264"/>
            <a:ext cx="2928505" cy="5652654"/>
          </a:xfrm>
          <a:custGeom>
            <a:avLst/>
            <a:gdLst>
              <a:gd name="connsiteX0" fmla="*/ 2512868 w 2928505"/>
              <a:gd name="connsiteY0" fmla="*/ 0 h 5652654"/>
              <a:gd name="connsiteX1" fmla="*/ 2512868 w 2928505"/>
              <a:gd name="connsiteY1" fmla="*/ 187036 h 5652654"/>
              <a:gd name="connsiteX2" fmla="*/ 2907723 w 2928505"/>
              <a:gd name="connsiteY2" fmla="*/ 394854 h 5652654"/>
              <a:gd name="connsiteX3" fmla="*/ 2637559 w 2928505"/>
              <a:gd name="connsiteY3" fmla="*/ 820881 h 5652654"/>
              <a:gd name="connsiteX4" fmla="*/ 2221923 w 2928505"/>
              <a:gd name="connsiteY4" fmla="*/ 1267691 h 5652654"/>
              <a:gd name="connsiteX5" fmla="*/ 1910196 w 2928505"/>
              <a:gd name="connsiteY5" fmla="*/ 1330036 h 5652654"/>
              <a:gd name="connsiteX6" fmla="*/ 1099705 w 2928505"/>
              <a:gd name="connsiteY6" fmla="*/ 1330036 h 5652654"/>
              <a:gd name="connsiteX7" fmla="*/ 632114 w 2928505"/>
              <a:gd name="connsiteY7" fmla="*/ 1267691 h 5652654"/>
              <a:gd name="connsiteX8" fmla="*/ 434687 w 2928505"/>
              <a:gd name="connsiteY8" fmla="*/ 1589809 h 5652654"/>
              <a:gd name="connsiteX9" fmla="*/ 403514 w 2928505"/>
              <a:gd name="connsiteY9" fmla="*/ 2047009 h 5652654"/>
              <a:gd name="connsiteX10" fmla="*/ 81396 w 2928505"/>
              <a:gd name="connsiteY10" fmla="*/ 2441863 h 5652654"/>
              <a:gd name="connsiteX11" fmla="*/ 50223 w 2928505"/>
              <a:gd name="connsiteY11" fmla="*/ 2722418 h 5652654"/>
              <a:gd name="connsiteX12" fmla="*/ 382732 w 2928505"/>
              <a:gd name="connsiteY12" fmla="*/ 2878281 h 5652654"/>
              <a:gd name="connsiteX13" fmla="*/ 787977 w 2928505"/>
              <a:gd name="connsiteY13" fmla="*/ 3096491 h 5652654"/>
              <a:gd name="connsiteX14" fmla="*/ 1016577 w 2928505"/>
              <a:gd name="connsiteY14" fmla="*/ 3127663 h 5652654"/>
              <a:gd name="connsiteX15" fmla="*/ 580159 w 2928505"/>
              <a:gd name="connsiteY15" fmla="*/ 3605645 h 5652654"/>
              <a:gd name="connsiteX16" fmla="*/ 580159 w 2928505"/>
              <a:gd name="connsiteY16" fmla="*/ 3979718 h 5652654"/>
              <a:gd name="connsiteX17" fmla="*/ 798368 w 2928505"/>
              <a:gd name="connsiteY17" fmla="*/ 4187536 h 5652654"/>
              <a:gd name="connsiteX18" fmla="*/ 839932 w 2928505"/>
              <a:gd name="connsiteY18" fmla="*/ 4499263 h 5652654"/>
              <a:gd name="connsiteX19" fmla="*/ 1078923 w 2928505"/>
              <a:gd name="connsiteY19" fmla="*/ 4686300 h 5652654"/>
              <a:gd name="connsiteX20" fmla="*/ 1255568 w 2928505"/>
              <a:gd name="connsiteY20" fmla="*/ 4935681 h 5652654"/>
              <a:gd name="connsiteX21" fmla="*/ 1151659 w 2928505"/>
              <a:gd name="connsiteY21" fmla="*/ 5174672 h 5652654"/>
              <a:gd name="connsiteX22" fmla="*/ 995796 w 2928505"/>
              <a:gd name="connsiteY22" fmla="*/ 5216236 h 5652654"/>
              <a:gd name="connsiteX23" fmla="*/ 819150 w 2928505"/>
              <a:gd name="connsiteY23" fmla="*/ 5434445 h 5652654"/>
              <a:gd name="connsiteX24" fmla="*/ 590550 w 2928505"/>
              <a:gd name="connsiteY24" fmla="*/ 5392881 h 5652654"/>
              <a:gd name="connsiteX25" fmla="*/ 320387 w 2928505"/>
              <a:gd name="connsiteY25" fmla="*/ 5288972 h 5652654"/>
              <a:gd name="connsiteX26" fmla="*/ 185305 w 2928505"/>
              <a:gd name="connsiteY26" fmla="*/ 5413663 h 5652654"/>
              <a:gd name="connsiteX27" fmla="*/ 91787 w 2928505"/>
              <a:gd name="connsiteY27" fmla="*/ 5652654 h 5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28505" h="5652654">
                <a:moveTo>
                  <a:pt x="2512868" y="0"/>
                </a:moveTo>
                <a:cubicBezTo>
                  <a:pt x="2479963" y="60613"/>
                  <a:pt x="2447059" y="121227"/>
                  <a:pt x="2512868" y="187036"/>
                </a:cubicBezTo>
                <a:cubicBezTo>
                  <a:pt x="2578677" y="252845"/>
                  <a:pt x="2886941" y="289213"/>
                  <a:pt x="2907723" y="394854"/>
                </a:cubicBezTo>
                <a:cubicBezTo>
                  <a:pt x="2928505" y="500495"/>
                  <a:pt x="2751859" y="675408"/>
                  <a:pt x="2637559" y="820881"/>
                </a:cubicBezTo>
                <a:cubicBezTo>
                  <a:pt x="2523259" y="966354"/>
                  <a:pt x="2343150" y="1182832"/>
                  <a:pt x="2221923" y="1267691"/>
                </a:cubicBezTo>
                <a:cubicBezTo>
                  <a:pt x="2100696" y="1352550"/>
                  <a:pt x="2097232" y="1319645"/>
                  <a:pt x="1910196" y="1330036"/>
                </a:cubicBezTo>
                <a:cubicBezTo>
                  <a:pt x="1723160" y="1340427"/>
                  <a:pt x="1312719" y="1340427"/>
                  <a:pt x="1099705" y="1330036"/>
                </a:cubicBezTo>
                <a:cubicBezTo>
                  <a:pt x="886691" y="1319645"/>
                  <a:pt x="742950" y="1224396"/>
                  <a:pt x="632114" y="1267691"/>
                </a:cubicBezTo>
                <a:cubicBezTo>
                  <a:pt x="521278" y="1310986"/>
                  <a:pt x="472787" y="1459923"/>
                  <a:pt x="434687" y="1589809"/>
                </a:cubicBezTo>
                <a:cubicBezTo>
                  <a:pt x="396587" y="1719695"/>
                  <a:pt x="462396" y="1905000"/>
                  <a:pt x="403514" y="2047009"/>
                </a:cubicBezTo>
                <a:cubicBezTo>
                  <a:pt x="344632" y="2189018"/>
                  <a:pt x="140278" y="2329295"/>
                  <a:pt x="81396" y="2441863"/>
                </a:cubicBezTo>
                <a:cubicBezTo>
                  <a:pt x="22514" y="2554431"/>
                  <a:pt x="0" y="2649682"/>
                  <a:pt x="50223" y="2722418"/>
                </a:cubicBezTo>
                <a:cubicBezTo>
                  <a:pt x="100446" y="2795154"/>
                  <a:pt x="259773" y="2815936"/>
                  <a:pt x="382732" y="2878281"/>
                </a:cubicBezTo>
                <a:cubicBezTo>
                  <a:pt x="505691" y="2940626"/>
                  <a:pt x="682336" y="3054927"/>
                  <a:pt x="787977" y="3096491"/>
                </a:cubicBezTo>
                <a:cubicBezTo>
                  <a:pt x="893618" y="3138055"/>
                  <a:pt x="1051213" y="3042804"/>
                  <a:pt x="1016577" y="3127663"/>
                </a:cubicBezTo>
                <a:cubicBezTo>
                  <a:pt x="981941" y="3212522"/>
                  <a:pt x="652895" y="3463636"/>
                  <a:pt x="580159" y="3605645"/>
                </a:cubicBezTo>
                <a:cubicBezTo>
                  <a:pt x="507423" y="3747654"/>
                  <a:pt x="543791" y="3882736"/>
                  <a:pt x="580159" y="3979718"/>
                </a:cubicBezTo>
                <a:cubicBezTo>
                  <a:pt x="616527" y="4076700"/>
                  <a:pt x="755073" y="4100945"/>
                  <a:pt x="798368" y="4187536"/>
                </a:cubicBezTo>
                <a:cubicBezTo>
                  <a:pt x="841663" y="4274127"/>
                  <a:pt x="793173" y="4416136"/>
                  <a:pt x="839932" y="4499263"/>
                </a:cubicBezTo>
                <a:cubicBezTo>
                  <a:pt x="886691" y="4582390"/>
                  <a:pt x="1009650" y="4613564"/>
                  <a:pt x="1078923" y="4686300"/>
                </a:cubicBezTo>
                <a:cubicBezTo>
                  <a:pt x="1148196" y="4759036"/>
                  <a:pt x="1243445" y="4854286"/>
                  <a:pt x="1255568" y="4935681"/>
                </a:cubicBezTo>
                <a:cubicBezTo>
                  <a:pt x="1267691" y="5017076"/>
                  <a:pt x="1194954" y="5127913"/>
                  <a:pt x="1151659" y="5174672"/>
                </a:cubicBezTo>
                <a:cubicBezTo>
                  <a:pt x="1108364" y="5221431"/>
                  <a:pt x="1051214" y="5172941"/>
                  <a:pt x="995796" y="5216236"/>
                </a:cubicBezTo>
                <a:cubicBezTo>
                  <a:pt x="940378" y="5259532"/>
                  <a:pt x="886691" y="5405004"/>
                  <a:pt x="819150" y="5434445"/>
                </a:cubicBezTo>
                <a:cubicBezTo>
                  <a:pt x="751609" y="5463886"/>
                  <a:pt x="673677" y="5417126"/>
                  <a:pt x="590550" y="5392881"/>
                </a:cubicBezTo>
                <a:cubicBezTo>
                  <a:pt x="507423" y="5368636"/>
                  <a:pt x="387928" y="5285508"/>
                  <a:pt x="320387" y="5288972"/>
                </a:cubicBezTo>
                <a:cubicBezTo>
                  <a:pt x="252846" y="5292436"/>
                  <a:pt x="223405" y="5353049"/>
                  <a:pt x="185305" y="5413663"/>
                </a:cubicBezTo>
                <a:cubicBezTo>
                  <a:pt x="147205" y="5474277"/>
                  <a:pt x="119496" y="5563465"/>
                  <a:pt x="91787" y="5652654"/>
                </a:cubicBezTo>
              </a:path>
            </a:pathLst>
          </a:custGeom>
          <a:ln w="603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dirty="0" smtClean="0"/>
              <a:t> </a:t>
            </a:r>
            <a:endParaRPr lang="en-US" dirty="0"/>
          </a:p>
        </p:txBody>
      </p:sp>
      <p:sp>
        <p:nvSpPr>
          <p:cNvPr id="11" name="TextBox 10"/>
          <p:cNvSpPr txBox="1"/>
          <p:nvPr/>
        </p:nvSpPr>
        <p:spPr>
          <a:xfrm>
            <a:off x="228600" y="266700"/>
            <a:ext cx="3359831" cy="523220"/>
          </a:xfrm>
          <a:prstGeom prst="rect">
            <a:avLst/>
          </a:prstGeom>
          <a:noFill/>
        </p:spPr>
        <p:txBody>
          <a:bodyPr wrap="none" rtlCol="0">
            <a:spAutoFit/>
          </a:bodyPr>
          <a:lstStyle/>
          <a:p>
            <a:r>
              <a:rPr lang="en-US" sz="2800" b="1" dirty="0" smtClean="0"/>
              <a:t>75% from West Slope</a:t>
            </a:r>
            <a:endParaRPr lang="en-US" sz="2800" b="1" dirty="0"/>
          </a:p>
        </p:txBody>
      </p:sp>
      <p:sp>
        <p:nvSpPr>
          <p:cNvPr id="12" name="TextBox 11"/>
          <p:cNvSpPr txBox="1"/>
          <p:nvPr/>
        </p:nvSpPr>
        <p:spPr>
          <a:xfrm>
            <a:off x="4191000" y="266700"/>
            <a:ext cx="3021661" cy="523220"/>
          </a:xfrm>
          <a:prstGeom prst="rect">
            <a:avLst/>
          </a:prstGeom>
          <a:noFill/>
        </p:spPr>
        <p:txBody>
          <a:bodyPr wrap="none" rtlCol="0">
            <a:spAutoFit/>
          </a:bodyPr>
          <a:lstStyle/>
          <a:p>
            <a:r>
              <a:rPr lang="en-US" sz="2800" b="1" dirty="0" smtClean="0"/>
              <a:t>25% from East Side</a:t>
            </a:r>
            <a:endParaRPr lang="en-US" sz="2800" b="1" dirty="0"/>
          </a:p>
        </p:txBody>
      </p:sp>
      <p:grpSp>
        <p:nvGrpSpPr>
          <p:cNvPr id="2" name="Group 15"/>
          <p:cNvGrpSpPr/>
          <p:nvPr/>
        </p:nvGrpSpPr>
        <p:grpSpPr>
          <a:xfrm>
            <a:off x="304800" y="990600"/>
            <a:ext cx="8001000" cy="990600"/>
            <a:chOff x="304800" y="990600"/>
            <a:chExt cx="8001000" cy="990600"/>
          </a:xfrm>
        </p:grpSpPr>
        <p:sp>
          <p:nvSpPr>
            <p:cNvPr id="8" name="Rectangle 7"/>
            <p:cNvSpPr/>
            <p:nvPr/>
          </p:nvSpPr>
          <p:spPr>
            <a:xfrm>
              <a:off x="1447800" y="990600"/>
              <a:ext cx="6858000" cy="990600"/>
            </a:xfrm>
            <a:prstGeom prst="rect">
              <a:avLst/>
            </a:prstGeom>
            <a:solidFill>
              <a:schemeClr val="accent6">
                <a:lumMod val="20000"/>
                <a:lumOff val="8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Diversion Rights are Largely Controlled by Senior Rights on </a:t>
              </a:r>
              <a:r>
                <a:rPr lang="en-US" b="1" dirty="0" err="1" smtClean="0">
                  <a:solidFill>
                    <a:schemeClr val="tx1"/>
                  </a:solidFill>
                </a:rPr>
                <a:t>Colo</a:t>
              </a:r>
              <a:r>
                <a:rPr lang="en-US" b="1" dirty="0" smtClean="0">
                  <a:solidFill>
                    <a:schemeClr val="tx1"/>
                  </a:solidFill>
                </a:rPr>
                <a:t> River at Cameo and </a:t>
              </a:r>
              <a:r>
                <a:rPr lang="en-US" b="1" dirty="0" err="1" smtClean="0">
                  <a:solidFill>
                    <a:schemeClr val="tx1"/>
                  </a:solidFill>
                </a:rPr>
                <a:t>Shosone</a:t>
              </a:r>
              <a:endParaRPr lang="en-US" b="1" dirty="0">
                <a:solidFill>
                  <a:schemeClr val="tx1"/>
                </a:solidFill>
              </a:endParaRPr>
            </a:p>
          </p:txBody>
        </p:sp>
        <p:cxnSp>
          <p:nvCxnSpPr>
            <p:cNvPr id="15" name="Straight Arrow Connector 14"/>
            <p:cNvCxnSpPr/>
            <p:nvPr/>
          </p:nvCxnSpPr>
          <p:spPr>
            <a:xfrm rot="10800000">
              <a:off x="304800" y="990600"/>
              <a:ext cx="990600" cy="685800"/>
            </a:xfrm>
            <a:prstGeom prst="straightConnector1">
              <a:avLst/>
            </a:prstGeom>
            <a:ln w="101600">
              <a:solidFill>
                <a:schemeClr val="accent1">
                  <a:shade val="50000"/>
                  <a:satMod val="103000"/>
                  <a:alpha val="76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Tm="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2057400"/>
            <a:ext cx="3581400" cy="4419600"/>
          </a:xfrm>
        </p:spPr>
        <p:txBody>
          <a:bodyPr>
            <a:normAutofit/>
          </a:bodyPr>
          <a:lstStyle/>
          <a:p>
            <a:r>
              <a:rPr lang="en-US" sz="3600" dirty="0" smtClean="0"/>
              <a:t>Characterization of Watersheds and Sub-Watersheds</a:t>
            </a:r>
            <a:endParaRPr lang="en-US" sz="3600" dirty="0">
              <a:latin typeface="Arial" pitchFamily="34" charset="0"/>
              <a:cs typeface="Arial" pitchFamily="34" charset="0"/>
            </a:endParaRPr>
          </a:p>
        </p:txBody>
      </p:sp>
      <p:pic>
        <p:nvPicPr>
          <p:cNvPr id="3" name="Picture 2" descr="cartoon"/>
          <p:cNvPicPr/>
          <p:nvPr/>
        </p:nvPicPr>
        <p:blipFill>
          <a:blip r:embed="rId2" cstate="print"/>
          <a:srcRect/>
          <a:stretch>
            <a:fillRect/>
          </a:stretch>
        </p:blipFill>
        <p:spPr bwMode="auto">
          <a:xfrm>
            <a:off x="685800" y="609600"/>
            <a:ext cx="4921250" cy="5905500"/>
          </a:xfrm>
          <a:prstGeom prst="rect">
            <a:avLst/>
          </a:prstGeom>
          <a:noFill/>
          <a:ln w="9525">
            <a:noFill/>
            <a:miter lim="800000"/>
            <a:headEnd/>
            <a:tailEnd/>
          </a:ln>
        </p:spPr>
      </p:pic>
      <p:grpSp>
        <p:nvGrpSpPr>
          <p:cNvPr id="4" name="Group 3"/>
          <p:cNvGrpSpPr/>
          <p:nvPr/>
        </p:nvGrpSpPr>
        <p:grpSpPr>
          <a:xfrm>
            <a:off x="7159625" y="228600"/>
            <a:ext cx="1757363" cy="1746250"/>
            <a:chOff x="7159625" y="228600"/>
            <a:chExt cx="1757363" cy="1746250"/>
          </a:xfrm>
        </p:grpSpPr>
        <p:sp>
          <p:nvSpPr>
            <p:cNvPr id="5" name="Rounded Rectangle 4"/>
            <p:cNvSpPr/>
            <p:nvPr/>
          </p:nvSpPr>
          <p:spPr bwMode="auto">
            <a:xfrm>
              <a:off x="7159625" y="228600"/>
              <a:ext cx="1757363" cy="1746250"/>
            </a:xfrm>
            <a:prstGeom prst="roundRect">
              <a:avLst>
                <a:gd name="adj" fmla="val 10000"/>
              </a:avLst>
            </a:prstGeom>
            <a:solidFill>
              <a:srgbClr val="BE8351"/>
            </a:solidFill>
          </p:spPr>
          <p:style>
            <a:lnRef idx="2">
              <a:schemeClr val="lt1">
                <a:hueOff val="0"/>
                <a:satOff val="0"/>
                <a:lumOff val="0"/>
                <a:alphaOff val="0"/>
              </a:schemeClr>
            </a:lnRef>
            <a:fillRef idx="1">
              <a:schemeClr val="accent2">
                <a:hueOff val="-279374"/>
                <a:satOff val="-3219"/>
                <a:lumOff val="720"/>
                <a:alphaOff val="0"/>
              </a:schemeClr>
            </a:fillRef>
            <a:effectRef idx="0">
              <a:schemeClr val="accent2">
                <a:hueOff val="-279374"/>
                <a:satOff val="-3219"/>
                <a:lumOff val="720"/>
                <a:alphaOff val="0"/>
              </a:schemeClr>
            </a:effectRef>
            <a:fontRef idx="minor">
              <a:schemeClr val="lt1"/>
            </a:fontRef>
          </p:style>
        </p:sp>
        <p:sp>
          <p:nvSpPr>
            <p:cNvPr id="6" name="Rounded Rectangle 4"/>
            <p:cNvSpPr/>
            <p:nvPr/>
          </p:nvSpPr>
          <p:spPr bwMode="auto">
            <a:xfrm>
              <a:off x="7210425" y="279400"/>
              <a:ext cx="1655763" cy="1644650"/>
            </a:xfrm>
            <a:prstGeom prst="rect">
              <a:avLst/>
            </a:prstGeom>
            <a:solidFill>
              <a:srgbClr val="BE8351"/>
            </a:solidFill>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dirty="0">
                  <a:solidFill>
                    <a:srgbClr val="FFFFFF"/>
                  </a:solidFill>
                </a:rPr>
                <a:t>Deterministic Formulation</a:t>
              </a:r>
            </a:p>
            <a:p>
              <a:pPr marL="114300" lvl="1" indent="-114300" defTabSz="800100">
                <a:lnSpc>
                  <a:spcPct val="90000"/>
                </a:lnSpc>
                <a:spcAft>
                  <a:spcPct val="15000"/>
                </a:spcAft>
                <a:buFontTx/>
                <a:buChar char="•"/>
                <a:defRPr/>
              </a:pPr>
              <a:r>
                <a:rPr lang="en-US" sz="1400" dirty="0">
                  <a:solidFill>
                    <a:srgbClr val="FFFFFF"/>
                  </a:solidFill>
                </a:rPr>
                <a:t>Decision Model</a:t>
              </a:r>
            </a:p>
            <a:p>
              <a:pPr marL="114300" lvl="1" indent="-114300" defTabSz="800100">
                <a:lnSpc>
                  <a:spcPct val="90000"/>
                </a:lnSpc>
                <a:spcAft>
                  <a:spcPct val="15000"/>
                </a:spcAft>
                <a:buFontTx/>
                <a:buChar char="•"/>
                <a:defRPr/>
              </a:pPr>
              <a:r>
                <a:rPr lang="en-US" sz="1400" dirty="0">
                  <a:solidFill>
                    <a:srgbClr val="FFFFFF"/>
                  </a:solidFill>
                </a:rPr>
                <a:t>Sensitivity Analysis</a:t>
              </a: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066800"/>
            <a:ext cx="9070848" cy="5669280"/>
          </a:xfrm>
          <a:prstGeom prst="rect">
            <a:avLst/>
          </a:prstGeom>
          <a:noFill/>
          <a:ln w="9525">
            <a:noFill/>
            <a:miter lim="800000"/>
            <a:headEnd/>
            <a:tailEnd/>
          </a:ln>
        </p:spPr>
      </p:pic>
      <p:sp>
        <p:nvSpPr>
          <p:cNvPr id="3" name="Rectangle 2"/>
          <p:cNvSpPr/>
          <p:nvPr/>
        </p:nvSpPr>
        <p:spPr>
          <a:xfrm>
            <a:off x="6934200" y="3581400"/>
            <a:ext cx="1371600" cy="1600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3900" y="609600"/>
            <a:ext cx="9187900" cy="461665"/>
          </a:xfrm>
          <a:prstGeom prst="rect">
            <a:avLst/>
          </a:prstGeom>
          <a:noFill/>
        </p:spPr>
        <p:txBody>
          <a:bodyPr wrap="none" rtlCol="0">
            <a:spAutoFit/>
          </a:bodyPr>
          <a:lstStyle/>
          <a:p>
            <a:r>
              <a:rPr lang="en-US" sz="2400" b="1" dirty="0" smtClean="0"/>
              <a:t>NCAR and CSU built a WEAP Application of  West Slope Supply</a:t>
            </a:r>
            <a:endParaRPr lang="en-US" sz="2400" b="1" dirty="0"/>
          </a:p>
        </p:txBody>
      </p:sp>
      <p:pic>
        <p:nvPicPr>
          <p:cNvPr id="1027" name="Picture 3"/>
          <p:cNvPicPr>
            <a:picLocks noChangeAspect="1" noChangeArrowheads="1"/>
          </p:cNvPicPr>
          <p:nvPr/>
        </p:nvPicPr>
        <p:blipFill>
          <a:blip r:embed="rId3" cstate="print"/>
          <a:srcRect l="22467" t="4902" b="1961"/>
          <a:stretch>
            <a:fillRect/>
          </a:stretch>
        </p:blipFill>
        <p:spPr bwMode="auto">
          <a:xfrm>
            <a:off x="1557314" y="1066800"/>
            <a:ext cx="7510486" cy="5638800"/>
          </a:xfrm>
          <a:prstGeom prst="rect">
            <a:avLst/>
          </a:prstGeom>
          <a:noFill/>
          <a:ln w="25400">
            <a:solidFill>
              <a:schemeClr val="tx1"/>
            </a:solidFill>
            <a:miter lim="800000"/>
            <a:headEnd/>
            <a:tailEnd/>
          </a:ln>
        </p:spPr>
      </p:pic>
      <p:sp>
        <p:nvSpPr>
          <p:cNvPr id="11" name="Rectangle 10"/>
          <p:cNvSpPr/>
          <p:nvPr/>
        </p:nvSpPr>
        <p:spPr>
          <a:xfrm>
            <a:off x="4876800" y="4572000"/>
            <a:ext cx="1219200" cy="129540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2"/>
          <p:cNvGrpSpPr/>
          <p:nvPr/>
        </p:nvGrpSpPr>
        <p:grpSpPr>
          <a:xfrm>
            <a:off x="0" y="1066800"/>
            <a:ext cx="8991600" cy="5619750"/>
            <a:chOff x="0" y="1066800"/>
            <a:chExt cx="8991600" cy="5619750"/>
          </a:xfrm>
        </p:grpSpPr>
        <p:pic>
          <p:nvPicPr>
            <p:cNvPr id="1028" name="Picture 4"/>
            <p:cNvPicPr>
              <a:picLocks noChangeAspect="1" noChangeArrowheads="1"/>
            </p:cNvPicPr>
            <p:nvPr/>
          </p:nvPicPr>
          <p:blipFill>
            <a:blip r:embed="rId4" cstate="print"/>
            <a:srcRect/>
            <a:stretch>
              <a:fillRect/>
            </a:stretch>
          </p:blipFill>
          <p:spPr bwMode="auto">
            <a:xfrm>
              <a:off x="0" y="1066800"/>
              <a:ext cx="8991600" cy="5619750"/>
            </a:xfrm>
            <a:prstGeom prst="rect">
              <a:avLst/>
            </a:prstGeom>
            <a:noFill/>
            <a:ln w="9525">
              <a:noFill/>
              <a:miter lim="800000"/>
              <a:headEnd/>
              <a:tailEnd/>
            </a:ln>
          </p:spPr>
        </p:pic>
        <p:sp>
          <p:nvSpPr>
            <p:cNvPr id="7" name="TextBox 6"/>
            <p:cNvSpPr txBox="1"/>
            <p:nvPr/>
          </p:nvSpPr>
          <p:spPr>
            <a:xfrm>
              <a:off x="1752600" y="3505200"/>
              <a:ext cx="5503686" cy="646331"/>
            </a:xfrm>
            <a:prstGeom prst="rect">
              <a:avLst/>
            </a:prstGeom>
            <a:solidFill>
              <a:schemeClr val="bg1">
                <a:lumMod val="85000"/>
                <a:alpha val="90000"/>
              </a:schemeClr>
            </a:solidFill>
          </p:spPr>
          <p:txBody>
            <a:bodyPr wrap="none" rtlCol="0">
              <a:spAutoFit/>
            </a:bodyPr>
            <a:lstStyle/>
            <a:p>
              <a:r>
                <a:rPr lang="en-US" dirty="0" smtClean="0"/>
                <a:t>Watersheds are defined according to Elevation Bands </a:t>
              </a:r>
            </a:p>
            <a:p>
              <a:r>
                <a:rPr lang="en-US" dirty="0" smtClean="0"/>
                <a:t>with a unique  climate forcing dataset.</a:t>
              </a:r>
            </a:p>
          </p:txBody>
        </p:sp>
        <p:cxnSp>
          <p:nvCxnSpPr>
            <p:cNvPr id="9" name="Straight Arrow Connector 8"/>
            <p:cNvCxnSpPr/>
            <p:nvPr/>
          </p:nvCxnSpPr>
          <p:spPr>
            <a:xfrm flipV="1">
              <a:off x="1752600" y="4191000"/>
              <a:ext cx="1066800" cy="6858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5029200" y="4114800"/>
              <a:ext cx="1143000" cy="838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rmAutofit/>
          </a:bodyPr>
          <a:lstStyle/>
          <a:p>
            <a:pPr algn="ctr"/>
            <a:r>
              <a:rPr lang="en-US" b="1" dirty="0" smtClean="0">
                <a:solidFill>
                  <a:schemeClr val="tx1"/>
                </a:solidFill>
              </a:rPr>
              <a:t>The WEAP Application-Some Details</a:t>
            </a:r>
            <a:endParaRPr lang="en-US" b="1" dirty="0">
              <a:solidFill>
                <a:schemeClr val="tx1"/>
              </a:solidFill>
            </a:endParaRPr>
          </a:p>
        </p:txBody>
      </p:sp>
      <p:sp>
        <p:nvSpPr>
          <p:cNvPr id="3" name="Content Placeholder 2"/>
          <p:cNvSpPr>
            <a:spLocks noGrp="1"/>
          </p:cNvSpPr>
          <p:nvPr>
            <p:ph idx="1"/>
          </p:nvPr>
        </p:nvSpPr>
        <p:spPr>
          <a:xfrm>
            <a:off x="457200" y="1524000"/>
            <a:ext cx="8229600" cy="5181600"/>
          </a:xfrm>
        </p:spPr>
        <p:txBody>
          <a:bodyPr>
            <a:normAutofit/>
          </a:bodyPr>
          <a:lstStyle/>
          <a:p>
            <a:r>
              <a:rPr lang="en-US" sz="2400" dirty="0" smtClean="0"/>
              <a:t>Rivers and Creek (11+)</a:t>
            </a:r>
          </a:p>
          <a:p>
            <a:pPr lvl="1"/>
            <a:r>
              <a:rPr lang="en-US" sz="2000" dirty="0" smtClean="0"/>
              <a:t>Blue, Ten Mile, Eagle, </a:t>
            </a:r>
            <a:r>
              <a:rPr lang="en-US" sz="2000" dirty="0" err="1" smtClean="0"/>
              <a:t>Homestake</a:t>
            </a:r>
            <a:r>
              <a:rPr lang="en-US" sz="2000" dirty="0" smtClean="0"/>
              <a:t>, Williams Fork, Fraser, Willow, Roaring Fork, Frying Pan, Muddy, Arkansas</a:t>
            </a:r>
          </a:p>
          <a:p>
            <a:r>
              <a:rPr lang="en-US" sz="2400" dirty="0" smtClean="0"/>
              <a:t>Reservoirs (10)</a:t>
            </a:r>
          </a:p>
          <a:p>
            <a:pPr lvl="1"/>
            <a:r>
              <a:rPr lang="en-US" sz="2000" dirty="0" smtClean="0"/>
              <a:t>Granby/Grand, Dillon, Green Mountain, </a:t>
            </a:r>
            <a:r>
              <a:rPr lang="en-US" sz="2000" dirty="0" err="1" smtClean="0"/>
              <a:t>Homestake</a:t>
            </a:r>
            <a:r>
              <a:rPr lang="en-US" sz="2000" dirty="0" smtClean="0"/>
              <a:t>, Meadow </a:t>
            </a:r>
            <a:r>
              <a:rPr lang="en-US" sz="2000" dirty="0" err="1" smtClean="0"/>
              <a:t>Crk</a:t>
            </a:r>
            <a:r>
              <a:rPr lang="en-US" sz="2000" dirty="0" smtClean="0"/>
              <a:t>, </a:t>
            </a:r>
            <a:r>
              <a:rPr lang="en-US" sz="2000" dirty="0" err="1" smtClean="0"/>
              <a:t>Ruedi</a:t>
            </a:r>
            <a:r>
              <a:rPr lang="en-US" sz="2000" dirty="0" smtClean="0"/>
              <a:t>, Upper Blue, Williams </a:t>
            </a:r>
            <a:r>
              <a:rPr lang="en-US" sz="2000" dirty="0" err="1" smtClean="0"/>
              <a:t>Frk</a:t>
            </a:r>
            <a:r>
              <a:rPr lang="en-US" sz="2000" dirty="0" smtClean="0"/>
              <a:t>, Windy Gap, Wolford</a:t>
            </a:r>
          </a:p>
          <a:p>
            <a:r>
              <a:rPr lang="en-US" sz="2400" dirty="0" smtClean="0"/>
              <a:t>Diversions and Rights (12)</a:t>
            </a:r>
          </a:p>
          <a:p>
            <a:pPr lvl="1"/>
            <a:r>
              <a:rPr lang="en-US" sz="2000" dirty="0" smtClean="0"/>
              <a:t>Grand River, CBT, Windy Gap, Willow </a:t>
            </a:r>
            <a:r>
              <a:rPr lang="en-US" sz="2000" dirty="0" err="1" smtClean="0"/>
              <a:t>Crk</a:t>
            </a:r>
            <a:r>
              <a:rPr lang="en-US" sz="2000" dirty="0" smtClean="0"/>
              <a:t>, </a:t>
            </a:r>
            <a:r>
              <a:rPr lang="en-US" sz="2000" dirty="0" err="1" smtClean="0"/>
              <a:t>Moffatt</a:t>
            </a:r>
            <a:r>
              <a:rPr lang="en-US" sz="2000" dirty="0" smtClean="0"/>
              <a:t>, Jones Pass, Roberts, Hoosier, </a:t>
            </a:r>
            <a:r>
              <a:rPr lang="en-US" sz="2000" dirty="0" err="1" smtClean="0"/>
              <a:t>Homestake</a:t>
            </a:r>
            <a:r>
              <a:rPr lang="en-US" sz="2000" dirty="0" smtClean="0"/>
              <a:t>, Boustead, Hunter, and Twin</a:t>
            </a:r>
          </a:p>
          <a:p>
            <a:r>
              <a:rPr lang="en-US" sz="2200" dirty="0" smtClean="0"/>
              <a:t>Major Diversion Rights  which Influence CSU</a:t>
            </a:r>
          </a:p>
          <a:p>
            <a:pPr lvl="1"/>
            <a:r>
              <a:rPr lang="en-US" sz="2000" dirty="0" smtClean="0"/>
              <a:t>Hoosier, </a:t>
            </a:r>
            <a:r>
              <a:rPr lang="en-US" sz="2000" dirty="0" err="1" smtClean="0"/>
              <a:t>Homestake</a:t>
            </a:r>
            <a:r>
              <a:rPr lang="en-US" sz="2000" dirty="0" smtClean="0"/>
              <a:t>, and Fry Ark. These are controlled by the Shoshone and Cameo Calls.</a:t>
            </a:r>
          </a:p>
          <a:p>
            <a:pPr lvl="1"/>
            <a:r>
              <a:rPr lang="en-US" sz="2000" dirty="0" smtClean="0"/>
              <a:t>Green Mountain Payback</a:t>
            </a:r>
          </a:p>
          <a:p>
            <a:pPr lvl="1"/>
            <a:r>
              <a:rPr lang="en-US" sz="2000" dirty="0" smtClean="0"/>
              <a:t>Representation of CBT and Denver Water’s “Rights”</a:t>
            </a:r>
          </a:p>
          <a:p>
            <a:endParaRPr lang="en-US" sz="2400" dirty="0" smtClean="0"/>
          </a:p>
          <a:p>
            <a:pPr lvl="1"/>
            <a:endParaRPr lang="en-US" sz="2000" dirty="0" smtClean="0"/>
          </a:p>
          <a:p>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pPr algn="ctr"/>
            <a:r>
              <a:rPr lang="en-US" sz="3200" b="1" dirty="0" smtClean="0">
                <a:solidFill>
                  <a:schemeClr val="tx1"/>
                </a:solidFill>
              </a:rPr>
              <a:t>Calibration Objectives: Re-create observed flow, storage, and delivery for historic period</a:t>
            </a:r>
            <a:endParaRPr lang="en-US" sz="3200" b="1" dirty="0">
              <a:solidFill>
                <a:schemeClr val="tx1"/>
              </a:solidFill>
            </a:endParaRPr>
          </a:p>
        </p:txBody>
      </p:sp>
      <p:pic>
        <p:nvPicPr>
          <p:cNvPr id="5" name="Picture 4"/>
          <p:cNvPicPr>
            <a:picLocks noChangeAspect="1"/>
          </p:cNvPicPr>
          <p:nvPr/>
        </p:nvPicPr>
        <p:blipFill>
          <a:blip r:embed="rId2" cstate="print"/>
          <a:srcRect/>
          <a:stretch>
            <a:fillRect/>
          </a:stretch>
        </p:blipFill>
        <p:spPr bwMode="auto">
          <a:xfrm>
            <a:off x="810095" y="2034540"/>
            <a:ext cx="3838105" cy="2194560"/>
          </a:xfrm>
          <a:prstGeom prst="rect">
            <a:avLst/>
          </a:prstGeom>
          <a:noFill/>
        </p:spPr>
      </p:pic>
      <p:pic>
        <p:nvPicPr>
          <p:cNvPr id="6" name="Picture 5"/>
          <p:cNvPicPr>
            <a:picLocks noChangeAspect="1"/>
          </p:cNvPicPr>
          <p:nvPr/>
        </p:nvPicPr>
        <p:blipFill>
          <a:blip r:embed="rId3" cstate="print"/>
          <a:srcRect l="6269"/>
          <a:stretch>
            <a:fillRect/>
          </a:stretch>
        </p:blipFill>
        <p:spPr bwMode="auto">
          <a:xfrm>
            <a:off x="5160368" y="2034540"/>
            <a:ext cx="3602632" cy="2194560"/>
          </a:xfrm>
          <a:prstGeom prst="rect">
            <a:avLst/>
          </a:prstGeom>
          <a:noFill/>
        </p:spPr>
      </p:pic>
      <p:pic>
        <p:nvPicPr>
          <p:cNvPr id="7" name="Picture 6"/>
          <p:cNvPicPr>
            <a:picLocks noChangeAspect="1"/>
          </p:cNvPicPr>
          <p:nvPr/>
        </p:nvPicPr>
        <p:blipFill>
          <a:blip r:embed="rId4" cstate="print"/>
          <a:srcRect/>
          <a:stretch>
            <a:fillRect/>
          </a:stretch>
        </p:blipFill>
        <p:spPr bwMode="auto">
          <a:xfrm>
            <a:off x="810095" y="4282440"/>
            <a:ext cx="3838105" cy="2194560"/>
          </a:xfrm>
          <a:prstGeom prst="rect">
            <a:avLst/>
          </a:prstGeom>
          <a:noFill/>
        </p:spPr>
      </p:pic>
      <p:pic>
        <p:nvPicPr>
          <p:cNvPr id="8" name="Picture 7"/>
          <p:cNvPicPr>
            <a:picLocks noChangeAspect="1"/>
          </p:cNvPicPr>
          <p:nvPr/>
        </p:nvPicPr>
        <p:blipFill>
          <a:blip r:embed="rId5" cstate="print"/>
          <a:srcRect l="6623"/>
          <a:stretch>
            <a:fillRect/>
          </a:stretch>
        </p:blipFill>
        <p:spPr bwMode="auto">
          <a:xfrm>
            <a:off x="5185743" y="4282440"/>
            <a:ext cx="3577257" cy="2194560"/>
          </a:xfrm>
          <a:prstGeom prst="rect">
            <a:avLst/>
          </a:prstGeom>
          <a:noFill/>
        </p:spPr>
      </p:pic>
      <p:sp>
        <p:nvSpPr>
          <p:cNvPr id="9" name="TextBox 8"/>
          <p:cNvSpPr txBox="1"/>
          <p:nvPr/>
        </p:nvSpPr>
        <p:spPr>
          <a:xfrm>
            <a:off x="304800" y="6581001"/>
            <a:ext cx="7436651" cy="276999"/>
          </a:xfrm>
          <a:prstGeom prst="rect">
            <a:avLst/>
          </a:prstGeom>
          <a:noFill/>
        </p:spPr>
        <p:txBody>
          <a:bodyPr wrap="none" rtlCol="0">
            <a:spAutoFit/>
          </a:bodyPr>
          <a:lstStyle/>
          <a:p>
            <a:r>
              <a:rPr lang="en-US" sz="1200" b="1" dirty="0" smtClean="0">
                <a:latin typeface="Courier" pitchFamily="49" charset="0"/>
              </a:rPr>
              <a:t>* Statistical evaluation will be available in Water Research Foundation Report</a:t>
            </a:r>
            <a:endParaRPr lang="en-US" sz="1200" b="1" dirty="0">
              <a:latin typeface="Courier" pitchFamily="49" charset="0"/>
            </a:endParaRPr>
          </a:p>
        </p:txBody>
      </p:sp>
      <p:sp>
        <p:nvSpPr>
          <p:cNvPr id="10" name="TextBox 9"/>
          <p:cNvSpPr txBox="1"/>
          <p:nvPr/>
        </p:nvSpPr>
        <p:spPr>
          <a:xfrm rot="5400000">
            <a:off x="-593830" y="3788433"/>
            <a:ext cx="1861792" cy="461665"/>
          </a:xfrm>
          <a:prstGeom prst="rect">
            <a:avLst/>
          </a:prstGeom>
          <a:noFill/>
        </p:spPr>
        <p:txBody>
          <a:bodyPr wrap="none" rtlCol="0">
            <a:spAutoFit/>
          </a:bodyPr>
          <a:lstStyle/>
          <a:p>
            <a:r>
              <a:rPr lang="en-US" sz="2400" b="1" dirty="0" smtClean="0"/>
              <a:t>Streamflow</a:t>
            </a:r>
            <a:endParaRPr lang="en-US" sz="2400" b="1" dirty="0"/>
          </a:p>
        </p:txBody>
      </p:sp>
      <p:sp>
        <p:nvSpPr>
          <p:cNvPr id="11" name="TextBox 10"/>
          <p:cNvSpPr txBox="1"/>
          <p:nvPr/>
        </p:nvSpPr>
        <p:spPr>
          <a:xfrm>
            <a:off x="6019800" y="4264223"/>
            <a:ext cx="1773242" cy="261610"/>
          </a:xfrm>
          <a:prstGeom prst="rect">
            <a:avLst/>
          </a:prstGeom>
          <a:solidFill>
            <a:schemeClr val="bg1">
              <a:lumMod val="95000"/>
            </a:schemeClr>
          </a:solidFill>
        </p:spPr>
        <p:txBody>
          <a:bodyPr wrap="none" rtlCol="0">
            <a:spAutoFit/>
          </a:bodyPr>
          <a:lstStyle/>
          <a:p>
            <a:r>
              <a:rPr lang="en-US" sz="1100" b="1" dirty="0" smtClean="0"/>
              <a:t>Cameo Weekly </a:t>
            </a:r>
            <a:r>
              <a:rPr lang="en-US" sz="1100" b="1" dirty="0" err="1" smtClean="0"/>
              <a:t>Avg</a:t>
            </a:r>
            <a:r>
              <a:rPr lang="en-US" sz="1100" b="1" dirty="0" smtClean="0"/>
              <a:t> flow</a:t>
            </a:r>
            <a:endParaRPr lang="en-US" sz="1100"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685800"/>
            <a:ext cx="8229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Monthly Average Storage</a:t>
            </a:r>
            <a:endParaRPr kumimoji="0" lang="en-US"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304800" y="6581001"/>
            <a:ext cx="7436651" cy="276999"/>
          </a:xfrm>
          <a:prstGeom prst="rect">
            <a:avLst/>
          </a:prstGeom>
          <a:noFill/>
        </p:spPr>
        <p:txBody>
          <a:bodyPr wrap="none" rtlCol="0">
            <a:spAutoFit/>
          </a:bodyPr>
          <a:lstStyle/>
          <a:p>
            <a:r>
              <a:rPr lang="en-US" sz="1200" b="1" dirty="0" smtClean="0">
                <a:latin typeface="Courier" pitchFamily="49" charset="0"/>
              </a:rPr>
              <a:t>* Statistical evaluation will be available in Water Research Foundation Report</a:t>
            </a:r>
            <a:endParaRPr lang="en-US" sz="1200" b="1" dirty="0">
              <a:latin typeface="Courier" pitchFamily="49" charset="0"/>
            </a:endParaRPr>
          </a:p>
        </p:txBody>
      </p:sp>
      <p:pic>
        <p:nvPicPr>
          <p:cNvPr id="1026" name="Picture 2"/>
          <p:cNvPicPr>
            <a:picLocks noChangeAspect="1" noChangeArrowheads="1"/>
          </p:cNvPicPr>
          <p:nvPr/>
        </p:nvPicPr>
        <p:blipFill>
          <a:blip r:embed="rId2" cstate="print"/>
          <a:srcRect/>
          <a:stretch>
            <a:fillRect/>
          </a:stretch>
        </p:blipFill>
        <p:spPr bwMode="auto">
          <a:xfrm>
            <a:off x="4610100" y="1600200"/>
            <a:ext cx="3804659" cy="228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626667" y="4038600"/>
            <a:ext cx="3771525" cy="2286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411941" y="4038600"/>
            <a:ext cx="3804659" cy="22860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325911" y="1600200"/>
            <a:ext cx="3976718"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58200" cy="1143000"/>
          </a:xfrm>
        </p:spPr>
        <p:txBody>
          <a:bodyPr>
            <a:noAutofit/>
          </a:bodyPr>
          <a:lstStyle/>
          <a:p>
            <a:r>
              <a:rPr lang="en-US" sz="4000" b="1" dirty="0" smtClean="0">
                <a:solidFill>
                  <a:schemeClr val="tx1"/>
                </a:solidFill>
              </a:rPr>
              <a:t>Only Simple Climate Sensitivity thus far</a:t>
            </a:r>
            <a:endParaRPr lang="en-US" sz="4000" b="1" dirty="0">
              <a:solidFill>
                <a:schemeClr val="tx1"/>
              </a:solidFill>
            </a:endParaRPr>
          </a:p>
        </p:txBody>
      </p:sp>
      <p:sp>
        <p:nvSpPr>
          <p:cNvPr id="3" name="Content Placeholder 2"/>
          <p:cNvSpPr>
            <a:spLocks noGrp="1"/>
          </p:cNvSpPr>
          <p:nvPr>
            <p:ph idx="1"/>
          </p:nvPr>
        </p:nvSpPr>
        <p:spPr>
          <a:xfrm>
            <a:off x="457200" y="1630680"/>
            <a:ext cx="8229600" cy="1036320"/>
          </a:xfrm>
        </p:spPr>
        <p:txBody>
          <a:bodyPr>
            <a:normAutofit fontScale="85000" lnSpcReduction="10000"/>
          </a:bodyPr>
          <a:lstStyle/>
          <a:p>
            <a:r>
              <a:rPr lang="en-US" dirty="0" smtClean="0"/>
              <a:t>Add 2.8</a:t>
            </a:r>
            <a:r>
              <a:rPr lang="en-US" baseline="30000" dirty="0" smtClean="0"/>
              <a:t>o</a:t>
            </a:r>
            <a:r>
              <a:rPr lang="en-US" dirty="0" smtClean="0"/>
              <a:t>C to complete historic temperature- </a:t>
            </a:r>
            <a:r>
              <a:rPr lang="en-US" b="1" dirty="0" smtClean="0">
                <a:solidFill>
                  <a:srgbClr val="E07720"/>
                </a:solidFill>
              </a:rPr>
              <a:t>DT2.8</a:t>
            </a:r>
          </a:p>
          <a:p>
            <a:r>
              <a:rPr lang="en-US" dirty="0" smtClean="0"/>
              <a:t>Add 2.8</a:t>
            </a:r>
            <a:r>
              <a:rPr lang="en-US" baseline="30000" dirty="0" smtClean="0"/>
              <a:t>o</a:t>
            </a:r>
            <a:r>
              <a:rPr lang="en-US" dirty="0" smtClean="0"/>
              <a:t>C and reduce </a:t>
            </a:r>
            <a:r>
              <a:rPr lang="en-US" dirty="0" err="1" smtClean="0"/>
              <a:t>precip</a:t>
            </a:r>
            <a:r>
              <a:rPr lang="en-US" dirty="0" smtClean="0"/>
              <a:t>. By 10% - </a:t>
            </a:r>
            <a:r>
              <a:rPr lang="en-US" b="1" dirty="0" smtClean="0">
                <a:solidFill>
                  <a:srgbClr val="FF0000"/>
                </a:solidFill>
              </a:rPr>
              <a:t>DT2.8-10%</a:t>
            </a:r>
          </a:p>
        </p:txBody>
      </p:sp>
      <p:pic>
        <p:nvPicPr>
          <p:cNvPr id="4" name="Picture 3" descr="FlowAtCameoWeekly.png"/>
          <p:cNvPicPr>
            <a:picLocks noChangeAspect="1"/>
          </p:cNvPicPr>
          <p:nvPr/>
        </p:nvPicPr>
        <p:blipFill>
          <a:blip r:embed="rId2" cstate="print"/>
          <a:srcRect r="14470"/>
          <a:stretch>
            <a:fillRect/>
          </a:stretch>
        </p:blipFill>
        <p:spPr>
          <a:xfrm>
            <a:off x="4748276" y="3154680"/>
            <a:ext cx="4014724" cy="2560320"/>
          </a:xfrm>
          <a:prstGeom prst="rect">
            <a:avLst/>
          </a:prstGeom>
        </p:spPr>
      </p:pic>
      <p:pic>
        <p:nvPicPr>
          <p:cNvPr id="5" name="Picture 4" descr="BlueRiverWeekly.png"/>
          <p:cNvPicPr>
            <a:picLocks noChangeAspect="1"/>
          </p:cNvPicPr>
          <p:nvPr/>
        </p:nvPicPr>
        <p:blipFill>
          <a:blip r:embed="rId3" cstate="print"/>
          <a:srcRect r="14704"/>
          <a:stretch>
            <a:fillRect/>
          </a:stretch>
        </p:blipFill>
        <p:spPr>
          <a:xfrm>
            <a:off x="337250" y="3154680"/>
            <a:ext cx="4006150" cy="2560320"/>
          </a:xfrm>
          <a:prstGeom prst="rect">
            <a:avLst/>
          </a:prstGeom>
        </p:spPr>
      </p:pic>
      <p:sp>
        <p:nvSpPr>
          <p:cNvPr id="6" name="TextBox 5"/>
          <p:cNvSpPr txBox="1"/>
          <p:nvPr/>
        </p:nvSpPr>
        <p:spPr>
          <a:xfrm>
            <a:off x="5688686" y="2773680"/>
            <a:ext cx="2086149" cy="369332"/>
          </a:xfrm>
          <a:prstGeom prst="rect">
            <a:avLst/>
          </a:prstGeom>
          <a:noFill/>
        </p:spPr>
        <p:txBody>
          <a:bodyPr wrap="none" rtlCol="0">
            <a:spAutoFit/>
          </a:bodyPr>
          <a:lstStyle/>
          <a:p>
            <a:r>
              <a:rPr lang="en-US" dirty="0" smtClean="0"/>
              <a:t>Colorado at Cameo</a:t>
            </a:r>
            <a:endParaRPr lang="en-US" dirty="0"/>
          </a:p>
        </p:txBody>
      </p:sp>
      <p:sp>
        <p:nvSpPr>
          <p:cNvPr id="7" name="TextBox 6"/>
          <p:cNvSpPr txBox="1"/>
          <p:nvPr/>
        </p:nvSpPr>
        <p:spPr>
          <a:xfrm>
            <a:off x="1001140" y="2773680"/>
            <a:ext cx="2961260" cy="369332"/>
          </a:xfrm>
          <a:prstGeom prst="rect">
            <a:avLst/>
          </a:prstGeom>
          <a:noFill/>
        </p:spPr>
        <p:txBody>
          <a:bodyPr wrap="none" rtlCol="0">
            <a:spAutoFit/>
          </a:bodyPr>
          <a:lstStyle/>
          <a:p>
            <a:r>
              <a:rPr lang="en-US" dirty="0" smtClean="0"/>
              <a:t>Blue River inflow to Dillon </a:t>
            </a:r>
            <a:endParaRPr lang="en-US" dirty="0"/>
          </a:p>
        </p:txBody>
      </p:sp>
      <p:sp>
        <p:nvSpPr>
          <p:cNvPr id="8" name="TextBox 7"/>
          <p:cNvSpPr txBox="1"/>
          <p:nvPr/>
        </p:nvSpPr>
        <p:spPr>
          <a:xfrm>
            <a:off x="228600" y="6400800"/>
            <a:ext cx="3725315" cy="369332"/>
          </a:xfrm>
          <a:prstGeom prst="rect">
            <a:avLst/>
          </a:prstGeom>
          <a:noFill/>
        </p:spPr>
        <p:txBody>
          <a:bodyPr wrap="none" rtlCol="0">
            <a:spAutoFit/>
          </a:bodyPr>
          <a:lstStyle/>
          <a:p>
            <a:r>
              <a:rPr lang="en-US" dirty="0" smtClean="0"/>
              <a:t>*28-year monthly mean, (1000’s a-f)</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838200"/>
          </a:xfrm>
        </p:spPr>
        <p:txBody>
          <a:bodyPr>
            <a:noAutofit/>
          </a:bodyPr>
          <a:lstStyle/>
          <a:p>
            <a:r>
              <a:rPr lang="en-US" sz="3600" b="1" dirty="0" smtClean="0">
                <a:solidFill>
                  <a:schemeClr val="tx1"/>
                </a:solidFill>
              </a:rPr>
              <a:t>Storage, Delivery and Diversion: </a:t>
            </a:r>
            <a:r>
              <a:rPr lang="en-US" sz="3600" b="1" dirty="0" err="1" smtClean="0">
                <a:solidFill>
                  <a:schemeClr val="tx1"/>
                </a:solidFill>
              </a:rPr>
              <a:t>Homestake</a:t>
            </a:r>
            <a:endParaRPr lang="en-US" sz="3600" b="1" dirty="0">
              <a:solidFill>
                <a:schemeClr val="tx1"/>
              </a:solidFill>
            </a:endParaRPr>
          </a:p>
        </p:txBody>
      </p:sp>
      <p:pic>
        <p:nvPicPr>
          <p:cNvPr id="7" name="Picture 6" descr="ReferenceDT2.8Scenario.png"/>
          <p:cNvPicPr>
            <a:picLocks noChangeAspect="1"/>
          </p:cNvPicPr>
          <p:nvPr/>
        </p:nvPicPr>
        <p:blipFill>
          <a:blip r:embed="rId2" cstate="print"/>
          <a:srcRect r="14046"/>
          <a:stretch>
            <a:fillRect/>
          </a:stretch>
        </p:blipFill>
        <p:spPr>
          <a:xfrm>
            <a:off x="5031082" y="1676400"/>
            <a:ext cx="3579518" cy="2377440"/>
          </a:xfrm>
          <a:prstGeom prst="rect">
            <a:avLst/>
          </a:prstGeom>
        </p:spPr>
      </p:pic>
      <p:pic>
        <p:nvPicPr>
          <p:cNvPr id="8" name="Picture 7" descr="ReferenceDTDP-10Scenario.png"/>
          <p:cNvPicPr>
            <a:picLocks noChangeAspect="1"/>
          </p:cNvPicPr>
          <p:nvPr/>
        </p:nvPicPr>
        <p:blipFill>
          <a:blip r:embed="rId3" cstate="print"/>
          <a:srcRect r="13726"/>
          <a:stretch>
            <a:fillRect/>
          </a:stretch>
        </p:blipFill>
        <p:spPr>
          <a:xfrm>
            <a:off x="5017730" y="4191000"/>
            <a:ext cx="3592870" cy="2377440"/>
          </a:xfrm>
          <a:prstGeom prst="rect">
            <a:avLst/>
          </a:prstGeom>
        </p:spPr>
      </p:pic>
      <p:sp>
        <p:nvSpPr>
          <p:cNvPr id="10" name="Rectangle 9"/>
          <p:cNvSpPr/>
          <p:nvPr/>
        </p:nvSpPr>
        <p:spPr>
          <a:xfrm>
            <a:off x="152400" y="1143000"/>
            <a:ext cx="4038600" cy="556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smtClean="0">
                <a:solidFill>
                  <a:schemeClr val="tx1"/>
                </a:solidFill>
              </a:rPr>
              <a:t>Storage</a:t>
            </a:r>
            <a:r>
              <a:rPr lang="en-US" dirty="0" smtClean="0">
                <a:solidFill>
                  <a:schemeClr val="tx1"/>
                </a:solidFill>
              </a:rPr>
              <a:t> (weekly average, 1000’s a-f)</a:t>
            </a: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endParaRPr lang="en-US" sz="2400" dirty="0" smtClean="0">
              <a:solidFill>
                <a:schemeClr val="tx1"/>
              </a:solidFill>
            </a:endParaRPr>
          </a:p>
          <a:p>
            <a:r>
              <a:rPr lang="en-US" sz="2400" dirty="0" smtClean="0">
                <a:solidFill>
                  <a:schemeClr val="tx1"/>
                </a:solidFill>
              </a:rPr>
              <a:t>Delivery</a:t>
            </a:r>
            <a:endParaRPr lang="en-US" dirty="0">
              <a:solidFill>
                <a:schemeClr val="tx1"/>
              </a:solidFill>
            </a:endParaRPr>
          </a:p>
        </p:txBody>
      </p:sp>
      <p:sp>
        <p:nvSpPr>
          <p:cNvPr id="12" name="Rectangle 11"/>
          <p:cNvSpPr/>
          <p:nvPr/>
        </p:nvSpPr>
        <p:spPr>
          <a:xfrm>
            <a:off x="4648200" y="1143000"/>
            <a:ext cx="4038600" cy="5562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dirty="0" err="1" smtClean="0">
                <a:solidFill>
                  <a:schemeClr val="tx1"/>
                </a:solidFill>
              </a:rPr>
              <a:t>Homestake</a:t>
            </a:r>
            <a:r>
              <a:rPr lang="en-US" sz="2400" dirty="0" smtClean="0">
                <a:solidFill>
                  <a:schemeClr val="tx1"/>
                </a:solidFill>
              </a:rPr>
              <a:t> Diversions</a:t>
            </a:r>
            <a:r>
              <a:rPr lang="en-US" dirty="0" smtClean="0">
                <a:solidFill>
                  <a:schemeClr val="tx1"/>
                </a:solidFill>
              </a:rPr>
              <a:t> (weeks)</a:t>
            </a:r>
            <a:endParaRPr lang="en-US" sz="2400" dirty="0">
              <a:solidFill>
                <a:schemeClr val="tx1"/>
              </a:solidFill>
            </a:endParaRPr>
          </a:p>
        </p:txBody>
      </p:sp>
      <p:sp>
        <p:nvSpPr>
          <p:cNvPr id="13" name="TextBox 12"/>
          <p:cNvSpPr txBox="1"/>
          <p:nvPr/>
        </p:nvSpPr>
        <p:spPr>
          <a:xfrm>
            <a:off x="4572000" y="2484114"/>
            <a:ext cx="461665" cy="716286"/>
          </a:xfrm>
          <a:prstGeom prst="rect">
            <a:avLst/>
          </a:prstGeom>
          <a:noFill/>
        </p:spPr>
        <p:txBody>
          <a:bodyPr vert="vert" wrap="square" rtlCol="0">
            <a:spAutoFit/>
          </a:bodyPr>
          <a:lstStyle/>
          <a:p>
            <a:r>
              <a:rPr lang="en-US" b="1" dirty="0" smtClean="0">
                <a:solidFill>
                  <a:srgbClr val="FFC000"/>
                </a:solidFill>
              </a:rPr>
              <a:t>DT2.8</a:t>
            </a:r>
            <a:endParaRPr lang="en-US" b="1" dirty="0">
              <a:solidFill>
                <a:srgbClr val="FFC000"/>
              </a:solidFill>
            </a:endParaRPr>
          </a:p>
        </p:txBody>
      </p:sp>
      <p:sp>
        <p:nvSpPr>
          <p:cNvPr id="14" name="TextBox 13"/>
          <p:cNvSpPr txBox="1"/>
          <p:nvPr/>
        </p:nvSpPr>
        <p:spPr>
          <a:xfrm>
            <a:off x="4572000" y="4953000"/>
            <a:ext cx="461665" cy="1143000"/>
          </a:xfrm>
          <a:prstGeom prst="rect">
            <a:avLst/>
          </a:prstGeom>
          <a:noFill/>
        </p:spPr>
        <p:txBody>
          <a:bodyPr vert="vert" wrap="square" rtlCol="0">
            <a:spAutoFit/>
          </a:bodyPr>
          <a:lstStyle/>
          <a:p>
            <a:r>
              <a:rPr lang="en-US" b="1" dirty="0" smtClean="0">
                <a:solidFill>
                  <a:srgbClr val="FF0000"/>
                </a:solidFill>
              </a:rPr>
              <a:t>DT2.8-10</a:t>
            </a:r>
            <a:endParaRPr lang="en-US" b="1" dirty="0">
              <a:solidFill>
                <a:srgbClr val="FF0000"/>
              </a:solidFill>
            </a:endParaRPr>
          </a:p>
        </p:txBody>
      </p:sp>
      <p:sp>
        <p:nvSpPr>
          <p:cNvPr id="15" name="Rectangle 14"/>
          <p:cNvSpPr/>
          <p:nvPr/>
        </p:nvSpPr>
        <p:spPr>
          <a:xfrm>
            <a:off x="5562600" y="4191000"/>
            <a:ext cx="2514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June, July, August</a:t>
            </a:r>
            <a:endParaRPr lang="en-US" dirty="0">
              <a:solidFill>
                <a:schemeClr val="tx1"/>
              </a:solidFill>
            </a:endParaRPr>
          </a:p>
        </p:txBody>
      </p:sp>
      <p:sp>
        <p:nvSpPr>
          <p:cNvPr id="16" name="Rectangle 15"/>
          <p:cNvSpPr/>
          <p:nvPr/>
        </p:nvSpPr>
        <p:spPr>
          <a:xfrm>
            <a:off x="5638800" y="1676400"/>
            <a:ext cx="25146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June, July, August</a:t>
            </a:r>
            <a:endParaRPr lang="en-US" dirty="0">
              <a:solidFill>
                <a:schemeClr val="tx1"/>
              </a:solidFill>
            </a:endParaRPr>
          </a:p>
        </p:txBody>
      </p:sp>
      <p:pic>
        <p:nvPicPr>
          <p:cNvPr id="19" name="Picture 18" descr="HSDelivery2.jpg"/>
          <p:cNvPicPr>
            <a:picLocks noChangeAspect="1"/>
          </p:cNvPicPr>
          <p:nvPr/>
        </p:nvPicPr>
        <p:blipFill>
          <a:blip r:embed="rId4" cstate="print"/>
          <a:srcRect t="5970" r="14167" b="1416"/>
          <a:stretch>
            <a:fillRect/>
          </a:stretch>
        </p:blipFill>
        <p:spPr>
          <a:xfrm>
            <a:off x="304800" y="4495800"/>
            <a:ext cx="3705569" cy="2194560"/>
          </a:xfrm>
          <a:prstGeom prst="rect">
            <a:avLst/>
          </a:prstGeom>
        </p:spPr>
      </p:pic>
      <p:pic>
        <p:nvPicPr>
          <p:cNvPr id="20" name="Picture 19" descr="HSDelivery3.jpg"/>
          <p:cNvPicPr>
            <a:picLocks noChangeAspect="1"/>
          </p:cNvPicPr>
          <p:nvPr/>
        </p:nvPicPr>
        <p:blipFill>
          <a:blip r:embed="rId5" cstate="print"/>
          <a:srcRect t="5970" r="14167"/>
          <a:stretch>
            <a:fillRect/>
          </a:stretch>
        </p:blipFill>
        <p:spPr>
          <a:xfrm>
            <a:off x="228600" y="1676400"/>
            <a:ext cx="3801863" cy="2286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florida-satellite-image-m"/>
          <p:cNvPicPr>
            <a:picLocks noChangeAspect="1" noChangeArrowheads="1"/>
          </p:cNvPicPr>
          <p:nvPr/>
        </p:nvPicPr>
        <p:blipFill>
          <a:blip r:embed="rId2" cstate="print"/>
          <a:srcRect l="78814" t="35472" b="22641"/>
          <a:stretch>
            <a:fillRect/>
          </a:stretch>
        </p:blipFill>
        <p:spPr bwMode="auto">
          <a:xfrm>
            <a:off x="457200" y="228600"/>
            <a:ext cx="4114800" cy="6089904"/>
          </a:xfrm>
          <a:prstGeom prst="rect">
            <a:avLst/>
          </a:prstGeom>
          <a:noFill/>
          <a:ln w="9525">
            <a:noFill/>
            <a:miter lim="800000"/>
            <a:headEnd/>
            <a:tailEnd/>
          </a:ln>
        </p:spPr>
      </p:pic>
      <p:grpSp>
        <p:nvGrpSpPr>
          <p:cNvPr id="2" name="Group 36"/>
          <p:cNvGrpSpPr/>
          <p:nvPr/>
        </p:nvGrpSpPr>
        <p:grpSpPr>
          <a:xfrm>
            <a:off x="838200" y="762000"/>
            <a:ext cx="7772400" cy="1981200"/>
            <a:chOff x="838200" y="762000"/>
            <a:chExt cx="7772400" cy="1981200"/>
          </a:xfrm>
        </p:grpSpPr>
        <p:sp>
          <p:nvSpPr>
            <p:cNvPr id="7" name="Oval 6"/>
            <p:cNvSpPr/>
            <p:nvPr/>
          </p:nvSpPr>
          <p:spPr>
            <a:xfrm>
              <a:off x="838200" y="1066800"/>
              <a:ext cx="1371600" cy="1676400"/>
            </a:xfrm>
            <a:prstGeom prst="ellipse">
              <a:avLst/>
            </a:prstGeom>
            <a:solidFill>
              <a:schemeClr val="accent1">
                <a:alpha val="73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rot="10800000" flipV="1">
              <a:off x="2209800" y="1371600"/>
              <a:ext cx="2590800" cy="152400"/>
            </a:xfrm>
            <a:prstGeom prst="straightConnector1">
              <a:avLst/>
            </a:prstGeom>
            <a:ln w="412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876800" y="762000"/>
              <a:ext cx="3733800" cy="923330"/>
            </a:xfrm>
            <a:prstGeom prst="rect">
              <a:avLst/>
            </a:prstGeom>
            <a:noFill/>
          </p:spPr>
          <p:txBody>
            <a:bodyPr wrap="square" rtlCol="0">
              <a:spAutoFit/>
            </a:bodyPr>
            <a:lstStyle/>
            <a:p>
              <a:r>
                <a:rPr lang="en-US" dirty="0" smtClean="0"/>
                <a:t>Kissimmee </a:t>
              </a:r>
            </a:p>
            <a:p>
              <a:r>
                <a:rPr lang="en-US" dirty="0" smtClean="0"/>
                <a:t>Headwaters- </a:t>
              </a:r>
            </a:p>
            <a:p>
              <a:r>
                <a:rPr lang="en-US" dirty="0" smtClean="0"/>
                <a:t>Rapid Urbanization</a:t>
              </a:r>
              <a:endParaRPr lang="en-US" dirty="0"/>
            </a:p>
          </p:txBody>
        </p:sp>
      </p:grpSp>
      <p:grpSp>
        <p:nvGrpSpPr>
          <p:cNvPr id="3" name="Group 42"/>
          <p:cNvGrpSpPr/>
          <p:nvPr/>
        </p:nvGrpSpPr>
        <p:grpSpPr>
          <a:xfrm>
            <a:off x="1905000" y="2514600"/>
            <a:ext cx="6858000" cy="2133600"/>
            <a:chOff x="1905000" y="2514600"/>
            <a:chExt cx="6858000" cy="2133600"/>
          </a:xfrm>
        </p:grpSpPr>
        <p:grpSp>
          <p:nvGrpSpPr>
            <p:cNvPr id="4" name="Group 37"/>
            <p:cNvGrpSpPr/>
            <p:nvPr/>
          </p:nvGrpSpPr>
          <p:grpSpPr>
            <a:xfrm>
              <a:off x="1905000" y="2743200"/>
              <a:ext cx="3124200" cy="1905000"/>
              <a:chOff x="1905000" y="2743200"/>
              <a:chExt cx="3124200" cy="1905000"/>
            </a:xfrm>
          </p:grpSpPr>
          <p:sp>
            <p:nvSpPr>
              <p:cNvPr id="8" name="Oval 7"/>
              <p:cNvSpPr/>
              <p:nvPr/>
            </p:nvSpPr>
            <p:spPr>
              <a:xfrm>
                <a:off x="1905000" y="3733800"/>
                <a:ext cx="914400" cy="914400"/>
              </a:xfrm>
              <a:prstGeom prst="ellipse">
                <a:avLst/>
              </a:prstGeom>
              <a:solidFill>
                <a:schemeClr val="accent1">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rot="10800000" flipV="1">
                <a:off x="2743200" y="2743200"/>
                <a:ext cx="2286000" cy="12192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5029200" y="2514600"/>
              <a:ext cx="3733800" cy="646331"/>
            </a:xfrm>
            <a:prstGeom prst="rect">
              <a:avLst/>
            </a:prstGeom>
            <a:noFill/>
          </p:spPr>
          <p:txBody>
            <a:bodyPr wrap="square" rtlCol="0">
              <a:spAutoFit/>
            </a:bodyPr>
            <a:lstStyle/>
            <a:p>
              <a:r>
                <a:rPr lang="en-US" dirty="0" smtClean="0"/>
                <a:t>Shallow Freshwater Lake- </a:t>
              </a:r>
              <a:r>
                <a:rPr lang="en-US" dirty="0" err="1" smtClean="0"/>
                <a:t>Reoperated</a:t>
              </a:r>
              <a:r>
                <a:rPr lang="en-US" dirty="0" smtClean="0"/>
                <a:t> for Flood Control</a:t>
              </a:r>
              <a:endParaRPr lang="en-US" dirty="0"/>
            </a:p>
          </p:txBody>
        </p:sp>
      </p:grpSp>
      <p:grpSp>
        <p:nvGrpSpPr>
          <p:cNvPr id="5" name="Group 43"/>
          <p:cNvGrpSpPr/>
          <p:nvPr/>
        </p:nvGrpSpPr>
        <p:grpSpPr>
          <a:xfrm>
            <a:off x="2362200" y="3276600"/>
            <a:ext cx="6629400" cy="2057400"/>
            <a:chOff x="2362200" y="3276600"/>
            <a:chExt cx="6629400" cy="2057400"/>
          </a:xfrm>
        </p:grpSpPr>
        <p:grpSp>
          <p:nvGrpSpPr>
            <p:cNvPr id="6" name="Group 38"/>
            <p:cNvGrpSpPr/>
            <p:nvPr/>
          </p:nvGrpSpPr>
          <p:grpSpPr>
            <a:xfrm>
              <a:off x="2362200" y="3505200"/>
              <a:ext cx="2590800" cy="1828800"/>
              <a:chOff x="2362200" y="3505200"/>
              <a:chExt cx="2590800" cy="1828800"/>
            </a:xfrm>
          </p:grpSpPr>
          <p:sp>
            <p:nvSpPr>
              <p:cNvPr id="9" name="Oval 8"/>
              <p:cNvSpPr/>
              <p:nvPr/>
            </p:nvSpPr>
            <p:spPr>
              <a:xfrm>
                <a:off x="2362200" y="4419600"/>
                <a:ext cx="914400" cy="914400"/>
              </a:xfrm>
              <a:prstGeom prst="ellipse">
                <a:avLst/>
              </a:prstGeom>
              <a:solidFill>
                <a:schemeClr val="accent1">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rot="10800000" flipV="1">
                <a:off x="3048000" y="3505200"/>
                <a:ext cx="1905000" cy="1219200"/>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5029200" y="3276600"/>
              <a:ext cx="3962400" cy="646331"/>
            </a:xfrm>
            <a:prstGeom prst="rect">
              <a:avLst/>
            </a:prstGeom>
            <a:noFill/>
          </p:spPr>
          <p:txBody>
            <a:bodyPr wrap="square" rtlCol="0">
              <a:spAutoFit/>
            </a:bodyPr>
            <a:lstStyle/>
            <a:p>
              <a:r>
                <a:rPr lang="en-US" dirty="0" smtClean="0"/>
                <a:t>Largest Sugarcane region in Florida- some interest in ‘buying out’</a:t>
              </a:r>
              <a:endParaRPr lang="en-US" dirty="0"/>
            </a:p>
          </p:txBody>
        </p:sp>
      </p:grpSp>
      <p:grpSp>
        <p:nvGrpSpPr>
          <p:cNvPr id="13" name="Group 44"/>
          <p:cNvGrpSpPr/>
          <p:nvPr/>
        </p:nvGrpSpPr>
        <p:grpSpPr>
          <a:xfrm>
            <a:off x="3200400" y="4267200"/>
            <a:ext cx="5791200" cy="1295400"/>
            <a:chOff x="3200400" y="4267200"/>
            <a:chExt cx="5791200" cy="1295400"/>
          </a:xfrm>
        </p:grpSpPr>
        <p:grpSp>
          <p:nvGrpSpPr>
            <p:cNvPr id="15" name="Group 39"/>
            <p:cNvGrpSpPr/>
            <p:nvPr/>
          </p:nvGrpSpPr>
          <p:grpSpPr>
            <a:xfrm>
              <a:off x="3200400" y="4451866"/>
              <a:ext cx="1828800" cy="1110734"/>
              <a:chOff x="3200400" y="4451866"/>
              <a:chExt cx="1828800" cy="1110734"/>
            </a:xfrm>
          </p:grpSpPr>
          <p:sp>
            <p:nvSpPr>
              <p:cNvPr id="10" name="Oval 9"/>
              <p:cNvSpPr/>
              <p:nvPr/>
            </p:nvSpPr>
            <p:spPr>
              <a:xfrm>
                <a:off x="3200400" y="4953000"/>
                <a:ext cx="533400" cy="609600"/>
              </a:xfrm>
              <a:prstGeom prst="ellipse">
                <a:avLst/>
              </a:prstGeom>
              <a:solidFill>
                <a:schemeClr val="accent1">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a:stCxn id="28" idx="1"/>
              </p:cNvCxnSpPr>
              <p:nvPr/>
            </p:nvCxnSpPr>
            <p:spPr>
              <a:xfrm rot="10800000" flipV="1">
                <a:off x="3505200" y="4451866"/>
                <a:ext cx="1524000" cy="805934"/>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029200" y="4267200"/>
              <a:ext cx="3962400" cy="369332"/>
            </a:xfrm>
            <a:prstGeom prst="rect">
              <a:avLst/>
            </a:prstGeom>
            <a:noFill/>
          </p:spPr>
          <p:txBody>
            <a:bodyPr wrap="square" rtlCol="0">
              <a:spAutoFit/>
            </a:bodyPr>
            <a:lstStyle/>
            <a:p>
              <a:r>
                <a:rPr lang="en-US" dirty="0" smtClean="0"/>
                <a:t>Preservation of Wetland Habitat</a:t>
              </a:r>
              <a:endParaRPr lang="en-US" dirty="0"/>
            </a:p>
          </p:txBody>
        </p:sp>
      </p:grpSp>
      <p:grpSp>
        <p:nvGrpSpPr>
          <p:cNvPr id="18" name="Group 45"/>
          <p:cNvGrpSpPr/>
          <p:nvPr/>
        </p:nvGrpSpPr>
        <p:grpSpPr>
          <a:xfrm>
            <a:off x="3810000" y="4953000"/>
            <a:ext cx="5181600" cy="1066800"/>
            <a:chOff x="3810000" y="4953000"/>
            <a:chExt cx="5181600" cy="1066800"/>
          </a:xfrm>
        </p:grpSpPr>
        <p:grpSp>
          <p:nvGrpSpPr>
            <p:cNvPr id="20" name="Group 40"/>
            <p:cNvGrpSpPr/>
            <p:nvPr/>
          </p:nvGrpSpPr>
          <p:grpSpPr>
            <a:xfrm>
              <a:off x="3810000" y="4953000"/>
              <a:ext cx="1143000" cy="1066800"/>
              <a:chOff x="3810000" y="4953000"/>
              <a:chExt cx="1143000" cy="1066800"/>
            </a:xfrm>
          </p:grpSpPr>
          <p:sp>
            <p:nvSpPr>
              <p:cNvPr id="11" name="Rounded Rectangle 10"/>
              <p:cNvSpPr/>
              <p:nvPr/>
            </p:nvSpPr>
            <p:spPr>
              <a:xfrm>
                <a:off x="3810000" y="4953000"/>
                <a:ext cx="381000" cy="1066800"/>
              </a:xfrm>
              <a:prstGeom prst="roundRect">
                <a:avLst/>
              </a:prstGeom>
              <a:solidFill>
                <a:schemeClr val="accent1">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Arrow Connector 29"/>
              <p:cNvCxnSpPr/>
              <p:nvPr/>
            </p:nvCxnSpPr>
            <p:spPr>
              <a:xfrm rot="10800000" flipV="1">
                <a:off x="4038600" y="5181600"/>
                <a:ext cx="914400" cy="272534"/>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029200" y="4953000"/>
              <a:ext cx="3962400" cy="369332"/>
            </a:xfrm>
            <a:prstGeom prst="rect">
              <a:avLst/>
            </a:prstGeom>
            <a:noFill/>
          </p:spPr>
          <p:txBody>
            <a:bodyPr wrap="square" rtlCol="0">
              <a:spAutoFit/>
            </a:bodyPr>
            <a:lstStyle/>
            <a:p>
              <a:r>
                <a:rPr lang="en-US" dirty="0" smtClean="0"/>
                <a:t>Urbanizing Corridor</a:t>
              </a:r>
              <a:endParaRPr lang="en-US" dirty="0"/>
            </a:p>
          </p:txBody>
        </p:sp>
      </p:grpSp>
      <p:grpSp>
        <p:nvGrpSpPr>
          <p:cNvPr id="21" name="Group 46"/>
          <p:cNvGrpSpPr/>
          <p:nvPr/>
        </p:nvGrpSpPr>
        <p:grpSpPr>
          <a:xfrm>
            <a:off x="4267200" y="5181600"/>
            <a:ext cx="4724400" cy="962799"/>
            <a:chOff x="4267200" y="5181600"/>
            <a:chExt cx="4724400" cy="962799"/>
          </a:xfrm>
        </p:grpSpPr>
        <p:grpSp>
          <p:nvGrpSpPr>
            <p:cNvPr id="24" name="Group 41"/>
            <p:cNvGrpSpPr/>
            <p:nvPr/>
          </p:nvGrpSpPr>
          <p:grpSpPr>
            <a:xfrm>
              <a:off x="4267200" y="5181600"/>
              <a:ext cx="685800" cy="838200"/>
              <a:chOff x="4267200" y="5181600"/>
              <a:chExt cx="685800" cy="838200"/>
            </a:xfrm>
          </p:grpSpPr>
          <p:sp>
            <p:nvSpPr>
              <p:cNvPr id="12" name="Rectangle 11"/>
              <p:cNvSpPr/>
              <p:nvPr/>
            </p:nvSpPr>
            <p:spPr>
              <a:xfrm>
                <a:off x="4267200" y="5181600"/>
                <a:ext cx="152400" cy="838200"/>
              </a:xfrm>
              <a:prstGeom prst="rect">
                <a:avLst/>
              </a:prstGeom>
              <a:solidFill>
                <a:schemeClr val="accent1">
                  <a:alpha val="4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rot="10800000" flipV="1">
                <a:off x="4419600" y="5638800"/>
                <a:ext cx="533400" cy="43934"/>
              </a:xfrm>
              <a:prstGeom prst="straightConnector1">
                <a:avLst/>
              </a:prstGeom>
              <a:ln w="412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5029200" y="5498068"/>
              <a:ext cx="3962400" cy="646331"/>
            </a:xfrm>
            <a:prstGeom prst="rect">
              <a:avLst/>
            </a:prstGeom>
            <a:noFill/>
          </p:spPr>
          <p:txBody>
            <a:bodyPr wrap="square" rtlCol="0">
              <a:spAutoFit/>
            </a:bodyPr>
            <a:lstStyle/>
            <a:p>
              <a:r>
                <a:rPr lang="en-US" dirty="0" smtClean="0"/>
                <a:t>Inland Estuary- Freshwater flux to tide</a:t>
              </a:r>
              <a:endParaRPr lang="en-US" dirty="0"/>
            </a:p>
          </p:txBody>
        </p:sp>
      </p:grpSp>
      <p:grpSp>
        <p:nvGrpSpPr>
          <p:cNvPr id="27" name="Group 7"/>
          <p:cNvGrpSpPr>
            <a:grpSpLocks/>
          </p:cNvGrpSpPr>
          <p:nvPr/>
        </p:nvGrpSpPr>
        <p:grpSpPr bwMode="auto">
          <a:xfrm>
            <a:off x="7162800" y="228600"/>
            <a:ext cx="1757363" cy="1746250"/>
            <a:chOff x="4018" y="803432"/>
            <a:chExt cx="1756916" cy="1745935"/>
          </a:xfrm>
        </p:grpSpPr>
        <p:sp>
          <p:nvSpPr>
            <p:cNvPr id="37" name="Rounded Rectangle 36"/>
            <p:cNvSpPr/>
            <p:nvPr/>
          </p:nvSpPr>
          <p:spPr>
            <a:xfrm>
              <a:off x="4018" y="803432"/>
              <a:ext cx="1756916" cy="174593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Rounded Rectangle 4"/>
            <p:cNvSpPr/>
            <p:nvPr/>
          </p:nvSpPr>
          <p:spPr>
            <a:xfrm>
              <a:off x="54805" y="854223"/>
              <a:ext cx="1655342" cy="1644353"/>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a:lstStyle/>
            <a:p>
              <a:pPr defTabSz="800100">
                <a:lnSpc>
                  <a:spcPct val="90000"/>
                </a:lnSpc>
                <a:spcAft>
                  <a:spcPct val="35000"/>
                </a:spcAft>
                <a:defRPr/>
              </a:pPr>
              <a:r>
                <a:rPr lang="en-US" dirty="0">
                  <a:solidFill>
                    <a:srgbClr val="FFFFFF"/>
                  </a:solidFill>
                </a:rPr>
                <a:t>Problem Structuring</a:t>
              </a:r>
            </a:p>
            <a:p>
              <a:pPr marL="114300" lvl="1" indent="-114300" defTabSz="800100">
                <a:lnSpc>
                  <a:spcPct val="90000"/>
                </a:lnSpc>
                <a:spcAft>
                  <a:spcPct val="15000"/>
                </a:spcAft>
                <a:buFontTx/>
                <a:buChar char="•"/>
                <a:defRPr/>
              </a:pPr>
              <a:r>
                <a:rPr lang="en-US" sz="1400" dirty="0">
                  <a:solidFill>
                    <a:srgbClr val="FFFFFF"/>
                  </a:solidFill>
                </a:rPr>
                <a:t>Problem Structuring</a:t>
              </a:r>
            </a:p>
            <a:p>
              <a:pPr marL="114300" lvl="1" indent="-114300" defTabSz="800100">
                <a:lnSpc>
                  <a:spcPct val="90000"/>
                </a:lnSpc>
                <a:spcAft>
                  <a:spcPct val="15000"/>
                </a:spcAft>
                <a:buFontTx/>
                <a:buChar char="•"/>
                <a:defRPr/>
              </a:pPr>
              <a:r>
                <a:rPr lang="en-US" sz="1400" dirty="0">
                  <a:solidFill>
                    <a:srgbClr val="FFFFFF"/>
                  </a:solidFill>
                </a:rPr>
                <a:t>Goals</a:t>
              </a:r>
            </a:p>
          </p:txBody>
        </p:sp>
      </p:grpSp>
      <p:sp>
        <p:nvSpPr>
          <p:cNvPr id="41" name="TextBox 40"/>
          <p:cNvSpPr txBox="1"/>
          <p:nvPr/>
        </p:nvSpPr>
        <p:spPr>
          <a:xfrm>
            <a:off x="1143000" y="152400"/>
            <a:ext cx="2491388" cy="707886"/>
          </a:xfrm>
          <a:prstGeom prst="rect">
            <a:avLst/>
          </a:prstGeom>
          <a:noFill/>
        </p:spPr>
        <p:txBody>
          <a:bodyPr wrap="none" rtlCol="0">
            <a:spAutoFit/>
          </a:bodyPr>
          <a:lstStyle/>
          <a:p>
            <a:r>
              <a:rPr lang="en-US" sz="4000" b="1" dirty="0" smtClean="0">
                <a:solidFill>
                  <a:schemeClr val="bg1"/>
                </a:solidFill>
              </a:rPr>
              <a:t>PBCWUD</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a:xfrm>
            <a:off x="304800" y="1828800"/>
            <a:ext cx="4648200" cy="3733800"/>
          </a:xfrm>
          <a:prstGeom prst="rect">
            <a:avLst/>
          </a:prstGeom>
        </p:spPr>
        <p:txBody>
          <a:body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3600" b="0" i="0" u="none" strike="noStrike" kern="0" cap="none" spc="0" normalizeH="0" baseline="0" noProof="0" dirty="0" smtClean="0">
                <a:ln>
                  <a:noFill/>
                </a:ln>
                <a:effectLst/>
                <a:uLnTx/>
                <a:uFillTx/>
                <a:latin typeface="+mn-lt"/>
                <a:ea typeface="+mn-ea"/>
                <a:cs typeface="+mn-cs"/>
              </a:rPr>
              <a:t>20-Year CIP Projects:</a:t>
            </a:r>
          </a:p>
          <a:p>
            <a:pPr marL="342900" marR="0" lvl="0" indent="-342900" algn="l" defTabSz="914400" rtl="0" eaLnBrk="0" fontAlgn="base" latinLnBrk="0" hangingPunct="0">
              <a:lnSpc>
                <a:spcPct val="100000"/>
              </a:lnSpc>
              <a:spcBef>
                <a:spcPct val="35000"/>
              </a:spcBef>
              <a:spcAft>
                <a:spcPct val="0"/>
              </a:spcAft>
              <a:buClrTx/>
              <a:buSzTx/>
              <a:buFontTx/>
              <a:buChar char="•"/>
              <a:tabLst/>
              <a:defRPr/>
            </a:pPr>
            <a:r>
              <a:rPr kumimoji="0" lang="en-US" sz="2800" b="0" i="0" u="none" strike="noStrike" kern="0" cap="none" spc="0" normalizeH="0" baseline="0" noProof="0" dirty="0" smtClean="0">
                <a:ln>
                  <a:noFill/>
                </a:ln>
                <a:effectLst/>
                <a:uLnTx/>
                <a:uFillTx/>
                <a:latin typeface="+mn-lt"/>
                <a:ea typeface="+mn-ea"/>
                <a:cs typeface="+mn-cs"/>
              </a:rPr>
              <a:t>ASR wells</a:t>
            </a:r>
          </a:p>
          <a:p>
            <a:pPr marL="342900" marR="0" lvl="0" indent="-342900" algn="l" defTabSz="914400" rtl="0" eaLnBrk="0" fontAlgn="base" latinLnBrk="0" hangingPunct="0">
              <a:lnSpc>
                <a:spcPct val="100000"/>
              </a:lnSpc>
              <a:spcBef>
                <a:spcPct val="35000"/>
              </a:spcBef>
              <a:spcAft>
                <a:spcPct val="0"/>
              </a:spcAft>
              <a:buClrTx/>
              <a:buSzTx/>
              <a:buFontTx/>
              <a:buChar char="•"/>
              <a:tabLst/>
              <a:defRPr/>
            </a:pPr>
            <a:r>
              <a:rPr lang="en-US" sz="2800" kern="0" dirty="0" smtClean="0">
                <a:latin typeface="+mn-lt"/>
              </a:rPr>
              <a:t>Surface Storage</a:t>
            </a:r>
            <a:endParaRPr kumimoji="0" lang="en-US" sz="2800" b="0" i="0" u="none" strike="noStrike" kern="0" cap="none" spc="0" normalizeH="0" baseline="0" noProof="0" dirty="0" smtClean="0">
              <a:ln>
                <a:noFill/>
              </a:ln>
              <a:effectLst/>
              <a:uLnTx/>
              <a:uFillTx/>
              <a:latin typeface="+mn-lt"/>
              <a:ea typeface="+mn-ea"/>
              <a:cs typeface="+mn-cs"/>
            </a:endParaRPr>
          </a:p>
          <a:p>
            <a:pPr marL="342900" marR="0" lvl="0" indent="-342900" algn="l" defTabSz="914400" rtl="0" eaLnBrk="0" fontAlgn="base" latinLnBrk="0" hangingPunct="0">
              <a:lnSpc>
                <a:spcPct val="100000"/>
              </a:lnSpc>
              <a:spcBef>
                <a:spcPct val="35000"/>
              </a:spcBef>
              <a:spcAft>
                <a:spcPct val="0"/>
              </a:spcAft>
              <a:buClrTx/>
              <a:buSzTx/>
              <a:buFontTx/>
              <a:buChar char="•"/>
              <a:tabLst/>
              <a:defRPr/>
            </a:pPr>
            <a:r>
              <a:rPr kumimoji="0" lang="en-US" sz="2800" b="0" i="0" u="none" strike="noStrike" kern="0" cap="none" spc="0" normalizeH="0" baseline="0" noProof="0" dirty="0" smtClean="0">
                <a:ln>
                  <a:noFill/>
                </a:ln>
                <a:effectLst/>
                <a:uLnTx/>
                <a:uFillTx/>
                <a:latin typeface="+mn-lt"/>
                <a:ea typeface="+mn-ea"/>
                <a:cs typeface="+mn-cs"/>
              </a:rPr>
              <a:t>Water and WWTP Expansions</a:t>
            </a:r>
          </a:p>
          <a:p>
            <a:pPr marL="342900" marR="0" lvl="0" indent="-342900" algn="l" defTabSz="914400" rtl="0" eaLnBrk="0" fontAlgn="base" latinLnBrk="0" hangingPunct="0">
              <a:lnSpc>
                <a:spcPct val="100000"/>
              </a:lnSpc>
              <a:spcBef>
                <a:spcPct val="35000"/>
              </a:spcBef>
              <a:spcAft>
                <a:spcPct val="0"/>
              </a:spcAft>
              <a:buClrTx/>
              <a:buSzTx/>
              <a:buFontTx/>
              <a:buChar char="•"/>
              <a:tabLst/>
              <a:defRPr/>
            </a:pPr>
            <a:r>
              <a:rPr kumimoji="0" lang="en-US" sz="2800" b="0" i="0" u="none" strike="noStrike" kern="0" cap="none" spc="0" normalizeH="0" baseline="0" noProof="0" dirty="0" smtClean="0">
                <a:ln>
                  <a:noFill/>
                </a:ln>
                <a:effectLst/>
                <a:uLnTx/>
                <a:uFillTx/>
                <a:latin typeface="+mn-lt"/>
                <a:ea typeface="+mn-ea"/>
                <a:cs typeface="+mn-cs"/>
              </a:rPr>
              <a:t>New RO Treatment Facility</a:t>
            </a:r>
          </a:p>
          <a:p>
            <a:pPr marL="342900" marR="0" lvl="0" indent="-342900" algn="l" defTabSz="914400" rtl="0" eaLnBrk="0" fontAlgn="base" latinLnBrk="0" hangingPunct="0">
              <a:lnSpc>
                <a:spcPct val="100000"/>
              </a:lnSpc>
              <a:spcBef>
                <a:spcPct val="35000"/>
              </a:spcBef>
              <a:spcAft>
                <a:spcPct val="0"/>
              </a:spcAft>
              <a:buClrTx/>
              <a:buSzTx/>
              <a:buFontTx/>
              <a:buChar char="•"/>
              <a:tabLst/>
              <a:defRPr/>
            </a:pPr>
            <a:r>
              <a:rPr kumimoji="0" lang="en-US" sz="2800" b="0" i="0" u="none" strike="noStrike" kern="0" cap="none" spc="0" normalizeH="0" baseline="0" noProof="0" dirty="0" err="1" smtClean="0">
                <a:ln>
                  <a:noFill/>
                </a:ln>
                <a:effectLst/>
                <a:uLnTx/>
                <a:uFillTx/>
                <a:latin typeface="+mn-lt"/>
                <a:ea typeface="+mn-ea"/>
                <a:cs typeface="+mn-cs"/>
              </a:rPr>
              <a:t>Wellfield</a:t>
            </a:r>
            <a:r>
              <a:rPr kumimoji="0" lang="en-US" sz="2800" b="0" i="0" u="none" strike="noStrike" kern="0" cap="none" spc="0" normalizeH="0" baseline="0" noProof="0" dirty="0" smtClean="0">
                <a:ln>
                  <a:noFill/>
                </a:ln>
                <a:effectLst/>
                <a:uLnTx/>
                <a:uFillTx/>
                <a:latin typeface="+mn-lt"/>
                <a:ea typeface="+mn-ea"/>
                <a:cs typeface="+mn-cs"/>
              </a:rPr>
              <a:t> Expansions</a:t>
            </a:r>
          </a:p>
          <a:p>
            <a:pPr marL="342900" marR="0" lvl="0" indent="-342900" algn="l" defTabSz="914400" rtl="0" eaLnBrk="0" fontAlgn="base" latinLnBrk="0" hangingPunct="0">
              <a:lnSpc>
                <a:spcPct val="100000"/>
              </a:lnSpc>
              <a:spcBef>
                <a:spcPct val="35000"/>
              </a:spcBef>
              <a:spcAft>
                <a:spcPct val="0"/>
              </a:spcAft>
              <a:buClrTx/>
              <a:buSzTx/>
              <a:buFontTx/>
              <a:buChar char="•"/>
              <a:tabLst/>
              <a:defRPr/>
            </a:pPr>
            <a:r>
              <a:rPr kumimoji="0" lang="en-US" sz="2800" b="0" i="0" u="none" strike="noStrike" kern="0" cap="none" spc="0" normalizeH="0" baseline="0" noProof="0" dirty="0" smtClean="0">
                <a:ln>
                  <a:noFill/>
                </a:ln>
                <a:effectLst/>
                <a:uLnTx/>
                <a:uFillTx/>
                <a:latin typeface="+mn-lt"/>
                <a:ea typeface="+mn-ea"/>
                <a:cs typeface="+mn-cs"/>
              </a:rPr>
              <a:t>New Deep Injection Wells</a:t>
            </a:r>
          </a:p>
        </p:txBody>
      </p:sp>
      <p:pic>
        <p:nvPicPr>
          <p:cNvPr id="21" name="Picture 11"/>
          <p:cNvPicPr>
            <a:picLocks noChangeAspect="1" noChangeArrowheads="1"/>
          </p:cNvPicPr>
          <p:nvPr/>
        </p:nvPicPr>
        <p:blipFill>
          <a:blip r:embed="rId2" cstate="print"/>
          <a:srcRect l="29167" t="7179" r="1122" b="12564"/>
          <a:stretch>
            <a:fillRect/>
          </a:stretch>
        </p:blipFill>
        <p:spPr bwMode="auto">
          <a:xfrm>
            <a:off x="4800600" y="2286000"/>
            <a:ext cx="4105275" cy="2952750"/>
          </a:xfrm>
          <a:prstGeom prst="rect">
            <a:avLst/>
          </a:prstGeom>
          <a:noFill/>
          <a:ln w="9525">
            <a:noFill/>
            <a:miter lim="800000"/>
            <a:headEnd/>
            <a:tailEnd/>
          </a:ln>
        </p:spPr>
      </p:pic>
      <p:sp>
        <p:nvSpPr>
          <p:cNvPr id="24" name="Rectangle 2"/>
          <p:cNvSpPr>
            <a:spLocks noGrp="1" noChangeArrowheads="1"/>
          </p:cNvSpPr>
          <p:nvPr>
            <p:ph type="title"/>
          </p:nvPr>
        </p:nvSpPr>
        <p:spPr>
          <a:xfrm>
            <a:off x="152400" y="609600"/>
            <a:ext cx="7772400" cy="1143000"/>
          </a:xfrm>
        </p:spPr>
        <p:txBody>
          <a:bodyPr>
            <a:normAutofit fontScale="90000"/>
          </a:bodyPr>
          <a:lstStyle/>
          <a:p>
            <a:pPr algn="l" eaLnBrk="1" hangingPunct="1"/>
            <a:r>
              <a:rPr lang="en-US" sz="3200" i="1" dirty="0" smtClean="0">
                <a:solidFill>
                  <a:schemeClr val="tx1"/>
                </a:solidFill>
              </a:rPr>
              <a:t>PBCWUD: Goal or Question</a:t>
            </a:r>
            <a:r>
              <a:rPr lang="en-US" sz="3200" dirty="0" smtClean="0">
                <a:solidFill>
                  <a:schemeClr val="tx1"/>
                </a:solidFill>
              </a:rPr>
              <a:t>: </a:t>
            </a:r>
            <a:br>
              <a:rPr lang="en-US" sz="3200" dirty="0" smtClean="0">
                <a:solidFill>
                  <a:schemeClr val="tx1"/>
                </a:solidFill>
              </a:rPr>
            </a:br>
            <a:r>
              <a:rPr lang="en-US" sz="3200" dirty="0" smtClean="0">
                <a:solidFill>
                  <a:schemeClr val="tx1"/>
                </a:solidFill>
              </a:rPr>
              <a:t>Is there a “Robust” Capital Improvement Plan?</a:t>
            </a:r>
          </a:p>
        </p:txBody>
      </p:sp>
      <p:grpSp>
        <p:nvGrpSpPr>
          <p:cNvPr id="2" name="Group 35"/>
          <p:cNvGrpSpPr/>
          <p:nvPr/>
        </p:nvGrpSpPr>
        <p:grpSpPr>
          <a:xfrm>
            <a:off x="5120638" y="152400"/>
            <a:ext cx="4023362" cy="764240"/>
            <a:chOff x="859631" y="2762250"/>
            <a:chExt cx="7541021" cy="1385165"/>
          </a:xfrm>
        </p:grpSpPr>
        <p:sp>
          <p:nvSpPr>
            <p:cNvPr id="25" name="Rectangle 24"/>
            <p:cNvSpPr>
              <a:spLocks noChangeArrowheads="1"/>
            </p:cNvSpPr>
            <p:nvPr/>
          </p:nvSpPr>
          <p:spPr bwMode="auto">
            <a:xfrm>
              <a:off x="4822031" y="2762250"/>
              <a:ext cx="14478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Uncertainty</a:t>
              </a:r>
            </a:p>
            <a:p>
              <a:pPr algn="ctr" eaLnBrk="0" hangingPunct="0"/>
              <a:r>
                <a:rPr lang="en-US" sz="900">
                  <a:latin typeface="Times" pitchFamily="18" charset="0"/>
                </a:rPr>
                <a:t>Analysis</a:t>
              </a:r>
            </a:p>
          </p:txBody>
        </p:sp>
        <p:sp>
          <p:nvSpPr>
            <p:cNvPr id="26" name="Rectangle 25"/>
            <p:cNvSpPr>
              <a:spLocks noChangeArrowheads="1"/>
            </p:cNvSpPr>
            <p:nvPr/>
          </p:nvSpPr>
          <p:spPr bwMode="auto">
            <a:xfrm>
              <a:off x="6879431" y="2762250"/>
              <a:ext cx="13716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Evaluation of </a:t>
              </a:r>
            </a:p>
            <a:p>
              <a:pPr algn="ctr" eaLnBrk="0" hangingPunct="0"/>
              <a:r>
                <a:rPr lang="en-US" sz="900">
                  <a:latin typeface="Times" pitchFamily="18" charset="0"/>
                </a:rPr>
                <a:t>Alternatives</a:t>
              </a:r>
            </a:p>
          </p:txBody>
        </p:sp>
        <p:cxnSp>
          <p:nvCxnSpPr>
            <p:cNvPr id="27" name="AutoShape 5"/>
            <p:cNvCxnSpPr>
              <a:cxnSpLocks noChangeShapeType="1"/>
              <a:stCxn id="34" idx="3"/>
              <a:endCxn id="25"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28" name="AutoShape 6"/>
            <p:cNvCxnSpPr>
              <a:cxnSpLocks noChangeShapeType="1"/>
              <a:stCxn id="25" idx="3"/>
              <a:endCxn id="26"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29" name="Text Box 8"/>
            <p:cNvSpPr txBox="1">
              <a:spLocks noChangeArrowheads="1"/>
            </p:cNvSpPr>
            <p:nvPr/>
          </p:nvSpPr>
          <p:spPr bwMode="auto">
            <a:xfrm>
              <a:off x="7249319" y="3729038"/>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30" name="AutoShape 9"/>
            <p:cNvCxnSpPr>
              <a:cxnSpLocks noChangeShapeType="1"/>
              <a:stCxn id="26" idx="2"/>
              <a:endCxn id="33"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31" name="AutoShape 10"/>
            <p:cNvCxnSpPr>
              <a:cxnSpLocks noChangeShapeType="1"/>
              <a:stCxn id="26" idx="2"/>
              <a:endCxn id="34"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32" name="AutoShape 11"/>
            <p:cNvCxnSpPr>
              <a:cxnSpLocks noChangeShapeType="1"/>
              <a:stCxn id="26" idx="2"/>
              <a:endCxn id="25"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33" name="Rectangle 32"/>
            <p:cNvSpPr>
              <a:spLocks noChangeArrowheads="1"/>
            </p:cNvSpPr>
            <p:nvPr/>
          </p:nvSpPr>
          <p:spPr bwMode="auto">
            <a:xfrm>
              <a:off x="859631" y="2762250"/>
              <a:ext cx="1447800" cy="685800"/>
            </a:xfrm>
            <a:prstGeom prst="rect">
              <a:avLst/>
            </a:prstGeom>
            <a:solidFill>
              <a:schemeClr val="accent1"/>
            </a:solidFill>
            <a:ln w="25400">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34" name="Rectangle 33"/>
            <p:cNvSpPr>
              <a:spLocks noChangeArrowheads="1"/>
            </p:cNvSpPr>
            <p:nvPr/>
          </p:nvSpPr>
          <p:spPr bwMode="auto">
            <a:xfrm>
              <a:off x="2764631" y="2762250"/>
              <a:ext cx="14478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35" name="AutoShape 15"/>
            <p:cNvCxnSpPr>
              <a:cxnSpLocks noChangeShapeType="1"/>
              <a:stCxn id="33" idx="3"/>
              <a:endCxn id="34"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52400" y="152400"/>
            <a:ext cx="8763000" cy="990600"/>
          </a:xfrm>
        </p:spPr>
        <p:txBody>
          <a:bodyPr>
            <a:normAutofit fontScale="90000"/>
          </a:bodyPr>
          <a:lstStyle/>
          <a:p>
            <a:pPr>
              <a:defRPr/>
            </a:pPr>
            <a:r>
              <a:rPr lang="en-US" sz="4000" smtClean="0"/>
              <a:t>Warming accelerates the hydrologic cycle</a:t>
            </a:r>
          </a:p>
        </p:txBody>
      </p:sp>
      <p:pic>
        <p:nvPicPr>
          <p:cNvPr id="12291" name="Picture 3" descr="WaterCycle-optimized"/>
          <p:cNvPicPr>
            <a:picLocks noChangeAspect="1" noChangeArrowheads="1"/>
          </p:cNvPicPr>
          <p:nvPr/>
        </p:nvPicPr>
        <p:blipFill>
          <a:blip r:embed="rId3" cstate="print"/>
          <a:srcRect/>
          <a:stretch>
            <a:fillRect/>
          </a:stretch>
        </p:blipFill>
        <p:spPr bwMode="auto">
          <a:xfrm>
            <a:off x="4876800" y="1828800"/>
            <a:ext cx="4095750" cy="3217863"/>
          </a:xfrm>
          <a:prstGeom prst="rect">
            <a:avLst/>
          </a:prstGeom>
          <a:noFill/>
          <a:ln w="9525">
            <a:noFill/>
            <a:miter lim="800000"/>
            <a:headEnd/>
            <a:tailEnd/>
          </a:ln>
        </p:spPr>
      </p:pic>
      <p:sp>
        <p:nvSpPr>
          <p:cNvPr id="12292" name="Text Box 4"/>
          <p:cNvSpPr txBox="1">
            <a:spLocks noChangeArrowheads="1"/>
          </p:cNvSpPr>
          <p:nvPr/>
        </p:nvSpPr>
        <p:spPr bwMode="auto">
          <a:xfrm>
            <a:off x="228600" y="1752600"/>
            <a:ext cx="5334000" cy="4857750"/>
          </a:xfrm>
          <a:prstGeom prst="rect">
            <a:avLst/>
          </a:prstGeom>
          <a:noFill/>
          <a:ln w="3810" algn="ctr">
            <a:noFill/>
            <a:miter lim="800000"/>
            <a:headEnd/>
            <a:tailEnd/>
          </a:ln>
        </p:spPr>
        <p:txBody>
          <a:bodyPr>
            <a:spAutoFit/>
          </a:bodyPr>
          <a:lstStyle/>
          <a:p>
            <a:pPr>
              <a:spcBef>
                <a:spcPct val="50000"/>
              </a:spcBef>
            </a:pPr>
            <a:r>
              <a:rPr lang="en-US">
                <a:latin typeface="Calibri" pitchFamily="34" charset="0"/>
              </a:rPr>
              <a:t>Surface temperature            Evaporation  </a:t>
            </a:r>
            <a:endParaRPr lang="en-US" sz="2400">
              <a:latin typeface="Calibri" pitchFamily="34" charset="0"/>
              <a:cs typeface="Arial" charset="0"/>
            </a:endParaRPr>
          </a:p>
          <a:p>
            <a:pPr algn="ctr">
              <a:spcBef>
                <a:spcPct val="50000"/>
              </a:spcBef>
            </a:pPr>
            <a:endParaRPr lang="en-US" sz="2400">
              <a:latin typeface="Calibri" pitchFamily="34" charset="0"/>
              <a:cs typeface="Arial" charset="0"/>
            </a:endParaRPr>
          </a:p>
          <a:p>
            <a:pPr>
              <a:spcBef>
                <a:spcPct val="50000"/>
              </a:spcBef>
            </a:pPr>
            <a:r>
              <a:rPr lang="en-US">
                <a:latin typeface="Calibri" pitchFamily="34" charset="0"/>
                <a:cs typeface="Arial" charset="0"/>
              </a:rPr>
              <a:t>Water holding capacity</a:t>
            </a:r>
          </a:p>
          <a:p>
            <a:pPr>
              <a:spcBef>
                <a:spcPct val="50000"/>
              </a:spcBef>
            </a:pPr>
            <a:endParaRPr lang="en-US">
              <a:latin typeface="Calibri" pitchFamily="34" charset="0"/>
              <a:cs typeface="Arial" charset="0"/>
            </a:endParaRPr>
          </a:p>
          <a:p>
            <a:pPr algn="ctr">
              <a:spcBef>
                <a:spcPct val="50000"/>
              </a:spcBef>
            </a:pPr>
            <a:r>
              <a:rPr lang="en-US">
                <a:latin typeface="Calibri" pitchFamily="34" charset="0"/>
                <a:cs typeface="Arial" charset="0"/>
              </a:rPr>
              <a:t>Atmospheric moisture</a:t>
            </a:r>
          </a:p>
          <a:p>
            <a:pPr algn="ctr">
              <a:spcBef>
                <a:spcPct val="50000"/>
              </a:spcBef>
            </a:pPr>
            <a:endParaRPr lang="en-US">
              <a:latin typeface="Calibri" pitchFamily="34" charset="0"/>
              <a:cs typeface="Arial" charset="0"/>
            </a:endParaRPr>
          </a:p>
          <a:p>
            <a:pPr>
              <a:spcBef>
                <a:spcPct val="50000"/>
              </a:spcBef>
            </a:pPr>
            <a:r>
              <a:rPr lang="en-US">
                <a:latin typeface="Calibri" pitchFamily="34" charset="0"/>
                <a:cs typeface="Arial" charset="0"/>
              </a:rPr>
              <a:t>Enhanced Greenhouse       Rain intensity</a:t>
            </a:r>
          </a:p>
          <a:p>
            <a:pPr>
              <a:spcBef>
                <a:spcPct val="50000"/>
              </a:spcBef>
            </a:pPr>
            <a:r>
              <a:rPr lang="en-US">
                <a:latin typeface="Calibri" pitchFamily="34" charset="0"/>
                <a:cs typeface="Arial" charset="0"/>
              </a:rPr>
              <a:t>                                            </a:t>
            </a:r>
          </a:p>
          <a:p>
            <a:pPr>
              <a:spcBef>
                <a:spcPct val="50000"/>
              </a:spcBef>
            </a:pPr>
            <a:r>
              <a:rPr lang="en-US">
                <a:latin typeface="Calibri" pitchFamily="34" charset="0"/>
                <a:cs typeface="Arial" charset="0"/>
              </a:rPr>
              <a:t>                                            Rain frequency    </a:t>
            </a:r>
            <a:r>
              <a:rPr lang="en-US" sz="2800">
                <a:solidFill>
                  <a:srgbClr val="006666"/>
                </a:solidFill>
                <a:latin typeface="Calibri" pitchFamily="34" charset="0"/>
                <a:cs typeface="Arial" charset="0"/>
              </a:rPr>
              <a:t>?</a:t>
            </a:r>
            <a:r>
              <a:rPr lang="en-US" sz="2800">
                <a:latin typeface="Calibri" pitchFamily="34" charset="0"/>
                <a:cs typeface="Arial" charset="0"/>
              </a:rPr>
              <a:t> </a:t>
            </a:r>
          </a:p>
          <a:p>
            <a:pPr algn="ctr">
              <a:spcBef>
                <a:spcPct val="50000"/>
              </a:spcBef>
            </a:pPr>
            <a:endParaRPr lang="en-US">
              <a:latin typeface="Calibri" pitchFamily="34" charset="0"/>
              <a:cs typeface="Arial" charset="0"/>
            </a:endParaRPr>
          </a:p>
          <a:p>
            <a:pPr>
              <a:spcBef>
                <a:spcPct val="50000"/>
              </a:spcBef>
            </a:pPr>
            <a:r>
              <a:rPr lang="en-US">
                <a:latin typeface="Calibri" pitchFamily="34" charset="0"/>
                <a:cs typeface="Arial" charset="0"/>
              </a:rPr>
              <a:t>Floods                       &amp;                         Droughts </a:t>
            </a:r>
          </a:p>
        </p:txBody>
      </p:sp>
      <p:sp>
        <p:nvSpPr>
          <p:cNvPr id="12293" name="Line 5"/>
          <p:cNvSpPr>
            <a:spLocks noChangeShapeType="1"/>
          </p:cNvSpPr>
          <p:nvPr/>
        </p:nvSpPr>
        <p:spPr bwMode="auto">
          <a:xfrm>
            <a:off x="1219200" y="2057400"/>
            <a:ext cx="0" cy="609600"/>
          </a:xfrm>
          <a:prstGeom prst="line">
            <a:avLst/>
          </a:prstGeom>
          <a:noFill/>
          <a:ln w="57150">
            <a:solidFill>
              <a:srgbClr val="006666"/>
            </a:solidFill>
            <a:round/>
            <a:headEnd/>
            <a:tailEnd type="triangle" w="med" len="med"/>
          </a:ln>
        </p:spPr>
        <p:txBody>
          <a:bodyPr/>
          <a:lstStyle/>
          <a:p>
            <a:endParaRPr lang="en-US"/>
          </a:p>
        </p:txBody>
      </p:sp>
      <p:sp>
        <p:nvSpPr>
          <p:cNvPr id="12294" name="Line 6"/>
          <p:cNvSpPr>
            <a:spLocks noChangeShapeType="1"/>
          </p:cNvSpPr>
          <p:nvPr/>
        </p:nvSpPr>
        <p:spPr bwMode="auto">
          <a:xfrm flipV="1">
            <a:off x="2514600" y="1600200"/>
            <a:ext cx="0" cy="609600"/>
          </a:xfrm>
          <a:prstGeom prst="line">
            <a:avLst/>
          </a:prstGeom>
          <a:noFill/>
          <a:ln w="57150">
            <a:solidFill>
              <a:srgbClr val="006666"/>
            </a:solidFill>
            <a:round/>
            <a:headEnd/>
            <a:tailEnd type="triangle" w="med" len="med"/>
          </a:ln>
        </p:spPr>
        <p:txBody>
          <a:bodyPr/>
          <a:lstStyle/>
          <a:p>
            <a:endParaRPr lang="en-US"/>
          </a:p>
        </p:txBody>
      </p:sp>
      <p:sp>
        <p:nvSpPr>
          <p:cNvPr id="12295" name="Line 7"/>
          <p:cNvSpPr>
            <a:spLocks noChangeShapeType="1"/>
          </p:cNvSpPr>
          <p:nvPr/>
        </p:nvSpPr>
        <p:spPr bwMode="auto">
          <a:xfrm flipV="1">
            <a:off x="4648200" y="1600200"/>
            <a:ext cx="0" cy="609600"/>
          </a:xfrm>
          <a:prstGeom prst="line">
            <a:avLst/>
          </a:prstGeom>
          <a:noFill/>
          <a:ln w="57150">
            <a:solidFill>
              <a:srgbClr val="006666"/>
            </a:solidFill>
            <a:round/>
            <a:headEnd/>
            <a:tailEnd type="triangle" w="med" len="med"/>
          </a:ln>
        </p:spPr>
        <p:txBody>
          <a:bodyPr/>
          <a:lstStyle/>
          <a:p>
            <a:endParaRPr lang="en-US"/>
          </a:p>
        </p:txBody>
      </p:sp>
      <p:sp>
        <p:nvSpPr>
          <p:cNvPr id="12296" name="Line 8"/>
          <p:cNvSpPr>
            <a:spLocks noChangeShapeType="1"/>
          </p:cNvSpPr>
          <p:nvPr/>
        </p:nvSpPr>
        <p:spPr bwMode="auto">
          <a:xfrm>
            <a:off x="1295400" y="3048000"/>
            <a:ext cx="762000" cy="457200"/>
          </a:xfrm>
          <a:prstGeom prst="line">
            <a:avLst/>
          </a:prstGeom>
          <a:noFill/>
          <a:ln w="57150">
            <a:solidFill>
              <a:srgbClr val="006666"/>
            </a:solidFill>
            <a:round/>
            <a:headEnd/>
            <a:tailEnd type="triangle" w="med" len="med"/>
          </a:ln>
        </p:spPr>
        <p:txBody>
          <a:bodyPr/>
          <a:lstStyle/>
          <a:p>
            <a:endParaRPr lang="en-US"/>
          </a:p>
        </p:txBody>
      </p:sp>
      <p:sp>
        <p:nvSpPr>
          <p:cNvPr id="12297" name="Line 9"/>
          <p:cNvSpPr>
            <a:spLocks noChangeShapeType="1"/>
          </p:cNvSpPr>
          <p:nvPr/>
        </p:nvSpPr>
        <p:spPr bwMode="auto">
          <a:xfrm flipH="1">
            <a:off x="3276600" y="2209800"/>
            <a:ext cx="914400" cy="1371600"/>
          </a:xfrm>
          <a:prstGeom prst="line">
            <a:avLst/>
          </a:prstGeom>
          <a:noFill/>
          <a:ln w="57150">
            <a:solidFill>
              <a:srgbClr val="006666"/>
            </a:solidFill>
            <a:round/>
            <a:headEnd/>
            <a:tailEnd type="triangle" w="med" len="med"/>
          </a:ln>
        </p:spPr>
        <p:txBody>
          <a:bodyPr/>
          <a:lstStyle/>
          <a:p>
            <a:endParaRPr lang="en-US"/>
          </a:p>
        </p:txBody>
      </p:sp>
      <p:sp>
        <p:nvSpPr>
          <p:cNvPr id="12298" name="Line 10"/>
          <p:cNvSpPr>
            <a:spLocks noChangeShapeType="1"/>
          </p:cNvSpPr>
          <p:nvPr/>
        </p:nvSpPr>
        <p:spPr bwMode="auto">
          <a:xfrm flipH="1">
            <a:off x="1447800" y="3886200"/>
            <a:ext cx="990600" cy="457200"/>
          </a:xfrm>
          <a:prstGeom prst="line">
            <a:avLst/>
          </a:prstGeom>
          <a:noFill/>
          <a:ln w="57150">
            <a:solidFill>
              <a:srgbClr val="006666"/>
            </a:solidFill>
            <a:round/>
            <a:headEnd/>
            <a:tailEnd type="triangle" w="med" len="med"/>
          </a:ln>
        </p:spPr>
        <p:txBody>
          <a:bodyPr/>
          <a:lstStyle/>
          <a:p>
            <a:endParaRPr lang="en-US"/>
          </a:p>
        </p:txBody>
      </p:sp>
      <p:sp>
        <p:nvSpPr>
          <p:cNvPr id="12299" name="Line 11"/>
          <p:cNvSpPr>
            <a:spLocks noChangeShapeType="1"/>
          </p:cNvSpPr>
          <p:nvPr/>
        </p:nvSpPr>
        <p:spPr bwMode="auto">
          <a:xfrm flipV="1">
            <a:off x="4724400" y="3962400"/>
            <a:ext cx="0" cy="685800"/>
          </a:xfrm>
          <a:prstGeom prst="line">
            <a:avLst/>
          </a:prstGeom>
          <a:noFill/>
          <a:ln w="57150">
            <a:solidFill>
              <a:srgbClr val="006666"/>
            </a:solidFill>
            <a:round/>
            <a:headEnd/>
            <a:tailEnd type="triangle" w="med" len="med"/>
          </a:ln>
        </p:spPr>
        <p:txBody>
          <a:bodyPr/>
          <a:lstStyle/>
          <a:p>
            <a:endParaRPr lang="en-US"/>
          </a:p>
        </p:txBody>
      </p:sp>
      <p:sp>
        <p:nvSpPr>
          <p:cNvPr id="12300" name="Line 12"/>
          <p:cNvSpPr>
            <a:spLocks noChangeShapeType="1"/>
          </p:cNvSpPr>
          <p:nvPr/>
        </p:nvSpPr>
        <p:spPr bwMode="auto">
          <a:xfrm>
            <a:off x="3276600" y="3886200"/>
            <a:ext cx="457200" cy="457200"/>
          </a:xfrm>
          <a:prstGeom prst="line">
            <a:avLst/>
          </a:prstGeom>
          <a:noFill/>
          <a:ln w="57150">
            <a:solidFill>
              <a:srgbClr val="006666"/>
            </a:solidFill>
            <a:round/>
            <a:headEnd/>
            <a:tailEnd type="triangle" w="med" len="med"/>
          </a:ln>
        </p:spPr>
        <p:txBody>
          <a:bodyPr/>
          <a:lstStyle/>
          <a:p>
            <a:endParaRPr lang="en-US"/>
          </a:p>
        </p:txBody>
      </p:sp>
      <p:sp>
        <p:nvSpPr>
          <p:cNvPr id="12301" name="AutoShape 13"/>
          <p:cNvSpPr>
            <a:spLocks/>
          </p:cNvSpPr>
          <p:nvPr/>
        </p:nvSpPr>
        <p:spPr bwMode="auto">
          <a:xfrm rot="5400000">
            <a:off x="2460625" y="4092575"/>
            <a:ext cx="350838" cy="3748088"/>
          </a:xfrm>
          <a:prstGeom prst="rightBrace">
            <a:avLst>
              <a:gd name="adj1" fmla="val 89027"/>
              <a:gd name="adj2" fmla="val 52431"/>
            </a:avLst>
          </a:prstGeom>
          <a:noFill/>
          <a:ln w="3810">
            <a:solidFill>
              <a:srgbClr val="000000"/>
            </a:solidFill>
            <a:round/>
            <a:headEnd/>
            <a:tailEnd/>
          </a:ln>
        </p:spPr>
        <p:txBody>
          <a:bodyPr wrap="none" anchor="ctr"/>
          <a:lstStyle/>
          <a:p>
            <a:endParaRPr lang="en-US">
              <a:latin typeface="Calibri" pitchFamily="34" charset="0"/>
            </a:endParaRPr>
          </a:p>
        </p:txBody>
      </p:sp>
      <p:sp>
        <p:nvSpPr>
          <p:cNvPr id="12302" name="Line 14"/>
          <p:cNvSpPr>
            <a:spLocks noChangeShapeType="1"/>
          </p:cNvSpPr>
          <p:nvPr/>
        </p:nvSpPr>
        <p:spPr bwMode="auto">
          <a:xfrm flipV="1">
            <a:off x="1295400" y="6019800"/>
            <a:ext cx="0" cy="609600"/>
          </a:xfrm>
          <a:prstGeom prst="line">
            <a:avLst/>
          </a:prstGeom>
          <a:noFill/>
          <a:ln w="38100" cap="rnd">
            <a:solidFill>
              <a:srgbClr val="006666"/>
            </a:solidFill>
            <a:prstDash val="sysDot"/>
            <a:round/>
            <a:headEnd/>
            <a:tailEnd type="triangle" w="med" len="med"/>
          </a:ln>
        </p:spPr>
        <p:txBody>
          <a:bodyPr/>
          <a:lstStyle/>
          <a:p>
            <a:endParaRPr lang="en-US"/>
          </a:p>
        </p:txBody>
      </p:sp>
      <p:sp>
        <p:nvSpPr>
          <p:cNvPr id="12303" name="Line 15"/>
          <p:cNvSpPr>
            <a:spLocks noChangeShapeType="1"/>
          </p:cNvSpPr>
          <p:nvPr/>
        </p:nvSpPr>
        <p:spPr bwMode="auto">
          <a:xfrm flipV="1">
            <a:off x="5257800" y="5943600"/>
            <a:ext cx="0" cy="609600"/>
          </a:xfrm>
          <a:prstGeom prst="line">
            <a:avLst/>
          </a:prstGeom>
          <a:noFill/>
          <a:ln w="38100" cap="rnd">
            <a:solidFill>
              <a:srgbClr val="006666"/>
            </a:solidFill>
            <a:prstDash val="sysDot"/>
            <a:round/>
            <a:headEnd/>
            <a:tailEnd type="triangle" w="med" len="med"/>
          </a:ln>
        </p:spPr>
        <p:txBody>
          <a:bodyPr/>
          <a:lstStyle/>
          <a:p>
            <a:endParaRPr lang="en-US"/>
          </a:p>
        </p:txBody>
      </p:sp>
      <p:sp>
        <p:nvSpPr>
          <p:cNvPr id="12304" name="Line 16"/>
          <p:cNvSpPr>
            <a:spLocks noChangeShapeType="1"/>
          </p:cNvSpPr>
          <p:nvPr/>
        </p:nvSpPr>
        <p:spPr bwMode="auto">
          <a:xfrm>
            <a:off x="4800600" y="5181600"/>
            <a:ext cx="0" cy="609600"/>
          </a:xfrm>
          <a:prstGeom prst="line">
            <a:avLst/>
          </a:prstGeom>
          <a:noFill/>
          <a:ln w="38100" cap="rnd">
            <a:solidFill>
              <a:srgbClr val="006666"/>
            </a:solidFill>
            <a:prstDash val="sysDot"/>
            <a:round/>
            <a:headEnd/>
            <a:tailEnd type="triangle" w="med" len="med"/>
          </a:ln>
        </p:spPr>
        <p:txBody>
          <a:bodyPr/>
          <a:lstStyle/>
          <a:p>
            <a:endParaRPr lang="en-US"/>
          </a:p>
        </p:txBody>
      </p:sp>
      <p:sp>
        <p:nvSpPr>
          <p:cNvPr id="12305" name="Line 17"/>
          <p:cNvSpPr>
            <a:spLocks noChangeShapeType="1"/>
          </p:cNvSpPr>
          <p:nvPr/>
        </p:nvSpPr>
        <p:spPr bwMode="auto">
          <a:xfrm>
            <a:off x="3810000" y="4724400"/>
            <a:ext cx="0" cy="609600"/>
          </a:xfrm>
          <a:prstGeom prst="line">
            <a:avLst/>
          </a:prstGeom>
          <a:noFill/>
          <a:ln w="3810">
            <a:solidFill>
              <a:srgbClr val="00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20638" y="152400"/>
            <a:ext cx="4023362" cy="764240"/>
            <a:chOff x="859631" y="2762250"/>
            <a:chExt cx="7541021" cy="1385165"/>
          </a:xfrm>
        </p:grpSpPr>
        <p:sp>
          <p:nvSpPr>
            <p:cNvPr id="3" name="Rectangle 2"/>
            <p:cNvSpPr>
              <a:spLocks noChangeArrowheads="1"/>
            </p:cNvSpPr>
            <p:nvPr/>
          </p:nvSpPr>
          <p:spPr bwMode="auto">
            <a:xfrm>
              <a:off x="4822031" y="2762250"/>
              <a:ext cx="14478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Uncertainty</a:t>
              </a:r>
            </a:p>
            <a:p>
              <a:pPr algn="ctr" eaLnBrk="0" hangingPunct="0"/>
              <a:r>
                <a:rPr lang="en-US" sz="900">
                  <a:latin typeface="Times" pitchFamily="18" charset="0"/>
                </a:rPr>
                <a:t>Analysis</a:t>
              </a:r>
            </a:p>
          </p:txBody>
        </p:sp>
        <p:sp>
          <p:nvSpPr>
            <p:cNvPr id="4" name="Rectangle 3"/>
            <p:cNvSpPr>
              <a:spLocks noChangeArrowheads="1"/>
            </p:cNvSpPr>
            <p:nvPr/>
          </p:nvSpPr>
          <p:spPr bwMode="auto">
            <a:xfrm>
              <a:off x="6879431" y="2762250"/>
              <a:ext cx="13716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Evaluation of </a:t>
              </a:r>
            </a:p>
            <a:p>
              <a:pPr algn="ctr" eaLnBrk="0" hangingPunct="0"/>
              <a:r>
                <a:rPr lang="en-US" sz="900">
                  <a:latin typeface="Times" pitchFamily="18" charset="0"/>
                </a:rPr>
                <a:t>Alternatives</a:t>
              </a:r>
            </a:p>
          </p:txBody>
        </p:sp>
        <p:cxnSp>
          <p:nvCxnSpPr>
            <p:cNvPr id="5" name="AutoShape 5"/>
            <p:cNvCxnSpPr>
              <a:cxnSpLocks noChangeShapeType="1"/>
              <a:stCxn id="12" idx="3"/>
              <a:endCxn id="3"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6" name="AutoShape 6"/>
            <p:cNvCxnSpPr>
              <a:cxnSpLocks noChangeShapeType="1"/>
              <a:stCxn id="3" idx="3"/>
              <a:endCxn id="4"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7" name="Text Box 8"/>
            <p:cNvSpPr txBox="1">
              <a:spLocks noChangeArrowheads="1"/>
            </p:cNvSpPr>
            <p:nvPr/>
          </p:nvSpPr>
          <p:spPr bwMode="auto">
            <a:xfrm>
              <a:off x="7249319" y="3729038"/>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8" name="AutoShape 9"/>
            <p:cNvCxnSpPr>
              <a:cxnSpLocks noChangeShapeType="1"/>
              <a:stCxn id="4" idx="2"/>
              <a:endCxn id="11"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9" name="AutoShape 10"/>
            <p:cNvCxnSpPr>
              <a:cxnSpLocks noChangeShapeType="1"/>
              <a:stCxn id="4" idx="2"/>
              <a:endCxn id="12"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10" name="AutoShape 11"/>
            <p:cNvCxnSpPr>
              <a:cxnSpLocks noChangeShapeType="1"/>
              <a:stCxn id="4" idx="2"/>
              <a:endCxn id="3"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11" name="Rectangle 10"/>
            <p:cNvSpPr>
              <a:spLocks noChangeArrowheads="1"/>
            </p:cNvSpPr>
            <p:nvPr/>
          </p:nvSpPr>
          <p:spPr bwMode="auto">
            <a:xfrm>
              <a:off x="8596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12" name="Rectangle 11"/>
            <p:cNvSpPr>
              <a:spLocks noChangeArrowheads="1"/>
            </p:cNvSpPr>
            <p:nvPr/>
          </p:nvSpPr>
          <p:spPr bwMode="auto">
            <a:xfrm>
              <a:off x="2764631" y="2762250"/>
              <a:ext cx="1447800" cy="685800"/>
            </a:xfrm>
            <a:prstGeom prst="rect">
              <a:avLst/>
            </a:prstGeom>
            <a:solidFill>
              <a:schemeClr val="accent1"/>
            </a:solidFill>
            <a:ln w="28575">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13" name="AutoShape 15"/>
            <p:cNvCxnSpPr>
              <a:cxnSpLocks noChangeShapeType="1"/>
              <a:stCxn id="11" idx="3"/>
              <a:endCxn id="12"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pic>
        <p:nvPicPr>
          <p:cNvPr id="32" name="Picture 5"/>
          <p:cNvPicPr>
            <a:picLocks noChangeAspect="1" noChangeArrowheads="1"/>
          </p:cNvPicPr>
          <p:nvPr/>
        </p:nvPicPr>
        <p:blipFill>
          <a:blip r:embed="rId2" cstate="print"/>
          <a:srcRect/>
          <a:stretch>
            <a:fillRect/>
          </a:stretch>
        </p:blipFill>
        <p:spPr bwMode="auto">
          <a:xfrm>
            <a:off x="304799" y="1295400"/>
            <a:ext cx="8542775" cy="5334000"/>
          </a:xfrm>
          <a:prstGeom prst="rect">
            <a:avLst/>
          </a:prstGeom>
          <a:noFill/>
          <a:ln w="9525">
            <a:noFill/>
            <a:miter lim="800000"/>
            <a:headEnd/>
            <a:tailEnd/>
          </a:ln>
        </p:spPr>
      </p:pic>
      <p:sp>
        <p:nvSpPr>
          <p:cNvPr id="33" name="Rectangle 2"/>
          <p:cNvSpPr>
            <a:spLocks noGrp="1" noChangeArrowheads="1"/>
          </p:cNvSpPr>
          <p:nvPr>
            <p:ph type="title"/>
          </p:nvPr>
        </p:nvSpPr>
        <p:spPr>
          <a:xfrm>
            <a:off x="0" y="0"/>
            <a:ext cx="6705600" cy="1143000"/>
          </a:xfrm>
        </p:spPr>
        <p:txBody>
          <a:bodyPr/>
          <a:lstStyle/>
          <a:p>
            <a:pPr algn="l" eaLnBrk="1" hangingPunct="1"/>
            <a:r>
              <a:rPr lang="en-US" sz="3200" dirty="0" smtClean="0">
                <a:solidFill>
                  <a:schemeClr val="tx1"/>
                </a:solidFill>
              </a:rPr>
              <a:t>WEAP Supply-Demand Model </a:t>
            </a:r>
            <a:br>
              <a:rPr lang="en-US" sz="3200" dirty="0" smtClean="0">
                <a:solidFill>
                  <a:schemeClr val="tx1"/>
                </a:solidFill>
              </a:rPr>
            </a:br>
            <a:r>
              <a:rPr lang="en-US" sz="3200" dirty="0" smtClean="0">
                <a:solidFill>
                  <a:schemeClr val="tx1"/>
                </a:solidFill>
              </a:rPr>
              <a:t>Rigorous Representation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kiss.jpg"/>
          <p:cNvPicPr>
            <a:picLocks noChangeAspect="1"/>
          </p:cNvPicPr>
          <p:nvPr/>
        </p:nvPicPr>
        <p:blipFill>
          <a:blip r:embed="rId2" cstate="print"/>
          <a:srcRect t="7384" r="27586"/>
          <a:stretch>
            <a:fillRect/>
          </a:stretch>
        </p:blipFill>
        <p:spPr>
          <a:xfrm>
            <a:off x="0" y="4572000"/>
            <a:ext cx="3200400" cy="2133600"/>
          </a:xfrm>
          <a:prstGeom prst="rect">
            <a:avLst/>
          </a:prstGeom>
        </p:spPr>
      </p:pic>
      <p:pic>
        <p:nvPicPr>
          <p:cNvPr id="32" name="Picture 31" descr="c51.jpg"/>
          <p:cNvPicPr>
            <a:picLocks noChangeAspect="1"/>
          </p:cNvPicPr>
          <p:nvPr/>
        </p:nvPicPr>
        <p:blipFill>
          <a:blip r:embed="rId3" cstate="print"/>
          <a:srcRect r="17823"/>
          <a:stretch>
            <a:fillRect/>
          </a:stretch>
        </p:blipFill>
        <p:spPr>
          <a:xfrm>
            <a:off x="6248400" y="4876800"/>
            <a:ext cx="2819400" cy="1788330"/>
          </a:xfrm>
          <a:prstGeom prst="rect">
            <a:avLst/>
          </a:prstGeom>
        </p:spPr>
      </p:pic>
      <p:grpSp>
        <p:nvGrpSpPr>
          <p:cNvPr id="2" name="Group 1"/>
          <p:cNvGrpSpPr/>
          <p:nvPr/>
        </p:nvGrpSpPr>
        <p:grpSpPr>
          <a:xfrm>
            <a:off x="5120638" y="152400"/>
            <a:ext cx="4023362" cy="764240"/>
            <a:chOff x="859631" y="2762250"/>
            <a:chExt cx="7541021" cy="1385165"/>
          </a:xfrm>
        </p:grpSpPr>
        <p:sp>
          <p:nvSpPr>
            <p:cNvPr id="3" name="Rectangle 2"/>
            <p:cNvSpPr>
              <a:spLocks noChangeArrowheads="1"/>
            </p:cNvSpPr>
            <p:nvPr/>
          </p:nvSpPr>
          <p:spPr bwMode="auto">
            <a:xfrm>
              <a:off x="4822031" y="2762250"/>
              <a:ext cx="14478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Uncertainty</a:t>
              </a:r>
            </a:p>
            <a:p>
              <a:pPr algn="ctr" eaLnBrk="0" hangingPunct="0"/>
              <a:r>
                <a:rPr lang="en-US" sz="900">
                  <a:latin typeface="Times" pitchFamily="18" charset="0"/>
                </a:rPr>
                <a:t>Analysis</a:t>
              </a:r>
            </a:p>
          </p:txBody>
        </p:sp>
        <p:sp>
          <p:nvSpPr>
            <p:cNvPr id="4" name="Rectangle 3"/>
            <p:cNvSpPr>
              <a:spLocks noChangeArrowheads="1"/>
            </p:cNvSpPr>
            <p:nvPr/>
          </p:nvSpPr>
          <p:spPr bwMode="auto">
            <a:xfrm>
              <a:off x="6879431" y="2762250"/>
              <a:ext cx="13716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Evaluation of </a:t>
              </a:r>
            </a:p>
            <a:p>
              <a:pPr algn="ctr" eaLnBrk="0" hangingPunct="0"/>
              <a:r>
                <a:rPr lang="en-US" sz="900">
                  <a:latin typeface="Times" pitchFamily="18" charset="0"/>
                </a:rPr>
                <a:t>Alternatives</a:t>
              </a:r>
            </a:p>
          </p:txBody>
        </p:sp>
        <p:cxnSp>
          <p:nvCxnSpPr>
            <p:cNvPr id="5" name="AutoShape 5"/>
            <p:cNvCxnSpPr>
              <a:cxnSpLocks noChangeShapeType="1"/>
              <a:stCxn id="12" idx="3"/>
              <a:endCxn id="3"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6" name="AutoShape 6"/>
            <p:cNvCxnSpPr>
              <a:cxnSpLocks noChangeShapeType="1"/>
              <a:stCxn id="3" idx="3"/>
              <a:endCxn id="4"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7" name="Text Box 8"/>
            <p:cNvSpPr txBox="1">
              <a:spLocks noChangeArrowheads="1"/>
            </p:cNvSpPr>
            <p:nvPr/>
          </p:nvSpPr>
          <p:spPr bwMode="auto">
            <a:xfrm>
              <a:off x="7249319" y="3729038"/>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8" name="AutoShape 9"/>
            <p:cNvCxnSpPr>
              <a:cxnSpLocks noChangeShapeType="1"/>
              <a:stCxn id="4" idx="2"/>
              <a:endCxn id="11"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9" name="AutoShape 10"/>
            <p:cNvCxnSpPr>
              <a:cxnSpLocks noChangeShapeType="1"/>
              <a:stCxn id="4" idx="2"/>
              <a:endCxn id="12"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10" name="AutoShape 11"/>
            <p:cNvCxnSpPr>
              <a:cxnSpLocks noChangeShapeType="1"/>
              <a:stCxn id="4" idx="2"/>
              <a:endCxn id="3"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11" name="Rectangle 10"/>
            <p:cNvSpPr>
              <a:spLocks noChangeArrowheads="1"/>
            </p:cNvSpPr>
            <p:nvPr/>
          </p:nvSpPr>
          <p:spPr bwMode="auto">
            <a:xfrm>
              <a:off x="8596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12" name="Rectangle 11"/>
            <p:cNvSpPr>
              <a:spLocks noChangeArrowheads="1"/>
            </p:cNvSpPr>
            <p:nvPr/>
          </p:nvSpPr>
          <p:spPr bwMode="auto">
            <a:xfrm>
              <a:off x="2764631" y="2762250"/>
              <a:ext cx="1447800" cy="685800"/>
            </a:xfrm>
            <a:prstGeom prst="rect">
              <a:avLst/>
            </a:prstGeom>
            <a:solidFill>
              <a:schemeClr val="accent1"/>
            </a:solidFill>
            <a:ln w="28575">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13" name="AutoShape 15"/>
            <p:cNvCxnSpPr>
              <a:cxnSpLocks noChangeShapeType="1"/>
              <a:stCxn id="11" idx="3"/>
              <a:endCxn id="12"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sp>
        <p:nvSpPr>
          <p:cNvPr id="14" name="TextBox 13"/>
          <p:cNvSpPr txBox="1"/>
          <p:nvPr/>
        </p:nvSpPr>
        <p:spPr>
          <a:xfrm>
            <a:off x="381000" y="1941731"/>
            <a:ext cx="2262158" cy="369332"/>
          </a:xfrm>
          <a:prstGeom prst="rect">
            <a:avLst/>
          </a:prstGeom>
          <a:noFill/>
        </p:spPr>
        <p:txBody>
          <a:bodyPr wrap="none" rtlCol="0">
            <a:spAutoFit/>
          </a:bodyPr>
          <a:lstStyle/>
          <a:p>
            <a:r>
              <a:rPr lang="en-US" b="1" dirty="0" smtClean="0"/>
              <a:t>Kissimmee Inflows</a:t>
            </a:r>
            <a:endParaRPr lang="en-US" b="1" dirty="0"/>
          </a:p>
        </p:txBody>
      </p:sp>
      <p:sp>
        <p:nvSpPr>
          <p:cNvPr id="15" name="TextBox 14"/>
          <p:cNvSpPr txBox="1"/>
          <p:nvPr/>
        </p:nvSpPr>
        <p:spPr>
          <a:xfrm>
            <a:off x="3580338" y="1752600"/>
            <a:ext cx="2210862" cy="646331"/>
          </a:xfrm>
          <a:prstGeom prst="rect">
            <a:avLst/>
          </a:prstGeom>
          <a:noFill/>
        </p:spPr>
        <p:txBody>
          <a:bodyPr wrap="none" rtlCol="0">
            <a:spAutoFit/>
          </a:bodyPr>
          <a:lstStyle/>
          <a:p>
            <a:r>
              <a:rPr lang="en-US" b="1" dirty="0" smtClean="0"/>
              <a:t>Lake Okeechobee </a:t>
            </a:r>
          </a:p>
          <a:p>
            <a:r>
              <a:rPr lang="en-US" b="1" dirty="0" smtClean="0"/>
              <a:t>Storage</a:t>
            </a:r>
            <a:endParaRPr lang="en-US" b="1" dirty="0"/>
          </a:p>
        </p:txBody>
      </p:sp>
      <p:sp>
        <p:nvSpPr>
          <p:cNvPr id="16" name="TextBox 15"/>
          <p:cNvSpPr txBox="1"/>
          <p:nvPr/>
        </p:nvSpPr>
        <p:spPr>
          <a:xfrm>
            <a:off x="6773867" y="1828800"/>
            <a:ext cx="1608133" cy="369332"/>
          </a:xfrm>
          <a:prstGeom prst="rect">
            <a:avLst/>
          </a:prstGeom>
          <a:noFill/>
        </p:spPr>
        <p:txBody>
          <a:bodyPr wrap="none" rtlCol="0">
            <a:spAutoFit/>
          </a:bodyPr>
          <a:lstStyle/>
          <a:p>
            <a:r>
              <a:rPr lang="en-US" b="1" dirty="0" smtClean="0"/>
              <a:t>C-51 Outflow</a:t>
            </a:r>
            <a:endParaRPr lang="en-US" b="1" dirty="0"/>
          </a:p>
        </p:txBody>
      </p:sp>
      <p:pic>
        <p:nvPicPr>
          <p:cNvPr id="17" name="Picture 3"/>
          <p:cNvPicPr>
            <a:picLocks noChangeAspect="1" noChangeArrowheads="1"/>
          </p:cNvPicPr>
          <p:nvPr/>
        </p:nvPicPr>
        <p:blipFill>
          <a:blip r:embed="rId4" cstate="print"/>
          <a:srcRect l="42393" t="33430"/>
          <a:stretch>
            <a:fillRect/>
          </a:stretch>
        </p:blipFill>
        <p:spPr bwMode="auto">
          <a:xfrm>
            <a:off x="186486" y="2368451"/>
            <a:ext cx="2785314" cy="2011680"/>
          </a:xfrm>
          <a:prstGeom prst="rect">
            <a:avLst/>
          </a:prstGeom>
          <a:noFill/>
          <a:ln w="9525">
            <a:noFill/>
            <a:miter lim="800000"/>
            <a:headEnd/>
            <a:tailEnd/>
          </a:ln>
          <a:effectLst/>
        </p:spPr>
      </p:pic>
      <p:pic>
        <p:nvPicPr>
          <p:cNvPr id="19" name="Picture 4"/>
          <p:cNvPicPr>
            <a:picLocks noChangeAspect="1" noChangeArrowheads="1"/>
          </p:cNvPicPr>
          <p:nvPr/>
        </p:nvPicPr>
        <p:blipFill>
          <a:blip r:embed="rId5" cstate="print"/>
          <a:srcRect l="37364" t="11322" r="10553" b="3533"/>
          <a:stretch>
            <a:fillRect/>
          </a:stretch>
        </p:blipFill>
        <p:spPr bwMode="auto">
          <a:xfrm>
            <a:off x="3628417" y="2398931"/>
            <a:ext cx="2162783" cy="2209800"/>
          </a:xfrm>
          <a:prstGeom prst="rect">
            <a:avLst/>
          </a:prstGeom>
          <a:noFill/>
          <a:ln w="9525">
            <a:noFill/>
            <a:miter lim="800000"/>
            <a:headEnd/>
            <a:tailEnd/>
          </a:ln>
          <a:effectLst/>
        </p:spPr>
      </p:pic>
      <p:pic>
        <p:nvPicPr>
          <p:cNvPr id="20" name="Picture 19" descr="OkStorage.emf"/>
          <p:cNvPicPr>
            <a:picLocks noChangeAspect="1"/>
          </p:cNvPicPr>
          <p:nvPr/>
        </p:nvPicPr>
        <p:blipFill>
          <a:blip r:embed="rId6" cstate="print"/>
          <a:srcRect l="2305" t="3038" r="14903"/>
          <a:stretch>
            <a:fillRect/>
          </a:stretch>
        </p:blipFill>
        <p:spPr>
          <a:xfrm>
            <a:off x="3200400" y="4989731"/>
            <a:ext cx="2895600" cy="1689579"/>
          </a:xfrm>
          <a:prstGeom prst="rect">
            <a:avLst/>
          </a:prstGeom>
        </p:spPr>
      </p:pic>
      <p:pic>
        <p:nvPicPr>
          <p:cNvPr id="21" name="Picture 5"/>
          <p:cNvPicPr>
            <a:picLocks noChangeAspect="1" noChangeArrowheads="1"/>
          </p:cNvPicPr>
          <p:nvPr/>
        </p:nvPicPr>
        <p:blipFill>
          <a:blip r:embed="rId7" cstate="print"/>
          <a:srcRect l="34226" t="7738" r="7738" b="8929"/>
          <a:stretch>
            <a:fillRect/>
          </a:stretch>
        </p:blipFill>
        <p:spPr bwMode="auto">
          <a:xfrm>
            <a:off x="6393832" y="2475131"/>
            <a:ext cx="2445368" cy="2194560"/>
          </a:xfrm>
          <a:prstGeom prst="rect">
            <a:avLst/>
          </a:prstGeom>
          <a:noFill/>
          <a:ln w="9525">
            <a:noFill/>
            <a:miter lim="800000"/>
            <a:headEnd/>
            <a:tailEnd/>
          </a:ln>
          <a:effectLst/>
        </p:spPr>
      </p:pic>
      <p:sp>
        <p:nvSpPr>
          <p:cNvPr id="23" name="TextBox 22"/>
          <p:cNvSpPr txBox="1"/>
          <p:nvPr/>
        </p:nvSpPr>
        <p:spPr>
          <a:xfrm>
            <a:off x="3505200" y="5751731"/>
            <a:ext cx="1210588" cy="369332"/>
          </a:xfrm>
          <a:prstGeom prst="rect">
            <a:avLst/>
          </a:prstGeom>
          <a:noFill/>
          <a:ln>
            <a:noFill/>
          </a:ln>
        </p:spPr>
        <p:txBody>
          <a:bodyPr wrap="none" rtlCol="0">
            <a:spAutoFit/>
          </a:bodyPr>
          <a:lstStyle/>
          <a:p>
            <a:r>
              <a:rPr lang="en-US" b="1" dirty="0" smtClean="0">
                <a:solidFill>
                  <a:srgbClr val="00FF00"/>
                </a:solidFill>
              </a:rPr>
              <a:t>observed</a:t>
            </a:r>
            <a:endParaRPr lang="en-US" b="1" dirty="0">
              <a:solidFill>
                <a:srgbClr val="00FF00"/>
              </a:solidFill>
            </a:endParaRPr>
          </a:p>
        </p:txBody>
      </p:sp>
      <p:sp>
        <p:nvSpPr>
          <p:cNvPr id="24" name="TextBox 23"/>
          <p:cNvSpPr txBox="1"/>
          <p:nvPr/>
        </p:nvSpPr>
        <p:spPr>
          <a:xfrm>
            <a:off x="3513812" y="6056531"/>
            <a:ext cx="1261884" cy="369332"/>
          </a:xfrm>
          <a:prstGeom prst="rect">
            <a:avLst/>
          </a:prstGeom>
          <a:noFill/>
          <a:ln>
            <a:noFill/>
          </a:ln>
        </p:spPr>
        <p:txBody>
          <a:bodyPr wrap="none" rtlCol="0">
            <a:spAutoFit/>
          </a:bodyPr>
          <a:lstStyle/>
          <a:p>
            <a:r>
              <a:rPr lang="en-US" b="1" dirty="0" smtClean="0">
                <a:solidFill>
                  <a:srgbClr val="0000FF"/>
                </a:solidFill>
              </a:rPr>
              <a:t>simulated</a:t>
            </a:r>
            <a:endParaRPr lang="en-US" b="1" dirty="0">
              <a:solidFill>
                <a:srgbClr val="0000FF"/>
              </a:solidFill>
            </a:endParaRPr>
          </a:p>
        </p:txBody>
      </p:sp>
      <p:sp>
        <p:nvSpPr>
          <p:cNvPr id="25" name="TextBox 24"/>
          <p:cNvSpPr txBox="1"/>
          <p:nvPr/>
        </p:nvSpPr>
        <p:spPr>
          <a:xfrm>
            <a:off x="961369" y="4648200"/>
            <a:ext cx="502061" cy="307777"/>
          </a:xfrm>
          <a:prstGeom prst="rect">
            <a:avLst/>
          </a:prstGeom>
          <a:noFill/>
          <a:ln>
            <a:noFill/>
          </a:ln>
        </p:spPr>
        <p:txBody>
          <a:bodyPr wrap="none" rtlCol="0">
            <a:spAutoFit/>
          </a:bodyPr>
          <a:lstStyle/>
          <a:p>
            <a:r>
              <a:rPr lang="en-US" sz="1400" b="1" dirty="0" err="1" smtClean="0">
                <a:solidFill>
                  <a:srgbClr val="0000FF"/>
                </a:solidFill>
              </a:rPr>
              <a:t>obs</a:t>
            </a:r>
            <a:endParaRPr lang="en-US" sz="1400" b="1" dirty="0">
              <a:solidFill>
                <a:srgbClr val="0000FF"/>
              </a:solidFill>
            </a:endParaRPr>
          </a:p>
        </p:txBody>
      </p:sp>
      <p:sp>
        <p:nvSpPr>
          <p:cNvPr id="26" name="TextBox 25"/>
          <p:cNvSpPr txBox="1"/>
          <p:nvPr/>
        </p:nvSpPr>
        <p:spPr>
          <a:xfrm>
            <a:off x="961369" y="4873823"/>
            <a:ext cx="1019831" cy="307777"/>
          </a:xfrm>
          <a:prstGeom prst="rect">
            <a:avLst/>
          </a:prstGeom>
          <a:noFill/>
          <a:ln>
            <a:noFill/>
          </a:ln>
        </p:spPr>
        <p:txBody>
          <a:bodyPr wrap="none" rtlCol="0">
            <a:spAutoFit/>
          </a:bodyPr>
          <a:lstStyle/>
          <a:p>
            <a:r>
              <a:rPr lang="en-US" sz="1400" b="1" dirty="0" smtClean="0">
                <a:solidFill>
                  <a:srgbClr val="C00000"/>
                </a:solidFill>
              </a:rPr>
              <a:t>simulated</a:t>
            </a:r>
            <a:endParaRPr lang="en-US" sz="1400" b="1" dirty="0">
              <a:solidFill>
                <a:srgbClr val="C00000"/>
              </a:solidFill>
            </a:endParaRPr>
          </a:p>
        </p:txBody>
      </p:sp>
      <p:sp>
        <p:nvSpPr>
          <p:cNvPr id="27" name="Octagon 26"/>
          <p:cNvSpPr/>
          <p:nvPr/>
        </p:nvSpPr>
        <p:spPr>
          <a:xfrm>
            <a:off x="8412480" y="3831491"/>
            <a:ext cx="76200" cy="76200"/>
          </a:xfrm>
          <a:prstGeom prst="octag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94139" y="4989731"/>
            <a:ext cx="502061" cy="307777"/>
          </a:xfrm>
          <a:prstGeom prst="rect">
            <a:avLst/>
          </a:prstGeom>
          <a:noFill/>
          <a:ln>
            <a:noFill/>
          </a:ln>
        </p:spPr>
        <p:txBody>
          <a:bodyPr wrap="none" rtlCol="0">
            <a:spAutoFit/>
          </a:bodyPr>
          <a:lstStyle/>
          <a:p>
            <a:r>
              <a:rPr lang="en-US" sz="1400" b="1" dirty="0" err="1" smtClean="0">
                <a:solidFill>
                  <a:srgbClr val="0000FF"/>
                </a:solidFill>
              </a:rPr>
              <a:t>obs</a:t>
            </a:r>
            <a:endParaRPr lang="en-US" sz="1400" b="1" dirty="0">
              <a:solidFill>
                <a:srgbClr val="0000FF"/>
              </a:solidFill>
            </a:endParaRPr>
          </a:p>
        </p:txBody>
      </p:sp>
      <p:sp>
        <p:nvSpPr>
          <p:cNvPr id="29" name="TextBox 28"/>
          <p:cNvSpPr txBox="1"/>
          <p:nvPr/>
        </p:nvSpPr>
        <p:spPr>
          <a:xfrm>
            <a:off x="7209769" y="5181600"/>
            <a:ext cx="1019831" cy="307777"/>
          </a:xfrm>
          <a:prstGeom prst="rect">
            <a:avLst/>
          </a:prstGeom>
          <a:noFill/>
          <a:ln>
            <a:noFill/>
          </a:ln>
        </p:spPr>
        <p:txBody>
          <a:bodyPr wrap="none" rtlCol="0">
            <a:spAutoFit/>
          </a:bodyPr>
          <a:lstStyle/>
          <a:p>
            <a:r>
              <a:rPr lang="en-US" sz="1400" b="1" dirty="0" smtClean="0">
                <a:solidFill>
                  <a:srgbClr val="C00000"/>
                </a:solidFill>
              </a:rPr>
              <a:t>simulated</a:t>
            </a:r>
            <a:endParaRPr lang="en-US" sz="1400" b="1" dirty="0">
              <a:solidFill>
                <a:srgbClr val="C00000"/>
              </a:solidFill>
            </a:endParaRPr>
          </a:p>
        </p:txBody>
      </p:sp>
      <p:sp>
        <p:nvSpPr>
          <p:cNvPr id="30" name="Rectangle 2"/>
          <p:cNvSpPr>
            <a:spLocks noGrp="1" noChangeArrowheads="1"/>
          </p:cNvSpPr>
          <p:nvPr>
            <p:ph type="title"/>
          </p:nvPr>
        </p:nvSpPr>
        <p:spPr>
          <a:xfrm>
            <a:off x="152400" y="609600"/>
            <a:ext cx="6705600" cy="1143000"/>
          </a:xfrm>
        </p:spPr>
        <p:txBody>
          <a:bodyPr/>
          <a:lstStyle/>
          <a:p>
            <a:pPr algn="l" eaLnBrk="1" hangingPunct="1"/>
            <a:r>
              <a:rPr lang="en-US" sz="3200" dirty="0" smtClean="0">
                <a:solidFill>
                  <a:schemeClr val="tx1"/>
                </a:solidFill>
              </a:rPr>
              <a:t>WEAP Model- Model of Supplies</a:t>
            </a:r>
          </a:p>
        </p:txBody>
      </p:sp>
      <p:pic>
        <p:nvPicPr>
          <p:cNvPr id="1026" name="Picture 2"/>
          <p:cNvPicPr>
            <a:picLocks noChangeAspect="1" noChangeArrowheads="1"/>
          </p:cNvPicPr>
          <p:nvPr/>
        </p:nvPicPr>
        <p:blipFill>
          <a:blip r:embed="rId8" cstate="print"/>
          <a:srcRect l="6056" t="5814" r="74564" b="67054"/>
          <a:stretch>
            <a:fillRect/>
          </a:stretch>
        </p:blipFill>
        <p:spPr bwMode="auto">
          <a:xfrm>
            <a:off x="3494314" y="2362200"/>
            <a:ext cx="2525486" cy="2209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5" presetClass="entr" presetSubtype="1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checkerboard(across)">
                                      <p:cBhvr>
                                        <p:cTn id="9" dur="5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20638" y="152400"/>
            <a:ext cx="4023362" cy="764240"/>
            <a:chOff x="859631" y="2762250"/>
            <a:chExt cx="7541021" cy="1385165"/>
          </a:xfrm>
        </p:grpSpPr>
        <p:sp>
          <p:nvSpPr>
            <p:cNvPr id="3" name="Rectangle 2"/>
            <p:cNvSpPr>
              <a:spLocks noChangeArrowheads="1"/>
            </p:cNvSpPr>
            <p:nvPr/>
          </p:nvSpPr>
          <p:spPr bwMode="auto">
            <a:xfrm>
              <a:off x="4822031" y="2762250"/>
              <a:ext cx="1447800" cy="685800"/>
            </a:xfrm>
            <a:prstGeom prst="rect">
              <a:avLst/>
            </a:prstGeom>
            <a:solidFill>
              <a:schemeClr val="accent1"/>
            </a:solidFill>
            <a:ln w="28575">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Uncertainty</a:t>
              </a:r>
            </a:p>
            <a:p>
              <a:pPr algn="ctr" eaLnBrk="0" hangingPunct="0"/>
              <a:r>
                <a:rPr lang="en-US" sz="900">
                  <a:latin typeface="Times" pitchFamily="18" charset="0"/>
                </a:rPr>
                <a:t>Analysis</a:t>
              </a:r>
            </a:p>
          </p:txBody>
        </p:sp>
        <p:sp>
          <p:nvSpPr>
            <p:cNvPr id="4" name="Rectangle 3"/>
            <p:cNvSpPr>
              <a:spLocks noChangeArrowheads="1"/>
            </p:cNvSpPr>
            <p:nvPr/>
          </p:nvSpPr>
          <p:spPr bwMode="auto">
            <a:xfrm>
              <a:off x="6879431" y="2762250"/>
              <a:ext cx="13716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Evaluation of </a:t>
              </a:r>
            </a:p>
            <a:p>
              <a:pPr algn="ctr" eaLnBrk="0" hangingPunct="0"/>
              <a:r>
                <a:rPr lang="en-US" sz="900">
                  <a:latin typeface="Times" pitchFamily="18" charset="0"/>
                </a:rPr>
                <a:t>Alternatives</a:t>
              </a:r>
            </a:p>
          </p:txBody>
        </p:sp>
        <p:cxnSp>
          <p:nvCxnSpPr>
            <p:cNvPr id="5" name="AutoShape 5"/>
            <p:cNvCxnSpPr>
              <a:cxnSpLocks noChangeShapeType="1"/>
              <a:stCxn id="12" idx="3"/>
              <a:endCxn id="3"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6" name="AutoShape 6"/>
            <p:cNvCxnSpPr>
              <a:cxnSpLocks noChangeShapeType="1"/>
              <a:stCxn id="3" idx="3"/>
              <a:endCxn id="4"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7" name="Text Box 8"/>
            <p:cNvSpPr txBox="1">
              <a:spLocks noChangeArrowheads="1"/>
            </p:cNvSpPr>
            <p:nvPr/>
          </p:nvSpPr>
          <p:spPr bwMode="auto">
            <a:xfrm>
              <a:off x="7249319" y="3729038"/>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8" name="AutoShape 9"/>
            <p:cNvCxnSpPr>
              <a:cxnSpLocks noChangeShapeType="1"/>
              <a:stCxn id="4" idx="2"/>
              <a:endCxn id="11"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9" name="AutoShape 10"/>
            <p:cNvCxnSpPr>
              <a:cxnSpLocks noChangeShapeType="1"/>
              <a:stCxn id="4" idx="2"/>
              <a:endCxn id="12"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10" name="AutoShape 11"/>
            <p:cNvCxnSpPr>
              <a:cxnSpLocks noChangeShapeType="1"/>
              <a:stCxn id="4" idx="2"/>
              <a:endCxn id="3"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11" name="Rectangle 10"/>
            <p:cNvSpPr>
              <a:spLocks noChangeArrowheads="1"/>
            </p:cNvSpPr>
            <p:nvPr/>
          </p:nvSpPr>
          <p:spPr bwMode="auto">
            <a:xfrm>
              <a:off x="8596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12" name="Rectangle 11"/>
            <p:cNvSpPr>
              <a:spLocks noChangeArrowheads="1"/>
            </p:cNvSpPr>
            <p:nvPr/>
          </p:nvSpPr>
          <p:spPr bwMode="auto">
            <a:xfrm>
              <a:off x="2764631" y="2762250"/>
              <a:ext cx="1447800" cy="685800"/>
            </a:xfrm>
            <a:prstGeom prst="rect">
              <a:avLst/>
            </a:prstGeom>
            <a:solidFill>
              <a:schemeClr val="accent1"/>
            </a:solidFill>
            <a:ln w="1587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13" name="AutoShape 15"/>
            <p:cNvCxnSpPr>
              <a:cxnSpLocks noChangeShapeType="1"/>
              <a:stCxn id="11" idx="3"/>
              <a:endCxn id="12"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pic>
        <p:nvPicPr>
          <p:cNvPr id="24" name="Picture 3"/>
          <p:cNvPicPr>
            <a:picLocks noChangeAspect="1" noChangeArrowheads="1"/>
          </p:cNvPicPr>
          <p:nvPr/>
        </p:nvPicPr>
        <p:blipFill>
          <a:blip r:embed="rId2" cstate="print"/>
          <a:srcRect/>
          <a:stretch>
            <a:fillRect/>
          </a:stretch>
        </p:blipFill>
        <p:spPr>
          <a:xfrm>
            <a:off x="762000" y="1853977"/>
            <a:ext cx="7223125" cy="3480023"/>
          </a:xfrm>
          <a:prstGeom prst="rect">
            <a:avLst/>
          </a:prstGeom>
        </p:spPr>
      </p:pic>
      <p:sp>
        <p:nvSpPr>
          <p:cNvPr id="25" name="TextBox 24"/>
          <p:cNvSpPr txBox="1"/>
          <p:nvPr/>
        </p:nvSpPr>
        <p:spPr>
          <a:xfrm>
            <a:off x="838200" y="5638800"/>
            <a:ext cx="4906023" cy="369332"/>
          </a:xfrm>
          <a:prstGeom prst="rect">
            <a:avLst/>
          </a:prstGeom>
          <a:noFill/>
        </p:spPr>
        <p:txBody>
          <a:bodyPr wrap="none" rtlCol="0">
            <a:spAutoFit/>
          </a:bodyPr>
          <a:lstStyle/>
          <a:p>
            <a:r>
              <a:rPr lang="en-US" b="1" i="1" dirty="0" smtClean="0"/>
              <a:t>PBCWUD Total Demand in 2008 -  ~80 MGD</a:t>
            </a:r>
            <a:endParaRPr lang="en-US" b="1" i="1" dirty="0"/>
          </a:p>
        </p:txBody>
      </p:sp>
      <p:sp>
        <p:nvSpPr>
          <p:cNvPr id="32" name="TextBox 31"/>
          <p:cNvSpPr txBox="1"/>
          <p:nvPr/>
        </p:nvSpPr>
        <p:spPr>
          <a:xfrm>
            <a:off x="838200" y="6107668"/>
            <a:ext cx="4435830" cy="369332"/>
          </a:xfrm>
          <a:prstGeom prst="rect">
            <a:avLst/>
          </a:prstGeom>
          <a:noFill/>
        </p:spPr>
        <p:txBody>
          <a:bodyPr wrap="none" rtlCol="0">
            <a:spAutoFit/>
          </a:bodyPr>
          <a:lstStyle/>
          <a:p>
            <a:r>
              <a:rPr lang="en-US" b="1" i="1" dirty="0" smtClean="0"/>
              <a:t>Regional  Demand in 2008 - ~ 225 MGD</a:t>
            </a:r>
            <a:endParaRPr lang="en-US" b="1" i="1" dirty="0"/>
          </a:p>
        </p:txBody>
      </p:sp>
      <p:sp>
        <p:nvSpPr>
          <p:cNvPr id="33" name="TextBox 32"/>
          <p:cNvSpPr txBox="1"/>
          <p:nvPr/>
        </p:nvSpPr>
        <p:spPr>
          <a:xfrm>
            <a:off x="762000" y="1290935"/>
            <a:ext cx="7515006" cy="461665"/>
          </a:xfrm>
          <a:prstGeom prst="rect">
            <a:avLst/>
          </a:prstGeom>
          <a:noFill/>
        </p:spPr>
        <p:txBody>
          <a:bodyPr wrap="none" rtlCol="0">
            <a:spAutoFit/>
          </a:bodyPr>
          <a:lstStyle/>
          <a:p>
            <a:r>
              <a:rPr lang="en-US" sz="2400" b="1" dirty="0" smtClean="0"/>
              <a:t>Population: An Uncertain Future in South Florida?</a:t>
            </a:r>
            <a:endParaRPr lang="en-US" sz="2400" b="1"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20638" y="152399"/>
            <a:ext cx="4023362" cy="685801"/>
            <a:chOff x="859631" y="2762250"/>
            <a:chExt cx="7541021" cy="1242997"/>
          </a:xfrm>
        </p:grpSpPr>
        <p:sp>
          <p:nvSpPr>
            <p:cNvPr id="3" name="Rectangle 2"/>
            <p:cNvSpPr>
              <a:spLocks noChangeArrowheads="1"/>
            </p:cNvSpPr>
            <p:nvPr/>
          </p:nvSpPr>
          <p:spPr bwMode="auto">
            <a:xfrm>
              <a:off x="4822031" y="2762250"/>
              <a:ext cx="1447800" cy="685800"/>
            </a:xfrm>
            <a:prstGeom prst="rect">
              <a:avLst/>
            </a:prstGeom>
            <a:solidFill>
              <a:schemeClr val="accent1"/>
            </a:solidFill>
            <a:ln w="28575">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Uncertainty</a:t>
              </a:r>
            </a:p>
            <a:p>
              <a:pPr algn="ctr" eaLnBrk="0" hangingPunct="0"/>
              <a:r>
                <a:rPr lang="en-US" sz="900">
                  <a:latin typeface="Times" pitchFamily="18" charset="0"/>
                </a:rPr>
                <a:t>Analysis</a:t>
              </a:r>
            </a:p>
          </p:txBody>
        </p:sp>
        <p:sp>
          <p:nvSpPr>
            <p:cNvPr id="4" name="Rectangle 3"/>
            <p:cNvSpPr>
              <a:spLocks noChangeArrowheads="1"/>
            </p:cNvSpPr>
            <p:nvPr/>
          </p:nvSpPr>
          <p:spPr bwMode="auto">
            <a:xfrm>
              <a:off x="6879431" y="2762250"/>
              <a:ext cx="13716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Evaluation of </a:t>
              </a:r>
            </a:p>
            <a:p>
              <a:pPr algn="ctr" eaLnBrk="0" hangingPunct="0"/>
              <a:r>
                <a:rPr lang="en-US" sz="900">
                  <a:latin typeface="Times" pitchFamily="18" charset="0"/>
                </a:rPr>
                <a:t>Alternatives</a:t>
              </a:r>
            </a:p>
          </p:txBody>
        </p:sp>
        <p:cxnSp>
          <p:nvCxnSpPr>
            <p:cNvPr id="5" name="AutoShape 5"/>
            <p:cNvCxnSpPr>
              <a:cxnSpLocks noChangeShapeType="1"/>
              <a:stCxn id="12" idx="3"/>
              <a:endCxn id="3"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6" name="AutoShape 6"/>
            <p:cNvCxnSpPr>
              <a:cxnSpLocks noChangeShapeType="1"/>
              <a:stCxn id="3" idx="3"/>
              <a:endCxn id="4"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7" name="Text Box 8"/>
            <p:cNvSpPr txBox="1">
              <a:spLocks noChangeArrowheads="1"/>
            </p:cNvSpPr>
            <p:nvPr/>
          </p:nvSpPr>
          <p:spPr bwMode="auto">
            <a:xfrm>
              <a:off x="7249319" y="3586870"/>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8" name="AutoShape 9"/>
            <p:cNvCxnSpPr>
              <a:cxnSpLocks noChangeShapeType="1"/>
              <a:stCxn id="4" idx="2"/>
              <a:endCxn id="11"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9" name="AutoShape 10"/>
            <p:cNvCxnSpPr>
              <a:cxnSpLocks noChangeShapeType="1"/>
              <a:stCxn id="4" idx="2"/>
              <a:endCxn id="12"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10" name="AutoShape 11"/>
            <p:cNvCxnSpPr>
              <a:cxnSpLocks noChangeShapeType="1"/>
              <a:stCxn id="4" idx="2"/>
              <a:endCxn id="3"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11" name="Rectangle 10"/>
            <p:cNvSpPr>
              <a:spLocks noChangeArrowheads="1"/>
            </p:cNvSpPr>
            <p:nvPr/>
          </p:nvSpPr>
          <p:spPr bwMode="auto">
            <a:xfrm>
              <a:off x="8596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12" name="Rectangle 11"/>
            <p:cNvSpPr>
              <a:spLocks noChangeArrowheads="1"/>
            </p:cNvSpPr>
            <p:nvPr/>
          </p:nvSpPr>
          <p:spPr bwMode="auto">
            <a:xfrm>
              <a:off x="2764631" y="2762250"/>
              <a:ext cx="1447800" cy="685800"/>
            </a:xfrm>
            <a:prstGeom prst="rect">
              <a:avLst/>
            </a:prstGeom>
            <a:solidFill>
              <a:schemeClr val="accent1"/>
            </a:solidFill>
            <a:ln w="1587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13" name="AutoShape 15"/>
            <p:cNvCxnSpPr>
              <a:cxnSpLocks noChangeShapeType="1"/>
              <a:stCxn id="11" idx="3"/>
              <a:endCxn id="12"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sp>
        <p:nvSpPr>
          <p:cNvPr id="33" name="TextBox 32"/>
          <p:cNvSpPr txBox="1"/>
          <p:nvPr/>
        </p:nvSpPr>
        <p:spPr>
          <a:xfrm>
            <a:off x="381000" y="762000"/>
            <a:ext cx="8595623" cy="523220"/>
          </a:xfrm>
          <a:prstGeom prst="rect">
            <a:avLst/>
          </a:prstGeom>
          <a:noFill/>
        </p:spPr>
        <p:txBody>
          <a:bodyPr wrap="none" rtlCol="0">
            <a:spAutoFit/>
          </a:bodyPr>
          <a:lstStyle/>
          <a:p>
            <a:r>
              <a:rPr lang="en-US" sz="2800" b="1" dirty="0" smtClean="0"/>
              <a:t>Climate Scenarios-  Spatial-Statistical Downscale</a:t>
            </a:r>
            <a:endParaRPr lang="en-US" sz="2800" b="1" dirty="0"/>
          </a:p>
        </p:txBody>
      </p:sp>
      <p:pic>
        <p:nvPicPr>
          <p:cNvPr id="172034" name="Picture 2"/>
          <p:cNvPicPr>
            <a:picLocks noChangeAspect="1" noChangeArrowheads="1"/>
          </p:cNvPicPr>
          <p:nvPr/>
        </p:nvPicPr>
        <p:blipFill>
          <a:blip r:embed="rId2" cstate="print"/>
          <a:srcRect/>
          <a:stretch>
            <a:fillRect/>
          </a:stretch>
        </p:blipFill>
        <p:spPr bwMode="auto">
          <a:xfrm>
            <a:off x="228600" y="1371600"/>
            <a:ext cx="8485632" cy="5303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20638" y="152400"/>
            <a:ext cx="4023362" cy="764240"/>
            <a:chOff x="859631" y="2762250"/>
            <a:chExt cx="7541021" cy="1385165"/>
          </a:xfrm>
        </p:grpSpPr>
        <p:sp>
          <p:nvSpPr>
            <p:cNvPr id="3" name="Rectangle 2"/>
            <p:cNvSpPr>
              <a:spLocks noChangeArrowheads="1"/>
            </p:cNvSpPr>
            <p:nvPr/>
          </p:nvSpPr>
          <p:spPr bwMode="auto">
            <a:xfrm>
              <a:off x="4822031" y="2762250"/>
              <a:ext cx="1447800" cy="685800"/>
            </a:xfrm>
            <a:prstGeom prst="rect">
              <a:avLst/>
            </a:prstGeom>
            <a:solidFill>
              <a:schemeClr val="accent1"/>
            </a:solidFill>
            <a:ln w="28575">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Uncertainty</a:t>
              </a:r>
            </a:p>
            <a:p>
              <a:pPr algn="ctr" eaLnBrk="0" hangingPunct="0"/>
              <a:r>
                <a:rPr lang="en-US" sz="900">
                  <a:latin typeface="Times" pitchFamily="18" charset="0"/>
                </a:rPr>
                <a:t>Analysis</a:t>
              </a:r>
            </a:p>
          </p:txBody>
        </p:sp>
        <p:sp>
          <p:nvSpPr>
            <p:cNvPr id="4" name="Rectangle 3"/>
            <p:cNvSpPr>
              <a:spLocks noChangeArrowheads="1"/>
            </p:cNvSpPr>
            <p:nvPr/>
          </p:nvSpPr>
          <p:spPr bwMode="auto">
            <a:xfrm>
              <a:off x="6879431" y="2762250"/>
              <a:ext cx="1371600" cy="685800"/>
            </a:xfrm>
            <a:prstGeom prst="rect">
              <a:avLst/>
            </a:prstGeom>
            <a:solidFill>
              <a:schemeClr val="accent1"/>
            </a:solidFill>
            <a:ln w="952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a:latin typeface="Times" pitchFamily="18" charset="0"/>
                </a:rPr>
                <a:t>Evaluation of </a:t>
              </a:r>
            </a:p>
            <a:p>
              <a:pPr algn="ctr" eaLnBrk="0" hangingPunct="0"/>
              <a:r>
                <a:rPr lang="en-US" sz="900">
                  <a:latin typeface="Times" pitchFamily="18" charset="0"/>
                </a:rPr>
                <a:t>Alternatives</a:t>
              </a:r>
            </a:p>
          </p:txBody>
        </p:sp>
        <p:cxnSp>
          <p:nvCxnSpPr>
            <p:cNvPr id="5" name="AutoShape 5"/>
            <p:cNvCxnSpPr>
              <a:cxnSpLocks noChangeShapeType="1"/>
              <a:stCxn id="12" idx="3"/>
              <a:endCxn id="3"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6" name="AutoShape 6"/>
            <p:cNvCxnSpPr>
              <a:cxnSpLocks noChangeShapeType="1"/>
              <a:stCxn id="3" idx="3"/>
              <a:endCxn id="4"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7" name="Text Box 8"/>
            <p:cNvSpPr txBox="1">
              <a:spLocks noChangeArrowheads="1"/>
            </p:cNvSpPr>
            <p:nvPr/>
          </p:nvSpPr>
          <p:spPr bwMode="auto">
            <a:xfrm>
              <a:off x="7249319" y="3729038"/>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8" name="AutoShape 9"/>
            <p:cNvCxnSpPr>
              <a:cxnSpLocks noChangeShapeType="1"/>
              <a:stCxn id="4" idx="2"/>
              <a:endCxn id="11"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9" name="AutoShape 10"/>
            <p:cNvCxnSpPr>
              <a:cxnSpLocks noChangeShapeType="1"/>
              <a:stCxn id="4" idx="2"/>
              <a:endCxn id="12"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10" name="AutoShape 11"/>
            <p:cNvCxnSpPr>
              <a:cxnSpLocks noChangeShapeType="1"/>
              <a:stCxn id="4" idx="2"/>
              <a:endCxn id="3"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11" name="Rectangle 10"/>
            <p:cNvSpPr>
              <a:spLocks noChangeArrowheads="1"/>
            </p:cNvSpPr>
            <p:nvPr/>
          </p:nvSpPr>
          <p:spPr bwMode="auto">
            <a:xfrm>
              <a:off x="8596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12" name="Rectangle 11"/>
            <p:cNvSpPr>
              <a:spLocks noChangeArrowheads="1"/>
            </p:cNvSpPr>
            <p:nvPr/>
          </p:nvSpPr>
          <p:spPr bwMode="auto">
            <a:xfrm>
              <a:off x="2764631" y="2762250"/>
              <a:ext cx="1447800" cy="685800"/>
            </a:xfrm>
            <a:prstGeom prst="rect">
              <a:avLst/>
            </a:prstGeom>
            <a:solidFill>
              <a:schemeClr val="accent1"/>
            </a:solidFill>
            <a:ln w="1587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13" name="AutoShape 15"/>
            <p:cNvCxnSpPr>
              <a:cxnSpLocks noChangeShapeType="1"/>
              <a:stCxn id="11" idx="3"/>
              <a:endCxn id="12"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pic>
        <p:nvPicPr>
          <p:cNvPr id="20" name="Picture 3"/>
          <p:cNvPicPr>
            <a:picLocks noChangeAspect="1" noChangeArrowheads="1"/>
          </p:cNvPicPr>
          <p:nvPr/>
        </p:nvPicPr>
        <p:blipFill>
          <a:blip r:embed="rId2" cstate="print"/>
          <a:srcRect/>
          <a:stretch>
            <a:fillRect/>
          </a:stretch>
        </p:blipFill>
        <p:spPr bwMode="auto">
          <a:xfrm>
            <a:off x="304800" y="2740044"/>
            <a:ext cx="4038600" cy="3584556"/>
          </a:xfrm>
          <a:prstGeom prst="rect">
            <a:avLst/>
          </a:prstGeom>
          <a:noFill/>
          <a:ln w="9525">
            <a:noFill/>
            <a:miter lim="800000"/>
            <a:headEnd/>
            <a:tailEnd/>
          </a:ln>
          <a:effectLst/>
        </p:spPr>
      </p:pic>
      <p:grpSp>
        <p:nvGrpSpPr>
          <p:cNvPr id="14" name="Group 12"/>
          <p:cNvGrpSpPr>
            <a:grpSpLocks/>
          </p:cNvGrpSpPr>
          <p:nvPr/>
        </p:nvGrpSpPr>
        <p:grpSpPr bwMode="auto">
          <a:xfrm>
            <a:off x="4114800" y="3810000"/>
            <a:ext cx="5791200" cy="1905000"/>
            <a:chOff x="2208" y="1680"/>
            <a:chExt cx="3648" cy="1200"/>
          </a:xfrm>
        </p:grpSpPr>
        <p:sp>
          <p:nvSpPr>
            <p:cNvPr id="23" name="Rectangle 6"/>
            <p:cNvSpPr>
              <a:spLocks noChangeArrowheads="1"/>
            </p:cNvSpPr>
            <p:nvPr/>
          </p:nvSpPr>
          <p:spPr bwMode="auto">
            <a:xfrm>
              <a:off x="2448" y="2544"/>
              <a:ext cx="3408" cy="336"/>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dirty="0">
                  <a:latin typeface="Arial Narrow" pitchFamily="34" charset="0"/>
                </a:rPr>
                <a:t>Climate (Historic or Model</a:t>
              </a:r>
              <a:r>
                <a:rPr lang="en-US" sz="3200" dirty="0" smtClean="0">
                  <a:latin typeface="Arial Narrow" pitchFamily="34" charset="0"/>
                </a:rPr>
                <a:t>)</a:t>
              </a:r>
            </a:p>
            <a:p>
              <a:pPr marL="342900" indent="-342900">
                <a:lnSpc>
                  <a:spcPct val="90000"/>
                </a:lnSpc>
                <a:spcBef>
                  <a:spcPct val="20000"/>
                </a:spcBef>
                <a:buFontTx/>
                <a:buChar char="•"/>
              </a:pPr>
              <a:r>
                <a:rPr lang="en-US" sz="3200" dirty="0" smtClean="0">
                  <a:latin typeface="Arial Narrow" pitchFamily="34" charset="0"/>
                </a:rPr>
                <a:t>Regulation</a:t>
              </a:r>
              <a:endParaRPr lang="en-US" sz="3200" dirty="0">
                <a:latin typeface="Arial Narrow" pitchFamily="34" charset="0"/>
              </a:endParaRPr>
            </a:p>
          </p:txBody>
        </p:sp>
        <p:grpSp>
          <p:nvGrpSpPr>
            <p:cNvPr id="15" name="Group 11"/>
            <p:cNvGrpSpPr>
              <a:grpSpLocks/>
            </p:cNvGrpSpPr>
            <p:nvPr/>
          </p:nvGrpSpPr>
          <p:grpSpPr bwMode="auto">
            <a:xfrm>
              <a:off x="2208" y="1680"/>
              <a:ext cx="3504" cy="1008"/>
              <a:chOff x="2208" y="1680"/>
              <a:chExt cx="3504" cy="1008"/>
            </a:xfrm>
          </p:grpSpPr>
          <p:sp>
            <p:nvSpPr>
              <p:cNvPr id="26" name="Rectangle 4"/>
              <p:cNvSpPr>
                <a:spLocks noChangeArrowheads="1"/>
              </p:cNvSpPr>
              <p:nvPr/>
            </p:nvSpPr>
            <p:spPr bwMode="auto">
              <a:xfrm>
                <a:off x="2448" y="2112"/>
                <a:ext cx="2976" cy="336"/>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dirty="0">
                    <a:latin typeface="Arial Narrow" pitchFamily="34" charset="0"/>
                  </a:rPr>
                  <a:t>Water Use </a:t>
                </a:r>
                <a:r>
                  <a:rPr lang="en-US" sz="3200" dirty="0" smtClean="0">
                    <a:latin typeface="Arial Narrow" pitchFamily="34" charset="0"/>
                  </a:rPr>
                  <a:t>Rate (</a:t>
                </a:r>
                <a:r>
                  <a:rPr lang="en-US" sz="3200" dirty="0" err="1" smtClean="0">
                    <a:latin typeface="Arial Narrow" pitchFamily="34" charset="0"/>
                  </a:rPr>
                  <a:t>gpcpd</a:t>
                </a:r>
                <a:r>
                  <a:rPr lang="en-US" sz="3200" dirty="0" smtClean="0">
                    <a:latin typeface="Arial Narrow" pitchFamily="34" charset="0"/>
                  </a:rPr>
                  <a:t>)</a:t>
                </a:r>
                <a:endParaRPr lang="en-US" sz="3200" dirty="0">
                  <a:latin typeface="Arial Narrow" pitchFamily="34" charset="0"/>
                </a:endParaRPr>
              </a:p>
            </p:txBody>
          </p:sp>
          <p:sp>
            <p:nvSpPr>
              <p:cNvPr id="27" name="Rectangle 5"/>
              <p:cNvSpPr>
                <a:spLocks noChangeArrowheads="1"/>
              </p:cNvSpPr>
              <p:nvPr/>
            </p:nvSpPr>
            <p:spPr bwMode="auto">
              <a:xfrm>
                <a:off x="2448" y="1680"/>
                <a:ext cx="3264" cy="336"/>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dirty="0">
                    <a:latin typeface="Arial Narrow" pitchFamily="34" charset="0"/>
                  </a:rPr>
                  <a:t>Population Growth </a:t>
                </a:r>
                <a:r>
                  <a:rPr lang="en-US" sz="3200" dirty="0" smtClean="0">
                    <a:latin typeface="Arial Narrow" pitchFamily="34" charset="0"/>
                  </a:rPr>
                  <a:t>Scenario</a:t>
                </a:r>
                <a:endParaRPr lang="en-US" sz="3200" dirty="0">
                  <a:latin typeface="Arial Narrow" pitchFamily="34" charset="0"/>
                </a:endParaRPr>
              </a:p>
            </p:txBody>
          </p:sp>
          <p:sp>
            <p:nvSpPr>
              <p:cNvPr id="28" name="Line 7"/>
              <p:cNvSpPr>
                <a:spLocks noChangeShapeType="1"/>
              </p:cNvSpPr>
              <p:nvPr/>
            </p:nvSpPr>
            <p:spPr bwMode="auto">
              <a:xfrm flipH="1">
                <a:off x="2256" y="1824"/>
                <a:ext cx="240" cy="144"/>
              </a:xfrm>
              <a:prstGeom prst="line">
                <a:avLst/>
              </a:prstGeom>
              <a:noFill/>
              <a:ln w="9525">
                <a:solidFill>
                  <a:srgbClr val="FF0000"/>
                </a:solidFill>
                <a:round/>
                <a:headEnd/>
                <a:tailEnd type="triangle" w="med" len="med"/>
              </a:ln>
            </p:spPr>
            <p:txBody>
              <a:bodyPr/>
              <a:lstStyle/>
              <a:p>
                <a:endParaRPr lang="en-US"/>
              </a:p>
            </p:txBody>
          </p:sp>
          <p:sp>
            <p:nvSpPr>
              <p:cNvPr id="29" name="Line 8"/>
              <p:cNvSpPr>
                <a:spLocks noChangeShapeType="1"/>
              </p:cNvSpPr>
              <p:nvPr/>
            </p:nvSpPr>
            <p:spPr bwMode="auto">
              <a:xfrm flipH="1" flipV="1">
                <a:off x="2208" y="2227"/>
                <a:ext cx="240" cy="29"/>
              </a:xfrm>
              <a:prstGeom prst="line">
                <a:avLst/>
              </a:prstGeom>
              <a:noFill/>
              <a:ln w="9525">
                <a:solidFill>
                  <a:srgbClr val="FF0000"/>
                </a:solidFill>
                <a:round/>
                <a:headEnd/>
                <a:tailEnd type="triangle" w="med" len="med"/>
              </a:ln>
            </p:spPr>
            <p:txBody>
              <a:bodyPr/>
              <a:lstStyle/>
              <a:p>
                <a:endParaRPr lang="en-US"/>
              </a:p>
            </p:txBody>
          </p:sp>
          <p:sp>
            <p:nvSpPr>
              <p:cNvPr id="30" name="Line 9"/>
              <p:cNvSpPr>
                <a:spLocks noChangeShapeType="1"/>
              </p:cNvSpPr>
              <p:nvPr/>
            </p:nvSpPr>
            <p:spPr bwMode="auto">
              <a:xfrm flipH="1" flipV="1">
                <a:off x="2208" y="2592"/>
                <a:ext cx="288" cy="96"/>
              </a:xfrm>
              <a:prstGeom prst="line">
                <a:avLst/>
              </a:prstGeom>
              <a:noFill/>
              <a:ln w="9525">
                <a:solidFill>
                  <a:srgbClr val="FF0000"/>
                </a:solidFill>
                <a:round/>
                <a:headEnd/>
                <a:tailEnd type="triangle" w="med" len="med"/>
              </a:ln>
            </p:spPr>
            <p:txBody>
              <a:bodyPr/>
              <a:lstStyle/>
              <a:p>
                <a:endParaRPr lang="en-US"/>
              </a:p>
            </p:txBody>
          </p:sp>
        </p:grpSp>
      </p:grpSp>
      <p:sp>
        <p:nvSpPr>
          <p:cNvPr id="31" name="Rectangle 14"/>
          <p:cNvSpPr>
            <a:spLocks noChangeArrowheads="1"/>
          </p:cNvSpPr>
          <p:nvPr/>
        </p:nvSpPr>
        <p:spPr bwMode="auto">
          <a:xfrm>
            <a:off x="381000" y="1143000"/>
            <a:ext cx="4343400" cy="1384995"/>
          </a:xfrm>
          <a:prstGeom prst="rect">
            <a:avLst/>
          </a:prstGeom>
          <a:noFill/>
          <a:ln w="9525">
            <a:noFill/>
            <a:miter lim="800000"/>
            <a:headEnd/>
            <a:tailEnd/>
          </a:ln>
        </p:spPr>
        <p:txBody>
          <a:bodyPr wrap="square">
            <a:spAutoFit/>
          </a:bodyPr>
          <a:lstStyle/>
          <a:p>
            <a:r>
              <a:rPr lang="en-US" sz="2800" b="1" dirty="0" smtClean="0"/>
              <a:t>Microsoft Excel, </a:t>
            </a:r>
          </a:p>
          <a:p>
            <a:r>
              <a:rPr lang="en-US" sz="2800" b="1" dirty="0" smtClean="0"/>
              <a:t>MCDA Dashboard- </a:t>
            </a:r>
          </a:p>
          <a:p>
            <a:r>
              <a:rPr lang="en-US" sz="2800" b="1" i="1" dirty="0" smtClean="0"/>
              <a:t>Explore Uncertainties</a:t>
            </a:r>
            <a:endParaRPr lang="en-US" sz="2800" b="1" i="1" dirty="0"/>
          </a:p>
        </p:txBody>
      </p:sp>
      <p:sp>
        <p:nvSpPr>
          <p:cNvPr id="35" name="Down Arrow 34"/>
          <p:cNvSpPr/>
          <p:nvPr/>
        </p:nvSpPr>
        <p:spPr>
          <a:xfrm>
            <a:off x="5562600" y="2286000"/>
            <a:ext cx="533400" cy="838200"/>
          </a:xfrm>
          <a:prstGeom prst="down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131119" y="3124200"/>
            <a:ext cx="1260281" cy="523220"/>
          </a:xfrm>
          <a:prstGeom prst="rect">
            <a:avLst/>
          </a:prstGeom>
          <a:noFill/>
        </p:spPr>
        <p:txBody>
          <a:bodyPr wrap="none" rtlCol="0">
            <a:spAutoFit/>
          </a:bodyPr>
          <a:lstStyle/>
          <a:p>
            <a:r>
              <a:rPr lang="en-US" sz="2800" b="1" dirty="0" smtClean="0"/>
              <a:t>WEAP</a:t>
            </a:r>
            <a:endParaRPr lang="en-US" sz="2800" b="1" dirty="0"/>
          </a:p>
        </p:txBody>
      </p:sp>
      <p:grpSp>
        <p:nvGrpSpPr>
          <p:cNvPr id="16" name="Group 39"/>
          <p:cNvGrpSpPr/>
          <p:nvPr/>
        </p:nvGrpSpPr>
        <p:grpSpPr>
          <a:xfrm>
            <a:off x="4572000" y="1219200"/>
            <a:ext cx="4343400" cy="2590800"/>
            <a:chOff x="4572000" y="1219200"/>
            <a:chExt cx="4343400" cy="2590800"/>
          </a:xfrm>
        </p:grpSpPr>
        <p:sp>
          <p:nvSpPr>
            <p:cNvPr id="33" name="TextBox 32"/>
            <p:cNvSpPr txBox="1"/>
            <p:nvPr/>
          </p:nvSpPr>
          <p:spPr>
            <a:xfrm>
              <a:off x="4724400" y="1255693"/>
              <a:ext cx="4114799" cy="954107"/>
            </a:xfrm>
            <a:prstGeom prst="rect">
              <a:avLst/>
            </a:prstGeom>
            <a:noFill/>
          </p:spPr>
          <p:txBody>
            <a:bodyPr wrap="square" rtlCol="0">
              <a:spAutoFit/>
            </a:bodyPr>
            <a:lstStyle/>
            <a:p>
              <a:r>
                <a:rPr lang="en-US" sz="2800" b="1" dirty="0" smtClean="0"/>
                <a:t>MCDA (Excel) used to set parameters</a:t>
              </a:r>
              <a:endParaRPr lang="en-US" sz="2800" b="1" dirty="0"/>
            </a:p>
          </p:txBody>
        </p:sp>
        <p:sp>
          <p:nvSpPr>
            <p:cNvPr id="36" name="Rectangle 35"/>
            <p:cNvSpPr/>
            <p:nvPr/>
          </p:nvSpPr>
          <p:spPr>
            <a:xfrm>
              <a:off x="4572000" y="1219200"/>
              <a:ext cx="43434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Up Arrow 36"/>
          <p:cNvSpPr/>
          <p:nvPr/>
        </p:nvSpPr>
        <p:spPr>
          <a:xfrm>
            <a:off x="7239000" y="2209800"/>
            <a:ext cx="533400" cy="914400"/>
          </a:xfrm>
          <a:prstGeom prst="upArrow">
            <a:avLst/>
          </a:prstGeom>
          <a:gradFill>
            <a:gsLst>
              <a:gs pos="0">
                <a:srgbClr val="FFF200"/>
              </a:gs>
              <a:gs pos="45000">
                <a:srgbClr val="FF7A00"/>
              </a:gs>
              <a:gs pos="70000">
                <a:srgbClr val="FF0300"/>
              </a:gs>
              <a:gs pos="100000">
                <a:srgbClr val="4D0808"/>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anim calcmode="lin" valueType="num">
                                      <p:cBhvr>
                                        <p:cTn id="22" dur="500" fill="hold"/>
                                        <p:tgtEl>
                                          <p:spTgt spid="32"/>
                                        </p:tgtEl>
                                        <p:attrNameLst>
                                          <p:attrName>ppt_x</p:attrName>
                                        </p:attrNameLst>
                                      </p:cBhvr>
                                      <p:tavLst>
                                        <p:tav tm="0">
                                          <p:val>
                                            <p:strVal val="#ppt_x"/>
                                          </p:val>
                                        </p:tav>
                                        <p:tav tm="100000">
                                          <p:val>
                                            <p:strVal val="#ppt_x"/>
                                          </p:val>
                                        </p:tav>
                                      </p:tavLst>
                                    </p:anim>
                                    <p:anim calcmode="lin" valueType="num">
                                      <p:cBhvr>
                                        <p:cTn id="23"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anim calcmode="lin" valueType="num">
                                      <p:cBhvr>
                                        <p:cTn id="29" dur="500" fill="hold"/>
                                        <p:tgtEl>
                                          <p:spTgt spid="37"/>
                                        </p:tgtEl>
                                        <p:attrNameLst>
                                          <p:attrName>ppt_x</p:attrName>
                                        </p:attrNameLst>
                                      </p:cBhvr>
                                      <p:tavLst>
                                        <p:tav tm="0">
                                          <p:val>
                                            <p:strVal val="#ppt_x"/>
                                          </p:val>
                                        </p:tav>
                                        <p:tav tm="100000">
                                          <p:val>
                                            <p:strVal val="#ppt_x"/>
                                          </p:val>
                                        </p:tav>
                                      </p:tavLst>
                                    </p:anim>
                                    <p:anim calcmode="lin" valueType="num">
                                      <p:cBhvr>
                                        <p:cTn id="30"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2" grpId="0"/>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20638" y="152400"/>
            <a:ext cx="4023362" cy="764240"/>
            <a:chOff x="859631" y="2762250"/>
            <a:chExt cx="7541021" cy="1385165"/>
          </a:xfrm>
        </p:grpSpPr>
        <p:sp>
          <p:nvSpPr>
            <p:cNvPr id="3" name="Rectangle 2"/>
            <p:cNvSpPr>
              <a:spLocks noChangeArrowheads="1"/>
            </p:cNvSpPr>
            <p:nvPr/>
          </p:nvSpPr>
          <p:spPr bwMode="auto">
            <a:xfrm>
              <a:off x="48220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Uncertainty</a:t>
              </a:r>
            </a:p>
            <a:p>
              <a:pPr algn="ctr" eaLnBrk="0" hangingPunct="0"/>
              <a:r>
                <a:rPr lang="en-US" sz="900" dirty="0">
                  <a:latin typeface="Times" pitchFamily="18" charset="0"/>
                </a:rPr>
                <a:t>Analysis</a:t>
              </a:r>
            </a:p>
          </p:txBody>
        </p:sp>
        <p:sp>
          <p:nvSpPr>
            <p:cNvPr id="4" name="Rectangle 3"/>
            <p:cNvSpPr>
              <a:spLocks noChangeArrowheads="1"/>
            </p:cNvSpPr>
            <p:nvPr/>
          </p:nvSpPr>
          <p:spPr bwMode="auto">
            <a:xfrm>
              <a:off x="6879431" y="2762250"/>
              <a:ext cx="1371600" cy="685800"/>
            </a:xfrm>
            <a:prstGeom prst="rect">
              <a:avLst/>
            </a:prstGeom>
            <a:solidFill>
              <a:schemeClr val="accent1"/>
            </a:solidFill>
            <a:ln w="25400">
              <a:solidFill>
                <a:srgbClr val="FF0000"/>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Evaluation of </a:t>
              </a:r>
            </a:p>
            <a:p>
              <a:pPr algn="ctr" eaLnBrk="0" hangingPunct="0"/>
              <a:r>
                <a:rPr lang="en-US" sz="900" dirty="0">
                  <a:latin typeface="Times" pitchFamily="18" charset="0"/>
                </a:rPr>
                <a:t>Alternatives</a:t>
              </a:r>
            </a:p>
          </p:txBody>
        </p:sp>
        <p:cxnSp>
          <p:nvCxnSpPr>
            <p:cNvPr id="5" name="AutoShape 5"/>
            <p:cNvCxnSpPr>
              <a:cxnSpLocks noChangeShapeType="1"/>
              <a:stCxn id="12" idx="3"/>
              <a:endCxn id="3" idx="1"/>
            </p:cNvCxnSpPr>
            <p:nvPr/>
          </p:nvCxnSpPr>
          <p:spPr bwMode="auto">
            <a:xfrm>
              <a:off x="4212431" y="3105150"/>
              <a:ext cx="609600" cy="0"/>
            </a:xfrm>
            <a:prstGeom prst="straightConnector1">
              <a:avLst/>
            </a:prstGeom>
            <a:noFill/>
            <a:ln w="9525">
              <a:solidFill>
                <a:schemeClr val="tx1"/>
              </a:solidFill>
              <a:round/>
              <a:headEnd/>
              <a:tailEnd type="triangle" w="med" len="med"/>
            </a:ln>
          </p:spPr>
        </p:cxnSp>
        <p:cxnSp>
          <p:nvCxnSpPr>
            <p:cNvPr id="6" name="AutoShape 6"/>
            <p:cNvCxnSpPr>
              <a:cxnSpLocks noChangeShapeType="1"/>
              <a:stCxn id="3" idx="3"/>
              <a:endCxn id="4" idx="1"/>
            </p:cNvCxnSpPr>
            <p:nvPr/>
          </p:nvCxnSpPr>
          <p:spPr bwMode="auto">
            <a:xfrm>
              <a:off x="6269831" y="3105150"/>
              <a:ext cx="609600" cy="0"/>
            </a:xfrm>
            <a:prstGeom prst="straightConnector1">
              <a:avLst/>
            </a:prstGeom>
            <a:noFill/>
            <a:ln w="9525">
              <a:solidFill>
                <a:schemeClr val="tx1"/>
              </a:solidFill>
              <a:round/>
              <a:headEnd/>
              <a:tailEnd type="triangle" w="med" len="med"/>
            </a:ln>
          </p:spPr>
        </p:cxnSp>
        <p:sp>
          <p:nvSpPr>
            <p:cNvPr id="7" name="Text Box 8"/>
            <p:cNvSpPr txBox="1">
              <a:spLocks noChangeArrowheads="1"/>
            </p:cNvSpPr>
            <p:nvPr/>
          </p:nvSpPr>
          <p:spPr bwMode="auto">
            <a:xfrm>
              <a:off x="7249319" y="3729038"/>
              <a:ext cx="1151333" cy="418377"/>
            </a:xfrm>
            <a:prstGeom prst="rect">
              <a:avLst/>
            </a:prstGeom>
            <a:noFill/>
            <a:ln w="9525">
              <a:noFill/>
              <a:miter lim="800000"/>
              <a:headEnd/>
              <a:tailEnd/>
            </a:ln>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0" hangingPunct="0"/>
              <a:r>
                <a:rPr lang="en-US" sz="900" dirty="0">
                  <a:latin typeface="Times" pitchFamily="18" charset="0"/>
                </a:rPr>
                <a:t>iterations</a:t>
              </a:r>
            </a:p>
          </p:txBody>
        </p:sp>
        <p:cxnSp>
          <p:nvCxnSpPr>
            <p:cNvPr id="8" name="AutoShape 9"/>
            <p:cNvCxnSpPr>
              <a:cxnSpLocks noChangeShapeType="1"/>
              <a:stCxn id="4" idx="2"/>
              <a:endCxn id="11" idx="2"/>
            </p:cNvCxnSpPr>
            <p:nvPr/>
          </p:nvCxnSpPr>
          <p:spPr bwMode="auto">
            <a:xfrm rot="5400000">
              <a:off x="4573587" y="457994"/>
              <a:ext cx="1588" cy="5981700"/>
            </a:xfrm>
            <a:prstGeom prst="bentConnector3">
              <a:avLst>
                <a:gd name="adj1" fmla="val 14400005"/>
              </a:avLst>
            </a:prstGeom>
            <a:noFill/>
            <a:ln w="15875">
              <a:solidFill>
                <a:schemeClr val="hlink"/>
              </a:solidFill>
              <a:miter lim="800000"/>
              <a:headEnd/>
              <a:tailEnd type="triangle" w="med" len="med"/>
            </a:ln>
          </p:spPr>
        </p:cxnSp>
        <p:cxnSp>
          <p:nvCxnSpPr>
            <p:cNvPr id="9" name="AutoShape 10"/>
            <p:cNvCxnSpPr>
              <a:cxnSpLocks noChangeShapeType="1"/>
              <a:stCxn id="4" idx="2"/>
              <a:endCxn id="12" idx="2"/>
            </p:cNvCxnSpPr>
            <p:nvPr/>
          </p:nvCxnSpPr>
          <p:spPr bwMode="auto">
            <a:xfrm rot="5400000">
              <a:off x="5526087" y="1410494"/>
              <a:ext cx="1588" cy="4076700"/>
            </a:xfrm>
            <a:prstGeom prst="bentConnector3">
              <a:avLst>
                <a:gd name="adj1" fmla="val 14400005"/>
              </a:avLst>
            </a:prstGeom>
            <a:noFill/>
            <a:ln w="15875">
              <a:solidFill>
                <a:schemeClr val="hlink"/>
              </a:solidFill>
              <a:miter lim="800000"/>
              <a:headEnd/>
              <a:tailEnd type="triangle" w="med" len="med"/>
            </a:ln>
          </p:spPr>
        </p:cxnSp>
        <p:cxnSp>
          <p:nvCxnSpPr>
            <p:cNvPr id="10" name="AutoShape 11"/>
            <p:cNvCxnSpPr>
              <a:cxnSpLocks noChangeShapeType="1"/>
              <a:stCxn id="4" idx="2"/>
              <a:endCxn id="3" idx="2"/>
            </p:cNvCxnSpPr>
            <p:nvPr/>
          </p:nvCxnSpPr>
          <p:spPr bwMode="auto">
            <a:xfrm rot="5400000">
              <a:off x="6554787" y="2439194"/>
              <a:ext cx="1588" cy="2019300"/>
            </a:xfrm>
            <a:prstGeom prst="bentConnector3">
              <a:avLst>
                <a:gd name="adj1" fmla="val 14400005"/>
              </a:avLst>
            </a:prstGeom>
            <a:noFill/>
            <a:ln w="15875">
              <a:solidFill>
                <a:schemeClr val="hlink"/>
              </a:solidFill>
              <a:miter lim="800000"/>
              <a:headEnd/>
              <a:tailEnd type="triangle" w="med" len="med"/>
            </a:ln>
          </p:spPr>
        </p:cxnSp>
        <p:sp>
          <p:nvSpPr>
            <p:cNvPr id="11" name="Rectangle 10"/>
            <p:cNvSpPr>
              <a:spLocks noChangeArrowheads="1"/>
            </p:cNvSpPr>
            <p:nvPr/>
          </p:nvSpPr>
          <p:spPr bwMode="auto">
            <a:xfrm>
              <a:off x="859631" y="2762250"/>
              <a:ext cx="1447800" cy="685800"/>
            </a:xfrm>
            <a:prstGeom prst="rect">
              <a:avLst/>
            </a:prstGeom>
            <a:solidFill>
              <a:schemeClr val="accent1"/>
            </a:solidFill>
            <a:ln w="12700">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Problem</a:t>
              </a:r>
            </a:p>
            <a:p>
              <a:pPr algn="ctr" eaLnBrk="0" hangingPunct="0"/>
              <a:r>
                <a:rPr lang="en-US" sz="900" dirty="0">
                  <a:latin typeface="Times" pitchFamily="18" charset="0"/>
                </a:rPr>
                <a:t>Structuring</a:t>
              </a:r>
            </a:p>
          </p:txBody>
        </p:sp>
        <p:sp>
          <p:nvSpPr>
            <p:cNvPr id="12" name="Rectangle 11"/>
            <p:cNvSpPr>
              <a:spLocks noChangeArrowheads="1"/>
            </p:cNvSpPr>
            <p:nvPr/>
          </p:nvSpPr>
          <p:spPr bwMode="auto">
            <a:xfrm>
              <a:off x="2764631" y="2762250"/>
              <a:ext cx="1447800" cy="685800"/>
            </a:xfrm>
            <a:prstGeom prst="rect">
              <a:avLst/>
            </a:prstGeom>
            <a:solidFill>
              <a:schemeClr val="accent1"/>
            </a:solidFill>
            <a:ln w="15875">
              <a:solidFill>
                <a:schemeClr val="tx1"/>
              </a:solidFill>
              <a:miter lim="800000"/>
              <a:headEnd/>
              <a:tailEnd/>
            </a:ln>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0" hangingPunct="0"/>
              <a:r>
                <a:rPr lang="en-US" sz="900" dirty="0">
                  <a:latin typeface="Times" pitchFamily="18" charset="0"/>
                </a:rPr>
                <a:t>Deterministic</a:t>
              </a:r>
            </a:p>
            <a:p>
              <a:pPr algn="ctr" eaLnBrk="0" hangingPunct="0"/>
              <a:r>
                <a:rPr lang="en-US" sz="900" dirty="0">
                  <a:latin typeface="Times" pitchFamily="18" charset="0"/>
                </a:rPr>
                <a:t>Analysis</a:t>
              </a:r>
            </a:p>
          </p:txBody>
        </p:sp>
        <p:cxnSp>
          <p:nvCxnSpPr>
            <p:cNvPr id="13" name="AutoShape 15"/>
            <p:cNvCxnSpPr>
              <a:cxnSpLocks noChangeShapeType="1"/>
              <a:stCxn id="11" idx="3"/>
              <a:endCxn id="12" idx="1"/>
            </p:cNvCxnSpPr>
            <p:nvPr/>
          </p:nvCxnSpPr>
          <p:spPr bwMode="auto">
            <a:xfrm>
              <a:off x="2307431" y="3105150"/>
              <a:ext cx="457200" cy="0"/>
            </a:xfrm>
            <a:prstGeom prst="straightConnector1">
              <a:avLst/>
            </a:prstGeom>
            <a:noFill/>
            <a:ln w="9525">
              <a:solidFill>
                <a:schemeClr val="tx1"/>
              </a:solidFill>
              <a:round/>
              <a:headEnd/>
              <a:tailEnd type="triangle" w="med" len="med"/>
            </a:ln>
          </p:spPr>
        </p:cxnSp>
      </p:grpSp>
      <p:pic>
        <p:nvPicPr>
          <p:cNvPr id="2050" name="Picture 2"/>
          <p:cNvPicPr>
            <a:picLocks noChangeAspect="1" noChangeArrowheads="1"/>
          </p:cNvPicPr>
          <p:nvPr/>
        </p:nvPicPr>
        <p:blipFill>
          <a:blip r:embed="rId3" cstate="print"/>
          <a:srcRect l="1602" t="20256" r="29373" b="49487"/>
          <a:stretch>
            <a:fillRect/>
          </a:stretch>
        </p:blipFill>
        <p:spPr bwMode="auto">
          <a:xfrm>
            <a:off x="0" y="1752600"/>
            <a:ext cx="9329981" cy="2560320"/>
          </a:xfrm>
          <a:prstGeom prst="rect">
            <a:avLst/>
          </a:prstGeom>
          <a:noFill/>
          <a:ln w="9525">
            <a:noFill/>
            <a:miter lim="800000"/>
            <a:headEnd/>
            <a:tailEnd/>
          </a:ln>
        </p:spPr>
      </p:pic>
      <p:sp>
        <p:nvSpPr>
          <p:cNvPr id="15" name="Rectangle 14"/>
          <p:cNvSpPr/>
          <p:nvPr/>
        </p:nvSpPr>
        <p:spPr>
          <a:xfrm>
            <a:off x="2286000" y="3124200"/>
            <a:ext cx="3276600" cy="914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52400" y="1066800"/>
            <a:ext cx="5327164" cy="369332"/>
          </a:xfrm>
          <a:prstGeom prst="rect">
            <a:avLst/>
          </a:prstGeom>
          <a:noFill/>
        </p:spPr>
        <p:txBody>
          <a:bodyPr wrap="none" rtlCol="0">
            <a:spAutoFit/>
          </a:bodyPr>
          <a:lstStyle/>
          <a:p>
            <a:r>
              <a:rPr lang="en-US" b="1" dirty="0" smtClean="0"/>
              <a:t>Stakeholder Weights Assigned to Each Criteria</a:t>
            </a:r>
            <a:endParaRPr lang="en-US" b="1" dirty="0"/>
          </a:p>
        </p:txBody>
      </p:sp>
      <p:sp>
        <p:nvSpPr>
          <p:cNvPr id="20" name="TextBox 19"/>
          <p:cNvSpPr txBox="1"/>
          <p:nvPr/>
        </p:nvSpPr>
        <p:spPr>
          <a:xfrm>
            <a:off x="155813" y="4507468"/>
            <a:ext cx="5254387" cy="369332"/>
          </a:xfrm>
          <a:prstGeom prst="rect">
            <a:avLst/>
          </a:prstGeom>
          <a:noFill/>
        </p:spPr>
        <p:txBody>
          <a:bodyPr wrap="none" rtlCol="0">
            <a:spAutoFit/>
          </a:bodyPr>
          <a:lstStyle/>
          <a:p>
            <a:r>
              <a:rPr lang="en-US" b="1" dirty="0" smtClean="0"/>
              <a:t>Each Criteria is Evaluated for Each Alternative</a:t>
            </a:r>
            <a:endParaRPr lang="en-US" b="1" dirty="0"/>
          </a:p>
        </p:txBody>
      </p:sp>
      <p:sp>
        <p:nvSpPr>
          <p:cNvPr id="21" name="TextBox 20"/>
          <p:cNvSpPr txBox="1"/>
          <p:nvPr/>
        </p:nvSpPr>
        <p:spPr>
          <a:xfrm>
            <a:off x="228600" y="0"/>
            <a:ext cx="3505200" cy="1107996"/>
          </a:xfrm>
          <a:prstGeom prst="rect">
            <a:avLst/>
          </a:prstGeom>
          <a:noFill/>
        </p:spPr>
        <p:txBody>
          <a:bodyPr wrap="square" rtlCol="0">
            <a:spAutoFit/>
          </a:bodyPr>
          <a:lstStyle/>
          <a:p>
            <a:r>
              <a:rPr lang="en-US" sz="6600" dirty="0" smtClean="0"/>
              <a:t>MCDA</a:t>
            </a:r>
            <a:endParaRPr lang="en-US" sz="66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51Storage.jpg"/>
          <p:cNvPicPr>
            <a:picLocks noChangeAspect="1"/>
          </p:cNvPicPr>
          <p:nvPr/>
        </p:nvPicPr>
        <p:blipFill>
          <a:blip r:embed="rId2" cstate="print"/>
          <a:srcRect r="13699"/>
          <a:stretch>
            <a:fillRect/>
          </a:stretch>
        </p:blipFill>
        <p:spPr>
          <a:xfrm>
            <a:off x="152400" y="3352800"/>
            <a:ext cx="5257800" cy="3321012"/>
          </a:xfrm>
          <a:prstGeom prst="rect">
            <a:avLst/>
          </a:prstGeom>
        </p:spPr>
      </p:pic>
      <p:sp>
        <p:nvSpPr>
          <p:cNvPr id="23" name="TextBox 22"/>
          <p:cNvSpPr txBox="1"/>
          <p:nvPr/>
        </p:nvSpPr>
        <p:spPr>
          <a:xfrm>
            <a:off x="533400" y="990600"/>
            <a:ext cx="7900561" cy="1200329"/>
          </a:xfrm>
          <a:prstGeom prst="rect">
            <a:avLst/>
          </a:prstGeom>
          <a:noFill/>
        </p:spPr>
        <p:txBody>
          <a:bodyPr wrap="none" rtlCol="0">
            <a:noAutofit/>
          </a:bodyPr>
          <a:lstStyle/>
          <a:p>
            <a:r>
              <a:rPr lang="en-US" b="1" dirty="0" smtClean="0"/>
              <a:t>Focusing in on an Alternative: </a:t>
            </a:r>
            <a:r>
              <a:rPr lang="en-US" b="1" i="1" dirty="0" smtClean="0"/>
              <a:t>Modified CIP + C51</a:t>
            </a:r>
            <a:endParaRPr lang="en-US" b="1" dirty="0" smtClean="0"/>
          </a:p>
          <a:p>
            <a:r>
              <a:rPr lang="en-US" b="1" dirty="0" smtClean="0"/>
              <a:t>WEAP Mathematical “Expression Builder” is used to mimic the </a:t>
            </a:r>
          </a:p>
          <a:p>
            <a:r>
              <a:rPr lang="en-US" b="1" dirty="0" smtClean="0"/>
              <a:t>operations of  C-51, e.g. Fill during high flows, release during low flows</a:t>
            </a:r>
            <a:endParaRPr lang="en-US" b="1" dirty="0"/>
          </a:p>
        </p:txBody>
      </p:sp>
      <p:pic>
        <p:nvPicPr>
          <p:cNvPr id="24" name="Picture 2"/>
          <p:cNvPicPr>
            <a:picLocks noChangeAspect="1" noChangeArrowheads="1"/>
          </p:cNvPicPr>
          <p:nvPr/>
        </p:nvPicPr>
        <p:blipFill>
          <a:blip r:embed="rId3" cstate="print"/>
          <a:srcRect l="33701" r="23407" b="28922"/>
          <a:stretch>
            <a:fillRect/>
          </a:stretch>
        </p:blipFill>
        <p:spPr bwMode="auto">
          <a:xfrm>
            <a:off x="5867400" y="3276600"/>
            <a:ext cx="3048000" cy="3156857"/>
          </a:xfrm>
          <a:prstGeom prst="rect">
            <a:avLst/>
          </a:prstGeom>
          <a:noFill/>
          <a:ln w="9525">
            <a:noFill/>
            <a:miter lim="800000"/>
            <a:headEnd/>
            <a:tailEnd/>
          </a:ln>
          <a:effectLst/>
        </p:spPr>
      </p:pic>
      <p:pic>
        <p:nvPicPr>
          <p:cNvPr id="25" name="Picture 3"/>
          <p:cNvPicPr>
            <a:picLocks noChangeAspect="1" noChangeArrowheads="1"/>
          </p:cNvPicPr>
          <p:nvPr/>
        </p:nvPicPr>
        <p:blipFill>
          <a:blip r:embed="rId4" cstate="print"/>
          <a:srcRect l="17904" t="8464" b="76490"/>
          <a:stretch>
            <a:fillRect/>
          </a:stretch>
        </p:blipFill>
        <p:spPr bwMode="auto">
          <a:xfrm>
            <a:off x="267462" y="2133600"/>
            <a:ext cx="8647938" cy="990600"/>
          </a:xfrm>
          <a:prstGeom prst="rect">
            <a:avLst/>
          </a:prstGeom>
          <a:noFill/>
          <a:ln w="9525">
            <a:noFill/>
            <a:miter lim="800000"/>
            <a:headEnd/>
            <a:tailEnd/>
          </a:ln>
          <a:effectLst/>
        </p:spPr>
      </p:pic>
      <p:sp>
        <p:nvSpPr>
          <p:cNvPr id="26" name="TextBox 25"/>
          <p:cNvSpPr txBox="1"/>
          <p:nvPr/>
        </p:nvSpPr>
        <p:spPr>
          <a:xfrm>
            <a:off x="3617149" y="5559623"/>
            <a:ext cx="1031051" cy="307777"/>
          </a:xfrm>
          <a:prstGeom prst="rect">
            <a:avLst/>
          </a:prstGeom>
          <a:noFill/>
        </p:spPr>
        <p:txBody>
          <a:bodyPr wrap="none" rtlCol="0">
            <a:spAutoFit/>
          </a:bodyPr>
          <a:lstStyle/>
          <a:p>
            <a:r>
              <a:rPr lang="en-US" sz="1400" dirty="0" smtClean="0"/>
              <a:t>Dry Period</a:t>
            </a:r>
          </a:p>
        </p:txBody>
      </p:sp>
      <p:cxnSp>
        <p:nvCxnSpPr>
          <p:cNvPr id="27" name="Straight Arrow Connector 26"/>
          <p:cNvCxnSpPr/>
          <p:nvPr/>
        </p:nvCxnSpPr>
        <p:spPr>
          <a:xfrm>
            <a:off x="3810000" y="5410200"/>
            <a:ext cx="6096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5400000">
            <a:off x="785336" y="5181600"/>
            <a:ext cx="1107996" cy="369332"/>
          </a:xfrm>
          <a:prstGeom prst="rect">
            <a:avLst/>
          </a:prstGeom>
          <a:noFill/>
        </p:spPr>
        <p:txBody>
          <a:bodyPr wrap="none" rtlCol="0">
            <a:spAutoFit/>
          </a:bodyPr>
          <a:lstStyle/>
          <a:p>
            <a:r>
              <a:rPr lang="en-US" dirty="0" smtClean="0"/>
              <a:t>inception</a:t>
            </a:r>
            <a:endParaRPr lang="en-US" dirty="0"/>
          </a:p>
        </p:txBody>
      </p:sp>
      <p:sp>
        <p:nvSpPr>
          <p:cNvPr id="29" name="TextBox 28"/>
          <p:cNvSpPr txBox="1"/>
          <p:nvPr/>
        </p:nvSpPr>
        <p:spPr>
          <a:xfrm>
            <a:off x="2368465" y="3200400"/>
            <a:ext cx="1289135" cy="307777"/>
          </a:xfrm>
          <a:prstGeom prst="rect">
            <a:avLst/>
          </a:prstGeom>
          <a:solidFill>
            <a:srgbClr val="EAEAEA"/>
          </a:solidFill>
        </p:spPr>
        <p:txBody>
          <a:bodyPr wrap="none" rtlCol="0">
            <a:spAutoFit/>
          </a:bodyPr>
          <a:lstStyle/>
          <a:p>
            <a:r>
              <a:rPr lang="en-US" sz="1400" b="1" dirty="0" smtClean="0"/>
              <a:t>C-51 Storage</a:t>
            </a:r>
            <a:endParaRPr lang="en-US" sz="1400" b="1" dirty="0"/>
          </a:p>
        </p:txBody>
      </p:sp>
      <p:sp>
        <p:nvSpPr>
          <p:cNvPr id="30" name="Rectangle 2"/>
          <p:cNvSpPr>
            <a:spLocks noGrp="1" noChangeArrowheads="1"/>
          </p:cNvSpPr>
          <p:nvPr>
            <p:ph type="title"/>
          </p:nvPr>
        </p:nvSpPr>
        <p:spPr>
          <a:xfrm>
            <a:off x="457200" y="152400"/>
            <a:ext cx="8229600" cy="685800"/>
          </a:xfrm>
        </p:spPr>
        <p:txBody>
          <a:bodyPr/>
          <a:lstStyle/>
          <a:p>
            <a:pPr algn="l"/>
            <a:r>
              <a:rPr lang="en-US" sz="3200" dirty="0" smtClean="0">
                <a:solidFill>
                  <a:schemeClr val="tx1"/>
                </a:solidFill>
              </a:rPr>
              <a:t>HOW?  Then Use Model to Evaluate Alternatives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3"/>
          <p:cNvSpPr txBox="1">
            <a:spLocks/>
          </p:cNvSpPr>
          <p:nvPr/>
        </p:nvSpPr>
        <p:spPr>
          <a:xfrm>
            <a:off x="533400" y="6400800"/>
            <a:ext cx="6400800" cy="457200"/>
          </a:xfrm>
          <a:prstGeom prst="rect">
            <a:avLst/>
          </a:prstGeom>
          <a:noFill/>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smtClean="0">
                <a:ln>
                  <a:noFill/>
                </a:ln>
                <a:solidFill>
                  <a:schemeClr val="tx1"/>
                </a:solidFill>
                <a:effectLst/>
                <a:uLnTx/>
                <a:uFillTx/>
                <a:latin typeface="Arial" charset="0"/>
                <a:ea typeface="+mn-ea"/>
                <a:cs typeface="+mn-cs"/>
              </a:rPr>
              <a:t>D</a:t>
            </a:r>
            <a:r>
              <a:rPr kumimoji="0" lang="en-US" sz="1800" b="0" i="0" u="none" strike="noStrike" kern="1200" cap="none" spc="0" normalizeH="0" baseline="30000" noProof="0" smtClean="0">
                <a:ln>
                  <a:noFill/>
                </a:ln>
                <a:solidFill>
                  <a:schemeClr val="tx1"/>
                </a:solidFill>
                <a:effectLst/>
                <a:uLnTx/>
                <a:uFillTx/>
                <a:latin typeface="Arial" charset="0"/>
                <a:ea typeface="+mn-ea"/>
                <a:cs typeface="+mn-cs"/>
              </a:rPr>
              <a:t>2</a:t>
            </a:r>
            <a:r>
              <a:rPr kumimoji="0" lang="en-US" sz="1800" b="0" i="0" u="none" strike="noStrike" kern="1200" cap="none" spc="0" normalizeH="0" baseline="0" noProof="0" smtClean="0">
                <a:ln>
                  <a:noFill/>
                </a:ln>
                <a:solidFill>
                  <a:schemeClr val="tx1"/>
                </a:solidFill>
                <a:effectLst/>
                <a:uLnTx/>
                <a:uFillTx/>
                <a:latin typeface="Arial" charset="0"/>
                <a:ea typeface="+mn-ea"/>
                <a:cs typeface="+mn-cs"/>
              </a:rPr>
              <a:t>S</a:t>
            </a:r>
            <a:r>
              <a:rPr kumimoji="0" lang="en-US" sz="1800" b="0" i="0" u="none" strike="noStrike" kern="1200" cap="none" spc="0" normalizeH="0" baseline="30000" noProof="0" smtClean="0">
                <a:ln>
                  <a:noFill/>
                </a:ln>
                <a:solidFill>
                  <a:schemeClr val="tx1"/>
                </a:solidFill>
                <a:effectLst/>
                <a:uLnTx/>
                <a:uFillTx/>
                <a:latin typeface="Arial" charset="0"/>
                <a:ea typeface="+mn-ea"/>
                <a:cs typeface="+mn-cs"/>
              </a:rPr>
              <a:t>2 </a:t>
            </a:r>
            <a:r>
              <a:rPr kumimoji="0" lang="en-US" sz="1800" b="0" i="0" u="none" strike="noStrike" kern="1200" cap="none" spc="0" normalizeH="0" baseline="0" noProof="0" smtClean="0">
                <a:ln>
                  <a:noFill/>
                </a:ln>
                <a:solidFill>
                  <a:schemeClr val="tx1"/>
                </a:solidFill>
                <a:effectLst/>
                <a:uLnTx/>
                <a:uFillTx/>
                <a:latin typeface="Arial" charset="0"/>
                <a:ea typeface="+mn-ea"/>
                <a:cs typeface="+mn-cs"/>
              </a:rPr>
              <a:t> Helping Water Manager Plan for the Future</a:t>
            </a:r>
          </a:p>
        </p:txBody>
      </p:sp>
      <p:sp>
        <p:nvSpPr>
          <p:cNvPr id="13" name="Rectangle 2"/>
          <p:cNvSpPr txBox="1">
            <a:spLocks noChangeArrowheads="1"/>
          </p:cNvSpPr>
          <p:nvPr/>
        </p:nvSpPr>
        <p:spPr bwMode="auto">
          <a:xfrm>
            <a:off x="457200" y="76200"/>
            <a:ext cx="8458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effectLst/>
                <a:uLnTx/>
                <a:uFillTx/>
                <a:latin typeface="+mj-lt"/>
                <a:ea typeface="+mj-ea"/>
                <a:cs typeface="+mj-cs"/>
              </a:rPr>
              <a:t>Example Results – C-51 Reservoir</a:t>
            </a:r>
            <a:br>
              <a:rPr kumimoji="0" lang="en-US" sz="3600" b="1" i="0" u="none" strike="noStrike" kern="0" cap="none" spc="0" normalizeH="0" baseline="0" noProof="0" dirty="0" smtClean="0">
                <a:ln>
                  <a:noFill/>
                </a:ln>
                <a:effectLst/>
                <a:uLnTx/>
                <a:uFillTx/>
                <a:latin typeface="+mj-lt"/>
                <a:ea typeface="+mj-ea"/>
                <a:cs typeface="+mj-cs"/>
              </a:rPr>
            </a:br>
            <a:r>
              <a:rPr kumimoji="0" lang="en-US" sz="2400" b="1" i="0" u="none" strike="noStrike" kern="0" cap="none" spc="0" normalizeH="0" baseline="0" noProof="0" dirty="0" smtClean="0">
                <a:ln>
                  <a:noFill/>
                </a:ln>
                <a:effectLst/>
                <a:uLnTx/>
                <a:uFillTx/>
                <a:latin typeface="+mj-lt"/>
                <a:ea typeface="+mj-ea"/>
                <a:cs typeface="+mj-cs"/>
              </a:rPr>
              <a:t>Monthly Mean Discharge, 2023-2030 (Historic climate ‘repeats’)</a:t>
            </a:r>
            <a:endParaRPr kumimoji="0" lang="en-US" sz="3600" b="1" i="0" u="none" strike="noStrike" kern="0" cap="none" spc="0" normalizeH="0" baseline="0" noProof="0" dirty="0" smtClean="0">
              <a:ln>
                <a:noFill/>
              </a:ln>
              <a:effectLst/>
              <a:uLnTx/>
              <a:uFillTx/>
              <a:latin typeface="+mj-lt"/>
              <a:ea typeface="+mj-ea"/>
              <a:cs typeface="+mj-cs"/>
            </a:endParaRPr>
          </a:p>
        </p:txBody>
      </p:sp>
      <p:pic>
        <p:nvPicPr>
          <p:cNvPr id="14" name="Content Placeholder 5" descr="c51.jpg"/>
          <p:cNvPicPr>
            <a:picLocks noChangeAspect="1"/>
          </p:cNvPicPr>
          <p:nvPr/>
        </p:nvPicPr>
        <p:blipFill>
          <a:blip r:embed="rId2" cstate="print"/>
          <a:stretch>
            <a:fillRect/>
          </a:stretch>
        </p:blipFill>
        <p:spPr>
          <a:xfrm>
            <a:off x="457200" y="1620163"/>
            <a:ext cx="8229600" cy="4486037"/>
          </a:xfrm>
          <a:prstGeom prst="rect">
            <a:avLst/>
          </a:prstGeom>
        </p:spPr>
      </p:pic>
      <p:cxnSp>
        <p:nvCxnSpPr>
          <p:cNvPr id="15" name="Straight Arrow Connector 14"/>
          <p:cNvCxnSpPr/>
          <p:nvPr/>
        </p:nvCxnSpPr>
        <p:spPr>
          <a:xfrm rot="5400000">
            <a:off x="5563394" y="4876800"/>
            <a:ext cx="1219200" cy="1588"/>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57930" y="4419600"/>
            <a:ext cx="2428870" cy="646331"/>
          </a:xfrm>
          <a:prstGeom prst="rect">
            <a:avLst/>
          </a:prstGeom>
          <a:noFill/>
        </p:spPr>
        <p:txBody>
          <a:bodyPr wrap="none" rtlCol="0">
            <a:spAutoFit/>
          </a:bodyPr>
          <a:lstStyle/>
          <a:p>
            <a:r>
              <a:rPr lang="en-US" dirty="0" smtClean="0"/>
              <a:t>Release in dry period,</a:t>
            </a:r>
          </a:p>
          <a:p>
            <a:r>
              <a:rPr lang="en-US" dirty="0" smtClean="0"/>
              <a:t>Increase in Discharge</a:t>
            </a:r>
          </a:p>
        </p:txBody>
      </p:sp>
      <p:cxnSp>
        <p:nvCxnSpPr>
          <p:cNvPr id="17" name="Straight Arrow Connector 16"/>
          <p:cNvCxnSpPr/>
          <p:nvPr/>
        </p:nvCxnSpPr>
        <p:spPr>
          <a:xfrm rot="5400000">
            <a:off x="1143794" y="3275806"/>
            <a:ext cx="1219200" cy="1588"/>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295400" y="3810000"/>
            <a:ext cx="2492990" cy="646331"/>
          </a:xfrm>
          <a:prstGeom prst="rect">
            <a:avLst/>
          </a:prstGeom>
          <a:noFill/>
        </p:spPr>
        <p:txBody>
          <a:bodyPr wrap="none" rtlCol="0">
            <a:spAutoFit/>
          </a:bodyPr>
          <a:lstStyle/>
          <a:p>
            <a:r>
              <a:rPr lang="en-US" dirty="0" smtClean="0"/>
              <a:t>Storage in wet period, </a:t>
            </a:r>
          </a:p>
          <a:p>
            <a:r>
              <a:rPr lang="en-US" dirty="0" smtClean="0"/>
              <a:t>Decrease in discharge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193675" y="2133600"/>
            <a:ext cx="8626475" cy="4724400"/>
          </a:xfrm>
          <a:prstGeom prst="rect">
            <a:avLst/>
          </a:prstGeom>
          <a:solidFill>
            <a:srgbClr val="FFFFFF"/>
          </a:solidFill>
          <a:ln>
            <a:miter lim="800000"/>
            <a:headEnd/>
            <a:tailEnd/>
          </a:ln>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10000"/>
              </a:spcBef>
              <a:spcAft>
                <a:spcPts val="0"/>
              </a:spcAft>
              <a:buClrTx/>
              <a:buSzTx/>
              <a:buFontTx/>
              <a:buNone/>
              <a:tabLst/>
              <a:defRPr/>
            </a:pPr>
            <a:endParaRPr kumimoji="0" lang="en-US" sz="3200" b="1"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10000"/>
              </a:spcBef>
              <a:spcAft>
                <a:spcPts val="0"/>
              </a:spcAft>
              <a:buClrTx/>
              <a:buSzTx/>
              <a:buFontTx/>
              <a:buNone/>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hlinkClick r:id="rId2"/>
              </a:rPr>
              <a:t>http://www.isse.ucar.edu/awwarf/</a:t>
            </a:r>
            <a:endParaRPr kumimoji="0" lang="en-US" sz="3200" b="1" i="0" u="sng" strike="noStrike" kern="1200" cap="none" spc="0" normalizeH="0" baseline="0" noProof="0" dirty="0" smtClean="0">
              <a:ln>
                <a:noFill/>
              </a:ln>
              <a:solidFill>
                <a:schemeClr val="tx1"/>
              </a:solidFill>
              <a:effectLst/>
              <a:uLnTx/>
              <a:uFillTx/>
              <a:latin typeface="+mn-lt"/>
              <a:ea typeface="+mn-ea"/>
              <a:cs typeface="+mn-cs"/>
            </a:endParaRPr>
          </a:p>
          <a:p>
            <a:pPr marL="342900" lvl="0" indent="-342900" algn="ctr" fontAlgn="auto">
              <a:spcBef>
                <a:spcPct val="10000"/>
              </a:spcBef>
              <a:spcAft>
                <a:spcPts val="0"/>
              </a:spcAft>
            </a:pPr>
            <a:r>
              <a:rPr kumimoji="0" lang="en-US" sz="3200" b="1" i="0" u="sng" strike="noStrike" kern="1200" cap="none" spc="0" normalizeH="0" baseline="0" noProof="0" dirty="0" smtClean="0">
                <a:ln>
                  <a:noFill/>
                </a:ln>
                <a:solidFill>
                  <a:schemeClr val="tx1"/>
                </a:solidFill>
                <a:effectLst/>
                <a:uLnTx/>
                <a:uFillTx/>
                <a:latin typeface="+mn-lt"/>
                <a:ea typeface="+mn-ea"/>
                <a:cs typeface="+mn-cs"/>
                <a:hlinkClick r:id="rId3"/>
              </a:rPr>
              <a:t>http://waterresearchfoundation.org/</a:t>
            </a:r>
            <a:endParaRPr kumimoji="0" lang="en-US" sz="3200" b="1" i="0" u="sng"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10000"/>
              </a:spcBef>
              <a:spcAft>
                <a:spcPts val="0"/>
              </a:spcAft>
              <a:buClrTx/>
              <a:buSzTx/>
              <a:buFontTx/>
              <a:buNone/>
              <a:tabLst/>
              <a:defRPr/>
            </a:pPr>
            <a:r>
              <a:rPr kumimoji="0" lang="en-US" sz="3200" b="1" i="0" u="sng" strike="noStrike" kern="1200" cap="none" spc="0" normalizeH="0" baseline="0" noProof="0" dirty="0" smtClean="0">
                <a:ln>
                  <a:noFill/>
                </a:ln>
                <a:solidFill>
                  <a:schemeClr val="tx1"/>
                </a:solidFill>
                <a:effectLst/>
                <a:uLnTx/>
                <a:uFillTx/>
                <a:latin typeface="+mn-lt"/>
                <a:ea typeface="+mn-ea"/>
                <a:cs typeface="+mn-cs"/>
                <a:hlinkClick r:id="rId4"/>
              </a:rPr>
              <a:t>http:</a:t>
            </a:r>
            <a:r>
              <a:rPr kumimoji="0" lang="en-US" sz="3200" b="1" i="0" u="sng" strike="noStrike" kern="1200" cap="none" spc="0" normalizeH="0" baseline="0" noProof="0" dirty="0" smtClean="0">
                <a:ln>
                  <a:noFill/>
                </a:ln>
                <a:solidFill>
                  <a:schemeClr val="hlink"/>
                </a:solidFill>
                <a:effectLst/>
                <a:uLnTx/>
                <a:uFillTx/>
                <a:latin typeface="+mn-lt"/>
                <a:ea typeface="+mn-ea"/>
                <a:cs typeface="+mn-cs"/>
                <a:hlinkClick r:id="rId4"/>
              </a:rPr>
              <a:t>//s</a:t>
            </a:r>
            <a:r>
              <a:rPr kumimoji="0" lang="en-US" sz="3200" b="1" i="0" u="sng" strike="noStrike" kern="1200" cap="none" spc="0" normalizeH="0" baseline="0" noProof="0" dirty="0" smtClean="0">
                <a:ln>
                  <a:noFill/>
                </a:ln>
                <a:solidFill>
                  <a:schemeClr val="hlink"/>
                </a:solidFill>
                <a:effectLst/>
                <a:uLnTx/>
                <a:uFillTx/>
                <a:latin typeface="+mn-lt"/>
                <a:ea typeface="+mn-ea"/>
                <a:cs typeface="+mn-cs"/>
              </a:rPr>
              <a:t>ei-us.org</a:t>
            </a:r>
          </a:p>
          <a:p>
            <a:pPr marL="342900" marR="0" lvl="0" indent="-342900" algn="ctr" defTabSz="914400" rtl="0" eaLnBrk="1" fontAlgn="auto" latinLnBrk="0" hangingPunct="1">
              <a:lnSpc>
                <a:spcPct val="100000"/>
              </a:lnSpc>
              <a:spcBef>
                <a:spcPct val="10000"/>
              </a:spcBef>
              <a:spcAft>
                <a:spcPts val="0"/>
              </a:spcAft>
              <a:buClrTx/>
              <a:buSzTx/>
              <a:buFontTx/>
              <a:buNone/>
              <a:tabLst/>
              <a:defRPr/>
            </a:pPr>
            <a:r>
              <a:rPr kumimoji="0" lang="en-US" sz="3200" b="1" i="0" u="sng" strike="noStrike" kern="1200" cap="none" spc="0" normalizeH="0" baseline="0" noProof="0" dirty="0" smtClean="0">
                <a:ln>
                  <a:noFill/>
                </a:ln>
                <a:solidFill>
                  <a:schemeClr val="hlink"/>
                </a:solidFill>
                <a:effectLst/>
                <a:uLnTx/>
                <a:uFillTx/>
                <a:latin typeface="+mn-lt"/>
                <a:ea typeface="+mn-ea"/>
                <a:cs typeface="+mn-cs"/>
                <a:hlinkClick r:id="rId5"/>
              </a:rPr>
              <a:t>http://weap21.org</a:t>
            </a:r>
            <a:endParaRPr kumimoji="0" lang="en-US" sz="3200" b="1" i="0" u="sng" strike="noStrike" kern="1200" cap="none" spc="0" normalizeH="0" baseline="0" noProof="0" dirty="0" smtClean="0">
              <a:ln>
                <a:noFill/>
              </a:ln>
              <a:solidFill>
                <a:schemeClr val="hlink"/>
              </a:solidFill>
              <a:effectLst/>
              <a:uLnTx/>
              <a:uFillTx/>
              <a:latin typeface="+mn-lt"/>
              <a:ea typeface="+mn-ea"/>
              <a:cs typeface="+mn-cs"/>
            </a:endParaRPr>
          </a:p>
          <a:p>
            <a:pPr marL="342900" marR="0" lvl="0" indent="-342900" algn="ctr" defTabSz="914400" rtl="0" eaLnBrk="1" fontAlgn="auto" latinLnBrk="0" hangingPunct="1">
              <a:lnSpc>
                <a:spcPct val="100000"/>
              </a:lnSpc>
              <a:spcBef>
                <a:spcPct val="10000"/>
              </a:spcBef>
              <a:spcAft>
                <a:spcPts val="0"/>
              </a:spcAft>
              <a:buClrTx/>
              <a:buSzTx/>
              <a:buFontTx/>
              <a:buNone/>
              <a:tabLst/>
              <a:defRPr/>
            </a:pPr>
            <a:endParaRPr kumimoji="0" lang="en-US" sz="3200" b="1" i="0" u="sng" strike="noStrike" kern="1200" cap="none" spc="0" normalizeH="0" baseline="0" noProof="0" dirty="0" smtClean="0">
              <a:ln>
                <a:noFill/>
              </a:ln>
              <a:solidFill>
                <a:schemeClr val="hlink"/>
              </a:solidFill>
              <a:effectLst/>
              <a:uLnTx/>
              <a:uFillTx/>
              <a:latin typeface="+mn-lt"/>
              <a:ea typeface="+mn-ea"/>
              <a:cs typeface="+mn-cs"/>
            </a:endParaRPr>
          </a:p>
          <a:p>
            <a:pPr marL="342900" marR="0" lvl="0" indent="-342900" algn="ctr" defTabSz="914400" rtl="0" eaLnBrk="1" fontAlgn="auto" latinLnBrk="0" hangingPunct="1">
              <a:lnSpc>
                <a:spcPct val="100000"/>
              </a:lnSpc>
              <a:spcBef>
                <a:spcPct val="10000"/>
              </a:spcBef>
              <a:spcAft>
                <a:spcPts val="0"/>
              </a:spcAft>
              <a:buClrTx/>
              <a:buSzTx/>
              <a:buFontTx/>
              <a:buNone/>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David Yates </a:t>
            </a:r>
            <a:r>
              <a:rPr kumimoji="0" lang="en-US" sz="2400" b="0" i="0" u="none" strike="noStrike" kern="1200" cap="none" spc="0" normalizeH="0" baseline="0" noProof="0" dirty="0" smtClean="0">
                <a:ln>
                  <a:noFill/>
                </a:ln>
                <a:solidFill>
                  <a:schemeClr val="tx1"/>
                </a:solidFill>
                <a:effectLst/>
                <a:uLnTx/>
                <a:uFillTx/>
                <a:latin typeface="+mn-lt"/>
                <a:ea typeface="+mn-ea"/>
                <a:cs typeface="+mn-cs"/>
                <a:hlinkClick r:id="rId6"/>
              </a:rPr>
              <a:t>yates@ucar.edu</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algn="ctr" fontAlgn="auto">
              <a:spcBef>
                <a:spcPct val="10000"/>
              </a:spcBef>
              <a:spcAft>
                <a:spcPts val="0"/>
              </a:spcAft>
            </a:pPr>
            <a:r>
              <a:rPr lang="en-US" sz="2400" dirty="0" smtClean="0">
                <a:latin typeface="+mn-lt"/>
              </a:rPr>
              <a:t>Kathleen Miller </a:t>
            </a:r>
            <a:r>
              <a:rPr lang="en-US" sz="2000" dirty="0" smtClean="0">
                <a:hlinkClick r:id="rId7"/>
              </a:rPr>
              <a:t>kathleen@ucar.edu</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4"/>
          <p:cNvPicPr>
            <a:picLocks noChangeAspect="1" noChangeArrowheads="1"/>
          </p:cNvPicPr>
          <p:nvPr/>
        </p:nvPicPr>
        <p:blipFill>
          <a:blip r:embed="rId8" cstate="print"/>
          <a:srcRect/>
          <a:stretch>
            <a:fillRect/>
          </a:stretch>
        </p:blipFill>
        <p:spPr bwMode="auto">
          <a:xfrm>
            <a:off x="0" y="-12700"/>
            <a:ext cx="9144000" cy="210502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5362" name="Picture 2" descr="Tglobal_line"/>
          <p:cNvPicPr>
            <a:picLocks noGrp="1" noChangeAspect="1" noChangeArrowheads="1"/>
          </p:cNvPicPr>
          <p:nvPr>
            <p:ph/>
          </p:nvPr>
        </p:nvPicPr>
        <p:blipFill>
          <a:blip r:embed="rId3" cstate="print"/>
          <a:srcRect/>
          <a:stretch>
            <a:fillRect/>
          </a:stretch>
        </p:blipFill>
        <p:spPr>
          <a:xfrm>
            <a:off x="304800" y="304800"/>
            <a:ext cx="8126413" cy="5762625"/>
          </a:xfrm>
          <a:noFill/>
        </p:spPr>
      </p:pic>
      <p:sp>
        <p:nvSpPr>
          <p:cNvPr id="15363" name="Text Box 3"/>
          <p:cNvSpPr txBox="1">
            <a:spLocks noChangeArrowheads="1"/>
          </p:cNvSpPr>
          <p:nvPr/>
        </p:nvSpPr>
        <p:spPr bwMode="auto">
          <a:xfrm>
            <a:off x="3962400" y="4876800"/>
            <a:ext cx="4572000" cy="915988"/>
          </a:xfrm>
          <a:prstGeom prst="rect">
            <a:avLst/>
          </a:prstGeom>
          <a:noFill/>
          <a:ln w="9525">
            <a:noFill/>
            <a:miter lim="800000"/>
            <a:headEnd/>
            <a:tailEnd/>
          </a:ln>
        </p:spPr>
        <p:txBody>
          <a:bodyPr>
            <a:spAutoFit/>
          </a:bodyPr>
          <a:lstStyle/>
          <a:p>
            <a:pPr>
              <a:spcBef>
                <a:spcPct val="50000"/>
              </a:spcBef>
            </a:pPr>
            <a:r>
              <a:rPr lang="en-US" b="1">
                <a:solidFill>
                  <a:schemeClr val="accent2"/>
                </a:solidFill>
                <a:latin typeface="Calibri" pitchFamily="34" charset="0"/>
                <a:cs typeface="Arial" charset="0"/>
              </a:rPr>
              <a:t>2005 was the hottest year on record;   the 13 hottest all occurred since 1990, 23 out of the 24 hottest since 1980.</a:t>
            </a:r>
          </a:p>
        </p:txBody>
      </p:sp>
      <p:sp>
        <p:nvSpPr>
          <p:cNvPr id="15364" name="Text Box 4"/>
          <p:cNvSpPr txBox="1">
            <a:spLocks noChangeArrowheads="1"/>
          </p:cNvSpPr>
          <p:nvPr/>
        </p:nvSpPr>
        <p:spPr bwMode="auto">
          <a:xfrm>
            <a:off x="2971800" y="6400800"/>
            <a:ext cx="6096000" cy="366713"/>
          </a:xfrm>
          <a:prstGeom prst="rect">
            <a:avLst/>
          </a:prstGeom>
          <a:noFill/>
          <a:ln w="9525">
            <a:noFill/>
            <a:miter lim="800000"/>
            <a:headEnd/>
            <a:tailEnd/>
          </a:ln>
        </p:spPr>
        <p:txBody>
          <a:bodyPr>
            <a:spAutoFit/>
          </a:bodyPr>
          <a:lstStyle/>
          <a:p>
            <a:pPr>
              <a:spcBef>
                <a:spcPct val="50000"/>
              </a:spcBef>
            </a:pPr>
            <a:r>
              <a:rPr lang="en-US" b="1">
                <a:solidFill>
                  <a:schemeClr val="bg2"/>
                </a:solidFill>
                <a:latin typeface="Calibri" pitchFamily="34" charset="0"/>
                <a:cs typeface="Arial" charset="0"/>
              </a:rPr>
              <a:t>J. Hansen et al., </a:t>
            </a:r>
            <a:r>
              <a:rPr lang="en-US" b="1" i="1">
                <a:solidFill>
                  <a:schemeClr val="bg2"/>
                </a:solidFill>
                <a:latin typeface="Calibri" pitchFamily="34" charset="0"/>
                <a:cs typeface="Arial" charset="0"/>
              </a:rPr>
              <a:t>PNAS 103</a:t>
            </a:r>
            <a:r>
              <a:rPr lang="en-US" b="1">
                <a:solidFill>
                  <a:schemeClr val="bg2"/>
                </a:solidFill>
                <a:latin typeface="Calibri" pitchFamily="34" charset="0"/>
                <a:cs typeface="Arial" charset="0"/>
              </a:rPr>
              <a:t>: 14288-293 (26 Sept 2006)</a:t>
            </a:r>
          </a:p>
        </p:txBody>
      </p:sp>
      <p:sp>
        <p:nvSpPr>
          <p:cNvPr id="15365" name="Text Box 5"/>
          <p:cNvSpPr txBox="1">
            <a:spLocks noChangeArrowheads="1"/>
          </p:cNvSpPr>
          <p:nvPr/>
        </p:nvSpPr>
        <p:spPr bwMode="auto">
          <a:xfrm>
            <a:off x="1066800" y="2811463"/>
            <a:ext cx="2819400" cy="641350"/>
          </a:xfrm>
          <a:prstGeom prst="rect">
            <a:avLst/>
          </a:prstGeom>
          <a:noFill/>
          <a:ln w="9525">
            <a:noFill/>
            <a:miter lim="800000"/>
            <a:headEnd/>
            <a:tailEnd/>
          </a:ln>
        </p:spPr>
        <p:txBody>
          <a:bodyPr>
            <a:spAutoFit/>
          </a:bodyPr>
          <a:lstStyle/>
          <a:p>
            <a:pPr>
              <a:spcBef>
                <a:spcPct val="50000"/>
              </a:spcBef>
            </a:pPr>
            <a:r>
              <a:rPr lang="en-US" b="1">
                <a:solidFill>
                  <a:srgbClr val="009900"/>
                </a:solidFill>
                <a:latin typeface="Calibri" pitchFamily="34" charset="0"/>
                <a:cs typeface="Arial" charset="0"/>
              </a:rPr>
              <a:t>Green bars show 95% confidence intervals</a:t>
            </a:r>
          </a:p>
        </p:txBody>
      </p:sp>
      <p:sp>
        <p:nvSpPr>
          <p:cNvPr id="15366" name="Text Box 6"/>
          <p:cNvSpPr txBox="1">
            <a:spLocks noChangeArrowheads="1"/>
          </p:cNvSpPr>
          <p:nvPr/>
        </p:nvSpPr>
        <p:spPr bwMode="auto">
          <a:xfrm>
            <a:off x="304800" y="152400"/>
            <a:ext cx="8077200" cy="519113"/>
          </a:xfrm>
          <a:prstGeom prst="rect">
            <a:avLst/>
          </a:prstGeom>
          <a:solidFill>
            <a:schemeClr val="bg1"/>
          </a:solidFill>
          <a:ln w="9525">
            <a:noFill/>
            <a:miter lim="800000"/>
            <a:headEnd/>
            <a:tailEnd/>
          </a:ln>
        </p:spPr>
        <p:txBody>
          <a:bodyPr>
            <a:spAutoFit/>
          </a:bodyPr>
          <a:lstStyle/>
          <a:p>
            <a:pPr>
              <a:spcBef>
                <a:spcPct val="50000"/>
              </a:spcBef>
            </a:pPr>
            <a:r>
              <a:rPr lang="en-US" sz="2800" b="1">
                <a:latin typeface="Calibri" pitchFamily="34" charset="0"/>
                <a:cs typeface="Arial" charset="0"/>
              </a:rPr>
              <a:t>  Global surface temperature since 1880</a:t>
            </a:r>
          </a:p>
        </p:txBody>
      </p:sp>
      <p:sp>
        <p:nvSpPr>
          <p:cNvPr id="15367" name="Text Box 7"/>
          <p:cNvSpPr txBox="1">
            <a:spLocks noChangeArrowheads="1"/>
          </p:cNvSpPr>
          <p:nvPr/>
        </p:nvSpPr>
        <p:spPr bwMode="auto">
          <a:xfrm>
            <a:off x="838200" y="990600"/>
            <a:ext cx="685800" cy="457200"/>
          </a:xfrm>
          <a:prstGeom prst="rect">
            <a:avLst/>
          </a:prstGeom>
          <a:noFill/>
          <a:ln w="9525">
            <a:noFill/>
            <a:miter lim="800000"/>
            <a:headEnd/>
            <a:tailEnd/>
          </a:ln>
        </p:spPr>
        <p:txBody>
          <a:bodyPr>
            <a:spAutoFit/>
          </a:bodyPr>
          <a:lstStyle/>
          <a:p>
            <a:pPr>
              <a:spcBef>
                <a:spcPct val="50000"/>
              </a:spcBef>
            </a:pPr>
            <a:r>
              <a:rPr lang="en-US" sz="2400" b="1">
                <a:latin typeface="Times New Roman" pitchFamily="18" charset="0"/>
                <a:cs typeface="Arial" charset="0"/>
              </a:rPr>
              <a:t>°C</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04800"/>
            <a:ext cx="7620000" cy="1143000"/>
          </a:xfrm>
        </p:spPr>
        <p:txBody>
          <a:bodyPr/>
          <a:lstStyle/>
          <a:p>
            <a:r>
              <a:rPr lang="en-US" smtClean="0"/>
              <a:t>Water Resource Impacts</a:t>
            </a:r>
          </a:p>
        </p:txBody>
      </p:sp>
      <p:sp>
        <p:nvSpPr>
          <p:cNvPr id="17411" name="Rectangle 3"/>
          <p:cNvSpPr>
            <a:spLocks noGrp="1" noChangeArrowheads="1"/>
          </p:cNvSpPr>
          <p:nvPr>
            <p:ph idx="1"/>
          </p:nvPr>
        </p:nvSpPr>
        <p:spPr>
          <a:xfrm>
            <a:off x="381000" y="1295400"/>
            <a:ext cx="8458200" cy="4953000"/>
          </a:xfrm>
          <a:noFill/>
        </p:spPr>
        <p:txBody>
          <a:bodyPr/>
          <a:lstStyle/>
          <a:p>
            <a:pPr>
              <a:spcAft>
                <a:spcPct val="40000"/>
              </a:spcAft>
              <a:buClr>
                <a:srgbClr val="006666"/>
              </a:buClr>
              <a:buFont typeface="Wingdings" pitchFamily="2" charset="2"/>
              <a:buNone/>
            </a:pPr>
            <a:r>
              <a:rPr lang="en-US" u="sng" dirty="0" smtClean="0"/>
              <a:t>Most likely</a:t>
            </a:r>
            <a:r>
              <a:rPr lang="en-US" dirty="0" smtClean="0"/>
              <a:t>:</a:t>
            </a:r>
          </a:p>
          <a:p>
            <a:pPr lvl="1">
              <a:spcBef>
                <a:spcPct val="5000"/>
              </a:spcBef>
              <a:spcAft>
                <a:spcPct val="40000"/>
              </a:spcAft>
              <a:buClr>
                <a:srgbClr val="006666"/>
              </a:buClr>
              <a:buFont typeface="Wingdings" pitchFamily="2" charset="2"/>
              <a:buChar char="§"/>
            </a:pPr>
            <a:r>
              <a:rPr lang="en-US" dirty="0" smtClean="0"/>
              <a:t> Global precipitation </a:t>
            </a:r>
            <a:r>
              <a:rPr lang="en-US" dirty="0" smtClean="0">
                <a:cs typeface="Arial" charset="0"/>
              </a:rPr>
              <a:t>↑</a:t>
            </a:r>
            <a:r>
              <a:rPr lang="en-US" dirty="0" smtClean="0"/>
              <a:t>~ 1- 2% per 1</a:t>
            </a:r>
            <a:r>
              <a:rPr lang="en-US" baseline="30000" dirty="0" smtClean="0"/>
              <a:t>o</a:t>
            </a:r>
            <a:r>
              <a:rPr lang="en-US" dirty="0" smtClean="0"/>
              <a:t>C</a:t>
            </a:r>
          </a:p>
          <a:p>
            <a:pPr lvl="1">
              <a:spcBef>
                <a:spcPct val="5000"/>
              </a:spcBef>
              <a:spcAft>
                <a:spcPct val="30000"/>
              </a:spcAft>
              <a:buClr>
                <a:srgbClr val="006666"/>
              </a:buClr>
              <a:buFont typeface="Wingdings" pitchFamily="2" charset="2"/>
              <a:buChar char="§"/>
            </a:pPr>
            <a:r>
              <a:rPr lang="en-US" dirty="0" smtClean="0"/>
              <a:t>Snow season shorter</a:t>
            </a:r>
            <a:r>
              <a:rPr lang="en-US" dirty="0" smtClean="0">
                <a:cs typeface="Arial" charset="0"/>
              </a:rPr>
              <a:t>→</a:t>
            </a:r>
            <a:r>
              <a:rPr lang="en-US" dirty="0" smtClean="0"/>
              <a:t> earlier peak flow </a:t>
            </a:r>
          </a:p>
          <a:p>
            <a:pPr lvl="1">
              <a:spcBef>
                <a:spcPct val="5000"/>
              </a:spcBef>
              <a:spcAft>
                <a:spcPct val="30000"/>
              </a:spcAft>
              <a:buClr>
                <a:srgbClr val="006666"/>
              </a:buClr>
              <a:buFont typeface="Wingdings" pitchFamily="2" charset="2"/>
              <a:buChar char="§"/>
            </a:pPr>
            <a:r>
              <a:rPr lang="en-US" dirty="0" smtClean="0"/>
              <a:t>Glacial wastage </a:t>
            </a:r>
            <a:r>
              <a:rPr lang="en-US" dirty="0" smtClean="0">
                <a:cs typeface="Arial" charset="0"/>
              </a:rPr>
              <a:t>→</a:t>
            </a:r>
            <a:r>
              <a:rPr lang="en-US" dirty="0" smtClean="0"/>
              <a:t> summer flow </a:t>
            </a:r>
            <a:r>
              <a:rPr lang="en-US" dirty="0" smtClean="0">
                <a:cs typeface="Arial" charset="0"/>
              </a:rPr>
              <a:t>↑ near-term, but ↓ long-term</a:t>
            </a:r>
          </a:p>
          <a:p>
            <a:pPr lvl="1">
              <a:spcBef>
                <a:spcPct val="5000"/>
              </a:spcBef>
              <a:spcAft>
                <a:spcPct val="30000"/>
              </a:spcAft>
              <a:buClr>
                <a:srgbClr val="006666"/>
              </a:buClr>
              <a:buFont typeface="Wingdings" pitchFamily="2" charset="2"/>
              <a:buChar char="§"/>
            </a:pPr>
            <a:r>
              <a:rPr lang="en-US" dirty="0" smtClean="0">
                <a:cs typeface="Arial" charset="0"/>
              </a:rPr>
              <a:t>Sea level rise → saltwater intrusion, coastal flooding</a:t>
            </a:r>
          </a:p>
          <a:p>
            <a:pPr lvl="1">
              <a:spcBef>
                <a:spcPct val="5000"/>
              </a:spcBef>
              <a:spcAft>
                <a:spcPct val="30000"/>
              </a:spcAft>
              <a:buClr>
                <a:srgbClr val="006666"/>
              </a:buClr>
              <a:buFont typeface="Wingdings" pitchFamily="2" charset="2"/>
              <a:buChar char="§"/>
            </a:pPr>
            <a:r>
              <a:rPr lang="en-US" dirty="0" smtClean="0">
                <a:cs typeface="Arial" charset="0"/>
              </a:rPr>
              <a:t>Intense precipitation → water quality impacts</a:t>
            </a:r>
          </a:p>
          <a:p>
            <a:pPr lvl="1">
              <a:spcBef>
                <a:spcPct val="5000"/>
              </a:spcBef>
              <a:spcAft>
                <a:spcPct val="30000"/>
              </a:spcAft>
              <a:buClr>
                <a:srgbClr val="006666"/>
              </a:buClr>
              <a:buFont typeface="Wingdings" pitchFamily="2" charset="2"/>
              <a:buChar char="§"/>
            </a:pPr>
            <a:endParaRPr lang="en-US" dirty="0" smtClean="0">
              <a:cs typeface="Arial" charset="0"/>
            </a:endParaRPr>
          </a:p>
        </p:txBody>
      </p:sp>
      <p:pic>
        <p:nvPicPr>
          <p:cNvPr id="17412" name="Picture 7" descr="banner2"/>
          <p:cNvPicPr>
            <a:picLocks noChangeAspect="1" noChangeArrowheads="1"/>
          </p:cNvPicPr>
          <p:nvPr/>
        </p:nvPicPr>
        <p:blipFill>
          <a:blip r:embed="rId3" cstate="print"/>
          <a:srcRect/>
          <a:stretch>
            <a:fillRect/>
          </a:stretch>
        </p:blipFill>
        <p:spPr bwMode="auto">
          <a:xfrm>
            <a:off x="0" y="5994400"/>
            <a:ext cx="9150350" cy="86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229600" cy="1143000"/>
          </a:xfrm>
        </p:spPr>
        <p:txBody>
          <a:bodyPr anchor="t">
            <a:normAutofit/>
          </a:bodyPr>
          <a:lstStyle/>
          <a:p>
            <a:pPr eaLnBrk="1" hangingPunct="1"/>
            <a:r>
              <a:rPr lang="en-US" sz="3600" b="1" dirty="0" smtClean="0"/>
              <a:t>GCM’s – A Grid of Points over Earth</a:t>
            </a:r>
            <a:br>
              <a:rPr lang="en-US" sz="3600" b="1" dirty="0" smtClean="0"/>
            </a:br>
            <a:r>
              <a:rPr lang="en-US" sz="2000" b="1" dirty="0" smtClean="0"/>
              <a:t>(Precipitation is the most difficult modeled variable)</a:t>
            </a:r>
          </a:p>
        </p:txBody>
      </p:sp>
      <p:graphicFrame>
        <p:nvGraphicFramePr>
          <p:cNvPr id="2050" name="Object 2"/>
          <p:cNvGraphicFramePr>
            <a:graphicFrameLocks noChangeAspect="1"/>
          </p:cNvGraphicFramePr>
          <p:nvPr>
            <p:ph sz="half" idx="1"/>
          </p:nvPr>
        </p:nvGraphicFramePr>
        <p:xfrm>
          <a:off x="533400" y="1600200"/>
          <a:ext cx="5410200" cy="4143375"/>
        </p:xfrm>
        <a:graphic>
          <a:graphicData uri="http://schemas.openxmlformats.org/presentationml/2006/ole">
            <p:oleObj spid="_x0000_s92162" name="Photo Editor Photo" r:id="rId3" imgW="14809524" imgH="11342857" progId="">
              <p:embed/>
            </p:oleObj>
          </a:graphicData>
        </a:graphic>
      </p:graphicFrame>
      <p:pic>
        <p:nvPicPr>
          <p:cNvPr id="2052" name="Picture 5"/>
          <p:cNvPicPr>
            <a:picLocks noGrp="1" noChangeAspect="1" noChangeArrowheads="1"/>
          </p:cNvPicPr>
          <p:nvPr>
            <p:ph sz="half" idx="2"/>
          </p:nvPr>
        </p:nvPicPr>
        <p:blipFill>
          <a:blip r:embed="rId4" cstate="print"/>
          <a:srcRect/>
          <a:stretch>
            <a:fillRect/>
          </a:stretch>
        </p:blipFill>
        <p:spPr>
          <a:xfrm>
            <a:off x="4191000" y="1371600"/>
            <a:ext cx="4724400" cy="4724400"/>
          </a:xfrm>
          <a:noFill/>
          <a:ln w="28575">
            <a:solidFill>
              <a:schemeClr val="tx1"/>
            </a:solidFill>
          </a:ln>
        </p:spPr>
      </p:pic>
      <p:sp>
        <p:nvSpPr>
          <p:cNvPr id="2" name="Footer Placeholder 4"/>
          <p:cNvSpPr>
            <a:spLocks noGrp="1"/>
          </p:cNvSpPr>
          <p:nvPr>
            <p:ph type="ftr" sz="quarter" idx="11"/>
          </p:nvPr>
        </p:nvSpPr>
        <p:spPr>
          <a:xfrm>
            <a:off x="0" y="6629400"/>
            <a:ext cx="9144000" cy="228600"/>
          </a:xfrm>
        </p:spPr>
        <p:txBody>
          <a:bodyPr/>
          <a:lstStyle/>
          <a:p>
            <a:pPr>
              <a:defRPr/>
            </a:pPr>
            <a:r>
              <a:rPr lang="en-US" smtClean="0">
                <a:ea typeface="MS PGothic" pitchFamily="34" charset="-128"/>
              </a:rPr>
              <a:t>UCAR Confidential and Proprietary. © 2008, University Corporation for Atmospheric Research. All rights reserved.</a:t>
            </a:r>
          </a:p>
          <a:p>
            <a:pPr>
              <a:defRPr/>
            </a:pPr>
            <a:endParaRPr lang="en-US" smtClean="0"/>
          </a:p>
        </p:txBody>
      </p:sp>
      <p:pic>
        <p:nvPicPr>
          <p:cNvPr id="2054" name="Picture 4" descr="Reduced Gaussian spherical grid"/>
          <p:cNvPicPr>
            <a:picLocks noChangeAspect="1" noChangeArrowheads="1"/>
          </p:cNvPicPr>
          <p:nvPr/>
        </p:nvPicPr>
        <p:blipFill>
          <a:blip r:embed="rId5" cstate="print"/>
          <a:srcRect/>
          <a:stretch>
            <a:fillRect/>
          </a:stretch>
        </p:blipFill>
        <p:spPr bwMode="auto">
          <a:xfrm>
            <a:off x="1905000" y="1981200"/>
            <a:ext cx="4462463" cy="4395788"/>
          </a:xfrm>
          <a:prstGeom prst="rect">
            <a:avLst/>
          </a:prstGeom>
          <a:noFill/>
          <a:ln w="9525">
            <a:noFill/>
            <a:miter lim="800000"/>
            <a:headEnd/>
            <a:tailEnd/>
          </a:ln>
        </p:spPr>
      </p:pic>
      <p:sp>
        <p:nvSpPr>
          <p:cNvPr id="2055" name="Line 6"/>
          <p:cNvSpPr>
            <a:spLocks noChangeShapeType="1"/>
          </p:cNvSpPr>
          <p:nvPr/>
        </p:nvSpPr>
        <p:spPr bwMode="auto">
          <a:xfrm flipH="1" flipV="1">
            <a:off x="762000" y="1600200"/>
            <a:ext cx="457200" cy="762000"/>
          </a:xfrm>
          <a:prstGeom prst="line">
            <a:avLst/>
          </a:prstGeom>
          <a:noFill/>
          <a:ln w="38100">
            <a:solidFill>
              <a:srgbClr val="FF0000"/>
            </a:solidFill>
            <a:prstDash val="sysDot"/>
            <a:round/>
            <a:headEnd/>
            <a:tailEnd type="triangle" w="med" len="med"/>
          </a:ln>
        </p:spPr>
        <p:txBody>
          <a:bodyPr/>
          <a:lstStyle/>
          <a:p>
            <a:endParaRPr lang="en-US"/>
          </a:p>
        </p:txBody>
      </p:sp>
      <p:sp>
        <p:nvSpPr>
          <p:cNvPr id="2056" name="Text Box 8"/>
          <p:cNvSpPr txBox="1">
            <a:spLocks noChangeArrowheads="1"/>
          </p:cNvSpPr>
          <p:nvPr/>
        </p:nvSpPr>
        <p:spPr bwMode="auto">
          <a:xfrm>
            <a:off x="1371600" y="2895600"/>
            <a:ext cx="6477000" cy="1066800"/>
          </a:xfrm>
          <a:prstGeom prst="rect">
            <a:avLst/>
          </a:prstGeom>
          <a:solidFill>
            <a:schemeClr val="accent1"/>
          </a:solidFill>
          <a:ln w="9525">
            <a:noFill/>
            <a:miter lim="800000"/>
            <a:headEnd/>
            <a:tailEnd/>
          </a:ln>
        </p:spPr>
        <p:txBody>
          <a:bodyPr>
            <a:spAutoFit/>
          </a:bodyPr>
          <a:lstStyle/>
          <a:p>
            <a:pPr algn="ctr">
              <a:spcBef>
                <a:spcPct val="50000"/>
              </a:spcBef>
            </a:pPr>
            <a:r>
              <a:rPr lang="en-US" sz="3200">
                <a:solidFill>
                  <a:srgbClr val="FF0000"/>
                </a:solidFill>
              </a:rPr>
              <a:t>Typical global climate model has 1-2 million calculation points</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descr="topo_25"/>
          <p:cNvPicPr>
            <a:picLocks noChangeAspect="1" noChangeArrowheads="1"/>
          </p:cNvPicPr>
          <p:nvPr/>
        </p:nvPicPr>
        <p:blipFill>
          <a:blip r:embed="rId2" cstate="print"/>
          <a:srcRect/>
          <a:stretch>
            <a:fillRect/>
          </a:stretch>
        </p:blipFill>
        <p:spPr bwMode="auto">
          <a:xfrm>
            <a:off x="381000" y="3549650"/>
            <a:ext cx="4122738" cy="3308350"/>
          </a:xfrm>
          <a:prstGeom prst="rect">
            <a:avLst/>
          </a:prstGeom>
          <a:noFill/>
          <a:ln w="9525">
            <a:noFill/>
            <a:miter lim="800000"/>
            <a:headEnd/>
            <a:tailEnd/>
          </a:ln>
        </p:spPr>
      </p:pic>
      <p:pic>
        <p:nvPicPr>
          <p:cNvPr id="33795" name="Picture 3" descr="topo_10"/>
          <p:cNvPicPr>
            <a:picLocks noChangeAspect="1" noChangeArrowheads="1"/>
          </p:cNvPicPr>
          <p:nvPr/>
        </p:nvPicPr>
        <p:blipFill>
          <a:blip r:embed="rId3" cstate="print"/>
          <a:srcRect/>
          <a:stretch>
            <a:fillRect/>
          </a:stretch>
        </p:blipFill>
        <p:spPr bwMode="auto">
          <a:xfrm>
            <a:off x="4724400" y="3549650"/>
            <a:ext cx="4122738" cy="3308350"/>
          </a:xfrm>
          <a:prstGeom prst="rect">
            <a:avLst/>
          </a:prstGeom>
          <a:noFill/>
          <a:ln w="9525">
            <a:noFill/>
            <a:miter lim="800000"/>
            <a:headEnd/>
            <a:tailEnd/>
          </a:ln>
        </p:spPr>
      </p:pic>
      <p:pic>
        <p:nvPicPr>
          <p:cNvPr id="33796" name="Picture 4" descr="topo_400"/>
          <p:cNvPicPr>
            <a:picLocks noChangeAspect="1" noChangeArrowheads="1"/>
          </p:cNvPicPr>
          <p:nvPr/>
        </p:nvPicPr>
        <p:blipFill>
          <a:blip r:embed="rId4" cstate="print"/>
          <a:srcRect/>
          <a:stretch>
            <a:fillRect/>
          </a:stretch>
        </p:blipFill>
        <p:spPr bwMode="auto">
          <a:xfrm>
            <a:off x="381000" y="196850"/>
            <a:ext cx="4113213" cy="3298825"/>
          </a:xfrm>
          <a:prstGeom prst="rect">
            <a:avLst/>
          </a:prstGeom>
          <a:noFill/>
          <a:ln w="9525">
            <a:noFill/>
            <a:miter lim="800000"/>
            <a:headEnd/>
            <a:tailEnd/>
          </a:ln>
        </p:spPr>
      </p:pic>
      <p:pic>
        <p:nvPicPr>
          <p:cNvPr id="33797" name="Picture 5" descr="topo_100"/>
          <p:cNvPicPr>
            <a:picLocks noChangeAspect="1" noChangeArrowheads="1"/>
          </p:cNvPicPr>
          <p:nvPr/>
        </p:nvPicPr>
        <p:blipFill>
          <a:blip r:embed="rId5" cstate="print"/>
          <a:srcRect/>
          <a:stretch>
            <a:fillRect/>
          </a:stretch>
        </p:blipFill>
        <p:spPr bwMode="auto">
          <a:xfrm>
            <a:off x="4725988" y="196850"/>
            <a:ext cx="4113212" cy="3298825"/>
          </a:xfrm>
          <a:prstGeom prst="rect">
            <a:avLst/>
          </a:prstGeom>
          <a:noFill/>
          <a:ln w="9525">
            <a:noFill/>
            <a:miter lim="800000"/>
            <a:headEnd/>
            <a:tailEnd/>
          </a:ln>
        </p:spPr>
      </p:pic>
      <p:sp>
        <p:nvSpPr>
          <p:cNvPr id="33798" name="Text Box 6"/>
          <p:cNvSpPr txBox="1">
            <a:spLocks noChangeArrowheads="1"/>
          </p:cNvSpPr>
          <p:nvPr/>
        </p:nvSpPr>
        <p:spPr bwMode="auto">
          <a:xfrm>
            <a:off x="5105400" y="3778250"/>
            <a:ext cx="3500438"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ea typeface="MS PGothic" pitchFamily="34" charset="-128"/>
              </a:rPr>
              <a:t>Global models in 5-10 yrs?</a:t>
            </a:r>
          </a:p>
        </p:txBody>
      </p:sp>
      <p:sp>
        <p:nvSpPr>
          <p:cNvPr id="33799" name="Text Box 7"/>
          <p:cNvSpPr txBox="1">
            <a:spLocks noChangeArrowheads="1"/>
          </p:cNvSpPr>
          <p:nvPr/>
        </p:nvSpPr>
        <p:spPr bwMode="auto">
          <a:xfrm>
            <a:off x="431800" y="314325"/>
            <a:ext cx="429260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ea typeface="MS PGothic" pitchFamily="34" charset="-128"/>
              </a:rPr>
              <a:t>Climate Models circa early 1990s</a:t>
            </a:r>
          </a:p>
        </p:txBody>
      </p:sp>
      <p:sp>
        <p:nvSpPr>
          <p:cNvPr id="33800" name="Text Box 8"/>
          <p:cNvSpPr txBox="1">
            <a:spLocks noChangeArrowheads="1"/>
          </p:cNvSpPr>
          <p:nvPr/>
        </p:nvSpPr>
        <p:spPr bwMode="auto">
          <a:xfrm>
            <a:off x="5029200" y="273050"/>
            <a:ext cx="3048000" cy="822325"/>
          </a:xfrm>
          <a:prstGeom prst="rect">
            <a:avLst/>
          </a:prstGeom>
          <a:noFill/>
          <a:ln w="9525">
            <a:noFill/>
            <a:miter lim="800000"/>
            <a:headEnd/>
            <a:tailEnd/>
          </a:ln>
        </p:spPr>
        <p:txBody>
          <a:bodyPr>
            <a:spAutoFit/>
          </a:bodyPr>
          <a:lstStyle/>
          <a:p>
            <a:r>
              <a:rPr lang="en-US" sz="2400">
                <a:solidFill>
                  <a:srgbClr val="000000"/>
                </a:solidFill>
                <a:latin typeface="Times New Roman" pitchFamily="18" charset="0"/>
                <a:ea typeface="MS PGothic" pitchFamily="34" charset="-128"/>
              </a:rPr>
              <a:t>Global coupled climate models in 2006</a:t>
            </a:r>
          </a:p>
        </p:txBody>
      </p:sp>
      <p:sp>
        <p:nvSpPr>
          <p:cNvPr id="33801" name="Text Box 9"/>
          <p:cNvSpPr txBox="1">
            <a:spLocks noChangeArrowheads="1"/>
          </p:cNvSpPr>
          <p:nvPr/>
        </p:nvSpPr>
        <p:spPr bwMode="auto">
          <a:xfrm>
            <a:off x="1143000" y="4159250"/>
            <a:ext cx="2241550" cy="457200"/>
          </a:xfrm>
          <a:prstGeom prst="rect">
            <a:avLst/>
          </a:prstGeom>
          <a:noFill/>
          <a:ln w="9525">
            <a:noFill/>
            <a:miter lim="800000"/>
            <a:headEnd/>
            <a:tailEnd/>
          </a:ln>
        </p:spPr>
        <p:txBody>
          <a:bodyPr wrap="none">
            <a:spAutoFit/>
          </a:bodyPr>
          <a:lstStyle/>
          <a:p>
            <a:r>
              <a:rPr lang="en-US" sz="2400">
                <a:solidFill>
                  <a:srgbClr val="000000"/>
                </a:solidFill>
                <a:latin typeface="Times New Roman" pitchFamily="18" charset="0"/>
                <a:ea typeface="MS PGothic" pitchFamily="34" charset="-128"/>
              </a:rPr>
              <a:t>Regional models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Tmq6Aug1997.wmv">
            <a:hlinkClick r:id="" action="ppaction://media"/>
          </p:cNvPr>
          <p:cNvPicPr>
            <a:picLocks noRot="1" noChangeAspect="1"/>
          </p:cNvPicPr>
          <p:nvPr>
            <a:videoFile r:link="rId1"/>
          </p:nvPr>
        </p:nvPicPr>
        <p:blipFill>
          <a:blip r:embed="rId3" cstate="print"/>
          <a:srcRect/>
          <a:stretch>
            <a:fillRect/>
          </a:stretch>
        </p:blipFill>
        <p:spPr bwMode="auto">
          <a:xfrm>
            <a:off x="-76200" y="1143000"/>
            <a:ext cx="9448800"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theme/theme1.xml><?xml version="1.0" encoding="utf-8"?>
<a:theme xmlns:a="http://schemas.openxmlformats.org/drawingml/2006/main" name="NCA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AR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1938</TotalTime>
  <Words>2402</Words>
  <Application>Microsoft Office PowerPoint</Application>
  <PresentationFormat>On-screen Show (4:3)</PresentationFormat>
  <Paragraphs>432</Paragraphs>
  <Slides>48</Slides>
  <Notes>19</Notes>
  <HiddenSlides>2</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51" baseType="lpstr">
      <vt:lpstr>NCAR1</vt:lpstr>
      <vt:lpstr>1_NCAR1</vt:lpstr>
      <vt:lpstr>Photo Editor Photo</vt:lpstr>
      <vt:lpstr>Slide 1</vt:lpstr>
      <vt:lpstr>Slide 2</vt:lpstr>
      <vt:lpstr>Slide 3</vt:lpstr>
      <vt:lpstr>Warming accelerates the hydrologic cycle</vt:lpstr>
      <vt:lpstr>Slide 5</vt:lpstr>
      <vt:lpstr>Water Resource Impacts</vt:lpstr>
      <vt:lpstr>GCM’s – A Grid of Points over Earth (Precipitation is the most difficult modeled variable)</vt:lpstr>
      <vt:lpstr>Slide 8</vt:lpstr>
      <vt:lpstr>Slide 9</vt:lpstr>
      <vt:lpstr>   Adaptation – an ongoing process </vt:lpstr>
      <vt:lpstr>Need “Actionable Information”</vt:lpstr>
      <vt:lpstr>MWRA and the “Boston Harbor Cleanup”,</vt:lpstr>
      <vt:lpstr>Study Approach</vt:lpstr>
      <vt:lpstr>Partnership Design and Decision Tools</vt:lpstr>
      <vt:lpstr>Partnership Design and Decision Tools</vt:lpstr>
      <vt:lpstr>Top Down Vs. Bottom Up</vt:lpstr>
      <vt:lpstr>Climate Change Assessments in Water Planning –  Top Down</vt:lpstr>
      <vt:lpstr>Bottom-Up Approach: Decision Analytic Approach to Climate Change</vt:lpstr>
      <vt:lpstr>Problem Structuring- Goals and Objectives</vt:lpstr>
      <vt:lpstr> </vt:lpstr>
      <vt:lpstr>Slide 21</vt:lpstr>
      <vt:lpstr>Hydrology Model</vt:lpstr>
      <vt:lpstr>Planning Model</vt:lpstr>
      <vt:lpstr>Water Management Can Get Complicated</vt:lpstr>
      <vt:lpstr>Integrated Water Resource Management</vt:lpstr>
      <vt:lpstr>Evaluation of climate projection spread</vt:lpstr>
      <vt:lpstr>Slide 27</vt:lpstr>
      <vt:lpstr>Case Studies</vt:lpstr>
      <vt:lpstr>CSU’s Water System</vt:lpstr>
      <vt:lpstr>Slide 30</vt:lpstr>
      <vt:lpstr>Characterization of Watersheds and Sub-Watersheds</vt:lpstr>
      <vt:lpstr>Slide 32</vt:lpstr>
      <vt:lpstr>The WEAP Application-Some Details</vt:lpstr>
      <vt:lpstr>Calibration Objectives: Re-create observed flow, storage, and delivery for historic period</vt:lpstr>
      <vt:lpstr>Slide 35</vt:lpstr>
      <vt:lpstr>Only Simple Climate Sensitivity thus far</vt:lpstr>
      <vt:lpstr>Storage, Delivery and Diversion: Homestake</vt:lpstr>
      <vt:lpstr>Slide 38</vt:lpstr>
      <vt:lpstr>PBCWUD: Goal or Question:  Is there a “Robust” Capital Improvement Plan?</vt:lpstr>
      <vt:lpstr>WEAP Supply-Demand Model  Rigorous Representation</vt:lpstr>
      <vt:lpstr>WEAP Model- Model of Supplies</vt:lpstr>
      <vt:lpstr>Slide 42</vt:lpstr>
      <vt:lpstr>Slide 43</vt:lpstr>
      <vt:lpstr>Slide 44</vt:lpstr>
      <vt:lpstr>Slide 45</vt:lpstr>
      <vt:lpstr>HOW?  Then Use Model to Evaluate Alternatives</vt:lpstr>
      <vt:lpstr>Slide 47</vt:lpstr>
      <vt:lpstr>Slide 48</vt:lpstr>
    </vt:vector>
  </TitlesOfParts>
  <Company>UCAR/NCAR/EOL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SWANS  </dc:title>
  <dc:creator>kathleen</dc:creator>
  <cp:lastModifiedBy>yates</cp:lastModifiedBy>
  <cp:revision>114</cp:revision>
  <dcterms:created xsi:type="dcterms:W3CDTF">2008-11-05T22:03:51Z</dcterms:created>
  <dcterms:modified xsi:type="dcterms:W3CDTF">2010-02-25T22:39:19Z</dcterms:modified>
</cp:coreProperties>
</file>