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</p:sldMasterIdLst>
  <p:notesMasterIdLst>
    <p:notesMasterId r:id="rId31"/>
  </p:notesMasterIdLst>
  <p:sldIdLst>
    <p:sldId id="256" r:id="rId9"/>
    <p:sldId id="271" r:id="rId10"/>
    <p:sldId id="279" r:id="rId11"/>
    <p:sldId id="273" r:id="rId12"/>
    <p:sldId id="280" r:id="rId13"/>
    <p:sldId id="262" r:id="rId14"/>
    <p:sldId id="263" r:id="rId15"/>
    <p:sldId id="264" r:id="rId16"/>
    <p:sldId id="265" r:id="rId17"/>
    <p:sldId id="266" r:id="rId18"/>
    <p:sldId id="257" r:id="rId19"/>
    <p:sldId id="258" r:id="rId20"/>
    <p:sldId id="259" r:id="rId21"/>
    <p:sldId id="260" r:id="rId22"/>
    <p:sldId id="261" r:id="rId23"/>
    <p:sldId id="267" r:id="rId24"/>
    <p:sldId id="274" r:id="rId25"/>
    <p:sldId id="268" r:id="rId26"/>
    <p:sldId id="277" r:id="rId27"/>
    <p:sldId id="276" r:id="rId28"/>
    <p:sldId id="281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1" d="100"/>
          <a:sy n="71" d="100"/>
        </p:scale>
        <p:origin x="321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9808A-E45E-45AE-A6DC-D550997BAA6B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9F059-B6D3-426B-9680-A01ADABC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7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3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0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16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2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2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2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32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29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47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52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8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26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5DEB972-3DC5-4289-9E2D-7490E64336A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16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02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7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13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74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19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0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87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22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765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15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9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39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1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17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76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65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0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36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52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53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81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42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94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01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358450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57283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69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279693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91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91699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14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3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89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60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13150148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E9FC-806B-4CFE-92F5-C78DF746F1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85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14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39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0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6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3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55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6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9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18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86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49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402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171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6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143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56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5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58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68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722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531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75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625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7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497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2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67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387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58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04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917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439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72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7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DFA2-273A-4C24-8F2C-66B701C507E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CF7BB-B91E-4286-B5CA-683B696D5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9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3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C1B26-E623-4ED1-8B19-275DA6735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57F99-DDB3-45EB-92F6-2F8CF2FA64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2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244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139B62-BADC-4146-A704-BBFDCF8D202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7/26/2017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3D5266-5C00-4196-AA95-E60F1B32A3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09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5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fris.nc.gov/fri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654" y="396499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 Common Information Model for Flood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5866" y="3253246"/>
            <a:ext cx="7162014" cy="27704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David R. Maidment</a:t>
            </a:r>
            <a:br>
              <a:rPr lang="en-US" dirty="0" smtClean="0"/>
            </a:br>
            <a:r>
              <a:rPr lang="en-US" dirty="0" smtClean="0"/>
              <a:t>Center for Research in Water Resources</a:t>
            </a:r>
            <a:br>
              <a:rPr lang="en-US" dirty="0" smtClean="0"/>
            </a:br>
            <a:r>
              <a:rPr lang="en-US" dirty="0" smtClean="0"/>
              <a:t>University of Texas</a:t>
            </a:r>
          </a:p>
          <a:p>
            <a:endParaRPr lang="en-US" dirty="0"/>
          </a:p>
          <a:p>
            <a:r>
              <a:rPr lang="en-US" dirty="0" smtClean="0"/>
              <a:t>Flash Flood Summit</a:t>
            </a:r>
            <a:br>
              <a:rPr lang="en-US" dirty="0" smtClean="0"/>
            </a:br>
            <a:r>
              <a:rPr lang="en-US" dirty="0" smtClean="0"/>
              <a:t>National Water Center</a:t>
            </a:r>
          </a:p>
          <a:p>
            <a:r>
              <a:rPr lang="en-US" dirty="0" smtClean="0"/>
              <a:t>Tuscaloosa, Alabama</a:t>
            </a:r>
          </a:p>
          <a:p>
            <a:r>
              <a:rPr lang="en-US" dirty="0" smtClean="0"/>
              <a:t>11 September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9076" y="6308209"/>
            <a:ext cx="677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version of this presentation has been edited from its original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million building footprints in NC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34" y="2847937"/>
            <a:ext cx="7364866" cy="360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8" y="1099822"/>
            <a:ext cx="3366740" cy="17481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04184" y="1689685"/>
            <a:ext cx="372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 </a:t>
            </a:r>
            <a:r>
              <a:rPr lang="en-US" dirty="0" smtClean="0">
                <a:solidFill>
                  <a:srgbClr val="FF0000"/>
                </a:solidFill>
              </a:rPr>
              <a:t>example</a:t>
            </a:r>
            <a:r>
              <a:rPr lang="en-US" dirty="0" smtClean="0">
                <a:solidFill>
                  <a:prstClr val="black"/>
                </a:solidFill>
              </a:rPr>
              <a:t> for one home in the state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5792" y="6055032"/>
            <a:ext cx="2318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Image: John Dorman, NCFMP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63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4112"/>
            <a:ext cx="5602125" cy="4677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Risk Information System (FRIS)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419" y="1953154"/>
            <a:ext cx="3324225" cy="38481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586521" y="1059407"/>
            <a:ext cx="230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http://fris.nc.gov/fris/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11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Vulnerability Index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2648"/>
            <a:ext cx="3505200" cy="47910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38" y="4477405"/>
            <a:ext cx="1975792" cy="153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215" y="1222648"/>
            <a:ext cx="3571875" cy="5410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68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Effectiveness of Mitigation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69" y="1564234"/>
            <a:ext cx="6463862" cy="49544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59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Flood Damage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8" y="1661949"/>
            <a:ext cx="3543300" cy="4953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031" y="4138449"/>
            <a:ext cx="4983781" cy="25050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143" y="1661949"/>
            <a:ext cx="4769556" cy="24765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91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Damage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25" y="1417638"/>
            <a:ext cx="7505349" cy="477613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718441" y="1592317"/>
            <a:ext cx="5234152" cy="3957145"/>
          </a:xfrm>
          <a:custGeom>
            <a:avLst/>
            <a:gdLst>
              <a:gd name="connsiteX0" fmla="*/ 0 w 5234152"/>
              <a:gd name="connsiteY0" fmla="*/ 3957145 h 3957145"/>
              <a:gd name="connsiteX1" fmla="*/ 0 w 5234152"/>
              <a:gd name="connsiteY1" fmla="*/ 3752193 h 3957145"/>
              <a:gd name="connsiteX2" fmla="*/ 851338 w 5234152"/>
              <a:gd name="connsiteY2" fmla="*/ 3563007 h 3957145"/>
              <a:gd name="connsiteX3" fmla="*/ 3121573 w 5234152"/>
              <a:gd name="connsiteY3" fmla="*/ 3153104 h 3957145"/>
              <a:gd name="connsiteX4" fmla="*/ 5234152 w 5234152"/>
              <a:gd name="connsiteY4" fmla="*/ 0 h 3957145"/>
              <a:gd name="connsiteX5" fmla="*/ 5218387 w 5234152"/>
              <a:gd name="connsiteY5" fmla="*/ 3957145 h 3957145"/>
              <a:gd name="connsiteX6" fmla="*/ 0 w 5234152"/>
              <a:gd name="connsiteY6" fmla="*/ 3957145 h 395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4152" h="3957145">
                <a:moveTo>
                  <a:pt x="0" y="3957145"/>
                </a:moveTo>
                <a:lnTo>
                  <a:pt x="0" y="3752193"/>
                </a:lnTo>
                <a:lnTo>
                  <a:pt x="851338" y="3563007"/>
                </a:lnTo>
                <a:lnTo>
                  <a:pt x="3121573" y="3153104"/>
                </a:lnTo>
                <a:lnTo>
                  <a:pt x="5234152" y="0"/>
                </a:lnTo>
                <a:lnTo>
                  <a:pt x="5218387" y="3957145"/>
                </a:lnTo>
                <a:lnTo>
                  <a:pt x="0" y="395714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727" y="3805703"/>
            <a:ext cx="332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Expected Annual Damage = $434</a:t>
            </a: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4937267" y="3990369"/>
            <a:ext cx="1037864" cy="691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507" y="1882908"/>
            <a:ext cx="3366740" cy="17481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Straight Connector 10"/>
          <p:cNvCxnSpPr>
            <a:stCxn id="4" idx="3"/>
          </p:cNvCxnSpPr>
          <p:nvPr/>
        </p:nvCxnSpPr>
        <p:spPr>
          <a:xfrm flipV="1">
            <a:off x="4840014" y="4729655"/>
            <a:ext cx="2112579" cy="157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28393" y="381569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$161 (37%)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522481" y="5092262"/>
            <a:ext cx="4430112" cy="578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22388" y="472965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$99 (23%)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1165" y="5121955"/>
            <a:ext cx="156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$174 (40%)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2592" y="4937289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50 year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0367" y="4552872"/>
            <a:ext cx="9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100 year</a:t>
            </a:r>
          </a:p>
        </p:txBody>
      </p:sp>
    </p:spTree>
    <p:extLst>
      <p:ext uri="{BB962C8B-B14F-4D97-AF65-F5344CB8AC3E}">
        <p14:creationId xmlns:p14="http://schemas.microsoft.com/office/powerpoint/2010/main" val="3310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274638"/>
            <a:ext cx="8592532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Hydroeconomic</a:t>
            </a:r>
            <a:r>
              <a:rPr lang="en-US" sz="4000" dirty="0" smtClean="0">
                <a:solidFill>
                  <a:srgbClr val="FF0000"/>
                </a:solidFill>
              </a:rPr>
              <a:t> analysis for flood mitigation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(USACE Flood Planning, FEMA </a:t>
            </a:r>
            <a:r>
              <a:rPr lang="en-US" sz="2700" dirty="0" err="1" smtClean="0"/>
              <a:t>RiskMap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4293" y="6240544"/>
            <a:ext cx="131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Probability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1040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Damage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114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Elevation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20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Discharge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1510" y="5040215"/>
            <a:ext cx="1491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Flood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Frequency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curve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83" y="2908350"/>
            <a:ext cx="173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Rating curve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6083" y="2911976"/>
            <a:ext cx="321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Elevation-Damage curve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6186" y="5192846"/>
            <a:ext cx="139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Expected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Annual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Damage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37089" y="3396126"/>
            <a:ext cx="9426" cy="16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1"/>
          </p:cNvCxnSpPr>
          <p:nvPr/>
        </p:nvCxnSpPr>
        <p:spPr>
          <a:xfrm>
            <a:off x="4327449" y="3139183"/>
            <a:ext cx="618634" cy="3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25765" y="3395092"/>
            <a:ext cx="9427" cy="1742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68" y="1502387"/>
            <a:ext cx="2652487" cy="13332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90" y="4413479"/>
            <a:ext cx="2384951" cy="15021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82" y="1663481"/>
            <a:ext cx="2386071" cy="12889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5" name="Freeform 24"/>
          <p:cNvSpPr/>
          <p:nvPr/>
        </p:nvSpPr>
        <p:spPr>
          <a:xfrm>
            <a:off x="1491521" y="1851285"/>
            <a:ext cx="1828800" cy="614597"/>
          </a:xfrm>
          <a:custGeom>
            <a:avLst/>
            <a:gdLst>
              <a:gd name="connsiteX0" fmla="*/ 0 w 1828800"/>
              <a:gd name="connsiteY0" fmla="*/ 614597 h 614597"/>
              <a:gd name="connsiteX1" fmla="*/ 7495 w 1828800"/>
              <a:gd name="connsiteY1" fmla="*/ 539646 h 614597"/>
              <a:gd name="connsiteX2" fmla="*/ 29981 w 1828800"/>
              <a:gd name="connsiteY2" fmla="*/ 494676 h 614597"/>
              <a:gd name="connsiteX3" fmla="*/ 59961 w 1828800"/>
              <a:gd name="connsiteY3" fmla="*/ 472190 h 614597"/>
              <a:gd name="connsiteX4" fmla="*/ 112427 w 1828800"/>
              <a:gd name="connsiteY4" fmla="*/ 442210 h 614597"/>
              <a:gd name="connsiteX5" fmla="*/ 209863 w 1828800"/>
              <a:gd name="connsiteY5" fmla="*/ 412230 h 614597"/>
              <a:gd name="connsiteX6" fmla="*/ 269823 w 1828800"/>
              <a:gd name="connsiteY6" fmla="*/ 397240 h 614597"/>
              <a:gd name="connsiteX7" fmla="*/ 1064302 w 1828800"/>
              <a:gd name="connsiteY7" fmla="*/ 172387 h 614597"/>
              <a:gd name="connsiteX8" fmla="*/ 1828800 w 1828800"/>
              <a:gd name="connsiteY8" fmla="*/ 0 h 61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614597">
                <a:moveTo>
                  <a:pt x="0" y="614597"/>
                </a:moveTo>
                <a:cubicBezTo>
                  <a:pt x="1249" y="587115"/>
                  <a:pt x="2498" y="559633"/>
                  <a:pt x="7495" y="539646"/>
                </a:cubicBezTo>
                <a:cubicBezTo>
                  <a:pt x="12492" y="519659"/>
                  <a:pt x="21237" y="505919"/>
                  <a:pt x="29981" y="494676"/>
                </a:cubicBezTo>
                <a:cubicBezTo>
                  <a:pt x="38725" y="483433"/>
                  <a:pt x="46220" y="480934"/>
                  <a:pt x="59961" y="472190"/>
                </a:cubicBezTo>
                <a:cubicBezTo>
                  <a:pt x="73702" y="463446"/>
                  <a:pt x="87443" y="452203"/>
                  <a:pt x="112427" y="442210"/>
                </a:cubicBezTo>
                <a:cubicBezTo>
                  <a:pt x="137411" y="432217"/>
                  <a:pt x="183630" y="419725"/>
                  <a:pt x="209863" y="412230"/>
                </a:cubicBezTo>
                <a:cubicBezTo>
                  <a:pt x="236096" y="404735"/>
                  <a:pt x="269823" y="397240"/>
                  <a:pt x="269823" y="397240"/>
                </a:cubicBezTo>
                <a:cubicBezTo>
                  <a:pt x="412230" y="357266"/>
                  <a:pt x="804473" y="238594"/>
                  <a:pt x="1064302" y="172387"/>
                </a:cubicBezTo>
                <a:cubicBezTo>
                  <a:pt x="1324131" y="106180"/>
                  <a:pt x="1576465" y="53090"/>
                  <a:pt x="18288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03" y="4463247"/>
            <a:ext cx="2316683" cy="17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Role of flood mapping</a:t>
            </a:r>
            <a:br>
              <a:rPr lang="en-US" dirty="0" smtClean="0"/>
            </a:br>
            <a:r>
              <a:rPr lang="en-US" sz="2700" dirty="0" smtClean="0"/>
              <a:t>Translate river hydraulics into flooding at homes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48" y="1750204"/>
            <a:ext cx="2665296" cy="13839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374" y="1586536"/>
            <a:ext cx="2608289" cy="171123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766872" y="2271010"/>
            <a:ext cx="412230" cy="254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rved Right Arrow 8"/>
          <p:cNvSpPr/>
          <p:nvPr/>
        </p:nvSpPr>
        <p:spPr>
          <a:xfrm flipV="1">
            <a:off x="1633928" y="2825646"/>
            <a:ext cx="292308" cy="11617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flipH="1">
            <a:off x="8009290" y="2825646"/>
            <a:ext cx="292308" cy="11617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988" y="3530758"/>
            <a:ext cx="4706227" cy="29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NWS Flood Forecasts to FEMA Flood Hazard Map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9872" y="1971232"/>
            <a:ext cx="8304261" cy="3200401"/>
            <a:chOff x="381712" y="1919954"/>
            <a:chExt cx="8304261" cy="320040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140" y="1919954"/>
              <a:ext cx="3819833" cy="3200401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2" y="1919955"/>
              <a:ext cx="4364774" cy="3200400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3717421" y="3110670"/>
            <a:ext cx="459398" cy="427290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3118" y="1686029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NWS River Forecast </a:t>
            </a:r>
            <a:r>
              <a:rPr lang="en-US" sz="1400" b="1" dirty="0" err="1">
                <a:solidFill>
                  <a:prstClr val="black"/>
                </a:solidFill>
              </a:rPr>
              <a:t>Subbasins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5075" y="1686029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National Flood Hazard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67786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The FEMA National Flood Hazard Map is intersected with the </a:t>
            </a:r>
            <a:r>
              <a:rPr lang="en-US" sz="1400" dirty="0" err="1">
                <a:solidFill>
                  <a:prstClr val="white"/>
                </a:solidFill>
              </a:rPr>
              <a:t>NHDPlus</a:t>
            </a:r>
            <a:r>
              <a:rPr lang="en-US" sz="1400" dirty="0">
                <a:solidFill>
                  <a:prstClr val="white"/>
                </a:solidFill>
              </a:rPr>
              <a:t> Catchments to 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form “</a:t>
            </a:r>
            <a:r>
              <a:rPr lang="en-US" sz="1400" dirty="0" err="1">
                <a:solidFill>
                  <a:prstClr val="white"/>
                </a:solidFill>
              </a:rPr>
              <a:t>NHDPlus</a:t>
            </a:r>
            <a:r>
              <a:rPr lang="en-US" sz="1400" dirty="0">
                <a:solidFill>
                  <a:prstClr val="white"/>
                </a:solidFill>
              </a:rPr>
              <a:t> Flood Warning Zones”.  The downscaled NWS flow forecast for each zone 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is used to assess flood risk. If flood risk is high, a warning is sent to all cell phones in this zone. </a:t>
            </a:r>
          </a:p>
        </p:txBody>
      </p:sp>
    </p:spTree>
    <p:extLst>
      <p:ext uri="{BB962C8B-B14F-4D97-AF65-F5344CB8AC3E}">
        <p14:creationId xmlns:p14="http://schemas.microsoft.com/office/powerpoint/2010/main" val="334552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28" y="1864938"/>
            <a:ext cx="2032733" cy="17768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264" y="4426434"/>
            <a:ext cx="2333358" cy="1723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274638"/>
            <a:ext cx="85925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Flood Response Planning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(NWS and federal partners, Local Flood Emergency Responders)</a:t>
            </a:r>
            <a:endParaRPr lang="en-US" sz="27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4293" y="6240544"/>
            <a:ext cx="131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Probability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Impact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114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Elevation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20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Discharge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2554" y="5059292"/>
            <a:ext cx="1984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Wide area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flood planning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042066" y="3319921"/>
            <a:ext cx="9426" cy="16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00203" y="3140439"/>
            <a:ext cx="2038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35193" y="3395092"/>
            <a:ext cx="9425" cy="1394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425" y="1787950"/>
            <a:ext cx="2867451" cy="1531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28" y="4507155"/>
            <a:ext cx="2085395" cy="166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828800"/>
            <a:ext cx="8534399" cy="4602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Transform predictive </a:t>
            </a:r>
            <a:r>
              <a:rPr lang="en-US" dirty="0">
                <a:solidFill>
                  <a:schemeClr val="accent1"/>
                </a:solidFill>
              </a:rPr>
              <a:t>flash flood services </a:t>
            </a:r>
            <a:r>
              <a:rPr lang="en-US" dirty="0"/>
              <a:t>for any causative event </a:t>
            </a:r>
            <a:r>
              <a:rPr lang="en-US" dirty="0" smtClean="0"/>
              <a:t>by establishing an end-to-end nationally consistent framework that provides: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Seamlessly integrated </a:t>
            </a:r>
            <a:r>
              <a:rPr lang="en-US" dirty="0" smtClean="0"/>
              <a:t>observation and monitoring networks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High-resolution,</a:t>
            </a:r>
            <a:r>
              <a:rPr lang="en-US" dirty="0" smtClean="0"/>
              <a:t> </a:t>
            </a:r>
            <a:r>
              <a:rPr lang="en-US" dirty="0" err="1" smtClean="0"/>
              <a:t>hydrologically</a:t>
            </a:r>
            <a:r>
              <a:rPr lang="en-US" dirty="0" smtClean="0"/>
              <a:t> continuous (from flash flooding to flooding) national water model </a:t>
            </a:r>
            <a:r>
              <a:rPr lang="en-US" dirty="0"/>
              <a:t>directly coupled with  numerical weather prediction datasets and other </a:t>
            </a:r>
            <a:r>
              <a:rPr lang="en-US" dirty="0" err="1"/>
              <a:t>forcings</a:t>
            </a:r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Objective forecasting </a:t>
            </a:r>
            <a:r>
              <a:rPr lang="en-US" dirty="0"/>
              <a:t>and characterization of the</a:t>
            </a:r>
            <a:r>
              <a:rPr lang="en-US" dirty="0" smtClean="0"/>
              <a:t> urgency, severity, and certainty of flood impacts at the </a:t>
            </a:r>
            <a:r>
              <a:rPr lang="en-US" b="1" i="1" dirty="0" smtClean="0">
                <a:solidFill>
                  <a:srgbClr val="FF0000"/>
                </a:solidFill>
              </a:rPr>
              <a:t>street level</a:t>
            </a:r>
          </a:p>
          <a:p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 smtClean="0">
                <a:solidFill>
                  <a:schemeClr val="accent1"/>
                </a:solidFill>
              </a:rPr>
              <a:t>ctionable information</a:t>
            </a:r>
            <a:r>
              <a:rPr lang="en-US" dirty="0" smtClean="0"/>
              <a:t>,  consistent communication and decision support services to transform society to become </a:t>
            </a:r>
            <a:r>
              <a:rPr lang="en-US" u="sng" dirty="0" smtClean="0"/>
              <a:t>ready</a:t>
            </a:r>
            <a:r>
              <a:rPr lang="en-US" dirty="0" smtClean="0"/>
              <a:t>, </a:t>
            </a:r>
            <a:r>
              <a:rPr lang="en-US" u="sng" dirty="0" smtClean="0"/>
              <a:t>responsive</a:t>
            </a:r>
            <a:r>
              <a:rPr lang="en-US" dirty="0" smtClean="0"/>
              <a:t> and </a:t>
            </a:r>
            <a:r>
              <a:rPr lang="en-US" u="sng" dirty="0" smtClean="0"/>
              <a:t>resilient</a:t>
            </a:r>
            <a:r>
              <a:rPr lang="en-US" dirty="0" smtClean="0"/>
              <a:t> to flash flood </a:t>
            </a:r>
            <a:r>
              <a:rPr lang="en-US" dirty="0"/>
              <a:t>and flood </a:t>
            </a:r>
            <a:r>
              <a:rPr lang="en-US" dirty="0" smtClean="0"/>
              <a:t>threats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NWS Flash Flood Services Vision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14393" y="6342883"/>
            <a:ext cx="366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Mary </a:t>
            </a:r>
            <a:r>
              <a:rPr lang="en-US" dirty="0" err="1" smtClean="0"/>
              <a:t>Mullusky</a:t>
            </a:r>
            <a:r>
              <a:rPr lang="en-US" dirty="0" smtClean="0"/>
              <a:t>, NWS (adapted)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47" y="4580428"/>
            <a:ext cx="2453037" cy="15686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274638"/>
            <a:ext cx="85925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Flood Response Operations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(Local Emergency Responders)</a:t>
            </a:r>
            <a:endParaRPr lang="en-US" sz="27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4293" y="6240544"/>
            <a:ext cx="131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Probability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Impact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114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Elevation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20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81BD"/>
                </a:solidFill>
              </a:rPr>
              <a:t>Discharge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0262" y="5059292"/>
            <a:ext cx="1469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Flooded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Structures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24690" y="3665095"/>
            <a:ext cx="21825" cy="139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27449" y="3139183"/>
            <a:ext cx="618634" cy="3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25766" y="3897443"/>
            <a:ext cx="5680" cy="1239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3" y="4439514"/>
            <a:ext cx="2295238" cy="14095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9609" y="5917378"/>
            <a:ext cx="364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NWS ensemble </a:t>
            </a:r>
          </a:p>
          <a:p>
            <a:pPr algn="ctr"/>
            <a:r>
              <a:rPr lang="en-US" dirty="0" err="1" smtClean="0"/>
              <a:t>streamflow</a:t>
            </a:r>
            <a:r>
              <a:rPr lang="en-US" dirty="0" smtClean="0"/>
              <a:t> forecast for stream reach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60" y="2022861"/>
            <a:ext cx="2400300" cy="13049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9759" y="3349012"/>
            <a:ext cx="295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Rating curve for stream reach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458" y="1957829"/>
            <a:ext cx="2425108" cy="15374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44973" y="3404716"/>
            <a:ext cx="20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 flood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413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NFIE Goal: Connect National Scale Flood Modeling with Local emergency planning and response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689" y="1432412"/>
            <a:ext cx="5285628" cy="484658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>
                <a:solidFill>
                  <a:srgbClr val="FF0000"/>
                </a:solidFill>
              </a:rPr>
              <a:t>near-real-time hydrologic </a:t>
            </a:r>
            <a:r>
              <a:rPr lang="en-US" sz="2400" dirty="0" smtClean="0">
                <a:solidFill>
                  <a:srgbClr val="FF0000"/>
                </a:solidFill>
              </a:rPr>
              <a:t>simulations </a:t>
            </a:r>
            <a:r>
              <a:rPr lang="en-US" sz="2400" dirty="0">
                <a:solidFill>
                  <a:srgbClr val="FF0000"/>
                </a:solidFill>
              </a:rPr>
              <a:t>at high spatial resolution, covering the nation</a:t>
            </a:r>
            <a:r>
              <a:rPr lang="en-US" sz="2400" dirty="0"/>
              <a:t>, be carried out using the NHDPlus or next generation </a:t>
            </a:r>
            <a:r>
              <a:rPr lang="en-US" sz="2400" i="1" dirty="0" smtClean="0"/>
              <a:t>hydro-fabric </a:t>
            </a:r>
            <a:r>
              <a:rPr lang="en-US" sz="2400" dirty="0"/>
              <a:t>(e.g</a:t>
            </a:r>
            <a:r>
              <a:rPr lang="en-US" sz="2400" dirty="0" smtClean="0"/>
              <a:t>. data structure for </a:t>
            </a:r>
            <a:r>
              <a:rPr lang="en-US" sz="2400" dirty="0"/>
              <a:t>hillslope, watershed scales)?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this lead to </a:t>
            </a:r>
            <a:r>
              <a:rPr lang="en-US" sz="2400" dirty="0">
                <a:solidFill>
                  <a:srgbClr val="FF0000"/>
                </a:solidFill>
              </a:rPr>
              <a:t>improved emergency response </a:t>
            </a:r>
            <a:r>
              <a:rPr lang="en-US" sz="2400" dirty="0"/>
              <a:t>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 smtClean="0"/>
              <a:t>an </a:t>
            </a:r>
            <a:r>
              <a:rPr lang="en-US" sz="2400" dirty="0">
                <a:solidFill>
                  <a:srgbClr val="FF0000"/>
                </a:solidFill>
              </a:rPr>
              <a:t>improved interoperability framework </a:t>
            </a:r>
            <a:r>
              <a:rPr lang="en-US" sz="2400" dirty="0"/>
              <a:t>support the first two goals and lead to sustained innovation in the research to operations process?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6097" y="2333154"/>
            <a:ext cx="3019977" cy="3630244"/>
            <a:chOff x="234682" y="3161514"/>
            <a:chExt cx="3019977" cy="3630244"/>
          </a:xfrm>
        </p:grpSpPr>
        <p:pic>
          <p:nvPicPr>
            <p:cNvPr id="4" name="Picture 3" descr="think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98" y="3161514"/>
              <a:ext cx="1518545" cy="2513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682" y="5807773"/>
              <a:ext cx="841215" cy="3060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4877" y="6278997"/>
              <a:ext cx="517553" cy="5127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877" y="5807773"/>
              <a:ext cx="769782" cy="3509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1872" y="5727246"/>
              <a:ext cx="905437" cy="551751"/>
            </a:xfrm>
            <a:prstGeom prst="rect">
              <a:avLst/>
            </a:prstGeom>
          </p:spPr>
        </p:pic>
        <p:pic>
          <p:nvPicPr>
            <p:cNvPr id="10" name="Picture 9" descr="USAC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79" y="6278997"/>
              <a:ext cx="523636" cy="398107"/>
            </a:xfrm>
            <a:prstGeom prst="rect">
              <a:avLst/>
            </a:prstGeom>
          </p:spPr>
        </p:pic>
        <p:pic>
          <p:nvPicPr>
            <p:cNvPr id="11" name="Picture 10" descr="USG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32" y="6278997"/>
              <a:ext cx="420931" cy="4173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6116" y="6274204"/>
              <a:ext cx="422127" cy="4221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8168" y="5889514"/>
              <a:ext cx="730295" cy="16719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88194" y="6278997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Ed Clark, NWS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462" y="3913151"/>
            <a:ext cx="2385018" cy="14424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09" y="2071024"/>
            <a:ext cx="2357690" cy="14135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Experiment:</a:t>
            </a:r>
            <a:br>
              <a:rPr lang="en-US" dirty="0" smtClean="0"/>
            </a:br>
            <a:r>
              <a:rPr lang="en-US" sz="2000" dirty="0" smtClean="0"/>
              <a:t>Close the gap between national flood forecasting and local emergency response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225539" y="2373433"/>
            <a:ext cx="1502229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endParaRPr lang="en-US" sz="2800" b="1" dirty="0" smtClean="0">
              <a:solidFill>
                <a:prstClr val="black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en-US" sz="2800" b="1" dirty="0" smtClean="0">
                <a:solidFill>
                  <a:srgbClr val="ED982D"/>
                </a:solidFill>
              </a:rPr>
              <a:t>Federal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5538" y="4367669"/>
            <a:ext cx="1502229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endParaRPr lang="en-US" sz="2800" b="1" dirty="0" smtClean="0">
              <a:solidFill>
                <a:srgbClr val="ED982D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en-US" sz="2800" b="1" dirty="0" smtClean="0">
                <a:solidFill>
                  <a:srgbClr val="ED982D"/>
                </a:solidFill>
              </a:rPr>
              <a:t>Local</a:t>
            </a:r>
          </a:p>
        </p:txBody>
      </p:sp>
      <p:sp>
        <p:nvSpPr>
          <p:cNvPr id="5" name="Curved Right Arrow 4"/>
          <p:cNvSpPr/>
          <p:nvPr/>
        </p:nvSpPr>
        <p:spPr bwMode="auto">
          <a:xfrm>
            <a:off x="1015631" y="2610405"/>
            <a:ext cx="664029" cy="2080466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Curved Right Arrow 5"/>
          <p:cNvSpPr/>
          <p:nvPr/>
        </p:nvSpPr>
        <p:spPr bwMode="auto">
          <a:xfrm flipH="1" flipV="1">
            <a:off x="4329673" y="2553902"/>
            <a:ext cx="653145" cy="2193471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39" y="5726872"/>
            <a:ext cx="1502229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dirty="0" smtClean="0">
                <a:solidFill>
                  <a:srgbClr val="ED982D"/>
                </a:solidFill>
              </a:rPr>
              <a:t>…improve information flow</a:t>
            </a:r>
          </a:p>
        </p:txBody>
      </p:sp>
      <p:pic>
        <p:nvPicPr>
          <p:cNvPr id="11" name="Picture 10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069" y="2294728"/>
            <a:ext cx="2851337" cy="26957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56667" y="5650294"/>
            <a:ext cx="1502229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dirty="0" smtClean="0">
                <a:solidFill>
                  <a:srgbClr val="ED982D"/>
                </a:solidFill>
              </a:rPr>
              <a:t>…national forecasting at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dirty="0" smtClean="0">
                <a:solidFill>
                  <a:srgbClr val="ED982D"/>
                </a:solidFill>
              </a:rPr>
              <a:t>stream reach scale </a:t>
            </a:r>
          </a:p>
        </p:txBody>
      </p:sp>
    </p:spTree>
    <p:extLst>
      <p:ext uri="{BB962C8B-B14F-4D97-AF65-F5344CB8AC3E}">
        <p14:creationId xmlns:p14="http://schemas.microsoft.com/office/powerpoint/2010/main" val="2254939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WRSSbanner_20140814_43.25x86i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" y="1007538"/>
            <a:ext cx="8968502" cy="449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436" y="124826"/>
            <a:ext cx="851046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Arial"/>
                <a:cs typeface="Arial"/>
              </a:rPr>
              <a:t>End-to-End Flash Flood Services</a:t>
            </a:r>
            <a:endParaRPr lang="en-US" sz="4000" b="1" baseline="30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67" y="5576245"/>
            <a:ext cx="4416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OBSERVATION &amp; MONITORING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MODELING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FORECASTING &amp; CHARACTERIZATION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5576245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COMMUNICATION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EMERGENCY RESPONSE &amp; MEDIA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PUBLIC BEHAVIOR RESPONSE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3158" y="6488668"/>
            <a:ext cx="222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Don Cline,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Linkages among federal agencies for flood response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8094" y="2366128"/>
            <a:ext cx="1975797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Atmosphere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353" y="3426796"/>
            <a:ext cx="1226682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Stream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162" y="4672556"/>
            <a:ext cx="1064459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Street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5400000">
            <a:off x="3581345" y="2564550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456403" y="3813181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13" y="5762533"/>
            <a:ext cx="2335443" cy="6543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6" y="5233138"/>
            <a:ext cx="2608289" cy="92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0" y="2896469"/>
            <a:ext cx="1509048" cy="1509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2" y="4023989"/>
            <a:ext cx="1615315" cy="12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19" y="2975277"/>
            <a:ext cx="2085395" cy="1668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6" y="1868782"/>
            <a:ext cx="1750453" cy="131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86" y="1245227"/>
            <a:ext cx="1406412" cy="10548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" y="5565244"/>
            <a:ext cx="1398512" cy="10488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2" name="Up Arrow 21"/>
          <p:cNvSpPr/>
          <p:nvPr/>
        </p:nvSpPr>
        <p:spPr>
          <a:xfrm>
            <a:off x="1798320" y="4628563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5630" y="4934166"/>
            <a:ext cx="86145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Data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 rot="1620000">
            <a:off x="3359224" y="4793528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5400000">
            <a:off x="4902382" y="547082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2" y="1937243"/>
            <a:ext cx="4562947" cy="34495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zoom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406" y="1942176"/>
            <a:ext cx="3642642" cy="344381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60748" y="584849"/>
            <a:ext cx="7886700" cy="829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Contribution of the USGS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2876" y="1444958"/>
            <a:ext cx="154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Temporal 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6741" y="1414780"/>
            <a:ext cx="167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Geospatial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772" y="5517979"/>
            <a:ext cx="4119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National Water Information System </a:t>
            </a:r>
            <a:r>
              <a:rPr lang="en-US" sz="1600" dirty="0" smtClean="0"/>
              <a:t>Observational data available as water web services less than one hour from time of measurement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817" y="5511243"/>
            <a:ext cx="4010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</a:rPr>
              <a:t>National Hydrography Dataset Plus </a:t>
            </a:r>
          </a:p>
          <a:p>
            <a:pPr algn="ctr"/>
            <a:r>
              <a:rPr lang="en-US" sz="1600" dirty="0" smtClean="0"/>
              <a:t>Base dataset for national stream reaches (~ 2 km), catchments (~ 3 km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and water bodies</a:t>
            </a:r>
          </a:p>
          <a:p>
            <a:pPr algn="ctr"/>
            <a:r>
              <a:rPr lang="en-US" sz="1600" dirty="0" smtClean="0"/>
              <a:t>(jointly developed by USGS and EPA)</a:t>
            </a:r>
          </a:p>
        </p:txBody>
      </p:sp>
    </p:spTree>
    <p:extLst>
      <p:ext uri="{BB962C8B-B14F-4D97-AF65-F5344CB8AC3E}">
        <p14:creationId xmlns:p14="http://schemas.microsoft.com/office/powerpoint/2010/main" val="252188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wall_map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772"/>
            <a:ext cx="9144000" cy="426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314980"/>
            <a:ext cx="89916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prstClr val="white"/>
                </a:solidFill>
              </a:rPr>
              <a:t>State of North Carolina</a:t>
            </a:r>
          </a:p>
          <a:p>
            <a:pPr algn="ctr" eaLnBrk="1" hangingPunct="1"/>
            <a:r>
              <a:rPr lang="en-US" sz="2400" b="1" i="1" dirty="0" smtClean="0">
                <a:solidFill>
                  <a:srgbClr val="00B0F0"/>
                </a:solidFill>
              </a:rPr>
              <a:t>Special Flood Hazard Areas</a:t>
            </a:r>
            <a:endParaRPr lang="en-US" sz="2400" b="1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5997" y="6342883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John Dorman,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7"/>
          <a:stretch/>
        </p:blipFill>
        <p:spPr bwMode="auto">
          <a:xfrm>
            <a:off x="-9191" y="0"/>
            <a:ext cx="91531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85"/>
            <a:ext cx="7576457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8" y="0"/>
            <a:ext cx="9140312" cy="745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GENERATION - Flood Depth Grids</a:t>
            </a:r>
          </a:p>
          <a:p>
            <a:r>
              <a:rPr lang="en-US" dirty="0">
                <a:solidFill>
                  <a:prstClr val="black"/>
                </a:solidFill>
              </a:rPr>
              <a:t>10-yr, 25-yr, 50-yr, 100-yr, </a:t>
            </a:r>
            <a:r>
              <a:rPr lang="en-US" dirty="0" smtClean="0">
                <a:solidFill>
                  <a:prstClr val="black"/>
                </a:solidFill>
              </a:rPr>
              <a:t>500-yr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1223" y="968188"/>
            <a:ext cx="651793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FEMA </a:t>
            </a:r>
            <a:r>
              <a:rPr lang="en-US" sz="3200" dirty="0" err="1" smtClean="0"/>
              <a:t>RiskMap</a:t>
            </a:r>
            <a:r>
              <a:rPr lang="en-US" sz="3200" dirty="0" smtClean="0"/>
              <a:t>: Mapping Flood Depth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85997" y="6342883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John Dorman,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8"/>
          <a:stretch/>
        </p:blipFill>
        <p:spPr bwMode="auto">
          <a:xfrm>
            <a:off x="334" y="0"/>
            <a:ext cx="914366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4" y="585"/>
            <a:ext cx="725714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8" y="0"/>
            <a:ext cx="9140312" cy="745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GENERATION - Probability Gri</a:t>
            </a:r>
            <a:r>
              <a:rPr lang="en-US" dirty="0" smtClean="0">
                <a:solidFill>
                  <a:prstClr val="black"/>
                </a:solidFill>
              </a:rPr>
              <a:t>ds</a:t>
            </a:r>
          </a:p>
          <a:p>
            <a:r>
              <a:rPr lang="en-US" dirty="0">
                <a:solidFill>
                  <a:prstClr val="black"/>
                </a:solidFill>
              </a:rPr>
              <a:t>10-yr, 25-yr, 50-yr, 100-yr, </a:t>
            </a:r>
            <a:r>
              <a:rPr lang="en-US" dirty="0" smtClean="0">
                <a:solidFill>
                  <a:prstClr val="black"/>
                </a:solidFill>
              </a:rPr>
              <a:t>500-yr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71" y="866775"/>
            <a:ext cx="1262130" cy="89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8626" y="1023289"/>
            <a:ext cx="44883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Mapping Flood Likelihood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85997" y="6342883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John Dorman,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6"/>
            <a:ext cx="9144000" cy="5756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itle 7"/>
          <p:cNvSpPr txBox="1">
            <a:spLocks/>
          </p:cNvSpPr>
          <p:nvPr/>
        </p:nvSpPr>
        <p:spPr bwMode="auto">
          <a:xfrm>
            <a:off x="0" y="130626"/>
            <a:ext cx="9144000" cy="76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</a:rPr>
              <a:t>ACQUISITION / GENERATION - </a:t>
            </a:r>
            <a:r>
              <a:rPr lang="en-US" sz="3200" b="1" kern="0" dirty="0" smtClean="0">
                <a:solidFill>
                  <a:srgbClr val="00B0F0"/>
                </a:solidFill>
              </a:rPr>
              <a:t>Building </a:t>
            </a:r>
            <a:r>
              <a:rPr lang="en-US" sz="3200" b="1" kern="0" dirty="0">
                <a:solidFill>
                  <a:srgbClr val="00B0F0"/>
                </a:solidFill>
              </a:rPr>
              <a:t>Footprints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2667000"/>
            <a:ext cx="7238999" cy="954107"/>
          </a:xfrm>
          <a:prstGeom prst="rect">
            <a:avLst/>
          </a:prstGeom>
          <a:solidFill>
            <a:srgbClr val="DDDDDD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Algorithm for building boundary generations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</a:rPr>
              <a:t>Approximately $0.30 /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8909" y="6145567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John Dorman, NCFMP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17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</TotalTime>
  <Words>614</Words>
  <Application>Microsoft Office PowerPoint</Application>
  <PresentationFormat>On-screen Show (4:3)</PresentationFormat>
  <Paragraphs>117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Lucida Grande</vt:lpstr>
      <vt:lpstr>Wingdings 2</vt:lpstr>
      <vt:lpstr>Office Theme</vt:lpstr>
      <vt:lpstr>2_Office Theme</vt:lpstr>
      <vt:lpstr>1_Office Theme</vt:lpstr>
      <vt:lpstr>3_Office Theme</vt:lpstr>
      <vt:lpstr>Optional_Corporate_PPT_Template-Arial</vt:lpstr>
      <vt:lpstr>Flow</vt:lpstr>
      <vt:lpstr>4_Office Theme</vt:lpstr>
      <vt:lpstr>5_Office Theme</vt:lpstr>
      <vt:lpstr>A Common Information Model for Flood Response</vt:lpstr>
      <vt:lpstr>NWS Flash Flood Services Vision</vt:lpstr>
      <vt:lpstr>PowerPoint Presentation</vt:lpstr>
      <vt:lpstr>Linkages among federal agencies for flood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million building footprints in NC</vt:lpstr>
      <vt:lpstr>Flood Risk Information System (FRIS)</vt:lpstr>
      <vt:lpstr>Personal Vulnerability Index</vt:lpstr>
      <vt:lpstr>Cost Effectiveness of Mitigation</vt:lpstr>
      <vt:lpstr>Annual Flood Damage</vt:lpstr>
      <vt:lpstr>Flood Damage</vt:lpstr>
      <vt:lpstr>Hydroeconomic analysis for flood mitigation (USACE Flood Planning, FEMA RiskMap)</vt:lpstr>
      <vt:lpstr>Role of flood mapping Translate river hydraulics into flooding at homes</vt:lpstr>
      <vt:lpstr>Linking NWS Flood Forecasts to FEMA Flood Hazard Map</vt:lpstr>
      <vt:lpstr>Flood Response Planning (NWS and federal partners, Local Flood Emergency Responders)</vt:lpstr>
      <vt:lpstr>Flood Response Operations (Local Emergency Responders)</vt:lpstr>
      <vt:lpstr>NFIE Goal: Connect National Scale Flood Modeling with Local emergency planning and response</vt:lpstr>
      <vt:lpstr>National Flood Interoperability Experiment: Close the gap between national flood forecasting and local emergency response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36</cp:revision>
  <dcterms:created xsi:type="dcterms:W3CDTF">2014-09-11T13:41:30Z</dcterms:created>
  <dcterms:modified xsi:type="dcterms:W3CDTF">2017-07-26T16:20:44Z</dcterms:modified>
</cp:coreProperties>
</file>