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  <p:sldMasterId id="2147483734" r:id="rId2"/>
    <p:sldMasterId id="2147483747" r:id="rId3"/>
    <p:sldMasterId id="2147483756" r:id="rId4"/>
  </p:sldMasterIdLst>
  <p:notesMasterIdLst>
    <p:notesMasterId r:id="rId38"/>
  </p:notesMasterIdLst>
  <p:sldIdLst>
    <p:sldId id="257" r:id="rId5"/>
    <p:sldId id="347" r:id="rId6"/>
    <p:sldId id="394" r:id="rId7"/>
    <p:sldId id="348" r:id="rId8"/>
    <p:sldId id="349" r:id="rId9"/>
    <p:sldId id="350" r:id="rId10"/>
    <p:sldId id="352" r:id="rId11"/>
    <p:sldId id="353" r:id="rId12"/>
    <p:sldId id="354" r:id="rId13"/>
    <p:sldId id="355" r:id="rId14"/>
    <p:sldId id="361" r:id="rId15"/>
    <p:sldId id="362" r:id="rId16"/>
    <p:sldId id="366" r:id="rId17"/>
    <p:sldId id="378" r:id="rId18"/>
    <p:sldId id="373" r:id="rId19"/>
    <p:sldId id="356" r:id="rId20"/>
    <p:sldId id="376" r:id="rId21"/>
    <p:sldId id="377" r:id="rId22"/>
    <p:sldId id="380" r:id="rId23"/>
    <p:sldId id="357" r:id="rId24"/>
    <p:sldId id="392" r:id="rId25"/>
    <p:sldId id="382" r:id="rId26"/>
    <p:sldId id="358" r:id="rId27"/>
    <p:sldId id="388" r:id="rId28"/>
    <p:sldId id="389" r:id="rId29"/>
    <p:sldId id="391" r:id="rId30"/>
    <p:sldId id="359" r:id="rId31"/>
    <p:sldId id="384" r:id="rId32"/>
    <p:sldId id="385" r:id="rId33"/>
    <p:sldId id="360" r:id="rId34"/>
    <p:sldId id="393" r:id="rId35"/>
    <p:sldId id="387" r:id="rId36"/>
    <p:sldId id="386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89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30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E1FAE2-CAC1-402A-9C2A-937059AF3E57}" type="datetimeFigureOut">
              <a:rPr lang="en-US" smtClean="0"/>
              <a:t>4/5/2016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DEA82-324A-4395-868F-5645CD92C4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2467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DEA82-324A-4395-868F-5645CD92C4C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7449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Point to make here is the need for physically based models given the dynamic and complex nature of rainfall.</a:t>
            </a:r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2E045F2-F1A0-4A73-B767-785F67A8526D}" type="slidenum">
              <a:rPr lang="en-US">
                <a:solidFill>
                  <a:srgbClr val="000000"/>
                </a:solidFill>
              </a:rPr>
              <a:pPr eaLnBrk="1" hangingPunct="1"/>
              <a:t>21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5085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SEPTA bridge flooding: http://blog.bicyclecoalition.org/2011/08/flood-clean-up-needs-volunteers.html</a:t>
            </a:r>
          </a:p>
          <a:p>
            <a:r>
              <a:rPr lang="en-US" dirty="0" smtClean="0"/>
              <a:t>Flooding</a:t>
            </a:r>
            <a:r>
              <a:rPr lang="en-US" baseline="0" dirty="0" smtClean="0"/>
              <a:t> with dog: http://www.centercityrealestate.com/philadelphia-real-estate-blog/philadelphia-flooding-after-hurricane-irene/</a:t>
            </a:r>
          </a:p>
          <a:p>
            <a:r>
              <a:rPr lang="en-US" baseline="0" dirty="0" smtClean="0"/>
              <a:t>Map: PWD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DEA82-324A-4395-868F-5645CD92C4C2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8331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DEA82-324A-4395-868F-5645CD92C4C2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3049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Looking back to</a:t>
            </a:r>
            <a:r>
              <a:rPr lang="en-AU" baseline="0" dirty="0" smtClean="0"/>
              <a:t> the future</a:t>
            </a:r>
            <a:endParaRPr lang="en-AU" dirty="0" smtClean="0"/>
          </a:p>
          <a:p>
            <a:r>
              <a:rPr lang="en-AU" dirty="0" smtClean="0"/>
              <a:t>Forecasting</a:t>
            </a:r>
            <a:r>
              <a:rPr lang="en-AU" baseline="0" dirty="0" smtClean="0"/>
              <a:t> is the Bureau's DNA – weather and climate, and also flood for over 50 years</a:t>
            </a:r>
          </a:p>
          <a:p>
            <a:r>
              <a:rPr lang="en-AU" baseline="0" dirty="0" smtClean="0"/>
              <a:t>Seamless approach to water forecasting</a:t>
            </a:r>
          </a:p>
          <a:p>
            <a:r>
              <a:rPr lang="en-AU" dirty="0" smtClean="0"/>
              <a:t>From</a:t>
            </a:r>
            <a:r>
              <a:rPr lang="en-AU" baseline="0" dirty="0" smtClean="0"/>
              <a:t> flood – and more recently to short-term – seasonal and long term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45C08A-95C8-4DCE-8AF2-6B7B84D47549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4429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hidden">
          <a:xfrm>
            <a:off x="0" y="0"/>
            <a:ext cx="9144000" cy="5257800"/>
          </a:xfrm>
          <a:prstGeom prst="rect">
            <a:avLst/>
          </a:prstGeom>
          <a:gradFill rotWithShape="0">
            <a:gsLst>
              <a:gs pos="0">
                <a:srgbClr val="004575"/>
              </a:gs>
              <a:gs pos="100000">
                <a:srgbClr val="007AC2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71600" y="1828800"/>
            <a:ext cx="6400800" cy="1271016"/>
          </a:xfrm>
        </p:spPr>
        <p:txBody>
          <a:bodyPr rIns="0" anchor="b">
            <a:noAutofit/>
          </a:bodyPr>
          <a:lstStyle>
            <a:lvl1pPr algn="l">
              <a:defRPr sz="5400" b="1" i="0">
                <a:solidFill>
                  <a:srgbClr val="FFFFFF"/>
                </a:solidFill>
                <a:latin typeface="+mj-lt"/>
                <a:cs typeface="Avenir LT Std 55 Roman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246120"/>
            <a:ext cx="6400800" cy="75895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300"/>
              </a:spcAft>
              <a:buNone/>
              <a:defRPr sz="2400" b="0" i="0">
                <a:solidFill>
                  <a:schemeClr val="bg1"/>
                </a:solidFill>
                <a:latin typeface="+mn-lt"/>
                <a:cs typeface="Avenir LT Std 65 Medium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25597738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13" y="687388"/>
            <a:ext cx="7313612" cy="365760"/>
          </a:xfrm>
        </p:spPr>
        <p:txBody>
          <a:bodyPr lIns="0" tIns="0" rIns="0" bIns="0"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2813" y="1078992"/>
            <a:ext cx="7313612" cy="342900"/>
          </a:xfrm>
        </p:spPr>
        <p:txBody>
          <a:bodyPr lIns="0" tIns="0" rIns="0" bIns="0"/>
          <a:lstStyle>
            <a:lvl1pPr marL="0" indent="0">
              <a:buFontTx/>
              <a:buNone/>
              <a:defRPr lang="en-US" sz="16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911225" y="5716588"/>
            <a:ext cx="7315200" cy="457200"/>
          </a:xfrm>
        </p:spPr>
        <p:txBody>
          <a:bodyPr anchor="b"/>
          <a:lstStyle>
            <a:lvl1pPr algn="r">
              <a:buFontTx/>
              <a:buNone/>
              <a:defRPr sz="1300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/>
              <a:t>Click to edit tagline</a:t>
            </a:r>
          </a:p>
        </p:txBody>
      </p:sp>
    </p:spTree>
    <p:extLst>
      <p:ext uri="{BB962C8B-B14F-4D97-AF65-F5344CB8AC3E}">
        <p14:creationId xmlns:p14="http://schemas.microsoft.com/office/powerpoint/2010/main" val="4018365119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Building on the National Water Model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27A5F68-4AF6-4D13-8A4C-F1F90296B2F0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5580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hidden">
          <a:xfrm>
            <a:off x="0" y="0"/>
            <a:ext cx="9144000" cy="5257800"/>
          </a:xfrm>
          <a:prstGeom prst="rect">
            <a:avLst/>
          </a:prstGeom>
          <a:gradFill rotWithShape="0">
            <a:gsLst>
              <a:gs pos="0">
                <a:srgbClr val="004575"/>
              </a:gs>
              <a:gs pos="100000">
                <a:srgbClr val="007AC2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71600" y="1828800"/>
            <a:ext cx="6400800" cy="1271016"/>
          </a:xfrm>
        </p:spPr>
        <p:txBody>
          <a:bodyPr rIns="0" anchor="b">
            <a:noAutofit/>
          </a:bodyPr>
          <a:lstStyle>
            <a:lvl1pPr algn="l">
              <a:defRPr sz="5400" b="1" i="0">
                <a:solidFill>
                  <a:srgbClr val="FFFFFF"/>
                </a:solidFill>
                <a:latin typeface="+mj-lt"/>
                <a:cs typeface="Avenir LT Std 55 Roman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246120"/>
            <a:ext cx="6400800" cy="75895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300"/>
              </a:spcAft>
              <a:buNone/>
              <a:defRPr sz="2400" b="0" i="0">
                <a:solidFill>
                  <a:schemeClr val="bg1"/>
                </a:solidFill>
                <a:latin typeface="+mn-lt"/>
                <a:cs typeface="Avenir LT Std 65 Medium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26553423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5200" cy="484631"/>
          </a:xfrm>
        </p:spPr>
        <p:txBody>
          <a:bodyPr anchor="t"/>
          <a:lstStyle>
            <a:lvl1pPr>
              <a:defRPr lang="en-US" sz="300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5800" y="1602421"/>
            <a:ext cx="5486400" cy="228600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 lang="en-US" sz="2600" b="0" i="0" kern="1200">
                <a:solidFill>
                  <a:schemeClr val="tx1"/>
                </a:solidFill>
                <a:latin typeface="+mn-lt"/>
                <a:ea typeface="+mn-ea"/>
                <a:cs typeface="Avenir LT Std 65 Medium" pitchFamily="34" charset="0"/>
              </a:defRPr>
            </a:lvl1pPr>
            <a:lvl2pPr marL="173038" indent="-173038">
              <a:defRPr/>
            </a:lvl2pPr>
            <a:lvl3pPr>
              <a:buFontTx/>
              <a:buNone/>
              <a:defRPr lang="en-US" sz="24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3pPr>
            <a:lvl4pPr>
              <a:defRPr/>
            </a:lvl4pPr>
            <a:lvl5pPr>
              <a:lnSpc>
                <a:spcPts val="1800"/>
              </a:lnSpc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265889534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ulle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Rectangle 1"/>
          <p:cNvSpPr>
            <a:spLocks/>
          </p:cNvSpPr>
          <p:nvPr userDrawn="1"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b="1" i="0" kern="120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402336" indent="-173736">
              <a:lnSpc>
                <a:spcPts val="2700"/>
              </a:lnSpc>
              <a:spcAft>
                <a:spcPts val="1200"/>
              </a:spcAft>
              <a:defRPr sz="2400">
                <a:latin typeface="+mn-lt"/>
              </a:defRPr>
            </a:lvl2pPr>
            <a:lvl3pPr marL="569913" indent="-109538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3pPr>
            <a:lvl4pPr marL="800100" indent="-174625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73563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7315200" cy="2057400"/>
          </a:xfrm>
        </p:spPr>
        <p:txBody>
          <a:bodyPr anchor="t"/>
          <a:lstStyle>
            <a:lvl1pPr>
              <a:defRPr lang="en-US" sz="7200" b="1" i="0" kern="1200" baseline="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BIG but short</a:t>
            </a:r>
            <a:br>
              <a:rPr lang="en-US" dirty="0"/>
            </a:br>
            <a:r>
              <a:rPr lang="en-US" dirty="0"/>
              <a:t>message here</a:t>
            </a:r>
          </a:p>
        </p:txBody>
      </p:sp>
    </p:spTree>
    <p:extLst>
      <p:ext uri="{BB962C8B-B14F-4D97-AF65-F5344CB8AC3E}">
        <p14:creationId xmlns:p14="http://schemas.microsoft.com/office/powerpoint/2010/main" val="331499850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5486400" cy="2057400"/>
          </a:xfrm>
        </p:spPr>
        <p:txBody>
          <a:bodyPr anchor="t"/>
          <a:lstStyle>
            <a:lvl1pPr marL="169863" indent="-169863">
              <a:lnSpc>
                <a:spcPts val="3700"/>
              </a:lnSpc>
              <a:spcAft>
                <a:spcPts val="300"/>
              </a:spcAft>
              <a:defRPr sz="3000" b="0" i="0" baseline="0">
                <a:solidFill>
                  <a:srgbClr val="000000"/>
                </a:solidFill>
                <a:latin typeface="+mn-lt"/>
                <a:cs typeface="Avenir LT Std 65 Medium"/>
              </a:defRPr>
            </a:lvl1pPr>
          </a:lstStyle>
          <a:p>
            <a:r>
              <a:rPr lang="en-US" dirty="0"/>
              <a:t>“Click to edit quote”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149070" y="4114800"/>
            <a:ext cx="3200400" cy="728662"/>
          </a:xfrm>
        </p:spPr>
        <p:txBody>
          <a:bodyPr anchor="t"/>
          <a:lstStyle>
            <a:lvl1pPr marL="0" indent="0" algn="r">
              <a:spcBef>
                <a:spcPts val="0"/>
              </a:spcBef>
              <a:spcAft>
                <a:spcPts val="300"/>
              </a:spcAft>
              <a:buFontTx/>
              <a:buNone/>
              <a:defRPr lang="en-US" sz="2600" b="0" i="0" kern="1200" baseline="0" dirty="0">
                <a:solidFill>
                  <a:srgbClr val="007AC2"/>
                </a:solidFill>
                <a:latin typeface="+mn-lt"/>
                <a:ea typeface="+mn-ea"/>
                <a:cs typeface="Avenir LT Std 65 Medium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26393445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591050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 userDrawn="1"/>
        </p:nvSpPr>
        <p:spPr bwMode="ltGray">
          <a:xfrm>
            <a:off x="0" y="1787703"/>
            <a:ext cx="9144000" cy="5070297"/>
          </a:xfrm>
          <a:prstGeom prst="rect">
            <a:avLst/>
          </a:prstGeom>
          <a:gradFill flip="none" rotWithShape="1">
            <a:gsLst>
              <a:gs pos="12000">
                <a:srgbClr val="00B9F2"/>
              </a:gs>
              <a:gs pos="100000">
                <a:srgbClr val="00B9F2">
                  <a:alpha val="0"/>
                </a:srgbClr>
              </a:gs>
            </a:gsLst>
            <a:lin ang="16200000" scaled="0"/>
            <a:tileRect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05"/>
          <a:stretch/>
        </p:blipFill>
        <p:spPr>
          <a:xfrm>
            <a:off x="0" y="2947249"/>
            <a:ext cx="9144000" cy="391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4583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7536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5200" cy="484631"/>
          </a:xfrm>
        </p:spPr>
        <p:txBody>
          <a:bodyPr anchor="t"/>
          <a:lstStyle>
            <a:lvl1pPr>
              <a:defRPr lang="en-US" sz="300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5800" y="1602421"/>
            <a:ext cx="5486400" cy="228600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 lang="en-US" sz="2600" b="0" i="0" kern="1200">
                <a:solidFill>
                  <a:schemeClr val="tx1"/>
                </a:solidFill>
                <a:latin typeface="+mn-lt"/>
                <a:ea typeface="+mn-ea"/>
                <a:cs typeface="Avenir LT Std 65 Medium" pitchFamily="34" charset="0"/>
              </a:defRPr>
            </a:lvl1pPr>
            <a:lvl2pPr marL="173038" indent="-173038">
              <a:defRPr/>
            </a:lvl2pPr>
            <a:lvl3pPr>
              <a:buFontTx/>
              <a:buNone/>
              <a:defRPr lang="en-US" sz="24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3pPr>
            <a:lvl4pPr>
              <a:defRPr/>
            </a:lvl4pPr>
            <a:lvl5pPr>
              <a:lnSpc>
                <a:spcPts val="1800"/>
              </a:lnSpc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25887655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662506"/>
              </a:gs>
              <a:gs pos="100000">
                <a:srgbClr val="C35327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0731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13" y="687388"/>
            <a:ext cx="7313612" cy="365760"/>
          </a:xfrm>
        </p:spPr>
        <p:txBody>
          <a:bodyPr lIns="0" tIns="0" rIns="0" bIns="0"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2813" y="1078992"/>
            <a:ext cx="7313612" cy="342900"/>
          </a:xfrm>
        </p:spPr>
        <p:txBody>
          <a:bodyPr lIns="0" tIns="0" rIns="0" bIns="0"/>
          <a:lstStyle>
            <a:lvl1pPr marL="0" indent="0">
              <a:buFontTx/>
              <a:buNone/>
              <a:defRPr lang="en-US" sz="16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911225" y="5716588"/>
            <a:ext cx="7315200" cy="457200"/>
          </a:xfrm>
        </p:spPr>
        <p:txBody>
          <a:bodyPr anchor="b"/>
          <a:lstStyle>
            <a:lvl1pPr algn="r">
              <a:buFontTx/>
              <a:buNone/>
              <a:defRPr sz="1300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/>
              <a:t>Click to edit tagline</a:t>
            </a:r>
          </a:p>
        </p:txBody>
      </p:sp>
    </p:spTree>
    <p:extLst>
      <p:ext uri="{BB962C8B-B14F-4D97-AF65-F5344CB8AC3E}">
        <p14:creationId xmlns:p14="http://schemas.microsoft.com/office/powerpoint/2010/main" val="566812238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B9026DB-8994-4DE0-9201-8E1F33B7029B}" type="datetimeFigureOut">
              <a:rPr lang="en-US">
                <a:solidFill>
                  <a:prstClr val="black"/>
                </a:solidFill>
              </a:rPr>
              <a:pPr/>
              <a:t>4/5/2016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27A5F68-4AF6-4D13-8A4C-F1F90296B2F0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7958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B9026DB-8994-4DE0-9201-8E1F33B7029B}" type="datetimeFigureOut">
              <a:rPr lang="en-US">
                <a:solidFill>
                  <a:prstClr val="black"/>
                </a:solidFill>
              </a:rPr>
              <a:pPr/>
              <a:t>4/5/2016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27A5F68-4AF6-4D13-8A4C-F1F90296B2F0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0573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intro slide">
    <p:bg>
      <p:bgPr>
        <a:solidFill>
          <a:srgbClr val="0027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allelogram 5"/>
          <p:cNvSpPr/>
          <p:nvPr userDrawn="1"/>
        </p:nvSpPr>
        <p:spPr>
          <a:xfrm>
            <a:off x="-864814" y="-1141084"/>
            <a:ext cx="7347858" cy="4563936"/>
          </a:xfrm>
          <a:prstGeom prst="parallelogram">
            <a:avLst/>
          </a:prstGeom>
          <a:gradFill flip="none" rotWithShape="1">
            <a:gsLst>
              <a:gs pos="0">
                <a:schemeClr val="accent1">
                  <a:alpha val="80000"/>
                </a:schemeClr>
              </a:gs>
              <a:gs pos="70000">
                <a:srgbClr val="003C71">
                  <a:alpha val="90000"/>
                </a:srgbClr>
              </a:gs>
            </a:gsLst>
            <a:lin ang="189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396000" y="288000"/>
            <a:ext cx="5209607" cy="553998"/>
          </a:xfrm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3600" b="0" i="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AU" dirty="0" smtClean="0"/>
              <a:t>Speaker intro slide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96000" y="1968000"/>
            <a:ext cx="4919473" cy="369332"/>
          </a:xfrm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400" b="1" i="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AU" dirty="0" smtClean="0"/>
              <a:t>Subheading</a:t>
            </a:r>
          </a:p>
        </p:txBody>
      </p:sp>
    </p:spTree>
    <p:extLst>
      <p:ext uri="{BB962C8B-B14F-4D97-AF65-F5344CB8AC3E}">
        <p14:creationId xmlns:p14="http://schemas.microsoft.com/office/powerpoint/2010/main" val="2888758111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358775" y="296334"/>
            <a:ext cx="8431200" cy="844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/>
            </a:lvl1pPr>
          </a:lstStyle>
          <a:p>
            <a:pPr lvl="0"/>
            <a:r>
              <a:rPr lang="en-US" dirty="0" smtClean="0"/>
              <a:t>Slide heading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60362" y="1140885"/>
            <a:ext cx="8431200" cy="4819649"/>
          </a:xfrm>
        </p:spPr>
        <p:txBody>
          <a:bodyPr/>
          <a:lstStyle>
            <a:lvl1pPr marL="180000" indent="-180000">
              <a:spcBef>
                <a:spcPts val="0"/>
              </a:spcBef>
              <a:defRPr lang="en-AU" sz="1600" kern="1200" baseline="0" dirty="0" smtClean="0">
                <a:solidFill>
                  <a:schemeClr val="bg1"/>
                </a:solidFill>
                <a:latin typeface="+mn-lt"/>
                <a:ea typeface="Geneva" charset="0"/>
                <a:cs typeface="Geneva" charset="0"/>
              </a:defRPr>
            </a:lvl1pPr>
            <a:lvl2pPr>
              <a:defRPr sz="1600"/>
            </a:lvl2pPr>
            <a:lvl3pPr>
              <a:defRPr sz="1600"/>
            </a:lvl3pPr>
          </a:lstStyle>
          <a:p>
            <a:pPr marL="180000" marR="0" lvl="0" indent="-180000" algn="l" defTabSz="4572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ts val="400"/>
              </a:spcAft>
              <a:buClrTx/>
              <a:buSzTx/>
              <a:buFont typeface="Arial"/>
              <a:buChar char="•"/>
              <a:tabLst/>
            </a:pPr>
            <a:r>
              <a:rPr lang="en-US" smtClean="0"/>
              <a:t>Click to edit Master text styles</a:t>
            </a:r>
          </a:p>
          <a:p>
            <a:pPr marL="180000" marR="0" lvl="1" indent="-180000" algn="l" defTabSz="4572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ts val="400"/>
              </a:spcAft>
              <a:buClrTx/>
              <a:buSzTx/>
              <a:buFont typeface="Arial"/>
              <a:buChar char="•"/>
              <a:tabLst/>
            </a:pPr>
            <a:r>
              <a:rPr lang="en-US" smtClean="0"/>
              <a:t>Second level</a:t>
            </a:r>
          </a:p>
          <a:p>
            <a:pPr marL="180000" marR="0" lvl="2" indent="-180000" algn="l" defTabSz="4572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ts val="400"/>
              </a:spcAft>
              <a:buClrTx/>
              <a:buSzTx/>
              <a:buFont typeface="Arial"/>
              <a:buChar char="•"/>
              <a:tabLst/>
            </a:pPr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56532385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358776" y="294217"/>
            <a:ext cx="4037013" cy="846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/>
            </a:lvl1pPr>
          </a:lstStyle>
          <a:p>
            <a:pPr lvl="0"/>
            <a:r>
              <a:rPr lang="en-US" dirty="0" smtClean="0"/>
              <a:t>Slide heading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751388" y="1"/>
            <a:ext cx="4392612" cy="5960532"/>
          </a:xfrm>
        </p:spPr>
        <p:txBody>
          <a:bodyPr/>
          <a:lstStyle>
            <a:lvl1pPr>
              <a:defRPr lang="en-US" sz="1400" kern="1200" baseline="0" dirty="0">
                <a:solidFill>
                  <a:schemeClr val="bg1"/>
                </a:solidFill>
                <a:latin typeface="+mn-lt"/>
                <a:ea typeface="Geneva" charset="0"/>
                <a:cs typeface="Geneva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60364" y="1140885"/>
            <a:ext cx="4035425" cy="4819649"/>
          </a:xfrm>
        </p:spPr>
        <p:txBody>
          <a:bodyPr/>
          <a:lstStyle>
            <a:lvl1pPr>
              <a:defRPr lang="en-AU" sz="1600" kern="1200" baseline="0" dirty="0" smtClean="0">
                <a:solidFill>
                  <a:schemeClr val="bg1"/>
                </a:solidFill>
                <a:latin typeface="+mn-lt"/>
                <a:ea typeface="Geneva" charset="0"/>
                <a:cs typeface="Geneva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00839059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hart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358775" y="294217"/>
            <a:ext cx="8432800" cy="846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/>
            </a:lvl1pPr>
          </a:lstStyle>
          <a:p>
            <a:pPr lvl="0"/>
            <a:r>
              <a:rPr lang="en-US" dirty="0" smtClean="0"/>
              <a:t>Slide heading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360363" y="1140883"/>
            <a:ext cx="4035425" cy="4819649"/>
          </a:xfrm>
        </p:spPr>
        <p:txBody>
          <a:bodyPr/>
          <a:lstStyle>
            <a:lvl1pPr marL="180000" marR="0" indent="-18000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/>
              <a:buChar char="•"/>
              <a:tabLst/>
              <a:defRPr lang="en-AU" sz="1600" kern="1200" baseline="0" dirty="0" smtClean="0">
                <a:solidFill>
                  <a:schemeClr val="bg1"/>
                </a:solidFill>
                <a:latin typeface="+mn-lt"/>
                <a:ea typeface="Geneva" charset="0"/>
                <a:cs typeface="Geneva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4752975" y="1142999"/>
            <a:ext cx="4035600" cy="481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9414835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358775" y="296334"/>
            <a:ext cx="8431200" cy="844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/>
            </a:lvl1pPr>
          </a:lstStyle>
          <a:p>
            <a:pPr lvl="0"/>
            <a:r>
              <a:rPr lang="en-US" dirty="0" smtClean="0"/>
              <a:t>Slide heading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751388" y="1140884"/>
            <a:ext cx="4035600" cy="4819648"/>
          </a:xfrm>
        </p:spPr>
        <p:txBody>
          <a:bodyPr/>
          <a:lstStyle>
            <a:lvl1pPr>
              <a:defRPr lang="en-US" sz="1600" kern="1200" baseline="0" dirty="0">
                <a:solidFill>
                  <a:schemeClr val="bg1"/>
                </a:solidFill>
                <a:latin typeface="+mn-lt"/>
                <a:ea typeface="Geneva" charset="0"/>
                <a:cs typeface="Geneva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360000" y="1140883"/>
            <a:ext cx="4035600" cy="4819649"/>
          </a:xfrm>
        </p:spPr>
        <p:txBody>
          <a:bodyPr/>
          <a:lstStyle>
            <a:lvl1pPr>
              <a:defRPr lang="en-US" sz="1600" kern="1200" baseline="0" dirty="0">
                <a:solidFill>
                  <a:schemeClr val="bg1"/>
                </a:solidFill>
                <a:latin typeface="+mn-lt"/>
                <a:ea typeface="Geneva" charset="0"/>
                <a:cs typeface="Geneva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9523119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775" y="1140884"/>
            <a:ext cx="8431200" cy="477870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20412547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ulle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Rectangle 1"/>
          <p:cNvSpPr>
            <a:spLocks/>
          </p:cNvSpPr>
          <p:nvPr userDrawn="1"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b="1" i="0" kern="120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402336" indent="-173736">
              <a:lnSpc>
                <a:spcPts val="2700"/>
              </a:lnSpc>
              <a:spcAft>
                <a:spcPts val="1200"/>
              </a:spcAft>
              <a:defRPr sz="2400">
                <a:latin typeface="+mn-lt"/>
              </a:defRPr>
            </a:lvl2pPr>
            <a:lvl3pPr marL="569913" indent="-109538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3pPr>
            <a:lvl4pPr marL="800100" indent="-174625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35347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ody Page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255589" y="311150"/>
            <a:ext cx="8632825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100000"/>
              </a:lnSpc>
              <a:buNone/>
              <a:defRPr sz="2400" b="1" cap="none">
                <a:solidFill>
                  <a:schemeClr val="bg1"/>
                </a:solidFill>
              </a:defRPr>
            </a:lvl1pPr>
          </a:lstStyle>
          <a:p>
            <a:pPr lvl="0"/>
            <a:r>
              <a:rPr lang="en-AU" dirty="0" smtClean="0"/>
              <a:t>Heading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255588" y="5913966"/>
            <a:ext cx="6449672" cy="3937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spcBef>
                <a:spcPts val="0"/>
              </a:spcBef>
              <a:buFontTx/>
              <a:buNone/>
              <a:defRPr sz="800" cap="all" baseline="0"/>
            </a:lvl1pPr>
          </a:lstStyle>
          <a:p>
            <a:pPr lvl="0"/>
            <a:r>
              <a:rPr lang="en-AU" dirty="0" smtClean="0"/>
              <a:t>Insert footer</a:t>
            </a:r>
            <a:endParaRPr lang="en-US" dirty="0"/>
          </a:p>
        </p:txBody>
      </p:sp>
      <p:pic>
        <p:nvPicPr>
          <p:cNvPr id="8" name="Picture 7" descr="BM_stacked whit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855" y="5601171"/>
            <a:ext cx="965200" cy="880533"/>
          </a:xfrm>
          <a:prstGeom prst="rect">
            <a:avLst/>
          </a:prstGeom>
        </p:spPr>
      </p:pic>
      <p:sp>
        <p:nvSpPr>
          <p:cNvPr id="9" name="Text Placeholder 2"/>
          <p:cNvSpPr>
            <a:spLocks noGrp="1"/>
          </p:cNvSpPr>
          <p:nvPr>
            <p:ph idx="1"/>
          </p:nvPr>
        </p:nvSpPr>
        <p:spPr bwMode="auto">
          <a:xfrm>
            <a:off x="265050" y="903818"/>
            <a:ext cx="4130739" cy="3795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19565305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015673"/>
      </p:ext>
    </p:extLst>
  </p:cSld>
  <p:clrMapOvr>
    <a:masterClrMapping/>
  </p:clrMapOvr>
  <p:transition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A7052-B2DF-4FF3-A82B-31BC11EFCB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746C5-B6FD-4E29-9A69-721C7996C6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4371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A7052-B2DF-4FF3-A82B-31BC11EFCB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746C5-B6FD-4E29-9A69-721C7996C6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3112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A7052-B2DF-4FF3-A82B-31BC11EFCB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746C5-B6FD-4E29-9A69-721C7996C6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5419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A7052-B2DF-4FF3-A82B-31BC11EFCB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746C5-B6FD-4E29-9A69-721C7996C6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8583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A7052-B2DF-4FF3-A82B-31BC11EFCB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746C5-B6FD-4E29-9A69-721C7996C6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6953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A7052-B2DF-4FF3-A82B-31BC11EFCB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746C5-B6FD-4E29-9A69-721C7996C6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157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A7052-B2DF-4FF3-A82B-31BC11EFCB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746C5-B6FD-4E29-9A69-721C7996C6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8940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A7052-B2DF-4FF3-A82B-31BC11EFCB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746C5-B6FD-4E29-9A69-721C7996C6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107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7315200" cy="2057400"/>
          </a:xfrm>
        </p:spPr>
        <p:txBody>
          <a:bodyPr anchor="t"/>
          <a:lstStyle>
            <a:lvl1pPr>
              <a:defRPr lang="en-US" sz="7200" b="1" i="0" kern="1200" baseline="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BIG but short</a:t>
            </a:r>
            <a:br>
              <a:rPr lang="en-US" dirty="0"/>
            </a:br>
            <a:r>
              <a:rPr lang="en-US" dirty="0"/>
              <a:t>message here</a:t>
            </a:r>
          </a:p>
        </p:txBody>
      </p:sp>
    </p:spTree>
    <p:extLst>
      <p:ext uri="{BB962C8B-B14F-4D97-AF65-F5344CB8AC3E}">
        <p14:creationId xmlns:p14="http://schemas.microsoft.com/office/powerpoint/2010/main" val="234881503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A7052-B2DF-4FF3-A82B-31BC11EFCB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746C5-B6FD-4E29-9A69-721C7996C6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4329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A7052-B2DF-4FF3-A82B-31BC11EFCB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746C5-B6FD-4E29-9A69-721C7996C6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63810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A7052-B2DF-4FF3-A82B-31BC11EFCB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746C5-B6FD-4E29-9A69-721C7996C6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0798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136E8-BA45-417C-B47F-A9131D32AAD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879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5486400" cy="2057400"/>
          </a:xfrm>
        </p:spPr>
        <p:txBody>
          <a:bodyPr anchor="t"/>
          <a:lstStyle>
            <a:lvl1pPr marL="169863" indent="-169863">
              <a:lnSpc>
                <a:spcPts val="3700"/>
              </a:lnSpc>
              <a:spcAft>
                <a:spcPts val="300"/>
              </a:spcAft>
              <a:defRPr sz="3000" b="0" i="0" baseline="0">
                <a:solidFill>
                  <a:srgbClr val="000000"/>
                </a:solidFill>
                <a:latin typeface="+mn-lt"/>
                <a:cs typeface="Avenir LT Std 65 Medium"/>
              </a:defRPr>
            </a:lvl1pPr>
          </a:lstStyle>
          <a:p>
            <a:r>
              <a:rPr lang="en-US" dirty="0"/>
              <a:t>“Click to edit quote”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149070" y="4114800"/>
            <a:ext cx="3200400" cy="728662"/>
          </a:xfrm>
        </p:spPr>
        <p:txBody>
          <a:bodyPr anchor="t"/>
          <a:lstStyle>
            <a:lvl1pPr marL="0" indent="0" algn="r">
              <a:spcBef>
                <a:spcPts val="0"/>
              </a:spcBef>
              <a:spcAft>
                <a:spcPts val="300"/>
              </a:spcAft>
              <a:buFontTx/>
              <a:buNone/>
              <a:defRPr lang="en-US" sz="2600" b="0" i="0" kern="1200" baseline="0" dirty="0">
                <a:solidFill>
                  <a:srgbClr val="007AC2"/>
                </a:solidFill>
                <a:latin typeface="+mn-lt"/>
                <a:ea typeface="+mn-ea"/>
                <a:cs typeface="Avenir LT Std 65 Medium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275698065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0244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 userDrawn="1"/>
        </p:nvSpPr>
        <p:spPr bwMode="ltGray">
          <a:xfrm>
            <a:off x="0" y="1787703"/>
            <a:ext cx="9144000" cy="5070297"/>
          </a:xfrm>
          <a:prstGeom prst="rect">
            <a:avLst/>
          </a:prstGeom>
          <a:gradFill flip="none" rotWithShape="1">
            <a:gsLst>
              <a:gs pos="12000">
                <a:srgbClr val="00B9F2"/>
              </a:gs>
              <a:gs pos="100000">
                <a:srgbClr val="00B9F2">
                  <a:alpha val="0"/>
                </a:srgbClr>
              </a:gs>
            </a:gsLst>
            <a:lin ang="16200000" scaled="0"/>
            <a:tileRect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05"/>
          <a:stretch/>
        </p:blipFill>
        <p:spPr>
          <a:xfrm>
            <a:off x="0" y="2947249"/>
            <a:ext cx="9144000" cy="391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8103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14349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662506"/>
              </a:gs>
              <a:gs pos="100000">
                <a:srgbClr val="C35327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96593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10" Type="http://schemas.openxmlformats.org/officeDocument/2006/relationships/image" Target="../media/image2.emf"/><Relationship Id="rId4" Type="http://schemas.openxmlformats.org/officeDocument/2006/relationships/slideLayout" Target="../slideLayouts/slideLayout27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3152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02421"/>
            <a:ext cx="5486400" cy="2743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173736" marR="0" lvl="0" indent="-173736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613198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4" r:id="rId11"/>
  </p:sldLayoutIdLst>
  <p:transition spd="med">
    <p:fade/>
  </p:transition>
  <p:timing>
    <p:tnLst>
      <p:par>
        <p:cTn id="1" dur="indefinite" restart="never" nodeType="tmRoot"/>
      </p:par>
    </p:tnLst>
  </p:timing>
  <p:hf sldNum="0" hdr="0" dt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1" i="0" kern="1200">
          <a:solidFill>
            <a:schemeClr val="tx1"/>
          </a:solidFill>
          <a:latin typeface="+mj-lt"/>
          <a:ea typeface="+mj-ea"/>
          <a:cs typeface="Avenir LT Std 55 Roman" pitchFamily="34" charset="0"/>
        </a:defRPr>
      </a:lvl1pPr>
    </p:titleStyle>
    <p:bodyStyle>
      <a:lvl1pPr marL="173736" marR="0" indent="-173736" algn="l" defTabSz="457200" rtl="0" eaLnBrk="1" fontAlgn="auto" latinLnBrk="0" hangingPunct="1">
        <a:lnSpc>
          <a:spcPct val="100000"/>
        </a:lnSpc>
        <a:spcBef>
          <a:spcPts val="300"/>
        </a:spcBef>
        <a:spcAft>
          <a:spcPts val="1200"/>
        </a:spcAft>
        <a:buClrTx/>
        <a:buSzPct val="80000"/>
        <a:buFont typeface="Arial"/>
        <a:buChar char="•"/>
        <a:tabLst/>
        <a:defRPr lang="en-US" sz="2600" b="0" i="0" kern="1200">
          <a:solidFill>
            <a:schemeClr val="tx1"/>
          </a:solidFill>
          <a:latin typeface="+mn-lt"/>
          <a:ea typeface="+mn-ea"/>
          <a:cs typeface="Avenir LT Std 55 Roman"/>
        </a:defRPr>
      </a:lvl1pPr>
      <a:lvl2pPr marL="173038" indent="-173038" algn="l" defTabSz="457200" rtl="0" eaLnBrk="1" latinLnBrk="0" hangingPunct="1">
        <a:lnSpc>
          <a:spcPts val="22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2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2pPr>
      <a:lvl3pPr marL="401638" indent="-173038" algn="l" defTabSz="457200" rtl="0" eaLnBrk="1" latinLnBrk="0" hangingPunct="1">
        <a:lnSpc>
          <a:spcPts val="2700"/>
        </a:lnSpc>
        <a:spcBef>
          <a:spcPts val="0"/>
        </a:spcBef>
        <a:spcAft>
          <a:spcPts val="12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400" b="0" i="0" kern="1200">
          <a:solidFill>
            <a:schemeClr val="tx1"/>
          </a:solidFill>
          <a:latin typeface="+mn-lt"/>
          <a:ea typeface="+mn-ea"/>
          <a:cs typeface="Avenir LT Std 65 Medium"/>
        </a:defRPr>
      </a:lvl3pPr>
      <a:lvl4pPr marL="742950" indent="-173038" algn="l" defTabSz="4572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8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4pPr>
      <a:lvl5pPr marL="1082675" indent="-176213" algn="l" defTabSz="457200" rtl="0" eaLnBrk="1" latinLnBrk="0" hangingPunct="1">
        <a:lnSpc>
          <a:spcPts val="19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6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5pPr>
      <a:lvl6pPr marL="1773238" indent="-177800" algn="l" defTabSz="401638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tabLst>
          <a:tab pos="1484313" algn="l"/>
        </a:tabLst>
        <a:defRPr sz="1400" b="1" kern="1200">
          <a:solidFill>
            <a:schemeClr val="tx1"/>
          </a:solidFill>
          <a:latin typeface="Arial"/>
          <a:ea typeface="+mn-ea"/>
          <a:cs typeface="Arial"/>
        </a:defRPr>
      </a:lvl6pPr>
      <a:lvl7pPr marL="2062163" indent="-1762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7pPr>
      <a:lvl8pPr marL="2286000" indent="-173038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8pPr>
      <a:lvl9pPr marL="2452688" indent="-1635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3152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02421"/>
            <a:ext cx="5486400" cy="2743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173736" marR="0" lvl="0" indent="-173736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706806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1" i="0" kern="1200">
          <a:solidFill>
            <a:schemeClr val="tx1"/>
          </a:solidFill>
          <a:latin typeface="+mj-lt"/>
          <a:ea typeface="+mj-ea"/>
          <a:cs typeface="Avenir LT Std 55 Roman" pitchFamily="34" charset="0"/>
        </a:defRPr>
      </a:lvl1pPr>
    </p:titleStyle>
    <p:bodyStyle>
      <a:lvl1pPr marL="173736" marR="0" indent="-173736" algn="l" defTabSz="457200" rtl="0" eaLnBrk="1" fontAlgn="auto" latinLnBrk="0" hangingPunct="1">
        <a:lnSpc>
          <a:spcPct val="100000"/>
        </a:lnSpc>
        <a:spcBef>
          <a:spcPts val="300"/>
        </a:spcBef>
        <a:spcAft>
          <a:spcPts val="1200"/>
        </a:spcAft>
        <a:buClrTx/>
        <a:buSzPct val="80000"/>
        <a:buFont typeface="Arial"/>
        <a:buChar char="•"/>
        <a:tabLst/>
        <a:defRPr lang="en-US" sz="2600" b="0" i="0" kern="1200">
          <a:solidFill>
            <a:schemeClr val="tx1"/>
          </a:solidFill>
          <a:latin typeface="+mn-lt"/>
          <a:ea typeface="+mn-ea"/>
          <a:cs typeface="Avenir LT Std 55 Roman"/>
        </a:defRPr>
      </a:lvl1pPr>
      <a:lvl2pPr marL="173038" indent="-173038" algn="l" defTabSz="457200" rtl="0" eaLnBrk="1" latinLnBrk="0" hangingPunct="1">
        <a:lnSpc>
          <a:spcPts val="22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2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2pPr>
      <a:lvl3pPr marL="401638" indent="-173038" algn="l" defTabSz="457200" rtl="0" eaLnBrk="1" latinLnBrk="0" hangingPunct="1">
        <a:lnSpc>
          <a:spcPts val="2700"/>
        </a:lnSpc>
        <a:spcBef>
          <a:spcPts val="0"/>
        </a:spcBef>
        <a:spcAft>
          <a:spcPts val="12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400" b="0" i="0" kern="1200">
          <a:solidFill>
            <a:schemeClr val="tx1"/>
          </a:solidFill>
          <a:latin typeface="+mn-lt"/>
          <a:ea typeface="+mn-ea"/>
          <a:cs typeface="Avenir LT Std 65 Medium"/>
        </a:defRPr>
      </a:lvl3pPr>
      <a:lvl4pPr marL="742950" indent="-173038" algn="l" defTabSz="4572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8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4pPr>
      <a:lvl5pPr marL="1082675" indent="-176213" algn="l" defTabSz="457200" rtl="0" eaLnBrk="1" latinLnBrk="0" hangingPunct="1">
        <a:lnSpc>
          <a:spcPts val="19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6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5pPr>
      <a:lvl6pPr marL="1773238" indent="-177800" algn="l" defTabSz="401638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tabLst>
          <a:tab pos="1484313" algn="l"/>
        </a:tabLst>
        <a:defRPr sz="1400" b="1" kern="1200">
          <a:solidFill>
            <a:schemeClr val="tx1"/>
          </a:solidFill>
          <a:latin typeface="Arial"/>
          <a:ea typeface="+mn-ea"/>
          <a:cs typeface="Arial"/>
        </a:defRPr>
      </a:lvl6pPr>
      <a:lvl7pPr marL="2062163" indent="-1762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7pPr>
      <a:lvl8pPr marL="2286000" indent="-173038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8pPr>
      <a:lvl9pPr marL="2452688" indent="-1635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7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58775" y="296334"/>
            <a:ext cx="8431200" cy="844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8775" y="1140884"/>
            <a:ext cx="8431200" cy="4778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  <a:spcAft>
                <a:spcPts val="400"/>
              </a:spcAft>
            </a:pPr>
            <a:r>
              <a:rPr lang="en-US" sz="1400" baseline="0" dirty="0" smtClean="0">
                <a:solidFill>
                  <a:schemeClr val="bg1"/>
                </a:solidFill>
                <a:latin typeface="+mn-lt"/>
              </a:rPr>
              <a:t>Click to edit Master styles</a:t>
            </a:r>
          </a:p>
          <a:p>
            <a:pPr marL="4657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 typeface="Lucida Grande"/>
              <a:buChar char="–"/>
              <a:tabLst/>
              <a:defRPr/>
            </a:pPr>
            <a:r>
              <a:rPr lang="en-US" sz="1400" baseline="0" dirty="0" smtClean="0">
                <a:solidFill>
                  <a:schemeClr val="bg1"/>
                </a:solidFill>
                <a:latin typeface="+mn-lt"/>
              </a:rPr>
              <a:t>List item level 2</a:t>
            </a:r>
          </a:p>
          <a:p>
            <a:pPr marL="645750" marR="0" lvl="2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sz="1400" baseline="0" dirty="0" smtClean="0">
                <a:solidFill>
                  <a:schemeClr val="bg1"/>
                </a:solidFill>
                <a:latin typeface="+mn-lt"/>
              </a:rPr>
              <a:t>List item level 3</a:t>
            </a:r>
          </a:p>
        </p:txBody>
      </p:sp>
      <p:pic>
        <p:nvPicPr>
          <p:cNvPr id="6" name="Picture 5" descr="BM_inline(w).eps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363" y="6106118"/>
            <a:ext cx="1897783" cy="45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95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</p:sldLayoutIdLst>
  <p:transition>
    <p:wipe/>
  </p:transition>
  <p:timing>
    <p:tnLst>
      <p:par>
        <p:cTn id="1" dur="indefinite" restart="never" nodeType="tmRoot"/>
      </p:par>
    </p:tnLst>
  </p:timing>
  <p:hf sldNum="0" hd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2350" b="0" i="0" kern="1200" cap="none">
          <a:solidFill>
            <a:schemeClr val="bg1"/>
          </a:solidFill>
          <a:latin typeface="+mj-lt"/>
          <a:ea typeface="Geneva" charset="0"/>
          <a:cs typeface="Geneva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pitchFamily="34" charset="0"/>
          <a:ea typeface="Geneva" charset="0"/>
          <a:cs typeface="Geneva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pitchFamily="34" charset="0"/>
          <a:ea typeface="Geneva" charset="0"/>
          <a:cs typeface="Geneva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pitchFamily="34" charset="0"/>
          <a:ea typeface="Geneva" charset="0"/>
          <a:cs typeface="Geneva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pitchFamily="34" charset="0"/>
          <a:ea typeface="Geneva" charset="0"/>
          <a:cs typeface="Geneva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180000" marR="0" indent="-180000" algn="l" defTabSz="457200" rtl="0" eaLnBrk="1" fontAlgn="base" latinLnBrk="0" hangingPunct="1">
        <a:lnSpc>
          <a:spcPct val="100000"/>
        </a:lnSpc>
        <a:spcBef>
          <a:spcPts val="0"/>
        </a:spcBef>
        <a:spcAft>
          <a:spcPts val="400"/>
        </a:spcAft>
        <a:buClrTx/>
        <a:buSzTx/>
        <a:buFont typeface="Arial"/>
        <a:buChar char="•"/>
        <a:tabLst/>
        <a:defRPr lang="en-US" sz="1600" kern="1200" baseline="0" dirty="0" smtClean="0">
          <a:solidFill>
            <a:schemeClr val="bg1"/>
          </a:solidFill>
          <a:latin typeface="+mj-lt"/>
          <a:ea typeface="Geneva" charset="0"/>
          <a:cs typeface="Geneva" charset="0"/>
        </a:defRPr>
      </a:lvl1pPr>
      <a:lvl2pPr marL="465750" marR="0" indent="-285750" algn="l" defTabSz="457200" rtl="0" eaLnBrk="1" fontAlgn="base" latinLnBrk="0" hangingPunct="1">
        <a:lnSpc>
          <a:spcPct val="100000"/>
        </a:lnSpc>
        <a:spcBef>
          <a:spcPct val="0"/>
        </a:spcBef>
        <a:spcAft>
          <a:spcPts val="400"/>
        </a:spcAft>
        <a:buClrTx/>
        <a:buSzTx/>
        <a:buFont typeface="Lucida Grande"/>
        <a:buChar char="–"/>
        <a:tabLst/>
        <a:defRPr sz="1600" kern="1200" baseline="0">
          <a:solidFill>
            <a:srgbClr val="FFFFFF"/>
          </a:solidFill>
          <a:latin typeface="+mn-lt"/>
          <a:ea typeface="Geneva" charset="0"/>
          <a:cs typeface="+mn-cs"/>
        </a:defRPr>
      </a:lvl2pPr>
      <a:lvl3pPr marL="645750" marR="0" indent="-285750" algn="l" defTabSz="457200" rtl="0" eaLnBrk="1" fontAlgn="base" latinLnBrk="0" hangingPunct="1">
        <a:lnSpc>
          <a:spcPct val="100000"/>
        </a:lnSpc>
        <a:spcBef>
          <a:spcPct val="0"/>
        </a:spcBef>
        <a:spcAft>
          <a:spcPts val="400"/>
        </a:spcAft>
        <a:buClrTx/>
        <a:buSzTx/>
        <a:buFont typeface="Wingdings" charset="2"/>
        <a:buChar char="§"/>
        <a:tabLst/>
        <a:defRPr sz="1600" kern="1200" baseline="0">
          <a:solidFill>
            <a:srgbClr val="FFFFFF"/>
          </a:solidFill>
          <a:latin typeface="+mn-lt"/>
          <a:ea typeface="Geneva" charset="0"/>
          <a:cs typeface="+mn-cs"/>
        </a:defRPr>
      </a:lvl3pPr>
      <a:lvl4pPr marL="504000" indent="-252000" algn="l" defTabSz="457200" rtl="0" eaLnBrk="1" fontAlgn="base" hangingPunct="1">
        <a:spcBef>
          <a:spcPts val="0"/>
        </a:spcBef>
        <a:spcAft>
          <a:spcPts val="400"/>
        </a:spcAft>
        <a:buFont typeface="Arial" pitchFamily="34" charset="0"/>
        <a:buChar char="–"/>
        <a:defRPr sz="1400" kern="1200" baseline="0">
          <a:solidFill>
            <a:srgbClr val="FFFFFF"/>
          </a:solidFill>
          <a:latin typeface="+mn-lt"/>
          <a:ea typeface="Geneva" charset="0"/>
          <a:cs typeface="+mn-cs"/>
        </a:defRPr>
      </a:lvl4pPr>
      <a:lvl5pPr marL="504000" indent="-252000" algn="l" defTabSz="457200" rtl="0" eaLnBrk="1" fontAlgn="base" hangingPunct="1">
        <a:spcBef>
          <a:spcPts val="0"/>
        </a:spcBef>
        <a:spcAft>
          <a:spcPts val="400"/>
        </a:spcAft>
        <a:buFont typeface="Arial" pitchFamily="34" charset="0"/>
        <a:buChar char="»"/>
        <a:defRPr sz="1400" kern="1200" baseline="0">
          <a:solidFill>
            <a:srgbClr val="FFFFFF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7A7052-B2DF-4FF3-A82B-31BC11EFCB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6746C5-B6FD-4E29-9A69-721C7996C6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540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8.jpg"/><Relationship Id="rId4" Type="http://schemas.openxmlformats.org/officeDocument/2006/relationships/image" Target="../media/image27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hyperlink" Target="http://water.weather.gov/ahps2/inundation/inundation_google.php?gage=atit2" TargetMode="Externa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6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8.png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gif"/><Relationship Id="rId3" Type="http://schemas.openxmlformats.org/officeDocument/2006/relationships/image" Target="../media/image60.jpe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3.png"/><Relationship Id="rId5" Type="http://schemas.openxmlformats.org/officeDocument/2006/relationships/image" Target="../media/image62.jpeg"/><Relationship Id="rId4" Type="http://schemas.openxmlformats.org/officeDocument/2006/relationships/image" Target="../media/image61.jpeg"/><Relationship Id="rId9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674" y="457200"/>
            <a:ext cx="8763000" cy="55418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dirty="0">
                <a:solidFill>
                  <a:srgbClr val="FF0000"/>
                </a:solidFill>
              </a:rPr>
              <a:t>NOAA National Weather Service </a:t>
            </a:r>
            <a:br>
              <a:rPr lang="en-US" sz="2700" dirty="0">
                <a:solidFill>
                  <a:srgbClr val="FF0000"/>
                </a:solidFill>
              </a:rPr>
            </a:br>
            <a:r>
              <a:rPr lang="en-US" sz="2700" dirty="0" smtClean="0">
                <a:solidFill>
                  <a:srgbClr val="FF0000"/>
                </a:solidFill>
              </a:rPr>
              <a:t>Innovators </a:t>
            </a:r>
            <a:r>
              <a:rPr lang="en-US" sz="2700" dirty="0">
                <a:solidFill>
                  <a:srgbClr val="FF0000"/>
                </a:solidFill>
              </a:rPr>
              <a:t>Program</a:t>
            </a:r>
            <a:r>
              <a:rPr lang="en-US" sz="2700" dirty="0"/>
              <a:t/>
            </a:r>
            <a:br>
              <a:rPr lang="en-US" sz="2700" dirty="0"/>
            </a:br>
            <a:r>
              <a:rPr lang="en-US" sz="2700" dirty="0"/>
              <a:t/>
            </a:r>
            <a:br>
              <a:rPr lang="en-US" sz="2700" dirty="0"/>
            </a:br>
            <a:r>
              <a:rPr lang="en-US" sz="2700" dirty="0"/>
              <a:t>Planning for 2016 Summer Institute</a:t>
            </a:r>
            <a:br>
              <a:rPr lang="en-US" sz="2700" dirty="0"/>
            </a:br>
            <a:r>
              <a:rPr lang="en-US" sz="2700" dirty="0"/>
              <a:t>National Water Center</a:t>
            </a:r>
            <a:br>
              <a:rPr lang="en-US" sz="2700" dirty="0"/>
            </a:br>
            <a:r>
              <a:rPr lang="en-US" sz="2700" dirty="0" smtClean="0"/>
              <a:t/>
            </a:r>
            <a:br>
              <a:rPr lang="en-US" sz="2700" dirty="0" smtClean="0"/>
            </a:br>
            <a:r>
              <a:rPr lang="en-US" sz="2700" dirty="0" smtClean="0"/>
              <a:t>National Flood Interoperability Experiment Phase II:</a:t>
            </a:r>
            <a:br>
              <a:rPr lang="en-US" sz="2700" dirty="0" smtClean="0"/>
            </a:br>
            <a:r>
              <a:rPr lang="en-US" sz="2700" i="1" dirty="0" smtClean="0"/>
              <a:t>Building on the National Water Model (NWM)</a:t>
            </a:r>
            <a:r>
              <a:rPr lang="en-US" sz="2700" dirty="0" smtClean="0"/>
              <a:t/>
            </a:r>
            <a:br>
              <a:rPr lang="en-US" sz="27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endParaRPr lang="en-US" sz="3100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140791" y="4000543"/>
            <a:ext cx="6858000" cy="1655762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dirty="0" smtClean="0"/>
              <a:t>David Maidment, Sagy Cohen, Sarah </a:t>
            </a:r>
            <a:r>
              <a:rPr lang="en-US" dirty="0" err="1" smtClean="0"/>
              <a:t>Praskievicz</a:t>
            </a:r>
            <a:r>
              <a:rPr lang="en-US" dirty="0" smtClean="0"/>
              <a:t>, Ibrahim Demir, Alfonso Mejia, with contributions from Jon Nelson and Albert Van </a:t>
            </a:r>
            <a:r>
              <a:rPr lang="en-US" dirty="0" err="1" smtClean="0"/>
              <a:t>Dijk</a:t>
            </a: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5 April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8579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Theme 1: Flood Inundation Mapping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31272" y="1629497"/>
            <a:ext cx="4157978" cy="22860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Is it feasible to scale up the Tuscaloosa County prototype to produce a real-time flood inundation map linked to the National Water Model for the State of Alabama?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4559" y="1438182"/>
            <a:ext cx="3386423" cy="4048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1679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3680"/>
            <a:ext cx="8333115" cy="484632"/>
          </a:xfrm>
        </p:spPr>
        <p:txBody>
          <a:bodyPr/>
          <a:lstStyle/>
          <a:p>
            <a:r>
              <a:rPr lang="en-US" dirty="0" smtClean="0"/>
              <a:t>SRS Flood Mapping</a:t>
            </a:r>
            <a:endParaRPr lang="en-US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4081463" y="895350"/>
          <a:ext cx="5062537" cy="3995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Document" r:id="rId3" imgW="6019800" imgH="4749800" progId="Word.Document.12">
                  <p:embed/>
                </p:oleObj>
              </mc:Choice>
              <mc:Fallback>
                <p:oleObj name="Document" r:id="rId3" imgW="6019800" imgH="47498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081463" y="895350"/>
                        <a:ext cx="5062537" cy="39957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ntent Placeholder 2"/>
          <p:cNvSpPr txBox="1">
            <a:spLocks/>
          </p:cNvSpPr>
          <p:nvPr/>
        </p:nvSpPr>
        <p:spPr>
          <a:xfrm>
            <a:off x="91650" y="849522"/>
            <a:ext cx="4233631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3736" marR="0" indent="-173736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 typeface="Arial"/>
              <a:buChar char="•"/>
              <a:tabLst/>
              <a:defRPr lang="en-US" sz="2600" b="0" i="0" kern="1200">
                <a:solidFill>
                  <a:schemeClr val="tx1"/>
                </a:solidFill>
                <a:latin typeface="+mn-lt"/>
                <a:ea typeface="+mn-ea"/>
                <a:cs typeface="Avenir LT Std 55 Roman"/>
              </a:defRPr>
            </a:lvl1pPr>
            <a:lvl2pPr marL="173038" indent="-173038" algn="l" defTabSz="457200" rtl="0" eaLnBrk="1" latinLnBrk="0" hangingPunct="1">
              <a:lnSpc>
                <a:spcPts val="22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22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2pPr>
            <a:lvl3pPr marL="401638" indent="-173038" algn="l" defTabSz="457200" rtl="0" eaLnBrk="1" latinLnBrk="0" hangingPunct="1">
              <a:lnSpc>
                <a:spcPts val="2700"/>
              </a:lnSpc>
              <a:spcBef>
                <a:spcPts val="0"/>
              </a:spcBef>
              <a:spcAft>
                <a:spcPts val="12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Avenir LT Std 65 Medium"/>
              </a:defRPr>
            </a:lvl3pPr>
            <a:lvl4pPr marL="742950" indent="-173038" algn="l" defTabSz="4572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8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4pPr>
            <a:lvl5pPr marL="1082675" indent="-176213" algn="l" defTabSz="457200" rtl="0" eaLnBrk="1" latinLnBrk="0" hangingPunct="1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6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5pPr>
            <a:lvl6pPr marL="1773238" indent="-177800" algn="l" defTabSz="401638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tabLst>
                <a:tab pos="1484313" algn="l"/>
              </a:tabLst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6pPr>
            <a:lvl7pPr marL="2062163" indent="-1762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7pPr>
            <a:lvl8pPr marL="2286000" indent="-173038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8pPr>
            <a:lvl9pPr marL="2452688" indent="-1635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9pPr>
          </a:lstStyle>
          <a:p>
            <a:r>
              <a:rPr dirty="0" smtClean="0">
                <a:solidFill>
                  <a:prstClr val="black"/>
                </a:solidFill>
              </a:rPr>
              <a:t>Near-real-time mapping </a:t>
            </a:r>
          </a:p>
          <a:p>
            <a:pPr marL="0" indent="0">
              <a:buFont typeface="Arial"/>
              <a:buNone/>
            </a:pPr>
            <a:endParaRPr dirty="0" smtClean="0">
              <a:solidFill>
                <a:prstClr val="black"/>
              </a:solidFill>
            </a:endParaRPr>
          </a:p>
        </p:txBody>
      </p:sp>
      <p:pic>
        <p:nvPicPr>
          <p:cNvPr id="6" name="Picture 5" descr="2015USA4314c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7393"/>
            <a:ext cx="3825455" cy="510060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97168" y="6003355"/>
            <a:ext cx="5102807" cy="464230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600" dirty="0" smtClean="0">
                <a:solidFill>
                  <a:prstClr val="black"/>
                </a:solidFill>
              </a:rPr>
              <a:t>Dartmouth Flood Observatory (DFO) map of January 6 2016 flooding in the Mississippi using MODIS imagery. </a:t>
            </a:r>
          </a:p>
        </p:txBody>
      </p:sp>
    </p:spTree>
    <p:extLst>
      <p:ext uri="{BB962C8B-B14F-4D97-AF65-F5344CB8AC3E}">
        <p14:creationId xmlns:p14="http://schemas.microsoft.com/office/powerpoint/2010/main" val="31027166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Real-Time Flood Inundation Mapping (USGS/NWS) 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455871" y="6152101"/>
            <a:ext cx="80594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  <a:hlinkClick r:id="rId2"/>
              </a:rPr>
              <a:t>http://water.weather.gov/ahps2/inundation/inundation_google.php?gage=atit2</a:t>
            </a:r>
            <a:r>
              <a:rPr lang="en-US" dirty="0">
                <a:solidFill>
                  <a:prstClr val="black"/>
                </a:solidFill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6974" y="1037404"/>
            <a:ext cx="6497271" cy="50191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6974" y="1037404"/>
            <a:ext cx="6579749" cy="50191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6973" y="1037404"/>
            <a:ext cx="6560431" cy="50191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6972" y="1037404"/>
            <a:ext cx="6497271" cy="503522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7653" y="1037403"/>
            <a:ext cx="6528108" cy="503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62755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Discharge Computation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503691"/>
            <a:ext cx="3996076" cy="29822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631" y="995380"/>
            <a:ext cx="3435185" cy="257638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346556" y="2085569"/>
                <a:ext cx="1995739" cy="520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1.49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B996D5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r>
                        <a:rPr lang="en-US" i="1">
                          <a:solidFill>
                            <a:srgbClr val="FAC15A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sSup>
                        <m:sSup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2/3</m:t>
                          </m:r>
                        </m:sup>
                      </m:sSup>
                      <m:sSubSup>
                        <m:sSubSup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  <m:sup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1/2</m:t>
                          </m:r>
                        </m:sup>
                      </m:sSubSup>
                    </m:oMath>
                  </m:oMathPara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6556" y="2085569"/>
                <a:ext cx="1995739" cy="520399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5697747" y="1235981"/>
            <a:ext cx="1974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Hydraulic Radius, </a:t>
            </a:r>
            <a:r>
              <a:rPr lang="en-US" dirty="0">
                <a:solidFill>
                  <a:srgbClr val="7030A0"/>
                </a:solidFill>
              </a:rPr>
              <a:t>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8985" y="4491103"/>
            <a:ext cx="40554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B996D5">
                    <a:lumMod val="50000"/>
                  </a:srgbClr>
                </a:solidFill>
              </a:rPr>
              <a:t>n</a:t>
            </a:r>
            <a:r>
              <a:rPr lang="en-US" dirty="0">
                <a:solidFill>
                  <a:prstClr val="black"/>
                </a:solidFill>
              </a:rPr>
              <a:t> = 0.035  Manning roughness of channel</a:t>
            </a:r>
          </a:p>
          <a:p>
            <a:r>
              <a:rPr lang="en-US" dirty="0">
                <a:solidFill>
                  <a:srgbClr val="FF0000"/>
                </a:solidFill>
              </a:rPr>
              <a:t>S</a:t>
            </a:r>
            <a:r>
              <a:rPr lang="en-US" baseline="-25000" dirty="0">
                <a:solidFill>
                  <a:srgbClr val="FF0000"/>
                </a:solidFill>
              </a:rPr>
              <a:t>o</a:t>
            </a:r>
            <a:r>
              <a:rPr lang="en-US" dirty="0">
                <a:solidFill>
                  <a:prstClr val="black"/>
                </a:solidFill>
              </a:rPr>
              <a:t> = 0.0163 Bed slope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745" y="3993947"/>
            <a:ext cx="3480071" cy="261005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674600" y="4200700"/>
            <a:ext cx="1997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</a:rPr>
              <a:t>Crossection</a:t>
            </a:r>
            <a:r>
              <a:rPr lang="en-US" dirty="0">
                <a:solidFill>
                  <a:prstClr val="black"/>
                </a:solidFill>
              </a:rPr>
              <a:t> Area, </a:t>
            </a:r>
            <a:r>
              <a:rPr lang="en-US" dirty="0">
                <a:solidFill>
                  <a:srgbClr val="FAC15A">
                    <a:lumMod val="50000"/>
                  </a:srgbClr>
                </a:solidFill>
              </a:rPr>
              <a:t>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59605" y="3600992"/>
            <a:ext cx="1889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02060"/>
                </a:solidFill>
              </a:rPr>
              <a:t>Flood Depth, h (</a:t>
            </a:r>
            <a:r>
              <a:rPr lang="en-US" i="1" dirty="0" err="1">
                <a:solidFill>
                  <a:srgbClr val="002060"/>
                </a:solidFill>
              </a:rPr>
              <a:t>ft</a:t>
            </a:r>
            <a:r>
              <a:rPr lang="en-US" i="1" dirty="0">
                <a:solidFill>
                  <a:srgbClr val="002060"/>
                </a:solidFill>
              </a:rPr>
              <a:t>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53107" y="1596817"/>
            <a:ext cx="2392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070C0"/>
                </a:solidFill>
              </a:rPr>
              <a:t>Flood Discharge, Q (</a:t>
            </a:r>
            <a:r>
              <a:rPr lang="en-US" i="1" dirty="0" err="1">
                <a:solidFill>
                  <a:srgbClr val="0070C0"/>
                </a:solidFill>
              </a:rPr>
              <a:t>cfs</a:t>
            </a:r>
            <a:r>
              <a:rPr lang="en-US" i="1" dirty="0">
                <a:solidFill>
                  <a:srgbClr val="0070C0"/>
                </a:solidFill>
              </a:rPr>
              <a:t>)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85800" y="5100488"/>
            <a:ext cx="4074341" cy="1680364"/>
            <a:chOff x="267364" y="4817362"/>
            <a:chExt cx="5104436" cy="2208816"/>
          </a:xfrm>
        </p:grpSpPr>
        <p:sp>
          <p:nvSpPr>
            <p:cNvPr id="13" name="Freeform 12"/>
            <p:cNvSpPr/>
            <p:nvPr/>
          </p:nvSpPr>
          <p:spPr>
            <a:xfrm>
              <a:off x="979207" y="5511377"/>
              <a:ext cx="3674962" cy="1493134"/>
            </a:xfrm>
            <a:custGeom>
              <a:avLst/>
              <a:gdLst>
                <a:gd name="connsiteX0" fmla="*/ 0 w 3674962"/>
                <a:gd name="connsiteY0" fmla="*/ 0 h 1493134"/>
                <a:gd name="connsiteX1" fmla="*/ 555585 w 3674962"/>
                <a:gd name="connsiteY1" fmla="*/ 138896 h 1493134"/>
                <a:gd name="connsiteX2" fmla="*/ 2095018 w 3674962"/>
                <a:gd name="connsiteY2" fmla="*/ 694481 h 1493134"/>
                <a:gd name="connsiteX3" fmla="*/ 3061504 w 3674962"/>
                <a:gd name="connsiteY3" fmla="*/ 1111170 h 1493134"/>
                <a:gd name="connsiteX4" fmla="*/ 3674962 w 3674962"/>
                <a:gd name="connsiteY4" fmla="*/ 1493134 h 149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74962" h="1493134">
                  <a:moveTo>
                    <a:pt x="0" y="0"/>
                  </a:moveTo>
                  <a:cubicBezTo>
                    <a:pt x="103207" y="11574"/>
                    <a:pt x="206415" y="23149"/>
                    <a:pt x="555585" y="138896"/>
                  </a:cubicBezTo>
                  <a:cubicBezTo>
                    <a:pt x="904755" y="254643"/>
                    <a:pt x="1677365" y="532435"/>
                    <a:pt x="2095018" y="694481"/>
                  </a:cubicBezTo>
                  <a:cubicBezTo>
                    <a:pt x="2512671" y="856527"/>
                    <a:pt x="2798180" y="978061"/>
                    <a:pt x="3061504" y="1111170"/>
                  </a:cubicBezTo>
                  <a:cubicBezTo>
                    <a:pt x="3324828" y="1244279"/>
                    <a:pt x="3499895" y="1368706"/>
                    <a:pt x="3674962" y="1493134"/>
                  </a:cubicBezTo>
                </a:path>
              </a:pathLst>
            </a:custGeom>
            <a:noFill/>
            <a:ln w="762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>
              <a:off x="267364" y="4817362"/>
              <a:ext cx="1412112" cy="692528"/>
            </a:xfrm>
            <a:custGeom>
              <a:avLst/>
              <a:gdLst>
                <a:gd name="connsiteX0" fmla="*/ 0 w 2583458"/>
                <a:gd name="connsiteY0" fmla="*/ 0 h 1022407"/>
                <a:gd name="connsiteX1" fmla="*/ 462988 w 2583458"/>
                <a:gd name="connsiteY1" fmla="*/ 156258 h 1022407"/>
                <a:gd name="connsiteX2" fmla="*/ 723418 w 2583458"/>
                <a:gd name="connsiteY2" fmla="*/ 538223 h 1022407"/>
                <a:gd name="connsiteX3" fmla="*/ 1105383 w 2583458"/>
                <a:gd name="connsiteY3" fmla="*/ 954912 h 1022407"/>
                <a:gd name="connsiteX4" fmla="*/ 1475772 w 2583458"/>
                <a:gd name="connsiteY4" fmla="*/ 978061 h 1022407"/>
                <a:gd name="connsiteX5" fmla="*/ 1961909 w 2583458"/>
                <a:gd name="connsiteY5" fmla="*/ 520861 h 1022407"/>
                <a:gd name="connsiteX6" fmla="*/ 2181828 w 2583458"/>
                <a:gd name="connsiteY6" fmla="*/ 243069 h 1022407"/>
                <a:gd name="connsiteX7" fmla="*/ 2546431 w 2583458"/>
                <a:gd name="connsiteY7" fmla="*/ 109960 h 1022407"/>
                <a:gd name="connsiteX8" fmla="*/ 2552218 w 2583458"/>
                <a:gd name="connsiteY8" fmla="*/ 121534 h 1022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83458" h="1022407">
                  <a:moveTo>
                    <a:pt x="0" y="0"/>
                  </a:moveTo>
                  <a:cubicBezTo>
                    <a:pt x="171209" y="33277"/>
                    <a:pt x="342418" y="66554"/>
                    <a:pt x="462988" y="156258"/>
                  </a:cubicBezTo>
                  <a:cubicBezTo>
                    <a:pt x="583558" y="245962"/>
                    <a:pt x="616352" y="405114"/>
                    <a:pt x="723418" y="538223"/>
                  </a:cubicBezTo>
                  <a:cubicBezTo>
                    <a:pt x="830484" y="671332"/>
                    <a:pt x="979991" y="881606"/>
                    <a:pt x="1105383" y="954912"/>
                  </a:cubicBezTo>
                  <a:cubicBezTo>
                    <a:pt x="1230775" y="1028218"/>
                    <a:pt x="1333018" y="1050403"/>
                    <a:pt x="1475772" y="978061"/>
                  </a:cubicBezTo>
                  <a:cubicBezTo>
                    <a:pt x="1618526" y="905719"/>
                    <a:pt x="1844233" y="643360"/>
                    <a:pt x="1961909" y="520861"/>
                  </a:cubicBezTo>
                  <a:cubicBezTo>
                    <a:pt x="2079585" y="398362"/>
                    <a:pt x="2084408" y="311552"/>
                    <a:pt x="2181828" y="243069"/>
                  </a:cubicBezTo>
                  <a:cubicBezTo>
                    <a:pt x="2279248" y="174586"/>
                    <a:pt x="2484699" y="130216"/>
                    <a:pt x="2546431" y="109960"/>
                  </a:cubicBezTo>
                  <a:cubicBezTo>
                    <a:pt x="2608163" y="89704"/>
                    <a:pt x="2580190" y="105619"/>
                    <a:pt x="2552218" y="121534"/>
                  </a:cubicBezTo>
                </a:path>
              </a:pathLst>
            </a:custGeom>
            <a:no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Freeform 15"/>
            <p:cNvSpPr/>
            <p:nvPr/>
          </p:nvSpPr>
          <p:spPr>
            <a:xfrm>
              <a:off x="631967" y="5118280"/>
              <a:ext cx="3674962" cy="1493134"/>
            </a:xfrm>
            <a:custGeom>
              <a:avLst/>
              <a:gdLst>
                <a:gd name="connsiteX0" fmla="*/ 0 w 3674962"/>
                <a:gd name="connsiteY0" fmla="*/ 0 h 1493134"/>
                <a:gd name="connsiteX1" fmla="*/ 555585 w 3674962"/>
                <a:gd name="connsiteY1" fmla="*/ 138896 h 1493134"/>
                <a:gd name="connsiteX2" fmla="*/ 2095018 w 3674962"/>
                <a:gd name="connsiteY2" fmla="*/ 694481 h 1493134"/>
                <a:gd name="connsiteX3" fmla="*/ 3061504 w 3674962"/>
                <a:gd name="connsiteY3" fmla="*/ 1111170 h 1493134"/>
                <a:gd name="connsiteX4" fmla="*/ 3674962 w 3674962"/>
                <a:gd name="connsiteY4" fmla="*/ 1493134 h 149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74962" h="1493134">
                  <a:moveTo>
                    <a:pt x="0" y="0"/>
                  </a:moveTo>
                  <a:cubicBezTo>
                    <a:pt x="103207" y="11574"/>
                    <a:pt x="206415" y="23149"/>
                    <a:pt x="555585" y="138896"/>
                  </a:cubicBezTo>
                  <a:cubicBezTo>
                    <a:pt x="904755" y="254643"/>
                    <a:pt x="1677365" y="532435"/>
                    <a:pt x="2095018" y="694481"/>
                  </a:cubicBezTo>
                  <a:cubicBezTo>
                    <a:pt x="2512671" y="856527"/>
                    <a:pt x="2798180" y="978061"/>
                    <a:pt x="3061504" y="1111170"/>
                  </a:cubicBezTo>
                  <a:cubicBezTo>
                    <a:pt x="3324828" y="1244279"/>
                    <a:pt x="3499895" y="1368706"/>
                    <a:pt x="3674962" y="1493134"/>
                  </a:cubicBezTo>
                </a:path>
              </a:pathLst>
            </a:custGeom>
            <a:noFill/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Freeform 16"/>
            <p:cNvSpPr/>
            <p:nvPr/>
          </p:nvSpPr>
          <p:spPr>
            <a:xfrm>
              <a:off x="1386251" y="5071220"/>
              <a:ext cx="3674962" cy="1493134"/>
            </a:xfrm>
            <a:custGeom>
              <a:avLst/>
              <a:gdLst>
                <a:gd name="connsiteX0" fmla="*/ 0 w 3674962"/>
                <a:gd name="connsiteY0" fmla="*/ 0 h 1493134"/>
                <a:gd name="connsiteX1" fmla="*/ 555585 w 3674962"/>
                <a:gd name="connsiteY1" fmla="*/ 138896 h 1493134"/>
                <a:gd name="connsiteX2" fmla="*/ 2095018 w 3674962"/>
                <a:gd name="connsiteY2" fmla="*/ 694481 h 1493134"/>
                <a:gd name="connsiteX3" fmla="*/ 3061504 w 3674962"/>
                <a:gd name="connsiteY3" fmla="*/ 1111170 h 1493134"/>
                <a:gd name="connsiteX4" fmla="*/ 3674962 w 3674962"/>
                <a:gd name="connsiteY4" fmla="*/ 1493134 h 149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74962" h="1493134">
                  <a:moveTo>
                    <a:pt x="0" y="0"/>
                  </a:moveTo>
                  <a:cubicBezTo>
                    <a:pt x="103207" y="11574"/>
                    <a:pt x="206415" y="23149"/>
                    <a:pt x="555585" y="138896"/>
                  </a:cubicBezTo>
                  <a:cubicBezTo>
                    <a:pt x="904755" y="254643"/>
                    <a:pt x="1677365" y="532435"/>
                    <a:pt x="2095018" y="694481"/>
                  </a:cubicBezTo>
                  <a:cubicBezTo>
                    <a:pt x="2512671" y="856527"/>
                    <a:pt x="2798180" y="978061"/>
                    <a:pt x="3061504" y="1111170"/>
                  </a:cubicBezTo>
                  <a:cubicBezTo>
                    <a:pt x="3324828" y="1244279"/>
                    <a:pt x="3499895" y="1368706"/>
                    <a:pt x="3674962" y="1493134"/>
                  </a:cubicBezTo>
                </a:path>
              </a:pathLst>
            </a:custGeom>
            <a:noFill/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632931" y="5061914"/>
              <a:ext cx="4457501" cy="1538935"/>
            </a:xfrm>
            <a:custGeom>
              <a:avLst/>
              <a:gdLst>
                <a:gd name="connsiteX0" fmla="*/ 0 w 4457501"/>
                <a:gd name="connsiteY0" fmla="*/ 57150 h 1538935"/>
                <a:gd name="connsiteX1" fmla="*/ 781050 w 4457501"/>
                <a:gd name="connsiteY1" fmla="*/ 0 h 1538935"/>
                <a:gd name="connsiteX2" fmla="*/ 1376363 w 4457501"/>
                <a:gd name="connsiteY2" fmla="*/ 152400 h 1538935"/>
                <a:gd name="connsiteX3" fmla="*/ 2033588 w 4457501"/>
                <a:gd name="connsiteY3" fmla="*/ 381000 h 1538935"/>
                <a:gd name="connsiteX4" fmla="*/ 2586038 w 4457501"/>
                <a:gd name="connsiteY4" fmla="*/ 614362 h 1538935"/>
                <a:gd name="connsiteX5" fmla="*/ 3571825 w 4457501"/>
                <a:gd name="connsiteY5" fmla="*/ 997955 h 1538935"/>
                <a:gd name="connsiteX6" fmla="*/ 4007482 w 4457501"/>
                <a:gd name="connsiteY6" fmla="*/ 1213390 h 1538935"/>
                <a:gd name="connsiteX7" fmla="*/ 4457501 w 4457501"/>
                <a:gd name="connsiteY7" fmla="*/ 1524573 h 1538935"/>
                <a:gd name="connsiteX8" fmla="*/ 3677149 w 4457501"/>
                <a:gd name="connsiteY8" fmla="*/ 1538935 h 1538935"/>
                <a:gd name="connsiteX9" fmla="*/ 3279792 w 4457501"/>
                <a:gd name="connsiteY9" fmla="*/ 1299564 h 1538935"/>
                <a:gd name="connsiteX10" fmla="*/ 2662213 w 4457501"/>
                <a:gd name="connsiteY10" fmla="*/ 993168 h 1538935"/>
                <a:gd name="connsiteX11" fmla="*/ 1958460 w 4457501"/>
                <a:gd name="connsiteY11" fmla="*/ 686772 h 1538935"/>
                <a:gd name="connsiteX12" fmla="*/ 1374393 w 4457501"/>
                <a:gd name="connsiteY12" fmla="*/ 485700 h 1538935"/>
                <a:gd name="connsiteX13" fmla="*/ 857350 w 4457501"/>
                <a:gd name="connsiteY13" fmla="*/ 303777 h 1538935"/>
                <a:gd name="connsiteX14" fmla="*/ 321157 w 4457501"/>
                <a:gd name="connsiteY14" fmla="*/ 107492 h 1538935"/>
                <a:gd name="connsiteX15" fmla="*/ 0 w 4457501"/>
                <a:gd name="connsiteY15" fmla="*/ 57150 h 1538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57501" h="1538935">
                  <a:moveTo>
                    <a:pt x="0" y="57150"/>
                  </a:moveTo>
                  <a:lnTo>
                    <a:pt x="781050" y="0"/>
                  </a:lnTo>
                  <a:lnTo>
                    <a:pt x="1376363" y="152400"/>
                  </a:lnTo>
                  <a:lnTo>
                    <a:pt x="2033588" y="381000"/>
                  </a:lnTo>
                  <a:lnTo>
                    <a:pt x="2586038" y="614362"/>
                  </a:lnTo>
                  <a:lnTo>
                    <a:pt x="3571825" y="997955"/>
                  </a:lnTo>
                  <a:lnTo>
                    <a:pt x="4007482" y="1213390"/>
                  </a:lnTo>
                  <a:lnTo>
                    <a:pt x="4457501" y="1524573"/>
                  </a:lnTo>
                  <a:lnTo>
                    <a:pt x="3677149" y="1538935"/>
                  </a:lnTo>
                  <a:lnTo>
                    <a:pt x="3279792" y="1299564"/>
                  </a:lnTo>
                  <a:lnTo>
                    <a:pt x="2662213" y="993168"/>
                  </a:lnTo>
                  <a:lnTo>
                    <a:pt x="1958460" y="686772"/>
                  </a:lnTo>
                  <a:lnTo>
                    <a:pt x="1374393" y="485700"/>
                  </a:lnTo>
                  <a:lnTo>
                    <a:pt x="857350" y="303777"/>
                  </a:lnTo>
                  <a:lnTo>
                    <a:pt x="321157" y="107492"/>
                  </a:lnTo>
                  <a:lnTo>
                    <a:pt x="0" y="57150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628650" y="5130461"/>
              <a:ext cx="3883632" cy="1803115"/>
            </a:xfrm>
            <a:custGeom>
              <a:avLst/>
              <a:gdLst>
                <a:gd name="connsiteX0" fmla="*/ 0 w 3883632"/>
                <a:gd name="connsiteY0" fmla="*/ 0 h 1803115"/>
                <a:gd name="connsiteX1" fmla="*/ 128427 w 3883632"/>
                <a:gd name="connsiteY1" fmla="*/ 184935 h 1803115"/>
                <a:gd name="connsiteX2" fmla="*/ 318499 w 3883632"/>
                <a:gd name="connsiteY2" fmla="*/ 375007 h 1803115"/>
                <a:gd name="connsiteX3" fmla="*/ 390418 w 3883632"/>
                <a:gd name="connsiteY3" fmla="*/ 385281 h 1803115"/>
                <a:gd name="connsiteX4" fmla="*/ 965771 w 3883632"/>
                <a:gd name="connsiteY4" fmla="*/ 559942 h 1803115"/>
                <a:gd name="connsiteX5" fmla="*/ 1469205 w 3883632"/>
                <a:gd name="connsiteY5" fmla="*/ 739740 h 1803115"/>
                <a:gd name="connsiteX6" fmla="*/ 1952090 w 3883632"/>
                <a:gd name="connsiteY6" fmla="*/ 909263 h 1803115"/>
                <a:gd name="connsiteX7" fmla="*/ 2327097 w 3883632"/>
                <a:gd name="connsiteY7" fmla="*/ 1037690 h 1803115"/>
                <a:gd name="connsiteX8" fmla="*/ 2851079 w 3883632"/>
                <a:gd name="connsiteY8" fmla="*/ 1238036 h 1803115"/>
                <a:gd name="connsiteX9" fmla="*/ 3231223 w 3883632"/>
                <a:gd name="connsiteY9" fmla="*/ 1433245 h 1803115"/>
                <a:gd name="connsiteX10" fmla="*/ 3637052 w 3883632"/>
                <a:gd name="connsiteY10" fmla="*/ 1613043 h 1803115"/>
                <a:gd name="connsiteX11" fmla="*/ 3883632 w 3883632"/>
                <a:gd name="connsiteY11" fmla="*/ 1803115 h 1803115"/>
                <a:gd name="connsiteX12" fmla="*/ 3678148 w 3883632"/>
                <a:gd name="connsiteY12" fmla="*/ 1479479 h 1803115"/>
                <a:gd name="connsiteX13" fmla="*/ 3369924 w 3883632"/>
                <a:gd name="connsiteY13" fmla="*/ 1279133 h 1803115"/>
                <a:gd name="connsiteX14" fmla="*/ 3025739 w 3883632"/>
                <a:gd name="connsiteY14" fmla="*/ 1104472 h 1803115"/>
                <a:gd name="connsiteX15" fmla="*/ 2707241 w 3883632"/>
                <a:gd name="connsiteY15" fmla="*/ 940086 h 1803115"/>
                <a:gd name="connsiteX16" fmla="*/ 2208944 w 3883632"/>
                <a:gd name="connsiteY16" fmla="*/ 734603 h 1803115"/>
                <a:gd name="connsiteX17" fmla="*/ 1571946 w 3883632"/>
                <a:gd name="connsiteY17" fmla="*/ 477749 h 1803115"/>
                <a:gd name="connsiteX18" fmla="*/ 1222625 w 3883632"/>
                <a:gd name="connsiteY18" fmla="*/ 354459 h 1803115"/>
                <a:gd name="connsiteX19" fmla="*/ 775699 w 3883632"/>
                <a:gd name="connsiteY19" fmla="*/ 215758 h 1803115"/>
                <a:gd name="connsiteX20" fmla="*/ 410966 w 3883632"/>
                <a:gd name="connsiteY20" fmla="*/ 71919 h 1803115"/>
                <a:gd name="connsiteX21" fmla="*/ 0 w 3883632"/>
                <a:gd name="connsiteY21" fmla="*/ 0 h 1803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883632" h="1803115">
                  <a:moveTo>
                    <a:pt x="0" y="0"/>
                  </a:moveTo>
                  <a:lnTo>
                    <a:pt x="128427" y="184935"/>
                  </a:lnTo>
                  <a:lnTo>
                    <a:pt x="318499" y="375007"/>
                  </a:lnTo>
                  <a:lnTo>
                    <a:pt x="390418" y="385281"/>
                  </a:lnTo>
                  <a:lnTo>
                    <a:pt x="965771" y="559942"/>
                  </a:lnTo>
                  <a:lnTo>
                    <a:pt x="1469205" y="739740"/>
                  </a:lnTo>
                  <a:lnTo>
                    <a:pt x="1952090" y="909263"/>
                  </a:lnTo>
                  <a:lnTo>
                    <a:pt x="2327097" y="1037690"/>
                  </a:lnTo>
                  <a:lnTo>
                    <a:pt x="2851079" y="1238036"/>
                  </a:lnTo>
                  <a:lnTo>
                    <a:pt x="3231223" y="1433245"/>
                  </a:lnTo>
                  <a:lnTo>
                    <a:pt x="3637052" y="1613043"/>
                  </a:lnTo>
                  <a:lnTo>
                    <a:pt x="3883632" y="1803115"/>
                  </a:lnTo>
                  <a:lnTo>
                    <a:pt x="3678148" y="1479479"/>
                  </a:lnTo>
                  <a:lnTo>
                    <a:pt x="3369924" y="1279133"/>
                  </a:lnTo>
                  <a:lnTo>
                    <a:pt x="3025739" y="1104472"/>
                  </a:lnTo>
                  <a:lnTo>
                    <a:pt x="2707241" y="940086"/>
                  </a:lnTo>
                  <a:lnTo>
                    <a:pt x="2208944" y="734603"/>
                  </a:lnTo>
                  <a:lnTo>
                    <a:pt x="1571946" y="477749"/>
                  </a:lnTo>
                  <a:lnTo>
                    <a:pt x="1222625" y="354459"/>
                  </a:lnTo>
                  <a:lnTo>
                    <a:pt x="775699" y="215758"/>
                  </a:lnTo>
                  <a:lnTo>
                    <a:pt x="410966" y="719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tile tx="0" ty="0" sx="100000" sy="100000" flip="none" algn="tl"/>
            </a:blip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4318503" y="6580548"/>
              <a:ext cx="769717" cy="445625"/>
            </a:xfrm>
            <a:custGeom>
              <a:avLst/>
              <a:gdLst>
                <a:gd name="connsiteX0" fmla="*/ 0 w 769717"/>
                <a:gd name="connsiteY0" fmla="*/ 28937 h 445625"/>
                <a:gd name="connsiteX1" fmla="*/ 133109 w 769717"/>
                <a:gd name="connsiteY1" fmla="*/ 243069 h 445625"/>
                <a:gd name="connsiteX2" fmla="*/ 243069 w 769717"/>
                <a:gd name="connsiteY2" fmla="*/ 376177 h 445625"/>
                <a:gd name="connsiteX3" fmla="*/ 358815 w 769717"/>
                <a:gd name="connsiteY3" fmla="*/ 445625 h 445625"/>
                <a:gd name="connsiteX4" fmla="*/ 474562 w 769717"/>
                <a:gd name="connsiteY4" fmla="*/ 399327 h 445625"/>
                <a:gd name="connsiteX5" fmla="*/ 567160 w 769717"/>
                <a:gd name="connsiteY5" fmla="*/ 300942 h 445625"/>
                <a:gd name="connsiteX6" fmla="*/ 694481 w 769717"/>
                <a:gd name="connsiteY6" fmla="*/ 121534 h 445625"/>
                <a:gd name="connsiteX7" fmla="*/ 769717 w 769717"/>
                <a:gd name="connsiteY7" fmla="*/ 0 h 445625"/>
                <a:gd name="connsiteX8" fmla="*/ 0 w 769717"/>
                <a:gd name="connsiteY8" fmla="*/ 28937 h 445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9717" h="445625">
                  <a:moveTo>
                    <a:pt x="0" y="28937"/>
                  </a:moveTo>
                  <a:lnTo>
                    <a:pt x="133109" y="243069"/>
                  </a:lnTo>
                  <a:lnTo>
                    <a:pt x="243069" y="376177"/>
                  </a:lnTo>
                  <a:lnTo>
                    <a:pt x="358815" y="445625"/>
                  </a:lnTo>
                  <a:lnTo>
                    <a:pt x="474562" y="399327"/>
                  </a:lnTo>
                  <a:lnTo>
                    <a:pt x="567160" y="300942"/>
                  </a:lnTo>
                  <a:lnTo>
                    <a:pt x="694481" y="121534"/>
                  </a:lnTo>
                  <a:lnTo>
                    <a:pt x="769717" y="0"/>
                  </a:lnTo>
                  <a:lnTo>
                    <a:pt x="0" y="28937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7" name="Freeform 36"/>
            <p:cNvSpPr/>
            <p:nvPr/>
          </p:nvSpPr>
          <p:spPr>
            <a:xfrm>
              <a:off x="3959688" y="6333650"/>
              <a:ext cx="1412112" cy="692528"/>
            </a:xfrm>
            <a:custGeom>
              <a:avLst/>
              <a:gdLst>
                <a:gd name="connsiteX0" fmla="*/ 0 w 2583458"/>
                <a:gd name="connsiteY0" fmla="*/ 0 h 1022407"/>
                <a:gd name="connsiteX1" fmla="*/ 462988 w 2583458"/>
                <a:gd name="connsiteY1" fmla="*/ 156258 h 1022407"/>
                <a:gd name="connsiteX2" fmla="*/ 723418 w 2583458"/>
                <a:gd name="connsiteY2" fmla="*/ 538223 h 1022407"/>
                <a:gd name="connsiteX3" fmla="*/ 1105383 w 2583458"/>
                <a:gd name="connsiteY3" fmla="*/ 954912 h 1022407"/>
                <a:gd name="connsiteX4" fmla="*/ 1475772 w 2583458"/>
                <a:gd name="connsiteY4" fmla="*/ 978061 h 1022407"/>
                <a:gd name="connsiteX5" fmla="*/ 1961909 w 2583458"/>
                <a:gd name="connsiteY5" fmla="*/ 520861 h 1022407"/>
                <a:gd name="connsiteX6" fmla="*/ 2181828 w 2583458"/>
                <a:gd name="connsiteY6" fmla="*/ 243069 h 1022407"/>
                <a:gd name="connsiteX7" fmla="*/ 2546431 w 2583458"/>
                <a:gd name="connsiteY7" fmla="*/ 109960 h 1022407"/>
                <a:gd name="connsiteX8" fmla="*/ 2552218 w 2583458"/>
                <a:gd name="connsiteY8" fmla="*/ 121534 h 1022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83458" h="1022407">
                  <a:moveTo>
                    <a:pt x="0" y="0"/>
                  </a:moveTo>
                  <a:cubicBezTo>
                    <a:pt x="171209" y="33277"/>
                    <a:pt x="342418" y="66554"/>
                    <a:pt x="462988" y="156258"/>
                  </a:cubicBezTo>
                  <a:cubicBezTo>
                    <a:pt x="583558" y="245962"/>
                    <a:pt x="616352" y="405114"/>
                    <a:pt x="723418" y="538223"/>
                  </a:cubicBezTo>
                  <a:cubicBezTo>
                    <a:pt x="830484" y="671332"/>
                    <a:pt x="979991" y="881606"/>
                    <a:pt x="1105383" y="954912"/>
                  </a:cubicBezTo>
                  <a:cubicBezTo>
                    <a:pt x="1230775" y="1028218"/>
                    <a:pt x="1333018" y="1050403"/>
                    <a:pt x="1475772" y="978061"/>
                  </a:cubicBezTo>
                  <a:cubicBezTo>
                    <a:pt x="1618526" y="905719"/>
                    <a:pt x="1844233" y="643360"/>
                    <a:pt x="1961909" y="520861"/>
                  </a:cubicBezTo>
                  <a:cubicBezTo>
                    <a:pt x="2079585" y="398362"/>
                    <a:pt x="2084408" y="311552"/>
                    <a:pt x="2181828" y="243069"/>
                  </a:cubicBezTo>
                  <a:cubicBezTo>
                    <a:pt x="2279248" y="174586"/>
                    <a:pt x="2484699" y="130216"/>
                    <a:pt x="2546431" y="109960"/>
                  </a:cubicBezTo>
                  <a:cubicBezTo>
                    <a:pt x="2608163" y="89704"/>
                    <a:pt x="2580190" y="105619"/>
                    <a:pt x="2552218" y="121534"/>
                  </a:cubicBezTo>
                </a:path>
              </a:pathLst>
            </a:custGeom>
            <a:no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374921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High-Resolution Flood-Inundation Modeling using AutoRoute (USACE)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58" y="1371600"/>
            <a:ext cx="7100047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91204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 for 2016: </a:t>
            </a:r>
            <a:br>
              <a:rPr lang="en-US" dirty="0" smtClean="0"/>
            </a:br>
            <a:r>
              <a:rPr lang="en-US" sz="2400" dirty="0" smtClean="0"/>
              <a:t>Combine hydrography and elevation to define river channel geometry and flood inundation extent for 5 million km of stream reaches over continental US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514600"/>
            <a:ext cx="3809999" cy="236220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514600"/>
            <a:ext cx="3831396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005052" y="5200134"/>
            <a:ext cx="51347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Use the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CyberGIS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>
                <a:solidFill>
                  <a:prstClr val="black"/>
                </a:solidFill>
              </a:rPr>
              <a:t>computing facility </a:t>
            </a:r>
          </a:p>
          <a:p>
            <a:r>
              <a:rPr lang="en-US" dirty="0">
                <a:solidFill>
                  <a:prstClr val="black"/>
                </a:solidFill>
              </a:rPr>
              <a:t>at the University of Illinois at Urbana-Champaign</a:t>
            </a:r>
          </a:p>
        </p:txBody>
      </p:sp>
    </p:spTree>
    <p:extLst>
      <p:ext uri="{BB962C8B-B14F-4D97-AF65-F5344CB8AC3E}">
        <p14:creationId xmlns:p14="http://schemas.microsoft.com/office/powerpoint/2010/main" val="35577009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Theme 2: Densified Measurement and Modeling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49531" y="1602864"/>
            <a:ext cx="4274869" cy="2457594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Can acceptable discharge estimates be made by measuring water surface elevation and surface velocity continuously and using hydraulic modeling to produce the rating curve?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707892"/>
            <a:ext cx="3638550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73917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Radar Measurement Technologies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11" y="1331824"/>
            <a:ext cx="422910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9568" y="5487925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2400" b="1" dirty="0" smtClean="0">
                <a:solidFill>
                  <a:prstClr val="black"/>
                </a:solidFill>
              </a:rPr>
              <a:t>Densified forecasting requires densified measurement</a:t>
            </a:r>
          </a:p>
          <a:p>
            <a:pPr eaLnBrk="0" hangingPunct="0">
              <a:lnSpc>
                <a:spcPts val="1800"/>
              </a:lnSpc>
            </a:pPr>
            <a:endParaRPr lang="en-US" sz="2400" b="1" dirty="0">
              <a:solidFill>
                <a:prstClr val="black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861" y="1331824"/>
            <a:ext cx="3638550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14748" y="4771390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b="1" dirty="0" smtClean="0">
                <a:solidFill>
                  <a:prstClr val="black"/>
                </a:solidFill>
              </a:rPr>
              <a:t>Measures water level ($5000)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20091" y="4208374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b="1" dirty="0" smtClean="0">
                <a:solidFill>
                  <a:prstClr val="black"/>
                </a:solidFill>
              </a:rPr>
              <a:t>Measures surface velocity ($12,000)</a:t>
            </a:r>
          </a:p>
        </p:txBody>
      </p:sp>
    </p:spTree>
    <p:extLst>
      <p:ext uri="{BB962C8B-B14F-4D97-AF65-F5344CB8AC3E}">
        <p14:creationId xmlns:p14="http://schemas.microsoft.com/office/powerpoint/2010/main" val="9532318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Streamflow Observation and Modeling </a:t>
            </a:r>
            <a:endParaRPr lang="en-US" dirty="0"/>
          </a:p>
        </p:txBody>
      </p:sp>
      <p:sp>
        <p:nvSpPr>
          <p:cNvPr id="3" name="Isosceles Triangle 2"/>
          <p:cNvSpPr/>
          <p:nvPr/>
        </p:nvSpPr>
        <p:spPr bwMode="auto">
          <a:xfrm>
            <a:off x="1124465" y="1791730"/>
            <a:ext cx="3496962" cy="3756454"/>
          </a:xfrm>
          <a:prstGeom prst="triangle">
            <a:avLst/>
          </a:prstGeom>
          <a:noFill/>
          <a:ln w="38100">
            <a:solidFill>
              <a:schemeClr val="tx2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89189" y="1606379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2000" b="1" dirty="0" smtClean="0">
                <a:solidFill>
                  <a:prstClr val="black"/>
                </a:solidFill>
              </a:rPr>
              <a:t>USGS Stream gage sites (~ 8000) (Level and Flow)</a:t>
            </a:r>
          </a:p>
          <a:p>
            <a:pPr eaLnBrk="0" hangingPunct="0">
              <a:lnSpc>
                <a:spcPts val="1800"/>
              </a:lnSpc>
            </a:pPr>
            <a:r>
              <a:rPr lang="en-US" sz="2000" b="1" dirty="0" smtClean="0">
                <a:solidFill>
                  <a:srgbClr val="FAC15A">
                    <a:lumMod val="75000"/>
                  </a:srgbClr>
                </a:solidFill>
              </a:rPr>
              <a:t>Gold standard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61470" y="5453449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2000" b="1" dirty="0">
                <a:solidFill>
                  <a:prstClr val="black"/>
                </a:solidFill>
              </a:rPr>
              <a:t>National Water Model </a:t>
            </a:r>
            <a:r>
              <a:rPr lang="en-US" sz="2000" b="1" dirty="0" smtClean="0">
                <a:solidFill>
                  <a:prstClr val="black"/>
                </a:solidFill>
              </a:rPr>
              <a:t>Computation</a:t>
            </a:r>
          </a:p>
          <a:p>
            <a:pPr eaLnBrk="0" hangingPunct="0">
              <a:lnSpc>
                <a:spcPts val="1800"/>
              </a:lnSpc>
            </a:pPr>
            <a:r>
              <a:rPr lang="en-US" sz="2000" b="1" dirty="0" smtClean="0">
                <a:solidFill>
                  <a:prstClr val="black"/>
                </a:solidFill>
              </a:rPr>
              <a:t>(2.7 million)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7222" y="1606379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2400" b="1" dirty="0" smtClean="0">
                <a:solidFill>
                  <a:srgbClr val="0070C0"/>
                </a:solidFill>
              </a:rPr>
              <a:t>1 gage: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8644" y="5649391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2400" b="1" dirty="0" smtClean="0">
                <a:solidFill>
                  <a:srgbClr val="0070C0"/>
                </a:solidFill>
              </a:rPr>
              <a:t>:340 reaches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8205" y="3820878"/>
            <a:ext cx="980854" cy="773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4077230" y="4022810"/>
            <a:ext cx="14713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Water Level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546389" y="2729468"/>
            <a:ext cx="37925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Water Level and Surface Velocity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3253" y="2529960"/>
            <a:ext cx="1131075" cy="843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9144000" y="1779926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endParaRPr lang="en-US" sz="1400" b="1" dirty="0" smtClean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83044" y="6166021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2000" b="1" i="1" dirty="0" smtClean="0">
                <a:solidFill>
                  <a:srgbClr val="0070C0"/>
                </a:solidFill>
              </a:rPr>
              <a:t>Densified Measurement Demonstration Site near Tuscaloosa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691699" y="3084553"/>
            <a:ext cx="81304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Silver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279743" y="4331728"/>
            <a:ext cx="96693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Bronze</a:t>
            </a:r>
            <a:endParaRPr lang="en-US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75155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Detailed Hydraulic Modeling of Local River Reaches (Jonathan Nelson, USGS)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400" y="1512956"/>
            <a:ext cx="6888162" cy="444175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61802" y="6092231"/>
            <a:ext cx="30957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http://</a:t>
            </a:r>
            <a:r>
              <a:rPr lang="en-US" dirty="0" smtClean="0">
                <a:solidFill>
                  <a:prstClr val="black"/>
                </a:solidFill>
              </a:rPr>
              <a:t>i-ric.org/en/index.html 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7741" y="941832"/>
            <a:ext cx="1562100" cy="17716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1055" y="4695416"/>
            <a:ext cx="3029651" cy="198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3236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Summer Institute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10491" y="1664133"/>
            <a:ext cx="6608618" cy="2935576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Overview (one week)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Research Formulation (one week)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Research Development (four weeks)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Capstone Event (one week)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305" y="4363525"/>
            <a:ext cx="4475195" cy="11428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4291" y="3923937"/>
            <a:ext cx="3161950" cy="2022007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" t="10905" b="7549"/>
          <a:stretch/>
        </p:blipFill>
        <p:spPr bwMode="auto">
          <a:xfrm>
            <a:off x="4342295" y="117598"/>
            <a:ext cx="4696691" cy="1404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395202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Theme 3: Data Assimilation and Forecast Error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31271" y="1629497"/>
            <a:ext cx="4273389" cy="2457594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What is the forecast error when the National Water Model is applied in Iowa?  </a:t>
            </a:r>
          </a:p>
          <a:p>
            <a:pPr marL="0" indent="0">
              <a:buNone/>
            </a:pPr>
            <a:r>
              <a:rPr lang="en-US" dirty="0" smtClean="0"/>
              <a:t>Can data from the Iowa Flood Center observation network be combined with the NWM forecasts to produce an adjusted forecast with reduced error?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0990" y="2045981"/>
            <a:ext cx="3364633" cy="252953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75141203"/>
      </p:ext>
    </p:extLst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en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4200" y="3810000"/>
            <a:ext cx="1975733" cy="2822127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Group 1"/>
          <p:cNvGrpSpPr/>
          <p:nvPr/>
        </p:nvGrpSpPr>
        <p:grpSpPr>
          <a:xfrm>
            <a:off x="-7938" y="0"/>
            <a:ext cx="9151938" cy="6867525"/>
            <a:chOff x="-7938" y="0"/>
            <a:chExt cx="9151938" cy="6867525"/>
          </a:xfrm>
        </p:grpSpPr>
        <p:pic>
          <p:nvPicPr>
            <p:cNvPr id="14338" name="Picture 2" descr="_DSF6661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938" y="0"/>
              <a:ext cx="9151938" cy="6867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Oval 8"/>
            <p:cNvSpPr/>
            <p:nvPr/>
          </p:nvSpPr>
          <p:spPr>
            <a:xfrm>
              <a:off x="4141788" y="2054225"/>
              <a:ext cx="698500" cy="698500"/>
            </a:xfrm>
            <a:prstGeom prst="ellipse">
              <a:avLst/>
            </a:prstGeom>
            <a:noFill/>
            <a:ln w="63500">
              <a:solidFill>
                <a:srgbClr val="FFFF99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Arc 12"/>
            <p:cNvSpPr>
              <a:spLocks noChangeAspect="1"/>
            </p:cNvSpPr>
            <p:nvPr/>
          </p:nvSpPr>
          <p:spPr>
            <a:xfrm rot="8100000">
              <a:off x="4273550" y="2686050"/>
              <a:ext cx="457200" cy="457200"/>
            </a:xfrm>
            <a:prstGeom prst="arc">
              <a:avLst/>
            </a:prstGeom>
            <a:ln w="44450">
              <a:solidFill>
                <a:srgbClr val="FFFF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" name="Arc 14"/>
            <p:cNvSpPr>
              <a:spLocks noChangeAspect="1"/>
            </p:cNvSpPr>
            <p:nvPr/>
          </p:nvSpPr>
          <p:spPr>
            <a:xfrm rot="8100000">
              <a:off x="4090988" y="2776538"/>
              <a:ext cx="822325" cy="822325"/>
            </a:xfrm>
            <a:prstGeom prst="arc">
              <a:avLst/>
            </a:prstGeom>
            <a:ln w="44450">
              <a:solidFill>
                <a:srgbClr val="FFFF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6" name="Arc 15"/>
            <p:cNvSpPr>
              <a:spLocks noChangeAspect="1"/>
            </p:cNvSpPr>
            <p:nvPr/>
          </p:nvSpPr>
          <p:spPr>
            <a:xfrm rot="8100000">
              <a:off x="3541713" y="3022600"/>
              <a:ext cx="1920875" cy="1920875"/>
            </a:xfrm>
            <a:prstGeom prst="arc">
              <a:avLst/>
            </a:prstGeom>
            <a:ln w="44450">
              <a:solidFill>
                <a:srgbClr val="FFFF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Arc 16"/>
            <p:cNvSpPr>
              <a:spLocks noChangeAspect="1"/>
            </p:cNvSpPr>
            <p:nvPr/>
          </p:nvSpPr>
          <p:spPr>
            <a:xfrm rot="8100000">
              <a:off x="3725863" y="2959100"/>
              <a:ext cx="1554162" cy="1554163"/>
            </a:xfrm>
            <a:prstGeom prst="arc">
              <a:avLst/>
            </a:prstGeom>
            <a:ln w="44450">
              <a:solidFill>
                <a:srgbClr val="FFFF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Arc 17"/>
            <p:cNvSpPr>
              <a:spLocks noChangeAspect="1"/>
            </p:cNvSpPr>
            <p:nvPr/>
          </p:nvSpPr>
          <p:spPr>
            <a:xfrm rot="8100000">
              <a:off x="3908425" y="2867025"/>
              <a:ext cx="1189038" cy="1189038"/>
            </a:xfrm>
            <a:prstGeom prst="arc">
              <a:avLst/>
            </a:prstGeom>
            <a:ln w="44450">
              <a:solidFill>
                <a:srgbClr val="FFFF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623" y="4038599"/>
            <a:ext cx="2637380" cy="26125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0" y="228600"/>
            <a:ext cx="3036884" cy="830997"/>
          </a:xfrm>
          <a:prstGeom prst="rect">
            <a:avLst/>
          </a:prstGeom>
          <a:solidFill>
            <a:srgbClr val="FF660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prstClr val="white"/>
                </a:solidFill>
                <a:latin typeface="Tw Cen MT"/>
                <a:cs typeface="Tw Cen MT"/>
              </a:rPr>
              <a:t>Iowa Flood Center STREAM SENSORS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0415" y="381560"/>
            <a:ext cx="2946400" cy="2209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0743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b="1" dirty="0" smtClean="0">
                <a:latin typeface="Tw Cen MT" panose="020B0602020104020603" pitchFamily="34" charset="0"/>
              </a:rPr>
              <a:t>Iowa Flood Center River Stage Sensors</a:t>
            </a:r>
            <a:endParaRPr lang="en-US" sz="2800" b="1" dirty="0">
              <a:latin typeface="Tw Cen MT" panose="020B06020201040206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4724400"/>
            <a:ext cx="8476993" cy="1925339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342900" indent="-342900" eaLnBrk="0" hangingPunct="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prstClr val="black"/>
                </a:solidFill>
                <a:latin typeface="Tw Cen MT" panose="020B0602020104020603" pitchFamily="34" charset="0"/>
              </a:rPr>
              <a:t>How can we determine forecast errors?</a:t>
            </a:r>
          </a:p>
          <a:p>
            <a:pPr marL="342900" indent="-342900" eaLnBrk="0" hangingPunct="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prstClr val="black"/>
                </a:solidFill>
                <a:latin typeface="Tw Cen MT" panose="020B0602020104020603" pitchFamily="34" charset="0"/>
              </a:rPr>
              <a:t>How much can it be reduced through densified measurement?</a:t>
            </a:r>
          </a:p>
          <a:p>
            <a:pPr marL="342900" indent="-342900" eaLnBrk="0" hangingPunct="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prstClr val="black"/>
                </a:solidFill>
                <a:latin typeface="Tw Cen MT" panose="020B0602020104020603" pitchFamily="34" charset="0"/>
              </a:rPr>
              <a:t>How can we use data assimilation to adjust the forecasts to the observations?</a:t>
            </a:r>
          </a:p>
          <a:p>
            <a:pPr marL="342900" indent="-342900" eaLnBrk="0" hangingPunct="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prstClr val="black"/>
                </a:solidFill>
                <a:latin typeface="Tw Cen MT" panose="020B0602020104020603" pitchFamily="34" charset="0"/>
              </a:rPr>
              <a:t>Effect of placement and # of stream sensors in a watershed</a:t>
            </a:r>
          </a:p>
          <a:p>
            <a:pPr marL="342900" indent="-342900" eaLnBrk="0" hangingPunct="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prstClr val="black"/>
                </a:solidFill>
                <a:latin typeface="Tw Cen MT" panose="020B0602020104020603" pitchFamily="34" charset="0"/>
              </a:rPr>
              <a:t>Effect of different input sources (e.g. rainfall) on forecast model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7" y="942975"/>
            <a:ext cx="4572003" cy="343723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942974"/>
            <a:ext cx="4571997" cy="343723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0" y="3911770"/>
            <a:ext cx="1705233" cy="338554"/>
          </a:xfrm>
          <a:prstGeom prst="rect">
            <a:avLst/>
          </a:prstGeom>
          <a:solidFill>
            <a:srgbClr val="FF66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/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prstClr val="white"/>
                </a:solidFill>
                <a:latin typeface="Tw Cen MT"/>
                <a:cs typeface="Tw Cen MT"/>
              </a:rPr>
              <a:t>224 IFC Gauges</a:t>
            </a:r>
            <a:endParaRPr lang="en-US" sz="1600" dirty="0">
              <a:solidFill>
                <a:prstClr val="white"/>
              </a:solidFill>
              <a:latin typeface="Tw Cen MT"/>
              <a:cs typeface="Tw Cen MT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6848475" y="3911770"/>
            <a:ext cx="2306504" cy="338554"/>
          </a:xfrm>
          <a:prstGeom prst="rect">
            <a:avLst/>
          </a:prstGeom>
          <a:solidFill>
            <a:srgbClr val="FF660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/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prstClr val="white"/>
                </a:solidFill>
                <a:latin typeface="Tw Cen MT"/>
                <a:cs typeface="Tw Cen MT"/>
              </a:rPr>
              <a:t>461 USGS + IFC Gauges</a:t>
            </a:r>
            <a:endParaRPr lang="en-US" sz="1600" dirty="0">
              <a:solidFill>
                <a:prstClr val="white"/>
              </a:solidFill>
              <a:latin typeface="Tw Cen MT"/>
              <a:cs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674836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Theme 4: Flood Emergency Response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31271" y="1629497"/>
            <a:ext cx="4642429" cy="2457594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Can the flood response map templates produced for Travis county be adapted for application in Tuscaloosa county?  </a:t>
            </a:r>
          </a:p>
          <a:p>
            <a:pPr marL="0" indent="0">
              <a:buNone/>
            </a:pPr>
            <a:r>
              <a:rPr lang="en-US" dirty="0" smtClean="0"/>
              <a:t>Can an app be developed for a hand-held device that would produce citizen warning of flood events?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4631" y="2323656"/>
            <a:ext cx="3813554" cy="245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605093"/>
      </p:ext>
    </p:extLst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683249" y="880942"/>
            <a:ext cx="8038972" cy="5181599"/>
            <a:chOff x="1371600" y="1964675"/>
            <a:chExt cx="7181988" cy="4151879"/>
          </a:xfrm>
        </p:grpSpPr>
        <p:cxnSp>
          <p:nvCxnSpPr>
            <p:cNvPr id="102" name="Straight Connector 101"/>
            <p:cNvCxnSpPr/>
            <p:nvPr/>
          </p:nvCxnSpPr>
          <p:spPr>
            <a:xfrm>
              <a:off x="6595605" y="3309720"/>
              <a:ext cx="0" cy="167885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>
              <a:off x="5658367" y="3477605"/>
              <a:ext cx="0" cy="179995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>
              <a:off x="7551405" y="3488803"/>
              <a:ext cx="0" cy="167885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>
              <a:off x="5649170" y="4145221"/>
              <a:ext cx="0" cy="274867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>
              <a:off x="7542208" y="4114164"/>
              <a:ext cx="0" cy="275719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>
              <a:stCxn id="49" idx="2"/>
            </p:cNvCxnSpPr>
            <p:nvPr/>
          </p:nvCxnSpPr>
          <p:spPr>
            <a:xfrm>
              <a:off x="3107997" y="3309720"/>
              <a:ext cx="0" cy="33577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>
              <a:off x="6569688" y="2543267"/>
              <a:ext cx="0" cy="244008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>
              <a:off x="3114971" y="2549529"/>
              <a:ext cx="0" cy="244008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" name="Group 51"/>
            <p:cNvGrpSpPr/>
            <p:nvPr/>
          </p:nvGrpSpPr>
          <p:grpSpPr>
            <a:xfrm>
              <a:off x="1476269" y="4222165"/>
              <a:ext cx="3095731" cy="1773561"/>
              <a:chOff x="5014563" y="4134488"/>
              <a:chExt cx="3598986" cy="1844081"/>
            </a:xfrm>
          </p:grpSpPr>
          <p:sp>
            <p:nvSpPr>
              <p:cNvPr id="37" name="TextBox 36"/>
              <p:cNvSpPr txBox="1"/>
              <p:nvPr/>
            </p:nvSpPr>
            <p:spPr>
              <a:xfrm>
                <a:off x="7622347" y="5103547"/>
                <a:ext cx="991202" cy="346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</a:rPr>
                  <a:t>Major </a:t>
                </a:r>
              </a:p>
              <a:p>
                <a:pPr algn="ctr"/>
                <a:r>
                  <a:rPr lang="en-US" sz="1050" dirty="0">
                    <a:solidFill>
                      <a:prstClr val="black"/>
                    </a:solidFill>
                  </a:rPr>
                  <a:t>Flood Level </a:t>
                </a: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5182040" y="5619583"/>
                <a:ext cx="1196209" cy="3589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</a:rPr>
                  <a:t>Minor </a:t>
                </a:r>
              </a:p>
              <a:p>
                <a:pPr algn="ctr"/>
                <a:r>
                  <a:rPr lang="en-US" sz="1050" dirty="0">
                    <a:solidFill>
                      <a:prstClr val="black"/>
                    </a:solidFill>
                  </a:rPr>
                  <a:t>Flood Level </a:t>
                </a:r>
              </a:p>
            </p:txBody>
          </p:sp>
          <p:pic>
            <p:nvPicPr>
              <p:cNvPr id="27" name="Picture 2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14563" y="4636817"/>
                <a:ext cx="1531164" cy="9838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42735" y="4374930"/>
                <a:ext cx="1531163" cy="9889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5" name="TextBox 34"/>
              <p:cNvSpPr txBox="1"/>
              <p:nvPr/>
            </p:nvSpPr>
            <p:spPr>
              <a:xfrm>
                <a:off x="6545727" y="5368991"/>
                <a:ext cx="1028171" cy="346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</a:rPr>
                  <a:t>Moderate </a:t>
                </a:r>
              </a:p>
              <a:p>
                <a:pPr algn="ctr"/>
                <a:r>
                  <a:rPr lang="en-US" sz="1050" dirty="0">
                    <a:solidFill>
                      <a:prstClr val="black"/>
                    </a:solidFill>
                  </a:rPr>
                  <a:t>Flood Level </a:t>
                </a:r>
              </a:p>
            </p:txBody>
          </p:sp>
          <p:pic>
            <p:nvPicPr>
              <p:cNvPr id="29" name="Picture 3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73611" y="4134488"/>
                <a:ext cx="1502771" cy="969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9" name="Rounded Rectangle 48"/>
            <p:cNvSpPr/>
            <p:nvPr/>
          </p:nvSpPr>
          <p:spPr>
            <a:xfrm>
              <a:off x="2415551" y="2774248"/>
              <a:ext cx="1384892" cy="535472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122" name="Group 121"/>
            <p:cNvGrpSpPr/>
            <p:nvPr/>
          </p:nvGrpSpPr>
          <p:grpSpPr>
            <a:xfrm>
              <a:off x="1371600" y="3645490"/>
              <a:ext cx="3281444" cy="2471064"/>
              <a:chOff x="560793" y="3639364"/>
              <a:chExt cx="3281444" cy="2471064"/>
            </a:xfrm>
          </p:grpSpPr>
          <p:sp>
            <p:nvSpPr>
              <p:cNvPr id="33" name="Rounded Rectangle 32"/>
              <p:cNvSpPr/>
              <p:nvPr/>
            </p:nvSpPr>
            <p:spPr>
              <a:xfrm>
                <a:off x="560793" y="3639364"/>
                <a:ext cx="3281444" cy="2471064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7" name="TextBox 96"/>
              <p:cNvSpPr txBox="1"/>
              <p:nvPr/>
            </p:nvSpPr>
            <p:spPr>
              <a:xfrm>
                <a:off x="679638" y="3862096"/>
                <a:ext cx="3098354" cy="2281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50" dirty="0">
                    <a:solidFill>
                      <a:prstClr val="black"/>
                    </a:solidFill>
                  </a:rPr>
                  <a:t>▪ High level of detail for high priority reaches</a:t>
                </a:r>
              </a:p>
            </p:txBody>
          </p:sp>
        </p:grpSp>
        <p:sp>
          <p:nvSpPr>
            <p:cNvPr id="51" name="TextBox 50"/>
            <p:cNvSpPr txBox="1"/>
            <p:nvPr/>
          </p:nvSpPr>
          <p:spPr>
            <a:xfrm>
              <a:off x="2413602" y="2793401"/>
              <a:ext cx="14019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prstClr val="white"/>
                  </a:solidFill>
                </a:rPr>
                <a:t>Pre-Planning Maps</a:t>
              </a:r>
            </a:p>
          </p:txBody>
        </p:sp>
        <p:pic>
          <p:nvPicPr>
            <p:cNvPr id="108" name="Picture 5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841090" y="4847160"/>
              <a:ext cx="1547483" cy="11147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9" name="Picture 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5444" y="4847160"/>
              <a:ext cx="1535814" cy="11284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0" name="Rounded Rectangle 109"/>
            <p:cNvSpPr/>
            <p:nvPr/>
          </p:nvSpPr>
          <p:spPr>
            <a:xfrm>
              <a:off x="4857018" y="4420088"/>
              <a:ext cx="1712668" cy="1696465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1" name="Rounded Rectangle 40"/>
            <p:cNvSpPr/>
            <p:nvPr/>
          </p:nvSpPr>
          <p:spPr>
            <a:xfrm>
              <a:off x="5824173" y="2787275"/>
              <a:ext cx="1491028" cy="535472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5790199" y="2799528"/>
              <a:ext cx="16108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prstClr val="white"/>
                  </a:solidFill>
                </a:rPr>
                <a:t>Operational</a:t>
              </a:r>
            </a:p>
            <a:p>
              <a:pPr algn="ctr"/>
              <a:r>
                <a:rPr lang="en-US" dirty="0">
                  <a:solidFill>
                    <a:prstClr val="white"/>
                  </a:solidFill>
                </a:rPr>
                <a:t>Maps</a:t>
              </a:r>
            </a:p>
          </p:txBody>
        </p:sp>
        <p:grpSp>
          <p:nvGrpSpPr>
            <p:cNvPr id="115" name="Group 114"/>
            <p:cNvGrpSpPr/>
            <p:nvPr/>
          </p:nvGrpSpPr>
          <p:grpSpPr>
            <a:xfrm>
              <a:off x="5145728" y="3656688"/>
              <a:ext cx="1006883" cy="638952"/>
              <a:chOff x="5995660" y="3632920"/>
              <a:chExt cx="876300" cy="638952"/>
            </a:xfrm>
          </p:grpSpPr>
          <p:sp>
            <p:nvSpPr>
              <p:cNvPr id="112" name="Rounded Rectangle 111"/>
              <p:cNvSpPr/>
              <p:nvPr/>
            </p:nvSpPr>
            <p:spPr>
              <a:xfrm>
                <a:off x="6048375" y="3632920"/>
                <a:ext cx="770871" cy="515337"/>
              </a:xfrm>
              <a:prstGeom prst="roundRect">
                <a:avLst/>
              </a:prstGeom>
              <a:solidFill>
                <a:srgbClr val="CC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4" name="TextBox 113"/>
              <p:cNvSpPr txBox="1"/>
              <p:nvPr/>
            </p:nvSpPr>
            <p:spPr>
              <a:xfrm>
                <a:off x="5995660" y="3680000"/>
                <a:ext cx="876300" cy="5918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prstClr val="white"/>
                    </a:solidFill>
                  </a:rPr>
                  <a:t>Incident Command</a:t>
                </a:r>
              </a:p>
              <a:p>
                <a:pPr algn="ctr"/>
                <a:endParaRPr lang="en-US" sz="1400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4" name="Group 133"/>
            <p:cNvGrpSpPr/>
            <p:nvPr/>
          </p:nvGrpSpPr>
          <p:grpSpPr>
            <a:xfrm>
              <a:off x="6995372" y="3645490"/>
              <a:ext cx="1081828" cy="534254"/>
              <a:chOff x="7646022" y="4352702"/>
              <a:chExt cx="1129184" cy="534254"/>
            </a:xfrm>
          </p:grpSpPr>
          <p:sp>
            <p:nvSpPr>
              <p:cNvPr id="132" name="Rounded Rectangle 131"/>
              <p:cNvSpPr/>
              <p:nvPr/>
            </p:nvSpPr>
            <p:spPr>
              <a:xfrm>
                <a:off x="7772403" y="4352702"/>
                <a:ext cx="857289" cy="515337"/>
              </a:xfrm>
              <a:prstGeom prst="roundRect">
                <a:avLst/>
              </a:prstGeom>
              <a:solidFill>
                <a:srgbClr val="CC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31" name="TextBox 130"/>
              <p:cNvSpPr txBox="1"/>
              <p:nvPr/>
            </p:nvSpPr>
            <p:spPr>
              <a:xfrm>
                <a:off x="7646022" y="4467713"/>
                <a:ext cx="1129184" cy="4192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prstClr val="white"/>
                    </a:solidFill>
                  </a:rPr>
                  <a:t>Strategic</a:t>
                </a:r>
              </a:p>
              <a:p>
                <a:pPr algn="ctr"/>
                <a:endParaRPr lang="en-US" sz="1400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45" name="TextBox 144"/>
            <p:cNvSpPr txBox="1"/>
            <p:nvPr/>
          </p:nvSpPr>
          <p:spPr>
            <a:xfrm>
              <a:off x="4893469" y="4557050"/>
              <a:ext cx="1639762" cy="2342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50" dirty="0">
                  <a:solidFill>
                    <a:prstClr val="black"/>
                  </a:solidFill>
                </a:rPr>
                <a:t>▪ Area command level </a:t>
              </a:r>
            </a:p>
          </p:txBody>
        </p:sp>
        <p:sp>
          <p:nvSpPr>
            <p:cNvPr id="148" name="Rounded Rectangle 147"/>
            <p:cNvSpPr/>
            <p:nvPr/>
          </p:nvSpPr>
          <p:spPr>
            <a:xfrm>
              <a:off x="6775799" y="4389883"/>
              <a:ext cx="1678067" cy="1696465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6676074" y="4551229"/>
              <a:ext cx="1877514" cy="2281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50" dirty="0">
                  <a:solidFill>
                    <a:prstClr val="black"/>
                  </a:solidFill>
                </a:rPr>
                <a:t>▪ Overview of affected area</a:t>
              </a:r>
            </a:p>
          </p:txBody>
        </p:sp>
        <p:cxnSp>
          <p:nvCxnSpPr>
            <p:cNvPr id="54" name="Straight Connector 53"/>
            <p:cNvCxnSpPr/>
            <p:nvPr/>
          </p:nvCxnSpPr>
          <p:spPr>
            <a:xfrm flipH="1">
              <a:off x="3108000" y="2549529"/>
              <a:ext cx="3461688" cy="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>
              <a:off x="4804531" y="2305521"/>
              <a:ext cx="0" cy="244008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ounded Rectangle 25"/>
            <p:cNvSpPr/>
            <p:nvPr/>
          </p:nvSpPr>
          <p:spPr>
            <a:xfrm>
              <a:off x="2819400" y="1964675"/>
              <a:ext cx="3886200" cy="403943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prstClr val="white"/>
                  </a:solidFill>
                </a:rPr>
                <a:t>Community Flood Response Map Book</a:t>
              </a:r>
            </a:p>
          </p:txBody>
        </p:sp>
        <p:cxnSp>
          <p:nvCxnSpPr>
            <p:cNvPr id="95" name="Straight Connector 94"/>
            <p:cNvCxnSpPr/>
            <p:nvPr/>
          </p:nvCxnSpPr>
          <p:spPr>
            <a:xfrm flipH="1">
              <a:off x="5649170" y="3488803"/>
              <a:ext cx="1916748" cy="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748085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Strategic Overview Map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984" y="1138368"/>
            <a:ext cx="8260414" cy="5309247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 bwMode="auto">
          <a:xfrm>
            <a:off x="3793524" y="3598700"/>
            <a:ext cx="855667" cy="629608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4473146" y="5943600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b="1" dirty="0">
                <a:solidFill>
                  <a:prstClr val="black"/>
                </a:solidFill>
              </a:rPr>
              <a:t>One area of risk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3729" y="4228308"/>
            <a:ext cx="1715292" cy="1715292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721557085"/>
      </p:ext>
    </p:extLst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Pre-Planning Flood Map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27" y="1266835"/>
            <a:ext cx="8458200" cy="54729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800" y="941832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prstClr val="black"/>
                </a:solidFill>
              </a:rPr>
              <a:t>Actions, Indicators, Road Closures and Depth</a:t>
            </a:r>
          </a:p>
        </p:txBody>
      </p:sp>
    </p:spTree>
    <p:extLst>
      <p:ext uri="{BB962C8B-B14F-4D97-AF65-F5344CB8AC3E}">
        <p14:creationId xmlns:p14="http://schemas.microsoft.com/office/powerpoint/2010/main" val="787017592"/>
      </p:ext>
    </p:extLst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Theme 5: Case Studies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31271" y="1629497"/>
            <a:ext cx="6137565" cy="2457594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How does the National Water Model add additional useful information for the Delaware River Basin?  </a:t>
            </a:r>
          </a:p>
          <a:p>
            <a:pPr marL="0" indent="0">
              <a:buNone/>
            </a:pPr>
            <a:r>
              <a:rPr lang="en-US" dirty="0" smtClean="0"/>
              <a:t>How can the National Water Model be applied in the City of Philadelphia?</a:t>
            </a:r>
            <a:endParaRPr lang="en-US" dirty="0"/>
          </a:p>
        </p:txBody>
      </p:sp>
      <p:pic>
        <p:nvPicPr>
          <p:cNvPr id="4" name="Picture 6" descr="http://1.bp.blogspot.com/-M884E8p2OCk/Tl43nEFAS5I/AAAAAAAAACE/i3SW4YJ-afk/s1600/DSC_20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423" y="3830795"/>
            <a:ext cx="3421814" cy="2269091"/>
          </a:xfrm>
          <a:prstGeom prst="rect">
            <a:avLst/>
          </a:prstGeom>
          <a:noFill/>
          <a:ln w="127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8796921"/>
      </p:ext>
    </p:extLst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923" y="406104"/>
            <a:ext cx="4704347" cy="576029"/>
          </a:xfrm>
        </p:spPr>
        <p:txBody>
          <a:bodyPr/>
          <a:lstStyle/>
          <a:p>
            <a:r>
              <a:rPr lang="en-US" sz="3000" dirty="0" smtClean="0"/>
              <a:t>Flooding in Philadelphia</a:t>
            </a:r>
            <a:endParaRPr lang="en-US" sz="3000" dirty="0"/>
          </a:p>
        </p:txBody>
      </p:sp>
      <p:pic>
        <p:nvPicPr>
          <p:cNvPr id="4" name="Picture 6" descr="http://1.bp.blogspot.com/-M884E8p2OCk/Tl43nEFAS5I/AAAAAAAAACE/i3SW4YJ-afk/s1600/DSC_207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523" y="427195"/>
            <a:ext cx="3421814" cy="2269091"/>
          </a:xfrm>
          <a:prstGeom prst="rect">
            <a:avLst/>
          </a:prstGeom>
          <a:noFill/>
          <a:ln w="127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www.centercityrealestate.com/philadelphia-real-estate-blog/wp-content/uploads/2011/08/Manayunk-Flooding-Hurricane-Iren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742" y="4091792"/>
            <a:ext cx="3437856" cy="2303364"/>
          </a:xfrm>
          <a:prstGeom prst="rect">
            <a:avLst/>
          </a:prstGeom>
          <a:noFill/>
          <a:ln w="127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eather.blogs.foxnews.com/files/2010/07/flash-floo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421" y="2486645"/>
            <a:ext cx="3683002" cy="2071689"/>
          </a:xfrm>
          <a:prstGeom prst="rect">
            <a:avLst/>
          </a:prstGeom>
          <a:noFill/>
          <a:ln w="127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915" y="2440776"/>
            <a:ext cx="3477973" cy="2687525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/>
          <a:srcRect l="24210" t="10364" r="24825" b="65992"/>
          <a:stretch/>
        </p:blipFill>
        <p:spPr>
          <a:xfrm>
            <a:off x="643167" y="5366716"/>
            <a:ext cx="4120746" cy="1035506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8" name="Picture 10" descr="DRBC logo.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80" y="1025507"/>
            <a:ext cx="1788694" cy="939064"/>
          </a:xfrm>
          <a:prstGeom prst="rect">
            <a:avLst/>
          </a:prstGeom>
          <a:noFill/>
          <a:ln w="127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Philadelphia Water is rolling out a new look for the first time since 1987.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341" b="14489"/>
          <a:stretch/>
        </p:blipFill>
        <p:spPr bwMode="auto">
          <a:xfrm>
            <a:off x="2312944" y="1526972"/>
            <a:ext cx="2597723" cy="757752"/>
          </a:xfrm>
          <a:prstGeom prst="rect">
            <a:avLst/>
          </a:prstGeom>
          <a:noFill/>
          <a:ln w="127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77117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97" b="20447"/>
          <a:stretch/>
        </p:blipFill>
        <p:spPr>
          <a:xfrm>
            <a:off x="1486504" y="1354666"/>
            <a:ext cx="6312792" cy="53229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210" y="216568"/>
            <a:ext cx="7312991" cy="484632"/>
          </a:xfrm>
        </p:spPr>
        <p:txBody>
          <a:bodyPr/>
          <a:lstStyle/>
          <a:p>
            <a:r>
              <a:rPr lang="en-US" sz="3000" dirty="0" smtClean="0"/>
              <a:t>The Delaware River</a:t>
            </a:r>
            <a:endParaRPr lang="en-US" sz="3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32895" t="20729" r="44668" b="8826"/>
          <a:stretch/>
        </p:blipFill>
        <p:spPr>
          <a:xfrm>
            <a:off x="234095" y="1043926"/>
            <a:ext cx="2028094" cy="3449052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82" b="20678"/>
          <a:stretch/>
        </p:blipFill>
        <p:spPr>
          <a:xfrm>
            <a:off x="2483299" y="1030111"/>
            <a:ext cx="2190302" cy="182655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4" t="14489" r="2609" b="21491"/>
          <a:stretch/>
        </p:blipFill>
        <p:spPr>
          <a:xfrm>
            <a:off x="6818489" y="3007077"/>
            <a:ext cx="2097524" cy="1835855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 bwMode="auto">
          <a:xfrm flipV="1">
            <a:off x="1128889" y="2257778"/>
            <a:ext cx="2156178" cy="1151466"/>
          </a:xfrm>
          <a:prstGeom prst="line">
            <a:avLst/>
          </a:prstGeom>
          <a:noFill/>
          <a:ln w="6350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 flipV="1">
            <a:off x="1524000" y="1478844"/>
            <a:ext cx="2449689" cy="1569156"/>
          </a:xfrm>
          <a:prstGeom prst="line">
            <a:avLst/>
          </a:prstGeom>
          <a:noFill/>
          <a:ln w="6350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/>
          <p:cNvCxnSpPr/>
          <p:nvPr/>
        </p:nvCxnSpPr>
        <p:spPr bwMode="auto">
          <a:xfrm flipH="1" flipV="1">
            <a:off x="3996268" y="1490134"/>
            <a:ext cx="2946399" cy="214488"/>
          </a:xfrm>
          <a:prstGeom prst="line">
            <a:avLst/>
          </a:prstGeom>
          <a:noFill/>
          <a:ln w="6350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/>
          <p:cNvCxnSpPr/>
          <p:nvPr/>
        </p:nvCxnSpPr>
        <p:spPr bwMode="auto">
          <a:xfrm flipV="1">
            <a:off x="2698044" y="2269068"/>
            <a:ext cx="598312" cy="3217332"/>
          </a:xfrm>
          <a:prstGeom prst="line">
            <a:avLst/>
          </a:prstGeom>
          <a:noFill/>
          <a:ln w="6350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36" name="TextBox 35"/>
          <p:cNvSpPr txBox="1"/>
          <p:nvPr/>
        </p:nvSpPr>
        <p:spPr>
          <a:xfrm>
            <a:off x="4800600" y="967132"/>
            <a:ext cx="3910263" cy="320247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2000" b="1" dirty="0" smtClean="0">
                <a:solidFill>
                  <a:prstClr val="black"/>
                </a:solidFill>
              </a:rPr>
              <a:t>Bathymetry + 1 meter DEM</a:t>
            </a:r>
          </a:p>
          <a:p>
            <a:pPr eaLnBrk="0" hangingPunct="0">
              <a:lnSpc>
                <a:spcPts val="1800"/>
              </a:lnSpc>
            </a:pPr>
            <a:endParaRPr lang="en-US" sz="2000" b="1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1598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8788" y="230214"/>
            <a:ext cx="8238032" cy="1325563"/>
          </a:xfrm>
        </p:spPr>
        <p:txBody>
          <a:bodyPr>
            <a:normAutofit/>
          </a:bodyPr>
          <a:lstStyle/>
          <a:p>
            <a:r>
              <a:rPr lang="en-US" sz="3200" dirty="0" smtClean="0"/>
              <a:t>Modeling </a:t>
            </a:r>
            <a:r>
              <a:rPr lang="en-US" sz="3200" dirty="0" smtClean="0"/>
              <a:t>Soil Water </a:t>
            </a:r>
            <a:r>
              <a:rPr lang="en-US" sz="3200" dirty="0" smtClean="0"/>
              <a:t>Dynamics and Flow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833" y="1408177"/>
            <a:ext cx="5161180" cy="33503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3283" y="3139971"/>
            <a:ext cx="4714875" cy="348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290575"/>
      </p:ext>
    </p:extLst>
  </p:cSld>
  <p:clrMapOvr>
    <a:masterClrMapping/>
  </p:clrMapOvr>
  <p:transition spd="med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Theme 6: Continental Water Balance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31271" y="1629497"/>
            <a:ext cx="6137565" cy="2457594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How can a Common Operating Picture of the continental scale water balance of the United States be visualized?  </a:t>
            </a:r>
          </a:p>
          <a:p>
            <a:pPr marL="0" indent="0">
              <a:buNone/>
            </a:pPr>
            <a:r>
              <a:rPr lang="en-US" dirty="0" smtClean="0"/>
              <a:t>How can time series and water conditions maps be produced for a particular location or region?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3449074"/>
      </p:ext>
    </p:extLst>
  </p:cSld>
  <p:clrMapOvr>
    <a:masterClrMapping/>
  </p:clrMapOvr>
  <p:transition spd="med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0" hangingPunct="0"/>
            <a:r>
              <a:rPr lang="en-US" dirty="0"/>
              <a:t>Albert van Dijk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4" b="27178"/>
          <a:stretch/>
        </p:blipFill>
        <p:spPr>
          <a:xfrm>
            <a:off x="6315076" y="390581"/>
            <a:ext cx="2479344" cy="30146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2450" y="1543050"/>
            <a:ext cx="5531827" cy="4095750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eaLnBrk="0" hangingPunct="0"/>
            <a:r>
              <a:rPr lang="en-US" sz="2400" dirty="0" smtClean="0">
                <a:solidFill>
                  <a:prstClr val="black"/>
                </a:solidFill>
              </a:rPr>
              <a:t>Professor Water Science and Management, The Australian National University.</a:t>
            </a:r>
          </a:p>
          <a:p>
            <a:pPr eaLnBrk="0" hangingPunct="0"/>
            <a:endParaRPr lang="en-AU" sz="2400" dirty="0">
              <a:solidFill>
                <a:prstClr val="black"/>
              </a:solidFill>
            </a:endParaRPr>
          </a:p>
          <a:p>
            <a:pPr eaLnBrk="0" hangingPunct="0"/>
            <a:r>
              <a:rPr lang="en-AU" sz="2400" dirty="0" smtClean="0">
                <a:solidFill>
                  <a:prstClr val="black"/>
                </a:solidFill>
              </a:rPr>
              <a:t>Led development of a continental water balance monitoring system.</a:t>
            </a:r>
          </a:p>
          <a:p>
            <a:pPr eaLnBrk="0" hangingPunct="0"/>
            <a:endParaRPr lang="en-AU" sz="2400" dirty="0">
              <a:solidFill>
                <a:prstClr val="black"/>
              </a:solidFill>
            </a:endParaRPr>
          </a:p>
          <a:p>
            <a:pPr eaLnBrk="0" hangingPunct="0"/>
            <a:r>
              <a:rPr lang="en-AU" sz="2400" dirty="0" smtClean="0">
                <a:solidFill>
                  <a:prstClr val="black"/>
                </a:solidFill>
              </a:rPr>
              <a:t>How can we visualize and interpret continental scale water balance modelling and results for Australia and the US?</a:t>
            </a:r>
            <a:endParaRPr lang="en-US" sz="2400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92985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wetness conditions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0024" t="5882" r="50631" b="13361"/>
          <a:stretch/>
        </p:blipFill>
        <p:spPr>
          <a:xfrm>
            <a:off x="1428750" y="1049828"/>
            <a:ext cx="6778784" cy="521762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3067050" y="6524625"/>
            <a:ext cx="3257550" cy="333375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i="1" dirty="0">
                <a:solidFill>
                  <a:srgbClr val="001446"/>
                </a:solidFill>
              </a:rPr>
              <a:t>http://www.bom.gov.au/water/landscape/ </a:t>
            </a:r>
          </a:p>
          <a:p>
            <a:pPr eaLnBrk="0" hangingPunct="0">
              <a:lnSpc>
                <a:spcPts val="1800"/>
              </a:lnSpc>
            </a:pPr>
            <a:endParaRPr lang="en-US" sz="1400" b="1" i="1" dirty="0" smtClean="0">
              <a:solidFill>
                <a:srgbClr val="0014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0637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Situational Awareness</a:t>
            </a:r>
            <a:br>
              <a:rPr lang="en-US" sz="2800" dirty="0" smtClean="0"/>
            </a:br>
            <a:endParaRPr lang="en-AU" sz="2800" dirty="0"/>
          </a:p>
        </p:txBody>
      </p:sp>
      <p:grpSp>
        <p:nvGrpSpPr>
          <p:cNvPr id="54" name="Group 53"/>
          <p:cNvGrpSpPr/>
          <p:nvPr/>
        </p:nvGrpSpPr>
        <p:grpSpPr>
          <a:xfrm>
            <a:off x="154379" y="1979958"/>
            <a:ext cx="8726512" cy="4892055"/>
            <a:chOff x="154379" y="1979958"/>
            <a:chExt cx="8726512" cy="4892055"/>
          </a:xfrm>
        </p:grpSpPr>
        <p:grpSp>
          <p:nvGrpSpPr>
            <p:cNvPr id="3" name="Group 2"/>
            <p:cNvGrpSpPr/>
            <p:nvPr/>
          </p:nvGrpSpPr>
          <p:grpSpPr>
            <a:xfrm>
              <a:off x="154379" y="1979958"/>
              <a:ext cx="8726512" cy="2527278"/>
              <a:chOff x="154379" y="1979958"/>
              <a:chExt cx="8726512" cy="2527278"/>
            </a:xfrm>
          </p:grpSpPr>
          <p:grpSp>
            <p:nvGrpSpPr>
              <p:cNvPr id="4" name="Group 34"/>
              <p:cNvGrpSpPr>
                <a:grpSpLocks/>
              </p:cNvGrpSpPr>
              <p:nvPr/>
            </p:nvGrpSpPr>
            <p:grpSpPr bwMode="auto">
              <a:xfrm>
                <a:off x="154379" y="2542969"/>
                <a:ext cx="8709966" cy="1964267"/>
                <a:chOff x="722746" y="1287317"/>
                <a:chExt cx="7711498" cy="1472046"/>
              </a:xfrm>
            </p:grpSpPr>
            <p:sp>
              <p:nvSpPr>
                <p:cNvPr id="5" name="Left-Right Arrow 4"/>
                <p:cNvSpPr>
                  <a:spLocks noChangeArrowheads="1"/>
                </p:cNvSpPr>
                <p:nvPr/>
              </p:nvSpPr>
              <p:spPr bwMode="auto">
                <a:xfrm>
                  <a:off x="722746" y="1287317"/>
                  <a:ext cx="7705148" cy="1472046"/>
                </a:xfrm>
                <a:prstGeom prst="leftRightArrow">
                  <a:avLst>
                    <a:gd name="adj1" fmla="val 64898"/>
                    <a:gd name="adj2" fmla="val 40978"/>
                  </a:avLst>
                </a:prstGeom>
                <a:gradFill rotWithShape="1">
                  <a:gsLst>
                    <a:gs pos="0">
                      <a:schemeClr val="accent1"/>
                    </a:gs>
                    <a:gs pos="100000">
                      <a:srgbClr val="FFA300"/>
                    </a:gs>
                  </a:gsLst>
                  <a:lin ang="0"/>
                </a:gradFill>
                <a:ln>
                  <a:noFill/>
                </a:ln>
                <a:effectLst>
                  <a:outerShdw blurRad="40000" dist="23000" dir="5400000" rotWithShape="0">
                    <a:srgbClr val="808080">
                      <a:alpha val="34998"/>
                    </a:srgbClr>
                  </a:outer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AU" sz="2400" b="1">
                    <a:solidFill>
                      <a:srgbClr val="FFFFFF"/>
                    </a:solidFill>
                    <a:latin typeface="Calibri" pitchFamily="34" charset="0"/>
                    <a:ea typeface="Geneva" pitchFamily="124" charset="-128"/>
                  </a:endParaRPr>
                </a:p>
              </p:txBody>
            </p:sp>
            <p:cxnSp>
              <p:nvCxnSpPr>
                <p:cNvPr id="6" name="Straight Connector 5"/>
                <p:cNvCxnSpPr/>
                <p:nvPr/>
              </p:nvCxnSpPr>
              <p:spPr>
                <a:xfrm>
                  <a:off x="729096" y="2023340"/>
                  <a:ext cx="7705148" cy="0"/>
                </a:xfrm>
                <a:prstGeom prst="line">
                  <a:avLst/>
                </a:prstGeom>
                <a:ln w="25400">
                  <a:solidFill>
                    <a:schemeClr val="bg1"/>
                  </a:solidFill>
                  <a:prstDash val="sysDot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" name="Text Placeholder 4"/>
              <p:cNvSpPr>
                <a:spLocks/>
              </p:cNvSpPr>
              <p:nvPr/>
            </p:nvSpPr>
            <p:spPr bwMode="auto">
              <a:xfrm>
                <a:off x="332754" y="3756783"/>
                <a:ext cx="1326337" cy="3640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t">
                  <a:spcBef>
                    <a:spcPct val="30000"/>
                  </a:spcBef>
                  <a:spcAft>
                    <a:spcPct val="30000"/>
                  </a:spcAft>
                </a:pPr>
                <a:r>
                  <a:rPr lang="en-US" sz="1400" b="1">
                    <a:solidFill>
                      <a:prstClr val="white"/>
                    </a:solidFill>
                    <a:ea typeface="Geneva"/>
                    <a:cs typeface="Geneva"/>
                  </a:rPr>
                  <a:t>YEARS</a:t>
                </a:r>
                <a:endParaRPr lang="en-US" sz="1400" b="1" dirty="0">
                  <a:solidFill>
                    <a:prstClr val="white"/>
                  </a:solidFill>
                  <a:ea typeface="Geneva"/>
                  <a:cs typeface="Geneva"/>
                </a:endParaRPr>
              </a:p>
            </p:txBody>
          </p:sp>
          <p:sp>
            <p:nvSpPr>
              <p:cNvPr id="9" name="Text Placeholder 4"/>
              <p:cNvSpPr txBox="1">
                <a:spLocks/>
              </p:cNvSpPr>
              <p:nvPr/>
            </p:nvSpPr>
            <p:spPr bwMode="auto">
              <a:xfrm>
                <a:off x="3645195" y="3806062"/>
                <a:ext cx="697893" cy="2180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9pPr>
              </a:lstStyle>
              <a:p>
                <a:pPr algn="ctr" defTabSz="457200" eaLnBrk="0" fontAlgn="base" hangingPunct="0">
                  <a:lnSpc>
                    <a:spcPts val="1700"/>
                  </a:lnSpc>
                  <a:spcBef>
                    <a:spcPct val="0"/>
                  </a:spcBef>
                  <a:spcAft>
                    <a:spcPts val="400"/>
                  </a:spcAft>
                  <a:buFont typeface="Arial" pitchFamily="34" charset="0"/>
                  <a:buNone/>
                </a:pPr>
                <a:r>
                  <a:rPr lang="en-US" sz="1400" b="1">
                    <a:solidFill>
                      <a:srgbClr val="FFFFFF"/>
                    </a:solidFill>
                    <a:latin typeface="Arial"/>
                    <a:ea typeface="Geneva"/>
                    <a:cs typeface="Geneva"/>
                  </a:rPr>
                  <a:t>DAYS</a:t>
                </a:r>
              </a:p>
            </p:txBody>
          </p:sp>
          <p:sp>
            <p:nvSpPr>
              <p:cNvPr id="10" name="Text Placeholder 4"/>
              <p:cNvSpPr txBox="1">
                <a:spLocks/>
              </p:cNvSpPr>
              <p:nvPr/>
            </p:nvSpPr>
            <p:spPr bwMode="auto">
              <a:xfrm>
                <a:off x="4548596" y="3806062"/>
                <a:ext cx="697893" cy="2180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9pPr>
              </a:lstStyle>
              <a:p>
                <a:pPr algn="ctr" defTabSz="457200" eaLnBrk="0" fontAlgn="base" hangingPunct="0">
                  <a:lnSpc>
                    <a:spcPts val="1700"/>
                  </a:lnSpc>
                  <a:spcBef>
                    <a:spcPct val="0"/>
                  </a:spcBef>
                  <a:spcAft>
                    <a:spcPts val="400"/>
                  </a:spcAft>
                  <a:buFont typeface="Arial" pitchFamily="34" charset="0"/>
                  <a:buNone/>
                </a:pPr>
                <a:r>
                  <a:rPr lang="en-US" sz="1400" b="1" dirty="0">
                    <a:solidFill>
                      <a:srgbClr val="FFFFFF"/>
                    </a:solidFill>
                    <a:latin typeface="Arial"/>
                    <a:ea typeface="Geneva"/>
                    <a:cs typeface="Geneva"/>
                  </a:rPr>
                  <a:t>DAYS</a:t>
                </a:r>
              </a:p>
            </p:txBody>
          </p:sp>
          <p:sp>
            <p:nvSpPr>
              <p:cNvPr id="12" name="Text Placeholder 4"/>
              <p:cNvSpPr txBox="1">
                <a:spLocks/>
              </p:cNvSpPr>
              <p:nvPr/>
            </p:nvSpPr>
            <p:spPr bwMode="auto">
              <a:xfrm>
                <a:off x="2741794" y="3806062"/>
                <a:ext cx="697893" cy="2180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9pPr>
              </a:lstStyle>
              <a:p>
                <a:pPr algn="ctr" defTabSz="457200" eaLnBrk="0" fontAlgn="base" hangingPunct="0">
                  <a:lnSpc>
                    <a:spcPts val="1700"/>
                  </a:lnSpc>
                  <a:spcBef>
                    <a:spcPct val="0"/>
                  </a:spcBef>
                  <a:spcAft>
                    <a:spcPts val="400"/>
                  </a:spcAft>
                  <a:buFont typeface="Arial" pitchFamily="34" charset="0"/>
                  <a:buNone/>
                </a:pPr>
                <a:r>
                  <a:rPr lang="en-US" sz="1400" b="1" dirty="0">
                    <a:solidFill>
                      <a:srgbClr val="FFFFFF"/>
                    </a:solidFill>
                    <a:latin typeface="Arial"/>
                    <a:ea typeface="Geneva"/>
                    <a:cs typeface="Geneva"/>
                  </a:rPr>
                  <a:t>WEEKS</a:t>
                </a:r>
              </a:p>
            </p:txBody>
          </p:sp>
          <p:sp>
            <p:nvSpPr>
              <p:cNvPr id="13" name="Text Placeholder 4"/>
              <p:cNvSpPr txBox="1">
                <a:spLocks/>
              </p:cNvSpPr>
              <p:nvPr/>
            </p:nvSpPr>
            <p:spPr bwMode="auto">
              <a:xfrm>
                <a:off x="5451997" y="3806062"/>
                <a:ext cx="697893" cy="2180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9pPr>
              </a:lstStyle>
              <a:p>
                <a:pPr algn="ctr" defTabSz="457200" eaLnBrk="0" fontAlgn="base" hangingPunct="0">
                  <a:lnSpc>
                    <a:spcPts val="1700"/>
                  </a:lnSpc>
                  <a:spcBef>
                    <a:spcPct val="0"/>
                  </a:spcBef>
                  <a:spcAft>
                    <a:spcPts val="400"/>
                  </a:spcAft>
                  <a:buFont typeface="Arial" pitchFamily="34" charset="0"/>
                  <a:buNone/>
                </a:pPr>
                <a:r>
                  <a:rPr lang="en-US" sz="1400" b="1">
                    <a:solidFill>
                      <a:srgbClr val="FFFFFF"/>
                    </a:solidFill>
                    <a:latin typeface="Arial"/>
                    <a:ea typeface="Geneva"/>
                    <a:cs typeface="Geneva"/>
                  </a:rPr>
                  <a:t>WEEKS</a:t>
                </a:r>
              </a:p>
            </p:txBody>
          </p:sp>
          <p:sp>
            <p:nvSpPr>
              <p:cNvPr id="15" name="Text Placeholder 4"/>
              <p:cNvSpPr txBox="1">
                <a:spLocks/>
              </p:cNvSpPr>
              <p:nvPr/>
            </p:nvSpPr>
            <p:spPr bwMode="auto">
              <a:xfrm>
                <a:off x="1757724" y="3806062"/>
                <a:ext cx="778562" cy="2180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9pPr>
              </a:lstStyle>
              <a:p>
                <a:pPr algn="ctr" defTabSz="457200" eaLnBrk="0" fontAlgn="base" hangingPunct="0">
                  <a:lnSpc>
                    <a:spcPts val="1700"/>
                  </a:lnSpc>
                  <a:spcBef>
                    <a:spcPct val="0"/>
                  </a:spcBef>
                  <a:spcAft>
                    <a:spcPts val="400"/>
                  </a:spcAft>
                  <a:buFont typeface="Arial" pitchFamily="34" charset="0"/>
                  <a:buNone/>
                </a:pPr>
                <a:r>
                  <a:rPr lang="en-US" sz="1400" b="1" dirty="0" smtClean="0">
                    <a:solidFill>
                      <a:srgbClr val="FFFFFF"/>
                    </a:solidFill>
                    <a:latin typeface="Arial"/>
                    <a:ea typeface="Geneva"/>
                    <a:cs typeface="Geneva"/>
                  </a:rPr>
                  <a:t>MONTHS</a:t>
                </a:r>
                <a:endParaRPr lang="en-US" sz="1400" b="1" dirty="0">
                  <a:solidFill>
                    <a:srgbClr val="FFFFFF"/>
                  </a:solidFill>
                  <a:latin typeface="Arial"/>
                  <a:ea typeface="Geneva"/>
                  <a:cs typeface="Geneva"/>
                </a:endParaRPr>
              </a:p>
            </p:txBody>
          </p:sp>
          <p:sp>
            <p:nvSpPr>
              <p:cNvPr id="16" name="Text Placeholder 4"/>
              <p:cNvSpPr txBox="1">
                <a:spLocks/>
              </p:cNvSpPr>
              <p:nvPr/>
            </p:nvSpPr>
            <p:spPr bwMode="auto">
              <a:xfrm>
                <a:off x="6355398" y="3806062"/>
                <a:ext cx="778562" cy="2180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9pPr>
              </a:lstStyle>
              <a:p>
                <a:pPr algn="ctr" defTabSz="457200" eaLnBrk="0" fontAlgn="base" hangingPunct="0">
                  <a:lnSpc>
                    <a:spcPts val="1700"/>
                  </a:lnSpc>
                  <a:spcBef>
                    <a:spcPct val="0"/>
                  </a:spcBef>
                  <a:spcAft>
                    <a:spcPts val="400"/>
                  </a:spcAft>
                  <a:buFont typeface="Arial" pitchFamily="34" charset="0"/>
                  <a:buNone/>
                </a:pPr>
                <a:r>
                  <a:rPr lang="en-US" sz="1400" b="1" dirty="0" smtClean="0">
                    <a:solidFill>
                      <a:srgbClr val="FFFFFF"/>
                    </a:solidFill>
                    <a:latin typeface="Arial"/>
                    <a:ea typeface="Geneva"/>
                    <a:cs typeface="Geneva"/>
                  </a:rPr>
                  <a:t>MONTHS</a:t>
                </a:r>
                <a:endParaRPr lang="en-US" sz="1400" b="1" dirty="0">
                  <a:solidFill>
                    <a:srgbClr val="FFFFFF"/>
                  </a:solidFill>
                  <a:latin typeface="Arial"/>
                  <a:ea typeface="Geneva"/>
                  <a:cs typeface="Geneva"/>
                </a:endParaRPr>
              </a:p>
            </p:txBody>
          </p:sp>
          <p:sp>
            <p:nvSpPr>
              <p:cNvPr id="17" name="Text Placeholder 4"/>
              <p:cNvSpPr txBox="1">
                <a:spLocks/>
              </p:cNvSpPr>
              <p:nvPr/>
            </p:nvSpPr>
            <p:spPr bwMode="auto">
              <a:xfrm>
                <a:off x="7446344" y="3806062"/>
                <a:ext cx="1103888" cy="2180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9pPr>
              </a:lstStyle>
              <a:p>
                <a:pPr algn="ctr" defTabSz="457200" eaLnBrk="0" fontAlgn="base" hangingPunct="0">
                  <a:lnSpc>
                    <a:spcPts val="1700"/>
                  </a:lnSpc>
                  <a:spcBef>
                    <a:spcPct val="0"/>
                  </a:spcBef>
                  <a:spcAft>
                    <a:spcPts val="400"/>
                  </a:spcAft>
                  <a:buFont typeface="Arial" pitchFamily="34" charset="0"/>
                  <a:buNone/>
                </a:pPr>
                <a:r>
                  <a:rPr lang="en-US" sz="1400" b="1" dirty="0" smtClean="0">
                    <a:solidFill>
                      <a:srgbClr val="FFFFFF"/>
                    </a:solidFill>
                    <a:latin typeface="Arial"/>
                    <a:ea typeface="Geneva"/>
                    <a:cs typeface="Geneva"/>
                  </a:rPr>
                  <a:t>YEARS</a:t>
                </a:r>
                <a:endParaRPr lang="en-US" sz="1400" b="1" dirty="0">
                  <a:solidFill>
                    <a:srgbClr val="FFFFFF"/>
                  </a:solidFill>
                  <a:latin typeface="Arial"/>
                  <a:ea typeface="Geneva"/>
                  <a:cs typeface="Geneva"/>
                </a:endParaRPr>
              </a:p>
            </p:txBody>
          </p:sp>
          <p:sp>
            <p:nvSpPr>
              <p:cNvPr id="18" name="Text Placeholder 4"/>
              <p:cNvSpPr txBox="1">
                <a:spLocks/>
              </p:cNvSpPr>
              <p:nvPr/>
            </p:nvSpPr>
            <p:spPr bwMode="auto">
              <a:xfrm>
                <a:off x="1135062" y="3116586"/>
                <a:ext cx="958624" cy="2180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9pPr>
              </a:lstStyle>
              <a:p>
                <a:pPr defTabSz="457200" eaLnBrk="0" fontAlgn="base" hangingPunct="0">
                  <a:lnSpc>
                    <a:spcPts val="1700"/>
                  </a:lnSpc>
                  <a:spcBef>
                    <a:spcPct val="0"/>
                  </a:spcBef>
                  <a:spcAft>
                    <a:spcPts val="400"/>
                  </a:spcAft>
                  <a:buFont typeface="Arial" pitchFamily="34" charset="0"/>
                  <a:buNone/>
                </a:pPr>
                <a:r>
                  <a:rPr lang="en-US" b="1" dirty="0">
                    <a:solidFill>
                      <a:srgbClr val="FFFFFF"/>
                    </a:solidFill>
                    <a:ea typeface="Geneva"/>
                    <a:cs typeface="Geneva"/>
                  </a:rPr>
                  <a:t>PAST</a:t>
                </a:r>
              </a:p>
            </p:txBody>
          </p:sp>
          <p:sp>
            <p:nvSpPr>
              <p:cNvPr id="19" name="Text Placeholder 4"/>
              <p:cNvSpPr txBox="1">
                <a:spLocks/>
              </p:cNvSpPr>
              <p:nvPr/>
            </p:nvSpPr>
            <p:spPr bwMode="auto">
              <a:xfrm>
                <a:off x="6748462" y="3120820"/>
                <a:ext cx="958624" cy="2180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9pPr>
              </a:lstStyle>
              <a:p>
                <a:pPr algn="r" defTabSz="457200" eaLnBrk="0" fontAlgn="base" hangingPunct="0">
                  <a:lnSpc>
                    <a:spcPts val="1700"/>
                  </a:lnSpc>
                  <a:spcBef>
                    <a:spcPct val="0"/>
                  </a:spcBef>
                  <a:spcAft>
                    <a:spcPts val="400"/>
                  </a:spcAft>
                  <a:buFont typeface="Arial" pitchFamily="34" charset="0"/>
                  <a:buNone/>
                </a:pPr>
                <a:r>
                  <a:rPr lang="en-US" b="1">
                    <a:solidFill>
                      <a:srgbClr val="FFFFFF"/>
                    </a:solidFill>
                    <a:ea typeface="Geneva"/>
                    <a:cs typeface="Geneva"/>
                  </a:rPr>
                  <a:t>FUTURE</a:t>
                </a:r>
              </a:p>
            </p:txBody>
          </p:sp>
          <p:grpSp>
            <p:nvGrpSpPr>
              <p:cNvPr id="20" name="Group 39"/>
              <p:cNvGrpSpPr>
                <a:grpSpLocks/>
              </p:cNvGrpSpPr>
              <p:nvPr/>
            </p:nvGrpSpPr>
            <p:grpSpPr bwMode="auto">
              <a:xfrm>
                <a:off x="3776352" y="3017354"/>
                <a:ext cx="1215103" cy="681567"/>
                <a:chOff x="4120717" y="1648984"/>
                <a:chExt cx="886691" cy="510016"/>
              </a:xfrm>
            </p:grpSpPr>
            <p:sp>
              <p:nvSpPr>
                <p:cNvPr id="21" name="Text Placeholder 4"/>
                <p:cNvSpPr txBox="1">
                  <a:spLocks/>
                </p:cNvSpPr>
                <p:nvPr/>
              </p:nvSpPr>
              <p:spPr bwMode="auto">
                <a:xfrm>
                  <a:off x="4120717" y="1648984"/>
                  <a:ext cx="886691" cy="16313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9pPr>
                </a:lstStyle>
                <a:p>
                  <a:pPr algn="ctr" defTabSz="457200" eaLnBrk="0" fontAlgn="base" hangingPunct="0">
                    <a:lnSpc>
                      <a:spcPts val="1700"/>
                    </a:lnSpc>
                    <a:spcBef>
                      <a:spcPct val="0"/>
                    </a:spcBef>
                    <a:spcAft>
                      <a:spcPts val="400"/>
                    </a:spcAft>
                    <a:buFont typeface="Arial" pitchFamily="34" charset="0"/>
                    <a:buNone/>
                  </a:pPr>
                  <a:r>
                    <a:rPr lang="en-US" b="1">
                      <a:solidFill>
                        <a:srgbClr val="FFFFFF"/>
                      </a:solidFill>
                      <a:ea typeface="Geneva"/>
                      <a:cs typeface="Geneva"/>
                    </a:rPr>
                    <a:t>PRESENT</a:t>
                  </a:r>
                </a:p>
              </p:txBody>
            </p:sp>
            <p:sp>
              <p:nvSpPr>
                <p:cNvPr id="22" name="Oval 21"/>
                <p:cNvSpPr>
                  <a:spLocks noChangeArrowheads="1"/>
                </p:cNvSpPr>
                <p:nvPr/>
              </p:nvSpPr>
              <p:spPr bwMode="auto">
                <a:xfrm>
                  <a:off x="4436938" y="1881817"/>
                  <a:ext cx="276495" cy="27718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40000" dist="23000" dir="5400000" rotWithShape="0">
                    <a:srgbClr val="808080">
                      <a:alpha val="34998"/>
                    </a:srgbClr>
                  </a:outer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AU" b="1">
                    <a:solidFill>
                      <a:srgbClr val="FFFFFF"/>
                    </a:solidFill>
                    <a:latin typeface="Calibri" pitchFamily="34" charset="0"/>
                    <a:ea typeface="Geneva" pitchFamily="124" charset="-128"/>
                  </a:endParaRPr>
                </a:p>
              </p:txBody>
            </p:sp>
          </p:grpSp>
          <p:grpSp>
            <p:nvGrpSpPr>
              <p:cNvPr id="23" name="Group 30"/>
              <p:cNvGrpSpPr>
                <a:grpSpLocks/>
              </p:cNvGrpSpPr>
              <p:nvPr/>
            </p:nvGrpSpPr>
            <p:grpSpPr bwMode="auto">
              <a:xfrm>
                <a:off x="181252" y="1979958"/>
                <a:ext cx="8699639" cy="634453"/>
                <a:chOff x="67" y="3136"/>
                <a:chExt cx="5073" cy="130"/>
              </a:xfrm>
            </p:grpSpPr>
            <p:sp>
              <p:nvSpPr>
                <p:cNvPr id="24" name="Text Placeholder 4"/>
                <p:cNvSpPr txBox="1">
                  <a:spLocks/>
                </p:cNvSpPr>
                <p:nvPr/>
              </p:nvSpPr>
              <p:spPr bwMode="auto">
                <a:xfrm>
                  <a:off x="67" y="3136"/>
                  <a:ext cx="1224" cy="1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9pPr>
                </a:lstStyle>
                <a:p>
                  <a:pPr defTabSz="457200" eaLnBrk="0" fontAlgn="base" hangingPunct="0">
                    <a:lnSpc>
                      <a:spcPts val="1700"/>
                    </a:lnSpc>
                    <a:spcBef>
                      <a:spcPct val="0"/>
                    </a:spcBef>
                    <a:spcAft>
                      <a:spcPts val="400"/>
                    </a:spcAft>
                    <a:buFont typeface="Arial" pitchFamily="34" charset="0"/>
                    <a:buNone/>
                  </a:pPr>
                  <a:r>
                    <a:rPr lang="en-US" sz="2400" b="1" dirty="0">
                      <a:solidFill>
                        <a:prstClr val="white"/>
                      </a:solidFill>
                    </a:rPr>
                    <a:t>Perspective</a:t>
                  </a:r>
                </a:p>
              </p:txBody>
            </p:sp>
            <p:sp>
              <p:nvSpPr>
                <p:cNvPr id="25" name="Text Placeholder 4"/>
                <p:cNvSpPr txBox="1">
                  <a:spLocks/>
                </p:cNvSpPr>
                <p:nvPr/>
              </p:nvSpPr>
              <p:spPr bwMode="auto">
                <a:xfrm>
                  <a:off x="3819" y="3137"/>
                  <a:ext cx="1321" cy="1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9pPr>
                </a:lstStyle>
                <a:p>
                  <a:pPr algn="r" defTabSz="457200" eaLnBrk="0" fontAlgn="base" hangingPunct="0">
                    <a:lnSpc>
                      <a:spcPts val="1700"/>
                    </a:lnSpc>
                    <a:spcBef>
                      <a:spcPct val="0"/>
                    </a:spcBef>
                    <a:spcAft>
                      <a:spcPts val="400"/>
                    </a:spcAft>
                    <a:buFont typeface="Arial" pitchFamily="34" charset="0"/>
                    <a:buNone/>
                  </a:pPr>
                  <a:r>
                    <a:rPr lang="en-US" sz="2400" b="1">
                      <a:solidFill>
                        <a:prstClr val="white"/>
                      </a:solidFill>
                    </a:rPr>
                    <a:t>Foresight</a:t>
                  </a:r>
                </a:p>
              </p:txBody>
            </p:sp>
            <p:sp>
              <p:nvSpPr>
                <p:cNvPr id="26" name="Text Placeholder 4"/>
                <p:cNvSpPr txBox="1">
                  <a:spLocks/>
                </p:cNvSpPr>
                <p:nvPr/>
              </p:nvSpPr>
              <p:spPr bwMode="auto">
                <a:xfrm>
                  <a:off x="1650" y="3158"/>
                  <a:ext cx="1801" cy="10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9pPr>
                </a:lstStyle>
                <a:p>
                  <a:pPr algn="ctr" defTabSz="457200" eaLnBrk="0" fontAlgn="base" hangingPunct="0">
                    <a:lnSpc>
                      <a:spcPts val="1100"/>
                    </a:lnSpc>
                    <a:spcBef>
                      <a:spcPct val="0"/>
                    </a:spcBef>
                    <a:spcAft>
                      <a:spcPts val="400"/>
                    </a:spcAft>
                    <a:buFont typeface="Arial" pitchFamily="34" charset="0"/>
                    <a:buNone/>
                  </a:pPr>
                  <a:r>
                    <a:rPr lang="en-US" sz="2400" b="1" dirty="0" smtClean="0">
                      <a:solidFill>
                        <a:prstClr val="white"/>
                      </a:solidFill>
                    </a:rPr>
                    <a:t>Situational </a:t>
                  </a:r>
                </a:p>
                <a:p>
                  <a:pPr algn="ctr" defTabSz="457200" eaLnBrk="0" fontAlgn="base" hangingPunct="0">
                    <a:lnSpc>
                      <a:spcPts val="1100"/>
                    </a:lnSpc>
                    <a:spcBef>
                      <a:spcPct val="0"/>
                    </a:spcBef>
                    <a:spcAft>
                      <a:spcPts val="400"/>
                    </a:spcAft>
                    <a:buFont typeface="Arial" pitchFamily="34" charset="0"/>
                    <a:buNone/>
                  </a:pPr>
                  <a:endParaRPr lang="en-US" sz="2400" b="1" dirty="0">
                    <a:solidFill>
                      <a:prstClr val="white"/>
                    </a:solidFill>
                  </a:endParaRPr>
                </a:p>
                <a:p>
                  <a:pPr algn="ctr" defTabSz="457200" eaLnBrk="0" fontAlgn="base" hangingPunct="0">
                    <a:lnSpc>
                      <a:spcPts val="1100"/>
                    </a:lnSpc>
                    <a:spcBef>
                      <a:spcPct val="0"/>
                    </a:spcBef>
                    <a:spcAft>
                      <a:spcPts val="400"/>
                    </a:spcAft>
                    <a:buFont typeface="Arial" pitchFamily="34" charset="0"/>
                    <a:buNone/>
                  </a:pPr>
                  <a:r>
                    <a:rPr lang="en-US" sz="2400" b="1" dirty="0" smtClean="0">
                      <a:solidFill>
                        <a:prstClr val="white"/>
                      </a:solidFill>
                    </a:rPr>
                    <a:t>awareness</a:t>
                  </a:r>
                  <a:endParaRPr lang="en-US" sz="2400" b="1" dirty="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51" name="Group 50"/>
            <p:cNvGrpSpPr/>
            <p:nvPr/>
          </p:nvGrpSpPr>
          <p:grpSpPr>
            <a:xfrm>
              <a:off x="4295587" y="4818515"/>
              <a:ext cx="1108909" cy="857885"/>
              <a:chOff x="4295587" y="4818515"/>
              <a:chExt cx="1108909" cy="857885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4295587" y="4899117"/>
                <a:ext cx="1108909" cy="7772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prstClr val="white"/>
                    </a:solidFill>
                    <a:ea typeface="Geneva" pitchFamily="124" charset="-128"/>
                  </a:rPr>
                  <a:t>Flood</a:t>
                </a:r>
              </a:p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prstClr val="white"/>
                    </a:solidFill>
                    <a:ea typeface="Geneva" pitchFamily="124" charset="-128"/>
                  </a:rPr>
                  <a:t>Forecasts</a:t>
                </a:r>
              </a:p>
            </p:txBody>
          </p:sp>
          <p:cxnSp>
            <p:nvCxnSpPr>
              <p:cNvPr id="41" name="Straight Connector 40"/>
              <p:cNvCxnSpPr/>
              <p:nvPr/>
            </p:nvCxnSpPr>
            <p:spPr>
              <a:xfrm>
                <a:off x="4390588" y="4818515"/>
                <a:ext cx="0" cy="569741"/>
              </a:xfrm>
              <a:prstGeom prst="line">
                <a:avLst/>
              </a:prstGeom>
              <a:ln w="28575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>
                <a:off x="5328151" y="4818515"/>
                <a:ext cx="0" cy="569741"/>
              </a:xfrm>
              <a:prstGeom prst="line">
                <a:avLst/>
              </a:prstGeom>
              <a:ln w="28575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Group 51"/>
            <p:cNvGrpSpPr/>
            <p:nvPr/>
          </p:nvGrpSpPr>
          <p:grpSpPr>
            <a:xfrm>
              <a:off x="4608908" y="5468858"/>
              <a:ext cx="1108909" cy="777283"/>
              <a:chOff x="4608908" y="5468858"/>
              <a:chExt cx="1108909" cy="777283"/>
            </a:xfrm>
          </p:grpSpPr>
          <p:sp>
            <p:nvSpPr>
              <p:cNvPr id="38" name="TextBox 37"/>
              <p:cNvSpPr txBox="1"/>
              <p:nvPr/>
            </p:nvSpPr>
            <p:spPr>
              <a:xfrm>
                <a:off x="4608908" y="5468858"/>
                <a:ext cx="1108909" cy="7772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prstClr val="white"/>
                    </a:solidFill>
                    <a:ea typeface="Geneva" pitchFamily="124" charset="-128"/>
                  </a:rPr>
                  <a:t>7-day </a:t>
                </a:r>
              </a:p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 err="1">
                    <a:solidFill>
                      <a:prstClr val="white"/>
                    </a:solidFill>
                    <a:ea typeface="Geneva" pitchFamily="124" charset="-128"/>
                  </a:rPr>
                  <a:t>Streamflow</a:t>
                </a:r>
                <a:endParaRPr lang="en-US" sz="1400" dirty="0">
                  <a:solidFill>
                    <a:prstClr val="white"/>
                  </a:solidFill>
                  <a:ea typeface="Geneva" pitchFamily="124" charset="-128"/>
                </a:endParaRPr>
              </a:p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prstClr val="white"/>
                    </a:solidFill>
                    <a:ea typeface="Geneva" pitchFamily="124" charset="-128"/>
                  </a:rPr>
                  <a:t>Forecasts</a:t>
                </a:r>
              </a:p>
            </p:txBody>
          </p:sp>
          <p:cxnSp>
            <p:nvCxnSpPr>
              <p:cNvPr id="43" name="Straight Connector 42"/>
              <p:cNvCxnSpPr/>
              <p:nvPr/>
            </p:nvCxnSpPr>
            <p:spPr>
              <a:xfrm>
                <a:off x="4648404" y="5560447"/>
                <a:ext cx="0" cy="569741"/>
              </a:xfrm>
              <a:prstGeom prst="line">
                <a:avLst/>
              </a:prstGeom>
              <a:ln w="28575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>
                <a:off x="5700521" y="5560447"/>
                <a:ext cx="0" cy="569741"/>
              </a:xfrm>
              <a:prstGeom prst="line">
                <a:avLst/>
              </a:prstGeom>
              <a:ln w="28575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3" name="Group 52"/>
            <p:cNvGrpSpPr/>
            <p:nvPr/>
          </p:nvGrpSpPr>
          <p:grpSpPr>
            <a:xfrm>
              <a:off x="6034820" y="6094730"/>
              <a:ext cx="1108909" cy="777283"/>
              <a:chOff x="6034820" y="6094730"/>
              <a:chExt cx="1108909" cy="777283"/>
            </a:xfrm>
          </p:grpSpPr>
          <p:sp>
            <p:nvSpPr>
              <p:cNvPr id="39" name="TextBox 38"/>
              <p:cNvSpPr txBox="1"/>
              <p:nvPr/>
            </p:nvSpPr>
            <p:spPr>
              <a:xfrm>
                <a:off x="6034820" y="6094730"/>
                <a:ext cx="1108909" cy="7772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prstClr val="white"/>
                    </a:solidFill>
                    <a:ea typeface="Geneva" pitchFamily="124" charset="-128"/>
                  </a:rPr>
                  <a:t>Seasonal</a:t>
                </a:r>
              </a:p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 err="1">
                    <a:solidFill>
                      <a:prstClr val="white"/>
                    </a:solidFill>
                    <a:ea typeface="Geneva" pitchFamily="124" charset="-128"/>
                  </a:rPr>
                  <a:t>Streamflow</a:t>
                </a:r>
                <a:r>
                  <a:rPr lang="en-US" sz="1400" dirty="0">
                    <a:solidFill>
                      <a:prstClr val="white"/>
                    </a:solidFill>
                    <a:ea typeface="Geneva" pitchFamily="124" charset="-128"/>
                  </a:rPr>
                  <a:t> </a:t>
                </a:r>
              </a:p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prstClr val="white"/>
                    </a:solidFill>
                    <a:ea typeface="Geneva" pitchFamily="124" charset="-128"/>
                  </a:rPr>
                  <a:t>Forecasts</a:t>
                </a:r>
              </a:p>
            </p:txBody>
          </p:sp>
          <p:cxnSp>
            <p:nvCxnSpPr>
              <p:cNvPr id="45" name="Straight Connector 44"/>
              <p:cNvCxnSpPr/>
              <p:nvPr/>
            </p:nvCxnSpPr>
            <p:spPr>
              <a:xfrm>
                <a:off x="6069508" y="6130463"/>
                <a:ext cx="0" cy="569741"/>
              </a:xfrm>
              <a:prstGeom prst="line">
                <a:avLst/>
              </a:prstGeom>
              <a:ln w="28575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>
                <a:off x="7065312" y="6135574"/>
                <a:ext cx="0" cy="569741"/>
              </a:xfrm>
              <a:prstGeom prst="line">
                <a:avLst/>
              </a:prstGeom>
              <a:ln w="28575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" name="Group 49"/>
            <p:cNvGrpSpPr/>
            <p:nvPr/>
          </p:nvGrpSpPr>
          <p:grpSpPr>
            <a:xfrm>
              <a:off x="378547" y="4447861"/>
              <a:ext cx="3826069" cy="928827"/>
              <a:chOff x="378547" y="4447861"/>
              <a:chExt cx="3826069" cy="928827"/>
            </a:xfrm>
          </p:grpSpPr>
          <p:sp>
            <p:nvSpPr>
              <p:cNvPr id="40" name="TextBox 39"/>
              <p:cNvSpPr txBox="1"/>
              <p:nvPr/>
            </p:nvSpPr>
            <p:spPr>
              <a:xfrm>
                <a:off x="809662" y="4599405"/>
                <a:ext cx="2988648" cy="7772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prstClr val="white"/>
                    </a:solidFill>
                    <a:ea typeface="Geneva" pitchFamily="124" charset="-128"/>
                  </a:rPr>
                  <a:t>Australian </a:t>
                </a:r>
                <a:r>
                  <a:rPr lang="en-US" sz="1400">
                    <a:solidFill>
                      <a:prstClr val="white"/>
                    </a:solidFill>
                    <a:ea typeface="Geneva" pitchFamily="124" charset="-128"/>
                  </a:rPr>
                  <a:t>Water Resource Assessment Model</a:t>
                </a:r>
                <a:endParaRPr lang="en-US" sz="1400" dirty="0">
                  <a:solidFill>
                    <a:prstClr val="white"/>
                  </a:solidFill>
                  <a:ea typeface="Geneva" pitchFamily="124" charset="-128"/>
                </a:endParaRPr>
              </a:p>
            </p:txBody>
          </p:sp>
          <p:cxnSp>
            <p:nvCxnSpPr>
              <p:cNvPr id="47" name="Straight Connector 46"/>
              <p:cNvCxnSpPr/>
              <p:nvPr/>
            </p:nvCxnSpPr>
            <p:spPr>
              <a:xfrm>
                <a:off x="4204616" y="4447861"/>
                <a:ext cx="0" cy="569741"/>
              </a:xfrm>
              <a:prstGeom prst="line">
                <a:avLst/>
              </a:prstGeom>
              <a:ln w="28575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>
                <a:off x="378547" y="4447861"/>
                <a:ext cx="0" cy="569741"/>
              </a:xfrm>
              <a:prstGeom prst="line">
                <a:avLst/>
              </a:prstGeom>
              <a:ln w="28575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101785735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 bwMode="auto">
          <a:xfrm>
            <a:off x="4489789" y="1963615"/>
            <a:ext cx="2464580" cy="36341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1972235" y="1963615"/>
            <a:ext cx="2491068" cy="3634154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Conceptual Framework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447800" y="1600200"/>
            <a:ext cx="5943600" cy="4724400"/>
          </a:xfrm>
          <a:prstGeom prst="rect">
            <a:avLst/>
          </a:prstGeom>
          <a:noFill/>
          <a:ln>
            <a:solidFill>
              <a:srgbClr val="35AC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72235" y="1963615"/>
            <a:ext cx="4982135" cy="3634154"/>
          </a:xfrm>
          <a:prstGeom prst="rect">
            <a:avLst/>
          </a:prstGeom>
          <a:noFill/>
          <a:ln>
            <a:solidFill>
              <a:srgbClr val="35AC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6" name="Straight Connector 5"/>
          <p:cNvCxnSpPr>
            <a:stCxn id="4" idx="0"/>
            <a:endCxn id="4" idx="2"/>
          </p:cNvCxnSpPr>
          <p:nvPr/>
        </p:nvCxnSpPr>
        <p:spPr>
          <a:xfrm>
            <a:off x="4463303" y="1963615"/>
            <a:ext cx="0" cy="3634154"/>
          </a:xfrm>
          <a:prstGeom prst="line">
            <a:avLst/>
          </a:prstGeom>
          <a:ln w="28575">
            <a:solidFill>
              <a:srgbClr val="35AC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stCxn id="4" idx="1"/>
            <a:endCxn id="4" idx="3"/>
          </p:cNvCxnSpPr>
          <p:nvPr/>
        </p:nvCxnSpPr>
        <p:spPr>
          <a:xfrm>
            <a:off x="1972235" y="3780692"/>
            <a:ext cx="4982135" cy="0"/>
          </a:xfrm>
          <a:prstGeom prst="line">
            <a:avLst/>
          </a:prstGeom>
          <a:ln w="28575">
            <a:solidFill>
              <a:srgbClr val="35AC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795429" y="5779477"/>
            <a:ext cx="5335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1F497D"/>
                </a:solidFill>
              </a:rPr>
              <a:t>NWM-Services</a:t>
            </a:r>
            <a:r>
              <a:rPr lang="en-US" dirty="0">
                <a:solidFill>
                  <a:srgbClr val="1F497D"/>
                </a:solidFill>
              </a:rPr>
              <a:t>: </a:t>
            </a:r>
            <a:r>
              <a:rPr lang="en-US" dirty="0">
                <a:solidFill>
                  <a:prstClr val="black"/>
                </a:solidFill>
              </a:rPr>
              <a:t>Web services for flood information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104872" y="2240305"/>
            <a:ext cx="20763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1F497D"/>
                </a:solidFill>
              </a:rPr>
              <a:t>NWM-Geo</a:t>
            </a:r>
            <a:r>
              <a:rPr lang="en-US" dirty="0">
                <a:solidFill>
                  <a:srgbClr val="1F497D"/>
                </a:solidFill>
              </a:rPr>
              <a:t>: </a:t>
            </a:r>
            <a:r>
              <a:rPr lang="en-US" dirty="0">
                <a:solidFill>
                  <a:prstClr val="black"/>
                </a:solidFill>
              </a:rPr>
              <a:t>National geospatial framework for hydrology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98722" y="4077817"/>
            <a:ext cx="21824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1F497D"/>
                </a:solidFill>
              </a:rPr>
              <a:t>NWM-Hydro</a:t>
            </a:r>
            <a:r>
              <a:rPr lang="en-US" dirty="0">
                <a:solidFill>
                  <a:srgbClr val="1F497D"/>
                </a:solidFill>
              </a:rPr>
              <a:t>: </a:t>
            </a:r>
            <a:r>
              <a:rPr lang="en-US" dirty="0">
                <a:solidFill>
                  <a:prstClr val="black"/>
                </a:solidFill>
              </a:rPr>
              <a:t>National </a:t>
            </a:r>
            <a:r>
              <a:rPr lang="en-US" dirty="0" smtClean="0">
                <a:solidFill>
                  <a:prstClr val="black"/>
                </a:solidFill>
              </a:rPr>
              <a:t>Water Model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98896" y="4077817"/>
            <a:ext cx="2255473" cy="1200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1F497D"/>
                </a:solidFill>
              </a:rPr>
              <a:t>NWM-River</a:t>
            </a:r>
            <a:r>
              <a:rPr lang="en-US" dirty="0">
                <a:solidFill>
                  <a:srgbClr val="1F497D"/>
                </a:solidFill>
              </a:rPr>
              <a:t>: </a:t>
            </a:r>
            <a:r>
              <a:rPr lang="en-US" dirty="0">
                <a:solidFill>
                  <a:prstClr val="black"/>
                </a:solidFill>
              </a:rPr>
              <a:t>River</a:t>
            </a:r>
            <a:r>
              <a:rPr lang="en-US" dirty="0">
                <a:solidFill>
                  <a:srgbClr val="1F497D"/>
                </a:solidFill>
              </a:rPr>
              <a:t> </a:t>
            </a:r>
            <a:r>
              <a:rPr lang="en-US" dirty="0">
                <a:solidFill>
                  <a:prstClr val="black"/>
                </a:solidFill>
              </a:rPr>
              <a:t>channel information and real-time flood inundation mapping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698898" y="2257748"/>
            <a:ext cx="21762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1F497D"/>
                </a:solidFill>
              </a:rPr>
              <a:t>NWM-Response</a:t>
            </a:r>
            <a:r>
              <a:rPr lang="en-US" dirty="0">
                <a:solidFill>
                  <a:srgbClr val="1F497D"/>
                </a:solidFill>
              </a:rPr>
              <a:t>: </a:t>
            </a:r>
            <a:r>
              <a:rPr lang="en-US" dirty="0" smtClean="0">
                <a:solidFill>
                  <a:prstClr val="black"/>
                </a:solidFill>
              </a:rPr>
              <a:t>Community Flood Response System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Right Arrow 14"/>
          <p:cNvSpPr/>
          <p:nvPr/>
        </p:nvSpPr>
        <p:spPr>
          <a:xfrm>
            <a:off x="4224923" y="2774180"/>
            <a:ext cx="437029" cy="1674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ight Arrow 15"/>
          <p:cNvSpPr/>
          <p:nvPr/>
        </p:nvSpPr>
        <p:spPr>
          <a:xfrm>
            <a:off x="4181221" y="4416669"/>
            <a:ext cx="437029" cy="1674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Down Arrow 16"/>
          <p:cNvSpPr/>
          <p:nvPr/>
        </p:nvSpPr>
        <p:spPr>
          <a:xfrm>
            <a:off x="3108512" y="3649691"/>
            <a:ext cx="129784" cy="38890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Down Arrow 17"/>
          <p:cNvSpPr/>
          <p:nvPr/>
        </p:nvSpPr>
        <p:spPr>
          <a:xfrm>
            <a:off x="5607525" y="3593786"/>
            <a:ext cx="129784" cy="388906"/>
          </a:xfrm>
          <a:prstGeom prst="downArrow">
            <a:avLst/>
          </a:prstGeom>
          <a:scene3d>
            <a:camera prst="orthographicFront">
              <a:rot lat="0" lon="0" rev="107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ight Arrow 18"/>
          <p:cNvSpPr/>
          <p:nvPr/>
        </p:nvSpPr>
        <p:spPr>
          <a:xfrm>
            <a:off x="4258031" y="3671467"/>
            <a:ext cx="437029" cy="167467"/>
          </a:xfrm>
          <a:prstGeom prst="rightArrow">
            <a:avLst/>
          </a:prstGeom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90608" y="1283232"/>
            <a:ext cx="1495375" cy="23103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1400" b="1" dirty="0" smtClean="0">
                <a:solidFill>
                  <a:prstClr val="black"/>
                </a:solidFill>
              </a:rPr>
              <a:t>Operational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622332" y="1291395"/>
            <a:ext cx="1970385" cy="224854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1400" b="1" dirty="0" smtClean="0">
                <a:solidFill>
                  <a:prstClr val="black"/>
                </a:solidFill>
              </a:rPr>
              <a:t>Under Development</a:t>
            </a:r>
          </a:p>
        </p:txBody>
      </p:sp>
    </p:spTree>
    <p:extLst>
      <p:ext uri="{BB962C8B-B14F-4D97-AF65-F5344CB8AC3E}">
        <p14:creationId xmlns:p14="http://schemas.microsoft.com/office/powerpoint/2010/main" val="122036715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Summer Institute Overview – June 6-10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sz="2000" dirty="0" smtClean="0"/>
              <a:t>Theme – National Water Model for Tuscaloosa County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53291" y="2169823"/>
            <a:ext cx="6608618" cy="2935576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70C0"/>
                </a:solidFill>
              </a:rPr>
              <a:t>Day One (Monday evening reception) – Introduction </a:t>
            </a:r>
            <a:r>
              <a:rPr lang="en-US" sz="2000" dirty="0" smtClean="0"/>
              <a:t>to National Weather Service, National Water Center, National Water Model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70C0"/>
                </a:solidFill>
              </a:rPr>
              <a:t>Day Two (Tuesday) – </a:t>
            </a:r>
            <a:r>
              <a:rPr lang="en-US" sz="2000" dirty="0" smtClean="0"/>
              <a:t>Table top exercise for </a:t>
            </a:r>
            <a:r>
              <a:rPr lang="en-US" sz="2000" dirty="0" smtClean="0">
                <a:solidFill>
                  <a:srgbClr val="0070C0"/>
                </a:solidFill>
              </a:rPr>
              <a:t>Flood Emergency Response </a:t>
            </a:r>
            <a:r>
              <a:rPr lang="en-US" sz="2000" dirty="0" smtClean="0"/>
              <a:t>in Tuscaloosa County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70C0"/>
                </a:solidFill>
              </a:rPr>
              <a:t>Day Three (Wednesday) – Geospatial framework </a:t>
            </a:r>
            <a:r>
              <a:rPr lang="en-US" sz="2000" dirty="0" smtClean="0"/>
              <a:t>for Tuscaloosa County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70C0"/>
                </a:solidFill>
              </a:rPr>
              <a:t>Day </a:t>
            </a:r>
            <a:r>
              <a:rPr lang="en-US" sz="2000" dirty="0" smtClean="0">
                <a:solidFill>
                  <a:srgbClr val="0070C0"/>
                </a:solidFill>
              </a:rPr>
              <a:t>Four (Thursday) </a:t>
            </a:r>
            <a:r>
              <a:rPr lang="en-US" sz="2000" dirty="0">
                <a:solidFill>
                  <a:srgbClr val="0070C0"/>
                </a:solidFill>
              </a:rPr>
              <a:t>– </a:t>
            </a:r>
            <a:r>
              <a:rPr lang="en-US" sz="2000" dirty="0" smtClean="0">
                <a:solidFill>
                  <a:srgbClr val="0070C0"/>
                </a:solidFill>
              </a:rPr>
              <a:t>Flow forecast </a:t>
            </a:r>
            <a:r>
              <a:rPr lang="en-US" sz="2000" dirty="0"/>
              <a:t>for Tuscaloosa County </a:t>
            </a:r>
            <a:endParaRPr lang="en-US" sz="20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70C0"/>
                </a:solidFill>
              </a:rPr>
              <a:t>Day </a:t>
            </a:r>
            <a:r>
              <a:rPr lang="en-US" sz="2000" dirty="0" smtClean="0">
                <a:solidFill>
                  <a:srgbClr val="0070C0"/>
                </a:solidFill>
              </a:rPr>
              <a:t>Five (Friday) </a:t>
            </a:r>
            <a:r>
              <a:rPr lang="en-US" sz="2000" dirty="0">
                <a:solidFill>
                  <a:srgbClr val="0070C0"/>
                </a:solidFill>
              </a:rPr>
              <a:t>– </a:t>
            </a:r>
            <a:r>
              <a:rPr lang="en-US" sz="2000" dirty="0" smtClean="0">
                <a:solidFill>
                  <a:srgbClr val="0070C0"/>
                </a:solidFill>
              </a:rPr>
              <a:t>Inundation mapping </a:t>
            </a:r>
            <a:r>
              <a:rPr lang="en-US" sz="2000" dirty="0"/>
              <a:t>for Tuscaloosa County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6507" y="4146272"/>
            <a:ext cx="1778577" cy="15129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2498" y="2169823"/>
            <a:ext cx="1872586" cy="1383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2775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603" y="3175769"/>
            <a:ext cx="3111886" cy="17504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58545" cy="484632"/>
          </a:xfrm>
        </p:spPr>
        <p:txBody>
          <a:bodyPr/>
          <a:lstStyle/>
          <a:p>
            <a:r>
              <a:rPr lang="en-US" dirty="0" smtClean="0"/>
              <a:t>Day Two – Flood Emergency Response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505" y="1004455"/>
            <a:ext cx="2029691" cy="360833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01782" y="1287687"/>
            <a:ext cx="574270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Morning – </a:t>
            </a:r>
            <a:r>
              <a:rPr lang="en-US" dirty="0">
                <a:solidFill>
                  <a:srgbClr val="0070C0"/>
                </a:solidFill>
              </a:rPr>
              <a:t>Introduction </a:t>
            </a:r>
            <a:r>
              <a:rPr lang="en-US" dirty="0"/>
              <a:t>to </a:t>
            </a:r>
            <a:r>
              <a:rPr lang="en-US" dirty="0" smtClean="0"/>
              <a:t>First Response Community in Tuscaloosa County</a:t>
            </a: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Afternoon – </a:t>
            </a:r>
            <a:r>
              <a:rPr lang="en-US" dirty="0">
                <a:solidFill>
                  <a:srgbClr val="0070C0"/>
                </a:solidFill>
              </a:rPr>
              <a:t>Table Top Exercise </a:t>
            </a:r>
            <a:r>
              <a:rPr lang="en-US" dirty="0"/>
              <a:t>on Flood Emergency Response </a:t>
            </a:r>
            <a:r>
              <a:rPr lang="en-US" dirty="0" smtClean="0"/>
              <a:t>for Boxing Day Flood 2015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Coordinated by Harry </a:t>
            </a:r>
            <a:r>
              <a:rPr lang="en-US" dirty="0" smtClean="0"/>
              <a:t>Evans and Rob Robertson</a:t>
            </a:r>
            <a:endParaRPr lang="en-US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i="1" u="sng" dirty="0" smtClean="0">
                <a:solidFill>
                  <a:srgbClr val="0070C0"/>
                </a:solidFill>
              </a:rPr>
              <a:t>Conducted in Situation Room at NWC</a:t>
            </a:r>
            <a:endParaRPr lang="en-US" i="1" u="sng" dirty="0">
              <a:solidFill>
                <a:srgbClr val="0070C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17" y="4825499"/>
            <a:ext cx="3291977" cy="18517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668" y="4758621"/>
            <a:ext cx="3289021" cy="18500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1782" y="3108891"/>
            <a:ext cx="2044100" cy="164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2773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58545" cy="484632"/>
          </a:xfrm>
        </p:spPr>
        <p:txBody>
          <a:bodyPr/>
          <a:lstStyle/>
          <a:p>
            <a:r>
              <a:rPr lang="en-US" dirty="0" smtClean="0"/>
              <a:t>Day Three – Geospatial Framework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01782" y="1287687"/>
            <a:ext cx="82550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Morning – </a:t>
            </a:r>
            <a:r>
              <a:rPr lang="en-US" dirty="0">
                <a:solidFill>
                  <a:srgbClr val="0070C0"/>
                </a:solidFill>
              </a:rPr>
              <a:t>Introduction </a:t>
            </a:r>
            <a:r>
              <a:rPr lang="en-US" dirty="0"/>
              <a:t>to </a:t>
            </a:r>
            <a:r>
              <a:rPr lang="en-US" dirty="0" smtClean="0"/>
              <a:t>NWM-Geo for nation</a:t>
            </a: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Afternoon – Building a NWM-Geo Base Map </a:t>
            </a:r>
            <a:r>
              <a:rPr lang="en-US" dirty="0" smtClean="0"/>
              <a:t>for Tuscaloosa County and adding local information to produce a Strategic Operations Map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240" y="4404737"/>
            <a:ext cx="2445327" cy="208016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3718" y="3644726"/>
            <a:ext cx="3227954" cy="20747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097" y="2342037"/>
            <a:ext cx="3611966" cy="1690979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3398703" y="2730326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 smtClean="0">
                <a:ea typeface="+mn-ea"/>
                <a:cs typeface="+mn-cs"/>
              </a:rPr>
              <a:t>NWM-Geo in </a:t>
            </a:r>
            <a:r>
              <a:rPr lang="en-US" sz="1400" b="1" dirty="0" err="1" smtClean="0">
                <a:ea typeface="+mn-ea"/>
                <a:cs typeface="+mn-cs"/>
              </a:rPr>
              <a:t>HydroShare</a:t>
            </a:r>
            <a:endParaRPr lang="en-US" sz="1400" b="1" dirty="0" smtClean="0"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48596" y="4822729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 smtClean="0">
                <a:ea typeface="+mn-ea"/>
                <a:cs typeface="+mn-cs"/>
              </a:rPr>
              <a:t>NWM-Geo for </a:t>
            </a:r>
          </a:p>
          <a:p>
            <a:pPr algn="ctr" eaLnBrk="0" hangingPunct="0">
              <a:lnSpc>
                <a:spcPts val="1800"/>
              </a:lnSpc>
            </a:pPr>
            <a:r>
              <a:rPr lang="en-US" sz="1400" b="1" dirty="0" smtClean="0">
                <a:ea typeface="+mn-ea"/>
                <a:cs typeface="+mn-cs"/>
              </a:rPr>
              <a:t>Tuscaloosa County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10669" y="3118616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1400" b="1" dirty="0" smtClean="0">
                <a:ea typeface="+mn-ea"/>
                <a:cs typeface="+mn-cs"/>
              </a:rPr>
              <a:t>Strategic Operations </a:t>
            </a:r>
          </a:p>
          <a:p>
            <a:pPr algn="ctr" eaLnBrk="0" hangingPunct="0">
              <a:lnSpc>
                <a:spcPts val="1800"/>
              </a:lnSpc>
            </a:pPr>
            <a:r>
              <a:rPr lang="en-US" sz="1400" b="1" dirty="0" smtClean="0">
                <a:ea typeface="+mn-ea"/>
                <a:cs typeface="+mn-cs"/>
              </a:rPr>
              <a:t>Map for a River </a:t>
            </a:r>
          </a:p>
        </p:txBody>
      </p:sp>
      <p:sp>
        <p:nvSpPr>
          <p:cNvPr id="15" name="Bent Arrow 14"/>
          <p:cNvSpPr/>
          <p:nvPr/>
        </p:nvSpPr>
        <p:spPr bwMode="auto">
          <a:xfrm flipV="1">
            <a:off x="1864020" y="4245710"/>
            <a:ext cx="584098" cy="498067"/>
          </a:xfrm>
          <a:prstGeom prst="ben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6" name="Right Arrow 15"/>
          <p:cNvSpPr/>
          <p:nvPr/>
        </p:nvSpPr>
        <p:spPr bwMode="auto">
          <a:xfrm>
            <a:off x="5192560" y="4556718"/>
            <a:ext cx="457165" cy="250729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6362883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58545" cy="484632"/>
          </a:xfrm>
        </p:spPr>
        <p:txBody>
          <a:bodyPr/>
          <a:lstStyle/>
          <a:p>
            <a:r>
              <a:rPr lang="en-US" dirty="0" smtClean="0"/>
              <a:t>Day Four – Flow Forecast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051924" y="1353595"/>
            <a:ext cx="40920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Morning – </a:t>
            </a:r>
            <a:r>
              <a:rPr lang="en-US" dirty="0">
                <a:solidFill>
                  <a:srgbClr val="0070C0"/>
                </a:solidFill>
              </a:rPr>
              <a:t>Introduction </a:t>
            </a:r>
            <a:r>
              <a:rPr lang="en-US" dirty="0"/>
              <a:t>to </a:t>
            </a:r>
            <a:r>
              <a:rPr lang="en-US" dirty="0" smtClean="0"/>
              <a:t>National Water Model at continental scale</a:t>
            </a: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Afternoon – Hydrographs and Flow maps </a:t>
            </a:r>
            <a:r>
              <a:rPr lang="en-US" dirty="0" smtClean="0"/>
              <a:t>for rivers in Tuscaloosa County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240" y="4404737"/>
            <a:ext cx="2445327" cy="208016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48596" y="4822729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 smtClean="0">
                <a:ea typeface="+mn-ea"/>
                <a:cs typeface="+mn-cs"/>
              </a:rPr>
              <a:t>NWM-Hydro for </a:t>
            </a:r>
          </a:p>
          <a:p>
            <a:pPr algn="ctr" eaLnBrk="0" hangingPunct="0">
              <a:lnSpc>
                <a:spcPts val="1800"/>
              </a:lnSpc>
            </a:pPr>
            <a:r>
              <a:rPr lang="en-US" sz="1400" b="1" dirty="0" smtClean="0">
                <a:ea typeface="+mn-ea"/>
                <a:cs typeface="+mn-cs"/>
              </a:rPr>
              <a:t>Tuscaloosa County</a:t>
            </a:r>
          </a:p>
        </p:txBody>
      </p:sp>
      <p:sp>
        <p:nvSpPr>
          <p:cNvPr id="15" name="Bent Arrow 14"/>
          <p:cNvSpPr/>
          <p:nvPr/>
        </p:nvSpPr>
        <p:spPr bwMode="auto">
          <a:xfrm flipV="1">
            <a:off x="1864020" y="4245710"/>
            <a:ext cx="584098" cy="498067"/>
          </a:xfrm>
          <a:prstGeom prst="ben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6" name="Right Arrow 15"/>
          <p:cNvSpPr/>
          <p:nvPr/>
        </p:nvSpPr>
        <p:spPr bwMode="auto">
          <a:xfrm>
            <a:off x="5192560" y="4556718"/>
            <a:ext cx="457165" cy="250729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464" y="1076908"/>
            <a:ext cx="4554911" cy="3131501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718" y="3434337"/>
            <a:ext cx="3113275" cy="2495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41511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58545" cy="484632"/>
          </a:xfrm>
        </p:spPr>
        <p:txBody>
          <a:bodyPr/>
          <a:lstStyle/>
          <a:p>
            <a:r>
              <a:rPr lang="en-US" dirty="0" smtClean="0"/>
              <a:t>Day Five –  Inundation Mapping </a:t>
            </a:r>
            <a:endParaRPr lang="en-US" dirty="0"/>
          </a:p>
        </p:txBody>
      </p:sp>
      <p:pic>
        <p:nvPicPr>
          <p:cNvPr id="13" name="Picture 12" descr="ii_il12wbv41_1531431c2601716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896" y="3888352"/>
            <a:ext cx="2927248" cy="2474098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7896" y="1285751"/>
            <a:ext cx="2767919" cy="18071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1766" y="1300336"/>
            <a:ext cx="2909686" cy="1777997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grpSp>
        <p:nvGrpSpPr>
          <p:cNvPr id="7" name="Group 6"/>
          <p:cNvGrpSpPr/>
          <p:nvPr/>
        </p:nvGrpSpPr>
        <p:grpSpPr>
          <a:xfrm>
            <a:off x="418063" y="1285751"/>
            <a:ext cx="1810062" cy="2725736"/>
            <a:chOff x="395643" y="3742520"/>
            <a:chExt cx="1810062" cy="2725736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5643" y="3742520"/>
              <a:ext cx="1810062" cy="173178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843474" y="5553856"/>
              <a:ext cx="914400" cy="9144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algn="l" eaLnBrk="0" hangingPunct="0">
                <a:lnSpc>
                  <a:spcPts val="1800"/>
                </a:lnSpc>
              </a:pPr>
              <a:r>
                <a:rPr lang="en-US" sz="1400" b="1" dirty="0" err="1" smtClean="0">
                  <a:ea typeface="+mn-ea"/>
                  <a:cs typeface="+mn-cs"/>
                </a:rPr>
                <a:t>NHDPlus</a:t>
              </a:r>
              <a:endParaRPr lang="en-US" sz="1400" b="1" dirty="0" smtClean="0">
                <a:ea typeface="+mn-ea"/>
                <a:cs typeface="+mn-cs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28663" y="4102722"/>
            <a:ext cx="1810062" cy="2715965"/>
            <a:chOff x="395644" y="1291354"/>
            <a:chExt cx="1810062" cy="271596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5644" y="1291354"/>
              <a:ext cx="1810062" cy="1729164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843474" y="3092919"/>
              <a:ext cx="914400" cy="9144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algn="ctr" eaLnBrk="0" hangingPunct="0">
                <a:lnSpc>
                  <a:spcPts val="1800"/>
                </a:lnSpc>
              </a:pPr>
              <a:r>
                <a:rPr lang="en-US" sz="1400" b="1" dirty="0" smtClean="0">
                  <a:ea typeface="+mn-ea"/>
                  <a:cs typeface="+mn-cs"/>
                </a:rPr>
                <a:t>National Elevation </a:t>
              </a:r>
            </a:p>
            <a:p>
              <a:pPr algn="ctr" eaLnBrk="0" hangingPunct="0">
                <a:lnSpc>
                  <a:spcPts val="1800"/>
                </a:lnSpc>
              </a:pPr>
              <a:r>
                <a:rPr lang="en-US" sz="1400" b="1" dirty="0" smtClean="0">
                  <a:ea typeface="+mn-ea"/>
                  <a:cs typeface="+mn-cs"/>
                </a:rPr>
                <a:t>Dataset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3612776" y="3175313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1400" b="1" dirty="0" smtClean="0">
                <a:ea typeface="+mn-ea"/>
                <a:cs typeface="+mn-cs"/>
              </a:rPr>
              <a:t>Hydraulic Parameters</a:t>
            </a:r>
          </a:p>
          <a:p>
            <a:pPr algn="ctr" eaLnBrk="0" hangingPunct="0">
              <a:lnSpc>
                <a:spcPts val="1800"/>
              </a:lnSpc>
            </a:pPr>
            <a:r>
              <a:rPr lang="en-US" sz="1400" b="1" dirty="0" smtClean="0"/>
              <a:t>For each </a:t>
            </a:r>
            <a:r>
              <a:rPr lang="en-US" sz="1400" b="1" dirty="0" err="1" smtClean="0"/>
              <a:t>NHDPlus</a:t>
            </a:r>
            <a:r>
              <a:rPr lang="en-US" sz="1400" b="1" dirty="0" smtClean="0"/>
              <a:t> reach</a:t>
            </a:r>
            <a:endParaRPr lang="en-US" sz="1400" b="1" dirty="0" smtClean="0"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039409" y="3175313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1400" b="1" dirty="0" smtClean="0">
                <a:ea typeface="+mn-ea"/>
                <a:cs typeface="+mn-cs"/>
              </a:rPr>
              <a:t>Rating Curve for each </a:t>
            </a:r>
          </a:p>
          <a:p>
            <a:pPr algn="ctr" eaLnBrk="0" hangingPunct="0">
              <a:lnSpc>
                <a:spcPts val="1800"/>
              </a:lnSpc>
            </a:pPr>
            <a:r>
              <a:rPr lang="en-US" sz="1400" b="1" dirty="0" err="1" smtClean="0">
                <a:ea typeface="+mn-ea"/>
                <a:cs typeface="+mn-cs"/>
              </a:rPr>
              <a:t>NHDPlus</a:t>
            </a:r>
            <a:r>
              <a:rPr lang="en-US" sz="1400" b="1" dirty="0" smtClean="0">
                <a:ea typeface="+mn-ea"/>
                <a:cs typeface="+mn-cs"/>
              </a:rPr>
              <a:t> reach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6273811" y="4102722"/>
            <a:ext cx="2677641" cy="2755278"/>
            <a:chOff x="6359658" y="3930335"/>
            <a:chExt cx="2677641" cy="2755278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59658" y="3930335"/>
              <a:ext cx="2677641" cy="1840878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7149987" y="5771213"/>
              <a:ext cx="914400" cy="9144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algn="ctr" eaLnBrk="0" hangingPunct="0">
                <a:lnSpc>
                  <a:spcPts val="1800"/>
                </a:lnSpc>
              </a:pPr>
              <a:r>
                <a:rPr lang="en-US" sz="1400" b="1" dirty="0" smtClean="0">
                  <a:ea typeface="+mn-ea"/>
                  <a:cs typeface="+mn-cs"/>
                </a:rPr>
                <a:t>NWM Forecasts</a:t>
              </a: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3774320" y="6400800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1400" b="1" dirty="0" smtClean="0">
                <a:ea typeface="+mn-ea"/>
                <a:cs typeface="+mn-cs"/>
              </a:rPr>
              <a:t>Inundation Mapping for Tuscaloosa County</a:t>
            </a:r>
          </a:p>
        </p:txBody>
      </p:sp>
      <p:sp>
        <p:nvSpPr>
          <p:cNvPr id="20" name="Up Arrow 19"/>
          <p:cNvSpPr/>
          <p:nvPr/>
        </p:nvSpPr>
        <p:spPr bwMode="auto">
          <a:xfrm>
            <a:off x="1071797" y="3365292"/>
            <a:ext cx="251296" cy="440666"/>
          </a:xfrm>
          <a:prstGeom prst="up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4" name="Right Arrow 23"/>
          <p:cNvSpPr/>
          <p:nvPr/>
        </p:nvSpPr>
        <p:spPr bwMode="auto">
          <a:xfrm>
            <a:off x="2281918" y="2033558"/>
            <a:ext cx="432184" cy="236166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6" name="Right Arrow 25"/>
          <p:cNvSpPr/>
          <p:nvPr/>
        </p:nvSpPr>
        <p:spPr bwMode="auto">
          <a:xfrm>
            <a:off x="5572698" y="2007092"/>
            <a:ext cx="432184" cy="236166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7" name="Down Arrow 26"/>
          <p:cNvSpPr/>
          <p:nvPr/>
        </p:nvSpPr>
        <p:spPr bwMode="auto">
          <a:xfrm>
            <a:off x="7390151" y="3632513"/>
            <a:ext cx="277318" cy="378974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8" name="Right Arrow 27"/>
          <p:cNvSpPr/>
          <p:nvPr/>
        </p:nvSpPr>
        <p:spPr bwMode="auto">
          <a:xfrm flipH="1">
            <a:off x="5744959" y="4796852"/>
            <a:ext cx="423122" cy="226309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9" name="Right Arrow 28"/>
          <p:cNvSpPr/>
          <p:nvPr/>
        </p:nvSpPr>
        <p:spPr bwMode="auto">
          <a:xfrm>
            <a:off x="2288540" y="4849221"/>
            <a:ext cx="432184" cy="236166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5421869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ptional_Corporate_PPT_Template-Arial">
  <a:themeElements>
    <a:clrScheme name="EsriMarketing">
      <a:dk1>
        <a:sysClr val="windowText" lastClr="000000"/>
      </a:dk1>
      <a:lt1>
        <a:sysClr val="window" lastClr="FFFFFF"/>
      </a:lt1>
      <a:dk2>
        <a:srgbClr val="001446"/>
      </a:dk2>
      <a:lt2>
        <a:srgbClr val="FFFF96"/>
      </a:lt2>
      <a:accent1>
        <a:srgbClr val="A3CA4B"/>
      </a:accent1>
      <a:accent2>
        <a:srgbClr val="FAC15A"/>
      </a:accent2>
      <a:accent3>
        <a:srgbClr val="ED982D"/>
      </a:accent3>
      <a:accent4>
        <a:srgbClr val="5EB4E6"/>
      </a:accent4>
      <a:accent5>
        <a:srgbClr val="8DA3E8"/>
      </a:accent5>
      <a:accent6>
        <a:srgbClr val="B996D5"/>
      </a:accent6>
      <a:hlink>
        <a:srgbClr val="9BCDFF"/>
      </a:hlink>
      <a:folHlink>
        <a:srgbClr val="8C8C8C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Optional_Corporate_PPT_Template-Arial">
  <a:themeElements>
    <a:clrScheme name="EsriMarketing">
      <a:dk1>
        <a:sysClr val="windowText" lastClr="000000"/>
      </a:dk1>
      <a:lt1>
        <a:sysClr val="window" lastClr="FFFFFF"/>
      </a:lt1>
      <a:dk2>
        <a:srgbClr val="001446"/>
      </a:dk2>
      <a:lt2>
        <a:srgbClr val="FFFF96"/>
      </a:lt2>
      <a:accent1>
        <a:srgbClr val="A3CA4B"/>
      </a:accent1>
      <a:accent2>
        <a:srgbClr val="FAC15A"/>
      </a:accent2>
      <a:accent3>
        <a:srgbClr val="ED982D"/>
      </a:accent3>
      <a:accent4>
        <a:srgbClr val="5EB4E6"/>
      </a:accent4>
      <a:accent5>
        <a:srgbClr val="8DA3E8"/>
      </a:accent5>
      <a:accent6>
        <a:srgbClr val="B996D5"/>
      </a:accent6>
      <a:hlink>
        <a:srgbClr val="9BCDFF"/>
      </a:hlink>
      <a:folHlink>
        <a:srgbClr val="8C8C8C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DIR_HWRS_Presentation">
  <a:themeElements>
    <a:clrScheme name="Bureau Palette">
      <a:dk1>
        <a:sysClr val="windowText" lastClr="000000"/>
      </a:dk1>
      <a:lt1>
        <a:sysClr val="window" lastClr="FFFFFF"/>
      </a:lt1>
      <a:dk2>
        <a:srgbClr val="34657F"/>
      </a:dk2>
      <a:lt2>
        <a:srgbClr val="ABC7CA"/>
      </a:lt2>
      <a:accent1>
        <a:srgbClr val="00AFD7"/>
      </a:accent1>
      <a:accent2>
        <a:srgbClr val="707372"/>
      </a:accent2>
      <a:accent3>
        <a:srgbClr val="C4D600"/>
      </a:accent3>
      <a:accent4>
        <a:srgbClr val="671E75"/>
      </a:accent4>
      <a:accent5>
        <a:srgbClr val="A9C47F"/>
      </a:accent5>
      <a:accent6>
        <a:srgbClr val="FFA300"/>
      </a:accent6>
      <a:hlink>
        <a:srgbClr val="00AFD7"/>
      </a:hlink>
      <a:folHlink>
        <a:srgbClr val="671E75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defRPr sz="1400" baseline="0" dirty="0" smtClean="0">
            <a:solidFill>
              <a:schemeClr val="bg1"/>
            </a:solidFill>
            <a:latin typeface="Arial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526</TotalTime>
  <Words>1040</Words>
  <Application>Microsoft Office PowerPoint</Application>
  <PresentationFormat>On-screen Show (4:3)</PresentationFormat>
  <Paragraphs>180</Paragraphs>
  <Slides>33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51" baseType="lpstr">
      <vt:lpstr>MS PGothic</vt:lpstr>
      <vt:lpstr>MS PGothic</vt:lpstr>
      <vt:lpstr>Arial</vt:lpstr>
      <vt:lpstr>Avenir LT Std 55 Roman</vt:lpstr>
      <vt:lpstr>Avenir LT Std 65 Medium</vt:lpstr>
      <vt:lpstr>Avenir LT Std 85 Heavy</vt:lpstr>
      <vt:lpstr>Calibri</vt:lpstr>
      <vt:lpstr>Calibri Light</vt:lpstr>
      <vt:lpstr>Cambria Math</vt:lpstr>
      <vt:lpstr>Geneva</vt:lpstr>
      <vt:lpstr>Lucida Grande</vt:lpstr>
      <vt:lpstr>Tw Cen MT</vt:lpstr>
      <vt:lpstr>Wingdings</vt:lpstr>
      <vt:lpstr>Optional_Corporate_PPT_Template-Arial</vt:lpstr>
      <vt:lpstr>1_Optional_Corporate_PPT_Template-Arial</vt:lpstr>
      <vt:lpstr>DIR_HWRS_Presentation</vt:lpstr>
      <vt:lpstr>1_Office Theme</vt:lpstr>
      <vt:lpstr>Document</vt:lpstr>
      <vt:lpstr>NOAA National Weather Service  Innovators Program  Planning for 2016 Summer Institute National Water Center  National Flood Interoperability Experiment Phase II: Building on the National Water Model (NWM)   </vt:lpstr>
      <vt:lpstr>Summer Institute</vt:lpstr>
      <vt:lpstr>Modeling Soil Water Dynamics and Flow</vt:lpstr>
      <vt:lpstr>Conceptual Framework</vt:lpstr>
      <vt:lpstr>Summer Institute Overview – June 6-10  Theme – National Water Model for Tuscaloosa County </vt:lpstr>
      <vt:lpstr>Day Two – Flood Emergency Response</vt:lpstr>
      <vt:lpstr>Day Three – Geospatial Framework</vt:lpstr>
      <vt:lpstr>Day Four – Flow Forecast</vt:lpstr>
      <vt:lpstr>Day Five –  Inundation Mapping </vt:lpstr>
      <vt:lpstr>Theme 1: Flood Inundation Mapping</vt:lpstr>
      <vt:lpstr>SRS Flood Mapping</vt:lpstr>
      <vt:lpstr>Real-Time Flood Inundation Mapping (USGS/NWS) </vt:lpstr>
      <vt:lpstr>Discharge Computation</vt:lpstr>
      <vt:lpstr>High-Resolution Flood-Inundation Modeling using AutoRoute (USACE)</vt:lpstr>
      <vt:lpstr>Experiment for 2016:  Combine hydrography and elevation to define river channel geometry and flood inundation extent for 5 million km of stream reaches over continental US</vt:lpstr>
      <vt:lpstr>Theme 2: Densified Measurement and Modeling</vt:lpstr>
      <vt:lpstr>Radar Measurement Technologies</vt:lpstr>
      <vt:lpstr>Streamflow Observation and Modeling </vt:lpstr>
      <vt:lpstr>Detailed Hydraulic Modeling of Local River Reaches (Jonathan Nelson, USGS)</vt:lpstr>
      <vt:lpstr>Theme 3: Data Assimilation and Forecast Error</vt:lpstr>
      <vt:lpstr>PowerPoint Presentation</vt:lpstr>
      <vt:lpstr>Iowa Flood Center River Stage Sensors</vt:lpstr>
      <vt:lpstr>Theme 4: Flood Emergency Response</vt:lpstr>
      <vt:lpstr>PowerPoint Presentation</vt:lpstr>
      <vt:lpstr>Strategic Overview Map</vt:lpstr>
      <vt:lpstr>Pre-Planning Flood Map</vt:lpstr>
      <vt:lpstr>Theme 5: Case Studies</vt:lpstr>
      <vt:lpstr>Flooding in Philadelphia</vt:lpstr>
      <vt:lpstr>The Delaware River</vt:lpstr>
      <vt:lpstr>Theme 6: Continental Water Balance</vt:lpstr>
      <vt:lpstr>Albert van Dijk</vt:lpstr>
      <vt:lpstr>Current wetness conditions</vt:lpstr>
      <vt:lpstr>Situational Awareness </vt:lpstr>
    </vt:vector>
  </TitlesOfParts>
  <Company>Cockrell School of Engineering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Planning for 2016 Summer Institute National Water Center National Flood Interoperability Experiment Phase II   Theme: Continental Hydrology – Developing Flood Emergency Response</dc:title>
  <dc:creator>Maidment, David R</dc:creator>
  <cp:lastModifiedBy>Maidment, David R</cp:lastModifiedBy>
  <cp:revision>86</cp:revision>
  <dcterms:created xsi:type="dcterms:W3CDTF">2016-01-07T03:31:23Z</dcterms:created>
  <dcterms:modified xsi:type="dcterms:W3CDTF">2016-04-05T16:01:12Z</dcterms:modified>
</cp:coreProperties>
</file>