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  <p:sldMasterId id="2147483697" r:id="rId3"/>
  </p:sldMasterIdLst>
  <p:notesMasterIdLst>
    <p:notesMasterId r:id="rId48"/>
  </p:notesMasterIdLst>
  <p:handoutMasterIdLst>
    <p:handoutMasterId r:id="rId49"/>
  </p:handoutMasterIdLst>
  <p:sldIdLst>
    <p:sldId id="271" r:id="rId4"/>
    <p:sldId id="272" r:id="rId5"/>
    <p:sldId id="273" r:id="rId6"/>
    <p:sldId id="274" r:id="rId7"/>
    <p:sldId id="275" r:id="rId8"/>
    <p:sldId id="298" r:id="rId9"/>
    <p:sldId id="322" r:id="rId10"/>
    <p:sldId id="324" r:id="rId11"/>
    <p:sldId id="323" r:id="rId12"/>
    <p:sldId id="291" r:id="rId13"/>
    <p:sldId id="333" r:id="rId14"/>
    <p:sldId id="334" r:id="rId15"/>
    <p:sldId id="303" r:id="rId16"/>
    <p:sldId id="299" r:id="rId17"/>
    <p:sldId id="321" r:id="rId18"/>
    <p:sldId id="320" r:id="rId19"/>
    <p:sldId id="335" r:id="rId20"/>
    <p:sldId id="336" r:id="rId21"/>
    <p:sldId id="337" r:id="rId22"/>
    <p:sldId id="338" r:id="rId23"/>
    <p:sldId id="339" r:id="rId24"/>
    <p:sldId id="340" r:id="rId25"/>
    <p:sldId id="341" r:id="rId26"/>
    <p:sldId id="284" r:id="rId27"/>
    <p:sldId id="285" r:id="rId28"/>
    <p:sldId id="296" r:id="rId29"/>
    <p:sldId id="306" r:id="rId30"/>
    <p:sldId id="325" r:id="rId31"/>
    <p:sldId id="326" r:id="rId32"/>
    <p:sldId id="327" r:id="rId33"/>
    <p:sldId id="328" r:id="rId34"/>
    <p:sldId id="329" r:id="rId35"/>
    <p:sldId id="307" r:id="rId36"/>
    <p:sldId id="308" r:id="rId37"/>
    <p:sldId id="309" r:id="rId38"/>
    <p:sldId id="310" r:id="rId39"/>
    <p:sldId id="311" r:id="rId40"/>
    <p:sldId id="312" r:id="rId41"/>
    <p:sldId id="313" r:id="rId42"/>
    <p:sldId id="314" r:id="rId43"/>
    <p:sldId id="315" r:id="rId44"/>
    <p:sldId id="316" r:id="rId45"/>
    <p:sldId id="317" r:id="rId46"/>
    <p:sldId id="318" r:id="rId47"/>
  </p:sldIdLst>
  <p:sldSz cx="9144000" cy="6858000" type="screen4x3"/>
  <p:notesSz cx="7016750" cy="93027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923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341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1227" cy="467044"/>
          </a:xfrm>
          <a:prstGeom prst="rect">
            <a:avLst/>
          </a:prstGeom>
        </p:spPr>
        <p:txBody>
          <a:bodyPr vert="horz" lIns="91504" tIns="45752" rIns="91504" bIns="4575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3935" y="0"/>
            <a:ext cx="3041227" cy="467044"/>
          </a:xfrm>
          <a:prstGeom prst="rect">
            <a:avLst/>
          </a:prstGeom>
        </p:spPr>
        <p:txBody>
          <a:bodyPr vert="horz" lIns="91504" tIns="45752" rIns="91504" bIns="45752" rtlCol="0"/>
          <a:lstStyle>
            <a:lvl1pPr algn="r">
              <a:defRPr sz="1200"/>
            </a:lvl1pPr>
          </a:lstStyle>
          <a:p>
            <a:fld id="{0633D41F-E6DC-4B97-AA2B-88184F6838E0}" type="datetimeFigureOut">
              <a:rPr lang="en-US" smtClean="0"/>
              <a:t>8/26/2015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35707"/>
            <a:ext cx="3041227" cy="467044"/>
          </a:xfrm>
          <a:prstGeom prst="rect">
            <a:avLst/>
          </a:prstGeom>
        </p:spPr>
        <p:txBody>
          <a:bodyPr vert="horz" lIns="91504" tIns="45752" rIns="91504" bIns="4575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3935" y="8835707"/>
            <a:ext cx="3041227" cy="467044"/>
          </a:xfrm>
          <a:prstGeom prst="rect">
            <a:avLst/>
          </a:prstGeom>
        </p:spPr>
        <p:txBody>
          <a:bodyPr vert="horz" lIns="91504" tIns="45752" rIns="91504" bIns="45752" rtlCol="0" anchor="b"/>
          <a:lstStyle>
            <a:lvl1pPr algn="r">
              <a:defRPr sz="1200"/>
            </a:lvl1pPr>
          </a:lstStyle>
          <a:p>
            <a:fld id="{BDEAB403-981D-4FC7-BAEA-26BEDDCD7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0641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0592" cy="466753"/>
          </a:xfrm>
          <a:prstGeom prst="rect">
            <a:avLst/>
          </a:prstGeom>
        </p:spPr>
        <p:txBody>
          <a:bodyPr vert="horz" lIns="93242" tIns="46622" rIns="93242" bIns="4662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4535" y="0"/>
            <a:ext cx="3040592" cy="466753"/>
          </a:xfrm>
          <a:prstGeom prst="rect">
            <a:avLst/>
          </a:prstGeom>
        </p:spPr>
        <p:txBody>
          <a:bodyPr vert="horz" lIns="93242" tIns="46622" rIns="93242" bIns="46622" rtlCol="0"/>
          <a:lstStyle>
            <a:lvl1pPr algn="r">
              <a:defRPr sz="1200"/>
            </a:lvl1pPr>
          </a:lstStyle>
          <a:p>
            <a:fld id="{8E97E518-0C74-4CC3-A182-4B413CF17165}" type="datetimeFigureOut">
              <a:rPr lang="en-US" smtClean="0"/>
              <a:t>8/26/2015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6050" y="1163638"/>
            <a:ext cx="4184650" cy="31384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42" tIns="46622" rIns="93242" bIns="4662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6948"/>
            <a:ext cx="5613400" cy="3662958"/>
          </a:xfrm>
          <a:prstGeom prst="rect">
            <a:avLst/>
          </a:prstGeom>
        </p:spPr>
        <p:txBody>
          <a:bodyPr vert="horz" lIns="93242" tIns="46622" rIns="93242" bIns="4662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5999"/>
            <a:ext cx="3040592" cy="466752"/>
          </a:xfrm>
          <a:prstGeom prst="rect">
            <a:avLst/>
          </a:prstGeom>
        </p:spPr>
        <p:txBody>
          <a:bodyPr vert="horz" lIns="93242" tIns="46622" rIns="93242" bIns="4662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4535" y="8835999"/>
            <a:ext cx="3040592" cy="466752"/>
          </a:xfrm>
          <a:prstGeom prst="rect">
            <a:avLst/>
          </a:prstGeom>
        </p:spPr>
        <p:txBody>
          <a:bodyPr vert="horz" lIns="93242" tIns="46622" rIns="93242" bIns="46622" rtlCol="0" anchor="b"/>
          <a:lstStyle>
            <a:lvl1pPr algn="r">
              <a:defRPr sz="1200"/>
            </a:lvl1pPr>
          </a:lstStyle>
          <a:p>
            <a:fld id="{E5291D2A-69DB-4B32-9F0A-F42AA083E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531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51375" cy="3489325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726" y="4417856"/>
            <a:ext cx="5615307" cy="418591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latin typeface="Arial" charset="0"/>
              </a:rPr>
              <a:t>RFC Summary</a:t>
            </a:r>
            <a:endParaRPr lang="en-US" dirty="0">
              <a:latin typeface="Arial" charset="0"/>
            </a:endParaRP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43615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TRANSITION INTO METHODS</a:t>
            </a:r>
          </a:p>
          <a:p>
            <a:endParaRPr lang="en-US" dirty="0" smtClean="0"/>
          </a:p>
          <a:p>
            <a:r>
              <a:rPr lang="en-US" dirty="0" smtClean="0"/>
              <a:t>FY15 PROJECT HAS FOUR</a:t>
            </a:r>
            <a:r>
              <a:rPr lang="en-US" baseline="0" dirty="0" smtClean="0"/>
              <a:t> CORE COMPONENTS</a:t>
            </a:r>
          </a:p>
          <a:p>
            <a:pPr marL="233106" indent="-233106">
              <a:buAutoNum type="arabicPeriod"/>
            </a:pPr>
            <a:r>
              <a:rPr lang="en-US" baseline="0" dirty="0" smtClean="0"/>
              <a:t>RFC archive</a:t>
            </a:r>
          </a:p>
          <a:p>
            <a:pPr marL="233106" indent="-233106">
              <a:buAutoNum type="arabicPeriod"/>
            </a:pPr>
            <a:r>
              <a:rPr lang="en-US" baseline="0" dirty="0" smtClean="0"/>
              <a:t>Model evaluation service</a:t>
            </a:r>
          </a:p>
          <a:p>
            <a:pPr marL="233106" indent="-233106">
              <a:buAutoNum type="arabicPeriod"/>
            </a:pPr>
            <a:r>
              <a:rPr lang="en-US" baseline="0" dirty="0" smtClean="0"/>
              <a:t>Modeling </a:t>
            </a:r>
            <a:r>
              <a:rPr lang="en-US" baseline="0" dirty="0" err="1" smtClean="0"/>
              <a:t>testbed</a:t>
            </a:r>
            <a:endParaRPr lang="en-US" baseline="0" dirty="0" smtClean="0"/>
          </a:p>
          <a:p>
            <a:pPr marL="233106" indent="-233106">
              <a:buAutoNum type="arabicPeriod"/>
            </a:pPr>
            <a:r>
              <a:rPr lang="en-US" baseline="0" dirty="0" smtClean="0"/>
              <a:t>Centralized modeling demonstration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93D78-3E27-4C5F-8596-4E05AD10988C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495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57238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65225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3195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98675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55875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013075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70275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27475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C14AB998-37B3-4B06-A779-641A938B5D8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/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6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0509950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2071692654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B9026DB-8994-4DE0-9201-8E1F33B7029B}" type="datetimeFigureOut">
              <a:rPr lang="en-US">
                <a:solidFill>
                  <a:prstClr val="black"/>
                </a:solidFill>
              </a:rPr>
              <a:pPr/>
              <a:t>8/26/2015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69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B9026DB-8994-4DE0-9201-8E1F33B7029B}" type="datetimeFigureOut">
              <a:rPr lang="en-US">
                <a:solidFill>
                  <a:prstClr val="black"/>
                </a:solidFill>
              </a:rPr>
              <a:pPr/>
              <a:t>8/26/2015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8680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3DD9-E7AD-4889-A392-179ADB630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77CF-680C-497D-A87F-1FF571A50D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4190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3DD9-E7AD-4889-A392-179ADB630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77CF-680C-497D-A87F-1FF571A50D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4302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3DD9-E7AD-4889-A392-179ADB630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77CF-680C-497D-A87F-1FF571A50D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4525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3DD9-E7AD-4889-A392-179ADB630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77CF-680C-497D-A87F-1FF571A50D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2671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3DD9-E7AD-4889-A392-179ADB630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77CF-680C-497D-A87F-1FF571A50D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3323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3DD9-E7AD-4889-A392-179ADB630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77CF-680C-497D-A87F-1FF571A50D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3979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3DD9-E7AD-4889-A392-179ADB630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77CF-680C-497D-A87F-1FF571A50D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251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7969637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3DD9-E7AD-4889-A392-179ADB630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77CF-680C-497D-A87F-1FF571A50D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2721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3DD9-E7AD-4889-A392-179ADB630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77CF-680C-497D-A87F-1FF571A50D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2101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3DD9-E7AD-4889-A392-179ADB630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77CF-680C-497D-A87F-1FF571A50D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4567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3DD9-E7AD-4889-A392-179ADB630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77CF-680C-497D-A87F-1FF571A50D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4302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5225653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12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42272336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8947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2515970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42020879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6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9415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0731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6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61"/>
            <a:ext cx="9144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6938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4458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8650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4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4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1654331009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/>
          <a:lstStyle/>
          <a:p>
            <a:fld id="{B497F040-B850-EF4D-8141-826F90229F85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5233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/>
          <a:lstStyle/>
          <a:p>
            <a:fld id="{B497F040-B850-EF4D-8141-826F90229F85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690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16814850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8533927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1541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 userDrawn="1"/>
        </p:nvSpPr>
        <p:spPr bwMode="ltGray">
          <a:xfrm>
            <a:off x="0" y="1787703"/>
            <a:ext cx="9144000" cy="5070297"/>
          </a:xfrm>
          <a:prstGeom prst="rect">
            <a:avLst/>
          </a:prstGeom>
          <a:gradFill flip="none" rotWithShape="1">
            <a:gsLst>
              <a:gs pos="12000">
                <a:srgbClr val="00B9F2"/>
              </a:gs>
              <a:gs pos="100000">
                <a:srgbClr val="00B9F2">
                  <a:alpha val="0"/>
                </a:srgbClr>
              </a:gs>
            </a:gsLst>
            <a:lin ang="16200000" scaled="0"/>
            <a:tileRect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49"/>
            <a:ext cx="9144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2922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6525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5874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42135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A3DD9-E7AD-4889-A392-179ADB630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877CF-680C-497D-A87F-1FF571A50D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62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12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40495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hyperlink" Target="http://gis.ncdc.noaa.gov/map/viewer/#app=cdo&amp;cfg=radar&amp;theme=radar&amp;display=nexrad" TargetMode="External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hyperlink" Target="http://water.weather.gov/ahps2/inundation/inundation_google.php?gage=atit2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://arcg.is/1LPOHnE" TargetMode="Externa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://arcg.is/1GtObu3" TargetMode="Externa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49"/>
            <a:ext cx="9144000" cy="39107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1612" y="2808543"/>
            <a:ext cx="5715000" cy="12192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r" eaLnBrk="0" hangingPunct="0"/>
            <a:r>
              <a:rPr lang="en-US" sz="2400" dirty="0">
                <a:solidFill>
                  <a:prstClr val="black"/>
                </a:solidFill>
              </a:rPr>
              <a:t>David R. </a:t>
            </a:r>
            <a:r>
              <a:rPr lang="en-US" sz="2400" dirty="0" smtClean="0">
                <a:solidFill>
                  <a:prstClr val="black"/>
                </a:solidFill>
              </a:rPr>
              <a:t>Maidment and Harry </a:t>
            </a:r>
            <a:r>
              <a:rPr lang="en-US" sz="2400" dirty="0">
                <a:solidFill>
                  <a:prstClr val="black"/>
                </a:solidFill>
              </a:rPr>
              <a:t>R</a:t>
            </a:r>
            <a:r>
              <a:rPr lang="en-US" sz="2400" dirty="0" smtClean="0">
                <a:solidFill>
                  <a:prstClr val="black"/>
                </a:solidFill>
              </a:rPr>
              <a:t>. Evans</a:t>
            </a:r>
            <a:endParaRPr lang="en-US" sz="2400" dirty="0">
              <a:solidFill>
                <a:prstClr val="black"/>
              </a:solidFill>
            </a:endParaRPr>
          </a:p>
          <a:p>
            <a:pPr algn="r" eaLnBrk="0" hangingPunct="0"/>
            <a:r>
              <a:rPr lang="en-US" dirty="0">
                <a:solidFill>
                  <a:prstClr val="black"/>
                </a:solidFill>
              </a:rPr>
              <a:t>Center for Research in Water Resources</a:t>
            </a:r>
          </a:p>
          <a:p>
            <a:pPr algn="r" eaLnBrk="0" hangingPunct="0"/>
            <a:r>
              <a:rPr lang="en-US" dirty="0">
                <a:solidFill>
                  <a:prstClr val="black"/>
                </a:solidFill>
              </a:rPr>
              <a:t>University of Texas at Austin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0" y="4953000"/>
            <a:ext cx="9144000" cy="1384738"/>
          </a:xfrm>
          <a:prstGeom prst="rect">
            <a:avLst/>
          </a:prstGeom>
          <a:solidFill>
            <a:srgbClr val="001446">
              <a:alpha val="8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6589" y="5026813"/>
            <a:ext cx="8573427" cy="123711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/>
            <a:r>
              <a:rPr lang="en-US" sz="1600" dirty="0" smtClean="0">
                <a:solidFill>
                  <a:srgbClr val="FFFFFF"/>
                </a:solidFill>
              </a:rPr>
              <a:t>Discussion with Hays County Emergency Response officials</a:t>
            </a:r>
          </a:p>
          <a:p>
            <a:pPr eaLnBrk="0" hangingPunct="0"/>
            <a:r>
              <a:rPr lang="en-US" sz="1600" dirty="0" smtClean="0">
                <a:solidFill>
                  <a:srgbClr val="FFFFFF"/>
                </a:solidFill>
              </a:rPr>
              <a:t>San Marcos TX, 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smtClean="0">
                <a:solidFill>
                  <a:srgbClr val="FFFFFF"/>
                </a:solidFill>
              </a:rPr>
              <a:t>26 Aug 2015</a:t>
            </a:r>
            <a:endParaRPr lang="en-US" sz="1600" dirty="0">
              <a:solidFill>
                <a:srgbClr val="FFFFFF"/>
              </a:solidFill>
            </a:endParaRPr>
          </a:p>
          <a:p>
            <a:pPr eaLnBrk="0" hangingPunct="0"/>
            <a:endParaRPr lang="en-US" sz="1600" dirty="0">
              <a:solidFill>
                <a:srgbClr val="FFFFFF"/>
              </a:solidFill>
            </a:endParaRPr>
          </a:p>
          <a:p>
            <a:pPr eaLnBrk="0" hangingPunct="0"/>
            <a:r>
              <a:rPr lang="en-US" sz="1600" dirty="0">
                <a:solidFill>
                  <a:srgbClr val="5EB4E6">
                    <a:lumMod val="40000"/>
                    <a:lumOff val="60000"/>
                  </a:srgbClr>
                </a:solidFill>
              </a:rPr>
              <a:t>Acknowledgements: </a:t>
            </a:r>
            <a:r>
              <a:rPr lang="en-US" sz="16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Tomas Rodriguez, City of Austin</a:t>
            </a:r>
            <a:endParaRPr lang="en-US" sz="1600" dirty="0">
              <a:solidFill>
                <a:srgbClr val="5EB4E6">
                  <a:lumMod val="40000"/>
                  <a:lumOff val="60000"/>
                </a:srgbClr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67442" y="955972"/>
            <a:ext cx="7551073" cy="48463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 smtClean="0">
                <a:solidFill>
                  <a:srgbClr val="001446">
                    <a:lumMod val="75000"/>
                    <a:lumOff val="25000"/>
                  </a:srgbClr>
                </a:solidFill>
              </a:rPr>
              <a:t>Community Flood Response System for Hays County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9084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62671"/>
            <a:ext cx="9144000" cy="1325563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Next Step: National Water Prediction Model Configurations</a:t>
            </a:r>
            <a:endParaRPr lang="en-US" sz="2800" b="1" dirty="0"/>
          </a:p>
        </p:txBody>
      </p:sp>
      <p:sp>
        <p:nvSpPr>
          <p:cNvPr id="37" name="Rectangle 36"/>
          <p:cNvSpPr/>
          <p:nvPr/>
        </p:nvSpPr>
        <p:spPr>
          <a:xfrm>
            <a:off x="263947" y="633340"/>
            <a:ext cx="8667482" cy="600876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563499" y="1514524"/>
            <a:ext cx="1996226" cy="54091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Short-Range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‘Flood Prediction’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825469" y="1496829"/>
            <a:ext cx="1996226" cy="54091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Long Range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‘Water Resources’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13399" y="1514524"/>
            <a:ext cx="1996226" cy="54091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Analysis &amp; Assimilation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13399" y="2769551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Hourly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563499" y="2769551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3-Hourly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825469" y="2751855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~Daily (x16)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27618" y="3771952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- 3 </a:t>
            </a:r>
            <a:r>
              <a:rPr lang="en-US" dirty="0" err="1">
                <a:solidFill>
                  <a:prstClr val="white"/>
                </a:solidFill>
              </a:rPr>
              <a:t>hrs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79593" y="2396310"/>
            <a:ext cx="1897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Cycling Frequency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79592" y="825667"/>
            <a:ext cx="5644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WRF-Hydro IOC Configurations – May 2016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563499" y="3771952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0-2 days</a:t>
            </a:r>
          </a:p>
        </p:txBody>
      </p:sp>
      <p:sp>
        <p:nvSpPr>
          <p:cNvPr id="48" name="Rectangle 47"/>
          <p:cNvSpPr/>
          <p:nvPr/>
        </p:nvSpPr>
        <p:spPr>
          <a:xfrm>
            <a:off x="6825469" y="3751229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0-30 days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13400" y="3399590"/>
            <a:ext cx="1876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Forecast Duration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93810" y="4795435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prstClr val="white"/>
                </a:solidFill>
              </a:rPr>
              <a:t>1km/250m/</a:t>
            </a:r>
            <a:r>
              <a:rPr lang="en-US" sz="1600" dirty="0" err="1">
                <a:solidFill>
                  <a:srgbClr val="FF0000"/>
                </a:solidFill>
              </a:rPr>
              <a:t>NHDPlus</a:t>
            </a:r>
            <a:r>
              <a:rPr lang="en-US" sz="1600" dirty="0">
                <a:solidFill>
                  <a:prstClr val="white"/>
                </a:solidFill>
              </a:rPr>
              <a:t> Reach</a:t>
            </a:r>
          </a:p>
        </p:txBody>
      </p:sp>
      <p:sp>
        <p:nvSpPr>
          <p:cNvPr id="51" name="Rectangle 50"/>
          <p:cNvSpPr/>
          <p:nvPr/>
        </p:nvSpPr>
        <p:spPr>
          <a:xfrm>
            <a:off x="2529691" y="4795435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prstClr val="white"/>
                </a:solidFill>
              </a:rPr>
              <a:t>1km/250m/</a:t>
            </a:r>
            <a:r>
              <a:rPr lang="en-US" sz="1600" dirty="0" err="1">
                <a:solidFill>
                  <a:srgbClr val="FF0000"/>
                </a:solidFill>
              </a:rPr>
              <a:t>NHDPlus</a:t>
            </a:r>
            <a:r>
              <a:rPr lang="en-US" sz="1600" dirty="0">
                <a:solidFill>
                  <a:prstClr val="white"/>
                </a:solidFill>
              </a:rPr>
              <a:t> Reach</a:t>
            </a:r>
          </a:p>
        </p:txBody>
      </p:sp>
      <p:sp>
        <p:nvSpPr>
          <p:cNvPr id="52" name="Rectangle 51"/>
          <p:cNvSpPr/>
          <p:nvPr/>
        </p:nvSpPr>
        <p:spPr>
          <a:xfrm>
            <a:off x="6791661" y="4774712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1 km/catchment /</a:t>
            </a:r>
            <a:r>
              <a:rPr lang="en-US" dirty="0" err="1">
                <a:solidFill>
                  <a:srgbClr val="FF0000"/>
                </a:solidFill>
              </a:rPr>
              <a:t>NHDPlus</a:t>
            </a:r>
            <a:r>
              <a:rPr lang="en-US" dirty="0">
                <a:solidFill>
                  <a:prstClr val="white"/>
                </a:solidFill>
              </a:rPr>
              <a:t> Reach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79592" y="4423073"/>
            <a:ext cx="3198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Spatial Discretization &amp; Routing</a:t>
            </a:r>
          </a:p>
        </p:txBody>
      </p:sp>
      <p:sp>
        <p:nvSpPr>
          <p:cNvPr id="54" name="Rectangle 53"/>
          <p:cNvSpPr/>
          <p:nvPr/>
        </p:nvSpPr>
        <p:spPr>
          <a:xfrm>
            <a:off x="393810" y="5733482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MRMS blend/ HRRR-NAM </a:t>
            </a:r>
            <a:r>
              <a:rPr lang="en-US" dirty="0" err="1">
                <a:solidFill>
                  <a:prstClr val="white"/>
                </a:solidFill>
              </a:rPr>
              <a:t>bkgnd</a:t>
            </a:r>
            <a:r>
              <a:rPr lang="en-US" dirty="0">
                <a:solidFill>
                  <a:prstClr val="white"/>
                </a:solidFill>
              </a:rPr>
              <a:t>.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529691" y="5733482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prstClr val="white"/>
                </a:solidFill>
              </a:rPr>
              <a:t>Downscaled HRRR /RAP/NAM blend</a:t>
            </a:r>
          </a:p>
        </p:txBody>
      </p:sp>
      <p:sp>
        <p:nvSpPr>
          <p:cNvPr id="56" name="Rectangle 55"/>
          <p:cNvSpPr/>
          <p:nvPr/>
        </p:nvSpPr>
        <p:spPr>
          <a:xfrm>
            <a:off x="6791661" y="5712759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Downscaled &amp; bias-corrected CFS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79592" y="5361120"/>
            <a:ext cx="2370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Meteorological Forcing</a:t>
            </a:r>
          </a:p>
        </p:txBody>
      </p:sp>
      <p:sp>
        <p:nvSpPr>
          <p:cNvPr id="58" name="Rectangle 57"/>
          <p:cNvSpPr/>
          <p:nvPr/>
        </p:nvSpPr>
        <p:spPr>
          <a:xfrm>
            <a:off x="4675369" y="1500325"/>
            <a:ext cx="1996226" cy="54091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Medium Range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‘Flow Prediction’</a:t>
            </a:r>
          </a:p>
        </p:txBody>
      </p:sp>
      <p:sp>
        <p:nvSpPr>
          <p:cNvPr id="59" name="Rectangle 58"/>
          <p:cNvSpPr/>
          <p:nvPr/>
        </p:nvSpPr>
        <p:spPr>
          <a:xfrm>
            <a:off x="4675369" y="2755352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Daily</a:t>
            </a:r>
          </a:p>
        </p:txBody>
      </p:sp>
      <p:sp>
        <p:nvSpPr>
          <p:cNvPr id="60" name="Rectangle 59"/>
          <p:cNvSpPr/>
          <p:nvPr/>
        </p:nvSpPr>
        <p:spPr>
          <a:xfrm>
            <a:off x="4675369" y="3757753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0-10 days</a:t>
            </a:r>
          </a:p>
        </p:txBody>
      </p:sp>
      <p:sp>
        <p:nvSpPr>
          <p:cNvPr id="61" name="Rectangle 60"/>
          <p:cNvSpPr/>
          <p:nvPr/>
        </p:nvSpPr>
        <p:spPr>
          <a:xfrm>
            <a:off x="4641561" y="4781236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prstClr val="white"/>
                </a:solidFill>
              </a:rPr>
              <a:t>1km/250m/</a:t>
            </a:r>
            <a:r>
              <a:rPr lang="en-US" sz="1600" dirty="0" err="1">
                <a:solidFill>
                  <a:srgbClr val="FF0000"/>
                </a:solidFill>
              </a:rPr>
              <a:t>NHDPlus</a:t>
            </a:r>
            <a:r>
              <a:rPr lang="en-US" sz="1600" dirty="0">
                <a:solidFill>
                  <a:prstClr val="white"/>
                </a:solidFill>
              </a:rPr>
              <a:t> Reach</a:t>
            </a:r>
          </a:p>
        </p:txBody>
      </p:sp>
      <p:sp>
        <p:nvSpPr>
          <p:cNvPr id="62" name="Rectangle 61"/>
          <p:cNvSpPr/>
          <p:nvPr/>
        </p:nvSpPr>
        <p:spPr>
          <a:xfrm>
            <a:off x="4641561" y="5719283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Short-range + Downscaled GFS</a:t>
            </a:r>
          </a:p>
        </p:txBody>
      </p:sp>
    </p:spTree>
    <p:extLst>
      <p:ext uri="{BB962C8B-B14F-4D97-AF65-F5344CB8AC3E}">
        <p14:creationId xmlns:p14="http://schemas.microsoft.com/office/powerpoint/2010/main" val="264344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Current and NFIE Forecast Systems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086" y="1873312"/>
            <a:ext cx="5037264" cy="24167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8086" y="4551135"/>
            <a:ext cx="5037264" cy="22301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8546" y="5964739"/>
            <a:ext cx="3339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130 Catchments and </a:t>
            </a:r>
            <a:r>
              <a:rPr lang="en-US" dirty="0" err="1" smtClean="0">
                <a:solidFill>
                  <a:prstClr val="black"/>
                </a:solidFill>
              </a:rPr>
              <a:t>Flowlines</a:t>
            </a:r>
            <a:endParaRPr lang="en-US" dirty="0">
              <a:solidFill>
                <a:prstClr val="black"/>
              </a:solidFill>
            </a:endParaRP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uniquely labelled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673" y="1843377"/>
            <a:ext cx="3380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Two basins and one forecast point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1772443" y="3887414"/>
            <a:ext cx="160439" cy="40262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5800" y="3838294"/>
            <a:ext cx="1029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becomes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78086" y="1494347"/>
            <a:ext cx="5037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Current: 6600 basins and 3600 forecast points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66348" y="4250692"/>
            <a:ext cx="5262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NFIE: 2.7 million stream reaches and catchments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31922" y="6411943"/>
            <a:ext cx="2435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 national flow network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925" y="4516753"/>
            <a:ext cx="3041908" cy="13002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68" y="2254003"/>
            <a:ext cx="3269540" cy="14365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157084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2000" dirty="0" smtClean="0">
                <a:solidFill>
                  <a:prstClr val="black"/>
                </a:solidFill>
              </a:rPr>
              <a:t>Blanco River at Wimberley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810537" y="2852530"/>
            <a:ext cx="3024492" cy="2787284"/>
            <a:chOff x="4810537" y="2852530"/>
            <a:chExt cx="3024492" cy="2787284"/>
          </a:xfrm>
        </p:grpSpPr>
        <p:sp>
          <p:nvSpPr>
            <p:cNvPr id="7" name="TextBox 6"/>
            <p:cNvSpPr txBox="1"/>
            <p:nvPr/>
          </p:nvSpPr>
          <p:spPr>
            <a:xfrm>
              <a:off x="4810538" y="2852530"/>
              <a:ext cx="3024491" cy="247662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</a:pPr>
              <a:r>
                <a:rPr lang="en-US" sz="1400" b="1" dirty="0" smtClean="0">
                  <a:solidFill>
                    <a:prstClr val="black"/>
                  </a:solidFill>
                </a:rPr>
                <a:t>Forecast Basin ~ 400 Square Miles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810537" y="5392152"/>
              <a:ext cx="3024491" cy="247662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</a:pPr>
              <a:r>
                <a:rPr lang="en-US" sz="1400" b="1" dirty="0" smtClean="0">
                  <a:solidFill>
                    <a:prstClr val="black"/>
                  </a:solidFill>
                </a:rPr>
                <a:t>Reach Catchment ~ 1 Square Mile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45734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626" y="2655069"/>
            <a:ext cx="6983454" cy="31964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Referencing on </a:t>
            </a:r>
            <a:r>
              <a:rPr lang="en-US" dirty="0" err="1" smtClean="0"/>
              <a:t>Flowlines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980724" y="3281082"/>
            <a:ext cx="2794980" cy="105487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3672806" y="5242202"/>
            <a:ext cx="1102898" cy="56464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614298" y="5291196"/>
            <a:ext cx="525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Lat.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48592" y="5291196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Long.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55618" y="5291196"/>
            <a:ext cx="1012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Measure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0823" y="1949914"/>
            <a:ext cx="48141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Stream Gage at RR 12 is at Measure 70.246 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on </a:t>
            </a:r>
            <a:r>
              <a:rPr lang="en-US" dirty="0" err="1" smtClean="0">
                <a:solidFill>
                  <a:prstClr val="black"/>
                </a:solidFill>
              </a:rPr>
              <a:t>Flowline</a:t>
            </a:r>
            <a:r>
              <a:rPr lang="en-US" dirty="0" smtClean="0">
                <a:solidFill>
                  <a:prstClr val="black"/>
                </a:solidFill>
              </a:rPr>
              <a:t> 1630223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39988" y="5851501"/>
            <a:ext cx="4058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Measure is the % distance upstream from most downstream point on line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59390" y="1379490"/>
            <a:ext cx="6712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Using measures, the flow can be estimated at any point along the line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9246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621954" cy="484632"/>
          </a:xfrm>
        </p:spPr>
        <p:txBody>
          <a:bodyPr/>
          <a:lstStyle/>
          <a:p>
            <a:r>
              <a:rPr lang="en-US" dirty="0" smtClean="0"/>
              <a:t>Improvements in Flood Response Planning</a:t>
            </a:r>
            <a:endParaRPr lang="en-US" dirty="0"/>
          </a:p>
        </p:txBody>
      </p:sp>
      <p:sp>
        <p:nvSpPr>
          <p:cNvPr id="3" name="Isosceles Triangle 2"/>
          <p:cNvSpPr/>
          <p:nvPr/>
        </p:nvSpPr>
        <p:spPr bwMode="auto">
          <a:xfrm flipV="1">
            <a:off x="1782925" y="1703754"/>
            <a:ext cx="2993292" cy="3337169"/>
          </a:xfrm>
          <a:prstGeom prst="triangle">
            <a:avLst/>
          </a:prstGeom>
          <a:gradFill flip="none" rotWithShape="0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  <a:tileRect/>
          </a:gradFill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7376" y="1703754"/>
            <a:ext cx="1193614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2400" b="1" dirty="0">
                <a:solidFill>
                  <a:srgbClr val="1491ED"/>
                </a:solidFill>
              </a:rPr>
              <a:t>Federal </a:t>
            </a:r>
            <a:r>
              <a:rPr lang="en-US" sz="2400" b="1" dirty="0">
                <a:solidFill>
                  <a:srgbClr val="001446">
                    <a:lumMod val="75000"/>
                    <a:lumOff val="25000"/>
                  </a:srgbClr>
                </a:solidFill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7375" y="2723619"/>
            <a:ext cx="1042541" cy="947655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2400" b="1" dirty="0">
                <a:solidFill>
                  <a:srgbClr val="1491ED"/>
                </a:solidFill>
              </a:rPr>
              <a:t>State </a:t>
            </a:r>
            <a:r>
              <a:rPr lang="en-US" sz="2400" b="1" dirty="0">
                <a:solidFill>
                  <a:srgbClr val="001446">
                    <a:lumMod val="75000"/>
                    <a:lumOff val="25000"/>
                  </a:srgbClr>
                </a:solidFill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1929" y="3862925"/>
            <a:ext cx="1122054" cy="947654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2400" b="1" dirty="0">
                <a:solidFill>
                  <a:srgbClr val="1491ED"/>
                </a:solidFill>
              </a:rPr>
              <a:t>Local </a:t>
            </a:r>
            <a:r>
              <a:rPr lang="en-US" sz="2400" b="1" dirty="0">
                <a:solidFill>
                  <a:srgbClr val="001446">
                    <a:lumMod val="75000"/>
                    <a:lumOff val="25000"/>
                  </a:srgbClr>
                </a:solidFill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6149" y="4984258"/>
            <a:ext cx="1193615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2400" b="1" dirty="0">
                <a:solidFill>
                  <a:srgbClr val="1491ED"/>
                </a:solidFill>
              </a:rPr>
              <a:t>Citizen </a:t>
            </a:r>
            <a:r>
              <a:rPr lang="en-US" sz="2400" b="1" dirty="0">
                <a:solidFill>
                  <a:srgbClr val="001446">
                    <a:lumMod val="75000"/>
                    <a:lumOff val="25000"/>
                  </a:srgbClr>
                </a:solidFill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06806" y="162842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FF0000"/>
                </a:solidFill>
              </a:rPr>
              <a:t>GIS database </a:t>
            </a:r>
            <a:r>
              <a:rPr lang="en-US" sz="1400" b="1" dirty="0">
                <a:solidFill>
                  <a:srgbClr val="1491ED"/>
                </a:solidFill>
              </a:rPr>
              <a:t>and </a:t>
            </a:r>
            <a:r>
              <a:rPr lang="en-US" sz="1400" b="1" dirty="0">
                <a:solidFill>
                  <a:srgbClr val="FF0000"/>
                </a:solidFill>
              </a:rPr>
              <a:t>flood discharge forecasts </a:t>
            </a:r>
          </a:p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1491ED"/>
                </a:solidFill>
              </a:rPr>
              <a:t>for 2.67 million stream reaches in </a:t>
            </a:r>
          </a:p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1491ED"/>
                </a:solidFill>
              </a:rPr>
              <a:t>continental US from National Water Center</a:t>
            </a:r>
            <a:r>
              <a:rPr lang="en-US" sz="1400" b="1" dirty="0">
                <a:solidFill>
                  <a:srgbClr val="001446">
                    <a:lumMod val="75000"/>
                    <a:lumOff val="25000"/>
                  </a:srgbClr>
                </a:solidFill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78602" y="248848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1491ED"/>
                </a:solidFill>
              </a:rPr>
              <a:t>Conversion to </a:t>
            </a:r>
            <a:r>
              <a:rPr lang="en-US" sz="1400" b="1" dirty="0">
                <a:solidFill>
                  <a:srgbClr val="FF0000"/>
                </a:solidFill>
              </a:rPr>
              <a:t>water level forecasts </a:t>
            </a:r>
            <a:r>
              <a:rPr lang="en-US" sz="1400" b="1" dirty="0">
                <a:solidFill>
                  <a:srgbClr val="1491ED"/>
                </a:solidFill>
              </a:rPr>
              <a:t>and </a:t>
            </a:r>
          </a:p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FF0000"/>
                </a:solidFill>
              </a:rPr>
              <a:t>inundation maps </a:t>
            </a:r>
            <a:r>
              <a:rPr lang="en-US" sz="1400" b="1" dirty="0">
                <a:solidFill>
                  <a:srgbClr val="1491ED"/>
                </a:solidFill>
              </a:rPr>
              <a:t>for 102,000 reaches in Texas</a:t>
            </a:r>
          </a:p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1491ED"/>
                </a:solidFill>
              </a:rPr>
              <a:t>using 10m terrain data. </a:t>
            </a:r>
            <a:r>
              <a:rPr lang="en-US" sz="1400" b="1" dirty="0">
                <a:solidFill>
                  <a:srgbClr val="FF0000"/>
                </a:solidFill>
              </a:rPr>
              <a:t>Address points </a:t>
            </a:r>
            <a:r>
              <a:rPr lang="en-US" sz="1400" b="1" dirty="0">
                <a:solidFill>
                  <a:srgbClr val="1491ED"/>
                </a:solidFill>
              </a:rPr>
              <a:t>for flood </a:t>
            </a:r>
          </a:p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1491ED"/>
                </a:solidFill>
              </a:rPr>
              <a:t>emergency response planning in each reach</a:t>
            </a:r>
            <a:endParaRPr lang="en-US" sz="1400" b="1" dirty="0">
              <a:solidFill>
                <a:srgbClr val="001446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78602" y="356820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1491ED"/>
                </a:solidFill>
              </a:rPr>
              <a:t>Flood impact on </a:t>
            </a:r>
            <a:r>
              <a:rPr lang="en-US" sz="1400" b="1" dirty="0">
                <a:solidFill>
                  <a:srgbClr val="FF0000"/>
                </a:solidFill>
              </a:rPr>
              <a:t>transportation system</a:t>
            </a:r>
          </a:p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FF0000"/>
                </a:solidFill>
              </a:rPr>
              <a:t>Flood response planning </a:t>
            </a:r>
            <a:r>
              <a:rPr lang="en-US" sz="1400" b="1" dirty="0">
                <a:solidFill>
                  <a:srgbClr val="1491ED"/>
                </a:solidFill>
              </a:rPr>
              <a:t>for stream reaches</a:t>
            </a:r>
          </a:p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1491ED"/>
                </a:solidFill>
              </a:rPr>
              <a:t>and</a:t>
            </a:r>
            <a:r>
              <a:rPr lang="en-US" sz="1400" b="1" dirty="0">
                <a:solidFill>
                  <a:srgbClr val="FF0000"/>
                </a:solidFill>
              </a:rPr>
              <a:t> critical infrastructure. </a:t>
            </a:r>
            <a:r>
              <a:rPr lang="en-US" sz="1400" b="1" dirty="0">
                <a:solidFill>
                  <a:srgbClr val="1491ED"/>
                </a:solidFill>
              </a:rPr>
              <a:t>Inundation mapping </a:t>
            </a:r>
          </a:p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1491ED"/>
                </a:solidFill>
              </a:rPr>
              <a:t>using LIDAR terrain data, if available. </a:t>
            </a:r>
          </a:p>
          <a:p>
            <a:pPr eaLnBrk="0" hangingPunct="0">
              <a:lnSpc>
                <a:spcPts val="1800"/>
              </a:lnSpc>
            </a:pPr>
            <a:endParaRPr lang="en-US" sz="1400" b="1" dirty="0">
              <a:solidFill>
                <a:srgbClr val="001446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1" name="Down Arrow 10"/>
          <p:cNvSpPr/>
          <p:nvPr/>
        </p:nvSpPr>
        <p:spPr bwMode="auto">
          <a:xfrm>
            <a:off x="599404" y="1979875"/>
            <a:ext cx="270344" cy="626556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2" name="Down Arrow 11"/>
          <p:cNvSpPr/>
          <p:nvPr/>
        </p:nvSpPr>
        <p:spPr bwMode="auto">
          <a:xfrm>
            <a:off x="599404" y="3047575"/>
            <a:ext cx="270344" cy="626556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3" name="Down Arrow 12"/>
          <p:cNvSpPr/>
          <p:nvPr/>
        </p:nvSpPr>
        <p:spPr bwMode="auto">
          <a:xfrm>
            <a:off x="566068" y="4240514"/>
            <a:ext cx="270344" cy="626556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897422" y="4611334"/>
            <a:ext cx="405540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1491ED"/>
                </a:solidFill>
              </a:rPr>
              <a:t>Flood response </a:t>
            </a:r>
            <a:r>
              <a:rPr lang="en-US" sz="1400" b="1" dirty="0">
                <a:solidFill>
                  <a:srgbClr val="FF0000"/>
                </a:solidFill>
              </a:rPr>
              <a:t>portal </a:t>
            </a:r>
            <a:r>
              <a:rPr lang="en-US" sz="1400" b="1" dirty="0">
                <a:solidFill>
                  <a:srgbClr val="1491ED"/>
                </a:solidFill>
              </a:rPr>
              <a:t>for citizens (</a:t>
            </a:r>
            <a:r>
              <a:rPr lang="en-US" sz="1400" b="1" dirty="0" err="1">
                <a:solidFill>
                  <a:srgbClr val="1491ED"/>
                </a:solidFill>
              </a:rPr>
              <a:t>ATXFlood</a:t>
            </a:r>
            <a:r>
              <a:rPr lang="en-US" sz="1400" b="1" dirty="0">
                <a:solidFill>
                  <a:srgbClr val="1491ED"/>
                </a:solidFill>
              </a:rPr>
              <a:t>)</a:t>
            </a:r>
          </a:p>
          <a:p>
            <a:r>
              <a:rPr lang="en-US" sz="1400" b="1" dirty="0">
                <a:solidFill>
                  <a:srgbClr val="1491ED"/>
                </a:solidFill>
              </a:rPr>
              <a:t>Automated flood warnings from cell-phone </a:t>
            </a:r>
          </a:p>
          <a:p>
            <a:r>
              <a:rPr lang="en-US" sz="1400" b="1" dirty="0">
                <a:solidFill>
                  <a:srgbClr val="1491ED"/>
                </a:solidFill>
              </a:rPr>
              <a:t>towers to </a:t>
            </a:r>
            <a:r>
              <a:rPr lang="en-US" sz="1400" b="1" dirty="0">
                <a:solidFill>
                  <a:srgbClr val="FF0000"/>
                </a:solidFill>
              </a:rPr>
              <a:t>phones in flood risk zones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5838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6231" y="2590800"/>
            <a:ext cx="4931279" cy="42672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NFIE-Geo for Texas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14761" y="5320002"/>
            <a:ext cx="4912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1446">
                    <a:lumMod val="75000"/>
                    <a:lumOff val="25000"/>
                  </a:srgbClr>
                </a:solidFill>
              </a:rPr>
              <a:t>102,000 </a:t>
            </a:r>
            <a:r>
              <a:rPr lang="en-US" dirty="0" err="1">
                <a:solidFill>
                  <a:srgbClr val="001446">
                    <a:lumMod val="75000"/>
                    <a:lumOff val="25000"/>
                  </a:srgbClr>
                </a:solidFill>
              </a:rPr>
              <a:t>NHDPlus</a:t>
            </a:r>
            <a:r>
              <a:rPr lang="en-US" dirty="0">
                <a:solidFill>
                  <a:srgbClr val="001446">
                    <a:lumMod val="75000"/>
                    <a:lumOff val="25000"/>
                  </a:srgbClr>
                </a:solidFill>
              </a:rPr>
              <a:t> reach catchments for Texas</a:t>
            </a:r>
          </a:p>
          <a:p>
            <a:r>
              <a:rPr lang="en-US" dirty="0">
                <a:solidFill>
                  <a:prstClr val="black"/>
                </a:solidFill>
              </a:rPr>
              <a:t>Average area 7.1 km</a:t>
            </a:r>
            <a:r>
              <a:rPr lang="en-US" baseline="30000" dirty="0">
                <a:solidFill>
                  <a:prstClr val="black"/>
                </a:solidFill>
              </a:rPr>
              <a:t>2</a:t>
            </a:r>
          </a:p>
          <a:p>
            <a:r>
              <a:rPr lang="en-US" dirty="0">
                <a:solidFill>
                  <a:prstClr val="black"/>
                </a:solidFill>
              </a:rPr>
              <a:t>Average reach length 3 km</a:t>
            </a:r>
          </a:p>
          <a:p>
            <a:r>
              <a:rPr lang="en-US" dirty="0">
                <a:solidFill>
                  <a:prstClr val="black"/>
                </a:solidFill>
              </a:rPr>
              <a:t>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9008" y="3330627"/>
            <a:ext cx="3407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1446">
                    <a:lumMod val="75000"/>
                    <a:lumOff val="25000"/>
                  </a:srgbClr>
                </a:solidFill>
              </a:rPr>
              <a:t>NHDPlus</a:t>
            </a:r>
            <a:r>
              <a:rPr lang="en-US" dirty="0">
                <a:solidFill>
                  <a:srgbClr val="001446">
                    <a:lumMod val="75000"/>
                    <a:lumOff val="25000"/>
                  </a:srgbClr>
                </a:solidFill>
              </a:rPr>
              <a:t> reach catchment</a:t>
            </a:r>
          </a:p>
          <a:p>
            <a:r>
              <a:rPr lang="en-US" dirty="0">
                <a:solidFill>
                  <a:prstClr val="black"/>
                </a:solidFill>
              </a:rPr>
              <a:t>Uniquely labeled across nation</a:t>
            </a:r>
          </a:p>
          <a:p>
            <a:r>
              <a:rPr lang="en-US" dirty="0">
                <a:solidFill>
                  <a:prstClr val="black"/>
                </a:solidFill>
              </a:rPr>
              <a:t>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954" y="894894"/>
            <a:ext cx="3732002" cy="243573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422377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NFIE-Geo for Hays County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744" y="1094443"/>
            <a:ext cx="7540309" cy="52685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8361" y="600981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264 Forecast Reaches within County Boundary</a:t>
            </a:r>
          </a:p>
        </p:txBody>
      </p:sp>
    </p:spTree>
    <p:extLst>
      <p:ext uri="{BB962C8B-B14F-4D97-AF65-F5344CB8AC3E}">
        <p14:creationId xmlns:p14="http://schemas.microsoft.com/office/powerpoint/2010/main" val="41203084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264 Forecast Reaches in Hays County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419" y="1099633"/>
            <a:ext cx="7605066" cy="538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0183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Memorial Day Weekend Precipitation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143" y="1421401"/>
            <a:ext cx="6902034" cy="47611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061" y="2640742"/>
            <a:ext cx="990054" cy="29595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9034" y="1994411"/>
            <a:ext cx="13301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Total </a:t>
            </a:r>
            <a:r>
              <a:rPr lang="en-US" dirty="0" err="1" smtClean="0">
                <a:solidFill>
                  <a:prstClr val="black"/>
                </a:solidFill>
              </a:rPr>
              <a:t>Precip</a:t>
            </a:r>
            <a:r>
              <a:rPr lang="en-US" dirty="0" smtClean="0">
                <a:solidFill>
                  <a:prstClr val="black"/>
                </a:solidFill>
              </a:rPr>
              <a:t>.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(inches)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3669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 in Blanco River at Wimberley</a:t>
            </a:r>
            <a:endParaRPr lang="en-US" dirty="0"/>
          </a:p>
        </p:txBody>
      </p:sp>
      <p:pic>
        <p:nvPicPr>
          <p:cNvPr id="3" name="Picture 2" descr="http://waterdata.usgs.gov/nwisweb/graph?agency_cd=USGS&amp;site_no=08171000&amp;parm_cd=00060&amp;begin_date=2015-05-20&amp;end_date=2015-05-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51" y="1302901"/>
            <a:ext cx="7181140" cy="498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11577" y="1929212"/>
            <a:ext cx="3368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40 </a:t>
            </a:r>
            <a:r>
              <a:rPr lang="en-US" dirty="0" err="1" smtClean="0">
                <a:solidFill>
                  <a:prstClr val="black"/>
                </a:solidFill>
              </a:rPr>
              <a:t>ft</a:t>
            </a:r>
            <a:r>
              <a:rPr lang="en-US" dirty="0" smtClean="0">
                <a:solidFill>
                  <a:prstClr val="black"/>
                </a:solidFill>
              </a:rPr>
              <a:t> wall of water overwhelmed the gage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4414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713" y="2325865"/>
            <a:ext cx="8588471" cy="38560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392088"/>
            <a:ext cx="7886700" cy="1325563"/>
          </a:xfrm>
        </p:spPr>
        <p:txBody>
          <a:bodyPr/>
          <a:lstStyle/>
          <a:p>
            <a:r>
              <a:rPr lang="en-US" dirty="0" smtClean="0"/>
              <a:t>Drought to Deluge!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47075" y="3553905"/>
            <a:ext cx="443420" cy="18526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31603" y="4898909"/>
            <a:ext cx="4006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Reservoir storage doubled in 10 days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AutoShape 2" descr="Image result for water levels, lake trav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AutoShape 4" descr="Image result for water levels, lake travi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1000302"/>
            <a:ext cx="2149753" cy="12304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10128" y="1358795"/>
            <a:ext cx="5736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Lake Travis near Austin, Texas, has been in drought for the last four years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937" y="3356887"/>
            <a:ext cx="2726280" cy="111847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610128" y="6219667"/>
            <a:ext cx="42386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 smtClean="0">
                <a:solidFill>
                  <a:srgbClr val="1491ED"/>
                </a:solidFill>
              </a:rPr>
              <a:t>How can this happen?</a:t>
            </a:r>
            <a:endParaRPr lang="en-US" sz="3200" i="1" dirty="0">
              <a:solidFill>
                <a:srgbClr val="1491E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0449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240" y="198544"/>
            <a:ext cx="7886700" cy="1325563"/>
          </a:xfrm>
        </p:spPr>
        <p:txBody>
          <a:bodyPr/>
          <a:lstStyle/>
          <a:p>
            <a:r>
              <a:rPr lang="en-US" dirty="0" smtClean="0"/>
              <a:t>The Opportunity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4927" y="1143000"/>
            <a:ext cx="7886700" cy="2821789"/>
          </a:xfrm>
        </p:spPr>
        <p:txBody>
          <a:bodyPr>
            <a:normAutofit/>
          </a:bodyPr>
          <a:lstStyle/>
          <a:p>
            <a:r>
              <a:rPr lang="en-US" dirty="0" smtClean="0"/>
              <a:t>New </a:t>
            </a: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National Water Center </a:t>
            </a:r>
            <a:r>
              <a:rPr lang="en-US" dirty="0" smtClean="0"/>
              <a:t>established on the Tuscaloosa campus of University of Alabama by the National Weather Service and federal agency partners</a:t>
            </a:r>
          </a:p>
          <a:p>
            <a:r>
              <a:rPr lang="en-US" dirty="0" smtClean="0"/>
              <a:t>Has a mission to assess hydrology in a new way at the </a:t>
            </a: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continental scale </a:t>
            </a:r>
            <a:r>
              <a:rPr lang="en-US" dirty="0" smtClean="0"/>
              <a:t>for the United States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" t="10905" b="7549"/>
          <a:stretch/>
        </p:blipFill>
        <p:spPr bwMode="auto">
          <a:xfrm>
            <a:off x="1" y="4122886"/>
            <a:ext cx="9143999" cy="2735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30603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Line 48"/>
          <p:cNvSpPr>
            <a:spLocks noChangeShapeType="1"/>
          </p:cNvSpPr>
          <p:nvPr/>
        </p:nvSpPr>
        <p:spPr bwMode="auto">
          <a:xfrm flipH="1">
            <a:off x="228600" y="1295400"/>
            <a:ext cx="8458200" cy="0"/>
          </a:xfrm>
          <a:prstGeom prst="line">
            <a:avLst/>
          </a:prstGeom>
          <a:noFill/>
          <a:ln w="38100" cap="rnd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024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59820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73" y="-126435"/>
            <a:ext cx="8713509" cy="698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8639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roup 93"/>
          <p:cNvGrpSpPr/>
          <p:nvPr/>
        </p:nvGrpSpPr>
        <p:grpSpPr>
          <a:xfrm>
            <a:off x="0" y="1524000"/>
            <a:ext cx="9144000" cy="5341079"/>
            <a:chOff x="-59254" y="1545664"/>
            <a:chExt cx="9203254" cy="534107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9254" y="1545664"/>
              <a:ext cx="9203254" cy="5341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" name="TextBox 102"/>
            <p:cNvSpPr txBox="1"/>
            <p:nvPr/>
          </p:nvSpPr>
          <p:spPr>
            <a:xfrm>
              <a:off x="6678843" y="5019913"/>
              <a:ext cx="2452287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</a:rPr>
                <a:t>Saturday, May 23, 6 AM</a:t>
              </a:r>
            </a:p>
          </p:txBody>
        </p:sp>
      </p:grpSp>
      <p:sp>
        <p:nvSpPr>
          <p:cNvPr id="2" name="Title 1"/>
          <p:cNvSpPr txBox="1">
            <a:spLocks/>
          </p:cNvSpPr>
          <p:nvPr/>
        </p:nvSpPr>
        <p:spPr>
          <a:xfrm>
            <a:off x="685800" y="495098"/>
            <a:ext cx="7892143" cy="48463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 smtClean="0">
                <a:solidFill>
                  <a:srgbClr val="1491ED"/>
                </a:solidFill>
              </a:rPr>
              <a:t>Storm Rainfall during Memorial Day Weekend</a:t>
            </a:r>
            <a:br>
              <a:rPr lang="en-US" dirty="0" smtClean="0">
                <a:solidFill>
                  <a:srgbClr val="1491ED"/>
                </a:solidFill>
              </a:rPr>
            </a:br>
            <a:r>
              <a:rPr lang="en-US" dirty="0" smtClean="0">
                <a:solidFill>
                  <a:srgbClr val="1491ED"/>
                </a:solidFill>
              </a:rPr>
              <a:t/>
            </a:r>
            <a:br>
              <a:rPr lang="en-US" dirty="0" smtClean="0">
                <a:solidFill>
                  <a:srgbClr val="1491ED"/>
                </a:solidFill>
              </a:rPr>
            </a:br>
            <a:endParaRPr lang="en-US" dirty="0">
              <a:solidFill>
                <a:srgbClr val="1491ED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87584" y="1062652"/>
            <a:ext cx="88659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http://gis.ncdc.noaa.gov/map/viewer/#app=cdo&amp;cfg=radar&amp;theme=radar&amp;display=nexrad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6394" y="1531269"/>
            <a:ext cx="9131213" cy="5326541"/>
            <a:chOff x="-1" y="1545663"/>
            <a:chExt cx="9131213" cy="5326541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1545663"/>
              <a:ext cx="9131213" cy="53265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" name="TextBox 103"/>
            <p:cNvSpPr txBox="1"/>
            <p:nvPr/>
          </p:nvSpPr>
          <p:spPr>
            <a:xfrm>
              <a:off x="6694714" y="5030795"/>
              <a:ext cx="2436498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</a:rPr>
                <a:t>Saturday, May 23, noon</a:t>
              </a: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-10155" y="1538371"/>
            <a:ext cx="9164310" cy="5312337"/>
            <a:chOff x="0" y="1545662"/>
            <a:chExt cx="9164310" cy="5312337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45662"/>
              <a:ext cx="9164310" cy="5312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7" name="TextBox 106"/>
            <p:cNvSpPr txBox="1"/>
            <p:nvPr/>
          </p:nvSpPr>
          <p:spPr>
            <a:xfrm>
              <a:off x="6727812" y="5032390"/>
              <a:ext cx="2436498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</a:rPr>
                <a:t>Saturday, May 23, 6 PM</a:t>
              </a:r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-10155" y="1522893"/>
            <a:ext cx="9164310" cy="5343293"/>
            <a:chOff x="0" y="1545664"/>
            <a:chExt cx="9164310" cy="5343293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45664"/>
              <a:ext cx="9131212" cy="5343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TextBox 110"/>
            <p:cNvSpPr txBox="1"/>
            <p:nvPr/>
          </p:nvSpPr>
          <p:spPr>
            <a:xfrm>
              <a:off x="6444784" y="5032390"/>
              <a:ext cx="2719526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</a:rPr>
                <a:t>Saturday, May 23, Midnight</a:t>
              </a: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-29903" y="1538372"/>
            <a:ext cx="9203806" cy="5312335"/>
            <a:chOff x="-10887" y="1528484"/>
            <a:chExt cx="9203806" cy="5312335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887" y="1528484"/>
              <a:ext cx="9203806" cy="5312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4" name="TextBox 113"/>
            <p:cNvSpPr txBox="1"/>
            <p:nvPr/>
          </p:nvSpPr>
          <p:spPr>
            <a:xfrm>
              <a:off x="6966857" y="4976021"/>
              <a:ext cx="2226061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</a:rPr>
                <a:t>Sunday, May 24, 6 AM</a:t>
              </a:r>
            </a:p>
          </p:txBody>
        </p:sp>
      </p:grp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" y="1538372"/>
            <a:ext cx="9165109" cy="5327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" name="TextBox 116"/>
          <p:cNvSpPr txBox="1"/>
          <p:nvPr/>
        </p:nvSpPr>
        <p:spPr>
          <a:xfrm>
            <a:off x="6947842" y="5009619"/>
            <a:ext cx="2226061" cy="338554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Sunday, May 24, noon</a:t>
            </a:r>
          </a:p>
        </p:txBody>
      </p:sp>
      <p:grpSp>
        <p:nvGrpSpPr>
          <p:cNvPr id="109" name="Group 108"/>
          <p:cNvGrpSpPr/>
          <p:nvPr/>
        </p:nvGrpSpPr>
        <p:grpSpPr>
          <a:xfrm>
            <a:off x="-18272" y="1510944"/>
            <a:ext cx="9182721" cy="5346866"/>
            <a:chOff x="9858375" y="2206459"/>
            <a:chExt cx="9182721" cy="5346866"/>
          </a:xfrm>
        </p:grpSpPr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58375" y="2206459"/>
              <a:ext cx="9150960" cy="5346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9" name="TextBox 118"/>
            <p:cNvSpPr txBox="1"/>
            <p:nvPr/>
          </p:nvSpPr>
          <p:spPr>
            <a:xfrm>
              <a:off x="16815035" y="5669916"/>
              <a:ext cx="2226061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</a:rPr>
                <a:t>Sunday, May 24, 6 PM</a:t>
              </a: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-4557" y="1598861"/>
            <a:ext cx="9178460" cy="5206836"/>
            <a:chOff x="-4557" y="1598861"/>
            <a:chExt cx="9178460" cy="5206836"/>
          </a:xfrm>
        </p:grpSpPr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4557" y="1598861"/>
              <a:ext cx="9148557" cy="5206836"/>
            </a:xfrm>
            <a:prstGeom prst="rect">
              <a:avLst/>
            </a:prstGeom>
          </p:spPr>
        </p:pic>
        <p:sp>
          <p:nvSpPr>
            <p:cNvPr id="220" name="TextBox 219"/>
            <p:cNvSpPr txBox="1"/>
            <p:nvPr/>
          </p:nvSpPr>
          <p:spPr>
            <a:xfrm>
              <a:off x="6583103" y="4974401"/>
              <a:ext cx="2590800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</a:rPr>
                <a:t>Sunday, May 24, Midnight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81244" y="3719604"/>
            <a:ext cx="8459600" cy="1076377"/>
            <a:chOff x="535630" y="2458353"/>
            <a:chExt cx="8459600" cy="1076377"/>
          </a:xfrm>
        </p:grpSpPr>
        <p:sp>
          <p:nvSpPr>
            <p:cNvPr id="28" name="Rectangle 27"/>
            <p:cNvSpPr/>
            <p:nvPr/>
          </p:nvSpPr>
          <p:spPr bwMode="auto">
            <a:xfrm>
              <a:off x="535630" y="2458353"/>
              <a:ext cx="8459600" cy="447472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52362" y="2620330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</a:pPr>
              <a:r>
                <a:rPr lang="en-US" sz="2400" b="1" dirty="0">
                  <a:solidFill>
                    <a:prstClr val="black"/>
                  </a:solidFill>
                </a:rPr>
                <a:t>Where are the corresponding flood maps on the ground?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37589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821118" cy="484632"/>
          </a:xfrm>
        </p:spPr>
        <p:txBody>
          <a:bodyPr/>
          <a:lstStyle/>
          <a:p>
            <a:r>
              <a:rPr lang="en-US" sz="2400" dirty="0" smtClean="0"/>
              <a:t>National Flood Hazard Layer in Texas (~ 120 counties)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871" y="1069747"/>
            <a:ext cx="6763920" cy="556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1238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Real-Time Flood Inundation Mapping (USGS/NWS) 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455871" y="6152101"/>
            <a:ext cx="80594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2"/>
              </a:rPr>
              <a:t>http://water.weather.gov/ahps2/inundation/inundation_google.php?gage=atit2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974" y="1037404"/>
            <a:ext cx="6497271" cy="5019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974" y="1037404"/>
            <a:ext cx="6579749" cy="5019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6973" y="1037404"/>
            <a:ext cx="6560431" cy="5019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6972" y="1037404"/>
            <a:ext cx="6497271" cy="50352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7653" y="1037403"/>
            <a:ext cx="6528108" cy="503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971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en-US" dirty="0" smtClean="0"/>
              <a:t>levation-indexed flood mapping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732" y="1715402"/>
            <a:ext cx="3844814" cy="42408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732" y="1715402"/>
            <a:ext cx="3844814" cy="42408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732" y="1715402"/>
            <a:ext cx="3844814" cy="42408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732" y="1715402"/>
            <a:ext cx="3844814" cy="42408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731" y="1715402"/>
            <a:ext cx="3844814" cy="42408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730" y="1715402"/>
            <a:ext cx="3844814" cy="424089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97862" y="5970030"/>
            <a:ext cx="6858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/>
            <a:r>
              <a:rPr lang="en-US" sz="2400" dirty="0">
                <a:solidFill>
                  <a:srgbClr val="001446">
                    <a:lumMod val="75000"/>
                    <a:lumOff val="25000"/>
                  </a:srgbClr>
                </a:solidFill>
              </a:rPr>
              <a:t>Map sequence for each point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4187" y="1715402"/>
            <a:ext cx="6858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/>
            <a:r>
              <a:rPr lang="en-US" sz="2400" dirty="0">
                <a:solidFill>
                  <a:srgbClr val="001446">
                    <a:lumMod val="75000"/>
                    <a:lumOff val="25000"/>
                  </a:srgbClr>
                </a:solidFill>
              </a:rPr>
              <a:t>Center Points of Reaches</a:t>
            </a:r>
          </a:p>
        </p:txBody>
      </p:sp>
      <p:sp>
        <p:nvSpPr>
          <p:cNvPr id="9" name="Rectangle 8"/>
          <p:cNvSpPr/>
          <p:nvPr/>
        </p:nvSpPr>
        <p:spPr>
          <a:xfrm>
            <a:off x="1699885" y="5580161"/>
            <a:ext cx="1505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en-US" dirty="0" smtClean="0">
                <a:solidFill>
                  <a:srgbClr val="001446">
                    <a:lumMod val="75000"/>
                    <a:lumOff val="25000"/>
                  </a:srgbClr>
                </a:solidFill>
              </a:rPr>
              <a:t>Hays </a:t>
            </a:r>
            <a:r>
              <a:rPr lang="en-US" dirty="0">
                <a:solidFill>
                  <a:srgbClr val="001446">
                    <a:lumMod val="75000"/>
                    <a:lumOff val="25000"/>
                  </a:srgbClr>
                </a:solidFill>
              </a:rPr>
              <a:t>County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 flipV="1">
            <a:off x="2912061" y="4441371"/>
            <a:ext cx="1696669" cy="707572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arrow" w="med" len="med"/>
            <a:tailEnd type="arrow"/>
          </a:ln>
          <a:effectLst/>
        </p:spPr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447" y="2342638"/>
            <a:ext cx="4207848" cy="310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2959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Flood warnings from cell-phone towers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846" y="1918902"/>
            <a:ext cx="3139743" cy="34631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990601" y="5607538"/>
            <a:ext cx="6858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/>
            <a:r>
              <a:rPr lang="en-US" sz="2400" dirty="0">
                <a:solidFill>
                  <a:srgbClr val="001446">
                    <a:lumMod val="75000"/>
                    <a:lumOff val="25000"/>
                  </a:srgbClr>
                </a:solidFill>
              </a:rPr>
              <a:t>Flood Risk Zone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56" y="1843032"/>
            <a:ext cx="2535982" cy="34865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837" y="951147"/>
            <a:ext cx="1343025" cy="2638425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 bwMode="auto">
          <a:xfrm>
            <a:off x="6252309" y="3548186"/>
            <a:ext cx="93783" cy="93783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 flipH="1" flipV="1">
            <a:off x="2459947" y="2485292"/>
            <a:ext cx="3753284" cy="1078523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V="1">
            <a:off x="2547815" y="1311710"/>
            <a:ext cx="3817816" cy="1103244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2852616" y="317695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prstClr val="black"/>
                </a:solidFill>
              </a:rPr>
              <a:t>Detect phone in flood zone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949544" y="136623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prstClr val="black"/>
                </a:solidFill>
              </a:rPr>
              <a:t>Send warning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305278" y="5568461"/>
            <a:ext cx="6858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/>
            <a:r>
              <a:rPr lang="en-US" sz="2400" dirty="0">
                <a:solidFill>
                  <a:srgbClr val="001446">
                    <a:lumMod val="75000"/>
                    <a:lumOff val="25000"/>
                  </a:srgbClr>
                </a:solidFill>
              </a:rPr>
              <a:t>Cell Phone Tower</a:t>
            </a:r>
          </a:p>
        </p:txBody>
      </p:sp>
    </p:spTree>
    <p:extLst>
      <p:ext uri="{BB962C8B-B14F-4D97-AF65-F5344CB8AC3E}">
        <p14:creationId xmlns:p14="http://schemas.microsoft.com/office/powerpoint/2010/main" val="144422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63302" y="1963615"/>
            <a:ext cx="2491067" cy="18170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725" y="368300"/>
            <a:ext cx="7312991" cy="901700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>
                <a:latin typeface="Calibri" panose="020F0502020204030204" pitchFamily="34" charset="0"/>
              </a:rPr>
              <a:t>National Flood Interoperability Experiment  (NFIE) </a:t>
            </a:r>
            <a:br>
              <a:rPr lang="en-US" sz="2400" dirty="0" smtClean="0">
                <a:latin typeface="Calibri" panose="020F0502020204030204" pitchFamily="34" charset="0"/>
              </a:rPr>
            </a:br>
            <a:r>
              <a:rPr lang="en-US" sz="2400" dirty="0" smtClean="0">
                <a:latin typeface="Calibri" panose="020F0502020204030204" pitchFamily="34" charset="0"/>
              </a:rPr>
              <a:t>Conceptual </a:t>
            </a:r>
            <a:r>
              <a:rPr lang="en-US" sz="2400" dirty="0">
                <a:latin typeface="Calibri" panose="020F0502020204030204" pitchFamily="34" charset="0"/>
              </a:rPr>
              <a:t>Framework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447800" y="1600200"/>
            <a:ext cx="5943600" cy="4724400"/>
            <a:chOff x="1905000" y="1981200"/>
            <a:chExt cx="5181600" cy="3962400"/>
          </a:xfrm>
        </p:grpSpPr>
        <p:sp>
          <p:nvSpPr>
            <p:cNvPr id="3" name="Rectangle 2"/>
            <p:cNvSpPr/>
            <p:nvPr/>
          </p:nvSpPr>
          <p:spPr>
            <a:xfrm>
              <a:off x="1905000" y="1981200"/>
              <a:ext cx="5181600" cy="3962400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362200" y="2286000"/>
              <a:ext cx="4343400" cy="3048000"/>
              <a:chOff x="2667000" y="2514600"/>
              <a:chExt cx="3733800" cy="2819400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2667000" y="2514600"/>
                <a:ext cx="3733800" cy="2819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6" name="Straight Connector 5"/>
              <p:cNvCxnSpPr>
                <a:stCxn id="4" idx="0"/>
                <a:endCxn id="4" idx="2"/>
              </p:cNvCxnSpPr>
              <p:nvPr/>
            </p:nvCxnSpPr>
            <p:spPr>
              <a:xfrm>
                <a:off x="4533900" y="2514600"/>
                <a:ext cx="0" cy="2819400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>
                <a:stCxn id="4" idx="1"/>
                <a:endCxn id="4" idx="3"/>
              </p:cNvCxnSpPr>
              <p:nvPr/>
            </p:nvCxnSpPr>
            <p:spPr>
              <a:xfrm>
                <a:off x="2667000" y="3924300"/>
                <a:ext cx="3733800" cy="0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/>
            <p:cNvSpPr txBox="1"/>
            <p:nvPr/>
          </p:nvSpPr>
          <p:spPr>
            <a:xfrm>
              <a:off x="2434649" y="5486400"/>
              <a:ext cx="4198507" cy="309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/>
              <a:r>
                <a:rPr lang="en-US" dirty="0">
                  <a:solidFill>
                    <a:srgbClr val="1F497D"/>
                  </a:solidFill>
                  <a:latin typeface="Calibri"/>
                </a:rPr>
                <a:t>NFIE-Services: </a:t>
              </a:r>
              <a:r>
                <a:rPr lang="en-US" dirty="0">
                  <a:solidFill>
                    <a:prstClr val="black"/>
                  </a:solidFill>
                  <a:latin typeface="Calibri"/>
                </a:rPr>
                <a:t>Web services for flood information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477832" y="2518062"/>
              <a:ext cx="1810150" cy="1006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dirty="0">
                  <a:solidFill>
                    <a:srgbClr val="1F497D"/>
                  </a:solidFill>
                  <a:latin typeface="Calibri"/>
                </a:rPr>
                <a:t>NFIE-Geo: </a:t>
              </a:r>
              <a:r>
                <a:rPr lang="en-US" dirty="0">
                  <a:solidFill>
                    <a:prstClr val="black"/>
                  </a:solidFill>
                  <a:latin typeface="Calibri"/>
                </a:rPr>
                <a:t>National geospatial framework for hydrology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385291" y="4059201"/>
              <a:ext cx="1902691" cy="1006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dirty="0">
                  <a:solidFill>
                    <a:srgbClr val="1F497D"/>
                  </a:solidFill>
                  <a:latin typeface="Calibri"/>
                </a:rPr>
                <a:t>NFIE-Hydro: </a:t>
              </a:r>
              <a:r>
                <a:rPr lang="en-US" dirty="0">
                  <a:solidFill>
                    <a:prstClr val="black"/>
                  </a:solidFill>
                  <a:latin typeface="Calibri"/>
                </a:rPr>
                <a:t>National high spatial resolution hydrologic forecasting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739290" y="4059201"/>
              <a:ext cx="1897273" cy="1006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dirty="0">
                  <a:solidFill>
                    <a:srgbClr val="1F497D"/>
                  </a:solidFill>
                  <a:latin typeface="Calibri"/>
                </a:rPr>
                <a:t>NFIE-River: </a:t>
              </a:r>
              <a:r>
                <a:rPr lang="en-US" dirty="0">
                  <a:solidFill>
                    <a:prstClr val="black"/>
                  </a:solidFill>
                  <a:latin typeface="Calibri"/>
                </a:rPr>
                <a:t>River</a:t>
              </a:r>
              <a:r>
                <a:rPr lang="en-US" dirty="0">
                  <a:solidFill>
                    <a:srgbClr val="1F497D"/>
                  </a:solidFill>
                  <a:latin typeface="Calibri"/>
                </a:rPr>
                <a:t> </a:t>
              </a:r>
              <a:r>
                <a:rPr lang="en-US" dirty="0">
                  <a:solidFill>
                    <a:prstClr val="black"/>
                  </a:solidFill>
                  <a:latin typeface="Calibri"/>
                </a:rPr>
                <a:t>channel information and real-time flood inundation mapping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739291" y="2532692"/>
              <a:ext cx="1897272" cy="774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dirty="0">
                  <a:solidFill>
                    <a:srgbClr val="1F497D"/>
                  </a:solidFill>
                  <a:latin typeface="Calibri"/>
                </a:rPr>
                <a:t>NFIE-Response: </a:t>
              </a:r>
              <a:r>
                <a:rPr lang="en-US" dirty="0" smtClean="0">
                  <a:solidFill>
                    <a:srgbClr val="1F497D"/>
                  </a:solidFill>
                  <a:latin typeface="Calibri"/>
                </a:rPr>
                <a:t>Community Flood Response System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Right Arrow 14"/>
            <p:cNvSpPr/>
            <p:nvPr/>
          </p:nvSpPr>
          <p:spPr>
            <a:xfrm>
              <a:off x="4326082" y="2965828"/>
              <a:ext cx="381000" cy="14045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Right Arrow 15"/>
            <p:cNvSpPr/>
            <p:nvPr/>
          </p:nvSpPr>
          <p:spPr>
            <a:xfrm>
              <a:off x="4287982" y="4343400"/>
              <a:ext cx="381000" cy="14045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Down Arrow 16"/>
            <p:cNvSpPr/>
            <p:nvPr/>
          </p:nvSpPr>
          <p:spPr>
            <a:xfrm>
              <a:off x="3352800" y="3636221"/>
              <a:ext cx="113145" cy="32617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" name="Down Arrow 17"/>
            <p:cNvSpPr/>
            <p:nvPr/>
          </p:nvSpPr>
          <p:spPr>
            <a:xfrm>
              <a:off x="5531427" y="3653240"/>
              <a:ext cx="113145" cy="326179"/>
            </a:xfrm>
            <a:prstGeom prst="downArrow">
              <a:avLst/>
            </a:prstGeom>
            <a:scene3d>
              <a:camera prst="orthographicFront">
                <a:rot lat="0" lon="0" rev="10799999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Right Arrow 18"/>
            <p:cNvSpPr/>
            <p:nvPr/>
          </p:nvSpPr>
          <p:spPr>
            <a:xfrm>
              <a:off x="4354945" y="3718392"/>
              <a:ext cx="381000" cy="140456"/>
            </a:xfrm>
            <a:prstGeom prst="rightArrow">
              <a:avLst/>
            </a:prstGeom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86286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Community Flood Response Map Book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260" y="1080655"/>
            <a:ext cx="3466216" cy="5299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7831" y="1080655"/>
            <a:ext cx="3154533" cy="52993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2260" y="651884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Source: Tomas Rodriguez, City of Austin</a:t>
            </a:r>
          </a:p>
        </p:txBody>
      </p:sp>
    </p:spTree>
    <p:extLst>
      <p:ext uri="{BB962C8B-B14F-4D97-AF65-F5344CB8AC3E}">
        <p14:creationId xmlns:p14="http://schemas.microsoft.com/office/powerpoint/2010/main" val="18247475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01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4027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3600" b="1" dirty="0" smtClean="0">
                <a:latin typeface="Arial"/>
                <a:cs typeface="Arial"/>
              </a:rPr>
              <a:t>NWS River </a:t>
            </a:r>
            <a:r>
              <a:rPr lang="en-US" sz="3600" b="1" dirty="0">
                <a:latin typeface="Arial"/>
                <a:cs typeface="Arial"/>
              </a:rPr>
              <a:t>Forecast Centers (RFCs)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087938" y="954088"/>
            <a:ext cx="4056062" cy="2473325"/>
          </a:xfrm>
        </p:spPr>
        <p:txBody>
          <a:bodyPr>
            <a:noAutofit/>
          </a:bodyPr>
          <a:lstStyle/>
          <a:p>
            <a:pPr lvl="1" eaLnBrk="1" hangingPunct="1">
              <a:lnSpc>
                <a:spcPct val="110000"/>
              </a:lnSpc>
              <a:spcBef>
                <a:spcPct val="75000"/>
              </a:spcBef>
            </a:pPr>
            <a:r>
              <a:rPr lang="en-US" sz="2000" b="1" dirty="0">
                <a:latin typeface="Arial"/>
                <a:cs typeface="Arial"/>
              </a:rPr>
              <a:t>Prepare river and flood forecasts </a:t>
            </a:r>
            <a:r>
              <a:rPr lang="en-US" sz="2000" b="1" dirty="0" smtClean="0">
                <a:latin typeface="Arial"/>
                <a:cs typeface="Arial"/>
              </a:rPr>
              <a:t>using models based </a:t>
            </a:r>
            <a:r>
              <a:rPr lang="en-US" sz="2000" b="1" dirty="0">
                <a:latin typeface="Arial"/>
                <a:cs typeface="Arial"/>
              </a:rPr>
              <a:t>on </a:t>
            </a:r>
            <a:r>
              <a:rPr lang="en-US" sz="2000" b="1" dirty="0" smtClean="0">
                <a:latin typeface="Arial"/>
                <a:cs typeface="Arial"/>
              </a:rPr>
              <a:t>average basin characteristics</a:t>
            </a:r>
            <a:endParaRPr lang="en-US" sz="2000" b="1" dirty="0">
              <a:latin typeface="Arial"/>
              <a:cs typeface="Arial"/>
            </a:endParaRPr>
          </a:p>
          <a:p>
            <a:pPr lvl="1" eaLnBrk="1" hangingPunct="1">
              <a:lnSpc>
                <a:spcPct val="110000"/>
              </a:lnSpc>
              <a:spcBef>
                <a:spcPct val="75000"/>
              </a:spcBef>
            </a:pPr>
            <a:r>
              <a:rPr lang="en-US" sz="2000" b="1" dirty="0">
                <a:latin typeface="Arial"/>
                <a:cs typeface="Arial"/>
              </a:rPr>
              <a:t>Provide forecast guidance to Weather Forecast Offices (WFOs)</a:t>
            </a:r>
          </a:p>
          <a:p>
            <a:pPr lvl="1" eaLnBrk="1" hangingPunct="1">
              <a:lnSpc>
                <a:spcPct val="110000"/>
              </a:lnSpc>
              <a:spcBef>
                <a:spcPct val="75000"/>
              </a:spcBef>
            </a:pPr>
            <a:r>
              <a:rPr lang="en-US" sz="2000" b="1" dirty="0">
                <a:latin typeface="Arial"/>
                <a:cs typeface="Arial"/>
              </a:rPr>
              <a:t>Issue daily stage and </a:t>
            </a:r>
            <a:r>
              <a:rPr lang="en-US" sz="2000" b="1" dirty="0" err="1">
                <a:latin typeface="Arial"/>
                <a:cs typeface="Arial"/>
              </a:rPr>
              <a:t>streamflow</a:t>
            </a:r>
            <a:r>
              <a:rPr lang="en-US" sz="2000" b="1" dirty="0">
                <a:latin typeface="Arial"/>
                <a:cs typeface="Arial"/>
              </a:rPr>
              <a:t> forecasts, rainfall and drought data and information, and flash flood guidance</a:t>
            </a:r>
          </a:p>
          <a:p>
            <a:pPr lvl="1" eaLnBrk="1" hangingPunct="1">
              <a:lnSpc>
                <a:spcPct val="110000"/>
              </a:lnSpc>
              <a:spcBef>
                <a:spcPct val="75000"/>
              </a:spcBef>
            </a:pPr>
            <a:r>
              <a:rPr lang="en-US" sz="2000" b="1" dirty="0">
                <a:latin typeface="Arial"/>
                <a:cs typeface="Arial"/>
              </a:rPr>
              <a:t>Work with water managers and other Federal Agencies</a:t>
            </a:r>
          </a:p>
        </p:txBody>
      </p:sp>
      <p:sp>
        <p:nvSpPr>
          <p:cNvPr id="8" name="Slide Number Placeholder 23"/>
          <p:cNvSpPr txBox="1">
            <a:spLocks noGrp="1"/>
          </p:cNvSpPr>
          <p:nvPr/>
        </p:nvSpPr>
        <p:spPr bwMode="auto">
          <a:xfrm>
            <a:off x="7010400" y="65532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/>
          <a:lstStyle>
            <a:lvl1pPr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9pPr>
          </a:lstStyle>
          <a:p>
            <a:pPr algn="r" eaLnBrk="1" hangingPunct="1"/>
            <a:fld id="{1DDC4E95-52BB-48C4-810C-60101B8553A9}" type="slidenum">
              <a:rPr lang="en-US" sz="1400">
                <a:solidFill>
                  <a:srgbClr val="FFFFCC"/>
                </a:solidFill>
                <a:latin typeface="Franklin Gothic Medium Cond" pitchFamily="34" charset="0"/>
              </a:rPr>
              <a:pPr algn="r" eaLnBrk="1" hangingPunct="1"/>
              <a:t>3</a:t>
            </a:fld>
            <a:endParaRPr lang="en-US" sz="1400">
              <a:solidFill>
                <a:srgbClr val="FFFFCC"/>
              </a:solidFill>
              <a:latin typeface="Franklin Gothic Medium Cond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9953" y="1435635"/>
            <a:ext cx="5479976" cy="4346473"/>
            <a:chOff x="263205" y="1215358"/>
            <a:chExt cx="2798021" cy="2133600"/>
          </a:xfrm>
        </p:grpSpPr>
        <p:pic>
          <p:nvPicPr>
            <p:cNvPr id="7" name="Picture 6" descr="RFCCHps_ts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205" y="1393463"/>
              <a:ext cx="2798021" cy="195549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5055" y="1215358"/>
              <a:ext cx="699051" cy="699051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1404257" y="6030686"/>
            <a:ext cx="3344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6000 sub-basins in continental US</a:t>
            </a:r>
          </a:p>
        </p:txBody>
      </p:sp>
    </p:spTree>
    <p:extLst>
      <p:ext uri="{BB962C8B-B14F-4D97-AF65-F5344CB8AC3E}">
        <p14:creationId xmlns:p14="http://schemas.microsoft.com/office/powerpoint/2010/main" val="40281583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798863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606430" cy="484632"/>
          </a:xfrm>
        </p:spPr>
        <p:txBody>
          <a:bodyPr/>
          <a:lstStyle/>
          <a:p>
            <a:r>
              <a:rPr lang="en-US" dirty="0" smtClean="0"/>
              <a:t>Situational Awareness For Everyone (SAFE)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724917" y="6428698"/>
            <a:ext cx="4385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latin typeface="Times New Roman" panose="02020603050405020304" pitchFamily="18" charset="0"/>
                <a:ea typeface="Calibri" panose="020F0502020204030204" pitchFamily="34" charset="0"/>
              </a:rPr>
              <a:t>Flood SAFE Viewer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: </a:t>
            </a:r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2"/>
              </a:rPr>
              <a:t>http://arcg.is/1LPOHnE</a:t>
            </a:r>
            <a:endParaRPr lang="en-US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075288"/>
            <a:ext cx="7957117" cy="49186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612739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Source: Jared Allen, NWS Austin-San Antonio Weather Forecast Office</a:t>
            </a:r>
          </a:p>
        </p:txBody>
      </p:sp>
    </p:spTree>
    <p:extLst>
      <p:ext uri="{BB962C8B-B14F-4D97-AF65-F5344CB8AC3E}">
        <p14:creationId xmlns:p14="http://schemas.microsoft.com/office/powerpoint/2010/main" val="2592710727"/>
      </p:ext>
    </p:extLst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457200"/>
            <a:ext cx="8078893" cy="484632"/>
          </a:xfrm>
        </p:spPr>
        <p:txBody>
          <a:bodyPr/>
          <a:lstStyle/>
          <a:p>
            <a:r>
              <a:rPr lang="en-US" dirty="0" smtClean="0"/>
              <a:t>SAFE Map for Blanco River near Wimberley, </a:t>
            </a:r>
            <a:r>
              <a:rPr lang="en-US" dirty="0" err="1" smtClean="0"/>
              <a:t>Tx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22493" y="594360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Source: Jared Allen, NWS Austin-San Antonio Weather Forecast Office</a:t>
            </a:r>
          </a:p>
        </p:txBody>
      </p:sp>
      <p:sp>
        <p:nvSpPr>
          <p:cNvPr id="6" name="Rectangle 5"/>
          <p:cNvSpPr/>
          <p:nvPr/>
        </p:nvSpPr>
        <p:spPr>
          <a:xfrm>
            <a:off x="1415952" y="6216134"/>
            <a:ext cx="57557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latin typeface="Times New Roman" panose="02020603050405020304" pitchFamily="18" charset="0"/>
                <a:ea typeface="Calibri" panose="020F0502020204030204" pitchFamily="34" charset="0"/>
              </a:rPr>
              <a:t>Blanco River Proof-of-concept Map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2"/>
              </a:rPr>
              <a:t>http://arcg.is/1GtObu3</a:t>
            </a:r>
            <a:endParaRPr lang="en-US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487" y="1209901"/>
            <a:ext cx="7952148" cy="453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5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2991" cy="571500"/>
          </a:xfrm>
        </p:spPr>
        <p:txBody>
          <a:bodyPr/>
          <a:lstStyle/>
          <a:p>
            <a:pPr algn="ctr"/>
            <a:r>
              <a:rPr lang="en-US" sz="3600" dirty="0" smtClean="0">
                <a:latin typeface="Calibri" panose="020F0502020204030204" pitchFamily="34" charset="0"/>
              </a:rPr>
              <a:t>Flood Emergency Response</a:t>
            </a:r>
            <a:endParaRPr lang="en-US" sz="3600" dirty="0">
              <a:latin typeface="Calibri" panose="020F0502020204030204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14300" y="2698432"/>
            <a:ext cx="1082040" cy="2729865"/>
            <a:chOff x="312420" y="2629852"/>
            <a:chExt cx="1082040" cy="2729865"/>
          </a:xfrm>
        </p:grpSpPr>
        <p:sp>
          <p:nvSpPr>
            <p:cNvPr id="3" name="TextBox 2"/>
            <p:cNvSpPr txBox="1"/>
            <p:nvPr/>
          </p:nvSpPr>
          <p:spPr>
            <a:xfrm>
              <a:off x="312420" y="2629852"/>
              <a:ext cx="1082040" cy="247650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 defTabSz="914400" eaLnBrk="0" hangingPunct="0">
                <a:lnSpc>
                  <a:spcPts val="1800"/>
                </a:lnSpc>
              </a:pPr>
              <a:r>
                <a:rPr lang="en-US" sz="1600" b="1" dirty="0">
                  <a:solidFill>
                    <a:prstClr val="black"/>
                  </a:solidFill>
                  <a:latin typeface="Arial"/>
                  <a:ea typeface="ＭＳ Ｐゴシック"/>
                  <a:cs typeface="ＭＳ Ｐゴシック"/>
                </a:rPr>
                <a:t>Action</a:t>
              </a:r>
              <a:endParaRPr lang="en-US" sz="1400" b="1" dirty="0">
                <a:solidFill>
                  <a:prstClr val="black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2420" y="5112067"/>
              <a:ext cx="1082040" cy="247650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 defTabSz="914400" eaLnBrk="0" hangingPunct="0">
                <a:lnSpc>
                  <a:spcPts val="1800"/>
                </a:lnSpc>
              </a:pPr>
              <a:r>
                <a:rPr lang="en-US" sz="1600" b="1" dirty="0">
                  <a:solidFill>
                    <a:prstClr val="black"/>
                  </a:solidFill>
                  <a:latin typeface="Arial"/>
                  <a:ea typeface="ＭＳ Ｐゴシック"/>
                  <a:cs typeface="ＭＳ Ｐゴシック"/>
                </a:rPr>
                <a:t>Planning</a:t>
              </a:r>
              <a:endParaRPr lang="en-US" sz="1400" b="1" dirty="0">
                <a:solidFill>
                  <a:prstClr val="black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</p:grpSp>
      <p:cxnSp>
        <p:nvCxnSpPr>
          <p:cNvPr id="6" name="Straight Connector 5"/>
          <p:cNvCxnSpPr/>
          <p:nvPr/>
        </p:nvCxnSpPr>
        <p:spPr bwMode="auto">
          <a:xfrm>
            <a:off x="5078730" y="1581150"/>
            <a:ext cx="0" cy="4964430"/>
          </a:xfrm>
          <a:prstGeom prst="line">
            <a:avLst/>
          </a:prstGeom>
          <a:noFill/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>
            <a:off x="1394460" y="4139565"/>
            <a:ext cx="7368540" cy="0"/>
          </a:xfrm>
          <a:prstGeom prst="line">
            <a:avLst/>
          </a:prstGeom>
          <a:noFill/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2" name="Group 11"/>
          <p:cNvGrpSpPr/>
          <p:nvPr/>
        </p:nvGrpSpPr>
        <p:grpSpPr>
          <a:xfrm>
            <a:off x="1402080" y="1320800"/>
            <a:ext cx="7368540" cy="450849"/>
            <a:chOff x="1119187" y="1512570"/>
            <a:chExt cx="7368540" cy="247650"/>
          </a:xfrm>
        </p:grpSpPr>
        <p:sp>
          <p:nvSpPr>
            <p:cNvPr id="9" name="TextBox 8"/>
            <p:cNvSpPr txBox="1"/>
            <p:nvPr/>
          </p:nvSpPr>
          <p:spPr>
            <a:xfrm>
              <a:off x="1119187" y="1512570"/>
              <a:ext cx="3684269" cy="247650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 defTabSz="914400" eaLnBrk="0" hangingPunct="0">
                <a:lnSpc>
                  <a:spcPts val="1800"/>
                </a:lnSpc>
              </a:pPr>
              <a:r>
                <a:rPr lang="en-US" sz="1600" b="1" dirty="0">
                  <a:solidFill>
                    <a:prstClr val="black"/>
                  </a:solidFill>
                  <a:latin typeface="Arial"/>
                  <a:ea typeface="ＭＳ Ｐゴシック"/>
                  <a:cs typeface="ＭＳ Ｐゴシック"/>
                </a:rPr>
                <a:t>Emergency Responders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803457" y="1512570"/>
              <a:ext cx="3684270" cy="247650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 defTabSz="914400" eaLnBrk="0" hangingPunct="0">
                <a:lnSpc>
                  <a:spcPts val="1800"/>
                </a:lnSpc>
              </a:pPr>
              <a:r>
                <a:rPr lang="en-US" sz="1600" b="1" dirty="0">
                  <a:solidFill>
                    <a:prstClr val="black"/>
                  </a:solidFill>
                  <a:latin typeface="Arial"/>
                  <a:ea typeface="ＭＳ Ｐゴシック"/>
                  <a:cs typeface="ＭＳ Ｐゴシック"/>
                </a:rPr>
                <a:t>Public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508760" y="1771650"/>
            <a:ext cx="3691890" cy="247650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 anchorCtr="0">
            <a:noAutofit/>
          </a:bodyPr>
          <a:lstStyle/>
          <a:p>
            <a:pPr defTabSz="914400" eaLnBrk="0" hangingPunct="0">
              <a:lnSpc>
                <a:spcPts val="1800"/>
              </a:lnSpc>
            </a:pPr>
            <a:r>
              <a:rPr lang="en-US" sz="1400" b="1" i="1" u="sng" dirty="0">
                <a:solidFill>
                  <a:prstClr val="black"/>
                </a:solidFill>
                <a:latin typeface="Arial"/>
                <a:ea typeface="ＭＳ Ｐゴシック"/>
                <a:cs typeface="ＭＳ Ｐゴシック"/>
              </a:rPr>
              <a:t>Incident Response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73040" y="1771650"/>
            <a:ext cx="3691890" cy="247650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 anchorCtr="0">
            <a:noAutofit/>
          </a:bodyPr>
          <a:lstStyle/>
          <a:p>
            <a:pPr defTabSz="914400" eaLnBrk="0" hangingPunct="0">
              <a:lnSpc>
                <a:spcPts val="1800"/>
              </a:lnSpc>
            </a:pPr>
            <a:r>
              <a:rPr lang="en-US" sz="1400" b="1" i="1" u="sng" dirty="0">
                <a:solidFill>
                  <a:prstClr val="black"/>
                </a:solidFill>
                <a:latin typeface="Arial"/>
                <a:ea typeface="ＭＳ Ｐゴシック"/>
                <a:cs typeface="ＭＳ Ｐゴシック"/>
              </a:rPr>
              <a:t>Warnings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16380" y="4291965"/>
            <a:ext cx="3691890" cy="247650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 anchorCtr="0">
            <a:noAutofit/>
          </a:bodyPr>
          <a:lstStyle/>
          <a:p>
            <a:pPr defTabSz="914400" eaLnBrk="0" hangingPunct="0">
              <a:lnSpc>
                <a:spcPts val="1800"/>
              </a:lnSpc>
            </a:pPr>
            <a:r>
              <a:rPr lang="en-US" sz="1400" b="1" i="1" u="sng" dirty="0">
                <a:solidFill>
                  <a:prstClr val="black"/>
                </a:solidFill>
                <a:latin typeface="Arial"/>
                <a:ea typeface="ＭＳ Ｐゴシック"/>
                <a:cs typeface="ＭＳ Ｐゴシック"/>
              </a:rPr>
              <a:t>Wide Area Flood Plan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280660" y="4291965"/>
            <a:ext cx="3691890" cy="247650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 anchorCtr="0">
            <a:noAutofit/>
          </a:bodyPr>
          <a:lstStyle/>
          <a:p>
            <a:pPr defTabSz="914400" eaLnBrk="0" hangingPunct="0">
              <a:lnSpc>
                <a:spcPts val="1800"/>
              </a:lnSpc>
            </a:pPr>
            <a:r>
              <a:rPr lang="en-US" sz="1400" b="1" i="1" u="sng" dirty="0">
                <a:solidFill>
                  <a:prstClr val="black"/>
                </a:solidFill>
                <a:latin typeface="Arial"/>
                <a:ea typeface="ＭＳ Ｐゴシック"/>
                <a:cs typeface="ＭＳ Ｐゴシック"/>
              </a:rPr>
              <a:t>Public Education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394461" y="2198637"/>
            <a:ext cx="34442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rgbClr val="FF0000"/>
                </a:solidFill>
                <a:latin typeface="Arial"/>
                <a:ea typeface="ＭＳ Ｐゴシック"/>
                <a:cs typeface="ＭＳ Ｐゴシック"/>
              </a:rPr>
              <a:t>Current and forecast storm </a:t>
            </a:r>
            <a:r>
              <a:rPr lang="en-US" sz="1400" i="1" dirty="0" smtClean="0">
                <a:solidFill>
                  <a:srgbClr val="FF0000"/>
                </a:solidFill>
                <a:latin typeface="Arial"/>
                <a:ea typeface="ＭＳ Ｐゴシック"/>
                <a:cs typeface="ＭＳ Ｐゴシック"/>
              </a:rPr>
              <a:t>rainfall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1400" i="1" dirty="0" smtClean="0">
                <a:solidFill>
                  <a:srgbClr val="FF0000"/>
                </a:solidFill>
                <a:latin typeface="Arial"/>
                <a:ea typeface="ＭＳ Ｐゴシック"/>
                <a:cs typeface="ＭＳ Ｐゴシック"/>
              </a:rPr>
              <a:t>Creates Flood Response Maps</a:t>
            </a:r>
            <a:endParaRPr lang="en-US" sz="1400" i="1" dirty="0">
              <a:solidFill>
                <a:srgbClr val="FF0000"/>
              </a:solidFill>
              <a:latin typeface="Arial"/>
              <a:ea typeface="ＭＳ Ｐゴシック"/>
              <a:cs typeface="ＭＳ Ｐゴシック"/>
            </a:endParaRP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rgbClr val="FF0000"/>
                </a:solidFill>
                <a:latin typeface="Arial"/>
                <a:ea typeface="ＭＳ Ｐゴシック"/>
                <a:cs typeface="ＭＳ Ｐゴシック"/>
              </a:rPr>
              <a:t>Current and forecast flood conditions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rgbClr val="FF0000"/>
                </a:solidFill>
                <a:latin typeface="Arial"/>
                <a:ea typeface="ＭＳ Ｐゴシック"/>
                <a:cs typeface="ＭＳ Ｐゴシック"/>
              </a:rPr>
              <a:t>Impact on homes, critical infrastructure, and transportation routes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159020" y="2198637"/>
            <a:ext cx="34676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rgbClr val="FF0000"/>
                </a:solidFill>
                <a:latin typeface="Arial"/>
                <a:ea typeface="ＭＳ Ｐゴシック"/>
                <a:cs typeface="ＭＳ Ｐゴシック"/>
              </a:rPr>
              <a:t>Public notification and warnings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rgbClr val="FF0000"/>
                </a:solidFill>
                <a:latin typeface="Arial"/>
                <a:ea typeface="ＭＳ Ｐゴシック"/>
                <a:cs typeface="ＭＳ Ｐゴシック"/>
              </a:rPr>
              <a:t>Current and anticipated road closures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rgbClr val="FF0000"/>
                </a:solidFill>
                <a:latin typeface="Arial"/>
                <a:ea typeface="ＭＳ Ｐゴシック"/>
                <a:cs typeface="ＭＳ Ｐゴシック"/>
              </a:rPr>
              <a:t>Real-time and forecast flood </a:t>
            </a:r>
            <a:r>
              <a:rPr lang="en-US" sz="1400" i="1" dirty="0" smtClean="0">
                <a:solidFill>
                  <a:srgbClr val="FF0000"/>
                </a:solidFill>
                <a:latin typeface="Arial"/>
                <a:ea typeface="ＭＳ Ｐゴシック"/>
                <a:cs typeface="ＭＳ Ｐゴシック"/>
              </a:rPr>
              <a:t>maps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1400" i="1" dirty="0" smtClean="0">
                <a:solidFill>
                  <a:srgbClr val="FF0000"/>
                </a:solidFill>
                <a:latin typeface="Arial"/>
                <a:ea typeface="ＭＳ Ｐゴシック"/>
                <a:cs typeface="ＭＳ Ｐゴシック"/>
              </a:rPr>
              <a:t>Evacuation routes</a:t>
            </a:r>
            <a:endParaRPr lang="en-US" sz="1400" i="1" dirty="0">
              <a:solidFill>
                <a:srgbClr val="FF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402080" y="4695794"/>
            <a:ext cx="34366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rgbClr val="FF0000"/>
                </a:solidFill>
                <a:latin typeface="Arial"/>
                <a:ea typeface="ＭＳ Ｐゴシック"/>
                <a:cs typeface="ＭＳ Ｐゴシック"/>
              </a:rPr>
              <a:t>Static flood </a:t>
            </a:r>
            <a:r>
              <a:rPr lang="en-US" sz="1400" i="1" dirty="0" smtClean="0">
                <a:solidFill>
                  <a:srgbClr val="FF0000"/>
                </a:solidFill>
                <a:latin typeface="Arial"/>
                <a:ea typeface="ＭＳ Ｐゴシック"/>
                <a:cs typeface="ＭＳ Ｐゴシック"/>
              </a:rPr>
              <a:t>maps</a:t>
            </a:r>
            <a:endParaRPr lang="en-US" sz="1400" i="1" dirty="0">
              <a:solidFill>
                <a:srgbClr val="FF0000"/>
              </a:solidFill>
              <a:latin typeface="Arial"/>
              <a:ea typeface="ＭＳ Ｐゴシック"/>
              <a:cs typeface="ＭＳ Ｐゴシック"/>
            </a:endParaRP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rgbClr val="FF0000"/>
                </a:solidFill>
                <a:latin typeface="Arial"/>
                <a:ea typeface="ＭＳ Ｐゴシック"/>
                <a:cs typeface="ＭＳ Ｐゴシック"/>
              </a:rPr>
              <a:t>Number of flooded homes, critical infrastructure and transportation routes for different risk conditions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rgbClr val="FF0000"/>
                </a:solidFill>
                <a:latin typeface="Arial"/>
                <a:ea typeface="ＭＳ Ｐゴシック"/>
                <a:cs typeface="ＭＳ Ｐゴシック"/>
              </a:rPr>
              <a:t>Pre-planning of flood response mobilization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200650" y="4695794"/>
            <a:ext cx="339089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1400" i="1" dirty="0" smtClean="0">
                <a:solidFill>
                  <a:srgbClr val="FF0000"/>
                </a:solidFill>
                <a:latin typeface="Arial"/>
                <a:ea typeface="ＭＳ Ｐゴシック"/>
                <a:cs typeface="ＭＳ Ｐゴシック"/>
              </a:rPr>
              <a:t>Location based risk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1400" i="1" dirty="0" smtClean="0">
                <a:solidFill>
                  <a:srgbClr val="FF0000"/>
                </a:solidFill>
                <a:latin typeface="Arial"/>
                <a:ea typeface="ＭＳ Ｐゴシック"/>
                <a:cs typeface="ＭＳ Ｐゴシック"/>
              </a:rPr>
              <a:t>Evacuation routes </a:t>
            </a:r>
            <a:endParaRPr lang="en-US" sz="1400" i="1" dirty="0">
              <a:solidFill>
                <a:srgbClr val="FF0000"/>
              </a:solidFill>
              <a:latin typeface="Arial"/>
              <a:ea typeface="ＭＳ Ｐゴシック"/>
              <a:cs typeface="ＭＳ Ｐゴシック"/>
            </a:endParaRP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rgbClr val="FF0000"/>
                </a:solidFill>
                <a:latin typeface="Arial"/>
                <a:ea typeface="ＭＳ Ｐゴシック"/>
                <a:cs typeface="ＭＳ Ｐゴシック"/>
              </a:rPr>
              <a:t>Putting together a “go bag” for evacuation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rgbClr val="FF0000"/>
                </a:solidFill>
                <a:latin typeface="Arial"/>
                <a:ea typeface="ＭＳ Ｐゴシック"/>
                <a:cs typeface="ＭＳ Ｐゴシック"/>
              </a:rPr>
              <a:t>Flood hazard prevention methods</a:t>
            </a:r>
          </a:p>
        </p:txBody>
      </p:sp>
    </p:spTree>
    <p:extLst>
      <p:ext uri="{BB962C8B-B14F-4D97-AF65-F5344CB8AC3E}">
        <p14:creationId xmlns:p14="http://schemas.microsoft.com/office/powerpoint/2010/main" val="221298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96982" y="3454171"/>
            <a:ext cx="7989817" cy="145124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000" dirty="0" smtClean="0"/>
              <a:t>Action</a:t>
            </a:r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696982" y="2002929"/>
            <a:ext cx="7989818" cy="145124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000" dirty="0" smtClean="0"/>
              <a:t>Planning</a:t>
            </a:r>
            <a:endParaRPr lang="en-US" sz="4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800" y="469900"/>
            <a:ext cx="7312991" cy="774700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</a:rPr>
              <a:t>Flood Response: 4 Critical 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96982" y="2003424"/>
            <a:ext cx="7989818" cy="3205657"/>
          </a:xfrm>
        </p:spPr>
        <p:txBody>
          <a:bodyPr>
            <a:no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600" dirty="0" smtClean="0"/>
              <a:t>Pre-planning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/>
              <a:t>Public Education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/>
              <a:t>Real-Time </a:t>
            </a:r>
            <a:r>
              <a:rPr lang="en-US" sz="3600" dirty="0"/>
              <a:t>Flood Maps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Warnings</a:t>
            </a:r>
          </a:p>
        </p:txBody>
      </p:sp>
    </p:spTree>
    <p:extLst>
      <p:ext uri="{BB962C8B-B14F-4D97-AF65-F5344CB8AC3E}">
        <p14:creationId xmlns:p14="http://schemas.microsoft.com/office/powerpoint/2010/main" val="7787745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96982" y="3454171"/>
            <a:ext cx="7989817" cy="145124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000" dirty="0" smtClean="0"/>
              <a:t>Action</a:t>
            </a:r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696982" y="2002929"/>
            <a:ext cx="7989818" cy="145124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000" dirty="0" smtClean="0"/>
              <a:t>Planning</a:t>
            </a:r>
            <a:endParaRPr lang="en-US" sz="4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Flood Response: 4 Critical 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96982" y="2003425"/>
            <a:ext cx="7989817" cy="3092450"/>
          </a:xfrm>
        </p:spPr>
        <p:txBody>
          <a:bodyPr>
            <a:no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600" b="1" dirty="0"/>
              <a:t>Pre-planning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Public Education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Real-Time Flood Maps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Warnings</a:t>
            </a:r>
          </a:p>
        </p:txBody>
      </p:sp>
    </p:spTree>
    <p:extLst>
      <p:ext uri="{BB962C8B-B14F-4D97-AF65-F5344CB8AC3E}">
        <p14:creationId xmlns:p14="http://schemas.microsoft.com/office/powerpoint/2010/main" val="16057357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2991" cy="660400"/>
          </a:xfrm>
        </p:spPr>
        <p:txBody>
          <a:bodyPr/>
          <a:lstStyle/>
          <a:p>
            <a:pPr algn="ctr"/>
            <a:r>
              <a:rPr lang="en-US" sz="4400" dirty="0">
                <a:latin typeface="Calibri" panose="020F0502020204030204" pitchFamily="34" charset="0"/>
              </a:rPr>
              <a:t>Pre-Planning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066800" y="1601788"/>
            <a:ext cx="7099300" cy="4672012"/>
          </a:xfrm>
        </p:spPr>
        <p:txBody>
          <a:bodyPr/>
          <a:lstStyle/>
          <a:p>
            <a:r>
              <a:rPr lang="en-US" sz="2800" b="1" dirty="0">
                <a:latin typeface="Calibri" panose="020F0502020204030204" pitchFamily="34" charset="0"/>
              </a:rPr>
              <a:t>Why</a:t>
            </a:r>
            <a:r>
              <a:rPr lang="en-US" sz="2800" dirty="0">
                <a:latin typeface="Calibri" panose="020F0502020204030204" pitchFamily="34" charset="0"/>
              </a:rPr>
              <a:t>: enhance disaster response</a:t>
            </a:r>
          </a:p>
          <a:p>
            <a:r>
              <a:rPr lang="en-US" sz="2800" b="1" dirty="0">
                <a:latin typeface="Calibri" panose="020F0502020204030204" pitchFamily="34" charset="0"/>
              </a:rPr>
              <a:t>What</a:t>
            </a:r>
            <a:r>
              <a:rPr lang="en-US" sz="2800" dirty="0">
                <a:latin typeface="Calibri" panose="020F0502020204030204" pitchFamily="34" charset="0"/>
              </a:rPr>
              <a:t>: prepare for these types of floods:</a:t>
            </a:r>
          </a:p>
          <a:p>
            <a:pPr lvl="1"/>
            <a:r>
              <a:rPr lang="en-US" sz="2800" dirty="0">
                <a:latin typeface="Calibri" panose="020F0502020204030204" pitchFamily="34" charset="0"/>
              </a:rPr>
              <a:t>Flash flood – short duration pulse; high risk, high mortality</a:t>
            </a:r>
          </a:p>
          <a:p>
            <a:pPr lvl="1"/>
            <a:r>
              <a:rPr lang="en-US" sz="2800" dirty="0">
                <a:latin typeface="Calibri" panose="020F0502020204030204" pitchFamily="34" charset="0"/>
              </a:rPr>
              <a:t>Flat-water flood – chronic event; lower velocity, longer duration</a:t>
            </a:r>
          </a:p>
          <a:p>
            <a:r>
              <a:rPr lang="en-US" sz="2800" b="1" dirty="0">
                <a:latin typeface="Calibri" panose="020F0502020204030204" pitchFamily="34" charset="0"/>
              </a:rPr>
              <a:t>Who</a:t>
            </a:r>
            <a:r>
              <a:rPr lang="en-US" sz="2800" dirty="0">
                <a:latin typeface="Calibri" panose="020F0502020204030204" pitchFamily="34" charset="0"/>
              </a:rPr>
              <a:t>:</a:t>
            </a:r>
            <a:r>
              <a:rPr lang="en-US" sz="2800" dirty="0" smtClean="0">
                <a:latin typeface="Calibri" panose="020F0502020204030204" pitchFamily="34" charset="0"/>
              </a:rPr>
              <a:t> federal/state </a:t>
            </a:r>
            <a:r>
              <a:rPr lang="en-US" sz="2800" dirty="0">
                <a:latin typeface="Calibri" panose="020F0502020204030204" pitchFamily="34" charset="0"/>
              </a:rPr>
              <a:t>+ local jurisdiction</a:t>
            </a:r>
          </a:p>
        </p:txBody>
      </p:sp>
    </p:spTree>
    <p:extLst>
      <p:ext uri="{BB962C8B-B14F-4D97-AF65-F5344CB8AC3E}">
        <p14:creationId xmlns:p14="http://schemas.microsoft.com/office/powerpoint/2010/main" val="38556464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2991" cy="736600"/>
          </a:xfrm>
        </p:spPr>
        <p:txBody>
          <a:bodyPr/>
          <a:lstStyle/>
          <a:p>
            <a:pPr algn="ctr"/>
            <a:r>
              <a:rPr lang="en-US" sz="4400" dirty="0">
                <a:latin typeface="Calibri" panose="020F0502020204030204" pitchFamily="34" charset="0"/>
              </a:rPr>
              <a:t>Pre-Planning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14400" y="1601788"/>
            <a:ext cx="7543800" cy="3770312"/>
          </a:xfrm>
        </p:spPr>
        <p:txBody>
          <a:bodyPr/>
          <a:lstStyle/>
          <a:p>
            <a:r>
              <a:rPr lang="en-US" sz="2800" dirty="0">
                <a:latin typeface="Calibri" panose="020F0502020204030204" pitchFamily="34" charset="0"/>
              </a:rPr>
              <a:t>Identify, map &amp; prioritize high risk areas</a:t>
            </a:r>
          </a:p>
          <a:p>
            <a:pPr lvl="2"/>
            <a:r>
              <a:rPr lang="en-US" dirty="0"/>
              <a:t>Critical infrastructure</a:t>
            </a:r>
          </a:p>
          <a:p>
            <a:pPr lvl="2"/>
            <a:r>
              <a:rPr lang="en-US" dirty="0"/>
              <a:t>Key resources</a:t>
            </a:r>
          </a:p>
          <a:p>
            <a:pPr lvl="2"/>
            <a:r>
              <a:rPr lang="en-US" dirty="0"/>
              <a:t>Vulnerable population</a:t>
            </a:r>
          </a:p>
          <a:p>
            <a:pPr lvl="2"/>
            <a:r>
              <a:rPr lang="en-US" dirty="0"/>
              <a:t>First-responder access routes</a:t>
            </a:r>
          </a:p>
          <a:p>
            <a:pPr lvl="2"/>
            <a:r>
              <a:rPr lang="en-US" dirty="0"/>
              <a:t>Public evacuation routes</a:t>
            </a:r>
          </a:p>
        </p:txBody>
      </p:sp>
    </p:spTree>
    <p:extLst>
      <p:ext uri="{BB962C8B-B14F-4D97-AF65-F5344CB8AC3E}">
        <p14:creationId xmlns:p14="http://schemas.microsoft.com/office/powerpoint/2010/main" val="24167297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2991" cy="711200"/>
          </a:xfrm>
        </p:spPr>
        <p:txBody>
          <a:bodyPr/>
          <a:lstStyle/>
          <a:p>
            <a:pPr algn="ctr"/>
            <a:r>
              <a:rPr lang="en-US" sz="4400" dirty="0">
                <a:latin typeface="Calibri" panose="020F0502020204030204" pitchFamily="34" charset="0"/>
              </a:rPr>
              <a:t>Pre-Planning Outputs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73100" y="1601788"/>
            <a:ext cx="7899400" cy="4735512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Calibri" panose="020F0502020204030204" pitchFamily="34" charset="0"/>
              </a:rPr>
              <a:t>Flood response maps</a:t>
            </a:r>
          </a:p>
          <a:p>
            <a:r>
              <a:rPr lang="en-US" sz="2800" dirty="0" smtClean="0">
                <a:latin typeface="Calibri" panose="020F0502020204030204" pitchFamily="34" charset="0"/>
              </a:rPr>
              <a:t>Roads</a:t>
            </a:r>
            <a:r>
              <a:rPr lang="en-US" sz="2800" dirty="0">
                <a:latin typeface="Calibri" panose="020F0502020204030204" pitchFamily="34" charset="0"/>
              </a:rPr>
              <a:t>, bridges, address points, low-water</a:t>
            </a:r>
            <a:r>
              <a:rPr lang="en-US" sz="2800" dirty="0" smtClean="0">
                <a:latin typeface="Calibri" panose="020F0502020204030204" pitchFamily="34" charset="0"/>
              </a:rPr>
              <a:t> crossings (where available)</a:t>
            </a:r>
          </a:p>
          <a:p>
            <a:r>
              <a:rPr lang="en-US" sz="2800" dirty="0" smtClean="0">
                <a:latin typeface="Calibri" panose="020F0502020204030204" pitchFamily="34" charset="0"/>
              </a:rPr>
              <a:t>First</a:t>
            </a:r>
            <a:r>
              <a:rPr lang="en-US" sz="2800" dirty="0">
                <a:latin typeface="Calibri" panose="020F0502020204030204" pitchFamily="34" charset="0"/>
              </a:rPr>
              <a:t>-responder access &amp; public evacuation routes</a:t>
            </a:r>
            <a:endParaRPr lang="en-US" sz="2800" dirty="0" smtClean="0">
              <a:latin typeface="Calibri" panose="020F0502020204030204" pitchFamily="34" charset="0"/>
            </a:endParaRPr>
          </a:p>
          <a:p>
            <a:r>
              <a:rPr lang="en-US" sz="2800" dirty="0" smtClean="0">
                <a:latin typeface="Calibri" panose="020F0502020204030204" pitchFamily="34" charset="0"/>
              </a:rPr>
              <a:t>Go </a:t>
            </a:r>
            <a:r>
              <a:rPr lang="en-US" sz="2800" dirty="0">
                <a:latin typeface="Calibri" panose="020F0502020204030204" pitchFamily="34" charset="0"/>
              </a:rPr>
              <a:t>/ no-go decision support data </a:t>
            </a:r>
          </a:p>
          <a:p>
            <a:pPr lvl="2"/>
            <a:r>
              <a:rPr lang="en-US" sz="3000" dirty="0">
                <a:latin typeface="Calibri" panose="020F0502020204030204" pitchFamily="34" charset="0"/>
              </a:rPr>
              <a:t>Blocked roads</a:t>
            </a:r>
          </a:p>
          <a:p>
            <a:pPr lvl="2"/>
            <a:r>
              <a:rPr lang="en-US" sz="3000" dirty="0">
                <a:latin typeface="Calibri" panose="020F0502020204030204" pitchFamily="34" charset="0"/>
              </a:rPr>
              <a:t>Reflex time (to evacuate a risk area)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7901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96982" y="3454171"/>
            <a:ext cx="7989817" cy="145124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000" dirty="0" smtClean="0"/>
              <a:t>Action</a:t>
            </a:r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696982" y="2002929"/>
            <a:ext cx="7989818" cy="145124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000" dirty="0" smtClean="0"/>
              <a:t>Planning</a:t>
            </a:r>
            <a:endParaRPr lang="en-US" sz="4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Flood Response: 4 Critical 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16964" y="2003425"/>
            <a:ext cx="6647461" cy="3092450"/>
          </a:xfrm>
        </p:spPr>
        <p:txBody>
          <a:bodyPr>
            <a:no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Pre-planning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b="1" dirty="0"/>
              <a:t>Public Education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rgbClr val="595959"/>
                </a:solidFill>
              </a:rPr>
              <a:t>Real-Time Flood Maps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rgbClr val="595959"/>
                </a:solidFill>
              </a:rPr>
              <a:t>Warnings</a:t>
            </a:r>
          </a:p>
        </p:txBody>
      </p:sp>
    </p:spTree>
    <p:extLst>
      <p:ext uri="{BB962C8B-B14F-4D97-AF65-F5344CB8AC3E}">
        <p14:creationId xmlns:p14="http://schemas.microsoft.com/office/powerpoint/2010/main" val="19979386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1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8629" y="0"/>
            <a:ext cx="7739862" cy="58435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9193" y="324131"/>
            <a:ext cx="1594520" cy="15723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61518" y="4469760"/>
            <a:ext cx="6304418" cy="206210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FY15 Centralized Water Forecasting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000000"/>
                </a:solidFill>
              </a:rPr>
              <a:t>Centralized Data Archive – all RFC data 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000000"/>
                </a:solidFill>
              </a:rPr>
              <a:t>Modeling Evaluation Service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RFC and NWC modeling and forecasts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000000"/>
                </a:solidFill>
              </a:rPr>
              <a:t>Modeling </a:t>
            </a:r>
            <a:r>
              <a:rPr lang="en-US" sz="2000" b="1" dirty="0" err="1">
                <a:solidFill>
                  <a:srgbClr val="000000"/>
                </a:solidFill>
              </a:rPr>
              <a:t>Testbed</a:t>
            </a:r>
            <a:r>
              <a:rPr lang="en-US" sz="2000" b="1" dirty="0">
                <a:solidFill>
                  <a:srgbClr val="000000"/>
                </a:solidFill>
              </a:rPr>
              <a:t> – new NWC capabilities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000000"/>
                </a:solidFill>
              </a:rPr>
              <a:t>Centralized Water Forecasting Demonstration</a:t>
            </a:r>
          </a:p>
        </p:txBody>
      </p:sp>
      <p:sp>
        <p:nvSpPr>
          <p:cNvPr id="19" name="Freeform 18"/>
          <p:cNvSpPr/>
          <p:nvPr/>
        </p:nvSpPr>
        <p:spPr>
          <a:xfrm>
            <a:off x="4133833" y="2306517"/>
            <a:ext cx="868235" cy="686772"/>
          </a:xfrm>
          <a:custGeom>
            <a:avLst/>
            <a:gdLst>
              <a:gd name="connsiteX0" fmla="*/ 0 w 868235"/>
              <a:gd name="connsiteY0" fmla="*/ 0 h 686772"/>
              <a:gd name="connsiteX1" fmla="*/ 518349 w 868235"/>
              <a:gd name="connsiteY1" fmla="*/ 298033 h 686772"/>
              <a:gd name="connsiteX2" fmla="*/ 868235 w 868235"/>
              <a:gd name="connsiteY2" fmla="*/ 686772 h 68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68235" h="686772">
                <a:moveTo>
                  <a:pt x="0" y="0"/>
                </a:moveTo>
                <a:cubicBezTo>
                  <a:pt x="186821" y="91785"/>
                  <a:pt x="373643" y="183571"/>
                  <a:pt x="518349" y="298033"/>
                </a:cubicBezTo>
                <a:cubicBezTo>
                  <a:pt x="663055" y="412495"/>
                  <a:pt x="868235" y="686772"/>
                  <a:pt x="868235" y="686772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3965370" y="2697481"/>
            <a:ext cx="1036698" cy="269892"/>
          </a:xfrm>
          <a:custGeom>
            <a:avLst/>
            <a:gdLst>
              <a:gd name="connsiteX0" fmla="*/ 0 w 1036698"/>
              <a:gd name="connsiteY0" fmla="*/ 23690 h 269892"/>
              <a:gd name="connsiteX1" fmla="*/ 414679 w 1036698"/>
              <a:gd name="connsiteY1" fmla="*/ 23690 h 269892"/>
              <a:gd name="connsiteX2" fmla="*/ 1036698 w 1036698"/>
              <a:gd name="connsiteY2" fmla="*/ 269892 h 26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6698" h="269892">
                <a:moveTo>
                  <a:pt x="0" y="23690"/>
                </a:moveTo>
                <a:cubicBezTo>
                  <a:pt x="120948" y="3173"/>
                  <a:pt x="241896" y="-17344"/>
                  <a:pt x="414679" y="23690"/>
                </a:cubicBezTo>
                <a:cubicBezTo>
                  <a:pt x="587462" y="64724"/>
                  <a:pt x="1036698" y="269892"/>
                  <a:pt x="1036698" y="269892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4820646" y="2980331"/>
            <a:ext cx="214217" cy="557192"/>
          </a:xfrm>
          <a:custGeom>
            <a:avLst/>
            <a:gdLst>
              <a:gd name="connsiteX0" fmla="*/ 0 w 214217"/>
              <a:gd name="connsiteY0" fmla="*/ 557192 h 557192"/>
              <a:gd name="connsiteX1" fmla="*/ 207339 w 214217"/>
              <a:gd name="connsiteY1" fmla="*/ 362823 h 557192"/>
              <a:gd name="connsiteX2" fmla="*/ 168463 w 214217"/>
              <a:gd name="connsiteY2" fmla="*/ 0 h 557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4217" h="557192">
                <a:moveTo>
                  <a:pt x="0" y="557192"/>
                </a:moveTo>
                <a:cubicBezTo>
                  <a:pt x="89631" y="506440"/>
                  <a:pt x="179262" y="455688"/>
                  <a:pt x="207339" y="362823"/>
                </a:cubicBezTo>
                <a:cubicBezTo>
                  <a:pt x="235416" y="269958"/>
                  <a:pt x="168463" y="0"/>
                  <a:pt x="168463" y="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4146792" y="1386502"/>
            <a:ext cx="868239" cy="1554955"/>
          </a:xfrm>
          <a:custGeom>
            <a:avLst/>
            <a:gdLst>
              <a:gd name="connsiteX0" fmla="*/ 0 w 868239"/>
              <a:gd name="connsiteY0" fmla="*/ 0 h 1554955"/>
              <a:gd name="connsiteX1" fmla="*/ 388762 w 868239"/>
              <a:gd name="connsiteY1" fmla="*/ 323949 h 1554955"/>
              <a:gd name="connsiteX2" fmla="*/ 790482 w 868239"/>
              <a:gd name="connsiteY2" fmla="*/ 945931 h 1554955"/>
              <a:gd name="connsiteX3" fmla="*/ 868234 w 868239"/>
              <a:gd name="connsiteY3" fmla="*/ 1554955 h 1554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8239" h="1554955">
                <a:moveTo>
                  <a:pt x="0" y="0"/>
                </a:moveTo>
                <a:cubicBezTo>
                  <a:pt x="128507" y="83147"/>
                  <a:pt x="257015" y="166294"/>
                  <a:pt x="388762" y="323949"/>
                </a:cubicBezTo>
                <a:cubicBezTo>
                  <a:pt x="520509" y="481604"/>
                  <a:pt x="710570" y="740763"/>
                  <a:pt x="790482" y="945931"/>
                </a:cubicBezTo>
                <a:cubicBezTo>
                  <a:pt x="870394" y="1151099"/>
                  <a:pt x="868234" y="1554955"/>
                  <a:pt x="868234" y="1554955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3810000" y="2990850"/>
            <a:ext cx="1193800" cy="241300"/>
          </a:xfrm>
          <a:custGeom>
            <a:avLst/>
            <a:gdLst>
              <a:gd name="connsiteX0" fmla="*/ 0 w 1193800"/>
              <a:gd name="connsiteY0" fmla="*/ 241300 h 241300"/>
              <a:gd name="connsiteX1" fmla="*/ 660400 w 1193800"/>
              <a:gd name="connsiteY1" fmla="*/ 196850 h 241300"/>
              <a:gd name="connsiteX2" fmla="*/ 1193800 w 1193800"/>
              <a:gd name="connsiteY2" fmla="*/ 0 h 24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3800" h="241300">
                <a:moveTo>
                  <a:pt x="0" y="241300"/>
                </a:moveTo>
                <a:cubicBezTo>
                  <a:pt x="230716" y="239183"/>
                  <a:pt x="461433" y="237067"/>
                  <a:pt x="660400" y="196850"/>
                </a:cubicBezTo>
                <a:cubicBezTo>
                  <a:pt x="859367" y="156633"/>
                  <a:pt x="1193800" y="0"/>
                  <a:pt x="1193800" y="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5003800" y="2051050"/>
            <a:ext cx="317500" cy="927100"/>
          </a:xfrm>
          <a:custGeom>
            <a:avLst/>
            <a:gdLst>
              <a:gd name="connsiteX0" fmla="*/ 317500 w 317500"/>
              <a:gd name="connsiteY0" fmla="*/ 0 h 927100"/>
              <a:gd name="connsiteX1" fmla="*/ 177800 w 317500"/>
              <a:gd name="connsiteY1" fmla="*/ 520700 h 927100"/>
              <a:gd name="connsiteX2" fmla="*/ 0 w 317500"/>
              <a:gd name="connsiteY2" fmla="*/ 927100 h 92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7500" h="927100">
                <a:moveTo>
                  <a:pt x="317500" y="0"/>
                </a:moveTo>
                <a:cubicBezTo>
                  <a:pt x="274108" y="183091"/>
                  <a:pt x="230717" y="366183"/>
                  <a:pt x="177800" y="520700"/>
                </a:cubicBezTo>
                <a:cubicBezTo>
                  <a:pt x="124883" y="675217"/>
                  <a:pt x="0" y="927100"/>
                  <a:pt x="0" y="92710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5016500" y="1695450"/>
            <a:ext cx="939800" cy="1289050"/>
          </a:xfrm>
          <a:custGeom>
            <a:avLst/>
            <a:gdLst>
              <a:gd name="connsiteX0" fmla="*/ 939800 w 939800"/>
              <a:gd name="connsiteY0" fmla="*/ 0 h 1289050"/>
              <a:gd name="connsiteX1" fmla="*/ 793750 w 939800"/>
              <a:gd name="connsiteY1" fmla="*/ 247650 h 1289050"/>
              <a:gd name="connsiteX2" fmla="*/ 387350 w 939800"/>
              <a:gd name="connsiteY2" fmla="*/ 895350 h 1289050"/>
              <a:gd name="connsiteX3" fmla="*/ 0 w 939800"/>
              <a:gd name="connsiteY3" fmla="*/ 1289050 h 128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9800" h="1289050">
                <a:moveTo>
                  <a:pt x="939800" y="0"/>
                </a:moveTo>
                <a:cubicBezTo>
                  <a:pt x="912812" y="49212"/>
                  <a:pt x="885825" y="98425"/>
                  <a:pt x="793750" y="247650"/>
                </a:cubicBezTo>
                <a:cubicBezTo>
                  <a:pt x="701675" y="396875"/>
                  <a:pt x="519642" y="721783"/>
                  <a:pt x="387350" y="895350"/>
                </a:cubicBezTo>
                <a:cubicBezTo>
                  <a:pt x="255058" y="1068917"/>
                  <a:pt x="0" y="1289050"/>
                  <a:pt x="0" y="128905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5010150" y="1314450"/>
            <a:ext cx="1600200" cy="1676400"/>
          </a:xfrm>
          <a:custGeom>
            <a:avLst/>
            <a:gdLst>
              <a:gd name="connsiteX0" fmla="*/ 1600200 w 1600200"/>
              <a:gd name="connsiteY0" fmla="*/ 0 h 1676400"/>
              <a:gd name="connsiteX1" fmla="*/ 1289050 w 1600200"/>
              <a:gd name="connsiteY1" fmla="*/ 520700 h 1676400"/>
              <a:gd name="connsiteX2" fmla="*/ 641350 w 1600200"/>
              <a:gd name="connsiteY2" fmla="*/ 1295400 h 1676400"/>
              <a:gd name="connsiteX3" fmla="*/ 0 w 1600200"/>
              <a:gd name="connsiteY3" fmla="*/ 1676400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0200" h="1676400">
                <a:moveTo>
                  <a:pt x="1600200" y="0"/>
                </a:moveTo>
                <a:cubicBezTo>
                  <a:pt x="1524529" y="152400"/>
                  <a:pt x="1448858" y="304800"/>
                  <a:pt x="1289050" y="520700"/>
                </a:cubicBezTo>
                <a:cubicBezTo>
                  <a:pt x="1129242" y="736600"/>
                  <a:pt x="856192" y="1102783"/>
                  <a:pt x="641350" y="1295400"/>
                </a:cubicBezTo>
                <a:cubicBezTo>
                  <a:pt x="426508" y="1488017"/>
                  <a:pt x="0" y="1676400"/>
                  <a:pt x="0" y="167640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5003800" y="2959100"/>
            <a:ext cx="400050" cy="82659"/>
          </a:xfrm>
          <a:custGeom>
            <a:avLst/>
            <a:gdLst>
              <a:gd name="connsiteX0" fmla="*/ 400050 w 400050"/>
              <a:gd name="connsiteY0" fmla="*/ 0 h 82659"/>
              <a:gd name="connsiteX1" fmla="*/ 146050 w 400050"/>
              <a:gd name="connsiteY1" fmla="*/ 82550 h 82659"/>
              <a:gd name="connsiteX2" fmla="*/ 0 w 400050"/>
              <a:gd name="connsiteY2" fmla="*/ 19050 h 82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0050" h="82659">
                <a:moveTo>
                  <a:pt x="400050" y="0"/>
                </a:moveTo>
                <a:cubicBezTo>
                  <a:pt x="306387" y="39687"/>
                  <a:pt x="212725" y="79375"/>
                  <a:pt x="146050" y="82550"/>
                </a:cubicBezTo>
                <a:cubicBezTo>
                  <a:pt x="79375" y="85725"/>
                  <a:pt x="0" y="19050"/>
                  <a:pt x="0" y="1905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1117600" y="984250"/>
            <a:ext cx="3879850" cy="1974850"/>
          </a:xfrm>
          <a:custGeom>
            <a:avLst/>
            <a:gdLst>
              <a:gd name="connsiteX0" fmla="*/ 0 w 3879850"/>
              <a:gd name="connsiteY0" fmla="*/ 0 h 1974850"/>
              <a:gd name="connsiteX1" fmla="*/ 990600 w 3879850"/>
              <a:gd name="connsiteY1" fmla="*/ 139700 h 1974850"/>
              <a:gd name="connsiteX2" fmla="*/ 2508250 w 3879850"/>
              <a:gd name="connsiteY2" fmla="*/ 565150 h 1974850"/>
              <a:gd name="connsiteX3" fmla="*/ 3632200 w 3879850"/>
              <a:gd name="connsiteY3" fmla="*/ 1263650 h 1974850"/>
              <a:gd name="connsiteX4" fmla="*/ 3879850 w 3879850"/>
              <a:gd name="connsiteY4" fmla="*/ 1974850 h 197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9850" h="1974850">
                <a:moveTo>
                  <a:pt x="0" y="0"/>
                </a:moveTo>
                <a:cubicBezTo>
                  <a:pt x="286279" y="22754"/>
                  <a:pt x="572558" y="45508"/>
                  <a:pt x="990600" y="139700"/>
                </a:cubicBezTo>
                <a:cubicBezTo>
                  <a:pt x="1408642" y="233892"/>
                  <a:pt x="2067983" y="377825"/>
                  <a:pt x="2508250" y="565150"/>
                </a:cubicBezTo>
                <a:cubicBezTo>
                  <a:pt x="2948517" y="752475"/>
                  <a:pt x="3403600" y="1028700"/>
                  <a:pt x="3632200" y="1263650"/>
                </a:cubicBezTo>
                <a:cubicBezTo>
                  <a:pt x="3860800" y="1498600"/>
                  <a:pt x="3879850" y="1974850"/>
                  <a:pt x="3879850" y="197485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6" name="Freeform 95"/>
          <p:cNvSpPr/>
          <p:nvPr/>
        </p:nvSpPr>
        <p:spPr>
          <a:xfrm>
            <a:off x="990600" y="2023797"/>
            <a:ext cx="4006850" cy="941653"/>
          </a:xfrm>
          <a:custGeom>
            <a:avLst/>
            <a:gdLst>
              <a:gd name="connsiteX0" fmla="*/ 0 w 4006850"/>
              <a:gd name="connsiteY0" fmla="*/ 20903 h 941653"/>
              <a:gd name="connsiteX1" fmla="*/ 1384300 w 4006850"/>
              <a:gd name="connsiteY1" fmla="*/ 14553 h 941653"/>
              <a:gd name="connsiteX2" fmla="*/ 3175000 w 4006850"/>
              <a:gd name="connsiteY2" fmla="*/ 186003 h 941653"/>
              <a:gd name="connsiteX3" fmla="*/ 4006850 w 4006850"/>
              <a:gd name="connsiteY3" fmla="*/ 941653 h 941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06850" h="941653">
                <a:moveTo>
                  <a:pt x="0" y="20903"/>
                </a:moveTo>
                <a:cubicBezTo>
                  <a:pt x="427566" y="3969"/>
                  <a:pt x="855133" y="-12964"/>
                  <a:pt x="1384300" y="14553"/>
                </a:cubicBezTo>
                <a:cubicBezTo>
                  <a:pt x="1913467" y="42070"/>
                  <a:pt x="2737908" y="31486"/>
                  <a:pt x="3175000" y="186003"/>
                </a:cubicBezTo>
                <a:cubicBezTo>
                  <a:pt x="3612092" y="340520"/>
                  <a:pt x="4006850" y="941653"/>
                  <a:pt x="4006850" y="941653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7" name="Freeform 96"/>
          <p:cNvSpPr/>
          <p:nvPr/>
        </p:nvSpPr>
        <p:spPr>
          <a:xfrm>
            <a:off x="2120900" y="1943100"/>
            <a:ext cx="2889250" cy="1003300"/>
          </a:xfrm>
          <a:custGeom>
            <a:avLst/>
            <a:gdLst>
              <a:gd name="connsiteX0" fmla="*/ 0 w 2889250"/>
              <a:gd name="connsiteY0" fmla="*/ 0 h 1003300"/>
              <a:gd name="connsiteX1" fmla="*/ 1384300 w 2889250"/>
              <a:gd name="connsiteY1" fmla="*/ 44450 h 1003300"/>
              <a:gd name="connsiteX2" fmla="*/ 2298700 w 2889250"/>
              <a:gd name="connsiteY2" fmla="*/ 260350 h 1003300"/>
              <a:gd name="connsiteX3" fmla="*/ 2889250 w 2889250"/>
              <a:gd name="connsiteY3" fmla="*/ 1003300 h 100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9250" h="1003300">
                <a:moveTo>
                  <a:pt x="0" y="0"/>
                </a:moveTo>
                <a:cubicBezTo>
                  <a:pt x="500591" y="529"/>
                  <a:pt x="1001183" y="1058"/>
                  <a:pt x="1384300" y="44450"/>
                </a:cubicBezTo>
                <a:cubicBezTo>
                  <a:pt x="1767417" y="87842"/>
                  <a:pt x="2047875" y="100542"/>
                  <a:pt x="2298700" y="260350"/>
                </a:cubicBezTo>
                <a:cubicBezTo>
                  <a:pt x="2549525" y="420158"/>
                  <a:pt x="2889250" y="1003300"/>
                  <a:pt x="2889250" y="100330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8" name="Freeform 97"/>
          <p:cNvSpPr/>
          <p:nvPr/>
        </p:nvSpPr>
        <p:spPr>
          <a:xfrm>
            <a:off x="1238250" y="2979274"/>
            <a:ext cx="3778250" cy="1643526"/>
          </a:xfrm>
          <a:custGeom>
            <a:avLst/>
            <a:gdLst>
              <a:gd name="connsiteX0" fmla="*/ 0 w 3778250"/>
              <a:gd name="connsiteY0" fmla="*/ 1643526 h 1643526"/>
              <a:gd name="connsiteX1" fmla="*/ 666750 w 3778250"/>
              <a:gd name="connsiteY1" fmla="*/ 760876 h 1643526"/>
              <a:gd name="connsiteX2" fmla="*/ 1962150 w 3778250"/>
              <a:gd name="connsiteY2" fmla="*/ 75076 h 1643526"/>
              <a:gd name="connsiteX3" fmla="*/ 3778250 w 3778250"/>
              <a:gd name="connsiteY3" fmla="*/ 17926 h 1643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8250" h="1643526">
                <a:moveTo>
                  <a:pt x="0" y="1643526"/>
                </a:moveTo>
                <a:cubicBezTo>
                  <a:pt x="169862" y="1332905"/>
                  <a:pt x="339725" y="1022284"/>
                  <a:pt x="666750" y="760876"/>
                </a:cubicBezTo>
                <a:cubicBezTo>
                  <a:pt x="993775" y="499468"/>
                  <a:pt x="1443567" y="198901"/>
                  <a:pt x="1962150" y="75076"/>
                </a:cubicBezTo>
                <a:cubicBezTo>
                  <a:pt x="2480733" y="-48749"/>
                  <a:pt x="3778250" y="17926"/>
                  <a:pt x="3778250" y="17926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742679" y="2981904"/>
            <a:ext cx="3669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effectLst>
                  <a:outerShdw blurRad="25400" dist="50800" dir="2700000" algn="tl" rotWithShape="0">
                    <a:prstClr val="black">
                      <a:alpha val="52000"/>
                    </a:prstClr>
                  </a:outerShdw>
                </a:effectLst>
              </a:rPr>
              <a:t>National Water Center</a:t>
            </a:r>
          </a:p>
        </p:txBody>
      </p:sp>
      <p:sp>
        <p:nvSpPr>
          <p:cNvPr id="37" name="Freeform 36"/>
          <p:cNvSpPr/>
          <p:nvPr/>
        </p:nvSpPr>
        <p:spPr>
          <a:xfrm>
            <a:off x="1270088" y="3014505"/>
            <a:ext cx="3771781" cy="1629116"/>
          </a:xfrm>
          <a:custGeom>
            <a:avLst/>
            <a:gdLst>
              <a:gd name="connsiteX0" fmla="*/ 0 w 3778250"/>
              <a:gd name="connsiteY0" fmla="*/ 1643526 h 1643526"/>
              <a:gd name="connsiteX1" fmla="*/ 666750 w 3778250"/>
              <a:gd name="connsiteY1" fmla="*/ 760876 h 1643526"/>
              <a:gd name="connsiteX2" fmla="*/ 1962150 w 3778250"/>
              <a:gd name="connsiteY2" fmla="*/ 75076 h 1643526"/>
              <a:gd name="connsiteX3" fmla="*/ 3778250 w 3778250"/>
              <a:gd name="connsiteY3" fmla="*/ 17926 h 1643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8250" h="1643526">
                <a:moveTo>
                  <a:pt x="0" y="1643526"/>
                </a:moveTo>
                <a:cubicBezTo>
                  <a:pt x="169862" y="1332905"/>
                  <a:pt x="339725" y="1022284"/>
                  <a:pt x="666750" y="760876"/>
                </a:cubicBezTo>
                <a:cubicBezTo>
                  <a:pt x="993775" y="499468"/>
                  <a:pt x="1443567" y="198901"/>
                  <a:pt x="1962150" y="75076"/>
                </a:cubicBezTo>
                <a:cubicBezTo>
                  <a:pt x="2480733" y="-48749"/>
                  <a:pt x="3778250" y="17926"/>
                  <a:pt x="3778250" y="17926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1" name="Freeform 50"/>
          <p:cNvSpPr/>
          <p:nvPr/>
        </p:nvSpPr>
        <p:spPr>
          <a:xfrm>
            <a:off x="1000632" y="2059085"/>
            <a:ext cx="4050637" cy="1048786"/>
          </a:xfrm>
          <a:custGeom>
            <a:avLst/>
            <a:gdLst>
              <a:gd name="connsiteX0" fmla="*/ 0 w 4006850"/>
              <a:gd name="connsiteY0" fmla="*/ 20903 h 941653"/>
              <a:gd name="connsiteX1" fmla="*/ 1384300 w 4006850"/>
              <a:gd name="connsiteY1" fmla="*/ 14553 h 941653"/>
              <a:gd name="connsiteX2" fmla="*/ 3175000 w 4006850"/>
              <a:gd name="connsiteY2" fmla="*/ 186003 h 941653"/>
              <a:gd name="connsiteX3" fmla="*/ 4006850 w 4006850"/>
              <a:gd name="connsiteY3" fmla="*/ 941653 h 941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06850" h="941653">
                <a:moveTo>
                  <a:pt x="0" y="20903"/>
                </a:moveTo>
                <a:cubicBezTo>
                  <a:pt x="427566" y="3969"/>
                  <a:pt x="855133" y="-12964"/>
                  <a:pt x="1384300" y="14553"/>
                </a:cubicBezTo>
                <a:cubicBezTo>
                  <a:pt x="1913467" y="42070"/>
                  <a:pt x="2737908" y="31486"/>
                  <a:pt x="3175000" y="186003"/>
                </a:cubicBezTo>
                <a:cubicBezTo>
                  <a:pt x="3612092" y="340520"/>
                  <a:pt x="4006850" y="941653"/>
                  <a:pt x="4006850" y="941653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2" name="Freeform 51"/>
          <p:cNvSpPr/>
          <p:nvPr/>
        </p:nvSpPr>
        <p:spPr>
          <a:xfrm>
            <a:off x="3983076" y="2744039"/>
            <a:ext cx="1036698" cy="269892"/>
          </a:xfrm>
          <a:custGeom>
            <a:avLst/>
            <a:gdLst>
              <a:gd name="connsiteX0" fmla="*/ 0 w 1036698"/>
              <a:gd name="connsiteY0" fmla="*/ 23690 h 269892"/>
              <a:gd name="connsiteX1" fmla="*/ 414679 w 1036698"/>
              <a:gd name="connsiteY1" fmla="*/ 23690 h 269892"/>
              <a:gd name="connsiteX2" fmla="*/ 1036698 w 1036698"/>
              <a:gd name="connsiteY2" fmla="*/ 269892 h 26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6698" h="269892">
                <a:moveTo>
                  <a:pt x="0" y="23690"/>
                </a:moveTo>
                <a:cubicBezTo>
                  <a:pt x="120948" y="3173"/>
                  <a:pt x="241896" y="-17344"/>
                  <a:pt x="414679" y="23690"/>
                </a:cubicBezTo>
                <a:cubicBezTo>
                  <a:pt x="587462" y="64724"/>
                  <a:pt x="1036698" y="269892"/>
                  <a:pt x="1036698" y="269892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3" name="Freeform 52"/>
          <p:cNvSpPr/>
          <p:nvPr/>
        </p:nvSpPr>
        <p:spPr>
          <a:xfrm>
            <a:off x="2119364" y="1980036"/>
            <a:ext cx="2889250" cy="1003300"/>
          </a:xfrm>
          <a:custGeom>
            <a:avLst/>
            <a:gdLst>
              <a:gd name="connsiteX0" fmla="*/ 0 w 2889250"/>
              <a:gd name="connsiteY0" fmla="*/ 0 h 1003300"/>
              <a:gd name="connsiteX1" fmla="*/ 1384300 w 2889250"/>
              <a:gd name="connsiteY1" fmla="*/ 44450 h 1003300"/>
              <a:gd name="connsiteX2" fmla="*/ 2298700 w 2889250"/>
              <a:gd name="connsiteY2" fmla="*/ 260350 h 1003300"/>
              <a:gd name="connsiteX3" fmla="*/ 2889250 w 2889250"/>
              <a:gd name="connsiteY3" fmla="*/ 1003300 h 100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9250" h="1003300">
                <a:moveTo>
                  <a:pt x="0" y="0"/>
                </a:moveTo>
                <a:cubicBezTo>
                  <a:pt x="500591" y="529"/>
                  <a:pt x="1001183" y="1058"/>
                  <a:pt x="1384300" y="44450"/>
                </a:cubicBezTo>
                <a:cubicBezTo>
                  <a:pt x="1767417" y="87842"/>
                  <a:pt x="2047875" y="100542"/>
                  <a:pt x="2298700" y="260350"/>
                </a:cubicBezTo>
                <a:cubicBezTo>
                  <a:pt x="2549525" y="420158"/>
                  <a:pt x="2889250" y="1003300"/>
                  <a:pt x="2889250" y="100330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4" name="Freeform 53"/>
          <p:cNvSpPr/>
          <p:nvPr/>
        </p:nvSpPr>
        <p:spPr>
          <a:xfrm>
            <a:off x="3846948" y="3027786"/>
            <a:ext cx="1193800" cy="241300"/>
          </a:xfrm>
          <a:custGeom>
            <a:avLst/>
            <a:gdLst>
              <a:gd name="connsiteX0" fmla="*/ 0 w 1193800"/>
              <a:gd name="connsiteY0" fmla="*/ 241300 h 241300"/>
              <a:gd name="connsiteX1" fmla="*/ 660400 w 1193800"/>
              <a:gd name="connsiteY1" fmla="*/ 196850 h 241300"/>
              <a:gd name="connsiteX2" fmla="*/ 1193800 w 1193800"/>
              <a:gd name="connsiteY2" fmla="*/ 0 h 24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3800" h="241300">
                <a:moveTo>
                  <a:pt x="0" y="241300"/>
                </a:moveTo>
                <a:cubicBezTo>
                  <a:pt x="230716" y="239183"/>
                  <a:pt x="461433" y="237067"/>
                  <a:pt x="660400" y="196850"/>
                </a:cubicBezTo>
                <a:cubicBezTo>
                  <a:pt x="859367" y="156633"/>
                  <a:pt x="1193800" y="0"/>
                  <a:pt x="1193800" y="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5" name="Freeform 54"/>
          <p:cNvSpPr/>
          <p:nvPr/>
        </p:nvSpPr>
        <p:spPr>
          <a:xfrm>
            <a:off x="1096822" y="1021186"/>
            <a:ext cx="3879850" cy="1974850"/>
          </a:xfrm>
          <a:custGeom>
            <a:avLst/>
            <a:gdLst>
              <a:gd name="connsiteX0" fmla="*/ 0 w 3879850"/>
              <a:gd name="connsiteY0" fmla="*/ 0 h 1974850"/>
              <a:gd name="connsiteX1" fmla="*/ 990600 w 3879850"/>
              <a:gd name="connsiteY1" fmla="*/ 139700 h 1974850"/>
              <a:gd name="connsiteX2" fmla="*/ 2508250 w 3879850"/>
              <a:gd name="connsiteY2" fmla="*/ 565150 h 1974850"/>
              <a:gd name="connsiteX3" fmla="*/ 3632200 w 3879850"/>
              <a:gd name="connsiteY3" fmla="*/ 1263650 h 1974850"/>
              <a:gd name="connsiteX4" fmla="*/ 3879850 w 3879850"/>
              <a:gd name="connsiteY4" fmla="*/ 1974850 h 197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9850" h="1974850">
                <a:moveTo>
                  <a:pt x="0" y="0"/>
                </a:moveTo>
                <a:cubicBezTo>
                  <a:pt x="286279" y="22754"/>
                  <a:pt x="572558" y="45508"/>
                  <a:pt x="990600" y="139700"/>
                </a:cubicBezTo>
                <a:cubicBezTo>
                  <a:pt x="1408642" y="233892"/>
                  <a:pt x="2067983" y="377825"/>
                  <a:pt x="2508250" y="565150"/>
                </a:cubicBezTo>
                <a:cubicBezTo>
                  <a:pt x="2948517" y="752475"/>
                  <a:pt x="3403600" y="1028700"/>
                  <a:pt x="3632200" y="1263650"/>
                </a:cubicBezTo>
                <a:cubicBezTo>
                  <a:pt x="3860800" y="1498600"/>
                  <a:pt x="3879850" y="1974850"/>
                  <a:pt x="3879850" y="197485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6" name="Freeform 55"/>
          <p:cNvSpPr/>
          <p:nvPr/>
        </p:nvSpPr>
        <p:spPr>
          <a:xfrm>
            <a:off x="4116393" y="1413816"/>
            <a:ext cx="868239" cy="1554955"/>
          </a:xfrm>
          <a:custGeom>
            <a:avLst/>
            <a:gdLst>
              <a:gd name="connsiteX0" fmla="*/ 0 w 868239"/>
              <a:gd name="connsiteY0" fmla="*/ 0 h 1554955"/>
              <a:gd name="connsiteX1" fmla="*/ 388762 w 868239"/>
              <a:gd name="connsiteY1" fmla="*/ 323949 h 1554955"/>
              <a:gd name="connsiteX2" fmla="*/ 790482 w 868239"/>
              <a:gd name="connsiteY2" fmla="*/ 945931 h 1554955"/>
              <a:gd name="connsiteX3" fmla="*/ 868234 w 868239"/>
              <a:gd name="connsiteY3" fmla="*/ 1554955 h 1554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8239" h="1554955">
                <a:moveTo>
                  <a:pt x="0" y="0"/>
                </a:moveTo>
                <a:cubicBezTo>
                  <a:pt x="128507" y="83147"/>
                  <a:pt x="257015" y="166294"/>
                  <a:pt x="388762" y="323949"/>
                </a:cubicBezTo>
                <a:cubicBezTo>
                  <a:pt x="520509" y="481604"/>
                  <a:pt x="710570" y="740763"/>
                  <a:pt x="790482" y="945931"/>
                </a:cubicBezTo>
                <a:cubicBezTo>
                  <a:pt x="870394" y="1151099"/>
                  <a:pt x="868234" y="1554955"/>
                  <a:pt x="868234" y="1554955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7" name="Freeform 56"/>
          <p:cNvSpPr/>
          <p:nvPr/>
        </p:nvSpPr>
        <p:spPr>
          <a:xfrm>
            <a:off x="5031127" y="2097608"/>
            <a:ext cx="317500" cy="927100"/>
          </a:xfrm>
          <a:custGeom>
            <a:avLst/>
            <a:gdLst>
              <a:gd name="connsiteX0" fmla="*/ 317500 w 317500"/>
              <a:gd name="connsiteY0" fmla="*/ 0 h 927100"/>
              <a:gd name="connsiteX1" fmla="*/ 177800 w 317500"/>
              <a:gd name="connsiteY1" fmla="*/ 520700 h 927100"/>
              <a:gd name="connsiteX2" fmla="*/ 0 w 317500"/>
              <a:gd name="connsiteY2" fmla="*/ 927100 h 92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7500" h="927100">
                <a:moveTo>
                  <a:pt x="317500" y="0"/>
                </a:moveTo>
                <a:cubicBezTo>
                  <a:pt x="274108" y="183091"/>
                  <a:pt x="230717" y="366183"/>
                  <a:pt x="177800" y="520700"/>
                </a:cubicBezTo>
                <a:cubicBezTo>
                  <a:pt x="124883" y="675217"/>
                  <a:pt x="0" y="927100"/>
                  <a:pt x="0" y="92710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8" name="Freeform 57"/>
          <p:cNvSpPr/>
          <p:nvPr/>
        </p:nvSpPr>
        <p:spPr>
          <a:xfrm>
            <a:off x="5043827" y="1713142"/>
            <a:ext cx="939800" cy="1289050"/>
          </a:xfrm>
          <a:custGeom>
            <a:avLst/>
            <a:gdLst>
              <a:gd name="connsiteX0" fmla="*/ 939800 w 939800"/>
              <a:gd name="connsiteY0" fmla="*/ 0 h 1289050"/>
              <a:gd name="connsiteX1" fmla="*/ 793750 w 939800"/>
              <a:gd name="connsiteY1" fmla="*/ 247650 h 1289050"/>
              <a:gd name="connsiteX2" fmla="*/ 387350 w 939800"/>
              <a:gd name="connsiteY2" fmla="*/ 895350 h 1289050"/>
              <a:gd name="connsiteX3" fmla="*/ 0 w 939800"/>
              <a:gd name="connsiteY3" fmla="*/ 1289050 h 128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9800" h="1289050">
                <a:moveTo>
                  <a:pt x="939800" y="0"/>
                </a:moveTo>
                <a:cubicBezTo>
                  <a:pt x="912812" y="49212"/>
                  <a:pt x="885825" y="98425"/>
                  <a:pt x="793750" y="247650"/>
                </a:cubicBezTo>
                <a:cubicBezTo>
                  <a:pt x="701675" y="396875"/>
                  <a:pt x="519642" y="721783"/>
                  <a:pt x="387350" y="895350"/>
                </a:cubicBezTo>
                <a:cubicBezTo>
                  <a:pt x="255058" y="1068917"/>
                  <a:pt x="0" y="1289050"/>
                  <a:pt x="0" y="128905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9" name="Freeform 58"/>
          <p:cNvSpPr/>
          <p:nvPr/>
        </p:nvSpPr>
        <p:spPr>
          <a:xfrm>
            <a:off x="5027856" y="1341764"/>
            <a:ext cx="1600200" cy="1676400"/>
          </a:xfrm>
          <a:custGeom>
            <a:avLst/>
            <a:gdLst>
              <a:gd name="connsiteX0" fmla="*/ 1600200 w 1600200"/>
              <a:gd name="connsiteY0" fmla="*/ 0 h 1676400"/>
              <a:gd name="connsiteX1" fmla="*/ 1289050 w 1600200"/>
              <a:gd name="connsiteY1" fmla="*/ 520700 h 1676400"/>
              <a:gd name="connsiteX2" fmla="*/ 641350 w 1600200"/>
              <a:gd name="connsiteY2" fmla="*/ 1295400 h 1676400"/>
              <a:gd name="connsiteX3" fmla="*/ 0 w 1600200"/>
              <a:gd name="connsiteY3" fmla="*/ 1676400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0200" h="1676400">
                <a:moveTo>
                  <a:pt x="1600200" y="0"/>
                </a:moveTo>
                <a:cubicBezTo>
                  <a:pt x="1524529" y="152400"/>
                  <a:pt x="1448858" y="304800"/>
                  <a:pt x="1289050" y="520700"/>
                </a:cubicBezTo>
                <a:cubicBezTo>
                  <a:pt x="1129242" y="736600"/>
                  <a:pt x="856192" y="1102783"/>
                  <a:pt x="641350" y="1295400"/>
                </a:cubicBezTo>
                <a:cubicBezTo>
                  <a:pt x="426508" y="1488017"/>
                  <a:pt x="0" y="1676400"/>
                  <a:pt x="0" y="167640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0" name="Freeform 59"/>
          <p:cNvSpPr/>
          <p:nvPr/>
        </p:nvSpPr>
        <p:spPr>
          <a:xfrm>
            <a:off x="5011885" y="2996036"/>
            <a:ext cx="400050" cy="82659"/>
          </a:xfrm>
          <a:custGeom>
            <a:avLst/>
            <a:gdLst>
              <a:gd name="connsiteX0" fmla="*/ 400050 w 400050"/>
              <a:gd name="connsiteY0" fmla="*/ 0 h 82659"/>
              <a:gd name="connsiteX1" fmla="*/ 146050 w 400050"/>
              <a:gd name="connsiteY1" fmla="*/ 82550 h 82659"/>
              <a:gd name="connsiteX2" fmla="*/ 0 w 400050"/>
              <a:gd name="connsiteY2" fmla="*/ 19050 h 82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0050" h="82659">
                <a:moveTo>
                  <a:pt x="400050" y="0"/>
                </a:moveTo>
                <a:cubicBezTo>
                  <a:pt x="306387" y="39687"/>
                  <a:pt x="212725" y="79375"/>
                  <a:pt x="146050" y="82550"/>
                </a:cubicBezTo>
                <a:cubicBezTo>
                  <a:pt x="79375" y="85725"/>
                  <a:pt x="0" y="19050"/>
                  <a:pt x="0" y="1905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1" name="Freeform 60"/>
          <p:cNvSpPr/>
          <p:nvPr/>
        </p:nvSpPr>
        <p:spPr>
          <a:xfrm>
            <a:off x="4857594" y="2998023"/>
            <a:ext cx="214217" cy="557192"/>
          </a:xfrm>
          <a:custGeom>
            <a:avLst/>
            <a:gdLst>
              <a:gd name="connsiteX0" fmla="*/ 0 w 214217"/>
              <a:gd name="connsiteY0" fmla="*/ 557192 h 557192"/>
              <a:gd name="connsiteX1" fmla="*/ 207339 w 214217"/>
              <a:gd name="connsiteY1" fmla="*/ 362823 h 557192"/>
              <a:gd name="connsiteX2" fmla="*/ 168463 w 214217"/>
              <a:gd name="connsiteY2" fmla="*/ 0 h 557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4217" h="557192">
                <a:moveTo>
                  <a:pt x="0" y="557192"/>
                </a:moveTo>
                <a:cubicBezTo>
                  <a:pt x="89631" y="506440"/>
                  <a:pt x="179262" y="455688"/>
                  <a:pt x="207339" y="362823"/>
                </a:cubicBezTo>
                <a:cubicBezTo>
                  <a:pt x="235416" y="269958"/>
                  <a:pt x="168463" y="0"/>
                  <a:pt x="168463" y="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4806950" y="2768600"/>
            <a:ext cx="393700" cy="393700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9" name="Oval 98"/>
          <p:cNvSpPr/>
          <p:nvPr/>
        </p:nvSpPr>
        <p:spPr>
          <a:xfrm>
            <a:off x="3733800" y="314960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3886200" y="265430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4718050" y="345440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5327650" y="287655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5245100" y="196850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1162050" y="454660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2006600" y="184150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889000" y="196215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4025900" y="224155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4064000" y="131445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5867400" y="160655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6546850" y="121285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1035050" y="92075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6169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3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3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3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3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3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3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3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3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3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 animBg="1"/>
      <p:bldP spid="96" grpId="0" animBg="1"/>
      <p:bldP spid="97" grpId="0" animBg="1"/>
      <p:bldP spid="98" grpId="0" animBg="1"/>
      <p:bldP spid="37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2991" cy="698500"/>
          </a:xfrm>
        </p:spPr>
        <p:txBody>
          <a:bodyPr/>
          <a:lstStyle/>
          <a:p>
            <a:pPr algn="ctr"/>
            <a:r>
              <a:rPr lang="en-US" sz="4400" dirty="0">
                <a:latin typeface="Calibri" panose="020F0502020204030204" pitchFamily="34" charset="0"/>
              </a:rPr>
              <a:t>Public Education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23900" y="1601788"/>
            <a:ext cx="7823200" cy="4926012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Calibri" panose="020F0502020204030204" pitchFamily="34" charset="0"/>
              </a:rPr>
              <a:t>Why: more public awareness &amp; readiness results in more effective flood response</a:t>
            </a:r>
          </a:p>
          <a:p>
            <a:pPr lvl="2"/>
            <a:r>
              <a:rPr lang="en-US" dirty="0"/>
              <a:t>Plus much less costly than flood response!!!</a:t>
            </a:r>
          </a:p>
          <a:p>
            <a:r>
              <a:rPr lang="en-US" sz="2800" b="1" dirty="0">
                <a:latin typeface="Calibri" panose="020F0502020204030204" pitchFamily="34" charset="0"/>
              </a:rPr>
              <a:t>What: professional materials &amp; campaigns</a:t>
            </a:r>
          </a:p>
          <a:p>
            <a:pPr lvl="2"/>
            <a:r>
              <a:rPr lang="en-US" dirty="0" smtClean="0"/>
              <a:t>Educate </a:t>
            </a:r>
            <a:r>
              <a:rPr lang="en-US" dirty="0"/>
              <a:t>on go / no-go decision process</a:t>
            </a:r>
          </a:p>
          <a:p>
            <a:pPr lvl="2"/>
            <a:r>
              <a:rPr lang="en-US" dirty="0"/>
              <a:t>Warning message content (including disabilities, language barriers)</a:t>
            </a:r>
          </a:p>
          <a:p>
            <a:pPr lvl="2"/>
            <a:r>
              <a:rPr lang="en-US" dirty="0"/>
              <a:t>Ready, Set, Go (public guidelines for action)</a:t>
            </a:r>
          </a:p>
        </p:txBody>
      </p:sp>
    </p:spTree>
    <p:extLst>
      <p:ext uri="{BB962C8B-B14F-4D97-AF65-F5344CB8AC3E}">
        <p14:creationId xmlns:p14="http://schemas.microsoft.com/office/powerpoint/2010/main" val="4623007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96982" y="3454171"/>
            <a:ext cx="7989817" cy="145124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000" dirty="0" smtClean="0"/>
              <a:t>Action</a:t>
            </a:r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696982" y="2002929"/>
            <a:ext cx="7989818" cy="145124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000" dirty="0" smtClean="0"/>
              <a:t>Planning</a:t>
            </a:r>
            <a:endParaRPr lang="en-US" sz="4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Flood Response: 4 Critical 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15273" y="2002929"/>
            <a:ext cx="7971527" cy="3102471"/>
          </a:xfrm>
        </p:spPr>
        <p:txBody>
          <a:bodyPr>
            <a:no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Pre-planning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rgbClr val="595959"/>
                </a:solidFill>
              </a:rPr>
              <a:t>Public Education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b="1" dirty="0"/>
              <a:t>Real-Time Flood Maps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>
                <a:solidFill>
                  <a:srgbClr val="595959"/>
                </a:solidFill>
              </a:rPr>
              <a:t>Warnings</a:t>
            </a:r>
            <a:endParaRPr lang="en-US" sz="3600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3645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69900"/>
            <a:ext cx="7312991" cy="1231900"/>
          </a:xfrm>
        </p:spPr>
        <p:txBody>
          <a:bodyPr/>
          <a:lstStyle/>
          <a:p>
            <a:pPr algn="ctr"/>
            <a:r>
              <a:rPr lang="en-US" sz="4000" dirty="0">
                <a:latin typeface="Calibri" panose="020F0502020204030204" pitchFamily="34" charset="0"/>
              </a:rPr>
              <a:t>Real-Time Flood </a:t>
            </a:r>
            <a:r>
              <a:rPr lang="en-US" sz="4000" dirty="0" smtClean="0">
                <a:latin typeface="Calibri" panose="020F0502020204030204" pitchFamily="34" charset="0"/>
              </a:rPr>
              <a:t>Response Maps</a:t>
            </a:r>
            <a:endParaRPr lang="en-US" sz="4000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46100" y="1601788"/>
            <a:ext cx="7315200" cy="4760912"/>
          </a:xfrm>
        </p:spPr>
        <p:txBody>
          <a:bodyPr/>
          <a:lstStyle/>
          <a:p>
            <a:r>
              <a:rPr lang="en-US" sz="2800" b="1" dirty="0">
                <a:latin typeface="Calibri" panose="020F0502020204030204" pitchFamily="34" charset="0"/>
              </a:rPr>
              <a:t>Pushed to emergency managers, and to first responders on </a:t>
            </a:r>
            <a:r>
              <a:rPr lang="en-US" sz="2800" b="1" dirty="0" smtClean="0">
                <a:latin typeface="Calibri" panose="020F0502020204030204" pitchFamily="34" charset="0"/>
              </a:rPr>
              <a:t>maps and mobile </a:t>
            </a:r>
            <a:r>
              <a:rPr lang="en-US" sz="2800" b="1" dirty="0">
                <a:latin typeface="Calibri" panose="020F0502020204030204" pitchFamily="34" charset="0"/>
              </a:rPr>
              <a:t>devices</a:t>
            </a:r>
          </a:p>
          <a:p>
            <a:pPr lvl="2"/>
            <a:r>
              <a:rPr lang="en-US" sz="2800" dirty="0">
                <a:latin typeface="Calibri" panose="020F0502020204030204" pitchFamily="34" charset="0"/>
              </a:rPr>
              <a:t>Real time precipitation data</a:t>
            </a:r>
          </a:p>
          <a:p>
            <a:pPr lvl="2"/>
            <a:r>
              <a:rPr lang="en-US" sz="2800" dirty="0">
                <a:latin typeface="Calibri" panose="020F0502020204030204" pitchFamily="34" charset="0"/>
              </a:rPr>
              <a:t>Expected rise and </a:t>
            </a:r>
            <a:r>
              <a:rPr lang="en-US" sz="2800" dirty="0" smtClean="0">
                <a:latin typeface="Calibri" panose="020F0502020204030204" pitchFamily="34" charset="0"/>
              </a:rPr>
              <a:t>flood level</a:t>
            </a:r>
            <a:endParaRPr lang="en-US" sz="2800" dirty="0">
              <a:latin typeface="Calibri" panose="020F0502020204030204" pitchFamily="34" charset="0"/>
            </a:endParaRPr>
          </a:p>
          <a:p>
            <a:pPr lvl="2"/>
            <a:r>
              <a:rPr lang="en-US" sz="2800" dirty="0">
                <a:latin typeface="Calibri" panose="020F0502020204030204" pitchFamily="34" charset="0"/>
              </a:rPr>
              <a:t>Address points affected</a:t>
            </a:r>
          </a:p>
          <a:p>
            <a:pPr lvl="2"/>
            <a:r>
              <a:rPr lang="en-US" sz="2800" dirty="0">
                <a:latin typeface="Calibri" panose="020F0502020204030204" pitchFamily="34" charset="0"/>
              </a:rPr>
              <a:t>Low-water crossings</a:t>
            </a:r>
          </a:p>
          <a:p>
            <a:pPr lvl="2"/>
            <a:r>
              <a:rPr lang="en-US" sz="2800" dirty="0">
                <a:latin typeface="Calibri" panose="020F0502020204030204" pitchFamily="34" charset="0"/>
              </a:rPr>
              <a:t>Threats to critical infrastructure &amp; key </a:t>
            </a:r>
            <a:r>
              <a:rPr lang="en-US" sz="2800" dirty="0" smtClean="0">
                <a:latin typeface="Calibri" panose="020F0502020204030204" pitchFamily="34" charset="0"/>
              </a:rPr>
              <a:t>resources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Utilities</a:t>
            </a:r>
            <a:r>
              <a:rPr lang="en-US" sz="2400" dirty="0">
                <a:latin typeface="Calibri" panose="020F0502020204030204" pitchFamily="34" charset="0"/>
              </a:rPr>
              <a:t>, communications, </a:t>
            </a:r>
            <a:r>
              <a:rPr lang="en-US" sz="2400" dirty="0" smtClean="0">
                <a:latin typeface="Calibri" panose="020F0502020204030204" pitchFamily="34" charset="0"/>
              </a:rPr>
              <a:t>roads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Hospitals</a:t>
            </a:r>
            <a:r>
              <a:rPr lang="en-US" sz="2400" dirty="0">
                <a:latin typeface="Calibri" panose="020F0502020204030204" pitchFamily="34" charset="0"/>
              </a:rPr>
              <a:t>, schools, public safety, food &amp; fuel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9090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96982" y="3454171"/>
            <a:ext cx="7989817" cy="145124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000" dirty="0" smtClean="0"/>
              <a:t>Action</a:t>
            </a:r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696982" y="2002929"/>
            <a:ext cx="7989818" cy="145124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000" dirty="0" smtClean="0"/>
              <a:t>Planning</a:t>
            </a:r>
            <a:endParaRPr lang="en-US" sz="4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Flood Response: 4 Critical 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31954" y="2003425"/>
            <a:ext cx="6632471" cy="3092450"/>
          </a:xfrm>
        </p:spPr>
        <p:txBody>
          <a:bodyPr>
            <a:no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Pre-planning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rgbClr val="595959"/>
                </a:solidFill>
              </a:rPr>
              <a:t>Public Education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Real-Time Flood Maps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b="1" dirty="0">
                <a:solidFill>
                  <a:srgbClr val="000000"/>
                </a:solidFill>
              </a:rPr>
              <a:t>Warnings</a:t>
            </a:r>
          </a:p>
        </p:txBody>
      </p:sp>
    </p:spTree>
    <p:extLst>
      <p:ext uri="{BB962C8B-B14F-4D97-AF65-F5344CB8AC3E}">
        <p14:creationId xmlns:p14="http://schemas.microsoft.com/office/powerpoint/2010/main" val="23247929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/>
              <a:t>Public Warnings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96900" y="1549400"/>
            <a:ext cx="8280400" cy="5002213"/>
          </a:xfrm>
        </p:spPr>
        <p:txBody>
          <a:bodyPr>
            <a:normAutofit fontScale="62500" lnSpcReduction="20000"/>
          </a:bodyPr>
          <a:lstStyle/>
          <a:p>
            <a:r>
              <a:rPr lang="en-US" sz="3200" b="1" dirty="0"/>
              <a:t>Warnings must convey a credible threat, and be actionable</a:t>
            </a:r>
          </a:p>
          <a:p>
            <a:pPr lvl="2"/>
            <a:r>
              <a:rPr lang="en-US" sz="3400" dirty="0">
                <a:latin typeface="Calibri" panose="020F0502020204030204" pitchFamily="34" charset="0"/>
              </a:rPr>
              <a:t>Explanatory enough to not be ignored</a:t>
            </a:r>
          </a:p>
          <a:p>
            <a:pPr lvl="2"/>
            <a:r>
              <a:rPr lang="en-US" sz="3400" dirty="0">
                <a:latin typeface="Calibri" panose="020F0502020204030204" pitchFamily="34" charset="0"/>
              </a:rPr>
              <a:t>Go / no-go directions</a:t>
            </a:r>
          </a:p>
          <a:p>
            <a:pPr lvl="2"/>
            <a:r>
              <a:rPr lang="en-US" sz="3400" dirty="0" smtClean="0">
                <a:latin typeface="Calibri" panose="020F0502020204030204" pitchFamily="34" charset="0"/>
              </a:rPr>
              <a:t>Flood maps </a:t>
            </a:r>
            <a:r>
              <a:rPr lang="en-US" sz="3400" dirty="0">
                <a:latin typeface="Calibri" panose="020F0502020204030204" pitchFamily="34" charset="0"/>
              </a:rPr>
              <a:t>available to the </a:t>
            </a:r>
            <a:r>
              <a:rPr lang="en-US" sz="3400" dirty="0" smtClean="0">
                <a:latin typeface="Calibri" panose="020F0502020204030204" pitchFamily="34" charset="0"/>
              </a:rPr>
              <a:t>public</a:t>
            </a:r>
          </a:p>
          <a:p>
            <a:pPr lvl="2"/>
            <a:r>
              <a:rPr lang="en-US" sz="3400" dirty="0" smtClean="0">
                <a:latin typeface="Calibri" panose="020F0502020204030204" pitchFamily="34" charset="0"/>
              </a:rPr>
              <a:t>Complement Integrated Public Alert and Warning System (IPAWS)</a:t>
            </a:r>
            <a:endParaRPr lang="en-US" sz="3400" dirty="0">
              <a:latin typeface="Calibri" panose="020F0502020204030204" pitchFamily="34" charset="0"/>
            </a:endParaRPr>
          </a:p>
          <a:p>
            <a:r>
              <a:rPr lang="en-US" sz="3400" b="1" dirty="0">
                <a:latin typeface="Calibri" panose="020F0502020204030204" pitchFamily="34" charset="0"/>
              </a:rPr>
              <a:t>Must consider social media</a:t>
            </a:r>
          </a:p>
          <a:p>
            <a:pPr lvl="2"/>
            <a:r>
              <a:rPr lang="en-US" sz="3400" dirty="0">
                <a:latin typeface="Calibri" panose="020F0502020204030204" pitchFamily="34" charset="0"/>
              </a:rPr>
              <a:t>Twitter, Facebook, Instagram, etc.</a:t>
            </a:r>
          </a:p>
          <a:p>
            <a:pPr lvl="2"/>
            <a:r>
              <a:rPr lang="en-US" sz="3400" dirty="0">
                <a:latin typeface="Calibri" panose="020F0502020204030204" pitchFamily="34" charset="0"/>
              </a:rPr>
              <a:t>Cell phone alert in flood </a:t>
            </a:r>
            <a:r>
              <a:rPr lang="en-US" sz="3400" dirty="0" smtClean="0">
                <a:latin typeface="Calibri" panose="020F0502020204030204" pitchFamily="34" charset="0"/>
              </a:rPr>
              <a:t>zone</a:t>
            </a:r>
          </a:p>
          <a:p>
            <a:pPr lvl="2"/>
            <a:r>
              <a:rPr lang="en-US" sz="3400" dirty="0" smtClean="0">
                <a:latin typeface="Calibri" panose="020F0502020204030204" pitchFamily="34" charset="0"/>
              </a:rPr>
              <a:t>News </a:t>
            </a:r>
            <a:r>
              <a:rPr lang="en-US" sz="3400" dirty="0">
                <a:latin typeface="Calibri" panose="020F0502020204030204" pitchFamily="34" charset="0"/>
              </a:rPr>
              <a:t>media: need consistent messaging</a:t>
            </a:r>
          </a:p>
          <a:p>
            <a:pPr lvl="2"/>
            <a:r>
              <a:rPr lang="en-US" sz="3400" dirty="0">
                <a:latin typeface="Calibri" panose="020F0502020204030204" pitchFamily="34" charset="0"/>
              </a:rPr>
              <a:t>Monitor social media via hotspot mapping</a:t>
            </a:r>
          </a:p>
          <a:p>
            <a:pPr lvl="2"/>
            <a:endParaRPr lang="en-US" sz="3600" dirty="0">
              <a:latin typeface="Calibri" panose="020F0502020204030204" pitchFamily="34" charset="0"/>
            </a:endParaRP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5293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 of the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17723" y="1220283"/>
            <a:ext cx="7886700" cy="4630737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Close the gap </a:t>
            </a:r>
            <a:r>
              <a:rPr lang="en-US" dirty="0" smtClean="0"/>
              <a:t>between National Flood Forecasting and Local Emergency Response</a:t>
            </a:r>
          </a:p>
          <a:p>
            <a:r>
              <a:rPr lang="en-US" dirty="0" smtClean="0"/>
              <a:t>Demonstrate forecasting of flood impacts at </a:t>
            </a: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“stream and</a:t>
            </a: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street level”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93276" y="3424139"/>
            <a:ext cx="3066735" cy="2663551"/>
            <a:chOff x="1821764" y="3368383"/>
            <a:chExt cx="3066735" cy="2663551"/>
          </a:xfrm>
        </p:grpSpPr>
        <p:sp>
          <p:nvSpPr>
            <p:cNvPr id="4" name="Curved Right Arrow 3"/>
            <p:cNvSpPr/>
            <p:nvPr/>
          </p:nvSpPr>
          <p:spPr>
            <a:xfrm>
              <a:off x="1821764" y="3479896"/>
              <a:ext cx="941142" cy="2464419"/>
            </a:xfrm>
            <a:prstGeom prst="curvedRightArrow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" name="Curved Left Arrow 4"/>
            <p:cNvSpPr/>
            <p:nvPr/>
          </p:nvSpPr>
          <p:spPr>
            <a:xfrm flipV="1">
              <a:off x="3981790" y="3368383"/>
              <a:ext cx="906709" cy="2575932"/>
            </a:xfrm>
            <a:prstGeom prst="curvedLeftArrow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931386" y="3368383"/>
              <a:ext cx="10460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National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000319" y="5662602"/>
              <a:ext cx="7643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Local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813166" y="3380026"/>
            <a:ext cx="4970911" cy="2846163"/>
            <a:chOff x="3405204" y="3441217"/>
            <a:chExt cx="4970911" cy="2846163"/>
          </a:xfrm>
        </p:grpSpPr>
        <p:grpSp>
          <p:nvGrpSpPr>
            <p:cNvPr id="14" name="Group 13"/>
            <p:cNvGrpSpPr/>
            <p:nvPr/>
          </p:nvGrpSpPr>
          <p:grpSpPr>
            <a:xfrm>
              <a:off x="3405204" y="3441217"/>
              <a:ext cx="4970911" cy="1015663"/>
              <a:chOff x="3560401" y="3489200"/>
              <a:chExt cx="4970911" cy="1015663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4490790" y="3489200"/>
                <a:ext cx="24134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</a:rPr>
                  <a:t>Weather and Hydrology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3560401" y="3858532"/>
                <a:ext cx="4970911" cy="646331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001446">
                        <a:lumMod val="75000"/>
                        <a:lumOff val="25000"/>
                      </a:srgbClr>
                    </a:solidFill>
                  </a:rPr>
                  <a:t>National Weather Service and federal agencies</a:t>
                </a:r>
              </a:p>
              <a:p>
                <a:pPr algn="ctr"/>
                <a:r>
                  <a:rPr lang="en-US" dirty="0">
                    <a:solidFill>
                      <a:srgbClr val="001446">
                        <a:lumMod val="75000"/>
                        <a:lumOff val="25000"/>
                      </a:srgbClr>
                    </a:solidFill>
                  </a:rPr>
                  <a:t>National Water Center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3490636" y="5098857"/>
              <a:ext cx="4605825" cy="1188523"/>
              <a:chOff x="3770489" y="5234296"/>
              <a:chExt cx="4605825" cy="1188523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3770489" y="5234296"/>
                <a:ext cx="46058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prstClr val="black"/>
                    </a:solidFill>
                  </a:rPr>
                  <a:t>River Flooding and Emergency Response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4235042" y="5776488"/>
                <a:ext cx="3842852" cy="646331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001446">
                        <a:lumMod val="75000"/>
                        <a:lumOff val="25000"/>
                      </a:srgbClr>
                    </a:solidFill>
                  </a:rPr>
                  <a:t>Local, State and Regional Agencies</a:t>
                </a:r>
              </a:p>
              <a:p>
                <a:pPr algn="ctr"/>
                <a:r>
                  <a:rPr lang="en-US" dirty="0">
                    <a:solidFill>
                      <a:srgbClr val="001446">
                        <a:lumMod val="75000"/>
                        <a:lumOff val="25000"/>
                      </a:srgbClr>
                    </a:solidFill>
                  </a:rPr>
                  <a:t>Citizens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461706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NFIE Conceptual </a:t>
            </a:r>
            <a:r>
              <a:rPr lang="en-US" dirty="0" smtClean="0"/>
              <a:t>Framework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447800" y="1600200"/>
            <a:ext cx="5943600" cy="4724400"/>
          </a:xfrm>
          <a:prstGeom prst="rect">
            <a:avLst/>
          </a:prstGeom>
          <a:noFill/>
          <a:ln>
            <a:solidFill>
              <a:srgbClr val="35AC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72235" y="1963615"/>
            <a:ext cx="4982135" cy="3634154"/>
          </a:xfrm>
          <a:prstGeom prst="rect">
            <a:avLst/>
          </a:prstGeom>
          <a:noFill/>
          <a:ln>
            <a:solidFill>
              <a:srgbClr val="35AC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>
            <a:stCxn id="4" idx="0"/>
            <a:endCxn id="4" idx="2"/>
          </p:cNvCxnSpPr>
          <p:nvPr/>
        </p:nvCxnSpPr>
        <p:spPr>
          <a:xfrm>
            <a:off x="4463303" y="1963615"/>
            <a:ext cx="0" cy="3634154"/>
          </a:xfrm>
          <a:prstGeom prst="line">
            <a:avLst/>
          </a:prstGeom>
          <a:ln w="28575">
            <a:solidFill>
              <a:srgbClr val="35AC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4" idx="1"/>
            <a:endCxn id="4" idx="3"/>
          </p:cNvCxnSpPr>
          <p:nvPr/>
        </p:nvCxnSpPr>
        <p:spPr>
          <a:xfrm>
            <a:off x="1972235" y="3780692"/>
            <a:ext cx="4982135" cy="0"/>
          </a:xfrm>
          <a:prstGeom prst="line">
            <a:avLst/>
          </a:prstGeom>
          <a:ln w="28575">
            <a:solidFill>
              <a:srgbClr val="35AC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055339" y="5779477"/>
            <a:ext cx="4815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1F497D"/>
                </a:solidFill>
              </a:rPr>
              <a:t>NFIE-Services: </a:t>
            </a:r>
            <a:r>
              <a:rPr lang="en-US" dirty="0">
                <a:solidFill>
                  <a:prstClr val="black"/>
                </a:solidFill>
              </a:rPr>
              <a:t>Web services for flood information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04872" y="2240305"/>
            <a:ext cx="2076349" cy="1200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1F497D"/>
                </a:solidFill>
              </a:rPr>
              <a:t>NFIE-Geo: </a:t>
            </a:r>
            <a:r>
              <a:rPr lang="en-US" dirty="0">
                <a:solidFill>
                  <a:prstClr val="black"/>
                </a:solidFill>
              </a:rPr>
              <a:t>National geospatial framework for hydrology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98722" y="4077817"/>
            <a:ext cx="2182499" cy="1200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1F497D"/>
                </a:solidFill>
              </a:rPr>
              <a:t>NFIE-Hydro: </a:t>
            </a:r>
            <a:r>
              <a:rPr lang="en-US" dirty="0">
                <a:solidFill>
                  <a:prstClr val="black"/>
                </a:solidFill>
              </a:rPr>
              <a:t>National high spatial resolution hydrologic forecasting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98896" y="4077817"/>
            <a:ext cx="2255473" cy="1200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1F497D"/>
                </a:solidFill>
              </a:rPr>
              <a:t>NFIE-River: </a:t>
            </a:r>
            <a:r>
              <a:rPr lang="en-US" dirty="0">
                <a:solidFill>
                  <a:prstClr val="black"/>
                </a:solidFill>
              </a:rPr>
              <a:t>River</a:t>
            </a:r>
            <a:r>
              <a:rPr lang="en-US" dirty="0">
                <a:solidFill>
                  <a:srgbClr val="1F497D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channel information and real-time flood inundation mapping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98898" y="2257748"/>
            <a:ext cx="2176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1F497D"/>
                </a:solidFill>
              </a:rPr>
              <a:t>NFIE-Response: </a:t>
            </a:r>
            <a:r>
              <a:rPr lang="en-US" dirty="0" smtClean="0">
                <a:solidFill>
                  <a:prstClr val="black"/>
                </a:solidFill>
              </a:rPr>
              <a:t>Community Flood Response System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4224923" y="2774180"/>
            <a:ext cx="437029" cy="1674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4181221" y="4416669"/>
            <a:ext cx="437029" cy="1674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3108512" y="3573494"/>
            <a:ext cx="129784" cy="3889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Down Arrow 17"/>
          <p:cNvSpPr/>
          <p:nvPr/>
        </p:nvSpPr>
        <p:spPr>
          <a:xfrm>
            <a:off x="5607525" y="3593786"/>
            <a:ext cx="129784" cy="388906"/>
          </a:xfrm>
          <a:prstGeom prst="downArrow">
            <a:avLst/>
          </a:prstGeom>
          <a:scene3d>
            <a:camera prst="orthographicFront">
              <a:rot lat="0" lon="0" rev="107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4258031" y="3671467"/>
            <a:ext cx="437029" cy="167467"/>
          </a:xfrm>
          <a:prstGeom prst="rightArrow">
            <a:avLst/>
          </a:prstGeom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7136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457200"/>
            <a:ext cx="8088086" cy="484632"/>
          </a:xfrm>
        </p:spPr>
        <p:txBody>
          <a:bodyPr>
            <a:normAutofit fontScale="90000"/>
          </a:bodyPr>
          <a:lstStyle/>
          <a:p>
            <a:r>
              <a:rPr lang="en-US" sz="3100" dirty="0" err="1" smtClean="0"/>
              <a:t>NHDPlus</a:t>
            </a:r>
            <a:r>
              <a:rPr lang="en-US" sz="3100" dirty="0"/>
              <a:t> </a:t>
            </a:r>
            <a:r>
              <a:rPr lang="en-US" sz="3100" dirty="0" smtClean="0"/>
              <a:t>Version 2.1</a:t>
            </a:r>
            <a:r>
              <a:rPr lang="en-US" b="1" i="1" dirty="0" smtClean="0"/>
              <a:t/>
            </a:r>
            <a:br>
              <a:rPr lang="en-US" b="1" i="1" dirty="0" smtClean="0"/>
            </a:br>
            <a:endParaRPr lang="en-US" b="1" i="1" dirty="0"/>
          </a:p>
        </p:txBody>
      </p:sp>
      <p:pic>
        <p:nvPicPr>
          <p:cNvPr id="3" name="Picture 2" descr="tex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6" y="1690701"/>
            <a:ext cx="1779815" cy="1779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huc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721" y="1633999"/>
            <a:ext cx="2950598" cy="1946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Imag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6871" y="4486610"/>
            <a:ext cx="2453673" cy="1988350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9" name="Picture 8" descr="usnlcd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3679" y="4865925"/>
            <a:ext cx="2808678" cy="1771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43010" y="3553846"/>
            <a:ext cx="290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National Elevation Dataset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421" y="4048798"/>
            <a:ext cx="327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National Hydrography Dataset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03756" y="4399916"/>
            <a:ext cx="314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National Land Cover Dataset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03757" y="3547333"/>
            <a:ext cx="3202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Watershed Boundary Dataset</a:t>
            </a:r>
          </a:p>
        </p:txBody>
      </p:sp>
      <p:sp>
        <p:nvSpPr>
          <p:cNvPr id="14" name="Right Arrow 13"/>
          <p:cNvSpPr/>
          <p:nvPr/>
        </p:nvSpPr>
        <p:spPr>
          <a:xfrm rot="1920000">
            <a:off x="2532190" y="2889516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 rot="8700000">
            <a:off x="5102950" y="2859693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 rot="12900000">
            <a:off x="4936721" y="5517411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 rot="-2220000">
            <a:off x="2786328" y="5501022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73525" y="1698642"/>
            <a:ext cx="153277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</a:rPr>
              <a:t>NHDPlus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5806" y="1054909"/>
            <a:ext cx="7696199" cy="338554"/>
          </a:xfrm>
          <a:prstGeom prst="rect">
            <a:avLst/>
          </a:prstGeom>
          <a:solidFill>
            <a:srgbClr val="336799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1600" dirty="0" smtClean="0">
                <a:solidFill>
                  <a:prstClr val="white"/>
                </a:solidFill>
              </a:rPr>
              <a:t>Geospatial foundation for a national water data infrastructure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653819" y="2237917"/>
            <a:ext cx="31721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2.7 </a:t>
            </a:r>
            <a:r>
              <a:rPr lang="en-US" sz="1400" dirty="0">
                <a:solidFill>
                  <a:prstClr val="black"/>
                </a:solidFill>
              </a:rPr>
              <a:t>million </a:t>
            </a:r>
            <a:r>
              <a:rPr lang="en-US" sz="1400" dirty="0" smtClean="0">
                <a:solidFill>
                  <a:prstClr val="black"/>
                </a:solidFill>
              </a:rPr>
              <a:t>reach catchments in US</a:t>
            </a:r>
          </a:p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average </a:t>
            </a:r>
            <a:r>
              <a:rPr lang="en-US" sz="1400" dirty="0">
                <a:solidFill>
                  <a:prstClr val="black"/>
                </a:solidFill>
              </a:rPr>
              <a:t>area 3 </a:t>
            </a:r>
            <a:r>
              <a:rPr lang="en-US" sz="1400" dirty="0" smtClean="0">
                <a:solidFill>
                  <a:prstClr val="black"/>
                </a:solidFill>
              </a:rPr>
              <a:t>km</a:t>
            </a:r>
            <a:r>
              <a:rPr lang="en-US" sz="1400" baseline="30000" dirty="0" smtClean="0">
                <a:solidFill>
                  <a:prstClr val="black"/>
                </a:solidFill>
              </a:rPr>
              <a:t>2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endParaRPr lang="en-US" sz="1400" dirty="0">
              <a:solidFill>
                <a:prstClr val="black"/>
              </a:solidFill>
            </a:endParaRP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reach length 2 </a:t>
            </a:r>
            <a:r>
              <a:rPr lang="en-US" sz="1400" dirty="0" smtClean="0">
                <a:solidFill>
                  <a:prstClr val="black"/>
                </a:solidFill>
              </a:rPr>
              <a:t>km</a:t>
            </a:r>
          </a:p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Uniquely labelled</a:t>
            </a: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2030" y="3547332"/>
            <a:ext cx="2148303" cy="140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79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632233" cy="484632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Flood Information for Fritz Hughes Park Rd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47800"/>
            <a:ext cx="7556033" cy="5012902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" y="4191000"/>
            <a:ext cx="2106549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67158" y="3954251"/>
            <a:ext cx="34951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National Hydrography Dataset Plus 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catchment  for Bear Creek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(area = 5.71 km</a:t>
            </a:r>
            <a:r>
              <a:rPr lang="en-US" baseline="30000" dirty="0">
                <a:solidFill>
                  <a:prstClr val="black"/>
                </a:solidFill>
              </a:rPr>
              <a:t>2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</p:txBody>
      </p:sp>
      <p:cxnSp>
        <p:nvCxnSpPr>
          <p:cNvPr id="6" name="Straight Arrow Connector 5"/>
          <p:cNvCxnSpPr>
            <a:stCxn id="1027" idx="0"/>
          </p:cNvCxnSpPr>
          <p:nvPr/>
        </p:nvCxnSpPr>
        <p:spPr>
          <a:xfrm flipH="1" flipV="1">
            <a:off x="1676400" y="3581400"/>
            <a:ext cx="443674" cy="6096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337471" y="5660347"/>
            <a:ext cx="26291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Low water crossing at 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3400 Fritz Hughes Park Rd</a:t>
            </a:r>
          </a:p>
        </p:txBody>
      </p:sp>
    </p:spTree>
    <p:extLst>
      <p:ext uri="{BB962C8B-B14F-4D97-AF65-F5344CB8AC3E}">
        <p14:creationId xmlns:p14="http://schemas.microsoft.com/office/powerpoint/2010/main" val="5120024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NFIE-Hydro Forecasting Model</a:t>
            </a:r>
            <a:endParaRPr lang="en-US" dirty="0"/>
          </a:p>
        </p:txBody>
      </p:sp>
      <p:sp>
        <p:nvSpPr>
          <p:cNvPr id="13" name="Down Arrow 12"/>
          <p:cNvSpPr/>
          <p:nvPr/>
        </p:nvSpPr>
        <p:spPr>
          <a:xfrm rot="5400000" flipH="1" flipV="1">
            <a:off x="4456720" y="5209062"/>
            <a:ext cx="230560" cy="5056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38548" y="4999688"/>
            <a:ext cx="866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Runoff 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7473" y="1889753"/>
            <a:ext cx="2540550" cy="166570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12" name="Down Arrow 11"/>
          <p:cNvSpPr/>
          <p:nvPr/>
        </p:nvSpPr>
        <p:spPr>
          <a:xfrm flipV="1">
            <a:off x="6757748" y="3659445"/>
            <a:ext cx="230560" cy="5056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88308" y="3727584"/>
            <a:ext cx="1315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Streamflow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068167" y="6385541"/>
            <a:ext cx="38402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RAPID</a:t>
            </a:r>
            <a:r>
              <a:rPr lang="en-US" dirty="0" smtClean="0">
                <a:solidFill>
                  <a:prstClr val="black"/>
                </a:solidFill>
              </a:rPr>
              <a:t> flow routing (for continental US)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24491" y="1478382"/>
            <a:ext cx="2764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Probabilistic flood forecasts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756842" y="1478382"/>
            <a:ext cx="4019049" cy="5270356"/>
            <a:chOff x="337268" y="1478382"/>
            <a:chExt cx="4019049" cy="5270356"/>
          </a:xfrm>
        </p:grpSpPr>
        <p:pic>
          <p:nvPicPr>
            <p:cNvPr id="6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750" y="4241768"/>
              <a:ext cx="2710370" cy="2083598"/>
            </a:xfrm>
            <a:prstGeom prst="rect">
              <a:avLst/>
            </a:prstGeom>
            <a:noFill/>
            <a:ln w="3175" cmpd="sng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ffectLst/>
            <a:extLst/>
          </p:spPr>
        </p:pic>
        <p:pic>
          <p:nvPicPr>
            <p:cNvPr id="7" name="Picture 24" descr="Total Precipitation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218" y="1853342"/>
              <a:ext cx="1839310" cy="1660077"/>
            </a:xfrm>
            <a:prstGeom prst="rect">
              <a:avLst/>
            </a:prstGeom>
            <a:noFill/>
            <a:ln w="3175" cmpd="sng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ffectLst/>
            <a:extLst/>
          </p:spPr>
        </p:pic>
        <p:sp>
          <p:nvSpPr>
            <p:cNvPr id="11" name="Down Arrow 10"/>
            <p:cNvSpPr/>
            <p:nvPr/>
          </p:nvSpPr>
          <p:spPr>
            <a:xfrm>
              <a:off x="1581375" y="3646838"/>
              <a:ext cx="230560" cy="50561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37268" y="1478382"/>
              <a:ext cx="36626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Weather model and forecasts </a:t>
              </a:r>
              <a:r>
                <a:rPr lang="en-US" dirty="0" smtClean="0">
                  <a:solidFill>
                    <a:srgbClr val="FF0000"/>
                  </a:solidFill>
                </a:rPr>
                <a:t>(HRRR)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37268" y="6379406"/>
              <a:ext cx="40190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Land-Atmosphere Model </a:t>
              </a:r>
              <a:r>
                <a:rPr lang="en-US" dirty="0" smtClean="0">
                  <a:solidFill>
                    <a:srgbClr val="FF0000"/>
                  </a:solidFill>
                </a:rPr>
                <a:t>(NOAH-MP)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811934" y="3699357"/>
              <a:ext cx="14302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Precipitation 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91992" y="3685545"/>
              <a:ext cx="1052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Weather 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pic>
        <p:nvPicPr>
          <p:cNvPr id="30" name="Mississippi_20080301_2008053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0438" t="18045" r="15917" b="19292"/>
          <a:stretch/>
        </p:blipFill>
        <p:spPr>
          <a:xfrm>
            <a:off x="5450150" y="4296405"/>
            <a:ext cx="2777397" cy="205092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586694" y="2554349"/>
            <a:ext cx="1737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Catchment-level forecasts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2866" y="98416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600" b="1" i="1" dirty="0" smtClean="0">
                <a:solidFill>
                  <a:srgbClr val="FF0000"/>
                </a:solidFill>
              </a:rPr>
              <a:t>Computed for the continental US in 10 minutes at Texas Advanced Computing Center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4455" y="3200680"/>
            <a:ext cx="1820036" cy="118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0383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3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270</TotalTime>
  <Words>1498</Words>
  <Application>Microsoft Office PowerPoint</Application>
  <PresentationFormat>On-screen Show (4:3)</PresentationFormat>
  <Paragraphs>310</Paragraphs>
  <Slides>44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44</vt:i4>
      </vt:variant>
    </vt:vector>
  </HeadingPairs>
  <TitlesOfParts>
    <vt:vector size="56" baseType="lpstr">
      <vt:lpstr>ＭＳ Ｐゴシック</vt:lpstr>
      <vt:lpstr>Arial</vt:lpstr>
      <vt:lpstr>Avenir LT Std 55 Roman</vt:lpstr>
      <vt:lpstr>Avenir LT Std 65 Medium</vt:lpstr>
      <vt:lpstr>Avenir LT Std 85 Heavy</vt:lpstr>
      <vt:lpstr>Calibri</vt:lpstr>
      <vt:lpstr>Franklin Gothic Medium Cond</vt:lpstr>
      <vt:lpstr>Lucida Grande</vt:lpstr>
      <vt:lpstr>Times New Roman</vt:lpstr>
      <vt:lpstr>Optional_Corporate_PPT_Template-Arial</vt:lpstr>
      <vt:lpstr>Office Theme</vt:lpstr>
      <vt:lpstr>2_Optional_Corporate_PPT_Template-Arial</vt:lpstr>
      <vt:lpstr>PowerPoint Presentation</vt:lpstr>
      <vt:lpstr>The Opportunity</vt:lpstr>
      <vt:lpstr>NWS River Forecast Centers (RFCs)</vt:lpstr>
      <vt:lpstr>PowerPoint Presentation</vt:lpstr>
      <vt:lpstr>Goal of the Experiment</vt:lpstr>
      <vt:lpstr>NFIE Conceptual Framework</vt:lpstr>
      <vt:lpstr>NHDPlus Version 2.1 </vt:lpstr>
      <vt:lpstr>Flood Information for Fritz Hughes Park Rd</vt:lpstr>
      <vt:lpstr>NFIE-Hydro Forecasting Model</vt:lpstr>
      <vt:lpstr>Next Step: National Water Prediction Model Configurations</vt:lpstr>
      <vt:lpstr>Current and NFIE Forecast Systems</vt:lpstr>
      <vt:lpstr>Linear Referencing on Flowlines</vt:lpstr>
      <vt:lpstr>Improvements in Flood Response Planning</vt:lpstr>
      <vt:lpstr>NFIE-Geo for Texas</vt:lpstr>
      <vt:lpstr>NFIE-Geo for Hays County</vt:lpstr>
      <vt:lpstr>264 Forecast Reaches in Hays County</vt:lpstr>
      <vt:lpstr>Memorial Day Weekend Precipitation</vt:lpstr>
      <vt:lpstr>Flow in Blanco River at Wimberley</vt:lpstr>
      <vt:lpstr>Drought to Deluge!</vt:lpstr>
      <vt:lpstr>PowerPoint Presentation</vt:lpstr>
      <vt:lpstr>PowerPoint Presentation</vt:lpstr>
      <vt:lpstr>PowerPoint Presentation</vt:lpstr>
      <vt:lpstr>National Flood Hazard Layer in Texas (~ 120 counties)</vt:lpstr>
      <vt:lpstr>Real-Time Flood Inundation Mapping (USGS/NWS) </vt:lpstr>
      <vt:lpstr>Elevation-indexed flood mapping</vt:lpstr>
      <vt:lpstr>Flood warnings from cell-phone towers</vt:lpstr>
      <vt:lpstr>National Flood Interoperability Experiment  (NFIE)  Conceptual Framework</vt:lpstr>
      <vt:lpstr>Community Flood Response Map Book</vt:lpstr>
      <vt:lpstr>PowerPoint Presentation</vt:lpstr>
      <vt:lpstr>PowerPoint Presentation</vt:lpstr>
      <vt:lpstr>Situational Awareness For Everyone (SAFE)</vt:lpstr>
      <vt:lpstr>SAFE Map for Blanco River near Wimberley, Tx</vt:lpstr>
      <vt:lpstr>Flood Emergency Response</vt:lpstr>
      <vt:lpstr>Flood Response: 4 Critical Functions</vt:lpstr>
      <vt:lpstr>Flood Response: 4 Critical Functions</vt:lpstr>
      <vt:lpstr>Pre-Planning</vt:lpstr>
      <vt:lpstr>Pre-Planning</vt:lpstr>
      <vt:lpstr>Pre-Planning Outputs</vt:lpstr>
      <vt:lpstr>Flood Response: 4 Critical Functions</vt:lpstr>
      <vt:lpstr>Public Education</vt:lpstr>
      <vt:lpstr>Flood Response: 4 Critical Functions</vt:lpstr>
      <vt:lpstr>Real-Time Flood Response Maps</vt:lpstr>
      <vt:lpstr>Flood Response: 4 Critical Functions</vt:lpstr>
      <vt:lpstr>Public Warnings</vt:lpstr>
    </vt:vector>
  </TitlesOfParts>
  <Company>Cockrell School of Engineering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Probability of Flooding on Shoal Ck, Austin, Tx</dc:title>
  <dc:creator>Maidment, David R</dc:creator>
  <cp:lastModifiedBy>Maidment, David R</cp:lastModifiedBy>
  <cp:revision>51</cp:revision>
  <cp:lastPrinted>2015-08-21T16:32:18Z</cp:lastPrinted>
  <dcterms:created xsi:type="dcterms:W3CDTF">2015-07-20T10:58:55Z</dcterms:created>
  <dcterms:modified xsi:type="dcterms:W3CDTF">2015-08-26T15:29:18Z</dcterms:modified>
</cp:coreProperties>
</file>