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6"/>
  </p:sldMasterIdLst>
  <p:notesMasterIdLst>
    <p:notesMasterId r:id="rId28"/>
  </p:notesMasterIdLst>
  <p:handoutMasterIdLst>
    <p:handoutMasterId r:id="rId29"/>
  </p:handoutMasterIdLst>
  <p:sldIdLst>
    <p:sldId id="308" r:id="rId7"/>
    <p:sldId id="290" r:id="rId8"/>
    <p:sldId id="307" r:id="rId9"/>
    <p:sldId id="259" r:id="rId10"/>
    <p:sldId id="295" r:id="rId11"/>
    <p:sldId id="296" r:id="rId12"/>
    <p:sldId id="300" r:id="rId13"/>
    <p:sldId id="261" r:id="rId14"/>
    <p:sldId id="301" r:id="rId15"/>
    <p:sldId id="292" r:id="rId16"/>
    <p:sldId id="264" r:id="rId17"/>
    <p:sldId id="302" r:id="rId18"/>
    <p:sldId id="266" r:id="rId19"/>
    <p:sldId id="303" r:id="rId20"/>
    <p:sldId id="306" r:id="rId21"/>
    <p:sldId id="297" r:id="rId22"/>
    <p:sldId id="299" r:id="rId23"/>
    <p:sldId id="298" r:id="rId24"/>
    <p:sldId id="270" r:id="rId25"/>
    <p:sldId id="271" r:id="rId26"/>
    <p:sldId id="305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633">
          <p15:clr>
            <a:srgbClr val="A4A3A4"/>
          </p15:clr>
        </p15:guide>
        <p15:guide id="2" orient="horz" pos="4042">
          <p15:clr>
            <a:srgbClr val="A4A3A4"/>
          </p15:clr>
        </p15:guide>
        <p15:guide id="3" pos="5549">
          <p15:clr>
            <a:srgbClr val="A4A3A4"/>
          </p15:clr>
        </p15:guide>
        <p15:guide id="4" pos="437">
          <p15:clr>
            <a:srgbClr val="A4A3A4"/>
          </p15:clr>
        </p15:guide>
        <p15:guide id="5" pos="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7AC2"/>
    <a:srgbClr val="7578D2"/>
    <a:srgbClr val="2E21D6"/>
    <a:srgbClr val="00B9F2"/>
    <a:srgbClr val="35AC46"/>
    <a:srgbClr val="336799"/>
    <a:srgbClr val="B9E0F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0" autoAdjust="0"/>
    <p:restoredTop sz="84973" autoAdjust="0"/>
  </p:normalViewPr>
  <p:slideViewPr>
    <p:cSldViewPr snapToGrid="0" snapToObjects="1">
      <p:cViewPr varScale="1">
        <p:scale>
          <a:sx n="92" d="100"/>
          <a:sy n="92" d="100"/>
        </p:scale>
        <p:origin x="-438" y="-108"/>
      </p:cViewPr>
      <p:guideLst>
        <p:guide orient="horz" pos="633"/>
        <p:guide orient="horz" pos="4042"/>
        <p:guide pos="5549"/>
        <p:guide pos="437"/>
        <p:guide pos="6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9A409A-36A2-AF4A-ABAF-4266BF0E3D83}" type="datetimeFigureOut">
              <a:rPr lang="en-US" smtClean="0"/>
              <a:t>10/18/2014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39AC7-7CFB-2E4A-875B-020A86C81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72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F395B-1775-448D-8A77-4A3C802EFF71}" type="datetimeFigureOut">
              <a:rPr lang="en-US" smtClean="0"/>
              <a:t>10/18/2014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CDC92-BE71-4559-8C54-BAA292643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949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AC160-CB0D-8948-BF56-C2488C1562A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318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CDC92-BE71-4559-8C54-BAA292643D6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43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CDC92-BE71-4559-8C54-BAA292643D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982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U.S. Mortality 2010: 2,515,458</a:t>
            </a:r>
          </a:p>
          <a:p>
            <a:endParaRPr lang="en-US" dirty="0" smtClean="0"/>
          </a:p>
          <a:p>
            <a:r>
              <a:rPr lang="en-US" dirty="0" smtClean="0"/>
              <a:t>What</a:t>
            </a:r>
            <a:r>
              <a:rPr lang="en-US" baseline="0" dirty="0" smtClean="0"/>
              <a:t> is 2500?</a:t>
            </a:r>
          </a:p>
          <a:p>
            <a:endParaRPr lang="en-US" baseline="0" dirty="0" smtClean="0"/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2500 is 1/10% of national mortality per year – not very big in comparison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The number of customers visiting five average Starbucks stores each day.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The number of pizzas sold by Dominoes every 3 minutes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Bryant Denny Stadium capacity: 101,821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UA Freshman Class in 2013: 6478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U.S. Highway Fatalities in 2012 (passenger vehicles): 12,271 (NTSB)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93D78-3E27-4C5F-8596-4E05AD1098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29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Putting $300B into perspective</a:t>
            </a:r>
            <a:endParaRPr lang="en-US" baseline="0" dirty="0" smtClean="0"/>
          </a:p>
          <a:p>
            <a:endParaRPr lang="en-US" baseline="0" dirty="0" smtClean="0"/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The current U.S. Gross Domestic Product is $17,311 Billion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The U.S. Pizza Industry sales in 2013 was $36.787B (http://</a:t>
            </a:r>
            <a:r>
              <a:rPr lang="en-US" baseline="0" dirty="0" err="1" smtClean="0"/>
              <a:t>www.pmq.com</a:t>
            </a:r>
            <a:r>
              <a:rPr lang="en-US" baseline="0" dirty="0" smtClean="0"/>
              <a:t>/December-2012/Pizza-Power-2013-State-of-the-Industry-Report/)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$300B would support 5.2 million 4-year college degrees at current costs of $14,300/</a:t>
            </a:r>
            <a:r>
              <a:rPr lang="en-US" baseline="0" dirty="0" err="1" smtClean="0"/>
              <a:t>yr</a:t>
            </a:r>
            <a:r>
              <a:rPr lang="en-US" baseline="0" dirty="0" smtClean="0"/>
              <a:t> for public institutions.  This is about ¼ of the 21 million students expected to enter college in 2014. (Source: National Center for Education Statistics (http://</a:t>
            </a:r>
            <a:r>
              <a:rPr lang="en-US" baseline="0" dirty="0" err="1" smtClean="0"/>
              <a:t>nces.ed.gov</a:t>
            </a:r>
            <a:r>
              <a:rPr lang="en-US" baseline="0" dirty="0" smtClean="0"/>
              <a:t>/</a:t>
            </a:r>
            <a:r>
              <a:rPr lang="en-US" baseline="0" dirty="0" err="1" smtClean="0"/>
              <a:t>fastfacts</a:t>
            </a:r>
            <a:r>
              <a:rPr lang="en-US" baseline="0" dirty="0" smtClean="0"/>
              <a:t>/)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Median cost of a new home in 2013 was $270K – that’s 1 million homes for $270B.  Average cost was $311K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93D78-3E27-4C5F-8596-4E05AD1098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29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857E2-B7D7-4D9D-AB59-ED1D63ADC7B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79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‘Data </a:t>
            </a:r>
            <a:r>
              <a:rPr lang="en-US" dirty="0" smtClean="0"/>
              <a:t>to Models” and how</a:t>
            </a:r>
            <a:r>
              <a:rPr lang="en-US" baseline="0" dirty="0" smtClean="0"/>
              <a:t> these activities including the OST&amp;P efforts advance the nation’s capabilities to respond to water resources related questions </a:t>
            </a:r>
            <a:r>
              <a:rPr lang="en-US" baseline="0" smtClean="0"/>
              <a:t>and challenges.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CDC92-BE71-4559-8C54-BAA292643D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0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9B4C02-8501-894C-844D-F4EA56653A5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489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857E2-B7D7-4D9D-AB59-ED1D63ADC7BB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322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CDC92-BE71-4559-8C54-BAA292643D6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13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36801692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10498603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97F040-B850-EF4D-8141-826F90229F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084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97F040-B850-EF4D-8141-826F90229F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156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7453913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312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31283618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6150947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1865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750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40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1560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561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file://localhost/Volumes/Data/Projects/Modernizing_Flood_Response/links/ncar-logo-sm.jpg" TargetMode="External"/><Relationship Id="rId4" Type="http://schemas.microsoft.com/office/2007/relationships/hdphoto" Target="../media/hdphoto1.wdp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file://localhost/Volumes/Data/Projects/Modernizing_Flood_Response/links/ncar-logo-sm.jpg" TargetMode="External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0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aterservices.usgs.gov/nwis/iv/?format=waterml,2.0&amp;sites=08158000&amp;period=P1D&amp;parameterCd=00060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wmf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48.png"/><Relationship Id="rId5" Type="http://schemas.openxmlformats.org/officeDocument/2006/relationships/image" Target="../media/image24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gif"/><Relationship Id="rId7" Type="http://schemas.openxmlformats.org/officeDocument/2006/relationships/image" Target="file://localhost/Volumes/Data/Projects/Modernizing_Flood_Response/links/Android.pn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wmf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hyperlink" Target="mailto:Edward.clark@noaa.gov" TargetMode="External"/><Relationship Id="rId5" Type="http://schemas.openxmlformats.org/officeDocument/2006/relationships/hyperlink" Target="mailto:maidment@utexas.edu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tsb.gov/data/aviation_stats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4.png"/><Relationship Id="rId4" Type="http://schemas.openxmlformats.org/officeDocument/2006/relationships/image" Target="../media/image1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-1" y="0"/>
            <a:ext cx="9234277" cy="6858000"/>
          </a:xfrm>
          <a:prstGeom prst="rect">
            <a:avLst/>
          </a:prstGeom>
          <a:gradFill flip="none" rotWithShape="1">
            <a:gsLst>
              <a:gs pos="0">
                <a:srgbClr val="004547"/>
              </a:gs>
              <a:gs pos="100000">
                <a:srgbClr val="019DA4"/>
              </a:gs>
            </a:gsLst>
            <a:lin ang="189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11" name="Picture 10" descr="FEMA_-_41058_-_Street_sign_in_flood_water_in_North_Dakota.jpg"/>
          <p:cNvPicPr>
            <a:picLocks noChangeAspect="1"/>
          </p:cNvPicPr>
          <p:nvPr/>
        </p:nvPicPr>
        <p:blipFill rotWithShape="1">
          <a:blip r:embed="rId3">
            <a:alphaModFix amt="34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9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14816" r="2835" b="-8642"/>
          <a:stretch/>
        </p:blipFill>
        <p:spPr>
          <a:xfrm>
            <a:off x="-2" y="0"/>
            <a:ext cx="9234278" cy="61258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362" y="1210445"/>
            <a:ext cx="8012386" cy="484632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National Flood Interoperability Experiment (NFIE)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-1" y="5562677"/>
            <a:ext cx="9234279" cy="129168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3246438"/>
            <a:ext cx="6400800" cy="758825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363" y="5960105"/>
            <a:ext cx="1702693" cy="389826"/>
          </a:xfrm>
          <a:prstGeom prst="rect">
            <a:avLst/>
          </a:prstGeom>
        </p:spPr>
      </p:pic>
      <p:grpSp>
        <p:nvGrpSpPr>
          <p:cNvPr id="7" name="Diagram group"/>
          <p:cNvGrpSpPr>
            <a:grpSpLocks noChangeAspect="1"/>
          </p:cNvGrpSpPr>
          <p:nvPr/>
        </p:nvGrpSpPr>
        <p:grpSpPr>
          <a:xfrm>
            <a:off x="7525333" y="5839128"/>
            <a:ext cx="602941" cy="631780"/>
            <a:chOff x="-766118" y="767425"/>
            <a:chExt cx="2179084" cy="2179084"/>
          </a:xfrm>
          <a:scene3d>
            <a:camera prst="orthographicFront"/>
            <a:lightRig rig="threePt" dir="t"/>
          </a:scene3d>
        </p:grpSpPr>
        <p:sp>
          <p:nvSpPr>
            <p:cNvPr id="8" name="Oval 7"/>
            <p:cNvSpPr/>
            <p:nvPr/>
          </p:nvSpPr>
          <p:spPr>
            <a:xfrm>
              <a:off x="-766118" y="767425"/>
              <a:ext cx="2179084" cy="2179084"/>
            </a:xfrm>
            <a:prstGeom prst="ellipse">
              <a:avLst/>
            </a:prstGeom>
            <a:blipFill rotWithShape="0">
              <a:blip r:embed="rId6"/>
              <a:stretch>
                <a:fillRect/>
              </a:stretch>
            </a:blipFill>
            <a:sp3d>
              <a:bevelT w="101600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3268" y="5929876"/>
            <a:ext cx="987778" cy="4502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6352" y="2857590"/>
            <a:ext cx="4996871" cy="871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David Maidment, University of Texas at Austin</a:t>
            </a:r>
          </a:p>
          <a:p>
            <a:pPr>
              <a:lnSpc>
                <a:spcPct val="900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Edward Clark, National Weather Service</a:t>
            </a:r>
          </a:p>
          <a:p>
            <a:pPr>
              <a:lnSpc>
                <a:spcPct val="90000"/>
              </a:lnSpc>
            </a:pPr>
            <a:endParaRPr lang="en-US" sz="14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October 3, 2014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896353" y="1687824"/>
            <a:ext cx="79248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</a:rPr>
              <a:t>Briefing at White House Conference Center</a:t>
            </a:r>
          </a:p>
          <a:p>
            <a:pPr algn="l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</a:rPr>
              <a:t>Convened by Office of Science and Technology Policy </a:t>
            </a:r>
          </a:p>
          <a:p>
            <a:pPr algn="l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</a:rPr>
              <a:t>Executive Office of the President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6352" y="4285404"/>
            <a:ext cx="808739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</a:rPr>
              <a:t>Acknowledgements</a:t>
            </a:r>
            <a:r>
              <a:rPr lang="en-US" sz="1100" dirty="0" smtClean="0">
                <a:solidFill>
                  <a:schemeClr val="bg1"/>
                </a:solidFill>
              </a:rPr>
              <a:t>: </a:t>
            </a:r>
          </a:p>
          <a:p>
            <a:r>
              <a:rPr lang="en-US" sz="1100" dirty="0" smtClean="0">
                <a:solidFill>
                  <a:srgbClr val="FFFF00"/>
                </a:solidFill>
              </a:rPr>
              <a:t>Peter Colohan, OSTP; Don Cline, NWS; Anne Castle, </a:t>
            </a:r>
            <a:r>
              <a:rPr lang="en-US" sz="1100" dirty="0" err="1" smtClean="0">
                <a:solidFill>
                  <a:srgbClr val="FFFF00"/>
                </a:solidFill>
              </a:rPr>
              <a:t>DoI</a:t>
            </a:r>
            <a:r>
              <a:rPr lang="en-US" sz="1100" dirty="0" smtClean="0">
                <a:solidFill>
                  <a:srgbClr val="FFFF00"/>
                </a:solidFill>
              </a:rPr>
              <a:t>, </a:t>
            </a:r>
            <a:r>
              <a:rPr lang="en-US" sz="1100" dirty="0" smtClean="0">
                <a:solidFill>
                  <a:schemeClr val="bg1"/>
                </a:solidFill>
              </a:rPr>
              <a:t>Nate Booth, USGS; David </a:t>
            </a:r>
            <a:r>
              <a:rPr lang="en-US" sz="1100" dirty="0" err="1" smtClean="0">
                <a:solidFill>
                  <a:schemeClr val="bg1"/>
                </a:solidFill>
              </a:rPr>
              <a:t>Arctur</a:t>
            </a:r>
            <a:r>
              <a:rPr lang="en-US" sz="1100" dirty="0" smtClean="0">
                <a:solidFill>
                  <a:schemeClr val="bg1"/>
                </a:solidFill>
              </a:rPr>
              <a:t>, </a:t>
            </a:r>
            <a:r>
              <a:rPr lang="en-US" sz="1100" dirty="0" smtClean="0">
                <a:solidFill>
                  <a:schemeClr val="bg1"/>
                </a:solidFill>
              </a:rPr>
              <a:t>Gonzalo Espinoza, Fernando </a:t>
            </a:r>
            <a:r>
              <a:rPr lang="en-US" sz="1100" dirty="0" smtClean="0">
                <a:solidFill>
                  <a:schemeClr val="bg1"/>
                </a:solidFill>
              </a:rPr>
              <a:t>Salas</a:t>
            </a:r>
            <a:r>
              <a:rPr lang="en-US" sz="1100" dirty="0">
                <a:solidFill>
                  <a:schemeClr val="bg1"/>
                </a:solidFill>
              </a:rPr>
              <a:t>, Marcelo Somos, Ahmad </a:t>
            </a:r>
            <a:r>
              <a:rPr lang="en-US" sz="1100" dirty="0" err="1" smtClean="0">
                <a:solidFill>
                  <a:schemeClr val="bg1"/>
                </a:solidFill>
              </a:rPr>
              <a:t>Tavakoly</a:t>
            </a:r>
            <a:r>
              <a:rPr lang="en-US" sz="1100" dirty="0" smtClean="0">
                <a:solidFill>
                  <a:schemeClr val="bg1"/>
                </a:solidFill>
              </a:rPr>
              <a:t>, Tim Whiteaker, UT Austin; David Gochis, NCAR; Cedric David, JPL; Harry Evans, City of Austin; Steve Kopp, Elbert </a:t>
            </a:r>
            <a:r>
              <a:rPr lang="en-US" sz="1100" dirty="0" err="1" smtClean="0">
                <a:solidFill>
                  <a:schemeClr val="bg1"/>
                </a:solidFill>
              </a:rPr>
              <a:t>Leiva</a:t>
            </a:r>
            <a:r>
              <a:rPr lang="en-US" sz="1100" dirty="0" smtClean="0">
                <a:solidFill>
                  <a:schemeClr val="bg1"/>
                </a:solidFill>
              </a:rPr>
              <a:t>, Nawajish Noman, </a:t>
            </a:r>
            <a:r>
              <a:rPr lang="en-US" sz="1100" dirty="0" smtClean="0">
                <a:solidFill>
                  <a:schemeClr val="bg2">
                    <a:lumMod val="75000"/>
                  </a:schemeClr>
                </a:solidFill>
              </a:rPr>
              <a:t>Jack </a:t>
            </a:r>
            <a:r>
              <a:rPr lang="en-US" sz="1100" dirty="0" err="1" smtClean="0">
                <a:solidFill>
                  <a:schemeClr val="bg2">
                    <a:lumMod val="75000"/>
                  </a:schemeClr>
                </a:solidFill>
              </a:rPr>
              <a:t>Dangermond</a:t>
            </a:r>
            <a:r>
              <a:rPr lang="en-US" sz="1100" dirty="0" smtClean="0">
                <a:solidFill>
                  <a:schemeClr val="bg2">
                    <a:lumMod val="75000"/>
                  </a:schemeClr>
                </a:solidFill>
              </a:rPr>
              <a:t>, ESRI</a:t>
            </a:r>
            <a:r>
              <a:rPr lang="en-US" sz="1100" dirty="0" smtClean="0">
                <a:solidFill>
                  <a:schemeClr val="bg1"/>
                </a:solidFill>
              </a:rPr>
              <a:t>; Michael </a:t>
            </a:r>
            <a:r>
              <a:rPr lang="en-US" sz="1100" dirty="0" err="1" smtClean="0">
                <a:solidFill>
                  <a:schemeClr val="bg1"/>
                </a:solidFill>
              </a:rPr>
              <a:t>Natschke</a:t>
            </a:r>
            <a:r>
              <a:rPr lang="en-US" sz="1100" dirty="0" smtClean="0">
                <a:solidFill>
                  <a:schemeClr val="bg1"/>
                </a:solidFill>
              </a:rPr>
              <a:t>, Matt </a:t>
            </a:r>
            <a:r>
              <a:rPr lang="en-US" sz="1100" dirty="0" err="1" smtClean="0">
                <a:solidFill>
                  <a:schemeClr val="bg1"/>
                </a:solidFill>
              </a:rPr>
              <a:t>Ables</a:t>
            </a:r>
            <a:r>
              <a:rPr lang="en-US" sz="1100" dirty="0" smtClean="0">
                <a:solidFill>
                  <a:schemeClr val="bg1"/>
                </a:solidFill>
              </a:rPr>
              <a:t>, </a:t>
            </a:r>
            <a:r>
              <a:rPr lang="en-US" sz="1100" dirty="0" err="1" smtClean="0">
                <a:solidFill>
                  <a:schemeClr val="bg1"/>
                </a:solidFill>
              </a:rPr>
              <a:t>Kisters</a:t>
            </a:r>
            <a:r>
              <a:rPr lang="en-US" sz="1100" dirty="0" smtClean="0">
                <a:solidFill>
                  <a:schemeClr val="bg1"/>
                </a:solidFill>
              </a:rPr>
              <a:t>; Kristin Tolle, Microsoft Research; Andy Ernest, University of Alabama; Barbara Minsker, University of Illinois; David Tarboton, Utah State University; Richard Hooper, CUAHSI. </a:t>
            </a:r>
            <a:br>
              <a:rPr lang="en-US" sz="1100" dirty="0" smtClean="0">
                <a:solidFill>
                  <a:schemeClr val="bg1"/>
                </a:solidFill>
              </a:rPr>
            </a:br>
            <a:r>
              <a:rPr lang="en-US" sz="1100" dirty="0" smtClean="0">
                <a:solidFill>
                  <a:schemeClr val="bg1"/>
                </a:solidFill>
              </a:rPr>
              <a:t>Financial support provided by the </a:t>
            </a:r>
            <a:r>
              <a:rPr lang="en-US" sz="1100" dirty="0" smtClean="0">
                <a:solidFill>
                  <a:srgbClr val="FFFF00"/>
                </a:solidFill>
              </a:rPr>
              <a:t>National Science Foundation.</a:t>
            </a:r>
            <a:endParaRPr lang="en-US" sz="1100" dirty="0">
              <a:solidFill>
                <a:srgbClr val="FFFF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4168" y="5973315"/>
            <a:ext cx="998988" cy="363407"/>
          </a:xfrm>
          <a:prstGeom prst="rect">
            <a:avLst/>
          </a:prstGeom>
        </p:spPr>
      </p:pic>
      <p:pic>
        <p:nvPicPr>
          <p:cNvPr id="15" name="ncar-logo-sm.jpg" descr="/Volumes/Data/Projects/Modernizing_Flood_Response/links/ncar-logo-sm.jpg"/>
          <p:cNvPicPr>
            <a:picLocks noChangeAspect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158" y="5981624"/>
            <a:ext cx="1104061" cy="34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8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260475" y="3134394"/>
            <a:ext cx="6691723" cy="1483644"/>
          </a:xfrm>
        </p:spPr>
        <p:txBody>
          <a:bodyPr>
            <a:normAutofit/>
          </a:bodyPr>
          <a:lstStyle/>
          <a:p>
            <a:r>
              <a:rPr lang="en-US" sz="1800" dirty="0" smtClean="0"/>
              <a:t>Located on Tuscaloosa Campus of University of Alabama</a:t>
            </a:r>
          </a:p>
          <a:p>
            <a:r>
              <a:rPr lang="en-US" sz="1800" dirty="0" smtClean="0"/>
              <a:t>Operated by National Weather Service</a:t>
            </a:r>
            <a:r>
              <a:rPr lang="en-US" sz="1800" dirty="0"/>
              <a:t> </a:t>
            </a:r>
            <a:r>
              <a:rPr lang="en-US" sz="1800" dirty="0" smtClean="0"/>
              <a:t>to support IWRSS partners (NWS, USGS, Corps of Engineers, FEMA)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223" y="4789993"/>
            <a:ext cx="7253552" cy="153440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00"/>
          <a:stretch/>
        </p:blipFill>
        <p:spPr>
          <a:xfrm>
            <a:off x="-367640" y="1140691"/>
            <a:ext cx="8566415" cy="169813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2991" cy="484632"/>
          </a:xfrm>
        </p:spPr>
        <p:txBody>
          <a:bodyPr>
            <a:normAutofit/>
          </a:bodyPr>
          <a:lstStyle/>
          <a:p>
            <a:r>
              <a:rPr lang="en-US" dirty="0" smtClean="0"/>
              <a:t>National Water Data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47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48314" y="3451793"/>
            <a:ext cx="2419849" cy="1833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Tx/>
              <a:buNone/>
              <a:defRPr/>
            </a:pPr>
            <a:r>
              <a:rPr lang="en-US" sz="1800" b="1" dirty="0">
                <a:solidFill>
                  <a:srgbClr val="10253F"/>
                </a:solidFill>
                <a:latin typeface="+mj-lt"/>
              </a:rPr>
              <a:t>TODAY:</a:t>
            </a:r>
          </a:p>
          <a:p>
            <a:pPr marL="112713" indent="-112713">
              <a:lnSpc>
                <a:spcPts val="1800"/>
              </a:lnSpc>
              <a:spcBef>
                <a:spcPts val="600"/>
              </a:spcBef>
              <a:buFont typeface="Arial"/>
              <a:buChar char="•"/>
              <a:defRPr/>
            </a:pPr>
            <a:r>
              <a:rPr lang="en-US" sz="1500" i="1" dirty="0">
                <a:solidFill>
                  <a:srgbClr val="10253F"/>
                </a:solidFill>
                <a:latin typeface="+mj-lt"/>
              </a:rPr>
              <a:t>Each </a:t>
            </a:r>
            <a:r>
              <a:rPr lang="en-US" sz="1500" i="1" dirty="0" smtClean="0">
                <a:solidFill>
                  <a:srgbClr val="10253F"/>
                </a:solidFill>
                <a:latin typeface="+mj-lt"/>
              </a:rPr>
              <a:t>regional office </a:t>
            </a:r>
            <a:r>
              <a:rPr lang="en-US" sz="1500" i="1" dirty="0">
                <a:solidFill>
                  <a:srgbClr val="10253F"/>
                </a:solidFill>
                <a:latin typeface="+mj-lt"/>
              </a:rPr>
              <a:t>responsible for all data acquisition, QA/QC, modeling, post-processing, archival and service backu</a:t>
            </a:r>
            <a:r>
              <a:rPr lang="en-US" sz="1600" i="1" dirty="0">
                <a:solidFill>
                  <a:srgbClr val="10253F"/>
                </a:solidFill>
                <a:latin typeface="+mj-lt"/>
              </a:rPr>
              <a:t>p</a:t>
            </a:r>
          </a:p>
        </p:txBody>
      </p:sp>
      <p:grpSp>
        <p:nvGrpSpPr>
          <p:cNvPr id="67590" name="Group 22"/>
          <p:cNvGrpSpPr>
            <a:grpSpLocks/>
          </p:cNvGrpSpPr>
          <p:nvPr/>
        </p:nvGrpSpPr>
        <p:grpSpPr bwMode="auto">
          <a:xfrm>
            <a:off x="2492981" y="5422566"/>
            <a:ext cx="2065105" cy="1169551"/>
            <a:chOff x="143229" y="5439538"/>
            <a:chExt cx="2464975" cy="1314224"/>
          </a:xfrm>
        </p:grpSpPr>
        <p:sp>
          <p:nvSpPr>
            <p:cNvPr id="67591" name="Oval 16"/>
            <p:cNvSpPr>
              <a:spLocks noChangeArrowheads="1"/>
            </p:cNvSpPr>
            <p:nvPr/>
          </p:nvSpPr>
          <p:spPr bwMode="auto">
            <a:xfrm>
              <a:off x="166723" y="5824407"/>
              <a:ext cx="152778" cy="152778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3200" dirty="0">
                <a:solidFill>
                  <a:srgbClr val="10253F"/>
                </a:solidFill>
                <a:latin typeface="+mj-lt"/>
              </a:endParaRPr>
            </a:p>
          </p:txBody>
        </p:sp>
        <p:sp>
          <p:nvSpPr>
            <p:cNvPr id="67592" name="Oval 17"/>
            <p:cNvSpPr>
              <a:spLocks noChangeArrowheads="1"/>
            </p:cNvSpPr>
            <p:nvPr/>
          </p:nvSpPr>
          <p:spPr bwMode="auto">
            <a:xfrm>
              <a:off x="166723" y="6040709"/>
              <a:ext cx="152778" cy="15277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3200" dirty="0">
                <a:solidFill>
                  <a:srgbClr val="10253F"/>
                </a:solidFill>
                <a:latin typeface="+mj-lt"/>
              </a:endParaRPr>
            </a:p>
          </p:txBody>
        </p:sp>
        <p:sp>
          <p:nvSpPr>
            <p:cNvPr id="67593" name="Oval 18"/>
            <p:cNvSpPr>
              <a:spLocks noChangeArrowheads="1"/>
            </p:cNvSpPr>
            <p:nvPr/>
          </p:nvSpPr>
          <p:spPr bwMode="auto">
            <a:xfrm>
              <a:off x="166723" y="6257011"/>
              <a:ext cx="152778" cy="15277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3200" dirty="0">
                <a:solidFill>
                  <a:srgbClr val="10253F"/>
                </a:solidFill>
                <a:latin typeface="+mj-lt"/>
              </a:endParaRPr>
            </a:p>
          </p:txBody>
        </p:sp>
        <p:sp>
          <p:nvSpPr>
            <p:cNvPr id="67594" name="Oval 19"/>
            <p:cNvSpPr>
              <a:spLocks noChangeArrowheads="1"/>
            </p:cNvSpPr>
            <p:nvPr/>
          </p:nvSpPr>
          <p:spPr bwMode="auto">
            <a:xfrm>
              <a:off x="166723" y="6473314"/>
              <a:ext cx="152778" cy="15277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3200" dirty="0">
                <a:solidFill>
                  <a:srgbClr val="10253F"/>
                </a:solidFill>
                <a:latin typeface="+mj-lt"/>
              </a:endParaRPr>
            </a:p>
          </p:txBody>
        </p:sp>
        <p:sp>
          <p:nvSpPr>
            <p:cNvPr id="67595" name="TextBox 20"/>
            <p:cNvSpPr txBox="1">
              <a:spLocks noChangeArrowheads="1"/>
            </p:cNvSpPr>
            <p:nvPr/>
          </p:nvSpPr>
          <p:spPr bwMode="auto">
            <a:xfrm>
              <a:off x="348445" y="5439538"/>
              <a:ext cx="2259759" cy="131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100000"/>
                </a:lnSpc>
                <a:buFontTx/>
                <a:buNone/>
              </a:pPr>
              <a:r>
                <a:rPr lang="en-US" sz="1400" b="1" dirty="0">
                  <a:solidFill>
                    <a:srgbClr val="10253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Archive</a:t>
              </a:r>
            </a:p>
            <a:p>
              <a:pPr>
                <a:lnSpc>
                  <a:spcPct val="100000"/>
                </a:lnSpc>
                <a:buFontTx/>
                <a:buNone/>
              </a:pPr>
              <a:r>
                <a:rPr lang="en-US" sz="1400" b="1" dirty="0">
                  <a:solidFill>
                    <a:srgbClr val="10253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State/Local Data</a:t>
              </a:r>
            </a:p>
            <a:p>
              <a:pPr>
                <a:lnSpc>
                  <a:spcPct val="100000"/>
                </a:lnSpc>
                <a:buFontTx/>
                <a:buNone/>
              </a:pPr>
              <a:r>
                <a:rPr lang="en-US" sz="1400" b="1" dirty="0">
                  <a:solidFill>
                    <a:srgbClr val="10253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National External Data</a:t>
              </a:r>
            </a:p>
            <a:p>
              <a:pPr>
                <a:lnSpc>
                  <a:spcPct val="100000"/>
                </a:lnSpc>
                <a:buFontTx/>
                <a:buNone/>
              </a:pPr>
              <a:r>
                <a:rPr lang="en-US" sz="1400" b="1" dirty="0">
                  <a:solidFill>
                    <a:srgbClr val="10253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Regional External Data</a:t>
              </a:r>
            </a:p>
            <a:p>
              <a:pPr>
                <a:lnSpc>
                  <a:spcPct val="100000"/>
                </a:lnSpc>
                <a:buFontTx/>
                <a:buNone/>
              </a:pPr>
              <a:r>
                <a:rPr lang="en-US" sz="1400" b="1" dirty="0">
                  <a:solidFill>
                    <a:srgbClr val="10253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Geospatial Data</a:t>
              </a:r>
            </a:p>
          </p:txBody>
        </p:sp>
        <p:sp>
          <p:nvSpPr>
            <p:cNvPr id="67596" name="Magnetic Disk 21"/>
            <p:cNvSpPr>
              <a:spLocks noChangeArrowheads="1"/>
            </p:cNvSpPr>
            <p:nvPr/>
          </p:nvSpPr>
          <p:spPr bwMode="auto">
            <a:xfrm>
              <a:off x="143229" y="5528411"/>
              <a:ext cx="190973" cy="229157"/>
            </a:xfrm>
            <a:prstGeom prst="flowChartMagneticDisk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3200" dirty="0">
                <a:solidFill>
                  <a:srgbClr val="10253F"/>
                </a:solidFill>
                <a:latin typeface="+mj-lt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798770" y="6544633"/>
            <a:ext cx="275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fld id="{4002B655-AC35-4905-9C66-E2468850B414}" type="slidenum">
              <a:rPr lang="en-US" sz="1400" smtClean="0">
                <a:solidFill>
                  <a:srgbClr val="10253F"/>
                </a:solidFill>
                <a:latin typeface="+mj-lt"/>
              </a:rPr>
              <a:pPr>
                <a:buNone/>
              </a:pPr>
              <a:t>11</a:t>
            </a:fld>
            <a:endParaRPr lang="en-US" sz="1400" dirty="0">
              <a:solidFill>
                <a:srgbClr val="10253F"/>
              </a:solidFill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14257" y="1327129"/>
            <a:ext cx="6402132" cy="5508408"/>
            <a:chOff x="2714257" y="1327129"/>
            <a:chExt cx="6402132" cy="5508408"/>
          </a:xfrm>
        </p:grpSpPr>
        <p:pic>
          <p:nvPicPr>
            <p:cNvPr id="5" name="Picture 4" descr="HydroCentralizationnolegend-wnwc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973" y="2599647"/>
              <a:ext cx="5789416" cy="423589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782735" y="1327129"/>
              <a:ext cx="4118903" cy="22493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buFontTx/>
                <a:buNone/>
                <a:defRPr/>
              </a:pPr>
              <a:r>
                <a:rPr lang="en-US" b="1" dirty="0">
                  <a:solidFill>
                    <a:srgbClr val="10253F"/>
                  </a:solidFill>
                  <a:latin typeface="+mj-lt"/>
                </a:rPr>
                <a:t>WITH </a:t>
              </a:r>
              <a:r>
                <a:rPr lang="en-US" b="1" dirty="0" smtClean="0">
                  <a:solidFill>
                    <a:srgbClr val="10253F"/>
                  </a:solidFill>
                  <a:latin typeface="+mj-lt"/>
                </a:rPr>
                <a:t>National Water Center:</a:t>
              </a:r>
              <a:endParaRPr lang="en-US" b="1" dirty="0">
                <a:solidFill>
                  <a:srgbClr val="10253F"/>
                </a:solidFill>
                <a:latin typeface="+mj-lt"/>
              </a:endParaRPr>
            </a:p>
            <a:p>
              <a:pPr marL="112713" indent="-112713">
                <a:lnSpc>
                  <a:spcPts val="1800"/>
                </a:lnSpc>
                <a:spcBef>
                  <a:spcPts val="1200"/>
                </a:spcBef>
                <a:buFont typeface="Arial"/>
                <a:buChar char="•"/>
                <a:defRPr/>
              </a:pPr>
              <a:r>
                <a:rPr lang="en-US" sz="1500" i="1" dirty="0">
                  <a:solidFill>
                    <a:srgbClr val="10253F"/>
                  </a:solidFill>
                  <a:latin typeface="+mj-lt"/>
                </a:rPr>
                <a:t>NWC </a:t>
              </a:r>
              <a:r>
                <a:rPr lang="en-US" sz="1500" b="1" i="1" dirty="0">
                  <a:solidFill>
                    <a:srgbClr val="10253F"/>
                  </a:solidFill>
                  <a:latin typeface="+mj-lt"/>
                </a:rPr>
                <a:t>centralizes data acquisition</a:t>
              </a:r>
              <a:r>
                <a:rPr lang="en-US" sz="1500" i="1" dirty="0">
                  <a:solidFill>
                    <a:srgbClr val="10253F"/>
                  </a:solidFill>
                  <a:latin typeface="+mj-lt"/>
                </a:rPr>
                <a:t>, processing, archival and service backup</a:t>
              </a:r>
            </a:p>
            <a:p>
              <a:pPr marL="112713" indent="-112713">
                <a:lnSpc>
                  <a:spcPts val="1800"/>
                </a:lnSpc>
                <a:spcBef>
                  <a:spcPts val="1200"/>
                </a:spcBef>
                <a:buFont typeface="Arial"/>
                <a:buChar char="•"/>
                <a:defRPr/>
              </a:pPr>
              <a:r>
                <a:rPr lang="en-US" sz="1500" i="1" dirty="0" smtClean="0">
                  <a:solidFill>
                    <a:srgbClr val="10253F"/>
                  </a:solidFill>
                  <a:latin typeface="+mj-lt"/>
                </a:rPr>
                <a:t>Regional Offices </a:t>
              </a:r>
              <a:r>
                <a:rPr lang="en-US" sz="1500" i="1" dirty="0">
                  <a:solidFill>
                    <a:srgbClr val="10253F"/>
                  </a:solidFill>
                  <a:latin typeface="+mj-lt"/>
                </a:rPr>
                <a:t>acquire local data, especially anthropogenic, and QA/QC</a:t>
              </a:r>
            </a:p>
            <a:p>
              <a:pPr marL="112713" indent="-112713">
                <a:lnSpc>
                  <a:spcPts val="1800"/>
                </a:lnSpc>
                <a:spcBef>
                  <a:spcPts val="1200"/>
                </a:spcBef>
                <a:buFont typeface="Arial"/>
                <a:buChar char="•"/>
                <a:defRPr/>
              </a:pPr>
              <a:r>
                <a:rPr lang="en-US" sz="1500" i="1" dirty="0">
                  <a:solidFill>
                    <a:srgbClr val="10253F"/>
                  </a:solidFill>
                  <a:latin typeface="+mj-lt"/>
                </a:rPr>
                <a:t>NWC provides centralized forecast guidance for full spectrum of water parameters</a:t>
              </a:r>
            </a:p>
          </p:txBody>
        </p:sp>
        <p:sp>
          <p:nvSpPr>
            <p:cNvPr id="2" name="Notched Right Arrow 1"/>
            <p:cNvSpPr/>
            <p:nvPr/>
          </p:nvSpPr>
          <p:spPr bwMode="auto">
            <a:xfrm rot="2039027">
              <a:off x="2714257" y="3422440"/>
              <a:ext cx="1144315" cy="830659"/>
            </a:xfrm>
            <a:prstGeom prst="notchedRightArrow">
              <a:avLst/>
            </a:prstGeom>
            <a:solidFill>
              <a:srgbClr val="007AC2"/>
            </a:solidFill>
            <a:ln>
              <a:solidFill>
                <a:schemeClr val="tx2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10253F"/>
                </a:solidFill>
                <a:effectLst/>
                <a:latin typeface="+mj-lt"/>
              </a:endParaRPr>
            </a:p>
          </p:txBody>
        </p:sp>
      </p:grpSp>
      <p:pic>
        <p:nvPicPr>
          <p:cNvPr id="6" name="Picture 5" descr="HydroCentralizationnolegend-nw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757"/>
            <a:ext cx="4174029" cy="3053974"/>
          </a:xfrm>
          <a:prstGeom prst="rect">
            <a:avLst/>
          </a:prstGeom>
        </p:spPr>
      </p:pic>
      <p:sp>
        <p:nvSpPr>
          <p:cNvPr id="20" name="Title 2"/>
          <p:cNvSpPr>
            <a:spLocks noGrp="1"/>
          </p:cNvSpPr>
          <p:nvPr>
            <p:ph type="title"/>
          </p:nvPr>
        </p:nvSpPr>
        <p:spPr>
          <a:xfrm>
            <a:off x="1106510" y="457200"/>
            <a:ext cx="7312991" cy="484632"/>
          </a:xfrm>
        </p:spPr>
        <p:txBody>
          <a:bodyPr>
            <a:normAutofit/>
          </a:bodyPr>
          <a:lstStyle/>
          <a:p>
            <a:r>
              <a:rPr lang="en-US" dirty="0" smtClean="0">
                <a:ea typeface="ＭＳ Ｐゴシック" charset="0"/>
                <a:cs typeface="ＭＳ Ｐゴシック" charset="0"/>
              </a:rPr>
              <a:t>Initiative: Evolution of NWS Data Services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54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Research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317093" y="1208310"/>
            <a:ext cx="6857946" cy="4846638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100" dirty="0" smtClean="0"/>
              <a:t>How </a:t>
            </a:r>
            <a:r>
              <a:rPr lang="en-US" sz="2100" dirty="0"/>
              <a:t>can near-real-time hydrologic </a:t>
            </a:r>
            <a:r>
              <a:rPr lang="en-US" sz="2100" dirty="0" smtClean="0"/>
              <a:t>simulations </a:t>
            </a:r>
            <a:r>
              <a:rPr lang="en-US" sz="2100" dirty="0"/>
              <a:t>at high spatial resolution, covering the nation, be carried out using the NHDPlus </a:t>
            </a:r>
            <a:r>
              <a:rPr lang="en-US" sz="2100" dirty="0" smtClean="0"/>
              <a:t>or a next generation </a:t>
            </a:r>
            <a:r>
              <a:rPr lang="en-US" sz="2100" i="1" dirty="0" smtClean="0"/>
              <a:t>hydro-fabric</a:t>
            </a:r>
            <a:endParaRPr lang="en-US" sz="2100" dirty="0"/>
          </a:p>
          <a:p>
            <a:pPr marL="514350" indent="-514350">
              <a:buFont typeface="+mj-lt"/>
              <a:buAutoNum type="arabicPeriod"/>
            </a:pPr>
            <a:r>
              <a:rPr lang="en-US" sz="2100" dirty="0" smtClean="0"/>
              <a:t>How </a:t>
            </a:r>
            <a:r>
              <a:rPr lang="en-US" sz="2100" dirty="0"/>
              <a:t>can this lead to improved emergency response and community resilience?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100" dirty="0" smtClean="0"/>
              <a:t>How </a:t>
            </a:r>
            <a:r>
              <a:rPr lang="en-US" sz="2100" dirty="0"/>
              <a:t>can </a:t>
            </a:r>
            <a:r>
              <a:rPr lang="en-US" sz="2100" dirty="0" smtClean="0"/>
              <a:t>an </a:t>
            </a:r>
            <a:r>
              <a:rPr lang="en-US" sz="2100" dirty="0"/>
              <a:t>improved interoperability framework support the first two goals and lead to sustained innovation in the research to operations process? 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1" y="6054948"/>
            <a:ext cx="9144000" cy="803051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47" y="6289355"/>
            <a:ext cx="841215" cy="3060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268" y="6185981"/>
            <a:ext cx="517553" cy="5127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9796" y="6266906"/>
            <a:ext cx="769782" cy="350910"/>
          </a:xfrm>
          <a:prstGeom prst="rect">
            <a:avLst/>
          </a:prstGeom>
        </p:spPr>
      </p:pic>
      <p:pic>
        <p:nvPicPr>
          <p:cNvPr id="10" name="Picture 9" descr="USAC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105" y="6243308"/>
            <a:ext cx="523636" cy="398107"/>
          </a:xfrm>
          <a:prstGeom prst="rect">
            <a:avLst/>
          </a:prstGeom>
        </p:spPr>
      </p:pic>
      <p:pic>
        <p:nvPicPr>
          <p:cNvPr id="11" name="Picture 10" descr="USG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479" y="6233694"/>
            <a:ext cx="420931" cy="4173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0854" y="6231298"/>
            <a:ext cx="422127" cy="4221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1585" y="6324058"/>
            <a:ext cx="1033452" cy="2366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2"/>
          <a:stretch/>
        </p:blipFill>
        <p:spPr>
          <a:xfrm>
            <a:off x="4903637" y="6211776"/>
            <a:ext cx="971679" cy="4611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0102" y="4230209"/>
            <a:ext cx="2362803" cy="171650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271" y="4232124"/>
            <a:ext cx="2187373" cy="171458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29662" y="4830619"/>
            <a:ext cx="2426604" cy="515679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WRF-Hydro weather and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land-atmosphere simulation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89044" y="4830617"/>
            <a:ext cx="2426604" cy="515679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RAPID modeling of flow in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stream reaches of NHDPlus</a:t>
            </a:r>
          </a:p>
        </p:txBody>
      </p:sp>
      <p:sp>
        <p:nvSpPr>
          <p:cNvPr id="9" name="Right Arrow 8"/>
          <p:cNvSpPr/>
          <p:nvPr/>
        </p:nvSpPr>
        <p:spPr bwMode="auto">
          <a:xfrm>
            <a:off x="4111727" y="4942114"/>
            <a:ext cx="547359" cy="315686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12" name="ncar-logo-sm.jpg" descr="/Volumes/Data/Projects/Modernizing_Flood_Response/links/ncar-logo-sm.jpg"/>
          <p:cNvPicPr>
            <a:picLocks noChangeAspect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767" y="6296801"/>
            <a:ext cx="926834" cy="29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3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088086" cy="484632"/>
          </a:xfrm>
        </p:spPr>
        <p:txBody>
          <a:bodyPr>
            <a:normAutofit fontScale="90000"/>
          </a:bodyPr>
          <a:lstStyle/>
          <a:p>
            <a:r>
              <a:rPr lang="en-US" sz="3100" dirty="0" err="1" smtClean="0"/>
              <a:t>NHDPlus</a:t>
            </a:r>
            <a:r>
              <a:rPr lang="en-US" sz="3100" dirty="0"/>
              <a:t> </a:t>
            </a:r>
            <a:r>
              <a:rPr lang="en-US" sz="3100" dirty="0" smtClean="0"/>
              <a:t>Version 2</a:t>
            </a:r>
            <a:r>
              <a:rPr lang="en-US" b="1" i="1" dirty="0" smtClean="0"/>
              <a:t/>
            </a:r>
            <a:br>
              <a:rPr lang="en-US" b="1" i="1" dirty="0" smtClean="0"/>
            </a:br>
            <a:endParaRPr lang="en-US" b="1" i="1" dirty="0"/>
          </a:p>
        </p:txBody>
      </p:sp>
      <p:pic>
        <p:nvPicPr>
          <p:cNvPr id="3" name="Picture 2" descr="tex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1690689"/>
            <a:ext cx="1779815" cy="177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uc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719" y="1633987"/>
            <a:ext cx="2950598" cy="1946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zoom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9297" y="3440734"/>
            <a:ext cx="1992086" cy="18833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8" name="Picture 7" descr="Imag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6870" y="4486610"/>
            <a:ext cx="2453673" cy="19883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9" name="Picture 8" descr="usnlcd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3679" y="4865913"/>
            <a:ext cx="2808678" cy="1771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3002" y="3553846"/>
            <a:ext cx="2663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National Elevation Dataset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421" y="4048798"/>
            <a:ext cx="300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National Hydrography Dataset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03749" y="4399916"/>
            <a:ext cx="2848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National Land Cover Dataset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703749" y="3547333"/>
            <a:ext cx="2936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Watershed Boundary Dataset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 rot="1920000">
            <a:off x="2532184" y="2889516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8700000">
            <a:off x="5102944" y="2859693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2900000">
            <a:off x="4936715" y="5517411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-2220000">
            <a:off x="2786322" y="5501022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474559" y="2178474"/>
            <a:ext cx="153277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NHDPlus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74122" y="5887623"/>
            <a:ext cx="27495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2.6 </a:t>
            </a:r>
            <a:r>
              <a:rPr lang="en-US" dirty="0"/>
              <a:t>million </a:t>
            </a:r>
            <a:r>
              <a:rPr lang="en-US" dirty="0" smtClean="0"/>
              <a:t>catchments </a:t>
            </a:r>
            <a:r>
              <a:rPr lang="en-US" dirty="0"/>
              <a:t>average area 3 km</a:t>
            </a:r>
            <a:r>
              <a:rPr lang="en-US" baseline="30000" dirty="0"/>
              <a:t>2</a:t>
            </a:r>
            <a:r>
              <a:rPr lang="en-US" dirty="0"/>
              <a:t>, </a:t>
            </a:r>
            <a:endParaRPr lang="en-US" dirty="0" smtClean="0"/>
          </a:p>
          <a:p>
            <a:pPr algn="ctr"/>
            <a:r>
              <a:rPr lang="en-US" dirty="0" smtClean="0"/>
              <a:t>reach </a:t>
            </a:r>
            <a:r>
              <a:rPr lang="en-US" dirty="0"/>
              <a:t>length </a:t>
            </a:r>
            <a:r>
              <a:rPr lang="en-US" dirty="0" smtClean="0"/>
              <a:t>2 km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275540" y="2640139"/>
            <a:ext cx="1811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(built 2004-2014)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800" y="1054909"/>
            <a:ext cx="7696199" cy="338554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1600" dirty="0" smtClean="0"/>
              <a:t>Geospatial database for a national water data infrastructure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5823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WaterML Web Services </a:t>
            </a:r>
            <a:r>
              <a:rPr lang="en-US" b="0" dirty="0" smtClean="0"/>
              <a:t>–  </a:t>
            </a:r>
            <a:r>
              <a:rPr lang="en-US" sz="24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sz="24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4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CUAHSI, USGS, OGC, WMO …..</a:t>
            </a:r>
            <a:endParaRPr lang="en-U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5967" y="1455302"/>
            <a:ext cx="4335488" cy="28869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eaLnBrk="0" hangingPunct="0"/>
            <a:r>
              <a:rPr lang="en-US" sz="1600" dirty="0">
                <a:solidFill>
                  <a:srgbClr val="5EB4E6">
                    <a:lumMod val="20000"/>
                    <a:lumOff val="80000"/>
                  </a:srgbClr>
                </a:solidFill>
                <a:cs typeface="Avenir LT Std 85 Heavy"/>
              </a:rPr>
              <a:t>Water time series data on the internet</a:t>
            </a:r>
            <a:endParaRPr lang="en-US" sz="1600" dirty="0" smtClean="0">
              <a:solidFill>
                <a:srgbClr val="5EB4E6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"/>
          <a:stretch/>
        </p:blipFill>
        <p:spPr bwMode="auto">
          <a:xfrm>
            <a:off x="5290979" y="1774465"/>
            <a:ext cx="2490978" cy="838029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978" y="2762470"/>
            <a:ext cx="3158525" cy="1830047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4960" y="4738576"/>
            <a:ext cx="4077139" cy="544299"/>
          </a:xfrm>
          <a:prstGeom prst="rect">
            <a:avLst/>
          </a:prstGeom>
          <a:gradFill flip="none" rotWithShape="1">
            <a:gsLst>
              <a:gs pos="10000">
                <a:schemeClr val="accent3">
                  <a:alpha val="0"/>
                </a:schemeClr>
              </a:gs>
              <a:gs pos="49000">
                <a:schemeClr val="accent3"/>
              </a:gs>
            </a:gsLst>
            <a:lin ang="0" scaled="1"/>
            <a:tileRect/>
          </a:gradFill>
          <a:effectLst/>
        </p:spPr>
        <p:txBody>
          <a:bodyPr wrap="square" lIns="1371600" tIns="45720" rIns="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l"/>
            <a:r>
              <a:rPr lang="en-US" sz="1400" b="1" dirty="0">
                <a:solidFill>
                  <a:prstClr val="white"/>
                </a:solidFill>
              </a:rPr>
              <a:t>24/7/365 </a:t>
            </a:r>
            <a:r>
              <a:rPr lang="en-US" sz="1400" b="1" dirty="0" smtClean="0">
                <a:solidFill>
                  <a:prstClr val="white"/>
                </a:solidFill>
              </a:rPr>
              <a:t>service </a:t>
            </a:r>
          </a:p>
          <a:p>
            <a:pPr algn="l"/>
            <a:r>
              <a:rPr lang="en-US" sz="1400" dirty="0" smtClean="0">
                <a:solidFill>
                  <a:prstClr val="white"/>
                </a:solidFill>
              </a:rPr>
              <a:t>For daily </a:t>
            </a:r>
            <a:r>
              <a:rPr lang="en-US" sz="1400" dirty="0">
                <a:solidFill>
                  <a:prstClr val="white"/>
                </a:solidFill>
              </a:rPr>
              <a:t>and real-time data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97233" y="6089749"/>
            <a:ext cx="5552270" cy="26567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algn="r" eaLnBrk="0" hangingPunct="0"/>
            <a:r>
              <a:rPr lang="en-US" sz="14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. </a:t>
            </a:r>
            <a:r>
              <a:rPr lang="en-US" sz="1400" dirty="0">
                <a:solidFill>
                  <a:srgbClr val="5EB4E6">
                    <a:lumMod val="40000"/>
                    <a:lumOff val="60000"/>
                  </a:srgbClr>
                </a:solidFill>
              </a:rPr>
              <a:t>. . O</a:t>
            </a:r>
            <a:r>
              <a:rPr lang="en-US" sz="14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perational water web services system for the United States                  </a:t>
            </a:r>
            <a:endParaRPr lang="en-US" sz="1400" dirty="0">
              <a:solidFill>
                <a:srgbClr val="5EB4E6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72" y="2043112"/>
            <a:ext cx="3133725" cy="28575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80663" y="6416675"/>
            <a:ext cx="8763337" cy="441325"/>
          </a:xfrm>
          <a:prstGeom prst="rect">
            <a:avLst/>
          </a:prstGeom>
          <a:gradFill flip="none" rotWithShape="1">
            <a:gsLst>
              <a:gs pos="0">
                <a:srgbClr val="00B9F2">
                  <a:alpha val="0"/>
                </a:srgbClr>
              </a:gs>
              <a:gs pos="100000">
                <a:srgbClr val="007AC2"/>
              </a:gs>
            </a:gsLst>
            <a:lin ang="0" scaled="1"/>
            <a:tileRect/>
          </a:gradFill>
          <a:effectLst/>
        </p:spPr>
        <p:txBody>
          <a:bodyPr wrap="square" lIns="731520" tIns="45720" rIns="54864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r"/>
            <a:r>
              <a:rPr lang="en-US" sz="1050" dirty="0">
                <a:solidFill>
                  <a:prstClr val="white"/>
                </a:solidFill>
                <a:hlinkClick r:id="rId6"/>
              </a:rPr>
              <a:t>http://waterservices.usgs.gov/nwis/iv/?</a:t>
            </a:r>
            <a:r>
              <a:rPr lang="en-US" sz="1050" dirty="0" smtClean="0">
                <a:solidFill>
                  <a:prstClr val="white"/>
                </a:solidFill>
                <a:hlinkClick r:id="rId6"/>
              </a:rPr>
              <a:t>format=waterml,2.0&amp;sites=08158000&amp;period=P1D&amp;parameterCd=00060</a:t>
            </a:r>
            <a:r>
              <a:rPr lang="en-US" sz="1050" dirty="0" smtClean="0">
                <a:solidFill>
                  <a:prstClr val="white"/>
                </a:solidFill>
              </a:rPr>
              <a:t> </a:t>
            </a:r>
            <a:endParaRPr lang="en-US" sz="1050" dirty="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75445" y="1758596"/>
            <a:ext cx="4336010" cy="4325454"/>
            <a:chOff x="685800" y="1765895"/>
            <a:chExt cx="4440631" cy="442982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765895"/>
              <a:ext cx="4440631" cy="2701002"/>
            </a:xfrm>
            <a:prstGeom prst="rect">
              <a:avLst/>
            </a:prstGeom>
            <a:noFill/>
            <a:ln w="9525">
              <a:solidFill>
                <a:schemeClr val="accent4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6335" y="4513469"/>
              <a:ext cx="4440095" cy="16822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94718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Demonstrate Experimental Design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982663"/>
            <a:ext cx="4887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NWS CHPS Modeling Units: 12 CONUS RFCs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6355981" y="1135785"/>
            <a:ext cx="25125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Experimental WRF-Hydro </a:t>
            </a:r>
            <a:r>
              <a:rPr lang="en-US" sz="1500" baseline="30000" dirty="0" smtClean="0"/>
              <a:t>1</a:t>
            </a:r>
            <a:endParaRPr lang="en-US" sz="1500" baseline="30000" dirty="0"/>
          </a:p>
        </p:txBody>
      </p:sp>
      <p:sp>
        <p:nvSpPr>
          <p:cNvPr id="21" name="Rounded Rectangle 20"/>
          <p:cNvSpPr/>
          <p:nvPr/>
        </p:nvSpPr>
        <p:spPr>
          <a:xfrm>
            <a:off x="6177000" y="887701"/>
            <a:ext cx="2904288" cy="3479800"/>
          </a:xfrm>
          <a:prstGeom prst="roundRect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521544" y="5862677"/>
            <a:ext cx="24693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aseline="30000" dirty="0"/>
              <a:t>1</a:t>
            </a:r>
            <a:r>
              <a:rPr lang="en-US" sz="1500" dirty="0" smtClean="0"/>
              <a:t>Responsibility of NCAR</a:t>
            </a:r>
          </a:p>
          <a:p>
            <a:r>
              <a:rPr lang="en-US" sz="1500" baseline="30000" dirty="0" smtClean="0"/>
              <a:t>2</a:t>
            </a:r>
            <a:r>
              <a:rPr lang="en-US" sz="1500" dirty="0" smtClean="0"/>
              <a:t>pre-decisional</a:t>
            </a:r>
            <a:endParaRPr lang="en-US" sz="15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254" y="1460160"/>
            <a:ext cx="2531818" cy="1813998"/>
          </a:xfrm>
          <a:prstGeom prst="rect">
            <a:avLst/>
          </a:prstGeom>
          <a:ln w="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Mississippi_20080301_200805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1760" y="3497854"/>
            <a:ext cx="4055617" cy="3041712"/>
          </a:xfrm>
          <a:prstGeom prst="rect">
            <a:avLst/>
          </a:prstGeom>
        </p:spPr>
      </p:pic>
      <p:pic>
        <p:nvPicPr>
          <p:cNvPr id="3" name="Picture 2" descr="RFCCHps_t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14" y="1178586"/>
            <a:ext cx="3788621" cy="2647810"/>
          </a:xfrm>
          <a:prstGeom prst="rect">
            <a:avLst/>
          </a:prstGeom>
        </p:spPr>
      </p:pic>
      <p:sp>
        <p:nvSpPr>
          <p:cNvPr id="42" name="Down Arrow 41"/>
          <p:cNvSpPr/>
          <p:nvPr/>
        </p:nvSpPr>
        <p:spPr>
          <a:xfrm>
            <a:off x="5478053" y="3580770"/>
            <a:ext cx="517362" cy="730169"/>
          </a:xfrm>
          <a:prstGeom prst="downArrow">
            <a:avLst>
              <a:gd name="adj1" fmla="val 31818"/>
              <a:gd name="adj2" fmla="val 53030"/>
            </a:avLst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Alternate Process 42"/>
          <p:cNvSpPr/>
          <p:nvPr/>
        </p:nvSpPr>
        <p:spPr>
          <a:xfrm>
            <a:off x="4781688" y="2790721"/>
            <a:ext cx="1395312" cy="730639"/>
          </a:xfrm>
          <a:prstGeom prst="flowChartAlternateProcess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PI-XML to WaterML2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1800" b="0" i="0" u="none" strike="noStrike" kern="0" cap="none" spc="0" normalizeH="0" baseline="3000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Alternate Process 44"/>
          <p:cNvSpPr/>
          <p:nvPr/>
        </p:nvSpPr>
        <p:spPr>
          <a:xfrm>
            <a:off x="5406873" y="4367501"/>
            <a:ext cx="2349174" cy="451437"/>
          </a:xfrm>
          <a:prstGeom prst="flowChartAlternateProcess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Services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Curved Down Arrow 47"/>
          <p:cNvSpPr/>
          <p:nvPr/>
        </p:nvSpPr>
        <p:spPr>
          <a:xfrm>
            <a:off x="2099437" y="1339200"/>
            <a:ext cx="3637297" cy="1451521"/>
          </a:xfrm>
          <a:prstGeom prst="curvedDownArrow">
            <a:avLst>
              <a:gd name="adj1" fmla="val 22375"/>
              <a:gd name="adj2" fmla="val 33782"/>
              <a:gd name="adj3" fmla="val 25000"/>
            </a:avLst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Bent Arrow 48"/>
          <p:cNvSpPr/>
          <p:nvPr/>
        </p:nvSpPr>
        <p:spPr>
          <a:xfrm rot="10800000">
            <a:off x="4512816" y="4899270"/>
            <a:ext cx="2036229" cy="576384"/>
          </a:xfrm>
          <a:prstGeom prst="bent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756047" y="2901077"/>
            <a:ext cx="1227900" cy="1193554"/>
            <a:chOff x="7801033" y="4974505"/>
            <a:chExt cx="1849362" cy="1748418"/>
          </a:xfrm>
        </p:grpSpPr>
        <p:sp>
          <p:nvSpPr>
            <p:cNvPr id="50" name="Rectangle 49"/>
            <p:cNvSpPr/>
            <p:nvPr/>
          </p:nvSpPr>
          <p:spPr bwMode="auto">
            <a:xfrm>
              <a:off x="7801033" y="4974505"/>
              <a:ext cx="1849362" cy="17484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pic>
          <p:nvPicPr>
            <p:cNvPr id="51" name="Picture 50" descr="zoomin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801033" y="4974505"/>
              <a:ext cx="1849362" cy="1748418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</p:grpSp>
      <p:sp>
        <p:nvSpPr>
          <p:cNvPr id="7" name="Up-Down Arrow 6"/>
          <p:cNvSpPr/>
          <p:nvPr/>
        </p:nvSpPr>
        <p:spPr bwMode="auto">
          <a:xfrm>
            <a:off x="7245061" y="3274158"/>
            <a:ext cx="398866" cy="1002063"/>
          </a:xfrm>
          <a:prstGeom prst="upDownArrow">
            <a:avLst/>
          </a:prstGeom>
          <a:gradFill>
            <a:gsLst>
              <a:gs pos="0">
                <a:srgbClr val="3F80CD"/>
              </a:gs>
              <a:gs pos="100000">
                <a:srgbClr val="9BC1FF"/>
              </a:gs>
            </a:gsLst>
          </a:gradFill>
          <a:ln>
            <a:solidFill>
              <a:srgbClr val="007AC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136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311" y="1755590"/>
            <a:ext cx="6157802" cy="456911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937330" y="4299328"/>
            <a:ext cx="139609" cy="130798"/>
          </a:xfrm>
          <a:prstGeom prst="ellipse">
            <a:avLst/>
          </a:prstGeom>
          <a:solidFill>
            <a:srgbClr val="FFC000">
              <a:alpha val="49000"/>
            </a:srgbClr>
          </a:solidFill>
          <a:ln w="19050" cmpd="sng">
            <a:solidFill>
              <a:srgbClr val="007A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7" name="Straight Arrow Connector 6"/>
          <p:cNvCxnSpPr>
            <a:stCxn id="9" idx="0"/>
          </p:cNvCxnSpPr>
          <p:nvPr/>
        </p:nvCxnSpPr>
        <p:spPr>
          <a:xfrm flipH="1" flipV="1">
            <a:off x="6010855" y="4400247"/>
            <a:ext cx="595025" cy="740174"/>
          </a:xfrm>
          <a:prstGeom prst="straightConnector1">
            <a:avLst/>
          </a:prstGeom>
          <a:ln w="38100" cmpd="sng">
            <a:solidFill>
              <a:srgbClr val="007AC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42376" y="3934248"/>
            <a:ext cx="1976048" cy="646331"/>
          </a:xfrm>
          <a:prstGeom prst="rect">
            <a:avLst/>
          </a:prstGeom>
          <a:solidFill>
            <a:schemeClr val="bg1"/>
          </a:solidFill>
          <a:ln>
            <a:solidFill>
              <a:srgbClr val="007AC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NHDPlus catchments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85800" y="457200"/>
            <a:ext cx="8088086" cy="484632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sz="11200" dirty="0" smtClean="0">
                <a:solidFill>
                  <a:srgbClr val="007AC2"/>
                </a:solidFill>
              </a:rPr>
              <a:t>Dynamic Downscaling of NWS Forecasts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/>
            </a:r>
            <a:br>
              <a:rPr lang="en-US" i="1" dirty="0" smtClean="0"/>
            </a:b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685800" y="1054909"/>
            <a:ext cx="7696199" cy="338554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1600" dirty="0" smtClean="0"/>
              <a:t>Daily updated NWS river </a:t>
            </a:r>
            <a:r>
              <a:rPr lang="en-US" sz="1600" dirty="0" err="1" smtClean="0"/>
              <a:t>subbasin</a:t>
            </a:r>
            <a:r>
              <a:rPr lang="en-US" sz="1600" dirty="0" smtClean="0"/>
              <a:t> forecasts recomputed on NHDPlus catchments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032894" y="5140421"/>
            <a:ext cx="3145972" cy="338554"/>
          </a:xfrm>
          <a:prstGeom prst="rect">
            <a:avLst/>
          </a:prstGeom>
          <a:solidFill>
            <a:schemeClr val="bg1"/>
          </a:solidFill>
          <a:ln>
            <a:solidFill>
              <a:srgbClr val="007AC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NWS River Forecast </a:t>
            </a:r>
            <a:r>
              <a:rPr lang="en-US" sz="1600" dirty="0" err="1">
                <a:solidFill>
                  <a:prstClr val="black"/>
                </a:solidFill>
              </a:rPr>
              <a:t>subbasins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9823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367" y="1559616"/>
            <a:ext cx="5883063" cy="492905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/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685800" y="457200"/>
            <a:ext cx="8088086" cy="484632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sz="11200" dirty="0" smtClean="0">
                <a:solidFill>
                  <a:srgbClr val="007AC2"/>
                </a:solidFill>
              </a:rPr>
              <a:t>National Flood Hazard Layer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/>
            </a:r>
            <a:br>
              <a:rPr lang="en-US" i="1" dirty="0" smtClean="0"/>
            </a:b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685800" y="1054909"/>
            <a:ext cx="7696199" cy="338554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1600" dirty="0" smtClean="0"/>
              <a:t>Define flood hazard zone within each </a:t>
            </a:r>
            <a:r>
              <a:rPr lang="en-US" sz="1600" dirty="0" err="1" smtClean="0"/>
              <a:t>NHDPlus</a:t>
            </a:r>
            <a:r>
              <a:rPr lang="en-US" sz="1600" dirty="0" smtClean="0"/>
              <a:t> catchment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109276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655052" y="1459702"/>
            <a:ext cx="350429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336799"/>
                </a:solidFill>
              </a:rPr>
              <a:t>An isolated community with only </a:t>
            </a:r>
            <a:r>
              <a:rPr lang="en-US" sz="1600" dirty="0" smtClean="0">
                <a:solidFill>
                  <a:srgbClr val="336799"/>
                </a:solidFill>
              </a:rPr>
              <a:t/>
            </a:r>
            <a:br>
              <a:rPr lang="en-US" sz="1600" dirty="0" smtClean="0">
                <a:solidFill>
                  <a:srgbClr val="336799"/>
                </a:solidFill>
              </a:rPr>
            </a:br>
            <a:r>
              <a:rPr lang="en-US" sz="1600" dirty="0" smtClean="0">
                <a:solidFill>
                  <a:srgbClr val="336799"/>
                </a:solidFill>
              </a:rPr>
              <a:t>one </a:t>
            </a:r>
            <a:r>
              <a:rPr lang="en-US" sz="1600" dirty="0">
                <a:solidFill>
                  <a:srgbClr val="336799"/>
                </a:solidFill>
              </a:rPr>
              <a:t>access road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339308" y="1459702"/>
            <a:ext cx="465701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336799"/>
                </a:solidFill>
              </a:rPr>
              <a:t>A low water crossing that </a:t>
            </a:r>
            <a:r>
              <a:rPr lang="en-US" sz="1600" dirty="0" smtClean="0">
                <a:solidFill>
                  <a:srgbClr val="336799"/>
                </a:solidFill>
              </a:rPr>
              <a:t/>
            </a:r>
            <a:br>
              <a:rPr lang="en-US" sz="1600" dirty="0" smtClean="0">
                <a:solidFill>
                  <a:srgbClr val="336799"/>
                </a:solidFill>
              </a:rPr>
            </a:br>
            <a:r>
              <a:rPr lang="en-US" sz="1600" dirty="0" smtClean="0">
                <a:solidFill>
                  <a:srgbClr val="336799"/>
                </a:solidFill>
              </a:rPr>
              <a:t>floods </a:t>
            </a:r>
            <a:r>
              <a:rPr lang="en-US" sz="1600" dirty="0">
                <a:solidFill>
                  <a:srgbClr val="336799"/>
                </a:solidFill>
              </a:rPr>
              <a:t>readily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700358" y="2104490"/>
            <a:ext cx="3504298" cy="2977428"/>
            <a:chOff x="733399" y="2270425"/>
            <a:chExt cx="3504298" cy="2977428"/>
          </a:xfrm>
        </p:grpSpPr>
        <p:grpSp>
          <p:nvGrpSpPr>
            <p:cNvPr id="28" name="Group 27"/>
            <p:cNvGrpSpPr/>
            <p:nvPr/>
          </p:nvGrpSpPr>
          <p:grpSpPr>
            <a:xfrm>
              <a:off x="733399" y="2270425"/>
              <a:ext cx="3504298" cy="2977428"/>
              <a:chOff x="457200" y="2237509"/>
              <a:chExt cx="3734115" cy="3172692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" y="2237509"/>
                <a:ext cx="3734115" cy="3172692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65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5" name="Freeform 4"/>
              <p:cNvSpPr/>
              <p:nvPr/>
            </p:nvSpPr>
            <p:spPr>
              <a:xfrm>
                <a:off x="1897974" y="3814763"/>
                <a:ext cx="2107289" cy="1519237"/>
              </a:xfrm>
              <a:custGeom>
                <a:avLst/>
                <a:gdLst>
                  <a:gd name="connsiteX0" fmla="*/ 335639 w 2107289"/>
                  <a:gd name="connsiteY0" fmla="*/ 0 h 1519237"/>
                  <a:gd name="connsiteX1" fmla="*/ 321351 w 2107289"/>
                  <a:gd name="connsiteY1" fmla="*/ 157162 h 1519237"/>
                  <a:gd name="connsiteX2" fmla="*/ 283251 w 2107289"/>
                  <a:gd name="connsiteY2" fmla="*/ 304800 h 1519237"/>
                  <a:gd name="connsiteX3" fmla="*/ 216576 w 2107289"/>
                  <a:gd name="connsiteY3" fmla="*/ 366712 h 1519237"/>
                  <a:gd name="connsiteX4" fmla="*/ 126089 w 2107289"/>
                  <a:gd name="connsiteY4" fmla="*/ 447675 h 1519237"/>
                  <a:gd name="connsiteX5" fmla="*/ 78464 w 2107289"/>
                  <a:gd name="connsiteY5" fmla="*/ 566737 h 1519237"/>
                  <a:gd name="connsiteX6" fmla="*/ 35601 w 2107289"/>
                  <a:gd name="connsiteY6" fmla="*/ 681037 h 1519237"/>
                  <a:gd name="connsiteX7" fmla="*/ 7026 w 2107289"/>
                  <a:gd name="connsiteY7" fmla="*/ 733425 h 1519237"/>
                  <a:gd name="connsiteX8" fmla="*/ 11789 w 2107289"/>
                  <a:gd name="connsiteY8" fmla="*/ 866775 h 1519237"/>
                  <a:gd name="connsiteX9" fmla="*/ 130851 w 2107289"/>
                  <a:gd name="connsiteY9" fmla="*/ 881062 h 1519237"/>
                  <a:gd name="connsiteX10" fmla="*/ 245151 w 2107289"/>
                  <a:gd name="connsiteY10" fmla="*/ 823912 h 1519237"/>
                  <a:gd name="connsiteX11" fmla="*/ 435651 w 2107289"/>
                  <a:gd name="connsiteY11" fmla="*/ 814387 h 1519237"/>
                  <a:gd name="connsiteX12" fmla="*/ 702351 w 2107289"/>
                  <a:gd name="connsiteY12" fmla="*/ 814387 h 1519237"/>
                  <a:gd name="connsiteX13" fmla="*/ 940476 w 2107289"/>
                  <a:gd name="connsiteY13" fmla="*/ 923925 h 1519237"/>
                  <a:gd name="connsiteX14" fmla="*/ 1254801 w 2107289"/>
                  <a:gd name="connsiteY14" fmla="*/ 1081087 h 1519237"/>
                  <a:gd name="connsiteX15" fmla="*/ 1421489 w 2107289"/>
                  <a:gd name="connsiteY15" fmla="*/ 1166812 h 1519237"/>
                  <a:gd name="connsiteX16" fmla="*/ 1621514 w 2107289"/>
                  <a:gd name="connsiteY16" fmla="*/ 1281112 h 1519237"/>
                  <a:gd name="connsiteX17" fmla="*/ 1892976 w 2107289"/>
                  <a:gd name="connsiteY17" fmla="*/ 1409700 h 1519237"/>
                  <a:gd name="connsiteX18" fmla="*/ 2026326 w 2107289"/>
                  <a:gd name="connsiteY18" fmla="*/ 1471612 h 1519237"/>
                  <a:gd name="connsiteX19" fmla="*/ 2107289 w 2107289"/>
                  <a:gd name="connsiteY19" fmla="*/ 1519237 h 1519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107289" h="1519237">
                    <a:moveTo>
                      <a:pt x="335639" y="0"/>
                    </a:moveTo>
                    <a:cubicBezTo>
                      <a:pt x="332860" y="53181"/>
                      <a:pt x="330082" y="106362"/>
                      <a:pt x="321351" y="157162"/>
                    </a:cubicBezTo>
                    <a:cubicBezTo>
                      <a:pt x="312620" y="207962"/>
                      <a:pt x="300713" y="269875"/>
                      <a:pt x="283251" y="304800"/>
                    </a:cubicBezTo>
                    <a:cubicBezTo>
                      <a:pt x="265788" y="339725"/>
                      <a:pt x="242770" y="342900"/>
                      <a:pt x="216576" y="366712"/>
                    </a:cubicBezTo>
                    <a:cubicBezTo>
                      <a:pt x="190382" y="390524"/>
                      <a:pt x="149108" y="414338"/>
                      <a:pt x="126089" y="447675"/>
                    </a:cubicBezTo>
                    <a:cubicBezTo>
                      <a:pt x="103070" y="481012"/>
                      <a:pt x="93545" y="527843"/>
                      <a:pt x="78464" y="566737"/>
                    </a:cubicBezTo>
                    <a:cubicBezTo>
                      <a:pt x="63383" y="605631"/>
                      <a:pt x="47507" y="653256"/>
                      <a:pt x="35601" y="681037"/>
                    </a:cubicBezTo>
                    <a:cubicBezTo>
                      <a:pt x="23695" y="708818"/>
                      <a:pt x="10995" y="702469"/>
                      <a:pt x="7026" y="733425"/>
                    </a:cubicBezTo>
                    <a:cubicBezTo>
                      <a:pt x="3057" y="764381"/>
                      <a:pt x="-8848" y="842169"/>
                      <a:pt x="11789" y="866775"/>
                    </a:cubicBezTo>
                    <a:cubicBezTo>
                      <a:pt x="32426" y="891381"/>
                      <a:pt x="91957" y="888206"/>
                      <a:pt x="130851" y="881062"/>
                    </a:cubicBezTo>
                    <a:cubicBezTo>
                      <a:pt x="169745" y="873918"/>
                      <a:pt x="194351" y="835025"/>
                      <a:pt x="245151" y="823912"/>
                    </a:cubicBezTo>
                    <a:cubicBezTo>
                      <a:pt x="295951" y="812800"/>
                      <a:pt x="359451" y="815974"/>
                      <a:pt x="435651" y="814387"/>
                    </a:cubicBezTo>
                    <a:cubicBezTo>
                      <a:pt x="511851" y="812800"/>
                      <a:pt x="618214" y="796131"/>
                      <a:pt x="702351" y="814387"/>
                    </a:cubicBezTo>
                    <a:cubicBezTo>
                      <a:pt x="786488" y="832643"/>
                      <a:pt x="848401" y="879475"/>
                      <a:pt x="940476" y="923925"/>
                    </a:cubicBezTo>
                    <a:cubicBezTo>
                      <a:pt x="1032551" y="968375"/>
                      <a:pt x="1254801" y="1081087"/>
                      <a:pt x="1254801" y="1081087"/>
                    </a:cubicBezTo>
                    <a:cubicBezTo>
                      <a:pt x="1334970" y="1121568"/>
                      <a:pt x="1360370" y="1133475"/>
                      <a:pt x="1421489" y="1166812"/>
                    </a:cubicBezTo>
                    <a:cubicBezTo>
                      <a:pt x="1482608" y="1200150"/>
                      <a:pt x="1542933" y="1240631"/>
                      <a:pt x="1621514" y="1281112"/>
                    </a:cubicBezTo>
                    <a:cubicBezTo>
                      <a:pt x="1700095" y="1321593"/>
                      <a:pt x="1892976" y="1409700"/>
                      <a:pt x="1892976" y="1409700"/>
                    </a:cubicBezTo>
                    <a:cubicBezTo>
                      <a:pt x="1960445" y="1441450"/>
                      <a:pt x="1990607" y="1453356"/>
                      <a:pt x="2026326" y="1471612"/>
                    </a:cubicBezTo>
                    <a:cubicBezTo>
                      <a:pt x="2062045" y="1489868"/>
                      <a:pt x="2084667" y="1504552"/>
                      <a:pt x="2107289" y="1519237"/>
                    </a:cubicBezTo>
                  </a:path>
                </a:pathLst>
              </a:custGeom>
              <a:no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986543" y="4267200"/>
                <a:ext cx="1013707" cy="159454"/>
              </a:xfrm>
              <a:custGeom>
                <a:avLst/>
                <a:gdLst>
                  <a:gd name="connsiteX0" fmla="*/ 1013707 w 1013707"/>
                  <a:gd name="connsiteY0" fmla="*/ 0 h 159454"/>
                  <a:gd name="connsiteX1" fmla="*/ 908932 w 1013707"/>
                  <a:gd name="connsiteY1" fmla="*/ 14288 h 159454"/>
                  <a:gd name="connsiteX2" fmla="*/ 751770 w 1013707"/>
                  <a:gd name="connsiteY2" fmla="*/ 76200 h 159454"/>
                  <a:gd name="connsiteX3" fmla="*/ 523170 w 1013707"/>
                  <a:gd name="connsiteY3" fmla="*/ 100013 h 159454"/>
                  <a:gd name="connsiteX4" fmla="*/ 308857 w 1013707"/>
                  <a:gd name="connsiteY4" fmla="*/ 123825 h 159454"/>
                  <a:gd name="connsiteX5" fmla="*/ 137407 w 1013707"/>
                  <a:gd name="connsiteY5" fmla="*/ 133350 h 159454"/>
                  <a:gd name="connsiteX6" fmla="*/ 13582 w 1013707"/>
                  <a:gd name="connsiteY6" fmla="*/ 157163 h 159454"/>
                  <a:gd name="connsiteX7" fmla="*/ 8820 w 1013707"/>
                  <a:gd name="connsiteY7" fmla="*/ 157163 h 159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3707" h="159454">
                    <a:moveTo>
                      <a:pt x="1013707" y="0"/>
                    </a:moveTo>
                    <a:cubicBezTo>
                      <a:pt x="983147" y="794"/>
                      <a:pt x="952588" y="1588"/>
                      <a:pt x="908932" y="14288"/>
                    </a:cubicBezTo>
                    <a:cubicBezTo>
                      <a:pt x="865276" y="26988"/>
                      <a:pt x="816064" y="61913"/>
                      <a:pt x="751770" y="76200"/>
                    </a:cubicBezTo>
                    <a:cubicBezTo>
                      <a:pt x="687476" y="90487"/>
                      <a:pt x="523170" y="100013"/>
                      <a:pt x="523170" y="100013"/>
                    </a:cubicBezTo>
                    <a:cubicBezTo>
                      <a:pt x="449351" y="107951"/>
                      <a:pt x="373151" y="118269"/>
                      <a:pt x="308857" y="123825"/>
                    </a:cubicBezTo>
                    <a:cubicBezTo>
                      <a:pt x="244563" y="129381"/>
                      <a:pt x="186619" y="127794"/>
                      <a:pt x="137407" y="133350"/>
                    </a:cubicBezTo>
                    <a:cubicBezTo>
                      <a:pt x="88194" y="138906"/>
                      <a:pt x="35013" y="153194"/>
                      <a:pt x="13582" y="157163"/>
                    </a:cubicBezTo>
                    <a:cubicBezTo>
                      <a:pt x="-7849" y="161132"/>
                      <a:pt x="485" y="159147"/>
                      <a:pt x="8820" y="157163"/>
                    </a:cubicBezTo>
                  </a:path>
                </a:pathLst>
              </a:custGeom>
              <a:no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1123850" y="4029075"/>
                <a:ext cx="38200" cy="361950"/>
              </a:xfrm>
              <a:custGeom>
                <a:avLst/>
                <a:gdLst>
                  <a:gd name="connsiteX0" fmla="*/ 14388 w 38200"/>
                  <a:gd name="connsiteY0" fmla="*/ 361950 h 361950"/>
                  <a:gd name="connsiteX1" fmla="*/ 100 w 38200"/>
                  <a:gd name="connsiteY1" fmla="*/ 200025 h 361950"/>
                  <a:gd name="connsiteX2" fmla="*/ 9625 w 38200"/>
                  <a:gd name="connsiteY2" fmla="*/ 66675 h 361950"/>
                  <a:gd name="connsiteX3" fmla="*/ 38200 w 38200"/>
                  <a:gd name="connsiteY3" fmla="*/ 0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00" h="361950">
                    <a:moveTo>
                      <a:pt x="14388" y="361950"/>
                    </a:moveTo>
                    <a:cubicBezTo>
                      <a:pt x="7641" y="305593"/>
                      <a:pt x="894" y="249237"/>
                      <a:pt x="100" y="200025"/>
                    </a:cubicBezTo>
                    <a:cubicBezTo>
                      <a:pt x="-694" y="150813"/>
                      <a:pt x="3275" y="100012"/>
                      <a:pt x="9625" y="66675"/>
                    </a:cubicBezTo>
                    <a:cubicBezTo>
                      <a:pt x="15975" y="33337"/>
                      <a:pt x="27087" y="16668"/>
                      <a:pt x="38200" y="0"/>
                    </a:cubicBezTo>
                  </a:path>
                </a:pathLst>
              </a:custGeom>
              <a:no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1119188" y="4167188"/>
                <a:ext cx="328612" cy="200025"/>
              </a:xfrm>
              <a:custGeom>
                <a:avLst/>
                <a:gdLst>
                  <a:gd name="connsiteX0" fmla="*/ 0 w 328612"/>
                  <a:gd name="connsiteY0" fmla="*/ 0 h 200025"/>
                  <a:gd name="connsiteX1" fmla="*/ 214312 w 328612"/>
                  <a:gd name="connsiteY1" fmla="*/ 100012 h 200025"/>
                  <a:gd name="connsiteX2" fmla="*/ 328612 w 328612"/>
                  <a:gd name="connsiteY2" fmla="*/ 200025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8612" h="200025">
                    <a:moveTo>
                      <a:pt x="0" y="0"/>
                    </a:moveTo>
                    <a:cubicBezTo>
                      <a:pt x="79771" y="33337"/>
                      <a:pt x="159543" y="66675"/>
                      <a:pt x="214312" y="100012"/>
                    </a:cubicBezTo>
                    <a:cubicBezTo>
                      <a:pt x="269081" y="133349"/>
                      <a:pt x="298846" y="166687"/>
                      <a:pt x="328612" y="200025"/>
                    </a:cubicBezTo>
                  </a:path>
                </a:pathLst>
              </a:custGeom>
              <a:no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971550" y="4543425"/>
                <a:ext cx="933450" cy="328613"/>
              </a:xfrm>
              <a:custGeom>
                <a:avLst/>
                <a:gdLst>
                  <a:gd name="connsiteX0" fmla="*/ 0 w 933450"/>
                  <a:gd name="connsiteY0" fmla="*/ 328613 h 328613"/>
                  <a:gd name="connsiteX1" fmla="*/ 219075 w 933450"/>
                  <a:gd name="connsiteY1" fmla="*/ 271463 h 328613"/>
                  <a:gd name="connsiteX2" fmla="*/ 395288 w 933450"/>
                  <a:gd name="connsiteY2" fmla="*/ 261938 h 328613"/>
                  <a:gd name="connsiteX3" fmla="*/ 552450 w 933450"/>
                  <a:gd name="connsiteY3" fmla="*/ 185738 h 328613"/>
                  <a:gd name="connsiteX4" fmla="*/ 704850 w 933450"/>
                  <a:gd name="connsiteY4" fmla="*/ 104775 h 328613"/>
                  <a:gd name="connsiteX5" fmla="*/ 842963 w 933450"/>
                  <a:gd name="connsiteY5" fmla="*/ 47625 h 328613"/>
                  <a:gd name="connsiteX6" fmla="*/ 933450 w 933450"/>
                  <a:gd name="connsiteY6" fmla="*/ 0 h 328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3450" h="328613">
                    <a:moveTo>
                      <a:pt x="0" y="328613"/>
                    </a:moveTo>
                    <a:cubicBezTo>
                      <a:pt x="76597" y="305594"/>
                      <a:pt x="153194" y="282575"/>
                      <a:pt x="219075" y="271463"/>
                    </a:cubicBezTo>
                    <a:cubicBezTo>
                      <a:pt x="284956" y="260351"/>
                      <a:pt x="339726" y="276225"/>
                      <a:pt x="395288" y="261938"/>
                    </a:cubicBezTo>
                    <a:cubicBezTo>
                      <a:pt x="450851" y="247650"/>
                      <a:pt x="500856" y="211932"/>
                      <a:pt x="552450" y="185738"/>
                    </a:cubicBezTo>
                    <a:cubicBezTo>
                      <a:pt x="604044" y="159544"/>
                      <a:pt x="656431" y="127794"/>
                      <a:pt x="704850" y="104775"/>
                    </a:cubicBezTo>
                    <a:cubicBezTo>
                      <a:pt x="753269" y="81756"/>
                      <a:pt x="804863" y="65087"/>
                      <a:pt x="842963" y="47625"/>
                    </a:cubicBezTo>
                    <a:cubicBezTo>
                      <a:pt x="881063" y="30163"/>
                      <a:pt x="907256" y="15081"/>
                      <a:pt x="933450" y="0"/>
                    </a:cubicBezTo>
                  </a:path>
                </a:pathLst>
              </a:custGeom>
              <a:no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1838325" y="4167188"/>
                <a:ext cx="42863" cy="114300"/>
              </a:xfrm>
              <a:custGeom>
                <a:avLst/>
                <a:gdLst>
                  <a:gd name="connsiteX0" fmla="*/ 42863 w 42863"/>
                  <a:gd name="connsiteY0" fmla="*/ 114300 h 114300"/>
                  <a:gd name="connsiteX1" fmla="*/ 0 w 42863"/>
                  <a:gd name="connsiteY1" fmla="*/ 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3" h="114300">
                    <a:moveTo>
                      <a:pt x="42863" y="114300"/>
                    </a:move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2243138" y="3148013"/>
                <a:ext cx="57185" cy="595312"/>
              </a:xfrm>
              <a:custGeom>
                <a:avLst/>
                <a:gdLst>
                  <a:gd name="connsiteX0" fmla="*/ 0 w 57185"/>
                  <a:gd name="connsiteY0" fmla="*/ 595312 h 595312"/>
                  <a:gd name="connsiteX1" fmla="*/ 19050 w 57185"/>
                  <a:gd name="connsiteY1" fmla="*/ 466725 h 595312"/>
                  <a:gd name="connsiteX2" fmla="*/ 38100 w 57185"/>
                  <a:gd name="connsiteY2" fmla="*/ 295275 h 595312"/>
                  <a:gd name="connsiteX3" fmla="*/ 57150 w 57185"/>
                  <a:gd name="connsiteY3" fmla="*/ 152400 h 595312"/>
                  <a:gd name="connsiteX4" fmla="*/ 42862 w 57185"/>
                  <a:gd name="connsiteY4" fmla="*/ 52387 h 595312"/>
                  <a:gd name="connsiteX5" fmla="*/ 42862 w 57185"/>
                  <a:gd name="connsiteY5" fmla="*/ 0 h 595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185" h="595312">
                    <a:moveTo>
                      <a:pt x="0" y="595312"/>
                    </a:moveTo>
                    <a:cubicBezTo>
                      <a:pt x="6350" y="556021"/>
                      <a:pt x="12700" y="516731"/>
                      <a:pt x="19050" y="466725"/>
                    </a:cubicBezTo>
                    <a:cubicBezTo>
                      <a:pt x="25400" y="416719"/>
                      <a:pt x="31750" y="347662"/>
                      <a:pt x="38100" y="295275"/>
                    </a:cubicBezTo>
                    <a:cubicBezTo>
                      <a:pt x="44450" y="242888"/>
                      <a:pt x="56356" y="192881"/>
                      <a:pt x="57150" y="152400"/>
                    </a:cubicBezTo>
                    <a:cubicBezTo>
                      <a:pt x="57944" y="111919"/>
                      <a:pt x="45243" y="77787"/>
                      <a:pt x="42862" y="52387"/>
                    </a:cubicBezTo>
                    <a:cubicBezTo>
                      <a:pt x="40481" y="26987"/>
                      <a:pt x="41671" y="13493"/>
                      <a:pt x="42862" y="0"/>
                    </a:cubicBezTo>
                  </a:path>
                </a:pathLst>
              </a:custGeom>
              <a:no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1343025" y="3557588"/>
                <a:ext cx="914400" cy="285750"/>
              </a:xfrm>
              <a:custGeom>
                <a:avLst/>
                <a:gdLst>
                  <a:gd name="connsiteX0" fmla="*/ 914400 w 914400"/>
                  <a:gd name="connsiteY0" fmla="*/ 0 h 285750"/>
                  <a:gd name="connsiteX1" fmla="*/ 804863 w 914400"/>
                  <a:gd name="connsiteY1" fmla="*/ 9525 h 285750"/>
                  <a:gd name="connsiteX2" fmla="*/ 614363 w 914400"/>
                  <a:gd name="connsiteY2" fmla="*/ 33337 h 285750"/>
                  <a:gd name="connsiteX3" fmla="*/ 423863 w 914400"/>
                  <a:gd name="connsiteY3" fmla="*/ 66675 h 285750"/>
                  <a:gd name="connsiteX4" fmla="*/ 228600 w 914400"/>
                  <a:gd name="connsiteY4" fmla="*/ 109537 h 285750"/>
                  <a:gd name="connsiteX5" fmla="*/ 90488 w 914400"/>
                  <a:gd name="connsiteY5" fmla="*/ 190500 h 285750"/>
                  <a:gd name="connsiteX6" fmla="*/ 0 w 914400"/>
                  <a:gd name="connsiteY6" fmla="*/ 285750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4400" h="285750">
                    <a:moveTo>
                      <a:pt x="914400" y="0"/>
                    </a:moveTo>
                    <a:cubicBezTo>
                      <a:pt x="884634" y="1984"/>
                      <a:pt x="854869" y="3969"/>
                      <a:pt x="804863" y="9525"/>
                    </a:cubicBezTo>
                    <a:cubicBezTo>
                      <a:pt x="754857" y="15081"/>
                      <a:pt x="677863" y="23812"/>
                      <a:pt x="614363" y="33337"/>
                    </a:cubicBezTo>
                    <a:cubicBezTo>
                      <a:pt x="550863" y="42862"/>
                      <a:pt x="488157" y="53975"/>
                      <a:pt x="423863" y="66675"/>
                    </a:cubicBezTo>
                    <a:cubicBezTo>
                      <a:pt x="359569" y="79375"/>
                      <a:pt x="284162" y="88900"/>
                      <a:pt x="228600" y="109537"/>
                    </a:cubicBezTo>
                    <a:cubicBezTo>
                      <a:pt x="173037" y="130175"/>
                      <a:pt x="128588" y="161131"/>
                      <a:pt x="90488" y="190500"/>
                    </a:cubicBezTo>
                    <a:cubicBezTo>
                      <a:pt x="52388" y="219869"/>
                      <a:pt x="26194" y="252809"/>
                      <a:pt x="0" y="285750"/>
                    </a:cubicBezTo>
                  </a:path>
                </a:pathLst>
              </a:custGeom>
              <a:no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1123950" y="2819400"/>
                <a:ext cx="2028825" cy="310668"/>
              </a:xfrm>
              <a:custGeom>
                <a:avLst/>
                <a:gdLst>
                  <a:gd name="connsiteX0" fmla="*/ 2028825 w 2028825"/>
                  <a:gd name="connsiteY0" fmla="*/ 157163 h 310668"/>
                  <a:gd name="connsiteX1" fmla="*/ 1866900 w 2028825"/>
                  <a:gd name="connsiteY1" fmla="*/ 209550 h 310668"/>
                  <a:gd name="connsiteX2" fmla="*/ 1657350 w 2028825"/>
                  <a:gd name="connsiteY2" fmla="*/ 209550 h 310668"/>
                  <a:gd name="connsiteX3" fmla="*/ 1433513 w 2028825"/>
                  <a:gd name="connsiteY3" fmla="*/ 257175 h 310668"/>
                  <a:gd name="connsiteX4" fmla="*/ 1228725 w 2028825"/>
                  <a:gd name="connsiteY4" fmla="*/ 280988 h 310668"/>
                  <a:gd name="connsiteX5" fmla="*/ 1062038 w 2028825"/>
                  <a:gd name="connsiteY5" fmla="*/ 309563 h 310668"/>
                  <a:gd name="connsiteX6" fmla="*/ 847725 w 2028825"/>
                  <a:gd name="connsiteY6" fmla="*/ 304800 h 310668"/>
                  <a:gd name="connsiteX7" fmla="*/ 657225 w 2028825"/>
                  <a:gd name="connsiteY7" fmla="*/ 304800 h 310668"/>
                  <a:gd name="connsiteX8" fmla="*/ 433388 w 2028825"/>
                  <a:gd name="connsiteY8" fmla="*/ 252413 h 310668"/>
                  <a:gd name="connsiteX9" fmla="*/ 219075 w 2028825"/>
                  <a:gd name="connsiteY9" fmla="*/ 114300 h 310668"/>
                  <a:gd name="connsiteX10" fmla="*/ 76200 w 2028825"/>
                  <a:gd name="connsiteY10" fmla="*/ 52388 h 310668"/>
                  <a:gd name="connsiteX11" fmla="*/ 0 w 2028825"/>
                  <a:gd name="connsiteY11" fmla="*/ 0 h 310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28825" h="310668">
                    <a:moveTo>
                      <a:pt x="2028825" y="157163"/>
                    </a:moveTo>
                    <a:cubicBezTo>
                      <a:pt x="1978818" y="178991"/>
                      <a:pt x="1928812" y="200819"/>
                      <a:pt x="1866900" y="209550"/>
                    </a:cubicBezTo>
                    <a:cubicBezTo>
                      <a:pt x="1804988" y="218281"/>
                      <a:pt x="1729581" y="201613"/>
                      <a:pt x="1657350" y="209550"/>
                    </a:cubicBezTo>
                    <a:cubicBezTo>
                      <a:pt x="1585119" y="217487"/>
                      <a:pt x="1504950" y="245269"/>
                      <a:pt x="1433513" y="257175"/>
                    </a:cubicBezTo>
                    <a:cubicBezTo>
                      <a:pt x="1362076" y="269081"/>
                      <a:pt x="1290637" y="272257"/>
                      <a:pt x="1228725" y="280988"/>
                    </a:cubicBezTo>
                    <a:cubicBezTo>
                      <a:pt x="1166813" y="289719"/>
                      <a:pt x="1125538" y="305594"/>
                      <a:pt x="1062038" y="309563"/>
                    </a:cubicBezTo>
                    <a:cubicBezTo>
                      <a:pt x="998538" y="313532"/>
                      <a:pt x="915194" y="305594"/>
                      <a:pt x="847725" y="304800"/>
                    </a:cubicBezTo>
                    <a:cubicBezTo>
                      <a:pt x="780256" y="304006"/>
                      <a:pt x="726281" y="313531"/>
                      <a:pt x="657225" y="304800"/>
                    </a:cubicBezTo>
                    <a:cubicBezTo>
                      <a:pt x="588169" y="296069"/>
                      <a:pt x="506413" y="284163"/>
                      <a:pt x="433388" y="252413"/>
                    </a:cubicBezTo>
                    <a:cubicBezTo>
                      <a:pt x="360363" y="220663"/>
                      <a:pt x="278606" y="147637"/>
                      <a:pt x="219075" y="114300"/>
                    </a:cubicBezTo>
                    <a:cubicBezTo>
                      <a:pt x="159544" y="80963"/>
                      <a:pt x="112712" y="71438"/>
                      <a:pt x="76200" y="52388"/>
                    </a:cubicBezTo>
                    <a:cubicBezTo>
                      <a:pt x="39688" y="33338"/>
                      <a:pt x="19844" y="16669"/>
                      <a:pt x="0" y="0"/>
                    </a:cubicBezTo>
                  </a:path>
                </a:pathLst>
              </a:custGeom>
              <a:no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2281238" y="3114675"/>
                <a:ext cx="9525" cy="52388"/>
              </a:xfrm>
              <a:custGeom>
                <a:avLst/>
                <a:gdLst>
                  <a:gd name="connsiteX0" fmla="*/ 9525 w 9525"/>
                  <a:gd name="connsiteY0" fmla="*/ 52388 h 52388"/>
                  <a:gd name="connsiteX1" fmla="*/ 0 w 9525"/>
                  <a:gd name="connsiteY1" fmla="*/ 0 h 52388"/>
                  <a:gd name="connsiteX2" fmla="*/ 0 w 9525"/>
                  <a:gd name="connsiteY2" fmla="*/ 0 h 52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52388">
                    <a:moveTo>
                      <a:pt x="9525" y="52388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1957388" y="4267200"/>
                <a:ext cx="71437" cy="4763"/>
              </a:xfrm>
              <a:custGeom>
                <a:avLst/>
                <a:gdLst>
                  <a:gd name="connsiteX0" fmla="*/ 0 w 71437"/>
                  <a:gd name="connsiteY0" fmla="*/ 0 h 4763"/>
                  <a:gd name="connsiteX1" fmla="*/ 71437 w 71437"/>
                  <a:gd name="connsiteY1" fmla="*/ 4763 h 4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1437" h="4763">
                    <a:moveTo>
                      <a:pt x="0" y="0"/>
                    </a:moveTo>
                    <a:lnTo>
                      <a:pt x="71437" y="4763"/>
                    </a:lnTo>
                  </a:path>
                </a:pathLst>
              </a:custGeom>
              <a:no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1142950" y="3962400"/>
                <a:ext cx="76250" cy="71438"/>
              </a:xfrm>
              <a:prstGeom prst="ellipse">
                <a:avLst/>
              </a:prstGeom>
              <a:solidFill>
                <a:srgbClr val="FFC000"/>
              </a:solidFill>
              <a:ln w="12700" cmpd="sng"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933425" y="4383881"/>
                <a:ext cx="76250" cy="71438"/>
              </a:xfrm>
              <a:prstGeom prst="ellipse">
                <a:avLst/>
              </a:prstGeom>
              <a:solidFill>
                <a:srgbClr val="FFC000"/>
              </a:solidFill>
              <a:ln w="12700" cmpd="sng"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933425" y="4836319"/>
                <a:ext cx="76250" cy="71438"/>
              </a:xfrm>
              <a:prstGeom prst="ellipse">
                <a:avLst/>
              </a:prstGeom>
              <a:solidFill>
                <a:srgbClr val="FFC000"/>
              </a:solidFill>
              <a:ln w="12700" cmpd="sng"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3995713" y="5312569"/>
                <a:ext cx="76250" cy="71438"/>
              </a:xfrm>
              <a:prstGeom prst="ellipse">
                <a:avLst/>
              </a:prstGeom>
              <a:solidFill>
                <a:srgbClr val="FFC000"/>
              </a:solidFill>
              <a:ln w="12700" cmpd="sng"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783506" y="4110038"/>
                <a:ext cx="76250" cy="71438"/>
              </a:xfrm>
              <a:prstGeom prst="ellipse">
                <a:avLst/>
              </a:prstGeom>
              <a:solidFill>
                <a:srgbClr val="FFC000"/>
              </a:solidFill>
              <a:ln w="12700" cmpd="sng"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1304900" y="3811949"/>
                <a:ext cx="76250" cy="71438"/>
              </a:xfrm>
              <a:prstGeom prst="ellipse">
                <a:avLst/>
              </a:prstGeom>
              <a:solidFill>
                <a:srgbClr val="FFC000"/>
              </a:solidFill>
              <a:ln w="12700" cmpd="sng"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1216070" y="2807565"/>
              <a:ext cx="2847002" cy="2359838"/>
              <a:chOff x="971524" y="2303246"/>
              <a:chExt cx="3033713" cy="2514600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971524" y="2303246"/>
                <a:ext cx="3033713" cy="2514600"/>
                <a:chOff x="971550" y="2819400"/>
                <a:chExt cx="3033713" cy="2514600"/>
              </a:xfrm>
            </p:grpSpPr>
            <p:sp>
              <p:nvSpPr>
                <p:cNvPr id="54" name="Freeform 53"/>
                <p:cNvSpPr/>
                <p:nvPr/>
              </p:nvSpPr>
              <p:spPr>
                <a:xfrm>
                  <a:off x="1897974" y="3814763"/>
                  <a:ext cx="2107289" cy="1519237"/>
                </a:xfrm>
                <a:custGeom>
                  <a:avLst/>
                  <a:gdLst>
                    <a:gd name="connsiteX0" fmla="*/ 335639 w 2107289"/>
                    <a:gd name="connsiteY0" fmla="*/ 0 h 1519237"/>
                    <a:gd name="connsiteX1" fmla="*/ 321351 w 2107289"/>
                    <a:gd name="connsiteY1" fmla="*/ 157162 h 1519237"/>
                    <a:gd name="connsiteX2" fmla="*/ 283251 w 2107289"/>
                    <a:gd name="connsiteY2" fmla="*/ 304800 h 1519237"/>
                    <a:gd name="connsiteX3" fmla="*/ 216576 w 2107289"/>
                    <a:gd name="connsiteY3" fmla="*/ 366712 h 1519237"/>
                    <a:gd name="connsiteX4" fmla="*/ 126089 w 2107289"/>
                    <a:gd name="connsiteY4" fmla="*/ 447675 h 1519237"/>
                    <a:gd name="connsiteX5" fmla="*/ 78464 w 2107289"/>
                    <a:gd name="connsiteY5" fmla="*/ 566737 h 1519237"/>
                    <a:gd name="connsiteX6" fmla="*/ 35601 w 2107289"/>
                    <a:gd name="connsiteY6" fmla="*/ 681037 h 1519237"/>
                    <a:gd name="connsiteX7" fmla="*/ 7026 w 2107289"/>
                    <a:gd name="connsiteY7" fmla="*/ 733425 h 1519237"/>
                    <a:gd name="connsiteX8" fmla="*/ 11789 w 2107289"/>
                    <a:gd name="connsiteY8" fmla="*/ 866775 h 1519237"/>
                    <a:gd name="connsiteX9" fmla="*/ 130851 w 2107289"/>
                    <a:gd name="connsiteY9" fmla="*/ 881062 h 1519237"/>
                    <a:gd name="connsiteX10" fmla="*/ 245151 w 2107289"/>
                    <a:gd name="connsiteY10" fmla="*/ 823912 h 1519237"/>
                    <a:gd name="connsiteX11" fmla="*/ 435651 w 2107289"/>
                    <a:gd name="connsiteY11" fmla="*/ 814387 h 1519237"/>
                    <a:gd name="connsiteX12" fmla="*/ 702351 w 2107289"/>
                    <a:gd name="connsiteY12" fmla="*/ 814387 h 1519237"/>
                    <a:gd name="connsiteX13" fmla="*/ 940476 w 2107289"/>
                    <a:gd name="connsiteY13" fmla="*/ 923925 h 1519237"/>
                    <a:gd name="connsiteX14" fmla="*/ 1254801 w 2107289"/>
                    <a:gd name="connsiteY14" fmla="*/ 1081087 h 1519237"/>
                    <a:gd name="connsiteX15" fmla="*/ 1421489 w 2107289"/>
                    <a:gd name="connsiteY15" fmla="*/ 1166812 h 1519237"/>
                    <a:gd name="connsiteX16" fmla="*/ 1621514 w 2107289"/>
                    <a:gd name="connsiteY16" fmla="*/ 1281112 h 1519237"/>
                    <a:gd name="connsiteX17" fmla="*/ 1892976 w 2107289"/>
                    <a:gd name="connsiteY17" fmla="*/ 1409700 h 1519237"/>
                    <a:gd name="connsiteX18" fmla="*/ 2026326 w 2107289"/>
                    <a:gd name="connsiteY18" fmla="*/ 1471612 h 1519237"/>
                    <a:gd name="connsiteX19" fmla="*/ 2107289 w 2107289"/>
                    <a:gd name="connsiteY19" fmla="*/ 1519237 h 1519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107289" h="1519237">
                      <a:moveTo>
                        <a:pt x="335639" y="0"/>
                      </a:moveTo>
                      <a:cubicBezTo>
                        <a:pt x="332860" y="53181"/>
                        <a:pt x="330082" y="106362"/>
                        <a:pt x="321351" y="157162"/>
                      </a:cubicBezTo>
                      <a:cubicBezTo>
                        <a:pt x="312620" y="207962"/>
                        <a:pt x="300713" y="269875"/>
                        <a:pt x="283251" y="304800"/>
                      </a:cubicBezTo>
                      <a:cubicBezTo>
                        <a:pt x="265788" y="339725"/>
                        <a:pt x="242770" y="342900"/>
                        <a:pt x="216576" y="366712"/>
                      </a:cubicBezTo>
                      <a:cubicBezTo>
                        <a:pt x="190382" y="390524"/>
                        <a:pt x="149108" y="414338"/>
                        <a:pt x="126089" y="447675"/>
                      </a:cubicBezTo>
                      <a:cubicBezTo>
                        <a:pt x="103070" y="481012"/>
                        <a:pt x="93545" y="527843"/>
                        <a:pt x="78464" y="566737"/>
                      </a:cubicBezTo>
                      <a:cubicBezTo>
                        <a:pt x="63383" y="605631"/>
                        <a:pt x="47507" y="653256"/>
                        <a:pt x="35601" y="681037"/>
                      </a:cubicBezTo>
                      <a:cubicBezTo>
                        <a:pt x="23695" y="708818"/>
                        <a:pt x="10995" y="702469"/>
                        <a:pt x="7026" y="733425"/>
                      </a:cubicBezTo>
                      <a:cubicBezTo>
                        <a:pt x="3057" y="764381"/>
                        <a:pt x="-8848" y="842169"/>
                        <a:pt x="11789" y="866775"/>
                      </a:cubicBezTo>
                      <a:cubicBezTo>
                        <a:pt x="32426" y="891381"/>
                        <a:pt x="91957" y="888206"/>
                        <a:pt x="130851" y="881062"/>
                      </a:cubicBezTo>
                      <a:cubicBezTo>
                        <a:pt x="169745" y="873918"/>
                        <a:pt x="194351" y="835025"/>
                        <a:pt x="245151" y="823912"/>
                      </a:cubicBezTo>
                      <a:cubicBezTo>
                        <a:pt x="295951" y="812800"/>
                        <a:pt x="359451" y="815974"/>
                        <a:pt x="435651" y="814387"/>
                      </a:cubicBezTo>
                      <a:cubicBezTo>
                        <a:pt x="511851" y="812800"/>
                        <a:pt x="618214" y="796131"/>
                        <a:pt x="702351" y="814387"/>
                      </a:cubicBezTo>
                      <a:cubicBezTo>
                        <a:pt x="786488" y="832643"/>
                        <a:pt x="848401" y="879475"/>
                        <a:pt x="940476" y="923925"/>
                      </a:cubicBezTo>
                      <a:cubicBezTo>
                        <a:pt x="1032551" y="968375"/>
                        <a:pt x="1254801" y="1081087"/>
                        <a:pt x="1254801" y="1081087"/>
                      </a:cubicBezTo>
                      <a:cubicBezTo>
                        <a:pt x="1334970" y="1121568"/>
                        <a:pt x="1360370" y="1133475"/>
                        <a:pt x="1421489" y="1166812"/>
                      </a:cubicBezTo>
                      <a:cubicBezTo>
                        <a:pt x="1482608" y="1200150"/>
                        <a:pt x="1542933" y="1240631"/>
                        <a:pt x="1621514" y="1281112"/>
                      </a:cubicBezTo>
                      <a:cubicBezTo>
                        <a:pt x="1700095" y="1321593"/>
                        <a:pt x="1892976" y="1409700"/>
                        <a:pt x="1892976" y="1409700"/>
                      </a:cubicBezTo>
                      <a:cubicBezTo>
                        <a:pt x="1960445" y="1441450"/>
                        <a:pt x="1990607" y="1453356"/>
                        <a:pt x="2026326" y="1471612"/>
                      </a:cubicBezTo>
                      <a:cubicBezTo>
                        <a:pt x="2062045" y="1489868"/>
                        <a:pt x="2084667" y="1504552"/>
                        <a:pt x="2107289" y="1519237"/>
                      </a:cubicBezTo>
                    </a:path>
                  </a:pathLst>
                </a:cu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" name="Freeform 54"/>
                <p:cNvSpPr/>
                <p:nvPr/>
              </p:nvSpPr>
              <p:spPr>
                <a:xfrm>
                  <a:off x="986543" y="4267200"/>
                  <a:ext cx="1013707" cy="159454"/>
                </a:xfrm>
                <a:custGeom>
                  <a:avLst/>
                  <a:gdLst>
                    <a:gd name="connsiteX0" fmla="*/ 1013707 w 1013707"/>
                    <a:gd name="connsiteY0" fmla="*/ 0 h 159454"/>
                    <a:gd name="connsiteX1" fmla="*/ 908932 w 1013707"/>
                    <a:gd name="connsiteY1" fmla="*/ 14288 h 159454"/>
                    <a:gd name="connsiteX2" fmla="*/ 751770 w 1013707"/>
                    <a:gd name="connsiteY2" fmla="*/ 76200 h 159454"/>
                    <a:gd name="connsiteX3" fmla="*/ 523170 w 1013707"/>
                    <a:gd name="connsiteY3" fmla="*/ 100013 h 159454"/>
                    <a:gd name="connsiteX4" fmla="*/ 308857 w 1013707"/>
                    <a:gd name="connsiteY4" fmla="*/ 123825 h 159454"/>
                    <a:gd name="connsiteX5" fmla="*/ 137407 w 1013707"/>
                    <a:gd name="connsiteY5" fmla="*/ 133350 h 159454"/>
                    <a:gd name="connsiteX6" fmla="*/ 13582 w 1013707"/>
                    <a:gd name="connsiteY6" fmla="*/ 157163 h 159454"/>
                    <a:gd name="connsiteX7" fmla="*/ 8820 w 1013707"/>
                    <a:gd name="connsiteY7" fmla="*/ 157163 h 1594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13707" h="159454">
                      <a:moveTo>
                        <a:pt x="1013707" y="0"/>
                      </a:moveTo>
                      <a:cubicBezTo>
                        <a:pt x="983147" y="794"/>
                        <a:pt x="952588" y="1588"/>
                        <a:pt x="908932" y="14288"/>
                      </a:cubicBezTo>
                      <a:cubicBezTo>
                        <a:pt x="865276" y="26988"/>
                        <a:pt x="816064" y="61913"/>
                        <a:pt x="751770" y="76200"/>
                      </a:cubicBezTo>
                      <a:cubicBezTo>
                        <a:pt x="687476" y="90487"/>
                        <a:pt x="523170" y="100013"/>
                        <a:pt x="523170" y="100013"/>
                      </a:cubicBezTo>
                      <a:cubicBezTo>
                        <a:pt x="449351" y="107951"/>
                        <a:pt x="373151" y="118269"/>
                        <a:pt x="308857" y="123825"/>
                      </a:cubicBezTo>
                      <a:cubicBezTo>
                        <a:pt x="244563" y="129381"/>
                        <a:pt x="186619" y="127794"/>
                        <a:pt x="137407" y="133350"/>
                      </a:cubicBezTo>
                      <a:cubicBezTo>
                        <a:pt x="88194" y="138906"/>
                        <a:pt x="35013" y="153194"/>
                        <a:pt x="13582" y="157163"/>
                      </a:cubicBezTo>
                      <a:cubicBezTo>
                        <a:pt x="-7849" y="161132"/>
                        <a:pt x="485" y="159147"/>
                        <a:pt x="8820" y="157163"/>
                      </a:cubicBezTo>
                    </a:path>
                  </a:pathLst>
                </a:cu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6" name="Freeform 55"/>
                <p:cNvSpPr/>
                <p:nvPr/>
              </p:nvSpPr>
              <p:spPr>
                <a:xfrm>
                  <a:off x="1123850" y="4029075"/>
                  <a:ext cx="38200" cy="361950"/>
                </a:xfrm>
                <a:custGeom>
                  <a:avLst/>
                  <a:gdLst>
                    <a:gd name="connsiteX0" fmla="*/ 14388 w 38200"/>
                    <a:gd name="connsiteY0" fmla="*/ 361950 h 361950"/>
                    <a:gd name="connsiteX1" fmla="*/ 100 w 38200"/>
                    <a:gd name="connsiteY1" fmla="*/ 200025 h 361950"/>
                    <a:gd name="connsiteX2" fmla="*/ 9625 w 38200"/>
                    <a:gd name="connsiteY2" fmla="*/ 66675 h 361950"/>
                    <a:gd name="connsiteX3" fmla="*/ 38200 w 38200"/>
                    <a:gd name="connsiteY3" fmla="*/ 0 h 361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200" h="361950">
                      <a:moveTo>
                        <a:pt x="14388" y="361950"/>
                      </a:moveTo>
                      <a:cubicBezTo>
                        <a:pt x="7641" y="305593"/>
                        <a:pt x="894" y="249237"/>
                        <a:pt x="100" y="200025"/>
                      </a:cubicBezTo>
                      <a:cubicBezTo>
                        <a:pt x="-694" y="150813"/>
                        <a:pt x="3275" y="100012"/>
                        <a:pt x="9625" y="66675"/>
                      </a:cubicBezTo>
                      <a:cubicBezTo>
                        <a:pt x="15975" y="33337"/>
                        <a:pt x="27087" y="16668"/>
                        <a:pt x="38200" y="0"/>
                      </a:cubicBezTo>
                    </a:path>
                  </a:pathLst>
                </a:cu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7" name="Freeform 56"/>
                <p:cNvSpPr/>
                <p:nvPr/>
              </p:nvSpPr>
              <p:spPr>
                <a:xfrm>
                  <a:off x="1119188" y="4167188"/>
                  <a:ext cx="328612" cy="200025"/>
                </a:xfrm>
                <a:custGeom>
                  <a:avLst/>
                  <a:gdLst>
                    <a:gd name="connsiteX0" fmla="*/ 0 w 328612"/>
                    <a:gd name="connsiteY0" fmla="*/ 0 h 200025"/>
                    <a:gd name="connsiteX1" fmla="*/ 214312 w 328612"/>
                    <a:gd name="connsiteY1" fmla="*/ 100012 h 200025"/>
                    <a:gd name="connsiteX2" fmla="*/ 328612 w 328612"/>
                    <a:gd name="connsiteY2" fmla="*/ 200025 h 200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28612" h="200025">
                      <a:moveTo>
                        <a:pt x="0" y="0"/>
                      </a:moveTo>
                      <a:cubicBezTo>
                        <a:pt x="79771" y="33337"/>
                        <a:pt x="159543" y="66675"/>
                        <a:pt x="214312" y="100012"/>
                      </a:cubicBezTo>
                      <a:cubicBezTo>
                        <a:pt x="269081" y="133349"/>
                        <a:pt x="298846" y="166687"/>
                        <a:pt x="328612" y="200025"/>
                      </a:cubicBezTo>
                    </a:path>
                  </a:pathLst>
                </a:cu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8" name="Freeform 57"/>
                <p:cNvSpPr/>
                <p:nvPr/>
              </p:nvSpPr>
              <p:spPr>
                <a:xfrm>
                  <a:off x="971550" y="4543425"/>
                  <a:ext cx="933450" cy="328613"/>
                </a:xfrm>
                <a:custGeom>
                  <a:avLst/>
                  <a:gdLst>
                    <a:gd name="connsiteX0" fmla="*/ 0 w 933450"/>
                    <a:gd name="connsiteY0" fmla="*/ 328613 h 328613"/>
                    <a:gd name="connsiteX1" fmla="*/ 219075 w 933450"/>
                    <a:gd name="connsiteY1" fmla="*/ 271463 h 328613"/>
                    <a:gd name="connsiteX2" fmla="*/ 395288 w 933450"/>
                    <a:gd name="connsiteY2" fmla="*/ 261938 h 328613"/>
                    <a:gd name="connsiteX3" fmla="*/ 552450 w 933450"/>
                    <a:gd name="connsiteY3" fmla="*/ 185738 h 328613"/>
                    <a:gd name="connsiteX4" fmla="*/ 704850 w 933450"/>
                    <a:gd name="connsiteY4" fmla="*/ 104775 h 328613"/>
                    <a:gd name="connsiteX5" fmla="*/ 842963 w 933450"/>
                    <a:gd name="connsiteY5" fmla="*/ 47625 h 328613"/>
                    <a:gd name="connsiteX6" fmla="*/ 933450 w 933450"/>
                    <a:gd name="connsiteY6" fmla="*/ 0 h 328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33450" h="328613">
                      <a:moveTo>
                        <a:pt x="0" y="328613"/>
                      </a:moveTo>
                      <a:cubicBezTo>
                        <a:pt x="76597" y="305594"/>
                        <a:pt x="153194" y="282575"/>
                        <a:pt x="219075" y="271463"/>
                      </a:cubicBezTo>
                      <a:cubicBezTo>
                        <a:pt x="284956" y="260351"/>
                        <a:pt x="339726" y="276225"/>
                        <a:pt x="395288" y="261938"/>
                      </a:cubicBezTo>
                      <a:cubicBezTo>
                        <a:pt x="450851" y="247650"/>
                        <a:pt x="500856" y="211932"/>
                        <a:pt x="552450" y="185738"/>
                      </a:cubicBezTo>
                      <a:cubicBezTo>
                        <a:pt x="604044" y="159544"/>
                        <a:pt x="656431" y="127794"/>
                        <a:pt x="704850" y="104775"/>
                      </a:cubicBezTo>
                      <a:cubicBezTo>
                        <a:pt x="753269" y="81756"/>
                        <a:pt x="804863" y="65087"/>
                        <a:pt x="842963" y="47625"/>
                      </a:cubicBezTo>
                      <a:cubicBezTo>
                        <a:pt x="881063" y="30163"/>
                        <a:pt x="907256" y="15081"/>
                        <a:pt x="933450" y="0"/>
                      </a:cubicBezTo>
                    </a:path>
                  </a:pathLst>
                </a:cu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9" name="Freeform 58"/>
                <p:cNvSpPr/>
                <p:nvPr/>
              </p:nvSpPr>
              <p:spPr>
                <a:xfrm>
                  <a:off x="1838325" y="4167188"/>
                  <a:ext cx="42863" cy="114300"/>
                </a:xfrm>
                <a:custGeom>
                  <a:avLst/>
                  <a:gdLst>
                    <a:gd name="connsiteX0" fmla="*/ 42863 w 42863"/>
                    <a:gd name="connsiteY0" fmla="*/ 114300 h 114300"/>
                    <a:gd name="connsiteX1" fmla="*/ 0 w 42863"/>
                    <a:gd name="connsiteY1" fmla="*/ 0 h 114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2863" h="114300">
                      <a:moveTo>
                        <a:pt x="42863" y="11430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0" name="Freeform 59"/>
                <p:cNvSpPr/>
                <p:nvPr/>
              </p:nvSpPr>
              <p:spPr>
                <a:xfrm>
                  <a:off x="2243138" y="3148013"/>
                  <a:ext cx="57185" cy="595312"/>
                </a:xfrm>
                <a:custGeom>
                  <a:avLst/>
                  <a:gdLst>
                    <a:gd name="connsiteX0" fmla="*/ 0 w 57185"/>
                    <a:gd name="connsiteY0" fmla="*/ 595312 h 595312"/>
                    <a:gd name="connsiteX1" fmla="*/ 19050 w 57185"/>
                    <a:gd name="connsiteY1" fmla="*/ 466725 h 595312"/>
                    <a:gd name="connsiteX2" fmla="*/ 38100 w 57185"/>
                    <a:gd name="connsiteY2" fmla="*/ 295275 h 595312"/>
                    <a:gd name="connsiteX3" fmla="*/ 57150 w 57185"/>
                    <a:gd name="connsiteY3" fmla="*/ 152400 h 595312"/>
                    <a:gd name="connsiteX4" fmla="*/ 42862 w 57185"/>
                    <a:gd name="connsiteY4" fmla="*/ 52387 h 595312"/>
                    <a:gd name="connsiteX5" fmla="*/ 42862 w 57185"/>
                    <a:gd name="connsiteY5" fmla="*/ 0 h 595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7185" h="595312">
                      <a:moveTo>
                        <a:pt x="0" y="595312"/>
                      </a:moveTo>
                      <a:cubicBezTo>
                        <a:pt x="6350" y="556021"/>
                        <a:pt x="12700" y="516731"/>
                        <a:pt x="19050" y="466725"/>
                      </a:cubicBezTo>
                      <a:cubicBezTo>
                        <a:pt x="25400" y="416719"/>
                        <a:pt x="31750" y="347662"/>
                        <a:pt x="38100" y="295275"/>
                      </a:cubicBezTo>
                      <a:cubicBezTo>
                        <a:pt x="44450" y="242888"/>
                        <a:pt x="56356" y="192881"/>
                        <a:pt x="57150" y="152400"/>
                      </a:cubicBezTo>
                      <a:cubicBezTo>
                        <a:pt x="57944" y="111919"/>
                        <a:pt x="45243" y="77787"/>
                        <a:pt x="42862" y="52387"/>
                      </a:cubicBezTo>
                      <a:cubicBezTo>
                        <a:pt x="40481" y="26987"/>
                        <a:pt x="41671" y="13493"/>
                        <a:pt x="42862" y="0"/>
                      </a:cubicBezTo>
                    </a:path>
                  </a:pathLst>
                </a:cu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1" name="Freeform 60"/>
                <p:cNvSpPr/>
                <p:nvPr/>
              </p:nvSpPr>
              <p:spPr>
                <a:xfrm>
                  <a:off x="1343025" y="3557588"/>
                  <a:ext cx="914400" cy="285750"/>
                </a:xfrm>
                <a:custGeom>
                  <a:avLst/>
                  <a:gdLst>
                    <a:gd name="connsiteX0" fmla="*/ 914400 w 914400"/>
                    <a:gd name="connsiteY0" fmla="*/ 0 h 285750"/>
                    <a:gd name="connsiteX1" fmla="*/ 804863 w 914400"/>
                    <a:gd name="connsiteY1" fmla="*/ 9525 h 285750"/>
                    <a:gd name="connsiteX2" fmla="*/ 614363 w 914400"/>
                    <a:gd name="connsiteY2" fmla="*/ 33337 h 285750"/>
                    <a:gd name="connsiteX3" fmla="*/ 423863 w 914400"/>
                    <a:gd name="connsiteY3" fmla="*/ 66675 h 285750"/>
                    <a:gd name="connsiteX4" fmla="*/ 228600 w 914400"/>
                    <a:gd name="connsiteY4" fmla="*/ 109537 h 285750"/>
                    <a:gd name="connsiteX5" fmla="*/ 90488 w 914400"/>
                    <a:gd name="connsiteY5" fmla="*/ 190500 h 285750"/>
                    <a:gd name="connsiteX6" fmla="*/ 0 w 914400"/>
                    <a:gd name="connsiteY6" fmla="*/ 285750 h 285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14400" h="285750">
                      <a:moveTo>
                        <a:pt x="914400" y="0"/>
                      </a:moveTo>
                      <a:cubicBezTo>
                        <a:pt x="884634" y="1984"/>
                        <a:pt x="854869" y="3969"/>
                        <a:pt x="804863" y="9525"/>
                      </a:cubicBezTo>
                      <a:cubicBezTo>
                        <a:pt x="754857" y="15081"/>
                        <a:pt x="677863" y="23812"/>
                        <a:pt x="614363" y="33337"/>
                      </a:cubicBezTo>
                      <a:cubicBezTo>
                        <a:pt x="550863" y="42862"/>
                        <a:pt x="488157" y="53975"/>
                        <a:pt x="423863" y="66675"/>
                      </a:cubicBezTo>
                      <a:cubicBezTo>
                        <a:pt x="359569" y="79375"/>
                        <a:pt x="284162" y="88900"/>
                        <a:pt x="228600" y="109537"/>
                      </a:cubicBezTo>
                      <a:cubicBezTo>
                        <a:pt x="173037" y="130175"/>
                        <a:pt x="128588" y="161131"/>
                        <a:pt x="90488" y="190500"/>
                      </a:cubicBezTo>
                      <a:cubicBezTo>
                        <a:pt x="52388" y="219869"/>
                        <a:pt x="26194" y="252809"/>
                        <a:pt x="0" y="285750"/>
                      </a:cubicBezTo>
                    </a:path>
                  </a:pathLst>
                </a:cu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" name="Freeform 61"/>
                <p:cNvSpPr/>
                <p:nvPr/>
              </p:nvSpPr>
              <p:spPr>
                <a:xfrm>
                  <a:off x="1123950" y="2819400"/>
                  <a:ext cx="2028825" cy="310668"/>
                </a:xfrm>
                <a:custGeom>
                  <a:avLst/>
                  <a:gdLst>
                    <a:gd name="connsiteX0" fmla="*/ 2028825 w 2028825"/>
                    <a:gd name="connsiteY0" fmla="*/ 157163 h 310668"/>
                    <a:gd name="connsiteX1" fmla="*/ 1866900 w 2028825"/>
                    <a:gd name="connsiteY1" fmla="*/ 209550 h 310668"/>
                    <a:gd name="connsiteX2" fmla="*/ 1657350 w 2028825"/>
                    <a:gd name="connsiteY2" fmla="*/ 209550 h 310668"/>
                    <a:gd name="connsiteX3" fmla="*/ 1433513 w 2028825"/>
                    <a:gd name="connsiteY3" fmla="*/ 257175 h 310668"/>
                    <a:gd name="connsiteX4" fmla="*/ 1228725 w 2028825"/>
                    <a:gd name="connsiteY4" fmla="*/ 280988 h 310668"/>
                    <a:gd name="connsiteX5" fmla="*/ 1062038 w 2028825"/>
                    <a:gd name="connsiteY5" fmla="*/ 309563 h 310668"/>
                    <a:gd name="connsiteX6" fmla="*/ 847725 w 2028825"/>
                    <a:gd name="connsiteY6" fmla="*/ 304800 h 310668"/>
                    <a:gd name="connsiteX7" fmla="*/ 657225 w 2028825"/>
                    <a:gd name="connsiteY7" fmla="*/ 304800 h 310668"/>
                    <a:gd name="connsiteX8" fmla="*/ 433388 w 2028825"/>
                    <a:gd name="connsiteY8" fmla="*/ 252413 h 310668"/>
                    <a:gd name="connsiteX9" fmla="*/ 219075 w 2028825"/>
                    <a:gd name="connsiteY9" fmla="*/ 114300 h 310668"/>
                    <a:gd name="connsiteX10" fmla="*/ 76200 w 2028825"/>
                    <a:gd name="connsiteY10" fmla="*/ 52388 h 310668"/>
                    <a:gd name="connsiteX11" fmla="*/ 0 w 2028825"/>
                    <a:gd name="connsiteY11" fmla="*/ 0 h 310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28825" h="310668">
                      <a:moveTo>
                        <a:pt x="2028825" y="157163"/>
                      </a:moveTo>
                      <a:cubicBezTo>
                        <a:pt x="1978818" y="178991"/>
                        <a:pt x="1928812" y="200819"/>
                        <a:pt x="1866900" y="209550"/>
                      </a:cubicBezTo>
                      <a:cubicBezTo>
                        <a:pt x="1804988" y="218281"/>
                        <a:pt x="1729581" y="201613"/>
                        <a:pt x="1657350" y="209550"/>
                      </a:cubicBezTo>
                      <a:cubicBezTo>
                        <a:pt x="1585119" y="217487"/>
                        <a:pt x="1504950" y="245269"/>
                        <a:pt x="1433513" y="257175"/>
                      </a:cubicBezTo>
                      <a:cubicBezTo>
                        <a:pt x="1362076" y="269081"/>
                        <a:pt x="1290637" y="272257"/>
                        <a:pt x="1228725" y="280988"/>
                      </a:cubicBezTo>
                      <a:cubicBezTo>
                        <a:pt x="1166813" y="289719"/>
                        <a:pt x="1125538" y="305594"/>
                        <a:pt x="1062038" y="309563"/>
                      </a:cubicBezTo>
                      <a:cubicBezTo>
                        <a:pt x="998538" y="313532"/>
                        <a:pt x="915194" y="305594"/>
                        <a:pt x="847725" y="304800"/>
                      </a:cubicBezTo>
                      <a:cubicBezTo>
                        <a:pt x="780256" y="304006"/>
                        <a:pt x="726281" y="313531"/>
                        <a:pt x="657225" y="304800"/>
                      </a:cubicBezTo>
                      <a:cubicBezTo>
                        <a:pt x="588169" y="296069"/>
                        <a:pt x="506413" y="284163"/>
                        <a:pt x="433388" y="252413"/>
                      </a:cubicBezTo>
                      <a:cubicBezTo>
                        <a:pt x="360363" y="220663"/>
                        <a:pt x="278606" y="147637"/>
                        <a:pt x="219075" y="114300"/>
                      </a:cubicBezTo>
                      <a:cubicBezTo>
                        <a:pt x="159544" y="80963"/>
                        <a:pt x="112712" y="71438"/>
                        <a:pt x="76200" y="52388"/>
                      </a:cubicBezTo>
                      <a:cubicBezTo>
                        <a:pt x="39688" y="33338"/>
                        <a:pt x="19844" y="16669"/>
                        <a:pt x="0" y="0"/>
                      </a:cubicBezTo>
                    </a:path>
                  </a:pathLst>
                </a:cu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" name="Freeform 62"/>
                <p:cNvSpPr/>
                <p:nvPr/>
              </p:nvSpPr>
              <p:spPr>
                <a:xfrm>
                  <a:off x="1957388" y="4267200"/>
                  <a:ext cx="71437" cy="4763"/>
                </a:xfrm>
                <a:custGeom>
                  <a:avLst/>
                  <a:gdLst>
                    <a:gd name="connsiteX0" fmla="*/ 0 w 71437"/>
                    <a:gd name="connsiteY0" fmla="*/ 0 h 4763"/>
                    <a:gd name="connsiteX1" fmla="*/ 71437 w 71437"/>
                    <a:gd name="connsiteY1" fmla="*/ 4763 h 4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1437" h="4763">
                      <a:moveTo>
                        <a:pt x="0" y="0"/>
                      </a:moveTo>
                      <a:lnTo>
                        <a:pt x="71437" y="4763"/>
                      </a:lnTo>
                    </a:path>
                  </a:pathLst>
                </a:cu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64" name="Freeform 63"/>
              <p:cNvSpPr/>
              <p:nvPr/>
            </p:nvSpPr>
            <p:spPr>
              <a:xfrm>
                <a:off x="2276475" y="2590800"/>
                <a:ext cx="9525" cy="52388"/>
              </a:xfrm>
              <a:custGeom>
                <a:avLst/>
                <a:gdLst>
                  <a:gd name="connsiteX0" fmla="*/ 9525 w 9525"/>
                  <a:gd name="connsiteY0" fmla="*/ 52388 h 52388"/>
                  <a:gd name="connsiteX1" fmla="*/ 0 w 9525"/>
                  <a:gd name="connsiteY1" fmla="*/ 0 h 52388"/>
                  <a:gd name="connsiteX2" fmla="*/ 0 w 9525"/>
                  <a:gd name="connsiteY2" fmla="*/ 0 h 52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52388">
                    <a:moveTo>
                      <a:pt x="9525" y="52388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2616460" y="3642786"/>
              <a:ext cx="1509229" cy="769846"/>
              <a:chOff x="380998" y="5334000"/>
              <a:chExt cx="1608207" cy="820334"/>
            </a:xfrm>
            <a:noFill/>
          </p:grpSpPr>
          <p:grpSp>
            <p:nvGrpSpPr>
              <p:cNvPr id="26" name="Group 25"/>
              <p:cNvGrpSpPr/>
              <p:nvPr/>
            </p:nvGrpSpPr>
            <p:grpSpPr>
              <a:xfrm>
                <a:off x="578073" y="5784333"/>
                <a:ext cx="1268651" cy="307777"/>
                <a:chOff x="770781" y="5773115"/>
                <a:chExt cx="1268651" cy="307777"/>
              </a:xfrm>
              <a:grpFill/>
            </p:grpSpPr>
            <p:sp>
              <p:nvSpPr>
                <p:cNvPr id="32" name="Oval 31"/>
                <p:cNvSpPr/>
                <p:nvPr/>
              </p:nvSpPr>
              <p:spPr>
                <a:xfrm>
                  <a:off x="770781" y="5879319"/>
                  <a:ext cx="148765" cy="139376"/>
                </a:xfrm>
                <a:prstGeom prst="ellipse">
                  <a:avLst/>
                </a:prstGeom>
                <a:solidFill>
                  <a:srgbClr val="FFC000"/>
                </a:solidFill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978372" y="5773115"/>
                  <a:ext cx="1061060" cy="307777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prstClr val="black"/>
                      </a:solidFill>
                    </a:rPr>
                    <a:t>End of Road</a:t>
                  </a:r>
                </a:p>
              </p:txBody>
            </p:sp>
          </p:grpSp>
          <p:grpSp>
            <p:nvGrpSpPr>
              <p:cNvPr id="25" name="Group 24"/>
              <p:cNvGrpSpPr/>
              <p:nvPr/>
            </p:nvGrpSpPr>
            <p:grpSpPr>
              <a:xfrm>
                <a:off x="469758" y="5558383"/>
                <a:ext cx="1010235" cy="307777"/>
                <a:chOff x="433866" y="6108541"/>
                <a:chExt cx="1010235" cy="307777"/>
              </a:xfrm>
              <a:grpFill/>
            </p:grpSpPr>
            <p:cxnSp>
              <p:nvCxnSpPr>
                <p:cNvPr id="4" name="Straight Connector 3"/>
                <p:cNvCxnSpPr/>
                <p:nvPr/>
              </p:nvCxnSpPr>
              <p:spPr>
                <a:xfrm>
                  <a:off x="433866" y="6274594"/>
                  <a:ext cx="381000" cy="0"/>
                </a:xfrm>
                <a:prstGeom prst="line">
                  <a:avLst/>
                </a:prstGeom>
                <a:grpFill/>
                <a:ln w="28575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889590" y="6108541"/>
                  <a:ext cx="554511" cy="307777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>
                      <a:solidFill>
                        <a:prstClr val="black"/>
                      </a:solidFill>
                    </a:rPr>
                    <a:t>Road</a:t>
                  </a:r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469005" y="5334000"/>
                <a:ext cx="1058005" cy="307777"/>
                <a:chOff x="433866" y="6402665"/>
                <a:chExt cx="1058005" cy="307777"/>
              </a:xfrm>
              <a:grpFill/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433866" y="6568718"/>
                  <a:ext cx="381000" cy="0"/>
                </a:xfrm>
                <a:prstGeom prst="line">
                  <a:avLst/>
                </a:prstGeom>
                <a:grpFill/>
                <a:ln w="28575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Rectangle 29"/>
                <p:cNvSpPr/>
                <p:nvPr/>
              </p:nvSpPr>
              <p:spPr>
                <a:xfrm>
                  <a:off x="889590" y="6402665"/>
                  <a:ext cx="602281" cy="307777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>
                      <a:solidFill>
                        <a:prstClr val="black"/>
                      </a:solidFill>
                    </a:rPr>
                    <a:t>Creek</a:t>
                  </a:r>
                </a:p>
              </p:txBody>
            </p:sp>
          </p:grpSp>
          <p:sp>
            <p:nvSpPr>
              <p:cNvPr id="36" name="Rectangle 35"/>
              <p:cNvSpPr/>
              <p:nvPr/>
            </p:nvSpPr>
            <p:spPr>
              <a:xfrm>
                <a:off x="380998" y="5334000"/>
                <a:ext cx="1608207" cy="820334"/>
              </a:xfrm>
              <a:prstGeom prst="rect">
                <a:avLst/>
              </a:prstGeom>
              <a:grpFill/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3" name="Title 32"/>
          <p:cNvSpPr>
            <a:spLocks noGrp="1"/>
          </p:cNvSpPr>
          <p:nvPr>
            <p:ph type="title"/>
          </p:nvPr>
        </p:nvSpPr>
        <p:spPr>
          <a:xfrm>
            <a:off x="621984" y="434543"/>
            <a:ext cx="7312991" cy="484632"/>
          </a:xfrm>
        </p:spPr>
        <p:txBody>
          <a:bodyPr/>
          <a:lstStyle/>
          <a:p>
            <a:r>
              <a:rPr lang="en-US" dirty="0" smtClean="0"/>
              <a:t>An Example</a:t>
            </a:r>
            <a:endParaRPr lang="en-US" dirty="0"/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308" y="2100242"/>
            <a:ext cx="4657020" cy="308961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4" name="Straight Arrow Connector 33"/>
          <p:cNvCxnSpPr/>
          <p:nvPr/>
        </p:nvCxnSpPr>
        <p:spPr>
          <a:xfrm flipH="1">
            <a:off x="4939919" y="3322825"/>
            <a:ext cx="1456073" cy="71592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 bwMode="auto">
          <a:xfrm>
            <a:off x="6193023" y="2077128"/>
            <a:ext cx="2059536" cy="2059536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 w="57150" cmpd="sng"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2946581" y="4953757"/>
            <a:ext cx="1059998" cy="67041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747" y="4567937"/>
            <a:ext cx="1610082" cy="769148"/>
          </a:xfrm>
          <a:prstGeom prst="rect">
            <a:avLst/>
          </a:prstGeom>
          <a:ln w="28575" cmpd="sng">
            <a:solidFill>
              <a:srgbClr val="FF6600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1" name="Rectangle 70"/>
          <p:cNvSpPr/>
          <p:nvPr/>
        </p:nvSpPr>
        <p:spPr>
          <a:xfrm>
            <a:off x="851450" y="5534421"/>
            <a:ext cx="8217009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b="1" i="1" dirty="0">
                <a:solidFill>
                  <a:srgbClr val="007AC2"/>
                </a:solidFill>
                <a:latin typeface="Arial Italic"/>
                <a:cs typeface="Arial Italic"/>
              </a:rPr>
              <a:t>“I appreciate anything that can be done to prevent another tragedy”</a:t>
            </a:r>
          </a:p>
          <a:p>
            <a:r>
              <a:rPr lang="en-US" dirty="0">
                <a:solidFill>
                  <a:prstClr val="black"/>
                </a:solidFill>
              </a:rPr>
              <a:t>       </a:t>
            </a:r>
            <a:r>
              <a:rPr lang="en-US" dirty="0">
                <a:solidFill>
                  <a:srgbClr val="336799"/>
                </a:solidFill>
              </a:rPr>
              <a:t>      </a:t>
            </a:r>
            <a:r>
              <a:rPr lang="en-US" sz="1600" dirty="0">
                <a:solidFill>
                  <a:srgbClr val="336799"/>
                </a:solidFill>
              </a:rPr>
              <a:t>… Rhoda Mae Kerr, Chief, Austin Fire Department</a:t>
            </a:r>
          </a:p>
          <a:p>
            <a:r>
              <a:rPr lang="en-US" sz="1600" dirty="0">
                <a:solidFill>
                  <a:srgbClr val="336799"/>
                </a:solidFill>
              </a:rPr>
              <a:t>	   First Vice President, International Association of Fire Chiefs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18150" y="919175"/>
            <a:ext cx="7763850" cy="3868985"/>
            <a:chOff x="618150" y="919175"/>
            <a:chExt cx="7763850" cy="3868985"/>
          </a:xfrm>
        </p:grpSpPr>
        <p:sp>
          <p:nvSpPr>
            <p:cNvPr id="65" name="TextBox 64"/>
            <p:cNvSpPr txBox="1"/>
            <p:nvPr/>
          </p:nvSpPr>
          <p:spPr>
            <a:xfrm>
              <a:off x="618150" y="919175"/>
              <a:ext cx="7763850" cy="338554"/>
            </a:xfrm>
            <a:prstGeom prst="rect">
              <a:avLst/>
            </a:prstGeom>
            <a:solidFill>
              <a:srgbClr val="336799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Better national flood information can have a local impact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323655" y="4295717"/>
              <a:ext cx="1798271" cy="492443"/>
            </a:xfrm>
            <a:prstGeom prst="rect">
              <a:avLst/>
            </a:prstGeom>
            <a:solidFill>
              <a:srgbClr val="007AC2">
                <a:alpha val="73000"/>
              </a:srgbClr>
            </a:solidFill>
            <a:ln>
              <a:solidFill>
                <a:srgbClr val="007AC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 err="1" smtClean="0">
                  <a:solidFill>
                    <a:schemeClr val="bg1"/>
                  </a:solidFill>
                </a:rPr>
                <a:t>NHDPlus</a:t>
              </a:r>
              <a:r>
                <a:rPr lang="en-US" sz="1300" b="1" dirty="0" smtClean="0">
                  <a:solidFill>
                    <a:schemeClr val="bg1"/>
                  </a:solidFill>
                </a:rPr>
                <a:t> Catchment 5781175</a:t>
              </a:r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55606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0"/>
                <a:cs typeface="ＭＳ Ｐゴシック" charset="0"/>
              </a:rPr>
              <a:t>NFIE: Organizational Structure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76096" y="1030231"/>
            <a:ext cx="2705754" cy="5386444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54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9789" y="1156259"/>
            <a:ext cx="2582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Federal Sector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(Organized through IWRSS)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7018" y="2340129"/>
            <a:ext cx="26748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Proposed Activities: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Establish and support key data services (e.g. local channel inflow, precipitation, streamflow)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Provide subject matter experts on hydrology, hydrologic forecasting, and water resources management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Modernize infrastructure to demonstrate support of community standards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216534" y="1030231"/>
            <a:ext cx="2788583" cy="5386444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54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44013" y="1156259"/>
            <a:ext cx="2661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Academia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(Organized through CUAHSI)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48403" y="2340129"/>
            <a:ext cx="27567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Proposed Activities: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Webinar series to build knowledge base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Recruit  and coordinate the faculty and students for the Summer Institute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</a:rPr>
              <a:t>Case study for existing research projects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New innovations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157517" y="1030231"/>
            <a:ext cx="2788583" cy="5386444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54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284996" y="1156259"/>
            <a:ext cx="2661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Industry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(Organized through academic partners)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89386" y="2340129"/>
            <a:ext cx="27567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Proposed Activities: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Expand existing GIS services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Develop new GIS tools supporting the community of practice 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and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providing value added services to customer base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208" y="4686352"/>
            <a:ext cx="1463043" cy="65379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104" y="5393327"/>
            <a:ext cx="1219216" cy="248969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332" y="5849993"/>
            <a:ext cx="1354759" cy="473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536" y="5622374"/>
            <a:ext cx="2208448" cy="4527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738512"/>
            <a:ext cx="1985630" cy="67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3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411163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Goals </a:t>
            </a:r>
            <a:br>
              <a:rPr lang="en-US" sz="2800" dirty="0" smtClean="0"/>
            </a:br>
            <a:r>
              <a:rPr lang="en-US" sz="2800" dirty="0" smtClean="0"/>
              <a:t>National Flood Interoperability Experiment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4136" y="1685155"/>
            <a:ext cx="5581208" cy="3248477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007AC2"/>
                </a:solidFill>
                <a:latin typeface="Arial"/>
                <a:cs typeface="Arial"/>
              </a:rPr>
              <a:t>Close the gap between national flood forecasting </a:t>
            </a:r>
            <a:br>
              <a:rPr lang="en-US" sz="1800" dirty="0" smtClean="0">
                <a:solidFill>
                  <a:srgbClr val="007AC2"/>
                </a:solidFill>
                <a:latin typeface="Arial"/>
                <a:cs typeface="Arial"/>
              </a:rPr>
            </a:br>
            <a:r>
              <a:rPr lang="en-US" sz="1800" dirty="0" smtClean="0">
                <a:solidFill>
                  <a:srgbClr val="007AC2"/>
                </a:solidFill>
                <a:latin typeface="Arial"/>
                <a:cs typeface="Arial"/>
              </a:rPr>
              <a:t>and local emergency response</a:t>
            </a:r>
          </a:p>
          <a:p>
            <a:pPr lvl="1"/>
            <a:r>
              <a:rPr lang="en-US" sz="1700" dirty="0" smtClean="0">
                <a:latin typeface="Arial"/>
                <a:cs typeface="Arial"/>
              </a:rPr>
              <a:t>Impact at the street level</a:t>
            </a:r>
          </a:p>
          <a:p>
            <a:r>
              <a:rPr lang="en-US" sz="1800" dirty="0" smtClean="0">
                <a:solidFill>
                  <a:srgbClr val="007AC2"/>
                </a:solidFill>
                <a:latin typeface="Arial"/>
                <a:cs typeface="Arial"/>
              </a:rPr>
              <a:t>Create real-time flood information services </a:t>
            </a:r>
            <a:endParaRPr lang="en-US" sz="1800" dirty="0">
              <a:solidFill>
                <a:srgbClr val="007AC2"/>
              </a:solidFill>
              <a:latin typeface="Arial"/>
              <a:cs typeface="Arial"/>
            </a:endParaRPr>
          </a:p>
          <a:p>
            <a:pPr lvl="1"/>
            <a:r>
              <a:rPr lang="en-US" sz="1700" dirty="0" smtClean="0">
                <a:latin typeface="Arial"/>
                <a:cs typeface="Arial"/>
              </a:rPr>
              <a:t>Shared among organizations, geographies, people</a:t>
            </a:r>
          </a:p>
          <a:p>
            <a:r>
              <a:rPr lang="en-US" sz="1800" dirty="0" smtClean="0">
                <a:solidFill>
                  <a:srgbClr val="007AC2"/>
                </a:solidFill>
                <a:latin typeface="Arial"/>
                <a:cs typeface="Arial"/>
              </a:rPr>
              <a:t>Engage academic community through the National Water Center</a:t>
            </a:r>
          </a:p>
          <a:p>
            <a:pPr lvl="1"/>
            <a:r>
              <a:rPr lang="en-US" sz="1700" dirty="0" smtClean="0">
                <a:latin typeface="Arial"/>
                <a:cs typeface="Arial"/>
              </a:rPr>
              <a:t>Innovation for transformative change</a:t>
            </a:r>
            <a:endParaRPr lang="en-US" sz="170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676" y="3250992"/>
            <a:ext cx="1135710" cy="1142552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859" y="1732852"/>
            <a:ext cx="1836280" cy="134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7686386" y="2598645"/>
            <a:ext cx="1042269" cy="1794899"/>
            <a:chOff x="7607413" y="3365814"/>
            <a:chExt cx="1097342" cy="1889741"/>
          </a:xfrm>
        </p:grpSpPr>
        <p:pic>
          <p:nvPicPr>
            <p:cNvPr id="9" name="Picture 8" descr="zoomin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16501" r="24470"/>
            <a:stretch/>
          </p:blipFill>
          <p:spPr bwMode="auto">
            <a:xfrm>
              <a:off x="7776857" y="3695083"/>
              <a:ext cx="750894" cy="1202653"/>
            </a:xfrm>
            <a:prstGeom prst="rect">
              <a:avLst/>
            </a:prstGeom>
            <a:solidFill>
              <a:schemeClr val="bg1"/>
            </a:solidFill>
            <a:ln w="3175">
              <a:noFill/>
              <a:miter lim="800000"/>
              <a:headEnd/>
              <a:tailEnd/>
            </a:ln>
          </p:spPr>
        </p:pic>
        <p:pic>
          <p:nvPicPr>
            <p:cNvPr id="5" name="Android.png" descr="/Volumes/Data/Projects/Modernizing_Flood_Response/links/Android.png"/>
            <p:cNvPicPr>
              <a:picLocks noChangeAspect="1"/>
            </p:cNvPicPr>
            <p:nvPr/>
          </p:nvPicPr>
          <p:blipFill rotWithShape="1">
            <a:blip r:embed="rId6" r:link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98" t="12738" r="13070" b="6433"/>
            <a:stretch/>
          </p:blipFill>
          <p:spPr>
            <a:xfrm>
              <a:off x="7607413" y="3365814"/>
              <a:ext cx="1097342" cy="1889741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alphaModFix amt="69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6" t="15673" b="9875"/>
          <a:stretch/>
        </p:blipFill>
        <p:spPr>
          <a:xfrm>
            <a:off x="-91441" y="5256387"/>
            <a:ext cx="9250025" cy="160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067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NFIE: Timeline</a:t>
            </a:r>
            <a:endParaRPr lang="en-US" dirty="0"/>
          </a:p>
        </p:txBody>
      </p:sp>
      <p:cxnSp>
        <p:nvCxnSpPr>
          <p:cNvPr id="130" name="Straight Arrow Connector 129"/>
          <p:cNvCxnSpPr/>
          <p:nvPr/>
        </p:nvCxnSpPr>
        <p:spPr>
          <a:xfrm flipV="1">
            <a:off x="457201" y="4059608"/>
            <a:ext cx="8568127" cy="15680"/>
          </a:xfrm>
          <a:prstGeom prst="straightConnector1">
            <a:avLst/>
          </a:prstGeom>
          <a:noFill/>
          <a:ln w="50800" cap="flat" cmpd="sng" algn="ctr">
            <a:solidFill>
              <a:srgbClr val="4F81BD"/>
            </a:solidFill>
            <a:prstDash val="solid"/>
            <a:tailEnd type="triangl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131" name="Group 130"/>
          <p:cNvGrpSpPr/>
          <p:nvPr/>
        </p:nvGrpSpPr>
        <p:grpSpPr>
          <a:xfrm>
            <a:off x="1273562" y="3949849"/>
            <a:ext cx="313553" cy="313598"/>
            <a:chOff x="766376" y="3680379"/>
            <a:chExt cx="313553" cy="313598"/>
          </a:xfrm>
        </p:grpSpPr>
        <p:sp>
          <p:nvSpPr>
            <p:cNvPr id="181" name="Oval 180"/>
            <p:cNvSpPr/>
            <p:nvPr/>
          </p:nvSpPr>
          <p:spPr>
            <a:xfrm>
              <a:off x="766376" y="3680379"/>
              <a:ext cx="313553" cy="31359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Oval 181"/>
            <p:cNvSpPr/>
            <p:nvPr/>
          </p:nvSpPr>
          <p:spPr>
            <a:xfrm>
              <a:off x="840386" y="3758777"/>
              <a:ext cx="161153" cy="152400"/>
            </a:xfrm>
            <a:prstGeom prst="ellipse">
              <a:avLst/>
            </a:prstGeom>
            <a:solidFill>
              <a:srgbClr val="F79646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109186" y="4263447"/>
            <a:ext cx="1032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Aug ‘14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33" name="Group 132"/>
          <p:cNvGrpSpPr/>
          <p:nvPr/>
        </p:nvGrpSpPr>
        <p:grpSpPr>
          <a:xfrm>
            <a:off x="771470" y="3949849"/>
            <a:ext cx="313553" cy="313598"/>
            <a:chOff x="766376" y="3680379"/>
            <a:chExt cx="313553" cy="313598"/>
          </a:xfrm>
        </p:grpSpPr>
        <p:sp>
          <p:nvSpPr>
            <p:cNvPr id="179" name="Oval 178"/>
            <p:cNvSpPr/>
            <p:nvPr/>
          </p:nvSpPr>
          <p:spPr>
            <a:xfrm>
              <a:off x="766376" y="3680379"/>
              <a:ext cx="313553" cy="31359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Oval 179"/>
            <p:cNvSpPr/>
            <p:nvPr/>
          </p:nvSpPr>
          <p:spPr>
            <a:xfrm>
              <a:off x="840386" y="3758777"/>
              <a:ext cx="161153" cy="152400"/>
            </a:xfrm>
            <a:prstGeom prst="ellipse">
              <a:avLst/>
            </a:prstGeom>
            <a:solidFill>
              <a:srgbClr val="F79646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34" name="Straight Connector 133"/>
          <p:cNvCxnSpPr>
            <a:stCxn id="137" idx="1"/>
            <a:endCxn id="180" idx="0"/>
          </p:cNvCxnSpPr>
          <p:nvPr/>
        </p:nvCxnSpPr>
        <p:spPr>
          <a:xfrm flipH="1">
            <a:off x="926057" y="3148836"/>
            <a:ext cx="2193" cy="879411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135" name="Group 134"/>
          <p:cNvGrpSpPr/>
          <p:nvPr/>
        </p:nvGrpSpPr>
        <p:grpSpPr>
          <a:xfrm>
            <a:off x="3020690" y="3949849"/>
            <a:ext cx="313553" cy="313598"/>
            <a:chOff x="766376" y="3680379"/>
            <a:chExt cx="313553" cy="313598"/>
          </a:xfrm>
        </p:grpSpPr>
        <p:sp>
          <p:nvSpPr>
            <p:cNvPr id="177" name="Oval 176"/>
            <p:cNvSpPr/>
            <p:nvPr/>
          </p:nvSpPr>
          <p:spPr>
            <a:xfrm>
              <a:off x="766376" y="3680379"/>
              <a:ext cx="313553" cy="31359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Oval 177"/>
            <p:cNvSpPr/>
            <p:nvPr/>
          </p:nvSpPr>
          <p:spPr>
            <a:xfrm>
              <a:off x="840386" y="3758777"/>
              <a:ext cx="161153" cy="152400"/>
            </a:xfrm>
            <a:prstGeom prst="ellipse">
              <a:avLst/>
            </a:prstGeom>
            <a:solidFill>
              <a:srgbClr val="F79646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36" name="Straight Connector 135"/>
          <p:cNvCxnSpPr>
            <a:stCxn id="143" idx="1"/>
            <a:endCxn id="182" idx="0"/>
          </p:cNvCxnSpPr>
          <p:nvPr/>
        </p:nvCxnSpPr>
        <p:spPr>
          <a:xfrm flipH="1">
            <a:off x="1428149" y="2360443"/>
            <a:ext cx="9805" cy="1667804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37" name="TextBox 136"/>
          <p:cNvSpPr txBox="1"/>
          <p:nvPr/>
        </p:nvSpPr>
        <p:spPr>
          <a:xfrm>
            <a:off x="928250" y="2856448"/>
            <a:ext cx="1815347" cy="584776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Hydro Domain Working Group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3161524" y="1514861"/>
            <a:ext cx="2142745" cy="338554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lIns="91440" rIns="9144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Fall NFIE Meeting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1142071" y="4259047"/>
            <a:ext cx="1032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Sep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2648247" y="4254647"/>
            <a:ext cx="1117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Mid-Nov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42" name="Straight Connector 141"/>
          <p:cNvCxnSpPr>
            <a:stCxn id="138" idx="1"/>
            <a:endCxn id="178" idx="0"/>
          </p:cNvCxnSpPr>
          <p:nvPr/>
        </p:nvCxnSpPr>
        <p:spPr>
          <a:xfrm>
            <a:off x="3161524" y="1684138"/>
            <a:ext cx="13753" cy="2344109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43" name="TextBox 142"/>
          <p:cNvSpPr txBox="1"/>
          <p:nvPr/>
        </p:nvSpPr>
        <p:spPr>
          <a:xfrm>
            <a:off x="1437954" y="2068055"/>
            <a:ext cx="2142745" cy="584776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lIns="91440" rIns="9144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Flash Flood Summit at the NWC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44" name="Group 143"/>
          <p:cNvGrpSpPr/>
          <p:nvPr/>
        </p:nvGrpSpPr>
        <p:grpSpPr>
          <a:xfrm>
            <a:off x="4993528" y="3922916"/>
            <a:ext cx="313553" cy="313598"/>
            <a:chOff x="766376" y="3680379"/>
            <a:chExt cx="313553" cy="313598"/>
          </a:xfrm>
        </p:grpSpPr>
        <p:sp>
          <p:nvSpPr>
            <p:cNvPr id="175" name="Oval 174"/>
            <p:cNvSpPr/>
            <p:nvPr/>
          </p:nvSpPr>
          <p:spPr>
            <a:xfrm>
              <a:off x="766376" y="3680379"/>
              <a:ext cx="313553" cy="31359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Oval 175"/>
            <p:cNvSpPr/>
            <p:nvPr/>
          </p:nvSpPr>
          <p:spPr>
            <a:xfrm>
              <a:off x="840386" y="3758777"/>
              <a:ext cx="161153" cy="152400"/>
            </a:xfrm>
            <a:prstGeom prst="ellipse">
              <a:avLst/>
            </a:prstGeom>
            <a:solidFill>
              <a:srgbClr val="F79646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5" name="TextBox 144"/>
          <p:cNvSpPr txBox="1"/>
          <p:nvPr/>
        </p:nvSpPr>
        <p:spPr>
          <a:xfrm>
            <a:off x="5154910" y="1944101"/>
            <a:ext cx="2142745" cy="338554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lIns="91440" rIns="9144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Spring NFIE Meeting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46" name="Straight Connector 145"/>
          <p:cNvCxnSpPr>
            <a:stCxn id="145" idx="1"/>
            <a:endCxn id="176" idx="0"/>
          </p:cNvCxnSpPr>
          <p:nvPr/>
        </p:nvCxnSpPr>
        <p:spPr>
          <a:xfrm flipH="1">
            <a:off x="5148115" y="2113378"/>
            <a:ext cx="6795" cy="1887936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147" name="Group 146"/>
          <p:cNvGrpSpPr/>
          <p:nvPr/>
        </p:nvGrpSpPr>
        <p:grpSpPr>
          <a:xfrm>
            <a:off x="4106112" y="3930818"/>
            <a:ext cx="313553" cy="313598"/>
            <a:chOff x="766376" y="3680379"/>
            <a:chExt cx="313553" cy="313598"/>
          </a:xfrm>
        </p:grpSpPr>
        <p:sp>
          <p:nvSpPr>
            <p:cNvPr id="173" name="Oval 172"/>
            <p:cNvSpPr/>
            <p:nvPr/>
          </p:nvSpPr>
          <p:spPr>
            <a:xfrm>
              <a:off x="766376" y="3680379"/>
              <a:ext cx="313553" cy="31359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Oval 173"/>
            <p:cNvSpPr/>
            <p:nvPr/>
          </p:nvSpPr>
          <p:spPr>
            <a:xfrm>
              <a:off x="840386" y="3758777"/>
              <a:ext cx="161153" cy="152400"/>
            </a:xfrm>
            <a:prstGeom prst="ellipse">
              <a:avLst/>
            </a:prstGeom>
            <a:solidFill>
              <a:srgbClr val="F79646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6107668" y="3952026"/>
            <a:ext cx="313553" cy="313598"/>
            <a:chOff x="766376" y="3680379"/>
            <a:chExt cx="313553" cy="313598"/>
          </a:xfrm>
        </p:grpSpPr>
        <p:sp>
          <p:nvSpPr>
            <p:cNvPr id="171" name="Oval 170"/>
            <p:cNvSpPr/>
            <p:nvPr/>
          </p:nvSpPr>
          <p:spPr>
            <a:xfrm>
              <a:off x="766376" y="3680379"/>
              <a:ext cx="313553" cy="31359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Oval 171"/>
            <p:cNvSpPr/>
            <p:nvPr/>
          </p:nvSpPr>
          <p:spPr>
            <a:xfrm>
              <a:off x="840386" y="3758777"/>
              <a:ext cx="161153" cy="152400"/>
            </a:xfrm>
            <a:prstGeom prst="ellipse">
              <a:avLst/>
            </a:prstGeom>
            <a:solidFill>
              <a:srgbClr val="F79646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9" name="TextBox 148"/>
          <p:cNvSpPr txBox="1"/>
          <p:nvPr/>
        </p:nvSpPr>
        <p:spPr>
          <a:xfrm>
            <a:off x="6269050" y="2429384"/>
            <a:ext cx="1936324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lIns="91440" rIns="9144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</a:rPr>
              <a:t>Summer Institute Kickoff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50" name="Straight Connector 149"/>
          <p:cNvCxnSpPr>
            <a:stCxn id="149" idx="1"/>
            <a:endCxn id="172" idx="0"/>
          </p:cNvCxnSpPr>
          <p:nvPr/>
        </p:nvCxnSpPr>
        <p:spPr>
          <a:xfrm flipH="1">
            <a:off x="6262255" y="2721772"/>
            <a:ext cx="6795" cy="1308652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51" name="TextBox 150"/>
          <p:cNvSpPr txBox="1"/>
          <p:nvPr/>
        </p:nvSpPr>
        <p:spPr>
          <a:xfrm>
            <a:off x="3765249" y="4256745"/>
            <a:ext cx="1032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Jan ’15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4632789" y="4261197"/>
            <a:ext cx="1032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Mar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5744587" y="4274512"/>
            <a:ext cx="1032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May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54" name="Group 153"/>
          <p:cNvGrpSpPr/>
          <p:nvPr/>
        </p:nvGrpSpPr>
        <p:grpSpPr>
          <a:xfrm>
            <a:off x="6984102" y="3964401"/>
            <a:ext cx="313553" cy="313598"/>
            <a:chOff x="766376" y="3680379"/>
            <a:chExt cx="313553" cy="313598"/>
          </a:xfrm>
        </p:grpSpPr>
        <p:sp>
          <p:nvSpPr>
            <p:cNvPr id="169" name="Oval 168"/>
            <p:cNvSpPr/>
            <p:nvPr/>
          </p:nvSpPr>
          <p:spPr>
            <a:xfrm>
              <a:off x="766376" y="3680379"/>
              <a:ext cx="313553" cy="31359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Oval 169"/>
            <p:cNvSpPr/>
            <p:nvPr/>
          </p:nvSpPr>
          <p:spPr>
            <a:xfrm>
              <a:off x="840386" y="3758777"/>
              <a:ext cx="161153" cy="152400"/>
            </a:xfrm>
            <a:prstGeom prst="ellipse">
              <a:avLst/>
            </a:prstGeom>
            <a:solidFill>
              <a:srgbClr val="F79646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5" name="TextBox 154"/>
          <p:cNvSpPr txBox="1"/>
          <p:nvPr/>
        </p:nvSpPr>
        <p:spPr>
          <a:xfrm>
            <a:off x="6703176" y="4251227"/>
            <a:ext cx="1032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Jun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7145285" y="2893434"/>
            <a:ext cx="1250545" cy="646331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lIns="91440" rIns="9144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Summer Institute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57" name="Straight Connector 156"/>
          <p:cNvCxnSpPr>
            <a:stCxn id="156" idx="1"/>
            <a:endCxn id="170" idx="0"/>
          </p:cNvCxnSpPr>
          <p:nvPr/>
        </p:nvCxnSpPr>
        <p:spPr>
          <a:xfrm flipH="1">
            <a:off x="7138689" y="3216600"/>
            <a:ext cx="6596" cy="826199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158" name="Group 157"/>
          <p:cNvGrpSpPr/>
          <p:nvPr/>
        </p:nvGrpSpPr>
        <p:grpSpPr>
          <a:xfrm>
            <a:off x="8344842" y="3968853"/>
            <a:ext cx="313553" cy="313598"/>
            <a:chOff x="766376" y="3680379"/>
            <a:chExt cx="313553" cy="313598"/>
          </a:xfrm>
        </p:grpSpPr>
        <p:sp>
          <p:nvSpPr>
            <p:cNvPr id="167" name="Oval 166"/>
            <p:cNvSpPr/>
            <p:nvPr/>
          </p:nvSpPr>
          <p:spPr>
            <a:xfrm>
              <a:off x="766376" y="3680379"/>
              <a:ext cx="313553" cy="31359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Oval 167"/>
            <p:cNvSpPr/>
            <p:nvPr/>
          </p:nvSpPr>
          <p:spPr>
            <a:xfrm>
              <a:off x="840386" y="3758777"/>
              <a:ext cx="161153" cy="152400"/>
            </a:xfrm>
            <a:prstGeom prst="ellipse">
              <a:avLst/>
            </a:prstGeom>
            <a:solidFill>
              <a:srgbClr val="F79646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9" name="TextBox 158"/>
          <p:cNvSpPr txBox="1"/>
          <p:nvPr/>
        </p:nvSpPr>
        <p:spPr>
          <a:xfrm>
            <a:off x="6984101" y="1288627"/>
            <a:ext cx="1838053" cy="584776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lIns="91440" rIns="91440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Summer Institute Capstone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60" name="Straight Connector 159"/>
          <p:cNvCxnSpPr>
            <a:endCxn id="168" idx="0"/>
          </p:cNvCxnSpPr>
          <p:nvPr/>
        </p:nvCxnSpPr>
        <p:spPr>
          <a:xfrm>
            <a:off x="8499429" y="1873403"/>
            <a:ext cx="0" cy="2173848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61" name="Rounded Rectangle 160"/>
          <p:cNvSpPr/>
          <p:nvPr/>
        </p:nvSpPr>
        <p:spPr>
          <a:xfrm>
            <a:off x="1273561" y="4725262"/>
            <a:ext cx="2708927" cy="209593"/>
          </a:xfrm>
          <a:prstGeom prst="roundRect">
            <a:avLst/>
          </a:prstGeom>
          <a:solidFill>
            <a:srgbClr val="C0504D">
              <a:lumMod val="75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/>
            <a:r>
              <a:rPr lang="en-US" sz="1600" kern="0" dirty="0">
                <a:solidFill>
                  <a:sysClr val="window" lastClr="FFFFFF"/>
                </a:solidFill>
                <a:latin typeface="Calibri"/>
              </a:rPr>
              <a:t>Fall Semester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4424029" y="4725262"/>
            <a:ext cx="2279148" cy="197264"/>
          </a:xfrm>
          <a:prstGeom prst="roundRect">
            <a:avLst/>
          </a:prstGeom>
          <a:solidFill>
            <a:srgbClr val="C0504D">
              <a:lumMod val="75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Spring Semester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3" name="Rounded Rectangle 162"/>
          <p:cNvSpPr/>
          <p:nvPr/>
        </p:nvSpPr>
        <p:spPr>
          <a:xfrm>
            <a:off x="1273562" y="5729662"/>
            <a:ext cx="7413239" cy="283805"/>
          </a:xfrm>
          <a:prstGeom prst="roundRect">
            <a:avLst/>
          </a:prstGeom>
          <a:solidFill>
            <a:srgbClr val="9BBB59">
              <a:lumMod val="60000"/>
              <a:lumOff val="40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IWRSS Interoperability and Data Synchronization – Design Planning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4" name="Right Arrow 163"/>
          <p:cNvSpPr/>
          <p:nvPr/>
        </p:nvSpPr>
        <p:spPr>
          <a:xfrm>
            <a:off x="1273561" y="6156402"/>
            <a:ext cx="7870439" cy="429625"/>
          </a:xfrm>
          <a:prstGeom prst="right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Subcommittee on Spatial Water Data and Open Water Data Initiative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5" name="Rounded Rectangle 164"/>
          <p:cNvSpPr/>
          <p:nvPr/>
        </p:nvSpPr>
        <p:spPr>
          <a:xfrm>
            <a:off x="7021986" y="4544793"/>
            <a:ext cx="1636409" cy="458488"/>
          </a:xfrm>
          <a:prstGeom prst="roundRect">
            <a:avLst/>
          </a:prstGeom>
          <a:solidFill>
            <a:srgbClr val="951C34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R="0" lvl="0" indent="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solidFill>
                  <a:sysClr val="window" lastClr="FFFFFF"/>
                </a:solidFill>
                <a:latin typeface="Calibri"/>
              </a:rPr>
              <a:t>Summer Institute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74249" y="572966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1273562" y="5137350"/>
            <a:ext cx="5503203" cy="32071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Assembly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Components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7058111" y="5142644"/>
            <a:ext cx="1600283" cy="30693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Synthesis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8724" y="5218177"/>
            <a:ext cx="914400" cy="270357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srgbClr val="C00000"/>
                </a:solidFill>
                <a:ea typeface="+mn-ea"/>
                <a:cs typeface="+mn-cs"/>
              </a:rPr>
              <a:t>NFIE</a:t>
            </a:r>
          </a:p>
        </p:txBody>
      </p:sp>
      <p:sp>
        <p:nvSpPr>
          <p:cNvPr id="5" name="Left Brace 4"/>
          <p:cNvSpPr/>
          <p:nvPr/>
        </p:nvSpPr>
        <p:spPr bwMode="auto">
          <a:xfrm>
            <a:off x="1006633" y="5729662"/>
            <a:ext cx="156491" cy="750160"/>
          </a:xfrm>
          <a:prstGeom prst="leftBrac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9186" y="5996836"/>
            <a:ext cx="914400" cy="26211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chemeClr val="tx2">
                    <a:lumMod val="90000"/>
                    <a:lumOff val="10000"/>
                  </a:schemeClr>
                </a:solidFill>
                <a:ea typeface="+mn-ea"/>
                <a:cs typeface="+mn-cs"/>
              </a:rPr>
              <a:t>Federal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124214" y="4211072"/>
            <a:ext cx="1032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Aug ‘15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7100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-1" y="5555621"/>
            <a:ext cx="9144001" cy="129168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1452542"/>
            <a:ext cx="8088086" cy="484632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algn="ctr"/>
            <a:r>
              <a:rPr lang="en-US" sz="11200" dirty="0" smtClean="0">
                <a:solidFill>
                  <a:srgbClr val="007AC2"/>
                </a:solidFill>
              </a:rPr>
              <a:t>Contact</a:t>
            </a:r>
            <a:r>
              <a:rPr lang="en-US" dirty="0" smtClean="0">
                <a:solidFill>
                  <a:prstClr val="black"/>
                </a:solidFill>
              </a:rPr>
              <a:t/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i="1" dirty="0" smtClean="0">
                <a:solidFill>
                  <a:prstClr val="black"/>
                </a:solidFill>
              </a:rPr>
              <a:t/>
            </a:r>
            <a:br>
              <a:rPr lang="en-US" i="1" dirty="0" smtClean="0">
                <a:solidFill>
                  <a:prstClr val="black"/>
                </a:solidFill>
              </a:rPr>
            </a:br>
            <a:endParaRPr lang="en-US" i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362" y="5841846"/>
            <a:ext cx="2481280" cy="568082"/>
          </a:xfrm>
          <a:prstGeom prst="rect">
            <a:avLst/>
          </a:prstGeom>
        </p:spPr>
      </p:pic>
      <p:grpSp>
        <p:nvGrpSpPr>
          <p:cNvPr id="7" name="Diagram group"/>
          <p:cNvGrpSpPr>
            <a:grpSpLocks noChangeAspect="1"/>
          </p:cNvGrpSpPr>
          <p:nvPr/>
        </p:nvGrpSpPr>
        <p:grpSpPr>
          <a:xfrm>
            <a:off x="6810931" y="5606998"/>
            <a:ext cx="990406" cy="1037778"/>
            <a:chOff x="-766118" y="767425"/>
            <a:chExt cx="2179084" cy="2179084"/>
          </a:xfrm>
          <a:scene3d>
            <a:camera prst="orthographicFront"/>
            <a:lightRig rig="threePt" dir="t"/>
          </a:scene3d>
        </p:grpSpPr>
        <p:sp>
          <p:nvSpPr>
            <p:cNvPr id="8" name="Oval 7"/>
            <p:cNvSpPr/>
            <p:nvPr/>
          </p:nvSpPr>
          <p:spPr>
            <a:xfrm>
              <a:off x="-766118" y="767425"/>
              <a:ext cx="2179084" cy="2179084"/>
            </a:xfrm>
            <a:prstGeom prst="ellipse">
              <a:avLst/>
            </a:prstGeom>
            <a:blipFill rotWithShape="0">
              <a:blip r:embed="rId3"/>
              <a:stretch>
                <a:fillRect/>
              </a:stretch>
            </a:blipFill>
            <a:sp3d>
              <a:bevelT w="101600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8912" y="5822273"/>
            <a:ext cx="1332062" cy="6072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75443" y="2138097"/>
            <a:ext cx="63099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David Maidment, University of Texas at Austin</a:t>
            </a:r>
          </a:p>
          <a:p>
            <a:pPr algn="ctr"/>
            <a:r>
              <a:rPr lang="en-US" sz="2000" dirty="0">
                <a:solidFill>
                  <a:srgbClr val="002172"/>
                </a:solidFill>
                <a:hlinkClick r:id="rId5"/>
              </a:rPr>
              <a:t>maidment@utexas.edu</a:t>
            </a:r>
            <a:r>
              <a:rPr lang="en-US" sz="2000" dirty="0">
                <a:solidFill>
                  <a:srgbClr val="002172"/>
                </a:solidFill>
              </a:rPr>
              <a:t> </a:t>
            </a:r>
          </a:p>
          <a:p>
            <a:pPr algn="ctr"/>
            <a:endParaRPr lang="en-US" sz="2000" dirty="0" smtClean="0">
              <a:solidFill>
                <a:prstClr val="black"/>
              </a:solidFill>
            </a:endParaRPr>
          </a:p>
          <a:p>
            <a:pPr algn="ctr"/>
            <a:endParaRPr lang="en-US" sz="2000" dirty="0">
              <a:solidFill>
                <a:prstClr val="black"/>
              </a:solidFill>
            </a:endParaRPr>
          </a:p>
          <a:p>
            <a:pPr algn="ctr"/>
            <a:endParaRPr lang="en-US" sz="2000" dirty="0" smtClean="0">
              <a:solidFill>
                <a:prstClr val="black"/>
              </a:solidFill>
            </a:endParaRPr>
          </a:p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Edward Clark, National Weather Service</a:t>
            </a:r>
          </a:p>
          <a:p>
            <a:pPr algn="ctr"/>
            <a:r>
              <a:rPr lang="en-US" sz="2000" dirty="0" smtClean="0">
                <a:solidFill>
                  <a:prstClr val="black"/>
                </a:solidFill>
                <a:hlinkClick r:id="rId6"/>
              </a:rPr>
              <a:t>Edward.clark@noaa.gov</a:t>
            </a:r>
            <a:endParaRPr lang="en-US" sz="2000" dirty="0" smtClean="0">
              <a:solidFill>
                <a:prstClr val="black"/>
              </a:solidFill>
            </a:endParaRPr>
          </a:p>
          <a:p>
            <a:pPr algn="ctr"/>
            <a:endParaRPr lang="en-US" sz="2000" dirty="0" smtClean="0">
              <a:solidFill>
                <a:prstClr val="black"/>
              </a:solidFill>
            </a:endParaRPr>
          </a:p>
          <a:p>
            <a:pPr algn="ctr"/>
            <a:endParaRPr lang="en-US" sz="2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33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– People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1175" y="1017469"/>
            <a:ext cx="7763850" cy="646331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On average, more people die annually from flooding than from 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any other form of natural disaster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9880" b="3948"/>
          <a:stretch/>
        </p:blipFill>
        <p:spPr>
          <a:xfrm>
            <a:off x="4081267" y="3466050"/>
            <a:ext cx="2692226" cy="134149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127" y="1944005"/>
            <a:ext cx="4272439" cy="130467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7450" y="1848965"/>
            <a:ext cx="2418528" cy="206809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6455" y="4474452"/>
            <a:ext cx="3093119" cy="174483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51886" y="3333207"/>
            <a:ext cx="3742038" cy="3250454"/>
            <a:chOff x="251886" y="3295097"/>
            <a:chExt cx="3742038" cy="3250454"/>
          </a:xfrm>
        </p:grpSpPr>
        <p:sp>
          <p:nvSpPr>
            <p:cNvPr id="14" name="TextBox 13"/>
            <p:cNvSpPr txBox="1"/>
            <p:nvPr/>
          </p:nvSpPr>
          <p:spPr>
            <a:xfrm>
              <a:off x="251886" y="5633147"/>
              <a:ext cx="3742038" cy="9124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/>
                <a:t>Spatial Distribution of </a:t>
              </a:r>
              <a:br>
                <a:rPr lang="en-US" sz="1500" dirty="0" smtClean="0"/>
              </a:br>
              <a:r>
                <a:rPr lang="en-US" sz="1500" dirty="0" smtClean="0"/>
                <a:t>Flood Fatalities 2007-2013 </a:t>
              </a:r>
              <a:br>
                <a:rPr lang="en-US" sz="1500" dirty="0" smtClean="0"/>
              </a:br>
              <a:r>
                <a:rPr lang="en-US" sz="1300" dirty="0" smtClean="0"/>
                <a:t>(source: NWS StormDat)</a:t>
              </a:r>
              <a:endParaRPr lang="en-US" sz="1300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8" t="7410" r="4895" b="1817"/>
            <a:stretch/>
          </p:blipFill>
          <p:spPr>
            <a:xfrm>
              <a:off x="251886" y="3295097"/>
              <a:ext cx="3742038" cy="2421104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7019648" y="5368103"/>
            <a:ext cx="1798271" cy="292388"/>
          </a:xfrm>
          <a:prstGeom prst="rect">
            <a:avLst/>
          </a:prstGeom>
          <a:solidFill>
            <a:srgbClr val="007AC2">
              <a:alpha val="73000"/>
            </a:srgbClr>
          </a:solidFill>
          <a:ln>
            <a:solidFill>
              <a:srgbClr val="007AC2"/>
            </a:solidFill>
          </a:ln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Low water crossing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8344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– Cost</a:t>
            </a:r>
            <a:endParaRPr lang="en-US" dirty="0"/>
          </a:p>
        </p:txBody>
      </p:sp>
      <p:pic>
        <p:nvPicPr>
          <p:cNvPr id="2" name="Picture 1" descr="FloodCostsGrap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537" y="1576676"/>
            <a:ext cx="6648450" cy="51374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1175" y="1017469"/>
            <a:ext cx="7763850" cy="646331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More cost to federal government from flooding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than any other form of natural disaster</a:t>
            </a:r>
          </a:p>
        </p:txBody>
      </p:sp>
    </p:spTree>
    <p:extLst>
      <p:ext uri="{BB962C8B-B14F-4D97-AF65-F5344CB8AC3E}">
        <p14:creationId xmlns:p14="http://schemas.microsoft.com/office/powerpoint/2010/main" val="6664538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93738" y="6154543"/>
            <a:ext cx="46302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aseline="30000" dirty="0" smtClean="0"/>
              <a:t>1</a:t>
            </a:r>
            <a:r>
              <a:rPr lang="en-US" sz="1000" dirty="0" smtClean="0"/>
              <a:t>Safety.TRW.com</a:t>
            </a:r>
          </a:p>
          <a:p>
            <a:r>
              <a:rPr lang="en-US" sz="1000" baseline="30000" dirty="0" smtClean="0"/>
              <a:t>2</a:t>
            </a:r>
            <a:r>
              <a:rPr lang="en-US" sz="1000" dirty="0" smtClean="0"/>
              <a:t>www.icasualties.org</a:t>
            </a:r>
            <a:r>
              <a:rPr lang="en-US" sz="1000" dirty="0"/>
              <a:t>/</a:t>
            </a:r>
            <a:r>
              <a:rPr lang="en-US" sz="1000" dirty="0" err="1"/>
              <a:t>oef</a:t>
            </a:r>
            <a:r>
              <a:rPr lang="en-US" sz="1000" dirty="0" smtClean="0"/>
              <a:t>/</a:t>
            </a:r>
          </a:p>
          <a:p>
            <a:r>
              <a:rPr lang="en-US" sz="1000" baseline="30000" dirty="0" smtClean="0"/>
              <a:t>3</a:t>
            </a:r>
            <a:r>
              <a:rPr lang="en-US" sz="1000" dirty="0" smtClean="0"/>
              <a:t>National </a:t>
            </a:r>
            <a:r>
              <a:rPr lang="en-US" sz="1000" dirty="0"/>
              <a:t>Transportation Safety Board (</a:t>
            </a:r>
            <a:r>
              <a:rPr lang="en-US" sz="1000" dirty="0">
                <a:hlinkClick r:id="rId3"/>
              </a:rPr>
              <a:t>www.ntsb.gov/data/</a:t>
            </a:r>
            <a:r>
              <a:rPr lang="en-US" sz="1000" dirty="0" smtClean="0">
                <a:hlinkClick r:id="rId3"/>
              </a:rPr>
              <a:t>aviation_stats.html</a:t>
            </a:r>
            <a:r>
              <a:rPr lang="en-US" sz="1000" dirty="0" smtClean="0"/>
              <a:t>)</a:t>
            </a:r>
          </a:p>
          <a:p>
            <a:endParaRPr lang="en-US" sz="10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249660"/>
              </p:ext>
            </p:extLst>
          </p:nvPr>
        </p:nvGraphicFramePr>
        <p:xfrm>
          <a:off x="693738" y="1003926"/>
          <a:ext cx="7575997" cy="507058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845455"/>
                <a:gridCol w="5730542"/>
              </a:tblGrid>
              <a:tr h="845097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# of Fatalities</a:t>
                      </a:r>
                      <a:endParaRPr lang="en-US" sz="2500" dirty="0"/>
                    </a:p>
                  </a:txBody>
                  <a:tcPr marL="81784" marR="81784" marT="40892" marB="408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Attribution</a:t>
                      </a:r>
                      <a:endParaRPr lang="en-US" sz="2500" dirty="0"/>
                    </a:p>
                  </a:txBody>
                  <a:tcPr marL="81784" marR="81784" marT="40892" marB="40892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845097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3000</a:t>
                      </a:r>
                      <a:endParaRPr lang="en-US" sz="2500" dirty="0"/>
                    </a:p>
                  </a:txBody>
                  <a:tcPr marL="81784" marR="81784" marT="40892" marB="408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 smtClean="0"/>
                        <a:t>Teens killed annually in crashes</a:t>
                      </a:r>
                      <a:r>
                        <a:rPr lang="en-US" sz="2500" baseline="0" dirty="0" smtClean="0"/>
                        <a:t> caused by texting while driving</a:t>
                      </a:r>
                      <a:r>
                        <a:rPr lang="en-US" sz="2500" baseline="30000" dirty="0" smtClean="0"/>
                        <a:t>1</a:t>
                      </a:r>
                      <a:endParaRPr lang="en-US" sz="2500" baseline="30000" dirty="0"/>
                    </a:p>
                  </a:txBody>
                  <a:tcPr marL="81784" marR="81784" marT="40892" marB="408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44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2977</a:t>
                      </a:r>
                      <a:endParaRPr lang="en-US" sz="2500" b="0" dirty="0"/>
                    </a:p>
                  </a:txBody>
                  <a:tcPr marL="81784" marR="81784" marT="40892" marB="40892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 smtClean="0"/>
                        <a:t>Victims of 9/11 terrorist</a:t>
                      </a:r>
                      <a:r>
                        <a:rPr lang="en-US" sz="2500" baseline="0" dirty="0" smtClean="0"/>
                        <a:t> attacks</a:t>
                      </a:r>
                      <a:endParaRPr lang="en-US" sz="2500" b="0" baseline="30000" dirty="0"/>
                    </a:p>
                  </a:txBody>
                  <a:tcPr marL="81784" marR="81784" marT="40892" marB="40892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5097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smtClean="0"/>
                        <a:t>2538</a:t>
                      </a:r>
                      <a:endParaRPr lang="en-US" sz="2500" b="1" dirty="0"/>
                    </a:p>
                  </a:txBody>
                  <a:tcPr marL="81784" marR="81784" marT="40892" marB="40892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b="1" dirty="0" smtClean="0"/>
                        <a:t>Projected U.S. flood fatalities over next</a:t>
                      </a:r>
                      <a:r>
                        <a:rPr lang="en-US" sz="2500" b="1" baseline="0" dirty="0" smtClean="0"/>
                        <a:t> 30 years (</a:t>
                      </a:r>
                      <a:r>
                        <a:rPr lang="en-US" sz="2500" b="1" dirty="0" smtClean="0"/>
                        <a:t>2013-2043)</a:t>
                      </a:r>
                      <a:endParaRPr lang="en-US" sz="2500" b="1" dirty="0"/>
                    </a:p>
                  </a:txBody>
                  <a:tcPr marL="81784" marR="81784" marT="40892" marB="40892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6754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2344</a:t>
                      </a:r>
                      <a:endParaRPr lang="en-US" sz="2500" dirty="0"/>
                    </a:p>
                  </a:txBody>
                  <a:tcPr marL="81784" marR="81784" marT="40892" marB="40892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 smtClean="0"/>
                        <a:t>U.S.</a:t>
                      </a:r>
                      <a:r>
                        <a:rPr lang="en-US" sz="2500" baseline="0" dirty="0" smtClean="0"/>
                        <a:t> Military fatalities in Afghanistan 2001-2014 (Operation Enduring Freedom)</a:t>
                      </a:r>
                      <a:r>
                        <a:rPr lang="en-US" sz="2500" baseline="30000" dirty="0" smtClean="0"/>
                        <a:t>2</a:t>
                      </a:r>
                      <a:endParaRPr lang="en-US" sz="2500" baseline="30000" dirty="0"/>
                    </a:p>
                  </a:txBody>
                  <a:tcPr marL="81784" marR="81784" marT="40892" marB="40892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5097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1417</a:t>
                      </a:r>
                      <a:endParaRPr lang="en-US" sz="2500" dirty="0"/>
                    </a:p>
                  </a:txBody>
                  <a:tcPr marL="81784" marR="81784" marT="40892" marB="40892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 smtClean="0"/>
                        <a:t>Airline</a:t>
                      </a:r>
                      <a:r>
                        <a:rPr lang="en-US" sz="2500" baseline="0" dirty="0" smtClean="0"/>
                        <a:t> fatalities past 20 years (1993-2012)</a:t>
                      </a:r>
                      <a:r>
                        <a:rPr lang="en-US" sz="2500" baseline="30000" dirty="0" smtClean="0"/>
                        <a:t>3</a:t>
                      </a:r>
                      <a:endParaRPr lang="en-US" sz="2500" baseline="30000" dirty="0"/>
                    </a:p>
                  </a:txBody>
                  <a:tcPr marL="81784" marR="81784" marT="40892" marB="40892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itle 2"/>
          <p:cNvSpPr txBox="1">
            <a:spLocks/>
          </p:cNvSpPr>
          <p:nvPr/>
        </p:nvSpPr>
        <p:spPr>
          <a:xfrm>
            <a:off x="685800" y="457200"/>
            <a:ext cx="7312991" cy="4846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 smtClean="0">
                <a:solidFill>
                  <a:srgbClr val="007AC2"/>
                </a:solidFill>
                <a:ea typeface="ＭＳ Ｐゴシック" charset="0"/>
                <a:cs typeface="ＭＳ Ｐゴシック" charset="0"/>
              </a:rPr>
              <a:t>Perspective: 2500 Fatalities</a:t>
            </a:r>
            <a:endParaRPr lang="en-US" dirty="0">
              <a:solidFill>
                <a:srgbClr val="007AC2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34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9502" y="6181691"/>
            <a:ext cx="36918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/>
              <a:t>1</a:t>
            </a:r>
            <a:r>
              <a:rPr lang="en-US" sz="1000" dirty="0" smtClean="0"/>
              <a:t>Federal Highway Administration</a:t>
            </a:r>
          </a:p>
          <a:p>
            <a:r>
              <a:rPr lang="en-US" sz="1000" baseline="30000" dirty="0" smtClean="0"/>
              <a:t>2</a:t>
            </a:r>
            <a:r>
              <a:rPr lang="en-US" sz="1000" dirty="0" smtClean="0"/>
              <a:t>National Aeronautics and Space Administration</a:t>
            </a:r>
          </a:p>
          <a:p>
            <a:r>
              <a:rPr lang="en-US" sz="1000" baseline="30000" dirty="0" smtClean="0"/>
              <a:t>3</a:t>
            </a:r>
            <a:r>
              <a:rPr lang="en-US" sz="1000" dirty="0" smtClean="0"/>
              <a:t>Lloyds of London      </a:t>
            </a:r>
            <a:r>
              <a:rPr lang="en-US" sz="1000" baseline="30000" dirty="0" smtClean="0"/>
              <a:t>4</a:t>
            </a:r>
            <a:r>
              <a:rPr lang="en-US" sz="1000" dirty="0" smtClean="0"/>
              <a:t>National Interagency Fire Center</a:t>
            </a:r>
            <a:endParaRPr lang="en-US" sz="10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707006"/>
              </p:ext>
            </p:extLst>
          </p:nvPr>
        </p:nvGraphicFramePr>
        <p:xfrm>
          <a:off x="693738" y="1004889"/>
          <a:ext cx="7233130" cy="51407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61936"/>
                <a:gridCol w="5471194"/>
              </a:tblGrid>
              <a:tr h="55607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$Billion</a:t>
                      </a:r>
                      <a:endParaRPr lang="en-US" sz="2200" dirty="0"/>
                    </a:p>
                  </a:txBody>
                  <a:tcPr marL="72830" marR="72830" marT="36415" marB="3641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Attribution</a:t>
                      </a:r>
                      <a:endParaRPr lang="en-US" sz="2200" dirty="0"/>
                    </a:p>
                  </a:txBody>
                  <a:tcPr marL="72830" marR="72830" marT="36415" marB="3641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</a:tr>
              <a:tr h="111107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$502</a:t>
                      </a:r>
                      <a:endParaRPr lang="en-US" sz="2200" b="0" dirty="0"/>
                    </a:p>
                  </a:txBody>
                  <a:tcPr marL="72830" marR="72830" marT="36415" marB="3641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Estimated cost to build the</a:t>
                      </a:r>
                      <a:r>
                        <a:rPr lang="en-US" sz="2200" baseline="0" dirty="0" smtClean="0"/>
                        <a:t> U.S. Interstate Highway System, 1956-present (2014 $$)</a:t>
                      </a:r>
                      <a:r>
                        <a:rPr lang="en-US" sz="2200" baseline="30000" dirty="0" smtClean="0"/>
                        <a:t>1</a:t>
                      </a:r>
                      <a:endParaRPr lang="en-US" sz="2200" b="0" baseline="30000" dirty="0"/>
                    </a:p>
                  </a:txBody>
                  <a:tcPr marL="72830" marR="72830" marT="36415" marB="3641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4996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$300</a:t>
                      </a:r>
                      <a:endParaRPr lang="en-US" sz="2200" b="1" dirty="0"/>
                    </a:p>
                  </a:txBody>
                  <a:tcPr marL="72830" marR="72830" marT="36415" marB="3641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Projected U.S. flood damages over next</a:t>
                      </a:r>
                      <a:r>
                        <a:rPr lang="en-US" sz="2200" b="1" baseline="0" dirty="0" smtClean="0"/>
                        <a:t> 30 years (</a:t>
                      </a:r>
                      <a:r>
                        <a:rPr lang="en-US" sz="2200" b="1" dirty="0" smtClean="0"/>
                        <a:t>2013-2043)</a:t>
                      </a:r>
                      <a:endParaRPr lang="en-US" sz="2200" b="1" dirty="0"/>
                    </a:p>
                  </a:txBody>
                  <a:tcPr marL="72830" marR="72830" marT="36415" marB="3641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110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$209</a:t>
                      </a:r>
                      <a:endParaRPr lang="en-US" sz="2200" dirty="0"/>
                    </a:p>
                  </a:txBody>
                  <a:tcPr marL="72830" marR="72830" marT="36415" marB="3641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aseline="0" dirty="0" smtClean="0"/>
                        <a:t>Cost of NASA’s Shuttle Program (39 years)</a:t>
                      </a:r>
                      <a:r>
                        <a:rPr lang="en-US" sz="2200" baseline="30000" dirty="0" smtClean="0"/>
                        <a:t>2</a:t>
                      </a:r>
                      <a:endParaRPr lang="en-US" sz="2200" baseline="30000" dirty="0"/>
                    </a:p>
                  </a:txBody>
                  <a:tcPr marL="72830" marR="72830" marT="36415" marB="3641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244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$123</a:t>
                      </a:r>
                      <a:endParaRPr lang="en-US" sz="2200" dirty="0"/>
                    </a:p>
                  </a:txBody>
                  <a:tcPr marL="72830" marR="72830" marT="36415" marB="3641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aseline="0" dirty="0" smtClean="0"/>
                        <a:t>U.S. aggregate losses from tornadoes, hail and straight-line winds (1990-2010)</a:t>
                      </a:r>
                      <a:r>
                        <a:rPr lang="en-US" sz="2200" baseline="30000" dirty="0" smtClean="0"/>
                        <a:t>3</a:t>
                      </a:r>
                      <a:endParaRPr lang="en-US" sz="2200" baseline="30000" dirty="0"/>
                    </a:p>
                  </a:txBody>
                  <a:tcPr marL="72830" marR="72830" marT="36415" marB="3641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4996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$27</a:t>
                      </a:r>
                      <a:endParaRPr lang="en-US" sz="2200" dirty="0"/>
                    </a:p>
                  </a:txBody>
                  <a:tcPr marL="72830" marR="72830" marT="36415" marB="3641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aseline="0" dirty="0" smtClean="0"/>
                        <a:t>Cost of Federal wildfire suppression (Forest Service and DOI)(1985-2013)</a:t>
                      </a:r>
                      <a:r>
                        <a:rPr lang="en-US" sz="2200" baseline="30000" dirty="0" smtClean="0"/>
                        <a:t>4</a:t>
                      </a:r>
                      <a:endParaRPr lang="en-US" sz="2200" baseline="30000" dirty="0"/>
                    </a:p>
                  </a:txBody>
                  <a:tcPr marL="72830" marR="72830" marT="36415" marB="3641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itle 2"/>
          <p:cNvSpPr txBox="1">
            <a:spLocks/>
          </p:cNvSpPr>
          <p:nvPr/>
        </p:nvSpPr>
        <p:spPr>
          <a:xfrm>
            <a:off x="685800" y="457200"/>
            <a:ext cx="7312991" cy="4846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 smtClean="0">
                <a:solidFill>
                  <a:srgbClr val="007AC2"/>
                </a:solidFill>
                <a:ea typeface="ＭＳ Ｐゴシック" charset="0"/>
                <a:cs typeface="ＭＳ Ｐゴシック" charset="0"/>
              </a:rPr>
              <a:t>Perspective: $300B</a:t>
            </a:r>
            <a:endParaRPr lang="en-US" dirty="0">
              <a:solidFill>
                <a:srgbClr val="007AC2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09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10253"/>
            <a:ext cx="7312991" cy="484632"/>
          </a:xfrm>
        </p:spPr>
        <p:txBody>
          <a:bodyPr/>
          <a:lstStyle/>
          <a:p>
            <a:r>
              <a:rPr lang="en-US" dirty="0" smtClean="0"/>
              <a:t>Why – Science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18" y="1492715"/>
            <a:ext cx="2557237" cy="3394256"/>
          </a:xfrm>
          <a:prstGeom prst="rect">
            <a:avLst/>
          </a:prstGeom>
          <a:scene3d>
            <a:camera prst="perspectiveFront">
              <a:rot lat="160827" lon="19803158" rev="135083"/>
            </a:camera>
            <a:lightRig rig="threePt" dir="t"/>
          </a:scene3d>
          <a:sp3d>
            <a:bevelT/>
            <a:bevelB/>
          </a:sp3d>
        </p:spPr>
      </p:pic>
      <p:sp>
        <p:nvSpPr>
          <p:cNvPr id="8" name="TextBox 7"/>
          <p:cNvSpPr txBox="1"/>
          <p:nvPr/>
        </p:nvSpPr>
        <p:spPr>
          <a:xfrm>
            <a:off x="685801" y="939116"/>
            <a:ext cx="7731138" cy="369332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Synthesize the four examples of “high impact” earth observations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5628" y="5149395"/>
            <a:ext cx="32383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These are very different kinds of data.</a:t>
            </a: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How to make them smoothly interoperable?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5260" r="3892"/>
          <a:stretch/>
        </p:blipFill>
        <p:spPr bwMode="auto">
          <a:xfrm>
            <a:off x="6482872" y="1363706"/>
            <a:ext cx="1797631" cy="1287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" t="5208" r="5694" b="2051"/>
          <a:stretch/>
        </p:blipFill>
        <p:spPr bwMode="auto">
          <a:xfrm>
            <a:off x="6482872" y="2693678"/>
            <a:ext cx="1797631" cy="11326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687132" y="2651694"/>
            <a:ext cx="27249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Dynamic land-surface monitoring and characterization e.g. </a:t>
            </a:r>
            <a:r>
              <a:rPr lang="en-US" sz="1400" i="1" dirty="0" smtClean="0">
                <a:solidFill>
                  <a:prstClr val="black"/>
                </a:solidFill>
              </a:rPr>
              <a:t>Soil Observations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790987" y="5387009"/>
            <a:ext cx="4489516" cy="1342520"/>
            <a:chOff x="3927423" y="3879214"/>
            <a:chExt cx="4489516" cy="1342520"/>
          </a:xfrm>
        </p:grpSpPr>
        <p:sp>
          <p:nvSpPr>
            <p:cNvPr id="15" name="Rectangle 14"/>
            <p:cNvSpPr/>
            <p:nvPr/>
          </p:nvSpPr>
          <p:spPr>
            <a:xfrm>
              <a:off x="3927423" y="3879214"/>
              <a:ext cx="252199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Elevation and geo-location – </a:t>
              </a:r>
              <a:r>
                <a:rPr lang="en-US" sz="1400" i="1" dirty="0" smtClean="0">
                  <a:solidFill>
                    <a:prstClr val="black"/>
                  </a:solidFill>
                </a:rPr>
                <a:t>Airborne light Detection and ranging (</a:t>
              </a:r>
              <a:r>
                <a:rPr lang="en-US" sz="1400" i="1" dirty="0" err="1" smtClean="0">
                  <a:solidFill>
                    <a:prstClr val="black"/>
                  </a:solidFill>
                </a:rPr>
                <a:t>LiDAR</a:t>
              </a:r>
              <a:r>
                <a:rPr lang="en-US" sz="1400" dirty="0" smtClean="0">
                  <a:solidFill>
                    <a:prstClr val="black"/>
                  </a:solidFill>
                </a:rPr>
                <a:t>)</a:t>
              </a:r>
            </a:p>
          </p:txBody>
        </p:sp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7" t="8004" r="5491" b="1901"/>
            <a:stretch/>
          </p:blipFill>
          <p:spPr bwMode="auto">
            <a:xfrm>
              <a:off x="6619307" y="3879214"/>
              <a:ext cx="1797632" cy="13425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3717521" y="3903675"/>
            <a:ext cx="4562982" cy="1425620"/>
            <a:chOff x="3853956" y="5295380"/>
            <a:chExt cx="4562982" cy="1425620"/>
          </a:xfrm>
        </p:grpSpPr>
        <p:sp>
          <p:nvSpPr>
            <p:cNvPr id="13" name="Rectangle 12"/>
            <p:cNvSpPr/>
            <p:nvPr/>
          </p:nvSpPr>
          <p:spPr>
            <a:xfrm>
              <a:off x="3853956" y="5308303"/>
              <a:ext cx="269452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Water level and flow  i.e. </a:t>
              </a:r>
              <a:r>
                <a:rPr lang="en-US" sz="1400" i="1" dirty="0" smtClean="0">
                  <a:solidFill>
                    <a:prstClr val="black"/>
                  </a:solidFill>
                </a:rPr>
                <a:t>Stream Gage Network </a:t>
              </a:r>
              <a:endParaRPr lang="en-US" sz="1400" i="1" dirty="0">
                <a:solidFill>
                  <a:prstClr val="black"/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8" r="9311" b="8018"/>
            <a:stretch/>
          </p:blipFill>
          <p:spPr bwMode="auto">
            <a:xfrm>
              <a:off x="6619307" y="5295380"/>
              <a:ext cx="1797631" cy="14256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20" name="Rectangle 19"/>
          <p:cNvSpPr/>
          <p:nvPr/>
        </p:nvSpPr>
        <p:spPr>
          <a:xfrm>
            <a:off x="3717521" y="1524203"/>
            <a:ext cx="28034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Weather and seasonal climate monitoring and prediction e.g. </a:t>
            </a:r>
            <a:r>
              <a:rPr lang="en-US" sz="1400" i="1" dirty="0" smtClean="0">
                <a:solidFill>
                  <a:prstClr val="black"/>
                </a:solidFill>
              </a:rPr>
              <a:t>Ground-based Weather Radars</a:t>
            </a:r>
          </a:p>
        </p:txBody>
      </p:sp>
      <p:sp>
        <p:nvSpPr>
          <p:cNvPr id="9" name="Striped Right Arrow 8"/>
          <p:cNvSpPr/>
          <p:nvPr/>
        </p:nvSpPr>
        <p:spPr bwMode="auto">
          <a:xfrm>
            <a:off x="2781245" y="3358870"/>
            <a:ext cx="1146177" cy="536736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8" name="Up-Down Arrow 17"/>
          <p:cNvSpPr/>
          <p:nvPr/>
        </p:nvSpPr>
        <p:spPr bwMode="auto">
          <a:xfrm>
            <a:off x="8427702" y="1363706"/>
            <a:ext cx="289754" cy="5365823"/>
          </a:xfrm>
          <a:prstGeom prst="upDownArrow">
            <a:avLst/>
          </a:prstGeom>
          <a:gradFill>
            <a:gsLst>
              <a:gs pos="0">
                <a:srgbClr val="3F80CD"/>
              </a:gs>
              <a:gs pos="100000">
                <a:srgbClr val="9BC1FF"/>
              </a:gs>
            </a:gsLst>
          </a:gradFill>
          <a:ln>
            <a:solidFill>
              <a:srgbClr val="007AC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1175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– Technology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1185040"/>
            <a:ext cx="7696199" cy="338554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1600" dirty="0"/>
              <a:t>Build a national high spatial resolution, near real-time river and stream model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9180" y="3030505"/>
            <a:ext cx="23225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 smtClean="0"/>
              <a:t>Like this but for </a:t>
            </a:r>
            <a:br>
              <a:rPr lang="en-US" sz="1500" dirty="0" smtClean="0"/>
            </a:br>
            <a:r>
              <a:rPr lang="en-US" sz="1500" dirty="0" smtClean="0"/>
              <a:t>whole continental US</a:t>
            </a:r>
            <a:endParaRPr lang="en-US" sz="1500" dirty="0"/>
          </a:p>
        </p:txBody>
      </p:sp>
      <p:sp>
        <p:nvSpPr>
          <p:cNvPr id="7" name="TextBox 6"/>
          <p:cNvSpPr txBox="1"/>
          <p:nvPr/>
        </p:nvSpPr>
        <p:spPr>
          <a:xfrm>
            <a:off x="6667500" y="4800091"/>
            <a:ext cx="22790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/>
              <a:t>Build on </a:t>
            </a:r>
            <a:r>
              <a:rPr lang="en-US" sz="1500" dirty="0" err="1" smtClean="0">
                <a:solidFill>
                  <a:srgbClr val="007AC2"/>
                </a:solidFill>
              </a:rPr>
              <a:t>NHDPlus</a:t>
            </a:r>
            <a:endParaRPr lang="en-US" sz="1500" dirty="0" smtClean="0">
              <a:solidFill>
                <a:srgbClr val="007AC2"/>
              </a:solidFill>
            </a:endParaRPr>
          </a:p>
          <a:p>
            <a:pPr algn="ctr"/>
            <a:r>
              <a:rPr lang="en-US" sz="1500" dirty="0" smtClean="0"/>
              <a:t>(from EPA and USGS)</a:t>
            </a:r>
          </a:p>
          <a:p>
            <a:pPr algn="ctr"/>
            <a:r>
              <a:rPr lang="en-US" sz="1500" dirty="0" smtClean="0"/>
              <a:t>using </a:t>
            </a:r>
            <a:r>
              <a:rPr lang="en-US" sz="1500" dirty="0" smtClean="0">
                <a:solidFill>
                  <a:srgbClr val="007AC2"/>
                </a:solidFill>
              </a:rPr>
              <a:t>RAPID</a:t>
            </a:r>
            <a:r>
              <a:rPr lang="en-US" sz="1500" dirty="0" smtClean="0"/>
              <a:t> river model</a:t>
            </a:r>
            <a:endParaRPr lang="en-US" sz="1500" dirty="0"/>
          </a:p>
        </p:txBody>
      </p:sp>
      <p:sp>
        <p:nvSpPr>
          <p:cNvPr id="8" name="TextBox 7"/>
          <p:cNvSpPr txBox="1"/>
          <p:nvPr/>
        </p:nvSpPr>
        <p:spPr>
          <a:xfrm>
            <a:off x="658023" y="4693951"/>
            <a:ext cx="20336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dirty="0" smtClean="0"/>
              <a:t>Link to current </a:t>
            </a:r>
          </a:p>
          <a:p>
            <a:pPr algn="r"/>
            <a:r>
              <a:rPr lang="en-US" sz="1500" dirty="0" smtClean="0"/>
              <a:t>NWS River Forecasts</a:t>
            </a:r>
            <a:endParaRPr lang="en-US" sz="1500" dirty="0"/>
          </a:p>
        </p:txBody>
      </p:sp>
      <p:sp>
        <p:nvSpPr>
          <p:cNvPr id="10" name="TextBox 9"/>
          <p:cNvSpPr txBox="1"/>
          <p:nvPr/>
        </p:nvSpPr>
        <p:spPr>
          <a:xfrm>
            <a:off x="6779078" y="2023012"/>
            <a:ext cx="2167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/>
              <a:t>Use </a:t>
            </a:r>
            <a:r>
              <a:rPr lang="en-US" sz="1500" dirty="0" smtClean="0">
                <a:solidFill>
                  <a:srgbClr val="007AC2"/>
                </a:solidFill>
              </a:rPr>
              <a:t>W</a:t>
            </a:r>
            <a:r>
              <a:rPr lang="en-US" sz="1500" dirty="0" smtClean="0"/>
              <a:t>eather </a:t>
            </a:r>
            <a:r>
              <a:rPr lang="en-US" sz="1500" dirty="0" smtClean="0">
                <a:solidFill>
                  <a:srgbClr val="007AC2"/>
                </a:solidFill>
              </a:rPr>
              <a:t>R</a:t>
            </a:r>
            <a:r>
              <a:rPr lang="en-US" sz="1500" dirty="0" smtClean="0"/>
              <a:t>esearch and </a:t>
            </a:r>
            <a:r>
              <a:rPr lang="en-US" sz="1500" dirty="0" smtClean="0">
                <a:solidFill>
                  <a:srgbClr val="007AC2"/>
                </a:solidFill>
              </a:rPr>
              <a:t>F</a:t>
            </a:r>
            <a:r>
              <a:rPr lang="en-US" sz="1500" dirty="0" smtClean="0"/>
              <a:t>orecasting Hydro model (</a:t>
            </a:r>
            <a:r>
              <a:rPr lang="en-US" sz="1500" dirty="0" smtClean="0">
                <a:solidFill>
                  <a:srgbClr val="007AC2"/>
                </a:solidFill>
              </a:rPr>
              <a:t>WRF-Hydro</a:t>
            </a:r>
            <a:r>
              <a:rPr lang="en-US" sz="1500" dirty="0" smtClean="0"/>
              <a:t>)</a:t>
            </a:r>
          </a:p>
          <a:p>
            <a:pPr algn="ctr"/>
            <a:r>
              <a:rPr lang="en-US" sz="1500" dirty="0" smtClean="0"/>
              <a:t>(from NCAR) </a:t>
            </a:r>
            <a:endParaRPr lang="en-US" sz="1500" dirty="0"/>
          </a:p>
        </p:txBody>
      </p:sp>
      <p:sp>
        <p:nvSpPr>
          <p:cNvPr id="15" name="Rectangle 14"/>
          <p:cNvSpPr/>
          <p:nvPr/>
        </p:nvSpPr>
        <p:spPr bwMode="auto">
          <a:xfrm>
            <a:off x="6876352" y="3030505"/>
            <a:ext cx="1849362" cy="17484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6" name="Picture 5" descr="zoom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352" y="3030505"/>
            <a:ext cx="1849362" cy="1748418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632338" y="5342231"/>
            <a:ext cx="214674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     </a:t>
            </a:r>
            <a:r>
              <a:rPr lang="en-US" sz="1000" dirty="0" smtClean="0"/>
              <a:t> Source: http</a:t>
            </a:r>
            <a:r>
              <a:rPr lang="en-US" sz="1000" dirty="0"/>
              <a:t>://rapid-hub.org</a:t>
            </a:r>
            <a:r>
              <a:rPr lang="en-US" sz="1000" dirty="0" smtClean="0"/>
              <a:t>/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02278" y="2148697"/>
            <a:ext cx="3965222" cy="338554"/>
          </a:xfrm>
          <a:prstGeom prst="rect">
            <a:avLst/>
          </a:prstGeom>
          <a:solidFill>
            <a:srgbClr val="007AC2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River flow in the Mississippi River Basin</a:t>
            </a:r>
          </a:p>
        </p:txBody>
      </p:sp>
      <p:pic>
        <p:nvPicPr>
          <p:cNvPr id="4" name="Mississippi_20080301_200805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438" t="18045" r="15917" b="19292"/>
          <a:stretch/>
        </p:blipFill>
        <p:spPr>
          <a:xfrm>
            <a:off x="2702278" y="2490611"/>
            <a:ext cx="3965222" cy="292805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786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– Open Water Data Initiative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1185040"/>
            <a:ext cx="7696199" cy="338554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1600" dirty="0" smtClean="0"/>
              <a:t>Create a shared network of open water data services</a:t>
            </a:r>
            <a:endParaRPr lang="en-US" sz="16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85800" y="1628056"/>
            <a:ext cx="6195136" cy="41243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73736" marR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73038" indent="-173038" algn="l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401638" indent="-173038" algn="l" defTabSz="457200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742950" indent="-173038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108267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r>
              <a:rPr lang="en-US" sz="1800" dirty="0" smtClean="0"/>
              <a:t>Open Water Data Initiative is a component of the Water Science and Technology Initiative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/>
              <a:t>Essential for the development of: </a:t>
            </a:r>
          </a:p>
          <a:p>
            <a:pPr marL="457200" lvl="1">
              <a:spcAft>
                <a:spcPts val="0"/>
              </a:spcAft>
            </a:pPr>
            <a:r>
              <a:rPr lang="en-US" sz="1400" dirty="0"/>
              <a:t>M</a:t>
            </a:r>
            <a:r>
              <a:rPr lang="en-US" sz="1400" dirty="0" smtClean="0"/>
              <a:t>odeling </a:t>
            </a:r>
            <a:r>
              <a:rPr lang="en-US" sz="1400" dirty="0"/>
              <a:t>F</a:t>
            </a:r>
            <a:r>
              <a:rPr lang="en-US" sz="1400" dirty="0" smtClean="0"/>
              <a:t>rameworks </a:t>
            </a:r>
          </a:p>
          <a:p>
            <a:pPr marL="457200" lvl="1"/>
            <a:r>
              <a:rPr lang="en-US" sz="1400" dirty="0" smtClean="0"/>
              <a:t>Decision Support Systems</a:t>
            </a:r>
          </a:p>
          <a:p>
            <a:pPr marL="457200" lvl="1"/>
            <a:r>
              <a:rPr lang="en-US" sz="1400" dirty="0" smtClean="0"/>
              <a:t>Policy and practice to address societal challenges</a:t>
            </a:r>
          </a:p>
          <a:p>
            <a:r>
              <a:rPr lang="en-US" sz="1800" dirty="0" smtClean="0"/>
              <a:t>ACWI Subcommittee on Spatial Water Data will lead this effort</a:t>
            </a:r>
          </a:p>
          <a:p>
            <a:r>
              <a:rPr lang="en-US" sz="1800" dirty="0" smtClean="0"/>
              <a:t>National Flood Interoperability Experiment is a use-case within the OWDI planning and a demonstration of advanced modeling techniques</a:t>
            </a:r>
            <a:endParaRPr lang="en-US" sz="18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1749" t="-1" b="13394"/>
          <a:stretch/>
        </p:blipFill>
        <p:spPr>
          <a:xfrm>
            <a:off x="3872898" y="6198995"/>
            <a:ext cx="5076877" cy="3752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625" y="5315551"/>
            <a:ext cx="2724150" cy="7048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21" name="Content Placeholder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216" y="1776927"/>
            <a:ext cx="1819150" cy="251107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225625" y="4383320"/>
            <a:ext cx="27531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/>
            <a:r>
              <a:rPr lang="en-US" sz="1600" dirty="0">
                <a:solidFill>
                  <a:prstClr val="black"/>
                </a:solidFill>
              </a:rPr>
              <a:t>Anne Castle</a:t>
            </a:r>
            <a:r>
              <a:rPr lang="en-US" sz="1400" dirty="0">
                <a:solidFill>
                  <a:prstClr val="black"/>
                </a:solidFill>
              </a:rPr>
              <a:t>, </a:t>
            </a:r>
            <a:endParaRPr lang="en-US" sz="1400" dirty="0" smtClean="0">
              <a:solidFill>
                <a:prstClr val="black"/>
              </a:solidFill>
            </a:endParaRPr>
          </a:p>
          <a:p>
            <a:pPr algn="r" defTabSz="457200"/>
            <a:r>
              <a:rPr lang="en-US" sz="1200" dirty="0" smtClean="0">
                <a:solidFill>
                  <a:prstClr val="black"/>
                </a:solidFill>
              </a:rPr>
              <a:t>Assistant </a:t>
            </a:r>
            <a:r>
              <a:rPr lang="en-US" sz="1200" dirty="0">
                <a:solidFill>
                  <a:prstClr val="black"/>
                </a:solidFill>
              </a:rPr>
              <a:t>Secretary for Water </a:t>
            </a:r>
            <a:r>
              <a:rPr lang="en-US" sz="1200" dirty="0" smtClean="0">
                <a:solidFill>
                  <a:prstClr val="black"/>
                </a:solidFill>
              </a:rPr>
              <a:t/>
            </a:r>
            <a:br>
              <a:rPr lang="en-US" sz="1200" dirty="0" smtClean="0">
                <a:solidFill>
                  <a:prstClr val="black"/>
                </a:solidFill>
              </a:rPr>
            </a:br>
            <a:r>
              <a:rPr lang="en-US" sz="1200" dirty="0" smtClean="0">
                <a:solidFill>
                  <a:prstClr val="black"/>
                </a:solidFill>
              </a:rPr>
              <a:t>and Science</a:t>
            </a:r>
            <a:r>
              <a:rPr lang="en-US" sz="1200" dirty="0">
                <a:solidFill>
                  <a:prstClr val="black"/>
                </a:solidFill>
              </a:rPr>
              <a:t>, </a:t>
            </a:r>
            <a:r>
              <a:rPr lang="en-US" sz="1200" dirty="0" smtClean="0">
                <a:solidFill>
                  <a:prstClr val="black"/>
                </a:solidFill>
              </a:rPr>
              <a:t>Department </a:t>
            </a:r>
            <a:r>
              <a:rPr lang="en-US" sz="1200" dirty="0">
                <a:solidFill>
                  <a:prstClr val="black"/>
                </a:solidFill>
              </a:rPr>
              <a:t>of Interior</a:t>
            </a:r>
          </a:p>
        </p:txBody>
      </p:sp>
    </p:spTree>
    <p:extLst>
      <p:ext uri="{BB962C8B-B14F-4D97-AF65-F5344CB8AC3E}">
        <p14:creationId xmlns:p14="http://schemas.microsoft.com/office/powerpoint/2010/main" val="14499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EE0CD638-B504-4B70-87E3-6A6931D65E39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DD32A8EE-1D00-4079-928F-056EAFD9D028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E74EC3CC-B916-48D2-8663-5A2ADDD6D352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F3E0D255-C573-410C-AE5C-B082F8F00D44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DD8DDAA0-1AE6-4308-B011-7306F5DA5364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3036</TotalTime>
  <Words>1370</Words>
  <Application>Microsoft Office PowerPoint</Application>
  <PresentationFormat>On-screen Show (4:3)</PresentationFormat>
  <Paragraphs>230</Paragraphs>
  <Slides>21</Slides>
  <Notes>10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Optional_Corporate_PPT_Template-Arial</vt:lpstr>
      <vt:lpstr>National Flood Interoperability Experiment (NFIE)</vt:lpstr>
      <vt:lpstr>Goals  National Flood Interoperability Experiment</vt:lpstr>
      <vt:lpstr>Why – People</vt:lpstr>
      <vt:lpstr>Why – Cost</vt:lpstr>
      <vt:lpstr>PowerPoint Presentation</vt:lpstr>
      <vt:lpstr>PowerPoint Presentation</vt:lpstr>
      <vt:lpstr>Why – Science</vt:lpstr>
      <vt:lpstr>Why – Technology</vt:lpstr>
      <vt:lpstr>Why – Open Water Data Initiative</vt:lpstr>
      <vt:lpstr>National Water Data Center</vt:lpstr>
      <vt:lpstr>Initiative: Evolution of NWS Data Services</vt:lpstr>
      <vt:lpstr>Research Questions</vt:lpstr>
      <vt:lpstr>NHDPlus Version 2 </vt:lpstr>
      <vt:lpstr>WaterML Web Services –   CUAHSI, USGS, OGC, WMO …..</vt:lpstr>
      <vt:lpstr> Demonstrate Experimental Design</vt:lpstr>
      <vt:lpstr>PowerPoint Presentation</vt:lpstr>
      <vt:lpstr>PowerPoint Presentation</vt:lpstr>
      <vt:lpstr>An Example</vt:lpstr>
      <vt:lpstr>NFIE: Organizational Structure</vt:lpstr>
      <vt:lpstr>NFIE: Timeline</vt:lpstr>
      <vt:lpstr>PowerPoint Presentation</vt:lpstr>
    </vt:vector>
  </TitlesOfParts>
  <Company>The University of Texas at 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a Global Water Information System</dc:title>
  <dc:creator>Maidment, David R</dc:creator>
  <cp:lastModifiedBy>Maidment</cp:lastModifiedBy>
  <cp:revision>321</cp:revision>
  <dcterms:created xsi:type="dcterms:W3CDTF">2012-11-05T01:06:42Z</dcterms:created>
  <dcterms:modified xsi:type="dcterms:W3CDTF">2014-10-18T09:47:04Z</dcterms:modified>
</cp:coreProperties>
</file>