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25" d="100"/>
          <a:sy n="25" d="100"/>
        </p:scale>
        <p:origin x="42" y="132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E8E3-5464-427D-B13E-4A9169F30851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C9EA-5C3E-46BD-97E5-3C5866AA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cuahsi.org/NFIE" TargetMode="External"/><Relationship Id="rId3" Type="http://schemas.openxmlformats.org/officeDocument/2006/relationships/hyperlink" Target="mailto:edward.clark@noaa.gov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mailto:maidment@utexas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anernest@eng.ua.edu" TargetMode="External"/><Relationship Id="rId15" Type="http://schemas.openxmlformats.org/officeDocument/2006/relationships/image" Target="../media/image9.jpg"/><Relationship Id="rId10" Type="http://schemas.openxmlformats.org/officeDocument/2006/relationships/image" Target="../media/image5.png"/><Relationship Id="rId4" Type="http://schemas.openxmlformats.org/officeDocument/2006/relationships/hyperlink" Target="mailto:rhooper@cuahsi.org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endCxn id="53" idx="0"/>
          </p:cNvCxnSpPr>
          <p:nvPr/>
        </p:nvCxnSpPr>
        <p:spPr>
          <a:xfrm>
            <a:off x="43042363" y="11689216"/>
            <a:ext cx="19367" cy="326427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>
            <a:endCxn id="38" idx="0"/>
          </p:cNvCxnSpPr>
          <p:nvPr/>
        </p:nvCxnSpPr>
        <p:spPr>
          <a:xfrm>
            <a:off x="26715532" y="10444679"/>
            <a:ext cx="43237" cy="450881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Connector 45"/>
          <p:cNvCxnSpPr>
            <a:endCxn id="41" idx="0"/>
          </p:cNvCxnSpPr>
          <p:nvPr/>
        </p:nvCxnSpPr>
        <p:spPr>
          <a:xfrm>
            <a:off x="29727576" y="8260156"/>
            <a:ext cx="27069" cy="669333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Straight Connector 77"/>
          <p:cNvCxnSpPr/>
          <p:nvPr/>
        </p:nvCxnSpPr>
        <p:spPr bwMode="auto">
          <a:xfrm flipH="1" flipV="1">
            <a:off x="30973498" y="13574416"/>
            <a:ext cx="11840" cy="16704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32146784" y="10871905"/>
            <a:ext cx="3" cy="40815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 bwMode="auto">
          <a:xfrm>
            <a:off x="34815519" y="13152249"/>
            <a:ext cx="0" cy="1821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169"/>
          <p:cNvSpPr>
            <a:spLocks noChangeArrowheads="1"/>
          </p:cNvSpPr>
          <p:nvPr/>
        </p:nvSpPr>
        <p:spPr bwMode="auto">
          <a:xfrm>
            <a:off x="723900" y="685800"/>
            <a:ext cx="49758600" cy="31546800"/>
          </a:xfrm>
          <a:prstGeom prst="rect">
            <a:avLst/>
          </a:prstGeom>
          <a:noFill/>
          <a:ln w="152400">
            <a:solidFill>
              <a:srgbClr val="32659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2169"/>
          <p:cNvSpPr>
            <a:spLocks noChangeArrowheads="1"/>
          </p:cNvSpPr>
          <p:nvPr/>
        </p:nvSpPr>
        <p:spPr bwMode="auto">
          <a:xfrm>
            <a:off x="723900" y="685800"/>
            <a:ext cx="49758600" cy="6129338"/>
          </a:xfrm>
          <a:prstGeom prst="rect">
            <a:avLst/>
          </a:prstGeom>
          <a:noFill/>
          <a:ln w="152400">
            <a:solidFill>
              <a:srgbClr val="32659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2033"/>
          <p:cNvSpPr>
            <a:spLocks noChangeArrowheads="1"/>
          </p:cNvSpPr>
          <p:nvPr/>
        </p:nvSpPr>
        <p:spPr bwMode="auto">
          <a:xfrm>
            <a:off x="2768238" y="1166813"/>
            <a:ext cx="47714262" cy="19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4077" tIns="77040" rIns="154077" bIns="77040" anchor="ctr"/>
          <a:lstStyle/>
          <a:p>
            <a:pPr algn="ctr" defTabSz="1085850" eaLnBrk="0" hangingPunct="0"/>
            <a:r>
              <a:rPr lang="en-US" sz="9600" b="1" spc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National Flood Interoperability Experiment (NFIE)</a:t>
            </a:r>
            <a:endParaRPr lang="en-US" sz="9600" b="1" i="1" spc="1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2034"/>
          <p:cNvSpPr>
            <a:spLocks noChangeArrowheads="1"/>
          </p:cNvSpPr>
          <p:nvPr/>
        </p:nvSpPr>
        <p:spPr bwMode="auto">
          <a:xfrm>
            <a:off x="4203569" y="2902456"/>
            <a:ext cx="45110400" cy="41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4077" tIns="77040" rIns="154077" bIns="77040" anchor="ctr"/>
          <a:lstStyle/>
          <a:p>
            <a:pPr algn="ctr" defTabSz="1085850" eaLnBrk="0" hangingPunct="0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Maidment</a:t>
            </a: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maidment@utexas.edu</a:t>
            </a: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5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Texas at 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</a:t>
            </a:r>
            <a:r>
              <a:rPr lang="en-US" sz="6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n-US" sz="5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 (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edward.clark@noaa.gov</a:t>
            </a:r>
            <a:r>
              <a:rPr lang="en-US" sz="5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Weather Service; </a:t>
            </a:r>
            <a:endParaRPr kumimoji="0" lang="en-US" sz="540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085850" eaLnBrk="0" hangingPunct="0">
              <a:defRPr/>
            </a:pP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Richard</a:t>
            </a: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Hooper (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rhooper@cuahsi.org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CUAHSI; Andrew 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Ernest (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anernest@eng.ua.edu</a:t>
            </a:r>
            <a:r>
              <a:rPr lang="en-US" sz="5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University of Alabama </a:t>
            </a:r>
          </a:p>
          <a:p>
            <a:pPr lvl="0" algn="ctr" defTabSz="1085850" eaLnBrk="0" hangingPunct="0">
              <a:defRPr/>
            </a:pPr>
            <a:endParaRPr kumimoji="0" lang="en-US" sz="540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085850" eaLnBrk="0" hangingPunct="0">
              <a:defRPr/>
            </a:pPr>
            <a:r>
              <a:rPr kumimoji="0" lang="en-US" sz="5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Poster GC11C-0576 Presented at Fall Meeting, American Geophysical Union, San Francisco CA, 15 December 2014</a:t>
            </a:r>
            <a:endParaRPr kumimoji="0" lang="en-US" sz="600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08585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90600" y="4616451"/>
            <a:ext cx="60833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work is funded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part by National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Grant EAR 1343785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Earth Cube Building Blocks: </a:t>
            </a:r>
          </a:p>
          <a:p>
            <a:pPr algn="ctr" defTabSz="4389438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Integrating Discrete and Continuous 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 descr="nsf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497806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>
            <a:stCxn id="6" idx="2"/>
          </p:cNvCxnSpPr>
          <p:nvPr/>
        </p:nvCxnSpPr>
        <p:spPr>
          <a:xfrm>
            <a:off x="25603200" y="6815138"/>
            <a:ext cx="0" cy="23258462"/>
          </a:xfrm>
          <a:prstGeom prst="line">
            <a:avLst/>
          </a:prstGeom>
          <a:ln w="152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900" y="30073600"/>
            <a:ext cx="49758600" cy="0"/>
          </a:xfrm>
          <a:prstGeom prst="line">
            <a:avLst/>
          </a:prstGeom>
          <a:ln w="152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30370651"/>
            <a:ext cx="49491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great many people have contributed to this work. We want to acknowledge in particular: Don Cline, National Weather Service;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Peter Colohan, Office of Science and Technology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Policy, Executive Office of the President; Anne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Castle,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of Interior, Jerad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Bales, Nate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Booth, USGS; David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Gonzalo Espinoza, Fernando Salas, Marcelo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Somos Valenzuela,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Ahmad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Tavakoly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Tim Whiteaker,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Texas at Austin;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David Gochis, NCAR; Cedric David, JPL; Harry Evans, City of Austin;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Dean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Djokic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Steve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Kopp,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Nawajish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Noman, Jack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Dangermond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ESRI; Michael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Natschke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Matt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Ables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Kisters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Kristin Tolle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Dan Fay,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Microsoft Research;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Barbara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Minsker, University of Illinois; David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Tarboton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Utah State University;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Witold Krajewski, University of Iowa; Jon Goodall, University of Virginia; Ethan Davis,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Unidata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 Emily Clark, Alva Couch, CUAHSI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6" y="8260156"/>
            <a:ext cx="23061613" cy="53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81185" y="13978350"/>
            <a:ext cx="1191101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Weather Service has open a new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Water Center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University of Alabama, Tuscaloosa.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will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nationally synthesize the operations of the present regional River Forecast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Centers.  This offers an opportunity to rethink how hydrology is done in the United States at the continental scale. 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Weather Service has invited the academic community, coordinated by the Consortium of Universities for the Advancement of Hydrologic Science,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(CUAHSI), to engage in a National Flood Interoperability Experiment to explore how this could be done for flooding.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HydroCentralizationnolegend-wnwc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403" y="12712279"/>
            <a:ext cx="14044446" cy="102757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00200" y="24378562"/>
            <a:ext cx="10947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can near-real-time hydrologic simulations at high spatial resolution, covering the nation, be carried out?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can this lead to improved emergency response and community resilience?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can an improved interoperability framework support the first two goals and lead to sustained innovation in the research to operations process?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600" y="24773147"/>
            <a:ext cx="4215608" cy="42665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</p:pic>
      <p:pic>
        <p:nvPicPr>
          <p:cNvPr id="29" name="Picture 2" descr="Imágenes integradas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06" y="24492032"/>
            <a:ext cx="6838128" cy="4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Up-Down Arrow 29"/>
          <p:cNvSpPr/>
          <p:nvPr/>
        </p:nvSpPr>
        <p:spPr bwMode="auto">
          <a:xfrm>
            <a:off x="17548379" y="25922780"/>
            <a:ext cx="438466" cy="1363169"/>
          </a:xfrm>
          <a:prstGeom prst="up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23900" y="23368000"/>
            <a:ext cx="49758600" cy="0"/>
          </a:xfrm>
          <a:prstGeom prst="line">
            <a:avLst/>
          </a:prstGeom>
          <a:ln w="152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978900" y="23508538"/>
            <a:ext cx="962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NFIE Research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cxnSp>
        <p:nvCxnSpPr>
          <p:cNvPr id="33" name="Straight Connector 32"/>
          <p:cNvCxnSpPr>
            <a:endCxn id="64" idx="0"/>
          </p:cNvCxnSpPr>
          <p:nvPr/>
        </p:nvCxnSpPr>
        <p:spPr>
          <a:xfrm>
            <a:off x="48165309" y="8721527"/>
            <a:ext cx="0" cy="623196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/>
          <p:cNvCxnSpPr>
            <a:endCxn id="82" idx="0"/>
          </p:cNvCxnSpPr>
          <p:nvPr/>
        </p:nvCxnSpPr>
        <p:spPr bwMode="auto">
          <a:xfrm flipH="1">
            <a:off x="37507040" y="11472739"/>
            <a:ext cx="30104" cy="335902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V="1">
            <a:off x="26295140" y="15199514"/>
            <a:ext cx="23300308" cy="45371"/>
          </a:xfrm>
          <a:prstGeom prst="straightConnector1">
            <a:avLst/>
          </a:prstGeom>
          <a:noFill/>
          <a:ln w="508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6" name="Group 35"/>
          <p:cNvGrpSpPr/>
          <p:nvPr/>
        </p:nvGrpSpPr>
        <p:grpSpPr>
          <a:xfrm>
            <a:off x="26338384" y="14726639"/>
            <a:ext cx="852681" cy="907417"/>
            <a:chOff x="766376" y="3680379"/>
            <a:chExt cx="313553" cy="313598"/>
          </a:xfrm>
        </p:grpSpPr>
        <p:sp>
          <p:nvSpPr>
            <p:cNvPr id="37" name="Oval 36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334260" y="14726639"/>
            <a:ext cx="852681" cy="907417"/>
            <a:chOff x="766376" y="3680379"/>
            <a:chExt cx="313553" cy="313598"/>
          </a:xfrm>
        </p:grpSpPr>
        <p:sp>
          <p:nvSpPr>
            <p:cNvPr id="40" name="Oval 39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490848" y="15773358"/>
            <a:ext cx="295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Dec 2014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41802" y="15773358"/>
            <a:ext cx="30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Jan 2015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1754976" y="14726639"/>
            <a:ext cx="852681" cy="907417"/>
            <a:chOff x="766376" y="3680379"/>
            <a:chExt cx="313553" cy="313598"/>
          </a:xfrm>
        </p:grpSpPr>
        <p:sp>
          <p:nvSpPr>
            <p:cNvPr id="49" name="Oval 48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641345" y="14726639"/>
            <a:ext cx="852681" cy="907417"/>
            <a:chOff x="766376" y="3680379"/>
            <a:chExt cx="313553" cy="313598"/>
          </a:xfrm>
        </p:grpSpPr>
        <p:sp>
          <p:nvSpPr>
            <p:cNvPr id="52" name="Oval 51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0575918" y="15773358"/>
            <a:ext cx="321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Feb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422598" y="14726639"/>
            <a:ext cx="852681" cy="907417"/>
            <a:chOff x="766376" y="3680379"/>
            <a:chExt cx="313553" cy="313598"/>
          </a:xfrm>
        </p:grpSpPr>
        <p:sp>
          <p:nvSpPr>
            <p:cNvPr id="58" name="Oval 57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445477" y="15773358"/>
            <a:ext cx="280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Mar 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664223" y="15773358"/>
            <a:ext cx="2806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Jun </a:t>
            </a:r>
          </a:p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 – 5  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7744923" y="14726639"/>
            <a:ext cx="852681" cy="907417"/>
            <a:chOff x="766376" y="3680379"/>
            <a:chExt cx="313553" cy="313598"/>
          </a:xfrm>
        </p:grpSpPr>
        <p:sp>
          <p:nvSpPr>
            <p:cNvPr id="63" name="Oval 62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608445" y="14726639"/>
            <a:ext cx="852681" cy="907417"/>
            <a:chOff x="766376" y="3680379"/>
            <a:chExt cx="313553" cy="313598"/>
          </a:xfrm>
        </p:grpSpPr>
        <p:sp>
          <p:nvSpPr>
            <p:cNvPr id="69" name="Oval 68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8631323" y="15773358"/>
            <a:ext cx="280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7086656" y="14726639"/>
            <a:ext cx="852681" cy="907417"/>
            <a:chOff x="766376" y="3680379"/>
            <a:chExt cx="313553" cy="313598"/>
          </a:xfrm>
        </p:grpSpPr>
        <p:sp>
          <p:nvSpPr>
            <p:cNvPr id="73" name="Oval 72"/>
            <p:cNvSpPr/>
            <p:nvPr/>
          </p:nvSpPr>
          <p:spPr>
            <a:xfrm>
              <a:off x="766376" y="3680379"/>
              <a:ext cx="313553" cy="313598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40386" y="3758777"/>
              <a:ext cx="161153" cy="152400"/>
            </a:xfrm>
            <a:prstGeom prst="ellipse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400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6109534" y="15773358"/>
            <a:ext cx="280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Apr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6" name="5-Point Star 75"/>
          <p:cNvSpPr/>
          <p:nvPr/>
        </p:nvSpPr>
        <p:spPr bwMode="auto">
          <a:xfrm>
            <a:off x="30636129" y="14889989"/>
            <a:ext cx="693788" cy="680567"/>
          </a:xfrm>
          <a:prstGeom prst="star5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5-Point Star 78"/>
          <p:cNvSpPr/>
          <p:nvPr/>
        </p:nvSpPr>
        <p:spPr bwMode="auto">
          <a:xfrm>
            <a:off x="34495734" y="14833695"/>
            <a:ext cx="693788" cy="680567"/>
          </a:xfrm>
          <a:prstGeom prst="star5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5-Point Star 81"/>
          <p:cNvSpPr/>
          <p:nvPr/>
        </p:nvSpPr>
        <p:spPr bwMode="auto">
          <a:xfrm>
            <a:off x="37160145" y="14831759"/>
            <a:ext cx="693788" cy="680567"/>
          </a:xfrm>
          <a:prstGeom prst="star5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698141" y="15773358"/>
            <a:ext cx="2806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Jul </a:t>
            </a:r>
          </a:p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15 – 17  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5714536" y="14859231"/>
            <a:ext cx="693788" cy="680567"/>
          </a:xfrm>
          <a:prstGeom prst="star5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059807" y="12411079"/>
            <a:ext cx="2324621" cy="132343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lIns="91440" rIns="91440" rtlCol="0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Abstracts Due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87" name="Straight Connector 86"/>
          <p:cNvCxnSpPr>
            <a:stCxn id="86" idx="1"/>
            <a:endCxn id="85" idx="0"/>
          </p:cNvCxnSpPr>
          <p:nvPr/>
        </p:nvCxnSpPr>
        <p:spPr>
          <a:xfrm>
            <a:off x="46059807" y="13072799"/>
            <a:ext cx="1623" cy="17864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2" name="Rectangle 91"/>
          <p:cNvSpPr/>
          <p:nvPr/>
        </p:nvSpPr>
        <p:spPr>
          <a:xfrm>
            <a:off x="26734898" y="10444679"/>
            <a:ext cx="396160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NFIE Program</a:t>
            </a:r>
          </a:p>
          <a:p>
            <a:pPr algn="ctr"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Announcement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0965085" y="12411079"/>
            <a:ext cx="339643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Applications </a:t>
            </a:r>
          </a:p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Open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741742" y="8235312"/>
            <a:ext cx="262448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Overview webinars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2133234" y="10444679"/>
            <a:ext cx="262448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Technical webinars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4813012" y="12411079"/>
            <a:ext cx="339643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Applications close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7478511" y="10444679"/>
            <a:ext cx="339643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Awards announced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3042363" y="10444679"/>
            <a:ext cx="44317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Summer Institute kickoff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885740" y="8235312"/>
            <a:ext cx="44317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Summer Institute Capstone Event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375832" y="7035259"/>
            <a:ext cx="5255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NFIE Timeline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7612" y="14205972"/>
            <a:ext cx="1417005" cy="141700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70" y="14142539"/>
            <a:ext cx="1543870" cy="1543870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6136600" y="19202400"/>
            <a:ext cx="23705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Overview of NFIE goals and structure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 description of resources available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</a:t>
            </a:r>
            <a:r>
              <a:rPr lang="en-US" sz="4000" b="1" dirty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Weeklong conference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data carpentry training   </a:t>
            </a:r>
          </a:p>
          <a:p>
            <a:r>
              <a:rPr lang="en-US" sz="4000" b="1" dirty="0" smtClean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</a:t>
            </a:r>
            <a:r>
              <a:rPr lang="en-US" sz="4000" b="1" dirty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Summer institute at Tuscaloosa with curriculum around four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themes: Science,  Technology, Decision Support and Applications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Non-residential </a:t>
            </a:r>
            <a:r>
              <a:rPr lang="en-US" sz="4000" b="1" dirty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Projects performed at students’ home institute</a:t>
            </a:r>
          </a:p>
          <a:p>
            <a:r>
              <a:rPr lang="en-US" sz="4000" b="1" dirty="0" smtClean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Capstone </a:t>
            </a:r>
            <a:r>
              <a:rPr lang="en-US" sz="4000" b="1" dirty="0">
                <a:solidFill>
                  <a:srgbClr val="00144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Projects presented from residential and non-residential students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6206997" y="24806459"/>
            <a:ext cx="241104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be a  Summer Institute held at the National Water Center  in Tuscaloosa, Alabama, from June 1 to July 17, 2015 for students and facult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 participate in the National Flood Interoperability Experiment.  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information: see the CUAHSI booth 2523,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Moscone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South, Hall C,  at the Fall AGU meeting ,or the web site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http://www.cuahsi.org/NFIE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2113200" y="17416120"/>
            <a:ext cx="7880350" cy="11815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Summer Institute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16301" y="17416120"/>
            <a:ext cx="3247922" cy="1181513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9574022" y="7136858"/>
            <a:ext cx="8193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Water Center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786712" y="23547139"/>
            <a:ext cx="8433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NFIE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Institute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720" y="27976558"/>
            <a:ext cx="6320152" cy="1851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3670" y="28536099"/>
            <a:ext cx="999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detail, see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H13H-1207, Fall AGU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546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Salas</dc:creator>
  <cp:lastModifiedBy>Maidment, David R</cp:lastModifiedBy>
  <cp:revision>26</cp:revision>
  <dcterms:created xsi:type="dcterms:W3CDTF">2014-12-05T22:59:56Z</dcterms:created>
  <dcterms:modified xsi:type="dcterms:W3CDTF">2014-12-12T16:29:45Z</dcterms:modified>
</cp:coreProperties>
</file>