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9"/>
  </p:notesMasterIdLst>
  <p:handoutMasterIdLst>
    <p:handoutMasterId r:id="rId40"/>
  </p:handoutMasterIdLst>
  <p:sldIdLst>
    <p:sldId id="268" r:id="rId3"/>
    <p:sldId id="277" r:id="rId4"/>
    <p:sldId id="278" r:id="rId5"/>
    <p:sldId id="279" r:id="rId6"/>
    <p:sldId id="280" r:id="rId7"/>
    <p:sldId id="281" r:id="rId8"/>
    <p:sldId id="265" r:id="rId9"/>
    <p:sldId id="266" r:id="rId10"/>
    <p:sldId id="267" r:id="rId11"/>
    <p:sldId id="264" r:id="rId12"/>
    <p:sldId id="273" r:id="rId13"/>
    <p:sldId id="291" r:id="rId14"/>
    <p:sldId id="292" r:id="rId15"/>
    <p:sldId id="295" r:id="rId16"/>
    <p:sldId id="282" r:id="rId17"/>
    <p:sldId id="283" r:id="rId18"/>
    <p:sldId id="284" r:id="rId19"/>
    <p:sldId id="285" r:id="rId20"/>
    <p:sldId id="270" r:id="rId21"/>
    <p:sldId id="260" r:id="rId22"/>
    <p:sldId id="259" r:id="rId23"/>
    <p:sldId id="261" r:id="rId24"/>
    <p:sldId id="258" r:id="rId25"/>
    <p:sldId id="257" r:id="rId26"/>
    <p:sldId id="294" r:id="rId27"/>
    <p:sldId id="262" r:id="rId28"/>
    <p:sldId id="263" r:id="rId29"/>
    <p:sldId id="308" r:id="rId30"/>
    <p:sldId id="309" r:id="rId31"/>
    <p:sldId id="310" r:id="rId32"/>
    <p:sldId id="311" r:id="rId33"/>
    <p:sldId id="312" r:id="rId34"/>
    <p:sldId id="274" r:id="rId35"/>
    <p:sldId id="275" r:id="rId36"/>
    <p:sldId id="276" r:id="rId37"/>
    <p:sldId id="30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9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786D6-6239-421A-BD4E-7E0D2707B01D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31108-1329-457E-8E2B-EBC9BB4CF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84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F9D2-E609-4A32-95A7-E1C49A3774CD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0B03E-4531-4C1B-9165-935174255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9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91" y="4414840"/>
            <a:ext cx="5610225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495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32943" indent="-232943">
              <a:buAutoNum type="arabicPeriod"/>
            </a:pPr>
            <a:r>
              <a:rPr lang="en-US" baseline="0" dirty="0" smtClean="0"/>
              <a:t>RFC archive</a:t>
            </a:r>
          </a:p>
          <a:p>
            <a:pPr marL="232943" indent="-232943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32943" indent="-232943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32943" indent="-232943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5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606-A02E-468C-83AB-B3E9AA26997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8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7624F-FC90-2C4F-A1CA-E608E374EC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720269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53045445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10/30/2015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1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10/30/2015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0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3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7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59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9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5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36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5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31002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20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8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37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3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49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261516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68616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91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84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08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79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879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5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arcg.is/1LPOHnE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arcg.is/1GtObu3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gis.ncdc.noaa.gov/map/viewer/#app=cdo&amp;cfg=radar&amp;theme=radar&amp;display=nexrad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>
                <a:solidFill>
                  <a:prstClr val="black"/>
                </a:solidFill>
              </a:rPr>
              <a:t>David R. </a:t>
            </a:r>
            <a:r>
              <a:rPr lang="en-US" sz="2400" dirty="0" smtClean="0">
                <a:solidFill>
                  <a:prstClr val="black"/>
                </a:solidFill>
              </a:rPr>
              <a:t>Maidment and Harry R. Evans</a:t>
            </a:r>
            <a:endParaRPr lang="en-US" sz="2400" dirty="0">
              <a:solidFill>
                <a:prstClr val="black"/>
              </a:solidFill>
            </a:endParaRP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Center for Research in Water Resources</a:t>
            </a: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1384738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659" y="5057420"/>
            <a:ext cx="8573427" cy="123711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Texas Division of Emergency Management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Austin, TX</a:t>
            </a:r>
            <a:r>
              <a:rPr lang="en-US" sz="1600" dirty="0" smtClean="0">
                <a:solidFill>
                  <a:srgbClr val="5EB4E6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 30 October 2015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Acknowledgements: Ed Clark, Fernando Salas, Marcelo Somos Valenzuela</a:t>
            </a:r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,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Andy Ernest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ESRI,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Kisters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Microsoft Research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National 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Flood Interoperability </a:t>
            </a: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Experiment for the Texas Emergency Response</a:t>
            </a:r>
            <a:endParaRPr lang="en-US" dirty="0">
              <a:solidFill>
                <a:srgbClr val="001446">
                  <a:lumMod val="75000"/>
                  <a:lumOff val="25000"/>
                </a:srgbClr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17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Current and New Forecast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130 Catchments and </a:t>
            </a:r>
            <a:r>
              <a:rPr lang="en-US" dirty="0" err="1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uniquely labelled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Two basins and one forecast point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becomes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Current: 6600 basins and 3600 forecast points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NFIE: 2.7 million stream reaches and catchments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national flow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dirty="0">
                <a:solidFill>
                  <a:prstClr val="black"/>
                </a:solidFill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Basin  ~ 400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Reach Catchment   ~ 1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</p:spTree>
    <p:extLst>
      <p:ext uri="{BB962C8B-B14F-4D97-AF65-F5344CB8AC3E}">
        <p14:creationId xmlns:p14="http://schemas.microsoft.com/office/powerpoint/2010/main" val="2129940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6" y="2295479"/>
            <a:ext cx="6983454" cy="319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Referencing on </a:t>
            </a:r>
            <a:r>
              <a:rPr lang="en-US" dirty="0" err="1" smtClean="0"/>
              <a:t>Flowlines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0724" y="2921492"/>
            <a:ext cx="2794980" cy="10548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72806" y="4882612"/>
            <a:ext cx="1102898" cy="5646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4298" y="4931606"/>
            <a:ext cx="52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Lat.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8592" y="493160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5618" y="4931606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455" y="1592114"/>
            <a:ext cx="5993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Bridge and Stream </a:t>
            </a:r>
            <a:r>
              <a:rPr lang="en-US" dirty="0">
                <a:solidFill>
                  <a:prstClr val="black"/>
                </a:solidFill>
              </a:rPr>
              <a:t>Gage at RR 12 is at Measure 70.246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on </a:t>
            </a:r>
            <a:r>
              <a:rPr lang="en-US" dirty="0" err="1">
                <a:solidFill>
                  <a:prstClr val="black"/>
                </a:solidFill>
              </a:rPr>
              <a:t>Flowline</a:t>
            </a:r>
            <a:r>
              <a:rPr lang="en-US" dirty="0">
                <a:solidFill>
                  <a:prstClr val="black"/>
                </a:solidFill>
              </a:rPr>
              <a:t> 1630223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2873" y="5661547"/>
            <a:ext cx="40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 is the % distance upstream from most downstream point on 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707" y="1042478"/>
            <a:ext cx="671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Using measures, the flow can be estimated at any point along the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5" y="4961968"/>
            <a:ext cx="3115340" cy="17523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963125" y="3976366"/>
            <a:ext cx="17599" cy="95524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97966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82"/>
          <p:cNvSpPr txBox="1"/>
          <p:nvPr/>
        </p:nvSpPr>
        <p:spPr>
          <a:xfrm>
            <a:off x="427305" y="5778202"/>
            <a:ext cx="3273067" cy="5142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prstClr val="black"/>
              </a:buClr>
              <a:buSzPct val="100000"/>
            </a:pPr>
            <a:r>
              <a:rPr lang="en-US" sz="1700" dirty="0">
                <a:solidFill>
                  <a:prstClr val="black"/>
                </a:solidFill>
                <a:latin typeface="Merriweather"/>
                <a:ea typeface="Merriweather"/>
                <a:cs typeface="Merriweather"/>
                <a:sym typeface="Merriweather"/>
              </a:rPr>
              <a:t>Ensemble of 50 flood forecasts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05" y="3560515"/>
            <a:ext cx="3091143" cy="20266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5" name="Shape 174"/>
          <p:cNvSpPr/>
          <p:nvPr/>
        </p:nvSpPr>
        <p:spPr>
          <a:xfrm>
            <a:off x="3687862" y="4359642"/>
            <a:ext cx="621696" cy="2384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1451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Flooding on Shoal Creek, Austin, TX</a:t>
            </a:r>
            <a:endParaRPr lang="en-US" dirty="0"/>
          </a:p>
        </p:txBody>
      </p:sp>
      <p:grpSp>
        <p:nvGrpSpPr>
          <p:cNvPr id="22" name="Shape 170"/>
          <p:cNvGrpSpPr/>
          <p:nvPr/>
        </p:nvGrpSpPr>
        <p:grpSpPr>
          <a:xfrm>
            <a:off x="545591" y="1304025"/>
            <a:ext cx="3657598" cy="1940666"/>
            <a:chOff x="447786" y="453673"/>
            <a:chExt cx="7758131" cy="3720506"/>
          </a:xfrm>
        </p:grpSpPr>
        <p:sp>
          <p:nvSpPr>
            <p:cNvPr id="23" name="Shape 171"/>
            <p:cNvSpPr/>
            <p:nvPr/>
          </p:nvSpPr>
          <p:spPr>
            <a:xfrm>
              <a:off x="447786" y="2807303"/>
              <a:ext cx="1838217" cy="13668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ECMWF-RAPID flow forecasts</a:t>
              </a:r>
            </a:p>
          </p:txBody>
        </p:sp>
        <p:sp>
          <p:nvSpPr>
            <p:cNvPr id="24" name="Shape 172"/>
            <p:cNvSpPr/>
            <p:nvPr/>
          </p:nvSpPr>
          <p:spPr>
            <a:xfrm>
              <a:off x="3124200" y="3048000"/>
              <a:ext cx="2057397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Deterministic flood maps</a:t>
              </a:r>
            </a:p>
          </p:txBody>
        </p:sp>
        <p:sp>
          <p:nvSpPr>
            <p:cNvPr id="25" name="Shape 173"/>
            <p:cNvSpPr/>
            <p:nvPr/>
          </p:nvSpPr>
          <p:spPr>
            <a:xfrm>
              <a:off x="6019799" y="3048000"/>
              <a:ext cx="2186118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Probabilistic flood maps</a:t>
              </a:r>
            </a:p>
          </p:txBody>
        </p:sp>
        <p:sp>
          <p:nvSpPr>
            <p:cNvPr id="30" name="Shape 174"/>
            <p:cNvSpPr/>
            <p:nvPr/>
          </p:nvSpPr>
          <p:spPr>
            <a:xfrm>
              <a:off x="22860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" name="Shape 175"/>
            <p:cNvSpPr/>
            <p:nvPr/>
          </p:nvSpPr>
          <p:spPr>
            <a:xfrm>
              <a:off x="51816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3" name="Shape 176"/>
            <p:cNvSpPr/>
            <p:nvPr/>
          </p:nvSpPr>
          <p:spPr>
            <a:xfrm>
              <a:off x="2971797" y="453673"/>
              <a:ext cx="1981199" cy="8381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HEC-RAS model</a:t>
              </a:r>
            </a:p>
          </p:txBody>
        </p:sp>
        <p:sp>
          <p:nvSpPr>
            <p:cNvPr id="34" name="Shape 177"/>
            <p:cNvSpPr/>
            <p:nvPr/>
          </p:nvSpPr>
          <p:spPr>
            <a:xfrm>
              <a:off x="2971797" y="1681125"/>
              <a:ext cx="1981200" cy="9143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Rating curves library</a:t>
              </a:r>
            </a:p>
          </p:txBody>
        </p:sp>
        <p:sp>
          <p:nvSpPr>
            <p:cNvPr id="36" name="Shape 178"/>
            <p:cNvSpPr/>
            <p:nvPr/>
          </p:nvSpPr>
          <p:spPr>
            <a:xfrm>
              <a:off x="3886200" y="27432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7" name="Shape 179"/>
            <p:cNvSpPr/>
            <p:nvPr/>
          </p:nvSpPr>
          <p:spPr>
            <a:xfrm>
              <a:off x="3886200" y="13716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2" y="1304025"/>
            <a:ext cx="4029122" cy="5214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65" y="1306507"/>
            <a:ext cx="1729400" cy="12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7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Progression of Memorial Day Flood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273175"/>
            <a:ext cx="7542212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22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143408"/>
            <a:ext cx="2133600" cy="365125"/>
          </a:xfrm>
          <a:prstGeom prst="rect">
            <a:avLst/>
          </a:prstGeom>
        </p:spPr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L-Shape 3"/>
          <p:cNvSpPr/>
          <p:nvPr/>
        </p:nvSpPr>
        <p:spPr>
          <a:xfrm rot="5400000">
            <a:off x="112277" y="2982540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5634"/>
            <a:ext cx="5749311" cy="15520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Avenir Black"/>
                <a:cs typeface="Avenir Black"/>
              </a:rPr>
              <a:t>Multi-Year Strategic </a:t>
            </a:r>
          </a:p>
          <a:p>
            <a:r>
              <a:rPr lang="en-US" sz="3600" dirty="0" smtClean="0">
                <a:latin typeface="Avenir Black"/>
                <a:cs typeface="Avenir Black"/>
              </a:rPr>
              <a:t>Science and Services Plan</a:t>
            </a:r>
          </a:p>
          <a:p>
            <a:r>
              <a:rPr lang="en-US" sz="1800" i="1" dirty="0" smtClean="0">
                <a:solidFill>
                  <a:srgbClr val="0772B0"/>
                </a:solidFill>
                <a:latin typeface="Avenir Black"/>
                <a:cs typeface="Avenir Black"/>
              </a:rPr>
              <a:t>Total Water Prediction and National Water Center</a:t>
            </a:r>
            <a:endParaRPr lang="en-US" sz="1800" i="1" dirty="0">
              <a:solidFill>
                <a:srgbClr val="0772B0"/>
              </a:solidFill>
              <a:latin typeface="Avenir Black"/>
              <a:cs typeface="Avenir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643" y="2631644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FY 15-20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0688" y="2090110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FY 16-21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7198" y="1536677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FY 17-22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3659" y="975437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FY 18-23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0120" y="4417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FY 19-24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L-Shape 14"/>
          <p:cNvSpPr/>
          <p:nvPr/>
        </p:nvSpPr>
        <p:spPr>
          <a:xfrm rot="5400000">
            <a:off x="1900795" y="2435057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5400000">
            <a:off x="3689313" y="1887574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-Shape 16"/>
          <p:cNvSpPr/>
          <p:nvPr/>
        </p:nvSpPr>
        <p:spPr>
          <a:xfrm rot="5400000">
            <a:off x="5477831" y="1340091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-Shape 17"/>
          <p:cNvSpPr/>
          <p:nvPr/>
        </p:nvSpPr>
        <p:spPr>
          <a:xfrm rot="5400000">
            <a:off x="7266350" y="792608"/>
            <a:ext cx="1751645" cy="1788518"/>
          </a:xfrm>
          <a:prstGeom prst="corner">
            <a:avLst>
              <a:gd name="adj1" fmla="val 12132"/>
              <a:gd name="adj2" fmla="val 128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2802" y="3200939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Centralized Water Forecasting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1321" y="2687526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Flash Flood and Urban Hydrology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9839" y="2143758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Coastal Total Water Level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86750" y="1597165"/>
            <a:ext cx="156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Dry Side: Drought and Post-Fire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6877" y="1047735"/>
            <a:ext cx="16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Water Quality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473" y="4030429"/>
            <a:ext cx="1795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sz="1100" b="1" dirty="0" smtClean="0">
                <a:latin typeface="Arial"/>
                <a:cs typeface="Arial"/>
              </a:rPr>
              <a:t>National Water Model (NWM) operational May 2016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Water forecasts for 2.7 million stream reaches in U.S.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 smtClean="0">
                <a:latin typeface="Arial"/>
                <a:cs typeface="Arial"/>
              </a:rPr>
              <a:t>100 million people get a terrestrial water forecast for first time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National Water Center (NWC) begins providing daily situational awareness and guidance to NWS field offices</a:t>
            </a:r>
            <a:endParaRPr lang="en-US" sz="1000" i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48901" y="3567064"/>
            <a:ext cx="17971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sz="1100" b="1" dirty="0" smtClean="0">
                <a:latin typeface="Arial"/>
                <a:cs typeface="Arial"/>
              </a:rPr>
              <a:t>Enhance NWM with nested hyper- resolution zoom capability and urban hydrologic processes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Heightened focus on regions of interests (e.g. follow storms)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Street level </a:t>
            </a:r>
            <a:r>
              <a:rPr lang="en-US" sz="1000" b="1" i="1" dirty="0" smtClean="0">
                <a:latin typeface="Arial"/>
                <a:cs typeface="Arial"/>
              </a:rPr>
              <a:t>flood inundation forecasts </a:t>
            </a:r>
            <a:r>
              <a:rPr lang="en-US" sz="1000" i="1" dirty="0" smtClean="0">
                <a:latin typeface="Arial"/>
                <a:cs typeface="Arial"/>
              </a:rPr>
              <a:t>for selected urban demonstration areas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NWC increases guidance to NWS field offices to improve consistency and services for flash floods </a:t>
            </a:r>
            <a:endParaRPr lang="en-US" sz="1000" i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387" y="2963302"/>
            <a:ext cx="1313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Core Capability</a:t>
            </a:r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95455" y="2424190"/>
            <a:ext cx="1518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Key Enhancement</a:t>
            </a:r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0299" y="1866759"/>
            <a:ext cx="1432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Major Integration</a:t>
            </a:r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45217" y="2967022"/>
            <a:ext cx="190409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sz="1100" b="1" dirty="0" smtClean="0">
                <a:latin typeface="Arial"/>
                <a:cs typeface="Arial"/>
              </a:rPr>
              <a:t>Couple NWM with marine models to predict combined  storm surge, tide,     and riverine effects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More complete picture of coastal storm impacts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Water prediction information linked to geospatial risk and vulnerability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 smtClean="0">
                <a:latin typeface="Arial"/>
                <a:cs typeface="Arial"/>
              </a:rPr>
              <a:t>New service delivery model implemented </a:t>
            </a:r>
            <a:r>
              <a:rPr lang="en-US" sz="1000" i="1" dirty="0" smtClean="0">
                <a:latin typeface="Arial"/>
                <a:cs typeface="Arial"/>
              </a:rPr>
              <a:t>– increased stakeholder engagement and integrated information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 smtClean="0">
                <a:latin typeface="Arial"/>
                <a:cs typeface="Arial"/>
              </a:rPr>
              <a:t>NWC operations center opens </a:t>
            </a:r>
            <a:r>
              <a:rPr lang="en-US" sz="1000" i="1" dirty="0" smtClean="0">
                <a:latin typeface="Arial"/>
                <a:cs typeface="Arial"/>
              </a:rPr>
              <a:t>and provides national decision support services and situational awareness</a:t>
            </a:r>
            <a:endParaRPr lang="en-US" sz="1000" i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6702" y="2459442"/>
            <a:ext cx="197341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sz="1100" b="1" dirty="0" smtClean="0">
                <a:latin typeface="Arial"/>
                <a:cs typeface="Arial"/>
              </a:rPr>
              <a:t>Couple NWM with groundwater and transport models to predict low flows, drought and fire impacts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Add NWM processes that affect subsurface water movement and storage during dry conditions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Add NWM ability to track constituents (e.g. sediment, contaminants, nutrients) through stream network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New decision support services for water shortage situations and waterborne transport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 smtClean="0">
                <a:latin typeface="Arial"/>
                <a:cs typeface="Arial"/>
              </a:rPr>
              <a:t>NWC operations center expands to include drought and post-fire decision support services</a:t>
            </a:r>
            <a:endParaRPr lang="en-US" sz="1000" b="1" i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67982" y="1324026"/>
            <a:ext cx="1518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Key Enhancement</a:t>
            </a:r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95284" y="772263"/>
            <a:ext cx="1432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Major Integration</a:t>
            </a:r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66877" y="1487831"/>
            <a:ext cx="167712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/>
              <a:buChar char="•"/>
            </a:pPr>
            <a:r>
              <a:rPr lang="en-US" sz="1100" b="1" dirty="0" smtClean="0">
                <a:latin typeface="Arial"/>
                <a:cs typeface="Arial"/>
              </a:rPr>
              <a:t>Integrate enhanced NWM with key water quality data sets, models and tools to begin water quality prediction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Incorporate water quality data from federal and State partners into NWM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Link NWM output to NOAA ecological forecasting operations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New decision support services for predicting water quality issues such as Harmful Algal Blooms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i="1" dirty="0" smtClean="0">
                <a:latin typeface="Arial"/>
                <a:cs typeface="Arial"/>
              </a:rPr>
              <a:t>New decision support services for emergencies such as chemical spills</a:t>
            </a:r>
          </a:p>
          <a:p>
            <a:pPr marL="284162" lvl="1" indent="-171450">
              <a:spcAft>
                <a:spcPts val="600"/>
              </a:spcAft>
              <a:buFont typeface="Wingdings" charset="2"/>
              <a:buChar char="²"/>
            </a:pPr>
            <a:r>
              <a:rPr lang="en-US" sz="1000" b="1" i="1" dirty="0" smtClean="0">
                <a:latin typeface="Arial"/>
                <a:cs typeface="Arial"/>
              </a:rPr>
              <a:t>NWC operations center expands to include water quality decision support services</a:t>
            </a:r>
            <a:endParaRPr lang="en-US" sz="1000" b="1" i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22366" y="6537218"/>
            <a:ext cx="4314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Slide Source: Dr Donald Cline, National Weather Service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960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671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Next Step: National Water Prediction Model Configurations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Long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- 3 </a:t>
            </a:r>
            <a:r>
              <a:rPr lang="en-US" dirty="0" err="1">
                <a:solidFill>
                  <a:prstClr val="white"/>
                </a:solidFill>
              </a:rPr>
              <a:t>hrs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564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WRF-Hydro IOC Configurations – May 2016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 km/catchment /</a:t>
            </a:r>
            <a:r>
              <a:rPr lang="en-US" dirty="0" err="1">
                <a:solidFill>
                  <a:srgbClr val="FF0000"/>
                </a:solidFill>
              </a:rPr>
              <a:t>NHDPlus</a:t>
            </a:r>
            <a:r>
              <a:rPr lang="en-US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MRMS blend/ HRRR-NAM </a:t>
            </a:r>
            <a:r>
              <a:rPr lang="en-US" dirty="0" err="1">
                <a:solidFill>
                  <a:prstClr val="white"/>
                </a:solidFill>
              </a:rPr>
              <a:t>bkgnd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Medium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 + Downscaled GFS</a:t>
            </a:r>
          </a:p>
        </p:txBody>
      </p:sp>
    </p:spTree>
    <p:extLst>
      <p:ext uri="{BB962C8B-B14F-4D97-AF65-F5344CB8AC3E}">
        <p14:creationId xmlns:p14="http://schemas.microsoft.com/office/powerpoint/2010/main" val="31318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21954" cy="484632"/>
          </a:xfrm>
        </p:spPr>
        <p:txBody>
          <a:bodyPr/>
          <a:lstStyle/>
          <a:p>
            <a:r>
              <a:rPr lang="en-US" dirty="0" smtClean="0"/>
              <a:t>Improvements in Flood Response Planning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 bwMode="auto">
          <a:xfrm flipV="1">
            <a:off x="1782925" y="1703754"/>
            <a:ext cx="2993292" cy="3337169"/>
          </a:xfrm>
          <a:prstGeom prst="triangle">
            <a:avLst/>
          </a:prstGeom>
          <a:gradFill flip="none" rotWithShape="0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376" y="1703754"/>
            <a:ext cx="119361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Federal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375" y="2723619"/>
            <a:ext cx="1042541" cy="94765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State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929" y="3862925"/>
            <a:ext cx="1122054" cy="94765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Local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149" y="4984258"/>
            <a:ext cx="1193615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Citizen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6806" y="16284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GIS database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  <a:r>
              <a:rPr lang="en-US" sz="1400" b="1" dirty="0">
                <a:solidFill>
                  <a:srgbClr val="FF0000"/>
                </a:solidFill>
              </a:rPr>
              <a:t>flood discharge forecasts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for 2.67 million stream reaches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continental US from National Water Center</a:t>
            </a: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8602" y="24884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Conversion to </a:t>
            </a:r>
            <a:r>
              <a:rPr lang="en-US" sz="1400" b="1" dirty="0">
                <a:solidFill>
                  <a:srgbClr val="FF0000"/>
                </a:solidFill>
              </a:rPr>
              <a:t>water level forecasts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inundation maps </a:t>
            </a:r>
            <a:r>
              <a:rPr lang="en-US" sz="1400" b="1" dirty="0">
                <a:solidFill>
                  <a:srgbClr val="1491ED"/>
                </a:solidFill>
              </a:rPr>
              <a:t>for 102,000 reaches in Texas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10m terrain data. </a:t>
            </a:r>
            <a:r>
              <a:rPr lang="en-US" sz="1400" b="1" dirty="0">
                <a:solidFill>
                  <a:srgbClr val="FF0000"/>
                </a:solidFill>
              </a:rPr>
              <a:t>Address points </a:t>
            </a:r>
            <a:r>
              <a:rPr lang="en-US" sz="1400" b="1" dirty="0">
                <a:solidFill>
                  <a:srgbClr val="1491ED"/>
                </a:solidFill>
              </a:rPr>
              <a:t>for flood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emergency response planning in each reach</a:t>
            </a: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8602" y="356820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Flood impact on </a:t>
            </a:r>
            <a:r>
              <a:rPr lang="en-US" sz="1400" b="1" dirty="0">
                <a:solidFill>
                  <a:srgbClr val="FF0000"/>
                </a:solidFill>
              </a:rPr>
              <a:t>transportation system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Flood response planning </a:t>
            </a:r>
            <a:r>
              <a:rPr lang="en-US" sz="1400" b="1" dirty="0">
                <a:solidFill>
                  <a:srgbClr val="1491ED"/>
                </a:solidFill>
              </a:rPr>
              <a:t>for stream reaches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and</a:t>
            </a:r>
            <a:r>
              <a:rPr lang="en-US" sz="1400" b="1" dirty="0">
                <a:solidFill>
                  <a:srgbClr val="FF0000"/>
                </a:solidFill>
              </a:rPr>
              <a:t> critical infrastructure. </a:t>
            </a:r>
            <a:r>
              <a:rPr lang="en-US" sz="1400" b="1" dirty="0">
                <a:solidFill>
                  <a:srgbClr val="1491ED"/>
                </a:solidFill>
              </a:rPr>
              <a:t>Inundation mapping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LIDAR terrain data, if available. 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599404" y="19798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599404" y="30475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566068" y="4240514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422" y="4611334"/>
            <a:ext cx="40554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491ED"/>
                </a:solidFill>
              </a:rPr>
              <a:t>Flood response </a:t>
            </a:r>
            <a:r>
              <a:rPr lang="en-US" sz="1400" b="1" dirty="0">
                <a:solidFill>
                  <a:srgbClr val="FF0000"/>
                </a:solidFill>
              </a:rPr>
              <a:t>portal </a:t>
            </a:r>
            <a:r>
              <a:rPr lang="en-US" sz="1400" b="1" dirty="0">
                <a:solidFill>
                  <a:srgbClr val="1491ED"/>
                </a:solidFill>
              </a:rPr>
              <a:t>for citizens (</a:t>
            </a:r>
            <a:r>
              <a:rPr lang="en-US" sz="1400" b="1" dirty="0" err="1">
                <a:solidFill>
                  <a:srgbClr val="1491ED"/>
                </a:solidFill>
              </a:rPr>
              <a:t>ATXFlood</a:t>
            </a:r>
            <a:r>
              <a:rPr lang="en-US" sz="1400" b="1" dirty="0">
                <a:solidFill>
                  <a:srgbClr val="1491ED"/>
                </a:solidFill>
              </a:rPr>
              <a:t>)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Automated flood warnings from cell-phone 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towers to </a:t>
            </a:r>
            <a:r>
              <a:rPr lang="en-US" sz="1400" b="1" dirty="0">
                <a:solidFill>
                  <a:srgbClr val="FF0000"/>
                </a:solidFill>
              </a:rPr>
              <a:t>phones in flood risk zones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567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231" y="2590800"/>
            <a:ext cx="4931279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Texas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4761" y="5320002"/>
            <a:ext cx="4912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102,000 </a:t>
            </a:r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catchments for Texas</a:t>
            </a:r>
          </a:p>
          <a:p>
            <a:r>
              <a:rPr lang="en-US" dirty="0">
                <a:solidFill>
                  <a:prstClr val="black"/>
                </a:solidFill>
              </a:rPr>
              <a:t>Average area 7.1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</a:p>
          <a:p>
            <a:r>
              <a:rPr lang="en-US" dirty="0">
                <a:solidFill>
                  <a:prstClr val="black"/>
                </a:solidFill>
              </a:rPr>
              <a:t>Average reach length 3 km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08" y="3330627"/>
            <a:ext cx="340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</a:t>
            </a:r>
          </a:p>
          <a:p>
            <a:r>
              <a:rPr lang="en-US" dirty="0">
                <a:solidFill>
                  <a:prstClr val="black"/>
                </a:solidFill>
              </a:rPr>
              <a:t>Uniquely labeled across nation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4" y="894894"/>
            <a:ext cx="3732002" cy="24357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6621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32233" cy="48463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Flood Information for Fritz Hughes Park Rd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56033" cy="501290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191000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7158" y="3954251"/>
            <a:ext cx="349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National Hydrography Dataset Plus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catchment  for Bear Creek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(area = 5.71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1676400" y="3581400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37471" y="5660347"/>
            <a:ext cx="262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Low water crossing at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3400 Fritz Hughes Park Rd</a:t>
            </a:r>
          </a:p>
        </p:txBody>
      </p:sp>
    </p:spTree>
    <p:extLst>
      <p:ext uri="{BB962C8B-B14F-4D97-AF65-F5344CB8AC3E}">
        <p14:creationId xmlns:p14="http://schemas.microsoft.com/office/powerpoint/2010/main" val="3639516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1118" cy="484632"/>
          </a:xfrm>
        </p:spPr>
        <p:txBody>
          <a:bodyPr/>
          <a:lstStyle/>
          <a:p>
            <a:r>
              <a:rPr lang="en-US" sz="2000" dirty="0" smtClean="0"/>
              <a:t>FEMA National Flood Hazard Layer in Texas (~ 120 counties)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71" y="1069747"/>
            <a:ext cx="6763920" cy="55608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18640" y="4058005"/>
            <a:ext cx="5232400" cy="3074315"/>
            <a:chOff x="1818640" y="4058005"/>
            <a:chExt cx="5232400" cy="3074315"/>
          </a:xfrm>
        </p:grpSpPr>
        <p:sp>
          <p:nvSpPr>
            <p:cNvPr id="4" name="TextBox 3"/>
            <p:cNvSpPr txBox="1"/>
            <p:nvPr/>
          </p:nvSpPr>
          <p:spPr>
            <a:xfrm>
              <a:off x="1818640" y="621792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Hidalgo County, Population 774,000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6640" y="617337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Cameron County </a:t>
              </a:r>
              <a:br>
                <a:rPr lang="en-US" sz="1400" b="1" dirty="0" smtClean="0">
                  <a:ea typeface="+mn-ea"/>
                  <a:cs typeface="+mn-cs"/>
                </a:rPr>
              </a:br>
              <a:r>
                <a:rPr lang="en-US" sz="1400" b="1" dirty="0" smtClean="0">
                  <a:ea typeface="+mn-ea"/>
                  <a:cs typeface="+mn-cs"/>
                </a:rPr>
                <a:t>Population 420,000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5913120" y="6238240"/>
              <a:ext cx="223520" cy="1930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4836160" y="6309360"/>
              <a:ext cx="792480" cy="1016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779520" y="405800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Blanco County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5059680" y="4196080"/>
              <a:ext cx="426720" cy="1422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21992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27" y="1143000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continental scale </a:t>
            </a:r>
            <a:r>
              <a:rPr lang="en-US" dirty="0" smtClean="0"/>
              <a:t>for the United States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203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Inundation Maps for the US (130 in total)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84" y="1798265"/>
            <a:ext cx="8135832" cy="4149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29840" y="6045200"/>
            <a:ext cx="37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 maps in Texas (one quarter of total)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95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Inundation Maps in Texas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3" y="1158652"/>
            <a:ext cx="6339743" cy="51488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85520" y="2631440"/>
            <a:ext cx="3929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 maps</a:t>
            </a:r>
          </a:p>
          <a:p>
            <a:r>
              <a:rPr lang="en-US" dirty="0" smtClean="0"/>
              <a:t>12079 flood inundation extent polygons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ft</a:t>
            </a:r>
            <a:r>
              <a:rPr lang="en-US" dirty="0" smtClean="0"/>
              <a:t> or 0.5 </a:t>
            </a:r>
            <a:r>
              <a:rPr lang="en-US" dirty="0" err="1" smtClean="0"/>
              <a:t>ft</a:t>
            </a:r>
            <a:r>
              <a:rPr lang="en-US" dirty="0" smtClean="0"/>
              <a:t> intervals of elevation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45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(NWS/AHPS)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553" y="1061046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42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9" y="1598894"/>
            <a:ext cx="3437517" cy="279179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NWS Flood Inundation Map – Onion Creek at Highway 183 (ATIT2)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143" y="1581274"/>
            <a:ext cx="5139104" cy="3799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4" y="3771093"/>
            <a:ext cx="5788171" cy="270004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31440" y="3230880"/>
            <a:ext cx="2794000" cy="2844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361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Extent Map for each 1 </a:t>
            </a:r>
            <a:r>
              <a:rPr lang="en-US" dirty="0" err="1" smtClean="0"/>
              <a:t>ft</a:t>
            </a:r>
            <a:r>
              <a:rPr lang="en-US" dirty="0" smtClean="0"/>
              <a:t> of geodetic elevation (25 maps in all)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1823228"/>
            <a:ext cx="8232582" cy="45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15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Terrain Data Available from TNRIS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45" y="1228634"/>
            <a:ext cx="6264275" cy="53143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92" y="1228634"/>
            <a:ext cx="3018936" cy="17412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3604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06430" cy="484632"/>
          </a:xfrm>
        </p:spPr>
        <p:txBody>
          <a:bodyPr/>
          <a:lstStyle/>
          <a:p>
            <a:r>
              <a:rPr lang="en-US" dirty="0" smtClean="0"/>
              <a:t>Situational Awareness For Everyone (SAFE)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4917" y="6428698"/>
            <a:ext cx="438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Flood SAFE Viewer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http://arcg.is/1LPOHnE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5288"/>
            <a:ext cx="7957117" cy="49186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61273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Jared Allen, NWS Austin-San Antonio Weather Forecast Office</a:t>
            </a:r>
          </a:p>
        </p:txBody>
      </p:sp>
    </p:spTree>
    <p:extLst>
      <p:ext uri="{BB962C8B-B14F-4D97-AF65-F5344CB8AC3E}">
        <p14:creationId xmlns:p14="http://schemas.microsoft.com/office/powerpoint/2010/main" val="1685323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457200"/>
            <a:ext cx="8078893" cy="484632"/>
          </a:xfrm>
        </p:spPr>
        <p:txBody>
          <a:bodyPr/>
          <a:lstStyle/>
          <a:p>
            <a:r>
              <a:rPr lang="en-US" dirty="0" smtClean="0"/>
              <a:t>SAFE Map for Blanco River near Wimberley, </a:t>
            </a:r>
            <a:r>
              <a:rPr lang="en-US" dirty="0" err="1" smtClean="0"/>
              <a:t>Tx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2493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Jared Allen, NWS Austin-San Antonio Weather Forecast Office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5952" y="6216134"/>
            <a:ext cx="5755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Blanco River Proof-of-concept Map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http://arcg.is/1GtObu3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886299"/>
            <a:ext cx="7077076" cy="493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683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5" y="1938403"/>
            <a:ext cx="6316436" cy="457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" y="3468460"/>
            <a:ext cx="1704975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22261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343" y="1624606"/>
            <a:ext cx="4828552" cy="453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23" y="5190984"/>
            <a:ext cx="1186978" cy="1113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9123" y="4911169"/>
            <a:ext cx="12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Floodpoints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0" y="2586394"/>
            <a:ext cx="3951741" cy="2694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457" y="2261821"/>
            <a:ext cx="428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Address Points in Floodplain of Onion Creek</a:t>
            </a:r>
          </a:p>
        </p:txBody>
      </p:sp>
    </p:spTree>
    <p:extLst>
      <p:ext uri="{BB962C8B-B14F-4D97-AF65-F5344CB8AC3E}">
        <p14:creationId xmlns:p14="http://schemas.microsoft.com/office/powerpoint/2010/main" val="277298934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87938" y="954088"/>
            <a:ext cx="4056062" cy="2473325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3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9953" y="1435635"/>
            <a:ext cx="5479976" cy="4346473"/>
            <a:chOff x="263205" y="1215358"/>
            <a:chExt cx="2798021" cy="2133600"/>
          </a:xfrm>
        </p:grpSpPr>
        <p:pic>
          <p:nvPicPr>
            <p:cNvPr id="7" name="Picture 6" descr="RFCCHps_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404257" y="6030686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6600 </a:t>
            </a:r>
            <a:r>
              <a:rPr lang="en-US" dirty="0">
                <a:solidFill>
                  <a:prstClr val="black"/>
                </a:solidFill>
              </a:rPr>
              <a:t>sub-basins in continental US</a:t>
            </a:r>
          </a:p>
        </p:txBody>
      </p:sp>
    </p:spTree>
    <p:extLst>
      <p:ext uri="{BB962C8B-B14F-4D97-AF65-F5344CB8AC3E}">
        <p14:creationId xmlns:p14="http://schemas.microsoft.com/office/powerpoint/2010/main" val="161490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Creek Transportation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4" y="1676400"/>
            <a:ext cx="6455121" cy="472440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3154157"/>
            <a:ext cx="235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Bee Cave Rd (FM 2244)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733800" y="3338823"/>
            <a:ext cx="457200" cy="9017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724400" y="4495800"/>
            <a:ext cx="1295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8799" y="5680363"/>
            <a:ext cx="298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Identify streets with flood risk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635771" y="5334000"/>
            <a:ext cx="393429" cy="5217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693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National Grid Cells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017242" cy="49470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866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Address Points in a National Grid Cell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634" y="1805105"/>
            <a:ext cx="4429125" cy="4307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2438400"/>
            <a:ext cx="2514599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131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Flood Response Map Book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60" y="1080655"/>
            <a:ext cx="3466216" cy="5299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31" y="1080655"/>
            <a:ext cx="3154533" cy="5299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260" y="65188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Tomas Rodriguez, City of Austin</a:t>
            </a:r>
          </a:p>
        </p:txBody>
      </p:sp>
    </p:spTree>
    <p:extLst>
      <p:ext uri="{BB962C8B-B14F-4D97-AF65-F5344CB8AC3E}">
        <p14:creationId xmlns:p14="http://schemas.microsoft.com/office/powerpoint/2010/main" val="3890374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0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73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345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629" y="0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3" y="324131"/>
            <a:ext cx="1594520" cy="157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1518" y="4469760"/>
            <a:ext cx="630441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FY15 Centralized Water Forecasting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Data Archive – all RFC data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Evaluation Service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RFC and NWC modeling and forecasts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</a:t>
            </a:r>
            <a:r>
              <a:rPr lang="en-US" sz="2000" b="1" dirty="0" err="1">
                <a:solidFill>
                  <a:srgbClr val="000000"/>
                </a:solidFill>
              </a:rPr>
              <a:t>Testbed</a:t>
            </a:r>
            <a:r>
              <a:rPr lang="en-US" sz="2000" b="1" dirty="0">
                <a:solidFill>
                  <a:srgbClr val="000000"/>
                </a:solidFill>
              </a:rPr>
              <a:t> – new NWC capabilities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Water Forecasting Demonstration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33833" y="2306517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65370" y="269748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20646" y="2980331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46792" y="1386502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810000" y="2990850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003800" y="205105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6500" y="1695450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010150" y="1314450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03800" y="2959100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7600" y="984250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990600" y="2023797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120900" y="1943100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238250" y="2979274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42679" y="2981904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</a:p>
        </p:txBody>
      </p:sp>
      <p:sp>
        <p:nvSpPr>
          <p:cNvPr id="37" name="Freeform 36"/>
          <p:cNvSpPr/>
          <p:nvPr/>
        </p:nvSpPr>
        <p:spPr>
          <a:xfrm>
            <a:off x="1270088" y="3014505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00632" y="2059085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983076" y="2744039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119364" y="1980036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46948" y="3027786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096822" y="1021186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16393" y="1413816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031127" y="2097608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043827" y="171314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027856" y="1341764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11885" y="2996036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857594" y="299802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806950" y="2768600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733800" y="3149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26543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18050" y="34544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27650" y="287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45100" y="1968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62050" y="4546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06600" y="1841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9000" y="19621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25900" y="2241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64000" y="13144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867400" y="160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46850" y="12128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35050" y="9207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13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7723" y="1220283"/>
            <a:ext cx="7886700" cy="463073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Local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Weather and Hydrology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River Flooding and Emergency Response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9136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</a:t>
            </a:r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943600" cy="4724400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5" y="1963615"/>
            <a:ext cx="4982135" cy="3634154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63303" y="1963615"/>
            <a:ext cx="0" cy="3634154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1972235" y="3780692"/>
            <a:ext cx="4982135" cy="0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5339" y="5779477"/>
            <a:ext cx="481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NFIE-Services: </a:t>
            </a:r>
            <a:r>
              <a:rPr lang="en-US" dirty="0">
                <a:solidFill>
                  <a:prstClr val="black"/>
                </a:solidFill>
              </a:rPr>
              <a:t>Web services for flood 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72" y="2240305"/>
            <a:ext cx="207634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NFIE-Geo: </a:t>
            </a:r>
            <a:r>
              <a:rPr lang="en-US" dirty="0">
                <a:solidFill>
                  <a:prstClr val="black"/>
                </a:solidFill>
              </a:rPr>
              <a:t>National geospatial framework for hydrology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722" y="4077817"/>
            <a:ext cx="218249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NFIE-Hydro: </a:t>
            </a:r>
            <a:r>
              <a:rPr lang="en-US" dirty="0">
                <a:solidFill>
                  <a:prstClr val="black"/>
                </a:solidFill>
              </a:rPr>
              <a:t>National high spatial resolution hydrologic forecasting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8896" y="4077817"/>
            <a:ext cx="225547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NFIE-River: </a:t>
            </a:r>
            <a:r>
              <a:rPr lang="en-US" dirty="0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channel information and real-time flood inundation mapping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8898" y="2257748"/>
            <a:ext cx="217628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NFIE-Response: </a:t>
            </a:r>
            <a:r>
              <a:rPr lang="en-US" dirty="0">
                <a:solidFill>
                  <a:prstClr val="black"/>
                </a:solidFill>
              </a:rPr>
              <a:t>Wide area planning for flood emergency response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224923" y="2774180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81221" y="4416669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08512" y="3573494"/>
            <a:ext cx="129784" cy="38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07525" y="3593786"/>
            <a:ext cx="129784" cy="388906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58031" y="3671467"/>
            <a:ext cx="437029" cy="167467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69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0" y="1524000"/>
            <a:ext cx="9144000" cy="5341079"/>
            <a:chOff x="-59254" y="1545664"/>
            <a:chExt cx="9203254" cy="53410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254" y="1545664"/>
              <a:ext cx="9203254" cy="534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6678843" y="5019913"/>
              <a:ext cx="245228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6 AM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685800" y="495098"/>
            <a:ext cx="789214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1491ED"/>
                </a:solidFill>
              </a:rPr>
              <a:t>Storm Rainfall during Memorial Day Weekend</a:t>
            </a:r>
            <a:br>
              <a:rPr lang="en-US" dirty="0" smtClean="0">
                <a:solidFill>
                  <a:srgbClr val="1491ED"/>
                </a:solidFill>
              </a:rPr>
            </a:br>
            <a:r>
              <a:rPr lang="en-US" dirty="0" smtClean="0">
                <a:solidFill>
                  <a:srgbClr val="1491ED"/>
                </a:solidFill>
              </a:rPr>
              <a:t/>
            </a:r>
            <a:br>
              <a:rPr lang="en-US" dirty="0" smtClean="0">
                <a:solidFill>
                  <a:srgbClr val="1491ED"/>
                </a:solidFill>
              </a:rPr>
            </a:br>
            <a:endParaRPr lang="en-US" dirty="0">
              <a:solidFill>
                <a:srgbClr val="1491ED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7584" y="1062652"/>
            <a:ext cx="886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http://gis.ncdc.noaa.gov/map/viewer/#app=cdo&amp;cfg=radar&amp;theme=radar&amp;display=nexrad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394" y="1531269"/>
            <a:ext cx="9131213" cy="5326541"/>
            <a:chOff x="-1" y="1545663"/>
            <a:chExt cx="9131213" cy="53265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545663"/>
              <a:ext cx="9131213" cy="532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6694714" y="5030795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noon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-10155" y="1538371"/>
            <a:ext cx="9164310" cy="5312337"/>
            <a:chOff x="0" y="1545662"/>
            <a:chExt cx="9164310" cy="53123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2"/>
              <a:ext cx="9164310" cy="5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6727812" y="5032390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6 PM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-10155" y="1522893"/>
            <a:ext cx="9164310" cy="5343293"/>
            <a:chOff x="0" y="1545664"/>
            <a:chExt cx="9164310" cy="534329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4"/>
              <a:ext cx="9131212" cy="534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6444784" y="5032390"/>
              <a:ext cx="271952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-29903" y="1538372"/>
            <a:ext cx="9203806" cy="5312335"/>
            <a:chOff x="-10887" y="1528484"/>
            <a:chExt cx="9203806" cy="531233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87" y="1528484"/>
              <a:ext cx="9203806" cy="5312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Box 113"/>
            <p:cNvSpPr txBox="1"/>
            <p:nvPr/>
          </p:nvSpPr>
          <p:spPr>
            <a:xfrm>
              <a:off x="6966857" y="4976021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6 AM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" y="1538372"/>
            <a:ext cx="9165109" cy="53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6947842" y="5009619"/>
            <a:ext cx="22260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Sunday, May 24, noon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-18272" y="1510944"/>
            <a:ext cx="9182721" cy="5346866"/>
            <a:chOff x="9858375" y="2206459"/>
            <a:chExt cx="9182721" cy="534686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75" y="2206459"/>
              <a:ext cx="9150960" cy="534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16815035" y="5669916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6 PM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-4557" y="1598861"/>
            <a:ext cx="9178460" cy="5206836"/>
            <a:chOff x="-4557" y="1598861"/>
            <a:chExt cx="9178460" cy="5206836"/>
          </a:xfrm>
        </p:grpSpPr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557" y="1598861"/>
              <a:ext cx="9148557" cy="5206836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6583103" y="4974401"/>
              <a:ext cx="25908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244" y="3719604"/>
            <a:ext cx="8459600" cy="1076377"/>
            <a:chOff x="535630" y="2458353"/>
            <a:chExt cx="8459600" cy="107637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5630" y="2458353"/>
              <a:ext cx="8459600" cy="4474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2362" y="262033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>
                  <a:solidFill>
                    <a:prstClr val="black"/>
                  </a:solidFill>
                </a:rPr>
                <a:t>Where are the corresponding flood maps on the ground?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719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Memorial Day Weekend Precipitation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43" y="1421401"/>
            <a:ext cx="6902034" cy="476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61" y="2640742"/>
            <a:ext cx="990054" cy="295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034" y="1994411"/>
            <a:ext cx="133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Total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(inches)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95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Blanco River at Wimberley</a:t>
            </a:r>
            <a:endParaRPr lang="en-US" dirty="0"/>
          </a:p>
        </p:txBody>
      </p:sp>
      <p:pic>
        <p:nvPicPr>
          <p:cNvPr id="3" name="Picture 2" descr="http://waterdata.usgs.gov/nwisweb/graph?agency_cd=USGS&amp;site_no=08171000&amp;parm_cd=00060&amp;begin_date=2015-05-20&amp;end_date=2015-05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1" y="1302901"/>
            <a:ext cx="7181140" cy="49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1577" y="1929212"/>
            <a:ext cx="336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40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wall of water overwhelmed the gage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87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1373</Words>
  <Application>Microsoft Office PowerPoint</Application>
  <PresentationFormat>On-screen Show (4:3)</PresentationFormat>
  <Paragraphs>235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ＭＳ Ｐゴシック</vt:lpstr>
      <vt:lpstr>Arial</vt:lpstr>
      <vt:lpstr>Avenir Black</vt:lpstr>
      <vt:lpstr>Avenir LT Std 55 Roman</vt:lpstr>
      <vt:lpstr>Avenir LT Std 65 Medium</vt:lpstr>
      <vt:lpstr>Avenir LT Std 85 Heavy</vt:lpstr>
      <vt:lpstr>Calibri</vt:lpstr>
      <vt:lpstr>Franklin Gothic Medium Cond</vt:lpstr>
      <vt:lpstr>Lucida Grande</vt:lpstr>
      <vt:lpstr>Merriweather</vt:lpstr>
      <vt:lpstr>Times New Roman</vt:lpstr>
      <vt:lpstr>Wingdings</vt:lpstr>
      <vt:lpstr>Optional_Corporate_PPT_Template-Arial</vt:lpstr>
      <vt:lpstr>1_Office Theme</vt:lpstr>
      <vt:lpstr>PowerPoint Presentation</vt:lpstr>
      <vt:lpstr>The Opportunity</vt:lpstr>
      <vt:lpstr>NWS River Forecast Centers (RFCs)</vt:lpstr>
      <vt:lpstr>PowerPoint Presentation</vt:lpstr>
      <vt:lpstr>Goal of the Experiment</vt:lpstr>
      <vt:lpstr>NFIE Conceptual Framework</vt:lpstr>
      <vt:lpstr>PowerPoint Presentation</vt:lpstr>
      <vt:lpstr>Memorial Day Weekend Precipitation</vt:lpstr>
      <vt:lpstr>Flow in Blanco River at Wimberley</vt:lpstr>
      <vt:lpstr>Current and New Forecast Systems</vt:lpstr>
      <vt:lpstr>Linear Referencing on Flowlines</vt:lpstr>
      <vt:lpstr>Probability of Flooding on Shoal Creek, Austin, TX</vt:lpstr>
      <vt:lpstr>Progression of Memorial Day Flood</vt:lpstr>
      <vt:lpstr>PowerPoint Presentation</vt:lpstr>
      <vt:lpstr>Next Step: National Water Prediction Model Configurations</vt:lpstr>
      <vt:lpstr>Improvements in Flood Response Planning</vt:lpstr>
      <vt:lpstr>NFIE-Geo for Texas</vt:lpstr>
      <vt:lpstr>Flood Information for Fritz Hughes Park Rd</vt:lpstr>
      <vt:lpstr>FEMA National Flood Hazard Layer in Texas (~ 120 counties)</vt:lpstr>
      <vt:lpstr>NWS Flood Inundation Maps for the US (130 in total)</vt:lpstr>
      <vt:lpstr>NWS Flood Inundation Maps in Texas</vt:lpstr>
      <vt:lpstr>Real-Time Flood Inundation Mapping (NWS/AHPS)</vt:lpstr>
      <vt:lpstr>NWS Flood Inundation Map – Onion Creek at Highway 183 (ATIT2)</vt:lpstr>
      <vt:lpstr>Flood Extent Map for each 1 ft of geodetic elevation (25 maps in all)</vt:lpstr>
      <vt:lpstr>LIDAR Terrain Data Available from TNRIS</vt:lpstr>
      <vt:lpstr>Situational Awareness For Everyone (SAFE)</vt:lpstr>
      <vt:lpstr>SAFE Map for Blanco River near Wimberley, Tx</vt:lpstr>
      <vt:lpstr>Address Points and the Floodplain</vt:lpstr>
      <vt:lpstr>Address Points in the Floodplain</vt:lpstr>
      <vt:lpstr>Dry Creek Transportation</vt:lpstr>
      <vt:lpstr>US National Grid Cells</vt:lpstr>
      <vt:lpstr>Address Points in a National Grid Cell</vt:lpstr>
      <vt:lpstr>Community Flood Response Map Book</vt:lpstr>
      <vt:lpstr>PowerPoint Presentation</vt:lpstr>
      <vt:lpstr>PowerPoint Presentation</vt:lpstr>
      <vt:lpstr>PowerPoint Presentation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24</cp:revision>
  <cp:lastPrinted>2015-10-30T13:02:03Z</cp:lastPrinted>
  <dcterms:created xsi:type="dcterms:W3CDTF">2015-09-30T20:50:43Z</dcterms:created>
  <dcterms:modified xsi:type="dcterms:W3CDTF">2015-10-30T19:58:05Z</dcterms:modified>
</cp:coreProperties>
</file>