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10" r:id="rId4"/>
    <p:sldMasterId id="2147483722" r:id="rId5"/>
    <p:sldMasterId id="2147483733" r:id="rId6"/>
    <p:sldMasterId id="2147483745" r:id="rId7"/>
  </p:sldMasterIdLst>
  <p:notesMasterIdLst>
    <p:notesMasterId r:id="rId66"/>
  </p:notesMasterIdLst>
  <p:handoutMasterIdLst>
    <p:handoutMasterId r:id="rId67"/>
  </p:handoutMasterIdLst>
  <p:sldIdLst>
    <p:sldId id="271" r:id="rId8"/>
    <p:sldId id="272" r:id="rId9"/>
    <p:sldId id="381" r:id="rId10"/>
    <p:sldId id="273" r:id="rId11"/>
    <p:sldId id="376" r:id="rId12"/>
    <p:sldId id="274" r:id="rId13"/>
    <p:sldId id="334" r:id="rId14"/>
    <p:sldId id="335" r:id="rId15"/>
    <p:sldId id="373" r:id="rId16"/>
    <p:sldId id="340" r:id="rId17"/>
    <p:sldId id="337" r:id="rId18"/>
    <p:sldId id="275" r:id="rId19"/>
    <p:sldId id="298" r:id="rId20"/>
    <p:sldId id="374" r:id="rId21"/>
    <p:sldId id="322" r:id="rId22"/>
    <p:sldId id="324" r:id="rId23"/>
    <p:sldId id="344" r:id="rId24"/>
    <p:sldId id="323" r:id="rId25"/>
    <p:sldId id="358" r:id="rId26"/>
    <p:sldId id="359" r:id="rId27"/>
    <p:sldId id="360" r:id="rId28"/>
    <p:sldId id="350" r:id="rId29"/>
    <p:sldId id="352" r:id="rId30"/>
    <p:sldId id="351" r:id="rId31"/>
    <p:sldId id="353" r:id="rId32"/>
    <p:sldId id="361" r:id="rId33"/>
    <p:sldId id="362" r:id="rId34"/>
    <p:sldId id="363" r:id="rId35"/>
    <p:sldId id="364" r:id="rId36"/>
    <p:sldId id="331" r:id="rId37"/>
    <p:sldId id="341" r:id="rId38"/>
    <p:sldId id="356" r:id="rId39"/>
    <p:sldId id="367" r:id="rId40"/>
    <p:sldId id="303" r:id="rId41"/>
    <p:sldId id="299" r:id="rId42"/>
    <p:sldId id="369" r:id="rId43"/>
    <p:sldId id="370" r:id="rId44"/>
    <p:sldId id="371" r:id="rId45"/>
    <p:sldId id="372" r:id="rId46"/>
    <p:sldId id="342" r:id="rId47"/>
    <p:sldId id="343" r:id="rId48"/>
    <p:sldId id="321" r:id="rId49"/>
    <p:sldId id="320" r:id="rId50"/>
    <p:sldId id="330" r:id="rId51"/>
    <p:sldId id="284" r:id="rId52"/>
    <p:sldId id="285" r:id="rId53"/>
    <p:sldId id="336" r:id="rId54"/>
    <p:sldId id="368" r:id="rId55"/>
    <p:sldId id="333" r:id="rId56"/>
    <p:sldId id="345" r:id="rId57"/>
    <p:sldId id="347" r:id="rId58"/>
    <p:sldId id="348" r:id="rId59"/>
    <p:sldId id="357" r:id="rId60"/>
    <p:sldId id="377" r:id="rId61"/>
    <p:sldId id="378" r:id="rId62"/>
    <p:sldId id="379" r:id="rId63"/>
    <p:sldId id="375" r:id="rId64"/>
    <p:sldId id="380" r:id="rId65"/>
  </p:sldIdLst>
  <p:sldSz cx="9144000" cy="6858000" type="screen4x3"/>
  <p:notesSz cx="7016750" cy="9302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29" autoAdjust="0"/>
    <p:restoredTop sz="94660"/>
  </p:normalViewPr>
  <p:slideViewPr>
    <p:cSldViewPr snapToGrid="0">
      <p:cViewPr>
        <p:scale>
          <a:sx n="107" d="100"/>
          <a:sy n="107" d="100"/>
        </p:scale>
        <p:origin x="556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3935" y="0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r">
              <a:defRPr sz="1200"/>
            </a:lvl1pPr>
          </a:lstStyle>
          <a:p>
            <a:fld id="{0633D41F-E6DC-4B97-AA2B-88184F6838E0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5707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3935" y="8835707"/>
            <a:ext cx="3041227" cy="467044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r">
              <a:defRPr sz="1200"/>
            </a:lvl1pPr>
          </a:lstStyle>
          <a:p>
            <a:fld id="{BDEAB403-981D-4FC7-BAEA-26BEDDCD7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64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0592" cy="466753"/>
          </a:xfrm>
          <a:prstGeom prst="rect">
            <a:avLst/>
          </a:prstGeom>
        </p:spPr>
        <p:txBody>
          <a:bodyPr vert="horz" lIns="93242" tIns="46622" rIns="93242" bIns="466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4535" y="0"/>
            <a:ext cx="3040592" cy="466753"/>
          </a:xfrm>
          <a:prstGeom prst="rect">
            <a:avLst/>
          </a:prstGeom>
        </p:spPr>
        <p:txBody>
          <a:bodyPr vert="horz" lIns="93242" tIns="46622" rIns="93242" bIns="46622" rtlCol="0"/>
          <a:lstStyle>
            <a:lvl1pPr algn="r">
              <a:defRPr sz="1200"/>
            </a:lvl1pPr>
          </a:lstStyle>
          <a:p>
            <a:fld id="{8E97E518-0C74-4CC3-A182-4B413CF17165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4650" cy="3138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42" tIns="46622" rIns="93242" bIns="4662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6948"/>
            <a:ext cx="5613400" cy="3662958"/>
          </a:xfrm>
          <a:prstGeom prst="rect">
            <a:avLst/>
          </a:prstGeom>
        </p:spPr>
        <p:txBody>
          <a:bodyPr vert="horz" lIns="93242" tIns="46622" rIns="93242" bIns="4662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5999"/>
            <a:ext cx="3040592" cy="466752"/>
          </a:xfrm>
          <a:prstGeom prst="rect">
            <a:avLst/>
          </a:prstGeom>
        </p:spPr>
        <p:txBody>
          <a:bodyPr vert="horz" lIns="93242" tIns="46622" rIns="93242" bIns="4662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4535" y="8835999"/>
            <a:ext cx="3040592" cy="466752"/>
          </a:xfrm>
          <a:prstGeom prst="rect">
            <a:avLst/>
          </a:prstGeom>
        </p:spPr>
        <p:txBody>
          <a:bodyPr vert="horz" lIns="93242" tIns="46622" rIns="93242" bIns="46622" rtlCol="0" anchor="b"/>
          <a:lstStyle>
            <a:lvl1pPr algn="r">
              <a:defRPr sz="1200"/>
            </a:lvl1pPr>
          </a:lstStyle>
          <a:p>
            <a:fld id="{E5291D2A-69DB-4B32-9F0A-F42AA083E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3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51375" cy="3489325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726" y="4417856"/>
            <a:ext cx="5615307" cy="41859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RFC Summary</a:t>
            </a:r>
            <a:endParaRPr lang="en-US" dirty="0">
              <a:latin typeface="Arial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3615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/>
              <a:buChar char="•"/>
            </a:pPr>
            <a:r>
              <a:rPr lang="en-US" dirty="0" smtClean="0"/>
              <a:t>THERE’S A MAJOR GEOGRAPHIC GAP – WE DON’T FORECAST ALONG THE COAST</a:t>
            </a:r>
          </a:p>
          <a:p>
            <a:pPr marL="174982" indent="-174982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lIns="93324" tIns="46662" rIns="93324" bIns="46662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fld id="{32B93D78-3E27-4C5F-8596-4E05AD10988C}" type="slidenum">
              <a:rPr lang="en-US" sz="3200" b="1" i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3200" b="1" i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072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INTO METHODS</a:t>
            </a:r>
          </a:p>
          <a:p>
            <a:endParaRPr lang="en-US" dirty="0" smtClean="0"/>
          </a:p>
          <a:p>
            <a:r>
              <a:rPr lang="en-US" dirty="0" smtClean="0"/>
              <a:t>FY15 PROJECT HAS FOUR</a:t>
            </a:r>
            <a:r>
              <a:rPr lang="en-US" baseline="0" dirty="0" smtClean="0"/>
              <a:t> CORE COMPONENTS</a:t>
            </a:r>
          </a:p>
          <a:p>
            <a:pPr marL="233106" indent="-233106">
              <a:buAutoNum type="arabicPeriod"/>
            </a:pPr>
            <a:r>
              <a:rPr lang="en-US" baseline="0" dirty="0" smtClean="0"/>
              <a:t>RFC archive</a:t>
            </a:r>
          </a:p>
          <a:p>
            <a:pPr marL="233106" indent="-233106">
              <a:buAutoNum type="arabicPeriod"/>
            </a:pPr>
            <a:r>
              <a:rPr lang="en-US" baseline="0" dirty="0" smtClean="0"/>
              <a:t>Model evaluation service</a:t>
            </a:r>
          </a:p>
          <a:p>
            <a:pPr marL="233106" indent="-233106">
              <a:buAutoNum type="arabicPeriod"/>
            </a:pPr>
            <a:r>
              <a:rPr lang="en-US" baseline="0" dirty="0" smtClean="0"/>
              <a:t>Modeling </a:t>
            </a:r>
            <a:r>
              <a:rPr lang="en-US" baseline="0" dirty="0" err="1" smtClean="0"/>
              <a:t>testbed</a:t>
            </a:r>
            <a:endParaRPr lang="en-US" baseline="0" dirty="0" smtClean="0"/>
          </a:p>
          <a:p>
            <a:pPr marL="233106" indent="-233106">
              <a:buAutoNum type="arabicPeriod"/>
            </a:pPr>
            <a:r>
              <a:rPr lang="en-US" baseline="0" dirty="0" smtClean="0"/>
              <a:t>Centralized modeling demonstration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95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6606-A02E-468C-83AB-B3E9AA269972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20972-379C-45CC-A918-EE94B3DB842E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22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050995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07169265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9/3/2015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9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9/3/2015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68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19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30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52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67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32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97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5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796963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72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10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56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30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5225653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1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227233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894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515970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202087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41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731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61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3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45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650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65433100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23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90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D9ED-A841-40DE-8FA6-257F682CEA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42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F104-FDA1-4AF8-8FB1-E5A2A94A68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2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D4EE-FBDF-4CDC-9B61-E94513B1AE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1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E699-D527-47E0-B9B1-E5D2E39B77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0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6814850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77C9-FCF0-47AC-AABB-017D676D1C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17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0F1-C01C-4D30-93AB-F395757EFA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809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C32D-1976-446A-BDE1-85385A68E6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0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080-1845-4BE2-B5A9-4689DECEDA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21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98567-B8FA-48D9-8F9D-18BD817B93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35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0BC6-3736-4B9B-8BB5-DF1592FBAF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26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5349-97F4-4807-B74F-0D3FBF0338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500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41263269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1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9354242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118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8533927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9193872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238382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348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61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11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35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450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72048123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637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911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50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54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778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751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279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961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015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261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638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9343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009C-3CBF-5247-AF17-4C1938944F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4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AAC2-72D4-7741-AEC6-C0D6F8F8F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2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92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BB0B-A469-684D-A0E4-B212875F0F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5210-EFBA-EE40-971E-15DDDAA9C4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5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8DD-B3B6-BB4C-8865-9A19E2E1E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1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751D-F7F9-374E-841A-6861913C13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4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004F-435F-2C4C-90A9-0B23A0251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50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D733-CFF9-1049-954F-19CF75C880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8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E41B-F91F-4D4C-8C20-A105390F7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6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9C44-78DA-8C49-A3D9-34997ECD6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3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C7AC-17AD-3348-B1B5-7E93EE63A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3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52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874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3.tif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213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A3DD9-E7AD-4889-A392-179ADB630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877CF-680C-497D-A87F-1FF571A50D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1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049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E02D4-958E-4C43-8AA9-0BED26EA34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31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1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1298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5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F01-3804-F24B-BDF1-82CAB97F0D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4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f.gov/about/transformative_research/definition.jsp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gif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gif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ympaR6YUxiA&amp;feature=youtube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arcg.is/1LPOHnE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hyperlink" Target="http://gis.ncdc.noaa.gov/map/viewer/#app=cdo&amp;cfg=radar&amp;theme=radar&amp;display=nexrad" TargetMode="External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hyperlink" Target="http://water.weather.gov/ahps2/inundation/inundation_google.php?gage=atit2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32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460.png"/><Relationship Id="rId4" Type="http://schemas.openxmlformats.org/officeDocument/2006/relationships/image" Target="../media/image3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1612" y="2808543"/>
            <a:ext cx="5715000" cy="1219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/>
            <a:r>
              <a:rPr lang="en-US" sz="2400" dirty="0">
                <a:solidFill>
                  <a:prstClr val="black"/>
                </a:solidFill>
              </a:rPr>
              <a:t>David R. </a:t>
            </a:r>
            <a:r>
              <a:rPr lang="en-US" sz="2400" dirty="0" smtClean="0">
                <a:solidFill>
                  <a:prstClr val="black"/>
                </a:solidFill>
              </a:rPr>
              <a:t>Maidment </a:t>
            </a:r>
          </a:p>
          <a:p>
            <a:pPr algn="r" eaLnBrk="0" hangingPunct="0"/>
            <a:r>
              <a:rPr lang="en-US" dirty="0" smtClean="0">
                <a:solidFill>
                  <a:prstClr val="black"/>
                </a:solidFill>
              </a:rPr>
              <a:t>Center </a:t>
            </a:r>
            <a:r>
              <a:rPr lang="en-US" dirty="0">
                <a:solidFill>
                  <a:prstClr val="black"/>
                </a:solidFill>
              </a:rPr>
              <a:t>for Research in Water Resources</a:t>
            </a:r>
          </a:p>
          <a:p>
            <a:pPr algn="r" eaLnBrk="0" hangingPunct="0"/>
            <a:r>
              <a:rPr lang="en-US" dirty="0">
                <a:solidFill>
                  <a:prstClr val="black"/>
                </a:solidFill>
              </a:rPr>
              <a:t>University of Texas at Austin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4952999"/>
            <a:ext cx="9144000" cy="1782847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589" y="5026813"/>
            <a:ext cx="8573427" cy="16406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dirty="0" smtClean="0">
                <a:solidFill>
                  <a:srgbClr val="FFFFFF"/>
                </a:solidFill>
              </a:rPr>
              <a:t>Webinar at US Army Corps of Engineers</a:t>
            </a:r>
            <a:endParaRPr lang="en-US" sz="1600" dirty="0" smtClean="0">
              <a:solidFill>
                <a:srgbClr val="FFFFFF"/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FFFFFF"/>
                </a:solidFill>
              </a:rPr>
              <a:t>Washingto</a:t>
            </a:r>
            <a:r>
              <a:rPr lang="en-US" sz="1600" dirty="0" smtClean="0">
                <a:solidFill>
                  <a:srgbClr val="FFFFFF"/>
                </a:solidFill>
              </a:rPr>
              <a:t>n DC</a:t>
            </a:r>
            <a:r>
              <a:rPr lang="en-US" sz="1600" dirty="0" smtClean="0">
                <a:solidFill>
                  <a:srgbClr val="FFFFFF"/>
                </a:solidFill>
              </a:rPr>
              <a:t>, 3 </a:t>
            </a:r>
            <a:r>
              <a:rPr lang="en-US" sz="1600" dirty="0" smtClean="0">
                <a:solidFill>
                  <a:srgbClr val="FFFFFF"/>
                </a:solidFill>
              </a:rPr>
              <a:t>September </a:t>
            </a:r>
            <a:r>
              <a:rPr lang="en-US" sz="1600" dirty="0" smtClean="0">
                <a:solidFill>
                  <a:srgbClr val="FFFFFF"/>
                </a:solidFill>
              </a:rPr>
              <a:t>2015</a:t>
            </a:r>
          </a:p>
          <a:p>
            <a:pPr eaLnBrk="0" hangingPunct="0"/>
            <a:endParaRPr lang="en-US" sz="1600" dirty="0">
              <a:solidFill>
                <a:srgbClr val="FFFFFF"/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Acknowledgements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: Fernando Salas, Marcelo Somos Valenzuela, David 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Gochis, Ed Clark, </a:t>
            </a: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Don Cline, Jack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Dangermond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, Andy Ernest, Richard Hooper </a:t>
            </a:r>
          </a:p>
          <a:p>
            <a:pPr eaLnBrk="0" hangingPunct="0"/>
            <a:endParaRPr lang="en-US" sz="1600" dirty="0" smtClean="0">
              <a:solidFill>
                <a:srgbClr val="5EB4E6">
                  <a:lumMod val="40000"/>
                  <a:lumOff val="60000"/>
                </a:srgbClr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This research is supported in part by NSF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EarthCube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 grant 1343785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7442" y="955972"/>
            <a:ext cx="7551073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National Flood Interoperability Experiment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08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Transformative Research (NSF)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2666" y="1079197"/>
            <a:ext cx="71192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324674"/>
                </a:solidFill>
                <a:latin typeface="Verdana" panose="020B0604030504040204" pitchFamily="34" charset="0"/>
              </a:rPr>
              <a:t>Transformative research involves ideas, discoveries, or tools that radically change our understanding of an important existing scientific or engineering concept or educational practice or leads to the creation of a new paradigm or field of science, engineering, or education. Such research challenges current understanding or provides pathways to new frontiers.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8607" y="4495517"/>
            <a:ext cx="6727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2"/>
              </a:rPr>
              <a:t>http://www.nsf.gov/about/transformative_research/definition.jsp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7742" y="5148943"/>
            <a:ext cx="594425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How to move from </a:t>
            </a:r>
            <a:r>
              <a:rPr lang="en-US" sz="2400" b="1" i="1" dirty="0" smtClean="0">
                <a:solidFill>
                  <a:srgbClr val="FF0000"/>
                </a:solidFill>
              </a:rPr>
              <a:t>evolutionary </a:t>
            </a:r>
            <a:r>
              <a:rPr lang="en-US" sz="2400" b="1" i="1" dirty="0" smtClean="0">
                <a:solidFill>
                  <a:prstClr val="black"/>
                </a:solidFill>
              </a:rPr>
              <a:t>change</a:t>
            </a:r>
          </a:p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 to </a:t>
            </a:r>
            <a:r>
              <a:rPr lang="en-US" sz="2400" b="1" i="1" dirty="0" smtClean="0">
                <a:solidFill>
                  <a:srgbClr val="FF0000"/>
                </a:solidFill>
              </a:rPr>
              <a:t>transformative </a:t>
            </a:r>
            <a:r>
              <a:rPr lang="en-US" sz="2400" b="1" i="1" dirty="0" smtClean="0">
                <a:solidFill>
                  <a:prstClr val="black"/>
                </a:solidFill>
              </a:rPr>
              <a:t>change?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88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National Flood Interoperability Experiment (NFIE) (Sept 2014 to August 2015)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542365"/>
            <a:ext cx="7886700" cy="3179763"/>
          </a:xfrm>
        </p:spPr>
        <p:txBody>
          <a:bodyPr/>
          <a:lstStyle/>
          <a:p>
            <a:r>
              <a:rPr lang="en-US" dirty="0"/>
              <a:t>Partnership </a:t>
            </a:r>
            <a:r>
              <a:rPr lang="en-US" dirty="0" smtClean="0"/>
              <a:t>between </a:t>
            </a: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NWS and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the academic community </a:t>
            </a:r>
            <a:r>
              <a:rPr lang="en-US" dirty="0"/>
              <a:t>(Interagency Agreement between NSF and </a:t>
            </a:r>
            <a:r>
              <a:rPr lang="en-US" dirty="0" smtClean="0"/>
              <a:t>NOAA)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/>
              <a:t>Included a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Summer Institute </a:t>
            </a:r>
            <a:r>
              <a:rPr lang="en-US" dirty="0" smtClean="0"/>
              <a:t>for 44 graduate students from 19 Universities at the National Water Center, June 1 to July 17,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883072"/>
            <a:ext cx="4475195" cy="1142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00" y="4443483"/>
            <a:ext cx="3161950" cy="20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40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the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7723" y="1220283"/>
            <a:ext cx="7886700" cy="4630737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Close the gap </a:t>
            </a:r>
            <a:r>
              <a:rPr lang="en-US" dirty="0" smtClean="0"/>
              <a:t>between National Flood Forecasting and Local Emergency Response</a:t>
            </a:r>
          </a:p>
          <a:p>
            <a:r>
              <a:rPr lang="en-US" dirty="0" smtClean="0"/>
              <a:t>Demonstrate forecasting of flood impacts at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“stream and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street level”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3276" y="3424139"/>
            <a:ext cx="3066735" cy="2663551"/>
            <a:chOff x="1821764" y="3368383"/>
            <a:chExt cx="3066735" cy="2663551"/>
          </a:xfrm>
        </p:grpSpPr>
        <p:sp>
          <p:nvSpPr>
            <p:cNvPr id="4" name="Curved Right Arrow 3"/>
            <p:cNvSpPr/>
            <p:nvPr/>
          </p:nvSpPr>
          <p:spPr>
            <a:xfrm>
              <a:off x="1821764" y="3479896"/>
              <a:ext cx="941142" cy="2464419"/>
            </a:xfrm>
            <a:prstGeom prst="curved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Curved Left Arrow 4"/>
            <p:cNvSpPr/>
            <p:nvPr/>
          </p:nvSpPr>
          <p:spPr>
            <a:xfrm flipV="1">
              <a:off x="3981790" y="3368383"/>
              <a:ext cx="906709" cy="2575932"/>
            </a:xfrm>
            <a:prstGeom prst="curvedLef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31386" y="3368383"/>
              <a:ext cx="1046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National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00319" y="5662602"/>
              <a:ext cx="764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Local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3166" y="3380026"/>
            <a:ext cx="4970911" cy="2846163"/>
            <a:chOff x="3405204" y="3441217"/>
            <a:chExt cx="4970911" cy="2846163"/>
          </a:xfrm>
        </p:grpSpPr>
        <p:grpSp>
          <p:nvGrpSpPr>
            <p:cNvPr id="14" name="Group 13"/>
            <p:cNvGrpSpPr/>
            <p:nvPr/>
          </p:nvGrpSpPr>
          <p:grpSpPr>
            <a:xfrm>
              <a:off x="3405204" y="3441217"/>
              <a:ext cx="4970911" cy="1015663"/>
              <a:chOff x="3560401" y="3489200"/>
              <a:chExt cx="4970911" cy="101566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490790" y="3489200"/>
                <a:ext cx="2413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Weather and Hydrology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60401" y="3858532"/>
                <a:ext cx="4970911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National Weather Service and federal agencies</a:t>
                </a:r>
              </a:p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National Water Center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490636" y="5098857"/>
              <a:ext cx="4605825" cy="1188523"/>
              <a:chOff x="3770489" y="5234296"/>
              <a:chExt cx="4605825" cy="118852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770489" y="5234296"/>
                <a:ext cx="460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</a:rPr>
                  <a:t>River Flooding and Emergency Response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35042" y="5776488"/>
                <a:ext cx="3842852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Local, State and Regional Agencies</a:t>
                </a:r>
              </a:p>
              <a:p>
                <a:pPr algn="ctr"/>
                <a:r>
                  <a:rPr lang="en-US" dirty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Citizens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61706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NFIE Conceptual </a:t>
            </a:r>
            <a:r>
              <a:rPr lang="en-US" dirty="0" smtClean="0"/>
              <a:t>Framework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7800" y="1600200"/>
            <a:ext cx="5943600" cy="4724400"/>
          </a:xfrm>
          <a:prstGeom prst="rect">
            <a:avLst/>
          </a:prstGeom>
          <a:noFill/>
          <a:ln>
            <a:solidFill>
              <a:srgbClr val="35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2235" y="1963615"/>
            <a:ext cx="4982135" cy="3634154"/>
          </a:xfrm>
          <a:prstGeom prst="rect">
            <a:avLst/>
          </a:prstGeom>
          <a:noFill/>
          <a:ln>
            <a:solidFill>
              <a:srgbClr val="35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4463303" y="1963615"/>
            <a:ext cx="0" cy="3634154"/>
          </a:xfrm>
          <a:prstGeom prst="line">
            <a:avLst/>
          </a:prstGeom>
          <a:ln w="28575">
            <a:solidFill>
              <a:srgbClr val="35A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>
            <a:off x="1972235" y="3780692"/>
            <a:ext cx="4982135" cy="0"/>
          </a:xfrm>
          <a:prstGeom prst="line">
            <a:avLst/>
          </a:prstGeom>
          <a:ln w="28575">
            <a:solidFill>
              <a:srgbClr val="35A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55339" y="5779477"/>
            <a:ext cx="481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NFIE-Services: </a:t>
            </a:r>
            <a:r>
              <a:rPr lang="en-US" dirty="0">
                <a:solidFill>
                  <a:prstClr val="black"/>
                </a:solidFill>
              </a:rPr>
              <a:t>Web services for flood information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4872" y="2240305"/>
            <a:ext cx="2076349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NFIE-Geo: </a:t>
            </a:r>
            <a:r>
              <a:rPr lang="en-US" dirty="0">
                <a:solidFill>
                  <a:prstClr val="black"/>
                </a:solidFill>
              </a:rPr>
              <a:t>National geospatial framework for hydrology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8722" y="4077817"/>
            <a:ext cx="2182499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NFIE-Hydro: </a:t>
            </a:r>
            <a:r>
              <a:rPr lang="en-US" dirty="0">
                <a:solidFill>
                  <a:prstClr val="black"/>
                </a:solidFill>
              </a:rPr>
              <a:t>National high spatial resolution hydrologic forecasting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98896" y="4077817"/>
            <a:ext cx="2255473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NFIE-River: </a:t>
            </a:r>
            <a:r>
              <a:rPr lang="en-US" dirty="0">
                <a:solidFill>
                  <a:prstClr val="black"/>
                </a:solidFill>
              </a:rPr>
              <a:t>River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channel information and real-time flood inundation mapping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8898" y="2257748"/>
            <a:ext cx="2176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NFIE-Response: </a:t>
            </a:r>
            <a:r>
              <a:rPr lang="en-US" dirty="0" smtClean="0">
                <a:solidFill>
                  <a:prstClr val="black"/>
                </a:solidFill>
              </a:rPr>
              <a:t>Community Flood Response System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224923" y="2774180"/>
            <a:ext cx="437029" cy="167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181221" y="4416669"/>
            <a:ext cx="437029" cy="167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3108512" y="3573494"/>
            <a:ext cx="129784" cy="3889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5607525" y="3593786"/>
            <a:ext cx="129784" cy="388906"/>
          </a:xfrm>
          <a:prstGeom prst="down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258031" y="3671467"/>
            <a:ext cx="437029" cy="167467"/>
          </a:xfrm>
          <a:prstGeom prst="rightArrow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136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Open Water Data </a:t>
            </a:r>
            <a:r>
              <a:rPr lang="en-US" sz="3200" dirty="0" smtClean="0"/>
              <a:t>Initiative (OWDI)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34515" y="1413168"/>
            <a:ext cx="3582988" cy="426085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Subcommittee on Spatial Water Data leads this effort</a:t>
            </a:r>
          </a:p>
          <a:p>
            <a:r>
              <a:rPr lang="en-US" dirty="0" smtClean="0"/>
              <a:t>Al Rea (USGS) and Ed Clark (NWS) are co-chairs</a:t>
            </a:r>
          </a:p>
          <a:p>
            <a:r>
              <a:rPr lang="en-US" dirty="0" smtClean="0"/>
              <a:t>This reports to both FGDC and ACWI</a:t>
            </a:r>
          </a:p>
          <a:p>
            <a:r>
              <a:rPr lang="en-US" dirty="0" smtClean="0"/>
              <a:t>Sponsoring a series of “experiments” with water information services</a:t>
            </a:r>
          </a:p>
          <a:p>
            <a:r>
              <a:rPr lang="en-US" dirty="0" smtClean="0"/>
              <a:t>NFIE is one of these experiments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47" y="1485667"/>
            <a:ext cx="2149475" cy="29670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37" y="5786438"/>
            <a:ext cx="4903859" cy="41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46" y="4902994"/>
            <a:ext cx="2724150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Bent Arrow 7"/>
          <p:cNvSpPr/>
          <p:nvPr/>
        </p:nvSpPr>
        <p:spPr>
          <a:xfrm rot="5400000">
            <a:off x="6578600" y="3302000"/>
            <a:ext cx="1295400" cy="13589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353" y="287208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Chair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7666" y="1557677"/>
            <a:ext cx="2753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Anne Castle, </a:t>
            </a:r>
            <a:r>
              <a:rPr lang="en-US" dirty="0" smtClean="0">
                <a:solidFill>
                  <a:prstClr val="black"/>
                </a:solidFill>
              </a:rPr>
              <a:t>Former </a:t>
            </a:r>
            <a:r>
              <a:rPr lang="en-US" dirty="0" err="1" smtClean="0">
                <a:solidFill>
                  <a:prstClr val="black"/>
                </a:solidFill>
              </a:rPr>
              <a:t>Asst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Secretary for Water and Science, </a:t>
            </a:r>
            <a:r>
              <a:rPr lang="en-US" dirty="0" err="1">
                <a:solidFill>
                  <a:prstClr val="black"/>
                </a:solidFill>
              </a:rPr>
              <a:t>Dept</a:t>
            </a:r>
            <a:r>
              <a:rPr lang="en-US" dirty="0">
                <a:solidFill>
                  <a:prstClr val="black"/>
                </a:solidFill>
              </a:rPr>
              <a:t> of Interior</a:t>
            </a:r>
          </a:p>
        </p:txBody>
      </p:sp>
    </p:spTree>
    <p:extLst>
      <p:ext uri="{BB962C8B-B14F-4D97-AF65-F5344CB8AC3E}">
        <p14:creationId xmlns:p14="http://schemas.microsoft.com/office/powerpoint/2010/main" val="33251582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2.1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6" y="1690701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21" y="1633999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71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3679" y="4865925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10" y="355384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3756" y="439991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3757" y="3547333"/>
            <a:ext cx="320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Watershed Boundary Dataset</a:t>
            </a:r>
          </a:p>
        </p:txBody>
      </p:sp>
      <p:sp>
        <p:nvSpPr>
          <p:cNvPr id="14" name="Right Arrow 13"/>
          <p:cNvSpPr/>
          <p:nvPr/>
        </p:nvSpPr>
        <p:spPr>
          <a:xfrm rot="1920000">
            <a:off x="2532190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50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21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8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3525" y="1698642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NHDPlus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Foundation for a </a:t>
            </a:r>
            <a:r>
              <a:rPr lang="en-US" sz="1600" dirty="0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Geospatial Hydrologic Framework </a:t>
            </a:r>
            <a:r>
              <a:rPr lang="en-US" sz="1600" dirty="0" smtClean="0">
                <a:solidFill>
                  <a:prstClr val="white"/>
                </a:solidFill>
              </a:rPr>
              <a:t>for the United States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53819" y="2237917"/>
            <a:ext cx="31721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2.7 </a:t>
            </a:r>
            <a:r>
              <a:rPr lang="en-US" sz="1400" dirty="0">
                <a:solidFill>
                  <a:prstClr val="black"/>
                </a:solidFill>
              </a:rPr>
              <a:t>million </a:t>
            </a:r>
            <a:r>
              <a:rPr lang="en-US" sz="1400" dirty="0" smtClean="0">
                <a:solidFill>
                  <a:prstClr val="black"/>
                </a:solidFill>
              </a:rPr>
              <a:t>reach catchments in US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average </a:t>
            </a:r>
            <a:r>
              <a:rPr lang="en-US" sz="1400" dirty="0">
                <a:solidFill>
                  <a:prstClr val="black"/>
                </a:solidFill>
              </a:rPr>
              <a:t>area 3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  <a:r>
              <a:rPr lang="en-US" sz="1400" baseline="30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reach length 2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Uniquely labelled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030" y="3547332"/>
            <a:ext cx="2148303" cy="140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32233" cy="48463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Flood Information for Fritz Hughes Park Rd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556033" cy="501290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4191000"/>
            <a:ext cx="210654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7158" y="3954251"/>
            <a:ext cx="3495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National Hydrography Dataset Plus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catchment  for Bear Creek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(area = 5.71 km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cxnSp>
        <p:nvCxnSpPr>
          <p:cNvPr id="6" name="Straight Arrow Connector 5"/>
          <p:cNvCxnSpPr>
            <a:stCxn id="1027" idx="0"/>
          </p:cNvCxnSpPr>
          <p:nvPr/>
        </p:nvCxnSpPr>
        <p:spPr>
          <a:xfrm flipH="1" flipV="1">
            <a:off x="1676400" y="3581400"/>
            <a:ext cx="443674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337471" y="5660347"/>
            <a:ext cx="2629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Low water crossing at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3400 Fritz Hughes Park Rd</a:t>
            </a:r>
          </a:p>
        </p:txBody>
      </p:sp>
    </p:spTree>
    <p:extLst>
      <p:ext uri="{BB962C8B-B14F-4D97-AF65-F5344CB8AC3E}">
        <p14:creationId xmlns:p14="http://schemas.microsoft.com/office/powerpoint/2010/main" val="512002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4724400"/>
            <a:ext cx="51635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500,000 processors operating in parallel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0" y="228600"/>
            <a:ext cx="2076979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Stampede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089" y="2007771"/>
            <a:ext cx="4379424" cy="23408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6842" y="1992868"/>
            <a:ext cx="2979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1.2 million </a:t>
            </a:r>
            <a:r>
              <a:rPr lang="en-US" dirty="0">
                <a:solidFill>
                  <a:prstClr val="black"/>
                </a:solidFill>
              </a:rPr>
              <a:t>gallon cooling tank</a:t>
            </a:r>
          </a:p>
        </p:txBody>
      </p:sp>
    </p:spTree>
    <p:extLst>
      <p:ext uri="{BB962C8B-B14F-4D97-AF65-F5344CB8AC3E}">
        <p14:creationId xmlns:p14="http://schemas.microsoft.com/office/powerpoint/2010/main" val="40270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WRF-Hydro Forecasting Model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 rot="5400000" flipH="1" flipV="1">
            <a:off x="4456720" y="5209062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8548" y="4999688"/>
            <a:ext cx="8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Runoff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473" y="1889753"/>
            <a:ext cx="2540550" cy="16657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Down Arrow 11"/>
          <p:cNvSpPr/>
          <p:nvPr/>
        </p:nvSpPr>
        <p:spPr>
          <a:xfrm flipV="1">
            <a:off x="6757748" y="3659445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88308" y="3727584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Streamflow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68167" y="6385541"/>
            <a:ext cx="3840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RAPID</a:t>
            </a:r>
            <a:r>
              <a:rPr lang="en-US" dirty="0" smtClean="0">
                <a:solidFill>
                  <a:prstClr val="black"/>
                </a:solidFill>
              </a:rPr>
              <a:t> flow routing (for continental US)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4491" y="1478382"/>
            <a:ext cx="276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Probabilistic flood forecasts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56842" y="1478382"/>
            <a:ext cx="4019049" cy="5270356"/>
            <a:chOff x="337268" y="1478382"/>
            <a:chExt cx="4019049" cy="5270356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50" y="4241768"/>
              <a:ext cx="2710370" cy="2083598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7" name="Picture 24" descr="Total Precipitation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18" y="1853342"/>
              <a:ext cx="1839310" cy="1660077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1" name="Down Arrow 10"/>
            <p:cNvSpPr/>
            <p:nvPr/>
          </p:nvSpPr>
          <p:spPr>
            <a:xfrm>
              <a:off x="1581375" y="3646838"/>
              <a:ext cx="230560" cy="5056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268" y="1478382"/>
              <a:ext cx="3662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Weather model and forecasts </a:t>
              </a:r>
              <a:r>
                <a:rPr lang="en-US" dirty="0" smtClean="0">
                  <a:solidFill>
                    <a:srgbClr val="FF0000"/>
                  </a:solidFill>
                </a:rPr>
                <a:t>(HRRR)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268" y="6379406"/>
              <a:ext cx="4019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Land-Atmosphere Model </a:t>
              </a:r>
              <a:r>
                <a:rPr lang="en-US" dirty="0" smtClean="0">
                  <a:solidFill>
                    <a:srgbClr val="FF0000"/>
                  </a:solidFill>
                </a:rPr>
                <a:t>(NOAH-MP)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11934" y="3699357"/>
              <a:ext cx="1430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Precipitation 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1992" y="3685545"/>
              <a:ext cx="1052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Weather 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438" t="18045" r="15917" b="19292"/>
          <a:stretch/>
        </p:blipFill>
        <p:spPr>
          <a:xfrm>
            <a:off x="5450150" y="4296405"/>
            <a:ext cx="2777397" cy="20509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86694" y="2554349"/>
            <a:ext cx="173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Catchment-level forecasts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866" y="9841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i="1" dirty="0" smtClean="0">
                <a:solidFill>
                  <a:srgbClr val="FF0000"/>
                </a:solidFill>
              </a:rPr>
              <a:t>Computed for the continental US in 10 minutes at Texas Advanced Computing Center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455" y="3200680"/>
            <a:ext cx="1820036" cy="118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38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7368" y="5604433"/>
            <a:ext cx="9151368" cy="800219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lIns="457200" tIns="91440" bIns="91440" rtlCol="0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2000" b="1" dirty="0">
                <a:solidFill>
                  <a:srgbClr val="FFFF00"/>
                </a:solidFill>
              </a:rPr>
              <a:t>Variables of </a:t>
            </a:r>
            <a:r>
              <a:rPr lang="en-US" sz="2000" b="1" dirty="0" smtClean="0">
                <a:solidFill>
                  <a:srgbClr val="FFFF00"/>
                </a:solidFill>
              </a:rPr>
              <a:t>interest: </a:t>
            </a:r>
            <a:r>
              <a:rPr lang="en-US" sz="2000" dirty="0" smtClean="0">
                <a:solidFill>
                  <a:prstClr val="white"/>
                </a:solidFill>
              </a:rPr>
              <a:t>Temperature </a:t>
            </a:r>
            <a:r>
              <a:rPr lang="en-US" sz="2000" dirty="0">
                <a:solidFill>
                  <a:prstClr val="white"/>
                </a:solidFill>
              </a:rPr>
              <a:t>at 2 m, </a:t>
            </a:r>
            <a:r>
              <a:rPr lang="en-US" sz="2000" dirty="0" smtClean="0">
                <a:solidFill>
                  <a:prstClr val="white"/>
                </a:solidFill>
              </a:rPr>
              <a:t>u </a:t>
            </a:r>
            <a:r>
              <a:rPr lang="en-US" sz="2000" dirty="0">
                <a:solidFill>
                  <a:prstClr val="white"/>
                </a:solidFill>
              </a:rPr>
              <a:t>and </a:t>
            </a:r>
            <a:r>
              <a:rPr lang="en-US" sz="2000" dirty="0" smtClean="0">
                <a:solidFill>
                  <a:prstClr val="white"/>
                </a:solidFill>
              </a:rPr>
              <a:t>v-wind </a:t>
            </a:r>
            <a:r>
              <a:rPr lang="en-US" sz="2000" dirty="0">
                <a:solidFill>
                  <a:prstClr val="white"/>
                </a:solidFill>
              </a:rPr>
              <a:t>at </a:t>
            </a:r>
            <a:r>
              <a:rPr lang="en-US" sz="2000" dirty="0" smtClean="0">
                <a:solidFill>
                  <a:prstClr val="white"/>
                </a:solidFill>
              </a:rPr>
              <a:t>10 </a:t>
            </a:r>
            <a:r>
              <a:rPr lang="en-US" sz="2000" dirty="0">
                <a:solidFill>
                  <a:prstClr val="white"/>
                </a:solidFill>
              </a:rPr>
              <a:t>m, relative humidity, specific humidity, precipitation rate, surface </a:t>
            </a:r>
            <a:r>
              <a:rPr lang="en-US" sz="2000" dirty="0" smtClean="0">
                <a:solidFill>
                  <a:prstClr val="white"/>
                </a:solidFill>
              </a:rPr>
              <a:t>pressure, radiation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Resolution Rapid Refresh (HRRR)</a:t>
            </a:r>
            <a:endParaRPr lang="en-US" dirty="0"/>
          </a:p>
        </p:txBody>
      </p:sp>
      <p:pic>
        <p:nvPicPr>
          <p:cNvPr id="1026" name="Picture 2" descr="http://www.noaanews.noaa.gov/stories2014/images/rap_hrrr_093014_2_1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7486"/>
            <a:ext cx="6052236" cy="355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5876" y="493240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13 km grid spacing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9152" y="493240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3 km grid spacing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4462" y="1297486"/>
            <a:ext cx="2598281" cy="276515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285750" indent="-285750" eaLnBrk="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Operational HRRR maintained by NCEP</a:t>
            </a:r>
          </a:p>
          <a:p>
            <a:pPr marL="742950" lvl="1" indent="-285750" eaLnBrk="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Nested WRF model with cloud resolving physics</a:t>
            </a:r>
          </a:p>
          <a:p>
            <a:pPr marL="285750" indent="-285750" eaLnBrk="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15 hour forecast</a:t>
            </a:r>
          </a:p>
          <a:p>
            <a:pPr marL="742950" lvl="1" indent="-285750" eaLnBrk="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15 min time step</a:t>
            </a:r>
          </a:p>
          <a:p>
            <a:pPr marL="285750" indent="-285750" eaLnBrk="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Updates issued hourly</a:t>
            </a:r>
          </a:p>
          <a:p>
            <a:pPr marL="285750" indent="-285750" eaLnBrk="0" hangingPunct="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Preceded by RAP and RUC models</a:t>
            </a:r>
          </a:p>
        </p:txBody>
      </p:sp>
    </p:spTree>
    <p:extLst>
      <p:ext uri="{BB962C8B-B14F-4D97-AF65-F5344CB8AC3E}">
        <p14:creationId xmlns:p14="http://schemas.microsoft.com/office/powerpoint/2010/main" val="91884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240" y="198544"/>
            <a:ext cx="7886700" cy="1325563"/>
          </a:xfrm>
        </p:spPr>
        <p:txBody>
          <a:bodyPr/>
          <a:lstStyle/>
          <a:p>
            <a:r>
              <a:rPr lang="en-US" dirty="0" smtClean="0"/>
              <a:t>The Opportunity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927" y="1143000"/>
            <a:ext cx="7886700" cy="2821789"/>
          </a:xfrm>
        </p:spPr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National Water Center </a:t>
            </a:r>
            <a:r>
              <a:rPr lang="en-US" dirty="0" smtClean="0"/>
              <a:t>established on the Tuscaloosa campus of University of Alabama by the National Weather Service and federal agency partners</a:t>
            </a:r>
          </a:p>
          <a:p>
            <a:r>
              <a:rPr lang="en-US" dirty="0" smtClean="0"/>
              <a:t>Has a mission to assess hydrology in a new way at the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continental scale </a:t>
            </a:r>
            <a:r>
              <a:rPr lang="en-US" dirty="0" smtClean="0"/>
              <a:t>for the United States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1" y="4122886"/>
            <a:ext cx="9143999" cy="273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060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1" y="1828807"/>
            <a:ext cx="7892071" cy="4277337"/>
          </a:xfrm>
          <a:prstGeom prst="rect">
            <a:avLst/>
          </a:prstGeom>
          <a:noFill/>
          <a:ln w="28575" cmpd="sng">
            <a:solidFill>
              <a:schemeClr val="tx2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6" y="457200"/>
            <a:ext cx="7312991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RAPID River Routing Model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R</a:t>
            </a:r>
            <a:r>
              <a:rPr lang="en-US" sz="1400" dirty="0" smtClean="0">
                <a:solidFill>
                  <a:srgbClr val="0070C0"/>
                </a:solidFill>
              </a:rPr>
              <a:t>iver </a:t>
            </a:r>
            <a:r>
              <a:rPr lang="en-US" sz="1400" dirty="0">
                <a:solidFill>
                  <a:srgbClr val="FF0000"/>
                </a:solidFill>
              </a:rPr>
              <a:t>A</a:t>
            </a:r>
            <a:r>
              <a:rPr lang="en-US" sz="1400" dirty="0">
                <a:solidFill>
                  <a:srgbClr val="0070C0"/>
                </a:solidFill>
              </a:rPr>
              <a:t>pplication for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>
                <a:solidFill>
                  <a:srgbClr val="0070C0"/>
                </a:solidFill>
              </a:rPr>
              <a:t>arallel </a:t>
            </a:r>
            <a:r>
              <a:rPr lang="en-US" sz="1400" dirty="0" err="1">
                <a:solidFill>
                  <a:srgbClr val="0070C0"/>
                </a:solidFill>
              </a:rPr>
              <a:t>Computat</a:t>
            </a:r>
            <a:r>
              <a:rPr lang="en-US" sz="1400" dirty="0" err="1">
                <a:solidFill>
                  <a:srgbClr val="FF0000"/>
                </a:solidFill>
              </a:rPr>
              <a:t>I</a:t>
            </a:r>
            <a:r>
              <a:rPr lang="en-US" sz="1400" dirty="0" err="1">
                <a:solidFill>
                  <a:srgbClr val="0070C0"/>
                </a:solidFill>
              </a:rPr>
              <a:t>on</a:t>
            </a:r>
            <a:r>
              <a:rPr lang="en-US" sz="1400" dirty="0">
                <a:solidFill>
                  <a:srgbClr val="0070C0"/>
                </a:solidFill>
              </a:rPr>
              <a:t> of </a:t>
            </a:r>
            <a:r>
              <a:rPr lang="en-US" sz="1400" dirty="0">
                <a:solidFill>
                  <a:srgbClr val="FF0000"/>
                </a:solidFill>
              </a:rPr>
              <a:t>D</a:t>
            </a:r>
            <a:r>
              <a:rPr lang="en-US" sz="1400" dirty="0">
                <a:solidFill>
                  <a:srgbClr val="0070C0"/>
                </a:solidFill>
              </a:rPr>
              <a:t>ischarge</a:t>
            </a:r>
            <a:endParaRPr lang="en-US" sz="1400" i="1" dirty="0">
              <a:solidFill>
                <a:srgbClr val="0070C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6955470" y="3471416"/>
            <a:ext cx="170584" cy="170584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694054" y="3236400"/>
            <a:ext cx="457200" cy="228600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100" b="1" i="1" dirty="0">
                <a:solidFill>
                  <a:prstClr val="black"/>
                </a:solidFill>
                <a:latin typeface="Calibri" panose="020F0502020204030204" pitchFamily="34" charset="0"/>
              </a:rPr>
              <a:t>Flow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138054" y="3800668"/>
            <a:ext cx="1524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11567" y="4953012"/>
            <a:ext cx="1369635" cy="1160337"/>
            <a:chOff x="611565" y="4953000"/>
            <a:chExt cx="1369635" cy="1160337"/>
          </a:xfrm>
        </p:grpSpPr>
        <p:sp>
          <p:nvSpPr>
            <p:cNvPr id="10" name="Rectangle 9"/>
            <p:cNvSpPr/>
            <p:nvPr/>
          </p:nvSpPr>
          <p:spPr bwMode="auto">
            <a:xfrm>
              <a:off x="611565" y="4953000"/>
              <a:ext cx="1369635" cy="116033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762000" y="5585068"/>
              <a:ext cx="1524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7400" y="5026025"/>
              <a:ext cx="1066800" cy="24663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Legend</a:t>
              </a:r>
            </a:p>
          </p:txBody>
        </p:sp>
        <p:sp>
          <p:nvSpPr>
            <p:cNvPr id="21" name="Isosceles Triangle 20"/>
            <p:cNvSpPr/>
            <p:nvPr/>
          </p:nvSpPr>
          <p:spPr bwMode="auto">
            <a:xfrm rot="10800000">
              <a:off x="749808" y="5334000"/>
              <a:ext cx="176784" cy="152400"/>
            </a:xfrm>
            <a:prstGeom prst="triangle">
              <a:avLst/>
            </a:prstGeom>
            <a:solidFill>
              <a:srgbClr val="CC00FF"/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10575" y="5835750"/>
              <a:ext cx="268800" cy="1840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40775" y="5278011"/>
            <a:ext cx="1066800" cy="2466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dirty="0">
                <a:solidFill>
                  <a:prstClr val="black"/>
                </a:solidFill>
              </a:rPr>
              <a:t>Dam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0775" y="5530862"/>
            <a:ext cx="1066800" cy="2466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dirty="0">
                <a:solidFill>
                  <a:prstClr val="black"/>
                </a:solidFill>
              </a:rPr>
              <a:t>Junction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40775" y="5803912"/>
            <a:ext cx="1066800" cy="2466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dirty="0">
                <a:solidFill>
                  <a:prstClr val="black"/>
                </a:solidFill>
              </a:rPr>
              <a:t>Catchment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767" y="1524000"/>
            <a:ext cx="2997825" cy="5334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i="1" dirty="0">
                <a:solidFill>
                  <a:prstClr val="black"/>
                </a:solidFill>
              </a:rPr>
              <a:t>Computational Unit for Rivers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83988" y="2209800"/>
            <a:ext cx="3056144" cy="30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200" b="1" dirty="0">
                <a:solidFill>
                  <a:prstClr val="black"/>
                </a:solidFill>
              </a:rPr>
              <a:t> Forcing: Runoff and reservoir releases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44287" y="6537580"/>
            <a:ext cx="1791438" cy="236219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dirty="0">
                <a:solidFill>
                  <a:prstClr val="black"/>
                </a:solidFill>
              </a:rPr>
              <a:t>http://rapid-hub.org/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37682" y="2174749"/>
            <a:ext cx="171808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200" dirty="0" err="1">
                <a:solidFill>
                  <a:prstClr val="black"/>
                </a:solidFill>
              </a:rPr>
              <a:t>NHDPlus</a:t>
            </a:r>
            <a:r>
              <a:rPr lang="en-US" sz="1200" dirty="0">
                <a:solidFill>
                  <a:prstClr val="black"/>
                </a:solidFill>
              </a:rPr>
              <a:t> Catchment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570624" y="2323151"/>
            <a:ext cx="633327" cy="383969"/>
            <a:chOff x="5570623" y="2323139"/>
            <a:chExt cx="633327" cy="383969"/>
          </a:xfrm>
        </p:grpSpPr>
        <p:cxnSp>
          <p:nvCxnSpPr>
            <p:cNvPr id="37" name="Straight Arrow Connector 36"/>
            <p:cNvCxnSpPr/>
            <p:nvPr/>
          </p:nvCxnSpPr>
          <p:spPr bwMode="auto">
            <a:xfrm flipH="1">
              <a:off x="5570623" y="2323139"/>
              <a:ext cx="397040" cy="383969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5962650" y="2323139"/>
              <a:ext cx="241300" cy="0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>
            <a:off x="5966730" y="168424"/>
            <a:ext cx="2932816" cy="1302786"/>
            <a:chOff x="5966728" y="168424"/>
            <a:chExt cx="2932816" cy="1302786"/>
          </a:xfrm>
        </p:grpSpPr>
        <p:grpSp>
          <p:nvGrpSpPr>
            <p:cNvPr id="36" name="Group 35"/>
            <p:cNvGrpSpPr/>
            <p:nvPr/>
          </p:nvGrpSpPr>
          <p:grpSpPr>
            <a:xfrm>
              <a:off x="5966728" y="457200"/>
              <a:ext cx="2786246" cy="1014010"/>
              <a:chOff x="5865128" y="578771"/>
              <a:chExt cx="2786246" cy="1014010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5865128" y="1004058"/>
                <a:ext cx="2430049" cy="58872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eaLnBrk="0" hangingPunct="0">
                  <a:lnSpc>
                    <a:spcPts val="2400"/>
                  </a:lnSpc>
                </a:pPr>
                <a:r>
                  <a:rPr lang="en-US" sz="1600" dirty="0" err="1">
                    <a:solidFill>
                      <a:prstClr val="black"/>
                    </a:solidFill>
                  </a:rPr>
                  <a:t>S</a:t>
                </a:r>
                <a:r>
                  <a:rPr lang="en-US" sz="1600" baseline="-25000" dirty="0" err="1">
                    <a:solidFill>
                      <a:prstClr val="black"/>
                    </a:solidFill>
                  </a:rPr>
                  <a:t>prism</a:t>
                </a:r>
                <a:r>
                  <a:rPr lang="en-US" sz="1600" baseline="-25000" dirty="0">
                    <a:solidFill>
                      <a:prstClr val="black"/>
                    </a:solidFill>
                  </a:rPr>
                  <a:t> </a:t>
                </a:r>
                <a:r>
                  <a:rPr lang="en-US" sz="1600" dirty="0">
                    <a:solidFill>
                      <a:prstClr val="black"/>
                    </a:solidFill>
                  </a:rPr>
                  <a:t>= </a:t>
                </a:r>
                <a:r>
                  <a:rPr lang="en-US" sz="1600" dirty="0">
                    <a:solidFill>
                      <a:srgbClr val="FF0000"/>
                    </a:solidFill>
                  </a:rPr>
                  <a:t>K</a:t>
                </a:r>
                <a:r>
                  <a:rPr lang="en-US" sz="1600" dirty="0">
                    <a:solidFill>
                      <a:prstClr val="black"/>
                    </a:solidFill>
                  </a:rPr>
                  <a:t>Q</a:t>
                </a:r>
              </a:p>
              <a:p>
                <a:pPr eaLnBrk="0" hangingPunct="0">
                  <a:lnSpc>
                    <a:spcPts val="2400"/>
                  </a:lnSpc>
                </a:pPr>
                <a:r>
                  <a:rPr lang="en-US" sz="1600" dirty="0" err="1">
                    <a:solidFill>
                      <a:prstClr val="black"/>
                    </a:solidFill>
                  </a:rPr>
                  <a:t>S</a:t>
                </a:r>
                <a:r>
                  <a:rPr lang="en-US" sz="1600" baseline="-25000" dirty="0" err="1">
                    <a:solidFill>
                      <a:prstClr val="black"/>
                    </a:solidFill>
                  </a:rPr>
                  <a:t>wedge</a:t>
                </a:r>
                <a:r>
                  <a:rPr lang="en-US" sz="1600" baseline="-25000" dirty="0">
                    <a:solidFill>
                      <a:prstClr val="black"/>
                    </a:solidFill>
                  </a:rPr>
                  <a:t> </a:t>
                </a:r>
                <a:r>
                  <a:rPr lang="en-US" sz="1600" dirty="0">
                    <a:solidFill>
                      <a:prstClr val="black"/>
                    </a:solidFill>
                  </a:rPr>
                  <a:t>= </a:t>
                </a:r>
                <a:r>
                  <a:rPr lang="en-US" sz="1600" dirty="0">
                    <a:solidFill>
                      <a:srgbClr val="FF0000"/>
                    </a:solidFill>
                  </a:rPr>
                  <a:t>KX</a:t>
                </a:r>
                <a:r>
                  <a:rPr lang="en-US" sz="1600" dirty="0">
                    <a:solidFill>
                      <a:prstClr val="black"/>
                    </a:solidFill>
                  </a:rPr>
                  <a:t> (I – Q)</a:t>
                </a: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 rot="21397274">
                <a:off x="6401469" y="578771"/>
                <a:ext cx="2249905" cy="1013841"/>
                <a:chOff x="6617369" y="591471"/>
                <a:chExt cx="2249905" cy="1013841"/>
              </a:xfrm>
            </p:grpSpPr>
            <p:grpSp>
              <p:nvGrpSpPr>
                <p:cNvPr id="43" name="Group 42"/>
                <p:cNvGrpSpPr/>
                <p:nvPr/>
              </p:nvGrpSpPr>
              <p:grpSpPr>
                <a:xfrm>
                  <a:off x="7116635" y="591471"/>
                  <a:ext cx="1310048" cy="494814"/>
                  <a:chOff x="6991459" y="461172"/>
                  <a:chExt cx="1703639" cy="643476"/>
                </a:xfrm>
              </p:grpSpPr>
              <p:sp>
                <p:nvSpPr>
                  <p:cNvPr id="45" name="Isosceles Triangle 44"/>
                  <p:cNvSpPr/>
                  <p:nvPr/>
                </p:nvSpPr>
                <p:spPr bwMode="auto">
                  <a:xfrm rot="1422264">
                    <a:off x="7122263" y="461172"/>
                    <a:ext cx="1572835" cy="365125"/>
                  </a:xfrm>
                  <a:prstGeom prst="triangle">
                    <a:avLst>
                      <a:gd name="adj" fmla="val 0"/>
                    </a:avLst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noFill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 bwMode="auto">
                  <a:xfrm rot="1425084">
                    <a:off x="6991459" y="791072"/>
                    <a:ext cx="1576137" cy="313576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noFill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cxnSp>
              <p:nvCxnSpPr>
                <p:cNvPr id="44" name="Straight Connector 43"/>
                <p:cNvCxnSpPr/>
                <p:nvPr/>
              </p:nvCxnSpPr>
              <p:spPr bwMode="auto">
                <a:xfrm>
                  <a:off x="6617369" y="617040"/>
                  <a:ext cx="2249905" cy="988272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7985144" y="16842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i="1" dirty="0">
                  <a:solidFill>
                    <a:prstClr val="black"/>
                  </a:solidFill>
                </a:rPr>
                <a:t>Muskingum</a:t>
              </a:r>
            </a:p>
            <a:p>
              <a:pPr eaLnBrk="0" hangingPunct="0">
                <a:lnSpc>
                  <a:spcPts val="1800"/>
                </a:lnSpc>
              </a:pPr>
              <a:r>
                <a:rPr lang="en-US" sz="1400" i="1" dirty="0">
                  <a:solidFill>
                    <a:prstClr val="black"/>
                  </a:solidFill>
                </a:rPr>
                <a:t>Method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8769" y="1819802"/>
            <a:ext cx="7906475" cy="4284542"/>
            <a:chOff x="618769" y="1819802"/>
            <a:chExt cx="7906475" cy="4284542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1086540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1951708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2816876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3682044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4547212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5412380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6277548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8007887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7142716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 flipH="1">
              <a:off x="618769" y="2066405"/>
              <a:ext cx="7906475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H="1">
              <a:off x="625971" y="2943431"/>
              <a:ext cx="7892071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flipH="1">
              <a:off x="625971" y="3820457"/>
              <a:ext cx="7892070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H="1">
              <a:off x="618769" y="4697483"/>
              <a:ext cx="7906475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H="1">
              <a:off x="625971" y="5574510"/>
              <a:ext cx="7892071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443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ud 31"/>
          <p:cNvSpPr/>
          <p:nvPr/>
        </p:nvSpPr>
        <p:spPr bwMode="auto">
          <a:xfrm rot="19800000" flipV="1">
            <a:off x="5060353" y="4367555"/>
            <a:ext cx="2255178" cy="1506063"/>
          </a:xfrm>
          <a:prstGeom prst="cloud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0" name="Cloud 39"/>
          <p:cNvSpPr/>
          <p:nvPr/>
        </p:nvSpPr>
        <p:spPr bwMode="auto">
          <a:xfrm rot="1800000">
            <a:off x="1546526" y="4367556"/>
            <a:ext cx="2255178" cy="1506063"/>
          </a:xfrm>
          <a:prstGeom prst="cloud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8911" y="1466907"/>
            <a:ext cx="3026178" cy="19345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00" y="5378039"/>
            <a:ext cx="1895353" cy="10416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5" name="Picture 2" descr="Imágenes integradas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911" y="4699553"/>
            <a:ext cx="3026178" cy="201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rapidrefresh.noaa.gov/HRRR/for_web/hrrr_jet/2015041500/full/3hap_sfc_f1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13651" r="8166" b="12490"/>
          <a:stretch/>
        </p:blipFill>
        <p:spPr bwMode="auto">
          <a:xfrm>
            <a:off x="488473" y="1466907"/>
            <a:ext cx="2101874" cy="13235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 bwMode="auto">
          <a:xfrm>
            <a:off x="1303506" y="2931336"/>
            <a:ext cx="484632" cy="536187"/>
          </a:xfrm>
          <a:prstGeom prst="downArrow">
            <a:avLst/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7" name="Picture 8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3" t="20223" r="11647" b="19566"/>
          <a:stretch/>
        </p:blipFill>
        <p:spPr bwMode="auto">
          <a:xfrm>
            <a:off x="488473" y="3608410"/>
            <a:ext cx="2101874" cy="13244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84237" y="2481585"/>
            <a:ext cx="523325" cy="525075"/>
            <a:chOff x="61148" y="2843805"/>
            <a:chExt cx="523325" cy="525075"/>
          </a:xfrm>
        </p:grpSpPr>
        <p:sp>
          <p:nvSpPr>
            <p:cNvPr id="8" name="Oval 7"/>
            <p:cNvSpPr/>
            <p:nvPr/>
          </p:nvSpPr>
          <p:spPr bwMode="auto">
            <a:xfrm>
              <a:off x="103615" y="2887147"/>
              <a:ext cx="438393" cy="438393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pic>
          <p:nvPicPr>
            <p:cNvPr id="2054" name="Picture 6" descr="http://tauntonboh.homestead.com/noaa_logo_op_598x600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CFEFB"/>
                </a:clrFrom>
                <a:clrTo>
                  <a:srgbClr val="FCFE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48" y="2843805"/>
              <a:ext cx="523325" cy="52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s://wiki.ucar.edu/download/attachments/52004557/ncar-logo-lg.jpg?api=v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99" y="4605360"/>
            <a:ext cx="869346" cy="27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Bent Arrow 35"/>
          <p:cNvSpPr/>
          <p:nvPr/>
        </p:nvSpPr>
        <p:spPr bwMode="auto">
          <a:xfrm flipV="1">
            <a:off x="1430185" y="5062517"/>
            <a:ext cx="1455889" cy="938232"/>
          </a:xfrm>
          <a:prstGeom prst="bentArrow">
            <a:avLst>
              <a:gd name="adj1" fmla="val 29682"/>
              <a:gd name="adj2" fmla="val 25000"/>
              <a:gd name="adj3" fmla="val 25000"/>
              <a:gd name="adj4" fmla="val 43750"/>
            </a:avLst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2" name="Down Arrow 41"/>
          <p:cNvSpPr/>
          <p:nvPr/>
        </p:nvSpPr>
        <p:spPr bwMode="auto">
          <a:xfrm>
            <a:off x="4329684" y="3702603"/>
            <a:ext cx="484632" cy="996950"/>
          </a:xfrm>
          <a:prstGeom prst="downArrow">
            <a:avLst/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9684" y="1241823"/>
            <a:ext cx="2138106" cy="21048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571451" y="6188508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i="1" dirty="0">
                <a:solidFill>
                  <a:prstClr val="black"/>
                </a:solidFill>
              </a:rPr>
              <a:t>Grid to 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 i="1" dirty="0">
                <a:solidFill>
                  <a:prstClr val="black"/>
                </a:solidFill>
              </a:rPr>
              <a:t>catchment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875080" y="3863194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i="1" dirty="0" err="1">
                <a:solidFill>
                  <a:prstClr val="black"/>
                </a:solidFill>
              </a:rPr>
              <a:t>NHDPlus</a:t>
            </a:r>
            <a:endParaRPr lang="en-US" sz="1600" b="1" i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sz="1600" b="1" i="1" dirty="0">
                <a:solidFill>
                  <a:prstClr val="black"/>
                </a:solidFill>
              </a:rPr>
              <a:t>to RAPID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966842" y="3014432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i="1" dirty="0">
                <a:solidFill>
                  <a:prstClr val="black"/>
                </a:solidFill>
              </a:rPr>
              <a:t>Forcing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35320" y="4083287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black"/>
                </a:solidFill>
              </a:rPr>
              <a:t>WRF-Hydro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38441" y="2022631"/>
            <a:ext cx="614761" cy="21209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prstClr val="black"/>
                </a:solidFill>
              </a:rPr>
              <a:t>HRRR</a:t>
            </a:r>
          </a:p>
        </p:txBody>
      </p:sp>
      <p:pic>
        <p:nvPicPr>
          <p:cNvPr id="2056" name="Picture 8" descr="http://vueworks.com/wp-content/uploads/2011/08/esri-logo.gif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88" y="5912000"/>
            <a:ext cx="918220" cy="41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upload.wikimedia.org/wikipedia/en/archive/b/b3/20110309193628!Microsoft_Research_logo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08" y="4700965"/>
            <a:ext cx="823361" cy="2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deng7365\AppData\Local\Temp\SNAGHTMLbac10d3.PN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t="12410" r="3526" b="26242"/>
          <a:stretch/>
        </p:blipFill>
        <p:spPr bwMode="auto">
          <a:xfrm>
            <a:off x="6557064" y="3607679"/>
            <a:ext cx="2103120" cy="1325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6704534" y="4083287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FFFF00"/>
                </a:solidFill>
              </a:rPr>
              <a:t>ECMWF</a:t>
            </a:r>
          </a:p>
        </p:txBody>
      </p:sp>
      <p:sp>
        <p:nvSpPr>
          <p:cNvPr id="41" name="Title 2"/>
          <p:cNvSpPr txBox="1">
            <a:spLocks/>
          </p:cNvSpPr>
          <p:nvPr/>
        </p:nvSpPr>
        <p:spPr>
          <a:xfrm>
            <a:off x="628650" y="406461"/>
            <a:ext cx="7886700" cy="5486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t>NFIE-Hydro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831" y="5378039"/>
            <a:ext cx="1895353" cy="10416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3" name="Bent Arrow 42"/>
          <p:cNvSpPr/>
          <p:nvPr/>
        </p:nvSpPr>
        <p:spPr bwMode="auto">
          <a:xfrm flipH="1" flipV="1">
            <a:off x="6085089" y="5061684"/>
            <a:ext cx="1455889" cy="938232"/>
          </a:xfrm>
          <a:prstGeom prst="bentArrow">
            <a:avLst>
              <a:gd name="adj1" fmla="val 29682"/>
              <a:gd name="adj2" fmla="val 25000"/>
              <a:gd name="adj3" fmla="val 25000"/>
              <a:gd name="adj4" fmla="val 43750"/>
            </a:avLst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3" name="Picture 4" descr="http://i1.wp.com/hepex.irstea.fr/wp-content/uploads/2013/07/bow_river_19_June_2013_glofas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9" t="21382" r="2230" b="2639"/>
          <a:stretch/>
        </p:blipFill>
        <p:spPr bwMode="auto">
          <a:xfrm>
            <a:off x="6267884" y="2951659"/>
            <a:ext cx="1273094" cy="9115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699648" y="4670572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FAC15A">
                    <a:lumMod val="75000"/>
                  </a:srgbClr>
                </a:solidFill>
              </a:rPr>
              <a:t>TACC</a:t>
            </a:r>
            <a:endParaRPr lang="en-US" sz="1600" b="1" dirty="0">
              <a:solidFill>
                <a:srgbClr val="FAC15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2" y="482594"/>
            <a:ext cx="7315215" cy="5486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4941" y="6059544"/>
            <a:ext cx="5573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08156800 Shoal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Ck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at W 12</a:t>
            </a:r>
            <a:r>
              <a:rPr lang="en-US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St Austin TX (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12 SQ KM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85711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85" y="480677"/>
            <a:ext cx="7315215" cy="54864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57119" y="6034059"/>
            <a:ext cx="6555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08055560 Elm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Fk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Trinity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Rv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at Spur 348, Irving, TX (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2,537 SQ KM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51021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43" y="292947"/>
            <a:ext cx="7315215" cy="5486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5108" y="5830500"/>
            <a:ext cx="5677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08176500 Guadalupe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Rv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at Victoria, TX (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5,198 SQ KM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712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2" y="355548"/>
            <a:ext cx="7315215" cy="5486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03128" y="5888505"/>
            <a:ext cx="5594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08116650 Brazos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Rv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nr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Rosharon, TX (</a:t>
            </a:r>
            <a:r>
              <a:rPr lang="en-US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45,339 SQ KM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5476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182"/>
          <p:cNvSpPr txBox="1"/>
          <p:nvPr/>
        </p:nvSpPr>
        <p:spPr>
          <a:xfrm>
            <a:off x="427305" y="5778202"/>
            <a:ext cx="3273067" cy="5142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prstClr val="black"/>
              </a:buClr>
              <a:buSzPct val="100000"/>
            </a:pPr>
            <a:r>
              <a:rPr lang="en-US" sz="1700" dirty="0">
                <a:solidFill>
                  <a:prstClr val="black"/>
                </a:solidFill>
                <a:latin typeface="Merriweather"/>
                <a:ea typeface="Merriweather"/>
                <a:cs typeface="Merriweather"/>
                <a:sym typeface="Merriweather"/>
              </a:rPr>
              <a:t>Ensemble of 50 flood forecasts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05" y="3560515"/>
            <a:ext cx="3091143" cy="202669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5" name="Shape 174"/>
          <p:cNvSpPr/>
          <p:nvPr/>
        </p:nvSpPr>
        <p:spPr>
          <a:xfrm>
            <a:off x="3687862" y="4359642"/>
            <a:ext cx="621696" cy="23848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14519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of Flooding on Shoal </a:t>
            </a:r>
            <a:r>
              <a:rPr lang="en-US" dirty="0" err="1" smtClean="0"/>
              <a:t>Ck</a:t>
            </a:r>
            <a:r>
              <a:rPr lang="en-US" dirty="0" smtClean="0"/>
              <a:t>, Austin, </a:t>
            </a:r>
            <a:r>
              <a:rPr lang="en-US" dirty="0" err="1" smtClean="0"/>
              <a:t>Tx</a:t>
            </a:r>
            <a:endParaRPr lang="en-US" dirty="0"/>
          </a:p>
        </p:txBody>
      </p:sp>
      <p:grpSp>
        <p:nvGrpSpPr>
          <p:cNvPr id="22" name="Shape 170"/>
          <p:cNvGrpSpPr/>
          <p:nvPr/>
        </p:nvGrpSpPr>
        <p:grpSpPr>
          <a:xfrm>
            <a:off x="545591" y="1304025"/>
            <a:ext cx="3657598" cy="1940666"/>
            <a:chOff x="447786" y="453673"/>
            <a:chExt cx="7758131" cy="3720506"/>
          </a:xfrm>
        </p:grpSpPr>
        <p:sp>
          <p:nvSpPr>
            <p:cNvPr id="23" name="Shape 171"/>
            <p:cNvSpPr/>
            <p:nvPr/>
          </p:nvSpPr>
          <p:spPr>
            <a:xfrm>
              <a:off x="447786" y="2807303"/>
              <a:ext cx="1838217" cy="13668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white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ECMWF-RAPID flow forecasts</a:t>
              </a:r>
            </a:p>
          </p:txBody>
        </p:sp>
        <p:sp>
          <p:nvSpPr>
            <p:cNvPr id="24" name="Shape 172"/>
            <p:cNvSpPr/>
            <p:nvPr/>
          </p:nvSpPr>
          <p:spPr>
            <a:xfrm>
              <a:off x="3124200" y="3048000"/>
              <a:ext cx="2057397" cy="91439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black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Deterministic flood maps</a:t>
              </a:r>
            </a:p>
          </p:txBody>
        </p:sp>
        <p:sp>
          <p:nvSpPr>
            <p:cNvPr id="25" name="Shape 173"/>
            <p:cNvSpPr/>
            <p:nvPr/>
          </p:nvSpPr>
          <p:spPr>
            <a:xfrm>
              <a:off x="6019799" y="3048000"/>
              <a:ext cx="2186118" cy="91439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black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Probabilistic flood maps</a:t>
              </a:r>
            </a:p>
          </p:txBody>
        </p:sp>
        <p:sp>
          <p:nvSpPr>
            <p:cNvPr id="30" name="Shape 174"/>
            <p:cNvSpPr/>
            <p:nvPr/>
          </p:nvSpPr>
          <p:spPr>
            <a:xfrm>
              <a:off x="2286000" y="3429000"/>
              <a:ext cx="7620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2" name="Shape 175"/>
            <p:cNvSpPr/>
            <p:nvPr/>
          </p:nvSpPr>
          <p:spPr>
            <a:xfrm>
              <a:off x="5181600" y="3429000"/>
              <a:ext cx="7620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3" name="Shape 176"/>
            <p:cNvSpPr/>
            <p:nvPr/>
          </p:nvSpPr>
          <p:spPr>
            <a:xfrm>
              <a:off x="2971797" y="453673"/>
              <a:ext cx="1981199" cy="83819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white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HEC-RAS model</a:t>
              </a:r>
            </a:p>
          </p:txBody>
        </p:sp>
        <p:sp>
          <p:nvSpPr>
            <p:cNvPr id="34" name="Shape 177"/>
            <p:cNvSpPr/>
            <p:nvPr/>
          </p:nvSpPr>
          <p:spPr>
            <a:xfrm>
              <a:off x="2971797" y="1681125"/>
              <a:ext cx="1981200" cy="91439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SzPct val="25000"/>
              </a:pPr>
              <a:r>
                <a:rPr lang="en-US" sz="1000" dirty="0">
                  <a:solidFill>
                    <a:prstClr val="white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Rating curves library</a:t>
              </a:r>
            </a:p>
          </p:txBody>
        </p:sp>
        <p:sp>
          <p:nvSpPr>
            <p:cNvPr id="36" name="Shape 178"/>
            <p:cNvSpPr/>
            <p:nvPr/>
          </p:nvSpPr>
          <p:spPr>
            <a:xfrm>
              <a:off x="3886200" y="2743200"/>
              <a:ext cx="152399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37" name="Shape 179"/>
            <p:cNvSpPr/>
            <p:nvPr/>
          </p:nvSpPr>
          <p:spPr>
            <a:xfrm>
              <a:off x="3886200" y="1371600"/>
              <a:ext cx="152399" cy="228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14519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62" y="1304025"/>
            <a:ext cx="4029122" cy="5214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65" y="1306507"/>
            <a:ext cx="1729400" cy="128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713" y="186585"/>
            <a:ext cx="7312991" cy="48463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Rating Curve Library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7409" y="774350"/>
            <a:ext cx="8229600" cy="461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prstClr val="black"/>
                </a:solidFill>
              </a:rPr>
              <a:t>50 profiles with flows ranging from the 2-500 year return period flood were used to create rating curves at each of the cross-sections  in the Shoal Creek (299 XS), Onion Creek (266 XS), and Brushy Creek (798 XS) </a:t>
            </a:r>
            <a:r>
              <a:rPr lang="en-US" sz="1600" dirty="0" smtClean="0">
                <a:solidFill>
                  <a:prstClr val="black"/>
                </a:solidFill>
              </a:rPr>
              <a:t>Models.</a:t>
            </a:r>
          </a:p>
          <a:p>
            <a:pPr indent="-182880">
              <a:spcBef>
                <a:spcPts val="0"/>
              </a:spcBef>
            </a:pPr>
            <a:r>
              <a:rPr lang="en-US" sz="1600" dirty="0" smtClean="0">
                <a:solidFill>
                  <a:prstClr val="black"/>
                </a:solidFill>
              </a:rPr>
              <a:t>These are stored in a look up table and used to interpolate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       water surface elevations from the ECMWF\RAPID flow forecast</a:t>
            </a:r>
            <a:endParaRPr lang="en-US" sz="1600" dirty="0">
              <a:solidFill>
                <a:prstClr val="black"/>
              </a:solidFill>
            </a:endParaRPr>
          </a:p>
          <a:p>
            <a:endParaRPr lang="en-US" sz="1600" dirty="0" smtClean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 smtClean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5" y="2336579"/>
            <a:ext cx="3145814" cy="2376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5" y="2486579"/>
            <a:ext cx="3145814" cy="2376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5" y="2631446"/>
            <a:ext cx="3207394" cy="23863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15" y="2781446"/>
            <a:ext cx="3207394" cy="23863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5" y="2931446"/>
            <a:ext cx="3207394" cy="23863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15" y="3081446"/>
            <a:ext cx="3207394" cy="23863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15" y="3231446"/>
            <a:ext cx="3207394" cy="23863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15" y="3381446"/>
            <a:ext cx="3207394" cy="23863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08" y="3521183"/>
            <a:ext cx="3161208" cy="24068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08" y="3671183"/>
            <a:ext cx="3161208" cy="24068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09" y="3836579"/>
            <a:ext cx="3176606" cy="2376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16" name="Group 15"/>
          <p:cNvGrpSpPr/>
          <p:nvPr/>
        </p:nvGrpSpPr>
        <p:grpSpPr>
          <a:xfrm>
            <a:off x="2275609" y="4042845"/>
            <a:ext cx="3200030" cy="2282160"/>
            <a:chOff x="2438965" y="4598657"/>
            <a:chExt cx="2726428" cy="203931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965" y="4598657"/>
              <a:ext cx="2726428" cy="203931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2722599" y="4961137"/>
              <a:ext cx="2292795" cy="19251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Shoal Creek                       Plan Shoal Creek 8/17/2015</a:t>
              </a:r>
              <a:endParaRPr lang="en-US" sz="80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2" t="1435" r="28263"/>
          <a:stretch/>
        </p:blipFill>
        <p:spPr>
          <a:xfrm>
            <a:off x="6352272" y="1425189"/>
            <a:ext cx="1974737" cy="523531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5475639" y="6325005"/>
            <a:ext cx="1690063" cy="20626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0498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Inundation depth and </a:t>
            </a:r>
            <a:br>
              <a:rPr lang="en-US" dirty="0" smtClean="0"/>
            </a:br>
            <a:r>
              <a:rPr lang="en-US" dirty="0" smtClean="0"/>
              <a:t>probability rasters – Shoal Creek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35052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560" y="1600199"/>
            <a:ext cx="35052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128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Progression of Memorial Day Flood on Shoal Creek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1273175"/>
            <a:ext cx="7542212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378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Integrated Water Resources Science and Services (IWRSS)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8094" y="2366128"/>
            <a:ext cx="153753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3CA4B"/>
                </a:solidFill>
              </a:rPr>
              <a:t>Weather</a:t>
            </a:r>
            <a:endParaRPr lang="en-US" sz="2800" dirty="0">
              <a:solidFill>
                <a:srgbClr val="A3CA4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6353" y="3426796"/>
            <a:ext cx="120417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3CA4B"/>
                </a:solidFill>
              </a:rPr>
              <a:t>Rivers</a:t>
            </a:r>
            <a:endParaRPr lang="en-US" sz="2800" dirty="0">
              <a:solidFill>
                <a:srgbClr val="A3CA4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2162" y="4672556"/>
            <a:ext cx="126348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3CA4B"/>
                </a:solidFill>
              </a:rPr>
              <a:t>Impact</a:t>
            </a:r>
            <a:endParaRPr lang="en-US" sz="2800" dirty="0">
              <a:solidFill>
                <a:srgbClr val="A3CA4B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 rot="5400000">
            <a:off x="3581345" y="2564550"/>
            <a:ext cx="829807" cy="7282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5456403" y="3813181"/>
            <a:ext cx="829807" cy="7282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513" y="5823539"/>
            <a:ext cx="2117687" cy="59329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86" y="5233138"/>
            <a:ext cx="2608289" cy="925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00" y="2896469"/>
            <a:ext cx="1509048" cy="15090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32" y="4023989"/>
            <a:ext cx="1615315" cy="1209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19" y="2975277"/>
            <a:ext cx="2085395" cy="16683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56" y="1868782"/>
            <a:ext cx="1750453" cy="13128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86" y="1245227"/>
            <a:ext cx="1406412" cy="10548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4" y="5565244"/>
            <a:ext cx="1398512" cy="104888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2" name="Up Arrow 21"/>
          <p:cNvSpPr/>
          <p:nvPr/>
        </p:nvSpPr>
        <p:spPr>
          <a:xfrm>
            <a:off x="1798320" y="4628563"/>
            <a:ext cx="419100" cy="8044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5630" y="4934166"/>
            <a:ext cx="86145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3CA4B"/>
                </a:solidFill>
              </a:rPr>
              <a:t>Data</a:t>
            </a:r>
            <a:endParaRPr lang="en-US" sz="2800" dirty="0">
              <a:solidFill>
                <a:srgbClr val="A3CA4B"/>
              </a:solidFill>
            </a:endParaRPr>
          </a:p>
        </p:txBody>
      </p:sp>
      <p:sp>
        <p:nvSpPr>
          <p:cNvPr id="24" name="Up Arrow 23"/>
          <p:cNvSpPr/>
          <p:nvPr/>
        </p:nvSpPr>
        <p:spPr>
          <a:xfrm rot="1620000">
            <a:off x="3157551" y="4839914"/>
            <a:ext cx="419100" cy="8044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Up Arrow 24"/>
          <p:cNvSpPr/>
          <p:nvPr/>
        </p:nvSpPr>
        <p:spPr>
          <a:xfrm rot="5400000">
            <a:off x="4902382" y="5470824"/>
            <a:ext cx="419100" cy="8044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1848" y="145172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Formal partnership across these four agencies </a:t>
            </a:r>
          </a:p>
        </p:txBody>
      </p:sp>
    </p:spTree>
    <p:extLst>
      <p:ext uri="{BB962C8B-B14F-4D97-AF65-F5344CB8AC3E}">
        <p14:creationId xmlns:p14="http://schemas.microsoft.com/office/powerpoint/2010/main" val="2253322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Current and NFIE Forecast Systems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086" y="1883980"/>
            <a:ext cx="5037264" cy="2416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086" y="4551135"/>
            <a:ext cx="5037264" cy="22301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546" y="5964739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130 Catchments and </a:t>
            </a:r>
            <a:r>
              <a:rPr lang="en-US" dirty="0" err="1" smtClean="0"/>
              <a:t>Flowlines</a:t>
            </a:r>
            <a:endParaRPr lang="en-US" dirty="0"/>
          </a:p>
          <a:p>
            <a:pPr algn="ctr"/>
            <a:r>
              <a:rPr lang="en-US" dirty="0" smtClean="0"/>
              <a:t>uniquely labelled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7673" y="1843377"/>
            <a:ext cx="338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Two basins and one forecast point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>
            <a:off x="1772443" y="3887414"/>
            <a:ext cx="160439" cy="40262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800" y="3838294"/>
            <a:ext cx="102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becomes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78086" y="1494347"/>
            <a:ext cx="503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Current: 6600 basins and 3600 forecast points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366348" y="4250692"/>
            <a:ext cx="526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NFIE: 2.7 million stream reaches and catchments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31922" y="6411943"/>
            <a:ext cx="24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national flow network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25" y="4516753"/>
            <a:ext cx="3041908" cy="1300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8" y="2254003"/>
            <a:ext cx="3269540" cy="1436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5708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dirty="0" smtClean="0">
                <a:ea typeface="+mn-ea"/>
                <a:cs typeface="+mn-cs"/>
              </a:rPr>
              <a:t>Blanco River at Wimberley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9412" y="2830394"/>
            <a:ext cx="2035555" cy="26194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/>
              <a:t>Basin  ~ 400 </a:t>
            </a:r>
            <a:r>
              <a:rPr lang="en-US" sz="1400" b="1" dirty="0" err="1" smtClean="0"/>
              <a:t>Sq</a:t>
            </a:r>
            <a:r>
              <a:rPr lang="en-US" sz="1400" b="1" dirty="0" smtClean="0"/>
              <a:t> Mile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3950" y="5391001"/>
            <a:ext cx="2611289" cy="30964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Reach Catchment   ~ 1 </a:t>
            </a:r>
            <a:r>
              <a:rPr lang="en-US" sz="1400" b="1" dirty="0" err="1" smtClean="0"/>
              <a:t>Sq</a:t>
            </a:r>
            <a:r>
              <a:rPr lang="en-US" sz="1400" b="1" dirty="0" smtClean="0"/>
              <a:t> Mile</a:t>
            </a: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962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26" y="2295479"/>
            <a:ext cx="6983454" cy="3196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Referencing on </a:t>
            </a:r>
            <a:r>
              <a:rPr lang="en-US" dirty="0" err="1" smtClean="0"/>
              <a:t>Flowlines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80724" y="2921492"/>
            <a:ext cx="2794980" cy="10548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672806" y="4882612"/>
            <a:ext cx="1102898" cy="5646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14298" y="4931606"/>
            <a:ext cx="525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Lat.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48592" y="4931606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Long.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55618" y="4931606"/>
            <a:ext cx="101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Measure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5455" y="1592114"/>
            <a:ext cx="5993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Bridge and Stream </a:t>
            </a:r>
            <a:r>
              <a:rPr lang="en-US" dirty="0">
                <a:solidFill>
                  <a:prstClr val="black"/>
                </a:solidFill>
              </a:rPr>
              <a:t>Gage at RR 12 is at Measure 70.246 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on </a:t>
            </a:r>
            <a:r>
              <a:rPr lang="en-US" dirty="0" err="1">
                <a:solidFill>
                  <a:prstClr val="black"/>
                </a:solidFill>
              </a:rPr>
              <a:t>Flowline</a:t>
            </a:r>
            <a:r>
              <a:rPr lang="en-US" dirty="0">
                <a:solidFill>
                  <a:prstClr val="black"/>
                </a:solidFill>
              </a:rPr>
              <a:t> 1630223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2873" y="5661547"/>
            <a:ext cx="4058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Measure is the % distance upstream from most downstream point on line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1707" y="1042478"/>
            <a:ext cx="671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Using measures, the flow can be estimated at any point along the 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5" y="4961968"/>
            <a:ext cx="3115340" cy="175237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1963125" y="3976366"/>
            <a:ext cx="17599" cy="95524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53333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2671"/>
            <a:ext cx="9144000" cy="132556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Next Step: National Water Prediction Model Configurations</a:t>
            </a:r>
            <a:endParaRPr lang="en-US" sz="2800" b="1" dirty="0"/>
          </a:p>
        </p:txBody>
      </p:sp>
      <p:sp>
        <p:nvSpPr>
          <p:cNvPr id="37" name="Rectangle 36"/>
          <p:cNvSpPr/>
          <p:nvPr/>
        </p:nvSpPr>
        <p:spPr>
          <a:xfrm>
            <a:off x="263947" y="633340"/>
            <a:ext cx="8667482" cy="600876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63499" y="1514524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Short-Range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‘Flood Prediction’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825469" y="1496829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Long Range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‘Water Resources’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3399" y="1514524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Analysis &amp; Assimilation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13399" y="2769551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Hourly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63499" y="2769551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3-Hourly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825469" y="275185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~Daily (x16)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7618" y="37719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- 3 </a:t>
            </a:r>
            <a:r>
              <a:rPr lang="en-US" dirty="0" err="1">
                <a:solidFill>
                  <a:prstClr val="white"/>
                </a:solidFill>
              </a:rPr>
              <a:t>hrs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9593" y="2396310"/>
            <a:ext cx="189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Cycling Frequency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9592" y="825667"/>
            <a:ext cx="564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WRF-Hydro IOC Configurations – May 2016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563499" y="37719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0-2 days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825469" y="3751229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0-30 days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3400" y="3399590"/>
            <a:ext cx="187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Duration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93810" y="479543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529691" y="479543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791661" y="477471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 km/catchment /</a:t>
            </a:r>
            <a:r>
              <a:rPr lang="en-US" dirty="0" err="1">
                <a:solidFill>
                  <a:srgbClr val="FF0000"/>
                </a:solidFill>
              </a:rPr>
              <a:t>NHDPlus</a:t>
            </a:r>
            <a:r>
              <a:rPr lang="en-US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9592" y="4423073"/>
            <a:ext cx="319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Discretization &amp; Routing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93810" y="573348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MRMS blend/ HRRR-NAM </a:t>
            </a:r>
            <a:r>
              <a:rPr lang="en-US" dirty="0" err="1">
                <a:solidFill>
                  <a:prstClr val="white"/>
                </a:solidFill>
              </a:rPr>
              <a:t>bkgnd</a:t>
            </a:r>
            <a:r>
              <a:rPr lang="en-US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529691" y="573348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Downscaled HRRR /RAP/NAM blend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791661" y="5712759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Downscaled &amp; bias-corrected CFS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79592" y="5361120"/>
            <a:ext cx="237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Meteorological Forcing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675369" y="1500325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Medium Range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‘Flow Prediction’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675369" y="27553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Daily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675369" y="3757753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0-10 days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641561" y="4781236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641561" y="5719283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Short-range + Downscaled GFS</a:t>
            </a:r>
          </a:p>
        </p:txBody>
      </p:sp>
    </p:spTree>
    <p:extLst>
      <p:ext uri="{BB962C8B-B14F-4D97-AF65-F5344CB8AC3E}">
        <p14:creationId xmlns:p14="http://schemas.microsoft.com/office/powerpoint/2010/main" val="101553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4489789" y="1963615"/>
            <a:ext cx="2464580" cy="36341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972235" y="1963615"/>
            <a:ext cx="2491068" cy="363415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NFIE Conceptual </a:t>
            </a:r>
            <a:r>
              <a:rPr lang="en-US" dirty="0" smtClean="0"/>
              <a:t>Framework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7800" y="1600200"/>
            <a:ext cx="5943600" cy="4724400"/>
          </a:xfrm>
          <a:prstGeom prst="rect">
            <a:avLst/>
          </a:prstGeom>
          <a:noFill/>
          <a:ln>
            <a:solidFill>
              <a:srgbClr val="35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2235" y="1963615"/>
            <a:ext cx="4982135" cy="3634154"/>
          </a:xfrm>
          <a:prstGeom prst="rect">
            <a:avLst/>
          </a:prstGeom>
          <a:noFill/>
          <a:ln>
            <a:solidFill>
              <a:srgbClr val="35A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4463303" y="1963615"/>
            <a:ext cx="0" cy="3634154"/>
          </a:xfrm>
          <a:prstGeom prst="line">
            <a:avLst/>
          </a:prstGeom>
          <a:ln w="28575">
            <a:solidFill>
              <a:srgbClr val="35A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>
            <a:off x="1972235" y="3780692"/>
            <a:ext cx="4982135" cy="0"/>
          </a:xfrm>
          <a:prstGeom prst="line">
            <a:avLst/>
          </a:prstGeom>
          <a:ln w="28575">
            <a:solidFill>
              <a:srgbClr val="35AC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55339" y="5779477"/>
            <a:ext cx="481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NFIE-Services: </a:t>
            </a:r>
            <a:r>
              <a:rPr lang="en-US" dirty="0">
                <a:solidFill>
                  <a:prstClr val="black"/>
                </a:solidFill>
              </a:rPr>
              <a:t>Web services for flood information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4872" y="2240305"/>
            <a:ext cx="2076349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NFIE-Geo: </a:t>
            </a:r>
            <a:r>
              <a:rPr lang="en-US" dirty="0">
                <a:solidFill>
                  <a:prstClr val="black"/>
                </a:solidFill>
              </a:rPr>
              <a:t>National geospatial framework for hydrology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8722" y="4077817"/>
            <a:ext cx="2182499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NFIE-Hydro: </a:t>
            </a:r>
            <a:r>
              <a:rPr lang="en-US" dirty="0">
                <a:solidFill>
                  <a:prstClr val="black"/>
                </a:solidFill>
              </a:rPr>
              <a:t>National high spatial resolution hydrologic forecasting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98896" y="4077817"/>
            <a:ext cx="2255473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NFIE-River: </a:t>
            </a:r>
            <a:r>
              <a:rPr lang="en-US" dirty="0">
                <a:solidFill>
                  <a:prstClr val="black"/>
                </a:solidFill>
              </a:rPr>
              <a:t>River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channel information and real-time flood inundation mapping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8898" y="2257748"/>
            <a:ext cx="2176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</a:rPr>
              <a:t>NFIE-Response: </a:t>
            </a:r>
            <a:r>
              <a:rPr lang="en-US" dirty="0" smtClean="0">
                <a:solidFill>
                  <a:prstClr val="black"/>
                </a:solidFill>
              </a:rPr>
              <a:t>Community Flood Response System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224923" y="2774180"/>
            <a:ext cx="437029" cy="167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181221" y="4416669"/>
            <a:ext cx="437029" cy="167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3108512" y="3573494"/>
            <a:ext cx="129784" cy="3889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5607525" y="3593786"/>
            <a:ext cx="129784" cy="388906"/>
          </a:xfrm>
          <a:prstGeom prst="down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258031" y="3671467"/>
            <a:ext cx="437029" cy="167467"/>
          </a:xfrm>
          <a:prstGeom prst="rightArrow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0608" y="1283232"/>
            <a:ext cx="1495375" cy="2310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Worked Well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22332" y="1291395"/>
            <a:ext cx="1970385" cy="22485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Needs Development</a:t>
            </a: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235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21954" cy="484632"/>
          </a:xfrm>
        </p:spPr>
        <p:txBody>
          <a:bodyPr/>
          <a:lstStyle/>
          <a:p>
            <a:r>
              <a:rPr lang="en-US" dirty="0" smtClean="0"/>
              <a:t>Improvements in Flood Response Planning</a:t>
            </a:r>
            <a:endParaRPr lang="en-US" dirty="0"/>
          </a:p>
        </p:txBody>
      </p:sp>
      <p:sp>
        <p:nvSpPr>
          <p:cNvPr id="3" name="Isosceles Triangle 2"/>
          <p:cNvSpPr/>
          <p:nvPr/>
        </p:nvSpPr>
        <p:spPr bwMode="auto">
          <a:xfrm flipV="1">
            <a:off x="1782925" y="1703754"/>
            <a:ext cx="2993292" cy="3337169"/>
          </a:xfrm>
          <a:prstGeom prst="triangle">
            <a:avLst/>
          </a:prstGeom>
          <a:gradFill flip="none" rotWithShape="0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376" y="1703754"/>
            <a:ext cx="119361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Federal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375" y="2723619"/>
            <a:ext cx="1042541" cy="94765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State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929" y="3862925"/>
            <a:ext cx="1122054" cy="94765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Local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149" y="4984258"/>
            <a:ext cx="1193615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1491ED"/>
                </a:solidFill>
              </a:rPr>
              <a:t>Citizen </a:t>
            </a:r>
            <a:r>
              <a: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6806" y="162842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GIS database </a:t>
            </a:r>
            <a:r>
              <a:rPr lang="en-US" sz="1400" b="1" dirty="0">
                <a:solidFill>
                  <a:srgbClr val="1491ED"/>
                </a:solidFill>
              </a:rPr>
              <a:t>and </a:t>
            </a:r>
            <a:r>
              <a:rPr lang="en-US" sz="1400" b="1" dirty="0">
                <a:solidFill>
                  <a:srgbClr val="FF0000"/>
                </a:solidFill>
              </a:rPr>
              <a:t>flood discharge forecasts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for 2.67 million stream reaches in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continental US from National Water Center</a:t>
            </a:r>
            <a:r>
              <a:rPr lang="en-US" sz="1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8602" y="248848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Conversion to </a:t>
            </a:r>
            <a:r>
              <a:rPr lang="en-US" sz="1400" b="1" dirty="0">
                <a:solidFill>
                  <a:srgbClr val="FF0000"/>
                </a:solidFill>
              </a:rPr>
              <a:t>water level forecasts </a:t>
            </a:r>
            <a:r>
              <a:rPr lang="en-US" sz="1400" b="1" dirty="0">
                <a:solidFill>
                  <a:srgbClr val="1491ED"/>
                </a:solidFill>
              </a:rPr>
              <a:t>and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inundation maps </a:t>
            </a:r>
            <a:r>
              <a:rPr lang="en-US" sz="1400" b="1" dirty="0">
                <a:solidFill>
                  <a:srgbClr val="1491ED"/>
                </a:solidFill>
              </a:rPr>
              <a:t>for 102,000 reaches in Texas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using 10m terrain data. </a:t>
            </a:r>
            <a:r>
              <a:rPr lang="en-US" sz="1400" b="1" dirty="0">
                <a:solidFill>
                  <a:srgbClr val="FF0000"/>
                </a:solidFill>
              </a:rPr>
              <a:t>Address points </a:t>
            </a:r>
            <a:r>
              <a:rPr lang="en-US" sz="1400" b="1" dirty="0">
                <a:solidFill>
                  <a:srgbClr val="1491ED"/>
                </a:solidFill>
              </a:rPr>
              <a:t>for flood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emergency response planning in each reach</a:t>
            </a:r>
            <a:endParaRPr lang="en-US" sz="1400" b="1" dirty="0">
              <a:solidFill>
                <a:srgbClr val="00144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8602" y="356820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Flood impact on </a:t>
            </a:r>
            <a:r>
              <a:rPr lang="en-US" sz="1400" b="1" dirty="0">
                <a:solidFill>
                  <a:srgbClr val="FF0000"/>
                </a:solidFill>
              </a:rPr>
              <a:t>transportation system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Flood response planning </a:t>
            </a:r>
            <a:r>
              <a:rPr lang="en-US" sz="1400" b="1" dirty="0">
                <a:solidFill>
                  <a:srgbClr val="1491ED"/>
                </a:solidFill>
              </a:rPr>
              <a:t>for stream reaches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and</a:t>
            </a:r>
            <a:r>
              <a:rPr lang="en-US" sz="1400" b="1" dirty="0">
                <a:solidFill>
                  <a:srgbClr val="FF0000"/>
                </a:solidFill>
              </a:rPr>
              <a:t> critical infrastructure. </a:t>
            </a:r>
            <a:r>
              <a:rPr lang="en-US" sz="1400" b="1" dirty="0">
                <a:solidFill>
                  <a:srgbClr val="1491ED"/>
                </a:solidFill>
              </a:rPr>
              <a:t>Inundation mapping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1491ED"/>
                </a:solidFill>
              </a:rPr>
              <a:t>using LIDAR terrain data, if available. </a:t>
            </a:r>
          </a:p>
          <a:p>
            <a:pPr eaLnBrk="0" hangingPunct="0">
              <a:lnSpc>
                <a:spcPts val="1800"/>
              </a:lnSpc>
            </a:pPr>
            <a:endParaRPr lang="en-US" sz="1400" b="1" dirty="0">
              <a:solidFill>
                <a:srgbClr val="001446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599404" y="1979875"/>
            <a:ext cx="270344" cy="6265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599404" y="3047575"/>
            <a:ext cx="270344" cy="6265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566068" y="4240514"/>
            <a:ext cx="270344" cy="6265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97422" y="4611334"/>
            <a:ext cx="405540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1491ED"/>
                </a:solidFill>
              </a:rPr>
              <a:t>Flood response </a:t>
            </a:r>
            <a:r>
              <a:rPr lang="en-US" sz="1400" b="1" dirty="0">
                <a:solidFill>
                  <a:srgbClr val="FF0000"/>
                </a:solidFill>
              </a:rPr>
              <a:t>portal </a:t>
            </a:r>
            <a:r>
              <a:rPr lang="en-US" sz="1400" b="1" dirty="0">
                <a:solidFill>
                  <a:srgbClr val="1491ED"/>
                </a:solidFill>
              </a:rPr>
              <a:t>for citizens (</a:t>
            </a:r>
            <a:r>
              <a:rPr lang="en-US" sz="1400" b="1" dirty="0" err="1">
                <a:solidFill>
                  <a:srgbClr val="1491ED"/>
                </a:solidFill>
              </a:rPr>
              <a:t>ATXFlood</a:t>
            </a:r>
            <a:r>
              <a:rPr lang="en-US" sz="1400" b="1" dirty="0">
                <a:solidFill>
                  <a:srgbClr val="1491ED"/>
                </a:solidFill>
              </a:rPr>
              <a:t>)</a:t>
            </a:r>
          </a:p>
          <a:p>
            <a:r>
              <a:rPr lang="en-US" sz="1400" b="1" dirty="0">
                <a:solidFill>
                  <a:srgbClr val="1491ED"/>
                </a:solidFill>
              </a:rPr>
              <a:t>Automated flood warnings from cell-phone </a:t>
            </a:r>
          </a:p>
          <a:p>
            <a:r>
              <a:rPr lang="en-US" sz="1400" b="1" dirty="0">
                <a:solidFill>
                  <a:srgbClr val="1491ED"/>
                </a:solidFill>
              </a:rPr>
              <a:t>towers to </a:t>
            </a:r>
            <a:r>
              <a:rPr lang="en-US" sz="1400" b="1" dirty="0">
                <a:solidFill>
                  <a:srgbClr val="FF0000"/>
                </a:solidFill>
              </a:rPr>
              <a:t>phones in flood risk zones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838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231" y="2590800"/>
            <a:ext cx="4931279" cy="4267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for Texas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4761" y="5320002"/>
            <a:ext cx="4912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102,000 </a:t>
            </a:r>
            <a:r>
              <a:rPr lang="en-US" dirty="0" err="1">
                <a:solidFill>
                  <a:srgbClr val="001446">
                    <a:lumMod val="75000"/>
                    <a:lumOff val="25000"/>
                  </a:srgbClr>
                </a:solidFill>
              </a:rPr>
              <a:t>NHDPlus</a:t>
            </a:r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 reach catchments for Texas</a:t>
            </a:r>
          </a:p>
          <a:p>
            <a:r>
              <a:rPr lang="en-US" dirty="0">
                <a:solidFill>
                  <a:prstClr val="black"/>
                </a:solidFill>
              </a:rPr>
              <a:t>Average area 7.1 km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</a:p>
          <a:p>
            <a:r>
              <a:rPr lang="en-US" dirty="0">
                <a:solidFill>
                  <a:prstClr val="black"/>
                </a:solidFill>
              </a:rPr>
              <a:t>Average reach length 3 km</a:t>
            </a:r>
          </a:p>
          <a:p>
            <a:r>
              <a:rPr lang="en-US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08" y="3330627"/>
            <a:ext cx="3407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1446">
                    <a:lumMod val="75000"/>
                    <a:lumOff val="25000"/>
                  </a:srgbClr>
                </a:solidFill>
              </a:rPr>
              <a:t>NHDPlus</a:t>
            </a:r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 reach catchment</a:t>
            </a:r>
          </a:p>
          <a:p>
            <a:r>
              <a:rPr lang="en-US" dirty="0">
                <a:solidFill>
                  <a:prstClr val="black"/>
                </a:solidFill>
              </a:rPr>
              <a:t>Uniquely labeled across nation</a:t>
            </a:r>
          </a:p>
          <a:p>
            <a:r>
              <a:rPr lang="en-US" dirty="0">
                <a:solidFill>
                  <a:prstClr val="black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54" y="894894"/>
            <a:ext cx="3732002" cy="243573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422377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Connecting with Local Decision Makers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9620" y="1841304"/>
            <a:ext cx="4565650" cy="2162175"/>
          </a:xfrm>
        </p:spPr>
        <p:txBody>
          <a:bodyPr/>
          <a:lstStyle/>
          <a:p>
            <a:r>
              <a:rPr lang="en-US" dirty="0" smtClean="0"/>
              <a:t>Work with the first response community to define flood strategy for stream reaches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72" y="3659435"/>
            <a:ext cx="6495068" cy="2707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891" y="1825625"/>
            <a:ext cx="3593054" cy="28998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4612" y="6374612"/>
            <a:ext cx="7624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https://www.youtube.com/watch?v=ympaR6YUxiA&amp;feature=youtube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32433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Flood Response Map Book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60" y="1080655"/>
            <a:ext cx="3466216" cy="5299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831" y="1080655"/>
            <a:ext cx="3154533" cy="5299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2260" y="65188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Source: Tomas Rodriguez, City of Austin</a:t>
            </a:r>
          </a:p>
        </p:txBody>
      </p:sp>
    </p:spTree>
    <p:extLst>
      <p:ext uri="{BB962C8B-B14F-4D97-AF65-F5344CB8AC3E}">
        <p14:creationId xmlns:p14="http://schemas.microsoft.com/office/powerpoint/2010/main" val="2887139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623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06430" cy="484632"/>
          </a:xfrm>
        </p:spPr>
        <p:txBody>
          <a:bodyPr/>
          <a:lstStyle/>
          <a:p>
            <a:r>
              <a:rPr lang="en-US" dirty="0" smtClean="0"/>
              <a:t>Situational Awareness For Everyone (SAFE)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24917" y="6428698"/>
            <a:ext cx="4385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Flood SAFE Viewer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 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http://arcg.is/1LPOHnE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75288"/>
            <a:ext cx="7957117" cy="4918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12739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Source: Jared Allen, NWS Austin-San Antonio Weather Forecast Office</a:t>
            </a:r>
          </a:p>
        </p:txBody>
      </p:sp>
    </p:spTree>
    <p:extLst>
      <p:ext uri="{BB962C8B-B14F-4D97-AF65-F5344CB8AC3E}">
        <p14:creationId xmlns:p14="http://schemas.microsoft.com/office/powerpoint/2010/main" val="18716136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b="1" dirty="0" smtClean="0">
                <a:latin typeface="Arial"/>
                <a:cs typeface="Arial"/>
              </a:rPr>
              <a:t>NWS River </a:t>
            </a:r>
            <a:r>
              <a:rPr lang="en-US" sz="3600" b="1" dirty="0">
                <a:latin typeface="Arial"/>
                <a:cs typeface="Arial"/>
              </a:rPr>
              <a:t>Forecast Centers (RFCs)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87938" y="954088"/>
            <a:ext cx="4056062" cy="2473325"/>
          </a:xfrm>
        </p:spPr>
        <p:txBody>
          <a:bodyPr>
            <a:noAutofit/>
          </a:bodyPr>
          <a:lstStyle/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Prepare river and flood forecasts </a:t>
            </a:r>
            <a:r>
              <a:rPr lang="en-US" sz="2000" b="1" dirty="0" smtClean="0">
                <a:latin typeface="Arial"/>
                <a:cs typeface="Arial"/>
              </a:rPr>
              <a:t>using models based </a:t>
            </a:r>
            <a:r>
              <a:rPr lang="en-US" sz="2000" b="1" dirty="0">
                <a:latin typeface="Arial"/>
                <a:cs typeface="Arial"/>
              </a:rPr>
              <a:t>on </a:t>
            </a:r>
            <a:r>
              <a:rPr lang="en-US" sz="2000" b="1" dirty="0" smtClean="0">
                <a:latin typeface="Arial"/>
                <a:cs typeface="Arial"/>
              </a:rPr>
              <a:t>average basin characteristics</a:t>
            </a:r>
            <a:endParaRPr lang="en-US" sz="2000" b="1" dirty="0">
              <a:latin typeface="Arial"/>
              <a:cs typeface="Arial"/>
            </a:endParaRP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Provide forecast guidance to Weather Forecast Offices (WFOs)</a:t>
            </a: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Issue daily stage and </a:t>
            </a:r>
            <a:r>
              <a:rPr lang="en-US" sz="2000" b="1" dirty="0" err="1">
                <a:latin typeface="Arial"/>
                <a:cs typeface="Arial"/>
              </a:rPr>
              <a:t>streamflow</a:t>
            </a:r>
            <a:r>
              <a:rPr lang="en-US" sz="2000" b="1" dirty="0">
                <a:latin typeface="Arial"/>
                <a:cs typeface="Arial"/>
              </a:rPr>
              <a:t> forecasts, rainfall and drought data and information, and flash flood guidance</a:t>
            </a: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Work with water managers and other Federal Agencies</a:t>
            </a:r>
          </a:p>
        </p:txBody>
      </p:sp>
      <p:sp>
        <p:nvSpPr>
          <p:cNvPr id="8" name="Slide Number Placeholder 23"/>
          <p:cNvSpPr txBox="1">
            <a:spLocks noGrp="1"/>
          </p:cNvSpPr>
          <p:nvPr/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r" eaLnBrk="1" hangingPunct="1"/>
            <a:fld id="{1DDC4E95-52BB-48C4-810C-60101B8553A9}" type="slidenum">
              <a:rPr lang="en-US" sz="1400">
                <a:solidFill>
                  <a:srgbClr val="FFFFCC"/>
                </a:solidFill>
                <a:latin typeface="Franklin Gothic Medium Cond" pitchFamily="34" charset="0"/>
              </a:rPr>
              <a:pPr algn="r" eaLnBrk="1" hangingPunct="1"/>
              <a:t>4</a:t>
            </a:fld>
            <a:endParaRPr lang="en-US" sz="1400">
              <a:solidFill>
                <a:srgbClr val="FFFFCC"/>
              </a:solidFill>
              <a:latin typeface="Franklin Gothic Medium Con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28347" y="1435635"/>
            <a:ext cx="5479976" cy="4346473"/>
            <a:chOff x="263205" y="1215358"/>
            <a:chExt cx="2798021" cy="2133600"/>
          </a:xfrm>
        </p:grpSpPr>
        <p:pic>
          <p:nvPicPr>
            <p:cNvPr id="7" name="Picture 6" descr="RFCCHps_ts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55" y="1215358"/>
              <a:ext cx="699051" cy="699051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404257" y="6030686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6600 </a:t>
            </a:r>
            <a:r>
              <a:rPr lang="en-US" dirty="0">
                <a:solidFill>
                  <a:prstClr val="black"/>
                </a:solidFill>
              </a:rPr>
              <a:t>sub-basins in continental US</a:t>
            </a:r>
          </a:p>
        </p:txBody>
      </p:sp>
    </p:spTree>
    <p:extLst>
      <p:ext uri="{BB962C8B-B14F-4D97-AF65-F5344CB8AC3E}">
        <p14:creationId xmlns:p14="http://schemas.microsoft.com/office/powerpoint/2010/main" val="40281583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Memorial Day Weekend Precipitation in Blanco River Basin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143" y="1421401"/>
            <a:ext cx="6902034" cy="4761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61" y="2640742"/>
            <a:ext cx="990054" cy="2959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034" y="1994411"/>
            <a:ext cx="1330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Total </a:t>
            </a:r>
            <a:r>
              <a:rPr lang="en-US" dirty="0" err="1" smtClean="0">
                <a:solidFill>
                  <a:prstClr val="black"/>
                </a:solidFill>
              </a:rPr>
              <a:t>Precip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(inches)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588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in Blanco River at Wimberley</a:t>
            </a:r>
            <a:endParaRPr lang="en-US" dirty="0"/>
          </a:p>
        </p:txBody>
      </p:sp>
      <p:pic>
        <p:nvPicPr>
          <p:cNvPr id="3" name="Picture 2" descr="http://waterdata.usgs.gov/nwisweb/graph?agency_cd=USGS&amp;site_no=08171000&amp;parm_cd=00060&amp;begin_date=2015-05-20&amp;end_date=2015-05-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1" y="1302901"/>
            <a:ext cx="7181140" cy="49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1577" y="1929212"/>
            <a:ext cx="3368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40 </a:t>
            </a:r>
            <a:r>
              <a:rPr lang="en-US" dirty="0" err="1" smtClean="0">
                <a:solidFill>
                  <a:prstClr val="black"/>
                </a:solidFill>
              </a:rPr>
              <a:t>ft</a:t>
            </a:r>
            <a:r>
              <a:rPr lang="en-US" dirty="0" smtClean="0">
                <a:solidFill>
                  <a:prstClr val="black"/>
                </a:solidFill>
              </a:rPr>
              <a:t> wall of water overwhelmed the gage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96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for Hays 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44" y="1094443"/>
            <a:ext cx="7540309" cy="5268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8361" y="600981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264 Forecast Reaches within County Boundary</a:t>
            </a:r>
          </a:p>
        </p:txBody>
      </p:sp>
    </p:spTree>
    <p:extLst>
      <p:ext uri="{BB962C8B-B14F-4D97-AF65-F5344CB8AC3E}">
        <p14:creationId xmlns:p14="http://schemas.microsoft.com/office/powerpoint/2010/main" val="4120308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264 Forecast Reaches in Hays County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19" y="1099633"/>
            <a:ext cx="7605066" cy="538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18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/>
          <p:cNvGrpSpPr/>
          <p:nvPr/>
        </p:nvGrpSpPr>
        <p:grpSpPr>
          <a:xfrm>
            <a:off x="0" y="1524000"/>
            <a:ext cx="9144000" cy="5341079"/>
            <a:chOff x="-59254" y="1545664"/>
            <a:chExt cx="9203254" cy="534107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254" y="1545664"/>
              <a:ext cx="9203254" cy="534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TextBox 102"/>
            <p:cNvSpPr txBox="1"/>
            <p:nvPr/>
          </p:nvSpPr>
          <p:spPr>
            <a:xfrm>
              <a:off x="6678843" y="5019913"/>
              <a:ext cx="245228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Saturday, May 23, 6 AM</a:t>
              </a:r>
            </a:p>
          </p:txBody>
        </p:sp>
      </p:grpSp>
      <p:sp>
        <p:nvSpPr>
          <p:cNvPr id="2" name="Title 1"/>
          <p:cNvSpPr txBox="1">
            <a:spLocks/>
          </p:cNvSpPr>
          <p:nvPr/>
        </p:nvSpPr>
        <p:spPr>
          <a:xfrm>
            <a:off x="685800" y="495098"/>
            <a:ext cx="7892143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1491ED"/>
                </a:solidFill>
              </a:rPr>
              <a:t>Storm Rainfall during Memorial Day Weekend</a:t>
            </a:r>
            <a:br>
              <a:rPr lang="en-US" dirty="0" smtClean="0">
                <a:solidFill>
                  <a:srgbClr val="1491ED"/>
                </a:solidFill>
              </a:rPr>
            </a:br>
            <a:r>
              <a:rPr lang="en-US" dirty="0" smtClean="0">
                <a:solidFill>
                  <a:srgbClr val="1491ED"/>
                </a:solidFill>
              </a:rPr>
              <a:t/>
            </a:r>
            <a:br>
              <a:rPr lang="en-US" dirty="0" smtClean="0">
                <a:solidFill>
                  <a:srgbClr val="1491ED"/>
                </a:solidFill>
              </a:rPr>
            </a:br>
            <a:endParaRPr lang="en-US" dirty="0">
              <a:solidFill>
                <a:srgbClr val="1491ED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87584" y="1062652"/>
            <a:ext cx="8865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http://gis.ncdc.noaa.gov/map/viewer/#app=cdo&amp;cfg=radar&amp;theme=radar&amp;display=nexrad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6394" y="1531269"/>
            <a:ext cx="9131213" cy="5326541"/>
            <a:chOff x="-1" y="1545663"/>
            <a:chExt cx="9131213" cy="532654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545663"/>
              <a:ext cx="9131213" cy="5326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Box 103"/>
            <p:cNvSpPr txBox="1"/>
            <p:nvPr/>
          </p:nvSpPr>
          <p:spPr>
            <a:xfrm>
              <a:off x="6694714" y="5030795"/>
              <a:ext cx="243649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Saturday, May 23, noon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-10155" y="1538371"/>
            <a:ext cx="9164310" cy="5312337"/>
            <a:chOff x="0" y="1545662"/>
            <a:chExt cx="9164310" cy="53123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45662"/>
              <a:ext cx="9164310" cy="531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TextBox 106"/>
            <p:cNvSpPr txBox="1"/>
            <p:nvPr/>
          </p:nvSpPr>
          <p:spPr>
            <a:xfrm>
              <a:off x="6727812" y="5032390"/>
              <a:ext cx="243649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Saturday, May 23, 6 PM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-10155" y="1522893"/>
            <a:ext cx="9164310" cy="5343293"/>
            <a:chOff x="0" y="1545664"/>
            <a:chExt cx="9164310" cy="5343293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45664"/>
              <a:ext cx="9131212" cy="5343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TextBox 110"/>
            <p:cNvSpPr txBox="1"/>
            <p:nvPr/>
          </p:nvSpPr>
          <p:spPr>
            <a:xfrm>
              <a:off x="6444784" y="5032390"/>
              <a:ext cx="271952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Saturday, May 23, Midnight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-29903" y="1538372"/>
            <a:ext cx="9203806" cy="5312335"/>
            <a:chOff x="-10887" y="1528484"/>
            <a:chExt cx="9203806" cy="5312335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87" y="1528484"/>
              <a:ext cx="9203806" cy="5312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TextBox 113"/>
            <p:cNvSpPr txBox="1"/>
            <p:nvPr/>
          </p:nvSpPr>
          <p:spPr>
            <a:xfrm>
              <a:off x="6966857" y="4976021"/>
              <a:ext cx="222606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Sunday, May 24, 6 AM</a:t>
              </a:r>
            </a:p>
          </p:txBody>
        </p:sp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" y="1538372"/>
            <a:ext cx="9165109" cy="532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6947842" y="5009619"/>
            <a:ext cx="2226061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Sunday, May 24, noon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-18272" y="1510944"/>
            <a:ext cx="9182721" cy="5346866"/>
            <a:chOff x="9858375" y="2206459"/>
            <a:chExt cx="9182721" cy="5346866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8375" y="2206459"/>
              <a:ext cx="9150960" cy="534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TextBox 118"/>
            <p:cNvSpPr txBox="1"/>
            <p:nvPr/>
          </p:nvSpPr>
          <p:spPr>
            <a:xfrm>
              <a:off x="16815035" y="5669916"/>
              <a:ext cx="222606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Sunday, May 24, 6 PM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-4557" y="1598861"/>
            <a:ext cx="9178460" cy="5206836"/>
            <a:chOff x="-4557" y="1598861"/>
            <a:chExt cx="9178460" cy="5206836"/>
          </a:xfrm>
        </p:grpSpPr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557" y="1598861"/>
              <a:ext cx="9148557" cy="5206836"/>
            </a:xfrm>
            <a:prstGeom prst="rect">
              <a:avLst/>
            </a:prstGeom>
          </p:spPr>
        </p:pic>
        <p:sp>
          <p:nvSpPr>
            <p:cNvPr id="220" name="TextBox 219"/>
            <p:cNvSpPr txBox="1"/>
            <p:nvPr/>
          </p:nvSpPr>
          <p:spPr>
            <a:xfrm>
              <a:off x="6583103" y="4974401"/>
              <a:ext cx="25908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Sunday, May 24, Midnight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1244" y="3719604"/>
            <a:ext cx="8459600" cy="1076377"/>
            <a:chOff x="535630" y="2458353"/>
            <a:chExt cx="8459600" cy="1076377"/>
          </a:xfrm>
        </p:grpSpPr>
        <p:sp>
          <p:nvSpPr>
            <p:cNvPr id="28" name="Rectangle 27"/>
            <p:cNvSpPr/>
            <p:nvPr/>
          </p:nvSpPr>
          <p:spPr bwMode="auto">
            <a:xfrm>
              <a:off x="535630" y="2458353"/>
              <a:ext cx="8459600" cy="44747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2362" y="262033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2400" b="1" dirty="0">
                  <a:solidFill>
                    <a:prstClr val="black"/>
                  </a:solidFill>
                </a:rPr>
                <a:t>Where are the corresponding flood maps on the ground?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2780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Real-Time Flood Inundation Mapping (USGS/NWS)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55871" y="6152101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http://water.weather.gov/ahps2/inundation/inundation_google.php?gage=atit2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74" y="1037404"/>
            <a:ext cx="6497271" cy="501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74" y="1037404"/>
            <a:ext cx="6579749" cy="501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973" y="1037404"/>
            <a:ext cx="6560431" cy="50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972" y="1037404"/>
            <a:ext cx="6497271" cy="5035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53" y="1037403"/>
            <a:ext cx="6528108" cy="50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971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levation-indexed flood mapping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2" y="1715402"/>
            <a:ext cx="3844814" cy="4240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2" y="1715402"/>
            <a:ext cx="3844814" cy="4240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2" y="1715402"/>
            <a:ext cx="3844814" cy="4240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2" y="1715402"/>
            <a:ext cx="3844814" cy="4240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1" y="1715402"/>
            <a:ext cx="3844814" cy="4240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30" y="1715402"/>
            <a:ext cx="3844814" cy="42408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97862" y="5970030"/>
            <a:ext cx="6858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2400" dirty="0">
                <a:solidFill>
                  <a:srgbClr val="001446">
                    <a:lumMod val="75000"/>
                    <a:lumOff val="25000"/>
                  </a:srgbClr>
                </a:solidFill>
              </a:rPr>
              <a:t>Map sequence for each point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4187" y="1715402"/>
            <a:ext cx="6858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2400" dirty="0">
                <a:solidFill>
                  <a:srgbClr val="001446">
                    <a:lumMod val="75000"/>
                    <a:lumOff val="25000"/>
                  </a:srgbClr>
                </a:solidFill>
              </a:rPr>
              <a:t>Center Points of Reaches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9885" y="5580161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Hays </a:t>
            </a:r>
            <a:r>
              <a:rPr lang="en-US" dirty="0">
                <a:solidFill>
                  <a:srgbClr val="001446">
                    <a:lumMod val="75000"/>
                    <a:lumOff val="25000"/>
                  </a:srgbClr>
                </a:solidFill>
              </a:rPr>
              <a:t>County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2912061" y="4441371"/>
            <a:ext cx="1696669" cy="70757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arrow" w="med" len="med"/>
            <a:tailEnd type="arrow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447" y="2342638"/>
            <a:ext cx="4207848" cy="310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959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492"/>
            <a:ext cx="9144000" cy="5024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603"/>
            <a:ext cx="9144000" cy="4994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134"/>
            <a:ext cx="9144000" cy="5003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894"/>
            <a:ext cx="9144000" cy="479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618"/>
            <a:ext cx="9144000" cy="501604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2781" y="364018"/>
            <a:ext cx="8418437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44546A"/>
                </a:solidFill>
              </a:rPr>
              <a:t>Flood Modeling: Geometry and Flow</a:t>
            </a:r>
            <a:endParaRPr lang="en-US" sz="3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USACE Bathymetric Data for the Mobile-Alabama River System</a:t>
            </a:r>
            <a:endParaRPr lang="en-US" dirty="0"/>
          </a:p>
        </p:txBody>
      </p:sp>
      <p:pic>
        <p:nvPicPr>
          <p:cNvPr id="1026" name="350CFE27-7CAB-4E6B-865E-95B6B9490AF8" descr="17518CAA-C5E0-4088-8CEB-2C27A1B6D7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04" y="2262449"/>
            <a:ext cx="29845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E1270A06-2D29-40CE-8829-1FF5579372C1" descr="B8BC9043-132D-48B9-A39B-5146BCA5EEC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722" y="2900624"/>
            <a:ext cx="40640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2295" y="158586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ea typeface="+mn-ea"/>
                <a:cs typeface="+mn-cs"/>
              </a:rPr>
              <a:t>Could USACE Bathymetric data be contributed to the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ea typeface="+mn-ea"/>
                <a:cs typeface="+mn-cs"/>
              </a:rPr>
              <a:t>OWDI Geospatial Hydrologic Framework?</a:t>
            </a:r>
            <a:endParaRPr lang="en-US" sz="16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1895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165676" y="3032496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2573444" y="4143342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Wetted Bed Area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4171"/>
            <a:ext cx="7886700" cy="1325563"/>
          </a:xfrm>
        </p:spPr>
        <p:txBody>
          <a:bodyPr/>
          <a:lstStyle/>
          <a:p>
            <a:r>
              <a:rPr lang="en-US" dirty="0" smtClean="0"/>
              <a:t>Reach Hydraulic Parameters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453833" y="2338481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818436" y="263939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572720" y="259233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819400" y="2583033"/>
            <a:ext cx="4457501" cy="1538935"/>
          </a:xfrm>
          <a:custGeom>
            <a:avLst/>
            <a:gdLst>
              <a:gd name="connsiteX0" fmla="*/ 0 w 4457501"/>
              <a:gd name="connsiteY0" fmla="*/ 57150 h 1538935"/>
              <a:gd name="connsiteX1" fmla="*/ 781050 w 4457501"/>
              <a:gd name="connsiteY1" fmla="*/ 0 h 1538935"/>
              <a:gd name="connsiteX2" fmla="*/ 1376363 w 4457501"/>
              <a:gd name="connsiteY2" fmla="*/ 152400 h 1538935"/>
              <a:gd name="connsiteX3" fmla="*/ 2033588 w 4457501"/>
              <a:gd name="connsiteY3" fmla="*/ 381000 h 1538935"/>
              <a:gd name="connsiteX4" fmla="*/ 2586038 w 4457501"/>
              <a:gd name="connsiteY4" fmla="*/ 614362 h 1538935"/>
              <a:gd name="connsiteX5" fmla="*/ 3571825 w 4457501"/>
              <a:gd name="connsiteY5" fmla="*/ 997955 h 1538935"/>
              <a:gd name="connsiteX6" fmla="*/ 4007482 w 4457501"/>
              <a:gd name="connsiteY6" fmla="*/ 1213390 h 1538935"/>
              <a:gd name="connsiteX7" fmla="*/ 4457501 w 4457501"/>
              <a:gd name="connsiteY7" fmla="*/ 1524573 h 1538935"/>
              <a:gd name="connsiteX8" fmla="*/ 3677149 w 4457501"/>
              <a:gd name="connsiteY8" fmla="*/ 1538935 h 1538935"/>
              <a:gd name="connsiteX9" fmla="*/ 3279792 w 4457501"/>
              <a:gd name="connsiteY9" fmla="*/ 1299564 h 1538935"/>
              <a:gd name="connsiteX10" fmla="*/ 2662213 w 4457501"/>
              <a:gd name="connsiteY10" fmla="*/ 993168 h 1538935"/>
              <a:gd name="connsiteX11" fmla="*/ 1958460 w 4457501"/>
              <a:gd name="connsiteY11" fmla="*/ 686772 h 1538935"/>
              <a:gd name="connsiteX12" fmla="*/ 1374393 w 4457501"/>
              <a:gd name="connsiteY12" fmla="*/ 485700 h 1538935"/>
              <a:gd name="connsiteX13" fmla="*/ 857350 w 4457501"/>
              <a:gd name="connsiteY13" fmla="*/ 303777 h 1538935"/>
              <a:gd name="connsiteX14" fmla="*/ 321157 w 4457501"/>
              <a:gd name="connsiteY14" fmla="*/ 107492 h 1538935"/>
              <a:gd name="connsiteX15" fmla="*/ 0 w 4457501"/>
              <a:gd name="connsiteY15" fmla="*/ 57150 h 153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57501" h="1538935">
                <a:moveTo>
                  <a:pt x="0" y="57150"/>
                </a:moveTo>
                <a:lnTo>
                  <a:pt x="781050" y="0"/>
                </a:lnTo>
                <a:lnTo>
                  <a:pt x="1376363" y="152400"/>
                </a:lnTo>
                <a:lnTo>
                  <a:pt x="2033588" y="381000"/>
                </a:lnTo>
                <a:lnTo>
                  <a:pt x="2586038" y="614362"/>
                </a:lnTo>
                <a:lnTo>
                  <a:pt x="3571825" y="997955"/>
                </a:lnTo>
                <a:lnTo>
                  <a:pt x="4007482" y="1213390"/>
                </a:lnTo>
                <a:lnTo>
                  <a:pt x="4457501" y="1524573"/>
                </a:lnTo>
                <a:lnTo>
                  <a:pt x="3677149" y="1538935"/>
                </a:lnTo>
                <a:lnTo>
                  <a:pt x="3279792" y="1299564"/>
                </a:lnTo>
                <a:lnTo>
                  <a:pt x="2662213" y="993168"/>
                </a:lnTo>
                <a:lnTo>
                  <a:pt x="1958460" y="686772"/>
                </a:lnTo>
                <a:lnTo>
                  <a:pt x="1374393" y="485700"/>
                </a:lnTo>
                <a:lnTo>
                  <a:pt x="857350" y="303777"/>
                </a:lnTo>
                <a:lnTo>
                  <a:pt x="321157" y="107492"/>
                </a:lnTo>
                <a:lnTo>
                  <a:pt x="0" y="571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815119" y="2651580"/>
            <a:ext cx="3883632" cy="1803115"/>
          </a:xfrm>
          <a:custGeom>
            <a:avLst/>
            <a:gdLst>
              <a:gd name="connsiteX0" fmla="*/ 0 w 3883632"/>
              <a:gd name="connsiteY0" fmla="*/ 0 h 1803115"/>
              <a:gd name="connsiteX1" fmla="*/ 128427 w 3883632"/>
              <a:gd name="connsiteY1" fmla="*/ 184935 h 1803115"/>
              <a:gd name="connsiteX2" fmla="*/ 318499 w 3883632"/>
              <a:gd name="connsiteY2" fmla="*/ 375007 h 1803115"/>
              <a:gd name="connsiteX3" fmla="*/ 390418 w 3883632"/>
              <a:gd name="connsiteY3" fmla="*/ 385281 h 1803115"/>
              <a:gd name="connsiteX4" fmla="*/ 965771 w 3883632"/>
              <a:gd name="connsiteY4" fmla="*/ 559942 h 1803115"/>
              <a:gd name="connsiteX5" fmla="*/ 1469205 w 3883632"/>
              <a:gd name="connsiteY5" fmla="*/ 739740 h 1803115"/>
              <a:gd name="connsiteX6" fmla="*/ 1952090 w 3883632"/>
              <a:gd name="connsiteY6" fmla="*/ 909263 h 1803115"/>
              <a:gd name="connsiteX7" fmla="*/ 2327097 w 3883632"/>
              <a:gd name="connsiteY7" fmla="*/ 1037690 h 1803115"/>
              <a:gd name="connsiteX8" fmla="*/ 2851079 w 3883632"/>
              <a:gd name="connsiteY8" fmla="*/ 1238036 h 1803115"/>
              <a:gd name="connsiteX9" fmla="*/ 3231223 w 3883632"/>
              <a:gd name="connsiteY9" fmla="*/ 1433245 h 1803115"/>
              <a:gd name="connsiteX10" fmla="*/ 3637052 w 3883632"/>
              <a:gd name="connsiteY10" fmla="*/ 1613043 h 1803115"/>
              <a:gd name="connsiteX11" fmla="*/ 3883632 w 3883632"/>
              <a:gd name="connsiteY11" fmla="*/ 1803115 h 1803115"/>
              <a:gd name="connsiteX12" fmla="*/ 3678148 w 3883632"/>
              <a:gd name="connsiteY12" fmla="*/ 1479479 h 1803115"/>
              <a:gd name="connsiteX13" fmla="*/ 3369924 w 3883632"/>
              <a:gd name="connsiteY13" fmla="*/ 1279133 h 1803115"/>
              <a:gd name="connsiteX14" fmla="*/ 3025739 w 3883632"/>
              <a:gd name="connsiteY14" fmla="*/ 1104472 h 1803115"/>
              <a:gd name="connsiteX15" fmla="*/ 2707241 w 3883632"/>
              <a:gd name="connsiteY15" fmla="*/ 940086 h 1803115"/>
              <a:gd name="connsiteX16" fmla="*/ 2208944 w 3883632"/>
              <a:gd name="connsiteY16" fmla="*/ 734603 h 1803115"/>
              <a:gd name="connsiteX17" fmla="*/ 1571946 w 3883632"/>
              <a:gd name="connsiteY17" fmla="*/ 477749 h 1803115"/>
              <a:gd name="connsiteX18" fmla="*/ 1222625 w 3883632"/>
              <a:gd name="connsiteY18" fmla="*/ 354459 h 1803115"/>
              <a:gd name="connsiteX19" fmla="*/ 775699 w 3883632"/>
              <a:gd name="connsiteY19" fmla="*/ 215758 h 1803115"/>
              <a:gd name="connsiteX20" fmla="*/ 410966 w 3883632"/>
              <a:gd name="connsiteY20" fmla="*/ 71919 h 1803115"/>
              <a:gd name="connsiteX21" fmla="*/ 0 w 3883632"/>
              <a:gd name="connsiteY21" fmla="*/ 0 h 180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83632" h="1803115">
                <a:moveTo>
                  <a:pt x="0" y="0"/>
                </a:moveTo>
                <a:lnTo>
                  <a:pt x="128427" y="184935"/>
                </a:lnTo>
                <a:lnTo>
                  <a:pt x="318499" y="375007"/>
                </a:lnTo>
                <a:lnTo>
                  <a:pt x="390418" y="385281"/>
                </a:lnTo>
                <a:lnTo>
                  <a:pt x="965771" y="559942"/>
                </a:lnTo>
                <a:lnTo>
                  <a:pt x="1469205" y="739740"/>
                </a:lnTo>
                <a:lnTo>
                  <a:pt x="1952090" y="909263"/>
                </a:lnTo>
                <a:lnTo>
                  <a:pt x="2327097" y="1037690"/>
                </a:lnTo>
                <a:lnTo>
                  <a:pt x="2851079" y="1238036"/>
                </a:lnTo>
                <a:lnTo>
                  <a:pt x="3231223" y="1433245"/>
                </a:lnTo>
                <a:lnTo>
                  <a:pt x="3637052" y="1613043"/>
                </a:lnTo>
                <a:lnTo>
                  <a:pt x="3883632" y="1803115"/>
                </a:lnTo>
                <a:lnTo>
                  <a:pt x="3678148" y="1479479"/>
                </a:lnTo>
                <a:lnTo>
                  <a:pt x="3369924" y="1279133"/>
                </a:lnTo>
                <a:lnTo>
                  <a:pt x="3025739" y="1104472"/>
                </a:lnTo>
                <a:lnTo>
                  <a:pt x="2707241" y="940086"/>
                </a:lnTo>
                <a:lnTo>
                  <a:pt x="2208944" y="734603"/>
                </a:lnTo>
                <a:lnTo>
                  <a:pt x="1571946" y="477749"/>
                </a:lnTo>
                <a:lnTo>
                  <a:pt x="1222625" y="354459"/>
                </a:lnTo>
                <a:lnTo>
                  <a:pt x="775699" y="215758"/>
                </a:lnTo>
                <a:lnTo>
                  <a:pt x="410966" y="7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504972" y="4101667"/>
            <a:ext cx="769717" cy="445625"/>
          </a:xfrm>
          <a:custGeom>
            <a:avLst/>
            <a:gdLst>
              <a:gd name="connsiteX0" fmla="*/ 0 w 769717"/>
              <a:gd name="connsiteY0" fmla="*/ 28937 h 445625"/>
              <a:gd name="connsiteX1" fmla="*/ 133109 w 769717"/>
              <a:gd name="connsiteY1" fmla="*/ 243069 h 445625"/>
              <a:gd name="connsiteX2" fmla="*/ 243069 w 769717"/>
              <a:gd name="connsiteY2" fmla="*/ 376177 h 445625"/>
              <a:gd name="connsiteX3" fmla="*/ 358815 w 769717"/>
              <a:gd name="connsiteY3" fmla="*/ 445625 h 445625"/>
              <a:gd name="connsiteX4" fmla="*/ 474562 w 769717"/>
              <a:gd name="connsiteY4" fmla="*/ 399327 h 445625"/>
              <a:gd name="connsiteX5" fmla="*/ 567160 w 769717"/>
              <a:gd name="connsiteY5" fmla="*/ 300942 h 445625"/>
              <a:gd name="connsiteX6" fmla="*/ 694481 w 769717"/>
              <a:gd name="connsiteY6" fmla="*/ 121534 h 445625"/>
              <a:gd name="connsiteX7" fmla="*/ 769717 w 769717"/>
              <a:gd name="connsiteY7" fmla="*/ 0 h 445625"/>
              <a:gd name="connsiteX8" fmla="*/ 0 w 769717"/>
              <a:gd name="connsiteY8" fmla="*/ 28937 h 44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17" h="445625">
                <a:moveTo>
                  <a:pt x="0" y="28937"/>
                </a:moveTo>
                <a:lnTo>
                  <a:pt x="133109" y="243069"/>
                </a:lnTo>
                <a:lnTo>
                  <a:pt x="243069" y="376177"/>
                </a:lnTo>
                <a:lnTo>
                  <a:pt x="358815" y="445625"/>
                </a:lnTo>
                <a:lnTo>
                  <a:pt x="474562" y="399327"/>
                </a:lnTo>
                <a:lnTo>
                  <a:pt x="567160" y="300942"/>
                </a:lnTo>
                <a:lnTo>
                  <a:pt x="694481" y="121534"/>
                </a:lnTo>
                <a:lnTo>
                  <a:pt x="769717" y="0"/>
                </a:lnTo>
                <a:lnTo>
                  <a:pt x="0" y="2893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159889" y="3274660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3159889" y="3130581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19918" y="411435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430198" y="28299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s</a:t>
            </a:r>
          </a:p>
        </p:txBody>
      </p:sp>
      <p:cxnSp>
        <p:nvCxnSpPr>
          <p:cNvPr id="31" name="Straight Arrow Connector 30"/>
          <p:cNvCxnSpPr>
            <a:stCxn id="28" idx="1"/>
          </p:cNvCxnSpPr>
          <p:nvPr/>
        </p:nvCxnSpPr>
        <p:spPr>
          <a:xfrm flipH="1">
            <a:off x="4947684" y="3014639"/>
            <a:ext cx="482514" cy="11594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92154" y="414942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</a:t>
            </a:r>
            <a:r>
              <a:rPr lang="en-US" baseline="-25000" dirty="0" smtClean="0">
                <a:solidFill>
                  <a:schemeClr val="accent3">
                    <a:lumMod val="50000"/>
                  </a:schemeClr>
                </a:solidFill>
              </a:rPr>
              <a:t>b</a:t>
            </a:r>
            <a:endParaRPr lang="en-US" baseline="-250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4603911" y="3421060"/>
            <a:ext cx="108438" cy="728367"/>
          </a:xfrm>
          <a:prstGeom prst="straightConnector1">
            <a:avLst/>
          </a:prstGeom>
          <a:ln w="127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75448" y="413981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V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6852212" y="4332371"/>
            <a:ext cx="658256" cy="52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211568" y="488009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458017" y="486382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211568" y="4946650"/>
            <a:ext cx="1246449" cy="2340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71423" y="460072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012950" y="5070645"/>
            <a:ext cx="1562100" cy="903094"/>
          </a:xfrm>
          <a:custGeom>
            <a:avLst/>
            <a:gdLst>
              <a:gd name="connsiteX0" fmla="*/ 0 w 1562100"/>
              <a:gd name="connsiteY0" fmla="*/ 0 h 903094"/>
              <a:gd name="connsiteX1" fmla="*/ 336550 w 1562100"/>
              <a:gd name="connsiteY1" fmla="*/ 546100 h 903094"/>
              <a:gd name="connsiteX2" fmla="*/ 584200 w 1562100"/>
              <a:gd name="connsiteY2" fmla="*/ 838200 h 903094"/>
              <a:gd name="connsiteX3" fmla="*/ 812800 w 1562100"/>
              <a:gd name="connsiteY3" fmla="*/ 895350 h 903094"/>
              <a:gd name="connsiteX4" fmla="*/ 1117600 w 1562100"/>
              <a:gd name="connsiteY4" fmla="*/ 717550 h 903094"/>
              <a:gd name="connsiteX5" fmla="*/ 1454150 w 1562100"/>
              <a:gd name="connsiteY5" fmla="*/ 254000 h 903094"/>
              <a:gd name="connsiteX6" fmla="*/ 1562100 w 1562100"/>
              <a:gd name="connsiteY6" fmla="*/ 25400 h 90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00" h="903094">
                <a:moveTo>
                  <a:pt x="0" y="0"/>
                </a:moveTo>
                <a:cubicBezTo>
                  <a:pt x="119591" y="203200"/>
                  <a:pt x="239183" y="406400"/>
                  <a:pt x="336550" y="546100"/>
                </a:cubicBezTo>
                <a:cubicBezTo>
                  <a:pt x="433917" y="685800"/>
                  <a:pt x="504825" y="779992"/>
                  <a:pt x="584200" y="838200"/>
                </a:cubicBezTo>
                <a:cubicBezTo>
                  <a:pt x="663575" y="896408"/>
                  <a:pt x="723900" y="915458"/>
                  <a:pt x="812800" y="895350"/>
                </a:cubicBezTo>
                <a:cubicBezTo>
                  <a:pt x="901700" y="875242"/>
                  <a:pt x="1010708" y="824442"/>
                  <a:pt x="1117600" y="717550"/>
                </a:cubicBezTo>
                <a:cubicBezTo>
                  <a:pt x="1224492" y="610658"/>
                  <a:pt x="1380067" y="369358"/>
                  <a:pt x="1454150" y="254000"/>
                </a:cubicBezTo>
                <a:cubicBezTo>
                  <a:pt x="1528233" y="138642"/>
                  <a:pt x="1545166" y="82021"/>
                  <a:pt x="1562100" y="25400"/>
                </a:cubicBezTo>
              </a:path>
            </a:pathLst>
          </a:cu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273973" y="545671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R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2149164" y="5043749"/>
            <a:ext cx="1340603" cy="774915"/>
          </a:xfrm>
          <a:custGeom>
            <a:avLst/>
            <a:gdLst>
              <a:gd name="connsiteX0" fmla="*/ 0 w 1340603"/>
              <a:gd name="connsiteY0" fmla="*/ 23247 h 774915"/>
              <a:gd name="connsiteX1" fmla="*/ 263471 w 1340603"/>
              <a:gd name="connsiteY1" fmla="*/ 457200 h 774915"/>
              <a:gd name="connsiteX2" fmla="*/ 449451 w 1340603"/>
              <a:gd name="connsiteY2" fmla="*/ 728420 h 774915"/>
              <a:gd name="connsiteX3" fmla="*/ 627681 w 1340603"/>
              <a:gd name="connsiteY3" fmla="*/ 774915 h 774915"/>
              <a:gd name="connsiteX4" fmla="*/ 914400 w 1340603"/>
              <a:gd name="connsiteY4" fmla="*/ 565688 h 774915"/>
              <a:gd name="connsiteX5" fmla="*/ 1123627 w 1340603"/>
              <a:gd name="connsiteY5" fmla="*/ 286719 h 774915"/>
              <a:gd name="connsiteX6" fmla="*/ 1301857 w 1340603"/>
              <a:gd name="connsiteY6" fmla="*/ 38746 h 774915"/>
              <a:gd name="connsiteX7" fmla="*/ 1340603 w 1340603"/>
              <a:gd name="connsiteY7" fmla="*/ 0 h 774915"/>
              <a:gd name="connsiteX8" fmla="*/ 0 w 1340603"/>
              <a:gd name="connsiteY8" fmla="*/ 23247 h 77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03" h="774915">
                <a:moveTo>
                  <a:pt x="0" y="23247"/>
                </a:moveTo>
                <a:lnTo>
                  <a:pt x="263471" y="457200"/>
                </a:lnTo>
                <a:lnTo>
                  <a:pt x="449451" y="728420"/>
                </a:lnTo>
                <a:lnTo>
                  <a:pt x="627681" y="774915"/>
                </a:lnTo>
                <a:lnTo>
                  <a:pt x="914400" y="565688"/>
                </a:lnTo>
                <a:lnTo>
                  <a:pt x="1123627" y="286719"/>
                </a:lnTo>
                <a:lnTo>
                  <a:pt x="1301857" y="38746"/>
                </a:lnTo>
                <a:lnTo>
                  <a:pt x="1340603" y="0"/>
                </a:lnTo>
                <a:lnTo>
                  <a:pt x="0" y="2324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1622385" y="4674417"/>
            <a:ext cx="2307220" cy="1134516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2683861" y="517092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4712128" y="4891349"/>
                <a:ext cx="83862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128" y="4891349"/>
                <a:ext cx="838628" cy="6090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794248" y="6095114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 smtClean="0"/>
                  <a:t>T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6095114"/>
                <a:ext cx="837796" cy="485582"/>
              </a:xfrm>
              <a:prstGeom prst="rect">
                <a:avLst/>
              </a:prstGeom>
              <a:blipFill rotWithShape="0">
                <a:blip r:embed="rId4"/>
                <a:stretch>
                  <a:fillRect l="-5797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776401" y="5554979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 smtClean="0"/>
                  <a:t>R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401" y="5554979"/>
                <a:ext cx="837796" cy="485582"/>
              </a:xfrm>
              <a:prstGeom prst="rect">
                <a:avLst/>
              </a:prstGeom>
              <a:blipFill rotWithShape="0">
                <a:blip r:embed="rId5"/>
                <a:stretch>
                  <a:fillRect l="-6569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5492092" y="5034937"/>
            <a:ext cx="22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Cross Section Area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492092" y="5623335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Hydraulic Radius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92092" y="6147446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 Width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1377387" y="5797770"/>
            <a:ext cx="844952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377387" y="5070645"/>
            <a:ext cx="844952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1730415" y="5070645"/>
            <a:ext cx="5788" cy="72712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439848" y="52251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h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749634" y="2815811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Surface Area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711227" y="4142252"/>
            <a:ext cx="108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Volume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7374" y="1049952"/>
            <a:ext cx="5241377" cy="915039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746918" y="5212427"/>
            <a:ext cx="8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Depth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146157" y="3854769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459" y="2493557"/>
            <a:ext cx="2491334" cy="162599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8" idx="3"/>
          </p:cNvCxnSpPr>
          <p:nvPr/>
        </p:nvCxnSpPr>
        <p:spPr bwMode="auto">
          <a:xfrm flipV="1">
            <a:off x="1312223" y="2985291"/>
            <a:ext cx="1745810" cy="10024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552418" y="1390591"/>
            <a:ext cx="90185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000" b="1" dirty="0" smtClean="0">
                <a:solidFill>
                  <a:srgbClr val="0070C0"/>
                </a:solidFill>
                <a:ea typeface="+mn-ea"/>
                <a:cs typeface="+mn-cs"/>
              </a:rPr>
              <a:t>5781175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06598" y="1391917"/>
            <a:ext cx="90185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000" b="1" dirty="0" smtClean="0">
                <a:solidFill>
                  <a:srgbClr val="0070C0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565466" y="1688242"/>
            <a:ext cx="90185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000" b="1" dirty="0" smtClean="0">
                <a:solidFill>
                  <a:srgbClr val="0070C0"/>
                </a:solidFill>
                <a:ea typeface="+mn-ea"/>
                <a:cs typeface="+mn-cs"/>
              </a:rPr>
              <a:t>5781175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413523" y="1692525"/>
            <a:ext cx="90185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000" b="1" dirty="0" smtClean="0">
                <a:solidFill>
                  <a:srgbClr val="0070C0"/>
                </a:solidFill>
                <a:ea typeface="+mn-ea"/>
                <a:cs typeface="+mn-cs"/>
              </a:rPr>
              <a:t>4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1347065" y="1638301"/>
            <a:ext cx="92783" cy="141007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68674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rfc_transparent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8952"/>
            <a:ext cx="9144000" cy="6229048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0" y="0"/>
            <a:ext cx="9144000" cy="105833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0000"/>
                </a:solidFill>
                <a:latin typeface="Arial"/>
                <a:cs typeface="Arial"/>
              </a:rPr>
              <a:t>100 million people on coast</a:t>
            </a:r>
            <a:endParaRPr lang="en-US" sz="5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3213" y="6435732"/>
            <a:ext cx="308242" cy="2095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4461" y="6337100"/>
            <a:ext cx="216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No River Forecast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7369075" y="2186275"/>
            <a:ext cx="1557614" cy="3423415"/>
            <a:chOff x="7369075" y="2186275"/>
            <a:chExt cx="1557614" cy="3423415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7369075" y="4475423"/>
              <a:ext cx="1557614" cy="14308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771598" y="4078132"/>
              <a:ext cx="1142762" cy="39729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7928353" y="3353076"/>
              <a:ext cx="980697" cy="112049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8388996" y="2186275"/>
              <a:ext cx="523229" cy="229047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7582756" y="4479925"/>
              <a:ext cx="1329469" cy="11297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4578758" y="5239820"/>
            <a:ext cx="1203863" cy="1084951"/>
            <a:chOff x="4578758" y="5239820"/>
            <a:chExt cx="1203863" cy="1084951"/>
          </a:xfrm>
        </p:grpSpPr>
        <p:cxnSp>
          <p:nvCxnSpPr>
            <p:cNvPr id="30" name="Straight Arrow Connector 29"/>
            <p:cNvCxnSpPr/>
            <p:nvPr/>
          </p:nvCxnSpPr>
          <p:spPr>
            <a:xfrm flipH="1" flipV="1">
              <a:off x="4578758" y="5811406"/>
              <a:ext cx="1031247" cy="5133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5030510" y="5338452"/>
              <a:ext cx="579495" cy="97399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610005" y="5239820"/>
              <a:ext cx="172616" cy="10849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135626" y="1467150"/>
            <a:ext cx="1109672" cy="2404152"/>
            <a:chOff x="135626" y="1467150"/>
            <a:chExt cx="1109672" cy="2404152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149225" y="1467150"/>
              <a:ext cx="1096073" cy="158085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149225" y="2132915"/>
              <a:ext cx="911128" cy="91826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135626" y="3045260"/>
              <a:ext cx="752111" cy="19726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149225" y="3051175"/>
              <a:ext cx="837150" cy="82012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440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Real-Time Water Surface Elevation: Two Methods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295" y="1476435"/>
            <a:ext cx="4207848" cy="310358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48875" y="1321867"/>
            <a:ext cx="3588938" cy="464622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None/>
            </a:pPr>
            <a:r>
              <a:rPr lang="en-US" dirty="0" smtClean="0"/>
              <a:t>Each reach has a </a:t>
            </a:r>
            <a:r>
              <a:rPr lang="en-US" dirty="0" smtClean="0">
                <a:solidFill>
                  <a:srgbClr val="0070C0"/>
                </a:solidFill>
              </a:rPr>
              <a:t>center point</a:t>
            </a:r>
            <a:r>
              <a:rPr lang="en-US" dirty="0" smtClean="0"/>
              <a:t> and a </a:t>
            </a:r>
            <a:r>
              <a:rPr lang="en-US" dirty="0" smtClean="0">
                <a:solidFill>
                  <a:srgbClr val="0070C0"/>
                </a:solidFill>
              </a:rPr>
              <a:t>flow forecast</a:t>
            </a:r>
          </a:p>
          <a:p>
            <a:pPr marL="0" indent="0">
              <a:buNone/>
            </a:pPr>
            <a:r>
              <a:rPr lang="en-US" dirty="0" smtClean="0"/>
              <a:t>(1) Establish a </a:t>
            </a:r>
            <a:r>
              <a:rPr lang="en-US" dirty="0" smtClean="0">
                <a:solidFill>
                  <a:srgbClr val="0070C0"/>
                </a:solidFill>
              </a:rPr>
              <a:t>rating curve</a:t>
            </a:r>
            <a:r>
              <a:rPr lang="en-US" dirty="0" smtClean="0"/>
              <a:t> at center point and use this to convert flow, Q, to water depth, h, and water surface elevation</a:t>
            </a:r>
          </a:p>
          <a:p>
            <a:pPr marL="0" indent="0">
              <a:buNone/>
            </a:pPr>
            <a:r>
              <a:rPr lang="en-US" dirty="0" smtClean="0"/>
              <a:t>(2) Use the </a:t>
            </a:r>
            <a:r>
              <a:rPr lang="en-US" dirty="0" smtClean="0">
                <a:solidFill>
                  <a:srgbClr val="0070C0"/>
                </a:solidFill>
              </a:rPr>
              <a:t>SPRNT model</a:t>
            </a:r>
            <a:r>
              <a:rPr lang="en-US" dirty="0" smtClean="0"/>
              <a:t> to compute both flow and depth</a:t>
            </a:r>
          </a:p>
          <a:p>
            <a:endParaRPr lang="en-US" dirty="0" smtClean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6817010" y="4763792"/>
            <a:ext cx="31531" cy="135323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6848541" y="6117021"/>
            <a:ext cx="1962950" cy="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Freeform 12"/>
          <p:cNvSpPr/>
          <p:nvPr/>
        </p:nvSpPr>
        <p:spPr bwMode="auto">
          <a:xfrm>
            <a:off x="6854847" y="4815444"/>
            <a:ext cx="1665698" cy="1301577"/>
          </a:xfrm>
          <a:custGeom>
            <a:avLst/>
            <a:gdLst>
              <a:gd name="connsiteX0" fmla="*/ 0 w 1665698"/>
              <a:gd name="connsiteY0" fmla="*/ 1301577 h 1301577"/>
              <a:gd name="connsiteX1" fmla="*/ 88287 w 1665698"/>
              <a:gd name="connsiteY1" fmla="*/ 1068247 h 1301577"/>
              <a:gd name="connsiteX2" fmla="*/ 283779 w 1665698"/>
              <a:gd name="connsiteY2" fmla="*/ 790774 h 1301577"/>
              <a:gd name="connsiteX3" fmla="*/ 756745 w 1665698"/>
              <a:gd name="connsiteY3" fmla="*/ 349339 h 1301577"/>
              <a:gd name="connsiteX4" fmla="*/ 1172954 w 1665698"/>
              <a:gd name="connsiteY4" fmla="*/ 109704 h 1301577"/>
              <a:gd name="connsiteX5" fmla="*/ 1665698 w 1665698"/>
              <a:gd name="connsiteY5" fmla="*/ 0 h 130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5698" h="1301577">
                <a:moveTo>
                  <a:pt x="0" y="1301577"/>
                </a:moveTo>
                <a:cubicBezTo>
                  <a:pt x="20495" y="1227479"/>
                  <a:pt x="40991" y="1153381"/>
                  <a:pt x="88287" y="1068247"/>
                </a:cubicBezTo>
                <a:cubicBezTo>
                  <a:pt x="135583" y="983113"/>
                  <a:pt x="172369" y="910592"/>
                  <a:pt x="283779" y="790774"/>
                </a:cubicBezTo>
                <a:cubicBezTo>
                  <a:pt x="395189" y="670956"/>
                  <a:pt x="608549" y="462851"/>
                  <a:pt x="756745" y="349339"/>
                </a:cubicBezTo>
                <a:cubicBezTo>
                  <a:pt x="904941" y="235827"/>
                  <a:pt x="1021462" y="167927"/>
                  <a:pt x="1172954" y="109704"/>
                </a:cubicBezTo>
                <a:cubicBezTo>
                  <a:pt x="1324446" y="51481"/>
                  <a:pt x="1495072" y="25740"/>
                  <a:pt x="1665698" y="0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466064" y="57582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Forecast, Q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17010" y="476379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262346" y="4905113"/>
            <a:ext cx="3182687" cy="1144247"/>
            <a:chOff x="3262346" y="4763792"/>
            <a:chExt cx="3182687" cy="1144247"/>
          </a:xfrm>
        </p:grpSpPr>
        <p:sp>
          <p:nvSpPr>
            <p:cNvPr id="21" name="Freeform 20"/>
            <p:cNvSpPr/>
            <p:nvPr/>
          </p:nvSpPr>
          <p:spPr>
            <a:xfrm>
              <a:off x="4664592" y="5133124"/>
              <a:ext cx="1340603" cy="774915"/>
            </a:xfrm>
            <a:custGeom>
              <a:avLst/>
              <a:gdLst>
                <a:gd name="connsiteX0" fmla="*/ 0 w 1340603"/>
                <a:gd name="connsiteY0" fmla="*/ 23247 h 774915"/>
                <a:gd name="connsiteX1" fmla="*/ 263471 w 1340603"/>
                <a:gd name="connsiteY1" fmla="*/ 457200 h 774915"/>
                <a:gd name="connsiteX2" fmla="*/ 449451 w 1340603"/>
                <a:gd name="connsiteY2" fmla="*/ 728420 h 774915"/>
                <a:gd name="connsiteX3" fmla="*/ 627681 w 1340603"/>
                <a:gd name="connsiteY3" fmla="*/ 774915 h 774915"/>
                <a:gd name="connsiteX4" fmla="*/ 914400 w 1340603"/>
                <a:gd name="connsiteY4" fmla="*/ 565688 h 774915"/>
                <a:gd name="connsiteX5" fmla="*/ 1123627 w 1340603"/>
                <a:gd name="connsiteY5" fmla="*/ 286719 h 774915"/>
                <a:gd name="connsiteX6" fmla="*/ 1301857 w 1340603"/>
                <a:gd name="connsiteY6" fmla="*/ 38746 h 774915"/>
                <a:gd name="connsiteX7" fmla="*/ 1340603 w 1340603"/>
                <a:gd name="connsiteY7" fmla="*/ 0 h 774915"/>
                <a:gd name="connsiteX8" fmla="*/ 0 w 1340603"/>
                <a:gd name="connsiteY8" fmla="*/ 23247 h 77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0603" h="774915">
                  <a:moveTo>
                    <a:pt x="0" y="23247"/>
                  </a:moveTo>
                  <a:lnTo>
                    <a:pt x="263471" y="457200"/>
                  </a:lnTo>
                  <a:lnTo>
                    <a:pt x="449451" y="728420"/>
                  </a:lnTo>
                  <a:lnTo>
                    <a:pt x="627681" y="774915"/>
                  </a:lnTo>
                  <a:lnTo>
                    <a:pt x="914400" y="565688"/>
                  </a:lnTo>
                  <a:lnTo>
                    <a:pt x="1123627" y="286719"/>
                  </a:lnTo>
                  <a:lnTo>
                    <a:pt x="1301857" y="38746"/>
                  </a:lnTo>
                  <a:lnTo>
                    <a:pt x="1340603" y="0"/>
                  </a:lnTo>
                  <a:lnTo>
                    <a:pt x="0" y="23247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99289" y="5260301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Q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3892815" y="5887145"/>
              <a:ext cx="844952" cy="0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892815" y="5160020"/>
              <a:ext cx="844952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245843" y="5160020"/>
              <a:ext cx="5788" cy="727125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955276" y="531453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h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62346" y="5301802"/>
              <a:ext cx="839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Depth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137813" y="4763792"/>
              <a:ext cx="2307220" cy="1134516"/>
            </a:xfrm>
            <a:custGeom>
              <a:avLst/>
              <a:gdLst>
                <a:gd name="connsiteX0" fmla="*/ 0 w 2583458"/>
                <a:gd name="connsiteY0" fmla="*/ 0 h 1022407"/>
                <a:gd name="connsiteX1" fmla="*/ 462988 w 2583458"/>
                <a:gd name="connsiteY1" fmla="*/ 156258 h 1022407"/>
                <a:gd name="connsiteX2" fmla="*/ 723418 w 2583458"/>
                <a:gd name="connsiteY2" fmla="*/ 538223 h 1022407"/>
                <a:gd name="connsiteX3" fmla="*/ 1105383 w 2583458"/>
                <a:gd name="connsiteY3" fmla="*/ 954912 h 1022407"/>
                <a:gd name="connsiteX4" fmla="*/ 1475772 w 2583458"/>
                <a:gd name="connsiteY4" fmla="*/ 978061 h 1022407"/>
                <a:gd name="connsiteX5" fmla="*/ 1961909 w 2583458"/>
                <a:gd name="connsiteY5" fmla="*/ 520861 h 1022407"/>
                <a:gd name="connsiteX6" fmla="*/ 2181828 w 2583458"/>
                <a:gd name="connsiteY6" fmla="*/ 243069 h 1022407"/>
                <a:gd name="connsiteX7" fmla="*/ 2546431 w 2583458"/>
                <a:gd name="connsiteY7" fmla="*/ 109960 h 1022407"/>
                <a:gd name="connsiteX8" fmla="*/ 2552218 w 2583458"/>
                <a:gd name="connsiteY8" fmla="*/ 121534 h 102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3458" h="1022407">
                  <a:moveTo>
                    <a:pt x="0" y="0"/>
                  </a:moveTo>
                  <a:cubicBezTo>
                    <a:pt x="171209" y="33277"/>
                    <a:pt x="342418" y="66554"/>
                    <a:pt x="462988" y="156258"/>
                  </a:cubicBezTo>
                  <a:cubicBezTo>
                    <a:pt x="583558" y="245962"/>
                    <a:pt x="616352" y="405114"/>
                    <a:pt x="723418" y="538223"/>
                  </a:cubicBezTo>
                  <a:cubicBezTo>
                    <a:pt x="830484" y="671332"/>
                    <a:pt x="979991" y="881606"/>
                    <a:pt x="1105383" y="954912"/>
                  </a:cubicBezTo>
                  <a:cubicBezTo>
                    <a:pt x="1230775" y="1028218"/>
                    <a:pt x="1333018" y="1050403"/>
                    <a:pt x="1475772" y="978061"/>
                  </a:cubicBezTo>
                  <a:cubicBezTo>
                    <a:pt x="1618526" y="905719"/>
                    <a:pt x="1844233" y="643360"/>
                    <a:pt x="1961909" y="520861"/>
                  </a:cubicBezTo>
                  <a:cubicBezTo>
                    <a:pt x="2079585" y="398362"/>
                    <a:pt x="2084408" y="311552"/>
                    <a:pt x="2181828" y="243069"/>
                  </a:cubicBezTo>
                  <a:cubicBezTo>
                    <a:pt x="2279248" y="174586"/>
                    <a:pt x="2484699" y="130216"/>
                    <a:pt x="2546431" y="109960"/>
                  </a:cubicBezTo>
                  <a:cubicBezTo>
                    <a:pt x="2608163" y="89704"/>
                    <a:pt x="2580190" y="105619"/>
                    <a:pt x="2552218" y="121534"/>
                  </a:cubicBezTo>
                </a:path>
              </a:pathLst>
            </a:cu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Straight Arrow Connector 32"/>
          <p:cNvCxnSpPr/>
          <p:nvPr/>
        </p:nvCxnSpPr>
        <p:spPr bwMode="auto">
          <a:xfrm flipH="1" flipV="1">
            <a:off x="7493000" y="5276851"/>
            <a:ext cx="19050" cy="819149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6841416" y="5274445"/>
            <a:ext cx="604712" cy="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7830016" y="505368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Rating Curve</a:t>
            </a:r>
          </a:p>
        </p:txBody>
      </p:sp>
    </p:spTree>
    <p:extLst>
      <p:ext uri="{BB962C8B-B14F-4D97-AF65-F5344CB8AC3E}">
        <p14:creationId xmlns:p14="http://schemas.microsoft.com/office/powerpoint/2010/main" val="2687143913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829"/>
            <a:ext cx="903889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019800"/>
            <a:ext cx="1276350" cy="493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2895598" y="3902529"/>
            <a:ext cx="5889171" cy="1709057"/>
            <a:chOff x="1132114" y="2928257"/>
            <a:chExt cx="5889171" cy="1709057"/>
          </a:xfrm>
        </p:grpSpPr>
        <p:sp>
          <p:nvSpPr>
            <p:cNvPr id="4" name="Rectangle 3"/>
            <p:cNvSpPr/>
            <p:nvPr/>
          </p:nvSpPr>
          <p:spPr bwMode="auto">
            <a:xfrm>
              <a:off x="1132114" y="2928257"/>
              <a:ext cx="5889171" cy="1513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273628" y="3091543"/>
              <a:ext cx="5747657" cy="154577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2400" b="1" dirty="0" smtClean="0">
                  <a:solidFill>
                    <a:srgbClr val="001446">
                      <a:lumMod val="75000"/>
                      <a:lumOff val="25000"/>
                    </a:srgbClr>
                  </a:solidFill>
                </a:rPr>
                <a:t>Solve 100 million equations each night </a:t>
              </a:r>
            </a:p>
            <a:p>
              <a:pPr eaLnBrk="0" hangingPunct="0">
                <a:lnSpc>
                  <a:spcPts val="1800"/>
                </a:lnSpc>
              </a:pPr>
              <a:endPara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endParaRPr>
            </a:p>
            <a:p>
              <a:pPr eaLnBrk="0" hangingPunct="0">
                <a:lnSpc>
                  <a:spcPts val="1800"/>
                </a:lnSpc>
              </a:pPr>
              <a:r>
                <a:rPr lang="en-US" sz="2400" b="1" dirty="0" smtClean="0">
                  <a:solidFill>
                    <a:srgbClr val="001446">
                      <a:lumMod val="75000"/>
                      <a:lumOff val="25000"/>
                    </a:srgbClr>
                  </a:solidFill>
                </a:rPr>
                <a:t>to check the effects of design changes </a:t>
              </a:r>
            </a:p>
            <a:p>
              <a:pPr eaLnBrk="0" hangingPunct="0">
                <a:lnSpc>
                  <a:spcPts val="1800"/>
                </a:lnSpc>
              </a:pPr>
              <a:endParaRPr lang="en-US" sz="2400" b="1" dirty="0">
                <a:solidFill>
                  <a:srgbClr val="001446">
                    <a:lumMod val="75000"/>
                    <a:lumOff val="25000"/>
                  </a:srgbClr>
                </a:solidFill>
              </a:endParaRPr>
            </a:p>
            <a:p>
              <a:pPr eaLnBrk="0" hangingPunct="0">
                <a:lnSpc>
                  <a:spcPts val="1800"/>
                </a:lnSpc>
              </a:pPr>
              <a:r>
                <a:rPr lang="en-US" sz="2400" b="1" dirty="0" smtClean="0">
                  <a:solidFill>
                    <a:srgbClr val="001446">
                      <a:lumMod val="75000"/>
                      <a:lumOff val="25000"/>
                    </a:srgbClr>
                  </a:solidFill>
                </a:rPr>
                <a:t>made during the 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4411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6368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019799"/>
            <a:ext cx="6831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SPRNT model computes flow and depth in large river networks using VLSI design concepts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153853"/>
            <a:ext cx="1276350" cy="49389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4" y="6019799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97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924800" cy="484632"/>
          </a:xfrm>
        </p:spPr>
        <p:txBody>
          <a:bodyPr/>
          <a:lstStyle/>
          <a:p>
            <a:r>
              <a:rPr lang="en-US" dirty="0" smtClean="0"/>
              <a:t>Elevation-Indexed </a:t>
            </a:r>
            <a:r>
              <a:rPr lang="en-US" dirty="0" smtClean="0">
                <a:solidFill>
                  <a:srgbClr val="FF0000"/>
                </a:solidFill>
              </a:rPr>
              <a:t>Flood Response Mapping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187" y="1043557"/>
            <a:ext cx="4441306" cy="19662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08" y="1766813"/>
            <a:ext cx="3747810" cy="196629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962007" y="3816407"/>
            <a:ext cx="2326152" cy="2228821"/>
            <a:chOff x="3820511" y="3878317"/>
            <a:chExt cx="2995448" cy="2743200"/>
          </a:xfrm>
        </p:grpSpPr>
        <p:sp>
          <p:nvSpPr>
            <p:cNvPr id="34" name="Chord 33"/>
            <p:cNvSpPr/>
            <p:nvPr/>
          </p:nvSpPr>
          <p:spPr bwMode="auto">
            <a:xfrm>
              <a:off x="3820511" y="3878317"/>
              <a:ext cx="2995448" cy="2743200"/>
            </a:xfrm>
            <a:prstGeom prst="chord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33" name="Chord 32"/>
            <p:cNvSpPr/>
            <p:nvPr/>
          </p:nvSpPr>
          <p:spPr bwMode="auto">
            <a:xfrm>
              <a:off x="4261287" y="4188669"/>
              <a:ext cx="2365484" cy="1938862"/>
            </a:xfrm>
            <a:prstGeom prst="chor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05829" y="4856217"/>
            <a:ext cx="1309262" cy="60104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Coastal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Mapping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3053" y="303338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Riverine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Mapping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097117" y="4221499"/>
            <a:ext cx="1011684" cy="436885"/>
          </a:xfrm>
          <a:prstGeom prst="rightArrow">
            <a:avLst/>
          </a:prstGeom>
          <a:solidFill>
            <a:srgbClr val="00B0F0"/>
          </a:solidFill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4574" y="394181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rPr>
              <a:t>Treat these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rPr>
              <a:t>in a common way</a:t>
            </a:r>
          </a:p>
        </p:txBody>
      </p:sp>
      <p:sp>
        <p:nvSpPr>
          <p:cNvPr id="41" name="Right Arrow 40"/>
          <p:cNvSpPr/>
          <p:nvPr/>
        </p:nvSpPr>
        <p:spPr bwMode="auto">
          <a:xfrm rot="22860000">
            <a:off x="5186204" y="4673191"/>
            <a:ext cx="754481" cy="429288"/>
          </a:xfrm>
          <a:prstGeom prst="rightArrow">
            <a:avLst/>
          </a:prstGeom>
          <a:solidFill>
            <a:srgbClr val="00B0F0"/>
          </a:solidFill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2" name="Right Arrow 41"/>
          <p:cNvSpPr/>
          <p:nvPr/>
        </p:nvSpPr>
        <p:spPr bwMode="auto">
          <a:xfrm rot="-1140000">
            <a:off x="5155574" y="3676408"/>
            <a:ext cx="815743" cy="423846"/>
          </a:xfrm>
          <a:prstGeom prst="rightArrow">
            <a:avLst/>
          </a:prstGeom>
          <a:solidFill>
            <a:srgbClr val="00B0F0"/>
          </a:solidFill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93840" y="354584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04365" y="349058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ea typeface="+mn-ea"/>
                <a:cs typeface="+mn-cs"/>
              </a:rPr>
              <a:t>Elevation-indexed flood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ea typeface="+mn-ea"/>
                <a:cs typeface="+mn-cs"/>
              </a:rPr>
              <a:t>inundation </a:t>
            </a:r>
            <a:r>
              <a:rPr lang="en-US" sz="1600" b="1" dirty="0" smtClean="0">
                <a:solidFill>
                  <a:srgbClr val="FF0000"/>
                </a:solidFill>
                <a:ea typeface="+mn-ea"/>
                <a:cs typeface="+mn-cs"/>
              </a:rPr>
              <a:t>mapping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910865" y="47662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ea typeface="+mn-ea"/>
                <a:cs typeface="+mn-cs"/>
              </a:rPr>
              <a:t>Flood water surface elevation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FF0000"/>
                </a:solidFill>
                <a:ea typeface="+mn-ea"/>
                <a:cs typeface="+mn-cs"/>
              </a:rPr>
              <a:t>modeling and forecasting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5829" y="11657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Take blue line network, raise it and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flood it out, continue for increments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of elevation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94400" y="579716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Inundation map library for each </a:t>
            </a:r>
            <a:r>
              <a:rPr lang="en-US" sz="1600" b="1" dirty="0" err="1" smtClean="0">
                <a:solidFill>
                  <a:schemeClr val="accent4">
                    <a:lumMod val="75000"/>
                  </a:schemeClr>
                </a:solidFill>
              </a:rPr>
              <a:t>NHDPlus</a:t>
            </a: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 Reach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for coastal and riverine reaches</a:t>
            </a:r>
          </a:p>
        </p:txBody>
      </p:sp>
    </p:spTree>
    <p:extLst>
      <p:ext uri="{BB962C8B-B14F-4D97-AF65-F5344CB8AC3E}">
        <p14:creationId xmlns:p14="http://schemas.microsoft.com/office/powerpoint/2010/main" val="619579429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Corps of Engineers Modeling, Mapping and Consequences program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2" y="1548311"/>
            <a:ext cx="7465807" cy="4830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6507" y="6379127"/>
            <a:ext cx="254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Source: R. </a:t>
            </a:r>
            <a:r>
              <a:rPr lang="en-US" dirty="0" err="1" smtClean="0">
                <a:solidFill>
                  <a:prstClr val="black"/>
                </a:solidFill>
              </a:rPr>
              <a:t>Simrall</a:t>
            </a:r>
            <a:r>
              <a:rPr lang="en-US" dirty="0" smtClean="0">
                <a:solidFill>
                  <a:prstClr val="black"/>
                </a:solidFill>
              </a:rPr>
              <a:t>, USACE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28088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for Guadalupe Basin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97772" y="1539279"/>
            <a:ext cx="8568840" cy="4786403"/>
            <a:chOff x="103988" y="1539279"/>
            <a:chExt cx="8568840" cy="47864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4676" y="1539279"/>
              <a:ext cx="7008152" cy="478640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88" y="1539279"/>
              <a:ext cx="1693550" cy="478640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688492" y="393248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dirty="0" smtClean="0">
                <a:ea typeface="+mn-ea"/>
                <a:cs typeface="+mn-cs"/>
              </a:rPr>
              <a:t>3240 </a:t>
            </a:r>
            <a:r>
              <a:rPr lang="en-US" sz="1400" dirty="0" err="1" smtClean="0">
                <a:ea typeface="+mn-ea"/>
                <a:cs typeface="+mn-cs"/>
              </a:rPr>
              <a:t>NHDPlus</a:t>
            </a:r>
            <a:r>
              <a:rPr lang="en-US" sz="1400" dirty="0" smtClean="0">
                <a:ea typeface="+mn-ea"/>
                <a:cs typeface="+mn-cs"/>
              </a:rPr>
              <a:t> Catchments</a:t>
            </a:r>
            <a:br>
              <a:rPr lang="en-US" sz="1400" dirty="0" smtClean="0">
                <a:ea typeface="+mn-ea"/>
                <a:cs typeface="+mn-cs"/>
              </a:rPr>
            </a:br>
            <a:r>
              <a:rPr lang="en-US" sz="1400" dirty="0" smtClean="0">
                <a:ea typeface="+mn-ea"/>
                <a:cs typeface="+mn-cs"/>
              </a:rPr>
              <a:t>Average area = 5.04 Km</a:t>
            </a:r>
            <a:r>
              <a:rPr lang="en-US" sz="1400" baseline="30000" dirty="0" smtClean="0">
                <a:ea typeface="+mn-ea"/>
                <a:cs typeface="+mn-cs"/>
              </a:rPr>
              <a:t>2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dirty="0" smtClean="0"/>
              <a:t>Average reach length = 2.9 Km</a:t>
            </a:r>
          </a:p>
          <a:p>
            <a:pPr algn="l" eaLnBrk="0" hangingPunct="0">
              <a:lnSpc>
                <a:spcPts val="1800"/>
              </a:lnSpc>
            </a:pPr>
            <a:endParaRPr lang="en-US" sz="1400" dirty="0">
              <a:ea typeface="+mn-ea"/>
              <a:cs typeface="+mn-cs"/>
            </a:endParaRPr>
          </a:p>
          <a:p>
            <a:pPr algn="l" eaLnBrk="0" hangingPunct="0">
              <a:lnSpc>
                <a:spcPts val="1800"/>
              </a:lnSpc>
            </a:pPr>
            <a:r>
              <a:rPr lang="en-US" sz="1400" dirty="0" smtClean="0"/>
              <a:t>19 NWS Forecast Points</a:t>
            </a:r>
            <a:br>
              <a:rPr lang="en-US" sz="1400" dirty="0" smtClean="0"/>
            </a:br>
            <a:r>
              <a:rPr lang="en-US" sz="1400" dirty="0" smtClean="0"/>
              <a:t>31 NWS Forecast Basins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dirty="0" smtClean="0">
                <a:ea typeface="+mn-ea"/>
                <a:cs typeface="+mn-cs"/>
              </a:rPr>
              <a:t>33 Active USGS Stream Gages</a:t>
            </a:r>
          </a:p>
        </p:txBody>
      </p:sp>
    </p:spTree>
    <p:extLst>
      <p:ext uri="{BB962C8B-B14F-4D97-AF65-F5344CB8AC3E}">
        <p14:creationId xmlns:p14="http://schemas.microsoft.com/office/powerpoint/2010/main" val="3179275783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NFIE-HMS model of the Guadalupe Basin</a:t>
            </a:r>
            <a:endParaRPr lang="en-US" sz="3200" dirty="0"/>
          </a:p>
        </p:txBody>
      </p:sp>
      <p:pic>
        <p:nvPicPr>
          <p:cNvPr id="1026" name="Picture 2" descr="Inline 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524000"/>
            <a:ext cx="841745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Inline 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6248400" cy="433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234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 smtClean="0"/>
              <a:t>CrossSections</a:t>
            </a:r>
            <a:r>
              <a:rPr lang="en-US" sz="3600" dirty="0" smtClean="0"/>
              <a:t> on Lower Mississippi River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87" y="1788897"/>
            <a:ext cx="4087895" cy="3576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88896"/>
            <a:ext cx="4265717" cy="3576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63" y="5635868"/>
            <a:ext cx="897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173 cross-sections over 543 km, or 3.1 km between cross-sections, on average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41,479 cross-section points (</a:t>
            </a:r>
            <a:r>
              <a:rPr lang="en-US" dirty="0" err="1" smtClean="0">
                <a:solidFill>
                  <a:prstClr val="black"/>
                </a:solidFill>
              </a:rPr>
              <a:t>x,y,z</a:t>
            </a:r>
            <a:r>
              <a:rPr lang="en-US" dirty="0" smtClean="0">
                <a:solidFill>
                  <a:prstClr val="black"/>
                </a:solidFill>
              </a:rPr>
              <a:t>) of bed elevation, or 240 points per cross-section, on average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450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00626" y="1612900"/>
            <a:ext cx="8192523" cy="48196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70C0"/>
                </a:solidFill>
              </a:rPr>
              <a:t>National Flood Interoperability Experiment </a:t>
            </a:r>
            <a:r>
              <a:rPr lang="en-US" dirty="0" smtClean="0"/>
              <a:t>has been a significant success in rapidly prototyping a high spatial resolution flood forecasting system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NHDPlus</a:t>
            </a:r>
            <a:r>
              <a:rPr lang="en-US" dirty="0" smtClean="0">
                <a:solidFill>
                  <a:srgbClr val="0070C0"/>
                </a:solidFill>
              </a:rPr>
              <a:t> and Geospatial Hydrologic Framework </a:t>
            </a:r>
            <a:r>
              <a:rPr lang="en-US" dirty="0" smtClean="0"/>
              <a:t>provide the information foundation for the continental scale modeling</a:t>
            </a:r>
          </a:p>
          <a:p>
            <a:r>
              <a:rPr lang="en-US" dirty="0" smtClean="0"/>
              <a:t>This is a </a:t>
            </a:r>
            <a:r>
              <a:rPr lang="en-US" dirty="0" smtClean="0">
                <a:solidFill>
                  <a:srgbClr val="0070C0"/>
                </a:solidFill>
              </a:rPr>
              <a:t>“flow continuum” </a:t>
            </a:r>
            <a:r>
              <a:rPr lang="en-US" dirty="0" smtClean="0"/>
              <a:t>model on the national stream network, like atmospheric and ocean models</a:t>
            </a:r>
          </a:p>
          <a:p>
            <a:r>
              <a:rPr lang="en-US" dirty="0" smtClean="0"/>
              <a:t>There is a significant synergy with the </a:t>
            </a:r>
            <a:r>
              <a:rPr lang="en-US" dirty="0" smtClean="0">
                <a:solidFill>
                  <a:srgbClr val="0070C0"/>
                </a:solidFill>
              </a:rPr>
              <a:t>USACE Modeling, Mapping and Consequences</a:t>
            </a:r>
            <a:r>
              <a:rPr lang="en-US" dirty="0" smtClean="0"/>
              <a:t> program</a:t>
            </a:r>
          </a:p>
          <a:p>
            <a:r>
              <a:rPr lang="en-US" dirty="0" smtClean="0"/>
              <a:t>Need to synthesize </a:t>
            </a:r>
            <a:r>
              <a:rPr lang="en-US" dirty="0" smtClean="0">
                <a:solidFill>
                  <a:srgbClr val="0070C0"/>
                </a:solidFill>
              </a:rPr>
              <a:t>riverine and coastal </a:t>
            </a:r>
            <a:r>
              <a:rPr lang="en-US" dirty="0" smtClean="0"/>
              <a:t>flood modeling and mapping</a:t>
            </a:r>
          </a:p>
          <a:p>
            <a:r>
              <a:rPr lang="en-US" dirty="0" smtClean="0"/>
              <a:t>Similar </a:t>
            </a:r>
            <a:r>
              <a:rPr lang="en-US" dirty="0" smtClean="0">
                <a:solidFill>
                  <a:srgbClr val="0070C0"/>
                </a:solidFill>
              </a:rPr>
              <a:t>Summer Institutes </a:t>
            </a:r>
            <a:r>
              <a:rPr lang="en-US" dirty="0" smtClean="0"/>
              <a:t>will be held in 2016 and 2017 at the National Water Center</a:t>
            </a:r>
          </a:p>
        </p:txBody>
      </p:sp>
    </p:spTree>
    <p:extLst>
      <p:ext uri="{BB962C8B-B14F-4D97-AF65-F5344CB8AC3E}">
        <p14:creationId xmlns:p14="http://schemas.microsoft.com/office/powerpoint/2010/main" val="219757098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8629" y="0"/>
            <a:ext cx="7739862" cy="5843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93" y="324131"/>
            <a:ext cx="1594520" cy="1572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1518" y="4469760"/>
            <a:ext cx="6304418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FY15 Centralized Water Forecasting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Centralized Data Archive – all RFC data 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Modeling Evaluation Service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RFC and NWC modeling and forecasts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Modeling </a:t>
            </a:r>
            <a:r>
              <a:rPr lang="en-US" sz="2000" b="1" dirty="0" err="1">
                <a:solidFill>
                  <a:srgbClr val="000000"/>
                </a:solidFill>
              </a:rPr>
              <a:t>Testbed</a:t>
            </a:r>
            <a:r>
              <a:rPr lang="en-US" sz="2000" b="1" dirty="0">
                <a:solidFill>
                  <a:srgbClr val="000000"/>
                </a:solidFill>
              </a:rPr>
              <a:t> – new NWC capabilities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Centralized Water Forecasting Demonstration</a:t>
            </a:r>
          </a:p>
        </p:txBody>
      </p:sp>
      <p:sp>
        <p:nvSpPr>
          <p:cNvPr id="19" name="Freeform 18"/>
          <p:cNvSpPr/>
          <p:nvPr/>
        </p:nvSpPr>
        <p:spPr>
          <a:xfrm>
            <a:off x="4133833" y="2306517"/>
            <a:ext cx="868235" cy="686772"/>
          </a:xfrm>
          <a:custGeom>
            <a:avLst/>
            <a:gdLst>
              <a:gd name="connsiteX0" fmla="*/ 0 w 868235"/>
              <a:gd name="connsiteY0" fmla="*/ 0 h 686772"/>
              <a:gd name="connsiteX1" fmla="*/ 518349 w 868235"/>
              <a:gd name="connsiteY1" fmla="*/ 298033 h 686772"/>
              <a:gd name="connsiteX2" fmla="*/ 868235 w 868235"/>
              <a:gd name="connsiteY2" fmla="*/ 686772 h 6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235" h="686772">
                <a:moveTo>
                  <a:pt x="0" y="0"/>
                </a:moveTo>
                <a:cubicBezTo>
                  <a:pt x="186821" y="91785"/>
                  <a:pt x="373643" y="183571"/>
                  <a:pt x="518349" y="298033"/>
                </a:cubicBezTo>
                <a:cubicBezTo>
                  <a:pt x="663055" y="412495"/>
                  <a:pt x="868235" y="686772"/>
                  <a:pt x="868235" y="68677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965370" y="2697481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820646" y="2980331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146792" y="1386502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810000" y="2990850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003800" y="2051050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016500" y="1695450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5010150" y="1314450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003800" y="2959100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117600" y="984250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6" name="Freeform 95"/>
          <p:cNvSpPr/>
          <p:nvPr/>
        </p:nvSpPr>
        <p:spPr>
          <a:xfrm>
            <a:off x="990600" y="2023797"/>
            <a:ext cx="4006850" cy="941653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7" name="Freeform 96"/>
          <p:cNvSpPr/>
          <p:nvPr/>
        </p:nvSpPr>
        <p:spPr>
          <a:xfrm>
            <a:off x="2120900" y="1943100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8" name="Freeform 97"/>
          <p:cNvSpPr/>
          <p:nvPr/>
        </p:nvSpPr>
        <p:spPr>
          <a:xfrm>
            <a:off x="1238250" y="2979274"/>
            <a:ext cx="3778250" cy="164352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42679" y="2981904"/>
            <a:ext cx="366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52000"/>
                    </a:prstClr>
                  </a:outerShdw>
                </a:effectLst>
              </a:rPr>
              <a:t>National Water Center</a:t>
            </a:r>
          </a:p>
        </p:txBody>
      </p:sp>
      <p:sp>
        <p:nvSpPr>
          <p:cNvPr id="37" name="Freeform 36"/>
          <p:cNvSpPr/>
          <p:nvPr/>
        </p:nvSpPr>
        <p:spPr>
          <a:xfrm>
            <a:off x="1270088" y="3014505"/>
            <a:ext cx="3771781" cy="162911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1000632" y="2059085"/>
            <a:ext cx="4050637" cy="1048786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3983076" y="2744039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119364" y="1980036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3846948" y="3027786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1096822" y="1021186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4116393" y="1413816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031127" y="2097608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5043827" y="1713142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5027856" y="1341764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5011885" y="2996036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4857594" y="2998023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806950" y="2768600"/>
            <a:ext cx="393700" cy="3937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3733800" y="31496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886200" y="26543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718050" y="34544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27650" y="2876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245100" y="19685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62050" y="45466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006600" y="18415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89000" y="19621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025900" y="2241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064000" y="13144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867400" y="1606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546850" y="12128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35050" y="9207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169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96" grpId="0" animBg="1"/>
      <p:bldP spid="97" grpId="0" animBg="1"/>
      <p:bldP spid="98" grpId="0" animBg="1"/>
      <p:bldP spid="3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RFC </a:t>
            </a:r>
            <a:r>
              <a:rPr lang="en-US" sz="2400" dirty="0" smtClean="0"/>
              <a:t>Forecast Point: </a:t>
            </a:r>
            <a:r>
              <a:rPr lang="en-US" sz="2400" dirty="0" smtClean="0"/>
              <a:t>Onion </a:t>
            </a:r>
            <a:r>
              <a:rPr lang="en-US" sz="2400" dirty="0" smtClean="0"/>
              <a:t>Creek at Highway 183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6" y="1262247"/>
            <a:ext cx="4480363" cy="3692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633" y="3855849"/>
            <a:ext cx="5740291" cy="28387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9001" y="467710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USGS Gage 08159000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7126014" y="4834759"/>
            <a:ext cx="538982" cy="105103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240924" y="578019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ED982D">
                    <a:lumMod val="75000"/>
                  </a:srgbClr>
                </a:solidFill>
              </a:rPr>
              <a:t>NWS Forecast Point ATIT2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6495393" y="5885793"/>
            <a:ext cx="1169603" cy="105104"/>
          </a:xfrm>
          <a:prstGeom prst="straightConnector1">
            <a:avLst/>
          </a:prstGeom>
          <a:noFill/>
          <a:ln w="1905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>
            <a:endCxn id="4" idx="0"/>
          </p:cNvCxnSpPr>
          <p:nvPr/>
        </p:nvCxnSpPr>
        <p:spPr bwMode="auto">
          <a:xfrm>
            <a:off x="3541986" y="3457903"/>
            <a:ext cx="2512793" cy="397946"/>
          </a:xfrm>
          <a:prstGeom prst="straightConnector1">
            <a:avLst/>
          </a:prstGeom>
          <a:noFill/>
          <a:ln w="190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067874" y="219412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National Flood Interoperability Experiment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Geospatial data framework for Texas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1446">
                    <a:lumMod val="75000"/>
                    <a:lumOff val="25000"/>
                  </a:srgbClr>
                </a:solidFill>
              </a:rPr>
              <a:t>NFIE-Geo Texas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8049" y="526471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err="1">
                <a:solidFill>
                  <a:srgbClr val="35AC46"/>
                </a:solidFill>
              </a:rPr>
              <a:t>NHDPlus</a:t>
            </a:r>
            <a:r>
              <a:rPr lang="en-US" sz="1400" b="1" dirty="0">
                <a:solidFill>
                  <a:srgbClr val="35AC46"/>
                </a:solidFill>
              </a:rPr>
              <a:t> Catchment 5781369</a:t>
            </a:r>
          </a:p>
        </p:txBody>
      </p:sp>
    </p:spTree>
    <p:extLst>
      <p:ext uri="{BB962C8B-B14F-4D97-AF65-F5344CB8AC3E}">
        <p14:creationId xmlns:p14="http://schemas.microsoft.com/office/powerpoint/2010/main" val="2990425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WaterML2 Observations from USGS and Forecasts from NWS for this location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3551" y="2129721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USGS Observed Flows, July 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4388" y="2119261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NWS Forecast Flows, July 19-20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8063" y="185718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0000"/>
                </a:solidFill>
              </a:rPr>
              <a:t>USGS Gage 08159000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2447" y="18110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ED982D">
                    <a:lumMod val="75000"/>
                  </a:srgbClr>
                </a:solidFill>
              </a:rPr>
              <a:t>NWS Forecast Point ATIT2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388" y="2725425"/>
            <a:ext cx="4133014" cy="3335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51" y="2616197"/>
            <a:ext cx="4057203" cy="355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623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31AD-F2C8-9249-BDEC-2852C3DD7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PRE-DECISIONAL - DO NOT DISTRIBUTE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7525-BC21-4740-9E26-BEDE38A67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NWC May2014 Group Pho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b="7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1650" y="6515157"/>
            <a:ext cx="3338740" cy="3847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defTabSz="457200"/>
            <a:r>
              <a:rPr lang="en-US" sz="1900" b="1" dirty="0">
                <a:solidFill>
                  <a:srgbClr val="000000"/>
                </a:solidFill>
              </a:rPr>
              <a:t>Inaugural Meeting – May, 2014</a:t>
            </a:r>
          </a:p>
        </p:txBody>
      </p:sp>
    </p:spTree>
    <p:extLst>
      <p:ext uri="{BB962C8B-B14F-4D97-AF65-F5344CB8AC3E}">
        <p14:creationId xmlns:p14="http://schemas.microsoft.com/office/powerpoint/2010/main" val="180248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1065</TotalTime>
  <Words>2005</Words>
  <Application>Microsoft Office PowerPoint</Application>
  <PresentationFormat>On-screen Show (4:3)</PresentationFormat>
  <Paragraphs>378</Paragraphs>
  <Slides>58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58</vt:i4>
      </vt:variant>
    </vt:vector>
  </HeadingPairs>
  <TitlesOfParts>
    <vt:vector size="77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Cambria Math</vt:lpstr>
      <vt:lpstr>Franklin Gothic Medium Cond</vt:lpstr>
      <vt:lpstr>Lucida Grande</vt:lpstr>
      <vt:lpstr>Merriweather</vt:lpstr>
      <vt:lpstr>Times New Roman</vt:lpstr>
      <vt:lpstr>Verdana</vt:lpstr>
      <vt:lpstr>Optional_Corporate_PPT_Template-Arial</vt:lpstr>
      <vt:lpstr>Office Theme</vt:lpstr>
      <vt:lpstr>2_Optional_Corporate_PPT_Template-Arial</vt:lpstr>
      <vt:lpstr>4_Office Theme</vt:lpstr>
      <vt:lpstr>3_Optional_Corporate_PPT_Template-Arial</vt:lpstr>
      <vt:lpstr>5_Office Theme</vt:lpstr>
      <vt:lpstr>2_Office Theme</vt:lpstr>
      <vt:lpstr>PowerPoint Presentation</vt:lpstr>
      <vt:lpstr>The Opportunity</vt:lpstr>
      <vt:lpstr>Integrated Water Resources Science and Services (IWRSS)</vt:lpstr>
      <vt:lpstr>NWS River Forecast Centers (RFCs)</vt:lpstr>
      <vt:lpstr>PowerPoint Presentation</vt:lpstr>
      <vt:lpstr>PowerPoint Presentation</vt:lpstr>
      <vt:lpstr>RFC Forecast Point: Onion Creek at Highway 183</vt:lpstr>
      <vt:lpstr>WaterML2 Observations from USGS and Forecasts from NWS for this location </vt:lpstr>
      <vt:lpstr>PowerPoint Presentation</vt:lpstr>
      <vt:lpstr>Transformative Research (NSF)</vt:lpstr>
      <vt:lpstr>National Flood Interoperability Experiment (NFIE) (Sept 2014 to August 2015)</vt:lpstr>
      <vt:lpstr>Goal of the Experiment</vt:lpstr>
      <vt:lpstr>NFIE Conceptual Framework</vt:lpstr>
      <vt:lpstr>Open Water Data Initiative (OWDI)</vt:lpstr>
      <vt:lpstr>NHDPlus Version 2.1 </vt:lpstr>
      <vt:lpstr>Flood Information for Fritz Hughes Park Rd</vt:lpstr>
      <vt:lpstr>PowerPoint Presentation</vt:lpstr>
      <vt:lpstr>WRF-Hydro Forecasting Model</vt:lpstr>
      <vt:lpstr>High Resolution Rapid Refresh (HRRR)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Probability of Flooding on Shoal Ck, Austin, Tx</vt:lpstr>
      <vt:lpstr>Rating Curve Library </vt:lpstr>
      <vt:lpstr>Inundation depth and  probability rasters – Shoal Creek</vt:lpstr>
      <vt:lpstr>Progression of Memorial Day Flood on Shoal Creek </vt:lpstr>
      <vt:lpstr>Current and NFIE Forecast Systems</vt:lpstr>
      <vt:lpstr>Linear Referencing on Flowlines</vt:lpstr>
      <vt:lpstr>Next Step: National Water Prediction Model Configurations</vt:lpstr>
      <vt:lpstr>NFIE Conceptual Framework</vt:lpstr>
      <vt:lpstr>Improvements in Flood Response Planning</vt:lpstr>
      <vt:lpstr>NFIE-Geo for Texas</vt:lpstr>
      <vt:lpstr>Connecting with Local Decision Makers</vt:lpstr>
      <vt:lpstr>Community Flood Response Map Book</vt:lpstr>
      <vt:lpstr>PowerPoint Presentation</vt:lpstr>
      <vt:lpstr>Situational Awareness For Everyone (SAFE)</vt:lpstr>
      <vt:lpstr>Memorial Day Weekend Precipitation in Blanco River Basin</vt:lpstr>
      <vt:lpstr>Flow in Blanco River at Wimberley</vt:lpstr>
      <vt:lpstr>NFIE-Geo for Hays County</vt:lpstr>
      <vt:lpstr>264 Forecast Reaches in Hays County</vt:lpstr>
      <vt:lpstr>PowerPoint Presentation</vt:lpstr>
      <vt:lpstr>Real-Time Flood Inundation Mapping (USGS/NWS) </vt:lpstr>
      <vt:lpstr>Elevation-indexed flood mapping</vt:lpstr>
      <vt:lpstr>PowerPoint Presentation</vt:lpstr>
      <vt:lpstr>USACE Bathymetric Data for the Mobile-Alabama River System</vt:lpstr>
      <vt:lpstr>Reach Hydraulic Parameters</vt:lpstr>
      <vt:lpstr>Real-Time Water Surface Elevation: Two Methods</vt:lpstr>
      <vt:lpstr>PowerPoint Presentation</vt:lpstr>
      <vt:lpstr>PowerPoint Presentation</vt:lpstr>
      <vt:lpstr>Elevation-Indexed Flood Response Mapping</vt:lpstr>
      <vt:lpstr>Corps of Engineers Modeling, Mapping and Consequences program</vt:lpstr>
      <vt:lpstr>NFIE-Geo for Guadalupe Basin</vt:lpstr>
      <vt:lpstr>NFIE-HMS model of the Guadalupe Basin</vt:lpstr>
      <vt:lpstr>CrossSections on Lower Mississippi River</vt:lpstr>
      <vt:lpstr>Conclusions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Probability of Flooding on Shoal Ck, Austin, Tx</dc:title>
  <dc:creator>Maidment, David R</dc:creator>
  <cp:lastModifiedBy>Maidment, David R</cp:lastModifiedBy>
  <cp:revision>92</cp:revision>
  <cp:lastPrinted>2015-08-21T16:32:18Z</cp:lastPrinted>
  <dcterms:created xsi:type="dcterms:W3CDTF">2015-07-20T10:58:55Z</dcterms:created>
  <dcterms:modified xsi:type="dcterms:W3CDTF">2015-09-03T14:06:56Z</dcterms:modified>
</cp:coreProperties>
</file>