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1"/>
    <p:sldMasterId id="2147483695" r:id="rId2"/>
    <p:sldMasterId id="2147483707" r:id="rId3"/>
    <p:sldMasterId id="2147483719" r:id="rId4"/>
    <p:sldMasterId id="2147483732" r:id="rId5"/>
  </p:sldMasterIdLst>
  <p:notesMasterIdLst>
    <p:notesMasterId r:id="rId37"/>
  </p:notesMasterIdLst>
  <p:handoutMasterIdLst>
    <p:handoutMasterId r:id="rId38"/>
  </p:handoutMasterIdLst>
  <p:sldIdLst>
    <p:sldId id="357" r:id="rId6"/>
    <p:sldId id="351" r:id="rId7"/>
    <p:sldId id="336" r:id="rId8"/>
    <p:sldId id="348" r:id="rId9"/>
    <p:sldId id="347" r:id="rId10"/>
    <p:sldId id="350" r:id="rId11"/>
    <p:sldId id="354" r:id="rId12"/>
    <p:sldId id="353" r:id="rId13"/>
    <p:sldId id="349" r:id="rId14"/>
    <p:sldId id="352" r:id="rId15"/>
    <p:sldId id="356" r:id="rId16"/>
    <p:sldId id="355" r:id="rId17"/>
    <p:sldId id="385" r:id="rId18"/>
    <p:sldId id="387" r:id="rId19"/>
    <p:sldId id="360" r:id="rId20"/>
    <p:sldId id="363" r:id="rId21"/>
    <p:sldId id="367" r:id="rId22"/>
    <p:sldId id="388" r:id="rId23"/>
    <p:sldId id="374" r:id="rId24"/>
    <p:sldId id="375" r:id="rId25"/>
    <p:sldId id="376" r:id="rId26"/>
    <p:sldId id="378" r:id="rId27"/>
    <p:sldId id="377" r:id="rId28"/>
    <p:sldId id="380" r:id="rId29"/>
    <p:sldId id="381" r:id="rId30"/>
    <p:sldId id="382" r:id="rId31"/>
    <p:sldId id="383" r:id="rId32"/>
    <p:sldId id="384" r:id="rId33"/>
    <p:sldId id="369" r:id="rId34"/>
    <p:sldId id="371" r:id="rId35"/>
    <p:sldId id="379" r:id="rId36"/>
  </p:sldIdLst>
  <p:sldSz cx="9144000" cy="6858000" type="screen4x3"/>
  <p:notesSz cx="9296400" cy="70104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AA" initials="NO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9BF"/>
    <a:srgbClr val="0E1640"/>
    <a:srgbClr val="4C88E6"/>
    <a:srgbClr val="333333"/>
    <a:srgbClr val="1C1C1C"/>
    <a:srgbClr val="5F5F5F"/>
    <a:srgbClr val="808080"/>
    <a:srgbClr val="FFFFCC"/>
    <a:srgbClr val="9B3840"/>
    <a:srgbClr val="915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69594" autoAdjust="0"/>
  </p:normalViewPr>
  <p:slideViewPr>
    <p:cSldViewPr snapToGrid="0">
      <p:cViewPr varScale="1">
        <p:scale>
          <a:sx n="57" d="100"/>
          <a:sy n="57" d="100"/>
        </p:scale>
        <p:origin x="103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1480"/>
    </p:cViewPr>
  </p:sorterViewPr>
  <p:notesViewPr>
    <p:cSldViewPr>
      <p:cViewPr varScale="1">
        <p:scale>
          <a:sx n="124" d="100"/>
          <a:sy n="124" d="100"/>
        </p:scale>
        <p:origin x="-2046" y="-84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C3315-0CF0-024A-9648-93B7E091D134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29E6EB7D-12B0-5840-B411-84D5DBBAD32C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Flooding</a:t>
          </a:r>
          <a:endParaRPr lang="en-US" b="1" i="0" dirty="0">
            <a:latin typeface="Arial"/>
            <a:cs typeface="Arial"/>
          </a:endParaRPr>
        </a:p>
      </dgm:t>
    </dgm:pt>
    <dgm:pt modelId="{DA1D8052-D8E3-AC41-B6D2-9D71E1855F35}" type="parTrans" cxnId="{615034E4-0230-784D-BA5D-22635FD928B9}">
      <dgm:prSet/>
      <dgm:spPr/>
      <dgm:t>
        <a:bodyPr/>
        <a:lstStyle/>
        <a:p>
          <a:endParaRPr lang="en-US"/>
        </a:p>
      </dgm:t>
    </dgm:pt>
    <dgm:pt modelId="{E36A559A-1EE6-6E40-B158-8A96AB1F2D27}" type="sibTrans" cxnId="{615034E4-0230-784D-BA5D-22635FD928B9}">
      <dgm:prSet/>
      <dgm:spPr/>
      <dgm:t>
        <a:bodyPr/>
        <a:lstStyle/>
        <a:p>
          <a:endParaRPr lang="en-US"/>
        </a:p>
      </dgm:t>
    </dgm:pt>
    <dgm:pt modelId="{F9E68D16-6463-ED47-B636-7DE33C00862A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Water Quality</a:t>
          </a:r>
          <a:endParaRPr lang="en-US" b="1" i="0" dirty="0">
            <a:latin typeface="Arial"/>
            <a:cs typeface="Arial"/>
          </a:endParaRPr>
        </a:p>
      </dgm:t>
    </dgm:pt>
    <dgm:pt modelId="{77021574-4B2F-9940-A3E9-697AF8A7BA26}" type="parTrans" cxnId="{BA31C35C-CF94-6040-B2C9-1E25D40A8C56}">
      <dgm:prSet/>
      <dgm:spPr/>
      <dgm:t>
        <a:bodyPr/>
        <a:lstStyle/>
        <a:p>
          <a:endParaRPr lang="en-US"/>
        </a:p>
      </dgm:t>
    </dgm:pt>
    <dgm:pt modelId="{C9733BFC-C6FE-B748-86C4-ED007ABBA2D9}" type="sibTrans" cxnId="{BA31C35C-CF94-6040-B2C9-1E25D40A8C56}">
      <dgm:prSet/>
      <dgm:spPr/>
      <dgm:t>
        <a:bodyPr/>
        <a:lstStyle/>
        <a:p>
          <a:endParaRPr lang="en-US"/>
        </a:p>
      </dgm:t>
    </dgm:pt>
    <dgm:pt modelId="{F968E381-7E77-9B41-8B74-5912C5B33BD3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Water Availability</a:t>
          </a:r>
          <a:endParaRPr lang="en-US" b="1" i="0" dirty="0">
            <a:latin typeface="Arial"/>
            <a:cs typeface="Arial"/>
          </a:endParaRPr>
        </a:p>
      </dgm:t>
    </dgm:pt>
    <dgm:pt modelId="{3C7AF43C-56F6-7341-BAAE-B4CD0807BA3D}" type="parTrans" cxnId="{F1137849-DB33-1B4F-998E-43DD5DFD0D24}">
      <dgm:prSet/>
      <dgm:spPr/>
      <dgm:t>
        <a:bodyPr/>
        <a:lstStyle/>
        <a:p>
          <a:endParaRPr lang="en-US"/>
        </a:p>
      </dgm:t>
    </dgm:pt>
    <dgm:pt modelId="{BEF8B508-3928-7748-9C85-853A67162208}" type="sibTrans" cxnId="{F1137849-DB33-1B4F-998E-43DD5DFD0D24}">
      <dgm:prSet/>
      <dgm:spPr/>
      <dgm:t>
        <a:bodyPr/>
        <a:lstStyle/>
        <a:p>
          <a:endParaRPr lang="en-US"/>
        </a:p>
      </dgm:t>
    </dgm:pt>
    <dgm:pt modelId="{DA9C0CEC-EAD1-F844-A7CC-82FC7070EFEF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Drought</a:t>
          </a:r>
          <a:endParaRPr lang="en-US" b="1" i="0" dirty="0">
            <a:latin typeface="Arial"/>
            <a:cs typeface="Arial"/>
          </a:endParaRPr>
        </a:p>
      </dgm:t>
    </dgm:pt>
    <dgm:pt modelId="{F6CA13A1-1F6D-2D46-AC56-837865CC07AF}" type="parTrans" cxnId="{AE970A5D-D6D7-024C-919B-8BBC22732E9D}">
      <dgm:prSet/>
      <dgm:spPr/>
      <dgm:t>
        <a:bodyPr/>
        <a:lstStyle/>
        <a:p>
          <a:endParaRPr lang="en-US"/>
        </a:p>
      </dgm:t>
    </dgm:pt>
    <dgm:pt modelId="{319EC0F5-2619-A44F-9139-B1F2BF05B297}" type="sibTrans" cxnId="{AE970A5D-D6D7-024C-919B-8BBC22732E9D}">
      <dgm:prSet/>
      <dgm:spPr/>
      <dgm:t>
        <a:bodyPr/>
        <a:lstStyle/>
        <a:p>
          <a:endParaRPr lang="en-US"/>
        </a:p>
      </dgm:t>
    </dgm:pt>
    <dgm:pt modelId="{983BAA56-C311-E640-AD4E-02BA7AE1C6D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Climate Change</a:t>
          </a:r>
          <a:endParaRPr lang="en-US" b="1" i="0" dirty="0">
            <a:latin typeface="Arial"/>
            <a:cs typeface="Arial"/>
          </a:endParaRPr>
        </a:p>
      </dgm:t>
    </dgm:pt>
    <dgm:pt modelId="{DF2F4807-5885-994C-AFA9-9B8869FAD514}" type="parTrans" cxnId="{DD50E4E0-6C84-BD4E-AB7B-78A2DAD91118}">
      <dgm:prSet/>
      <dgm:spPr/>
      <dgm:t>
        <a:bodyPr/>
        <a:lstStyle/>
        <a:p>
          <a:endParaRPr lang="en-US"/>
        </a:p>
      </dgm:t>
    </dgm:pt>
    <dgm:pt modelId="{DA897CF0-A59E-9448-997F-70F99CFACB68}" type="sibTrans" cxnId="{DD50E4E0-6C84-BD4E-AB7B-78A2DAD91118}">
      <dgm:prSet/>
      <dgm:spPr/>
      <dgm:t>
        <a:bodyPr/>
        <a:lstStyle/>
        <a:p>
          <a:endParaRPr lang="en-US"/>
        </a:p>
      </dgm:t>
    </dgm:pt>
    <dgm:pt modelId="{B25A4A69-BA2D-1345-960C-8725D7CB7516}" type="pres">
      <dgm:prSet presAssocID="{03EC3315-0CF0-024A-9648-93B7E091D134}" presName="Name0" presStyleCnt="0">
        <dgm:presLayoutVars>
          <dgm:dir/>
          <dgm:resizeHandles val="exact"/>
        </dgm:presLayoutVars>
      </dgm:prSet>
      <dgm:spPr/>
    </dgm:pt>
    <dgm:pt modelId="{C3D6D326-5C8A-154F-93EC-0CFC4A697269}" type="pres">
      <dgm:prSet presAssocID="{03EC3315-0CF0-024A-9648-93B7E091D134}" presName="fgShape" presStyleLbl="fgShp" presStyleIdx="0" presStyleCnt="1" custScaleX="105234" custScaleY="138889" custLinFactNeighborY="-20635"/>
      <dgm:spPr/>
    </dgm:pt>
    <dgm:pt modelId="{8475117D-5172-3F44-BA14-C193EF8655CB}" type="pres">
      <dgm:prSet presAssocID="{03EC3315-0CF0-024A-9648-93B7E091D134}" presName="linComp" presStyleCnt="0"/>
      <dgm:spPr/>
    </dgm:pt>
    <dgm:pt modelId="{905FD324-728A-A04A-84EC-43B1158A5162}" type="pres">
      <dgm:prSet presAssocID="{29E6EB7D-12B0-5840-B411-84D5DBBAD32C}" presName="compNode" presStyleCnt="0"/>
      <dgm:spPr/>
    </dgm:pt>
    <dgm:pt modelId="{CC39D618-A85A-E24D-88F8-2CAE696AFB1A}" type="pres">
      <dgm:prSet presAssocID="{29E6EB7D-12B0-5840-B411-84D5DBBAD32C}" presName="bkgdShape" presStyleLbl="node1" presStyleIdx="0" presStyleCnt="5"/>
      <dgm:spPr/>
      <dgm:t>
        <a:bodyPr/>
        <a:lstStyle/>
        <a:p>
          <a:endParaRPr lang="en-US"/>
        </a:p>
      </dgm:t>
    </dgm:pt>
    <dgm:pt modelId="{D2ADF0BE-CB79-9D4C-9F8E-6A8B5E9B97ED}" type="pres">
      <dgm:prSet presAssocID="{29E6EB7D-12B0-5840-B411-84D5DBBAD32C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41423-2267-E54D-A49E-16EB02D68278}" type="pres">
      <dgm:prSet presAssocID="{29E6EB7D-12B0-5840-B411-84D5DBBAD32C}" presName="invisiNode" presStyleLbl="node1" presStyleIdx="0" presStyleCnt="5"/>
      <dgm:spPr/>
    </dgm:pt>
    <dgm:pt modelId="{1A2CD221-4355-D74C-98C7-BDBD2448FF64}" type="pres">
      <dgm:prSet presAssocID="{29E6EB7D-12B0-5840-B411-84D5DBBAD32C}" presName="imagNode" presStyleLbl="fgImgPlace1" presStyleIdx="0" presStyleCnt="5" custScaleX="116300" custScaleY="1163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CC1C86BF-F742-4B4E-B0FA-14C9477A2AF9}" type="pres">
      <dgm:prSet presAssocID="{E36A559A-1EE6-6E40-B158-8A96AB1F2D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9E22EC6-8BD9-1145-8BE2-0BABEE5892B6}" type="pres">
      <dgm:prSet presAssocID="{F9E68D16-6463-ED47-B636-7DE33C00862A}" presName="compNode" presStyleCnt="0"/>
      <dgm:spPr/>
    </dgm:pt>
    <dgm:pt modelId="{8E4F7F2E-F1F8-2648-ADBE-8AFB835CC53E}" type="pres">
      <dgm:prSet presAssocID="{F9E68D16-6463-ED47-B636-7DE33C00862A}" presName="bkgdShape" presStyleLbl="node1" presStyleIdx="1" presStyleCnt="5"/>
      <dgm:spPr/>
      <dgm:t>
        <a:bodyPr/>
        <a:lstStyle/>
        <a:p>
          <a:endParaRPr lang="en-US"/>
        </a:p>
      </dgm:t>
    </dgm:pt>
    <dgm:pt modelId="{40F7455F-4C8D-964D-AEF3-3F8A4F1E8648}" type="pres">
      <dgm:prSet presAssocID="{F9E68D16-6463-ED47-B636-7DE33C00862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9F3B-0809-2A40-A3E1-D20FDC8EFC44}" type="pres">
      <dgm:prSet presAssocID="{F9E68D16-6463-ED47-B636-7DE33C00862A}" presName="invisiNode" presStyleLbl="node1" presStyleIdx="1" presStyleCnt="5"/>
      <dgm:spPr/>
    </dgm:pt>
    <dgm:pt modelId="{46335CD2-F08A-1544-8F7C-C8E923F098A9}" type="pres">
      <dgm:prSet presAssocID="{F9E68D16-6463-ED47-B636-7DE33C00862A}" presName="imagNode" presStyleLbl="fgImgPlace1" presStyleIdx="1" presStyleCnt="5" custScaleX="116300" custScaleY="11630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63DFF72B-5F11-9441-B40D-CBCC05807870}" type="pres">
      <dgm:prSet presAssocID="{C9733BFC-C6FE-B748-86C4-ED007ABBA2D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F068F2-A801-F549-AEC2-9F59A9A19386}" type="pres">
      <dgm:prSet presAssocID="{F968E381-7E77-9B41-8B74-5912C5B33BD3}" presName="compNode" presStyleCnt="0"/>
      <dgm:spPr/>
    </dgm:pt>
    <dgm:pt modelId="{DAB14C4F-AD01-0E42-88DA-FA180DD5E45D}" type="pres">
      <dgm:prSet presAssocID="{F968E381-7E77-9B41-8B74-5912C5B33BD3}" presName="bkgdShape" presStyleLbl="node1" presStyleIdx="2" presStyleCnt="5"/>
      <dgm:spPr/>
      <dgm:t>
        <a:bodyPr/>
        <a:lstStyle/>
        <a:p>
          <a:endParaRPr lang="en-US"/>
        </a:p>
      </dgm:t>
    </dgm:pt>
    <dgm:pt modelId="{75B0326D-F835-7E40-8CAA-4330C7037DAA}" type="pres">
      <dgm:prSet presAssocID="{F968E381-7E77-9B41-8B74-5912C5B33BD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23E9B-4F37-9B40-8BF2-D7EA29155ECA}" type="pres">
      <dgm:prSet presAssocID="{F968E381-7E77-9B41-8B74-5912C5B33BD3}" presName="invisiNode" presStyleLbl="node1" presStyleIdx="2" presStyleCnt="5"/>
      <dgm:spPr/>
    </dgm:pt>
    <dgm:pt modelId="{8BC33A04-14A9-CD4A-8AF3-7A92C0298972}" type="pres">
      <dgm:prSet presAssocID="{F968E381-7E77-9B41-8B74-5912C5B33BD3}" presName="imagNode" presStyleLbl="fgImgPlace1" presStyleIdx="2" presStyleCnt="5" custScaleX="116300" custScaleY="116300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01C98C76-40AC-584A-BCBB-23A1FC740515}" type="pres">
      <dgm:prSet presAssocID="{BEF8B508-3928-7748-9C85-853A671622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AB64724-21BC-D44D-B2E6-B32AA5646080}" type="pres">
      <dgm:prSet presAssocID="{DA9C0CEC-EAD1-F844-A7CC-82FC7070EFEF}" presName="compNode" presStyleCnt="0"/>
      <dgm:spPr/>
    </dgm:pt>
    <dgm:pt modelId="{E1AC0490-14D6-A241-B84E-8AD4F9D37563}" type="pres">
      <dgm:prSet presAssocID="{DA9C0CEC-EAD1-F844-A7CC-82FC7070EFEF}" presName="bkgdShape" presStyleLbl="node1" presStyleIdx="3" presStyleCnt="5"/>
      <dgm:spPr/>
      <dgm:t>
        <a:bodyPr/>
        <a:lstStyle/>
        <a:p>
          <a:endParaRPr lang="en-US"/>
        </a:p>
      </dgm:t>
    </dgm:pt>
    <dgm:pt modelId="{E238AEF2-E3B1-2047-890D-039CC23FDE23}" type="pres">
      <dgm:prSet presAssocID="{DA9C0CEC-EAD1-F844-A7CC-82FC7070EFEF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E3E62-7099-1F41-80D5-0EB2AA99D445}" type="pres">
      <dgm:prSet presAssocID="{DA9C0CEC-EAD1-F844-A7CC-82FC7070EFEF}" presName="invisiNode" presStyleLbl="node1" presStyleIdx="3" presStyleCnt="5"/>
      <dgm:spPr/>
    </dgm:pt>
    <dgm:pt modelId="{60198288-F69C-C445-9EFD-97ECBB38A74F}" type="pres">
      <dgm:prSet presAssocID="{DA9C0CEC-EAD1-F844-A7CC-82FC7070EFEF}" presName="imagNode" presStyleLbl="fgImgPlace1" presStyleIdx="3" presStyleCnt="5" custScaleX="116300" custScaleY="116300"/>
      <dgm:spPr>
        <a:blipFill rotWithShape="1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195B2B0B-456B-7A48-9217-D17EC10C1202}" type="pres">
      <dgm:prSet presAssocID="{319EC0F5-2619-A44F-9139-B1F2BF05B29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51A69F2-0697-ED4C-88B9-2BF38B4AD6DD}" type="pres">
      <dgm:prSet presAssocID="{983BAA56-C311-E640-AD4E-02BA7AE1C6D8}" presName="compNode" presStyleCnt="0"/>
      <dgm:spPr/>
    </dgm:pt>
    <dgm:pt modelId="{DF65D40F-73A5-9B49-8A83-DC1A84CB8164}" type="pres">
      <dgm:prSet presAssocID="{983BAA56-C311-E640-AD4E-02BA7AE1C6D8}" presName="bkgdShape" presStyleLbl="node1" presStyleIdx="4" presStyleCnt="5"/>
      <dgm:spPr/>
      <dgm:t>
        <a:bodyPr/>
        <a:lstStyle/>
        <a:p>
          <a:endParaRPr lang="en-US"/>
        </a:p>
      </dgm:t>
    </dgm:pt>
    <dgm:pt modelId="{825D0C0A-A1BD-5C46-A63A-8BC50615DB32}" type="pres">
      <dgm:prSet presAssocID="{983BAA56-C311-E640-AD4E-02BA7AE1C6D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9DEAF-A1E1-AF43-9FCD-4F4406D7B34D}" type="pres">
      <dgm:prSet presAssocID="{983BAA56-C311-E640-AD4E-02BA7AE1C6D8}" presName="invisiNode" presStyleLbl="node1" presStyleIdx="4" presStyleCnt="5"/>
      <dgm:spPr/>
    </dgm:pt>
    <dgm:pt modelId="{03B2D2B9-2306-B043-8792-7E5DEE07CB69}" type="pres">
      <dgm:prSet presAssocID="{983BAA56-C311-E640-AD4E-02BA7AE1C6D8}" presName="imagNode" presStyleLbl="fgImgPlace1" presStyleIdx="4" presStyleCnt="5" custScaleX="116300" custScaleY="116300"/>
      <dgm:spPr>
        <a:blipFill rotWithShape="1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E66EB1A3-0A82-3F45-873F-3D5DD13080B6}" type="presOf" srcId="{29E6EB7D-12B0-5840-B411-84D5DBBAD32C}" destId="{D2ADF0BE-CB79-9D4C-9F8E-6A8B5E9B97ED}" srcOrd="1" destOrd="0" presId="urn:microsoft.com/office/officeart/2005/8/layout/hList7"/>
    <dgm:cxn modelId="{4B3DF084-ACA6-2747-8DCE-717712C6ECC3}" type="presOf" srcId="{319EC0F5-2619-A44F-9139-B1F2BF05B297}" destId="{195B2B0B-456B-7A48-9217-D17EC10C1202}" srcOrd="0" destOrd="0" presId="urn:microsoft.com/office/officeart/2005/8/layout/hList7"/>
    <dgm:cxn modelId="{D737A5E7-0DF5-7749-BD7F-E81C1F1EFA77}" type="presOf" srcId="{983BAA56-C311-E640-AD4E-02BA7AE1C6D8}" destId="{DF65D40F-73A5-9B49-8A83-DC1A84CB8164}" srcOrd="0" destOrd="0" presId="urn:microsoft.com/office/officeart/2005/8/layout/hList7"/>
    <dgm:cxn modelId="{DD50E4E0-6C84-BD4E-AB7B-78A2DAD91118}" srcId="{03EC3315-0CF0-024A-9648-93B7E091D134}" destId="{983BAA56-C311-E640-AD4E-02BA7AE1C6D8}" srcOrd="4" destOrd="0" parTransId="{DF2F4807-5885-994C-AFA9-9B8869FAD514}" sibTransId="{DA897CF0-A59E-9448-997F-70F99CFACB68}"/>
    <dgm:cxn modelId="{B6AF8AB3-1073-B74A-93C3-1DF2CEE52BDB}" type="presOf" srcId="{F9E68D16-6463-ED47-B636-7DE33C00862A}" destId="{40F7455F-4C8D-964D-AEF3-3F8A4F1E8648}" srcOrd="1" destOrd="0" presId="urn:microsoft.com/office/officeart/2005/8/layout/hList7"/>
    <dgm:cxn modelId="{23F5522D-DAA0-8F4B-8DCB-00365AC278BF}" type="presOf" srcId="{C9733BFC-C6FE-B748-86C4-ED007ABBA2D9}" destId="{63DFF72B-5F11-9441-B40D-CBCC05807870}" srcOrd="0" destOrd="0" presId="urn:microsoft.com/office/officeart/2005/8/layout/hList7"/>
    <dgm:cxn modelId="{B2AA8551-A6B8-5345-98FF-C287FF29F137}" type="presOf" srcId="{F968E381-7E77-9B41-8B74-5912C5B33BD3}" destId="{75B0326D-F835-7E40-8CAA-4330C7037DAA}" srcOrd="1" destOrd="0" presId="urn:microsoft.com/office/officeart/2005/8/layout/hList7"/>
    <dgm:cxn modelId="{615034E4-0230-784D-BA5D-22635FD928B9}" srcId="{03EC3315-0CF0-024A-9648-93B7E091D134}" destId="{29E6EB7D-12B0-5840-B411-84D5DBBAD32C}" srcOrd="0" destOrd="0" parTransId="{DA1D8052-D8E3-AC41-B6D2-9D71E1855F35}" sibTransId="{E36A559A-1EE6-6E40-B158-8A96AB1F2D27}"/>
    <dgm:cxn modelId="{94547D0C-D31B-594D-AD52-46119A989F48}" type="presOf" srcId="{DA9C0CEC-EAD1-F844-A7CC-82FC7070EFEF}" destId="{E238AEF2-E3B1-2047-890D-039CC23FDE23}" srcOrd="1" destOrd="0" presId="urn:microsoft.com/office/officeart/2005/8/layout/hList7"/>
    <dgm:cxn modelId="{FDF47A21-3842-094E-8989-45191F99EA0F}" type="presOf" srcId="{03EC3315-0CF0-024A-9648-93B7E091D134}" destId="{B25A4A69-BA2D-1345-960C-8725D7CB7516}" srcOrd="0" destOrd="0" presId="urn:microsoft.com/office/officeart/2005/8/layout/hList7"/>
    <dgm:cxn modelId="{41F3D89A-0F03-E844-9A26-B27D3CD84411}" type="presOf" srcId="{DA9C0CEC-EAD1-F844-A7CC-82FC7070EFEF}" destId="{E1AC0490-14D6-A241-B84E-8AD4F9D37563}" srcOrd="0" destOrd="0" presId="urn:microsoft.com/office/officeart/2005/8/layout/hList7"/>
    <dgm:cxn modelId="{F1137849-DB33-1B4F-998E-43DD5DFD0D24}" srcId="{03EC3315-0CF0-024A-9648-93B7E091D134}" destId="{F968E381-7E77-9B41-8B74-5912C5B33BD3}" srcOrd="2" destOrd="0" parTransId="{3C7AF43C-56F6-7341-BAAE-B4CD0807BA3D}" sibTransId="{BEF8B508-3928-7748-9C85-853A67162208}"/>
    <dgm:cxn modelId="{BA31C35C-CF94-6040-B2C9-1E25D40A8C56}" srcId="{03EC3315-0CF0-024A-9648-93B7E091D134}" destId="{F9E68D16-6463-ED47-B636-7DE33C00862A}" srcOrd="1" destOrd="0" parTransId="{77021574-4B2F-9940-A3E9-697AF8A7BA26}" sibTransId="{C9733BFC-C6FE-B748-86C4-ED007ABBA2D9}"/>
    <dgm:cxn modelId="{A8D62650-B6B1-5640-BBD8-A899D8CCC64F}" type="presOf" srcId="{F9E68D16-6463-ED47-B636-7DE33C00862A}" destId="{8E4F7F2E-F1F8-2648-ADBE-8AFB835CC53E}" srcOrd="0" destOrd="0" presId="urn:microsoft.com/office/officeart/2005/8/layout/hList7"/>
    <dgm:cxn modelId="{7DFEB4C7-AF9F-3148-9C70-44A76E308DFF}" type="presOf" srcId="{29E6EB7D-12B0-5840-B411-84D5DBBAD32C}" destId="{CC39D618-A85A-E24D-88F8-2CAE696AFB1A}" srcOrd="0" destOrd="0" presId="urn:microsoft.com/office/officeart/2005/8/layout/hList7"/>
    <dgm:cxn modelId="{2D968BAB-FC57-B240-B265-51A2549C99E1}" type="presOf" srcId="{983BAA56-C311-E640-AD4E-02BA7AE1C6D8}" destId="{825D0C0A-A1BD-5C46-A63A-8BC50615DB32}" srcOrd="1" destOrd="0" presId="urn:microsoft.com/office/officeart/2005/8/layout/hList7"/>
    <dgm:cxn modelId="{5B87DB48-CB4B-2043-9D04-501361C3BAD6}" type="presOf" srcId="{E36A559A-1EE6-6E40-B158-8A96AB1F2D27}" destId="{CC1C86BF-F742-4B4E-B0FA-14C9477A2AF9}" srcOrd="0" destOrd="0" presId="urn:microsoft.com/office/officeart/2005/8/layout/hList7"/>
    <dgm:cxn modelId="{C10BF011-AFBC-5945-883B-89D8557EB452}" type="presOf" srcId="{F968E381-7E77-9B41-8B74-5912C5B33BD3}" destId="{DAB14C4F-AD01-0E42-88DA-FA180DD5E45D}" srcOrd="0" destOrd="0" presId="urn:microsoft.com/office/officeart/2005/8/layout/hList7"/>
    <dgm:cxn modelId="{AE970A5D-D6D7-024C-919B-8BBC22732E9D}" srcId="{03EC3315-0CF0-024A-9648-93B7E091D134}" destId="{DA9C0CEC-EAD1-F844-A7CC-82FC7070EFEF}" srcOrd="3" destOrd="0" parTransId="{F6CA13A1-1F6D-2D46-AC56-837865CC07AF}" sibTransId="{319EC0F5-2619-A44F-9139-B1F2BF05B297}"/>
    <dgm:cxn modelId="{C8BC184B-45D5-904D-AF9A-DE72ECFF4AEF}" type="presOf" srcId="{BEF8B508-3928-7748-9C85-853A67162208}" destId="{01C98C76-40AC-584A-BCBB-23A1FC740515}" srcOrd="0" destOrd="0" presId="urn:microsoft.com/office/officeart/2005/8/layout/hList7"/>
    <dgm:cxn modelId="{5AAB81A7-BC1D-324E-BB48-977FD88698D2}" type="presParOf" srcId="{B25A4A69-BA2D-1345-960C-8725D7CB7516}" destId="{C3D6D326-5C8A-154F-93EC-0CFC4A697269}" srcOrd="0" destOrd="0" presId="urn:microsoft.com/office/officeart/2005/8/layout/hList7"/>
    <dgm:cxn modelId="{3DF39FF7-5A15-0C4C-9BF8-F526E8059C8A}" type="presParOf" srcId="{B25A4A69-BA2D-1345-960C-8725D7CB7516}" destId="{8475117D-5172-3F44-BA14-C193EF8655CB}" srcOrd="1" destOrd="0" presId="urn:microsoft.com/office/officeart/2005/8/layout/hList7"/>
    <dgm:cxn modelId="{BD86686C-8D6C-3041-A333-071C2F17D533}" type="presParOf" srcId="{8475117D-5172-3F44-BA14-C193EF8655CB}" destId="{905FD324-728A-A04A-84EC-43B1158A5162}" srcOrd="0" destOrd="0" presId="urn:microsoft.com/office/officeart/2005/8/layout/hList7"/>
    <dgm:cxn modelId="{2DBD7871-22A5-124F-A213-DFB02866BA0C}" type="presParOf" srcId="{905FD324-728A-A04A-84EC-43B1158A5162}" destId="{CC39D618-A85A-E24D-88F8-2CAE696AFB1A}" srcOrd="0" destOrd="0" presId="urn:microsoft.com/office/officeart/2005/8/layout/hList7"/>
    <dgm:cxn modelId="{114A7853-B938-9440-81CA-B9744C47C1FE}" type="presParOf" srcId="{905FD324-728A-A04A-84EC-43B1158A5162}" destId="{D2ADF0BE-CB79-9D4C-9F8E-6A8B5E9B97ED}" srcOrd="1" destOrd="0" presId="urn:microsoft.com/office/officeart/2005/8/layout/hList7"/>
    <dgm:cxn modelId="{52EC6BDA-289E-3E47-8026-DA3F854E98EB}" type="presParOf" srcId="{905FD324-728A-A04A-84EC-43B1158A5162}" destId="{08941423-2267-E54D-A49E-16EB02D68278}" srcOrd="2" destOrd="0" presId="urn:microsoft.com/office/officeart/2005/8/layout/hList7"/>
    <dgm:cxn modelId="{4EEDE205-CB10-6D40-9DE5-3B22650A1194}" type="presParOf" srcId="{905FD324-728A-A04A-84EC-43B1158A5162}" destId="{1A2CD221-4355-D74C-98C7-BDBD2448FF64}" srcOrd="3" destOrd="0" presId="urn:microsoft.com/office/officeart/2005/8/layout/hList7"/>
    <dgm:cxn modelId="{9A9085EF-DF8E-604D-A1C0-9784B46C50FE}" type="presParOf" srcId="{8475117D-5172-3F44-BA14-C193EF8655CB}" destId="{CC1C86BF-F742-4B4E-B0FA-14C9477A2AF9}" srcOrd="1" destOrd="0" presId="urn:microsoft.com/office/officeart/2005/8/layout/hList7"/>
    <dgm:cxn modelId="{3A3AD8CF-C537-AC4E-94E9-C455C05E357F}" type="presParOf" srcId="{8475117D-5172-3F44-BA14-C193EF8655CB}" destId="{B9E22EC6-8BD9-1145-8BE2-0BABEE5892B6}" srcOrd="2" destOrd="0" presId="urn:microsoft.com/office/officeart/2005/8/layout/hList7"/>
    <dgm:cxn modelId="{AB6568FC-9501-BF48-B7BB-C8B831D4BB86}" type="presParOf" srcId="{B9E22EC6-8BD9-1145-8BE2-0BABEE5892B6}" destId="{8E4F7F2E-F1F8-2648-ADBE-8AFB835CC53E}" srcOrd="0" destOrd="0" presId="urn:microsoft.com/office/officeart/2005/8/layout/hList7"/>
    <dgm:cxn modelId="{16CA6DEA-73AD-E544-A8E0-02FDA7D86AFF}" type="presParOf" srcId="{B9E22EC6-8BD9-1145-8BE2-0BABEE5892B6}" destId="{40F7455F-4C8D-964D-AEF3-3F8A4F1E8648}" srcOrd="1" destOrd="0" presId="urn:microsoft.com/office/officeart/2005/8/layout/hList7"/>
    <dgm:cxn modelId="{A6D32DF7-A112-474C-8A3F-D366128208A6}" type="presParOf" srcId="{B9E22EC6-8BD9-1145-8BE2-0BABEE5892B6}" destId="{24FF9F3B-0809-2A40-A3E1-D20FDC8EFC44}" srcOrd="2" destOrd="0" presId="urn:microsoft.com/office/officeart/2005/8/layout/hList7"/>
    <dgm:cxn modelId="{A50F8AA3-F5DD-824D-AD4B-91AAB3E71D64}" type="presParOf" srcId="{B9E22EC6-8BD9-1145-8BE2-0BABEE5892B6}" destId="{46335CD2-F08A-1544-8F7C-C8E923F098A9}" srcOrd="3" destOrd="0" presId="urn:microsoft.com/office/officeart/2005/8/layout/hList7"/>
    <dgm:cxn modelId="{6D7966CF-B352-4242-85CF-48485C5DDA7D}" type="presParOf" srcId="{8475117D-5172-3F44-BA14-C193EF8655CB}" destId="{63DFF72B-5F11-9441-B40D-CBCC05807870}" srcOrd="3" destOrd="0" presId="urn:microsoft.com/office/officeart/2005/8/layout/hList7"/>
    <dgm:cxn modelId="{FAC4C919-4542-9C4E-9768-1200092FFFF6}" type="presParOf" srcId="{8475117D-5172-3F44-BA14-C193EF8655CB}" destId="{E9F068F2-A801-F549-AEC2-9F59A9A19386}" srcOrd="4" destOrd="0" presId="urn:microsoft.com/office/officeart/2005/8/layout/hList7"/>
    <dgm:cxn modelId="{C9C03045-6DA4-724A-ABB6-0DA15D85529B}" type="presParOf" srcId="{E9F068F2-A801-F549-AEC2-9F59A9A19386}" destId="{DAB14C4F-AD01-0E42-88DA-FA180DD5E45D}" srcOrd="0" destOrd="0" presId="urn:microsoft.com/office/officeart/2005/8/layout/hList7"/>
    <dgm:cxn modelId="{E2853A31-E9BE-CB48-BD50-98E79953017F}" type="presParOf" srcId="{E9F068F2-A801-F549-AEC2-9F59A9A19386}" destId="{75B0326D-F835-7E40-8CAA-4330C7037DAA}" srcOrd="1" destOrd="0" presId="urn:microsoft.com/office/officeart/2005/8/layout/hList7"/>
    <dgm:cxn modelId="{C20BCB31-F4BC-5F40-A004-F972DD2AE790}" type="presParOf" srcId="{E9F068F2-A801-F549-AEC2-9F59A9A19386}" destId="{9C523E9B-4F37-9B40-8BF2-D7EA29155ECA}" srcOrd="2" destOrd="0" presId="urn:microsoft.com/office/officeart/2005/8/layout/hList7"/>
    <dgm:cxn modelId="{A080D1C4-7C3D-754F-878D-83D1558EDE47}" type="presParOf" srcId="{E9F068F2-A801-F549-AEC2-9F59A9A19386}" destId="{8BC33A04-14A9-CD4A-8AF3-7A92C0298972}" srcOrd="3" destOrd="0" presId="urn:microsoft.com/office/officeart/2005/8/layout/hList7"/>
    <dgm:cxn modelId="{B2A1016E-D453-3046-A84B-B5A449F5D87F}" type="presParOf" srcId="{8475117D-5172-3F44-BA14-C193EF8655CB}" destId="{01C98C76-40AC-584A-BCBB-23A1FC740515}" srcOrd="5" destOrd="0" presId="urn:microsoft.com/office/officeart/2005/8/layout/hList7"/>
    <dgm:cxn modelId="{EBD05E65-24D7-5F42-BFD1-2F23DDA229FF}" type="presParOf" srcId="{8475117D-5172-3F44-BA14-C193EF8655CB}" destId="{1AB64724-21BC-D44D-B2E6-B32AA5646080}" srcOrd="6" destOrd="0" presId="urn:microsoft.com/office/officeart/2005/8/layout/hList7"/>
    <dgm:cxn modelId="{66B7617B-88D2-FB4E-915C-0AECEAC226D1}" type="presParOf" srcId="{1AB64724-21BC-D44D-B2E6-B32AA5646080}" destId="{E1AC0490-14D6-A241-B84E-8AD4F9D37563}" srcOrd="0" destOrd="0" presId="urn:microsoft.com/office/officeart/2005/8/layout/hList7"/>
    <dgm:cxn modelId="{3D0236D6-6F7F-F647-8E49-F98F37C49C1A}" type="presParOf" srcId="{1AB64724-21BC-D44D-B2E6-B32AA5646080}" destId="{E238AEF2-E3B1-2047-890D-039CC23FDE23}" srcOrd="1" destOrd="0" presId="urn:microsoft.com/office/officeart/2005/8/layout/hList7"/>
    <dgm:cxn modelId="{2A5D7A4A-65C7-6444-8DE4-19DDC83AAD0E}" type="presParOf" srcId="{1AB64724-21BC-D44D-B2E6-B32AA5646080}" destId="{C99E3E62-7099-1F41-80D5-0EB2AA99D445}" srcOrd="2" destOrd="0" presId="urn:microsoft.com/office/officeart/2005/8/layout/hList7"/>
    <dgm:cxn modelId="{A39BCE64-D9B3-864B-A615-379715AB5BB9}" type="presParOf" srcId="{1AB64724-21BC-D44D-B2E6-B32AA5646080}" destId="{60198288-F69C-C445-9EFD-97ECBB38A74F}" srcOrd="3" destOrd="0" presId="urn:microsoft.com/office/officeart/2005/8/layout/hList7"/>
    <dgm:cxn modelId="{7EE10C56-7F44-1E4D-BC89-FEE095EC4DA8}" type="presParOf" srcId="{8475117D-5172-3F44-BA14-C193EF8655CB}" destId="{195B2B0B-456B-7A48-9217-D17EC10C1202}" srcOrd="7" destOrd="0" presId="urn:microsoft.com/office/officeart/2005/8/layout/hList7"/>
    <dgm:cxn modelId="{B89304FA-0058-DA48-B9FA-651DBA1B0509}" type="presParOf" srcId="{8475117D-5172-3F44-BA14-C193EF8655CB}" destId="{151A69F2-0697-ED4C-88B9-2BF38B4AD6DD}" srcOrd="8" destOrd="0" presId="urn:microsoft.com/office/officeart/2005/8/layout/hList7"/>
    <dgm:cxn modelId="{DA865656-20BD-444A-9364-BD97BFD17E3B}" type="presParOf" srcId="{151A69F2-0697-ED4C-88B9-2BF38B4AD6DD}" destId="{DF65D40F-73A5-9B49-8A83-DC1A84CB8164}" srcOrd="0" destOrd="0" presId="urn:microsoft.com/office/officeart/2005/8/layout/hList7"/>
    <dgm:cxn modelId="{37B9CA76-E5CD-0A4B-82CA-9605C0BD3776}" type="presParOf" srcId="{151A69F2-0697-ED4C-88B9-2BF38B4AD6DD}" destId="{825D0C0A-A1BD-5C46-A63A-8BC50615DB32}" srcOrd="1" destOrd="0" presId="urn:microsoft.com/office/officeart/2005/8/layout/hList7"/>
    <dgm:cxn modelId="{4ED9712A-159F-BA4A-A567-164DDF4DC42F}" type="presParOf" srcId="{151A69F2-0697-ED4C-88B9-2BF38B4AD6DD}" destId="{3B99DEAF-A1E1-AF43-9FCD-4F4406D7B34D}" srcOrd="2" destOrd="0" presId="urn:microsoft.com/office/officeart/2005/8/layout/hList7"/>
    <dgm:cxn modelId="{F2204C8E-E46F-D646-BD38-167BC778A204}" type="presParOf" srcId="{151A69F2-0697-ED4C-88B9-2BF38B4AD6DD}" destId="{03B2D2B9-2306-B043-8792-7E5DEE07CB6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9D618-A85A-E24D-88F8-2CAE696AFB1A}">
      <dsp:nvSpPr>
        <dsp:cNvPr id="0" name=""/>
        <dsp:cNvSpPr/>
      </dsp:nvSpPr>
      <dsp:spPr>
        <a:xfrm>
          <a:off x="0" y="0"/>
          <a:ext cx="1730816" cy="35638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Flooding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0" y="1425554"/>
        <a:ext cx="1730816" cy="1425554"/>
      </dsp:txXfrm>
    </dsp:sp>
    <dsp:sp modelId="{1A2CD221-4355-D74C-98C7-BDBD2448FF64}">
      <dsp:nvSpPr>
        <dsp:cNvPr id="0" name=""/>
        <dsp:cNvSpPr/>
      </dsp:nvSpPr>
      <dsp:spPr>
        <a:xfrm>
          <a:off x="175298" y="117111"/>
          <a:ext cx="1380218" cy="1380218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4F7F2E-F1F8-2648-ADBE-8AFB835CC53E}">
      <dsp:nvSpPr>
        <dsp:cNvPr id="0" name=""/>
        <dsp:cNvSpPr/>
      </dsp:nvSpPr>
      <dsp:spPr>
        <a:xfrm>
          <a:off x="1782740" y="0"/>
          <a:ext cx="1730816" cy="35638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Water Quality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1782740" y="1425554"/>
        <a:ext cx="1730816" cy="1425554"/>
      </dsp:txXfrm>
    </dsp:sp>
    <dsp:sp modelId="{46335CD2-F08A-1544-8F7C-C8E923F098A9}">
      <dsp:nvSpPr>
        <dsp:cNvPr id="0" name=""/>
        <dsp:cNvSpPr/>
      </dsp:nvSpPr>
      <dsp:spPr>
        <a:xfrm>
          <a:off x="1958039" y="117111"/>
          <a:ext cx="1380218" cy="138021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B14C4F-AD01-0E42-88DA-FA180DD5E45D}">
      <dsp:nvSpPr>
        <dsp:cNvPr id="0" name=""/>
        <dsp:cNvSpPr/>
      </dsp:nvSpPr>
      <dsp:spPr>
        <a:xfrm>
          <a:off x="3565480" y="0"/>
          <a:ext cx="1730816" cy="35638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Water Availability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3565480" y="1425554"/>
        <a:ext cx="1730816" cy="1425554"/>
      </dsp:txXfrm>
    </dsp:sp>
    <dsp:sp modelId="{8BC33A04-14A9-CD4A-8AF3-7A92C0298972}">
      <dsp:nvSpPr>
        <dsp:cNvPr id="0" name=""/>
        <dsp:cNvSpPr/>
      </dsp:nvSpPr>
      <dsp:spPr>
        <a:xfrm>
          <a:off x="3740779" y="117111"/>
          <a:ext cx="1380218" cy="138021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AC0490-14D6-A241-B84E-8AD4F9D37563}">
      <dsp:nvSpPr>
        <dsp:cNvPr id="0" name=""/>
        <dsp:cNvSpPr/>
      </dsp:nvSpPr>
      <dsp:spPr>
        <a:xfrm>
          <a:off x="5348221" y="0"/>
          <a:ext cx="1730816" cy="35638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Drought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5348221" y="1425554"/>
        <a:ext cx="1730816" cy="1425554"/>
      </dsp:txXfrm>
    </dsp:sp>
    <dsp:sp modelId="{60198288-F69C-C445-9EFD-97ECBB38A74F}">
      <dsp:nvSpPr>
        <dsp:cNvPr id="0" name=""/>
        <dsp:cNvSpPr/>
      </dsp:nvSpPr>
      <dsp:spPr>
        <a:xfrm>
          <a:off x="5523520" y="117111"/>
          <a:ext cx="1380218" cy="1380218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65D40F-73A5-9B49-8A83-DC1A84CB8164}">
      <dsp:nvSpPr>
        <dsp:cNvPr id="0" name=""/>
        <dsp:cNvSpPr/>
      </dsp:nvSpPr>
      <dsp:spPr>
        <a:xfrm>
          <a:off x="7130961" y="0"/>
          <a:ext cx="1730816" cy="35638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Climate Change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7130961" y="1425554"/>
        <a:ext cx="1730816" cy="1425554"/>
      </dsp:txXfrm>
    </dsp:sp>
    <dsp:sp modelId="{03B2D2B9-2306-B043-8792-7E5DEE07CB69}">
      <dsp:nvSpPr>
        <dsp:cNvPr id="0" name=""/>
        <dsp:cNvSpPr/>
      </dsp:nvSpPr>
      <dsp:spPr>
        <a:xfrm>
          <a:off x="7306260" y="117111"/>
          <a:ext cx="1380218" cy="1380218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D6D326-5C8A-154F-93EC-0CFC4A697269}">
      <dsp:nvSpPr>
        <dsp:cNvPr id="0" name=""/>
        <dsp:cNvSpPr/>
      </dsp:nvSpPr>
      <dsp:spPr>
        <a:xfrm>
          <a:off x="141111" y="2636851"/>
          <a:ext cx="8579555" cy="74247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3F2C6-697F-6E43-815D-7238D92AC48C}" type="datetimeFigureOut">
              <a:rPr lang="en-US" smtClean="0"/>
              <a:t>12/10/2014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738" y="6657975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74FE-DD2B-5647-A702-7D8A49C02D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028439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5265807" y="0"/>
            <a:ext cx="4028439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2895600" y="525462"/>
            <a:ext cx="3505200" cy="26288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929641" y="3329939"/>
            <a:ext cx="7437119" cy="3154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6658664"/>
            <a:ext cx="4028439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5265807" y="6658664"/>
            <a:ext cx="4028439" cy="3505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3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4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5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6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7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  <a:p>
            <a:pPr marL="0" lvl="8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3195278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929642" y="3329939"/>
            <a:ext cx="7437119" cy="3154680"/>
          </a:xfrm>
          <a:prstGeom prst="rect">
            <a:avLst/>
          </a:prstGeom>
          <a:noFill/>
          <a:ln>
            <a:noFill/>
          </a:ln>
        </p:spPr>
        <p:txBody>
          <a:bodyPr lIns="91417" tIns="91417" rIns="91417" bIns="91417" anchor="ctr" anchorCtr="0">
            <a:noAutofit/>
          </a:bodyPr>
          <a:lstStyle/>
          <a:p>
            <a:pPr marL="742884" lvl="1" indent="-209531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84" lvl="1" indent="-209531">
              <a:lnSpc>
                <a:spcPct val="115000"/>
              </a:lnSpc>
              <a:spcBef>
                <a:spcPts val="1000"/>
              </a:spcBef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884" lvl="1" indent="-20953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5265808" y="6658665"/>
            <a:ext cx="4028439" cy="350519"/>
          </a:xfrm>
          <a:prstGeom prst="rect">
            <a:avLst/>
          </a:prstGeom>
          <a:noFill/>
          <a:ln>
            <a:noFill/>
          </a:ln>
        </p:spPr>
        <p:txBody>
          <a:bodyPr lIns="91417" tIns="91417" rIns="91417" bIns="91417" anchor="b" anchorCtr="0">
            <a:noAutofit/>
          </a:bodyPr>
          <a:lstStyle/>
          <a:p>
            <a:pPr>
              <a:buClr>
                <a:srgbClr val="000000"/>
              </a:buCl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981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 to NOAA R2O/O2R</a:t>
            </a:r>
            <a:r>
              <a:rPr lang="en-US" baseline="0" dirty="0" smtClean="0"/>
              <a:t> research funnel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8340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NOAA Science Advisory Board concept of R2O.</a:t>
            </a:r>
          </a:p>
          <a:p>
            <a:endParaRPr lang="en-US" dirty="0" smtClean="0"/>
          </a:p>
          <a:p>
            <a:r>
              <a:rPr lang="en-US" dirty="0" smtClean="0"/>
              <a:t>Research structure should enhance the transfer of advances in science and technology into NOAA’s operational and </a:t>
            </a:r>
            <a:r>
              <a:rPr lang="en-US" smtClean="0"/>
              <a:t>information services.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DD15E-3AE3-234A-BC42-5274C56F6D3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3295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3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4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5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6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7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8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20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3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4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5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6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7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8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3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4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5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6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7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mtClean="0"/>
          </a:p>
          <a:p>
            <a:pPr marL="0" lvl="8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4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7188" y="525463"/>
            <a:ext cx="3502025" cy="26273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83CCD6-881E-487F-B808-ABBEB4C3512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4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Three</a:t>
            </a:r>
            <a:r>
              <a:rPr lang="en-US" baseline="0" dirty="0" smtClean="0"/>
              <a:t> years ago NOAA joined forces with the USGS and USACE to form IWRSS – Integrated Water Resources Science and Services.  We signed an MOU formalizing this agreement in 2011.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Since then, we have conducted extensive outreach with hundreds of stakeholders across the country, representing a wide range of decision makers who need water information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&lt;&lt; CLICK ONCE TO REVEAL LIST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9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message was</a:t>
            </a:r>
            <a:r>
              <a:rPr lang="en-US" baseline="0" dirty="0" smtClean="0"/>
              <a:t> loud and clear: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While flooding remains a high priority, most stakeholders are concerned about the full gamut of water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They need more, and better integrated water prediction information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They need actionable WATER INTELLIGENCE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&lt;&lt; CLICK ONCE TO REVEAL LIST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9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aseline="0" dirty="0" smtClean="0"/>
              <a:t>POINT: THESE ARE FRAGMENTED, DISINTEGRATED TODAY.  NEED TO PULL THEM TOGETHER INTO AN INTEGRATIVE FRAMEWORK</a:t>
            </a:r>
          </a:p>
          <a:p>
            <a:pPr marL="0" indent="0">
              <a:buFont typeface="+mj-lt"/>
              <a:buNone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MULTIPLE ENTITIES DOING SIMILAR THINGS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Today NOAA provides many types of water prediction information, but it is fragmented across many different line offices and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Moreover, our stakeholders require more comprehensive water prediction information that supports the full gamut of their decision making.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The idea of </a:t>
            </a:r>
            <a:r>
              <a:rPr lang="en-US" i="1" baseline="0" dirty="0" smtClean="0"/>
              <a:t>Earth Intelligence: Water 1.0 </a:t>
            </a:r>
            <a:r>
              <a:rPr lang="en-US" baseline="0" dirty="0" smtClean="0"/>
              <a:t>is to work towards a unified and improved water prediction capability that complements and expands our overall Earth System Prediction Capability.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NOAA’s new National Water Center is an important catalyst to make this happen.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&lt;&lt; CLICK ONCE TO REVEAL LIST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80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aseline="0" dirty="0" smtClean="0"/>
              <a:t>POINT: THESE ARE FRAGMENTED, DISINTEGRATED TODAY.  NEED TO PULL THEM TOGETHER INTO AN INTEGRATIVE FRAMEWORK</a:t>
            </a:r>
          </a:p>
          <a:p>
            <a:pPr marL="0" indent="0">
              <a:buFont typeface="+mj-lt"/>
              <a:buNone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MULTIPLE ENTITIES DOING SIMILAR THINGS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Today NOAA provides many types of water prediction information, but it is fragmented across many different line offices and programs.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Moreover, our stakeholders require more comprehensive water prediction information that supports the full gamut of their decision making.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The idea of </a:t>
            </a:r>
            <a:r>
              <a:rPr lang="en-US" i="1" baseline="0" dirty="0" smtClean="0"/>
              <a:t>Earth Intelligence: Water 1.0 </a:t>
            </a:r>
            <a:r>
              <a:rPr lang="en-US" baseline="0" dirty="0" smtClean="0"/>
              <a:t>is to work towards a unified and improved water prediction capability that complements and expands our overall Earth System Prediction Capability.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NOAA’s new National Water Center is an important catalyst to make this happen.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0" indent="0">
              <a:buFont typeface="+mj-lt"/>
              <a:buNone/>
            </a:pPr>
            <a:r>
              <a:rPr lang="en-US" baseline="0" dirty="0" smtClean="0"/>
              <a:t>&lt;&lt; CLICK ONCE TO REVEAL LIST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8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6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3550" indent="0">
              <a:buFont typeface="Arial"/>
              <a:buNone/>
            </a:pPr>
            <a:r>
              <a:rPr lang="en-US" sz="1200" dirty="0" smtClean="0"/>
              <a:t>EARTH</a:t>
            </a:r>
            <a:r>
              <a:rPr lang="en-US" sz="1200" baseline="0" dirty="0" smtClean="0"/>
              <a:t> SYSTEM PREDICTION CAPABILITY is a multi-agency collaboration to provide the global analyses and prediction information needed to support the Nation’s security and economic well-being.</a:t>
            </a:r>
          </a:p>
          <a:p>
            <a:pPr marL="463550" indent="0">
              <a:buFont typeface="Arial"/>
              <a:buNone/>
            </a:pPr>
            <a:endParaRPr lang="en-US" sz="1200" baseline="0" dirty="0" smtClean="0"/>
          </a:p>
          <a:p>
            <a:pPr marL="463550" indent="0">
              <a:buFont typeface="Arial"/>
              <a:buNone/>
            </a:pPr>
            <a:r>
              <a:rPr lang="en-US" sz="1200" baseline="0" dirty="0" smtClean="0"/>
              <a:t>Elements of the National ESPC vision include:</a:t>
            </a:r>
            <a:endParaRPr lang="en-US" sz="1200" dirty="0" smtClean="0"/>
          </a:p>
          <a:p>
            <a:pPr marL="635000" indent="-171450">
              <a:buFont typeface="Arial"/>
              <a:buChar char="•"/>
            </a:pPr>
            <a:r>
              <a:rPr lang="en-US" sz="1200" dirty="0" smtClean="0"/>
              <a:t>Extend predictive capability to decades using multi-model, multi-agency ensembles</a:t>
            </a:r>
          </a:p>
          <a:p>
            <a:pPr marL="687388" indent="-223838">
              <a:buFont typeface="Arial"/>
              <a:buChar char="•"/>
            </a:pPr>
            <a:r>
              <a:rPr lang="en-US" sz="1200" dirty="0" smtClean="0"/>
              <a:t>Use ensembles to identify and quantify uncertainty and risk</a:t>
            </a:r>
          </a:p>
          <a:p>
            <a:pPr marL="687388" indent="-223838">
              <a:buFont typeface="Arial"/>
              <a:buChar char="•"/>
            </a:pPr>
            <a:r>
              <a:rPr lang="en-US" sz="1200" dirty="0" smtClean="0"/>
              <a:t>Advance computational and environmental numerical prediction science and technology</a:t>
            </a:r>
          </a:p>
          <a:p>
            <a:pPr marL="687388" indent="-223838">
              <a:buFont typeface="Arial"/>
              <a:buChar char="•"/>
            </a:pPr>
            <a:r>
              <a:rPr lang="en-US" sz="1200" dirty="0" smtClean="0"/>
              <a:t>Enhance our understanding of complex interactions of the earth environment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1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5463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 POINT</a:t>
            </a:r>
          </a:p>
          <a:p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To</a:t>
            </a:r>
            <a:r>
              <a:rPr lang="en-US" baseline="0" dirty="0" smtClean="0"/>
              <a:t> get started in this arena, we’re working with NCAR and their WRF-HYDRO system to develop and test operational capabilities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WRF-HYDRO is designed to handle the wide range of scales important to water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D556B-21A1-40B2-8390-E90515BC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800" kern="1200">
              <a:solidFill>
                <a:prstClr val="white"/>
              </a:solidFill>
              <a:latin typeface="Franklin Gothic Book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1800" kern="1200">
              <a:solidFill>
                <a:prstClr val="white"/>
              </a:solidFill>
              <a:latin typeface="Franklin Gothic Book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4876B-DC36-46AF-8A05-0013A7EA20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92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6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5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634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07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90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6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4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771900" cy="4631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2100" y="1600200"/>
            <a:ext cx="3771900" cy="46435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BBF41-C3CA-4066-8A94-2AC8AD732E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7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44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3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91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90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296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0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89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00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95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304" y="1535113"/>
            <a:ext cx="3810000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304" y="2174875"/>
            <a:ext cx="381000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304" y="1535113"/>
            <a:ext cx="3811496" cy="639762"/>
          </a:xfrm>
        </p:spPr>
        <p:txBody>
          <a:bodyPr anchor="b"/>
          <a:lstStyle>
            <a:lvl1pPr marL="0" indent="0">
              <a:buNone/>
              <a:defRPr sz="2000" b="0">
                <a:latin typeface="Franklin Gothic Dem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304" y="2174875"/>
            <a:ext cx="3811496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94202-E5BD-4B2A-8627-596A8CAC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94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1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64265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4168614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83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856464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98454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08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9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1FA81-1B85-4A48-B4C0-1958B3871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9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47191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86062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86277536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z="1800" kern="1200">
                <a:solidFill>
                  <a:prstClr val="black"/>
                </a:solidFill>
                <a:ea typeface="ＭＳ Ｐゴシック"/>
              </a:rPr>
              <a:pPr/>
              <a:t>‹#›</a:t>
            </a:fld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903194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z="1800" kern="1200">
                <a:solidFill>
                  <a:prstClr val="black"/>
                </a:solidFill>
                <a:ea typeface="ＭＳ Ｐゴシック"/>
              </a:rPr>
              <a:pPr/>
              <a:t>‹#›</a:t>
            </a:fld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677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46485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374057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98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034147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339563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5BDB8-58BB-477C-83C9-71FC18A92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7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280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22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srgbClr val="A3CA4B">
                  <a:lumMod val="60000"/>
                  <a:lumOff val="40000"/>
                </a:srgb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6294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 kern="1200">
              <a:solidFill>
                <a:prstClr val="black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6811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5385940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0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4191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5B6AD-BE32-41AF-BF8C-C1093C3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93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676400"/>
            <a:ext cx="41910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76400"/>
            <a:ext cx="4191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9F96-12AA-4D26-9A79-BA29B36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2"/>
          <p:cNvSpPr txBox="1"/>
          <p:nvPr userDrawn="1"/>
        </p:nvSpPr>
        <p:spPr>
          <a:xfrm>
            <a:off x="1879600" y="1447800"/>
            <a:ext cx="152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000066"/>
                </a:solidFill>
                <a:latin typeface="Franklin Gothic Heavy" pitchFamily="34" charset="0"/>
                <a:ea typeface="+mn-ea"/>
              </a:rPr>
              <a:t>VISION</a:t>
            </a:r>
          </a:p>
        </p:txBody>
      </p:sp>
      <p:sp>
        <p:nvSpPr>
          <p:cNvPr id="9" name="TextBox 17"/>
          <p:cNvSpPr txBox="1"/>
          <p:nvPr userDrawn="1"/>
        </p:nvSpPr>
        <p:spPr>
          <a:xfrm>
            <a:off x="5395913" y="1447800"/>
            <a:ext cx="1857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1200" dirty="0">
                <a:solidFill>
                  <a:srgbClr val="7CCA62">
                    <a:lumMod val="50000"/>
                  </a:srgbClr>
                </a:solidFill>
                <a:latin typeface="Franklin Gothic Heavy" pitchFamily="34" charset="0"/>
                <a:ea typeface="+mn-ea"/>
              </a:rPr>
              <a:t>MISSION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12800" y="1447800"/>
            <a:ext cx="3657600" cy="5093208"/>
          </a:xfr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74320" tIns="2560320" rIns="274320" rtlCol="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1800" dirty="0" smtClean="0">
                <a:solidFill>
                  <a:schemeClr val="accent1">
                    <a:lumMod val="75000"/>
                  </a:schemeClr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>
              <a:defRPr lang="en-US" sz="1800" dirty="0" smtClean="0">
                <a:solidFill>
                  <a:schemeClr val="accent1">
                    <a:lumMod val="75000"/>
                  </a:schemeClr>
                </a:solidFill>
                <a:latin typeface="Franklin Gothic Medium Cond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95800" y="1447800"/>
            <a:ext cx="3657600" cy="5093208"/>
          </a:xfr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274320" tIns="2560320" rIns="274320" rtlCol="0"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800" dirty="0" smtClean="0">
                <a:solidFill>
                  <a:srgbClr val="008000"/>
                </a:solidFill>
                <a:latin typeface="Franklin Gothic Medium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sz="2000" kern="1200" dirty="0">
              <a:solidFill>
                <a:srgbClr val="FFFFFF"/>
              </a:solidFill>
              <a:latin typeface="Franklin Gothic Book"/>
              <a:ea typeface="+mn-ea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69A6-AC29-4092-8980-78BE48585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8.tif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8.tif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9144000" cy="1524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x="102000" sy="102000" algn="ctr" rotWithShape="0">
                    <a:srgbClr val="000000">
                      <a:alpha val="39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kern="1200">
              <a:solidFill>
                <a:srgbClr val="FFFFFF"/>
              </a:solidFill>
              <a:latin typeface="Franklin Gothic Book"/>
              <a:ea typeface="+mn-ea"/>
            </a:endParaRPr>
          </a:p>
        </p:txBody>
      </p:sp>
      <p:pic>
        <p:nvPicPr>
          <p:cNvPr id="1028" name="Picture 8" descr="luxtonEarth_FullPag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55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91768" y="6458240"/>
            <a:ext cx="75223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venir Medium"/>
                <a:cs typeface="Avenir Medium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DED236-C323-4AF8-AE4F-1B4BAEB8B010}" type="slidenum">
              <a:rPr lang="en-US" kern="1200" smtClean="0"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ea typeface="+mn-ea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6384395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7" descr="Dept of Commerce Sea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52" y="6476531"/>
            <a:ext cx="333378" cy="3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NOAA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04" y="6439206"/>
            <a:ext cx="388883" cy="38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465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venir Black"/>
          <a:ea typeface="+mj-ea"/>
          <a:cs typeface="Avenir Black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+mn-ea"/>
          <a:cs typeface="+mn-cs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6"/>
        </a:buBlip>
        <a:defRPr sz="2000">
          <a:solidFill>
            <a:srgbClr val="083763"/>
          </a:solidFill>
          <a:latin typeface="Franklin Gothic Medium Cond" pitchFamily="34" charset="0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7"/>
        </a:buBlip>
        <a:defRPr>
          <a:solidFill>
            <a:srgbClr val="083763"/>
          </a:solidFill>
          <a:latin typeface="Franklin Gothic Medium Cond" pitchFamily="34" charset="0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8"/>
        </a:buBlip>
        <a:defRPr sz="1600">
          <a:solidFill>
            <a:srgbClr val="083763"/>
          </a:solidFill>
          <a:latin typeface="Franklin Gothic Medium Cond" pitchFamily="34" charset="0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12/10/2014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2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12/10/2014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92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5456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6467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9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8.jpg"/><Relationship Id="rId20" Type="http://schemas.openxmlformats.org/officeDocument/2006/relationships/image" Target="../media/image62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png"/><Relationship Id="rId11" Type="http://schemas.openxmlformats.org/officeDocument/2006/relationships/image" Target="file://localhost/Volumes/Data/Projects/Modernizing_Flood_Response/links/ncar-logo-sm.jpg" TargetMode="External"/><Relationship Id="rId5" Type="http://schemas.openxmlformats.org/officeDocument/2006/relationships/image" Target="../media/image48.png"/><Relationship Id="rId15" Type="http://schemas.openxmlformats.org/officeDocument/2006/relationships/image" Target="../media/image57.jpg"/><Relationship Id="rId10" Type="http://schemas.openxmlformats.org/officeDocument/2006/relationships/image" Target="../media/image53.jpg"/><Relationship Id="rId19" Type="http://schemas.openxmlformats.org/officeDocument/2006/relationships/image" Target="../media/image61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6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8.wm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47.pn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12" Type="http://schemas.openxmlformats.org/officeDocument/2006/relationships/image" Target="file://localhost/Volumes/Data/Projects/Modernizing_Flood_Response/links/ncar-logo-sm.jp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4.png"/><Relationship Id="rId11" Type="http://schemas.openxmlformats.org/officeDocument/2006/relationships/image" Target="../media/image53.jpg"/><Relationship Id="rId5" Type="http://schemas.openxmlformats.org/officeDocument/2006/relationships/image" Target="../media/image73.png"/><Relationship Id="rId15" Type="http://schemas.openxmlformats.org/officeDocument/2006/relationships/image" Target="../media/image88.png"/><Relationship Id="rId10" Type="http://schemas.openxmlformats.org/officeDocument/2006/relationships/image" Target="../media/image87.png"/><Relationship Id="rId4" Type="http://schemas.openxmlformats.org/officeDocument/2006/relationships/image" Target="../media/image45.png"/><Relationship Id="rId9" Type="http://schemas.openxmlformats.org/officeDocument/2006/relationships/image" Target="../media/image86.png"/><Relationship Id="rId1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tif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49183" y="1118912"/>
            <a:ext cx="7004751" cy="3221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A CUAHSI Webinar, presented by: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Donald Cline</a:t>
            </a:r>
            <a:r>
              <a:rPr lang="en-US" sz="1800" dirty="0" smtClean="0"/>
              <a:t>, Acting Director, Office of Hydrologic Development, National Weather Service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David Maidment</a:t>
            </a:r>
            <a:r>
              <a:rPr lang="en-US" sz="1800" dirty="0" smtClean="0"/>
              <a:t>, University of Texas at Austin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Richard Hooper</a:t>
            </a:r>
            <a:r>
              <a:rPr lang="en-US" sz="1800" dirty="0" smtClean="0"/>
              <a:t>, President and CEO, CUAHSI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Andrew Ernest</a:t>
            </a:r>
            <a:r>
              <a:rPr lang="en-US" sz="1800" dirty="0" smtClean="0"/>
              <a:t>, University of Alabama</a:t>
            </a:r>
          </a:p>
          <a:p>
            <a:pPr marL="0" indent="0">
              <a:buNone/>
            </a:pPr>
            <a:r>
              <a:rPr lang="en-US" sz="1800" dirty="0" smtClean="0"/>
              <a:t>10 December 2014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1329471" y="4465122"/>
            <a:ext cx="10441286" cy="20697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0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0037" y="1470108"/>
            <a:ext cx="7823963" cy="3595300"/>
          </a:xfrm>
          <a:effectLst/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Developed by National Center for Atmospheric Research (NCAR)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Community-based and supported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Architecture to couple multi-scale, multi-physics models of the atmosphere and terrestrial hydrology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Support </a:t>
            </a: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and leveraging of existing ‘Earth System’ modeling enterprise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Helvetica"/>
                <a:cs typeface="Helvetica"/>
              </a:rPr>
              <a:t>WRF, CESM, ESMF </a:t>
            </a:r>
            <a:endParaRPr lang="en-US" sz="18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High performance computing platforms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Helvetica"/>
                <a:cs typeface="Helvetica"/>
              </a:rPr>
              <a:t>Modular and extensible</a:t>
            </a:r>
            <a:endParaRPr lang="en-US" sz="18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68408" y="6429616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FED2D5C-7DEC-4016-9B3B-6FCD74A1F0F1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1720046" y="0"/>
            <a:ext cx="7423953" cy="136009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  <a:latin typeface="Arial"/>
                <a:cs typeface="Arial"/>
              </a:rPr>
              <a:t>WRF-HYDRO System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244" y="4096665"/>
            <a:ext cx="2768704" cy="17616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3" name="Picture 1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48" t="12483" r="12146" b="12458"/>
          <a:stretch/>
        </p:blipFill>
        <p:spPr>
          <a:xfrm>
            <a:off x="6120168" y="4010056"/>
            <a:ext cx="3015594" cy="19203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161" y="4088085"/>
            <a:ext cx="2739453" cy="1778768"/>
          </a:xfrm>
          <a:prstGeom prst="rect">
            <a:avLst/>
          </a:prstGeom>
          <a:ln>
            <a:noFill/>
          </a:ln>
        </p:spPr>
      </p:pic>
      <p:sp>
        <p:nvSpPr>
          <p:cNvPr id="9" name="Left-Right Arrow 8"/>
          <p:cNvSpPr/>
          <p:nvPr/>
        </p:nvSpPr>
        <p:spPr>
          <a:xfrm>
            <a:off x="0" y="5640414"/>
            <a:ext cx="9144000" cy="706720"/>
          </a:xfrm>
          <a:prstGeom prst="left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134641" y="5707373"/>
            <a:ext cx="1701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/>
                <a:cs typeface="Arial"/>
              </a:rPr>
              <a:t>10,000 m</a:t>
            </a:r>
            <a:endParaRPr lang="en-US" sz="2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929585" y="5707373"/>
            <a:ext cx="1402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/>
                <a:cs typeface="Arial"/>
              </a:rPr>
              <a:t>1000 m </a:t>
            </a:r>
            <a:endParaRPr lang="en-US" sz="2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24830" y="5707373"/>
            <a:ext cx="120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/>
                <a:cs typeface="Arial"/>
              </a:rPr>
              <a:t>100 m</a:t>
            </a:r>
            <a:endParaRPr lang="en-US" sz="2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319774" y="5707373"/>
            <a:ext cx="803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en-US" sz="2800" b="1" dirty="0" smtClean="0">
                <a:solidFill>
                  <a:schemeClr val="tx1"/>
                </a:solidFill>
                <a:latin typeface="Arial"/>
                <a:cs typeface="Arial"/>
              </a:rPr>
              <a:t> m</a:t>
            </a:r>
            <a:endParaRPr lang="en-US" sz="28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743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275725" y="1034715"/>
            <a:ext cx="7844619" cy="5626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Collaborative R&amp;D, Operations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Support mission-oriented research and development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Proving Ground Facility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Science and Technology Transition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Operations Center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Socioeconomic Sector Desks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Regional Desks</a:t>
            </a:r>
          </a:p>
          <a:p>
            <a:pPr lvl="2"/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Science Desks</a:t>
            </a:r>
          </a:p>
          <a:p>
            <a:r>
              <a:rPr lang="en-US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Interagency Staffing</a:t>
            </a:r>
          </a:p>
          <a:p>
            <a:endParaRPr lang="en-US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0" y="0"/>
            <a:ext cx="9144000" cy="10066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200"/>
              </a:lnSpc>
              <a:spcBef>
                <a:spcPts val="0"/>
              </a:spcBef>
              <a:spcAft>
                <a:spcPts val="1800"/>
              </a:spcAft>
              <a:buFont typeface="Arial"/>
              <a:buNone/>
            </a:pPr>
            <a:r>
              <a:rPr lang="en-US" sz="2800" b="1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6000"/>
                    </a:prstClr>
                  </a:outerShdw>
                </a:effectLst>
                <a:latin typeface="Arial"/>
                <a:cs typeface="Arial"/>
              </a:rPr>
              <a:t>Scientific excellence and innovation driving water prediction and decisions for a water-resilient nation.</a:t>
            </a:r>
            <a:endParaRPr lang="en-US" sz="2800" b="1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76000"/>
                  </a:prst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70651" y="4590743"/>
            <a:ext cx="3545161" cy="1874939"/>
            <a:chOff x="5370651" y="4590743"/>
            <a:chExt cx="3545161" cy="1874939"/>
          </a:xfrm>
        </p:grpSpPr>
        <p:sp>
          <p:nvSpPr>
            <p:cNvPr id="3" name="TextBox 2"/>
            <p:cNvSpPr txBox="1"/>
            <p:nvPr/>
          </p:nvSpPr>
          <p:spPr>
            <a:xfrm>
              <a:off x="6131146" y="4590743"/>
              <a:ext cx="19658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3200" b="1" kern="12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+mn-ea"/>
                  <a:cs typeface="+mn-cs"/>
                </a:rPr>
                <a:t>RESEARCH</a:t>
              </a:r>
              <a:endParaRPr lang="en-US" sz="3200" b="1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62756" y="5880906"/>
              <a:ext cx="241484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3200" b="1" kern="1200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/>
                  <a:ea typeface="+mn-ea"/>
                  <a:cs typeface="+mn-cs"/>
                </a:rPr>
                <a:t>OPERATIONS</a:t>
              </a:r>
              <a:endParaRPr lang="en-US" sz="3200" b="1" kern="120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Curved Right Arrow 3"/>
            <p:cNvSpPr/>
            <p:nvPr/>
          </p:nvSpPr>
          <p:spPr>
            <a:xfrm>
              <a:off x="5370651" y="4872007"/>
              <a:ext cx="611529" cy="1455278"/>
            </a:xfrm>
            <a:prstGeom prst="curved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 rot="10800000">
              <a:off x="8304283" y="4779396"/>
              <a:ext cx="611529" cy="1455278"/>
            </a:xfrm>
            <a:prstGeom prst="curvedRigh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240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07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Arrow Connector 44"/>
          <p:cNvCxnSpPr/>
          <p:nvPr/>
        </p:nvCxnSpPr>
        <p:spPr>
          <a:xfrm>
            <a:off x="8215483" y="2539699"/>
            <a:ext cx="0" cy="3316623"/>
          </a:xfrm>
          <a:prstGeom prst="straightConnector1">
            <a:avLst/>
          </a:prstGeom>
          <a:ln w="38100" cmpd="sng">
            <a:solidFill>
              <a:srgbClr val="000090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9772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NOAA Research and Development Funnel</a:t>
            </a:r>
            <a:endParaRPr lang="en-US" sz="3200" b="1" dirty="0">
              <a:latin typeface="Arial"/>
              <a:cs typeface="A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465319" y="944247"/>
            <a:ext cx="6268312" cy="5009370"/>
            <a:chOff x="2297054" y="1027042"/>
            <a:chExt cx="4538865" cy="5488608"/>
          </a:xfrm>
        </p:grpSpPr>
        <p:sp>
          <p:nvSpPr>
            <p:cNvPr id="5" name="Rectangle 4"/>
            <p:cNvSpPr/>
            <p:nvPr/>
          </p:nvSpPr>
          <p:spPr>
            <a:xfrm>
              <a:off x="2385398" y="2484783"/>
              <a:ext cx="4406347" cy="3942521"/>
            </a:xfrm>
            <a:prstGeom prst="rect">
              <a:avLst/>
            </a:prstGeom>
            <a:gradFill flip="none" rotWithShape="1">
              <a:gsLst>
                <a:gs pos="20000">
                  <a:srgbClr val="000090"/>
                </a:gs>
                <a:gs pos="80000">
                  <a:srgbClr val="000090"/>
                </a:gs>
                <a:gs pos="51000">
                  <a:schemeClr val="accent1">
                    <a:tint val="100000"/>
                    <a:shade val="100000"/>
                    <a:satMod val="13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85398" y="1422400"/>
              <a:ext cx="4406347" cy="1360557"/>
            </a:xfrm>
            <a:prstGeom prst="rect">
              <a:avLst/>
            </a:prstGeom>
            <a:gradFill flip="none" rotWithShape="1">
              <a:gsLst>
                <a:gs pos="6000">
                  <a:srgbClr val="000090"/>
                </a:gs>
                <a:gs pos="94000">
                  <a:srgbClr val="000090"/>
                </a:gs>
                <a:gs pos="51000">
                  <a:srgbClr val="C00202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ight Triangle 7"/>
            <p:cNvSpPr/>
            <p:nvPr/>
          </p:nvSpPr>
          <p:spPr>
            <a:xfrm>
              <a:off x="2297054" y="1027042"/>
              <a:ext cx="1626917" cy="54886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ight Triangle 9"/>
            <p:cNvSpPr/>
            <p:nvPr/>
          </p:nvSpPr>
          <p:spPr>
            <a:xfrm flipH="1">
              <a:off x="5173633" y="1027042"/>
              <a:ext cx="1662286" cy="548860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sz="18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346445" y="4869785"/>
            <a:ext cx="2506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Operational System Development and Implementation</a:t>
            </a:r>
            <a:endParaRPr lang="en-US" sz="18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6208" y="3651711"/>
            <a:ext cx="316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Science and Technology Transition</a:t>
            </a:r>
            <a:endParaRPr lang="en-US" sz="18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6445" y="4253136"/>
            <a:ext cx="2506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kern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Test Beds</a:t>
            </a:r>
            <a:endParaRPr lang="en-US" sz="28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4964" y="2625855"/>
            <a:ext cx="4689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Mission-oriented Research and Development to Improve NOAA’s Operational and Information Services</a:t>
            </a:r>
            <a:endParaRPr lang="en-US" sz="1800" b="1" kern="12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8384" y="1345329"/>
            <a:ext cx="568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spc="3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General Research and Development</a:t>
            </a:r>
          </a:p>
          <a:p>
            <a:pPr algn="ctr" defTabSz="457200"/>
            <a:r>
              <a:rPr lang="en-US" sz="1800" b="1" i="1" kern="1200" spc="3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Related to NOAA’s Mission</a:t>
            </a:r>
            <a:endParaRPr lang="en-US" sz="1800" b="1" i="1" kern="1200" spc="3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7276" y="1919716"/>
            <a:ext cx="47243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kern="1200" spc="600" dirty="0" smtClean="0">
                <a:solidFill>
                  <a:srgbClr val="FFFFFF">
                    <a:alpha val="74000"/>
                  </a:srgbClr>
                </a:solidFill>
                <a:latin typeface="Calibri"/>
                <a:ea typeface="+mn-ea"/>
                <a:cs typeface="+mn-cs"/>
              </a:rPr>
              <a:t>Research Partners</a:t>
            </a:r>
            <a:endParaRPr lang="en-US" sz="3200" b="1" kern="1200" spc="600" dirty="0">
              <a:solidFill>
                <a:srgbClr val="FFFFFF">
                  <a:alpha val="74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28134" y="1318690"/>
            <a:ext cx="5926402" cy="4566886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7624" y="4565817"/>
            <a:ext cx="16834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457200"/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2 Years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37624" y="3453858"/>
            <a:ext cx="168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5 Years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37624" y="2346682"/>
            <a:ext cx="168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20 Years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137624" y="5529196"/>
            <a:ext cx="168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Current Operations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7544780" y="828159"/>
            <a:ext cx="0" cy="375478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633592" y="814906"/>
            <a:ext cx="0" cy="375479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28909" y="993810"/>
            <a:ext cx="321677" cy="0"/>
          </a:xfrm>
          <a:prstGeom prst="straightConnector1">
            <a:avLst/>
          </a:prstGeom>
          <a:ln>
            <a:solidFill>
              <a:srgbClr val="00009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644636" y="1002645"/>
            <a:ext cx="324752" cy="0"/>
          </a:xfrm>
          <a:prstGeom prst="straightConnector1">
            <a:avLst/>
          </a:prstGeom>
          <a:ln>
            <a:solidFill>
              <a:srgbClr val="00009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823508" y="811814"/>
            <a:ext cx="556821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All of atmospheric and oceanic science and technology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3706192" y="5946895"/>
            <a:ext cx="0" cy="375479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428974" y="6134634"/>
            <a:ext cx="530087" cy="0"/>
          </a:xfrm>
          <a:prstGeom prst="straightConnector1">
            <a:avLst/>
          </a:prstGeom>
          <a:ln>
            <a:solidFill>
              <a:srgbClr val="00009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437810" y="5933643"/>
            <a:ext cx="0" cy="375479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178313" y="6136842"/>
            <a:ext cx="530087" cy="0"/>
          </a:xfrm>
          <a:prstGeom prst="straightConnector1">
            <a:avLst/>
          </a:prstGeom>
          <a:ln>
            <a:solidFill>
              <a:srgbClr val="00009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335966" y="6285133"/>
            <a:ext cx="4501836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90000"/>
              </a:lnSpc>
            </a:pPr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Science and Technology Specific to NOAA Operational and Information Services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44510" y="3174623"/>
            <a:ext cx="0" cy="2555979"/>
          </a:xfrm>
          <a:prstGeom prst="straightConnector1">
            <a:avLst/>
          </a:prstGeom>
          <a:ln w="38100" cmpd="sng">
            <a:solidFill>
              <a:srgbClr val="DF0202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693258" y="4381774"/>
            <a:ext cx="131878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DF0202"/>
                </a:solidFill>
                <a:latin typeface="Calibri"/>
                <a:ea typeface="+mn-ea"/>
                <a:cs typeface="+mn-cs"/>
              </a:rPr>
              <a:t>Advances in Science and Technology</a:t>
            </a:r>
            <a:endParaRPr lang="en-US" sz="1800" b="1" kern="1200" dirty="0">
              <a:solidFill>
                <a:srgbClr val="DF0202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811469" y="3180503"/>
            <a:ext cx="0" cy="2555979"/>
          </a:xfrm>
          <a:prstGeom prst="straightConnector1">
            <a:avLst/>
          </a:prstGeom>
          <a:ln w="38100" cmpd="sng">
            <a:solidFill>
              <a:srgbClr val="DF0202"/>
            </a:solidFill>
            <a:headEnd type="stealth" w="lg" len="lg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707910" y="4281671"/>
            <a:ext cx="358189" cy="11396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85791" y="4243275"/>
            <a:ext cx="168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DF0202"/>
                </a:solidFill>
                <a:latin typeface="Calibri"/>
                <a:ea typeface="+mn-ea"/>
                <a:cs typeface="+mn-cs"/>
              </a:rPr>
              <a:t>Requirements and Operational Concepts</a:t>
            </a:r>
            <a:endParaRPr lang="en-US" sz="1800" b="1" kern="1200" dirty="0">
              <a:solidFill>
                <a:srgbClr val="DF0202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7684787" y="2552109"/>
            <a:ext cx="847408" cy="0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690655" y="5879132"/>
            <a:ext cx="841540" cy="0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8079361" y="3522384"/>
            <a:ext cx="358189" cy="11396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21974" y="3586190"/>
            <a:ext cx="1595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kern="1200" dirty="0" smtClean="0">
                <a:solidFill>
                  <a:srgbClr val="000090"/>
                </a:solidFill>
                <a:latin typeface="Calibri"/>
                <a:ea typeface="+mn-ea"/>
                <a:cs typeface="+mn-cs"/>
              </a:rPr>
              <a:t>NOAA Mission Research and Development</a:t>
            </a:r>
            <a:endParaRPr lang="en-US" sz="1800" b="1" kern="1200" dirty="0">
              <a:solidFill>
                <a:srgbClr val="00009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1555750" y="2557988"/>
            <a:ext cx="139700" cy="0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1555750" y="3667121"/>
            <a:ext cx="139700" cy="0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1555750" y="4776254"/>
            <a:ext cx="139700" cy="0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555750" y="5885388"/>
            <a:ext cx="139700" cy="0"/>
          </a:xfrm>
          <a:prstGeom prst="line">
            <a:avLst/>
          </a:prstGeom>
          <a:ln w="12700" cmpd="sng">
            <a:solidFill>
              <a:srgbClr val="00009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641600" y="3669709"/>
            <a:ext cx="39116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090333" y="4778843"/>
            <a:ext cx="2971801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3842553" y="4296745"/>
            <a:ext cx="1513844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3134394"/>
            <a:ext cx="6691723" cy="1483644"/>
          </a:xfrm>
        </p:spPr>
        <p:txBody>
          <a:bodyPr>
            <a:normAutofit/>
          </a:bodyPr>
          <a:lstStyle/>
          <a:p>
            <a:r>
              <a:rPr lang="en-US" sz="1800" dirty="0" smtClean="0"/>
              <a:t>Located on Tuscaloosa Campus of University of Alabama</a:t>
            </a:r>
          </a:p>
          <a:p>
            <a:r>
              <a:rPr lang="en-US" sz="1800" dirty="0" smtClean="0"/>
              <a:t>Operated by National Weather Service</a:t>
            </a:r>
            <a:r>
              <a:rPr lang="en-US" sz="1800" dirty="0"/>
              <a:t> </a:t>
            </a:r>
            <a:r>
              <a:rPr lang="en-US" sz="1800" dirty="0" smtClean="0"/>
              <a:t>to support IWRSS partners (NWS, USGS, Corps of Engineers, with FEMA joining)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3" y="4789993"/>
            <a:ext cx="7253552" cy="1534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367640" y="1140691"/>
            <a:ext cx="8566415" cy="169813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</a:t>
            </a:r>
            <a:r>
              <a:rPr lang="en-US" smtClean="0"/>
              <a:t>Water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9" name="Picture 8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16"/>
            <a:ext cx="6541706" cy="47863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1000" y="60960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kern="1200" dirty="0" smtClean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/>
                <a:cs typeface="+mn-cs"/>
              </a:rPr>
              <a:t>Creates an opportunity to rethink how hydrology is done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kern="1200" dirty="0" smtClean="0">
                <a:solidFill>
                  <a:schemeClr val="tx2">
                    <a:lumMod val="50000"/>
                    <a:lumOff val="50000"/>
                  </a:schemeClr>
                </a:solidFill>
                <a:ea typeface="ＭＳ Ｐゴシック"/>
                <a:cs typeface="+mn-cs"/>
              </a:rPr>
              <a:t> at the national scale for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10363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6719" y="1448097"/>
            <a:ext cx="7004751" cy="302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Presented by: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Donald Cline</a:t>
            </a:r>
            <a:r>
              <a:rPr lang="en-US" sz="1800" dirty="0" smtClean="0"/>
              <a:t>, Acting Director, Office of Hydrologic Development, National Weather Service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David Maidment</a:t>
            </a:r>
            <a:r>
              <a:rPr lang="en-US" sz="1800" dirty="0" smtClean="0"/>
              <a:t>, University of Texas at Austin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Richard Hooper</a:t>
            </a:r>
            <a:r>
              <a:rPr lang="en-US" sz="1800" dirty="0" smtClean="0"/>
              <a:t>, President and CEO, CUAHSI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Andrew Ernest</a:t>
            </a:r>
            <a:r>
              <a:rPr lang="en-US" sz="1800" dirty="0" smtClean="0"/>
              <a:t>, University of Alabama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1329471" y="4465122"/>
            <a:ext cx="10441286" cy="20697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975360" y="2596896"/>
            <a:ext cx="4767072" cy="377952"/>
          </a:xfrm>
          <a:prstGeom prst="rect">
            <a:avLst/>
          </a:prstGeom>
          <a:noFill/>
          <a:ln w="19050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70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National Flood Interoperability Experiment (NFIE) Research Questions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3137" y="1405247"/>
            <a:ext cx="4891088" cy="3810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</a:t>
            </a:r>
            <a:r>
              <a:rPr lang="en-US" sz="2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near-real-time hydrologic </a:t>
            </a:r>
            <a:r>
              <a:rPr lang="en-US" sz="2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simulations </a:t>
            </a:r>
            <a:r>
              <a:rPr lang="en-US" sz="2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at high spatial resolution</a:t>
            </a:r>
            <a:r>
              <a:rPr lang="en-US" sz="2100" dirty="0"/>
              <a:t>, covering the nation, be carried </a:t>
            </a:r>
            <a:r>
              <a:rPr lang="en-US" sz="2100" dirty="0" smtClean="0"/>
              <a:t>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this lead to </a:t>
            </a:r>
            <a:r>
              <a:rPr lang="en-US" sz="2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improved emergency response </a:t>
            </a:r>
            <a:r>
              <a:rPr lang="en-US" sz="2100" dirty="0"/>
              <a:t>and community resilience?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100" dirty="0" smtClean="0"/>
              <a:t>How </a:t>
            </a:r>
            <a:r>
              <a:rPr lang="en-US" sz="2100" dirty="0"/>
              <a:t>can </a:t>
            </a:r>
            <a:r>
              <a:rPr lang="en-US" sz="2100" dirty="0" smtClean="0"/>
              <a:t>an </a:t>
            </a:r>
            <a:r>
              <a:rPr lang="en-US" sz="2100" dirty="0"/>
              <a:t>improved interoperability framework support the first two goals and lead to </a:t>
            </a:r>
            <a:r>
              <a:rPr lang="en-US" sz="2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sustained innovation</a:t>
            </a:r>
            <a:r>
              <a:rPr lang="en-US" sz="2100" dirty="0"/>
              <a:t> in the research to operations process?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56" y="1219200"/>
            <a:ext cx="2462024" cy="249178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</p:pic>
      <p:pic>
        <p:nvPicPr>
          <p:cNvPr id="25" name="Picture 2" descr="Imágenes integradas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088" y="4437413"/>
            <a:ext cx="2873446" cy="191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Up-Down Arrow 23"/>
          <p:cNvSpPr/>
          <p:nvPr/>
        </p:nvSpPr>
        <p:spPr bwMode="auto">
          <a:xfrm>
            <a:off x="6849578" y="3710989"/>
            <a:ext cx="438466" cy="6858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1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" y="5072744"/>
            <a:ext cx="9144000" cy="1394318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00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37" y="5703281"/>
            <a:ext cx="897311" cy="672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Scope of NFIE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7327" y="1262743"/>
            <a:ext cx="8288977" cy="381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What we are doing: </a:t>
            </a:r>
            <a:r>
              <a:rPr lang="en-US" sz="1900" dirty="0" smtClean="0"/>
              <a:t>building a national scale research platform for flood data, modeling, forecasting and mapping consistently across the country supported by federal water data and forecasting services, and geospatial information. </a:t>
            </a:r>
            <a:r>
              <a:rPr lang="en-US" sz="2000" dirty="0" smtClean="0"/>
              <a:t>This </a:t>
            </a:r>
            <a:r>
              <a:rPr lang="en-US" sz="2000" dirty="0"/>
              <a:t>is an “interoperability experiment</a:t>
            </a:r>
            <a:r>
              <a:rPr lang="en-US" sz="2000" dirty="0" smtClean="0"/>
              <a:t>”.</a:t>
            </a:r>
            <a:endParaRPr lang="en-US" sz="1900" dirty="0" smtClean="0"/>
          </a:p>
          <a:p>
            <a:pPr marL="0" indent="0">
              <a:buNone/>
            </a:pPr>
            <a:r>
              <a:rPr lang="en-US" sz="21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21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1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What we are not doing: </a:t>
            </a:r>
            <a:r>
              <a:rPr lang="en-US" sz="2100" dirty="0" smtClean="0"/>
              <a:t>building an operational flood forecasting system.</a:t>
            </a:r>
          </a:p>
          <a:p>
            <a:pPr marL="0" indent="0">
              <a:buNone/>
            </a:pPr>
            <a:r>
              <a:rPr lang="en-US" sz="2100" dirty="0" smtClean="0"/>
              <a:t/>
            </a:r>
            <a:br>
              <a:rPr lang="en-US" sz="2100" dirty="0" smtClean="0"/>
            </a:br>
            <a:r>
              <a:rPr lang="en-US" sz="2100" dirty="0" smtClean="0"/>
              <a:t>The NFIE is an initiative of the academic community in collaboration with government and commercial partners</a:t>
            </a:r>
            <a:endParaRPr lang="en-US" sz="2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170" y="5270343"/>
            <a:ext cx="841215" cy="306013"/>
          </a:xfrm>
          <a:prstGeom prst="rect">
            <a:avLst/>
          </a:prstGeom>
        </p:spPr>
      </p:pic>
      <p:pic>
        <p:nvPicPr>
          <p:cNvPr id="9" name="Picture 8" descr="USAC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40" y="5887221"/>
            <a:ext cx="523636" cy="398107"/>
          </a:xfrm>
          <a:prstGeom prst="rect">
            <a:avLst/>
          </a:prstGeom>
        </p:spPr>
      </p:pic>
      <p:pic>
        <p:nvPicPr>
          <p:cNvPr id="10" name="Picture 9" descr="USG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11" y="5143419"/>
            <a:ext cx="519433" cy="514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7117" y="5143419"/>
            <a:ext cx="546024" cy="546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7045" y="5200476"/>
            <a:ext cx="1687533" cy="3863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92"/>
          <a:stretch/>
        </p:blipFill>
        <p:spPr>
          <a:xfrm>
            <a:off x="4791815" y="5143419"/>
            <a:ext cx="1179620" cy="559862"/>
          </a:xfrm>
          <a:prstGeom prst="rect">
            <a:avLst/>
          </a:prstGeom>
        </p:spPr>
      </p:pic>
      <p:pic>
        <p:nvPicPr>
          <p:cNvPr id="14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74" y="5921837"/>
            <a:ext cx="1047036" cy="328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68" y="5856580"/>
            <a:ext cx="1215324" cy="4287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41" y="5986063"/>
            <a:ext cx="1170723" cy="2243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64" y="5277572"/>
            <a:ext cx="996946" cy="2767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4" y="5098093"/>
            <a:ext cx="561997" cy="561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4" y="5727920"/>
            <a:ext cx="671311" cy="671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994" y="5112332"/>
            <a:ext cx="596954" cy="622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26" y="5965931"/>
            <a:ext cx="1021460" cy="264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66084" y="5921837"/>
            <a:ext cx="1158347" cy="2871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149" y="5143418"/>
            <a:ext cx="653357" cy="51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71269" y="1662112"/>
            <a:ext cx="3181350" cy="3240881"/>
          </a:xfrm>
        </p:spPr>
        <p:txBody>
          <a:bodyPr>
            <a:normAutofit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Initiated in August 2014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kern="1200" dirty="0" smtClean="0">
                <a:solidFill>
                  <a:prstClr val="black"/>
                </a:solidFill>
                <a:ea typeface="ＭＳ Ｐゴシック"/>
              </a:rPr>
              <a:t>Chair</a:t>
            </a:r>
            <a:endParaRPr lang="en-US" sz="24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5346" y="1859458"/>
            <a:ext cx="2753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Anne Castle, </a:t>
            </a:r>
            <a:r>
              <a:rPr lang="en-US" sz="1800" kern="1200" dirty="0" err="1">
                <a:solidFill>
                  <a:prstClr val="black"/>
                </a:solidFill>
                <a:ea typeface="ＭＳ Ｐゴシック"/>
              </a:rPr>
              <a:t>Asst</a:t>
            </a:r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 Secretary for Water and Science, </a:t>
            </a:r>
            <a:r>
              <a:rPr lang="en-US" sz="1800" kern="1200" dirty="0" err="1">
                <a:solidFill>
                  <a:prstClr val="black"/>
                </a:solidFill>
                <a:ea typeface="ＭＳ Ｐゴシック"/>
              </a:rPr>
              <a:t>Dept</a:t>
            </a:r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1790851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kern="1200" dirty="0">
                <a:solidFill>
                  <a:prstClr val="black"/>
                </a:solidFill>
                <a:ea typeface="ＭＳ Ｐゴシック"/>
              </a:rPr>
              <a:t>NHDPlus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kern="1200" dirty="0" smtClean="0">
                <a:solidFill>
                  <a:prstClr val="black"/>
                </a:solidFill>
                <a:ea typeface="ＭＳ Ｐゴシック"/>
              </a:rPr>
              <a:t>2.67 </a:t>
            </a:r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million catchments average area 3 km</a:t>
            </a:r>
            <a:r>
              <a:rPr lang="en-US" sz="1800" kern="1200" baseline="30000" dirty="0">
                <a:solidFill>
                  <a:prstClr val="black"/>
                </a:solidFill>
                <a:ea typeface="ＭＳ Ｐゴシック"/>
              </a:rPr>
              <a:t>2</a:t>
            </a:r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, </a:t>
            </a:r>
          </a:p>
          <a:p>
            <a:pPr algn="ctr"/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reach length 2 km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kern="1200" dirty="0">
                <a:solidFill>
                  <a:prstClr val="black"/>
                </a:solidFill>
                <a:ea typeface="ＭＳ Ｐゴシック"/>
              </a:rPr>
              <a:t>(built 2004-2014)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kern="1200" dirty="0" smtClean="0">
                <a:solidFill>
                  <a:prstClr val="white"/>
                </a:solidFill>
                <a:ea typeface="ＭＳ Ｐゴシック"/>
              </a:rPr>
              <a:t>Geospatial foundation for a national water data infrastructure</a:t>
            </a:r>
            <a:endParaRPr lang="en-US" sz="1600" kern="1200" dirty="0">
              <a:solidFill>
                <a:prstClr val="white"/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05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74000"/>
          </a:blip>
          <a:stretch>
            <a:fillRect/>
          </a:stretch>
        </p:blipFill>
        <p:spPr>
          <a:xfrm flipH="1">
            <a:off x="0" y="-1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7200" y="6413500"/>
            <a:ext cx="7416800" cy="44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Shape 161"/>
          <p:cNvSpPr/>
          <p:nvPr/>
        </p:nvSpPr>
        <p:spPr>
          <a:xfrm>
            <a:off x="5069641" y="3142886"/>
            <a:ext cx="4074359" cy="2846108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 smtClean="0">
                <a:solidFill>
                  <a:schemeClr val="bg1"/>
                </a:solidFill>
                <a:latin typeface="Avenir Medium"/>
                <a:ea typeface="Arial"/>
                <a:cs typeface="Avenir Medium"/>
                <a:sym typeface="Arial"/>
                <a:rtl val="0"/>
              </a:rPr>
              <a:t>Don Cline</a:t>
            </a:r>
            <a:r>
              <a:rPr lang="en-US" sz="1600" i="1" u="none" strike="noStrike" cap="none" dirty="0" smtClean="0">
                <a:solidFill>
                  <a:schemeClr val="bg1"/>
                </a:solidFill>
                <a:latin typeface="Avenir Medium"/>
                <a:cs typeface="Avenir Medium"/>
                <a:sym typeface="Arial"/>
                <a:rtl val="0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ct val="25000"/>
              <a:buFont typeface="Arial"/>
              <a:buNone/>
            </a:pPr>
            <a:r>
              <a:rPr lang="en-US" sz="1600" i="1" dirty="0" smtClean="0">
                <a:solidFill>
                  <a:schemeClr val="bg1"/>
                </a:solidFill>
                <a:latin typeface="Avenir Medium"/>
                <a:cs typeface="Avenir Medium"/>
              </a:rPr>
              <a:t>Office of Hydrologic Development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ct val="25000"/>
              <a:buFont typeface="Arial"/>
              <a:buNone/>
            </a:pPr>
            <a:r>
              <a:rPr lang="en-US" sz="1600" i="1" u="none" strike="noStrike" cap="none" baseline="0" dirty="0" smtClean="0">
                <a:solidFill>
                  <a:schemeClr val="bg1"/>
                </a:solidFill>
                <a:latin typeface="Avenir Medium"/>
                <a:cs typeface="Avenir Medium"/>
                <a:sym typeface="Arial"/>
                <a:rtl val="0"/>
              </a:rPr>
              <a:t>National</a:t>
            </a:r>
            <a:r>
              <a:rPr lang="en-US" sz="1600" i="1" u="none" strike="noStrike" cap="none" dirty="0" smtClean="0">
                <a:solidFill>
                  <a:schemeClr val="bg1"/>
                </a:solidFill>
                <a:latin typeface="Avenir Medium"/>
                <a:cs typeface="Avenir Medium"/>
                <a:sym typeface="Arial"/>
                <a:rtl val="0"/>
              </a:rPr>
              <a:t> Weather Service, NOAA</a:t>
            </a:r>
            <a:endParaRPr lang="en-US" sz="1600" i="1" u="none" strike="noStrike" cap="none" baseline="0" dirty="0">
              <a:solidFill>
                <a:schemeClr val="bg1"/>
              </a:solidFill>
              <a:latin typeface="Avenir Medium"/>
              <a:cs typeface="Avenir Medium"/>
              <a:sym typeface="A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 dirty="0">
                <a:solidFill>
                  <a:schemeClr val="bg1"/>
                </a:solidFill>
                <a:latin typeface="Avenir Medium"/>
                <a:ea typeface="Arial"/>
                <a:cs typeface="Avenir Medium"/>
                <a:sym typeface="Arial"/>
                <a:rtl val="0"/>
              </a:rPr>
              <a:t/>
            </a:r>
            <a:br>
              <a:rPr lang="en-US" sz="1400" b="1" i="0" u="none" strike="noStrike" cap="none" baseline="0" dirty="0">
                <a:solidFill>
                  <a:schemeClr val="bg1"/>
                </a:solidFill>
                <a:latin typeface="Avenir Medium"/>
                <a:ea typeface="Arial"/>
                <a:cs typeface="Avenir Medium"/>
                <a:sym typeface="Arial"/>
                <a:rtl val="0"/>
              </a:rPr>
            </a:br>
            <a:endParaRPr lang="en-US" sz="1400" b="1" i="0" u="none" strike="noStrike" cap="none" baseline="0" dirty="0" smtClean="0">
              <a:solidFill>
                <a:schemeClr val="bg1"/>
              </a:solidFill>
              <a:latin typeface="Avenir Medium"/>
              <a:ea typeface="Arial"/>
              <a:cs typeface="Avenir Medium"/>
              <a:sym typeface="A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bg1"/>
                </a:solidFill>
                <a:latin typeface="Avenir Medium"/>
                <a:ea typeface="Arial"/>
                <a:cs typeface="Avenir Medium"/>
                <a:sym typeface="Arial"/>
                <a:rtl val="0"/>
              </a:rPr>
              <a:t>CUAHSI WEBINAR</a:t>
            </a:r>
            <a:endParaRPr lang="en-US" sz="1800" b="1" dirty="0">
              <a:solidFill>
                <a:schemeClr val="bg1"/>
              </a:solidFill>
              <a:latin typeface="Avenir Medium"/>
              <a:cs typeface="Avenir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endParaRPr lang="en-US" sz="1800" b="1" i="0" u="none" strike="noStrike" cap="none" baseline="0" dirty="0" smtClean="0">
              <a:solidFill>
                <a:schemeClr val="bg1"/>
              </a:solidFill>
              <a:latin typeface="Avenir Medium"/>
              <a:ea typeface="Arial"/>
              <a:cs typeface="Avenir Medium"/>
              <a:sym typeface="A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bg1"/>
                </a:solidFill>
                <a:latin typeface="Avenir Medium"/>
                <a:ea typeface="Arial"/>
                <a:cs typeface="Avenir Medium"/>
                <a:sym typeface="Arial"/>
                <a:rtl val="0"/>
              </a:rPr>
              <a:t>December 10, 2014</a:t>
            </a:r>
            <a:endParaRPr lang="en-US" sz="1800" b="1" i="0" u="none" strike="noStrike" cap="none" baseline="0" dirty="0">
              <a:solidFill>
                <a:schemeClr val="bg1"/>
              </a:solidFill>
              <a:latin typeface="Avenir Medium"/>
              <a:ea typeface="Arial"/>
              <a:cs typeface="Avenir Medium"/>
              <a:sym typeface="A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Font typeface="Arial"/>
              <a:buNone/>
            </a:pPr>
            <a:endParaRPr sz="1400" b="1" i="0" u="none" strike="noStrike" cap="none" baseline="0" dirty="0">
              <a:solidFill>
                <a:schemeClr val="bg1"/>
              </a:solidFill>
              <a:latin typeface="Avenir Medium"/>
              <a:ea typeface="Arial"/>
              <a:cs typeface="Avenir Medium"/>
              <a:sym typeface="Arial"/>
              <a:rtl val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165100" y="842851"/>
            <a:ext cx="9143999" cy="1371599"/>
          </a:xfrm>
          <a:effectLst/>
        </p:spPr>
        <p:txBody>
          <a:bodyPr/>
          <a:lstStyle/>
          <a:p>
            <a:pPr lvl="0" algn="r">
              <a:lnSpc>
                <a:spcPct val="100000"/>
              </a:lnSpc>
            </a:pPr>
            <a:r>
              <a:rPr lang="en-US" sz="4400" b="1" dirty="0">
                <a:solidFill>
                  <a:schemeClr val="bg1"/>
                </a:solidFill>
                <a:latin typeface="Avenir Black"/>
                <a:cs typeface="Avenir Black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Avenir Black"/>
                <a:cs typeface="Avenir Black"/>
              </a:rPr>
            </a:br>
            <a:r>
              <a:rPr lang="en-US" sz="4400" b="1" dirty="0" smtClean="0">
                <a:solidFill>
                  <a:schemeClr val="bg1"/>
                </a:solidFill>
                <a:latin typeface="Avenir Black"/>
                <a:cs typeface="Avenir Black"/>
              </a:rPr>
              <a:t>National Flood Interoperability Experiment (NFIE)</a:t>
            </a:r>
            <a:r>
              <a:rPr lang="en-US" sz="3200" b="1" dirty="0">
                <a:solidFill>
                  <a:schemeClr val="bg1"/>
                </a:solidFill>
                <a:latin typeface="Avenir Black"/>
                <a:cs typeface="Avenir Black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venir Black"/>
                <a:cs typeface="Avenir Black"/>
              </a:rPr>
            </a:br>
            <a:r>
              <a:rPr lang="en-US" sz="3200" b="1" dirty="0" smtClean="0">
                <a:solidFill>
                  <a:schemeClr val="bg1"/>
                </a:solidFill>
                <a:latin typeface="Avenir Black"/>
                <a:cs typeface="Avenir Black"/>
              </a:rPr>
              <a:t> </a:t>
            </a:r>
            <a:endParaRPr lang="en-US" sz="3200" b="1" dirty="0">
              <a:solidFill>
                <a:schemeClr val="bg1"/>
              </a:solidFill>
              <a:latin typeface="Avenir Black"/>
              <a:cs typeface="Avenir Black"/>
            </a:endParaRPr>
          </a:p>
        </p:txBody>
      </p:sp>
      <p:sp>
        <p:nvSpPr>
          <p:cNvPr id="13" name="AutoShape 2" descr="data:image/jpeg;base64,/9j/4AAQSkZJRgABAQAAAQABAAD/2wCEAAkGBxQSEhUUExQVFBUVFhYUFRcWFRQVFRcXFBcXFxQXFBYYHCggGB0mHBQUITEhJSkrLi4uFx8zODMsNygtLisBCgoKDg0OGxAQGywkHyQsLSwsLC4sLCwsLCwsLCwsLCwsLCwsLCwsLCwsLCwsLCwsLCwsLCwsLCwsLCwsLCwsLP/AABEIAMIBAwMBIgACEQEDEQH/xAAcAAAABwEBAAAAAAAAAAAAAAAAAgMEBQYHAQj/xABOEAACAAQDBAUGCgUKBgMBAAABAgADBBESITEFBkFRBxMiYZEyQnGBodIUFyNSVHKTscHwM2JkstEVFiQlQ4KSs9PhNFNzhKLidMLxY//EABoBAAMBAQEBAAAAAAAAAAAAAAABAgMEBQb/xAAzEQACAgEDAQUHAwMFAAAAAAAAAQIRAxIhMUEEE1Fh8CIyQnGBkdGxwfEjUqIFFDNicv/aAAwDAQACEQMRAD8AsVV0t06S1f4POIYA2Bl3F+dzDIdNdN9FqPGT70ZRVteTLHcIdbubuTat8MsABbF3byVB09JNjYd3CJbo1x49W74NPHTRT/Rajxle9Hfjnp/otR4yveiOpOjmnUXmTJjnjYqi+FiR4wt/Mmg7/tj/ABhe0aKOHzHnxz0/0Wo8ZXvQPjnp/otR4yvehn/Mqg7/ALY/xgfzGoTpj9U2/wB94VyKrB5+vqOz00U30Wo8ZXvQQ9NdN9FqPGV70Q20ujaWQTImsrcBMsynuuoBHpzjOdoUDypjS3XC6GzD86i1j64WprkuODFP3Ga/8dtN9GqPGV70D47ab6NUeMr3oy/dzdqbWOQllVbY3a+Fb6C3E933Reafo1plF5kya3Mgoi+FiR4wapPgJYcMNpPclvjtpvo1R4yvejnx30v0Wo8ZXvQw/mFQc3+1H8I4dwqDm/2o/hDuRnpweY/PThS/Rajxle9BT050v0Wo8ZXvQxPR/QHRn9U1f4RH7S6LpRU9TOdW4CYFZT3XUAj02MO5E6MXiyc+Pak+jVHjK96B8e9J9GqPGV70YrtnZMynmNLmLhZTYjh3EHiCM7xGEQ07M543Fm+/HtSfRqjxle9A+Pak+jVHjK96MDAjtodkqJ6Co+m2lmOqLTVF2NhcyrfvQ5remCnls6mnnnBhvYy88WlrmMC2JNCT5bNkAwJiR3mr1adOwnJsFvQMz98Q29WxtGENFvk2Wo6aqZMV6af2SAbGV52lu1ATpqpiVApqjti4zlc7Z9qMGq6rEZlvOK29UHkVYDIfmrb23gblRMIwcqZuj9NlMAT8GqOzrnK5kfO7oR+PWk+jVHjK96MRaeCj8yRYf3mJ++G7It/KHk30OttPTApPqXPFHbT65N3ldOdIxAFNUZ98r3oUmdN9KAD8GqM78ZXA2+dGFUNOC0uzDNjcZ3UDQnLj3QeullQFOoxZcdQYHP2qLj2dd05tetjbfj0pPo1R4yvegfHpSfRqjxle9GDwIqzHu0bx8elL9GqPGV70D49KX6NUeMr3owa0GAgsFiRvHx6Uv0ao8ZXvQPj0pfo1R4yvejB7QLQah90jd/j0pfo1R4yvegRg9oEGoXdFiDXlqOUa/wBHtIEoZZ4zC7sefaKj/wAVEY5IPZEbbuUP6BI+q377wviLa/pfUyjeHbUypmMzsSpJwLc4VW/ZAXTS2fGIi/cPCJ/Zm69TUqGlSyV+exVVy1sSc/VeJAdHVZylfaf7RjFWro9DJJQlpUkqKhcch4QBbkPCLh8XdXylfaf7QPi8rOUr7T/aDT5BHKv719x50a7VmGeZBZmRkZgpJOFltmt9BYnL0Q36UJAFWhtm0lSe+zuAfADwiPrt0KySCxkkgamWVf2KcXsiCvfviZSqOlmkMcZZe8TXFbGr7rS1pdmiZb+zeofmxILAf4Qo9UZTtna02ocvNcsSb2ucK9yLoojV6sW2P/2af5axjE+LmuF5GOD459bEWmQQzYDCE2ECihyySDddFx3A3imSqiXKLEypjCWUJJALGyso83Mi9uF+61JtEru3/wATI/60r99YGq3RMZOacZF96YNnjDJnWzu0pjzFsaeFn8YyaYucbb0vL/Q5f/XX/Lmxi00Zxp8TOWrwpiQEGAgWgwEOyFE5aCOkK2hWRLuwHMgeJhXRfd3sEpqEubYlHcTn4Q//AJHVbdZOVAf1WP3Qm8jDV4eTfhEjvPLw9WDyJ+6IlJ2kLFCO7aEpex6Yi/wxctfkZ1h67RDzJK3IVri+Rta/Iw8kL8lM9KfjDdFzgUnvudMsUajSW/5aLBsuYlJJ60qGmMezlkDwivVVS0xy7m7Mbn1xJ7YmXlyx+eMRFozwrZyfLN+2yprFH3UkctAtBrR0CNrOLSFAg1oOFjuGJstQEyIFoPaOWh2DiFwwINaOQWTpJqnHZHpjcNxlvQSPqt++8YjIHYHpjcdwDfZ8i3Jx4THEX8RjL/iXz/JUdr7+mSxk0suWJcr5NS4Y3CdnsqpFhllrESekWr5yvsz70VSpBvnrx9PGG4EZpt9TtlCEXWkufxiVnOV9n/7QZOkWrGvUn0y2/B4pgEGELfxKjGD+FfY13dDfH4XM6qZLCPhLKVJwth1FjmDY31Oh0irdI+y1k1QZAAs5cZA0xg2cj09k+kmEOjZCa+X3LMJ9GAj7yIm+lrKZTD9Wb98v/eJk28bsrFCOPtSjHZNcff8ABM1q/wBTf9kn+WsYtOEbcydZsbs5n4ENOays/wB0xic4RU+V8hdnXsz/APTGjCE2hZxCZWAUkJERK7uD+kyP+tK/fWI0rEzurILVVOAMzOlfvrf2XgkxY47s0zpfX+hy/wD5C/5c2MUmjONs6ZGtSShxM8H/AAy3v+8IxWZrFP3jCC/or6iYEGAgAQYCBsFE4BEvsHZ5mTpdh56/fEYoi9dHdXKlz5ZmC4vb1nSM5NnVigt2+hBbyUJl7ScWyxZeEON/ZWF5Q/Uv90XLpBmyZ1ciyrYlXtnvt/AiIzpa2bg+Dv8Aqlfugk6kjlxxuyiUo+Smf3fvhCVrC8k/Jv8A3fvhvKOcJdTslXsfL92PNpnsJ+ecRtoka/yE/POGFoeL3Se1b5Pt+hwCDqI4BCiiKbMYxABAtCgEcIibNtImRAtB7Ry0OyXEJaBB7QILJ0krK/Rj0xpvRbvJLEv4LNYIwYtKLGwYNmyXPnYrkc8XdGZyx8l64UajmLLWY0txLclVcqcDEXuFa1iey2XcY1ls7OPElKOlmuba6NpM52eXMaSWJYrhDpcm5Ki4Iz4X8Ih26KG4VS/Yn/Uil0G8tVJGGXUTVHAYyyj0K1wIl5W9O0jLM0TpxlqQrP1csoGNrAtgsDmuXeIzbj4HXGGZ8TX1/gm/iof6Un2Lf6kGTopbjVL6pJ/1Ih5e8e1WcS1mTy5UOEEpCxUi4YL1dyLZ3hjP3zrwSDUzAQSCMMtSCMiD2QQYWqHgzTu+0dJx9fQ0zd7dWRs8PNL3bDZpkwqqqupAGijIXuTpGab+bwLV1OKX+jlr1csnLFmSz24XJ8AIiq6sqJ69ZNedNQMFxOzsgci4UXyDWBNoj6yS8tikxWR1yZWBVgdcwcxrCbtUlsVjxuE9cpXI1Hov3jltKFJNYB1LdVi0dWJJQE+cCTlxBFtDHNs9Fqu5annCWpN8DqWC9ysDe3cQfTGXU8l3DFVZgil3sCQqggFmtoLkZ98W2ibbEsDAtcF4XSa4t3YgcoNSqmrE8TUnPHNK+U+B8eiaf/z5PhM/hBfikn/8+T4TP4QjU7Z2zLUvM+Eoii7M0gBQOZJl5QoNpbbOYWrIP7OP9OC4eDDRn/vj6+gcdEk//nyfCZ/CLTunuFKom655nWzFBsSoREBFiQCTna4uTodIpO0N4NryQDOaolBjhBeSqAsc7AlMzkYa12z9rVK/KS6yYp4MszD/AIDYeyGpRT2TJliytVKap+B3pR3lSrnqko4pUkMoYaO7WxsvMdlQD3E6GKG0Sm1tlzpBAnypkonMB0Zbga4bjPhpEaRDTvdicEkox4QUCDWjoEGAhNgonAIdUU8o6kG1mB9sI2gwES2axiTTVjPtNmJv5XsW/wCEWfpemnDTAnUE+wRRNh1X9MVmyviHrKkCL10x9X1dGyuGYq1wOAIWxPhBKLc0cmOaSfzZn0k9h/V98N5bZx1GsIQxZxajyazybRJKr8hfzzhoBDqrPZUHlDe0RDg2zby+xwCFEEFAhZBBJihEFo4RCuGOERFm2kSIjhEKERy0OyXEJaOQpaBDsnSSdN+hPpi7yNoIlFQyJ/8Aw1QlUsw8ZbLUHq5696E37wTrFHpv0J9MOK3a5mSaeSVAFOJoDXuW66Z1huLZW0jokmebhlHh+th8m7M41nwQ2Dgm7/2YlgYjOv8A8vB2r94GsWOq2kkyhrZUi4pqcUiSb6vee3WTn/Wci/otFaO9kz4L8GwpfCJRnf2ppwcQpyfmYj4dm1oZUm2DLkVEkKCKjqbtexXqHLiwtne9ozaZ1xmm030a/XdmgIbVqkEgjZFwRkQRTZEHhEAMO1Ft2Vr1GRyVaxVGh4LPAGujfcxTexzPEwSgT8E+B4cR06vq8d7a8be2K++OWRe6kWIOYIIzBB4GFTLUlz1pFnSWRsuYCCCNoICCCCCJDggg5ggjSEOkYf1lVfXX/LSC7Z3xeqphJmS0x9YsyZOU2eaURpamYtrYsLAFuOEQer3pp57dZU0KTZxCh5iVE6TjKgKGZFuAbAXtCroUpda8f2/AXc8fJ7Q/+DM/zJUKbhVjnaNKpmOQZoBBdiNDwvDSq3llLJmyqWkWn68BJrmdNnOUU4sCl7BQSBfnEVsHa5pamVPChzKcOFJsDYHInhrB1QN7S25/AarrZhLgzHIu2RdiNTwvF63wkyDVzMe0HkthlXliTPYL8jLt2laxuLHLnGavNuSeZJ8Ytm0N7Kae5mTtnq8xgoZvhVQt8ChB2VsBkohUU5bprz4ry8Q8idKk1FNMSpmVuCcjtL6qap7JBGEOSGY52tCu0aakmzXc7ScY3ZrPTVBcXJNmINiRplyiJmbwSUeVMpqVaeZKmLMDddOmg4cwpVza17aZ5Q6nbw0Tks2zVxMSzYaueq3JucK2OEX4QvXUd73T/wAf4+wfeCmZaGX1dStVTCoYA4JiTJc1pYOG0zPCVF8sr3imkRYdt7wLNkrTyZCU8lZhnFQ7zXaYVw4md88lyAAGsQkqQzaAnv4eMVZFbb+vsJAQcCFZkkJ5TD0D+MNJlao0zhqLZnLPjhyOQIDOBqREbMrCdIQLmKWHxMX26vdQ5rJ4JGHhADPM1Ja3Mw1id3X2LNqWYSvNFzG1UjglO3bImZNN84EnW8FqVs7A8CRn3ax3HlCa2NIzbdtjwzsWp0yHcI6COcNQuV+HOO9b3xnoOtZ31HiiFkERyzIdSajmbeq8Zyg+h0Y+0R6ju0cIgK99LH6pv7NY6CDGTTXJ1xnCXDCkQW0KGOWgsbQTDAg4ECCydI8p/wBC3phgxiRpf0LxHOI72fPIITHZKM7BVBZibADMknQCC2iz7iVSU88TWAY5gXF8N+I7++HCDm6ReqlbGTbNm0kwdahVxmAdLfjEztCoWvQByqT1FkfRXA0SZy7m8Y0vbeypW0qfKwcC6tyP8IxzaFHMpprS5gwsp9RHAjmIzyY2uOTbFlSftcELVSnlsUdSrKbMpyIP54wnii0zMFWgWYcMxRaXN4gcEmc09o9kVirpnlMUcWYfkEHiO+MoyvZ8nTKLjut0ExRy8FvHRANM7eOgwtKpS3CJHZe706eewtkBs0xuzLX0txPcLmI1I37uSV0RF4kaXY8x1Dm0uWdHfK/1F1f0gW74s0qgkU36NeumD+1mKMIP/wDOUch6WufRBEpJtS5ObHixJ9pjGeZLg68fZJVc9ivzBLleSpmNzYZepRl43hCYtRN0uF8AItibNlq2FFNTN+aguqn9YxK0u5NRPzqJiyJYzwJa/rOgi8bb3o5O06Fsn9vyZdUUaqe2+JuQzhzQbvzpxtKku3fYgeJyjTkk7MojZFE6byUda5Pp0EKHa9bNyp6dKdeDTLYrfV4eEdSbPIlFMolXuDMkJ1lTMSSv95z/AOII9sd2FsugZ7O8x8ibtglplx7RvF1n7rT6oXq6qbMGpVBZRYgHXLjyiaoejmjQZyy5F/LduVxkthFKRm4syuqqKBXNqaY4BsPlAoOetgukTm6++9PS4sNIqggj9IxbxtGgzN1aVSAsiUAbjyAT5NxmfXEdV7uSuCKNNFUag90OxUZFtXa8uZNdlp5YxG+Zc/eYafDpZGchPUzCNCpNiq090OYGGwwpxGfCHlZuzLC3wIfJ80DUwBRmPwiQdZTrzwzL+wxwpIOjuv1lBHsi4vu/KYX6sDXS486y6RHVe7EsAkYhrxvp6YdD3ID+T7+Q6P6GsfAwhMkunlKR6olKjdpx5LA+nIw1YVErI4rf4lhUUptDaXOh0lSePa9OvqOsIipRvLlgfrJkfDSF5Ozes/Qur/qnsv4HWIcDaPaPEXSap42PJtPU38Y62RzyiPmKynCwKkagixhxRTG0tiHI5j1cozeNM649qa8xyDAh18CU/PHda9vXAie6Zt/u4C9IPkniNcRKUQ+TeI6YI6TyEKU1PiBIzI83iRxtBQcOYzH5yMJpMIzGRGkPZLCYbiwmW7S+a/eORjNtxdo64KM1pZad0N6mksAT2T7I0La+yJG05HAOB2HGqnv5jujFZlN2esl5jzl4iJzdTe9qVsTserHlDieSqOcdkckc8f8Asjmy4pYpU+GRe09lTqSaZcxcJU68DywnjCe3pbtKUlPJzvxCt+F407eDdl9oyRUibeaUBSWtjLVdQgOpbPM84rG7NbKxmmrBgINlJyN9LGODMmvaS4Ojs2WrhJ7MzeFZC3IGpJsANT6IsG9m7wkTT1WhuQvMDXAeP1dYa01T8EAKANPcZPr1QuQQg+d38ISalG0b6lB7mjbl7Cp5AxVyAll7MuxOH69tCeUO6mjm1DYZaESxkiKMKKvCw0EQG6u9zoAtUrEZWe3aI/WHGNV3antVJjlhpck5B2AxvbXqxwH6x9XdyvHKT09Dufb4Y/bju/PhfJFRXcwrbHd3OktNfSzaKIkG3VCpepmLKlDWXLOFf78w5t7IuFZVy5AwS1u/zRmb83Ot/TFL3qkzGlvOmqZuAErJU4Vyzz9Vz6o6YdnjE4Mvb8ublkcdvIvyOzqbHbIvbBLHpOp9ZEIpsGdUNernu/Hq5ZKSwAbHPjbutFq3fSXMkoygBCt8IsLX1BtxUxIPJscQHk5n0aN7M/VGhzX4kJQ7uJKyloqajsjMkZi51OUO5Gz1FwRoSATmbP2h7cvVFhSn/D2aQRpFmBtkRY+rMf8A2hqJm5EJMlkgi1rj7xYwalmsyq2lwCfTaxiUnSYZSJGEW7yfEk29sOhEbXyyChufKA9jL+IhCfSi3Hhx5affD7azKqFm0XtE8sOd/ZFBp9v1dShnSBKSXdurSYGLzAptcsCAl7cjDJY22FSD+UaoZ2US7Z/qxcXpRbU5AceWkVKp2x1KJNEjDVVJVMBNji07R5D+EK1m26mmwtVLKaS7BHaXiUy8WQJDajwhMRLSdljAv1U9mf4xHbQ2ZbCPnEDwJZvYItagEC3KGs+muyt82+XebZ+F/GGmMqM/Zh5fljn4AREVFPdvVf8AxGy+wGL/AD5cQ0uiDAsRmzEj0aL7APGKTEyjV2yEa91trmMjlEFU7HdDdDex9BB/GNF2js/CLjusOfBR4xEz6MqM+/P2sfGK5JKxTbcP6Oql9coyucpi/VaLhu3sSTNHWU7iavnIbCan1hx9MVfbAQWxLck2AGufKGkmTOp3E2SzAjMFTZh6eYgaCzYU3alkA2A9MCKlSdLE5UUPJluwFi2YJ7yIETpY9RD0CfJv6IjJyxObLl3lzPREPPEJloZkQXTSFGEEIiWzaKJGkriTqFfiT5Ljv74Z1tE7L1luzc2A4c4QIhelqmTTNTqp0MZ+67R0++tMyy9H2/LUbiVOJaSTbvX/AGjQN9d2JVdKFRTlessCCNJl9B6dAIxquowwxy8wdRxB5GLV0e7Tkswp6qe8uUvaQFyiNMBvdn823Ac46NanG+pw5MbhKiubYmzw5pp7GWZROT3uCBdcxzFrekRK7ZwyaOh6sYZ0yW7ObeaXyz5m0OqfYHw6vb5RnkmaR1zm7uo4A+dkNYmNv0culmtUVaqSvYpKYG4wJkjOR5uWnHOIpLYnfkY7D2eJUr4TXsRKOcuTf5Sedbc0TmeMWLYO0q7ac26EyZC2UYbpLRdAigam1sor+7W78/a074RUswkg+jFbIJL4AcL/AJG07Lp5cqWqSlCqowhbWtzVhz7/AMkSoKcguz6BZICgEm3lNqxHlKeRtmP9oXnU4YW4Wt6uHrEL9Xi19R45aH0iDSmvcHUa/wAR3GBlrYoeyHagrmpnPyNQC9OeAbz5f5/V5xeaWYIqPSVUdVTrNEtJkxJ0oSusvhVnYLiNiCbX+7lCWzpu08al2oigIxYRPDW44bm17RPBVWXeXkLcvu4QZiIo+9G8dRLqKenpllF5wmsWmlwoEoKbdjPO5h5sSpr2mf0kU2Cx/RNNL34ZOLWilIzaLJMhoVhwWgloBFZ3yp2eknqnlNKcL6SptGbbE2bKn0COXdSksrdZjrgKE3NgbA8fCNmqpV8oqdVuRSu7MZVsRu4V3VGPN0VgresQIGZhSVcx/wCTp869hNdCx4k5IT4eyLL0jsDR4Bm0x5aoOJOIGw8Iu1Vu9JeV1TS1MuwGGwsANLDhaI+h3Op5ThwrMy+SZkx5mH6mMnD6oCR/SIQiA6gAeyDOsPHl2hF1gXBQymLDZ0h86whMWGIiKqnxFSdBnbv0H4+yGG0kXCbx3evahp5LTAMRFgBpqQPxitzaupmjC0mWVbI/KHQ68IaBkTRUZqJzTfMUlU7+Z/P4Q/qKa3D1fcIsuy6BZaBVFgIa7UkYmwjW1yeQP4n+MVZJUJlIpJOC/eLW++BE61Ae8egZfdAgsKHe7tGXlTiPNW8VqoEXzcSaqyaoNxTLwMUeqWIZtFbjBhBCIWYQQiM2zqihK0DDCloXoaNpsxUXVjqdABmWPcBcxLNoqtx7sSiXA86cxWUOwAMjMc5hR3DUnhEFP7LZywL5jUj1Xia21XK5WXLykyhhl82+dMbvY5+iwh7unJRnZp6h6ZATMvwyyC95MG6OfMlNXfBbNytvSqOhM+oljUiWLDFMPIDgBFf2Ns2ZtaqapqCRKL6E2v8ANlpyHCGMmS+1KoKowSEsABoksGwA/WMa7s3Z6SpYlqoCqMNrZAcmH4/k3E5ILW7fCJbZ8hZahVAVQMIFrAD5pHLkfyX4lkdoescwPxHP/wDYZ0gKWx3w6BjqO5zx7j498usUjWTDSnBAIg5EEEdUwzMqm/0mneQqVTMkt5stQykiz4rpdgOyLjWKdv7s6XRSUn0uKXULMlqmF3Jm4iAUcEnrLjPPPKNS2hQpORpcxFdGFmVgCD6QYhaTc+llurrKGJPILM74PqByQvqtEdS72K5tqgpqirp1nPMWest2RFZkDqcIcFhmdNAdL8Iinlmj2pSyqZnCVCzOulY2dQEF1mAMThz490X/AGxu7JqAonIGwm6tcq6nmjqQV9Rhrszd2npmLonbYWLuzTHI5Y3JNu68CQm7JuQMoM0RlbtmVJHbdV4C5AuToBzik7X6UadCQmOYR81bDxa0UQzQXcQg0wRkW1uk2crsqSlFjkWYm44GwA4RGbQ6QKsEYcABVW8knUC/HneHRNm2NMEExCMYrd+KtZUlgy3dWLdnkxA490cTpDqllhissksV0YZAKef60Kgs2KY14RYRmNF0knCTMlEAEDste5N+duRif2VvzTzsg+E8Q3Z+/KHQWWh1hCasck1ytoQYOxBgGVDfSmlvJKzH6tWZRi78QIHsip7dozTS+tlzJmJSPKcsGuQCCpy48I0fa+zUnoUdQytqDFd/mnKBW5dwpuqu7Mo5ZHX1w0Jj3ZTFkUkWJANvSINPlC5y11h/Kk4RDWaIHyBHtLjsLFYEAENsF7CZ3rEHVCJnY+WL6piJqREs6ILcj2EEIhZhBSIyZ2QQlaJFW6mSeEycP8Mq/sLEeA74S2fTB37WSKC7n9Uagd5NgO8wnWTjMcsePDgAMgB3AAD1Qo+IZX8IhTUzTHVFF2Y2AiQ2xWhgtHT5orWYj+1mecx7uA7hAD/B5BmaTJ15crmqaTHHL5o9cG3XRJBWdOyDHChsSAOJNvCNEjzM8relGjbn7H+DSQq2vq5IyYnUMNQORi5UAVjyI4HX1Hzl/Poh9izlmBShBHAg3y7m4juMWVZCkDhbQjIg8wYpI0i9MaHSyxaFESwsNBCcs2Gt++D4oYrDxy8cBgQCOiCvMtCU6aBFA3w6Q5VO3VJ8pMvZrHJBxuefd4whFu2ntuXKsGYAtkoJF2PJRxMZNt3pPmvMwyU6tA1mLfpCL52Gi+2KvtBaibOM2ZNxAEMJxNkA1XB7oF9ctYcbdmphWpkqpMwlZjEeTMFr4U0XF5Qvc5nSChWRu0KWe00vNmE53EyY2RGoK3zItY2F9YTrWkY2a7viN7KAq3OZszXNr34QwnT2c3ZixOpJuYIRFkD2ftAE3EpL2Au2Jj2QAL520A4QpJnT53kIGwi3ZlIbDgL4cojYstEy/AlCyzNPXt1igsDcqMBOHO3lAd5hMY42pLnGlpsCXe0wOOrUkWbiCuUVqbWOOy6JkTkZYWxOvkgEaDwi673U7/BECF3tMu3nNbteURrYm3qiqby+XKB8sSZYmc8Vj5XfbDAgY0+FIVwmXhF79hiMwLDJr8zHVlpgYI/aYjJxhNhc2B01tx4QxgRQEvs2vn0oZgzKBYBTcqSdLDlYE5d0XPdrfgTThmjAwFyfNsNSTwjOZVSy5XuvzTmvh+MSk+WqSsC2SZMAZlJ83zVBOl8jY90Kgs2WTWK4uDcR0reMd2HtmbS3JJwA2wHnxtyt+MaTu/t2XULiU+kHUHkYEh2Ss/IQwdYfTWvDWYISAa4YEKEQIAKxsrU+gxHVI1iR2XqfQYYVIzMQzrgtxg4hMiFmEHpafG6oPOIHoHE+F4xZ3QVKxwydXIVfOmnG31Fylj1m7eENqKkMyYqDzjryGpPqF4e1Z6xyRpoo5KuSjwAgTG6iRMfzn+RT15zD4ZeuBO3SMcvsY3NkfVn4XVBUylrZE5CWnH15n1xpezNjIZeEqCLWCkDTuvk3oim7jbNJBmcWNlyvkNTaNO2YMNgy5DXCLr601X85xueTDd2yBXdKdTEzaGZhOpkvfq29F9D+biHVXvbVSzTyhTL18/rLo03CqiVa5xBTre8XmVhZbggjmMxFQ3m2PJn1cjFPaXNlpMKohws6NYMcWo04ZwzYe7I2tWM9p9PKlpY9pZ+M34DDgH3w1XeydPmTVpJAmpJcy3mTJvVKXHlLLsrFrczYRXKtplFX00qVNmPLqRMV5cx2m4SgBDozEsNedsj6nvRX/wAGwPlLPnB+YbFnf2QAW7djeJaoOMLS5kp+rmy2tiRh3jJgRmCNYnJs6wjONz2/rTabDyLyFvwxKhxeuFekjepqeSUk5zGyJGfVg+ceROg9fKARG9I+/TSiaenPynnv80Hgvf38PuzufLlsBPmXUtcmWMi7fOU+ahN78iCBfgKaeOqLTxjAJ6q57Ra92F9SmefecrEmIypntMYsxuT6gLaADgO6KolsPWVrTLXyUZKoyVRyA/HjxiwbO2UrU0s2nTOtLEqkyWguhIWysLsddIqhiZ2ftCQgls0t+slG4KsAr2OJcQINraZcIGKx1szYst5Rdkmk9aZYVWRSLAHtYxmc7WiDrZWCYyhWWxtZ/KH1u+JH+UZMws05HDmY0zFLIzDG5UhtO4jnxhptivM+c80i2I6DOwAAGfHIQAMrwaXOZD2WK35Ej7oJHIYi57edk2fSsrFTzBIPaBOoilOxJuTc98X3emX/AFbT93V+1DFBIhIbBBY7aAYYiTo9lhpQmEvmzABJeO2G2ZzFtYjqlyzEkls9TqeV4f0dRLCreZMQq2Kw7Sn6ouMJyhptCoEya7gWxMSBCGdWoxAK97DyW1K/xHdDqnq2pGBlm7GxJ80jgBz9MRgELSJw8l7lb+te8QCNT3e26tQlxkdCOIMTJzjHKfaLyJoK5AeaPJKn77841HZO0BNQMOI46j0wDsfGOQaBCGVPZpzPoMMqnjF4pujqtXUSvtP/AFhvN6NK48JP2n/rENM64SinuyhND3Zq2Ex+S4B9aZl+6Hi0Hour+Uj7U+7DtOjatEsLaTfEWb5Q8gFt2eV/GMtL8Dr73HSVoqEnKGe8kzFMSSv9mAv9982+8D1Rf6To5rQ6lhJsDc/KHhp5vO0MKLour/hHWzeotiL5TSTc6ebBig07Zz/6hnU0oQ3Q+3bogiqtslAGlx7Mx6Yvey5WV/xv4GIug3Qmpn2QeasVPrsLH1iJ6n2dOTirjv7J8QLHwEb0cEdkLpJAJIAudTbX0xE7d3dlVRRnBDyyTLmIxSYl9cLLnny0iwCnbujvwcw6Ksqmzt05UqYZ3bmTSMPWTXLsF5LfJR6BCdRufLMx5kqZOp2mZzOpcKrn5xVgQG7xYxb/AIOe6CvTt3QUFlOFBJ2fIYShbMscTdqZMbizsc2JsLmMYnTZ7VUyZOxI2bTbjRPm4TkQclA0OUav0ibo7QrSiSOqEte02KaVJbQZBTkBfxiJkdH+0OpSTNSROTPHinsHXPsiW2DQDPPLO0NCbMp2hVma97BQMlUaKo0A/POGsa0eiWYqi0pXPauTUhLC5wjKWb5Wv3wjTdEE8KvWKrMxOLDPCiWt8sN5ZxnjwEAjKo5GiT+h3aAYheoK3OEmaQSL5EjBlCfxPbS/Z/tj7kMRn8cjQfid2l+z/bH3IHxO7S/Z/tj7kAGfQFjQPic2l+z/AGx9yAOhzaX7P9sfcgAW3tl/1cg5CV+7aM2jeN4Nw6qdSmSgl4rIBd7Ds2vnaKT8Te0v2f7Y+5CQ2Z5HI0T4mtpfs/2ze5HD0NbS/Z/tj7kMRnZgWjRPia2l+z/bH3I4ehnaX7P9qfcgAzsmCxop6GNpfs/2p9yDDoX2jxNP9q3uQAUOlm3GHLEPIPEcwPw7/TExubtB0mFTco2ZPAH098Wmm6Gq9SSwkNbyQJxAPpOC4hSs6JdqPb/h1GuETSADz8jPnAMmknAiOw6odxtoLLUOJOICxtNJB7/JgQgNagQIEAAgQIEAAgQIEAAgQIEAAgQIEAAgQIEAAgQIEAAgQIEAAgQIEAAgQIEAAgQIEAAgQIEAAgQIEAAgQIEAAgQIEAAgQIEAAgQIEA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4" descr="data:image/jpeg;base64,/9j/4AAQSkZJRgABAQAAAQABAAD/2wCEAAkGBxQSEhUUExQVFBUVFhYUFRcWFRQVFRcXFBcXFxQXFBYYHCggGB0mHBQUITEhJSkrLi4uFx8zODMsNygtLisBCgoKDg0OGxAQGywkHyQsLSwsLC4sLCwsLCwsLCwsLCwsLCwsLCwsLCwsLCwsLCwsLCwsLCwsLCwsLCwsLCwsLP/AABEIAMIBAwMBIgACEQEDEQH/xAAcAAAABwEBAAAAAAAAAAAAAAAAAgMEBQYHAQj/xABOEAACAAQDBAUGCgUKBgMBAAABAgADBBESITEFBkFRBxMiYZEyQnGBodIUFyNSVHKTscHwM2JkstEVFiQlQ4KSs9PhNFNzhKLidMLxY//EABoBAAMBAQEBAAAAAAAAAAAAAAABAgMEBQb/xAAzEQACAgEDAQUHAwMFAAAAAAAAAQIRAxIhMUEEE1Fh8CIyQnGBkdGxwfEjUqIFFDNicv/aAAwDAQACEQMRAD8AsVV0t06S1f4POIYA2Bl3F+dzDIdNdN9FqPGT70ZRVteTLHcIdbubuTat8MsABbF3byVB09JNjYd3CJbo1x49W74NPHTRT/Rajxle9Hfjnp/otR4yveiOpOjmnUXmTJjnjYqi+FiR4wt/Mmg7/tj/ABhe0aKOHzHnxz0/0Wo8ZXvQPjnp/otR4yvehn/Mqg7/ALY/xgfzGoTpj9U2/wB94VyKrB5+vqOz00U30Wo8ZXvQQ9NdN9FqPGV70Q20ujaWQTImsrcBMsynuuoBHpzjOdoUDypjS3XC6GzD86i1j64WprkuODFP3Ga/8dtN9GqPGV70D47ab6NUeMr3oy/dzdqbWOQllVbY3a+Fb6C3E933Reafo1plF5kya3Mgoi+FiR4wapPgJYcMNpPclvjtpvo1R4yvejnx30v0Wo8ZXvQw/mFQc3+1H8I4dwqDm/2o/hDuRnpweY/PThS/Rajxle9BT050v0Wo8ZXvQxPR/QHRn9U1f4RH7S6LpRU9TOdW4CYFZT3XUAj02MO5E6MXiyc+Pak+jVHjK96B8e9J9GqPGV70YrtnZMynmNLmLhZTYjh3EHiCM7xGEQ07M543Fm+/HtSfRqjxle9A+Pak+jVHjK96MDAjtodkqJ6Co+m2lmOqLTVF2NhcyrfvQ5remCnls6mnnnBhvYy88WlrmMC2JNCT5bNkAwJiR3mr1adOwnJsFvQMz98Q29WxtGENFvk2Wo6aqZMV6af2SAbGV52lu1ATpqpiVApqjti4zlc7Z9qMGq6rEZlvOK29UHkVYDIfmrb23gblRMIwcqZuj9NlMAT8GqOzrnK5kfO7oR+PWk+jVHjK96MRaeCj8yRYf3mJ++G7It/KHk30OttPTApPqXPFHbT65N3ldOdIxAFNUZ98r3oUmdN9KAD8GqM78ZXA2+dGFUNOC0uzDNjcZ3UDQnLj3QeullQFOoxZcdQYHP2qLj2dd05tetjbfj0pPo1R4yvegfHpSfRqjxle9GDwIqzHu0bx8elL9GqPGV70D49KX6NUeMr3owa0GAgsFiRvHx6Uv0ao8ZXvQPj0pfo1R4yvejB7QLQah90jd/j0pfo1R4yvegRg9oEGoXdFiDXlqOUa/wBHtIEoZZ4zC7sefaKj/wAVEY5IPZEbbuUP6BI+q377wviLa/pfUyjeHbUypmMzsSpJwLc4VW/ZAXTS2fGIi/cPCJ/Zm69TUqGlSyV+exVVy1sSc/VeJAdHVZylfaf7RjFWro9DJJQlpUkqKhcch4QBbkPCLh8XdXylfaf7QPi8rOUr7T/aDT5BHKv719x50a7VmGeZBZmRkZgpJOFltmt9BYnL0Q36UJAFWhtm0lSe+zuAfADwiPrt0KySCxkkgamWVf2KcXsiCvfviZSqOlmkMcZZe8TXFbGr7rS1pdmiZb+zeofmxILAf4Qo9UZTtna02ocvNcsSb2ucK9yLoojV6sW2P/2af5axjE+LmuF5GOD459bEWmQQzYDCE2ECihyySDddFx3A3imSqiXKLEypjCWUJJALGyso83Mi9uF+61JtEru3/wATI/60r99YGq3RMZOacZF96YNnjDJnWzu0pjzFsaeFn8YyaYucbb0vL/Q5f/XX/Lmxi00Zxp8TOWrwpiQEGAgWgwEOyFE5aCOkK2hWRLuwHMgeJhXRfd3sEpqEubYlHcTn4Q//AJHVbdZOVAf1WP3Qm8jDV4eTfhEjvPLw9WDyJ+6IlJ2kLFCO7aEpex6Yi/wxctfkZ1h67RDzJK3IVri+Rta/Iw8kL8lM9KfjDdFzgUnvudMsUajSW/5aLBsuYlJJ60qGmMezlkDwivVVS0xy7m7Mbn1xJ7YmXlyx+eMRFozwrZyfLN+2yprFH3UkctAtBrR0CNrOLSFAg1oOFjuGJstQEyIFoPaOWh2DiFwwINaOQWTpJqnHZHpjcNxlvQSPqt++8YjIHYHpjcdwDfZ8i3Jx4THEX8RjL/iXz/JUdr7+mSxk0suWJcr5NS4Y3CdnsqpFhllrESekWr5yvsz70VSpBvnrx9PGG4EZpt9TtlCEXWkufxiVnOV9n/7QZOkWrGvUn0y2/B4pgEGELfxKjGD+FfY13dDfH4XM6qZLCPhLKVJwth1FjmDY31Oh0irdI+y1k1QZAAs5cZA0xg2cj09k+kmEOjZCa+X3LMJ9GAj7yIm+lrKZTD9Wb98v/eJk28bsrFCOPtSjHZNcff8ABM1q/wBTf9kn+WsYtOEbcydZsbs5n4ENOays/wB0xic4RU+V8hdnXsz/APTGjCE2hZxCZWAUkJERK7uD+kyP+tK/fWI0rEzurILVVOAMzOlfvrf2XgkxY47s0zpfX+hy/wD5C/5c2MUmjONs6ZGtSShxM8H/AAy3v+8IxWZrFP3jCC/or6iYEGAgAQYCBsFE4BEvsHZ5mTpdh56/fEYoi9dHdXKlz5ZmC4vb1nSM5NnVigt2+hBbyUJl7ScWyxZeEON/ZWF5Q/Uv90XLpBmyZ1ciyrYlXtnvt/AiIzpa2bg+Dv8Aqlfugk6kjlxxuyiUo+Smf3fvhCVrC8k/Jv8A3fvhvKOcJdTslXsfL92PNpnsJ+ecRtoka/yE/POGFoeL3Se1b5Pt+hwCDqI4BCiiKbMYxABAtCgEcIibNtImRAtB7Ry0OyXEJaBB7QILJ0krK/Rj0xpvRbvJLEv4LNYIwYtKLGwYNmyXPnYrkc8XdGZyx8l64UajmLLWY0txLclVcqcDEXuFa1iey2XcY1ls7OPElKOlmuba6NpM52eXMaSWJYrhDpcm5Ki4Iz4X8Ih26KG4VS/Yn/Uil0G8tVJGGXUTVHAYyyj0K1wIl5W9O0jLM0TpxlqQrP1csoGNrAtgsDmuXeIzbj4HXGGZ8TX1/gm/iof6Un2Lf6kGTopbjVL6pJ/1Ih5e8e1WcS1mTy5UOEEpCxUi4YL1dyLZ3hjP3zrwSDUzAQSCMMtSCMiD2QQYWqHgzTu+0dJx9fQ0zd7dWRs8PNL3bDZpkwqqqupAGijIXuTpGab+bwLV1OKX+jlr1csnLFmSz24XJ8AIiq6sqJ69ZNedNQMFxOzsgci4UXyDWBNoj6yS8tikxWR1yZWBVgdcwcxrCbtUlsVjxuE9cpXI1Hov3jltKFJNYB1LdVi0dWJJQE+cCTlxBFtDHNs9Fqu5annCWpN8DqWC9ysDe3cQfTGXU8l3DFVZgil3sCQqggFmtoLkZ98W2ibbEsDAtcF4XSa4t3YgcoNSqmrE8TUnPHNK+U+B8eiaf/z5PhM/hBfikn/8+T4TP4QjU7Z2zLUvM+Eoii7M0gBQOZJl5QoNpbbOYWrIP7OP9OC4eDDRn/vj6+gcdEk//nyfCZ/CLTunuFKom655nWzFBsSoREBFiQCTna4uTodIpO0N4NryQDOaolBjhBeSqAsc7AlMzkYa12z9rVK/KS6yYp4MszD/AIDYeyGpRT2TJliytVKap+B3pR3lSrnqko4pUkMoYaO7WxsvMdlQD3E6GKG0Sm1tlzpBAnypkonMB0Zbga4bjPhpEaRDTvdicEkox4QUCDWjoEGAhNgonAIdUU8o6kG1mB9sI2gwES2axiTTVjPtNmJv5XsW/wCEWfpemnDTAnUE+wRRNh1X9MVmyviHrKkCL10x9X1dGyuGYq1wOAIWxPhBKLc0cmOaSfzZn0k9h/V98N5bZx1GsIQxZxajyazybRJKr8hfzzhoBDqrPZUHlDe0RDg2zby+xwCFEEFAhZBBJihEFo4RCuGOERFm2kSIjhEKERy0OyXEJaOQpaBDsnSSdN+hPpi7yNoIlFQyJ/8Aw1QlUsw8ZbLUHq5696E37wTrFHpv0J9MOK3a5mSaeSVAFOJoDXuW66Z1huLZW0jokmebhlHh+th8m7M41nwQ2Dgm7/2YlgYjOv8A8vB2r94GsWOq2kkyhrZUi4pqcUiSb6vee3WTn/Wci/otFaO9kz4L8GwpfCJRnf2ppwcQpyfmYj4dm1oZUm2DLkVEkKCKjqbtexXqHLiwtne9ozaZ1xmm030a/XdmgIbVqkEgjZFwRkQRTZEHhEAMO1Ft2Vr1GRyVaxVGh4LPAGujfcxTexzPEwSgT8E+B4cR06vq8d7a8be2K++OWRe6kWIOYIIzBB4GFTLUlz1pFnSWRsuYCCCNoICCCCCJDggg5ggjSEOkYf1lVfXX/LSC7Z3xeqphJmS0x9YsyZOU2eaURpamYtrYsLAFuOEQer3pp57dZU0KTZxCh5iVE6TjKgKGZFuAbAXtCroUpda8f2/AXc8fJ7Q/+DM/zJUKbhVjnaNKpmOQZoBBdiNDwvDSq3llLJmyqWkWn68BJrmdNnOUU4sCl7BQSBfnEVsHa5pamVPChzKcOFJsDYHInhrB1QN7S25/AarrZhLgzHIu2RdiNTwvF63wkyDVzMe0HkthlXliTPYL8jLt2laxuLHLnGavNuSeZJ8Ytm0N7Kae5mTtnq8xgoZvhVQt8ChB2VsBkohUU5bprz4ry8Q8idKk1FNMSpmVuCcjtL6qap7JBGEOSGY52tCu0aakmzXc7ScY3ZrPTVBcXJNmINiRplyiJmbwSUeVMpqVaeZKmLMDddOmg4cwpVza17aZ5Q6nbw0Tks2zVxMSzYaueq3JucK2OEX4QvXUd73T/wAf4+wfeCmZaGX1dStVTCoYA4JiTJc1pYOG0zPCVF8sr3imkRYdt7wLNkrTyZCU8lZhnFQ7zXaYVw4md88lyAAGsQkqQzaAnv4eMVZFbb+vsJAQcCFZkkJ5TD0D+MNJlao0zhqLZnLPjhyOQIDOBqREbMrCdIQLmKWHxMX26vdQ5rJ4JGHhADPM1Ja3Mw1id3X2LNqWYSvNFzG1UjglO3bImZNN84EnW8FqVs7A8CRn3ax3HlCa2NIzbdtjwzsWp0yHcI6COcNQuV+HOO9b3xnoOtZ31HiiFkERyzIdSajmbeq8Zyg+h0Y+0R6ju0cIgK99LH6pv7NY6CDGTTXJ1xnCXDCkQW0KGOWgsbQTDAg4ECCydI8p/wBC3phgxiRpf0LxHOI72fPIITHZKM7BVBZibADMknQCC2iz7iVSU88TWAY5gXF8N+I7++HCDm6ReqlbGTbNm0kwdahVxmAdLfjEztCoWvQByqT1FkfRXA0SZy7m8Y0vbeypW0qfKwcC6tyP8IxzaFHMpprS5gwsp9RHAjmIzyY2uOTbFlSftcELVSnlsUdSrKbMpyIP54wnii0zMFWgWYcMxRaXN4gcEmc09o9kVirpnlMUcWYfkEHiO+MoyvZ8nTKLjut0ExRy8FvHRANM7eOgwtKpS3CJHZe706eewtkBs0xuzLX0txPcLmI1I37uSV0RF4kaXY8x1Dm0uWdHfK/1F1f0gW74s0qgkU36NeumD+1mKMIP/wDOUch6WufRBEpJtS5ObHixJ9pjGeZLg68fZJVc9ivzBLleSpmNzYZepRl43hCYtRN0uF8AItibNlq2FFNTN+aguqn9YxK0u5NRPzqJiyJYzwJa/rOgi8bb3o5O06Fsn9vyZdUUaqe2+JuQzhzQbvzpxtKku3fYgeJyjTkk7MojZFE6byUda5Pp0EKHa9bNyp6dKdeDTLYrfV4eEdSbPIlFMolXuDMkJ1lTMSSv95z/AOII9sd2FsugZ7O8x8ibtglplx7RvF1n7rT6oXq6qbMGpVBZRYgHXLjyiaoejmjQZyy5F/LduVxkthFKRm4syuqqKBXNqaY4BsPlAoOetgukTm6++9PS4sNIqggj9IxbxtGgzN1aVSAsiUAbjyAT5NxmfXEdV7uSuCKNNFUag90OxUZFtXa8uZNdlp5YxG+Zc/eYafDpZGchPUzCNCpNiq090OYGGwwpxGfCHlZuzLC3wIfJ80DUwBRmPwiQdZTrzwzL+wxwpIOjuv1lBHsi4vu/KYX6sDXS486y6RHVe7EsAkYhrxvp6YdD3ID+T7+Q6P6GsfAwhMkunlKR6olKjdpx5LA+nIw1YVErI4rf4lhUUptDaXOh0lSePa9OvqOsIipRvLlgfrJkfDSF5Ozes/Qur/qnsv4HWIcDaPaPEXSap42PJtPU38Y62RzyiPmKynCwKkagixhxRTG0tiHI5j1cozeNM649qa8xyDAh18CU/PHda9vXAie6Zt/u4C9IPkniNcRKUQ+TeI6YI6TyEKU1PiBIzI83iRxtBQcOYzH5yMJpMIzGRGkPZLCYbiwmW7S+a/eORjNtxdo64KM1pZad0N6mksAT2T7I0La+yJG05HAOB2HGqnv5jujFZlN2esl5jzl4iJzdTe9qVsTserHlDieSqOcdkckc8f8Asjmy4pYpU+GRe09lTqSaZcxcJU68DywnjCe3pbtKUlPJzvxCt+F407eDdl9oyRUibeaUBSWtjLVdQgOpbPM84rG7NbKxmmrBgINlJyN9LGODMmvaS4Ojs2WrhJ7MzeFZC3IGpJsANT6IsG9m7wkTT1WhuQvMDXAeP1dYa01T8EAKANPcZPr1QuQQg+d38ISalG0b6lB7mjbl7Cp5AxVyAll7MuxOH69tCeUO6mjm1DYZaESxkiKMKKvCw0EQG6u9zoAtUrEZWe3aI/WHGNV3antVJjlhpck5B2AxvbXqxwH6x9XdyvHKT09Dufb4Y/bju/PhfJFRXcwrbHd3OktNfSzaKIkG3VCpepmLKlDWXLOFf78w5t7IuFZVy5AwS1u/zRmb83Ot/TFL3qkzGlvOmqZuAErJU4Vyzz9Vz6o6YdnjE4Mvb8ublkcdvIvyOzqbHbIvbBLHpOp9ZEIpsGdUNernu/Hq5ZKSwAbHPjbutFq3fSXMkoygBCt8IsLX1BtxUxIPJscQHk5n0aN7M/VGhzX4kJQ7uJKyloqajsjMkZi51OUO5Gz1FwRoSATmbP2h7cvVFhSn/D2aQRpFmBtkRY+rMf8A2hqJm5EJMlkgi1rj7xYwalmsyq2lwCfTaxiUnSYZSJGEW7yfEk29sOhEbXyyChufKA9jL+IhCfSi3Hhx5affD7azKqFm0XtE8sOd/ZFBp9v1dShnSBKSXdurSYGLzAptcsCAl7cjDJY22FSD+UaoZ2US7Z/qxcXpRbU5AceWkVKp2x1KJNEjDVVJVMBNji07R5D+EK1m26mmwtVLKaS7BHaXiUy8WQJDajwhMRLSdljAv1U9mf4xHbQ2ZbCPnEDwJZvYItagEC3KGs+muyt82+XebZ+F/GGmMqM/Zh5fljn4AREVFPdvVf8AxGy+wGL/AD5cQ0uiDAsRmzEj0aL7APGKTEyjV2yEa91trmMjlEFU7HdDdDex9BB/GNF2js/CLjusOfBR4xEz6MqM+/P2sfGK5JKxTbcP6Oql9coyucpi/VaLhu3sSTNHWU7iavnIbCan1hx9MVfbAQWxLck2AGufKGkmTOp3E2SzAjMFTZh6eYgaCzYU3alkA2A9MCKlSdLE5UUPJluwFi2YJ7yIETpY9RD0CfJv6IjJyxObLl3lzPREPPEJloZkQXTSFGEEIiWzaKJGkriTqFfiT5Ljv74Z1tE7L1luzc2A4c4QIhelqmTTNTqp0MZ+67R0++tMyy9H2/LUbiVOJaSTbvX/AGjQN9d2JVdKFRTlessCCNJl9B6dAIxquowwxy8wdRxB5GLV0e7Tkswp6qe8uUvaQFyiNMBvdn823Ac46NanG+pw5MbhKiubYmzw5pp7GWZROT3uCBdcxzFrekRK7ZwyaOh6sYZ0yW7ObeaXyz5m0OqfYHw6vb5RnkmaR1zm7uo4A+dkNYmNv0culmtUVaqSvYpKYG4wJkjOR5uWnHOIpLYnfkY7D2eJUr4TXsRKOcuTf5Sedbc0TmeMWLYO0q7ac26EyZC2UYbpLRdAigam1sor+7W78/a074RUswkg+jFbIJL4AcL/AJG07Lp5cqWqSlCqowhbWtzVhz7/AMkSoKcguz6BZICgEm3lNqxHlKeRtmP9oXnU4YW4Wt6uHrEL9Xi19R45aH0iDSmvcHUa/wAR3GBlrYoeyHagrmpnPyNQC9OeAbz5f5/V5xeaWYIqPSVUdVTrNEtJkxJ0oSusvhVnYLiNiCbX+7lCWzpu08al2oigIxYRPDW44bm17RPBVWXeXkLcvu4QZiIo+9G8dRLqKenpllF5wmsWmlwoEoKbdjPO5h5sSpr2mf0kU2Cx/RNNL34ZOLWilIzaLJMhoVhwWgloBFZ3yp2eknqnlNKcL6SptGbbE2bKn0COXdSksrdZjrgKE3NgbA8fCNmqpV8oqdVuRSu7MZVsRu4V3VGPN0VgresQIGZhSVcx/wCTp869hNdCx4k5IT4eyLL0jsDR4Bm0x5aoOJOIGw8Iu1Vu9JeV1TS1MuwGGwsANLDhaI+h3Op5ThwrMy+SZkx5mH6mMnD6oCR/SIQiA6gAeyDOsPHl2hF1gXBQymLDZ0h86whMWGIiKqnxFSdBnbv0H4+yGG0kXCbx3evahp5LTAMRFgBpqQPxitzaupmjC0mWVbI/KHQ68IaBkTRUZqJzTfMUlU7+Z/P4Q/qKa3D1fcIsuy6BZaBVFgIa7UkYmwjW1yeQP4n+MVZJUJlIpJOC/eLW++BE61Ae8egZfdAgsKHe7tGXlTiPNW8VqoEXzcSaqyaoNxTLwMUeqWIZtFbjBhBCIWYQQiM2zqihK0DDCloXoaNpsxUXVjqdABmWPcBcxLNoqtx7sSiXA86cxWUOwAMjMc5hR3DUnhEFP7LZywL5jUj1Xia21XK5WXLykyhhl82+dMbvY5+iwh7unJRnZp6h6ZATMvwyyC95MG6OfMlNXfBbNytvSqOhM+oljUiWLDFMPIDgBFf2Ns2ZtaqapqCRKL6E2v8ANlpyHCGMmS+1KoKowSEsABoksGwA/WMa7s3Z6SpYlqoCqMNrZAcmH4/k3E5ILW7fCJbZ8hZahVAVQMIFrAD5pHLkfyX4lkdoescwPxHP/wDYZ0gKWx3w6BjqO5zx7j498usUjWTDSnBAIg5EEEdUwzMqm/0mneQqVTMkt5stQykiz4rpdgOyLjWKdv7s6XRSUn0uKXULMlqmF3Jm4iAUcEnrLjPPPKNS2hQpORpcxFdGFmVgCD6QYhaTc+llurrKGJPILM74PqByQvqtEdS72K5tqgpqirp1nPMWest2RFZkDqcIcFhmdNAdL8Iinlmj2pSyqZnCVCzOulY2dQEF1mAMThz490X/AGxu7JqAonIGwm6tcq6nmjqQV9Rhrszd2npmLonbYWLuzTHI5Y3JNu68CQm7JuQMoM0RlbtmVJHbdV4C5AuToBzik7X6UadCQmOYR81bDxa0UQzQXcQg0wRkW1uk2crsqSlFjkWYm44GwA4RGbQ6QKsEYcABVW8knUC/HneHRNm2NMEExCMYrd+KtZUlgy3dWLdnkxA490cTpDqllhissksV0YZAKef60Kgs2KY14RYRmNF0knCTMlEAEDste5N+duRif2VvzTzsg+E8Q3Z+/KHQWWh1hCasck1ytoQYOxBgGVDfSmlvJKzH6tWZRi78QIHsip7dozTS+tlzJmJSPKcsGuQCCpy48I0fa+zUnoUdQytqDFd/mnKBW5dwpuqu7Mo5ZHX1w0Jj3ZTFkUkWJANvSINPlC5y11h/Kk4RDWaIHyBHtLjsLFYEAENsF7CZ3rEHVCJnY+WL6piJqREs6ILcj2EEIhZhBSIyZ2QQlaJFW6mSeEycP8Mq/sLEeA74S2fTB37WSKC7n9Uagd5NgO8wnWTjMcsePDgAMgB3AAD1Qo+IZX8IhTUzTHVFF2Y2AiQ2xWhgtHT5orWYj+1mecx7uA7hAD/B5BmaTJ15crmqaTHHL5o9cG3XRJBWdOyDHChsSAOJNvCNEjzM8relGjbn7H+DSQq2vq5IyYnUMNQORi5UAVjyI4HX1Hzl/Poh9izlmBShBHAg3y7m4juMWVZCkDhbQjIg8wYpI0i9MaHSyxaFESwsNBCcs2Gt++D4oYrDxy8cBgQCOiCvMtCU6aBFA3w6Q5VO3VJ8pMvZrHJBxuefd4whFu2ntuXKsGYAtkoJF2PJRxMZNt3pPmvMwyU6tA1mLfpCL52Gi+2KvtBaibOM2ZNxAEMJxNkA1XB7oF9ctYcbdmphWpkqpMwlZjEeTMFr4U0XF5Qvc5nSChWRu0KWe00vNmE53EyY2RGoK3zItY2F9YTrWkY2a7viN7KAq3OZszXNr34QwnT2c3ZixOpJuYIRFkD2ftAE3EpL2Au2Jj2QAL520A4QpJnT53kIGwi3ZlIbDgL4cojYstEy/AlCyzNPXt1igsDcqMBOHO3lAd5hMY42pLnGlpsCXe0wOOrUkWbiCuUVqbWOOy6JkTkZYWxOvkgEaDwi673U7/BECF3tMu3nNbteURrYm3qiqby+XKB8sSZYmc8Vj5XfbDAgY0+FIVwmXhF79hiMwLDJr8zHVlpgYI/aYjJxhNhc2B01tx4QxgRQEvs2vn0oZgzKBYBTcqSdLDlYE5d0XPdrfgTThmjAwFyfNsNSTwjOZVSy5XuvzTmvh+MSk+WqSsC2SZMAZlJ83zVBOl8jY90Kgs2WTWK4uDcR0reMd2HtmbS3JJwA2wHnxtyt+MaTu/t2XULiU+kHUHkYEh2Ss/IQwdYfTWvDWYISAa4YEKEQIAKxsrU+gxHVI1iR2XqfQYYVIzMQzrgtxg4hMiFmEHpafG6oPOIHoHE+F4xZ3QVKxwydXIVfOmnG31Fylj1m7eENqKkMyYqDzjryGpPqF4e1Z6xyRpoo5KuSjwAgTG6iRMfzn+RT15zD4ZeuBO3SMcvsY3NkfVn4XVBUylrZE5CWnH15n1xpezNjIZeEqCLWCkDTuvk3oim7jbNJBmcWNlyvkNTaNO2YMNgy5DXCLr601X85xueTDd2yBXdKdTEzaGZhOpkvfq29F9D+biHVXvbVSzTyhTL18/rLo03CqiVa5xBTre8XmVhZbggjmMxFQ3m2PJn1cjFPaXNlpMKohws6NYMcWo04ZwzYe7I2tWM9p9PKlpY9pZ+M34DDgH3w1XeydPmTVpJAmpJcy3mTJvVKXHlLLsrFrczYRXKtplFX00qVNmPLqRMV5cx2m4SgBDozEsNedsj6nvRX/wAGwPlLPnB+YbFnf2QAW7djeJaoOMLS5kp+rmy2tiRh3jJgRmCNYnJs6wjONz2/rTabDyLyFvwxKhxeuFekjepqeSUk5zGyJGfVg+ceROg9fKARG9I+/TSiaenPynnv80Hgvf38PuzufLlsBPmXUtcmWMi7fOU+ahN78iCBfgKaeOqLTxjAJ6q57Ra92F9SmefecrEmIypntMYsxuT6gLaADgO6KolsPWVrTLXyUZKoyVRyA/HjxiwbO2UrU0s2nTOtLEqkyWguhIWysLsddIqhiZ2ftCQgls0t+slG4KsAr2OJcQINraZcIGKx1szYst5Rdkmk9aZYVWRSLAHtYxmc7WiDrZWCYyhWWxtZ/KH1u+JH+UZMws05HDmY0zFLIzDG5UhtO4jnxhptivM+c80i2I6DOwAAGfHIQAMrwaXOZD2WK35Ej7oJHIYi57edk2fSsrFTzBIPaBOoilOxJuTc98X3emX/AFbT93V+1DFBIhIbBBY7aAYYiTo9lhpQmEvmzABJeO2G2ZzFtYjqlyzEkls9TqeV4f0dRLCreZMQq2Kw7Sn6ouMJyhptCoEya7gWxMSBCGdWoxAK97DyW1K/xHdDqnq2pGBlm7GxJ80jgBz9MRgELSJw8l7lb+te8QCNT3e26tQlxkdCOIMTJzjHKfaLyJoK5AeaPJKn77841HZO0BNQMOI46j0wDsfGOQaBCGVPZpzPoMMqnjF4pujqtXUSvtP/AFhvN6NK48JP2n/rENM64SinuyhND3Zq2Ex+S4B9aZl+6Hi0Hour+Uj7U+7DtOjatEsLaTfEWb5Q8gFt2eV/GMtL8Dr73HSVoqEnKGe8kzFMSSv9mAv9982+8D1Rf6To5rQ6lhJsDc/KHhp5vO0MKLour/hHWzeotiL5TSTc6ebBig07Zz/6hnU0oQ3Q+3bogiqtslAGlx7Mx6Yvey5WV/xv4GIug3Qmpn2QeasVPrsLH1iJ6n2dOTirjv7J8QLHwEb0cEdkLpJAJIAudTbX0xE7d3dlVRRnBDyyTLmIxSYl9cLLnny0iwCnbujvwcw6Ksqmzt05UqYZ3bmTSMPWTXLsF5LfJR6BCdRufLMx5kqZOp2mZzOpcKrn5xVgQG7xYxb/AIOe6CvTt3QUFlOFBJ2fIYShbMscTdqZMbizsc2JsLmMYnTZ7VUyZOxI2bTbjRPm4TkQclA0OUav0ibo7QrSiSOqEte02KaVJbQZBTkBfxiJkdH+0OpSTNSROTPHinsHXPsiW2DQDPPLO0NCbMp2hVma97BQMlUaKo0A/POGsa0eiWYqi0pXPauTUhLC5wjKWb5Wv3wjTdEE8KvWKrMxOLDPCiWt8sN5ZxnjwEAjKo5GiT+h3aAYheoK3OEmaQSL5EjBlCfxPbS/Z/tj7kMRn8cjQfid2l+z/bH3IHxO7S/Z/tj7kAGfQFjQPic2l+z/AGx9yAOhzaX7P9sfcgAW3tl/1cg5CV+7aM2jeN4Nw6qdSmSgl4rIBd7Ds2vnaKT8Te0v2f7Y+5CQ2Z5HI0T4mtpfs/2ze5HD0NbS/Z/tj7kMRnZgWjRPia2l+z/bH3I4ehnaX7P9qfcgAzsmCxop6GNpfs/2p9yDDoX2jxNP9q3uQAUOlm3GHLEPIPEcwPw7/TExubtB0mFTco2ZPAH098Wmm6Gq9SSwkNbyQJxAPpOC4hSs6JdqPb/h1GuETSADz8jPnAMmknAiOw6odxtoLLUOJOICxtNJB7/JgQgNagQIEAAgQIEAAgQIEAAgQIEAAgQIEAAgQIEAAgQIEAAgQIEAAgQIEAAgQIEAAgQIEAAgQIEAAgQIEAAgQIEAAgQIEAAgQIEAAgQIEA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7" descr="Dept of Commerce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9960" y="6462331"/>
            <a:ext cx="333378" cy="3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NO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012" y="6449158"/>
            <a:ext cx="358789" cy="35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D556B-21A1-40B2-8390-E90515BCE50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23" y="117743"/>
            <a:ext cx="3169286" cy="7255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2700" y="2425700"/>
            <a:ext cx="6146800" cy="4241800"/>
            <a:chOff x="-12700" y="2425700"/>
            <a:chExt cx="6146800" cy="4241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2033" y="2425700"/>
              <a:ext cx="5655734" cy="4241800"/>
            </a:xfrm>
            <a:prstGeom prst="rect">
              <a:avLst/>
            </a:prstGeom>
            <a:scene3d>
              <a:camera prst="perspectiveHeroicExtremeRightFacing" fov="4800000">
                <a:rot lat="150460" lon="19968000" rev="48000"/>
              </a:camera>
              <a:lightRig rig="threePt" dir="t"/>
            </a:scene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4497" y="2716592"/>
              <a:ext cx="4884573" cy="3230862"/>
            </a:xfrm>
            <a:prstGeom prst="rect">
              <a:avLst/>
            </a:prstGeom>
            <a:ln w="123825" cmpd="sng">
              <a:solidFill>
                <a:schemeClr val="bg1"/>
              </a:solidFill>
            </a:ln>
            <a:scene3d>
              <a:camera prst="perspectiveHeroicExtremeRightFacing">
                <a:rot lat="150000" lon="19968000" rev="48000"/>
              </a:camera>
              <a:lightRig rig="flood" dir="t"/>
            </a:scene3d>
            <a:sp3d extrusionH="127000" contourW="107950" prstMaterial="plastic">
              <a:bevelT w="101600" h="101600" prst="relaxedInset"/>
              <a:bevelB w="38100" h="114300"/>
            </a:sp3d>
          </p:spPr>
        </p:pic>
        <p:pic>
          <p:nvPicPr>
            <p:cNvPr id="8" name="Picture 7" descr="interoperability.png"/>
            <p:cNvPicPr>
              <a:picLocks noChangeAspect="1"/>
            </p:cNvPicPr>
            <p:nvPr/>
          </p:nvPicPr>
          <p:blipFill>
            <a:blip r:embed="rId9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61181">
              <a:off x="483712" y="2915860"/>
              <a:ext cx="4697053" cy="3522790"/>
            </a:xfrm>
            <a:prstGeom prst="rect">
              <a:avLst/>
            </a:prstGeom>
            <a:scene3d>
              <a:camera prst="perspectiveHeroicExtremeRightFacing">
                <a:rot lat="150000" lon="19968000" rev="48000"/>
              </a:camera>
              <a:lightRig rig="threePt" dir="t"/>
            </a:scene3d>
          </p:spPr>
        </p:pic>
        <p:sp>
          <p:nvSpPr>
            <p:cNvPr id="20" name="Shape 161"/>
            <p:cNvSpPr/>
            <p:nvPr/>
          </p:nvSpPr>
          <p:spPr>
            <a:xfrm>
              <a:off x="-12700" y="5943600"/>
              <a:ext cx="6146800" cy="495300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RightFacing">
                <a:rot lat="487347" lon="19532356" rev="276000"/>
              </a:camera>
              <a:lightRig rig="threePt" dir="t"/>
            </a:scene3d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99593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 dirty="0" smtClean="0">
                  <a:solidFill>
                    <a:schemeClr val="tx1"/>
                  </a:solidFill>
                  <a:latin typeface="Avenir Medium"/>
                  <a:ea typeface="Arial"/>
                  <a:cs typeface="Avenir Medium"/>
                  <a:sym typeface="Arial"/>
                  <a:rtl val="0"/>
                </a:rPr>
                <a:t>National “Street Level” Water Prediction</a:t>
              </a:r>
              <a:endParaRPr lang="en-US" sz="1600" b="1" i="0" u="none" strike="noStrike" cap="none" baseline="0" dirty="0">
                <a:solidFill>
                  <a:schemeClr val="tx1"/>
                </a:solidFill>
                <a:latin typeface="Avenir Medium"/>
                <a:ea typeface="Arial"/>
                <a:cs typeface="Avenir Medium"/>
                <a:sym typeface="Arial"/>
                <a:rtl val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55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57200"/>
            <a:ext cx="8392886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NFIE-Geo for National Flood Interoperability Experiment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482" y="4664797"/>
            <a:ext cx="2082669" cy="19689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kern="1200" dirty="0" smtClean="0">
                <a:solidFill>
                  <a:prstClr val="white"/>
                </a:solidFill>
                <a:ea typeface="ＭＳ Ｐゴシック"/>
              </a:rPr>
              <a:t>Enhanced geospatial database for a national water data infrastructure</a:t>
            </a:r>
            <a:endParaRPr lang="en-US" sz="1600" kern="1200" dirty="0">
              <a:solidFill>
                <a:prstClr val="white"/>
              </a:solidFill>
              <a:ea typeface="ＭＳ Ｐゴシック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2895600"/>
            <a:ext cx="2554977" cy="1343926"/>
            <a:chOff x="264423" y="4781294"/>
            <a:chExt cx="2554977" cy="13439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134888" y="1461520"/>
            <a:ext cx="2798021" cy="2496241"/>
            <a:chOff x="263205" y="1393463"/>
            <a:chExt cx="2798021" cy="2496241"/>
          </a:xfrm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89" y="3432504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kern="1200" dirty="0" smtClean="0">
                  <a:solidFill>
                    <a:prstClr val="black"/>
                  </a:solidFill>
                  <a:ea typeface="ＭＳ Ｐゴシック"/>
                </a:rPr>
                <a:t>NWS Basins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kern="1200" dirty="0" smtClean="0">
                  <a:solidFill>
                    <a:prstClr val="black"/>
                  </a:solidFill>
                  <a:ea typeface="ＭＳ Ｐゴシック"/>
                </a:rPr>
                <a:t>Forecast Points</a:t>
              </a:r>
              <a:endParaRPr lang="en-US" b="1" kern="1200" dirty="0" smtClean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70489" y="4508355"/>
            <a:ext cx="1524000" cy="457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USGS Water Watch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Points</a:t>
            </a:r>
            <a:endParaRPr lang="en-US" b="1" kern="1200" dirty="0" smtClean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48400" y="2667000"/>
            <a:ext cx="2422798" cy="2203325"/>
            <a:chOff x="5702439" y="2006725"/>
            <a:chExt cx="2422798" cy="22033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439" y="2006725"/>
              <a:ext cx="2422798" cy="161116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151838" y="3752850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b="1" kern="1200" dirty="0" smtClean="0">
                  <a:solidFill>
                    <a:prstClr val="black"/>
                  </a:solidFill>
                  <a:ea typeface="ＭＳ Ｐゴシック"/>
                </a:rPr>
                <a:t>National Flood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b="1" kern="1200" dirty="0" smtClean="0">
                  <a:solidFill>
                    <a:prstClr val="black"/>
                  </a:solidFill>
                  <a:ea typeface="ＭＳ Ｐゴシック"/>
                </a:rPr>
                <a:t>Hazard Layer</a:t>
              </a:r>
              <a:endParaRPr lang="en-US" b="1" kern="1200" dirty="0" smtClean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</p:grpSp>
      <p:sp>
        <p:nvSpPr>
          <p:cNvPr id="26" name="Down Arrow 25"/>
          <p:cNvSpPr/>
          <p:nvPr/>
        </p:nvSpPr>
        <p:spPr bwMode="auto">
          <a:xfrm>
            <a:off x="4267200" y="3957761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000000"/>
              </a:solidFill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476615" y="4045886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00000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3092570" y="4008031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2967" y="6390339"/>
            <a:ext cx="1044641" cy="2434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800" b="1" kern="1200" dirty="0" err="1" smtClean="0">
                <a:solidFill>
                  <a:prstClr val="black"/>
                </a:solidFill>
                <a:ea typeface="ＭＳ Ｐゴシック"/>
                <a:cs typeface="+mn-cs"/>
              </a:rPr>
              <a:t>NHDPlus</a:t>
            </a:r>
            <a:endParaRPr lang="en-US" sz="1800" b="1" kern="1200" dirty="0" smtClean="0">
              <a:solidFill>
                <a:prstClr val="black"/>
              </a:solidFill>
              <a:ea typeface="ＭＳ Ｐゴシック"/>
              <a:cs typeface="+mn-cs"/>
            </a:endParaRPr>
          </a:p>
          <a:p>
            <a:pPr eaLnBrk="0" hangingPunct="0">
              <a:lnSpc>
                <a:spcPts val="1800"/>
              </a:lnSpc>
            </a:pPr>
            <a:endParaRPr lang="en-US" sz="1800" b="1" kern="1200" dirty="0" smtClean="0">
              <a:solidFill>
                <a:prstClr val="black"/>
              </a:solidFill>
              <a:ea typeface="ＭＳ Ｐゴシック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9071" y="5088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Feature classes:</a:t>
            </a:r>
          </a:p>
          <a:p>
            <a:pPr eaLnBrk="0" hangingPunct="0">
              <a:lnSpc>
                <a:spcPts val="1800"/>
              </a:lnSpc>
            </a:pPr>
            <a:endParaRPr lang="en-US" b="1" kern="1200" dirty="0" smtClean="0">
              <a:solidFill>
                <a:prstClr val="black"/>
              </a:solidFill>
              <a:ea typeface="ＭＳ Ｐゴシック"/>
              <a:cs typeface="+mn-cs"/>
            </a:endParaRPr>
          </a:p>
          <a:p>
            <a:pPr eaLnBrk="0" hangingPunct="0">
              <a:lnSpc>
                <a:spcPts val="1800"/>
              </a:lnSpc>
            </a:pPr>
            <a:r>
              <a:rPr lang="en-US" b="1" kern="1200" dirty="0" err="1" smtClean="0">
                <a:solidFill>
                  <a:prstClr val="black"/>
                </a:solidFill>
                <a:ea typeface="ＭＳ Ｐゴシック"/>
              </a:rPr>
              <a:t>Subwatershed</a:t>
            </a: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/>
            </a:r>
            <a:br>
              <a:rPr lang="en-US" b="1" kern="1200" dirty="0" smtClean="0">
                <a:solidFill>
                  <a:prstClr val="black"/>
                </a:solidFill>
                <a:ea typeface="ＭＳ Ｐゴシック"/>
              </a:rPr>
            </a:b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Catchment</a:t>
            </a:r>
          </a:p>
          <a:p>
            <a:pPr eaLnBrk="0" hangingPunct="0">
              <a:lnSpc>
                <a:spcPts val="1800"/>
              </a:lnSpc>
            </a:pPr>
            <a:r>
              <a:rPr lang="en-US" b="1" kern="1200" dirty="0" err="1" smtClean="0">
                <a:solidFill>
                  <a:prstClr val="black"/>
                </a:solidFill>
                <a:ea typeface="ＭＳ Ｐゴシック"/>
                <a:cs typeface="+mn-cs"/>
              </a:rPr>
              <a:t>Flowline</a:t>
            </a:r>
            <a:endParaRPr lang="en-US" b="1" kern="1200" dirty="0" smtClean="0">
              <a:solidFill>
                <a:prstClr val="black"/>
              </a:solidFill>
              <a:ea typeface="ＭＳ Ｐゴシック"/>
              <a:cs typeface="+mn-cs"/>
            </a:endParaRPr>
          </a:p>
          <a:p>
            <a:pPr eaLnBrk="0" hangingPunct="0">
              <a:lnSpc>
                <a:spcPts val="1800"/>
              </a:lnSpc>
            </a:pPr>
            <a:r>
              <a:rPr lang="en-US" b="1" kern="1200" dirty="0" err="1" smtClean="0">
                <a:solidFill>
                  <a:prstClr val="black"/>
                </a:solidFill>
                <a:ea typeface="ＭＳ Ｐゴシック"/>
              </a:rPr>
              <a:t>Waterbody</a:t>
            </a: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/>
            </a:r>
            <a:br>
              <a:rPr lang="en-US" b="1" kern="1200" dirty="0" smtClean="0">
                <a:solidFill>
                  <a:prstClr val="black"/>
                </a:solidFill>
                <a:ea typeface="ＭＳ Ｐゴシック"/>
              </a:rPr>
            </a:b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Dam</a:t>
            </a:r>
            <a:r>
              <a:rPr lang="en-US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75289" y="56492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800" b="1" kern="1200" dirty="0" smtClean="0">
                <a:solidFill>
                  <a:srgbClr val="001446">
                    <a:lumMod val="50000"/>
                    <a:lumOff val="50000"/>
                  </a:srgbClr>
                </a:solidFill>
                <a:ea typeface="ＭＳ Ｐゴシック"/>
                <a:cs typeface="+mn-cs"/>
              </a:rPr>
              <a:t>NFIE-Geo</a:t>
            </a:r>
          </a:p>
          <a:p>
            <a:pPr eaLnBrk="0" hangingPunct="0">
              <a:lnSpc>
                <a:spcPts val="1800"/>
              </a:lnSpc>
            </a:pP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9 feature classes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5 from </a:t>
            </a:r>
            <a:r>
              <a:rPr lang="en-US" b="1" kern="1200" dirty="0" err="1" smtClean="0">
                <a:solidFill>
                  <a:prstClr val="black"/>
                </a:solidFill>
                <a:ea typeface="ＭＳ Ｐゴシック"/>
              </a:rPr>
              <a:t>NHDPlus</a:t>
            </a:r>
            <a:endParaRPr lang="en-US" b="1" kern="1200" dirty="0">
              <a:solidFill>
                <a:prstClr val="black"/>
              </a:solidFill>
              <a:ea typeface="ＭＳ Ｐゴシック"/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kern="1200" dirty="0" smtClean="0">
                <a:solidFill>
                  <a:prstClr val="black"/>
                </a:solidFill>
                <a:ea typeface="ＭＳ Ｐゴシック"/>
              </a:rPr>
              <a:t>4 from IWRSS</a:t>
            </a:r>
          </a:p>
        </p:txBody>
      </p:sp>
    </p:spTree>
    <p:extLst>
      <p:ext uri="{BB962C8B-B14F-4D97-AF65-F5344CB8AC3E}">
        <p14:creationId xmlns:p14="http://schemas.microsoft.com/office/powerpoint/2010/main" val="1639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791200" y="4633522"/>
            <a:ext cx="2337548" cy="2088990"/>
            <a:chOff x="2871787" y="4614213"/>
            <a:chExt cx="2082669" cy="1968988"/>
          </a:xfrm>
          <a:effectLst/>
          <a:scene3d>
            <a:camera prst="isometricTopUp"/>
            <a:lightRig rig="threePt" dir="t"/>
          </a:scene3d>
        </p:grpSpPr>
        <p:pic>
          <p:nvPicPr>
            <p:cNvPr id="7" name="Picture 6" descr="zoomi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71787" y="4614213"/>
              <a:ext cx="2082669" cy="196898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sp3d/>
          </p:spPr>
        </p:pic>
        <p:sp>
          <p:nvSpPr>
            <p:cNvPr id="3" name="TextBox 2"/>
            <p:cNvSpPr txBox="1"/>
            <p:nvPr/>
          </p:nvSpPr>
          <p:spPr>
            <a:xfrm>
              <a:off x="2871787" y="6333449"/>
              <a:ext cx="1044641" cy="243446"/>
            </a:xfrm>
            <a:prstGeom prst="rect">
              <a:avLst/>
            </a:prstGeom>
            <a:noFill/>
            <a:effectLst/>
            <a:sp3d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800" b="1" kern="1200" dirty="0" err="1" smtClean="0">
                  <a:solidFill>
                    <a:prstClr val="black"/>
                  </a:solidFill>
                  <a:ea typeface="ＭＳ Ｐゴシック"/>
                  <a:cs typeface="+mn-cs"/>
                </a:rPr>
                <a:t>NHDPlus</a:t>
              </a:r>
              <a:endPara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endParaRPr>
            </a:p>
            <a:p>
              <a:pPr eaLnBrk="0" hangingPunct="0">
                <a:lnSpc>
                  <a:spcPts val="1800"/>
                </a:lnSpc>
              </a:pPr>
              <a:endPara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NFIE-Geo as Data Packages in </a:t>
            </a:r>
            <a:r>
              <a:rPr lang="en-US" sz="3100" dirty="0" err="1" smtClean="0"/>
              <a:t>Geoplatform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5800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kern="1200" dirty="0" smtClean="0">
                <a:solidFill>
                  <a:prstClr val="white"/>
                </a:solidFill>
                <a:ea typeface="ＭＳ Ｐゴシック"/>
              </a:rPr>
              <a:t>Enhanced geospatial database for a national water data infrastructure</a:t>
            </a:r>
            <a:endParaRPr lang="en-US" sz="1600" kern="1200" dirty="0">
              <a:solidFill>
                <a:prstClr val="white"/>
              </a:solidFill>
              <a:ea typeface="ＭＳ Ｐゴシック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152" y="3722137"/>
            <a:ext cx="2656134" cy="176632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573596" y="2865917"/>
            <a:ext cx="2741848" cy="1598440"/>
            <a:chOff x="264423" y="4781294"/>
            <a:chExt cx="2554977" cy="1343926"/>
          </a:xfrm>
          <a:scene3d>
            <a:camera prst="isometricTopUp"/>
            <a:lightRig rig="threePt" dir="t"/>
          </a:scene3d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675189" y="1752600"/>
            <a:ext cx="2538663" cy="1884692"/>
            <a:chOff x="263205" y="1393463"/>
            <a:chExt cx="2798021" cy="2015229"/>
          </a:xfrm>
          <a:scene3d>
            <a:camera prst="isometricTopUp"/>
            <a:lightRig rig="threePt" dir="t"/>
          </a:scene3d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209800" y="174880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A data package for each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USGS Water Resource Region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2423" y="54393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Publish this in the federal </a:t>
            </a:r>
            <a:r>
              <a:rPr lang="en-US" sz="1800" b="1" kern="1200" dirty="0" err="1" smtClean="0">
                <a:solidFill>
                  <a:prstClr val="black"/>
                </a:solidFill>
                <a:ea typeface="ＭＳ Ｐゴシック"/>
                <a:cs typeface="+mn-cs"/>
              </a:rPr>
              <a:t>Geoplatform</a:t>
            </a:r>
            <a:r>
              <a: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800" b="1" kern="1200" dirty="0" smtClean="0">
                <a:solidFill>
                  <a:prstClr val="black"/>
                </a:solidFill>
                <a:ea typeface="ＭＳ Ｐゴシック"/>
                <a:cs typeface="+mn-cs"/>
              </a:rPr>
              <a:t>as part of the Open Water Data Initiative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70" y="6091695"/>
            <a:ext cx="2543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2355218"/>
            <a:ext cx="4357192" cy="293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66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Water Modeling and Forecasting 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982663"/>
            <a:ext cx="4887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1200" dirty="0" smtClean="0">
                <a:solidFill>
                  <a:prstClr val="black"/>
                </a:solidFill>
                <a:ea typeface="ＭＳ Ｐゴシック"/>
              </a:rPr>
              <a:t>NWS CHPS Modeling Units: 12 CONUS RFCs</a:t>
            </a:r>
            <a:endParaRPr lang="en-US" sz="16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5981" y="1135785"/>
            <a:ext cx="25125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kern="1200" dirty="0" smtClean="0">
                <a:solidFill>
                  <a:prstClr val="black"/>
                </a:solidFill>
                <a:ea typeface="ＭＳ Ｐゴシック"/>
              </a:rPr>
              <a:t>Experimental WRF-Hydro </a:t>
            </a:r>
            <a:endParaRPr lang="en-US" sz="1500" kern="1200" baseline="300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77000" y="887701"/>
            <a:ext cx="2904288" cy="3479800"/>
          </a:xfrm>
          <a:prstGeom prst="roundRect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 dirty="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254" y="1460160"/>
            <a:ext cx="2531818" cy="1813998"/>
          </a:xfrm>
          <a:prstGeom prst="rect">
            <a:avLst/>
          </a:prstGeom>
          <a:ln w="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760" y="3497854"/>
            <a:ext cx="4055617" cy="3041712"/>
          </a:xfrm>
          <a:prstGeom prst="rect">
            <a:avLst/>
          </a:prstGeom>
        </p:spPr>
      </p:pic>
      <p:pic>
        <p:nvPicPr>
          <p:cNvPr id="3" name="Picture 2" descr="RFCCHps_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4" y="1178586"/>
            <a:ext cx="3788621" cy="2647810"/>
          </a:xfrm>
          <a:prstGeom prst="rect">
            <a:avLst/>
          </a:prstGeom>
        </p:spPr>
      </p:pic>
      <p:sp>
        <p:nvSpPr>
          <p:cNvPr id="42" name="Down Arrow 41"/>
          <p:cNvSpPr/>
          <p:nvPr/>
        </p:nvSpPr>
        <p:spPr>
          <a:xfrm>
            <a:off x="5478053" y="3580770"/>
            <a:ext cx="517362" cy="730169"/>
          </a:xfrm>
          <a:prstGeom prst="downArrow">
            <a:avLst>
              <a:gd name="adj1" fmla="val 31818"/>
              <a:gd name="adj2" fmla="val 5303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sp>
        <p:nvSpPr>
          <p:cNvPr id="43" name="Alternate Process 42"/>
          <p:cNvSpPr/>
          <p:nvPr/>
        </p:nvSpPr>
        <p:spPr>
          <a:xfrm>
            <a:off x="4781688" y="2790721"/>
            <a:ext cx="1395312" cy="730639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1800" dirty="0" smtClean="0">
                <a:solidFill>
                  <a:sysClr val="window" lastClr="FFFFFF"/>
                </a:solidFill>
                <a:latin typeface="Calibri"/>
                <a:ea typeface="ＭＳ Ｐゴシック"/>
              </a:rPr>
              <a:t>PI-XML to WaterML2</a:t>
            </a:r>
            <a:endParaRPr lang="en-US" sz="1800" baseline="30000" dirty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sp>
        <p:nvSpPr>
          <p:cNvPr id="45" name="Alternate Process 44"/>
          <p:cNvSpPr/>
          <p:nvPr/>
        </p:nvSpPr>
        <p:spPr>
          <a:xfrm>
            <a:off x="5406873" y="4367501"/>
            <a:ext cx="2349174" cy="451437"/>
          </a:xfrm>
          <a:prstGeom prst="flowChartAlternateProcess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1800" dirty="0" smtClean="0">
                <a:solidFill>
                  <a:sysClr val="window" lastClr="FFFFFF"/>
                </a:solidFill>
                <a:latin typeface="Calibri"/>
                <a:ea typeface="ＭＳ Ｐゴシック"/>
              </a:rPr>
              <a:t>Data Services</a:t>
            </a:r>
            <a:endParaRPr lang="en-US" sz="1800" dirty="0">
              <a:solidFill>
                <a:sysClr val="window" lastClr="FFFFFF"/>
              </a:solidFill>
              <a:latin typeface="Calibri"/>
              <a:ea typeface="ＭＳ Ｐゴシック"/>
            </a:endParaRPr>
          </a:p>
        </p:txBody>
      </p:sp>
      <p:sp>
        <p:nvSpPr>
          <p:cNvPr id="48" name="Curved Down Arrow 47"/>
          <p:cNvSpPr/>
          <p:nvPr/>
        </p:nvSpPr>
        <p:spPr>
          <a:xfrm>
            <a:off x="2099437" y="1339200"/>
            <a:ext cx="3637297" cy="1451521"/>
          </a:xfrm>
          <a:prstGeom prst="curvedDownArrow">
            <a:avLst>
              <a:gd name="adj1" fmla="val 22375"/>
              <a:gd name="adj2" fmla="val 33782"/>
              <a:gd name="adj3" fmla="val 25000"/>
            </a:avLst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800" dirty="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sp>
        <p:nvSpPr>
          <p:cNvPr id="49" name="Bent Arrow 48"/>
          <p:cNvSpPr/>
          <p:nvPr/>
        </p:nvSpPr>
        <p:spPr>
          <a:xfrm rot="10800000">
            <a:off x="4512816" y="4899270"/>
            <a:ext cx="2036229" cy="576384"/>
          </a:xfrm>
          <a:prstGeom prst="ben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ysClr val="windowText" lastClr="000000"/>
              </a:solidFill>
              <a:latin typeface="Calibri"/>
              <a:ea typeface="ＭＳ Ｐゴシック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30544" y="5187462"/>
            <a:ext cx="1227900" cy="1193554"/>
            <a:chOff x="7801033" y="4974505"/>
            <a:chExt cx="1849362" cy="1748418"/>
          </a:xfrm>
        </p:grpSpPr>
        <p:sp>
          <p:nvSpPr>
            <p:cNvPr id="50" name="Rectangle 49"/>
            <p:cNvSpPr/>
            <p:nvPr/>
          </p:nvSpPr>
          <p:spPr bwMode="auto">
            <a:xfrm>
              <a:off x="7801033" y="4974505"/>
              <a:ext cx="1849362" cy="17484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 dirty="0">
                <a:solidFill>
                  <a:srgbClr val="000000"/>
                </a:solidFill>
              </a:endParaRPr>
            </a:p>
          </p:txBody>
        </p:sp>
        <p:pic>
          <p:nvPicPr>
            <p:cNvPr id="51" name="Picture 50" descr="zoomin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01033" y="4974505"/>
              <a:ext cx="1849362" cy="174841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7" name="Up-Down Arrow 6"/>
          <p:cNvSpPr/>
          <p:nvPr/>
        </p:nvSpPr>
        <p:spPr bwMode="auto">
          <a:xfrm>
            <a:off x="7245061" y="3274158"/>
            <a:ext cx="398866" cy="1002063"/>
          </a:xfrm>
          <a:prstGeom prst="upDownArrow">
            <a:avLst/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</a:gradFill>
          <a:ln>
            <a:solidFill>
              <a:srgbClr val="007AC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691" y="6082367"/>
            <a:ext cx="2990466" cy="45720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RAPID model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flow simulation on </a:t>
            </a:r>
            <a:r>
              <a:rPr lang="en-US" sz="1400" b="1" dirty="0" err="1" smtClean="0">
                <a:ea typeface="+mn-ea"/>
                <a:cs typeface="+mn-cs"/>
              </a:rPr>
              <a:t>NHDPlus</a:t>
            </a:r>
            <a:r>
              <a:rPr lang="en-US" sz="1400" b="1" dirty="0" smtClean="0"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4391" y="640409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err="1" smtClean="0">
                <a:ea typeface="+mn-ea"/>
                <a:cs typeface="+mn-cs"/>
              </a:rPr>
              <a:t>NHDPlus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08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31" y="5291628"/>
            <a:ext cx="1575727" cy="1070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813" y="314173"/>
            <a:ext cx="7312991" cy="484632"/>
          </a:xfrm>
        </p:spPr>
        <p:txBody>
          <a:bodyPr/>
          <a:lstStyle/>
          <a:p>
            <a:pPr algn="ctr"/>
            <a:r>
              <a:rPr lang="en-US" dirty="0" smtClean="0"/>
              <a:t>NFIE-Hydro: Computing flows on </a:t>
            </a:r>
            <a:br>
              <a:rPr lang="en-US" dirty="0" smtClean="0"/>
            </a:br>
            <a:r>
              <a:rPr lang="en-US" dirty="0" smtClean="0"/>
              <a:t>2.67 million stream reaches </a:t>
            </a:r>
            <a:endParaRPr lang="en-US" dirty="0"/>
          </a:p>
        </p:txBody>
      </p:sp>
      <p:pic>
        <p:nvPicPr>
          <p:cNvPr id="1026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71" y="4617961"/>
            <a:ext cx="3109102" cy="206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15350" y="2133600"/>
            <a:ext cx="2798021" cy="2133600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3633" y="1527065"/>
            <a:ext cx="3026178" cy="19345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4192" y="1295400"/>
            <a:ext cx="1605060" cy="158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7944" y="1854194"/>
            <a:ext cx="210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prstClr val="black"/>
                </a:solidFill>
                <a:ea typeface="ＭＳ Ｐゴシック"/>
              </a:rPr>
              <a:t>NWS River Forecasts</a:t>
            </a:r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653" y="2038860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prstClr val="black"/>
                </a:solidFill>
                <a:ea typeface="ＭＳ Ｐゴシック"/>
              </a:rPr>
              <a:t>WRF-Hydro Model</a:t>
            </a:r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070267" y="3651136"/>
            <a:ext cx="277798" cy="8376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800" y="3768101"/>
            <a:ext cx="148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kern="1200" dirty="0" err="1" smtClean="0">
                <a:solidFill>
                  <a:prstClr val="black"/>
                </a:solidFill>
                <a:ea typeface="ＭＳ Ｐゴシック"/>
              </a:rPr>
              <a:t>NHDPlus</a:t>
            </a:r>
            <a:r>
              <a:rPr lang="en-US" kern="1200" dirty="0" smtClean="0">
                <a:solidFill>
                  <a:prstClr val="black"/>
                </a:solidFill>
                <a:ea typeface="ＭＳ Ｐゴシック"/>
              </a:rPr>
              <a:t> to </a:t>
            </a:r>
          </a:p>
          <a:p>
            <a:pPr algn="ctr"/>
            <a:r>
              <a:rPr lang="en-US" kern="1200" dirty="0" smtClean="0">
                <a:solidFill>
                  <a:prstClr val="black"/>
                </a:solidFill>
                <a:ea typeface="ＭＳ Ｐゴシック"/>
              </a:rPr>
              <a:t>RAPID Conversion</a:t>
            </a:r>
            <a:endParaRPr lang="en-US" kern="1200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874" y="2883438"/>
            <a:ext cx="2101874" cy="11551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8" name="Bent Arrow 17"/>
          <p:cNvSpPr/>
          <p:nvPr/>
        </p:nvSpPr>
        <p:spPr>
          <a:xfrm flipV="1">
            <a:off x="1390893" y="4284776"/>
            <a:ext cx="812089" cy="6663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4916985"/>
            <a:ext cx="2081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>
                <a:solidFill>
                  <a:prstClr val="black"/>
                </a:solidFill>
                <a:ea typeface="ＭＳ Ｐゴシック"/>
              </a:rPr>
              <a:t>Grid to Catchment Linking</a:t>
            </a:r>
            <a:endParaRPr lang="en-US" kern="1200" dirty="0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1" name="Bent Arrow 20"/>
          <p:cNvSpPr/>
          <p:nvPr/>
        </p:nvSpPr>
        <p:spPr>
          <a:xfrm flipH="1" flipV="1">
            <a:off x="7077227" y="4201585"/>
            <a:ext cx="812089" cy="6663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15350" y="4916985"/>
            <a:ext cx="1421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>
                <a:solidFill>
                  <a:prstClr val="black"/>
                </a:solidFill>
                <a:ea typeface="ＭＳ Ｐゴシック"/>
              </a:rPr>
              <a:t>Forecast services</a:t>
            </a:r>
            <a:endParaRPr lang="en-US" kern="1200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724" y="3494439"/>
            <a:ext cx="1575727" cy="10705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467" y="5337536"/>
            <a:ext cx="1522467" cy="978729"/>
          </a:xfrm>
          <a:prstGeom prst="rect">
            <a:avLst/>
          </a:prstGeom>
        </p:spPr>
      </p:pic>
      <p:pic>
        <p:nvPicPr>
          <p:cNvPr id="29" name="ncar-logo-sm.jpg" descr="/Volumes/Data/Projects/Modernizing_Flood_Response/links/ncar-logo-sm.jpg"/>
          <p:cNvPicPr>
            <a:picLocks noChangeAspect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5" y="2433689"/>
            <a:ext cx="926834" cy="2911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4499668" y="631626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1200" dirty="0" smtClean="0">
                <a:solidFill>
                  <a:prstClr val="black"/>
                </a:solidFill>
                <a:ea typeface="ＭＳ Ｐゴシック"/>
              </a:rPr>
              <a:t>NFIE-Hydro</a:t>
            </a:r>
            <a:endParaRPr lang="en-US" sz="1800" kern="1200" dirty="0">
              <a:solidFill>
                <a:prstClr val="black"/>
              </a:solidFill>
              <a:ea typeface="ＭＳ Ｐゴシック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3056" y="4311948"/>
            <a:ext cx="841215" cy="3060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984" y="6375411"/>
            <a:ext cx="1021460" cy="264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25445" y="5491873"/>
            <a:ext cx="1176435" cy="5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2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Themes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5641" y="1223756"/>
            <a:ext cx="8063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Science</a:t>
            </a:r>
            <a:r>
              <a:rPr lang="en-US" sz="2000" b="1" dirty="0"/>
              <a:t> – </a:t>
            </a:r>
            <a:r>
              <a:rPr lang="en-US" sz="2000" dirty="0"/>
              <a:t>how </a:t>
            </a:r>
            <a:r>
              <a:rPr lang="en-US" sz="2000" dirty="0" smtClean="0"/>
              <a:t>can </a:t>
            </a:r>
            <a:r>
              <a:rPr lang="en-US" sz="2000"/>
              <a:t>we </a:t>
            </a:r>
            <a:r>
              <a:rPr lang="en-US" sz="2000" smtClean="0"/>
              <a:t>better connect </a:t>
            </a:r>
            <a:r>
              <a:rPr lang="en-US" sz="2000" dirty="0"/>
              <a:t>storm hydrometeorology with </a:t>
            </a:r>
            <a:r>
              <a:rPr lang="en-US" sz="2000" dirty="0" smtClean="0"/>
              <a:t>flood </a:t>
            </a:r>
            <a:r>
              <a:rPr lang="en-US" sz="2000" dirty="0"/>
              <a:t>hydrology?  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Technology</a:t>
            </a:r>
            <a:r>
              <a:rPr lang="en-US" sz="2000" b="1" dirty="0"/>
              <a:t> – </a:t>
            </a:r>
            <a:r>
              <a:rPr lang="en-US" sz="2000" dirty="0"/>
              <a:t>how can we create a high spatial resolution, near real-time flood forecasting model for the continental United States?   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Decision Support </a:t>
            </a:r>
            <a:r>
              <a:rPr lang="en-US" sz="2000" b="1" dirty="0"/>
              <a:t>– </a:t>
            </a:r>
            <a:r>
              <a:rPr lang="en-US" sz="2000" dirty="0"/>
              <a:t>How is the gap closed between national flood forecasting and local emergency response?  </a:t>
            </a:r>
            <a:endParaRPr lang="en-US" sz="2000" dirty="0" smtClean="0"/>
          </a:p>
          <a:p>
            <a:r>
              <a:rPr lang="en-US" sz="2000" dirty="0"/>
              <a:t> </a:t>
            </a:r>
          </a:p>
          <a:p>
            <a:r>
              <a:rPr lang="en-US" sz="20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Applications</a:t>
            </a:r>
            <a:r>
              <a:rPr lang="en-US" sz="2000" b="1" dirty="0"/>
              <a:t> – </a:t>
            </a:r>
            <a:r>
              <a:rPr lang="en-US" sz="2000" dirty="0" smtClean="0"/>
              <a:t>how</a:t>
            </a:r>
            <a:r>
              <a:rPr lang="en-US" sz="2000" b="1" dirty="0" smtClean="0"/>
              <a:t> </a:t>
            </a:r>
            <a:r>
              <a:rPr lang="en-US" sz="2000" dirty="0" smtClean="0"/>
              <a:t>can </a:t>
            </a:r>
            <a:r>
              <a:rPr lang="en-US" sz="2000" dirty="0"/>
              <a:t>the knowledge and tools created in the first three phases be applied in specific local circumstances to particular flood </a:t>
            </a:r>
            <a:r>
              <a:rPr lang="en-US" sz="2000" dirty="0" smtClean="0"/>
              <a:t>events?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644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6719" y="1448097"/>
            <a:ext cx="7004751" cy="302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Presented by: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Donald Cline</a:t>
            </a:r>
            <a:r>
              <a:rPr lang="en-US" sz="1800" dirty="0" smtClean="0"/>
              <a:t>, Acting Director, Office of Hydrologic Development, National Weather Service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David Maidment</a:t>
            </a:r>
            <a:r>
              <a:rPr lang="en-US" sz="1800" dirty="0" smtClean="0"/>
              <a:t>, University of Texas at Austin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Richard Hooper</a:t>
            </a:r>
            <a:r>
              <a:rPr lang="en-US" sz="1800" dirty="0" smtClean="0"/>
              <a:t>, President and CEO, CUAHSI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Andrew Ernest</a:t>
            </a:r>
            <a:r>
              <a:rPr lang="en-US" sz="1800" dirty="0" smtClean="0"/>
              <a:t>, University of Alabama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1329471" y="4465122"/>
            <a:ext cx="10441286" cy="20697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975360" y="3133344"/>
            <a:ext cx="4876800" cy="377952"/>
          </a:xfrm>
          <a:prstGeom prst="rect">
            <a:avLst/>
          </a:prstGeom>
          <a:noFill/>
          <a:ln w="19050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>
            <a:endCxn id="36" idx="0"/>
          </p:cNvCxnSpPr>
          <p:nvPr/>
        </p:nvCxnSpPr>
        <p:spPr>
          <a:xfrm>
            <a:off x="8499429" y="1873403"/>
            <a:ext cx="0" cy="215373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9" name="Straight Connector 98"/>
          <p:cNvCxnSpPr>
            <a:stCxn id="98" idx="1"/>
            <a:endCxn id="85" idx="0"/>
          </p:cNvCxnSpPr>
          <p:nvPr/>
        </p:nvCxnSpPr>
        <p:spPr bwMode="auto">
          <a:xfrm flipH="1">
            <a:off x="4580107" y="2646959"/>
            <a:ext cx="11070" cy="133810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V="1">
            <a:off x="457201" y="4112158"/>
            <a:ext cx="8568127" cy="15680"/>
          </a:xfrm>
          <a:prstGeom prst="straightConnector1">
            <a:avLst/>
          </a:prstGeom>
          <a:noFill/>
          <a:ln w="50800" cap="flat" cmpd="sng" algn="ctr">
            <a:solidFill>
              <a:srgbClr val="4F81BD"/>
            </a:solidFill>
            <a:prstDash val="soli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for NFIE Student Program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3103" y="3948735"/>
            <a:ext cx="313553" cy="313598"/>
            <a:chOff x="766376" y="3680379"/>
            <a:chExt cx="313553" cy="313598"/>
          </a:xfrm>
        </p:grpSpPr>
        <p:sp>
          <p:nvSpPr>
            <p:cNvPr id="7" name="Oval 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4764" y="3948735"/>
            <a:ext cx="313553" cy="313598"/>
            <a:chOff x="766376" y="3680379"/>
            <a:chExt cx="313553" cy="313598"/>
          </a:xfrm>
        </p:grpSpPr>
        <p:sp>
          <p:nvSpPr>
            <p:cNvPr id="10" name="Oval 9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cxnSp>
        <p:nvCxnSpPr>
          <p:cNvPr id="12" name="Straight Connector 11"/>
          <p:cNvCxnSpPr>
            <a:stCxn id="17" idx="1"/>
            <a:endCxn id="8" idx="0"/>
          </p:cNvCxnSpPr>
          <p:nvPr/>
        </p:nvCxnSpPr>
        <p:spPr>
          <a:xfrm>
            <a:off x="611790" y="2413793"/>
            <a:ext cx="15900" cy="161334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1709443" y="1411737"/>
            <a:ext cx="2142745" cy="338554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Overview Webinars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720" y="4310475"/>
            <a:ext cx="108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Dec 2014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3039" y="4310475"/>
            <a:ext cx="111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Jan 2015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16" name="Straight Connector 15"/>
          <p:cNvCxnSpPr>
            <a:stCxn id="13" idx="1"/>
            <a:endCxn id="11" idx="0"/>
          </p:cNvCxnSpPr>
          <p:nvPr/>
        </p:nvCxnSpPr>
        <p:spPr>
          <a:xfrm>
            <a:off x="1709443" y="1581014"/>
            <a:ext cx="19908" cy="244611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611790" y="2121405"/>
            <a:ext cx="1598010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NFIE Program</a:t>
            </a:r>
          </a:p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Announcement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64924" y="3948735"/>
            <a:ext cx="313553" cy="313598"/>
            <a:chOff x="766376" y="3680379"/>
            <a:chExt cx="313553" cy="313598"/>
          </a:xfrm>
        </p:grpSpPr>
        <p:sp>
          <p:nvSpPr>
            <p:cNvPr id="24" name="Oval 23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68124" y="3948735"/>
            <a:ext cx="313553" cy="313598"/>
            <a:chOff x="766376" y="3680379"/>
            <a:chExt cx="313553" cy="313598"/>
          </a:xfrm>
        </p:grpSpPr>
        <p:sp>
          <p:nvSpPr>
            <p:cNvPr id="27" name="Oval 2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598076" y="2429384"/>
            <a:ext cx="193632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Summer Institute Kickoff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30" name="Straight Connector 29"/>
          <p:cNvCxnSpPr>
            <a:stCxn id="29" idx="1"/>
            <a:endCxn id="28" idx="0"/>
          </p:cNvCxnSpPr>
          <p:nvPr/>
        </p:nvCxnSpPr>
        <p:spPr>
          <a:xfrm>
            <a:off x="6598076" y="2721772"/>
            <a:ext cx="24635" cy="130536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TextBox 30"/>
          <p:cNvSpPr txBox="1"/>
          <p:nvPr/>
        </p:nvSpPr>
        <p:spPr>
          <a:xfrm>
            <a:off x="2031354" y="4310475"/>
            <a:ext cx="1180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Feb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445878" y="3948735"/>
            <a:ext cx="313553" cy="313598"/>
            <a:chOff x="766376" y="3680379"/>
            <a:chExt cx="313553" cy="313598"/>
          </a:xfrm>
        </p:grpSpPr>
        <p:sp>
          <p:nvSpPr>
            <p:cNvPr id="19" name="Oval 18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086565" y="4310475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Mar 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08811" y="4310475"/>
            <a:ext cx="10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Jun </a:t>
            </a:r>
          </a:p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1 – 5  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8344842" y="3948735"/>
            <a:ext cx="313553" cy="313598"/>
            <a:chOff x="766376" y="3680379"/>
            <a:chExt cx="313553" cy="313598"/>
          </a:xfrm>
        </p:grpSpPr>
        <p:sp>
          <p:nvSpPr>
            <p:cNvPr id="35" name="Oval 34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629401" y="1288627"/>
            <a:ext cx="219275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 algn="r"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Summer Institute Capstone Conference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19510" y="2146926"/>
            <a:ext cx="113992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Technical Webinars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42" name="Straight Connector 41"/>
          <p:cNvCxnSpPr>
            <a:stCxn id="41" idx="1"/>
            <a:endCxn id="25" idx="0"/>
          </p:cNvCxnSpPr>
          <p:nvPr/>
        </p:nvCxnSpPr>
        <p:spPr>
          <a:xfrm>
            <a:off x="2619510" y="2439314"/>
            <a:ext cx="1" cy="1587819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50" name="Group 49"/>
          <p:cNvGrpSpPr/>
          <p:nvPr/>
        </p:nvGrpSpPr>
        <p:grpSpPr>
          <a:xfrm>
            <a:off x="5352848" y="3948735"/>
            <a:ext cx="313553" cy="313598"/>
            <a:chOff x="766376" y="3680379"/>
            <a:chExt cx="313553" cy="313598"/>
          </a:xfrm>
        </p:grpSpPr>
        <p:sp>
          <p:nvSpPr>
            <p:cNvPr id="51" name="Oval 50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4993535" y="4310475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May 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425521" y="3948735"/>
            <a:ext cx="313553" cy="313598"/>
            <a:chOff x="766376" y="3680379"/>
            <a:chExt cx="313553" cy="313598"/>
          </a:xfrm>
        </p:grpSpPr>
        <p:sp>
          <p:nvSpPr>
            <p:cNvPr id="47" name="Oval 46"/>
            <p:cNvSpPr/>
            <p:nvPr/>
          </p:nvSpPr>
          <p:spPr>
            <a:xfrm>
              <a:off x="766376" y="3680379"/>
              <a:ext cx="313553" cy="313598"/>
            </a:xfrm>
            <a:prstGeom prst="ellips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40386" y="3758777"/>
              <a:ext cx="161153" cy="152400"/>
            </a:xfrm>
            <a:prstGeom prst="ellipse">
              <a:avLst/>
            </a:prstGeom>
            <a:solidFill>
              <a:srgbClr val="F79646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1800" dirty="0">
                <a:solidFill>
                  <a:sysClr val="window" lastClr="FFFFFF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066208" y="4310475"/>
            <a:ext cx="103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Apr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59" name="5-Point Star 58"/>
          <p:cNvSpPr/>
          <p:nvPr/>
        </p:nvSpPr>
        <p:spPr bwMode="auto">
          <a:xfrm>
            <a:off x="2053495" y="4005188"/>
            <a:ext cx="255124" cy="235200"/>
          </a:xfrm>
          <a:prstGeom prst="star5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85411" y="3128985"/>
            <a:ext cx="1309192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Applications Open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70" name="Straight Connector 69"/>
          <p:cNvCxnSpPr>
            <a:endCxn id="61" idx="1"/>
          </p:cNvCxnSpPr>
          <p:nvPr/>
        </p:nvCxnSpPr>
        <p:spPr bwMode="auto">
          <a:xfrm flipV="1">
            <a:off x="2185411" y="3421373"/>
            <a:ext cx="0" cy="706466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5-Point Star 72"/>
          <p:cNvSpPr/>
          <p:nvPr/>
        </p:nvSpPr>
        <p:spPr bwMode="auto">
          <a:xfrm>
            <a:off x="3472772" y="3985733"/>
            <a:ext cx="255124" cy="235200"/>
          </a:xfrm>
          <a:prstGeom prst="star5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3044" y="3132328"/>
            <a:ext cx="1315522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Applications Close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81" name="Straight Connector 80"/>
          <p:cNvCxnSpPr>
            <a:stCxn id="74" idx="1"/>
          </p:cNvCxnSpPr>
          <p:nvPr/>
        </p:nvCxnSpPr>
        <p:spPr bwMode="auto">
          <a:xfrm>
            <a:off x="3573044" y="3424716"/>
            <a:ext cx="17321" cy="60940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5-Point Star 84"/>
          <p:cNvSpPr/>
          <p:nvPr/>
        </p:nvSpPr>
        <p:spPr bwMode="auto">
          <a:xfrm>
            <a:off x="4452545" y="3985064"/>
            <a:ext cx="255124" cy="235200"/>
          </a:xfrm>
          <a:prstGeom prst="star5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91177" y="2354571"/>
            <a:ext cx="1315522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Awards</a:t>
            </a:r>
          </a:p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Announced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959913" y="4310475"/>
            <a:ext cx="10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Jul </a:t>
            </a:r>
          </a:p>
          <a:p>
            <a:pPr algn="ctr">
              <a:defRPr/>
            </a:pPr>
            <a:r>
              <a:rPr lang="en-US" sz="1800" dirty="0" smtClean="0">
                <a:solidFill>
                  <a:sysClr val="windowText" lastClr="000000"/>
                </a:solidFill>
                <a:ea typeface="ＭＳ Ｐゴシック"/>
              </a:rPr>
              <a:t>15 – 17  </a:t>
            </a:r>
            <a:endParaRPr lang="en-US" sz="1800" dirty="0">
              <a:solidFill>
                <a:sysClr val="windowText" lastClr="000000"/>
              </a:solidFill>
              <a:ea typeface="ＭＳ Ｐゴシック"/>
            </a:endParaRPr>
          </a:p>
        </p:txBody>
      </p:sp>
      <p:sp>
        <p:nvSpPr>
          <p:cNvPr id="103" name="5-Point Star 102"/>
          <p:cNvSpPr/>
          <p:nvPr/>
        </p:nvSpPr>
        <p:spPr bwMode="auto">
          <a:xfrm>
            <a:off x="7598216" y="3994558"/>
            <a:ext cx="255124" cy="235200"/>
          </a:xfrm>
          <a:prstGeom prst="star5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725181" y="3231826"/>
            <a:ext cx="113507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square" lIns="91440" rIns="91440" rtlCol="0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ysClr val="windowText" lastClr="000000"/>
                </a:solidFill>
                <a:ea typeface="ＭＳ Ｐゴシック"/>
              </a:rPr>
              <a:t>Abstracts Due</a:t>
            </a:r>
            <a:endParaRPr lang="en-US" sz="1600" dirty="0">
              <a:solidFill>
                <a:sysClr val="windowText" lastClr="000000"/>
              </a:solidFill>
              <a:ea typeface="ＭＳ Ｐゴシック"/>
            </a:endParaRPr>
          </a:p>
        </p:txBody>
      </p:sp>
      <p:cxnSp>
        <p:nvCxnSpPr>
          <p:cNvPr id="105" name="Straight Connector 104"/>
          <p:cNvCxnSpPr>
            <a:stCxn id="104" idx="1"/>
            <a:endCxn id="103" idx="0"/>
          </p:cNvCxnSpPr>
          <p:nvPr/>
        </p:nvCxnSpPr>
        <p:spPr>
          <a:xfrm>
            <a:off x="7725181" y="3524214"/>
            <a:ext cx="597" cy="47034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265134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Structure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5641" y="1014206"/>
            <a:ext cx="80633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Webinars</a:t>
            </a:r>
            <a:r>
              <a:rPr lang="en-US" sz="2000" b="1" dirty="0" smtClean="0"/>
              <a:t> </a:t>
            </a:r>
            <a:r>
              <a:rPr lang="en-US" sz="2000" b="1" dirty="0"/>
              <a:t>– </a:t>
            </a:r>
            <a:r>
              <a:rPr lang="en-US" sz="2000" dirty="0" smtClean="0"/>
              <a:t>Overview of NFIE goals and structure (January) and technical description of resources available (February)</a:t>
            </a:r>
            <a:r>
              <a:rPr lang="en-US" sz="2000" dirty="0"/>
              <a:t>  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Kick-off Event</a:t>
            </a:r>
            <a:r>
              <a:rPr lang="en-US" sz="2000" b="1" dirty="0" smtClean="0"/>
              <a:t>– </a:t>
            </a:r>
            <a:r>
              <a:rPr lang="en-US" sz="2000" dirty="0" smtClean="0"/>
              <a:t>Weeklong conference with details of data resources including software carpentry and data carpentry training</a:t>
            </a:r>
            <a:r>
              <a:rPr lang="en-US" sz="2000" dirty="0"/>
              <a:t>   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Residential Institute</a:t>
            </a:r>
            <a:r>
              <a:rPr lang="en-US" sz="2000" b="1" dirty="0" smtClean="0"/>
              <a:t>– </a:t>
            </a:r>
            <a:r>
              <a:rPr lang="en-US" sz="2000" dirty="0" smtClean="0"/>
              <a:t>Summer institute</a:t>
            </a:r>
            <a:r>
              <a:rPr lang="en-US" sz="2000" dirty="0"/>
              <a:t> </a:t>
            </a:r>
            <a:r>
              <a:rPr lang="en-US" sz="2000" dirty="0" smtClean="0"/>
              <a:t>at Tuscaloosa with curriculum around four themes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Non-residential Program</a:t>
            </a:r>
            <a:r>
              <a:rPr lang="en-US" sz="2000" b="1" dirty="0" smtClean="0"/>
              <a:t>– </a:t>
            </a:r>
            <a:r>
              <a:rPr lang="en-US" sz="2000" dirty="0" smtClean="0"/>
              <a:t>Projects performed at students’ home institute</a:t>
            </a:r>
          </a:p>
          <a:p>
            <a:endParaRPr lang="en-US" sz="2000" b="1" dirty="0" smtClean="0">
              <a:solidFill>
                <a:srgbClr val="001446">
                  <a:lumMod val="75000"/>
                  <a:lumOff val="25000"/>
                </a:srgbClr>
              </a:solidFill>
            </a:endParaRPr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Capstone Event</a:t>
            </a:r>
            <a:r>
              <a:rPr lang="en-US" sz="2000" b="1" dirty="0" smtClean="0"/>
              <a:t>– </a:t>
            </a:r>
            <a:r>
              <a:rPr lang="en-US" sz="2000" dirty="0" smtClean="0"/>
              <a:t>Projects presented from residential and non-residential students</a:t>
            </a:r>
            <a:endParaRPr lang="en-US" sz="2000" dirty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84365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Process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5641" y="1223756"/>
            <a:ext cx="806334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Eligibility</a:t>
            </a:r>
            <a:r>
              <a:rPr lang="en-US" sz="2000" b="1" dirty="0" smtClean="0"/>
              <a:t>– </a:t>
            </a:r>
            <a:r>
              <a:rPr lang="en-US" sz="2000" dirty="0" smtClean="0"/>
              <a:t>Open to graduate students (including incoming first-year) at US universities; non-US citizens can apply.</a:t>
            </a:r>
            <a:r>
              <a:rPr lang="en-US" sz="2000" dirty="0"/>
              <a:t>  </a:t>
            </a:r>
          </a:p>
          <a:p>
            <a:r>
              <a:rPr lang="en-US" sz="2000" dirty="0"/>
              <a:t> </a:t>
            </a:r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Application</a:t>
            </a:r>
            <a:r>
              <a:rPr lang="en-US" sz="2000" b="1" dirty="0" smtClean="0"/>
              <a:t>– </a:t>
            </a:r>
            <a:r>
              <a:rPr lang="en-US" sz="2000" dirty="0" smtClean="0"/>
              <a:t>One-page statement of interest; letter of support from  advisor; brief CV</a:t>
            </a:r>
            <a:r>
              <a:rPr lang="en-US" sz="2000" dirty="0"/>
              <a:t>   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Award</a:t>
            </a:r>
            <a:r>
              <a:rPr lang="en-US" sz="2000" b="1" dirty="0" smtClean="0"/>
              <a:t>– </a:t>
            </a:r>
            <a:r>
              <a:rPr lang="en-US" sz="2000" dirty="0" smtClean="0"/>
              <a:t>Travel grant to kick-off and/or room/board/tuition for summer institute. Additional travel grants to Capstone event for non-residential students who submit an abstract to present paper.</a:t>
            </a:r>
          </a:p>
          <a:p>
            <a:endParaRPr lang="en-US" sz="2000" dirty="0"/>
          </a:p>
          <a:p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Timing</a:t>
            </a:r>
            <a:r>
              <a:rPr lang="en-US" sz="2000" b="1" dirty="0" smtClean="0"/>
              <a:t>– </a:t>
            </a:r>
            <a:r>
              <a:rPr lang="en-US" sz="2000" dirty="0" smtClean="0"/>
              <a:t>Details finalized in January with awards announced by April.</a:t>
            </a:r>
            <a:r>
              <a:rPr lang="en-US" sz="2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4655933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6719" y="1448097"/>
            <a:ext cx="7004751" cy="302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Presented by: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Donald Cline</a:t>
            </a:r>
            <a:r>
              <a:rPr lang="en-US" sz="1800" dirty="0" smtClean="0"/>
              <a:t>, Acting Director, Office of Hydrologic Development, National Weather Service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David Maidment</a:t>
            </a:r>
            <a:r>
              <a:rPr lang="en-US" sz="1800" dirty="0" smtClean="0"/>
              <a:t>, University of Texas at Austin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Richard Hooper</a:t>
            </a:r>
            <a:r>
              <a:rPr lang="en-US" sz="1800" dirty="0" smtClean="0"/>
              <a:t>, President and CEO, CUAHSI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Andrew Ernest</a:t>
            </a:r>
            <a:r>
              <a:rPr lang="en-US" sz="1800" dirty="0" smtClean="0"/>
              <a:t>, University of Alabama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00"/>
          <a:stretch/>
        </p:blipFill>
        <p:spPr>
          <a:xfrm>
            <a:off x="-1329471" y="4465122"/>
            <a:ext cx="10441286" cy="206978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975360" y="3645408"/>
            <a:ext cx="3986784" cy="377952"/>
          </a:xfrm>
          <a:prstGeom prst="rect">
            <a:avLst/>
          </a:prstGeom>
          <a:noFill/>
          <a:ln w="19050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6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64" t="3465" r="11229" b="6328"/>
          <a:stretch>
            <a:fillRect/>
          </a:stretch>
        </p:blipFill>
        <p:spPr bwMode="auto">
          <a:xfrm>
            <a:off x="0" y="1399233"/>
            <a:ext cx="1830356" cy="25338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</p:pic>
      <p:pic>
        <p:nvPicPr>
          <p:cNvPr id="7" name="Picture 6" descr="Newsweek Cov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4190" y="1407088"/>
            <a:ext cx="1814071" cy="2535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071" y="3933073"/>
            <a:ext cx="1830357" cy="252118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521" y="1407088"/>
            <a:ext cx="1842808" cy="2535461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974" y="1394636"/>
            <a:ext cx="1835025" cy="2557392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069" y="3942550"/>
            <a:ext cx="1830357" cy="249781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8974" y="3933073"/>
            <a:ext cx="1835026" cy="251946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8260" y="1397000"/>
            <a:ext cx="1842809" cy="254555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13" descr="EPA Water Economy.tiff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7"/>
          <a:stretch/>
        </p:blipFill>
        <p:spPr>
          <a:xfrm>
            <a:off x="0" y="3923596"/>
            <a:ext cx="1826381" cy="25209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9000" contras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0115" y="3952028"/>
            <a:ext cx="1872960" cy="24925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926" y="0"/>
            <a:ext cx="7381073" cy="1371600"/>
          </a:xfrm>
          <a:solidFill>
            <a:schemeClr val="bg1">
              <a:lumMod val="75000"/>
              <a:lumOff val="25000"/>
              <a:alpha val="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Water Challenges</a:t>
            </a:r>
            <a:endParaRPr lang="en-US" sz="4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325" y="3200400"/>
            <a:ext cx="21637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325" y="3200400"/>
            <a:ext cx="21637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4D556B-21A1-40B2-8390-E90515BCE50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475839"/>
              </p:ext>
            </p:extLst>
          </p:nvPr>
        </p:nvGraphicFramePr>
        <p:xfrm>
          <a:off x="0" y="1402637"/>
          <a:ext cx="9144000" cy="5023994"/>
        </p:xfrm>
        <a:graphic>
          <a:graphicData uri="http://schemas.openxmlformats.org/drawingml/2006/table">
            <a:tbl>
              <a:tblPr firstRow="1" bandRow="1"/>
              <a:tblGrid>
                <a:gridCol w="1828800"/>
                <a:gridCol w="1828800"/>
                <a:gridCol w="1828800"/>
                <a:gridCol w="1828800"/>
                <a:gridCol w="1828800"/>
              </a:tblGrid>
              <a:tr h="2511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9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74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Alabama, Tuscaloosa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48" y="1033421"/>
            <a:ext cx="7176541" cy="55455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985" y="4155141"/>
            <a:ext cx="1198337" cy="4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6163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4911" y="1055511"/>
            <a:ext cx="5095619" cy="42401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2000" dirty="0" smtClean="0"/>
              <a:t>Goal is to produce 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high spatial resolution </a:t>
            </a:r>
            <a:r>
              <a:rPr lang="en-US" sz="2000" dirty="0" smtClean="0"/>
              <a:t>stream and “street level” water predictions</a:t>
            </a:r>
          </a:p>
          <a:p>
            <a:r>
              <a:rPr lang="en-US" sz="2000" dirty="0" smtClean="0"/>
              <a:t>The 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Weather Service </a:t>
            </a:r>
            <a:r>
              <a:rPr lang="en-US" sz="2000" dirty="0" smtClean="0"/>
              <a:t>is inviting the academic community to be a partner </a:t>
            </a:r>
          </a:p>
          <a:p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This is an experiment </a:t>
            </a:r>
            <a:r>
              <a:rPr lang="en-US" sz="2000" dirty="0" smtClean="0"/>
              <a:t>– what is important are the insights it produces </a:t>
            </a:r>
          </a:p>
          <a:p>
            <a:r>
              <a:rPr lang="en-US" sz="2000" dirty="0" smtClean="0"/>
              <a:t>Everything is open to change and variation.  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Your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ideas, innovation, and contribution</a:t>
            </a:r>
            <a:r>
              <a:rPr lang="en-US" sz="2000" dirty="0" smtClean="0"/>
              <a:t> are very welcome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617755"/>
              </p:ext>
            </p:extLst>
          </p:nvPr>
        </p:nvGraphicFramePr>
        <p:xfrm>
          <a:off x="5768789" y="605655"/>
          <a:ext cx="3238616" cy="5766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Bitmap Image" r:id="rId4" imgW="2301120" imgH="4099680" progId="Paint.Picture">
                  <p:embed/>
                </p:oleObj>
              </mc:Choice>
              <mc:Fallback>
                <p:oleObj name="Bitmap Image" r:id="rId4" imgW="2301120" imgH="4099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68789" y="605655"/>
                        <a:ext cx="3238616" cy="5766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65730" y="614530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  <a:ea typeface="+mn-ea"/>
                <a:cs typeface="+mn-cs"/>
              </a:rPr>
              <a:t>Next NFIE Webinar Weds Jan 7</a:t>
            </a:r>
          </a:p>
        </p:txBody>
      </p:sp>
    </p:spTree>
    <p:extLst>
      <p:ext uri="{BB962C8B-B14F-4D97-AF65-F5344CB8AC3E}">
        <p14:creationId xmlns:p14="http://schemas.microsoft.com/office/powerpoint/2010/main" val="2928673311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6116" y="6416828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FED2D5C-7DEC-4016-9B3B-6FCD74A1F0F1}" type="slidenum">
              <a:rPr lang="en-US" smtClean="0"/>
              <a:pPr algn="r"/>
              <a:t>4</a:t>
            </a:fld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4847351" y="1449704"/>
            <a:ext cx="4296649" cy="4896724"/>
          </a:xfrm>
          <a:prstGeom prst="rect">
            <a:avLst/>
          </a:prstGeom>
          <a:noFill/>
        </p:spPr>
        <p:txBody>
          <a:bodyPr wrap="square" numCol="1" spcCol="365760" rtlCol="0">
            <a:spAutoFit/>
          </a:bodyPr>
          <a:lstStyle/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Academia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City Planners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Community Councils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Conservation Commissions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Emergency Management Services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Federal Agencies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 smtClean="0"/>
              <a:t>NOAA, USGS, USACE, 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 smtClean="0"/>
              <a:t>FEMA, EPA, NPS, USFWS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Port Authorities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Power and Energy Administrations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Private Sector Companies and NPOs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River Basin Commissions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River Compact Associations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 smtClean="0"/>
              <a:t>State Climatologists</a:t>
            </a:r>
          </a:p>
          <a:p>
            <a:pPr marL="282575" indent="-282575">
              <a:lnSpc>
                <a:spcPct val="110000"/>
              </a:lnSpc>
              <a:buFont typeface="Arial"/>
              <a:buChar char="•"/>
            </a:pPr>
            <a:r>
              <a:rPr lang="en-US" b="1" dirty="0"/>
              <a:t>State, County and City Agencies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 smtClean="0"/>
              <a:t>Agriculture</a:t>
            </a:r>
            <a:endParaRPr lang="en-US" dirty="0"/>
          </a:p>
          <a:p>
            <a:pPr marL="739775" lvl="2" indent="-282575">
              <a:buFont typeface="Arial"/>
              <a:buChar char="•"/>
            </a:pPr>
            <a:r>
              <a:rPr lang="en-US" dirty="0"/>
              <a:t>Environment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/>
              <a:t>Natural Resources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 smtClean="0"/>
              <a:t>Sanitation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 smtClean="0"/>
              <a:t>Water Management</a:t>
            </a:r>
          </a:p>
          <a:p>
            <a:pPr marL="739775" lvl="2" indent="-282575">
              <a:buFont typeface="Arial"/>
              <a:buChar char="•"/>
            </a:pPr>
            <a:r>
              <a:rPr lang="en-US" dirty="0" smtClean="0"/>
              <a:t>Water Supply</a:t>
            </a:r>
          </a:p>
        </p:txBody>
      </p:sp>
      <p:grpSp>
        <p:nvGrpSpPr>
          <p:cNvPr id="12" name="Group 386"/>
          <p:cNvGrpSpPr>
            <a:grpSpLocks noChangeAspect="1"/>
          </p:cNvGrpSpPr>
          <p:nvPr/>
        </p:nvGrpSpPr>
        <p:grpSpPr bwMode="auto">
          <a:xfrm>
            <a:off x="845161" y="5402791"/>
            <a:ext cx="840627" cy="854343"/>
            <a:chOff x="289" y="1969"/>
            <a:chExt cx="691" cy="691"/>
          </a:xfrm>
        </p:grpSpPr>
        <p:sp>
          <p:nvSpPr>
            <p:cNvPr id="14" name="Freeform 388"/>
            <p:cNvSpPr>
              <a:spLocks/>
            </p:cNvSpPr>
            <p:nvPr/>
          </p:nvSpPr>
          <p:spPr bwMode="auto">
            <a:xfrm>
              <a:off x="289" y="1969"/>
              <a:ext cx="691" cy="691"/>
            </a:xfrm>
            <a:custGeom>
              <a:avLst/>
              <a:gdLst>
                <a:gd name="T0" fmla="*/ 0 w 2081"/>
                <a:gd name="T1" fmla="*/ 0 h 2081"/>
                <a:gd name="T2" fmla="*/ 0 w 2081"/>
                <a:gd name="T3" fmla="*/ 0 h 2081"/>
                <a:gd name="T4" fmla="*/ 0 w 2081"/>
                <a:gd name="T5" fmla="*/ 0 h 2081"/>
                <a:gd name="T6" fmla="*/ 0 w 2081"/>
                <a:gd name="T7" fmla="*/ 0 h 2081"/>
                <a:gd name="T8" fmla="*/ 0 w 2081"/>
                <a:gd name="T9" fmla="*/ 0 h 2081"/>
                <a:gd name="T10" fmla="*/ 0 w 2081"/>
                <a:gd name="T11" fmla="*/ 0 h 2081"/>
                <a:gd name="T12" fmla="*/ 0 w 2081"/>
                <a:gd name="T13" fmla="*/ 0 h 2081"/>
                <a:gd name="T14" fmla="*/ 0 w 2081"/>
                <a:gd name="T15" fmla="*/ 0 h 2081"/>
                <a:gd name="T16" fmla="*/ 0 w 2081"/>
                <a:gd name="T17" fmla="*/ 0 h 2081"/>
                <a:gd name="T18" fmla="*/ 0 w 2081"/>
                <a:gd name="T19" fmla="*/ 0 h 2081"/>
                <a:gd name="T20" fmla="*/ 0 w 2081"/>
                <a:gd name="T21" fmla="*/ 0 h 2081"/>
                <a:gd name="T22" fmla="*/ 0 w 2081"/>
                <a:gd name="T23" fmla="*/ 0 h 2081"/>
                <a:gd name="T24" fmla="*/ 0 w 2081"/>
                <a:gd name="T25" fmla="*/ 0 h 2081"/>
                <a:gd name="T26" fmla="*/ 0 w 2081"/>
                <a:gd name="T27" fmla="*/ 0 h 2081"/>
                <a:gd name="T28" fmla="*/ 0 w 2081"/>
                <a:gd name="T29" fmla="*/ 0 h 2081"/>
                <a:gd name="T30" fmla="*/ 0 w 2081"/>
                <a:gd name="T31" fmla="*/ 0 h 2081"/>
                <a:gd name="T32" fmla="*/ 0 w 2081"/>
                <a:gd name="T33" fmla="*/ 0 h 2081"/>
                <a:gd name="T34" fmla="*/ 0 w 2081"/>
                <a:gd name="T35" fmla="*/ 0 h 2081"/>
                <a:gd name="T36" fmla="*/ 0 w 2081"/>
                <a:gd name="T37" fmla="*/ 0 h 2081"/>
                <a:gd name="T38" fmla="*/ 0 w 2081"/>
                <a:gd name="T39" fmla="*/ 0 h 2081"/>
                <a:gd name="T40" fmla="*/ 0 w 2081"/>
                <a:gd name="T41" fmla="*/ 0 h 2081"/>
                <a:gd name="T42" fmla="*/ 0 w 2081"/>
                <a:gd name="T43" fmla="*/ 0 h 2081"/>
                <a:gd name="T44" fmla="*/ 0 w 2081"/>
                <a:gd name="T45" fmla="*/ 0 h 2081"/>
                <a:gd name="T46" fmla="*/ 0 w 2081"/>
                <a:gd name="T47" fmla="*/ 0 h 2081"/>
                <a:gd name="T48" fmla="*/ 0 w 2081"/>
                <a:gd name="T49" fmla="*/ 0 h 2081"/>
                <a:gd name="T50" fmla="*/ 0 w 2081"/>
                <a:gd name="T51" fmla="*/ 0 h 2081"/>
                <a:gd name="T52" fmla="*/ 0 w 2081"/>
                <a:gd name="T53" fmla="*/ 0 h 2081"/>
                <a:gd name="T54" fmla="*/ 0 w 2081"/>
                <a:gd name="T55" fmla="*/ 0 h 2081"/>
                <a:gd name="T56" fmla="*/ 0 w 2081"/>
                <a:gd name="T57" fmla="*/ 0 h 2081"/>
                <a:gd name="T58" fmla="*/ 0 w 2081"/>
                <a:gd name="T59" fmla="*/ 0 h 2081"/>
                <a:gd name="T60" fmla="*/ 0 w 2081"/>
                <a:gd name="T61" fmla="*/ 0 h 2081"/>
                <a:gd name="T62" fmla="*/ 0 w 2081"/>
                <a:gd name="T63" fmla="*/ 0 h 2081"/>
                <a:gd name="T64" fmla="*/ 0 w 2081"/>
                <a:gd name="T65" fmla="*/ 0 h 2081"/>
                <a:gd name="T66" fmla="*/ 0 w 2081"/>
                <a:gd name="T67" fmla="*/ 0 h 2081"/>
                <a:gd name="T68" fmla="*/ 0 w 2081"/>
                <a:gd name="T69" fmla="*/ 0 h 2081"/>
                <a:gd name="T70" fmla="*/ 0 w 2081"/>
                <a:gd name="T71" fmla="*/ 0 h 2081"/>
                <a:gd name="T72" fmla="*/ 0 w 2081"/>
                <a:gd name="T73" fmla="*/ 0 h 2081"/>
                <a:gd name="T74" fmla="*/ 0 w 2081"/>
                <a:gd name="T75" fmla="*/ 0 h 2081"/>
                <a:gd name="T76" fmla="*/ 0 w 2081"/>
                <a:gd name="T77" fmla="*/ 0 h 2081"/>
                <a:gd name="T78" fmla="*/ 0 w 2081"/>
                <a:gd name="T79" fmla="*/ 0 h 2081"/>
                <a:gd name="T80" fmla="*/ 0 w 2081"/>
                <a:gd name="T81" fmla="*/ 0 h 2081"/>
                <a:gd name="T82" fmla="*/ 0 w 2081"/>
                <a:gd name="T83" fmla="*/ 0 h 2081"/>
                <a:gd name="T84" fmla="*/ 0 w 2081"/>
                <a:gd name="T85" fmla="*/ 0 h 2081"/>
                <a:gd name="T86" fmla="*/ 0 w 2081"/>
                <a:gd name="T87" fmla="*/ 0 h 2081"/>
                <a:gd name="T88" fmla="*/ 0 w 2081"/>
                <a:gd name="T89" fmla="*/ 0 h 2081"/>
                <a:gd name="T90" fmla="*/ 0 w 2081"/>
                <a:gd name="T91" fmla="*/ 0 h 2081"/>
                <a:gd name="T92" fmla="*/ 0 w 2081"/>
                <a:gd name="T93" fmla="*/ 0 h 2081"/>
                <a:gd name="T94" fmla="*/ 0 w 2081"/>
                <a:gd name="T95" fmla="*/ 0 h 2081"/>
                <a:gd name="T96" fmla="*/ 0 w 2081"/>
                <a:gd name="T97" fmla="*/ 0 h 2081"/>
                <a:gd name="T98" fmla="*/ 0 w 2081"/>
                <a:gd name="T99" fmla="*/ 0 h 2081"/>
                <a:gd name="T100" fmla="*/ 0 w 2081"/>
                <a:gd name="T101" fmla="*/ 0 h 2081"/>
                <a:gd name="T102" fmla="*/ 0 w 2081"/>
                <a:gd name="T103" fmla="*/ 0 h 2081"/>
                <a:gd name="T104" fmla="*/ 0 w 2081"/>
                <a:gd name="T105" fmla="*/ 0 h 2081"/>
                <a:gd name="T106" fmla="*/ 0 w 2081"/>
                <a:gd name="T107" fmla="*/ 0 h 2081"/>
                <a:gd name="T108" fmla="*/ 0 w 2081"/>
                <a:gd name="T109" fmla="*/ 0 h 2081"/>
                <a:gd name="T110" fmla="*/ 0 w 2081"/>
                <a:gd name="T111" fmla="*/ 0 h 2081"/>
                <a:gd name="T112" fmla="*/ 0 w 2081"/>
                <a:gd name="T113" fmla="*/ 0 h 20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81" h="2081">
                  <a:moveTo>
                    <a:pt x="1040" y="2081"/>
                  </a:moveTo>
                  <a:lnTo>
                    <a:pt x="1040" y="2081"/>
                  </a:lnTo>
                  <a:lnTo>
                    <a:pt x="1067" y="2081"/>
                  </a:lnTo>
                  <a:lnTo>
                    <a:pt x="1093" y="2080"/>
                  </a:lnTo>
                  <a:lnTo>
                    <a:pt x="1121" y="2078"/>
                  </a:lnTo>
                  <a:lnTo>
                    <a:pt x="1147" y="2076"/>
                  </a:lnTo>
                  <a:lnTo>
                    <a:pt x="1173" y="2073"/>
                  </a:lnTo>
                  <a:lnTo>
                    <a:pt x="1199" y="2069"/>
                  </a:lnTo>
                  <a:lnTo>
                    <a:pt x="1224" y="2065"/>
                  </a:lnTo>
                  <a:lnTo>
                    <a:pt x="1250" y="2060"/>
                  </a:lnTo>
                  <a:lnTo>
                    <a:pt x="1276" y="2054"/>
                  </a:lnTo>
                  <a:lnTo>
                    <a:pt x="1301" y="2048"/>
                  </a:lnTo>
                  <a:lnTo>
                    <a:pt x="1325" y="2042"/>
                  </a:lnTo>
                  <a:lnTo>
                    <a:pt x="1350" y="2034"/>
                  </a:lnTo>
                  <a:lnTo>
                    <a:pt x="1374" y="2027"/>
                  </a:lnTo>
                  <a:lnTo>
                    <a:pt x="1398" y="2018"/>
                  </a:lnTo>
                  <a:lnTo>
                    <a:pt x="1422" y="2008"/>
                  </a:lnTo>
                  <a:lnTo>
                    <a:pt x="1445" y="1999"/>
                  </a:lnTo>
                  <a:lnTo>
                    <a:pt x="1469" y="1989"/>
                  </a:lnTo>
                  <a:lnTo>
                    <a:pt x="1491" y="1978"/>
                  </a:lnTo>
                  <a:lnTo>
                    <a:pt x="1514" y="1967"/>
                  </a:lnTo>
                  <a:lnTo>
                    <a:pt x="1536" y="1955"/>
                  </a:lnTo>
                  <a:lnTo>
                    <a:pt x="1558" y="1943"/>
                  </a:lnTo>
                  <a:lnTo>
                    <a:pt x="1580" y="1930"/>
                  </a:lnTo>
                  <a:lnTo>
                    <a:pt x="1601" y="1917"/>
                  </a:lnTo>
                  <a:lnTo>
                    <a:pt x="1622" y="1903"/>
                  </a:lnTo>
                  <a:lnTo>
                    <a:pt x="1663" y="1875"/>
                  </a:lnTo>
                  <a:lnTo>
                    <a:pt x="1702" y="1843"/>
                  </a:lnTo>
                  <a:lnTo>
                    <a:pt x="1740" y="1810"/>
                  </a:lnTo>
                  <a:lnTo>
                    <a:pt x="1776" y="1776"/>
                  </a:lnTo>
                  <a:lnTo>
                    <a:pt x="1810" y="1740"/>
                  </a:lnTo>
                  <a:lnTo>
                    <a:pt x="1843" y="1702"/>
                  </a:lnTo>
                  <a:lnTo>
                    <a:pt x="1874" y="1663"/>
                  </a:lnTo>
                  <a:lnTo>
                    <a:pt x="1903" y="1622"/>
                  </a:lnTo>
                  <a:lnTo>
                    <a:pt x="1917" y="1602"/>
                  </a:lnTo>
                  <a:lnTo>
                    <a:pt x="1930" y="1580"/>
                  </a:lnTo>
                  <a:lnTo>
                    <a:pt x="1943" y="1558"/>
                  </a:lnTo>
                  <a:lnTo>
                    <a:pt x="1955" y="1536"/>
                  </a:lnTo>
                  <a:lnTo>
                    <a:pt x="1967" y="1514"/>
                  </a:lnTo>
                  <a:lnTo>
                    <a:pt x="1978" y="1492"/>
                  </a:lnTo>
                  <a:lnTo>
                    <a:pt x="1988" y="1469"/>
                  </a:lnTo>
                  <a:lnTo>
                    <a:pt x="1998" y="1446"/>
                  </a:lnTo>
                  <a:lnTo>
                    <a:pt x="2008" y="1422"/>
                  </a:lnTo>
                  <a:lnTo>
                    <a:pt x="2018" y="1398"/>
                  </a:lnTo>
                  <a:lnTo>
                    <a:pt x="2026" y="1374"/>
                  </a:lnTo>
                  <a:lnTo>
                    <a:pt x="2034" y="1350"/>
                  </a:lnTo>
                  <a:lnTo>
                    <a:pt x="2041" y="1325"/>
                  </a:lnTo>
                  <a:lnTo>
                    <a:pt x="2048" y="1301"/>
                  </a:lnTo>
                  <a:lnTo>
                    <a:pt x="2054" y="1276"/>
                  </a:lnTo>
                  <a:lnTo>
                    <a:pt x="2060" y="1250"/>
                  </a:lnTo>
                  <a:lnTo>
                    <a:pt x="2064" y="1225"/>
                  </a:lnTo>
                  <a:lnTo>
                    <a:pt x="2069" y="1199"/>
                  </a:lnTo>
                  <a:lnTo>
                    <a:pt x="2072" y="1173"/>
                  </a:lnTo>
                  <a:lnTo>
                    <a:pt x="2075" y="1147"/>
                  </a:lnTo>
                  <a:lnTo>
                    <a:pt x="2078" y="1121"/>
                  </a:lnTo>
                  <a:lnTo>
                    <a:pt x="2079" y="1094"/>
                  </a:lnTo>
                  <a:lnTo>
                    <a:pt x="2080" y="1067"/>
                  </a:lnTo>
                  <a:lnTo>
                    <a:pt x="2081" y="1041"/>
                  </a:lnTo>
                  <a:lnTo>
                    <a:pt x="2080" y="1014"/>
                  </a:lnTo>
                  <a:lnTo>
                    <a:pt x="2079" y="987"/>
                  </a:lnTo>
                  <a:lnTo>
                    <a:pt x="2078" y="960"/>
                  </a:lnTo>
                  <a:lnTo>
                    <a:pt x="2075" y="934"/>
                  </a:lnTo>
                  <a:lnTo>
                    <a:pt x="2072" y="908"/>
                  </a:lnTo>
                  <a:lnTo>
                    <a:pt x="2069" y="882"/>
                  </a:lnTo>
                  <a:lnTo>
                    <a:pt x="2064" y="857"/>
                  </a:lnTo>
                  <a:lnTo>
                    <a:pt x="2060" y="831"/>
                  </a:lnTo>
                  <a:lnTo>
                    <a:pt x="2054" y="805"/>
                  </a:lnTo>
                  <a:lnTo>
                    <a:pt x="2048" y="780"/>
                  </a:lnTo>
                  <a:lnTo>
                    <a:pt x="2041" y="756"/>
                  </a:lnTo>
                  <a:lnTo>
                    <a:pt x="2034" y="731"/>
                  </a:lnTo>
                  <a:lnTo>
                    <a:pt x="2026" y="707"/>
                  </a:lnTo>
                  <a:lnTo>
                    <a:pt x="2018" y="683"/>
                  </a:lnTo>
                  <a:lnTo>
                    <a:pt x="2008" y="659"/>
                  </a:lnTo>
                  <a:lnTo>
                    <a:pt x="1998" y="635"/>
                  </a:lnTo>
                  <a:lnTo>
                    <a:pt x="1988" y="612"/>
                  </a:lnTo>
                  <a:lnTo>
                    <a:pt x="1978" y="590"/>
                  </a:lnTo>
                  <a:lnTo>
                    <a:pt x="1967" y="567"/>
                  </a:lnTo>
                  <a:lnTo>
                    <a:pt x="1955" y="545"/>
                  </a:lnTo>
                  <a:lnTo>
                    <a:pt x="1943" y="523"/>
                  </a:lnTo>
                  <a:lnTo>
                    <a:pt x="1930" y="501"/>
                  </a:lnTo>
                  <a:lnTo>
                    <a:pt x="1917" y="480"/>
                  </a:lnTo>
                  <a:lnTo>
                    <a:pt x="1903" y="459"/>
                  </a:lnTo>
                  <a:lnTo>
                    <a:pt x="1874" y="418"/>
                  </a:lnTo>
                  <a:lnTo>
                    <a:pt x="1843" y="379"/>
                  </a:lnTo>
                  <a:lnTo>
                    <a:pt x="1810" y="341"/>
                  </a:lnTo>
                  <a:lnTo>
                    <a:pt x="1776" y="305"/>
                  </a:lnTo>
                  <a:lnTo>
                    <a:pt x="1740" y="271"/>
                  </a:lnTo>
                  <a:lnTo>
                    <a:pt x="1702" y="238"/>
                  </a:lnTo>
                  <a:lnTo>
                    <a:pt x="1663" y="207"/>
                  </a:lnTo>
                  <a:lnTo>
                    <a:pt x="1622" y="178"/>
                  </a:lnTo>
                  <a:lnTo>
                    <a:pt x="1601" y="164"/>
                  </a:lnTo>
                  <a:lnTo>
                    <a:pt x="1580" y="151"/>
                  </a:lnTo>
                  <a:lnTo>
                    <a:pt x="1558" y="138"/>
                  </a:lnTo>
                  <a:lnTo>
                    <a:pt x="1536" y="126"/>
                  </a:lnTo>
                  <a:lnTo>
                    <a:pt x="1514" y="114"/>
                  </a:lnTo>
                  <a:lnTo>
                    <a:pt x="1491" y="103"/>
                  </a:lnTo>
                  <a:lnTo>
                    <a:pt x="1469" y="93"/>
                  </a:lnTo>
                  <a:lnTo>
                    <a:pt x="1445" y="83"/>
                  </a:lnTo>
                  <a:lnTo>
                    <a:pt x="1422" y="73"/>
                  </a:lnTo>
                  <a:lnTo>
                    <a:pt x="1398" y="63"/>
                  </a:lnTo>
                  <a:lnTo>
                    <a:pt x="1374" y="55"/>
                  </a:lnTo>
                  <a:lnTo>
                    <a:pt x="1350" y="47"/>
                  </a:lnTo>
                  <a:lnTo>
                    <a:pt x="1325" y="40"/>
                  </a:lnTo>
                  <a:lnTo>
                    <a:pt x="1301" y="33"/>
                  </a:lnTo>
                  <a:lnTo>
                    <a:pt x="1276" y="27"/>
                  </a:lnTo>
                  <a:lnTo>
                    <a:pt x="1250" y="21"/>
                  </a:lnTo>
                  <a:lnTo>
                    <a:pt x="1224" y="16"/>
                  </a:lnTo>
                  <a:lnTo>
                    <a:pt x="1199" y="12"/>
                  </a:lnTo>
                  <a:lnTo>
                    <a:pt x="1173" y="9"/>
                  </a:lnTo>
                  <a:lnTo>
                    <a:pt x="1147" y="6"/>
                  </a:lnTo>
                  <a:lnTo>
                    <a:pt x="1121" y="3"/>
                  </a:lnTo>
                  <a:lnTo>
                    <a:pt x="1093" y="2"/>
                  </a:lnTo>
                  <a:lnTo>
                    <a:pt x="1067" y="1"/>
                  </a:lnTo>
                  <a:lnTo>
                    <a:pt x="1040" y="0"/>
                  </a:lnTo>
                  <a:lnTo>
                    <a:pt x="1014" y="1"/>
                  </a:lnTo>
                  <a:lnTo>
                    <a:pt x="987" y="2"/>
                  </a:lnTo>
                  <a:lnTo>
                    <a:pt x="960" y="3"/>
                  </a:lnTo>
                  <a:lnTo>
                    <a:pt x="934" y="6"/>
                  </a:lnTo>
                  <a:lnTo>
                    <a:pt x="908" y="9"/>
                  </a:lnTo>
                  <a:lnTo>
                    <a:pt x="882" y="12"/>
                  </a:lnTo>
                  <a:lnTo>
                    <a:pt x="856" y="16"/>
                  </a:lnTo>
                  <a:lnTo>
                    <a:pt x="831" y="21"/>
                  </a:lnTo>
                  <a:lnTo>
                    <a:pt x="805" y="27"/>
                  </a:lnTo>
                  <a:lnTo>
                    <a:pt x="780" y="33"/>
                  </a:lnTo>
                  <a:lnTo>
                    <a:pt x="755" y="40"/>
                  </a:lnTo>
                  <a:lnTo>
                    <a:pt x="731" y="47"/>
                  </a:lnTo>
                  <a:lnTo>
                    <a:pt x="707" y="55"/>
                  </a:lnTo>
                  <a:lnTo>
                    <a:pt x="683" y="63"/>
                  </a:lnTo>
                  <a:lnTo>
                    <a:pt x="658" y="73"/>
                  </a:lnTo>
                  <a:lnTo>
                    <a:pt x="635" y="83"/>
                  </a:lnTo>
                  <a:lnTo>
                    <a:pt x="612" y="93"/>
                  </a:lnTo>
                  <a:lnTo>
                    <a:pt x="589" y="103"/>
                  </a:lnTo>
                  <a:lnTo>
                    <a:pt x="567" y="114"/>
                  </a:lnTo>
                  <a:lnTo>
                    <a:pt x="545" y="126"/>
                  </a:lnTo>
                  <a:lnTo>
                    <a:pt x="523" y="138"/>
                  </a:lnTo>
                  <a:lnTo>
                    <a:pt x="501" y="151"/>
                  </a:lnTo>
                  <a:lnTo>
                    <a:pt x="479" y="164"/>
                  </a:lnTo>
                  <a:lnTo>
                    <a:pt x="459" y="178"/>
                  </a:lnTo>
                  <a:lnTo>
                    <a:pt x="418" y="207"/>
                  </a:lnTo>
                  <a:lnTo>
                    <a:pt x="379" y="238"/>
                  </a:lnTo>
                  <a:lnTo>
                    <a:pt x="341" y="271"/>
                  </a:lnTo>
                  <a:lnTo>
                    <a:pt x="305" y="305"/>
                  </a:lnTo>
                  <a:lnTo>
                    <a:pt x="270" y="341"/>
                  </a:lnTo>
                  <a:lnTo>
                    <a:pt x="238" y="379"/>
                  </a:lnTo>
                  <a:lnTo>
                    <a:pt x="206" y="418"/>
                  </a:lnTo>
                  <a:lnTo>
                    <a:pt x="177" y="459"/>
                  </a:lnTo>
                  <a:lnTo>
                    <a:pt x="164" y="480"/>
                  </a:lnTo>
                  <a:lnTo>
                    <a:pt x="151" y="501"/>
                  </a:lnTo>
                  <a:lnTo>
                    <a:pt x="138" y="523"/>
                  </a:lnTo>
                  <a:lnTo>
                    <a:pt x="126" y="545"/>
                  </a:lnTo>
                  <a:lnTo>
                    <a:pt x="114" y="567"/>
                  </a:lnTo>
                  <a:lnTo>
                    <a:pt x="103" y="590"/>
                  </a:lnTo>
                  <a:lnTo>
                    <a:pt x="92" y="612"/>
                  </a:lnTo>
                  <a:lnTo>
                    <a:pt x="82" y="635"/>
                  </a:lnTo>
                  <a:lnTo>
                    <a:pt x="73" y="659"/>
                  </a:lnTo>
                  <a:lnTo>
                    <a:pt x="63" y="683"/>
                  </a:lnTo>
                  <a:lnTo>
                    <a:pt x="54" y="707"/>
                  </a:lnTo>
                  <a:lnTo>
                    <a:pt x="46" y="731"/>
                  </a:lnTo>
                  <a:lnTo>
                    <a:pt x="39" y="756"/>
                  </a:lnTo>
                  <a:lnTo>
                    <a:pt x="33" y="780"/>
                  </a:lnTo>
                  <a:lnTo>
                    <a:pt x="26" y="805"/>
                  </a:lnTo>
                  <a:lnTo>
                    <a:pt x="21" y="831"/>
                  </a:lnTo>
                  <a:lnTo>
                    <a:pt x="16" y="857"/>
                  </a:lnTo>
                  <a:lnTo>
                    <a:pt x="12" y="882"/>
                  </a:lnTo>
                  <a:lnTo>
                    <a:pt x="8" y="908"/>
                  </a:lnTo>
                  <a:lnTo>
                    <a:pt x="5" y="934"/>
                  </a:lnTo>
                  <a:lnTo>
                    <a:pt x="3" y="960"/>
                  </a:lnTo>
                  <a:lnTo>
                    <a:pt x="1" y="987"/>
                  </a:lnTo>
                  <a:lnTo>
                    <a:pt x="0" y="1014"/>
                  </a:lnTo>
                  <a:lnTo>
                    <a:pt x="0" y="1041"/>
                  </a:lnTo>
                  <a:lnTo>
                    <a:pt x="0" y="1067"/>
                  </a:lnTo>
                  <a:lnTo>
                    <a:pt x="1" y="1094"/>
                  </a:lnTo>
                  <a:lnTo>
                    <a:pt x="3" y="1121"/>
                  </a:lnTo>
                  <a:lnTo>
                    <a:pt x="5" y="1147"/>
                  </a:lnTo>
                  <a:lnTo>
                    <a:pt x="8" y="1173"/>
                  </a:lnTo>
                  <a:lnTo>
                    <a:pt x="12" y="1199"/>
                  </a:lnTo>
                  <a:lnTo>
                    <a:pt x="16" y="1225"/>
                  </a:lnTo>
                  <a:lnTo>
                    <a:pt x="21" y="1250"/>
                  </a:lnTo>
                  <a:lnTo>
                    <a:pt x="26" y="1276"/>
                  </a:lnTo>
                  <a:lnTo>
                    <a:pt x="33" y="1301"/>
                  </a:lnTo>
                  <a:lnTo>
                    <a:pt x="39" y="1325"/>
                  </a:lnTo>
                  <a:lnTo>
                    <a:pt x="46" y="1350"/>
                  </a:lnTo>
                  <a:lnTo>
                    <a:pt x="54" y="1374"/>
                  </a:lnTo>
                  <a:lnTo>
                    <a:pt x="63" y="1398"/>
                  </a:lnTo>
                  <a:lnTo>
                    <a:pt x="73" y="1422"/>
                  </a:lnTo>
                  <a:lnTo>
                    <a:pt x="82" y="1446"/>
                  </a:lnTo>
                  <a:lnTo>
                    <a:pt x="92" y="1469"/>
                  </a:lnTo>
                  <a:lnTo>
                    <a:pt x="103" y="1492"/>
                  </a:lnTo>
                  <a:lnTo>
                    <a:pt x="114" y="1514"/>
                  </a:lnTo>
                  <a:lnTo>
                    <a:pt x="126" y="1536"/>
                  </a:lnTo>
                  <a:lnTo>
                    <a:pt x="138" y="1558"/>
                  </a:lnTo>
                  <a:lnTo>
                    <a:pt x="151" y="1580"/>
                  </a:lnTo>
                  <a:lnTo>
                    <a:pt x="164" y="1602"/>
                  </a:lnTo>
                  <a:lnTo>
                    <a:pt x="177" y="1622"/>
                  </a:lnTo>
                  <a:lnTo>
                    <a:pt x="206" y="1663"/>
                  </a:lnTo>
                  <a:lnTo>
                    <a:pt x="238" y="1702"/>
                  </a:lnTo>
                  <a:lnTo>
                    <a:pt x="270" y="1740"/>
                  </a:lnTo>
                  <a:lnTo>
                    <a:pt x="305" y="1776"/>
                  </a:lnTo>
                  <a:lnTo>
                    <a:pt x="341" y="1810"/>
                  </a:lnTo>
                  <a:lnTo>
                    <a:pt x="379" y="1843"/>
                  </a:lnTo>
                  <a:lnTo>
                    <a:pt x="418" y="1875"/>
                  </a:lnTo>
                  <a:lnTo>
                    <a:pt x="459" y="1903"/>
                  </a:lnTo>
                  <a:lnTo>
                    <a:pt x="479" y="1917"/>
                  </a:lnTo>
                  <a:lnTo>
                    <a:pt x="501" y="1930"/>
                  </a:lnTo>
                  <a:lnTo>
                    <a:pt x="523" y="1943"/>
                  </a:lnTo>
                  <a:lnTo>
                    <a:pt x="545" y="1955"/>
                  </a:lnTo>
                  <a:lnTo>
                    <a:pt x="567" y="1967"/>
                  </a:lnTo>
                  <a:lnTo>
                    <a:pt x="589" y="1978"/>
                  </a:lnTo>
                  <a:lnTo>
                    <a:pt x="612" y="1989"/>
                  </a:lnTo>
                  <a:lnTo>
                    <a:pt x="635" y="1999"/>
                  </a:lnTo>
                  <a:lnTo>
                    <a:pt x="658" y="2008"/>
                  </a:lnTo>
                  <a:lnTo>
                    <a:pt x="683" y="2018"/>
                  </a:lnTo>
                  <a:lnTo>
                    <a:pt x="707" y="2027"/>
                  </a:lnTo>
                  <a:lnTo>
                    <a:pt x="731" y="2034"/>
                  </a:lnTo>
                  <a:lnTo>
                    <a:pt x="755" y="2042"/>
                  </a:lnTo>
                  <a:lnTo>
                    <a:pt x="780" y="2048"/>
                  </a:lnTo>
                  <a:lnTo>
                    <a:pt x="805" y="2054"/>
                  </a:lnTo>
                  <a:lnTo>
                    <a:pt x="831" y="2060"/>
                  </a:lnTo>
                  <a:lnTo>
                    <a:pt x="856" y="2065"/>
                  </a:lnTo>
                  <a:lnTo>
                    <a:pt x="882" y="2069"/>
                  </a:lnTo>
                  <a:lnTo>
                    <a:pt x="908" y="2073"/>
                  </a:lnTo>
                  <a:lnTo>
                    <a:pt x="934" y="2076"/>
                  </a:lnTo>
                  <a:lnTo>
                    <a:pt x="960" y="2078"/>
                  </a:lnTo>
                  <a:lnTo>
                    <a:pt x="987" y="2080"/>
                  </a:lnTo>
                  <a:lnTo>
                    <a:pt x="1014" y="2081"/>
                  </a:lnTo>
                  <a:lnTo>
                    <a:pt x="1040" y="2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89"/>
            <p:cNvSpPr>
              <a:spLocks noChangeShapeType="1"/>
            </p:cNvSpPr>
            <p:nvPr/>
          </p:nvSpPr>
          <p:spPr bwMode="auto">
            <a:xfrm>
              <a:off x="635" y="231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90"/>
            <p:cNvSpPr>
              <a:spLocks noChangeShapeType="1"/>
            </p:cNvSpPr>
            <p:nvPr/>
          </p:nvSpPr>
          <p:spPr bwMode="auto">
            <a:xfrm>
              <a:off x="635" y="231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91"/>
            <p:cNvSpPr>
              <a:spLocks/>
            </p:cNvSpPr>
            <p:nvPr/>
          </p:nvSpPr>
          <p:spPr bwMode="auto">
            <a:xfrm>
              <a:off x="356" y="2197"/>
              <a:ext cx="557" cy="398"/>
            </a:xfrm>
            <a:custGeom>
              <a:avLst/>
              <a:gdLst>
                <a:gd name="T0" fmla="*/ 0 w 1679"/>
                <a:gd name="T1" fmla="*/ 0 h 1198"/>
                <a:gd name="T2" fmla="*/ 0 w 1679"/>
                <a:gd name="T3" fmla="*/ 0 h 1198"/>
                <a:gd name="T4" fmla="*/ 0 w 1679"/>
                <a:gd name="T5" fmla="*/ 0 h 1198"/>
                <a:gd name="T6" fmla="*/ 0 w 1679"/>
                <a:gd name="T7" fmla="*/ 0 h 1198"/>
                <a:gd name="T8" fmla="*/ 0 w 1679"/>
                <a:gd name="T9" fmla="*/ 0 h 1198"/>
                <a:gd name="T10" fmla="*/ 0 w 1679"/>
                <a:gd name="T11" fmla="*/ 0 h 1198"/>
                <a:gd name="T12" fmla="*/ 0 w 1679"/>
                <a:gd name="T13" fmla="*/ 0 h 1198"/>
                <a:gd name="T14" fmla="*/ 0 w 1679"/>
                <a:gd name="T15" fmla="*/ 0 h 1198"/>
                <a:gd name="T16" fmla="*/ 0 w 1679"/>
                <a:gd name="T17" fmla="*/ 0 h 1198"/>
                <a:gd name="T18" fmla="*/ 0 w 1679"/>
                <a:gd name="T19" fmla="*/ 0 h 1198"/>
                <a:gd name="T20" fmla="*/ 0 w 1679"/>
                <a:gd name="T21" fmla="*/ 0 h 1198"/>
                <a:gd name="T22" fmla="*/ 0 w 1679"/>
                <a:gd name="T23" fmla="*/ 0 h 1198"/>
                <a:gd name="T24" fmla="*/ 0 w 1679"/>
                <a:gd name="T25" fmla="*/ 0 h 1198"/>
                <a:gd name="T26" fmla="*/ 0 w 1679"/>
                <a:gd name="T27" fmla="*/ 0 h 1198"/>
                <a:gd name="T28" fmla="*/ 0 w 1679"/>
                <a:gd name="T29" fmla="*/ 0 h 1198"/>
                <a:gd name="T30" fmla="*/ 0 w 1679"/>
                <a:gd name="T31" fmla="*/ 0 h 1198"/>
                <a:gd name="T32" fmla="*/ 0 w 1679"/>
                <a:gd name="T33" fmla="*/ 0 h 1198"/>
                <a:gd name="T34" fmla="*/ 0 w 1679"/>
                <a:gd name="T35" fmla="*/ 0 h 1198"/>
                <a:gd name="T36" fmla="*/ 0 w 1679"/>
                <a:gd name="T37" fmla="*/ 0 h 1198"/>
                <a:gd name="T38" fmla="*/ 0 w 1679"/>
                <a:gd name="T39" fmla="*/ 0 h 1198"/>
                <a:gd name="T40" fmla="*/ 0 w 1679"/>
                <a:gd name="T41" fmla="*/ 0 h 1198"/>
                <a:gd name="T42" fmla="*/ 0 w 1679"/>
                <a:gd name="T43" fmla="*/ 0 h 1198"/>
                <a:gd name="T44" fmla="*/ 0 w 1679"/>
                <a:gd name="T45" fmla="*/ 0 h 1198"/>
                <a:gd name="T46" fmla="*/ 0 w 1679"/>
                <a:gd name="T47" fmla="*/ 0 h 1198"/>
                <a:gd name="T48" fmla="*/ 0 w 1679"/>
                <a:gd name="T49" fmla="*/ 0 h 1198"/>
                <a:gd name="T50" fmla="*/ 0 w 1679"/>
                <a:gd name="T51" fmla="*/ 0 h 1198"/>
                <a:gd name="T52" fmla="*/ 0 w 1679"/>
                <a:gd name="T53" fmla="*/ 0 h 1198"/>
                <a:gd name="T54" fmla="*/ 0 w 1679"/>
                <a:gd name="T55" fmla="*/ 0 h 1198"/>
                <a:gd name="T56" fmla="*/ 0 w 1679"/>
                <a:gd name="T57" fmla="*/ 0 h 1198"/>
                <a:gd name="T58" fmla="*/ 0 w 1679"/>
                <a:gd name="T59" fmla="*/ 0 h 1198"/>
                <a:gd name="T60" fmla="*/ 0 w 1679"/>
                <a:gd name="T61" fmla="*/ 0 h 1198"/>
                <a:gd name="T62" fmla="*/ 0 w 1679"/>
                <a:gd name="T63" fmla="*/ 0 h 1198"/>
                <a:gd name="T64" fmla="*/ 0 w 1679"/>
                <a:gd name="T65" fmla="*/ 0 h 1198"/>
                <a:gd name="T66" fmla="*/ 0 w 1679"/>
                <a:gd name="T67" fmla="*/ 0 h 1198"/>
                <a:gd name="T68" fmla="*/ 0 w 1679"/>
                <a:gd name="T69" fmla="*/ 0 h 1198"/>
                <a:gd name="T70" fmla="*/ 0 w 1679"/>
                <a:gd name="T71" fmla="*/ 0 h 1198"/>
                <a:gd name="T72" fmla="*/ 0 w 1679"/>
                <a:gd name="T73" fmla="*/ 0 h 1198"/>
                <a:gd name="T74" fmla="*/ 0 w 1679"/>
                <a:gd name="T75" fmla="*/ 0 h 1198"/>
                <a:gd name="T76" fmla="*/ 0 w 1679"/>
                <a:gd name="T77" fmla="*/ 0 h 1198"/>
                <a:gd name="T78" fmla="*/ 0 w 1679"/>
                <a:gd name="T79" fmla="*/ 0 h 1198"/>
                <a:gd name="T80" fmla="*/ 0 w 1679"/>
                <a:gd name="T81" fmla="*/ 0 h 1198"/>
                <a:gd name="T82" fmla="*/ 0 w 1679"/>
                <a:gd name="T83" fmla="*/ 0 h 1198"/>
                <a:gd name="T84" fmla="*/ 0 w 1679"/>
                <a:gd name="T85" fmla="*/ 0 h 1198"/>
                <a:gd name="T86" fmla="*/ 0 w 1679"/>
                <a:gd name="T87" fmla="*/ 0 h 1198"/>
                <a:gd name="T88" fmla="*/ 0 w 1679"/>
                <a:gd name="T89" fmla="*/ 0 h 1198"/>
                <a:gd name="T90" fmla="*/ 0 w 1679"/>
                <a:gd name="T91" fmla="*/ 0 h 1198"/>
                <a:gd name="T92" fmla="*/ 0 w 1679"/>
                <a:gd name="T93" fmla="*/ 0 h 1198"/>
                <a:gd name="T94" fmla="*/ 0 w 1679"/>
                <a:gd name="T95" fmla="*/ 0 h 1198"/>
                <a:gd name="T96" fmla="*/ 0 w 1679"/>
                <a:gd name="T97" fmla="*/ 0 h 1198"/>
                <a:gd name="T98" fmla="*/ 0 w 1679"/>
                <a:gd name="T99" fmla="*/ 0 h 1198"/>
                <a:gd name="T100" fmla="*/ 0 w 1679"/>
                <a:gd name="T101" fmla="*/ 0 h 1198"/>
                <a:gd name="T102" fmla="*/ 0 w 1679"/>
                <a:gd name="T103" fmla="*/ 0 h 1198"/>
                <a:gd name="T104" fmla="*/ 0 w 1679"/>
                <a:gd name="T105" fmla="*/ 0 h 1198"/>
                <a:gd name="T106" fmla="*/ 0 w 1679"/>
                <a:gd name="T107" fmla="*/ 0 h 119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79" h="1198">
                  <a:moveTo>
                    <a:pt x="1598" y="0"/>
                  </a:moveTo>
                  <a:lnTo>
                    <a:pt x="1598" y="0"/>
                  </a:lnTo>
                  <a:lnTo>
                    <a:pt x="1607" y="20"/>
                  </a:lnTo>
                  <a:lnTo>
                    <a:pt x="1616" y="41"/>
                  </a:lnTo>
                  <a:lnTo>
                    <a:pt x="1624" y="62"/>
                  </a:lnTo>
                  <a:lnTo>
                    <a:pt x="1632" y="83"/>
                  </a:lnTo>
                  <a:lnTo>
                    <a:pt x="1639" y="105"/>
                  </a:lnTo>
                  <a:lnTo>
                    <a:pt x="1646" y="127"/>
                  </a:lnTo>
                  <a:lnTo>
                    <a:pt x="1652" y="150"/>
                  </a:lnTo>
                  <a:lnTo>
                    <a:pt x="1657" y="172"/>
                  </a:lnTo>
                  <a:lnTo>
                    <a:pt x="1663" y="194"/>
                  </a:lnTo>
                  <a:lnTo>
                    <a:pt x="1667" y="217"/>
                  </a:lnTo>
                  <a:lnTo>
                    <a:pt x="1671" y="240"/>
                  </a:lnTo>
                  <a:lnTo>
                    <a:pt x="1674" y="263"/>
                  </a:lnTo>
                  <a:lnTo>
                    <a:pt x="1676" y="288"/>
                  </a:lnTo>
                  <a:lnTo>
                    <a:pt x="1678" y="311"/>
                  </a:lnTo>
                  <a:lnTo>
                    <a:pt x="1679" y="335"/>
                  </a:lnTo>
                  <a:lnTo>
                    <a:pt x="1679" y="359"/>
                  </a:lnTo>
                  <a:lnTo>
                    <a:pt x="1678" y="402"/>
                  </a:lnTo>
                  <a:lnTo>
                    <a:pt x="1675" y="445"/>
                  </a:lnTo>
                  <a:lnTo>
                    <a:pt x="1669" y="487"/>
                  </a:lnTo>
                  <a:lnTo>
                    <a:pt x="1662" y="528"/>
                  </a:lnTo>
                  <a:lnTo>
                    <a:pt x="1652" y="568"/>
                  </a:lnTo>
                  <a:lnTo>
                    <a:pt x="1640" y="609"/>
                  </a:lnTo>
                  <a:lnTo>
                    <a:pt x="1627" y="647"/>
                  </a:lnTo>
                  <a:lnTo>
                    <a:pt x="1612" y="685"/>
                  </a:lnTo>
                  <a:lnTo>
                    <a:pt x="1596" y="722"/>
                  </a:lnTo>
                  <a:lnTo>
                    <a:pt x="1577" y="759"/>
                  </a:lnTo>
                  <a:lnTo>
                    <a:pt x="1557" y="794"/>
                  </a:lnTo>
                  <a:lnTo>
                    <a:pt x="1536" y="828"/>
                  </a:lnTo>
                  <a:lnTo>
                    <a:pt x="1512" y="860"/>
                  </a:lnTo>
                  <a:lnTo>
                    <a:pt x="1487" y="893"/>
                  </a:lnTo>
                  <a:lnTo>
                    <a:pt x="1460" y="923"/>
                  </a:lnTo>
                  <a:lnTo>
                    <a:pt x="1433" y="952"/>
                  </a:lnTo>
                  <a:lnTo>
                    <a:pt x="1404" y="980"/>
                  </a:lnTo>
                  <a:lnTo>
                    <a:pt x="1374" y="1006"/>
                  </a:lnTo>
                  <a:lnTo>
                    <a:pt x="1341" y="1032"/>
                  </a:lnTo>
                  <a:lnTo>
                    <a:pt x="1308" y="1055"/>
                  </a:lnTo>
                  <a:lnTo>
                    <a:pt x="1275" y="1077"/>
                  </a:lnTo>
                  <a:lnTo>
                    <a:pt x="1240" y="1097"/>
                  </a:lnTo>
                  <a:lnTo>
                    <a:pt x="1203" y="1115"/>
                  </a:lnTo>
                  <a:lnTo>
                    <a:pt x="1166" y="1132"/>
                  </a:lnTo>
                  <a:lnTo>
                    <a:pt x="1128" y="1147"/>
                  </a:lnTo>
                  <a:lnTo>
                    <a:pt x="1089" y="1160"/>
                  </a:lnTo>
                  <a:lnTo>
                    <a:pt x="1049" y="1171"/>
                  </a:lnTo>
                  <a:lnTo>
                    <a:pt x="1008" y="1181"/>
                  </a:lnTo>
                  <a:lnTo>
                    <a:pt x="967" y="1189"/>
                  </a:lnTo>
                  <a:lnTo>
                    <a:pt x="926" y="1194"/>
                  </a:lnTo>
                  <a:lnTo>
                    <a:pt x="882" y="1197"/>
                  </a:lnTo>
                  <a:lnTo>
                    <a:pt x="839" y="1198"/>
                  </a:lnTo>
                  <a:lnTo>
                    <a:pt x="796" y="1197"/>
                  </a:lnTo>
                  <a:lnTo>
                    <a:pt x="753" y="1194"/>
                  </a:lnTo>
                  <a:lnTo>
                    <a:pt x="711" y="1189"/>
                  </a:lnTo>
                  <a:lnTo>
                    <a:pt x="670" y="1181"/>
                  </a:lnTo>
                  <a:lnTo>
                    <a:pt x="630" y="1171"/>
                  </a:lnTo>
                  <a:lnTo>
                    <a:pt x="589" y="1160"/>
                  </a:lnTo>
                  <a:lnTo>
                    <a:pt x="551" y="1147"/>
                  </a:lnTo>
                  <a:lnTo>
                    <a:pt x="513" y="1132"/>
                  </a:lnTo>
                  <a:lnTo>
                    <a:pt x="476" y="1115"/>
                  </a:lnTo>
                  <a:lnTo>
                    <a:pt x="439" y="1097"/>
                  </a:lnTo>
                  <a:lnTo>
                    <a:pt x="404" y="1077"/>
                  </a:lnTo>
                  <a:lnTo>
                    <a:pt x="370" y="1055"/>
                  </a:lnTo>
                  <a:lnTo>
                    <a:pt x="337" y="1032"/>
                  </a:lnTo>
                  <a:lnTo>
                    <a:pt x="305" y="1006"/>
                  </a:lnTo>
                  <a:lnTo>
                    <a:pt x="275" y="980"/>
                  </a:lnTo>
                  <a:lnTo>
                    <a:pt x="246" y="952"/>
                  </a:lnTo>
                  <a:lnTo>
                    <a:pt x="218" y="923"/>
                  </a:lnTo>
                  <a:lnTo>
                    <a:pt x="192" y="893"/>
                  </a:lnTo>
                  <a:lnTo>
                    <a:pt x="166" y="860"/>
                  </a:lnTo>
                  <a:lnTo>
                    <a:pt x="143" y="828"/>
                  </a:lnTo>
                  <a:lnTo>
                    <a:pt x="121" y="794"/>
                  </a:lnTo>
                  <a:lnTo>
                    <a:pt x="101" y="759"/>
                  </a:lnTo>
                  <a:lnTo>
                    <a:pt x="83" y="722"/>
                  </a:lnTo>
                  <a:lnTo>
                    <a:pt x="66" y="685"/>
                  </a:lnTo>
                  <a:lnTo>
                    <a:pt x="51" y="647"/>
                  </a:lnTo>
                  <a:lnTo>
                    <a:pt x="38" y="609"/>
                  </a:lnTo>
                  <a:lnTo>
                    <a:pt x="27" y="568"/>
                  </a:lnTo>
                  <a:lnTo>
                    <a:pt x="17" y="528"/>
                  </a:lnTo>
                  <a:lnTo>
                    <a:pt x="9" y="487"/>
                  </a:lnTo>
                  <a:lnTo>
                    <a:pt x="4" y="445"/>
                  </a:lnTo>
                  <a:lnTo>
                    <a:pt x="1" y="402"/>
                  </a:lnTo>
                  <a:lnTo>
                    <a:pt x="0" y="359"/>
                  </a:lnTo>
                  <a:lnTo>
                    <a:pt x="0" y="329"/>
                  </a:lnTo>
                  <a:lnTo>
                    <a:pt x="2" y="299"/>
                  </a:lnTo>
                  <a:lnTo>
                    <a:pt x="4" y="269"/>
                  </a:lnTo>
                  <a:lnTo>
                    <a:pt x="8" y="240"/>
                  </a:lnTo>
                  <a:lnTo>
                    <a:pt x="12" y="211"/>
                  </a:lnTo>
                  <a:lnTo>
                    <a:pt x="18" y="183"/>
                  </a:lnTo>
                  <a:lnTo>
                    <a:pt x="26" y="155"/>
                  </a:lnTo>
                  <a:lnTo>
                    <a:pt x="33" y="126"/>
                  </a:lnTo>
                  <a:lnTo>
                    <a:pt x="43" y="128"/>
                  </a:lnTo>
                  <a:lnTo>
                    <a:pt x="53" y="131"/>
                  </a:lnTo>
                  <a:lnTo>
                    <a:pt x="64" y="137"/>
                  </a:lnTo>
                  <a:lnTo>
                    <a:pt x="75" y="143"/>
                  </a:lnTo>
                  <a:lnTo>
                    <a:pt x="86" y="150"/>
                  </a:lnTo>
                  <a:lnTo>
                    <a:pt x="98" y="158"/>
                  </a:lnTo>
                  <a:lnTo>
                    <a:pt x="120" y="177"/>
                  </a:lnTo>
                  <a:lnTo>
                    <a:pt x="141" y="197"/>
                  </a:lnTo>
                  <a:lnTo>
                    <a:pt x="160" y="217"/>
                  </a:lnTo>
                  <a:lnTo>
                    <a:pt x="177" y="235"/>
                  </a:lnTo>
                  <a:lnTo>
                    <a:pt x="189" y="250"/>
                  </a:lnTo>
                  <a:lnTo>
                    <a:pt x="214" y="282"/>
                  </a:lnTo>
                  <a:lnTo>
                    <a:pt x="232" y="305"/>
                  </a:lnTo>
                  <a:lnTo>
                    <a:pt x="253" y="329"/>
                  </a:lnTo>
                  <a:lnTo>
                    <a:pt x="279" y="355"/>
                  </a:lnTo>
                  <a:lnTo>
                    <a:pt x="308" y="382"/>
                  </a:lnTo>
                  <a:lnTo>
                    <a:pt x="325" y="396"/>
                  </a:lnTo>
                  <a:lnTo>
                    <a:pt x="342" y="410"/>
                  </a:lnTo>
                  <a:lnTo>
                    <a:pt x="360" y="424"/>
                  </a:lnTo>
                  <a:lnTo>
                    <a:pt x="378" y="438"/>
                  </a:lnTo>
                  <a:lnTo>
                    <a:pt x="398" y="452"/>
                  </a:lnTo>
                  <a:lnTo>
                    <a:pt x="419" y="465"/>
                  </a:lnTo>
                  <a:lnTo>
                    <a:pt x="441" y="478"/>
                  </a:lnTo>
                  <a:lnTo>
                    <a:pt x="464" y="491"/>
                  </a:lnTo>
                  <a:lnTo>
                    <a:pt x="490" y="502"/>
                  </a:lnTo>
                  <a:lnTo>
                    <a:pt x="515" y="514"/>
                  </a:lnTo>
                  <a:lnTo>
                    <a:pt x="541" y="524"/>
                  </a:lnTo>
                  <a:lnTo>
                    <a:pt x="569" y="534"/>
                  </a:lnTo>
                  <a:lnTo>
                    <a:pt x="597" y="543"/>
                  </a:lnTo>
                  <a:lnTo>
                    <a:pt x="628" y="551"/>
                  </a:lnTo>
                  <a:lnTo>
                    <a:pt x="658" y="558"/>
                  </a:lnTo>
                  <a:lnTo>
                    <a:pt x="690" y="564"/>
                  </a:lnTo>
                  <a:lnTo>
                    <a:pt x="723" y="569"/>
                  </a:lnTo>
                  <a:lnTo>
                    <a:pt x="757" y="573"/>
                  </a:lnTo>
                  <a:lnTo>
                    <a:pt x="794" y="575"/>
                  </a:lnTo>
                  <a:lnTo>
                    <a:pt x="830" y="576"/>
                  </a:lnTo>
                  <a:lnTo>
                    <a:pt x="818" y="585"/>
                  </a:lnTo>
                  <a:lnTo>
                    <a:pt x="805" y="593"/>
                  </a:lnTo>
                  <a:lnTo>
                    <a:pt x="789" y="601"/>
                  </a:lnTo>
                  <a:lnTo>
                    <a:pt x="772" y="610"/>
                  </a:lnTo>
                  <a:lnTo>
                    <a:pt x="733" y="626"/>
                  </a:lnTo>
                  <a:lnTo>
                    <a:pt x="693" y="641"/>
                  </a:lnTo>
                  <a:lnTo>
                    <a:pt x="652" y="656"/>
                  </a:lnTo>
                  <a:lnTo>
                    <a:pt x="612" y="668"/>
                  </a:lnTo>
                  <a:lnTo>
                    <a:pt x="577" y="679"/>
                  </a:lnTo>
                  <a:lnTo>
                    <a:pt x="547" y="686"/>
                  </a:lnTo>
                  <a:lnTo>
                    <a:pt x="562" y="695"/>
                  </a:lnTo>
                  <a:lnTo>
                    <a:pt x="578" y="702"/>
                  </a:lnTo>
                  <a:lnTo>
                    <a:pt x="593" y="708"/>
                  </a:lnTo>
                  <a:lnTo>
                    <a:pt x="608" y="713"/>
                  </a:lnTo>
                  <a:lnTo>
                    <a:pt x="623" y="716"/>
                  </a:lnTo>
                  <a:lnTo>
                    <a:pt x="638" y="719"/>
                  </a:lnTo>
                  <a:lnTo>
                    <a:pt x="651" y="720"/>
                  </a:lnTo>
                  <a:lnTo>
                    <a:pt x="665" y="721"/>
                  </a:lnTo>
                  <a:lnTo>
                    <a:pt x="687" y="720"/>
                  </a:lnTo>
                  <a:lnTo>
                    <a:pt x="708" y="717"/>
                  </a:lnTo>
                  <a:lnTo>
                    <a:pt x="730" y="712"/>
                  </a:lnTo>
                  <a:lnTo>
                    <a:pt x="751" y="706"/>
                  </a:lnTo>
                  <a:lnTo>
                    <a:pt x="773" y="699"/>
                  </a:lnTo>
                  <a:lnTo>
                    <a:pt x="794" y="691"/>
                  </a:lnTo>
                  <a:lnTo>
                    <a:pt x="814" y="683"/>
                  </a:lnTo>
                  <a:lnTo>
                    <a:pt x="834" y="674"/>
                  </a:lnTo>
                  <a:lnTo>
                    <a:pt x="890" y="647"/>
                  </a:lnTo>
                  <a:lnTo>
                    <a:pt x="942" y="624"/>
                  </a:lnTo>
                  <a:lnTo>
                    <a:pt x="990" y="603"/>
                  </a:lnTo>
                  <a:lnTo>
                    <a:pt x="1013" y="594"/>
                  </a:lnTo>
                  <a:lnTo>
                    <a:pt x="1036" y="586"/>
                  </a:lnTo>
                  <a:lnTo>
                    <a:pt x="1059" y="578"/>
                  </a:lnTo>
                  <a:lnTo>
                    <a:pt x="1082" y="572"/>
                  </a:lnTo>
                  <a:lnTo>
                    <a:pt x="1104" y="566"/>
                  </a:lnTo>
                  <a:lnTo>
                    <a:pt x="1127" y="562"/>
                  </a:lnTo>
                  <a:lnTo>
                    <a:pt x="1149" y="559"/>
                  </a:lnTo>
                  <a:lnTo>
                    <a:pt x="1172" y="558"/>
                  </a:lnTo>
                  <a:lnTo>
                    <a:pt x="1195" y="557"/>
                  </a:lnTo>
                  <a:lnTo>
                    <a:pt x="1220" y="558"/>
                  </a:lnTo>
                  <a:lnTo>
                    <a:pt x="1217" y="548"/>
                  </a:lnTo>
                  <a:lnTo>
                    <a:pt x="1211" y="540"/>
                  </a:lnTo>
                  <a:lnTo>
                    <a:pt x="1208" y="536"/>
                  </a:lnTo>
                  <a:lnTo>
                    <a:pt x="1205" y="533"/>
                  </a:lnTo>
                  <a:lnTo>
                    <a:pt x="1200" y="529"/>
                  </a:lnTo>
                  <a:lnTo>
                    <a:pt x="1195" y="527"/>
                  </a:lnTo>
                  <a:lnTo>
                    <a:pt x="1190" y="524"/>
                  </a:lnTo>
                  <a:lnTo>
                    <a:pt x="1183" y="522"/>
                  </a:lnTo>
                  <a:lnTo>
                    <a:pt x="1176" y="520"/>
                  </a:lnTo>
                  <a:lnTo>
                    <a:pt x="1168" y="519"/>
                  </a:lnTo>
                  <a:lnTo>
                    <a:pt x="1150" y="518"/>
                  </a:lnTo>
                  <a:lnTo>
                    <a:pt x="1127" y="520"/>
                  </a:lnTo>
                  <a:lnTo>
                    <a:pt x="1084" y="524"/>
                  </a:lnTo>
                  <a:lnTo>
                    <a:pt x="1049" y="525"/>
                  </a:lnTo>
                  <a:lnTo>
                    <a:pt x="1036" y="524"/>
                  </a:lnTo>
                  <a:lnTo>
                    <a:pt x="1024" y="523"/>
                  </a:lnTo>
                  <a:lnTo>
                    <a:pt x="1014" y="522"/>
                  </a:lnTo>
                  <a:lnTo>
                    <a:pt x="1006" y="520"/>
                  </a:lnTo>
                  <a:lnTo>
                    <a:pt x="1032" y="512"/>
                  </a:lnTo>
                  <a:lnTo>
                    <a:pt x="1059" y="502"/>
                  </a:lnTo>
                  <a:lnTo>
                    <a:pt x="1085" y="491"/>
                  </a:lnTo>
                  <a:lnTo>
                    <a:pt x="1110" y="479"/>
                  </a:lnTo>
                  <a:lnTo>
                    <a:pt x="1135" y="466"/>
                  </a:lnTo>
                  <a:lnTo>
                    <a:pt x="1159" y="452"/>
                  </a:lnTo>
                  <a:lnTo>
                    <a:pt x="1183" y="437"/>
                  </a:lnTo>
                  <a:lnTo>
                    <a:pt x="1206" y="420"/>
                  </a:lnTo>
                  <a:lnTo>
                    <a:pt x="1229" y="404"/>
                  </a:lnTo>
                  <a:lnTo>
                    <a:pt x="1251" y="387"/>
                  </a:lnTo>
                  <a:lnTo>
                    <a:pt x="1273" y="370"/>
                  </a:lnTo>
                  <a:lnTo>
                    <a:pt x="1294" y="352"/>
                  </a:lnTo>
                  <a:lnTo>
                    <a:pt x="1315" y="333"/>
                  </a:lnTo>
                  <a:lnTo>
                    <a:pt x="1335" y="315"/>
                  </a:lnTo>
                  <a:lnTo>
                    <a:pt x="1374" y="275"/>
                  </a:lnTo>
                  <a:lnTo>
                    <a:pt x="1410" y="237"/>
                  </a:lnTo>
                  <a:lnTo>
                    <a:pt x="1444" y="198"/>
                  </a:lnTo>
                  <a:lnTo>
                    <a:pt x="1475" y="160"/>
                  </a:lnTo>
                  <a:lnTo>
                    <a:pt x="1504" y="123"/>
                  </a:lnTo>
                  <a:lnTo>
                    <a:pt x="1557" y="55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rgbClr val="00A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92"/>
            <p:cNvSpPr>
              <a:spLocks/>
            </p:cNvSpPr>
            <p:nvPr/>
          </p:nvSpPr>
          <p:spPr bwMode="auto">
            <a:xfrm>
              <a:off x="408" y="2036"/>
              <a:ext cx="453" cy="331"/>
            </a:xfrm>
            <a:custGeom>
              <a:avLst/>
              <a:gdLst>
                <a:gd name="T0" fmla="*/ 0 w 1358"/>
                <a:gd name="T1" fmla="*/ 0 h 997"/>
                <a:gd name="T2" fmla="*/ 0 w 1358"/>
                <a:gd name="T3" fmla="*/ 0 h 997"/>
                <a:gd name="T4" fmla="*/ 0 w 1358"/>
                <a:gd name="T5" fmla="*/ 0 h 997"/>
                <a:gd name="T6" fmla="*/ 0 w 1358"/>
                <a:gd name="T7" fmla="*/ 0 h 997"/>
                <a:gd name="T8" fmla="*/ 0 w 1358"/>
                <a:gd name="T9" fmla="*/ 0 h 997"/>
                <a:gd name="T10" fmla="*/ 0 w 1358"/>
                <a:gd name="T11" fmla="*/ 0 h 997"/>
                <a:gd name="T12" fmla="*/ 0 w 1358"/>
                <a:gd name="T13" fmla="*/ 0 h 997"/>
                <a:gd name="T14" fmla="*/ 0 w 1358"/>
                <a:gd name="T15" fmla="*/ 0 h 997"/>
                <a:gd name="T16" fmla="*/ 0 w 1358"/>
                <a:gd name="T17" fmla="*/ 0 h 997"/>
                <a:gd name="T18" fmla="*/ 0 w 1358"/>
                <a:gd name="T19" fmla="*/ 0 h 997"/>
                <a:gd name="T20" fmla="*/ 0 w 1358"/>
                <a:gd name="T21" fmla="*/ 0 h 997"/>
                <a:gd name="T22" fmla="*/ 0 w 1358"/>
                <a:gd name="T23" fmla="*/ 0 h 997"/>
                <a:gd name="T24" fmla="*/ 0 w 1358"/>
                <a:gd name="T25" fmla="*/ 0 h 997"/>
                <a:gd name="T26" fmla="*/ 0 w 1358"/>
                <a:gd name="T27" fmla="*/ 0 h 997"/>
                <a:gd name="T28" fmla="*/ 0 w 1358"/>
                <a:gd name="T29" fmla="*/ 0 h 997"/>
                <a:gd name="T30" fmla="*/ 0 w 1358"/>
                <a:gd name="T31" fmla="*/ 0 h 997"/>
                <a:gd name="T32" fmla="*/ 0 w 1358"/>
                <a:gd name="T33" fmla="*/ 0 h 997"/>
                <a:gd name="T34" fmla="*/ 0 w 1358"/>
                <a:gd name="T35" fmla="*/ 0 h 997"/>
                <a:gd name="T36" fmla="*/ 0 w 1358"/>
                <a:gd name="T37" fmla="*/ 0 h 997"/>
                <a:gd name="T38" fmla="*/ 0 w 1358"/>
                <a:gd name="T39" fmla="*/ 0 h 997"/>
                <a:gd name="T40" fmla="*/ 0 w 1358"/>
                <a:gd name="T41" fmla="*/ 0 h 997"/>
                <a:gd name="T42" fmla="*/ 0 w 1358"/>
                <a:gd name="T43" fmla="*/ 0 h 997"/>
                <a:gd name="T44" fmla="*/ 0 w 1358"/>
                <a:gd name="T45" fmla="*/ 0 h 997"/>
                <a:gd name="T46" fmla="*/ 0 w 1358"/>
                <a:gd name="T47" fmla="*/ 0 h 997"/>
                <a:gd name="T48" fmla="*/ 0 w 1358"/>
                <a:gd name="T49" fmla="*/ 0 h 997"/>
                <a:gd name="T50" fmla="*/ 0 w 1358"/>
                <a:gd name="T51" fmla="*/ 0 h 997"/>
                <a:gd name="T52" fmla="*/ 0 w 1358"/>
                <a:gd name="T53" fmla="*/ 0 h 997"/>
                <a:gd name="T54" fmla="*/ 0 w 1358"/>
                <a:gd name="T55" fmla="*/ 0 h 997"/>
                <a:gd name="T56" fmla="*/ 0 w 1358"/>
                <a:gd name="T57" fmla="*/ 0 h 997"/>
                <a:gd name="T58" fmla="*/ 0 w 1358"/>
                <a:gd name="T59" fmla="*/ 0 h 997"/>
                <a:gd name="T60" fmla="*/ 0 w 1358"/>
                <a:gd name="T61" fmla="*/ 0 h 997"/>
                <a:gd name="T62" fmla="*/ 0 w 1358"/>
                <a:gd name="T63" fmla="*/ 0 h 997"/>
                <a:gd name="T64" fmla="*/ 0 w 1358"/>
                <a:gd name="T65" fmla="*/ 0 h 997"/>
                <a:gd name="T66" fmla="*/ 0 w 1358"/>
                <a:gd name="T67" fmla="*/ 0 h 997"/>
                <a:gd name="T68" fmla="*/ 0 w 1358"/>
                <a:gd name="T69" fmla="*/ 0 h 997"/>
                <a:gd name="T70" fmla="*/ 0 w 1358"/>
                <a:gd name="T71" fmla="*/ 0 h 997"/>
                <a:gd name="T72" fmla="*/ 0 w 1358"/>
                <a:gd name="T73" fmla="*/ 0 h 997"/>
                <a:gd name="T74" fmla="*/ 0 w 1358"/>
                <a:gd name="T75" fmla="*/ 0 h 997"/>
                <a:gd name="T76" fmla="*/ 0 w 1358"/>
                <a:gd name="T77" fmla="*/ 0 h 997"/>
                <a:gd name="T78" fmla="*/ 0 w 1358"/>
                <a:gd name="T79" fmla="*/ 0 h 997"/>
                <a:gd name="T80" fmla="*/ 0 w 1358"/>
                <a:gd name="T81" fmla="*/ 0 h 997"/>
                <a:gd name="T82" fmla="*/ 0 w 1358"/>
                <a:gd name="T83" fmla="*/ 0 h 997"/>
                <a:gd name="T84" fmla="*/ 0 w 1358"/>
                <a:gd name="T85" fmla="*/ 0 h 997"/>
                <a:gd name="T86" fmla="*/ 0 w 1358"/>
                <a:gd name="T87" fmla="*/ 0 h 997"/>
                <a:gd name="T88" fmla="*/ 0 w 1358"/>
                <a:gd name="T89" fmla="*/ 0 h 997"/>
                <a:gd name="T90" fmla="*/ 0 w 1358"/>
                <a:gd name="T91" fmla="*/ 0 h 997"/>
                <a:gd name="T92" fmla="*/ 0 w 1358"/>
                <a:gd name="T93" fmla="*/ 0 h 997"/>
                <a:gd name="T94" fmla="*/ 0 w 1358"/>
                <a:gd name="T95" fmla="*/ 0 h 997"/>
                <a:gd name="T96" fmla="*/ 0 w 1358"/>
                <a:gd name="T97" fmla="*/ 0 h 997"/>
                <a:gd name="T98" fmla="*/ 0 w 1358"/>
                <a:gd name="T99" fmla="*/ 0 h 9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358" h="997">
                  <a:moveTo>
                    <a:pt x="1358" y="342"/>
                  </a:moveTo>
                  <a:lnTo>
                    <a:pt x="1358" y="342"/>
                  </a:lnTo>
                  <a:lnTo>
                    <a:pt x="1343" y="323"/>
                  </a:lnTo>
                  <a:lnTo>
                    <a:pt x="1328" y="303"/>
                  </a:lnTo>
                  <a:lnTo>
                    <a:pt x="1312" y="285"/>
                  </a:lnTo>
                  <a:lnTo>
                    <a:pt x="1296" y="267"/>
                  </a:lnTo>
                  <a:lnTo>
                    <a:pt x="1280" y="250"/>
                  </a:lnTo>
                  <a:lnTo>
                    <a:pt x="1263" y="233"/>
                  </a:lnTo>
                  <a:lnTo>
                    <a:pt x="1245" y="217"/>
                  </a:lnTo>
                  <a:lnTo>
                    <a:pt x="1227" y="201"/>
                  </a:lnTo>
                  <a:lnTo>
                    <a:pt x="1209" y="186"/>
                  </a:lnTo>
                  <a:lnTo>
                    <a:pt x="1189" y="171"/>
                  </a:lnTo>
                  <a:lnTo>
                    <a:pt x="1170" y="156"/>
                  </a:lnTo>
                  <a:lnTo>
                    <a:pt x="1150" y="142"/>
                  </a:lnTo>
                  <a:lnTo>
                    <a:pt x="1130" y="129"/>
                  </a:lnTo>
                  <a:lnTo>
                    <a:pt x="1109" y="117"/>
                  </a:lnTo>
                  <a:lnTo>
                    <a:pt x="1088" y="105"/>
                  </a:lnTo>
                  <a:lnTo>
                    <a:pt x="1067" y="93"/>
                  </a:lnTo>
                  <a:lnTo>
                    <a:pt x="1044" y="83"/>
                  </a:lnTo>
                  <a:lnTo>
                    <a:pt x="1023" y="72"/>
                  </a:lnTo>
                  <a:lnTo>
                    <a:pt x="1000" y="63"/>
                  </a:lnTo>
                  <a:lnTo>
                    <a:pt x="978" y="54"/>
                  </a:lnTo>
                  <a:lnTo>
                    <a:pt x="955" y="46"/>
                  </a:lnTo>
                  <a:lnTo>
                    <a:pt x="931" y="38"/>
                  </a:lnTo>
                  <a:lnTo>
                    <a:pt x="908" y="31"/>
                  </a:lnTo>
                  <a:lnTo>
                    <a:pt x="883" y="25"/>
                  </a:lnTo>
                  <a:lnTo>
                    <a:pt x="859" y="18"/>
                  </a:lnTo>
                  <a:lnTo>
                    <a:pt x="834" y="14"/>
                  </a:lnTo>
                  <a:lnTo>
                    <a:pt x="810" y="9"/>
                  </a:lnTo>
                  <a:lnTo>
                    <a:pt x="785" y="6"/>
                  </a:lnTo>
                  <a:lnTo>
                    <a:pt x="760" y="3"/>
                  </a:lnTo>
                  <a:lnTo>
                    <a:pt x="734" y="1"/>
                  </a:lnTo>
                  <a:lnTo>
                    <a:pt x="708" y="0"/>
                  </a:lnTo>
                  <a:lnTo>
                    <a:pt x="682" y="0"/>
                  </a:lnTo>
                  <a:lnTo>
                    <a:pt x="657" y="0"/>
                  </a:lnTo>
                  <a:lnTo>
                    <a:pt x="633" y="2"/>
                  </a:lnTo>
                  <a:lnTo>
                    <a:pt x="607" y="4"/>
                  </a:lnTo>
                  <a:lnTo>
                    <a:pt x="582" y="7"/>
                  </a:lnTo>
                  <a:lnTo>
                    <a:pt x="557" y="11"/>
                  </a:lnTo>
                  <a:lnTo>
                    <a:pt x="532" y="16"/>
                  </a:lnTo>
                  <a:lnTo>
                    <a:pt x="508" y="22"/>
                  </a:lnTo>
                  <a:lnTo>
                    <a:pt x="483" y="28"/>
                  </a:lnTo>
                  <a:lnTo>
                    <a:pt x="458" y="35"/>
                  </a:lnTo>
                  <a:lnTo>
                    <a:pt x="434" y="43"/>
                  </a:lnTo>
                  <a:lnTo>
                    <a:pt x="410" y="51"/>
                  </a:lnTo>
                  <a:lnTo>
                    <a:pt x="386" y="60"/>
                  </a:lnTo>
                  <a:lnTo>
                    <a:pt x="362" y="70"/>
                  </a:lnTo>
                  <a:lnTo>
                    <a:pt x="339" y="80"/>
                  </a:lnTo>
                  <a:lnTo>
                    <a:pt x="316" y="91"/>
                  </a:lnTo>
                  <a:lnTo>
                    <a:pt x="293" y="103"/>
                  </a:lnTo>
                  <a:lnTo>
                    <a:pt x="271" y="115"/>
                  </a:lnTo>
                  <a:lnTo>
                    <a:pt x="249" y="128"/>
                  </a:lnTo>
                  <a:lnTo>
                    <a:pt x="228" y="141"/>
                  </a:lnTo>
                  <a:lnTo>
                    <a:pt x="207" y="154"/>
                  </a:lnTo>
                  <a:lnTo>
                    <a:pt x="187" y="168"/>
                  </a:lnTo>
                  <a:lnTo>
                    <a:pt x="167" y="184"/>
                  </a:lnTo>
                  <a:lnTo>
                    <a:pt x="146" y="199"/>
                  </a:lnTo>
                  <a:lnTo>
                    <a:pt x="128" y="214"/>
                  </a:lnTo>
                  <a:lnTo>
                    <a:pt x="110" y="230"/>
                  </a:lnTo>
                  <a:lnTo>
                    <a:pt x="92" y="246"/>
                  </a:lnTo>
                  <a:lnTo>
                    <a:pt x="75" y="263"/>
                  </a:lnTo>
                  <a:lnTo>
                    <a:pt x="59" y="279"/>
                  </a:lnTo>
                  <a:lnTo>
                    <a:pt x="43" y="296"/>
                  </a:lnTo>
                  <a:lnTo>
                    <a:pt x="29" y="314"/>
                  </a:lnTo>
                  <a:lnTo>
                    <a:pt x="14" y="332"/>
                  </a:lnTo>
                  <a:lnTo>
                    <a:pt x="0" y="350"/>
                  </a:lnTo>
                  <a:lnTo>
                    <a:pt x="8" y="352"/>
                  </a:lnTo>
                  <a:lnTo>
                    <a:pt x="18" y="356"/>
                  </a:lnTo>
                  <a:lnTo>
                    <a:pt x="26" y="361"/>
                  </a:lnTo>
                  <a:lnTo>
                    <a:pt x="36" y="366"/>
                  </a:lnTo>
                  <a:lnTo>
                    <a:pt x="56" y="381"/>
                  </a:lnTo>
                  <a:lnTo>
                    <a:pt x="77" y="399"/>
                  </a:lnTo>
                  <a:lnTo>
                    <a:pt x="100" y="420"/>
                  </a:lnTo>
                  <a:lnTo>
                    <a:pt x="123" y="443"/>
                  </a:lnTo>
                  <a:lnTo>
                    <a:pt x="146" y="469"/>
                  </a:lnTo>
                  <a:lnTo>
                    <a:pt x="171" y="496"/>
                  </a:lnTo>
                  <a:lnTo>
                    <a:pt x="194" y="523"/>
                  </a:lnTo>
                  <a:lnTo>
                    <a:pt x="216" y="551"/>
                  </a:lnTo>
                  <a:lnTo>
                    <a:pt x="258" y="605"/>
                  </a:lnTo>
                  <a:lnTo>
                    <a:pt x="294" y="655"/>
                  </a:lnTo>
                  <a:lnTo>
                    <a:pt x="322" y="695"/>
                  </a:lnTo>
                  <a:lnTo>
                    <a:pt x="348" y="733"/>
                  </a:lnTo>
                  <a:lnTo>
                    <a:pt x="364" y="756"/>
                  </a:lnTo>
                  <a:lnTo>
                    <a:pt x="382" y="781"/>
                  </a:lnTo>
                  <a:lnTo>
                    <a:pt x="403" y="805"/>
                  </a:lnTo>
                  <a:lnTo>
                    <a:pt x="424" y="830"/>
                  </a:lnTo>
                  <a:lnTo>
                    <a:pt x="448" y="855"/>
                  </a:lnTo>
                  <a:lnTo>
                    <a:pt x="474" y="880"/>
                  </a:lnTo>
                  <a:lnTo>
                    <a:pt x="501" y="903"/>
                  </a:lnTo>
                  <a:lnTo>
                    <a:pt x="529" y="926"/>
                  </a:lnTo>
                  <a:lnTo>
                    <a:pt x="543" y="936"/>
                  </a:lnTo>
                  <a:lnTo>
                    <a:pt x="558" y="946"/>
                  </a:lnTo>
                  <a:lnTo>
                    <a:pt x="573" y="955"/>
                  </a:lnTo>
                  <a:lnTo>
                    <a:pt x="589" y="963"/>
                  </a:lnTo>
                  <a:lnTo>
                    <a:pt x="604" y="970"/>
                  </a:lnTo>
                  <a:lnTo>
                    <a:pt x="621" y="977"/>
                  </a:lnTo>
                  <a:lnTo>
                    <a:pt x="637" y="983"/>
                  </a:lnTo>
                  <a:lnTo>
                    <a:pt x="654" y="988"/>
                  </a:lnTo>
                  <a:lnTo>
                    <a:pt x="671" y="992"/>
                  </a:lnTo>
                  <a:lnTo>
                    <a:pt x="688" y="995"/>
                  </a:lnTo>
                  <a:lnTo>
                    <a:pt x="705" y="997"/>
                  </a:lnTo>
                  <a:lnTo>
                    <a:pt x="722" y="997"/>
                  </a:lnTo>
                  <a:lnTo>
                    <a:pt x="738" y="996"/>
                  </a:lnTo>
                  <a:lnTo>
                    <a:pt x="754" y="994"/>
                  </a:lnTo>
                  <a:lnTo>
                    <a:pt x="770" y="991"/>
                  </a:lnTo>
                  <a:lnTo>
                    <a:pt x="785" y="986"/>
                  </a:lnTo>
                  <a:lnTo>
                    <a:pt x="800" y="980"/>
                  </a:lnTo>
                  <a:lnTo>
                    <a:pt x="815" y="972"/>
                  </a:lnTo>
                  <a:lnTo>
                    <a:pt x="829" y="964"/>
                  </a:lnTo>
                  <a:lnTo>
                    <a:pt x="843" y="955"/>
                  </a:lnTo>
                  <a:lnTo>
                    <a:pt x="857" y="945"/>
                  </a:lnTo>
                  <a:lnTo>
                    <a:pt x="871" y="934"/>
                  </a:lnTo>
                  <a:lnTo>
                    <a:pt x="884" y="923"/>
                  </a:lnTo>
                  <a:lnTo>
                    <a:pt x="896" y="909"/>
                  </a:lnTo>
                  <a:lnTo>
                    <a:pt x="921" y="884"/>
                  </a:lnTo>
                  <a:lnTo>
                    <a:pt x="944" y="857"/>
                  </a:lnTo>
                  <a:lnTo>
                    <a:pt x="965" y="830"/>
                  </a:lnTo>
                  <a:lnTo>
                    <a:pt x="983" y="803"/>
                  </a:lnTo>
                  <a:lnTo>
                    <a:pt x="1000" y="777"/>
                  </a:lnTo>
                  <a:lnTo>
                    <a:pt x="1015" y="752"/>
                  </a:lnTo>
                  <a:lnTo>
                    <a:pt x="1027" y="730"/>
                  </a:lnTo>
                  <a:lnTo>
                    <a:pt x="1037" y="711"/>
                  </a:lnTo>
                  <a:lnTo>
                    <a:pt x="1050" y="686"/>
                  </a:lnTo>
                  <a:lnTo>
                    <a:pt x="1065" y="655"/>
                  </a:lnTo>
                  <a:lnTo>
                    <a:pt x="1079" y="624"/>
                  </a:lnTo>
                  <a:lnTo>
                    <a:pt x="1095" y="593"/>
                  </a:lnTo>
                  <a:lnTo>
                    <a:pt x="1111" y="563"/>
                  </a:lnTo>
                  <a:lnTo>
                    <a:pt x="1128" y="533"/>
                  </a:lnTo>
                  <a:lnTo>
                    <a:pt x="1146" y="505"/>
                  </a:lnTo>
                  <a:lnTo>
                    <a:pt x="1164" y="478"/>
                  </a:lnTo>
                  <a:lnTo>
                    <a:pt x="1183" y="451"/>
                  </a:lnTo>
                  <a:lnTo>
                    <a:pt x="1202" y="428"/>
                  </a:lnTo>
                  <a:lnTo>
                    <a:pt x="1224" y="406"/>
                  </a:lnTo>
                  <a:lnTo>
                    <a:pt x="1234" y="397"/>
                  </a:lnTo>
                  <a:lnTo>
                    <a:pt x="1244" y="388"/>
                  </a:lnTo>
                  <a:lnTo>
                    <a:pt x="1255" y="379"/>
                  </a:lnTo>
                  <a:lnTo>
                    <a:pt x="1266" y="372"/>
                  </a:lnTo>
                  <a:lnTo>
                    <a:pt x="1277" y="365"/>
                  </a:lnTo>
                  <a:lnTo>
                    <a:pt x="1288" y="359"/>
                  </a:lnTo>
                  <a:lnTo>
                    <a:pt x="1299" y="354"/>
                  </a:lnTo>
                  <a:lnTo>
                    <a:pt x="1311" y="349"/>
                  </a:lnTo>
                  <a:lnTo>
                    <a:pt x="1322" y="346"/>
                  </a:lnTo>
                  <a:lnTo>
                    <a:pt x="1334" y="344"/>
                  </a:lnTo>
                  <a:lnTo>
                    <a:pt x="1345" y="342"/>
                  </a:lnTo>
                  <a:lnTo>
                    <a:pt x="1358" y="34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93"/>
            <p:cNvSpPr>
              <a:spLocks/>
            </p:cNvSpPr>
            <p:nvPr/>
          </p:nvSpPr>
          <p:spPr bwMode="auto">
            <a:xfrm>
              <a:off x="578" y="2145"/>
              <a:ext cx="47" cy="72"/>
            </a:xfrm>
            <a:custGeom>
              <a:avLst/>
              <a:gdLst>
                <a:gd name="T0" fmla="*/ 0 w 138"/>
                <a:gd name="T1" fmla="*/ 0 h 218"/>
                <a:gd name="T2" fmla="*/ 0 w 138"/>
                <a:gd name="T3" fmla="*/ 0 h 218"/>
                <a:gd name="T4" fmla="*/ 0 w 138"/>
                <a:gd name="T5" fmla="*/ 0 h 218"/>
                <a:gd name="T6" fmla="*/ 0 w 138"/>
                <a:gd name="T7" fmla="*/ 0 h 218"/>
                <a:gd name="T8" fmla="*/ 0 w 138"/>
                <a:gd name="T9" fmla="*/ 0 h 218"/>
                <a:gd name="T10" fmla="*/ 0 w 138"/>
                <a:gd name="T11" fmla="*/ 0 h 218"/>
                <a:gd name="T12" fmla="*/ 0 w 138"/>
                <a:gd name="T13" fmla="*/ 0 h 218"/>
                <a:gd name="T14" fmla="*/ 0 w 138"/>
                <a:gd name="T15" fmla="*/ 0 h 218"/>
                <a:gd name="T16" fmla="*/ 0 w 138"/>
                <a:gd name="T17" fmla="*/ 0 h 218"/>
                <a:gd name="T18" fmla="*/ 0 w 138"/>
                <a:gd name="T19" fmla="*/ 0 h 218"/>
                <a:gd name="T20" fmla="*/ 0 w 138"/>
                <a:gd name="T21" fmla="*/ 0 h 218"/>
                <a:gd name="T22" fmla="*/ 0 w 138"/>
                <a:gd name="T23" fmla="*/ 0 h 218"/>
                <a:gd name="T24" fmla="*/ 0 w 138"/>
                <a:gd name="T25" fmla="*/ 0 h 218"/>
                <a:gd name="T26" fmla="*/ 0 w 138"/>
                <a:gd name="T27" fmla="*/ 0 h 218"/>
                <a:gd name="T28" fmla="*/ 0 w 138"/>
                <a:gd name="T29" fmla="*/ 0 h 218"/>
                <a:gd name="T30" fmla="*/ 0 w 138"/>
                <a:gd name="T31" fmla="*/ 0 h 218"/>
                <a:gd name="T32" fmla="*/ 0 w 138"/>
                <a:gd name="T33" fmla="*/ 0 h 218"/>
                <a:gd name="T34" fmla="*/ 0 w 138"/>
                <a:gd name="T35" fmla="*/ 0 h 218"/>
                <a:gd name="T36" fmla="*/ 0 w 138"/>
                <a:gd name="T37" fmla="*/ 0 h 218"/>
                <a:gd name="T38" fmla="*/ 0 w 138"/>
                <a:gd name="T39" fmla="*/ 0 h 218"/>
                <a:gd name="T40" fmla="*/ 0 w 138"/>
                <a:gd name="T41" fmla="*/ 0 h 218"/>
                <a:gd name="T42" fmla="*/ 0 w 138"/>
                <a:gd name="T43" fmla="*/ 0 h 218"/>
                <a:gd name="T44" fmla="*/ 0 w 138"/>
                <a:gd name="T45" fmla="*/ 0 h 218"/>
                <a:gd name="T46" fmla="*/ 0 w 138"/>
                <a:gd name="T47" fmla="*/ 0 h 218"/>
                <a:gd name="T48" fmla="*/ 0 w 138"/>
                <a:gd name="T49" fmla="*/ 0 h 218"/>
                <a:gd name="T50" fmla="*/ 0 w 138"/>
                <a:gd name="T51" fmla="*/ 0 h 218"/>
                <a:gd name="T52" fmla="*/ 0 w 138"/>
                <a:gd name="T53" fmla="*/ 0 h 218"/>
                <a:gd name="T54" fmla="*/ 0 w 138"/>
                <a:gd name="T55" fmla="*/ 0 h 218"/>
                <a:gd name="T56" fmla="*/ 0 w 138"/>
                <a:gd name="T57" fmla="*/ 0 h 218"/>
                <a:gd name="T58" fmla="*/ 0 w 138"/>
                <a:gd name="T59" fmla="*/ 0 h 218"/>
                <a:gd name="T60" fmla="*/ 0 w 138"/>
                <a:gd name="T61" fmla="*/ 0 h 218"/>
                <a:gd name="T62" fmla="*/ 0 w 138"/>
                <a:gd name="T63" fmla="*/ 0 h 218"/>
                <a:gd name="T64" fmla="*/ 0 w 138"/>
                <a:gd name="T65" fmla="*/ 0 h 218"/>
                <a:gd name="T66" fmla="*/ 0 w 138"/>
                <a:gd name="T67" fmla="*/ 0 h 218"/>
                <a:gd name="T68" fmla="*/ 0 w 138"/>
                <a:gd name="T69" fmla="*/ 0 h 218"/>
                <a:gd name="T70" fmla="*/ 0 w 138"/>
                <a:gd name="T71" fmla="*/ 0 h 218"/>
                <a:gd name="T72" fmla="*/ 0 w 138"/>
                <a:gd name="T73" fmla="*/ 0 h 218"/>
                <a:gd name="T74" fmla="*/ 0 w 138"/>
                <a:gd name="T75" fmla="*/ 0 h 218"/>
                <a:gd name="T76" fmla="*/ 0 w 138"/>
                <a:gd name="T77" fmla="*/ 0 h 218"/>
                <a:gd name="T78" fmla="*/ 0 w 138"/>
                <a:gd name="T79" fmla="*/ 0 h 218"/>
                <a:gd name="T80" fmla="*/ 0 w 138"/>
                <a:gd name="T81" fmla="*/ 0 h 2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8" h="218">
                  <a:moveTo>
                    <a:pt x="93" y="218"/>
                  </a:moveTo>
                  <a:lnTo>
                    <a:pt x="93" y="218"/>
                  </a:lnTo>
                  <a:lnTo>
                    <a:pt x="103" y="217"/>
                  </a:lnTo>
                  <a:lnTo>
                    <a:pt x="111" y="214"/>
                  </a:lnTo>
                  <a:lnTo>
                    <a:pt x="119" y="210"/>
                  </a:lnTo>
                  <a:lnTo>
                    <a:pt x="125" y="205"/>
                  </a:lnTo>
                  <a:lnTo>
                    <a:pt x="131" y="198"/>
                  </a:lnTo>
                  <a:lnTo>
                    <a:pt x="135" y="190"/>
                  </a:lnTo>
                  <a:lnTo>
                    <a:pt x="137" y="182"/>
                  </a:lnTo>
                  <a:lnTo>
                    <a:pt x="138" y="173"/>
                  </a:lnTo>
                  <a:lnTo>
                    <a:pt x="138" y="44"/>
                  </a:lnTo>
                  <a:lnTo>
                    <a:pt x="137" y="35"/>
                  </a:lnTo>
                  <a:lnTo>
                    <a:pt x="135" y="27"/>
                  </a:lnTo>
                  <a:lnTo>
                    <a:pt x="131" y="19"/>
                  </a:lnTo>
                  <a:lnTo>
                    <a:pt x="125" y="13"/>
                  </a:lnTo>
                  <a:lnTo>
                    <a:pt x="119" y="7"/>
                  </a:lnTo>
                  <a:lnTo>
                    <a:pt x="111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0"/>
                  </a:lnTo>
                  <a:lnTo>
                    <a:pt x="8" y="198"/>
                  </a:lnTo>
                  <a:lnTo>
                    <a:pt x="13" y="205"/>
                  </a:lnTo>
                  <a:lnTo>
                    <a:pt x="20" y="210"/>
                  </a:lnTo>
                  <a:lnTo>
                    <a:pt x="27" y="214"/>
                  </a:lnTo>
                  <a:lnTo>
                    <a:pt x="36" y="217"/>
                  </a:lnTo>
                  <a:lnTo>
                    <a:pt x="45" y="218"/>
                  </a:lnTo>
                  <a:lnTo>
                    <a:pt x="93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394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95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396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397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98"/>
            <p:cNvSpPr>
              <a:spLocks/>
            </p:cNvSpPr>
            <p:nvPr/>
          </p:nvSpPr>
          <p:spPr bwMode="auto">
            <a:xfrm>
              <a:off x="578" y="2145"/>
              <a:ext cx="47" cy="72"/>
            </a:xfrm>
            <a:custGeom>
              <a:avLst/>
              <a:gdLst>
                <a:gd name="T0" fmla="*/ 0 w 138"/>
                <a:gd name="T1" fmla="*/ 0 h 218"/>
                <a:gd name="T2" fmla="*/ 0 w 138"/>
                <a:gd name="T3" fmla="*/ 0 h 218"/>
                <a:gd name="T4" fmla="*/ 0 w 138"/>
                <a:gd name="T5" fmla="*/ 0 h 218"/>
                <a:gd name="T6" fmla="*/ 0 w 138"/>
                <a:gd name="T7" fmla="*/ 0 h 218"/>
                <a:gd name="T8" fmla="*/ 0 w 138"/>
                <a:gd name="T9" fmla="*/ 0 h 218"/>
                <a:gd name="T10" fmla="*/ 0 w 138"/>
                <a:gd name="T11" fmla="*/ 0 h 218"/>
                <a:gd name="T12" fmla="*/ 0 w 138"/>
                <a:gd name="T13" fmla="*/ 0 h 218"/>
                <a:gd name="T14" fmla="*/ 0 w 138"/>
                <a:gd name="T15" fmla="*/ 0 h 218"/>
                <a:gd name="T16" fmla="*/ 0 w 138"/>
                <a:gd name="T17" fmla="*/ 0 h 218"/>
                <a:gd name="T18" fmla="*/ 0 w 138"/>
                <a:gd name="T19" fmla="*/ 0 h 218"/>
                <a:gd name="T20" fmla="*/ 0 w 138"/>
                <a:gd name="T21" fmla="*/ 0 h 218"/>
                <a:gd name="T22" fmla="*/ 0 w 138"/>
                <a:gd name="T23" fmla="*/ 0 h 218"/>
                <a:gd name="T24" fmla="*/ 0 w 138"/>
                <a:gd name="T25" fmla="*/ 0 h 218"/>
                <a:gd name="T26" fmla="*/ 0 w 138"/>
                <a:gd name="T27" fmla="*/ 0 h 218"/>
                <a:gd name="T28" fmla="*/ 0 w 138"/>
                <a:gd name="T29" fmla="*/ 0 h 218"/>
                <a:gd name="T30" fmla="*/ 0 w 138"/>
                <a:gd name="T31" fmla="*/ 0 h 218"/>
                <a:gd name="T32" fmla="*/ 0 w 138"/>
                <a:gd name="T33" fmla="*/ 0 h 218"/>
                <a:gd name="T34" fmla="*/ 0 w 138"/>
                <a:gd name="T35" fmla="*/ 0 h 218"/>
                <a:gd name="T36" fmla="*/ 0 w 138"/>
                <a:gd name="T37" fmla="*/ 0 h 218"/>
                <a:gd name="T38" fmla="*/ 0 w 138"/>
                <a:gd name="T39" fmla="*/ 0 h 218"/>
                <a:gd name="T40" fmla="*/ 0 w 138"/>
                <a:gd name="T41" fmla="*/ 0 h 218"/>
                <a:gd name="T42" fmla="*/ 0 w 138"/>
                <a:gd name="T43" fmla="*/ 0 h 218"/>
                <a:gd name="T44" fmla="*/ 0 w 138"/>
                <a:gd name="T45" fmla="*/ 0 h 218"/>
                <a:gd name="T46" fmla="*/ 0 w 138"/>
                <a:gd name="T47" fmla="*/ 0 h 218"/>
                <a:gd name="T48" fmla="*/ 0 w 138"/>
                <a:gd name="T49" fmla="*/ 0 h 218"/>
                <a:gd name="T50" fmla="*/ 0 w 138"/>
                <a:gd name="T51" fmla="*/ 0 h 218"/>
                <a:gd name="T52" fmla="*/ 0 w 138"/>
                <a:gd name="T53" fmla="*/ 0 h 218"/>
                <a:gd name="T54" fmla="*/ 0 w 138"/>
                <a:gd name="T55" fmla="*/ 0 h 218"/>
                <a:gd name="T56" fmla="*/ 0 w 138"/>
                <a:gd name="T57" fmla="*/ 0 h 218"/>
                <a:gd name="T58" fmla="*/ 0 w 138"/>
                <a:gd name="T59" fmla="*/ 0 h 218"/>
                <a:gd name="T60" fmla="*/ 0 w 138"/>
                <a:gd name="T61" fmla="*/ 0 h 218"/>
                <a:gd name="T62" fmla="*/ 0 w 138"/>
                <a:gd name="T63" fmla="*/ 0 h 218"/>
                <a:gd name="T64" fmla="*/ 0 w 138"/>
                <a:gd name="T65" fmla="*/ 0 h 218"/>
                <a:gd name="T66" fmla="*/ 0 w 138"/>
                <a:gd name="T67" fmla="*/ 0 h 218"/>
                <a:gd name="T68" fmla="*/ 0 w 138"/>
                <a:gd name="T69" fmla="*/ 0 h 218"/>
                <a:gd name="T70" fmla="*/ 0 w 138"/>
                <a:gd name="T71" fmla="*/ 0 h 218"/>
                <a:gd name="T72" fmla="*/ 0 w 138"/>
                <a:gd name="T73" fmla="*/ 0 h 218"/>
                <a:gd name="T74" fmla="*/ 0 w 138"/>
                <a:gd name="T75" fmla="*/ 0 h 218"/>
                <a:gd name="T76" fmla="*/ 0 w 138"/>
                <a:gd name="T77" fmla="*/ 0 h 218"/>
                <a:gd name="T78" fmla="*/ 0 w 138"/>
                <a:gd name="T79" fmla="*/ 0 h 218"/>
                <a:gd name="T80" fmla="*/ 0 w 138"/>
                <a:gd name="T81" fmla="*/ 0 h 2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8" h="218">
                  <a:moveTo>
                    <a:pt x="93" y="218"/>
                  </a:moveTo>
                  <a:lnTo>
                    <a:pt x="93" y="218"/>
                  </a:lnTo>
                  <a:lnTo>
                    <a:pt x="103" y="217"/>
                  </a:lnTo>
                  <a:lnTo>
                    <a:pt x="111" y="214"/>
                  </a:lnTo>
                  <a:lnTo>
                    <a:pt x="119" y="210"/>
                  </a:lnTo>
                  <a:lnTo>
                    <a:pt x="125" y="205"/>
                  </a:lnTo>
                  <a:lnTo>
                    <a:pt x="131" y="198"/>
                  </a:lnTo>
                  <a:lnTo>
                    <a:pt x="135" y="190"/>
                  </a:lnTo>
                  <a:lnTo>
                    <a:pt x="137" y="182"/>
                  </a:lnTo>
                  <a:lnTo>
                    <a:pt x="138" y="173"/>
                  </a:lnTo>
                  <a:lnTo>
                    <a:pt x="138" y="44"/>
                  </a:lnTo>
                  <a:lnTo>
                    <a:pt x="137" y="35"/>
                  </a:lnTo>
                  <a:lnTo>
                    <a:pt x="135" y="27"/>
                  </a:lnTo>
                  <a:lnTo>
                    <a:pt x="131" y="19"/>
                  </a:lnTo>
                  <a:lnTo>
                    <a:pt x="125" y="13"/>
                  </a:lnTo>
                  <a:lnTo>
                    <a:pt x="119" y="7"/>
                  </a:lnTo>
                  <a:lnTo>
                    <a:pt x="111" y="3"/>
                  </a:lnTo>
                  <a:lnTo>
                    <a:pt x="103" y="1"/>
                  </a:lnTo>
                  <a:lnTo>
                    <a:pt x="93" y="0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7" y="3"/>
                  </a:lnTo>
                  <a:lnTo>
                    <a:pt x="20" y="7"/>
                  </a:lnTo>
                  <a:lnTo>
                    <a:pt x="13" y="13"/>
                  </a:lnTo>
                  <a:lnTo>
                    <a:pt x="8" y="19"/>
                  </a:lnTo>
                  <a:lnTo>
                    <a:pt x="4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0" y="173"/>
                  </a:lnTo>
                  <a:lnTo>
                    <a:pt x="1" y="182"/>
                  </a:lnTo>
                  <a:lnTo>
                    <a:pt x="4" y="190"/>
                  </a:lnTo>
                  <a:lnTo>
                    <a:pt x="8" y="198"/>
                  </a:lnTo>
                  <a:lnTo>
                    <a:pt x="13" y="205"/>
                  </a:lnTo>
                  <a:lnTo>
                    <a:pt x="20" y="210"/>
                  </a:lnTo>
                  <a:lnTo>
                    <a:pt x="27" y="214"/>
                  </a:lnTo>
                  <a:lnTo>
                    <a:pt x="36" y="217"/>
                  </a:lnTo>
                  <a:lnTo>
                    <a:pt x="45" y="218"/>
                  </a:lnTo>
                  <a:lnTo>
                    <a:pt x="93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399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00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01"/>
            <p:cNvSpPr>
              <a:spLocks/>
            </p:cNvSpPr>
            <p:nvPr/>
          </p:nvSpPr>
          <p:spPr bwMode="auto">
            <a:xfrm>
              <a:off x="594" y="2159"/>
              <a:ext cx="14" cy="46"/>
            </a:xfrm>
            <a:custGeom>
              <a:avLst/>
              <a:gdLst>
                <a:gd name="T0" fmla="*/ 0 w 45"/>
                <a:gd name="T1" fmla="*/ 0 h 138"/>
                <a:gd name="T2" fmla="*/ 0 w 45"/>
                <a:gd name="T3" fmla="*/ 0 h 138"/>
                <a:gd name="T4" fmla="*/ 0 w 45"/>
                <a:gd name="T5" fmla="*/ 0 h 138"/>
                <a:gd name="T6" fmla="*/ 0 w 45"/>
                <a:gd name="T7" fmla="*/ 0 h 138"/>
                <a:gd name="T8" fmla="*/ 0 w 45"/>
                <a:gd name="T9" fmla="*/ 0 h 138"/>
                <a:gd name="T10" fmla="*/ 0 w 45"/>
                <a:gd name="T11" fmla="*/ 0 h 138"/>
                <a:gd name="T12" fmla="*/ 0 w 45"/>
                <a:gd name="T13" fmla="*/ 0 h 138"/>
                <a:gd name="T14" fmla="*/ 0 w 45"/>
                <a:gd name="T15" fmla="*/ 0 h 138"/>
                <a:gd name="T16" fmla="*/ 0 w 45"/>
                <a:gd name="T17" fmla="*/ 0 h 138"/>
                <a:gd name="T18" fmla="*/ 0 w 45"/>
                <a:gd name="T19" fmla="*/ 0 h 138"/>
                <a:gd name="T20" fmla="*/ 0 w 45"/>
                <a:gd name="T21" fmla="*/ 0 h 138"/>
                <a:gd name="T22" fmla="*/ 0 w 45"/>
                <a:gd name="T23" fmla="*/ 0 h 138"/>
                <a:gd name="T24" fmla="*/ 0 w 45"/>
                <a:gd name="T25" fmla="*/ 0 h 138"/>
                <a:gd name="T26" fmla="*/ 0 w 45"/>
                <a:gd name="T27" fmla="*/ 0 h 138"/>
                <a:gd name="T28" fmla="*/ 0 w 45"/>
                <a:gd name="T29" fmla="*/ 0 h 138"/>
                <a:gd name="T30" fmla="*/ 0 w 45"/>
                <a:gd name="T31" fmla="*/ 0 h 138"/>
                <a:gd name="T32" fmla="*/ 0 w 45"/>
                <a:gd name="T33" fmla="*/ 0 h 138"/>
                <a:gd name="T34" fmla="*/ 0 w 45"/>
                <a:gd name="T35" fmla="*/ 0 h 138"/>
                <a:gd name="T36" fmla="*/ 0 w 45"/>
                <a:gd name="T37" fmla="*/ 0 h 138"/>
                <a:gd name="T38" fmla="*/ 0 w 45"/>
                <a:gd name="T39" fmla="*/ 0 h 138"/>
                <a:gd name="T40" fmla="*/ 0 w 45"/>
                <a:gd name="T41" fmla="*/ 0 h 138"/>
                <a:gd name="T42" fmla="*/ 0 w 45"/>
                <a:gd name="T43" fmla="*/ 0 h 138"/>
                <a:gd name="T44" fmla="*/ 0 w 45"/>
                <a:gd name="T45" fmla="*/ 0 h 138"/>
                <a:gd name="T46" fmla="*/ 0 w 45"/>
                <a:gd name="T47" fmla="*/ 0 h 138"/>
                <a:gd name="T48" fmla="*/ 0 w 45"/>
                <a:gd name="T49" fmla="*/ 0 h 13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5" h="138">
                  <a:moveTo>
                    <a:pt x="35" y="138"/>
                  </a:moveTo>
                  <a:lnTo>
                    <a:pt x="35" y="138"/>
                  </a:lnTo>
                  <a:lnTo>
                    <a:pt x="39" y="137"/>
                  </a:lnTo>
                  <a:lnTo>
                    <a:pt x="42" y="135"/>
                  </a:lnTo>
                  <a:lnTo>
                    <a:pt x="44" y="132"/>
                  </a:lnTo>
                  <a:lnTo>
                    <a:pt x="45" y="128"/>
                  </a:lnTo>
                  <a:lnTo>
                    <a:pt x="45" y="9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28"/>
                  </a:lnTo>
                  <a:lnTo>
                    <a:pt x="1" y="132"/>
                  </a:lnTo>
                  <a:lnTo>
                    <a:pt x="3" y="135"/>
                  </a:lnTo>
                  <a:lnTo>
                    <a:pt x="6" y="137"/>
                  </a:lnTo>
                  <a:lnTo>
                    <a:pt x="10" y="138"/>
                  </a:lnTo>
                  <a:lnTo>
                    <a:pt x="35" y="13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02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403"/>
            <p:cNvSpPr>
              <a:spLocks noChangeShapeType="1"/>
            </p:cNvSpPr>
            <p:nvPr/>
          </p:nvSpPr>
          <p:spPr bwMode="auto">
            <a:xfrm>
              <a:off x="60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04"/>
            <p:cNvSpPr>
              <a:spLocks/>
            </p:cNvSpPr>
            <p:nvPr/>
          </p:nvSpPr>
          <p:spPr bwMode="auto">
            <a:xfrm>
              <a:off x="521" y="2145"/>
              <a:ext cx="46" cy="72"/>
            </a:xfrm>
            <a:custGeom>
              <a:avLst/>
              <a:gdLst>
                <a:gd name="T0" fmla="*/ 0 w 138"/>
                <a:gd name="T1" fmla="*/ 0 h 218"/>
                <a:gd name="T2" fmla="*/ 0 w 138"/>
                <a:gd name="T3" fmla="*/ 0 h 218"/>
                <a:gd name="T4" fmla="*/ 0 w 138"/>
                <a:gd name="T5" fmla="*/ 0 h 218"/>
                <a:gd name="T6" fmla="*/ 0 w 138"/>
                <a:gd name="T7" fmla="*/ 0 h 218"/>
                <a:gd name="T8" fmla="*/ 0 w 138"/>
                <a:gd name="T9" fmla="*/ 0 h 218"/>
                <a:gd name="T10" fmla="*/ 0 w 138"/>
                <a:gd name="T11" fmla="*/ 0 h 218"/>
                <a:gd name="T12" fmla="*/ 0 w 138"/>
                <a:gd name="T13" fmla="*/ 0 h 218"/>
                <a:gd name="T14" fmla="*/ 0 w 138"/>
                <a:gd name="T15" fmla="*/ 0 h 218"/>
                <a:gd name="T16" fmla="*/ 0 w 138"/>
                <a:gd name="T17" fmla="*/ 0 h 218"/>
                <a:gd name="T18" fmla="*/ 0 w 138"/>
                <a:gd name="T19" fmla="*/ 0 h 218"/>
                <a:gd name="T20" fmla="*/ 0 w 138"/>
                <a:gd name="T21" fmla="*/ 0 h 218"/>
                <a:gd name="T22" fmla="*/ 0 w 138"/>
                <a:gd name="T23" fmla="*/ 0 h 218"/>
                <a:gd name="T24" fmla="*/ 0 w 138"/>
                <a:gd name="T25" fmla="*/ 0 h 218"/>
                <a:gd name="T26" fmla="*/ 0 w 138"/>
                <a:gd name="T27" fmla="*/ 0 h 218"/>
                <a:gd name="T28" fmla="*/ 0 w 138"/>
                <a:gd name="T29" fmla="*/ 0 h 218"/>
                <a:gd name="T30" fmla="*/ 0 w 138"/>
                <a:gd name="T31" fmla="*/ 0 h 218"/>
                <a:gd name="T32" fmla="*/ 0 w 138"/>
                <a:gd name="T33" fmla="*/ 0 h 218"/>
                <a:gd name="T34" fmla="*/ 0 w 138"/>
                <a:gd name="T35" fmla="*/ 0 h 218"/>
                <a:gd name="T36" fmla="*/ 0 w 138"/>
                <a:gd name="T37" fmla="*/ 0 h 218"/>
                <a:gd name="T38" fmla="*/ 0 w 138"/>
                <a:gd name="T39" fmla="*/ 0 h 218"/>
                <a:gd name="T40" fmla="*/ 0 w 138"/>
                <a:gd name="T41" fmla="*/ 0 h 218"/>
                <a:gd name="T42" fmla="*/ 0 w 138"/>
                <a:gd name="T43" fmla="*/ 0 h 218"/>
                <a:gd name="T44" fmla="*/ 0 w 138"/>
                <a:gd name="T45" fmla="*/ 0 h 218"/>
                <a:gd name="T46" fmla="*/ 0 w 138"/>
                <a:gd name="T47" fmla="*/ 0 h 218"/>
                <a:gd name="T48" fmla="*/ 0 w 138"/>
                <a:gd name="T49" fmla="*/ 0 h 218"/>
                <a:gd name="T50" fmla="*/ 0 w 138"/>
                <a:gd name="T51" fmla="*/ 0 h 218"/>
                <a:gd name="T52" fmla="*/ 0 w 138"/>
                <a:gd name="T53" fmla="*/ 0 h 218"/>
                <a:gd name="T54" fmla="*/ 0 w 138"/>
                <a:gd name="T55" fmla="*/ 0 h 2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8" h="218">
                  <a:moveTo>
                    <a:pt x="46" y="218"/>
                  </a:moveTo>
                  <a:lnTo>
                    <a:pt x="46" y="49"/>
                  </a:lnTo>
                  <a:lnTo>
                    <a:pt x="47" y="45"/>
                  </a:lnTo>
                  <a:lnTo>
                    <a:pt x="49" y="42"/>
                  </a:lnTo>
                  <a:lnTo>
                    <a:pt x="52" y="40"/>
                  </a:lnTo>
                  <a:lnTo>
                    <a:pt x="56" y="40"/>
                  </a:lnTo>
                  <a:lnTo>
                    <a:pt x="81" y="40"/>
                  </a:lnTo>
                  <a:lnTo>
                    <a:pt x="85" y="40"/>
                  </a:lnTo>
                  <a:lnTo>
                    <a:pt x="88" y="42"/>
                  </a:lnTo>
                  <a:lnTo>
                    <a:pt x="90" y="45"/>
                  </a:lnTo>
                  <a:lnTo>
                    <a:pt x="91" y="49"/>
                  </a:lnTo>
                  <a:lnTo>
                    <a:pt x="91" y="218"/>
                  </a:lnTo>
                  <a:lnTo>
                    <a:pt x="138" y="218"/>
                  </a:lnTo>
                  <a:lnTo>
                    <a:pt x="138" y="44"/>
                  </a:lnTo>
                  <a:lnTo>
                    <a:pt x="137" y="35"/>
                  </a:lnTo>
                  <a:lnTo>
                    <a:pt x="134" y="27"/>
                  </a:lnTo>
                  <a:lnTo>
                    <a:pt x="130" y="19"/>
                  </a:lnTo>
                  <a:lnTo>
                    <a:pt x="125" y="13"/>
                  </a:lnTo>
                  <a:lnTo>
                    <a:pt x="117" y="7"/>
                  </a:lnTo>
                  <a:lnTo>
                    <a:pt x="110" y="3"/>
                  </a:lnTo>
                  <a:lnTo>
                    <a:pt x="101" y="1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18"/>
                  </a:lnTo>
                  <a:lnTo>
                    <a:pt x="46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405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406"/>
            <p:cNvSpPr>
              <a:spLocks noChangeShapeType="1"/>
            </p:cNvSpPr>
            <p:nvPr/>
          </p:nvSpPr>
          <p:spPr bwMode="auto">
            <a:xfrm>
              <a:off x="542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407"/>
            <p:cNvSpPr>
              <a:spLocks noChangeShapeType="1"/>
            </p:cNvSpPr>
            <p:nvPr/>
          </p:nvSpPr>
          <p:spPr bwMode="auto">
            <a:xfrm>
              <a:off x="661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408"/>
            <p:cNvSpPr>
              <a:spLocks noChangeShapeType="1"/>
            </p:cNvSpPr>
            <p:nvPr/>
          </p:nvSpPr>
          <p:spPr bwMode="auto">
            <a:xfrm>
              <a:off x="661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09"/>
            <p:cNvSpPr>
              <a:spLocks/>
            </p:cNvSpPr>
            <p:nvPr/>
          </p:nvSpPr>
          <p:spPr bwMode="auto">
            <a:xfrm>
              <a:off x="637" y="2145"/>
              <a:ext cx="46" cy="72"/>
            </a:xfrm>
            <a:custGeom>
              <a:avLst/>
              <a:gdLst>
                <a:gd name="T0" fmla="*/ 0 w 138"/>
                <a:gd name="T1" fmla="*/ 0 h 218"/>
                <a:gd name="T2" fmla="*/ 0 w 138"/>
                <a:gd name="T3" fmla="*/ 0 h 218"/>
                <a:gd name="T4" fmla="*/ 0 w 138"/>
                <a:gd name="T5" fmla="*/ 0 h 218"/>
                <a:gd name="T6" fmla="*/ 0 w 138"/>
                <a:gd name="T7" fmla="*/ 0 h 218"/>
                <a:gd name="T8" fmla="*/ 0 w 138"/>
                <a:gd name="T9" fmla="*/ 0 h 218"/>
                <a:gd name="T10" fmla="*/ 0 w 138"/>
                <a:gd name="T11" fmla="*/ 0 h 218"/>
                <a:gd name="T12" fmla="*/ 0 w 138"/>
                <a:gd name="T13" fmla="*/ 0 h 218"/>
                <a:gd name="T14" fmla="*/ 0 w 138"/>
                <a:gd name="T15" fmla="*/ 0 h 218"/>
                <a:gd name="T16" fmla="*/ 0 w 138"/>
                <a:gd name="T17" fmla="*/ 0 h 218"/>
                <a:gd name="T18" fmla="*/ 0 w 138"/>
                <a:gd name="T19" fmla="*/ 0 h 218"/>
                <a:gd name="T20" fmla="*/ 0 w 138"/>
                <a:gd name="T21" fmla="*/ 0 h 218"/>
                <a:gd name="T22" fmla="*/ 0 w 138"/>
                <a:gd name="T23" fmla="*/ 0 h 218"/>
                <a:gd name="T24" fmla="*/ 0 w 138"/>
                <a:gd name="T25" fmla="*/ 0 h 218"/>
                <a:gd name="T26" fmla="*/ 0 w 138"/>
                <a:gd name="T27" fmla="*/ 0 h 218"/>
                <a:gd name="T28" fmla="*/ 0 w 138"/>
                <a:gd name="T29" fmla="*/ 0 h 218"/>
                <a:gd name="T30" fmla="*/ 0 w 138"/>
                <a:gd name="T31" fmla="*/ 0 h 218"/>
                <a:gd name="T32" fmla="*/ 0 w 138"/>
                <a:gd name="T33" fmla="*/ 0 h 218"/>
                <a:gd name="T34" fmla="*/ 0 w 138"/>
                <a:gd name="T35" fmla="*/ 0 h 218"/>
                <a:gd name="T36" fmla="*/ 0 w 138"/>
                <a:gd name="T37" fmla="*/ 0 h 218"/>
                <a:gd name="T38" fmla="*/ 0 w 138"/>
                <a:gd name="T39" fmla="*/ 0 h 218"/>
                <a:gd name="T40" fmla="*/ 0 w 138"/>
                <a:gd name="T41" fmla="*/ 0 h 218"/>
                <a:gd name="T42" fmla="*/ 0 w 138"/>
                <a:gd name="T43" fmla="*/ 0 h 218"/>
                <a:gd name="T44" fmla="*/ 0 w 138"/>
                <a:gd name="T45" fmla="*/ 0 h 218"/>
                <a:gd name="T46" fmla="*/ 0 w 138"/>
                <a:gd name="T47" fmla="*/ 0 h 218"/>
                <a:gd name="T48" fmla="*/ 0 w 138"/>
                <a:gd name="T49" fmla="*/ 0 h 218"/>
                <a:gd name="T50" fmla="*/ 0 w 138"/>
                <a:gd name="T51" fmla="*/ 0 h 218"/>
                <a:gd name="T52" fmla="*/ 0 w 138"/>
                <a:gd name="T53" fmla="*/ 0 h 218"/>
                <a:gd name="T54" fmla="*/ 0 w 138"/>
                <a:gd name="T55" fmla="*/ 0 h 218"/>
                <a:gd name="T56" fmla="*/ 0 w 138"/>
                <a:gd name="T57" fmla="*/ 0 h 218"/>
                <a:gd name="T58" fmla="*/ 0 w 138"/>
                <a:gd name="T59" fmla="*/ 0 h 218"/>
                <a:gd name="T60" fmla="*/ 0 w 138"/>
                <a:gd name="T61" fmla="*/ 0 h 218"/>
                <a:gd name="T62" fmla="*/ 0 w 138"/>
                <a:gd name="T63" fmla="*/ 0 h 218"/>
                <a:gd name="T64" fmla="*/ 0 w 138"/>
                <a:gd name="T65" fmla="*/ 0 h 218"/>
                <a:gd name="T66" fmla="*/ 0 w 138"/>
                <a:gd name="T67" fmla="*/ 0 h 218"/>
                <a:gd name="T68" fmla="*/ 0 w 138"/>
                <a:gd name="T69" fmla="*/ 0 h 218"/>
                <a:gd name="T70" fmla="*/ 0 w 138"/>
                <a:gd name="T71" fmla="*/ 0 h 218"/>
                <a:gd name="T72" fmla="*/ 0 w 138"/>
                <a:gd name="T73" fmla="*/ 0 h 2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8" h="218">
                  <a:moveTo>
                    <a:pt x="92" y="218"/>
                  </a:moveTo>
                  <a:lnTo>
                    <a:pt x="92" y="143"/>
                  </a:lnTo>
                  <a:lnTo>
                    <a:pt x="91" y="139"/>
                  </a:lnTo>
                  <a:lnTo>
                    <a:pt x="89" y="135"/>
                  </a:lnTo>
                  <a:lnTo>
                    <a:pt x="86" y="133"/>
                  </a:lnTo>
                  <a:lnTo>
                    <a:pt x="83" y="132"/>
                  </a:lnTo>
                  <a:lnTo>
                    <a:pt x="56" y="132"/>
                  </a:lnTo>
                  <a:lnTo>
                    <a:pt x="52" y="133"/>
                  </a:lnTo>
                  <a:lnTo>
                    <a:pt x="49" y="135"/>
                  </a:lnTo>
                  <a:lnTo>
                    <a:pt x="47" y="139"/>
                  </a:lnTo>
                  <a:lnTo>
                    <a:pt x="47" y="143"/>
                  </a:lnTo>
                  <a:lnTo>
                    <a:pt x="47" y="218"/>
                  </a:lnTo>
                  <a:lnTo>
                    <a:pt x="0" y="218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3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36" y="1"/>
                  </a:lnTo>
                  <a:lnTo>
                    <a:pt x="45" y="0"/>
                  </a:lnTo>
                  <a:lnTo>
                    <a:pt x="94" y="0"/>
                  </a:lnTo>
                  <a:lnTo>
                    <a:pt x="103" y="1"/>
                  </a:lnTo>
                  <a:lnTo>
                    <a:pt x="111" y="3"/>
                  </a:lnTo>
                  <a:lnTo>
                    <a:pt x="119" y="7"/>
                  </a:lnTo>
                  <a:lnTo>
                    <a:pt x="125" y="13"/>
                  </a:lnTo>
                  <a:lnTo>
                    <a:pt x="131" y="19"/>
                  </a:lnTo>
                  <a:lnTo>
                    <a:pt x="135" y="27"/>
                  </a:lnTo>
                  <a:lnTo>
                    <a:pt x="138" y="35"/>
                  </a:lnTo>
                  <a:lnTo>
                    <a:pt x="138" y="44"/>
                  </a:lnTo>
                  <a:lnTo>
                    <a:pt x="138" y="218"/>
                  </a:lnTo>
                  <a:lnTo>
                    <a:pt x="92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10"/>
            <p:cNvSpPr>
              <a:spLocks/>
            </p:cNvSpPr>
            <p:nvPr/>
          </p:nvSpPr>
          <p:spPr bwMode="auto">
            <a:xfrm>
              <a:off x="653" y="2159"/>
              <a:ext cx="13" cy="21"/>
            </a:xfrm>
            <a:custGeom>
              <a:avLst/>
              <a:gdLst>
                <a:gd name="T0" fmla="*/ 0 w 45"/>
                <a:gd name="T1" fmla="*/ 0 h 57"/>
                <a:gd name="T2" fmla="*/ 0 w 45"/>
                <a:gd name="T3" fmla="*/ 0 h 57"/>
                <a:gd name="T4" fmla="*/ 0 w 45"/>
                <a:gd name="T5" fmla="*/ 0 h 57"/>
                <a:gd name="T6" fmla="*/ 0 w 45"/>
                <a:gd name="T7" fmla="*/ 0 h 57"/>
                <a:gd name="T8" fmla="*/ 0 w 45"/>
                <a:gd name="T9" fmla="*/ 0 h 57"/>
                <a:gd name="T10" fmla="*/ 0 w 45"/>
                <a:gd name="T11" fmla="*/ 0 h 57"/>
                <a:gd name="T12" fmla="*/ 0 w 45"/>
                <a:gd name="T13" fmla="*/ 0 h 57"/>
                <a:gd name="T14" fmla="*/ 0 w 45"/>
                <a:gd name="T15" fmla="*/ 0 h 57"/>
                <a:gd name="T16" fmla="*/ 0 w 45"/>
                <a:gd name="T17" fmla="*/ 0 h 57"/>
                <a:gd name="T18" fmla="*/ 0 w 45"/>
                <a:gd name="T19" fmla="*/ 0 h 57"/>
                <a:gd name="T20" fmla="*/ 0 w 45"/>
                <a:gd name="T21" fmla="*/ 0 h 57"/>
                <a:gd name="T22" fmla="*/ 0 w 45"/>
                <a:gd name="T23" fmla="*/ 0 h 57"/>
                <a:gd name="T24" fmla="*/ 0 w 45"/>
                <a:gd name="T25" fmla="*/ 0 h 57"/>
                <a:gd name="T26" fmla="*/ 0 w 45"/>
                <a:gd name="T27" fmla="*/ 0 h 57"/>
                <a:gd name="T28" fmla="*/ 0 w 45"/>
                <a:gd name="T29" fmla="*/ 0 h 57"/>
                <a:gd name="T30" fmla="*/ 0 w 45"/>
                <a:gd name="T31" fmla="*/ 0 h 57"/>
                <a:gd name="T32" fmla="*/ 0 w 45"/>
                <a:gd name="T33" fmla="*/ 0 h 57"/>
                <a:gd name="T34" fmla="*/ 0 w 45"/>
                <a:gd name="T35" fmla="*/ 0 h 57"/>
                <a:gd name="T36" fmla="*/ 0 w 45"/>
                <a:gd name="T37" fmla="*/ 0 h 57"/>
                <a:gd name="T38" fmla="*/ 0 w 45"/>
                <a:gd name="T39" fmla="*/ 0 h 57"/>
                <a:gd name="T40" fmla="*/ 0 w 45"/>
                <a:gd name="T41" fmla="*/ 0 h 57"/>
                <a:gd name="T42" fmla="*/ 0 w 45"/>
                <a:gd name="T43" fmla="*/ 0 h 57"/>
                <a:gd name="T44" fmla="*/ 0 w 45"/>
                <a:gd name="T45" fmla="*/ 0 h 57"/>
                <a:gd name="T46" fmla="*/ 0 w 45"/>
                <a:gd name="T47" fmla="*/ 0 h 57"/>
                <a:gd name="T48" fmla="*/ 0 w 45"/>
                <a:gd name="T49" fmla="*/ 0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5" h="57">
                  <a:moveTo>
                    <a:pt x="36" y="57"/>
                  </a:moveTo>
                  <a:lnTo>
                    <a:pt x="36" y="57"/>
                  </a:lnTo>
                  <a:lnTo>
                    <a:pt x="39" y="56"/>
                  </a:lnTo>
                  <a:lnTo>
                    <a:pt x="42" y="54"/>
                  </a:lnTo>
                  <a:lnTo>
                    <a:pt x="44" y="51"/>
                  </a:lnTo>
                  <a:lnTo>
                    <a:pt x="45" y="47"/>
                  </a:lnTo>
                  <a:lnTo>
                    <a:pt x="45" y="9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2" y="54"/>
                  </a:lnTo>
                  <a:lnTo>
                    <a:pt x="5" y="56"/>
                  </a:lnTo>
                  <a:lnTo>
                    <a:pt x="9" y="57"/>
                  </a:lnTo>
                  <a:lnTo>
                    <a:pt x="36" y="57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11"/>
            <p:cNvSpPr>
              <a:spLocks noChangeShapeType="1"/>
            </p:cNvSpPr>
            <p:nvPr/>
          </p:nvSpPr>
          <p:spPr bwMode="auto">
            <a:xfrm>
              <a:off x="661" y="2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412"/>
            <p:cNvSpPr>
              <a:spLocks noChangeShapeType="1"/>
            </p:cNvSpPr>
            <p:nvPr/>
          </p:nvSpPr>
          <p:spPr bwMode="auto">
            <a:xfrm>
              <a:off x="661" y="2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13"/>
            <p:cNvSpPr>
              <a:spLocks noChangeShapeType="1"/>
            </p:cNvSpPr>
            <p:nvPr/>
          </p:nvSpPr>
          <p:spPr bwMode="auto">
            <a:xfrm>
              <a:off x="720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14"/>
            <p:cNvSpPr>
              <a:spLocks noChangeShapeType="1"/>
            </p:cNvSpPr>
            <p:nvPr/>
          </p:nvSpPr>
          <p:spPr bwMode="auto">
            <a:xfrm>
              <a:off x="720" y="218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5"/>
            <p:cNvSpPr>
              <a:spLocks/>
            </p:cNvSpPr>
            <p:nvPr/>
          </p:nvSpPr>
          <p:spPr bwMode="auto">
            <a:xfrm>
              <a:off x="697" y="2145"/>
              <a:ext cx="46" cy="72"/>
            </a:xfrm>
            <a:custGeom>
              <a:avLst/>
              <a:gdLst>
                <a:gd name="T0" fmla="*/ 0 w 138"/>
                <a:gd name="T1" fmla="*/ 0 h 218"/>
                <a:gd name="T2" fmla="*/ 0 w 138"/>
                <a:gd name="T3" fmla="*/ 0 h 218"/>
                <a:gd name="T4" fmla="*/ 0 w 138"/>
                <a:gd name="T5" fmla="*/ 0 h 218"/>
                <a:gd name="T6" fmla="*/ 0 w 138"/>
                <a:gd name="T7" fmla="*/ 0 h 218"/>
                <a:gd name="T8" fmla="*/ 0 w 138"/>
                <a:gd name="T9" fmla="*/ 0 h 218"/>
                <a:gd name="T10" fmla="*/ 0 w 138"/>
                <a:gd name="T11" fmla="*/ 0 h 218"/>
                <a:gd name="T12" fmla="*/ 0 w 138"/>
                <a:gd name="T13" fmla="*/ 0 h 218"/>
                <a:gd name="T14" fmla="*/ 0 w 138"/>
                <a:gd name="T15" fmla="*/ 0 h 218"/>
                <a:gd name="T16" fmla="*/ 0 w 138"/>
                <a:gd name="T17" fmla="*/ 0 h 218"/>
                <a:gd name="T18" fmla="*/ 0 w 138"/>
                <a:gd name="T19" fmla="*/ 0 h 218"/>
                <a:gd name="T20" fmla="*/ 0 w 138"/>
                <a:gd name="T21" fmla="*/ 0 h 218"/>
                <a:gd name="T22" fmla="*/ 0 w 138"/>
                <a:gd name="T23" fmla="*/ 0 h 218"/>
                <a:gd name="T24" fmla="*/ 0 w 138"/>
                <a:gd name="T25" fmla="*/ 0 h 218"/>
                <a:gd name="T26" fmla="*/ 0 w 138"/>
                <a:gd name="T27" fmla="*/ 0 h 218"/>
                <a:gd name="T28" fmla="*/ 0 w 138"/>
                <a:gd name="T29" fmla="*/ 0 h 218"/>
                <a:gd name="T30" fmla="*/ 0 w 138"/>
                <a:gd name="T31" fmla="*/ 0 h 218"/>
                <a:gd name="T32" fmla="*/ 0 w 138"/>
                <a:gd name="T33" fmla="*/ 0 h 218"/>
                <a:gd name="T34" fmla="*/ 0 w 138"/>
                <a:gd name="T35" fmla="*/ 0 h 218"/>
                <a:gd name="T36" fmla="*/ 0 w 138"/>
                <a:gd name="T37" fmla="*/ 0 h 218"/>
                <a:gd name="T38" fmla="*/ 0 w 138"/>
                <a:gd name="T39" fmla="*/ 0 h 218"/>
                <a:gd name="T40" fmla="*/ 0 w 138"/>
                <a:gd name="T41" fmla="*/ 0 h 218"/>
                <a:gd name="T42" fmla="*/ 0 w 138"/>
                <a:gd name="T43" fmla="*/ 0 h 218"/>
                <a:gd name="T44" fmla="*/ 0 w 138"/>
                <a:gd name="T45" fmla="*/ 0 h 218"/>
                <a:gd name="T46" fmla="*/ 0 w 138"/>
                <a:gd name="T47" fmla="*/ 0 h 218"/>
                <a:gd name="T48" fmla="*/ 0 w 138"/>
                <a:gd name="T49" fmla="*/ 0 h 218"/>
                <a:gd name="T50" fmla="*/ 0 w 138"/>
                <a:gd name="T51" fmla="*/ 0 h 218"/>
                <a:gd name="T52" fmla="*/ 0 w 138"/>
                <a:gd name="T53" fmla="*/ 0 h 218"/>
                <a:gd name="T54" fmla="*/ 0 w 138"/>
                <a:gd name="T55" fmla="*/ 0 h 218"/>
                <a:gd name="T56" fmla="*/ 0 w 138"/>
                <a:gd name="T57" fmla="*/ 0 h 218"/>
                <a:gd name="T58" fmla="*/ 0 w 138"/>
                <a:gd name="T59" fmla="*/ 0 h 218"/>
                <a:gd name="T60" fmla="*/ 0 w 138"/>
                <a:gd name="T61" fmla="*/ 0 h 218"/>
                <a:gd name="T62" fmla="*/ 0 w 138"/>
                <a:gd name="T63" fmla="*/ 0 h 218"/>
                <a:gd name="T64" fmla="*/ 0 w 138"/>
                <a:gd name="T65" fmla="*/ 0 h 218"/>
                <a:gd name="T66" fmla="*/ 0 w 138"/>
                <a:gd name="T67" fmla="*/ 0 h 218"/>
                <a:gd name="T68" fmla="*/ 0 w 138"/>
                <a:gd name="T69" fmla="*/ 0 h 218"/>
                <a:gd name="T70" fmla="*/ 0 w 138"/>
                <a:gd name="T71" fmla="*/ 0 h 218"/>
                <a:gd name="T72" fmla="*/ 0 w 138"/>
                <a:gd name="T73" fmla="*/ 0 h 2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8" h="218">
                  <a:moveTo>
                    <a:pt x="91" y="218"/>
                  </a:moveTo>
                  <a:lnTo>
                    <a:pt x="91" y="143"/>
                  </a:lnTo>
                  <a:lnTo>
                    <a:pt x="91" y="139"/>
                  </a:lnTo>
                  <a:lnTo>
                    <a:pt x="89" y="135"/>
                  </a:lnTo>
                  <a:lnTo>
                    <a:pt x="86" y="133"/>
                  </a:lnTo>
                  <a:lnTo>
                    <a:pt x="82" y="132"/>
                  </a:lnTo>
                  <a:lnTo>
                    <a:pt x="56" y="132"/>
                  </a:lnTo>
                  <a:lnTo>
                    <a:pt x="53" y="133"/>
                  </a:lnTo>
                  <a:lnTo>
                    <a:pt x="50" y="135"/>
                  </a:lnTo>
                  <a:lnTo>
                    <a:pt x="48" y="139"/>
                  </a:lnTo>
                  <a:lnTo>
                    <a:pt x="47" y="143"/>
                  </a:lnTo>
                  <a:lnTo>
                    <a:pt x="47" y="218"/>
                  </a:lnTo>
                  <a:lnTo>
                    <a:pt x="0" y="218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3" y="13"/>
                  </a:lnTo>
                  <a:lnTo>
                    <a:pt x="19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5" y="0"/>
                  </a:lnTo>
                  <a:lnTo>
                    <a:pt x="93" y="0"/>
                  </a:lnTo>
                  <a:lnTo>
                    <a:pt x="102" y="1"/>
                  </a:lnTo>
                  <a:lnTo>
                    <a:pt x="110" y="3"/>
                  </a:lnTo>
                  <a:lnTo>
                    <a:pt x="118" y="7"/>
                  </a:lnTo>
                  <a:lnTo>
                    <a:pt x="125" y="13"/>
                  </a:lnTo>
                  <a:lnTo>
                    <a:pt x="130" y="19"/>
                  </a:lnTo>
                  <a:lnTo>
                    <a:pt x="134" y="27"/>
                  </a:lnTo>
                  <a:lnTo>
                    <a:pt x="137" y="35"/>
                  </a:lnTo>
                  <a:lnTo>
                    <a:pt x="138" y="44"/>
                  </a:lnTo>
                  <a:lnTo>
                    <a:pt x="138" y="218"/>
                  </a:lnTo>
                  <a:lnTo>
                    <a:pt x="91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16"/>
            <p:cNvSpPr>
              <a:spLocks/>
            </p:cNvSpPr>
            <p:nvPr/>
          </p:nvSpPr>
          <p:spPr bwMode="auto">
            <a:xfrm>
              <a:off x="712" y="2159"/>
              <a:ext cx="13" cy="21"/>
            </a:xfrm>
            <a:custGeom>
              <a:avLst/>
              <a:gdLst>
                <a:gd name="T0" fmla="*/ 0 w 44"/>
                <a:gd name="T1" fmla="*/ 0 h 57"/>
                <a:gd name="T2" fmla="*/ 0 w 44"/>
                <a:gd name="T3" fmla="*/ 0 h 57"/>
                <a:gd name="T4" fmla="*/ 0 w 44"/>
                <a:gd name="T5" fmla="*/ 0 h 57"/>
                <a:gd name="T6" fmla="*/ 0 w 44"/>
                <a:gd name="T7" fmla="*/ 0 h 57"/>
                <a:gd name="T8" fmla="*/ 0 w 44"/>
                <a:gd name="T9" fmla="*/ 0 h 57"/>
                <a:gd name="T10" fmla="*/ 0 w 44"/>
                <a:gd name="T11" fmla="*/ 0 h 57"/>
                <a:gd name="T12" fmla="*/ 0 w 44"/>
                <a:gd name="T13" fmla="*/ 0 h 57"/>
                <a:gd name="T14" fmla="*/ 0 w 44"/>
                <a:gd name="T15" fmla="*/ 0 h 57"/>
                <a:gd name="T16" fmla="*/ 0 w 44"/>
                <a:gd name="T17" fmla="*/ 0 h 57"/>
                <a:gd name="T18" fmla="*/ 0 w 44"/>
                <a:gd name="T19" fmla="*/ 0 h 57"/>
                <a:gd name="T20" fmla="*/ 0 w 44"/>
                <a:gd name="T21" fmla="*/ 0 h 57"/>
                <a:gd name="T22" fmla="*/ 0 w 44"/>
                <a:gd name="T23" fmla="*/ 0 h 57"/>
                <a:gd name="T24" fmla="*/ 0 w 44"/>
                <a:gd name="T25" fmla="*/ 0 h 57"/>
                <a:gd name="T26" fmla="*/ 0 w 44"/>
                <a:gd name="T27" fmla="*/ 0 h 57"/>
                <a:gd name="T28" fmla="*/ 0 w 44"/>
                <a:gd name="T29" fmla="*/ 0 h 57"/>
                <a:gd name="T30" fmla="*/ 0 w 44"/>
                <a:gd name="T31" fmla="*/ 0 h 57"/>
                <a:gd name="T32" fmla="*/ 0 w 44"/>
                <a:gd name="T33" fmla="*/ 0 h 57"/>
                <a:gd name="T34" fmla="*/ 0 w 44"/>
                <a:gd name="T35" fmla="*/ 0 h 57"/>
                <a:gd name="T36" fmla="*/ 0 w 44"/>
                <a:gd name="T37" fmla="*/ 0 h 57"/>
                <a:gd name="T38" fmla="*/ 0 w 44"/>
                <a:gd name="T39" fmla="*/ 0 h 57"/>
                <a:gd name="T40" fmla="*/ 0 w 44"/>
                <a:gd name="T41" fmla="*/ 0 h 57"/>
                <a:gd name="T42" fmla="*/ 0 w 44"/>
                <a:gd name="T43" fmla="*/ 0 h 57"/>
                <a:gd name="T44" fmla="*/ 0 w 44"/>
                <a:gd name="T45" fmla="*/ 0 h 57"/>
                <a:gd name="T46" fmla="*/ 0 w 44"/>
                <a:gd name="T47" fmla="*/ 0 h 57"/>
                <a:gd name="T48" fmla="*/ 0 w 44"/>
                <a:gd name="T49" fmla="*/ 0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4" h="57">
                  <a:moveTo>
                    <a:pt x="35" y="57"/>
                  </a:moveTo>
                  <a:lnTo>
                    <a:pt x="35" y="57"/>
                  </a:lnTo>
                  <a:lnTo>
                    <a:pt x="39" y="56"/>
                  </a:lnTo>
                  <a:lnTo>
                    <a:pt x="42" y="54"/>
                  </a:lnTo>
                  <a:lnTo>
                    <a:pt x="44" y="51"/>
                  </a:lnTo>
                  <a:lnTo>
                    <a:pt x="44" y="47"/>
                  </a:lnTo>
                  <a:lnTo>
                    <a:pt x="44" y="9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47"/>
                  </a:lnTo>
                  <a:lnTo>
                    <a:pt x="1" y="51"/>
                  </a:lnTo>
                  <a:lnTo>
                    <a:pt x="3" y="54"/>
                  </a:lnTo>
                  <a:lnTo>
                    <a:pt x="6" y="56"/>
                  </a:lnTo>
                  <a:lnTo>
                    <a:pt x="9" y="57"/>
                  </a:lnTo>
                  <a:lnTo>
                    <a:pt x="35" y="57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17"/>
            <p:cNvSpPr>
              <a:spLocks noChangeShapeType="1"/>
            </p:cNvSpPr>
            <p:nvPr/>
          </p:nvSpPr>
          <p:spPr bwMode="auto">
            <a:xfrm>
              <a:off x="720" y="2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18"/>
            <p:cNvSpPr>
              <a:spLocks noChangeShapeType="1"/>
            </p:cNvSpPr>
            <p:nvPr/>
          </p:nvSpPr>
          <p:spPr bwMode="auto">
            <a:xfrm>
              <a:off x="720" y="2168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19"/>
            <p:cNvSpPr>
              <a:spLocks/>
            </p:cNvSpPr>
            <p:nvPr/>
          </p:nvSpPr>
          <p:spPr bwMode="auto">
            <a:xfrm>
              <a:off x="316" y="2383"/>
              <a:ext cx="34" cy="30"/>
            </a:xfrm>
            <a:custGeom>
              <a:avLst/>
              <a:gdLst>
                <a:gd name="T0" fmla="*/ 0 w 103"/>
                <a:gd name="T1" fmla="*/ 0 h 92"/>
                <a:gd name="T2" fmla="*/ 0 w 103"/>
                <a:gd name="T3" fmla="*/ 0 h 92"/>
                <a:gd name="T4" fmla="*/ 0 w 103"/>
                <a:gd name="T5" fmla="*/ 0 h 92"/>
                <a:gd name="T6" fmla="*/ 0 w 103"/>
                <a:gd name="T7" fmla="*/ 0 h 92"/>
                <a:gd name="T8" fmla="*/ 0 w 103"/>
                <a:gd name="T9" fmla="*/ 0 h 92"/>
                <a:gd name="T10" fmla="*/ 0 w 103"/>
                <a:gd name="T11" fmla="*/ 0 h 92"/>
                <a:gd name="T12" fmla="*/ 0 w 103"/>
                <a:gd name="T13" fmla="*/ 0 h 92"/>
                <a:gd name="T14" fmla="*/ 0 w 103"/>
                <a:gd name="T15" fmla="*/ 0 h 92"/>
                <a:gd name="T16" fmla="*/ 0 w 103"/>
                <a:gd name="T17" fmla="*/ 0 h 92"/>
                <a:gd name="T18" fmla="*/ 0 w 103"/>
                <a:gd name="T19" fmla="*/ 0 h 92"/>
                <a:gd name="T20" fmla="*/ 0 w 103"/>
                <a:gd name="T21" fmla="*/ 0 h 92"/>
                <a:gd name="T22" fmla="*/ 0 w 103"/>
                <a:gd name="T23" fmla="*/ 0 h 92"/>
                <a:gd name="T24" fmla="*/ 0 w 103"/>
                <a:gd name="T25" fmla="*/ 0 h 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3" h="92">
                  <a:moveTo>
                    <a:pt x="3" y="35"/>
                  </a:moveTo>
                  <a:lnTo>
                    <a:pt x="0" y="24"/>
                  </a:lnTo>
                  <a:lnTo>
                    <a:pt x="85" y="0"/>
                  </a:lnTo>
                  <a:lnTo>
                    <a:pt x="88" y="13"/>
                  </a:lnTo>
                  <a:lnTo>
                    <a:pt x="31" y="76"/>
                  </a:lnTo>
                  <a:lnTo>
                    <a:pt x="100" y="57"/>
                  </a:lnTo>
                  <a:lnTo>
                    <a:pt x="103" y="69"/>
                  </a:lnTo>
                  <a:lnTo>
                    <a:pt x="18" y="92"/>
                  </a:lnTo>
                  <a:lnTo>
                    <a:pt x="14" y="78"/>
                  </a:lnTo>
                  <a:lnTo>
                    <a:pt x="72" y="16"/>
                  </a:lnTo>
                  <a:lnTo>
                    <a:pt x="71" y="16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20"/>
            <p:cNvSpPr>
              <a:spLocks noEditPoints="1"/>
            </p:cNvSpPr>
            <p:nvPr/>
          </p:nvSpPr>
          <p:spPr bwMode="auto">
            <a:xfrm>
              <a:off x="312" y="2354"/>
              <a:ext cx="33" cy="26"/>
            </a:xfrm>
            <a:custGeom>
              <a:avLst/>
              <a:gdLst>
                <a:gd name="T0" fmla="*/ 0 w 96"/>
                <a:gd name="T1" fmla="*/ 0 h 78"/>
                <a:gd name="T2" fmla="*/ 0 w 96"/>
                <a:gd name="T3" fmla="*/ 0 h 78"/>
                <a:gd name="T4" fmla="*/ 0 w 96"/>
                <a:gd name="T5" fmla="*/ 0 h 78"/>
                <a:gd name="T6" fmla="*/ 0 w 96"/>
                <a:gd name="T7" fmla="*/ 0 h 78"/>
                <a:gd name="T8" fmla="*/ 0 w 96"/>
                <a:gd name="T9" fmla="*/ 0 h 78"/>
                <a:gd name="T10" fmla="*/ 0 w 96"/>
                <a:gd name="T11" fmla="*/ 0 h 78"/>
                <a:gd name="T12" fmla="*/ 0 w 96"/>
                <a:gd name="T13" fmla="*/ 0 h 78"/>
                <a:gd name="T14" fmla="*/ 0 w 96"/>
                <a:gd name="T15" fmla="*/ 0 h 78"/>
                <a:gd name="T16" fmla="*/ 0 w 96"/>
                <a:gd name="T17" fmla="*/ 0 h 78"/>
                <a:gd name="T18" fmla="*/ 0 w 96"/>
                <a:gd name="T19" fmla="*/ 0 h 78"/>
                <a:gd name="T20" fmla="*/ 0 w 96"/>
                <a:gd name="T21" fmla="*/ 0 h 78"/>
                <a:gd name="T22" fmla="*/ 0 w 96"/>
                <a:gd name="T23" fmla="*/ 0 h 78"/>
                <a:gd name="T24" fmla="*/ 0 w 96"/>
                <a:gd name="T25" fmla="*/ 0 h 78"/>
                <a:gd name="T26" fmla="*/ 0 w 96"/>
                <a:gd name="T27" fmla="*/ 0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78">
                  <a:moveTo>
                    <a:pt x="67" y="61"/>
                  </a:moveTo>
                  <a:lnTo>
                    <a:pt x="94" y="65"/>
                  </a:lnTo>
                  <a:lnTo>
                    <a:pt x="96" y="78"/>
                  </a:lnTo>
                  <a:lnTo>
                    <a:pt x="2" y="60"/>
                  </a:lnTo>
                  <a:lnTo>
                    <a:pt x="0" y="47"/>
                  </a:lnTo>
                  <a:lnTo>
                    <a:pt x="82" y="0"/>
                  </a:lnTo>
                  <a:lnTo>
                    <a:pt x="85" y="13"/>
                  </a:lnTo>
                  <a:lnTo>
                    <a:pt x="61" y="26"/>
                  </a:lnTo>
                  <a:lnTo>
                    <a:pt x="67" y="61"/>
                  </a:lnTo>
                  <a:close/>
                  <a:moveTo>
                    <a:pt x="51" y="32"/>
                  </a:moveTo>
                  <a:lnTo>
                    <a:pt x="15" y="51"/>
                  </a:lnTo>
                  <a:lnTo>
                    <a:pt x="15" y="52"/>
                  </a:lnTo>
                  <a:lnTo>
                    <a:pt x="56" y="59"/>
                  </a:lnTo>
                  <a:lnTo>
                    <a:pt x="51" y="3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21"/>
            <p:cNvSpPr>
              <a:spLocks/>
            </p:cNvSpPr>
            <p:nvPr/>
          </p:nvSpPr>
          <p:spPr bwMode="auto">
            <a:xfrm>
              <a:off x="306" y="2333"/>
              <a:ext cx="32" cy="24"/>
            </a:xfrm>
            <a:custGeom>
              <a:avLst/>
              <a:gdLst>
                <a:gd name="T0" fmla="*/ 0 w 93"/>
                <a:gd name="T1" fmla="*/ 0 h 73"/>
                <a:gd name="T2" fmla="*/ 0 w 93"/>
                <a:gd name="T3" fmla="*/ 0 h 73"/>
                <a:gd name="T4" fmla="*/ 0 w 93"/>
                <a:gd name="T5" fmla="*/ 0 h 73"/>
                <a:gd name="T6" fmla="*/ 0 w 93"/>
                <a:gd name="T7" fmla="*/ 0 h 73"/>
                <a:gd name="T8" fmla="*/ 0 w 93"/>
                <a:gd name="T9" fmla="*/ 0 h 73"/>
                <a:gd name="T10" fmla="*/ 0 w 93"/>
                <a:gd name="T11" fmla="*/ 0 h 73"/>
                <a:gd name="T12" fmla="*/ 0 w 93"/>
                <a:gd name="T13" fmla="*/ 0 h 73"/>
                <a:gd name="T14" fmla="*/ 0 w 93"/>
                <a:gd name="T15" fmla="*/ 0 h 73"/>
                <a:gd name="T16" fmla="*/ 0 w 93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" h="73">
                  <a:moveTo>
                    <a:pt x="7" y="73"/>
                  </a:moveTo>
                  <a:lnTo>
                    <a:pt x="0" y="1"/>
                  </a:lnTo>
                  <a:lnTo>
                    <a:pt x="11" y="0"/>
                  </a:lnTo>
                  <a:lnTo>
                    <a:pt x="13" y="30"/>
                  </a:lnTo>
                  <a:lnTo>
                    <a:pt x="92" y="24"/>
                  </a:lnTo>
                  <a:lnTo>
                    <a:pt x="93" y="35"/>
                  </a:lnTo>
                  <a:lnTo>
                    <a:pt x="14" y="42"/>
                  </a:lnTo>
                  <a:lnTo>
                    <a:pt x="18" y="72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22"/>
            <p:cNvSpPr>
              <a:spLocks/>
            </p:cNvSpPr>
            <p:nvPr/>
          </p:nvSpPr>
          <p:spPr bwMode="auto">
            <a:xfrm>
              <a:off x="306" y="2323"/>
              <a:ext cx="30" cy="5"/>
            </a:xfrm>
            <a:custGeom>
              <a:avLst/>
              <a:gdLst>
                <a:gd name="T0" fmla="*/ 0 w 89"/>
                <a:gd name="T1" fmla="*/ 0 h 15"/>
                <a:gd name="T2" fmla="*/ 0 w 89"/>
                <a:gd name="T3" fmla="*/ 0 h 15"/>
                <a:gd name="T4" fmla="*/ 0 w 89"/>
                <a:gd name="T5" fmla="*/ 0 h 15"/>
                <a:gd name="T6" fmla="*/ 0 w 89"/>
                <a:gd name="T7" fmla="*/ 0 h 15"/>
                <a:gd name="T8" fmla="*/ 0 w 89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9" h="15">
                  <a:moveTo>
                    <a:pt x="89" y="0"/>
                  </a:moveTo>
                  <a:lnTo>
                    <a:pt x="89" y="12"/>
                  </a:lnTo>
                  <a:lnTo>
                    <a:pt x="0" y="15"/>
                  </a:lnTo>
                  <a:lnTo>
                    <a:pt x="0" y="3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23"/>
            <p:cNvSpPr>
              <a:spLocks noEditPoints="1"/>
            </p:cNvSpPr>
            <p:nvPr/>
          </p:nvSpPr>
          <p:spPr bwMode="auto">
            <a:xfrm>
              <a:off x="306" y="2290"/>
              <a:ext cx="30" cy="29"/>
            </a:xfrm>
            <a:custGeom>
              <a:avLst/>
              <a:gdLst>
                <a:gd name="T0" fmla="*/ 0 w 93"/>
                <a:gd name="T1" fmla="*/ 0 h 87"/>
                <a:gd name="T2" fmla="*/ 0 w 93"/>
                <a:gd name="T3" fmla="*/ 0 h 87"/>
                <a:gd name="T4" fmla="*/ 0 w 93"/>
                <a:gd name="T5" fmla="*/ 0 h 87"/>
                <a:gd name="T6" fmla="*/ 0 w 93"/>
                <a:gd name="T7" fmla="*/ 0 h 87"/>
                <a:gd name="T8" fmla="*/ 0 w 93"/>
                <a:gd name="T9" fmla="*/ 0 h 87"/>
                <a:gd name="T10" fmla="*/ 0 w 93"/>
                <a:gd name="T11" fmla="*/ 0 h 87"/>
                <a:gd name="T12" fmla="*/ 0 w 93"/>
                <a:gd name="T13" fmla="*/ 0 h 87"/>
                <a:gd name="T14" fmla="*/ 0 w 93"/>
                <a:gd name="T15" fmla="*/ 0 h 87"/>
                <a:gd name="T16" fmla="*/ 0 w 93"/>
                <a:gd name="T17" fmla="*/ 0 h 87"/>
                <a:gd name="T18" fmla="*/ 0 w 93"/>
                <a:gd name="T19" fmla="*/ 0 h 87"/>
                <a:gd name="T20" fmla="*/ 0 w 93"/>
                <a:gd name="T21" fmla="*/ 0 h 87"/>
                <a:gd name="T22" fmla="*/ 0 w 93"/>
                <a:gd name="T23" fmla="*/ 0 h 87"/>
                <a:gd name="T24" fmla="*/ 0 w 93"/>
                <a:gd name="T25" fmla="*/ 0 h 87"/>
                <a:gd name="T26" fmla="*/ 0 w 93"/>
                <a:gd name="T27" fmla="*/ 0 h 87"/>
                <a:gd name="T28" fmla="*/ 0 w 93"/>
                <a:gd name="T29" fmla="*/ 0 h 87"/>
                <a:gd name="T30" fmla="*/ 0 w 93"/>
                <a:gd name="T31" fmla="*/ 0 h 87"/>
                <a:gd name="T32" fmla="*/ 0 w 93"/>
                <a:gd name="T33" fmla="*/ 0 h 87"/>
                <a:gd name="T34" fmla="*/ 0 w 93"/>
                <a:gd name="T35" fmla="*/ 0 h 87"/>
                <a:gd name="T36" fmla="*/ 0 w 93"/>
                <a:gd name="T37" fmla="*/ 0 h 87"/>
                <a:gd name="T38" fmla="*/ 0 w 93"/>
                <a:gd name="T39" fmla="*/ 0 h 87"/>
                <a:gd name="T40" fmla="*/ 0 w 93"/>
                <a:gd name="T41" fmla="*/ 0 h 87"/>
                <a:gd name="T42" fmla="*/ 0 w 93"/>
                <a:gd name="T43" fmla="*/ 0 h 87"/>
                <a:gd name="T44" fmla="*/ 0 w 93"/>
                <a:gd name="T45" fmla="*/ 0 h 87"/>
                <a:gd name="T46" fmla="*/ 0 w 93"/>
                <a:gd name="T47" fmla="*/ 0 h 87"/>
                <a:gd name="T48" fmla="*/ 0 w 93"/>
                <a:gd name="T49" fmla="*/ 0 h 87"/>
                <a:gd name="T50" fmla="*/ 0 w 93"/>
                <a:gd name="T51" fmla="*/ 0 h 87"/>
                <a:gd name="T52" fmla="*/ 0 w 93"/>
                <a:gd name="T53" fmla="*/ 0 h 87"/>
                <a:gd name="T54" fmla="*/ 0 w 93"/>
                <a:gd name="T55" fmla="*/ 0 h 87"/>
                <a:gd name="T56" fmla="*/ 0 w 93"/>
                <a:gd name="T57" fmla="*/ 0 h 87"/>
                <a:gd name="T58" fmla="*/ 0 w 93"/>
                <a:gd name="T59" fmla="*/ 0 h 87"/>
                <a:gd name="T60" fmla="*/ 0 w 93"/>
                <a:gd name="T61" fmla="*/ 0 h 87"/>
                <a:gd name="T62" fmla="*/ 0 w 93"/>
                <a:gd name="T63" fmla="*/ 0 h 87"/>
                <a:gd name="T64" fmla="*/ 0 w 93"/>
                <a:gd name="T65" fmla="*/ 0 h 87"/>
                <a:gd name="T66" fmla="*/ 0 w 93"/>
                <a:gd name="T67" fmla="*/ 0 h 87"/>
                <a:gd name="T68" fmla="*/ 0 w 93"/>
                <a:gd name="T69" fmla="*/ 0 h 87"/>
                <a:gd name="T70" fmla="*/ 0 w 93"/>
                <a:gd name="T71" fmla="*/ 0 h 87"/>
                <a:gd name="T72" fmla="*/ 0 w 93"/>
                <a:gd name="T73" fmla="*/ 0 h 87"/>
                <a:gd name="T74" fmla="*/ 0 w 93"/>
                <a:gd name="T75" fmla="*/ 0 h 87"/>
                <a:gd name="T76" fmla="*/ 0 w 93"/>
                <a:gd name="T77" fmla="*/ 0 h 87"/>
                <a:gd name="T78" fmla="*/ 0 w 93"/>
                <a:gd name="T79" fmla="*/ 0 h 87"/>
                <a:gd name="T80" fmla="*/ 0 w 93"/>
                <a:gd name="T81" fmla="*/ 0 h 87"/>
                <a:gd name="T82" fmla="*/ 0 w 93"/>
                <a:gd name="T83" fmla="*/ 0 h 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3" h="87">
                  <a:moveTo>
                    <a:pt x="93" y="45"/>
                  </a:moveTo>
                  <a:lnTo>
                    <a:pt x="93" y="45"/>
                  </a:lnTo>
                  <a:lnTo>
                    <a:pt x="93" y="51"/>
                  </a:lnTo>
                  <a:lnTo>
                    <a:pt x="92" y="57"/>
                  </a:lnTo>
                  <a:lnTo>
                    <a:pt x="90" y="61"/>
                  </a:lnTo>
                  <a:lnTo>
                    <a:pt x="88" y="66"/>
                  </a:lnTo>
                  <a:lnTo>
                    <a:pt x="83" y="73"/>
                  </a:lnTo>
                  <a:lnTo>
                    <a:pt x="76" y="79"/>
                  </a:lnTo>
                  <a:lnTo>
                    <a:pt x="69" y="82"/>
                  </a:lnTo>
                  <a:lnTo>
                    <a:pt x="61" y="85"/>
                  </a:lnTo>
                  <a:lnTo>
                    <a:pt x="53" y="86"/>
                  </a:lnTo>
                  <a:lnTo>
                    <a:pt x="45" y="87"/>
                  </a:lnTo>
                  <a:lnTo>
                    <a:pt x="38" y="86"/>
                  </a:lnTo>
                  <a:lnTo>
                    <a:pt x="30" y="84"/>
                  </a:lnTo>
                  <a:lnTo>
                    <a:pt x="23" y="81"/>
                  </a:lnTo>
                  <a:lnTo>
                    <a:pt x="14" y="76"/>
                  </a:lnTo>
                  <a:lnTo>
                    <a:pt x="8" y="70"/>
                  </a:lnTo>
                  <a:lnTo>
                    <a:pt x="3" y="63"/>
                  </a:lnTo>
                  <a:lnTo>
                    <a:pt x="2" y="58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1" y="31"/>
                  </a:lnTo>
                  <a:lnTo>
                    <a:pt x="3" y="26"/>
                  </a:lnTo>
                  <a:lnTo>
                    <a:pt x="5" y="21"/>
                  </a:lnTo>
                  <a:lnTo>
                    <a:pt x="10" y="14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3" y="1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56" y="0"/>
                  </a:lnTo>
                  <a:lnTo>
                    <a:pt x="64" y="2"/>
                  </a:lnTo>
                  <a:lnTo>
                    <a:pt x="71" y="6"/>
                  </a:lnTo>
                  <a:lnTo>
                    <a:pt x="79" y="11"/>
                  </a:lnTo>
                  <a:lnTo>
                    <a:pt x="85" y="17"/>
                  </a:lnTo>
                  <a:lnTo>
                    <a:pt x="90" y="24"/>
                  </a:lnTo>
                  <a:lnTo>
                    <a:pt x="91" y="29"/>
                  </a:lnTo>
                  <a:lnTo>
                    <a:pt x="93" y="34"/>
                  </a:lnTo>
                  <a:lnTo>
                    <a:pt x="93" y="39"/>
                  </a:lnTo>
                  <a:lnTo>
                    <a:pt x="93" y="45"/>
                  </a:lnTo>
                  <a:close/>
                  <a:moveTo>
                    <a:pt x="10" y="42"/>
                  </a:moveTo>
                  <a:lnTo>
                    <a:pt x="10" y="42"/>
                  </a:lnTo>
                  <a:lnTo>
                    <a:pt x="11" y="49"/>
                  </a:lnTo>
                  <a:lnTo>
                    <a:pt x="12" y="55"/>
                  </a:lnTo>
                  <a:lnTo>
                    <a:pt x="15" y="61"/>
                  </a:lnTo>
                  <a:lnTo>
                    <a:pt x="21" y="65"/>
                  </a:lnTo>
                  <a:lnTo>
                    <a:pt x="26" y="69"/>
                  </a:lnTo>
                  <a:lnTo>
                    <a:pt x="32" y="72"/>
                  </a:lnTo>
                  <a:lnTo>
                    <a:pt x="38" y="74"/>
                  </a:lnTo>
                  <a:lnTo>
                    <a:pt x="46" y="74"/>
                  </a:lnTo>
                  <a:lnTo>
                    <a:pt x="53" y="74"/>
                  </a:lnTo>
                  <a:lnTo>
                    <a:pt x="60" y="73"/>
                  </a:lnTo>
                  <a:lnTo>
                    <a:pt x="67" y="70"/>
                  </a:lnTo>
                  <a:lnTo>
                    <a:pt x="72" y="67"/>
                  </a:lnTo>
                  <a:lnTo>
                    <a:pt x="76" y="63"/>
                  </a:lnTo>
                  <a:lnTo>
                    <a:pt x="80" y="58"/>
                  </a:lnTo>
                  <a:lnTo>
                    <a:pt x="82" y="52"/>
                  </a:lnTo>
                  <a:lnTo>
                    <a:pt x="83" y="45"/>
                  </a:lnTo>
                  <a:lnTo>
                    <a:pt x="82" y="38"/>
                  </a:lnTo>
                  <a:lnTo>
                    <a:pt x="81" y="32"/>
                  </a:lnTo>
                  <a:lnTo>
                    <a:pt x="78" y="27"/>
                  </a:lnTo>
                  <a:lnTo>
                    <a:pt x="74" y="22"/>
                  </a:lnTo>
                  <a:lnTo>
                    <a:pt x="68" y="18"/>
                  </a:lnTo>
                  <a:lnTo>
                    <a:pt x="62" y="16"/>
                  </a:lnTo>
                  <a:lnTo>
                    <a:pt x="56" y="14"/>
                  </a:lnTo>
                  <a:lnTo>
                    <a:pt x="48" y="13"/>
                  </a:lnTo>
                  <a:lnTo>
                    <a:pt x="41" y="13"/>
                  </a:lnTo>
                  <a:lnTo>
                    <a:pt x="34" y="14"/>
                  </a:lnTo>
                  <a:lnTo>
                    <a:pt x="27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30"/>
                  </a:lnTo>
                  <a:lnTo>
                    <a:pt x="11" y="36"/>
                  </a:lnTo>
                  <a:lnTo>
                    <a:pt x="10" y="4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24"/>
            <p:cNvSpPr>
              <a:spLocks/>
            </p:cNvSpPr>
            <p:nvPr/>
          </p:nvSpPr>
          <p:spPr bwMode="auto">
            <a:xfrm>
              <a:off x="308" y="2258"/>
              <a:ext cx="33" cy="29"/>
            </a:xfrm>
            <a:custGeom>
              <a:avLst/>
              <a:gdLst>
                <a:gd name="T0" fmla="*/ 0 w 98"/>
                <a:gd name="T1" fmla="*/ 0 h 82"/>
                <a:gd name="T2" fmla="*/ 0 w 98"/>
                <a:gd name="T3" fmla="*/ 0 h 82"/>
                <a:gd name="T4" fmla="*/ 0 w 98"/>
                <a:gd name="T5" fmla="*/ 0 h 82"/>
                <a:gd name="T6" fmla="*/ 0 w 98"/>
                <a:gd name="T7" fmla="*/ 0 h 82"/>
                <a:gd name="T8" fmla="*/ 0 w 98"/>
                <a:gd name="T9" fmla="*/ 0 h 82"/>
                <a:gd name="T10" fmla="*/ 0 w 98"/>
                <a:gd name="T11" fmla="*/ 0 h 82"/>
                <a:gd name="T12" fmla="*/ 0 w 98"/>
                <a:gd name="T13" fmla="*/ 0 h 82"/>
                <a:gd name="T14" fmla="*/ 0 w 98"/>
                <a:gd name="T15" fmla="*/ 0 h 82"/>
                <a:gd name="T16" fmla="*/ 0 w 98"/>
                <a:gd name="T17" fmla="*/ 0 h 82"/>
                <a:gd name="T18" fmla="*/ 0 w 98"/>
                <a:gd name="T19" fmla="*/ 0 h 82"/>
                <a:gd name="T20" fmla="*/ 0 w 98"/>
                <a:gd name="T21" fmla="*/ 0 h 82"/>
                <a:gd name="T22" fmla="*/ 0 w 98"/>
                <a:gd name="T23" fmla="*/ 0 h 82"/>
                <a:gd name="T24" fmla="*/ 0 w 98"/>
                <a:gd name="T25" fmla="*/ 0 h 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8" h="82">
                  <a:moveTo>
                    <a:pt x="8" y="12"/>
                  </a:moveTo>
                  <a:lnTo>
                    <a:pt x="10" y="0"/>
                  </a:lnTo>
                  <a:lnTo>
                    <a:pt x="98" y="12"/>
                  </a:lnTo>
                  <a:lnTo>
                    <a:pt x="97" y="25"/>
                  </a:lnTo>
                  <a:lnTo>
                    <a:pt x="20" y="60"/>
                  </a:lnTo>
                  <a:lnTo>
                    <a:pt x="20" y="61"/>
                  </a:lnTo>
                  <a:lnTo>
                    <a:pt x="91" y="70"/>
                  </a:lnTo>
                  <a:lnTo>
                    <a:pt x="89" y="82"/>
                  </a:lnTo>
                  <a:lnTo>
                    <a:pt x="0" y="70"/>
                  </a:lnTo>
                  <a:lnTo>
                    <a:pt x="2" y="56"/>
                  </a:lnTo>
                  <a:lnTo>
                    <a:pt x="80" y="21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425"/>
            <p:cNvSpPr>
              <a:spLocks noEditPoints="1"/>
            </p:cNvSpPr>
            <p:nvPr/>
          </p:nvSpPr>
          <p:spPr bwMode="auto">
            <a:xfrm>
              <a:off x="316" y="2235"/>
              <a:ext cx="33" cy="26"/>
            </a:xfrm>
            <a:custGeom>
              <a:avLst/>
              <a:gdLst>
                <a:gd name="T0" fmla="*/ 0 w 96"/>
                <a:gd name="T1" fmla="*/ 0 h 78"/>
                <a:gd name="T2" fmla="*/ 0 w 96"/>
                <a:gd name="T3" fmla="*/ 0 h 78"/>
                <a:gd name="T4" fmla="*/ 0 w 96"/>
                <a:gd name="T5" fmla="*/ 0 h 78"/>
                <a:gd name="T6" fmla="*/ 0 w 96"/>
                <a:gd name="T7" fmla="*/ 0 h 78"/>
                <a:gd name="T8" fmla="*/ 0 w 96"/>
                <a:gd name="T9" fmla="*/ 0 h 78"/>
                <a:gd name="T10" fmla="*/ 0 w 96"/>
                <a:gd name="T11" fmla="*/ 0 h 78"/>
                <a:gd name="T12" fmla="*/ 0 w 96"/>
                <a:gd name="T13" fmla="*/ 0 h 78"/>
                <a:gd name="T14" fmla="*/ 0 w 96"/>
                <a:gd name="T15" fmla="*/ 0 h 78"/>
                <a:gd name="T16" fmla="*/ 0 w 96"/>
                <a:gd name="T17" fmla="*/ 0 h 78"/>
                <a:gd name="T18" fmla="*/ 0 w 96"/>
                <a:gd name="T19" fmla="*/ 0 h 78"/>
                <a:gd name="T20" fmla="*/ 0 w 96"/>
                <a:gd name="T21" fmla="*/ 0 h 78"/>
                <a:gd name="T22" fmla="*/ 0 w 96"/>
                <a:gd name="T23" fmla="*/ 0 h 78"/>
                <a:gd name="T24" fmla="*/ 0 w 96"/>
                <a:gd name="T25" fmla="*/ 0 h 78"/>
                <a:gd name="T26" fmla="*/ 0 w 96"/>
                <a:gd name="T27" fmla="*/ 0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78">
                  <a:moveTo>
                    <a:pt x="58" y="51"/>
                  </a:moveTo>
                  <a:lnTo>
                    <a:pt x="81" y="66"/>
                  </a:lnTo>
                  <a:lnTo>
                    <a:pt x="79" y="78"/>
                  </a:lnTo>
                  <a:lnTo>
                    <a:pt x="0" y="25"/>
                  </a:lnTo>
                  <a:lnTo>
                    <a:pt x="3" y="11"/>
                  </a:lnTo>
                  <a:lnTo>
                    <a:pt x="96" y="0"/>
                  </a:lnTo>
                  <a:lnTo>
                    <a:pt x="93" y="13"/>
                  </a:lnTo>
                  <a:lnTo>
                    <a:pt x="66" y="15"/>
                  </a:lnTo>
                  <a:lnTo>
                    <a:pt x="58" y="51"/>
                  </a:lnTo>
                  <a:close/>
                  <a:moveTo>
                    <a:pt x="55" y="17"/>
                  </a:moveTo>
                  <a:lnTo>
                    <a:pt x="14" y="22"/>
                  </a:lnTo>
                  <a:lnTo>
                    <a:pt x="49" y="45"/>
                  </a:lnTo>
                  <a:lnTo>
                    <a:pt x="55" y="17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426"/>
            <p:cNvSpPr>
              <a:spLocks/>
            </p:cNvSpPr>
            <p:nvPr/>
          </p:nvSpPr>
          <p:spPr bwMode="auto">
            <a:xfrm>
              <a:off x="320" y="2214"/>
              <a:ext cx="34" cy="20"/>
            </a:xfrm>
            <a:custGeom>
              <a:avLst/>
              <a:gdLst>
                <a:gd name="T0" fmla="*/ 0 w 101"/>
                <a:gd name="T1" fmla="*/ 0 h 57"/>
                <a:gd name="T2" fmla="*/ 0 w 101"/>
                <a:gd name="T3" fmla="*/ 0 h 57"/>
                <a:gd name="T4" fmla="*/ 0 w 101"/>
                <a:gd name="T5" fmla="*/ 0 h 57"/>
                <a:gd name="T6" fmla="*/ 0 w 101"/>
                <a:gd name="T7" fmla="*/ 0 h 57"/>
                <a:gd name="T8" fmla="*/ 0 w 101"/>
                <a:gd name="T9" fmla="*/ 0 h 57"/>
                <a:gd name="T10" fmla="*/ 0 w 101"/>
                <a:gd name="T11" fmla="*/ 0 h 57"/>
                <a:gd name="T12" fmla="*/ 0 w 101"/>
                <a:gd name="T13" fmla="*/ 0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57">
                  <a:moveTo>
                    <a:pt x="78" y="42"/>
                  </a:moveTo>
                  <a:lnTo>
                    <a:pt x="91" y="0"/>
                  </a:lnTo>
                  <a:lnTo>
                    <a:pt x="101" y="3"/>
                  </a:lnTo>
                  <a:lnTo>
                    <a:pt x="84" y="57"/>
                  </a:lnTo>
                  <a:lnTo>
                    <a:pt x="0" y="30"/>
                  </a:lnTo>
                  <a:lnTo>
                    <a:pt x="3" y="19"/>
                  </a:lnTo>
                  <a:lnTo>
                    <a:pt x="78" y="4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427"/>
            <p:cNvSpPr>
              <a:spLocks noEditPoints="1"/>
            </p:cNvSpPr>
            <p:nvPr/>
          </p:nvSpPr>
          <p:spPr bwMode="auto">
            <a:xfrm>
              <a:off x="335" y="2170"/>
              <a:ext cx="30" cy="29"/>
            </a:xfrm>
            <a:custGeom>
              <a:avLst/>
              <a:gdLst>
                <a:gd name="T0" fmla="*/ 0 w 94"/>
                <a:gd name="T1" fmla="*/ 0 h 89"/>
                <a:gd name="T2" fmla="*/ 0 w 94"/>
                <a:gd name="T3" fmla="*/ 0 h 89"/>
                <a:gd name="T4" fmla="*/ 0 w 94"/>
                <a:gd name="T5" fmla="*/ 0 h 89"/>
                <a:gd name="T6" fmla="*/ 0 w 94"/>
                <a:gd name="T7" fmla="*/ 0 h 89"/>
                <a:gd name="T8" fmla="*/ 0 w 94"/>
                <a:gd name="T9" fmla="*/ 0 h 89"/>
                <a:gd name="T10" fmla="*/ 0 w 94"/>
                <a:gd name="T11" fmla="*/ 0 h 89"/>
                <a:gd name="T12" fmla="*/ 0 w 94"/>
                <a:gd name="T13" fmla="*/ 0 h 89"/>
                <a:gd name="T14" fmla="*/ 0 w 94"/>
                <a:gd name="T15" fmla="*/ 0 h 89"/>
                <a:gd name="T16" fmla="*/ 0 w 94"/>
                <a:gd name="T17" fmla="*/ 0 h 89"/>
                <a:gd name="T18" fmla="*/ 0 w 94"/>
                <a:gd name="T19" fmla="*/ 0 h 89"/>
                <a:gd name="T20" fmla="*/ 0 w 94"/>
                <a:gd name="T21" fmla="*/ 0 h 89"/>
                <a:gd name="T22" fmla="*/ 0 w 94"/>
                <a:gd name="T23" fmla="*/ 0 h 89"/>
                <a:gd name="T24" fmla="*/ 0 w 94"/>
                <a:gd name="T25" fmla="*/ 0 h 89"/>
                <a:gd name="T26" fmla="*/ 0 w 94"/>
                <a:gd name="T27" fmla="*/ 0 h 89"/>
                <a:gd name="T28" fmla="*/ 0 w 94"/>
                <a:gd name="T29" fmla="*/ 0 h 89"/>
                <a:gd name="T30" fmla="*/ 0 w 94"/>
                <a:gd name="T31" fmla="*/ 0 h 89"/>
                <a:gd name="T32" fmla="*/ 0 w 94"/>
                <a:gd name="T33" fmla="*/ 0 h 89"/>
                <a:gd name="T34" fmla="*/ 0 w 94"/>
                <a:gd name="T35" fmla="*/ 0 h 89"/>
                <a:gd name="T36" fmla="*/ 0 w 94"/>
                <a:gd name="T37" fmla="*/ 0 h 89"/>
                <a:gd name="T38" fmla="*/ 0 w 94"/>
                <a:gd name="T39" fmla="*/ 0 h 89"/>
                <a:gd name="T40" fmla="*/ 0 w 94"/>
                <a:gd name="T41" fmla="*/ 0 h 89"/>
                <a:gd name="T42" fmla="*/ 0 w 94"/>
                <a:gd name="T43" fmla="*/ 0 h 89"/>
                <a:gd name="T44" fmla="*/ 0 w 94"/>
                <a:gd name="T45" fmla="*/ 0 h 89"/>
                <a:gd name="T46" fmla="*/ 0 w 94"/>
                <a:gd name="T47" fmla="*/ 0 h 89"/>
                <a:gd name="T48" fmla="*/ 0 w 94"/>
                <a:gd name="T49" fmla="*/ 0 h 89"/>
                <a:gd name="T50" fmla="*/ 0 w 94"/>
                <a:gd name="T51" fmla="*/ 0 h 89"/>
                <a:gd name="T52" fmla="*/ 0 w 94"/>
                <a:gd name="T53" fmla="*/ 0 h 89"/>
                <a:gd name="T54" fmla="*/ 0 w 94"/>
                <a:gd name="T55" fmla="*/ 0 h 89"/>
                <a:gd name="T56" fmla="*/ 0 w 94"/>
                <a:gd name="T57" fmla="*/ 0 h 89"/>
                <a:gd name="T58" fmla="*/ 0 w 94"/>
                <a:gd name="T59" fmla="*/ 0 h 89"/>
                <a:gd name="T60" fmla="*/ 0 w 94"/>
                <a:gd name="T61" fmla="*/ 0 h 89"/>
                <a:gd name="T62" fmla="*/ 0 w 94"/>
                <a:gd name="T63" fmla="*/ 0 h 89"/>
                <a:gd name="T64" fmla="*/ 0 w 94"/>
                <a:gd name="T65" fmla="*/ 0 h 89"/>
                <a:gd name="T66" fmla="*/ 0 w 94"/>
                <a:gd name="T67" fmla="*/ 0 h 89"/>
                <a:gd name="T68" fmla="*/ 0 w 94"/>
                <a:gd name="T69" fmla="*/ 0 h 89"/>
                <a:gd name="T70" fmla="*/ 0 w 94"/>
                <a:gd name="T71" fmla="*/ 0 h 89"/>
                <a:gd name="T72" fmla="*/ 0 w 94"/>
                <a:gd name="T73" fmla="*/ 0 h 89"/>
                <a:gd name="T74" fmla="*/ 0 w 94"/>
                <a:gd name="T75" fmla="*/ 0 h 89"/>
                <a:gd name="T76" fmla="*/ 0 w 94"/>
                <a:gd name="T77" fmla="*/ 0 h 89"/>
                <a:gd name="T78" fmla="*/ 0 w 94"/>
                <a:gd name="T79" fmla="*/ 0 h 89"/>
                <a:gd name="T80" fmla="*/ 0 w 94"/>
                <a:gd name="T81" fmla="*/ 0 h 89"/>
                <a:gd name="T82" fmla="*/ 0 w 94"/>
                <a:gd name="T83" fmla="*/ 0 h 8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4" h="89">
                  <a:moveTo>
                    <a:pt x="90" y="64"/>
                  </a:moveTo>
                  <a:lnTo>
                    <a:pt x="90" y="64"/>
                  </a:lnTo>
                  <a:lnTo>
                    <a:pt x="87" y="70"/>
                  </a:lnTo>
                  <a:lnTo>
                    <a:pt x="84" y="74"/>
                  </a:lnTo>
                  <a:lnTo>
                    <a:pt x="80" y="78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2" y="89"/>
                  </a:lnTo>
                  <a:lnTo>
                    <a:pt x="44" y="89"/>
                  </a:lnTo>
                  <a:lnTo>
                    <a:pt x="36" y="87"/>
                  </a:lnTo>
                  <a:lnTo>
                    <a:pt x="29" y="84"/>
                  </a:lnTo>
                  <a:lnTo>
                    <a:pt x="22" y="81"/>
                  </a:lnTo>
                  <a:lnTo>
                    <a:pt x="16" y="76"/>
                  </a:lnTo>
                  <a:lnTo>
                    <a:pt x="10" y="70"/>
                  </a:lnTo>
                  <a:lnTo>
                    <a:pt x="5" y="62"/>
                  </a:lnTo>
                  <a:lnTo>
                    <a:pt x="2" y="54"/>
                  </a:lnTo>
                  <a:lnTo>
                    <a:pt x="0" y="45"/>
                  </a:lnTo>
                  <a:lnTo>
                    <a:pt x="0" y="41"/>
                  </a:lnTo>
                  <a:lnTo>
                    <a:pt x="1" y="36"/>
                  </a:lnTo>
                  <a:lnTo>
                    <a:pt x="2" y="30"/>
                  </a:lnTo>
                  <a:lnTo>
                    <a:pt x="4" y="25"/>
                  </a:lnTo>
                  <a:lnTo>
                    <a:pt x="7" y="20"/>
                  </a:lnTo>
                  <a:lnTo>
                    <a:pt x="10" y="15"/>
                  </a:lnTo>
                  <a:lnTo>
                    <a:pt x="14" y="11"/>
                  </a:lnTo>
                  <a:lnTo>
                    <a:pt x="17" y="8"/>
                  </a:lnTo>
                  <a:lnTo>
                    <a:pt x="25" y="3"/>
                  </a:lnTo>
                  <a:lnTo>
                    <a:pt x="33" y="1"/>
                  </a:lnTo>
                  <a:lnTo>
                    <a:pt x="42" y="0"/>
                  </a:lnTo>
                  <a:lnTo>
                    <a:pt x="50" y="1"/>
                  </a:lnTo>
                  <a:lnTo>
                    <a:pt x="58" y="2"/>
                  </a:lnTo>
                  <a:lnTo>
                    <a:pt x="65" y="5"/>
                  </a:lnTo>
                  <a:lnTo>
                    <a:pt x="71" y="9"/>
                  </a:lnTo>
                  <a:lnTo>
                    <a:pt x="78" y="13"/>
                  </a:lnTo>
                  <a:lnTo>
                    <a:pt x="85" y="19"/>
                  </a:lnTo>
                  <a:lnTo>
                    <a:pt x="89" y="26"/>
                  </a:lnTo>
                  <a:lnTo>
                    <a:pt x="93" y="34"/>
                  </a:lnTo>
                  <a:lnTo>
                    <a:pt x="94" y="43"/>
                  </a:lnTo>
                  <a:lnTo>
                    <a:pt x="94" y="48"/>
                  </a:lnTo>
                  <a:lnTo>
                    <a:pt x="94" y="53"/>
                  </a:lnTo>
                  <a:lnTo>
                    <a:pt x="92" y="58"/>
                  </a:lnTo>
                  <a:lnTo>
                    <a:pt x="90" y="64"/>
                  </a:lnTo>
                  <a:close/>
                  <a:moveTo>
                    <a:pt x="14" y="29"/>
                  </a:moveTo>
                  <a:lnTo>
                    <a:pt x="14" y="29"/>
                  </a:lnTo>
                  <a:lnTo>
                    <a:pt x="12" y="36"/>
                  </a:lnTo>
                  <a:lnTo>
                    <a:pt x="11" y="42"/>
                  </a:lnTo>
                  <a:lnTo>
                    <a:pt x="12" y="48"/>
                  </a:lnTo>
                  <a:lnTo>
                    <a:pt x="14" y="54"/>
                  </a:lnTo>
                  <a:lnTo>
                    <a:pt x="17" y="59"/>
                  </a:lnTo>
                  <a:lnTo>
                    <a:pt x="22" y="64"/>
                  </a:lnTo>
                  <a:lnTo>
                    <a:pt x="27" y="70"/>
                  </a:lnTo>
                  <a:lnTo>
                    <a:pt x="34" y="73"/>
                  </a:lnTo>
                  <a:lnTo>
                    <a:pt x="41" y="76"/>
                  </a:lnTo>
                  <a:lnTo>
                    <a:pt x="48" y="77"/>
                  </a:lnTo>
                  <a:lnTo>
                    <a:pt x="54" y="77"/>
                  </a:lnTo>
                  <a:lnTo>
                    <a:pt x="61" y="76"/>
                  </a:lnTo>
                  <a:lnTo>
                    <a:pt x="66" y="74"/>
                  </a:lnTo>
                  <a:lnTo>
                    <a:pt x="71" y="71"/>
                  </a:lnTo>
                  <a:lnTo>
                    <a:pt x="76" y="66"/>
                  </a:lnTo>
                  <a:lnTo>
                    <a:pt x="79" y="59"/>
                  </a:lnTo>
                  <a:lnTo>
                    <a:pt x="82" y="53"/>
                  </a:lnTo>
                  <a:lnTo>
                    <a:pt x="82" y="46"/>
                  </a:lnTo>
                  <a:lnTo>
                    <a:pt x="82" y="40"/>
                  </a:lnTo>
                  <a:lnTo>
                    <a:pt x="79" y="34"/>
                  </a:lnTo>
                  <a:lnTo>
                    <a:pt x="76" y="29"/>
                  </a:lnTo>
                  <a:lnTo>
                    <a:pt x="72" y="24"/>
                  </a:lnTo>
                  <a:lnTo>
                    <a:pt x="66" y="20"/>
                  </a:lnTo>
                  <a:lnTo>
                    <a:pt x="59" y="16"/>
                  </a:lnTo>
                  <a:lnTo>
                    <a:pt x="52" y="14"/>
                  </a:lnTo>
                  <a:lnTo>
                    <a:pt x="46" y="12"/>
                  </a:lnTo>
                  <a:lnTo>
                    <a:pt x="39" y="12"/>
                  </a:lnTo>
                  <a:lnTo>
                    <a:pt x="33" y="13"/>
                  </a:lnTo>
                  <a:lnTo>
                    <a:pt x="27" y="15"/>
                  </a:lnTo>
                  <a:lnTo>
                    <a:pt x="22" y="19"/>
                  </a:lnTo>
                  <a:lnTo>
                    <a:pt x="17" y="23"/>
                  </a:lnTo>
                  <a:lnTo>
                    <a:pt x="14" y="2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428"/>
            <p:cNvSpPr>
              <a:spLocks/>
            </p:cNvSpPr>
            <p:nvPr/>
          </p:nvSpPr>
          <p:spPr bwMode="auto">
            <a:xfrm>
              <a:off x="350" y="2141"/>
              <a:ext cx="30" cy="30"/>
            </a:xfrm>
            <a:custGeom>
              <a:avLst/>
              <a:gdLst>
                <a:gd name="T0" fmla="*/ 0 w 92"/>
                <a:gd name="T1" fmla="*/ 0 h 87"/>
                <a:gd name="T2" fmla="*/ 0 w 92"/>
                <a:gd name="T3" fmla="*/ 0 h 87"/>
                <a:gd name="T4" fmla="*/ 0 w 92"/>
                <a:gd name="T5" fmla="*/ 0 h 87"/>
                <a:gd name="T6" fmla="*/ 0 w 92"/>
                <a:gd name="T7" fmla="*/ 0 h 87"/>
                <a:gd name="T8" fmla="*/ 0 w 92"/>
                <a:gd name="T9" fmla="*/ 0 h 87"/>
                <a:gd name="T10" fmla="*/ 0 w 92"/>
                <a:gd name="T11" fmla="*/ 0 h 87"/>
                <a:gd name="T12" fmla="*/ 0 w 92"/>
                <a:gd name="T13" fmla="*/ 0 h 87"/>
                <a:gd name="T14" fmla="*/ 0 w 92"/>
                <a:gd name="T15" fmla="*/ 0 h 87"/>
                <a:gd name="T16" fmla="*/ 0 w 92"/>
                <a:gd name="T17" fmla="*/ 0 h 87"/>
                <a:gd name="T18" fmla="*/ 0 w 92"/>
                <a:gd name="T19" fmla="*/ 0 h 87"/>
                <a:gd name="T20" fmla="*/ 0 w 92"/>
                <a:gd name="T21" fmla="*/ 0 h 87"/>
                <a:gd name="T22" fmla="*/ 0 w 92"/>
                <a:gd name="T23" fmla="*/ 0 h 87"/>
                <a:gd name="T24" fmla="*/ 0 w 92"/>
                <a:gd name="T25" fmla="*/ 0 h 87"/>
                <a:gd name="T26" fmla="*/ 0 w 92"/>
                <a:gd name="T27" fmla="*/ 0 h 87"/>
                <a:gd name="T28" fmla="*/ 0 w 92"/>
                <a:gd name="T29" fmla="*/ 0 h 87"/>
                <a:gd name="T30" fmla="*/ 0 w 92"/>
                <a:gd name="T31" fmla="*/ 0 h 87"/>
                <a:gd name="T32" fmla="*/ 0 w 92"/>
                <a:gd name="T33" fmla="*/ 0 h 87"/>
                <a:gd name="T34" fmla="*/ 0 w 92"/>
                <a:gd name="T35" fmla="*/ 0 h 87"/>
                <a:gd name="T36" fmla="*/ 0 w 92"/>
                <a:gd name="T37" fmla="*/ 0 h 87"/>
                <a:gd name="T38" fmla="*/ 0 w 92"/>
                <a:gd name="T39" fmla="*/ 0 h 87"/>
                <a:gd name="T40" fmla="*/ 0 w 92"/>
                <a:gd name="T41" fmla="*/ 0 h 87"/>
                <a:gd name="T42" fmla="*/ 0 w 92"/>
                <a:gd name="T43" fmla="*/ 0 h 87"/>
                <a:gd name="T44" fmla="*/ 0 w 92"/>
                <a:gd name="T45" fmla="*/ 0 h 87"/>
                <a:gd name="T46" fmla="*/ 0 w 92"/>
                <a:gd name="T47" fmla="*/ 0 h 87"/>
                <a:gd name="T48" fmla="*/ 0 w 92"/>
                <a:gd name="T49" fmla="*/ 0 h 87"/>
                <a:gd name="T50" fmla="*/ 0 w 92"/>
                <a:gd name="T51" fmla="*/ 0 h 87"/>
                <a:gd name="T52" fmla="*/ 0 w 92"/>
                <a:gd name="T53" fmla="*/ 0 h 87"/>
                <a:gd name="T54" fmla="*/ 0 w 92"/>
                <a:gd name="T55" fmla="*/ 0 h 87"/>
                <a:gd name="T56" fmla="*/ 0 w 92"/>
                <a:gd name="T57" fmla="*/ 0 h 87"/>
                <a:gd name="T58" fmla="*/ 0 w 92"/>
                <a:gd name="T59" fmla="*/ 0 h 87"/>
                <a:gd name="T60" fmla="*/ 0 w 92"/>
                <a:gd name="T61" fmla="*/ 0 h 87"/>
                <a:gd name="T62" fmla="*/ 0 w 92"/>
                <a:gd name="T63" fmla="*/ 0 h 87"/>
                <a:gd name="T64" fmla="*/ 0 w 92"/>
                <a:gd name="T65" fmla="*/ 0 h 87"/>
                <a:gd name="T66" fmla="*/ 0 w 92"/>
                <a:gd name="T67" fmla="*/ 0 h 87"/>
                <a:gd name="T68" fmla="*/ 0 w 92"/>
                <a:gd name="T69" fmla="*/ 0 h 87"/>
                <a:gd name="T70" fmla="*/ 0 w 92"/>
                <a:gd name="T71" fmla="*/ 0 h 87"/>
                <a:gd name="T72" fmla="*/ 0 w 92"/>
                <a:gd name="T73" fmla="*/ 0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2" h="87">
                  <a:moveTo>
                    <a:pt x="44" y="13"/>
                  </a:moveTo>
                  <a:lnTo>
                    <a:pt x="44" y="13"/>
                  </a:lnTo>
                  <a:lnTo>
                    <a:pt x="39" y="11"/>
                  </a:lnTo>
                  <a:lnTo>
                    <a:pt x="33" y="11"/>
                  </a:lnTo>
                  <a:lnTo>
                    <a:pt x="29" y="12"/>
                  </a:lnTo>
                  <a:lnTo>
                    <a:pt x="25" y="14"/>
                  </a:lnTo>
                  <a:lnTo>
                    <a:pt x="22" y="16"/>
                  </a:lnTo>
                  <a:lnTo>
                    <a:pt x="19" y="19"/>
                  </a:lnTo>
                  <a:lnTo>
                    <a:pt x="15" y="25"/>
                  </a:lnTo>
                  <a:lnTo>
                    <a:pt x="12" y="30"/>
                  </a:lnTo>
                  <a:lnTo>
                    <a:pt x="11" y="35"/>
                  </a:lnTo>
                  <a:lnTo>
                    <a:pt x="11" y="41"/>
                  </a:lnTo>
                  <a:lnTo>
                    <a:pt x="12" y="47"/>
                  </a:lnTo>
                  <a:lnTo>
                    <a:pt x="15" y="52"/>
                  </a:lnTo>
                  <a:lnTo>
                    <a:pt x="18" y="58"/>
                  </a:lnTo>
                  <a:lnTo>
                    <a:pt x="24" y="63"/>
                  </a:lnTo>
                  <a:lnTo>
                    <a:pt x="30" y="67"/>
                  </a:lnTo>
                  <a:lnTo>
                    <a:pt x="37" y="71"/>
                  </a:lnTo>
                  <a:lnTo>
                    <a:pt x="45" y="73"/>
                  </a:lnTo>
                  <a:lnTo>
                    <a:pt x="51" y="75"/>
                  </a:lnTo>
                  <a:lnTo>
                    <a:pt x="57" y="75"/>
                  </a:lnTo>
                  <a:lnTo>
                    <a:pt x="63" y="74"/>
                  </a:lnTo>
                  <a:lnTo>
                    <a:pt x="69" y="71"/>
                  </a:lnTo>
                  <a:lnTo>
                    <a:pt x="74" y="67"/>
                  </a:lnTo>
                  <a:lnTo>
                    <a:pt x="78" y="61"/>
                  </a:lnTo>
                  <a:lnTo>
                    <a:pt x="81" y="54"/>
                  </a:lnTo>
                  <a:lnTo>
                    <a:pt x="81" y="51"/>
                  </a:lnTo>
                  <a:lnTo>
                    <a:pt x="81" y="46"/>
                  </a:lnTo>
                  <a:lnTo>
                    <a:pt x="80" y="42"/>
                  </a:lnTo>
                  <a:lnTo>
                    <a:pt x="78" y="37"/>
                  </a:lnTo>
                  <a:lnTo>
                    <a:pt x="75" y="32"/>
                  </a:lnTo>
                  <a:lnTo>
                    <a:pt x="70" y="27"/>
                  </a:lnTo>
                  <a:lnTo>
                    <a:pt x="76" y="17"/>
                  </a:lnTo>
                  <a:lnTo>
                    <a:pt x="80" y="21"/>
                  </a:lnTo>
                  <a:lnTo>
                    <a:pt x="84" y="25"/>
                  </a:lnTo>
                  <a:lnTo>
                    <a:pt x="87" y="29"/>
                  </a:lnTo>
                  <a:lnTo>
                    <a:pt x="89" y="33"/>
                  </a:lnTo>
                  <a:lnTo>
                    <a:pt x="91" y="40"/>
                  </a:lnTo>
                  <a:lnTo>
                    <a:pt x="92" y="48"/>
                  </a:lnTo>
                  <a:lnTo>
                    <a:pt x="91" y="54"/>
                  </a:lnTo>
                  <a:lnTo>
                    <a:pt x="90" y="60"/>
                  </a:lnTo>
                  <a:lnTo>
                    <a:pt x="86" y="67"/>
                  </a:lnTo>
                  <a:lnTo>
                    <a:pt x="82" y="74"/>
                  </a:lnTo>
                  <a:lnTo>
                    <a:pt x="77" y="79"/>
                  </a:lnTo>
                  <a:lnTo>
                    <a:pt x="70" y="83"/>
                  </a:lnTo>
                  <a:lnTo>
                    <a:pt x="63" y="86"/>
                  </a:lnTo>
                  <a:lnTo>
                    <a:pt x="55" y="87"/>
                  </a:lnTo>
                  <a:lnTo>
                    <a:pt x="46" y="86"/>
                  </a:lnTo>
                  <a:lnTo>
                    <a:pt x="35" y="83"/>
                  </a:lnTo>
                  <a:lnTo>
                    <a:pt x="25" y="78"/>
                  </a:lnTo>
                  <a:lnTo>
                    <a:pt x="16" y="73"/>
                  </a:lnTo>
                  <a:lnTo>
                    <a:pt x="10" y="66"/>
                  </a:lnTo>
                  <a:lnTo>
                    <a:pt x="5" y="59"/>
                  </a:lnTo>
                  <a:lnTo>
                    <a:pt x="1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8"/>
                  </a:lnTo>
                  <a:lnTo>
                    <a:pt x="6" y="19"/>
                  </a:lnTo>
                  <a:lnTo>
                    <a:pt x="10" y="13"/>
                  </a:lnTo>
                  <a:lnTo>
                    <a:pt x="15" y="8"/>
                  </a:lnTo>
                  <a:lnTo>
                    <a:pt x="21" y="4"/>
                  </a:lnTo>
                  <a:lnTo>
                    <a:pt x="26" y="1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429"/>
            <p:cNvSpPr>
              <a:spLocks/>
            </p:cNvSpPr>
            <p:nvPr/>
          </p:nvSpPr>
          <p:spPr bwMode="auto">
            <a:xfrm>
              <a:off x="363" y="2115"/>
              <a:ext cx="35" cy="35"/>
            </a:xfrm>
            <a:custGeom>
              <a:avLst/>
              <a:gdLst>
                <a:gd name="T0" fmla="*/ 0 w 110"/>
                <a:gd name="T1" fmla="*/ 0 h 105"/>
                <a:gd name="T2" fmla="*/ 0 w 110"/>
                <a:gd name="T3" fmla="*/ 0 h 105"/>
                <a:gd name="T4" fmla="*/ 0 w 110"/>
                <a:gd name="T5" fmla="*/ 0 h 105"/>
                <a:gd name="T6" fmla="*/ 0 w 110"/>
                <a:gd name="T7" fmla="*/ 0 h 105"/>
                <a:gd name="T8" fmla="*/ 0 w 110"/>
                <a:gd name="T9" fmla="*/ 0 h 105"/>
                <a:gd name="T10" fmla="*/ 0 w 110"/>
                <a:gd name="T11" fmla="*/ 0 h 105"/>
                <a:gd name="T12" fmla="*/ 0 w 110"/>
                <a:gd name="T13" fmla="*/ 0 h 105"/>
                <a:gd name="T14" fmla="*/ 0 w 110"/>
                <a:gd name="T15" fmla="*/ 0 h 105"/>
                <a:gd name="T16" fmla="*/ 0 w 110"/>
                <a:gd name="T17" fmla="*/ 0 h 105"/>
                <a:gd name="T18" fmla="*/ 0 w 110"/>
                <a:gd name="T19" fmla="*/ 0 h 105"/>
                <a:gd name="T20" fmla="*/ 0 w 110"/>
                <a:gd name="T21" fmla="*/ 0 h 105"/>
                <a:gd name="T22" fmla="*/ 0 w 110"/>
                <a:gd name="T23" fmla="*/ 0 h 105"/>
                <a:gd name="T24" fmla="*/ 0 w 110"/>
                <a:gd name="T25" fmla="*/ 0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05">
                  <a:moveTo>
                    <a:pt x="110" y="51"/>
                  </a:moveTo>
                  <a:lnTo>
                    <a:pt x="72" y="105"/>
                  </a:lnTo>
                  <a:lnTo>
                    <a:pt x="0" y="53"/>
                  </a:lnTo>
                  <a:lnTo>
                    <a:pt x="37" y="0"/>
                  </a:lnTo>
                  <a:lnTo>
                    <a:pt x="46" y="6"/>
                  </a:lnTo>
                  <a:lnTo>
                    <a:pt x="15" y="49"/>
                  </a:lnTo>
                  <a:lnTo>
                    <a:pt x="37" y="65"/>
                  </a:lnTo>
                  <a:lnTo>
                    <a:pt x="66" y="26"/>
                  </a:lnTo>
                  <a:lnTo>
                    <a:pt x="74" y="32"/>
                  </a:lnTo>
                  <a:lnTo>
                    <a:pt x="46" y="71"/>
                  </a:lnTo>
                  <a:lnTo>
                    <a:pt x="70" y="89"/>
                  </a:lnTo>
                  <a:lnTo>
                    <a:pt x="101" y="45"/>
                  </a:lnTo>
                  <a:lnTo>
                    <a:pt x="110" y="5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30"/>
            <p:cNvSpPr>
              <a:spLocks noEditPoints="1"/>
            </p:cNvSpPr>
            <p:nvPr/>
          </p:nvSpPr>
          <p:spPr bwMode="auto">
            <a:xfrm>
              <a:off x="385" y="2099"/>
              <a:ext cx="33" cy="30"/>
            </a:xfrm>
            <a:custGeom>
              <a:avLst/>
              <a:gdLst>
                <a:gd name="T0" fmla="*/ 0 w 98"/>
                <a:gd name="T1" fmla="*/ 0 h 93"/>
                <a:gd name="T2" fmla="*/ 0 w 98"/>
                <a:gd name="T3" fmla="*/ 0 h 93"/>
                <a:gd name="T4" fmla="*/ 0 w 98"/>
                <a:gd name="T5" fmla="*/ 0 h 93"/>
                <a:gd name="T6" fmla="*/ 0 w 98"/>
                <a:gd name="T7" fmla="*/ 0 h 93"/>
                <a:gd name="T8" fmla="*/ 0 w 98"/>
                <a:gd name="T9" fmla="*/ 0 h 93"/>
                <a:gd name="T10" fmla="*/ 0 w 98"/>
                <a:gd name="T11" fmla="*/ 0 h 93"/>
                <a:gd name="T12" fmla="*/ 0 w 98"/>
                <a:gd name="T13" fmla="*/ 0 h 93"/>
                <a:gd name="T14" fmla="*/ 0 w 98"/>
                <a:gd name="T15" fmla="*/ 0 h 93"/>
                <a:gd name="T16" fmla="*/ 0 w 98"/>
                <a:gd name="T17" fmla="*/ 0 h 93"/>
                <a:gd name="T18" fmla="*/ 0 w 98"/>
                <a:gd name="T19" fmla="*/ 0 h 93"/>
                <a:gd name="T20" fmla="*/ 0 w 98"/>
                <a:gd name="T21" fmla="*/ 0 h 93"/>
                <a:gd name="T22" fmla="*/ 0 w 98"/>
                <a:gd name="T23" fmla="*/ 0 h 93"/>
                <a:gd name="T24" fmla="*/ 0 w 98"/>
                <a:gd name="T25" fmla="*/ 0 h 93"/>
                <a:gd name="T26" fmla="*/ 0 w 98"/>
                <a:gd name="T27" fmla="*/ 0 h 9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8" h="93">
                  <a:moveTo>
                    <a:pt x="40" y="60"/>
                  </a:moveTo>
                  <a:lnTo>
                    <a:pt x="53" y="84"/>
                  </a:lnTo>
                  <a:lnTo>
                    <a:pt x="45" y="93"/>
                  </a:lnTo>
                  <a:lnTo>
                    <a:pt x="0" y="11"/>
                  </a:lnTo>
                  <a:lnTo>
                    <a:pt x="9" y="0"/>
                  </a:lnTo>
                  <a:lnTo>
                    <a:pt x="98" y="34"/>
                  </a:lnTo>
                  <a:lnTo>
                    <a:pt x="89" y="44"/>
                  </a:lnTo>
                  <a:lnTo>
                    <a:pt x="63" y="33"/>
                  </a:lnTo>
                  <a:lnTo>
                    <a:pt x="40" y="60"/>
                  </a:lnTo>
                  <a:close/>
                  <a:moveTo>
                    <a:pt x="52" y="30"/>
                  </a:moveTo>
                  <a:lnTo>
                    <a:pt x="14" y="14"/>
                  </a:lnTo>
                  <a:lnTo>
                    <a:pt x="34" y="51"/>
                  </a:lnTo>
                  <a:lnTo>
                    <a:pt x="52" y="3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431"/>
            <p:cNvSpPr>
              <a:spLocks/>
            </p:cNvSpPr>
            <p:nvPr/>
          </p:nvSpPr>
          <p:spPr bwMode="auto">
            <a:xfrm>
              <a:off x="398" y="2070"/>
              <a:ext cx="38" cy="38"/>
            </a:xfrm>
            <a:custGeom>
              <a:avLst/>
              <a:gdLst>
                <a:gd name="T0" fmla="*/ 0 w 113"/>
                <a:gd name="T1" fmla="*/ 0 h 113"/>
                <a:gd name="T2" fmla="*/ 0 w 113"/>
                <a:gd name="T3" fmla="*/ 0 h 113"/>
                <a:gd name="T4" fmla="*/ 0 w 113"/>
                <a:gd name="T5" fmla="*/ 0 h 113"/>
                <a:gd name="T6" fmla="*/ 0 w 113"/>
                <a:gd name="T7" fmla="*/ 0 h 113"/>
                <a:gd name="T8" fmla="*/ 0 w 113"/>
                <a:gd name="T9" fmla="*/ 0 h 113"/>
                <a:gd name="T10" fmla="*/ 0 w 113"/>
                <a:gd name="T11" fmla="*/ 0 h 113"/>
                <a:gd name="T12" fmla="*/ 0 w 113"/>
                <a:gd name="T13" fmla="*/ 0 h 113"/>
                <a:gd name="T14" fmla="*/ 0 w 113"/>
                <a:gd name="T15" fmla="*/ 0 h 113"/>
                <a:gd name="T16" fmla="*/ 0 w 113"/>
                <a:gd name="T17" fmla="*/ 0 h 113"/>
                <a:gd name="T18" fmla="*/ 0 w 113"/>
                <a:gd name="T19" fmla="*/ 0 h 113"/>
                <a:gd name="T20" fmla="*/ 0 w 113"/>
                <a:gd name="T21" fmla="*/ 0 h 113"/>
                <a:gd name="T22" fmla="*/ 0 w 113"/>
                <a:gd name="T23" fmla="*/ 0 h 113"/>
                <a:gd name="T24" fmla="*/ 0 w 113"/>
                <a:gd name="T25" fmla="*/ 0 h 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3" h="113">
                  <a:moveTo>
                    <a:pt x="44" y="8"/>
                  </a:moveTo>
                  <a:lnTo>
                    <a:pt x="52" y="0"/>
                  </a:lnTo>
                  <a:lnTo>
                    <a:pt x="113" y="65"/>
                  </a:lnTo>
                  <a:lnTo>
                    <a:pt x="104" y="74"/>
                  </a:lnTo>
                  <a:lnTo>
                    <a:pt x="21" y="53"/>
                  </a:lnTo>
                  <a:lnTo>
                    <a:pt x="71" y="105"/>
                  </a:lnTo>
                  <a:lnTo>
                    <a:pt x="63" y="113"/>
                  </a:lnTo>
                  <a:lnTo>
                    <a:pt x="0" y="49"/>
                  </a:lnTo>
                  <a:lnTo>
                    <a:pt x="11" y="39"/>
                  </a:lnTo>
                  <a:lnTo>
                    <a:pt x="93" y="60"/>
                  </a:lnTo>
                  <a:lnTo>
                    <a:pt x="44" y="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432"/>
            <p:cNvSpPr>
              <a:spLocks/>
            </p:cNvSpPr>
            <p:nvPr/>
          </p:nvSpPr>
          <p:spPr bwMode="auto">
            <a:xfrm>
              <a:off x="421" y="2064"/>
              <a:ext cx="25" cy="25"/>
            </a:xfrm>
            <a:custGeom>
              <a:avLst/>
              <a:gdLst>
                <a:gd name="T0" fmla="*/ 0 w 67"/>
                <a:gd name="T1" fmla="*/ 0 h 75"/>
                <a:gd name="T2" fmla="*/ 0 w 67"/>
                <a:gd name="T3" fmla="*/ 0 h 75"/>
                <a:gd name="T4" fmla="*/ 0 w 67"/>
                <a:gd name="T5" fmla="*/ 0 h 75"/>
                <a:gd name="T6" fmla="*/ 0 w 67"/>
                <a:gd name="T7" fmla="*/ 0 h 75"/>
                <a:gd name="T8" fmla="*/ 0 w 67"/>
                <a:gd name="T9" fmla="*/ 0 h 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75">
                  <a:moveTo>
                    <a:pt x="67" y="67"/>
                  </a:moveTo>
                  <a:lnTo>
                    <a:pt x="57" y="75"/>
                  </a:lnTo>
                  <a:lnTo>
                    <a:pt x="0" y="8"/>
                  </a:lnTo>
                  <a:lnTo>
                    <a:pt x="9" y="0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433"/>
            <p:cNvSpPr>
              <a:spLocks/>
            </p:cNvSpPr>
            <p:nvPr/>
          </p:nvSpPr>
          <p:spPr bwMode="auto">
            <a:xfrm>
              <a:off x="434" y="2048"/>
              <a:ext cx="29" cy="30"/>
            </a:xfrm>
            <a:custGeom>
              <a:avLst/>
              <a:gdLst>
                <a:gd name="T0" fmla="*/ 0 w 88"/>
                <a:gd name="T1" fmla="*/ 0 h 92"/>
                <a:gd name="T2" fmla="*/ 0 w 88"/>
                <a:gd name="T3" fmla="*/ 0 h 92"/>
                <a:gd name="T4" fmla="*/ 0 w 88"/>
                <a:gd name="T5" fmla="*/ 0 h 92"/>
                <a:gd name="T6" fmla="*/ 0 w 88"/>
                <a:gd name="T7" fmla="*/ 0 h 92"/>
                <a:gd name="T8" fmla="*/ 0 w 88"/>
                <a:gd name="T9" fmla="*/ 0 h 92"/>
                <a:gd name="T10" fmla="*/ 0 w 88"/>
                <a:gd name="T11" fmla="*/ 0 h 92"/>
                <a:gd name="T12" fmla="*/ 0 w 88"/>
                <a:gd name="T13" fmla="*/ 0 h 92"/>
                <a:gd name="T14" fmla="*/ 0 w 88"/>
                <a:gd name="T15" fmla="*/ 0 h 92"/>
                <a:gd name="T16" fmla="*/ 0 w 88"/>
                <a:gd name="T17" fmla="*/ 0 h 92"/>
                <a:gd name="T18" fmla="*/ 0 w 88"/>
                <a:gd name="T19" fmla="*/ 0 h 92"/>
                <a:gd name="T20" fmla="*/ 0 w 88"/>
                <a:gd name="T21" fmla="*/ 0 h 92"/>
                <a:gd name="T22" fmla="*/ 0 w 88"/>
                <a:gd name="T23" fmla="*/ 0 h 92"/>
                <a:gd name="T24" fmla="*/ 0 w 88"/>
                <a:gd name="T25" fmla="*/ 0 h 92"/>
                <a:gd name="T26" fmla="*/ 0 w 88"/>
                <a:gd name="T27" fmla="*/ 0 h 92"/>
                <a:gd name="T28" fmla="*/ 0 w 88"/>
                <a:gd name="T29" fmla="*/ 0 h 92"/>
                <a:gd name="T30" fmla="*/ 0 w 88"/>
                <a:gd name="T31" fmla="*/ 0 h 92"/>
                <a:gd name="T32" fmla="*/ 0 w 88"/>
                <a:gd name="T33" fmla="*/ 0 h 92"/>
                <a:gd name="T34" fmla="*/ 0 w 88"/>
                <a:gd name="T35" fmla="*/ 0 h 92"/>
                <a:gd name="T36" fmla="*/ 0 w 88"/>
                <a:gd name="T37" fmla="*/ 0 h 92"/>
                <a:gd name="T38" fmla="*/ 0 w 88"/>
                <a:gd name="T39" fmla="*/ 0 h 92"/>
                <a:gd name="T40" fmla="*/ 0 w 88"/>
                <a:gd name="T41" fmla="*/ 0 h 92"/>
                <a:gd name="T42" fmla="*/ 0 w 88"/>
                <a:gd name="T43" fmla="*/ 0 h 92"/>
                <a:gd name="T44" fmla="*/ 0 w 88"/>
                <a:gd name="T45" fmla="*/ 0 h 92"/>
                <a:gd name="T46" fmla="*/ 0 w 88"/>
                <a:gd name="T47" fmla="*/ 0 h 92"/>
                <a:gd name="T48" fmla="*/ 0 w 88"/>
                <a:gd name="T49" fmla="*/ 0 h 92"/>
                <a:gd name="T50" fmla="*/ 0 w 88"/>
                <a:gd name="T51" fmla="*/ 0 h 92"/>
                <a:gd name="T52" fmla="*/ 0 w 88"/>
                <a:gd name="T53" fmla="*/ 0 h 92"/>
                <a:gd name="T54" fmla="*/ 0 w 88"/>
                <a:gd name="T55" fmla="*/ 0 h 92"/>
                <a:gd name="T56" fmla="*/ 0 w 88"/>
                <a:gd name="T57" fmla="*/ 0 h 92"/>
                <a:gd name="T58" fmla="*/ 0 w 88"/>
                <a:gd name="T59" fmla="*/ 0 h 92"/>
                <a:gd name="T60" fmla="*/ 0 w 88"/>
                <a:gd name="T61" fmla="*/ 0 h 92"/>
                <a:gd name="T62" fmla="*/ 0 w 88"/>
                <a:gd name="T63" fmla="*/ 0 h 92"/>
                <a:gd name="T64" fmla="*/ 0 w 88"/>
                <a:gd name="T65" fmla="*/ 0 h 92"/>
                <a:gd name="T66" fmla="*/ 0 w 88"/>
                <a:gd name="T67" fmla="*/ 0 h 92"/>
                <a:gd name="T68" fmla="*/ 0 w 88"/>
                <a:gd name="T69" fmla="*/ 0 h 92"/>
                <a:gd name="T70" fmla="*/ 0 w 88"/>
                <a:gd name="T71" fmla="*/ 0 h 92"/>
                <a:gd name="T72" fmla="*/ 0 w 88"/>
                <a:gd name="T73" fmla="*/ 0 h 9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8" h="92">
                  <a:moveTo>
                    <a:pt x="54" y="17"/>
                  </a:moveTo>
                  <a:lnTo>
                    <a:pt x="54" y="17"/>
                  </a:lnTo>
                  <a:lnTo>
                    <a:pt x="50" y="13"/>
                  </a:lnTo>
                  <a:lnTo>
                    <a:pt x="45" y="11"/>
                  </a:lnTo>
                  <a:lnTo>
                    <a:pt x="41" y="11"/>
                  </a:lnTo>
                  <a:lnTo>
                    <a:pt x="37" y="11"/>
                  </a:lnTo>
                  <a:lnTo>
                    <a:pt x="33" y="12"/>
                  </a:lnTo>
                  <a:lnTo>
                    <a:pt x="29" y="13"/>
                  </a:lnTo>
                  <a:lnTo>
                    <a:pt x="23" y="17"/>
                  </a:lnTo>
                  <a:lnTo>
                    <a:pt x="19" y="21"/>
                  </a:lnTo>
                  <a:lnTo>
                    <a:pt x="16" y="25"/>
                  </a:lnTo>
                  <a:lnTo>
                    <a:pt x="13" y="30"/>
                  </a:lnTo>
                  <a:lnTo>
                    <a:pt x="12" y="36"/>
                  </a:lnTo>
                  <a:lnTo>
                    <a:pt x="12" y="42"/>
                  </a:lnTo>
                  <a:lnTo>
                    <a:pt x="14" y="48"/>
                  </a:lnTo>
                  <a:lnTo>
                    <a:pt x="17" y="55"/>
                  </a:lnTo>
                  <a:lnTo>
                    <a:pt x="21" y="62"/>
                  </a:lnTo>
                  <a:lnTo>
                    <a:pt x="26" y="68"/>
                  </a:lnTo>
                  <a:lnTo>
                    <a:pt x="31" y="73"/>
                  </a:lnTo>
                  <a:lnTo>
                    <a:pt x="36" y="77"/>
                  </a:lnTo>
                  <a:lnTo>
                    <a:pt x="42" y="79"/>
                  </a:lnTo>
                  <a:lnTo>
                    <a:pt x="48" y="80"/>
                  </a:lnTo>
                  <a:lnTo>
                    <a:pt x="54" y="80"/>
                  </a:lnTo>
                  <a:lnTo>
                    <a:pt x="60" y="78"/>
                  </a:lnTo>
                  <a:lnTo>
                    <a:pt x="66" y="74"/>
                  </a:lnTo>
                  <a:lnTo>
                    <a:pt x="71" y="69"/>
                  </a:lnTo>
                  <a:lnTo>
                    <a:pt x="73" y="66"/>
                  </a:lnTo>
                  <a:lnTo>
                    <a:pt x="75" y="62"/>
                  </a:lnTo>
                  <a:lnTo>
                    <a:pt x="76" y="58"/>
                  </a:lnTo>
                  <a:lnTo>
                    <a:pt x="76" y="52"/>
                  </a:lnTo>
                  <a:lnTo>
                    <a:pt x="75" y="46"/>
                  </a:lnTo>
                  <a:lnTo>
                    <a:pt x="72" y="40"/>
                  </a:lnTo>
                  <a:lnTo>
                    <a:pt x="82" y="33"/>
                  </a:lnTo>
                  <a:lnTo>
                    <a:pt x="85" y="38"/>
                  </a:lnTo>
                  <a:lnTo>
                    <a:pt x="87" y="43"/>
                  </a:lnTo>
                  <a:lnTo>
                    <a:pt x="88" y="48"/>
                  </a:lnTo>
                  <a:lnTo>
                    <a:pt x="88" y="53"/>
                  </a:lnTo>
                  <a:lnTo>
                    <a:pt x="88" y="61"/>
                  </a:lnTo>
                  <a:lnTo>
                    <a:pt x="85" y="68"/>
                  </a:lnTo>
                  <a:lnTo>
                    <a:pt x="81" y="74"/>
                  </a:lnTo>
                  <a:lnTo>
                    <a:pt x="77" y="78"/>
                  </a:lnTo>
                  <a:lnTo>
                    <a:pt x="71" y="84"/>
                  </a:lnTo>
                  <a:lnTo>
                    <a:pt x="65" y="88"/>
                  </a:lnTo>
                  <a:lnTo>
                    <a:pt x="58" y="90"/>
                  </a:lnTo>
                  <a:lnTo>
                    <a:pt x="51" y="92"/>
                  </a:lnTo>
                  <a:lnTo>
                    <a:pt x="43" y="91"/>
                  </a:lnTo>
                  <a:lnTo>
                    <a:pt x="35" y="89"/>
                  </a:lnTo>
                  <a:lnTo>
                    <a:pt x="27" y="85"/>
                  </a:lnTo>
                  <a:lnTo>
                    <a:pt x="19" y="78"/>
                  </a:lnTo>
                  <a:lnTo>
                    <a:pt x="11" y="70"/>
                  </a:lnTo>
                  <a:lnTo>
                    <a:pt x="6" y="61"/>
                  </a:lnTo>
                  <a:lnTo>
                    <a:pt x="3" y="53"/>
                  </a:lnTo>
                  <a:lnTo>
                    <a:pt x="1" y="45"/>
                  </a:lnTo>
                  <a:lnTo>
                    <a:pt x="0" y="36"/>
                  </a:lnTo>
                  <a:lnTo>
                    <a:pt x="2" y="29"/>
                  </a:lnTo>
                  <a:lnTo>
                    <a:pt x="5" y="21"/>
                  </a:lnTo>
                  <a:lnTo>
                    <a:pt x="10" y="14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9" y="1"/>
                  </a:lnTo>
                  <a:lnTo>
                    <a:pt x="55" y="3"/>
                  </a:lnTo>
                  <a:lnTo>
                    <a:pt x="59" y="6"/>
                  </a:lnTo>
                  <a:lnTo>
                    <a:pt x="63" y="10"/>
                  </a:lnTo>
                  <a:lnTo>
                    <a:pt x="54" y="17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434"/>
            <p:cNvSpPr>
              <a:spLocks noEditPoints="1"/>
            </p:cNvSpPr>
            <p:nvPr/>
          </p:nvSpPr>
          <p:spPr bwMode="auto">
            <a:xfrm>
              <a:off x="473" y="2028"/>
              <a:ext cx="26" cy="33"/>
            </a:xfrm>
            <a:custGeom>
              <a:avLst/>
              <a:gdLst>
                <a:gd name="T0" fmla="*/ 0 w 83"/>
                <a:gd name="T1" fmla="*/ 0 h 101"/>
                <a:gd name="T2" fmla="*/ 0 w 83"/>
                <a:gd name="T3" fmla="*/ 0 h 101"/>
                <a:gd name="T4" fmla="*/ 0 w 83"/>
                <a:gd name="T5" fmla="*/ 0 h 101"/>
                <a:gd name="T6" fmla="*/ 0 w 83"/>
                <a:gd name="T7" fmla="*/ 0 h 101"/>
                <a:gd name="T8" fmla="*/ 0 w 83"/>
                <a:gd name="T9" fmla="*/ 0 h 101"/>
                <a:gd name="T10" fmla="*/ 0 w 83"/>
                <a:gd name="T11" fmla="*/ 0 h 101"/>
                <a:gd name="T12" fmla="*/ 0 w 83"/>
                <a:gd name="T13" fmla="*/ 0 h 101"/>
                <a:gd name="T14" fmla="*/ 0 w 83"/>
                <a:gd name="T15" fmla="*/ 0 h 101"/>
                <a:gd name="T16" fmla="*/ 0 w 83"/>
                <a:gd name="T17" fmla="*/ 0 h 101"/>
                <a:gd name="T18" fmla="*/ 0 w 83"/>
                <a:gd name="T19" fmla="*/ 0 h 101"/>
                <a:gd name="T20" fmla="*/ 0 w 83"/>
                <a:gd name="T21" fmla="*/ 0 h 101"/>
                <a:gd name="T22" fmla="*/ 0 w 83"/>
                <a:gd name="T23" fmla="*/ 0 h 101"/>
                <a:gd name="T24" fmla="*/ 0 w 83"/>
                <a:gd name="T25" fmla="*/ 0 h 101"/>
                <a:gd name="T26" fmla="*/ 0 w 83"/>
                <a:gd name="T27" fmla="*/ 0 h 1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3" h="101">
                  <a:moveTo>
                    <a:pt x="20" y="68"/>
                  </a:moveTo>
                  <a:lnTo>
                    <a:pt x="25" y="95"/>
                  </a:lnTo>
                  <a:lnTo>
                    <a:pt x="14" y="101"/>
                  </a:lnTo>
                  <a:lnTo>
                    <a:pt x="0" y="7"/>
                  </a:lnTo>
                  <a:lnTo>
                    <a:pt x="12" y="0"/>
                  </a:lnTo>
                  <a:lnTo>
                    <a:pt x="83" y="63"/>
                  </a:lnTo>
                  <a:lnTo>
                    <a:pt x="72" y="69"/>
                  </a:lnTo>
                  <a:lnTo>
                    <a:pt x="51" y="51"/>
                  </a:lnTo>
                  <a:lnTo>
                    <a:pt x="20" y="68"/>
                  </a:lnTo>
                  <a:close/>
                  <a:moveTo>
                    <a:pt x="42" y="43"/>
                  </a:moveTo>
                  <a:lnTo>
                    <a:pt x="12" y="15"/>
                  </a:lnTo>
                  <a:lnTo>
                    <a:pt x="18" y="57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435"/>
            <p:cNvSpPr>
              <a:spLocks/>
            </p:cNvSpPr>
            <p:nvPr/>
          </p:nvSpPr>
          <p:spPr bwMode="auto">
            <a:xfrm>
              <a:off x="492" y="2011"/>
              <a:ext cx="33" cy="34"/>
            </a:xfrm>
            <a:custGeom>
              <a:avLst/>
              <a:gdLst>
                <a:gd name="T0" fmla="*/ 0 w 101"/>
                <a:gd name="T1" fmla="*/ 0 h 110"/>
                <a:gd name="T2" fmla="*/ 0 w 101"/>
                <a:gd name="T3" fmla="*/ 0 h 110"/>
                <a:gd name="T4" fmla="*/ 0 w 101"/>
                <a:gd name="T5" fmla="*/ 0 h 110"/>
                <a:gd name="T6" fmla="*/ 0 w 101"/>
                <a:gd name="T7" fmla="*/ 0 h 110"/>
                <a:gd name="T8" fmla="*/ 0 w 101"/>
                <a:gd name="T9" fmla="*/ 0 h 110"/>
                <a:gd name="T10" fmla="*/ 0 w 101"/>
                <a:gd name="T11" fmla="*/ 0 h 110"/>
                <a:gd name="T12" fmla="*/ 0 w 101"/>
                <a:gd name="T13" fmla="*/ 0 h 110"/>
                <a:gd name="T14" fmla="*/ 0 w 101"/>
                <a:gd name="T15" fmla="*/ 0 h 110"/>
                <a:gd name="T16" fmla="*/ 0 w 101"/>
                <a:gd name="T17" fmla="*/ 0 h 110"/>
                <a:gd name="T18" fmla="*/ 0 w 101"/>
                <a:gd name="T19" fmla="*/ 0 h 110"/>
                <a:gd name="T20" fmla="*/ 0 w 101"/>
                <a:gd name="T21" fmla="*/ 0 h 110"/>
                <a:gd name="T22" fmla="*/ 0 w 101"/>
                <a:gd name="T23" fmla="*/ 0 h 110"/>
                <a:gd name="T24" fmla="*/ 0 w 101"/>
                <a:gd name="T25" fmla="*/ 0 h 1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1" h="110">
                  <a:moveTo>
                    <a:pt x="53" y="5"/>
                  </a:moveTo>
                  <a:lnTo>
                    <a:pt x="65" y="0"/>
                  </a:lnTo>
                  <a:lnTo>
                    <a:pt x="101" y="81"/>
                  </a:lnTo>
                  <a:lnTo>
                    <a:pt x="88" y="86"/>
                  </a:lnTo>
                  <a:lnTo>
                    <a:pt x="17" y="39"/>
                  </a:lnTo>
                  <a:lnTo>
                    <a:pt x="17" y="40"/>
                  </a:lnTo>
                  <a:lnTo>
                    <a:pt x="46" y="106"/>
                  </a:lnTo>
                  <a:lnTo>
                    <a:pt x="36" y="110"/>
                  </a:lnTo>
                  <a:lnTo>
                    <a:pt x="0" y="29"/>
                  </a:lnTo>
                  <a:lnTo>
                    <a:pt x="13" y="23"/>
                  </a:lnTo>
                  <a:lnTo>
                    <a:pt x="83" y="70"/>
                  </a:lnTo>
                  <a:lnTo>
                    <a:pt x="53" y="5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436"/>
            <p:cNvSpPr>
              <a:spLocks noEditPoints="1"/>
            </p:cNvSpPr>
            <p:nvPr/>
          </p:nvSpPr>
          <p:spPr bwMode="auto">
            <a:xfrm>
              <a:off x="521" y="2003"/>
              <a:ext cx="29" cy="33"/>
            </a:xfrm>
            <a:custGeom>
              <a:avLst/>
              <a:gdLst>
                <a:gd name="T0" fmla="*/ 0 w 86"/>
                <a:gd name="T1" fmla="*/ 0 h 97"/>
                <a:gd name="T2" fmla="*/ 0 w 86"/>
                <a:gd name="T3" fmla="*/ 0 h 97"/>
                <a:gd name="T4" fmla="*/ 0 w 86"/>
                <a:gd name="T5" fmla="*/ 0 h 97"/>
                <a:gd name="T6" fmla="*/ 0 w 86"/>
                <a:gd name="T7" fmla="*/ 0 h 97"/>
                <a:gd name="T8" fmla="*/ 0 w 86"/>
                <a:gd name="T9" fmla="*/ 0 h 97"/>
                <a:gd name="T10" fmla="*/ 0 w 86"/>
                <a:gd name="T11" fmla="*/ 0 h 97"/>
                <a:gd name="T12" fmla="*/ 0 w 86"/>
                <a:gd name="T13" fmla="*/ 0 h 97"/>
                <a:gd name="T14" fmla="*/ 0 w 86"/>
                <a:gd name="T15" fmla="*/ 0 h 97"/>
                <a:gd name="T16" fmla="*/ 0 w 86"/>
                <a:gd name="T17" fmla="*/ 0 h 97"/>
                <a:gd name="T18" fmla="*/ 0 w 86"/>
                <a:gd name="T19" fmla="*/ 0 h 97"/>
                <a:gd name="T20" fmla="*/ 0 w 86"/>
                <a:gd name="T21" fmla="*/ 0 h 97"/>
                <a:gd name="T22" fmla="*/ 0 w 86"/>
                <a:gd name="T23" fmla="*/ 0 h 97"/>
                <a:gd name="T24" fmla="*/ 0 w 86"/>
                <a:gd name="T25" fmla="*/ 0 h 97"/>
                <a:gd name="T26" fmla="*/ 0 w 86"/>
                <a:gd name="T27" fmla="*/ 0 h 97"/>
                <a:gd name="T28" fmla="*/ 0 w 86"/>
                <a:gd name="T29" fmla="*/ 0 h 97"/>
                <a:gd name="T30" fmla="*/ 0 w 86"/>
                <a:gd name="T31" fmla="*/ 0 h 97"/>
                <a:gd name="T32" fmla="*/ 0 w 86"/>
                <a:gd name="T33" fmla="*/ 0 h 97"/>
                <a:gd name="T34" fmla="*/ 0 w 86"/>
                <a:gd name="T35" fmla="*/ 0 h 97"/>
                <a:gd name="T36" fmla="*/ 0 w 86"/>
                <a:gd name="T37" fmla="*/ 0 h 97"/>
                <a:gd name="T38" fmla="*/ 0 w 86"/>
                <a:gd name="T39" fmla="*/ 0 h 97"/>
                <a:gd name="T40" fmla="*/ 0 w 86"/>
                <a:gd name="T41" fmla="*/ 0 h 97"/>
                <a:gd name="T42" fmla="*/ 0 w 86"/>
                <a:gd name="T43" fmla="*/ 0 h 97"/>
                <a:gd name="T44" fmla="*/ 0 w 86"/>
                <a:gd name="T45" fmla="*/ 0 h 97"/>
                <a:gd name="T46" fmla="*/ 0 w 86"/>
                <a:gd name="T47" fmla="*/ 0 h 97"/>
                <a:gd name="T48" fmla="*/ 0 w 86"/>
                <a:gd name="T49" fmla="*/ 0 h 97"/>
                <a:gd name="T50" fmla="*/ 0 w 86"/>
                <a:gd name="T51" fmla="*/ 0 h 97"/>
                <a:gd name="T52" fmla="*/ 0 w 86"/>
                <a:gd name="T53" fmla="*/ 0 h 97"/>
                <a:gd name="T54" fmla="*/ 0 w 86"/>
                <a:gd name="T55" fmla="*/ 0 h 97"/>
                <a:gd name="T56" fmla="*/ 0 w 86"/>
                <a:gd name="T57" fmla="*/ 0 h 97"/>
                <a:gd name="T58" fmla="*/ 0 w 86"/>
                <a:gd name="T59" fmla="*/ 0 h 97"/>
                <a:gd name="T60" fmla="*/ 0 w 86"/>
                <a:gd name="T61" fmla="*/ 0 h 97"/>
                <a:gd name="T62" fmla="*/ 0 w 86"/>
                <a:gd name="T63" fmla="*/ 0 h 97"/>
                <a:gd name="T64" fmla="*/ 0 w 86"/>
                <a:gd name="T65" fmla="*/ 0 h 97"/>
                <a:gd name="T66" fmla="*/ 0 w 86"/>
                <a:gd name="T67" fmla="*/ 0 h 97"/>
                <a:gd name="T68" fmla="*/ 0 w 86"/>
                <a:gd name="T69" fmla="*/ 0 h 97"/>
                <a:gd name="T70" fmla="*/ 0 w 86"/>
                <a:gd name="T71" fmla="*/ 0 h 97"/>
                <a:gd name="T72" fmla="*/ 0 w 86"/>
                <a:gd name="T73" fmla="*/ 0 h 97"/>
                <a:gd name="T74" fmla="*/ 0 w 86"/>
                <a:gd name="T75" fmla="*/ 0 h 97"/>
                <a:gd name="T76" fmla="*/ 0 w 86"/>
                <a:gd name="T77" fmla="*/ 0 h 97"/>
                <a:gd name="T78" fmla="*/ 0 w 86"/>
                <a:gd name="T79" fmla="*/ 0 h 97"/>
                <a:gd name="T80" fmla="*/ 0 w 86"/>
                <a:gd name="T81" fmla="*/ 0 h 97"/>
                <a:gd name="T82" fmla="*/ 0 w 86"/>
                <a:gd name="T83" fmla="*/ 0 h 97"/>
                <a:gd name="T84" fmla="*/ 0 w 86"/>
                <a:gd name="T85" fmla="*/ 0 h 97"/>
                <a:gd name="T86" fmla="*/ 0 w 86"/>
                <a:gd name="T87" fmla="*/ 0 h 97"/>
                <a:gd name="T88" fmla="*/ 0 w 86"/>
                <a:gd name="T89" fmla="*/ 0 h 97"/>
                <a:gd name="T90" fmla="*/ 0 w 86"/>
                <a:gd name="T91" fmla="*/ 0 h 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" h="97">
                  <a:moveTo>
                    <a:pt x="0" y="13"/>
                  </a:moveTo>
                  <a:lnTo>
                    <a:pt x="34" y="2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0" y="9"/>
                  </a:lnTo>
                  <a:lnTo>
                    <a:pt x="75" y="15"/>
                  </a:lnTo>
                  <a:lnTo>
                    <a:pt x="79" y="22"/>
                  </a:lnTo>
                  <a:lnTo>
                    <a:pt x="83" y="31"/>
                  </a:lnTo>
                  <a:lnTo>
                    <a:pt x="85" y="38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85" y="62"/>
                  </a:lnTo>
                  <a:lnTo>
                    <a:pt x="82" y="69"/>
                  </a:lnTo>
                  <a:lnTo>
                    <a:pt x="78" y="76"/>
                  </a:lnTo>
                  <a:lnTo>
                    <a:pt x="75" y="79"/>
                  </a:lnTo>
                  <a:lnTo>
                    <a:pt x="71" y="82"/>
                  </a:lnTo>
                  <a:lnTo>
                    <a:pt x="67" y="84"/>
                  </a:lnTo>
                  <a:lnTo>
                    <a:pt x="62" y="86"/>
                  </a:lnTo>
                  <a:lnTo>
                    <a:pt x="28" y="97"/>
                  </a:lnTo>
                  <a:lnTo>
                    <a:pt x="0" y="13"/>
                  </a:lnTo>
                  <a:close/>
                  <a:moveTo>
                    <a:pt x="36" y="84"/>
                  </a:moveTo>
                  <a:lnTo>
                    <a:pt x="58" y="76"/>
                  </a:lnTo>
                  <a:lnTo>
                    <a:pt x="63" y="74"/>
                  </a:lnTo>
                  <a:lnTo>
                    <a:pt x="68" y="71"/>
                  </a:lnTo>
                  <a:lnTo>
                    <a:pt x="71" y="67"/>
                  </a:lnTo>
                  <a:lnTo>
                    <a:pt x="73" y="62"/>
                  </a:lnTo>
                  <a:lnTo>
                    <a:pt x="74" y="56"/>
                  </a:lnTo>
                  <a:lnTo>
                    <a:pt x="75" y="50"/>
                  </a:lnTo>
                  <a:lnTo>
                    <a:pt x="74" y="43"/>
                  </a:lnTo>
                  <a:lnTo>
                    <a:pt x="72" y="36"/>
                  </a:lnTo>
                  <a:lnTo>
                    <a:pt x="69" y="28"/>
                  </a:lnTo>
                  <a:lnTo>
                    <a:pt x="65" y="22"/>
                  </a:lnTo>
                  <a:lnTo>
                    <a:pt x="61" y="18"/>
                  </a:lnTo>
                  <a:lnTo>
                    <a:pt x="57" y="14"/>
                  </a:lnTo>
                  <a:lnTo>
                    <a:pt x="52" y="12"/>
                  </a:lnTo>
                  <a:lnTo>
                    <a:pt x="47" y="11"/>
                  </a:lnTo>
                  <a:lnTo>
                    <a:pt x="42" y="11"/>
                  </a:lnTo>
                  <a:lnTo>
                    <a:pt x="36" y="12"/>
                  </a:lnTo>
                  <a:lnTo>
                    <a:pt x="15" y="19"/>
                  </a:lnTo>
                  <a:lnTo>
                    <a:pt x="36" y="84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437"/>
            <p:cNvSpPr>
              <a:spLocks noEditPoints="1"/>
            </p:cNvSpPr>
            <p:nvPr/>
          </p:nvSpPr>
          <p:spPr bwMode="auto">
            <a:xfrm>
              <a:off x="564" y="1993"/>
              <a:ext cx="25" cy="32"/>
            </a:xfrm>
            <a:custGeom>
              <a:avLst/>
              <a:gdLst>
                <a:gd name="T0" fmla="*/ 0 w 77"/>
                <a:gd name="T1" fmla="*/ 0 h 96"/>
                <a:gd name="T2" fmla="*/ 0 w 77"/>
                <a:gd name="T3" fmla="*/ 0 h 96"/>
                <a:gd name="T4" fmla="*/ 0 w 77"/>
                <a:gd name="T5" fmla="*/ 0 h 96"/>
                <a:gd name="T6" fmla="*/ 0 w 77"/>
                <a:gd name="T7" fmla="*/ 0 h 96"/>
                <a:gd name="T8" fmla="*/ 0 w 77"/>
                <a:gd name="T9" fmla="*/ 0 h 96"/>
                <a:gd name="T10" fmla="*/ 0 w 77"/>
                <a:gd name="T11" fmla="*/ 0 h 96"/>
                <a:gd name="T12" fmla="*/ 0 w 77"/>
                <a:gd name="T13" fmla="*/ 0 h 96"/>
                <a:gd name="T14" fmla="*/ 0 w 77"/>
                <a:gd name="T15" fmla="*/ 0 h 96"/>
                <a:gd name="T16" fmla="*/ 0 w 77"/>
                <a:gd name="T17" fmla="*/ 0 h 96"/>
                <a:gd name="T18" fmla="*/ 0 w 77"/>
                <a:gd name="T19" fmla="*/ 0 h 96"/>
                <a:gd name="T20" fmla="*/ 0 w 77"/>
                <a:gd name="T21" fmla="*/ 0 h 96"/>
                <a:gd name="T22" fmla="*/ 0 w 77"/>
                <a:gd name="T23" fmla="*/ 0 h 96"/>
                <a:gd name="T24" fmla="*/ 0 w 77"/>
                <a:gd name="T25" fmla="*/ 0 h 96"/>
                <a:gd name="T26" fmla="*/ 0 w 77"/>
                <a:gd name="T27" fmla="*/ 0 h 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7" h="96">
                  <a:moveTo>
                    <a:pt x="16" y="66"/>
                  </a:moveTo>
                  <a:lnTo>
                    <a:pt x="12" y="93"/>
                  </a:lnTo>
                  <a:lnTo>
                    <a:pt x="0" y="96"/>
                  </a:lnTo>
                  <a:lnTo>
                    <a:pt x="15" y="3"/>
                  </a:lnTo>
                  <a:lnTo>
                    <a:pt x="29" y="0"/>
                  </a:lnTo>
                  <a:lnTo>
                    <a:pt x="77" y="80"/>
                  </a:lnTo>
                  <a:lnTo>
                    <a:pt x="65" y="83"/>
                  </a:lnTo>
                  <a:lnTo>
                    <a:pt x="51" y="59"/>
                  </a:lnTo>
                  <a:lnTo>
                    <a:pt x="16" y="66"/>
                  </a:lnTo>
                  <a:close/>
                  <a:moveTo>
                    <a:pt x="45" y="50"/>
                  </a:moveTo>
                  <a:lnTo>
                    <a:pt x="24" y="14"/>
                  </a:lnTo>
                  <a:lnTo>
                    <a:pt x="18" y="55"/>
                  </a:lnTo>
                  <a:lnTo>
                    <a:pt x="45" y="5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438"/>
            <p:cNvSpPr>
              <a:spLocks/>
            </p:cNvSpPr>
            <p:nvPr/>
          </p:nvSpPr>
          <p:spPr bwMode="auto">
            <a:xfrm>
              <a:off x="586" y="1988"/>
              <a:ext cx="24" cy="33"/>
            </a:xfrm>
            <a:custGeom>
              <a:avLst/>
              <a:gdLst>
                <a:gd name="T0" fmla="*/ 0 w 73"/>
                <a:gd name="T1" fmla="*/ 0 h 93"/>
                <a:gd name="T2" fmla="*/ 0 w 73"/>
                <a:gd name="T3" fmla="*/ 0 h 93"/>
                <a:gd name="T4" fmla="*/ 0 w 73"/>
                <a:gd name="T5" fmla="*/ 0 h 93"/>
                <a:gd name="T6" fmla="*/ 0 w 73"/>
                <a:gd name="T7" fmla="*/ 0 h 93"/>
                <a:gd name="T8" fmla="*/ 0 w 73"/>
                <a:gd name="T9" fmla="*/ 0 h 93"/>
                <a:gd name="T10" fmla="*/ 0 w 73"/>
                <a:gd name="T11" fmla="*/ 0 h 93"/>
                <a:gd name="T12" fmla="*/ 0 w 73"/>
                <a:gd name="T13" fmla="*/ 0 h 93"/>
                <a:gd name="T14" fmla="*/ 0 w 73"/>
                <a:gd name="T15" fmla="*/ 0 h 93"/>
                <a:gd name="T16" fmla="*/ 0 w 73"/>
                <a:gd name="T17" fmla="*/ 0 h 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3" h="93">
                  <a:moveTo>
                    <a:pt x="0" y="8"/>
                  </a:moveTo>
                  <a:lnTo>
                    <a:pt x="71" y="0"/>
                  </a:lnTo>
                  <a:lnTo>
                    <a:pt x="73" y="10"/>
                  </a:lnTo>
                  <a:lnTo>
                    <a:pt x="43" y="14"/>
                  </a:lnTo>
                  <a:lnTo>
                    <a:pt x="52" y="92"/>
                  </a:lnTo>
                  <a:lnTo>
                    <a:pt x="40" y="93"/>
                  </a:lnTo>
                  <a:lnTo>
                    <a:pt x="31" y="16"/>
                  </a:lnTo>
                  <a:lnTo>
                    <a:pt x="1" y="1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439"/>
            <p:cNvSpPr>
              <a:spLocks/>
            </p:cNvSpPr>
            <p:nvPr/>
          </p:nvSpPr>
          <p:spPr bwMode="auto">
            <a:xfrm>
              <a:off x="615" y="1986"/>
              <a:ext cx="29" cy="30"/>
            </a:xfrm>
            <a:custGeom>
              <a:avLst/>
              <a:gdLst>
                <a:gd name="T0" fmla="*/ 0 w 86"/>
                <a:gd name="T1" fmla="*/ 0 h 90"/>
                <a:gd name="T2" fmla="*/ 0 w 86"/>
                <a:gd name="T3" fmla="*/ 0 h 90"/>
                <a:gd name="T4" fmla="*/ 0 w 86"/>
                <a:gd name="T5" fmla="*/ 0 h 90"/>
                <a:gd name="T6" fmla="*/ 0 w 86"/>
                <a:gd name="T7" fmla="*/ 0 h 90"/>
                <a:gd name="T8" fmla="*/ 0 w 86"/>
                <a:gd name="T9" fmla="*/ 0 h 90"/>
                <a:gd name="T10" fmla="*/ 0 w 86"/>
                <a:gd name="T11" fmla="*/ 0 h 90"/>
                <a:gd name="T12" fmla="*/ 0 w 86"/>
                <a:gd name="T13" fmla="*/ 0 h 90"/>
                <a:gd name="T14" fmla="*/ 0 w 86"/>
                <a:gd name="T15" fmla="*/ 0 h 90"/>
                <a:gd name="T16" fmla="*/ 0 w 86"/>
                <a:gd name="T17" fmla="*/ 0 h 90"/>
                <a:gd name="T18" fmla="*/ 0 w 86"/>
                <a:gd name="T19" fmla="*/ 0 h 90"/>
                <a:gd name="T20" fmla="*/ 0 w 86"/>
                <a:gd name="T21" fmla="*/ 0 h 90"/>
                <a:gd name="T22" fmla="*/ 0 w 86"/>
                <a:gd name="T23" fmla="*/ 0 h 90"/>
                <a:gd name="T24" fmla="*/ 0 w 86"/>
                <a:gd name="T25" fmla="*/ 0 h 90"/>
                <a:gd name="T26" fmla="*/ 0 w 86"/>
                <a:gd name="T27" fmla="*/ 0 h 90"/>
                <a:gd name="T28" fmla="*/ 0 w 86"/>
                <a:gd name="T29" fmla="*/ 0 h 90"/>
                <a:gd name="T30" fmla="*/ 0 w 86"/>
                <a:gd name="T31" fmla="*/ 0 h 90"/>
                <a:gd name="T32" fmla="*/ 0 w 86"/>
                <a:gd name="T33" fmla="*/ 0 h 90"/>
                <a:gd name="T34" fmla="*/ 0 w 86"/>
                <a:gd name="T35" fmla="*/ 0 h 90"/>
                <a:gd name="T36" fmla="*/ 0 w 86"/>
                <a:gd name="T37" fmla="*/ 0 h 90"/>
                <a:gd name="T38" fmla="*/ 0 w 86"/>
                <a:gd name="T39" fmla="*/ 0 h 90"/>
                <a:gd name="T40" fmla="*/ 0 w 86"/>
                <a:gd name="T41" fmla="*/ 0 h 9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90">
                  <a:moveTo>
                    <a:pt x="74" y="89"/>
                  </a:moveTo>
                  <a:lnTo>
                    <a:pt x="74" y="37"/>
                  </a:lnTo>
                  <a:lnTo>
                    <a:pt x="73" y="14"/>
                  </a:lnTo>
                  <a:lnTo>
                    <a:pt x="50" y="90"/>
                  </a:lnTo>
                  <a:lnTo>
                    <a:pt x="38" y="90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12" y="38"/>
                  </a:lnTo>
                  <a:lnTo>
                    <a:pt x="13" y="90"/>
                  </a:lnTo>
                  <a:lnTo>
                    <a:pt x="1" y="9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44" y="76"/>
                  </a:lnTo>
                  <a:lnTo>
                    <a:pt x="67" y="0"/>
                  </a:lnTo>
                  <a:lnTo>
                    <a:pt x="84" y="0"/>
                  </a:lnTo>
                  <a:lnTo>
                    <a:pt x="86" y="89"/>
                  </a:lnTo>
                  <a:lnTo>
                    <a:pt x="74" y="8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440"/>
            <p:cNvSpPr>
              <a:spLocks noEditPoints="1"/>
            </p:cNvSpPr>
            <p:nvPr/>
          </p:nvSpPr>
          <p:spPr bwMode="auto">
            <a:xfrm>
              <a:off x="649" y="1986"/>
              <a:ext cx="29" cy="32"/>
            </a:xfrm>
            <a:custGeom>
              <a:avLst/>
              <a:gdLst>
                <a:gd name="T0" fmla="*/ 0 w 87"/>
                <a:gd name="T1" fmla="*/ 0 h 94"/>
                <a:gd name="T2" fmla="*/ 0 w 87"/>
                <a:gd name="T3" fmla="*/ 0 h 94"/>
                <a:gd name="T4" fmla="*/ 0 w 87"/>
                <a:gd name="T5" fmla="*/ 0 h 94"/>
                <a:gd name="T6" fmla="*/ 0 w 87"/>
                <a:gd name="T7" fmla="*/ 0 h 94"/>
                <a:gd name="T8" fmla="*/ 0 w 87"/>
                <a:gd name="T9" fmla="*/ 0 h 94"/>
                <a:gd name="T10" fmla="*/ 0 w 87"/>
                <a:gd name="T11" fmla="*/ 0 h 94"/>
                <a:gd name="T12" fmla="*/ 0 w 87"/>
                <a:gd name="T13" fmla="*/ 0 h 94"/>
                <a:gd name="T14" fmla="*/ 0 w 87"/>
                <a:gd name="T15" fmla="*/ 0 h 94"/>
                <a:gd name="T16" fmla="*/ 0 w 87"/>
                <a:gd name="T17" fmla="*/ 0 h 94"/>
                <a:gd name="T18" fmla="*/ 0 w 87"/>
                <a:gd name="T19" fmla="*/ 0 h 94"/>
                <a:gd name="T20" fmla="*/ 0 w 87"/>
                <a:gd name="T21" fmla="*/ 0 h 94"/>
                <a:gd name="T22" fmla="*/ 0 w 87"/>
                <a:gd name="T23" fmla="*/ 0 h 94"/>
                <a:gd name="T24" fmla="*/ 0 w 87"/>
                <a:gd name="T25" fmla="*/ 0 h 94"/>
                <a:gd name="T26" fmla="*/ 0 w 87"/>
                <a:gd name="T27" fmla="*/ 0 h 94"/>
                <a:gd name="T28" fmla="*/ 0 w 87"/>
                <a:gd name="T29" fmla="*/ 0 h 94"/>
                <a:gd name="T30" fmla="*/ 0 w 87"/>
                <a:gd name="T31" fmla="*/ 0 h 94"/>
                <a:gd name="T32" fmla="*/ 0 w 87"/>
                <a:gd name="T33" fmla="*/ 0 h 94"/>
                <a:gd name="T34" fmla="*/ 0 w 87"/>
                <a:gd name="T35" fmla="*/ 0 h 94"/>
                <a:gd name="T36" fmla="*/ 0 w 87"/>
                <a:gd name="T37" fmla="*/ 0 h 94"/>
                <a:gd name="T38" fmla="*/ 0 w 87"/>
                <a:gd name="T39" fmla="*/ 0 h 94"/>
                <a:gd name="T40" fmla="*/ 0 w 87"/>
                <a:gd name="T41" fmla="*/ 0 h 94"/>
                <a:gd name="T42" fmla="*/ 0 w 87"/>
                <a:gd name="T43" fmla="*/ 0 h 94"/>
                <a:gd name="T44" fmla="*/ 0 w 87"/>
                <a:gd name="T45" fmla="*/ 0 h 94"/>
                <a:gd name="T46" fmla="*/ 0 w 87"/>
                <a:gd name="T47" fmla="*/ 0 h 94"/>
                <a:gd name="T48" fmla="*/ 0 w 87"/>
                <a:gd name="T49" fmla="*/ 0 h 94"/>
                <a:gd name="T50" fmla="*/ 0 w 87"/>
                <a:gd name="T51" fmla="*/ 0 h 94"/>
                <a:gd name="T52" fmla="*/ 0 w 87"/>
                <a:gd name="T53" fmla="*/ 0 h 94"/>
                <a:gd name="T54" fmla="*/ 0 w 87"/>
                <a:gd name="T55" fmla="*/ 0 h 94"/>
                <a:gd name="T56" fmla="*/ 0 w 87"/>
                <a:gd name="T57" fmla="*/ 0 h 94"/>
                <a:gd name="T58" fmla="*/ 0 w 87"/>
                <a:gd name="T59" fmla="*/ 0 h 94"/>
                <a:gd name="T60" fmla="*/ 0 w 87"/>
                <a:gd name="T61" fmla="*/ 0 h 94"/>
                <a:gd name="T62" fmla="*/ 0 w 87"/>
                <a:gd name="T63" fmla="*/ 0 h 94"/>
                <a:gd name="T64" fmla="*/ 0 w 87"/>
                <a:gd name="T65" fmla="*/ 0 h 94"/>
                <a:gd name="T66" fmla="*/ 0 w 87"/>
                <a:gd name="T67" fmla="*/ 0 h 94"/>
                <a:gd name="T68" fmla="*/ 0 w 87"/>
                <a:gd name="T69" fmla="*/ 0 h 94"/>
                <a:gd name="T70" fmla="*/ 0 w 87"/>
                <a:gd name="T71" fmla="*/ 0 h 94"/>
                <a:gd name="T72" fmla="*/ 0 w 87"/>
                <a:gd name="T73" fmla="*/ 0 h 94"/>
                <a:gd name="T74" fmla="*/ 0 w 87"/>
                <a:gd name="T75" fmla="*/ 0 h 94"/>
                <a:gd name="T76" fmla="*/ 0 w 87"/>
                <a:gd name="T77" fmla="*/ 0 h 94"/>
                <a:gd name="T78" fmla="*/ 0 w 87"/>
                <a:gd name="T79" fmla="*/ 0 h 94"/>
                <a:gd name="T80" fmla="*/ 0 w 87"/>
                <a:gd name="T81" fmla="*/ 0 h 94"/>
                <a:gd name="T82" fmla="*/ 0 w 87"/>
                <a:gd name="T83" fmla="*/ 0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7" h="94">
                  <a:moveTo>
                    <a:pt x="40" y="94"/>
                  </a:moveTo>
                  <a:lnTo>
                    <a:pt x="40" y="94"/>
                  </a:lnTo>
                  <a:lnTo>
                    <a:pt x="33" y="93"/>
                  </a:lnTo>
                  <a:lnTo>
                    <a:pt x="28" y="92"/>
                  </a:lnTo>
                  <a:lnTo>
                    <a:pt x="23" y="90"/>
                  </a:lnTo>
                  <a:lnTo>
                    <a:pt x="19" y="88"/>
                  </a:lnTo>
                  <a:lnTo>
                    <a:pt x="12" y="82"/>
                  </a:lnTo>
                  <a:lnTo>
                    <a:pt x="7" y="75"/>
                  </a:lnTo>
                  <a:lnTo>
                    <a:pt x="3" y="68"/>
                  </a:lnTo>
                  <a:lnTo>
                    <a:pt x="1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1" y="37"/>
                  </a:lnTo>
                  <a:lnTo>
                    <a:pt x="4" y="29"/>
                  </a:lnTo>
                  <a:lnTo>
                    <a:pt x="7" y="22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6" y="3"/>
                  </a:lnTo>
                  <a:lnTo>
                    <a:pt x="31" y="2"/>
                  </a:lnTo>
                  <a:lnTo>
                    <a:pt x="37" y="1"/>
                  </a:lnTo>
                  <a:lnTo>
                    <a:pt x="42" y="0"/>
                  </a:lnTo>
                  <a:lnTo>
                    <a:pt x="48" y="1"/>
                  </a:lnTo>
                  <a:lnTo>
                    <a:pt x="54" y="1"/>
                  </a:lnTo>
                  <a:lnTo>
                    <a:pt x="59" y="3"/>
                  </a:lnTo>
                  <a:lnTo>
                    <a:pt x="64" y="5"/>
                  </a:lnTo>
                  <a:lnTo>
                    <a:pt x="68" y="7"/>
                  </a:lnTo>
                  <a:lnTo>
                    <a:pt x="75" y="13"/>
                  </a:lnTo>
                  <a:lnTo>
                    <a:pt x="81" y="21"/>
                  </a:lnTo>
                  <a:lnTo>
                    <a:pt x="84" y="28"/>
                  </a:lnTo>
                  <a:lnTo>
                    <a:pt x="86" y="36"/>
                  </a:lnTo>
                  <a:lnTo>
                    <a:pt x="87" y="44"/>
                  </a:lnTo>
                  <a:lnTo>
                    <a:pt x="87" y="52"/>
                  </a:lnTo>
                  <a:lnTo>
                    <a:pt x="86" y="59"/>
                  </a:lnTo>
                  <a:lnTo>
                    <a:pt x="84" y="67"/>
                  </a:lnTo>
                  <a:lnTo>
                    <a:pt x="80" y="74"/>
                  </a:lnTo>
                  <a:lnTo>
                    <a:pt x="75" y="81"/>
                  </a:lnTo>
                  <a:lnTo>
                    <a:pt x="69" y="87"/>
                  </a:lnTo>
                  <a:lnTo>
                    <a:pt x="61" y="92"/>
                  </a:lnTo>
                  <a:lnTo>
                    <a:pt x="56" y="93"/>
                  </a:lnTo>
                  <a:lnTo>
                    <a:pt x="51" y="94"/>
                  </a:lnTo>
                  <a:lnTo>
                    <a:pt x="46" y="94"/>
                  </a:lnTo>
                  <a:lnTo>
                    <a:pt x="40" y="94"/>
                  </a:lnTo>
                  <a:close/>
                  <a:moveTo>
                    <a:pt x="47" y="11"/>
                  </a:moveTo>
                  <a:lnTo>
                    <a:pt x="47" y="11"/>
                  </a:lnTo>
                  <a:lnTo>
                    <a:pt x="40" y="11"/>
                  </a:lnTo>
                  <a:lnTo>
                    <a:pt x="33" y="13"/>
                  </a:lnTo>
                  <a:lnTo>
                    <a:pt x="28" y="15"/>
                  </a:lnTo>
                  <a:lnTo>
                    <a:pt x="23" y="20"/>
                  </a:lnTo>
                  <a:lnTo>
                    <a:pt x="19" y="25"/>
                  </a:lnTo>
                  <a:lnTo>
                    <a:pt x="16" y="31"/>
                  </a:lnTo>
                  <a:lnTo>
                    <a:pt x="14" y="38"/>
                  </a:lnTo>
                  <a:lnTo>
                    <a:pt x="12" y="45"/>
                  </a:lnTo>
                  <a:lnTo>
                    <a:pt x="12" y="53"/>
                  </a:lnTo>
                  <a:lnTo>
                    <a:pt x="13" y="60"/>
                  </a:lnTo>
                  <a:lnTo>
                    <a:pt x="15" y="66"/>
                  </a:lnTo>
                  <a:lnTo>
                    <a:pt x="18" y="72"/>
                  </a:lnTo>
                  <a:lnTo>
                    <a:pt x="22" y="76"/>
                  </a:lnTo>
                  <a:lnTo>
                    <a:pt x="27" y="80"/>
                  </a:lnTo>
                  <a:lnTo>
                    <a:pt x="33" y="82"/>
                  </a:lnTo>
                  <a:lnTo>
                    <a:pt x="41" y="84"/>
                  </a:lnTo>
                  <a:lnTo>
                    <a:pt x="48" y="84"/>
                  </a:lnTo>
                  <a:lnTo>
                    <a:pt x="54" y="82"/>
                  </a:lnTo>
                  <a:lnTo>
                    <a:pt x="60" y="79"/>
                  </a:lnTo>
                  <a:lnTo>
                    <a:pt x="64" y="76"/>
                  </a:lnTo>
                  <a:lnTo>
                    <a:pt x="68" y="71"/>
                  </a:lnTo>
                  <a:lnTo>
                    <a:pt x="71" y="65"/>
                  </a:lnTo>
                  <a:lnTo>
                    <a:pt x="74" y="58"/>
                  </a:lnTo>
                  <a:lnTo>
                    <a:pt x="75" y="51"/>
                  </a:lnTo>
                  <a:lnTo>
                    <a:pt x="75" y="43"/>
                  </a:lnTo>
                  <a:lnTo>
                    <a:pt x="74" y="36"/>
                  </a:lnTo>
                  <a:lnTo>
                    <a:pt x="72" y="30"/>
                  </a:lnTo>
                  <a:lnTo>
                    <a:pt x="69" y="24"/>
                  </a:lnTo>
                  <a:lnTo>
                    <a:pt x="65" y="20"/>
                  </a:lnTo>
                  <a:lnTo>
                    <a:pt x="60" y="15"/>
                  </a:lnTo>
                  <a:lnTo>
                    <a:pt x="54" y="12"/>
                  </a:lnTo>
                  <a:lnTo>
                    <a:pt x="47" y="1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441"/>
            <p:cNvSpPr>
              <a:spLocks/>
            </p:cNvSpPr>
            <p:nvPr/>
          </p:nvSpPr>
          <p:spPr bwMode="auto">
            <a:xfrm>
              <a:off x="680" y="1992"/>
              <a:ext cx="25" cy="33"/>
            </a:xfrm>
            <a:custGeom>
              <a:avLst/>
              <a:gdLst>
                <a:gd name="T0" fmla="*/ 0 w 74"/>
                <a:gd name="T1" fmla="*/ 0 h 95"/>
                <a:gd name="T2" fmla="*/ 0 w 74"/>
                <a:gd name="T3" fmla="*/ 0 h 95"/>
                <a:gd name="T4" fmla="*/ 0 w 74"/>
                <a:gd name="T5" fmla="*/ 0 h 95"/>
                <a:gd name="T6" fmla="*/ 0 w 74"/>
                <a:gd name="T7" fmla="*/ 0 h 95"/>
                <a:gd name="T8" fmla="*/ 0 w 74"/>
                <a:gd name="T9" fmla="*/ 0 h 95"/>
                <a:gd name="T10" fmla="*/ 0 w 74"/>
                <a:gd name="T11" fmla="*/ 0 h 95"/>
                <a:gd name="T12" fmla="*/ 0 w 74"/>
                <a:gd name="T13" fmla="*/ 0 h 95"/>
                <a:gd name="T14" fmla="*/ 0 w 74"/>
                <a:gd name="T15" fmla="*/ 0 h 95"/>
                <a:gd name="T16" fmla="*/ 0 w 74"/>
                <a:gd name="T17" fmla="*/ 0 h 95"/>
                <a:gd name="T18" fmla="*/ 0 w 74"/>
                <a:gd name="T19" fmla="*/ 0 h 95"/>
                <a:gd name="T20" fmla="*/ 0 w 74"/>
                <a:gd name="T21" fmla="*/ 0 h 95"/>
                <a:gd name="T22" fmla="*/ 0 w 74"/>
                <a:gd name="T23" fmla="*/ 0 h 95"/>
                <a:gd name="T24" fmla="*/ 0 w 74"/>
                <a:gd name="T25" fmla="*/ 0 h 95"/>
                <a:gd name="T26" fmla="*/ 0 w 74"/>
                <a:gd name="T27" fmla="*/ 0 h 95"/>
                <a:gd name="T28" fmla="*/ 0 w 74"/>
                <a:gd name="T29" fmla="*/ 0 h 95"/>
                <a:gd name="T30" fmla="*/ 0 w 74"/>
                <a:gd name="T31" fmla="*/ 0 h 95"/>
                <a:gd name="T32" fmla="*/ 0 w 74"/>
                <a:gd name="T33" fmla="*/ 0 h 95"/>
                <a:gd name="T34" fmla="*/ 0 w 74"/>
                <a:gd name="T35" fmla="*/ 0 h 95"/>
                <a:gd name="T36" fmla="*/ 0 w 74"/>
                <a:gd name="T37" fmla="*/ 0 h 95"/>
                <a:gd name="T38" fmla="*/ 0 w 74"/>
                <a:gd name="T39" fmla="*/ 0 h 95"/>
                <a:gd name="T40" fmla="*/ 0 w 74"/>
                <a:gd name="T41" fmla="*/ 0 h 95"/>
                <a:gd name="T42" fmla="*/ 0 w 74"/>
                <a:gd name="T43" fmla="*/ 0 h 95"/>
                <a:gd name="T44" fmla="*/ 0 w 74"/>
                <a:gd name="T45" fmla="*/ 0 h 95"/>
                <a:gd name="T46" fmla="*/ 0 w 74"/>
                <a:gd name="T47" fmla="*/ 0 h 95"/>
                <a:gd name="T48" fmla="*/ 0 w 74"/>
                <a:gd name="T49" fmla="*/ 0 h 95"/>
                <a:gd name="T50" fmla="*/ 0 w 74"/>
                <a:gd name="T51" fmla="*/ 0 h 95"/>
                <a:gd name="T52" fmla="*/ 0 w 74"/>
                <a:gd name="T53" fmla="*/ 0 h 95"/>
                <a:gd name="T54" fmla="*/ 0 w 74"/>
                <a:gd name="T55" fmla="*/ 0 h 95"/>
                <a:gd name="T56" fmla="*/ 0 w 74"/>
                <a:gd name="T57" fmla="*/ 0 h 95"/>
                <a:gd name="T58" fmla="*/ 0 w 74"/>
                <a:gd name="T59" fmla="*/ 0 h 95"/>
                <a:gd name="T60" fmla="*/ 0 w 74"/>
                <a:gd name="T61" fmla="*/ 0 h 95"/>
                <a:gd name="T62" fmla="*/ 0 w 74"/>
                <a:gd name="T63" fmla="*/ 0 h 95"/>
                <a:gd name="T64" fmla="*/ 0 w 74"/>
                <a:gd name="T65" fmla="*/ 0 h 95"/>
                <a:gd name="T66" fmla="*/ 0 w 74"/>
                <a:gd name="T67" fmla="*/ 0 h 95"/>
                <a:gd name="T68" fmla="*/ 0 w 74"/>
                <a:gd name="T69" fmla="*/ 0 h 95"/>
                <a:gd name="T70" fmla="*/ 0 w 74"/>
                <a:gd name="T71" fmla="*/ 0 h 95"/>
                <a:gd name="T72" fmla="*/ 0 w 74"/>
                <a:gd name="T73" fmla="*/ 0 h 95"/>
                <a:gd name="T74" fmla="*/ 0 w 74"/>
                <a:gd name="T75" fmla="*/ 0 h 95"/>
                <a:gd name="T76" fmla="*/ 0 w 74"/>
                <a:gd name="T77" fmla="*/ 0 h 95"/>
                <a:gd name="T78" fmla="*/ 0 w 74"/>
                <a:gd name="T79" fmla="*/ 0 h 95"/>
                <a:gd name="T80" fmla="*/ 0 w 74"/>
                <a:gd name="T81" fmla="*/ 0 h 95"/>
                <a:gd name="T82" fmla="*/ 0 w 74"/>
                <a:gd name="T83" fmla="*/ 0 h 95"/>
                <a:gd name="T84" fmla="*/ 0 w 74"/>
                <a:gd name="T85" fmla="*/ 0 h 95"/>
                <a:gd name="T86" fmla="*/ 0 w 74"/>
                <a:gd name="T87" fmla="*/ 0 h 95"/>
                <a:gd name="T88" fmla="*/ 0 w 74"/>
                <a:gd name="T89" fmla="*/ 0 h 95"/>
                <a:gd name="T90" fmla="*/ 0 w 74"/>
                <a:gd name="T91" fmla="*/ 0 h 95"/>
                <a:gd name="T92" fmla="*/ 0 w 74"/>
                <a:gd name="T93" fmla="*/ 0 h 95"/>
                <a:gd name="T94" fmla="*/ 0 w 74"/>
                <a:gd name="T95" fmla="*/ 0 h 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4" h="95">
                  <a:moveTo>
                    <a:pt x="62" y="34"/>
                  </a:moveTo>
                  <a:lnTo>
                    <a:pt x="62" y="34"/>
                  </a:lnTo>
                  <a:lnTo>
                    <a:pt x="62" y="29"/>
                  </a:lnTo>
                  <a:lnTo>
                    <a:pt x="62" y="25"/>
                  </a:lnTo>
                  <a:lnTo>
                    <a:pt x="60" y="22"/>
                  </a:lnTo>
                  <a:lnTo>
                    <a:pt x="58" y="19"/>
                  </a:lnTo>
                  <a:lnTo>
                    <a:pt x="55" y="16"/>
                  </a:lnTo>
                  <a:lnTo>
                    <a:pt x="51" y="15"/>
                  </a:lnTo>
                  <a:lnTo>
                    <a:pt x="44" y="12"/>
                  </a:lnTo>
                  <a:lnTo>
                    <a:pt x="38" y="12"/>
                  </a:lnTo>
                  <a:lnTo>
                    <a:pt x="31" y="13"/>
                  </a:lnTo>
                  <a:lnTo>
                    <a:pt x="28" y="14"/>
                  </a:lnTo>
                  <a:lnTo>
                    <a:pt x="25" y="16"/>
                  </a:lnTo>
                  <a:lnTo>
                    <a:pt x="23" y="20"/>
                  </a:lnTo>
                  <a:lnTo>
                    <a:pt x="21" y="24"/>
                  </a:lnTo>
                  <a:lnTo>
                    <a:pt x="21" y="29"/>
                  </a:lnTo>
                  <a:lnTo>
                    <a:pt x="23" y="32"/>
                  </a:lnTo>
                  <a:lnTo>
                    <a:pt x="26" y="35"/>
                  </a:lnTo>
                  <a:lnTo>
                    <a:pt x="30" y="37"/>
                  </a:lnTo>
                  <a:lnTo>
                    <a:pt x="53" y="47"/>
                  </a:lnTo>
                  <a:lnTo>
                    <a:pt x="61" y="51"/>
                  </a:lnTo>
                  <a:lnTo>
                    <a:pt x="64" y="54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9" y="65"/>
                  </a:lnTo>
                  <a:lnTo>
                    <a:pt x="69" y="69"/>
                  </a:lnTo>
                  <a:lnTo>
                    <a:pt x="69" y="74"/>
                  </a:lnTo>
                  <a:lnTo>
                    <a:pt x="67" y="81"/>
                  </a:lnTo>
                  <a:lnTo>
                    <a:pt x="63" y="86"/>
                  </a:lnTo>
                  <a:lnTo>
                    <a:pt x="59" y="90"/>
                  </a:lnTo>
                  <a:lnTo>
                    <a:pt x="53" y="93"/>
                  </a:lnTo>
                  <a:lnTo>
                    <a:pt x="48" y="94"/>
                  </a:lnTo>
                  <a:lnTo>
                    <a:pt x="42" y="95"/>
                  </a:lnTo>
                  <a:lnTo>
                    <a:pt x="36" y="95"/>
                  </a:lnTo>
                  <a:lnTo>
                    <a:pt x="30" y="94"/>
                  </a:lnTo>
                  <a:lnTo>
                    <a:pt x="20" y="91"/>
                  </a:lnTo>
                  <a:lnTo>
                    <a:pt x="13" y="88"/>
                  </a:lnTo>
                  <a:lnTo>
                    <a:pt x="8" y="84"/>
                  </a:lnTo>
                  <a:lnTo>
                    <a:pt x="5" y="81"/>
                  </a:lnTo>
                  <a:lnTo>
                    <a:pt x="2" y="75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11" y="59"/>
                  </a:lnTo>
                  <a:lnTo>
                    <a:pt x="11" y="65"/>
                  </a:lnTo>
                  <a:lnTo>
                    <a:pt x="12" y="69"/>
                  </a:lnTo>
                  <a:lnTo>
                    <a:pt x="14" y="73"/>
                  </a:lnTo>
                  <a:lnTo>
                    <a:pt x="16" y="77"/>
                  </a:lnTo>
                  <a:lnTo>
                    <a:pt x="20" y="79"/>
                  </a:lnTo>
                  <a:lnTo>
                    <a:pt x="23" y="81"/>
                  </a:lnTo>
                  <a:lnTo>
                    <a:pt x="32" y="84"/>
                  </a:lnTo>
                  <a:lnTo>
                    <a:pt x="39" y="85"/>
                  </a:lnTo>
                  <a:lnTo>
                    <a:pt x="47" y="84"/>
                  </a:lnTo>
                  <a:lnTo>
                    <a:pt x="50" y="83"/>
                  </a:lnTo>
                  <a:lnTo>
                    <a:pt x="53" y="81"/>
                  </a:lnTo>
                  <a:lnTo>
                    <a:pt x="56" y="78"/>
                  </a:lnTo>
                  <a:lnTo>
                    <a:pt x="57" y="73"/>
                  </a:lnTo>
                  <a:lnTo>
                    <a:pt x="57" y="68"/>
                  </a:lnTo>
                  <a:lnTo>
                    <a:pt x="56" y="65"/>
                  </a:lnTo>
                  <a:lnTo>
                    <a:pt x="55" y="63"/>
                  </a:lnTo>
                  <a:lnTo>
                    <a:pt x="50" y="59"/>
                  </a:lnTo>
                  <a:lnTo>
                    <a:pt x="41" y="55"/>
                  </a:lnTo>
                  <a:lnTo>
                    <a:pt x="24" y="47"/>
                  </a:lnTo>
                  <a:lnTo>
                    <a:pt x="19" y="45"/>
                  </a:lnTo>
                  <a:lnTo>
                    <a:pt x="14" y="40"/>
                  </a:lnTo>
                  <a:lnTo>
                    <a:pt x="12" y="37"/>
                  </a:lnTo>
                  <a:lnTo>
                    <a:pt x="10" y="33"/>
                  </a:lnTo>
                  <a:lnTo>
                    <a:pt x="9" y="29"/>
                  </a:lnTo>
                  <a:lnTo>
                    <a:pt x="10" y="23"/>
                  </a:lnTo>
                  <a:lnTo>
                    <a:pt x="11" y="18"/>
                  </a:lnTo>
                  <a:lnTo>
                    <a:pt x="13" y="14"/>
                  </a:lnTo>
                  <a:lnTo>
                    <a:pt x="16" y="10"/>
                  </a:lnTo>
                  <a:lnTo>
                    <a:pt x="20" y="6"/>
                  </a:lnTo>
                  <a:lnTo>
                    <a:pt x="25" y="3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5" y="1"/>
                  </a:lnTo>
                  <a:lnTo>
                    <a:pt x="55" y="4"/>
                  </a:lnTo>
                  <a:lnTo>
                    <a:pt x="62" y="8"/>
                  </a:lnTo>
                  <a:lnTo>
                    <a:pt x="67" y="13"/>
                  </a:lnTo>
                  <a:lnTo>
                    <a:pt x="71" y="18"/>
                  </a:lnTo>
                  <a:lnTo>
                    <a:pt x="73" y="23"/>
                  </a:lnTo>
                  <a:lnTo>
                    <a:pt x="74" y="28"/>
                  </a:lnTo>
                  <a:lnTo>
                    <a:pt x="73" y="36"/>
                  </a:lnTo>
                  <a:lnTo>
                    <a:pt x="62" y="34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442"/>
            <p:cNvSpPr>
              <a:spLocks noEditPoints="1"/>
            </p:cNvSpPr>
            <p:nvPr/>
          </p:nvSpPr>
          <p:spPr bwMode="auto">
            <a:xfrm>
              <a:off x="706" y="1996"/>
              <a:ext cx="28" cy="30"/>
            </a:xfrm>
            <a:custGeom>
              <a:avLst/>
              <a:gdLst>
                <a:gd name="T0" fmla="*/ 0 w 82"/>
                <a:gd name="T1" fmla="*/ 0 h 88"/>
                <a:gd name="T2" fmla="*/ 0 w 82"/>
                <a:gd name="T3" fmla="*/ 0 h 88"/>
                <a:gd name="T4" fmla="*/ 0 w 82"/>
                <a:gd name="T5" fmla="*/ 0 h 88"/>
                <a:gd name="T6" fmla="*/ 0 w 82"/>
                <a:gd name="T7" fmla="*/ 0 h 88"/>
                <a:gd name="T8" fmla="*/ 0 w 82"/>
                <a:gd name="T9" fmla="*/ 0 h 88"/>
                <a:gd name="T10" fmla="*/ 0 w 82"/>
                <a:gd name="T11" fmla="*/ 0 h 88"/>
                <a:gd name="T12" fmla="*/ 0 w 82"/>
                <a:gd name="T13" fmla="*/ 0 h 88"/>
                <a:gd name="T14" fmla="*/ 0 w 82"/>
                <a:gd name="T15" fmla="*/ 0 h 88"/>
                <a:gd name="T16" fmla="*/ 0 w 82"/>
                <a:gd name="T17" fmla="*/ 0 h 88"/>
                <a:gd name="T18" fmla="*/ 0 w 82"/>
                <a:gd name="T19" fmla="*/ 0 h 88"/>
                <a:gd name="T20" fmla="*/ 0 w 82"/>
                <a:gd name="T21" fmla="*/ 0 h 88"/>
                <a:gd name="T22" fmla="*/ 0 w 82"/>
                <a:gd name="T23" fmla="*/ 0 h 88"/>
                <a:gd name="T24" fmla="*/ 0 w 82"/>
                <a:gd name="T25" fmla="*/ 0 h 88"/>
                <a:gd name="T26" fmla="*/ 0 w 82"/>
                <a:gd name="T27" fmla="*/ 0 h 88"/>
                <a:gd name="T28" fmla="*/ 0 w 82"/>
                <a:gd name="T29" fmla="*/ 0 h 88"/>
                <a:gd name="T30" fmla="*/ 0 w 82"/>
                <a:gd name="T31" fmla="*/ 0 h 88"/>
                <a:gd name="T32" fmla="*/ 0 w 82"/>
                <a:gd name="T33" fmla="*/ 0 h 88"/>
                <a:gd name="T34" fmla="*/ 0 w 82"/>
                <a:gd name="T35" fmla="*/ 0 h 88"/>
                <a:gd name="T36" fmla="*/ 0 w 82"/>
                <a:gd name="T37" fmla="*/ 0 h 88"/>
                <a:gd name="T38" fmla="*/ 0 w 82"/>
                <a:gd name="T39" fmla="*/ 0 h 88"/>
                <a:gd name="T40" fmla="*/ 0 w 82"/>
                <a:gd name="T41" fmla="*/ 0 h 88"/>
                <a:gd name="T42" fmla="*/ 0 w 82"/>
                <a:gd name="T43" fmla="*/ 0 h 88"/>
                <a:gd name="T44" fmla="*/ 0 w 82"/>
                <a:gd name="T45" fmla="*/ 0 h 88"/>
                <a:gd name="T46" fmla="*/ 0 w 82"/>
                <a:gd name="T47" fmla="*/ 0 h 88"/>
                <a:gd name="T48" fmla="*/ 0 w 82"/>
                <a:gd name="T49" fmla="*/ 0 h 88"/>
                <a:gd name="T50" fmla="*/ 0 w 82"/>
                <a:gd name="T51" fmla="*/ 0 h 88"/>
                <a:gd name="T52" fmla="*/ 0 w 82"/>
                <a:gd name="T53" fmla="*/ 0 h 88"/>
                <a:gd name="T54" fmla="*/ 0 w 82"/>
                <a:gd name="T55" fmla="*/ 0 h 88"/>
                <a:gd name="T56" fmla="*/ 0 w 82"/>
                <a:gd name="T57" fmla="*/ 0 h 88"/>
                <a:gd name="T58" fmla="*/ 0 w 82"/>
                <a:gd name="T59" fmla="*/ 0 h 88"/>
                <a:gd name="T60" fmla="*/ 0 w 82"/>
                <a:gd name="T61" fmla="*/ 0 h 88"/>
                <a:gd name="T62" fmla="*/ 0 w 82"/>
                <a:gd name="T63" fmla="*/ 0 h 88"/>
                <a:gd name="T64" fmla="*/ 0 w 82"/>
                <a:gd name="T65" fmla="*/ 0 h 88"/>
                <a:gd name="T66" fmla="*/ 0 w 82"/>
                <a:gd name="T67" fmla="*/ 0 h 88"/>
                <a:gd name="T68" fmla="*/ 0 w 82"/>
                <a:gd name="T69" fmla="*/ 0 h 88"/>
                <a:gd name="T70" fmla="*/ 0 w 82"/>
                <a:gd name="T71" fmla="*/ 0 h 88"/>
                <a:gd name="T72" fmla="*/ 0 w 82"/>
                <a:gd name="T73" fmla="*/ 0 h 88"/>
                <a:gd name="T74" fmla="*/ 0 w 82"/>
                <a:gd name="T75" fmla="*/ 0 h 88"/>
                <a:gd name="T76" fmla="*/ 0 w 82"/>
                <a:gd name="T77" fmla="*/ 0 h 88"/>
                <a:gd name="T78" fmla="*/ 0 w 82"/>
                <a:gd name="T79" fmla="*/ 0 h 88"/>
                <a:gd name="T80" fmla="*/ 0 w 82"/>
                <a:gd name="T81" fmla="*/ 0 h 88"/>
                <a:gd name="T82" fmla="*/ 0 w 82"/>
                <a:gd name="T83" fmla="*/ 0 h 88"/>
                <a:gd name="T84" fmla="*/ 0 w 82"/>
                <a:gd name="T85" fmla="*/ 0 h 88"/>
                <a:gd name="T86" fmla="*/ 0 w 82"/>
                <a:gd name="T87" fmla="*/ 0 h 8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2" h="88">
                  <a:moveTo>
                    <a:pt x="11" y="88"/>
                  </a:moveTo>
                  <a:lnTo>
                    <a:pt x="0" y="85"/>
                  </a:lnTo>
                  <a:lnTo>
                    <a:pt x="24" y="0"/>
                  </a:lnTo>
                  <a:lnTo>
                    <a:pt x="63" y="11"/>
                  </a:lnTo>
                  <a:lnTo>
                    <a:pt x="68" y="13"/>
                  </a:lnTo>
                  <a:lnTo>
                    <a:pt x="73" y="16"/>
                  </a:lnTo>
                  <a:lnTo>
                    <a:pt x="77" y="19"/>
                  </a:lnTo>
                  <a:lnTo>
                    <a:pt x="79" y="23"/>
                  </a:lnTo>
                  <a:lnTo>
                    <a:pt x="81" y="27"/>
                  </a:lnTo>
                  <a:lnTo>
                    <a:pt x="82" y="32"/>
                  </a:lnTo>
                  <a:lnTo>
                    <a:pt x="82" y="37"/>
                  </a:lnTo>
                  <a:lnTo>
                    <a:pt x="81" y="42"/>
                  </a:lnTo>
                  <a:lnTo>
                    <a:pt x="80" y="46"/>
                  </a:lnTo>
                  <a:lnTo>
                    <a:pt x="77" y="50"/>
                  </a:lnTo>
                  <a:lnTo>
                    <a:pt x="75" y="54"/>
                  </a:lnTo>
                  <a:lnTo>
                    <a:pt x="71" y="57"/>
                  </a:lnTo>
                  <a:lnTo>
                    <a:pt x="66" y="60"/>
                  </a:lnTo>
                  <a:lnTo>
                    <a:pt x="61" y="61"/>
                  </a:lnTo>
                  <a:lnTo>
                    <a:pt x="56" y="61"/>
                  </a:lnTo>
                  <a:lnTo>
                    <a:pt x="49" y="60"/>
                  </a:lnTo>
                  <a:lnTo>
                    <a:pt x="22" y="52"/>
                  </a:lnTo>
                  <a:lnTo>
                    <a:pt x="11" y="88"/>
                  </a:lnTo>
                  <a:close/>
                  <a:moveTo>
                    <a:pt x="25" y="43"/>
                  </a:moveTo>
                  <a:lnTo>
                    <a:pt x="48" y="49"/>
                  </a:lnTo>
                  <a:lnTo>
                    <a:pt x="55" y="50"/>
                  </a:lnTo>
                  <a:lnTo>
                    <a:pt x="58" y="50"/>
                  </a:lnTo>
                  <a:lnTo>
                    <a:pt x="61" y="49"/>
                  </a:lnTo>
                  <a:lnTo>
                    <a:pt x="64" y="48"/>
                  </a:lnTo>
                  <a:lnTo>
                    <a:pt x="66" y="45"/>
                  </a:lnTo>
                  <a:lnTo>
                    <a:pt x="68" y="42"/>
                  </a:lnTo>
                  <a:lnTo>
                    <a:pt x="69" y="39"/>
                  </a:lnTo>
                  <a:lnTo>
                    <a:pt x="70" y="35"/>
                  </a:lnTo>
                  <a:lnTo>
                    <a:pt x="70" y="31"/>
                  </a:lnTo>
                  <a:lnTo>
                    <a:pt x="69" y="29"/>
                  </a:lnTo>
                  <a:lnTo>
                    <a:pt x="68" y="26"/>
                  </a:lnTo>
                  <a:lnTo>
                    <a:pt x="66" y="24"/>
                  </a:lnTo>
                  <a:lnTo>
                    <a:pt x="63" y="22"/>
                  </a:lnTo>
                  <a:lnTo>
                    <a:pt x="57" y="20"/>
                  </a:lnTo>
                  <a:lnTo>
                    <a:pt x="33" y="13"/>
                  </a:lnTo>
                  <a:lnTo>
                    <a:pt x="25" y="4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43"/>
            <p:cNvSpPr>
              <a:spLocks/>
            </p:cNvSpPr>
            <p:nvPr/>
          </p:nvSpPr>
          <p:spPr bwMode="auto">
            <a:xfrm>
              <a:off x="731" y="2003"/>
              <a:ext cx="33" cy="37"/>
            </a:xfrm>
            <a:custGeom>
              <a:avLst/>
              <a:gdLst>
                <a:gd name="T0" fmla="*/ 0 w 98"/>
                <a:gd name="T1" fmla="*/ 0 h 107"/>
                <a:gd name="T2" fmla="*/ 0 w 98"/>
                <a:gd name="T3" fmla="*/ 0 h 107"/>
                <a:gd name="T4" fmla="*/ 0 w 98"/>
                <a:gd name="T5" fmla="*/ 0 h 107"/>
                <a:gd name="T6" fmla="*/ 0 w 98"/>
                <a:gd name="T7" fmla="*/ 0 h 107"/>
                <a:gd name="T8" fmla="*/ 0 w 98"/>
                <a:gd name="T9" fmla="*/ 0 h 107"/>
                <a:gd name="T10" fmla="*/ 0 w 98"/>
                <a:gd name="T11" fmla="*/ 0 h 107"/>
                <a:gd name="T12" fmla="*/ 0 w 98"/>
                <a:gd name="T13" fmla="*/ 0 h 107"/>
                <a:gd name="T14" fmla="*/ 0 w 98"/>
                <a:gd name="T15" fmla="*/ 0 h 107"/>
                <a:gd name="T16" fmla="*/ 0 w 98"/>
                <a:gd name="T17" fmla="*/ 0 h 107"/>
                <a:gd name="T18" fmla="*/ 0 w 98"/>
                <a:gd name="T19" fmla="*/ 0 h 107"/>
                <a:gd name="T20" fmla="*/ 0 w 98"/>
                <a:gd name="T21" fmla="*/ 0 h 107"/>
                <a:gd name="T22" fmla="*/ 0 w 98"/>
                <a:gd name="T23" fmla="*/ 0 h 107"/>
                <a:gd name="T24" fmla="*/ 0 w 98"/>
                <a:gd name="T25" fmla="*/ 0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8" h="107">
                  <a:moveTo>
                    <a:pt x="87" y="21"/>
                  </a:moveTo>
                  <a:lnTo>
                    <a:pt x="98" y="25"/>
                  </a:lnTo>
                  <a:lnTo>
                    <a:pt x="66" y="107"/>
                  </a:lnTo>
                  <a:lnTo>
                    <a:pt x="54" y="103"/>
                  </a:lnTo>
                  <a:lnTo>
                    <a:pt x="69" y="65"/>
                  </a:lnTo>
                  <a:lnTo>
                    <a:pt x="26" y="48"/>
                  </a:lnTo>
                  <a:lnTo>
                    <a:pt x="11" y="87"/>
                  </a:lnTo>
                  <a:lnTo>
                    <a:pt x="0" y="83"/>
                  </a:lnTo>
                  <a:lnTo>
                    <a:pt x="32" y="0"/>
                  </a:lnTo>
                  <a:lnTo>
                    <a:pt x="43" y="4"/>
                  </a:lnTo>
                  <a:lnTo>
                    <a:pt x="30" y="38"/>
                  </a:lnTo>
                  <a:lnTo>
                    <a:pt x="73" y="55"/>
                  </a:lnTo>
                  <a:lnTo>
                    <a:pt x="87" y="2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444"/>
            <p:cNvSpPr>
              <a:spLocks/>
            </p:cNvSpPr>
            <p:nvPr/>
          </p:nvSpPr>
          <p:spPr bwMode="auto">
            <a:xfrm>
              <a:off x="758" y="2017"/>
              <a:ext cx="32" cy="35"/>
            </a:xfrm>
            <a:custGeom>
              <a:avLst/>
              <a:gdLst>
                <a:gd name="T0" fmla="*/ 0 w 97"/>
                <a:gd name="T1" fmla="*/ 0 h 109"/>
                <a:gd name="T2" fmla="*/ 0 w 97"/>
                <a:gd name="T3" fmla="*/ 0 h 109"/>
                <a:gd name="T4" fmla="*/ 0 w 97"/>
                <a:gd name="T5" fmla="*/ 0 h 109"/>
                <a:gd name="T6" fmla="*/ 0 w 97"/>
                <a:gd name="T7" fmla="*/ 0 h 109"/>
                <a:gd name="T8" fmla="*/ 0 w 97"/>
                <a:gd name="T9" fmla="*/ 0 h 109"/>
                <a:gd name="T10" fmla="*/ 0 w 97"/>
                <a:gd name="T11" fmla="*/ 0 h 109"/>
                <a:gd name="T12" fmla="*/ 0 w 97"/>
                <a:gd name="T13" fmla="*/ 0 h 109"/>
                <a:gd name="T14" fmla="*/ 0 w 97"/>
                <a:gd name="T15" fmla="*/ 0 h 109"/>
                <a:gd name="T16" fmla="*/ 0 w 97"/>
                <a:gd name="T17" fmla="*/ 0 h 109"/>
                <a:gd name="T18" fmla="*/ 0 w 97"/>
                <a:gd name="T19" fmla="*/ 0 h 109"/>
                <a:gd name="T20" fmla="*/ 0 w 97"/>
                <a:gd name="T21" fmla="*/ 0 h 109"/>
                <a:gd name="T22" fmla="*/ 0 w 97"/>
                <a:gd name="T23" fmla="*/ 0 h 109"/>
                <a:gd name="T24" fmla="*/ 0 w 97"/>
                <a:gd name="T25" fmla="*/ 0 h 1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7" h="109">
                  <a:moveTo>
                    <a:pt x="59" y="109"/>
                  </a:moveTo>
                  <a:lnTo>
                    <a:pt x="0" y="80"/>
                  </a:lnTo>
                  <a:lnTo>
                    <a:pt x="39" y="0"/>
                  </a:lnTo>
                  <a:lnTo>
                    <a:pt x="97" y="28"/>
                  </a:lnTo>
                  <a:lnTo>
                    <a:pt x="93" y="38"/>
                  </a:lnTo>
                  <a:lnTo>
                    <a:pt x="46" y="15"/>
                  </a:lnTo>
                  <a:lnTo>
                    <a:pt x="34" y="39"/>
                  </a:lnTo>
                  <a:lnTo>
                    <a:pt x="77" y="60"/>
                  </a:lnTo>
                  <a:lnTo>
                    <a:pt x="72" y="70"/>
                  </a:lnTo>
                  <a:lnTo>
                    <a:pt x="29" y="49"/>
                  </a:lnTo>
                  <a:lnTo>
                    <a:pt x="16" y="75"/>
                  </a:lnTo>
                  <a:lnTo>
                    <a:pt x="64" y="99"/>
                  </a:lnTo>
                  <a:lnTo>
                    <a:pt x="59" y="10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445"/>
            <p:cNvSpPr>
              <a:spLocks noEditPoints="1"/>
            </p:cNvSpPr>
            <p:nvPr/>
          </p:nvSpPr>
          <p:spPr bwMode="auto">
            <a:xfrm>
              <a:off x="782" y="2028"/>
              <a:ext cx="32" cy="38"/>
            </a:xfrm>
            <a:custGeom>
              <a:avLst/>
              <a:gdLst>
                <a:gd name="T0" fmla="*/ 0 w 98"/>
                <a:gd name="T1" fmla="*/ 0 h 115"/>
                <a:gd name="T2" fmla="*/ 0 w 98"/>
                <a:gd name="T3" fmla="*/ 0 h 115"/>
                <a:gd name="T4" fmla="*/ 0 w 98"/>
                <a:gd name="T5" fmla="*/ 0 h 115"/>
                <a:gd name="T6" fmla="*/ 0 w 98"/>
                <a:gd name="T7" fmla="*/ 0 h 115"/>
                <a:gd name="T8" fmla="*/ 0 w 98"/>
                <a:gd name="T9" fmla="*/ 0 h 115"/>
                <a:gd name="T10" fmla="*/ 0 w 98"/>
                <a:gd name="T11" fmla="*/ 0 h 115"/>
                <a:gd name="T12" fmla="*/ 0 w 98"/>
                <a:gd name="T13" fmla="*/ 0 h 115"/>
                <a:gd name="T14" fmla="*/ 0 w 98"/>
                <a:gd name="T15" fmla="*/ 0 h 115"/>
                <a:gd name="T16" fmla="*/ 0 w 98"/>
                <a:gd name="T17" fmla="*/ 0 h 115"/>
                <a:gd name="T18" fmla="*/ 0 w 98"/>
                <a:gd name="T19" fmla="*/ 0 h 115"/>
                <a:gd name="T20" fmla="*/ 0 w 98"/>
                <a:gd name="T21" fmla="*/ 0 h 115"/>
                <a:gd name="T22" fmla="*/ 0 w 98"/>
                <a:gd name="T23" fmla="*/ 0 h 115"/>
                <a:gd name="T24" fmla="*/ 0 w 98"/>
                <a:gd name="T25" fmla="*/ 0 h 115"/>
                <a:gd name="T26" fmla="*/ 0 w 98"/>
                <a:gd name="T27" fmla="*/ 0 h 115"/>
                <a:gd name="T28" fmla="*/ 0 w 98"/>
                <a:gd name="T29" fmla="*/ 0 h 115"/>
                <a:gd name="T30" fmla="*/ 0 w 98"/>
                <a:gd name="T31" fmla="*/ 0 h 115"/>
                <a:gd name="T32" fmla="*/ 0 w 98"/>
                <a:gd name="T33" fmla="*/ 0 h 115"/>
                <a:gd name="T34" fmla="*/ 0 w 98"/>
                <a:gd name="T35" fmla="*/ 0 h 115"/>
                <a:gd name="T36" fmla="*/ 0 w 98"/>
                <a:gd name="T37" fmla="*/ 0 h 115"/>
                <a:gd name="T38" fmla="*/ 0 w 98"/>
                <a:gd name="T39" fmla="*/ 0 h 115"/>
                <a:gd name="T40" fmla="*/ 0 w 98"/>
                <a:gd name="T41" fmla="*/ 0 h 115"/>
                <a:gd name="T42" fmla="*/ 0 w 98"/>
                <a:gd name="T43" fmla="*/ 0 h 115"/>
                <a:gd name="T44" fmla="*/ 0 w 98"/>
                <a:gd name="T45" fmla="*/ 0 h 115"/>
                <a:gd name="T46" fmla="*/ 0 w 98"/>
                <a:gd name="T47" fmla="*/ 0 h 115"/>
                <a:gd name="T48" fmla="*/ 0 w 98"/>
                <a:gd name="T49" fmla="*/ 0 h 115"/>
                <a:gd name="T50" fmla="*/ 0 w 98"/>
                <a:gd name="T51" fmla="*/ 0 h 115"/>
                <a:gd name="T52" fmla="*/ 0 w 98"/>
                <a:gd name="T53" fmla="*/ 0 h 115"/>
                <a:gd name="T54" fmla="*/ 0 w 98"/>
                <a:gd name="T55" fmla="*/ 0 h 115"/>
                <a:gd name="T56" fmla="*/ 0 w 98"/>
                <a:gd name="T57" fmla="*/ 0 h 115"/>
                <a:gd name="T58" fmla="*/ 0 w 98"/>
                <a:gd name="T59" fmla="*/ 0 h 115"/>
                <a:gd name="T60" fmla="*/ 0 w 98"/>
                <a:gd name="T61" fmla="*/ 0 h 115"/>
                <a:gd name="T62" fmla="*/ 0 w 98"/>
                <a:gd name="T63" fmla="*/ 0 h 1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8" h="115">
                  <a:moveTo>
                    <a:pt x="10" y="83"/>
                  </a:moveTo>
                  <a:lnTo>
                    <a:pt x="0" y="77"/>
                  </a:lnTo>
                  <a:lnTo>
                    <a:pt x="46" y="0"/>
                  </a:lnTo>
                  <a:lnTo>
                    <a:pt x="81" y="21"/>
                  </a:lnTo>
                  <a:lnTo>
                    <a:pt x="86" y="25"/>
                  </a:lnTo>
                  <a:lnTo>
                    <a:pt x="90" y="28"/>
                  </a:lnTo>
                  <a:lnTo>
                    <a:pt x="94" y="32"/>
                  </a:lnTo>
                  <a:lnTo>
                    <a:pt x="96" y="36"/>
                  </a:lnTo>
                  <a:lnTo>
                    <a:pt x="98" y="42"/>
                  </a:lnTo>
                  <a:lnTo>
                    <a:pt x="98" y="47"/>
                  </a:lnTo>
                  <a:lnTo>
                    <a:pt x="97" y="52"/>
                  </a:lnTo>
                  <a:lnTo>
                    <a:pt x="94" y="58"/>
                  </a:lnTo>
                  <a:lnTo>
                    <a:pt x="92" y="62"/>
                  </a:lnTo>
                  <a:lnTo>
                    <a:pt x="89" y="64"/>
                  </a:lnTo>
                  <a:lnTo>
                    <a:pt x="82" y="68"/>
                  </a:lnTo>
                  <a:lnTo>
                    <a:pt x="77" y="69"/>
                  </a:lnTo>
                  <a:lnTo>
                    <a:pt x="72" y="69"/>
                  </a:lnTo>
                  <a:lnTo>
                    <a:pt x="74" y="73"/>
                  </a:lnTo>
                  <a:lnTo>
                    <a:pt x="75" y="77"/>
                  </a:lnTo>
                  <a:lnTo>
                    <a:pt x="75" y="82"/>
                  </a:lnTo>
                  <a:lnTo>
                    <a:pt x="72" y="89"/>
                  </a:lnTo>
                  <a:lnTo>
                    <a:pt x="64" y="103"/>
                  </a:lnTo>
                  <a:lnTo>
                    <a:pt x="63" y="106"/>
                  </a:lnTo>
                  <a:lnTo>
                    <a:pt x="62" y="108"/>
                  </a:lnTo>
                  <a:lnTo>
                    <a:pt x="62" y="110"/>
                  </a:lnTo>
                  <a:lnTo>
                    <a:pt x="64" y="113"/>
                  </a:lnTo>
                  <a:lnTo>
                    <a:pt x="62" y="115"/>
                  </a:lnTo>
                  <a:lnTo>
                    <a:pt x="50" y="107"/>
                  </a:lnTo>
                  <a:lnTo>
                    <a:pt x="52" y="102"/>
                  </a:lnTo>
                  <a:lnTo>
                    <a:pt x="55" y="96"/>
                  </a:lnTo>
                  <a:lnTo>
                    <a:pt x="60" y="87"/>
                  </a:lnTo>
                  <a:lnTo>
                    <a:pt x="62" y="82"/>
                  </a:lnTo>
                  <a:lnTo>
                    <a:pt x="63" y="79"/>
                  </a:lnTo>
                  <a:lnTo>
                    <a:pt x="63" y="77"/>
                  </a:lnTo>
                  <a:lnTo>
                    <a:pt x="63" y="74"/>
                  </a:lnTo>
                  <a:lnTo>
                    <a:pt x="61" y="71"/>
                  </a:lnTo>
                  <a:lnTo>
                    <a:pt x="58" y="68"/>
                  </a:lnTo>
                  <a:lnTo>
                    <a:pt x="55" y="65"/>
                  </a:lnTo>
                  <a:lnTo>
                    <a:pt x="30" y="50"/>
                  </a:lnTo>
                  <a:lnTo>
                    <a:pt x="10" y="83"/>
                  </a:lnTo>
                  <a:close/>
                  <a:moveTo>
                    <a:pt x="35" y="42"/>
                  </a:moveTo>
                  <a:lnTo>
                    <a:pt x="59" y="56"/>
                  </a:lnTo>
                  <a:lnTo>
                    <a:pt x="65" y="59"/>
                  </a:lnTo>
                  <a:lnTo>
                    <a:pt x="68" y="60"/>
                  </a:lnTo>
                  <a:lnTo>
                    <a:pt x="71" y="60"/>
                  </a:lnTo>
                  <a:lnTo>
                    <a:pt x="74" y="60"/>
                  </a:lnTo>
                  <a:lnTo>
                    <a:pt x="77" y="58"/>
                  </a:lnTo>
                  <a:lnTo>
                    <a:pt x="79" y="56"/>
                  </a:lnTo>
                  <a:lnTo>
                    <a:pt x="82" y="52"/>
                  </a:lnTo>
                  <a:lnTo>
                    <a:pt x="85" y="48"/>
                  </a:lnTo>
                  <a:lnTo>
                    <a:pt x="86" y="45"/>
                  </a:lnTo>
                  <a:lnTo>
                    <a:pt x="86" y="42"/>
                  </a:lnTo>
                  <a:lnTo>
                    <a:pt x="85" y="38"/>
                  </a:lnTo>
                  <a:lnTo>
                    <a:pt x="80" y="34"/>
                  </a:lnTo>
                  <a:lnTo>
                    <a:pt x="76" y="31"/>
                  </a:lnTo>
                  <a:lnTo>
                    <a:pt x="51" y="15"/>
                  </a:lnTo>
                  <a:lnTo>
                    <a:pt x="35" y="4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446"/>
            <p:cNvSpPr>
              <a:spLocks/>
            </p:cNvSpPr>
            <p:nvPr/>
          </p:nvSpPr>
          <p:spPr bwMode="auto">
            <a:xfrm>
              <a:off x="806" y="2046"/>
              <a:ext cx="20" cy="26"/>
            </a:xfrm>
            <a:custGeom>
              <a:avLst/>
              <a:gdLst>
                <a:gd name="T0" fmla="*/ 0 w 62"/>
                <a:gd name="T1" fmla="*/ 0 h 79"/>
                <a:gd name="T2" fmla="*/ 0 w 62"/>
                <a:gd name="T3" fmla="*/ 0 h 79"/>
                <a:gd name="T4" fmla="*/ 0 w 62"/>
                <a:gd name="T5" fmla="*/ 0 h 79"/>
                <a:gd name="T6" fmla="*/ 0 w 62"/>
                <a:gd name="T7" fmla="*/ 0 h 79"/>
                <a:gd name="T8" fmla="*/ 0 w 62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79">
                  <a:moveTo>
                    <a:pt x="10" y="79"/>
                  </a:moveTo>
                  <a:lnTo>
                    <a:pt x="0" y="72"/>
                  </a:lnTo>
                  <a:lnTo>
                    <a:pt x="52" y="0"/>
                  </a:lnTo>
                  <a:lnTo>
                    <a:pt x="62" y="7"/>
                  </a:lnTo>
                  <a:lnTo>
                    <a:pt x="10" y="7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447"/>
            <p:cNvSpPr>
              <a:spLocks/>
            </p:cNvSpPr>
            <p:nvPr/>
          </p:nvSpPr>
          <p:spPr bwMode="auto">
            <a:xfrm>
              <a:off x="817" y="2056"/>
              <a:ext cx="29" cy="30"/>
            </a:xfrm>
            <a:custGeom>
              <a:avLst/>
              <a:gdLst>
                <a:gd name="T0" fmla="*/ 0 w 89"/>
                <a:gd name="T1" fmla="*/ 0 h 90"/>
                <a:gd name="T2" fmla="*/ 0 w 89"/>
                <a:gd name="T3" fmla="*/ 0 h 90"/>
                <a:gd name="T4" fmla="*/ 0 w 89"/>
                <a:gd name="T5" fmla="*/ 0 h 90"/>
                <a:gd name="T6" fmla="*/ 0 w 89"/>
                <a:gd name="T7" fmla="*/ 0 h 90"/>
                <a:gd name="T8" fmla="*/ 0 w 89"/>
                <a:gd name="T9" fmla="*/ 0 h 90"/>
                <a:gd name="T10" fmla="*/ 0 w 89"/>
                <a:gd name="T11" fmla="*/ 0 h 90"/>
                <a:gd name="T12" fmla="*/ 0 w 89"/>
                <a:gd name="T13" fmla="*/ 0 h 90"/>
                <a:gd name="T14" fmla="*/ 0 w 89"/>
                <a:gd name="T15" fmla="*/ 0 h 90"/>
                <a:gd name="T16" fmla="*/ 0 w 89"/>
                <a:gd name="T17" fmla="*/ 0 h 90"/>
                <a:gd name="T18" fmla="*/ 0 w 89"/>
                <a:gd name="T19" fmla="*/ 0 h 90"/>
                <a:gd name="T20" fmla="*/ 0 w 89"/>
                <a:gd name="T21" fmla="*/ 0 h 90"/>
                <a:gd name="T22" fmla="*/ 0 w 89"/>
                <a:gd name="T23" fmla="*/ 0 h 90"/>
                <a:gd name="T24" fmla="*/ 0 w 89"/>
                <a:gd name="T25" fmla="*/ 0 h 90"/>
                <a:gd name="T26" fmla="*/ 0 w 89"/>
                <a:gd name="T27" fmla="*/ 0 h 90"/>
                <a:gd name="T28" fmla="*/ 0 w 89"/>
                <a:gd name="T29" fmla="*/ 0 h 90"/>
                <a:gd name="T30" fmla="*/ 0 w 89"/>
                <a:gd name="T31" fmla="*/ 0 h 90"/>
                <a:gd name="T32" fmla="*/ 0 w 89"/>
                <a:gd name="T33" fmla="*/ 0 h 90"/>
                <a:gd name="T34" fmla="*/ 0 w 89"/>
                <a:gd name="T35" fmla="*/ 0 h 90"/>
                <a:gd name="T36" fmla="*/ 0 w 89"/>
                <a:gd name="T37" fmla="*/ 0 h 90"/>
                <a:gd name="T38" fmla="*/ 0 w 89"/>
                <a:gd name="T39" fmla="*/ 0 h 90"/>
                <a:gd name="T40" fmla="*/ 0 w 89"/>
                <a:gd name="T41" fmla="*/ 0 h 90"/>
                <a:gd name="T42" fmla="*/ 0 w 89"/>
                <a:gd name="T43" fmla="*/ 0 h 90"/>
                <a:gd name="T44" fmla="*/ 0 w 89"/>
                <a:gd name="T45" fmla="*/ 0 h 90"/>
                <a:gd name="T46" fmla="*/ 0 w 89"/>
                <a:gd name="T47" fmla="*/ 0 h 90"/>
                <a:gd name="T48" fmla="*/ 0 w 89"/>
                <a:gd name="T49" fmla="*/ 0 h 90"/>
                <a:gd name="T50" fmla="*/ 0 w 89"/>
                <a:gd name="T51" fmla="*/ 0 h 90"/>
                <a:gd name="T52" fmla="*/ 0 w 89"/>
                <a:gd name="T53" fmla="*/ 0 h 90"/>
                <a:gd name="T54" fmla="*/ 0 w 89"/>
                <a:gd name="T55" fmla="*/ 0 h 90"/>
                <a:gd name="T56" fmla="*/ 0 w 89"/>
                <a:gd name="T57" fmla="*/ 0 h 90"/>
                <a:gd name="T58" fmla="*/ 0 w 89"/>
                <a:gd name="T59" fmla="*/ 0 h 90"/>
                <a:gd name="T60" fmla="*/ 0 w 89"/>
                <a:gd name="T61" fmla="*/ 0 h 90"/>
                <a:gd name="T62" fmla="*/ 0 w 89"/>
                <a:gd name="T63" fmla="*/ 0 h 90"/>
                <a:gd name="T64" fmla="*/ 0 w 89"/>
                <a:gd name="T65" fmla="*/ 0 h 90"/>
                <a:gd name="T66" fmla="*/ 0 w 89"/>
                <a:gd name="T67" fmla="*/ 0 h 90"/>
                <a:gd name="T68" fmla="*/ 0 w 89"/>
                <a:gd name="T69" fmla="*/ 0 h 90"/>
                <a:gd name="T70" fmla="*/ 0 w 89"/>
                <a:gd name="T71" fmla="*/ 0 h 90"/>
                <a:gd name="T72" fmla="*/ 0 w 89"/>
                <a:gd name="T73" fmla="*/ 0 h 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9" h="90">
                  <a:moveTo>
                    <a:pt x="75" y="47"/>
                  </a:moveTo>
                  <a:lnTo>
                    <a:pt x="75" y="47"/>
                  </a:lnTo>
                  <a:lnTo>
                    <a:pt x="77" y="42"/>
                  </a:lnTo>
                  <a:lnTo>
                    <a:pt x="78" y="38"/>
                  </a:lnTo>
                  <a:lnTo>
                    <a:pt x="77" y="33"/>
                  </a:lnTo>
                  <a:lnTo>
                    <a:pt x="76" y="29"/>
                  </a:lnTo>
                  <a:lnTo>
                    <a:pt x="74" y="26"/>
                  </a:lnTo>
                  <a:lnTo>
                    <a:pt x="72" y="23"/>
                  </a:lnTo>
                  <a:lnTo>
                    <a:pt x="67" y="18"/>
                  </a:lnTo>
                  <a:lnTo>
                    <a:pt x="62" y="14"/>
                  </a:lnTo>
                  <a:lnTo>
                    <a:pt x="57" y="12"/>
                  </a:lnTo>
                  <a:lnTo>
                    <a:pt x="52" y="11"/>
                  </a:lnTo>
                  <a:lnTo>
                    <a:pt x="46" y="12"/>
                  </a:lnTo>
                  <a:lnTo>
                    <a:pt x="40" y="13"/>
                  </a:lnTo>
                  <a:lnTo>
                    <a:pt x="34" y="16"/>
                  </a:lnTo>
                  <a:lnTo>
                    <a:pt x="28" y="21"/>
                  </a:lnTo>
                  <a:lnTo>
                    <a:pt x="23" y="27"/>
                  </a:lnTo>
                  <a:lnTo>
                    <a:pt x="18" y="33"/>
                  </a:lnTo>
                  <a:lnTo>
                    <a:pt x="15" y="39"/>
                  </a:lnTo>
                  <a:lnTo>
                    <a:pt x="12" y="45"/>
                  </a:lnTo>
                  <a:lnTo>
                    <a:pt x="11" y="51"/>
                  </a:lnTo>
                  <a:lnTo>
                    <a:pt x="12" y="57"/>
                  </a:lnTo>
                  <a:lnTo>
                    <a:pt x="14" y="63"/>
                  </a:lnTo>
                  <a:lnTo>
                    <a:pt x="17" y="69"/>
                  </a:lnTo>
                  <a:lnTo>
                    <a:pt x="22" y="74"/>
                  </a:lnTo>
                  <a:lnTo>
                    <a:pt x="28" y="77"/>
                  </a:lnTo>
                  <a:lnTo>
                    <a:pt x="32" y="79"/>
                  </a:lnTo>
                  <a:lnTo>
                    <a:pt x="36" y="79"/>
                  </a:lnTo>
                  <a:lnTo>
                    <a:pt x="41" y="79"/>
                  </a:lnTo>
                  <a:lnTo>
                    <a:pt x="46" y="78"/>
                  </a:lnTo>
                  <a:lnTo>
                    <a:pt x="51" y="75"/>
                  </a:lnTo>
                  <a:lnTo>
                    <a:pt x="57" y="71"/>
                  </a:lnTo>
                  <a:lnTo>
                    <a:pt x="66" y="78"/>
                  </a:lnTo>
                  <a:lnTo>
                    <a:pt x="62" y="82"/>
                  </a:lnTo>
                  <a:lnTo>
                    <a:pt x="57" y="85"/>
                  </a:lnTo>
                  <a:lnTo>
                    <a:pt x="53" y="87"/>
                  </a:lnTo>
                  <a:lnTo>
                    <a:pt x="49" y="89"/>
                  </a:lnTo>
                  <a:lnTo>
                    <a:pt x="40" y="90"/>
                  </a:lnTo>
                  <a:lnTo>
                    <a:pt x="33" y="90"/>
                  </a:lnTo>
                  <a:lnTo>
                    <a:pt x="27" y="88"/>
                  </a:lnTo>
                  <a:lnTo>
                    <a:pt x="21" y="85"/>
                  </a:lnTo>
                  <a:lnTo>
                    <a:pt x="14" y="81"/>
                  </a:lnTo>
                  <a:lnTo>
                    <a:pt x="9" y="76"/>
                  </a:lnTo>
                  <a:lnTo>
                    <a:pt x="5" y="70"/>
                  </a:lnTo>
                  <a:lnTo>
                    <a:pt x="1" y="63"/>
                  </a:lnTo>
                  <a:lnTo>
                    <a:pt x="0" y="55"/>
                  </a:lnTo>
                  <a:lnTo>
                    <a:pt x="0" y="47"/>
                  </a:lnTo>
                  <a:lnTo>
                    <a:pt x="2" y="38"/>
                  </a:lnTo>
                  <a:lnTo>
                    <a:pt x="6" y="29"/>
                  </a:lnTo>
                  <a:lnTo>
                    <a:pt x="13" y="19"/>
                  </a:lnTo>
                  <a:lnTo>
                    <a:pt x="20" y="12"/>
                  </a:lnTo>
                  <a:lnTo>
                    <a:pt x="27" y="7"/>
                  </a:lnTo>
                  <a:lnTo>
                    <a:pt x="34" y="3"/>
                  </a:lnTo>
                  <a:lnTo>
                    <a:pt x="42" y="0"/>
                  </a:lnTo>
                  <a:lnTo>
                    <a:pt x="50" y="0"/>
                  </a:lnTo>
                  <a:lnTo>
                    <a:pt x="58" y="1"/>
                  </a:lnTo>
                  <a:lnTo>
                    <a:pt x="66" y="4"/>
                  </a:lnTo>
                  <a:lnTo>
                    <a:pt x="74" y="9"/>
                  </a:lnTo>
                  <a:lnTo>
                    <a:pt x="80" y="15"/>
                  </a:lnTo>
                  <a:lnTo>
                    <a:pt x="84" y="21"/>
                  </a:lnTo>
                  <a:lnTo>
                    <a:pt x="87" y="27"/>
                  </a:lnTo>
                  <a:lnTo>
                    <a:pt x="89" y="33"/>
                  </a:lnTo>
                  <a:lnTo>
                    <a:pt x="89" y="39"/>
                  </a:lnTo>
                  <a:lnTo>
                    <a:pt x="88" y="44"/>
                  </a:lnTo>
                  <a:lnTo>
                    <a:pt x="87" y="50"/>
                  </a:lnTo>
                  <a:lnTo>
                    <a:pt x="84" y="55"/>
                  </a:lnTo>
                  <a:lnTo>
                    <a:pt x="75" y="47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448"/>
            <p:cNvSpPr>
              <a:spLocks noEditPoints="1"/>
            </p:cNvSpPr>
            <p:nvPr/>
          </p:nvSpPr>
          <p:spPr bwMode="auto">
            <a:xfrm>
              <a:off x="842" y="2086"/>
              <a:ext cx="32" cy="32"/>
            </a:xfrm>
            <a:custGeom>
              <a:avLst/>
              <a:gdLst>
                <a:gd name="T0" fmla="*/ 0 w 97"/>
                <a:gd name="T1" fmla="*/ 0 h 95"/>
                <a:gd name="T2" fmla="*/ 0 w 97"/>
                <a:gd name="T3" fmla="*/ 0 h 95"/>
                <a:gd name="T4" fmla="*/ 0 w 97"/>
                <a:gd name="T5" fmla="*/ 0 h 95"/>
                <a:gd name="T6" fmla="*/ 0 w 97"/>
                <a:gd name="T7" fmla="*/ 0 h 95"/>
                <a:gd name="T8" fmla="*/ 0 w 97"/>
                <a:gd name="T9" fmla="*/ 0 h 95"/>
                <a:gd name="T10" fmla="*/ 0 w 97"/>
                <a:gd name="T11" fmla="*/ 0 h 95"/>
                <a:gd name="T12" fmla="*/ 0 w 97"/>
                <a:gd name="T13" fmla="*/ 0 h 95"/>
                <a:gd name="T14" fmla="*/ 0 w 97"/>
                <a:gd name="T15" fmla="*/ 0 h 95"/>
                <a:gd name="T16" fmla="*/ 0 w 97"/>
                <a:gd name="T17" fmla="*/ 0 h 95"/>
                <a:gd name="T18" fmla="*/ 0 w 97"/>
                <a:gd name="T19" fmla="*/ 0 h 95"/>
                <a:gd name="T20" fmla="*/ 0 w 97"/>
                <a:gd name="T21" fmla="*/ 0 h 95"/>
                <a:gd name="T22" fmla="*/ 0 w 97"/>
                <a:gd name="T23" fmla="*/ 0 h 95"/>
                <a:gd name="T24" fmla="*/ 0 w 97"/>
                <a:gd name="T25" fmla="*/ 0 h 95"/>
                <a:gd name="T26" fmla="*/ 0 w 97"/>
                <a:gd name="T27" fmla="*/ 0 h 9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7" h="95">
                  <a:moveTo>
                    <a:pt x="33" y="36"/>
                  </a:moveTo>
                  <a:lnTo>
                    <a:pt x="8" y="47"/>
                  </a:lnTo>
                  <a:lnTo>
                    <a:pt x="0" y="38"/>
                  </a:lnTo>
                  <a:lnTo>
                    <a:pt x="88" y="0"/>
                  </a:lnTo>
                  <a:lnTo>
                    <a:pt x="97" y="10"/>
                  </a:lnTo>
                  <a:lnTo>
                    <a:pt x="55" y="95"/>
                  </a:lnTo>
                  <a:lnTo>
                    <a:pt x="45" y="86"/>
                  </a:lnTo>
                  <a:lnTo>
                    <a:pt x="59" y="61"/>
                  </a:lnTo>
                  <a:lnTo>
                    <a:pt x="33" y="36"/>
                  </a:lnTo>
                  <a:close/>
                  <a:moveTo>
                    <a:pt x="64" y="51"/>
                  </a:moveTo>
                  <a:lnTo>
                    <a:pt x="83" y="14"/>
                  </a:lnTo>
                  <a:lnTo>
                    <a:pt x="82" y="14"/>
                  </a:lnTo>
                  <a:lnTo>
                    <a:pt x="44" y="31"/>
                  </a:lnTo>
                  <a:lnTo>
                    <a:pt x="64" y="5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49"/>
            <p:cNvSpPr>
              <a:spLocks noEditPoints="1"/>
            </p:cNvSpPr>
            <p:nvPr/>
          </p:nvSpPr>
          <p:spPr bwMode="auto">
            <a:xfrm>
              <a:off x="862" y="2101"/>
              <a:ext cx="33" cy="33"/>
            </a:xfrm>
            <a:custGeom>
              <a:avLst/>
              <a:gdLst>
                <a:gd name="T0" fmla="*/ 0 w 99"/>
                <a:gd name="T1" fmla="*/ 0 h 96"/>
                <a:gd name="T2" fmla="*/ 0 w 99"/>
                <a:gd name="T3" fmla="*/ 0 h 96"/>
                <a:gd name="T4" fmla="*/ 0 w 99"/>
                <a:gd name="T5" fmla="*/ 0 h 96"/>
                <a:gd name="T6" fmla="*/ 0 w 99"/>
                <a:gd name="T7" fmla="*/ 0 h 96"/>
                <a:gd name="T8" fmla="*/ 0 w 99"/>
                <a:gd name="T9" fmla="*/ 0 h 96"/>
                <a:gd name="T10" fmla="*/ 0 w 99"/>
                <a:gd name="T11" fmla="*/ 0 h 96"/>
                <a:gd name="T12" fmla="*/ 0 w 99"/>
                <a:gd name="T13" fmla="*/ 0 h 96"/>
                <a:gd name="T14" fmla="*/ 0 w 99"/>
                <a:gd name="T15" fmla="*/ 0 h 96"/>
                <a:gd name="T16" fmla="*/ 0 w 99"/>
                <a:gd name="T17" fmla="*/ 0 h 96"/>
                <a:gd name="T18" fmla="*/ 0 w 99"/>
                <a:gd name="T19" fmla="*/ 0 h 96"/>
                <a:gd name="T20" fmla="*/ 0 w 99"/>
                <a:gd name="T21" fmla="*/ 0 h 96"/>
                <a:gd name="T22" fmla="*/ 0 w 99"/>
                <a:gd name="T23" fmla="*/ 0 h 96"/>
                <a:gd name="T24" fmla="*/ 0 w 99"/>
                <a:gd name="T25" fmla="*/ 0 h 96"/>
                <a:gd name="T26" fmla="*/ 0 w 99"/>
                <a:gd name="T27" fmla="*/ 0 h 96"/>
                <a:gd name="T28" fmla="*/ 0 w 99"/>
                <a:gd name="T29" fmla="*/ 0 h 96"/>
                <a:gd name="T30" fmla="*/ 0 w 99"/>
                <a:gd name="T31" fmla="*/ 0 h 96"/>
                <a:gd name="T32" fmla="*/ 0 w 99"/>
                <a:gd name="T33" fmla="*/ 0 h 96"/>
                <a:gd name="T34" fmla="*/ 0 w 99"/>
                <a:gd name="T35" fmla="*/ 0 h 96"/>
                <a:gd name="T36" fmla="*/ 0 w 99"/>
                <a:gd name="T37" fmla="*/ 0 h 96"/>
                <a:gd name="T38" fmla="*/ 0 w 99"/>
                <a:gd name="T39" fmla="*/ 0 h 96"/>
                <a:gd name="T40" fmla="*/ 0 w 99"/>
                <a:gd name="T41" fmla="*/ 0 h 96"/>
                <a:gd name="T42" fmla="*/ 0 w 99"/>
                <a:gd name="T43" fmla="*/ 0 h 96"/>
                <a:gd name="T44" fmla="*/ 0 w 99"/>
                <a:gd name="T45" fmla="*/ 0 h 96"/>
                <a:gd name="T46" fmla="*/ 0 w 99"/>
                <a:gd name="T47" fmla="*/ 0 h 96"/>
                <a:gd name="T48" fmla="*/ 0 w 99"/>
                <a:gd name="T49" fmla="*/ 0 h 96"/>
                <a:gd name="T50" fmla="*/ 0 w 99"/>
                <a:gd name="T51" fmla="*/ 0 h 96"/>
                <a:gd name="T52" fmla="*/ 0 w 99"/>
                <a:gd name="T53" fmla="*/ 0 h 96"/>
                <a:gd name="T54" fmla="*/ 0 w 99"/>
                <a:gd name="T55" fmla="*/ 0 h 96"/>
                <a:gd name="T56" fmla="*/ 0 w 99"/>
                <a:gd name="T57" fmla="*/ 0 h 96"/>
                <a:gd name="T58" fmla="*/ 0 w 99"/>
                <a:gd name="T59" fmla="*/ 0 h 96"/>
                <a:gd name="T60" fmla="*/ 0 w 99"/>
                <a:gd name="T61" fmla="*/ 0 h 96"/>
                <a:gd name="T62" fmla="*/ 0 w 99"/>
                <a:gd name="T63" fmla="*/ 0 h 96"/>
                <a:gd name="T64" fmla="*/ 0 w 99"/>
                <a:gd name="T65" fmla="*/ 0 h 96"/>
                <a:gd name="T66" fmla="*/ 0 w 99"/>
                <a:gd name="T67" fmla="*/ 0 h 96"/>
                <a:gd name="T68" fmla="*/ 0 w 99"/>
                <a:gd name="T69" fmla="*/ 0 h 96"/>
                <a:gd name="T70" fmla="*/ 0 w 99"/>
                <a:gd name="T71" fmla="*/ 0 h 96"/>
                <a:gd name="T72" fmla="*/ 0 w 99"/>
                <a:gd name="T73" fmla="*/ 0 h 96"/>
                <a:gd name="T74" fmla="*/ 0 w 99"/>
                <a:gd name="T75" fmla="*/ 0 h 96"/>
                <a:gd name="T76" fmla="*/ 0 w 99"/>
                <a:gd name="T77" fmla="*/ 0 h 96"/>
                <a:gd name="T78" fmla="*/ 0 w 99"/>
                <a:gd name="T79" fmla="*/ 0 h 96"/>
                <a:gd name="T80" fmla="*/ 0 w 99"/>
                <a:gd name="T81" fmla="*/ 0 h 96"/>
                <a:gd name="T82" fmla="*/ 0 w 99"/>
                <a:gd name="T83" fmla="*/ 0 h 96"/>
                <a:gd name="T84" fmla="*/ 0 w 99"/>
                <a:gd name="T85" fmla="*/ 0 h 96"/>
                <a:gd name="T86" fmla="*/ 0 w 99"/>
                <a:gd name="T87" fmla="*/ 0 h 96"/>
                <a:gd name="T88" fmla="*/ 0 w 99"/>
                <a:gd name="T89" fmla="*/ 0 h 96"/>
                <a:gd name="T90" fmla="*/ 0 w 99"/>
                <a:gd name="T91" fmla="*/ 0 h 9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99" h="96">
                  <a:moveTo>
                    <a:pt x="69" y="0"/>
                  </a:moveTo>
                  <a:lnTo>
                    <a:pt x="91" y="28"/>
                  </a:lnTo>
                  <a:lnTo>
                    <a:pt x="96" y="35"/>
                  </a:lnTo>
                  <a:lnTo>
                    <a:pt x="98" y="42"/>
                  </a:lnTo>
                  <a:lnTo>
                    <a:pt x="99" y="49"/>
                  </a:lnTo>
                  <a:lnTo>
                    <a:pt x="99" y="57"/>
                  </a:lnTo>
                  <a:lnTo>
                    <a:pt x="96" y="64"/>
                  </a:lnTo>
                  <a:lnTo>
                    <a:pt x="93" y="71"/>
                  </a:lnTo>
                  <a:lnTo>
                    <a:pt x="87" y="78"/>
                  </a:lnTo>
                  <a:lnTo>
                    <a:pt x="81" y="84"/>
                  </a:lnTo>
                  <a:lnTo>
                    <a:pt x="74" y="88"/>
                  </a:lnTo>
                  <a:lnTo>
                    <a:pt x="68" y="92"/>
                  </a:lnTo>
                  <a:lnTo>
                    <a:pt x="60" y="95"/>
                  </a:lnTo>
                  <a:lnTo>
                    <a:pt x="52" y="96"/>
                  </a:lnTo>
                  <a:lnTo>
                    <a:pt x="44" y="96"/>
                  </a:lnTo>
                  <a:lnTo>
                    <a:pt x="36" y="94"/>
                  </a:lnTo>
                  <a:lnTo>
                    <a:pt x="33" y="92"/>
                  </a:lnTo>
                  <a:lnTo>
                    <a:pt x="29" y="90"/>
                  </a:lnTo>
                  <a:lnTo>
                    <a:pt x="25" y="87"/>
                  </a:lnTo>
                  <a:lnTo>
                    <a:pt x="22" y="83"/>
                  </a:lnTo>
                  <a:lnTo>
                    <a:pt x="0" y="55"/>
                  </a:lnTo>
                  <a:lnTo>
                    <a:pt x="69" y="0"/>
                  </a:lnTo>
                  <a:close/>
                  <a:moveTo>
                    <a:pt x="15" y="58"/>
                  </a:moveTo>
                  <a:lnTo>
                    <a:pt x="30" y="76"/>
                  </a:lnTo>
                  <a:lnTo>
                    <a:pt x="33" y="80"/>
                  </a:lnTo>
                  <a:lnTo>
                    <a:pt x="38" y="83"/>
                  </a:lnTo>
                  <a:lnTo>
                    <a:pt x="43" y="85"/>
                  </a:lnTo>
                  <a:lnTo>
                    <a:pt x="48" y="85"/>
                  </a:lnTo>
                  <a:lnTo>
                    <a:pt x="54" y="84"/>
                  </a:lnTo>
                  <a:lnTo>
                    <a:pt x="60" y="82"/>
                  </a:lnTo>
                  <a:lnTo>
                    <a:pt x="66" y="79"/>
                  </a:lnTo>
                  <a:lnTo>
                    <a:pt x="72" y="75"/>
                  </a:lnTo>
                  <a:lnTo>
                    <a:pt x="78" y="69"/>
                  </a:lnTo>
                  <a:lnTo>
                    <a:pt x="83" y="64"/>
                  </a:lnTo>
                  <a:lnTo>
                    <a:pt x="86" y="59"/>
                  </a:lnTo>
                  <a:lnTo>
                    <a:pt x="88" y="53"/>
                  </a:lnTo>
                  <a:lnTo>
                    <a:pt x="88" y="48"/>
                  </a:lnTo>
                  <a:lnTo>
                    <a:pt x="87" y="43"/>
                  </a:lnTo>
                  <a:lnTo>
                    <a:pt x="85" y="38"/>
                  </a:lnTo>
                  <a:lnTo>
                    <a:pt x="82" y="33"/>
                  </a:lnTo>
                  <a:lnTo>
                    <a:pt x="68" y="16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450"/>
            <p:cNvSpPr>
              <a:spLocks/>
            </p:cNvSpPr>
            <p:nvPr/>
          </p:nvSpPr>
          <p:spPr bwMode="auto">
            <a:xfrm>
              <a:off x="879" y="2126"/>
              <a:ext cx="41" cy="41"/>
            </a:xfrm>
            <a:custGeom>
              <a:avLst/>
              <a:gdLst>
                <a:gd name="T0" fmla="*/ 0 w 121"/>
                <a:gd name="T1" fmla="*/ 0 h 119"/>
                <a:gd name="T2" fmla="*/ 0 w 121"/>
                <a:gd name="T3" fmla="*/ 0 h 119"/>
                <a:gd name="T4" fmla="*/ 0 w 121"/>
                <a:gd name="T5" fmla="*/ 0 h 119"/>
                <a:gd name="T6" fmla="*/ 0 w 121"/>
                <a:gd name="T7" fmla="*/ 0 h 119"/>
                <a:gd name="T8" fmla="*/ 0 w 121"/>
                <a:gd name="T9" fmla="*/ 0 h 119"/>
                <a:gd name="T10" fmla="*/ 0 w 121"/>
                <a:gd name="T11" fmla="*/ 0 h 119"/>
                <a:gd name="T12" fmla="*/ 0 w 121"/>
                <a:gd name="T13" fmla="*/ 0 h 119"/>
                <a:gd name="T14" fmla="*/ 0 w 121"/>
                <a:gd name="T15" fmla="*/ 0 h 119"/>
                <a:gd name="T16" fmla="*/ 0 w 121"/>
                <a:gd name="T17" fmla="*/ 0 h 119"/>
                <a:gd name="T18" fmla="*/ 0 w 121"/>
                <a:gd name="T19" fmla="*/ 0 h 119"/>
                <a:gd name="T20" fmla="*/ 0 w 121"/>
                <a:gd name="T21" fmla="*/ 0 h 119"/>
                <a:gd name="T22" fmla="*/ 0 w 121"/>
                <a:gd name="T23" fmla="*/ 0 h 119"/>
                <a:gd name="T24" fmla="*/ 0 w 121"/>
                <a:gd name="T25" fmla="*/ 0 h 119"/>
                <a:gd name="T26" fmla="*/ 0 w 121"/>
                <a:gd name="T27" fmla="*/ 0 h 119"/>
                <a:gd name="T28" fmla="*/ 0 w 121"/>
                <a:gd name="T29" fmla="*/ 0 h 119"/>
                <a:gd name="T30" fmla="*/ 0 w 121"/>
                <a:gd name="T31" fmla="*/ 0 h 119"/>
                <a:gd name="T32" fmla="*/ 0 w 121"/>
                <a:gd name="T33" fmla="*/ 0 h 119"/>
                <a:gd name="T34" fmla="*/ 0 w 121"/>
                <a:gd name="T35" fmla="*/ 0 h 119"/>
                <a:gd name="T36" fmla="*/ 0 w 121"/>
                <a:gd name="T37" fmla="*/ 0 h 119"/>
                <a:gd name="T38" fmla="*/ 0 w 121"/>
                <a:gd name="T39" fmla="*/ 0 h 119"/>
                <a:gd name="T40" fmla="*/ 0 w 121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1" h="119">
                  <a:moveTo>
                    <a:pt x="40" y="110"/>
                  </a:moveTo>
                  <a:lnTo>
                    <a:pt x="83" y="82"/>
                  </a:lnTo>
                  <a:lnTo>
                    <a:pt x="103" y="70"/>
                  </a:lnTo>
                  <a:lnTo>
                    <a:pt x="26" y="89"/>
                  </a:lnTo>
                  <a:lnTo>
                    <a:pt x="20" y="79"/>
                  </a:lnTo>
                  <a:lnTo>
                    <a:pt x="69" y="17"/>
                  </a:lnTo>
                  <a:lnTo>
                    <a:pt x="68" y="17"/>
                  </a:lnTo>
                  <a:lnTo>
                    <a:pt x="50" y="29"/>
                  </a:lnTo>
                  <a:lnTo>
                    <a:pt x="6" y="58"/>
                  </a:lnTo>
                  <a:lnTo>
                    <a:pt x="0" y="48"/>
                  </a:lnTo>
                  <a:lnTo>
                    <a:pt x="74" y="0"/>
                  </a:lnTo>
                  <a:lnTo>
                    <a:pt x="84" y="14"/>
                  </a:lnTo>
                  <a:lnTo>
                    <a:pt x="34" y="76"/>
                  </a:lnTo>
                  <a:lnTo>
                    <a:pt x="35" y="77"/>
                  </a:lnTo>
                  <a:lnTo>
                    <a:pt x="112" y="57"/>
                  </a:lnTo>
                  <a:lnTo>
                    <a:pt x="121" y="72"/>
                  </a:lnTo>
                  <a:lnTo>
                    <a:pt x="46" y="119"/>
                  </a:lnTo>
                  <a:lnTo>
                    <a:pt x="40" y="11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451"/>
            <p:cNvSpPr>
              <a:spLocks/>
            </p:cNvSpPr>
            <p:nvPr/>
          </p:nvSpPr>
          <p:spPr bwMode="auto">
            <a:xfrm>
              <a:off x="898" y="2157"/>
              <a:ext cx="29" cy="17"/>
            </a:xfrm>
            <a:custGeom>
              <a:avLst/>
              <a:gdLst>
                <a:gd name="T0" fmla="*/ 0 w 84"/>
                <a:gd name="T1" fmla="*/ 0 h 53"/>
                <a:gd name="T2" fmla="*/ 0 w 84"/>
                <a:gd name="T3" fmla="*/ 0 h 53"/>
                <a:gd name="T4" fmla="*/ 0 w 84"/>
                <a:gd name="T5" fmla="*/ 0 h 53"/>
                <a:gd name="T6" fmla="*/ 0 w 84"/>
                <a:gd name="T7" fmla="*/ 0 h 53"/>
                <a:gd name="T8" fmla="*/ 0 w 84"/>
                <a:gd name="T9" fmla="*/ 0 h 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53">
                  <a:moveTo>
                    <a:pt x="6" y="53"/>
                  </a:moveTo>
                  <a:lnTo>
                    <a:pt x="0" y="42"/>
                  </a:lnTo>
                  <a:lnTo>
                    <a:pt x="79" y="0"/>
                  </a:lnTo>
                  <a:lnTo>
                    <a:pt x="84" y="11"/>
                  </a:lnTo>
                  <a:lnTo>
                    <a:pt x="6" y="5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452"/>
            <p:cNvSpPr>
              <a:spLocks/>
            </p:cNvSpPr>
            <p:nvPr/>
          </p:nvSpPr>
          <p:spPr bwMode="auto">
            <a:xfrm>
              <a:off x="902" y="2166"/>
              <a:ext cx="38" cy="34"/>
            </a:xfrm>
            <a:custGeom>
              <a:avLst/>
              <a:gdLst>
                <a:gd name="T0" fmla="*/ 0 w 111"/>
                <a:gd name="T1" fmla="*/ 0 h 101"/>
                <a:gd name="T2" fmla="*/ 0 w 111"/>
                <a:gd name="T3" fmla="*/ 0 h 101"/>
                <a:gd name="T4" fmla="*/ 0 w 111"/>
                <a:gd name="T5" fmla="*/ 0 h 101"/>
                <a:gd name="T6" fmla="*/ 0 w 111"/>
                <a:gd name="T7" fmla="*/ 0 h 101"/>
                <a:gd name="T8" fmla="*/ 0 w 111"/>
                <a:gd name="T9" fmla="*/ 0 h 101"/>
                <a:gd name="T10" fmla="*/ 0 w 111"/>
                <a:gd name="T11" fmla="*/ 0 h 101"/>
                <a:gd name="T12" fmla="*/ 0 w 111"/>
                <a:gd name="T13" fmla="*/ 0 h 101"/>
                <a:gd name="T14" fmla="*/ 0 w 111"/>
                <a:gd name="T15" fmla="*/ 0 h 101"/>
                <a:gd name="T16" fmla="*/ 0 w 111"/>
                <a:gd name="T17" fmla="*/ 0 h 101"/>
                <a:gd name="T18" fmla="*/ 0 w 111"/>
                <a:gd name="T19" fmla="*/ 0 h 101"/>
                <a:gd name="T20" fmla="*/ 0 w 111"/>
                <a:gd name="T21" fmla="*/ 0 h 101"/>
                <a:gd name="T22" fmla="*/ 0 w 111"/>
                <a:gd name="T23" fmla="*/ 0 h 101"/>
                <a:gd name="T24" fmla="*/ 0 w 111"/>
                <a:gd name="T25" fmla="*/ 0 h 1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1" h="101">
                  <a:moveTo>
                    <a:pt x="106" y="53"/>
                  </a:moveTo>
                  <a:lnTo>
                    <a:pt x="111" y="63"/>
                  </a:lnTo>
                  <a:lnTo>
                    <a:pt x="30" y="101"/>
                  </a:lnTo>
                  <a:lnTo>
                    <a:pt x="25" y="89"/>
                  </a:lnTo>
                  <a:lnTo>
                    <a:pt x="71" y="17"/>
                  </a:lnTo>
                  <a:lnTo>
                    <a:pt x="5" y="47"/>
                  </a:lnTo>
                  <a:lnTo>
                    <a:pt x="0" y="36"/>
                  </a:lnTo>
                  <a:lnTo>
                    <a:pt x="81" y="0"/>
                  </a:lnTo>
                  <a:lnTo>
                    <a:pt x="87" y="12"/>
                  </a:lnTo>
                  <a:lnTo>
                    <a:pt x="41" y="83"/>
                  </a:lnTo>
                  <a:lnTo>
                    <a:pt x="106" y="5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453"/>
            <p:cNvSpPr>
              <a:spLocks/>
            </p:cNvSpPr>
            <p:nvPr/>
          </p:nvSpPr>
          <p:spPr bwMode="auto">
            <a:xfrm>
              <a:off x="913" y="2195"/>
              <a:ext cx="30" cy="13"/>
            </a:xfrm>
            <a:custGeom>
              <a:avLst/>
              <a:gdLst>
                <a:gd name="T0" fmla="*/ 0 w 87"/>
                <a:gd name="T1" fmla="*/ 0 h 43"/>
                <a:gd name="T2" fmla="*/ 0 w 87"/>
                <a:gd name="T3" fmla="*/ 0 h 43"/>
                <a:gd name="T4" fmla="*/ 0 w 87"/>
                <a:gd name="T5" fmla="*/ 0 h 43"/>
                <a:gd name="T6" fmla="*/ 0 w 87"/>
                <a:gd name="T7" fmla="*/ 0 h 43"/>
                <a:gd name="T8" fmla="*/ 0 w 8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43">
                  <a:moveTo>
                    <a:pt x="5" y="43"/>
                  </a:moveTo>
                  <a:lnTo>
                    <a:pt x="0" y="32"/>
                  </a:lnTo>
                  <a:lnTo>
                    <a:pt x="83" y="0"/>
                  </a:lnTo>
                  <a:lnTo>
                    <a:pt x="87" y="12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454"/>
            <p:cNvSpPr>
              <a:spLocks/>
            </p:cNvSpPr>
            <p:nvPr/>
          </p:nvSpPr>
          <p:spPr bwMode="auto">
            <a:xfrm>
              <a:off x="919" y="2208"/>
              <a:ext cx="33" cy="25"/>
            </a:xfrm>
            <a:custGeom>
              <a:avLst/>
              <a:gdLst>
                <a:gd name="T0" fmla="*/ 0 w 93"/>
                <a:gd name="T1" fmla="*/ 0 h 79"/>
                <a:gd name="T2" fmla="*/ 0 w 93"/>
                <a:gd name="T3" fmla="*/ 0 h 79"/>
                <a:gd name="T4" fmla="*/ 0 w 93"/>
                <a:gd name="T5" fmla="*/ 0 h 79"/>
                <a:gd name="T6" fmla="*/ 0 w 93"/>
                <a:gd name="T7" fmla="*/ 0 h 79"/>
                <a:gd name="T8" fmla="*/ 0 w 93"/>
                <a:gd name="T9" fmla="*/ 0 h 79"/>
                <a:gd name="T10" fmla="*/ 0 w 93"/>
                <a:gd name="T11" fmla="*/ 0 h 79"/>
                <a:gd name="T12" fmla="*/ 0 w 93"/>
                <a:gd name="T13" fmla="*/ 0 h 79"/>
                <a:gd name="T14" fmla="*/ 0 w 93"/>
                <a:gd name="T15" fmla="*/ 0 h 79"/>
                <a:gd name="T16" fmla="*/ 0 w 93"/>
                <a:gd name="T17" fmla="*/ 0 h 79"/>
                <a:gd name="T18" fmla="*/ 0 w 93"/>
                <a:gd name="T19" fmla="*/ 0 h 79"/>
                <a:gd name="T20" fmla="*/ 0 w 93"/>
                <a:gd name="T21" fmla="*/ 0 h 79"/>
                <a:gd name="T22" fmla="*/ 0 w 93"/>
                <a:gd name="T23" fmla="*/ 0 h 79"/>
                <a:gd name="T24" fmla="*/ 0 w 93"/>
                <a:gd name="T25" fmla="*/ 0 h 79"/>
                <a:gd name="T26" fmla="*/ 0 w 93"/>
                <a:gd name="T27" fmla="*/ 0 h 79"/>
                <a:gd name="T28" fmla="*/ 0 w 93"/>
                <a:gd name="T29" fmla="*/ 0 h 79"/>
                <a:gd name="T30" fmla="*/ 0 w 93"/>
                <a:gd name="T31" fmla="*/ 0 h 79"/>
                <a:gd name="T32" fmla="*/ 0 w 93"/>
                <a:gd name="T33" fmla="*/ 0 h 79"/>
                <a:gd name="T34" fmla="*/ 0 w 93"/>
                <a:gd name="T35" fmla="*/ 0 h 79"/>
                <a:gd name="T36" fmla="*/ 0 w 93"/>
                <a:gd name="T37" fmla="*/ 0 h 79"/>
                <a:gd name="T38" fmla="*/ 0 w 93"/>
                <a:gd name="T39" fmla="*/ 0 h 79"/>
                <a:gd name="T40" fmla="*/ 0 w 93"/>
                <a:gd name="T41" fmla="*/ 0 h 79"/>
                <a:gd name="T42" fmla="*/ 0 w 93"/>
                <a:gd name="T43" fmla="*/ 0 h 79"/>
                <a:gd name="T44" fmla="*/ 0 w 93"/>
                <a:gd name="T45" fmla="*/ 0 h 79"/>
                <a:gd name="T46" fmla="*/ 0 w 93"/>
                <a:gd name="T47" fmla="*/ 0 h 79"/>
                <a:gd name="T48" fmla="*/ 0 w 93"/>
                <a:gd name="T49" fmla="*/ 0 h 79"/>
                <a:gd name="T50" fmla="*/ 0 w 93"/>
                <a:gd name="T51" fmla="*/ 0 h 79"/>
                <a:gd name="T52" fmla="*/ 0 w 93"/>
                <a:gd name="T53" fmla="*/ 0 h 79"/>
                <a:gd name="T54" fmla="*/ 0 w 93"/>
                <a:gd name="T55" fmla="*/ 0 h 79"/>
                <a:gd name="T56" fmla="*/ 0 w 93"/>
                <a:gd name="T57" fmla="*/ 0 h 79"/>
                <a:gd name="T58" fmla="*/ 0 w 93"/>
                <a:gd name="T59" fmla="*/ 0 h 79"/>
                <a:gd name="T60" fmla="*/ 0 w 93"/>
                <a:gd name="T61" fmla="*/ 0 h 79"/>
                <a:gd name="T62" fmla="*/ 0 w 93"/>
                <a:gd name="T63" fmla="*/ 0 h 79"/>
                <a:gd name="T64" fmla="*/ 0 w 93"/>
                <a:gd name="T65" fmla="*/ 0 h 79"/>
                <a:gd name="T66" fmla="*/ 0 w 93"/>
                <a:gd name="T67" fmla="*/ 0 h 79"/>
                <a:gd name="T68" fmla="*/ 0 w 93"/>
                <a:gd name="T69" fmla="*/ 0 h 79"/>
                <a:gd name="T70" fmla="*/ 0 w 93"/>
                <a:gd name="T71" fmla="*/ 0 h 79"/>
                <a:gd name="T72" fmla="*/ 0 w 93"/>
                <a:gd name="T73" fmla="*/ 0 h 79"/>
                <a:gd name="T74" fmla="*/ 0 w 93"/>
                <a:gd name="T75" fmla="*/ 0 h 79"/>
                <a:gd name="T76" fmla="*/ 0 w 93"/>
                <a:gd name="T77" fmla="*/ 0 h 79"/>
                <a:gd name="T78" fmla="*/ 0 w 93"/>
                <a:gd name="T79" fmla="*/ 0 h 79"/>
                <a:gd name="T80" fmla="*/ 0 w 93"/>
                <a:gd name="T81" fmla="*/ 0 h 79"/>
                <a:gd name="T82" fmla="*/ 0 w 93"/>
                <a:gd name="T83" fmla="*/ 0 h 79"/>
                <a:gd name="T84" fmla="*/ 0 w 93"/>
                <a:gd name="T85" fmla="*/ 0 h 79"/>
                <a:gd name="T86" fmla="*/ 0 w 93"/>
                <a:gd name="T87" fmla="*/ 0 h 79"/>
                <a:gd name="T88" fmla="*/ 0 w 93"/>
                <a:gd name="T89" fmla="*/ 0 h 79"/>
                <a:gd name="T90" fmla="*/ 0 w 93"/>
                <a:gd name="T91" fmla="*/ 0 h 79"/>
                <a:gd name="T92" fmla="*/ 0 w 93"/>
                <a:gd name="T93" fmla="*/ 0 h 79"/>
                <a:gd name="T94" fmla="*/ 0 w 93"/>
                <a:gd name="T95" fmla="*/ 0 h 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3" h="79">
                  <a:moveTo>
                    <a:pt x="71" y="53"/>
                  </a:moveTo>
                  <a:lnTo>
                    <a:pt x="71" y="53"/>
                  </a:lnTo>
                  <a:lnTo>
                    <a:pt x="75" y="51"/>
                  </a:lnTo>
                  <a:lnTo>
                    <a:pt x="78" y="48"/>
                  </a:lnTo>
                  <a:lnTo>
                    <a:pt x="80" y="45"/>
                  </a:lnTo>
                  <a:lnTo>
                    <a:pt x="82" y="42"/>
                  </a:lnTo>
                  <a:lnTo>
                    <a:pt x="82" y="38"/>
                  </a:lnTo>
                  <a:lnTo>
                    <a:pt x="82" y="34"/>
                  </a:lnTo>
                  <a:lnTo>
                    <a:pt x="81" y="27"/>
                  </a:lnTo>
                  <a:lnTo>
                    <a:pt x="79" y="21"/>
                  </a:lnTo>
                  <a:lnTo>
                    <a:pt x="75" y="15"/>
                  </a:lnTo>
                  <a:lnTo>
                    <a:pt x="72" y="13"/>
                  </a:lnTo>
                  <a:lnTo>
                    <a:pt x="69" y="12"/>
                  </a:lnTo>
                  <a:lnTo>
                    <a:pt x="65" y="11"/>
                  </a:lnTo>
                  <a:lnTo>
                    <a:pt x="60" y="12"/>
                  </a:lnTo>
                  <a:lnTo>
                    <a:pt x="56" y="14"/>
                  </a:lnTo>
                  <a:lnTo>
                    <a:pt x="54" y="18"/>
                  </a:lnTo>
                  <a:lnTo>
                    <a:pt x="53" y="21"/>
                  </a:lnTo>
                  <a:lnTo>
                    <a:pt x="53" y="25"/>
                  </a:lnTo>
                  <a:lnTo>
                    <a:pt x="55" y="51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2" y="67"/>
                  </a:lnTo>
                  <a:lnTo>
                    <a:pt x="50" y="70"/>
                  </a:lnTo>
                  <a:lnTo>
                    <a:pt x="47" y="73"/>
                  </a:lnTo>
                  <a:lnTo>
                    <a:pt x="43" y="75"/>
                  </a:lnTo>
                  <a:lnTo>
                    <a:pt x="38" y="77"/>
                  </a:lnTo>
                  <a:lnTo>
                    <a:pt x="31" y="79"/>
                  </a:lnTo>
                  <a:lnTo>
                    <a:pt x="25" y="78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1" y="68"/>
                  </a:lnTo>
                  <a:lnTo>
                    <a:pt x="7" y="63"/>
                  </a:lnTo>
                  <a:lnTo>
                    <a:pt x="4" y="58"/>
                  </a:lnTo>
                  <a:lnTo>
                    <a:pt x="2" y="52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1" y="29"/>
                  </a:lnTo>
                  <a:lnTo>
                    <a:pt x="3" y="24"/>
                  </a:lnTo>
                  <a:lnTo>
                    <a:pt x="6" y="18"/>
                  </a:lnTo>
                  <a:lnTo>
                    <a:pt x="10" y="14"/>
                  </a:lnTo>
                  <a:lnTo>
                    <a:pt x="16" y="11"/>
                  </a:lnTo>
                  <a:lnTo>
                    <a:pt x="21" y="9"/>
                  </a:lnTo>
                  <a:lnTo>
                    <a:pt x="25" y="20"/>
                  </a:lnTo>
                  <a:lnTo>
                    <a:pt x="19" y="22"/>
                  </a:lnTo>
                  <a:lnTo>
                    <a:pt x="16" y="25"/>
                  </a:lnTo>
                  <a:lnTo>
                    <a:pt x="13" y="28"/>
                  </a:lnTo>
                  <a:lnTo>
                    <a:pt x="11" y="32"/>
                  </a:lnTo>
                  <a:lnTo>
                    <a:pt x="11" y="36"/>
                  </a:lnTo>
                  <a:lnTo>
                    <a:pt x="11" y="41"/>
                  </a:lnTo>
                  <a:lnTo>
                    <a:pt x="12" y="49"/>
                  </a:lnTo>
                  <a:lnTo>
                    <a:pt x="15" y="56"/>
                  </a:lnTo>
                  <a:lnTo>
                    <a:pt x="19" y="62"/>
                  </a:lnTo>
                  <a:lnTo>
                    <a:pt x="22" y="65"/>
                  </a:lnTo>
                  <a:lnTo>
                    <a:pt x="25" y="67"/>
                  </a:lnTo>
                  <a:lnTo>
                    <a:pt x="29" y="67"/>
                  </a:lnTo>
                  <a:lnTo>
                    <a:pt x="33" y="67"/>
                  </a:lnTo>
                  <a:lnTo>
                    <a:pt x="39" y="64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43" y="54"/>
                  </a:lnTo>
                  <a:lnTo>
                    <a:pt x="43" y="44"/>
                  </a:lnTo>
                  <a:lnTo>
                    <a:pt x="41" y="26"/>
                  </a:lnTo>
                  <a:lnTo>
                    <a:pt x="41" y="20"/>
                  </a:lnTo>
                  <a:lnTo>
                    <a:pt x="42" y="13"/>
                  </a:lnTo>
                  <a:lnTo>
                    <a:pt x="44" y="10"/>
                  </a:lnTo>
                  <a:lnTo>
                    <a:pt x="47" y="6"/>
                  </a:lnTo>
                  <a:lnTo>
                    <a:pt x="50" y="4"/>
                  </a:lnTo>
                  <a:lnTo>
                    <a:pt x="55" y="1"/>
                  </a:lnTo>
                  <a:lnTo>
                    <a:pt x="60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5" y="3"/>
                  </a:lnTo>
                  <a:lnTo>
                    <a:pt x="80" y="6"/>
                  </a:lnTo>
                  <a:lnTo>
                    <a:pt x="84" y="10"/>
                  </a:lnTo>
                  <a:lnTo>
                    <a:pt x="88" y="15"/>
                  </a:lnTo>
                  <a:lnTo>
                    <a:pt x="90" y="22"/>
                  </a:lnTo>
                  <a:lnTo>
                    <a:pt x="93" y="32"/>
                  </a:lnTo>
                  <a:lnTo>
                    <a:pt x="93" y="41"/>
                  </a:lnTo>
                  <a:lnTo>
                    <a:pt x="92" y="47"/>
                  </a:lnTo>
                  <a:lnTo>
                    <a:pt x="89" y="53"/>
                  </a:lnTo>
                  <a:lnTo>
                    <a:pt x="86" y="57"/>
                  </a:lnTo>
                  <a:lnTo>
                    <a:pt x="82" y="60"/>
                  </a:lnTo>
                  <a:lnTo>
                    <a:pt x="74" y="64"/>
                  </a:lnTo>
                  <a:lnTo>
                    <a:pt x="71" y="5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455"/>
            <p:cNvSpPr>
              <a:spLocks/>
            </p:cNvSpPr>
            <p:nvPr/>
          </p:nvSpPr>
          <p:spPr bwMode="auto">
            <a:xfrm>
              <a:off x="927" y="2231"/>
              <a:ext cx="33" cy="24"/>
            </a:xfrm>
            <a:custGeom>
              <a:avLst/>
              <a:gdLst>
                <a:gd name="T0" fmla="*/ 0 w 96"/>
                <a:gd name="T1" fmla="*/ 0 h 73"/>
                <a:gd name="T2" fmla="*/ 0 w 96"/>
                <a:gd name="T3" fmla="*/ 0 h 73"/>
                <a:gd name="T4" fmla="*/ 0 w 96"/>
                <a:gd name="T5" fmla="*/ 0 h 73"/>
                <a:gd name="T6" fmla="*/ 0 w 96"/>
                <a:gd name="T7" fmla="*/ 0 h 73"/>
                <a:gd name="T8" fmla="*/ 0 w 96"/>
                <a:gd name="T9" fmla="*/ 0 h 73"/>
                <a:gd name="T10" fmla="*/ 0 w 96"/>
                <a:gd name="T11" fmla="*/ 0 h 73"/>
                <a:gd name="T12" fmla="*/ 0 w 96"/>
                <a:gd name="T13" fmla="*/ 0 h 73"/>
                <a:gd name="T14" fmla="*/ 0 w 96"/>
                <a:gd name="T15" fmla="*/ 0 h 73"/>
                <a:gd name="T16" fmla="*/ 0 w 96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6" h="73">
                  <a:moveTo>
                    <a:pt x="79" y="0"/>
                  </a:moveTo>
                  <a:lnTo>
                    <a:pt x="96" y="71"/>
                  </a:lnTo>
                  <a:lnTo>
                    <a:pt x="85" y="73"/>
                  </a:lnTo>
                  <a:lnTo>
                    <a:pt x="78" y="44"/>
                  </a:lnTo>
                  <a:lnTo>
                    <a:pt x="2" y="61"/>
                  </a:lnTo>
                  <a:lnTo>
                    <a:pt x="0" y="50"/>
                  </a:lnTo>
                  <a:lnTo>
                    <a:pt x="76" y="33"/>
                  </a:lnTo>
                  <a:lnTo>
                    <a:pt x="69" y="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456"/>
            <p:cNvSpPr>
              <a:spLocks noEditPoints="1"/>
            </p:cNvSpPr>
            <p:nvPr/>
          </p:nvSpPr>
          <p:spPr bwMode="auto">
            <a:xfrm>
              <a:off x="930" y="2260"/>
              <a:ext cx="32" cy="29"/>
            </a:xfrm>
            <a:custGeom>
              <a:avLst/>
              <a:gdLst>
                <a:gd name="T0" fmla="*/ 0 w 94"/>
                <a:gd name="T1" fmla="*/ 0 h 85"/>
                <a:gd name="T2" fmla="*/ 0 w 94"/>
                <a:gd name="T3" fmla="*/ 0 h 85"/>
                <a:gd name="T4" fmla="*/ 0 w 94"/>
                <a:gd name="T5" fmla="*/ 0 h 85"/>
                <a:gd name="T6" fmla="*/ 0 w 94"/>
                <a:gd name="T7" fmla="*/ 0 h 85"/>
                <a:gd name="T8" fmla="*/ 0 w 94"/>
                <a:gd name="T9" fmla="*/ 0 h 85"/>
                <a:gd name="T10" fmla="*/ 0 w 94"/>
                <a:gd name="T11" fmla="*/ 0 h 85"/>
                <a:gd name="T12" fmla="*/ 0 w 94"/>
                <a:gd name="T13" fmla="*/ 0 h 85"/>
                <a:gd name="T14" fmla="*/ 0 w 94"/>
                <a:gd name="T15" fmla="*/ 0 h 85"/>
                <a:gd name="T16" fmla="*/ 0 w 94"/>
                <a:gd name="T17" fmla="*/ 0 h 85"/>
                <a:gd name="T18" fmla="*/ 0 w 94"/>
                <a:gd name="T19" fmla="*/ 0 h 85"/>
                <a:gd name="T20" fmla="*/ 0 w 94"/>
                <a:gd name="T21" fmla="*/ 0 h 85"/>
                <a:gd name="T22" fmla="*/ 0 w 94"/>
                <a:gd name="T23" fmla="*/ 0 h 85"/>
                <a:gd name="T24" fmla="*/ 0 w 94"/>
                <a:gd name="T25" fmla="*/ 0 h 85"/>
                <a:gd name="T26" fmla="*/ 0 w 94"/>
                <a:gd name="T27" fmla="*/ 0 h 85"/>
                <a:gd name="T28" fmla="*/ 0 w 94"/>
                <a:gd name="T29" fmla="*/ 0 h 85"/>
                <a:gd name="T30" fmla="*/ 0 w 94"/>
                <a:gd name="T31" fmla="*/ 0 h 85"/>
                <a:gd name="T32" fmla="*/ 0 w 94"/>
                <a:gd name="T33" fmla="*/ 0 h 85"/>
                <a:gd name="T34" fmla="*/ 0 w 94"/>
                <a:gd name="T35" fmla="*/ 0 h 85"/>
                <a:gd name="T36" fmla="*/ 0 w 94"/>
                <a:gd name="T37" fmla="*/ 0 h 85"/>
                <a:gd name="T38" fmla="*/ 0 w 94"/>
                <a:gd name="T39" fmla="*/ 0 h 85"/>
                <a:gd name="T40" fmla="*/ 0 w 94"/>
                <a:gd name="T41" fmla="*/ 0 h 85"/>
                <a:gd name="T42" fmla="*/ 0 w 94"/>
                <a:gd name="T43" fmla="*/ 0 h 85"/>
                <a:gd name="T44" fmla="*/ 0 w 94"/>
                <a:gd name="T45" fmla="*/ 0 h 85"/>
                <a:gd name="T46" fmla="*/ 0 w 94"/>
                <a:gd name="T47" fmla="*/ 0 h 85"/>
                <a:gd name="T48" fmla="*/ 0 w 94"/>
                <a:gd name="T49" fmla="*/ 0 h 85"/>
                <a:gd name="T50" fmla="*/ 0 w 94"/>
                <a:gd name="T51" fmla="*/ 0 h 85"/>
                <a:gd name="T52" fmla="*/ 0 w 94"/>
                <a:gd name="T53" fmla="*/ 0 h 85"/>
                <a:gd name="T54" fmla="*/ 0 w 94"/>
                <a:gd name="T55" fmla="*/ 0 h 85"/>
                <a:gd name="T56" fmla="*/ 0 w 94"/>
                <a:gd name="T57" fmla="*/ 0 h 85"/>
                <a:gd name="T58" fmla="*/ 0 w 94"/>
                <a:gd name="T59" fmla="*/ 0 h 85"/>
                <a:gd name="T60" fmla="*/ 0 w 94"/>
                <a:gd name="T61" fmla="*/ 0 h 85"/>
                <a:gd name="T62" fmla="*/ 0 w 94"/>
                <a:gd name="T63" fmla="*/ 0 h 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4" h="85">
                  <a:moveTo>
                    <a:pt x="1" y="24"/>
                  </a:moveTo>
                  <a:lnTo>
                    <a:pt x="0" y="12"/>
                  </a:lnTo>
                  <a:lnTo>
                    <a:pt x="88" y="0"/>
                  </a:lnTo>
                  <a:lnTo>
                    <a:pt x="94" y="41"/>
                  </a:lnTo>
                  <a:lnTo>
                    <a:pt x="94" y="46"/>
                  </a:lnTo>
                  <a:lnTo>
                    <a:pt x="94" y="52"/>
                  </a:lnTo>
                  <a:lnTo>
                    <a:pt x="93" y="57"/>
                  </a:lnTo>
                  <a:lnTo>
                    <a:pt x="91" y="61"/>
                  </a:lnTo>
                  <a:lnTo>
                    <a:pt x="89" y="65"/>
                  </a:lnTo>
                  <a:lnTo>
                    <a:pt x="85" y="69"/>
                  </a:lnTo>
                  <a:lnTo>
                    <a:pt x="79" y="71"/>
                  </a:lnTo>
                  <a:lnTo>
                    <a:pt x="73" y="73"/>
                  </a:lnTo>
                  <a:lnTo>
                    <a:pt x="68" y="73"/>
                  </a:lnTo>
                  <a:lnTo>
                    <a:pt x="65" y="73"/>
                  </a:lnTo>
                  <a:lnTo>
                    <a:pt x="58" y="71"/>
                  </a:lnTo>
                  <a:lnTo>
                    <a:pt x="54" y="67"/>
                  </a:lnTo>
                  <a:lnTo>
                    <a:pt x="50" y="64"/>
                  </a:lnTo>
                  <a:lnTo>
                    <a:pt x="49" y="67"/>
                  </a:lnTo>
                  <a:lnTo>
                    <a:pt x="47" y="71"/>
                  </a:lnTo>
                  <a:lnTo>
                    <a:pt x="43" y="74"/>
                  </a:lnTo>
                  <a:lnTo>
                    <a:pt x="35" y="76"/>
                  </a:lnTo>
                  <a:lnTo>
                    <a:pt x="20" y="79"/>
                  </a:lnTo>
                  <a:lnTo>
                    <a:pt x="16" y="80"/>
                  </a:lnTo>
                  <a:lnTo>
                    <a:pt x="14" y="81"/>
                  </a:lnTo>
                  <a:lnTo>
                    <a:pt x="13" y="82"/>
                  </a:lnTo>
                  <a:lnTo>
                    <a:pt x="11" y="85"/>
                  </a:lnTo>
                  <a:lnTo>
                    <a:pt x="9" y="85"/>
                  </a:lnTo>
                  <a:lnTo>
                    <a:pt x="7" y="70"/>
                  </a:lnTo>
                  <a:lnTo>
                    <a:pt x="13" y="69"/>
                  </a:lnTo>
                  <a:lnTo>
                    <a:pt x="19" y="67"/>
                  </a:lnTo>
                  <a:lnTo>
                    <a:pt x="29" y="65"/>
                  </a:lnTo>
                  <a:lnTo>
                    <a:pt x="35" y="64"/>
                  </a:lnTo>
                  <a:lnTo>
                    <a:pt x="37" y="63"/>
                  </a:lnTo>
                  <a:lnTo>
                    <a:pt x="39" y="62"/>
                  </a:lnTo>
                  <a:lnTo>
                    <a:pt x="41" y="59"/>
                  </a:lnTo>
                  <a:lnTo>
                    <a:pt x="42" y="56"/>
                  </a:lnTo>
                  <a:lnTo>
                    <a:pt x="43" y="52"/>
                  </a:lnTo>
                  <a:lnTo>
                    <a:pt x="43" y="48"/>
                  </a:lnTo>
                  <a:lnTo>
                    <a:pt x="39" y="19"/>
                  </a:lnTo>
                  <a:lnTo>
                    <a:pt x="1" y="24"/>
                  </a:lnTo>
                  <a:close/>
                  <a:moveTo>
                    <a:pt x="49" y="18"/>
                  </a:moveTo>
                  <a:lnTo>
                    <a:pt x="53" y="45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7" y="57"/>
                  </a:lnTo>
                  <a:lnTo>
                    <a:pt x="59" y="59"/>
                  </a:lnTo>
                  <a:lnTo>
                    <a:pt x="62" y="60"/>
                  </a:lnTo>
                  <a:lnTo>
                    <a:pt x="66" y="61"/>
                  </a:lnTo>
                  <a:lnTo>
                    <a:pt x="70" y="61"/>
                  </a:lnTo>
                  <a:lnTo>
                    <a:pt x="75" y="60"/>
                  </a:lnTo>
                  <a:lnTo>
                    <a:pt x="78" y="58"/>
                  </a:lnTo>
                  <a:lnTo>
                    <a:pt x="80" y="56"/>
                  </a:lnTo>
                  <a:lnTo>
                    <a:pt x="82" y="54"/>
                  </a:lnTo>
                  <a:lnTo>
                    <a:pt x="83" y="48"/>
                  </a:lnTo>
                  <a:lnTo>
                    <a:pt x="83" y="43"/>
                  </a:lnTo>
                  <a:lnTo>
                    <a:pt x="79" y="14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457"/>
            <p:cNvSpPr>
              <a:spLocks noEditPoints="1"/>
            </p:cNvSpPr>
            <p:nvPr/>
          </p:nvSpPr>
          <p:spPr bwMode="auto">
            <a:xfrm>
              <a:off x="934" y="2289"/>
              <a:ext cx="30" cy="29"/>
            </a:xfrm>
            <a:custGeom>
              <a:avLst/>
              <a:gdLst>
                <a:gd name="T0" fmla="*/ 0 w 91"/>
                <a:gd name="T1" fmla="*/ 0 h 79"/>
                <a:gd name="T2" fmla="*/ 0 w 91"/>
                <a:gd name="T3" fmla="*/ 0 h 79"/>
                <a:gd name="T4" fmla="*/ 0 w 91"/>
                <a:gd name="T5" fmla="*/ 0 h 79"/>
                <a:gd name="T6" fmla="*/ 0 w 91"/>
                <a:gd name="T7" fmla="*/ 0 h 79"/>
                <a:gd name="T8" fmla="*/ 0 w 91"/>
                <a:gd name="T9" fmla="*/ 0 h 79"/>
                <a:gd name="T10" fmla="*/ 0 w 91"/>
                <a:gd name="T11" fmla="*/ 0 h 79"/>
                <a:gd name="T12" fmla="*/ 0 w 91"/>
                <a:gd name="T13" fmla="*/ 0 h 79"/>
                <a:gd name="T14" fmla="*/ 0 w 91"/>
                <a:gd name="T15" fmla="*/ 0 h 79"/>
                <a:gd name="T16" fmla="*/ 0 w 91"/>
                <a:gd name="T17" fmla="*/ 0 h 79"/>
                <a:gd name="T18" fmla="*/ 0 w 91"/>
                <a:gd name="T19" fmla="*/ 0 h 79"/>
                <a:gd name="T20" fmla="*/ 0 w 91"/>
                <a:gd name="T21" fmla="*/ 0 h 79"/>
                <a:gd name="T22" fmla="*/ 0 w 91"/>
                <a:gd name="T23" fmla="*/ 0 h 79"/>
                <a:gd name="T24" fmla="*/ 0 w 91"/>
                <a:gd name="T25" fmla="*/ 0 h 79"/>
                <a:gd name="T26" fmla="*/ 0 w 91"/>
                <a:gd name="T27" fmla="*/ 0 h 7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1" h="79">
                  <a:moveTo>
                    <a:pt x="26" y="21"/>
                  </a:moveTo>
                  <a:lnTo>
                    <a:pt x="0" y="13"/>
                  </a:lnTo>
                  <a:lnTo>
                    <a:pt x="0" y="0"/>
                  </a:lnTo>
                  <a:lnTo>
                    <a:pt x="90" y="30"/>
                  </a:lnTo>
                  <a:lnTo>
                    <a:pt x="91" y="44"/>
                  </a:lnTo>
                  <a:lnTo>
                    <a:pt x="3" y="79"/>
                  </a:lnTo>
                  <a:lnTo>
                    <a:pt x="2" y="66"/>
                  </a:lnTo>
                  <a:lnTo>
                    <a:pt x="28" y="57"/>
                  </a:lnTo>
                  <a:lnTo>
                    <a:pt x="26" y="21"/>
                  </a:lnTo>
                  <a:close/>
                  <a:moveTo>
                    <a:pt x="38" y="52"/>
                  </a:moveTo>
                  <a:lnTo>
                    <a:pt x="77" y="37"/>
                  </a:lnTo>
                  <a:lnTo>
                    <a:pt x="37" y="25"/>
                  </a:lnTo>
                  <a:lnTo>
                    <a:pt x="38" y="5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458"/>
            <p:cNvSpPr>
              <a:spLocks/>
            </p:cNvSpPr>
            <p:nvPr/>
          </p:nvSpPr>
          <p:spPr bwMode="auto">
            <a:xfrm>
              <a:off x="934" y="2317"/>
              <a:ext cx="30" cy="24"/>
            </a:xfrm>
            <a:custGeom>
              <a:avLst/>
              <a:gdLst>
                <a:gd name="T0" fmla="*/ 0 w 91"/>
                <a:gd name="T1" fmla="*/ 0 h 73"/>
                <a:gd name="T2" fmla="*/ 0 w 91"/>
                <a:gd name="T3" fmla="*/ 0 h 73"/>
                <a:gd name="T4" fmla="*/ 0 w 91"/>
                <a:gd name="T5" fmla="*/ 0 h 73"/>
                <a:gd name="T6" fmla="*/ 0 w 91"/>
                <a:gd name="T7" fmla="*/ 0 h 73"/>
                <a:gd name="T8" fmla="*/ 0 w 91"/>
                <a:gd name="T9" fmla="*/ 0 h 73"/>
                <a:gd name="T10" fmla="*/ 0 w 91"/>
                <a:gd name="T11" fmla="*/ 0 h 73"/>
                <a:gd name="T12" fmla="*/ 0 w 91"/>
                <a:gd name="T13" fmla="*/ 0 h 73"/>
                <a:gd name="T14" fmla="*/ 0 w 91"/>
                <a:gd name="T15" fmla="*/ 0 h 73"/>
                <a:gd name="T16" fmla="*/ 0 w 91"/>
                <a:gd name="T17" fmla="*/ 0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1" h="73">
                  <a:moveTo>
                    <a:pt x="91" y="1"/>
                  </a:moveTo>
                  <a:lnTo>
                    <a:pt x="88" y="73"/>
                  </a:lnTo>
                  <a:lnTo>
                    <a:pt x="78" y="73"/>
                  </a:lnTo>
                  <a:lnTo>
                    <a:pt x="79" y="42"/>
                  </a:lnTo>
                  <a:lnTo>
                    <a:pt x="0" y="39"/>
                  </a:lnTo>
                  <a:lnTo>
                    <a:pt x="1" y="27"/>
                  </a:lnTo>
                  <a:lnTo>
                    <a:pt x="79" y="30"/>
                  </a:lnTo>
                  <a:lnTo>
                    <a:pt x="81" y="0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459"/>
            <p:cNvSpPr>
              <a:spLocks/>
            </p:cNvSpPr>
            <p:nvPr/>
          </p:nvSpPr>
          <p:spPr bwMode="auto">
            <a:xfrm>
              <a:off x="933" y="2342"/>
              <a:ext cx="30" cy="8"/>
            </a:xfrm>
            <a:custGeom>
              <a:avLst/>
              <a:gdLst>
                <a:gd name="T0" fmla="*/ 0 w 90"/>
                <a:gd name="T1" fmla="*/ 0 h 21"/>
                <a:gd name="T2" fmla="*/ 0 w 90"/>
                <a:gd name="T3" fmla="*/ 0 h 21"/>
                <a:gd name="T4" fmla="*/ 0 w 90"/>
                <a:gd name="T5" fmla="*/ 0 h 21"/>
                <a:gd name="T6" fmla="*/ 0 w 90"/>
                <a:gd name="T7" fmla="*/ 0 h 21"/>
                <a:gd name="T8" fmla="*/ 0 w 90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0" h="21">
                  <a:moveTo>
                    <a:pt x="0" y="12"/>
                  </a:moveTo>
                  <a:lnTo>
                    <a:pt x="1" y="0"/>
                  </a:lnTo>
                  <a:lnTo>
                    <a:pt x="90" y="9"/>
                  </a:lnTo>
                  <a:lnTo>
                    <a:pt x="89" y="2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460"/>
            <p:cNvSpPr>
              <a:spLocks noEditPoints="1"/>
            </p:cNvSpPr>
            <p:nvPr/>
          </p:nvSpPr>
          <p:spPr bwMode="auto">
            <a:xfrm>
              <a:off x="929" y="2353"/>
              <a:ext cx="32" cy="29"/>
            </a:xfrm>
            <a:custGeom>
              <a:avLst/>
              <a:gdLst>
                <a:gd name="T0" fmla="*/ 0 w 94"/>
                <a:gd name="T1" fmla="*/ 0 h 86"/>
                <a:gd name="T2" fmla="*/ 0 w 94"/>
                <a:gd name="T3" fmla="*/ 0 h 86"/>
                <a:gd name="T4" fmla="*/ 0 w 94"/>
                <a:gd name="T5" fmla="*/ 0 h 86"/>
                <a:gd name="T6" fmla="*/ 0 w 94"/>
                <a:gd name="T7" fmla="*/ 0 h 86"/>
                <a:gd name="T8" fmla="*/ 0 w 94"/>
                <a:gd name="T9" fmla="*/ 0 h 86"/>
                <a:gd name="T10" fmla="*/ 0 w 94"/>
                <a:gd name="T11" fmla="*/ 0 h 86"/>
                <a:gd name="T12" fmla="*/ 0 w 94"/>
                <a:gd name="T13" fmla="*/ 0 h 86"/>
                <a:gd name="T14" fmla="*/ 0 w 94"/>
                <a:gd name="T15" fmla="*/ 0 h 86"/>
                <a:gd name="T16" fmla="*/ 0 w 94"/>
                <a:gd name="T17" fmla="*/ 0 h 86"/>
                <a:gd name="T18" fmla="*/ 0 w 94"/>
                <a:gd name="T19" fmla="*/ 0 h 86"/>
                <a:gd name="T20" fmla="*/ 0 w 94"/>
                <a:gd name="T21" fmla="*/ 0 h 86"/>
                <a:gd name="T22" fmla="*/ 0 w 94"/>
                <a:gd name="T23" fmla="*/ 0 h 86"/>
                <a:gd name="T24" fmla="*/ 0 w 94"/>
                <a:gd name="T25" fmla="*/ 0 h 86"/>
                <a:gd name="T26" fmla="*/ 0 w 94"/>
                <a:gd name="T27" fmla="*/ 0 h 86"/>
                <a:gd name="T28" fmla="*/ 0 w 94"/>
                <a:gd name="T29" fmla="*/ 0 h 86"/>
                <a:gd name="T30" fmla="*/ 0 w 94"/>
                <a:gd name="T31" fmla="*/ 0 h 86"/>
                <a:gd name="T32" fmla="*/ 0 w 94"/>
                <a:gd name="T33" fmla="*/ 0 h 86"/>
                <a:gd name="T34" fmla="*/ 0 w 94"/>
                <a:gd name="T35" fmla="*/ 0 h 86"/>
                <a:gd name="T36" fmla="*/ 0 w 94"/>
                <a:gd name="T37" fmla="*/ 0 h 86"/>
                <a:gd name="T38" fmla="*/ 0 w 94"/>
                <a:gd name="T39" fmla="*/ 0 h 86"/>
                <a:gd name="T40" fmla="*/ 0 w 94"/>
                <a:gd name="T41" fmla="*/ 0 h 86"/>
                <a:gd name="T42" fmla="*/ 0 w 94"/>
                <a:gd name="T43" fmla="*/ 0 h 86"/>
                <a:gd name="T44" fmla="*/ 0 w 94"/>
                <a:gd name="T45" fmla="*/ 0 h 86"/>
                <a:gd name="T46" fmla="*/ 0 w 94"/>
                <a:gd name="T47" fmla="*/ 0 h 86"/>
                <a:gd name="T48" fmla="*/ 0 w 94"/>
                <a:gd name="T49" fmla="*/ 0 h 86"/>
                <a:gd name="T50" fmla="*/ 0 w 94"/>
                <a:gd name="T51" fmla="*/ 0 h 86"/>
                <a:gd name="T52" fmla="*/ 0 w 94"/>
                <a:gd name="T53" fmla="*/ 0 h 86"/>
                <a:gd name="T54" fmla="*/ 0 w 94"/>
                <a:gd name="T55" fmla="*/ 0 h 86"/>
                <a:gd name="T56" fmla="*/ 0 w 94"/>
                <a:gd name="T57" fmla="*/ 0 h 86"/>
                <a:gd name="T58" fmla="*/ 0 w 94"/>
                <a:gd name="T59" fmla="*/ 0 h 86"/>
                <a:gd name="T60" fmla="*/ 0 w 94"/>
                <a:gd name="T61" fmla="*/ 0 h 86"/>
                <a:gd name="T62" fmla="*/ 0 w 94"/>
                <a:gd name="T63" fmla="*/ 0 h 86"/>
                <a:gd name="T64" fmla="*/ 0 w 94"/>
                <a:gd name="T65" fmla="*/ 0 h 86"/>
                <a:gd name="T66" fmla="*/ 0 w 94"/>
                <a:gd name="T67" fmla="*/ 0 h 86"/>
                <a:gd name="T68" fmla="*/ 0 w 94"/>
                <a:gd name="T69" fmla="*/ 0 h 86"/>
                <a:gd name="T70" fmla="*/ 0 w 94"/>
                <a:gd name="T71" fmla="*/ 0 h 86"/>
                <a:gd name="T72" fmla="*/ 0 w 94"/>
                <a:gd name="T73" fmla="*/ 0 h 86"/>
                <a:gd name="T74" fmla="*/ 0 w 94"/>
                <a:gd name="T75" fmla="*/ 0 h 86"/>
                <a:gd name="T76" fmla="*/ 0 w 94"/>
                <a:gd name="T77" fmla="*/ 0 h 86"/>
                <a:gd name="T78" fmla="*/ 0 w 94"/>
                <a:gd name="T79" fmla="*/ 0 h 86"/>
                <a:gd name="T80" fmla="*/ 0 w 94"/>
                <a:gd name="T81" fmla="*/ 0 h 86"/>
                <a:gd name="T82" fmla="*/ 0 w 94"/>
                <a:gd name="T83" fmla="*/ 0 h 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94" h="86">
                  <a:moveTo>
                    <a:pt x="0" y="35"/>
                  </a:moveTo>
                  <a:lnTo>
                    <a:pt x="0" y="35"/>
                  </a:lnTo>
                  <a:lnTo>
                    <a:pt x="2" y="30"/>
                  </a:lnTo>
                  <a:lnTo>
                    <a:pt x="4" y="25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5" y="9"/>
                  </a:lnTo>
                  <a:lnTo>
                    <a:pt x="22" y="5"/>
                  </a:lnTo>
                  <a:lnTo>
                    <a:pt x="30" y="2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3" y="1"/>
                  </a:lnTo>
                  <a:lnTo>
                    <a:pt x="61" y="3"/>
                  </a:lnTo>
                  <a:lnTo>
                    <a:pt x="68" y="5"/>
                  </a:lnTo>
                  <a:lnTo>
                    <a:pt x="75" y="9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3" y="34"/>
                  </a:lnTo>
                  <a:lnTo>
                    <a:pt x="94" y="40"/>
                  </a:lnTo>
                  <a:lnTo>
                    <a:pt x="94" y="45"/>
                  </a:lnTo>
                  <a:lnTo>
                    <a:pt x="93" y="51"/>
                  </a:lnTo>
                  <a:lnTo>
                    <a:pt x="92" y="57"/>
                  </a:lnTo>
                  <a:lnTo>
                    <a:pt x="90" y="62"/>
                  </a:lnTo>
                  <a:lnTo>
                    <a:pt x="88" y="66"/>
                  </a:lnTo>
                  <a:lnTo>
                    <a:pt x="84" y="70"/>
                  </a:lnTo>
                  <a:lnTo>
                    <a:pt x="78" y="77"/>
                  </a:lnTo>
                  <a:lnTo>
                    <a:pt x="71" y="82"/>
                  </a:lnTo>
                  <a:lnTo>
                    <a:pt x="63" y="85"/>
                  </a:lnTo>
                  <a:lnTo>
                    <a:pt x="55" y="86"/>
                  </a:lnTo>
                  <a:lnTo>
                    <a:pt x="47" y="86"/>
                  </a:lnTo>
                  <a:lnTo>
                    <a:pt x="39" y="86"/>
                  </a:lnTo>
                  <a:lnTo>
                    <a:pt x="32" y="84"/>
                  </a:lnTo>
                  <a:lnTo>
                    <a:pt x="24" y="81"/>
                  </a:lnTo>
                  <a:lnTo>
                    <a:pt x="17" y="77"/>
                  </a:lnTo>
                  <a:lnTo>
                    <a:pt x="11" y="72"/>
                  </a:lnTo>
                  <a:lnTo>
                    <a:pt x="5" y="65"/>
                  </a:lnTo>
                  <a:lnTo>
                    <a:pt x="2" y="57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0" y="35"/>
                  </a:lnTo>
                  <a:close/>
                  <a:moveTo>
                    <a:pt x="82" y="49"/>
                  </a:moveTo>
                  <a:lnTo>
                    <a:pt x="82" y="49"/>
                  </a:lnTo>
                  <a:lnTo>
                    <a:pt x="82" y="42"/>
                  </a:lnTo>
                  <a:lnTo>
                    <a:pt x="81" y="36"/>
                  </a:lnTo>
                  <a:lnTo>
                    <a:pt x="79" y="30"/>
                  </a:lnTo>
                  <a:lnTo>
                    <a:pt x="75" y="25"/>
                  </a:lnTo>
                  <a:lnTo>
                    <a:pt x="71" y="21"/>
                  </a:lnTo>
                  <a:lnTo>
                    <a:pt x="65" y="17"/>
                  </a:lnTo>
                  <a:lnTo>
                    <a:pt x="59" y="15"/>
                  </a:lnTo>
                  <a:lnTo>
                    <a:pt x="51" y="13"/>
                  </a:lnTo>
                  <a:lnTo>
                    <a:pt x="44" y="12"/>
                  </a:lnTo>
                  <a:lnTo>
                    <a:pt x="37" y="13"/>
                  </a:lnTo>
                  <a:lnTo>
                    <a:pt x="30" y="14"/>
                  </a:lnTo>
                  <a:lnTo>
                    <a:pt x="25" y="17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3" y="31"/>
                  </a:lnTo>
                  <a:lnTo>
                    <a:pt x="11" y="37"/>
                  </a:lnTo>
                  <a:lnTo>
                    <a:pt x="10" y="44"/>
                  </a:lnTo>
                  <a:lnTo>
                    <a:pt x="11" y="50"/>
                  </a:lnTo>
                  <a:lnTo>
                    <a:pt x="14" y="56"/>
                  </a:lnTo>
                  <a:lnTo>
                    <a:pt x="17" y="61"/>
                  </a:lnTo>
                  <a:lnTo>
                    <a:pt x="22" y="65"/>
                  </a:lnTo>
                  <a:lnTo>
                    <a:pt x="27" y="69"/>
                  </a:lnTo>
                  <a:lnTo>
                    <a:pt x="34" y="72"/>
                  </a:lnTo>
                  <a:lnTo>
                    <a:pt x="41" y="73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2" y="72"/>
                  </a:lnTo>
                  <a:lnTo>
                    <a:pt x="68" y="70"/>
                  </a:lnTo>
                  <a:lnTo>
                    <a:pt x="73" y="66"/>
                  </a:lnTo>
                  <a:lnTo>
                    <a:pt x="77" y="61"/>
                  </a:lnTo>
                  <a:lnTo>
                    <a:pt x="80" y="56"/>
                  </a:lnTo>
                  <a:lnTo>
                    <a:pt x="82" y="4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461"/>
            <p:cNvSpPr>
              <a:spLocks/>
            </p:cNvSpPr>
            <p:nvPr/>
          </p:nvSpPr>
          <p:spPr bwMode="auto">
            <a:xfrm>
              <a:off x="921" y="2383"/>
              <a:ext cx="34" cy="30"/>
            </a:xfrm>
            <a:custGeom>
              <a:avLst/>
              <a:gdLst>
                <a:gd name="T0" fmla="*/ 0 w 104"/>
                <a:gd name="T1" fmla="*/ 0 h 92"/>
                <a:gd name="T2" fmla="*/ 0 w 104"/>
                <a:gd name="T3" fmla="*/ 0 h 92"/>
                <a:gd name="T4" fmla="*/ 0 w 104"/>
                <a:gd name="T5" fmla="*/ 0 h 92"/>
                <a:gd name="T6" fmla="*/ 0 w 104"/>
                <a:gd name="T7" fmla="*/ 0 h 92"/>
                <a:gd name="T8" fmla="*/ 0 w 104"/>
                <a:gd name="T9" fmla="*/ 0 h 92"/>
                <a:gd name="T10" fmla="*/ 0 w 104"/>
                <a:gd name="T11" fmla="*/ 0 h 92"/>
                <a:gd name="T12" fmla="*/ 0 w 104"/>
                <a:gd name="T13" fmla="*/ 0 h 92"/>
                <a:gd name="T14" fmla="*/ 0 w 104"/>
                <a:gd name="T15" fmla="*/ 0 h 92"/>
                <a:gd name="T16" fmla="*/ 0 w 104"/>
                <a:gd name="T17" fmla="*/ 0 h 92"/>
                <a:gd name="T18" fmla="*/ 0 w 104"/>
                <a:gd name="T19" fmla="*/ 0 h 92"/>
                <a:gd name="T20" fmla="*/ 0 w 104"/>
                <a:gd name="T21" fmla="*/ 0 h 92"/>
                <a:gd name="T22" fmla="*/ 0 w 104"/>
                <a:gd name="T23" fmla="*/ 0 h 92"/>
                <a:gd name="T24" fmla="*/ 0 w 104"/>
                <a:gd name="T25" fmla="*/ 0 h 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4" h="92">
                  <a:moveTo>
                    <a:pt x="89" y="81"/>
                  </a:moveTo>
                  <a:lnTo>
                    <a:pt x="86" y="92"/>
                  </a:lnTo>
                  <a:lnTo>
                    <a:pt x="0" y="68"/>
                  </a:lnTo>
                  <a:lnTo>
                    <a:pt x="4" y="55"/>
                  </a:lnTo>
                  <a:lnTo>
                    <a:pt x="85" y="31"/>
                  </a:lnTo>
                  <a:lnTo>
                    <a:pt x="16" y="11"/>
                  </a:lnTo>
                  <a:lnTo>
                    <a:pt x="19" y="0"/>
                  </a:lnTo>
                  <a:lnTo>
                    <a:pt x="104" y="24"/>
                  </a:lnTo>
                  <a:lnTo>
                    <a:pt x="100" y="38"/>
                  </a:lnTo>
                  <a:lnTo>
                    <a:pt x="20" y="61"/>
                  </a:lnTo>
                  <a:lnTo>
                    <a:pt x="20" y="62"/>
                  </a:lnTo>
                  <a:lnTo>
                    <a:pt x="89" y="8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462"/>
            <p:cNvSpPr>
              <a:spLocks/>
            </p:cNvSpPr>
            <p:nvPr/>
          </p:nvSpPr>
          <p:spPr bwMode="auto">
            <a:xfrm>
              <a:off x="339" y="2440"/>
              <a:ext cx="34" cy="29"/>
            </a:xfrm>
            <a:custGeom>
              <a:avLst/>
              <a:gdLst>
                <a:gd name="T0" fmla="*/ 0 w 102"/>
                <a:gd name="T1" fmla="*/ 0 h 92"/>
                <a:gd name="T2" fmla="*/ 0 w 102"/>
                <a:gd name="T3" fmla="*/ 0 h 92"/>
                <a:gd name="T4" fmla="*/ 0 w 102"/>
                <a:gd name="T5" fmla="*/ 0 h 92"/>
                <a:gd name="T6" fmla="*/ 0 w 102"/>
                <a:gd name="T7" fmla="*/ 0 h 92"/>
                <a:gd name="T8" fmla="*/ 0 w 102"/>
                <a:gd name="T9" fmla="*/ 0 h 92"/>
                <a:gd name="T10" fmla="*/ 0 w 102"/>
                <a:gd name="T11" fmla="*/ 0 h 92"/>
                <a:gd name="T12" fmla="*/ 0 w 102"/>
                <a:gd name="T13" fmla="*/ 0 h 92"/>
                <a:gd name="T14" fmla="*/ 0 w 102"/>
                <a:gd name="T15" fmla="*/ 0 h 92"/>
                <a:gd name="T16" fmla="*/ 0 w 102"/>
                <a:gd name="T17" fmla="*/ 0 h 92"/>
                <a:gd name="T18" fmla="*/ 0 w 102"/>
                <a:gd name="T19" fmla="*/ 0 h 92"/>
                <a:gd name="T20" fmla="*/ 0 w 102"/>
                <a:gd name="T21" fmla="*/ 0 h 92"/>
                <a:gd name="T22" fmla="*/ 0 w 102"/>
                <a:gd name="T23" fmla="*/ 0 h 92"/>
                <a:gd name="T24" fmla="*/ 0 w 102"/>
                <a:gd name="T25" fmla="*/ 0 h 92"/>
                <a:gd name="T26" fmla="*/ 0 w 102"/>
                <a:gd name="T27" fmla="*/ 0 h 92"/>
                <a:gd name="T28" fmla="*/ 0 w 102"/>
                <a:gd name="T29" fmla="*/ 0 h 92"/>
                <a:gd name="T30" fmla="*/ 0 w 102"/>
                <a:gd name="T31" fmla="*/ 0 h 92"/>
                <a:gd name="T32" fmla="*/ 0 w 102"/>
                <a:gd name="T33" fmla="*/ 0 h 92"/>
                <a:gd name="T34" fmla="*/ 0 w 102"/>
                <a:gd name="T35" fmla="*/ 0 h 92"/>
                <a:gd name="T36" fmla="*/ 0 w 102"/>
                <a:gd name="T37" fmla="*/ 0 h 92"/>
                <a:gd name="T38" fmla="*/ 0 w 102"/>
                <a:gd name="T39" fmla="*/ 0 h 92"/>
                <a:gd name="T40" fmla="*/ 0 w 102"/>
                <a:gd name="T41" fmla="*/ 0 h 92"/>
                <a:gd name="T42" fmla="*/ 0 w 102"/>
                <a:gd name="T43" fmla="*/ 0 h 92"/>
                <a:gd name="T44" fmla="*/ 0 w 102"/>
                <a:gd name="T45" fmla="*/ 0 h 92"/>
                <a:gd name="T46" fmla="*/ 0 w 102"/>
                <a:gd name="T47" fmla="*/ 0 h 92"/>
                <a:gd name="T48" fmla="*/ 0 w 102"/>
                <a:gd name="T49" fmla="*/ 0 h 92"/>
                <a:gd name="T50" fmla="*/ 0 w 102"/>
                <a:gd name="T51" fmla="*/ 0 h 92"/>
                <a:gd name="T52" fmla="*/ 0 w 102"/>
                <a:gd name="T53" fmla="*/ 0 h 92"/>
                <a:gd name="T54" fmla="*/ 0 w 102"/>
                <a:gd name="T55" fmla="*/ 0 h 92"/>
                <a:gd name="T56" fmla="*/ 0 w 102"/>
                <a:gd name="T57" fmla="*/ 0 h 92"/>
                <a:gd name="T58" fmla="*/ 0 w 102"/>
                <a:gd name="T59" fmla="*/ 0 h 92"/>
                <a:gd name="T60" fmla="*/ 0 w 102"/>
                <a:gd name="T61" fmla="*/ 0 h 92"/>
                <a:gd name="T62" fmla="*/ 0 w 102"/>
                <a:gd name="T63" fmla="*/ 0 h 92"/>
                <a:gd name="T64" fmla="*/ 0 w 102"/>
                <a:gd name="T65" fmla="*/ 0 h 92"/>
                <a:gd name="T66" fmla="*/ 0 w 102"/>
                <a:gd name="T67" fmla="*/ 0 h 92"/>
                <a:gd name="T68" fmla="*/ 0 w 102"/>
                <a:gd name="T69" fmla="*/ 0 h 92"/>
                <a:gd name="T70" fmla="*/ 0 w 102"/>
                <a:gd name="T71" fmla="*/ 0 h 92"/>
                <a:gd name="T72" fmla="*/ 0 w 102"/>
                <a:gd name="T73" fmla="*/ 0 h 92"/>
                <a:gd name="T74" fmla="*/ 0 w 102"/>
                <a:gd name="T75" fmla="*/ 0 h 92"/>
                <a:gd name="T76" fmla="*/ 0 w 102"/>
                <a:gd name="T77" fmla="*/ 0 h 92"/>
                <a:gd name="T78" fmla="*/ 0 w 102"/>
                <a:gd name="T79" fmla="*/ 0 h 92"/>
                <a:gd name="T80" fmla="*/ 0 w 102"/>
                <a:gd name="T81" fmla="*/ 0 h 92"/>
                <a:gd name="T82" fmla="*/ 0 w 102"/>
                <a:gd name="T83" fmla="*/ 0 h 92"/>
                <a:gd name="T84" fmla="*/ 0 w 102"/>
                <a:gd name="T85" fmla="*/ 0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02" h="92">
                  <a:moveTo>
                    <a:pt x="102" y="63"/>
                  </a:moveTo>
                  <a:lnTo>
                    <a:pt x="50" y="89"/>
                  </a:lnTo>
                  <a:lnTo>
                    <a:pt x="44" y="91"/>
                  </a:lnTo>
                  <a:lnTo>
                    <a:pt x="38" y="92"/>
                  </a:lnTo>
                  <a:lnTo>
                    <a:pt x="32" y="92"/>
                  </a:lnTo>
                  <a:lnTo>
                    <a:pt x="26" y="91"/>
                  </a:lnTo>
                  <a:lnTo>
                    <a:pt x="20" y="89"/>
                  </a:lnTo>
                  <a:lnTo>
                    <a:pt x="14" y="85"/>
                  </a:lnTo>
                  <a:lnTo>
                    <a:pt x="9" y="79"/>
                  </a:lnTo>
                  <a:lnTo>
                    <a:pt x="5" y="72"/>
                  </a:lnTo>
                  <a:lnTo>
                    <a:pt x="2" y="64"/>
                  </a:lnTo>
                  <a:lnTo>
                    <a:pt x="0" y="57"/>
                  </a:lnTo>
                  <a:lnTo>
                    <a:pt x="1" y="50"/>
                  </a:lnTo>
                  <a:lnTo>
                    <a:pt x="2" y="44"/>
                  </a:lnTo>
                  <a:lnTo>
                    <a:pt x="5" y="39"/>
                  </a:lnTo>
                  <a:lnTo>
                    <a:pt x="8" y="34"/>
                  </a:lnTo>
                  <a:lnTo>
                    <a:pt x="13" y="31"/>
                  </a:lnTo>
                  <a:lnTo>
                    <a:pt x="18" y="27"/>
                  </a:lnTo>
                  <a:lnTo>
                    <a:pt x="70" y="0"/>
                  </a:lnTo>
                  <a:lnTo>
                    <a:pt x="77" y="12"/>
                  </a:lnTo>
                  <a:lnTo>
                    <a:pt x="26" y="37"/>
                  </a:lnTo>
                  <a:lnTo>
                    <a:pt x="21" y="40"/>
                  </a:lnTo>
                  <a:lnTo>
                    <a:pt x="17" y="44"/>
                  </a:lnTo>
                  <a:lnTo>
                    <a:pt x="14" y="48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3" y="64"/>
                  </a:lnTo>
                  <a:lnTo>
                    <a:pt x="14" y="67"/>
                  </a:lnTo>
                  <a:lnTo>
                    <a:pt x="16" y="71"/>
                  </a:lnTo>
                  <a:lnTo>
                    <a:pt x="19" y="74"/>
                  </a:lnTo>
                  <a:lnTo>
                    <a:pt x="22" y="77"/>
                  </a:lnTo>
                  <a:lnTo>
                    <a:pt x="26" y="79"/>
                  </a:lnTo>
                  <a:lnTo>
                    <a:pt x="30" y="80"/>
                  </a:lnTo>
                  <a:lnTo>
                    <a:pt x="35" y="81"/>
                  </a:lnTo>
                  <a:lnTo>
                    <a:pt x="40" y="80"/>
                  </a:lnTo>
                  <a:lnTo>
                    <a:pt x="46" y="77"/>
                  </a:lnTo>
                  <a:lnTo>
                    <a:pt x="97" y="52"/>
                  </a:lnTo>
                  <a:lnTo>
                    <a:pt x="102" y="6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463"/>
            <p:cNvSpPr>
              <a:spLocks/>
            </p:cNvSpPr>
            <p:nvPr/>
          </p:nvSpPr>
          <p:spPr bwMode="auto">
            <a:xfrm>
              <a:off x="351" y="2478"/>
              <a:ext cx="7" cy="8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0 h 18"/>
                <a:gd name="T4" fmla="*/ 0 w 17"/>
                <a:gd name="T5" fmla="*/ 0 h 18"/>
                <a:gd name="T6" fmla="*/ 0 w 17"/>
                <a:gd name="T7" fmla="*/ 0 h 18"/>
                <a:gd name="T8" fmla="*/ 0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8">
                  <a:moveTo>
                    <a:pt x="6" y="18"/>
                  </a:moveTo>
                  <a:lnTo>
                    <a:pt x="0" y="7"/>
                  </a:lnTo>
                  <a:lnTo>
                    <a:pt x="11" y="0"/>
                  </a:lnTo>
                  <a:lnTo>
                    <a:pt x="17" y="11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464"/>
            <p:cNvSpPr>
              <a:spLocks/>
            </p:cNvSpPr>
            <p:nvPr/>
          </p:nvSpPr>
          <p:spPr bwMode="auto">
            <a:xfrm>
              <a:off x="360" y="2478"/>
              <a:ext cx="30" cy="29"/>
            </a:xfrm>
            <a:custGeom>
              <a:avLst/>
              <a:gdLst>
                <a:gd name="T0" fmla="*/ 0 w 93"/>
                <a:gd name="T1" fmla="*/ 0 h 87"/>
                <a:gd name="T2" fmla="*/ 0 w 93"/>
                <a:gd name="T3" fmla="*/ 0 h 87"/>
                <a:gd name="T4" fmla="*/ 0 w 93"/>
                <a:gd name="T5" fmla="*/ 0 h 87"/>
                <a:gd name="T6" fmla="*/ 0 w 93"/>
                <a:gd name="T7" fmla="*/ 0 h 87"/>
                <a:gd name="T8" fmla="*/ 0 w 93"/>
                <a:gd name="T9" fmla="*/ 0 h 87"/>
                <a:gd name="T10" fmla="*/ 0 w 93"/>
                <a:gd name="T11" fmla="*/ 0 h 87"/>
                <a:gd name="T12" fmla="*/ 0 w 93"/>
                <a:gd name="T13" fmla="*/ 0 h 87"/>
                <a:gd name="T14" fmla="*/ 0 w 93"/>
                <a:gd name="T15" fmla="*/ 0 h 87"/>
                <a:gd name="T16" fmla="*/ 0 w 93"/>
                <a:gd name="T17" fmla="*/ 0 h 87"/>
                <a:gd name="T18" fmla="*/ 0 w 93"/>
                <a:gd name="T19" fmla="*/ 0 h 87"/>
                <a:gd name="T20" fmla="*/ 0 w 93"/>
                <a:gd name="T21" fmla="*/ 0 h 87"/>
                <a:gd name="T22" fmla="*/ 0 w 93"/>
                <a:gd name="T23" fmla="*/ 0 h 87"/>
                <a:gd name="T24" fmla="*/ 0 w 93"/>
                <a:gd name="T25" fmla="*/ 0 h 87"/>
                <a:gd name="T26" fmla="*/ 0 w 93"/>
                <a:gd name="T27" fmla="*/ 0 h 87"/>
                <a:gd name="T28" fmla="*/ 0 w 93"/>
                <a:gd name="T29" fmla="*/ 0 h 87"/>
                <a:gd name="T30" fmla="*/ 0 w 93"/>
                <a:gd name="T31" fmla="*/ 0 h 87"/>
                <a:gd name="T32" fmla="*/ 0 w 93"/>
                <a:gd name="T33" fmla="*/ 0 h 87"/>
                <a:gd name="T34" fmla="*/ 0 w 93"/>
                <a:gd name="T35" fmla="*/ 0 h 87"/>
                <a:gd name="T36" fmla="*/ 0 w 93"/>
                <a:gd name="T37" fmla="*/ 0 h 87"/>
                <a:gd name="T38" fmla="*/ 0 w 93"/>
                <a:gd name="T39" fmla="*/ 0 h 87"/>
                <a:gd name="T40" fmla="*/ 0 w 93"/>
                <a:gd name="T41" fmla="*/ 0 h 87"/>
                <a:gd name="T42" fmla="*/ 0 w 93"/>
                <a:gd name="T43" fmla="*/ 0 h 87"/>
                <a:gd name="T44" fmla="*/ 0 w 93"/>
                <a:gd name="T45" fmla="*/ 0 h 87"/>
                <a:gd name="T46" fmla="*/ 0 w 93"/>
                <a:gd name="T47" fmla="*/ 0 h 87"/>
                <a:gd name="T48" fmla="*/ 0 w 93"/>
                <a:gd name="T49" fmla="*/ 0 h 87"/>
                <a:gd name="T50" fmla="*/ 0 w 93"/>
                <a:gd name="T51" fmla="*/ 0 h 87"/>
                <a:gd name="T52" fmla="*/ 0 w 93"/>
                <a:gd name="T53" fmla="*/ 0 h 87"/>
                <a:gd name="T54" fmla="*/ 0 w 93"/>
                <a:gd name="T55" fmla="*/ 0 h 87"/>
                <a:gd name="T56" fmla="*/ 0 w 93"/>
                <a:gd name="T57" fmla="*/ 0 h 87"/>
                <a:gd name="T58" fmla="*/ 0 w 93"/>
                <a:gd name="T59" fmla="*/ 0 h 87"/>
                <a:gd name="T60" fmla="*/ 0 w 93"/>
                <a:gd name="T61" fmla="*/ 0 h 87"/>
                <a:gd name="T62" fmla="*/ 0 w 93"/>
                <a:gd name="T63" fmla="*/ 0 h 87"/>
                <a:gd name="T64" fmla="*/ 0 w 93"/>
                <a:gd name="T65" fmla="*/ 0 h 87"/>
                <a:gd name="T66" fmla="*/ 0 w 93"/>
                <a:gd name="T67" fmla="*/ 0 h 87"/>
                <a:gd name="T68" fmla="*/ 0 w 93"/>
                <a:gd name="T69" fmla="*/ 0 h 87"/>
                <a:gd name="T70" fmla="*/ 0 w 93"/>
                <a:gd name="T71" fmla="*/ 0 h 87"/>
                <a:gd name="T72" fmla="*/ 0 w 93"/>
                <a:gd name="T73" fmla="*/ 0 h 87"/>
                <a:gd name="T74" fmla="*/ 0 w 93"/>
                <a:gd name="T75" fmla="*/ 0 h 87"/>
                <a:gd name="T76" fmla="*/ 0 w 93"/>
                <a:gd name="T77" fmla="*/ 0 h 87"/>
                <a:gd name="T78" fmla="*/ 0 w 93"/>
                <a:gd name="T79" fmla="*/ 0 h 87"/>
                <a:gd name="T80" fmla="*/ 0 w 93"/>
                <a:gd name="T81" fmla="*/ 0 h 87"/>
                <a:gd name="T82" fmla="*/ 0 w 93"/>
                <a:gd name="T83" fmla="*/ 0 h 87"/>
                <a:gd name="T84" fmla="*/ 0 w 93"/>
                <a:gd name="T85" fmla="*/ 0 h 87"/>
                <a:gd name="T86" fmla="*/ 0 w 93"/>
                <a:gd name="T87" fmla="*/ 0 h 87"/>
                <a:gd name="T88" fmla="*/ 0 w 93"/>
                <a:gd name="T89" fmla="*/ 0 h 87"/>
                <a:gd name="T90" fmla="*/ 0 w 93"/>
                <a:gd name="T91" fmla="*/ 0 h 87"/>
                <a:gd name="T92" fmla="*/ 0 w 93"/>
                <a:gd name="T93" fmla="*/ 0 h 87"/>
                <a:gd name="T94" fmla="*/ 0 w 93"/>
                <a:gd name="T95" fmla="*/ 0 h 8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93" h="87">
                  <a:moveTo>
                    <a:pt x="74" y="50"/>
                  </a:moveTo>
                  <a:lnTo>
                    <a:pt x="74" y="50"/>
                  </a:lnTo>
                  <a:lnTo>
                    <a:pt x="78" y="47"/>
                  </a:lnTo>
                  <a:lnTo>
                    <a:pt x="80" y="44"/>
                  </a:lnTo>
                  <a:lnTo>
                    <a:pt x="81" y="40"/>
                  </a:lnTo>
                  <a:lnTo>
                    <a:pt x="82" y="36"/>
                  </a:lnTo>
                  <a:lnTo>
                    <a:pt x="81" y="32"/>
                  </a:lnTo>
                  <a:lnTo>
                    <a:pt x="80" y="28"/>
                  </a:lnTo>
                  <a:lnTo>
                    <a:pt x="77" y="21"/>
                  </a:lnTo>
                  <a:lnTo>
                    <a:pt x="73" y="16"/>
                  </a:lnTo>
                  <a:lnTo>
                    <a:pt x="67" y="12"/>
                  </a:lnTo>
                  <a:lnTo>
                    <a:pt x="64" y="11"/>
                  </a:lnTo>
                  <a:lnTo>
                    <a:pt x="61" y="10"/>
                  </a:lnTo>
                  <a:lnTo>
                    <a:pt x="57" y="11"/>
                  </a:lnTo>
                  <a:lnTo>
                    <a:pt x="53" y="13"/>
                  </a:lnTo>
                  <a:lnTo>
                    <a:pt x="50" y="17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50" y="28"/>
                  </a:lnTo>
                  <a:lnTo>
                    <a:pt x="59" y="53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1" y="69"/>
                  </a:lnTo>
                  <a:lnTo>
                    <a:pt x="59" y="73"/>
                  </a:lnTo>
                  <a:lnTo>
                    <a:pt x="57" y="76"/>
                  </a:lnTo>
                  <a:lnTo>
                    <a:pt x="54" y="80"/>
                  </a:lnTo>
                  <a:lnTo>
                    <a:pt x="51" y="83"/>
                  </a:lnTo>
                  <a:lnTo>
                    <a:pt x="44" y="86"/>
                  </a:lnTo>
                  <a:lnTo>
                    <a:pt x="38" y="87"/>
                  </a:lnTo>
                  <a:lnTo>
                    <a:pt x="32" y="87"/>
                  </a:lnTo>
                  <a:lnTo>
                    <a:pt x="27" y="85"/>
                  </a:lnTo>
                  <a:lnTo>
                    <a:pt x="21" y="82"/>
                  </a:lnTo>
                  <a:lnTo>
                    <a:pt x="17" y="78"/>
                  </a:lnTo>
                  <a:lnTo>
                    <a:pt x="13" y="74"/>
                  </a:lnTo>
                  <a:lnTo>
                    <a:pt x="9" y="69"/>
                  </a:lnTo>
                  <a:lnTo>
                    <a:pt x="3" y="60"/>
                  </a:lnTo>
                  <a:lnTo>
                    <a:pt x="1" y="53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5" y="29"/>
                  </a:lnTo>
                  <a:lnTo>
                    <a:pt x="10" y="25"/>
                  </a:lnTo>
                  <a:lnTo>
                    <a:pt x="15" y="22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14" y="39"/>
                  </a:lnTo>
                  <a:lnTo>
                    <a:pt x="13" y="43"/>
                  </a:lnTo>
                  <a:lnTo>
                    <a:pt x="12" y="47"/>
                  </a:lnTo>
                  <a:lnTo>
                    <a:pt x="12" y="52"/>
                  </a:lnTo>
                  <a:lnTo>
                    <a:pt x="14" y="56"/>
                  </a:lnTo>
                  <a:lnTo>
                    <a:pt x="18" y="63"/>
                  </a:lnTo>
                  <a:lnTo>
                    <a:pt x="22" y="69"/>
                  </a:lnTo>
                  <a:lnTo>
                    <a:pt x="28" y="74"/>
                  </a:lnTo>
                  <a:lnTo>
                    <a:pt x="31" y="76"/>
                  </a:lnTo>
                  <a:lnTo>
                    <a:pt x="35" y="76"/>
                  </a:lnTo>
                  <a:lnTo>
                    <a:pt x="39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48" y="68"/>
                  </a:lnTo>
                  <a:lnTo>
                    <a:pt x="49" y="65"/>
                  </a:lnTo>
                  <a:lnTo>
                    <a:pt x="48" y="59"/>
                  </a:lnTo>
                  <a:lnTo>
                    <a:pt x="45" y="50"/>
                  </a:lnTo>
                  <a:lnTo>
                    <a:pt x="39" y="32"/>
                  </a:lnTo>
                  <a:lnTo>
                    <a:pt x="37" y="26"/>
                  </a:lnTo>
                  <a:lnTo>
                    <a:pt x="36" y="19"/>
                  </a:lnTo>
                  <a:lnTo>
                    <a:pt x="37" y="15"/>
                  </a:lnTo>
                  <a:lnTo>
                    <a:pt x="38" y="12"/>
                  </a:lnTo>
                  <a:lnTo>
                    <a:pt x="41" y="8"/>
                  </a:lnTo>
                  <a:lnTo>
                    <a:pt x="45" y="5"/>
                  </a:lnTo>
                  <a:lnTo>
                    <a:pt x="50" y="2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5" y="4"/>
                  </a:lnTo>
                  <a:lnTo>
                    <a:pt x="80" y="9"/>
                  </a:lnTo>
                  <a:lnTo>
                    <a:pt x="85" y="14"/>
                  </a:lnTo>
                  <a:lnTo>
                    <a:pt x="90" y="23"/>
                  </a:lnTo>
                  <a:lnTo>
                    <a:pt x="92" y="31"/>
                  </a:lnTo>
                  <a:lnTo>
                    <a:pt x="93" y="39"/>
                  </a:lnTo>
                  <a:lnTo>
                    <a:pt x="92" y="45"/>
                  </a:lnTo>
                  <a:lnTo>
                    <a:pt x="90" y="50"/>
                  </a:lnTo>
                  <a:lnTo>
                    <a:pt x="87" y="54"/>
                  </a:lnTo>
                  <a:lnTo>
                    <a:pt x="81" y="59"/>
                  </a:lnTo>
                  <a:lnTo>
                    <a:pt x="74" y="5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465"/>
            <p:cNvSpPr>
              <a:spLocks/>
            </p:cNvSpPr>
            <p:nvPr/>
          </p:nvSpPr>
          <p:spPr bwMode="auto">
            <a:xfrm>
              <a:off x="375" y="2513"/>
              <a:ext cx="8" cy="5"/>
            </a:xfrm>
            <a:custGeom>
              <a:avLst/>
              <a:gdLst>
                <a:gd name="T0" fmla="*/ 0 w 18"/>
                <a:gd name="T1" fmla="*/ 0 h 18"/>
                <a:gd name="T2" fmla="*/ 0 w 18"/>
                <a:gd name="T3" fmla="*/ 0 h 18"/>
                <a:gd name="T4" fmla="*/ 0 w 18"/>
                <a:gd name="T5" fmla="*/ 0 h 18"/>
                <a:gd name="T6" fmla="*/ 0 w 18"/>
                <a:gd name="T7" fmla="*/ 0 h 18"/>
                <a:gd name="T8" fmla="*/ 0 w 1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8" y="18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18" y="10"/>
                  </a:lnTo>
                  <a:lnTo>
                    <a:pt x="8" y="1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466"/>
            <p:cNvSpPr>
              <a:spLocks noEditPoints="1"/>
            </p:cNvSpPr>
            <p:nvPr/>
          </p:nvSpPr>
          <p:spPr bwMode="auto">
            <a:xfrm>
              <a:off x="392" y="2516"/>
              <a:ext cx="33" cy="33"/>
            </a:xfrm>
            <a:custGeom>
              <a:avLst/>
              <a:gdLst>
                <a:gd name="T0" fmla="*/ 0 w 99"/>
                <a:gd name="T1" fmla="*/ 0 h 99"/>
                <a:gd name="T2" fmla="*/ 0 w 99"/>
                <a:gd name="T3" fmla="*/ 0 h 99"/>
                <a:gd name="T4" fmla="*/ 0 w 99"/>
                <a:gd name="T5" fmla="*/ 0 h 99"/>
                <a:gd name="T6" fmla="*/ 0 w 99"/>
                <a:gd name="T7" fmla="*/ 0 h 99"/>
                <a:gd name="T8" fmla="*/ 0 w 99"/>
                <a:gd name="T9" fmla="*/ 0 h 99"/>
                <a:gd name="T10" fmla="*/ 0 w 99"/>
                <a:gd name="T11" fmla="*/ 0 h 99"/>
                <a:gd name="T12" fmla="*/ 0 w 99"/>
                <a:gd name="T13" fmla="*/ 0 h 99"/>
                <a:gd name="T14" fmla="*/ 0 w 99"/>
                <a:gd name="T15" fmla="*/ 0 h 99"/>
                <a:gd name="T16" fmla="*/ 0 w 99"/>
                <a:gd name="T17" fmla="*/ 0 h 99"/>
                <a:gd name="T18" fmla="*/ 0 w 99"/>
                <a:gd name="T19" fmla="*/ 0 h 99"/>
                <a:gd name="T20" fmla="*/ 0 w 99"/>
                <a:gd name="T21" fmla="*/ 0 h 99"/>
                <a:gd name="T22" fmla="*/ 0 w 99"/>
                <a:gd name="T23" fmla="*/ 0 h 99"/>
                <a:gd name="T24" fmla="*/ 0 w 99"/>
                <a:gd name="T25" fmla="*/ 0 h 99"/>
                <a:gd name="T26" fmla="*/ 0 w 99"/>
                <a:gd name="T27" fmla="*/ 0 h 99"/>
                <a:gd name="T28" fmla="*/ 0 w 99"/>
                <a:gd name="T29" fmla="*/ 0 h 99"/>
                <a:gd name="T30" fmla="*/ 0 w 99"/>
                <a:gd name="T31" fmla="*/ 0 h 99"/>
                <a:gd name="T32" fmla="*/ 0 w 99"/>
                <a:gd name="T33" fmla="*/ 0 h 99"/>
                <a:gd name="T34" fmla="*/ 0 w 99"/>
                <a:gd name="T35" fmla="*/ 0 h 99"/>
                <a:gd name="T36" fmla="*/ 0 w 99"/>
                <a:gd name="T37" fmla="*/ 0 h 99"/>
                <a:gd name="T38" fmla="*/ 0 w 99"/>
                <a:gd name="T39" fmla="*/ 0 h 99"/>
                <a:gd name="T40" fmla="*/ 0 w 99"/>
                <a:gd name="T41" fmla="*/ 0 h 99"/>
                <a:gd name="T42" fmla="*/ 0 w 99"/>
                <a:gd name="T43" fmla="*/ 0 h 99"/>
                <a:gd name="T44" fmla="*/ 0 w 99"/>
                <a:gd name="T45" fmla="*/ 0 h 99"/>
                <a:gd name="T46" fmla="*/ 0 w 99"/>
                <a:gd name="T47" fmla="*/ 0 h 99"/>
                <a:gd name="T48" fmla="*/ 0 w 99"/>
                <a:gd name="T49" fmla="*/ 0 h 99"/>
                <a:gd name="T50" fmla="*/ 0 w 99"/>
                <a:gd name="T51" fmla="*/ 0 h 99"/>
                <a:gd name="T52" fmla="*/ 0 w 99"/>
                <a:gd name="T53" fmla="*/ 0 h 99"/>
                <a:gd name="T54" fmla="*/ 0 w 99"/>
                <a:gd name="T55" fmla="*/ 0 h 99"/>
                <a:gd name="T56" fmla="*/ 0 w 99"/>
                <a:gd name="T57" fmla="*/ 0 h 99"/>
                <a:gd name="T58" fmla="*/ 0 w 99"/>
                <a:gd name="T59" fmla="*/ 0 h 99"/>
                <a:gd name="T60" fmla="*/ 0 w 99"/>
                <a:gd name="T61" fmla="*/ 0 h 99"/>
                <a:gd name="T62" fmla="*/ 0 w 99"/>
                <a:gd name="T63" fmla="*/ 0 h 99"/>
                <a:gd name="T64" fmla="*/ 0 w 99"/>
                <a:gd name="T65" fmla="*/ 0 h 99"/>
                <a:gd name="T66" fmla="*/ 0 w 99"/>
                <a:gd name="T67" fmla="*/ 0 h 99"/>
                <a:gd name="T68" fmla="*/ 0 w 99"/>
                <a:gd name="T69" fmla="*/ 0 h 99"/>
                <a:gd name="T70" fmla="*/ 0 w 99"/>
                <a:gd name="T71" fmla="*/ 0 h 99"/>
                <a:gd name="T72" fmla="*/ 0 w 99"/>
                <a:gd name="T73" fmla="*/ 0 h 99"/>
                <a:gd name="T74" fmla="*/ 0 w 99"/>
                <a:gd name="T75" fmla="*/ 0 h 99"/>
                <a:gd name="T76" fmla="*/ 0 w 99"/>
                <a:gd name="T77" fmla="*/ 0 h 99"/>
                <a:gd name="T78" fmla="*/ 0 w 99"/>
                <a:gd name="T79" fmla="*/ 0 h 99"/>
                <a:gd name="T80" fmla="*/ 0 w 99"/>
                <a:gd name="T81" fmla="*/ 0 h 99"/>
                <a:gd name="T82" fmla="*/ 0 w 99"/>
                <a:gd name="T83" fmla="*/ 0 h 99"/>
                <a:gd name="T84" fmla="*/ 0 w 99"/>
                <a:gd name="T85" fmla="*/ 0 h 99"/>
                <a:gd name="T86" fmla="*/ 0 w 99"/>
                <a:gd name="T87" fmla="*/ 0 h 99"/>
                <a:gd name="T88" fmla="*/ 0 w 99"/>
                <a:gd name="T89" fmla="*/ 0 h 9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9" h="99">
                  <a:moveTo>
                    <a:pt x="64" y="0"/>
                  </a:moveTo>
                  <a:lnTo>
                    <a:pt x="89" y="26"/>
                  </a:lnTo>
                  <a:lnTo>
                    <a:pt x="94" y="32"/>
                  </a:lnTo>
                  <a:lnTo>
                    <a:pt x="97" y="39"/>
                  </a:lnTo>
                  <a:lnTo>
                    <a:pt x="99" y="46"/>
                  </a:lnTo>
                  <a:lnTo>
                    <a:pt x="99" y="53"/>
                  </a:lnTo>
                  <a:lnTo>
                    <a:pt x="98" y="61"/>
                  </a:lnTo>
                  <a:lnTo>
                    <a:pt x="95" y="69"/>
                  </a:lnTo>
                  <a:lnTo>
                    <a:pt x="90" y="76"/>
                  </a:lnTo>
                  <a:lnTo>
                    <a:pt x="84" y="83"/>
                  </a:lnTo>
                  <a:lnTo>
                    <a:pt x="78" y="88"/>
                  </a:lnTo>
                  <a:lnTo>
                    <a:pt x="72" y="93"/>
                  </a:lnTo>
                  <a:lnTo>
                    <a:pt x="65" y="96"/>
                  </a:lnTo>
                  <a:lnTo>
                    <a:pt x="56" y="98"/>
                  </a:lnTo>
                  <a:lnTo>
                    <a:pt x="48" y="99"/>
                  </a:lnTo>
                  <a:lnTo>
                    <a:pt x="40" y="98"/>
                  </a:lnTo>
                  <a:lnTo>
                    <a:pt x="32" y="94"/>
                  </a:lnTo>
                  <a:lnTo>
                    <a:pt x="29" y="91"/>
                  </a:lnTo>
                  <a:lnTo>
                    <a:pt x="25" y="88"/>
                  </a:lnTo>
                  <a:lnTo>
                    <a:pt x="0" y="62"/>
                  </a:lnTo>
                  <a:lnTo>
                    <a:pt x="64" y="0"/>
                  </a:lnTo>
                  <a:close/>
                  <a:moveTo>
                    <a:pt x="16" y="63"/>
                  </a:moveTo>
                  <a:lnTo>
                    <a:pt x="32" y="81"/>
                  </a:lnTo>
                  <a:lnTo>
                    <a:pt x="36" y="84"/>
                  </a:lnTo>
                  <a:lnTo>
                    <a:pt x="41" y="87"/>
                  </a:lnTo>
                  <a:lnTo>
                    <a:pt x="46" y="88"/>
                  </a:lnTo>
                  <a:lnTo>
                    <a:pt x="51" y="88"/>
                  </a:lnTo>
                  <a:lnTo>
                    <a:pt x="57" y="86"/>
                  </a:lnTo>
                  <a:lnTo>
                    <a:pt x="63" y="84"/>
                  </a:lnTo>
                  <a:lnTo>
                    <a:pt x="69" y="80"/>
                  </a:lnTo>
                  <a:lnTo>
                    <a:pt x="75" y="75"/>
                  </a:lnTo>
                  <a:lnTo>
                    <a:pt x="80" y="69"/>
                  </a:lnTo>
                  <a:lnTo>
                    <a:pt x="84" y="62"/>
                  </a:lnTo>
                  <a:lnTo>
                    <a:pt x="87" y="57"/>
                  </a:lnTo>
                  <a:lnTo>
                    <a:pt x="88" y="51"/>
                  </a:lnTo>
                  <a:lnTo>
                    <a:pt x="88" y="46"/>
                  </a:lnTo>
                  <a:lnTo>
                    <a:pt x="87" y="41"/>
                  </a:lnTo>
                  <a:lnTo>
                    <a:pt x="84" y="36"/>
                  </a:lnTo>
                  <a:lnTo>
                    <a:pt x="80" y="32"/>
                  </a:lnTo>
                  <a:lnTo>
                    <a:pt x="65" y="16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467"/>
            <p:cNvSpPr>
              <a:spLocks/>
            </p:cNvSpPr>
            <p:nvPr/>
          </p:nvSpPr>
          <p:spPr bwMode="auto">
            <a:xfrm>
              <a:off x="415" y="2537"/>
              <a:ext cx="34" cy="37"/>
            </a:xfrm>
            <a:custGeom>
              <a:avLst/>
              <a:gdLst>
                <a:gd name="T0" fmla="*/ 0 w 106"/>
                <a:gd name="T1" fmla="*/ 0 h 109"/>
                <a:gd name="T2" fmla="*/ 0 w 106"/>
                <a:gd name="T3" fmla="*/ 0 h 109"/>
                <a:gd name="T4" fmla="*/ 0 w 106"/>
                <a:gd name="T5" fmla="*/ 0 h 109"/>
                <a:gd name="T6" fmla="*/ 0 w 106"/>
                <a:gd name="T7" fmla="*/ 0 h 109"/>
                <a:gd name="T8" fmla="*/ 0 w 106"/>
                <a:gd name="T9" fmla="*/ 0 h 109"/>
                <a:gd name="T10" fmla="*/ 0 w 106"/>
                <a:gd name="T11" fmla="*/ 0 h 109"/>
                <a:gd name="T12" fmla="*/ 0 w 106"/>
                <a:gd name="T13" fmla="*/ 0 h 109"/>
                <a:gd name="T14" fmla="*/ 0 w 106"/>
                <a:gd name="T15" fmla="*/ 0 h 109"/>
                <a:gd name="T16" fmla="*/ 0 w 106"/>
                <a:gd name="T17" fmla="*/ 0 h 109"/>
                <a:gd name="T18" fmla="*/ 0 w 106"/>
                <a:gd name="T19" fmla="*/ 0 h 109"/>
                <a:gd name="T20" fmla="*/ 0 w 106"/>
                <a:gd name="T21" fmla="*/ 0 h 109"/>
                <a:gd name="T22" fmla="*/ 0 w 106"/>
                <a:gd name="T23" fmla="*/ 0 h 109"/>
                <a:gd name="T24" fmla="*/ 0 w 106"/>
                <a:gd name="T25" fmla="*/ 0 h 1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6" h="109">
                  <a:moveTo>
                    <a:pt x="50" y="109"/>
                  </a:moveTo>
                  <a:lnTo>
                    <a:pt x="0" y="68"/>
                  </a:lnTo>
                  <a:lnTo>
                    <a:pt x="57" y="0"/>
                  </a:lnTo>
                  <a:lnTo>
                    <a:pt x="106" y="42"/>
                  </a:lnTo>
                  <a:lnTo>
                    <a:pt x="99" y="50"/>
                  </a:lnTo>
                  <a:lnTo>
                    <a:pt x="59" y="16"/>
                  </a:lnTo>
                  <a:lnTo>
                    <a:pt x="42" y="37"/>
                  </a:lnTo>
                  <a:lnTo>
                    <a:pt x="79" y="68"/>
                  </a:lnTo>
                  <a:lnTo>
                    <a:pt x="72" y="76"/>
                  </a:lnTo>
                  <a:lnTo>
                    <a:pt x="35" y="45"/>
                  </a:lnTo>
                  <a:lnTo>
                    <a:pt x="16" y="67"/>
                  </a:lnTo>
                  <a:lnTo>
                    <a:pt x="57" y="101"/>
                  </a:lnTo>
                  <a:lnTo>
                    <a:pt x="50" y="10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68"/>
            <p:cNvSpPr>
              <a:spLocks noEditPoints="1"/>
            </p:cNvSpPr>
            <p:nvPr/>
          </p:nvSpPr>
          <p:spPr bwMode="auto">
            <a:xfrm>
              <a:off x="438" y="2555"/>
              <a:ext cx="33" cy="26"/>
            </a:xfrm>
            <a:custGeom>
              <a:avLst/>
              <a:gdLst>
                <a:gd name="T0" fmla="*/ 0 w 96"/>
                <a:gd name="T1" fmla="*/ 0 h 79"/>
                <a:gd name="T2" fmla="*/ 0 w 96"/>
                <a:gd name="T3" fmla="*/ 0 h 79"/>
                <a:gd name="T4" fmla="*/ 0 w 96"/>
                <a:gd name="T5" fmla="*/ 0 h 79"/>
                <a:gd name="T6" fmla="*/ 0 w 96"/>
                <a:gd name="T7" fmla="*/ 0 h 79"/>
                <a:gd name="T8" fmla="*/ 0 w 96"/>
                <a:gd name="T9" fmla="*/ 0 h 79"/>
                <a:gd name="T10" fmla="*/ 0 w 96"/>
                <a:gd name="T11" fmla="*/ 0 h 79"/>
                <a:gd name="T12" fmla="*/ 0 w 96"/>
                <a:gd name="T13" fmla="*/ 0 h 79"/>
                <a:gd name="T14" fmla="*/ 0 w 96"/>
                <a:gd name="T15" fmla="*/ 0 h 79"/>
                <a:gd name="T16" fmla="*/ 0 w 96"/>
                <a:gd name="T17" fmla="*/ 0 h 79"/>
                <a:gd name="T18" fmla="*/ 0 w 96"/>
                <a:gd name="T19" fmla="*/ 0 h 79"/>
                <a:gd name="T20" fmla="*/ 0 w 96"/>
                <a:gd name="T21" fmla="*/ 0 h 79"/>
                <a:gd name="T22" fmla="*/ 0 w 96"/>
                <a:gd name="T23" fmla="*/ 0 h 79"/>
                <a:gd name="T24" fmla="*/ 0 w 96"/>
                <a:gd name="T25" fmla="*/ 0 h 79"/>
                <a:gd name="T26" fmla="*/ 0 w 96"/>
                <a:gd name="T27" fmla="*/ 0 h 79"/>
                <a:gd name="T28" fmla="*/ 0 w 96"/>
                <a:gd name="T29" fmla="*/ 0 h 79"/>
                <a:gd name="T30" fmla="*/ 0 w 96"/>
                <a:gd name="T31" fmla="*/ 0 h 79"/>
                <a:gd name="T32" fmla="*/ 0 w 96"/>
                <a:gd name="T33" fmla="*/ 0 h 79"/>
                <a:gd name="T34" fmla="*/ 0 w 96"/>
                <a:gd name="T35" fmla="*/ 0 h 79"/>
                <a:gd name="T36" fmla="*/ 0 w 96"/>
                <a:gd name="T37" fmla="*/ 0 h 79"/>
                <a:gd name="T38" fmla="*/ 0 w 96"/>
                <a:gd name="T39" fmla="*/ 0 h 79"/>
                <a:gd name="T40" fmla="*/ 0 w 96"/>
                <a:gd name="T41" fmla="*/ 0 h 79"/>
                <a:gd name="T42" fmla="*/ 0 w 96"/>
                <a:gd name="T43" fmla="*/ 0 h 79"/>
                <a:gd name="T44" fmla="*/ 0 w 96"/>
                <a:gd name="T45" fmla="*/ 0 h 79"/>
                <a:gd name="T46" fmla="*/ 0 w 96"/>
                <a:gd name="T47" fmla="*/ 0 h 79"/>
                <a:gd name="T48" fmla="*/ 0 w 96"/>
                <a:gd name="T49" fmla="*/ 0 h 79"/>
                <a:gd name="T50" fmla="*/ 0 w 96"/>
                <a:gd name="T51" fmla="*/ 0 h 79"/>
                <a:gd name="T52" fmla="*/ 0 w 96"/>
                <a:gd name="T53" fmla="*/ 0 h 79"/>
                <a:gd name="T54" fmla="*/ 0 w 96"/>
                <a:gd name="T55" fmla="*/ 0 h 79"/>
                <a:gd name="T56" fmla="*/ 0 w 96"/>
                <a:gd name="T57" fmla="*/ 0 h 79"/>
                <a:gd name="T58" fmla="*/ 0 w 96"/>
                <a:gd name="T59" fmla="*/ 0 h 79"/>
                <a:gd name="T60" fmla="*/ 0 w 96"/>
                <a:gd name="T61" fmla="*/ 0 h 79"/>
                <a:gd name="T62" fmla="*/ 0 w 96"/>
                <a:gd name="T63" fmla="*/ 0 h 79"/>
                <a:gd name="T64" fmla="*/ 0 w 96"/>
                <a:gd name="T65" fmla="*/ 0 h 79"/>
                <a:gd name="T66" fmla="*/ 0 w 96"/>
                <a:gd name="T67" fmla="*/ 0 h 79"/>
                <a:gd name="T68" fmla="*/ 0 w 96"/>
                <a:gd name="T69" fmla="*/ 0 h 79"/>
                <a:gd name="T70" fmla="*/ 0 w 96"/>
                <a:gd name="T71" fmla="*/ 0 h 79"/>
                <a:gd name="T72" fmla="*/ 0 w 96"/>
                <a:gd name="T73" fmla="*/ 0 h 79"/>
                <a:gd name="T74" fmla="*/ 0 w 96"/>
                <a:gd name="T75" fmla="*/ 0 h 79"/>
                <a:gd name="T76" fmla="*/ 0 w 96"/>
                <a:gd name="T77" fmla="*/ 0 h 79"/>
                <a:gd name="T78" fmla="*/ 0 w 96"/>
                <a:gd name="T79" fmla="*/ 0 h 79"/>
                <a:gd name="T80" fmla="*/ 0 w 96"/>
                <a:gd name="T81" fmla="*/ 0 h 79"/>
                <a:gd name="T82" fmla="*/ 0 w 96"/>
                <a:gd name="T83" fmla="*/ 0 h 79"/>
                <a:gd name="T84" fmla="*/ 0 w 96"/>
                <a:gd name="T85" fmla="*/ 0 h 79"/>
                <a:gd name="T86" fmla="*/ 0 w 96"/>
                <a:gd name="T87" fmla="*/ 0 h 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6" h="79">
                  <a:moveTo>
                    <a:pt x="10" y="79"/>
                  </a:moveTo>
                  <a:lnTo>
                    <a:pt x="0" y="72"/>
                  </a:lnTo>
                  <a:lnTo>
                    <a:pt x="50" y="0"/>
                  </a:lnTo>
                  <a:lnTo>
                    <a:pt x="84" y="23"/>
                  </a:lnTo>
                  <a:lnTo>
                    <a:pt x="88" y="27"/>
                  </a:lnTo>
                  <a:lnTo>
                    <a:pt x="92" y="31"/>
                  </a:lnTo>
                  <a:lnTo>
                    <a:pt x="94" y="35"/>
                  </a:lnTo>
                  <a:lnTo>
                    <a:pt x="95" y="40"/>
                  </a:lnTo>
                  <a:lnTo>
                    <a:pt x="96" y="44"/>
                  </a:lnTo>
                  <a:lnTo>
                    <a:pt x="95" y="49"/>
                  </a:lnTo>
                  <a:lnTo>
                    <a:pt x="93" y="54"/>
                  </a:lnTo>
                  <a:lnTo>
                    <a:pt x="91" y="58"/>
                  </a:lnTo>
                  <a:lnTo>
                    <a:pt x="88" y="62"/>
                  </a:lnTo>
                  <a:lnTo>
                    <a:pt x="84" y="65"/>
                  </a:lnTo>
                  <a:lnTo>
                    <a:pt x="80" y="67"/>
                  </a:lnTo>
                  <a:lnTo>
                    <a:pt x="76" y="69"/>
                  </a:lnTo>
                  <a:lnTo>
                    <a:pt x="70" y="70"/>
                  </a:lnTo>
                  <a:lnTo>
                    <a:pt x="65" y="70"/>
                  </a:lnTo>
                  <a:lnTo>
                    <a:pt x="59" y="68"/>
                  </a:lnTo>
                  <a:lnTo>
                    <a:pt x="54" y="64"/>
                  </a:lnTo>
                  <a:lnTo>
                    <a:pt x="31" y="49"/>
                  </a:lnTo>
                  <a:lnTo>
                    <a:pt x="10" y="79"/>
                  </a:lnTo>
                  <a:close/>
                  <a:moveTo>
                    <a:pt x="37" y="40"/>
                  </a:moveTo>
                  <a:lnTo>
                    <a:pt x="56" y="54"/>
                  </a:lnTo>
                  <a:lnTo>
                    <a:pt x="63" y="57"/>
                  </a:lnTo>
                  <a:lnTo>
                    <a:pt x="66" y="58"/>
                  </a:lnTo>
                  <a:lnTo>
                    <a:pt x="69" y="58"/>
                  </a:lnTo>
                  <a:lnTo>
                    <a:pt x="73" y="58"/>
                  </a:lnTo>
                  <a:lnTo>
                    <a:pt x="75" y="57"/>
                  </a:lnTo>
                  <a:lnTo>
                    <a:pt x="78" y="54"/>
                  </a:lnTo>
                  <a:lnTo>
                    <a:pt x="81" y="51"/>
                  </a:lnTo>
                  <a:lnTo>
                    <a:pt x="83" y="48"/>
                  </a:lnTo>
                  <a:lnTo>
                    <a:pt x="84" y="45"/>
                  </a:lnTo>
                  <a:lnTo>
                    <a:pt x="84" y="42"/>
                  </a:lnTo>
                  <a:lnTo>
                    <a:pt x="83" y="39"/>
                  </a:lnTo>
                  <a:lnTo>
                    <a:pt x="82" y="36"/>
                  </a:lnTo>
                  <a:lnTo>
                    <a:pt x="80" y="34"/>
                  </a:lnTo>
                  <a:lnTo>
                    <a:pt x="75" y="29"/>
                  </a:lnTo>
                  <a:lnTo>
                    <a:pt x="54" y="15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469"/>
            <p:cNvSpPr>
              <a:spLocks noEditPoints="1"/>
            </p:cNvSpPr>
            <p:nvPr/>
          </p:nvSpPr>
          <p:spPr bwMode="auto">
            <a:xfrm>
              <a:off x="460" y="2574"/>
              <a:ext cx="28" cy="33"/>
            </a:xfrm>
            <a:custGeom>
              <a:avLst/>
              <a:gdLst>
                <a:gd name="T0" fmla="*/ 0 w 85"/>
                <a:gd name="T1" fmla="*/ 0 h 100"/>
                <a:gd name="T2" fmla="*/ 0 w 85"/>
                <a:gd name="T3" fmla="*/ 0 h 100"/>
                <a:gd name="T4" fmla="*/ 0 w 85"/>
                <a:gd name="T5" fmla="*/ 0 h 100"/>
                <a:gd name="T6" fmla="*/ 0 w 85"/>
                <a:gd name="T7" fmla="*/ 0 h 100"/>
                <a:gd name="T8" fmla="*/ 0 w 85"/>
                <a:gd name="T9" fmla="*/ 0 h 100"/>
                <a:gd name="T10" fmla="*/ 0 w 85"/>
                <a:gd name="T11" fmla="*/ 0 h 100"/>
                <a:gd name="T12" fmla="*/ 0 w 85"/>
                <a:gd name="T13" fmla="*/ 0 h 100"/>
                <a:gd name="T14" fmla="*/ 0 w 85"/>
                <a:gd name="T15" fmla="*/ 0 h 100"/>
                <a:gd name="T16" fmla="*/ 0 w 85"/>
                <a:gd name="T17" fmla="*/ 0 h 100"/>
                <a:gd name="T18" fmla="*/ 0 w 85"/>
                <a:gd name="T19" fmla="*/ 0 h 100"/>
                <a:gd name="T20" fmla="*/ 0 w 85"/>
                <a:gd name="T21" fmla="*/ 0 h 100"/>
                <a:gd name="T22" fmla="*/ 0 w 85"/>
                <a:gd name="T23" fmla="*/ 0 h 100"/>
                <a:gd name="T24" fmla="*/ 0 w 85"/>
                <a:gd name="T25" fmla="*/ 0 h 100"/>
                <a:gd name="T26" fmla="*/ 0 w 85"/>
                <a:gd name="T27" fmla="*/ 0 h 1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" h="100">
                  <a:moveTo>
                    <a:pt x="32" y="49"/>
                  </a:moveTo>
                  <a:lnTo>
                    <a:pt x="11" y="67"/>
                  </a:lnTo>
                  <a:lnTo>
                    <a:pt x="0" y="61"/>
                  </a:lnTo>
                  <a:lnTo>
                    <a:pt x="73" y="0"/>
                  </a:lnTo>
                  <a:lnTo>
                    <a:pt x="85" y="7"/>
                  </a:lnTo>
                  <a:lnTo>
                    <a:pt x="69" y="100"/>
                  </a:lnTo>
                  <a:lnTo>
                    <a:pt x="57" y="93"/>
                  </a:lnTo>
                  <a:lnTo>
                    <a:pt x="63" y="67"/>
                  </a:lnTo>
                  <a:lnTo>
                    <a:pt x="32" y="49"/>
                  </a:lnTo>
                  <a:close/>
                  <a:moveTo>
                    <a:pt x="64" y="56"/>
                  </a:moveTo>
                  <a:lnTo>
                    <a:pt x="72" y="15"/>
                  </a:lnTo>
                  <a:lnTo>
                    <a:pt x="72" y="14"/>
                  </a:lnTo>
                  <a:lnTo>
                    <a:pt x="41" y="41"/>
                  </a:lnTo>
                  <a:lnTo>
                    <a:pt x="64" y="56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470"/>
            <p:cNvSpPr>
              <a:spLocks noEditPoints="1"/>
            </p:cNvSpPr>
            <p:nvPr/>
          </p:nvSpPr>
          <p:spPr bwMode="auto">
            <a:xfrm>
              <a:off x="489" y="2583"/>
              <a:ext cx="32" cy="37"/>
            </a:xfrm>
            <a:custGeom>
              <a:avLst/>
              <a:gdLst>
                <a:gd name="T0" fmla="*/ 0 w 94"/>
                <a:gd name="T1" fmla="*/ 0 h 111"/>
                <a:gd name="T2" fmla="*/ 0 w 94"/>
                <a:gd name="T3" fmla="*/ 0 h 111"/>
                <a:gd name="T4" fmla="*/ 0 w 94"/>
                <a:gd name="T5" fmla="*/ 0 h 111"/>
                <a:gd name="T6" fmla="*/ 0 w 94"/>
                <a:gd name="T7" fmla="*/ 0 h 111"/>
                <a:gd name="T8" fmla="*/ 0 w 94"/>
                <a:gd name="T9" fmla="*/ 0 h 111"/>
                <a:gd name="T10" fmla="*/ 0 w 94"/>
                <a:gd name="T11" fmla="*/ 0 h 111"/>
                <a:gd name="T12" fmla="*/ 0 w 94"/>
                <a:gd name="T13" fmla="*/ 0 h 111"/>
                <a:gd name="T14" fmla="*/ 0 w 94"/>
                <a:gd name="T15" fmla="*/ 0 h 111"/>
                <a:gd name="T16" fmla="*/ 0 w 94"/>
                <a:gd name="T17" fmla="*/ 0 h 111"/>
                <a:gd name="T18" fmla="*/ 0 w 94"/>
                <a:gd name="T19" fmla="*/ 0 h 111"/>
                <a:gd name="T20" fmla="*/ 0 w 94"/>
                <a:gd name="T21" fmla="*/ 0 h 111"/>
                <a:gd name="T22" fmla="*/ 0 w 94"/>
                <a:gd name="T23" fmla="*/ 0 h 111"/>
                <a:gd name="T24" fmla="*/ 0 w 94"/>
                <a:gd name="T25" fmla="*/ 0 h 111"/>
                <a:gd name="T26" fmla="*/ 0 w 94"/>
                <a:gd name="T27" fmla="*/ 0 h 111"/>
                <a:gd name="T28" fmla="*/ 0 w 94"/>
                <a:gd name="T29" fmla="*/ 0 h 111"/>
                <a:gd name="T30" fmla="*/ 0 w 94"/>
                <a:gd name="T31" fmla="*/ 0 h 111"/>
                <a:gd name="T32" fmla="*/ 0 w 94"/>
                <a:gd name="T33" fmla="*/ 0 h 111"/>
                <a:gd name="T34" fmla="*/ 0 w 94"/>
                <a:gd name="T35" fmla="*/ 0 h 111"/>
                <a:gd name="T36" fmla="*/ 0 w 94"/>
                <a:gd name="T37" fmla="*/ 0 h 111"/>
                <a:gd name="T38" fmla="*/ 0 w 94"/>
                <a:gd name="T39" fmla="*/ 0 h 111"/>
                <a:gd name="T40" fmla="*/ 0 w 94"/>
                <a:gd name="T41" fmla="*/ 0 h 111"/>
                <a:gd name="T42" fmla="*/ 0 w 94"/>
                <a:gd name="T43" fmla="*/ 0 h 111"/>
                <a:gd name="T44" fmla="*/ 0 w 94"/>
                <a:gd name="T45" fmla="*/ 0 h 111"/>
                <a:gd name="T46" fmla="*/ 0 w 94"/>
                <a:gd name="T47" fmla="*/ 0 h 111"/>
                <a:gd name="T48" fmla="*/ 0 w 94"/>
                <a:gd name="T49" fmla="*/ 0 h 111"/>
                <a:gd name="T50" fmla="*/ 0 w 94"/>
                <a:gd name="T51" fmla="*/ 0 h 111"/>
                <a:gd name="T52" fmla="*/ 0 w 94"/>
                <a:gd name="T53" fmla="*/ 0 h 111"/>
                <a:gd name="T54" fmla="*/ 0 w 94"/>
                <a:gd name="T55" fmla="*/ 0 h 111"/>
                <a:gd name="T56" fmla="*/ 0 w 94"/>
                <a:gd name="T57" fmla="*/ 0 h 111"/>
                <a:gd name="T58" fmla="*/ 0 w 94"/>
                <a:gd name="T59" fmla="*/ 0 h 111"/>
                <a:gd name="T60" fmla="*/ 0 w 94"/>
                <a:gd name="T61" fmla="*/ 0 h 111"/>
                <a:gd name="T62" fmla="*/ 0 w 94"/>
                <a:gd name="T63" fmla="*/ 0 h 1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4" h="111">
                  <a:moveTo>
                    <a:pt x="11" y="86"/>
                  </a:moveTo>
                  <a:lnTo>
                    <a:pt x="0" y="81"/>
                  </a:lnTo>
                  <a:lnTo>
                    <a:pt x="37" y="0"/>
                  </a:lnTo>
                  <a:lnTo>
                    <a:pt x="75" y="18"/>
                  </a:lnTo>
                  <a:lnTo>
                    <a:pt x="79" y="20"/>
                  </a:lnTo>
                  <a:lnTo>
                    <a:pt x="84" y="23"/>
                  </a:lnTo>
                  <a:lnTo>
                    <a:pt x="88" y="26"/>
                  </a:lnTo>
                  <a:lnTo>
                    <a:pt x="91" y="30"/>
                  </a:lnTo>
                  <a:lnTo>
                    <a:pt x="93" y="35"/>
                  </a:lnTo>
                  <a:lnTo>
                    <a:pt x="94" y="40"/>
                  </a:lnTo>
                  <a:lnTo>
                    <a:pt x="93" y="45"/>
                  </a:lnTo>
                  <a:lnTo>
                    <a:pt x="91" y="51"/>
                  </a:lnTo>
                  <a:lnTo>
                    <a:pt x="89" y="55"/>
                  </a:lnTo>
                  <a:lnTo>
                    <a:pt x="87" y="58"/>
                  </a:lnTo>
                  <a:lnTo>
                    <a:pt x="82" y="62"/>
                  </a:lnTo>
                  <a:lnTo>
                    <a:pt x="76" y="64"/>
                  </a:lnTo>
                  <a:lnTo>
                    <a:pt x="71" y="65"/>
                  </a:lnTo>
                  <a:lnTo>
                    <a:pt x="74" y="68"/>
                  </a:lnTo>
                  <a:lnTo>
                    <a:pt x="76" y="72"/>
                  </a:lnTo>
                  <a:lnTo>
                    <a:pt x="76" y="77"/>
                  </a:lnTo>
                  <a:lnTo>
                    <a:pt x="74" y="85"/>
                  </a:lnTo>
                  <a:lnTo>
                    <a:pt x="67" y="99"/>
                  </a:lnTo>
                  <a:lnTo>
                    <a:pt x="66" y="102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7" y="109"/>
                  </a:lnTo>
                  <a:lnTo>
                    <a:pt x="66" y="111"/>
                  </a:lnTo>
                  <a:lnTo>
                    <a:pt x="53" y="105"/>
                  </a:lnTo>
                  <a:lnTo>
                    <a:pt x="54" y="100"/>
                  </a:lnTo>
                  <a:lnTo>
                    <a:pt x="57" y="93"/>
                  </a:lnTo>
                  <a:lnTo>
                    <a:pt x="61" y="84"/>
                  </a:lnTo>
                  <a:lnTo>
                    <a:pt x="62" y="79"/>
                  </a:lnTo>
                  <a:lnTo>
                    <a:pt x="63" y="76"/>
                  </a:lnTo>
                  <a:lnTo>
                    <a:pt x="63" y="73"/>
                  </a:lnTo>
                  <a:lnTo>
                    <a:pt x="62" y="71"/>
                  </a:lnTo>
                  <a:lnTo>
                    <a:pt x="60" y="68"/>
                  </a:lnTo>
                  <a:lnTo>
                    <a:pt x="57" y="66"/>
                  </a:lnTo>
                  <a:lnTo>
                    <a:pt x="53" y="63"/>
                  </a:lnTo>
                  <a:lnTo>
                    <a:pt x="27" y="51"/>
                  </a:lnTo>
                  <a:lnTo>
                    <a:pt x="11" y="86"/>
                  </a:lnTo>
                  <a:close/>
                  <a:moveTo>
                    <a:pt x="31" y="42"/>
                  </a:moveTo>
                  <a:lnTo>
                    <a:pt x="56" y="54"/>
                  </a:lnTo>
                  <a:lnTo>
                    <a:pt x="62" y="56"/>
                  </a:lnTo>
                  <a:lnTo>
                    <a:pt x="65" y="56"/>
                  </a:lnTo>
                  <a:lnTo>
                    <a:pt x="69" y="56"/>
                  </a:lnTo>
                  <a:lnTo>
                    <a:pt x="72" y="55"/>
                  </a:lnTo>
                  <a:lnTo>
                    <a:pt x="75" y="54"/>
                  </a:lnTo>
                  <a:lnTo>
                    <a:pt x="77" y="51"/>
                  </a:lnTo>
                  <a:lnTo>
                    <a:pt x="79" y="47"/>
                  </a:lnTo>
                  <a:lnTo>
                    <a:pt x="81" y="43"/>
                  </a:lnTo>
                  <a:lnTo>
                    <a:pt x="81" y="39"/>
                  </a:lnTo>
                  <a:lnTo>
                    <a:pt x="81" y="36"/>
                  </a:lnTo>
                  <a:lnTo>
                    <a:pt x="79" y="33"/>
                  </a:lnTo>
                  <a:lnTo>
                    <a:pt x="76" y="30"/>
                  </a:lnTo>
                  <a:lnTo>
                    <a:pt x="71" y="27"/>
                  </a:lnTo>
                  <a:lnTo>
                    <a:pt x="43" y="14"/>
                  </a:lnTo>
                  <a:lnTo>
                    <a:pt x="31" y="4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471"/>
            <p:cNvSpPr>
              <a:spLocks/>
            </p:cNvSpPr>
            <p:nvPr/>
          </p:nvSpPr>
          <p:spPr bwMode="auto">
            <a:xfrm>
              <a:off x="524" y="2593"/>
              <a:ext cx="24" cy="34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0 h 97"/>
                <a:gd name="T4" fmla="*/ 0 w 71"/>
                <a:gd name="T5" fmla="*/ 0 h 97"/>
                <a:gd name="T6" fmla="*/ 0 w 71"/>
                <a:gd name="T7" fmla="*/ 0 h 97"/>
                <a:gd name="T8" fmla="*/ 0 w 71"/>
                <a:gd name="T9" fmla="*/ 0 h 97"/>
                <a:gd name="T10" fmla="*/ 0 w 71"/>
                <a:gd name="T11" fmla="*/ 0 h 97"/>
                <a:gd name="T12" fmla="*/ 0 w 71"/>
                <a:gd name="T13" fmla="*/ 0 h 97"/>
                <a:gd name="T14" fmla="*/ 0 w 71"/>
                <a:gd name="T15" fmla="*/ 0 h 97"/>
                <a:gd name="T16" fmla="*/ 0 w 71"/>
                <a:gd name="T17" fmla="*/ 0 h 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1" h="97">
                  <a:moveTo>
                    <a:pt x="3" y="0"/>
                  </a:moveTo>
                  <a:lnTo>
                    <a:pt x="71" y="24"/>
                  </a:lnTo>
                  <a:lnTo>
                    <a:pt x="67" y="34"/>
                  </a:lnTo>
                  <a:lnTo>
                    <a:pt x="39" y="24"/>
                  </a:lnTo>
                  <a:lnTo>
                    <a:pt x="13" y="97"/>
                  </a:lnTo>
                  <a:lnTo>
                    <a:pt x="2" y="93"/>
                  </a:lnTo>
                  <a:lnTo>
                    <a:pt x="28" y="20"/>
                  </a:lnTo>
                  <a:lnTo>
                    <a:pt x="0" y="1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472"/>
            <p:cNvSpPr>
              <a:spLocks/>
            </p:cNvSpPr>
            <p:nvPr/>
          </p:nvSpPr>
          <p:spPr bwMode="auto">
            <a:xfrm>
              <a:off x="544" y="2603"/>
              <a:ext cx="34" cy="37"/>
            </a:xfrm>
            <a:custGeom>
              <a:avLst/>
              <a:gdLst>
                <a:gd name="T0" fmla="*/ 0 w 103"/>
                <a:gd name="T1" fmla="*/ 0 h 106"/>
                <a:gd name="T2" fmla="*/ 0 w 103"/>
                <a:gd name="T3" fmla="*/ 0 h 106"/>
                <a:gd name="T4" fmla="*/ 0 w 103"/>
                <a:gd name="T5" fmla="*/ 0 h 106"/>
                <a:gd name="T6" fmla="*/ 0 w 103"/>
                <a:gd name="T7" fmla="*/ 0 h 106"/>
                <a:gd name="T8" fmla="*/ 0 w 103"/>
                <a:gd name="T9" fmla="*/ 0 h 106"/>
                <a:gd name="T10" fmla="*/ 0 w 103"/>
                <a:gd name="T11" fmla="*/ 0 h 106"/>
                <a:gd name="T12" fmla="*/ 0 w 103"/>
                <a:gd name="T13" fmla="*/ 0 h 106"/>
                <a:gd name="T14" fmla="*/ 0 w 103"/>
                <a:gd name="T15" fmla="*/ 0 h 106"/>
                <a:gd name="T16" fmla="*/ 0 w 103"/>
                <a:gd name="T17" fmla="*/ 0 h 106"/>
                <a:gd name="T18" fmla="*/ 0 w 103"/>
                <a:gd name="T19" fmla="*/ 0 h 106"/>
                <a:gd name="T20" fmla="*/ 0 w 103"/>
                <a:gd name="T21" fmla="*/ 0 h 106"/>
                <a:gd name="T22" fmla="*/ 0 w 103"/>
                <a:gd name="T23" fmla="*/ 0 h 106"/>
                <a:gd name="T24" fmla="*/ 0 w 103"/>
                <a:gd name="T25" fmla="*/ 0 h 106"/>
                <a:gd name="T26" fmla="*/ 0 w 103"/>
                <a:gd name="T27" fmla="*/ 0 h 106"/>
                <a:gd name="T28" fmla="*/ 0 w 103"/>
                <a:gd name="T29" fmla="*/ 0 h 106"/>
                <a:gd name="T30" fmla="*/ 0 w 103"/>
                <a:gd name="T31" fmla="*/ 0 h 106"/>
                <a:gd name="T32" fmla="*/ 0 w 103"/>
                <a:gd name="T33" fmla="*/ 0 h 106"/>
                <a:gd name="T34" fmla="*/ 0 w 103"/>
                <a:gd name="T35" fmla="*/ 0 h 106"/>
                <a:gd name="T36" fmla="*/ 0 w 103"/>
                <a:gd name="T37" fmla="*/ 0 h 106"/>
                <a:gd name="T38" fmla="*/ 0 w 103"/>
                <a:gd name="T39" fmla="*/ 0 h 106"/>
                <a:gd name="T40" fmla="*/ 0 w 103"/>
                <a:gd name="T41" fmla="*/ 0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06">
                  <a:moveTo>
                    <a:pt x="71" y="102"/>
                  </a:moveTo>
                  <a:lnTo>
                    <a:pt x="84" y="52"/>
                  </a:lnTo>
                  <a:lnTo>
                    <a:pt x="89" y="31"/>
                  </a:lnTo>
                  <a:lnTo>
                    <a:pt x="46" y="96"/>
                  </a:lnTo>
                  <a:lnTo>
                    <a:pt x="35" y="94"/>
                  </a:lnTo>
                  <a:lnTo>
                    <a:pt x="28" y="16"/>
                  </a:lnTo>
                  <a:lnTo>
                    <a:pt x="23" y="37"/>
                  </a:lnTo>
                  <a:lnTo>
                    <a:pt x="11" y="88"/>
                  </a:lnTo>
                  <a:lnTo>
                    <a:pt x="0" y="85"/>
                  </a:lnTo>
                  <a:lnTo>
                    <a:pt x="21" y="0"/>
                  </a:lnTo>
                  <a:lnTo>
                    <a:pt x="37" y="4"/>
                  </a:lnTo>
                  <a:lnTo>
                    <a:pt x="44" y="82"/>
                  </a:lnTo>
                  <a:lnTo>
                    <a:pt x="87" y="16"/>
                  </a:lnTo>
                  <a:lnTo>
                    <a:pt x="103" y="20"/>
                  </a:lnTo>
                  <a:lnTo>
                    <a:pt x="82" y="106"/>
                  </a:lnTo>
                  <a:lnTo>
                    <a:pt x="71" y="102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473"/>
            <p:cNvSpPr>
              <a:spLocks/>
            </p:cNvSpPr>
            <p:nvPr/>
          </p:nvSpPr>
          <p:spPr bwMode="auto">
            <a:xfrm>
              <a:off x="580" y="2610"/>
              <a:ext cx="25" cy="33"/>
            </a:xfrm>
            <a:custGeom>
              <a:avLst/>
              <a:gdLst>
                <a:gd name="T0" fmla="*/ 0 w 75"/>
                <a:gd name="T1" fmla="*/ 0 h 98"/>
                <a:gd name="T2" fmla="*/ 0 w 75"/>
                <a:gd name="T3" fmla="*/ 0 h 98"/>
                <a:gd name="T4" fmla="*/ 0 w 75"/>
                <a:gd name="T5" fmla="*/ 0 h 98"/>
                <a:gd name="T6" fmla="*/ 0 w 75"/>
                <a:gd name="T7" fmla="*/ 0 h 98"/>
                <a:gd name="T8" fmla="*/ 0 w 75"/>
                <a:gd name="T9" fmla="*/ 0 h 98"/>
                <a:gd name="T10" fmla="*/ 0 w 75"/>
                <a:gd name="T11" fmla="*/ 0 h 98"/>
                <a:gd name="T12" fmla="*/ 0 w 75"/>
                <a:gd name="T13" fmla="*/ 0 h 98"/>
                <a:gd name="T14" fmla="*/ 0 w 75"/>
                <a:gd name="T15" fmla="*/ 0 h 98"/>
                <a:gd name="T16" fmla="*/ 0 w 75"/>
                <a:gd name="T17" fmla="*/ 0 h 98"/>
                <a:gd name="T18" fmla="*/ 0 w 75"/>
                <a:gd name="T19" fmla="*/ 0 h 98"/>
                <a:gd name="T20" fmla="*/ 0 w 75"/>
                <a:gd name="T21" fmla="*/ 0 h 98"/>
                <a:gd name="T22" fmla="*/ 0 w 75"/>
                <a:gd name="T23" fmla="*/ 0 h 98"/>
                <a:gd name="T24" fmla="*/ 0 w 75"/>
                <a:gd name="T25" fmla="*/ 0 h 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5" h="98">
                  <a:moveTo>
                    <a:pt x="64" y="98"/>
                  </a:moveTo>
                  <a:lnTo>
                    <a:pt x="0" y="88"/>
                  </a:lnTo>
                  <a:lnTo>
                    <a:pt x="12" y="0"/>
                  </a:lnTo>
                  <a:lnTo>
                    <a:pt x="75" y="9"/>
                  </a:lnTo>
                  <a:lnTo>
                    <a:pt x="74" y="20"/>
                  </a:lnTo>
                  <a:lnTo>
                    <a:pt x="22" y="13"/>
                  </a:lnTo>
                  <a:lnTo>
                    <a:pt x="18" y="39"/>
                  </a:lnTo>
                  <a:lnTo>
                    <a:pt x="66" y="46"/>
                  </a:lnTo>
                  <a:lnTo>
                    <a:pt x="65" y="56"/>
                  </a:lnTo>
                  <a:lnTo>
                    <a:pt x="17" y="50"/>
                  </a:lnTo>
                  <a:lnTo>
                    <a:pt x="13" y="79"/>
                  </a:lnTo>
                  <a:lnTo>
                    <a:pt x="65" y="87"/>
                  </a:lnTo>
                  <a:lnTo>
                    <a:pt x="64" y="9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474"/>
            <p:cNvSpPr>
              <a:spLocks/>
            </p:cNvSpPr>
            <p:nvPr/>
          </p:nvSpPr>
          <p:spPr bwMode="auto">
            <a:xfrm>
              <a:off x="609" y="2614"/>
              <a:ext cx="25" cy="30"/>
            </a:xfrm>
            <a:custGeom>
              <a:avLst/>
              <a:gdLst>
                <a:gd name="T0" fmla="*/ 0 w 74"/>
                <a:gd name="T1" fmla="*/ 0 h 92"/>
                <a:gd name="T2" fmla="*/ 0 w 74"/>
                <a:gd name="T3" fmla="*/ 0 h 92"/>
                <a:gd name="T4" fmla="*/ 0 w 74"/>
                <a:gd name="T5" fmla="*/ 0 h 92"/>
                <a:gd name="T6" fmla="*/ 0 w 74"/>
                <a:gd name="T7" fmla="*/ 0 h 92"/>
                <a:gd name="T8" fmla="*/ 0 w 74"/>
                <a:gd name="T9" fmla="*/ 0 h 92"/>
                <a:gd name="T10" fmla="*/ 0 w 74"/>
                <a:gd name="T11" fmla="*/ 0 h 92"/>
                <a:gd name="T12" fmla="*/ 0 w 74"/>
                <a:gd name="T13" fmla="*/ 0 h 92"/>
                <a:gd name="T14" fmla="*/ 0 w 74"/>
                <a:gd name="T15" fmla="*/ 0 h 92"/>
                <a:gd name="T16" fmla="*/ 0 w 74"/>
                <a:gd name="T17" fmla="*/ 0 h 92"/>
                <a:gd name="T18" fmla="*/ 0 w 74"/>
                <a:gd name="T19" fmla="*/ 0 h 92"/>
                <a:gd name="T20" fmla="*/ 0 w 74"/>
                <a:gd name="T21" fmla="*/ 0 h 92"/>
                <a:gd name="T22" fmla="*/ 0 w 74"/>
                <a:gd name="T23" fmla="*/ 0 h 92"/>
                <a:gd name="T24" fmla="*/ 0 w 74"/>
                <a:gd name="T25" fmla="*/ 0 h 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4" h="92">
                  <a:moveTo>
                    <a:pt x="63" y="3"/>
                  </a:moveTo>
                  <a:lnTo>
                    <a:pt x="74" y="3"/>
                  </a:lnTo>
                  <a:lnTo>
                    <a:pt x="70" y="92"/>
                  </a:lnTo>
                  <a:lnTo>
                    <a:pt x="57" y="91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2" y="89"/>
                  </a:lnTo>
                  <a:lnTo>
                    <a:pt x="0" y="89"/>
                  </a:lnTo>
                  <a:lnTo>
                    <a:pt x="4" y="0"/>
                  </a:lnTo>
                  <a:lnTo>
                    <a:pt x="19" y="1"/>
                  </a:lnTo>
                  <a:lnTo>
                    <a:pt x="59" y="75"/>
                  </a:lnTo>
                  <a:lnTo>
                    <a:pt x="63" y="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475"/>
            <p:cNvSpPr>
              <a:spLocks/>
            </p:cNvSpPr>
            <p:nvPr/>
          </p:nvSpPr>
          <p:spPr bwMode="auto">
            <a:xfrm>
              <a:off x="637" y="2614"/>
              <a:ext cx="24" cy="30"/>
            </a:xfrm>
            <a:custGeom>
              <a:avLst/>
              <a:gdLst>
                <a:gd name="T0" fmla="*/ 0 w 72"/>
                <a:gd name="T1" fmla="*/ 0 h 91"/>
                <a:gd name="T2" fmla="*/ 0 w 72"/>
                <a:gd name="T3" fmla="*/ 0 h 91"/>
                <a:gd name="T4" fmla="*/ 0 w 72"/>
                <a:gd name="T5" fmla="*/ 0 h 91"/>
                <a:gd name="T6" fmla="*/ 0 w 72"/>
                <a:gd name="T7" fmla="*/ 0 h 91"/>
                <a:gd name="T8" fmla="*/ 0 w 72"/>
                <a:gd name="T9" fmla="*/ 0 h 91"/>
                <a:gd name="T10" fmla="*/ 0 w 72"/>
                <a:gd name="T11" fmla="*/ 0 h 91"/>
                <a:gd name="T12" fmla="*/ 0 w 72"/>
                <a:gd name="T13" fmla="*/ 0 h 91"/>
                <a:gd name="T14" fmla="*/ 0 w 72"/>
                <a:gd name="T15" fmla="*/ 0 h 91"/>
                <a:gd name="T16" fmla="*/ 0 w 72"/>
                <a:gd name="T17" fmla="*/ 0 h 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2" h="91">
                  <a:moveTo>
                    <a:pt x="0" y="3"/>
                  </a:moveTo>
                  <a:lnTo>
                    <a:pt x="72" y="0"/>
                  </a:lnTo>
                  <a:lnTo>
                    <a:pt x="72" y="11"/>
                  </a:lnTo>
                  <a:lnTo>
                    <a:pt x="42" y="12"/>
                  </a:lnTo>
                  <a:lnTo>
                    <a:pt x="45" y="90"/>
                  </a:lnTo>
                  <a:lnTo>
                    <a:pt x="33" y="91"/>
                  </a:lnTo>
                  <a:lnTo>
                    <a:pt x="30" y="13"/>
                  </a:lnTo>
                  <a:lnTo>
                    <a:pt x="0" y="1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476"/>
            <p:cNvSpPr>
              <a:spLocks noEditPoints="1"/>
            </p:cNvSpPr>
            <p:nvPr/>
          </p:nvSpPr>
          <p:spPr bwMode="auto">
            <a:xfrm>
              <a:off x="678" y="2609"/>
              <a:ext cx="29" cy="32"/>
            </a:xfrm>
            <a:custGeom>
              <a:avLst/>
              <a:gdLst>
                <a:gd name="T0" fmla="*/ 0 w 86"/>
                <a:gd name="T1" fmla="*/ 0 h 94"/>
                <a:gd name="T2" fmla="*/ 0 w 86"/>
                <a:gd name="T3" fmla="*/ 0 h 94"/>
                <a:gd name="T4" fmla="*/ 0 w 86"/>
                <a:gd name="T5" fmla="*/ 0 h 94"/>
                <a:gd name="T6" fmla="*/ 0 w 86"/>
                <a:gd name="T7" fmla="*/ 0 h 94"/>
                <a:gd name="T8" fmla="*/ 0 w 86"/>
                <a:gd name="T9" fmla="*/ 0 h 94"/>
                <a:gd name="T10" fmla="*/ 0 w 86"/>
                <a:gd name="T11" fmla="*/ 0 h 94"/>
                <a:gd name="T12" fmla="*/ 0 w 86"/>
                <a:gd name="T13" fmla="*/ 0 h 94"/>
                <a:gd name="T14" fmla="*/ 0 w 86"/>
                <a:gd name="T15" fmla="*/ 0 h 94"/>
                <a:gd name="T16" fmla="*/ 0 w 86"/>
                <a:gd name="T17" fmla="*/ 0 h 94"/>
                <a:gd name="T18" fmla="*/ 0 w 86"/>
                <a:gd name="T19" fmla="*/ 0 h 94"/>
                <a:gd name="T20" fmla="*/ 0 w 86"/>
                <a:gd name="T21" fmla="*/ 0 h 94"/>
                <a:gd name="T22" fmla="*/ 0 w 86"/>
                <a:gd name="T23" fmla="*/ 0 h 94"/>
                <a:gd name="T24" fmla="*/ 0 w 86"/>
                <a:gd name="T25" fmla="*/ 0 h 94"/>
                <a:gd name="T26" fmla="*/ 0 w 86"/>
                <a:gd name="T27" fmla="*/ 0 h 94"/>
                <a:gd name="T28" fmla="*/ 0 w 86"/>
                <a:gd name="T29" fmla="*/ 0 h 94"/>
                <a:gd name="T30" fmla="*/ 0 w 86"/>
                <a:gd name="T31" fmla="*/ 0 h 94"/>
                <a:gd name="T32" fmla="*/ 0 w 86"/>
                <a:gd name="T33" fmla="*/ 0 h 94"/>
                <a:gd name="T34" fmla="*/ 0 w 86"/>
                <a:gd name="T35" fmla="*/ 0 h 94"/>
                <a:gd name="T36" fmla="*/ 0 w 86"/>
                <a:gd name="T37" fmla="*/ 0 h 94"/>
                <a:gd name="T38" fmla="*/ 0 w 86"/>
                <a:gd name="T39" fmla="*/ 0 h 94"/>
                <a:gd name="T40" fmla="*/ 0 w 86"/>
                <a:gd name="T41" fmla="*/ 0 h 94"/>
                <a:gd name="T42" fmla="*/ 0 w 86"/>
                <a:gd name="T43" fmla="*/ 0 h 94"/>
                <a:gd name="T44" fmla="*/ 0 w 86"/>
                <a:gd name="T45" fmla="*/ 0 h 94"/>
                <a:gd name="T46" fmla="*/ 0 w 86"/>
                <a:gd name="T47" fmla="*/ 0 h 94"/>
                <a:gd name="T48" fmla="*/ 0 w 86"/>
                <a:gd name="T49" fmla="*/ 0 h 94"/>
                <a:gd name="T50" fmla="*/ 0 w 86"/>
                <a:gd name="T51" fmla="*/ 0 h 94"/>
                <a:gd name="T52" fmla="*/ 0 w 86"/>
                <a:gd name="T53" fmla="*/ 0 h 94"/>
                <a:gd name="T54" fmla="*/ 0 w 86"/>
                <a:gd name="T55" fmla="*/ 0 h 94"/>
                <a:gd name="T56" fmla="*/ 0 w 86"/>
                <a:gd name="T57" fmla="*/ 0 h 94"/>
                <a:gd name="T58" fmla="*/ 0 w 86"/>
                <a:gd name="T59" fmla="*/ 0 h 94"/>
                <a:gd name="T60" fmla="*/ 0 w 86"/>
                <a:gd name="T61" fmla="*/ 0 h 94"/>
                <a:gd name="T62" fmla="*/ 0 w 86"/>
                <a:gd name="T63" fmla="*/ 0 h 94"/>
                <a:gd name="T64" fmla="*/ 0 w 86"/>
                <a:gd name="T65" fmla="*/ 0 h 94"/>
                <a:gd name="T66" fmla="*/ 0 w 86"/>
                <a:gd name="T67" fmla="*/ 0 h 94"/>
                <a:gd name="T68" fmla="*/ 0 w 86"/>
                <a:gd name="T69" fmla="*/ 0 h 94"/>
                <a:gd name="T70" fmla="*/ 0 w 86"/>
                <a:gd name="T71" fmla="*/ 0 h 94"/>
                <a:gd name="T72" fmla="*/ 0 w 86"/>
                <a:gd name="T73" fmla="*/ 0 h 94"/>
                <a:gd name="T74" fmla="*/ 0 w 86"/>
                <a:gd name="T75" fmla="*/ 0 h 94"/>
                <a:gd name="T76" fmla="*/ 0 w 86"/>
                <a:gd name="T77" fmla="*/ 0 h 94"/>
                <a:gd name="T78" fmla="*/ 0 w 86"/>
                <a:gd name="T79" fmla="*/ 0 h 94"/>
                <a:gd name="T80" fmla="*/ 0 w 86"/>
                <a:gd name="T81" fmla="*/ 0 h 94"/>
                <a:gd name="T82" fmla="*/ 0 w 86"/>
                <a:gd name="T83" fmla="*/ 0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6" h="94">
                  <a:moveTo>
                    <a:pt x="51" y="93"/>
                  </a:moveTo>
                  <a:lnTo>
                    <a:pt x="51" y="93"/>
                  </a:lnTo>
                  <a:lnTo>
                    <a:pt x="45" y="94"/>
                  </a:lnTo>
                  <a:lnTo>
                    <a:pt x="40" y="94"/>
                  </a:lnTo>
                  <a:lnTo>
                    <a:pt x="35" y="93"/>
                  </a:lnTo>
                  <a:lnTo>
                    <a:pt x="30" y="92"/>
                  </a:lnTo>
                  <a:lnTo>
                    <a:pt x="22" y="88"/>
                  </a:lnTo>
                  <a:lnTo>
                    <a:pt x="15" y="82"/>
                  </a:lnTo>
                  <a:lnTo>
                    <a:pt x="10" y="76"/>
                  </a:lnTo>
                  <a:lnTo>
                    <a:pt x="5" y="69"/>
                  </a:lnTo>
                  <a:lnTo>
                    <a:pt x="2" y="61"/>
                  </a:lnTo>
                  <a:lnTo>
                    <a:pt x="1" y="54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1" y="31"/>
                  </a:lnTo>
                  <a:lnTo>
                    <a:pt x="4" y="23"/>
                  </a:lnTo>
                  <a:lnTo>
                    <a:pt x="9" y="15"/>
                  </a:lnTo>
                  <a:lnTo>
                    <a:pt x="15" y="9"/>
                  </a:lnTo>
                  <a:lnTo>
                    <a:pt x="19" y="6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35" y="1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1" y="1"/>
                  </a:lnTo>
                  <a:lnTo>
                    <a:pt x="56" y="2"/>
                  </a:lnTo>
                  <a:lnTo>
                    <a:pt x="64" y="6"/>
                  </a:lnTo>
                  <a:lnTo>
                    <a:pt x="71" y="11"/>
                  </a:lnTo>
                  <a:lnTo>
                    <a:pt x="76" y="17"/>
                  </a:lnTo>
                  <a:lnTo>
                    <a:pt x="80" y="24"/>
                  </a:lnTo>
                  <a:lnTo>
                    <a:pt x="83" y="32"/>
                  </a:lnTo>
                  <a:lnTo>
                    <a:pt x="85" y="39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84" y="62"/>
                  </a:lnTo>
                  <a:lnTo>
                    <a:pt x="81" y="70"/>
                  </a:lnTo>
                  <a:lnTo>
                    <a:pt x="77" y="78"/>
                  </a:lnTo>
                  <a:lnTo>
                    <a:pt x="70" y="84"/>
                  </a:lnTo>
                  <a:lnTo>
                    <a:pt x="66" y="88"/>
                  </a:lnTo>
                  <a:lnTo>
                    <a:pt x="62" y="90"/>
                  </a:lnTo>
                  <a:lnTo>
                    <a:pt x="57" y="92"/>
                  </a:lnTo>
                  <a:lnTo>
                    <a:pt x="51" y="93"/>
                  </a:lnTo>
                  <a:close/>
                  <a:moveTo>
                    <a:pt x="37" y="11"/>
                  </a:moveTo>
                  <a:lnTo>
                    <a:pt x="37" y="11"/>
                  </a:lnTo>
                  <a:lnTo>
                    <a:pt x="30" y="13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16" y="25"/>
                  </a:lnTo>
                  <a:lnTo>
                    <a:pt x="14" y="31"/>
                  </a:lnTo>
                  <a:lnTo>
                    <a:pt x="12" y="37"/>
                  </a:lnTo>
                  <a:lnTo>
                    <a:pt x="12" y="44"/>
                  </a:lnTo>
                  <a:lnTo>
                    <a:pt x="13" y="52"/>
                  </a:lnTo>
                  <a:lnTo>
                    <a:pt x="15" y="59"/>
                  </a:lnTo>
                  <a:lnTo>
                    <a:pt x="17" y="66"/>
                  </a:lnTo>
                  <a:lnTo>
                    <a:pt x="21" y="71"/>
                  </a:lnTo>
                  <a:lnTo>
                    <a:pt x="25" y="76"/>
                  </a:lnTo>
                  <a:lnTo>
                    <a:pt x="30" y="79"/>
                  </a:lnTo>
                  <a:lnTo>
                    <a:pt x="36" y="81"/>
                  </a:lnTo>
                  <a:lnTo>
                    <a:pt x="42" y="82"/>
                  </a:lnTo>
                  <a:lnTo>
                    <a:pt x="49" y="82"/>
                  </a:lnTo>
                  <a:lnTo>
                    <a:pt x="56" y="80"/>
                  </a:lnTo>
                  <a:lnTo>
                    <a:pt x="61" y="77"/>
                  </a:lnTo>
                  <a:lnTo>
                    <a:pt x="66" y="73"/>
                  </a:lnTo>
                  <a:lnTo>
                    <a:pt x="69" y="68"/>
                  </a:lnTo>
                  <a:lnTo>
                    <a:pt x="72" y="62"/>
                  </a:lnTo>
                  <a:lnTo>
                    <a:pt x="73" y="56"/>
                  </a:lnTo>
                  <a:lnTo>
                    <a:pt x="74" y="49"/>
                  </a:lnTo>
                  <a:lnTo>
                    <a:pt x="73" y="41"/>
                  </a:lnTo>
                  <a:lnTo>
                    <a:pt x="71" y="34"/>
                  </a:lnTo>
                  <a:lnTo>
                    <a:pt x="68" y="27"/>
                  </a:lnTo>
                  <a:lnTo>
                    <a:pt x="65" y="22"/>
                  </a:lnTo>
                  <a:lnTo>
                    <a:pt x="60" y="17"/>
                  </a:lnTo>
                  <a:lnTo>
                    <a:pt x="55" y="14"/>
                  </a:lnTo>
                  <a:lnTo>
                    <a:pt x="50" y="12"/>
                  </a:lnTo>
                  <a:lnTo>
                    <a:pt x="43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477"/>
            <p:cNvSpPr>
              <a:spLocks/>
            </p:cNvSpPr>
            <p:nvPr/>
          </p:nvSpPr>
          <p:spPr bwMode="auto">
            <a:xfrm>
              <a:off x="708" y="2601"/>
              <a:ext cx="21" cy="34"/>
            </a:xfrm>
            <a:custGeom>
              <a:avLst/>
              <a:gdLst>
                <a:gd name="T0" fmla="*/ 0 w 67"/>
                <a:gd name="T1" fmla="*/ 0 h 101"/>
                <a:gd name="T2" fmla="*/ 0 w 67"/>
                <a:gd name="T3" fmla="*/ 0 h 101"/>
                <a:gd name="T4" fmla="*/ 0 w 67"/>
                <a:gd name="T5" fmla="*/ 0 h 101"/>
                <a:gd name="T6" fmla="*/ 0 w 67"/>
                <a:gd name="T7" fmla="*/ 0 h 101"/>
                <a:gd name="T8" fmla="*/ 0 w 67"/>
                <a:gd name="T9" fmla="*/ 0 h 101"/>
                <a:gd name="T10" fmla="*/ 0 w 67"/>
                <a:gd name="T11" fmla="*/ 0 h 101"/>
                <a:gd name="T12" fmla="*/ 0 w 67"/>
                <a:gd name="T13" fmla="*/ 0 h 101"/>
                <a:gd name="T14" fmla="*/ 0 w 67"/>
                <a:gd name="T15" fmla="*/ 0 h 101"/>
                <a:gd name="T16" fmla="*/ 0 w 67"/>
                <a:gd name="T17" fmla="*/ 0 h 101"/>
                <a:gd name="T18" fmla="*/ 0 w 67"/>
                <a:gd name="T19" fmla="*/ 0 h 101"/>
                <a:gd name="T20" fmla="*/ 0 w 67"/>
                <a:gd name="T21" fmla="*/ 0 h 10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" h="101">
                  <a:moveTo>
                    <a:pt x="36" y="98"/>
                  </a:moveTo>
                  <a:lnTo>
                    <a:pt x="25" y="101"/>
                  </a:lnTo>
                  <a:lnTo>
                    <a:pt x="0" y="17"/>
                  </a:lnTo>
                  <a:lnTo>
                    <a:pt x="59" y="0"/>
                  </a:lnTo>
                  <a:lnTo>
                    <a:pt x="62" y="11"/>
                  </a:lnTo>
                  <a:lnTo>
                    <a:pt x="15" y="24"/>
                  </a:lnTo>
                  <a:lnTo>
                    <a:pt x="22" y="50"/>
                  </a:lnTo>
                  <a:lnTo>
                    <a:pt x="64" y="38"/>
                  </a:lnTo>
                  <a:lnTo>
                    <a:pt x="67" y="48"/>
                  </a:lnTo>
                  <a:lnTo>
                    <a:pt x="25" y="60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478"/>
            <p:cNvSpPr>
              <a:spLocks/>
            </p:cNvSpPr>
            <p:nvPr/>
          </p:nvSpPr>
          <p:spPr bwMode="auto">
            <a:xfrm>
              <a:off x="747" y="2589"/>
              <a:ext cx="29" cy="30"/>
            </a:xfrm>
            <a:custGeom>
              <a:avLst/>
              <a:gdLst>
                <a:gd name="T0" fmla="*/ 0 w 84"/>
                <a:gd name="T1" fmla="*/ 0 h 92"/>
                <a:gd name="T2" fmla="*/ 0 w 84"/>
                <a:gd name="T3" fmla="*/ 0 h 92"/>
                <a:gd name="T4" fmla="*/ 0 w 84"/>
                <a:gd name="T5" fmla="*/ 0 h 92"/>
                <a:gd name="T6" fmla="*/ 0 w 84"/>
                <a:gd name="T7" fmla="*/ 0 h 92"/>
                <a:gd name="T8" fmla="*/ 0 w 84"/>
                <a:gd name="T9" fmla="*/ 0 h 92"/>
                <a:gd name="T10" fmla="*/ 0 w 84"/>
                <a:gd name="T11" fmla="*/ 0 h 92"/>
                <a:gd name="T12" fmla="*/ 0 w 84"/>
                <a:gd name="T13" fmla="*/ 0 h 92"/>
                <a:gd name="T14" fmla="*/ 0 w 84"/>
                <a:gd name="T15" fmla="*/ 0 h 92"/>
                <a:gd name="T16" fmla="*/ 0 w 84"/>
                <a:gd name="T17" fmla="*/ 0 h 92"/>
                <a:gd name="T18" fmla="*/ 0 w 84"/>
                <a:gd name="T19" fmla="*/ 0 h 92"/>
                <a:gd name="T20" fmla="*/ 0 w 84"/>
                <a:gd name="T21" fmla="*/ 0 h 92"/>
                <a:gd name="T22" fmla="*/ 0 w 84"/>
                <a:gd name="T23" fmla="*/ 0 h 92"/>
                <a:gd name="T24" fmla="*/ 0 w 84"/>
                <a:gd name="T25" fmla="*/ 0 h 92"/>
                <a:gd name="T26" fmla="*/ 0 w 84"/>
                <a:gd name="T27" fmla="*/ 0 h 92"/>
                <a:gd name="T28" fmla="*/ 0 w 84"/>
                <a:gd name="T29" fmla="*/ 0 h 92"/>
                <a:gd name="T30" fmla="*/ 0 w 84"/>
                <a:gd name="T31" fmla="*/ 0 h 92"/>
                <a:gd name="T32" fmla="*/ 0 w 84"/>
                <a:gd name="T33" fmla="*/ 0 h 92"/>
                <a:gd name="T34" fmla="*/ 0 w 84"/>
                <a:gd name="T35" fmla="*/ 0 h 92"/>
                <a:gd name="T36" fmla="*/ 0 w 84"/>
                <a:gd name="T37" fmla="*/ 0 h 92"/>
                <a:gd name="T38" fmla="*/ 0 w 84"/>
                <a:gd name="T39" fmla="*/ 0 h 92"/>
                <a:gd name="T40" fmla="*/ 0 w 84"/>
                <a:gd name="T41" fmla="*/ 0 h 92"/>
                <a:gd name="T42" fmla="*/ 0 w 84"/>
                <a:gd name="T43" fmla="*/ 0 h 92"/>
                <a:gd name="T44" fmla="*/ 0 w 84"/>
                <a:gd name="T45" fmla="*/ 0 h 92"/>
                <a:gd name="T46" fmla="*/ 0 w 84"/>
                <a:gd name="T47" fmla="*/ 0 h 92"/>
                <a:gd name="T48" fmla="*/ 0 w 84"/>
                <a:gd name="T49" fmla="*/ 0 h 92"/>
                <a:gd name="T50" fmla="*/ 0 w 84"/>
                <a:gd name="T51" fmla="*/ 0 h 92"/>
                <a:gd name="T52" fmla="*/ 0 w 84"/>
                <a:gd name="T53" fmla="*/ 0 h 92"/>
                <a:gd name="T54" fmla="*/ 0 w 84"/>
                <a:gd name="T55" fmla="*/ 0 h 92"/>
                <a:gd name="T56" fmla="*/ 0 w 84"/>
                <a:gd name="T57" fmla="*/ 0 h 92"/>
                <a:gd name="T58" fmla="*/ 0 w 84"/>
                <a:gd name="T59" fmla="*/ 0 h 92"/>
                <a:gd name="T60" fmla="*/ 0 w 84"/>
                <a:gd name="T61" fmla="*/ 0 h 92"/>
                <a:gd name="T62" fmla="*/ 0 w 84"/>
                <a:gd name="T63" fmla="*/ 0 h 92"/>
                <a:gd name="T64" fmla="*/ 0 w 84"/>
                <a:gd name="T65" fmla="*/ 0 h 92"/>
                <a:gd name="T66" fmla="*/ 0 w 84"/>
                <a:gd name="T67" fmla="*/ 0 h 92"/>
                <a:gd name="T68" fmla="*/ 0 w 84"/>
                <a:gd name="T69" fmla="*/ 0 h 92"/>
                <a:gd name="T70" fmla="*/ 0 w 84"/>
                <a:gd name="T71" fmla="*/ 0 h 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4" h="92">
                  <a:moveTo>
                    <a:pt x="59" y="20"/>
                  </a:moveTo>
                  <a:lnTo>
                    <a:pt x="59" y="20"/>
                  </a:lnTo>
                  <a:lnTo>
                    <a:pt x="56" y="16"/>
                  </a:lnTo>
                  <a:lnTo>
                    <a:pt x="52" y="13"/>
                  </a:lnTo>
                  <a:lnTo>
                    <a:pt x="48" y="11"/>
                  </a:lnTo>
                  <a:lnTo>
                    <a:pt x="44" y="10"/>
                  </a:lnTo>
                  <a:lnTo>
                    <a:pt x="40" y="10"/>
                  </a:lnTo>
                  <a:lnTo>
                    <a:pt x="35" y="11"/>
                  </a:lnTo>
                  <a:lnTo>
                    <a:pt x="29" y="13"/>
                  </a:lnTo>
                  <a:lnTo>
                    <a:pt x="23" y="16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9"/>
                  </a:lnTo>
                  <a:lnTo>
                    <a:pt x="12" y="35"/>
                  </a:lnTo>
                  <a:lnTo>
                    <a:pt x="12" y="41"/>
                  </a:lnTo>
                  <a:lnTo>
                    <a:pt x="13" y="48"/>
                  </a:lnTo>
                  <a:lnTo>
                    <a:pt x="16" y="56"/>
                  </a:lnTo>
                  <a:lnTo>
                    <a:pt x="19" y="63"/>
                  </a:lnTo>
                  <a:lnTo>
                    <a:pt x="23" y="69"/>
                  </a:lnTo>
                  <a:lnTo>
                    <a:pt x="27" y="74"/>
                  </a:lnTo>
                  <a:lnTo>
                    <a:pt x="32" y="78"/>
                  </a:lnTo>
                  <a:lnTo>
                    <a:pt x="37" y="80"/>
                  </a:lnTo>
                  <a:lnTo>
                    <a:pt x="44" y="81"/>
                  </a:lnTo>
                  <a:lnTo>
                    <a:pt x="51" y="81"/>
                  </a:lnTo>
                  <a:lnTo>
                    <a:pt x="58" y="78"/>
                  </a:lnTo>
                  <a:lnTo>
                    <a:pt x="64" y="75"/>
                  </a:lnTo>
                  <a:lnTo>
                    <a:pt x="66" y="72"/>
                  </a:lnTo>
                  <a:lnTo>
                    <a:pt x="69" y="69"/>
                  </a:lnTo>
                  <a:lnTo>
                    <a:pt x="71" y="65"/>
                  </a:lnTo>
                  <a:lnTo>
                    <a:pt x="72" y="60"/>
                  </a:lnTo>
                  <a:lnTo>
                    <a:pt x="72" y="53"/>
                  </a:lnTo>
                  <a:lnTo>
                    <a:pt x="72" y="46"/>
                  </a:lnTo>
                  <a:lnTo>
                    <a:pt x="82" y="42"/>
                  </a:lnTo>
                  <a:lnTo>
                    <a:pt x="83" y="48"/>
                  </a:lnTo>
                  <a:lnTo>
                    <a:pt x="84" y="53"/>
                  </a:lnTo>
                  <a:lnTo>
                    <a:pt x="83" y="62"/>
                  </a:lnTo>
                  <a:lnTo>
                    <a:pt x="81" y="70"/>
                  </a:lnTo>
                  <a:lnTo>
                    <a:pt x="77" y="76"/>
                  </a:lnTo>
                  <a:lnTo>
                    <a:pt x="72" y="81"/>
                  </a:lnTo>
                  <a:lnTo>
                    <a:pt x="68" y="85"/>
                  </a:lnTo>
                  <a:lnTo>
                    <a:pt x="60" y="89"/>
                  </a:lnTo>
                  <a:lnTo>
                    <a:pt x="53" y="91"/>
                  </a:lnTo>
                  <a:lnTo>
                    <a:pt x="46" y="92"/>
                  </a:lnTo>
                  <a:lnTo>
                    <a:pt x="38" y="92"/>
                  </a:lnTo>
                  <a:lnTo>
                    <a:pt x="30" y="90"/>
                  </a:lnTo>
                  <a:lnTo>
                    <a:pt x="23" y="86"/>
                  </a:lnTo>
                  <a:lnTo>
                    <a:pt x="16" y="80"/>
                  </a:lnTo>
                  <a:lnTo>
                    <a:pt x="10" y="72"/>
                  </a:lnTo>
                  <a:lnTo>
                    <a:pt x="5" y="61"/>
                  </a:lnTo>
                  <a:lnTo>
                    <a:pt x="2" y="52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5" y="19"/>
                  </a:lnTo>
                  <a:lnTo>
                    <a:pt x="10" y="13"/>
                  </a:lnTo>
                  <a:lnTo>
                    <a:pt x="16" y="8"/>
                  </a:lnTo>
                  <a:lnTo>
                    <a:pt x="24" y="3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3" y="1"/>
                  </a:lnTo>
                  <a:lnTo>
                    <a:pt x="58" y="4"/>
                  </a:lnTo>
                  <a:lnTo>
                    <a:pt x="63" y="7"/>
                  </a:lnTo>
                  <a:lnTo>
                    <a:pt x="67" y="11"/>
                  </a:lnTo>
                  <a:lnTo>
                    <a:pt x="70" y="15"/>
                  </a:lnTo>
                  <a:lnTo>
                    <a:pt x="59" y="20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479"/>
            <p:cNvSpPr>
              <a:spLocks noEditPoints="1"/>
            </p:cNvSpPr>
            <p:nvPr/>
          </p:nvSpPr>
          <p:spPr bwMode="auto">
            <a:xfrm>
              <a:off x="774" y="2575"/>
              <a:ext cx="30" cy="32"/>
            </a:xfrm>
            <a:custGeom>
              <a:avLst/>
              <a:gdLst>
                <a:gd name="T0" fmla="*/ 0 w 89"/>
                <a:gd name="T1" fmla="*/ 0 h 94"/>
                <a:gd name="T2" fmla="*/ 0 w 89"/>
                <a:gd name="T3" fmla="*/ 0 h 94"/>
                <a:gd name="T4" fmla="*/ 0 w 89"/>
                <a:gd name="T5" fmla="*/ 0 h 94"/>
                <a:gd name="T6" fmla="*/ 0 w 89"/>
                <a:gd name="T7" fmla="*/ 0 h 94"/>
                <a:gd name="T8" fmla="*/ 0 w 89"/>
                <a:gd name="T9" fmla="*/ 0 h 94"/>
                <a:gd name="T10" fmla="*/ 0 w 89"/>
                <a:gd name="T11" fmla="*/ 0 h 94"/>
                <a:gd name="T12" fmla="*/ 0 w 89"/>
                <a:gd name="T13" fmla="*/ 0 h 94"/>
                <a:gd name="T14" fmla="*/ 0 w 89"/>
                <a:gd name="T15" fmla="*/ 0 h 94"/>
                <a:gd name="T16" fmla="*/ 0 w 89"/>
                <a:gd name="T17" fmla="*/ 0 h 94"/>
                <a:gd name="T18" fmla="*/ 0 w 89"/>
                <a:gd name="T19" fmla="*/ 0 h 94"/>
                <a:gd name="T20" fmla="*/ 0 w 89"/>
                <a:gd name="T21" fmla="*/ 0 h 94"/>
                <a:gd name="T22" fmla="*/ 0 w 89"/>
                <a:gd name="T23" fmla="*/ 0 h 94"/>
                <a:gd name="T24" fmla="*/ 0 w 89"/>
                <a:gd name="T25" fmla="*/ 0 h 94"/>
                <a:gd name="T26" fmla="*/ 0 w 89"/>
                <a:gd name="T27" fmla="*/ 0 h 94"/>
                <a:gd name="T28" fmla="*/ 0 w 89"/>
                <a:gd name="T29" fmla="*/ 0 h 94"/>
                <a:gd name="T30" fmla="*/ 0 w 89"/>
                <a:gd name="T31" fmla="*/ 0 h 94"/>
                <a:gd name="T32" fmla="*/ 0 w 89"/>
                <a:gd name="T33" fmla="*/ 0 h 94"/>
                <a:gd name="T34" fmla="*/ 0 w 89"/>
                <a:gd name="T35" fmla="*/ 0 h 94"/>
                <a:gd name="T36" fmla="*/ 0 w 89"/>
                <a:gd name="T37" fmla="*/ 0 h 94"/>
                <a:gd name="T38" fmla="*/ 0 w 89"/>
                <a:gd name="T39" fmla="*/ 0 h 94"/>
                <a:gd name="T40" fmla="*/ 0 w 89"/>
                <a:gd name="T41" fmla="*/ 0 h 94"/>
                <a:gd name="T42" fmla="*/ 0 w 89"/>
                <a:gd name="T43" fmla="*/ 0 h 94"/>
                <a:gd name="T44" fmla="*/ 0 w 89"/>
                <a:gd name="T45" fmla="*/ 0 h 94"/>
                <a:gd name="T46" fmla="*/ 0 w 89"/>
                <a:gd name="T47" fmla="*/ 0 h 94"/>
                <a:gd name="T48" fmla="*/ 0 w 89"/>
                <a:gd name="T49" fmla="*/ 0 h 94"/>
                <a:gd name="T50" fmla="*/ 0 w 89"/>
                <a:gd name="T51" fmla="*/ 0 h 94"/>
                <a:gd name="T52" fmla="*/ 0 w 89"/>
                <a:gd name="T53" fmla="*/ 0 h 94"/>
                <a:gd name="T54" fmla="*/ 0 w 89"/>
                <a:gd name="T55" fmla="*/ 0 h 94"/>
                <a:gd name="T56" fmla="*/ 0 w 89"/>
                <a:gd name="T57" fmla="*/ 0 h 94"/>
                <a:gd name="T58" fmla="*/ 0 w 89"/>
                <a:gd name="T59" fmla="*/ 0 h 94"/>
                <a:gd name="T60" fmla="*/ 0 w 89"/>
                <a:gd name="T61" fmla="*/ 0 h 94"/>
                <a:gd name="T62" fmla="*/ 0 w 89"/>
                <a:gd name="T63" fmla="*/ 0 h 94"/>
                <a:gd name="T64" fmla="*/ 0 w 89"/>
                <a:gd name="T65" fmla="*/ 0 h 94"/>
                <a:gd name="T66" fmla="*/ 0 w 89"/>
                <a:gd name="T67" fmla="*/ 0 h 94"/>
                <a:gd name="T68" fmla="*/ 0 w 89"/>
                <a:gd name="T69" fmla="*/ 0 h 94"/>
                <a:gd name="T70" fmla="*/ 0 w 89"/>
                <a:gd name="T71" fmla="*/ 0 h 94"/>
                <a:gd name="T72" fmla="*/ 0 w 89"/>
                <a:gd name="T73" fmla="*/ 0 h 94"/>
                <a:gd name="T74" fmla="*/ 0 w 89"/>
                <a:gd name="T75" fmla="*/ 0 h 94"/>
                <a:gd name="T76" fmla="*/ 0 w 89"/>
                <a:gd name="T77" fmla="*/ 0 h 94"/>
                <a:gd name="T78" fmla="*/ 0 w 89"/>
                <a:gd name="T79" fmla="*/ 0 h 94"/>
                <a:gd name="T80" fmla="*/ 0 w 89"/>
                <a:gd name="T81" fmla="*/ 0 h 94"/>
                <a:gd name="T82" fmla="*/ 0 w 89"/>
                <a:gd name="T83" fmla="*/ 0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9" h="94">
                  <a:moveTo>
                    <a:pt x="67" y="88"/>
                  </a:moveTo>
                  <a:lnTo>
                    <a:pt x="67" y="88"/>
                  </a:lnTo>
                  <a:lnTo>
                    <a:pt x="61" y="91"/>
                  </a:lnTo>
                  <a:lnTo>
                    <a:pt x="56" y="93"/>
                  </a:lnTo>
                  <a:lnTo>
                    <a:pt x="51" y="94"/>
                  </a:lnTo>
                  <a:lnTo>
                    <a:pt x="47" y="94"/>
                  </a:lnTo>
                  <a:lnTo>
                    <a:pt x="38" y="93"/>
                  </a:lnTo>
                  <a:lnTo>
                    <a:pt x="30" y="91"/>
                  </a:lnTo>
                  <a:lnTo>
                    <a:pt x="22" y="86"/>
                  </a:lnTo>
                  <a:lnTo>
                    <a:pt x="16" y="81"/>
                  </a:lnTo>
                  <a:lnTo>
                    <a:pt x="11" y="75"/>
                  </a:lnTo>
                  <a:lnTo>
                    <a:pt x="7" y="69"/>
                  </a:lnTo>
                  <a:lnTo>
                    <a:pt x="4" y="62"/>
                  </a:lnTo>
                  <a:lnTo>
                    <a:pt x="1" y="54"/>
                  </a:lnTo>
                  <a:lnTo>
                    <a:pt x="0" y="46"/>
                  </a:lnTo>
                  <a:lnTo>
                    <a:pt x="0" y="37"/>
                  </a:lnTo>
                  <a:lnTo>
                    <a:pt x="2" y="28"/>
                  </a:lnTo>
                  <a:lnTo>
                    <a:pt x="6" y="20"/>
                  </a:lnTo>
                  <a:lnTo>
                    <a:pt x="9" y="17"/>
                  </a:lnTo>
                  <a:lnTo>
                    <a:pt x="13" y="13"/>
                  </a:lnTo>
                  <a:lnTo>
                    <a:pt x="17" y="10"/>
                  </a:lnTo>
                  <a:lnTo>
                    <a:pt x="22" y="6"/>
                  </a:lnTo>
                  <a:lnTo>
                    <a:pt x="27" y="4"/>
                  </a:lnTo>
                  <a:lnTo>
                    <a:pt x="32" y="2"/>
                  </a:lnTo>
                  <a:lnTo>
                    <a:pt x="37" y="1"/>
                  </a:ln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8"/>
                  </a:lnTo>
                  <a:lnTo>
                    <a:pt x="73" y="14"/>
                  </a:lnTo>
                  <a:lnTo>
                    <a:pt x="78" y="20"/>
                  </a:lnTo>
                  <a:lnTo>
                    <a:pt x="82" y="26"/>
                  </a:lnTo>
                  <a:lnTo>
                    <a:pt x="85" y="33"/>
                  </a:lnTo>
                  <a:lnTo>
                    <a:pt x="87" y="40"/>
                  </a:lnTo>
                  <a:lnTo>
                    <a:pt x="89" y="50"/>
                  </a:lnTo>
                  <a:lnTo>
                    <a:pt x="89" y="58"/>
                  </a:lnTo>
                  <a:lnTo>
                    <a:pt x="87" y="66"/>
                  </a:lnTo>
                  <a:lnTo>
                    <a:pt x="83" y="74"/>
                  </a:lnTo>
                  <a:lnTo>
                    <a:pt x="80" y="78"/>
                  </a:lnTo>
                  <a:lnTo>
                    <a:pt x="76" y="82"/>
                  </a:lnTo>
                  <a:lnTo>
                    <a:pt x="72" y="85"/>
                  </a:lnTo>
                  <a:lnTo>
                    <a:pt x="67" y="88"/>
                  </a:lnTo>
                  <a:close/>
                  <a:moveTo>
                    <a:pt x="27" y="16"/>
                  </a:moveTo>
                  <a:lnTo>
                    <a:pt x="27" y="16"/>
                  </a:lnTo>
                  <a:lnTo>
                    <a:pt x="21" y="19"/>
                  </a:lnTo>
                  <a:lnTo>
                    <a:pt x="17" y="24"/>
                  </a:lnTo>
                  <a:lnTo>
                    <a:pt x="14" y="29"/>
                  </a:lnTo>
                  <a:lnTo>
                    <a:pt x="12" y="35"/>
                  </a:lnTo>
                  <a:lnTo>
                    <a:pt x="12" y="43"/>
                  </a:lnTo>
                  <a:lnTo>
                    <a:pt x="13" y="49"/>
                  </a:lnTo>
                  <a:lnTo>
                    <a:pt x="14" y="56"/>
                  </a:lnTo>
                  <a:lnTo>
                    <a:pt x="18" y="63"/>
                  </a:lnTo>
                  <a:lnTo>
                    <a:pt x="22" y="69"/>
                  </a:lnTo>
                  <a:lnTo>
                    <a:pt x="26" y="74"/>
                  </a:lnTo>
                  <a:lnTo>
                    <a:pt x="32" y="78"/>
                  </a:lnTo>
                  <a:lnTo>
                    <a:pt x="37" y="81"/>
                  </a:lnTo>
                  <a:lnTo>
                    <a:pt x="43" y="83"/>
                  </a:lnTo>
                  <a:lnTo>
                    <a:pt x="49" y="83"/>
                  </a:lnTo>
                  <a:lnTo>
                    <a:pt x="55" y="82"/>
                  </a:lnTo>
                  <a:lnTo>
                    <a:pt x="62" y="79"/>
                  </a:lnTo>
                  <a:lnTo>
                    <a:pt x="67" y="75"/>
                  </a:lnTo>
                  <a:lnTo>
                    <a:pt x="72" y="71"/>
                  </a:lnTo>
                  <a:lnTo>
                    <a:pt x="75" y="65"/>
                  </a:lnTo>
                  <a:lnTo>
                    <a:pt x="76" y="59"/>
                  </a:lnTo>
                  <a:lnTo>
                    <a:pt x="77" y="53"/>
                  </a:lnTo>
                  <a:lnTo>
                    <a:pt x="76" y="47"/>
                  </a:lnTo>
                  <a:lnTo>
                    <a:pt x="74" y="39"/>
                  </a:lnTo>
                  <a:lnTo>
                    <a:pt x="71" y="32"/>
                  </a:lnTo>
                  <a:lnTo>
                    <a:pt x="67" y="26"/>
                  </a:lnTo>
                  <a:lnTo>
                    <a:pt x="62" y="21"/>
                  </a:lnTo>
                  <a:lnTo>
                    <a:pt x="57" y="16"/>
                  </a:lnTo>
                  <a:lnTo>
                    <a:pt x="52" y="14"/>
                  </a:lnTo>
                  <a:lnTo>
                    <a:pt x="46" y="12"/>
                  </a:lnTo>
                  <a:lnTo>
                    <a:pt x="40" y="12"/>
                  </a:lnTo>
                  <a:lnTo>
                    <a:pt x="33" y="13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480"/>
            <p:cNvSpPr>
              <a:spLocks/>
            </p:cNvSpPr>
            <p:nvPr/>
          </p:nvSpPr>
          <p:spPr bwMode="auto">
            <a:xfrm>
              <a:off x="796" y="2553"/>
              <a:ext cx="42" cy="41"/>
            </a:xfrm>
            <a:custGeom>
              <a:avLst/>
              <a:gdLst>
                <a:gd name="T0" fmla="*/ 0 w 121"/>
                <a:gd name="T1" fmla="*/ 0 h 121"/>
                <a:gd name="T2" fmla="*/ 0 w 121"/>
                <a:gd name="T3" fmla="*/ 0 h 121"/>
                <a:gd name="T4" fmla="*/ 0 w 121"/>
                <a:gd name="T5" fmla="*/ 0 h 121"/>
                <a:gd name="T6" fmla="*/ 0 w 121"/>
                <a:gd name="T7" fmla="*/ 0 h 121"/>
                <a:gd name="T8" fmla="*/ 0 w 121"/>
                <a:gd name="T9" fmla="*/ 0 h 121"/>
                <a:gd name="T10" fmla="*/ 0 w 121"/>
                <a:gd name="T11" fmla="*/ 0 h 121"/>
                <a:gd name="T12" fmla="*/ 0 w 121"/>
                <a:gd name="T13" fmla="*/ 0 h 121"/>
                <a:gd name="T14" fmla="*/ 0 w 121"/>
                <a:gd name="T15" fmla="*/ 0 h 121"/>
                <a:gd name="T16" fmla="*/ 0 w 121"/>
                <a:gd name="T17" fmla="*/ 0 h 121"/>
                <a:gd name="T18" fmla="*/ 0 w 121"/>
                <a:gd name="T19" fmla="*/ 0 h 121"/>
                <a:gd name="T20" fmla="*/ 0 w 121"/>
                <a:gd name="T21" fmla="*/ 0 h 121"/>
                <a:gd name="T22" fmla="*/ 0 w 121"/>
                <a:gd name="T23" fmla="*/ 0 h 121"/>
                <a:gd name="T24" fmla="*/ 0 w 121"/>
                <a:gd name="T25" fmla="*/ 0 h 121"/>
                <a:gd name="T26" fmla="*/ 0 w 121"/>
                <a:gd name="T27" fmla="*/ 0 h 121"/>
                <a:gd name="T28" fmla="*/ 0 w 121"/>
                <a:gd name="T29" fmla="*/ 0 h 121"/>
                <a:gd name="T30" fmla="*/ 0 w 121"/>
                <a:gd name="T31" fmla="*/ 0 h 121"/>
                <a:gd name="T32" fmla="*/ 0 w 121"/>
                <a:gd name="T33" fmla="*/ 0 h 121"/>
                <a:gd name="T34" fmla="*/ 0 w 121"/>
                <a:gd name="T35" fmla="*/ 0 h 121"/>
                <a:gd name="T36" fmla="*/ 0 w 121"/>
                <a:gd name="T37" fmla="*/ 0 h 121"/>
                <a:gd name="T38" fmla="*/ 0 w 121"/>
                <a:gd name="T39" fmla="*/ 0 h 121"/>
                <a:gd name="T40" fmla="*/ 0 w 121"/>
                <a:gd name="T41" fmla="*/ 0 h 1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1" h="121">
                  <a:moveTo>
                    <a:pt x="111" y="79"/>
                  </a:moveTo>
                  <a:lnTo>
                    <a:pt x="81" y="36"/>
                  </a:lnTo>
                  <a:lnTo>
                    <a:pt x="69" y="18"/>
                  </a:lnTo>
                  <a:lnTo>
                    <a:pt x="91" y="93"/>
                  </a:lnTo>
                  <a:lnTo>
                    <a:pt x="81" y="99"/>
                  </a:lnTo>
                  <a:lnTo>
                    <a:pt x="18" y="54"/>
                  </a:lnTo>
                  <a:lnTo>
                    <a:pt x="30" y="71"/>
                  </a:lnTo>
                  <a:lnTo>
                    <a:pt x="61" y="115"/>
                  </a:lnTo>
                  <a:lnTo>
                    <a:pt x="52" y="121"/>
                  </a:lnTo>
                  <a:lnTo>
                    <a:pt x="0" y="49"/>
                  </a:lnTo>
                  <a:lnTo>
                    <a:pt x="14" y="39"/>
                  </a:lnTo>
                  <a:lnTo>
                    <a:pt x="78" y="85"/>
                  </a:lnTo>
                  <a:lnTo>
                    <a:pt x="79" y="85"/>
                  </a:lnTo>
                  <a:lnTo>
                    <a:pt x="56" y="10"/>
                  </a:lnTo>
                  <a:lnTo>
                    <a:pt x="70" y="0"/>
                  </a:lnTo>
                  <a:lnTo>
                    <a:pt x="121" y="72"/>
                  </a:lnTo>
                  <a:lnTo>
                    <a:pt x="111" y="7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481"/>
            <p:cNvSpPr>
              <a:spLocks/>
            </p:cNvSpPr>
            <p:nvPr/>
          </p:nvSpPr>
          <p:spPr bwMode="auto">
            <a:xfrm>
              <a:off x="825" y="2530"/>
              <a:ext cx="38" cy="41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0 h 122"/>
                <a:gd name="T4" fmla="*/ 0 w 122"/>
                <a:gd name="T5" fmla="*/ 0 h 122"/>
                <a:gd name="T6" fmla="*/ 0 w 122"/>
                <a:gd name="T7" fmla="*/ 0 h 122"/>
                <a:gd name="T8" fmla="*/ 0 w 122"/>
                <a:gd name="T9" fmla="*/ 0 h 122"/>
                <a:gd name="T10" fmla="*/ 0 w 122"/>
                <a:gd name="T11" fmla="*/ 0 h 122"/>
                <a:gd name="T12" fmla="*/ 0 w 122"/>
                <a:gd name="T13" fmla="*/ 0 h 122"/>
                <a:gd name="T14" fmla="*/ 0 w 122"/>
                <a:gd name="T15" fmla="*/ 0 h 122"/>
                <a:gd name="T16" fmla="*/ 0 w 122"/>
                <a:gd name="T17" fmla="*/ 0 h 122"/>
                <a:gd name="T18" fmla="*/ 0 w 122"/>
                <a:gd name="T19" fmla="*/ 0 h 122"/>
                <a:gd name="T20" fmla="*/ 0 w 122"/>
                <a:gd name="T21" fmla="*/ 0 h 122"/>
                <a:gd name="T22" fmla="*/ 0 w 122"/>
                <a:gd name="T23" fmla="*/ 0 h 122"/>
                <a:gd name="T24" fmla="*/ 0 w 122"/>
                <a:gd name="T25" fmla="*/ 0 h 122"/>
                <a:gd name="T26" fmla="*/ 0 w 122"/>
                <a:gd name="T27" fmla="*/ 0 h 122"/>
                <a:gd name="T28" fmla="*/ 0 w 122"/>
                <a:gd name="T29" fmla="*/ 0 h 122"/>
                <a:gd name="T30" fmla="*/ 0 w 122"/>
                <a:gd name="T31" fmla="*/ 0 h 122"/>
                <a:gd name="T32" fmla="*/ 0 w 122"/>
                <a:gd name="T33" fmla="*/ 0 h 122"/>
                <a:gd name="T34" fmla="*/ 0 w 122"/>
                <a:gd name="T35" fmla="*/ 0 h 122"/>
                <a:gd name="T36" fmla="*/ 0 w 122"/>
                <a:gd name="T37" fmla="*/ 0 h 122"/>
                <a:gd name="T38" fmla="*/ 0 w 122"/>
                <a:gd name="T39" fmla="*/ 0 h 122"/>
                <a:gd name="T40" fmla="*/ 0 w 122"/>
                <a:gd name="T41" fmla="*/ 0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2" h="122">
                  <a:moveTo>
                    <a:pt x="114" y="74"/>
                  </a:moveTo>
                  <a:lnTo>
                    <a:pt x="78" y="35"/>
                  </a:lnTo>
                  <a:lnTo>
                    <a:pt x="64" y="18"/>
                  </a:lnTo>
                  <a:lnTo>
                    <a:pt x="94" y="90"/>
                  </a:lnTo>
                  <a:lnTo>
                    <a:pt x="85" y="98"/>
                  </a:lnTo>
                  <a:lnTo>
                    <a:pt x="18" y="60"/>
                  </a:lnTo>
                  <a:lnTo>
                    <a:pt x="33" y="76"/>
                  </a:lnTo>
                  <a:lnTo>
                    <a:pt x="67" y="115"/>
                  </a:lnTo>
                  <a:lnTo>
                    <a:pt x="58" y="122"/>
                  </a:lnTo>
                  <a:lnTo>
                    <a:pt x="0" y="57"/>
                  </a:lnTo>
                  <a:lnTo>
                    <a:pt x="13" y="45"/>
                  </a:lnTo>
                  <a:lnTo>
                    <a:pt x="81" y="84"/>
                  </a:lnTo>
                  <a:lnTo>
                    <a:pt x="51" y="11"/>
                  </a:lnTo>
                  <a:lnTo>
                    <a:pt x="63" y="0"/>
                  </a:lnTo>
                  <a:lnTo>
                    <a:pt x="122" y="67"/>
                  </a:lnTo>
                  <a:lnTo>
                    <a:pt x="114" y="74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482"/>
            <p:cNvSpPr>
              <a:spLocks/>
            </p:cNvSpPr>
            <p:nvPr/>
          </p:nvSpPr>
          <p:spPr bwMode="auto">
            <a:xfrm>
              <a:off x="850" y="2511"/>
              <a:ext cx="34" cy="35"/>
            </a:xfrm>
            <a:custGeom>
              <a:avLst/>
              <a:gdLst>
                <a:gd name="T0" fmla="*/ 0 w 110"/>
                <a:gd name="T1" fmla="*/ 0 h 107"/>
                <a:gd name="T2" fmla="*/ 0 w 110"/>
                <a:gd name="T3" fmla="*/ 0 h 107"/>
                <a:gd name="T4" fmla="*/ 0 w 110"/>
                <a:gd name="T5" fmla="*/ 0 h 107"/>
                <a:gd name="T6" fmla="*/ 0 w 110"/>
                <a:gd name="T7" fmla="*/ 0 h 107"/>
                <a:gd name="T8" fmla="*/ 0 w 110"/>
                <a:gd name="T9" fmla="*/ 0 h 107"/>
                <a:gd name="T10" fmla="*/ 0 w 110"/>
                <a:gd name="T11" fmla="*/ 0 h 107"/>
                <a:gd name="T12" fmla="*/ 0 w 110"/>
                <a:gd name="T13" fmla="*/ 0 h 107"/>
                <a:gd name="T14" fmla="*/ 0 w 110"/>
                <a:gd name="T15" fmla="*/ 0 h 107"/>
                <a:gd name="T16" fmla="*/ 0 w 110"/>
                <a:gd name="T17" fmla="*/ 0 h 107"/>
                <a:gd name="T18" fmla="*/ 0 w 110"/>
                <a:gd name="T19" fmla="*/ 0 h 107"/>
                <a:gd name="T20" fmla="*/ 0 w 110"/>
                <a:gd name="T21" fmla="*/ 0 h 107"/>
                <a:gd name="T22" fmla="*/ 0 w 110"/>
                <a:gd name="T23" fmla="*/ 0 h 107"/>
                <a:gd name="T24" fmla="*/ 0 w 110"/>
                <a:gd name="T25" fmla="*/ 0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07">
                  <a:moveTo>
                    <a:pt x="110" y="59"/>
                  </a:moveTo>
                  <a:lnTo>
                    <a:pt x="66" y="107"/>
                  </a:lnTo>
                  <a:lnTo>
                    <a:pt x="0" y="47"/>
                  </a:lnTo>
                  <a:lnTo>
                    <a:pt x="45" y="0"/>
                  </a:lnTo>
                  <a:lnTo>
                    <a:pt x="53" y="7"/>
                  </a:lnTo>
                  <a:lnTo>
                    <a:pt x="16" y="45"/>
                  </a:lnTo>
                  <a:lnTo>
                    <a:pt x="37" y="64"/>
                  </a:lnTo>
                  <a:lnTo>
                    <a:pt x="70" y="28"/>
                  </a:lnTo>
                  <a:lnTo>
                    <a:pt x="77" y="35"/>
                  </a:lnTo>
                  <a:lnTo>
                    <a:pt x="45" y="71"/>
                  </a:lnTo>
                  <a:lnTo>
                    <a:pt x="66" y="92"/>
                  </a:lnTo>
                  <a:lnTo>
                    <a:pt x="102" y="52"/>
                  </a:lnTo>
                  <a:lnTo>
                    <a:pt x="110" y="5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483"/>
            <p:cNvSpPr>
              <a:spLocks noEditPoints="1"/>
            </p:cNvSpPr>
            <p:nvPr/>
          </p:nvSpPr>
          <p:spPr bwMode="auto">
            <a:xfrm>
              <a:off x="867" y="2491"/>
              <a:ext cx="38" cy="33"/>
            </a:xfrm>
            <a:custGeom>
              <a:avLst/>
              <a:gdLst>
                <a:gd name="T0" fmla="*/ 0 w 114"/>
                <a:gd name="T1" fmla="*/ 0 h 99"/>
                <a:gd name="T2" fmla="*/ 0 w 114"/>
                <a:gd name="T3" fmla="*/ 0 h 99"/>
                <a:gd name="T4" fmla="*/ 0 w 114"/>
                <a:gd name="T5" fmla="*/ 0 h 99"/>
                <a:gd name="T6" fmla="*/ 0 w 114"/>
                <a:gd name="T7" fmla="*/ 0 h 99"/>
                <a:gd name="T8" fmla="*/ 0 w 114"/>
                <a:gd name="T9" fmla="*/ 0 h 99"/>
                <a:gd name="T10" fmla="*/ 0 w 114"/>
                <a:gd name="T11" fmla="*/ 0 h 99"/>
                <a:gd name="T12" fmla="*/ 0 w 114"/>
                <a:gd name="T13" fmla="*/ 0 h 99"/>
                <a:gd name="T14" fmla="*/ 0 w 114"/>
                <a:gd name="T15" fmla="*/ 0 h 99"/>
                <a:gd name="T16" fmla="*/ 0 w 114"/>
                <a:gd name="T17" fmla="*/ 0 h 99"/>
                <a:gd name="T18" fmla="*/ 0 w 114"/>
                <a:gd name="T19" fmla="*/ 0 h 99"/>
                <a:gd name="T20" fmla="*/ 0 w 114"/>
                <a:gd name="T21" fmla="*/ 0 h 99"/>
                <a:gd name="T22" fmla="*/ 0 w 114"/>
                <a:gd name="T23" fmla="*/ 0 h 99"/>
                <a:gd name="T24" fmla="*/ 0 w 114"/>
                <a:gd name="T25" fmla="*/ 0 h 99"/>
                <a:gd name="T26" fmla="*/ 0 w 114"/>
                <a:gd name="T27" fmla="*/ 0 h 99"/>
                <a:gd name="T28" fmla="*/ 0 w 114"/>
                <a:gd name="T29" fmla="*/ 0 h 99"/>
                <a:gd name="T30" fmla="*/ 0 w 114"/>
                <a:gd name="T31" fmla="*/ 0 h 99"/>
                <a:gd name="T32" fmla="*/ 0 w 114"/>
                <a:gd name="T33" fmla="*/ 0 h 99"/>
                <a:gd name="T34" fmla="*/ 0 w 114"/>
                <a:gd name="T35" fmla="*/ 0 h 99"/>
                <a:gd name="T36" fmla="*/ 0 w 114"/>
                <a:gd name="T37" fmla="*/ 0 h 99"/>
                <a:gd name="T38" fmla="*/ 0 w 114"/>
                <a:gd name="T39" fmla="*/ 0 h 99"/>
                <a:gd name="T40" fmla="*/ 0 w 114"/>
                <a:gd name="T41" fmla="*/ 0 h 99"/>
                <a:gd name="T42" fmla="*/ 0 w 114"/>
                <a:gd name="T43" fmla="*/ 0 h 99"/>
                <a:gd name="T44" fmla="*/ 0 w 114"/>
                <a:gd name="T45" fmla="*/ 0 h 99"/>
                <a:gd name="T46" fmla="*/ 0 w 114"/>
                <a:gd name="T47" fmla="*/ 0 h 99"/>
                <a:gd name="T48" fmla="*/ 0 w 114"/>
                <a:gd name="T49" fmla="*/ 0 h 99"/>
                <a:gd name="T50" fmla="*/ 0 w 114"/>
                <a:gd name="T51" fmla="*/ 0 h 99"/>
                <a:gd name="T52" fmla="*/ 0 w 114"/>
                <a:gd name="T53" fmla="*/ 0 h 99"/>
                <a:gd name="T54" fmla="*/ 0 w 114"/>
                <a:gd name="T55" fmla="*/ 0 h 99"/>
                <a:gd name="T56" fmla="*/ 0 w 114"/>
                <a:gd name="T57" fmla="*/ 0 h 99"/>
                <a:gd name="T58" fmla="*/ 0 w 114"/>
                <a:gd name="T59" fmla="*/ 0 h 99"/>
                <a:gd name="T60" fmla="*/ 0 w 114"/>
                <a:gd name="T61" fmla="*/ 0 h 99"/>
                <a:gd name="T62" fmla="*/ 0 w 114"/>
                <a:gd name="T63" fmla="*/ 0 h 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4" h="99">
                  <a:moveTo>
                    <a:pt x="77" y="90"/>
                  </a:moveTo>
                  <a:lnTo>
                    <a:pt x="69" y="99"/>
                  </a:lnTo>
                  <a:lnTo>
                    <a:pt x="0" y="46"/>
                  </a:lnTo>
                  <a:lnTo>
                    <a:pt x="24" y="14"/>
                  </a:lnTo>
                  <a:lnTo>
                    <a:pt x="28" y="9"/>
                  </a:lnTo>
                  <a:lnTo>
                    <a:pt x="32" y="6"/>
                  </a:lnTo>
                  <a:lnTo>
                    <a:pt x="36" y="3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50" y="0"/>
                  </a:lnTo>
                  <a:lnTo>
                    <a:pt x="55" y="2"/>
                  </a:lnTo>
                  <a:lnTo>
                    <a:pt x="61" y="5"/>
                  </a:lnTo>
                  <a:lnTo>
                    <a:pt x="64" y="8"/>
                  </a:lnTo>
                  <a:lnTo>
                    <a:pt x="66" y="11"/>
                  </a:lnTo>
                  <a:lnTo>
                    <a:pt x="69" y="17"/>
                  </a:lnTo>
                  <a:lnTo>
                    <a:pt x="70" y="22"/>
                  </a:lnTo>
                  <a:lnTo>
                    <a:pt x="70" y="27"/>
                  </a:lnTo>
                  <a:lnTo>
                    <a:pt x="73" y="26"/>
                  </a:lnTo>
                  <a:lnTo>
                    <a:pt x="78" y="25"/>
                  </a:lnTo>
                  <a:lnTo>
                    <a:pt x="83" y="26"/>
                  </a:lnTo>
                  <a:lnTo>
                    <a:pt x="89" y="29"/>
                  </a:lnTo>
                  <a:lnTo>
                    <a:pt x="102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10" y="41"/>
                  </a:lnTo>
                  <a:lnTo>
                    <a:pt x="112" y="40"/>
                  </a:lnTo>
                  <a:lnTo>
                    <a:pt x="114" y="41"/>
                  </a:lnTo>
                  <a:lnTo>
                    <a:pt x="105" y="53"/>
                  </a:lnTo>
                  <a:lnTo>
                    <a:pt x="100" y="50"/>
                  </a:lnTo>
                  <a:lnTo>
                    <a:pt x="94" y="47"/>
                  </a:lnTo>
                  <a:lnTo>
                    <a:pt x="86" y="41"/>
                  </a:lnTo>
                  <a:lnTo>
                    <a:pt x="81" y="38"/>
                  </a:lnTo>
                  <a:lnTo>
                    <a:pt x="79" y="37"/>
                  </a:lnTo>
                  <a:lnTo>
                    <a:pt x="76" y="37"/>
                  </a:lnTo>
                  <a:lnTo>
                    <a:pt x="73" y="37"/>
                  </a:lnTo>
                  <a:lnTo>
                    <a:pt x="70" y="38"/>
                  </a:lnTo>
                  <a:lnTo>
                    <a:pt x="67" y="40"/>
                  </a:lnTo>
                  <a:lnTo>
                    <a:pt x="64" y="44"/>
                  </a:lnTo>
                  <a:lnTo>
                    <a:pt x="47" y="67"/>
                  </a:lnTo>
                  <a:lnTo>
                    <a:pt x="77" y="90"/>
                  </a:lnTo>
                  <a:close/>
                  <a:moveTo>
                    <a:pt x="39" y="61"/>
                  </a:moveTo>
                  <a:lnTo>
                    <a:pt x="55" y="39"/>
                  </a:lnTo>
                  <a:lnTo>
                    <a:pt x="59" y="33"/>
                  </a:lnTo>
                  <a:lnTo>
                    <a:pt x="60" y="30"/>
                  </a:lnTo>
                  <a:lnTo>
                    <a:pt x="61" y="28"/>
                  </a:lnTo>
                  <a:lnTo>
                    <a:pt x="60" y="24"/>
                  </a:lnTo>
                  <a:lnTo>
                    <a:pt x="59" y="21"/>
                  </a:lnTo>
                  <a:lnTo>
                    <a:pt x="57" y="18"/>
                  </a:lnTo>
                  <a:lnTo>
                    <a:pt x="54" y="15"/>
                  </a:lnTo>
                  <a:lnTo>
                    <a:pt x="50" y="13"/>
                  </a:lnTo>
                  <a:lnTo>
                    <a:pt x="47" y="12"/>
                  </a:lnTo>
                  <a:lnTo>
                    <a:pt x="44" y="12"/>
                  </a:lnTo>
                  <a:lnTo>
                    <a:pt x="41" y="12"/>
                  </a:lnTo>
                  <a:lnTo>
                    <a:pt x="36" y="15"/>
                  </a:lnTo>
                  <a:lnTo>
                    <a:pt x="33" y="19"/>
                  </a:lnTo>
                  <a:lnTo>
                    <a:pt x="15" y="43"/>
                  </a:lnTo>
                  <a:lnTo>
                    <a:pt x="39" y="61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484"/>
            <p:cNvSpPr>
              <a:spLocks/>
            </p:cNvSpPr>
            <p:nvPr/>
          </p:nvSpPr>
          <p:spPr bwMode="auto">
            <a:xfrm>
              <a:off x="888" y="2466"/>
              <a:ext cx="32" cy="29"/>
            </a:xfrm>
            <a:custGeom>
              <a:avLst/>
              <a:gdLst>
                <a:gd name="T0" fmla="*/ 0 w 92"/>
                <a:gd name="T1" fmla="*/ 0 h 88"/>
                <a:gd name="T2" fmla="*/ 0 w 92"/>
                <a:gd name="T3" fmla="*/ 0 h 88"/>
                <a:gd name="T4" fmla="*/ 0 w 92"/>
                <a:gd name="T5" fmla="*/ 0 h 88"/>
                <a:gd name="T6" fmla="*/ 0 w 92"/>
                <a:gd name="T7" fmla="*/ 0 h 88"/>
                <a:gd name="T8" fmla="*/ 0 w 92"/>
                <a:gd name="T9" fmla="*/ 0 h 88"/>
                <a:gd name="T10" fmla="*/ 0 w 92"/>
                <a:gd name="T11" fmla="*/ 0 h 88"/>
                <a:gd name="T12" fmla="*/ 0 w 92"/>
                <a:gd name="T13" fmla="*/ 0 h 88"/>
                <a:gd name="T14" fmla="*/ 0 w 92"/>
                <a:gd name="T15" fmla="*/ 0 h 88"/>
                <a:gd name="T16" fmla="*/ 0 w 92"/>
                <a:gd name="T17" fmla="*/ 0 h 88"/>
                <a:gd name="T18" fmla="*/ 0 w 92"/>
                <a:gd name="T19" fmla="*/ 0 h 88"/>
                <a:gd name="T20" fmla="*/ 0 w 92"/>
                <a:gd name="T21" fmla="*/ 0 h 88"/>
                <a:gd name="T22" fmla="*/ 0 w 92"/>
                <a:gd name="T23" fmla="*/ 0 h 88"/>
                <a:gd name="T24" fmla="*/ 0 w 92"/>
                <a:gd name="T25" fmla="*/ 0 h 88"/>
                <a:gd name="T26" fmla="*/ 0 w 92"/>
                <a:gd name="T27" fmla="*/ 0 h 88"/>
                <a:gd name="T28" fmla="*/ 0 w 92"/>
                <a:gd name="T29" fmla="*/ 0 h 88"/>
                <a:gd name="T30" fmla="*/ 0 w 92"/>
                <a:gd name="T31" fmla="*/ 0 h 88"/>
                <a:gd name="T32" fmla="*/ 0 w 92"/>
                <a:gd name="T33" fmla="*/ 0 h 88"/>
                <a:gd name="T34" fmla="*/ 0 w 92"/>
                <a:gd name="T35" fmla="*/ 0 h 88"/>
                <a:gd name="T36" fmla="*/ 0 w 92"/>
                <a:gd name="T37" fmla="*/ 0 h 88"/>
                <a:gd name="T38" fmla="*/ 0 w 92"/>
                <a:gd name="T39" fmla="*/ 0 h 88"/>
                <a:gd name="T40" fmla="*/ 0 w 92"/>
                <a:gd name="T41" fmla="*/ 0 h 88"/>
                <a:gd name="T42" fmla="*/ 0 w 92"/>
                <a:gd name="T43" fmla="*/ 0 h 88"/>
                <a:gd name="T44" fmla="*/ 0 w 92"/>
                <a:gd name="T45" fmla="*/ 0 h 88"/>
                <a:gd name="T46" fmla="*/ 0 w 92"/>
                <a:gd name="T47" fmla="*/ 0 h 88"/>
                <a:gd name="T48" fmla="*/ 0 w 92"/>
                <a:gd name="T49" fmla="*/ 0 h 88"/>
                <a:gd name="T50" fmla="*/ 0 w 92"/>
                <a:gd name="T51" fmla="*/ 0 h 88"/>
                <a:gd name="T52" fmla="*/ 0 w 92"/>
                <a:gd name="T53" fmla="*/ 0 h 88"/>
                <a:gd name="T54" fmla="*/ 0 w 92"/>
                <a:gd name="T55" fmla="*/ 0 h 88"/>
                <a:gd name="T56" fmla="*/ 0 w 92"/>
                <a:gd name="T57" fmla="*/ 0 h 88"/>
                <a:gd name="T58" fmla="*/ 0 w 92"/>
                <a:gd name="T59" fmla="*/ 0 h 88"/>
                <a:gd name="T60" fmla="*/ 0 w 92"/>
                <a:gd name="T61" fmla="*/ 0 h 88"/>
                <a:gd name="T62" fmla="*/ 0 w 92"/>
                <a:gd name="T63" fmla="*/ 0 h 88"/>
                <a:gd name="T64" fmla="*/ 0 w 92"/>
                <a:gd name="T65" fmla="*/ 0 h 88"/>
                <a:gd name="T66" fmla="*/ 0 w 92"/>
                <a:gd name="T67" fmla="*/ 0 h 88"/>
                <a:gd name="T68" fmla="*/ 0 w 92"/>
                <a:gd name="T69" fmla="*/ 0 h 88"/>
                <a:gd name="T70" fmla="*/ 0 w 92"/>
                <a:gd name="T71" fmla="*/ 0 h 8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2" h="88">
                  <a:moveTo>
                    <a:pt x="44" y="13"/>
                  </a:moveTo>
                  <a:lnTo>
                    <a:pt x="44" y="13"/>
                  </a:lnTo>
                  <a:lnTo>
                    <a:pt x="39" y="12"/>
                  </a:lnTo>
                  <a:lnTo>
                    <a:pt x="34" y="11"/>
                  </a:lnTo>
                  <a:lnTo>
                    <a:pt x="30" y="12"/>
                  </a:lnTo>
                  <a:lnTo>
                    <a:pt x="26" y="14"/>
                  </a:lnTo>
                  <a:lnTo>
                    <a:pt x="23" y="16"/>
                  </a:lnTo>
                  <a:lnTo>
                    <a:pt x="20" y="19"/>
                  </a:lnTo>
                  <a:lnTo>
                    <a:pt x="15" y="24"/>
                  </a:lnTo>
                  <a:lnTo>
                    <a:pt x="13" y="29"/>
                  </a:lnTo>
                  <a:lnTo>
                    <a:pt x="11" y="35"/>
                  </a:lnTo>
                  <a:lnTo>
                    <a:pt x="11" y="40"/>
                  </a:lnTo>
                  <a:lnTo>
                    <a:pt x="12" y="46"/>
                  </a:lnTo>
                  <a:lnTo>
                    <a:pt x="15" y="52"/>
                  </a:lnTo>
                  <a:lnTo>
                    <a:pt x="18" y="57"/>
                  </a:lnTo>
                  <a:lnTo>
                    <a:pt x="23" y="62"/>
                  </a:lnTo>
                  <a:lnTo>
                    <a:pt x="30" y="67"/>
                  </a:lnTo>
                  <a:lnTo>
                    <a:pt x="36" y="72"/>
                  </a:lnTo>
                  <a:lnTo>
                    <a:pt x="43" y="74"/>
                  </a:lnTo>
                  <a:lnTo>
                    <a:pt x="49" y="76"/>
                  </a:lnTo>
                  <a:lnTo>
                    <a:pt x="55" y="76"/>
                  </a:lnTo>
                  <a:lnTo>
                    <a:pt x="62" y="75"/>
                  </a:lnTo>
                  <a:lnTo>
                    <a:pt x="68" y="73"/>
                  </a:lnTo>
                  <a:lnTo>
                    <a:pt x="73" y="67"/>
                  </a:lnTo>
                  <a:lnTo>
                    <a:pt x="77" y="61"/>
                  </a:lnTo>
                  <a:lnTo>
                    <a:pt x="80" y="55"/>
                  </a:lnTo>
                  <a:lnTo>
                    <a:pt x="81" y="52"/>
                  </a:lnTo>
                  <a:lnTo>
                    <a:pt x="81" y="47"/>
                  </a:lnTo>
                  <a:lnTo>
                    <a:pt x="80" y="43"/>
                  </a:lnTo>
                  <a:lnTo>
                    <a:pt x="78" y="38"/>
                  </a:lnTo>
                  <a:lnTo>
                    <a:pt x="75" y="33"/>
                  </a:lnTo>
                  <a:lnTo>
                    <a:pt x="70" y="28"/>
                  </a:lnTo>
                  <a:lnTo>
                    <a:pt x="76" y="18"/>
                  </a:lnTo>
                  <a:lnTo>
                    <a:pt x="80" y="22"/>
                  </a:lnTo>
                  <a:lnTo>
                    <a:pt x="84" y="26"/>
                  </a:lnTo>
                  <a:lnTo>
                    <a:pt x="89" y="34"/>
                  </a:lnTo>
                  <a:lnTo>
                    <a:pt x="91" y="42"/>
                  </a:lnTo>
                  <a:lnTo>
                    <a:pt x="92" y="49"/>
                  </a:lnTo>
                  <a:lnTo>
                    <a:pt x="91" y="56"/>
                  </a:lnTo>
                  <a:lnTo>
                    <a:pt x="89" y="61"/>
                  </a:lnTo>
                  <a:lnTo>
                    <a:pt x="85" y="69"/>
                  </a:lnTo>
                  <a:lnTo>
                    <a:pt x="81" y="76"/>
                  </a:lnTo>
                  <a:lnTo>
                    <a:pt x="75" y="81"/>
                  </a:lnTo>
                  <a:lnTo>
                    <a:pt x="69" y="85"/>
                  </a:lnTo>
                  <a:lnTo>
                    <a:pt x="62" y="87"/>
                  </a:lnTo>
                  <a:lnTo>
                    <a:pt x="53" y="88"/>
                  </a:lnTo>
                  <a:lnTo>
                    <a:pt x="44" y="87"/>
                  </a:lnTo>
                  <a:lnTo>
                    <a:pt x="34" y="84"/>
                  </a:lnTo>
                  <a:lnTo>
                    <a:pt x="24" y="78"/>
                  </a:lnTo>
                  <a:lnTo>
                    <a:pt x="16" y="73"/>
                  </a:lnTo>
                  <a:lnTo>
                    <a:pt x="10" y="65"/>
                  </a:lnTo>
                  <a:lnTo>
                    <a:pt x="5" y="58"/>
                  </a:lnTo>
                  <a:lnTo>
                    <a:pt x="2" y="51"/>
                  </a:lnTo>
                  <a:lnTo>
                    <a:pt x="0" y="43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7" y="19"/>
                  </a:lnTo>
                  <a:lnTo>
                    <a:pt x="11" y="12"/>
                  </a:lnTo>
                  <a:lnTo>
                    <a:pt x="16" y="7"/>
                  </a:lnTo>
                  <a:lnTo>
                    <a:pt x="22" y="4"/>
                  </a:lnTo>
                  <a:lnTo>
                    <a:pt x="28" y="1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0" y="3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485"/>
            <p:cNvSpPr>
              <a:spLocks/>
            </p:cNvSpPr>
            <p:nvPr/>
          </p:nvSpPr>
          <p:spPr bwMode="auto">
            <a:xfrm>
              <a:off x="902" y="2438"/>
              <a:ext cx="35" cy="32"/>
            </a:xfrm>
            <a:custGeom>
              <a:avLst/>
              <a:gdLst>
                <a:gd name="T0" fmla="*/ 0 w 108"/>
                <a:gd name="T1" fmla="*/ 0 h 97"/>
                <a:gd name="T2" fmla="*/ 0 w 108"/>
                <a:gd name="T3" fmla="*/ 0 h 97"/>
                <a:gd name="T4" fmla="*/ 0 w 108"/>
                <a:gd name="T5" fmla="*/ 0 h 97"/>
                <a:gd name="T6" fmla="*/ 0 w 108"/>
                <a:gd name="T7" fmla="*/ 0 h 97"/>
                <a:gd name="T8" fmla="*/ 0 w 108"/>
                <a:gd name="T9" fmla="*/ 0 h 97"/>
                <a:gd name="T10" fmla="*/ 0 w 108"/>
                <a:gd name="T11" fmla="*/ 0 h 97"/>
                <a:gd name="T12" fmla="*/ 0 w 108"/>
                <a:gd name="T13" fmla="*/ 0 h 97"/>
                <a:gd name="T14" fmla="*/ 0 w 108"/>
                <a:gd name="T15" fmla="*/ 0 h 97"/>
                <a:gd name="T16" fmla="*/ 0 w 108"/>
                <a:gd name="T17" fmla="*/ 0 h 97"/>
                <a:gd name="T18" fmla="*/ 0 w 108"/>
                <a:gd name="T19" fmla="*/ 0 h 97"/>
                <a:gd name="T20" fmla="*/ 0 w 108"/>
                <a:gd name="T21" fmla="*/ 0 h 97"/>
                <a:gd name="T22" fmla="*/ 0 w 108"/>
                <a:gd name="T23" fmla="*/ 0 h 97"/>
                <a:gd name="T24" fmla="*/ 0 w 108"/>
                <a:gd name="T25" fmla="*/ 0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8" h="97">
                  <a:moveTo>
                    <a:pt x="108" y="39"/>
                  </a:moveTo>
                  <a:lnTo>
                    <a:pt x="79" y="97"/>
                  </a:lnTo>
                  <a:lnTo>
                    <a:pt x="0" y="58"/>
                  </a:lnTo>
                  <a:lnTo>
                    <a:pt x="29" y="0"/>
                  </a:lnTo>
                  <a:lnTo>
                    <a:pt x="38" y="6"/>
                  </a:lnTo>
                  <a:lnTo>
                    <a:pt x="14" y="53"/>
                  </a:lnTo>
                  <a:lnTo>
                    <a:pt x="39" y="64"/>
                  </a:lnTo>
                  <a:lnTo>
                    <a:pt x="61" y="21"/>
                  </a:lnTo>
                  <a:lnTo>
                    <a:pt x="70" y="26"/>
                  </a:lnTo>
                  <a:lnTo>
                    <a:pt x="49" y="69"/>
                  </a:lnTo>
                  <a:lnTo>
                    <a:pt x="75" y="82"/>
                  </a:lnTo>
                  <a:lnTo>
                    <a:pt x="99" y="35"/>
                  </a:lnTo>
                  <a:lnTo>
                    <a:pt x="108" y="39"/>
                  </a:lnTo>
                  <a:close/>
                </a:path>
              </a:pathLst>
            </a:custGeom>
            <a:solidFill>
              <a:srgbClr val="0D2B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6614" y="5642071"/>
            <a:ext cx="1316712" cy="47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106" y="5563632"/>
            <a:ext cx="883005" cy="67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15" descr="IWRSS_logo_hires transparent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236" y="1460943"/>
            <a:ext cx="3641373" cy="3638254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554336" y="1582518"/>
            <a:ext cx="3829947" cy="3607331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20730033"/>
              </a:avLst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rgbClr val="2F79BF"/>
                </a:solidFill>
                <a:latin typeface="Trebuchet MS Bold"/>
                <a:cs typeface="Trebuchet MS Bold"/>
              </a:rPr>
              <a:t>FLOODS TO DROUGHTS  -  TREETOP TO BEDROCK</a:t>
            </a:r>
            <a:endParaRPr lang="en-US" sz="2000" b="1" dirty="0">
              <a:solidFill>
                <a:srgbClr val="2F79BF"/>
              </a:solidFill>
              <a:latin typeface="Trebuchet MS Bold"/>
              <a:cs typeface="Trebuchet MS Bold"/>
            </a:endParaRPr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0" y="0"/>
            <a:ext cx="9144000" cy="136009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venir Black"/>
                <a:ea typeface="+mj-ea"/>
                <a:cs typeface="Avenir Black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5pPr>
            <a:lvl6pPr marL="4572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6pPr>
            <a:lvl7pPr marL="9144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7pPr>
            <a:lvl8pPr marL="13716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8pPr>
            <a:lvl9pPr marL="18288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9pPr>
          </a:lstStyle>
          <a:p>
            <a:r>
              <a:rPr lang="en-US" sz="5400" b="1" smtClean="0">
                <a:latin typeface="Arial"/>
                <a:cs typeface="Arial"/>
              </a:rPr>
              <a:t>Stakeholder Priorities</a:t>
            </a:r>
            <a:endParaRPr lang="en-US" sz="5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3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0101"/>
          </a:xfrm>
          <a:effectLst/>
        </p:spPr>
        <p:txBody>
          <a:bodyPr>
            <a:normAutofit/>
          </a:bodyPr>
          <a:lstStyle/>
          <a:p>
            <a:r>
              <a:rPr lang="en-US" sz="5400" b="1" dirty="0" smtClean="0">
                <a:latin typeface="Arial"/>
                <a:cs typeface="Arial"/>
              </a:rPr>
              <a:t>Stakeholder Priorities</a:t>
            </a: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99161" y="6446254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FED2D5C-7DEC-4016-9B3B-6FCD74A1F0F1}" type="slidenum">
              <a:rPr lang="en-US" smtClean="0"/>
              <a:pPr algn="r"/>
              <a:t>5</a:t>
            </a:fld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97364909"/>
              </p:ext>
            </p:extLst>
          </p:nvPr>
        </p:nvGraphicFramePr>
        <p:xfrm>
          <a:off x="203049" y="1685701"/>
          <a:ext cx="8861778" cy="3563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2111" y="4521559"/>
            <a:ext cx="81280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Need integrated understanding of near- and long-term outlook and </a:t>
            </a:r>
            <a:r>
              <a:rPr lang="en-US" b="1" dirty="0">
                <a:latin typeface="Arial"/>
                <a:cs typeface="Arial"/>
              </a:rPr>
              <a:t>r</a:t>
            </a:r>
            <a:r>
              <a:rPr lang="en-US" b="1" dirty="0" smtClean="0">
                <a:latin typeface="Arial"/>
                <a:cs typeface="Arial"/>
              </a:rPr>
              <a:t>isks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9334" y="5450438"/>
            <a:ext cx="8861778" cy="7152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Actionable Water Intelligence</a:t>
            </a:r>
            <a:endParaRPr lang="en-US" sz="3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1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02661" cy="44446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4074" y="641254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FED2D5C-7DEC-4016-9B3B-6FCD74A1F0F1}" type="slidenum">
              <a:rPr lang="en-US" smtClean="0"/>
              <a:pPr algn="r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97046"/>
            <a:ext cx="9144000" cy="250975"/>
          </a:xfrm>
          <a:prstGeom prst="rect">
            <a:avLst/>
          </a:prstGeom>
          <a:solidFill>
            <a:srgbClr val="004B8E">
              <a:alpha val="51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r"/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286" y="2148949"/>
            <a:ext cx="4598971" cy="11944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1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Arial"/>
                <a:cs typeface="Arial"/>
              </a:rPr>
              <a:t>Water</a:t>
            </a:r>
          </a:p>
          <a:p>
            <a:r>
              <a:rPr lang="en-US" sz="6600" b="1" dirty="0" smtClean="0">
                <a:solidFill>
                  <a:srgbClr val="FFFFFF"/>
                </a:solidFill>
                <a:latin typeface="Arial"/>
                <a:cs typeface="Arial"/>
              </a:rPr>
              <a:t>Prediction	  </a:t>
            </a:r>
            <a:endParaRPr lang="en-US" sz="6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1455" y="18174"/>
            <a:ext cx="6617424" cy="4217941"/>
            <a:chOff x="2971455" y="18174"/>
            <a:chExt cx="6617424" cy="4217941"/>
          </a:xfrm>
        </p:grpSpPr>
        <p:sp>
          <p:nvSpPr>
            <p:cNvPr id="8" name="TextBox 7"/>
            <p:cNvSpPr txBox="1"/>
            <p:nvPr/>
          </p:nvSpPr>
          <p:spPr>
            <a:xfrm>
              <a:off x="5548361" y="1817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B85CB"/>
                  </a:solidFill>
                  <a:latin typeface="Arial"/>
                  <a:cs typeface="Arial"/>
                </a:rPr>
                <a:t>Precipitation</a:t>
              </a:r>
              <a:endParaRPr lang="en-US" sz="2200" i="1" dirty="0">
                <a:solidFill>
                  <a:srgbClr val="0B85CB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72550" y="115428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Runoff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7961" y="153299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Channel Flow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78714" y="191169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River Flooding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32481" y="266910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Drought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12265" y="304781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D7668"/>
                  </a:solidFill>
                  <a:latin typeface="Arial"/>
                  <a:cs typeface="Arial"/>
                </a:rPr>
                <a:t>Storm Surge</a:t>
              </a:r>
              <a:endParaRPr lang="en-US" sz="2200" i="1" dirty="0">
                <a:solidFill>
                  <a:srgbClr val="0D7668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27314" y="39687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B85CB"/>
                  </a:solidFill>
                  <a:latin typeface="Arial"/>
                  <a:cs typeface="Arial"/>
                </a:rPr>
                <a:t>Evaporation</a:t>
              </a:r>
              <a:endParaRPr lang="en-US" sz="2200" i="1" dirty="0">
                <a:solidFill>
                  <a:srgbClr val="0B85CB"/>
                </a:solidFill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29031" y="77558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B85CB"/>
                  </a:solidFill>
                  <a:latin typeface="Arial"/>
                  <a:cs typeface="Arial"/>
                </a:rPr>
                <a:t>Snowmelt</a:t>
              </a:r>
              <a:endParaRPr lang="en-US" sz="2200" i="1" dirty="0">
                <a:solidFill>
                  <a:srgbClr val="0B85CB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68753" y="3805228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D7668"/>
                  </a:solidFill>
                  <a:latin typeface="Arial"/>
                  <a:cs typeface="Arial"/>
                </a:rPr>
                <a:t>Sea Level Rise</a:t>
              </a:r>
              <a:endParaRPr lang="en-US" sz="2200" i="1" dirty="0">
                <a:solidFill>
                  <a:srgbClr val="0D7668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24597" y="229040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Flash Flooding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67390" y="342651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D7668"/>
                  </a:solidFill>
                  <a:latin typeface="Arial"/>
                  <a:cs typeface="Arial"/>
                </a:rPr>
                <a:t>Tides</a:t>
              </a:r>
              <a:endParaRPr lang="en-US" sz="2200" i="1" dirty="0">
                <a:solidFill>
                  <a:srgbClr val="0D7668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455" y="119119"/>
              <a:ext cx="2519698" cy="571306"/>
            </a:xfrm>
            <a:prstGeom prst="rect">
              <a:avLst/>
            </a:prstGeom>
            <a:noFill/>
            <a:ln>
              <a:noFill/>
            </a:ln>
            <a:effectLst>
              <a:outerShdw blurRad="47625" dist="38100" dir="2700000" algn="tl" rotWithShape="0">
                <a:prstClr val="black">
                  <a:alpha val="6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8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WEATHER	  </a:t>
              </a:r>
              <a:endParaRPr lang="en-US" sz="28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4313" y="1763327"/>
              <a:ext cx="2519698" cy="571306"/>
            </a:xfrm>
            <a:prstGeom prst="rect">
              <a:avLst/>
            </a:prstGeom>
            <a:noFill/>
            <a:ln>
              <a:noFill/>
            </a:ln>
            <a:effectLst>
              <a:outerShdw blurRad="47625" dist="38100" dir="2700000" algn="tl" rotWithShape="0">
                <a:prstClr val="black">
                  <a:alpha val="6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HYDROLOGY </a:t>
              </a:r>
              <a:endParaRPr lang="en-US" sz="28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83128" y="3518496"/>
              <a:ext cx="2519698" cy="571306"/>
            </a:xfrm>
            <a:prstGeom prst="rect">
              <a:avLst/>
            </a:prstGeom>
            <a:noFill/>
            <a:ln>
              <a:noFill/>
            </a:ln>
            <a:effectLst>
              <a:outerShdw blurRad="47625" dist="38100" dir="2700000" algn="tl" rotWithShape="0">
                <a:prstClr val="black">
                  <a:alpha val="6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8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COASTAL</a:t>
              </a:r>
              <a:endParaRPr lang="en-US" sz="28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2" name="Picture 7" descr="Dept of Commerce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52" y="6476531"/>
            <a:ext cx="333378" cy="3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NO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04" y="6439206"/>
            <a:ext cx="388883" cy="38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80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02661" cy="44446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24074" y="6412540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FED2D5C-7DEC-4016-9B3B-6FCD74A1F0F1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97046"/>
            <a:ext cx="9144000" cy="250975"/>
          </a:xfrm>
          <a:prstGeom prst="rect">
            <a:avLst/>
          </a:prstGeom>
          <a:solidFill>
            <a:srgbClr val="004B8E">
              <a:alpha val="51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r"/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286" y="2148949"/>
            <a:ext cx="4598971" cy="11944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61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r>
              <a:rPr lang="en-US" sz="6600" b="1" dirty="0" smtClean="0">
                <a:solidFill>
                  <a:srgbClr val="FFFFFF"/>
                </a:solidFill>
                <a:latin typeface="Arial"/>
                <a:cs typeface="Arial"/>
              </a:rPr>
              <a:t>Water</a:t>
            </a:r>
          </a:p>
          <a:p>
            <a:r>
              <a:rPr lang="en-US" sz="6600" b="1" dirty="0" smtClean="0">
                <a:solidFill>
                  <a:srgbClr val="FFFFFF"/>
                </a:solidFill>
                <a:latin typeface="Arial"/>
                <a:cs typeface="Arial"/>
              </a:rPr>
              <a:t>Prediction	  </a:t>
            </a:r>
            <a:endParaRPr lang="en-US" sz="6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1455" y="18174"/>
            <a:ext cx="6617424" cy="4217941"/>
            <a:chOff x="2971455" y="18174"/>
            <a:chExt cx="6617424" cy="4217941"/>
          </a:xfrm>
        </p:grpSpPr>
        <p:sp>
          <p:nvSpPr>
            <p:cNvPr id="8" name="TextBox 7"/>
            <p:cNvSpPr txBox="1"/>
            <p:nvPr/>
          </p:nvSpPr>
          <p:spPr>
            <a:xfrm>
              <a:off x="5548361" y="1817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B85CB"/>
                  </a:solidFill>
                  <a:latin typeface="Arial"/>
                  <a:cs typeface="Arial"/>
                </a:rPr>
                <a:t>Precipitation</a:t>
              </a:r>
              <a:endParaRPr lang="en-US" sz="2200" i="1" dirty="0">
                <a:solidFill>
                  <a:srgbClr val="0B85CB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72550" y="115428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Runoff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7961" y="153299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Channel Flow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78714" y="191169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River Flooding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32481" y="266910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Drought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12265" y="304781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D7668"/>
                  </a:solidFill>
                  <a:latin typeface="Arial"/>
                  <a:cs typeface="Arial"/>
                </a:rPr>
                <a:t>Storm Surge</a:t>
              </a:r>
              <a:endParaRPr lang="en-US" sz="2200" i="1" dirty="0">
                <a:solidFill>
                  <a:srgbClr val="0D7668"/>
                </a:solidFill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27314" y="39687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B85CB"/>
                  </a:solidFill>
                  <a:latin typeface="Arial"/>
                  <a:cs typeface="Arial"/>
                </a:rPr>
                <a:t>Evaporation</a:t>
              </a:r>
              <a:endParaRPr lang="en-US" sz="2200" i="1" dirty="0">
                <a:solidFill>
                  <a:srgbClr val="0B85CB"/>
                </a:solidFill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29031" y="77558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B85CB"/>
                  </a:solidFill>
                  <a:latin typeface="Arial"/>
                  <a:cs typeface="Arial"/>
                </a:rPr>
                <a:t>Snowmelt</a:t>
              </a:r>
              <a:endParaRPr lang="en-US" sz="2200" i="1" dirty="0">
                <a:solidFill>
                  <a:srgbClr val="0B85CB"/>
                </a:solidFill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68753" y="3805228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D7668"/>
                  </a:solidFill>
                  <a:latin typeface="Arial"/>
                  <a:cs typeface="Arial"/>
                </a:rPr>
                <a:t>Sea Level Rise</a:t>
              </a:r>
              <a:endParaRPr lang="en-US" sz="2200" i="1" dirty="0">
                <a:solidFill>
                  <a:srgbClr val="0D7668"/>
                </a:solidFill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24597" y="2290404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052CB"/>
                  </a:solidFill>
                  <a:latin typeface="Arial"/>
                  <a:cs typeface="Arial"/>
                </a:rPr>
                <a:t>Flash Flooding</a:t>
              </a:r>
              <a:endParaRPr lang="en-US" sz="2200" i="1" dirty="0">
                <a:solidFill>
                  <a:srgbClr val="0052CB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67390" y="3426519"/>
              <a:ext cx="315639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344488" indent="-344488">
                <a:buFont typeface="Wingdings" charset="2"/>
                <a:buChar char="Ø"/>
              </a:pPr>
              <a:r>
                <a:rPr lang="en-US" sz="2200" b="1" dirty="0" smtClean="0">
                  <a:solidFill>
                    <a:srgbClr val="0D7668"/>
                  </a:solidFill>
                  <a:latin typeface="Arial"/>
                  <a:cs typeface="Arial"/>
                </a:rPr>
                <a:t>Tides</a:t>
              </a:r>
              <a:endParaRPr lang="en-US" sz="2200" i="1" dirty="0">
                <a:solidFill>
                  <a:srgbClr val="0D7668"/>
                </a:solidFill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455" y="119119"/>
              <a:ext cx="2519698" cy="571306"/>
            </a:xfrm>
            <a:prstGeom prst="rect">
              <a:avLst/>
            </a:prstGeom>
            <a:noFill/>
            <a:ln>
              <a:noFill/>
            </a:ln>
            <a:effectLst>
              <a:outerShdw blurRad="47625" dist="38100" dir="2700000" algn="tl" rotWithShape="0">
                <a:prstClr val="black">
                  <a:alpha val="6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8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WEATHER	  </a:t>
              </a:r>
              <a:endParaRPr lang="en-US" sz="28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4313" y="1763327"/>
              <a:ext cx="2519698" cy="571306"/>
            </a:xfrm>
            <a:prstGeom prst="rect">
              <a:avLst/>
            </a:prstGeom>
            <a:noFill/>
            <a:ln>
              <a:noFill/>
            </a:ln>
            <a:effectLst>
              <a:outerShdw blurRad="47625" dist="38100" dir="2700000" algn="tl" rotWithShape="0">
                <a:prstClr val="black">
                  <a:alpha val="6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HYDROLOGY </a:t>
              </a:r>
              <a:endParaRPr lang="en-US" sz="28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83128" y="3518496"/>
              <a:ext cx="2519698" cy="571306"/>
            </a:xfrm>
            <a:prstGeom prst="rect">
              <a:avLst/>
            </a:prstGeom>
            <a:noFill/>
            <a:ln>
              <a:noFill/>
            </a:ln>
            <a:effectLst>
              <a:outerShdw blurRad="47625" dist="38100" dir="2700000" algn="tl" rotWithShape="0">
                <a:prstClr val="black">
                  <a:alpha val="61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algn="r"/>
              <a:r>
                <a:rPr lang="en-US" sz="28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COASTAL</a:t>
              </a:r>
              <a:endParaRPr lang="en-US" sz="28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3679" y="5037941"/>
            <a:ext cx="9478212" cy="7104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6000" b="1" dirty="0" smtClean="0">
                <a:solidFill>
                  <a:srgbClr val="0055D0"/>
                </a:solidFill>
                <a:latin typeface="Arial"/>
                <a:cs typeface="Arial"/>
              </a:rPr>
              <a:t>Total Water Prediction</a:t>
            </a:r>
            <a:r>
              <a:rPr lang="en-US" sz="6000" b="1" dirty="0" smtClean="0">
                <a:solidFill>
                  <a:schemeClr val="bg1"/>
                </a:solidFill>
                <a:latin typeface="Arial"/>
                <a:cs typeface="Arial"/>
              </a:rPr>
              <a:t>	  </a:t>
            </a:r>
            <a:endParaRPr lang="en-US" sz="6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012" y="4358874"/>
            <a:ext cx="8920581" cy="690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r>
              <a:rPr lang="en-US" sz="3600" b="1" dirty="0" smtClean="0">
                <a:solidFill>
                  <a:srgbClr val="4B8A43"/>
                </a:solidFill>
                <a:latin typeface="Arial"/>
                <a:cs typeface="Arial"/>
              </a:rPr>
              <a:t>Environmental Intelligence:	</a:t>
            </a:r>
            <a:r>
              <a:rPr lang="en-US" sz="2000" b="1" dirty="0" smtClean="0">
                <a:solidFill>
                  <a:srgbClr val="4B8A43"/>
                </a:solidFill>
                <a:latin typeface="Arial"/>
                <a:cs typeface="Arial"/>
              </a:rPr>
              <a:t>  </a:t>
            </a:r>
            <a:endParaRPr lang="en-US" sz="2000" b="1" dirty="0">
              <a:solidFill>
                <a:srgbClr val="4B8A43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8840" y="5698869"/>
            <a:ext cx="7270633" cy="119440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1" i="1" dirty="0" smtClean="0">
                <a:solidFill>
                  <a:srgbClr val="0055D0"/>
                </a:solidFill>
                <a:latin typeface="Arial"/>
                <a:cs typeface="Arial"/>
              </a:rPr>
              <a:t>The National Water Center and the </a:t>
            </a:r>
          </a:p>
          <a:p>
            <a:pPr>
              <a:lnSpc>
                <a:spcPct val="110000"/>
              </a:lnSpc>
            </a:pPr>
            <a:r>
              <a:rPr lang="en-US" sz="2000" b="1" i="1" dirty="0" smtClean="0">
                <a:solidFill>
                  <a:srgbClr val="0055D0"/>
                </a:solidFill>
                <a:latin typeface="Arial"/>
                <a:cs typeface="Arial"/>
              </a:rPr>
              <a:t>Transformation of NOAA’s Water Prediction Services</a:t>
            </a:r>
            <a:r>
              <a:rPr lang="en-US" sz="2000" b="1" dirty="0" smtClean="0">
                <a:solidFill>
                  <a:schemeClr val="bg1"/>
                </a:solidFill>
                <a:latin typeface="Arial"/>
                <a:cs typeface="Arial"/>
              </a:rPr>
              <a:t>	  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2" name="Picture 7" descr="Dept of Commerce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52" y="6476531"/>
            <a:ext cx="333378" cy="3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NO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04" y="6439206"/>
            <a:ext cx="388883" cy="38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32"/>
          <p:cNvSpPr/>
          <p:nvPr/>
        </p:nvSpPr>
        <p:spPr>
          <a:xfrm>
            <a:off x="0" y="0"/>
            <a:ext cx="9144000" cy="6883401"/>
          </a:xfrm>
          <a:prstGeom prst="rect">
            <a:avLst/>
          </a:prstGeom>
          <a:blipFill dpi="0" rotWithShape="1">
            <a:blip r:embed="rId3" cstate="print">
              <a:alphaModFix amt="5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3426527" y="2440867"/>
            <a:ext cx="4268557" cy="4191000"/>
            <a:chOff x="3426527" y="2440867"/>
            <a:chExt cx="4268557" cy="4191000"/>
          </a:xfrm>
        </p:grpSpPr>
        <p:sp>
          <p:nvSpPr>
            <p:cNvPr id="5" name="Oval 4"/>
            <p:cNvSpPr/>
            <p:nvPr/>
          </p:nvSpPr>
          <p:spPr>
            <a:xfrm>
              <a:off x="3426527" y="2440867"/>
              <a:ext cx="4191000" cy="4191000"/>
            </a:xfrm>
            <a:prstGeom prst="ellipse">
              <a:avLst/>
            </a:prstGeom>
            <a:solidFill>
              <a:srgbClr val="C8600A">
                <a:alpha val="4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773286" y="4295794"/>
              <a:ext cx="1921798" cy="1717431"/>
              <a:chOff x="5961428" y="4189969"/>
              <a:chExt cx="1921798" cy="1717431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6063612" y="4189969"/>
                <a:ext cx="1717431" cy="17174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90000">
                    <a:srgbClr val="C8600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"/>
                  <a:cs typeface="Futura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61428" y="4807645"/>
                <a:ext cx="192179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spc="300" dirty="0" smtClean="0">
                    <a:solidFill>
                      <a:srgbClr val="404040"/>
                    </a:solidFill>
                    <a:latin typeface="Futura"/>
                    <a:cs typeface="Futura"/>
                  </a:rPr>
                  <a:t>ENERGY</a:t>
                </a:r>
                <a:endParaRPr lang="en-US" sz="2000" spc="300" dirty="0">
                  <a:solidFill>
                    <a:srgbClr val="404040"/>
                  </a:solidFill>
                  <a:latin typeface="Futura"/>
                  <a:cs typeface="Futura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2472117" y="575124"/>
            <a:ext cx="4191000" cy="4271521"/>
            <a:chOff x="2472117" y="575124"/>
            <a:chExt cx="4191000" cy="4271521"/>
          </a:xfrm>
        </p:grpSpPr>
        <p:sp>
          <p:nvSpPr>
            <p:cNvPr id="4" name="Oval 3"/>
            <p:cNvSpPr/>
            <p:nvPr/>
          </p:nvSpPr>
          <p:spPr>
            <a:xfrm>
              <a:off x="2472117" y="655645"/>
              <a:ext cx="4191000" cy="4191000"/>
            </a:xfrm>
            <a:prstGeom prst="ellipse">
              <a:avLst/>
            </a:prstGeom>
            <a:solidFill>
              <a:srgbClr val="008000">
                <a:alpha val="43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622860" y="575124"/>
              <a:ext cx="1921798" cy="1717431"/>
              <a:chOff x="3622860" y="575124"/>
              <a:chExt cx="1921798" cy="171743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3725044" y="575124"/>
                <a:ext cx="1717431" cy="17174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/>
                  </a:gs>
                  <a:gs pos="9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utura"/>
                  <a:cs typeface="Futura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622860" y="1180705"/>
                <a:ext cx="1921798" cy="451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2000" spc="300" dirty="0" smtClean="0">
                    <a:solidFill>
                      <a:srgbClr val="404040"/>
                    </a:solidFill>
                    <a:latin typeface="Futura"/>
                    <a:cs typeface="Futura"/>
                  </a:rPr>
                  <a:t>FOOD</a:t>
                </a:r>
                <a:endParaRPr lang="en-US" sz="2000" spc="300" dirty="0">
                  <a:solidFill>
                    <a:srgbClr val="404040"/>
                  </a:solidFill>
                  <a:latin typeface="Futura"/>
                  <a:cs typeface="Futura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339234" y="2440867"/>
            <a:ext cx="5349468" cy="4191000"/>
            <a:chOff x="339234" y="2440867"/>
            <a:chExt cx="5349468" cy="4191000"/>
          </a:xfrm>
        </p:grpSpPr>
        <p:grpSp>
          <p:nvGrpSpPr>
            <p:cNvPr id="7" name="Group 6"/>
            <p:cNvGrpSpPr/>
            <p:nvPr/>
          </p:nvGrpSpPr>
          <p:grpSpPr>
            <a:xfrm>
              <a:off x="1364171" y="2440867"/>
              <a:ext cx="4324531" cy="4191000"/>
              <a:chOff x="1364171" y="2440867"/>
              <a:chExt cx="4324531" cy="4191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497702" y="2440867"/>
                <a:ext cx="4191000" cy="4191000"/>
              </a:xfrm>
              <a:prstGeom prst="ellipse">
                <a:avLst/>
              </a:prstGeom>
              <a:solidFill>
                <a:srgbClr val="19B6FF">
                  <a:alpha val="46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1364171" y="4272276"/>
                <a:ext cx="1921798" cy="1717431"/>
                <a:chOff x="1375930" y="4189969"/>
                <a:chExt cx="1921798" cy="1717431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1478114" y="4189969"/>
                  <a:ext cx="1717431" cy="17174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90000">
                      <a:srgbClr val="19B6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spc="3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utura"/>
                    <a:cs typeface="Futura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375930" y="4807645"/>
                  <a:ext cx="1921798" cy="4514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000" spc="300" dirty="0" smtClean="0">
                      <a:solidFill>
                        <a:srgbClr val="404040"/>
                      </a:solidFill>
                      <a:latin typeface="Futura"/>
                      <a:cs typeface="Futura"/>
                    </a:rPr>
                    <a:t>WATER</a:t>
                  </a:r>
                  <a:endParaRPr lang="en-US" sz="2000" spc="300" dirty="0">
                    <a:solidFill>
                      <a:srgbClr val="404040"/>
                    </a:solidFill>
                    <a:latin typeface="Futura"/>
                    <a:cs typeface="Futura"/>
                  </a:endParaRPr>
                </a:p>
              </p:txBody>
            </p:sp>
          </p:grpSp>
        </p:grpSp>
        <p:sp>
          <p:nvSpPr>
            <p:cNvPr id="20" name="Oval 19"/>
            <p:cNvSpPr/>
            <p:nvPr/>
          </p:nvSpPr>
          <p:spPr>
            <a:xfrm>
              <a:off x="1118697" y="5576588"/>
              <a:ext cx="1050012" cy="105001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90000">
                  <a:srgbClr val="19B6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7980" y="5916775"/>
              <a:ext cx="1470827" cy="34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404040"/>
                  </a:solidFill>
                  <a:latin typeface="Helvetica"/>
                  <a:cs typeface="Helvetica"/>
                </a:rPr>
                <a:t>Quality</a:t>
              </a:r>
              <a:endParaRPr lang="en-US" dirty="0">
                <a:solidFill>
                  <a:srgbClr val="404040"/>
                </a:solidFill>
                <a:latin typeface="Helvetica"/>
                <a:cs typeface="Helvetica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58164" y="4935008"/>
              <a:ext cx="1050012" cy="1050012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90000">
                  <a:srgbClr val="19B6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9234" y="5269515"/>
              <a:ext cx="1470827" cy="343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 smtClean="0">
                  <a:solidFill>
                    <a:srgbClr val="404040"/>
                  </a:solidFill>
                  <a:latin typeface="Helvetica"/>
                  <a:cs typeface="Helvetica"/>
                </a:rPr>
                <a:t>Availability</a:t>
              </a:r>
              <a:endParaRPr lang="en-US" dirty="0">
                <a:solidFill>
                  <a:srgbClr val="40404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85668" y="2310078"/>
            <a:ext cx="2945293" cy="2769923"/>
            <a:chOff x="3085668" y="2310078"/>
            <a:chExt cx="2945293" cy="2769923"/>
          </a:xfrm>
        </p:grpSpPr>
        <p:sp>
          <p:nvSpPr>
            <p:cNvPr id="16" name="Right Arrow 15"/>
            <p:cNvSpPr/>
            <p:nvPr/>
          </p:nvSpPr>
          <p:spPr>
            <a:xfrm rot="1762230">
              <a:off x="5244260" y="4137148"/>
              <a:ext cx="786701" cy="809137"/>
            </a:xfrm>
            <a:prstGeom prst="rightArrow">
              <a:avLst>
                <a:gd name="adj1" fmla="val 68557"/>
                <a:gd name="adj2" fmla="val 51149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6200000">
              <a:off x="4178649" y="2298860"/>
              <a:ext cx="786701" cy="809137"/>
            </a:xfrm>
            <a:prstGeom prst="rightArrow">
              <a:avLst>
                <a:gd name="adj1" fmla="val 68557"/>
                <a:gd name="adj2" fmla="val 51149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9072992">
              <a:off x="3085668" y="4164370"/>
              <a:ext cx="786701" cy="809137"/>
            </a:xfrm>
            <a:prstGeom prst="rightArrow">
              <a:avLst>
                <a:gd name="adj1" fmla="val 68557"/>
                <a:gd name="adj2" fmla="val 51149"/>
              </a:avLst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10143" y="2792649"/>
              <a:ext cx="2287352" cy="228735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-12591" y="-5121"/>
            <a:ext cx="9144000" cy="520877"/>
          </a:xfrm>
          <a:prstGeom prst="rect">
            <a:avLst/>
          </a:prstGeom>
          <a:solidFill>
            <a:srgbClr val="0E1640"/>
          </a:solidFill>
          <a:ln>
            <a:noFill/>
          </a:ln>
          <a:effectLst/>
          <a:extLst/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  <a:ea typeface="+mj-ea"/>
                <a:cs typeface="+mj-cs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5pPr>
            <a:lvl6pPr marL="4572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6pPr>
            <a:lvl7pPr marL="9144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7pPr>
            <a:lvl8pPr marL="13716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8pPr>
            <a:lvl9pPr marL="18288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Water – Energy – Food Nexus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45041" y="2535972"/>
            <a:ext cx="1921798" cy="1717431"/>
            <a:chOff x="762000" y="2133600"/>
            <a:chExt cx="1921798" cy="1717431"/>
          </a:xfrm>
        </p:grpSpPr>
        <p:sp>
          <p:nvSpPr>
            <p:cNvPr id="36" name="Oval 35"/>
            <p:cNvSpPr/>
            <p:nvPr/>
          </p:nvSpPr>
          <p:spPr>
            <a:xfrm>
              <a:off x="864184" y="2133600"/>
              <a:ext cx="1717431" cy="1717431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90000">
                  <a:schemeClr val="tx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2000" y="2605063"/>
              <a:ext cx="1921798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HUMAN</a:t>
              </a:r>
            </a:p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HEALTH</a:t>
              </a:r>
              <a:endParaRPr lang="en-US" sz="2000" spc="300" dirty="0">
                <a:solidFill>
                  <a:srgbClr val="404040"/>
                </a:solidFill>
                <a:latin typeface="Futura"/>
                <a:cs typeface="Futur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98753" y="2573362"/>
            <a:ext cx="2692984" cy="1717431"/>
            <a:chOff x="5533795" y="1828800"/>
            <a:chExt cx="2692984" cy="1717431"/>
          </a:xfrm>
        </p:grpSpPr>
        <p:sp>
          <p:nvSpPr>
            <p:cNvPr id="41" name="Oval 40"/>
            <p:cNvSpPr/>
            <p:nvPr/>
          </p:nvSpPr>
          <p:spPr>
            <a:xfrm>
              <a:off x="5943600" y="1828800"/>
              <a:ext cx="1717431" cy="1717431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90000">
                  <a:schemeClr val="tx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533795" y="2234010"/>
              <a:ext cx="2692984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INFRA-</a:t>
              </a:r>
            </a:p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STRUCTURE</a:t>
              </a:r>
              <a:endParaRPr lang="en-US" sz="2000" spc="300" dirty="0">
                <a:solidFill>
                  <a:srgbClr val="404040"/>
                </a:solidFill>
                <a:latin typeface="Futura"/>
                <a:cs typeface="Futura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61927" y="5604435"/>
            <a:ext cx="2743200" cy="1717431"/>
            <a:chOff x="2261927" y="5604435"/>
            <a:chExt cx="2743200" cy="1717431"/>
          </a:xfrm>
        </p:grpSpPr>
        <p:sp>
          <p:nvSpPr>
            <p:cNvPr id="48" name="Oval 47"/>
            <p:cNvSpPr/>
            <p:nvPr/>
          </p:nvSpPr>
          <p:spPr>
            <a:xfrm>
              <a:off x="2723310" y="5604435"/>
              <a:ext cx="1717431" cy="1717431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90000">
                  <a:schemeClr val="tx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261927" y="6037262"/>
              <a:ext cx="2743200" cy="820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TRANSPOR-</a:t>
              </a:r>
            </a:p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TATION</a:t>
              </a:r>
              <a:endParaRPr lang="en-US" sz="2000" spc="300" dirty="0">
                <a:solidFill>
                  <a:srgbClr val="404040"/>
                </a:solidFill>
                <a:latin typeface="Futura"/>
                <a:cs typeface="Futura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1973333" y="1024054"/>
            <a:ext cx="1717431" cy="1717431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95813" y="1549133"/>
            <a:ext cx="212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spc="300" dirty="0" smtClean="0">
                <a:solidFill>
                  <a:srgbClr val="404040"/>
                </a:solidFill>
                <a:latin typeface="Futura"/>
                <a:cs typeface="Futura"/>
              </a:rPr>
              <a:t>ECOSYSTEM</a:t>
            </a:r>
          </a:p>
          <a:p>
            <a:pPr algn="ctr">
              <a:lnSpc>
                <a:spcPct val="120000"/>
              </a:lnSpc>
            </a:pPr>
            <a:r>
              <a:rPr lang="en-US" sz="2000" spc="300" dirty="0" smtClean="0">
                <a:solidFill>
                  <a:srgbClr val="404040"/>
                </a:solidFill>
                <a:latin typeface="Futura"/>
                <a:cs typeface="Futura"/>
              </a:rPr>
              <a:t>HEALTH</a:t>
            </a:r>
            <a:endParaRPr lang="en-US" sz="2000" spc="300" dirty="0">
              <a:solidFill>
                <a:srgbClr val="404040"/>
              </a:solidFill>
              <a:latin typeface="Futura"/>
              <a:cs typeface="Futura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970882" y="1046847"/>
            <a:ext cx="2692984" cy="1717431"/>
            <a:chOff x="5475403" y="1828800"/>
            <a:chExt cx="2692984" cy="1717431"/>
          </a:xfrm>
        </p:grpSpPr>
        <p:sp>
          <p:nvSpPr>
            <p:cNvPr id="51" name="Oval 50"/>
            <p:cNvSpPr/>
            <p:nvPr/>
          </p:nvSpPr>
          <p:spPr>
            <a:xfrm>
              <a:off x="5943600" y="1828800"/>
              <a:ext cx="1717431" cy="1717431"/>
            </a:xfrm>
            <a:prstGeom prst="ellipse">
              <a:avLst/>
            </a:prstGeom>
            <a:gradFill flip="none" rotWithShape="1">
              <a:gsLst>
                <a:gs pos="0">
                  <a:schemeClr val="tx1"/>
                </a:gs>
                <a:gs pos="90000">
                  <a:schemeClr val="tx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utura"/>
                <a:cs typeface="Futur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475403" y="2438400"/>
              <a:ext cx="2692984" cy="451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000" spc="300" dirty="0" smtClean="0">
                  <a:solidFill>
                    <a:srgbClr val="404040"/>
                  </a:solidFill>
                  <a:latin typeface="Futura"/>
                  <a:cs typeface="Futura"/>
                </a:rPr>
                <a:t>RECREATION</a:t>
              </a:r>
              <a:endParaRPr lang="en-US" sz="2000" spc="300" dirty="0">
                <a:solidFill>
                  <a:srgbClr val="404040"/>
                </a:solidFill>
                <a:latin typeface="Futura"/>
                <a:cs typeface="Futura"/>
              </a:endParaRPr>
            </a:p>
          </p:txBody>
        </p:sp>
      </p:grpSp>
      <p:sp>
        <p:nvSpPr>
          <p:cNvPr id="53" name="Oval 52"/>
          <p:cNvSpPr/>
          <p:nvPr/>
        </p:nvSpPr>
        <p:spPr>
          <a:xfrm>
            <a:off x="1425880" y="561639"/>
            <a:ext cx="1050012" cy="105001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206950" y="560364"/>
            <a:ext cx="1470827" cy="86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Living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Marine</a:t>
            </a:r>
          </a:p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Resources</a:t>
            </a:r>
            <a:endParaRPr lang="en-US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023546" y="1356407"/>
            <a:ext cx="1050012" cy="1050012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4616" y="1559520"/>
            <a:ext cx="1470827" cy="60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Freshwater Systems</a:t>
            </a:r>
            <a:endParaRPr lang="en-US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662314" y="2160689"/>
            <a:ext cx="1038265" cy="1038265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67850" y="2485683"/>
            <a:ext cx="1470827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Resilience</a:t>
            </a:r>
            <a:endParaRPr lang="en-US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492274" y="4700960"/>
            <a:ext cx="1018527" cy="1018527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rgbClr val="C8600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84490" y="5003163"/>
            <a:ext cx="1470827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Domestic</a:t>
            </a:r>
            <a:endParaRPr lang="en-US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104537" y="5495728"/>
            <a:ext cx="1018527" cy="1018527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rgbClr val="C8600A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96753" y="5797931"/>
            <a:ext cx="1470827" cy="343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>
                <a:solidFill>
                  <a:srgbClr val="404040"/>
                </a:solidFill>
                <a:latin typeface="Helvetica"/>
                <a:cs typeface="Helvetica"/>
              </a:rPr>
              <a:t>Global</a:t>
            </a:r>
            <a:endParaRPr lang="en-US" dirty="0">
              <a:solidFill>
                <a:srgbClr val="404040"/>
              </a:solidFill>
              <a:latin typeface="Helvetica"/>
              <a:cs typeface="Helvetica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4598309" y="5610841"/>
            <a:ext cx="1717431" cy="1717431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tx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spc="300" dirty="0" smtClean="0">
              <a:solidFill>
                <a:schemeClr val="tx1">
                  <a:lumMod val="75000"/>
                  <a:lumOff val="2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36926" y="6039935"/>
            <a:ext cx="2743200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spc="300" dirty="0" smtClean="0">
                <a:solidFill>
                  <a:srgbClr val="404040"/>
                </a:solidFill>
                <a:latin typeface="Futura"/>
                <a:cs typeface="Futura"/>
              </a:rPr>
              <a:t>NATIONAL</a:t>
            </a:r>
          </a:p>
          <a:p>
            <a:pPr algn="ctr">
              <a:lnSpc>
                <a:spcPct val="120000"/>
              </a:lnSpc>
            </a:pPr>
            <a:r>
              <a:rPr lang="en-US" sz="2000" spc="300" dirty="0" smtClean="0">
                <a:solidFill>
                  <a:srgbClr val="404040"/>
                </a:solidFill>
                <a:latin typeface="Futura"/>
                <a:cs typeface="Futura"/>
              </a:rPr>
              <a:t>SECURITY</a:t>
            </a:r>
            <a:endParaRPr lang="en-US" sz="2000" spc="300" dirty="0">
              <a:solidFill>
                <a:srgbClr val="404040"/>
              </a:solidFill>
              <a:latin typeface="Futura"/>
              <a:cs typeface="Futura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15BDB8-58BB-477C-83C9-71FC18A92F0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3453264" y="2840205"/>
            <a:ext cx="2210163" cy="2210163"/>
          </a:xfrm>
          <a:prstGeom prst="rect">
            <a:avLst/>
          </a:prstGeom>
        </p:spPr>
      </p:pic>
      <p:sp>
        <p:nvSpPr>
          <p:cNvPr id="166" name="Title 9"/>
          <p:cNvSpPr txBox="1">
            <a:spLocks/>
          </p:cNvSpPr>
          <p:nvPr/>
        </p:nvSpPr>
        <p:spPr>
          <a:xfrm>
            <a:off x="3150086" y="2522979"/>
            <a:ext cx="2870078" cy="2737410"/>
          </a:xfrm>
          <a:prstGeom prst="rect">
            <a:avLst/>
          </a:prstGeom>
          <a:effectLst/>
        </p:spPr>
        <p:txBody>
          <a:bodyPr/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000000"/>
                </a:solidFill>
                <a:latin typeface="Avenir Black"/>
                <a:ea typeface="+mj-ea"/>
                <a:cs typeface="Avenir Black"/>
              </a:defRPr>
            </a:lvl1pPr>
            <a:lvl2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2pPr>
            <a:lvl3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3pPr>
            <a:lvl4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4pPr>
            <a:lvl5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Franklin Gothic Demi" pitchFamily="34" charset="0"/>
              </a:defRPr>
            </a:lvl5pPr>
            <a:lvl6pPr marL="4572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6pPr>
            <a:lvl7pPr marL="9144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7pPr>
            <a:lvl8pPr marL="13716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8pPr>
            <a:lvl9pPr marL="1828800" algn="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FFFFCC"/>
                </a:solidFill>
                <a:latin typeface="SolexBlackLiningItalic" pitchFamily="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/>
            </a:r>
            <a:br>
              <a:rPr lang="en-US" sz="3200" b="1" dirty="0" smtClean="0">
                <a:solidFill>
                  <a:schemeClr val="bg1"/>
                </a:solidFill>
              </a:rPr>
            </a:br>
            <a:r>
              <a:rPr lang="en-US" sz="3200" b="1" dirty="0" smtClean="0">
                <a:solidFill>
                  <a:schemeClr val="bg1"/>
                </a:solidFill>
              </a:rPr>
              <a:t>Total</a:t>
            </a:r>
          </a:p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Water</a:t>
            </a:r>
          </a:p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chemeClr val="bg1"/>
                </a:solidFill>
              </a:rPr>
              <a:t>Prediction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1821" y="3413639"/>
            <a:ext cx="8229600" cy="3154202"/>
          </a:xfrm>
          <a:effectLst/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Develop and implement the next generation integrated physical earth system prediction capability at weather and longer time scales, to support hours-to-seasonal global prediction including the atmosphere, ocean, land, </a:t>
            </a:r>
            <a:r>
              <a:rPr lang="en-US" b="1" dirty="0" err="1">
                <a:solidFill>
                  <a:srgbClr val="000000"/>
                </a:solidFill>
              </a:rPr>
              <a:t>cryosphere</a:t>
            </a:r>
            <a:r>
              <a:rPr lang="en-US" b="1" dirty="0">
                <a:solidFill>
                  <a:srgbClr val="000000"/>
                </a:solidFill>
              </a:rPr>
              <a:t> and space.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68408" y="6429616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DFED2D5C-7DEC-4016-9B3B-6FCD74A1F0F1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121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>
            <a:outerShdw blurRad="47625" dist="38100" dir="2700000" algn="tl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WRF-HYDRO System</a:t>
            </a:r>
          </a:p>
        </p:txBody>
      </p:sp>
      <p:pic>
        <p:nvPicPr>
          <p:cNvPr id="132" name="Picture 131" descr="EarthSystemPredictionCapability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2615840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167329" y="2766812"/>
            <a:ext cx="192342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Arial"/>
                <a:cs typeface="Arial"/>
              </a:rPr>
              <a:t>VISION</a:t>
            </a:r>
            <a:endParaRPr lang="en-US" sz="40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9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6754</TotalTime>
  <Words>1597</Words>
  <Application>Microsoft Office PowerPoint</Application>
  <PresentationFormat>On-screen Show (4:3)</PresentationFormat>
  <Paragraphs>383</Paragraphs>
  <Slides>31</Slides>
  <Notes>14</Notes>
  <HiddenSlides>0</HiddenSlides>
  <MMClips>1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ＭＳ Ｐゴシック</vt:lpstr>
      <vt:lpstr>Arial</vt:lpstr>
      <vt:lpstr>Avenir Black</vt:lpstr>
      <vt:lpstr>Avenir LT Std 55 Roman</vt:lpstr>
      <vt:lpstr>Avenir LT Std 65 Medium</vt:lpstr>
      <vt:lpstr>Avenir LT Std 85 Heavy</vt:lpstr>
      <vt:lpstr>Avenir Medium</vt:lpstr>
      <vt:lpstr>Calibri</vt:lpstr>
      <vt:lpstr>Franklin Gothic Book</vt:lpstr>
      <vt:lpstr>Franklin Gothic Demi</vt:lpstr>
      <vt:lpstr>Franklin Gothic Heavy</vt:lpstr>
      <vt:lpstr>Franklin Gothic Medium</vt:lpstr>
      <vt:lpstr>Franklin Gothic Medium Cond</vt:lpstr>
      <vt:lpstr>Futura</vt:lpstr>
      <vt:lpstr>Helvetica</vt:lpstr>
      <vt:lpstr>Lucida Grande</vt:lpstr>
      <vt:lpstr>SolexBlackLiningItalic</vt:lpstr>
      <vt:lpstr>SolexRegularLining</vt:lpstr>
      <vt:lpstr>Trebuchet MS Bold</vt:lpstr>
      <vt:lpstr>Wingdings</vt:lpstr>
      <vt:lpstr>1_luxton_EnergyBriefing</vt:lpstr>
      <vt:lpstr>1_Office Theme</vt:lpstr>
      <vt:lpstr>2_Office Theme</vt:lpstr>
      <vt:lpstr>Optional_Corporate_PPT_Template-Arial</vt:lpstr>
      <vt:lpstr>1_Optional_Corporate_PPT_Template-Arial</vt:lpstr>
      <vt:lpstr>Bitmap Image</vt:lpstr>
      <vt:lpstr>National Flood Interoperability Experiment</vt:lpstr>
      <vt:lpstr> National Flood Interoperability Experiment (NFIE)  </vt:lpstr>
      <vt:lpstr>Water Challenges</vt:lpstr>
      <vt:lpstr>PowerPoint Presentation</vt:lpstr>
      <vt:lpstr>Stakeholder Priorities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NOAA Research and Development Funnel</vt:lpstr>
      <vt:lpstr>National Water Center</vt:lpstr>
      <vt:lpstr>Nationally Synthesize Operations of Regional River Forecast Centers</vt:lpstr>
      <vt:lpstr>National Flood Interoperability Experiment</vt:lpstr>
      <vt:lpstr>National Flood Interoperability Experiment (NFIE) Research Questions</vt:lpstr>
      <vt:lpstr>Scope of NFIE  </vt:lpstr>
      <vt:lpstr>Open Water Data Initiative</vt:lpstr>
      <vt:lpstr>NHDPlus Version 2 </vt:lpstr>
      <vt:lpstr>NFIE-Geo for National Flood Interoperability Experiment </vt:lpstr>
      <vt:lpstr>NFIE-Geo as Data Packages in Geoplatform </vt:lpstr>
      <vt:lpstr> Water Modeling and Forecasting Services</vt:lpstr>
      <vt:lpstr>NFIE-Hydro: Computing flows on  2.67 million stream reaches </vt:lpstr>
      <vt:lpstr>Four Themes</vt:lpstr>
      <vt:lpstr>National Flood Interoperability Experiment</vt:lpstr>
      <vt:lpstr>Timeline for NFIE Student Program</vt:lpstr>
      <vt:lpstr>NFIE Structure</vt:lpstr>
      <vt:lpstr>Application Process</vt:lpstr>
      <vt:lpstr>National Flood Interoperability Experiment</vt:lpstr>
      <vt:lpstr>University of Alabama, Tuscaloosa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</dc:title>
  <dc:creator>Dana Prince</dc:creator>
  <cp:lastModifiedBy>Maidment, David R</cp:lastModifiedBy>
  <cp:revision>204</cp:revision>
  <dcterms:modified xsi:type="dcterms:W3CDTF">2014-12-10T21:17:19Z</dcterms:modified>
</cp:coreProperties>
</file>