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61" r:id="rId5"/>
    <p:sldId id="260" r:id="rId6"/>
    <p:sldId id="262" r:id="rId7"/>
    <p:sldId id="259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0" r:id="rId23"/>
    <p:sldId id="278" r:id="rId24"/>
    <p:sldId id="279" r:id="rId25"/>
    <p:sldId id="277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146.6.89.139\prof\maidment\public_html\StatWR2009\HydroExcel\LickingRiverAnnualFlow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Estimating the mean annual discharge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Sheet1!$C$1</c:f>
              <c:strCache>
                <c:ptCount val="1"/>
                <c:pt idx="0">
                  <c:v>Mean</c:v>
                </c:pt>
              </c:strCache>
            </c:strRef>
          </c:tx>
          <c:spPr>
            <a:ln w="28575">
              <a:noFill/>
            </a:ln>
          </c:spPr>
          <c:xVal>
            <c:strRef>
              <c:f>Sheet1!$A$2:$A$79</c:f>
              <c:strCache>
                <c:ptCount val="78"/>
                <c:pt idx="0">
                  <c:v>1934</c:v>
                </c:pt>
                <c:pt idx="1">
                  <c:v>1935</c:v>
                </c:pt>
                <c:pt idx="2">
                  <c:v>1936</c:v>
                </c:pt>
                <c:pt idx="3">
                  <c:v>1937</c:v>
                </c:pt>
                <c:pt idx="4">
                  <c:v>1938</c:v>
                </c:pt>
                <c:pt idx="5">
                  <c:v>1939</c:v>
                </c:pt>
                <c:pt idx="6">
                  <c:v>1940</c:v>
                </c:pt>
                <c:pt idx="7">
                  <c:v>1941</c:v>
                </c:pt>
                <c:pt idx="8">
                  <c:v>1942</c:v>
                </c:pt>
                <c:pt idx="9">
                  <c:v>1943</c:v>
                </c:pt>
                <c:pt idx="10">
                  <c:v>1944</c:v>
                </c:pt>
                <c:pt idx="11">
                  <c:v>1945</c:v>
                </c:pt>
                <c:pt idx="12">
                  <c:v>1946</c:v>
                </c:pt>
                <c:pt idx="13">
                  <c:v>1947</c:v>
                </c:pt>
                <c:pt idx="14">
                  <c:v>1948</c:v>
                </c:pt>
                <c:pt idx="15">
                  <c:v>1949</c:v>
                </c:pt>
                <c:pt idx="16">
                  <c:v>1950</c:v>
                </c:pt>
                <c:pt idx="17">
                  <c:v>1951</c:v>
                </c:pt>
                <c:pt idx="18">
                  <c:v>1952</c:v>
                </c:pt>
                <c:pt idx="19">
                  <c:v>1953</c:v>
                </c:pt>
                <c:pt idx="20">
                  <c:v>1954</c:v>
                </c:pt>
                <c:pt idx="21">
                  <c:v>1955</c:v>
                </c:pt>
                <c:pt idx="22">
                  <c:v>1956</c:v>
                </c:pt>
                <c:pt idx="23">
                  <c:v>1957</c:v>
                </c:pt>
                <c:pt idx="24">
                  <c:v>1958</c:v>
                </c:pt>
                <c:pt idx="25">
                  <c:v>1959</c:v>
                </c:pt>
                <c:pt idx="26">
                  <c:v>1960</c:v>
                </c:pt>
                <c:pt idx="27">
                  <c:v>1961</c:v>
                </c:pt>
                <c:pt idx="28">
                  <c:v>1962</c:v>
                </c:pt>
                <c:pt idx="29">
                  <c:v>1963</c:v>
                </c:pt>
                <c:pt idx="30">
                  <c:v>1964</c:v>
                </c:pt>
                <c:pt idx="31">
                  <c:v>1965</c:v>
                </c:pt>
                <c:pt idx="32">
                  <c:v>1966</c:v>
                </c:pt>
                <c:pt idx="33">
                  <c:v>1967</c:v>
                </c:pt>
                <c:pt idx="34">
                  <c:v>1968</c:v>
                </c:pt>
                <c:pt idx="35">
                  <c:v>1969</c:v>
                </c:pt>
                <c:pt idx="36">
                  <c:v>1970</c:v>
                </c:pt>
                <c:pt idx="37">
                  <c:v>1971</c:v>
                </c:pt>
                <c:pt idx="38">
                  <c:v>1972</c:v>
                </c:pt>
                <c:pt idx="39">
                  <c:v>1973</c:v>
                </c:pt>
                <c:pt idx="40">
                  <c:v>1974</c:v>
                </c:pt>
                <c:pt idx="41">
                  <c:v>1975</c:v>
                </c:pt>
                <c:pt idx="42">
                  <c:v>1976</c:v>
                </c:pt>
                <c:pt idx="43">
                  <c:v>1977</c:v>
                </c:pt>
                <c:pt idx="44">
                  <c:v>1978</c:v>
                </c:pt>
                <c:pt idx="45">
                  <c:v>1979</c:v>
                </c:pt>
                <c:pt idx="46">
                  <c:v>1980</c:v>
                </c:pt>
                <c:pt idx="47">
                  <c:v>1981</c:v>
                </c:pt>
                <c:pt idx="48">
                  <c:v>1982</c:v>
                </c:pt>
                <c:pt idx="49">
                  <c:v>1983</c:v>
                </c:pt>
                <c:pt idx="50">
                  <c:v>1984</c:v>
                </c:pt>
                <c:pt idx="51">
                  <c:v>1985</c:v>
                </c:pt>
                <c:pt idx="52">
                  <c:v>1986</c:v>
                </c:pt>
                <c:pt idx="53">
                  <c:v>1987</c:v>
                </c:pt>
                <c:pt idx="54">
                  <c:v>1988</c:v>
                </c:pt>
                <c:pt idx="55">
                  <c:v>1989</c:v>
                </c:pt>
                <c:pt idx="56">
                  <c:v>1990</c:v>
                </c:pt>
                <c:pt idx="57">
                  <c:v>1991</c:v>
                </c:pt>
                <c:pt idx="58">
                  <c:v>1992</c:v>
                </c:pt>
                <c:pt idx="59">
                  <c:v>1993</c:v>
                </c:pt>
                <c:pt idx="60">
                  <c:v>1994</c:v>
                </c:pt>
                <c:pt idx="61">
                  <c:v>1995</c:v>
                </c:pt>
                <c:pt idx="62">
                  <c:v>1996</c:v>
                </c:pt>
                <c:pt idx="63">
                  <c:v>1997</c:v>
                </c:pt>
                <c:pt idx="64">
                  <c:v>1998</c:v>
                </c:pt>
                <c:pt idx="65">
                  <c:v>1999</c:v>
                </c:pt>
                <c:pt idx="66">
                  <c:v>2000</c:v>
                </c:pt>
                <c:pt idx="67">
                  <c:v>2001</c:v>
                </c:pt>
                <c:pt idx="68">
                  <c:v>2002</c:v>
                </c:pt>
                <c:pt idx="69">
                  <c:v>2003</c:v>
                </c:pt>
                <c:pt idx="70">
                  <c:v>2004</c:v>
                </c:pt>
                <c:pt idx="71">
                  <c:v>2005</c:v>
                </c:pt>
                <c:pt idx="72">
                  <c:v>2006</c:v>
                </c:pt>
                <c:pt idx="73">
                  <c:v>2007</c:v>
                </c:pt>
                <c:pt idx="74">
                  <c:v>2008</c:v>
                </c:pt>
                <c:pt idx="75">
                  <c:v>mean</c:v>
                </c:pt>
                <c:pt idx="76">
                  <c:v>Std Dev</c:v>
                </c:pt>
                <c:pt idx="77">
                  <c:v>Count</c:v>
                </c:pt>
              </c:strCache>
            </c:strRef>
          </c:xVal>
          <c:yVal>
            <c:numRef>
              <c:f>Sheet1!$C$2:$C$79</c:f>
              <c:numCache>
                <c:formatCode>0</c:formatCode>
                <c:ptCount val="78"/>
                <c:pt idx="0">
                  <c:v>1884.9232876712329</c:v>
                </c:pt>
                <c:pt idx="1">
                  <c:v>4710.8260273972601</c:v>
                </c:pt>
                <c:pt idx="2">
                  <c:v>4327.4122514160235</c:v>
                </c:pt>
                <c:pt idx="3">
                  <c:v>4508.6023392469497</c:v>
                </c:pt>
                <c:pt idx="4">
                  <c:v>4322.0983097537237</c:v>
                </c:pt>
                <c:pt idx="5">
                  <c:v>4546.1129750230803</c:v>
                </c:pt>
                <c:pt idx="6">
                  <c:v>4331.0035492391426</c:v>
                </c:pt>
                <c:pt idx="7">
                  <c:v>3960.1585850363049</c:v>
                </c:pt>
                <c:pt idx="8">
                  <c:v>3984.3984987232907</c:v>
                </c:pt>
                <c:pt idx="9">
                  <c:v>4001.1074159742493</c:v>
                </c:pt>
                <c:pt idx="10">
                  <c:v>3861.9863741842405</c:v>
                </c:pt>
                <c:pt idx="11">
                  <c:v>3987.5313452853256</c:v>
                </c:pt>
                <c:pt idx="12">
                  <c:v>3986.3686601369286</c:v>
                </c:pt>
                <c:pt idx="13">
                  <c:v>3919.5875327494573</c:v>
                </c:pt>
                <c:pt idx="14">
                  <c:v>4004.7931726426627</c:v>
                </c:pt>
                <c:pt idx="15">
                  <c:v>4000.9545582566061</c:v>
                </c:pt>
                <c:pt idx="16">
                  <c:v>4231.1610991488442</c:v>
                </c:pt>
                <c:pt idx="17">
                  <c:v>4322.452910231138</c:v>
                </c:pt>
                <c:pt idx="18">
                  <c:v>4289.5009739146872</c:v>
                </c:pt>
                <c:pt idx="19">
                  <c:v>4210.7765553559384</c:v>
                </c:pt>
                <c:pt idx="20">
                  <c:v>4070.3417944029165</c:v>
                </c:pt>
                <c:pt idx="21">
                  <c:v>4070.1531574219621</c:v>
                </c:pt>
                <c:pt idx="22">
                  <c:v>4134.0092924164455</c:v>
                </c:pt>
                <c:pt idx="23">
                  <c:v>4148.2998869675866</c:v>
                </c:pt>
                <c:pt idx="24">
                  <c:v>4133.6872339546362</c:v>
                </c:pt>
                <c:pt idx="25">
                  <c:v>4086.3648060944211</c:v>
                </c:pt>
                <c:pt idx="26">
                  <c:v>4055.9234461439501</c:v>
                </c:pt>
                <c:pt idx="27">
                  <c:v>4110.0065128912547</c:v>
                </c:pt>
                <c:pt idx="28">
                  <c:v>4138.7444082899028</c:v>
                </c:pt>
                <c:pt idx="29">
                  <c:v>4088.2243435386868</c:v>
                </c:pt>
                <c:pt idx="30">
                  <c:v>4076.1501226912378</c:v>
                </c:pt>
                <c:pt idx="31">
                  <c:v>4058.5409793023423</c:v>
                </c:pt>
                <c:pt idx="32">
                  <c:v>4061.3142912620474</c:v>
                </c:pt>
                <c:pt idx="33">
                  <c:v>4062.9047250806898</c:v>
                </c:pt>
                <c:pt idx="34">
                  <c:v>4058.1543636927481</c:v>
                </c:pt>
                <c:pt idx="35">
                  <c:v>3997.4676557210696</c:v>
                </c:pt>
                <c:pt idx="36">
                  <c:v>4008.8671600277571</c:v>
                </c:pt>
                <c:pt idx="37">
                  <c:v>4008.9352556723038</c:v>
                </c:pt>
                <c:pt idx="38">
                  <c:v>4073.063159302957</c:v>
                </c:pt>
                <c:pt idx="39">
                  <c:v>4082.1792515532593</c:v>
                </c:pt>
                <c:pt idx="40">
                  <c:v>4131.4005394371925</c:v>
                </c:pt>
                <c:pt idx="41">
                  <c:v>4180.5344470109321</c:v>
                </c:pt>
                <c:pt idx="42">
                  <c:v>4147.2036802295115</c:v>
                </c:pt>
                <c:pt idx="43">
                  <c:v>4111.9359751682559</c:v>
                </c:pt>
                <c:pt idx="44">
                  <c:v>4158.4254953547752</c:v>
                </c:pt>
                <c:pt idx="45">
                  <c:v>4225.8514449792847</c:v>
                </c:pt>
                <c:pt idx="46">
                  <c:v>4195.7763008761331</c:v>
                </c:pt>
                <c:pt idx="47">
                  <c:v>4164.052707849889</c:v>
                </c:pt>
                <c:pt idx="48">
                  <c:v>4158.1996332977387</c:v>
                </c:pt>
                <c:pt idx="49">
                  <c:v>4152.8167913167154</c:v>
                </c:pt>
                <c:pt idx="50">
                  <c:v>4151.8215086840182</c:v>
                </c:pt>
                <c:pt idx="51">
                  <c:v>4135.3980181324023</c:v>
                </c:pt>
                <c:pt idx="52">
                  <c:v>4105.4693917887307</c:v>
                </c:pt>
                <c:pt idx="53">
                  <c:v>4070.427366014866</c:v>
                </c:pt>
                <c:pt idx="54">
                  <c:v>4046.0729489278592</c:v>
                </c:pt>
                <c:pt idx="55">
                  <c:v>4086.2087304171614</c:v>
                </c:pt>
                <c:pt idx="56">
                  <c:v>4107.8997572567541</c:v>
                </c:pt>
                <c:pt idx="57">
                  <c:v>4119.6663887447703</c:v>
                </c:pt>
                <c:pt idx="58">
                  <c:v>4100.965550628599</c:v>
                </c:pt>
                <c:pt idx="59">
                  <c:v>4104.247266337301</c:v>
                </c:pt>
                <c:pt idx="60">
                  <c:v>4125.5585058516454</c:v>
                </c:pt>
                <c:pt idx="61">
                  <c:v>4124.1675268575736</c:v>
                </c:pt>
                <c:pt idx="62">
                  <c:v>4153.1750160227284</c:v>
                </c:pt>
                <c:pt idx="63">
                  <c:v>4164.9649183836746</c:v>
                </c:pt>
                <c:pt idx="64">
                  <c:v>4171.1610745392054</c:v>
                </c:pt>
                <c:pt idx="65">
                  <c:v>4138.6744912180429</c:v>
                </c:pt>
                <c:pt idx="66">
                  <c:v>4120.211402408574</c:v>
                </c:pt>
                <c:pt idx="67">
                  <c:v>4103.0952798509934</c:v>
                </c:pt>
                <c:pt idx="68">
                  <c:v>4112.2480383522598</c:v>
                </c:pt>
                <c:pt idx="69">
                  <c:v>4138.7367062975209</c:v>
                </c:pt>
                <c:pt idx="70">
                  <c:v>4172.695967649599</c:v>
                </c:pt>
                <c:pt idx="71">
                  <c:v>4155.5930746438116</c:v>
                </c:pt>
                <c:pt idx="72">
                  <c:v>4148.4118596974804</c:v>
                </c:pt>
                <c:pt idx="73">
                  <c:v>4134.1497594090852</c:v>
                </c:pt>
                <c:pt idx="74">
                  <c:v>4137.9837222129227</c:v>
                </c:pt>
              </c:numCache>
            </c:numRef>
          </c:yVal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Mean +Se</c:v>
                </c:pt>
              </c:strCache>
            </c:strRef>
          </c:tx>
          <c:spPr>
            <a:ln w="28575">
              <a:solidFill>
                <a:sysClr val="windowText" lastClr="000000"/>
              </a:solidFill>
            </a:ln>
          </c:spPr>
          <c:marker>
            <c:symbol val="none"/>
          </c:marker>
          <c:xVal>
            <c:strRef>
              <c:f>Sheet1!$A$2:$A$79</c:f>
              <c:strCache>
                <c:ptCount val="78"/>
                <c:pt idx="0">
                  <c:v>1934</c:v>
                </c:pt>
                <c:pt idx="1">
                  <c:v>1935</c:v>
                </c:pt>
                <c:pt idx="2">
                  <c:v>1936</c:v>
                </c:pt>
                <c:pt idx="3">
                  <c:v>1937</c:v>
                </c:pt>
                <c:pt idx="4">
                  <c:v>1938</c:v>
                </c:pt>
                <c:pt idx="5">
                  <c:v>1939</c:v>
                </c:pt>
                <c:pt idx="6">
                  <c:v>1940</c:v>
                </c:pt>
                <c:pt idx="7">
                  <c:v>1941</c:v>
                </c:pt>
                <c:pt idx="8">
                  <c:v>1942</c:v>
                </c:pt>
                <c:pt idx="9">
                  <c:v>1943</c:v>
                </c:pt>
                <c:pt idx="10">
                  <c:v>1944</c:v>
                </c:pt>
                <c:pt idx="11">
                  <c:v>1945</c:v>
                </c:pt>
                <c:pt idx="12">
                  <c:v>1946</c:v>
                </c:pt>
                <c:pt idx="13">
                  <c:v>1947</c:v>
                </c:pt>
                <c:pt idx="14">
                  <c:v>1948</c:v>
                </c:pt>
                <c:pt idx="15">
                  <c:v>1949</c:v>
                </c:pt>
                <c:pt idx="16">
                  <c:v>1950</c:v>
                </c:pt>
                <c:pt idx="17">
                  <c:v>1951</c:v>
                </c:pt>
                <c:pt idx="18">
                  <c:v>1952</c:v>
                </c:pt>
                <c:pt idx="19">
                  <c:v>1953</c:v>
                </c:pt>
                <c:pt idx="20">
                  <c:v>1954</c:v>
                </c:pt>
                <c:pt idx="21">
                  <c:v>1955</c:v>
                </c:pt>
                <c:pt idx="22">
                  <c:v>1956</c:v>
                </c:pt>
                <c:pt idx="23">
                  <c:v>1957</c:v>
                </c:pt>
                <c:pt idx="24">
                  <c:v>1958</c:v>
                </c:pt>
                <c:pt idx="25">
                  <c:v>1959</c:v>
                </c:pt>
                <c:pt idx="26">
                  <c:v>1960</c:v>
                </c:pt>
                <c:pt idx="27">
                  <c:v>1961</c:v>
                </c:pt>
                <c:pt idx="28">
                  <c:v>1962</c:v>
                </c:pt>
                <c:pt idx="29">
                  <c:v>1963</c:v>
                </c:pt>
                <c:pt idx="30">
                  <c:v>1964</c:v>
                </c:pt>
                <c:pt idx="31">
                  <c:v>1965</c:v>
                </c:pt>
                <c:pt idx="32">
                  <c:v>1966</c:v>
                </c:pt>
                <c:pt idx="33">
                  <c:v>1967</c:v>
                </c:pt>
                <c:pt idx="34">
                  <c:v>1968</c:v>
                </c:pt>
                <c:pt idx="35">
                  <c:v>1969</c:v>
                </c:pt>
                <c:pt idx="36">
                  <c:v>1970</c:v>
                </c:pt>
                <c:pt idx="37">
                  <c:v>1971</c:v>
                </c:pt>
                <c:pt idx="38">
                  <c:v>1972</c:v>
                </c:pt>
                <c:pt idx="39">
                  <c:v>1973</c:v>
                </c:pt>
                <c:pt idx="40">
                  <c:v>1974</c:v>
                </c:pt>
                <c:pt idx="41">
                  <c:v>1975</c:v>
                </c:pt>
                <c:pt idx="42">
                  <c:v>1976</c:v>
                </c:pt>
                <c:pt idx="43">
                  <c:v>1977</c:v>
                </c:pt>
                <c:pt idx="44">
                  <c:v>1978</c:v>
                </c:pt>
                <c:pt idx="45">
                  <c:v>1979</c:v>
                </c:pt>
                <c:pt idx="46">
                  <c:v>1980</c:v>
                </c:pt>
                <c:pt idx="47">
                  <c:v>1981</c:v>
                </c:pt>
                <c:pt idx="48">
                  <c:v>1982</c:v>
                </c:pt>
                <c:pt idx="49">
                  <c:v>1983</c:v>
                </c:pt>
                <c:pt idx="50">
                  <c:v>1984</c:v>
                </c:pt>
                <c:pt idx="51">
                  <c:v>1985</c:v>
                </c:pt>
                <c:pt idx="52">
                  <c:v>1986</c:v>
                </c:pt>
                <c:pt idx="53">
                  <c:v>1987</c:v>
                </c:pt>
                <c:pt idx="54">
                  <c:v>1988</c:v>
                </c:pt>
                <c:pt idx="55">
                  <c:v>1989</c:v>
                </c:pt>
                <c:pt idx="56">
                  <c:v>1990</c:v>
                </c:pt>
                <c:pt idx="57">
                  <c:v>1991</c:v>
                </c:pt>
                <c:pt idx="58">
                  <c:v>1992</c:v>
                </c:pt>
                <c:pt idx="59">
                  <c:v>1993</c:v>
                </c:pt>
                <c:pt idx="60">
                  <c:v>1994</c:v>
                </c:pt>
                <c:pt idx="61">
                  <c:v>1995</c:v>
                </c:pt>
                <c:pt idx="62">
                  <c:v>1996</c:v>
                </c:pt>
                <c:pt idx="63">
                  <c:v>1997</c:v>
                </c:pt>
                <c:pt idx="64">
                  <c:v>1998</c:v>
                </c:pt>
                <c:pt idx="65">
                  <c:v>1999</c:v>
                </c:pt>
                <c:pt idx="66">
                  <c:v>2000</c:v>
                </c:pt>
                <c:pt idx="67">
                  <c:v>2001</c:v>
                </c:pt>
                <c:pt idx="68">
                  <c:v>2002</c:v>
                </c:pt>
                <c:pt idx="69">
                  <c:v>2003</c:v>
                </c:pt>
                <c:pt idx="70">
                  <c:v>2004</c:v>
                </c:pt>
                <c:pt idx="71">
                  <c:v>2005</c:v>
                </c:pt>
                <c:pt idx="72">
                  <c:v>2006</c:v>
                </c:pt>
                <c:pt idx="73">
                  <c:v>2007</c:v>
                </c:pt>
                <c:pt idx="74">
                  <c:v>2008</c:v>
                </c:pt>
                <c:pt idx="75">
                  <c:v>mean</c:v>
                </c:pt>
                <c:pt idx="76">
                  <c:v>Std Dev</c:v>
                </c:pt>
                <c:pt idx="77">
                  <c:v>Count</c:v>
                </c:pt>
              </c:strCache>
            </c:strRef>
          </c:xVal>
          <c:yVal>
            <c:numRef>
              <c:f>Sheet1!$E$2:$E$79</c:f>
              <c:numCache>
                <c:formatCode>0</c:formatCode>
                <c:ptCount val="78"/>
                <c:pt idx="0">
                  <c:v>5596.4117059083419</c:v>
                </c:pt>
                <c:pt idx="1">
                  <c:v>5169.2480393561764</c:v>
                </c:pt>
                <c:pt idx="2">
                  <c:v>4980.0075111931556</c:v>
                </c:pt>
                <c:pt idx="3">
                  <c:v>4867.1977140606323</c:v>
                </c:pt>
                <c:pt idx="4">
                  <c:v>4790.2125445791053</c:v>
                </c:pt>
                <c:pt idx="5">
                  <c:v>4733.3844533212359</c:v>
                </c:pt>
                <c:pt idx="6">
                  <c:v>4689.2176864922712</c:v>
                </c:pt>
                <c:pt idx="7">
                  <c:v>4653.6158807845495</c:v>
                </c:pt>
                <c:pt idx="8">
                  <c:v>4624.1263834447291</c:v>
                </c:pt>
                <c:pt idx="9">
                  <c:v>4599.1791453933665</c:v>
                </c:pt>
                <c:pt idx="10">
                  <c:v>4577.7163045467651</c:v>
                </c:pt>
                <c:pt idx="11">
                  <c:v>4558.9956167030396</c:v>
                </c:pt>
                <c:pt idx="12">
                  <c:v>4542.4788665810302</c:v>
                </c:pt>
                <c:pt idx="13">
                  <c:v>4527.7649963751937</c:v>
                </c:pt>
                <c:pt idx="14">
                  <c:v>4514.5482083792704</c:v>
                </c:pt>
                <c:pt idx="15">
                  <c:v>4502.5907181367775</c:v>
                </c:pt>
                <c:pt idx="16">
                  <c:v>4491.7044648089695</c:v>
                </c:pt>
                <c:pt idx="17">
                  <c:v>4481.7384945940075</c:v>
                </c:pt>
                <c:pt idx="18">
                  <c:v>4472.5700483897708</c:v>
                </c:pt>
                <c:pt idx="19">
                  <c:v>4464.0981333960135</c:v>
                </c:pt>
                <c:pt idx="20">
                  <c:v>4456.2387998760696</c:v>
                </c:pt>
                <c:pt idx="21">
                  <c:v>4448.9216130898549</c:v>
                </c:pt>
                <c:pt idx="22">
                  <c:v>4442.0869786776138</c:v>
                </c:pt>
                <c:pt idx="23">
                  <c:v>4435.6840877670793</c:v>
                </c:pt>
                <c:pt idx="24">
                  <c:v>4429.6693189520065</c:v>
                </c:pt>
                <c:pt idx="25">
                  <c:v>4424.0049817526424</c:v>
                </c:pt>
                <c:pt idx="26">
                  <c:v>4418.6583185396667</c:v>
                </c:pt>
                <c:pt idx="27">
                  <c:v>4413.6007043525969</c:v>
                </c:pt>
                <c:pt idx="28">
                  <c:v>4408.8069998521196</c:v>
                </c:pt>
                <c:pt idx="29">
                  <c:v>4404.2550239351749</c:v>
                </c:pt>
                <c:pt idx="30">
                  <c:v>4399.9251207088391</c:v>
                </c:pt>
                <c:pt idx="31">
                  <c:v>4395.7998014987361</c:v>
                </c:pt>
                <c:pt idx="32">
                  <c:v>4391.8634469948156</c:v>
                </c:pt>
                <c:pt idx="33">
                  <c:v>4388.1020579489286</c:v>
                </c:pt>
                <c:pt idx="34">
                  <c:v>4384.5030453399859</c:v>
                </c:pt>
                <c:pt idx="35">
                  <c:v>4381.0550528288259</c:v>
                </c:pt>
                <c:pt idx="36">
                  <c:v>4377.7478057902435</c:v>
                </c:pt>
                <c:pt idx="37">
                  <c:v>4374.5719823448662</c:v>
                </c:pt>
                <c:pt idx="38">
                  <c:v>4371.5191026997454</c:v>
                </c:pt>
                <c:pt idx="39">
                  <c:v>4368.5814338031441</c:v>
                </c:pt>
                <c:pt idx="40">
                  <c:v>4365.7519068702504</c:v>
                </c:pt>
                <c:pt idx="41">
                  <c:v>4363.0240457755854</c:v>
                </c:pt>
                <c:pt idx="42">
                  <c:v>4360.3919046595374</c:v>
                </c:pt>
                <c:pt idx="43">
                  <c:v>4357.8500133798443</c:v>
                </c:pt>
                <c:pt idx="44">
                  <c:v>4355.3933296683172</c:v>
                </c:pt>
                <c:pt idx="45">
                  <c:v>4353.0171970400179</c:v>
                </c:pt>
                <c:pt idx="46">
                  <c:v>4350.7173076549461</c:v>
                </c:pt>
                <c:pt idx="47">
                  <c:v>4348.4896694579811</c:v>
                </c:pt>
                <c:pt idx="48">
                  <c:v>4346.3305770265542</c:v>
                </c:pt>
                <c:pt idx="49">
                  <c:v>4344.2365856415736</c:v>
                </c:pt>
                <c:pt idx="50">
                  <c:v>4342.2044881687052</c:v>
                </c:pt>
                <c:pt idx="51">
                  <c:v>4340.2312943969764</c:v>
                </c:pt>
                <c:pt idx="52">
                  <c:v>4338.3142125318745</c:v>
                </c:pt>
                <c:pt idx="53">
                  <c:v>4336.4506325823604</c:v>
                </c:pt>
                <c:pt idx="54">
                  <c:v>4334.6381114169217</c:v>
                </c:pt>
                <c:pt idx="55">
                  <c:v>4332.8743592940582</c:v>
                </c:pt>
                <c:pt idx="56">
                  <c:v>4331.1572276982943</c:v>
                </c:pt>
                <c:pt idx="57">
                  <c:v>4329.4846983347661</c:v>
                </c:pt>
                <c:pt idx="58">
                  <c:v>4327.8548731541878</c:v>
                </c:pt>
                <c:pt idx="59">
                  <c:v>4326.2659652960965</c:v>
                </c:pt>
                <c:pt idx="60">
                  <c:v>4324.7162908521086</c:v>
                </c:pt>
                <c:pt idx="61">
                  <c:v>4323.2042613628728</c:v>
                </c:pt>
                <c:pt idx="62">
                  <c:v>4321.7283769727055</c:v>
                </c:pt>
                <c:pt idx="63">
                  <c:v>4320.2872201748496</c:v>
                </c:pt>
                <c:pt idx="64">
                  <c:v>4318.8794500880585</c:v>
                </c:pt>
                <c:pt idx="65">
                  <c:v>4317.5037972119735</c:v>
                </c:pt>
                <c:pt idx="66">
                  <c:v>4316.1590586146785</c:v>
                </c:pt>
                <c:pt idx="67">
                  <c:v>4314.8440935109465</c:v>
                </c:pt>
                <c:pt idx="68">
                  <c:v>4313.5578191942541</c:v>
                </c:pt>
                <c:pt idx="69">
                  <c:v>4312.2992072895868</c:v>
                </c:pt>
                <c:pt idx="70">
                  <c:v>4311.0672802975596</c:v>
                </c:pt>
                <c:pt idx="71">
                  <c:v>4309.8611084034646</c:v>
                </c:pt>
                <c:pt idx="72">
                  <c:v>4308.6798065275743</c:v>
                </c:pt>
                <c:pt idx="73">
                  <c:v>4307.5225315954249</c:v>
                </c:pt>
                <c:pt idx="74">
                  <c:v>4306.3884800089691</c:v>
                </c:pt>
              </c:numCache>
            </c:numRef>
          </c:yVal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Mean - Se</c:v>
                </c:pt>
              </c:strCache>
            </c:strRef>
          </c:tx>
          <c:spPr>
            <a:ln w="25400">
              <a:solidFill>
                <a:schemeClr val="tx1"/>
              </a:solidFill>
            </a:ln>
          </c:spPr>
          <c:marker>
            <c:symbol val="none"/>
          </c:marker>
          <c:xVal>
            <c:strRef>
              <c:f>Sheet1!$A$2:$A$79</c:f>
              <c:strCache>
                <c:ptCount val="78"/>
                <c:pt idx="0">
                  <c:v>1934</c:v>
                </c:pt>
                <c:pt idx="1">
                  <c:v>1935</c:v>
                </c:pt>
                <c:pt idx="2">
                  <c:v>1936</c:v>
                </c:pt>
                <c:pt idx="3">
                  <c:v>1937</c:v>
                </c:pt>
                <c:pt idx="4">
                  <c:v>1938</c:v>
                </c:pt>
                <c:pt idx="5">
                  <c:v>1939</c:v>
                </c:pt>
                <c:pt idx="6">
                  <c:v>1940</c:v>
                </c:pt>
                <c:pt idx="7">
                  <c:v>1941</c:v>
                </c:pt>
                <c:pt idx="8">
                  <c:v>1942</c:v>
                </c:pt>
                <c:pt idx="9">
                  <c:v>1943</c:v>
                </c:pt>
                <c:pt idx="10">
                  <c:v>1944</c:v>
                </c:pt>
                <c:pt idx="11">
                  <c:v>1945</c:v>
                </c:pt>
                <c:pt idx="12">
                  <c:v>1946</c:v>
                </c:pt>
                <c:pt idx="13">
                  <c:v>1947</c:v>
                </c:pt>
                <c:pt idx="14">
                  <c:v>1948</c:v>
                </c:pt>
                <c:pt idx="15">
                  <c:v>1949</c:v>
                </c:pt>
                <c:pt idx="16">
                  <c:v>1950</c:v>
                </c:pt>
                <c:pt idx="17">
                  <c:v>1951</c:v>
                </c:pt>
                <c:pt idx="18">
                  <c:v>1952</c:v>
                </c:pt>
                <c:pt idx="19">
                  <c:v>1953</c:v>
                </c:pt>
                <c:pt idx="20">
                  <c:v>1954</c:v>
                </c:pt>
                <c:pt idx="21">
                  <c:v>1955</c:v>
                </c:pt>
                <c:pt idx="22">
                  <c:v>1956</c:v>
                </c:pt>
                <c:pt idx="23">
                  <c:v>1957</c:v>
                </c:pt>
                <c:pt idx="24">
                  <c:v>1958</c:v>
                </c:pt>
                <c:pt idx="25">
                  <c:v>1959</c:v>
                </c:pt>
                <c:pt idx="26">
                  <c:v>1960</c:v>
                </c:pt>
                <c:pt idx="27">
                  <c:v>1961</c:v>
                </c:pt>
                <c:pt idx="28">
                  <c:v>1962</c:v>
                </c:pt>
                <c:pt idx="29">
                  <c:v>1963</c:v>
                </c:pt>
                <c:pt idx="30">
                  <c:v>1964</c:v>
                </c:pt>
                <c:pt idx="31">
                  <c:v>1965</c:v>
                </c:pt>
                <c:pt idx="32">
                  <c:v>1966</c:v>
                </c:pt>
                <c:pt idx="33">
                  <c:v>1967</c:v>
                </c:pt>
                <c:pt idx="34">
                  <c:v>1968</c:v>
                </c:pt>
                <c:pt idx="35">
                  <c:v>1969</c:v>
                </c:pt>
                <c:pt idx="36">
                  <c:v>1970</c:v>
                </c:pt>
                <c:pt idx="37">
                  <c:v>1971</c:v>
                </c:pt>
                <c:pt idx="38">
                  <c:v>1972</c:v>
                </c:pt>
                <c:pt idx="39">
                  <c:v>1973</c:v>
                </c:pt>
                <c:pt idx="40">
                  <c:v>1974</c:v>
                </c:pt>
                <c:pt idx="41">
                  <c:v>1975</c:v>
                </c:pt>
                <c:pt idx="42">
                  <c:v>1976</c:v>
                </c:pt>
                <c:pt idx="43">
                  <c:v>1977</c:v>
                </c:pt>
                <c:pt idx="44">
                  <c:v>1978</c:v>
                </c:pt>
                <c:pt idx="45">
                  <c:v>1979</c:v>
                </c:pt>
                <c:pt idx="46">
                  <c:v>1980</c:v>
                </c:pt>
                <c:pt idx="47">
                  <c:v>1981</c:v>
                </c:pt>
                <c:pt idx="48">
                  <c:v>1982</c:v>
                </c:pt>
                <c:pt idx="49">
                  <c:v>1983</c:v>
                </c:pt>
                <c:pt idx="50">
                  <c:v>1984</c:v>
                </c:pt>
                <c:pt idx="51">
                  <c:v>1985</c:v>
                </c:pt>
                <c:pt idx="52">
                  <c:v>1986</c:v>
                </c:pt>
                <c:pt idx="53">
                  <c:v>1987</c:v>
                </c:pt>
                <c:pt idx="54">
                  <c:v>1988</c:v>
                </c:pt>
                <c:pt idx="55">
                  <c:v>1989</c:v>
                </c:pt>
                <c:pt idx="56">
                  <c:v>1990</c:v>
                </c:pt>
                <c:pt idx="57">
                  <c:v>1991</c:v>
                </c:pt>
                <c:pt idx="58">
                  <c:v>1992</c:v>
                </c:pt>
                <c:pt idx="59">
                  <c:v>1993</c:v>
                </c:pt>
                <c:pt idx="60">
                  <c:v>1994</c:v>
                </c:pt>
                <c:pt idx="61">
                  <c:v>1995</c:v>
                </c:pt>
                <c:pt idx="62">
                  <c:v>1996</c:v>
                </c:pt>
                <c:pt idx="63">
                  <c:v>1997</c:v>
                </c:pt>
                <c:pt idx="64">
                  <c:v>1998</c:v>
                </c:pt>
                <c:pt idx="65">
                  <c:v>1999</c:v>
                </c:pt>
                <c:pt idx="66">
                  <c:v>2000</c:v>
                </c:pt>
                <c:pt idx="67">
                  <c:v>2001</c:v>
                </c:pt>
                <c:pt idx="68">
                  <c:v>2002</c:v>
                </c:pt>
                <c:pt idx="69">
                  <c:v>2003</c:v>
                </c:pt>
                <c:pt idx="70">
                  <c:v>2004</c:v>
                </c:pt>
                <c:pt idx="71">
                  <c:v>2005</c:v>
                </c:pt>
                <c:pt idx="72">
                  <c:v>2006</c:v>
                </c:pt>
                <c:pt idx="73">
                  <c:v>2007</c:v>
                </c:pt>
                <c:pt idx="74">
                  <c:v>2008</c:v>
                </c:pt>
                <c:pt idx="75">
                  <c:v>mean</c:v>
                </c:pt>
                <c:pt idx="76">
                  <c:v>Std Dev</c:v>
                </c:pt>
                <c:pt idx="77">
                  <c:v>Count</c:v>
                </c:pt>
              </c:strCache>
            </c:strRef>
          </c:xVal>
          <c:yVal>
            <c:numRef>
              <c:f>Sheet1!$F$2:$F$79</c:f>
              <c:numCache>
                <c:formatCode>0</c:formatCode>
                <c:ptCount val="78"/>
                <c:pt idx="0">
                  <c:v>2679.5557385175039</c:v>
                </c:pt>
                <c:pt idx="1">
                  <c:v>3106.7194050696685</c:v>
                </c:pt>
                <c:pt idx="2">
                  <c:v>3295.9599332326893</c:v>
                </c:pt>
                <c:pt idx="3">
                  <c:v>3408.769730365213</c:v>
                </c:pt>
                <c:pt idx="4">
                  <c:v>3485.7548998467405</c:v>
                </c:pt>
                <c:pt idx="5">
                  <c:v>3542.5829911046094</c:v>
                </c:pt>
                <c:pt idx="6">
                  <c:v>3586.7497579335741</c:v>
                </c:pt>
                <c:pt idx="7">
                  <c:v>3622.3515636412958</c:v>
                </c:pt>
                <c:pt idx="8">
                  <c:v>3651.8410609811162</c:v>
                </c:pt>
                <c:pt idx="9">
                  <c:v>3676.7882990324792</c:v>
                </c:pt>
                <c:pt idx="10">
                  <c:v>3698.2511398790803</c:v>
                </c:pt>
                <c:pt idx="11">
                  <c:v>3716.9718277228062</c:v>
                </c:pt>
                <c:pt idx="12">
                  <c:v>3733.4885778448156</c:v>
                </c:pt>
                <c:pt idx="13">
                  <c:v>3748.202448050652</c:v>
                </c:pt>
                <c:pt idx="14">
                  <c:v>3761.419236046575</c:v>
                </c:pt>
                <c:pt idx="15">
                  <c:v>3773.3767262890678</c:v>
                </c:pt>
                <c:pt idx="16">
                  <c:v>3784.2629796168753</c:v>
                </c:pt>
                <c:pt idx="17">
                  <c:v>3794.2289498318378</c:v>
                </c:pt>
                <c:pt idx="18">
                  <c:v>3803.3973960360745</c:v>
                </c:pt>
                <c:pt idx="19">
                  <c:v>3811.8693110298314</c:v>
                </c:pt>
                <c:pt idx="20">
                  <c:v>3819.7286445497762</c:v>
                </c:pt>
                <c:pt idx="21">
                  <c:v>3827.0458313359909</c:v>
                </c:pt>
                <c:pt idx="22">
                  <c:v>3833.8804657482315</c:v>
                </c:pt>
                <c:pt idx="23">
                  <c:v>3840.283356658766</c:v>
                </c:pt>
                <c:pt idx="24">
                  <c:v>3846.2981254738388</c:v>
                </c:pt>
                <c:pt idx="25">
                  <c:v>3851.9624626732025</c:v>
                </c:pt>
                <c:pt idx="26">
                  <c:v>3857.3091258861782</c:v>
                </c:pt>
                <c:pt idx="27">
                  <c:v>3862.3667400732484</c:v>
                </c:pt>
                <c:pt idx="28">
                  <c:v>3867.1604445737257</c:v>
                </c:pt>
                <c:pt idx="29">
                  <c:v>3871.7124204906704</c:v>
                </c:pt>
                <c:pt idx="30">
                  <c:v>3876.0423237170066</c:v>
                </c:pt>
                <c:pt idx="31">
                  <c:v>3880.1676429271092</c:v>
                </c:pt>
                <c:pt idx="32">
                  <c:v>3884.1039974310293</c:v>
                </c:pt>
                <c:pt idx="33">
                  <c:v>3887.8653864769162</c:v>
                </c:pt>
                <c:pt idx="34">
                  <c:v>3891.4643990858599</c:v>
                </c:pt>
                <c:pt idx="35">
                  <c:v>3894.9123915970195</c:v>
                </c:pt>
                <c:pt idx="36">
                  <c:v>3898.2196386356018</c:v>
                </c:pt>
                <c:pt idx="37">
                  <c:v>3901.3954620809791</c:v>
                </c:pt>
                <c:pt idx="38">
                  <c:v>3904.4483417260994</c:v>
                </c:pt>
                <c:pt idx="39">
                  <c:v>3907.3860106227007</c:v>
                </c:pt>
                <c:pt idx="40">
                  <c:v>3910.2155375555944</c:v>
                </c:pt>
                <c:pt idx="41">
                  <c:v>3912.9433986502604</c:v>
                </c:pt>
                <c:pt idx="42">
                  <c:v>3915.5755397663079</c:v>
                </c:pt>
                <c:pt idx="43">
                  <c:v>3918.1174310460015</c:v>
                </c:pt>
                <c:pt idx="44">
                  <c:v>3920.5741147575286</c:v>
                </c:pt>
                <c:pt idx="45">
                  <c:v>3922.9502473858279</c:v>
                </c:pt>
                <c:pt idx="46">
                  <c:v>3925.2501367708987</c:v>
                </c:pt>
                <c:pt idx="47">
                  <c:v>3927.4777749678642</c:v>
                </c:pt>
                <c:pt idx="48">
                  <c:v>3929.6368673992915</c:v>
                </c:pt>
                <c:pt idx="49">
                  <c:v>3931.7308587842717</c:v>
                </c:pt>
                <c:pt idx="50">
                  <c:v>3933.7629562571406</c:v>
                </c:pt>
                <c:pt idx="51">
                  <c:v>3935.7361500288689</c:v>
                </c:pt>
                <c:pt idx="52">
                  <c:v>3937.6532318939703</c:v>
                </c:pt>
                <c:pt idx="53">
                  <c:v>3939.5168118434849</c:v>
                </c:pt>
                <c:pt idx="54">
                  <c:v>3941.3293330089236</c:v>
                </c:pt>
                <c:pt idx="55">
                  <c:v>3943.0930851317871</c:v>
                </c:pt>
                <c:pt idx="56">
                  <c:v>3944.8102167275515</c:v>
                </c:pt>
                <c:pt idx="57">
                  <c:v>3946.4827460910797</c:v>
                </c:pt>
                <c:pt idx="58">
                  <c:v>3948.1125712716575</c:v>
                </c:pt>
                <c:pt idx="59">
                  <c:v>3949.7014791297488</c:v>
                </c:pt>
                <c:pt idx="60">
                  <c:v>3951.2511535737367</c:v>
                </c:pt>
                <c:pt idx="61">
                  <c:v>3952.7631830629725</c:v>
                </c:pt>
                <c:pt idx="62">
                  <c:v>3954.2390674531398</c:v>
                </c:pt>
                <c:pt idx="63">
                  <c:v>3955.6802242509953</c:v>
                </c:pt>
                <c:pt idx="64">
                  <c:v>3957.0879943377868</c:v>
                </c:pt>
                <c:pt idx="65">
                  <c:v>3958.4636472138718</c:v>
                </c:pt>
                <c:pt idx="66">
                  <c:v>3959.8083858111668</c:v>
                </c:pt>
                <c:pt idx="67">
                  <c:v>3961.1233509148992</c:v>
                </c:pt>
                <c:pt idx="68">
                  <c:v>3962.4096252315912</c:v>
                </c:pt>
                <c:pt idx="69">
                  <c:v>3963.6682371362585</c:v>
                </c:pt>
                <c:pt idx="70">
                  <c:v>3964.9001641282857</c:v>
                </c:pt>
                <c:pt idx="71">
                  <c:v>3966.1063360223802</c:v>
                </c:pt>
                <c:pt idx="72">
                  <c:v>3967.287637898271</c:v>
                </c:pt>
                <c:pt idx="73">
                  <c:v>3968.4449128304209</c:v>
                </c:pt>
                <c:pt idx="74">
                  <c:v>3969.5789644168763</c:v>
                </c:pt>
              </c:numCache>
            </c:numRef>
          </c:yVal>
        </c:ser>
        <c:axId val="92743552"/>
        <c:axId val="93073408"/>
      </c:scatterChart>
      <c:valAx>
        <c:axId val="9274355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years</a:t>
                </a:r>
                <a:r>
                  <a:rPr lang="en-US" baseline="0"/>
                  <a:t> of Data</a:t>
                </a:r>
                <a:endParaRPr lang="en-US"/>
              </a:p>
            </c:rich>
          </c:tx>
          <c:layout/>
        </c:title>
        <c:majorTickMark val="none"/>
        <c:tickLblPos val="nextTo"/>
        <c:crossAx val="93073408"/>
        <c:crosses val="autoZero"/>
        <c:crossBetween val="midCat"/>
      </c:valAx>
      <c:valAx>
        <c:axId val="9307340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Mean Discharge (cfs)</a:t>
                </a:r>
              </a:p>
            </c:rich>
          </c:tx>
          <c:layout/>
        </c:title>
        <c:numFmt formatCode="0" sourceLinked="1"/>
        <c:majorTickMark val="none"/>
        <c:tickLblPos val="nextTo"/>
        <c:crossAx val="92743552"/>
        <c:crosses val="autoZero"/>
        <c:crossBetween val="midCat"/>
      </c:valAx>
    </c:plotArea>
    <c:legend>
      <c:legendPos val="r"/>
      <c:layout/>
    </c:legend>
    <c:plotVisOnly val="1"/>
  </c:chart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0.29907</cdr:x>
      <cdr:y>0.13415</cdr:y>
    </cdr:from>
    <cdr:to>
      <cdr:x>0.49533</cdr:x>
      <cdr:y>0.28049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38400" y="838200"/>
          <a:ext cx="16002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2400" dirty="0" smtClean="0"/>
            <a:t>Licking River at Catawba, Kentucky, </a:t>
          </a:r>
        </a:p>
        <a:p xmlns:a="http://schemas.openxmlformats.org/drawingml/2006/main">
          <a:r>
            <a:rPr lang="en-US" sz="2400" dirty="0" smtClean="0"/>
            <a:t>1934-2008 (75 years of data)</a:t>
          </a:r>
          <a:endParaRPr lang="en-US" sz="24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CE0855-F28F-4C0C-B93B-27DFD88E05F5}" type="datetimeFigureOut">
              <a:rPr lang="en-US" smtClean="0"/>
              <a:t>1/27/2009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4E0521-195A-4425-ACAA-9EF6EC34B80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6F8035-89E3-4513-B8E8-687932C5273F}" type="datetimeFigureOut">
              <a:rPr lang="en-US" smtClean="0"/>
              <a:pPr/>
              <a:t>1/27/2009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254D56-C223-4198-8508-CFF120EBE2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01D98-6573-4153-A042-66119E2E8604}" type="datetime1">
              <a:rPr lang="en-US" smtClean="0"/>
              <a:pPr/>
              <a:t>1/27/2009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E974B-7D3E-48C2-9FFB-80880E176E4C}" type="datetime1">
              <a:rPr lang="en-US" smtClean="0"/>
              <a:pPr/>
              <a:t>1/27/2009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3C427-1AC1-4361-8357-5B0407ECAFED}" type="datetime1">
              <a:rPr lang="en-US" smtClean="0"/>
              <a:pPr/>
              <a:t>1/27/2009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419ED-6FD7-4F0D-AF72-FC1DCE78C87F}" type="datetime1">
              <a:rPr lang="en-US" smtClean="0"/>
              <a:pPr/>
              <a:t>1/27/2009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A5C0-22F4-4440-AB18-84FC2BF1F8CE}" type="datetime1">
              <a:rPr lang="en-US" smtClean="0"/>
              <a:pPr/>
              <a:t>1/27/2009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A912-5158-4979-A5A1-3A9772E4B446}" type="datetime1">
              <a:rPr lang="en-US" smtClean="0"/>
              <a:pPr/>
              <a:t>1/27/2009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AFCD-4ECC-4239-AF42-A1296B5EEC66}" type="datetime1">
              <a:rPr lang="en-US" smtClean="0"/>
              <a:pPr/>
              <a:t>1/27/2009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58843-544E-4343-A551-FFEE68CC7B3B}" type="datetime1">
              <a:rPr lang="en-US" smtClean="0"/>
              <a:pPr/>
              <a:t>1/27/2009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FBABB-2694-4FD5-82D0-DC8BB7D68FF9}" type="datetime1">
              <a:rPr lang="en-US" smtClean="0"/>
              <a:pPr/>
              <a:t>1/27/2009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58E02-A829-4C88-80A9-3E20F048E82C}" type="datetime1">
              <a:rPr lang="en-US" smtClean="0"/>
              <a:pPr/>
              <a:t>1/27/2009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23E8D-E56B-466D-9F8C-AB3144108036}" type="datetime1">
              <a:rPr lang="en-US" smtClean="0"/>
              <a:pPr/>
              <a:t>1/27/2009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D3497-0AFA-4733-BAF1-C57684ADAFAA}" type="datetime1">
              <a:rPr lang="en-US" smtClean="0"/>
              <a:pPr/>
              <a:t>1/27/2009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88D4D-7E28-4F33-B7C5-5BF0CE6E2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tsa.usu.edu/nwisanalyst/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river.sdsc.edu/wateroneflow/NWIS/DailyValues.asmx?WSDL" TargetMode="Externa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aterdata.usgs.gov/nwis/dvstat/?format=sites_selection_links&amp;search_site_no=03253500&amp;amp;referred_module=sw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smtClean="0"/>
              <a:t>CE 397 Statistics in Water Resources, Lecture 2, 2009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9718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David R. Maidment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Dept of Civil Engineering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University of Texas at Austin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6892" y="780783"/>
            <a:ext cx="7806508" cy="5772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Histogram revised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43600" y="1676400"/>
            <a:ext cx="3054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</a:t>
            </a:r>
            <a:r>
              <a:rPr lang="en-US" dirty="0" err="1" smtClean="0"/>
              <a:t>Helsel</a:t>
            </a:r>
            <a:r>
              <a:rPr lang="en-US" dirty="0" smtClean="0"/>
              <a:t> and Hirsch (2002)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7447" y="990600"/>
            <a:ext cx="6398289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Quantile</a:t>
            </a:r>
            <a:r>
              <a:rPr lang="en-US" dirty="0" smtClean="0"/>
              <a:t> Plot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14600" y="6324600"/>
            <a:ext cx="3054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</a:t>
            </a:r>
            <a:r>
              <a:rPr lang="en-US" dirty="0" err="1" smtClean="0"/>
              <a:t>Helsel</a:t>
            </a:r>
            <a:r>
              <a:rPr lang="en-US" dirty="0" smtClean="0"/>
              <a:t> and Hirsch (2002)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Plotting positions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81201" y="4800600"/>
            <a:ext cx="571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rank of the data with </a:t>
            </a:r>
            <a:r>
              <a:rPr lang="en-US" dirty="0" err="1" smtClean="0"/>
              <a:t>i</a:t>
            </a:r>
            <a:r>
              <a:rPr lang="en-US" dirty="0" smtClean="0"/>
              <a:t> = 1 is the lowest</a:t>
            </a:r>
          </a:p>
          <a:p>
            <a:r>
              <a:rPr lang="en-US" dirty="0" smtClean="0"/>
              <a:t>n = number of data</a:t>
            </a:r>
          </a:p>
          <a:p>
            <a:r>
              <a:rPr lang="en-US" dirty="0" smtClean="0"/>
              <a:t>p = cumulative probability or “</a:t>
            </a:r>
            <a:r>
              <a:rPr lang="en-US" dirty="0" err="1" smtClean="0"/>
              <a:t>quantile</a:t>
            </a:r>
            <a:r>
              <a:rPr lang="en-US" dirty="0" smtClean="0"/>
              <a:t>” of the data value (its percentile value)</a:t>
            </a:r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0"/>
            <a:ext cx="8223767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Box and Whisker Plot</a:t>
            </a:r>
            <a:br>
              <a:rPr lang="en-US" dirty="0" smtClean="0"/>
            </a:br>
            <a:r>
              <a:rPr lang="en-US" sz="3100" dirty="0" smtClean="0"/>
              <a:t>(</a:t>
            </a:r>
            <a:r>
              <a:rPr lang="en-US" sz="3100" dirty="0" err="1" smtClean="0"/>
              <a:t>Tukey</a:t>
            </a:r>
            <a:r>
              <a:rPr lang="en-US" sz="3100" dirty="0" smtClean="0"/>
              <a:t> (1977) “Exploratory data analysis”)</a:t>
            </a:r>
            <a:endParaRPr lang="en-US" sz="31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73345" y="1447801"/>
            <a:ext cx="6419681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6477000" y="3200400"/>
            <a:ext cx="21323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 = 1.5 * IQR</a:t>
            </a:r>
          </a:p>
          <a:p>
            <a:endParaRPr lang="en-US" dirty="0" smtClean="0"/>
          </a:p>
          <a:p>
            <a:r>
              <a:rPr lang="en-US" dirty="0" smtClean="0"/>
              <a:t>IQR = 75</a:t>
            </a:r>
            <a:r>
              <a:rPr lang="en-US" baseline="30000" dirty="0" smtClean="0"/>
              <a:t>th</a:t>
            </a:r>
            <a:r>
              <a:rPr lang="en-US" dirty="0" smtClean="0"/>
              <a:t> % – 25</a:t>
            </a:r>
            <a:r>
              <a:rPr lang="en-US" baseline="30000" dirty="0" smtClean="0"/>
              <a:t>th</a:t>
            </a:r>
            <a:r>
              <a:rPr lang="en-US" dirty="0" smtClean="0"/>
              <a:t> %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95600" y="3276600"/>
            <a:ext cx="579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Box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0" y="2133600"/>
            <a:ext cx="946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Whisker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15000" y="5562600"/>
            <a:ext cx="3054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</a:t>
            </a:r>
            <a:r>
              <a:rPr lang="en-US" dirty="0" err="1" smtClean="0"/>
              <a:t>Helsel</a:t>
            </a:r>
            <a:r>
              <a:rPr lang="en-US" dirty="0" smtClean="0"/>
              <a:t> and Hirsch (2002)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Variants on the Box Plot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447800"/>
            <a:ext cx="6630195" cy="5099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905000" y="1905000"/>
            <a:ext cx="141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Largest value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895600" y="2209800"/>
            <a:ext cx="3810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429000" y="3352800"/>
            <a:ext cx="20555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Largest value within</a:t>
            </a:r>
          </a:p>
          <a:p>
            <a:r>
              <a:rPr lang="en-US" dirty="0" smtClean="0"/>
              <a:t>“one step”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114800" y="3962400"/>
            <a:ext cx="457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324600" y="2590800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</a:t>
            </a:r>
            <a:r>
              <a:rPr lang="en-US" baseline="30000" dirty="0" smtClean="0"/>
              <a:t>th</a:t>
            </a:r>
            <a:r>
              <a:rPr lang="en-US" dirty="0" smtClean="0"/>
              <a:t> %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0" idx="1"/>
          </p:cNvCxnSpPr>
          <p:nvPr/>
        </p:nvCxnSpPr>
        <p:spPr>
          <a:xfrm rot="10800000" flipV="1">
            <a:off x="6019800" y="2775466"/>
            <a:ext cx="304800" cy="43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895600" y="2209800"/>
            <a:ext cx="1676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962400" y="2057400"/>
            <a:ext cx="1295400" cy="419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67400" y="6019800"/>
            <a:ext cx="3054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</a:t>
            </a:r>
            <a:r>
              <a:rPr lang="en-US" dirty="0" err="1" smtClean="0"/>
              <a:t>Helsel</a:t>
            </a:r>
            <a:r>
              <a:rPr lang="en-US" dirty="0" smtClean="0"/>
              <a:t> and Hirsch (2002) 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99" y="1066800"/>
            <a:ext cx="7052069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Distribution </a:t>
            </a:r>
            <a:r>
              <a:rPr lang="en-US" dirty="0" err="1" smtClean="0"/>
              <a:t>Quantile</a:t>
            </a:r>
            <a:r>
              <a:rPr lang="en-US" dirty="0" smtClean="0"/>
              <a:t> Plot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67400" y="6019800"/>
            <a:ext cx="3054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</a:t>
            </a:r>
            <a:r>
              <a:rPr lang="en-US" dirty="0" err="1" smtClean="0"/>
              <a:t>Helsel</a:t>
            </a:r>
            <a:r>
              <a:rPr lang="en-US" dirty="0" smtClean="0"/>
              <a:t> and Hirsch (2002)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1066800"/>
            <a:ext cx="6727165" cy="550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Probability Plot with Normal </a:t>
            </a:r>
            <a:r>
              <a:rPr lang="en-US" dirty="0" err="1" smtClean="0"/>
              <a:t>Quantiles</a:t>
            </a:r>
            <a:r>
              <a:rPr lang="en-US" dirty="0" smtClean="0"/>
              <a:t> </a:t>
            </a:r>
            <a:r>
              <a:rPr lang="en-US" sz="3100" dirty="0" smtClean="0"/>
              <a:t>(Z values)</a:t>
            </a:r>
            <a:endParaRPr lang="en-US" sz="31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124200" y="1676400"/>
          <a:ext cx="2115457" cy="838200"/>
        </p:xfrm>
        <a:graphic>
          <a:graphicData uri="http://schemas.openxmlformats.org/presentationml/2006/ole">
            <p:oleObj spid="_x0000_s12291" name="Equation" r:id="rId4" imgW="672840" imgH="266400" progId="Equation.3">
              <p:embed/>
            </p:oleObj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5105400" y="2133600"/>
            <a:ext cx="1295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200547" y="2990452"/>
            <a:ext cx="346570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q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943600" y="5562600"/>
            <a:ext cx="306494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z</a:t>
            </a:r>
            <a:endParaRPr lang="en-US" sz="2400" dirty="0"/>
          </a:p>
        </p:txBody>
      </p:sp>
      <p:cxnSp>
        <p:nvCxnSpPr>
          <p:cNvPr id="11" name="Straight Connector 10"/>
          <p:cNvCxnSpPr/>
          <p:nvPr/>
        </p:nvCxnSpPr>
        <p:spPr>
          <a:xfrm rot="5400000" flipH="1" flipV="1">
            <a:off x="3945082" y="4329545"/>
            <a:ext cx="19812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514600" y="3356264"/>
            <a:ext cx="2421082" cy="1039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3048000" y="3352800"/>
          <a:ext cx="320723" cy="590552"/>
        </p:xfrm>
        <a:graphic>
          <a:graphicData uri="http://schemas.openxmlformats.org/presentationml/2006/ole">
            <p:oleObj spid="_x0000_s12292" name="Equation" r:id="rId5" imgW="126720" imgH="241200" progId="Equation.3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715000" y="6324600"/>
            <a:ext cx="3054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</a:t>
            </a:r>
            <a:r>
              <a:rPr lang="en-US" dirty="0" err="1" smtClean="0"/>
              <a:t>Helsel</a:t>
            </a:r>
            <a:r>
              <a:rPr lang="en-US" dirty="0" smtClean="0"/>
              <a:t> and Hirsch (2002) 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Probabilty</a:t>
            </a:r>
            <a:r>
              <a:rPr lang="en-US" dirty="0" smtClean="0"/>
              <a:t> Plot on Probability Paper</a:t>
            </a: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203822"/>
            <a:ext cx="5798820" cy="5654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5867400" y="6096000"/>
            <a:ext cx="3054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</a:t>
            </a:r>
            <a:r>
              <a:rPr lang="en-US" dirty="0" err="1" smtClean="0"/>
              <a:t>Helsel</a:t>
            </a:r>
            <a:r>
              <a:rPr lang="en-US" dirty="0" smtClean="0"/>
              <a:t> and Hirsch (2002)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Time Series Analyst for Licking River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3999" y="1143000"/>
            <a:ext cx="6535257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2971800" y="762000"/>
            <a:ext cx="32956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http://tsa.usu.edu/nwisanalyst/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5867400"/>
            <a:ext cx="2566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00060 = </a:t>
            </a:r>
            <a:r>
              <a:rPr lang="en-US" dirty="0" smtClean="0">
                <a:solidFill>
                  <a:srgbClr val="FF0000"/>
                </a:solidFill>
              </a:rPr>
              <a:t>Daily</a:t>
            </a:r>
            <a:r>
              <a:rPr lang="en-US" dirty="0" smtClean="0"/>
              <a:t> </a:t>
            </a:r>
            <a:r>
              <a:rPr lang="en-US" dirty="0" err="1" smtClean="0"/>
              <a:t>streamflow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838200" y="5791200"/>
            <a:ext cx="838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8600" y="5105400"/>
            <a:ext cx="733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SiteID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1" idx="3"/>
          </p:cNvCxnSpPr>
          <p:nvPr/>
        </p:nvCxnSpPr>
        <p:spPr>
          <a:xfrm>
            <a:off x="962199" y="5290066"/>
            <a:ext cx="714201" cy="1201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867400" y="1447800"/>
            <a:ext cx="1905000" cy="3124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524000" y="1219200"/>
            <a:ext cx="2362200" cy="152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33401" y="22860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 Series Plot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Plot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447800"/>
            <a:ext cx="6323277" cy="514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524000" y="1447800"/>
            <a:ext cx="33528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Statistics</a:t>
            </a:r>
          </a:p>
          <a:p>
            <a:pPr lvl="1"/>
            <a:r>
              <a:rPr lang="en-US" dirty="0" smtClean="0"/>
              <a:t>Parametric and non-parametric approach</a:t>
            </a:r>
          </a:p>
          <a:p>
            <a:r>
              <a:rPr lang="en-US" dirty="0" smtClean="0"/>
              <a:t>Data Visualization</a:t>
            </a:r>
          </a:p>
          <a:p>
            <a:r>
              <a:rPr lang="en-US" dirty="0" smtClean="0"/>
              <a:t>Distribution of data and the distribution of statistics of those data</a:t>
            </a:r>
          </a:p>
          <a:p>
            <a:r>
              <a:rPr lang="en-US" dirty="0" smtClean="0"/>
              <a:t>Reading: </a:t>
            </a:r>
            <a:r>
              <a:rPr lang="en-US" dirty="0" err="1" smtClean="0"/>
              <a:t>Helsel</a:t>
            </a:r>
            <a:r>
              <a:rPr lang="en-US" dirty="0" smtClean="0"/>
              <a:t> and Hirsch p. 17-51 (Sections 2.1 to 2.3</a:t>
            </a:r>
          </a:p>
          <a:p>
            <a:r>
              <a:rPr lang="en-US" dirty="0" smtClean="0"/>
              <a:t>Slides from </a:t>
            </a:r>
            <a:r>
              <a:rPr lang="en-US" dirty="0" err="1" smtClean="0"/>
              <a:t>Helsel</a:t>
            </a:r>
            <a:r>
              <a:rPr lang="en-US" dirty="0" smtClean="0"/>
              <a:t> and Hirsch (2002) “Techniques of water resources investigations of the USGS, Book 4, Chapter A3.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Histogram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447800"/>
            <a:ext cx="6447284" cy="5172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 and Whisker Plot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524000"/>
            <a:ext cx="6207162" cy="511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GetSiteInfo</a:t>
            </a:r>
            <a:r>
              <a:rPr lang="en-US" dirty="0" smtClean="0"/>
              <a:t> in </a:t>
            </a:r>
            <a:r>
              <a:rPr lang="en-US" dirty="0" err="1" smtClean="0"/>
              <a:t>HydroExcel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0"/>
            <a:ext cx="8382000" cy="2319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685800" y="1447800"/>
            <a:ext cx="861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river.sdsc.edu/wateroneflow/NWIS/DailyValues.asmx?WSDL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Flows in </a:t>
            </a:r>
            <a:r>
              <a:rPr lang="en-US" dirty="0" err="1" smtClean="0"/>
              <a:t>HydroExcel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287914"/>
            <a:ext cx="5257800" cy="4981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“Dimensions” of Time in </a:t>
            </a:r>
            <a:r>
              <a:rPr lang="en-US" dirty="0" err="1" smtClean="0"/>
              <a:t>HydroExcel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1600200"/>
            <a:ext cx="4343400" cy="469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600200"/>
            <a:ext cx="3238500" cy="470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Annual Flows From </a:t>
            </a:r>
            <a:r>
              <a:rPr lang="en-US" dirty="0" err="1" smtClean="0"/>
              <a:t>HydroExcel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524000"/>
            <a:ext cx="6981825" cy="4963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990600" y="4343400"/>
            <a:ext cx="1981200" cy="2209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505200" y="54102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Annual Flows produced using Pivot Tables in Excel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4" name="Chart 3"/>
          <p:cNvGraphicFramePr/>
          <p:nvPr/>
        </p:nvGraphicFramePr>
        <p:xfrm>
          <a:off x="533400" y="304800"/>
          <a:ext cx="8153399" cy="6248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Characteristics of Water Resources Data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Lower bound of zero</a:t>
            </a:r>
          </a:p>
          <a:p>
            <a:r>
              <a:rPr lang="en-US" dirty="0" smtClean="0"/>
              <a:t>Presence of “outliers”</a:t>
            </a:r>
          </a:p>
          <a:p>
            <a:r>
              <a:rPr lang="en-US" dirty="0" smtClean="0"/>
              <a:t>Positive </a:t>
            </a:r>
            <a:r>
              <a:rPr lang="en-US" dirty="0" err="1" smtClean="0"/>
              <a:t>skewness</a:t>
            </a:r>
            <a:endParaRPr lang="en-US" dirty="0" smtClean="0"/>
          </a:p>
          <a:p>
            <a:r>
              <a:rPr lang="en-US" dirty="0" smtClean="0"/>
              <a:t>Non-normal distribution of data</a:t>
            </a:r>
          </a:p>
          <a:p>
            <a:r>
              <a:rPr lang="en-US" dirty="0" smtClean="0"/>
              <a:t>Data measured with thresholds (e.g. detection limits)</a:t>
            </a:r>
          </a:p>
          <a:p>
            <a:r>
              <a:rPr lang="en-US" dirty="0" smtClean="0"/>
              <a:t>Seasonal and diurnal patterns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Autocorrelation – consecutive measurements are not independent</a:t>
            </a:r>
          </a:p>
          <a:p>
            <a:r>
              <a:rPr lang="en-US" dirty="0" smtClean="0"/>
              <a:t>Dependence on other uncontrolled variables e.g. chemical concentration is related to discharge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Distribution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524000"/>
            <a:ext cx="7958860" cy="5087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352800" y="6488668"/>
            <a:ext cx="3054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</a:t>
            </a:r>
            <a:r>
              <a:rPr lang="en-US" dirty="0" err="1" smtClean="0"/>
              <a:t>Helsel</a:t>
            </a:r>
            <a:r>
              <a:rPr lang="en-US" dirty="0" smtClean="0"/>
              <a:t> and Hirsch (2002)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Lognormal Distribution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752600"/>
            <a:ext cx="7521917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352800" y="6248400"/>
            <a:ext cx="3054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</a:t>
            </a:r>
            <a:r>
              <a:rPr lang="en-US" dirty="0" err="1" smtClean="0"/>
              <a:t>Helsel</a:t>
            </a:r>
            <a:r>
              <a:rPr lang="en-US" dirty="0" smtClean="0"/>
              <a:t> and Hirsch (2002)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of Moments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752600"/>
            <a:ext cx="8459693" cy="4484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352800" y="6248400"/>
            <a:ext cx="3054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</a:t>
            </a:r>
            <a:r>
              <a:rPr lang="en-US" dirty="0" err="1" smtClean="0"/>
              <a:t>Helsel</a:t>
            </a:r>
            <a:r>
              <a:rPr lang="en-US" dirty="0" smtClean="0"/>
              <a:t> and Hirsch (2002)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Location (Central Tendency)</a:t>
            </a:r>
          </a:p>
          <a:p>
            <a:pPr lvl="1"/>
            <a:r>
              <a:rPr lang="en-US" dirty="0" smtClean="0"/>
              <a:t>Mean</a:t>
            </a:r>
          </a:p>
          <a:p>
            <a:pPr lvl="1"/>
            <a:r>
              <a:rPr lang="en-US" dirty="0" smtClean="0"/>
              <a:t>Median</a:t>
            </a:r>
          </a:p>
          <a:p>
            <a:pPr lvl="1"/>
            <a:r>
              <a:rPr lang="en-US" dirty="0" smtClean="0"/>
              <a:t>Geometric mean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Spread (Dispersion)</a:t>
            </a:r>
          </a:p>
          <a:p>
            <a:pPr lvl="1"/>
            <a:r>
              <a:rPr lang="en-US" dirty="0" smtClean="0"/>
              <a:t>Variance</a:t>
            </a:r>
          </a:p>
          <a:p>
            <a:pPr lvl="1"/>
            <a:r>
              <a:rPr lang="en-US" dirty="0" smtClean="0"/>
              <a:t>Standard deviation</a:t>
            </a:r>
          </a:p>
          <a:p>
            <a:pPr lvl="1"/>
            <a:r>
              <a:rPr lang="en-US" dirty="0" err="1" smtClean="0"/>
              <a:t>Interquartile</a:t>
            </a:r>
            <a:r>
              <a:rPr lang="en-US" dirty="0" smtClean="0"/>
              <a:t> range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Skewness</a:t>
            </a:r>
            <a:r>
              <a:rPr lang="en-US" dirty="0" smtClean="0">
                <a:solidFill>
                  <a:srgbClr val="FF0000"/>
                </a:solidFill>
              </a:rPr>
              <a:t> (Symmetry)</a:t>
            </a:r>
          </a:p>
          <a:p>
            <a:pPr lvl="1"/>
            <a:r>
              <a:rPr lang="en-US" dirty="0" smtClean="0"/>
              <a:t>Coefficient of </a:t>
            </a:r>
            <a:r>
              <a:rPr lang="en-US" dirty="0" err="1" smtClean="0"/>
              <a:t>skewness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Kurtosis (Flatness)</a:t>
            </a:r>
          </a:p>
          <a:p>
            <a:pPr lvl="1"/>
            <a:r>
              <a:rPr lang="en-US" dirty="0" smtClean="0"/>
              <a:t>Coefficient of kurtosis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28600"/>
            <a:ext cx="6629399" cy="6440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352800" y="6248400"/>
            <a:ext cx="3054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</a:t>
            </a:r>
            <a:r>
              <a:rPr lang="en-US" dirty="0" err="1" smtClean="0"/>
              <a:t>Helsel</a:t>
            </a:r>
            <a:r>
              <a:rPr lang="en-US" dirty="0" smtClean="0"/>
              <a:t> and Hirsch (2002)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7432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 = x</a:t>
            </a:r>
            <a:r>
              <a:rPr lang="el-GR" sz="2800" baseline="30000" dirty="0" smtClean="0"/>
              <a:t>θ</a:t>
            </a:r>
            <a:endParaRPr lang="en-US" sz="2800" baseline="30000" dirty="0"/>
          </a:p>
        </p:txBody>
      </p:sp>
      <p:sp>
        <p:nvSpPr>
          <p:cNvPr id="6" name="Rectangle 5"/>
          <p:cNvSpPr/>
          <p:nvPr/>
        </p:nvSpPr>
        <p:spPr>
          <a:xfrm>
            <a:off x="3200400" y="4267200"/>
            <a:ext cx="56388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Histogram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371600"/>
            <a:ext cx="6705600" cy="529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943600" y="1676400"/>
            <a:ext cx="3054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</a:t>
            </a:r>
            <a:r>
              <a:rPr lang="en-US" dirty="0" err="1" smtClean="0"/>
              <a:t>Helsel</a:t>
            </a:r>
            <a:r>
              <a:rPr lang="en-US" dirty="0" smtClean="0"/>
              <a:t> and Hirsch (2002)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8D4D-7E28-4F33-B7C5-5BF0CE6E2E3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0" y="2667000"/>
            <a:ext cx="281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Annual </a:t>
            </a:r>
            <a:r>
              <a:rPr lang="en-US" dirty="0" err="1" smtClean="0"/>
              <a:t>Streamflow</a:t>
            </a:r>
            <a:r>
              <a:rPr lang="en-US" dirty="0" smtClean="0"/>
              <a:t> for the Licking River at Catawba,  Kentucky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162800" y="3200400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 action="ppaction://hlinkfile"/>
              </a:rPr>
              <a:t>03253500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480</Words>
  <Application>Microsoft Office PowerPoint</Application>
  <PresentationFormat>On-screen Show (4:3)</PresentationFormat>
  <Paragraphs>119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Office Theme</vt:lpstr>
      <vt:lpstr>Equation</vt:lpstr>
      <vt:lpstr>CE 397 Statistics in Water Resources, Lecture 2, 2009</vt:lpstr>
      <vt:lpstr>Key Themes</vt:lpstr>
      <vt:lpstr>Characteristics of Water Resources Data</vt:lpstr>
      <vt:lpstr>Normal Distribution</vt:lpstr>
      <vt:lpstr>Lognormal Distribution</vt:lpstr>
      <vt:lpstr>Method of Moments</vt:lpstr>
      <vt:lpstr>Statistical measures</vt:lpstr>
      <vt:lpstr>Slide 8</vt:lpstr>
      <vt:lpstr>Histogram</vt:lpstr>
      <vt:lpstr>Histogram revised</vt:lpstr>
      <vt:lpstr>Quantile Plot</vt:lpstr>
      <vt:lpstr>Plotting positions</vt:lpstr>
      <vt:lpstr>Box and Whisker Plot (Tukey (1977) “Exploratory data analysis”)</vt:lpstr>
      <vt:lpstr>Variants on the Box Plot</vt:lpstr>
      <vt:lpstr>Normal Distribution Quantile Plot</vt:lpstr>
      <vt:lpstr>Probability Plot with Normal Quantiles (Z values)</vt:lpstr>
      <vt:lpstr>Probabilty Plot on Probability Paper</vt:lpstr>
      <vt:lpstr>Time Series Analyst for Licking River</vt:lpstr>
      <vt:lpstr>Probability Plot</vt:lpstr>
      <vt:lpstr>Histogram</vt:lpstr>
      <vt:lpstr>Box and Whisker Plot</vt:lpstr>
      <vt:lpstr>GetSiteInfo in HydroExcel</vt:lpstr>
      <vt:lpstr>Daily Flows in HydroExcel</vt:lpstr>
      <vt:lpstr>“Dimensions” of Time in HydroExcel</vt:lpstr>
      <vt:lpstr>Annual Flows From HydroExcel</vt:lpstr>
      <vt:lpstr>Slide 26</vt:lpstr>
    </vt:vector>
  </TitlesOfParts>
  <Company>University of Texas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 397 Statistics in Water Resources, Lecture 2, 2009</dc:title>
  <dc:creator>David Maidment</dc:creator>
  <cp:lastModifiedBy>maidment</cp:lastModifiedBy>
  <cp:revision>25</cp:revision>
  <dcterms:created xsi:type="dcterms:W3CDTF">2009-01-27T14:39:24Z</dcterms:created>
  <dcterms:modified xsi:type="dcterms:W3CDTF">2009-01-27T17:50:53Z</dcterms:modified>
</cp:coreProperties>
</file>